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36576000" cy="29260800"/>
  <p:notesSz cx="9144000" cy="6858000"/>
  <p:defaultTextStyle>
    <a:defPPr>
      <a:defRPr lang="en-US"/>
    </a:defPPr>
    <a:lvl1pPr marL="0" algn="l" defTabSz="1881012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1pPr>
    <a:lvl2pPr marL="1881012" algn="l" defTabSz="1881012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2pPr>
    <a:lvl3pPr marL="3762024" algn="l" defTabSz="1881012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3pPr>
    <a:lvl4pPr marL="5643037" algn="l" defTabSz="1881012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4pPr>
    <a:lvl5pPr marL="7524049" algn="l" defTabSz="1881012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5pPr>
    <a:lvl6pPr marL="9405061" algn="l" defTabSz="1881012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6pPr>
    <a:lvl7pPr marL="11286073" algn="l" defTabSz="1881012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7pPr>
    <a:lvl8pPr marL="13167086" algn="l" defTabSz="1881012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8pPr>
    <a:lvl9pPr marL="15048098" algn="l" defTabSz="1881012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8561" autoAdjust="0"/>
    <p:restoredTop sz="96356" autoAdjust="0"/>
  </p:normalViewPr>
  <p:slideViewPr>
    <p:cSldViewPr snapToGrid="0" snapToObjects="1">
      <p:cViewPr>
        <p:scale>
          <a:sx n="112" d="100"/>
          <a:sy n="112" d="100"/>
        </p:scale>
        <p:origin x="12520" y="11568"/>
      </p:cViewPr>
      <p:guideLst>
        <p:guide orient="horz" pos="9216"/>
        <p:guide pos="115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12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7" Type="http://schemas.openxmlformats.org/officeDocument/2006/relationships/image" Target="../media/image7.emf"/><Relationship Id="rId1" Type="http://schemas.openxmlformats.org/officeDocument/2006/relationships/image" Target="../media/image1.emf"/><Relationship Id="rId2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1960A-C943-B143-898E-97FAE2C8994C}" type="datetimeFigureOut">
              <a:rPr lang="en-US" smtClean="0"/>
              <a:t>1/4/15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63863" y="514350"/>
            <a:ext cx="3216275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6357E-C5CC-8E45-B510-4938774E0F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482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6357E-C5CC-8E45-B510-4938774E0FB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778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9089815"/>
            <a:ext cx="31089600" cy="627210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6581120"/>
            <a:ext cx="25603200" cy="74777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881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762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64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524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405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286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16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048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E4F8-7213-CA42-A1B6-0033309B4818}" type="datetimeFigureOut">
              <a:rPr lang="en-US" smtClean="0"/>
              <a:t>1/4/15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617A-EF2F-AE41-8FCC-3999EE865D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988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E4F8-7213-CA42-A1B6-0033309B4818}" type="datetimeFigureOut">
              <a:rPr lang="en-US" smtClean="0"/>
              <a:t>1/4/15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617A-EF2F-AE41-8FCC-3999EE865D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87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517600" y="1171791"/>
            <a:ext cx="8229600" cy="2496650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171791"/>
            <a:ext cx="24079200" cy="249665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E4F8-7213-CA42-A1B6-0033309B4818}" type="datetimeFigureOut">
              <a:rPr lang="en-US" smtClean="0"/>
              <a:t>1/4/15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617A-EF2F-AE41-8FCC-3999EE865D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096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E4F8-7213-CA42-A1B6-0033309B4818}" type="datetimeFigureOut">
              <a:rPr lang="en-US" smtClean="0"/>
              <a:t>1/4/15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617A-EF2F-AE41-8FCC-3999EE865D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244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9252" y="18802775"/>
            <a:ext cx="31089600" cy="5811520"/>
          </a:xfrm>
        </p:spPr>
        <p:txBody>
          <a:bodyPr anchor="t"/>
          <a:lstStyle>
            <a:lvl1pPr algn="l">
              <a:defRPr sz="16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9252" y="12401978"/>
            <a:ext cx="31089600" cy="6400798"/>
          </a:xfrm>
        </p:spPr>
        <p:txBody>
          <a:bodyPr anchor="b"/>
          <a:lstStyle>
            <a:lvl1pPr marL="0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1pPr>
            <a:lvl2pPr marL="1881012" indent="0">
              <a:buNone/>
              <a:defRPr sz="7400">
                <a:solidFill>
                  <a:schemeClr val="tx1">
                    <a:tint val="75000"/>
                  </a:schemeClr>
                </a:solidFill>
              </a:defRPr>
            </a:lvl2pPr>
            <a:lvl3pPr marL="3762024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3pPr>
            <a:lvl4pPr marL="5643037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4pPr>
            <a:lvl5pPr marL="7524049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5pPr>
            <a:lvl6pPr marL="9405061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6pPr>
            <a:lvl7pPr marL="11286073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7pPr>
            <a:lvl8pPr marL="13167086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8pPr>
            <a:lvl9pPr marL="15048098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E4F8-7213-CA42-A1B6-0033309B4818}" type="datetimeFigureOut">
              <a:rPr lang="en-US" smtClean="0"/>
              <a:t>1/4/15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617A-EF2F-AE41-8FCC-3999EE865D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448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6827522"/>
            <a:ext cx="16154400" cy="19310775"/>
          </a:xfrm>
        </p:spPr>
        <p:txBody>
          <a:bodyPr/>
          <a:lstStyle>
            <a:lvl1pPr>
              <a:defRPr sz="11500"/>
            </a:lvl1pPr>
            <a:lvl2pPr>
              <a:defRPr sz="9900"/>
            </a:lvl2pPr>
            <a:lvl3pPr>
              <a:defRPr sz="8200"/>
            </a:lvl3pPr>
            <a:lvl4pPr>
              <a:defRPr sz="7400"/>
            </a:lvl4pPr>
            <a:lvl5pPr>
              <a:defRPr sz="7400"/>
            </a:lvl5pPr>
            <a:lvl6pPr>
              <a:defRPr sz="7400"/>
            </a:lvl6pPr>
            <a:lvl7pPr>
              <a:defRPr sz="7400"/>
            </a:lvl7pPr>
            <a:lvl8pPr>
              <a:defRPr sz="7400"/>
            </a:lvl8pPr>
            <a:lvl9pPr>
              <a:defRPr sz="7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92800" y="6827522"/>
            <a:ext cx="16154400" cy="19310775"/>
          </a:xfrm>
        </p:spPr>
        <p:txBody>
          <a:bodyPr/>
          <a:lstStyle>
            <a:lvl1pPr>
              <a:defRPr sz="11500"/>
            </a:lvl1pPr>
            <a:lvl2pPr>
              <a:defRPr sz="9900"/>
            </a:lvl2pPr>
            <a:lvl3pPr>
              <a:defRPr sz="8200"/>
            </a:lvl3pPr>
            <a:lvl4pPr>
              <a:defRPr sz="7400"/>
            </a:lvl4pPr>
            <a:lvl5pPr>
              <a:defRPr sz="7400"/>
            </a:lvl5pPr>
            <a:lvl6pPr>
              <a:defRPr sz="7400"/>
            </a:lvl6pPr>
            <a:lvl7pPr>
              <a:defRPr sz="7400"/>
            </a:lvl7pPr>
            <a:lvl8pPr>
              <a:defRPr sz="7400"/>
            </a:lvl8pPr>
            <a:lvl9pPr>
              <a:defRPr sz="7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E4F8-7213-CA42-A1B6-0033309B4818}" type="datetimeFigureOut">
              <a:rPr lang="en-US" smtClean="0"/>
              <a:t>1/4/15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617A-EF2F-AE41-8FCC-3999EE865D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418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6549816"/>
            <a:ext cx="16160752" cy="2729651"/>
          </a:xfrm>
        </p:spPr>
        <p:txBody>
          <a:bodyPr anchor="b"/>
          <a:lstStyle>
            <a:lvl1pPr marL="0" indent="0">
              <a:buNone/>
              <a:defRPr sz="9900" b="1"/>
            </a:lvl1pPr>
            <a:lvl2pPr marL="1881012" indent="0">
              <a:buNone/>
              <a:defRPr sz="8200" b="1"/>
            </a:lvl2pPr>
            <a:lvl3pPr marL="3762024" indent="0">
              <a:buNone/>
              <a:defRPr sz="7400" b="1"/>
            </a:lvl3pPr>
            <a:lvl4pPr marL="5643037" indent="0">
              <a:buNone/>
              <a:defRPr sz="6600" b="1"/>
            </a:lvl4pPr>
            <a:lvl5pPr marL="7524049" indent="0">
              <a:buNone/>
              <a:defRPr sz="6600" b="1"/>
            </a:lvl5pPr>
            <a:lvl6pPr marL="9405061" indent="0">
              <a:buNone/>
              <a:defRPr sz="6600" b="1"/>
            </a:lvl6pPr>
            <a:lvl7pPr marL="11286073" indent="0">
              <a:buNone/>
              <a:defRPr sz="6600" b="1"/>
            </a:lvl7pPr>
            <a:lvl8pPr marL="13167086" indent="0">
              <a:buNone/>
              <a:defRPr sz="6600" b="1"/>
            </a:lvl8pPr>
            <a:lvl9pPr marL="15048098" indent="0">
              <a:buNone/>
              <a:defRPr sz="6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8800" y="9279467"/>
            <a:ext cx="16160752" cy="16858829"/>
          </a:xfrm>
        </p:spPr>
        <p:txBody>
          <a:bodyPr/>
          <a:lstStyle>
            <a:lvl1pPr>
              <a:defRPr sz="9900"/>
            </a:lvl1pPr>
            <a:lvl2pPr>
              <a:defRPr sz="8200"/>
            </a:lvl2pPr>
            <a:lvl3pPr>
              <a:defRPr sz="7400"/>
            </a:lvl3pPr>
            <a:lvl4pPr>
              <a:defRPr sz="6600"/>
            </a:lvl4pPr>
            <a:lvl5pPr>
              <a:defRPr sz="6600"/>
            </a:lvl5pPr>
            <a:lvl6pPr>
              <a:defRPr sz="6600"/>
            </a:lvl6pPr>
            <a:lvl7pPr>
              <a:defRPr sz="6600"/>
            </a:lvl7pPr>
            <a:lvl8pPr>
              <a:defRPr sz="6600"/>
            </a:lvl8pPr>
            <a:lvl9pPr>
              <a:defRPr sz="6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80102" y="6549816"/>
            <a:ext cx="16167100" cy="2729651"/>
          </a:xfrm>
        </p:spPr>
        <p:txBody>
          <a:bodyPr anchor="b"/>
          <a:lstStyle>
            <a:lvl1pPr marL="0" indent="0">
              <a:buNone/>
              <a:defRPr sz="9900" b="1"/>
            </a:lvl1pPr>
            <a:lvl2pPr marL="1881012" indent="0">
              <a:buNone/>
              <a:defRPr sz="8200" b="1"/>
            </a:lvl2pPr>
            <a:lvl3pPr marL="3762024" indent="0">
              <a:buNone/>
              <a:defRPr sz="7400" b="1"/>
            </a:lvl3pPr>
            <a:lvl4pPr marL="5643037" indent="0">
              <a:buNone/>
              <a:defRPr sz="6600" b="1"/>
            </a:lvl4pPr>
            <a:lvl5pPr marL="7524049" indent="0">
              <a:buNone/>
              <a:defRPr sz="6600" b="1"/>
            </a:lvl5pPr>
            <a:lvl6pPr marL="9405061" indent="0">
              <a:buNone/>
              <a:defRPr sz="6600" b="1"/>
            </a:lvl6pPr>
            <a:lvl7pPr marL="11286073" indent="0">
              <a:buNone/>
              <a:defRPr sz="6600" b="1"/>
            </a:lvl7pPr>
            <a:lvl8pPr marL="13167086" indent="0">
              <a:buNone/>
              <a:defRPr sz="6600" b="1"/>
            </a:lvl8pPr>
            <a:lvl9pPr marL="15048098" indent="0">
              <a:buNone/>
              <a:defRPr sz="6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80102" y="9279467"/>
            <a:ext cx="16167100" cy="16858829"/>
          </a:xfrm>
        </p:spPr>
        <p:txBody>
          <a:bodyPr/>
          <a:lstStyle>
            <a:lvl1pPr>
              <a:defRPr sz="9900"/>
            </a:lvl1pPr>
            <a:lvl2pPr>
              <a:defRPr sz="8200"/>
            </a:lvl2pPr>
            <a:lvl3pPr>
              <a:defRPr sz="7400"/>
            </a:lvl3pPr>
            <a:lvl4pPr>
              <a:defRPr sz="6600"/>
            </a:lvl4pPr>
            <a:lvl5pPr>
              <a:defRPr sz="6600"/>
            </a:lvl5pPr>
            <a:lvl6pPr>
              <a:defRPr sz="6600"/>
            </a:lvl6pPr>
            <a:lvl7pPr>
              <a:defRPr sz="6600"/>
            </a:lvl7pPr>
            <a:lvl8pPr>
              <a:defRPr sz="6600"/>
            </a:lvl8pPr>
            <a:lvl9pPr>
              <a:defRPr sz="6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E4F8-7213-CA42-A1B6-0033309B4818}" type="datetimeFigureOut">
              <a:rPr lang="en-US" smtClean="0"/>
              <a:t>1/4/15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617A-EF2F-AE41-8FCC-3999EE865D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77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E4F8-7213-CA42-A1B6-0033309B4818}" type="datetimeFigureOut">
              <a:rPr lang="en-US" smtClean="0"/>
              <a:t>1/4/15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617A-EF2F-AE41-8FCC-3999EE865D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789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E4F8-7213-CA42-A1B6-0033309B4818}" type="datetimeFigureOut">
              <a:rPr lang="en-US" smtClean="0"/>
              <a:t>1/4/15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617A-EF2F-AE41-8FCC-3999EE865D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343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2" y="1165013"/>
            <a:ext cx="12033252" cy="4958080"/>
          </a:xfrm>
        </p:spPr>
        <p:txBody>
          <a:bodyPr anchor="b"/>
          <a:lstStyle>
            <a:lvl1pPr algn="l">
              <a:defRPr sz="8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00200" y="1165016"/>
            <a:ext cx="20447000" cy="24973282"/>
          </a:xfrm>
        </p:spPr>
        <p:txBody>
          <a:bodyPr/>
          <a:lstStyle>
            <a:lvl1pPr>
              <a:defRPr sz="13200"/>
            </a:lvl1pPr>
            <a:lvl2pPr>
              <a:defRPr sz="11500"/>
            </a:lvl2pPr>
            <a:lvl3pPr>
              <a:defRPr sz="99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2" y="6123096"/>
            <a:ext cx="12033252" cy="20015202"/>
          </a:xfrm>
        </p:spPr>
        <p:txBody>
          <a:bodyPr/>
          <a:lstStyle>
            <a:lvl1pPr marL="0" indent="0">
              <a:buNone/>
              <a:defRPr sz="5800"/>
            </a:lvl1pPr>
            <a:lvl2pPr marL="1881012" indent="0">
              <a:buNone/>
              <a:defRPr sz="4900"/>
            </a:lvl2pPr>
            <a:lvl3pPr marL="3762024" indent="0">
              <a:buNone/>
              <a:defRPr sz="4100"/>
            </a:lvl3pPr>
            <a:lvl4pPr marL="5643037" indent="0">
              <a:buNone/>
              <a:defRPr sz="3700"/>
            </a:lvl4pPr>
            <a:lvl5pPr marL="7524049" indent="0">
              <a:buNone/>
              <a:defRPr sz="3700"/>
            </a:lvl5pPr>
            <a:lvl6pPr marL="9405061" indent="0">
              <a:buNone/>
              <a:defRPr sz="3700"/>
            </a:lvl6pPr>
            <a:lvl7pPr marL="11286073" indent="0">
              <a:buNone/>
              <a:defRPr sz="3700"/>
            </a:lvl7pPr>
            <a:lvl8pPr marL="13167086" indent="0">
              <a:buNone/>
              <a:defRPr sz="3700"/>
            </a:lvl8pPr>
            <a:lvl9pPr marL="15048098" indent="0">
              <a:buNone/>
              <a:defRPr sz="3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E4F8-7213-CA42-A1B6-0033309B4818}" type="datetimeFigureOut">
              <a:rPr lang="en-US" smtClean="0"/>
              <a:t>1/4/15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617A-EF2F-AE41-8FCC-3999EE865D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386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9152" y="20482560"/>
            <a:ext cx="21945600" cy="2418082"/>
          </a:xfrm>
        </p:spPr>
        <p:txBody>
          <a:bodyPr anchor="b"/>
          <a:lstStyle>
            <a:lvl1pPr algn="l">
              <a:defRPr sz="8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69152" y="2614507"/>
            <a:ext cx="21945600" cy="17556480"/>
          </a:xfrm>
        </p:spPr>
        <p:txBody>
          <a:bodyPr/>
          <a:lstStyle>
            <a:lvl1pPr marL="0" indent="0">
              <a:buNone/>
              <a:defRPr sz="13200"/>
            </a:lvl1pPr>
            <a:lvl2pPr marL="1881012" indent="0">
              <a:buNone/>
              <a:defRPr sz="11500"/>
            </a:lvl2pPr>
            <a:lvl3pPr marL="3762024" indent="0">
              <a:buNone/>
              <a:defRPr sz="9900"/>
            </a:lvl3pPr>
            <a:lvl4pPr marL="5643037" indent="0">
              <a:buNone/>
              <a:defRPr sz="8200"/>
            </a:lvl4pPr>
            <a:lvl5pPr marL="7524049" indent="0">
              <a:buNone/>
              <a:defRPr sz="8200"/>
            </a:lvl5pPr>
            <a:lvl6pPr marL="9405061" indent="0">
              <a:buNone/>
              <a:defRPr sz="8200"/>
            </a:lvl6pPr>
            <a:lvl7pPr marL="11286073" indent="0">
              <a:buNone/>
              <a:defRPr sz="8200"/>
            </a:lvl7pPr>
            <a:lvl8pPr marL="13167086" indent="0">
              <a:buNone/>
              <a:defRPr sz="8200"/>
            </a:lvl8pPr>
            <a:lvl9pPr marL="15048098" indent="0">
              <a:buNone/>
              <a:defRPr sz="82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9152" y="22900642"/>
            <a:ext cx="21945600" cy="3434078"/>
          </a:xfrm>
        </p:spPr>
        <p:txBody>
          <a:bodyPr/>
          <a:lstStyle>
            <a:lvl1pPr marL="0" indent="0">
              <a:buNone/>
              <a:defRPr sz="5800"/>
            </a:lvl1pPr>
            <a:lvl2pPr marL="1881012" indent="0">
              <a:buNone/>
              <a:defRPr sz="4900"/>
            </a:lvl2pPr>
            <a:lvl3pPr marL="3762024" indent="0">
              <a:buNone/>
              <a:defRPr sz="4100"/>
            </a:lvl3pPr>
            <a:lvl4pPr marL="5643037" indent="0">
              <a:buNone/>
              <a:defRPr sz="3700"/>
            </a:lvl4pPr>
            <a:lvl5pPr marL="7524049" indent="0">
              <a:buNone/>
              <a:defRPr sz="3700"/>
            </a:lvl5pPr>
            <a:lvl6pPr marL="9405061" indent="0">
              <a:buNone/>
              <a:defRPr sz="3700"/>
            </a:lvl6pPr>
            <a:lvl7pPr marL="11286073" indent="0">
              <a:buNone/>
              <a:defRPr sz="3700"/>
            </a:lvl7pPr>
            <a:lvl8pPr marL="13167086" indent="0">
              <a:buNone/>
              <a:defRPr sz="3700"/>
            </a:lvl8pPr>
            <a:lvl9pPr marL="15048098" indent="0">
              <a:buNone/>
              <a:defRPr sz="3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E4F8-7213-CA42-A1B6-0033309B4818}" type="datetimeFigureOut">
              <a:rPr lang="en-US" smtClean="0"/>
              <a:t>1/4/15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3617A-EF2F-AE41-8FCC-3999EE865D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51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1171789"/>
            <a:ext cx="32918400" cy="4876800"/>
          </a:xfrm>
          <a:prstGeom prst="rect">
            <a:avLst/>
          </a:prstGeom>
        </p:spPr>
        <p:txBody>
          <a:bodyPr vert="horz" lIns="376202" tIns="188101" rIns="376202" bIns="18810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6827522"/>
            <a:ext cx="32918400" cy="19310775"/>
          </a:xfrm>
          <a:prstGeom prst="rect">
            <a:avLst/>
          </a:prstGeom>
        </p:spPr>
        <p:txBody>
          <a:bodyPr vert="horz" lIns="376202" tIns="188101" rIns="376202" bIns="18810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27120429"/>
            <a:ext cx="8534400" cy="1557867"/>
          </a:xfrm>
          <a:prstGeom prst="rect">
            <a:avLst/>
          </a:prstGeom>
        </p:spPr>
        <p:txBody>
          <a:bodyPr vert="horz" lIns="376202" tIns="188101" rIns="376202" bIns="188101" rtlCol="0" anchor="ctr"/>
          <a:lstStyle>
            <a:lvl1pPr algn="l">
              <a:defRPr sz="4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0E4F8-7213-CA42-A1B6-0033309B4818}" type="datetimeFigureOut">
              <a:rPr lang="en-US" smtClean="0"/>
              <a:t>1/4/15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496800" y="27120429"/>
            <a:ext cx="11582400" cy="1557867"/>
          </a:xfrm>
          <a:prstGeom prst="rect">
            <a:avLst/>
          </a:prstGeom>
        </p:spPr>
        <p:txBody>
          <a:bodyPr vert="horz" lIns="376202" tIns="188101" rIns="376202" bIns="188101" rtlCol="0" anchor="ctr"/>
          <a:lstStyle>
            <a:lvl1pPr algn="ctr">
              <a:defRPr sz="4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212800" y="27120429"/>
            <a:ext cx="8534400" cy="1557867"/>
          </a:xfrm>
          <a:prstGeom prst="rect">
            <a:avLst/>
          </a:prstGeom>
        </p:spPr>
        <p:txBody>
          <a:bodyPr vert="horz" lIns="376202" tIns="188101" rIns="376202" bIns="188101" rtlCol="0" anchor="ctr"/>
          <a:lstStyle>
            <a:lvl1pPr algn="r">
              <a:defRPr sz="4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3617A-EF2F-AE41-8FCC-3999EE865D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75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881012" rtl="0" eaLnBrk="1" latinLnBrk="0" hangingPunct="1">
        <a:spcBef>
          <a:spcPct val="0"/>
        </a:spcBef>
        <a:buNone/>
        <a:defRPr sz="18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10759" indent="-1410759" algn="l" defTabSz="1881012" rtl="0" eaLnBrk="1" latinLnBrk="0" hangingPunct="1">
        <a:spcBef>
          <a:spcPct val="20000"/>
        </a:spcBef>
        <a:buFont typeface="Arial"/>
        <a:buChar char="•"/>
        <a:defRPr sz="13200" kern="1200">
          <a:solidFill>
            <a:schemeClr val="tx1"/>
          </a:solidFill>
          <a:latin typeface="+mn-lt"/>
          <a:ea typeface="+mn-ea"/>
          <a:cs typeface="+mn-cs"/>
        </a:defRPr>
      </a:lvl1pPr>
      <a:lvl2pPr marL="3056645" indent="-1175633" algn="l" defTabSz="1881012" rtl="0" eaLnBrk="1" latinLnBrk="0" hangingPunct="1">
        <a:spcBef>
          <a:spcPct val="20000"/>
        </a:spcBef>
        <a:buFont typeface="Arial"/>
        <a:buChar char="–"/>
        <a:defRPr sz="11500" kern="1200">
          <a:solidFill>
            <a:schemeClr val="tx1"/>
          </a:solidFill>
          <a:latin typeface="+mn-lt"/>
          <a:ea typeface="+mn-ea"/>
          <a:cs typeface="+mn-cs"/>
        </a:defRPr>
      </a:lvl2pPr>
      <a:lvl3pPr marL="4702531" indent="-940506" algn="l" defTabSz="1881012" rtl="0" eaLnBrk="1" latinLnBrk="0" hangingPunct="1">
        <a:spcBef>
          <a:spcPct val="20000"/>
        </a:spcBef>
        <a:buFont typeface="Arial"/>
        <a:buChar char="•"/>
        <a:defRPr sz="99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543" indent="-940506" algn="l" defTabSz="1881012" rtl="0" eaLnBrk="1" latinLnBrk="0" hangingPunct="1">
        <a:spcBef>
          <a:spcPct val="20000"/>
        </a:spcBef>
        <a:buFont typeface="Arial"/>
        <a:buChar char="–"/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464555" indent="-940506" algn="l" defTabSz="1881012" rtl="0" eaLnBrk="1" latinLnBrk="0" hangingPunct="1">
        <a:spcBef>
          <a:spcPct val="20000"/>
        </a:spcBef>
        <a:buFont typeface="Arial"/>
        <a:buChar char="»"/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345567" indent="-940506" algn="l" defTabSz="1881012" rtl="0" eaLnBrk="1" latinLnBrk="0" hangingPunct="1">
        <a:spcBef>
          <a:spcPct val="20000"/>
        </a:spcBef>
        <a:buFont typeface="Arial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226580" indent="-940506" algn="l" defTabSz="1881012" rtl="0" eaLnBrk="1" latinLnBrk="0" hangingPunct="1">
        <a:spcBef>
          <a:spcPct val="20000"/>
        </a:spcBef>
        <a:buFont typeface="Arial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107592" indent="-940506" algn="l" defTabSz="1881012" rtl="0" eaLnBrk="1" latinLnBrk="0" hangingPunct="1">
        <a:spcBef>
          <a:spcPct val="20000"/>
        </a:spcBef>
        <a:buFont typeface="Arial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5988604" indent="-940506" algn="l" defTabSz="1881012" rtl="0" eaLnBrk="1" latinLnBrk="0" hangingPunct="1">
        <a:spcBef>
          <a:spcPct val="20000"/>
        </a:spcBef>
        <a:buFont typeface="Arial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1pPr>
      <a:lvl2pPr marL="1881012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2pPr>
      <a:lvl3pPr marL="3762024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3pPr>
      <a:lvl4pPr marL="5643037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4pPr>
      <a:lvl5pPr marL="7524049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5pPr>
      <a:lvl6pPr marL="9405061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6pPr>
      <a:lvl7pPr marL="11286073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7pPr>
      <a:lvl8pPr marL="13167086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8pPr>
      <a:lvl9pPr marL="15048098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0.jpg"/><Relationship Id="rId17" Type="http://schemas.openxmlformats.org/officeDocument/2006/relationships/image" Target="../media/image21.png"/><Relationship Id="rId18" Type="http://schemas.openxmlformats.org/officeDocument/2006/relationships/image" Target="../media/image22.png"/><Relationship Id="rId19" Type="http://schemas.openxmlformats.org/officeDocument/2006/relationships/image" Target="../media/image23.emf"/><Relationship Id="rId50" Type="http://schemas.openxmlformats.org/officeDocument/2006/relationships/image" Target="../media/image38.emf"/><Relationship Id="rId51" Type="http://schemas.openxmlformats.org/officeDocument/2006/relationships/image" Target="../media/image39.emf"/><Relationship Id="rId52" Type="http://schemas.openxmlformats.org/officeDocument/2006/relationships/image" Target="../media/image40.png"/><Relationship Id="rId53" Type="http://schemas.openxmlformats.org/officeDocument/2006/relationships/image" Target="../media/image41.png"/><Relationship Id="rId54" Type="http://schemas.openxmlformats.org/officeDocument/2006/relationships/image" Target="../media/image42.emf"/><Relationship Id="rId40" Type="http://schemas.openxmlformats.org/officeDocument/2006/relationships/image" Target="../media/image28.emf"/><Relationship Id="rId41" Type="http://schemas.openxmlformats.org/officeDocument/2006/relationships/image" Target="../media/image29.emf"/><Relationship Id="rId42" Type="http://schemas.openxmlformats.org/officeDocument/2006/relationships/image" Target="../media/image30.emf"/><Relationship Id="rId43" Type="http://schemas.openxmlformats.org/officeDocument/2006/relationships/image" Target="../media/image31.emf"/><Relationship Id="rId44" Type="http://schemas.openxmlformats.org/officeDocument/2006/relationships/image" Target="../media/image32.png"/><Relationship Id="rId45" Type="http://schemas.openxmlformats.org/officeDocument/2006/relationships/image" Target="../media/image33.png"/><Relationship Id="rId46" Type="http://schemas.openxmlformats.org/officeDocument/2006/relationships/image" Target="../media/image34.png"/><Relationship Id="rId47" Type="http://schemas.openxmlformats.org/officeDocument/2006/relationships/image" Target="../media/image35.emf"/><Relationship Id="rId48" Type="http://schemas.openxmlformats.org/officeDocument/2006/relationships/image" Target="../media/image36.emf"/><Relationship Id="rId49" Type="http://schemas.openxmlformats.org/officeDocument/2006/relationships/image" Target="../media/image3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emf"/><Relationship Id="rId8" Type="http://schemas.openxmlformats.org/officeDocument/2006/relationships/image" Target="../media/image12.emf"/><Relationship Id="rId9" Type="http://schemas.openxmlformats.org/officeDocument/2006/relationships/image" Target="../media/image13.png"/><Relationship Id="rId30" Type="http://schemas.openxmlformats.org/officeDocument/2006/relationships/image" Target="../media/image24.png"/><Relationship Id="rId31" Type="http://schemas.openxmlformats.org/officeDocument/2006/relationships/oleObject" Target="../embeddings/oleObject6.bin"/><Relationship Id="rId32" Type="http://schemas.openxmlformats.org/officeDocument/2006/relationships/image" Target="../media/image6.emf"/><Relationship Id="rId33" Type="http://schemas.openxmlformats.org/officeDocument/2006/relationships/oleObject" Target="../embeddings/oleObject7.bin"/><Relationship Id="rId34" Type="http://schemas.openxmlformats.org/officeDocument/2006/relationships/image" Target="../media/image7.emf"/><Relationship Id="rId35" Type="http://schemas.openxmlformats.org/officeDocument/2006/relationships/oleObject" Target="../embeddings/oleObject8.bin"/><Relationship Id="rId36" Type="http://schemas.openxmlformats.org/officeDocument/2006/relationships/oleObject" Target="../embeddings/oleObject9.bin"/><Relationship Id="rId37" Type="http://schemas.openxmlformats.org/officeDocument/2006/relationships/image" Target="../media/image25.emf"/><Relationship Id="rId38" Type="http://schemas.openxmlformats.org/officeDocument/2006/relationships/image" Target="../media/image26.emf"/><Relationship Id="rId39" Type="http://schemas.openxmlformats.org/officeDocument/2006/relationships/image" Target="../media/image27.emf"/><Relationship Id="rId20" Type="http://schemas.openxmlformats.org/officeDocument/2006/relationships/oleObject" Target="../embeddings/oleObject1.bin"/><Relationship Id="rId21" Type="http://schemas.openxmlformats.org/officeDocument/2006/relationships/image" Target="../media/image1.emf"/><Relationship Id="rId22" Type="http://schemas.openxmlformats.org/officeDocument/2006/relationships/oleObject" Target="../embeddings/oleObject2.bin"/><Relationship Id="rId23" Type="http://schemas.openxmlformats.org/officeDocument/2006/relationships/image" Target="../media/image2.emf"/><Relationship Id="rId24" Type="http://schemas.openxmlformats.org/officeDocument/2006/relationships/oleObject" Target="../embeddings/oleObject3.bin"/><Relationship Id="rId25" Type="http://schemas.openxmlformats.org/officeDocument/2006/relationships/image" Target="../media/image3.emf"/><Relationship Id="rId26" Type="http://schemas.openxmlformats.org/officeDocument/2006/relationships/oleObject" Target="../embeddings/oleObject4.bin"/><Relationship Id="rId27" Type="http://schemas.openxmlformats.org/officeDocument/2006/relationships/image" Target="../media/image4.emf"/><Relationship Id="rId28" Type="http://schemas.openxmlformats.org/officeDocument/2006/relationships/oleObject" Target="../embeddings/oleObject5.bin"/><Relationship Id="rId29" Type="http://schemas.openxmlformats.org/officeDocument/2006/relationships/image" Target="../media/image5.emf"/><Relationship Id="rId10" Type="http://schemas.openxmlformats.org/officeDocument/2006/relationships/image" Target="../media/image14.emf"/><Relationship Id="rId11" Type="http://schemas.openxmlformats.org/officeDocument/2006/relationships/image" Target="../media/image15.png"/><Relationship Id="rId1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340333" y="4042838"/>
            <a:ext cx="11196958" cy="10064739"/>
          </a:xfrm>
          <a:prstGeom prst="rect">
            <a:avLst/>
          </a:prstGeom>
          <a:gradFill flip="none" rotWithShape="1">
            <a:gsLst>
              <a:gs pos="27000">
                <a:schemeClr val="tx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>
            <a:solidFill>
              <a:schemeClr val="tx1"/>
            </a:solidFill>
          </a:ln>
          <a:effectLst>
            <a:outerShdw blurRad="40005" dist="22987" dir="5400000" algn="tl" rotWithShape="0">
              <a:schemeClr val="tx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0993" y="271149"/>
            <a:ext cx="36363362" cy="3231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400" dirty="0" smtClean="0"/>
              <a:t>Split-and-Merge Method fo</a:t>
            </a:r>
            <a:r>
              <a:rPr lang="en-US" sz="6400" dirty="0" smtClean="0"/>
              <a:t>r Accelerating Convergence of Stochastic Linear Programs</a:t>
            </a:r>
          </a:p>
          <a:p>
            <a:pPr algn="ctr"/>
            <a:r>
              <a:rPr lang="en-US" sz="2200" dirty="0" smtClean="0"/>
              <a:t>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4000" dirty="0" smtClean="0"/>
              <a:t>Akhil </a:t>
            </a:r>
            <a:r>
              <a:rPr lang="en-US" sz="4000" dirty="0" smtClean="0"/>
              <a:t>Langer </a:t>
            </a:r>
            <a:r>
              <a:rPr lang="en-US" sz="4000" dirty="0" smtClean="0"/>
              <a:t> and </a:t>
            </a:r>
            <a:r>
              <a:rPr lang="en-US" sz="4000" dirty="0" err="1" smtClean="0"/>
              <a:t>Udatta</a:t>
            </a:r>
            <a:r>
              <a:rPr lang="en-US" sz="4000" dirty="0" smtClean="0"/>
              <a:t> </a:t>
            </a:r>
            <a:r>
              <a:rPr lang="en-US" sz="4000" dirty="0" err="1" smtClean="0"/>
              <a:t>Palekar</a:t>
            </a:r>
            <a:r>
              <a:rPr lang="en-US" sz="4000" dirty="0" smtClean="0"/>
              <a:t>*</a:t>
            </a:r>
          </a:p>
          <a:p>
            <a:pPr algn="ctr"/>
            <a:r>
              <a:rPr lang="en-US" sz="4000" dirty="0" smtClean="0"/>
              <a:t>Department </a:t>
            </a:r>
            <a:r>
              <a:rPr lang="en-US" sz="4000" dirty="0" smtClean="0"/>
              <a:t>of Computer Science, *Department of </a:t>
            </a:r>
            <a:r>
              <a:rPr lang="en-US" sz="4000" dirty="0" smtClean="0"/>
              <a:t>Business</a:t>
            </a:r>
          </a:p>
          <a:p>
            <a:pPr algn="ctr"/>
            <a:r>
              <a:rPr lang="en-US" sz="4000" dirty="0" smtClean="0"/>
              <a:t> </a:t>
            </a:r>
            <a:r>
              <a:rPr lang="en-US" sz="4000" dirty="0" smtClean="0"/>
              <a:t>University of Illinois at Urbana-Champaign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94" y="368813"/>
            <a:ext cx="2392546" cy="30987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23525" y="247858"/>
            <a:ext cx="3870830" cy="17466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70999"/>
          <a:stretch/>
        </p:blipFill>
        <p:spPr>
          <a:xfrm>
            <a:off x="32623525" y="2050852"/>
            <a:ext cx="3870830" cy="13975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7853" y="9103612"/>
            <a:ext cx="11265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STOCHASTIC OPTIMIZATION OVERVIEW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949463" y="9818402"/>
            <a:ext cx="6708135" cy="4027915"/>
            <a:chOff x="1786717" y="1315910"/>
            <a:chExt cx="7958311" cy="4697808"/>
          </a:xfrm>
        </p:grpSpPr>
        <p:sp>
          <p:nvSpPr>
            <p:cNvPr id="34" name="Rectangle 33"/>
            <p:cNvSpPr/>
            <p:nvPr/>
          </p:nvSpPr>
          <p:spPr>
            <a:xfrm>
              <a:off x="2278643" y="4918820"/>
              <a:ext cx="2354743" cy="520453"/>
            </a:xfrm>
            <a:prstGeom prst="rect">
              <a:avLst/>
            </a:prstGeom>
            <a:solidFill>
              <a:srgbClr val="FFE0C9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200085" y="5010477"/>
              <a:ext cx="2354743" cy="520453"/>
            </a:xfrm>
            <a:prstGeom prst="rect">
              <a:avLst/>
            </a:prstGeom>
            <a:solidFill>
              <a:srgbClr val="FFE0C9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110682" y="5095589"/>
              <a:ext cx="2354743" cy="520453"/>
            </a:xfrm>
            <a:prstGeom prst="rect">
              <a:avLst/>
            </a:prstGeom>
            <a:solidFill>
              <a:srgbClr val="FFE0C9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036382" y="5180700"/>
              <a:ext cx="2354743" cy="520453"/>
            </a:xfrm>
            <a:prstGeom prst="rect">
              <a:avLst/>
            </a:prstGeom>
            <a:solidFill>
              <a:srgbClr val="FFE0C9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972774" y="5261082"/>
              <a:ext cx="2354743" cy="520453"/>
            </a:xfrm>
            <a:prstGeom prst="rect">
              <a:avLst/>
            </a:prstGeom>
            <a:solidFill>
              <a:srgbClr val="FFE0C9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795973" y="1315910"/>
              <a:ext cx="4949055" cy="16871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i="1" dirty="0" smtClean="0"/>
                <a:t>Stage 1 </a:t>
              </a:r>
              <a:r>
                <a:rPr lang="en-US" sz="2200" i="1" dirty="0"/>
                <a:t>(strategic decision</a:t>
              </a:r>
              <a:r>
                <a:rPr lang="en-US" sz="2200" i="1" dirty="0" smtClean="0"/>
                <a:t>)</a:t>
              </a:r>
              <a:r>
                <a:rPr lang="en-US" sz="2200" dirty="0" smtClean="0"/>
                <a:t> </a:t>
              </a:r>
              <a:br>
                <a:rPr lang="en-US" sz="2200" dirty="0" smtClean="0"/>
              </a:br>
              <a:r>
                <a:rPr lang="en-US" sz="2200" dirty="0" smtClean="0"/>
                <a:t>Cost </a:t>
              </a:r>
              <a:r>
                <a:rPr lang="en-US" sz="2200" dirty="0"/>
                <a:t>of resource </a:t>
              </a:r>
              <a:r>
                <a:rPr lang="en-US" sz="2200" dirty="0" smtClean="0"/>
                <a:t>allocation + Expected cost of stage 2 decisions </a:t>
              </a:r>
            </a:p>
            <a:p>
              <a:pPr algn="ctr"/>
              <a:r>
                <a:rPr lang="en-US" sz="2200" dirty="0" smtClean="0">
                  <a:solidFill>
                    <a:srgbClr val="0000FF"/>
                  </a:solidFill>
                </a:rPr>
                <a:t>(Integer) Linear Program</a:t>
              </a:r>
              <a:endParaRPr lang="en-US" sz="2200" dirty="0">
                <a:solidFill>
                  <a:srgbClr val="0000FF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911623" y="4721448"/>
              <a:ext cx="4571999" cy="129227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200" i="1" dirty="0"/>
                <a:t>Stage 2 (operational decisions</a:t>
              </a:r>
              <a:r>
                <a:rPr lang="en-US" sz="2200" i="1" dirty="0" smtClean="0"/>
                <a:t>) </a:t>
              </a:r>
              <a:br>
                <a:rPr lang="en-US" sz="2200" i="1" dirty="0" smtClean="0"/>
              </a:br>
              <a:r>
                <a:rPr lang="en-US" sz="2200" dirty="0"/>
                <a:t>E</a:t>
              </a:r>
              <a:r>
                <a:rPr lang="en-US" sz="2200" dirty="0" smtClean="0"/>
                <a:t>xecution cost</a:t>
              </a:r>
            </a:p>
            <a:p>
              <a:pPr algn="ctr"/>
              <a:r>
                <a:rPr lang="en-US" sz="2200" dirty="0">
                  <a:solidFill>
                    <a:srgbClr val="0000FF"/>
                  </a:solidFill>
                </a:rPr>
                <a:t>(Integer) Linear </a:t>
              </a:r>
              <a:r>
                <a:rPr lang="en-US" sz="2200" dirty="0" smtClean="0">
                  <a:solidFill>
                    <a:srgbClr val="0000FF"/>
                  </a:solidFill>
                </a:rPr>
                <a:t>Program</a:t>
              </a:r>
              <a:endParaRPr lang="en-US" sz="2200" dirty="0">
                <a:solidFill>
                  <a:srgbClr val="0000FF"/>
                </a:solidFill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87589" y="3835505"/>
              <a:ext cx="1849520" cy="597537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4006115" y="3810203"/>
              <a:ext cx="9186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c</a:t>
              </a:r>
              <a:r>
                <a:rPr lang="en-US" sz="1200" dirty="0" smtClean="0">
                  <a:solidFill>
                    <a:srgbClr val="FF0000"/>
                  </a:solidFill>
                </a:rPr>
                <a:t>osts,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86717" y="1441677"/>
              <a:ext cx="2532914" cy="4571600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303032" y="24796835"/>
            <a:ext cx="11212735" cy="3579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40005" dist="22987" dir="5400000" algn="tl" rotWithShape="0">
              <a:schemeClr val="tx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6445373" y="4579783"/>
            <a:ext cx="48073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CHALLENGE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Mission requirements subject 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to enormous uncertainty, 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even in peacetime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010420" y="5283728"/>
            <a:ext cx="52136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0000FF"/>
                </a:solidFill>
              </a:rPr>
              <a:t>US Air Mobility Command Mission:</a:t>
            </a:r>
          </a:p>
          <a:p>
            <a:pPr algn="ctr"/>
            <a:r>
              <a:rPr lang="en-US" sz="2400" dirty="0" smtClean="0"/>
              <a:t>Optimally schedule 1300 aircraft for</a:t>
            </a:r>
            <a:endParaRPr lang="en-US" sz="2400" dirty="0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4321" y="4542728"/>
            <a:ext cx="879654" cy="866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37257" y="11884320"/>
            <a:ext cx="3815467" cy="1975009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 smtClean="0"/>
              <a:t>Execution stage</a:t>
            </a:r>
            <a:r>
              <a:rPr lang="en-US" sz="2200" dirty="0" smtClean="0"/>
              <a:t>: Assumes probabilistic distribution </a:t>
            </a:r>
            <a:br>
              <a:rPr lang="en-US" sz="2200" dirty="0" smtClean="0"/>
            </a:br>
            <a:r>
              <a:rPr lang="en-US" sz="2200" dirty="0" smtClean="0"/>
              <a:t>of uncertain parameters </a:t>
            </a:r>
            <a:br>
              <a:rPr lang="en-US" sz="2200" dirty="0" smtClean="0"/>
            </a:br>
            <a:r>
              <a:rPr lang="en-US" sz="2200" dirty="0" smtClean="0"/>
              <a:t>is known and evaluates them for the stage 1 decision</a:t>
            </a:r>
            <a:endParaRPr lang="en-US" sz="22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096748"/>
              </p:ext>
            </p:extLst>
          </p:nvPr>
        </p:nvGraphicFramePr>
        <p:xfrm>
          <a:off x="6040640" y="6145453"/>
          <a:ext cx="6799857" cy="10972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078299"/>
                <a:gridCol w="3721558"/>
              </a:tblGrid>
              <a:tr h="370840">
                <a:tc>
                  <a:txBody>
                    <a:bodyPr/>
                    <a:lstStyle/>
                    <a:p>
                      <a:pPr marL="457200" indent="-457200">
                        <a:buFont typeface="Wingdings" charset="2"/>
                        <a:buChar char="q"/>
                      </a:pPr>
                      <a:r>
                        <a:rPr lang="en-US" sz="2200" b="0" dirty="0" smtClean="0">
                          <a:solidFill>
                            <a:srgbClr val="FF0000"/>
                          </a:solidFill>
                        </a:rPr>
                        <a:t>Demand delays</a:t>
                      </a:r>
                    </a:p>
                    <a:p>
                      <a:pPr marL="457200" indent="-457200">
                        <a:buFont typeface="Wingdings" charset="2"/>
                        <a:buChar char="q"/>
                      </a:pPr>
                      <a:r>
                        <a:rPr lang="en-US" sz="2200" b="0" dirty="0" smtClean="0">
                          <a:solidFill>
                            <a:srgbClr val="FF0000"/>
                          </a:solidFill>
                        </a:rPr>
                        <a:t>Demand changes</a:t>
                      </a:r>
                    </a:p>
                    <a:p>
                      <a:pPr marL="457200" indent="-457200">
                        <a:buFont typeface="Wingdings" charset="2"/>
                        <a:buChar char="q"/>
                      </a:pPr>
                      <a:r>
                        <a:rPr lang="en-US" sz="2200" b="0" dirty="0" smtClean="0">
                          <a:solidFill>
                            <a:srgbClr val="FF0000"/>
                          </a:solidFill>
                        </a:rPr>
                        <a:t>Aircraft breakdown</a:t>
                      </a:r>
                      <a:endParaRPr lang="en-US" sz="22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Wingdings" charset="2"/>
                        <a:buChar char="q"/>
                      </a:pPr>
                      <a:r>
                        <a:rPr lang="en-US" sz="2200" b="0" dirty="0" smtClean="0">
                          <a:solidFill>
                            <a:srgbClr val="FF0000"/>
                          </a:solidFill>
                        </a:rPr>
                        <a:t>Weather</a:t>
                      </a:r>
                      <a:r>
                        <a:rPr lang="en-US" sz="2200" b="0" baseline="0" dirty="0" smtClean="0">
                          <a:solidFill>
                            <a:srgbClr val="FF0000"/>
                          </a:solidFill>
                        </a:rPr>
                        <a:t> events</a:t>
                      </a:r>
                      <a:endParaRPr lang="en-US" sz="2200" b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457200" indent="-457200">
                        <a:buFont typeface="Wingdings" charset="2"/>
                        <a:buChar char="q"/>
                      </a:pPr>
                      <a:r>
                        <a:rPr lang="en-US" sz="2200" b="0" dirty="0" smtClean="0">
                          <a:solidFill>
                            <a:srgbClr val="FF0000"/>
                          </a:solidFill>
                        </a:rPr>
                        <a:t>Natural disaster</a:t>
                      </a:r>
                    </a:p>
                    <a:p>
                      <a:pPr marL="457200" indent="-457200">
                        <a:buFont typeface="Wingdings" charset="2"/>
                        <a:buChar char="q"/>
                      </a:pPr>
                      <a:r>
                        <a:rPr lang="en-US" sz="2200" b="0" dirty="0" smtClean="0">
                          <a:solidFill>
                            <a:srgbClr val="FF0000"/>
                          </a:solidFill>
                        </a:rPr>
                        <a:t>Conflicts</a:t>
                      </a:r>
                      <a:endParaRPr lang="en-US" sz="22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2" name="Table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710834"/>
              </p:ext>
            </p:extLst>
          </p:nvPr>
        </p:nvGraphicFramePr>
        <p:xfrm>
          <a:off x="965010" y="6025230"/>
          <a:ext cx="9415208" cy="10972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646645"/>
                <a:gridCol w="6768563"/>
              </a:tblGrid>
              <a:tr h="370840">
                <a:tc>
                  <a:txBody>
                    <a:bodyPr/>
                    <a:lstStyle/>
                    <a:p>
                      <a:pPr marL="457200" indent="-457200">
                        <a:buFont typeface="Wingdings" charset="2"/>
                        <a:buChar char="q"/>
                      </a:pPr>
                      <a:r>
                        <a:rPr lang="en-US" sz="2200" b="0" dirty="0" smtClean="0">
                          <a:solidFill>
                            <a:schemeClr val="tx1"/>
                          </a:solidFill>
                        </a:rPr>
                        <a:t>Cargo shipment</a:t>
                      </a:r>
                    </a:p>
                    <a:p>
                      <a:pPr marL="457200" indent="-457200">
                        <a:buFont typeface="Wingdings" charset="2"/>
                        <a:buChar char="q"/>
                      </a:pPr>
                      <a:r>
                        <a:rPr lang="en-US" sz="2200" b="0" dirty="0" smtClean="0">
                          <a:solidFill>
                            <a:schemeClr val="tx1"/>
                          </a:solidFill>
                        </a:rPr>
                        <a:t>Personnel</a:t>
                      </a:r>
                      <a:r>
                        <a:rPr lang="en-US" sz="22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br>
                        <a:rPr lang="en-US" sz="2200" b="0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200" b="0" baseline="0" dirty="0" smtClean="0">
                          <a:solidFill>
                            <a:schemeClr val="tx1"/>
                          </a:solidFill>
                        </a:rPr>
                        <a:t>movement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Wingdings" charset="2"/>
                        <a:buChar char="q"/>
                      </a:pPr>
                      <a:r>
                        <a:rPr lang="en-US" sz="2200" b="0" dirty="0" smtClean="0">
                          <a:solidFill>
                            <a:schemeClr val="tx1"/>
                          </a:solidFill>
                        </a:rPr>
                        <a:t>Distinguished </a:t>
                      </a:r>
                      <a:br>
                        <a:rPr lang="en-US" sz="2200" b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200" b="0" dirty="0" smtClean="0">
                          <a:solidFill>
                            <a:schemeClr val="tx1"/>
                          </a:solidFill>
                        </a:rPr>
                        <a:t>visitor support</a:t>
                      </a:r>
                    </a:p>
                    <a:p>
                      <a:pPr marL="457200" indent="-457200">
                        <a:buFont typeface="Wingdings" charset="2"/>
                        <a:buChar char="q"/>
                      </a:pPr>
                      <a:r>
                        <a:rPr lang="en-US" sz="2200" b="0" dirty="0" smtClean="0">
                          <a:solidFill>
                            <a:schemeClr val="tx1"/>
                          </a:solidFill>
                        </a:rPr>
                        <a:t>Air refueling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5" name="Rectangle 54"/>
          <p:cNvSpPr/>
          <p:nvPr/>
        </p:nvSpPr>
        <p:spPr>
          <a:xfrm>
            <a:off x="340333" y="14865536"/>
            <a:ext cx="11175434" cy="96702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40005" dist="22987" dir="5400000" algn="tl" rotWithShape="0">
              <a:schemeClr val="tx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" name="Picture 60" descr="costbenefits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880" y="19753556"/>
            <a:ext cx="4629471" cy="34721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8129" y="15037012"/>
            <a:ext cx="5745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APPLICATIONS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423833" y="16044487"/>
            <a:ext cx="5736695" cy="7980430"/>
            <a:chOff x="24959676" y="9025802"/>
            <a:chExt cx="6168657" cy="880704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079102" y="9025802"/>
              <a:ext cx="2614160" cy="173623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5052613" y="15623503"/>
              <a:ext cx="2567075" cy="1647025"/>
            </a:xfrm>
            <a:prstGeom prst="rect">
              <a:avLst/>
            </a:prstGeom>
          </p:spPr>
        </p:pic>
        <p:pic>
          <p:nvPicPr>
            <p:cNvPr id="16" name="Picture 15" descr="bannerRight2_19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9102" y="11184418"/>
              <a:ext cx="2614160" cy="1507744"/>
            </a:xfrm>
            <a:prstGeom prst="rect">
              <a:avLst/>
            </a:prstGeom>
          </p:spPr>
        </p:pic>
        <p:pic>
          <p:nvPicPr>
            <p:cNvPr id="17" name="Picture 16" descr="supply_chain.bmp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1509" y="11184417"/>
              <a:ext cx="2522919" cy="1507745"/>
            </a:xfrm>
            <a:prstGeom prst="rect">
              <a:avLst/>
            </a:prstGeom>
          </p:spPr>
        </p:pic>
        <p:pic>
          <p:nvPicPr>
            <p:cNvPr id="18" name="Picture 17" descr="wind_energy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92870" y="13137580"/>
              <a:ext cx="2166270" cy="1815129"/>
            </a:xfrm>
            <a:prstGeom prst="rect">
              <a:avLst/>
            </a:prstGeom>
          </p:spPr>
        </p:pic>
        <p:pic>
          <p:nvPicPr>
            <p:cNvPr id="19" name="Picture 18" descr="Mengniu-production-line.jp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9102" y="13216475"/>
              <a:ext cx="2540586" cy="173623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5233507" y="10704887"/>
              <a:ext cx="2133600" cy="441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Agriculture</a:t>
              </a:r>
              <a:endParaRPr lang="en-US" sz="2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233507" y="12637555"/>
              <a:ext cx="2133600" cy="441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Finance</a:t>
              </a:r>
              <a:endParaRPr lang="en-US" sz="2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4959676" y="15051019"/>
              <a:ext cx="2733586" cy="441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Production planning</a:t>
              </a:r>
              <a:endParaRPr lang="en-US" sz="2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5233507" y="17324974"/>
              <a:ext cx="2133600" cy="441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Forestry</a:t>
              </a:r>
              <a:endParaRPr lang="en-US" sz="2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7693262" y="12677415"/>
              <a:ext cx="3435071" cy="441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Supply-chain Management</a:t>
              </a:r>
              <a:endParaRPr lang="en-US" sz="2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252411" y="15051019"/>
              <a:ext cx="2133600" cy="441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Energy-grids</a:t>
              </a:r>
              <a:endParaRPr lang="en-US" sz="2000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8292870" y="15541305"/>
              <a:ext cx="2371558" cy="185174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8"/>
            <a:srcRect l="1" r="9613"/>
            <a:stretch/>
          </p:blipFill>
          <p:spPr>
            <a:xfrm>
              <a:off x="28393549" y="9025803"/>
              <a:ext cx="1992462" cy="173623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28141509" y="10738100"/>
              <a:ext cx="2522919" cy="441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Telecommunication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8252411" y="17391296"/>
              <a:ext cx="2412017" cy="441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Transportation</a:t>
              </a:r>
              <a:endParaRPr lang="en-US" sz="20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5656765" y="18949095"/>
            <a:ext cx="59955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CASE STUDY: US MILITARY</a:t>
            </a:r>
            <a:br>
              <a:rPr lang="en-US" sz="3200" b="1" dirty="0" smtClean="0"/>
            </a:br>
            <a:r>
              <a:rPr lang="en-US" sz="3200" b="1" dirty="0" smtClean="0"/>
              <a:t> AICRAFT</a:t>
            </a:r>
            <a:r>
              <a:rPr lang="en-US" sz="3200" b="1" dirty="0"/>
              <a:t> </a:t>
            </a:r>
            <a:r>
              <a:rPr lang="en-US" sz="3200" b="1" dirty="0" smtClean="0"/>
              <a:t>ALLOCATION PROBLEM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03429" y="23219923"/>
            <a:ext cx="526229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US AMC yearly expenses: ~USD 4 Billion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400" dirty="0" smtClean="0">
                <a:solidFill>
                  <a:srgbClr val="008000"/>
                </a:solidFill>
              </a:rPr>
              <a:t>Average </a:t>
            </a:r>
            <a:r>
              <a:rPr lang="en-US" sz="2400" dirty="0">
                <a:solidFill>
                  <a:srgbClr val="008000"/>
                </a:solidFill>
              </a:rPr>
              <a:t>c</a:t>
            </a:r>
            <a:r>
              <a:rPr lang="en-US" sz="2400" dirty="0" smtClean="0">
                <a:solidFill>
                  <a:srgbClr val="008000"/>
                </a:solidFill>
              </a:rPr>
              <a:t>ost </a:t>
            </a:r>
            <a:r>
              <a:rPr lang="en-US" sz="2400" dirty="0">
                <a:solidFill>
                  <a:srgbClr val="008000"/>
                </a:solidFill>
              </a:rPr>
              <a:t>b</a:t>
            </a:r>
            <a:r>
              <a:rPr lang="en-US" sz="2400" dirty="0" smtClean="0">
                <a:solidFill>
                  <a:srgbClr val="008000"/>
                </a:solidFill>
              </a:rPr>
              <a:t>enefit</a:t>
            </a:r>
            <a:r>
              <a:rPr lang="en-US" sz="2400" dirty="0">
                <a:solidFill>
                  <a:srgbClr val="008000"/>
                </a:solidFill>
              </a:rPr>
              <a:t>: 10%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400" dirty="0" smtClean="0">
                <a:solidFill>
                  <a:srgbClr val="008000"/>
                </a:solidFill>
              </a:rPr>
              <a:t>Robustness</a:t>
            </a:r>
            <a:r>
              <a:rPr lang="en-US" sz="2400" dirty="0">
                <a:solidFill>
                  <a:srgbClr val="008000"/>
                </a:solidFill>
              </a:rPr>
              <a:t>: 66% reduction in </a:t>
            </a:r>
            <a:r>
              <a:rPr lang="en-US" sz="2400" dirty="0" smtClean="0">
                <a:solidFill>
                  <a:srgbClr val="008000"/>
                </a:solidFill>
              </a:rPr>
              <a:t>variance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657598" y="9800516"/>
            <a:ext cx="3444776" cy="1225867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 smtClean="0"/>
              <a:t>Planning Stage</a:t>
            </a:r>
            <a:r>
              <a:rPr lang="en-US" sz="2200" dirty="0" smtClean="0"/>
              <a:t>: Makes decision about known parameters </a:t>
            </a:r>
            <a:endParaRPr lang="en-US" sz="2200" dirty="0"/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2897577" y="10275597"/>
            <a:ext cx="80481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2980448" y="13528603"/>
            <a:ext cx="80481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0" name="Table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0890"/>
              </p:ext>
            </p:extLst>
          </p:nvPr>
        </p:nvGraphicFramePr>
        <p:xfrm>
          <a:off x="6103429" y="15692563"/>
          <a:ext cx="5185279" cy="31871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85279"/>
              </a:tblGrid>
              <a:tr h="535438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chemeClr val="bg1"/>
                          </a:solidFill>
                        </a:rPr>
                        <a:t>What is </a:t>
                      </a:r>
                      <a:r>
                        <a:rPr lang="en-US" sz="2600" dirty="0" smtClean="0">
                          <a:solidFill>
                            <a:schemeClr val="bg1"/>
                          </a:solidFill>
                        </a:rPr>
                        <a:t>new </a:t>
                      </a:r>
                      <a:r>
                        <a:rPr lang="en-US" sz="2600" dirty="0" smtClean="0">
                          <a:solidFill>
                            <a:schemeClr val="bg1"/>
                          </a:solidFill>
                        </a:rPr>
                        <a:t>that we are doing?</a:t>
                      </a:r>
                      <a:endParaRPr lang="en-US" sz="2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  <a:tr h="2368888">
                <a:tc>
                  <a:txBody>
                    <a:bodyPr/>
                    <a:lstStyle/>
                    <a:p>
                      <a:pPr marL="0" marR="0" lvl="1" indent="0" algn="l" defTabSz="1881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 smtClean="0"/>
                        <a:t>Combine </a:t>
                      </a:r>
                      <a:r>
                        <a:rPr lang="en-US" sz="2400" dirty="0" smtClean="0"/>
                        <a:t>stochastic programming with high performance </a:t>
                      </a:r>
                      <a:r>
                        <a:rPr lang="en-US" sz="2400" dirty="0" smtClean="0"/>
                        <a:t>computing</a:t>
                      </a:r>
                    </a:p>
                    <a:p>
                      <a:pPr marL="342900" marR="0" lvl="1" indent="-342900" algn="l" defTabSz="1881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2400" dirty="0" smtClean="0"/>
                        <a:t>Facilitates </a:t>
                      </a:r>
                      <a:r>
                        <a:rPr lang="en-US" sz="2400" dirty="0" smtClean="0"/>
                        <a:t>reconciliation of myriad possible outcomes in a timely </a:t>
                      </a:r>
                      <a:r>
                        <a:rPr lang="en-US" sz="2400" dirty="0" smtClean="0"/>
                        <a:t>manner</a:t>
                      </a:r>
                    </a:p>
                    <a:p>
                      <a:pPr marL="342900" marR="0" lvl="1" indent="-342900" algn="l" defTabSz="1881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2400" dirty="0" smtClean="0"/>
                        <a:t>Makes </a:t>
                      </a:r>
                      <a:r>
                        <a:rPr lang="en-US" sz="2400" dirty="0" smtClean="0"/>
                        <a:t>it feasible to solve integer programs</a:t>
                      </a:r>
                      <a:endParaRPr lang="en-US" sz="2400" b="0" baseline="0" dirty="0" smtClean="0"/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0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75" name="Rectangle 74"/>
          <p:cNvSpPr/>
          <p:nvPr/>
        </p:nvSpPr>
        <p:spPr>
          <a:xfrm>
            <a:off x="12013564" y="4042547"/>
            <a:ext cx="12128371" cy="11063267"/>
          </a:xfrm>
          <a:prstGeom prst="rect">
            <a:avLst/>
          </a:prstGeom>
          <a:gradFill flip="none" rotWithShape="1">
            <a:gsLst>
              <a:gs pos="27000">
                <a:schemeClr val="tx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>
            <a:solidFill>
              <a:schemeClr val="tx1"/>
            </a:solidFill>
          </a:ln>
          <a:effectLst>
            <a:outerShdw blurRad="40005" dist="22987" dir="5400000" algn="tl" rotWithShape="0">
              <a:schemeClr val="tx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475924" y="24834613"/>
            <a:ext cx="879010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LIMITATIONS OF NAÏVE PARALLELIZATION </a:t>
            </a: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7694" y="25379071"/>
            <a:ext cx="3680626" cy="2568770"/>
          </a:xfrm>
          <a:prstGeom prst="rect">
            <a:avLst/>
          </a:prstGeom>
        </p:spPr>
      </p:pic>
      <p:sp>
        <p:nvSpPr>
          <p:cNvPr id="108" name="TextBox 107"/>
          <p:cNvSpPr txBox="1"/>
          <p:nvPr/>
        </p:nvSpPr>
        <p:spPr>
          <a:xfrm>
            <a:off x="786478" y="27904162"/>
            <a:ext cx="2443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Parallel Design</a:t>
            </a:r>
            <a:endParaRPr lang="en-US" sz="2000" i="1" dirty="0"/>
          </a:p>
        </p:txBody>
      </p:sp>
      <p:sp>
        <p:nvSpPr>
          <p:cNvPr id="109" name="TextBox 108"/>
          <p:cNvSpPr txBox="1"/>
          <p:nvPr/>
        </p:nvSpPr>
        <p:spPr>
          <a:xfrm>
            <a:off x="4320948" y="27934456"/>
            <a:ext cx="3296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Scalability</a:t>
            </a:r>
            <a:r>
              <a:rPr lang="en-US" sz="2000" dirty="0" smtClean="0"/>
              <a:t>: 120 scenarios</a:t>
            </a:r>
            <a:endParaRPr lang="en-US" sz="2000" dirty="0"/>
          </a:p>
        </p:txBody>
      </p:sp>
      <p:sp>
        <p:nvSpPr>
          <p:cNvPr id="110" name="TextBox 109"/>
          <p:cNvSpPr txBox="1"/>
          <p:nvPr/>
        </p:nvSpPr>
        <p:spPr>
          <a:xfrm>
            <a:off x="7774519" y="25236439"/>
            <a:ext cx="3553602" cy="296251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Scalability </a:t>
            </a:r>
            <a:r>
              <a:rPr lang="en-US" sz="2400" dirty="0" smtClean="0">
                <a:solidFill>
                  <a:srgbClr val="FF0000"/>
                </a:solidFill>
              </a:rPr>
              <a:t>limited by #scenarios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Stage 1 </a:t>
            </a:r>
            <a:r>
              <a:rPr lang="en-US" sz="2400" dirty="0" smtClean="0">
                <a:solidFill>
                  <a:srgbClr val="FF0000"/>
                </a:solidFill>
              </a:rPr>
              <a:t>bottleneck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Parallel </a:t>
            </a:r>
            <a:r>
              <a:rPr lang="en-US" sz="2400" dirty="0" smtClean="0">
                <a:solidFill>
                  <a:srgbClr val="FF0000"/>
                </a:solidFill>
              </a:rPr>
              <a:t>efficiency decreases with increase in </a:t>
            </a:r>
            <a:r>
              <a:rPr lang="en-US" sz="2400" dirty="0" smtClean="0">
                <a:solidFill>
                  <a:srgbClr val="FF0000"/>
                </a:solidFill>
              </a:rPr>
              <a:t>Stage </a:t>
            </a:r>
            <a:r>
              <a:rPr lang="en-US" sz="2400" dirty="0" smtClean="0">
                <a:solidFill>
                  <a:srgbClr val="FF0000"/>
                </a:solidFill>
              </a:rPr>
              <a:t>1 size 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24538975" y="25094487"/>
            <a:ext cx="11706920" cy="322469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0"/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REFERENCES</a:t>
            </a:r>
          </a:p>
          <a:p>
            <a:endParaRPr lang="en-US" sz="1400" dirty="0">
              <a:solidFill>
                <a:srgbClr val="000000"/>
              </a:solidFill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1400" dirty="0" smtClean="0">
                <a:solidFill>
                  <a:srgbClr val="000000"/>
                </a:solidFill>
              </a:rPr>
              <a:t> Akhil Langer, </a:t>
            </a:r>
            <a:r>
              <a:rPr lang="en-US" sz="1400" dirty="0" err="1">
                <a:solidFill>
                  <a:srgbClr val="000000"/>
                </a:solidFill>
              </a:rPr>
              <a:t>Ramprasad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Venkataraman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Udatta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Palekar</a:t>
            </a:r>
            <a:r>
              <a:rPr lang="en-US" sz="1400" dirty="0">
                <a:solidFill>
                  <a:srgbClr val="000000"/>
                </a:solidFill>
              </a:rPr>
              <a:t>, and Laxmikant V. Kale. "Parallel branch-and-bound for two-stage stochastic integer optimization." In </a:t>
            </a:r>
            <a:r>
              <a:rPr lang="en-US" sz="1400" i="1" dirty="0">
                <a:solidFill>
                  <a:srgbClr val="000000"/>
                </a:solidFill>
              </a:rPr>
              <a:t>High Performance Computing (HiPC), 2013 20th International Conference on</a:t>
            </a:r>
            <a:r>
              <a:rPr lang="en-US" sz="1400" dirty="0">
                <a:solidFill>
                  <a:srgbClr val="000000"/>
                </a:solidFill>
              </a:rPr>
              <a:t>, pp. 266-275. IEEE, 2013</a:t>
            </a:r>
            <a:r>
              <a:rPr lang="en-US" sz="1400" dirty="0" smtClean="0">
                <a:solidFill>
                  <a:srgbClr val="000000"/>
                </a:solidFill>
              </a:rPr>
              <a:t>. </a:t>
            </a:r>
            <a:r>
              <a:rPr lang="en-US" sz="1400" b="1" dirty="0" smtClean="0">
                <a:solidFill>
                  <a:srgbClr val="000000"/>
                </a:solidFill>
              </a:rPr>
              <a:t>Best Paper Award.</a:t>
            </a:r>
          </a:p>
          <a:p>
            <a:pPr marL="342900" indent="-342900">
              <a:buFont typeface="Wingdings" charset="2"/>
              <a:buChar char="§"/>
            </a:pPr>
            <a:endParaRPr lang="en-US" sz="1400" dirty="0" smtClean="0">
              <a:solidFill>
                <a:srgbClr val="000000"/>
              </a:solidFill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1400" dirty="0">
                <a:solidFill>
                  <a:srgbClr val="000000"/>
                </a:solidFill>
              </a:rPr>
              <a:t>Langer, Akhil, </a:t>
            </a:r>
            <a:r>
              <a:rPr lang="en-US" sz="1400" dirty="0" err="1">
                <a:solidFill>
                  <a:srgbClr val="000000"/>
                </a:solidFill>
              </a:rPr>
              <a:t>Ramprasad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Venkataraman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Udatta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Palekar</a:t>
            </a:r>
            <a:r>
              <a:rPr lang="en-US" sz="1400" dirty="0">
                <a:solidFill>
                  <a:srgbClr val="000000"/>
                </a:solidFill>
              </a:rPr>
              <a:t>, Laxmikant Kale, and Steven Baker. "Performance Optimization of a Parallel, Two Stage Stochastic Linear Program." In </a:t>
            </a:r>
            <a:r>
              <a:rPr lang="en-US" sz="1400" i="1" dirty="0">
                <a:solidFill>
                  <a:srgbClr val="000000"/>
                </a:solidFill>
              </a:rPr>
              <a:t>2012 IEEE 18th International Conference on Parallel and Distributed Systems</a:t>
            </a:r>
            <a:r>
              <a:rPr lang="en-US" sz="1400" dirty="0">
                <a:solidFill>
                  <a:srgbClr val="000000"/>
                </a:solidFill>
              </a:rPr>
              <a:t>, pp. 676-683. IEEE, 2012</a:t>
            </a:r>
            <a:r>
              <a:rPr lang="en-US" sz="1400" dirty="0" smtClean="0">
                <a:solidFill>
                  <a:srgbClr val="000000"/>
                </a:solidFill>
              </a:rPr>
              <a:t>.</a:t>
            </a:r>
          </a:p>
          <a:p>
            <a:pPr marL="342900" indent="-342900">
              <a:buFont typeface="Wingdings" charset="2"/>
              <a:buChar char="§"/>
            </a:pPr>
            <a:endParaRPr lang="en-US" sz="1400" dirty="0" smtClean="0">
              <a:solidFill>
                <a:srgbClr val="000000"/>
              </a:solidFill>
            </a:endParaRPr>
          </a:p>
          <a:p>
            <a:pPr marL="342900" indent="-342900">
              <a:buFont typeface="Wingdings" charset="2"/>
              <a:buChar char="§"/>
            </a:pPr>
            <a:endParaRPr lang="en-US" sz="1400" dirty="0">
              <a:solidFill>
                <a:srgbClr val="000000"/>
              </a:solidFill>
            </a:endParaRPr>
          </a:p>
          <a:p>
            <a:pPr marL="342900" indent="-342900">
              <a:buFont typeface="Wingdings" charset="2"/>
              <a:buChar char="§"/>
            </a:pPr>
            <a:endParaRPr lang="en-US" sz="1400" dirty="0" smtClean="0">
              <a:solidFill>
                <a:srgbClr val="000000"/>
              </a:solidFill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1400" dirty="0" smtClean="0">
                <a:solidFill>
                  <a:srgbClr val="000000"/>
                </a:solidFill>
              </a:rPr>
              <a:t>Laxmikant </a:t>
            </a:r>
            <a:r>
              <a:rPr lang="en-US" sz="1400" dirty="0">
                <a:solidFill>
                  <a:srgbClr val="000000"/>
                </a:solidFill>
              </a:rPr>
              <a:t>Kale, </a:t>
            </a:r>
            <a:r>
              <a:rPr lang="en-US" sz="1400" dirty="0" err="1">
                <a:solidFill>
                  <a:srgbClr val="000000"/>
                </a:solidFill>
              </a:rPr>
              <a:t>Anshu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Arya</a:t>
            </a:r>
            <a:r>
              <a:rPr lang="en-US" sz="1400" dirty="0">
                <a:solidFill>
                  <a:srgbClr val="000000"/>
                </a:solidFill>
              </a:rPr>
              <a:t>, Nikhil Jain, </a:t>
            </a:r>
            <a:r>
              <a:rPr lang="en-US" sz="1400" dirty="0" smtClean="0">
                <a:solidFill>
                  <a:srgbClr val="000000"/>
                </a:solidFill>
              </a:rPr>
              <a:t>Akhil Langer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smtClean="0">
                <a:solidFill>
                  <a:srgbClr val="000000"/>
                </a:solidFill>
              </a:rPr>
              <a:t>Jonathan </a:t>
            </a:r>
            <a:r>
              <a:rPr lang="en-US" sz="1400" dirty="0" err="1">
                <a:solidFill>
                  <a:srgbClr val="000000"/>
                </a:solidFill>
              </a:rPr>
              <a:t>Liander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Harshitha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Menon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smtClean="0">
                <a:solidFill>
                  <a:srgbClr val="000000"/>
                </a:solidFill>
              </a:rPr>
              <a:t>Xiang Ni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Yanhua</a:t>
            </a:r>
            <a:r>
              <a:rPr lang="en-US" sz="1400" dirty="0">
                <a:solidFill>
                  <a:srgbClr val="000000"/>
                </a:solidFill>
              </a:rPr>
              <a:t> Sun, </a:t>
            </a:r>
            <a:r>
              <a:rPr lang="en-US" sz="1400" dirty="0" err="1">
                <a:solidFill>
                  <a:srgbClr val="000000"/>
                </a:solidFill>
              </a:rPr>
              <a:t>Ehsan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Totoni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</a:rPr>
              <a:t>Ramprasad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Venkataraman</a:t>
            </a:r>
            <a:r>
              <a:rPr lang="en-US" sz="1400" dirty="0">
                <a:solidFill>
                  <a:srgbClr val="000000"/>
                </a:solidFill>
              </a:rPr>
              <a:t>, and Lukasz </a:t>
            </a:r>
            <a:r>
              <a:rPr lang="en-US" sz="1400" dirty="0" err="1">
                <a:solidFill>
                  <a:srgbClr val="000000"/>
                </a:solidFill>
              </a:rPr>
              <a:t>Wesolowski</a:t>
            </a:r>
            <a:r>
              <a:rPr lang="en-US" sz="1400" dirty="0">
                <a:solidFill>
                  <a:srgbClr val="000000"/>
                </a:solidFill>
              </a:rPr>
              <a:t>. </a:t>
            </a:r>
            <a:r>
              <a:rPr lang="en-US" sz="1400" dirty="0" err="1" smtClean="0">
                <a:solidFill>
                  <a:srgbClr val="000000"/>
                </a:solidFill>
              </a:rPr>
              <a:t>Migratable</a:t>
            </a:r>
            <a:r>
              <a:rPr lang="en-US" sz="1400" dirty="0" smtClean="0">
                <a:solidFill>
                  <a:srgbClr val="000000"/>
                </a:solidFill>
              </a:rPr>
              <a:t> Objects </a:t>
            </a:r>
            <a:r>
              <a:rPr lang="en-US" sz="1400" dirty="0">
                <a:solidFill>
                  <a:srgbClr val="000000"/>
                </a:solidFill>
              </a:rPr>
              <a:t>+ Active Messages + Adaptive Runtime </a:t>
            </a:r>
            <a:r>
              <a:rPr lang="en-US" sz="1400" dirty="0" smtClean="0">
                <a:solidFill>
                  <a:srgbClr val="000000"/>
                </a:solidFill>
              </a:rPr>
              <a:t>= Productivity </a:t>
            </a:r>
            <a:r>
              <a:rPr lang="en-US" sz="1400" dirty="0">
                <a:solidFill>
                  <a:srgbClr val="000000"/>
                </a:solidFill>
              </a:rPr>
              <a:t>+ Performance A Submission to </a:t>
            </a:r>
            <a:r>
              <a:rPr lang="en-US" sz="1400" dirty="0" smtClean="0">
                <a:solidFill>
                  <a:srgbClr val="000000"/>
                </a:solidFill>
              </a:rPr>
              <a:t>2012 HPC </a:t>
            </a:r>
            <a:r>
              <a:rPr lang="en-US" sz="1400" dirty="0">
                <a:solidFill>
                  <a:srgbClr val="000000"/>
                </a:solidFill>
              </a:rPr>
              <a:t>Class II Challenge. Technical Report 12-47</a:t>
            </a:r>
            <a:r>
              <a:rPr lang="en-US" sz="1400" dirty="0" smtClean="0">
                <a:solidFill>
                  <a:srgbClr val="000000"/>
                </a:solidFill>
              </a:rPr>
              <a:t>, Parallel </a:t>
            </a:r>
            <a:r>
              <a:rPr lang="en-US" sz="1400" dirty="0">
                <a:solidFill>
                  <a:srgbClr val="000000"/>
                </a:solidFill>
              </a:rPr>
              <a:t>Programming Laboratory, November 2012</a:t>
            </a:r>
            <a:r>
              <a:rPr lang="en-US" sz="1400" dirty="0" smtClean="0">
                <a:solidFill>
                  <a:srgbClr val="000000"/>
                </a:solidFill>
              </a:rPr>
              <a:t>.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b="1" dirty="0" smtClean="0">
                <a:solidFill>
                  <a:srgbClr val="000000"/>
                </a:solidFill>
              </a:rPr>
              <a:t>HPCC 2012 Finalist.</a:t>
            </a:r>
          </a:p>
          <a:p>
            <a:pPr marL="342900" indent="-342900">
              <a:buFont typeface="Wingdings" charset="2"/>
              <a:buChar char="§"/>
            </a:pPr>
            <a:endParaRPr lang="en-US" sz="1400" dirty="0">
              <a:solidFill>
                <a:srgbClr val="000000"/>
              </a:solidFill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1400" dirty="0">
                <a:solidFill>
                  <a:srgbClr val="000000"/>
                </a:solidFill>
              </a:rPr>
              <a:t>Langer, Akhil, </a:t>
            </a:r>
            <a:r>
              <a:rPr lang="en-US" sz="1400" dirty="0" err="1">
                <a:solidFill>
                  <a:srgbClr val="000000"/>
                </a:solidFill>
              </a:rPr>
              <a:t>Ramprasad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Venkataraman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Gagan</a:t>
            </a:r>
            <a:r>
              <a:rPr lang="en-US" sz="1400" dirty="0">
                <a:solidFill>
                  <a:srgbClr val="000000"/>
                </a:solidFill>
              </a:rPr>
              <a:t> Gupta, Laxmikant Kale, </a:t>
            </a:r>
            <a:r>
              <a:rPr lang="en-US" sz="1400" dirty="0" err="1">
                <a:solidFill>
                  <a:srgbClr val="000000"/>
                </a:solidFill>
              </a:rPr>
              <a:t>Udatta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Palekar</a:t>
            </a:r>
            <a:r>
              <a:rPr lang="en-US" sz="1400" dirty="0">
                <a:solidFill>
                  <a:srgbClr val="000000"/>
                </a:solidFill>
              </a:rPr>
              <a:t>, Steven Baker, and Mark </a:t>
            </a:r>
            <a:r>
              <a:rPr lang="en-US" sz="1400" dirty="0" err="1">
                <a:solidFill>
                  <a:srgbClr val="000000"/>
                </a:solidFill>
              </a:rPr>
              <a:t>Surina</a:t>
            </a:r>
            <a:r>
              <a:rPr lang="en-US" sz="1400" dirty="0">
                <a:solidFill>
                  <a:srgbClr val="000000"/>
                </a:solidFill>
              </a:rPr>
              <a:t>. "Poster: enabling massive parallelism for stochastic optimization." In </a:t>
            </a:r>
            <a:r>
              <a:rPr lang="en-US" sz="1400" i="1" dirty="0">
                <a:solidFill>
                  <a:srgbClr val="000000"/>
                </a:solidFill>
              </a:rPr>
              <a:t>Proceedings of the 2011 companion on High Performance Computing Networking, Storage and Analysis Companion</a:t>
            </a:r>
            <a:r>
              <a:rPr lang="en-US" sz="1400" dirty="0">
                <a:solidFill>
                  <a:srgbClr val="000000"/>
                </a:solidFill>
              </a:rPr>
              <a:t>, pp. 89-90. ACM, 2011.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12144117" y="4054289"/>
            <a:ext cx="1131902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NESTED </a:t>
            </a:r>
            <a:r>
              <a:rPr lang="en-US" sz="3200" b="1" dirty="0" smtClean="0"/>
              <a:t>BRANCH-AND-BOUND PARALLELISM</a:t>
            </a:r>
          </a:p>
        </p:txBody>
      </p:sp>
      <p:grpSp>
        <p:nvGrpSpPr>
          <p:cNvPr id="155" name="Group 154"/>
          <p:cNvGrpSpPr>
            <a:grpSpLocks noChangeAspect="1"/>
          </p:cNvGrpSpPr>
          <p:nvPr/>
        </p:nvGrpSpPr>
        <p:grpSpPr>
          <a:xfrm>
            <a:off x="12194717" y="5286906"/>
            <a:ext cx="4033972" cy="3294734"/>
            <a:chOff x="949581" y="15580668"/>
            <a:chExt cx="3683875" cy="3049386"/>
          </a:xfrm>
        </p:grpSpPr>
        <p:sp>
          <p:nvSpPr>
            <p:cNvPr id="129" name="Oval 128"/>
            <p:cNvSpPr/>
            <p:nvPr/>
          </p:nvSpPr>
          <p:spPr>
            <a:xfrm>
              <a:off x="2429876" y="15580668"/>
              <a:ext cx="587736" cy="58779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0" name="Straight Arrow Connector 129"/>
            <p:cNvCxnSpPr>
              <a:stCxn id="129" idx="3"/>
            </p:cNvCxnSpPr>
            <p:nvPr/>
          </p:nvCxnSpPr>
          <p:spPr>
            <a:xfrm flipH="1">
              <a:off x="1883968" y="16082378"/>
              <a:ext cx="631979" cy="70976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>
              <a:stCxn id="129" idx="5"/>
            </p:cNvCxnSpPr>
            <p:nvPr/>
          </p:nvCxnSpPr>
          <p:spPr>
            <a:xfrm>
              <a:off x="2931539" y="16082378"/>
              <a:ext cx="633356" cy="70976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Oval 131"/>
            <p:cNvSpPr/>
            <p:nvPr/>
          </p:nvSpPr>
          <p:spPr>
            <a:xfrm>
              <a:off x="3348430" y="16792144"/>
              <a:ext cx="587736" cy="58779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Oval 132"/>
            <p:cNvSpPr/>
            <p:nvPr/>
          </p:nvSpPr>
          <p:spPr>
            <a:xfrm>
              <a:off x="1590100" y="16792144"/>
              <a:ext cx="587736" cy="58779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4" name="Straight Arrow Connector 133"/>
            <p:cNvCxnSpPr>
              <a:stCxn id="133" idx="3"/>
            </p:cNvCxnSpPr>
            <p:nvPr/>
          </p:nvCxnSpPr>
          <p:spPr>
            <a:xfrm flipH="1">
              <a:off x="1325609" y="17293854"/>
              <a:ext cx="350564" cy="74840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>
              <a:stCxn id="133" idx="5"/>
            </p:cNvCxnSpPr>
            <p:nvPr/>
          </p:nvCxnSpPr>
          <p:spPr>
            <a:xfrm>
              <a:off x="2091764" y="17293854"/>
              <a:ext cx="338112" cy="74840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Oval 135"/>
            <p:cNvSpPr/>
            <p:nvPr/>
          </p:nvSpPr>
          <p:spPr>
            <a:xfrm>
              <a:off x="2136008" y="18042263"/>
              <a:ext cx="587736" cy="58779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Oval 136"/>
            <p:cNvSpPr/>
            <p:nvPr/>
          </p:nvSpPr>
          <p:spPr>
            <a:xfrm>
              <a:off x="1031741" y="18042263"/>
              <a:ext cx="587736" cy="58779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8" name="Straight Arrow Connector 137"/>
            <p:cNvCxnSpPr/>
            <p:nvPr/>
          </p:nvCxnSpPr>
          <p:spPr>
            <a:xfrm flipH="1">
              <a:off x="3085316" y="17293854"/>
              <a:ext cx="350564" cy="74840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/>
            <p:nvPr/>
          </p:nvCxnSpPr>
          <p:spPr>
            <a:xfrm>
              <a:off x="3851471" y="17293854"/>
              <a:ext cx="338112" cy="74840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Oval 139"/>
            <p:cNvSpPr/>
            <p:nvPr/>
          </p:nvSpPr>
          <p:spPr>
            <a:xfrm>
              <a:off x="3895715" y="18042263"/>
              <a:ext cx="587736" cy="58779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140"/>
            <p:cNvSpPr/>
            <p:nvPr/>
          </p:nvSpPr>
          <p:spPr>
            <a:xfrm>
              <a:off x="2791448" y="18042264"/>
              <a:ext cx="587736" cy="58779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aphicFrame>
          <p:nvGraphicFramePr>
            <p:cNvPr id="142" name="Object 14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74859801"/>
                </p:ext>
              </p:extLst>
            </p:nvPr>
          </p:nvGraphicFramePr>
          <p:xfrm>
            <a:off x="1755007" y="16168458"/>
            <a:ext cx="530318" cy="2828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0" name="Equation" r:id="rId20" imgW="381000" imgH="203200" progId="Equation.3">
                    <p:embed/>
                  </p:oleObj>
                </mc:Choice>
                <mc:Fallback>
                  <p:oleObj name="Equation" r:id="rId20" imgW="3810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1755007" y="16168458"/>
                          <a:ext cx="530318" cy="28283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" name="Object 1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55535396"/>
                </p:ext>
              </p:extLst>
            </p:nvPr>
          </p:nvGraphicFramePr>
          <p:xfrm>
            <a:off x="3269583" y="16168458"/>
            <a:ext cx="503040" cy="2596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1" name="Equation" r:id="rId22" imgW="393700" imgH="203200" progId="Equation.3">
                    <p:embed/>
                  </p:oleObj>
                </mc:Choice>
                <mc:Fallback>
                  <p:oleObj name="Equation" r:id="rId22" imgW="3937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3269583" y="16168458"/>
                          <a:ext cx="503040" cy="25963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4" name="Object 1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8567436"/>
                </p:ext>
              </p:extLst>
            </p:nvPr>
          </p:nvGraphicFramePr>
          <p:xfrm>
            <a:off x="949581" y="17551850"/>
            <a:ext cx="512763" cy="300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" name="Equation" r:id="rId24" imgW="368300" imgH="215900" progId="Equation.3">
                    <p:embed/>
                  </p:oleObj>
                </mc:Choice>
                <mc:Fallback>
                  <p:oleObj name="Equation" r:id="rId24" imgW="3683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949581" y="17551850"/>
                          <a:ext cx="512763" cy="3000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5" name="Object 14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29267575"/>
                </p:ext>
              </p:extLst>
            </p:nvPr>
          </p:nvGraphicFramePr>
          <p:xfrm>
            <a:off x="1727897" y="17551199"/>
            <a:ext cx="566737" cy="300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" name="Equation" r:id="rId26" imgW="406400" imgH="215900" progId="Equation.3">
                    <p:embed/>
                  </p:oleObj>
                </mc:Choice>
                <mc:Fallback>
                  <p:oleObj name="Equation" r:id="rId26" imgW="4064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1727897" y="17551199"/>
                          <a:ext cx="566737" cy="3000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6" name="Object 14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61473223"/>
                </p:ext>
              </p:extLst>
            </p:nvPr>
          </p:nvGraphicFramePr>
          <p:xfrm>
            <a:off x="3282061" y="17560723"/>
            <a:ext cx="566739" cy="280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name="Equation" r:id="rId28" imgW="406400" imgH="203200" progId="Equation.3">
                    <p:embed/>
                  </p:oleObj>
                </mc:Choice>
                <mc:Fallback>
                  <p:oleObj name="Equation" r:id="rId28" imgW="4064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9"/>
                        <a:stretch>
                          <a:fillRect/>
                        </a:stretch>
                      </p:blipFill>
                      <p:spPr>
                        <a:xfrm>
                          <a:off x="3282061" y="17560723"/>
                          <a:ext cx="566739" cy="2809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47" name="Picture 146" descr="stoch_naive.pn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9876" y="15693786"/>
              <a:ext cx="607243" cy="388593"/>
            </a:xfrm>
            <a:prstGeom prst="rect">
              <a:avLst/>
            </a:prstGeom>
          </p:spPr>
        </p:pic>
        <p:pic>
          <p:nvPicPr>
            <p:cNvPr id="148" name="Picture 147" descr="stoch_naive.pn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741" y="18125595"/>
              <a:ext cx="607243" cy="388593"/>
            </a:xfrm>
            <a:prstGeom prst="rect">
              <a:avLst/>
            </a:prstGeom>
          </p:spPr>
        </p:pic>
        <p:pic>
          <p:nvPicPr>
            <p:cNvPr id="149" name="Picture 148" descr="stoch_naive.pn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6008" y="18139075"/>
              <a:ext cx="607243" cy="388593"/>
            </a:xfrm>
            <a:prstGeom prst="rect">
              <a:avLst/>
            </a:prstGeom>
          </p:spPr>
        </p:pic>
        <p:pic>
          <p:nvPicPr>
            <p:cNvPr id="150" name="Picture 149" descr="stoch_naive.pn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526" y="18141340"/>
              <a:ext cx="607243" cy="388593"/>
            </a:xfrm>
            <a:prstGeom prst="rect">
              <a:avLst/>
            </a:prstGeom>
          </p:spPr>
        </p:pic>
        <p:pic>
          <p:nvPicPr>
            <p:cNvPr id="151" name="Picture 150" descr="stoch_naive.pn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5714" y="18143648"/>
              <a:ext cx="607243" cy="388593"/>
            </a:xfrm>
            <a:prstGeom prst="rect">
              <a:avLst/>
            </a:prstGeom>
          </p:spPr>
        </p:pic>
        <p:pic>
          <p:nvPicPr>
            <p:cNvPr id="152" name="Picture 151" descr="stoch_naive.pn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430" y="16873349"/>
              <a:ext cx="607243" cy="388593"/>
            </a:xfrm>
            <a:prstGeom prst="rect">
              <a:avLst/>
            </a:prstGeom>
          </p:spPr>
        </p:pic>
        <p:pic>
          <p:nvPicPr>
            <p:cNvPr id="153" name="Picture 152" descr="stoch_naive.pn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9526" y="16887561"/>
              <a:ext cx="607243" cy="388593"/>
            </a:xfrm>
            <a:prstGeom prst="rect">
              <a:avLst/>
            </a:prstGeom>
          </p:spPr>
        </p:pic>
        <p:graphicFrame>
          <p:nvGraphicFramePr>
            <p:cNvPr id="154" name="Object 1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34991899"/>
                </p:ext>
              </p:extLst>
            </p:nvPr>
          </p:nvGraphicFramePr>
          <p:xfrm>
            <a:off x="4085769" y="17570925"/>
            <a:ext cx="547687" cy="280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" name="Equation" r:id="rId31" imgW="393700" imgH="203200" progId="Equation.3">
                    <p:embed/>
                  </p:oleObj>
                </mc:Choice>
                <mc:Fallback>
                  <p:oleObj name="Equation" r:id="rId31" imgW="3937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2"/>
                        <a:stretch>
                          <a:fillRect/>
                        </a:stretch>
                      </p:blipFill>
                      <p:spPr>
                        <a:xfrm>
                          <a:off x="4085769" y="17570925"/>
                          <a:ext cx="547687" cy="2809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58" name="Straight Arrow Connector 157"/>
          <p:cNvCxnSpPr>
            <a:stCxn id="157" idx="6"/>
            <a:endCxn id="156" idx="1"/>
          </p:cNvCxnSpPr>
          <p:nvPr/>
        </p:nvCxnSpPr>
        <p:spPr>
          <a:xfrm>
            <a:off x="16758591" y="7065737"/>
            <a:ext cx="387088" cy="1"/>
          </a:xfrm>
          <a:prstGeom prst="straightConnector1">
            <a:avLst/>
          </a:prstGeom>
          <a:ln w="15875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9" name="Group 178"/>
          <p:cNvGrpSpPr>
            <a:grpSpLocks noChangeAspect="1"/>
          </p:cNvGrpSpPr>
          <p:nvPr/>
        </p:nvGrpSpPr>
        <p:grpSpPr>
          <a:xfrm>
            <a:off x="16156781" y="5466645"/>
            <a:ext cx="4972847" cy="3198185"/>
            <a:chOff x="6380017" y="16275294"/>
            <a:chExt cx="4856545" cy="2971312"/>
          </a:xfrm>
        </p:grpSpPr>
        <p:sp>
          <p:nvSpPr>
            <p:cNvPr id="156" name="Rectangle 155"/>
            <p:cNvSpPr/>
            <p:nvPr/>
          </p:nvSpPr>
          <p:spPr>
            <a:xfrm>
              <a:off x="7345787" y="16275294"/>
              <a:ext cx="3890775" cy="29713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7" name="Oval 156"/>
            <p:cNvSpPr/>
            <p:nvPr/>
          </p:nvSpPr>
          <p:spPr>
            <a:xfrm>
              <a:off x="6380017" y="17467054"/>
              <a:ext cx="587735" cy="5877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9" name="Group 158"/>
            <p:cNvGrpSpPr/>
            <p:nvPr/>
          </p:nvGrpSpPr>
          <p:grpSpPr>
            <a:xfrm>
              <a:off x="7443342" y="16587209"/>
              <a:ext cx="3740064" cy="2190904"/>
              <a:chOff x="5172283" y="1459077"/>
              <a:chExt cx="3740064" cy="2190904"/>
            </a:xfrm>
          </p:grpSpPr>
          <p:sp>
            <p:nvSpPr>
              <p:cNvPr id="160" name="Rectangle 159"/>
              <p:cNvSpPr/>
              <p:nvPr/>
            </p:nvSpPr>
            <p:spPr>
              <a:xfrm>
                <a:off x="6276494" y="1459077"/>
                <a:ext cx="1500342" cy="565161"/>
              </a:xfrm>
              <a:prstGeom prst="rect">
                <a:avLst/>
              </a:prstGeom>
              <a:solidFill>
                <a:srgbClr val="6AC837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Stage 1 </a:t>
                </a:r>
                <a:br>
                  <a:rPr lang="en-US" sz="1400" dirty="0" smtClean="0"/>
                </a:br>
                <a:r>
                  <a:rPr lang="en-US" sz="1400" dirty="0" smtClean="0"/>
                  <a:t>Linear Program</a:t>
                </a:r>
                <a:endParaRPr lang="en-US" sz="1400" dirty="0"/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5172283" y="3158423"/>
                <a:ext cx="1134093" cy="462981"/>
              </a:xfrm>
              <a:prstGeom prst="rect">
                <a:avLst/>
              </a:prstGeom>
              <a:solidFill>
                <a:srgbClr val="E6625A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Stage 2</a:t>
                </a:r>
                <a:br>
                  <a:rPr lang="en-US" sz="1200" dirty="0" smtClean="0"/>
                </a:br>
                <a:r>
                  <a:rPr lang="en-US" sz="1200" dirty="0" smtClean="0"/>
                  <a:t> Linear Program</a:t>
                </a:r>
                <a:endParaRPr lang="en-US" sz="1200" dirty="0"/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6372878" y="3156458"/>
                <a:ext cx="1146056" cy="464946"/>
              </a:xfrm>
              <a:prstGeom prst="rect">
                <a:avLst/>
              </a:prstGeom>
              <a:solidFill>
                <a:srgbClr val="E6625A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Stage 2</a:t>
                </a:r>
                <a:br>
                  <a:rPr lang="en-US" sz="1200" dirty="0" smtClean="0"/>
                </a:br>
                <a:r>
                  <a:rPr lang="en-US" sz="1200" dirty="0" smtClean="0"/>
                  <a:t> Linear Program</a:t>
                </a:r>
                <a:endParaRPr lang="en-US" sz="1200" dirty="0"/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7739799" y="3185035"/>
                <a:ext cx="1172548" cy="464946"/>
              </a:xfrm>
              <a:prstGeom prst="rect">
                <a:avLst/>
              </a:prstGeom>
              <a:solidFill>
                <a:srgbClr val="E6625A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Stage 2</a:t>
                </a:r>
                <a:br>
                  <a:rPr lang="en-US" sz="1200" dirty="0" smtClean="0"/>
                </a:br>
                <a:r>
                  <a:rPr lang="en-US" sz="1200" dirty="0" smtClean="0"/>
                  <a:t> Linear Program</a:t>
                </a:r>
                <a:endParaRPr lang="en-US" sz="1200" dirty="0"/>
              </a:p>
            </p:txBody>
          </p:sp>
          <p:sp>
            <p:nvSpPr>
              <p:cNvPr id="164" name="Oval 163"/>
              <p:cNvSpPr>
                <a:spLocks noChangeAspect="1"/>
              </p:cNvSpPr>
              <p:nvPr/>
            </p:nvSpPr>
            <p:spPr>
              <a:xfrm>
                <a:off x="7555482" y="3385646"/>
                <a:ext cx="62334" cy="7315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65" name="Straight Arrow Connector 164"/>
              <p:cNvCxnSpPr/>
              <p:nvPr/>
            </p:nvCxnSpPr>
            <p:spPr>
              <a:xfrm>
                <a:off x="6898185" y="2024238"/>
                <a:ext cx="0" cy="606467"/>
              </a:xfrm>
              <a:prstGeom prst="straightConnector1">
                <a:avLst/>
              </a:prstGeom>
              <a:ln w="12700">
                <a:solidFill>
                  <a:srgbClr val="008000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Arrow Connector 165"/>
              <p:cNvCxnSpPr/>
              <p:nvPr/>
            </p:nvCxnSpPr>
            <p:spPr>
              <a:xfrm flipV="1">
                <a:off x="7128332" y="2031533"/>
                <a:ext cx="0" cy="1099774"/>
              </a:xfrm>
              <a:prstGeom prst="straightConnector1">
                <a:avLst/>
              </a:prstGeom>
              <a:ln w="12700"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7" name="TextBox 166"/>
              <p:cNvSpPr txBox="1"/>
              <p:nvPr/>
            </p:nvSpPr>
            <p:spPr>
              <a:xfrm>
                <a:off x="5900811" y="2198309"/>
                <a:ext cx="5075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cuts</a:t>
                </a:r>
                <a:endParaRPr lang="en-US" sz="1200" dirty="0"/>
              </a:p>
            </p:txBody>
          </p:sp>
          <p:graphicFrame>
            <p:nvGraphicFramePr>
              <p:cNvPr id="168" name="Object 16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94797678"/>
                  </p:ext>
                </p:extLst>
              </p:nvPr>
            </p:nvGraphicFramePr>
            <p:xfrm>
              <a:off x="6248539" y="2630705"/>
              <a:ext cx="321080" cy="25664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8" name="Equation" r:id="rId33" imgW="215900" imgH="177800" progId="Equation.3">
                      <p:embed/>
                    </p:oleObj>
                  </mc:Choice>
                  <mc:Fallback>
                    <p:oleObj name="Equation" r:id="rId33" imgW="215900" imgH="1778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34"/>
                          <a:stretch>
                            <a:fillRect/>
                          </a:stretch>
                        </p:blipFill>
                        <p:spPr>
                          <a:xfrm>
                            <a:off x="6248539" y="2630705"/>
                            <a:ext cx="321080" cy="25664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9" name="Oval 168"/>
              <p:cNvSpPr>
                <a:spLocks noChangeAspect="1"/>
              </p:cNvSpPr>
              <p:nvPr/>
            </p:nvSpPr>
            <p:spPr>
              <a:xfrm>
                <a:off x="7672269" y="3389436"/>
                <a:ext cx="73152" cy="7315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70" name="Straight Arrow Connector 169"/>
              <p:cNvCxnSpPr>
                <a:endCxn id="161" idx="0"/>
              </p:cNvCxnSpPr>
              <p:nvPr/>
            </p:nvCxnSpPr>
            <p:spPr>
              <a:xfrm flipH="1">
                <a:off x="5739331" y="2643415"/>
                <a:ext cx="1123418" cy="515007"/>
              </a:xfrm>
              <a:prstGeom prst="straightConnector1">
                <a:avLst/>
              </a:prstGeom>
              <a:ln w="12700"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Arrow Connector 170"/>
              <p:cNvCxnSpPr/>
              <p:nvPr/>
            </p:nvCxnSpPr>
            <p:spPr>
              <a:xfrm flipH="1">
                <a:off x="6895696" y="2643415"/>
                <a:ext cx="2489" cy="513043"/>
              </a:xfrm>
              <a:prstGeom prst="straightConnector1">
                <a:avLst/>
              </a:prstGeom>
              <a:ln w="12700">
                <a:solidFill>
                  <a:srgbClr val="1EA06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Arrow Connector 171"/>
              <p:cNvCxnSpPr>
                <a:endCxn id="163" idx="0"/>
              </p:cNvCxnSpPr>
              <p:nvPr/>
            </p:nvCxnSpPr>
            <p:spPr>
              <a:xfrm>
                <a:off x="6842541" y="2643415"/>
                <a:ext cx="1483532" cy="541620"/>
              </a:xfrm>
              <a:prstGeom prst="straightConnector1">
                <a:avLst/>
              </a:prstGeom>
              <a:ln w="12700"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173" name="Object 17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29443602"/>
                  </p:ext>
                </p:extLst>
              </p:nvPr>
            </p:nvGraphicFramePr>
            <p:xfrm>
              <a:off x="6885148" y="2783105"/>
              <a:ext cx="321080" cy="25664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9" name="Equation" r:id="rId35" imgW="215900" imgH="177800" progId="Equation.3">
                      <p:embed/>
                    </p:oleObj>
                  </mc:Choice>
                  <mc:Fallback>
                    <p:oleObj name="Equation" r:id="rId35" imgW="215900" imgH="1778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34"/>
                          <a:stretch>
                            <a:fillRect/>
                          </a:stretch>
                        </p:blipFill>
                        <p:spPr>
                          <a:xfrm>
                            <a:off x="6885148" y="2783105"/>
                            <a:ext cx="321080" cy="25664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4" name="Object 17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31479405"/>
                  </p:ext>
                </p:extLst>
              </p:nvPr>
            </p:nvGraphicFramePr>
            <p:xfrm>
              <a:off x="7692110" y="2726750"/>
              <a:ext cx="321080" cy="25664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0" name="Equation" r:id="rId36" imgW="215900" imgH="177800" progId="Equation.3">
                      <p:embed/>
                    </p:oleObj>
                  </mc:Choice>
                  <mc:Fallback>
                    <p:oleObj name="Equation" r:id="rId36" imgW="215900" imgH="1778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34"/>
                          <a:stretch>
                            <a:fillRect/>
                          </a:stretch>
                        </p:blipFill>
                        <p:spPr>
                          <a:xfrm>
                            <a:off x="7692110" y="2726750"/>
                            <a:ext cx="321080" cy="25664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75" name="Straight Arrow Connector 174"/>
              <p:cNvCxnSpPr/>
              <p:nvPr/>
            </p:nvCxnSpPr>
            <p:spPr>
              <a:xfrm flipV="1">
                <a:off x="5742446" y="2031533"/>
                <a:ext cx="827173" cy="1099774"/>
              </a:xfrm>
              <a:prstGeom prst="straightConnector1">
                <a:avLst/>
              </a:prstGeom>
              <a:ln w="12700"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/>
              <p:nvPr/>
            </p:nvCxnSpPr>
            <p:spPr>
              <a:xfrm flipH="1" flipV="1">
                <a:off x="7363842" y="2031533"/>
                <a:ext cx="1202536" cy="1126890"/>
              </a:xfrm>
              <a:prstGeom prst="straightConnector1">
                <a:avLst/>
              </a:prstGeom>
              <a:ln w="12700"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TextBox 176"/>
              <p:cNvSpPr txBox="1"/>
              <p:nvPr/>
            </p:nvSpPr>
            <p:spPr>
              <a:xfrm>
                <a:off x="7046867" y="2306438"/>
                <a:ext cx="5075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cuts</a:t>
                </a:r>
                <a:endParaRPr lang="en-US" sz="1200" dirty="0"/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7833490" y="2337199"/>
                <a:ext cx="5075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cuts</a:t>
                </a:r>
                <a:endParaRPr lang="en-US" sz="1200" dirty="0"/>
              </a:p>
            </p:txBody>
          </p:sp>
        </p:grpSp>
      </p:grpSp>
      <p:graphicFrame>
        <p:nvGraphicFramePr>
          <p:cNvPr id="187" name="Table 1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382369"/>
              </p:ext>
            </p:extLst>
          </p:nvPr>
        </p:nvGraphicFramePr>
        <p:xfrm>
          <a:off x="21411735" y="5811255"/>
          <a:ext cx="2502307" cy="246887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02307"/>
              </a:tblGrid>
              <a:tr h="370840">
                <a:tc>
                  <a:txBody>
                    <a:bodyPr/>
                    <a:lstStyle/>
                    <a:p>
                      <a:pPr marL="285750" marR="0" indent="-285750" algn="l" defTabSz="1881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q"/>
                        <a:tabLst/>
                        <a:defRPr/>
                      </a:pPr>
                      <a:r>
                        <a:rPr lang="en-US" sz="2600" b="0" baseline="0" dirty="0" smtClean="0">
                          <a:solidFill>
                            <a:srgbClr val="008000"/>
                          </a:solidFill>
                        </a:rPr>
                        <a:t>Parallel exploration of </a:t>
                      </a:r>
                      <a:br>
                        <a:rPr lang="en-US" sz="2600" b="0" baseline="0" dirty="0" smtClean="0">
                          <a:solidFill>
                            <a:srgbClr val="008000"/>
                          </a:solidFill>
                        </a:rPr>
                      </a:br>
                      <a:r>
                        <a:rPr lang="en-US" sz="2600" b="0" baseline="0" dirty="0" smtClean="0">
                          <a:solidFill>
                            <a:srgbClr val="008000"/>
                          </a:solidFill>
                        </a:rPr>
                        <a:t>tree </a:t>
                      </a:r>
                      <a:r>
                        <a:rPr lang="en-US" sz="2600" b="0" baseline="0" dirty="0" smtClean="0">
                          <a:solidFill>
                            <a:srgbClr val="008000"/>
                          </a:solidFill>
                        </a:rPr>
                        <a:t>vertices</a:t>
                      </a:r>
                      <a:endParaRPr lang="en-US" sz="2600" b="0" dirty="0" smtClean="0">
                        <a:solidFill>
                          <a:srgbClr val="008000"/>
                        </a:solidFill>
                      </a:endParaRPr>
                    </a:p>
                    <a:p>
                      <a:pPr marL="285750" indent="-285750">
                        <a:buFont typeface="Wingdings" charset="2"/>
                        <a:buChar char="q"/>
                      </a:pPr>
                      <a:r>
                        <a:rPr lang="en-US" sz="2600" b="0" dirty="0" smtClean="0">
                          <a:solidFill>
                            <a:srgbClr val="FF6600"/>
                          </a:solidFill>
                        </a:rPr>
                        <a:t>Simultaneous </a:t>
                      </a:r>
                      <a:r>
                        <a:rPr lang="en-US" sz="2600" b="0" dirty="0" smtClean="0">
                          <a:solidFill>
                            <a:srgbClr val="FF6600"/>
                          </a:solidFill>
                        </a:rPr>
                        <a:t>evaluation</a:t>
                      </a:r>
                      <a:r>
                        <a:rPr lang="en-US" sz="2600" b="0" baseline="0" dirty="0" smtClean="0">
                          <a:solidFill>
                            <a:srgbClr val="FF6600"/>
                          </a:solidFill>
                        </a:rPr>
                        <a:t> </a:t>
                      </a:r>
                      <a:r>
                        <a:rPr lang="en-US" sz="2600" b="0" baseline="0" dirty="0" smtClean="0">
                          <a:solidFill>
                            <a:srgbClr val="FF6600"/>
                          </a:solidFill>
                        </a:rPr>
                        <a:t>of scenarios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77" name="TextBox 276"/>
          <p:cNvSpPr txBox="1"/>
          <p:nvPr/>
        </p:nvSpPr>
        <p:spPr>
          <a:xfrm>
            <a:off x="12872778" y="8771765"/>
            <a:ext cx="288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Nested Parallelism</a:t>
            </a:r>
            <a:endParaRPr lang="en-US" sz="2400" dirty="0"/>
          </a:p>
        </p:txBody>
      </p:sp>
      <p:sp>
        <p:nvSpPr>
          <p:cNvPr id="302" name="TextBox 301"/>
          <p:cNvSpPr txBox="1"/>
          <p:nvPr/>
        </p:nvSpPr>
        <p:spPr>
          <a:xfrm>
            <a:off x="12280794" y="9253076"/>
            <a:ext cx="110144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PERFORMANCE COMPARISON WITH COMMERCIAL SOLVERS</a:t>
            </a:r>
            <a:endParaRPr lang="en-US" sz="3200" b="1" dirty="0" smtClean="0"/>
          </a:p>
        </p:txBody>
      </p:sp>
      <p:pic>
        <p:nvPicPr>
          <p:cNvPr id="304" name="Picture 303" descr="scaling.pdf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" b="23"/>
          <a:stretch/>
        </p:blipFill>
        <p:spPr>
          <a:xfrm>
            <a:off x="12649753" y="10295490"/>
            <a:ext cx="3984077" cy="3712464"/>
          </a:xfrm>
          <a:prstGeom prst="rect">
            <a:avLst/>
          </a:prstGeom>
        </p:spPr>
      </p:pic>
      <p:graphicFrame>
        <p:nvGraphicFramePr>
          <p:cNvPr id="306" name="Table 30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190896"/>
              </p:ext>
            </p:extLst>
          </p:nvPr>
        </p:nvGraphicFramePr>
        <p:xfrm>
          <a:off x="17272871" y="10346454"/>
          <a:ext cx="5477519" cy="103631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{F2DE63D5-997A-4646-A377-4702673A728D}</a:tableStyleId>
              </a:tblPr>
              <a:tblGrid>
                <a:gridCol w="5477519"/>
              </a:tblGrid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u="none" dirty="0" smtClean="0"/>
                        <a:t>SIPS Performance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Wingdings" charset="2"/>
                        <a:buNone/>
                      </a:pPr>
                      <a:r>
                        <a:rPr lang="en-US" sz="2800" b="0" dirty="0" smtClean="0">
                          <a:solidFill>
                            <a:srgbClr val="008000"/>
                          </a:solidFill>
                        </a:rPr>
                        <a:t>1. 96x speedup from 3  to 480 </a:t>
                      </a:r>
                      <a:r>
                        <a:rPr lang="en-US" sz="2800" b="0" dirty="0" smtClean="0">
                          <a:solidFill>
                            <a:srgbClr val="008000"/>
                          </a:solidFill>
                        </a:rPr>
                        <a:t>cores</a:t>
                      </a:r>
                      <a:endParaRPr lang="en-US" sz="2800" b="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307" name="Rectangle 306"/>
          <p:cNvSpPr/>
          <p:nvPr/>
        </p:nvSpPr>
        <p:spPr>
          <a:xfrm>
            <a:off x="13949753" y="9748836"/>
            <a:ext cx="13955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u="sng" dirty="0" smtClean="0"/>
              <a:t>Scaling</a:t>
            </a:r>
            <a:endParaRPr lang="en-US" sz="2400" dirty="0"/>
          </a:p>
        </p:txBody>
      </p:sp>
      <p:sp>
        <p:nvSpPr>
          <p:cNvPr id="310" name="TextBox 309"/>
          <p:cNvSpPr txBox="1"/>
          <p:nvPr/>
        </p:nvSpPr>
        <p:spPr>
          <a:xfrm>
            <a:off x="19601381" y="11382773"/>
            <a:ext cx="560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VS</a:t>
            </a:r>
            <a:endParaRPr lang="en-US" sz="2400" b="1" dirty="0"/>
          </a:p>
        </p:txBody>
      </p:sp>
      <p:sp>
        <p:nvSpPr>
          <p:cNvPr id="311" name="Rectangle 310"/>
          <p:cNvSpPr/>
          <p:nvPr/>
        </p:nvSpPr>
        <p:spPr>
          <a:xfrm>
            <a:off x="24538975" y="16410112"/>
            <a:ext cx="11706920" cy="83867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SAM BENEFITS</a:t>
            </a:r>
          </a:p>
          <a:p>
            <a:pPr marL="457200" indent="-457200">
              <a:buFont typeface="Wingdings" charset="2"/>
              <a:buChar char="q"/>
            </a:pPr>
            <a:r>
              <a:rPr lang="en-US" sz="2800" dirty="0" smtClean="0">
                <a:solidFill>
                  <a:srgbClr val="000000"/>
                </a:solidFill>
              </a:rPr>
              <a:t>Higher cut activity from initial iterations of Benders method</a:t>
            </a:r>
          </a:p>
          <a:p>
            <a:pPr marL="457200" indent="-457200">
              <a:buFont typeface="Wingdings" charset="2"/>
              <a:buChar char="q"/>
            </a:pPr>
            <a:r>
              <a:rPr lang="en-US" sz="2800" dirty="0" smtClean="0">
                <a:solidFill>
                  <a:srgbClr val="000000"/>
                </a:solidFill>
              </a:rPr>
              <a:t>Reduced Stage 1 bottleneck size</a:t>
            </a:r>
          </a:p>
          <a:p>
            <a:pPr marL="457200" indent="-457200">
              <a:buFont typeface="Wingdings" charset="2"/>
              <a:buChar char="q"/>
            </a:pPr>
            <a:r>
              <a:rPr lang="en-US" sz="2800" dirty="0" smtClean="0">
                <a:solidFill>
                  <a:srgbClr val="000000"/>
                </a:solidFill>
              </a:rPr>
              <a:t>Increased Parallelism in Stage 1</a:t>
            </a:r>
          </a:p>
          <a:p>
            <a:pPr marL="457200" indent="-457200">
              <a:buFont typeface="Wingdings" charset="2"/>
              <a:buChar char="q"/>
            </a:pPr>
            <a:r>
              <a:rPr lang="en-US" sz="2800" dirty="0" smtClean="0">
                <a:solidFill>
                  <a:srgbClr val="000000"/>
                </a:solidFill>
              </a:rPr>
              <a:t>Reduced total iterations and time to solution</a:t>
            </a:r>
          </a:p>
          <a:p>
            <a:pPr marL="457200" indent="-457200">
              <a:buFont typeface="Wingdings" charset="2"/>
              <a:buChar char="q"/>
            </a:pPr>
            <a:endParaRPr lang="en-US" sz="2800" dirty="0" smtClean="0">
              <a:solidFill>
                <a:srgbClr val="000000"/>
              </a:solidFill>
            </a:endParaRPr>
          </a:p>
          <a:p>
            <a:r>
              <a:rPr lang="en-US" sz="2800" b="1" dirty="0" smtClean="0">
                <a:solidFill>
                  <a:srgbClr val="000000"/>
                </a:solidFill>
              </a:rPr>
              <a:t>FUTURE WORK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pPr marL="457200" indent="-457200">
              <a:buFont typeface="Wingdings" charset="2"/>
              <a:buChar char="q"/>
            </a:pPr>
            <a:r>
              <a:rPr lang="en-US" sz="2400" dirty="0" smtClean="0">
                <a:solidFill>
                  <a:srgbClr val="000000"/>
                </a:solidFill>
              </a:rPr>
              <a:t>Further exploration of SAHM method</a:t>
            </a:r>
          </a:p>
          <a:p>
            <a:pPr marL="457200" indent="-457200">
              <a:buFont typeface="Wingdings" charset="2"/>
              <a:buChar char="q"/>
            </a:pPr>
            <a:r>
              <a:rPr lang="en-US" sz="2400" dirty="0" smtClean="0">
                <a:solidFill>
                  <a:srgbClr val="000000"/>
                </a:solidFill>
              </a:rPr>
              <a:t>Automated determination of split-phase duration</a:t>
            </a:r>
          </a:p>
          <a:p>
            <a:pPr marL="457200" indent="-457200">
              <a:buFont typeface="Wingdings" charset="2"/>
              <a:buChar char="q"/>
            </a:pPr>
            <a:r>
              <a:rPr lang="en-US" sz="2400" dirty="0" smtClean="0">
                <a:solidFill>
                  <a:srgbClr val="000000"/>
                </a:solidFill>
              </a:rPr>
              <a:t>Determining optimal </a:t>
            </a:r>
            <a:r>
              <a:rPr lang="en-US" sz="2400" dirty="0" err="1" smtClean="0">
                <a:solidFill>
                  <a:srgbClr val="000000"/>
                </a:solidFill>
              </a:rPr>
              <a:t>subproblem</a:t>
            </a:r>
            <a:r>
              <a:rPr lang="en-US" sz="2400" dirty="0" smtClean="0">
                <a:solidFill>
                  <a:srgbClr val="000000"/>
                </a:solidFill>
              </a:rPr>
              <a:t> size</a:t>
            </a:r>
          </a:p>
          <a:p>
            <a:pPr marL="457200" indent="-457200">
              <a:buFont typeface="Wingdings" charset="2"/>
              <a:buChar char="q"/>
            </a:pPr>
            <a:endParaRPr lang="en-US" sz="2800" b="1" dirty="0">
              <a:solidFill>
                <a:srgbClr val="000000"/>
              </a:solidFill>
            </a:endParaRPr>
          </a:p>
          <a:p>
            <a:r>
              <a:rPr lang="en-US" sz="2800" b="1" dirty="0" smtClean="0">
                <a:solidFill>
                  <a:srgbClr val="000000"/>
                </a:solidFill>
              </a:rPr>
              <a:t>TAKEAWAYS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 smtClean="0">
                <a:solidFill>
                  <a:srgbClr val="000000"/>
                </a:solidFill>
              </a:rPr>
              <a:t>Accelerated convergence by problem decomposition</a:t>
            </a: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solidFill>
                  <a:srgbClr val="000000"/>
                </a:solidFill>
              </a:rPr>
              <a:t>Enabled large-scale stochastic optimizations </a:t>
            </a:r>
            <a:r>
              <a:rPr lang="en-US" sz="2400" dirty="0" smtClean="0">
                <a:solidFill>
                  <a:srgbClr val="000000"/>
                </a:solidFill>
              </a:rPr>
              <a:t>leading to 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    robust </a:t>
            </a:r>
            <a:r>
              <a:rPr lang="en-US" sz="2400" dirty="0">
                <a:solidFill>
                  <a:srgbClr val="000000"/>
                </a:solidFill>
              </a:rPr>
              <a:t>planning of US AMC operations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solidFill>
                  <a:srgbClr val="000000"/>
                </a:solidFill>
              </a:rPr>
              <a:t>Reduced </a:t>
            </a:r>
            <a:r>
              <a:rPr lang="en-US" sz="2400" dirty="0" smtClean="0">
                <a:solidFill>
                  <a:srgbClr val="000000"/>
                </a:solidFill>
              </a:rPr>
              <a:t>time </a:t>
            </a:r>
            <a:r>
              <a:rPr lang="en-US" sz="2400" dirty="0">
                <a:solidFill>
                  <a:srgbClr val="000000"/>
                </a:solidFill>
              </a:rPr>
              <a:t>to </a:t>
            </a:r>
            <a:r>
              <a:rPr lang="en-US" sz="2400" dirty="0" smtClean="0">
                <a:solidFill>
                  <a:srgbClr val="000000"/>
                </a:solidFill>
              </a:rPr>
              <a:t>solution</a:t>
            </a: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2400" dirty="0">
                <a:solidFill>
                  <a:srgbClr val="000000"/>
                </a:solidFill>
              </a:rPr>
              <a:t>Asynchronous parallel programming model for 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     maximum </a:t>
            </a:r>
            <a:r>
              <a:rPr lang="en-US" sz="2400" dirty="0">
                <a:solidFill>
                  <a:srgbClr val="000000"/>
                </a:solidFill>
              </a:rPr>
              <a:t>productivity and </a:t>
            </a:r>
            <a:r>
              <a:rPr lang="en-US" sz="2400" dirty="0" smtClean="0">
                <a:solidFill>
                  <a:srgbClr val="000000"/>
                </a:solidFill>
              </a:rPr>
              <a:t>performance</a:t>
            </a:r>
            <a:endParaRPr lang="en-US" sz="2400" b="1" dirty="0" smtClean="0">
              <a:solidFill>
                <a:srgbClr val="008000"/>
              </a:solidFill>
            </a:endParaRPr>
          </a:p>
        </p:txBody>
      </p:sp>
      <p:sp>
        <p:nvSpPr>
          <p:cNvPr id="314" name="Rectangle 313"/>
          <p:cNvSpPr/>
          <p:nvPr/>
        </p:nvSpPr>
        <p:spPr>
          <a:xfrm>
            <a:off x="12573932" y="18674917"/>
            <a:ext cx="90458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ONGOING WORK</a:t>
            </a:r>
            <a:endParaRPr lang="en-US" sz="2400" b="1" dirty="0" smtClean="0"/>
          </a:p>
          <a:p>
            <a:pPr marL="457200" indent="-457200">
              <a:buFont typeface="Wingdings" charset="2"/>
              <a:buChar char="q"/>
            </a:pPr>
            <a:r>
              <a:rPr lang="en-US" sz="2400" dirty="0" smtClean="0"/>
              <a:t>Decomposition Schemes </a:t>
            </a:r>
          </a:p>
          <a:p>
            <a:pPr marL="457200" indent="-457200">
              <a:buFont typeface="Courier New"/>
              <a:buChar char="o"/>
            </a:pPr>
            <a:r>
              <a:rPr lang="en-US" sz="2400" dirty="0" smtClean="0"/>
              <a:t>Scenario based decomposition</a:t>
            </a:r>
            <a:endParaRPr lang="en-US" sz="2400" dirty="0"/>
          </a:p>
          <a:p>
            <a:pPr marL="457200" indent="-457200">
              <a:buFont typeface="Courier New"/>
              <a:buChar char="o"/>
            </a:pPr>
            <a:r>
              <a:rPr lang="en-US" sz="2400" dirty="0" smtClean="0"/>
              <a:t>Lagrangean based temporal decomposition</a:t>
            </a:r>
          </a:p>
          <a:p>
            <a:pPr marL="457200" indent="-457200">
              <a:buFont typeface="Wingdings" charset="2"/>
              <a:buChar char="q"/>
            </a:pPr>
            <a:r>
              <a:rPr lang="en-US" sz="2400" dirty="0" smtClean="0"/>
              <a:t>Automated distribution of processes to stage 1 and stage 2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1060513" y="7251370"/>
            <a:ext cx="4714605" cy="1795840"/>
            <a:chOff x="558387" y="6731501"/>
            <a:chExt cx="5539523" cy="2014129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558387" y="6750195"/>
              <a:ext cx="1760544" cy="929504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2414987" y="6750195"/>
              <a:ext cx="1802579" cy="929504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558387" y="7797432"/>
              <a:ext cx="1754166" cy="94819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4295332" y="7793466"/>
              <a:ext cx="1802578" cy="911404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4281111" y="6731501"/>
              <a:ext cx="1802579" cy="948198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2439194" y="7793466"/>
              <a:ext cx="1754166" cy="952164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2677657" y="4548350"/>
            <a:ext cx="10917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Relax integer program to linear program </a:t>
            </a:r>
            <a:r>
              <a:rPr lang="en-US" sz="2400" dirty="0" smtClean="0">
                <a:sym typeface="Wingdings"/>
              </a:rPr>
              <a:t> </a:t>
            </a:r>
            <a:r>
              <a:rPr lang="en-US" sz="2400" dirty="0" smtClean="0"/>
              <a:t>Each vertex is a stochastic linear program </a:t>
            </a:r>
            <a:endParaRPr lang="en-US" sz="2400" dirty="0"/>
          </a:p>
        </p:txBody>
      </p:sp>
      <p:sp>
        <p:nvSpPr>
          <p:cNvPr id="319" name="TextBox 318"/>
          <p:cNvSpPr txBox="1"/>
          <p:nvPr/>
        </p:nvSpPr>
        <p:spPr>
          <a:xfrm>
            <a:off x="5775118" y="14796093"/>
            <a:ext cx="57594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</a:rPr>
              <a:t>STATE</a:t>
            </a:r>
            <a:r>
              <a:rPr lang="en-US" sz="2200" dirty="0" smtClean="0">
                <a:solidFill>
                  <a:srgbClr val="FF0000"/>
                </a:solidFill>
              </a:rPr>
              <a:t>-OF-THE-ART CANNOT SOLVE LARGE PROBLEMS TO OPTIMALITY 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-4505690" y="-17777485"/>
            <a:ext cx="4224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1. MOTIVATION</a:t>
            </a:r>
            <a:endParaRPr lang="en-US" sz="3600" b="1" dirty="0"/>
          </a:p>
        </p:txBody>
      </p:sp>
      <p:pic>
        <p:nvPicPr>
          <p:cNvPr id="321" name="Content Placeholder 10"/>
          <p:cNvPicPr>
            <a:picLocks noChangeAspect="1"/>
          </p:cNvPicPr>
          <p:nvPr/>
        </p:nvPicPr>
        <p:blipFill>
          <a:blip r:embed="rId44"/>
          <a:srcRect t="13282" b="13282"/>
          <a:stretch>
            <a:fillRect/>
          </a:stretch>
        </p:blipFill>
        <p:spPr>
          <a:xfrm>
            <a:off x="6716310" y="7541961"/>
            <a:ext cx="1829347" cy="1099028"/>
          </a:xfrm>
          <a:prstGeom prst="rect">
            <a:avLst/>
          </a:prstGeom>
        </p:spPr>
      </p:pic>
      <p:pic>
        <p:nvPicPr>
          <p:cNvPr id="322" name="Picture 321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8863411" y="7531957"/>
            <a:ext cx="1824272" cy="1132873"/>
          </a:xfrm>
          <a:prstGeom prst="rect">
            <a:avLst/>
          </a:prstGeom>
        </p:spPr>
      </p:pic>
      <p:sp>
        <p:nvSpPr>
          <p:cNvPr id="323" name="TextBox 322"/>
          <p:cNvSpPr txBox="1"/>
          <p:nvPr/>
        </p:nvSpPr>
        <p:spPr>
          <a:xfrm>
            <a:off x="337733" y="3998513"/>
            <a:ext cx="11265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MOTIVATION</a:t>
            </a:r>
          </a:p>
        </p:txBody>
      </p:sp>
      <p:graphicFrame>
        <p:nvGraphicFramePr>
          <p:cNvPr id="309" name="Table 3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386826"/>
              </p:ext>
            </p:extLst>
          </p:nvPr>
        </p:nvGraphicFramePr>
        <p:xfrm>
          <a:off x="17496199" y="11959179"/>
          <a:ext cx="4937522" cy="188975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{72833802-FEF1-4C79-8D5D-14CF1EAF98D9}</a:tableStyleId>
              </a:tblPr>
              <a:tblGrid>
                <a:gridCol w="493752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0" dirty="0" smtClean="0"/>
                        <a:t>                             Gurobi IP Solver </a:t>
                      </a:r>
                      <a:br>
                        <a:rPr lang="en-US" sz="2800" b="0" dirty="0" smtClean="0"/>
                      </a:br>
                      <a:r>
                        <a:rPr lang="en-US" sz="2800" b="0" dirty="0" smtClean="0"/>
                        <a:t>                                 Performance</a:t>
                      </a:r>
                      <a:endParaRPr lang="en-US" sz="28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smtClean="0">
                          <a:solidFill>
                            <a:srgbClr val="FF0000"/>
                          </a:solidFill>
                        </a:rPr>
                        <a:t>Typical parallel efficiency of</a:t>
                      </a:r>
                      <a:br>
                        <a:rPr lang="en-US" sz="2800" b="0" dirty="0" smtClean="0">
                          <a:solidFill>
                            <a:srgbClr val="FF0000"/>
                          </a:solidFill>
                        </a:rPr>
                      </a:br>
                      <a:r>
                        <a:rPr lang="en-US" sz="2800" b="0" dirty="0" smtClean="0">
                          <a:solidFill>
                            <a:srgbClr val="FF0000"/>
                          </a:solidFill>
                        </a:rPr>
                        <a:t> just 0.1 at 32 cores</a:t>
                      </a:r>
                      <a:endParaRPr lang="en-US" sz="2800" b="0" baseline="300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8" name="Picture 307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7820303" y="12177723"/>
            <a:ext cx="1884017" cy="62968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6" name="Rectangle 75"/>
          <p:cNvSpPr/>
          <p:nvPr/>
        </p:nvSpPr>
        <p:spPr>
          <a:xfrm>
            <a:off x="11949836" y="15248752"/>
            <a:ext cx="12192099" cy="5410388"/>
          </a:xfrm>
          <a:prstGeom prst="rect">
            <a:avLst/>
          </a:prstGeom>
          <a:gradFill flip="none" rotWithShape="1">
            <a:gsLst>
              <a:gs pos="27000">
                <a:schemeClr val="tx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>
            <a:solidFill>
              <a:schemeClr val="tx1"/>
            </a:solidFill>
          </a:ln>
          <a:effectLst>
            <a:outerShdw blurRad="193675" dist="22987" dir="5400000" algn="tl" rotWithShape="0">
              <a:schemeClr val="tx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9" name="TextBox 188"/>
          <p:cNvSpPr txBox="1"/>
          <p:nvPr/>
        </p:nvSpPr>
        <p:spPr>
          <a:xfrm>
            <a:off x="12280368" y="15443600"/>
            <a:ext cx="100717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RELATED WORK</a:t>
            </a:r>
            <a:endParaRPr lang="en-US" sz="3200" b="1" dirty="0" smtClean="0"/>
          </a:p>
        </p:txBody>
      </p:sp>
      <p:sp>
        <p:nvSpPr>
          <p:cNvPr id="279" name="TextBox 278"/>
          <p:cNvSpPr txBox="1"/>
          <p:nvPr/>
        </p:nvSpPr>
        <p:spPr>
          <a:xfrm>
            <a:off x="12155053" y="16094665"/>
            <a:ext cx="11927983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q"/>
            </a:pPr>
            <a:r>
              <a:rPr lang="en-US" sz="2600" dirty="0" err="1" smtClean="0"/>
              <a:t>Magnanti</a:t>
            </a:r>
            <a:r>
              <a:rPr lang="en-US" sz="2600" dirty="0" smtClean="0"/>
              <a:t> and Wong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600" i="1" dirty="0" smtClean="0"/>
              <a:t>Add only dominating cuts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600" i="1" dirty="0" smtClean="0"/>
              <a:t>Requires solving additional optimization problems</a:t>
            </a:r>
            <a:endParaRPr lang="en-US" sz="2600" i="1" dirty="0" smtClean="0"/>
          </a:p>
          <a:p>
            <a:pPr marL="457200" indent="-457200">
              <a:buFont typeface="Wingdings" charset="2"/>
              <a:buChar char="q"/>
            </a:pPr>
            <a:r>
              <a:rPr lang="en-US" sz="2600" dirty="0" err="1" smtClean="0"/>
              <a:t>Linderoth</a:t>
            </a:r>
            <a:r>
              <a:rPr lang="en-US" sz="2600" dirty="0" smtClean="0"/>
              <a:t> et al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600" i="1" dirty="0" smtClean="0"/>
              <a:t>Requires solving additional optimization problems to determine usability of cuts</a:t>
            </a:r>
          </a:p>
          <a:p>
            <a:pPr marL="457200" indent="-457200">
              <a:buFont typeface="Wingdings" charset="2"/>
              <a:buChar char="q"/>
            </a:pPr>
            <a:r>
              <a:rPr lang="en-US" sz="2600" dirty="0" smtClean="0"/>
              <a:t>Trust Region, </a:t>
            </a:r>
            <a:r>
              <a:rPr lang="en-US" sz="2800" dirty="0" err="1" smtClean="0"/>
              <a:t>Ruszczynski</a:t>
            </a:r>
            <a:r>
              <a:rPr lang="en-US" sz="2800" dirty="0"/>
              <a:t> </a:t>
            </a:r>
            <a:r>
              <a:rPr lang="en-US" sz="2800" dirty="0" smtClean="0"/>
              <a:t>and </a:t>
            </a:r>
            <a:r>
              <a:rPr lang="en-US" sz="2800" dirty="0" err="1" smtClean="0"/>
              <a:t>Linderoth</a:t>
            </a:r>
            <a:r>
              <a:rPr lang="en-US" sz="2800" dirty="0" smtClean="0"/>
              <a:t> et al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600" i="1" dirty="0" smtClean="0"/>
              <a:t>Add objective term to minimize movement of candidate solution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600" i="1" dirty="0" smtClean="0"/>
              <a:t>Requires doing several minor iterations between major iterations</a:t>
            </a:r>
          </a:p>
          <a:p>
            <a:pPr marL="457200" indent="-457200">
              <a:buFont typeface="Wingdings" charset="2"/>
              <a:buChar char="q"/>
            </a:pPr>
            <a:r>
              <a:rPr lang="en-US" sz="2600" dirty="0" smtClean="0"/>
              <a:t>Progressive Hedging Algorithm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2600" i="1" dirty="0" smtClean="0"/>
              <a:t>Requires search for optimal </a:t>
            </a:r>
            <a:r>
              <a:rPr lang="en-US" sz="2600" i="1" dirty="0" err="1" smtClean="0"/>
              <a:t>Lagrangean</a:t>
            </a:r>
            <a:r>
              <a:rPr lang="en-US" sz="2600" i="1" dirty="0" smtClean="0"/>
              <a:t> multiplier</a:t>
            </a:r>
            <a:endParaRPr lang="en-US" sz="2600" i="1" dirty="0"/>
          </a:p>
        </p:txBody>
      </p:sp>
      <p:grpSp>
        <p:nvGrpSpPr>
          <p:cNvPr id="63" name="Group 62"/>
          <p:cNvGrpSpPr/>
          <p:nvPr/>
        </p:nvGrpSpPr>
        <p:grpSpPr>
          <a:xfrm>
            <a:off x="4060517" y="25452406"/>
            <a:ext cx="3394637" cy="2535753"/>
            <a:chOff x="20277543" y="5141206"/>
            <a:chExt cx="3394637" cy="2535753"/>
          </a:xfrm>
        </p:grpSpPr>
        <p:pic>
          <p:nvPicPr>
            <p:cNvPr id="114" name="Picture 113" descr="scaling-10t-0120-breakdown.pdf"/>
            <p:cNvPicPr>
              <a:picLocks noChangeAspect="1"/>
            </p:cNvPicPr>
            <p:nvPr/>
          </p:nvPicPr>
          <p:blipFill rotWithShape="1"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36" r="16999" b="-8"/>
            <a:stretch/>
          </p:blipFill>
          <p:spPr>
            <a:xfrm>
              <a:off x="20277543" y="5141206"/>
              <a:ext cx="3394637" cy="2535753"/>
            </a:xfrm>
            <a:prstGeom prst="rect">
              <a:avLst/>
            </a:prstGeom>
          </p:spPr>
        </p:pic>
        <p:sp>
          <p:nvSpPr>
            <p:cNvPr id="115" name="Freeform 114"/>
            <p:cNvSpPr/>
            <p:nvPr/>
          </p:nvSpPr>
          <p:spPr>
            <a:xfrm>
              <a:off x="21332594" y="5423067"/>
              <a:ext cx="1900419" cy="1530125"/>
            </a:xfrm>
            <a:custGeom>
              <a:avLst/>
              <a:gdLst>
                <a:gd name="connsiteX0" fmla="*/ 0 w 2008909"/>
                <a:gd name="connsiteY0" fmla="*/ 0 h 1581728"/>
                <a:gd name="connsiteX1" fmla="*/ 415636 w 2008909"/>
                <a:gd name="connsiteY1" fmla="*/ 496455 h 1581728"/>
                <a:gd name="connsiteX2" fmla="*/ 831272 w 2008909"/>
                <a:gd name="connsiteY2" fmla="*/ 808182 h 1581728"/>
                <a:gd name="connsiteX3" fmla="*/ 1235363 w 2008909"/>
                <a:gd name="connsiteY3" fmla="*/ 1050637 h 1581728"/>
                <a:gd name="connsiteX4" fmla="*/ 1639454 w 2008909"/>
                <a:gd name="connsiteY4" fmla="*/ 1246909 h 1581728"/>
                <a:gd name="connsiteX5" fmla="*/ 2008909 w 2008909"/>
                <a:gd name="connsiteY5" fmla="*/ 1581728 h 158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8909" h="1581728">
                  <a:moveTo>
                    <a:pt x="0" y="0"/>
                  </a:moveTo>
                  <a:cubicBezTo>
                    <a:pt x="138545" y="180879"/>
                    <a:pt x="277091" y="361758"/>
                    <a:pt x="415636" y="496455"/>
                  </a:cubicBezTo>
                  <a:cubicBezTo>
                    <a:pt x="554181" y="631152"/>
                    <a:pt x="694651" y="715818"/>
                    <a:pt x="831272" y="808182"/>
                  </a:cubicBezTo>
                  <a:cubicBezTo>
                    <a:pt x="967893" y="900546"/>
                    <a:pt x="1100666" y="977516"/>
                    <a:pt x="1235363" y="1050637"/>
                  </a:cubicBezTo>
                  <a:cubicBezTo>
                    <a:pt x="1370060" y="1123758"/>
                    <a:pt x="1510530" y="1158394"/>
                    <a:pt x="1639454" y="1246909"/>
                  </a:cubicBezTo>
                  <a:cubicBezTo>
                    <a:pt x="1768378" y="1335424"/>
                    <a:pt x="2008909" y="1581728"/>
                    <a:pt x="2008909" y="1581728"/>
                  </a:cubicBezTo>
                </a:path>
              </a:pathLst>
            </a:custGeom>
            <a:ln>
              <a:solidFill>
                <a:srgbClr val="FF00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Freeform 115"/>
            <p:cNvSpPr/>
            <p:nvPr/>
          </p:nvSpPr>
          <p:spPr>
            <a:xfrm>
              <a:off x="21387131" y="6272753"/>
              <a:ext cx="1808829" cy="129389"/>
            </a:xfrm>
            <a:custGeom>
              <a:avLst/>
              <a:gdLst>
                <a:gd name="connsiteX0" fmla="*/ 0 w 2008909"/>
                <a:gd name="connsiteY0" fmla="*/ 0 h 165056"/>
                <a:gd name="connsiteX1" fmla="*/ 415636 w 2008909"/>
                <a:gd name="connsiteY1" fmla="*/ 69273 h 165056"/>
                <a:gd name="connsiteX2" fmla="*/ 831272 w 2008909"/>
                <a:gd name="connsiteY2" fmla="*/ 80818 h 165056"/>
                <a:gd name="connsiteX3" fmla="*/ 1223818 w 2008909"/>
                <a:gd name="connsiteY3" fmla="*/ 115454 h 165056"/>
                <a:gd name="connsiteX4" fmla="*/ 1627909 w 2008909"/>
                <a:gd name="connsiteY4" fmla="*/ 161636 h 165056"/>
                <a:gd name="connsiteX5" fmla="*/ 2008909 w 2008909"/>
                <a:gd name="connsiteY5" fmla="*/ 161636 h 165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8909" h="165056">
                  <a:moveTo>
                    <a:pt x="0" y="0"/>
                  </a:moveTo>
                  <a:cubicBezTo>
                    <a:pt x="138545" y="27901"/>
                    <a:pt x="277091" y="55803"/>
                    <a:pt x="415636" y="69273"/>
                  </a:cubicBezTo>
                  <a:cubicBezTo>
                    <a:pt x="554181" y="82743"/>
                    <a:pt x="696575" y="73121"/>
                    <a:pt x="831272" y="80818"/>
                  </a:cubicBezTo>
                  <a:cubicBezTo>
                    <a:pt x="965969" y="88515"/>
                    <a:pt x="1091045" y="101984"/>
                    <a:pt x="1223818" y="115454"/>
                  </a:cubicBezTo>
                  <a:cubicBezTo>
                    <a:pt x="1356591" y="128924"/>
                    <a:pt x="1497061" y="153939"/>
                    <a:pt x="1627909" y="161636"/>
                  </a:cubicBezTo>
                  <a:cubicBezTo>
                    <a:pt x="1758758" y="169333"/>
                    <a:pt x="2008909" y="161636"/>
                    <a:pt x="2008909" y="161636"/>
                  </a:cubicBezTo>
                </a:path>
              </a:pathLst>
            </a:custGeom>
            <a:ln w="28575"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FF0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594005" y="14107577"/>
            <a:ext cx="98043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</a:rPr>
              <a:t>Challenge</a:t>
            </a:r>
            <a:br>
              <a:rPr lang="en-US" sz="2600" b="1" dirty="0" smtClean="0">
                <a:solidFill>
                  <a:srgbClr val="FF0000"/>
                </a:solidFill>
              </a:rPr>
            </a:br>
            <a:r>
              <a:rPr lang="en-US" sz="2600" b="1" dirty="0" smtClean="0">
                <a:solidFill>
                  <a:srgbClr val="FF0000"/>
                </a:solidFill>
              </a:rPr>
              <a:t>Root vertex solve is a bottleneck, when #scenarios are large </a:t>
            </a:r>
          </a:p>
        </p:txBody>
      </p:sp>
      <p:sp>
        <p:nvSpPr>
          <p:cNvPr id="290" name="Rectangle 289"/>
          <p:cNvSpPr/>
          <p:nvPr/>
        </p:nvSpPr>
        <p:spPr>
          <a:xfrm>
            <a:off x="11895494" y="20922481"/>
            <a:ext cx="12192099" cy="7453369"/>
          </a:xfrm>
          <a:prstGeom prst="rect">
            <a:avLst/>
          </a:prstGeom>
          <a:gradFill flip="none" rotWithShape="1">
            <a:gsLst>
              <a:gs pos="27000">
                <a:schemeClr val="tx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>
            <a:solidFill>
              <a:schemeClr val="tx1"/>
            </a:solidFill>
          </a:ln>
          <a:effectLst>
            <a:outerShdw blurRad="193675" dist="22987" dir="5400000" algn="tl" rotWithShape="0">
              <a:schemeClr val="tx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3" name="TextBox 292"/>
          <p:cNvSpPr txBox="1"/>
          <p:nvPr/>
        </p:nvSpPr>
        <p:spPr>
          <a:xfrm>
            <a:off x="12157305" y="20905710"/>
            <a:ext cx="100717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PROPOSED APPROACH – SPLIT-AND-MERGE METHOD</a:t>
            </a:r>
            <a:endParaRPr lang="en-US" sz="3200" b="1" dirty="0" smtClean="0"/>
          </a:p>
        </p:txBody>
      </p:sp>
      <p:sp>
        <p:nvSpPr>
          <p:cNvPr id="51" name="TextBox 50"/>
          <p:cNvSpPr txBox="1"/>
          <p:nvPr/>
        </p:nvSpPr>
        <p:spPr>
          <a:xfrm>
            <a:off x="12185548" y="21615240"/>
            <a:ext cx="5310651" cy="12926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Split the original problem into many small </a:t>
            </a:r>
            <a:r>
              <a:rPr lang="en-US" sz="2600" dirty="0" err="1" smtClean="0"/>
              <a:t>subproblems</a:t>
            </a:r>
            <a:r>
              <a:rPr lang="en-US" sz="2600" dirty="0" smtClean="0"/>
              <a:t> each with subset of scenarios</a:t>
            </a:r>
            <a:endParaRPr lang="en-US" sz="2600" dirty="0"/>
          </a:p>
        </p:txBody>
      </p:sp>
      <p:sp>
        <p:nvSpPr>
          <p:cNvPr id="294" name="TextBox 293"/>
          <p:cNvSpPr txBox="1"/>
          <p:nvPr/>
        </p:nvSpPr>
        <p:spPr>
          <a:xfrm>
            <a:off x="12194717" y="23573865"/>
            <a:ext cx="5301482" cy="16927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Perform stochastic linear optimization of </a:t>
            </a:r>
            <a:r>
              <a:rPr lang="en-US" sz="2600" dirty="0" err="1" smtClean="0"/>
              <a:t>subproblems</a:t>
            </a:r>
            <a:r>
              <a:rPr lang="en-US" sz="2600" dirty="0" smtClean="0"/>
              <a:t> (in parallel) until converged or until a specified number of iterations</a:t>
            </a:r>
            <a:endParaRPr lang="en-US" sz="2600" dirty="0"/>
          </a:p>
        </p:txBody>
      </p:sp>
      <p:sp>
        <p:nvSpPr>
          <p:cNvPr id="315" name="TextBox 314"/>
          <p:cNvSpPr txBox="1"/>
          <p:nvPr/>
        </p:nvSpPr>
        <p:spPr>
          <a:xfrm>
            <a:off x="18195721" y="21707573"/>
            <a:ext cx="5600612" cy="1200329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endParaRPr lang="en-US" sz="7200" dirty="0"/>
          </a:p>
        </p:txBody>
      </p:sp>
      <p:sp>
        <p:nvSpPr>
          <p:cNvPr id="312" name="TextBox 311"/>
          <p:cNvSpPr txBox="1"/>
          <p:nvPr/>
        </p:nvSpPr>
        <p:spPr>
          <a:xfrm>
            <a:off x="12197275" y="25747539"/>
            <a:ext cx="5298924" cy="4924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Merge cuts from </a:t>
            </a:r>
            <a:r>
              <a:rPr lang="en-US" sz="2600" dirty="0" err="1" smtClean="0"/>
              <a:t>subproblems</a:t>
            </a:r>
            <a:endParaRPr lang="en-US" sz="2600" dirty="0"/>
          </a:p>
        </p:txBody>
      </p:sp>
      <p:sp>
        <p:nvSpPr>
          <p:cNvPr id="313" name="TextBox 312"/>
          <p:cNvSpPr txBox="1"/>
          <p:nvPr/>
        </p:nvSpPr>
        <p:spPr>
          <a:xfrm>
            <a:off x="12172287" y="27270607"/>
            <a:ext cx="5323911" cy="89255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Solve the original problem with collected cuts</a:t>
            </a:r>
            <a:endParaRPr lang="en-US" sz="2600" dirty="0"/>
          </a:p>
        </p:txBody>
      </p:sp>
      <p:sp>
        <p:nvSpPr>
          <p:cNvPr id="316" name="TextBox 315"/>
          <p:cNvSpPr txBox="1"/>
          <p:nvPr/>
        </p:nvSpPr>
        <p:spPr>
          <a:xfrm>
            <a:off x="18195721" y="23141842"/>
            <a:ext cx="5600612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318" name="TextBox 317"/>
          <p:cNvSpPr txBox="1"/>
          <p:nvPr/>
        </p:nvSpPr>
        <p:spPr>
          <a:xfrm>
            <a:off x="18205955" y="25637006"/>
            <a:ext cx="5590378" cy="12926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2600" dirty="0" smtClean="0"/>
          </a:p>
          <a:p>
            <a:endParaRPr lang="en-US" sz="2600" dirty="0"/>
          </a:p>
          <a:p>
            <a:endParaRPr lang="en-US" sz="2600" dirty="0"/>
          </a:p>
        </p:txBody>
      </p:sp>
      <p:sp>
        <p:nvSpPr>
          <p:cNvPr id="325" name="TextBox 324"/>
          <p:cNvSpPr txBox="1"/>
          <p:nvPr/>
        </p:nvSpPr>
        <p:spPr>
          <a:xfrm>
            <a:off x="18195721" y="27054037"/>
            <a:ext cx="5600612" cy="129266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US" sz="2600" dirty="0" smtClean="0"/>
          </a:p>
          <a:p>
            <a:endParaRPr lang="en-US" sz="2600" dirty="0"/>
          </a:p>
          <a:p>
            <a:endParaRPr lang="en-US" sz="2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8205955" y="21423385"/>
            <a:ext cx="5192467" cy="6886849"/>
          </a:xfrm>
          <a:prstGeom prst="rect">
            <a:avLst/>
          </a:prstGeom>
        </p:spPr>
      </p:pic>
      <p:sp>
        <p:nvSpPr>
          <p:cNvPr id="326" name="Rectangle 325"/>
          <p:cNvSpPr/>
          <p:nvPr/>
        </p:nvSpPr>
        <p:spPr>
          <a:xfrm>
            <a:off x="24538974" y="4054289"/>
            <a:ext cx="11706921" cy="11974088"/>
          </a:xfrm>
          <a:prstGeom prst="rect">
            <a:avLst/>
          </a:prstGeom>
          <a:gradFill flip="none" rotWithShape="1">
            <a:gsLst>
              <a:gs pos="27000">
                <a:schemeClr val="tx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>
            <a:solidFill>
              <a:schemeClr val="tx1"/>
            </a:solidFill>
          </a:ln>
          <a:effectLst>
            <a:outerShdw blurRad="40005" dist="22987" dir="5400000" algn="tl" rotWithShape="0">
              <a:schemeClr val="tx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7" name="TextBox 326"/>
          <p:cNvSpPr txBox="1"/>
          <p:nvPr/>
        </p:nvSpPr>
        <p:spPr>
          <a:xfrm>
            <a:off x="24625317" y="4085735"/>
            <a:ext cx="1131902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RESULTS</a:t>
            </a:r>
            <a:endParaRPr lang="en-US" sz="3200" b="1" dirty="0" smtClean="0"/>
          </a:p>
        </p:txBody>
      </p:sp>
      <p:sp>
        <p:nvSpPr>
          <p:cNvPr id="328" name="TextBox 327"/>
          <p:cNvSpPr txBox="1"/>
          <p:nvPr/>
        </p:nvSpPr>
        <p:spPr>
          <a:xfrm>
            <a:off x="24625317" y="5857460"/>
            <a:ext cx="3351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Multicut</a:t>
            </a:r>
            <a:r>
              <a:rPr lang="en-US" sz="2000" dirty="0" smtClean="0"/>
              <a:t> benders method</a:t>
            </a:r>
            <a:endParaRPr lang="en-US" sz="2000" dirty="0" smtClean="0"/>
          </a:p>
        </p:txBody>
      </p:sp>
      <p:pic>
        <p:nvPicPr>
          <p:cNvPr id="67" name="Picture 66" descr="cutActivity-1-1_edited.pdf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0389" y="4860395"/>
            <a:ext cx="3663950" cy="2768600"/>
          </a:xfrm>
          <a:prstGeom prst="rect">
            <a:avLst/>
          </a:prstGeom>
        </p:spPr>
      </p:pic>
      <p:pic>
        <p:nvPicPr>
          <p:cNvPr id="71" name="Picture 70" descr="cutActivity-2-300_edited.pdf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1760" y="8120812"/>
            <a:ext cx="3663950" cy="2768600"/>
          </a:xfrm>
          <a:prstGeom prst="rect">
            <a:avLst/>
          </a:prstGeom>
        </p:spPr>
      </p:pic>
      <p:pic>
        <p:nvPicPr>
          <p:cNvPr id="74" name="Picture 73" descr="cutActivity-6-300_edited.pdf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4742" y="12299509"/>
            <a:ext cx="3670968" cy="2211832"/>
          </a:xfrm>
          <a:prstGeom prst="rect">
            <a:avLst/>
          </a:prstGeom>
        </p:spPr>
      </p:pic>
      <p:pic>
        <p:nvPicPr>
          <p:cNvPr id="113" name="Picture 112" descr="scenActivity1-1.png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365" y="4889919"/>
            <a:ext cx="3657966" cy="2743475"/>
          </a:xfrm>
          <a:prstGeom prst="rect">
            <a:avLst/>
          </a:prstGeom>
        </p:spPr>
      </p:pic>
      <p:pic>
        <p:nvPicPr>
          <p:cNvPr id="117" name="Picture 116" descr="scenActivity2-300.png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365" y="8115830"/>
            <a:ext cx="3657966" cy="2743475"/>
          </a:xfrm>
          <a:prstGeom prst="rect">
            <a:avLst/>
          </a:prstGeom>
        </p:spPr>
      </p:pic>
      <p:sp>
        <p:nvSpPr>
          <p:cNvPr id="329" name="TextBox 328"/>
          <p:cNvSpPr txBox="1"/>
          <p:nvPr/>
        </p:nvSpPr>
        <p:spPr>
          <a:xfrm>
            <a:off x="28088365" y="4348295"/>
            <a:ext cx="3657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Scenario Activity</a:t>
            </a:r>
            <a:endParaRPr lang="en-US" sz="2000" dirty="0" smtClean="0"/>
          </a:p>
        </p:txBody>
      </p:sp>
      <p:sp>
        <p:nvSpPr>
          <p:cNvPr id="330" name="TextBox 329"/>
          <p:cNvSpPr txBox="1"/>
          <p:nvPr/>
        </p:nvSpPr>
        <p:spPr>
          <a:xfrm>
            <a:off x="32274742" y="4379728"/>
            <a:ext cx="3657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Cut</a:t>
            </a:r>
            <a:r>
              <a:rPr lang="en-US" sz="2000" dirty="0" smtClean="0"/>
              <a:t> Activity</a:t>
            </a:r>
            <a:endParaRPr lang="en-US" sz="2000" dirty="0" smtClean="0"/>
          </a:p>
        </p:txBody>
      </p:sp>
      <p:sp>
        <p:nvSpPr>
          <p:cNvPr id="331" name="TextBox 330"/>
          <p:cNvSpPr txBox="1"/>
          <p:nvPr/>
        </p:nvSpPr>
        <p:spPr>
          <a:xfrm>
            <a:off x="24625317" y="9053021"/>
            <a:ext cx="3351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SAM method</a:t>
            </a:r>
            <a:endParaRPr lang="en-US" sz="2000" dirty="0" smtClean="0"/>
          </a:p>
        </p:txBody>
      </p:sp>
      <p:pic>
        <p:nvPicPr>
          <p:cNvPr id="118" name="Picture 117" descr="hierarchical.pdf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6168" y="11857163"/>
            <a:ext cx="4864100" cy="3835400"/>
          </a:xfrm>
          <a:prstGeom prst="rect">
            <a:avLst/>
          </a:prstGeom>
        </p:spPr>
      </p:pic>
      <p:sp>
        <p:nvSpPr>
          <p:cNvPr id="332" name="TextBox 331"/>
          <p:cNvSpPr txBox="1"/>
          <p:nvPr/>
        </p:nvSpPr>
        <p:spPr>
          <a:xfrm>
            <a:off x="24737333" y="12773233"/>
            <a:ext cx="2538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Hierarchical </a:t>
            </a:r>
            <a:br>
              <a:rPr lang="en-US" sz="2000" dirty="0" smtClean="0"/>
            </a:br>
            <a:r>
              <a:rPr lang="en-US" sz="2000" dirty="0" smtClean="0"/>
              <a:t>Split-and-Merge Method</a:t>
            </a:r>
            <a:endParaRPr lang="en-US" sz="2000" dirty="0" smtClean="0"/>
          </a:p>
        </p:txBody>
      </p:sp>
      <p:sp>
        <p:nvSpPr>
          <p:cNvPr id="119" name="TextBox 118"/>
          <p:cNvSpPr txBox="1"/>
          <p:nvPr/>
        </p:nvSpPr>
        <p:spPr>
          <a:xfrm>
            <a:off x="28362836" y="7563509"/>
            <a:ext cx="30659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Total Iterations = 495 </a:t>
            </a:r>
            <a:endParaRPr lang="en-US" sz="2200" dirty="0"/>
          </a:p>
        </p:txBody>
      </p:sp>
      <p:sp>
        <p:nvSpPr>
          <p:cNvPr id="333" name="TextBox 332"/>
          <p:cNvSpPr txBox="1"/>
          <p:nvPr/>
        </p:nvSpPr>
        <p:spPr>
          <a:xfrm>
            <a:off x="32517590" y="7563509"/>
            <a:ext cx="30659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Time to Solution = 1190s</a:t>
            </a:r>
            <a:endParaRPr lang="en-US" sz="2200" dirty="0"/>
          </a:p>
        </p:txBody>
      </p:sp>
      <p:sp>
        <p:nvSpPr>
          <p:cNvPr id="334" name="TextBox 333"/>
          <p:cNvSpPr txBox="1"/>
          <p:nvPr/>
        </p:nvSpPr>
        <p:spPr>
          <a:xfrm>
            <a:off x="28412612" y="10791982"/>
            <a:ext cx="30659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Total Iterations = 415 </a:t>
            </a:r>
            <a:endParaRPr lang="en-US" sz="2200" dirty="0"/>
          </a:p>
        </p:txBody>
      </p:sp>
      <p:sp>
        <p:nvSpPr>
          <p:cNvPr id="335" name="TextBox 334"/>
          <p:cNvSpPr txBox="1"/>
          <p:nvPr/>
        </p:nvSpPr>
        <p:spPr>
          <a:xfrm>
            <a:off x="32517590" y="10810939"/>
            <a:ext cx="30659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Time to Solution = 784s</a:t>
            </a:r>
            <a:endParaRPr lang="en-US" sz="2200" dirty="0"/>
          </a:p>
        </p:txBody>
      </p:sp>
      <p:sp>
        <p:nvSpPr>
          <p:cNvPr id="336" name="TextBox 335"/>
          <p:cNvSpPr txBox="1"/>
          <p:nvPr/>
        </p:nvSpPr>
        <p:spPr>
          <a:xfrm>
            <a:off x="24625317" y="9526125"/>
            <a:ext cx="3351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34% improvement </a:t>
            </a:r>
            <a:br>
              <a:rPr lang="en-US" sz="2400" b="1" dirty="0" smtClean="0">
                <a:solidFill>
                  <a:srgbClr val="008000"/>
                </a:solidFill>
              </a:rPr>
            </a:br>
            <a:r>
              <a:rPr lang="en-US" sz="2400" b="1" dirty="0" smtClean="0">
                <a:solidFill>
                  <a:srgbClr val="008000"/>
                </a:solidFill>
              </a:rPr>
              <a:t>in time</a:t>
            </a:r>
            <a:endParaRPr lang="en-US" sz="2400" b="1" dirty="0" smtClean="0">
              <a:solidFill>
                <a:srgbClr val="008000"/>
              </a:solidFill>
            </a:endParaRPr>
          </a:p>
        </p:txBody>
      </p:sp>
      <p:sp>
        <p:nvSpPr>
          <p:cNvPr id="337" name="TextBox 336"/>
          <p:cNvSpPr txBox="1"/>
          <p:nvPr/>
        </p:nvSpPr>
        <p:spPr>
          <a:xfrm>
            <a:off x="24737333" y="13774064"/>
            <a:ext cx="2538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58% improvement </a:t>
            </a:r>
            <a:br>
              <a:rPr lang="en-US" sz="2400" b="1" dirty="0" smtClean="0">
                <a:solidFill>
                  <a:srgbClr val="008000"/>
                </a:solidFill>
              </a:rPr>
            </a:br>
            <a:r>
              <a:rPr lang="en-US" sz="2400" b="1" dirty="0" smtClean="0">
                <a:solidFill>
                  <a:srgbClr val="008000"/>
                </a:solidFill>
              </a:rPr>
              <a:t>in time</a:t>
            </a:r>
            <a:endParaRPr lang="en-US" sz="2400" b="1" dirty="0" smtClean="0">
              <a:solidFill>
                <a:srgbClr val="008000"/>
              </a:solidFill>
            </a:endParaRPr>
          </a:p>
        </p:txBody>
      </p:sp>
      <p:sp>
        <p:nvSpPr>
          <p:cNvPr id="338" name="TextBox 337"/>
          <p:cNvSpPr txBox="1"/>
          <p:nvPr/>
        </p:nvSpPr>
        <p:spPr>
          <a:xfrm>
            <a:off x="32616857" y="14650092"/>
            <a:ext cx="30659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Total Iterations = 360</a:t>
            </a:r>
            <a:br>
              <a:rPr lang="en-US" sz="2200" dirty="0" smtClean="0"/>
            </a:br>
            <a:r>
              <a:rPr lang="en-US" sz="2200" dirty="0" smtClean="0"/>
              <a:t>Time to Solution = 507s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60665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7846</TotalTime>
  <Words>695</Words>
  <Application>Microsoft Macintosh PowerPoint</Application>
  <PresentationFormat>Custom</PresentationFormat>
  <Paragraphs>144</Paragraphs>
  <Slides>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Equation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Akhil Langer</dc:creator>
  <cp:lastModifiedBy>Akhil Langer</cp:lastModifiedBy>
  <cp:revision>300</cp:revision>
  <dcterms:created xsi:type="dcterms:W3CDTF">2014-05-15T21:08:10Z</dcterms:created>
  <dcterms:modified xsi:type="dcterms:W3CDTF">2015-01-05T03:00:35Z</dcterms:modified>
</cp:coreProperties>
</file>