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37.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tags/tag2.xml" ContentType="application/vnd.openxmlformats-officedocument.presentationml.tags+xml"/>
  <Override PartName="/ppt/notesSlides/notesSlide22.xml" ContentType="application/vnd.openxmlformats-officedocument.presentationml.notesSlide+xml"/>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notesSlides/notesSlide34.xml" ContentType="application/vnd.openxmlformats-officedocument.presentationml.notesSlide+xml"/>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8"/>
  </p:notesMasterIdLst>
  <p:handoutMasterIdLst>
    <p:handoutMasterId r:id="rId89"/>
  </p:handoutMasterIdLst>
  <p:sldIdLst>
    <p:sldId id="256" r:id="rId2"/>
    <p:sldId id="285" r:id="rId3"/>
    <p:sldId id="415" r:id="rId4"/>
    <p:sldId id="403" r:id="rId5"/>
    <p:sldId id="404" r:id="rId6"/>
    <p:sldId id="261" r:id="rId7"/>
    <p:sldId id="319" r:id="rId8"/>
    <p:sldId id="288" r:id="rId9"/>
    <p:sldId id="361" r:id="rId10"/>
    <p:sldId id="332" r:id="rId11"/>
    <p:sldId id="405" r:id="rId12"/>
    <p:sldId id="406" r:id="rId13"/>
    <p:sldId id="363" r:id="rId14"/>
    <p:sldId id="416" r:id="rId15"/>
    <p:sldId id="417" r:id="rId16"/>
    <p:sldId id="407" r:id="rId17"/>
    <p:sldId id="408" r:id="rId18"/>
    <p:sldId id="409" r:id="rId19"/>
    <p:sldId id="335" r:id="rId20"/>
    <p:sldId id="336" r:id="rId21"/>
    <p:sldId id="337" r:id="rId22"/>
    <p:sldId id="410" r:id="rId23"/>
    <p:sldId id="338" r:id="rId24"/>
    <p:sldId id="339" r:id="rId25"/>
    <p:sldId id="411" r:id="rId26"/>
    <p:sldId id="340" r:id="rId27"/>
    <p:sldId id="341" r:id="rId28"/>
    <p:sldId id="342" r:id="rId29"/>
    <p:sldId id="343" r:id="rId30"/>
    <p:sldId id="344" r:id="rId31"/>
    <p:sldId id="373" r:id="rId32"/>
    <p:sldId id="346" r:id="rId33"/>
    <p:sldId id="348" r:id="rId34"/>
    <p:sldId id="347" r:id="rId35"/>
    <p:sldId id="349" r:id="rId36"/>
    <p:sldId id="378" r:id="rId37"/>
    <p:sldId id="350" r:id="rId38"/>
    <p:sldId id="353" r:id="rId39"/>
    <p:sldId id="352" r:id="rId40"/>
    <p:sldId id="375" r:id="rId41"/>
    <p:sldId id="376" r:id="rId42"/>
    <p:sldId id="374" r:id="rId43"/>
    <p:sldId id="412" r:id="rId44"/>
    <p:sldId id="291" r:id="rId45"/>
    <p:sldId id="266" r:id="rId46"/>
    <p:sldId id="269" r:id="rId47"/>
    <p:sldId id="355" r:id="rId48"/>
    <p:sldId id="354" r:id="rId49"/>
    <p:sldId id="281" r:id="rId50"/>
    <p:sldId id="283" r:id="rId51"/>
    <p:sldId id="282" r:id="rId52"/>
    <p:sldId id="278" r:id="rId53"/>
    <p:sldId id="419" r:id="rId54"/>
    <p:sldId id="306" r:id="rId55"/>
    <p:sldId id="356" r:id="rId56"/>
    <p:sldId id="274" r:id="rId57"/>
    <p:sldId id="275" r:id="rId58"/>
    <p:sldId id="385" r:id="rId59"/>
    <p:sldId id="414" r:id="rId60"/>
    <p:sldId id="386" r:id="rId61"/>
    <p:sldId id="387" r:id="rId62"/>
    <p:sldId id="413" r:id="rId63"/>
    <p:sldId id="389" r:id="rId64"/>
    <p:sldId id="390" r:id="rId65"/>
    <p:sldId id="391" r:id="rId66"/>
    <p:sldId id="392" r:id="rId67"/>
    <p:sldId id="393" r:id="rId68"/>
    <p:sldId id="394" r:id="rId69"/>
    <p:sldId id="395" r:id="rId70"/>
    <p:sldId id="396" r:id="rId71"/>
    <p:sldId id="397" r:id="rId72"/>
    <p:sldId id="398" r:id="rId73"/>
    <p:sldId id="399" r:id="rId74"/>
    <p:sldId id="400" r:id="rId75"/>
    <p:sldId id="401" r:id="rId76"/>
    <p:sldId id="402" r:id="rId77"/>
    <p:sldId id="359" r:id="rId78"/>
    <p:sldId id="360" r:id="rId79"/>
    <p:sldId id="313" r:id="rId80"/>
    <p:sldId id="314" r:id="rId81"/>
    <p:sldId id="315" r:id="rId82"/>
    <p:sldId id="316" r:id="rId83"/>
    <p:sldId id="318" r:id="rId84"/>
    <p:sldId id="418" r:id="rId85"/>
    <p:sldId id="384" r:id="rId86"/>
    <p:sldId id="420"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0C9"/>
    <a:srgbClr val="FDDCC2"/>
    <a:srgbClr val="FDCDB9"/>
    <a:srgbClr val="FDCDC6"/>
    <a:srgbClr val="FDE0BF"/>
    <a:srgbClr val="FDDAC9"/>
    <a:srgbClr val="9E5F0E"/>
    <a:srgbClr val="83500D"/>
    <a:srgbClr val="020000"/>
    <a:srgbClr val="3CE74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88" autoAdjust="0"/>
    <p:restoredTop sz="97522" autoAdjust="0"/>
  </p:normalViewPr>
  <p:slideViewPr>
    <p:cSldViewPr snapToGrid="0" snapToObjects="1">
      <p:cViewPr>
        <p:scale>
          <a:sx n="108" d="100"/>
          <a:sy n="108" d="100"/>
        </p:scale>
        <p:origin x="-80" y="-80"/>
      </p:cViewPr>
      <p:guideLst>
        <p:guide orient="horz" pos="2160"/>
        <p:guide pos="2880"/>
      </p:guideLst>
    </p:cSldViewPr>
  </p:slideViewPr>
  <p:outlineViewPr>
    <p:cViewPr>
      <p:scale>
        <a:sx n="33" d="100"/>
        <a:sy n="33" d="100"/>
      </p:scale>
      <p:origin x="0" y="277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6" Type="http://schemas.openxmlformats.org/officeDocument/2006/relationships/image" Target="../media/image30.emf"/><Relationship Id="rId7" Type="http://schemas.openxmlformats.org/officeDocument/2006/relationships/image" Target="../media/image31.emf"/><Relationship Id="rId1" Type="http://schemas.openxmlformats.org/officeDocument/2006/relationships/image" Target="../media/image25.emf"/><Relationship Id="rId2" Type="http://schemas.openxmlformats.org/officeDocument/2006/relationships/image" Target="../media/image26.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1" Type="http://schemas.openxmlformats.org/officeDocument/2006/relationships/image" Target="../media/image26.emf"/><Relationship Id="rId2" Type="http://schemas.openxmlformats.org/officeDocument/2006/relationships/image" Target="../media/image27.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1" Type="http://schemas.openxmlformats.org/officeDocument/2006/relationships/image" Target="../media/image26.emf"/><Relationship Id="rId2" Type="http://schemas.openxmlformats.org/officeDocument/2006/relationships/image" Target="../media/image27.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1" Type="http://schemas.openxmlformats.org/officeDocument/2006/relationships/image" Target="../media/image26.emf"/><Relationship Id="rId2"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1" Type="http://schemas.openxmlformats.org/officeDocument/2006/relationships/image" Target="../media/image26.emf"/><Relationship Id="rId2"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1" Type="http://schemas.openxmlformats.org/officeDocument/2006/relationships/image" Target="../media/image26.emf"/><Relationship Id="rId2"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1" Type="http://schemas.openxmlformats.org/officeDocument/2006/relationships/image" Target="../media/image26.emf"/><Relationship Id="rId2"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1" Type="http://schemas.openxmlformats.org/officeDocument/2006/relationships/image" Target="../media/image26.emf"/><Relationship Id="rId2"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1" Type="http://schemas.openxmlformats.org/officeDocument/2006/relationships/image" Target="../media/image26.emf"/><Relationship Id="rId2" Type="http://schemas.openxmlformats.org/officeDocument/2006/relationships/image" Target="../media/image27.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6" Type="http://schemas.openxmlformats.org/officeDocument/2006/relationships/image" Target="../media/image30.emf"/><Relationship Id="rId7" Type="http://schemas.openxmlformats.org/officeDocument/2006/relationships/image" Target="../media/image31.emf"/><Relationship Id="rId1" Type="http://schemas.openxmlformats.org/officeDocument/2006/relationships/image" Target="../media/image25.emf"/><Relationship Id="rId2" Type="http://schemas.openxmlformats.org/officeDocument/2006/relationships/image" Target="../media/image26.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1" Type="http://schemas.openxmlformats.org/officeDocument/2006/relationships/image" Target="../media/image26.emf"/><Relationship Id="rId2"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FDA0EB-4753-DC41-A1DA-C4AFE9BD4318}" type="datetime1">
              <a:rPr lang="en-US" smtClean="0"/>
              <a:t>6/21/15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D4A5CE-1067-3645-928B-29FE4CFEF3C1}" type="slidenum">
              <a:rPr lang="en-US" smtClean="0"/>
              <a:t>‹#›</a:t>
            </a:fld>
            <a:endParaRPr lang="en-US"/>
          </a:p>
        </p:txBody>
      </p:sp>
    </p:spTree>
    <p:extLst>
      <p:ext uri="{BB962C8B-B14F-4D97-AF65-F5344CB8AC3E}">
        <p14:creationId xmlns:p14="http://schemas.microsoft.com/office/powerpoint/2010/main" val="1870197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D827A6-8587-3D45-8E8E-ABF4DA43C646}" type="datetime1">
              <a:rPr lang="en-US" smtClean="0"/>
              <a:t>6/21/15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1D0CC0-9F06-CB45-B5F5-7C82EA749106}" type="slidenum">
              <a:rPr lang="en-US" smtClean="0"/>
              <a:t>‹#›</a:t>
            </a:fld>
            <a:endParaRPr lang="en-US"/>
          </a:p>
        </p:txBody>
      </p:sp>
    </p:spTree>
    <p:extLst>
      <p:ext uri="{BB962C8B-B14F-4D97-AF65-F5344CB8AC3E}">
        <p14:creationId xmlns:p14="http://schemas.microsoft.com/office/powerpoint/2010/main" val="25566402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Everyone. The</a:t>
            </a:r>
            <a:r>
              <a:rPr lang="en-US" baseline="0" dirty="0" smtClean="0"/>
              <a:t> title of my thesis is Scalable Algorithms for Two-stage stochastic optimization. The algorithms developed are generic but they have been shown to help solve some of the real-time dynamic problems faced by US AMC.</a:t>
            </a:r>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1</a:t>
            </a:fld>
            <a:endParaRPr lang="en-US"/>
          </a:p>
        </p:txBody>
      </p:sp>
    </p:spTree>
    <p:extLst>
      <p:ext uri="{BB962C8B-B14F-4D97-AF65-F5344CB8AC3E}">
        <p14:creationId xmlns:p14="http://schemas.microsoft.com/office/powerpoint/2010/main" val="2348808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two-stage formulation can be readily mapped into a parallel design, with the first stage generating candidate solutions and stage 2 evaluating these</a:t>
            </a:r>
          </a:p>
          <a:p>
            <a:r>
              <a:rPr lang="en-US" baseline="0" dirty="0" smtClean="0"/>
              <a:t>Decision in parallel for all the scenarios. To handle the </a:t>
            </a:r>
            <a:r>
              <a:rPr lang="en-US" baseline="0" dirty="0" err="1" smtClean="0"/>
              <a:t>unpredictbaility</a:t>
            </a:r>
            <a:r>
              <a:rPr lang="en-US" baseline="0" dirty="0" smtClean="0"/>
              <a:t> in scenario evaluation, we create a work management entity that allocates </a:t>
            </a:r>
            <a:r>
              <a:rPr lang="en-US" baseline="0" dirty="0" err="1" smtClean="0"/>
              <a:t>scenaios</a:t>
            </a:r>
            <a:r>
              <a:rPr lang="en-US" baseline="0" dirty="0" smtClean="0"/>
              <a:t> to </a:t>
            </a:r>
          </a:p>
          <a:p>
            <a:r>
              <a:rPr lang="en-US" baseline="0" dirty="0" smtClean="0"/>
              <a:t>Solver as they request for more work. IN order to </a:t>
            </a:r>
            <a:r>
              <a:rPr lang="en-US" baseline="0" dirty="0" err="1" smtClean="0"/>
              <a:t>maintina</a:t>
            </a:r>
            <a:r>
              <a:rPr lang="en-US" baseline="0" dirty="0" smtClean="0"/>
              <a:t> responsiveness, the manager is kept on</a:t>
            </a:r>
          </a:p>
          <a:p>
            <a:r>
              <a:rPr lang="en-US" baseline="0" dirty="0" smtClean="0"/>
              <a:t>A dedicated processor.</a:t>
            </a:r>
            <a:endParaRPr lang="en-US" dirty="0" smtClean="0"/>
          </a:p>
          <a:p>
            <a:endParaRPr lang="en-US" dirty="0" smtClean="0"/>
          </a:p>
          <a:p>
            <a:r>
              <a:rPr lang="en-US" dirty="0" smtClean="0"/>
              <a:t>TO use</a:t>
            </a:r>
            <a:r>
              <a:rPr lang="en-US" baseline="0" dirty="0" smtClean="0"/>
              <a:t> the state-of-the-art our design delegates the individual LP solves to existing libraries such as </a:t>
            </a:r>
            <a:r>
              <a:rPr lang="en-US" baseline="0" dirty="0" err="1" smtClean="0"/>
              <a:t>Gurobi</a:t>
            </a:r>
            <a:r>
              <a:rPr lang="en-US" baseline="0" dirty="0" smtClean="0"/>
              <a:t>. </a:t>
            </a:r>
          </a:p>
          <a:p>
            <a:r>
              <a:rPr lang="en-US" baseline="0" dirty="0" smtClean="0"/>
              <a:t>These LP solves are very coarse grained as they can not be decomposed further. </a:t>
            </a:r>
          </a:p>
          <a:p>
            <a:r>
              <a:rPr lang="en-US" baseline="0" dirty="0" smtClean="0"/>
              <a:t>Further, the grain sizes are very unpredictable as the time to find an optimal solution in a linear program varies from problem to problem.</a:t>
            </a:r>
          </a:p>
          <a:p>
            <a:r>
              <a:rPr lang="en-US" baseline="0" dirty="0" smtClean="0"/>
              <a:t>This calls for a pull-based work scheme. </a:t>
            </a:r>
          </a:p>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14</a:t>
            </a:fld>
            <a:endParaRPr lang="en-US"/>
          </a:p>
        </p:txBody>
      </p:sp>
    </p:spTree>
    <p:extLst>
      <p:ext uri="{BB962C8B-B14F-4D97-AF65-F5344CB8AC3E}">
        <p14:creationId xmlns:p14="http://schemas.microsoft.com/office/powerpoint/2010/main" val="2098255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15</a:t>
            </a:fld>
            <a:endParaRPr lang="en-US"/>
          </a:p>
        </p:txBody>
      </p:sp>
    </p:spTree>
    <p:extLst>
      <p:ext uri="{BB962C8B-B14F-4D97-AF65-F5344CB8AC3E}">
        <p14:creationId xmlns:p14="http://schemas.microsoft.com/office/powerpoint/2010/main" val="112222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Branch-and-Bound is an expected norm for solving integer programs. Therefore, we relax the integer program in stage 1 to a linear program and</a:t>
            </a:r>
          </a:p>
          <a:p>
            <a:r>
              <a:rPr lang="en-US" baseline="0" dirty="0" smtClean="0"/>
              <a:t>Solve the stochastic linear program using the iterative method. When the solution is obtained, branching is done on fractional solutions. When an integer</a:t>
            </a:r>
          </a:p>
          <a:p>
            <a:r>
              <a:rPr lang="en-US" baseline="0" dirty="0" smtClean="0"/>
              <a:t>Solution is obtained it acts as an incumbent solution and can be used to prune the vertices that can provably not give better solutions than the current incumbent.</a:t>
            </a:r>
          </a:p>
          <a:p>
            <a:endParaRPr lang="en-US" baseline="0" dirty="0" smtClean="0"/>
          </a:p>
          <a:p>
            <a:r>
              <a:rPr lang="en-US" baseline="0" dirty="0" smtClean="0"/>
              <a:t>Note that we have two-way parallelism, simultaneous evaluation of scenarios and parallel exploration of branch-and-bound vertices.</a:t>
            </a:r>
          </a:p>
          <a:p>
            <a:endParaRPr lang="en-US" dirty="0" smtClean="0"/>
          </a:p>
          <a:p>
            <a:endParaRPr lang="en-US"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16</a:t>
            </a:fld>
            <a:endParaRPr lang="en-US"/>
          </a:p>
        </p:txBody>
      </p:sp>
    </p:spTree>
    <p:extLst>
      <p:ext uri="{BB962C8B-B14F-4D97-AF65-F5344CB8AC3E}">
        <p14:creationId xmlns:p14="http://schemas.microsoft.com/office/powerpoint/2010/main" val="2695340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19</a:t>
            </a:fld>
            <a:endParaRPr lang="en-US"/>
          </a:p>
        </p:txBody>
      </p:sp>
    </p:spTree>
    <p:extLst>
      <p:ext uri="{BB962C8B-B14F-4D97-AF65-F5344CB8AC3E}">
        <p14:creationId xmlns:p14="http://schemas.microsoft.com/office/powerpoint/2010/main" val="2098255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20</a:t>
            </a:fld>
            <a:endParaRPr lang="en-US"/>
          </a:p>
        </p:txBody>
      </p:sp>
    </p:spTree>
    <p:extLst>
      <p:ext uri="{BB962C8B-B14F-4D97-AF65-F5344CB8AC3E}">
        <p14:creationId xmlns:p14="http://schemas.microsoft.com/office/powerpoint/2010/main" val="2098255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23</a:t>
            </a:fld>
            <a:endParaRPr lang="en-US"/>
          </a:p>
        </p:txBody>
      </p:sp>
    </p:spTree>
    <p:extLst>
      <p:ext uri="{BB962C8B-B14F-4D97-AF65-F5344CB8AC3E}">
        <p14:creationId xmlns:p14="http://schemas.microsoft.com/office/powerpoint/2010/main" val="2542751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24</a:t>
            </a:fld>
            <a:endParaRPr lang="en-US"/>
          </a:p>
        </p:txBody>
      </p:sp>
    </p:spTree>
    <p:extLst>
      <p:ext uri="{BB962C8B-B14F-4D97-AF65-F5344CB8AC3E}">
        <p14:creationId xmlns:p14="http://schemas.microsoft.com/office/powerpoint/2010/main" val="2654314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SAM, n stochastic programs (P1, P2, ..., </a:t>
            </a:r>
            <a:r>
              <a:rPr lang="en-US" sz="1200" kern="1200" dirty="0" err="1" smtClean="0">
                <a:solidFill>
                  <a:schemeClr val="tx1"/>
                </a:solidFill>
                <a:effectLst/>
                <a:latin typeface="+mn-lt"/>
                <a:ea typeface="+mn-ea"/>
                <a:cs typeface="+mn-cs"/>
              </a:rPr>
              <a:t>Pn</a:t>
            </a:r>
            <a:r>
              <a:rPr lang="en-US" sz="1200" kern="1200" dirty="0" smtClean="0">
                <a:solidFill>
                  <a:schemeClr val="tx1"/>
                </a:solidFill>
                <a:effectLst/>
                <a:latin typeface="+mn-lt"/>
                <a:ea typeface="+mn-ea"/>
                <a:cs typeface="+mn-cs"/>
              </a:rPr>
              <a:t>) are created and each of these is assigned one cluster of scenarios (lines 3-4). Probabilities of the scenarios in each of these </a:t>
            </a:r>
            <a:r>
              <a:rPr lang="en-US" sz="1200" kern="1200" dirty="0" err="1" smtClean="0">
                <a:solidFill>
                  <a:schemeClr val="tx1"/>
                </a:solidFill>
                <a:effectLst/>
                <a:latin typeface="+mn-lt"/>
                <a:ea typeface="+mn-ea"/>
                <a:cs typeface="+mn-cs"/>
              </a:rPr>
              <a:t>subproblems</a:t>
            </a:r>
            <a:r>
              <a:rPr lang="en-US" sz="1200" kern="1200" dirty="0" smtClean="0">
                <a:solidFill>
                  <a:schemeClr val="tx1"/>
                </a:solidFill>
                <a:effectLst/>
                <a:latin typeface="+mn-lt"/>
                <a:ea typeface="+mn-ea"/>
                <a:cs typeface="+mn-cs"/>
              </a:rPr>
              <a:t> are scaled up so that they add up to 1 (lines 5-6). We then apply the Bender’s </a:t>
            </a:r>
            <a:r>
              <a:rPr lang="en-US" sz="1200" kern="1200" dirty="0" err="1" smtClean="0">
                <a:solidFill>
                  <a:schemeClr val="tx1"/>
                </a:solidFill>
                <a:effectLst/>
                <a:latin typeface="+mn-lt"/>
                <a:ea typeface="+mn-ea"/>
                <a:cs typeface="+mn-cs"/>
              </a:rPr>
              <a:t>multicut</a:t>
            </a:r>
            <a:r>
              <a:rPr lang="en-US" sz="1200" kern="1200" dirty="0" smtClean="0">
                <a:solidFill>
                  <a:schemeClr val="tx1"/>
                </a:solidFill>
                <a:effectLst/>
                <a:latin typeface="+mn-lt"/>
                <a:ea typeface="+mn-ea"/>
                <a:cs typeface="+mn-cs"/>
              </a:rPr>
              <a:t> method to these n stochastic programs independently of each other (lines 8-16). Bender’s decomposition is applied to these </a:t>
            </a:r>
            <a:r>
              <a:rPr lang="en-US" sz="1200" kern="1200" dirty="0" err="1" smtClean="0">
                <a:solidFill>
                  <a:schemeClr val="tx1"/>
                </a:solidFill>
                <a:effectLst/>
                <a:latin typeface="+mn-lt"/>
                <a:ea typeface="+mn-ea"/>
                <a:cs typeface="+mn-cs"/>
              </a:rPr>
              <a:t>subproblems</a:t>
            </a:r>
            <a:r>
              <a:rPr lang="en-US" sz="1200" kern="1200" dirty="0" smtClean="0">
                <a:solidFill>
                  <a:schemeClr val="tx1"/>
                </a:solidFill>
                <a:effectLst/>
                <a:latin typeface="+mn-lt"/>
                <a:ea typeface="+mn-ea"/>
                <a:cs typeface="+mn-cs"/>
              </a:rPr>
              <a:t> for a fixed number of rounds (r) or till the </a:t>
            </a:r>
            <a:r>
              <a:rPr lang="en-US" sz="1200" kern="1200" dirty="0" err="1" smtClean="0">
                <a:solidFill>
                  <a:schemeClr val="tx1"/>
                </a:solidFill>
                <a:effectLst/>
                <a:latin typeface="+mn-lt"/>
                <a:ea typeface="+mn-ea"/>
                <a:cs typeface="+mn-cs"/>
              </a:rPr>
              <a:t>subproblem</a:t>
            </a:r>
            <a:r>
              <a:rPr lang="en-US" sz="1200" kern="1200" dirty="0" smtClean="0">
                <a:solidFill>
                  <a:schemeClr val="tx1"/>
                </a:solidFill>
                <a:effectLst/>
                <a:latin typeface="+mn-lt"/>
                <a:ea typeface="+mn-ea"/>
                <a:cs typeface="+mn-cs"/>
              </a:rPr>
              <a:t> has converged to optimality, whichever is the earliest (line 12). Once this criteria has been met for all the </a:t>
            </a:r>
            <a:r>
              <a:rPr lang="en-US" sz="1200" kern="1200" dirty="0" err="1" smtClean="0">
                <a:solidFill>
                  <a:schemeClr val="tx1"/>
                </a:solidFill>
                <a:effectLst/>
                <a:latin typeface="+mn-lt"/>
                <a:ea typeface="+mn-ea"/>
                <a:cs typeface="+mn-cs"/>
              </a:rPr>
              <a:t>subproblems</a:t>
            </a:r>
            <a:r>
              <a:rPr lang="en-US" sz="1200" kern="1200" dirty="0" smtClean="0">
                <a:solidFill>
                  <a:schemeClr val="tx1"/>
                </a:solidFill>
                <a:effectLst/>
                <a:latin typeface="+mn-lt"/>
                <a:ea typeface="+mn-ea"/>
                <a:cs typeface="+mn-cs"/>
              </a:rPr>
              <a:t>, the cut constraints from these problems are collected (lines 21-22). The cuts from </a:t>
            </a:r>
            <a:r>
              <a:rPr lang="en-US" sz="1200" kern="1200" dirty="0" err="1" smtClean="0">
                <a:solidFill>
                  <a:schemeClr val="tx1"/>
                </a:solidFill>
                <a:effectLst/>
                <a:latin typeface="+mn-lt"/>
                <a:ea typeface="+mn-ea"/>
                <a:cs typeface="+mn-cs"/>
              </a:rPr>
              <a:t>subproblems</a:t>
            </a:r>
            <a:r>
              <a:rPr lang="en-US" sz="1200" kern="1200" dirty="0" smtClean="0">
                <a:solidFill>
                  <a:schemeClr val="tx1"/>
                </a:solidFill>
                <a:effectLst/>
                <a:latin typeface="+mn-lt"/>
                <a:ea typeface="+mn-ea"/>
                <a:cs typeface="+mn-cs"/>
              </a:rPr>
              <a:t> are also valid for the original problem with all the scenarios. These cuts are used as the initial set of cut constraints for applying the </a:t>
            </a:r>
            <a:r>
              <a:rPr lang="en-US" sz="1200" kern="1200" dirty="0" err="1" smtClean="0">
                <a:solidFill>
                  <a:schemeClr val="tx1"/>
                </a:solidFill>
                <a:effectLst/>
                <a:latin typeface="+mn-lt"/>
                <a:ea typeface="+mn-ea"/>
                <a:cs typeface="+mn-cs"/>
              </a:rPr>
              <a:t>multicut</a:t>
            </a:r>
            <a:r>
              <a:rPr lang="en-US" sz="1200" kern="1200" dirty="0" smtClean="0">
                <a:solidFill>
                  <a:schemeClr val="tx1"/>
                </a:solidFill>
                <a:effectLst/>
                <a:latin typeface="+mn-lt"/>
                <a:ea typeface="+mn-ea"/>
                <a:cs typeface="+mn-cs"/>
              </a:rPr>
              <a:t> Bender’s method to the original stochastic linear program. </a:t>
            </a:r>
            <a:endParaRPr lang="en-US" dirty="0" smtClean="0"/>
          </a:p>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27</a:t>
            </a:fld>
            <a:endParaRPr lang="en-US"/>
          </a:p>
        </p:txBody>
      </p:sp>
    </p:spTree>
    <p:extLst>
      <p:ext uri="{BB962C8B-B14F-4D97-AF65-F5344CB8AC3E}">
        <p14:creationId xmlns:p14="http://schemas.microsoft.com/office/powerpoint/2010/main" val="1245680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Larger problems still remain intractable because of the large number</a:t>
            </a:r>
            <a:r>
              <a:rPr lang="en-US" baseline="0" dirty="0" smtClean="0"/>
              <a:t> of cuts required and large stage 1 solve times.</a:t>
            </a:r>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32</a:t>
            </a:fld>
            <a:endParaRPr lang="en-US"/>
          </a:p>
        </p:txBody>
      </p:sp>
    </p:spTree>
    <p:extLst>
      <p:ext uri="{BB962C8B-B14F-4D97-AF65-F5344CB8AC3E}">
        <p14:creationId xmlns:p14="http://schemas.microsoft.com/office/powerpoint/2010/main" val="2349084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33</a:t>
            </a:fld>
            <a:endParaRPr lang="en-US"/>
          </a:p>
        </p:txBody>
      </p:sp>
    </p:spTree>
    <p:extLst>
      <p:ext uri="{BB962C8B-B14F-4D97-AF65-F5344CB8AC3E}">
        <p14:creationId xmlns:p14="http://schemas.microsoft.com/office/powerpoint/2010/main" val="410443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would like to thank all of you for agreeing to be on my committee and taking out time from your busy schedules. It took a number of iterations to finalize this time.</a:t>
            </a:r>
          </a:p>
          <a:p>
            <a:endParaRPr lang="en-US" baseline="0" dirty="0" smtClean="0"/>
          </a:p>
          <a:p>
            <a:r>
              <a:rPr lang="en-US" baseline="0" dirty="0" err="1" smtClean="0"/>
              <a:t>Dr</a:t>
            </a:r>
            <a:r>
              <a:rPr lang="en-US" baseline="0" dirty="0" smtClean="0"/>
              <a:t> Steven Baker who is over the phone has been working with me, helping us understand the on-ground situation</a:t>
            </a:r>
          </a:p>
          <a:p>
            <a:r>
              <a:rPr lang="en-US" baseline="0" dirty="0" smtClean="0"/>
              <a:t>At AMC and various challenges and difficulties that we need to address to solve these problems.   </a:t>
            </a:r>
          </a:p>
        </p:txBody>
      </p:sp>
      <p:sp>
        <p:nvSpPr>
          <p:cNvPr id="4" name="Slide Number Placeholder 3"/>
          <p:cNvSpPr>
            <a:spLocks noGrp="1"/>
          </p:cNvSpPr>
          <p:nvPr>
            <p:ph type="sldNum" sz="quarter" idx="10"/>
          </p:nvPr>
        </p:nvSpPr>
        <p:spPr/>
        <p:txBody>
          <a:bodyPr/>
          <a:lstStyle/>
          <a:p>
            <a:fld id="{CF1D0CC0-9F06-CB45-B5F5-7C82EA749106}" type="slidenum">
              <a:rPr lang="en-US" smtClean="0"/>
              <a:t>2</a:t>
            </a:fld>
            <a:endParaRPr lang="en-US"/>
          </a:p>
        </p:txBody>
      </p:sp>
    </p:spTree>
    <p:extLst>
      <p:ext uri="{BB962C8B-B14F-4D97-AF65-F5344CB8AC3E}">
        <p14:creationId xmlns:p14="http://schemas.microsoft.com/office/powerpoint/2010/main" val="3448366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CF1D0CC0-9F06-CB45-B5F5-7C82EA749106}" type="slidenum">
              <a:rPr lang="en-US" smtClean="0"/>
              <a:t>37</a:t>
            </a:fld>
            <a:endParaRPr lang="en-US"/>
          </a:p>
        </p:txBody>
      </p:sp>
    </p:spTree>
    <p:extLst>
      <p:ext uri="{BB962C8B-B14F-4D97-AF65-F5344CB8AC3E}">
        <p14:creationId xmlns:p14="http://schemas.microsoft.com/office/powerpoint/2010/main" val="3188425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41</a:t>
            </a:fld>
            <a:endParaRPr lang="en-US"/>
          </a:p>
        </p:txBody>
      </p:sp>
    </p:spTree>
    <p:extLst>
      <p:ext uri="{BB962C8B-B14F-4D97-AF65-F5344CB8AC3E}">
        <p14:creationId xmlns:p14="http://schemas.microsoft.com/office/powerpoint/2010/main" val="3392051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Branch-and-Bound is an expected norm for solving integer programs. Therefore, we relax the integer program in stage 1 to a linear program and</a:t>
            </a:r>
          </a:p>
          <a:p>
            <a:r>
              <a:rPr lang="en-US" baseline="0" dirty="0" smtClean="0"/>
              <a:t>Solve the stochastic linear program using the iterative method. When the solution is obtained, branching is done on fractional solutions. When an integer</a:t>
            </a:r>
          </a:p>
          <a:p>
            <a:r>
              <a:rPr lang="en-US" baseline="0" dirty="0" smtClean="0"/>
              <a:t>Solution is obtained it acts as an incumbent solution and can be used to prune the vertices that can provably not give better solutions than the current incumbent.</a:t>
            </a:r>
          </a:p>
          <a:p>
            <a:endParaRPr lang="en-US" baseline="0" dirty="0" smtClean="0"/>
          </a:p>
          <a:p>
            <a:r>
              <a:rPr lang="en-US" baseline="0" dirty="0" smtClean="0"/>
              <a:t>Note that we have two-way parallelism, simultaneous evaluation of scenarios and parallel exploration of branch-and-bound vertices.</a:t>
            </a:r>
          </a:p>
          <a:p>
            <a:endParaRPr lang="en-US" dirty="0" smtClean="0"/>
          </a:p>
          <a:p>
            <a:endParaRPr lang="en-US"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44</a:t>
            </a:fld>
            <a:endParaRPr lang="en-US"/>
          </a:p>
        </p:txBody>
      </p:sp>
    </p:spTree>
    <p:extLst>
      <p:ext uri="{BB962C8B-B14F-4D97-AF65-F5344CB8AC3E}">
        <p14:creationId xmlns:p14="http://schemas.microsoft.com/office/powerpoint/2010/main" val="2695340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a:t>
            </a:r>
            <a:r>
              <a:rPr lang="en-US" baseline="0" dirty="0" smtClean="0"/>
              <a:t> typical scientific iterative applications, we encounter several interesting characteristics that make it challenging to realize a scalable design.</a:t>
            </a:r>
          </a:p>
          <a:p>
            <a:endParaRPr lang="en-US" baseline="0" dirty="0" smtClean="0"/>
          </a:p>
          <a:p>
            <a:r>
              <a:rPr lang="en-US" baseline="0" dirty="0" smtClean="0"/>
              <a:t>A Linear Program optimization is the basic computational unit and it is very coarse grained as it can take </a:t>
            </a:r>
            <a:r>
              <a:rPr lang="en-US" baseline="0" dirty="0" err="1" smtClean="0"/>
              <a:t>upto</a:t>
            </a:r>
            <a:r>
              <a:rPr lang="en-US" baseline="0" dirty="0" smtClean="0"/>
              <a:t> 10s of </a:t>
            </a:r>
            <a:r>
              <a:rPr lang="en-US" baseline="0" dirty="0" err="1" smtClean="0"/>
              <a:t>serconds</a:t>
            </a:r>
            <a:r>
              <a:rPr lang="en-US" baseline="0" dirty="0" smtClean="0"/>
              <a:t>. </a:t>
            </a:r>
          </a:p>
          <a:p>
            <a:r>
              <a:rPr lang="en-US" baseline="0" dirty="0" smtClean="0"/>
              <a:t>It is highly unpredictable as well because the optimization time depends on how far the optimal is from the starting </a:t>
            </a:r>
            <a:r>
              <a:rPr lang="en-US" baseline="0" dirty="0" err="1" smtClean="0"/>
              <a:t>pont</a:t>
            </a:r>
            <a:r>
              <a:rPr lang="en-US" baseline="0" dirty="0" smtClean="0"/>
              <a:t>.</a:t>
            </a:r>
          </a:p>
          <a:p>
            <a:endParaRPr lang="en-US" baseline="0" dirty="0" smtClean="0"/>
          </a:p>
          <a:p>
            <a:r>
              <a:rPr lang="en-US" baseline="0" dirty="0" smtClean="0"/>
              <a:t>Because the solver libraries consume a lot of memory to maintain internal state that accelerates the optimization time across solves, there is a limitation on the </a:t>
            </a:r>
          </a:p>
          <a:p>
            <a:r>
              <a:rPr lang="en-US" baseline="0" dirty="0" smtClean="0"/>
              <a:t>Number of vertices that can be simultaneously explored</a:t>
            </a:r>
          </a:p>
          <a:p>
            <a:endParaRPr lang="en-US" baseline="0" dirty="0" smtClean="0"/>
          </a:p>
          <a:p>
            <a:r>
              <a:rPr lang="en-US" baseline="0" dirty="0" smtClean="0"/>
              <a:t>The tree is not well behaved because parts of the tree can be fathomed.</a:t>
            </a:r>
          </a:p>
          <a:p>
            <a:r>
              <a:rPr lang="en-US" baseline="0" dirty="0" smtClean="0"/>
              <a:t>Better utilization does not mean better performance because time spent in exploring lesser important </a:t>
            </a:r>
            <a:r>
              <a:rPr lang="en-US" baseline="0" dirty="0" err="1" smtClean="0"/>
              <a:t>subtrees</a:t>
            </a:r>
            <a:r>
              <a:rPr lang="en-US" baseline="0" dirty="0" smtClean="0"/>
              <a:t> can worsen the performance.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45</a:t>
            </a:fld>
            <a:endParaRPr lang="en-US"/>
          </a:p>
        </p:txBody>
      </p:sp>
    </p:spTree>
    <p:extLst>
      <p:ext uri="{BB962C8B-B14F-4D97-AF65-F5344CB8AC3E}">
        <p14:creationId xmlns:p14="http://schemas.microsoft.com/office/powerpoint/2010/main" val="358365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implement</a:t>
            </a:r>
            <a:r>
              <a:rPr lang="en-US" baseline="0" dirty="0" smtClean="0"/>
              <a:t> this, we chose the Charm++ parallel programming language, </a:t>
            </a:r>
            <a:r>
              <a:rPr lang="en-US" baseline="0" dirty="0" err="1" smtClean="0"/>
              <a:t>becayse</a:t>
            </a:r>
            <a:r>
              <a:rPr lang="en-US" baseline="0" dirty="0" smtClean="0"/>
              <a:t> it has one-sided </a:t>
            </a:r>
            <a:r>
              <a:rPr lang="en-US" baseline="0" dirty="0" err="1" smtClean="0"/>
              <a:t>messafing</a:t>
            </a:r>
            <a:r>
              <a:rPr lang="en-US" baseline="0" dirty="0" smtClean="0"/>
              <a:t>, does prioritized execution and allows object-</a:t>
            </a:r>
            <a:r>
              <a:rPr lang="en-US" baseline="0" dirty="0" err="1" smtClean="0"/>
              <a:t>baseed</a:t>
            </a:r>
            <a:r>
              <a:rPr lang="en-US" baseline="0" dirty="0" smtClean="0"/>
              <a:t> expression</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F1D0CC0-9F06-CB45-B5F5-7C82EA749106}" type="slidenum">
              <a:rPr lang="en-US" smtClean="0"/>
              <a:t>46</a:t>
            </a:fld>
            <a:endParaRPr lang="en-US"/>
          </a:p>
        </p:txBody>
      </p:sp>
    </p:spTree>
    <p:extLst>
      <p:ext uri="{BB962C8B-B14F-4D97-AF65-F5344CB8AC3E}">
        <p14:creationId xmlns:p14="http://schemas.microsoft.com/office/powerpoint/2010/main" val="2642207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Applying</a:t>
            </a:r>
            <a:r>
              <a:rPr lang="en-US" baseline="0" dirty="0" smtClean="0"/>
              <a:t> the typical way of doing </a:t>
            </a:r>
            <a:r>
              <a:rPr lang="en-US" baseline="0" dirty="0" err="1" smtClean="0"/>
              <a:t>b&amp;B</a:t>
            </a:r>
            <a:r>
              <a:rPr lang="en-US" baseline="0" dirty="0" smtClean="0"/>
              <a:t>, we dedicated a set of stg1 </a:t>
            </a:r>
            <a:r>
              <a:rPr lang="en-US" baseline="0" dirty="0" err="1" smtClean="0"/>
              <a:t>andf</a:t>
            </a:r>
            <a:r>
              <a:rPr lang="en-US" baseline="0" dirty="0" smtClean="0"/>
              <a:t> stage 2 solver instances for every tree vertex and these solver instances are distributed</a:t>
            </a:r>
          </a:p>
          <a:p>
            <a:r>
              <a:rPr lang="en-US" baseline="0" dirty="0" smtClean="0"/>
              <a:t>To the processes as discussed earlier</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F1D0CC0-9F06-CB45-B5F5-7C82EA749106}" type="slidenum">
              <a:rPr lang="en-US" smtClean="0"/>
              <a:t>49</a:t>
            </a:fld>
            <a:endParaRPr lang="en-US"/>
          </a:p>
        </p:txBody>
      </p:sp>
    </p:spTree>
    <p:extLst>
      <p:ext uri="{BB962C8B-B14F-4D97-AF65-F5344CB8AC3E}">
        <p14:creationId xmlns:p14="http://schemas.microsoft.com/office/powerpoint/2010/main" val="3058632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shows the scaling plot on up to 120 cores with time to solution on y-axis and number of processes on the x-axis.</a:t>
            </a:r>
          </a:p>
          <a:p>
            <a:r>
              <a:rPr lang="en-US" baseline="0" dirty="0" smtClean="0"/>
              <a:t>Multiple markers for the same scale here correspond to the performance for different trials with the same configuration.</a:t>
            </a:r>
          </a:p>
          <a:p>
            <a:r>
              <a:rPr lang="en-US" baseline="0" dirty="0" smtClean="0"/>
              <a:t>This amount of variation in performance is  typical in branch-and-bound applications. Because of operating system noise </a:t>
            </a:r>
          </a:p>
          <a:p>
            <a:r>
              <a:rPr lang="en-US" baseline="0" dirty="0" smtClean="0"/>
              <a:t>And network interference, incumbents in different parts of the tree can be found in different orders across trials. This can </a:t>
            </a:r>
          </a:p>
          <a:p>
            <a:r>
              <a:rPr lang="en-US" baseline="0" dirty="0" smtClean="0"/>
              <a:t>lead to difference in the pruning rate </a:t>
            </a:r>
            <a:r>
              <a:rPr lang="en-US" baseline="0" dirty="0" err="1" smtClean="0"/>
              <a:t>actross</a:t>
            </a:r>
            <a:r>
              <a:rPr lang="en-US" baseline="0" dirty="0" smtClean="0"/>
              <a:t> </a:t>
            </a:r>
            <a:r>
              <a:rPr lang="en-US" baseline="0" dirty="0" err="1" smtClean="0"/>
              <a:t>trialals</a:t>
            </a:r>
            <a:r>
              <a:rPr lang="en-US" baseline="0" dirty="0" smtClean="0"/>
              <a:t>. We are getting decent speedups but a </a:t>
            </a:r>
          </a:p>
          <a:p>
            <a:r>
              <a:rPr lang="en-US" baseline="0" dirty="0" smtClean="0"/>
              <a:t>A major disadvantage of this approach is that it inhibits the number of </a:t>
            </a:r>
            <a:r>
              <a:rPr lang="en-US" baseline="0" dirty="0" err="1" smtClean="0"/>
              <a:t>bnb</a:t>
            </a:r>
            <a:r>
              <a:rPr lang="en-US" baseline="0" dirty="0" smtClean="0"/>
              <a:t> vertices that are being explored concurrently</a:t>
            </a:r>
          </a:p>
          <a:p>
            <a:r>
              <a:rPr lang="en-US" baseline="0" dirty="0" smtClean="0"/>
              <a:t>Because of the large memory overhead associated with each vertex.</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F1D0CC0-9F06-CB45-B5F5-7C82EA749106}" type="slidenum">
              <a:rPr lang="en-US" smtClean="0"/>
              <a:t>50</a:t>
            </a:fld>
            <a:endParaRPr lang="en-US"/>
          </a:p>
        </p:txBody>
      </p:sp>
    </p:spTree>
    <p:extLst>
      <p:ext uri="{BB962C8B-B14F-4D97-AF65-F5344CB8AC3E}">
        <p14:creationId xmlns:p14="http://schemas.microsoft.com/office/powerpoint/2010/main" val="3890053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problem that we are dealing with, since a change in allocation decision only changes the objective function of the dual of the stage 2 linear</a:t>
            </a:r>
          </a:p>
          <a:p>
            <a:r>
              <a:rPr lang="en-US" baseline="0" dirty="0" smtClean="0"/>
              <a:t>Program, we can actually share the feedback cuts across the vertices in the branch and bound tree. We exploited this feature and assigned only 1 solver</a:t>
            </a:r>
          </a:p>
          <a:p>
            <a:r>
              <a:rPr lang="en-US" baseline="0" dirty="0" smtClean="0"/>
              <a:t>Instance per process. After solving a vertex, instead of waiting for the stage 2 response, the stage 1 solver switches to another vertex by applying the associated</a:t>
            </a:r>
          </a:p>
          <a:p>
            <a:r>
              <a:rPr lang="en-US" baseline="0" dirty="0" smtClean="0"/>
              <a:t>Branching decisions. In this way, we were able to interleave the execution of vertices on the same set of solvers.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F1D0CC0-9F06-CB45-B5F5-7C82EA749106}" type="slidenum">
              <a:rPr lang="en-US" smtClean="0"/>
              <a:t>51</a:t>
            </a:fld>
            <a:endParaRPr lang="en-US"/>
          </a:p>
        </p:txBody>
      </p:sp>
    </p:spTree>
    <p:extLst>
      <p:ext uri="{BB962C8B-B14F-4D97-AF65-F5344CB8AC3E}">
        <p14:creationId xmlns:p14="http://schemas.microsoft.com/office/powerpoint/2010/main" val="2567681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approach eliminates the memory overhead and significantly reduces the overall time to solution. </a:t>
            </a:r>
          </a:p>
          <a:p>
            <a:r>
              <a:rPr lang="en-US" baseline="0" dirty="0" smtClean="0"/>
              <a:t>However, it introduces a lot of variability in performance across identical trials. As you can see that there can be as much</a:t>
            </a:r>
          </a:p>
          <a:p>
            <a:r>
              <a:rPr lang="en-US" baseline="0" dirty="0" smtClean="0"/>
              <a:t>As 3 fold difference in the time to solution. This happens because linear program uses what is called as advanced start or warm start</a:t>
            </a:r>
          </a:p>
          <a:p>
            <a:r>
              <a:rPr lang="en-US" baseline="0" dirty="0" smtClean="0"/>
              <a:t>In which they start the new </a:t>
            </a:r>
            <a:r>
              <a:rPr lang="en-US" baseline="0" dirty="0" err="1" smtClean="0"/>
              <a:t>optimizartion</a:t>
            </a:r>
            <a:r>
              <a:rPr lang="en-US" baseline="0" dirty="0" smtClean="0"/>
              <a:t> from the optimal point of the previous problem. This significantly, improves the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F1D0CC0-9F06-CB45-B5F5-7C82EA749106}" type="slidenum">
              <a:rPr lang="en-US" smtClean="0"/>
              <a:t>52</a:t>
            </a:fld>
            <a:endParaRPr lang="en-US"/>
          </a:p>
        </p:txBody>
      </p:sp>
    </p:spTree>
    <p:extLst>
      <p:ext uri="{BB962C8B-B14F-4D97-AF65-F5344CB8AC3E}">
        <p14:creationId xmlns:p14="http://schemas.microsoft.com/office/powerpoint/2010/main" val="3890053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a branch-and-bound tree shown with branching variable. This is another tree explored in an identical trial resulting in </a:t>
            </a:r>
            <a:r>
              <a:rPr lang="en-US" dirty="0" smtClean="0"/>
              <a:t>This</a:t>
            </a:r>
            <a:r>
              <a:rPr lang="en-US" baseline="0" dirty="0" smtClean="0"/>
              <a:t> is a branch-and-bound tree shown with branching variable. This is another tree explored in an identical trial resulting in </a:t>
            </a:r>
            <a:r>
              <a:rPr lang="en-US" baseline="0" dirty="0" err="1" smtClean="0"/>
              <a:t>ery</a:t>
            </a:r>
            <a:r>
              <a:rPr lang="en-US" baseline="0" dirty="0" smtClean="0"/>
              <a:t> different size and branching decisions.</a:t>
            </a:r>
            <a:endParaRPr lang="en-US" dirty="0" smtClean="0"/>
          </a:p>
          <a:p>
            <a:r>
              <a:rPr lang="en-US" baseline="0" dirty="0" err="1" smtClean="0"/>
              <a:t>ery</a:t>
            </a:r>
            <a:r>
              <a:rPr lang="en-US" baseline="0" dirty="0" smtClean="0"/>
              <a:t> different size and branching decisions.</a:t>
            </a:r>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53</a:t>
            </a:fld>
            <a:endParaRPr lang="en-US"/>
          </a:p>
        </p:txBody>
      </p:sp>
    </p:spTree>
    <p:extLst>
      <p:ext uri="{BB962C8B-B14F-4D97-AF65-F5344CB8AC3E}">
        <p14:creationId xmlns:p14="http://schemas.microsoft.com/office/powerpoint/2010/main" val="2257731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deal with this</a:t>
            </a:r>
            <a:r>
              <a:rPr lang="en-US" baseline="0" dirty="0" smtClean="0"/>
              <a:t> problem using the stochastic programming approach in which a probabilistic </a:t>
            </a:r>
            <a:r>
              <a:rPr lang="en-US" baseline="0" dirty="0" err="1" smtClean="0"/>
              <a:t>disrtribution</a:t>
            </a:r>
            <a:r>
              <a:rPr lang="en-US" baseline="0" dirty="0" smtClean="0"/>
              <a:t> of demands is assumed which are also called as scenarios.</a:t>
            </a:r>
          </a:p>
          <a:p>
            <a:r>
              <a:rPr lang="en-US" baseline="0" dirty="0" smtClean="0"/>
              <a:t>Aircraft allocation decisions to different wings and missions are made a month in advance. These decisions are evaluated against the scenarios and the cost is estimated.</a:t>
            </a:r>
          </a:p>
          <a:p>
            <a:endParaRPr lang="en-US" baseline="0" dirty="0" smtClean="0"/>
          </a:p>
          <a:p>
            <a:r>
              <a:rPr lang="en-US" baseline="0" dirty="0" smtClean="0"/>
              <a:t>When integer decisions are involved, it is an integer program.</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F1D0CC0-9F06-CB45-B5F5-7C82EA749106}" type="slidenum">
              <a:rPr lang="en-US" smtClean="0"/>
              <a:t>4</a:t>
            </a:fld>
            <a:endParaRPr lang="en-US"/>
          </a:p>
        </p:txBody>
      </p:sp>
    </p:spTree>
    <p:extLst>
      <p:ext uri="{BB962C8B-B14F-4D97-AF65-F5344CB8AC3E}">
        <p14:creationId xmlns:p14="http://schemas.microsoft.com/office/powerpoint/2010/main" val="1647759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54</a:t>
            </a:fld>
            <a:endParaRPr lang="en-US"/>
          </a:p>
        </p:txBody>
      </p:sp>
    </p:spTree>
    <p:extLst>
      <p:ext uri="{BB962C8B-B14F-4D97-AF65-F5344CB8AC3E}">
        <p14:creationId xmlns:p14="http://schemas.microsoft.com/office/powerpoint/2010/main" val="1562348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55</a:t>
            </a:fld>
            <a:endParaRPr lang="en-US"/>
          </a:p>
        </p:txBody>
      </p:sp>
    </p:spTree>
    <p:extLst>
      <p:ext uri="{BB962C8B-B14F-4D97-AF65-F5344CB8AC3E}">
        <p14:creationId xmlns:p14="http://schemas.microsoft.com/office/powerpoint/2010/main" val="1562348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a:t>
            </a:r>
            <a:r>
              <a:rPr lang="en-US" baseline="0" dirty="0" smtClean="0"/>
              <a:t> to measure the performance of our scheme in the presence of variability, we did 20 trials at each configuration and </a:t>
            </a:r>
          </a:p>
          <a:p>
            <a:r>
              <a:rPr lang="en-US" baseline="0" dirty="0" smtClean="0"/>
              <a:t>Computed the </a:t>
            </a:r>
            <a:r>
              <a:rPr lang="en-US" baseline="0" dirty="0" err="1" smtClean="0"/>
              <a:t>fractin</a:t>
            </a:r>
            <a:r>
              <a:rPr lang="en-US" baseline="0" dirty="0" smtClean="0"/>
              <a:t> of trials that gave a certain target minimum parallel efficiency.</a:t>
            </a:r>
          </a:p>
          <a:p>
            <a:r>
              <a:rPr lang="en-US" baseline="0" dirty="0" smtClean="0"/>
              <a:t>For example, in the plot here 40% of the trials had parallel efficiency greater than 80%</a:t>
            </a:r>
          </a:p>
          <a:p>
            <a:r>
              <a:rPr lang="en-US" baseline="0" dirty="0" smtClean="0"/>
              <a:t>And the parallel efficiency was greater than 40% in 100% of the trials.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56</a:t>
            </a:fld>
            <a:endParaRPr lang="en-US"/>
          </a:p>
        </p:txBody>
      </p:sp>
    </p:spTree>
    <p:extLst>
      <p:ext uri="{BB962C8B-B14F-4D97-AF65-F5344CB8AC3E}">
        <p14:creationId xmlns:p14="http://schemas.microsoft.com/office/powerpoint/2010/main" val="1401424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we plot the average performance across 5 trials for several different data sets.</a:t>
            </a:r>
          </a:p>
          <a:p>
            <a:r>
              <a:rPr lang="en-US" baseline="0" dirty="0" smtClean="0"/>
              <a:t>We obtained 32x speedup while scaling from 3 cores to 480 cores.</a:t>
            </a:r>
          </a:p>
          <a:p>
            <a:r>
              <a:rPr lang="en-US" baseline="0" dirty="0" smtClean="0"/>
              <a:t>Our parallel efficiency is greater than 0.4 at 120 cores in 100% of the cases</a:t>
            </a:r>
          </a:p>
          <a:p>
            <a:endParaRPr lang="en-US" baseline="0" dirty="0" smtClean="0"/>
          </a:p>
          <a:p>
            <a:r>
              <a:rPr lang="en-US" baseline="0" dirty="0" smtClean="0"/>
              <a:t>As compares to SIPS, the </a:t>
            </a:r>
            <a:r>
              <a:rPr lang="en-US" baseline="0" dirty="0" err="1" smtClean="0"/>
              <a:t>Gurobi</a:t>
            </a:r>
            <a:r>
              <a:rPr lang="en-US" baseline="0" dirty="0" smtClean="0"/>
              <a:t> IP Solver has been observed to have a parallel efficiency of only 0.1 at 32 cores.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57</a:t>
            </a:fld>
            <a:endParaRPr lang="en-US"/>
          </a:p>
        </p:txBody>
      </p:sp>
    </p:spTree>
    <p:extLst>
      <p:ext uri="{BB962C8B-B14F-4D97-AF65-F5344CB8AC3E}">
        <p14:creationId xmlns:p14="http://schemas.microsoft.com/office/powerpoint/2010/main" val="47105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 other interesting applications</a:t>
            </a:r>
            <a:r>
              <a:rPr lang="en-US" baseline="0" dirty="0" smtClean="0"/>
              <a:t> that use two-stage stochastic optimization are energy grid optimizations, production planning, financial planning, and supply chain management.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61</a:t>
            </a:fld>
            <a:endParaRPr lang="en-US"/>
          </a:p>
        </p:txBody>
      </p:sp>
    </p:spTree>
    <p:extLst>
      <p:ext uri="{BB962C8B-B14F-4D97-AF65-F5344CB8AC3E}">
        <p14:creationId xmlns:p14="http://schemas.microsoft.com/office/powerpoint/2010/main" val="144194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aircraft has</a:t>
            </a:r>
            <a:r>
              <a:rPr lang="en-US" baseline="0" dirty="0" smtClean="0"/>
              <a:t> been allocated to locations and missions and the demands have been realized, AMC publishes a schedule</a:t>
            </a:r>
          </a:p>
          <a:p>
            <a:r>
              <a:rPr lang="en-US" baseline="0" dirty="0" smtClean="0"/>
              <a:t>That consists of a list of itineraries, and an assignment of aircraft and crew to these itineraries. It also includes how much of a demand is served by which itinerary. </a:t>
            </a:r>
          </a:p>
          <a:p>
            <a:r>
              <a:rPr lang="en-US" baseline="0" dirty="0" smtClean="0"/>
              <a:t>However, at the time of the execution the schedule is changed to take into account any changes/additions in the demand and more importantly disruptions</a:t>
            </a:r>
          </a:p>
          <a:p>
            <a:r>
              <a:rPr lang="en-US" baseline="0" dirty="0" smtClean="0"/>
              <a:t>Such as weather events, aircraft breakdown, etc. As a result only 90% of the airlift missions </a:t>
            </a:r>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63</a:t>
            </a:fld>
            <a:endParaRPr lang="en-US"/>
          </a:p>
        </p:txBody>
      </p:sp>
    </p:spTree>
    <p:extLst>
      <p:ext uri="{BB962C8B-B14F-4D97-AF65-F5344CB8AC3E}">
        <p14:creationId xmlns:p14="http://schemas.microsoft.com/office/powerpoint/2010/main" val="1269272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barrel master must</a:t>
            </a:r>
            <a:r>
              <a:rPr lang="en-US" baseline="0" dirty="0" smtClean="0"/>
              <a:t> impose any changes to the schedule,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barrel master must aim to </a:t>
            </a:r>
            <a:r>
              <a:rPr lang="en-US" sz="1200" kern="1200" dirty="0" smtClean="0">
                <a:solidFill>
                  <a:schemeClr val="tx1"/>
                </a:solidFill>
                <a:effectLst/>
                <a:latin typeface="+mn-lt"/>
                <a:ea typeface="+mn-ea"/>
                <a:cs typeface="+mn-cs"/>
              </a:rPr>
              <a:t>minimize the impact of these changes on crew schedules, delivery delays, and the number and magnitude of further future changes. </a:t>
            </a:r>
            <a:endParaRPr lang="en-US" dirty="0" smtClean="0"/>
          </a:p>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64</a:t>
            </a:fld>
            <a:endParaRPr lang="en-US"/>
          </a:p>
        </p:txBody>
      </p:sp>
    </p:spTree>
    <p:extLst>
      <p:ext uri="{BB962C8B-B14F-4D97-AF65-F5344CB8AC3E}">
        <p14:creationId xmlns:p14="http://schemas.microsoft.com/office/powerpoint/2010/main" val="455217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current approach used by the AMC relies on experienced barrel masters who use various visualization tools to identify and eliminate infeasibilities in the schedule. In particular, such an approach is myopic and ignores the impact of the changes on future missions. </a:t>
            </a:r>
            <a:endParaRPr lang="en-US" dirty="0" smtClean="0"/>
          </a:p>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65</a:t>
            </a:fld>
            <a:endParaRPr lang="en-US"/>
          </a:p>
        </p:txBody>
      </p:sp>
    </p:spTree>
    <p:extLst>
      <p:ext uri="{BB962C8B-B14F-4D97-AF65-F5344CB8AC3E}">
        <p14:creationId xmlns:p14="http://schemas.microsoft.com/office/powerpoint/2010/main" val="1917588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divide the available information</a:t>
            </a:r>
            <a:r>
              <a:rPr lang="en-US" baseline="0" dirty="0" smtClean="0"/>
              <a:t> into two types. Static information which includes available resources, and the current execution schedule</a:t>
            </a:r>
          </a:p>
          <a:p>
            <a:r>
              <a:rPr lang="en-US" baseline="0" dirty="0" smtClean="0"/>
              <a:t>Dynamic information contains disruptive events that affect the current execution schedule, and any possible probability weighted future disruption events.</a:t>
            </a:r>
          </a:p>
          <a:p>
            <a:r>
              <a:rPr lang="en-US" baseline="0" dirty="0" smtClean="0"/>
              <a:t>The primary goal of the DMR is to make decisions that gives a feasible modified schedule.</a:t>
            </a:r>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66</a:t>
            </a:fld>
            <a:endParaRPr lang="en-US"/>
          </a:p>
        </p:txBody>
      </p:sp>
    </p:spTree>
    <p:extLst>
      <p:ext uri="{BB962C8B-B14F-4D97-AF65-F5344CB8AC3E}">
        <p14:creationId xmlns:p14="http://schemas.microsoft.com/office/powerpoint/2010/main" val="886504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easy to check which </a:t>
            </a:r>
            <a:r>
              <a:rPr lang="en-US" dirty="0" err="1" smtClean="0"/>
              <a:t>itinearies</a:t>
            </a:r>
            <a:r>
              <a:rPr lang="en-US" dirty="0" smtClean="0"/>
              <a:t> are affected</a:t>
            </a:r>
            <a:r>
              <a:rPr lang="en-US" baseline="0" dirty="0" smtClean="0"/>
              <a:t> and recourses are </a:t>
            </a:r>
            <a:r>
              <a:rPr lang="en-US" baseline="0" dirty="0" err="1" smtClean="0"/>
              <a:t>genreated</a:t>
            </a:r>
            <a:r>
              <a:rPr lang="en-US" baseline="0" dirty="0" smtClean="0"/>
              <a:t>. Here is a simple example of an itinerary. Explain the itinerary plot.</a:t>
            </a:r>
          </a:p>
          <a:p>
            <a:r>
              <a:rPr lang="en-US" baseline="0" dirty="0" smtClean="0"/>
              <a:t>This itinerary is affected by a weather event shown by the read line and the event became known at t=270 (green line). Now there are several possible recourses</a:t>
            </a:r>
          </a:p>
          <a:p>
            <a:r>
              <a:rPr lang="en-US" baseline="0" dirty="0" smtClean="0"/>
              <a:t>Available here. Either the itinerary can be </a:t>
            </a:r>
            <a:r>
              <a:rPr lang="en-US" baseline="0" dirty="0" err="1" smtClean="0"/>
              <a:t>dealyed</a:t>
            </a:r>
            <a:r>
              <a:rPr lang="en-US" baseline="0" dirty="0" smtClean="0"/>
              <a:t> on the prior base until the weather becomes clear.</a:t>
            </a:r>
          </a:p>
          <a:p>
            <a:r>
              <a:rPr lang="en-US" baseline="0" dirty="0" smtClean="0"/>
              <a:t>Or it can be redirected to a nearby location from where it moves on to the next location in the </a:t>
            </a:r>
            <a:r>
              <a:rPr lang="en-US" baseline="0" dirty="0" err="1" smtClean="0"/>
              <a:t>itineraiey</a:t>
            </a:r>
            <a:r>
              <a:rPr lang="en-US" baseline="0" dirty="0" smtClean="0"/>
              <a:t>. Or it goes to a nearby location and then waits until the weather becomes clear and goes to the original stop.</a:t>
            </a:r>
          </a:p>
          <a:p>
            <a:endParaRPr lang="en-US" baseline="0" dirty="0" smtClean="0"/>
          </a:p>
          <a:p>
            <a:r>
              <a:rPr lang="en-US" baseline="0" dirty="0" smtClean="0"/>
              <a:t>One of these recourses has to be chosen in a way that minimizes the objective function, where the objective function consists of penalty due to delayed itineraries, penalty due to late arrival of demands, etc.</a:t>
            </a:r>
          </a:p>
          <a:p>
            <a:endParaRPr lang="en-US" baseline="0" dirty="0" smtClean="0"/>
          </a:p>
          <a:p>
            <a:r>
              <a:rPr lang="en-US" baseline="0" dirty="0" smtClean="0"/>
              <a:t>Note that this is just one itinerary, there are many itineraries involved and they all must remain feasible. Therefore, we consider second, their </a:t>
            </a:r>
            <a:r>
              <a:rPr lang="en-US" baseline="0" dirty="0" err="1" smtClean="0"/>
              <a:t>dorder</a:t>
            </a:r>
            <a:r>
              <a:rPr lang="en-US" baseline="0" dirty="0" smtClean="0"/>
              <a:t> </a:t>
            </a:r>
            <a:r>
              <a:rPr lang="en-US" baseline="0" dirty="0" err="1" smtClean="0"/>
              <a:t>afffected</a:t>
            </a:r>
            <a:r>
              <a:rPr lang="en-US" baseline="0" dirty="0" smtClean="0"/>
              <a:t> itineraries also, generate their recourses, and select from their recourses.</a:t>
            </a:r>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67</a:t>
            </a:fld>
            <a:endParaRPr lang="en-US"/>
          </a:p>
        </p:txBody>
      </p:sp>
    </p:spTree>
    <p:extLst>
      <p:ext uri="{BB962C8B-B14F-4D97-AF65-F5344CB8AC3E}">
        <p14:creationId xmlns:p14="http://schemas.microsoft.com/office/powerpoint/2010/main" val="3003138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 other interesting applications</a:t>
            </a:r>
            <a:r>
              <a:rPr lang="en-US" baseline="0" dirty="0" smtClean="0"/>
              <a:t> that use two-stage stochastic optimization are energy grid optimizations, production planning, financial planning, and supply chain management.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5</a:t>
            </a:fld>
            <a:endParaRPr lang="en-US"/>
          </a:p>
        </p:txBody>
      </p:sp>
    </p:spTree>
    <p:extLst>
      <p:ext uri="{BB962C8B-B14F-4D97-AF65-F5344CB8AC3E}">
        <p14:creationId xmlns:p14="http://schemas.microsoft.com/office/powerpoint/2010/main" val="3862648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discuss several ways of solving</a:t>
            </a:r>
            <a:r>
              <a:rPr lang="en-US" baseline="0" dirty="0" smtClean="0"/>
              <a:t> the DMR problem. </a:t>
            </a:r>
          </a:p>
          <a:p>
            <a:r>
              <a:rPr lang="en-US" sz="1200" kern="1200" dirty="0" smtClean="0">
                <a:solidFill>
                  <a:schemeClr val="tx1"/>
                </a:solidFill>
                <a:effectLst/>
                <a:latin typeface="+mn-lt"/>
                <a:ea typeface="+mn-ea"/>
                <a:cs typeface="+mn-cs"/>
              </a:rPr>
              <a:t>A naive approach to the DMR problem is to simply solve a deterministic optimization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problem at each time t when we become aware of a disruptive event, i.e., assuming that no further disruptions will occur in the future. The solution that is thus found is followed until the next disruptive event.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second approach is to just take into account a nominal set of expected future disruptive events, clearly the solution will be bad if the same set of events do not take place.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Finally, we propose a stochastic optimization approach, in which the scheduler does not naively solve a deterministic problem but instead solves a stochastic optimization problem. </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68</a:t>
            </a:fld>
            <a:endParaRPr lang="en-US"/>
          </a:p>
        </p:txBody>
      </p:sp>
    </p:spTree>
    <p:extLst>
      <p:ext uri="{BB962C8B-B14F-4D97-AF65-F5344CB8AC3E}">
        <p14:creationId xmlns:p14="http://schemas.microsoft.com/office/powerpoint/2010/main" val="2047547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whenever an event</a:t>
            </a:r>
            <a:r>
              <a:rPr lang="en-US" baseline="0" dirty="0" smtClean="0"/>
              <a:t> takes place it solves a stochastic program.</a:t>
            </a:r>
          </a:p>
          <a:p>
            <a:endParaRPr lang="en-US" baseline="0" dirty="0" smtClean="0"/>
          </a:p>
          <a:p>
            <a:r>
              <a:rPr lang="en-US" baseline="0" dirty="0" smtClean="0"/>
              <a:t>We do not expect that the scheduler will have the computational resources to solve this problem.</a:t>
            </a:r>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69</a:t>
            </a:fld>
            <a:endParaRPr lang="en-US"/>
          </a:p>
        </p:txBody>
      </p:sp>
    </p:spTree>
    <p:extLst>
      <p:ext uri="{BB962C8B-B14F-4D97-AF65-F5344CB8AC3E}">
        <p14:creationId xmlns:p14="http://schemas.microsoft.com/office/powerpoint/2010/main" val="2452722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whenever an event</a:t>
            </a:r>
            <a:r>
              <a:rPr lang="en-US" baseline="0" dirty="0" smtClean="0"/>
              <a:t> takes place it solves a stochastic program </a:t>
            </a:r>
          </a:p>
          <a:p>
            <a:endParaRPr lang="en-US" baseline="0" dirty="0" smtClean="0"/>
          </a:p>
          <a:p>
            <a:r>
              <a:rPr lang="en-US" baseline="0" dirty="0" smtClean="0"/>
              <a:t>Therefore we formulate the problem as two-stage stochastic program. </a:t>
            </a:r>
            <a:r>
              <a:rPr lang="en-US" sz="1200" kern="1200" dirty="0" smtClean="0">
                <a:solidFill>
                  <a:schemeClr val="tx1"/>
                </a:solidFill>
                <a:effectLst/>
                <a:latin typeface="+mn-lt"/>
                <a:ea typeface="+mn-ea"/>
                <a:cs typeface="+mn-cs"/>
              </a:rPr>
              <a:t>Consider a monolith problem in which all the LP’s that are solved at each event awareness time are put together into a single LP. The itinerary variables from the previous event LP become the right hand sides of the next event LP </a:t>
            </a:r>
            <a:endParaRPr lang="en-US" dirty="0" smtClean="0"/>
          </a:p>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70</a:t>
            </a:fld>
            <a:endParaRPr lang="en-US"/>
          </a:p>
        </p:txBody>
      </p:sp>
    </p:spTree>
    <p:extLst>
      <p:ext uri="{BB962C8B-B14F-4D97-AF65-F5344CB8AC3E}">
        <p14:creationId xmlns:p14="http://schemas.microsoft.com/office/powerpoint/2010/main" val="24527222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details</a:t>
            </a:r>
            <a:r>
              <a:rPr lang="en-US" baseline="0" dirty="0" smtClean="0"/>
              <a:t> about the modeling approach, which I am skipping in the interest of time. I will directly move to the simulation setup and results.</a:t>
            </a:r>
          </a:p>
          <a:p>
            <a:r>
              <a:rPr lang="en-US" baseline="0" dirty="0" smtClean="0"/>
              <a:t>We simulated a real-life </a:t>
            </a:r>
            <a:r>
              <a:rPr lang="en-US" baseline="0" dirty="0" err="1" smtClean="0"/>
              <a:t>scneario</a:t>
            </a:r>
            <a:r>
              <a:rPr lang="en-US" baseline="0" dirty="0" smtClean="0"/>
              <a:t>, in which we evaluate how these approaches perform over an entire execution schedule.</a:t>
            </a:r>
          </a:p>
          <a:p>
            <a:r>
              <a:rPr lang="en-US" baseline="0" dirty="0" smtClean="0"/>
              <a:t>We assume a total of 3 events in each scenario and a total of 16 </a:t>
            </a:r>
            <a:r>
              <a:rPr lang="en-US" baseline="0" dirty="0" err="1" smtClean="0"/>
              <a:t>scnearios</a:t>
            </a:r>
            <a:r>
              <a:rPr lang="en-US" baseline="0" dirty="0" smtClean="0"/>
              <a:t>. At the aware ness of each disruptive event</a:t>
            </a:r>
          </a:p>
          <a:p>
            <a:endParaRPr lang="en-US" baseline="0" dirty="0" smtClean="0"/>
          </a:p>
          <a:p>
            <a:r>
              <a:rPr lang="en-US" baseline="0" dirty="0" smtClean="0"/>
              <a:t>All 16 scenarios are simulated.</a:t>
            </a:r>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75</a:t>
            </a:fld>
            <a:endParaRPr lang="en-US"/>
          </a:p>
        </p:txBody>
      </p:sp>
    </p:spTree>
    <p:extLst>
      <p:ext uri="{BB962C8B-B14F-4D97-AF65-F5344CB8AC3E}">
        <p14:creationId xmlns:p14="http://schemas.microsoft.com/office/powerpoint/2010/main" val="41211634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objective function has the sum of demand penalties and itinerary delays. Some cost factor is assumed to put them in the same units. </a:t>
            </a:r>
          </a:p>
          <a:p>
            <a:r>
              <a:rPr lang="en-US" baseline="0" dirty="0" smtClean="0"/>
              <a:t>But we would like to see how does these approached performed on the individual factors also such as the total number of hours by which the </a:t>
            </a:r>
            <a:r>
              <a:rPr lang="en-US" baseline="0" dirty="0" err="1" smtClean="0"/>
              <a:t>itins</a:t>
            </a:r>
            <a:r>
              <a:rPr lang="en-US" baseline="0" dirty="0" smtClean="0"/>
              <a:t> are delayed,</a:t>
            </a:r>
          </a:p>
          <a:p>
            <a:r>
              <a:rPr lang="en-US" baseline="0" dirty="0" smtClean="0"/>
              <a:t>Demand penalty.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76</a:t>
            </a:fld>
            <a:endParaRPr lang="en-US"/>
          </a:p>
        </p:txBody>
      </p:sp>
    </p:spTree>
    <p:extLst>
      <p:ext uri="{BB962C8B-B14F-4D97-AF65-F5344CB8AC3E}">
        <p14:creationId xmlns:p14="http://schemas.microsoft.com/office/powerpoint/2010/main" val="2953909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the Air Mobility Command of US </a:t>
            </a:r>
            <a:r>
              <a:rPr lang="en-US" baseline="0" dirty="0" err="1" smtClean="0"/>
              <a:t>Transcom</a:t>
            </a:r>
            <a:r>
              <a:rPr lang="en-US" baseline="0" dirty="0" smtClean="0"/>
              <a:t> has to schedule 1300 aircrafts for different missions such as cargo shipment, personnel </a:t>
            </a:r>
            <a:r>
              <a:rPr lang="en-US" baseline="0" dirty="0" err="1" smtClean="0"/>
              <a:t>movemennt</a:t>
            </a:r>
            <a:r>
              <a:rPr lang="en-US" baseline="0" dirty="0" smtClean="0"/>
              <a:t>, contingencies such as wars, natural </a:t>
            </a:r>
            <a:r>
              <a:rPr lang="en-US" baseline="0" dirty="0" err="1" smtClean="0"/>
              <a:t>diassters</a:t>
            </a:r>
            <a:r>
              <a:rPr lang="en-US" baseline="0" dirty="0" smtClean="0"/>
              <a:t>, etc.</a:t>
            </a:r>
          </a:p>
          <a:p>
            <a:r>
              <a:rPr lang="en-US" baseline="0" dirty="0" smtClean="0"/>
              <a:t>AMC has to allocate aircraft to different missions a month in advance when the mission requirements are not known because they are subject to enormous uncertainty even in peacetime. </a:t>
            </a:r>
          </a:p>
          <a:p>
            <a:r>
              <a:rPr lang="en-US" baseline="0" dirty="0" smtClean="0"/>
              <a:t>Additionally, weather disruptions and aircraft breakdown affect the decisions.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6</a:t>
            </a:fld>
            <a:endParaRPr lang="en-US"/>
          </a:p>
        </p:txBody>
      </p:sp>
    </p:spTree>
    <p:extLst>
      <p:ext uri="{BB962C8B-B14F-4D97-AF65-F5344CB8AC3E}">
        <p14:creationId xmlns:p14="http://schemas.microsoft.com/office/powerpoint/2010/main" val="186204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7</a:t>
            </a:fld>
            <a:endParaRPr lang="en-US"/>
          </a:p>
        </p:txBody>
      </p:sp>
    </p:spTree>
    <p:extLst>
      <p:ext uri="{BB962C8B-B14F-4D97-AF65-F5344CB8AC3E}">
        <p14:creationId xmlns:p14="http://schemas.microsoft.com/office/powerpoint/2010/main" val="186204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a:t>
            </a:r>
            <a:r>
              <a:rPr lang="en-US" baseline="0" dirty="0" err="1" smtClean="0"/>
              <a:t>lage</a:t>
            </a:r>
            <a:r>
              <a:rPr lang="en-US" baseline="0" dirty="0" smtClean="0"/>
              <a:t>-scale </a:t>
            </a:r>
            <a:r>
              <a:rPr lang="en-US" baseline="0" dirty="0" err="1" smtClean="0"/>
              <a:t>stochasitc</a:t>
            </a:r>
            <a:r>
              <a:rPr lang="en-US" baseline="0" dirty="0" smtClean="0"/>
              <a:t> programs are intractable on single/multi-core machines because of the large number of variables and large number of scenarios.</a:t>
            </a:r>
          </a:p>
          <a:p>
            <a:r>
              <a:rPr lang="en-US" baseline="0" dirty="0" smtClean="0"/>
              <a:t>And there are no efficient distributed solvers available that can solve these </a:t>
            </a:r>
            <a:r>
              <a:rPr lang="en-US" baseline="0" dirty="0" err="1" smtClean="0"/>
              <a:t>problemsin</a:t>
            </a:r>
            <a:r>
              <a:rPr lang="en-US" baseline="0" dirty="0" smtClean="0"/>
              <a:t> a timely manner for practical purposes. What is new or different we are doing.</a:t>
            </a:r>
          </a:p>
          <a:p>
            <a:r>
              <a:rPr lang="en-US" baseline="0" dirty="0" smtClean="0"/>
              <a:t>We are combining </a:t>
            </a:r>
            <a:r>
              <a:rPr lang="en-US" baseline="0" dirty="0" err="1" smtClean="0"/>
              <a:t>stochasitc</a:t>
            </a:r>
            <a:r>
              <a:rPr lang="en-US" baseline="0" dirty="0" smtClean="0"/>
              <a:t> programming with large-scale high performance computing.</a:t>
            </a:r>
          </a:p>
          <a:p>
            <a:endParaRPr lang="en-US" baseline="0" dirty="0" smtClean="0"/>
          </a:p>
          <a:p>
            <a:r>
              <a:rPr lang="en-US" baseline="0" dirty="0" smtClean="0"/>
              <a:t>In second part of the thesis, We also propose stochastic programming solutions for some of the dynamic and real-time problems faced by US AMC.</a:t>
            </a:r>
          </a:p>
        </p:txBody>
      </p:sp>
      <p:sp>
        <p:nvSpPr>
          <p:cNvPr id="4" name="Slide Number Placeholder 3"/>
          <p:cNvSpPr>
            <a:spLocks noGrp="1"/>
          </p:cNvSpPr>
          <p:nvPr>
            <p:ph type="sldNum" sz="quarter" idx="10"/>
          </p:nvPr>
        </p:nvSpPr>
        <p:spPr/>
        <p:txBody>
          <a:bodyPr/>
          <a:lstStyle/>
          <a:p>
            <a:fld id="{CF1D0CC0-9F06-CB45-B5F5-7C82EA749106}" type="slidenum">
              <a:rPr lang="en-US" smtClean="0"/>
              <a:t>8</a:t>
            </a:fld>
            <a:endParaRPr lang="en-US"/>
          </a:p>
        </p:txBody>
      </p:sp>
    </p:spTree>
    <p:extLst>
      <p:ext uri="{BB962C8B-B14F-4D97-AF65-F5344CB8AC3E}">
        <p14:creationId xmlns:p14="http://schemas.microsoft.com/office/powerpoint/2010/main" val="629606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further introduce stochastic</a:t>
            </a:r>
            <a:r>
              <a:rPr lang="en-US" baseline="0" dirty="0" smtClean="0"/>
              <a:t> </a:t>
            </a:r>
            <a:r>
              <a:rPr lang="en-US" baseline="0" dirty="0" smtClean="0"/>
              <a:t>optimization </a:t>
            </a:r>
            <a:r>
              <a:rPr lang="en-US" baseline="0" dirty="0" smtClean="0"/>
              <a:t>and to show our solutions </a:t>
            </a:r>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9</a:t>
            </a:fld>
            <a:endParaRPr lang="en-US"/>
          </a:p>
        </p:txBody>
      </p:sp>
    </p:spTree>
    <p:extLst>
      <p:ext uri="{BB962C8B-B14F-4D97-AF65-F5344CB8AC3E}">
        <p14:creationId xmlns:p14="http://schemas.microsoft.com/office/powerpoint/2010/main" val="1277849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0CC0-9F06-CB45-B5F5-7C82EA749106}" type="slidenum">
              <a:rPr lang="en-US" smtClean="0"/>
              <a:t>12</a:t>
            </a:fld>
            <a:endParaRPr lang="en-US"/>
          </a:p>
        </p:txBody>
      </p:sp>
    </p:spTree>
    <p:extLst>
      <p:ext uri="{BB962C8B-B14F-4D97-AF65-F5344CB8AC3E}">
        <p14:creationId xmlns:p14="http://schemas.microsoft.com/office/powerpoint/2010/main" val="2098255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FFA20A-2EE9-6943-A281-05390E5F5BEB}" type="datetime1">
              <a:rPr lang="en-US" smtClean="0"/>
              <a:t>6/21/15</a:t>
            </a:fld>
            <a:endParaRPr lang="en-US"/>
          </a:p>
        </p:txBody>
      </p:sp>
      <p:sp>
        <p:nvSpPr>
          <p:cNvPr id="5" name="Footer Placeholder 4"/>
          <p:cNvSpPr>
            <a:spLocks noGrp="1"/>
          </p:cNvSpPr>
          <p:nvPr>
            <p:ph type="ftr" sz="quarter" idx="11"/>
          </p:nvPr>
        </p:nvSpPr>
        <p:spPr/>
        <p:txBody>
          <a:bodyPr/>
          <a:lstStyle/>
          <a:p>
            <a:r>
              <a:rPr lang="en-US" smtClean="0"/>
              <a:t>PhD Defense</a:t>
            </a:r>
            <a:endParaRPr lang="en-US"/>
          </a:p>
        </p:txBody>
      </p:sp>
      <p:sp>
        <p:nvSpPr>
          <p:cNvPr id="6" name="Slide Number Placeholder 5"/>
          <p:cNvSpPr>
            <a:spLocks noGrp="1"/>
          </p:cNvSpPr>
          <p:nvPr>
            <p:ph type="sldNum" sz="quarter" idx="12"/>
          </p:nvPr>
        </p:nvSpPr>
        <p:spPr/>
        <p:txBody>
          <a:bodyPr/>
          <a:lstStyle/>
          <a:p>
            <a:fld id="{5445BD81-DAF7-6F49-B150-DD6061297609}" type="slidenum">
              <a:rPr lang="en-US" smtClean="0"/>
              <a:t>‹#›</a:t>
            </a:fld>
            <a:endParaRPr lang="en-US"/>
          </a:p>
        </p:txBody>
      </p:sp>
    </p:spTree>
    <p:extLst>
      <p:ext uri="{BB962C8B-B14F-4D97-AF65-F5344CB8AC3E}">
        <p14:creationId xmlns:p14="http://schemas.microsoft.com/office/powerpoint/2010/main" val="1223904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1BD50-D03D-9048-A87B-0A9F30443E19}" type="datetime1">
              <a:rPr lang="en-US" smtClean="0"/>
              <a:t>6/21/15</a:t>
            </a:fld>
            <a:endParaRPr lang="en-US"/>
          </a:p>
        </p:txBody>
      </p:sp>
      <p:sp>
        <p:nvSpPr>
          <p:cNvPr id="5" name="Footer Placeholder 4"/>
          <p:cNvSpPr>
            <a:spLocks noGrp="1"/>
          </p:cNvSpPr>
          <p:nvPr>
            <p:ph type="ftr" sz="quarter" idx="11"/>
          </p:nvPr>
        </p:nvSpPr>
        <p:spPr/>
        <p:txBody>
          <a:bodyPr/>
          <a:lstStyle/>
          <a:p>
            <a:r>
              <a:rPr lang="en-US" smtClean="0"/>
              <a:t>PhD Defense</a:t>
            </a:r>
            <a:endParaRPr lang="en-US"/>
          </a:p>
        </p:txBody>
      </p:sp>
      <p:sp>
        <p:nvSpPr>
          <p:cNvPr id="6" name="Slide Number Placeholder 5"/>
          <p:cNvSpPr>
            <a:spLocks noGrp="1"/>
          </p:cNvSpPr>
          <p:nvPr>
            <p:ph type="sldNum" sz="quarter" idx="12"/>
          </p:nvPr>
        </p:nvSpPr>
        <p:spPr/>
        <p:txBody>
          <a:bodyPr/>
          <a:lstStyle/>
          <a:p>
            <a:fld id="{5445BD81-DAF7-6F49-B150-DD6061297609}" type="slidenum">
              <a:rPr lang="en-US" smtClean="0"/>
              <a:t>‹#›</a:t>
            </a:fld>
            <a:endParaRPr lang="en-US"/>
          </a:p>
        </p:txBody>
      </p:sp>
    </p:spTree>
    <p:extLst>
      <p:ext uri="{BB962C8B-B14F-4D97-AF65-F5344CB8AC3E}">
        <p14:creationId xmlns:p14="http://schemas.microsoft.com/office/powerpoint/2010/main" val="116492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383F08-B5F4-4640-92AA-C2A841FF9D08}" type="datetime1">
              <a:rPr lang="en-US" smtClean="0"/>
              <a:t>6/21/15</a:t>
            </a:fld>
            <a:endParaRPr lang="en-US"/>
          </a:p>
        </p:txBody>
      </p:sp>
      <p:sp>
        <p:nvSpPr>
          <p:cNvPr id="5" name="Footer Placeholder 4"/>
          <p:cNvSpPr>
            <a:spLocks noGrp="1"/>
          </p:cNvSpPr>
          <p:nvPr>
            <p:ph type="ftr" sz="quarter" idx="11"/>
          </p:nvPr>
        </p:nvSpPr>
        <p:spPr/>
        <p:txBody>
          <a:bodyPr/>
          <a:lstStyle/>
          <a:p>
            <a:r>
              <a:rPr lang="en-US" smtClean="0"/>
              <a:t>PhD Defense</a:t>
            </a:r>
            <a:endParaRPr lang="en-US"/>
          </a:p>
        </p:txBody>
      </p:sp>
      <p:sp>
        <p:nvSpPr>
          <p:cNvPr id="6" name="Slide Number Placeholder 5"/>
          <p:cNvSpPr>
            <a:spLocks noGrp="1"/>
          </p:cNvSpPr>
          <p:nvPr>
            <p:ph type="sldNum" sz="quarter" idx="12"/>
          </p:nvPr>
        </p:nvSpPr>
        <p:spPr/>
        <p:txBody>
          <a:bodyPr/>
          <a:lstStyle/>
          <a:p>
            <a:fld id="{5445BD81-DAF7-6F49-B150-DD6061297609}" type="slidenum">
              <a:rPr lang="en-US" smtClean="0"/>
              <a:t>‹#›</a:t>
            </a:fld>
            <a:endParaRPr lang="en-US"/>
          </a:p>
        </p:txBody>
      </p:sp>
    </p:spTree>
    <p:extLst>
      <p:ext uri="{BB962C8B-B14F-4D97-AF65-F5344CB8AC3E}">
        <p14:creationId xmlns:p14="http://schemas.microsoft.com/office/powerpoint/2010/main" val="314960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C0FE4B8-3CE1-4C46-8709-11083AE56E80}" type="datetime1">
              <a:rPr lang="en-US" smtClean="0"/>
              <a:t>6/21/15</a:t>
            </a:fld>
            <a:endParaRPr lang="en-US"/>
          </a:p>
        </p:txBody>
      </p:sp>
      <p:sp>
        <p:nvSpPr>
          <p:cNvPr id="5" name="Footer Placeholder 4"/>
          <p:cNvSpPr>
            <a:spLocks noGrp="1"/>
          </p:cNvSpPr>
          <p:nvPr>
            <p:ph type="ftr" sz="quarter" idx="11"/>
          </p:nvPr>
        </p:nvSpPr>
        <p:spPr>
          <a:xfrm>
            <a:off x="1457158" y="6356350"/>
            <a:ext cx="6603999" cy="365125"/>
          </a:xfrm>
        </p:spPr>
        <p:txBody>
          <a:bodyPr/>
          <a:lstStyle/>
          <a:p>
            <a:r>
              <a:rPr lang="en-US" smtClean="0"/>
              <a:t>PhD Defense</a:t>
            </a:r>
            <a:endParaRPr lang="en-US" dirty="0"/>
          </a:p>
        </p:txBody>
      </p:sp>
      <p:sp>
        <p:nvSpPr>
          <p:cNvPr id="6" name="Slide Number Placeholder 5"/>
          <p:cNvSpPr>
            <a:spLocks noGrp="1"/>
          </p:cNvSpPr>
          <p:nvPr>
            <p:ph type="sldNum" sz="quarter" idx="12"/>
          </p:nvPr>
        </p:nvSpPr>
        <p:spPr/>
        <p:txBody>
          <a:bodyPr/>
          <a:lstStyle/>
          <a:p>
            <a:fld id="{5445BD81-DAF7-6F49-B150-DD6061297609}" type="slidenum">
              <a:rPr lang="en-US" smtClean="0"/>
              <a:t>‹#›</a:t>
            </a:fld>
            <a:endParaRPr lang="en-US"/>
          </a:p>
        </p:txBody>
      </p:sp>
    </p:spTree>
    <p:extLst>
      <p:ext uri="{BB962C8B-B14F-4D97-AF65-F5344CB8AC3E}">
        <p14:creationId xmlns:p14="http://schemas.microsoft.com/office/powerpoint/2010/main" val="57249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DF1742-7B6B-E54D-9FD8-EA1EDED538F7}" type="datetime1">
              <a:rPr lang="en-US" smtClean="0"/>
              <a:t>6/21/15</a:t>
            </a:fld>
            <a:endParaRPr lang="en-US"/>
          </a:p>
        </p:txBody>
      </p:sp>
      <p:sp>
        <p:nvSpPr>
          <p:cNvPr id="5" name="Footer Placeholder 4"/>
          <p:cNvSpPr>
            <a:spLocks noGrp="1"/>
          </p:cNvSpPr>
          <p:nvPr>
            <p:ph type="ftr" sz="quarter" idx="11"/>
          </p:nvPr>
        </p:nvSpPr>
        <p:spPr/>
        <p:txBody>
          <a:bodyPr/>
          <a:lstStyle/>
          <a:p>
            <a:r>
              <a:rPr lang="en-US" smtClean="0"/>
              <a:t>PhD Defense</a:t>
            </a:r>
            <a:endParaRPr lang="en-US"/>
          </a:p>
        </p:txBody>
      </p:sp>
      <p:sp>
        <p:nvSpPr>
          <p:cNvPr id="6" name="Slide Number Placeholder 5"/>
          <p:cNvSpPr>
            <a:spLocks noGrp="1"/>
          </p:cNvSpPr>
          <p:nvPr>
            <p:ph type="sldNum" sz="quarter" idx="12"/>
          </p:nvPr>
        </p:nvSpPr>
        <p:spPr/>
        <p:txBody>
          <a:bodyPr/>
          <a:lstStyle/>
          <a:p>
            <a:fld id="{5445BD81-DAF7-6F49-B150-DD6061297609}" type="slidenum">
              <a:rPr lang="en-US" smtClean="0"/>
              <a:t>‹#›</a:t>
            </a:fld>
            <a:endParaRPr lang="en-US"/>
          </a:p>
        </p:txBody>
      </p:sp>
    </p:spTree>
    <p:extLst>
      <p:ext uri="{BB962C8B-B14F-4D97-AF65-F5344CB8AC3E}">
        <p14:creationId xmlns:p14="http://schemas.microsoft.com/office/powerpoint/2010/main" val="3343254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877115-9814-7D4A-AA9C-EF7C171DD109}" type="datetime1">
              <a:rPr lang="en-US" smtClean="0"/>
              <a:t>6/21/15</a:t>
            </a:fld>
            <a:endParaRPr lang="en-US"/>
          </a:p>
        </p:txBody>
      </p:sp>
      <p:sp>
        <p:nvSpPr>
          <p:cNvPr id="6" name="Footer Placeholder 5"/>
          <p:cNvSpPr>
            <a:spLocks noGrp="1"/>
          </p:cNvSpPr>
          <p:nvPr>
            <p:ph type="ftr" sz="quarter" idx="11"/>
          </p:nvPr>
        </p:nvSpPr>
        <p:spPr/>
        <p:txBody>
          <a:bodyPr/>
          <a:lstStyle/>
          <a:p>
            <a:r>
              <a:rPr lang="en-US" smtClean="0"/>
              <a:t>PhD Defense</a:t>
            </a:r>
            <a:endParaRPr lang="en-US"/>
          </a:p>
        </p:txBody>
      </p:sp>
      <p:sp>
        <p:nvSpPr>
          <p:cNvPr id="7" name="Slide Number Placeholder 6"/>
          <p:cNvSpPr>
            <a:spLocks noGrp="1"/>
          </p:cNvSpPr>
          <p:nvPr>
            <p:ph type="sldNum" sz="quarter" idx="12"/>
          </p:nvPr>
        </p:nvSpPr>
        <p:spPr/>
        <p:txBody>
          <a:bodyPr/>
          <a:lstStyle/>
          <a:p>
            <a:fld id="{5445BD81-DAF7-6F49-B150-DD6061297609}" type="slidenum">
              <a:rPr lang="en-US" smtClean="0"/>
              <a:t>‹#›</a:t>
            </a:fld>
            <a:endParaRPr lang="en-US"/>
          </a:p>
        </p:txBody>
      </p:sp>
    </p:spTree>
    <p:extLst>
      <p:ext uri="{BB962C8B-B14F-4D97-AF65-F5344CB8AC3E}">
        <p14:creationId xmlns:p14="http://schemas.microsoft.com/office/powerpoint/2010/main" val="920051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5D7A10-F151-FA46-A3D1-66B0FD6C81FA}" type="datetime1">
              <a:rPr lang="en-US" smtClean="0"/>
              <a:t>6/21/15</a:t>
            </a:fld>
            <a:endParaRPr lang="en-US"/>
          </a:p>
        </p:txBody>
      </p:sp>
      <p:sp>
        <p:nvSpPr>
          <p:cNvPr id="8" name="Footer Placeholder 7"/>
          <p:cNvSpPr>
            <a:spLocks noGrp="1"/>
          </p:cNvSpPr>
          <p:nvPr>
            <p:ph type="ftr" sz="quarter" idx="11"/>
          </p:nvPr>
        </p:nvSpPr>
        <p:spPr/>
        <p:txBody>
          <a:bodyPr/>
          <a:lstStyle/>
          <a:p>
            <a:r>
              <a:rPr lang="en-US" smtClean="0"/>
              <a:t>PhD Defense</a:t>
            </a:r>
            <a:endParaRPr lang="en-US"/>
          </a:p>
        </p:txBody>
      </p:sp>
      <p:sp>
        <p:nvSpPr>
          <p:cNvPr id="9" name="Slide Number Placeholder 8"/>
          <p:cNvSpPr>
            <a:spLocks noGrp="1"/>
          </p:cNvSpPr>
          <p:nvPr>
            <p:ph type="sldNum" sz="quarter" idx="12"/>
          </p:nvPr>
        </p:nvSpPr>
        <p:spPr/>
        <p:txBody>
          <a:bodyPr/>
          <a:lstStyle/>
          <a:p>
            <a:fld id="{5445BD81-DAF7-6F49-B150-DD6061297609}" type="slidenum">
              <a:rPr lang="en-US" smtClean="0"/>
              <a:t>‹#›</a:t>
            </a:fld>
            <a:endParaRPr lang="en-US"/>
          </a:p>
        </p:txBody>
      </p:sp>
    </p:spTree>
    <p:extLst>
      <p:ext uri="{BB962C8B-B14F-4D97-AF65-F5344CB8AC3E}">
        <p14:creationId xmlns:p14="http://schemas.microsoft.com/office/powerpoint/2010/main" val="1862472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DF4376-3FE0-8948-B64B-73313604829F}" type="datetime1">
              <a:rPr lang="en-US" smtClean="0"/>
              <a:t>6/21/15</a:t>
            </a:fld>
            <a:endParaRPr lang="en-US"/>
          </a:p>
        </p:txBody>
      </p:sp>
      <p:sp>
        <p:nvSpPr>
          <p:cNvPr id="4" name="Footer Placeholder 3"/>
          <p:cNvSpPr>
            <a:spLocks noGrp="1"/>
          </p:cNvSpPr>
          <p:nvPr>
            <p:ph type="ftr" sz="quarter" idx="11"/>
          </p:nvPr>
        </p:nvSpPr>
        <p:spPr/>
        <p:txBody>
          <a:bodyPr/>
          <a:lstStyle/>
          <a:p>
            <a:r>
              <a:rPr lang="en-US" smtClean="0"/>
              <a:t>PhD Defense</a:t>
            </a:r>
            <a:endParaRPr lang="en-US"/>
          </a:p>
        </p:txBody>
      </p:sp>
      <p:sp>
        <p:nvSpPr>
          <p:cNvPr id="5" name="Slide Number Placeholder 4"/>
          <p:cNvSpPr>
            <a:spLocks noGrp="1"/>
          </p:cNvSpPr>
          <p:nvPr>
            <p:ph type="sldNum" sz="quarter" idx="12"/>
          </p:nvPr>
        </p:nvSpPr>
        <p:spPr/>
        <p:txBody>
          <a:bodyPr/>
          <a:lstStyle/>
          <a:p>
            <a:fld id="{5445BD81-DAF7-6F49-B150-DD6061297609}" type="slidenum">
              <a:rPr lang="en-US" smtClean="0"/>
              <a:t>‹#›</a:t>
            </a:fld>
            <a:endParaRPr lang="en-US"/>
          </a:p>
        </p:txBody>
      </p:sp>
    </p:spTree>
    <p:extLst>
      <p:ext uri="{BB962C8B-B14F-4D97-AF65-F5344CB8AC3E}">
        <p14:creationId xmlns:p14="http://schemas.microsoft.com/office/powerpoint/2010/main" val="3447027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C79A65-61BE-9A46-AE9C-D74320AD5877}" type="datetime1">
              <a:rPr lang="en-US" smtClean="0"/>
              <a:t>6/21/15</a:t>
            </a:fld>
            <a:endParaRPr lang="en-US"/>
          </a:p>
        </p:txBody>
      </p:sp>
      <p:sp>
        <p:nvSpPr>
          <p:cNvPr id="3" name="Footer Placeholder 2"/>
          <p:cNvSpPr>
            <a:spLocks noGrp="1"/>
          </p:cNvSpPr>
          <p:nvPr>
            <p:ph type="ftr" sz="quarter" idx="11"/>
          </p:nvPr>
        </p:nvSpPr>
        <p:spPr/>
        <p:txBody>
          <a:bodyPr/>
          <a:lstStyle/>
          <a:p>
            <a:r>
              <a:rPr lang="en-US" smtClean="0"/>
              <a:t>PhD Defense</a:t>
            </a:r>
            <a:endParaRPr lang="en-US"/>
          </a:p>
        </p:txBody>
      </p:sp>
      <p:sp>
        <p:nvSpPr>
          <p:cNvPr id="4" name="Slide Number Placeholder 3"/>
          <p:cNvSpPr>
            <a:spLocks noGrp="1"/>
          </p:cNvSpPr>
          <p:nvPr>
            <p:ph type="sldNum" sz="quarter" idx="12"/>
          </p:nvPr>
        </p:nvSpPr>
        <p:spPr/>
        <p:txBody>
          <a:bodyPr/>
          <a:lstStyle/>
          <a:p>
            <a:fld id="{5445BD81-DAF7-6F49-B150-DD6061297609}" type="slidenum">
              <a:rPr lang="en-US" smtClean="0"/>
              <a:t>‹#›</a:t>
            </a:fld>
            <a:endParaRPr lang="en-US"/>
          </a:p>
        </p:txBody>
      </p:sp>
    </p:spTree>
    <p:extLst>
      <p:ext uri="{BB962C8B-B14F-4D97-AF65-F5344CB8AC3E}">
        <p14:creationId xmlns:p14="http://schemas.microsoft.com/office/powerpoint/2010/main" val="1514119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4B590C-AC77-434A-9585-DBA56CD072AE}" type="datetime1">
              <a:rPr lang="en-US" smtClean="0"/>
              <a:t>6/21/15</a:t>
            </a:fld>
            <a:endParaRPr lang="en-US"/>
          </a:p>
        </p:txBody>
      </p:sp>
      <p:sp>
        <p:nvSpPr>
          <p:cNvPr id="6" name="Footer Placeholder 5"/>
          <p:cNvSpPr>
            <a:spLocks noGrp="1"/>
          </p:cNvSpPr>
          <p:nvPr>
            <p:ph type="ftr" sz="quarter" idx="11"/>
          </p:nvPr>
        </p:nvSpPr>
        <p:spPr/>
        <p:txBody>
          <a:bodyPr/>
          <a:lstStyle/>
          <a:p>
            <a:r>
              <a:rPr lang="en-US" smtClean="0"/>
              <a:t>PhD Defense</a:t>
            </a:r>
            <a:endParaRPr lang="en-US"/>
          </a:p>
        </p:txBody>
      </p:sp>
      <p:sp>
        <p:nvSpPr>
          <p:cNvPr id="7" name="Slide Number Placeholder 6"/>
          <p:cNvSpPr>
            <a:spLocks noGrp="1"/>
          </p:cNvSpPr>
          <p:nvPr>
            <p:ph type="sldNum" sz="quarter" idx="12"/>
          </p:nvPr>
        </p:nvSpPr>
        <p:spPr/>
        <p:txBody>
          <a:bodyPr/>
          <a:lstStyle/>
          <a:p>
            <a:fld id="{5445BD81-DAF7-6F49-B150-DD6061297609}" type="slidenum">
              <a:rPr lang="en-US" smtClean="0"/>
              <a:t>‹#›</a:t>
            </a:fld>
            <a:endParaRPr lang="en-US"/>
          </a:p>
        </p:txBody>
      </p:sp>
    </p:spTree>
    <p:extLst>
      <p:ext uri="{BB962C8B-B14F-4D97-AF65-F5344CB8AC3E}">
        <p14:creationId xmlns:p14="http://schemas.microsoft.com/office/powerpoint/2010/main" val="1780322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A1C90D-F7E0-1641-A722-24AD35791234}" type="datetime1">
              <a:rPr lang="en-US" smtClean="0"/>
              <a:t>6/21/15</a:t>
            </a:fld>
            <a:endParaRPr lang="en-US"/>
          </a:p>
        </p:txBody>
      </p:sp>
      <p:sp>
        <p:nvSpPr>
          <p:cNvPr id="6" name="Footer Placeholder 5"/>
          <p:cNvSpPr>
            <a:spLocks noGrp="1"/>
          </p:cNvSpPr>
          <p:nvPr>
            <p:ph type="ftr" sz="quarter" idx="11"/>
          </p:nvPr>
        </p:nvSpPr>
        <p:spPr/>
        <p:txBody>
          <a:bodyPr/>
          <a:lstStyle/>
          <a:p>
            <a:r>
              <a:rPr lang="en-US" smtClean="0"/>
              <a:t>PhD Defense</a:t>
            </a:r>
            <a:endParaRPr lang="en-US"/>
          </a:p>
        </p:txBody>
      </p:sp>
      <p:sp>
        <p:nvSpPr>
          <p:cNvPr id="7" name="Slide Number Placeholder 6"/>
          <p:cNvSpPr>
            <a:spLocks noGrp="1"/>
          </p:cNvSpPr>
          <p:nvPr>
            <p:ph type="sldNum" sz="quarter" idx="12"/>
          </p:nvPr>
        </p:nvSpPr>
        <p:spPr/>
        <p:txBody>
          <a:bodyPr/>
          <a:lstStyle/>
          <a:p>
            <a:fld id="{5445BD81-DAF7-6F49-B150-DD6061297609}" type="slidenum">
              <a:rPr lang="en-US" smtClean="0"/>
              <a:t>‹#›</a:t>
            </a:fld>
            <a:endParaRPr lang="en-US"/>
          </a:p>
        </p:txBody>
      </p:sp>
    </p:spTree>
    <p:extLst>
      <p:ext uri="{BB962C8B-B14F-4D97-AF65-F5344CB8AC3E}">
        <p14:creationId xmlns:p14="http://schemas.microsoft.com/office/powerpoint/2010/main" val="17601664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2547B5-D0F0-444F-9D9E-854D2B4783EE}" type="datetime1">
              <a:rPr lang="en-US" smtClean="0"/>
              <a:t>6/21/15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PhD Defense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5BD81-DAF7-6F49-B150-DD6061297609}" type="slidenum">
              <a:rPr lang="en-US" smtClean="0"/>
              <a:t>‹#›</a:t>
            </a:fld>
            <a:endParaRPr lang="en-US"/>
          </a:p>
        </p:txBody>
      </p:sp>
    </p:spTree>
    <p:extLst>
      <p:ext uri="{BB962C8B-B14F-4D97-AF65-F5344CB8AC3E}">
        <p14:creationId xmlns:p14="http://schemas.microsoft.com/office/powerpoint/2010/main" val="2326411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rgbClr val="0000FF"/>
          </a:solidFill>
          <a:latin typeface="Cambria"/>
          <a:ea typeface="+mj-ea"/>
          <a:cs typeface="Cambr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mbria"/>
          <a:ea typeface="+mn-ea"/>
          <a:cs typeface="Cambria"/>
        </a:defRPr>
      </a:lvl1pPr>
      <a:lvl2pPr marL="742950" indent="-285750" algn="l" defTabSz="457200" rtl="0" eaLnBrk="1" latinLnBrk="0" hangingPunct="1">
        <a:spcBef>
          <a:spcPct val="20000"/>
        </a:spcBef>
        <a:buFont typeface="Arial"/>
        <a:buChar char="–"/>
        <a:defRPr sz="280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40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emf"/></Relationships>
</file>

<file path=ppt/slides/_rels/slide16.xml.rels><?xml version="1.0" encoding="UTF-8" standalone="yes"?>
<Relationships xmlns="http://schemas.openxmlformats.org/package/2006/relationships"><Relationship Id="rId9" Type="http://schemas.openxmlformats.org/officeDocument/2006/relationships/oleObject" Target="../embeddings/oleObject4.bin"/><Relationship Id="rId20" Type="http://schemas.openxmlformats.org/officeDocument/2006/relationships/image" Target="../media/image31.emf"/><Relationship Id="rId21" Type="http://schemas.openxmlformats.org/officeDocument/2006/relationships/image" Target="../media/image32.png"/><Relationship Id="rId22" Type="http://schemas.openxmlformats.org/officeDocument/2006/relationships/oleObject" Target="../embeddings/oleObject10.bin"/><Relationship Id="rId23" Type="http://schemas.openxmlformats.org/officeDocument/2006/relationships/oleObject" Target="../embeddings/oleObject11.bin"/><Relationship Id="rId24" Type="http://schemas.openxmlformats.org/officeDocument/2006/relationships/oleObject" Target="../embeddings/oleObject12.bin"/><Relationship Id="rId10" Type="http://schemas.openxmlformats.org/officeDocument/2006/relationships/image" Target="../media/image26.emf"/><Relationship Id="rId11" Type="http://schemas.openxmlformats.org/officeDocument/2006/relationships/oleObject" Target="../embeddings/oleObject5.bin"/><Relationship Id="rId12" Type="http://schemas.openxmlformats.org/officeDocument/2006/relationships/image" Target="../media/image27.emf"/><Relationship Id="rId13" Type="http://schemas.openxmlformats.org/officeDocument/2006/relationships/oleObject" Target="../embeddings/oleObject6.bin"/><Relationship Id="rId14" Type="http://schemas.openxmlformats.org/officeDocument/2006/relationships/image" Target="../media/image28.emf"/><Relationship Id="rId15" Type="http://schemas.openxmlformats.org/officeDocument/2006/relationships/oleObject" Target="../embeddings/oleObject7.bin"/><Relationship Id="rId16" Type="http://schemas.openxmlformats.org/officeDocument/2006/relationships/image" Target="../media/image29.emf"/><Relationship Id="rId17" Type="http://schemas.openxmlformats.org/officeDocument/2006/relationships/oleObject" Target="../embeddings/oleObject8.bin"/><Relationship Id="rId18" Type="http://schemas.openxmlformats.org/officeDocument/2006/relationships/image" Target="../media/image30.emf"/><Relationship Id="rId19" Type="http://schemas.openxmlformats.org/officeDocument/2006/relationships/oleObject" Target="../embeddings/oleObject9.bin"/><Relationship Id="rId1" Type="http://schemas.openxmlformats.org/officeDocument/2006/relationships/vmlDrawing" Target="../drawings/vmlDrawing1.vml"/><Relationship Id="rId2" Type="http://schemas.openxmlformats.org/officeDocument/2006/relationships/tags" Target="../tags/tag1.xml"/><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oleObject" Target="../embeddings/oleObject1.bin"/><Relationship Id="rId6" Type="http://schemas.openxmlformats.org/officeDocument/2006/relationships/image" Target="../media/image25.emf"/><Relationship Id="rId7" Type="http://schemas.openxmlformats.org/officeDocument/2006/relationships/oleObject" Target="../embeddings/oleObject2.bin"/><Relationship Id="rId8"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11" Type="http://schemas.openxmlformats.org/officeDocument/2006/relationships/oleObject" Target="../embeddings/oleObject17.bin"/><Relationship Id="rId12" Type="http://schemas.openxmlformats.org/officeDocument/2006/relationships/image" Target="../media/image30.emf"/><Relationship Id="rId13" Type="http://schemas.openxmlformats.org/officeDocument/2006/relationships/oleObject" Target="../embeddings/oleObject18.bin"/><Relationship Id="rId14" Type="http://schemas.openxmlformats.org/officeDocument/2006/relationships/image" Target="../media/image31.emf"/><Relationship Id="rId15" Type="http://schemas.openxmlformats.org/officeDocument/2006/relationships/image" Target="../media/image32.pn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13.bin"/><Relationship Id="rId4" Type="http://schemas.openxmlformats.org/officeDocument/2006/relationships/image" Target="../media/image26.emf"/><Relationship Id="rId5" Type="http://schemas.openxmlformats.org/officeDocument/2006/relationships/oleObject" Target="../embeddings/oleObject14.bin"/><Relationship Id="rId6" Type="http://schemas.openxmlformats.org/officeDocument/2006/relationships/image" Target="../media/image27.emf"/><Relationship Id="rId7" Type="http://schemas.openxmlformats.org/officeDocument/2006/relationships/oleObject" Target="../embeddings/oleObject15.bin"/><Relationship Id="rId8" Type="http://schemas.openxmlformats.org/officeDocument/2006/relationships/image" Target="../media/image28.emf"/><Relationship Id="rId9" Type="http://schemas.openxmlformats.org/officeDocument/2006/relationships/oleObject" Target="../embeddings/oleObject16.bin"/><Relationship Id="rId10" Type="http://schemas.openxmlformats.org/officeDocument/2006/relationships/image" Target="../media/image29.emf"/></Relationships>
</file>

<file path=ppt/slides/_rels/slide18.xml.rels><?xml version="1.0" encoding="UTF-8" standalone="yes"?>
<Relationships xmlns="http://schemas.openxmlformats.org/package/2006/relationships"><Relationship Id="rId11" Type="http://schemas.openxmlformats.org/officeDocument/2006/relationships/oleObject" Target="../embeddings/oleObject23.bin"/><Relationship Id="rId12" Type="http://schemas.openxmlformats.org/officeDocument/2006/relationships/image" Target="../media/image30.emf"/><Relationship Id="rId13" Type="http://schemas.openxmlformats.org/officeDocument/2006/relationships/oleObject" Target="../embeddings/oleObject24.bin"/><Relationship Id="rId14" Type="http://schemas.openxmlformats.org/officeDocument/2006/relationships/image" Target="../media/image31.emf"/><Relationship Id="rId15" Type="http://schemas.openxmlformats.org/officeDocument/2006/relationships/image" Target="../media/image32.png"/><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oleObject19.bin"/><Relationship Id="rId4" Type="http://schemas.openxmlformats.org/officeDocument/2006/relationships/image" Target="../media/image26.emf"/><Relationship Id="rId5" Type="http://schemas.openxmlformats.org/officeDocument/2006/relationships/oleObject" Target="../embeddings/oleObject20.bin"/><Relationship Id="rId6" Type="http://schemas.openxmlformats.org/officeDocument/2006/relationships/image" Target="../media/image27.emf"/><Relationship Id="rId7" Type="http://schemas.openxmlformats.org/officeDocument/2006/relationships/oleObject" Target="../embeddings/oleObject21.bin"/><Relationship Id="rId8" Type="http://schemas.openxmlformats.org/officeDocument/2006/relationships/image" Target="../media/image28.emf"/><Relationship Id="rId9" Type="http://schemas.openxmlformats.org/officeDocument/2006/relationships/oleObject" Target="../embeddings/oleObject22.bin"/><Relationship Id="rId10"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22.xml.rels><?xml version="1.0" encoding="UTF-8" standalone="yes"?>
<Relationships xmlns="http://schemas.openxmlformats.org/package/2006/relationships"><Relationship Id="rId11" Type="http://schemas.openxmlformats.org/officeDocument/2006/relationships/oleObject" Target="../embeddings/oleObject29.bin"/><Relationship Id="rId12" Type="http://schemas.openxmlformats.org/officeDocument/2006/relationships/image" Target="../media/image30.emf"/><Relationship Id="rId13" Type="http://schemas.openxmlformats.org/officeDocument/2006/relationships/oleObject" Target="../embeddings/oleObject30.bin"/><Relationship Id="rId14" Type="http://schemas.openxmlformats.org/officeDocument/2006/relationships/image" Target="../media/image31.emf"/><Relationship Id="rId15" Type="http://schemas.openxmlformats.org/officeDocument/2006/relationships/image" Target="../media/image32.png"/><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oleObject" Target="../embeddings/oleObject25.bin"/><Relationship Id="rId4" Type="http://schemas.openxmlformats.org/officeDocument/2006/relationships/image" Target="../media/image26.emf"/><Relationship Id="rId5" Type="http://schemas.openxmlformats.org/officeDocument/2006/relationships/oleObject" Target="../embeddings/oleObject26.bin"/><Relationship Id="rId6" Type="http://schemas.openxmlformats.org/officeDocument/2006/relationships/image" Target="../media/image27.emf"/><Relationship Id="rId7" Type="http://schemas.openxmlformats.org/officeDocument/2006/relationships/oleObject" Target="../embeddings/oleObject27.bin"/><Relationship Id="rId8" Type="http://schemas.openxmlformats.org/officeDocument/2006/relationships/image" Target="../media/image28.emf"/><Relationship Id="rId9" Type="http://schemas.openxmlformats.org/officeDocument/2006/relationships/oleObject" Target="../embeddings/oleObject28.bin"/><Relationship Id="rId10" Type="http://schemas.openxmlformats.org/officeDocument/2006/relationships/image" Target="../media/image2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9.emf"/></Relationships>
</file>

<file path=ppt/slides/_rels/slide25.xml.rels><?xml version="1.0" encoding="UTF-8" standalone="yes"?>
<Relationships xmlns="http://schemas.openxmlformats.org/package/2006/relationships"><Relationship Id="rId11" Type="http://schemas.openxmlformats.org/officeDocument/2006/relationships/oleObject" Target="../embeddings/oleObject35.bin"/><Relationship Id="rId12" Type="http://schemas.openxmlformats.org/officeDocument/2006/relationships/image" Target="../media/image30.emf"/><Relationship Id="rId13" Type="http://schemas.openxmlformats.org/officeDocument/2006/relationships/oleObject" Target="../embeddings/oleObject36.bin"/><Relationship Id="rId14" Type="http://schemas.openxmlformats.org/officeDocument/2006/relationships/image" Target="../media/image31.emf"/><Relationship Id="rId15" Type="http://schemas.openxmlformats.org/officeDocument/2006/relationships/image" Target="../media/image32.png"/><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oleObject" Target="../embeddings/oleObject31.bin"/><Relationship Id="rId4" Type="http://schemas.openxmlformats.org/officeDocument/2006/relationships/image" Target="../media/image26.emf"/><Relationship Id="rId5" Type="http://schemas.openxmlformats.org/officeDocument/2006/relationships/oleObject" Target="../embeddings/oleObject32.bin"/><Relationship Id="rId6" Type="http://schemas.openxmlformats.org/officeDocument/2006/relationships/image" Target="../media/image27.emf"/><Relationship Id="rId7" Type="http://schemas.openxmlformats.org/officeDocument/2006/relationships/oleObject" Target="../embeddings/oleObject33.bin"/><Relationship Id="rId8" Type="http://schemas.openxmlformats.org/officeDocument/2006/relationships/image" Target="../media/image28.emf"/><Relationship Id="rId9" Type="http://schemas.openxmlformats.org/officeDocument/2006/relationships/oleObject" Target="../embeddings/oleObject34.bin"/><Relationship Id="rId10" Type="http://schemas.openxmlformats.org/officeDocument/2006/relationships/image" Target="../media/image2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emf"/><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8.emf"/></Relationships>
</file>

<file path=ppt/slides/_rels/slide34.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oleObject" Target="../embeddings/oleObject37.bin"/><Relationship Id="rId6" Type="http://schemas.openxmlformats.org/officeDocument/2006/relationships/image" Target="../media/image49.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3.emf"/></Relationships>
</file>

<file path=ppt/slides/_rels/slide38.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1" Type="http://schemas.openxmlformats.org/officeDocument/2006/relationships/oleObject" Target="../embeddings/oleObject42.bin"/><Relationship Id="rId12" Type="http://schemas.openxmlformats.org/officeDocument/2006/relationships/image" Target="../media/image30.emf"/><Relationship Id="rId13" Type="http://schemas.openxmlformats.org/officeDocument/2006/relationships/oleObject" Target="../embeddings/oleObject43.bin"/><Relationship Id="rId14" Type="http://schemas.openxmlformats.org/officeDocument/2006/relationships/image" Target="../media/image31.emf"/><Relationship Id="rId15" Type="http://schemas.openxmlformats.org/officeDocument/2006/relationships/image" Target="../media/image32.png"/><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oleObject" Target="../embeddings/oleObject38.bin"/><Relationship Id="rId4" Type="http://schemas.openxmlformats.org/officeDocument/2006/relationships/image" Target="../media/image26.emf"/><Relationship Id="rId5" Type="http://schemas.openxmlformats.org/officeDocument/2006/relationships/oleObject" Target="../embeddings/oleObject39.bin"/><Relationship Id="rId6" Type="http://schemas.openxmlformats.org/officeDocument/2006/relationships/image" Target="../media/image27.emf"/><Relationship Id="rId7" Type="http://schemas.openxmlformats.org/officeDocument/2006/relationships/oleObject" Target="../embeddings/oleObject40.bin"/><Relationship Id="rId8" Type="http://schemas.openxmlformats.org/officeDocument/2006/relationships/image" Target="../media/image28.emf"/><Relationship Id="rId9" Type="http://schemas.openxmlformats.org/officeDocument/2006/relationships/oleObject" Target="../embeddings/oleObject41.bin"/><Relationship Id="rId10" Type="http://schemas.openxmlformats.org/officeDocument/2006/relationships/image" Target="../media/image29.emf"/></Relationships>
</file>

<file path=ppt/slides/_rels/slide44.xml.rels><?xml version="1.0" encoding="UTF-8" standalone="yes"?>
<Relationships xmlns="http://schemas.openxmlformats.org/package/2006/relationships"><Relationship Id="rId9" Type="http://schemas.openxmlformats.org/officeDocument/2006/relationships/oleObject" Target="../embeddings/oleObject47.bin"/><Relationship Id="rId20" Type="http://schemas.openxmlformats.org/officeDocument/2006/relationships/image" Target="../media/image31.emf"/><Relationship Id="rId21" Type="http://schemas.openxmlformats.org/officeDocument/2006/relationships/image" Target="../media/image32.png"/><Relationship Id="rId22" Type="http://schemas.openxmlformats.org/officeDocument/2006/relationships/oleObject" Target="../embeddings/oleObject53.bin"/><Relationship Id="rId23" Type="http://schemas.openxmlformats.org/officeDocument/2006/relationships/oleObject" Target="../embeddings/oleObject54.bin"/><Relationship Id="rId24" Type="http://schemas.openxmlformats.org/officeDocument/2006/relationships/oleObject" Target="../embeddings/oleObject55.bin"/><Relationship Id="rId10" Type="http://schemas.openxmlformats.org/officeDocument/2006/relationships/image" Target="../media/image26.emf"/><Relationship Id="rId11" Type="http://schemas.openxmlformats.org/officeDocument/2006/relationships/oleObject" Target="../embeddings/oleObject48.bin"/><Relationship Id="rId12" Type="http://schemas.openxmlformats.org/officeDocument/2006/relationships/image" Target="../media/image27.emf"/><Relationship Id="rId13" Type="http://schemas.openxmlformats.org/officeDocument/2006/relationships/oleObject" Target="../embeddings/oleObject49.bin"/><Relationship Id="rId14" Type="http://schemas.openxmlformats.org/officeDocument/2006/relationships/image" Target="../media/image28.emf"/><Relationship Id="rId15" Type="http://schemas.openxmlformats.org/officeDocument/2006/relationships/oleObject" Target="../embeddings/oleObject50.bin"/><Relationship Id="rId16" Type="http://schemas.openxmlformats.org/officeDocument/2006/relationships/image" Target="../media/image29.emf"/><Relationship Id="rId17" Type="http://schemas.openxmlformats.org/officeDocument/2006/relationships/oleObject" Target="../embeddings/oleObject51.bin"/><Relationship Id="rId18" Type="http://schemas.openxmlformats.org/officeDocument/2006/relationships/image" Target="../media/image30.emf"/><Relationship Id="rId19" Type="http://schemas.openxmlformats.org/officeDocument/2006/relationships/oleObject" Target="../embeddings/oleObject52.bin"/><Relationship Id="rId1" Type="http://schemas.openxmlformats.org/officeDocument/2006/relationships/vmlDrawing" Target="../drawings/vmlDrawing8.vml"/><Relationship Id="rId2" Type="http://schemas.openxmlformats.org/officeDocument/2006/relationships/tags" Target="../tags/tag2.xml"/><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oleObject" Target="../embeddings/oleObject44.bin"/><Relationship Id="rId6" Type="http://schemas.openxmlformats.org/officeDocument/2006/relationships/image" Target="../media/image25.emf"/><Relationship Id="rId7" Type="http://schemas.openxmlformats.org/officeDocument/2006/relationships/oleObject" Target="../embeddings/oleObject45.bin"/><Relationship Id="rId8" Type="http://schemas.openxmlformats.org/officeDocument/2006/relationships/oleObject" Target="../embeddings/oleObject46.bin"/></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emf"/><Relationship Id="rId8" Type="http://schemas.openxmlformats.org/officeDocument/2006/relationships/image" Target="../media/image66.emf"/><Relationship Id="rId9"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1" Type="http://schemas.openxmlformats.org/officeDocument/2006/relationships/oleObject" Target="../embeddings/oleObject59.bin"/><Relationship Id="rId12" Type="http://schemas.openxmlformats.org/officeDocument/2006/relationships/image" Target="../media/image29.emf"/><Relationship Id="rId13" Type="http://schemas.openxmlformats.org/officeDocument/2006/relationships/oleObject" Target="../embeddings/oleObject60.bin"/><Relationship Id="rId14" Type="http://schemas.openxmlformats.org/officeDocument/2006/relationships/image" Target="../media/image30.emf"/><Relationship Id="rId15" Type="http://schemas.openxmlformats.org/officeDocument/2006/relationships/image" Target="../media/image32.png"/><Relationship Id="rId1" Type="http://schemas.openxmlformats.org/officeDocument/2006/relationships/vmlDrawing" Target="../drawings/vmlDrawing9.vml"/><Relationship Id="rId2" Type="http://schemas.openxmlformats.org/officeDocument/2006/relationships/tags" Target="../tags/tag3.xml"/><Relationship Id="rId3" Type="http://schemas.openxmlformats.org/officeDocument/2006/relationships/slideLayout" Target="../slideLayouts/slideLayout2.xml"/><Relationship Id="rId4" Type="http://schemas.openxmlformats.org/officeDocument/2006/relationships/notesSlide" Target="../notesSlides/notesSlide25.xml"/><Relationship Id="rId5" Type="http://schemas.openxmlformats.org/officeDocument/2006/relationships/oleObject" Target="../embeddings/oleObject56.bin"/><Relationship Id="rId6" Type="http://schemas.openxmlformats.org/officeDocument/2006/relationships/image" Target="../media/image26.emf"/><Relationship Id="rId7" Type="http://schemas.openxmlformats.org/officeDocument/2006/relationships/oleObject" Target="../embeddings/oleObject57.bin"/><Relationship Id="rId8" Type="http://schemas.openxmlformats.org/officeDocument/2006/relationships/image" Target="../media/image27.emf"/><Relationship Id="rId9" Type="http://schemas.openxmlformats.org/officeDocument/2006/relationships/oleObject" Target="../embeddings/oleObject58.bin"/><Relationship Id="rId10" Type="http://schemas.openxmlformats.org/officeDocument/2006/relationships/image" Target="../media/image28.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jp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9.emf"/></Relationships>
</file>

<file path=ppt/slides/_rels/slide51.xml.rels><?xml version="1.0" encoding="UTF-8" standalone="yes"?>
<Relationships xmlns="http://schemas.openxmlformats.org/package/2006/relationships"><Relationship Id="rId11" Type="http://schemas.openxmlformats.org/officeDocument/2006/relationships/oleObject" Target="../embeddings/oleObject64.bin"/><Relationship Id="rId12" Type="http://schemas.openxmlformats.org/officeDocument/2006/relationships/image" Target="../media/image29.emf"/><Relationship Id="rId13" Type="http://schemas.openxmlformats.org/officeDocument/2006/relationships/oleObject" Target="../embeddings/oleObject65.bin"/><Relationship Id="rId14" Type="http://schemas.openxmlformats.org/officeDocument/2006/relationships/image" Target="../media/image30.emf"/><Relationship Id="rId15" Type="http://schemas.openxmlformats.org/officeDocument/2006/relationships/image" Target="../media/image32.png"/><Relationship Id="rId1" Type="http://schemas.openxmlformats.org/officeDocument/2006/relationships/vmlDrawing" Target="../drawings/vmlDrawing10.vml"/><Relationship Id="rId2" Type="http://schemas.openxmlformats.org/officeDocument/2006/relationships/tags" Target="../tags/tag4.xml"/><Relationship Id="rId3" Type="http://schemas.openxmlformats.org/officeDocument/2006/relationships/slideLayout" Target="../slideLayouts/slideLayout2.xml"/><Relationship Id="rId4" Type="http://schemas.openxmlformats.org/officeDocument/2006/relationships/notesSlide" Target="../notesSlides/notesSlide27.xml"/><Relationship Id="rId5" Type="http://schemas.openxmlformats.org/officeDocument/2006/relationships/oleObject" Target="../embeddings/oleObject61.bin"/><Relationship Id="rId6" Type="http://schemas.openxmlformats.org/officeDocument/2006/relationships/image" Target="../media/image26.emf"/><Relationship Id="rId7" Type="http://schemas.openxmlformats.org/officeDocument/2006/relationships/oleObject" Target="../embeddings/oleObject62.bin"/><Relationship Id="rId8" Type="http://schemas.openxmlformats.org/officeDocument/2006/relationships/image" Target="../media/image27.emf"/><Relationship Id="rId9" Type="http://schemas.openxmlformats.org/officeDocument/2006/relationships/oleObject" Target="../embeddings/oleObject63.bin"/><Relationship Id="rId10" Type="http://schemas.openxmlformats.org/officeDocument/2006/relationships/image" Target="../media/image28.emf"/></Relationships>
</file>

<file path=ppt/slides/_rels/slide52.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4.emf"/></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75.em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6.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1" Type="http://schemas.openxmlformats.org/officeDocument/2006/relationships/oleObject" Target="../embeddings/oleObject70.bin"/><Relationship Id="rId12" Type="http://schemas.openxmlformats.org/officeDocument/2006/relationships/image" Target="../media/image30.emf"/><Relationship Id="rId13" Type="http://schemas.openxmlformats.org/officeDocument/2006/relationships/oleObject" Target="../embeddings/oleObject71.bin"/><Relationship Id="rId14" Type="http://schemas.openxmlformats.org/officeDocument/2006/relationships/image" Target="../media/image31.emf"/><Relationship Id="rId15" Type="http://schemas.openxmlformats.org/officeDocument/2006/relationships/image" Target="../media/image32.png"/><Relationship Id="rId1" Type="http://schemas.openxmlformats.org/officeDocument/2006/relationships/vmlDrawing" Target="../drawings/vmlDrawing11.vml"/><Relationship Id="rId2" Type="http://schemas.openxmlformats.org/officeDocument/2006/relationships/slideLayout" Target="../slideLayouts/slideLayout2.xml"/><Relationship Id="rId3" Type="http://schemas.openxmlformats.org/officeDocument/2006/relationships/oleObject" Target="../embeddings/oleObject66.bin"/><Relationship Id="rId4" Type="http://schemas.openxmlformats.org/officeDocument/2006/relationships/image" Target="../media/image26.emf"/><Relationship Id="rId5" Type="http://schemas.openxmlformats.org/officeDocument/2006/relationships/oleObject" Target="../embeddings/oleObject67.bin"/><Relationship Id="rId6" Type="http://schemas.openxmlformats.org/officeDocument/2006/relationships/image" Target="../media/image27.emf"/><Relationship Id="rId7" Type="http://schemas.openxmlformats.org/officeDocument/2006/relationships/oleObject" Target="../embeddings/oleObject68.bin"/><Relationship Id="rId8" Type="http://schemas.openxmlformats.org/officeDocument/2006/relationships/image" Target="../media/image28.emf"/><Relationship Id="rId9" Type="http://schemas.openxmlformats.org/officeDocument/2006/relationships/oleObject" Target="../embeddings/oleObject69.bin"/><Relationship Id="rId10" Type="http://schemas.openxmlformats.org/officeDocument/2006/relationships/image" Target="../media/image29.emf"/></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6" Type="http://schemas.openxmlformats.org/officeDocument/2006/relationships/image" Target="../media/image16.emf"/><Relationship Id="rId7" Type="http://schemas.openxmlformats.org/officeDocument/2006/relationships/image" Target="../media/image17.emf"/><Relationship Id="rId8" Type="http://schemas.openxmlformats.org/officeDocument/2006/relationships/image" Target="../media/image18.emf"/><Relationship Id="rId9"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7.emf"/></Relationships>
</file>

<file path=ppt/slides/_rels/slide62.xml.rels><?xml version="1.0" encoding="UTF-8" standalone="yes"?>
<Relationships xmlns="http://schemas.openxmlformats.org/package/2006/relationships"><Relationship Id="rId11" Type="http://schemas.openxmlformats.org/officeDocument/2006/relationships/oleObject" Target="../embeddings/oleObject76.bin"/><Relationship Id="rId12" Type="http://schemas.openxmlformats.org/officeDocument/2006/relationships/image" Target="../media/image30.emf"/><Relationship Id="rId13" Type="http://schemas.openxmlformats.org/officeDocument/2006/relationships/oleObject" Target="../embeddings/oleObject77.bin"/><Relationship Id="rId14" Type="http://schemas.openxmlformats.org/officeDocument/2006/relationships/image" Target="../media/image31.emf"/><Relationship Id="rId15" Type="http://schemas.openxmlformats.org/officeDocument/2006/relationships/image" Target="../media/image32.png"/><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oleObject" Target="../embeddings/oleObject72.bin"/><Relationship Id="rId4" Type="http://schemas.openxmlformats.org/officeDocument/2006/relationships/image" Target="../media/image26.emf"/><Relationship Id="rId5" Type="http://schemas.openxmlformats.org/officeDocument/2006/relationships/oleObject" Target="../embeddings/oleObject73.bin"/><Relationship Id="rId6" Type="http://schemas.openxmlformats.org/officeDocument/2006/relationships/image" Target="../media/image27.emf"/><Relationship Id="rId7" Type="http://schemas.openxmlformats.org/officeDocument/2006/relationships/oleObject" Target="../embeddings/oleObject74.bin"/><Relationship Id="rId8" Type="http://schemas.openxmlformats.org/officeDocument/2006/relationships/image" Target="../media/image28.emf"/><Relationship Id="rId9" Type="http://schemas.openxmlformats.org/officeDocument/2006/relationships/oleObject" Target="../embeddings/oleObject75.bin"/><Relationship Id="rId10" Type="http://schemas.openxmlformats.org/officeDocument/2006/relationships/image" Target="../media/image29.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8.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8.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7.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80.em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1.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6.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7.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8641" y="566570"/>
            <a:ext cx="8164095" cy="1470025"/>
          </a:xfrm>
        </p:spPr>
        <p:txBody>
          <a:bodyPr>
            <a:noAutofit/>
          </a:bodyPr>
          <a:lstStyle/>
          <a:p>
            <a:r>
              <a:rPr lang="en-US" sz="3600" dirty="0" smtClean="0">
                <a:solidFill>
                  <a:srgbClr val="0000FF"/>
                </a:solidFill>
                <a:latin typeface="Cambria"/>
                <a:cs typeface="Cambria"/>
              </a:rPr>
              <a:t>Parallel </a:t>
            </a:r>
            <a:r>
              <a:rPr lang="en-US" sz="3600" dirty="0" smtClean="0">
                <a:solidFill>
                  <a:srgbClr val="0000FF"/>
                </a:solidFill>
                <a:latin typeface="Cambria"/>
                <a:cs typeface="Cambria"/>
              </a:rPr>
              <a:t>Algorithms for Two-stage Stochastic Optimizations with Application to AMC Planning</a:t>
            </a:r>
            <a:endParaRPr lang="en-US" sz="3600" dirty="0">
              <a:solidFill>
                <a:srgbClr val="0000FF"/>
              </a:solidFill>
              <a:latin typeface="Cambria"/>
              <a:cs typeface="Cambria"/>
            </a:endParaRPr>
          </a:p>
        </p:txBody>
      </p:sp>
      <p:sp>
        <p:nvSpPr>
          <p:cNvPr id="3" name="Subtitle 2"/>
          <p:cNvSpPr>
            <a:spLocks noGrp="1"/>
          </p:cNvSpPr>
          <p:nvPr>
            <p:ph type="subTitle" idx="1"/>
          </p:nvPr>
        </p:nvSpPr>
        <p:spPr>
          <a:xfrm>
            <a:off x="685800" y="2713789"/>
            <a:ext cx="7772400" cy="3128211"/>
          </a:xfrm>
        </p:spPr>
        <p:txBody>
          <a:bodyPr>
            <a:noAutofit/>
          </a:bodyPr>
          <a:lstStyle/>
          <a:p>
            <a:r>
              <a:rPr lang="en-US" sz="3000" dirty="0" smtClean="0">
                <a:solidFill>
                  <a:srgbClr val="008000"/>
                </a:solidFill>
                <a:latin typeface="Times"/>
                <a:cs typeface="Times"/>
              </a:rPr>
              <a:t>Akhil Langer</a:t>
            </a:r>
          </a:p>
          <a:p>
            <a:r>
              <a:rPr lang="en-US" sz="3000" dirty="0" smtClean="0">
                <a:solidFill>
                  <a:srgbClr val="008000"/>
                </a:solidFill>
                <a:latin typeface="Times"/>
                <a:cs typeface="Times"/>
              </a:rPr>
              <a:t>PhD Final Defense</a:t>
            </a:r>
          </a:p>
          <a:p>
            <a:r>
              <a:rPr lang="en-US" sz="3000" dirty="0" smtClean="0">
                <a:solidFill>
                  <a:srgbClr val="008000"/>
                </a:solidFill>
                <a:latin typeface="Times"/>
                <a:cs typeface="Times"/>
              </a:rPr>
              <a:t>Department of Computer Science</a:t>
            </a:r>
            <a:br>
              <a:rPr lang="en-US" sz="3000" dirty="0" smtClean="0">
                <a:solidFill>
                  <a:srgbClr val="008000"/>
                </a:solidFill>
                <a:latin typeface="Times"/>
                <a:cs typeface="Times"/>
              </a:rPr>
            </a:br>
            <a:r>
              <a:rPr lang="en-US" sz="3000" dirty="0" smtClean="0">
                <a:solidFill>
                  <a:srgbClr val="008000"/>
                </a:solidFill>
                <a:latin typeface="Times"/>
                <a:cs typeface="Times"/>
              </a:rPr>
              <a:t>University of Illinois at Urbana-Champaign</a:t>
            </a:r>
          </a:p>
          <a:p>
            <a:endParaRPr lang="en-US" sz="3000" dirty="0">
              <a:solidFill>
                <a:srgbClr val="008000"/>
              </a:solidFill>
              <a:latin typeface="Times"/>
              <a:cs typeface="Times"/>
            </a:endParaRPr>
          </a:p>
          <a:p>
            <a:r>
              <a:rPr lang="en-US" sz="3000" dirty="0" smtClean="0">
                <a:solidFill>
                  <a:srgbClr val="008000"/>
                </a:solidFill>
                <a:latin typeface="Times"/>
                <a:cs typeface="Times"/>
              </a:rPr>
              <a:t>22</a:t>
            </a:r>
            <a:r>
              <a:rPr lang="en-US" sz="3000" baseline="30000" dirty="0" smtClean="0">
                <a:solidFill>
                  <a:srgbClr val="008000"/>
                </a:solidFill>
                <a:latin typeface="Times"/>
                <a:cs typeface="Times"/>
              </a:rPr>
              <a:t>nd</a:t>
            </a:r>
            <a:r>
              <a:rPr lang="en-US" sz="3000" dirty="0" smtClean="0">
                <a:solidFill>
                  <a:srgbClr val="008000"/>
                </a:solidFill>
                <a:latin typeface="Times"/>
                <a:cs typeface="Times"/>
              </a:rPr>
              <a:t> June, 2015</a:t>
            </a:r>
          </a:p>
        </p:txBody>
      </p:sp>
      <p:pic>
        <p:nvPicPr>
          <p:cNvPr id="11" name="Picture 10"/>
          <p:cNvPicPr>
            <a:picLocks noChangeAspect="1"/>
          </p:cNvPicPr>
          <p:nvPr/>
        </p:nvPicPr>
        <p:blipFill>
          <a:blip r:embed="rId3"/>
          <a:stretch>
            <a:fillRect/>
          </a:stretch>
        </p:blipFill>
        <p:spPr>
          <a:xfrm>
            <a:off x="7874001" y="5292205"/>
            <a:ext cx="1038056" cy="1344478"/>
          </a:xfrm>
          <a:prstGeom prst="rect">
            <a:avLst/>
          </a:prstGeom>
        </p:spPr>
      </p:pic>
    </p:spTree>
    <p:extLst>
      <p:ext uri="{BB962C8B-B14F-4D97-AF65-F5344CB8AC3E}">
        <p14:creationId xmlns:p14="http://schemas.microsoft.com/office/powerpoint/2010/main" val="2745694967"/>
      </p:ext>
    </p:extLst>
  </p:cSld>
  <p:clrMapOvr>
    <a:masterClrMapping/>
  </p:clrMapOvr>
  <mc:AlternateContent xmlns:mc="http://schemas.openxmlformats.org/markup-compatibility/2006" xmlns:p14="http://schemas.microsoft.com/office/powerpoint/2010/main">
    <mc:Choice Requires="p14">
      <p:transition spd="slow" p14:dur="2000" advTm="2571"/>
    </mc:Choice>
    <mc:Fallback xmlns="">
      <p:transition xmlns:p14="http://schemas.microsoft.com/office/powerpoint/2010/main" spd="slow" advTm="2571"/>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74402"/>
            <a:ext cx="9144000" cy="1143000"/>
          </a:xfrm>
        </p:spPr>
        <p:txBody>
          <a:bodyPr>
            <a:noAutofit/>
          </a:bodyPr>
          <a:lstStyle/>
          <a:p>
            <a:r>
              <a:rPr lang="en-US" dirty="0"/>
              <a:t>P</a:t>
            </a:r>
            <a:r>
              <a:rPr lang="en-US" dirty="0" smtClean="0"/>
              <a:t>arallel </a:t>
            </a:r>
            <a:r>
              <a:rPr lang="en-US" dirty="0" smtClean="0"/>
              <a:t>Algorithms for </a:t>
            </a:r>
            <a:br>
              <a:rPr lang="en-US" dirty="0" smtClean="0"/>
            </a:br>
            <a:r>
              <a:rPr lang="en-US" dirty="0" smtClean="0"/>
              <a:t>Two-stage Stochastic Optimization</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10</a:t>
            </a:fld>
            <a:endParaRPr lang="en-US"/>
          </a:p>
        </p:txBody>
      </p:sp>
    </p:spTree>
    <p:extLst>
      <p:ext uri="{BB962C8B-B14F-4D97-AF65-F5344CB8AC3E}">
        <p14:creationId xmlns:p14="http://schemas.microsoft.com/office/powerpoint/2010/main" val="28655491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355"/>
            <a:ext cx="8229600" cy="1143000"/>
          </a:xfrm>
        </p:spPr>
        <p:txBody>
          <a:bodyPr>
            <a:normAutofit/>
          </a:bodyPr>
          <a:lstStyle/>
          <a:p>
            <a:r>
              <a:rPr lang="en-US" dirty="0" smtClean="0"/>
              <a:t>Related Work</a:t>
            </a:r>
            <a:endParaRPr lang="en-US" dirty="0"/>
          </a:p>
        </p:txBody>
      </p:sp>
      <p:sp>
        <p:nvSpPr>
          <p:cNvPr id="3" name="Content Placeholder 2"/>
          <p:cNvSpPr>
            <a:spLocks noGrp="1"/>
          </p:cNvSpPr>
          <p:nvPr>
            <p:ph idx="1"/>
          </p:nvPr>
        </p:nvSpPr>
        <p:spPr>
          <a:xfrm>
            <a:off x="457200" y="1096806"/>
            <a:ext cx="8477624" cy="5120622"/>
          </a:xfrm>
        </p:spPr>
        <p:txBody>
          <a:bodyPr>
            <a:noAutofit/>
          </a:bodyPr>
          <a:lstStyle/>
          <a:p>
            <a:pPr>
              <a:buFont typeface="Wingdings" charset="2"/>
              <a:buChar char="q"/>
            </a:pPr>
            <a:r>
              <a:rPr lang="en-US" sz="2400" dirty="0" smtClean="0"/>
              <a:t>Extensive Formulation</a:t>
            </a:r>
          </a:p>
          <a:p>
            <a:pPr lvl="1">
              <a:buFont typeface="Wingdings" charset="2"/>
              <a:buChar char="Ø"/>
            </a:pPr>
            <a:r>
              <a:rPr lang="en-US" sz="2400" dirty="0" smtClean="0"/>
              <a:t>Becomes unwieldy with increase in number of scenarios</a:t>
            </a:r>
          </a:p>
          <a:p>
            <a:pPr lvl="1">
              <a:buFont typeface="Wingdings" charset="2"/>
              <a:buChar char="Ø"/>
            </a:pPr>
            <a:r>
              <a:rPr lang="en-US" sz="2400" dirty="0" smtClean="0"/>
              <a:t>Unable to optimize even toy instances</a:t>
            </a:r>
          </a:p>
        </p:txBody>
      </p:sp>
      <p:sp>
        <p:nvSpPr>
          <p:cNvPr id="6" name="Slide Number Placeholder 5"/>
          <p:cNvSpPr>
            <a:spLocks noGrp="1"/>
          </p:cNvSpPr>
          <p:nvPr>
            <p:ph type="sldNum" sz="quarter" idx="12"/>
          </p:nvPr>
        </p:nvSpPr>
        <p:spPr/>
        <p:txBody>
          <a:bodyPr/>
          <a:lstStyle/>
          <a:p>
            <a:fld id="{5445BD81-DAF7-6F49-B150-DD6061297609}" type="slidenum">
              <a:rPr lang="en-US" smtClean="0"/>
              <a:t>11</a:t>
            </a:fld>
            <a:endParaRPr lang="en-US"/>
          </a:p>
        </p:txBody>
      </p:sp>
      <p:pic>
        <p:nvPicPr>
          <p:cNvPr id="5" name="Picture 4" descr="efPerforman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637" y="2494207"/>
            <a:ext cx="4174563" cy="3478803"/>
          </a:xfrm>
          <a:prstGeom prst="rect">
            <a:avLst/>
          </a:prstGeom>
        </p:spPr>
      </p:pic>
      <p:sp>
        <p:nvSpPr>
          <p:cNvPr id="7" name="TextBox 6"/>
          <p:cNvSpPr txBox="1"/>
          <p:nvPr/>
        </p:nvSpPr>
        <p:spPr>
          <a:xfrm>
            <a:off x="469153" y="5850864"/>
            <a:ext cx="8217647" cy="492443"/>
          </a:xfrm>
          <a:prstGeom prst="rect">
            <a:avLst/>
          </a:prstGeom>
          <a:noFill/>
        </p:spPr>
        <p:txBody>
          <a:bodyPr wrap="square" rtlCol="0">
            <a:spAutoFit/>
          </a:bodyPr>
          <a:lstStyle/>
          <a:p>
            <a:pPr algn="ctr"/>
            <a:r>
              <a:rPr lang="en-US" sz="2600" dirty="0" smtClean="0">
                <a:solidFill>
                  <a:srgbClr val="008000"/>
                </a:solidFill>
                <a:latin typeface="Cambria"/>
                <a:cs typeface="Cambria"/>
              </a:rPr>
              <a:t>Superlinear increase in time with number of scenarios</a:t>
            </a:r>
            <a:endParaRPr lang="en-US" sz="2600" dirty="0">
              <a:solidFill>
                <a:srgbClr val="008000"/>
              </a:solidFill>
              <a:latin typeface="Cambria"/>
              <a:cs typeface="Cambria"/>
            </a:endParaRPr>
          </a:p>
        </p:txBody>
      </p:sp>
      <p:pic>
        <p:nvPicPr>
          <p:cNvPr id="8" name="Picture 7"/>
          <p:cNvPicPr>
            <a:picLocks noChangeAspect="1"/>
          </p:cNvPicPr>
          <p:nvPr/>
        </p:nvPicPr>
        <p:blipFill>
          <a:blip r:embed="rId3"/>
          <a:stretch>
            <a:fillRect/>
          </a:stretch>
        </p:blipFill>
        <p:spPr>
          <a:xfrm>
            <a:off x="6582562" y="3862205"/>
            <a:ext cx="2104238" cy="703284"/>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380502"/>
      </p:ext>
    </p:extLst>
  </p:cSld>
  <p:clrMapOvr>
    <a:masterClrMapping/>
  </p:clrMapOvr>
  <mc:AlternateContent xmlns:mc="http://schemas.openxmlformats.org/markup-compatibility/2006" xmlns:p14="http://schemas.microsoft.com/office/powerpoint/2010/main">
    <mc:Choice Requires="p14">
      <p:transition spd="slow" p14:dur="2000" advTm="6862"/>
    </mc:Choice>
    <mc:Fallback xmlns="">
      <p:transition xmlns:p14="http://schemas.microsoft.com/office/powerpoint/2010/main" spd="slow" advTm="6862"/>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445BD81-DAF7-6F49-B150-DD6061297609}" type="slidenum">
              <a:rPr lang="en-US" smtClean="0"/>
              <a:t>12</a:t>
            </a:fld>
            <a:endParaRPr lang="en-US"/>
          </a:p>
        </p:txBody>
      </p:sp>
      <p:sp>
        <p:nvSpPr>
          <p:cNvPr id="8" name="Content Placeholder 2"/>
          <p:cNvSpPr>
            <a:spLocks noGrp="1"/>
          </p:cNvSpPr>
          <p:nvPr>
            <p:ph idx="1"/>
          </p:nvPr>
        </p:nvSpPr>
        <p:spPr>
          <a:xfrm>
            <a:off x="457200" y="1096806"/>
            <a:ext cx="8477624" cy="5120622"/>
          </a:xfrm>
        </p:spPr>
        <p:txBody>
          <a:bodyPr>
            <a:noAutofit/>
          </a:bodyPr>
          <a:lstStyle/>
          <a:p>
            <a:pPr>
              <a:buFont typeface="Wingdings" charset="2"/>
              <a:buChar char="q"/>
            </a:pPr>
            <a:r>
              <a:rPr lang="en-US" sz="2400" dirty="0" smtClean="0"/>
              <a:t>Extensive Formulation</a:t>
            </a:r>
          </a:p>
          <a:p>
            <a:pPr lvl="1">
              <a:buFont typeface="Wingdings" charset="2"/>
              <a:buChar char="Ø"/>
            </a:pPr>
            <a:r>
              <a:rPr lang="en-US" sz="2400" dirty="0" smtClean="0"/>
              <a:t>Becomes unwieldy with increase in number of scenarios</a:t>
            </a:r>
          </a:p>
          <a:p>
            <a:pPr lvl="1">
              <a:buFont typeface="Wingdings" charset="2"/>
              <a:buChar char="Ø"/>
            </a:pPr>
            <a:r>
              <a:rPr lang="en-US" sz="2400" dirty="0" smtClean="0"/>
              <a:t>Unable to optimize even toy instances</a:t>
            </a:r>
            <a:endParaRPr lang="en-US" sz="2400" dirty="0"/>
          </a:p>
          <a:p>
            <a:pPr>
              <a:buFont typeface="Wingdings" charset="2"/>
              <a:buChar char="q"/>
            </a:pPr>
            <a:r>
              <a:rPr lang="en-US" sz="2400" dirty="0"/>
              <a:t>Parallelizing IP is difficult</a:t>
            </a:r>
          </a:p>
          <a:p>
            <a:pPr lvl="1">
              <a:buFont typeface="Wingdings" charset="2"/>
              <a:buChar char="Ø"/>
            </a:pPr>
            <a:r>
              <a:rPr lang="en-US" sz="2200" dirty="0"/>
              <a:t>e.g. </a:t>
            </a:r>
            <a:r>
              <a:rPr lang="en-US" sz="2200" dirty="0" err="1"/>
              <a:t>Gurobi</a:t>
            </a:r>
            <a:r>
              <a:rPr lang="en-US" sz="2200" dirty="0"/>
              <a:t> has poor parallel </a:t>
            </a:r>
            <a:r>
              <a:rPr lang="en-US" sz="2200" dirty="0" smtClean="0"/>
              <a:t>efficiency</a:t>
            </a:r>
            <a:r>
              <a:rPr lang="en-US" sz="2200" baseline="30000" dirty="0" smtClean="0"/>
              <a:t>1</a:t>
            </a:r>
            <a:endParaRPr lang="en-US" sz="2200" baseline="30000" dirty="0"/>
          </a:p>
          <a:p>
            <a:pPr>
              <a:buFont typeface="Wingdings" charset="2"/>
              <a:buChar char="q"/>
            </a:pPr>
            <a:r>
              <a:rPr lang="en-US" sz="2400" dirty="0" err="1"/>
              <a:t>PySP</a:t>
            </a:r>
            <a:r>
              <a:rPr lang="en-US" sz="2400" dirty="0"/>
              <a:t> </a:t>
            </a:r>
            <a:r>
              <a:rPr lang="en-US" sz="2400" dirty="0" smtClean="0"/>
              <a:t>solver @ SNL</a:t>
            </a:r>
            <a:endParaRPr lang="en-US" sz="2400" dirty="0"/>
          </a:p>
          <a:p>
            <a:pPr lvl="1">
              <a:buFont typeface="Wingdings" charset="2"/>
              <a:buChar char="Ø"/>
            </a:pPr>
            <a:r>
              <a:rPr lang="en-US" sz="2200" dirty="0"/>
              <a:t>Parallel implementation of R-W progressive hedging</a:t>
            </a:r>
          </a:p>
          <a:p>
            <a:pPr lvl="1">
              <a:buFont typeface="Wingdings" charset="2"/>
              <a:buChar char="Ø"/>
            </a:pPr>
            <a:r>
              <a:rPr lang="en-US" sz="2200" dirty="0"/>
              <a:t>Heuristic requires parameter tuning</a:t>
            </a:r>
          </a:p>
          <a:p>
            <a:pPr lvl="1">
              <a:buFont typeface="Wingdings" charset="2"/>
              <a:buChar char="Ø"/>
            </a:pPr>
            <a:r>
              <a:rPr lang="en-US" sz="2200" dirty="0"/>
              <a:t>Inefficient because of IP solves</a:t>
            </a:r>
          </a:p>
          <a:p>
            <a:pPr>
              <a:buFont typeface="Wingdings" charset="2"/>
              <a:buChar char="q"/>
            </a:pPr>
            <a:r>
              <a:rPr lang="en-US" sz="2600" dirty="0" err="1"/>
              <a:t>Lubin</a:t>
            </a:r>
            <a:r>
              <a:rPr lang="en-US" sz="2600" dirty="0"/>
              <a:t> et </a:t>
            </a:r>
            <a:r>
              <a:rPr lang="en-US" sz="2600" dirty="0" smtClean="0"/>
              <a:t>al, 2011</a:t>
            </a:r>
            <a:endParaRPr lang="en-US" sz="2600" dirty="0"/>
          </a:p>
          <a:p>
            <a:pPr lvl="1">
              <a:buFont typeface="Wingdings" charset="2"/>
              <a:buChar char="Ø"/>
            </a:pPr>
            <a:r>
              <a:rPr lang="en-US" sz="2200" dirty="0" smtClean="0"/>
              <a:t>Poor </a:t>
            </a:r>
            <a:r>
              <a:rPr lang="en-US" sz="2200" dirty="0"/>
              <a:t>load balancing</a:t>
            </a:r>
          </a:p>
          <a:p>
            <a:pPr lvl="1">
              <a:buFont typeface="Wingdings" charset="2"/>
              <a:buChar char="Ø"/>
            </a:pPr>
            <a:r>
              <a:rPr lang="en-US" sz="2200" dirty="0"/>
              <a:t>Scaling up to 32 cores</a:t>
            </a:r>
          </a:p>
          <a:p>
            <a:pPr lvl="1">
              <a:buFont typeface="Wingdings" charset="2"/>
              <a:buChar char="Ø"/>
            </a:pPr>
            <a:endParaRPr lang="en-US" sz="2400" dirty="0" smtClean="0"/>
          </a:p>
        </p:txBody>
      </p:sp>
      <p:sp>
        <p:nvSpPr>
          <p:cNvPr id="10" name="Title 1"/>
          <p:cNvSpPr>
            <a:spLocks noGrp="1"/>
          </p:cNvSpPr>
          <p:nvPr>
            <p:ph type="title"/>
          </p:nvPr>
        </p:nvSpPr>
        <p:spPr>
          <a:xfrm>
            <a:off x="457200" y="-219355"/>
            <a:ext cx="8229600" cy="1143000"/>
          </a:xfrm>
        </p:spPr>
        <p:txBody>
          <a:bodyPr>
            <a:normAutofit/>
          </a:bodyPr>
          <a:lstStyle/>
          <a:p>
            <a:r>
              <a:rPr lang="en-US" dirty="0" smtClean="0"/>
              <a:t>Related Work</a:t>
            </a:r>
            <a:endParaRPr lang="en-US" dirty="0"/>
          </a:p>
        </p:txBody>
      </p:sp>
      <p:sp>
        <p:nvSpPr>
          <p:cNvPr id="5" name="TextBox 4"/>
          <p:cNvSpPr txBox="1"/>
          <p:nvPr/>
        </p:nvSpPr>
        <p:spPr>
          <a:xfrm>
            <a:off x="437113" y="6606059"/>
            <a:ext cx="8497711" cy="230832"/>
          </a:xfrm>
          <a:prstGeom prst="rect">
            <a:avLst/>
          </a:prstGeom>
          <a:noFill/>
        </p:spPr>
        <p:txBody>
          <a:bodyPr wrap="square" rtlCol="0">
            <a:spAutoFit/>
          </a:bodyPr>
          <a:lstStyle/>
          <a:p>
            <a:r>
              <a:rPr lang="en-US" sz="900" baseline="30000" dirty="0" smtClean="0"/>
              <a:t>1</a:t>
            </a:r>
            <a:r>
              <a:rPr lang="en-US" sz="900" dirty="0" smtClean="0"/>
              <a:t>Koch</a:t>
            </a:r>
            <a:r>
              <a:rPr lang="en-US" sz="900" dirty="0"/>
              <a:t>, Thorsten, Ted Ralphs, and Yuji </a:t>
            </a:r>
            <a:r>
              <a:rPr lang="en-US" sz="900" dirty="0" err="1"/>
              <a:t>Shinano</a:t>
            </a:r>
            <a:r>
              <a:rPr lang="en-US" sz="900" dirty="0"/>
              <a:t>. "Could we use a million cores to solve an integer program?." </a:t>
            </a:r>
            <a:r>
              <a:rPr lang="en-US" sz="900" i="1" dirty="0"/>
              <a:t>Mathematical Methods of Operations Research</a:t>
            </a:r>
            <a:r>
              <a:rPr lang="en-US" sz="900" dirty="0"/>
              <a:t> 76.1 (2012): 67-93.</a:t>
            </a:r>
            <a:endParaRPr lang="en-US" sz="900" baseline="30000" dirty="0"/>
          </a:p>
        </p:txBody>
      </p:sp>
    </p:spTree>
    <p:extLst>
      <p:ext uri="{BB962C8B-B14F-4D97-AF65-F5344CB8AC3E}">
        <p14:creationId xmlns:p14="http://schemas.microsoft.com/office/powerpoint/2010/main" val="679368850"/>
      </p:ext>
    </p:extLst>
  </p:cSld>
  <p:clrMapOvr>
    <a:masterClrMapping/>
  </p:clrMapOvr>
  <mc:AlternateContent xmlns:mc="http://schemas.openxmlformats.org/markup-compatibility/2006" xmlns:p14="http://schemas.microsoft.com/office/powerpoint/2010/main">
    <mc:Choice Requires="p14">
      <p:transition spd="slow" p14:dur="2000" advTm="130091"/>
    </mc:Choice>
    <mc:Fallback xmlns="">
      <p:transition xmlns:p14="http://schemas.microsoft.com/office/powerpoint/2010/main" spd="slow" advTm="130091"/>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570166" y="3341166"/>
            <a:ext cx="2181411" cy="1425015"/>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31" name="Rectangle 30"/>
          <p:cNvSpPr/>
          <p:nvPr/>
        </p:nvSpPr>
        <p:spPr>
          <a:xfrm>
            <a:off x="447648" y="3464995"/>
            <a:ext cx="2181411" cy="1425015"/>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5" name="Rectangle 4"/>
          <p:cNvSpPr/>
          <p:nvPr/>
        </p:nvSpPr>
        <p:spPr>
          <a:xfrm>
            <a:off x="411786" y="893431"/>
            <a:ext cx="2181411" cy="1425015"/>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dirty="0" smtClean="0">
                <a:latin typeface="Cambria"/>
                <a:cs typeface="Cambria"/>
              </a:rPr>
              <a:t>Stage 1</a:t>
            </a:r>
            <a:endParaRPr lang="en-US" sz="3000" dirty="0">
              <a:latin typeface="Cambria"/>
              <a:cs typeface="Cambria"/>
            </a:endParaRPr>
          </a:p>
        </p:txBody>
      </p:sp>
      <p:sp>
        <p:nvSpPr>
          <p:cNvPr id="27" name="TextBox 26"/>
          <p:cNvSpPr txBox="1"/>
          <p:nvPr/>
        </p:nvSpPr>
        <p:spPr>
          <a:xfrm>
            <a:off x="2368176" y="0"/>
            <a:ext cx="4527177" cy="646331"/>
          </a:xfrm>
          <a:prstGeom prst="rect">
            <a:avLst/>
          </a:prstGeom>
          <a:noFill/>
        </p:spPr>
        <p:txBody>
          <a:bodyPr wrap="square" rtlCol="0">
            <a:spAutoFit/>
          </a:bodyPr>
          <a:lstStyle/>
          <a:p>
            <a:pPr algn="ctr"/>
            <a:r>
              <a:rPr lang="en-US" sz="3600" dirty="0" smtClean="0">
                <a:solidFill>
                  <a:srgbClr val="0000FF"/>
                </a:solidFill>
                <a:latin typeface="Cambria"/>
                <a:cs typeface="Cambria"/>
              </a:rPr>
              <a:t>Thesis Overview</a:t>
            </a:r>
            <a:endParaRPr lang="en-US" sz="3600" dirty="0">
              <a:solidFill>
                <a:srgbClr val="0000FF"/>
              </a:solidFill>
              <a:latin typeface="Cambria"/>
              <a:cs typeface="Cambria"/>
            </a:endParaRPr>
          </a:p>
        </p:txBody>
      </p:sp>
      <p:sp>
        <p:nvSpPr>
          <p:cNvPr id="30" name="Rectangle 29"/>
          <p:cNvSpPr/>
          <p:nvPr/>
        </p:nvSpPr>
        <p:spPr>
          <a:xfrm>
            <a:off x="310189" y="3584523"/>
            <a:ext cx="2181411" cy="1425015"/>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6" name="Rectangle 5"/>
          <p:cNvSpPr/>
          <p:nvPr/>
        </p:nvSpPr>
        <p:spPr>
          <a:xfrm>
            <a:off x="172730" y="3711707"/>
            <a:ext cx="2181411" cy="1425015"/>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dirty="0" smtClean="0">
                <a:latin typeface="Cambria"/>
                <a:cs typeface="Cambria"/>
              </a:rPr>
              <a:t>Stage 2</a:t>
            </a:r>
            <a:endParaRPr lang="en-US" sz="3000" dirty="0">
              <a:latin typeface="Cambria"/>
              <a:cs typeface="Cambria"/>
            </a:endParaRPr>
          </a:p>
        </p:txBody>
      </p:sp>
      <p:cxnSp>
        <p:nvCxnSpPr>
          <p:cNvPr id="19" name="Straight Arrow Connector 18"/>
          <p:cNvCxnSpPr/>
          <p:nvPr/>
        </p:nvCxnSpPr>
        <p:spPr>
          <a:xfrm>
            <a:off x="1039316" y="2318446"/>
            <a:ext cx="0" cy="119902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21" name="Straight Arrow Connector 20"/>
          <p:cNvCxnSpPr/>
          <p:nvPr/>
        </p:nvCxnSpPr>
        <p:spPr>
          <a:xfrm flipV="1">
            <a:off x="1965669" y="2318446"/>
            <a:ext cx="0" cy="119902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grpSp>
        <p:nvGrpSpPr>
          <p:cNvPr id="18" name="Group 17"/>
          <p:cNvGrpSpPr/>
          <p:nvPr/>
        </p:nvGrpSpPr>
        <p:grpSpPr>
          <a:xfrm>
            <a:off x="3029564" y="1622891"/>
            <a:ext cx="5311207" cy="2488612"/>
            <a:chOff x="-187321" y="767798"/>
            <a:chExt cx="9027540" cy="2817312"/>
          </a:xfrm>
        </p:grpSpPr>
        <p:sp>
          <p:nvSpPr>
            <p:cNvPr id="20" name="Rectangle 19"/>
            <p:cNvSpPr/>
            <p:nvPr/>
          </p:nvSpPr>
          <p:spPr>
            <a:xfrm>
              <a:off x="764037" y="1295021"/>
              <a:ext cx="1355571" cy="170953"/>
            </a:xfrm>
            <a:prstGeom prst="rect">
              <a:avLst/>
            </a:prstGeom>
            <a:solidFill>
              <a:srgbClr val="89FF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119607" y="1532898"/>
              <a:ext cx="1831853"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119607" y="1788854"/>
              <a:ext cx="119681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119607" y="2044335"/>
              <a:ext cx="1343359"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2119607" y="2300291"/>
              <a:ext cx="1013625"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2119608" y="2552279"/>
              <a:ext cx="13433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2119607" y="2771602"/>
              <a:ext cx="62461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a:off x="610618" y="1233089"/>
              <a:ext cx="0" cy="235202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610618" y="1233089"/>
              <a:ext cx="822960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16200000">
              <a:off x="-924927" y="1970694"/>
              <a:ext cx="2259912" cy="784699"/>
            </a:xfrm>
            <a:prstGeom prst="rect">
              <a:avLst/>
            </a:prstGeom>
            <a:noFill/>
          </p:spPr>
          <p:txBody>
            <a:bodyPr wrap="square" rtlCol="0">
              <a:spAutoFit/>
            </a:bodyPr>
            <a:lstStyle/>
            <a:p>
              <a:pPr algn="ctr"/>
              <a:r>
                <a:rPr lang="en-US" sz="2400" dirty="0" smtClean="0"/>
                <a:t>Processors</a:t>
              </a:r>
              <a:endParaRPr lang="en-US" sz="2400" dirty="0"/>
            </a:p>
          </p:txBody>
        </p:sp>
        <p:sp>
          <p:nvSpPr>
            <p:cNvPr id="40" name="TextBox 39"/>
            <p:cNvSpPr txBox="1"/>
            <p:nvPr/>
          </p:nvSpPr>
          <p:spPr>
            <a:xfrm>
              <a:off x="3670576" y="767798"/>
              <a:ext cx="2259911" cy="522642"/>
            </a:xfrm>
            <a:prstGeom prst="rect">
              <a:avLst/>
            </a:prstGeom>
            <a:noFill/>
          </p:spPr>
          <p:txBody>
            <a:bodyPr wrap="square" rtlCol="0">
              <a:spAutoFit/>
            </a:bodyPr>
            <a:lstStyle/>
            <a:p>
              <a:pPr algn="ctr"/>
              <a:r>
                <a:rPr lang="en-US" sz="2400" dirty="0" smtClean="0"/>
                <a:t>Time</a:t>
              </a:r>
              <a:endParaRPr lang="en-US" sz="2400" dirty="0"/>
            </a:p>
          </p:txBody>
        </p:sp>
        <p:sp>
          <p:nvSpPr>
            <p:cNvPr id="41" name="Rectangle 40"/>
            <p:cNvSpPr/>
            <p:nvPr/>
          </p:nvSpPr>
          <p:spPr>
            <a:xfrm>
              <a:off x="2119608" y="3005034"/>
              <a:ext cx="167309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2119608" y="3248779"/>
              <a:ext cx="91592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3951460" y="1288678"/>
              <a:ext cx="2112738" cy="177297"/>
            </a:xfrm>
            <a:prstGeom prst="rect">
              <a:avLst/>
            </a:prstGeom>
            <a:solidFill>
              <a:srgbClr val="89FF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6064197" y="1532898"/>
              <a:ext cx="62461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6064197" y="1788854"/>
              <a:ext cx="1880703"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6064197" y="2044335"/>
              <a:ext cx="2247073"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064198" y="2300291"/>
              <a:ext cx="39079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6064197" y="2552279"/>
              <a:ext cx="113422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6064197" y="2771602"/>
              <a:ext cx="915927"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6064199" y="3005034"/>
              <a:ext cx="1338778"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6064198" y="3248779"/>
              <a:ext cx="39079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8311271" y="1295021"/>
              <a:ext cx="528948" cy="170953"/>
            </a:xfrm>
            <a:prstGeom prst="rect">
              <a:avLst/>
            </a:prstGeom>
            <a:solidFill>
              <a:srgbClr val="89FF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Slide Number Placeholder 1"/>
          <p:cNvSpPr>
            <a:spLocks noGrp="1"/>
          </p:cNvSpPr>
          <p:nvPr>
            <p:ph type="sldNum" sz="quarter" idx="12"/>
          </p:nvPr>
        </p:nvSpPr>
        <p:spPr/>
        <p:txBody>
          <a:bodyPr/>
          <a:lstStyle/>
          <a:p>
            <a:fld id="{5445BD81-DAF7-6F49-B150-DD6061297609}" type="slidenum">
              <a:rPr lang="en-US" smtClean="0"/>
              <a:t>13</a:t>
            </a:fld>
            <a:endParaRPr lang="en-US"/>
          </a:p>
        </p:txBody>
      </p:sp>
    </p:spTree>
    <p:extLst>
      <p:ext uri="{BB962C8B-B14F-4D97-AF65-F5344CB8AC3E}">
        <p14:creationId xmlns:p14="http://schemas.microsoft.com/office/powerpoint/2010/main" val="3762094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740"/>
            <a:ext cx="8229600" cy="1285938"/>
          </a:xfrm>
        </p:spPr>
        <p:txBody>
          <a:bodyPr>
            <a:noAutofit/>
          </a:bodyPr>
          <a:lstStyle/>
          <a:p>
            <a:r>
              <a:rPr lang="en-US" dirty="0" smtClean="0"/>
              <a:t>Benders Method</a:t>
            </a:r>
            <a:br>
              <a:rPr lang="en-US" dirty="0" smtClean="0"/>
            </a:br>
            <a:r>
              <a:rPr lang="en-US" sz="3200" dirty="0" smtClean="0"/>
              <a:t>Parallel Design</a:t>
            </a:r>
            <a:endParaRPr lang="en-US" sz="3200" dirty="0"/>
          </a:p>
        </p:txBody>
      </p:sp>
      <p:sp>
        <p:nvSpPr>
          <p:cNvPr id="6" name="Slide Number Placeholder 5"/>
          <p:cNvSpPr>
            <a:spLocks noGrp="1"/>
          </p:cNvSpPr>
          <p:nvPr>
            <p:ph type="sldNum" sz="quarter" idx="12"/>
          </p:nvPr>
        </p:nvSpPr>
        <p:spPr/>
        <p:txBody>
          <a:bodyPr/>
          <a:lstStyle/>
          <a:p>
            <a:fld id="{5445BD81-DAF7-6F49-B150-DD6061297609}" type="slidenum">
              <a:rPr lang="en-US" smtClean="0"/>
              <a:t>14</a:t>
            </a:fld>
            <a:endParaRPr lang="en-US"/>
          </a:p>
        </p:txBody>
      </p:sp>
      <p:sp>
        <p:nvSpPr>
          <p:cNvPr id="12" name="TextBox 11"/>
          <p:cNvSpPr txBox="1"/>
          <p:nvPr/>
        </p:nvSpPr>
        <p:spPr>
          <a:xfrm>
            <a:off x="4706471" y="2544925"/>
            <a:ext cx="4958440" cy="1600438"/>
          </a:xfrm>
          <a:prstGeom prst="rect">
            <a:avLst/>
          </a:prstGeom>
          <a:noFill/>
        </p:spPr>
        <p:txBody>
          <a:bodyPr wrap="square" rtlCol="0">
            <a:spAutoFit/>
          </a:bodyPr>
          <a:lstStyle/>
          <a:p>
            <a:r>
              <a:rPr lang="en-US" sz="2600" i="1" dirty="0" smtClean="0"/>
              <a:t>Design Considerations</a:t>
            </a:r>
          </a:p>
          <a:p>
            <a:pPr marL="285750" indent="-285750">
              <a:buFont typeface="Wingdings" charset="2"/>
              <a:buChar char="q"/>
            </a:pPr>
            <a:r>
              <a:rPr lang="en-US" sz="2400" dirty="0" smtClean="0"/>
              <a:t>Coarse Grained decomposition</a:t>
            </a:r>
          </a:p>
          <a:p>
            <a:pPr marL="285750" indent="-285750">
              <a:buFont typeface="Wingdings" charset="2"/>
              <a:buChar char="q"/>
            </a:pPr>
            <a:r>
              <a:rPr lang="en-US" sz="2400" dirty="0" smtClean="0"/>
              <a:t>Unpredictable Grain sizes</a:t>
            </a:r>
          </a:p>
          <a:p>
            <a:pPr marL="285750" indent="-285750">
              <a:buFont typeface="Wingdings" charset="2"/>
              <a:buChar char="q"/>
            </a:pPr>
            <a:r>
              <a:rPr lang="en-US" sz="2400" dirty="0" smtClean="0"/>
              <a:t>Maintaining responsiveness</a:t>
            </a:r>
            <a:endParaRPr lang="en-US" sz="2400" dirty="0"/>
          </a:p>
        </p:txBody>
      </p:sp>
      <p:grpSp>
        <p:nvGrpSpPr>
          <p:cNvPr id="4" name="Group 3"/>
          <p:cNvGrpSpPr/>
          <p:nvPr/>
        </p:nvGrpSpPr>
        <p:grpSpPr>
          <a:xfrm>
            <a:off x="-110559" y="1763057"/>
            <a:ext cx="5115859" cy="3729475"/>
            <a:chOff x="4186883" y="1272588"/>
            <a:chExt cx="3902544" cy="2723650"/>
          </a:xfrm>
        </p:grpSpPr>
        <p:pic>
          <p:nvPicPr>
            <p:cNvPr id="7" name="Picture 6"/>
            <p:cNvPicPr>
              <a:picLocks noChangeAspect="1"/>
            </p:cNvPicPr>
            <p:nvPr/>
          </p:nvPicPr>
          <p:blipFill>
            <a:blip r:embed="rId3"/>
            <a:stretch>
              <a:fillRect/>
            </a:stretch>
          </p:blipFill>
          <p:spPr>
            <a:xfrm>
              <a:off x="4186883" y="1272588"/>
              <a:ext cx="3902544" cy="2723650"/>
            </a:xfrm>
            <a:prstGeom prst="rect">
              <a:avLst/>
            </a:prstGeom>
          </p:spPr>
        </p:pic>
        <p:sp>
          <p:nvSpPr>
            <p:cNvPr id="13" name="TextBox 12"/>
            <p:cNvSpPr txBox="1"/>
            <p:nvPr/>
          </p:nvSpPr>
          <p:spPr>
            <a:xfrm>
              <a:off x="6124613" y="1988442"/>
              <a:ext cx="1303753" cy="269725"/>
            </a:xfrm>
            <a:prstGeom prst="rect">
              <a:avLst/>
            </a:prstGeom>
            <a:solidFill>
              <a:schemeClr val="bg1"/>
            </a:solidFill>
          </p:spPr>
          <p:txBody>
            <a:bodyPr wrap="square" rtlCol="0">
              <a:spAutoFit/>
            </a:bodyPr>
            <a:lstStyle/>
            <a:p>
              <a:pPr algn="ctr"/>
              <a:r>
                <a:rPr lang="en-US" dirty="0">
                  <a:solidFill>
                    <a:srgbClr val="008000"/>
                  </a:solidFill>
                </a:rPr>
                <a:t>s</a:t>
              </a:r>
              <a:r>
                <a:rPr lang="en-US" dirty="0" smtClean="0">
                  <a:solidFill>
                    <a:srgbClr val="008000"/>
                  </a:solidFill>
                </a:rPr>
                <a:t>tage 1 </a:t>
              </a:r>
              <a:r>
                <a:rPr lang="en-US" dirty="0">
                  <a:solidFill>
                    <a:srgbClr val="008000"/>
                  </a:solidFill>
                </a:rPr>
                <a:t>d</a:t>
              </a:r>
              <a:r>
                <a:rPr lang="en-US" dirty="0" smtClean="0">
                  <a:solidFill>
                    <a:srgbClr val="008000"/>
                  </a:solidFill>
                </a:rPr>
                <a:t>ecision</a:t>
              </a:r>
              <a:endParaRPr lang="en-US" dirty="0">
                <a:solidFill>
                  <a:srgbClr val="008000"/>
                </a:solidFill>
              </a:endParaRPr>
            </a:p>
          </p:txBody>
        </p:sp>
        <p:sp>
          <p:nvSpPr>
            <p:cNvPr id="14" name="TextBox 13"/>
            <p:cNvSpPr txBox="1"/>
            <p:nvPr/>
          </p:nvSpPr>
          <p:spPr>
            <a:xfrm>
              <a:off x="5973036" y="3169082"/>
              <a:ext cx="743626" cy="276999"/>
            </a:xfrm>
            <a:prstGeom prst="rect">
              <a:avLst/>
            </a:prstGeom>
            <a:solidFill>
              <a:schemeClr val="bg1"/>
            </a:solidFill>
          </p:spPr>
          <p:txBody>
            <a:bodyPr wrap="square" rtlCol="0">
              <a:spAutoFit/>
            </a:bodyPr>
            <a:lstStyle/>
            <a:p>
              <a:pPr algn="ctr"/>
              <a:endParaRPr lang="en-US" sz="1200" dirty="0">
                <a:solidFill>
                  <a:srgbClr val="32D935"/>
                </a:solidFill>
              </a:endParaRPr>
            </a:p>
          </p:txBody>
        </p:sp>
        <p:sp>
          <p:nvSpPr>
            <p:cNvPr id="15" name="TextBox 14"/>
            <p:cNvSpPr txBox="1"/>
            <p:nvPr/>
          </p:nvSpPr>
          <p:spPr>
            <a:xfrm>
              <a:off x="5808679" y="3126521"/>
              <a:ext cx="1267326" cy="269725"/>
            </a:xfrm>
            <a:prstGeom prst="rect">
              <a:avLst/>
            </a:prstGeom>
            <a:noFill/>
          </p:spPr>
          <p:txBody>
            <a:bodyPr wrap="square" rtlCol="0">
              <a:spAutoFit/>
            </a:bodyPr>
            <a:lstStyle/>
            <a:p>
              <a:pPr algn="ctr"/>
              <a:r>
                <a:rPr lang="en-US" dirty="0">
                  <a:solidFill>
                    <a:schemeClr val="tx2">
                      <a:lumMod val="60000"/>
                      <a:lumOff val="40000"/>
                    </a:schemeClr>
                  </a:solidFill>
                </a:rPr>
                <a:t>s</a:t>
              </a:r>
              <a:r>
                <a:rPr lang="en-US" dirty="0" smtClean="0">
                  <a:solidFill>
                    <a:schemeClr val="tx2">
                      <a:lumMod val="60000"/>
                      <a:lumOff val="40000"/>
                    </a:schemeClr>
                  </a:solidFill>
                </a:rPr>
                <a:t>tage 1 decision</a:t>
              </a:r>
              <a:endParaRPr lang="en-US" dirty="0">
                <a:solidFill>
                  <a:schemeClr val="tx2">
                    <a:lumMod val="60000"/>
                    <a:lumOff val="40000"/>
                  </a:schemeClr>
                </a:solidFill>
              </a:endParaRPr>
            </a:p>
          </p:txBody>
        </p:sp>
      </p:grpSp>
    </p:spTree>
    <p:extLst>
      <p:ext uri="{BB962C8B-B14F-4D97-AF65-F5344CB8AC3E}">
        <p14:creationId xmlns:p14="http://schemas.microsoft.com/office/powerpoint/2010/main" val="3128022823"/>
      </p:ext>
    </p:extLst>
  </p:cSld>
  <p:clrMapOvr>
    <a:masterClrMapping/>
  </p:clrMapOvr>
  <mc:AlternateContent xmlns:mc="http://schemas.openxmlformats.org/markup-compatibility/2006" xmlns:p14="http://schemas.microsoft.com/office/powerpoint/2010/main">
    <mc:Choice Requires="p14">
      <p:transition spd="slow" p14:dur="2000" advTm="130091"/>
    </mc:Choice>
    <mc:Fallback xmlns="">
      <p:transition xmlns:p14="http://schemas.microsoft.com/office/powerpoint/2010/main" spd="slow" advTm="130091"/>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005"/>
            <a:ext cx="8229600" cy="980759"/>
          </a:xfrm>
        </p:spPr>
        <p:txBody>
          <a:bodyPr>
            <a:noAutofit/>
          </a:bodyPr>
          <a:lstStyle/>
          <a:p>
            <a:r>
              <a:rPr lang="en-US" sz="3600" dirty="0" smtClean="0"/>
              <a:t>Parallel Design</a:t>
            </a:r>
            <a:br>
              <a:rPr lang="en-US" sz="3600" dirty="0" smtClean="0"/>
            </a:br>
            <a:r>
              <a:rPr lang="en-US" sz="2800" dirty="0" smtClean="0"/>
              <a:t> Scalability</a:t>
            </a:r>
            <a:endParaRPr lang="en-US" sz="2800" dirty="0"/>
          </a:p>
        </p:txBody>
      </p:sp>
      <p:sp>
        <p:nvSpPr>
          <p:cNvPr id="6" name="Slide Number Placeholder 5"/>
          <p:cNvSpPr>
            <a:spLocks noGrp="1"/>
          </p:cNvSpPr>
          <p:nvPr>
            <p:ph type="sldNum" sz="quarter" idx="12"/>
          </p:nvPr>
        </p:nvSpPr>
        <p:spPr/>
        <p:txBody>
          <a:bodyPr/>
          <a:lstStyle/>
          <a:p>
            <a:fld id="{5445BD81-DAF7-6F49-B150-DD6061297609}" type="slidenum">
              <a:rPr lang="en-US" smtClean="0"/>
              <a:t>15</a:t>
            </a:fld>
            <a:endParaRPr lang="en-US"/>
          </a:p>
        </p:txBody>
      </p:sp>
      <p:sp>
        <p:nvSpPr>
          <p:cNvPr id="8" name="TextBox 7"/>
          <p:cNvSpPr txBox="1"/>
          <p:nvPr/>
        </p:nvSpPr>
        <p:spPr>
          <a:xfrm>
            <a:off x="148376" y="5012298"/>
            <a:ext cx="8995623" cy="1477328"/>
          </a:xfrm>
          <a:prstGeom prst="rect">
            <a:avLst/>
          </a:prstGeom>
          <a:noFill/>
          <a:ln>
            <a:noFill/>
          </a:ln>
        </p:spPr>
        <p:txBody>
          <a:bodyPr wrap="square" rtlCol="0">
            <a:spAutoFit/>
          </a:bodyPr>
          <a:lstStyle/>
          <a:p>
            <a:pPr marL="285750" indent="-285750">
              <a:buFont typeface="Wingdings" charset="2"/>
              <a:buChar char="q"/>
            </a:pPr>
            <a:r>
              <a:rPr lang="en-US" sz="3000" dirty="0" smtClean="0"/>
              <a:t>Scalability limited by the number of scenarios</a:t>
            </a:r>
          </a:p>
          <a:p>
            <a:pPr marL="285750" indent="-285750">
              <a:buFont typeface="Wingdings" charset="2"/>
              <a:buChar char="q"/>
            </a:pPr>
            <a:r>
              <a:rPr lang="en-US" sz="3000" dirty="0" smtClean="0"/>
              <a:t>Stage 1 bottleneck </a:t>
            </a:r>
          </a:p>
          <a:p>
            <a:pPr marL="742950" lvl="1" indent="-285750">
              <a:buFont typeface="Wingdings" charset="2"/>
              <a:buChar char="Ø"/>
            </a:pPr>
            <a:r>
              <a:rPr lang="en-US" sz="3000" dirty="0" smtClean="0"/>
              <a:t>Parallel efficiency </a:t>
            </a:r>
            <a:r>
              <a:rPr lang="en-US" sz="3000" dirty="0" smtClean="0">
                <a:latin typeface="Wingdings"/>
                <a:ea typeface="Wingdings"/>
                <a:cs typeface="Wingdings"/>
                <a:sym typeface="Wingdings"/>
              </a:rPr>
              <a:t></a:t>
            </a:r>
            <a:r>
              <a:rPr lang="en-US" sz="1000" dirty="0" smtClean="0">
                <a:latin typeface="Wingdings"/>
                <a:ea typeface="Wingdings"/>
                <a:cs typeface="Wingdings"/>
                <a:sym typeface="Wingdings"/>
              </a:rPr>
              <a:t> </a:t>
            </a:r>
            <a:r>
              <a:rPr lang="en-US" sz="3000" dirty="0" smtClean="0"/>
              <a:t>with </a:t>
            </a:r>
            <a:r>
              <a:rPr lang="en-US" sz="3000" dirty="0" smtClean="0">
                <a:latin typeface="Wingdings"/>
                <a:ea typeface="Wingdings"/>
                <a:cs typeface="Wingdings"/>
                <a:sym typeface="Wingdings"/>
              </a:rPr>
              <a:t></a:t>
            </a:r>
            <a:r>
              <a:rPr lang="en-US" sz="3000" dirty="0" smtClean="0"/>
              <a:t> in stage 1 size </a:t>
            </a:r>
          </a:p>
        </p:txBody>
      </p:sp>
      <p:pic>
        <p:nvPicPr>
          <p:cNvPr id="9" name="Picture 8" descr="scaling-10t-0120-breakdown.pdf"/>
          <p:cNvPicPr>
            <a:picLocks noChangeAspect="1"/>
          </p:cNvPicPr>
          <p:nvPr/>
        </p:nvPicPr>
        <p:blipFill rotWithShape="1">
          <a:blip r:embed="rId3">
            <a:extLst>
              <a:ext uri="{28A0092B-C50C-407E-A947-70E740481C1C}">
                <a14:useLocalDpi xmlns:a14="http://schemas.microsoft.com/office/drawing/2010/main" val="0"/>
              </a:ext>
            </a:extLst>
          </a:blip>
          <a:srcRect t="8672" r="16999"/>
          <a:stretch/>
        </p:blipFill>
        <p:spPr>
          <a:xfrm>
            <a:off x="5349240" y="1359646"/>
            <a:ext cx="3794760" cy="2922845"/>
          </a:xfrm>
          <a:prstGeom prst="rect">
            <a:avLst/>
          </a:prstGeom>
        </p:spPr>
      </p:pic>
      <p:grpSp>
        <p:nvGrpSpPr>
          <p:cNvPr id="33" name="Group 32"/>
          <p:cNvGrpSpPr/>
          <p:nvPr/>
        </p:nvGrpSpPr>
        <p:grpSpPr>
          <a:xfrm>
            <a:off x="-101455" y="1544101"/>
            <a:ext cx="5311207" cy="2488612"/>
            <a:chOff x="-187321" y="767798"/>
            <a:chExt cx="9027540" cy="2817312"/>
          </a:xfrm>
        </p:grpSpPr>
        <p:sp>
          <p:nvSpPr>
            <p:cNvPr id="10" name="Rectangle 9"/>
            <p:cNvSpPr/>
            <p:nvPr/>
          </p:nvSpPr>
          <p:spPr>
            <a:xfrm>
              <a:off x="764037" y="1295021"/>
              <a:ext cx="1355571" cy="170953"/>
            </a:xfrm>
            <a:prstGeom prst="rect">
              <a:avLst/>
            </a:prstGeom>
            <a:solidFill>
              <a:srgbClr val="89FF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119607" y="1532898"/>
              <a:ext cx="1831853"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119607" y="1788854"/>
              <a:ext cx="119681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119607" y="2044335"/>
              <a:ext cx="1343359"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119607" y="2300291"/>
              <a:ext cx="1013625"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119608" y="2552279"/>
              <a:ext cx="13433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119607" y="2771602"/>
              <a:ext cx="62461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610618" y="1233089"/>
              <a:ext cx="0" cy="235202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10618" y="1233089"/>
              <a:ext cx="822960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rot="16200000">
              <a:off x="-924927" y="1970694"/>
              <a:ext cx="2259912" cy="784699"/>
            </a:xfrm>
            <a:prstGeom prst="rect">
              <a:avLst/>
            </a:prstGeom>
            <a:noFill/>
          </p:spPr>
          <p:txBody>
            <a:bodyPr wrap="square" rtlCol="0">
              <a:spAutoFit/>
            </a:bodyPr>
            <a:lstStyle/>
            <a:p>
              <a:pPr algn="ctr"/>
              <a:r>
                <a:rPr lang="en-US" sz="2400" dirty="0" smtClean="0"/>
                <a:t>Processors</a:t>
              </a:r>
              <a:endParaRPr lang="en-US" sz="2400" dirty="0"/>
            </a:p>
          </p:txBody>
        </p:sp>
        <p:sp>
          <p:nvSpPr>
            <p:cNvPr id="20" name="TextBox 19"/>
            <p:cNvSpPr txBox="1"/>
            <p:nvPr/>
          </p:nvSpPr>
          <p:spPr>
            <a:xfrm>
              <a:off x="3670576" y="767798"/>
              <a:ext cx="2259911" cy="522642"/>
            </a:xfrm>
            <a:prstGeom prst="rect">
              <a:avLst/>
            </a:prstGeom>
            <a:noFill/>
          </p:spPr>
          <p:txBody>
            <a:bodyPr wrap="square" rtlCol="0">
              <a:spAutoFit/>
            </a:bodyPr>
            <a:lstStyle/>
            <a:p>
              <a:pPr algn="ctr"/>
              <a:r>
                <a:rPr lang="en-US" sz="2400" dirty="0" smtClean="0"/>
                <a:t>Time</a:t>
              </a:r>
              <a:endParaRPr lang="en-US" sz="2400" dirty="0"/>
            </a:p>
          </p:txBody>
        </p:sp>
        <p:sp>
          <p:nvSpPr>
            <p:cNvPr id="21" name="Rectangle 20"/>
            <p:cNvSpPr/>
            <p:nvPr/>
          </p:nvSpPr>
          <p:spPr>
            <a:xfrm>
              <a:off x="2119608" y="3005034"/>
              <a:ext cx="167309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119608" y="3248779"/>
              <a:ext cx="91592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951460" y="1288678"/>
              <a:ext cx="2112738" cy="177297"/>
            </a:xfrm>
            <a:prstGeom prst="rect">
              <a:avLst/>
            </a:prstGeom>
            <a:solidFill>
              <a:srgbClr val="89FF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064197" y="1532898"/>
              <a:ext cx="62461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064197" y="1788854"/>
              <a:ext cx="1880703"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064197" y="2044335"/>
              <a:ext cx="2247073"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064198" y="2300291"/>
              <a:ext cx="39079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064197" y="2552279"/>
              <a:ext cx="113422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064197" y="2771602"/>
              <a:ext cx="915927"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064199" y="3005034"/>
              <a:ext cx="1338778"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064198" y="3248779"/>
              <a:ext cx="39079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8311271" y="1295021"/>
              <a:ext cx="528948" cy="170953"/>
            </a:xfrm>
            <a:prstGeom prst="rect">
              <a:avLst/>
            </a:prstGeom>
            <a:solidFill>
              <a:srgbClr val="89FF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extBox 2"/>
          <p:cNvSpPr txBox="1"/>
          <p:nvPr/>
        </p:nvSpPr>
        <p:spPr>
          <a:xfrm>
            <a:off x="1310105" y="4287581"/>
            <a:ext cx="2568591" cy="492443"/>
          </a:xfrm>
          <a:prstGeom prst="rect">
            <a:avLst/>
          </a:prstGeom>
          <a:noFill/>
        </p:spPr>
        <p:txBody>
          <a:bodyPr wrap="square" rtlCol="0">
            <a:spAutoFit/>
          </a:bodyPr>
          <a:lstStyle/>
          <a:p>
            <a:pPr algn="ctr"/>
            <a:r>
              <a:rPr lang="en-US" sz="2600" i="1" dirty="0" smtClean="0"/>
              <a:t>Timeline</a:t>
            </a:r>
            <a:endParaRPr lang="en-US" sz="2600" i="1" dirty="0"/>
          </a:p>
        </p:txBody>
      </p:sp>
      <p:sp>
        <p:nvSpPr>
          <p:cNvPr id="34" name="TextBox 33"/>
          <p:cNvSpPr txBox="1"/>
          <p:nvPr/>
        </p:nvSpPr>
        <p:spPr>
          <a:xfrm>
            <a:off x="6300232" y="4282491"/>
            <a:ext cx="2568591" cy="492443"/>
          </a:xfrm>
          <a:prstGeom prst="rect">
            <a:avLst/>
          </a:prstGeom>
          <a:noFill/>
        </p:spPr>
        <p:txBody>
          <a:bodyPr wrap="square" rtlCol="0">
            <a:spAutoFit/>
          </a:bodyPr>
          <a:lstStyle/>
          <a:p>
            <a:pPr algn="ctr"/>
            <a:r>
              <a:rPr lang="en-US" sz="2600" i="1" dirty="0" smtClean="0"/>
              <a:t>Scaling</a:t>
            </a:r>
            <a:endParaRPr lang="en-US" sz="2600" i="1" dirty="0"/>
          </a:p>
        </p:txBody>
      </p:sp>
      <p:sp>
        <p:nvSpPr>
          <p:cNvPr id="41" name="Freeform 40"/>
          <p:cNvSpPr/>
          <p:nvPr/>
        </p:nvSpPr>
        <p:spPr>
          <a:xfrm>
            <a:off x="6592455" y="1835727"/>
            <a:ext cx="2008909" cy="1581728"/>
          </a:xfrm>
          <a:custGeom>
            <a:avLst/>
            <a:gdLst>
              <a:gd name="connsiteX0" fmla="*/ 0 w 2008909"/>
              <a:gd name="connsiteY0" fmla="*/ 0 h 1581728"/>
              <a:gd name="connsiteX1" fmla="*/ 415636 w 2008909"/>
              <a:gd name="connsiteY1" fmla="*/ 496455 h 1581728"/>
              <a:gd name="connsiteX2" fmla="*/ 831272 w 2008909"/>
              <a:gd name="connsiteY2" fmla="*/ 808182 h 1581728"/>
              <a:gd name="connsiteX3" fmla="*/ 1235363 w 2008909"/>
              <a:gd name="connsiteY3" fmla="*/ 1050637 h 1581728"/>
              <a:gd name="connsiteX4" fmla="*/ 1639454 w 2008909"/>
              <a:gd name="connsiteY4" fmla="*/ 1246909 h 1581728"/>
              <a:gd name="connsiteX5" fmla="*/ 2008909 w 2008909"/>
              <a:gd name="connsiteY5" fmla="*/ 1581728 h 158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909" h="1581728">
                <a:moveTo>
                  <a:pt x="0" y="0"/>
                </a:moveTo>
                <a:cubicBezTo>
                  <a:pt x="138545" y="180879"/>
                  <a:pt x="277091" y="361758"/>
                  <a:pt x="415636" y="496455"/>
                </a:cubicBezTo>
                <a:cubicBezTo>
                  <a:pt x="554181" y="631152"/>
                  <a:pt x="694651" y="715818"/>
                  <a:pt x="831272" y="808182"/>
                </a:cubicBezTo>
                <a:cubicBezTo>
                  <a:pt x="967893" y="900546"/>
                  <a:pt x="1100666" y="977516"/>
                  <a:pt x="1235363" y="1050637"/>
                </a:cubicBezTo>
                <a:cubicBezTo>
                  <a:pt x="1370060" y="1123758"/>
                  <a:pt x="1510530" y="1158394"/>
                  <a:pt x="1639454" y="1246909"/>
                </a:cubicBezTo>
                <a:cubicBezTo>
                  <a:pt x="1768378" y="1335424"/>
                  <a:pt x="2008909" y="1581728"/>
                  <a:pt x="2008909" y="1581728"/>
                </a:cubicBezTo>
              </a:path>
            </a:pathLst>
          </a:custGeom>
          <a:ln>
            <a:solidFill>
              <a:srgbClr val="FF0000"/>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Freeform 42"/>
          <p:cNvSpPr/>
          <p:nvPr/>
        </p:nvSpPr>
        <p:spPr>
          <a:xfrm>
            <a:off x="6592455" y="2690091"/>
            <a:ext cx="2008909" cy="165056"/>
          </a:xfrm>
          <a:custGeom>
            <a:avLst/>
            <a:gdLst>
              <a:gd name="connsiteX0" fmla="*/ 0 w 2008909"/>
              <a:gd name="connsiteY0" fmla="*/ 0 h 165056"/>
              <a:gd name="connsiteX1" fmla="*/ 415636 w 2008909"/>
              <a:gd name="connsiteY1" fmla="*/ 69273 h 165056"/>
              <a:gd name="connsiteX2" fmla="*/ 831272 w 2008909"/>
              <a:gd name="connsiteY2" fmla="*/ 80818 h 165056"/>
              <a:gd name="connsiteX3" fmla="*/ 1223818 w 2008909"/>
              <a:gd name="connsiteY3" fmla="*/ 115454 h 165056"/>
              <a:gd name="connsiteX4" fmla="*/ 1627909 w 2008909"/>
              <a:gd name="connsiteY4" fmla="*/ 161636 h 165056"/>
              <a:gd name="connsiteX5" fmla="*/ 2008909 w 2008909"/>
              <a:gd name="connsiteY5" fmla="*/ 161636 h 16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909" h="165056">
                <a:moveTo>
                  <a:pt x="0" y="0"/>
                </a:moveTo>
                <a:cubicBezTo>
                  <a:pt x="138545" y="27901"/>
                  <a:pt x="277091" y="55803"/>
                  <a:pt x="415636" y="69273"/>
                </a:cubicBezTo>
                <a:cubicBezTo>
                  <a:pt x="554181" y="82743"/>
                  <a:pt x="696575" y="73121"/>
                  <a:pt x="831272" y="80818"/>
                </a:cubicBezTo>
                <a:cubicBezTo>
                  <a:pt x="965969" y="88515"/>
                  <a:pt x="1091045" y="101984"/>
                  <a:pt x="1223818" y="115454"/>
                </a:cubicBezTo>
                <a:cubicBezTo>
                  <a:pt x="1356591" y="128924"/>
                  <a:pt x="1497061" y="153939"/>
                  <a:pt x="1627909" y="161636"/>
                </a:cubicBezTo>
                <a:cubicBezTo>
                  <a:pt x="1758758" y="169333"/>
                  <a:pt x="2008909" y="161636"/>
                  <a:pt x="2008909" y="161636"/>
                </a:cubicBezTo>
              </a:path>
            </a:pathLst>
          </a:custGeom>
          <a:ln w="28575">
            <a:solidFill>
              <a:srgbClr val="00800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5" name="Straight Connector 44"/>
          <p:cNvCxnSpPr/>
          <p:nvPr/>
        </p:nvCxnSpPr>
        <p:spPr>
          <a:xfrm>
            <a:off x="7400636" y="1895986"/>
            <a:ext cx="369455" cy="0"/>
          </a:xfrm>
          <a:prstGeom prst="line">
            <a:avLst/>
          </a:prstGeom>
          <a:ln w="28575">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7400636" y="1756055"/>
            <a:ext cx="369455" cy="0"/>
          </a:xfrm>
          <a:prstGeom prst="line">
            <a:avLst/>
          </a:prstGeom>
          <a:ln>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6300232" y="4565760"/>
            <a:ext cx="2568591" cy="523220"/>
          </a:xfrm>
          <a:prstGeom prst="rect">
            <a:avLst/>
          </a:prstGeom>
          <a:noFill/>
        </p:spPr>
        <p:txBody>
          <a:bodyPr wrap="square" rtlCol="0">
            <a:spAutoFit/>
          </a:bodyPr>
          <a:lstStyle/>
          <a:p>
            <a:pPr algn="ctr"/>
            <a:r>
              <a:rPr lang="en-US" sz="2800" dirty="0" smtClean="0">
                <a:solidFill>
                  <a:srgbClr val="008000"/>
                </a:solidFill>
                <a:latin typeface="Cambria"/>
                <a:cs typeface="Cambria"/>
              </a:rPr>
              <a:t>11x Speedup</a:t>
            </a:r>
            <a:endParaRPr lang="en-US" sz="2800" dirty="0">
              <a:solidFill>
                <a:srgbClr val="008000"/>
              </a:solidFill>
              <a:latin typeface="Cambria"/>
              <a:cs typeface="Cambria"/>
            </a:endParaRPr>
          </a:p>
        </p:txBody>
      </p:sp>
      <p:sp>
        <p:nvSpPr>
          <p:cNvPr id="37" name="TextBox 36"/>
          <p:cNvSpPr txBox="1"/>
          <p:nvPr/>
        </p:nvSpPr>
        <p:spPr>
          <a:xfrm>
            <a:off x="6300232" y="1055348"/>
            <a:ext cx="2730589" cy="430887"/>
          </a:xfrm>
          <a:prstGeom prst="rect">
            <a:avLst/>
          </a:prstGeom>
          <a:noFill/>
        </p:spPr>
        <p:txBody>
          <a:bodyPr wrap="square" rtlCol="0">
            <a:spAutoFit/>
          </a:bodyPr>
          <a:lstStyle/>
          <a:p>
            <a:pPr algn="ctr"/>
            <a:r>
              <a:rPr lang="en-US" sz="2200" i="1" dirty="0" smtClean="0"/>
              <a:t>10t120s Dataset</a:t>
            </a:r>
            <a:endParaRPr lang="en-US" sz="2200" i="1" dirty="0"/>
          </a:p>
        </p:txBody>
      </p:sp>
    </p:spTree>
    <p:extLst>
      <p:ext uri="{BB962C8B-B14F-4D97-AF65-F5344CB8AC3E}">
        <p14:creationId xmlns:p14="http://schemas.microsoft.com/office/powerpoint/2010/main" val="434683609"/>
      </p:ext>
    </p:extLst>
  </p:cSld>
  <p:clrMapOvr>
    <a:masterClrMapping/>
  </p:clrMapOvr>
  <mc:AlternateContent xmlns:mc="http://schemas.openxmlformats.org/markup-compatibility/2006" xmlns:p14="http://schemas.microsoft.com/office/powerpoint/2010/main">
    <mc:Choice Requires="p14">
      <p:transition spd="slow" p14:dur="2000" advTm="16090"/>
    </mc:Choice>
    <mc:Fallback xmlns="">
      <p:transition xmlns:p14="http://schemas.microsoft.com/office/powerpoint/2010/main" spd="slow" advTm="1609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 name="Group 175"/>
          <p:cNvGrpSpPr/>
          <p:nvPr/>
        </p:nvGrpSpPr>
        <p:grpSpPr>
          <a:xfrm>
            <a:off x="484203" y="1459077"/>
            <a:ext cx="3481009" cy="2190904"/>
            <a:chOff x="5409650" y="1459077"/>
            <a:chExt cx="3481009" cy="2190904"/>
          </a:xfrm>
        </p:grpSpPr>
        <p:sp>
          <p:nvSpPr>
            <p:cNvPr id="3" name="Rectangle 2"/>
            <p:cNvSpPr/>
            <p:nvPr/>
          </p:nvSpPr>
          <p:spPr>
            <a:xfrm>
              <a:off x="6408315" y="1459077"/>
              <a:ext cx="1209501" cy="565161"/>
            </a:xfrm>
            <a:prstGeom prst="rect">
              <a:avLst/>
            </a:prstGeom>
            <a:solidFill>
              <a:srgbClr val="6AC83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1 </a:t>
              </a:r>
              <a:br>
                <a:rPr lang="en-US" sz="1200" dirty="0" smtClean="0"/>
              </a:br>
              <a:r>
                <a:rPr lang="en-US" sz="1200" dirty="0" smtClean="0"/>
                <a:t>Integer Program</a:t>
              </a:r>
              <a:endParaRPr lang="en-US" sz="1200" dirty="0"/>
            </a:p>
          </p:txBody>
        </p:sp>
        <p:sp>
          <p:nvSpPr>
            <p:cNvPr id="142" name="Rectangle 141"/>
            <p:cNvSpPr/>
            <p:nvPr/>
          </p:nvSpPr>
          <p:spPr>
            <a:xfrm>
              <a:off x="5409650" y="3158423"/>
              <a:ext cx="998665" cy="462981"/>
            </a:xfrm>
            <a:prstGeom prst="rect">
              <a:avLst/>
            </a:prstGeom>
            <a:solidFill>
              <a:srgbClr val="E6625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Stage 2</a:t>
              </a:r>
              <a:br>
                <a:rPr lang="en-US" sz="1000" dirty="0" smtClean="0"/>
              </a:br>
              <a:r>
                <a:rPr lang="en-US" sz="1000" dirty="0" smtClean="0"/>
                <a:t> Linear Program</a:t>
              </a:r>
              <a:endParaRPr lang="en-US" sz="1000" dirty="0"/>
            </a:p>
          </p:txBody>
        </p:sp>
        <p:sp>
          <p:nvSpPr>
            <p:cNvPr id="143" name="Rectangle 142"/>
            <p:cNvSpPr/>
            <p:nvPr/>
          </p:nvSpPr>
          <p:spPr>
            <a:xfrm>
              <a:off x="6469387" y="3156458"/>
              <a:ext cx="1017424" cy="464946"/>
            </a:xfrm>
            <a:prstGeom prst="rect">
              <a:avLst/>
            </a:prstGeom>
            <a:solidFill>
              <a:srgbClr val="E6625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Stage 2</a:t>
              </a:r>
              <a:br>
                <a:rPr lang="en-US" sz="1000" dirty="0" smtClean="0"/>
              </a:br>
              <a:r>
                <a:rPr lang="en-US" sz="1000" dirty="0" smtClean="0"/>
                <a:t> Linear Program</a:t>
              </a:r>
              <a:endParaRPr lang="en-US" sz="1000" dirty="0"/>
            </a:p>
          </p:txBody>
        </p:sp>
        <p:sp>
          <p:nvSpPr>
            <p:cNvPr id="144" name="Rectangle 143"/>
            <p:cNvSpPr/>
            <p:nvPr/>
          </p:nvSpPr>
          <p:spPr>
            <a:xfrm>
              <a:off x="7792954" y="3185035"/>
              <a:ext cx="1097705" cy="464946"/>
            </a:xfrm>
            <a:prstGeom prst="rect">
              <a:avLst/>
            </a:prstGeom>
            <a:solidFill>
              <a:srgbClr val="E6625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Stage 2</a:t>
              </a:r>
              <a:br>
                <a:rPr lang="en-US" sz="1000" dirty="0" smtClean="0"/>
              </a:br>
              <a:r>
                <a:rPr lang="en-US" sz="1000" dirty="0" smtClean="0"/>
                <a:t> Linear Program</a:t>
              </a:r>
              <a:endParaRPr lang="en-US" sz="1000" dirty="0"/>
            </a:p>
          </p:txBody>
        </p:sp>
        <p:sp>
          <p:nvSpPr>
            <p:cNvPr id="10" name="Oval 9"/>
            <p:cNvSpPr>
              <a:spLocks noChangeAspect="1"/>
            </p:cNvSpPr>
            <p:nvPr/>
          </p:nvSpPr>
          <p:spPr>
            <a:xfrm>
              <a:off x="7555482" y="3385646"/>
              <a:ext cx="62334" cy="7315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6898185" y="2024238"/>
              <a:ext cx="0" cy="606467"/>
            </a:xfrm>
            <a:prstGeom prst="straightConnector1">
              <a:avLst/>
            </a:prstGeom>
            <a:ln w="12700">
              <a:solidFill>
                <a:srgbClr val="008000"/>
              </a:solidFill>
              <a:tailEnd type="non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7128332" y="2031533"/>
              <a:ext cx="0" cy="1099774"/>
            </a:xfrm>
            <a:prstGeom prst="straightConnector1">
              <a:avLst/>
            </a:prstGeom>
            <a:ln w="127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5900811" y="2198309"/>
              <a:ext cx="507504" cy="276999"/>
            </a:xfrm>
            <a:prstGeom prst="rect">
              <a:avLst/>
            </a:prstGeom>
            <a:noFill/>
          </p:spPr>
          <p:txBody>
            <a:bodyPr wrap="square" rtlCol="0">
              <a:spAutoFit/>
            </a:bodyPr>
            <a:lstStyle/>
            <a:p>
              <a:pPr algn="ctr"/>
              <a:r>
                <a:rPr lang="en-US" sz="1200" dirty="0" smtClean="0"/>
                <a:t>cuts</a:t>
              </a:r>
              <a:endParaRPr lang="en-US" sz="1200" dirty="0"/>
            </a:p>
          </p:txBody>
        </p:sp>
        <p:graphicFrame>
          <p:nvGraphicFramePr>
            <p:cNvPr id="155" name="Object 154"/>
            <p:cNvGraphicFramePr>
              <a:graphicFrameLocks noChangeAspect="1"/>
            </p:cNvGraphicFramePr>
            <p:nvPr>
              <p:extLst>
                <p:ext uri="{D42A27DB-BD31-4B8C-83A1-F6EECF244321}">
                  <p14:modId xmlns:p14="http://schemas.microsoft.com/office/powerpoint/2010/main" val="1424518350"/>
                </p:ext>
              </p:extLst>
            </p:nvPr>
          </p:nvGraphicFramePr>
          <p:xfrm>
            <a:off x="6248539" y="2630705"/>
            <a:ext cx="321080" cy="256649"/>
          </p:xfrm>
          <a:graphic>
            <a:graphicData uri="http://schemas.openxmlformats.org/presentationml/2006/ole">
              <mc:AlternateContent xmlns:mc="http://schemas.openxmlformats.org/markup-compatibility/2006">
                <mc:Choice xmlns:v="urn:schemas-microsoft-com:vml" Requires="v">
                  <p:oleObj spid="_x0000_s58909" name="Equation" r:id="rId5" imgW="215900" imgH="177800" progId="Equation.3">
                    <p:embed/>
                  </p:oleObj>
                </mc:Choice>
                <mc:Fallback>
                  <p:oleObj name="Equation" r:id="rId5" imgW="215900" imgH="177800" progId="Equation.3">
                    <p:embed/>
                    <p:pic>
                      <p:nvPicPr>
                        <p:cNvPr id="0" name=""/>
                        <p:cNvPicPr/>
                        <p:nvPr/>
                      </p:nvPicPr>
                      <p:blipFill>
                        <a:blip r:embed="rId6"/>
                        <a:stretch>
                          <a:fillRect/>
                        </a:stretch>
                      </p:blipFill>
                      <p:spPr>
                        <a:xfrm>
                          <a:off x="6248539" y="2630705"/>
                          <a:ext cx="321080" cy="256649"/>
                        </a:xfrm>
                        <a:prstGeom prst="rect">
                          <a:avLst/>
                        </a:prstGeom>
                      </p:spPr>
                    </p:pic>
                  </p:oleObj>
                </mc:Fallback>
              </mc:AlternateContent>
            </a:graphicData>
          </a:graphic>
        </p:graphicFrame>
        <p:sp>
          <p:nvSpPr>
            <p:cNvPr id="156" name="Oval 155"/>
            <p:cNvSpPr>
              <a:spLocks noChangeAspect="1"/>
            </p:cNvSpPr>
            <p:nvPr/>
          </p:nvSpPr>
          <p:spPr>
            <a:xfrm>
              <a:off x="7672269" y="3389436"/>
              <a:ext cx="73152" cy="7315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9" name="Straight Arrow Connector 158"/>
            <p:cNvCxnSpPr>
              <a:endCxn id="142" idx="0"/>
            </p:cNvCxnSpPr>
            <p:nvPr/>
          </p:nvCxnSpPr>
          <p:spPr>
            <a:xfrm flipH="1">
              <a:off x="5908983" y="2643415"/>
              <a:ext cx="986713" cy="515008"/>
            </a:xfrm>
            <a:prstGeom prst="straightConnector1">
              <a:avLst/>
            </a:prstGeom>
            <a:ln w="127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p:nvPr/>
          </p:nvCxnSpPr>
          <p:spPr>
            <a:xfrm flipH="1">
              <a:off x="6895696" y="2643415"/>
              <a:ext cx="2489" cy="513043"/>
            </a:xfrm>
            <a:prstGeom prst="straightConnector1">
              <a:avLst/>
            </a:prstGeom>
            <a:ln w="12700">
              <a:solidFill>
                <a:srgbClr val="1EA063"/>
              </a:solidFill>
              <a:tailEnd type="arrow"/>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a:endCxn id="144" idx="0"/>
            </p:cNvCxnSpPr>
            <p:nvPr/>
          </p:nvCxnSpPr>
          <p:spPr>
            <a:xfrm>
              <a:off x="6895696" y="2643415"/>
              <a:ext cx="1446111" cy="541620"/>
            </a:xfrm>
            <a:prstGeom prst="straightConnector1">
              <a:avLst/>
            </a:prstGeom>
            <a:ln w="12700">
              <a:solidFill>
                <a:srgbClr val="008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67" name="Object 166"/>
            <p:cNvGraphicFramePr>
              <a:graphicFrameLocks noChangeAspect="1"/>
            </p:cNvGraphicFramePr>
            <p:nvPr>
              <p:extLst>
                <p:ext uri="{D42A27DB-BD31-4B8C-83A1-F6EECF244321}">
                  <p14:modId xmlns:p14="http://schemas.microsoft.com/office/powerpoint/2010/main" val="2786139431"/>
                </p:ext>
              </p:extLst>
            </p:nvPr>
          </p:nvGraphicFramePr>
          <p:xfrm>
            <a:off x="6885148" y="2783105"/>
            <a:ext cx="321080" cy="256649"/>
          </p:xfrm>
          <a:graphic>
            <a:graphicData uri="http://schemas.openxmlformats.org/presentationml/2006/ole">
              <mc:AlternateContent xmlns:mc="http://schemas.openxmlformats.org/markup-compatibility/2006">
                <mc:Choice xmlns:v="urn:schemas-microsoft-com:vml" Requires="v">
                  <p:oleObj spid="_x0000_s58910" name="Equation" r:id="rId7" imgW="215900" imgH="177800" progId="Equation.3">
                    <p:embed/>
                  </p:oleObj>
                </mc:Choice>
                <mc:Fallback>
                  <p:oleObj name="Equation" r:id="rId7" imgW="215900" imgH="177800" progId="Equation.3">
                    <p:embed/>
                    <p:pic>
                      <p:nvPicPr>
                        <p:cNvPr id="0" name=""/>
                        <p:cNvPicPr/>
                        <p:nvPr/>
                      </p:nvPicPr>
                      <p:blipFill>
                        <a:blip r:embed="rId6"/>
                        <a:stretch>
                          <a:fillRect/>
                        </a:stretch>
                      </p:blipFill>
                      <p:spPr>
                        <a:xfrm>
                          <a:off x="6885148" y="2783105"/>
                          <a:ext cx="321080" cy="256649"/>
                        </a:xfrm>
                        <a:prstGeom prst="rect">
                          <a:avLst/>
                        </a:prstGeom>
                      </p:spPr>
                    </p:pic>
                  </p:oleObj>
                </mc:Fallback>
              </mc:AlternateContent>
            </a:graphicData>
          </a:graphic>
        </p:graphicFrame>
        <p:graphicFrame>
          <p:nvGraphicFramePr>
            <p:cNvPr id="168" name="Object 167"/>
            <p:cNvGraphicFramePr>
              <a:graphicFrameLocks noChangeAspect="1"/>
            </p:cNvGraphicFramePr>
            <p:nvPr>
              <p:extLst>
                <p:ext uri="{D42A27DB-BD31-4B8C-83A1-F6EECF244321}">
                  <p14:modId xmlns:p14="http://schemas.microsoft.com/office/powerpoint/2010/main" val="2598800664"/>
                </p:ext>
              </p:extLst>
            </p:nvPr>
          </p:nvGraphicFramePr>
          <p:xfrm>
            <a:off x="7692110" y="2726750"/>
            <a:ext cx="321080" cy="256649"/>
          </p:xfrm>
          <a:graphic>
            <a:graphicData uri="http://schemas.openxmlformats.org/presentationml/2006/ole">
              <mc:AlternateContent xmlns:mc="http://schemas.openxmlformats.org/markup-compatibility/2006">
                <mc:Choice xmlns:v="urn:schemas-microsoft-com:vml" Requires="v">
                  <p:oleObj spid="_x0000_s58911" name="Equation" r:id="rId8" imgW="215900" imgH="177800" progId="Equation.3">
                    <p:embed/>
                  </p:oleObj>
                </mc:Choice>
                <mc:Fallback>
                  <p:oleObj name="Equation" r:id="rId8" imgW="215900" imgH="177800" progId="Equation.3">
                    <p:embed/>
                    <p:pic>
                      <p:nvPicPr>
                        <p:cNvPr id="0" name=""/>
                        <p:cNvPicPr/>
                        <p:nvPr/>
                      </p:nvPicPr>
                      <p:blipFill>
                        <a:blip r:embed="rId6"/>
                        <a:stretch>
                          <a:fillRect/>
                        </a:stretch>
                      </p:blipFill>
                      <p:spPr>
                        <a:xfrm>
                          <a:off x="7692110" y="2726750"/>
                          <a:ext cx="321080" cy="256649"/>
                        </a:xfrm>
                        <a:prstGeom prst="rect">
                          <a:avLst/>
                        </a:prstGeom>
                      </p:spPr>
                    </p:pic>
                  </p:oleObj>
                </mc:Fallback>
              </mc:AlternateContent>
            </a:graphicData>
          </a:graphic>
        </p:graphicFrame>
        <p:cxnSp>
          <p:nvCxnSpPr>
            <p:cNvPr id="170" name="Straight Arrow Connector 169"/>
            <p:cNvCxnSpPr/>
            <p:nvPr/>
          </p:nvCxnSpPr>
          <p:spPr>
            <a:xfrm flipV="1">
              <a:off x="5742446" y="2031533"/>
              <a:ext cx="827173" cy="1099774"/>
            </a:xfrm>
            <a:prstGeom prst="straightConnector1">
              <a:avLst/>
            </a:prstGeom>
            <a:ln w="12700">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72" name="Straight Arrow Connector 171"/>
            <p:cNvCxnSpPr/>
            <p:nvPr/>
          </p:nvCxnSpPr>
          <p:spPr>
            <a:xfrm flipH="1" flipV="1">
              <a:off x="7363842" y="2031533"/>
              <a:ext cx="1202536" cy="1126890"/>
            </a:xfrm>
            <a:prstGeom prst="straightConnector1">
              <a:avLst/>
            </a:prstGeom>
            <a:ln w="127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73" name="TextBox 172"/>
            <p:cNvSpPr txBox="1"/>
            <p:nvPr/>
          </p:nvSpPr>
          <p:spPr>
            <a:xfrm>
              <a:off x="7046867" y="2306438"/>
              <a:ext cx="507504" cy="276999"/>
            </a:xfrm>
            <a:prstGeom prst="rect">
              <a:avLst/>
            </a:prstGeom>
            <a:noFill/>
          </p:spPr>
          <p:txBody>
            <a:bodyPr wrap="square" rtlCol="0">
              <a:spAutoFit/>
            </a:bodyPr>
            <a:lstStyle/>
            <a:p>
              <a:pPr algn="ctr"/>
              <a:r>
                <a:rPr lang="en-US" sz="1200" dirty="0" smtClean="0"/>
                <a:t>cuts</a:t>
              </a:r>
              <a:endParaRPr lang="en-US" sz="1200" dirty="0"/>
            </a:p>
          </p:txBody>
        </p:sp>
        <p:sp>
          <p:nvSpPr>
            <p:cNvPr id="174" name="TextBox 173"/>
            <p:cNvSpPr txBox="1"/>
            <p:nvPr/>
          </p:nvSpPr>
          <p:spPr>
            <a:xfrm>
              <a:off x="7833490" y="2337199"/>
              <a:ext cx="507504" cy="276999"/>
            </a:xfrm>
            <a:prstGeom prst="rect">
              <a:avLst/>
            </a:prstGeom>
            <a:noFill/>
          </p:spPr>
          <p:txBody>
            <a:bodyPr wrap="square" rtlCol="0">
              <a:spAutoFit/>
            </a:bodyPr>
            <a:lstStyle/>
            <a:p>
              <a:pPr algn="ctr"/>
              <a:r>
                <a:rPr lang="en-US" sz="1200" dirty="0" smtClean="0"/>
                <a:t>cuts</a:t>
              </a:r>
              <a:endParaRPr lang="en-US" sz="1200" dirty="0"/>
            </a:p>
          </p:txBody>
        </p:sp>
      </p:grpSp>
      <p:sp>
        <p:nvSpPr>
          <p:cNvPr id="11" name="Rectangle 10"/>
          <p:cNvSpPr/>
          <p:nvPr/>
        </p:nvSpPr>
        <p:spPr>
          <a:xfrm>
            <a:off x="5342090" y="1145049"/>
            <a:ext cx="3631362" cy="297131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054817" y="6492875"/>
            <a:ext cx="2133600" cy="365125"/>
          </a:xfrm>
        </p:spPr>
        <p:txBody>
          <a:bodyPr/>
          <a:lstStyle/>
          <a:p>
            <a:fld id="{5445BD81-DAF7-6F49-B150-DD6061297609}" type="slidenum">
              <a:rPr lang="en-US" smtClean="0"/>
              <a:t>16</a:t>
            </a:fld>
            <a:endParaRPr lang="en-US"/>
          </a:p>
        </p:txBody>
      </p:sp>
      <p:sp>
        <p:nvSpPr>
          <p:cNvPr id="9" name="Oval 8"/>
          <p:cNvSpPr/>
          <p:nvPr/>
        </p:nvSpPr>
        <p:spPr>
          <a:xfrm>
            <a:off x="4116907" y="233680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stCxn id="9" idx="6"/>
            <a:endCxn id="11" idx="1"/>
          </p:cNvCxnSpPr>
          <p:nvPr/>
        </p:nvCxnSpPr>
        <p:spPr>
          <a:xfrm>
            <a:off x="4704642" y="2630705"/>
            <a:ext cx="637448" cy="0"/>
          </a:xfrm>
          <a:prstGeom prst="straightConnector1">
            <a:avLst/>
          </a:prstGeom>
          <a:ln w="15875">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1863136" y="123346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a:stCxn id="16" idx="3"/>
          </p:cNvCxnSpPr>
          <p:nvPr/>
        </p:nvCxnSpPr>
        <p:spPr>
          <a:xfrm flipH="1">
            <a:off x="1317229" y="1735171"/>
            <a:ext cx="631979" cy="70976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6" idx="5"/>
          </p:cNvCxnSpPr>
          <p:nvPr/>
        </p:nvCxnSpPr>
        <p:spPr>
          <a:xfrm>
            <a:off x="2364799" y="1735171"/>
            <a:ext cx="633356" cy="70976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2781690" y="2444938"/>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023361" y="2444938"/>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a:stCxn id="27" idx="3"/>
          </p:cNvCxnSpPr>
          <p:nvPr/>
        </p:nvCxnSpPr>
        <p:spPr>
          <a:xfrm flipH="1">
            <a:off x="758870" y="2946649"/>
            <a:ext cx="350563"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27" idx="5"/>
          </p:cNvCxnSpPr>
          <p:nvPr/>
        </p:nvCxnSpPr>
        <p:spPr>
          <a:xfrm>
            <a:off x="1525024" y="2946649"/>
            <a:ext cx="338112"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1569268" y="369505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65002" y="369505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flipH="1">
            <a:off x="2518576" y="2946649"/>
            <a:ext cx="350563"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284730" y="2946649"/>
            <a:ext cx="338112"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3328974" y="369505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224708" y="369505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5" name="Object 44"/>
          <p:cNvGraphicFramePr>
            <a:graphicFrameLocks noChangeAspect="1"/>
          </p:cNvGraphicFramePr>
          <p:nvPr>
            <p:extLst>
              <p:ext uri="{D42A27DB-BD31-4B8C-83A1-F6EECF244321}">
                <p14:modId xmlns:p14="http://schemas.microsoft.com/office/powerpoint/2010/main" val="3604920138"/>
              </p:ext>
            </p:extLst>
          </p:nvPr>
        </p:nvGraphicFramePr>
        <p:xfrm>
          <a:off x="1188268" y="1821251"/>
          <a:ext cx="530318" cy="282836"/>
        </p:xfrm>
        <a:graphic>
          <a:graphicData uri="http://schemas.openxmlformats.org/presentationml/2006/ole">
            <mc:AlternateContent xmlns:mc="http://schemas.openxmlformats.org/markup-compatibility/2006">
              <mc:Choice xmlns:v="urn:schemas-microsoft-com:vml" Requires="v">
                <p:oleObj spid="_x0000_s58912" name="Equation" r:id="rId9" imgW="381000" imgH="203200" progId="Equation.3">
                  <p:embed/>
                </p:oleObj>
              </mc:Choice>
              <mc:Fallback>
                <p:oleObj name="Equation" r:id="rId9" imgW="381000" imgH="203200" progId="Equation.3">
                  <p:embed/>
                  <p:pic>
                    <p:nvPicPr>
                      <p:cNvPr id="0" name=""/>
                      <p:cNvPicPr/>
                      <p:nvPr/>
                    </p:nvPicPr>
                    <p:blipFill>
                      <a:blip r:embed="rId10"/>
                      <a:stretch>
                        <a:fillRect/>
                      </a:stretch>
                    </p:blipFill>
                    <p:spPr>
                      <a:xfrm>
                        <a:off x="1188268" y="1821251"/>
                        <a:ext cx="530318" cy="282836"/>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3380106611"/>
              </p:ext>
            </p:extLst>
          </p:nvPr>
        </p:nvGraphicFramePr>
        <p:xfrm>
          <a:off x="2702843" y="1821251"/>
          <a:ext cx="503040" cy="259634"/>
        </p:xfrm>
        <a:graphic>
          <a:graphicData uri="http://schemas.openxmlformats.org/presentationml/2006/ole">
            <mc:AlternateContent xmlns:mc="http://schemas.openxmlformats.org/markup-compatibility/2006">
              <mc:Choice xmlns:v="urn:schemas-microsoft-com:vml" Requires="v">
                <p:oleObj spid="_x0000_s58913" name="Equation" r:id="rId11" imgW="393700" imgH="203200" progId="Equation.3">
                  <p:embed/>
                </p:oleObj>
              </mc:Choice>
              <mc:Fallback>
                <p:oleObj name="Equation" r:id="rId11" imgW="393700" imgH="203200" progId="Equation.3">
                  <p:embed/>
                  <p:pic>
                    <p:nvPicPr>
                      <p:cNvPr id="0" name=""/>
                      <p:cNvPicPr/>
                      <p:nvPr/>
                    </p:nvPicPr>
                    <p:blipFill>
                      <a:blip r:embed="rId12"/>
                      <a:stretch>
                        <a:fillRect/>
                      </a:stretch>
                    </p:blipFill>
                    <p:spPr>
                      <a:xfrm>
                        <a:off x="2702843" y="1821251"/>
                        <a:ext cx="503040" cy="259634"/>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2376985802"/>
              </p:ext>
            </p:extLst>
          </p:nvPr>
        </p:nvGraphicFramePr>
        <p:xfrm>
          <a:off x="382842" y="3204645"/>
          <a:ext cx="512762" cy="300037"/>
        </p:xfrm>
        <a:graphic>
          <a:graphicData uri="http://schemas.openxmlformats.org/presentationml/2006/ole">
            <mc:AlternateContent xmlns:mc="http://schemas.openxmlformats.org/markup-compatibility/2006">
              <mc:Choice xmlns:v="urn:schemas-microsoft-com:vml" Requires="v">
                <p:oleObj spid="_x0000_s58914" name="Equation" r:id="rId13" imgW="368300" imgH="215900" progId="Equation.3">
                  <p:embed/>
                </p:oleObj>
              </mc:Choice>
              <mc:Fallback>
                <p:oleObj name="Equation" r:id="rId13" imgW="368300" imgH="215900" progId="Equation.3">
                  <p:embed/>
                  <p:pic>
                    <p:nvPicPr>
                      <p:cNvPr id="0" name=""/>
                      <p:cNvPicPr/>
                      <p:nvPr/>
                    </p:nvPicPr>
                    <p:blipFill>
                      <a:blip r:embed="rId14"/>
                      <a:stretch>
                        <a:fillRect/>
                      </a:stretch>
                    </p:blipFill>
                    <p:spPr>
                      <a:xfrm>
                        <a:off x="382842" y="3204645"/>
                        <a:ext cx="512762" cy="300037"/>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1953268843"/>
              </p:ext>
            </p:extLst>
          </p:nvPr>
        </p:nvGraphicFramePr>
        <p:xfrm>
          <a:off x="1161158" y="3203993"/>
          <a:ext cx="566737" cy="300038"/>
        </p:xfrm>
        <a:graphic>
          <a:graphicData uri="http://schemas.openxmlformats.org/presentationml/2006/ole">
            <mc:AlternateContent xmlns:mc="http://schemas.openxmlformats.org/markup-compatibility/2006">
              <mc:Choice xmlns:v="urn:schemas-microsoft-com:vml" Requires="v">
                <p:oleObj spid="_x0000_s58915" name="Equation" r:id="rId15" imgW="406400" imgH="215900" progId="Equation.3">
                  <p:embed/>
                </p:oleObj>
              </mc:Choice>
              <mc:Fallback>
                <p:oleObj name="Equation" r:id="rId15" imgW="406400" imgH="215900" progId="Equation.3">
                  <p:embed/>
                  <p:pic>
                    <p:nvPicPr>
                      <p:cNvPr id="0" name=""/>
                      <p:cNvPicPr/>
                      <p:nvPr/>
                    </p:nvPicPr>
                    <p:blipFill>
                      <a:blip r:embed="rId16"/>
                      <a:stretch>
                        <a:fillRect/>
                      </a:stretch>
                    </p:blipFill>
                    <p:spPr>
                      <a:xfrm>
                        <a:off x="1161158" y="3203993"/>
                        <a:ext cx="566737" cy="300038"/>
                      </a:xfrm>
                      <a:prstGeom prst="rect">
                        <a:avLst/>
                      </a:prstGeom>
                    </p:spPr>
                  </p:pic>
                </p:oleObj>
              </mc:Fallback>
            </mc:AlternateContent>
          </a:graphicData>
        </a:graphic>
      </p:graphicFrame>
      <p:graphicFrame>
        <p:nvGraphicFramePr>
          <p:cNvPr id="49" name="Object 48"/>
          <p:cNvGraphicFramePr>
            <a:graphicFrameLocks noChangeAspect="1"/>
          </p:cNvGraphicFramePr>
          <p:nvPr>
            <p:extLst>
              <p:ext uri="{D42A27DB-BD31-4B8C-83A1-F6EECF244321}">
                <p14:modId xmlns:p14="http://schemas.microsoft.com/office/powerpoint/2010/main" val="43287100"/>
              </p:ext>
            </p:extLst>
          </p:nvPr>
        </p:nvGraphicFramePr>
        <p:xfrm>
          <a:off x="2715320" y="3213518"/>
          <a:ext cx="566738" cy="280988"/>
        </p:xfrm>
        <a:graphic>
          <a:graphicData uri="http://schemas.openxmlformats.org/presentationml/2006/ole">
            <mc:AlternateContent xmlns:mc="http://schemas.openxmlformats.org/markup-compatibility/2006">
              <mc:Choice xmlns:v="urn:schemas-microsoft-com:vml" Requires="v">
                <p:oleObj spid="_x0000_s58916" name="Equation" r:id="rId17" imgW="406400" imgH="203200" progId="Equation.3">
                  <p:embed/>
                </p:oleObj>
              </mc:Choice>
              <mc:Fallback>
                <p:oleObj name="Equation" r:id="rId17" imgW="406400" imgH="203200" progId="Equation.3">
                  <p:embed/>
                  <p:pic>
                    <p:nvPicPr>
                      <p:cNvPr id="0" name=""/>
                      <p:cNvPicPr/>
                      <p:nvPr/>
                    </p:nvPicPr>
                    <p:blipFill>
                      <a:blip r:embed="rId18"/>
                      <a:stretch>
                        <a:fillRect/>
                      </a:stretch>
                    </p:blipFill>
                    <p:spPr>
                      <a:xfrm>
                        <a:off x="2715320" y="3213518"/>
                        <a:ext cx="566738" cy="280988"/>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487309090"/>
              </p:ext>
            </p:extLst>
          </p:nvPr>
        </p:nvGraphicFramePr>
        <p:xfrm>
          <a:off x="3536058" y="3213518"/>
          <a:ext cx="547687" cy="280988"/>
        </p:xfrm>
        <a:graphic>
          <a:graphicData uri="http://schemas.openxmlformats.org/presentationml/2006/ole">
            <mc:AlternateContent xmlns:mc="http://schemas.openxmlformats.org/markup-compatibility/2006">
              <mc:Choice xmlns:v="urn:schemas-microsoft-com:vml" Requires="v">
                <p:oleObj spid="_x0000_s58917" name="Equation" r:id="rId19" imgW="393700" imgH="203200" progId="Equation.3">
                  <p:embed/>
                </p:oleObj>
              </mc:Choice>
              <mc:Fallback>
                <p:oleObj name="Equation" r:id="rId19" imgW="393700" imgH="203200" progId="Equation.3">
                  <p:embed/>
                  <p:pic>
                    <p:nvPicPr>
                      <p:cNvPr id="0" name=""/>
                      <p:cNvPicPr/>
                      <p:nvPr/>
                    </p:nvPicPr>
                    <p:blipFill>
                      <a:blip r:embed="rId20"/>
                      <a:stretch>
                        <a:fillRect/>
                      </a:stretch>
                    </p:blipFill>
                    <p:spPr>
                      <a:xfrm>
                        <a:off x="3536058" y="3213518"/>
                        <a:ext cx="547687" cy="280988"/>
                      </a:xfrm>
                      <a:prstGeom prst="rect">
                        <a:avLst/>
                      </a:prstGeom>
                    </p:spPr>
                  </p:pic>
                </p:oleObj>
              </mc:Fallback>
            </mc:AlternateContent>
          </a:graphicData>
        </a:graphic>
      </p:graphicFrame>
      <p:sp>
        <p:nvSpPr>
          <p:cNvPr id="141" name="TextBox 140"/>
          <p:cNvSpPr txBox="1"/>
          <p:nvPr/>
        </p:nvSpPr>
        <p:spPr>
          <a:xfrm>
            <a:off x="0" y="-112197"/>
            <a:ext cx="9144000" cy="1169551"/>
          </a:xfrm>
          <a:prstGeom prst="rect">
            <a:avLst/>
          </a:prstGeom>
          <a:noFill/>
        </p:spPr>
        <p:txBody>
          <a:bodyPr wrap="square" rtlCol="0">
            <a:spAutoFit/>
          </a:bodyPr>
          <a:lstStyle/>
          <a:p>
            <a:pPr algn="ctr"/>
            <a:r>
              <a:rPr lang="en-US" sz="4000" dirty="0">
                <a:solidFill>
                  <a:srgbClr val="0000FF"/>
                </a:solidFill>
                <a:latin typeface="Cambria"/>
                <a:cs typeface="Cambria"/>
              </a:rPr>
              <a:t>Thesis </a:t>
            </a:r>
            <a:r>
              <a:rPr lang="en-US" sz="4000" dirty="0" smtClean="0">
                <a:solidFill>
                  <a:srgbClr val="0000FF"/>
                </a:solidFill>
                <a:latin typeface="Cambria"/>
                <a:cs typeface="Cambria"/>
              </a:rPr>
              <a:t>Overview</a:t>
            </a:r>
            <a:endParaRPr lang="en-US" sz="4000" dirty="0" smtClean="0">
              <a:solidFill>
                <a:srgbClr val="0000FF"/>
              </a:solidFill>
              <a:latin typeface="Cambria"/>
              <a:cs typeface="Cambria"/>
            </a:endParaRPr>
          </a:p>
          <a:p>
            <a:pPr algn="ctr"/>
            <a:r>
              <a:rPr lang="en-US" sz="3000" dirty="0" smtClean="0">
                <a:solidFill>
                  <a:srgbClr val="0000FF"/>
                </a:solidFill>
                <a:latin typeface="Cambria"/>
                <a:cs typeface="Cambria"/>
              </a:rPr>
              <a:t>Stochastic </a:t>
            </a:r>
            <a:r>
              <a:rPr lang="en-US" sz="3000" dirty="0" smtClean="0">
                <a:solidFill>
                  <a:srgbClr val="0000FF"/>
                </a:solidFill>
                <a:latin typeface="Cambria"/>
                <a:cs typeface="Cambria"/>
              </a:rPr>
              <a:t>Integer Program Optimization</a:t>
            </a:r>
          </a:p>
        </p:txBody>
      </p:sp>
      <p:graphicFrame>
        <p:nvGraphicFramePr>
          <p:cNvPr id="2" name="Table 1"/>
          <p:cNvGraphicFramePr>
            <a:graphicFrameLocks noGrp="1"/>
          </p:cNvGraphicFramePr>
          <p:nvPr>
            <p:extLst>
              <p:ext uri="{D42A27DB-BD31-4B8C-83A1-F6EECF244321}">
                <p14:modId xmlns:p14="http://schemas.microsoft.com/office/powerpoint/2010/main" val="1382020897"/>
              </p:ext>
            </p:extLst>
          </p:nvPr>
        </p:nvGraphicFramePr>
        <p:xfrm>
          <a:off x="882116" y="4519551"/>
          <a:ext cx="7467641" cy="1280160"/>
        </p:xfrm>
        <a:graphic>
          <a:graphicData uri="http://schemas.openxmlformats.org/drawingml/2006/table">
            <a:tbl>
              <a:tblPr firstRow="1" bandRow="1">
                <a:tableStyleId>{2D5ABB26-0587-4C30-8999-92F81FD0307C}</a:tableStyleId>
              </a:tblPr>
              <a:tblGrid>
                <a:gridCol w="7467641"/>
              </a:tblGrid>
              <a:tr h="370840">
                <a:tc>
                  <a:txBody>
                    <a:bodyPr/>
                    <a:lstStyle/>
                    <a:p>
                      <a:r>
                        <a:rPr lang="en-US" sz="2400" i="1" dirty="0" smtClean="0">
                          <a:solidFill>
                            <a:srgbClr val="008000"/>
                          </a:solidFill>
                          <a:latin typeface="Cambria"/>
                          <a:cs typeface="Cambria"/>
                        </a:rPr>
                        <a:t>Nested Parallelism</a:t>
                      </a:r>
                      <a:endParaRPr lang="en-US" sz="2400" i="1" dirty="0">
                        <a:solidFill>
                          <a:srgbClr val="008000"/>
                        </a:solidFill>
                        <a:latin typeface="Cambria"/>
                        <a:cs typeface="Cambria"/>
                      </a:endParaRPr>
                    </a:p>
                  </a:txBody>
                  <a:tcPr/>
                </a:tc>
              </a:tr>
              <a:tr h="370840">
                <a:tc>
                  <a:txBody>
                    <a:bodyPr/>
                    <a:lstStyle/>
                    <a:p>
                      <a:pPr marL="285750" indent="-285750">
                        <a:buFont typeface="Wingdings" charset="2"/>
                        <a:buChar char="q"/>
                      </a:pPr>
                      <a:r>
                        <a:rPr lang="en-US" sz="2400" dirty="0" smtClean="0">
                          <a:solidFill>
                            <a:srgbClr val="008000"/>
                          </a:solidFill>
                          <a:latin typeface="Cambria"/>
                          <a:cs typeface="Cambria"/>
                        </a:rPr>
                        <a:t>Simultaneous evaluation</a:t>
                      </a:r>
                      <a:r>
                        <a:rPr lang="en-US" sz="2400" baseline="0" dirty="0" smtClean="0">
                          <a:solidFill>
                            <a:srgbClr val="008000"/>
                          </a:solidFill>
                          <a:latin typeface="Cambria"/>
                          <a:cs typeface="Cambria"/>
                        </a:rPr>
                        <a:t> of scenarios</a:t>
                      </a:r>
                    </a:p>
                    <a:p>
                      <a:pPr marL="285750" indent="-285750">
                        <a:buFont typeface="Wingdings" charset="2"/>
                        <a:buChar char="q"/>
                      </a:pPr>
                      <a:r>
                        <a:rPr lang="en-US" sz="2400" baseline="0" dirty="0" smtClean="0">
                          <a:solidFill>
                            <a:srgbClr val="008000"/>
                          </a:solidFill>
                          <a:latin typeface="Cambria"/>
                          <a:cs typeface="Cambria"/>
                        </a:rPr>
                        <a:t>Parallel exploration of Branch-and-Bound vertices</a:t>
                      </a:r>
                      <a:endParaRPr lang="en-US" sz="2400" dirty="0">
                        <a:solidFill>
                          <a:srgbClr val="008000"/>
                        </a:solidFill>
                        <a:latin typeface="Cambria"/>
                        <a:cs typeface="Cambria"/>
                      </a:endParaRPr>
                    </a:p>
                  </a:txBody>
                  <a:tcPr/>
                </a:tc>
              </a:tr>
            </a:tbl>
          </a:graphicData>
        </a:graphic>
      </p:graphicFrame>
      <p:pic>
        <p:nvPicPr>
          <p:cNvPr id="177" name="Picture 176" descr="stoch_naive.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63136" y="1346577"/>
            <a:ext cx="607243" cy="388594"/>
          </a:xfrm>
          <a:prstGeom prst="rect">
            <a:avLst/>
          </a:prstGeom>
        </p:spPr>
      </p:pic>
      <p:pic>
        <p:nvPicPr>
          <p:cNvPr id="178" name="Picture 177" descr="stoch_naive.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5002" y="3778389"/>
            <a:ext cx="607243" cy="388594"/>
          </a:xfrm>
          <a:prstGeom prst="rect">
            <a:avLst/>
          </a:prstGeom>
        </p:spPr>
      </p:pic>
      <p:pic>
        <p:nvPicPr>
          <p:cNvPr id="179" name="Picture 178" descr="stoch_naive.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69268" y="3791869"/>
            <a:ext cx="607243" cy="388594"/>
          </a:xfrm>
          <a:prstGeom prst="rect">
            <a:avLst/>
          </a:prstGeom>
        </p:spPr>
      </p:pic>
      <p:pic>
        <p:nvPicPr>
          <p:cNvPr id="180" name="Picture 179" descr="stoch_naive.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19786" y="3794134"/>
            <a:ext cx="607243" cy="388594"/>
          </a:xfrm>
          <a:prstGeom prst="rect">
            <a:avLst/>
          </a:prstGeom>
        </p:spPr>
      </p:pic>
      <p:pic>
        <p:nvPicPr>
          <p:cNvPr id="181" name="Picture 180" descr="stoch_naive.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28974" y="3796439"/>
            <a:ext cx="607243" cy="388594"/>
          </a:xfrm>
          <a:prstGeom prst="rect">
            <a:avLst/>
          </a:prstGeom>
        </p:spPr>
      </p:pic>
      <p:pic>
        <p:nvPicPr>
          <p:cNvPr id="182" name="Picture 181" descr="stoch_naive.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1690" y="2526134"/>
            <a:ext cx="607243" cy="388594"/>
          </a:xfrm>
          <a:prstGeom prst="rect">
            <a:avLst/>
          </a:prstGeom>
        </p:spPr>
      </p:pic>
      <p:pic>
        <p:nvPicPr>
          <p:cNvPr id="183" name="Picture 182" descr="stoch_naive.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2788" y="2540347"/>
            <a:ext cx="607243" cy="388594"/>
          </a:xfrm>
          <a:prstGeom prst="rect">
            <a:avLst/>
          </a:prstGeom>
        </p:spPr>
      </p:pic>
      <p:grpSp>
        <p:nvGrpSpPr>
          <p:cNvPr id="145" name="Group 144"/>
          <p:cNvGrpSpPr/>
          <p:nvPr/>
        </p:nvGrpSpPr>
        <p:grpSpPr>
          <a:xfrm>
            <a:off x="5417600" y="1456968"/>
            <a:ext cx="3481009" cy="2190904"/>
            <a:chOff x="5409650" y="1459077"/>
            <a:chExt cx="3481009" cy="2190904"/>
          </a:xfrm>
        </p:grpSpPr>
        <p:sp>
          <p:nvSpPr>
            <p:cNvPr id="146" name="Rectangle 145"/>
            <p:cNvSpPr/>
            <p:nvPr/>
          </p:nvSpPr>
          <p:spPr>
            <a:xfrm>
              <a:off x="6408315" y="1459077"/>
              <a:ext cx="1209501" cy="565161"/>
            </a:xfrm>
            <a:prstGeom prst="rect">
              <a:avLst/>
            </a:prstGeom>
            <a:solidFill>
              <a:srgbClr val="6AC83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1 </a:t>
              </a:r>
              <a:br>
                <a:rPr lang="en-US" sz="1200" dirty="0" smtClean="0"/>
              </a:br>
              <a:r>
                <a:rPr lang="en-US" sz="1200" dirty="0" smtClean="0"/>
                <a:t>Linear Program</a:t>
              </a:r>
              <a:endParaRPr lang="en-US" sz="1200" dirty="0"/>
            </a:p>
          </p:txBody>
        </p:sp>
        <p:sp>
          <p:nvSpPr>
            <p:cNvPr id="147" name="Rectangle 146"/>
            <p:cNvSpPr/>
            <p:nvPr/>
          </p:nvSpPr>
          <p:spPr>
            <a:xfrm>
              <a:off x="5409650" y="3158423"/>
              <a:ext cx="998665" cy="462981"/>
            </a:xfrm>
            <a:prstGeom prst="rect">
              <a:avLst/>
            </a:prstGeom>
            <a:solidFill>
              <a:srgbClr val="E6625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Stage 2</a:t>
              </a:r>
              <a:br>
                <a:rPr lang="en-US" sz="1000" dirty="0" smtClean="0"/>
              </a:br>
              <a:r>
                <a:rPr lang="en-US" sz="1000" dirty="0" smtClean="0"/>
                <a:t> Linear Program</a:t>
              </a:r>
              <a:endParaRPr lang="en-US" sz="1000" dirty="0"/>
            </a:p>
          </p:txBody>
        </p:sp>
        <p:sp>
          <p:nvSpPr>
            <p:cNvPr id="148" name="Rectangle 147"/>
            <p:cNvSpPr/>
            <p:nvPr/>
          </p:nvSpPr>
          <p:spPr>
            <a:xfrm>
              <a:off x="6469387" y="3156458"/>
              <a:ext cx="1017424" cy="464946"/>
            </a:xfrm>
            <a:prstGeom prst="rect">
              <a:avLst/>
            </a:prstGeom>
            <a:solidFill>
              <a:srgbClr val="E6625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Stage 2</a:t>
              </a:r>
              <a:br>
                <a:rPr lang="en-US" sz="1000" dirty="0" smtClean="0"/>
              </a:br>
              <a:r>
                <a:rPr lang="en-US" sz="1000" dirty="0" smtClean="0"/>
                <a:t> Linear Program</a:t>
              </a:r>
              <a:endParaRPr lang="en-US" sz="1000" dirty="0"/>
            </a:p>
          </p:txBody>
        </p:sp>
        <p:sp>
          <p:nvSpPr>
            <p:cNvPr id="150" name="Rectangle 149"/>
            <p:cNvSpPr/>
            <p:nvPr/>
          </p:nvSpPr>
          <p:spPr>
            <a:xfrm>
              <a:off x="7792954" y="3185035"/>
              <a:ext cx="1097705" cy="464946"/>
            </a:xfrm>
            <a:prstGeom prst="rect">
              <a:avLst/>
            </a:prstGeom>
            <a:solidFill>
              <a:srgbClr val="E6625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Stage 2</a:t>
              </a:r>
              <a:br>
                <a:rPr lang="en-US" sz="1000" dirty="0" smtClean="0"/>
              </a:br>
              <a:r>
                <a:rPr lang="en-US" sz="1000" dirty="0" smtClean="0"/>
                <a:t> Linear Program</a:t>
              </a:r>
              <a:endParaRPr lang="en-US" sz="1000" dirty="0"/>
            </a:p>
          </p:txBody>
        </p:sp>
        <p:sp>
          <p:nvSpPr>
            <p:cNvPr id="151" name="Oval 150"/>
            <p:cNvSpPr>
              <a:spLocks noChangeAspect="1"/>
            </p:cNvSpPr>
            <p:nvPr/>
          </p:nvSpPr>
          <p:spPr>
            <a:xfrm>
              <a:off x="7555482" y="3385646"/>
              <a:ext cx="62334" cy="7315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2" name="Straight Arrow Connector 151"/>
            <p:cNvCxnSpPr/>
            <p:nvPr/>
          </p:nvCxnSpPr>
          <p:spPr>
            <a:xfrm>
              <a:off x="6898185" y="2024238"/>
              <a:ext cx="0" cy="606467"/>
            </a:xfrm>
            <a:prstGeom prst="straightConnector1">
              <a:avLst/>
            </a:prstGeom>
            <a:ln w="12700">
              <a:solidFill>
                <a:srgbClr val="008000"/>
              </a:solidFill>
              <a:tailEnd type="non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a:xfrm flipV="1">
              <a:off x="7128332" y="2031533"/>
              <a:ext cx="0" cy="1099774"/>
            </a:xfrm>
            <a:prstGeom prst="straightConnector1">
              <a:avLst/>
            </a:prstGeom>
            <a:ln w="127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5900811" y="2198309"/>
              <a:ext cx="507504" cy="276999"/>
            </a:xfrm>
            <a:prstGeom prst="rect">
              <a:avLst/>
            </a:prstGeom>
            <a:noFill/>
          </p:spPr>
          <p:txBody>
            <a:bodyPr wrap="square" rtlCol="0">
              <a:spAutoFit/>
            </a:bodyPr>
            <a:lstStyle/>
            <a:p>
              <a:pPr algn="ctr"/>
              <a:r>
                <a:rPr lang="en-US" sz="1200" dirty="0" smtClean="0"/>
                <a:t>cuts</a:t>
              </a:r>
              <a:endParaRPr lang="en-US" sz="1200" dirty="0"/>
            </a:p>
          </p:txBody>
        </p:sp>
        <p:graphicFrame>
          <p:nvGraphicFramePr>
            <p:cNvPr id="157" name="Object 156"/>
            <p:cNvGraphicFramePr>
              <a:graphicFrameLocks noChangeAspect="1"/>
            </p:cNvGraphicFramePr>
            <p:nvPr>
              <p:extLst>
                <p:ext uri="{D42A27DB-BD31-4B8C-83A1-F6EECF244321}">
                  <p14:modId xmlns:p14="http://schemas.microsoft.com/office/powerpoint/2010/main" val="725533890"/>
                </p:ext>
              </p:extLst>
            </p:nvPr>
          </p:nvGraphicFramePr>
          <p:xfrm>
            <a:off x="6248539" y="2630705"/>
            <a:ext cx="321080" cy="256649"/>
          </p:xfrm>
          <a:graphic>
            <a:graphicData uri="http://schemas.openxmlformats.org/presentationml/2006/ole">
              <mc:AlternateContent xmlns:mc="http://schemas.openxmlformats.org/markup-compatibility/2006">
                <mc:Choice xmlns:v="urn:schemas-microsoft-com:vml" Requires="v">
                  <p:oleObj spid="_x0000_s58918" name="Equation" r:id="rId22" imgW="215900" imgH="177800" progId="Equation.3">
                    <p:embed/>
                  </p:oleObj>
                </mc:Choice>
                <mc:Fallback>
                  <p:oleObj name="Equation" r:id="rId22" imgW="215900" imgH="177800" progId="Equation.3">
                    <p:embed/>
                    <p:pic>
                      <p:nvPicPr>
                        <p:cNvPr id="0" name=""/>
                        <p:cNvPicPr/>
                        <p:nvPr/>
                      </p:nvPicPr>
                      <p:blipFill>
                        <a:blip r:embed="rId6"/>
                        <a:stretch>
                          <a:fillRect/>
                        </a:stretch>
                      </p:blipFill>
                      <p:spPr>
                        <a:xfrm>
                          <a:off x="6248539" y="2630705"/>
                          <a:ext cx="321080" cy="256649"/>
                        </a:xfrm>
                        <a:prstGeom prst="rect">
                          <a:avLst/>
                        </a:prstGeom>
                      </p:spPr>
                    </p:pic>
                  </p:oleObj>
                </mc:Fallback>
              </mc:AlternateContent>
            </a:graphicData>
          </a:graphic>
        </p:graphicFrame>
        <p:sp>
          <p:nvSpPr>
            <p:cNvPr id="158" name="Oval 157"/>
            <p:cNvSpPr>
              <a:spLocks noChangeAspect="1"/>
            </p:cNvSpPr>
            <p:nvPr/>
          </p:nvSpPr>
          <p:spPr>
            <a:xfrm>
              <a:off x="7672269" y="3389436"/>
              <a:ext cx="73152" cy="7315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0" name="Straight Arrow Connector 159"/>
            <p:cNvCxnSpPr>
              <a:endCxn id="147" idx="0"/>
            </p:cNvCxnSpPr>
            <p:nvPr/>
          </p:nvCxnSpPr>
          <p:spPr>
            <a:xfrm flipH="1">
              <a:off x="5908983" y="2643415"/>
              <a:ext cx="986713" cy="515008"/>
            </a:xfrm>
            <a:prstGeom prst="straightConnector1">
              <a:avLst/>
            </a:prstGeom>
            <a:ln w="127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flipH="1">
              <a:off x="6895696" y="2643415"/>
              <a:ext cx="2489" cy="513043"/>
            </a:xfrm>
            <a:prstGeom prst="straightConnector1">
              <a:avLst/>
            </a:prstGeom>
            <a:ln w="12700">
              <a:solidFill>
                <a:srgbClr val="1EA063"/>
              </a:solidFill>
              <a:tailEnd type="arrow"/>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a:endCxn id="150" idx="0"/>
            </p:cNvCxnSpPr>
            <p:nvPr/>
          </p:nvCxnSpPr>
          <p:spPr>
            <a:xfrm>
              <a:off x="6895696" y="2643415"/>
              <a:ext cx="1446111" cy="541620"/>
            </a:xfrm>
            <a:prstGeom prst="straightConnector1">
              <a:avLst/>
            </a:prstGeom>
            <a:ln w="12700">
              <a:solidFill>
                <a:srgbClr val="008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65" name="Object 164"/>
            <p:cNvGraphicFramePr>
              <a:graphicFrameLocks noChangeAspect="1"/>
            </p:cNvGraphicFramePr>
            <p:nvPr>
              <p:extLst>
                <p:ext uri="{D42A27DB-BD31-4B8C-83A1-F6EECF244321}">
                  <p14:modId xmlns:p14="http://schemas.microsoft.com/office/powerpoint/2010/main" val="1236979754"/>
                </p:ext>
              </p:extLst>
            </p:nvPr>
          </p:nvGraphicFramePr>
          <p:xfrm>
            <a:off x="6885148" y="2783105"/>
            <a:ext cx="321080" cy="256649"/>
          </p:xfrm>
          <a:graphic>
            <a:graphicData uri="http://schemas.openxmlformats.org/presentationml/2006/ole">
              <mc:AlternateContent xmlns:mc="http://schemas.openxmlformats.org/markup-compatibility/2006">
                <mc:Choice xmlns:v="urn:schemas-microsoft-com:vml" Requires="v">
                  <p:oleObj spid="_x0000_s58919" name="Equation" r:id="rId23" imgW="215900" imgH="177800" progId="Equation.3">
                    <p:embed/>
                  </p:oleObj>
                </mc:Choice>
                <mc:Fallback>
                  <p:oleObj name="Equation" r:id="rId23" imgW="215900" imgH="177800" progId="Equation.3">
                    <p:embed/>
                    <p:pic>
                      <p:nvPicPr>
                        <p:cNvPr id="0" name=""/>
                        <p:cNvPicPr/>
                        <p:nvPr/>
                      </p:nvPicPr>
                      <p:blipFill>
                        <a:blip r:embed="rId6"/>
                        <a:stretch>
                          <a:fillRect/>
                        </a:stretch>
                      </p:blipFill>
                      <p:spPr>
                        <a:xfrm>
                          <a:off x="6885148" y="2783105"/>
                          <a:ext cx="321080" cy="256649"/>
                        </a:xfrm>
                        <a:prstGeom prst="rect">
                          <a:avLst/>
                        </a:prstGeom>
                      </p:spPr>
                    </p:pic>
                  </p:oleObj>
                </mc:Fallback>
              </mc:AlternateContent>
            </a:graphicData>
          </a:graphic>
        </p:graphicFrame>
        <p:graphicFrame>
          <p:nvGraphicFramePr>
            <p:cNvPr id="166" name="Object 165"/>
            <p:cNvGraphicFramePr>
              <a:graphicFrameLocks noChangeAspect="1"/>
            </p:cNvGraphicFramePr>
            <p:nvPr>
              <p:extLst>
                <p:ext uri="{D42A27DB-BD31-4B8C-83A1-F6EECF244321}">
                  <p14:modId xmlns:p14="http://schemas.microsoft.com/office/powerpoint/2010/main" val="630255130"/>
                </p:ext>
              </p:extLst>
            </p:nvPr>
          </p:nvGraphicFramePr>
          <p:xfrm>
            <a:off x="7692110" y="2726750"/>
            <a:ext cx="321080" cy="256649"/>
          </p:xfrm>
          <a:graphic>
            <a:graphicData uri="http://schemas.openxmlformats.org/presentationml/2006/ole">
              <mc:AlternateContent xmlns:mc="http://schemas.openxmlformats.org/markup-compatibility/2006">
                <mc:Choice xmlns:v="urn:schemas-microsoft-com:vml" Requires="v">
                  <p:oleObj spid="_x0000_s58920" name="Equation" r:id="rId24" imgW="215900" imgH="177800" progId="Equation.3">
                    <p:embed/>
                  </p:oleObj>
                </mc:Choice>
                <mc:Fallback>
                  <p:oleObj name="Equation" r:id="rId24" imgW="215900" imgH="177800" progId="Equation.3">
                    <p:embed/>
                    <p:pic>
                      <p:nvPicPr>
                        <p:cNvPr id="0" name=""/>
                        <p:cNvPicPr/>
                        <p:nvPr/>
                      </p:nvPicPr>
                      <p:blipFill>
                        <a:blip r:embed="rId6"/>
                        <a:stretch>
                          <a:fillRect/>
                        </a:stretch>
                      </p:blipFill>
                      <p:spPr>
                        <a:xfrm>
                          <a:off x="7692110" y="2726750"/>
                          <a:ext cx="321080" cy="256649"/>
                        </a:xfrm>
                        <a:prstGeom prst="rect">
                          <a:avLst/>
                        </a:prstGeom>
                      </p:spPr>
                    </p:pic>
                  </p:oleObj>
                </mc:Fallback>
              </mc:AlternateContent>
            </a:graphicData>
          </a:graphic>
        </p:graphicFrame>
        <p:cxnSp>
          <p:nvCxnSpPr>
            <p:cNvPr id="169" name="Straight Arrow Connector 168"/>
            <p:cNvCxnSpPr/>
            <p:nvPr/>
          </p:nvCxnSpPr>
          <p:spPr>
            <a:xfrm flipV="1">
              <a:off x="5742446" y="2031533"/>
              <a:ext cx="827173" cy="1099774"/>
            </a:xfrm>
            <a:prstGeom prst="straightConnector1">
              <a:avLst/>
            </a:prstGeom>
            <a:ln w="12700">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flipH="1" flipV="1">
              <a:off x="7363842" y="2031533"/>
              <a:ext cx="1202536" cy="1126890"/>
            </a:xfrm>
            <a:prstGeom prst="straightConnector1">
              <a:avLst/>
            </a:prstGeom>
            <a:ln w="127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75" name="TextBox 174"/>
            <p:cNvSpPr txBox="1"/>
            <p:nvPr/>
          </p:nvSpPr>
          <p:spPr>
            <a:xfrm>
              <a:off x="7046867" y="2306438"/>
              <a:ext cx="507504" cy="276999"/>
            </a:xfrm>
            <a:prstGeom prst="rect">
              <a:avLst/>
            </a:prstGeom>
            <a:noFill/>
          </p:spPr>
          <p:txBody>
            <a:bodyPr wrap="square" rtlCol="0">
              <a:spAutoFit/>
            </a:bodyPr>
            <a:lstStyle/>
            <a:p>
              <a:pPr algn="ctr"/>
              <a:r>
                <a:rPr lang="en-US" sz="1200" dirty="0" smtClean="0"/>
                <a:t>cuts</a:t>
              </a:r>
              <a:endParaRPr lang="en-US" sz="1200" dirty="0"/>
            </a:p>
          </p:txBody>
        </p:sp>
        <p:sp>
          <p:nvSpPr>
            <p:cNvPr id="184" name="TextBox 183"/>
            <p:cNvSpPr txBox="1"/>
            <p:nvPr/>
          </p:nvSpPr>
          <p:spPr>
            <a:xfrm>
              <a:off x="7833490" y="2337199"/>
              <a:ext cx="507504" cy="276999"/>
            </a:xfrm>
            <a:prstGeom prst="rect">
              <a:avLst/>
            </a:prstGeom>
            <a:noFill/>
          </p:spPr>
          <p:txBody>
            <a:bodyPr wrap="square" rtlCol="0">
              <a:spAutoFit/>
            </a:bodyPr>
            <a:lstStyle/>
            <a:p>
              <a:pPr algn="ctr"/>
              <a:r>
                <a:rPr lang="en-US" sz="1200" dirty="0" smtClean="0"/>
                <a:t>cuts</a:t>
              </a:r>
              <a:endParaRPr lang="en-US" sz="1200" dirty="0"/>
            </a:p>
          </p:txBody>
        </p:sp>
      </p:grpSp>
      <p:sp>
        <p:nvSpPr>
          <p:cNvPr id="74" name="Rectangle 73"/>
          <p:cNvSpPr/>
          <p:nvPr/>
        </p:nvSpPr>
        <p:spPr>
          <a:xfrm>
            <a:off x="517458" y="5992722"/>
            <a:ext cx="8045116" cy="756676"/>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solidFill>
                  <a:schemeClr val="tx1"/>
                </a:solidFill>
              </a:rPr>
              <a:t>Akhil Langer, </a:t>
            </a:r>
            <a:r>
              <a:rPr lang="en-US" sz="1400" dirty="0" err="1" smtClean="0">
                <a:solidFill>
                  <a:schemeClr val="tx1"/>
                </a:solidFill>
              </a:rPr>
              <a:t>Ramprasad</a:t>
            </a:r>
            <a:r>
              <a:rPr lang="en-US" sz="1400" dirty="0" smtClean="0">
                <a:solidFill>
                  <a:schemeClr val="tx1"/>
                </a:solidFill>
              </a:rPr>
              <a:t> </a:t>
            </a:r>
            <a:r>
              <a:rPr lang="en-US" sz="1400" dirty="0" err="1" smtClean="0">
                <a:solidFill>
                  <a:schemeClr val="tx1"/>
                </a:solidFill>
              </a:rPr>
              <a:t>Venkataraman</a:t>
            </a:r>
            <a:r>
              <a:rPr lang="en-US" sz="1400" dirty="0" smtClean="0">
                <a:solidFill>
                  <a:schemeClr val="tx1"/>
                </a:solidFill>
              </a:rPr>
              <a:t>, Udatta Palekar, and Laxmikant Kale. </a:t>
            </a:r>
            <a:r>
              <a:rPr lang="en-US" sz="1400" i="1" dirty="0">
                <a:solidFill>
                  <a:schemeClr val="tx1"/>
                </a:solidFill>
              </a:rPr>
              <a:t>Parallel Branch-and-bound for Two-stage Stochastic Integer Optimization</a:t>
            </a:r>
            <a:r>
              <a:rPr lang="en-US" sz="1400" dirty="0">
                <a:solidFill>
                  <a:schemeClr val="tx1"/>
                </a:solidFill>
              </a:rPr>
              <a:t>. </a:t>
            </a:r>
            <a:r>
              <a:rPr lang="en-US" sz="1400" dirty="0" smtClean="0">
                <a:solidFill>
                  <a:schemeClr val="tx1"/>
                </a:solidFill>
              </a:rPr>
              <a:t>In </a:t>
            </a:r>
            <a:r>
              <a:rPr lang="en-US" sz="1400" dirty="0">
                <a:solidFill>
                  <a:schemeClr val="tx1"/>
                </a:solidFill>
              </a:rPr>
              <a:t>Proceedings of the 20th IEEE International Conference on High Performance Computing, HiPC 2013. </a:t>
            </a:r>
            <a:r>
              <a:rPr lang="en-US" sz="1400" b="1" dirty="0" smtClean="0">
                <a:solidFill>
                  <a:srgbClr val="008000"/>
                </a:solidFill>
              </a:rPr>
              <a:t>Best Paper Award</a:t>
            </a:r>
            <a:endParaRPr lang="en-US" sz="1400" b="1" dirty="0">
              <a:solidFill>
                <a:srgbClr val="008000"/>
              </a:solidFill>
            </a:endParaRPr>
          </a:p>
        </p:txBody>
      </p:sp>
    </p:spTree>
    <p:custDataLst>
      <p:tags r:id="rId2"/>
    </p:custDataLst>
    <p:extLst>
      <p:ext uri="{BB962C8B-B14F-4D97-AF65-F5344CB8AC3E}">
        <p14:creationId xmlns:p14="http://schemas.microsoft.com/office/powerpoint/2010/main" val="2571265949"/>
      </p:ext>
    </p:extLst>
  </p:cSld>
  <p:clrMapOvr>
    <a:masterClrMapping/>
  </p:clrMapOvr>
  <mc:AlternateContent xmlns:mc="http://schemas.openxmlformats.org/markup-compatibility/2006" xmlns:p14="http://schemas.microsoft.com/office/powerpoint/2010/main">
    <mc:Choice Requires="p14">
      <p:transition spd="slow" p14:dur="2000" advTm="70045"/>
    </mc:Choice>
    <mc:Fallback xmlns="">
      <p:transition xmlns:p14="http://schemas.microsoft.com/office/powerpoint/2010/main" spd="slow" advTm="7004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4141E-6 4.76521E-6 L 0.53905 -0.00024 " pathEditMode="relative" rAng="0" ptsTypes="AA">
                                      <p:cBhvr>
                                        <p:cTn id="6" dur="2000" fill="hold"/>
                                        <p:tgtEl>
                                          <p:spTgt spid="176"/>
                                        </p:tgtEl>
                                        <p:attrNameLst>
                                          <p:attrName>ppt_x</p:attrName>
                                          <p:attrName>ppt_y</p:attrName>
                                        </p:attrNameLst>
                                      </p:cBhvr>
                                      <p:rCtr x="26952" y="-2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childTnLst>
                          </p:cTn>
                        </p:par>
                        <p:par>
                          <p:cTn id="11" fill="hold">
                            <p:stCondLst>
                              <p:cond delay="0"/>
                            </p:stCondLst>
                            <p:childTnLst>
                              <p:par>
                                <p:cTn id="12" presetID="6" presetClass="entr" presetSubtype="16"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par>
                                <p:cTn id="31" presetID="53" presetClass="entr" presetSubtype="16"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animEffect transition="in" filter="fade">
                                      <p:cBhvr>
                                        <p:cTn id="40" dur="500"/>
                                        <p:tgtEl>
                                          <p:spTgt spid="2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Effect transition="in" filter="fade">
                                      <p:cBhvr>
                                        <p:cTn id="45" dur="500"/>
                                        <p:tgtEl>
                                          <p:spTgt spid="27"/>
                                        </p:tgtEl>
                                      </p:cBhvr>
                                    </p:animEffect>
                                  </p:childTnLst>
                                </p:cTn>
                              </p:par>
                              <p:par>
                                <p:cTn id="46" presetID="53" presetClass="entr" presetSubtype="16"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p:cTn id="48" dur="500" fill="hold"/>
                                        <p:tgtEl>
                                          <p:spTgt spid="45"/>
                                        </p:tgtEl>
                                        <p:attrNameLst>
                                          <p:attrName>ppt_w</p:attrName>
                                        </p:attrNameLst>
                                      </p:cBhvr>
                                      <p:tavLst>
                                        <p:tav tm="0">
                                          <p:val>
                                            <p:fltVal val="0"/>
                                          </p:val>
                                        </p:tav>
                                        <p:tav tm="100000">
                                          <p:val>
                                            <p:strVal val="#ppt_w"/>
                                          </p:val>
                                        </p:tav>
                                      </p:tavLst>
                                    </p:anim>
                                    <p:anim calcmode="lin" valueType="num">
                                      <p:cBhvr>
                                        <p:cTn id="49" dur="500" fill="hold"/>
                                        <p:tgtEl>
                                          <p:spTgt spid="45"/>
                                        </p:tgtEl>
                                        <p:attrNameLst>
                                          <p:attrName>ppt_h</p:attrName>
                                        </p:attrNameLst>
                                      </p:cBhvr>
                                      <p:tavLst>
                                        <p:tav tm="0">
                                          <p:val>
                                            <p:fltVal val="0"/>
                                          </p:val>
                                        </p:tav>
                                        <p:tav tm="100000">
                                          <p:val>
                                            <p:strVal val="#ppt_h"/>
                                          </p:val>
                                        </p:tav>
                                      </p:tavLst>
                                    </p:anim>
                                    <p:animEffect transition="in" filter="fade">
                                      <p:cBhvr>
                                        <p:cTn id="50" dur="500"/>
                                        <p:tgtEl>
                                          <p:spTgt spid="45"/>
                                        </p:tgtEl>
                                      </p:cBhvr>
                                    </p:animEffect>
                                  </p:childTnLst>
                                </p:cTn>
                              </p:par>
                              <p:par>
                                <p:cTn id="51" presetID="53" presetClass="entr" presetSubtype="16"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16"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animEffect transition="in" filter="fade">
                                      <p:cBhvr>
                                        <p:cTn id="67" dur="500"/>
                                        <p:tgtEl>
                                          <p:spTgt spid="32"/>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p:cTn id="70" dur="500" fill="hold"/>
                                        <p:tgtEl>
                                          <p:spTgt spid="33"/>
                                        </p:tgtEl>
                                        <p:attrNameLst>
                                          <p:attrName>ppt_w</p:attrName>
                                        </p:attrNameLst>
                                      </p:cBhvr>
                                      <p:tavLst>
                                        <p:tav tm="0">
                                          <p:val>
                                            <p:fltVal val="0"/>
                                          </p:val>
                                        </p:tav>
                                        <p:tav tm="100000">
                                          <p:val>
                                            <p:strVal val="#ppt_w"/>
                                          </p:val>
                                        </p:tav>
                                      </p:tavLst>
                                    </p:anim>
                                    <p:anim calcmode="lin" valueType="num">
                                      <p:cBhvr>
                                        <p:cTn id="71" dur="500" fill="hold"/>
                                        <p:tgtEl>
                                          <p:spTgt spid="33"/>
                                        </p:tgtEl>
                                        <p:attrNameLst>
                                          <p:attrName>ppt_h</p:attrName>
                                        </p:attrNameLst>
                                      </p:cBhvr>
                                      <p:tavLst>
                                        <p:tav tm="0">
                                          <p:val>
                                            <p:fltVal val="0"/>
                                          </p:val>
                                        </p:tav>
                                        <p:tav tm="100000">
                                          <p:val>
                                            <p:strVal val="#ppt_h"/>
                                          </p:val>
                                        </p:tav>
                                      </p:tavLst>
                                    </p:anim>
                                    <p:animEffect transition="in" filter="fade">
                                      <p:cBhvr>
                                        <p:cTn id="72" dur="500"/>
                                        <p:tgtEl>
                                          <p:spTgt spid="33"/>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animEffect transition="in" filter="fade">
                                      <p:cBhvr>
                                        <p:cTn id="77" dur="500"/>
                                        <p:tgtEl>
                                          <p:spTgt spid="34"/>
                                        </p:tgtEl>
                                      </p:cBhvr>
                                    </p:animEffect>
                                  </p:childTnLst>
                                </p:cTn>
                              </p:par>
                              <p:par>
                                <p:cTn id="78" presetID="53" presetClass="entr" presetSubtype="16" fill="hold" nodeType="withEffect">
                                  <p:stCondLst>
                                    <p:cond delay="0"/>
                                  </p:stCondLst>
                                  <p:childTnLst>
                                    <p:set>
                                      <p:cBhvr>
                                        <p:cTn id="79" dur="1" fill="hold">
                                          <p:stCondLst>
                                            <p:cond delay="0"/>
                                          </p:stCondLst>
                                        </p:cTn>
                                        <p:tgtEl>
                                          <p:spTgt spid="40"/>
                                        </p:tgtEl>
                                        <p:attrNameLst>
                                          <p:attrName>style.visibility</p:attrName>
                                        </p:attrNameLst>
                                      </p:cBhvr>
                                      <p:to>
                                        <p:strVal val="visible"/>
                                      </p:to>
                                    </p:set>
                                    <p:anim calcmode="lin" valueType="num">
                                      <p:cBhvr>
                                        <p:cTn id="80" dur="500" fill="hold"/>
                                        <p:tgtEl>
                                          <p:spTgt spid="40"/>
                                        </p:tgtEl>
                                        <p:attrNameLst>
                                          <p:attrName>ppt_w</p:attrName>
                                        </p:attrNameLst>
                                      </p:cBhvr>
                                      <p:tavLst>
                                        <p:tav tm="0">
                                          <p:val>
                                            <p:fltVal val="0"/>
                                          </p:val>
                                        </p:tav>
                                        <p:tav tm="100000">
                                          <p:val>
                                            <p:strVal val="#ppt_w"/>
                                          </p:val>
                                        </p:tav>
                                      </p:tavLst>
                                    </p:anim>
                                    <p:anim calcmode="lin" valueType="num">
                                      <p:cBhvr>
                                        <p:cTn id="81" dur="500" fill="hold"/>
                                        <p:tgtEl>
                                          <p:spTgt spid="40"/>
                                        </p:tgtEl>
                                        <p:attrNameLst>
                                          <p:attrName>ppt_h</p:attrName>
                                        </p:attrNameLst>
                                      </p:cBhvr>
                                      <p:tavLst>
                                        <p:tav tm="0">
                                          <p:val>
                                            <p:fltVal val="0"/>
                                          </p:val>
                                        </p:tav>
                                        <p:tav tm="100000">
                                          <p:val>
                                            <p:strVal val="#ppt_h"/>
                                          </p:val>
                                        </p:tav>
                                      </p:tavLst>
                                    </p:anim>
                                    <p:animEffect transition="in" filter="fade">
                                      <p:cBhvr>
                                        <p:cTn id="82" dur="500"/>
                                        <p:tgtEl>
                                          <p:spTgt spid="40"/>
                                        </p:tgtEl>
                                      </p:cBhvr>
                                    </p:animEffect>
                                  </p:childTnLst>
                                </p:cTn>
                              </p:par>
                              <p:par>
                                <p:cTn id="83" presetID="53"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p:cTn id="85" dur="500" fill="hold"/>
                                        <p:tgtEl>
                                          <p:spTgt spid="41"/>
                                        </p:tgtEl>
                                        <p:attrNameLst>
                                          <p:attrName>ppt_w</p:attrName>
                                        </p:attrNameLst>
                                      </p:cBhvr>
                                      <p:tavLst>
                                        <p:tav tm="0">
                                          <p:val>
                                            <p:fltVal val="0"/>
                                          </p:val>
                                        </p:tav>
                                        <p:tav tm="100000">
                                          <p:val>
                                            <p:strVal val="#ppt_w"/>
                                          </p:val>
                                        </p:tav>
                                      </p:tavLst>
                                    </p:anim>
                                    <p:anim calcmode="lin" valueType="num">
                                      <p:cBhvr>
                                        <p:cTn id="86" dur="500" fill="hold"/>
                                        <p:tgtEl>
                                          <p:spTgt spid="41"/>
                                        </p:tgtEl>
                                        <p:attrNameLst>
                                          <p:attrName>ppt_h</p:attrName>
                                        </p:attrNameLst>
                                      </p:cBhvr>
                                      <p:tavLst>
                                        <p:tav tm="0">
                                          <p:val>
                                            <p:fltVal val="0"/>
                                          </p:val>
                                        </p:tav>
                                        <p:tav tm="100000">
                                          <p:val>
                                            <p:strVal val="#ppt_h"/>
                                          </p:val>
                                        </p:tav>
                                      </p:tavLst>
                                    </p:anim>
                                    <p:animEffect transition="in" filter="fade">
                                      <p:cBhvr>
                                        <p:cTn id="87" dur="500"/>
                                        <p:tgtEl>
                                          <p:spTgt spid="41"/>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 calcmode="lin" valueType="num">
                                      <p:cBhvr>
                                        <p:cTn id="90" dur="500" fill="hold"/>
                                        <p:tgtEl>
                                          <p:spTgt spid="42"/>
                                        </p:tgtEl>
                                        <p:attrNameLst>
                                          <p:attrName>ppt_w</p:attrName>
                                        </p:attrNameLst>
                                      </p:cBhvr>
                                      <p:tavLst>
                                        <p:tav tm="0">
                                          <p:val>
                                            <p:fltVal val="0"/>
                                          </p:val>
                                        </p:tav>
                                        <p:tav tm="100000">
                                          <p:val>
                                            <p:strVal val="#ppt_w"/>
                                          </p:val>
                                        </p:tav>
                                      </p:tavLst>
                                    </p:anim>
                                    <p:anim calcmode="lin" valueType="num">
                                      <p:cBhvr>
                                        <p:cTn id="91" dur="500" fill="hold"/>
                                        <p:tgtEl>
                                          <p:spTgt spid="42"/>
                                        </p:tgtEl>
                                        <p:attrNameLst>
                                          <p:attrName>ppt_h</p:attrName>
                                        </p:attrNameLst>
                                      </p:cBhvr>
                                      <p:tavLst>
                                        <p:tav tm="0">
                                          <p:val>
                                            <p:fltVal val="0"/>
                                          </p:val>
                                        </p:tav>
                                        <p:tav tm="100000">
                                          <p:val>
                                            <p:strVal val="#ppt_h"/>
                                          </p:val>
                                        </p:tav>
                                      </p:tavLst>
                                    </p:anim>
                                    <p:animEffect transition="in" filter="fade">
                                      <p:cBhvr>
                                        <p:cTn id="92" dur="500"/>
                                        <p:tgtEl>
                                          <p:spTgt spid="42"/>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43"/>
                                        </p:tgtEl>
                                        <p:attrNameLst>
                                          <p:attrName>style.visibility</p:attrName>
                                        </p:attrNameLst>
                                      </p:cBhvr>
                                      <p:to>
                                        <p:strVal val="visible"/>
                                      </p:to>
                                    </p:set>
                                    <p:anim calcmode="lin" valueType="num">
                                      <p:cBhvr>
                                        <p:cTn id="95" dur="500" fill="hold"/>
                                        <p:tgtEl>
                                          <p:spTgt spid="43"/>
                                        </p:tgtEl>
                                        <p:attrNameLst>
                                          <p:attrName>ppt_w</p:attrName>
                                        </p:attrNameLst>
                                      </p:cBhvr>
                                      <p:tavLst>
                                        <p:tav tm="0">
                                          <p:val>
                                            <p:fltVal val="0"/>
                                          </p:val>
                                        </p:tav>
                                        <p:tav tm="100000">
                                          <p:val>
                                            <p:strVal val="#ppt_w"/>
                                          </p:val>
                                        </p:tav>
                                      </p:tavLst>
                                    </p:anim>
                                    <p:anim calcmode="lin" valueType="num">
                                      <p:cBhvr>
                                        <p:cTn id="96" dur="500" fill="hold"/>
                                        <p:tgtEl>
                                          <p:spTgt spid="43"/>
                                        </p:tgtEl>
                                        <p:attrNameLst>
                                          <p:attrName>ppt_h</p:attrName>
                                        </p:attrNameLst>
                                      </p:cBhvr>
                                      <p:tavLst>
                                        <p:tav tm="0">
                                          <p:val>
                                            <p:fltVal val="0"/>
                                          </p:val>
                                        </p:tav>
                                        <p:tav tm="100000">
                                          <p:val>
                                            <p:strVal val="#ppt_h"/>
                                          </p:val>
                                        </p:tav>
                                      </p:tavLst>
                                    </p:anim>
                                    <p:animEffect transition="in" filter="fade">
                                      <p:cBhvr>
                                        <p:cTn id="97" dur="500"/>
                                        <p:tgtEl>
                                          <p:spTgt spid="43"/>
                                        </p:tgtEl>
                                      </p:cBhvr>
                                    </p:animEffect>
                                  </p:childTnLst>
                                </p:cTn>
                              </p:par>
                              <p:par>
                                <p:cTn id="98" presetID="53" presetClass="entr" presetSubtype="16"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p:cTn id="100" dur="500" fill="hold"/>
                                        <p:tgtEl>
                                          <p:spTgt spid="47"/>
                                        </p:tgtEl>
                                        <p:attrNameLst>
                                          <p:attrName>ppt_w</p:attrName>
                                        </p:attrNameLst>
                                      </p:cBhvr>
                                      <p:tavLst>
                                        <p:tav tm="0">
                                          <p:val>
                                            <p:fltVal val="0"/>
                                          </p:val>
                                        </p:tav>
                                        <p:tav tm="100000">
                                          <p:val>
                                            <p:strVal val="#ppt_w"/>
                                          </p:val>
                                        </p:tav>
                                      </p:tavLst>
                                    </p:anim>
                                    <p:anim calcmode="lin" valueType="num">
                                      <p:cBhvr>
                                        <p:cTn id="101" dur="500" fill="hold"/>
                                        <p:tgtEl>
                                          <p:spTgt spid="47"/>
                                        </p:tgtEl>
                                        <p:attrNameLst>
                                          <p:attrName>ppt_h</p:attrName>
                                        </p:attrNameLst>
                                      </p:cBhvr>
                                      <p:tavLst>
                                        <p:tav tm="0">
                                          <p:val>
                                            <p:fltVal val="0"/>
                                          </p:val>
                                        </p:tav>
                                        <p:tav tm="100000">
                                          <p:val>
                                            <p:strVal val="#ppt_h"/>
                                          </p:val>
                                        </p:tav>
                                      </p:tavLst>
                                    </p:anim>
                                    <p:animEffect transition="in" filter="fade">
                                      <p:cBhvr>
                                        <p:cTn id="102" dur="500"/>
                                        <p:tgtEl>
                                          <p:spTgt spid="47"/>
                                        </p:tgtEl>
                                      </p:cBhvr>
                                    </p:animEffect>
                                  </p:childTnLst>
                                </p:cTn>
                              </p:par>
                              <p:par>
                                <p:cTn id="103" presetID="53" presetClass="entr" presetSubtype="16" fill="hold" nodeType="withEffect">
                                  <p:stCondLst>
                                    <p:cond delay="0"/>
                                  </p:stCondLst>
                                  <p:childTnLst>
                                    <p:set>
                                      <p:cBhvr>
                                        <p:cTn id="104" dur="1" fill="hold">
                                          <p:stCondLst>
                                            <p:cond delay="0"/>
                                          </p:stCondLst>
                                        </p:cTn>
                                        <p:tgtEl>
                                          <p:spTgt spid="48"/>
                                        </p:tgtEl>
                                        <p:attrNameLst>
                                          <p:attrName>style.visibility</p:attrName>
                                        </p:attrNameLst>
                                      </p:cBhvr>
                                      <p:to>
                                        <p:strVal val="visible"/>
                                      </p:to>
                                    </p:set>
                                    <p:anim calcmode="lin" valueType="num">
                                      <p:cBhvr>
                                        <p:cTn id="105" dur="500" fill="hold"/>
                                        <p:tgtEl>
                                          <p:spTgt spid="48"/>
                                        </p:tgtEl>
                                        <p:attrNameLst>
                                          <p:attrName>ppt_w</p:attrName>
                                        </p:attrNameLst>
                                      </p:cBhvr>
                                      <p:tavLst>
                                        <p:tav tm="0">
                                          <p:val>
                                            <p:fltVal val="0"/>
                                          </p:val>
                                        </p:tav>
                                        <p:tav tm="100000">
                                          <p:val>
                                            <p:strVal val="#ppt_w"/>
                                          </p:val>
                                        </p:tav>
                                      </p:tavLst>
                                    </p:anim>
                                    <p:anim calcmode="lin" valueType="num">
                                      <p:cBhvr>
                                        <p:cTn id="106" dur="500" fill="hold"/>
                                        <p:tgtEl>
                                          <p:spTgt spid="48"/>
                                        </p:tgtEl>
                                        <p:attrNameLst>
                                          <p:attrName>ppt_h</p:attrName>
                                        </p:attrNameLst>
                                      </p:cBhvr>
                                      <p:tavLst>
                                        <p:tav tm="0">
                                          <p:val>
                                            <p:fltVal val="0"/>
                                          </p:val>
                                        </p:tav>
                                        <p:tav tm="100000">
                                          <p:val>
                                            <p:strVal val="#ppt_h"/>
                                          </p:val>
                                        </p:tav>
                                      </p:tavLst>
                                    </p:anim>
                                    <p:animEffect transition="in" filter="fade">
                                      <p:cBhvr>
                                        <p:cTn id="107" dur="500"/>
                                        <p:tgtEl>
                                          <p:spTgt spid="48"/>
                                        </p:tgtEl>
                                      </p:cBhvr>
                                    </p:animEffect>
                                  </p:childTnLst>
                                </p:cTn>
                              </p:par>
                              <p:par>
                                <p:cTn id="108" presetID="53" presetClass="entr" presetSubtype="16" fill="hold" nodeType="withEffect">
                                  <p:stCondLst>
                                    <p:cond delay="0"/>
                                  </p:stCondLst>
                                  <p:childTnLst>
                                    <p:set>
                                      <p:cBhvr>
                                        <p:cTn id="109" dur="1" fill="hold">
                                          <p:stCondLst>
                                            <p:cond delay="0"/>
                                          </p:stCondLst>
                                        </p:cTn>
                                        <p:tgtEl>
                                          <p:spTgt spid="49"/>
                                        </p:tgtEl>
                                        <p:attrNameLst>
                                          <p:attrName>style.visibility</p:attrName>
                                        </p:attrNameLst>
                                      </p:cBhvr>
                                      <p:to>
                                        <p:strVal val="visible"/>
                                      </p:to>
                                    </p:set>
                                    <p:anim calcmode="lin" valueType="num">
                                      <p:cBhvr>
                                        <p:cTn id="110" dur="500" fill="hold"/>
                                        <p:tgtEl>
                                          <p:spTgt spid="49"/>
                                        </p:tgtEl>
                                        <p:attrNameLst>
                                          <p:attrName>ppt_w</p:attrName>
                                        </p:attrNameLst>
                                      </p:cBhvr>
                                      <p:tavLst>
                                        <p:tav tm="0">
                                          <p:val>
                                            <p:fltVal val="0"/>
                                          </p:val>
                                        </p:tav>
                                        <p:tav tm="100000">
                                          <p:val>
                                            <p:strVal val="#ppt_w"/>
                                          </p:val>
                                        </p:tav>
                                      </p:tavLst>
                                    </p:anim>
                                    <p:anim calcmode="lin" valueType="num">
                                      <p:cBhvr>
                                        <p:cTn id="111" dur="500" fill="hold"/>
                                        <p:tgtEl>
                                          <p:spTgt spid="49"/>
                                        </p:tgtEl>
                                        <p:attrNameLst>
                                          <p:attrName>ppt_h</p:attrName>
                                        </p:attrNameLst>
                                      </p:cBhvr>
                                      <p:tavLst>
                                        <p:tav tm="0">
                                          <p:val>
                                            <p:fltVal val="0"/>
                                          </p:val>
                                        </p:tav>
                                        <p:tav tm="100000">
                                          <p:val>
                                            <p:strVal val="#ppt_h"/>
                                          </p:val>
                                        </p:tav>
                                      </p:tavLst>
                                    </p:anim>
                                    <p:animEffect transition="in" filter="fade">
                                      <p:cBhvr>
                                        <p:cTn id="112" dur="500"/>
                                        <p:tgtEl>
                                          <p:spTgt spid="49"/>
                                        </p:tgtEl>
                                      </p:cBhvr>
                                    </p:animEffect>
                                  </p:childTnLst>
                                </p:cTn>
                              </p:par>
                              <p:par>
                                <p:cTn id="113" presetID="53" presetClass="entr" presetSubtype="16"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 calcmode="lin" valueType="num">
                                      <p:cBhvr>
                                        <p:cTn id="115" dur="500" fill="hold"/>
                                        <p:tgtEl>
                                          <p:spTgt spid="50"/>
                                        </p:tgtEl>
                                        <p:attrNameLst>
                                          <p:attrName>ppt_w</p:attrName>
                                        </p:attrNameLst>
                                      </p:cBhvr>
                                      <p:tavLst>
                                        <p:tav tm="0">
                                          <p:val>
                                            <p:fltVal val="0"/>
                                          </p:val>
                                        </p:tav>
                                        <p:tav tm="100000">
                                          <p:val>
                                            <p:strVal val="#ppt_w"/>
                                          </p:val>
                                        </p:tav>
                                      </p:tavLst>
                                    </p:anim>
                                    <p:anim calcmode="lin" valueType="num">
                                      <p:cBhvr>
                                        <p:cTn id="116" dur="500" fill="hold"/>
                                        <p:tgtEl>
                                          <p:spTgt spid="50"/>
                                        </p:tgtEl>
                                        <p:attrNameLst>
                                          <p:attrName>ppt_h</p:attrName>
                                        </p:attrNameLst>
                                      </p:cBhvr>
                                      <p:tavLst>
                                        <p:tav tm="0">
                                          <p:val>
                                            <p:fltVal val="0"/>
                                          </p:val>
                                        </p:tav>
                                        <p:tav tm="100000">
                                          <p:val>
                                            <p:strVal val="#ppt_h"/>
                                          </p:val>
                                        </p:tav>
                                      </p:tavLst>
                                    </p:anim>
                                    <p:animEffect transition="in" filter="fade">
                                      <p:cBhvr>
                                        <p:cTn id="117" dur="500"/>
                                        <p:tgtEl>
                                          <p:spTgt spid="50"/>
                                        </p:tgtEl>
                                      </p:cBhvr>
                                    </p:animEffec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178"/>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177"/>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183"/>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179"/>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180"/>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181"/>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182"/>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2"/>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6" grpId="0" animBg="1"/>
      <p:bldP spid="26" grpId="0" animBg="1"/>
      <p:bldP spid="27" grpId="0" animBg="1"/>
      <p:bldP spid="33" grpId="0" animBg="1"/>
      <p:bldP spid="34" grpId="0" animBg="1"/>
      <p:bldP spid="42" grpId="0" animBg="1"/>
      <p:bldP spid="43" grpId="0" animBg="1"/>
      <p:bldP spid="7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22941" y="3333068"/>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31" name="Rectangle 30"/>
          <p:cNvSpPr/>
          <p:nvPr/>
        </p:nvSpPr>
        <p:spPr>
          <a:xfrm>
            <a:off x="300423" y="3456897"/>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5" name="Rectangle 4"/>
          <p:cNvSpPr/>
          <p:nvPr/>
        </p:nvSpPr>
        <p:spPr>
          <a:xfrm>
            <a:off x="264561" y="885333"/>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dirty="0" smtClean="0">
                <a:latin typeface="Cambria"/>
                <a:cs typeface="Cambria"/>
              </a:rPr>
              <a:t>Stage 1</a:t>
            </a:r>
            <a:endParaRPr lang="en-US" sz="3000" dirty="0">
              <a:latin typeface="Cambria"/>
              <a:cs typeface="Cambria"/>
            </a:endParaRPr>
          </a:p>
        </p:txBody>
      </p:sp>
      <p:sp>
        <p:nvSpPr>
          <p:cNvPr id="11" name="TextBox 10"/>
          <p:cNvSpPr txBox="1"/>
          <p:nvPr/>
        </p:nvSpPr>
        <p:spPr>
          <a:xfrm>
            <a:off x="218140" y="6021413"/>
            <a:ext cx="4318000" cy="492443"/>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dirty="0" smtClean="0">
                <a:solidFill>
                  <a:schemeClr val="accent6">
                    <a:lumMod val="75000"/>
                  </a:schemeClr>
                </a:solidFill>
                <a:latin typeface="Cambria"/>
                <a:cs typeface="Cambria"/>
              </a:rPr>
              <a:t>Aircraft Allocation Problem</a:t>
            </a:r>
            <a:endParaRPr lang="en-US" sz="2600" dirty="0">
              <a:solidFill>
                <a:schemeClr val="accent6">
                  <a:lumMod val="75000"/>
                </a:schemeClr>
              </a:solidFill>
              <a:latin typeface="Cambria"/>
              <a:cs typeface="Cambria"/>
            </a:endParaRPr>
          </a:p>
        </p:txBody>
      </p:sp>
      <p:sp>
        <p:nvSpPr>
          <p:cNvPr id="12" name="TextBox 11"/>
          <p:cNvSpPr txBox="1"/>
          <p:nvPr/>
        </p:nvSpPr>
        <p:spPr>
          <a:xfrm>
            <a:off x="4733362" y="6021413"/>
            <a:ext cx="4318000" cy="492443"/>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dirty="0" smtClean="0">
                <a:solidFill>
                  <a:srgbClr val="E46C0A"/>
                </a:solidFill>
                <a:latin typeface="Cambria"/>
                <a:cs typeface="Cambria"/>
              </a:rPr>
              <a:t>Dynamic Mission Replanning</a:t>
            </a:r>
            <a:endParaRPr lang="en-US" sz="2600" dirty="0">
              <a:solidFill>
                <a:srgbClr val="E46C0A"/>
              </a:solidFill>
              <a:latin typeface="Cambria"/>
              <a:cs typeface="Cambria"/>
            </a:endParaRPr>
          </a:p>
        </p:txBody>
      </p:sp>
      <p:sp>
        <p:nvSpPr>
          <p:cNvPr id="22" name="TextBox 21"/>
          <p:cNvSpPr txBox="1"/>
          <p:nvPr/>
        </p:nvSpPr>
        <p:spPr>
          <a:xfrm>
            <a:off x="2727957" y="1236142"/>
            <a:ext cx="2505005" cy="461665"/>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Stage 1 Bottleneck</a:t>
            </a:r>
            <a:endParaRPr lang="en-US" sz="2400" dirty="0">
              <a:solidFill>
                <a:schemeClr val="accent6">
                  <a:lumMod val="75000"/>
                </a:schemeClr>
              </a:solidFill>
            </a:endParaRPr>
          </a:p>
        </p:txBody>
      </p:sp>
      <p:sp>
        <p:nvSpPr>
          <p:cNvPr id="23" name="TextBox 22"/>
          <p:cNvSpPr txBox="1"/>
          <p:nvPr/>
        </p:nvSpPr>
        <p:spPr>
          <a:xfrm>
            <a:off x="2727957" y="3970871"/>
            <a:ext cx="2505005" cy="461665"/>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Stage 2 Scenarios</a:t>
            </a:r>
            <a:endParaRPr lang="en-US" sz="2400" dirty="0">
              <a:solidFill>
                <a:schemeClr val="accent6">
                  <a:lumMod val="75000"/>
                </a:schemeClr>
              </a:solidFill>
            </a:endParaRPr>
          </a:p>
        </p:txBody>
      </p:sp>
      <p:sp>
        <p:nvSpPr>
          <p:cNvPr id="24" name="TextBox 23"/>
          <p:cNvSpPr txBox="1"/>
          <p:nvPr/>
        </p:nvSpPr>
        <p:spPr>
          <a:xfrm>
            <a:off x="2727957" y="2440516"/>
            <a:ext cx="2505005" cy="830997"/>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Benders</a:t>
            </a:r>
          </a:p>
          <a:p>
            <a:pPr algn="ctr"/>
            <a:r>
              <a:rPr lang="en-US" sz="2400" dirty="0" smtClean="0">
                <a:solidFill>
                  <a:schemeClr val="accent6">
                    <a:lumMod val="75000"/>
                  </a:schemeClr>
                </a:solidFill>
              </a:rPr>
              <a:t>Convergence Rate</a:t>
            </a:r>
            <a:endParaRPr lang="en-US" sz="2400" dirty="0">
              <a:solidFill>
                <a:schemeClr val="accent6">
                  <a:lumMod val="75000"/>
                </a:schemeClr>
              </a:solidFill>
            </a:endParaRPr>
          </a:p>
        </p:txBody>
      </p:sp>
      <p:sp>
        <p:nvSpPr>
          <p:cNvPr id="26" name="TextBox 25"/>
          <p:cNvSpPr txBox="1"/>
          <p:nvPr/>
        </p:nvSpPr>
        <p:spPr>
          <a:xfrm>
            <a:off x="2377140" y="5406810"/>
            <a:ext cx="4318000" cy="523220"/>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dirty="0" smtClean="0">
                <a:solidFill>
                  <a:srgbClr val="000090"/>
                </a:solidFill>
                <a:latin typeface="Cambria"/>
                <a:cs typeface="Cambria"/>
              </a:rPr>
              <a:t>Applications</a:t>
            </a:r>
            <a:endParaRPr lang="en-US" sz="2800" dirty="0">
              <a:solidFill>
                <a:srgbClr val="000090"/>
              </a:solidFill>
              <a:latin typeface="Cambria"/>
              <a:cs typeface="Cambria"/>
            </a:endParaRPr>
          </a:p>
        </p:txBody>
      </p:sp>
      <p:sp>
        <p:nvSpPr>
          <p:cNvPr id="27" name="TextBox 26"/>
          <p:cNvSpPr txBox="1"/>
          <p:nvPr/>
        </p:nvSpPr>
        <p:spPr>
          <a:xfrm>
            <a:off x="2368176" y="0"/>
            <a:ext cx="4527177" cy="646331"/>
          </a:xfrm>
          <a:prstGeom prst="rect">
            <a:avLst/>
          </a:prstGeom>
          <a:noFill/>
        </p:spPr>
        <p:txBody>
          <a:bodyPr wrap="square" rtlCol="0">
            <a:spAutoFit/>
          </a:bodyPr>
          <a:lstStyle/>
          <a:p>
            <a:pPr algn="ctr"/>
            <a:r>
              <a:rPr lang="en-US" sz="3600" dirty="0" smtClean="0">
                <a:solidFill>
                  <a:srgbClr val="0000FF"/>
                </a:solidFill>
                <a:latin typeface="Cambria"/>
                <a:cs typeface="Cambria"/>
              </a:rPr>
              <a:t>Thesis Overview</a:t>
            </a:r>
            <a:endParaRPr lang="en-US" sz="3600" dirty="0">
              <a:solidFill>
                <a:srgbClr val="0000FF"/>
              </a:solidFill>
              <a:latin typeface="Cambria"/>
              <a:cs typeface="Cambria"/>
            </a:endParaRPr>
          </a:p>
        </p:txBody>
      </p:sp>
      <p:sp>
        <p:nvSpPr>
          <p:cNvPr id="30" name="Rectangle 29"/>
          <p:cNvSpPr/>
          <p:nvPr/>
        </p:nvSpPr>
        <p:spPr>
          <a:xfrm>
            <a:off x="162964" y="3576425"/>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6" name="Rectangle 5"/>
          <p:cNvSpPr/>
          <p:nvPr/>
        </p:nvSpPr>
        <p:spPr>
          <a:xfrm>
            <a:off x="25505" y="3703609"/>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dirty="0" smtClean="0">
                <a:latin typeface="Cambria"/>
                <a:cs typeface="Cambria"/>
              </a:rPr>
              <a:t>Stage 2</a:t>
            </a:r>
            <a:endParaRPr lang="en-US" sz="3000" dirty="0">
              <a:latin typeface="Cambria"/>
              <a:cs typeface="Cambria"/>
            </a:endParaRPr>
          </a:p>
        </p:txBody>
      </p:sp>
      <p:cxnSp>
        <p:nvCxnSpPr>
          <p:cNvPr id="19" name="Straight Arrow Connector 18"/>
          <p:cNvCxnSpPr/>
          <p:nvPr/>
        </p:nvCxnSpPr>
        <p:spPr>
          <a:xfrm>
            <a:off x="892091" y="2310348"/>
            <a:ext cx="0" cy="119902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21" name="Straight Arrow Connector 20"/>
          <p:cNvCxnSpPr/>
          <p:nvPr/>
        </p:nvCxnSpPr>
        <p:spPr>
          <a:xfrm flipV="1">
            <a:off x="1818444" y="2310348"/>
            <a:ext cx="0" cy="119902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sp>
        <p:nvSpPr>
          <p:cNvPr id="33" name="TextBox 32"/>
          <p:cNvSpPr txBox="1"/>
          <p:nvPr/>
        </p:nvSpPr>
        <p:spPr>
          <a:xfrm>
            <a:off x="5987725" y="836033"/>
            <a:ext cx="2805953" cy="892552"/>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i="1" dirty="0" smtClean="0">
                <a:solidFill>
                  <a:schemeClr val="accent6">
                    <a:lumMod val="75000"/>
                  </a:schemeClr>
                </a:solidFill>
              </a:rPr>
              <a:t>When Stage 1 is </a:t>
            </a:r>
            <a:r>
              <a:rPr lang="en-US" sz="2600" i="1" dirty="0" smtClean="0">
                <a:solidFill>
                  <a:schemeClr val="accent6">
                    <a:lumMod val="75000"/>
                  </a:schemeClr>
                </a:solidFill>
              </a:rPr>
              <a:t>IP</a:t>
            </a:r>
          </a:p>
          <a:p>
            <a:pPr algn="ctr"/>
            <a:r>
              <a:rPr lang="en-US" sz="2600" dirty="0" err="1" smtClean="0">
                <a:solidFill>
                  <a:schemeClr val="accent6">
                    <a:lumMod val="75000"/>
                  </a:schemeClr>
                </a:solidFill>
              </a:rPr>
              <a:t>BnB</a:t>
            </a:r>
            <a:r>
              <a:rPr lang="en-US" sz="2600" dirty="0" smtClean="0">
                <a:solidFill>
                  <a:schemeClr val="accent6">
                    <a:lumMod val="75000"/>
                  </a:schemeClr>
                </a:solidFill>
              </a:rPr>
              <a:t> Parallelism</a:t>
            </a:r>
            <a:endParaRPr lang="en-US" sz="2600" dirty="0">
              <a:solidFill>
                <a:schemeClr val="accent6">
                  <a:lumMod val="75000"/>
                </a:schemeClr>
              </a:solidFill>
            </a:endParaRPr>
          </a:p>
        </p:txBody>
      </p:sp>
      <p:sp>
        <p:nvSpPr>
          <p:cNvPr id="49" name="Oval 48"/>
          <p:cNvSpPr/>
          <p:nvPr/>
        </p:nvSpPr>
        <p:spPr>
          <a:xfrm>
            <a:off x="6937053" y="2084027"/>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a:stCxn id="49" idx="3"/>
          </p:cNvCxnSpPr>
          <p:nvPr/>
        </p:nvCxnSpPr>
        <p:spPr>
          <a:xfrm flipH="1">
            <a:off x="6391146" y="2585738"/>
            <a:ext cx="631979" cy="446991"/>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49" idx="5"/>
            <a:endCxn id="52" idx="0"/>
          </p:cNvCxnSpPr>
          <p:nvPr/>
        </p:nvCxnSpPr>
        <p:spPr>
          <a:xfrm>
            <a:off x="7438716" y="2585738"/>
            <a:ext cx="710759" cy="446991"/>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7855607" y="303272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097278" y="303272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p:cNvCxnSpPr>
            <a:stCxn id="53" idx="3"/>
            <a:endCxn id="57" idx="0"/>
          </p:cNvCxnSpPr>
          <p:nvPr/>
        </p:nvCxnSpPr>
        <p:spPr>
          <a:xfrm flipH="1">
            <a:off x="5832787" y="3534440"/>
            <a:ext cx="350563"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53" idx="5"/>
            <a:endCxn id="56" idx="0"/>
          </p:cNvCxnSpPr>
          <p:nvPr/>
        </p:nvCxnSpPr>
        <p:spPr>
          <a:xfrm>
            <a:off x="6598941" y="3534440"/>
            <a:ext cx="338112"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6643185"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5538919"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Arrow Connector 57"/>
          <p:cNvCxnSpPr>
            <a:stCxn id="52" idx="3"/>
            <a:endCxn id="61" idx="0"/>
          </p:cNvCxnSpPr>
          <p:nvPr/>
        </p:nvCxnSpPr>
        <p:spPr>
          <a:xfrm flipH="1">
            <a:off x="7592493" y="3534440"/>
            <a:ext cx="349186"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2" idx="5"/>
            <a:endCxn id="60" idx="0"/>
          </p:cNvCxnSpPr>
          <p:nvPr/>
        </p:nvCxnSpPr>
        <p:spPr>
          <a:xfrm>
            <a:off x="8357270" y="3534440"/>
            <a:ext cx="339489"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8402891"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7298625"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2" name="Object 61"/>
          <p:cNvGraphicFramePr>
            <a:graphicFrameLocks noChangeAspect="1"/>
          </p:cNvGraphicFramePr>
          <p:nvPr>
            <p:extLst>
              <p:ext uri="{D42A27DB-BD31-4B8C-83A1-F6EECF244321}">
                <p14:modId xmlns:p14="http://schemas.microsoft.com/office/powerpoint/2010/main" val="2712950248"/>
              </p:ext>
            </p:extLst>
          </p:nvPr>
        </p:nvGraphicFramePr>
        <p:xfrm>
          <a:off x="6262185" y="2529481"/>
          <a:ext cx="530318" cy="282836"/>
        </p:xfrm>
        <a:graphic>
          <a:graphicData uri="http://schemas.openxmlformats.org/presentationml/2006/ole">
            <mc:AlternateContent xmlns:mc="http://schemas.openxmlformats.org/markup-compatibility/2006">
              <mc:Choice xmlns:v="urn:schemas-microsoft-com:vml" Requires="v">
                <p:oleObj spid="_x0000_s50869" name="Equation" r:id="rId3" imgW="381000" imgH="203200" progId="Equation.3">
                  <p:embed/>
                </p:oleObj>
              </mc:Choice>
              <mc:Fallback>
                <p:oleObj name="Equation" r:id="rId3" imgW="381000" imgH="203200" progId="Equation.3">
                  <p:embed/>
                  <p:pic>
                    <p:nvPicPr>
                      <p:cNvPr id="0" name=""/>
                      <p:cNvPicPr/>
                      <p:nvPr/>
                    </p:nvPicPr>
                    <p:blipFill>
                      <a:blip r:embed="rId4"/>
                      <a:stretch>
                        <a:fillRect/>
                      </a:stretch>
                    </p:blipFill>
                    <p:spPr>
                      <a:xfrm>
                        <a:off x="6262185" y="2529481"/>
                        <a:ext cx="530318" cy="282836"/>
                      </a:xfrm>
                      <a:prstGeom prst="rect">
                        <a:avLst/>
                      </a:prstGeom>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3225362353"/>
              </p:ext>
            </p:extLst>
          </p:nvPr>
        </p:nvGraphicFramePr>
        <p:xfrm>
          <a:off x="7765812" y="2507583"/>
          <a:ext cx="503040" cy="259634"/>
        </p:xfrm>
        <a:graphic>
          <a:graphicData uri="http://schemas.openxmlformats.org/presentationml/2006/ole">
            <mc:AlternateContent xmlns:mc="http://schemas.openxmlformats.org/markup-compatibility/2006">
              <mc:Choice xmlns:v="urn:schemas-microsoft-com:vml" Requires="v">
                <p:oleObj spid="_x0000_s50870" name="Equation" r:id="rId5" imgW="393700" imgH="203200" progId="Equation.3">
                  <p:embed/>
                </p:oleObj>
              </mc:Choice>
              <mc:Fallback>
                <p:oleObj name="Equation" r:id="rId5" imgW="393700" imgH="203200" progId="Equation.3">
                  <p:embed/>
                  <p:pic>
                    <p:nvPicPr>
                      <p:cNvPr id="0" name=""/>
                      <p:cNvPicPr/>
                      <p:nvPr/>
                    </p:nvPicPr>
                    <p:blipFill>
                      <a:blip r:embed="rId6"/>
                      <a:stretch>
                        <a:fillRect/>
                      </a:stretch>
                    </p:blipFill>
                    <p:spPr>
                      <a:xfrm>
                        <a:off x="7765812" y="2507583"/>
                        <a:ext cx="503040" cy="259634"/>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2589915088"/>
              </p:ext>
            </p:extLst>
          </p:nvPr>
        </p:nvGraphicFramePr>
        <p:xfrm>
          <a:off x="5522447" y="3562507"/>
          <a:ext cx="512762" cy="300037"/>
        </p:xfrm>
        <a:graphic>
          <a:graphicData uri="http://schemas.openxmlformats.org/presentationml/2006/ole">
            <mc:AlternateContent xmlns:mc="http://schemas.openxmlformats.org/markup-compatibility/2006">
              <mc:Choice xmlns:v="urn:schemas-microsoft-com:vml" Requires="v">
                <p:oleObj spid="_x0000_s50871" name="Equation" r:id="rId7" imgW="368300" imgH="215900" progId="Equation.3">
                  <p:embed/>
                </p:oleObj>
              </mc:Choice>
              <mc:Fallback>
                <p:oleObj name="Equation" r:id="rId7" imgW="368300" imgH="215900" progId="Equation.3">
                  <p:embed/>
                  <p:pic>
                    <p:nvPicPr>
                      <p:cNvPr id="0" name=""/>
                      <p:cNvPicPr/>
                      <p:nvPr/>
                    </p:nvPicPr>
                    <p:blipFill>
                      <a:blip r:embed="rId8"/>
                      <a:stretch>
                        <a:fillRect/>
                      </a:stretch>
                    </p:blipFill>
                    <p:spPr>
                      <a:xfrm>
                        <a:off x="5522447" y="3562507"/>
                        <a:ext cx="512762" cy="300037"/>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3645180681"/>
              </p:ext>
            </p:extLst>
          </p:nvPr>
        </p:nvGraphicFramePr>
        <p:xfrm>
          <a:off x="6683948" y="3553590"/>
          <a:ext cx="566737" cy="300038"/>
        </p:xfrm>
        <a:graphic>
          <a:graphicData uri="http://schemas.openxmlformats.org/presentationml/2006/ole">
            <mc:AlternateContent xmlns:mc="http://schemas.openxmlformats.org/markup-compatibility/2006">
              <mc:Choice xmlns:v="urn:schemas-microsoft-com:vml" Requires="v">
                <p:oleObj spid="_x0000_s50872" name="Equation" r:id="rId9" imgW="406400" imgH="215900" progId="Equation.3">
                  <p:embed/>
                </p:oleObj>
              </mc:Choice>
              <mc:Fallback>
                <p:oleObj name="Equation" r:id="rId9" imgW="406400" imgH="215900" progId="Equation.3">
                  <p:embed/>
                  <p:pic>
                    <p:nvPicPr>
                      <p:cNvPr id="0" name=""/>
                      <p:cNvPicPr/>
                      <p:nvPr/>
                    </p:nvPicPr>
                    <p:blipFill>
                      <a:blip r:embed="rId10"/>
                      <a:stretch>
                        <a:fillRect/>
                      </a:stretch>
                    </p:blipFill>
                    <p:spPr>
                      <a:xfrm>
                        <a:off x="6683948" y="3553590"/>
                        <a:ext cx="566737" cy="300038"/>
                      </a:xfrm>
                      <a:prstGeom prst="rect">
                        <a:avLst/>
                      </a:prstGeom>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946258576"/>
              </p:ext>
            </p:extLst>
          </p:nvPr>
        </p:nvGraphicFramePr>
        <p:xfrm>
          <a:off x="7789237" y="3626125"/>
          <a:ext cx="566738" cy="280988"/>
        </p:xfrm>
        <a:graphic>
          <a:graphicData uri="http://schemas.openxmlformats.org/presentationml/2006/ole">
            <mc:AlternateContent xmlns:mc="http://schemas.openxmlformats.org/markup-compatibility/2006">
              <mc:Choice xmlns:v="urn:schemas-microsoft-com:vml" Requires="v">
                <p:oleObj spid="_x0000_s50873" name="Equation" r:id="rId11" imgW="406400" imgH="203200" progId="Equation.3">
                  <p:embed/>
                </p:oleObj>
              </mc:Choice>
              <mc:Fallback>
                <p:oleObj name="Equation" r:id="rId11" imgW="406400" imgH="203200" progId="Equation.3">
                  <p:embed/>
                  <p:pic>
                    <p:nvPicPr>
                      <p:cNvPr id="0" name=""/>
                      <p:cNvPicPr/>
                      <p:nvPr/>
                    </p:nvPicPr>
                    <p:blipFill>
                      <a:blip r:embed="rId12"/>
                      <a:stretch>
                        <a:fillRect/>
                      </a:stretch>
                    </p:blipFill>
                    <p:spPr>
                      <a:xfrm>
                        <a:off x="7789237" y="3626125"/>
                        <a:ext cx="566738" cy="280988"/>
                      </a:xfrm>
                      <a:prstGeom prst="rect">
                        <a:avLst/>
                      </a:prstGeom>
                    </p:spPr>
                  </p:pic>
                </p:oleObj>
              </mc:Fallback>
            </mc:AlternateContent>
          </a:graphicData>
        </a:graphic>
      </p:graphicFrame>
      <p:graphicFrame>
        <p:nvGraphicFramePr>
          <p:cNvPr id="67" name="Object 66"/>
          <p:cNvGraphicFramePr>
            <a:graphicFrameLocks noChangeAspect="1"/>
          </p:cNvGraphicFramePr>
          <p:nvPr>
            <p:extLst>
              <p:ext uri="{D42A27DB-BD31-4B8C-83A1-F6EECF244321}">
                <p14:modId xmlns:p14="http://schemas.microsoft.com/office/powerpoint/2010/main" val="1407055996"/>
              </p:ext>
            </p:extLst>
          </p:nvPr>
        </p:nvGraphicFramePr>
        <p:xfrm>
          <a:off x="8609975" y="3593278"/>
          <a:ext cx="547687" cy="280988"/>
        </p:xfrm>
        <a:graphic>
          <a:graphicData uri="http://schemas.openxmlformats.org/presentationml/2006/ole">
            <mc:AlternateContent xmlns:mc="http://schemas.openxmlformats.org/markup-compatibility/2006">
              <mc:Choice xmlns:v="urn:schemas-microsoft-com:vml" Requires="v">
                <p:oleObj spid="_x0000_s50874" name="Equation" r:id="rId13" imgW="393700" imgH="203200" progId="Equation.3">
                  <p:embed/>
                </p:oleObj>
              </mc:Choice>
              <mc:Fallback>
                <p:oleObj name="Equation" r:id="rId13" imgW="393700" imgH="203200" progId="Equation.3">
                  <p:embed/>
                  <p:pic>
                    <p:nvPicPr>
                      <p:cNvPr id="0" name=""/>
                      <p:cNvPicPr/>
                      <p:nvPr/>
                    </p:nvPicPr>
                    <p:blipFill>
                      <a:blip r:embed="rId14"/>
                      <a:stretch>
                        <a:fillRect/>
                      </a:stretch>
                    </p:blipFill>
                    <p:spPr>
                      <a:xfrm>
                        <a:off x="8609975" y="3593278"/>
                        <a:ext cx="547687" cy="280988"/>
                      </a:xfrm>
                      <a:prstGeom prst="rect">
                        <a:avLst/>
                      </a:prstGeom>
                    </p:spPr>
                  </p:pic>
                </p:oleObj>
              </mc:Fallback>
            </mc:AlternateContent>
          </a:graphicData>
        </a:graphic>
      </p:graphicFrame>
      <p:pic>
        <p:nvPicPr>
          <p:cNvPr id="68" name="Picture 67"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37053" y="2197144"/>
            <a:ext cx="607243" cy="388594"/>
          </a:xfrm>
          <a:prstGeom prst="rect">
            <a:avLst/>
          </a:prstGeom>
        </p:spPr>
      </p:pic>
      <p:pic>
        <p:nvPicPr>
          <p:cNvPr id="69" name="Picture 68"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38919" y="4147200"/>
            <a:ext cx="607243" cy="388594"/>
          </a:xfrm>
          <a:prstGeom prst="rect">
            <a:avLst/>
          </a:prstGeom>
        </p:spPr>
      </p:pic>
      <p:pic>
        <p:nvPicPr>
          <p:cNvPr id="70" name="Picture 69"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43185" y="4160680"/>
            <a:ext cx="607243" cy="388594"/>
          </a:xfrm>
          <a:prstGeom prst="rect">
            <a:avLst/>
          </a:prstGeom>
        </p:spPr>
      </p:pic>
      <p:pic>
        <p:nvPicPr>
          <p:cNvPr id="71" name="Picture 70"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3703" y="4162945"/>
            <a:ext cx="607243" cy="388594"/>
          </a:xfrm>
          <a:prstGeom prst="rect">
            <a:avLst/>
          </a:prstGeom>
        </p:spPr>
      </p:pic>
      <p:pic>
        <p:nvPicPr>
          <p:cNvPr id="72" name="Picture 71"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02891" y="4165250"/>
            <a:ext cx="607243" cy="388594"/>
          </a:xfrm>
          <a:prstGeom prst="rect">
            <a:avLst/>
          </a:prstGeom>
        </p:spPr>
      </p:pic>
      <p:pic>
        <p:nvPicPr>
          <p:cNvPr id="73" name="Picture 72"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5607" y="3113925"/>
            <a:ext cx="607243" cy="388594"/>
          </a:xfrm>
          <a:prstGeom prst="rect">
            <a:avLst/>
          </a:prstGeom>
        </p:spPr>
      </p:pic>
      <p:pic>
        <p:nvPicPr>
          <p:cNvPr id="74" name="Picture 73"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76705" y="3128138"/>
            <a:ext cx="607243" cy="388594"/>
          </a:xfrm>
          <a:prstGeom prst="rect">
            <a:avLst/>
          </a:prstGeom>
        </p:spPr>
      </p:pic>
      <p:sp>
        <p:nvSpPr>
          <p:cNvPr id="8" name="TextBox 7"/>
          <p:cNvSpPr txBox="1"/>
          <p:nvPr/>
        </p:nvSpPr>
        <p:spPr>
          <a:xfrm>
            <a:off x="3317129" y="1714695"/>
            <a:ext cx="1416233" cy="369332"/>
          </a:xfrm>
          <a:prstGeom prst="rect">
            <a:avLst/>
          </a:prstGeom>
          <a:noFill/>
        </p:spPr>
        <p:txBody>
          <a:bodyPr wrap="square" rtlCol="0">
            <a:spAutoFit/>
          </a:bodyPr>
          <a:lstStyle/>
          <a:p>
            <a:pPr algn="ctr"/>
            <a:r>
              <a:rPr lang="en-US" i="1" dirty="0" smtClean="0"/>
              <a:t>Chapter 2</a:t>
            </a:r>
            <a:endParaRPr lang="en-US" i="1" dirty="0"/>
          </a:p>
        </p:txBody>
      </p:sp>
      <p:sp>
        <p:nvSpPr>
          <p:cNvPr id="75" name="TextBox 74"/>
          <p:cNvSpPr txBox="1"/>
          <p:nvPr/>
        </p:nvSpPr>
        <p:spPr>
          <a:xfrm>
            <a:off x="3395854" y="4466995"/>
            <a:ext cx="1416233" cy="369332"/>
          </a:xfrm>
          <a:prstGeom prst="rect">
            <a:avLst/>
          </a:prstGeom>
          <a:noFill/>
        </p:spPr>
        <p:txBody>
          <a:bodyPr wrap="square" rtlCol="0">
            <a:spAutoFit/>
          </a:bodyPr>
          <a:lstStyle/>
          <a:p>
            <a:pPr algn="ctr"/>
            <a:r>
              <a:rPr lang="en-US" i="1" dirty="0" smtClean="0"/>
              <a:t>Chapter 2</a:t>
            </a:r>
            <a:endParaRPr lang="en-US" i="1" dirty="0"/>
          </a:p>
        </p:txBody>
      </p:sp>
      <p:sp>
        <p:nvSpPr>
          <p:cNvPr id="76" name="TextBox 75"/>
          <p:cNvSpPr txBox="1"/>
          <p:nvPr/>
        </p:nvSpPr>
        <p:spPr>
          <a:xfrm>
            <a:off x="3395854" y="3349774"/>
            <a:ext cx="1416233" cy="369332"/>
          </a:xfrm>
          <a:prstGeom prst="rect">
            <a:avLst/>
          </a:prstGeom>
          <a:noFill/>
        </p:spPr>
        <p:txBody>
          <a:bodyPr wrap="square" rtlCol="0">
            <a:spAutoFit/>
          </a:bodyPr>
          <a:lstStyle/>
          <a:p>
            <a:pPr algn="ctr"/>
            <a:r>
              <a:rPr lang="en-US" i="1" dirty="0" smtClean="0"/>
              <a:t>Chapter 4,5</a:t>
            </a:r>
            <a:endParaRPr lang="en-US" i="1" dirty="0"/>
          </a:p>
        </p:txBody>
      </p:sp>
      <p:sp>
        <p:nvSpPr>
          <p:cNvPr id="77" name="TextBox 76"/>
          <p:cNvSpPr txBox="1"/>
          <p:nvPr/>
        </p:nvSpPr>
        <p:spPr>
          <a:xfrm>
            <a:off x="6695238" y="1671739"/>
            <a:ext cx="1416233" cy="369332"/>
          </a:xfrm>
          <a:prstGeom prst="rect">
            <a:avLst/>
          </a:prstGeom>
          <a:noFill/>
        </p:spPr>
        <p:txBody>
          <a:bodyPr wrap="square" rtlCol="0">
            <a:spAutoFit/>
          </a:bodyPr>
          <a:lstStyle/>
          <a:p>
            <a:pPr algn="ctr"/>
            <a:r>
              <a:rPr lang="en-US" i="1" dirty="0" smtClean="0"/>
              <a:t>Chapter 3</a:t>
            </a:r>
            <a:endParaRPr lang="en-US" i="1" dirty="0"/>
          </a:p>
        </p:txBody>
      </p:sp>
      <p:sp>
        <p:nvSpPr>
          <p:cNvPr id="79" name="TextBox 78"/>
          <p:cNvSpPr txBox="1"/>
          <p:nvPr/>
        </p:nvSpPr>
        <p:spPr>
          <a:xfrm>
            <a:off x="1636258" y="6517628"/>
            <a:ext cx="1416233" cy="369332"/>
          </a:xfrm>
          <a:prstGeom prst="rect">
            <a:avLst/>
          </a:prstGeom>
          <a:noFill/>
        </p:spPr>
        <p:txBody>
          <a:bodyPr wrap="square" rtlCol="0">
            <a:spAutoFit/>
          </a:bodyPr>
          <a:lstStyle/>
          <a:p>
            <a:pPr algn="ctr"/>
            <a:r>
              <a:rPr lang="en-US" i="1" dirty="0" smtClean="0"/>
              <a:t>Chapter 6</a:t>
            </a:r>
            <a:endParaRPr lang="en-US" i="1" dirty="0"/>
          </a:p>
        </p:txBody>
      </p:sp>
      <p:sp>
        <p:nvSpPr>
          <p:cNvPr id="80" name="TextBox 79"/>
          <p:cNvSpPr txBox="1"/>
          <p:nvPr/>
        </p:nvSpPr>
        <p:spPr>
          <a:xfrm>
            <a:off x="6099119" y="6517628"/>
            <a:ext cx="1416233" cy="369332"/>
          </a:xfrm>
          <a:prstGeom prst="rect">
            <a:avLst/>
          </a:prstGeom>
          <a:noFill/>
        </p:spPr>
        <p:txBody>
          <a:bodyPr wrap="square" rtlCol="0">
            <a:spAutoFit/>
          </a:bodyPr>
          <a:lstStyle/>
          <a:p>
            <a:pPr algn="ctr"/>
            <a:r>
              <a:rPr lang="en-US" i="1" dirty="0" smtClean="0"/>
              <a:t>Chapter 7</a:t>
            </a:r>
            <a:endParaRPr lang="en-US" i="1" dirty="0"/>
          </a:p>
        </p:txBody>
      </p:sp>
      <p:sp>
        <p:nvSpPr>
          <p:cNvPr id="81" name="Rectangle 80"/>
          <p:cNvSpPr/>
          <p:nvPr/>
        </p:nvSpPr>
        <p:spPr>
          <a:xfrm>
            <a:off x="0" y="755461"/>
            <a:ext cx="5430020" cy="459348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5430020" y="759453"/>
            <a:ext cx="3713980" cy="4589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Slide Number Placeholder 82"/>
          <p:cNvSpPr>
            <a:spLocks noGrp="1"/>
          </p:cNvSpPr>
          <p:nvPr>
            <p:ph type="sldNum" sz="quarter" idx="12"/>
          </p:nvPr>
        </p:nvSpPr>
        <p:spPr/>
        <p:txBody>
          <a:bodyPr/>
          <a:lstStyle/>
          <a:p>
            <a:fld id="{5445BD81-DAF7-6F49-B150-DD6061297609}" type="slidenum">
              <a:rPr lang="en-US" smtClean="0"/>
              <a:t>17</a:t>
            </a:fld>
            <a:endParaRPr lang="en-US"/>
          </a:p>
        </p:txBody>
      </p:sp>
    </p:spTree>
    <p:extLst>
      <p:ext uri="{BB962C8B-B14F-4D97-AF65-F5344CB8AC3E}">
        <p14:creationId xmlns:p14="http://schemas.microsoft.com/office/powerpoint/2010/main" val="8331834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22941" y="3333068"/>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31" name="Rectangle 30"/>
          <p:cNvSpPr/>
          <p:nvPr/>
        </p:nvSpPr>
        <p:spPr>
          <a:xfrm>
            <a:off x="300423" y="3456897"/>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5" name="Rectangle 4"/>
          <p:cNvSpPr/>
          <p:nvPr/>
        </p:nvSpPr>
        <p:spPr>
          <a:xfrm>
            <a:off x="264561" y="885333"/>
            <a:ext cx="2181411" cy="142501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000" dirty="0" smtClean="0">
                <a:latin typeface="Cambria"/>
                <a:cs typeface="Cambria"/>
              </a:rPr>
              <a:t>Stage 1</a:t>
            </a:r>
            <a:endParaRPr lang="en-US" sz="3000" dirty="0">
              <a:latin typeface="Cambria"/>
              <a:cs typeface="Cambria"/>
            </a:endParaRPr>
          </a:p>
        </p:txBody>
      </p:sp>
      <p:sp>
        <p:nvSpPr>
          <p:cNvPr id="11" name="TextBox 10"/>
          <p:cNvSpPr txBox="1"/>
          <p:nvPr/>
        </p:nvSpPr>
        <p:spPr>
          <a:xfrm>
            <a:off x="218140" y="6021413"/>
            <a:ext cx="4318000" cy="492443"/>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dirty="0" smtClean="0">
                <a:solidFill>
                  <a:schemeClr val="accent6">
                    <a:lumMod val="75000"/>
                  </a:schemeClr>
                </a:solidFill>
                <a:latin typeface="Cambria"/>
                <a:cs typeface="Cambria"/>
              </a:rPr>
              <a:t>Aircraft Allocation Problem</a:t>
            </a:r>
            <a:endParaRPr lang="en-US" sz="2600" dirty="0">
              <a:solidFill>
                <a:schemeClr val="accent6">
                  <a:lumMod val="75000"/>
                </a:schemeClr>
              </a:solidFill>
              <a:latin typeface="Cambria"/>
              <a:cs typeface="Cambria"/>
            </a:endParaRPr>
          </a:p>
        </p:txBody>
      </p:sp>
      <p:sp>
        <p:nvSpPr>
          <p:cNvPr id="12" name="TextBox 11"/>
          <p:cNvSpPr txBox="1"/>
          <p:nvPr/>
        </p:nvSpPr>
        <p:spPr>
          <a:xfrm>
            <a:off x="4733362" y="6021413"/>
            <a:ext cx="4318000" cy="492443"/>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dirty="0" smtClean="0">
                <a:solidFill>
                  <a:srgbClr val="E46C0A"/>
                </a:solidFill>
                <a:latin typeface="Cambria"/>
                <a:cs typeface="Cambria"/>
              </a:rPr>
              <a:t>Dynamic Mission Replanning</a:t>
            </a:r>
            <a:endParaRPr lang="en-US" sz="2600" dirty="0">
              <a:solidFill>
                <a:srgbClr val="E46C0A"/>
              </a:solidFill>
              <a:latin typeface="Cambria"/>
              <a:cs typeface="Cambria"/>
            </a:endParaRPr>
          </a:p>
        </p:txBody>
      </p:sp>
      <p:sp>
        <p:nvSpPr>
          <p:cNvPr id="22" name="TextBox 21"/>
          <p:cNvSpPr txBox="1"/>
          <p:nvPr/>
        </p:nvSpPr>
        <p:spPr>
          <a:xfrm>
            <a:off x="2727957" y="1236142"/>
            <a:ext cx="2505005" cy="46166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400" dirty="0" smtClean="0">
                <a:solidFill>
                  <a:schemeClr val="accent6">
                    <a:lumMod val="75000"/>
                  </a:schemeClr>
                </a:solidFill>
              </a:rPr>
              <a:t>Stage 1 Bottleneck</a:t>
            </a:r>
            <a:endParaRPr lang="en-US" sz="2400" dirty="0">
              <a:solidFill>
                <a:schemeClr val="accent6">
                  <a:lumMod val="75000"/>
                </a:schemeClr>
              </a:solidFill>
            </a:endParaRPr>
          </a:p>
        </p:txBody>
      </p:sp>
      <p:sp>
        <p:nvSpPr>
          <p:cNvPr id="23" name="TextBox 22"/>
          <p:cNvSpPr txBox="1"/>
          <p:nvPr/>
        </p:nvSpPr>
        <p:spPr>
          <a:xfrm>
            <a:off x="2727957" y="3970871"/>
            <a:ext cx="2505005" cy="461665"/>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Stage 2 Scenarios</a:t>
            </a:r>
            <a:endParaRPr lang="en-US" sz="2400" dirty="0">
              <a:solidFill>
                <a:schemeClr val="accent6">
                  <a:lumMod val="75000"/>
                </a:schemeClr>
              </a:solidFill>
            </a:endParaRPr>
          </a:p>
        </p:txBody>
      </p:sp>
      <p:sp>
        <p:nvSpPr>
          <p:cNvPr id="24" name="TextBox 23"/>
          <p:cNvSpPr txBox="1"/>
          <p:nvPr/>
        </p:nvSpPr>
        <p:spPr>
          <a:xfrm>
            <a:off x="2727957" y="2440516"/>
            <a:ext cx="2505005" cy="830997"/>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Benders</a:t>
            </a:r>
          </a:p>
          <a:p>
            <a:pPr algn="ctr"/>
            <a:r>
              <a:rPr lang="en-US" sz="2400" dirty="0" smtClean="0">
                <a:solidFill>
                  <a:schemeClr val="accent6">
                    <a:lumMod val="75000"/>
                  </a:schemeClr>
                </a:solidFill>
              </a:rPr>
              <a:t>Convergence Rate</a:t>
            </a:r>
            <a:endParaRPr lang="en-US" sz="2400" dirty="0">
              <a:solidFill>
                <a:schemeClr val="accent6">
                  <a:lumMod val="75000"/>
                </a:schemeClr>
              </a:solidFill>
            </a:endParaRPr>
          </a:p>
        </p:txBody>
      </p:sp>
      <p:sp>
        <p:nvSpPr>
          <p:cNvPr id="26" name="TextBox 25"/>
          <p:cNvSpPr txBox="1"/>
          <p:nvPr/>
        </p:nvSpPr>
        <p:spPr>
          <a:xfrm>
            <a:off x="2377140" y="5406810"/>
            <a:ext cx="4318000" cy="523220"/>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dirty="0" smtClean="0">
                <a:solidFill>
                  <a:srgbClr val="000090"/>
                </a:solidFill>
                <a:latin typeface="Cambria"/>
                <a:cs typeface="Cambria"/>
              </a:rPr>
              <a:t>Applications</a:t>
            </a:r>
            <a:endParaRPr lang="en-US" sz="2800" dirty="0">
              <a:solidFill>
                <a:srgbClr val="000090"/>
              </a:solidFill>
              <a:latin typeface="Cambria"/>
              <a:cs typeface="Cambria"/>
            </a:endParaRPr>
          </a:p>
        </p:txBody>
      </p:sp>
      <p:sp>
        <p:nvSpPr>
          <p:cNvPr id="27" name="TextBox 26"/>
          <p:cNvSpPr txBox="1"/>
          <p:nvPr/>
        </p:nvSpPr>
        <p:spPr>
          <a:xfrm>
            <a:off x="2368176" y="0"/>
            <a:ext cx="4527177" cy="646331"/>
          </a:xfrm>
          <a:prstGeom prst="rect">
            <a:avLst/>
          </a:prstGeom>
          <a:noFill/>
        </p:spPr>
        <p:txBody>
          <a:bodyPr wrap="square" rtlCol="0">
            <a:spAutoFit/>
          </a:bodyPr>
          <a:lstStyle/>
          <a:p>
            <a:pPr algn="ctr"/>
            <a:r>
              <a:rPr lang="en-US" sz="3600" dirty="0" smtClean="0">
                <a:solidFill>
                  <a:srgbClr val="0000FF"/>
                </a:solidFill>
                <a:latin typeface="Cambria"/>
                <a:cs typeface="Cambria"/>
              </a:rPr>
              <a:t>Thesis Overview</a:t>
            </a:r>
            <a:endParaRPr lang="en-US" sz="3600" dirty="0">
              <a:solidFill>
                <a:srgbClr val="0000FF"/>
              </a:solidFill>
              <a:latin typeface="Cambria"/>
              <a:cs typeface="Cambria"/>
            </a:endParaRPr>
          </a:p>
        </p:txBody>
      </p:sp>
      <p:sp>
        <p:nvSpPr>
          <p:cNvPr id="30" name="Rectangle 29"/>
          <p:cNvSpPr/>
          <p:nvPr/>
        </p:nvSpPr>
        <p:spPr>
          <a:xfrm>
            <a:off x="162964" y="3576425"/>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6" name="Rectangle 5"/>
          <p:cNvSpPr/>
          <p:nvPr/>
        </p:nvSpPr>
        <p:spPr>
          <a:xfrm>
            <a:off x="25505" y="3703609"/>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dirty="0" smtClean="0">
                <a:latin typeface="Cambria"/>
                <a:cs typeface="Cambria"/>
              </a:rPr>
              <a:t>Stage 2</a:t>
            </a:r>
            <a:endParaRPr lang="en-US" sz="3000" dirty="0">
              <a:latin typeface="Cambria"/>
              <a:cs typeface="Cambria"/>
            </a:endParaRPr>
          </a:p>
        </p:txBody>
      </p:sp>
      <p:cxnSp>
        <p:nvCxnSpPr>
          <p:cNvPr id="19" name="Straight Arrow Connector 18"/>
          <p:cNvCxnSpPr/>
          <p:nvPr/>
        </p:nvCxnSpPr>
        <p:spPr>
          <a:xfrm>
            <a:off x="892091" y="2310348"/>
            <a:ext cx="0" cy="119902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21" name="Straight Arrow Connector 20"/>
          <p:cNvCxnSpPr/>
          <p:nvPr/>
        </p:nvCxnSpPr>
        <p:spPr>
          <a:xfrm flipV="1">
            <a:off x="1818444" y="2310348"/>
            <a:ext cx="0" cy="119902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sp>
        <p:nvSpPr>
          <p:cNvPr id="33" name="TextBox 32"/>
          <p:cNvSpPr txBox="1"/>
          <p:nvPr/>
        </p:nvSpPr>
        <p:spPr>
          <a:xfrm>
            <a:off x="5987725" y="836033"/>
            <a:ext cx="2805953" cy="892552"/>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i="1" dirty="0" smtClean="0">
                <a:solidFill>
                  <a:schemeClr val="accent6">
                    <a:lumMod val="75000"/>
                  </a:schemeClr>
                </a:solidFill>
              </a:rPr>
              <a:t>When Stage 1 is </a:t>
            </a:r>
            <a:r>
              <a:rPr lang="en-US" sz="2600" i="1" dirty="0" smtClean="0">
                <a:solidFill>
                  <a:schemeClr val="accent6">
                    <a:lumMod val="75000"/>
                  </a:schemeClr>
                </a:solidFill>
              </a:rPr>
              <a:t>IP</a:t>
            </a:r>
          </a:p>
          <a:p>
            <a:pPr algn="ctr"/>
            <a:r>
              <a:rPr lang="en-US" sz="2600" dirty="0" err="1" smtClean="0">
                <a:solidFill>
                  <a:schemeClr val="accent6">
                    <a:lumMod val="75000"/>
                  </a:schemeClr>
                </a:solidFill>
              </a:rPr>
              <a:t>BnB</a:t>
            </a:r>
            <a:r>
              <a:rPr lang="en-US" sz="2600" dirty="0" smtClean="0">
                <a:solidFill>
                  <a:schemeClr val="accent6">
                    <a:lumMod val="75000"/>
                  </a:schemeClr>
                </a:solidFill>
              </a:rPr>
              <a:t> Parallelism</a:t>
            </a:r>
            <a:endParaRPr lang="en-US" sz="2600" dirty="0">
              <a:solidFill>
                <a:schemeClr val="accent6">
                  <a:lumMod val="75000"/>
                </a:schemeClr>
              </a:solidFill>
            </a:endParaRPr>
          </a:p>
        </p:txBody>
      </p:sp>
      <p:sp>
        <p:nvSpPr>
          <p:cNvPr id="49" name="Oval 48"/>
          <p:cNvSpPr/>
          <p:nvPr/>
        </p:nvSpPr>
        <p:spPr>
          <a:xfrm>
            <a:off x="6937053" y="2084027"/>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a:stCxn id="49" idx="3"/>
          </p:cNvCxnSpPr>
          <p:nvPr/>
        </p:nvCxnSpPr>
        <p:spPr>
          <a:xfrm flipH="1">
            <a:off x="6391146" y="2585738"/>
            <a:ext cx="631979" cy="446991"/>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49" idx="5"/>
            <a:endCxn id="52" idx="0"/>
          </p:cNvCxnSpPr>
          <p:nvPr/>
        </p:nvCxnSpPr>
        <p:spPr>
          <a:xfrm>
            <a:off x="7438716" y="2585738"/>
            <a:ext cx="710759" cy="446991"/>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7855607" y="303272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097278" y="303272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p:cNvCxnSpPr>
            <a:stCxn id="53" idx="3"/>
            <a:endCxn id="57" idx="0"/>
          </p:cNvCxnSpPr>
          <p:nvPr/>
        </p:nvCxnSpPr>
        <p:spPr>
          <a:xfrm flipH="1">
            <a:off x="5832787" y="3534440"/>
            <a:ext cx="350563"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53" idx="5"/>
            <a:endCxn id="56" idx="0"/>
          </p:cNvCxnSpPr>
          <p:nvPr/>
        </p:nvCxnSpPr>
        <p:spPr>
          <a:xfrm>
            <a:off x="6598941" y="3534440"/>
            <a:ext cx="338112"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6643185"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5538919"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Arrow Connector 57"/>
          <p:cNvCxnSpPr>
            <a:stCxn id="52" idx="3"/>
            <a:endCxn id="61" idx="0"/>
          </p:cNvCxnSpPr>
          <p:nvPr/>
        </p:nvCxnSpPr>
        <p:spPr>
          <a:xfrm flipH="1">
            <a:off x="7592493" y="3534440"/>
            <a:ext cx="349186"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2" idx="5"/>
            <a:endCxn id="60" idx="0"/>
          </p:cNvCxnSpPr>
          <p:nvPr/>
        </p:nvCxnSpPr>
        <p:spPr>
          <a:xfrm>
            <a:off x="8357270" y="3534440"/>
            <a:ext cx="339489"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8402891"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7298625"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2" name="Object 61"/>
          <p:cNvGraphicFramePr>
            <a:graphicFrameLocks noChangeAspect="1"/>
          </p:cNvGraphicFramePr>
          <p:nvPr>
            <p:extLst>
              <p:ext uri="{D42A27DB-BD31-4B8C-83A1-F6EECF244321}">
                <p14:modId xmlns:p14="http://schemas.microsoft.com/office/powerpoint/2010/main" val="2342768312"/>
              </p:ext>
            </p:extLst>
          </p:nvPr>
        </p:nvGraphicFramePr>
        <p:xfrm>
          <a:off x="6262185" y="2529481"/>
          <a:ext cx="530318" cy="282836"/>
        </p:xfrm>
        <a:graphic>
          <a:graphicData uri="http://schemas.openxmlformats.org/presentationml/2006/ole">
            <mc:AlternateContent xmlns:mc="http://schemas.openxmlformats.org/markup-compatibility/2006">
              <mc:Choice xmlns:v="urn:schemas-microsoft-com:vml" Requires="v">
                <p:oleObj spid="_x0000_s51755" name="Equation" r:id="rId3" imgW="381000" imgH="203200" progId="Equation.3">
                  <p:embed/>
                </p:oleObj>
              </mc:Choice>
              <mc:Fallback>
                <p:oleObj name="Equation" r:id="rId3" imgW="381000" imgH="203200" progId="Equation.3">
                  <p:embed/>
                  <p:pic>
                    <p:nvPicPr>
                      <p:cNvPr id="0" name=""/>
                      <p:cNvPicPr/>
                      <p:nvPr/>
                    </p:nvPicPr>
                    <p:blipFill>
                      <a:blip r:embed="rId4"/>
                      <a:stretch>
                        <a:fillRect/>
                      </a:stretch>
                    </p:blipFill>
                    <p:spPr>
                      <a:xfrm>
                        <a:off x="6262185" y="2529481"/>
                        <a:ext cx="530318" cy="282836"/>
                      </a:xfrm>
                      <a:prstGeom prst="rect">
                        <a:avLst/>
                      </a:prstGeom>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1604893734"/>
              </p:ext>
            </p:extLst>
          </p:nvPr>
        </p:nvGraphicFramePr>
        <p:xfrm>
          <a:off x="7765812" y="2507583"/>
          <a:ext cx="503040" cy="259634"/>
        </p:xfrm>
        <a:graphic>
          <a:graphicData uri="http://schemas.openxmlformats.org/presentationml/2006/ole">
            <mc:AlternateContent xmlns:mc="http://schemas.openxmlformats.org/markup-compatibility/2006">
              <mc:Choice xmlns:v="urn:schemas-microsoft-com:vml" Requires="v">
                <p:oleObj spid="_x0000_s51756" name="Equation" r:id="rId5" imgW="393700" imgH="203200" progId="Equation.3">
                  <p:embed/>
                </p:oleObj>
              </mc:Choice>
              <mc:Fallback>
                <p:oleObj name="Equation" r:id="rId5" imgW="393700" imgH="203200" progId="Equation.3">
                  <p:embed/>
                  <p:pic>
                    <p:nvPicPr>
                      <p:cNvPr id="0" name=""/>
                      <p:cNvPicPr/>
                      <p:nvPr/>
                    </p:nvPicPr>
                    <p:blipFill>
                      <a:blip r:embed="rId6"/>
                      <a:stretch>
                        <a:fillRect/>
                      </a:stretch>
                    </p:blipFill>
                    <p:spPr>
                      <a:xfrm>
                        <a:off x="7765812" y="2507583"/>
                        <a:ext cx="503040" cy="259634"/>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2394221923"/>
              </p:ext>
            </p:extLst>
          </p:nvPr>
        </p:nvGraphicFramePr>
        <p:xfrm>
          <a:off x="5522447" y="3562507"/>
          <a:ext cx="512762" cy="300037"/>
        </p:xfrm>
        <a:graphic>
          <a:graphicData uri="http://schemas.openxmlformats.org/presentationml/2006/ole">
            <mc:AlternateContent xmlns:mc="http://schemas.openxmlformats.org/markup-compatibility/2006">
              <mc:Choice xmlns:v="urn:schemas-microsoft-com:vml" Requires="v">
                <p:oleObj spid="_x0000_s51757" name="Equation" r:id="rId7" imgW="368300" imgH="215900" progId="Equation.3">
                  <p:embed/>
                </p:oleObj>
              </mc:Choice>
              <mc:Fallback>
                <p:oleObj name="Equation" r:id="rId7" imgW="368300" imgH="215900" progId="Equation.3">
                  <p:embed/>
                  <p:pic>
                    <p:nvPicPr>
                      <p:cNvPr id="0" name=""/>
                      <p:cNvPicPr/>
                      <p:nvPr/>
                    </p:nvPicPr>
                    <p:blipFill>
                      <a:blip r:embed="rId8"/>
                      <a:stretch>
                        <a:fillRect/>
                      </a:stretch>
                    </p:blipFill>
                    <p:spPr>
                      <a:xfrm>
                        <a:off x="5522447" y="3562507"/>
                        <a:ext cx="512762" cy="300037"/>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694559622"/>
              </p:ext>
            </p:extLst>
          </p:nvPr>
        </p:nvGraphicFramePr>
        <p:xfrm>
          <a:off x="6683948" y="3553590"/>
          <a:ext cx="566737" cy="300038"/>
        </p:xfrm>
        <a:graphic>
          <a:graphicData uri="http://schemas.openxmlformats.org/presentationml/2006/ole">
            <mc:AlternateContent xmlns:mc="http://schemas.openxmlformats.org/markup-compatibility/2006">
              <mc:Choice xmlns:v="urn:schemas-microsoft-com:vml" Requires="v">
                <p:oleObj spid="_x0000_s51758" name="Equation" r:id="rId9" imgW="406400" imgH="215900" progId="Equation.3">
                  <p:embed/>
                </p:oleObj>
              </mc:Choice>
              <mc:Fallback>
                <p:oleObj name="Equation" r:id="rId9" imgW="406400" imgH="215900" progId="Equation.3">
                  <p:embed/>
                  <p:pic>
                    <p:nvPicPr>
                      <p:cNvPr id="0" name=""/>
                      <p:cNvPicPr/>
                      <p:nvPr/>
                    </p:nvPicPr>
                    <p:blipFill>
                      <a:blip r:embed="rId10"/>
                      <a:stretch>
                        <a:fillRect/>
                      </a:stretch>
                    </p:blipFill>
                    <p:spPr>
                      <a:xfrm>
                        <a:off x="6683948" y="3553590"/>
                        <a:ext cx="566737" cy="300038"/>
                      </a:xfrm>
                      <a:prstGeom prst="rect">
                        <a:avLst/>
                      </a:prstGeom>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2131794575"/>
              </p:ext>
            </p:extLst>
          </p:nvPr>
        </p:nvGraphicFramePr>
        <p:xfrm>
          <a:off x="7789237" y="3626125"/>
          <a:ext cx="566738" cy="280988"/>
        </p:xfrm>
        <a:graphic>
          <a:graphicData uri="http://schemas.openxmlformats.org/presentationml/2006/ole">
            <mc:AlternateContent xmlns:mc="http://schemas.openxmlformats.org/markup-compatibility/2006">
              <mc:Choice xmlns:v="urn:schemas-microsoft-com:vml" Requires="v">
                <p:oleObj spid="_x0000_s51759" name="Equation" r:id="rId11" imgW="406400" imgH="203200" progId="Equation.3">
                  <p:embed/>
                </p:oleObj>
              </mc:Choice>
              <mc:Fallback>
                <p:oleObj name="Equation" r:id="rId11" imgW="406400" imgH="203200" progId="Equation.3">
                  <p:embed/>
                  <p:pic>
                    <p:nvPicPr>
                      <p:cNvPr id="0" name=""/>
                      <p:cNvPicPr/>
                      <p:nvPr/>
                    </p:nvPicPr>
                    <p:blipFill>
                      <a:blip r:embed="rId12"/>
                      <a:stretch>
                        <a:fillRect/>
                      </a:stretch>
                    </p:blipFill>
                    <p:spPr>
                      <a:xfrm>
                        <a:off x="7789237" y="3626125"/>
                        <a:ext cx="566738" cy="280988"/>
                      </a:xfrm>
                      <a:prstGeom prst="rect">
                        <a:avLst/>
                      </a:prstGeom>
                    </p:spPr>
                  </p:pic>
                </p:oleObj>
              </mc:Fallback>
            </mc:AlternateContent>
          </a:graphicData>
        </a:graphic>
      </p:graphicFrame>
      <p:graphicFrame>
        <p:nvGraphicFramePr>
          <p:cNvPr id="67" name="Object 66"/>
          <p:cNvGraphicFramePr>
            <a:graphicFrameLocks noChangeAspect="1"/>
          </p:cNvGraphicFramePr>
          <p:nvPr>
            <p:extLst>
              <p:ext uri="{D42A27DB-BD31-4B8C-83A1-F6EECF244321}">
                <p14:modId xmlns:p14="http://schemas.microsoft.com/office/powerpoint/2010/main" val="557054296"/>
              </p:ext>
            </p:extLst>
          </p:nvPr>
        </p:nvGraphicFramePr>
        <p:xfrm>
          <a:off x="8609975" y="3593278"/>
          <a:ext cx="547687" cy="280988"/>
        </p:xfrm>
        <a:graphic>
          <a:graphicData uri="http://schemas.openxmlformats.org/presentationml/2006/ole">
            <mc:AlternateContent xmlns:mc="http://schemas.openxmlformats.org/markup-compatibility/2006">
              <mc:Choice xmlns:v="urn:schemas-microsoft-com:vml" Requires="v">
                <p:oleObj spid="_x0000_s51760" name="Equation" r:id="rId13" imgW="393700" imgH="203200" progId="Equation.3">
                  <p:embed/>
                </p:oleObj>
              </mc:Choice>
              <mc:Fallback>
                <p:oleObj name="Equation" r:id="rId13" imgW="393700" imgH="203200" progId="Equation.3">
                  <p:embed/>
                  <p:pic>
                    <p:nvPicPr>
                      <p:cNvPr id="0" name=""/>
                      <p:cNvPicPr/>
                      <p:nvPr/>
                    </p:nvPicPr>
                    <p:blipFill>
                      <a:blip r:embed="rId14"/>
                      <a:stretch>
                        <a:fillRect/>
                      </a:stretch>
                    </p:blipFill>
                    <p:spPr>
                      <a:xfrm>
                        <a:off x="8609975" y="3593278"/>
                        <a:ext cx="547687" cy="280988"/>
                      </a:xfrm>
                      <a:prstGeom prst="rect">
                        <a:avLst/>
                      </a:prstGeom>
                    </p:spPr>
                  </p:pic>
                </p:oleObj>
              </mc:Fallback>
            </mc:AlternateContent>
          </a:graphicData>
        </a:graphic>
      </p:graphicFrame>
      <p:pic>
        <p:nvPicPr>
          <p:cNvPr id="68" name="Picture 67"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37053" y="2197144"/>
            <a:ext cx="607243" cy="388594"/>
          </a:xfrm>
          <a:prstGeom prst="rect">
            <a:avLst/>
          </a:prstGeom>
        </p:spPr>
      </p:pic>
      <p:pic>
        <p:nvPicPr>
          <p:cNvPr id="69" name="Picture 68"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38919" y="4147200"/>
            <a:ext cx="607243" cy="388594"/>
          </a:xfrm>
          <a:prstGeom prst="rect">
            <a:avLst/>
          </a:prstGeom>
        </p:spPr>
      </p:pic>
      <p:pic>
        <p:nvPicPr>
          <p:cNvPr id="70" name="Picture 69"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43185" y="4160680"/>
            <a:ext cx="607243" cy="388594"/>
          </a:xfrm>
          <a:prstGeom prst="rect">
            <a:avLst/>
          </a:prstGeom>
        </p:spPr>
      </p:pic>
      <p:pic>
        <p:nvPicPr>
          <p:cNvPr id="71" name="Picture 70"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3703" y="4162945"/>
            <a:ext cx="607243" cy="388594"/>
          </a:xfrm>
          <a:prstGeom prst="rect">
            <a:avLst/>
          </a:prstGeom>
        </p:spPr>
      </p:pic>
      <p:pic>
        <p:nvPicPr>
          <p:cNvPr id="72" name="Picture 71"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02891" y="4165250"/>
            <a:ext cx="607243" cy="388594"/>
          </a:xfrm>
          <a:prstGeom prst="rect">
            <a:avLst/>
          </a:prstGeom>
        </p:spPr>
      </p:pic>
      <p:pic>
        <p:nvPicPr>
          <p:cNvPr id="73" name="Picture 72"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5607" y="3113925"/>
            <a:ext cx="607243" cy="388594"/>
          </a:xfrm>
          <a:prstGeom prst="rect">
            <a:avLst/>
          </a:prstGeom>
        </p:spPr>
      </p:pic>
      <p:pic>
        <p:nvPicPr>
          <p:cNvPr id="74" name="Picture 73"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76705" y="3128138"/>
            <a:ext cx="607243" cy="388594"/>
          </a:xfrm>
          <a:prstGeom prst="rect">
            <a:avLst/>
          </a:prstGeom>
        </p:spPr>
      </p:pic>
      <p:sp>
        <p:nvSpPr>
          <p:cNvPr id="8" name="TextBox 7"/>
          <p:cNvSpPr txBox="1"/>
          <p:nvPr/>
        </p:nvSpPr>
        <p:spPr>
          <a:xfrm>
            <a:off x="3317129" y="1714695"/>
            <a:ext cx="1416233" cy="369332"/>
          </a:xfrm>
          <a:prstGeom prst="rect">
            <a:avLst/>
          </a:prstGeom>
          <a:noFill/>
        </p:spPr>
        <p:txBody>
          <a:bodyPr wrap="square" rtlCol="0">
            <a:spAutoFit/>
          </a:bodyPr>
          <a:lstStyle/>
          <a:p>
            <a:pPr algn="ctr"/>
            <a:r>
              <a:rPr lang="en-US" i="1" dirty="0" smtClean="0"/>
              <a:t>Chapter 2</a:t>
            </a:r>
            <a:endParaRPr lang="en-US" i="1" dirty="0"/>
          </a:p>
        </p:txBody>
      </p:sp>
      <p:sp>
        <p:nvSpPr>
          <p:cNvPr id="75" name="TextBox 74"/>
          <p:cNvSpPr txBox="1"/>
          <p:nvPr/>
        </p:nvSpPr>
        <p:spPr>
          <a:xfrm>
            <a:off x="3395854" y="4466995"/>
            <a:ext cx="1416233" cy="369332"/>
          </a:xfrm>
          <a:prstGeom prst="rect">
            <a:avLst/>
          </a:prstGeom>
          <a:noFill/>
        </p:spPr>
        <p:txBody>
          <a:bodyPr wrap="square" rtlCol="0">
            <a:spAutoFit/>
          </a:bodyPr>
          <a:lstStyle/>
          <a:p>
            <a:pPr algn="ctr"/>
            <a:r>
              <a:rPr lang="en-US" i="1" dirty="0" smtClean="0"/>
              <a:t>Chapter 2</a:t>
            </a:r>
            <a:endParaRPr lang="en-US" i="1" dirty="0"/>
          </a:p>
        </p:txBody>
      </p:sp>
      <p:sp>
        <p:nvSpPr>
          <p:cNvPr id="76" name="TextBox 75"/>
          <p:cNvSpPr txBox="1"/>
          <p:nvPr/>
        </p:nvSpPr>
        <p:spPr>
          <a:xfrm>
            <a:off x="3395854" y="3349774"/>
            <a:ext cx="1416233" cy="369332"/>
          </a:xfrm>
          <a:prstGeom prst="rect">
            <a:avLst/>
          </a:prstGeom>
          <a:noFill/>
        </p:spPr>
        <p:txBody>
          <a:bodyPr wrap="square" rtlCol="0">
            <a:spAutoFit/>
          </a:bodyPr>
          <a:lstStyle/>
          <a:p>
            <a:pPr algn="ctr"/>
            <a:r>
              <a:rPr lang="en-US" i="1" dirty="0" smtClean="0"/>
              <a:t>Chapter 4,5</a:t>
            </a:r>
            <a:endParaRPr lang="en-US" i="1" dirty="0"/>
          </a:p>
        </p:txBody>
      </p:sp>
      <p:sp>
        <p:nvSpPr>
          <p:cNvPr id="77" name="TextBox 76"/>
          <p:cNvSpPr txBox="1"/>
          <p:nvPr/>
        </p:nvSpPr>
        <p:spPr>
          <a:xfrm>
            <a:off x="6695238" y="1671739"/>
            <a:ext cx="1416233" cy="369332"/>
          </a:xfrm>
          <a:prstGeom prst="rect">
            <a:avLst/>
          </a:prstGeom>
          <a:noFill/>
        </p:spPr>
        <p:txBody>
          <a:bodyPr wrap="square" rtlCol="0">
            <a:spAutoFit/>
          </a:bodyPr>
          <a:lstStyle/>
          <a:p>
            <a:pPr algn="ctr"/>
            <a:r>
              <a:rPr lang="en-US" i="1" dirty="0" smtClean="0"/>
              <a:t>Chapter 3</a:t>
            </a:r>
            <a:endParaRPr lang="en-US" i="1" dirty="0"/>
          </a:p>
        </p:txBody>
      </p:sp>
      <p:sp>
        <p:nvSpPr>
          <p:cNvPr id="79" name="TextBox 78"/>
          <p:cNvSpPr txBox="1"/>
          <p:nvPr/>
        </p:nvSpPr>
        <p:spPr>
          <a:xfrm>
            <a:off x="1636258" y="6517628"/>
            <a:ext cx="1416233" cy="369332"/>
          </a:xfrm>
          <a:prstGeom prst="rect">
            <a:avLst/>
          </a:prstGeom>
          <a:noFill/>
        </p:spPr>
        <p:txBody>
          <a:bodyPr wrap="square" rtlCol="0">
            <a:spAutoFit/>
          </a:bodyPr>
          <a:lstStyle/>
          <a:p>
            <a:pPr algn="ctr"/>
            <a:r>
              <a:rPr lang="en-US" i="1" dirty="0" smtClean="0"/>
              <a:t>Chapter 6</a:t>
            </a:r>
            <a:endParaRPr lang="en-US" i="1" dirty="0"/>
          </a:p>
        </p:txBody>
      </p:sp>
      <p:sp>
        <p:nvSpPr>
          <p:cNvPr id="80" name="TextBox 79"/>
          <p:cNvSpPr txBox="1"/>
          <p:nvPr/>
        </p:nvSpPr>
        <p:spPr>
          <a:xfrm>
            <a:off x="6099119" y="6517628"/>
            <a:ext cx="1416233" cy="369332"/>
          </a:xfrm>
          <a:prstGeom prst="rect">
            <a:avLst/>
          </a:prstGeom>
          <a:noFill/>
        </p:spPr>
        <p:txBody>
          <a:bodyPr wrap="square" rtlCol="0">
            <a:spAutoFit/>
          </a:bodyPr>
          <a:lstStyle/>
          <a:p>
            <a:pPr algn="ctr"/>
            <a:r>
              <a:rPr lang="en-US" i="1" dirty="0" smtClean="0"/>
              <a:t>Chapter 7</a:t>
            </a:r>
            <a:endParaRPr lang="en-US" i="1" dirty="0"/>
          </a:p>
        </p:txBody>
      </p:sp>
      <p:sp>
        <p:nvSpPr>
          <p:cNvPr id="81" name="Rectangle 80"/>
          <p:cNvSpPr/>
          <p:nvPr/>
        </p:nvSpPr>
        <p:spPr>
          <a:xfrm>
            <a:off x="0" y="755461"/>
            <a:ext cx="5430020" cy="459348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5430020" y="759453"/>
            <a:ext cx="3713980" cy="4589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5445BD81-DAF7-6F49-B150-DD6061297609}" type="slidenum">
              <a:rPr lang="en-US" smtClean="0"/>
              <a:t>18</a:t>
            </a:fld>
            <a:endParaRPr lang="en-US"/>
          </a:p>
        </p:txBody>
      </p:sp>
    </p:spTree>
    <p:extLst>
      <p:ext uri="{BB962C8B-B14F-4D97-AF65-F5344CB8AC3E}">
        <p14:creationId xmlns:p14="http://schemas.microsoft.com/office/powerpoint/2010/main" val="27899752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740"/>
            <a:ext cx="8229600" cy="1285938"/>
          </a:xfrm>
        </p:spPr>
        <p:txBody>
          <a:bodyPr>
            <a:noAutofit/>
          </a:bodyPr>
          <a:lstStyle/>
          <a:p>
            <a:r>
              <a:rPr lang="en-US" dirty="0" smtClean="0"/>
              <a:t>Benders </a:t>
            </a:r>
            <a:r>
              <a:rPr lang="en-US" dirty="0" smtClean="0"/>
              <a:t>Method</a:t>
            </a:r>
            <a:br>
              <a:rPr lang="en-US" dirty="0" smtClean="0"/>
            </a:br>
            <a:r>
              <a:rPr lang="en-US" sz="3200" dirty="0" smtClean="0"/>
              <a:t>Stage 1 Optimization</a:t>
            </a:r>
            <a:endParaRPr lang="en-US" sz="3200" dirty="0"/>
          </a:p>
        </p:txBody>
      </p:sp>
      <p:sp>
        <p:nvSpPr>
          <p:cNvPr id="6" name="Slide Number Placeholder 5"/>
          <p:cNvSpPr>
            <a:spLocks noGrp="1"/>
          </p:cNvSpPr>
          <p:nvPr>
            <p:ph type="sldNum" sz="quarter" idx="12"/>
          </p:nvPr>
        </p:nvSpPr>
        <p:spPr/>
        <p:txBody>
          <a:bodyPr/>
          <a:lstStyle/>
          <a:p>
            <a:fld id="{5445BD81-DAF7-6F49-B150-DD6061297609}" type="slidenum">
              <a:rPr lang="en-US" smtClean="0"/>
              <a:t>19</a:t>
            </a:fld>
            <a:endParaRPr lang="en-US"/>
          </a:p>
        </p:txBody>
      </p:sp>
      <p:grpSp>
        <p:nvGrpSpPr>
          <p:cNvPr id="3" name="Group 2"/>
          <p:cNvGrpSpPr/>
          <p:nvPr/>
        </p:nvGrpSpPr>
        <p:grpSpPr>
          <a:xfrm>
            <a:off x="0" y="1415105"/>
            <a:ext cx="4729758" cy="4571600"/>
            <a:chOff x="1278723" y="1635910"/>
            <a:chExt cx="4729758" cy="4571600"/>
          </a:xfrm>
        </p:grpSpPr>
        <p:sp>
          <p:nvSpPr>
            <p:cNvPr id="27" name="Rectangle 26"/>
            <p:cNvSpPr/>
            <p:nvPr/>
          </p:nvSpPr>
          <p:spPr>
            <a:xfrm>
              <a:off x="1770649" y="5113053"/>
              <a:ext cx="2354743" cy="520453"/>
            </a:xfrm>
            <a:prstGeom prst="rect">
              <a:avLst/>
            </a:prstGeom>
            <a:solidFill>
              <a:srgbClr val="FFE0C9"/>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692091" y="5204710"/>
              <a:ext cx="2354743" cy="520453"/>
            </a:xfrm>
            <a:prstGeom prst="rect">
              <a:avLst/>
            </a:prstGeom>
            <a:solidFill>
              <a:srgbClr val="FFE0C9"/>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602688" y="5289822"/>
              <a:ext cx="2354743" cy="520453"/>
            </a:xfrm>
            <a:prstGeom prst="rect">
              <a:avLst/>
            </a:prstGeom>
            <a:solidFill>
              <a:srgbClr val="FFE0C9"/>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528388" y="5374933"/>
              <a:ext cx="2354743" cy="520453"/>
            </a:xfrm>
            <a:prstGeom prst="rect">
              <a:avLst/>
            </a:prstGeom>
            <a:solidFill>
              <a:srgbClr val="FFE0C9"/>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464780" y="5455315"/>
              <a:ext cx="2354743" cy="520453"/>
            </a:xfrm>
            <a:prstGeom prst="rect">
              <a:avLst/>
            </a:prstGeom>
            <a:solidFill>
              <a:srgbClr val="FFE0C9"/>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3"/>
            <a:stretch>
              <a:fillRect/>
            </a:stretch>
          </p:blipFill>
          <p:spPr>
            <a:xfrm>
              <a:off x="3279594" y="3607005"/>
              <a:ext cx="2728887" cy="881640"/>
            </a:xfrm>
            <a:prstGeom prst="rect">
              <a:avLst/>
            </a:prstGeom>
          </p:spPr>
        </p:pic>
        <p:sp>
          <p:nvSpPr>
            <p:cNvPr id="33" name="TextBox 32"/>
            <p:cNvSpPr txBox="1"/>
            <p:nvPr/>
          </p:nvSpPr>
          <p:spPr>
            <a:xfrm>
              <a:off x="3662877" y="3578027"/>
              <a:ext cx="918619" cy="400110"/>
            </a:xfrm>
            <a:prstGeom prst="rect">
              <a:avLst/>
            </a:prstGeom>
            <a:noFill/>
          </p:spPr>
          <p:txBody>
            <a:bodyPr wrap="square" rtlCol="0">
              <a:spAutoFit/>
            </a:bodyPr>
            <a:lstStyle/>
            <a:p>
              <a:r>
                <a:rPr lang="en-US" sz="2000" dirty="0">
                  <a:solidFill>
                    <a:srgbClr val="FF0000"/>
                  </a:solidFill>
                </a:rPr>
                <a:t>c</a:t>
              </a:r>
              <a:r>
                <a:rPr lang="en-US" sz="2000" dirty="0" smtClean="0">
                  <a:solidFill>
                    <a:srgbClr val="FF0000"/>
                  </a:solidFill>
                </a:rPr>
                <a:t>osts,</a:t>
              </a:r>
              <a:endParaRPr lang="en-US" sz="2000" dirty="0">
                <a:solidFill>
                  <a:srgbClr val="FF0000"/>
                </a:solidFill>
              </a:endParaRPr>
            </a:p>
          </p:txBody>
        </p:sp>
        <p:pic>
          <p:nvPicPr>
            <p:cNvPr id="34" name="Picture 33"/>
            <p:cNvPicPr>
              <a:picLocks noChangeAspect="1"/>
            </p:cNvPicPr>
            <p:nvPr/>
          </p:nvPicPr>
          <p:blipFill>
            <a:blip r:embed="rId4"/>
            <a:stretch>
              <a:fillRect/>
            </a:stretch>
          </p:blipFill>
          <p:spPr>
            <a:xfrm>
              <a:off x="1278723" y="1635910"/>
              <a:ext cx="2532914" cy="4571600"/>
            </a:xfrm>
            <a:prstGeom prst="rect">
              <a:avLst/>
            </a:prstGeom>
          </p:spPr>
        </p:pic>
        <p:sp>
          <p:nvSpPr>
            <p:cNvPr id="35" name="TextBox 34"/>
            <p:cNvSpPr txBox="1"/>
            <p:nvPr/>
          </p:nvSpPr>
          <p:spPr>
            <a:xfrm>
              <a:off x="1278723" y="3839882"/>
              <a:ext cx="679943" cy="461665"/>
            </a:xfrm>
            <a:prstGeom prst="rect">
              <a:avLst/>
            </a:prstGeom>
            <a:noFill/>
          </p:spPr>
          <p:txBody>
            <a:bodyPr wrap="square" rtlCol="0">
              <a:spAutoFit/>
            </a:bodyPr>
            <a:lstStyle/>
            <a:p>
              <a:r>
                <a:rPr lang="en-US" sz="2400" i="1" dirty="0" smtClean="0">
                  <a:solidFill>
                    <a:srgbClr val="008000"/>
                  </a:solidFill>
                  <a:latin typeface="Cambria"/>
                  <a:cs typeface="Cambria"/>
                </a:rPr>
                <a:t>x*</a:t>
              </a:r>
              <a:endParaRPr lang="en-US" sz="2400" i="1" dirty="0">
                <a:solidFill>
                  <a:srgbClr val="008000"/>
                </a:solidFill>
                <a:latin typeface="Cambria"/>
                <a:cs typeface="Cambria"/>
              </a:endParaRPr>
            </a:p>
          </p:txBody>
        </p:sp>
        <p:sp>
          <p:nvSpPr>
            <p:cNvPr id="36" name="Rectangle 35"/>
            <p:cNvSpPr/>
            <p:nvPr/>
          </p:nvSpPr>
          <p:spPr>
            <a:xfrm>
              <a:off x="1543329" y="4186700"/>
              <a:ext cx="243636" cy="301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228793" y="4301547"/>
              <a:ext cx="582843" cy="301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15t-no-cut-retir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1882" y="1843770"/>
            <a:ext cx="4520987" cy="3390740"/>
          </a:xfrm>
          <a:prstGeom prst="rect">
            <a:avLst/>
          </a:prstGeom>
        </p:spPr>
      </p:pic>
      <p:sp>
        <p:nvSpPr>
          <p:cNvPr id="5" name="TextBox 4"/>
          <p:cNvSpPr txBox="1"/>
          <p:nvPr/>
        </p:nvSpPr>
        <p:spPr>
          <a:xfrm>
            <a:off x="4138706" y="5248041"/>
            <a:ext cx="4984163" cy="1015663"/>
          </a:xfrm>
          <a:prstGeom prst="rect">
            <a:avLst/>
          </a:prstGeom>
          <a:noFill/>
        </p:spPr>
        <p:txBody>
          <a:bodyPr wrap="square" rtlCol="0">
            <a:spAutoFit/>
          </a:bodyPr>
          <a:lstStyle/>
          <a:p>
            <a:pPr algn="ctr"/>
            <a:r>
              <a:rPr lang="en-US" sz="3000" dirty="0" smtClean="0">
                <a:solidFill>
                  <a:srgbClr val="FF0000"/>
                </a:solidFill>
                <a:latin typeface="Cambria"/>
                <a:cs typeface="Cambria"/>
              </a:rPr>
              <a:t>Increasing Stage 1 memory footprint &amp; solve time</a:t>
            </a:r>
            <a:endParaRPr lang="en-US" sz="3000" dirty="0">
              <a:solidFill>
                <a:srgbClr val="FF0000"/>
              </a:solidFill>
              <a:latin typeface="Cambria"/>
              <a:cs typeface="Cambria"/>
            </a:endParaRPr>
          </a:p>
        </p:txBody>
      </p:sp>
    </p:spTree>
    <p:extLst>
      <p:ext uri="{BB962C8B-B14F-4D97-AF65-F5344CB8AC3E}">
        <p14:creationId xmlns:p14="http://schemas.microsoft.com/office/powerpoint/2010/main" val="1835674983"/>
      </p:ext>
    </p:extLst>
  </p:cSld>
  <p:clrMapOvr>
    <a:masterClrMapping/>
  </p:clrMapOvr>
  <mc:AlternateContent xmlns:mc="http://schemas.openxmlformats.org/markup-compatibility/2006" xmlns:p14="http://schemas.microsoft.com/office/powerpoint/2010/main">
    <mc:Choice Requires="p14">
      <p:transition spd="slow" p14:dur="2000" advTm="130091"/>
    </mc:Choice>
    <mc:Fallback xmlns="">
      <p:transition xmlns:p14="http://schemas.microsoft.com/office/powerpoint/2010/main" spd="slow" advTm="130091"/>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latin typeface="Cambria"/>
                <a:cs typeface="Cambria"/>
              </a:rPr>
              <a:t>PhD Committee Members</a:t>
            </a:r>
            <a:endParaRPr lang="en-US" dirty="0">
              <a:solidFill>
                <a:srgbClr val="0000FF"/>
              </a:solidFill>
              <a:latin typeface="Cambria"/>
              <a:cs typeface="Cambria"/>
            </a:endParaRPr>
          </a:p>
        </p:txBody>
      </p:sp>
      <p:sp>
        <p:nvSpPr>
          <p:cNvPr id="3" name="Content Placeholder 2"/>
          <p:cNvSpPr>
            <a:spLocks noGrp="1"/>
          </p:cNvSpPr>
          <p:nvPr>
            <p:ph idx="1"/>
          </p:nvPr>
        </p:nvSpPr>
        <p:spPr>
          <a:xfrm>
            <a:off x="165100" y="1270000"/>
            <a:ext cx="9143999" cy="4525963"/>
          </a:xfrm>
        </p:spPr>
        <p:txBody>
          <a:bodyPr>
            <a:noAutofit/>
          </a:bodyPr>
          <a:lstStyle/>
          <a:p>
            <a:pPr>
              <a:buFont typeface="Wingdings" charset="2"/>
              <a:buChar char="q"/>
            </a:pPr>
            <a:endParaRPr lang="en-US" sz="2700" dirty="0">
              <a:solidFill>
                <a:srgbClr val="008000"/>
              </a:solidFill>
            </a:endParaRPr>
          </a:p>
          <a:p>
            <a:pPr marL="0" indent="0">
              <a:buNone/>
            </a:pPr>
            <a:r>
              <a:rPr lang="en-US" sz="2700" dirty="0" smtClean="0">
                <a:solidFill>
                  <a:srgbClr val="008000"/>
                </a:solidFill>
                <a:latin typeface="Cambria"/>
                <a:cs typeface="Cambria"/>
              </a:rPr>
              <a:t>Dr. Steven Baker, </a:t>
            </a:r>
            <a:r>
              <a:rPr lang="en-US" sz="2700" i="1" dirty="0" smtClean="0">
                <a:solidFill>
                  <a:srgbClr val="008000"/>
                </a:solidFill>
                <a:latin typeface="Cambria"/>
                <a:cs typeface="Cambria"/>
              </a:rPr>
              <a:t>MITRE Corp.</a:t>
            </a:r>
          </a:p>
          <a:p>
            <a:pPr marL="0" indent="0">
              <a:buNone/>
            </a:pPr>
            <a:r>
              <a:rPr lang="en-US" sz="2700" dirty="0" smtClean="0">
                <a:solidFill>
                  <a:srgbClr val="008000"/>
                </a:solidFill>
                <a:latin typeface="Cambria"/>
                <a:cs typeface="Cambria"/>
              </a:rPr>
              <a:t>Prof. David Padua, </a:t>
            </a:r>
            <a:r>
              <a:rPr lang="en-US" sz="2700" i="1" dirty="0" smtClean="0">
                <a:solidFill>
                  <a:srgbClr val="008000"/>
                </a:solidFill>
                <a:latin typeface="Cambria"/>
                <a:cs typeface="Cambria"/>
              </a:rPr>
              <a:t>Computer Science, UIUC</a:t>
            </a:r>
          </a:p>
          <a:p>
            <a:pPr marL="0" indent="0">
              <a:buNone/>
            </a:pPr>
            <a:r>
              <a:rPr lang="en-US" sz="2700" dirty="0" smtClean="0">
                <a:solidFill>
                  <a:srgbClr val="008000"/>
                </a:solidFill>
                <a:latin typeface="Cambria"/>
                <a:cs typeface="Cambria"/>
              </a:rPr>
              <a:t>Prof. Udatta Palekar (Advisor), </a:t>
            </a:r>
            <a:r>
              <a:rPr lang="en-US" sz="2700" i="1" dirty="0" smtClean="0">
                <a:solidFill>
                  <a:srgbClr val="008000"/>
                </a:solidFill>
                <a:latin typeface="Cambria"/>
                <a:cs typeface="Cambria"/>
              </a:rPr>
              <a:t>Business Administration, UIUC</a:t>
            </a:r>
          </a:p>
          <a:p>
            <a:pPr marL="0" indent="0">
              <a:buNone/>
            </a:pPr>
            <a:r>
              <a:rPr lang="en-US" sz="2700" dirty="0" smtClean="0">
                <a:solidFill>
                  <a:srgbClr val="008000"/>
                </a:solidFill>
                <a:latin typeface="Cambria"/>
                <a:cs typeface="Cambria"/>
              </a:rPr>
              <a:t>Prof. Rob Rutenbar, </a:t>
            </a:r>
            <a:r>
              <a:rPr lang="en-US" sz="2700" i="1" dirty="0" smtClean="0">
                <a:solidFill>
                  <a:srgbClr val="008000"/>
                </a:solidFill>
                <a:latin typeface="Cambria"/>
                <a:cs typeface="Cambria"/>
              </a:rPr>
              <a:t>Computer Science, UIUC</a:t>
            </a:r>
          </a:p>
          <a:p>
            <a:pPr marL="0" indent="0">
              <a:buNone/>
            </a:pPr>
            <a:r>
              <a:rPr lang="en-US" sz="2700" dirty="0" smtClean="0">
                <a:solidFill>
                  <a:srgbClr val="008000"/>
                </a:solidFill>
                <a:latin typeface="Cambria"/>
                <a:cs typeface="Cambria"/>
              </a:rPr>
              <a:t>Prof. Laxmikant V. </a:t>
            </a:r>
            <a:r>
              <a:rPr lang="en-US" sz="2700" dirty="0" err="1" smtClean="0">
                <a:solidFill>
                  <a:srgbClr val="008000"/>
                </a:solidFill>
                <a:latin typeface="Cambria"/>
                <a:cs typeface="Cambria"/>
              </a:rPr>
              <a:t>Kalé</a:t>
            </a:r>
            <a:r>
              <a:rPr lang="en-US" sz="2700" dirty="0" smtClean="0">
                <a:solidFill>
                  <a:srgbClr val="008000"/>
                </a:solidFill>
                <a:latin typeface="Cambria"/>
                <a:cs typeface="Cambria"/>
              </a:rPr>
              <a:t> (Advisor), </a:t>
            </a:r>
            <a:r>
              <a:rPr lang="en-US" sz="2700" i="1" dirty="0" smtClean="0">
                <a:solidFill>
                  <a:srgbClr val="008000"/>
                </a:solidFill>
                <a:latin typeface="Cambria"/>
                <a:cs typeface="Cambria"/>
              </a:rPr>
              <a:t>Computer Science, UIUC</a:t>
            </a:r>
            <a:endParaRPr lang="en-US" sz="2700" i="1" dirty="0">
              <a:solidFill>
                <a:srgbClr val="008000"/>
              </a:solidFill>
              <a:latin typeface="Cambria"/>
              <a:cs typeface="Cambria"/>
            </a:endParaRPr>
          </a:p>
        </p:txBody>
      </p:sp>
      <p:sp>
        <p:nvSpPr>
          <p:cNvPr id="6" name="Slide Number Placeholder 5"/>
          <p:cNvSpPr>
            <a:spLocks noGrp="1"/>
          </p:cNvSpPr>
          <p:nvPr>
            <p:ph type="sldNum" sz="quarter" idx="12"/>
          </p:nvPr>
        </p:nvSpPr>
        <p:spPr/>
        <p:txBody>
          <a:bodyPr/>
          <a:lstStyle/>
          <a:p>
            <a:fld id="{5445BD81-DAF7-6F49-B150-DD6061297609}" type="slidenum">
              <a:rPr lang="en-US" smtClean="0"/>
              <a:t>2</a:t>
            </a:fld>
            <a:endParaRPr lang="en-US"/>
          </a:p>
        </p:txBody>
      </p:sp>
      <p:pic>
        <p:nvPicPr>
          <p:cNvPr id="7" name="Picture 6"/>
          <p:cNvPicPr>
            <a:picLocks noChangeAspect="1"/>
          </p:cNvPicPr>
          <p:nvPr/>
        </p:nvPicPr>
        <p:blipFill>
          <a:blip r:embed="rId3"/>
          <a:stretch>
            <a:fillRect/>
          </a:stretch>
        </p:blipFill>
        <p:spPr>
          <a:xfrm>
            <a:off x="7874001" y="5011872"/>
            <a:ext cx="1038056" cy="1344478"/>
          </a:xfrm>
          <a:prstGeom prst="rect">
            <a:avLst/>
          </a:prstGeom>
        </p:spPr>
      </p:pic>
      <p:sp>
        <p:nvSpPr>
          <p:cNvPr id="8" name="TextBox 7"/>
          <p:cNvSpPr txBox="1"/>
          <p:nvPr/>
        </p:nvSpPr>
        <p:spPr>
          <a:xfrm>
            <a:off x="-800100" y="14097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91301137"/>
      </p:ext>
    </p:extLst>
  </p:cSld>
  <p:clrMapOvr>
    <a:masterClrMapping/>
  </p:clrMapOvr>
  <mc:AlternateContent xmlns:mc="http://schemas.openxmlformats.org/markup-compatibility/2006" xmlns:p14="http://schemas.microsoft.com/office/powerpoint/2010/main">
    <mc:Choice Requires="p14">
      <p:transition spd="slow" p14:dur="2000" advTm="259"/>
    </mc:Choice>
    <mc:Fallback xmlns="">
      <p:transition xmlns:p14="http://schemas.microsoft.com/office/powerpoint/2010/main" spd="slow" advTm="259"/>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740"/>
            <a:ext cx="8229600" cy="1285938"/>
          </a:xfrm>
        </p:spPr>
        <p:txBody>
          <a:bodyPr>
            <a:noAutofit/>
          </a:bodyPr>
          <a:lstStyle/>
          <a:p>
            <a:r>
              <a:rPr lang="en-US" dirty="0" smtClean="0"/>
              <a:t>Benders </a:t>
            </a:r>
            <a:r>
              <a:rPr lang="en-US" dirty="0" smtClean="0"/>
              <a:t>Method</a:t>
            </a:r>
            <a:br>
              <a:rPr lang="en-US" dirty="0" smtClean="0"/>
            </a:br>
            <a:r>
              <a:rPr lang="en-US" sz="3200" dirty="0" smtClean="0"/>
              <a:t>Stage 1 Optimization</a:t>
            </a:r>
            <a:endParaRPr lang="en-US" sz="3200" dirty="0"/>
          </a:p>
        </p:txBody>
      </p:sp>
      <p:sp>
        <p:nvSpPr>
          <p:cNvPr id="6" name="Slide Number Placeholder 5"/>
          <p:cNvSpPr>
            <a:spLocks noGrp="1"/>
          </p:cNvSpPr>
          <p:nvPr>
            <p:ph type="sldNum" sz="quarter" idx="12"/>
          </p:nvPr>
        </p:nvSpPr>
        <p:spPr/>
        <p:txBody>
          <a:bodyPr/>
          <a:lstStyle/>
          <a:p>
            <a:fld id="{5445BD81-DAF7-6F49-B150-DD6061297609}" type="slidenum">
              <a:rPr lang="en-US" smtClean="0"/>
              <a:t>20</a:t>
            </a:fld>
            <a:endParaRPr lang="en-US"/>
          </a:p>
        </p:txBody>
      </p:sp>
      <p:sp>
        <p:nvSpPr>
          <p:cNvPr id="5" name="TextBox 4"/>
          <p:cNvSpPr txBox="1"/>
          <p:nvPr/>
        </p:nvSpPr>
        <p:spPr>
          <a:xfrm>
            <a:off x="3442660" y="5397454"/>
            <a:ext cx="5701340" cy="954107"/>
          </a:xfrm>
          <a:prstGeom prst="rect">
            <a:avLst/>
          </a:prstGeom>
          <a:noFill/>
        </p:spPr>
        <p:txBody>
          <a:bodyPr wrap="square" rtlCol="0">
            <a:spAutoFit/>
          </a:bodyPr>
          <a:lstStyle/>
          <a:p>
            <a:pPr algn="ctr"/>
            <a:r>
              <a:rPr lang="en-US" sz="2800" dirty="0">
                <a:solidFill>
                  <a:srgbClr val="008000"/>
                </a:solidFill>
              </a:rPr>
              <a:t>Time to solution: </a:t>
            </a:r>
            <a:r>
              <a:rPr lang="en-US" sz="2800" dirty="0" smtClean="0">
                <a:solidFill>
                  <a:srgbClr val="008000"/>
                </a:solidFill>
              </a:rPr>
              <a:t/>
            </a:r>
            <a:br>
              <a:rPr lang="en-US" sz="2800" dirty="0" smtClean="0">
                <a:solidFill>
                  <a:srgbClr val="008000"/>
                </a:solidFill>
              </a:rPr>
            </a:br>
            <a:r>
              <a:rPr lang="en-US" sz="2800" dirty="0" smtClean="0">
                <a:solidFill>
                  <a:srgbClr val="008000"/>
                </a:solidFill>
              </a:rPr>
              <a:t>19ks </a:t>
            </a:r>
            <a:r>
              <a:rPr lang="en-US" sz="2800" dirty="0">
                <a:solidFill>
                  <a:srgbClr val="008000"/>
                </a:solidFill>
              </a:rPr>
              <a:t>− &gt; 8ks, 57% </a:t>
            </a:r>
            <a:r>
              <a:rPr lang="en-US" sz="2800" dirty="0" smtClean="0">
                <a:solidFill>
                  <a:srgbClr val="008000"/>
                </a:solidFill>
              </a:rPr>
              <a:t>improvement</a:t>
            </a:r>
            <a:endParaRPr lang="en-US" sz="2800" dirty="0">
              <a:solidFill>
                <a:srgbClr val="008000"/>
              </a:solidFill>
            </a:endParaRPr>
          </a:p>
        </p:txBody>
      </p:sp>
      <p:pic>
        <p:nvPicPr>
          <p:cNvPr id="7" name="Picture 6" descr="cutUsag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9606"/>
            <a:ext cx="4823012" cy="3617259"/>
          </a:xfrm>
          <a:prstGeom prst="rect">
            <a:avLst/>
          </a:prstGeom>
        </p:spPr>
      </p:pic>
      <p:pic>
        <p:nvPicPr>
          <p:cNvPr id="8" name="Picture 7" descr="15t-cut-retiremen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0439" y="2034194"/>
            <a:ext cx="4683561" cy="3512671"/>
          </a:xfrm>
          <a:prstGeom prst="rect">
            <a:avLst/>
          </a:prstGeom>
        </p:spPr>
      </p:pic>
      <p:pic>
        <p:nvPicPr>
          <p:cNvPr id="9" name="Picture 8"/>
          <p:cNvPicPr>
            <a:picLocks noChangeAspect="1"/>
          </p:cNvPicPr>
          <p:nvPr/>
        </p:nvPicPr>
        <p:blipFill>
          <a:blip r:embed="rId5"/>
          <a:stretch>
            <a:fillRect/>
          </a:stretch>
        </p:blipFill>
        <p:spPr>
          <a:xfrm>
            <a:off x="-8752" y="1358678"/>
            <a:ext cx="5300202" cy="675516"/>
          </a:xfrm>
          <a:prstGeom prst="rect">
            <a:avLst/>
          </a:prstGeom>
        </p:spPr>
      </p:pic>
    </p:spTree>
    <p:extLst>
      <p:ext uri="{BB962C8B-B14F-4D97-AF65-F5344CB8AC3E}">
        <p14:creationId xmlns:p14="http://schemas.microsoft.com/office/powerpoint/2010/main" val="677194485"/>
      </p:ext>
    </p:extLst>
  </p:cSld>
  <p:clrMapOvr>
    <a:masterClrMapping/>
  </p:clrMapOvr>
  <mc:AlternateContent xmlns:mc="http://schemas.openxmlformats.org/markup-compatibility/2006" xmlns:p14="http://schemas.microsoft.com/office/powerpoint/2010/main">
    <mc:Choice Requires="p14">
      <p:transition spd="slow" p14:dur="2000" advTm="130091"/>
    </mc:Choice>
    <mc:Fallback xmlns="">
      <p:transition xmlns:p14="http://schemas.microsoft.com/office/powerpoint/2010/main" spd="slow" advTm="130091"/>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Benders Method</a:t>
            </a:r>
            <a:br>
              <a:rPr lang="en-US" dirty="0" smtClean="0"/>
            </a:br>
            <a:r>
              <a:rPr lang="en-US" sz="3300" dirty="0" smtClean="0"/>
              <a:t>Evaluating Cut-retirement strategies</a:t>
            </a:r>
            <a:endParaRPr lang="en-US" sz="3300" dirty="0"/>
          </a:p>
        </p:txBody>
      </p:sp>
      <p:sp>
        <p:nvSpPr>
          <p:cNvPr id="4" name="Slide Number Placeholder 3"/>
          <p:cNvSpPr>
            <a:spLocks noGrp="1"/>
          </p:cNvSpPr>
          <p:nvPr>
            <p:ph type="sldNum" sz="quarter" idx="12"/>
          </p:nvPr>
        </p:nvSpPr>
        <p:spPr/>
        <p:txBody>
          <a:bodyPr/>
          <a:lstStyle/>
          <a:p>
            <a:fld id="{5445BD81-DAF7-6F49-B150-DD6061297609}" type="slidenum">
              <a:rPr lang="en-US" smtClean="0"/>
              <a:t>21</a:t>
            </a:fld>
            <a:endParaRPr lang="en-US"/>
          </a:p>
        </p:txBody>
      </p:sp>
      <p:pic>
        <p:nvPicPr>
          <p:cNvPr id="6" name="Picture 5"/>
          <p:cNvPicPr>
            <a:picLocks noChangeAspect="1"/>
          </p:cNvPicPr>
          <p:nvPr/>
        </p:nvPicPr>
        <p:blipFill>
          <a:blip r:embed="rId2"/>
          <a:stretch>
            <a:fillRect/>
          </a:stretch>
        </p:blipFill>
        <p:spPr>
          <a:xfrm>
            <a:off x="-76636" y="1869447"/>
            <a:ext cx="5573059" cy="4131750"/>
          </a:xfrm>
          <a:prstGeom prst="rect">
            <a:avLst/>
          </a:prstGeom>
        </p:spPr>
      </p:pic>
      <p:sp>
        <p:nvSpPr>
          <p:cNvPr id="3" name="TextBox 2"/>
          <p:cNvSpPr txBox="1"/>
          <p:nvPr/>
        </p:nvSpPr>
        <p:spPr>
          <a:xfrm>
            <a:off x="5265806" y="2343025"/>
            <a:ext cx="4072514" cy="2492990"/>
          </a:xfrm>
          <a:prstGeom prst="rect">
            <a:avLst/>
          </a:prstGeom>
          <a:noFill/>
        </p:spPr>
        <p:txBody>
          <a:bodyPr wrap="square" rtlCol="0">
            <a:spAutoFit/>
          </a:bodyPr>
          <a:lstStyle/>
          <a:p>
            <a:r>
              <a:rPr lang="en-US" sz="2600" dirty="0" smtClean="0"/>
              <a:t>LFU – </a:t>
            </a:r>
            <a:r>
              <a:rPr lang="en-US" sz="2600" i="1" dirty="0" smtClean="0"/>
              <a:t>Least Frequently Used</a:t>
            </a:r>
          </a:p>
          <a:p>
            <a:r>
              <a:rPr lang="en-US" sz="2600" dirty="0" smtClean="0"/>
              <a:t>LRU – </a:t>
            </a:r>
            <a:r>
              <a:rPr lang="en-US" sz="2600" i="1" dirty="0" smtClean="0"/>
              <a:t>Least Recently Used</a:t>
            </a:r>
          </a:p>
          <a:p>
            <a:r>
              <a:rPr lang="en-US" sz="2600" dirty="0" smtClean="0"/>
              <a:t>LRFU – </a:t>
            </a:r>
            <a:r>
              <a:rPr lang="en-US" sz="2600" i="1" dirty="0" smtClean="0"/>
              <a:t>Least Recently/Frequently Used</a:t>
            </a:r>
          </a:p>
          <a:p>
            <a:endParaRPr lang="en-US" sz="2600" i="1" dirty="0"/>
          </a:p>
          <a:p>
            <a:r>
              <a:rPr lang="en-US" sz="2600" i="1" dirty="0" smtClean="0">
                <a:solidFill>
                  <a:srgbClr val="008000"/>
                </a:solidFill>
              </a:rPr>
              <a:t>LRFU performs the best</a:t>
            </a:r>
            <a:endParaRPr lang="en-US" sz="2600" i="1" dirty="0">
              <a:solidFill>
                <a:srgbClr val="008000"/>
              </a:solidFill>
            </a:endParaRPr>
          </a:p>
        </p:txBody>
      </p:sp>
    </p:spTree>
    <p:extLst>
      <p:ext uri="{BB962C8B-B14F-4D97-AF65-F5344CB8AC3E}">
        <p14:creationId xmlns:p14="http://schemas.microsoft.com/office/powerpoint/2010/main" val="8526661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66733" y="3333068"/>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31" name="Rectangle 30"/>
          <p:cNvSpPr/>
          <p:nvPr/>
        </p:nvSpPr>
        <p:spPr>
          <a:xfrm>
            <a:off x="344215" y="3456897"/>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5" name="Rectangle 4"/>
          <p:cNvSpPr/>
          <p:nvPr/>
        </p:nvSpPr>
        <p:spPr>
          <a:xfrm>
            <a:off x="308353" y="885333"/>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dirty="0" smtClean="0">
                <a:latin typeface="Cambria"/>
                <a:cs typeface="Cambria"/>
              </a:rPr>
              <a:t>Stage 1</a:t>
            </a:r>
            <a:endParaRPr lang="en-US" sz="3000" dirty="0">
              <a:latin typeface="Cambria"/>
              <a:cs typeface="Cambria"/>
            </a:endParaRPr>
          </a:p>
        </p:txBody>
      </p:sp>
      <p:sp>
        <p:nvSpPr>
          <p:cNvPr id="11" name="TextBox 10"/>
          <p:cNvSpPr txBox="1"/>
          <p:nvPr/>
        </p:nvSpPr>
        <p:spPr>
          <a:xfrm>
            <a:off x="218140" y="6021413"/>
            <a:ext cx="4318000" cy="492443"/>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dirty="0" smtClean="0">
                <a:solidFill>
                  <a:schemeClr val="accent6">
                    <a:lumMod val="75000"/>
                  </a:schemeClr>
                </a:solidFill>
                <a:latin typeface="Cambria"/>
                <a:cs typeface="Cambria"/>
              </a:rPr>
              <a:t>Aircraft Allocation Problem</a:t>
            </a:r>
            <a:endParaRPr lang="en-US" sz="2600" dirty="0">
              <a:solidFill>
                <a:schemeClr val="accent6">
                  <a:lumMod val="75000"/>
                </a:schemeClr>
              </a:solidFill>
              <a:latin typeface="Cambria"/>
              <a:cs typeface="Cambria"/>
            </a:endParaRPr>
          </a:p>
        </p:txBody>
      </p:sp>
      <p:sp>
        <p:nvSpPr>
          <p:cNvPr id="12" name="TextBox 11"/>
          <p:cNvSpPr txBox="1"/>
          <p:nvPr/>
        </p:nvSpPr>
        <p:spPr>
          <a:xfrm>
            <a:off x="4733362" y="6021413"/>
            <a:ext cx="4318000" cy="492443"/>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dirty="0" smtClean="0">
                <a:solidFill>
                  <a:srgbClr val="E46C0A"/>
                </a:solidFill>
                <a:latin typeface="Cambria"/>
                <a:cs typeface="Cambria"/>
              </a:rPr>
              <a:t>Dynamic Mission Replanning</a:t>
            </a:r>
            <a:endParaRPr lang="en-US" sz="2600" dirty="0">
              <a:solidFill>
                <a:srgbClr val="E46C0A"/>
              </a:solidFill>
              <a:latin typeface="Cambria"/>
              <a:cs typeface="Cambria"/>
            </a:endParaRPr>
          </a:p>
        </p:txBody>
      </p:sp>
      <p:sp>
        <p:nvSpPr>
          <p:cNvPr id="22" name="TextBox 21"/>
          <p:cNvSpPr txBox="1"/>
          <p:nvPr/>
        </p:nvSpPr>
        <p:spPr>
          <a:xfrm>
            <a:off x="2727957" y="1236142"/>
            <a:ext cx="2505005" cy="461665"/>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Stage 1 Bottleneck</a:t>
            </a:r>
            <a:endParaRPr lang="en-US" sz="2400" dirty="0">
              <a:solidFill>
                <a:schemeClr val="accent6">
                  <a:lumMod val="75000"/>
                </a:schemeClr>
              </a:solidFill>
            </a:endParaRPr>
          </a:p>
        </p:txBody>
      </p:sp>
      <p:sp>
        <p:nvSpPr>
          <p:cNvPr id="23" name="TextBox 22"/>
          <p:cNvSpPr txBox="1"/>
          <p:nvPr/>
        </p:nvSpPr>
        <p:spPr>
          <a:xfrm>
            <a:off x="2727957" y="3970871"/>
            <a:ext cx="2505005" cy="46166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400" dirty="0" smtClean="0">
                <a:solidFill>
                  <a:schemeClr val="accent6">
                    <a:lumMod val="75000"/>
                  </a:schemeClr>
                </a:solidFill>
              </a:rPr>
              <a:t>Stage 2 Scenarios</a:t>
            </a:r>
            <a:endParaRPr lang="en-US" sz="2400" dirty="0">
              <a:solidFill>
                <a:schemeClr val="accent6">
                  <a:lumMod val="75000"/>
                </a:schemeClr>
              </a:solidFill>
            </a:endParaRPr>
          </a:p>
        </p:txBody>
      </p:sp>
      <p:sp>
        <p:nvSpPr>
          <p:cNvPr id="24" name="TextBox 23"/>
          <p:cNvSpPr txBox="1"/>
          <p:nvPr/>
        </p:nvSpPr>
        <p:spPr>
          <a:xfrm>
            <a:off x="2727957" y="2440516"/>
            <a:ext cx="2505005" cy="830997"/>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Benders</a:t>
            </a:r>
          </a:p>
          <a:p>
            <a:pPr algn="ctr"/>
            <a:r>
              <a:rPr lang="en-US" sz="2400" dirty="0" smtClean="0">
                <a:solidFill>
                  <a:schemeClr val="accent6">
                    <a:lumMod val="75000"/>
                  </a:schemeClr>
                </a:solidFill>
              </a:rPr>
              <a:t>Convergence Rate</a:t>
            </a:r>
            <a:endParaRPr lang="en-US" sz="2400" dirty="0">
              <a:solidFill>
                <a:schemeClr val="accent6">
                  <a:lumMod val="75000"/>
                </a:schemeClr>
              </a:solidFill>
            </a:endParaRPr>
          </a:p>
        </p:txBody>
      </p:sp>
      <p:sp>
        <p:nvSpPr>
          <p:cNvPr id="26" name="TextBox 25"/>
          <p:cNvSpPr txBox="1"/>
          <p:nvPr/>
        </p:nvSpPr>
        <p:spPr>
          <a:xfrm>
            <a:off x="2377140" y="5406810"/>
            <a:ext cx="4318000" cy="523220"/>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dirty="0" smtClean="0">
                <a:solidFill>
                  <a:srgbClr val="000090"/>
                </a:solidFill>
                <a:latin typeface="Cambria"/>
                <a:cs typeface="Cambria"/>
              </a:rPr>
              <a:t>Applications</a:t>
            </a:r>
            <a:endParaRPr lang="en-US" sz="2800" dirty="0">
              <a:solidFill>
                <a:srgbClr val="000090"/>
              </a:solidFill>
              <a:latin typeface="Cambria"/>
              <a:cs typeface="Cambria"/>
            </a:endParaRPr>
          </a:p>
        </p:txBody>
      </p:sp>
      <p:sp>
        <p:nvSpPr>
          <p:cNvPr id="27" name="TextBox 26"/>
          <p:cNvSpPr txBox="1"/>
          <p:nvPr/>
        </p:nvSpPr>
        <p:spPr>
          <a:xfrm>
            <a:off x="2368176" y="0"/>
            <a:ext cx="4527177" cy="646331"/>
          </a:xfrm>
          <a:prstGeom prst="rect">
            <a:avLst/>
          </a:prstGeom>
          <a:noFill/>
        </p:spPr>
        <p:txBody>
          <a:bodyPr wrap="square" rtlCol="0">
            <a:spAutoFit/>
          </a:bodyPr>
          <a:lstStyle/>
          <a:p>
            <a:pPr algn="ctr"/>
            <a:r>
              <a:rPr lang="en-US" sz="3600" dirty="0" smtClean="0">
                <a:solidFill>
                  <a:srgbClr val="0000FF"/>
                </a:solidFill>
                <a:latin typeface="Cambria"/>
                <a:cs typeface="Cambria"/>
              </a:rPr>
              <a:t>Thesis Overview</a:t>
            </a:r>
            <a:endParaRPr lang="en-US" sz="3600" dirty="0">
              <a:solidFill>
                <a:srgbClr val="0000FF"/>
              </a:solidFill>
              <a:latin typeface="Cambria"/>
              <a:cs typeface="Cambria"/>
            </a:endParaRPr>
          </a:p>
        </p:txBody>
      </p:sp>
      <p:sp>
        <p:nvSpPr>
          <p:cNvPr id="30" name="Rectangle 29"/>
          <p:cNvSpPr/>
          <p:nvPr/>
        </p:nvSpPr>
        <p:spPr>
          <a:xfrm>
            <a:off x="206756" y="3576425"/>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6" name="Rectangle 5"/>
          <p:cNvSpPr/>
          <p:nvPr/>
        </p:nvSpPr>
        <p:spPr>
          <a:xfrm>
            <a:off x="69297" y="3703609"/>
            <a:ext cx="2181411" cy="142501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000" dirty="0" smtClean="0">
                <a:latin typeface="Cambria"/>
                <a:cs typeface="Cambria"/>
              </a:rPr>
              <a:t>Stage 2</a:t>
            </a:r>
            <a:endParaRPr lang="en-US" sz="3000" dirty="0">
              <a:latin typeface="Cambria"/>
              <a:cs typeface="Cambria"/>
            </a:endParaRPr>
          </a:p>
        </p:txBody>
      </p:sp>
      <p:cxnSp>
        <p:nvCxnSpPr>
          <p:cNvPr id="19" name="Straight Arrow Connector 18"/>
          <p:cNvCxnSpPr/>
          <p:nvPr/>
        </p:nvCxnSpPr>
        <p:spPr>
          <a:xfrm>
            <a:off x="935883" y="2310348"/>
            <a:ext cx="0" cy="119902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21" name="Straight Arrow Connector 20"/>
          <p:cNvCxnSpPr/>
          <p:nvPr/>
        </p:nvCxnSpPr>
        <p:spPr>
          <a:xfrm flipV="1">
            <a:off x="1862236" y="2310348"/>
            <a:ext cx="0" cy="119902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sp>
        <p:nvSpPr>
          <p:cNvPr id="33" name="TextBox 32"/>
          <p:cNvSpPr txBox="1"/>
          <p:nvPr/>
        </p:nvSpPr>
        <p:spPr>
          <a:xfrm>
            <a:off x="5987725" y="836033"/>
            <a:ext cx="2805953" cy="892552"/>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i="1" dirty="0" smtClean="0">
                <a:solidFill>
                  <a:schemeClr val="accent6">
                    <a:lumMod val="75000"/>
                  </a:schemeClr>
                </a:solidFill>
              </a:rPr>
              <a:t>When Stage 1 is </a:t>
            </a:r>
            <a:r>
              <a:rPr lang="en-US" sz="2600" i="1" dirty="0" smtClean="0">
                <a:solidFill>
                  <a:schemeClr val="accent6">
                    <a:lumMod val="75000"/>
                  </a:schemeClr>
                </a:solidFill>
              </a:rPr>
              <a:t>IP</a:t>
            </a:r>
          </a:p>
          <a:p>
            <a:pPr algn="ctr"/>
            <a:r>
              <a:rPr lang="en-US" sz="2600" dirty="0" err="1" smtClean="0">
                <a:solidFill>
                  <a:schemeClr val="accent6">
                    <a:lumMod val="75000"/>
                  </a:schemeClr>
                </a:solidFill>
              </a:rPr>
              <a:t>BnB</a:t>
            </a:r>
            <a:r>
              <a:rPr lang="en-US" sz="2600" dirty="0" smtClean="0">
                <a:solidFill>
                  <a:schemeClr val="accent6">
                    <a:lumMod val="75000"/>
                  </a:schemeClr>
                </a:solidFill>
              </a:rPr>
              <a:t> Parallelism</a:t>
            </a:r>
            <a:endParaRPr lang="en-US" sz="2600" dirty="0">
              <a:solidFill>
                <a:schemeClr val="accent6">
                  <a:lumMod val="75000"/>
                </a:schemeClr>
              </a:solidFill>
            </a:endParaRPr>
          </a:p>
        </p:txBody>
      </p:sp>
      <p:sp>
        <p:nvSpPr>
          <p:cNvPr id="49" name="Oval 48"/>
          <p:cNvSpPr/>
          <p:nvPr/>
        </p:nvSpPr>
        <p:spPr>
          <a:xfrm>
            <a:off x="6937053" y="2084027"/>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a:stCxn id="49" idx="3"/>
          </p:cNvCxnSpPr>
          <p:nvPr/>
        </p:nvCxnSpPr>
        <p:spPr>
          <a:xfrm flipH="1">
            <a:off x="6391146" y="2585738"/>
            <a:ext cx="631979" cy="446991"/>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49" idx="5"/>
            <a:endCxn id="52" idx="0"/>
          </p:cNvCxnSpPr>
          <p:nvPr/>
        </p:nvCxnSpPr>
        <p:spPr>
          <a:xfrm>
            <a:off x="7438716" y="2585738"/>
            <a:ext cx="710759" cy="446991"/>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7855607" y="303272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097278" y="303272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p:cNvCxnSpPr>
            <a:stCxn id="53" idx="3"/>
            <a:endCxn id="57" idx="0"/>
          </p:cNvCxnSpPr>
          <p:nvPr/>
        </p:nvCxnSpPr>
        <p:spPr>
          <a:xfrm flipH="1">
            <a:off x="5832787" y="3534440"/>
            <a:ext cx="350563"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53" idx="5"/>
            <a:endCxn id="56" idx="0"/>
          </p:cNvCxnSpPr>
          <p:nvPr/>
        </p:nvCxnSpPr>
        <p:spPr>
          <a:xfrm>
            <a:off x="6598941" y="3534440"/>
            <a:ext cx="338112"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6643185"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5538919"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Arrow Connector 57"/>
          <p:cNvCxnSpPr>
            <a:stCxn id="52" idx="3"/>
            <a:endCxn id="61" idx="0"/>
          </p:cNvCxnSpPr>
          <p:nvPr/>
        </p:nvCxnSpPr>
        <p:spPr>
          <a:xfrm flipH="1">
            <a:off x="7592493" y="3534440"/>
            <a:ext cx="349186"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2" idx="5"/>
            <a:endCxn id="60" idx="0"/>
          </p:cNvCxnSpPr>
          <p:nvPr/>
        </p:nvCxnSpPr>
        <p:spPr>
          <a:xfrm>
            <a:off x="8357270" y="3534440"/>
            <a:ext cx="339489"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8402891"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7298625"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2" name="Object 61"/>
          <p:cNvGraphicFramePr>
            <a:graphicFrameLocks noChangeAspect="1"/>
          </p:cNvGraphicFramePr>
          <p:nvPr>
            <p:extLst>
              <p:ext uri="{D42A27DB-BD31-4B8C-83A1-F6EECF244321}">
                <p14:modId xmlns:p14="http://schemas.microsoft.com/office/powerpoint/2010/main" val="2863228281"/>
              </p:ext>
            </p:extLst>
          </p:nvPr>
        </p:nvGraphicFramePr>
        <p:xfrm>
          <a:off x="6262185" y="2529481"/>
          <a:ext cx="530318" cy="282836"/>
        </p:xfrm>
        <a:graphic>
          <a:graphicData uri="http://schemas.openxmlformats.org/presentationml/2006/ole">
            <mc:AlternateContent xmlns:mc="http://schemas.openxmlformats.org/markup-compatibility/2006">
              <mc:Choice xmlns:v="urn:schemas-microsoft-com:vml" Requires="v">
                <p:oleObj spid="_x0000_s52767" name="Equation" r:id="rId3" imgW="381000" imgH="203200" progId="Equation.3">
                  <p:embed/>
                </p:oleObj>
              </mc:Choice>
              <mc:Fallback>
                <p:oleObj name="Equation" r:id="rId3" imgW="381000" imgH="203200" progId="Equation.3">
                  <p:embed/>
                  <p:pic>
                    <p:nvPicPr>
                      <p:cNvPr id="0" name=""/>
                      <p:cNvPicPr/>
                      <p:nvPr/>
                    </p:nvPicPr>
                    <p:blipFill>
                      <a:blip r:embed="rId4"/>
                      <a:stretch>
                        <a:fillRect/>
                      </a:stretch>
                    </p:blipFill>
                    <p:spPr>
                      <a:xfrm>
                        <a:off x="6262185" y="2529481"/>
                        <a:ext cx="530318" cy="282836"/>
                      </a:xfrm>
                      <a:prstGeom prst="rect">
                        <a:avLst/>
                      </a:prstGeom>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3979385434"/>
              </p:ext>
            </p:extLst>
          </p:nvPr>
        </p:nvGraphicFramePr>
        <p:xfrm>
          <a:off x="7765812" y="2507583"/>
          <a:ext cx="503040" cy="259634"/>
        </p:xfrm>
        <a:graphic>
          <a:graphicData uri="http://schemas.openxmlformats.org/presentationml/2006/ole">
            <mc:AlternateContent xmlns:mc="http://schemas.openxmlformats.org/markup-compatibility/2006">
              <mc:Choice xmlns:v="urn:schemas-microsoft-com:vml" Requires="v">
                <p:oleObj spid="_x0000_s52768" name="Equation" r:id="rId5" imgW="393700" imgH="203200" progId="Equation.3">
                  <p:embed/>
                </p:oleObj>
              </mc:Choice>
              <mc:Fallback>
                <p:oleObj name="Equation" r:id="rId5" imgW="393700" imgH="203200" progId="Equation.3">
                  <p:embed/>
                  <p:pic>
                    <p:nvPicPr>
                      <p:cNvPr id="0" name=""/>
                      <p:cNvPicPr/>
                      <p:nvPr/>
                    </p:nvPicPr>
                    <p:blipFill>
                      <a:blip r:embed="rId6"/>
                      <a:stretch>
                        <a:fillRect/>
                      </a:stretch>
                    </p:blipFill>
                    <p:spPr>
                      <a:xfrm>
                        <a:off x="7765812" y="2507583"/>
                        <a:ext cx="503040" cy="259634"/>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2172762523"/>
              </p:ext>
            </p:extLst>
          </p:nvPr>
        </p:nvGraphicFramePr>
        <p:xfrm>
          <a:off x="5522447" y="3562507"/>
          <a:ext cx="512762" cy="300037"/>
        </p:xfrm>
        <a:graphic>
          <a:graphicData uri="http://schemas.openxmlformats.org/presentationml/2006/ole">
            <mc:AlternateContent xmlns:mc="http://schemas.openxmlformats.org/markup-compatibility/2006">
              <mc:Choice xmlns:v="urn:schemas-microsoft-com:vml" Requires="v">
                <p:oleObj spid="_x0000_s52769" name="Equation" r:id="rId7" imgW="368300" imgH="215900" progId="Equation.3">
                  <p:embed/>
                </p:oleObj>
              </mc:Choice>
              <mc:Fallback>
                <p:oleObj name="Equation" r:id="rId7" imgW="368300" imgH="215900" progId="Equation.3">
                  <p:embed/>
                  <p:pic>
                    <p:nvPicPr>
                      <p:cNvPr id="0" name=""/>
                      <p:cNvPicPr/>
                      <p:nvPr/>
                    </p:nvPicPr>
                    <p:blipFill>
                      <a:blip r:embed="rId8"/>
                      <a:stretch>
                        <a:fillRect/>
                      </a:stretch>
                    </p:blipFill>
                    <p:spPr>
                      <a:xfrm>
                        <a:off x="5522447" y="3562507"/>
                        <a:ext cx="512762" cy="300037"/>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1445005123"/>
              </p:ext>
            </p:extLst>
          </p:nvPr>
        </p:nvGraphicFramePr>
        <p:xfrm>
          <a:off x="6683948" y="3553590"/>
          <a:ext cx="566737" cy="300038"/>
        </p:xfrm>
        <a:graphic>
          <a:graphicData uri="http://schemas.openxmlformats.org/presentationml/2006/ole">
            <mc:AlternateContent xmlns:mc="http://schemas.openxmlformats.org/markup-compatibility/2006">
              <mc:Choice xmlns:v="urn:schemas-microsoft-com:vml" Requires="v">
                <p:oleObj spid="_x0000_s52770" name="Equation" r:id="rId9" imgW="406400" imgH="215900" progId="Equation.3">
                  <p:embed/>
                </p:oleObj>
              </mc:Choice>
              <mc:Fallback>
                <p:oleObj name="Equation" r:id="rId9" imgW="406400" imgH="215900" progId="Equation.3">
                  <p:embed/>
                  <p:pic>
                    <p:nvPicPr>
                      <p:cNvPr id="0" name=""/>
                      <p:cNvPicPr/>
                      <p:nvPr/>
                    </p:nvPicPr>
                    <p:blipFill>
                      <a:blip r:embed="rId10"/>
                      <a:stretch>
                        <a:fillRect/>
                      </a:stretch>
                    </p:blipFill>
                    <p:spPr>
                      <a:xfrm>
                        <a:off x="6683948" y="3553590"/>
                        <a:ext cx="566737" cy="300038"/>
                      </a:xfrm>
                      <a:prstGeom prst="rect">
                        <a:avLst/>
                      </a:prstGeom>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3876334621"/>
              </p:ext>
            </p:extLst>
          </p:nvPr>
        </p:nvGraphicFramePr>
        <p:xfrm>
          <a:off x="7789237" y="3626125"/>
          <a:ext cx="566738" cy="280988"/>
        </p:xfrm>
        <a:graphic>
          <a:graphicData uri="http://schemas.openxmlformats.org/presentationml/2006/ole">
            <mc:AlternateContent xmlns:mc="http://schemas.openxmlformats.org/markup-compatibility/2006">
              <mc:Choice xmlns:v="urn:schemas-microsoft-com:vml" Requires="v">
                <p:oleObj spid="_x0000_s52771" name="Equation" r:id="rId11" imgW="406400" imgH="203200" progId="Equation.3">
                  <p:embed/>
                </p:oleObj>
              </mc:Choice>
              <mc:Fallback>
                <p:oleObj name="Equation" r:id="rId11" imgW="406400" imgH="203200" progId="Equation.3">
                  <p:embed/>
                  <p:pic>
                    <p:nvPicPr>
                      <p:cNvPr id="0" name=""/>
                      <p:cNvPicPr/>
                      <p:nvPr/>
                    </p:nvPicPr>
                    <p:blipFill>
                      <a:blip r:embed="rId12"/>
                      <a:stretch>
                        <a:fillRect/>
                      </a:stretch>
                    </p:blipFill>
                    <p:spPr>
                      <a:xfrm>
                        <a:off x="7789237" y="3626125"/>
                        <a:ext cx="566738" cy="280988"/>
                      </a:xfrm>
                      <a:prstGeom prst="rect">
                        <a:avLst/>
                      </a:prstGeom>
                    </p:spPr>
                  </p:pic>
                </p:oleObj>
              </mc:Fallback>
            </mc:AlternateContent>
          </a:graphicData>
        </a:graphic>
      </p:graphicFrame>
      <p:graphicFrame>
        <p:nvGraphicFramePr>
          <p:cNvPr id="67" name="Object 66"/>
          <p:cNvGraphicFramePr>
            <a:graphicFrameLocks noChangeAspect="1"/>
          </p:cNvGraphicFramePr>
          <p:nvPr>
            <p:extLst>
              <p:ext uri="{D42A27DB-BD31-4B8C-83A1-F6EECF244321}">
                <p14:modId xmlns:p14="http://schemas.microsoft.com/office/powerpoint/2010/main" val="1952601150"/>
              </p:ext>
            </p:extLst>
          </p:nvPr>
        </p:nvGraphicFramePr>
        <p:xfrm>
          <a:off x="8609975" y="3593278"/>
          <a:ext cx="547687" cy="280988"/>
        </p:xfrm>
        <a:graphic>
          <a:graphicData uri="http://schemas.openxmlformats.org/presentationml/2006/ole">
            <mc:AlternateContent xmlns:mc="http://schemas.openxmlformats.org/markup-compatibility/2006">
              <mc:Choice xmlns:v="urn:schemas-microsoft-com:vml" Requires="v">
                <p:oleObj spid="_x0000_s52772" name="Equation" r:id="rId13" imgW="393700" imgH="203200" progId="Equation.3">
                  <p:embed/>
                </p:oleObj>
              </mc:Choice>
              <mc:Fallback>
                <p:oleObj name="Equation" r:id="rId13" imgW="393700" imgH="203200" progId="Equation.3">
                  <p:embed/>
                  <p:pic>
                    <p:nvPicPr>
                      <p:cNvPr id="0" name=""/>
                      <p:cNvPicPr/>
                      <p:nvPr/>
                    </p:nvPicPr>
                    <p:blipFill>
                      <a:blip r:embed="rId14"/>
                      <a:stretch>
                        <a:fillRect/>
                      </a:stretch>
                    </p:blipFill>
                    <p:spPr>
                      <a:xfrm>
                        <a:off x="8609975" y="3593278"/>
                        <a:ext cx="547687" cy="280988"/>
                      </a:xfrm>
                      <a:prstGeom prst="rect">
                        <a:avLst/>
                      </a:prstGeom>
                    </p:spPr>
                  </p:pic>
                </p:oleObj>
              </mc:Fallback>
            </mc:AlternateContent>
          </a:graphicData>
        </a:graphic>
      </p:graphicFrame>
      <p:pic>
        <p:nvPicPr>
          <p:cNvPr id="68" name="Picture 67"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37053" y="2197144"/>
            <a:ext cx="607243" cy="388594"/>
          </a:xfrm>
          <a:prstGeom prst="rect">
            <a:avLst/>
          </a:prstGeom>
        </p:spPr>
      </p:pic>
      <p:pic>
        <p:nvPicPr>
          <p:cNvPr id="69" name="Picture 68"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38919" y="4147200"/>
            <a:ext cx="607243" cy="388594"/>
          </a:xfrm>
          <a:prstGeom prst="rect">
            <a:avLst/>
          </a:prstGeom>
        </p:spPr>
      </p:pic>
      <p:pic>
        <p:nvPicPr>
          <p:cNvPr id="70" name="Picture 69"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43185" y="4160680"/>
            <a:ext cx="607243" cy="388594"/>
          </a:xfrm>
          <a:prstGeom prst="rect">
            <a:avLst/>
          </a:prstGeom>
        </p:spPr>
      </p:pic>
      <p:pic>
        <p:nvPicPr>
          <p:cNvPr id="71" name="Picture 70"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3703" y="4162945"/>
            <a:ext cx="607243" cy="388594"/>
          </a:xfrm>
          <a:prstGeom prst="rect">
            <a:avLst/>
          </a:prstGeom>
        </p:spPr>
      </p:pic>
      <p:pic>
        <p:nvPicPr>
          <p:cNvPr id="72" name="Picture 71"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02891" y="4165250"/>
            <a:ext cx="607243" cy="388594"/>
          </a:xfrm>
          <a:prstGeom prst="rect">
            <a:avLst/>
          </a:prstGeom>
        </p:spPr>
      </p:pic>
      <p:pic>
        <p:nvPicPr>
          <p:cNvPr id="73" name="Picture 72"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5607" y="3113925"/>
            <a:ext cx="607243" cy="388594"/>
          </a:xfrm>
          <a:prstGeom prst="rect">
            <a:avLst/>
          </a:prstGeom>
        </p:spPr>
      </p:pic>
      <p:pic>
        <p:nvPicPr>
          <p:cNvPr id="74" name="Picture 73"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76705" y="3128138"/>
            <a:ext cx="607243" cy="388594"/>
          </a:xfrm>
          <a:prstGeom prst="rect">
            <a:avLst/>
          </a:prstGeom>
        </p:spPr>
      </p:pic>
      <p:sp>
        <p:nvSpPr>
          <p:cNvPr id="8" name="TextBox 7"/>
          <p:cNvSpPr txBox="1"/>
          <p:nvPr/>
        </p:nvSpPr>
        <p:spPr>
          <a:xfrm>
            <a:off x="3317129" y="1714695"/>
            <a:ext cx="1416233" cy="369332"/>
          </a:xfrm>
          <a:prstGeom prst="rect">
            <a:avLst/>
          </a:prstGeom>
          <a:noFill/>
        </p:spPr>
        <p:txBody>
          <a:bodyPr wrap="square" rtlCol="0">
            <a:spAutoFit/>
          </a:bodyPr>
          <a:lstStyle/>
          <a:p>
            <a:pPr algn="ctr"/>
            <a:r>
              <a:rPr lang="en-US" i="1" dirty="0" smtClean="0"/>
              <a:t>Chapter 2</a:t>
            </a:r>
            <a:endParaRPr lang="en-US" i="1" dirty="0"/>
          </a:p>
        </p:txBody>
      </p:sp>
      <p:sp>
        <p:nvSpPr>
          <p:cNvPr id="75" name="TextBox 74"/>
          <p:cNvSpPr txBox="1"/>
          <p:nvPr/>
        </p:nvSpPr>
        <p:spPr>
          <a:xfrm>
            <a:off x="3395854" y="4466995"/>
            <a:ext cx="1416233" cy="369332"/>
          </a:xfrm>
          <a:prstGeom prst="rect">
            <a:avLst/>
          </a:prstGeom>
          <a:noFill/>
        </p:spPr>
        <p:txBody>
          <a:bodyPr wrap="square" rtlCol="0">
            <a:spAutoFit/>
          </a:bodyPr>
          <a:lstStyle/>
          <a:p>
            <a:pPr algn="ctr"/>
            <a:r>
              <a:rPr lang="en-US" i="1" dirty="0" smtClean="0"/>
              <a:t>Chapter 2</a:t>
            </a:r>
            <a:endParaRPr lang="en-US" i="1" dirty="0"/>
          </a:p>
        </p:txBody>
      </p:sp>
      <p:sp>
        <p:nvSpPr>
          <p:cNvPr id="76" name="TextBox 75"/>
          <p:cNvSpPr txBox="1"/>
          <p:nvPr/>
        </p:nvSpPr>
        <p:spPr>
          <a:xfrm>
            <a:off x="3395854" y="3349774"/>
            <a:ext cx="1416233" cy="369332"/>
          </a:xfrm>
          <a:prstGeom prst="rect">
            <a:avLst/>
          </a:prstGeom>
          <a:noFill/>
        </p:spPr>
        <p:txBody>
          <a:bodyPr wrap="square" rtlCol="0">
            <a:spAutoFit/>
          </a:bodyPr>
          <a:lstStyle/>
          <a:p>
            <a:pPr algn="ctr"/>
            <a:r>
              <a:rPr lang="en-US" i="1" dirty="0" smtClean="0"/>
              <a:t>Chapter 4,5</a:t>
            </a:r>
            <a:endParaRPr lang="en-US" i="1" dirty="0"/>
          </a:p>
        </p:txBody>
      </p:sp>
      <p:sp>
        <p:nvSpPr>
          <p:cNvPr id="77" name="TextBox 76"/>
          <p:cNvSpPr txBox="1"/>
          <p:nvPr/>
        </p:nvSpPr>
        <p:spPr>
          <a:xfrm>
            <a:off x="6695238" y="1671739"/>
            <a:ext cx="1416233" cy="369332"/>
          </a:xfrm>
          <a:prstGeom prst="rect">
            <a:avLst/>
          </a:prstGeom>
          <a:noFill/>
        </p:spPr>
        <p:txBody>
          <a:bodyPr wrap="square" rtlCol="0">
            <a:spAutoFit/>
          </a:bodyPr>
          <a:lstStyle/>
          <a:p>
            <a:pPr algn="ctr"/>
            <a:r>
              <a:rPr lang="en-US" i="1" dirty="0" smtClean="0"/>
              <a:t>Chapter 3</a:t>
            </a:r>
            <a:endParaRPr lang="en-US" i="1" dirty="0"/>
          </a:p>
        </p:txBody>
      </p:sp>
      <p:sp>
        <p:nvSpPr>
          <p:cNvPr id="79" name="TextBox 78"/>
          <p:cNvSpPr txBox="1"/>
          <p:nvPr/>
        </p:nvSpPr>
        <p:spPr>
          <a:xfrm>
            <a:off x="1636258" y="6517628"/>
            <a:ext cx="1416233" cy="369332"/>
          </a:xfrm>
          <a:prstGeom prst="rect">
            <a:avLst/>
          </a:prstGeom>
          <a:noFill/>
        </p:spPr>
        <p:txBody>
          <a:bodyPr wrap="square" rtlCol="0">
            <a:spAutoFit/>
          </a:bodyPr>
          <a:lstStyle/>
          <a:p>
            <a:pPr algn="ctr"/>
            <a:r>
              <a:rPr lang="en-US" i="1" dirty="0" smtClean="0"/>
              <a:t>Chapter 6</a:t>
            </a:r>
            <a:endParaRPr lang="en-US" i="1" dirty="0"/>
          </a:p>
        </p:txBody>
      </p:sp>
      <p:sp>
        <p:nvSpPr>
          <p:cNvPr id="80" name="TextBox 79"/>
          <p:cNvSpPr txBox="1"/>
          <p:nvPr/>
        </p:nvSpPr>
        <p:spPr>
          <a:xfrm>
            <a:off x="6099119" y="6517628"/>
            <a:ext cx="1416233" cy="369332"/>
          </a:xfrm>
          <a:prstGeom prst="rect">
            <a:avLst/>
          </a:prstGeom>
          <a:noFill/>
        </p:spPr>
        <p:txBody>
          <a:bodyPr wrap="square" rtlCol="0">
            <a:spAutoFit/>
          </a:bodyPr>
          <a:lstStyle/>
          <a:p>
            <a:pPr algn="ctr"/>
            <a:r>
              <a:rPr lang="en-US" i="1" dirty="0" smtClean="0"/>
              <a:t>Chapter 7</a:t>
            </a:r>
            <a:endParaRPr lang="en-US" i="1" dirty="0"/>
          </a:p>
        </p:txBody>
      </p:sp>
      <p:sp>
        <p:nvSpPr>
          <p:cNvPr id="81" name="Rectangle 80"/>
          <p:cNvSpPr/>
          <p:nvPr/>
        </p:nvSpPr>
        <p:spPr>
          <a:xfrm>
            <a:off x="0" y="755461"/>
            <a:ext cx="5430020" cy="459348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5430020" y="759453"/>
            <a:ext cx="3713980" cy="4589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5445BD81-DAF7-6F49-B150-DD6061297609}" type="slidenum">
              <a:rPr lang="en-US" smtClean="0"/>
              <a:t>22</a:t>
            </a:fld>
            <a:endParaRPr lang="en-US"/>
          </a:p>
        </p:txBody>
      </p:sp>
    </p:spTree>
    <p:extLst>
      <p:ext uri="{BB962C8B-B14F-4D97-AF65-F5344CB8AC3E}">
        <p14:creationId xmlns:p14="http://schemas.microsoft.com/office/powerpoint/2010/main" val="4150207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Benders Method</a:t>
            </a:r>
            <a:br>
              <a:rPr lang="en-US" dirty="0" smtClean="0"/>
            </a:br>
            <a:r>
              <a:rPr lang="en-US" sz="3300" dirty="0" smtClean="0"/>
              <a:t>Stage 2 Optimization</a:t>
            </a:r>
            <a:endParaRPr lang="en-US" sz="3300" dirty="0"/>
          </a:p>
        </p:txBody>
      </p:sp>
      <p:sp>
        <p:nvSpPr>
          <p:cNvPr id="4" name="Slide Number Placeholder 3"/>
          <p:cNvSpPr>
            <a:spLocks noGrp="1"/>
          </p:cNvSpPr>
          <p:nvPr>
            <p:ph type="sldNum" sz="quarter" idx="12"/>
          </p:nvPr>
        </p:nvSpPr>
        <p:spPr/>
        <p:txBody>
          <a:bodyPr/>
          <a:lstStyle/>
          <a:p>
            <a:fld id="{5445BD81-DAF7-6F49-B150-DD6061297609}" type="slidenum">
              <a:rPr lang="en-US" smtClean="0"/>
              <a:t>23</a:t>
            </a:fld>
            <a:endParaRPr lang="en-US"/>
          </a:p>
        </p:txBody>
      </p:sp>
      <p:sp>
        <p:nvSpPr>
          <p:cNvPr id="7" name="TextBox 6"/>
          <p:cNvSpPr txBox="1"/>
          <p:nvPr/>
        </p:nvSpPr>
        <p:spPr>
          <a:xfrm>
            <a:off x="5892800" y="2109392"/>
            <a:ext cx="2794000" cy="553998"/>
          </a:xfrm>
          <a:prstGeom prst="rect">
            <a:avLst/>
          </a:prstGeom>
          <a:noFill/>
        </p:spPr>
        <p:txBody>
          <a:bodyPr wrap="square" rtlCol="0">
            <a:spAutoFit/>
          </a:bodyPr>
          <a:lstStyle/>
          <a:p>
            <a:pPr algn="ctr"/>
            <a:r>
              <a:rPr lang="en-US" sz="3000" dirty="0" smtClean="0">
                <a:solidFill>
                  <a:srgbClr val="008000"/>
                </a:solidFill>
              </a:rPr>
              <a:t>Advanced Start</a:t>
            </a:r>
            <a:endParaRPr lang="en-US" sz="3000" dirty="0">
              <a:solidFill>
                <a:srgbClr val="008000"/>
              </a:solidFill>
            </a:endParaRPr>
          </a:p>
        </p:txBody>
      </p:sp>
      <p:sp>
        <p:nvSpPr>
          <p:cNvPr id="8" name="TextBox 7"/>
          <p:cNvSpPr txBox="1"/>
          <p:nvPr/>
        </p:nvSpPr>
        <p:spPr>
          <a:xfrm>
            <a:off x="0" y="2632085"/>
            <a:ext cx="5707530" cy="2893100"/>
          </a:xfrm>
          <a:prstGeom prst="rect">
            <a:avLst/>
          </a:prstGeom>
          <a:noFill/>
        </p:spPr>
        <p:txBody>
          <a:bodyPr wrap="square" rtlCol="0">
            <a:spAutoFit/>
          </a:bodyPr>
          <a:lstStyle/>
          <a:p>
            <a:r>
              <a:rPr lang="en-US" sz="2600" dirty="0" smtClean="0">
                <a:latin typeface="Cambria"/>
                <a:cs typeface="Cambria"/>
              </a:rPr>
              <a:t>Linear Program optimization</a:t>
            </a:r>
          </a:p>
          <a:p>
            <a:pPr marL="457200" indent="-457200">
              <a:buFont typeface="Arial"/>
              <a:buChar char="•"/>
            </a:pPr>
            <a:r>
              <a:rPr lang="en-US" sz="2600" dirty="0" err="1" smtClean="0">
                <a:latin typeface="Cambria"/>
                <a:cs typeface="Cambria"/>
              </a:rPr>
              <a:t>Senarios</a:t>
            </a:r>
            <a:r>
              <a:rPr lang="en-US" sz="2600" dirty="0" smtClean="0">
                <a:latin typeface="Cambria"/>
                <a:cs typeface="Cambria"/>
              </a:rPr>
              <a:t> have similarities</a:t>
            </a:r>
            <a:endParaRPr lang="en-US" sz="2600" dirty="0" smtClean="0">
              <a:latin typeface="Cambria"/>
              <a:cs typeface="Cambria"/>
            </a:endParaRPr>
          </a:p>
          <a:p>
            <a:pPr marL="457200" indent="-457200">
              <a:buFont typeface="Arial"/>
              <a:buChar char="•"/>
            </a:pPr>
            <a:r>
              <a:rPr lang="en-US" sz="2600" dirty="0" smtClean="0">
                <a:latin typeface="Cambria"/>
                <a:cs typeface="Cambria"/>
              </a:rPr>
              <a:t>Start </a:t>
            </a:r>
            <a:r>
              <a:rPr lang="en-US" sz="2600" dirty="0" smtClean="0">
                <a:latin typeface="Cambria"/>
                <a:cs typeface="Cambria"/>
              </a:rPr>
              <a:t>from a pre-specified basis</a:t>
            </a:r>
          </a:p>
          <a:p>
            <a:pPr marL="457200" indent="-457200">
              <a:buFont typeface="Arial"/>
              <a:buChar char="•"/>
            </a:pPr>
            <a:r>
              <a:rPr lang="en-US" sz="2600" dirty="0" smtClean="0">
                <a:latin typeface="Cambria"/>
                <a:cs typeface="Cambria"/>
              </a:rPr>
              <a:t>Saves </a:t>
            </a:r>
            <a:r>
              <a:rPr lang="en-US" sz="2600" dirty="0" smtClean="0">
                <a:latin typeface="Cambria"/>
                <a:cs typeface="Cambria"/>
              </a:rPr>
              <a:t>computation </a:t>
            </a:r>
            <a:r>
              <a:rPr lang="en-US" sz="2600" dirty="0" smtClean="0">
                <a:latin typeface="Cambria"/>
                <a:cs typeface="Cambria"/>
              </a:rPr>
              <a:t>of initial basis</a:t>
            </a:r>
          </a:p>
          <a:p>
            <a:pPr marL="457200" indent="-457200">
              <a:buFont typeface="Arial"/>
              <a:buChar char="•"/>
            </a:pPr>
            <a:r>
              <a:rPr lang="en-US" sz="2600" dirty="0" smtClean="0">
                <a:latin typeface="Cambria"/>
                <a:cs typeface="Cambria"/>
              </a:rPr>
              <a:t>Number of simplex iterations depend on distance from optimal solution</a:t>
            </a:r>
            <a:endParaRPr lang="en-US" sz="2600" dirty="0">
              <a:latin typeface="Cambria"/>
              <a:cs typeface="Cambria"/>
            </a:endParaRPr>
          </a:p>
        </p:txBody>
      </p:sp>
      <p:pic>
        <p:nvPicPr>
          <p:cNvPr id="3" name="Picture 2" descr="advstar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9920" y="2663390"/>
            <a:ext cx="3422154" cy="2809688"/>
          </a:xfrm>
          <a:prstGeom prst="rect">
            <a:avLst/>
          </a:prstGeom>
        </p:spPr>
      </p:pic>
    </p:spTree>
    <p:extLst>
      <p:ext uri="{BB962C8B-B14F-4D97-AF65-F5344CB8AC3E}">
        <p14:creationId xmlns:p14="http://schemas.microsoft.com/office/powerpoint/2010/main" val="57816405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Benders Method</a:t>
            </a:r>
            <a:br>
              <a:rPr lang="en-US" dirty="0" smtClean="0"/>
            </a:br>
            <a:r>
              <a:rPr lang="en-US" sz="3600" dirty="0" smtClean="0"/>
              <a:t>Stage 2 Scenario Clustering</a:t>
            </a:r>
            <a:endParaRPr lang="en-US" sz="3600" dirty="0"/>
          </a:p>
        </p:txBody>
      </p:sp>
      <p:sp>
        <p:nvSpPr>
          <p:cNvPr id="4" name="Slide Number Placeholder 3"/>
          <p:cNvSpPr>
            <a:spLocks noGrp="1"/>
          </p:cNvSpPr>
          <p:nvPr>
            <p:ph type="sldNum" sz="quarter" idx="12"/>
          </p:nvPr>
        </p:nvSpPr>
        <p:spPr/>
        <p:txBody>
          <a:bodyPr/>
          <a:lstStyle/>
          <a:p>
            <a:fld id="{5445BD81-DAF7-6F49-B150-DD6061297609}" type="slidenum">
              <a:rPr lang="en-US" smtClean="0"/>
              <a:t>24</a:t>
            </a:fld>
            <a:endParaRPr lang="en-US"/>
          </a:p>
        </p:txBody>
      </p:sp>
      <p:sp>
        <p:nvSpPr>
          <p:cNvPr id="8" name="TextBox 7"/>
          <p:cNvSpPr txBox="1"/>
          <p:nvPr/>
        </p:nvSpPr>
        <p:spPr>
          <a:xfrm>
            <a:off x="1937170" y="5790937"/>
            <a:ext cx="7206830" cy="492443"/>
          </a:xfrm>
          <a:prstGeom prst="rect">
            <a:avLst/>
          </a:prstGeom>
          <a:noFill/>
        </p:spPr>
        <p:txBody>
          <a:bodyPr wrap="square" rtlCol="0">
            <a:spAutoFit/>
          </a:bodyPr>
          <a:lstStyle/>
          <a:p>
            <a:pPr algn="ctr"/>
            <a:r>
              <a:rPr lang="en-US" sz="2600" dirty="0" smtClean="0">
                <a:solidFill>
                  <a:srgbClr val="008000"/>
                </a:solidFill>
                <a:latin typeface="Cambria"/>
                <a:cs typeface="Cambria"/>
              </a:rPr>
              <a:t>33% reduction </a:t>
            </a:r>
            <a:r>
              <a:rPr lang="en-US" sz="2600" dirty="0" smtClean="0">
                <a:solidFill>
                  <a:srgbClr val="008000"/>
                </a:solidFill>
                <a:latin typeface="Cambria"/>
                <a:cs typeface="Cambria"/>
              </a:rPr>
              <a:t>in average </a:t>
            </a:r>
            <a:r>
              <a:rPr lang="en-US" sz="2600" dirty="0" smtClean="0">
                <a:solidFill>
                  <a:srgbClr val="008000"/>
                </a:solidFill>
                <a:latin typeface="Cambria"/>
                <a:cs typeface="Cambria"/>
              </a:rPr>
              <a:t>scenario solve times</a:t>
            </a:r>
            <a:endParaRPr lang="en-US" sz="2600" dirty="0">
              <a:solidFill>
                <a:srgbClr val="008000"/>
              </a:solidFill>
              <a:latin typeface="Cambria"/>
              <a:cs typeface="Cambria"/>
            </a:endParaRPr>
          </a:p>
        </p:txBody>
      </p:sp>
      <p:pic>
        <p:nvPicPr>
          <p:cNvPr id="3" name="Picture 2" descr="stg2-cmp-advstar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470" y="1809816"/>
            <a:ext cx="5199530" cy="3899648"/>
          </a:xfrm>
          <a:prstGeom prst="rect">
            <a:avLst/>
          </a:prstGeom>
        </p:spPr>
      </p:pic>
      <p:sp>
        <p:nvSpPr>
          <p:cNvPr id="5" name="TextBox 4"/>
          <p:cNvSpPr txBox="1"/>
          <p:nvPr/>
        </p:nvSpPr>
        <p:spPr>
          <a:xfrm>
            <a:off x="120428" y="3074371"/>
            <a:ext cx="3944470" cy="1200329"/>
          </a:xfrm>
          <a:prstGeom prst="rect">
            <a:avLst/>
          </a:prstGeom>
          <a:noFill/>
        </p:spPr>
        <p:txBody>
          <a:bodyPr wrap="square" rtlCol="0">
            <a:spAutoFit/>
          </a:bodyPr>
          <a:lstStyle/>
          <a:p>
            <a:r>
              <a:rPr lang="en-US" dirty="0" smtClean="0">
                <a:latin typeface="Cambria"/>
                <a:cs typeface="Cambria"/>
              </a:rPr>
              <a:t>Cluster similar scenarios</a:t>
            </a:r>
          </a:p>
          <a:p>
            <a:r>
              <a:rPr lang="en-US" dirty="0" smtClean="0">
                <a:latin typeface="Cambria"/>
                <a:cs typeface="Cambria"/>
              </a:rPr>
              <a:t>Each processor is assigned a cluster Similar scenarios solved on the same processor</a:t>
            </a:r>
            <a:endParaRPr lang="en-US" dirty="0">
              <a:latin typeface="Cambria"/>
              <a:cs typeface="Cambria"/>
            </a:endParaRPr>
          </a:p>
        </p:txBody>
      </p:sp>
    </p:spTree>
    <p:extLst>
      <p:ext uri="{BB962C8B-B14F-4D97-AF65-F5344CB8AC3E}">
        <p14:creationId xmlns:p14="http://schemas.microsoft.com/office/powerpoint/2010/main" val="19263251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66733" y="3333068"/>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31" name="Rectangle 30"/>
          <p:cNvSpPr/>
          <p:nvPr/>
        </p:nvSpPr>
        <p:spPr>
          <a:xfrm>
            <a:off x="344215" y="3456897"/>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5" name="Rectangle 4"/>
          <p:cNvSpPr/>
          <p:nvPr/>
        </p:nvSpPr>
        <p:spPr>
          <a:xfrm>
            <a:off x="308353" y="885333"/>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dirty="0" smtClean="0">
                <a:latin typeface="Cambria"/>
                <a:cs typeface="Cambria"/>
              </a:rPr>
              <a:t>Stage 1</a:t>
            </a:r>
            <a:endParaRPr lang="en-US" sz="3000" dirty="0">
              <a:latin typeface="Cambria"/>
              <a:cs typeface="Cambria"/>
            </a:endParaRPr>
          </a:p>
        </p:txBody>
      </p:sp>
      <p:sp>
        <p:nvSpPr>
          <p:cNvPr id="11" name="TextBox 10"/>
          <p:cNvSpPr txBox="1"/>
          <p:nvPr/>
        </p:nvSpPr>
        <p:spPr>
          <a:xfrm>
            <a:off x="218140" y="6021413"/>
            <a:ext cx="4318000" cy="492443"/>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dirty="0" smtClean="0">
                <a:solidFill>
                  <a:schemeClr val="accent6">
                    <a:lumMod val="75000"/>
                  </a:schemeClr>
                </a:solidFill>
                <a:latin typeface="Cambria"/>
                <a:cs typeface="Cambria"/>
              </a:rPr>
              <a:t>Aircraft Allocation Problem</a:t>
            </a:r>
            <a:endParaRPr lang="en-US" sz="2600" dirty="0">
              <a:solidFill>
                <a:schemeClr val="accent6">
                  <a:lumMod val="75000"/>
                </a:schemeClr>
              </a:solidFill>
              <a:latin typeface="Cambria"/>
              <a:cs typeface="Cambria"/>
            </a:endParaRPr>
          </a:p>
        </p:txBody>
      </p:sp>
      <p:sp>
        <p:nvSpPr>
          <p:cNvPr id="12" name="TextBox 11"/>
          <p:cNvSpPr txBox="1"/>
          <p:nvPr/>
        </p:nvSpPr>
        <p:spPr>
          <a:xfrm>
            <a:off x="4733362" y="6021413"/>
            <a:ext cx="4318000" cy="492443"/>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dirty="0" smtClean="0">
                <a:solidFill>
                  <a:srgbClr val="E46C0A"/>
                </a:solidFill>
                <a:latin typeface="Cambria"/>
                <a:cs typeface="Cambria"/>
              </a:rPr>
              <a:t>Dynamic Mission Replanning</a:t>
            </a:r>
            <a:endParaRPr lang="en-US" sz="2600" dirty="0">
              <a:solidFill>
                <a:srgbClr val="E46C0A"/>
              </a:solidFill>
              <a:latin typeface="Cambria"/>
              <a:cs typeface="Cambria"/>
            </a:endParaRPr>
          </a:p>
        </p:txBody>
      </p:sp>
      <p:sp>
        <p:nvSpPr>
          <p:cNvPr id="22" name="TextBox 21"/>
          <p:cNvSpPr txBox="1"/>
          <p:nvPr/>
        </p:nvSpPr>
        <p:spPr>
          <a:xfrm>
            <a:off x="2727957" y="1236142"/>
            <a:ext cx="2505005" cy="461665"/>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Stage 1 Bottleneck</a:t>
            </a:r>
            <a:endParaRPr lang="en-US" sz="2400" dirty="0">
              <a:solidFill>
                <a:schemeClr val="accent6">
                  <a:lumMod val="75000"/>
                </a:schemeClr>
              </a:solidFill>
            </a:endParaRPr>
          </a:p>
        </p:txBody>
      </p:sp>
      <p:sp>
        <p:nvSpPr>
          <p:cNvPr id="23" name="TextBox 22"/>
          <p:cNvSpPr txBox="1"/>
          <p:nvPr/>
        </p:nvSpPr>
        <p:spPr>
          <a:xfrm>
            <a:off x="2727957" y="3970871"/>
            <a:ext cx="2505005" cy="461665"/>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Stage 2 Scenarios</a:t>
            </a:r>
            <a:endParaRPr lang="en-US" sz="2400" dirty="0">
              <a:solidFill>
                <a:schemeClr val="accent6">
                  <a:lumMod val="75000"/>
                </a:schemeClr>
              </a:solidFill>
            </a:endParaRPr>
          </a:p>
        </p:txBody>
      </p:sp>
      <p:sp>
        <p:nvSpPr>
          <p:cNvPr id="24" name="TextBox 23"/>
          <p:cNvSpPr txBox="1"/>
          <p:nvPr/>
        </p:nvSpPr>
        <p:spPr>
          <a:xfrm>
            <a:off x="2727957" y="2440516"/>
            <a:ext cx="2505005" cy="830997"/>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400" dirty="0" smtClean="0">
                <a:solidFill>
                  <a:schemeClr val="accent6">
                    <a:lumMod val="75000"/>
                  </a:schemeClr>
                </a:solidFill>
              </a:rPr>
              <a:t>Benders</a:t>
            </a:r>
          </a:p>
          <a:p>
            <a:pPr algn="ctr"/>
            <a:r>
              <a:rPr lang="en-US" sz="2400" dirty="0" smtClean="0">
                <a:solidFill>
                  <a:schemeClr val="accent6">
                    <a:lumMod val="75000"/>
                  </a:schemeClr>
                </a:solidFill>
              </a:rPr>
              <a:t>Convergence Rate</a:t>
            </a:r>
            <a:endParaRPr lang="en-US" sz="2400" dirty="0">
              <a:solidFill>
                <a:schemeClr val="accent6">
                  <a:lumMod val="75000"/>
                </a:schemeClr>
              </a:solidFill>
            </a:endParaRPr>
          </a:p>
        </p:txBody>
      </p:sp>
      <p:sp>
        <p:nvSpPr>
          <p:cNvPr id="26" name="TextBox 25"/>
          <p:cNvSpPr txBox="1"/>
          <p:nvPr/>
        </p:nvSpPr>
        <p:spPr>
          <a:xfrm>
            <a:off x="2377140" y="5406810"/>
            <a:ext cx="4318000" cy="523220"/>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dirty="0" smtClean="0">
                <a:solidFill>
                  <a:srgbClr val="000090"/>
                </a:solidFill>
                <a:latin typeface="Cambria"/>
                <a:cs typeface="Cambria"/>
              </a:rPr>
              <a:t>Applications</a:t>
            </a:r>
            <a:endParaRPr lang="en-US" sz="2800" dirty="0">
              <a:solidFill>
                <a:srgbClr val="000090"/>
              </a:solidFill>
              <a:latin typeface="Cambria"/>
              <a:cs typeface="Cambria"/>
            </a:endParaRPr>
          </a:p>
        </p:txBody>
      </p:sp>
      <p:sp>
        <p:nvSpPr>
          <p:cNvPr id="27" name="TextBox 26"/>
          <p:cNvSpPr txBox="1"/>
          <p:nvPr/>
        </p:nvSpPr>
        <p:spPr>
          <a:xfrm>
            <a:off x="2368176" y="0"/>
            <a:ext cx="4527177" cy="646331"/>
          </a:xfrm>
          <a:prstGeom prst="rect">
            <a:avLst/>
          </a:prstGeom>
          <a:noFill/>
        </p:spPr>
        <p:txBody>
          <a:bodyPr wrap="square" rtlCol="0">
            <a:spAutoFit/>
          </a:bodyPr>
          <a:lstStyle/>
          <a:p>
            <a:pPr algn="ctr"/>
            <a:r>
              <a:rPr lang="en-US" sz="3600" dirty="0" smtClean="0">
                <a:solidFill>
                  <a:srgbClr val="0000FF"/>
                </a:solidFill>
                <a:latin typeface="Cambria"/>
                <a:cs typeface="Cambria"/>
              </a:rPr>
              <a:t>Thesis Overview</a:t>
            </a:r>
            <a:endParaRPr lang="en-US" sz="3600" dirty="0">
              <a:solidFill>
                <a:srgbClr val="0000FF"/>
              </a:solidFill>
              <a:latin typeface="Cambria"/>
              <a:cs typeface="Cambria"/>
            </a:endParaRPr>
          </a:p>
        </p:txBody>
      </p:sp>
      <p:sp>
        <p:nvSpPr>
          <p:cNvPr id="30" name="Rectangle 29"/>
          <p:cNvSpPr/>
          <p:nvPr/>
        </p:nvSpPr>
        <p:spPr>
          <a:xfrm>
            <a:off x="206756" y="3576425"/>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6" name="Rectangle 5"/>
          <p:cNvSpPr/>
          <p:nvPr/>
        </p:nvSpPr>
        <p:spPr>
          <a:xfrm>
            <a:off x="69297" y="3703609"/>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dirty="0" smtClean="0">
                <a:latin typeface="Cambria"/>
                <a:cs typeface="Cambria"/>
              </a:rPr>
              <a:t>Stage 2</a:t>
            </a:r>
            <a:endParaRPr lang="en-US" sz="3000" dirty="0">
              <a:latin typeface="Cambria"/>
              <a:cs typeface="Cambria"/>
            </a:endParaRPr>
          </a:p>
        </p:txBody>
      </p:sp>
      <p:cxnSp>
        <p:nvCxnSpPr>
          <p:cNvPr id="19" name="Straight Arrow Connector 18"/>
          <p:cNvCxnSpPr/>
          <p:nvPr/>
        </p:nvCxnSpPr>
        <p:spPr>
          <a:xfrm>
            <a:off x="935883" y="2310348"/>
            <a:ext cx="0" cy="119902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21" name="Straight Arrow Connector 20"/>
          <p:cNvCxnSpPr/>
          <p:nvPr/>
        </p:nvCxnSpPr>
        <p:spPr>
          <a:xfrm flipV="1">
            <a:off x="1862236" y="2310348"/>
            <a:ext cx="0" cy="119902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sp>
        <p:nvSpPr>
          <p:cNvPr id="33" name="TextBox 32"/>
          <p:cNvSpPr txBox="1"/>
          <p:nvPr/>
        </p:nvSpPr>
        <p:spPr>
          <a:xfrm>
            <a:off x="5987725" y="836033"/>
            <a:ext cx="2805953" cy="892552"/>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i="1" dirty="0" smtClean="0">
                <a:solidFill>
                  <a:schemeClr val="accent6">
                    <a:lumMod val="75000"/>
                  </a:schemeClr>
                </a:solidFill>
              </a:rPr>
              <a:t>When Stage 1 is </a:t>
            </a:r>
            <a:r>
              <a:rPr lang="en-US" sz="2600" i="1" dirty="0" smtClean="0">
                <a:solidFill>
                  <a:schemeClr val="accent6">
                    <a:lumMod val="75000"/>
                  </a:schemeClr>
                </a:solidFill>
              </a:rPr>
              <a:t>IP</a:t>
            </a:r>
          </a:p>
          <a:p>
            <a:pPr algn="ctr"/>
            <a:r>
              <a:rPr lang="en-US" sz="2600" dirty="0" err="1" smtClean="0">
                <a:solidFill>
                  <a:schemeClr val="accent6">
                    <a:lumMod val="75000"/>
                  </a:schemeClr>
                </a:solidFill>
              </a:rPr>
              <a:t>BnB</a:t>
            </a:r>
            <a:r>
              <a:rPr lang="en-US" sz="2600" dirty="0" smtClean="0">
                <a:solidFill>
                  <a:schemeClr val="accent6">
                    <a:lumMod val="75000"/>
                  </a:schemeClr>
                </a:solidFill>
              </a:rPr>
              <a:t> Parallelism</a:t>
            </a:r>
            <a:endParaRPr lang="en-US" sz="2600" dirty="0">
              <a:solidFill>
                <a:schemeClr val="accent6">
                  <a:lumMod val="75000"/>
                </a:schemeClr>
              </a:solidFill>
            </a:endParaRPr>
          </a:p>
        </p:txBody>
      </p:sp>
      <p:sp>
        <p:nvSpPr>
          <p:cNvPr id="49" name="Oval 48"/>
          <p:cNvSpPr/>
          <p:nvPr/>
        </p:nvSpPr>
        <p:spPr>
          <a:xfrm>
            <a:off x="6937053" y="2084027"/>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a:stCxn id="49" idx="3"/>
          </p:cNvCxnSpPr>
          <p:nvPr/>
        </p:nvCxnSpPr>
        <p:spPr>
          <a:xfrm flipH="1">
            <a:off x="6391146" y="2585738"/>
            <a:ext cx="631979" cy="446991"/>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49" idx="5"/>
            <a:endCxn id="52" idx="0"/>
          </p:cNvCxnSpPr>
          <p:nvPr/>
        </p:nvCxnSpPr>
        <p:spPr>
          <a:xfrm>
            <a:off x="7438716" y="2585738"/>
            <a:ext cx="710759" cy="446991"/>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7855607" y="303272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097278" y="303272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p:cNvCxnSpPr>
            <a:stCxn id="53" idx="3"/>
            <a:endCxn id="57" idx="0"/>
          </p:cNvCxnSpPr>
          <p:nvPr/>
        </p:nvCxnSpPr>
        <p:spPr>
          <a:xfrm flipH="1">
            <a:off x="5832787" y="3534440"/>
            <a:ext cx="350563"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53" idx="5"/>
            <a:endCxn id="56" idx="0"/>
          </p:cNvCxnSpPr>
          <p:nvPr/>
        </p:nvCxnSpPr>
        <p:spPr>
          <a:xfrm>
            <a:off x="6598941" y="3534440"/>
            <a:ext cx="338112"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6643185"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5538919"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Arrow Connector 57"/>
          <p:cNvCxnSpPr>
            <a:stCxn id="52" idx="3"/>
            <a:endCxn id="61" idx="0"/>
          </p:cNvCxnSpPr>
          <p:nvPr/>
        </p:nvCxnSpPr>
        <p:spPr>
          <a:xfrm flipH="1">
            <a:off x="7592493" y="3534440"/>
            <a:ext cx="349186"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2" idx="5"/>
            <a:endCxn id="60" idx="0"/>
          </p:cNvCxnSpPr>
          <p:nvPr/>
        </p:nvCxnSpPr>
        <p:spPr>
          <a:xfrm>
            <a:off x="8357270" y="3534440"/>
            <a:ext cx="339489"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8402891"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7298625"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2" name="Object 61"/>
          <p:cNvGraphicFramePr>
            <a:graphicFrameLocks noChangeAspect="1"/>
          </p:cNvGraphicFramePr>
          <p:nvPr>
            <p:extLst>
              <p:ext uri="{D42A27DB-BD31-4B8C-83A1-F6EECF244321}">
                <p14:modId xmlns:p14="http://schemas.microsoft.com/office/powerpoint/2010/main" val="3664786759"/>
              </p:ext>
            </p:extLst>
          </p:nvPr>
        </p:nvGraphicFramePr>
        <p:xfrm>
          <a:off x="6262185" y="2529481"/>
          <a:ext cx="530318" cy="282836"/>
        </p:xfrm>
        <a:graphic>
          <a:graphicData uri="http://schemas.openxmlformats.org/presentationml/2006/ole">
            <mc:AlternateContent xmlns:mc="http://schemas.openxmlformats.org/markup-compatibility/2006">
              <mc:Choice xmlns:v="urn:schemas-microsoft-com:vml" Requires="v">
                <p:oleObj spid="_x0000_s53701" name="Equation" r:id="rId3" imgW="381000" imgH="203200" progId="Equation.3">
                  <p:embed/>
                </p:oleObj>
              </mc:Choice>
              <mc:Fallback>
                <p:oleObj name="Equation" r:id="rId3" imgW="381000" imgH="203200" progId="Equation.3">
                  <p:embed/>
                  <p:pic>
                    <p:nvPicPr>
                      <p:cNvPr id="0" name=""/>
                      <p:cNvPicPr/>
                      <p:nvPr/>
                    </p:nvPicPr>
                    <p:blipFill>
                      <a:blip r:embed="rId4"/>
                      <a:stretch>
                        <a:fillRect/>
                      </a:stretch>
                    </p:blipFill>
                    <p:spPr>
                      <a:xfrm>
                        <a:off x="6262185" y="2529481"/>
                        <a:ext cx="530318" cy="282836"/>
                      </a:xfrm>
                      <a:prstGeom prst="rect">
                        <a:avLst/>
                      </a:prstGeom>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3773824555"/>
              </p:ext>
            </p:extLst>
          </p:nvPr>
        </p:nvGraphicFramePr>
        <p:xfrm>
          <a:off x="7765812" y="2507583"/>
          <a:ext cx="503040" cy="259634"/>
        </p:xfrm>
        <a:graphic>
          <a:graphicData uri="http://schemas.openxmlformats.org/presentationml/2006/ole">
            <mc:AlternateContent xmlns:mc="http://schemas.openxmlformats.org/markup-compatibility/2006">
              <mc:Choice xmlns:v="urn:schemas-microsoft-com:vml" Requires="v">
                <p:oleObj spid="_x0000_s53702" name="Equation" r:id="rId5" imgW="393700" imgH="203200" progId="Equation.3">
                  <p:embed/>
                </p:oleObj>
              </mc:Choice>
              <mc:Fallback>
                <p:oleObj name="Equation" r:id="rId5" imgW="393700" imgH="203200" progId="Equation.3">
                  <p:embed/>
                  <p:pic>
                    <p:nvPicPr>
                      <p:cNvPr id="0" name=""/>
                      <p:cNvPicPr/>
                      <p:nvPr/>
                    </p:nvPicPr>
                    <p:blipFill>
                      <a:blip r:embed="rId6"/>
                      <a:stretch>
                        <a:fillRect/>
                      </a:stretch>
                    </p:blipFill>
                    <p:spPr>
                      <a:xfrm>
                        <a:off x="7765812" y="2507583"/>
                        <a:ext cx="503040" cy="259634"/>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3464834574"/>
              </p:ext>
            </p:extLst>
          </p:nvPr>
        </p:nvGraphicFramePr>
        <p:xfrm>
          <a:off x="5522447" y="3562507"/>
          <a:ext cx="512762" cy="300037"/>
        </p:xfrm>
        <a:graphic>
          <a:graphicData uri="http://schemas.openxmlformats.org/presentationml/2006/ole">
            <mc:AlternateContent xmlns:mc="http://schemas.openxmlformats.org/markup-compatibility/2006">
              <mc:Choice xmlns:v="urn:schemas-microsoft-com:vml" Requires="v">
                <p:oleObj spid="_x0000_s53703" name="Equation" r:id="rId7" imgW="368300" imgH="215900" progId="Equation.3">
                  <p:embed/>
                </p:oleObj>
              </mc:Choice>
              <mc:Fallback>
                <p:oleObj name="Equation" r:id="rId7" imgW="368300" imgH="215900" progId="Equation.3">
                  <p:embed/>
                  <p:pic>
                    <p:nvPicPr>
                      <p:cNvPr id="0" name=""/>
                      <p:cNvPicPr/>
                      <p:nvPr/>
                    </p:nvPicPr>
                    <p:blipFill>
                      <a:blip r:embed="rId8"/>
                      <a:stretch>
                        <a:fillRect/>
                      </a:stretch>
                    </p:blipFill>
                    <p:spPr>
                      <a:xfrm>
                        <a:off x="5522447" y="3562507"/>
                        <a:ext cx="512762" cy="300037"/>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1946254745"/>
              </p:ext>
            </p:extLst>
          </p:nvPr>
        </p:nvGraphicFramePr>
        <p:xfrm>
          <a:off x="6683948" y="3553590"/>
          <a:ext cx="566737" cy="300038"/>
        </p:xfrm>
        <a:graphic>
          <a:graphicData uri="http://schemas.openxmlformats.org/presentationml/2006/ole">
            <mc:AlternateContent xmlns:mc="http://schemas.openxmlformats.org/markup-compatibility/2006">
              <mc:Choice xmlns:v="urn:schemas-microsoft-com:vml" Requires="v">
                <p:oleObj spid="_x0000_s53704" name="Equation" r:id="rId9" imgW="406400" imgH="215900" progId="Equation.3">
                  <p:embed/>
                </p:oleObj>
              </mc:Choice>
              <mc:Fallback>
                <p:oleObj name="Equation" r:id="rId9" imgW="406400" imgH="215900" progId="Equation.3">
                  <p:embed/>
                  <p:pic>
                    <p:nvPicPr>
                      <p:cNvPr id="0" name=""/>
                      <p:cNvPicPr/>
                      <p:nvPr/>
                    </p:nvPicPr>
                    <p:blipFill>
                      <a:blip r:embed="rId10"/>
                      <a:stretch>
                        <a:fillRect/>
                      </a:stretch>
                    </p:blipFill>
                    <p:spPr>
                      <a:xfrm>
                        <a:off x="6683948" y="3553590"/>
                        <a:ext cx="566737" cy="300038"/>
                      </a:xfrm>
                      <a:prstGeom prst="rect">
                        <a:avLst/>
                      </a:prstGeom>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1672400543"/>
              </p:ext>
            </p:extLst>
          </p:nvPr>
        </p:nvGraphicFramePr>
        <p:xfrm>
          <a:off x="7789237" y="3626125"/>
          <a:ext cx="566738" cy="280988"/>
        </p:xfrm>
        <a:graphic>
          <a:graphicData uri="http://schemas.openxmlformats.org/presentationml/2006/ole">
            <mc:AlternateContent xmlns:mc="http://schemas.openxmlformats.org/markup-compatibility/2006">
              <mc:Choice xmlns:v="urn:schemas-microsoft-com:vml" Requires="v">
                <p:oleObj spid="_x0000_s53705" name="Equation" r:id="rId11" imgW="406400" imgH="203200" progId="Equation.3">
                  <p:embed/>
                </p:oleObj>
              </mc:Choice>
              <mc:Fallback>
                <p:oleObj name="Equation" r:id="rId11" imgW="406400" imgH="203200" progId="Equation.3">
                  <p:embed/>
                  <p:pic>
                    <p:nvPicPr>
                      <p:cNvPr id="0" name=""/>
                      <p:cNvPicPr/>
                      <p:nvPr/>
                    </p:nvPicPr>
                    <p:blipFill>
                      <a:blip r:embed="rId12"/>
                      <a:stretch>
                        <a:fillRect/>
                      </a:stretch>
                    </p:blipFill>
                    <p:spPr>
                      <a:xfrm>
                        <a:off x="7789237" y="3626125"/>
                        <a:ext cx="566738" cy="280988"/>
                      </a:xfrm>
                      <a:prstGeom prst="rect">
                        <a:avLst/>
                      </a:prstGeom>
                    </p:spPr>
                  </p:pic>
                </p:oleObj>
              </mc:Fallback>
            </mc:AlternateContent>
          </a:graphicData>
        </a:graphic>
      </p:graphicFrame>
      <p:graphicFrame>
        <p:nvGraphicFramePr>
          <p:cNvPr id="67" name="Object 66"/>
          <p:cNvGraphicFramePr>
            <a:graphicFrameLocks noChangeAspect="1"/>
          </p:cNvGraphicFramePr>
          <p:nvPr>
            <p:extLst>
              <p:ext uri="{D42A27DB-BD31-4B8C-83A1-F6EECF244321}">
                <p14:modId xmlns:p14="http://schemas.microsoft.com/office/powerpoint/2010/main" val="411368012"/>
              </p:ext>
            </p:extLst>
          </p:nvPr>
        </p:nvGraphicFramePr>
        <p:xfrm>
          <a:off x="8609975" y="3593278"/>
          <a:ext cx="547687" cy="280988"/>
        </p:xfrm>
        <a:graphic>
          <a:graphicData uri="http://schemas.openxmlformats.org/presentationml/2006/ole">
            <mc:AlternateContent xmlns:mc="http://schemas.openxmlformats.org/markup-compatibility/2006">
              <mc:Choice xmlns:v="urn:schemas-microsoft-com:vml" Requires="v">
                <p:oleObj spid="_x0000_s53706" name="Equation" r:id="rId13" imgW="393700" imgH="203200" progId="Equation.3">
                  <p:embed/>
                </p:oleObj>
              </mc:Choice>
              <mc:Fallback>
                <p:oleObj name="Equation" r:id="rId13" imgW="393700" imgH="203200" progId="Equation.3">
                  <p:embed/>
                  <p:pic>
                    <p:nvPicPr>
                      <p:cNvPr id="0" name=""/>
                      <p:cNvPicPr/>
                      <p:nvPr/>
                    </p:nvPicPr>
                    <p:blipFill>
                      <a:blip r:embed="rId14"/>
                      <a:stretch>
                        <a:fillRect/>
                      </a:stretch>
                    </p:blipFill>
                    <p:spPr>
                      <a:xfrm>
                        <a:off x="8609975" y="3593278"/>
                        <a:ext cx="547687" cy="280988"/>
                      </a:xfrm>
                      <a:prstGeom prst="rect">
                        <a:avLst/>
                      </a:prstGeom>
                    </p:spPr>
                  </p:pic>
                </p:oleObj>
              </mc:Fallback>
            </mc:AlternateContent>
          </a:graphicData>
        </a:graphic>
      </p:graphicFrame>
      <p:pic>
        <p:nvPicPr>
          <p:cNvPr id="68" name="Picture 67"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37053" y="2197144"/>
            <a:ext cx="607243" cy="388594"/>
          </a:xfrm>
          <a:prstGeom prst="rect">
            <a:avLst/>
          </a:prstGeom>
        </p:spPr>
      </p:pic>
      <p:pic>
        <p:nvPicPr>
          <p:cNvPr id="69" name="Picture 68"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38919" y="4147200"/>
            <a:ext cx="607243" cy="388594"/>
          </a:xfrm>
          <a:prstGeom prst="rect">
            <a:avLst/>
          </a:prstGeom>
        </p:spPr>
      </p:pic>
      <p:pic>
        <p:nvPicPr>
          <p:cNvPr id="70" name="Picture 69"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43185" y="4160680"/>
            <a:ext cx="607243" cy="388594"/>
          </a:xfrm>
          <a:prstGeom prst="rect">
            <a:avLst/>
          </a:prstGeom>
        </p:spPr>
      </p:pic>
      <p:pic>
        <p:nvPicPr>
          <p:cNvPr id="71" name="Picture 70"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3703" y="4162945"/>
            <a:ext cx="607243" cy="388594"/>
          </a:xfrm>
          <a:prstGeom prst="rect">
            <a:avLst/>
          </a:prstGeom>
        </p:spPr>
      </p:pic>
      <p:pic>
        <p:nvPicPr>
          <p:cNvPr id="72" name="Picture 71"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02891" y="4165250"/>
            <a:ext cx="607243" cy="388594"/>
          </a:xfrm>
          <a:prstGeom prst="rect">
            <a:avLst/>
          </a:prstGeom>
        </p:spPr>
      </p:pic>
      <p:pic>
        <p:nvPicPr>
          <p:cNvPr id="73" name="Picture 72"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5607" y="3113925"/>
            <a:ext cx="607243" cy="388594"/>
          </a:xfrm>
          <a:prstGeom prst="rect">
            <a:avLst/>
          </a:prstGeom>
        </p:spPr>
      </p:pic>
      <p:pic>
        <p:nvPicPr>
          <p:cNvPr id="74" name="Picture 73"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76705" y="3128138"/>
            <a:ext cx="607243" cy="388594"/>
          </a:xfrm>
          <a:prstGeom prst="rect">
            <a:avLst/>
          </a:prstGeom>
        </p:spPr>
      </p:pic>
      <p:sp>
        <p:nvSpPr>
          <p:cNvPr id="8" name="TextBox 7"/>
          <p:cNvSpPr txBox="1"/>
          <p:nvPr/>
        </p:nvSpPr>
        <p:spPr>
          <a:xfrm>
            <a:off x="3317129" y="1714695"/>
            <a:ext cx="1416233" cy="369332"/>
          </a:xfrm>
          <a:prstGeom prst="rect">
            <a:avLst/>
          </a:prstGeom>
          <a:noFill/>
        </p:spPr>
        <p:txBody>
          <a:bodyPr wrap="square" rtlCol="0">
            <a:spAutoFit/>
          </a:bodyPr>
          <a:lstStyle/>
          <a:p>
            <a:pPr algn="ctr"/>
            <a:r>
              <a:rPr lang="en-US" i="1" dirty="0" smtClean="0"/>
              <a:t>Chapter 2</a:t>
            </a:r>
            <a:endParaRPr lang="en-US" i="1" dirty="0"/>
          </a:p>
        </p:txBody>
      </p:sp>
      <p:sp>
        <p:nvSpPr>
          <p:cNvPr id="75" name="TextBox 74"/>
          <p:cNvSpPr txBox="1"/>
          <p:nvPr/>
        </p:nvSpPr>
        <p:spPr>
          <a:xfrm>
            <a:off x="3395854" y="4466995"/>
            <a:ext cx="1416233" cy="369332"/>
          </a:xfrm>
          <a:prstGeom prst="rect">
            <a:avLst/>
          </a:prstGeom>
          <a:noFill/>
        </p:spPr>
        <p:txBody>
          <a:bodyPr wrap="square" rtlCol="0">
            <a:spAutoFit/>
          </a:bodyPr>
          <a:lstStyle/>
          <a:p>
            <a:pPr algn="ctr"/>
            <a:r>
              <a:rPr lang="en-US" i="1" dirty="0" smtClean="0"/>
              <a:t>Chapter 2</a:t>
            </a:r>
            <a:endParaRPr lang="en-US" i="1" dirty="0"/>
          </a:p>
        </p:txBody>
      </p:sp>
      <p:sp>
        <p:nvSpPr>
          <p:cNvPr id="76" name="TextBox 75"/>
          <p:cNvSpPr txBox="1"/>
          <p:nvPr/>
        </p:nvSpPr>
        <p:spPr>
          <a:xfrm>
            <a:off x="3395854" y="3349774"/>
            <a:ext cx="1416233" cy="369332"/>
          </a:xfrm>
          <a:prstGeom prst="rect">
            <a:avLst/>
          </a:prstGeom>
          <a:noFill/>
        </p:spPr>
        <p:txBody>
          <a:bodyPr wrap="square" rtlCol="0">
            <a:spAutoFit/>
          </a:bodyPr>
          <a:lstStyle/>
          <a:p>
            <a:pPr algn="ctr"/>
            <a:r>
              <a:rPr lang="en-US" i="1" dirty="0" smtClean="0"/>
              <a:t>Chapter 4,5</a:t>
            </a:r>
            <a:endParaRPr lang="en-US" i="1" dirty="0"/>
          </a:p>
        </p:txBody>
      </p:sp>
      <p:sp>
        <p:nvSpPr>
          <p:cNvPr id="77" name="TextBox 76"/>
          <p:cNvSpPr txBox="1"/>
          <p:nvPr/>
        </p:nvSpPr>
        <p:spPr>
          <a:xfrm>
            <a:off x="6695238" y="1671739"/>
            <a:ext cx="1416233" cy="369332"/>
          </a:xfrm>
          <a:prstGeom prst="rect">
            <a:avLst/>
          </a:prstGeom>
          <a:noFill/>
        </p:spPr>
        <p:txBody>
          <a:bodyPr wrap="square" rtlCol="0">
            <a:spAutoFit/>
          </a:bodyPr>
          <a:lstStyle/>
          <a:p>
            <a:pPr algn="ctr"/>
            <a:r>
              <a:rPr lang="en-US" i="1" dirty="0" smtClean="0"/>
              <a:t>Chapter 3</a:t>
            </a:r>
            <a:endParaRPr lang="en-US" i="1" dirty="0"/>
          </a:p>
        </p:txBody>
      </p:sp>
      <p:sp>
        <p:nvSpPr>
          <p:cNvPr id="79" name="TextBox 78"/>
          <p:cNvSpPr txBox="1"/>
          <p:nvPr/>
        </p:nvSpPr>
        <p:spPr>
          <a:xfrm>
            <a:off x="1636258" y="6517628"/>
            <a:ext cx="1416233" cy="369332"/>
          </a:xfrm>
          <a:prstGeom prst="rect">
            <a:avLst/>
          </a:prstGeom>
          <a:noFill/>
        </p:spPr>
        <p:txBody>
          <a:bodyPr wrap="square" rtlCol="0">
            <a:spAutoFit/>
          </a:bodyPr>
          <a:lstStyle/>
          <a:p>
            <a:pPr algn="ctr"/>
            <a:r>
              <a:rPr lang="en-US" i="1" dirty="0" smtClean="0"/>
              <a:t>Chapter 6</a:t>
            </a:r>
            <a:endParaRPr lang="en-US" i="1" dirty="0"/>
          </a:p>
        </p:txBody>
      </p:sp>
      <p:sp>
        <p:nvSpPr>
          <p:cNvPr id="80" name="TextBox 79"/>
          <p:cNvSpPr txBox="1"/>
          <p:nvPr/>
        </p:nvSpPr>
        <p:spPr>
          <a:xfrm>
            <a:off x="6099119" y="6517628"/>
            <a:ext cx="1416233" cy="369332"/>
          </a:xfrm>
          <a:prstGeom prst="rect">
            <a:avLst/>
          </a:prstGeom>
          <a:noFill/>
        </p:spPr>
        <p:txBody>
          <a:bodyPr wrap="square" rtlCol="0">
            <a:spAutoFit/>
          </a:bodyPr>
          <a:lstStyle/>
          <a:p>
            <a:pPr algn="ctr"/>
            <a:r>
              <a:rPr lang="en-US" i="1" dirty="0" smtClean="0"/>
              <a:t>Chapter 7</a:t>
            </a:r>
            <a:endParaRPr lang="en-US" i="1" dirty="0"/>
          </a:p>
        </p:txBody>
      </p:sp>
      <p:sp>
        <p:nvSpPr>
          <p:cNvPr id="81" name="Rectangle 80"/>
          <p:cNvSpPr/>
          <p:nvPr/>
        </p:nvSpPr>
        <p:spPr>
          <a:xfrm>
            <a:off x="0" y="755461"/>
            <a:ext cx="5430020" cy="459348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5430020" y="759453"/>
            <a:ext cx="3713980" cy="4589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5445BD81-DAF7-6F49-B150-DD6061297609}" type="slidenum">
              <a:rPr lang="en-US" smtClean="0"/>
              <a:t>25</a:t>
            </a:fld>
            <a:endParaRPr lang="en-US"/>
          </a:p>
        </p:txBody>
      </p:sp>
    </p:spTree>
    <p:extLst>
      <p:ext uri="{BB962C8B-B14F-4D97-AF65-F5344CB8AC3E}">
        <p14:creationId xmlns:p14="http://schemas.microsoft.com/office/powerpoint/2010/main" val="363894205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Split-and-</a:t>
            </a:r>
            <a:r>
              <a:rPr lang="en-US" dirty="0" smtClean="0"/>
              <a:t>Merge (SAM) </a:t>
            </a:r>
            <a:r>
              <a:rPr lang="en-US" dirty="0" smtClean="0"/>
              <a:t>Method</a:t>
            </a:r>
            <a:endParaRPr lang="en-US" dirty="0"/>
          </a:p>
        </p:txBody>
      </p:sp>
      <p:sp>
        <p:nvSpPr>
          <p:cNvPr id="3" name="Content Placeholder 2"/>
          <p:cNvSpPr>
            <a:spLocks noGrp="1"/>
          </p:cNvSpPr>
          <p:nvPr>
            <p:ph idx="1"/>
          </p:nvPr>
        </p:nvSpPr>
        <p:spPr/>
        <p:txBody>
          <a:bodyPr/>
          <a:lstStyle/>
          <a:p>
            <a:pPr marL="0" indent="0" algn="ctr">
              <a:buNone/>
            </a:pPr>
            <a:r>
              <a:rPr lang="en-US" i="1" dirty="0" smtClean="0"/>
              <a:t>Few cuts sufficient to provide a new solution in the initial iterations</a:t>
            </a:r>
          </a:p>
          <a:p>
            <a:pPr marL="0" indent="0" algn="ctr">
              <a:buNone/>
            </a:pPr>
            <a:r>
              <a:rPr lang="en-US" i="1" dirty="0" smtClean="0"/>
              <a:t>Not all cuts active in initial iterations of Benders method</a:t>
            </a:r>
            <a:endParaRPr lang="en-US" i="1" dirty="0"/>
          </a:p>
        </p:txBody>
      </p:sp>
      <p:sp>
        <p:nvSpPr>
          <p:cNvPr id="4" name="Slide Number Placeholder 3"/>
          <p:cNvSpPr>
            <a:spLocks noGrp="1"/>
          </p:cNvSpPr>
          <p:nvPr>
            <p:ph type="sldNum" sz="quarter" idx="12"/>
          </p:nvPr>
        </p:nvSpPr>
        <p:spPr/>
        <p:txBody>
          <a:bodyPr/>
          <a:lstStyle/>
          <a:p>
            <a:fld id="{5445BD81-DAF7-6F49-B150-DD6061297609}" type="slidenum">
              <a:rPr lang="en-US" smtClean="0"/>
              <a:t>26</a:t>
            </a:fld>
            <a:endParaRPr lang="en-US"/>
          </a:p>
        </p:txBody>
      </p:sp>
      <p:pic>
        <p:nvPicPr>
          <p:cNvPr id="5" name="Picture 4" descr="cutActivity-1-1_edit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2052" y="3762371"/>
            <a:ext cx="3432858" cy="2593979"/>
          </a:xfrm>
          <a:prstGeom prst="rect">
            <a:avLst/>
          </a:prstGeom>
        </p:spPr>
      </p:pic>
      <p:pic>
        <p:nvPicPr>
          <p:cNvPr id="6" name="Picture 5" descr="scenActivity1-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290" y="3762371"/>
            <a:ext cx="3426909" cy="2570182"/>
          </a:xfrm>
          <a:prstGeom prst="rect">
            <a:avLst/>
          </a:prstGeom>
        </p:spPr>
      </p:pic>
    </p:spTree>
    <p:extLst>
      <p:ext uri="{BB962C8B-B14F-4D97-AF65-F5344CB8AC3E}">
        <p14:creationId xmlns:p14="http://schemas.microsoft.com/office/powerpoint/2010/main" val="350058507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lowchart: Multidocument 17"/>
          <p:cNvSpPr/>
          <p:nvPr/>
        </p:nvSpPr>
        <p:spPr>
          <a:xfrm>
            <a:off x="4156826" y="2101703"/>
            <a:ext cx="787488" cy="435290"/>
          </a:xfrm>
          <a:prstGeom prst="flowChartMultidocumen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51" name="Flowchart: Multidocument 16"/>
          <p:cNvSpPr/>
          <p:nvPr/>
        </p:nvSpPr>
        <p:spPr>
          <a:xfrm>
            <a:off x="4005215" y="2220809"/>
            <a:ext cx="787488" cy="435290"/>
          </a:xfrm>
          <a:prstGeom prst="flowChartMultidocumen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000" kern="1200" cap="small" dirty="0">
                <a:solidFill>
                  <a:schemeClr val="tx1"/>
                </a:solidFill>
              </a:rPr>
              <a:t>Stage 2 Scenarios</a:t>
            </a:r>
          </a:p>
        </p:txBody>
      </p:sp>
      <p:sp>
        <p:nvSpPr>
          <p:cNvPr id="50" name="Flowchart: Multidocument 15"/>
          <p:cNvSpPr/>
          <p:nvPr/>
        </p:nvSpPr>
        <p:spPr>
          <a:xfrm>
            <a:off x="3849182" y="2338836"/>
            <a:ext cx="787488" cy="435290"/>
          </a:xfrm>
          <a:prstGeom prst="flowChartMultidocumen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2" name="Title 1"/>
          <p:cNvSpPr>
            <a:spLocks noGrp="1"/>
          </p:cNvSpPr>
          <p:nvPr>
            <p:ph type="title"/>
          </p:nvPr>
        </p:nvSpPr>
        <p:spPr>
          <a:xfrm>
            <a:off x="457200" y="50523"/>
            <a:ext cx="8229600" cy="1143000"/>
          </a:xfrm>
        </p:spPr>
        <p:txBody>
          <a:bodyPr/>
          <a:lstStyle/>
          <a:p>
            <a:r>
              <a:rPr lang="en-US" dirty="0" smtClean="0"/>
              <a:t>Split and </a:t>
            </a:r>
            <a:r>
              <a:rPr lang="en-US" dirty="0" smtClean="0"/>
              <a:t>Merge (SAM) </a:t>
            </a:r>
            <a:r>
              <a:rPr lang="en-US" dirty="0" smtClean="0"/>
              <a:t>Method</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27</a:t>
            </a:fld>
            <a:endParaRPr lang="en-US"/>
          </a:p>
        </p:txBody>
      </p:sp>
      <p:sp>
        <p:nvSpPr>
          <p:cNvPr id="7" name="Flowchart: Multidocument 3"/>
          <p:cNvSpPr/>
          <p:nvPr/>
        </p:nvSpPr>
        <p:spPr>
          <a:xfrm>
            <a:off x="2373990" y="4196783"/>
            <a:ext cx="787488" cy="435290"/>
          </a:xfrm>
          <a:prstGeom prst="flowChartMultidocumen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8" name="Flowchart: Multidocument 15"/>
          <p:cNvSpPr/>
          <p:nvPr/>
        </p:nvSpPr>
        <p:spPr>
          <a:xfrm>
            <a:off x="3611471" y="4179824"/>
            <a:ext cx="787488" cy="435290"/>
          </a:xfrm>
          <a:prstGeom prst="flowChartMultidocumen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9" name="Flowchart: Multidocument 16"/>
          <p:cNvSpPr/>
          <p:nvPr/>
        </p:nvSpPr>
        <p:spPr>
          <a:xfrm>
            <a:off x="4848952" y="4179824"/>
            <a:ext cx="787488" cy="435290"/>
          </a:xfrm>
          <a:prstGeom prst="flowChartMultidocumen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000" kern="1200" cap="small" dirty="0">
                <a:solidFill>
                  <a:schemeClr val="tx1"/>
                </a:solidFill>
              </a:rPr>
              <a:t>Stage 2 Scenarios</a:t>
            </a:r>
          </a:p>
        </p:txBody>
      </p:sp>
      <p:sp>
        <p:nvSpPr>
          <p:cNvPr id="10" name="Flowchart: Multidocument 17"/>
          <p:cNvSpPr/>
          <p:nvPr/>
        </p:nvSpPr>
        <p:spPr>
          <a:xfrm>
            <a:off x="6030184" y="4106368"/>
            <a:ext cx="787488" cy="435290"/>
          </a:xfrm>
          <a:prstGeom prst="flowChartMultidocumen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11" name="Rectangle 10"/>
          <p:cNvSpPr/>
          <p:nvPr/>
        </p:nvSpPr>
        <p:spPr>
          <a:xfrm>
            <a:off x="2373990" y="3536077"/>
            <a:ext cx="787488" cy="381806"/>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600" kern="1200" cap="small" dirty="0" smtClean="0">
                <a:solidFill>
                  <a:schemeClr val="tx1"/>
                </a:solidFill>
              </a:rPr>
              <a:t>Stage 1</a:t>
            </a:r>
            <a:endParaRPr lang="en-US" sz="1600" kern="1200" cap="small" dirty="0">
              <a:solidFill>
                <a:schemeClr val="tx1"/>
              </a:solidFill>
            </a:endParaRPr>
          </a:p>
        </p:txBody>
      </p:sp>
      <p:sp>
        <p:nvSpPr>
          <p:cNvPr id="12" name="Rectangle 11"/>
          <p:cNvSpPr/>
          <p:nvPr/>
        </p:nvSpPr>
        <p:spPr>
          <a:xfrm>
            <a:off x="3611471" y="3536077"/>
            <a:ext cx="787488" cy="381805"/>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600" kern="1200" cap="small" dirty="0" smtClean="0">
                <a:solidFill>
                  <a:schemeClr val="tx1"/>
                </a:solidFill>
              </a:rPr>
              <a:t>Stage 1</a:t>
            </a:r>
            <a:endParaRPr lang="en-US" sz="1600" kern="1200" cap="small" dirty="0">
              <a:solidFill>
                <a:schemeClr val="tx1"/>
              </a:solidFill>
            </a:endParaRPr>
          </a:p>
        </p:txBody>
      </p:sp>
      <p:sp>
        <p:nvSpPr>
          <p:cNvPr id="13" name="Rectangle 12"/>
          <p:cNvSpPr/>
          <p:nvPr/>
        </p:nvSpPr>
        <p:spPr>
          <a:xfrm>
            <a:off x="4848952" y="3536077"/>
            <a:ext cx="787488" cy="381805"/>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600" kern="1200" cap="small" dirty="0" smtClean="0">
                <a:solidFill>
                  <a:schemeClr val="tx1"/>
                </a:solidFill>
              </a:rPr>
              <a:t>Stage 1</a:t>
            </a:r>
            <a:endParaRPr lang="en-US" sz="1600" kern="1200" cap="small" dirty="0">
              <a:solidFill>
                <a:schemeClr val="tx1"/>
              </a:solidFill>
            </a:endParaRPr>
          </a:p>
        </p:txBody>
      </p:sp>
      <p:sp>
        <p:nvSpPr>
          <p:cNvPr id="14" name="Rectangle 13"/>
          <p:cNvSpPr/>
          <p:nvPr/>
        </p:nvSpPr>
        <p:spPr>
          <a:xfrm>
            <a:off x="6030184" y="3536077"/>
            <a:ext cx="787488" cy="381805"/>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600" kern="1200" cap="small" dirty="0" smtClean="0">
                <a:solidFill>
                  <a:schemeClr val="tx1"/>
                </a:solidFill>
              </a:rPr>
              <a:t>Stage 1</a:t>
            </a:r>
            <a:endParaRPr lang="en-US" sz="1600" kern="1200" cap="small" dirty="0">
              <a:solidFill>
                <a:schemeClr val="tx1"/>
              </a:solidFill>
            </a:endParaRPr>
          </a:p>
        </p:txBody>
      </p:sp>
      <p:cxnSp>
        <p:nvCxnSpPr>
          <p:cNvPr id="15" name="Straight Arrow Connector 14"/>
          <p:cNvCxnSpPr/>
          <p:nvPr/>
        </p:nvCxnSpPr>
        <p:spPr>
          <a:xfrm>
            <a:off x="2631735" y="3917882"/>
            <a:ext cx="0" cy="278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936097" y="3917882"/>
            <a:ext cx="0" cy="261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849182" y="3917882"/>
            <a:ext cx="0" cy="278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153544" y="3917882"/>
            <a:ext cx="0" cy="261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066629" y="3917882"/>
            <a:ext cx="0" cy="278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370991" y="3917882"/>
            <a:ext cx="0" cy="261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284076" y="3917882"/>
            <a:ext cx="0" cy="278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6588438" y="3917882"/>
            <a:ext cx="0" cy="261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284404" y="5361123"/>
            <a:ext cx="786384" cy="384048"/>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600" kern="1200" cap="small" dirty="0" smtClean="0">
                <a:solidFill>
                  <a:schemeClr val="tx1"/>
                </a:solidFill>
              </a:rPr>
              <a:t>Stage 1</a:t>
            </a:r>
            <a:endParaRPr lang="en-US" sz="1600" kern="1200" cap="small" dirty="0">
              <a:solidFill>
                <a:schemeClr val="tx1"/>
              </a:solidFill>
            </a:endParaRPr>
          </a:p>
        </p:txBody>
      </p:sp>
      <p:sp>
        <p:nvSpPr>
          <p:cNvPr id="32" name="Rectangle 31"/>
          <p:cNvSpPr/>
          <p:nvPr/>
        </p:nvSpPr>
        <p:spPr>
          <a:xfrm>
            <a:off x="4322734" y="1407046"/>
            <a:ext cx="786384" cy="438912"/>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600" kern="1200" cap="small" dirty="0" smtClean="0">
                <a:solidFill>
                  <a:schemeClr val="tx1"/>
                </a:solidFill>
              </a:rPr>
              <a:t>Stage 1</a:t>
            </a:r>
            <a:endParaRPr lang="en-US" sz="1600" kern="1200" cap="small" dirty="0">
              <a:solidFill>
                <a:schemeClr val="tx1"/>
              </a:solidFill>
            </a:endParaRPr>
          </a:p>
        </p:txBody>
      </p:sp>
      <p:cxnSp>
        <p:nvCxnSpPr>
          <p:cNvPr id="33" name="Straight Arrow Connector 32"/>
          <p:cNvCxnSpPr/>
          <p:nvPr/>
        </p:nvCxnSpPr>
        <p:spPr>
          <a:xfrm>
            <a:off x="4530502" y="1845958"/>
            <a:ext cx="8696" cy="298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834863" y="1845958"/>
            <a:ext cx="0" cy="298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11" idx="0"/>
          </p:cNvCxnSpPr>
          <p:nvPr/>
        </p:nvCxnSpPr>
        <p:spPr>
          <a:xfrm flipH="1">
            <a:off x="2767734" y="2875921"/>
            <a:ext cx="1460610" cy="66015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endCxn id="12" idx="0"/>
          </p:cNvCxnSpPr>
          <p:nvPr/>
        </p:nvCxnSpPr>
        <p:spPr>
          <a:xfrm flipH="1">
            <a:off x="4005215" y="2875921"/>
            <a:ext cx="223129" cy="66015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endCxn id="13" idx="0"/>
          </p:cNvCxnSpPr>
          <p:nvPr/>
        </p:nvCxnSpPr>
        <p:spPr>
          <a:xfrm>
            <a:off x="4228344" y="2875921"/>
            <a:ext cx="1014352" cy="66015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14" idx="0"/>
          </p:cNvCxnSpPr>
          <p:nvPr/>
        </p:nvCxnSpPr>
        <p:spPr>
          <a:xfrm>
            <a:off x="4228344" y="2875921"/>
            <a:ext cx="2195584" cy="66015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7" idx="2"/>
            <a:endCxn id="25" idx="0"/>
          </p:cNvCxnSpPr>
          <p:nvPr/>
        </p:nvCxnSpPr>
        <p:spPr>
          <a:xfrm>
            <a:off x="2712974" y="4615588"/>
            <a:ext cx="1964622" cy="74553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8" idx="2"/>
            <a:endCxn id="25" idx="0"/>
          </p:cNvCxnSpPr>
          <p:nvPr/>
        </p:nvCxnSpPr>
        <p:spPr>
          <a:xfrm>
            <a:off x="3950455" y="4598629"/>
            <a:ext cx="727141" cy="76249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9" idx="2"/>
            <a:endCxn id="25" idx="0"/>
          </p:cNvCxnSpPr>
          <p:nvPr/>
        </p:nvCxnSpPr>
        <p:spPr>
          <a:xfrm flipH="1">
            <a:off x="4677596" y="4598629"/>
            <a:ext cx="510340" cy="76249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0" idx="2"/>
            <a:endCxn id="25" idx="0"/>
          </p:cNvCxnSpPr>
          <p:nvPr/>
        </p:nvCxnSpPr>
        <p:spPr>
          <a:xfrm flipH="1">
            <a:off x="4677596" y="4525173"/>
            <a:ext cx="1691572" cy="83595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1427238" y="2679705"/>
            <a:ext cx="0" cy="95032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14475" y="2774126"/>
            <a:ext cx="1016000" cy="584776"/>
          </a:xfrm>
          <a:prstGeom prst="rect">
            <a:avLst/>
          </a:prstGeom>
          <a:noFill/>
        </p:spPr>
        <p:txBody>
          <a:bodyPr wrap="square" rtlCol="0">
            <a:spAutoFit/>
          </a:bodyPr>
          <a:lstStyle/>
          <a:p>
            <a:pPr algn="ctr"/>
            <a:r>
              <a:rPr lang="en-US" sz="3200" cap="small" dirty="0" smtClean="0"/>
              <a:t>Split</a:t>
            </a:r>
            <a:endParaRPr lang="en-US" sz="3200" cap="small" dirty="0"/>
          </a:p>
        </p:txBody>
      </p:sp>
      <p:cxnSp>
        <p:nvCxnSpPr>
          <p:cNvPr id="45" name="Straight Arrow Connector 44"/>
          <p:cNvCxnSpPr/>
          <p:nvPr/>
        </p:nvCxnSpPr>
        <p:spPr>
          <a:xfrm>
            <a:off x="1427238" y="4344930"/>
            <a:ext cx="0" cy="11108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96760" y="4652828"/>
            <a:ext cx="1233715" cy="584776"/>
          </a:xfrm>
          <a:prstGeom prst="rect">
            <a:avLst/>
          </a:prstGeom>
          <a:noFill/>
        </p:spPr>
        <p:txBody>
          <a:bodyPr wrap="square" rtlCol="0">
            <a:spAutoFit/>
          </a:bodyPr>
          <a:lstStyle/>
          <a:p>
            <a:pPr algn="ctr"/>
            <a:r>
              <a:rPr lang="en-US" sz="3200" cap="small" dirty="0" smtClean="0"/>
              <a:t>Merge</a:t>
            </a:r>
            <a:endParaRPr lang="en-US" sz="3200" cap="small" dirty="0"/>
          </a:p>
        </p:txBody>
      </p:sp>
      <p:sp>
        <p:nvSpPr>
          <p:cNvPr id="47" name="TextBox 46"/>
          <p:cNvSpPr txBox="1"/>
          <p:nvPr/>
        </p:nvSpPr>
        <p:spPr>
          <a:xfrm>
            <a:off x="5769063" y="4806717"/>
            <a:ext cx="787488" cy="430887"/>
          </a:xfrm>
          <a:prstGeom prst="rect">
            <a:avLst/>
          </a:prstGeom>
          <a:noFill/>
        </p:spPr>
        <p:txBody>
          <a:bodyPr wrap="square" rtlCol="0">
            <a:spAutoFit/>
          </a:bodyPr>
          <a:lstStyle/>
          <a:p>
            <a:pPr algn="ctr"/>
            <a:r>
              <a:rPr lang="en-US" sz="2200" cap="small" dirty="0" smtClean="0"/>
              <a:t>Cuts</a:t>
            </a:r>
            <a:endParaRPr lang="en-US" sz="2200" cap="small" dirty="0"/>
          </a:p>
        </p:txBody>
      </p:sp>
      <p:sp>
        <p:nvSpPr>
          <p:cNvPr id="49" name="Flowchart: Multidocument 3"/>
          <p:cNvSpPr/>
          <p:nvPr/>
        </p:nvSpPr>
        <p:spPr>
          <a:xfrm>
            <a:off x="3716483" y="2462060"/>
            <a:ext cx="787488" cy="435290"/>
          </a:xfrm>
          <a:prstGeom prst="flowChartMultidocumen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53" name="Flowchart: Multidocument 17"/>
          <p:cNvSpPr/>
          <p:nvPr/>
        </p:nvSpPr>
        <p:spPr>
          <a:xfrm>
            <a:off x="4322734" y="5934047"/>
            <a:ext cx="787488" cy="435290"/>
          </a:xfrm>
          <a:prstGeom prst="flowChartMultidocumen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54" name="Flowchart: Multidocument 16"/>
          <p:cNvSpPr/>
          <p:nvPr/>
        </p:nvSpPr>
        <p:spPr>
          <a:xfrm>
            <a:off x="4171123" y="6053153"/>
            <a:ext cx="787488" cy="435290"/>
          </a:xfrm>
          <a:prstGeom prst="flowChartMultidocumen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000" kern="1200" cap="small" dirty="0">
                <a:solidFill>
                  <a:schemeClr val="tx1"/>
                </a:solidFill>
              </a:rPr>
              <a:t>Stage 2 Scenarios</a:t>
            </a:r>
          </a:p>
        </p:txBody>
      </p:sp>
      <p:sp>
        <p:nvSpPr>
          <p:cNvPr id="55" name="Flowchart: Multidocument 15"/>
          <p:cNvSpPr/>
          <p:nvPr/>
        </p:nvSpPr>
        <p:spPr>
          <a:xfrm>
            <a:off x="4015090" y="6171180"/>
            <a:ext cx="787488" cy="435290"/>
          </a:xfrm>
          <a:prstGeom prst="flowChartMultidocumen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56" name="Flowchart: Multidocument 3"/>
          <p:cNvSpPr/>
          <p:nvPr/>
        </p:nvSpPr>
        <p:spPr>
          <a:xfrm>
            <a:off x="3882391" y="6294404"/>
            <a:ext cx="787488" cy="435290"/>
          </a:xfrm>
          <a:prstGeom prst="flowChartMultidocumen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cxnSp>
        <p:nvCxnSpPr>
          <p:cNvPr id="26" name="Straight Arrow Connector 25"/>
          <p:cNvCxnSpPr/>
          <p:nvPr/>
        </p:nvCxnSpPr>
        <p:spPr>
          <a:xfrm>
            <a:off x="4486121" y="5737298"/>
            <a:ext cx="8696" cy="298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790482" y="5737298"/>
            <a:ext cx="0" cy="298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3228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25" grpId="0" animBg="1"/>
      <p:bldP spid="44" grpId="0"/>
      <p:bldP spid="46" grpId="0"/>
      <p:bldP spid="47" grpId="0"/>
      <p:bldP spid="53" grpId="0" animBg="1"/>
      <p:bldP spid="54" grpId="0" animBg="1"/>
      <p:bldP spid="55" grpId="0" animBg="1"/>
      <p:bldP spid="5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179"/>
            <a:ext cx="8229600" cy="1143000"/>
          </a:xfrm>
        </p:spPr>
        <p:txBody>
          <a:bodyPr/>
          <a:lstStyle/>
          <a:p>
            <a:r>
              <a:rPr lang="en-US" dirty="0" smtClean="0"/>
              <a:t>Split and </a:t>
            </a:r>
            <a:r>
              <a:rPr lang="en-US" dirty="0" smtClean="0"/>
              <a:t>Merge (SAM) </a:t>
            </a:r>
            <a:r>
              <a:rPr lang="en-US" dirty="0" smtClean="0"/>
              <a:t>Method</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28</a:t>
            </a:fld>
            <a:endParaRPr lang="en-US"/>
          </a:p>
        </p:txBody>
      </p:sp>
      <p:pic>
        <p:nvPicPr>
          <p:cNvPr id="10" name="Picture 9" descr="cutActivity-1-1_edit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760" y="1203980"/>
            <a:ext cx="3663950" cy="2768600"/>
          </a:xfrm>
          <a:prstGeom prst="rect">
            <a:avLst/>
          </a:prstGeom>
        </p:spPr>
      </p:pic>
      <p:pic>
        <p:nvPicPr>
          <p:cNvPr id="12" name="Picture 11" descr="scenActivity1-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0" y="1203980"/>
            <a:ext cx="3657600" cy="2743200"/>
          </a:xfrm>
          <a:prstGeom prst="rect">
            <a:avLst/>
          </a:prstGeom>
        </p:spPr>
      </p:pic>
      <p:pic>
        <p:nvPicPr>
          <p:cNvPr id="11" name="Picture 10" descr="cutActivity-2-300_edite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7233" y="3977062"/>
            <a:ext cx="3663950" cy="2768600"/>
          </a:xfrm>
          <a:prstGeom prst="rect">
            <a:avLst/>
          </a:prstGeom>
        </p:spPr>
      </p:pic>
      <p:pic>
        <p:nvPicPr>
          <p:cNvPr id="13" name="Picture 12" descr="scenActivity2-300.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8873" y="4002462"/>
            <a:ext cx="3657600" cy="2743200"/>
          </a:xfrm>
          <a:prstGeom prst="rect">
            <a:avLst/>
          </a:prstGeom>
        </p:spPr>
      </p:pic>
      <p:sp>
        <p:nvSpPr>
          <p:cNvPr id="15" name="TextBox 14"/>
          <p:cNvSpPr txBox="1"/>
          <p:nvPr/>
        </p:nvSpPr>
        <p:spPr>
          <a:xfrm>
            <a:off x="-642471" y="2106708"/>
            <a:ext cx="2834341" cy="892552"/>
          </a:xfrm>
          <a:prstGeom prst="rect">
            <a:avLst/>
          </a:prstGeom>
          <a:noFill/>
        </p:spPr>
        <p:txBody>
          <a:bodyPr wrap="square" rtlCol="0">
            <a:spAutoFit/>
          </a:bodyPr>
          <a:lstStyle/>
          <a:p>
            <a:pPr algn="ctr"/>
            <a:r>
              <a:rPr lang="en-US" sz="2600" dirty="0" smtClean="0">
                <a:latin typeface="Cambria"/>
                <a:cs typeface="Cambria"/>
              </a:rPr>
              <a:t>Benders</a:t>
            </a:r>
            <a:br>
              <a:rPr lang="en-US" sz="2600" dirty="0" smtClean="0">
                <a:latin typeface="Cambria"/>
                <a:cs typeface="Cambria"/>
              </a:rPr>
            </a:br>
            <a:r>
              <a:rPr lang="en-US" sz="2600" dirty="0" smtClean="0">
                <a:latin typeface="Cambria"/>
                <a:cs typeface="Cambria"/>
              </a:rPr>
              <a:t> Method</a:t>
            </a:r>
            <a:endParaRPr lang="en-US" sz="2600" dirty="0">
              <a:latin typeface="Cambria"/>
              <a:cs typeface="Cambria"/>
            </a:endParaRPr>
          </a:p>
        </p:txBody>
      </p:sp>
      <p:sp>
        <p:nvSpPr>
          <p:cNvPr id="18" name="TextBox 17"/>
          <p:cNvSpPr txBox="1"/>
          <p:nvPr/>
        </p:nvSpPr>
        <p:spPr>
          <a:xfrm>
            <a:off x="-594658" y="5008287"/>
            <a:ext cx="2834341" cy="492443"/>
          </a:xfrm>
          <a:prstGeom prst="rect">
            <a:avLst/>
          </a:prstGeom>
          <a:noFill/>
        </p:spPr>
        <p:txBody>
          <a:bodyPr wrap="square" rtlCol="0">
            <a:spAutoFit/>
          </a:bodyPr>
          <a:lstStyle/>
          <a:p>
            <a:pPr algn="ctr"/>
            <a:r>
              <a:rPr lang="en-US" sz="2600" dirty="0" smtClean="0">
                <a:latin typeface="Cambria"/>
                <a:cs typeface="Cambria"/>
              </a:rPr>
              <a:t>SAM</a:t>
            </a:r>
            <a:endParaRPr lang="en-US" sz="2600" dirty="0">
              <a:latin typeface="Cambria"/>
              <a:cs typeface="Cambria"/>
            </a:endParaRPr>
          </a:p>
        </p:txBody>
      </p:sp>
      <p:sp>
        <p:nvSpPr>
          <p:cNvPr id="19" name="TextBox 18"/>
          <p:cNvSpPr txBox="1"/>
          <p:nvPr/>
        </p:nvSpPr>
        <p:spPr>
          <a:xfrm>
            <a:off x="2191870" y="864821"/>
            <a:ext cx="2275542" cy="369332"/>
          </a:xfrm>
          <a:prstGeom prst="rect">
            <a:avLst/>
          </a:prstGeom>
          <a:noFill/>
        </p:spPr>
        <p:txBody>
          <a:bodyPr wrap="square" rtlCol="0">
            <a:spAutoFit/>
          </a:bodyPr>
          <a:lstStyle/>
          <a:p>
            <a:pPr algn="ctr"/>
            <a:r>
              <a:rPr lang="en-US" dirty="0" smtClean="0">
                <a:latin typeface="Cambria"/>
                <a:cs typeface="Cambria"/>
              </a:rPr>
              <a:t>Scenario Activity</a:t>
            </a:r>
            <a:endParaRPr lang="en-US" dirty="0">
              <a:latin typeface="Cambria"/>
              <a:cs typeface="Cambria"/>
            </a:endParaRPr>
          </a:p>
        </p:txBody>
      </p:sp>
      <p:sp>
        <p:nvSpPr>
          <p:cNvPr id="20" name="TextBox 19"/>
          <p:cNvSpPr txBox="1"/>
          <p:nvPr/>
        </p:nvSpPr>
        <p:spPr>
          <a:xfrm>
            <a:off x="5571570" y="891436"/>
            <a:ext cx="2275542" cy="369332"/>
          </a:xfrm>
          <a:prstGeom prst="rect">
            <a:avLst/>
          </a:prstGeom>
          <a:noFill/>
        </p:spPr>
        <p:txBody>
          <a:bodyPr wrap="square" rtlCol="0">
            <a:spAutoFit/>
          </a:bodyPr>
          <a:lstStyle/>
          <a:p>
            <a:pPr algn="ctr"/>
            <a:r>
              <a:rPr lang="en-US" dirty="0" smtClean="0">
                <a:latin typeface="Cambria"/>
                <a:cs typeface="Cambria"/>
              </a:rPr>
              <a:t>Cut Activity</a:t>
            </a:r>
            <a:endParaRPr lang="en-US" dirty="0">
              <a:latin typeface="Cambria"/>
              <a:cs typeface="Cambria"/>
            </a:endParaRPr>
          </a:p>
        </p:txBody>
      </p:sp>
      <p:sp>
        <p:nvSpPr>
          <p:cNvPr id="5" name="TextBox 4"/>
          <p:cNvSpPr txBox="1"/>
          <p:nvPr/>
        </p:nvSpPr>
        <p:spPr>
          <a:xfrm>
            <a:off x="8459887" y="2420471"/>
            <a:ext cx="818584" cy="369332"/>
          </a:xfrm>
          <a:prstGeom prst="rect">
            <a:avLst/>
          </a:prstGeom>
          <a:noFill/>
        </p:spPr>
        <p:txBody>
          <a:bodyPr wrap="square" rtlCol="0">
            <a:spAutoFit/>
          </a:bodyPr>
          <a:lstStyle/>
          <a:p>
            <a:r>
              <a:rPr lang="en-US" dirty="0" smtClean="0"/>
              <a:t>1190s</a:t>
            </a:r>
            <a:endParaRPr lang="en-US" dirty="0"/>
          </a:p>
        </p:txBody>
      </p:sp>
      <p:sp>
        <p:nvSpPr>
          <p:cNvPr id="16" name="TextBox 15"/>
          <p:cNvSpPr txBox="1"/>
          <p:nvPr/>
        </p:nvSpPr>
        <p:spPr>
          <a:xfrm>
            <a:off x="8564474" y="5175013"/>
            <a:ext cx="818584" cy="369332"/>
          </a:xfrm>
          <a:prstGeom prst="rect">
            <a:avLst/>
          </a:prstGeom>
          <a:noFill/>
        </p:spPr>
        <p:txBody>
          <a:bodyPr wrap="square" rtlCol="0">
            <a:spAutoFit/>
          </a:bodyPr>
          <a:lstStyle/>
          <a:p>
            <a:r>
              <a:rPr lang="en-US" dirty="0" smtClean="0"/>
              <a:t>784s</a:t>
            </a:r>
            <a:endParaRPr lang="en-US" dirty="0"/>
          </a:p>
        </p:txBody>
      </p:sp>
    </p:spTree>
    <p:extLst>
      <p:ext uri="{BB962C8B-B14F-4D97-AF65-F5344CB8AC3E}">
        <p14:creationId xmlns:p14="http://schemas.microsoft.com/office/powerpoint/2010/main" val="74891723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Flowchart: Multidocument 17"/>
          <p:cNvSpPr/>
          <p:nvPr/>
        </p:nvSpPr>
        <p:spPr>
          <a:xfrm>
            <a:off x="3585398" y="884743"/>
            <a:ext cx="787488" cy="435290"/>
          </a:xfrm>
          <a:prstGeom prst="flowChartMultidocumen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121" name="Flowchart: Multidocument 16"/>
          <p:cNvSpPr/>
          <p:nvPr/>
        </p:nvSpPr>
        <p:spPr>
          <a:xfrm>
            <a:off x="3446146" y="980621"/>
            <a:ext cx="787488" cy="435290"/>
          </a:xfrm>
          <a:prstGeom prst="flowChartMultidocumen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kern="1200" cap="small" dirty="0">
                <a:solidFill>
                  <a:schemeClr val="tx1"/>
                </a:solidFill>
              </a:rPr>
              <a:t>Stage 2 Scenarios</a:t>
            </a:r>
          </a:p>
        </p:txBody>
      </p:sp>
      <p:sp>
        <p:nvSpPr>
          <p:cNvPr id="120" name="Flowchart: Multidocument 15"/>
          <p:cNvSpPr/>
          <p:nvPr/>
        </p:nvSpPr>
        <p:spPr>
          <a:xfrm>
            <a:off x="3310517" y="1102388"/>
            <a:ext cx="787488" cy="435290"/>
          </a:xfrm>
          <a:prstGeom prst="flowChartMultidocumen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2" name="Title 1"/>
          <p:cNvSpPr>
            <a:spLocks noGrp="1"/>
          </p:cNvSpPr>
          <p:nvPr>
            <p:ph type="title"/>
          </p:nvPr>
        </p:nvSpPr>
        <p:spPr>
          <a:xfrm>
            <a:off x="4815127" y="234676"/>
            <a:ext cx="4361898" cy="1143000"/>
          </a:xfrm>
        </p:spPr>
        <p:txBody>
          <a:bodyPr>
            <a:normAutofit fontScale="90000"/>
          </a:bodyPr>
          <a:lstStyle/>
          <a:p>
            <a:r>
              <a:rPr lang="en-US" dirty="0" smtClean="0"/>
              <a:t>Split and Hierarchical Merge</a:t>
            </a:r>
            <a:br>
              <a:rPr lang="en-US" dirty="0" smtClean="0"/>
            </a:br>
            <a:r>
              <a:rPr lang="en-US" dirty="0" smtClean="0"/>
              <a:t>(SAHM)</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29</a:t>
            </a:fld>
            <a:endParaRPr lang="en-US"/>
          </a:p>
        </p:txBody>
      </p:sp>
      <p:sp>
        <p:nvSpPr>
          <p:cNvPr id="64" name="Flowchart: Multidocument 3"/>
          <p:cNvSpPr/>
          <p:nvPr/>
        </p:nvSpPr>
        <p:spPr>
          <a:xfrm>
            <a:off x="1641079" y="2886887"/>
            <a:ext cx="787488" cy="435290"/>
          </a:xfrm>
          <a:prstGeom prst="flowChartMultidocumen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65" name="Flowchart: Multidocument 15"/>
          <p:cNvSpPr/>
          <p:nvPr/>
        </p:nvSpPr>
        <p:spPr>
          <a:xfrm>
            <a:off x="2878560" y="2869928"/>
            <a:ext cx="787488" cy="435290"/>
          </a:xfrm>
          <a:prstGeom prst="flowChartMultidocumen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66" name="Flowchart: Multidocument 16"/>
          <p:cNvSpPr/>
          <p:nvPr/>
        </p:nvSpPr>
        <p:spPr>
          <a:xfrm>
            <a:off x="4116041" y="2869928"/>
            <a:ext cx="787488" cy="435290"/>
          </a:xfrm>
          <a:prstGeom prst="flowChartMultidocumen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kern="1200" cap="small" dirty="0">
                <a:solidFill>
                  <a:schemeClr val="tx1"/>
                </a:solidFill>
              </a:rPr>
              <a:t>Stage 2 Scenarios</a:t>
            </a:r>
          </a:p>
        </p:txBody>
      </p:sp>
      <p:sp>
        <p:nvSpPr>
          <p:cNvPr id="67" name="Flowchart: Multidocument 17"/>
          <p:cNvSpPr/>
          <p:nvPr/>
        </p:nvSpPr>
        <p:spPr>
          <a:xfrm>
            <a:off x="5297273" y="2864275"/>
            <a:ext cx="787488" cy="435290"/>
          </a:xfrm>
          <a:prstGeom prst="flowChartMultidocumen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68" name="Rectangle 67"/>
          <p:cNvSpPr/>
          <p:nvPr/>
        </p:nvSpPr>
        <p:spPr>
          <a:xfrm>
            <a:off x="1641079" y="2226181"/>
            <a:ext cx="787488" cy="381806"/>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kern="1200" cap="small" dirty="0" smtClean="0">
                <a:solidFill>
                  <a:schemeClr val="tx1"/>
                </a:solidFill>
              </a:rPr>
              <a:t>Stage 1</a:t>
            </a:r>
            <a:endParaRPr lang="en-US" sz="1600" kern="1200" cap="small" dirty="0">
              <a:solidFill>
                <a:schemeClr val="tx1"/>
              </a:solidFill>
            </a:endParaRPr>
          </a:p>
        </p:txBody>
      </p:sp>
      <p:sp>
        <p:nvSpPr>
          <p:cNvPr id="69" name="Rectangle 68"/>
          <p:cNvSpPr/>
          <p:nvPr/>
        </p:nvSpPr>
        <p:spPr>
          <a:xfrm>
            <a:off x="2878560" y="2226181"/>
            <a:ext cx="787488" cy="381805"/>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kern="1200" cap="small" dirty="0" smtClean="0">
                <a:solidFill>
                  <a:schemeClr val="tx1"/>
                </a:solidFill>
              </a:rPr>
              <a:t>Stage 1</a:t>
            </a:r>
            <a:endParaRPr lang="en-US" sz="1600" kern="1200" cap="small" dirty="0">
              <a:solidFill>
                <a:schemeClr val="tx1"/>
              </a:solidFill>
            </a:endParaRPr>
          </a:p>
        </p:txBody>
      </p:sp>
      <p:sp>
        <p:nvSpPr>
          <p:cNvPr id="70" name="Rectangle 69"/>
          <p:cNvSpPr/>
          <p:nvPr/>
        </p:nvSpPr>
        <p:spPr>
          <a:xfrm>
            <a:off x="4116041" y="2226181"/>
            <a:ext cx="787488" cy="381805"/>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kern="1200" cap="small" dirty="0" smtClean="0">
                <a:solidFill>
                  <a:schemeClr val="tx1"/>
                </a:solidFill>
              </a:rPr>
              <a:t>Stage 1</a:t>
            </a:r>
            <a:endParaRPr lang="en-US" sz="1600" kern="1200" cap="small" dirty="0">
              <a:solidFill>
                <a:schemeClr val="tx1"/>
              </a:solidFill>
            </a:endParaRPr>
          </a:p>
        </p:txBody>
      </p:sp>
      <p:sp>
        <p:nvSpPr>
          <p:cNvPr id="71" name="Rectangle 70"/>
          <p:cNvSpPr/>
          <p:nvPr/>
        </p:nvSpPr>
        <p:spPr>
          <a:xfrm>
            <a:off x="5297273" y="2226181"/>
            <a:ext cx="787488" cy="381805"/>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kern="1200" cap="small" dirty="0" smtClean="0">
                <a:solidFill>
                  <a:schemeClr val="tx1"/>
                </a:solidFill>
              </a:rPr>
              <a:t>Stage 1</a:t>
            </a:r>
            <a:endParaRPr lang="en-US" sz="1600" kern="1200" cap="small" dirty="0">
              <a:solidFill>
                <a:schemeClr val="tx1"/>
              </a:solidFill>
            </a:endParaRPr>
          </a:p>
        </p:txBody>
      </p:sp>
      <p:cxnSp>
        <p:nvCxnSpPr>
          <p:cNvPr id="72" name="Straight Arrow Connector 71"/>
          <p:cNvCxnSpPr/>
          <p:nvPr/>
        </p:nvCxnSpPr>
        <p:spPr>
          <a:xfrm>
            <a:off x="1898824" y="2607986"/>
            <a:ext cx="0" cy="278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2203186" y="2607986"/>
            <a:ext cx="0" cy="261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3116271" y="2607986"/>
            <a:ext cx="0" cy="278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3420633" y="2607986"/>
            <a:ext cx="0" cy="261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4333718" y="2607986"/>
            <a:ext cx="0" cy="278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4638080" y="2607986"/>
            <a:ext cx="0" cy="261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5551165" y="2607986"/>
            <a:ext cx="0" cy="278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5855527" y="2607986"/>
            <a:ext cx="0" cy="261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3388106" y="5213431"/>
            <a:ext cx="786384" cy="384048"/>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kern="1200" cap="small" dirty="0" smtClean="0">
                <a:solidFill>
                  <a:schemeClr val="tx1"/>
                </a:solidFill>
              </a:rPr>
              <a:t>Stage 1</a:t>
            </a:r>
            <a:endParaRPr lang="en-US" sz="1600" kern="1200" cap="small" dirty="0">
              <a:solidFill>
                <a:schemeClr val="tx1"/>
              </a:solidFill>
            </a:endParaRPr>
          </a:p>
        </p:txBody>
      </p:sp>
      <p:sp>
        <p:nvSpPr>
          <p:cNvPr id="89" name="Rectangle 88"/>
          <p:cNvSpPr/>
          <p:nvPr/>
        </p:nvSpPr>
        <p:spPr>
          <a:xfrm>
            <a:off x="3589823" y="206005"/>
            <a:ext cx="786384" cy="438912"/>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kern="1200" cap="small" dirty="0" smtClean="0">
                <a:solidFill>
                  <a:schemeClr val="tx1"/>
                </a:solidFill>
              </a:rPr>
              <a:t>Stage 1</a:t>
            </a:r>
            <a:endParaRPr lang="en-US" sz="1600" kern="1200" cap="small" dirty="0">
              <a:solidFill>
                <a:schemeClr val="tx1"/>
              </a:solidFill>
            </a:endParaRPr>
          </a:p>
        </p:txBody>
      </p:sp>
      <p:cxnSp>
        <p:nvCxnSpPr>
          <p:cNvPr id="90" name="Straight Arrow Connector 89"/>
          <p:cNvCxnSpPr/>
          <p:nvPr/>
        </p:nvCxnSpPr>
        <p:spPr>
          <a:xfrm>
            <a:off x="3797591" y="644917"/>
            <a:ext cx="8696" cy="298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4101952" y="644917"/>
            <a:ext cx="0" cy="298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endCxn id="68" idx="0"/>
          </p:cNvCxnSpPr>
          <p:nvPr/>
        </p:nvCxnSpPr>
        <p:spPr>
          <a:xfrm flipH="1">
            <a:off x="2034823" y="1674880"/>
            <a:ext cx="1460610" cy="55130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endCxn id="69" idx="0"/>
          </p:cNvCxnSpPr>
          <p:nvPr/>
        </p:nvCxnSpPr>
        <p:spPr>
          <a:xfrm flipH="1">
            <a:off x="3272304" y="1674880"/>
            <a:ext cx="223129" cy="55130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endCxn id="70" idx="0"/>
          </p:cNvCxnSpPr>
          <p:nvPr/>
        </p:nvCxnSpPr>
        <p:spPr>
          <a:xfrm>
            <a:off x="3495433" y="1674880"/>
            <a:ext cx="1014352" cy="55130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endCxn id="71" idx="0"/>
          </p:cNvCxnSpPr>
          <p:nvPr/>
        </p:nvCxnSpPr>
        <p:spPr>
          <a:xfrm>
            <a:off x="3495433" y="1674880"/>
            <a:ext cx="2195584" cy="55130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stCxn id="64" idx="2"/>
            <a:endCxn id="109" idx="0"/>
          </p:cNvCxnSpPr>
          <p:nvPr/>
        </p:nvCxnSpPr>
        <p:spPr>
          <a:xfrm>
            <a:off x="1980063" y="3305692"/>
            <a:ext cx="874706" cy="40687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stCxn id="65" idx="2"/>
            <a:endCxn id="109" idx="0"/>
          </p:cNvCxnSpPr>
          <p:nvPr/>
        </p:nvCxnSpPr>
        <p:spPr>
          <a:xfrm flipH="1">
            <a:off x="2854769" y="3288733"/>
            <a:ext cx="362775" cy="42383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66" idx="2"/>
            <a:endCxn id="110" idx="0"/>
          </p:cNvCxnSpPr>
          <p:nvPr/>
        </p:nvCxnSpPr>
        <p:spPr>
          <a:xfrm>
            <a:off x="4455025" y="3288733"/>
            <a:ext cx="518828" cy="44802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a:stCxn id="67" idx="2"/>
            <a:endCxn id="110" idx="0"/>
          </p:cNvCxnSpPr>
          <p:nvPr/>
        </p:nvCxnSpPr>
        <p:spPr>
          <a:xfrm flipH="1">
            <a:off x="4973853" y="3283080"/>
            <a:ext cx="662404" cy="45367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a:off x="1306908" y="1662785"/>
            <a:ext cx="0" cy="70853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206241" y="1771631"/>
            <a:ext cx="907143"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cap="small" dirty="0" smtClean="0"/>
              <a:t>Split</a:t>
            </a:r>
            <a:endParaRPr lang="en-US" sz="2400" cap="small" dirty="0"/>
          </a:p>
        </p:txBody>
      </p:sp>
      <p:cxnSp>
        <p:nvCxnSpPr>
          <p:cNvPr id="102" name="Straight Arrow Connector 101"/>
          <p:cNvCxnSpPr/>
          <p:nvPr/>
        </p:nvCxnSpPr>
        <p:spPr>
          <a:xfrm>
            <a:off x="1657670" y="3467317"/>
            <a:ext cx="0" cy="210896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120330" y="4129442"/>
            <a:ext cx="1778000"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cap="small" dirty="0" smtClean="0"/>
              <a:t>Hierarchical</a:t>
            </a:r>
          </a:p>
          <a:p>
            <a:pPr algn="ctr"/>
            <a:r>
              <a:rPr lang="en-US" sz="2400" cap="small" dirty="0" smtClean="0"/>
              <a:t>Merge</a:t>
            </a:r>
            <a:endParaRPr lang="en-US" sz="2400" cap="small" dirty="0"/>
          </a:p>
        </p:txBody>
      </p:sp>
      <p:sp>
        <p:nvSpPr>
          <p:cNvPr id="104" name="TextBox 103"/>
          <p:cNvSpPr txBox="1"/>
          <p:nvPr/>
        </p:nvSpPr>
        <p:spPr>
          <a:xfrm>
            <a:off x="5551168" y="3366417"/>
            <a:ext cx="787488"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cap="small" dirty="0" smtClean="0"/>
              <a:t>Cuts</a:t>
            </a:r>
            <a:endParaRPr lang="en-US" sz="2000" cap="small" dirty="0"/>
          </a:p>
        </p:txBody>
      </p:sp>
      <p:sp>
        <p:nvSpPr>
          <p:cNvPr id="109" name="Rectangle 108"/>
          <p:cNvSpPr/>
          <p:nvPr/>
        </p:nvSpPr>
        <p:spPr>
          <a:xfrm>
            <a:off x="2419719" y="3712568"/>
            <a:ext cx="870100" cy="371006"/>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kern="1200" cap="small" dirty="0" smtClean="0">
                <a:solidFill>
                  <a:schemeClr val="tx1"/>
                </a:solidFill>
              </a:rPr>
              <a:t>Stage 1</a:t>
            </a:r>
            <a:endParaRPr lang="en-US" sz="1600" kern="1200" cap="small" dirty="0">
              <a:solidFill>
                <a:schemeClr val="tx1"/>
              </a:solidFill>
            </a:endParaRPr>
          </a:p>
        </p:txBody>
      </p:sp>
      <p:sp>
        <p:nvSpPr>
          <p:cNvPr id="110" name="Rectangle 109"/>
          <p:cNvSpPr/>
          <p:nvPr/>
        </p:nvSpPr>
        <p:spPr>
          <a:xfrm>
            <a:off x="4492211" y="3736757"/>
            <a:ext cx="963284" cy="371007"/>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kern="1200" cap="small" dirty="0" smtClean="0">
                <a:solidFill>
                  <a:schemeClr val="tx1"/>
                </a:solidFill>
              </a:rPr>
              <a:t>Stage 1</a:t>
            </a:r>
            <a:endParaRPr lang="en-US" sz="1600" kern="1200" cap="small" dirty="0">
              <a:solidFill>
                <a:schemeClr val="tx1"/>
              </a:solidFill>
            </a:endParaRPr>
          </a:p>
        </p:txBody>
      </p:sp>
      <p:cxnSp>
        <p:nvCxnSpPr>
          <p:cNvPr id="113" name="Straight Arrow Connector 112"/>
          <p:cNvCxnSpPr/>
          <p:nvPr/>
        </p:nvCxnSpPr>
        <p:spPr>
          <a:xfrm>
            <a:off x="4911221" y="4107763"/>
            <a:ext cx="0" cy="278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V="1">
            <a:off x="5215583" y="4107763"/>
            <a:ext cx="0" cy="278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endCxn id="82" idx="0"/>
          </p:cNvCxnSpPr>
          <p:nvPr/>
        </p:nvCxnSpPr>
        <p:spPr>
          <a:xfrm>
            <a:off x="2601467" y="4904298"/>
            <a:ext cx="1179831" cy="30913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endCxn id="82" idx="0"/>
          </p:cNvCxnSpPr>
          <p:nvPr/>
        </p:nvCxnSpPr>
        <p:spPr>
          <a:xfrm flipH="1">
            <a:off x="3781298" y="4928488"/>
            <a:ext cx="1033829" cy="28494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7" name="TextBox 116"/>
          <p:cNvSpPr txBox="1"/>
          <p:nvPr/>
        </p:nvSpPr>
        <p:spPr>
          <a:xfrm>
            <a:off x="4713729" y="5013376"/>
            <a:ext cx="787488"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cap="small" dirty="0" smtClean="0"/>
              <a:t>Cuts</a:t>
            </a:r>
            <a:endParaRPr lang="en-US" sz="2000" cap="small" dirty="0"/>
          </a:p>
        </p:txBody>
      </p:sp>
      <p:sp>
        <p:nvSpPr>
          <p:cNvPr id="118" name="TextBox 117"/>
          <p:cNvSpPr txBox="1"/>
          <p:nvPr/>
        </p:nvSpPr>
        <p:spPr>
          <a:xfrm>
            <a:off x="1597194" y="5794255"/>
            <a:ext cx="18466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5" name="Picture 4"/>
          <p:cNvPicPr>
            <a:picLocks noChangeAspect="1"/>
          </p:cNvPicPr>
          <p:nvPr/>
        </p:nvPicPr>
        <p:blipFill>
          <a:blip r:embed="rId2"/>
          <a:stretch>
            <a:fillRect/>
          </a:stretch>
        </p:blipFill>
        <p:spPr>
          <a:xfrm>
            <a:off x="5618231" y="3893059"/>
            <a:ext cx="3235130" cy="2270527"/>
          </a:xfrm>
          <a:prstGeom prst="rect">
            <a:avLst/>
          </a:prstGeom>
        </p:spPr>
      </p:pic>
      <p:sp>
        <p:nvSpPr>
          <p:cNvPr id="6" name="TextBox 5"/>
          <p:cNvSpPr txBox="1"/>
          <p:nvPr/>
        </p:nvSpPr>
        <p:spPr>
          <a:xfrm>
            <a:off x="6783294" y="6188669"/>
            <a:ext cx="1120588" cy="369332"/>
          </a:xfrm>
          <a:prstGeom prst="rect">
            <a:avLst/>
          </a:prstGeom>
          <a:noFill/>
        </p:spPr>
        <p:txBody>
          <a:bodyPr wrap="square" rtlCol="0">
            <a:spAutoFit/>
          </a:bodyPr>
          <a:lstStyle/>
          <a:p>
            <a:pPr algn="ctr"/>
            <a:r>
              <a:rPr lang="en-US" dirty="0" smtClean="0"/>
              <a:t>507s</a:t>
            </a:r>
            <a:endParaRPr lang="en-US" dirty="0"/>
          </a:p>
        </p:txBody>
      </p:sp>
      <p:sp>
        <p:nvSpPr>
          <p:cNvPr id="119" name="Flowchart: Multidocument 3"/>
          <p:cNvSpPr/>
          <p:nvPr/>
        </p:nvSpPr>
        <p:spPr>
          <a:xfrm>
            <a:off x="3158724" y="1220024"/>
            <a:ext cx="787488" cy="435290"/>
          </a:xfrm>
          <a:prstGeom prst="flowChartMultidocumen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123" name="Flowchart: Multidocument 15"/>
          <p:cNvSpPr/>
          <p:nvPr/>
        </p:nvSpPr>
        <p:spPr>
          <a:xfrm>
            <a:off x="2392605" y="4341640"/>
            <a:ext cx="787488" cy="435290"/>
          </a:xfrm>
          <a:prstGeom prst="flowChartMultidocumen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124" name="Flowchart: Multidocument 3"/>
          <p:cNvSpPr/>
          <p:nvPr/>
        </p:nvSpPr>
        <p:spPr>
          <a:xfrm>
            <a:off x="2240812" y="4459276"/>
            <a:ext cx="787488" cy="435290"/>
          </a:xfrm>
          <a:prstGeom prst="flowChartMultidocumen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cxnSp>
        <p:nvCxnSpPr>
          <p:cNvPr id="111" name="Straight Arrow Connector 110"/>
          <p:cNvCxnSpPr/>
          <p:nvPr/>
        </p:nvCxnSpPr>
        <p:spPr>
          <a:xfrm>
            <a:off x="2693929" y="4083573"/>
            <a:ext cx="8696" cy="298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V="1">
            <a:off x="2998291" y="4083573"/>
            <a:ext cx="0" cy="298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5" name="Flowchart: Multidocument 17"/>
          <p:cNvSpPr/>
          <p:nvPr/>
        </p:nvSpPr>
        <p:spPr>
          <a:xfrm>
            <a:off x="4569676" y="4389408"/>
            <a:ext cx="787488" cy="435290"/>
          </a:xfrm>
          <a:prstGeom prst="flowChartMultidocumen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126" name="Flowchart: Multidocument 16"/>
          <p:cNvSpPr/>
          <p:nvPr/>
        </p:nvSpPr>
        <p:spPr>
          <a:xfrm>
            <a:off x="4430424" y="4485286"/>
            <a:ext cx="787488" cy="435290"/>
          </a:xfrm>
          <a:prstGeom prst="flowChartMultidocumen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kern="1200" cap="small" dirty="0">
                <a:solidFill>
                  <a:schemeClr val="tx1"/>
                </a:solidFill>
              </a:rPr>
              <a:t>Stage 2 Scenarios</a:t>
            </a:r>
          </a:p>
        </p:txBody>
      </p:sp>
      <p:sp>
        <p:nvSpPr>
          <p:cNvPr id="127" name="Flowchart: Multidocument 17"/>
          <p:cNvSpPr/>
          <p:nvPr/>
        </p:nvSpPr>
        <p:spPr>
          <a:xfrm>
            <a:off x="3396480" y="5792077"/>
            <a:ext cx="787488" cy="435290"/>
          </a:xfrm>
          <a:prstGeom prst="flowChartMultidocumen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128" name="Flowchart: Multidocument 16"/>
          <p:cNvSpPr/>
          <p:nvPr/>
        </p:nvSpPr>
        <p:spPr>
          <a:xfrm>
            <a:off x="3257228" y="5887955"/>
            <a:ext cx="787488" cy="435290"/>
          </a:xfrm>
          <a:prstGeom prst="flowChartMultidocumen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kern="1200" cap="small" dirty="0">
                <a:solidFill>
                  <a:schemeClr val="tx1"/>
                </a:solidFill>
              </a:rPr>
              <a:t>Stage 2 Scenarios</a:t>
            </a:r>
          </a:p>
        </p:txBody>
      </p:sp>
      <p:sp>
        <p:nvSpPr>
          <p:cNvPr id="129" name="Flowchart: Multidocument 15"/>
          <p:cNvSpPr/>
          <p:nvPr/>
        </p:nvSpPr>
        <p:spPr>
          <a:xfrm>
            <a:off x="3121599" y="6009722"/>
            <a:ext cx="787488" cy="435290"/>
          </a:xfrm>
          <a:prstGeom prst="flowChartMultidocumen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sp>
        <p:nvSpPr>
          <p:cNvPr id="130" name="Flowchart: Multidocument 3"/>
          <p:cNvSpPr/>
          <p:nvPr/>
        </p:nvSpPr>
        <p:spPr>
          <a:xfrm>
            <a:off x="2969806" y="6127358"/>
            <a:ext cx="787488" cy="435290"/>
          </a:xfrm>
          <a:prstGeom prst="flowChartMultidocumen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kern="1200" cap="small" dirty="0" smtClean="0">
                <a:solidFill>
                  <a:schemeClr val="tx1"/>
                </a:solidFill>
              </a:rPr>
              <a:t>Stage 2 Scenarios</a:t>
            </a:r>
            <a:endParaRPr lang="en-US" sz="1000" kern="1200" cap="small" dirty="0">
              <a:solidFill>
                <a:schemeClr val="tx1"/>
              </a:solidFill>
            </a:endParaRPr>
          </a:p>
        </p:txBody>
      </p:sp>
      <p:cxnSp>
        <p:nvCxnSpPr>
          <p:cNvPr id="83" name="Straight Arrow Connector 82"/>
          <p:cNvCxnSpPr/>
          <p:nvPr/>
        </p:nvCxnSpPr>
        <p:spPr>
          <a:xfrm>
            <a:off x="3589823" y="5589606"/>
            <a:ext cx="8696" cy="298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3894184" y="5589606"/>
            <a:ext cx="0" cy="298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8936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Stochastic Optimization</a:t>
            </a:r>
            <a:endParaRPr lang="en-US" dirty="0"/>
          </a:p>
        </p:txBody>
      </p:sp>
      <p:sp>
        <p:nvSpPr>
          <p:cNvPr id="3" name="Content Placeholder 2"/>
          <p:cNvSpPr>
            <a:spLocks noGrp="1"/>
          </p:cNvSpPr>
          <p:nvPr>
            <p:ph idx="1"/>
          </p:nvPr>
        </p:nvSpPr>
        <p:spPr>
          <a:xfrm>
            <a:off x="457200" y="1600200"/>
            <a:ext cx="8561862" cy="4525963"/>
          </a:xfrm>
        </p:spPr>
        <p:txBody>
          <a:bodyPr>
            <a:normAutofit fontScale="92500"/>
          </a:bodyPr>
          <a:lstStyle/>
          <a:p>
            <a:r>
              <a:rPr lang="en-US" dirty="0" smtClean="0"/>
              <a:t>In several real world situations, many factors cannot be deterministically predicted </a:t>
            </a:r>
            <a:br>
              <a:rPr lang="en-US" dirty="0" smtClean="0"/>
            </a:br>
            <a:r>
              <a:rPr lang="en-US" dirty="0" smtClean="0"/>
              <a:t>e.g. weather in agriculture, demand in manufacturing, stock prices for an investor, etc.</a:t>
            </a:r>
          </a:p>
          <a:p>
            <a:r>
              <a:rPr lang="en-US" dirty="0" smtClean="0"/>
              <a:t>However, resource allocation has to take place before actual realization of unknown parameters</a:t>
            </a:r>
          </a:p>
          <a:p>
            <a:r>
              <a:rPr lang="en-US" dirty="0" smtClean="0"/>
              <a:t>Multistage stochastic programs – unknown parameters realized in multiple steps</a:t>
            </a:r>
          </a:p>
          <a:p>
            <a:r>
              <a:rPr lang="en-US" dirty="0" smtClean="0"/>
              <a:t>Our focus on two-stage stochastic optimizations</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3</a:t>
            </a:fld>
            <a:endParaRPr lang="en-US"/>
          </a:p>
        </p:txBody>
      </p:sp>
    </p:spTree>
    <p:extLst>
      <p:ext uri="{BB962C8B-B14F-4D97-AF65-F5344CB8AC3E}">
        <p14:creationId xmlns:p14="http://schemas.microsoft.com/office/powerpoint/2010/main" val="282718910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892"/>
            <a:ext cx="8229600" cy="1143000"/>
          </a:xfrm>
        </p:spPr>
        <p:txBody>
          <a:bodyPr>
            <a:normAutofit fontScale="90000"/>
          </a:bodyPr>
          <a:lstStyle/>
          <a:p>
            <a:r>
              <a:rPr lang="en-US" dirty="0" smtClean="0"/>
              <a:t>SAHM</a:t>
            </a:r>
            <a:br>
              <a:rPr lang="en-US" dirty="0" smtClean="0"/>
            </a:br>
            <a:r>
              <a:rPr lang="en-US" sz="3600" dirty="0" smtClean="0"/>
              <a:t>Timeline View</a:t>
            </a:r>
            <a:endParaRPr lang="en-US" sz="3600" dirty="0"/>
          </a:p>
        </p:txBody>
      </p:sp>
      <p:sp>
        <p:nvSpPr>
          <p:cNvPr id="4" name="Slide Number Placeholder 3"/>
          <p:cNvSpPr>
            <a:spLocks noGrp="1"/>
          </p:cNvSpPr>
          <p:nvPr>
            <p:ph type="sldNum" sz="quarter" idx="12"/>
          </p:nvPr>
        </p:nvSpPr>
        <p:spPr/>
        <p:txBody>
          <a:bodyPr/>
          <a:lstStyle/>
          <a:p>
            <a:fld id="{5445BD81-DAF7-6F49-B150-DD6061297609}" type="slidenum">
              <a:rPr lang="en-US" smtClean="0"/>
              <a:t>30</a:t>
            </a:fld>
            <a:endParaRPr lang="en-US"/>
          </a:p>
        </p:txBody>
      </p:sp>
      <p:pic>
        <p:nvPicPr>
          <p:cNvPr id="5" name="Picture 4" descr="sdecomp_proj.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88043"/>
            <a:ext cx="8462511" cy="1717922"/>
          </a:xfrm>
          <a:prstGeom prst="rect">
            <a:avLst/>
          </a:prstGeom>
        </p:spPr>
      </p:pic>
      <p:pic>
        <p:nvPicPr>
          <p:cNvPr id="6" name="Picture 5" descr="naive_proj.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2016"/>
            <a:ext cx="9144000" cy="1642797"/>
          </a:xfrm>
          <a:prstGeom prst="rect">
            <a:avLst/>
          </a:prstGeom>
        </p:spPr>
      </p:pic>
      <p:sp>
        <p:nvSpPr>
          <p:cNvPr id="7" name="TextBox 6"/>
          <p:cNvSpPr txBox="1"/>
          <p:nvPr/>
        </p:nvSpPr>
        <p:spPr>
          <a:xfrm>
            <a:off x="3406589" y="974632"/>
            <a:ext cx="2495176" cy="492443"/>
          </a:xfrm>
          <a:prstGeom prst="rect">
            <a:avLst/>
          </a:prstGeom>
          <a:noFill/>
        </p:spPr>
        <p:txBody>
          <a:bodyPr wrap="square" rtlCol="0">
            <a:spAutoFit/>
          </a:bodyPr>
          <a:lstStyle/>
          <a:p>
            <a:pPr algn="ctr"/>
            <a:r>
              <a:rPr lang="en-US" sz="2600" dirty="0" smtClean="0">
                <a:latin typeface="Cambria"/>
                <a:cs typeface="Cambria"/>
              </a:rPr>
              <a:t>Benders</a:t>
            </a:r>
            <a:endParaRPr lang="en-US" sz="2600" dirty="0">
              <a:latin typeface="Cambria"/>
              <a:cs typeface="Cambria"/>
            </a:endParaRPr>
          </a:p>
        </p:txBody>
      </p:sp>
      <p:sp>
        <p:nvSpPr>
          <p:cNvPr id="8" name="TextBox 7"/>
          <p:cNvSpPr txBox="1"/>
          <p:nvPr/>
        </p:nvSpPr>
        <p:spPr>
          <a:xfrm>
            <a:off x="3558989" y="3124813"/>
            <a:ext cx="2495176" cy="492443"/>
          </a:xfrm>
          <a:prstGeom prst="rect">
            <a:avLst/>
          </a:prstGeom>
          <a:noFill/>
        </p:spPr>
        <p:txBody>
          <a:bodyPr wrap="square" rtlCol="0">
            <a:spAutoFit/>
          </a:bodyPr>
          <a:lstStyle/>
          <a:p>
            <a:pPr algn="ctr"/>
            <a:r>
              <a:rPr lang="en-US" sz="2600" dirty="0" smtClean="0">
                <a:latin typeface="Cambria"/>
                <a:cs typeface="Cambria"/>
              </a:rPr>
              <a:t>SAHM</a:t>
            </a:r>
            <a:endParaRPr lang="en-US" sz="2600" dirty="0">
              <a:latin typeface="Cambria"/>
              <a:cs typeface="Cambria"/>
            </a:endParaRPr>
          </a:p>
        </p:txBody>
      </p:sp>
      <p:sp>
        <p:nvSpPr>
          <p:cNvPr id="3" name="TextBox 2"/>
          <p:cNvSpPr txBox="1"/>
          <p:nvPr/>
        </p:nvSpPr>
        <p:spPr>
          <a:xfrm>
            <a:off x="457200" y="5468471"/>
            <a:ext cx="7715624" cy="1200328"/>
          </a:xfrm>
          <a:prstGeom prst="rect">
            <a:avLst/>
          </a:prstGeom>
          <a:noFill/>
        </p:spPr>
        <p:txBody>
          <a:bodyPr wrap="square" rtlCol="0">
            <a:spAutoFit/>
          </a:bodyPr>
          <a:lstStyle/>
          <a:p>
            <a:r>
              <a:rPr lang="en-US" sz="2400" dirty="0" smtClean="0">
                <a:solidFill>
                  <a:srgbClr val="008000"/>
                </a:solidFill>
              </a:rPr>
              <a:t>Reduced Stage 1 bottleneck size</a:t>
            </a:r>
          </a:p>
          <a:p>
            <a:r>
              <a:rPr lang="en-US" sz="2400" dirty="0" smtClean="0">
                <a:solidFill>
                  <a:srgbClr val="008000"/>
                </a:solidFill>
              </a:rPr>
              <a:t>Higher Processor utilization</a:t>
            </a:r>
          </a:p>
          <a:p>
            <a:r>
              <a:rPr lang="en-US" sz="2400" dirty="0" smtClean="0">
                <a:solidFill>
                  <a:srgbClr val="008000"/>
                </a:solidFill>
              </a:rPr>
              <a:t>Stage 1 parallelism</a:t>
            </a:r>
            <a:endParaRPr lang="en-US" sz="2400" dirty="0">
              <a:solidFill>
                <a:srgbClr val="008000"/>
              </a:solidFill>
            </a:endParaRPr>
          </a:p>
        </p:txBody>
      </p:sp>
    </p:spTree>
    <p:extLst>
      <p:ext uri="{BB962C8B-B14F-4D97-AF65-F5344CB8AC3E}">
        <p14:creationId xmlns:p14="http://schemas.microsoft.com/office/powerpoint/2010/main" val="392081539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7943"/>
            <a:ext cx="8229600" cy="1143000"/>
          </a:xfrm>
        </p:spPr>
        <p:txBody>
          <a:bodyPr>
            <a:normAutofit/>
          </a:bodyPr>
          <a:lstStyle/>
          <a:p>
            <a:r>
              <a:rPr lang="en-US" dirty="0" smtClean="0"/>
              <a:t>SAHM: Results</a:t>
            </a:r>
            <a:endParaRPr lang="en-US" sz="3600" dirty="0"/>
          </a:p>
        </p:txBody>
      </p:sp>
      <p:graphicFrame>
        <p:nvGraphicFramePr>
          <p:cNvPr id="5" name="Table 4"/>
          <p:cNvGraphicFramePr>
            <a:graphicFrameLocks noGrp="1"/>
          </p:cNvGraphicFramePr>
          <p:nvPr>
            <p:extLst>
              <p:ext uri="{D42A27DB-BD31-4B8C-83A1-F6EECF244321}">
                <p14:modId xmlns:p14="http://schemas.microsoft.com/office/powerpoint/2010/main" val="71895780"/>
              </p:ext>
            </p:extLst>
          </p:nvPr>
        </p:nvGraphicFramePr>
        <p:xfrm>
          <a:off x="74705" y="1042341"/>
          <a:ext cx="9069295" cy="2397759"/>
        </p:xfrm>
        <a:graphic>
          <a:graphicData uri="http://schemas.openxmlformats.org/drawingml/2006/table">
            <a:tbl>
              <a:tblPr firstRow="1" bandRow="1">
                <a:tableStyleId>{5940675A-B579-460E-94D1-54222C63F5DA}</a:tableStyleId>
              </a:tblPr>
              <a:tblGrid>
                <a:gridCol w="1329766"/>
                <a:gridCol w="627529"/>
                <a:gridCol w="627530"/>
                <a:gridCol w="597647"/>
                <a:gridCol w="642470"/>
                <a:gridCol w="1062601"/>
                <a:gridCol w="879752"/>
                <a:gridCol w="986118"/>
                <a:gridCol w="1150471"/>
                <a:gridCol w="1165411"/>
              </a:tblGrid>
              <a:tr h="370840">
                <a:tc rowSpan="2">
                  <a:txBody>
                    <a:bodyPr/>
                    <a:lstStyle/>
                    <a:p>
                      <a:r>
                        <a:rPr lang="en-US" b="1" dirty="0" smtClean="0"/>
                        <a:t/>
                      </a:r>
                      <a:br>
                        <a:rPr lang="en-US" b="1" dirty="0" smtClean="0"/>
                      </a:br>
                      <a:r>
                        <a:rPr lang="en-US" b="1" dirty="0" smtClean="0"/>
                        <a:t>#Processors</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b="1" dirty="0" smtClean="0"/>
                        <a:t>#Split-phase</a:t>
                      </a:r>
                      <a:r>
                        <a:rPr lang="en-US" b="1" baseline="0" dirty="0" smtClean="0"/>
                        <a:t> rounds</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T w="12700" cap="flat" cmpd="sng" algn="ctr">
                      <a:solidFill>
                        <a:scrgbClr r="0" g="0" b="0"/>
                      </a:solidFill>
                      <a:prstDash val="solid"/>
                      <a:round/>
                      <a:headEnd type="none" w="med" len="med"/>
                      <a:tailEnd type="none" w="med" len="med"/>
                    </a:lnT>
                  </a:tcPr>
                </a:tc>
                <a:tc hMerge="1">
                  <a:txBody>
                    <a:bodyPr/>
                    <a:lstStyle/>
                    <a:p>
                      <a:endParaRPr lang="en-US" dirty="0"/>
                    </a:p>
                  </a:txBody>
                  <a:tcPr>
                    <a:lnT w="12700" cap="flat" cmpd="sng" algn="ctr">
                      <a:solidFill>
                        <a:scrgbClr r="0" g="0" b="0"/>
                      </a:solidFill>
                      <a:prstDash val="solid"/>
                      <a:round/>
                      <a:headEnd type="none" w="med" len="med"/>
                      <a:tailEnd type="none" w="med" len="med"/>
                    </a:lnT>
                  </a:tcPr>
                </a:tc>
                <a:tc hMerge="1">
                  <a:txBody>
                    <a:bodyPr/>
                    <a:lstStyle/>
                    <a:p>
                      <a:endParaRPr lang="en-US" dirty="0"/>
                    </a:p>
                  </a:txBody>
                  <a:tcPr>
                    <a:lnT w="12700" cap="flat" cmpd="sng" algn="ctr">
                      <a:solidFill>
                        <a:scrgbClr r="0" g="0" b="0"/>
                      </a:solidFill>
                      <a:prstDash val="solid"/>
                      <a:round/>
                      <a:headEnd type="none" w="med" len="med"/>
                      <a:tailEnd type="none" w="med" len="med"/>
                    </a:lnT>
                  </a:tcPr>
                </a:tc>
                <a:tc rowSpan="2">
                  <a:txBody>
                    <a:bodyPr/>
                    <a:lstStyle/>
                    <a:p>
                      <a:pPr algn="ctr"/>
                      <a:r>
                        <a:rPr lang="en-US" b="1" dirty="0" smtClean="0"/>
                        <a:t>SAHM </a:t>
                      </a:r>
                      <a:br>
                        <a:rPr lang="en-US" b="1" dirty="0" smtClean="0"/>
                      </a:br>
                      <a:r>
                        <a:rPr lang="en-US" b="1" dirty="0" smtClean="0"/>
                        <a:t>Average </a:t>
                      </a:r>
                      <a:r>
                        <a:rPr lang="en-US" b="1" dirty="0" smtClean="0"/>
                        <a:t>Time</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a:txBody>
                    <a:bodyPr/>
                    <a:lstStyle/>
                    <a:p>
                      <a:pPr algn="ctr"/>
                      <a:r>
                        <a:rPr lang="en-US" b="1" dirty="0" smtClean="0"/>
                        <a:t>SAHM</a:t>
                      </a:r>
                      <a:br>
                        <a:rPr lang="en-US" b="1" dirty="0" smtClean="0"/>
                      </a:br>
                      <a:r>
                        <a:rPr lang="en-US" b="1" dirty="0" smtClean="0"/>
                        <a:t>Speedup</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a:txBody>
                    <a:bodyPr/>
                    <a:lstStyle/>
                    <a:p>
                      <a:pPr algn="ctr"/>
                      <a:r>
                        <a:rPr lang="en-US" b="1" dirty="0" smtClean="0"/>
                        <a:t>Benders Time</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a:txBody>
                    <a:bodyPr/>
                    <a:lstStyle/>
                    <a:p>
                      <a:pPr algn="ctr"/>
                      <a:r>
                        <a:rPr lang="en-US" b="1" dirty="0" smtClean="0"/>
                        <a:t>Benders Speedup</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a:txBody>
                    <a:bodyPr/>
                    <a:lstStyle/>
                    <a:p>
                      <a:pPr algn="ctr"/>
                      <a:r>
                        <a:rPr lang="en-US" b="1" dirty="0" smtClean="0"/>
                        <a:t>SAHM </a:t>
                      </a:r>
                      <a:r>
                        <a:rPr lang="en-US" b="1" dirty="0" err="1" smtClean="0"/>
                        <a:t>vs</a:t>
                      </a:r>
                      <a:r>
                        <a:rPr lang="en-US" b="1" dirty="0" smtClean="0"/>
                        <a:t> Benders</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vMerge="1">
                  <a:txBody>
                    <a:bodyPr/>
                    <a:lstStyle/>
                    <a:p>
                      <a:endParaRPr lang="en-US" dirty="0"/>
                    </a:p>
                  </a:txBody>
                  <a:tcPr/>
                </a:tc>
                <a:tc>
                  <a:txBody>
                    <a:bodyPr/>
                    <a:lstStyle/>
                    <a:p>
                      <a:pPr algn="ctr"/>
                      <a:r>
                        <a:rPr lang="en-US" b="1" dirty="0" smtClean="0"/>
                        <a:t>200</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t>300</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t>400</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t>500</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370840">
                <a:tc>
                  <a:txBody>
                    <a:bodyPr/>
                    <a:lstStyle/>
                    <a:p>
                      <a:pPr algn="ctr"/>
                      <a:r>
                        <a:rPr lang="en-US" b="1" dirty="0" smtClean="0"/>
                        <a:t>12</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868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787</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748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844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812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1.0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889</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1.0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9%</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pPr algn="ctr"/>
                      <a:r>
                        <a:rPr lang="en-US" b="1" dirty="0" smtClean="0"/>
                        <a:t>24</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481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446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443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477</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462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1.75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580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1.5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20%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pPr algn="ctr"/>
                      <a:r>
                        <a:rPr lang="en-US" b="1" dirty="0" smtClean="0"/>
                        <a:t>48</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313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266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243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254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269</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3.2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425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2.1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37%</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pPr algn="ctr"/>
                      <a:r>
                        <a:rPr lang="en-US" b="1" dirty="0" smtClean="0"/>
                        <a:t>96</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320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207</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202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205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234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3.5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354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34%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864634855"/>
              </p:ext>
            </p:extLst>
          </p:nvPr>
        </p:nvGraphicFramePr>
        <p:xfrm>
          <a:off x="74705" y="3995588"/>
          <a:ext cx="9069295" cy="2768599"/>
        </p:xfrm>
        <a:graphic>
          <a:graphicData uri="http://schemas.openxmlformats.org/drawingml/2006/table">
            <a:tbl>
              <a:tblPr firstRow="1" bandRow="1">
                <a:tableStyleId>{5940675A-B579-460E-94D1-54222C63F5DA}</a:tableStyleId>
              </a:tblPr>
              <a:tblGrid>
                <a:gridCol w="1329766"/>
                <a:gridCol w="687294"/>
                <a:gridCol w="702235"/>
                <a:gridCol w="657412"/>
                <a:gridCol w="687714"/>
                <a:gridCol w="999505"/>
                <a:gridCol w="852781"/>
                <a:gridCol w="971176"/>
                <a:gridCol w="1016001"/>
                <a:gridCol w="1165411"/>
              </a:tblGrid>
              <a:tr h="370840">
                <a:tc rowSpan="2">
                  <a:txBody>
                    <a:bodyPr/>
                    <a:lstStyle/>
                    <a:p>
                      <a:r>
                        <a:rPr lang="en-US" b="1" dirty="0" smtClean="0"/>
                        <a:t/>
                      </a:r>
                      <a:br>
                        <a:rPr lang="en-US" b="1" dirty="0" smtClean="0"/>
                      </a:br>
                      <a:r>
                        <a:rPr lang="en-US" b="1" dirty="0" smtClean="0"/>
                        <a:t>#Processors</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b="1" dirty="0" smtClean="0"/>
                        <a:t>#Split-phase</a:t>
                      </a:r>
                      <a:r>
                        <a:rPr lang="en-US" b="1" baseline="0" dirty="0" smtClean="0"/>
                        <a:t> rounds</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T w="12700" cap="flat" cmpd="sng" algn="ctr">
                      <a:solidFill>
                        <a:scrgbClr r="0" g="0" b="0"/>
                      </a:solidFill>
                      <a:prstDash val="solid"/>
                      <a:round/>
                      <a:headEnd type="none" w="med" len="med"/>
                      <a:tailEnd type="none" w="med" len="med"/>
                    </a:lnT>
                  </a:tcPr>
                </a:tc>
                <a:tc hMerge="1">
                  <a:txBody>
                    <a:bodyPr/>
                    <a:lstStyle/>
                    <a:p>
                      <a:endParaRPr lang="en-US" dirty="0"/>
                    </a:p>
                  </a:txBody>
                  <a:tcPr>
                    <a:lnT w="12700" cap="flat" cmpd="sng" algn="ctr">
                      <a:solidFill>
                        <a:scrgbClr r="0" g="0" b="0"/>
                      </a:solidFill>
                      <a:prstDash val="solid"/>
                      <a:round/>
                      <a:headEnd type="none" w="med" len="med"/>
                      <a:tailEnd type="none" w="med" len="med"/>
                    </a:lnT>
                  </a:tcPr>
                </a:tc>
                <a:tc hMerge="1">
                  <a:txBody>
                    <a:bodyPr/>
                    <a:lstStyle/>
                    <a:p>
                      <a:endParaRPr lang="en-US" dirty="0"/>
                    </a:p>
                  </a:txBody>
                  <a:tcPr>
                    <a:lnT w="12700" cap="flat" cmpd="sng" algn="ctr">
                      <a:solidFill>
                        <a:scrgbClr r="0" g="0" b="0"/>
                      </a:solidFill>
                      <a:prstDash val="solid"/>
                      <a:round/>
                      <a:headEnd type="none" w="med" len="med"/>
                      <a:tailEnd type="none" w="med" len="med"/>
                    </a:lnT>
                  </a:tcPr>
                </a:tc>
                <a:tc rowSpan="2">
                  <a:txBody>
                    <a:bodyPr/>
                    <a:lstStyle/>
                    <a:p>
                      <a:pPr algn="ctr"/>
                      <a:r>
                        <a:rPr lang="en-US" b="1" dirty="0" smtClean="0"/>
                        <a:t>SAHM </a:t>
                      </a:r>
                      <a:br>
                        <a:rPr lang="en-US" b="1" dirty="0" smtClean="0"/>
                      </a:br>
                      <a:r>
                        <a:rPr lang="en-US" b="1" dirty="0" smtClean="0"/>
                        <a:t>Average </a:t>
                      </a:r>
                      <a:r>
                        <a:rPr lang="en-US" b="1" dirty="0" smtClean="0"/>
                        <a:t>Time</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a:txBody>
                    <a:bodyPr/>
                    <a:lstStyle/>
                    <a:p>
                      <a:pPr algn="ctr"/>
                      <a:r>
                        <a:rPr lang="en-US" b="1" dirty="0" smtClean="0"/>
                        <a:t>SAHM</a:t>
                      </a:r>
                      <a:br>
                        <a:rPr lang="en-US" b="1" dirty="0" smtClean="0"/>
                      </a:br>
                      <a:r>
                        <a:rPr lang="en-US" b="1" dirty="0" smtClean="0"/>
                        <a:t>Speedup</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a:txBody>
                    <a:bodyPr/>
                    <a:lstStyle/>
                    <a:p>
                      <a:pPr algn="ctr"/>
                      <a:r>
                        <a:rPr lang="en-US" b="1" dirty="0" smtClean="0"/>
                        <a:t>Benders Time</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a:txBody>
                    <a:bodyPr/>
                    <a:lstStyle/>
                    <a:p>
                      <a:pPr algn="ctr"/>
                      <a:r>
                        <a:rPr lang="en-US" b="1" dirty="0" smtClean="0"/>
                        <a:t>Benders Speedup</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a:txBody>
                    <a:bodyPr/>
                    <a:lstStyle/>
                    <a:p>
                      <a:pPr algn="ctr"/>
                      <a:r>
                        <a:rPr lang="en-US" b="1" dirty="0" smtClean="0"/>
                        <a:t>SAHM </a:t>
                      </a:r>
                      <a:r>
                        <a:rPr lang="en-US" b="1" dirty="0" err="1" smtClean="0"/>
                        <a:t>vs</a:t>
                      </a:r>
                      <a:r>
                        <a:rPr lang="en-US" b="1" dirty="0" smtClean="0"/>
                        <a:t> Benders</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vMerge="1">
                  <a:txBody>
                    <a:bodyPr/>
                    <a:lstStyle/>
                    <a:p>
                      <a:endParaRPr lang="en-US" dirty="0"/>
                    </a:p>
                  </a:txBody>
                  <a:tcPr/>
                </a:tc>
                <a:tc>
                  <a:txBody>
                    <a:bodyPr/>
                    <a:lstStyle/>
                    <a:p>
                      <a:pPr algn="ctr"/>
                      <a:r>
                        <a:rPr lang="en-US" b="1" dirty="0" smtClean="0"/>
                        <a:t>200</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t>300</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t>400</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t>500</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370840">
                <a:tc>
                  <a:txBody>
                    <a:bodyPr/>
                    <a:lstStyle/>
                    <a:p>
                      <a:pPr algn="ctr"/>
                      <a:r>
                        <a:rPr lang="en-US" b="1" dirty="0" smtClean="0"/>
                        <a:t>12</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4475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t>4098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t>4279</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t>4216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4267</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1.0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6062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1.0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32%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pPr algn="ctr"/>
                      <a:r>
                        <a:rPr lang="en-US" b="1" dirty="0" smtClean="0"/>
                        <a:t>24</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2005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2025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2054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2179</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2066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2.1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3293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1.8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39%</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pPr algn="ctr"/>
                      <a:r>
                        <a:rPr lang="en-US" b="1" dirty="0" smtClean="0"/>
                        <a:t>48</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1644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1151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1181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1296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1318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3.2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2510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2.4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54%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pPr algn="ctr"/>
                      <a:r>
                        <a:rPr lang="en-US" b="1" dirty="0" smtClean="0"/>
                        <a:t>96</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1328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997</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790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713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957</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4.5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1863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3.3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58%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pPr algn="ctr"/>
                      <a:r>
                        <a:rPr lang="en-US" b="1" dirty="0" smtClean="0"/>
                        <a:t>192</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665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600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536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526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581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7.3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1445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4.2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64%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7" name="TextBox 6"/>
          <p:cNvSpPr txBox="1"/>
          <p:nvPr/>
        </p:nvSpPr>
        <p:spPr>
          <a:xfrm>
            <a:off x="2330824" y="522943"/>
            <a:ext cx="4362823" cy="553998"/>
          </a:xfrm>
          <a:prstGeom prst="rect">
            <a:avLst/>
          </a:prstGeom>
          <a:noFill/>
        </p:spPr>
        <p:txBody>
          <a:bodyPr wrap="square" rtlCol="0">
            <a:spAutoFit/>
          </a:bodyPr>
          <a:lstStyle/>
          <a:p>
            <a:pPr algn="ctr"/>
            <a:r>
              <a:rPr lang="en-US" sz="3000" dirty="0" smtClean="0">
                <a:solidFill>
                  <a:schemeClr val="accent6">
                    <a:lumMod val="75000"/>
                  </a:schemeClr>
                </a:solidFill>
                <a:latin typeface="Cambria"/>
                <a:cs typeface="Cambria"/>
              </a:rPr>
              <a:t>8t120s, </a:t>
            </a:r>
            <a:r>
              <a:rPr lang="en-US" sz="2400" dirty="0" smtClean="0">
                <a:solidFill>
                  <a:schemeClr val="accent6">
                    <a:lumMod val="75000"/>
                  </a:schemeClr>
                </a:solidFill>
                <a:latin typeface="Cambria"/>
                <a:cs typeface="Cambria"/>
              </a:rPr>
              <a:t>8 </a:t>
            </a:r>
            <a:r>
              <a:rPr lang="en-US" sz="2400" dirty="0" err="1" smtClean="0">
                <a:solidFill>
                  <a:schemeClr val="accent6">
                    <a:lumMod val="75000"/>
                  </a:schemeClr>
                </a:solidFill>
                <a:latin typeface="Cambria"/>
                <a:cs typeface="Cambria"/>
              </a:rPr>
              <a:t>subproblems</a:t>
            </a:r>
            <a:endParaRPr lang="en-US" sz="2400" dirty="0">
              <a:solidFill>
                <a:schemeClr val="accent6">
                  <a:lumMod val="75000"/>
                </a:schemeClr>
              </a:solidFill>
              <a:latin typeface="Cambria"/>
              <a:cs typeface="Cambria"/>
            </a:endParaRPr>
          </a:p>
        </p:txBody>
      </p:sp>
      <p:sp>
        <p:nvSpPr>
          <p:cNvPr id="10" name="Oval 9"/>
          <p:cNvSpPr/>
          <p:nvPr/>
        </p:nvSpPr>
        <p:spPr>
          <a:xfrm>
            <a:off x="4885765" y="3100083"/>
            <a:ext cx="911411" cy="343647"/>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65577" y="3110541"/>
            <a:ext cx="911411" cy="343647"/>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8068236" y="3110541"/>
            <a:ext cx="911411" cy="343647"/>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060954" y="6230304"/>
            <a:ext cx="911411" cy="343647"/>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037297" y="6230304"/>
            <a:ext cx="911411" cy="343647"/>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8068236" y="6230304"/>
            <a:ext cx="911411" cy="343647"/>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a:xfrm>
            <a:off x="7001436" y="6492875"/>
            <a:ext cx="2133600" cy="365125"/>
          </a:xfrm>
        </p:spPr>
        <p:txBody>
          <a:bodyPr/>
          <a:lstStyle/>
          <a:p>
            <a:fld id="{5445BD81-DAF7-6F49-B150-DD6061297609}" type="slidenum">
              <a:rPr lang="en-US" smtClean="0"/>
              <a:t>31</a:t>
            </a:fld>
            <a:endParaRPr lang="en-US" dirty="0"/>
          </a:p>
        </p:txBody>
      </p:sp>
      <p:sp>
        <p:nvSpPr>
          <p:cNvPr id="16" name="TextBox 15"/>
          <p:cNvSpPr txBox="1"/>
          <p:nvPr/>
        </p:nvSpPr>
        <p:spPr>
          <a:xfrm>
            <a:off x="2483224" y="3440100"/>
            <a:ext cx="4362823" cy="553998"/>
          </a:xfrm>
          <a:prstGeom prst="rect">
            <a:avLst/>
          </a:prstGeom>
          <a:noFill/>
        </p:spPr>
        <p:txBody>
          <a:bodyPr wrap="square" rtlCol="0">
            <a:spAutoFit/>
          </a:bodyPr>
          <a:lstStyle/>
          <a:p>
            <a:pPr algn="ctr"/>
            <a:r>
              <a:rPr lang="en-US" sz="3000" dirty="0" smtClean="0">
                <a:solidFill>
                  <a:schemeClr val="accent6">
                    <a:lumMod val="75000"/>
                  </a:schemeClr>
                </a:solidFill>
                <a:latin typeface="Cambria"/>
                <a:cs typeface="Cambria"/>
              </a:rPr>
              <a:t>8t1000s, </a:t>
            </a:r>
            <a:r>
              <a:rPr lang="en-US" sz="2400" dirty="0" smtClean="0">
                <a:solidFill>
                  <a:schemeClr val="accent6">
                    <a:lumMod val="75000"/>
                  </a:schemeClr>
                </a:solidFill>
                <a:latin typeface="Cambria"/>
                <a:cs typeface="Cambria"/>
              </a:rPr>
              <a:t>8 </a:t>
            </a:r>
            <a:r>
              <a:rPr lang="en-US" sz="2400" dirty="0" err="1" smtClean="0">
                <a:solidFill>
                  <a:schemeClr val="accent6">
                    <a:lumMod val="75000"/>
                  </a:schemeClr>
                </a:solidFill>
                <a:latin typeface="Cambria"/>
                <a:cs typeface="Cambria"/>
              </a:rPr>
              <a:t>subproblems</a:t>
            </a:r>
            <a:endParaRPr lang="en-US" sz="2400" dirty="0">
              <a:solidFill>
                <a:schemeClr val="accent6">
                  <a:lumMod val="75000"/>
                </a:schemeClr>
              </a:solidFill>
              <a:latin typeface="Cambria"/>
              <a:cs typeface="Cambria"/>
            </a:endParaRPr>
          </a:p>
        </p:txBody>
      </p:sp>
    </p:spTree>
    <p:extLst>
      <p:ext uri="{BB962C8B-B14F-4D97-AF65-F5344CB8AC3E}">
        <p14:creationId xmlns:p14="http://schemas.microsoft.com/office/powerpoint/2010/main" val="39693313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Lagrangian</a:t>
            </a:r>
            <a:r>
              <a:rPr lang="en-US" dirty="0" smtClean="0"/>
              <a:t> Decomposition</a:t>
            </a:r>
            <a:br>
              <a:rPr lang="en-US" dirty="0" smtClean="0"/>
            </a:br>
            <a:r>
              <a:rPr lang="en-US" dirty="0" smtClean="0"/>
              <a:t>Motivation</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32</a:t>
            </a:fld>
            <a:endParaRPr lang="en-US"/>
          </a:p>
        </p:txBody>
      </p:sp>
      <p:pic>
        <p:nvPicPr>
          <p:cNvPr id="5" name="Picture 4"/>
          <p:cNvPicPr>
            <a:picLocks noChangeAspect="1"/>
          </p:cNvPicPr>
          <p:nvPr/>
        </p:nvPicPr>
        <p:blipFill>
          <a:blip r:embed="rId3"/>
          <a:stretch>
            <a:fillRect/>
          </a:stretch>
        </p:blipFill>
        <p:spPr>
          <a:xfrm>
            <a:off x="162648" y="1999983"/>
            <a:ext cx="6051176" cy="3976488"/>
          </a:xfrm>
          <a:prstGeom prst="rect">
            <a:avLst/>
          </a:prstGeom>
        </p:spPr>
      </p:pic>
      <p:sp>
        <p:nvSpPr>
          <p:cNvPr id="3" name="TextBox 2"/>
          <p:cNvSpPr txBox="1"/>
          <p:nvPr/>
        </p:nvSpPr>
        <p:spPr>
          <a:xfrm>
            <a:off x="5714658" y="2835717"/>
            <a:ext cx="3185757" cy="1938992"/>
          </a:xfrm>
          <a:prstGeom prst="rect">
            <a:avLst/>
          </a:prstGeom>
          <a:noFill/>
        </p:spPr>
        <p:txBody>
          <a:bodyPr wrap="square" rtlCol="0">
            <a:spAutoFit/>
          </a:bodyPr>
          <a:lstStyle/>
          <a:p>
            <a:pPr algn="ctr"/>
            <a:r>
              <a:rPr lang="en-US" sz="2400" dirty="0" smtClean="0">
                <a:solidFill>
                  <a:srgbClr val="FF0000"/>
                </a:solidFill>
                <a:latin typeface="Cambria"/>
                <a:cs typeface="Cambria"/>
              </a:rPr>
              <a:t>Significant Stage 1 bottleneck and slow convergence rate for large problems</a:t>
            </a:r>
          </a:p>
          <a:p>
            <a:pPr algn="ctr"/>
            <a:endParaRPr lang="en-US" sz="2400" dirty="0">
              <a:solidFill>
                <a:srgbClr val="FF0000"/>
              </a:solidFill>
              <a:latin typeface="Cambria"/>
              <a:cs typeface="Cambria"/>
            </a:endParaRPr>
          </a:p>
        </p:txBody>
      </p:sp>
    </p:spTree>
    <p:extLst>
      <p:ext uri="{BB962C8B-B14F-4D97-AF65-F5344CB8AC3E}">
        <p14:creationId xmlns:p14="http://schemas.microsoft.com/office/powerpoint/2010/main" val="146619426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Lagrangian</a:t>
            </a:r>
            <a:r>
              <a:rPr lang="en-US" dirty="0" smtClean="0"/>
              <a:t> Decomposition</a:t>
            </a:r>
            <a:br>
              <a:rPr lang="en-US" dirty="0" smtClean="0"/>
            </a:br>
            <a:r>
              <a:rPr lang="en-US" sz="3600" dirty="0" smtClean="0"/>
              <a:t>A Simple Example</a:t>
            </a:r>
            <a:endParaRPr lang="en-US" sz="3600" dirty="0"/>
          </a:p>
        </p:txBody>
      </p:sp>
      <p:sp>
        <p:nvSpPr>
          <p:cNvPr id="4" name="Slide Number Placeholder 3"/>
          <p:cNvSpPr>
            <a:spLocks noGrp="1"/>
          </p:cNvSpPr>
          <p:nvPr>
            <p:ph type="sldNum" sz="quarter" idx="12"/>
          </p:nvPr>
        </p:nvSpPr>
        <p:spPr/>
        <p:txBody>
          <a:bodyPr/>
          <a:lstStyle/>
          <a:p>
            <a:fld id="{5445BD81-DAF7-6F49-B150-DD6061297609}" type="slidenum">
              <a:rPr lang="en-US" smtClean="0"/>
              <a:t>33</a:t>
            </a:fld>
            <a:endParaRPr lang="en-US" dirty="0"/>
          </a:p>
        </p:txBody>
      </p:sp>
      <p:pic>
        <p:nvPicPr>
          <p:cNvPr id="3" name="Picture 2"/>
          <p:cNvPicPr>
            <a:picLocks noChangeAspect="1"/>
          </p:cNvPicPr>
          <p:nvPr/>
        </p:nvPicPr>
        <p:blipFill>
          <a:blip r:embed="rId3"/>
          <a:stretch>
            <a:fillRect/>
          </a:stretch>
        </p:blipFill>
        <p:spPr>
          <a:xfrm>
            <a:off x="4162164" y="1501890"/>
            <a:ext cx="4782072" cy="4972662"/>
          </a:xfrm>
          <a:prstGeom prst="rect">
            <a:avLst/>
          </a:prstGeom>
        </p:spPr>
      </p:pic>
      <p:sp>
        <p:nvSpPr>
          <p:cNvPr id="15" name="TextBox 14"/>
          <p:cNvSpPr txBox="1"/>
          <p:nvPr/>
        </p:nvSpPr>
        <p:spPr>
          <a:xfrm>
            <a:off x="-176383" y="2663879"/>
            <a:ext cx="3455715" cy="707886"/>
          </a:xfrm>
          <a:prstGeom prst="rect">
            <a:avLst/>
          </a:prstGeom>
          <a:noFill/>
        </p:spPr>
        <p:txBody>
          <a:bodyPr wrap="square" rtlCol="0">
            <a:spAutoFit/>
          </a:bodyPr>
          <a:lstStyle/>
          <a:p>
            <a:pPr algn="ctr"/>
            <a:r>
              <a:rPr lang="en-US" sz="2000" dirty="0" err="1" smtClean="0">
                <a:latin typeface="Cambria"/>
                <a:cs typeface="Cambria"/>
              </a:rPr>
              <a:t>Lagrangian</a:t>
            </a:r>
            <a:r>
              <a:rPr lang="en-US" sz="2000" dirty="0" smtClean="0">
                <a:latin typeface="Cambria"/>
                <a:cs typeface="Cambria"/>
              </a:rPr>
              <a:t> Decomposition Enhanced Problem</a:t>
            </a:r>
            <a:endParaRPr lang="en-US" sz="2000" dirty="0">
              <a:latin typeface="Cambria"/>
              <a:cs typeface="Cambria"/>
            </a:endParaRPr>
          </a:p>
        </p:txBody>
      </p:sp>
      <p:cxnSp>
        <p:nvCxnSpPr>
          <p:cNvPr id="16" name="Straight Arrow Connector 15"/>
          <p:cNvCxnSpPr/>
          <p:nvPr/>
        </p:nvCxnSpPr>
        <p:spPr>
          <a:xfrm>
            <a:off x="3048000" y="2965141"/>
            <a:ext cx="1245167" cy="1"/>
          </a:xfrm>
          <a:prstGeom prst="straightConnector1">
            <a:avLst/>
          </a:prstGeom>
          <a:ln w="1270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023208" y="4493256"/>
            <a:ext cx="1269959" cy="1"/>
          </a:xfrm>
          <a:prstGeom prst="straightConnector1">
            <a:avLst/>
          </a:prstGeom>
          <a:ln w="1270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57200" y="4139314"/>
            <a:ext cx="2590800" cy="707886"/>
          </a:xfrm>
          <a:prstGeom prst="rect">
            <a:avLst/>
          </a:prstGeom>
          <a:noFill/>
        </p:spPr>
        <p:txBody>
          <a:bodyPr wrap="square" rtlCol="0">
            <a:spAutoFit/>
          </a:bodyPr>
          <a:lstStyle/>
          <a:p>
            <a:pPr algn="ctr"/>
            <a:r>
              <a:rPr lang="en-US" sz="2000" dirty="0" err="1" smtClean="0">
                <a:latin typeface="Cambria"/>
                <a:cs typeface="Cambria"/>
              </a:rPr>
              <a:t>Dualize</a:t>
            </a:r>
            <a:r>
              <a:rPr lang="en-US" sz="2000" dirty="0" smtClean="0">
                <a:latin typeface="Cambria"/>
                <a:cs typeface="Cambria"/>
              </a:rPr>
              <a:t> </a:t>
            </a:r>
            <a:br>
              <a:rPr lang="en-US" sz="2000" dirty="0" smtClean="0">
                <a:latin typeface="Cambria"/>
                <a:cs typeface="Cambria"/>
              </a:rPr>
            </a:br>
            <a:r>
              <a:rPr lang="en-US" sz="2000" dirty="0" smtClean="0">
                <a:latin typeface="Cambria"/>
                <a:cs typeface="Cambria"/>
              </a:rPr>
              <a:t>Copy Constraints </a:t>
            </a:r>
            <a:endParaRPr lang="en-US" sz="2000" dirty="0">
              <a:latin typeface="Cambria"/>
              <a:cs typeface="Cambria"/>
            </a:endParaRPr>
          </a:p>
        </p:txBody>
      </p:sp>
      <p:cxnSp>
        <p:nvCxnSpPr>
          <p:cNvPr id="19" name="Straight Arrow Connector 18"/>
          <p:cNvCxnSpPr/>
          <p:nvPr/>
        </p:nvCxnSpPr>
        <p:spPr>
          <a:xfrm flipV="1">
            <a:off x="3023208" y="5774447"/>
            <a:ext cx="1269959" cy="1"/>
          </a:xfrm>
          <a:prstGeom prst="straightConnector1">
            <a:avLst/>
          </a:prstGeom>
          <a:ln w="1270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32408" y="5574393"/>
            <a:ext cx="2590800" cy="400110"/>
          </a:xfrm>
          <a:prstGeom prst="rect">
            <a:avLst/>
          </a:prstGeom>
          <a:noFill/>
        </p:spPr>
        <p:txBody>
          <a:bodyPr wrap="square" rtlCol="0">
            <a:spAutoFit/>
          </a:bodyPr>
          <a:lstStyle/>
          <a:p>
            <a:pPr algn="ctr"/>
            <a:r>
              <a:rPr lang="en-US" sz="2000" dirty="0" smtClean="0">
                <a:latin typeface="Cambria"/>
                <a:cs typeface="Cambria"/>
              </a:rPr>
              <a:t>Decomposed Problem</a:t>
            </a:r>
            <a:endParaRPr lang="en-US" sz="2000" dirty="0">
              <a:latin typeface="Cambria"/>
              <a:cs typeface="Cambria"/>
            </a:endParaRPr>
          </a:p>
        </p:txBody>
      </p:sp>
      <p:sp>
        <p:nvSpPr>
          <p:cNvPr id="22" name="TextBox 21"/>
          <p:cNvSpPr txBox="1"/>
          <p:nvPr/>
        </p:nvSpPr>
        <p:spPr>
          <a:xfrm>
            <a:off x="344854" y="1528981"/>
            <a:ext cx="2785459" cy="707886"/>
          </a:xfrm>
          <a:prstGeom prst="rect">
            <a:avLst/>
          </a:prstGeom>
          <a:noFill/>
        </p:spPr>
        <p:txBody>
          <a:bodyPr wrap="square" rtlCol="0">
            <a:spAutoFit/>
          </a:bodyPr>
          <a:lstStyle/>
          <a:p>
            <a:pPr algn="ctr"/>
            <a:r>
              <a:rPr lang="en-US" sz="2000" dirty="0" smtClean="0">
                <a:latin typeface="Cambria"/>
                <a:cs typeface="Cambria"/>
              </a:rPr>
              <a:t>Problem to be </a:t>
            </a:r>
            <a:br>
              <a:rPr lang="en-US" sz="2000" dirty="0" smtClean="0">
                <a:latin typeface="Cambria"/>
                <a:cs typeface="Cambria"/>
              </a:rPr>
            </a:br>
            <a:r>
              <a:rPr lang="en-US" sz="2000" dirty="0" smtClean="0">
                <a:latin typeface="Cambria"/>
                <a:cs typeface="Cambria"/>
              </a:rPr>
              <a:t>decomposed</a:t>
            </a:r>
            <a:endParaRPr lang="en-US" sz="2000" dirty="0">
              <a:latin typeface="Cambria"/>
              <a:cs typeface="Cambria"/>
            </a:endParaRPr>
          </a:p>
        </p:txBody>
      </p:sp>
      <p:cxnSp>
        <p:nvCxnSpPr>
          <p:cNvPr id="23" name="Straight Arrow Connector 22"/>
          <p:cNvCxnSpPr/>
          <p:nvPr/>
        </p:nvCxnSpPr>
        <p:spPr>
          <a:xfrm>
            <a:off x="3048000" y="1882924"/>
            <a:ext cx="1245167" cy="0"/>
          </a:xfrm>
          <a:prstGeom prst="straightConnector1">
            <a:avLst/>
          </a:prstGeom>
          <a:ln w="1270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271246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907"/>
            <a:ext cx="8229600" cy="1143000"/>
          </a:xfrm>
        </p:spPr>
        <p:txBody>
          <a:bodyPr>
            <a:noAutofit/>
          </a:bodyPr>
          <a:lstStyle/>
          <a:p>
            <a:r>
              <a:rPr lang="en-US" sz="3600" dirty="0" smtClean="0"/>
              <a:t>Temporal Decomposition using </a:t>
            </a:r>
            <a:r>
              <a:rPr lang="en-US" sz="3600" dirty="0" err="1" smtClean="0"/>
              <a:t>Lagrangian</a:t>
            </a:r>
            <a:r>
              <a:rPr lang="en-US" sz="3600" dirty="0" smtClean="0"/>
              <a:t> Decomposition</a:t>
            </a:r>
            <a:endParaRPr lang="en-US" sz="3600" dirty="0"/>
          </a:p>
        </p:txBody>
      </p:sp>
      <p:sp>
        <p:nvSpPr>
          <p:cNvPr id="4" name="Slide Number Placeholder 3"/>
          <p:cNvSpPr>
            <a:spLocks noGrp="1"/>
          </p:cNvSpPr>
          <p:nvPr>
            <p:ph type="sldNum" sz="quarter" idx="12"/>
          </p:nvPr>
        </p:nvSpPr>
        <p:spPr/>
        <p:txBody>
          <a:bodyPr/>
          <a:lstStyle/>
          <a:p>
            <a:fld id="{5445BD81-DAF7-6F49-B150-DD6061297609}" type="slidenum">
              <a:rPr lang="en-US" smtClean="0"/>
              <a:t>34</a:t>
            </a:fld>
            <a:endParaRPr lang="en-US"/>
          </a:p>
        </p:txBody>
      </p:sp>
      <p:pic>
        <p:nvPicPr>
          <p:cNvPr id="5" name="Picture 4"/>
          <p:cNvPicPr>
            <a:picLocks noChangeAspect="1"/>
          </p:cNvPicPr>
          <p:nvPr/>
        </p:nvPicPr>
        <p:blipFill>
          <a:blip r:embed="rId3"/>
          <a:stretch>
            <a:fillRect/>
          </a:stretch>
        </p:blipFill>
        <p:spPr>
          <a:xfrm>
            <a:off x="0" y="1178858"/>
            <a:ext cx="6752558" cy="5527675"/>
          </a:xfrm>
          <a:prstGeom prst="rect">
            <a:avLst/>
          </a:prstGeom>
        </p:spPr>
      </p:pic>
      <p:pic>
        <p:nvPicPr>
          <p:cNvPr id="6" name="Picture 5"/>
          <p:cNvPicPr>
            <a:picLocks noChangeAspect="1"/>
          </p:cNvPicPr>
          <p:nvPr/>
        </p:nvPicPr>
        <p:blipFill>
          <a:blip r:embed="rId4"/>
          <a:stretch>
            <a:fillRect/>
          </a:stretch>
        </p:blipFill>
        <p:spPr>
          <a:xfrm>
            <a:off x="6659031" y="5070006"/>
            <a:ext cx="2759760" cy="651912"/>
          </a:xfrm>
          <a:prstGeom prst="rect">
            <a:avLst/>
          </a:prstGeom>
        </p:spPr>
      </p:pic>
      <p:sp>
        <p:nvSpPr>
          <p:cNvPr id="3" name="TextBox 2"/>
          <p:cNvSpPr txBox="1"/>
          <p:nvPr/>
        </p:nvSpPr>
        <p:spPr>
          <a:xfrm>
            <a:off x="6066118" y="1524000"/>
            <a:ext cx="3077882" cy="461665"/>
          </a:xfrm>
          <a:prstGeom prst="rect">
            <a:avLst/>
          </a:prstGeom>
          <a:noFill/>
        </p:spPr>
        <p:txBody>
          <a:bodyPr wrap="square" rtlCol="0">
            <a:spAutoFit/>
          </a:bodyPr>
          <a:lstStyle/>
          <a:p>
            <a:pPr algn="ctr"/>
            <a:r>
              <a:rPr lang="en-US" sz="2400" dirty="0" err="1">
                <a:solidFill>
                  <a:srgbClr val="FF6600"/>
                </a:solidFill>
              </a:rPr>
              <a:t>s</a:t>
            </a:r>
            <a:r>
              <a:rPr lang="en-US" sz="2400" dirty="0" err="1" smtClean="0">
                <a:solidFill>
                  <a:srgbClr val="FF6600"/>
                </a:solidFill>
              </a:rPr>
              <a:t>ubp</a:t>
            </a:r>
            <a:r>
              <a:rPr lang="en-US" sz="2400" dirty="0" smtClean="0">
                <a:solidFill>
                  <a:srgbClr val="FF6600"/>
                </a:solidFill>
              </a:rPr>
              <a:t> -&gt; </a:t>
            </a:r>
            <a:r>
              <a:rPr lang="en-US" sz="2400" dirty="0" err="1" smtClean="0">
                <a:solidFill>
                  <a:srgbClr val="FF6600"/>
                </a:solidFill>
              </a:rPr>
              <a:t>subproblem</a:t>
            </a:r>
            <a:endParaRPr lang="en-US" sz="2400" dirty="0">
              <a:solidFill>
                <a:srgbClr val="FF6600"/>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579621120"/>
              </p:ext>
            </p:extLst>
          </p:nvPr>
        </p:nvGraphicFramePr>
        <p:xfrm>
          <a:off x="6811353" y="4682820"/>
          <a:ext cx="2391442" cy="387186"/>
        </p:xfrm>
        <a:graphic>
          <a:graphicData uri="http://schemas.openxmlformats.org/presentationml/2006/ole">
            <mc:AlternateContent xmlns:mc="http://schemas.openxmlformats.org/markup-compatibility/2006">
              <mc:Choice xmlns:v="urn:schemas-microsoft-com:vml" Requires="v">
                <p:oleObj spid="_x0000_s34141" name="Equation" r:id="rId5" imgW="1333500" imgH="215900" progId="Equation.3">
                  <p:embed/>
                </p:oleObj>
              </mc:Choice>
              <mc:Fallback>
                <p:oleObj name="Equation" r:id="rId5" imgW="1333500" imgH="215900" progId="Equation.3">
                  <p:embed/>
                  <p:pic>
                    <p:nvPicPr>
                      <p:cNvPr id="0" name=""/>
                      <p:cNvPicPr/>
                      <p:nvPr/>
                    </p:nvPicPr>
                    <p:blipFill>
                      <a:blip r:embed="rId6"/>
                      <a:stretch>
                        <a:fillRect/>
                      </a:stretch>
                    </p:blipFill>
                    <p:spPr>
                      <a:xfrm>
                        <a:off x="6811353" y="4682820"/>
                        <a:ext cx="2391442" cy="387186"/>
                      </a:xfrm>
                      <a:prstGeom prst="rect">
                        <a:avLst/>
                      </a:prstGeom>
                    </p:spPr>
                  </p:pic>
                </p:oleObj>
              </mc:Fallback>
            </mc:AlternateContent>
          </a:graphicData>
        </a:graphic>
      </p:graphicFrame>
      <p:sp>
        <p:nvSpPr>
          <p:cNvPr id="8" name="TextBox 7"/>
          <p:cNvSpPr txBox="1"/>
          <p:nvPr/>
        </p:nvSpPr>
        <p:spPr>
          <a:xfrm>
            <a:off x="7041310" y="4182471"/>
            <a:ext cx="2161485" cy="369332"/>
          </a:xfrm>
          <a:prstGeom prst="rect">
            <a:avLst/>
          </a:prstGeom>
          <a:noFill/>
        </p:spPr>
        <p:txBody>
          <a:bodyPr wrap="square" rtlCol="0">
            <a:spAutoFit/>
          </a:bodyPr>
          <a:lstStyle/>
          <a:p>
            <a:pPr algn="ctr"/>
            <a:r>
              <a:rPr lang="en-US" i="1" dirty="0" smtClean="0"/>
              <a:t>Demand constraints</a:t>
            </a:r>
            <a:endParaRPr lang="en-US" i="1" dirty="0"/>
          </a:p>
        </p:txBody>
      </p:sp>
    </p:spTree>
    <p:extLst>
      <p:ext uri="{BB962C8B-B14F-4D97-AF65-F5344CB8AC3E}">
        <p14:creationId xmlns:p14="http://schemas.microsoft.com/office/powerpoint/2010/main" val="75177176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agrangean-complex.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408" y="911580"/>
            <a:ext cx="6554197" cy="4915648"/>
          </a:xfrm>
          <a:prstGeom prst="rect">
            <a:avLst/>
          </a:prstGeom>
        </p:spPr>
      </p:pic>
      <p:sp>
        <p:nvSpPr>
          <p:cNvPr id="2" name="Title 1"/>
          <p:cNvSpPr>
            <a:spLocks noGrp="1"/>
          </p:cNvSpPr>
          <p:nvPr>
            <p:ph type="title"/>
          </p:nvPr>
        </p:nvSpPr>
        <p:spPr/>
        <p:txBody>
          <a:bodyPr>
            <a:normAutofit fontScale="90000"/>
          </a:bodyPr>
          <a:lstStyle/>
          <a:p>
            <a:r>
              <a:rPr lang="en-US" dirty="0" err="1" smtClean="0"/>
              <a:t>Lagrangian</a:t>
            </a:r>
            <a:r>
              <a:rPr lang="en-US" dirty="0" smtClean="0"/>
              <a:t> Decomposition</a:t>
            </a:r>
            <a:br>
              <a:rPr lang="en-US" dirty="0" smtClean="0"/>
            </a:br>
            <a:r>
              <a:rPr lang="en-US" dirty="0" smtClean="0"/>
              <a:t>Approach</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35</a:t>
            </a:fld>
            <a:endParaRPr lang="en-US"/>
          </a:p>
        </p:txBody>
      </p:sp>
      <p:sp>
        <p:nvSpPr>
          <p:cNvPr id="5" name="TextBox 4"/>
          <p:cNvSpPr txBox="1"/>
          <p:nvPr/>
        </p:nvSpPr>
        <p:spPr>
          <a:xfrm>
            <a:off x="940710" y="5632202"/>
            <a:ext cx="7266989" cy="830997"/>
          </a:xfrm>
          <a:prstGeom prst="rect">
            <a:avLst/>
          </a:prstGeom>
          <a:noFill/>
        </p:spPr>
        <p:txBody>
          <a:bodyPr wrap="square" rtlCol="0">
            <a:spAutoFit/>
          </a:bodyPr>
          <a:lstStyle/>
          <a:p>
            <a:r>
              <a:rPr lang="en-US" sz="2400" dirty="0" smtClean="0">
                <a:latin typeface="Cambria"/>
                <a:cs typeface="Cambria"/>
              </a:rPr>
              <a:t>Search for optimal </a:t>
            </a:r>
            <a:r>
              <a:rPr lang="en-US" sz="2400" dirty="0" err="1" smtClean="0">
                <a:latin typeface="Cambria"/>
                <a:cs typeface="Cambria"/>
              </a:rPr>
              <a:t>λ</a:t>
            </a:r>
            <a:r>
              <a:rPr lang="en-US" sz="2400" dirty="0" smtClean="0">
                <a:latin typeface="Cambria"/>
                <a:cs typeface="Cambria"/>
              </a:rPr>
              <a:t> required in every round</a:t>
            </a:r>
          </a:p>
          <a:p>
            <a:r>
              <a:rPr lang="en-US" sz="2400" dirty="0" smtClean="0">
                <a:latin typeface="Cambria"/>
                <a:cs typeface="Cambria"/>
              </a:rPr>
              <a:t>This search can be computationally prohibitive</a:t>
            </a:r>
            <a:endParaRPr lang="en-US" sz="2400" dirty="0">
              <a:latin typeface="Cambria"/>
              <a:cs typeface="Cambria"/>
            </a:endParaRPr>
          </a:p>
        </p:txBody>
      </p:sp>
    </p:spTree>
    <p:extLst>
      <p:ext uri="{BB962C8B-B14F-4D97-AF65-F5344CB8AC3E}">
        <p14:creationId xmlns:p14="http://schemas.microsoft.com/office/powerpoint/2010/main" val="18056336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Proposition</a:t>
            </a:r>
            <a:endParaRPr lang="en-US" dirty="0"/>
          </a:p>
        </p:txBody>
      </p:sp>
      <p:sp>
        <p:nvSpPr>
          <p:cNvPr id="3" name="Content Placeholder 2"/>
          <p:cNvSpPr>
            <a:spLocks noGrp="1"/>
          </p:cNvSpPr>
          <p:nvPr>
            <p:ph idx="1"/>
          </p:nvPr>
        </p:nvSpPr>
        <p:spPr>
          <a:xfrm>
            <a:off x="457199" y="1600200"/>
            <a:ext cx="8686801" cy="4525963"/>
          </a:xfrm>
        </p:spPr>
        <p:txBody>
          <a:bodyPr>
            <a:normAutofit/>
          </a:bodyPr>
          <a:lstStyle/>
          <a:p>
            <a:pPr marL="0" indent="0">
              <a:buNone/>
            </a:pPr>
            <a:r>
              <a:rPr lang="en-US" b="1" i="1" dirty="0" smtClean="0"/>
              <a:t>Theorem. </a:t>
            </a:r>
            <a:r>
              <a:rPr lang="en-US" i="1" dirty="0" smtClean="0"/>
              <a:t>Dual </a:t>
            </a:r>
            <a:r>
              <a:rPr lang="en-US" i="1" dirty="0" smtClean="0"/>
              <a:t>values corresponding to copy constraints in the </a:t>
            </a:r>
            <a:r>
              <a:rPr lang="en-US" i="1" dirty="0" err="1"/>
              <a:t>l</a:t>
            </a:r>
            <a:r>
              <a:rPr lang="en-US" i="1" dirty="0" err="1" smtClean="0"/>
              <a:t>agrangian</a:t>
            </a:r>
            <a:r>
              <a:rPr lang="en-US" i="1" dirty="0" smtClean="0"/>
              <a:t> decomposition enhanced problem  are same as the optimal </a:t>
            </a:r>
            <a:r>
              <a:rPr lang="en-US" i="1" dirty="0" err="1" smtClean="0"/>
              <a:t>lagrangian</a:t>
            </a:r>
            <a:r>
              <a:rPr lang="en-US" i="1" dirty="0" smtClean="0"/>
              <a:t> multipliers of the decomposed problem.</a:t>
            </a:r>
          </a:p>
          <a:p>
            <a:pPr marL="0" indent="0">
              <a:buNone/>
            </a:pPr>
            <a:endParaRPr lang="en-US" i="1" dirty="0" smtClean="0"/>
          </a:p>
          <a:p>
            <a:pPr marL="0" indent="0">
              <a:buNone/>
            </a:pPr>
            <a:r>
              <a:rPr lang="en-US" dirty="0" smtClean="0"/>
              <a:t>Proof </a:t>
            </a:r>
            <a:r>
              <a:rPr lang="en-US" dirty="0" smtClean="0"/>
              <a:t>that follows from </a:t>
            </a:r>
            <a:r>
              <a:rPr lang="en-US" dirty="0" smtClean="0"/>
              <a:t>duality theorem given in Section </a:t>
            </a:r>
            <a:r>
              <a:rPr lang="en-US" dirty="0" smtClean="0"/>
              <a:t>5.4</a:t>
            </a:r>
          </a:p>
          <a:p>
            <a:pPr marL="0" indent="0">
              <a:buNone/>
            </a:pP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36</a:t>
            </a:fld>
            <a:endParaRPr lang="en-US" dirty="0"/>
          </a:p>
        </p:txBody>
      </p:sp>
    </p:spTree>
    <p:extLst>
      <p:ext uri="{BB962C8B-B14F-4D97-AF65-F5344CB8AC3E}">
        <p14:creationId xmlns:p14="http://schemas.microsoft.com/office/powerpoint/2010/main" val="138304140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Lagrangian</a:t>
            </a:r>
            <a:r>
              <a:rPr lang="en-US" dirty="0" smtClean="0"/>
              <a:t> Decomposition</a:t>
            </a:r>
            <a:br>
              <a:rPr lang="en-US" dirty="0" smtClean="0"/>
            </a:br>
            <a:r>
              <a:rPr lang="en-US" sz="3600" dirty="0" smtClean="0"/>
              <a:t>Approach</a:t>
            </a:r>
            <a:endParaRPr lang="en-US" sz="3600" dirty="0"/>
          </a:p>
        </p:txBody>
      </p:sp>
      <p:sp>
        <p:nvSpPr>
          <p:cNvPr id="4" name="Slide Number Placeholder 3"/>
          <p:cNvSpPr>
            <a:spLocks noGrp="1"/>
          </p:cNvSpPr>
          <p:nvPr>
            <p:ph type="sldNum" sz="quarter" idx="12"/>
          </p:nvPr>
        </p:nvSpPr>
        <p:spPr/>
        <p:txBody>
          <a:bodyPr/>
          <a:lstStyle/>
          <a:p>
            <a:fld id="{5445BD81-DAF7-6F49-B150-DD6061297609}" type="slidenum">
              <a:rPr lang="en-US" smtClean="0"/>
              <a:t>37</a:t>
            </a:fld>
            <a:endParaRPr lang="en-US"/>
          </a:p>
        </p:txBody>
      </p:sp>
      <p:pic>
        <p:nvPicPr>
          <p:cNvPr id="7" name="Picture 6" descr="lagrangean-simp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648" y="1757269"/>
            <a:ext cx="6618941" cy="4964206"/>
          </a:xfrm>
          <a:prstGeom prst="rect">
            <a:avLst/>
          </a:prstGeom>
        </p:spPr>
      </p:pic>
      <p:sp>
        <p:nvSpPr>
          <p:cNvPr id="3" name="TextBox 2"/>
          <p:cNvSpPr txBox="1"/>
          <p:nvPr/>
        </p:nvSpPr>
        <p:spPr>
          <a:xfrm>
            <a:off x="764327" y="1627928"/>
            <a:ext cx="7725585" cy="707886"/>
          </a:xfrm>
          <a:prstGeom prst="rect">
            <a:avLst/>
          </a:prstGeom>
          <a:noFill/>
        </p:spPr>
        <p:txBody>
          <a:bodyPr wrap="square" rtlCol="0">
            <a:spAutoFit/>
          </a:bodyPr>
          <a:lstStyle/>
          <a:p>
            <a:pPr algn="ctr"/>
            <a:r>
              <a:rPr lang="en-US" sz="2000" dirty="0" smtClean="0"/>
              <a:t>Instead of doing the expensive </a:t>
            </a:r>
            <a:r>
              <a:rPr lang="en-US" sz="2000" dirty="0" err="1" smtClean="0"/>
              <a:t>λ</a:t>
            </a:r>
            <a:r>
              <a:rPr lang="en-US" sz="2000" dirty="0" smtClean="0"/>
              <a:t> search, </a:t>
            </a:r>
            <a:br>
              <a:rPr lang="en-US" sz="2000" dirty="0" smtClean="0"/>
            </a:br>
            <a:r>
              <a:rPr lang="en-US" sz="2000" dirty="0" smtClean="0"/>
              <a:t>solve </a:t>
            </a:r>
            <a:r>
              <a:rPr lang="en-US" sz="2000" dirty="0" err="1" smtClean="0"/>
              <a:t>Lagrangian</a:t>
            </a:r>
            <a:r>
              <a:rPr lang="en-US" sz="2000" dirty="0" smtClean="0"/>
              <a:t> Decomposition Enhanced Problem</a:t>
            </a:r>
            <a:endParaRPr lang="en-US" sz="2000" dirty="0"/>
          </a:p>
        </p:txBody>
      </p:sp>
    </p:spTree>
    <p:extLst>
      <p:ext uri="{BB962C8B-B14F-4D97-AF65-F5344CB8AC3E}">
        <p14:creationId xmlns:p14="http://schemas.microsoft.com/office/powerpoint/2010/main" val="250156468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smtClean="0"/>
              <a:t>Lagrangian</a:t>
            </a:r>
            <a:r>
              <a:rPr lang="en-US" sz="3600" dirty="0" smtClean="0"/>
              <a:t> Decomposition and Merge (LDAM) method</a:t>
            </a:r>
            <a:endParaRPr lang="en-US" sz="3600" dirty="0"/>
          </a:p>
        </p:txBody>
      </p:sp>
      <p:sp>
        <p:nvSpPr>
          <p:cNvPr id="3" name="Content Placeholder 2"/>
          <p:cNvSpPr>
            <a:spLocks noGrp="1"/>
          </p:cNvSpPr>
          <p:nvPr>
            <p:ph idx="1"/>
          </p:nvPr>
        </p:nvSpPr>
        <p:spPr>
          <a:xfrm>
            <a:off x="457200" y="1570318"/>
            <a:ext cx="8229600" cy="4525963"/>
          </a:xfrm>
        </p:spPr>
        <p:txBody>
          <a:bodyPr>
            <a:normAutofit fontScale="85000" lnSpcReduction="20000"/>
          </a:bodyPr>
          <a:lstStyle/>
          <a:p>
            <a:r>
              <a:rPr lang="en-US" dirty="0" smtClean="0"/>
              <a:t>Solve </a:t>
            </a:r>
            <a:r>
              <a:rPr lang="en-US" dirty="0" err="1" smtClean="0"/>
              <a:t>Lagrangian</a:t>
            </a:r>
            <a:r>
              <a:rPr lang="en-US" dirty="0" smtClean="0"/>
              <a:t> Decomposed </a:t>
            </a:r>
            <a:r>
              <a:rPr lang="en-US" dirty="0" smtClean="0"/>
              <a:t>Problem</a:t>
            </a:r>
          </a:p>
          <a:p>
            <a:r>
              <a:rPr lang="en-US" dirty="0" smtClean="0"/>
              <a:t>Subproblem cuts eliminate part of search space of original problem</a:t>
            </a:r>
            <a:endParaRPr lang="en-US" dirty="0" smtClean="0"/>
          </a:p>
          <a:p>
            <a:endParaRPr lang="en-US" dirty="0"/>
          </a:p>
          <a:p>
            <a:endParaRPr lang="en-US" dirty="0" smtClean="0"/>
          </a:p>
          <a:p>
            <a:endParaRPr lang="en-US" dirty="0"/>
          </a:p>
          <a:p>
            <a:pPr marL="0" indent="0">
              <a:buNone/>
            </a:pPr>
            <a:endParaRPr lang="en-US" dirty="0" smtClean="0"/>
          </a:p>
          <a:p>
            <a:endParaRPr lang="en-US" dirty="0" smtClean="0"/>
          </a:p>
          <a:p>
            <a:r>
              <a:rPr lang="en-US" dirty="0" smtClean="0"/>
              <a:t>Merge </a:t>
            </a:r>
            <a:r>
              <a:rPr lang="en-US" dirty="0" smtClean="0"/>
              <a:t>Cuts from Subproblems</a:t>
            </a:r>
          </a:p>
          <a:p>
            <a:r>
              <a:rPr lang="en-US" dirty="0" smtClean="0"/>
              <a:t>Solve original problem with cuts from the </a:t>
            </a:r>
            <a:r>
              <a:rPr lang="en-US" dirty="0" err="1" smtClean="0"/>
              <a:t>subproblems</a:t>
            </a:r>
            <a:endParaRPr lang="en-US" dirty="0" smtClean="0"/>
          </a:p>
        </p:txBody>
      </p:sp>
      <p:sp>
        <p:nvSpPr>
          <p:cNvPr id="4" name="Slide Number Placeholder 3"/>
          <p:cNvSpPr>
            <a:spLocks noGrp="1"/>
          </p:cNvSpPr>
          <p:nvPr>
            <p:ph type="sldNum" sz="quarter" idx="12"/>
          </p:nvPr>
        </p:nvSpPr>
        <p:spPr/>
        <p:txBody>
          <a:bodyPr/>
          <a:lstStyle/>
          <a:p>
            <a:fld id="{5445BD81-DAF7-6F49-B150-DD6061297609}" type="slidenum">
              <a:rPr lang="en-US" smtClean="0"/>
              <a:t>38</a:t>
            </a:fld>
            <a:endParaRPr lang="en-US"/>
          </a:p>
        </p:txBody>
      </p:sp>
      <p:pic>
        <p:nvPicPr>
          <p:cNvPr id="5" name="Picture 4"/>
          <p:cNvPicPr>
            <a:picLocks noChangeAspect="1"/>
          </p:cNvPicPr>
          <p:nvPr/>
        </p:nvPicPr>
        <p:blipFill>
          <a:blip r:embed="rId2"/>
          <a:stretch>
            <a:fillRect/>
          </a:stretch>
        </p:blipFill>
        <p:spPr>
          <a:xfrm>
            <a:off x="2711180" y="3355337"/>
            <a:ext cx="2899975" cy="699994"/>
          </a:xfrm>
          <a:prstGeom prst="rect">
            <a:avLst/>
          </a:prstGeom>
        </p:spPr>
      </p:pic>
      <p:pic>
        <p:nvPicPr>
          <p:cNvPr id="6" name="Picture 5"/>
          <p:cNvPicPr>
            <a:picLocks noChangeAspect="1"/>
          </p:cNvPicPr>
          <p:nvPr/>
        </p:nvPicPr>
        <p:blipFill>
          <a:blip r:embed="rId3"/>
          <a:stretch>
            <a:fillRect/>
          </a:stretch>
        </p:blipFill>
        <p:spPr>
          <a:xfrm>
            <a:off x="2711179" y="4055331"/>
            <a:ext cx="2899975" cy="724994"/>
          </a:xfrm>
          <a:prstGeom prst="rect">
            <a:avLst/>
          </a:prstGeom>
        </p:spPr>
      </p:pic>
      <p:pic>
        <p:nvPicPr>
          <p:cNvPr id="7" name="Picture 6"/>
          <p:cNvPicPr>
            <a:picLocks noChangeAspect="1"/>
          </p:cNvPicPr>
          <p:nvPr/>
        </p:nvPicPr>
        <p:blipFill>
          <a:blip r:embed="rId4"/>
          <a:stretch>
            <a:fillRect/>
          </a:stretch>
        </p:blipFill>
        <p:spPr>
          <a:xfrm>
            <a:off x="1397396" y="2740507"/>
            <a:ext cx="6284929" cy="614830"/>
          </a:xfrm>
          <a:prstGeom prst="rect">
            <a:avLst/>
          </a:prstGeom>
        </p:spPr>
      </p:pic>
    </p:spTree>
    <p:extLst>
      <p:ext uri="{BB962C8B-B14F-4D97-AF65-F5344CB8AC3E}">
        <p14:creationId xmlns:p14="http://schemas.microsoft.com/office/powerpoint/2010/main" val="33548548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523"/>
            <a:ext cx="8229600" cy="1143000"/>
          </a:xfrm>
        </p:spPr>
        <p:txBody>
          <a:bodyPr>
            <a:normAutofit fontScale="90000"/>
          </a:bodyPr>
          <a:lstStyle/>
          <a:p>
            <a:r>
              <a:rPr lang="en-US" dirty="0" smtClean="0"/>
              <a:t>LDAM </a:t>
            </a:r>
            <a:br>
              <a:rPr lang="en-US" dirty="0" smtClean="0"/>
            </a:br>
            <a:r>
              <a:rPr lang="en-US" sz="3600" dirty="0" smtClean="0"/>
              <a:t>Parallel Design</a:t>
            </a:r>
            <a:endParaRPr lang="en-US" sz="3600" dirty="0"/>
          </a:p>
        </p:txBody>
      </p:sp>
      <p:sp>
        <p:nvSpPr>
          <p:cNvPr id="4" name="Slide Number Placeholder 3"/>
          <p:cNvSpPr>
            <a:spLocks noGrp="1"/>
          </p:cNvSpPr>
          <p:nvPr>
            <p:ph type="sldNum" sz="quarter" idx="12"/>
          </p:nvPr>
        </p:nvSpPr>
        <p:spPr/>
        <p:txBody>
          <a:bodyPr/>
          <a:lstStyle/>
          <a:p>
            <a:fld id="{5445BD81-DAF7-6F49-B150-DD6061297609}" type="slidenum">
              <a:rPr lang="en-US" smtClean="0"/>
              <a:t>39</a:t>
            </a:fld>
            <a:endParaRPr lang="en-US"/>
          </a:p>
        </p:txBody>
      </p:sp>
      <p:pic>
        <p:nvPicPr>
          <p:cNvPr id="5" name="Picture 4"/>
          <p:cNvPicPr>
            <a:picLocks noChangeAspect="1"/>
          </p:cNvPicPr>
          <p:nvPr/>
        </p:nvPicPr>
        <p:blipFill>
          <a:blip r:embed="rId2"/>
          <a:stretch>
            <a:fillRect/>
          </a:stretch>
        </p:blipFill>
        <p:spPr>
          <a:xfrm>
            <a:off x="1682444" y="1333499"/>
            <a:ext cx="5877791" cy="5387975"/>
          </a:xfrm>
          <a:prstGeom prst="rect">
            <a:avLst/>
          </a:prstGeom>
        </p:spPr>
      </p:pic>
    </p:spTree>
    <p:extLst>
      <p:ext uri="{BB962C8B-B14F-4D97-AF65-F5344CB8AC3E}">
        <p14:creationId xmlns:p14="http://schemas.microsoft.com/office/powerpoint/2010/main" val="13728470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394362" y="5382734"/>
            <a:ext cx="2354743" cy="520453"/>
          </a:xfrm>
          <a:prstGeom prst="rect">
            <a:avLst/>
          </a:prstGeom>
          <a:solidFill>
            <a:srgbClr val="FFE0C9"/>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315804" y="5474391"/>
            <a:ext cx="2354743" cy="520453"/>
          </a:xfrm>
          <a:prstGeom prst="rect">
            <a:avLst/>
          </a:prstGeom>
          <a:solidFill>
            <a:srgbClr val="FFE0C9"/>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226401" y="5559503"/>
            <a:ext cx="2354743" cy="520453"/>
          </a:xfrm>
          <a:prstGeom prst="rect">
            <a:avLst/>
          </a:prstGeom>
          <a:solidFill>
            <a:srgbClr val="FFE0C9"/>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152101" y="5644614"/>
            <a:ext cx="2354743" cy="520453"/>
          </a:xfrm>
          <a:prstGeom prst="rect">
            <a:avLst/>
          </a:prstGeom>
          <a:solidFill>
            <a:srgbClr val="FFE0C9"/>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088493" y="5724996"/>
            <a:ext cx="2354743" cy="520453"/>
          </a:xfrm>
          <a:prstGeom prst="rect">
            <a:avLst/>
          </a:prstGeom>
          <a:solidFill>
            <a:srgbClr val="FFE0C9"/>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22110"/>
            <a:ext cx="8229600" cy="6004053"/>
          </a:xfrm>
        </p:spPr>
        <p:txBody>
          <a:bodyPr>
            <a:normAutofit/>
          </a:bodyPr>
          <a:lstStyle/>
          <a:p>
            <a:pPr marL="0" indent="0" algn="ctr">
              <a:buNone/>
            </a:pPr>
            <a:r>
              <a:rPr lang="en-US" sz="4400" dirty="0" smtClean="0">
                <a:solidFill>
                  <a:srgbClr val="0000FF"/>
                </a:solidFill>
              </a:rPr>
              <a:t>Stochastic Optimization</a:t>
            </a:r>
          </a:p>
          <a:p>
            <a:pPr marL="0" indent="0" algn="ctr">
              <a:buNone/>
            </a:pPr>
            <a:endParaRPr lang="en-US" sz="2400" dirty="0" smtClean="0"/>
          </a:p>
          <a:p>
            <a:pPr marL="0" indent="0" algn="ctr">
              <a:buNone/>
            </a:pPr>
            <a:endParaRPr lang="en-US" sz="2400" dirty="0" smtClean="0"/>
          </a:p>
          <a:p>
            <a:pPr marL="0" indent="0" algn="ctr">
              <a:buNone/>
            </a:pPr>
            <a:endParaRPr lang="en-US" sz="2000" dirty="0" smtClean="0"/>
          </a:p>
          <a:p>
            <a:pPr marL="0" indent="0" algn="ctr">
              <a:buNone/>
            </a:pPr>
            <a:endParaRPr lang="en-US" sz="2000" dirty="0"/>
          </a:p>
          <a:p>
            <a:pPr marL="0" indent="0">
              <a:buNone/>
            </a:pPr>
            <a:endParaRPr lang="en-US" sz="2000" dirty="0"/>
          </a:p>
        </p:txBody>
      </p:sp>
      <p:sp>
        <p:nvSpPr>
          <p:cNvPr id="6" name="Slide Number Placeholder 5"/>
          <p:cNvSpPr>
            <a:spLocks noGrp="1"/>
          </p:cNvSpPr>
          <p:nvPr>
            <p:ph type="sldNum" sz="quarter" idx="12"/>
          </p:nvPr>
        </p:nvSpPr>
        <p:spPr>
          <a:xfrm>
            <a:off x="6592075" y="6473721"/>
            <a:ext cx="2133600" cy="365125"/>
          </a:xfrm>
        </p:spPr>
        <p:txBody>
          <a:bodyPr/>
          <a:lstStyle/>
          <a:p>
            <a:fld id="{5445BD81-DAF7-6F49-B150-DD6061297609}" type="slidenum">
              <a:rPr lang="en-US" smtClean="0"/>
              <a:t>4</a:t>
            </a:fld>
            <a:endParaRPr lang="en-US"/>
          </a:p>
        </p:txBody>
      </p:sp>
      <p:sp>
        <p:nvSpPr>
          <p:cNvPr id="9" name="Rectangle 8"/>
          <p:cNvSpPr/>
          <p:nvPr/>
        </p:nvSpPr>
        <p:spPr>
          <a:xfrm>
            <a:off x="3749105" y="1755918"/>
            <a:ext cx="5018607" cy="1692771"/>
          </a:xfrm>
          <a:prstGeom prst="rect">
            <a:avLst/>
          </a:prstGeom>
        </p:spPr>
        <p:txBody>
          <a:bodyPr wrap="square">
            <a:spAutoFit/>
          </a:bodyPr>
          <a:lstStyle/>
          <a:p>
            <a:pPr algn="ctr"/>
            <a:r>
              <a:rPr lang="en-US" sz="2600" i="1" dirty="0" smtClean="0"/>
              <a:t>Stage 1 </a:t>
            </a:r>
            <a:r>
              <a:rPr lang="en-US" sz="2600" i="1" dirty="0"/>
              <a:t>(strategic decision</a:t>
            </a:r>
            <a:r>
              <a:rPr lang="en-US" sz="2600" i="1" dirty="0" smtClean="0"/>
              <a:t>)</a:t>
            </a:r>
            <a:r>
              <a:rPr lang="en-US" sz="2600" dirty="0" smtClean="0"/>
              <a:t> </a:t>
            </a:r>
            <a:br>
              <a:rPr lang="en-US" sz="2600" dirty="0" smtClean="0"/>
            </a:br>
            <a:r>
              <a:rPr lang="en-US" sz="2600" dirty="0" smtClean="0"/>
              <a:t>Cost </a:t>
            </a:r>
            <a:r>
              <a:rPr lang="en-US" sz="2600" dirty="0"/>
              <a:t>of resource </a:t>
            </a:r>
            <a:r>
              <a:rPr lang="en-US" sz="2600" dirty="0" smtClean="0"/>
              <a:t>allocation + Expected Cost of Stage 2 Decisions </a:t>
            </a:r>
          </a:p>
          <a:p>
            <a:pPr algn="ctr"/>
            <a:r>
              <a:rPr lang="en-US" sz="2600" dirty="0" smtClean="0">
                <a:solidFill>
                  <a:srgbClr val="0000FF"/>
                </a:solidFill>
              </a:rPr>
              <a:t>(Integer) Linear </a:t>
            </a:r>
            <a:r>
              <a:rPr lang="en-US" sz="2600" dirty="0" smtClean="0">
                <a:solidFill>
                  <a:srgbClr val="0000FF"/>
                </a:solidFill>
              </a:rPr>
              <a:t>Program</a:t>
            </a:r>
            <a:endParaRPr lang="en-US" sz="2600" dirty="0">
              <a:solidFill>
                <a:srgbClr val="0000FF"/>
              </a:solidFill>
            </a:endParaRPr>
          </a:p>
        </p:txBody>
      </p:sp>
      <p:sp>
        <p:nvSpPr>
          <p:cNvPr id="11" name="Rectangle 10"/>
          <p:cNvSpPr/>
          <p:nvPr/>
        </p:nvSpPr>
        <p:spPr>
          <a:xfrm>
            <a:off x="4027341" y="5181059"/>
            <a:ext cx="4572000" cy="1292662"/>
          </a:xfrm>
          <a:prstGeom prst="rect">
            <a:avLst/>
          </a:prstGeom>
        </p:spPr>
        <p:txBody>
          <a:bodyPr>
            <a:spAutoFit/>
          </a:bodyPr>
          <a:lstStyle/>
          <a:p>
            <a:pPr algn="ctr"/>
            <a:r>
              <a:rPr lang="en-US" sz="2600" i="1" dirty="0"/>
              <a:t>Stage 2 (operational decisions</a:t>
            </a:r>
            <a:r>
              <a:rPr lang="en-US" sz="2600" i="1" dirty="0" smtClean="0"/>
              <a:t>) </a:t>
            </a:r>
            <a:br>
              <a:rPr lang="en-US" sz="2600" i="1" dirty="0" smtClean="0"/>
            </a:br>
            <a:r>
              <a:rPr lang="en-US" sz="2600" dirty="0" smtClean="0"/>
              <a:t>Expected </a:t>
            </a:r>
            <a:r>
              <a:rPr lang="en-US" sz="2600" dirty="0"/>
              <a:t>execution </a:t>
            </a:r>
            <a:r>
              <a:rPr lang="en-US" sz="2600" dirty="0" smtClean="0"/>
              <a:t>cost</a:t>
            </a:r>
          </a:p>
          <a:p>
            <a:pPr algn="ctr"/>
            <a:r>
              <a:rPr lang="en-US" sz="2600" dirty="0" smtClean="0">
                <a:solidFill>
                  <a:srgbClr val="0000FF"/>
                </a:solidFill>
              </a:rPr>
              <a:t>(Integer) Linear Program</a:t>
            </a:r>
            <a:endParaRPr lang="en-US" sz="2600" dirty="0">
              <a:solidFill>
                <a:srgbClr val="0000FF"/>
              </a:solidFill>
            </a:endParaRPr>
          </a:p>
        </p:txBody>
      </p:sp>
      <p:pic>
        <p:nvPicPr>
          <p:cNvPr id="26" name="Picture 25"/>
          <p:cNvPicPr>
            <a:picLocks noChangeAspect="1"/>
          </p:cNvPicPr>
          <p:nvPr/>
        </p:nvPicPr>
        <p:blipFill>
          <a:blip r:embed="rId3"/>
          <a:stretch>
            <a:fillRect/>
          </a:stretch>
        </p:blipFill>
        <p:spPr>
          <a:xfrm>
            <a:off x="2903307" y="3876686"/>
            <a:ext cx="2728887" cy="881640"/>
          </a:xfrm>
          <a:prstGeom prst="rect">
            <a:avLst/>
          </a:prstGeom>
        </p:spPr>
      </p:pic>
      <p:sp>
        <p:nvSpPr>
          <p:cNvPr id="10" name="TextBox 9"/>
          <p:cNvSpPr txBox="1"/>
          <p:nvPr/>
        </p:nvSpPr>
        <p:spPr>
          <a:xfrm>
            <a:off x="3286590" y="3847708"/>
            <a:ext cx="918619" cy="400110"/>
          </a:xfrm>
          <a:prstGeom prst="rect">
            <a:avLst/>
          </a:prstGeom>
          <a:noFill/>
        </p:spPr>
        <p:txBody>
          <a:bodyPr wrap="square" rtlCol="0">
            <a:spAutoFit/>
          </a:bodyPr>
          <a:lstStyle/>
          <a:p>
            <a:r>
              <a:rPr lang="en-US" sz="2000" dirty="0">
                <a:solidFill>
                  <a:srgbClr val="FF0000"/>
                </a:solidFill>
              </a:rPr>
              <a:t>c</a:t>
            </a:r>
            <a:r>
              <a:rPr lang="en-US" sz="2000" dirty="0" smtClean="0">
                <a:solidFill>
                  <a:srgbClr val="FF0000"/>
                </a:solidFill>
              </a:rPr>
              <a:t>osts,</a:t>
            </a:r>
            <a:endParaRPr lang="en-US" sz="2000" dirty="0">
              <a:solidFill>
                <a:srgbClr val="FF0000"/>
              </a:solidFill>
            </a:endParaRPr>
          </a:p>
        </p:txBody>
      </p:sp>
      <p:pic>
        <p:nvPicPr>
          <p:cNvPr id="19" name="Picture 18"/>
          <p:cNvPicPr>
            <a:picLocks noChangeAspect="1"/>
          </p:cNvPicPr>
          <p:nvPr/>
        </p:nvPicPr>
        <p:blipFill>
          <a:blip r:embed="rId4"/>
          <a:stretch>
            <a:fillRect/>
          </a:stretch>
        </p:blipFill>
        <p:spPr>
          <a:xfrm>
            <a:off x="902436" y="1905591"/>
            <a:ext cx="2532914" cy="4571600"/>
          </a:xfrm>
          <a:prstGeom prst="rect">
            <a:avLst/>
          </a:prstGeom>
        </p:spPr>
      </p:pic>
      <p:sp>
        <p:nvSpPr>
          <p:cNvPr id="2" name="TextBox 1"/>
          <p:cNvSpPr txBox="1"/>
          <p:nvPr/>
        </p:nvSpPr>
        <p:spPr>
          <a:xfrm>
            <a:off x="902436" y="4109563"/>
            <a:ext cx="679943" cy="461665"/>
          </a:xfrm>
          <a:prstGeom prst="rect">
            <a:avLst/>
          </a:prstGeom>
          <a:noFill/>
        </p:spPr>
        <p:txBody>
          <a:bodyPr wrap="square" rtlCol="0">
            <a:spAutoFit/>
          </a:bodyPr>
          <a:lstStyle/>
          <a:p>
            <a:r>
              <a:rPr lang="en-US" sz="2400" i="1" dirty="0" smtClean="0">
                <a:solidFill>
                  <a:srgbClr val="008000"/>
                </a:solidFill>
                <a:latin typeface="Cambria"/>
                <a:cs typeface="Cambria"/>
              </a:rPr>
              <a:t>x*</a:t>
            </a:r>
            <a:endParaRPr lang="en-US" sz="2400" i="1" dirty="0">
              <a:solidFill>
                <a:srgbClr val="008000"/>
              </a:solidFill>
              <a:latin typeface="Cambria"/>
              <a:cs typeface="Cambria"/>
            </a:endParaRPr>
          </a:p>
        </p:txBody>
      </p:sp>
      <p:sp>
        <p:nvSpPr>
          <p:cNvPr id="4" name="Rectangle 3"/>
          <p:cNvSpPr/>
          <p:nvPr/>
        </p:nvSpPr>
        <p:spPr>
          <a:xfrm>
            <a:off x="1167042" y="4456381"/>
            <a:ext cx="243636" cy="301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852506" y="4571228"/>
            <a:ext cx="582843" cy="301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437591" y="860313"/>
            <a:ext cx="4115609" cy="523220"/>
          </a:xfrm>
          <a:prstGeom prst="rect">
            <a:avLst/>
          </a:prstGeom>
          <a:noFill/>
        </p:spPr>
        <p:txBody>
          <a:bodyPr wrap="square" rtlCol="0">
            <a:spAutoFit/>
          </a:bodyPr>
          <a:lstStyle/>
          <a:p>
            <a:pPr algn="ctr"/>
            <a:r>
              <a:rPr lang="en-US" sz="2800" dirty="0" smtClean="0">
                <a:solidFill>
                  <a:srgbClr val="008000"/>
                </a:solidFill>
                <a:latin typeface="Cambria"/>
                <a:cs typeface="Cambria"/>
              </a:rPr>
              <a:t>Benders Decomposition</a:t>
            </a:r>
            <a:endParaRPr lang="en-US" sz="2800" dirty="0">
              <a:solidFill>
                <a:srgbClr val="008000"/>
              </a:solidFill>
              <a:latin typeface="Cambria"/>
              <a:cs typeface="Cambria"/>
            </a:endParaRPr>
          </a:p>
        </p:txBody>
      </p:sp>
    </p:spTree>
    <p:extLst>
      <p:ext uri="{BB962C8B-B14F-4D97-AF65-F5344CB8AC3E}">
        <p14:creationId xmlns:p14="http://schemas.microsoft.com/office/powerpoint/2010/main" val="4232427832"/>
      </p:ext>
    </p:extLst>
  </p:cSld>
  <p:clrMapOvr>
    <a:masterClrMapping/>
  </p:clrMapOvr>
  <mc:AlternateContent xmlns:mc="http://schemas.openxmlformats.org/markup-compatibility/2006" xmlns:p14="http://schemas.microsoft.com/office/powerpoint/2010/main">
    <mc:Choice Requires="p14">
      <p:transition spd="slow" p14:dur="2000" advTm="60342"/>
    </mc:Choice>
    <mc:Fallback xmlns="">
      <p:transition xmlns:p14="http://schemas.microsoft.com/office/powerpoint/2010/main" spd="slow" advTm="60342"/>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097743" y="4396067"/>
            <a:ext cx="5969000" cy="1054100"/>
          </a:xfrm>
          <a:prstGeom prst="rect">
            <a:avLst/>
          </a:prstGeom>
        </p:spPr>
      </p:pic>
      <p:sp>
        <p:nvSpPr>
          <p:cNvPr id="2" name="Title 1"/>
          <p:cNvSpPr>
            <a:spLocks noGrp="1"/>
          </p:cNvSpPr>
          <p:nvPr>
            <p:ph type="title"/>
          </p:nvPr>
        </p:nvSpPr>
        <p:spPr>
          <a:xfrm>
            <a:off x="457200" y="15396"/>
            <a:ext cx="8229600" cy="1143000"/>
          </a:xfrm>
        </p:spPr>
        <p:txBody>
          <a:bodyPr/>
          <a:lstStyle/>
          <a:p>
            <a:r>
              <a:rPr lang="en-US" dirty="0" smtClean="0"/>
              <a:t>LDAM Results	</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40</a:t>
            </a:fld>
            <a:endParaRPr lang="en-US"/>
          </a:p>
        </p:txBody>
      </p:sp>
      <p:sp>
        <p:nvSpPr>
          <p:cNvPr id="14" name="Oval 13"/>
          <p:cNvSpPr/>
          <p:nvPr/>
        </p:nvSpPr>
        <p:spPr>
          <a:xfrm>
            <a:off x="5053081" y="1127130"/>
            <a:ext cx="851647" cy="1602815"/>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0" y="1154198"/>
            <a:ext cx="1867651" cy="5816978"/>
          </a:xfrm>
          <a:prstGeom prst="rect">
            <a:avLst/>
          </a:prstGeom>
          <a:noFill/>
        </p:spPr>
        <p:txBody>
          <a:bodyPr wrap="square" rtlCol="0">
            <a:spAutoFit/>
          </a:bodyPr>
          <a:lstStyle/>
          <a:p>
            <a:pPr algn="ctr"/>
            <a:r>
              <a:rPr lang="en-US" sz="3000" dirty="0" smtClean="0">
                <a:solidFill>
                  <a:srgbClr val="E46C0A"/>
                </a:solidFill>
              </a:rPr>
              <a:t/>
            </a:r>
            <a:br>
              <a:rPr lang="en-US" sz="3000" dirty="0" smtClean="0">
                <a:solidFill>
                  <a:srgbClr val="E46C0A"/>
                </a:solidFill>
              </a:rPr>
            </a:br>
            <a:r>
              <a:rPr lang="en-US" sz="3000" dirty="0" smtClean="0">
                <a:solidFill>
                  <a:srgbClr val="E46C0A"/>
                </a:solidFill>
              </a:rPr>
              <a:t>8t120s</a:t>
            </a:r>
            <a:br>
              <a:rPr lang="en-US" sz="3000" dirty="0" smtClean="0">
                <a:solidFill>
                  <a:srgbClr val="E46C0A"/>
                </a:solidFill>
              </a:rPr>
            </a:br>
            <a:r>
              <a:rPr lang="en-US" dirty="0" smtClean="0">
                <a:solidFill>
                  <a:srgbClr val="E46C0A"/>
                </a:solidFill>
              </a:rPr>
              <a:t>With 4 Subproblems</a:t>
            </a:r>
            <a:endParaRPr lang="en-US" dirty="0" smtClean="0">
              <a:solidFill>
                <a:srgbClr val="E46C0A"/>
              </a:solidFill>
            </a:endParaRPr>
          </a:p>
          <a:p>
            <a:pPr algn="ctr"/>
            <a:r>
              <a:rPr lang="en-US" sz="3000" dirty="0" smtClean="0">
                <a:solidFill>
                  <a:srgbClr val="E46C0A"/>
                </a:solidFill>
              </a:rPr>
              <a:t/>
            </a:r>
            <a:br>
              <a:rPr lang="en-US" sz="3000" dirty="0" smtClean="0">
                <a:solidFill>
                  <a:srgbClr val="E46C0A"/>
                </a:solidFill>
              </a:rPr>
            </a:br>
            <a:r>
              <a:rPr lang="en-US" sz="3000" dirty="0" smtClean="0">
                <a:solidFill>
                  <a:srgbClr val="E46C0A"/>
                </a:solidFill>
              </a:rPr>
              <a:t>10t120s</a:t>
            </a:r>
            <a:br>
              <a:rPr lang="en-US" sz="3000" dirty="0" smtClean="0">
                <a:solidFill>
                  <a:srgbClr val="E46C0A"/>
                </a:solidFill>
              </a:rPr>
            </a:br>
            <a:r>
              <a:rPr lang="en-US" dirty="0" smtClean="0">
                <a:solidFill>
                  <a:srgbClr val="E46C0A"/>
                </a:solidFill>
              </a:rPr>
              <a:t>With 5 Subproblems</a:t>
            </a:r>
            <a:endParaRPr lang="en-US" dirty="0" smtClean="0">
              <a:solidFill>
                <a:srgbClr val="E46C0A"/>
              </a:solidFill>
            </a:endParaRPr>
          </a:p>
          <a:p>
            <a:pPr algn="ctr"/>
            <a:endParaRPr lang="en-US" sz="3000" dirty="0">
              <a:solidFill>
                <a:srgbClr val="E46C0A"/>
              </a:solidFill>
            </a:endParaRPr>
          </a:p>
          <a:p>
            <a:pPr algn="ctr"/>
            <a:r>
              <a:rPr lang="en-US" sz="3000" dirty="0" smtClean="0">
                <a:solidFill>
                  <a:srgbClr val="E46C0A"/>
                </a:solidFill>
              </a:rPr>
              <a:t>12t120s</a:t>
            </a:r>
            <a:br>
              <a:rPr lang="en-US" sz="3000" dirty="0" smtClean="0">
                <a:solidFill>
                  <a:srgbClr val="E46C0A"/>
                </a:solidFill>
              </a:rPr>
            </a:br>
            <a:r>
              <a:rPr lang="en-US" dirty="0" smtClean="0">
                <a:solidFill>
                  <a:srgbClr val="E46C0A"/>
                </a:solidFill>
              </a:rPr>
              <a:t>With 4 Subproblems</a:t>
            </a:r>
            <a:endParaRPr lang="en-US" dirty="0" smtClean="0">
              <a:solidFill>
                <a:srgbClr val="E46C0A"/>
              </a:solidFill>
            </a:endParaRPr>
          </a:p>
          <a:p>
            <a:pPr algn="ctr"/>
            <a:r>
              <a:rPr lang="en-US" sz="3000" dirty="0" smtClean="0">
                <a:solidFill>
                  <a:srgbClr val="E46C0A"/>
                </a:solidFill>
              </a:rPr>
              <a:t>15t120s</a:t>
            </a:r>
            <a:br>
              <a:rPr lang="en-US" sz="3000" dirty="0" smtClean="0">
                <a:solidFill>
                  <a:srgbClr val="E46C0A"/>
                </a:solidFill>
              </a:rPr>
            </a:br>
            <a:r>
              <a:rPr lang="en-US" dirty="0" smtClean="0">
                <a:solidFill>
                  <a:srgbClr val="E46C0A"/>
                </a:solidFill>
              </a:rPr>
              <a:t>With 5 Subproblems</a:t>
            </a:r>
            <a:br>
              <a:rPr lang="en-US" dirty="0" smtClean="0">
                <a:solidFill>
                  <a:srgbClr val="E46C0A"/>
                </a:solidFill>
              </a:rPr>
            </a:br>
            <a:endParaRPr lang="en-US" dirty="0">
              <a:solidFill>
                <a:srgbClr val="E46C0A"/>
              </a:solidFill>
            </a:endParaRPr>
          </a:p>
        </p:txBody>
      </p:sp>
      <p:sp>
        <p:nvSpPr>
          <p:cNvPr id="16" name="Oval 15"/>
          <p:cNvSpPr/>
          <p:nvPr/>
        </p:nvSpPr>
        <p:spPr>
          <a:xfrm>
            <a:off x="6663769" y="1120588"/>
            <a:ext cx="974912" cy="1750453"/>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844680" y="2793252"/>
            <a:ext cx="851647" cy="1602815"/>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424709" y="2800493"/>
            <a:ext cx="1082489" cy="1525026"/>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787905" y="4232247"/>
            <a:ext cx="974912" cy="1235105"/>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424709" y="4376167"/>
            <a:ext cx="974912" cy="1074000"/>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824512" y="5584933"/>
            <a:ext cx="974912" cy="903938"/>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flipV="1">
            <a:off x="6424709" y="5584931"/>
            <a:ext cx="974912" cy="903938"/>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867651" y="1268226"/>
            <a:ext cx="6413500" cy="1384300"/>
          </a:xfrm>
          <a:prstGeom prst="rect">
            <a:avLst/>
          </a:prstGeom>
        </p:spPr>
      </p:pic>
      <p:pic>
        <p:nvPicPr>
          <p:cNvPr id="6" name="Picture 5"/>
          <p:cNvPicPr>
            <a:picLocks noChangeAspect="1"/>
          </p:cNvPicPr>
          <p:nvPr/>
        </p:nvPicPr>
        <p:blipFill>
          <a:blip r:embed="rId4"/>
          <a:stretch>
            <a:fillRect/>
          </a:stretch>
        </p:blipFill>
        <p:spPr>
          <a:xfrm>
            <a:off x="1704635" y="2916403"/>
            <a:ext cx="6576516" cy="1304085"/>
          </a:xfrm>
          <a:prstGeom prst="rect">
            <a:avLst/>
          </a:prstGeom>
        </p:spPr>
      </p:pic>
      <p:pic>
        <p:nvPicPr>
          <p:cNvPr id="8" name="Picture 7"/>
          <p:cNvPicPr>
            <a:picLocks noChangeAspect="1"/>
          </p:cNvPicPr>
          <p:nvPr/>
        </p:nvPicPr>
        <p:blipFill>
          <a:blip r:embed="rId5"/>
          <a:stretch>
            <a:fillRect/>
          </a:stretch>
        </p:blipFill>
        <p:spPr>
          <a:xfrm>
            <a:off x="2030481" y="5584933"/>
            <a:ext cx="6045200" cy="838200"/>
          </a:xfrm>
          <a:prstGeom prst="rect">
            <a:avLst/>
          </a:prstGeom>
        </p:spPr>
      </p:pic>
    </p:spTree>
    <p:extLst>
      <p:ext uri="{BB962C8B-B14F-4D97-AF65-F5344CB8AC3E}">
        <p14:creationId xmlns:p14="http://schemas.microsoft.com/office/powerpoint/2010/main" val="180494021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LDAM Results	</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41</a:t>
            </a:fld>
            <a:endParaRPr lang="en-US"/>
          </a:p>
        </p:txBody>
      </p:sp>
      <p:graphicFrame>
        <p:nvGraphicFramePr>
          <p:cNvPr id="23" name="Table 22"/>
          <p:cNvGraphicFramePr>
            <a:graphicFrameLocks noGrp="1"/>
          </p:cNvGraphicFramePr>
          <p:nvPr>
            <p:extLst>
              <p:ext uri="{D42A27DB-BD31-4B8C-83A1-F6EECF244321}">
                <p14:modId xmlns:p14="http://schemas.microsoft.com/office/powerpoint/2010/main" val="4032334380"/>
              </p:ext>
            </p:extLst>
          </p:nvPr>
        </p:nvGraphicFramePr>
        <p:xfrm>
          <a:off x="1837765" y="2097411"/>
          <a:ext cx="5498356" cy="2651760"/>
        </p:xfrm>
        <a:graphic>
          <a:graphicData uri="http://schemas.openxmlformats.org/drawingml/2006/table">
            <a:tbl>
              <a:tblPr firstRow="1" bandRow="1">
                <a:tableStyleId>{5940675A-B579-460E-94D1-54222C63F5DA}</a:tableStyleId>
              </a:tblPr>
              <a:tblGrid>
                <a:gridCol w="1524622"/>
                <a:gridCol w="1214911"/>
                <a:gridCol w="1363962"/>
                <a:gridCol w="1394861"/>
              </a:tblGrid>
              <a:tr h="741680">
                <a:tc>
                  <a:txBody>
                    <a:bodyPr/>
                    <a:lstStyle/>
                    <a:p>
                      <a:pPr algn="ctr"/>
                      <a:r>
                        <a:rPr lang="en-US" sz="2400" b="1" dirty="0" smtClean="0"/>
                        <a:t/>
                      </a:r>
                      <a:br>
                        <a:rPr lang="en-US" sz="2400" b="1" dirty="0" smtClean="0"/>
                      </a:br>
                      <a:r>
                        <a:rPr lang="en-US" sz="2400" b="1" dirty="0" smtClean="0"/>
                        <a:t>Dataset</a:t>
                      </a:r>
                      <a:endParaRPr lang="en-US" sz="2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b="1" dirty="0" smtClean="0"/>
                        <a:t>SAHM </a:t>
                      </a:r>
                      <a:br>
                        <a:rPr lang="en-US" sz="2400" b="1" dirty="0" smtClean="0"/>
                      </a:br>
                      <a:r>
                        <a:rPr lang="en-US" sz="2400" b="1" dirty="0" smtClean="0"/>
                        <a:t>Time</a:t>
                      </a:r>
                      <a:endParaRPr lang="en-US" sz="2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b="1" dirty="0" smtClean="0"/>
                        <a:t>Benders Time</a:t>
                      </a:r>
                      <a:endParaRPr lang="en-US" sz="2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b="1" dirty="0" smtClean="0"/>
                        <a:t>SAHM </a:t>
                      </a:r>
                      <a:r>
                        <a:rPr lang="en-US" sz="2400" b="1" dirty="0" err="1" smtClean="0"/>
                        <a:t>vs</a:t>
                      </a:r>
                      <a:r>
                        <a:rPr lang="en-US" sz="2400" b="1" dirty="0" smtClean="0"/>
                        <a:t> Benders</a:t>
                      </a:r>
                      <a:endParaRPr lang="en-US" sz="2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sz="2400" b="1" dirty="0" smtClean="0"/>
                        <a:t>8t120s</a:t>
                      </a:r>
                      <a:endParaRPr lang="en-US" sz="2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smtClean="0"/>
                        <a:t>435</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smtClean="0"/>
                        <a:t>454</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smtClean="0"/>
                        <a:t>4.2%</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pPr algn="ctr"/>
                      <a:r>
                        <a:rPr lang="en-US" sz="2400" b="1" dirty="0" smtClean="0"/>
                        <a:t>10t120s</a:t>
                      </a:r>
                      <a:endParaRPr lang="en-US" sz="2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smtClean="0"/>
                        <a:t>553</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smtClean="0"/>
                        <a:t>704</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smtClean="0"/>
                        <a:t>21</a:t>
                      </a:r>
                      <a:r>
                        <a:rPr lang="en-US" sz="2400" dirty="0" smtClean="0"/>
                        <a:t>%</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pPr algn="ctr"/>
                      <a:r>
                        <a:rPr lang="en-US" sz="2400" b="1" dirty="0" smtClean="0"/>
                        <a:t>12t120s</a:t>
                      </a:r>
                      <a:endParaRPr lang="en-US" sz="2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smtClean="0"/>
                        <a:t>1834</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smtClean="0"/>
                        <a:t>10962</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smtClean="0"/>
                        <a:t>83%</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pPr algn="ctr"/>
                      <a:r>
                        <a:rPr lang="en-US" sz="2400" b="1" dirty="0" smtClean="0"/>
                        <a:t>15t120s</a:t>
                      </a:r>
                      <a:endParaRPr lang="en-US" sz="2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t>9365</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t>&gt;36000</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t>-</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 name="TextBox 2"/>
          <p:cNvSpPr txBox="1"/>
          <p:nvPr/>
        </p:nvSpPr>
        <p:spPr>
          <a:xfrm>
            <a:off x="2009590" y="1457814"/>
            <a:ext cx="5080000" cy="553998"/>
          </a:xfrm>
          <a:prstGeom prst="rect">
            <a:avLst/>
          </a:prstGeom>
          <a:noFill/>
        </p:spPr>
        <p:txBody>
          <a:bodyPr wrap="square" rtlCol="0">
            <a:spAutoFit/>
          </a:bodyPr>
          <a:lstStyle/>
          <a:p>
            <a:pPr algn="ctr"/>
            <a:r>
              <a:rPr lang="en-US" sz="3000" dirty="0" smtClean="0">
                <a:solidFill>
                  <a:srgbClr val="E46C0A"/>
                </a:solidFill>
              </a:rPr>
              <a:t>Solution Time on 48 processors</a:t>
            </a:r>
            <a:endParaRPr lang="en-US" sz="3000" dirty="0">
              <a:solidFill>
                <a:srgbClr val="E46C0A"/>
              </a:solidFill>
            </a:endParaRPr>
          </a:p>
        </p:txBody>
      </p:sp>
      <p:sp>
        <p:nvSpPr>
          <p:cNvPr id="5" name="Rectangle 4"/>
          <p:cNvSpPr/>
          <p:nvPr/>
        </p:nvSpPr>
        <p:spPr>
          <a:xfrm>
            <a:off x="134471" y="5235845"/>
            <a:ext cx="4572000" cy="954107"/>
          </a:xfrm>
          <a:prstGeom prst="rect">
            <a:avLst/>
          </a:prstGeom>
        </p:spPr>
        <p:txBody>
          <a:bodyPr>
            <a:spAutoFit/>
          </a:bodyPr>
          <a:lstStyle/>
          <a:p>
            <a:pPr algn="ctr"/>
            <a:r>
              <a:rPr lang="en-US" sz="2800" i="1" dirty="0" smtClean="0">
                <a:solidFill>
                  <a:srgbClr val="008000"/>
                </a:solidFill>
                <a:latin typeface="Cambria"/>
                <a:cs typeface="Cambria"/>
              </a:rPr>
              <a:t>83% </a:t>
            </a:r>
            <a:r>
              <a:rPr lang="en-US" sz="2800" i="1" dirty="0">
                <a:solidFill>
                  <a:srgbClr val="008000"/>
                </a:solidFill>
                <a:latin typeface="Cambria"/>
                <a:cs typeface="Cambria"/>
              </a:rPr>
              <a:t>reduction in solution time for some problems</a:t>
            </a:r>
          </a:p>
        </p:txBody>
      </p:sp>
      <p:sp>
        <p:nvSpPr>
          <p:cNvPr id="6" name="Rectangle 5"/>
          <p:cNvSpPr/>
          <p:nvPr/>
        </p:nvSpPr>
        <p:spPr>
          <a:xfrm>
            <a:off x="5192061" y="5080001"/>
            <a:ext cx="3795057" cy="1384995"/>
          </a:xfrm>
          <a:prstGeom prst="rect">
            <a:avLst/>
          </a:prstGeom>
        </p:spPr>
        <p:txBody>
          <a:bodyPr wrap="square">
            <a:spAutoFit/>
          </a:bodyPr>
          <a:lstStyle/>
          <a:p>
            <a:pPr algn="ctr"/>
            <a:r>
              <a:rPr lang="en-US" sz="2800" i="1" dirty="0">
                <a:solidFill>
                  <a:srgbClr val="008000"/>
                </a:solidFill>
                <a:latin typeface="Cambria"/>
                <a:cs typeface="Cambria"/>
              </a:rPr>
              <a:t>Able to solve otherwise intractable problems in reasonable time</a:t>
            </a:r>
            <a:endParaRPr lang="en-US" sz="2800" dirty="0">
              <a:solidFill>
                <a:srgbClr val="008000"/>
              </a:solidFill>
              <a:latin typeface="Cambria"/>
              <a:cs typeface="Cambria"/>
            </a:endParaRPr>
          </a:p>
        </p:txBody>
      </p:sp>
      <p:cxnSp>
        <p:nvCxnSpPr>
          <p:cNvPr id="8" name="Straight Arrow Connector 7"/>
          <p:cNvCxnSpPr/>
          <p:nvPr/>
        </p:nvCxnSpPr>
        <p:spPr>
          <a:xfrm flipH="1">
            <a:off x="3733801" y="4183529"/>
            <a:ext cx="2571375" cy="1242069"/>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6" idx="0"/>
          </p:cNvCxnSpPr>
          <p:nvPr/>
        </p:nvCxnSpPr>
        <p:spPr>
          <a:xfrm>
            <a:off x="5797176" y="4631765"/>
            <a:ext cx="1292414" cy="448236"/>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62222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Related Work</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42</a:t>
            </a:fld>
            <a:endParaRPr lang="en-US"/>
          </a:p>
        </p:txBody>
      </p:sp>
      <p:sp>
        <p:nvSpPr>
          <p:cNvPr id="5" name="Content Placeholder 2"/>
          <p:cNvSpPr>
            <a:spLocks noGrp="1"/>
          </p:cNvSpPr>
          <p:nvPr>
            <p:ph idx="1"/>
          </p:nvPr>
        </p:nvSpPr>
        <p:spPr>
          <a:xfrm>
            <a:off x="0" y="1235728"/>
            <a:ext cx="9144000" cy="5120622"/>
          </a:xfrm>
        </p:spPr>
        <p:txBody>
          <a:bodyPr>
            <a:noAutofit/>
          </a:bodyPr>
          <a:lstStyle/>
          <a:p>
            <a:pPr marL="457200" indent="-457200">
              <a:buFont typeface="Wingdings" charset="2"/>
              <a:buChar char="q"/>
            </a:pPr>
            <a:r>
              <a:rPr lang="en-US" sz="2400" dirty="0" err="1"/>
              <a:t>Magnanti</a:t>
            </a:r>
            <a:r>
              <a:rPr lang="en-US" sz="2400" dirty="0"/>
              <a:t> and Wong, 1981</a:t>
            </a:r>
          </a:p>
          <a:p>
            <a:pPr marL="857250" lvl="1" indent="-457200">
              <a:buFont typeface="Wingdings" charset="2"/>
              <a:buChar char="Ø"/>
            </a:pPr>
            <a:r>
              <a:rPr lang="en-US" sz="2400" i="1" dirty="0"/>
              <a:t>Add only dominating cuts</a:t>
            </a:r>
          </a:p>
          <a:p>
            <a:pPr marL="857250" lvl="1" indent="-457200">
              <a:buFont typeface="Wingdings" charset="2"/>
              <a:buChar char="Ø"/>
            </a:pPr>
            <a:r>
              <a:rPr lang="en-US" sz="2400" i="1" dirty="0"/>
              <a:t>Requires solving additional optimization problems</a:t>
            </a:r>
          </a:p>
          <a:p>
            <a:pPr marL="457200" indent="-457200">
              <a:buFont typeface="Wingdings" charset="2"/>
              <a:buChar char="q"/>
            </a:pPr>
            <a:r>
              <a:rPr lang="en-US" sz="2400" dirty="0" err="1"/>
              <a:t>Linderoth</a:t>
            </a:r>
            <a:r>
              <a:rPr lang="en-US" sz="2400" dirty="0"/>
              <a:t> et al, 2003</a:t>
            </a:r>
          </a:p>
          <a:p>
            <a:pPr marL="857250" lvl="1" indent="-457200">
              <a:buFont typeface="Wingdings" charset="2"/>
              <a:buChar char="Ø"/>
            </a:pPr>
            <a:r>
              <a:rPr lang="en-US" sz="2400" i="1" dirty="0"/>
              <a:t>Requires solving additional optimization problems to determine usability of cuts</a:t>
            </a:r>
          </a:p>
          <a:p>
            <a:pPr marL="457200" indent="-457200">
              <a:buFont typeface="Wingdings" charset="2"/>
              <a:buChar char="q"/>
            </a:pPr>
            <a:r>
              <a:rPr lang="en-US" sz="2400" dirty="0"/>
              <a:t>Trust Region, </a:t>
            </a:r>
            <a:r>
              <a:rPr lang="en-US" sz="2400" dirty="0" err="1"/>
              <a:t>Ruszczynski</a:t>
            </a:r>
            <a:r>
              <a:rPr lang="en-US" sz="2400" dirty="0"/>
              <a:t>, 1886 and </a:t>
            </a:r>
            <a:r>
              <a:rPr lang="en-US" sz="2400" dirty="0" err="1"/>
              <a:t>Linderoth</a:t>
            </a:r>
            <a:r>
              <a:rPr lang="en-US" sz="2400" dirty="0"/>
              <a:t> et al, 2003</a:t>
            </a:r>
          </a:p>
          <a:p>
            <a:pPr marL="857250" lvl="1" indent="-457200">
              <a:buFont typeface="Wingdings" charset="2"/>
              <a:buChar char="Ø"/>
            </a:pPr>
            <a:r>
              <a:rPr lang="en-US" sz="2400" i="1" dirty="0"/>
              <a:t>Add objective term to minimize movement of candidate solution</a:t>
            </a:r>
          </a:p>
          <a:p>
            <a:pPr marL="857250" lvl="1" indent="-457200">
              <a:buFont typeface="Wingdings" charset="2"/>
              <a:buChar char="Ø"/>
            </a:pPr>
            <a:r>
              <a:rPr lang="en-US" sz="2400" i="1" dirty="0"/>
              <a:t>Requires </a:t>
            </a:r>
            <a:r>
              <a:rPr lang="en-US" sz="2400" i="1" dirty="0" smtClean="0"/>
              <a:t>several </a:t>
            </a:r>
            <a:r>
              <a:rPr lang="en-US" sz="2400" i="1" dirty="0"/>
              <a:t>minor iterations between major iterations</a:t>
            </a:r>
          </a:p>
          <a:p>
            <a:pPr marL="457200" indent="-457200">
              <a:buFont typeface="Wingdings" charset="2"/>
              <a:buChar char="q"/>
            </a:pPr>
            <a:r>
              <a:rPr lang="en-US" sz="2400" dirty="0"/>
              <a:t>Progressive Hedging Algorithm, 1991</a:t>
            </a:r>
          </a:p>
          <a:p>
            <a:pPr marL="857250" lvl="1" indent="-457200">
              <a:buFont typeface="Wingdings" charset="2"/>
              <a:buChar char="Ø"/>
            </a:pPr>
            <a:r>
              <a:rPr lang="en-US" sz="2400" i="1" dirty="0"/>
              <a:t>Requires search for optimal </a:t>
            </a:r>
            <a:r>
              <a:rPr lang="en-US" sz="2400" i="1" dirty="0" err="1" smtClean="0"/>
              <a:t>Lagrangian</a:t>
            </a:r>
            <a:r>
              <a:rPr lang="en-US" sz="2400" i="1" dirty="0" smtClean="0"/>
              <a:t> </a:t>
            </a:r>
            <a:r>
              <a:rPr lang="en-US" sz="2400" i="1" dirty="0"/>
              <a:t>multiplier which can be prohibitive</a:t>
            </a:r>
          </a:p>
        </p:txBody>
      </p:sp>
    </p:spTree>
    <p:extLst>
      <p:ext uri="{BB962C8B-B14F-4D97-AF65-F5344CB8AC3E}">
        <p14:creationId xmlns:p14="http://schemas.microsoft.com/office/powerpoint/2010/main" val="41082388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66733" y="3333068"/>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31" name="Rectangle 30"/>
          <p:cNvSpPr/>
          <p:nvPr/>
        </p:nvSpPr>
        <p:spPr>
          <a:xfrm>
            <a:off x="344215" y="3456897"/>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5" name="Rectangle 4"/>
          <p:cNvSpPr/>
          <p:nvPr/>
        </p:nvSpPr>
        <p:spPr>
          <a:xfrm>
            <a:off x="308353" y="885333"/>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dirty="0" smtClean="0">
                <a:latin typeface="Cambria"/>
                <a:cs typeface="Cambria"/>
              </a:rPr>
              <a:t>Stage 1</a:t>
            </a:r>
            <a:endParaRPr lang="en-US" sz="3000" dirty="0">
              <a:latin typeface="Cambria"/>
              <a:cs typeface="Cambria"/>
            </a:endParaRPr>
          </a:p>
        </p:txBody>
      </p:sp>
      <p:sp>
        <p:nvSpPr>
          <p:cNvPr id="11" name="TextBox 10"/>
          <p:cNvSpPr txBox="1"/>
          <p:nvPr/>
        </p:nvSpPr>
        <p:spPr>
          <a:xfrm>
            <a:off x="218140" y="6021413"/>
            <a:ext cx="4318000" cy="492443"/>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dirty="0" smtClean="0">
                <a:solidFill>
                  <a:schemeClr val="accent6">
                    <a:lumMod val="75000"/>
                  </a:schemeClr>
                </a:solidFill>
                <a:latin typeface="Cambria"/>
                <a:cs typeface="Cambria"/>
              </a:rPr>
              <a:t>Aircraft Allocation Problem</a:t>
            </a:r>
            <a:endParaRPr lang="en-US" sz="2600" dirty="0">
              <a:solidFill>
                <a:schemeClr val="accent6">
                  <a:lumMod val="75000"/>
                </a:schemeClr>
              </a:solidFill>
              <a:latin typeface="Cambria"/>
              <a:cs typeface="Cambria"/>
            </a:endParaRPr>
          </a:p>
        </p:txBody>
      </p:sp>
      <p:sp>
        <p:nvSpPr>
          <p:cNvPr id="12" name="TextBox 11"/>
          <p:cNvSpPr txBox="1"/>
          <p:nvPr/>
        </p:nvSpPr>
        <p:spPr>
          <a:xfrm>
            <a:off x="4733362" y="6021413"/>
            <a:ext cx="4318000" cy="492443"/>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dirty="0" smtClean="0">
                <a:solidFill>
                  <a:srgbClr val="E46C0A"/>
                </a:solidFill>
                <a:latin typeface="Cambria"/>
                <a:cs typeface="Cambria"/>
              </a:rPr>
              <a:t>Dynamic Mission Replanning</a:t>
            </a:r>
            <a:endParaRPr lang="en-US" sz="2600" dirty="0">
              <a:solidFill>
                <a:srgbClr val="E46C0A"/>
              </a:solidFill>
              <a:latin typeface="Cambria"/>
              <a:cs typeface="Cambria"/>
            </a:endParaRPr>
          </a:p>
        </p:txBody>
      </p:sp>
      <p:sp>
        <p:nvSpPr>
          <p:cNvPr id="22" name="TextBox 21"/>
          <p:cNvSpPr txBox="1"/>
          <p:nvPr/>
        </p:nvSpPr>
        <p:spPr>
          <a:xfrm>
            <a:off x="2727957" y="1236142"/>
            <a:ext cx="2505005" cy="461665"/>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Stage 1 Bottleneck</a:t>
            </a:r>
            <a:endParaRPr lang="en-US" sz="2400" dirty="0">
              <a:solidFill>
                <a:schemeClr val="accent6">
                  <a:lumMod val="75000"/>
                </a:schemeClr>
              </a:solidFill>
            </a:endParaRPr>
          </a:p>
        </p:txBody>
      </p:sp>
      <p:sp>
        <p:nvSpPr>
          <p:cNvPr id="23" name="TextBox 22"/>
          <p:cNvSpPr txBox="1"/>
          <p:nvPr/>
        </p:nvSpPr>
        <p:spPr>
          <a:xfrm>
            <a:off x="2727957" y="3970871"/>
            <a:ext cx="2505005" cy="461665"/>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Stage 2 Scenarios</a:t>
            </a:r>
            <a:endParaRPr lang="en-US" sz="2400" dirty="0">
              <a:solidFill>
                <a:schemeClr val="accent6">
                  <a:lumMod val="75000"/>
                </a:schemeClr>
              </a:solidFill>
            </a:endParaRPr>
          </a:p>
        </p:txBody>
      </p:sp>
      <p:sp>
        <p:nvSpPr>
          <p:cNvPr id="24" name="TextBox 23"/>
          <p:cNvSpPr txBox="1"/>
          <p:nvPr/>
        </p:nvSpPr>
        <p:spPr>
          <a:xfrm>
            <a:off x="2727957" y="2440516"/>
            <a:ext cx="2505005" cy="830997"/>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400" dirty="0" smtClean="0">
                <a:solidFill>
                  <a:schemeClr val="accent6">
                    <a:lumMod val="75000"/>
                  </a:schemeClr>
                </a:solidFill>
              </a:rPr>
              <a:t>Benders</a:t>
            </a:r>
          </a:p>
          <a:p>
            <a:pPr algn="ctr"/>
            <a:r>
              <a:rPr lang="en-US" sz="2400" dirty="0" smtClean="0">
                <a:solidFill>
                  <a:schemeClr val="accent6">
                    <a:lumMod val="75000"/>
                  </a:schemeClr>
                </a:solidFill>
              </a:rPr>
              <a:t>Convergence Rate</a:t>
            </a:r>
            <a:endParaRPr lang="en-US" sz="2400" dirty="0">
              <a:solidFill>
                <a:schemeClr val="accent6">
                  <a:lumMod val="75000"/>
                </a:schemeClr>
              </a:solidFill>
            </a:endParaRPr>
          </a:p>
        </p:txBody>
      </p:sp>
      <p:sp>
        <p:nvSpPr>
          <p:cNvPr id="26" name="TextBox 25"/>
          <p:cNvSpPr txBox="1"/>
          <p:nvPr/>
        </p:nvSpPr>
        <p:spPr>
          <a:xfrm>
            <a:off x="2377140" y="5406810"/>
            <a:ext cx="4318000" cy="523220"/>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dirty="0" smtClean="0">
                <a:solidFill>
                  <a:srgbClr val="000090"/>
                </a:solidFill>
                <a:latin typeface="Cambria"/>
                <a:cs typeface="Cambria"/>
              </a:rPr>
              <a:t>Applications</a:t>
            </a:r>
            <a:endParaRPr lang="en-US" sz="2800" dirty="0">
              <a:solidFill>
                <a:srgbClr val="000090"/>
              </a:solidFill>
              <a:latin typeface="Cambria"/>
              <a:cs typeface="Cambria"/>
            </a:endParaRPr>
          </a:p>
        </p:txBody>
      </p:sp>
      <p:sp>
        <p:nvSpPr>
          <p:cNvPr id="27" name="TextBox 26"/>
          <p:cNvSpPr txBox="1"/>
          <p:nvPr/>
        </p:nvSpPr>
        <p:spPr>
          <a:xfrm>
            <a:off x="2368176" y="0"/>
            <a:ext cx="4527177" cy="646331"/>
          </a:xfrm>
          <a:prstGeom prst="rect">
            <a:avLst/>
          </a:prstGeom>
          <a:noFill/>
        </p:spPr>
        <p:txBody>
          <a:bodyPr wrap="square" rtlCol="0">
            <a:spAutoFit/>
          </a:bodyPr>
          <a:lstStyle/>
          <a:p>
            <a:pPr algn="ctr"/>
            <a:r>
              <a:rPr lang="en-US" sz="3600" dirty="0" smtClean="0">
                <a:solidFill>
                  <a:srgbClr val="0000FF"/>
                </a:solidFill>
                <a:latin typeface="Cambria"/>
                <a:cs typeface="Cambria"/>
              </a:rPr>
              <a:t>Thesis Overview</a:t>
            </a:r>
            <a:endParaRPr lang="en-US" sz="3600" dirty="0">
              <a:solidFill>
                <a:srgbClr val="0000FF"/>
              </a:solidFill>
              <a:latin typeface="Cambria"/>
              <a:cs typeface="Cambria"/>
            </a:endParaRPr>
          </a:p>
        </p:txBody>
      </p:sp>
      <p:sp>
        <p:nvSpPr>
          <p:cNvPr id="30" name="Rectangle 29"/>
          <p:cNvSpPr/>
          <p:nvPr/>
        </p:nvSpPr>
        <p:spPr>
          <a:xfrm>
            <a:off x="206756" y="3576425"/>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6" name="Rectangle 5"/>
          <p:cNvSpPr/>
          <p:nvPr/>
        </p:nvSpPr>
        <p:spPr>
          <a:xfrm>
            <a:off x="69297" y="3703609"/>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dirty="0" smtClean="0">
                <a:latin typeface="Cambria"/>
                <a:cs typeface="Cambria"/>
              </a:rPr>
              <a:t>Stage 2</a:t>
            </a:r>
            <a:endParaRPr lang="en-US" sz="3000" dirty="0">
              <a:latin typeface="Cambria"/>
              <a:cs typeface="Cambria"/>
            </a:endParaRPr>
          </a:p>
        </p:txBody>
      </p:sp>
      <p:cxnSp>
        <p:nvCxnSpPr>
          <p:cNvPr id="19" name="Straight Arrow Connector 18"/>
          <p:cNvCxnSpPr/>
          <p:nvPr/>
        </p:nvCxnSpPr>
        <p:spPr>
          <a:xfrm>
            <a:off x="935883" y="2310348"/>
            <a:ext cx="0" cy="119902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21" name="Straight Arrow Connector 20"/>
          <p:cNvCxnSpPr/>
          <p:nvPr/>
        </p:nvCxnSpPr>
        <p:spPr>
          <a:xfrm flipV="1">
            <a:off x="1862236" y="2310348"/>
            <a:ext cx="0" cy="119902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sp>
        <p:nvSpPr>
          <p:cNvPr id="33" name="TextBox 32"/>
          <p:cNvSpPr txBox="1"/>
          <p:nvPr/>
        </p:nvSpPr>
        <p:spPr>
          <a:xfrm>
            <a:off x="5987725" y="836033"/>
            <a:ext cx="2805953" cy="89255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600" i="1" dirty="0" smtClean="0">
                <a:solidFill>
                  <a:schemeClr val="accent6">
                    <a:lumMod val="75000"/>
                  </a:schemeClr>
                </a:solidFill>
              </a:rPr>
              <a:t>When Stage 1 is </a:t>
            </a:r>
            <a:r>
              <a:rPr lang="en-US" sz="2600" i="1" dirty="0" smtClean="0">
                <a:solidFill>
                  <a:schemeClr val="accent6">
                    <a:lumMod val="75000"/>
                  </a:schemeClr>
                </a:solidFill>
              </a:rPr>
              <a:t>IP</a:t>
            </a:r>
          </a:p>
          <a:p>
            <a:pPr algn="ctr"/>
            <a:r>
              <a:rPr lang="en-US" sz="2600" dirty="0" err="1" smtClean="0">
                <a:solidFill>
                  <a:schemeClr val="accent6">
                    <a:lumMod val="75000"/>
                  </a:schemeClr>
                </a:solidFill>
              </a:rPr>
              <a:t>BnB</a:t>
            </a:r>
            <a:r>
              <a:rPr lang="en-US" sz="2600" dirty="0" smtClean="0">
                <a:solidFill>
                  <a:schemeClr val="accent6">
                    <a:lumMod val="75000"/>
                  </a:schemeClr>
                </a:solidFill>
              </a:rPr>
              <a:t> Parallelism</a:t>
            </a:r>
            <a:endParaRPr lang="en-US" sz="2600" dirty="0">
              <a:solidFill>
                <a:schemeClr val="accent6">
                  <a:lumMod val="75000"/>
                </a:schemeClr>
              </a:solidFill>
            </a:endParaRPr>
          </a:p>
        </p:txBody>
      </p:sp>
      <p:sp>
        <p:nvSpPr>
          <p:cNvPr id="49" name="Oval 48"/>
          <p:cNvSpPr/>
          <p:nvPr/>
        </p:nvSpPr>
        <p:spPr>
          <a:xfrm>
            <a:off x="6937053" y="2084027"/>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a:stCxn id="49" idx="3"/>
          </p:cNvCxnSpPr>
          <p:nvPr/>
        </p:nvCxnSpPr>
        <p:spPr>
          <a:xfrm flipH="1">
            <a:off x="6391146" y="2585738"/>
            <a:ext cx="631979" cy="446991"/>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49" idx="5"/>
            <a:endCxn id="52" idx="0"/>
          </p:cNvCxnSpPr>
          <p:nvPr/>
        </p:nvCxnSpPr>
        <p:spPr>
          <a:xfrm>
            <a:off x="7438716" y="2585738"/>
            <a:ext cx="710759" cy="446991"/>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7855607" y="303272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097278" y="303272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p:cNvCxnSpPr>
            <a:stCxn id="53" idx="3"/>
            <a:endCxn id="57" idx="0"/>
          </p:cNvCxnSpPr>
          <p:nvPr/>
        </p:nvCxnSpPr>
        <p:spPr>
          <a:xfrm flipH="1">
            <a:off x="5832787" y="3534440"/>
            <a:ext cx="350563"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53" idx="5"/>
            <a:endCxn id="56" idx="0"/>
          </p:cNvCxnSpPr>
          <p:nvPr/>
        </p:nvCxnSpPr>
        <p:spPr>
          <a:xfrm>
            <a:off x="6598941" y="3534440"/>
            <a:ext cx="338112"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6643185"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5538919"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Arrow Connector 57"/>
          <p:cNvCxnSpPr>
            <a:stCxn id="52" idx="3"/>
            <a:endCxn id="61" idx="0"/>
          </p:cNvCxnSpPr>
          <p:nvPr/>
        </p:nvCxnSpPr>
        <p:spPr>
          <a:xfrm flipH="1">
            <a:off x="7592493" y="3534440"/>
            <a:ext cx="349186"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2" idx="5"/>
            <a:endCxn id="60" idx="0"/>
          </p:cNvCxnSpPr>
          <p:nvPr/>
        </p:nvCxnSpPr>
        <p:spPr>
          <a:xfrm>
            <a:off x="8357270" y="3534440"/>
            <a:ext cx="339489"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8402891"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7298625"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2" name="Object 61"/>
          <p:cNvGraphicFramePr>
            <a:graphicFrameLocks noChangeAspect="1"/>
          </p:cNvGraphicFramePr>
          <p:nvPr>
            <p:extLst>
              <p:ext uri="{D42A27DB-BD31-4B8C-83A1-F6EECF244321}">
                <p14:modId xmlns:p14="http://schemas.microsoft.com/office/powerpoint/2010/main" val="1687695530"/>
              </p:ext>
            </p:extLst>
          </p:nvPr>
        </p:nvGraphicFramePr>
        <p:xfrm>
          <a:off x="6262185" y="2529481"/>
          <a:ext cx="530318" cy="282836"/>
        </p:xfrm>
        <a:graphic>
          <a:graphicData uri="http://schemas.openxmlformats.org/presentationml/2006/ole">
            <mc:AlternateContent xmlns:mc="http://schemas.openxmlformats.org/markup-compatibility/2006">
              <mc:Choice xmlns:v="urn:schemas-microsoft-com:vml" Requires="v">
                <p:oleObj spid="_x0000_s54599" name="Equation" r:id="rId3" imgW="381000" imgH="203200" progId="Equation.3">
                  <p:embed/>
                </p:oleObj>
              </mc:Choice>
              <mc:Fallback>
                <p:oleObj name="Equation" r:id="rId3" imgW="381000" imgH="203200" progId="Equation.3">
                  <p:embed/>
                  <p:pic>
                    <p:nvPicPr>
                      <p:cNvPr id="0" name=""/>
                      <p:cNvPicPr/>
                      <p:nvPr/>
                    </p:nvPicPr>
                    <p:blipFill>
                      <a:blip r:embed="rId4"/>
                      <a:stretch>
                        <a:fillRect/>
                      </a:stretch>
                    </p:blipFill>
                    <p:spPr>
                      <a:xfrm>
                        <a:off x="6262185" y="2529481"/>
                        <a:ext cx="530318" cy="282836"/>
                      </a:xfrm>
                      <a:prstGeom prst="rect">
                        <a:avLst/>
                      </a:prstGeom>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2124731277"/>
              </p:ext>
            </p:extLst>
          </p:nvPr>
        </p:nvGraphicFramePr>
        <p:xfrm>
          <a:off x="7765812" y="2507583"/>
          <a:ext cx="503040" cy="259634"/>
        </p:xfrm>
        <a:graphic>
          <a:graphicData uri="http://schemas.openxmlformats.org/presentationml/2006/ole">
            <mc:AlternateContent xmlns:mc="http://schemas.openxmlformats.org/markup-compatibility/2006">
              <mc:Choice xmlns:v="urn:schemas-microsoft-com:vml" Requires="v">
                <p:oleObj spid="_x0000_s54600" name="Equation" r:id="rId5" imgW="393700" imgH="203200" progId="Equation.3">
                  <p:embed/>
                </p:oleObj>
              </mc:Choice>
              <mc:Fallback>
                <p:oleObj name="Equation" r:id="rId5" imgW="393700" imgH="203200" progId="Equation.3">
                  <p:embed/>
                  <p:pic>
                    <p:nvPicPr>
                      <p:cNvPr id="0" name=""/>
                      <p:cNvPicPr/>
                      <p:nvPr/>
                    </p:nvPicPr>
                    <p:blipFill>
                      <a:blip r:embed="rId6"/>
                      <a:stretch>
                        <a:fillRect/>
                      </a:stretch>
                    </p:blipFill>
                    <p:spPr>
                      <a:xfrm>
                        <a:off x="7765812" y="2507583"/>
                        <a:ext cx="503040" cy="259634"/>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340068841"/>
              </p:ext>
            </p:extLst>
          </p:nvPr>
        </p:nvGraphicFramePr>
        <p:xfrm>
          <a:off x="5522447" y="3562507"/>
          <a:ext cx="512762" cy="300037"/>
        </p:xfrm>
        <a:graphic>
          <a:graphicData uri="http://schemas.openxmlformats.org/presentationml/2006/ole">
            <mc:AlternateContent xmlns:mc="http://schemas.openxmlformats.org/markup-compatibility/2006">
              <mc:Choice xmlns:v="urn:schemas-microsoft-com:vml" Requires="v">
                <p:oleObj spid="_x0000_s54601" name="Equation" r:id="rId7" imgW="368300" imgH="215900" progId="Equation.3">
                  <p:embed/>
                </p:oleObj>
              </mc:Choice>
              <mc:Fallback>
                <p:oleObj name="Equation" r:id="rId7" imgW="368300" imgH="215900" progId="Equation.3">
                  <p:embed/>
                  <p:pic>
                    <p:nvPicPr>
                      <p:cNvPr id="0" name=""/>
                      <p:cNvPicPr/>
                      <p:nvPr/>
                    </p:nvPicPr>
                    <p:blipFill>
                      <a:blip r:embed="rId8"/>
                      <a:stretch>
                        <a:fillRect/>
                      </a:stretch>
                    </p:blipFill>
                    <p:spPr>
                      <a:xfrm>
                        <a:off x="5522447" y="3562507"/>
                        <a:ext cx="512762" cy="300037"/>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4162182425"/>
              </p:ext>
            </p:extLst>
          </p:nvPr>
        </p:nvGraphicFramePr>
        <p:xfrm>
          <a:off x="6683948" y="3553590"/>
          <a:ext cx="566737" cy="300038"/>
        </p:xfrm>
        <a:graphic>
          <a:graphicData uri="http://schemas.openxmlformats.org/presentationml/2006/ole">
            <mc:AlternateContent xmlns:mc="http://schemas.openxmlformats.org/markup-compatibility/2006">
              <mc:Choice xmlns:v="urn:schemas-microsoft-com:vml" Requires="v">
                <p:oleObj spid="_x0000_s54602" name="Equation" r:id="rId9" imgW="406400" imgH="215900" progId="Equation.3">
                  <p:embed/>
                </p:oleObj>
              </mc:Choice>
              <mc:Fallback>
                <p:oleObj name="Equation" r:id="rId9" imgW="406400" imgH="215900" progId="Equation.3">
                  <p:embed/>
                  <p:pic>
                    <p:nvPicPr>
                      <p:cNvPr id="0" name=""/>
                      <p:cNvPicPr/>
                      <p:nvPr/>
                    </p:nvPicPr>
                    <p:blipFill>
                      <a:blip r:embed="rId10"/>
                      <a:stretch>
                        <a:fillRect/>
                      </a:stretch>
                    </p:blipFill>
                    <p:spPr>
                      <a:xfrm>
                        <a:off x="6683948" y="3553590"/>
                        <a:ext cx="566737" cy="300038"/>
                      </a:xfrm>
                      <a:prstGeom prst="rect">
                        <a:avLst/>
                      </a:prstGeom>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1478965458"/>
              </p:ext>
            </p:extLst>
          </p:nvPr>
        </p:nvGraphicFramePr>
        <p:xfrm>
          <a:off x="7789237" y="3626125"/>
          <a:ext cx="566738" cy="280988"/>
        </p:xfrm>
        <a:graphic>
          <a:graphicData uri="http://schemas.openxmlformats.org/presentationml/2006/ole">
            <mc:AlternateContent xmlns:mc="http://schemas.openxmlformats.org/markup-compatibility/2006">
              <mc:Choice xmlns:v="urn:schemas-microsoft-com:vml" Requires="v">
                <p:oleObj spid="_x0000_s54603" name="Equation" r:id="rId11" imgW="406400" imgH="203200" progId="Equation.3">
                  <p:embed/>
                </p:oleObj>
              </mc:Choice>
              <mc:Fallback>
                <p:oleObj name="Equation" r:id="rId11" imgW="406400" imgH="203200" progId="Equation.3">
                  <p:embed/>
                  <p:pic>
                    <p:nvPicPr>
                      <p:cNvPr id="0" name=""/>
                      <p:cNvPicPr/>
                      <p:nvPr/>
                    </p:nvPicPr>
                    <p:blipFill>
                      <a:blip r:embed="rId12"/>
                      <a:stretch>
                        <a:fillRect/>
                      </a:stretch>
                    </p:blipFill>
                    <p:spPr>
                      <a:xfrm>
                        <a:off x="7789237" y="3626125"/>
                        <a:ext cx="566738" cy="280988"/>
                      </a:xfrm>
                      <a:prstGeom prst="rect">
                        <a:avLst/>
                      </a:prstGeom>
                    </p:spPr>
                  </p:pic>
                </p:oleObj>
              </mc:Fallback>
            </mc:AlternateContent>
          </a:graphicData>
        </a:graphic>
      </p:graphicFrame>
      <p:graphicFrame>
        <p:nvGraphicFramePr>
          <p:cNvPr id="67" name="Object 66"/>
          <p:cNvGraphicFramePr>
            <a:graphicFrameLocks noChangeAspect="1"/>
          </p:cNvGraphicFramePr>
          <p:nvPr>
            <p:extLst>
              <p:ext uri="{D42A27DB-BD31-4B8C-83A1-F6EECF244321}">
                <p14:modId xmlns:p14="http://schemas.microsoft.com/office/powerpoint/2010/main" val="78939694"/>
              </p:ext>
            </p:extLst>
          </p:nvPr>
        </p:nvGraphicFramePr>
        <p:xfrm>
          <a:off x="8609975" y="3593278"/>
          <a:ext cx="547687" cy="280988"/>
        </p:xfrm>
        <a:graphic>
          <a:graphicData uri="http://schemas.openxmlformats.org/presentationml/2006/ole">
            <mc:AlternateContent xmlns:mc="http://schemas.openxmlformats.org/markup-compatibility/2006">
              <mc:Choice xmlns:v="urn:schemas-microsoft-com:vml" Requires="v">
                <p:oleObj spid="_x0000_s54604" name="Equation" r:id="rId13" imgW="393700" imgH="203200" progId="Equation.3">
                  <p:embed/>
                </p:oleObj>
              </mc:Choice>
              <mc:Fallback>
                <p:oleObj name="Equation" r:id="rId13" imgW="393700" imgH="203200" progId="Equation.3">
                  <p:embed/>
                  <p:pic>
                    <p:nvPicPr>
                      <p:cNvPr id="0" name=""/>
                      <p:cNvPicPr/>
                      <p:nvPr/>
                    </p:nvPicPr>
                    <p:blipFill>
                      <a:blip r:embed="rId14"/>
                      <a:stretch>
                        <a:fillRect/>
                      </a:stretch>
                    </p:blipFill>
                    <p:spPr>
                      <a:xfrm>
                        <a:off x="8609975" y="3593278"/>
                        <a:ext cx="547687" cy="280988"/>
                      </a:xfrm>
                      <a:prstGeom prst="rect">
                        <a:avLst/>
                      </a:prstGeom>
                    </p:spPr>
                  </p:pic>
                </p:oleObj>
              </mc:Fallback>
            </mc:AlternateContent>
          </a:graphicData>
        </a:graphic>
      </p:graphicFrame>
      <p:pic>
        <p:nvPicPr>
          <p:cNvPr id="68" name="Picture 67"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37053" y="2197144"/>
            <a:ext cx="607243" cy="388594"/>
          </a:xfrm>
          <a:prstGeom prst="rect">
            <a:avLst/>
          </a:prstGeom>
        </p:spPr>
      </p:pic>
      <p:pic>
        <p:nvPicPr>
          <p:cNvPr id="69" name="Picture 68"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38919" y="4147200"/>
            <a:ext cx="607243" cy="388594"/>
          </a:xfrm>
          <a:prstGeom prst="rect">
            <a:avLst/>
          </a:prstGeom>
        </p:spPr>
      </p:pic>
      <p:pic>
        <p:nvPicPr>
          <p:cNvPr id="70" name="Picture 69"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43185" y="4160680"/>
            <a:ext cx="607243" cy="388594"/>
          </a:xfrm>
          <a:prstGeom prst="rect">
            <a:avLst/>
          </a:prstGeom>
        </p:spPr>
      </p:pic>
      <p:pic>
        <p:nvPicPr>
          <p:cNvPr id="71" name="Picture 70"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3703" y="4162945"/>
            <a:ext cx="607243" cy="388594"/>
          </a:xfrm>
          <a:prstGeom prst="rect">
            <a:avLst/>
          </a:prstGeom>
        </p:spPr>
      </p:pic>
      <p:pic>
        <p:nvPicPr>
          <p:cNvPr id="72" name="Picture 71"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02891" y="4165250"/>
            <a:ext cx="607243" cy="388594"/>
          </a:xfrm>
          <a:prstGeom prst="rect">
            <a:avLst/>
          </a:prstGeom>
        </p:spPr>
      </p:pic>
      <p:pic>
        <p:nvPicPr>
          <p:cNvPr id="73" name="Picture 72"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5607" y="3113925"/>
            <a:ext cx="607243" cy="388594"/>
          </a:xfrm>
          <a:prstGeom prst="rect">
            <a:avLst/>
          </a:prstGeom>
        </p:spPr>
      </p:pic>
      <p:pic>
        <p:nvPicPr>
          <p:cNvPr id="74" name="Picture 73"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76705" y="3128138"/>
            <a:ext cx="607243" cy="388594"/>
          </a:xfrm>
          <a:prstGeom prst="rect">
            <a:avLst/>
          </a:prstGeom>
        </p:spPr>
      </p:pic>
      <p:sp>
        <p:nvSpPr>
          <p:cNvPr id="8" name="TextBox 7"/>
          <p:cNvSpPr txBox="1"/>
          <p:nvPr/>
        </p:nvSpPr>
        <p:spPr>
          <a:xfrm>
            <a:off x="3317129" y="1714695"/>
            <a:ext cx="1416233" cy="369332"/>
          </a:xfrm>
          <a:prstGeom prst="rect">
            <a:avLst/>
          </a:prstGeom>
          <a:noFill/>
        </p:spPr>
        <p:txBody>
          <a:bodyPr wrap="square" rtlCol="0">
            <a:spAutoFit/>
          </a:bodyPr>
          <a:lstStyle/>
          <a:p>
            <a:pPr algn="ctr"/>
            <a:r>
              <a:rPr lang="en-US" i="1" dirty="0" smtClean="0"/>
              <a:t>Chapter 2</a:t>
            </a:r>
            <a:endParaRPr lang="en-US" i="1" dirty="0"/>
          </a:p>
        </p:txBody>
      </p:sp>
      <p:sp>
        <p:nvSpPr>
          <p:cNvPr id="75" name="TextBox 74"/>
          <p:cNvSpPr txBox="1"/>
          <p:nvPr/>
        </p:nvSpPr>
        <p:spPr>
          <a:xfrm>
            <a:off x="3395854" y="4466995"/>
            <a:ext cx="1416233" cy="369332"/>
          </a:xfrm>
          <a:prstGeom prst="rect">
            <a:avLst/>
          </a:prstGeom>
          <a:noFill/>
        </p:spPr>
        <p:txBody>
          <a:bodyPr wrap="square" rtlCol="0">
            <a:spAutoFit/>
          </a:bodyPr>
          <a:lstStyle/>
          <a:p>
            <a:pPr algn="ctr"/>
            <a:r>
              <a:rPr lang="en-US" i="1" dirty="0" smtClean="0"/>
              <a:t>Chapter 2</a:t>
            </a:r>
            <a:endParaRPr lang="en-US" i="1" dirty="0"/>
          </a:p>
        </p:txBody>
      </p:sp>
      <p:sp>
        <p:nvSpPr>
          <p:cNvPr id="76" name="TextBox 75"/>
          <p:cNvSpPr txBox="1"/>
          <p:nvPr/>
        </p:nvSpPr>
        <p:spPr>
          <a:xfrm>
            <a:off x="3395854" y="3349774"/>
            <a:ext cx="1416233" cy="369332"/>
          </a:xfrm>
          <a:prstGeom prst="rect">
            <a:avLst/>
          </a:prstGeom>
          <a:noFill/>
        </p:spPr>
        <p:txBody>
          <a:bodyPr wrap="square" rtlCol="0">
            <a:spAutoFit/>
          </a:bodyPr>
          <a:lstStyle/>
          <a:p>
            <a:pPr algn="ctr"/>
            <a:r>
              <a:rPr lang="en-US" i="1" dirty="0" smtClean="0"/>
              <a:t>Chapter 4,5</a:t>
            </a:r>
            <a:endParaRPr lang="en-US" i="1" dirty="0"/>
          </a:p>
        </p:txBody>
      </p:sp>
      <p:sp>
        <p:nvSpPr>
          <p:cNvPr id="77" name="TextBox 76"/>
          <p:cNvSpPr txBox="1"/>
          <p:nvPr/>
        </p:nvSpPr>
        <p:spPr>
          <a:xfrm>
            <a:off x="6695238" y="1671739"/>
            <a:ext cx="1416233" cy="369332"/>
          </a:xfrm>
          <a:prstGeom prst="rect">
            <a:avLst/>
          </a:prstGeom>
          <a:noFill/>
        </p:spPr>
        <p:txBody>
          <a:bodyPr wrap="square" rtlCol="0">
            <a:spAutoFit/>
          </a:bodyPr>
          <a:lstStyle/>
          <a:p>
            <a:pPr algn="ctr"/>
            <a:r>
              <a:rPr lang="en-US" i="1" dirty="0" smtClean="0"/>
              <a:t>Chapter 3</a:t>
            </a:r>
            <a:endParaRPr lang="en-US" i="1" dirty="0"/>
          </a:p>
        </p:txBody>
      </p:sp>
      <p:sp>
        <p:nvSpPr>
          <p:cNvPr id="79" name="TextBox 78"/>
          <p:cNvSpPr txBox="1"/>
          <p:nvPr/>
        </p:nvSpPr>
        <p:spPr>
          <a:xfrm>
            <a:off x="1636258" y="6517628"/>
            <a:ext cx="1416233" cy="369332"/>
          </a:xfrm>
          <a:prstGeom prst="rect">
            <a:avLst/>
          </a:prstGeom>
          <a:noFill/>
        </p:spPr>
        <p:txBody>
          <a:bodyPr wrap="square" rtlCol="0">
            <a:spAutoFit/>
          </a:bodyPr>
          <a:lstStyle/>
          <a:p>
            <a:pPr algn="ctr"/>
            <a:r>
              <a:rPr lang="en-US" i="1" dirty="0" smtClean="0"/>
              <a:t>Chapter 6</a:t>
            </a:r>
            <a:endParaRPr lang="en-US" i="1" dirty="0"/>
          </a:p>
        </p:txBody>
      </p:sp>
      <p:sp>
        <p:nvSpPr>
          <p:cNvPr id="80" name="TextBox 79"/>
          <p:cNvSpPr txBox="1"/>
          <p:nvPr/>
        </p:nvSpPr>
        <p:spPr>
          <a:xfrm>
            <a:off x="6099119" y="6517628"/>
            <a:ext cx="1416233" cy="369332"/>
          </a:xfrm>
          <a:prstGeom prst="rect">
            <a:avLst/>
          </a:prstGeom>
          <a:noFill/>
        </p:spPr>
        <p:txBody>
          <a:bodyPr wrap="square" rtlCol="0">
            <a:spAutoFit/>
          </a:bodyPr>
          <a:lstStyle/>
          <a:p>
            <a:pPr algn="ctr"/>
            <a:r>
              <a:rPr lang="en-US" i="1" dirty="0" smtClean="0"/>
              <a:t>Chapter 7</a:t>
            </a:r>
            <a:endParaRPr lang="en-US" i="1" dirty="0"/>
          </a:p>
        </p:txBody>
      </p:sp>
      <p:sp>
        <p:nvSpPr>
          <p:cNvPr id="81" name="Rectangle 80"/>
          <p:cNvSpPr/>
          <p:nvPr/>
        </p:nvSpPr>
        <p:spPr>
          <a:xfrm>
            <a:off x="0" y="755461"/>
            <a:ext cx="5430020" cy="459348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5430020" y="759453"/>
            <a:ext cx="3713980" cy="4589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5445BD81-DAF7-6F49-B150-DD6061297609}" type="slidenum">
              <a:rPr lang="en-US" smtClean="0"/>
              <a:t>43</a:t>
            </a:fld>
            <a:endParaRPr lang="en-US"/>
          </a:p>
        </p:txBody>
      </p:sp>
    </p:spTree>
    <p:extLst>
      <p:ext uri="{BB962C8B-B14F-4D97-AF65-F5344CB8AC3E}">
        <p14:creationId xmlns:p14="http://schemas.microsoft.com/office/powerpoint/2010/main" val="134682376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 name="Group 175"/>
          <p:cNvGrpSpPr/>
          <p:nvPr/>
        </p:nvGrpSpPr>
        <p:grpSpPr>
          <a:xfrm>
            <a:off x="484203" y="1459077"/>
            <a:ext cx="3481009" cy="2190904"/>
            <a:chOff x="5409650" y="1459077"/>
            <a:chExt cx="3481009" cy="2190904"/>
          </a:xfrm>
        </p:grpSpPr>
        <p:sp>
          <p:nvSpPr>
            <p:cNvPr id="3" name="Rectangle 2"/>
            <p:cNvSpPr/>
            <p:nvPr/>
          </p:nvSpPr>
          <p:spPr>
            <a:xfrm>
              <a:off x="6408315" y="1459077"/>
              <a:ext cx="1209501" cy="565161"/>
            </a:xfrm>
            <a:prstGeom prst="rect">
              <a:avLst/>
            </a:prstGeom>
            <a:solidFill>
              <a:srgbClr val="6AC83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1 </a:t>
              </a:r>
              <a:br>
                <a:rPr lang="en-US" sz="1200" dirty="0" smtClean="0"/>
              </a:br>
              <a:r>
                <a:rPr lang="en-US" sz="1200" dirty="0" smtClean="0"/>
                <a:t>Integer Program</a:t>
              </a:r>
              <a:endParaRPr lang="en-US" sz="1200" dirty="0"/>
            </a:p>
          </p:txBody>
        </p:sp>
        <p:sp>
          <p:nvSpPr>
            <p:cNvPr id="142" name="Rectangle 141"/>
            <p:cNvSpPr/>
            <p:nvPr/>
          </p:nvSpPr>
          <p:spPr>
            <a:xfrm>
              <a:off x="5409650" y="3158423"/>
              <a:ext cx="998665" cy="462981"/>
            </a:xfrm>
            <a:prstGeom prst="rect">
              <a:avLst/>
            </a:prstGeom>
            <a:solidFill>
              <a:srgbClr val="E6625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Stage 2</a:t>
              </a:r>
              <a:br>
                <a:rPr lang="en-US" sz="1000" dirty="0" smtClean="0"/>
              </a:br>
              <a:r>
                <a:rPr lang="en-US" sz="1000" dirty="0" smtClean="0"/>
                <a:t> Linear Program</a:t>
              </a:r>
              <a:endParaRPr lang="en-US" sz="1000" dirty="0"/>
            </a:p>
          </p:txBody>
        </p:sp>
        <p:sp>
          <p:nvSpPr>
            <p:cNvPr id="143" name="Rectangle 142"/>
            <p:cNvSpPr/>
            <p:nvPr/>
          </p:nvSpPr>
          <p:spPr>
            <a:xfrm>
              <a:off x="6469387" y="3156458"/>
              <a:ext cx="1017424" cy="464946"/>
            </a:xfrm>
            <a:prstGeom prst="rect">
              <a:avLst/>
            </a:prstGeom>
            <a:solidFill>
              <a:srgbClr val="E6625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Stage 2</a:t>
              </a:r>
              <a:br>
                <a:rPr lang="en-US" sz="1000" dirty="0" smtClean="0"/>
              </a:br>
              <a:r>
                <a:rPr lang="en-US" sz="1000" dirty="0" smtClean="0"/>
                <a:t> Linear Program</a:t>
              </a:r>
              <a:endParaRPr lang="en-US" sz="1000" dirty="0"/>
            </a:p>
          </p:txBody>
        </p:sp>
        <p:sp>
          <p:nvSpPr>
            <p:cNvPr id="144" name="Rectangle 143"/>
            <p:cNvSpPr/>
            <p:nvPr/>
          </p:nvSpPr>
          <p:spPr>
            <a:xfrm>
              <a:off x="7792954" y="3185035"/>
              <a:ext cx="1097705" cy="464946"/>
            </a:xfrm>
            <a:prstGeom prst="rect">
              <a:avLst/>
            </a:prstGeom>
            <a:solidFill>
              <a:srgbClr val="E6625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Stage 2</a:t>
              </a:r>
              <a:br>
                <a:rPr lang="en-US" sz="1000" dirty="0" smtClean="0"/>
              </a:br>
              <a:r>
                <a:rPr lang="en-US" sz="1000" dirty="0" smtClean="0"/>
                <a:t> Linear Program</a:t>
              </a:r>
              <a:endParaRPr lang="en-US" sz="1000" dirty="0"/>
            </a:p>
          </p:txBody>
        </p:sp>
        <p:sp>
          <p:nvSpPr>
            <p:cNvPr id="10" name="Oval 9"/>
            <p:cNvSpPr>
              <a:spLocks noChangeAspect="1"/>
            </p:cNvSpPr>
            <p:nvPr/>
          </p:nvSpPr>
          <p:spPr>
            <a:xfrm>
              <a:off x="7555482" y="3385646"/>
              <a:ext cx="62334" cy="7315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6898185" y="2024238"/>
              <a:ext cx="0" cy="606467"/>
            </a:xfrm>
            <a:prstGeom prst="straightConnector1">
              <a:avLst/>
            </a:prstGeom>
            <a:ln w="12700">
              <a:solidFill>
                <a:srgbClr val="008000"/>
              </a:solidFill>
              <a:tailEnd type="non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7128332" y="2031533"/>
              <a:ext cx="0" cy="1099774"/>
            </a:xfrm>
            <a:prstGeom prst="straightConnector1">
              <a:avLst/>
            </a:prstGeom>
            <a:ln w="127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5900811" y="2198309"/>
              <a:ext cx="507504" cy="276999"/>
            </a:xfrm>
            <a:prstGeom prst="rect">
              <a:avLst/>
            </a:prstGeom>
            <a:noFill/>
          </p:spPr>
          <p:txBody>
            <a:bodyPr wrap="square" rtlCol="0">
              <a:spAutoFit/>
            </a:bodyPr>
            <a:lstStyle/>
            <a:p>
              <a:pPr algn="ctr"/>
              <a:r>
                <a:rPr lang="en-US" sz="1200" dirty="0" smtClean="0"/>
                <a:t>cuts</a:t>
              </a:r>
              <a:endParaRPr lang="en-US" sz="1200" dirty="0"/>
            </a:p>
          </p:txBody>
        </p:sp>
        <p:graphicFrame>
          <p:nvGraphicFramePr>
            <p:cNvPr id="155" name="Object 154"/>
            <p:cNvGraphicFramePr>
              <a:graphicFrameLocks noChangeAspect="1"/>
            </p:cNvGraphicFramePr>
            <p:nvPr>
              <p:extLst>
                <p:ext uri="{D42A27DB-BD31-4B8C-83A1-F6EECF244321}">
                  <p14:modId xmlns:p14="http://schemas.microsoft.com/office/powerpoint/2010/main" val="116435131"/>
                </p:ext>
              </p:extLst>
            </p:nvPr>
          </p:nvGraphicFramePr>
          <p:xfrm>
            <a:off x="6248539" y="2630705"/>
            <a:ext cx="321080" cy="256649"/>
          </p:xfrm>
          <a:graphic>
            <a:graphicData uri="http://schemas.openxmlformats.org/presentationml/2006/ole">
              <mc:AlternateContent xmlns:mc="http://schemas.openxmlformats.org/markup-compatibility/2006">
                <mc:Choice xmlns:v="urn:schemas-microsoft-com:vml" Requires="v">
                  <p:oleObj spid="_x0000_s60786" name="Equation" r:id="rId5" imgW="215900" imgH="177800" progId="Equation.3">
                    <p:embed/>
                  </p:oleObj>
                </mc:Choice>
                <mc:Fallback>
                  <p:oleObj name="Equation" r:id="rId5" imgW="215900" imgH="177800" progId="Equation.3">
                    <p:embed/>
                    <p:pic>
                      <p:nvPicPr>
                        <p:cNvPr id="0" name=""/>
                        <p:cNvPicPr/>
                        <p:nvPr/>
                      </p:nvPicPr>
                      <p:blipFill>
                        <a:blip r:embed="rId6"/>
                        <a:stretch>
                          <a:fillRect/>
                        </a:stretch>
                      </p:blipFill>
                      <p:spPr>
                        <a:xfrm>
                          <a:off x="6248539" y="2630705"/>
                          <a:ext cx="321080" cy="256649"/>
                        </a:xfrm>
                        <a:prstGeom prst="rect">
                          <a:avLst/>
                        </a:prstGeom>
                      </p:spPr>
                    </p:pic>
                  </p:oleObj>
                </mc:Fallback>
              </mc:AlternateContent>
            </a:graphicData>
          </a:graphic>
        </p:graphicFrame>
        <p:sp>
          <p:nvSpPr>
            <p:cNvPr id="156" name="Oval 155"/>
            <p:cNvSpPr>
              <a:spLocks noChangeAspect="1"/>
            </p:cNvSpPr>
            <p:nvPr/>
          </p:nvSpPr>
          <p:spPr>
            <a:xfrm>
              <a:off x="7672269" y="3389436"/>
              <a:ext cx="73152" cy="7315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9" name="Straight Arrow Connector 158"/>
            <p:cNvCxnSpPr>
              <a:endCxn id="142" idx="0"/>
            </p:cNvCxnSpPr>
            <p:nvPr/>
          </p:nvCxnSpPr>
          <p:spPr>
            <a:xfrm flipH="1">
              <a:off x="5908983" y="2643415"/>
              <a:ext cx="986713" cy="515008"/>
            </a:xfrm>
            <a:prstGeom prst="straightConnector1">
              <a:avLst/>
            </a:prstGeom>
            <a:ln w="127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p:nvPr/>
          </p:nvCxnSpPr>
          <p:spPr>
            <a:xfrm flipH="1">
              <a:off x="6895696" y="2643415"/>
              <a:ext cx="2489" cy="513043"/>
            </a:xfrm>
            <a:prstGeom prst="straightConnector1">
              <a:avLst/>
            </a:prstGeom>
            <a:ln w="12700">
              <a:solidFill>
                <a:srgbClr val="1EA063"/>
              </a:solidFill>
              <a:tailEnd type="arrow"/>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a:endCxn id="144" idx="0"/>
            </p:cNvCxnSpPr>
            <p:nvPr/>
          </p:nvCxnSpPr>
          <p:spPr>
            <a:xfrm>
              <a:off x="6895696" y="2643415"/>
              <a:ext cx="1446111" cy="541620"/>
            </a:xfrm>
            <a:prstGeom prst="straightConnector1">
              <a:avLst/>
            </a:prstGeom>
            <a:ln w="12700">
              <a:solidFill>
                <a:srgbClr val="008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67" name="Object 166"/>
            <p:cNvGraphicFramePr>
              <a:graphicFrameLocks noChangeAspect="1"/>
            </p:cNvGraphicFramePr>
            <p:nvPr>
              <p:extLst>
                <p:ext uri="{D42A27DB-BD31-4B8C-83A1-F6EECF244321}">
                  <p14:modId xmlns:p14="http://schemas.microsoft.com/office/powerpoint/2010/main" val="2559970615"/>
                </p:ext>
              </p:extLst>
            </p:nvPr>
          </p:nvGraphicFramePr>
          <p:xfrm>
            <a:off x="6885148" y="2783105"/>
            <a:ext cx="321080" cy="256649"/>
          </p:xfrm>
          <a:graphic>
            <a:graphicData uri="http://schemas.openxmlformats.org/presentationml/2006/ole">
              <mc:AlternateContent xmlns:mc="http://schemas.openxmlformats.org/markup-compatibility/2006">
                <mc:Choice xmlns:v="urn:schemas-microsoft-com:vml" Requires="v">
                  <p:oleObj spid="_x0000_s60787" name="Equation" r:id="rId7" imgW="215900" imgH="177800" progId="Equation.3">
                    <p:embed/>
                  </p:oleObj>
                </mc:Choice>
                <mc:Fallback>
                  <p:oleObj name="Equation" r:id="rId7" imgW="215900" imgH="177800" progId="Equation.3">
                    <p:embed/>
                    <p:pic>
                      <p:nvPicPr>
                        <p:cNvPr id="0" name=""/>
                        <p:cNvPicPr/>
                        <p:nvPr/>
                      </p:nvPicPr>
                      <p:blipFill>
                        <a:blip r:embed="rId6"/>
                        <a:stretch>
                          <a:fillRect/>
                        </a:stretch>
                      </p:blipFill>
                      <p:spPr>
                        <a:xfrm>
                          <a:off x="6885148" y="2783105"/>
                          <a:ext cx="321080" cy="256649"/>
                        </a:xfrm>
                        <a:prstGeom prst="rect">
                          <a:avLst/>
                        </a:prstGeom>
                      </p:spPr>
                    </p:pic>
                  </p:oleObj>
                </mc:Fallback>
              </mc:AlternateContent>
            </a:graphicData>
          </a:graphic>
        </p:graphicFrame>
        <p:graphicFrame>
          <p:nvGraphicFramePr>
            <p:cNvPr id="168" name="Object 167"/>
            <p:cNvGraphicFramePr>
              <a:graphicFrameLocks noChangeAspect="1"/>
            </p:cNvGraphicFramePr>
            <p:nvPr>
              <p:extLst>
                <p:ext uri="{D42A27DB-BD31-4B8C-83A1-F6EECF244321}">
                  <p14:modId xmlns:p14="http://schemas.microsoft.com/office/powerpoint/2010/main" val="3204054301"/>
                </p:ext>
              </p:extLst>
            </p:nvPr>
          </p:nvGraphicFramePr>
          <p:xfrm>
            <a:off x="7692110" y="2726750"/>
            <a:ext cx="321080" cy="256649"/>
          </p:xfrm>
          <a:graphic>
            <a:graphicData uri="http://schemas.openxmlformats.org/presentationml/2006/ole">
              <mc:AlternateContent xmlns:mc="http://schemas.openxmlformats.org/markup-compatibility/2006">
                <mc:Choice xmlns:v="urn:schemas-microsoft-com:vml" Requires="v">
                  <p:oleObj spid="_x0000_s60788" name="Equation" r:id="rId8" imgW="215900" imgH="177800" progId="Equation.3">
                    <p:embed/>
                  </p:oleObj>
                </mc:Choice>
                <mc:Fallback>
                  <p:oleObj name="Equation" r:id="rId8" imgW="215900" imgH="177800" progId="Equation.3">
                    <p:embed/>
                    <p:pic>
                      <p:nvPicPr>
                        <p:cNvPr id="0" name=""/>
                        <p:cNvPicPr/>
                        <p:nvPr/>
                      </p:nvPicPr>
                      <p:blipFill>
                        <a:blip r:embed="rId6"/>
                        <a:stretch>
                          <a:fillRect/>
                        </a:stretch>
                      </p:blipFill>
                      <p:spPr>
                        <a:xfrm>
                          <a:off x="7692110" y="2726750"/>
                          <a:ext cx="321080" cy="256649"/>
                        </a:xfrm>
                        <a:prstGeom prst="rect">
                          <a:avLst/>
                        </a:prstGeom>
                      </p:spPr>
                    </p:pic>
                  </p:oleObj>
                </mc:Fallback>
              </mc:AlternateContent>
            </a:graphicData>
          </a:graphic>
        </p:graphicFrame>
        <p:cxnSp>
          <p:nvCxnSpPr>
            <p:cNvPr id="170" name="Straight Arrow Connector 169"/>
            <p:cNvCxnSpPr/>
            <p:nvPr/>
          </p:nvCxnSpPr>
          <p:spPr>
            <a:xfrm flipV="1">
              <a:off x="5742446" y="2031533"/>
              <a:ext cx="827173" cy="1099774"/>
            </a:xfrm>
            <a:prstGeom prst="straightConnector1">
              <a:avLst/>
            </a:prstGeom>
            <a:ln w="12700">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72" name="Straight Arrow Connector 171"/>
            <p:cNvCxnSpPr/>
            <p:nvPr/>
          </p:nvCxnSpPr>
          <p:spPr>
            <a:xfrm flipH="1" flipV="1">
              <a:off x="7363842" y="2031533"/>
              <a:ext cx="1202536" cy="1126890"/>
            </a:xfrm>
            <a:prstGeom prst="straightConnector1">
              <a:avLst/>
            </a:prstGeom>
            <a:ln w="127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73" name="TextBox 172"/>
            <p:cNvSpPr txBox="1"/>
            <p:nvPr/>
          </p:nvSpPr>
          <p:spPr>
            <a:xfrm>
              <a:off x="7046867" y="2306438"/>
              <a:ext cx="507504" cy="276999"/>
            </a:xfrm>
            <a:prstGeom prst="rect">
              <a:avLst/>
            </a:prstGeom>
            <a:noFill/>
          </p:spPr>
          <p:txBody>
            <a:bodyPr wrap="square" rtlCol="0">
              <a:spAutoFit/>
            </a:bodyPr>
            <a:lstStyle/>
            <a:p>
              <a:pPr algn="ctr"/>
              <a:r>
                <a:rPr lang="en-US" sz="1200" dirty="0" smtClean="0"/>
                <a:t>cuts</a:t>
              </a:r>
              <a:endParaRPr lang="en-US" sz="1200" dirty="0"/>
            </a:p>
          </p:txBody>
        </p:sp>
        <p:sp>
          <p:nvSpPr>
            <p:cNvPr id="174" name="TextBox 173"/>
            <p:cNvSpPr txBox="1"/>
            <p:nvPr/>
          </p:nvSpPr>
          <p:spPr>
            <a:xfrm>
              <a:off x="7833490" y="2337199"/>
              <a:ext cx="507504" cy="276999"/>
            </a:xfrm>
            <a:prstGeom prst="rect">
              <a:avLst/>
            </a:prstGeom>
            <a:noFill/>
          </p:spPr>
          <p:txBody>
            <a:bodyPr wrap="square" rtlCol="0">
              <a:spAutoFit/>
            </a:bodyPr>
            <a:lstStyle/>
            <a:p>
              <a:pPr algn="ctr"/>
              <a:r>
                <a:rPr lang="en-US" sz="1200" dirty="0" smtClean="0"/>
                <a:t>cuts</a:t>
              </a:r>
              <a:endParaRPr lang="en-US" sz="1200" dirty="0"/>
            </a:p>
          </p:txBody>
        </p:sp>
      </p:grpSp>
      <p:sp>
        <p:nvSpPr>
          <p:cNvPr id="11" name="Rectangle 10"/>
          <p:cNvSpPr/>
          <p:nvPr/>
        </p:nvSpPr>
        <p:spPr>
          <a:xfrm>
            <a:off x="5342090" y="1145049"/>
            <a:ext cx="3631362" cy="297131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6531482" y="6371060"/>
            <a:ext cx="2133600" cy="365125"/>
          </a:xfrm>
        </p:spPr>
        <p:txBody>
          <a:bodyPr/>
          <a:lstStyle/>
          <a:p>
            <a:fld id="{5445BD81-DAF7-6F49-B150-DD6061297609}" type="slidenum">
              <a:rPr lang="en-US" smtClean="0"/>
              <a:t>44</a:t>
            </a:fld>
            <a:endParaRPr lang="en-US"/>
          </a:p>
        </p:txBody>
      </p:sp>
      <p:sp>
        <p:nvSpPr>
          <p:cNvPr id="9" name="Oval 8"/>
          <p:cNvSpPr/>
          <p:nvPr/>
        </p:nvSpPr>
        <p:spPr>
          <a:xfrm>
            <a:off x="4116907" y="233680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stCxn id="9" idx="6"/>
            <a:endCxn id="11" idx="1"/>
          </p:cNvCxnSpPr>
          <p:nvPr/>
        </p:nvCxnSpPr>
        <p:spPr>
          <a:xfrm>
            <a:off x="4704642" y="2630705"/>
            <a:ext cx="637448" cy="0"/>
          </a:xfrm>
          <a:prstGeom prst="straightConnector1">
            <a:avLst/>
          </a:prstGeom>
          <a:ln w="15875">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1863136" y="123346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a:stCxn id="16" idx="3"/>
          </p:cNvCxnSpPr>
          <p:nvPr/>
        </p:nvCxnSpPr>
        <p:spPr>
          <a:xfrm flipH="1">
            <a:off x="1317229" y="1735171"/>
            <a:ext cx="631979" cy="70976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6" idx="5"/>
          </p:cNvCxnSpPr>
          <p:nvPr/>
        </p:nvCxnSpPr>
        <p:spPr>
          <a:xfrm>
            <a:off x="2364799" y="1735171"/>
            <a:ext cx="633356" cy="70976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2781690" y="2444938"/>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023361" y="2444938"/>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a:stCxn id="27" idx="3"/>
          </p:cNvCxnSpPr>
          <p:nvPr/>
        </p:nvCxnSpPr>
        <p:spPr>
          <a:xfrm flipH="1">
            <a:off x="758870" y="2946649"/>
            <a:ext cx="350563"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27" idx="5"/>
          </p:cNvCxnSpPr>
          <p:nvPr/>
        </p:nvCxnSpPr>
        <p:spPr>
          <a:xfrm>
            <a:off x="1525024" y="2946649"/>
            <a:ext cx="338112"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1569268" y="369505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65002" y="369505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flipH="1">
            <a:off x="2518576" y="2946649"/>
            <a:ext cx="350563"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284730" y="2946649"/>
            <a:ext cx="338112"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3328974" y="369505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224708" y="369505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5" name="Object 44"/>
          <p:cNvGraphicFramePr>
            <a:graphicFrameLocks noChangeAspect="1"/>
          </p:cNvGraphicFramePr>
          <p:nvPr>
            <p:extLst>
              <p:ext uri="{D42A27DB-BD31-4B8C-83A1-F6EECF244321}">
                <p14:modId xmlns:p14="http://schemas.microsoft.com/office/powerpoint/2010/main" val="2544877425"/>
              </p:ext>
            </p:extLst>
          </p:nvPr>
        </p:nvGraphicFramePr>
        <p:xfrm>
          <a:off x="1188268" y="1821251"/>
          <a:ext cx="530318" cy="282836"/>
        </p:xfrm>
        <a:graphic>
          <a:graphicData uri="http://schemas.openxmlformats.org/presentationml/2006/ole">
            <mc:AlternateContent xmlns:mc="http://schemas.openxmlformats.org/markup-compatibility/2006">
              <mc:Choice xmlns:v="urn:schemas-microsoft-com:vml" Requires="v">
                <p:oleObj spid="_x0000_s60789" name="Equation" r:id="rId9" imgW="381000" imgH="203200" progId="Equation.3">
                  <p:embed/>
                </p:oleObj>
              </mc:Choice>
              <mc:Fallback>
                <p:oleObj name="Equation" r:id="rId9" imgW="381000" imgH="203200" progId="Equation.3">
                  <p:embed/>
                  <p:pic>
                    <p:nvPicPr>
                      <p:cNvPr id="0" name=""/>
                      <p:cNvPicPr/>
                      <p:nvPr/>
                    </p:nvPicPr>
                    <p:blipFill>
                      <a:blip r:embed="rId10"/>
                      <a:stretch>
                        <a:fillRect/>
                      </a:stretch>
                    </p:blipFill>
                    <p:spPr>
                      <a:xfrm>
                        <a:off x="1188268" y="1821251"/>
                        <a:ext cx="530318" cy="282836"/>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1623346358"/>
              </p:ext>
            </p:extLst>
          </p:nvPr>
        </p:nvGraphicFramePr>
        <p:xfrm>
          <a:off x="2702843" y="1821251"/>
          <a:ext cx="503040" cy="259634"/>
        </p:xfrm>
        <a:graphic>
          <a:graphicData uri="http://schemas.openxmlformats.org/presentationml/2006/ole">
            <mc:AlternateContent xmlns:mc="http://schemas.openxmlformats.org/markup-compatibility/2006">
              <mc:Choice xmlns:v="urn:schemas-microsoft-com:vml" Requires="v">
                <p:oleObj spid="_x0000_s60790" name="Equation" r:id="rId11" imgW="393700" imgH="203200" progId="Equation.3">
                  <p:embed/>
                </p:oleObj>
              </mc:Choice>
              <mc:Fallback>
                <p:oleObj name="Equation" r:id="rId11" imgW="393700" imgH="203200" progId="Equation.3">
                  <p:embed/>
                  <p:pic>
                    <p:nvPicPr>
                      <p:cNvPr id="0" name=""/>
                      <p:cNvPicPr/>
                      <p:nvPr/>
                    </p:nvPicPr>
                    <p:blipFill>
                      <a:blip r:embed="rId12"/>
                      <a:stretch>
                        <a:fillRect/>
                      </a:stretch>
                    </p:blipFill>
                    <p:spPr>
                      <a:xfrm>
                        <a:off x="2702843" y="1821251"/>
                        <a:ext cx="503040" cy="259634"/>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2476255483"/>
              </p:ext>
            </p:extLst>
          </p:nvPr>
        </p:nvGraphicFramePr>
        <p:xfrm>
          <a:off x="382842" y="3204645"/>
          <a:ext cx="512762" cy="300037"/>
        </p:xfrm>
        <a:graphic>
          <a:graphicData uri="http://schemas.openxmlformats.org/presentationml/2006/ole">
            <mc:AlternateContent xmlns:mc="http://schemas.openxmlformats.org/markup-compatibility/2006">
              <mc:Choice xmlns:v="urn:schemas-microsoft-com:vml" Requires="v">
                <p:oleObj spid="_x0000_s60791" name="Equation" r:id="rId13" imgW="368300" imgH="215900" progId="Equation.3">
                  <p:embed/>
                </p:oleObj>
              </mc:Choice>
              <mc:Fallback>
                <p:oleObj name="Equation" r:id="rId13" imgW="368300" imgH="215900" progId="Equation.3">
                  <p:embed/>
                  <p:pic>
                    <p:nvPicPr>
                      <p:cNvPr id="0" name=""/>
                      <p:cNvPicPr/>
                      <p:nvPr/>
                    </p:nvPicPr>
                    <p:blipFill>
                      <a:blip r:embed="rId14"/>
                      <a:stretch>
                        <a:fillRect/>
                      </a:stretch>
                    </p:blipFill>
                    <p:spPr>
                      <a:xfrm>
                        <a:off x="382842" y="3204645"/>
                        <a:ext cx="512762" cy="300037"/>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1884429580"/>
              </p:ext>
            </p:extLst>
          </p:nvPr>
        </p:nvGraphicFramePr>
        <p:xfrm>
          <a:off x="1161158" y="3203993"/>
          <a:ext cx="566737" cy="300038"/>
        </p:xfrm>
        <a:graphic>
          <a:graphicData uri="http://schemas.openxmlformats.org/presentationml/2006/ole">
            <mc:AlternateContent xmlns:mc="http://schemas.openxmlformats.org/markup-compatibility/2006">
              <mc:Choice xmlns:v="urn:schemas-microsoft-com:vml" Requires="v">
                <p:oleObj spid="_x0000_s60792" name="Equation" r:id="rId15" imgW="406400" imgH="215900" progId="Equation.3">
                  <p:embed/>
                </p:oleObj>
              </mc:Choice>
              <mc:Fallback>
                <p:oleObj name="Equation" r:id="rId15" imgW="406400" imgH="215900" progId="Equation.3">
                  <p:embed/>
                  <p:pic>
                    <p:nvPicPr>
                      <p:cNvPr id="0" name=""/>
                      <p:cNvPicPr/>
                      <p:nvPr/>
                    </p:nvPicPr>
                    <p:blipFill>
                      <a:blip r:embed="rId16"/>
                      <a:stretch>
                        <a:fillRect/>
                      </a:stretch>
                    </p:blipFill>
                    <p:spPr>
                      <a:xfrm>
                        <a:off x="1161158" y="3203993"/>
                        <a:ext cx="566737" cy="300038"/>
                      </a:xfrm>
                      <a:prstGeom prst="rect">
                        <a:avLst/>
                      </a:prstGeom>
                    </p:spPr>
                  </p:pic>
                </p:oleObj>
              </mc:Fallback>
            </mc:AlternateContent>
          </a:graphicData>
        </a:graphic>
      </p:graphicFrame>
      <p:graphicFrame>
        <p:nvGraphicFramePr>
          <p:cNvPr id="49" name="Object 48"/>
          <p:cNvGraphicFramePr>
            <a:graphicFrameLocks noChangeAspect="1"/>
          </p:cNvGraphicFramePr>
          <p:nvPr>
            <p:extLst>
              <p:ext uri="{D42A27DB-BD31-4B8C-83A1-F6EECF244321}">
                <p14:modId xmlns:p14="http://schemas.microsoft.com/office/powerpoint/2010/main" val="981833997"/>
              </p:ext>
            </p:extLst>
          </p:nvPr>
        </p:nvGraphicFramePr>
        <p:xfrm>
          <a:off x="2715320" y="3213518"/>
          <a:ext cx="566738" cy="280988"/>
        </p:xfrm>
        <a:graphic>
          <a:graphicData uri="http://schemas.openxmlformats.org/presentationml/2006/ole">
            <mc:AlternateContent xmlns:mc="http://schemas.openxmlformats.org/markup-compatibility/2006">
              <mc:Choice xmlns:v="urn:schemas-microsoft-com:vml" Requires="v">
                <p:oleObj spid="_x0000_s60793" name="Equation" r:id="rId17" imgW="406400" imgH="203200" progId="Equation.3">
                  <p:embed/>
                </p:oleObj>
              </mc:Choice>
              <mc:Fallback>
                <p:oleObj name="Equation" r:id="rId17" imgW="406400" imgH="203200" progId="Equation.3">
                  <p:embed/>
                  <p:pic>
                    <p:nvPicPr>
                      <p:cNvPr id="0" name=""/>
                      <p:cNvPicPr/>
                      <p:nvPr/>
                    </p:nvPicPr>
                    <p:blipFill>
                      <a:blip r:embed="rId18"/>
                      <a:stretch>
                        <a:fillRect/>
                      </a:stretch>
                    </p:blipFill>
                    <p:spPr>
                      <a:xfrm>
                        <a:off x="2715320" y="3213518"/>
                        <a:ext cx="566738" cy="280988"/>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1649054903"/>
              </p:ext>
            </p:extLst>
          </p:nvPr>
        </p:nvGraphicFramePr>
        <p:xfrm>
          <a:off x="3536058" y="3213518"/>
          <a:ext cx="547687" cy="280988"/>
        </p:xfrm>
        <a:graphic>
          <a:graphicData uri="http://schemas.openxmlformats.org/presentationml/2006/ole">
            <mc:AlternateContent xmlns:mc="http://schemas.openxmlformats.org/markup-compatibility/2006">
              <mc:Choice xmlns:v="urn:schemas-microsoft-com:vml" Requires="v">
                <p:oleObj spid="_x0000_s60794" name="Equation" r:id="rId19" imgW="393700" imgH="203200" progId="Equation.3">
                  <p:embed/>
                </p:oleObj>
              </mc:Choice>
              <mc:Fallback>
                <p:oleObj name="Equation" r:id="rId19" imgW="393700" imgH="203200" progId="Equation.3">
                  <p:embed/>
                  <p:pic>
                    <p:nvPicPr>
                      <p:cNvPr id="0" name=""/>
                      <p:cNvPicPr/>
                      <p:nvPr/>
                    </p:nvPicPr>
                    <p:blipFill>
                      <a:blip r:embed="rId20"/>
                      <a:stretch>
                        <a:fillRect/>
                      </a:stretch>
                    </p:blipFill>
                    <p:spPr>
                      <a:xfrm>
                        <a:off x="3536058" y="3213518"/>
                        <a:ext cx="547687" cy="280988"/>
                      </a:xfrm>
                      <a:prstGeom prst="rect">
                        <a:avLst/>
                      </a:prstGeom>
                    </p:spPr>
                  </p:pic>
                </p:oleObj>
              </mc:Fallback>
            </mc:AlternateContent>
          </a:graphicData>
        </a:graphic>
      </p:graphicFrame>
      <p:sp>
        <p:nvSpPr>
          <p:cNvPr id="141" name="TextBox 140"/>
          <p:cNvSpPr txBox="1"/>
          <p:nvPr/>
        </p:nvSpPr>
        <p:spPr>
          <a:xfrm>
            <a:off x="-11155" y="117846"/>
            <a:ext cx="9144000" cy="707886"/>
          </a:xfrm>
          <a:prstGeom prst="rect">
            <a:avLst/>
          </a:prstGeom>
          <a:noFill/>
        </p:spPr>
        <p:txBody>
          <a:bodyPr wrap="square" rtlCol="0">
            <a:spAutoFit/>
          </a:bodyPr>
          <a:lstStyle/>
          <a:p>
            <a:pPr algn="ctr"/>
            <a:r>
              <a:rPr lang="en-US" sz="4000" dirty="0" smtClean="0">
                <a:solidFill>
                  <a:srgbClr val="0000FF"/>
                </a:solidFill>
                <a:latin typeface="Cambria"/>
                <a:cs typeface="Cambria"/>
              </a:rPr>
              <a:t>Stochastic Integer Program Optimization</a:t>
            </a:r>
          </a:p>
        </p:txBody>
      </p:sp>
      <p:graphicFrame>
        <p:nvGraphicFramePr>
          <p:cNvPr id="2" name="Table 1"/>
          <p:cNvGraphicFramePr>
            <a:graphicFrameLocks noGrp="1"/>
          </p:cNvGraphicFramePr>
          <p:nvPr>
            <p:extLst>
              <p:ext uri="{D42A27DB-BD31-4B8C-83A1-F6EECF244321}">
                <p14:modId xmlns:p14="http://schemas.microsoft.com/office/powerpoint/2010/main" val="276022939"/>
              </p:ext>
            </p:extLst>
          </p:nvPr>
        </p:nvGraphicFramePr>
        <p:xfrm>
          <a:off x="134607" y="4816580"/>
          <a:ext cx="8898609" cy="1554480"/>
        </p:xfrm>
        <a:graphic>
          <a:graphicData uri="http://schemas.openxmlformats.org/drawingml/2006/table">
            <a:tbl>
              <a:tblPr firstRow="1" bandRow="1">
                <a:tableStyleId>{2D5ABB26-0587-4C30-8999-92F81FD0307C}</a:tableStyleId>
              </a:tblPr>
              <a:tblGrid>
                <a:gridCol w="8898609"/>
              </a:tblGrid>
              <a:tr h="370840">
                <a:tc>
                  <a:txBody>
                    <a:bodyPr/>
                    <a:lstStyle/>
                    <a:p>
                      <a:r>
                        <a:rPr lang="en-US" sz="3000" i="1" dirty="0" smtClean="0">
                          <a:solidFill>
                            <a:srgbClr val="008000"/>
                          </a:solidFill>
                          <a:latin typeface="Cambria"/>
                          <a:cs typeface="Cambria"/>
                        </a:rPr>
                        <a:t>Nested Parallelism</a:t>
                      </a:r>
                      <a:endParaRPr lang="en-US" sz="3000" i="1" dirty="0">
                        <a:solidFill>
                          <a:srgbClr val="008000"/>
                        </a:solidFill>
                        <a:latin typeface="Cambria"/>
                        <a:cs typeface="Cambria"/>
                      </a:endParaRPr>
                    </a:p>
                  </a:txBody>
                  <a:tcPr/>
                </a:tc>
              </a:tr>
              <a:tr h="370840">
                <a:tc>
                  <a:txBody>
                    <a:bodyPr/>
                    <a:lstStyle/>
                    <a:p>
                      <a:pPr marL="285750" indent="-285750">
                        <a:buFont typeface="Wingdings" charset="2"/>
                        <a:buChar char="q"/>
                      </a:pPr>
                      <a:r>
                        <a:rPr lang="en-US" sz="3000" dirty="0" smtClean="0">
                          <a:solidFill>
                            <a:srgbClr val="008000"/>
                          </a:solidFill>
                          <a:latin typeface="Cambria"/>
                          <a:cs typeface="Cambria"/>
                        </a:rPr>
                        <a:t>Simultaneous evaluation</a:t>
                      </a:r>
                      <a:r>
                        <a:rPr lang="en-US" sz="3000" baseline="0" dirty="0" smtClean="0">
                          <a:solidFill>
                            <a:srgbClr val="008000"/>
                          </a:solidFill>
                          <a:latin typeface="Cambria"/>
                          <a:cs typeface="Cambria"/>
                        </a:rPr>
                        <a:t> of scenarios</a:t>
                      </a:r>
                    </a:p>
                    <a:p>
                      <a:pPr marL="285750" indent="-285750">
                        <a:buFont typeface="Wingdings" charset="2"/>
                        <a:buChar char="q"/>
                      </a:pPr>
                      <a:r>
                        <a:rPr lang="en-US" sz="3000" baseline="0" dirty="0" smtClean="0">
                          <a:solidFill>
                            <a:srgbClr val="008000"/>
                          </a:solidFill>
                          <a:latin typeface="Cambria"/>
                          <a:cs typeface="Cambria"/>
                        </a:rPr>
                        <a:t>Parallel exploration of Branch-and-Bound vertices</a:t>
                      </a:r>
                      <a:endParaRPr lang="en-US" sz="3000" dirty="0">
                        <a:solidFill>
                          <a:srgbClr val="008000"/>
                        </a:solidFill>
                        <a:latin typeface="Cambria"/>
                        <a:cs typeface="Cambria"/>
                      </a:endParaRPr>
                    </a:p>
                  </a:txBody>
                  <a:tcPr/>
                </a:tc>
              </a:tr>
            </a:tbl>
          </a:graphicData>
        </a:graphic>
      </p:graphicFrame>
      <p:pic>
        <p:nvPicPr>
          <p:cNvPr id="177" name="Picture 176" descr="stoch_naive.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63136" y="1346577"/>
            <a:ext cx="607243" cy="388594"/>
          </a:xfrm>
          <a:prstGeom prst="rect">
            <a:avLst/>
          </a:prstGeom>
        </p:spPr>
      </p:pic>
      <p:pic>
        <p:nvPicPr>
          <p:cNvPr id="178" name="Picture 177" descr="stoch_naive.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5002" y="3778389"/>
            <a:ext cx="607243" cy="388594"/>
          </a:xfrm>
          <a:prstGeom prst="rect">
            <a:avLst/>
          </a:prstGeom>
        </p:spPr>
      </p:pic>
      <p:pic>
        <p:nvPicPr>
          <p:cNvPr id="179" name="Picture 178" descr="stoch_naive.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69268" y="3791869"/>
            <a:ext cx="607243" cy="388594"/>
          </a:xfrm>
          <a:prstGeom prst="rect">
            <a:avLst/>
          </a:prstGeom>
        </p:spPr>
      </p:pic>
      <p:pic>
        <p:nvPicPr>
          <p:cNvPr id="180" name="Picture 179" descr="stoch_naive.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19786" y="3794134"/>
            <a:ext cx="607243" cy="388594"/>
          </a:xfrm>
          <a:prstGeom prst="rect">
            <a:avLst/>
          </a:prstGeom>
        </p:spPr>
      </p:pic>
      <p:pic>
        <p:nvPicPr>
          <p:cNvPr id="181" name="Picture 180" descr="stoch_naive.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28974" y="3796439"/>
            <a:ext cx="607243" cy="388594"/>
          </a:xfrm>
          <a:prstGeom prst="rect">
            <a:avLst/>
          </a:prstGeom>
        </p:spPr>
      </p:pic>
      <p:pic>
        <p:nvPicPr>
          <p:cNvPr id="182" name="Picture 181" descr="stoch_naive.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1690" y="2526134"/>
            <a:ext cx="607243" cy="388594"/>
          </a:xfrm>
          <a:prstGeom prst="rect">
            <a:avLst/>
          </a:prstGeom>
        </p:spPr>
      </p:pic>
      <p:pic>
        <p:nvPicPr>
          <p:cNvPr id="183" name="Picture 182" descr="stoch_naive.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2788" y="2540347"/>
            <a:ext cx="607243" cy="388594"/>
          </a:xfrm>
          <a:prstGeom prst="rect">
            <a:avLst/>
          </a:prstGeom>
        </p:spPr>
      </p:pic>
      <p:grpSp>
        <p:nvGrpSpPr>
          <p:cNvPr id="145" name="Group 144"/>
          <p:cNvGrpSpPr/>
          <p:nvPr/>
        </p:nvGrpSpPr>
        <p:grpSpPr>
          <a:xfrm>
            <a:off x="5417600" y="1456968"/>
            <a:ext cx="3481009" cy="2190904"/>
            <a:chOff x="5409650" y="1459077"/>
            <a:chExt cx="3481009" cy="2190904"/>
          </a:xfrm>
        </p:grpSpPr>
        <p:sp>
          <p:nvSpPr>
            <p:cNvPr id="146" name="Rectangle 145"/>
            <p:cNvSpPr/>
            <p:nvPr/>
          </p:nvSpPr>
          <p:spPr>
            <a:xfrm>
              <a:off x="6408315" y="1459077"/>
              <a:ext cx="1209501" cy="565161"/>
            </a:xfrm>
            <a:prstGeom prst="rect">
              <a:avLst/>
            </a:prstGeom>
            <a:solidFill>
              <a:srgbClr val="6AC83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1 </a:t>
              </a:r>
              <a:br>
                <a:rPr lang="en-US" sz="1200" dirty="0" smtClean="0"/>
              </a:br>
              <a:r>
                <a:rPr lang="en-US" sz="1200" dirty="0" smtClean="0"/>
                <a:t>Linear Program</a:t>
              </a:r>
              <a:endParaRPr lang="en-US" sz="1200" dirty="0"/>
            </a:p>
          </p:txBody>
        </p:sp>
        <p:sp>
          <p:nvSpPr>
            <p:cNvPr id="147" name="Rectangle 146"/>
            <p:cNvSpPr/>
            <p:nvPr/>
          </p:nvSpPr>
          <p:spPr>
            <a:xfrm>
              <a:off x="5409650" y="3158423"/>
              <a:ext cx="998665" cy="462981"/>
            </a:xfrm>
            <a:prstGeom prst="rect">
              <a:avLst/>
            </a:prstGeom>
            <a:solidFill>
              <a:srgbClr val="E6625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Stage 2</a:t>
              </a:r>
              <a:br>
                <a:rPr lang="en-US" sz="1000" dirty="0" smtClean="0"/>
              </a:br>
              <a:r>
                <a:rPr lang="en-US" sz="1000" dirty="0" smtClean="0"/>
                <a:t> Linear Program</a:t>
              </a:r>
              <a:endParaRPr lang="en-US" sz="1000" dirty="0"/>
            </a:p>
          </p:txBody>
        </p:sp>
        <p:sp>
          <p:nvSpPr>
            <p:cNvPr id="148" name="Rectangle 147"/>
            <p:cNvSpPr/>
            <p:nvPr/>
          </p:nvSpPr>
          <p:spPr>
            <a:xfrm>
              <a:off x="6469387" y="3156458"/>
              <a:ext cx="1017424" cy="464946"/>
            </a:xfrm>
            <a:prstGeom prst="rect">
              <a:avLst/>
            </a:prstGeom>
            <a:solidFill>
              <a:srgbClr val="E6625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Stage 2</a:t>
              </a:r>
              <a:br>
                <a:rPr lang="en-US" sz="1000" dirty="0" smtClean="0"/>
              </a:br>
              <a:r>
                <a:rPr lang="en-US" sz="1000" dirty="0" smtClean="0"/>
                <a:t> Linear Program</a:t>
              </a:r>
              <a:endParaRPr lang="en-US" sz="1000" dirty="0"/>
            </a:p>
          </p:txBody>
        </p:sp>
        <p:sp>
          <p:nvSpPr>
            <p:cNvPr id="150" name="Rectangle 149"/>
            <p:cNvSpPr/>
            <p:nvPr/>
          </p:nvSpPr>
          <p:spPr>
            <a:xfrm>
              <a:off x="7792954" y="3185035"/>
              <a:ext cx="1097705" cy="464946"/>
            </a:xfrm>
            <a:prstGeom prst="rect">
              <a:avLst/>
            </a:prstGeom>
            <a:solidFill>
              <a:srgbClr val="E6625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Stage 2</a:t>
              </a:r>
              <a:br>
                <a:rPr lang="en-US" sz="1000" dirty="0" smtClean="0"/>
              </a:br>
              <a:r>
                <a:rPr lang="en-US" sz="1000" dirty="0" smtClean="0"/>
                <a:t> Linear Program</a:t>
              </a:r>
              <a:endParaRPr lang="en-US" sz="1000" dirty="0"/>
            </a:p>
          </p:txBody>
        </p:sp>
        <p:sp>
          <p:nvSpPr>
            <p:cNvPr id="151" name="Oval 150"/>
            <p:cNvSpPr>
              <a:spLocks noChangeAspect="1"/>
            </p:cNvSpPr>
            <p:nvPr/>
          </p:nvSpPr>
          <p:spPr>
            <a:xfrm>
              <a:off x="7555482" y="3385646"/>
              <a:ext cx="62334" cy="7315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2" name="Straight Arrow Connector 151"/>
            <p:cNvCxnSpPr/>
            <p:nvPr/>
          </p:nvCxnSpPr>
          <p:spPr>
            <a:xfrm>
              <a:off x="6898185" y="2024238"/>
              <a:ext cx="0" cy="606467"/>
            </a:xfrm>
            <a:prstGeom prst="straightConnector1">
              <a:avLst/>
            </a:prstGeom>
            <a:ln w="12700">
              <a:solidFill>
                <a:srgbClr val="008000"/>
              </a:solidFill>
              <a:tailEnd type="non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a:xfrm flipV="1">
              <a:off x="7128332" y="2031533"/>
              <a:ext cx="0" cy="1099774"/>
            </a:xfrm>
            <a:prstGeom prst="straightConnector1">
              <a:avLst/>
            </a:prstGeom>
            <a:ln w="127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5900811" y="2198309"/>
              <a:ext cx="507504" cy="276999"/>
            </a:xfrm>
            <a:prstGeom prst="rect">
              <a:avLst/>
            </a:prstGeom>
            <a:noFill/>
          </p:spPr>
          <p:txBody>
            <a:bodyPr wrap="square" rtlCol="0">
              <a:spAutoFit/>
            </a:bodyPr>
            <a:lstStyle/>
            <a:p>
              <a:pPr algn="ctr"/>
              <a:r>
                <a:rPr lang="en-US" sz="1200" dirty="0" smtClean="0"/>
                <a:t>cuts</a:t>
              </a:r>
              <a:endParaRPr lang="en-US" sz="1200" dirty="0"/>
            </a:p>
          </p:txBody>
        </p:sp>
        <p:graphicFrame>
          <p:nvGraphicFramePr>
            <p:cNvPr id="157" name="Object 156"/>
            <p:cNvGraphicFramePr>
              <a:graphicFrameLocks noChangeAspect="1"/>
            </p:cNvGraphicFramePr>
            <p:nvPr>
              <p:extLst>
                <p:ext uri="{D42A27DB-BD31-4B8C-83A1-F6EECF244321}">
                  <p14:modId xmlns:p14="http://schemas.microsoft.com/office/powerpoint/2010/main" val="2557178798"/>
                </p:ext>
              </p:extLst>
            </p:nvPr>
          </p:nvGraphicFramePr>
          <p:xfrm>
            <a:off x="6248539" y="2630705"/>
            <a:ext cx="321080" cy="256649"/>
          </p:xfrm>
          <a:graphic>
            <a:graphicData uri="http://schemas.openxmlformats.org/presentationml/2006/ole">
              <mc:AlternateContent xmlns:mc="http://schemas.openxmlformats.org/markup-compatibility/2006">
                <mc:Choice xmlns:v="urn:schemas-microsoft-com:vml" Requires="v">
                  <p:oleObj spid="_x0000_s60795" name="Equation" r:id="rId22" imgW="215900" imgH="177800" progId="Equation.3">
                    <p:embed/>
                  </p:oleObj>
                </mc:Choice>
                <mc:Fallback>
                  <p:oleObj name="Equation" r:id="rId22" imgW="215900" imgH="177800" progId="Equation.3">
                    <p:embed/>
                    <p:pic>
                      <p:nvPicPr>
                        <p:cNvPr id="0" name=""/>
                        <p:cNvPicPr/>
                        <p:nvPr/>
                      </p:nvPicPr>
                      <p:blipFill>
                        <a:blip r:embed="rId6"/>
                        <a:stretch>
                          <a:fillRect/>
                        </a:stretch>
                      </p:blipFill>
                      <p:spPr>
                        <a:xfrm>
                          <a:off x="6248539" y="2630705"/>
                          <a:ext cx="321080" cy="256649"/>
                        </a:xfrm>
                        <a:prstGeom prst="rect">
                          <a:avLst/>
                        </a:prstGeom>
                      </p:spPr>
                    </p:pic>
                  </p:oleObj>
                </mc:Fallback>
              </mc:AlternateContent>
            </a:graphicData>
          </a:graphic>
        </p:graphicFrame>
        <p:sp>
          <p:nvSpPr>
            <p:cNvPr id="158" name="Oval 157"/>
            <p:cNvSpPr>
              <a:spLocks noChangeAspect="1"/>
            </p:cNvSpPr>
            <p:nvPr/>
          </p:nvSpPr>
          <p:spPr>
            <a:xfrm>
              <a:off x="7672269" y="3389436"/>
              <a:ext cx="73152" cy="7315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0" name="Straight Arrow Connector 159"/>
            <p:cNvCxnSpPr>
              <a:endCxn id="147" idx="0"/>
            </p:cNvCxnSpPr>
            <p:nvPr/>
          </p:nvCxnSpPr>
          <p:spPr>
            <a:xfrm flipH="1">
              <a:off x="5908983" y="2643415"/>
              <a:ext cx="986713" cy="515008"/>
            </a:xfrm>
            <a:prstGeom prst="straightConnector1">
              <a:avLst/>
            </a:prstGeom>
            <a:ln w="127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flipH="1">
              <a:off x="6895696" y="2643415"/>
              <a:ext cx="2489" cy="513043"/>
            </a:xfrm>
            <a:prstGeom prst="straightConnector1">
              <a:avLst/>
            </a:prstGeom>
            <a:ln w="12700">
              <a:solidFill>
                <a:srgbClr val="1EA063"/>
              </a:solidFill>
              <a:tailEnd type="arrow"/>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a:endCxn id="150" idx="0"/>
            </p:cNvCxnSpPr>
            <p:nvPr/>
          </p:nvCxnSpPr>
          <p:spPr>
            <a:xfrm>
              <a:off x="6895696" y="2643415"/>
              <a:ext cx="1446111" cy="541620"/>
            </a:xfrm>
            <a:prstGeom prst="straightConnector1">
              <a:avLst/>
            </a:prstGeom>
            <a:ln w="12700">
              <a:solidFill>
                <a:srgbClr val="008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65" name="Object 164"/>
            <p:cNvGraphicFramePr>
              <a:graphicFrameLocks noChangeAspect="1"/>
            </p:cNvGraphicFramePr>
            <p:nvPr>
              <p:extLst>
                <p:ext uri="{D42A27DB-BD31-4B8C-83A1-F6EECF244321}">
                  <p14:modId xmlns:p14="http://schemas.microsoft.com/office/powerpoint/2010/main" val="2568661873"/>
                </p:ext>
              </p:extLst>
            </p:nvPr>
          </p:nvGraphicFramePr>
          <p:xfrm>
            <a:off x="6885148" y="2783105"/>
            <a:ext cx="321080" cy="256649"/>
          </p:xfrm>
          <a:graphic>
            <a:graphicData uri="http://schemas.openxmlformats.org/presentationml/2006/ole">
              <mc:AlternateContent xmlns:mc="http://schemas.openxmlformats.org/markup-compatibility/2006">
                <mc:Choice xmlns:v="urn:schemas-microsoft-com:vml" Requires="v">
                  <p:oleObj spid="_x0000_s60796" name="Equation" r:id="rId23" imgW="215900" imgH="177800" progId="Equation.3">
                    <p:embed/>
                  </p:oleObj>
                </mc:Choice>
                <mc:Fallback>
                  <p:oleObj name="Equation" r:id="rId23" imgW="215900" imgH="177800" progId="Equation.3">
                    <p:embed/>
                    <p:pic>
                      <p:nvPicPr>
                        <p:cNvPr id="0" name=""/>
                        <p:cNvPicPr/>
                        <p:nvPr/>
                      </p:nvPicPr>
                      <p:blipFill>
                        <a:blip r:embed="rId6"/>
                        <a:stretch>
                          <a:fillRect/>
                        </a:stretch>
                      </p:blipFill>
                      <p:spPr>
                        <a:xfrm>
                          <a:off x="6885148" y="2783105"/>
                          <a:ext cx="321080" cy="256649"/>
                        </a:xfrm>
                        <a:prstGeom prst="rect">
                          <a:avLst/>
                        </a:prstGeom>
                      </p:spPr>
                    </p:pic>
                  </p:oleObj>
                </mc:Fallback>
              </mc:AlternateContent>
            </a:graphicData>
          </a:graphic>
        </p:graphicFrame>
        <p:graphicFrame>
          <p:nvGraphicFramePr>
            <p:cNvPr id="166" name="Object 165"/>
            <p:cNvGraphicFramePr>
              <a:graphicFrameLocks noChangeAspect="1"/>
            </p:cNvGraphicFramePr>
            <p:nvPr>
              <p:extLst>
                <p:ext uri="{D42A27DB-BD31-4B8C-83A1-F6EECF244321}">
                  <p14:modId xmlns:p14="http://schemas.microsoft.com/office/powerpoint/2010/main" val="214542013"/>
                </p:ext>
              </p:extLst>
            </p:nvPr>
          </p:nvGraphicFramePr>
          <p:xfrm>
            <a:off x="7692110" y="2726750"/>
            <a:ext cx="321080" cy="256649"/>
          </p:xfrm>
          <a:graphic>
            <a:graphicData uri="http://schemas.openxmlformats.org/presentationml/2006/ole">
              <mc:AlternateContent xmlns:mc="http://schemas.openxmlformats.org/markup-compatibility/2006">
                <mc:Choice xmlns:v="urn:schemas-microsoft-com:vml" Requires="v">
                  <p:oleObj spid="_x0000_s60797" name="Equation" r:id="rId24" imgW="215900" imgH="177800" progId="Equation.3">
                    <p:embed/>
                  </p:oleObj>
                </mc:Choice>
                <mc:Fallback>
                  <p:oleObj name="Equation" r:id="rId24" imgW="215900" imgH="177800" progId="Equation.3">
                    <p:embed/>
                    <p:pic>
                      <p:nvPicPr>
                        <p:cNvPr id="0" name=""/>
                        <p:cNvPicPr/>
                        <p:nvPr/>
                      </p:nvPicPr>
                      <p:blipFill>
                        <a:blip r:embed="rId6"/>
                        <a:stretch>
                          <a:fillRect/>
                        </a:stretch>
                      </p:blipFill>
                      <p:spPr>
                        <a:xfrm>
                          <a:off x="7692110" y="2726750"/>
                          <a:ext cx="321080" cy="256649"/>
                        </a:xfrm>
                        <a:prstGeom prst="rect">
                          <a:avLst/>
                        </a:prstGeom>
                      </p:spPr>
                    </p:pic>
                  </p:oleObj>
                </mc:Fallback>
              </mc:AlternateContent>
            </a:graphicData>
          </a:graphic>
        </p:graphicFrame>
        <p:cxnSp>
          <p:nvCxnSpPr>
            <p:cNvPr id="169" name="Straight Arrow Connector 168"/>
            <p:cNvCxnSpPr/>
            <p:nvPr/>
          </p:nvCxnSpPr>
          <p:spPr>
            <a:xfrm flipV="1">
              <a:off x="5742446" y="2031533"/>
              <a:ext cx="827173" cy="1099774"/>
            </a:xfrm>
            <a:prstGeom prst="straightConnector1">
              <a:avLst/>
            </a:prstGeom>
            <a:ln w="12700">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flipH="1" flipV="1">
              <a:off x="7363842" y="2031533"/>
              <a:ext cx="1202536" cy="1126890"/>
            </a:xfrm>
            <a:prstGeom prst="straightConnector1">
              <a:avLst/>
            </a:prstGeom>
            <a:ln w="127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75" name="TextBox 174"/>
            <p:cNvSpPr txBox="1"/>
            <p:nvPr/>
          </p:nvSpPr>
          <p:spPr>
            <a:xfrm>
              <a:off x="7046867" y="2306438"/>
              <a:ext cx="507504" cy="276999"/>
            </a:xfrm>
            <a:prstGeom prst="rect">
              <a:avLst/>
            </a:prstGeom>
            <a:noFill/>
          </p:spPr>
          <p:txBody>
            <a:bodyPr wrap="square" rtlCol="0">
              <a:spAutoFit/>
            </a:bodyPr>
            <a:lstStyle/>
            <a:p>
              <a:pPr algn="ctr"/>
              <a:r>
                <a:rPr lang="en-US" sz="1200" dirty="0" smtClean="0"/>
                <a:t>cuts</a:t>
              </a:r>
              <a:endParaRPr lang="en-US" sz="1200" dirty="0"/>
            </a:p>
          </p:txBody>
        </p:sp>
        <p:sp>
          <p:nvSpPr>
            <p:cNvPr id="184" name="TextBox 183"/>
            <p:cNvSpPr txBox="1"/>
            <p:nvPr/>
          </p:nvSpPr>
          <p:spPr>
            <a:xfrm>
              <a:off x="7833490" y="2337199"/>
              <a:ext cx="507504" cy="276999"/>
            </a:xfrm>
            <a:prstGeom prst="rect">
              <a:avLst/>
            </a:prstGeom>
            <a:noFill/>
          </p:spPr>
          <p:txBody>
            <a:bodyPr wrap="square" rtlCol="0">
              <a:spAutoFit/>
            </a:bodyPr>
            <a:lstStyle/>
            <a:p>
              <a:pPr algn="ctr"/>
              <a:r>
                <a:rPr lang="en-US" sz="1200" dirty="0" smtClean="0"/>
                <a:t>cuts</a:t>
              </a:r>
              <a:endParaRPr lang="en-US" sz="1200" dirty="0"/>
            </a:p>
          </p:txBody>
        </p:sp>
      </p:grpSp>
    </p:spTree>
    <p:custDataLst>
      <p:tags r:id="rId2"/>
    </p:custDataLst>
    <p:extLst>
      <p:ext uri="{BB962C8B-B14F-4D97-AF65-F5344CB8AC3E}">
        <p14:creationId xmlns:p14="http://schemas.microsoft.com/office/powerpoint/2010/main" val="1431692413"/>
      </p:ext>
    </p:extLst>
  </p:cSld>
  <p:clrMapOvr>
    <a:masterClrMapping/>
  </p:clrMapOvr>
  <mc:AlternateContent xmlns:mc="http://schemas.openxmlformats.org/markup-compatibility/2006" xmlns:p14="http://schemas.microsoft.com/office/powerpoint/2010/main">
    <mc:Choice Requires="p14">
      <p:transition spd="slow" p14:dur="2000" advTm="70045"/>
    </mc:Choice>
    <mc:Fallback xmlns="">
      <p:transition xmlns:p14="http://schemas.microsoft.com/office/powerpoint/2010/main" spd="slow" advTm="7004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4141E-6 4.76521E-6 L 0.53905 -0.00024 " pathEditMode="relative" rAng="0" ptsTypes="AA">
                                      <p:cBhvr>
                                        <p:cTn id="6" dur="2000" fill="hold"/>
                                        <p:tgtEl>
                                          <p:spTgt spid="176"/>
                                        </p:tgtEl>
                                        <p:attrNameLst>
                                          <p:attrName>ppt_x</p:attrName>
                                          <p:attrName>ppt_y</p:attrName>
                                        </p:attrNameLst>
                                      </p:cBhvr>
                                      <p:rCtr x="26952" y="-2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childTnLst>
                          </p:cTn>
                        </p:par>
                        <p:par>
                          <p:cTn id="11" fill="hold">
                            <p:stCondLst>
                              <p:cond delay="0"/>
                            </p:stCondLst>
                            <p:childTnLst>
                              <p:par>
                                <p:cTn id="12" presetID="6" presetClass="entr" presetSubtype="16"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par>
                                <p:cTn id="31" presetID="53" presetClass="entr" presetSubtype="16"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animEffect transition="in" filter="fade">
                                      <p:cBhvr>
                                        <p:cTn id="40" dur="500"/>
                                        <p:tgtEl>
                                          <p:spTgt spid="2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Effect transition="in" filter="fade">
                                      <p:cBhvr>
                                        <p:cTn id="45" dur="500"/>
                                        <p:tgtEl>
                                          <p:spTgt spid="27"/>
                                        </p:tgtEl>
                                      </p:cBhvr>
                                    </p:animEffect>
                                  </p:childTnLst>
                                </p:cTn>
                              </p:par>
                              <p:par>
                                <p:cTn id="46" presetID="53" presetClass="entr" presetSubtype="16"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p:cTn id="48" dur="500" fill="hold"/>
                                        <p:tgtEl>
                                          <p:spTgt spid="45"/>
                                        </p:tgtEl>
                                        <p:attrNameLst>
                                          <p:attrName>ppt_w</p:attrName>
                                        </p:attrNameLst>
                                      </p:cBhvr>
                                      <p:tavLst>
                                        <p:tav tm="0">
                                          <p:val>
                                            <p:fltVal val="0"/>
                                          </p:val>
                                        </p:tav>
                                        <p:tav tm="100000">
                                          <p:val>
                                            <p:strVal val="#ppt_w"/>
                                          </p:val>
                                        </p:tav>
                                      </p:tavLst>
                                    </p:anim>
                                    <p:anim calcmode="lin" valueType="num">
                                      <p:cBhvr>
                                        <p:cTn id="49" dur="500" fill="hold"/>
                                        <p:tgtEl>
                                          <p:spTgt spid="45"/>
                                        </p:tgtEl>
                                        <p:attrNameLst>
                                          <p:attrName>ppt_h</p:attrName>
                                        </p:attrNameLst>
                                      </p:cBhvr>
                                      <p:tavLst>
                                        <p:tav tm="0">
                                          <p:val>
                                            <p:fltVal val="0"/>
                                          </p:val>
                                        </p:tav>
                                        <p:tav tm="100000">
                                          <p:val>
                                            <p:strVal val="#ppt_h"/>
                                          </p:val>
                                        </p:tav>
                                      </p:tavLst>
                                    </p:anim>
                                    <p:animEffect transition="in" filter="fade">
                                      <p:cBhvr>
                                        <p:cTn id="50" dur="500"/>
                                        <p:tgtEl>
                                          <p:spTgt spid="45"/>
                                        </p:tgtEl>
                                      </p:cBhvr>
                                    </p:animEffect>
                                  </p:childTnLst>
                                </p:cTn>
                              </p:par>
                              <p:par>
                                <p:cTn id="51" presetID="53" presetClass="entr" presetSubtype="16"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16"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animEffect transition="in" filter="fade">
                                      <p:cBhvr>
                                        <p:cTn id="67" dur="500"/>
                                        <p:tgtEl>
                                          <p:spTgt spid="32"/>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p:cTn id="70" dur="500" fill="hold"/>
                                        <p:tgtEl>
                                          <p:spTgt spid="33"/>
                                        </p:tgtEl>
                                        <p:attrNameLst>
                                          <p:attrName>ppt_w</p:attrName>
                                        </p:attrNameLst>
                                      </p:cBhvr>
                                      <p:tavLst>
                                        <p:tav tm="0">
                                          <p:val>
                                            <p:fltVal val="0"/>
                                          </p:val>
                                        </p:tav>
                                        <p:tav tm="100000">
                                          <p:val>
                                            <p:strVal val="#ppt_w"/>
                                          </p:val>
                                        </p:tav>
                                      </p:tavLst>
                                    </p:anim>
                                    <p:anim calcmode="lin" valueType="num">
                                      <p:cBhvr>
                                        <p:cTn id="71" dur="500" fill="hold"/>
                                        <p:tgtEl>
                                          <p:spTgt spid="33"/>
                                        </p:tgtEl>
                                        <p:attrNameLst>
                                          <p:attrName>ppt_h</p:attrName>
                                        </p:attrNameLst>
                                      </p:cBhvr>
                                      <p:tavLst>
                                        <p:tav tm="0">
                                          <p:val>
                                            <p:fltVal val="0"/>
                                          </p:val>
                                        </p:tav>
                                        <p:tav tm="100000">
                                          <p:val>
                                            <p:strVal val="#ppt_h"/>
                                          </p:val>
                                        </p:tav>
                                      </p:tavLst>
                                    </p:anim>
                                    <p:animEffect transition="in" filter="fade">
                                      <p:cBhvr>
                                        <p:cTn id="72" dur="500"/>
                                        <p:tgtEl>
                                          <p:spTgt spid="33"/>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animEffect transition="in" filter="fade">
                                      <p:cBhvr>
                                        <p:cTn id="77" dur="500"/>
                                        <p:tgtEl>
                                          <p:spTgt spid="34"/>
                                        </p:tgtEl>
                                      </p:cBhvr>
                                    </p:animEffect>
                                  </p:childTnLst>
                                </p:cTn>
                              </p:par>
                              <p:par>
                                <p:cTn id="78" presetID="53" presetClass="entr" presetSubtype="16" fill="hold" nodeType="withEffect">
                                  <p:stCondLst>
                                    <p:cond delay="0"/>
                                  </p:stCondLst>
                                  <p:childTnLst>
                                    <p:set>
                                      <p:cBhvr>
                                        <p:cTn id="79" dur="1" fill="hold">
                                          <p:stCondLst>
                                            <p:cond delay="0"/>
                                          </p:stCondLst>
                                        </p:cTn>
                                        <p:tgtEl>
                                          <p:spTgt spid="40"/>
                                        </p:tgtEl>
                                        <p:attrNameLst>
                                          <p:attrName>style.visibility</p:attrName>
                                        </p:attrNameLst>
                                      </p:cBhvr>
                                      <p:to>
                                        <p:strVal val="visible"/>
                                      </p:to>
                                    </p:set>
                                    <p:anim calcmode="lin" valueType="num">
                                      <p:cBhvr>
                                        <p:cTn id="80" dur="500" fill="hold"/>
                                        <p:tgtEl>
                                          <p:spTgt spid="40"/>
                                        </p:tgtEl>
                                        <p:attrNameLst>
                                          <p:attrName>ppt_w</p:attrName>
                                        </p:attrNameLst>
                                      </p:cBhvr>
                                      <p:tavLst>
                                        <p:tav tm="0">
                                          <p:val>
                                            <p:fltVal val="0"/>
                                          </p:val>
                                        </p:tav>
                                        <p:tav tm="100000">
                                          <p:val>
                                            <p:strVal val="#ppt_w"/>
                                          </p:val>
                                        </p:tav>
                                      </p:tavLst>
                                    </p:anim>
                                    <p:anim calcmode="lin" valueType="num">
                                      <p:cBhvr>
                                        <p:cTn id="81" dur="500" fill="hold"/>
                                        <p:tgtEl>
                                          <p:spTgt spid="40"/>
                                        </p:tgtEl>
                                        <p:attrNameLst>
                                          <p:attrName>ppt_h</p:attrName>
                                        </p:attrNameLst>
                                      </p:cBhvr>
                                      <p:tavLst>
                                        <p:tav tm="0">
                                          <p:val>
                                            <p:fltVal val="0"/>
                                          </p:val>
                                        </p:tav>
                                        <p:tav tm="100000">
                                          <p:val>
                                            <p:strVal val="#ppt_h"/>
                                          </p:val>
                                        </p:tav>
                                      </p:tavLst>
                                    </p:anim>
                                    <p:animEffect transition="in" filter="fade">
                                      <p:cBhvr>
                                        <p:cTn id="82" dur="500"/>
                                        <p:tgtEl>
                                          <p:spTgt spid="40"/>
                                        </p:tgtEl>
                                      </p:cBhvr>
                                    </p:animEffect>
                                  </p:childTnLst>
                                </p:cTn>
                              </p:par>
                              <p:par>
                                <p:cTn id="83" presetID="53"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p:cTn id="85" dur="500" fill="hold"/>
                                        <p:tgtEl>
                                          <p:spTgt spid="41"/>
                                        </p:tgtEl>
                                        <p:attrNameLst>
                                          <p:attrName>ppt_w</p:attrName>
                                        </p:attrNameLst>
                                      </p:cBhvr>
                                      <p:tavLst>
                                        <p:tav tm="0">
                                          <p:val>
                                            <p:fltVal val="0"/>
                                          </p:val>
                                        </p:tav>
                                        <p:tav tm="100000">
                                          <p:val>
                                            <p:strVal val="#ppt_w"/>
                                          </p:val>
                                        </p:tav>
                                      </p:tavLst>
                                    </p:anim>
                                    <p:anim calcmode="lin" valueType="num">
                                      <p:cBhvr>
                                        <p:cTn id="86" dur="500" fill="hold"/>
                                        <p:tgtEl>
                                          <p:spTgt spid="41"/>
                                        </p:tgtEl>
                                        <p:attrNameLst>
                                          <p:attrName>ppt_h</p:attrName>
                                        </p:attrNameLst>
                                      </p:cBhvr>
                                      <p:tavLst>
                                        <p:tav tm="0">
                                          <p:val>
                                            <p:fltVal val="0"/>
                                          </p:val>
                                        </p:tav>
                                        <p:tav tm="100000">
                                          <p:val>
                                            <p:strVal val="#ppt_h"/>
                                          </p:val>
                                        </p:tav>
                                      </p:tavLst>
                                    </p:anim>
                                    <p:animEffect transition="in" filter="fade">
                                      <p:cBhvr>
                                        <p:cTn id="87" dur="500"/>
                                        <p:tgtEl>
                                          <p:spTgt spid="41"/>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 calcmode="lin" valueType="num">
                                      <p:cBhvr>
                                        <p:cTn id="90" dur="500" fill="hold"/>
                                        <p:tgtEl>
                                          <p:spTgt spid="42"/>
                                        </p:tgtEl>
                                        <p:attrNameLst>
                                          <p:attrName>ppt_w</p:attrName>
                                        </p:attrNameLst>
                                      </p:cBhvr>
                                      <p:tavLst>
                                        <p:tav tm="0">
                                          <p:val>
                                            <p:fltVal val="0"/>
                                          </p:val>
                                        </p:tav>
                                        <p:tav tm="100000">
                                          <p:val>
                                            <p:strVal val="#ppt_w"/>
                                          </p:val>
                                        </p:tav>
                                      </p:tavLst>
                                    </p:anim>
                                    <p:anim calcmode="lin" valueType="num">
                                      <p:cBhvr>
                                        <p:cTn id="91" dur="500" fill="hold"/>
                                        <p:tgtEl>
                                          <p:spTgt spid="42"/>
                                        </p:tgtEl>
                                        <p:attrNameLst>
                                          <p:attrName>ppt_h</p:attrName>
                                        </p:attrNameLst>
                                      </p:cBhvr>
                                      <p:tavLst>
                                        <p:tav tm="0">
                                          <p:val>
                                            <p:fltVal val="0"/>
                                          </p:val>
                                        </p:tav>
                                        <p:tav tm="100000">
                                          <p:val>
                                            <p:strVal val="#ppt_h"/>
                                          </p:val>
                                        </p:tav>
                                      </p:tavLst>
                                    </p:anim>
                                    <p:animEffect transition="in" filter="fade">
                                      <p:cBhvr>
                                        <p:cTn id="92" dur="500"/>
                                        <p:tgtEl>
                                          <p:spTgt spid="42"/>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43"/>
                                        </p:tgtEl>
                                        <p:attrNameLst>
                                          <p:attrName>style.visibility</p:attrName>
                                        </p:attrNameLst>
                                      </p:cBhvr>
                                      <p:to>
                                        <p:strVal val="visible"/>
                                      </p:to>
                                    </p:set>
                                    <p:anim calcmode="lin" valueType="num">
                                      <p:cBhvr>
                                        <p:cTn id="95" dur="500" fill="hold"/>
                                        <p:tgtEl>
                                          <p:spTgt spid="43"/>
                                        </p:tgtEl>
                                        <p:attrNameLst>
                                          <p:attrName>ppt_w</p:attrName>
                                        </p:attrNameLst>
                                      </p:cBhvr>
                                      <p:tavLst>
                                        <p:tav tm="0">
                                          <p:val>
                                            <p:fltVal val="0"/>
                                          </p:val>
                                        </p:tav>
                                        <p:tav tm="100000">
                                          <p:val>
                                            <p:strVal val="#ppt_w"/>
                                          </p:val>
                                        </p:tav>
                                      </p:tavLst>
                                    </p:anim>
                                    <p:anim calcmode="lin" valueType="num">
                                      <p:cBhvr>
                                        <p:cTn id="96" dur="500" fill="hold"/>
                                        <p:tgtEl>
                                          <p:spTgt spid="43"/>
                                        </p:tgtEl>
                                        <p:attrNameLst>
                                          <p:attrName>ppt_h</p:attrName>
                                        </p:attrNameLst>
                                      </p:cBhvr>
                                      <p:tavLst>
                                        <p:tav tm="0">
                                          <p:val>
                                            <p:fltVal val="0"/>
                                          </p:val>
                                        </p:tav>
                                        <p:tav tm="100000">
                                          <p:val>
                                            <p:strVal val="#ppt_h"/>
                                          </p:val>
                                        </p:tav>
                                      </p:tavLst>
                                    </p:anim>
                                    <p:animEffect transition="in" filter="fade">
                                      <p:cBhvr>
                                        <p:cTn id="97" dur="500"/>
                                        <p:tgtEl>
                                          <p:spTgt spid="43"/>
                                        </p:tgtEl>
                                      </p:cBhvr>
                                    </p:animEffect>
                                  </p:childTnLst>
                                </p:cTn>
                              </p:par>
                              <p:par>
                                <p:cTn id="98" presetID="53" presetClass="entr" presetSubtype="16"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p:cTn id="100" dur="500" fill="hold"/>
                                        <p:tgtEl>
                                          <p:spTgt spid="47"/>
                                        </p:tgtEl>
                                        <p:attrNameLst>
                                          <p:attrName>ppt_w</p:attrName>
                                        </p:attrNameLst>
                                      </p:cBhvr>
                                      <p:tavLst>
                                        <p:tav tm="0">
                                          <p:val>
                                            <p:fltVal val="0"/>
                                          </p:val>
                                        </p:tav>
                                        <p:tav tm="100000">
                                          <p:val>
                                            <p:strVal val="#ppt_w"/>
                                          </p:val>
                                        </p:tav>
                                      </p:tavLst>
                                    </p:anim>
                                    <p:anim calcmode="lin" valueType="num">
                                      <p:cBhvr>
                                        <p:cTn id="101" dur="500" fill="hold"/>
                                        <p:tgtEl>
                                          <p:spTgt spid="47"/>
                                        </p:tgtEl>
                                        <p:attrNameLst>
                                          <p:attrName>ppt_h</p:attrName>
                                        </p:attrNameLst>
                                      </p:cBhvr>
                                      <p:tavLst>
                                        <p:tav tm="0">
                                          <p:val>
                                            <p:fltVal val="0"/>
                                          </p:val>
                                        </p:tav>
                                        <p:tav tm="100000">
                                          <p:val>
                                            <p:strVal val="#ppt_h"/>
                                          </p:val>
                                        </p:tav>
                                      </p:tavLst>
                                    </p:anim>
                                    <p:animEffect transition="in" filter="fade">
                                      <p:cBhvr>
                                        <p:cTn id="102" dur="500"/>
                                        <p:tgtEl>
                                          <p:spTgt spid="47"/>
                                        </p:tgtEl>
                                      </p:cBhvr>
                                    </p:animEffect>
                                  </p:childTnLst>
                                </p:cTn>
                              </p:par>
                              <p:par>
                                <p:cTn id="103" presetID="53" presetClass="entr" presetSubtype="16" fill="hold" nodeType="withEffect">
                                  <p:stCondLst>
                                    <p:cond delay="0"/>
                                  </p:stCondLst>
                                  <p:childTnLst>
                                    <p:set>
                                      <p:cBhvr>
                                        <p:cTn id="104" dur="1" fill="hold">
                                          <p:stCondLst>
                                            <p:cond delay="0"/>
                                          </p:stCondLst>
                                        </p:cTn>
                                        <p:tgtEl>
                                          <p:spTgt spid="48"/>
                                        </p:tgtEl>
                                        <p:attrNameLst>
                                          <p:attrName>style.visibility</p:attrName>
                                        </p:attrNameLst>
                                      </p:cBhvr>
                                      <p:to>
                                        <p:strVal val="visible"/>
                                      </p:to>
                                    </p:set>
                                    <p:anim calcmode="lin" valueType="num">
                                      <p:cBhvr>
                                        <p:cTn id="105" dur="500" fill="hold"/>
                                        <p:tgtEl>
                                          <p:spTgt spid="48"/>
                                        </p:tgtEl>
                                        <p:attrNameLst>
                                          <p:attrName>ppt_w</p:attrName>
                                        </p:attrNameLst>
                                      </p:cBhvr>
                                      <p:tavLst>
                                        <p:tav tm="0">
                                          <p:val>
                                            <p:fltVal val="0"/>
                                          </p:val>
                                        </p:tav>
                                        <p:tav tm="100000">
                                          <p:val>
                                            <p:strVal val="#ppt_w"/>
                                          </p:val>
                                        </p:tav>
                                      </p:tavLst>
                                    </p:anim>
                                    <p:anim calcmode="lin" valueType="num">
                                      <p:cBhvr>
                                        <p:cTn id="106" dur="500" fill="hold"/>
                                        <p:tgtEl>
                                          <p:spTgt spid="48"/>
                                        </p:tgtEl>
                                        <p:attrNameLst>
                                          <p:attrName>ppt_h</p:attrName>
                                        </p:attrNameLst>
                                      </p:cBhvr>
                                      <p:tavLst>
                                        <p:tav tm="0">
                                          <p:val>
                                            <p:fltVal val="0"/>
                                          </p:val>
                                        </p:tav>
                                        <p:tav tm="100000">
                                          <p:val>
                                            <p:strVal val="#ppt_h"/>
                                          </p:val>
                                        </p:tav>
                                      </p:tavLst>
                                    </p:anim>
                                    <p:animEffect transition="in" filter="fade">
                                      <p:cBhvr>
                                        <p:cTn id="107" dur="500"/>
                                        <p:tgtEl>
                                          <p:spTgt spid="48"/>
                                        </p:tgtEl>
                                      </p:cBhvr>
                                    </p:animEffect>
                                  </p:childTnLst>
                                </p:cTn>
                              </p:par>
                              <p:par>
                                <p:cTn id="108" presetID="53" presetClass="entr" presetSubtype="16" fill="hold" nodeType="withEffect">
                                  <p:stCondLst>
                                    <p:cond delay="0"/>
                                  </p:stCondLst>
                                  <p:childTnLst>
                                    <p:set>
                                      <p:cBhvr>
                                        <p:cTn id="109" dur="1" fill="hold">
                                          <p:stCondLst>
                                            <p:cond delay="0"/>
                                          </p:stCondLst>
                                        </p:cTn>
                                        <p:tgtEl>
                                          <p:spTgt spid="49"/>
                                        </p:tgtEl>
                                        <p:attrNameLst>
                                          <p:attrName>style.visibility</p:attrName>
                                        </p:attrNameLst>
                                      </p:cBhvr>
                                      <p:to>
                                        <p:strVal val="visible"/>
                                      </p:to>
                                    </p:set>
                                    <p:anim calcmode="lin" valueType="num">
                                      <p:cBhvr>
                                        <p:cTn id="110" dur="500" fill="hold"/>
                                        <p:tgtEl>
                                          <p:spTgt spid="49"/>
                                        </p:tgtEl>
                                        <p:attrNameLst>
                                          <p:attrName>ppt_w</p:attrName>
                                        </p:attrNameLst>
                                      </p:cBhvr>
                                      <p:tavLst>
                                        <p:tav tm="0">
                                          <p:val>
                                            <p:fltVal val="0"/>
                                          </p:val>
                                        </p:tav>
                                        <p:tav tm="100000">
                                          <p:val>
                                            <p:strVal val="#ppt_w"/>
                                          </p:val>
                                        </p:tav>
                                      </p:tavLst>
                                    </p:anim>
                                    <p:anim calcmode="lin" valueType="num">
                                      <p:cBhvr>
                                        <p:cTn id="111" dur="500" fill="hold"/>
                                        <p:tgtEl>
                                          <p:spTgt spid="49"/>
                                        </p:tgtEl>
                                        <p:attrNameLst>
                                          <p:attrName>ppt_h</p:attrName>
                                        </p:attrNameLst>
                                      </p:cBhvr>
                                      <p:tavLst>
                                        <p:tav tm="0">
                                          <p:val>
                                            <p:fltVal val="0"/>
                                          </p:val>
                                        </p:tav>
                                        <p:tav tm="100000">
                                          <p:val>
                                            <p:strVal val="#ppt_h"/>
                                          </p:val>
                                        </p:tav>
                                      </p:tavLst>
                                    </p:anim>
                                    <p:animEffect transition="in" filter="fade">
                                      <p:cBhvr>
                                        <p:cTn id="112" dur="500"/>
                                        <p:tgtEl>
                                          <p:spTgt spid="49"/>
                                        </p:tgtEl>
                                      </p:cBhvr>
                                    </p:animEffect>
                                  </p:childTnLst>
                                </p:cTn>
                              </p:par>
                              <p:par>
                                <p:cTn id="113" presetID="53" presetClass="entr" presetSubtype="16"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 calcmode="lin" valueType="num">
                                      <p:cBhvr>
                                        <p:cTn id="115" dur="500" fill="hold"/>
                                        <p:tgtEl>
                                          <p:spTgt spid="50"/>
                                        </p:tgtEl>
                                        <p:attrNameLst>
                                          <p:attrName>ppt_w</p:attrName>
                                        </p:attrNameLst>
                                      </p:cBhvr>
                                      <p:tavLst>
                                        <p:tav tm="0">
                                          <p:val>
                                            <p:fltVal val="0"/>
                                          </p:val>
                                        </p:tav>
                                        <p:tav tm="100000">
                                          <p:val>
                                            <p:strVal val="#ppt_w"/>
                                          </p:val>
                                        </p:tav>
                                      </p:tavLst>
                                    </p:anim>
                                    <p:anim calcmode="lin" valueType="num">
                                      <p:cBhvr>
                                        <p:cTn id="116" dur="500" fill="hold"/>
                                        <p:tgtEl>
                                          <p:spTgt spid="50"/>
                                        </p:tgtEl>
                                        <p:attrNameLst>
                                          <p:attrName>ppt_h</p:attrName>
                                        </p:attrNameLst>
                                      </p:cBhvr>
                                      <p:tavLst>
                                        <p:tav tm="0">
                                          <p:val>
                                            <p:fltVal val="0"/>
                                          </p:val>
                                        </p:tav>
                                        <p:tav tm="100000">
                                          <p:val>
                                            <p:strVal val="#ppt_h"/>
                                          </p:val>
                                        </p:tav>
                                      </p:tavLst>
                                    </p:anim>
                                    <p:animEffect transition="in" filter="fade">
                                      <p:cBhvr>
                                        <p:cTn id="117" dur="500"/>
                                        <p:tgtEl>
                                          <p:spTgt spid="50"/>
                                        </p:tgtEl>
                                      </p:cBhvr>
                                    </p:animEffec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178"/>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177"/>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183"/>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179"/>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180"/>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181"/>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182"/>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6" grpId="0" animBg="1"/>
      <p:bldP spid="26" grpId="0" animBg="1"/>
      <p:bldP spid="27" grpId="0" animBg="1"/>
      <p:bldP spid="33" grpId="0" animBg="1"/>
      <p:bldP spid="34" grpId="0" animBg="1"/>
      <p:bldP spid="42" grpId="0" animBg="1"/>
      <p:bldP spid="4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41" y="1033760"/>
            <a:ext cx="9144000" cy="6356350"/>
          </a:xfrm>
        </p:spPr>
        <p:txBody>
          <a:bodyPr>
            <a:normAutofit/>
          </a:bodyPr>
          <a:lstStyle/>
          <a:p>
            <a:pPr>
              <a:buFont typeface="Wingdings" charset="2"/>
              <a:buChar char="q"/>
            </a:pPr>
            <a:r>
              <a:rPr lang="en-US" sz="2600" i="1" dirty="0" smtClean="0"/>
              <a:t>Fundamental computation unit- Linear </a:t>
            </a:r>
            <a:r>
              <a:rPr lang="en-US" sz="2600" i="1" dirty="0"/>
              <a:t>Program </a:t>
            </a:r>
            <a:r>
              <a:rPr lang="en-US" sz="2600" i="1" dirty="0" smtClean="0"/>
              <a:t>Optimization</a:t>
            </a:r>
            <a:endParaRPr lang="en-US" sz="2600" dirty="0" smtClean="0"/>
          </a:p>
          <a:p>
            <a:pPr lvl="1">
              <a:buFont typeface="Wingdings" charset="2"/>
              <a:buChar char="Ø"/>
            </a:pPr>
            <a:r>
              <a:rPr lang="en-US" sz="2000" dirty="0" smtClean="0"/>
              <a:t>Coarse grained decomposition                           </a:t>
            </a:r>
            <a:r>
              <a:rPr lang="en-US" sz="2000" dirty="0"/>
              <a:t> </a:t>
            </a:r>
            <a:r>
              <a:rPr lang="en-US" sz="2000" dirty="0" smtClean="0"/>
              <a:t>   Unpredictable grain sizes</a:t>
            </a:r>
          </a:p>
          <a:p>
            <a:pPr lvl="1"/>
            <a:endParaRPr lang="en-US" sz="2000" dirty="0" smtClean="0"/>
          </a:p>
          <a:p>
            <a:pPr lvl="1"/>
            <a:endParaRPr lang="en-US" sz="1600" dirty="0"/>
          </a:p>
          <a:p>
            <a:pPr lvl="1"/>
            <a:endParaRPr lang="en-US" sz="1600" dirty="0" smtClean="0"/>
          </a:p>
          <a:p>
            <a:pPr marL="0" indent="0">
              <a:buNone/>
            </a:pPr>
            <a:endParaRPr lang="en-US" sz="2000" dirty="0"/>
          </a:p>
          <a:p>
            <a:endParaRPr lang="en-US" sz="2000" u="sng" dirty="0" smtClean="0"/>
          </a:p>
          <a:p>
            <a:endParaRPr lang="en-US" sz="2000" u="sng" dirty="0" smtClean="0"/>
          </a:p>
          <a:p>
            <a:endParaRPr lang="en-US" sz="2000" u="sng" dirty="0"/>
          </a:p>
          <a:p>
            <a:pPr>
              <a:buFont typeface="Wingdings" charset="2"/>
              <a:buChar char="q"/>
            </a:pPr>
            <a:r>
              <a:rPr lang="en-US" sz="2400" i="1" dirty="0" smtClean="0"/>
              <a:t>Solver Libraries maintain internal state</a:t>
            </a:r>
            <a:endParaRPr lang="en-US" sz="2400" i="1" dirty="0"/>
          </a:p>
          <a:p>
            <a:pPr lvl="1">
              <a:buFont typeface="Wingdings" charset="2"/>
              <a:buChar char="Ø"/>
            </a:pPr>
            <a:r>
              <a:rPr lang="en-US" sz="2400" dirty="0" smtClean="0"/>
              <a:t>Limits concurrency because of </a:t>
            </a:r>
            <a:r>
              <a:rPr lang="en-US" sz="2400" dirty="0"/>
              <a:t/>
            </a:r>
            <a:br>
              <a:rPr lang="en-US" sz="2400" dirty="0"/>
            </a:br>
            <a:r>
              <a:rPr lang="en-US" sz="2400" dirty="0" smtClean="0"/>
              <a:t>memory overheads</a:t>
            </a:r>
            <a:endParaRPr lang="en-US" sz="2000" dirty="0" smtClean="0"/>
          </a:p>
          <a:p>
            <a:endParaRPr lang="en-US" sz="2000" dirty="0"/>
          </a:p>
          <a:p>
            <a:pPr>
              <a:buFont typeface="Wingdings" charset="2"/>
              <a:buChar char="q"/>
            </a:pPr>
            <a:r>
              <a:rPr lang="en-US" sz="2400" i="1" dirty="0"/>
              <a:t>Variable Amount of Available </a:t>
            </a:r>
            <a:r>
              <a:rPr lang="en-US" sz="2400" i="1" dirty="0" smtClean="0"/>
              <a:t>Parallelism</a:t>
            </a:r>
            <a:endParaRPr lang="en-US" sz="2400" dirty="0"/>
          </a:p>
          <a:p>
            <a:pPr>
              <a:buFont typeface="Wingdings" charset="2"/>
              <a:buChar char="q"/>
            </a:pPr>
            <a:r>
              <a:rPr lang="en-US" sz="2400" i="1" dirty="0"/>
              <a:t>Better </a:t>
            </a:r>
            <a:r>
              <a:rPr lang="en-US" sz="2400" i="1" dirty="0" smtClean="0"/>
              <a:t>Utilization ≠ Better </a:t>
            </a:r>
            <a:r>
              <a:rPr lang="en-US" sz="2400" i="1" dirty="0"/>
              <a:t>Performance</a:t>
            </a:r>
          </a:p>
          <a:p>
            <a:endParaRPr lang="en-US" sz="2000" dirty="0"/>
          </a:p>
        </p:txBody>
      </p:sp>
      <p:sp>
        <p:nvSpPr>
          <p:cNvPr id="6" name="Slide Number Placeholder 5"/>
          <p:cNvSpPr>
            <a:spLocks noGrp="1"/>
          </p:cNvSpPr>
          <p:nvPr>
            <p:ph type="sldNum" sz="quarter" idx="12"/>
          </p:nvPr>
        </p:nvSpPr>
        <p:spPr>
          <a:xfrm>
            <a:off x="7010400" y="6356350"/>
            <a:ext cx="2133600" cy="365125"/>
          </a:xfrm>
        </p:spPr>
        <p:txBody>
          <a:bodyPr/>
          <a:lstStyle/>
          <a:p>
            <a:fld id="{5445BD81-DAF7-6F49-B150-DD6061297609}" type="slidenum">
              <a:rPr lang="en-US" smtClean="0"/>
              <a:t>45</a:t>
            </a:fld>
            <a:endParaRPr lang="en-US" dirty="0"/>
          </a:p>
        </p:txBody>
      </p:sp>
      <p:grpSp>
        <p:nvGrpSpPr>
          <p:cNvPr id="13" name="Group 12"/>
          <p:cNvGrpSpPr/>
          <p:nvPr/>
        </p:nvGrpSpPr>
        <p:grpSpPr>
          <a:xfrm>
            <a:off x="457200" y="2155588"/>
            <a:ext cx="3782507" cy="1654411"/>
            <a:chOff x="5276752" y="1681183"/>
            <a:chExt cx="3962168" cy="1678414"/>
          </a:xfrm>
          <a:effectLst>
            <a:outerShdw blurRad="50800" dist="38100" dir="2700000" algn="tl" rotWithShape="0">
              <a:srgbClr val="000000">
                <a:alpha val="43000"/>
              </a:srgbClr>
            </a:outerShdw>
          </a:effectLst>
        </p:grpSpPr>
        <p:pic>
          <p:nvPicPr>
            <p:cNvPr id="7" name="Picture 6"/>
            <p:cNvPicPr>
              <a:picLocks noChangeAspect="1"/>
            </p:cNvPicPr>
            <p:nvPr/>
          </p:nvPicPr>
          <p:blipFill>
            <a:blip r:embed="rId3"/>
            <a:stretch>
              <a:fillRect/>
            </a:stretch>
          </p:blipFill>
          <p:spPr>
            <a:xfrm>
              <a:off x="7119148" y="1747652"/>
              <a:ext cx="1884017" cy="629681"/>
            </a:xfrm>
            <a:prstGeom prst="rect">
              <a:avLst/>
            </a:prstGeom>
          </p:spPr>
        </p:pic>
        <p:pic>
          <p:nvPicPr>
            <p:cNvPr id="8" name="Picture 7"/>
            <p:cNvPicPr>
              <a:picLocks noChangeAspect="1"/>
            </p:cNvPicPr>
            <p:nvPr/>
          </p:nvPicPr>
          <p:blipFill rotWithShape="1">
            <a:blip r:embed="rId4"/>
            <a:srcRect t="1" b="62074"/>
            <a:stretch/>
          </p:blipFill>
          <p:spPr>
            <a:xfrm>
              <a:off x="5276752" y="1681183"/>
              <a:ext cx="1810257" cy="762620"/>
            </a:xfrm>
            <a:prstGeom prst="rect">
              <a:avLst/>
            </a:prstGeom>
          </p:spPr>
        </p:pic>
        <p:pic>
          <p:nvPicPr>
            <p:cNvPr id="9" name="Picture 8"/>
            <p:cNvPicPr>
              <a:picLocks noChangeAspect="1"/>
            </p:cNvPicPr>
            <p:nvPr/>
          </p:nvPicPr>
          <p:blipFill>
            <a:blip r:embed="rId5"/>
            <a:stretch>
              <a:fillRect/>
            </a:stretch>
          </p:blipFill>
          <p:spPr>
            <a:xfrm>
              <a:off x="7505451" y="2494861"/>
              <a:ext cx="914353" cy="864736"/>
            </a:xfrm>
            <a:prstGeom prst="rect">
              <a:avLst/>
            </a:prstGeom>
          </p:spPr>
        </p:pic>
        <p:pic>
          <p:nvPicPr>
            <p:cNvPr id="10" name="Picture 9"/>
            <p:cNvPicPr>
              <a:picLocks noChangeAspect="1"/>
            </p:cNvPicPr>
            <p:nvPr/>
          </p:nvPicPr>
          <p:blipFill>
            <a:blip r:embed="rId6"/>
            <a:stretch>
              <a:fillRect/>
            </a:stretch>
          </p:blipFill>
          <p:spPr>
            <a:xfrm>
              <a:off x="5685753" y="2494861"/>
              <a:ext cx="867447" cy="864736"/>
            </a:xfrm>
            <a:prstGeom prst="rect">
              <a:avLst/>
            </a:prstGeom>
          </p:spPr>
        </p:pic>
        <p:sp>
          <p:nvSpPr>
            <p:cNvPr id="11" name="TextBox 10"/>
            <p:cNvSpPr txBox="1"/>
            <p:nvPr/>
          </p:nvSpPr>
          <p:spPr>
            <a:xfrm>
              <a:off x="8292626" y="2769431"/>
              <a:ext cx="946294" cy="372895"/>
            </a:xfrm>
            <a:prstGeom prst="rect">
              <a:avLst/>
            </a:prstGeom>
            <a:noFill/>
          </p:spPr>
          <p:txBody>
            <a:bodyPr wrap="square" rtlCol="0">
              <a:spAutoFit/>
            </a:bodyPr>
            <a:lstStyle/>
            <a:p>
              <a:pPr algn="ctr"/>
              <a:r>
                <a:rPr lang="en-US" sz="1200" dirty="0" smtClean="0">
                  <a:latin typeface="Times"/>
                  <a:cs typeface="Times"/>
                </a:rPr>
                <a:t>GLPK</a:t>
              </a:r>
              <a:endParaRPr lang="en-US" sz="1200" dirty="0">
                <a:latin typeface="Times"/>
                <a:cs typeface="Times"/>
              </a:endParaRPr>
            </a:p>
          </p:txBody>
        </p:sp>
        <p:sp>
          <p:nvSpPr>
            <p:cNvPr id="12" name="TextBox 11"/>
            <p:cNvSpPr txBox="1"/>
            <p:nvPr/>
          </p:nvSpPr>
          <p:spPr>
            <a:xfrm>
              <a:off x="6339665" y="2747532"/>
              <a:ext cx="902130" cy="372895"/>
            </a:xfrm>
            <a:prstGeom prst="rect">
              <a:avLst/>
            </a:prstGeom>
            <a:noFill/>
          </p:spPr>
          <p:txBody>
            <a:bodyPr wrap="square" rtlCol="0">
              <a:spAutoFit/>
            </a:bodyPr>
            <a:lstStyle/>
            <a:p>
              <a:pPr algn="ctr"/>
              <a:r>
                <a:rPr lang="en-US" sz="1200" dirty="0" smtClean="0">
                  <a:latin typeface="Times"/>
                  <a:cs typeface="Times"/>
                </a:rPr>
                <a:t>CLP</a:t>
              </a:r>
              <a:endParaRPr lang="en-US" sz="1200" dirty="0">
                <a:latin typeface="Times"/>
                <a:cs typeface="Times"/>
              </a:endParaRPr>
            </a:p>
          </p:txBody>
        </p:sp>
      </p:grpSp>
      <p:pic>
        <p:nvPicPr>
          <p:cNvPr id="22" name="Picture 21"/>
          <p:cNvPicPr>
            <a:picLocks noChangeAspect="1"/>
          </p:cNvPicPr>
          <p:nvPr/>
        </p:nvPicPr>
        <p:blipFill>
          <a:blip r:embed="rId7"/>
          <a:stretch>
            <a:fillRect/>
          </a:stretch>
        </p:blipFill>
        <p:spPr>
          <a:xfrm>
            <a:off x="6403920" y="3574249"/>
            <a:ext cx="2282880" cy="1834457"/>
          </a:xfrm>
          <a:prstGeom prst="rect">
            <a:avLst/>
          </a:prstGeom>
        </p:spPr>
      </p:pic>
      <p:sp>
        <p:nvSpPr>
          <p:cNvPr id="19" name="Title 1"/>
          <p:cNvSpPr>
            <a:spLocks noGrp="1"/>
          </p:cNvSpPr>
          <p:nvPr>
            <p:ph type="title"/>
          </p:nvPr>
        </p:nvSpPr>
        <p:spPr>
          <a:xfrm>
            <a:off x="457200" y="-15868"/>
            <a:ext cx="8229600" cy="1285938"/>
          </a:xfrm>
        </p:spPr>
        <p:txBody>
          <a:bodyPr>
            <a:noAutofit/>
          </a:bodyPr>
          <a:lstStyle/>
          <a:p>
            <a:r>
              <a:rPr lang="en-US" sz="3600" dirty="0" smtClean="0"/>
              <a:t>Nested Parallelism</a:t>
            </a:r>
            <a:br>
              <a:rPr lang="en-US" sz="3600" dirty="0" smtClean="0"/>
            </a:br>
            <a:r>
              <a:rPr lang="en-US" sz="2800" dirty="0" smtClean="0"/>
              <a:t>Design Challenges</a:t>
            </a:r>
            <a:br>
              <a:rPr lang="en-US" sz="2800" dirty="0" smtClean="0"/>
            </a:br>
            <a:endParaRPr lang="en-US" sz="2800" dirty="0"/>
          </a:p>
        </p:txBody>
      </p:sp>
      <p:pic>
        <p:nvPicPr>
          <p:cNvPr id="14" name="Picture 13"/>
          <p:cNvPicPr>
            <a:picLocks noChangeAspect="1"/>
          </p:cNvPicPr>
          <p:nvPr/>
        </p:nvPicPr>
        <p:blipFill>
          <a:blip r:embed="rId8"/>
          <a:stretch>
            <a:fillRect/>
          </a:stretch>
        </p:blipFill>
        <p:spPr>
          <a:xfrm>
            <a:off x="6154746" y="1837584"/>
            <a:ext cx="2376666" cy="2008396"/>
          </a:xfrm>
          <a:prstGeom prst="rect">
            <a:avLst/>
          </a:prstGeom>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9"/>
          <a:srcRect l="16308" t="11976" r="17459" b="12024"/>
          <a:stretch/>
        </p:blipFill>
        <p:spPr>
          <a:xfrm>
            <a:off x="6154746" y="5108514"/>
            <a:ext cx="2877925" cy="1801666"/>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0606971"/>
      </p:ext>
    </p:extLst>
  </p:cSld>
  <p:clrMapOvr>
    <a:masterClrMapping/>
  </p:clrMapOvr>
  <mc:AlternateContent xmlns:mc="http://schemas.openxmlformats.org/markup-compatibility/2006" xmlns:p14="http://schemas.microsoft.com/office/powerpoint/2010/main">
    <mc:Choice Requires="p14">
      <p:transition spd="slow" p14:dur="2000" advTm="686"/>
    </mc:Choice>
    <mc:Fallback xmlns="">
      <p:transition xmlns:p14="http://schemas.microsoft.com/office/powerpoint/2010/main" spd="slow" advTm="68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0466" y="62717"/>
            <a:ext cx="7170691" cy="619906"/>
          </a:xfrm>
        </p:spPr>
        <p:txBody>
          <a:bodyPr>
            <a:noAutofit/>
          </a:bodyPr>
          <a:lstStyle/>
          <a:p>
            <a:pPr marL="0" indent="0" algn="ctr">
              <a:buNone/>
            </a:pPr>
            <a:r>
              <a:rPr lang="en-US" sz="4400" dirty="0" smtClean="0">
                <a:solidFill>
                  <a:srgbClr val="0000FF"/>
                </a:solidFill>
              </a:rPr>
              <a:t>Parallel Programming Model</a:t>
            </a:r>
          </a:p>
          <a:p>
            <a:pPr marL="0" indent="0">
              <a:buNone/>
            </a:pPr>
            <a:endParaRPr lang="en-US" sz="4400" dirty="0" smtClean="0">
              <a:solidFill>
                <a:srgbClr val="0000FF"/>
              </a:solidFill>
            </a:endParaRPr>
          </a:p>
          <a:p>
            <a:pPr marL="0" indent="0">
              <a:buNone/>
            </a:pPr>
            <a:endParaRPr lang="en-US" sz="4400" dirty="0" smtClean="0">
              <a:solidFill>
                <a:srgbClr val="0000FF"/>
              </a:solidFill>
            </a:endParaRPr>
          </a:p>
          <a:p>
            <a:pPr marL="0" indent="0">
              <a:buNone/>
            </a:pPr>
            <a:endParaRPr lang="en-US" sz="4400" dirty="0" smtClean="0">
              <a:solidFill>
                <a:srgbClr val="0000FF"/>
              </a:solidFill>
            </a:endParaRPr>
          </a:p>
        </p:txBody>
      </p:sp>
      <p:sp>
        <p:nvSpPr>
          <p:cNvPr id="6" name="Slide Number Placeholder 5"/>
          <p:cNvSpPr>
            <a:spLocks noGrp="1"/>
          </p:cNvSpPr>
          <p:nvPr>
            <p:ph type="sldNum" sz="quarter" idx="12"/>
          </p:nvPr>
        </p:nvSpPr>
        <p:spPr/>
        <p:txBody>
          <a:bodyPr/>
          <a:lstStyle/>
          <a:p>
            <a:fld id="{5445BD81-DAF7-6F49-B150-DD6061297609}" type="slidenum">
              <a:rPr lang="en-US" smtClean="0"/>
              <a:t>46</a:t>
            </a:fld>
            <a:endParaRPr lang="en-US"/>
          </a:p>
        </p:txBody>
      </p:sp>
      <p:pic>
        <p:nvPicPr>
          <p:cNvPr id="7" name="Picture 6"/>
          <p:cNvPicPr>
            <a:picLocks noChangeAspect="1"/>
          </p:cNvPicPr>
          <p:nvPr/>
        </p:nvPicPr>
        <p:blipFill>
          <a:blip r:embed="rId3"/>
          <a:stretch>
            <a:fillRect/>
          </a:stretch>
        </p:blipFill>
        <p:spPr>
          <a:xfrm>
            <a:off x="5485711" y="2375645"/>
            <a:ext cx="3449113" cy="3006325"/>
          </a:xfrm>
          <a:prstGeom prst="rect">
            <a:avLst/>
          </a:prstGeom>
        </p:spPr>
      </p:pic>
      <p:sp>
        <p:nvSpPr>
          <p:cNvPr id="8" name="Rectangle 7"/>
          <p:cNvSpPr/>
          <p:nvPr/>
        </p:nvSpPr>
        <p:spPr>
          <a:xfrm>
            <a:off x="119057" y="2425745"/>
            <a:ext cx="5366654" cy="2862322"/>
          </a:xfrm>
          <a:prstGeom prst="rect">
            <a:avLst/>
          </a:prstGeom>
          <a:solidFill>
            <a:srgbClr val="CCFFCC"/>
          </a:solidFill>
          <a:effectLst>
            <a:outerShdw blurRad="50800" dist="38100" dir="2700000" algn="tl" rotWithShape="0">
              <a:srgbClr val="000000">
                <a:alpha val="43000"/>
              </a:srgbClr>
            </a:outerShdw>
          </a:effectLst>
        </p:spPr>
        <p:txBody>
          <a:bodyPr wrap="square">
            <a:spAutoFit/>
          </a:bodyPr>
          <a:lstStyle/>
          <a:p>
            <a:r>
              <a:rPr lang="en-US" sz="3000" dirty="0" smtClean="0">
                <a:latin typeface="Cambria"/>
                <a:cs typeface="Cambria"/>
              </a:rPr>
              <a:t>Charm++ parallel </a:t>
            </a:r>
            <a:r>
              <a:rPr lang="en-US" sz="3000" dirty="0">
                <a:latin typeface="Cambria"/>
                <a:cs typeface="Cambria"/>
              </a:rPr>
              <a:t>p</a:t>
            </a:r>
            <a:r>
              <a:rPr lang="en-US" sz="3000" dirty="0" smtClean="0">
                <a:latin typeface="Cambria"/>
                <a:cs typeface="Cambria"/>
              </a:rPr>
              <a:t>rogramming model fits well into B&amp;B parallelism</a:t>
            </a:r>
          </a:p>
          <a:p>
            <a:pPr marL="742950" lvl="1" indent="-285750">
              <a:buFont typeface="Wingdings" charset="2"/>
              <a:buChar char="q"/>
            </a:pPr>
            <a:r>
              <a:rPr lang="en-US" sz="3000" dirty="0">
                <a:latin typeface="Cambria"/>
                <a:cs typeface="Cambria"/>
              </a:rPr>
              <a:t>Object-based </a:t>
            </a:r>
            <a:r>
              <a:rPr lang="en-US" sz="3000" dirty="0" smtClean="0">
                <a:latin typeface="Cambria"/>
                <a:cs typeface="Cambria"/>
              </a:rPr>
              <a:t>expression</a:t>
            </a:r>
          </a:p>
          <a:p>
            <a:pPr marL="742950" lvl="1" indent="-285750">
              <a:buFont typeface="Wingdings" charset="2"/>
              <a:buChar char="q"/>
            </a:pPr>
            <a:r>
              <a:rPr lang="en-US" sz="3000" dirty="0" smtClean="0">
                <a:latin typeface="Cambria"/>
                <a:cs typeface="Cambria"/>
              </a:rPr>
              <a:t>One-sided messaging</a:t>
            </a:r>
          </a:p>
          <a:p>
            <a:pPr marL="742950" lvl="1" indent="-285750">
              <a:buFont typeface="Wingdings" charset="2"/>
              <a:buChar char="q"/>
            </a:pPr>
            <a:r>
              <a:rPr lang="en-US" sz="3000" dirty="0" smtClean="0">
                <a:latin typeface="Cambria"/>
                <a:cs typeface="Cambria"/>
              </a:rPr>
              <a:t>Prioritized execution</a:t>
            </a:r>
          </a:p>
        </p:txBody>
      </p:sp>
    </p:spTree>
    <p:extLst>
      <p:ext uri="{BB962C8B-B14F-4D97-AF65-F5344CB8AC3E}">
        <p14:creationId xmlns:p14="http://schemas.microsoft.com/office/powerpoint/2010/main" val="707988271"/>
      </p:ext>
    </p:extLst>
  </p:cSld>
  <p:clrMapOvr>
    <a:masterClrMapping/>
  </p:clrMapOvr>
  <mc:AlternateContent xmlns:mc="http://schemas.openxmlformats.org/markup-compatibility/2006" xmlns:p14="http://schemas.microsoft.com/office/powerpoint/2010/main">
    <mc:Choice Requires="p14">
      <p:transition spd="slow" p14:dur="2000" advTm="557"/>
    </mc:Choice>
    <mc:Fallback xmlns="">
      <p:transition xmlns:p14="http://schemas.microsoft.com/office/powerpoint/2010/main" spd="slow" advTm="557"/>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692"/>
            <a:ext cx="8229600" cy="1143000"/>
          </a:xfrm>
        </p:spPr>
        <p:txBody>
          <a:bodyPr>
            <a:normAutofit/>
          </a:bodyPr>
          <a:lstStyle/>
          <a:p>
            <a:r>
              <a:rPr lang="en-US" dirty="0" smtClean="0"/>
              <a:t>PSIPS: Design</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47</a:t>
            </a:fld>
            <a:endParaRPr lang="en-US"/>
          </a:p>
        </p:txBody>
      </p:sp>
      <p:grpSp>
        <p:nvGrpSpPr>
          <p:cNvPr id="5" name="Group 4"/>
          <p:cNvGrpSpPr/>
          <p:nvPr/>
        </p:nvGrpSpPr>
        <p:grpSpPr>
          <a:xfrm>
            <a:off x="4243239" y="1307610"/>
            <a:ext cx="4857178" cy="5295525"/>
            <a:chOff x="4706365" y="351440"/>
            <a:chExt cx="4004397" cy="4812076"/>
          </a:xfrm>
        </p:grpSpPr>
        <p:sp>
          <p:nvSpPr>
            <p:cNvPr id="6" name="Rounded Rectangle 5"/>
            <p:cNvSpPr/>
            <p:nvPr/>
          </p:nvSpPr>
          <p:spPr>
            <a:xfrm>
              <a:off x="6817734" y="3114715"/>
              <a:ext cx="1563183" cy="1617546"/>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4886578" y="695172"/>
              <a:ext cx="1650784" cy="571368"/>
            </a:xfrm>
            <a:prstGeom prst="roundRect">
              <a:avLst/>
            </a:prstGeom>
            <a:solidFill>
              <a:srgbClr val="89FF4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Times"/>
                  <a:cs typeface="Times"/>
                </a:rPr>
                <a:t>Stage 1 Solvers Load Information</a:t>
              </a:r>
              <a:endParaRPr lang="en-US" sz="1400" dirty="0">
                <a:solidFill>
                  <a:schemeClr val="tx1"/>
                </a:solidFill>
                <a:latin typeface="Times"/>
                <a:cs typeface="Times"/>
              </a:endParaRPr>
            </a:p>
          </p:txBody>
        </p:sp>
        <p:sp>
          <p:nvSpPr>
            <p:cNvPr id="8" name="Rounded Rectangle 7"/>
            <p:cNvSpPr/>
            <p:nvPr/>
          </p:nvSpPr>
          <p:spPr>
            <a:xfrm>
              <a:off x="6817734" y="1224126"/>
              <a:ext cx="1523804" cy="571368"/>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a:cs typeface="Times"/>
                </a:rPr>
                <a:t>Stage 2 Work Queue</a:t>
              </a:r>
              <a:endParaRPr lang="en-US" sz="1400" dirty="0">
                <a:solidFill>
                  <a:srgbClr val="000000"/>
                </a:solidFill>
                <a:latin typeface="Times"/>
                <a:cs typeface="Times"/>
              </a:endParaRPr>
            </a:p>
          </p:txBody>
        </p:sp>
        <p:sp>
          <p:nvSpPr>
            <p:cNvPr id="9" name="TextBox 8"/>
            <p:cNvSpPr txBox="1"/>
            <p:nvPr/>
          </p:nvSpPr>
          <p:spPr>
            <a:xfrm>
              <a:off x="4706365" y="351440"/>
              <a:ext cx="1910593" cy="363582"/>
            </a:xfrm>
            <a:prstGeom prst="rect">
              <a:avLst/>
            </a:prstGeom>
            <a:noFill/>
          </p:spPr>
          <p:txBody>
            <a:bodyPr wrap="square" rtlCol="0">
              <a:spAutoFit/>
            </a:bodyPr>
            <a:lstStyle/>
            <a:p>
              <a:pPr algn="ctr"/>
              <a:r>
                <a:rPr lang="en-US" sz="2000" dirty="0" smtClean="0">
                  <a:latin typeface="Times"/>
                  <a:cs typeface="Times"/>
                </a:rPr>
                <a:t>Stage 1 Manager</a:t>
              </a:r>
              <a:endParaRPr lang="en-US" sz="2000" dirty="0">
                <a:latin typeface="Times"/>
                <a:cs typeface="Times"/>
              </a:endParaRPr>
            </a:p>
          </p:txBody>
        </p:sp>
        <p:sp>
          <p:nvSpPr>
            <p:cNvPr id="10" name="TextBox 9"/>
            <p:cNvSpPr txBox="1"/>
            <p:nvPr/>
          </p:nvSpPr>
          <p:spPr>
            <a:xfrm>
              <a:off x="6537362" y="913540"/>
              <a:ext cx="1992372" cy="363582"/>
            </a:xfrm>
            <a:prstGeom prst="rect">
              <a:avLst/>
            </a:prstGeom>
            <a:noFill/>
          </p:spPr>
          <p:txBody>
            <a:bodyPr wrap="square" rtlCol="0">
              <a:spAutoFit/>
            </a:bodyPr>
            <a:lstStyle/>
            <a:p>
              <a:pPr algn="ctr"/>
              <a:r>
                <a:rPr lang="en-US" sz="2000" dirty="0" smtClean="0">
                  <a:latin typeface="Times"/>
                  <a:cs typeface="Times"/>
                </a:rPr>
                <a:t>Stage 2 Manager</a:t>
              </a:r>
              <a:endParaRPr lang="en-US" sz="2000" dirty="0">
                <a:latin typeface="Times"/>
                <a:cs typeface="Times"/>
              </a:endParaRPr>
            </a:p>
          </p:txBody>
        </p:sp>
        <p:sp>
          <p:nvSpPr>
            <p:cNvPr id="11" name="TextBox 10"/>
            <p:cNvSpPr txBox="1"/>
            <p:nvPr/>
          </p:nvSpPr>
          <p:spPr>
            <a:xfrm>
              <a:off x="4886578" y="3114715"/>
              <a:ext cx="1730380" cy="363582"/>
            </a:xfrm>
            <a:prstGeom prst="rect">
              <a:avLst/>
            </a:prstGeom>
            <a:noFill/>
          </p:spPr>
          <p:txBody>
            <a:bodyPr wrap="square" rtlCol="0">
              <a:spAutoFit/>
            </a:bodyPr>
            <a:lstStyle/>
            <a:p>
              <a:pPr algn="ctr"/>
              <a:r>
                <a:rPr lang="en-US" sz="2000" dirty="0" smtClean="0">
                  <a:latin typeface="Times"/>
                  <a:cs typeface="Times"/>
                </a:rPr>
                <a:t>Stage 1 Solvers</a:t>
              </a:r>
              <a:endParaRPr lang="en-US" sz="2000" dirty="0">
                <a:latin typeface="Times"/>
                <a:cs typeface="Times"/>
              </a:endParaRPr>
            </a:p>
          </p:txBody>
        </p:sp>
        <p:sp>
          <p:nvSpPr>
            <p:cNvPr id="12" name="TextBox 11"/>
            <p:cNvSpPr txBox="1"/>
            <p:nvPr/>
          </p:nvSpPr>
          <p:spPr>
            <a:xfrm>
              <a:off x="6694016" y="4799934"/>
              <a:ext cx="1912775" cy="363582"/>
            </a:xfrm>
            <a:prstGeom prst="rect">
              <a:avLst/>
            </a:prstGeom>
            <a:noFill/>
          </p:spPr>
          <p:txBody>
            <a:bodyPr wrap="square" rtlCol="0">
              <a:spAutoFit/>
            </a:bodyPr>
            <a:lstStyle/>
            <a:p>
              <a:pPr algn="ctr"/>
              <a:r>
                <a:rPr lang="en-US" sz="2000" dirty="0" smtClean="0">
                  <a:latin typeface="Times"/>
                  <a:cs typeface="Times"/>
                </a:rPr>
                <a:t>Stage 2 Solvers</a:t>
              </a:r>
              <a:endParaRPr lang="en-US" sz="2000" dirty="0">
                <a:latin typeface="Times"/>
                <a:cs typeface="Times"/>
              </a:endParaRPr>
            </a:p>
          </p:txBody>
        </p:sp>
        <p:sp>
          <p:nvSpPr>
            <p:cNvPr id="13" name="Rounded Rectangle 12"/>
            <p:cNvSpPr/>
            <p:nvPr/>
          </p:nvSpPr>
          <p:spPr>
            <a:xfrm>
              <a:off x="5188311" y="2056453"/>
              <a:ext cx="1133163" cy="1072373"/>
            </a:xfrm>
            <a:prstGeom prst="round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320442" y="2644282"/>
              <a:ext cx="365526" cy="365760"/>
            </a:xfrm>
            <a:prstGeom prst="rect">
              <a:avLst/>
            </a:prstGeom>
            <a:solidFill>
              <a:srgbClr val="6AC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827225" y="2644282"/>
              <a:ext cx="365526" cy="365760"/>
            </a:xfrm>
            <a:prstGeom prst="rect">
              <a:avLst/>
            </a:prstGeom>
            <a:solidFill>
              <a:srgbClr val="6AC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320442" y="2152593"/>
              <a:ext cx="365526" cy="365760"/>
            </a:xfrm>
            <a:prstGeom prst="rect">
              <a:avLst/>
            </a:prstGeom>
            <a:solidFill>
              <a:srgbClr val="6AC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16082" y="2160017"/>
              <a:ext cx="365526" cy="365760"/>
            </a:xfrm>
            <a:prstGeom prst="rect">
              <a:avLst/>
            </a:prstGeom>
            <a:solidFill>
              <a:srgbClr val="6AC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endCxn id="17" idx="0"/>
            </p:cNvCxnSpPr>
            <p:nvPr/>
          </p:nvCxnSpPr>
          <p:spPr>
            <a:xfrm>
              <a:off x="5998845" y="1252429"/>
              <a:ext cx="0" cy="907588"/>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5498075" y="1250547"/>
              <a:ext cx="0" cy="902046"/>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7887386" y="3269619"/>
              <a:ext cx="365526" cy="365760"/>
            </a:xfrm>
            <a:prstGeom prst="rect">
              <a:avLst/>
            </a:prstGeom>
            <a:solidFill>
              <a:srgbClr val="FF6E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14917" y="3265644"/>
              <a:ext cx="365526" cy="365760"/>
            </a:xfrm>
            <a:prstGeom prst="rect">
              <a:avLst/>
            </a:prstGeom>
            <a:solidFill>
              <a:srgbClr val="FF6E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933067" y="3265644"/>
              <a:ext cx="365526" cy="365760"/>
            </a:xfrm>
            <a:prstGeom prst="rect">
              <a:avLst/>
            </a:prstGeom>
            <a:solidFill>
              <a:srgbClr val="FF6E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885245" y="3732054"/>
              <a:ext cx="365526" cy="365760"/>
            </a:xfrm>
            <a:prstGeom prst="rect">
              <a:avLst/>
            </a:prstGeom>
            <a:solidFill>
              <a:srgbClr val="FF6E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12776" y="3728079"/>
              <a:ext cx="365526" cy="365760"/>
            </a:xfrm>
            <a:prstGeom prst="rect">
              <a:avLst/>
            </a:prstGeom>
            <a:solidFill>
              <a:srgbClr val="FF6E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930926" y="3728079"/>
              <a:ext cx="365526" cy="365760"/>
            </a:xfrm>
            <a:prstGeom prst="rect">
              <a:avLst/>
            </a:prstGeom>
            <a:solidFill>
              <a:srgbClr val="FF6E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885245" y="4204651"/>
              <a:ext cx="365526" cy="365760"/>
            </a:xfrm>
            <a:prstGeom prst="rect">
              <a:avLst/>
            </a:prstGeom>
            <a:solidFill>
              <a:srgbClr val="FF6E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412776" y="4200676"/>
              <a:ext cx="365526" cy="365760"/>
            </a:xfrm>
            <a:prstGeom prst="rect">
              <a:avLst/>
            </a:prstGeom>
            <a:solidFill>
              <a:srgbClr val="FF6E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930926" y="4200676"/>
              <a:ext cx="365526" cy="365760"/>
            </a:xfrm>
            <a:prstGeom prst="rect">
              <a:avLst/>
            </a:prstGeom>
            <a:solidFill>
              <a:srgbClr val="FF6E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H="1">
              <a:off x="7885245" y="1838498"/>
              <a:ext cx="18487" cy="1431121"/>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7298593" y="1807414"/>
              <a:ext cx="0" cy="1462205"/>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801912" y="1649686"/>
              <a:ext cx="799390" cy="461665"/>
            </a:xfrm>
            <a:prstGeom prst="rect">
              <a:avLst/>
            </a:prstGeom>
            <a:noFill/>
          </p:spPr>
          <p:txBody>
            <a:bodyPr wrap="square" rtlCol="0">
              <a:spAutoFit/>
            </a:bodyPr>
            <a:lstStyle/>
            <a:p>
              <a:pPr algn="ctr"/>
              <a:r>
                <a:rPr lang="en-US" sz="1200" dirty="0" smtClean="0"/>
                <a:t>Vertex Request</a:t>
              </a:r>
              <a:endParaRPr lang="en-US" sz="1200" dirty="0"/>
            </a:p>
          </p:txBody>
        </p:sp>
        <p:sp>
          <p:nvSpPr>
            <p:cNvPr id="32" name="TextBox 31"/>
            <p:cNvSpPr txBox="1"/>
            <p:nvPr/>
          </p:nvSpPr>
          <p:spPr>
            <a:xfrm>
              <a:off x="5841336" y="1271236"/>
              <a:ext cx="1103701" cy="461665"/>
            </a:xfrm>
            <a:prstGeom prst="rect">
              <a:avLst/>
            </a:prstGeom>
            <a:noFill/>
          </p:spPr>
          <p:txBody>
            <a:bodyPr wrap="square" rtlCol="0">
              <a:spAutoFit/>
            </a:bodyPr>
            <a:lstStyle/>
            <a:p>
              <a:pPr algn="ctr"/>
              <a:r>
                <a:rPr lang="en-US" sz="1200" dirty="0" smtClean="0"/>
                <a:t>Issue Vertex Migration</a:t>
              </a:r>
              <a:endParaRPr lang="en-US" sz="1200" dirty="0"/>
            </a:p>
          </p:txBody>
        </p:sp>
        <p:sp>
          <p:nvSpPr>
            <p:cNvPr id="33" name="TextBox 32"/>
            <p:cNvSpPr txBox="1"/>
            <p:nvPr/>
          </p:nvSpPr>
          <p:spPr>
            <a:xfrm>
              <a:off x="6680082" y="2644282"/>
              <a:ext cx="799390" cy="461665"/>
            </a:xfrm>
            <a:prstGeom prst="rect">
              <a:avLst/>
            </a:prstGeom>
            <a:noFill/>
          </p:spPr>
          <p:txBody>
            <a:bodyPr wrap="square" rtlCol="0">
              <a:spAutoFit/>
            </a:bodyPr>
            <a:lstStyle/>
            <a:p>
              <a:pPr algn="ctr"/>
              <a:r>
                <a:rPr lang="en-US" sz="1200" dirty="0" smtClean="0"/>
                <a:t>Work Request</a:t>
              </a:r>
              <a:endParaRPr lang="en-US" sz="1200" dirty="0"/>
            </a:p>
          </p:txBody>
        </p:sp>
        <p:sp>
          <p:nvSpPr>
            <p:cNvPr id="34" name="TextBox 33"/>
            <p:cNvSpPr txBox="1"/>
            <p:nvPr/>
          </p:nvSpPr>
          <p:spPr>
            <a:xfrm>
              <a:off x="7911372" y="1874707"/>
              <a:ext cx="799390" cy="461665"/>
            </a:xfrm>
            <a:prstGeom prst="rect">
              <a:avLst/>
            </a:prstGeom>
            <a:noFill/>
          </p:spPr>
          <p:txBody>
            <a:bodyPr wrap="square" rtlCol="0">
              <a:spAutoFit/>
            </a:bodyPr>
            <a:lstStyle/>
            <a:p>
              <a:pPr algn="ctr"/>
              <a:r>
                <a:rPr lang="en-US" sz="1200" dirty="0" smtClean="0"/>
                <a:t>Assign Scenarios</a:t>
              </a:r>
              <a:endParaRPr lang="en-US" sz="1200" dirty="0"/>
            </a:p>
          </p:txBody>
        </p:sp>
        <p:cxnSp>
          <p:nvCxnSpPr>
            <p:cNvPr id="35" name="Straight Arrow Connector 34"/>
            <p:cNvCxnSpPr/>
            <p:nvPr/>
          </p:nvCxnSpPr>
          <p:spPr>
            <a:xfrm flipV="1">
              <a:off x="6192751" y="1795494"/>
              <a:ext cx="624983" cy="104696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5601302" y="3010042"/>
              <a:ext cx="1343735" cy="135644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rot="2772366">
              <a:off x="5473619" y="3626015"/>
              <a:ext cx="1382371" cy="276999"/>
            </a:xfrm>
            <a:prstGeom prst="rect">
              <a:avLst/>
            </a:prstGeom>
            <a:noFill/>
          </p:spPr>
          <p:txBody>
            <a:bodyPr wrap="square" rtlCol="0">
              <a:spAutoFit/>
            </a:bodyPr>
            <a:lstStyle/>
            <a:p>
              <a:pPr algn="ctr"/>
              <a:r>
                <a:rPr lang="en-US" sz="1200" dirty="0" smtClean="0"/>
                <a:t>Feedback (cuts)</a:t>
              </a:r>
              <a:endParaRPr lang="en-US" sz="1200" dirty="0"/>
            </a:p>
          </p:txBody>
        </p:sp>
        <p:sp>
          <p:nvSpPr>
            <p:cNvPr id="38" name="TextBox 37"/>
            <p:cNvSpPr txBox="1"/>
            <p:nvPr/>
          </p:nvSpPr>
          <p:spPr>
            <a:xfrm rot="18061467">
              <a:off x="5679103" y="2172243"/>
              <a:ext cx="1382371" cy="276999"/>
            </a:xfrm>
            <a:prstGeom prst="rect">
              <a:avLst/>
            </a:prstGeom>
            <a:noFill/>
          </p:spPr>
          <p:txBody>
            <a:bodyPr wrap="square" rtlCol="0">
              <a:spAutoFit/>
            </a:bodyPr>
            <a:lstStyle/>
            <a:p>
              <a:pPr algn="ctr"/>
              <a:r>
                <a:rPr lang="en-US" sz="1200" dirty="0" smtClean="0"/>
                <a:t>Stage 1 Decisions</a:t>
              </a:r>
              <a:endParaRPr lang="en-US" sz="1200" dirty="0"/>
            </a:p>
          </p:txBody>
        </p:sp>
      </p:grpSp>
      <p:sp>
        <p:nvSpPr>
          <p:cNvPr id="39" name="TextBox 38"/>
          <p:cNvSpPr txBox="1"/>
          <p:nvPr/>
        </p:nvSpPr>
        <p:spPr>
          <a:xfrm>
            <a:off x="5109882" y="4437529"/>
            <a:ext cx="184666" cy="369332"/>
          </a:xfrm>
          <a:prstGeom prst="rect">
            <a:avLst/>
          </a:prstGeom>
          <a:noFill/>
        </p:spPr>
        <p:txBody>
          <a:bodyPr wrap="none" rtlCol="0">
            <a:spAutoFit/>
          </a:bodyPr>
          <a:lstStyle/>
          <a:p>
            <a:endParaRPr lang="en-US" dirty="0"/>
          </a:p>
        </p:txBody>
      </p:sp>
      <p:graphicFrame>
        <p:nvGraphicFramePr>
          <p:cNvPr id="40" name="Table 39"/>
          <p:cNvGraphicFramePr>
            <a:graphicFrameLocks noGrp="1"/>
          </p:cNvGraphicFramePr>
          <p:nvPr>
            <p:extLst>
              <p:ext uri="{D42A27DB-BD31-4B8C-83A1-F6EECF244321}">
                <p14:modId xmlns:p14="http://schemas.microsoft.com/office/powerpoint/2010/main" val="1562083880"/>
              </p:ext>
            </p:extLst>
          </p:nvPr>
        </p:nvGraphicFramePr>
        <p:xfrm>
          <a:off x="156672" y="4872477"/>
          <a:ext cx="4558639" cy="1676400"/>
        </p:xfrm>
        <a:graphic>
          <a:graphicData uri="http://schemas.openxmlformats.org/drawingml/2006/table">
            <a:tbl>
              <a:tblPr firstRow="1" bandRow="1">
                <a:tableStyleId>{2D5ABB26-0587-4C30-8999-92F81FD0307C}</a:tableStyleId>
              </a:tblPr>
              <a:tblGrid>
                <a:gridCol w="4558639"/>
              </a:tblGrid>
              <a:tr h="1222849">
                <a:tc>
                  <a:txBody>
                    <a:bodyPr/>
                    <a:lstStyle/>
                    <a:p>
                      <a:pPr marL="285750" indent="-285750">
                        <a:buFont typeface="Wingdings" charset="2"/>
                        <a:buChar char="q"/>
                      </a:pPr>
                      <a:r>
                        <a:rPr lang="en-US" sz="2600" dirty="0" smtClean="0"/>
                        <a:t>Expensive Object Migration</a:t>
                      </a:r>
                    </a:p>
                    <a:p>
                      <a:pPr marL="742950" lvl="1" indent="-285750">
                        <a:buFont typeface="Wingdings" charset="2"/>
                        <a:buChar char="Ø"/>
                      </a:pPr>
                      <a:r>
                        <a:rPr lang="en-US" sz="2600" dirty="0" smtClean="0"/>
                        <a:t>Dedicate processors</a:t>
                      </a:r>
                    </a:p>
                    <a:p>
                      <a:pPr marL="285750" indent="-285750">
                        <a:buFont typeface="Wingdings" charset="2"/>
                        <a:buChar char="q"/>
                      </a:pPr>
                      <a:r>
                        <a:rPr lang="en-US" sz="2600" dirty="0" smtClean="0"/>
                        <a:t>Unpredictable grain sizes</a:t>
                      </a:r>
                    </a:p>
                    <a:p>
                      <a:pPr marL="742950" lvl="1" indent="-285750">
                        <a:buFont typeface="Wingdings" charset="2"/>
                        <a:buChar char="Ø"/>
                      </a:pPr>
                      <a:r>
                        <a:rPr lang="en-US" sz="2600" dirty="0" smtClean="0"/>
                        <a:t>Pull-based load balancing</a:t>
                      </a:r>
                      <a:endParaRPr lang="en-US" sz="2600" b="0" dirty="0" smtClean="0">
                        <a:solidFill>
                          <a:schemeClr val="tx1"/>
                        </a:solidFill>
                        <a:latin typeface="Cambria"/>
                        <a:cs typeface="Cambria"/>
                      </a:endParaRPr>
                    </a:p>
                  </a:txBody>
                  <a:tcPr/>
                </a:tc>
              </a:tr>
            </a:tbl>
          </a:graphicData>
        </a:graphic>
      </p:graphicFrame>
    </p:spTree>
    <p:extLst>
      <p:ext uri="{BB962C8B-B14F-4D97-AF65-F5344CB8AC3E}">
        <p14:creationId xmlns:p14="http://schemas.microsoft.com/office/powerpoint/2010/main" val="252732664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PSIPS</a:t>
            </a:r>
            <a:br>
              <a:rPr lang="en-US" dirty="0" smtClean="0"/>
            </a:br>
            <a:r>
              <a:rPr lang="en-US" dirty="0" smtClean="0"/>
              <a:t>Timeline view</a:t>
            </a:r>
            <a:endParaRPr lang="en-US" dirty="0"/>
          </a:p>
        </p:txBody>
      </p:sp>
      <p:sp>
        <p:nvSpPr>
          <p:cNvPr id="4" name="Slide Number Placeholder 3"/>
          <p:cNvSpPr>
            <a:spLocks noGrp="1"/>
          </p:cNvSpPr>
          <p:nvPr>
            <p:ph type="sldNum" sz="quarter" idx="12"/>
          </p:nvPr>
        </p:nvSpPr>
        <p:spPr>
          <a:xfrm>
            <a:off x="6553200" y="6568483"/>
            <a:ext cx="2133600" cy="365125"/>
          </a:xfrm>
        </p:spPr>
        <p:txBody>
          <a:bodyPr/>
          <a:lstStyle/>
          <a:p>
            <a:fld id="{5445BD81-DAF7-6F49-B150-DD6061297609}" type="slidenum">
              <a:rPr lang="en-US" smtClean="0"/>
              <a:t>48</a:t>
            </a:fld>
            <a:endParaRPr lang="en-US" dirty="0"/>
          </a:p>
        </p:txBody>
      </p:sp>
      <p:grpSp>
        <p:nvGrpSpPr>
          <p:cNvPr id="5" name="Group 4"/>
          <p:cNvGrpSpPr/>
          <p:nvPr/>
        </p:nvGrpSpPr>
        <p:grpSpPr>
          <a:xfrm>
            <a:off x="1751889" y="3856454"/>
            <a:ext cx="7171048" cy="2729080"/>
            <a:chOff x="-85699" y="2928208"/>
            <a:chExt cx="8906864" cy="3045217"/>
          </a:xfrm>
        </p:grpSpPr>
        <p:sp>
          <p:nvSpPr>
            <p:cNvPr id="6" name="Rectangle 5"/>
            <p:cNvSpPr/>
            <p:nvPr/>
          </p:nvSpPr>
          <p:spPr>
            <a:xfrm>
              <a:off x="744984" y="3683336"/>
              <a:ext cx="588398" cy="170953"/>
            </a:xfrm>
            <a:prstGeom prst="rect">
              <a:avLst/>
            </a:prstGeom>
            <a:solidFill>
              <a:srgbClr val="89FF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337918" y="4177169"/>
              <a:ext cx="119681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337918" y="4432650"/>
              <a:ext cx="1343359"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333382" y="4688606"/>
              <a:ext cx="1013625"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333382" y="4929645"/>
              <a:ext cx="13433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333382" y="5159917"/>
              <a:ext cx="62461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591565" y="3621404"/>
              <a:ext cx="0" cy="235202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91565" y="3621404"/>
              <a:ext cx="822960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6200000">
              <a:off x="-1086551" y="4411856"/>
              <a:ext cx="2470307" cy="468603"/>
            </a:xfrm>
            <a:prstGeom prst="rect">
              <a:avLst/>
            </a:prstGeom>
            <a:noFill/>
          </p:spPr>
          <p:txBody>
            <a:bodyPr wrap="square" rtlCol="0">
              <a:spAutoFit/>
            </a:bodyPr>
            <a:lstStyle/>
            <a:p>
              <a:pPr algn="ctr"/>
              <a:r>
                <a:rPr lang="en-US" sz="2400" dirty="0" smtClean="0"/>
                <a:t>Processors</a:t>
              </a:r>
              <a:endParaRPr lang="en-US" sz="2400" dirty="0"/>
            </a:p>
          </p:txBody>
        </p:sp>
        <p:sp>
          <p:nvSpPr>
            <p:cNvPr id="15" name="TextBox 14"/>
            <p:cNvSpPr txBox="1"/>
            <p:nvPr/>
          </p:nvSpPr>
          <p:spPr>
            <a:xfrm>
              <a:off x="3651523" y="2928208"/>
              <a:ext cx="2259911" cy="515144"/>
            </a:xfrm>
            <a:prstGeom prst="rect">
              <a:avLst/>
            </a:prstGeom>
            <a:noFill/>
          </p:spPr>
          <p:txBody>
            <a:bodyPr wrap="square" rtlCol="0">
              <a:spAutoFit/>
            </a:bodyPr>
            <a:lstStyle/>
            <a:p>
              <a:pPr algn="ctr"/>
              <a:r>
                <a:rPr lang="en-US" sz="2400" dirty="0" smtClean="0">
                  <a:latin typeface="Cambria"/>
                  <a:cs typeface="Cambria"/>
                </a:rPr>
                <a:t>Time</a:t>
              </a:r>
              <a:endParaRPr lang="en-US" sz="2400" dirty="0">
                <a:latin typeface="Cambria"/>
                <a:cs typeface="Cambria"/>
              </a:endParaRPr>
            </a:p>
          </p:txBody>
        </p:sp>
        <p:sp>
          <p:nvSpPr>
            <p:cNvPr id="16" name="Rectangle 15"/>
            <p:cNvSpPr/>
            <p:nvPr/>
          </p:nvSpPr>
          <p:spPr>
            <a:xfrm>
              <a:off x="1333382" y="5393349"/>
              <a:ext cx="167309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333382" y="5637094"/>
              <a:ext cx="91592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045146" y="3669804"/>
              <a:ext cx="361750" cy="184485"/>
            </a:xfrm>
            <a:prstGeom prst="rect">
              <a:avLst/>
            </a:prstGeom>
            <a:solidFill>
              <a:srgbClr val="89FF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074311" y="4177169"/>
              <a:ext cx="756583"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457779" y="4432650"/>
              <a:ext cx="230798"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653936" y="4688606"/>
              <a:ext cx="39079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426928" y="4929645"/>
              <a:ext cx="113422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031718" y="5159917"/>
              <a:ext cx="915927"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706368" y="5393349"/>
              <a:ext cx="1338778"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969541" y="5637094"/>
              <a:ext cx="39079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368484" y="3676992"/>
              <a:ext cx="732070" cy="177297"/>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44983" y="3919161"/>
              <a:ext cx="846539" cy="177297"/>
            </a:xfrm>
            <a:prstGeom prst="rect">
              <a:avLst/>
            </a:prstGeom>
            <a:solidFill>
              <a:srgbClr val="1EA0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617217" y="3918040"/>
              <a:ext cx="732070" cy="177297"/>
            </a:xfrm>
            <a:prstGeom prst="rect">
              <a:avLst/>
            </a:prstGeom>
            <a:solidFill>
              <a:srgbClr val="6AC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063125" y="3672387"/>
              <a:ext cx="245051" cy="170953"/>
            </a:xfrm>
            <a:prstGeom prst="rect">
              <a:avLst/>
            </a:prstGeom>
            <a:solidFill>
              <a:srgbClr val="89FF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545678" y="4177169"/>
              <a:ext cx="901256"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703269" y="4432650"/>
              <a:ext cx="303204"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357956" y="4688606"/>
              <a:ext cx="797664"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492914" y="4929645"/>
              <a:ext cx="1181906"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2005615" y="5159917"/>
              <a:ext cx="243693"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029263" y="5393349"/>
              <a:ext cx="150504"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2286854" y="5637094"/>
              <a:ext cx="1021322"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6517" y="3666043"/>
              <a:ext cx="732070" cy="177297"/>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464708" y="4177169"/>
              <a:ext cx="381372" cy="170954"/>
            </a:xfrm>
            <a:prstGeom prst="rect">
              <a:avLst/>
            </a:prstGeom>
            <a:solidFill>
              <a:srgbClr val="7231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3078672" y="4432650"/>
              <a:ext cx="854191" cy="170954"/>
            </a:xfrm>
            <a:prstGeom prst="rect">
              <a:avLst/>
            </a:prstGeom>
            <a:solidFill>
              <a:srgbClr val="7231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3213105" y="4688606"/>
              <a:ext cx="1013625" cy="170954"/>
            </a:xfrm>
            <a:prstGeom prst="rect">
              <a:avLst/>
            </a:prstGeom>
            <a:solidFill>
              <a:srgbClr val="7231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2714880" y="4929645"/>
              <a:ext cx="508845" cy="170954"/>
            </a:xfrm>
            <a:prstGeom prst="rect">
              <a:avLst/>
            </a:prstGeom>
            <a:solidFill>
              <a:srgbClr val="7231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2292543" y="5159917"/>
              <a:ext cx="1058048" cy="170954"/>
            </a:xfrm>
            <a:prstGeom prst="rect">
              <a:avLst/>
            </a:prstGeom>
            <a:solidFill>
              <a:srgbClr val="7231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3223726" y="5393349"/>
              <a:ext cx="1042791" cy="170954"/>
            </a:xfrm>
            <a:prstGeom prst="rect">
              <a:avLst/>
            </a:prstGeom>
            <a:solidFill>
              <a:srgbClr val="7231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3350591" y="5637094"/>
              <a:ext cx="659232" cy="170954"/>
            </a:xfrm>
            <a:prstGeom prst="rect">
              <a:avLst/>
            </a:prstGeom>
            <a:solidFill>
              <a:srgbClr val="7231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3861192" y="4177169"/>
              <a:ext cx="170528" cy="170954"/>
            </a:xfrm>
            <a:prstGeom prst="rect">
              <a:avLst/>
            </a:prstGeom>
            <a:solidFill>
              <a:srgbClr val="D458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974639" y="4432650"/>
              <a:ext cx="452290" cy="170954"/>
            </a:xfrm>
            <a:prstGeom prst="rect">
              <a:avLst/>
            </a:prstGeom>
            <a:solidFill>
              <a:srgbClr val="D458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4249625" y="4688606"/>
              <a:ext cx="362317" cy="170954"/>
            </a:xfrm>
            <a:prstGeom prst="rect">
              <a:avLst/>
            </a:prstGeom>
            <a:solidFill>
              <a:srgbClr val="D458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261526" y="4929645"/>
              <a:ext cx="1132240" cy="170954"/>
            </a:xfrm>
            <a:prstGeom prst="rect">
              <a:avLst/>
            </a:prstGeom>
            <a:solidFill>
              <a:srgbClr val="D458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385212" y="5159917"/>
              <a:ext cx="624611" cy="170954"/>
            </a:xfrm>
            <a:prstGeom prst="rect">
              <a:avLst/>
            </a:prstGeom>
            <a:solidFill>
              <a:srgbClr val="D458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4282526" y="5393349"/>
              <a:ext cx="406050" cy="170954"/>
            </a:xfrm>
            <a:prstGeom prst="rect">
              <a:avLst/>
            </a:prstGeom>
            <a:solidFill>
              <a:srgbClr val="D458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4031719" y="5637094"/>
              <a:ext cx="915926" cy="170954"/>
            </a:xfrm>
            <a:prstGeom prst="rect">
              <a:avLst/>
            </a:prstGeom>
            <a:solidFill>
              <a:srgbClr val="D458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3446934" y="3877796"/>
              <a:ext cx="846539" cy="177297"/>
            </a:xfrm>
            <a:prstGeom prst="rect">
              <a:avLst/>
            </a:prstGeom>
            <a:solidFill>
              <a:srgbClr val="1EA0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4947645" y="3868999"/>
              <a:ext cx="732070" cy="177297"/>
            </a:xfrm>
            <a:prstGeom prst="rect">
              <a:avLst/>
            </a:prstGeom>
            <a:solidFill>
              <a:srgbClr val="6AC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4841658" y="4169564"/>
              <a:ext cx="901256"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4711459" y="4432650"/>
              <a:ext cx="648878"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5076915" y="4681001"/>
              <a:ext cx="797664"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5572302" y="4929645"/>
              <a:ext cx="1181906"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970637" y="5159917"/>
              <a:ext cx="709078"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6069680" y="5385743"/>
              <a:ext cx="337216" cy="178559"/>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5396144" y="5629489"/>
              <a:ext cx="515290"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5768040" y="4169564"/>
              <a:ext cx="381372" cy="170954"/>
            </a:xfrm>
            <a:prstGeom prst="rect">
              <a:avLst/>
            </a:prstGeom>
            <a:solidFill>
              <a:srgbClr val="7231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382004" y="4425045"/>
              <a:ext cx="854191" cy="170954"/>
            </a:xfrm>
            <a:prstGeom prst="rect">
              <a:avLst/>
            </a:prstGeom>
            <a:solidFill>
              <a:srgbClr val="7231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5891874" y="4681001"/>
              <a:ext cx="1013625" cy="170954"/>
            </a:xfrm>
            <a:prstGeom prst="rect">
              <a:avLst/>
            </a:prstGeom>
            <a:solidFill>
              <a:srgbClr val="7231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6791008" y="4929645"/>
              <a:ext cx="508845" cy="170954"/>
            </a:xfrm>
            <a:prstGeom prst="rect">
              <a:avLst/>
            </a:prstGeom>
            <a:solidFill>
              <a:srgbClr val="7231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5699889" y="5152312"/>
              <a:ext cx="1058048" cy="170954"/>
            </a:xfrm>
            <a:prstGeom prst="rect">
              <a:avLst/>
            </a:prstGeom>
            <a:solidFill>
              <a:srgbClr val="7231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427857" y="5391035"/>
              <a:ext cx="1042791" cy="170954"/>
            </a:xfrm>
            <a:prstGeom prst="rect">
              <a:avLst/>
            </a:prstGeom>
            <a:solidFill>
              <a:srgbClr val="7231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5940252" y="5629489"/>
              <a:ext cx="659232" cy="170954"/>
            </a:xfrm>
            <a:prstGeom prst="rect">
              <a:avLst/>
            </a:prstGeom>
            <a:solidFill>
              <a:srgbClr val="7231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6182958" y="4169564"/>
              <a:ext cx="416526" cy="170954"/>
            </a:xfrm>
            <a:prstGeom prst="rect">
              <a:avLst/>
            </a:prstGeom>
            <a:solidFill>
              <a:srgbClr val="D458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6263560" y="4425045"/>
              <a:ext cx="866333" cy="170954"/>
            </a:xfrm>
            <a:prstGeom prst="rect">
              <a:avLst/>
            </a:prstGeom>
            <a:solidFill>
              <a:srgbClr val="D458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6933708" y="4670052"/>
              <a:ext cx="612268" cy="189508"/>
            </a:xfrm>
            <a:prstGeom prst="rect">
              <a:avLst/>
            </a:prstGeom>
            <a:solidFill>
              <a:srgbClr val="D458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7321749" y="4929058"/>
              <a:ext cx="662060" cy="170954"/>
            </a:xfrm>
            <a:prstGeom prst="rect">
              <a:avLst/>
            </a:prstGeom>
            <a:solidFill>
              <a:srgbClr val="D458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6791008" y="5141362"/>
              <a:ext cx="338885" cy="181903"/>
            </a:xfrm>
            <a:prstGeom prst="rect">
              <a:avLst/>
            </a:prstGeom>
            <a:solidFill>
              <a:srgbClr val="D458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7491236" y="5382400"/>
              <a:ext cx="406050" cy="170954"/>
            </a:xfrm>
            <a:prstGeom prst="rect">
              <a:avLst/>
            </a:prstGeom>
            <a:solidFill>
              <a:srgbClr val="D458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6630050" y="5625027"/>
              <a:ext cx="691699" cy="175416"/>
            </a:xfrm>
            <a:prstGeom prst="rect">
              <a:avLst/>
            </a:prstGeom>
            <a:solidFill>
              <a:srgbClr val="D458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6626248" y="4176582"/>
              <a:ext cx="756583"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7152032" y="4432062"/>
              <a:ext cx="915927" cy="171541"/>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7572257" y="4681001"/>
              <a:ext cx="39079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8006766" y="4926228"/>
              <a:ext cx="814399"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7152033" y="5141362"/>
              <a:ext cx="915927"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7912274" y="5382400"/>
              <a:ext cx="695549"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7350577" y="5625027"/>
              <a:ext cx="1388617"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7396824" y="4168590"/>
              <a:ext cx="1397108" cy="179533"/>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8078907" y="4424072"/>
              <a:ext cx="528915"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7996268" y="4680028"/>
              <a:ext cx="797664"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8119759" y="5141362"/>
              <a:ext cx="619435"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8643428" y="5380085"/>
              <a:ext cx="150504" cy="170954"/>
            </a:xfrm>
            <a:prstGeom prst="rect">
              <a:avLst/>
            </a:prstGeom>
            <a:solidFill>
              <a:srgbClr val="A344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7368732" y="3676992"/>
              <a:ext cx="732070" cy="177297"/>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6571316" y="3887674"/>
              <a:ext cx="846539" cy="177297"/>
            </a:xfrm>
            <a:prstGeom prst="rect">
              <a:avLst/>
            </a:prstGeom>
            <a:solidFill>
              <a:srgbClr val="1EA0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7957204" y="3914974"/>
              <a:ext cx="732070" cy="177297"/>
            </a:xfrm>
            <a:prstGeom prst="rect">
              <a:avLst/>
            </a:prstGeom>
            <a:solidFill>
              <a:srgbClr val="6AC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1751889" y="1528401"/>
            <a:ext cx="7067941" cy="2488612"/>
            <a:chOff x="-187321" y="767798"/>
            <a:chExt cx="9027540" cy="2817312"/>
          </a:xfrm>
        </p:grpSpPr>
        <p:sp>
          <p:nvSpPr>
            <p:cNvPr id="91" name="Rectangle 90"/>
            <p:cNvSpPr/>
            <p:nvPr/>
          </p:nvSpPr>
          <p:spPr>
            <a:xfrm>
              <a:off x="764037" y="1295021"/>
              <a:ext cx="1355571" cy="170953"/>
            </a:xfrm>
            <a:prstGeom prst="rect">
              <a:avLst/>
            </a:prstGeom>
            <a:solidFill>
              <a:srgbClr val="89FF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2119607" y="1532898"/>
              <a:ext cx="1831853"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2119607" y="1788854"/>
              <a:ext cx="119681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2119607" y="2044335"/>
              <a:ext cx="1343359"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2119607" y="2300291"/>
              <a:ext cx="1013625"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2119608" y="2552279"/>
              <a:ext cx="13433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2119607" y="2771602"/>
              <a:ext cx="62461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8" name="Straight Arrow Connector 97"/>
            <p:cNvCxnSpPr/>
            <p:nvPr/>
          </p:nvCxnSpPr>
          <p:spPr>
            <a:xfrm>
              <a:off x="610618" y="1233089"/>
              <a:ext cx="0" cy="235202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610618" y="1233089"/>
              <a:ext cx="822960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rot="16200000">
              <a:off x="-924927" y="1970694"/>
              <a:ext cx="2259912" cy="784699"/>
            </a:xfrm>
            <a:prstGeom prst="rect">
              <a:avLst/>
            </a:prstGeom>
            <a:noFill/>
          </p:spPr>
          <p:txBody>
            <a:bodyPr wrap="square" rtlCol="0">
              <a:spAutoFit/>
            </a:bodyPr>
            <a:lstStyle/>
            <a:p>
              <a:pPr algn="ctr"/>
              <a:r>
                <a:rPr lang="en-US" sz="2400" dirty="0" smtClean="0"/>
                <a:t>Processors</a:t>
              </a:r>
              <a:endParaRPr lang="en-US" sz="2400" dirty="0"/>
            </a:p>
          </p:txBody>
        </p:sp>
        <p:sp>
          <p:nvSpPr>
            <p:cNvPr id="101" name="TextBox 100"/>
            <p:cNvSpPr txBox="1"/>
            <p:nvPr/>
          </p:nvSpPr>
          <p:spPr>
            <a:xfrm>
              <a:off x="3670576" y="767798"/>
              <a:ext cx="2259911" cy="522642"/>
            </a:xfrm>
            <a:prstGeom prst="rect">
              <a:avLst/>
            </a:prstGeom>
            <a:noFill/>
          </p:spPr>
          <p:txBody>
            <a:bodyPr wrap="square" rtlCol="0">
              <a:spAutoFit/>
            </a:bodyPr>
            <a:lstStyle/>
            <a:p>
              <a:pPr algn="ctr"/>
              <a:r>
                <a:rPr lang="en-US" sz="2400" dirty="0" smtClean="0"/>
                <a:t>Time</a:t>
              </a:r>
              <a:endParaRPr lang="en-US" sz="2400" dirty="0"/>
            </a:p>
          </p:txBody>
        </p:sp>
        <p:sp>
          <p:nvSpPr>
            <p:cNvPr id="102" name="Rectangle 101"/>
            <p:cNvSpPr/>
            <p:nvPr/>
          </p:nvSpPr>
          <p:spPr>
            <a:xfrm>
              <a:off x="2119608" y="3005034"/>
              <a:ext cx="167309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2119608" y="3248779"/>
              <a:ext cx="91592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3951460" y="1288678"/>
              <a:ext cx="2112738" cy="177297"/>
            </a:xfrm>
            <a:prstGeom prst="rect">
              <a:avLst/>
            </a:prstGeom>
            <a:solidFill>
              <a:srgbClr val="89FF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6064197" y="1532898"/>
              <a:ext cx="62461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6064197" y="1788854"/>
              <a:ext cx="1880703"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6064197" y="2044335"/>
              <a:ext cx="2247073"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6064198" y="2300291"/>
              <a:ext cx="39079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6064197" y="2552279"/>
              <a:ext cx="1134221"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6064197" y="2771602"/>
              <a:ext cx="915927"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6064199" y="3005034"/>
              <a:ext cx="1338778"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6064198" y="3248779"/>
              <a:ext cx="390796" cy="170954"/>
            </a:xfrm>
            <a:prstGeom prst="rect">
              <a:avLst/>
            </a:prstGeom>
            <a:solidFill>
              <a:srgbClr val="FF6E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8311271" y="1295021"/>
              <a:ext cx="528948" cy="170953"/>
            </a:xfrm>
            <a:prstGeom prst="rect">
              <a:avLst/>
            </a:prstGeom>
            <a:solidFill>
              <a:srgbClr val="89FF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4" name="TextBox 113"/>
          <p:cNvSpPr txBox="1"/>
          <p:nvPr/>
        </p:nvSpPr>
        <p:spPr>
          <a:xfrm>
            <a:off x="273691" y="2656003"/>
            <a:ext cx="1379400" cy="646331"/>
          </a:xfrm>
          <a:prstGeom prst="rect">
            <a:avLst/>
          </a:prstGeom>
          <a:noFill/>
        </p:spPr>
        <p:txBody>
          <a:bodyPr wrap="square" rtlCol="0">
            <a:spAutoFit/>
          </a:bodyPr>
          <a:lstStyle/>
          <a:p>
            <a:pPr algn="ctr"/>
            <a:r>
              <a:rPr lang="en-US" dirty="0" smtClean="0"/>
              <a:t>Naïve Benders</a:t>
            </a:r>
            <a:endParaRPr lang="en-US" dirty="0"/>
          </a:p>
        </p:txBody>
      </p:sp>
      <p:sp>
        <p:nvSpPr>
          <p:cNvPr id="115" name="TextBox 114"/>
          <p:cNvSpPr txBox="1"/>
          <p:nvPr/>
        </p:nvSpPr>
        <p:spPr>
          <a:xfrm>
            <a:off x="273691" y="5204713"/>
            <a:ext cx="1379400" cy="646331"/>
          </a:xfrm>
          <a:prstGeom prst="rect">
            <a:avLst/>
          </a:prstGeom>
          <a:noFill/>
        </p:spPr>
        <p:txBody>
          <a:bodyPr wrap="square" rtlCol="0">
            <a:spAutoFit/>
          </a:bodyPr>
          <a:lstStyle/>
          <a:p>
            <a:pPr algn="ctr"/>
            <a:r>
              <a:rPr lang="en-US" dirty="0" smtClean="0"/>
              <a:t>Nested </a:t>
            </a:r>
          </a:p>
          <a:p>
            <a:pPr algn="ctr"/>
            <a:r>
              <a:rPr lang="en-US" dirty="0" smtClean="0"/>
              <a:t>Parallelism</a:t>
            </a:r>
            <a:endParaRPr lang="en-US" dirty="0"/>
          </a:p>
        </p:txBody>
      </p:sp>
    </p:spTree>
    <p:extLst>
      <p:ext uri="{BB962C8B-B14F-4D97-AF65-F5344CB8AC3E}">
        <p14:creationId xmlns:p14="http://schemas.microsoft.com/office/powerpoint/2010/main" val="87855300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445BD81-DAF7-6F49-B150-DD6061297609}" type="slidenum">
              <a:rPr lang="en-US" smtClean="0"/>
              <a:t>49</a:t>
            </a:fld>
            <a:endParaRPr lang="en-US"/>
          </a:p>
        </p:txBody>
      </p:sp>
      <p:grpSp>
        <p:nvGrpSpPr>
          <p:cNvPr id="7" name="Group 6"/>
          <p:cNvGrpSpPr/>
          <p:nvPr/>
        </p:nvGrpSpPr>
        <p:grpSpPr>
          <a:xfrm>
            <a:off x="201122" y="1717021"/>
            <a:ext cx="3553375" cy="3049390"/>
            <a:chOff x="382842" y="1233460"/>
            <a:chExt cx="3553375" cy="3049390"/>
          </a:xfrm>
        </p:grpSpPr>
        <p:sp>
          <p:nvSpPr>
            <p:cNvPr id="8" name="Oval 7"/>
            <p:cNvSpPr/>
            <p:nvPr/>
          </p:nvSpPr>
          <p:spPr>
            <a:xfrm>
              <a:off x="1863136" y="123346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stCxn id="8" idx="3"/>
            </p:cNvCxnSpPr>
            <p:nvPr/>
          </p:nvCxnSpPr>
          <p:spPr>
            <a:xfrm flipH="1">
              <a:off x="1317229" y="1735171"/>
              <a:ext cx="631979" cy="70976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8" idx="5"/>
            </p:cNvCxnSpPr>
            <p:nvPr/>
          </p:nvCxnSpPr>
          <p:spPr>
            <a:xfrm>
              <a:off x="2364799" y="1735171"/>
              <a:ext cx="633356" cy="70976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2781690" y="2444938"/>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023361" y="2444938"/>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stCxn id="12" idx="3"/>
            </p:cNvCxnSpPr>
            <p:nvPr/>
          </p:nvCxnSpPr>
          <p:spPr>
            <a:xfrm flipH="1">
              <a:off x="758870" y="2946649"/>
              <a:ext cx="350563"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2" idx="5"/>
            </p:cNvCxnSpPr>
            <p:nvPr/>
          </p:nvCxnSpPr>
          <p:spPr>
            <a:xfrm>
              <a:off x="1525024" y="2946649"/>
              <a:ext cx="338112"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1569268" y="369505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65002" y="369505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a:off x="2518576" y="2946649"/>
              <a:ext cx="350563"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284730" y="2946649"/>
              <a:ext cx="338112"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3328974" y="369505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224708" y="369505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1" name="Object 20"/>
            <p:cNvGraphicFramePr>
              <a:graphicFrameLocks noChangeAspect="1"/>
            </p:cNvGraphicFramePr>
            <p:nvPr>
              <p:extLst>
                <p:ext uri="{D42A27DB-BD31-4B8C-83A1-F6EECF244321}">
                  <p14:modId xmlns:p14="http://schemas.microsoft.com/office/powerpoint/2010/main" val="2211098519"/>
                </p:ext>
              </p:extLst>
            </p:nvPr>
          </p:nvGraphicFramePr>
          <p:xfrm>
            <a:off x="1188268" y="1821251"/>
            <a:ext cx="530318" cy="282836"/>
          </p:xfrm>
          <a:graphic>
            <a:graphicData uri="http://schemas.openxmlformats.org/presentationml/2006/ole">
              <mc:AlternateContent xmlns:mc="http://schemas.openxmlformats.org/markup-compatibility/2006">
                <mc:Choice xmlns:v="urn:schemas-microsoft-com:vml" Requires="v">
                  <p:oleObj spid="_x0000_s57577" name="Equation" r:id="rId5" imgW="381000" imgH="203200" progId="Equation.3">
                    <p:embed/>
                  </p:oleObj>
                </mc:Choice>
                <mc:Fallback>
                  <p:oleObj name="Equation" r:id="rId5" imgW="381000" imgH="203200" progId="Equation.3">
                    <p:embed/>
                    <p:pic>
                      <p:nvPicPr>
                        <p:cNvPr id="0" name=""/>
                        <p:cNvPicPr/>
                        <p:nvPr/>
                      </p:nvPicPr>
                      <p:blipFill>
                        <a:blip r:embed="rId6"/>
                        <a:stretch>
                          <a:fillRect/>
                        </a:stretch>
                      </p:blipFill>
                      <p:spPr>
                        <a:xfrm>
                          <a:off x="1188268" y="1821251"/>
                          <a:ext cx="530318" cy="282836"/>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893731241"/>
                </p:ext>
              </p:extLst>
            </p:nvPr>
          </p:nvGraphicFramePr>
          <p:xfrm>
            <a:off x="2702843" y="1821251"/>
            <a:ext cx="503040" cy="259634"/>
          </p:xfrm>
          <a:graphic>
            <a:graphicData uri="http://schemas.openxmlformats.org/presentationml/2006/ole">
              <mc:AlternateContent xmlns:mc="http://schemas.openxmlformats.org/markup-compatibility/2006">
                <mc:Choice xmlns:v="urn:schemas-microsoft-com:vml" Requires="v">
                  <p:oleObj spid="_x0000_s57578" name="Equation" r:id="rId7" imgW="393700" imgH="203200" progId="Equation.3">
                    <p:embed/>
                  </p:oleObj>
                </mc:Choice>
                <mc:Fallback>
                  <p:oleObj name="Equation" r:id="rId7" imgW="393700" imgH="203200" progId="Equation.3">
                    <p:embed/>
                    <p:pic>
                      <p:nvPicPr>
                        <p:cNvPr id="0" name=""/>
                        <p:cNvPicPr/>
                        <p:nvPr/>
                      </p:nvPicPr>
                      <p:blipFill>
                        <a:blip r:embed="rId8"/>
                        <a:stretch>
                          <a:fillRect/>
                        </a:stretch>
                      </p:blipFill>
                      <p:spPr>
                        <a:xfrm>
                          <a:off x="2702843" y="1821251"/>
                          <a:ext cx="503040" cy="259634"/>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32457615"/>
                </p:ext>
              </p:extLst>
            </p:nvPr>
          </p:nvGraphicFramePr>
          <p:xfrm>
            <a:off x="382842" y="3204645"/>
            <a:ext cx="512762" cy="300037"/>
          </p:xfrm>
          <a:graphic>
            <a:graphicData uri="http://schemas.openxmlformats.org/presentationml/2006/ole">
              <mc:AlternateContent xmlns:mc="http://schemas.openxmlformats.org/markup-compatibility/2006">
                <mc:Choice xmlns:v="urn:schemas-microsoft-com:vml" Requires="v">
                  <p:oleObj spid="_x0000_s57579" name="Equation" r:id="rId9" imgW="368300" imgH="215900" progId="Equation.3">
                    <p:embed/>
                  </p:oleObj>
                </mc:Choice>
                <mc:Fallback>
                  <p:oleObj name="Equation" r:id="rId9" imgW="368300" imgH="215900" progId="Equation.3">
                    <p:embed/>
                    <p:pic>
                      <p:nvPicPr>
                        <p:cNvPr id="0" name=""/>
                        <p:cNvPicPr/>
                        <p:nvPr/>
                      </p:nvPicPr>
                      <p:blipFill>
                        <a:blip r:embed="rId10"/>
                        <a:stretch>
                          <a:fillRect/>
                        </a:stretch>
                      </p:blipFill>
                      <p:spPr>
                        <a:xfrm>
                          <a:off x="382842" y="3204645"/>
                          <a:ext cx="512762" cy="300037"/>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622600399"/>
                </p:ext>
              </p:extLst>
            </p:nvPr>
          </p:nvGraphicFramePr>
          <p:xfrm>
            <a:off x="1161158" y="3203993"/>
            <a:ext cx="566737" cy="300038"/>
          </p:xfrm>
          <a:graphic>
            <a:graphicData uri="http://schemas.openxmlformats.org/presentationml/2006/ole">
              <mc:AlternateContent xmlns:mc="http://schemas.openxmlformats.org/markup-compatibility/2006">
                <mc:Choice xmlns:v="urn:schemas-microsoft-com:vml" Requires="v">
                  <p:oleObj spid="_x0000_s57580" name="Equation" r:id="rId11" imgW="406400" imgH="215900" progId="Equation.3">
                    <p:embed/>
                  </p:oleObj>
                </mc:Choice>
                <mc:Fallback>
                  <p:oleObj name="Equation" r:id="rId11" imgW="406400" imgH="215900" progId="Equation.3">
                    <p:embed/>
                    <p:pic>
                      <p:nvPicPr>
                        <p:cNvPr id="0" name=""/>
                        <p:cNvPicPr/>
                        <p:nvPr/>
                      </p:nvPicPr>
                      <p:blipFill>
                        <a:blip r:embed="rId12"/>
                        <a:stretch>
                          <a:fillRect/>
                        </a:stretch>
                      </p:blipFill>
                      <p:spPr>
                        <a:xfrm>
                          <a:off x="1161158" y="3203993"/>
                          <a:ext cx="566737" cy="300038"/>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234556293"/>
                </p:ext>
              </p:extLst>
            </p:nvPr>
          </p:nvGraphicFramePr>
          <p:xfrm>
            <a:off x="2715320" y="3213518"/>
            <a:ext cx="566738" cy="280988"/>
          </p:xfrm>
          <a:graphic>
            <a:graphicData uri="http://schemas.openxmlformats.org/presentationml/2006/ole">
              <mc:AlternateContent xmlns:mc="http://schemas.openxmlformats.org/markup-compatibility/2006">
                <mc:Choice xmlns:v="urn:schemas-microsoft-com:vml" Requires="v">
                  <p:oleObj spid="_x0000_s57581" name="Equation" r:id="rId13" imgW="406400" imgH="203200" progId="Equation.3">
                    <p:embed/>
                  </p:oleObj>
                </mc:Choice>
                <mc:Fallback>
                  <p:oleObj name="Equation" r:id="rId13" imgW="406400" imgH="203200" progId="Equation.3">
                    <p:embed/>
                    <p:pic>
                      <p:nvPicPr>
                        <p:cNvPr id="0" name=""/>
                        <p:cNvPicPr/>
                        <p:nvPr/>
                      </p:nvPicPr>
                      <p:blipFill>
                        <a:blip r:embed="rId14"/>
                        <a:stretch>
                          <a:fillRect/>
                        </a:stretch>
                      </p:blipFill>
                      <p:spPr>
                        <a:xfrm>
                          <a:off x="2715320" y="3213518"/>
                          <a:ext cx="566738" cy="280988"/>
                        </a:xfrm>
                        <a:prstGeom prst="rect">
                          <a:avLst/>
                        </a:prstGeom>
                      </p:spPr>
                    </p:pic>
                  </p:oleObj>
                </mc:Fallback>
              </mc:AlternateContent>
            </a:graphicData>
          </a:graphic>
        </p:graphicFrame>
        <p:pic>
          <p:nvPicPr>
            <p:cNvPr id="26" name="Picture 25"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63136" y="1346577"/>
              <a:ext cx="607243" cy="388594"/>
            </a:xfrm>
            <a:prstGeom prst="rect">
              <a:avLst/>
            </a:prstGeom>
          </p:spPr>
        </p:pic>
        <p:pic>
          <p:nvPicPr>
            <p:cNvPr id="27" name="Picture 26"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5002" y="3778389"/>
              <a:ext cx="607243" cy="388594"/>
            </a:xfrm>
            <a:prstGeom prst="rect">
              <a:avLst/>
            </a:prstGeom>
          </p:spPr>
        </p:pic>
        <p:pic>
          <p:nvPicPr>
            <p:cNvPr id="28" name="Picture 27"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69268" y="3791869"/>
              <a:ext cx="607243" cy="388594"/>
            </a:xfrm>
            <a:prstGeom prst="rect">
              <a:avLst/>
            </a:prstGeom>
          </p:spPr>
        </p:pic>
        <p:pic>
          <p:nvPicPr>
            <p:cNvPr id="29" name="Picture 28"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19786" y="3794134"/>
              <a:ext cx="607243" cy="388594"/>
            </a:xfrm>
            <a:prstGeom prst="rect">
              <a:avLst/>
            </a:prstGeom>
          </p:spPr>
        </p:pic>
        <p:pic>
          <p:nvPicPr>
            <p:cNvPr id="30" name="Picture 29"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28974" y="3796439"/>
              <a:ext cx="607243" cy="388594"/>
            </a:xfrm>
            <a:prstGeom prst="rect">
              <a:avLst/>
            </a:prstGeom>
          </p:spPr>
        </p:pic>
        <p:pic>
          <p:nvPicPr>
            <p:cNvPr id="31" name="Picture 30"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81690" y="2526134"/>
              <a:ext cx="607243" cy="388594"/>
            </a:xfrm>
            <a:prstGeom prst="rect">
              <a:avLst/>
            </a:prstGeom>
          </p:spPr>
        </p:pic>
        <p:pic>
          <p:nvPicPr>
            <p:cNvPr id="32" name="Picture 31"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2788" y="2540347"/>
              <a:ext cx="607243" cy="388594"/>
            </a:xfrm>
            <a:prstGeom prst="rect">
              <a:avLst/>
            </a:prstGeom>
          </p:spPr>
        </p:pic>
      </p:grpSp>
      <p:grpSp>
        <p:nvGrpSpPr>
          <p:cNvPr id="76" name="Group 75"/>
          <p:cNvGrpSpPr/>
          <p:nvPr/>
        </p:nvGrpSpPr>
        <p:grpSpPr>
          <a:xfrm>
            <a:off x="5283757" y="163936"/>
            <a:ext cx="3652426" cy="1221519"/>
            <a:chOff x="5283757" y="163936"/>
            <a:chExt cx="3652426" cy="1221519"/>
          </a:xfrm>
        </p:grpSpPr>
        <p:sp>
          <p:nvSpPr>
            <p:cNvPr id="38" name="Rounded Rectangle 37"/>
            <p:cNvSpPr/>
            <p:nvPr/>
          </p:nvSpPr>
          <p:spPr>
            <a:xfrm>
              <a:off x="6246091" y="163936"/>
              <a:ext cx="2690092" cy="1221519"/>
            </a:xfrm>
            <a:prstGeom prst="round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366999" y="566957"/>
              <a:ext cx="1160001" cy="388013"/>
            </a:xfrm>
            <a:prstGeom prst="rect">
              <a:avLst/>
            </a:prstGeom>
            <a:solidFill>
              <a:srgbClr val="6AC83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1 </a:t>
              </a:r>
              <a:br>
                <a:rPr lang="en-US" sz="1200" dirty="0" smtClean="0"/>
              </a:br>
              <a:r>
                <a:rPr lang="en-US" sz="1200" dirty="0" smtClean="0"/>
                <a:t>Solver Instance</a:t>
              </a:r>
              <a:endParaRPr lang="en-US" sz="1200" dirty="0"/>
            </a:p>
          </p:txBody>
        </p:sp>
        <p:sp>
          <p:nvSpPr>
            <p:cNvPr id="34" name="Oval 33"/>
            <p:cNvSpPr/>
            <p:nvPr/>
          </p:nvSpPr>
          <p:spPr>
            <a:xfrm>
              <a:off x="5283757" y="465320"/>
              <a:ext cx="621536" cy="62179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chemeClr val="tx1"/>
                  </a:solidFill>
                </a:rPr>
                <a:t>v1</a:t>
              </a:r>
              <a:endParaRPr lang="en-US" dirty="0">
                <a:solidFill>
                  <a:schemeClr val="tx1"/>
                </a:solidFill>
              </a:endParaRPr>
            </a:p>
          </p:txBody>
        </p:sp>
        <p:sp>
          <p:nvSpPr>
            <p:cNvPr id="35" name="Rectangle 34"/>
            <p:cNvSpPr/>
            <p:nvPr/>
          </p:nvSpPr>
          <p:spPr>
            <a:xfrm>
              <a:off x="7608455" y="221662"/>
              <a:ext cx="1179576"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36" name="Rectangle 35"/>
            <p:cNvSpPr/>
            <p:nvPr/>
          </p:nvSpPr>
          <p:spPr>
            <a:xfrm>
              <a:off x="7655198" y="920334"/>
              <a:ext cx="1134632"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3" name="Oval 2"/>
            <p:cNvSpPr/>
            <p:nvPr/>
          </p:nvSpPr>
          <p:spPr>
            <a:xfrm>
              <a:off x="8163250" y="650836"/>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8167018" y="776216"/>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5286072" y="166251"/>
            <a:ext cx="3652426" cy="1221519"/>
            <a:chOff x="5283757" y="163936"/>
            <a:chExt cx="3652426" cy="1221519"/>
          </a:xfrm>
        </p:grpSpPr>
        <p:sp>
          <p:nvSpPr>
            <p:cNvPr id="78" name="Rounded Rectangle 77"/>
            <p:cNvSpPr/>
            <p:nvPr/>
          </p:nvSpPr>
          <p:spPr>
            <a:xfrm>
              <a:off x="6246091" y="163936"/>
              <a:ext cx="2690092" cy="1221519"/>
            </a:xfrm>
            <a:prstGeom prst="round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6366999" y="566957"/>
              <a:ext cx="1160001" cy="388013"/>
            </a:xfrm>
            <a:prstGeom prst="rect">
              <a:avLst/>
            </a:prstGeom>
            <a:solidFill>
              <a:srgbClr val="6AC83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1 </a:t>
              </a:r>
              <a:br>
                <a:rPr lang="en-US" sz="1200" dirty="0" smtClean="0"/>
              </a:br>
              <a:r>
                <a:rPr lang="en-US" sz="1200" dirty="0" smtClean="0"/>
                <a:t>Solver Instance</a:t>
              </a:r>
              <a:endParaRPr lang="en-US" sz="1200" dirty="0"/>
            </a:p>
          </p:txBody>
        </p:sp>
        <p:sp>
          <p:nvSpPr>
            <p:cNvPr id="80" name="Oval 79"/>
            <p:cNvSpPr/>
            <p:nvPr/>
          </p:nvSpPr>
          <p:spPr>
            <a:xfrm>
              <a:off x="5283757" y="465320"/>
              <a:ext cx="621536" cy="62179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chemeClr val="tx1"/>
                  </a:solidFill>
                </a:rPr>
                <a:t>v1</a:t>
              </a:r>
              <a:endParaRPr lang="en-US" dirty="0">
                <a:solidFill>
                  <a:schemeClr val="tx1"/>
                </a:solidFill>
              </a:endParaRPr>
            </a:p>
          </p:txBody>
        </p:sp>
        <p:sp>
          <p:nvSpPr>
            <p:cNvPr id="81" name="Rectangle 80"/>
            <p:cNvSpPr/>
            <p:nvPr/>
          </p:nvSpPr>
          <p:spPr>
            <a:xfrm>
              <a:off x="7608455" y="221662"/>
              <a:ext cx="1179576"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82" name="Rectangle 81"/>
            <p:cNvSpPr/>
            <p:nvPr/>
          </p:nvSpPr>
          <p:spPr>
            <a:xfrm>
              <a:off x="7655198" y="920334"/>
              <a:ext cx="1134632"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83" name="Oval 82"/>
            <p:cNvSpPr/>
            <p:nvPr/>
          </p:nvSpPr>
          <p:spPr>
            <a:xfrm>
              <a:off x="8163250" y="650836"/>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8167018" y="776216"/>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5283757" y="166251"/>
            <a:ext cx="3652426" cy="1221519"/>
            <a:chOff x="5283757" y="163936"/>
            <a:chExt cx="3652426" cy="1221519"/>
          </a:xfrm>
        </p:grpSpPr>
        <p:sp>
          <p:nvSpPr>
            <p:cNvPr id="86" name="Rounded Rectangle 85"/>
            <p:cNvSpPr/>
            <p:nvPr/>
          </p:nvSpPr>
          <p:spPr>
            <a:xfrm>
              <a:off x="6246091" y="163936"/>
              <a:ext cx="2690092" cy="1221519"/>
            </a:xfrm>
            <a:prstGeom prst="round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6366999" y="566957"/>
              <a:ext cx="1160001" cy="388013"/>
            </a:xfrm>
            <a:prstGeom prst="rect">
              <a:avLst/>
            </a:prstGeom>
            <a:solidFill>
              <a:srgbClr val="6AC83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1 </a:t>
              </a:r>
              <a:br>
                <a:rPr lang="en-US" sz="1200" dirty="0" smtClean="0"/>
              </a:br>
              <a:r>
                <a:rPr lang="en-US" sz="1200" dirty="0" smtClean="0"/>
                <a:t>Solver Instance</a:t>
              </a:r>
              <a:endParaRPr lang="en-US" sz="1200" dirty="0"/>
            </a:p>
          </p:txBody>
        </p:sp>
        <p:sp>
          <p:nvSpPr>
            <p:cNvPr id="88" name="Oval 87"/>
            <p:cNvSpPr/>
            <p:nvPr/>
          </p:nvSpPr>
          <p:spPr>
            <a:xfrm>
              <a:off x="5283757" y="465320"/>
              <a:ext cx="621536" cy="62179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chemeClr val="tx1"/>
                  </a:solidFill>
                </a:rPr>
                <a:t>v2</a:t>
              </a:r>
              <a:endParaRPr lang="en-US" dirty="0">
                <a:solidFill>
                  <a:schemeClr val="tx1"/>
                </a:solidFill>
              </a:endParaRPr>
            </a:p>
          </p:txBody>
        </p:sp>
        <p:sp>
          <p:nvSpPr>
            <p:cNvPr id="89" name="Rectangle 88"/>
            <p:cNvSpPr/>
            <p:nvPr/>
          </p:nvSpPr>
          <p:spPr>
            <a:xfrm>
              <a:off x="7608455" y="221662"/>
              <a:ext cx="1179576"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90" name="Rectangle 89"/>
            <p:cNvSpPr/>
            <p:nvPr/>
          </p:nvSpPr>
          <p:spPr>
            <a:xfrm>
              <a:off x="7655198" y="920334"/>
              <a:ext cx="1134632"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91" name="Oval 90"/>
            <p:cNvSpPr/>
            <p:nvPr/>
          </p:nvSpPr>
          <p:spPr>
            <a:xfrm>
              <a:off x="8163250" y="650836"/>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8167018" y="776216"/>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3" name="Group 92"/>
          <p:cNvGrpSpPr/>
          <p:nvPr/>
        </p:nvGrpSpPr>
        <p:grpSpPr>
          <a:xfrm>
            <a:off x="5289804" y="1730451"/>
            <a:ext cx="3652426" cy="1221519"/>
            <a:chOff x="5283757" y="163936"/>
            <a:chExt cx="3652426" cy="1221519"/>
          </a:xfrm>
        </p:grpSpPr>
        <p:sp>
          <p:nvSpPr>
            <p:cNvPr id="94" name="Rounded Rectangle 93"/>
            <p:cNvSpPr/>
            <p:nvPr/>
          </p:nvSpPr>
          <p:spPr>
            <a:xfrm>
              <a:off x="6246091" y="163936"/>
              <a:ext cx="2690092" cy="1221519"/>
            </a:xfrm>
            <a:prstGeom prst="round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6366999" y="566957"/>
              <a:ext cx="1160001" cy="388013"/>
            </a:xfrm>
            <a:prstGeom prst="rect">
              <a:avLst/>
            </a:prstGeom>
            <a:solidFill>
              <a:srgbClr val="6AC83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1 </a:t>
              </a:r>
              <a:br>
                <a:rPr lang="en-US" sz="1200" dirty="0" smtClean="0"/>
              </a:br>
              <a:r>
                <a:rPr lang="en-US" sz="1200" dirty="0" smtClean="0"/>
                <a:t>Solver Instance</a:t>
              </a:r>
              <a:endParaRPr lang="en-US" sz="1200" dirty="0"/>
            </a:p>
          </p:txBody>
        </p:sp>
        <p:sp>
          <p:nvSpPr>
            <p:cNvPr id="96" name="Oval 95"/>
            <p:cNvSpPr/>
            <p:nvPr/>
          </p:nvSpPr>
          <p:spPr>
            <a:xfrm>
              <a:off x="5283757" y="465320"/>
              <a:ext cx="621536" cy="62179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chemeClr val="tx1"/>
                  </a:solidFill>
                </a:rPr>
                <a:t>v3</a:t>
              </a:r>
              <a:endParaRPr lang="en-US" dirty="0">
                <a:solidFill>
                  <a:schemeClr val="tx1"/>
                </a:solidFill>
              </a:endParaRPr>
            </a:p>
          </p:txBody>
        </p:sp>
        <p:sp>
          <p:nvSpPr>
            <p:cNvPr id="97" name="Rectangle 96"/>
            <p:cNvSpPr/>
            <p:nvPr/>
          </p:nvSpPr>
          <p:spPr>
            <a:xfrm>
              <a:off x="7608455" y="221662"/>
              <a:ext cx="1179576"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98" name="Rectangle 97"/>
            <p:cNvSpPr/>
            <p:nvPr/>
          </p:nvSpPr>
          <p:spPr>
            <a:xfrm>
              <a:off x="7655198" y="920334"/>
              <a:ext cx="1134632"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99" name="Oval 98"/>
            <p:cNvSpPr/>
            <p:nvPr/>
          </p:nvSpPr>
          <p:spPr>
            <a:xfrm>
              <a:off x="8163250" y="650836"/>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8167018" y="776216"/>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 name="Group 100"/>
          <p:cNvGrpSpPr/>
          <p:nvPr/>
        </p:nvGrpSpPr>
        <p:grpSpPr>
          <a:xfrm>
            <a:off x="5295259" y="3271973"/>
            <a:ext cx="3652426" cy="1221519"/>
            <a:chOff x="5283757" y="163936"/>
            <a:chExt cx="3652426" cy="1221519"/>
          </a:xfrm>
        </p:grpSpPr>
        <p:sp>
          <p:nvSpPr>
            <p:cNvPr id="102" name="Rounded Rectangle 101"/>
            <p:cNvSpPr/>
            <p:nvPr/>
          </p:nvSpPr>
          <p:spPr>
            <a:xfrm>
              <a:off x="6246091" y="163936"/>
              <a:ext cx="2690092" cy="1221519"/>
            </a:xfrm>
            <a:prstGeom prst="round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6366999" y="566957"/>
              <a:ext cx="1160001" cy="388013"/>
            </a:xfrm>
            <a:prstGeom prst="rect">
              <a:avLst/>
            </a:prstGeom>
            <a:solidFill>
              <a:srgbClr val="6AC83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1 </a:t>
              </a:r>
              <a:br>
                <a:rPr lang="en-US" sz="1200" dirty="0" smtClean="0"/>
              </a:br>
              <a:r>
                <a:rPr lang="en-US" sz="1200" dirty="0" smtClean="0"/>
                <a:t>Solver Instance</a:t>
              </a:r>
              <a:endParaRPr lang="en-US" sz="1200" dirty="0"/>
            </a:p>
          </p:txBody>
        </p:sp>
        <p:sp>
          <p:nvSpPr>
            <p:cNvPr id="104" name="Oval 103"/>
            <p:cNvSpPr/>
            <p:nvPr/>
          </p:nvSpPr>
          <p:spPr>
            <a:xfrm>
              <a:off x="5283757" y="465320"/>
              <a:ext cx="621536" cy="62179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chemeClr val="tx1"/>
                  </a:solidFill>
                </a:rPr>
                <a:t>v4</a:t>
              </a:r>
              <a:endParaRPr lang="en-US" dirty="0">
                <a:solidFill>
                  <a:schemeClr val="tx1"/>
                </a:solidFill>
              </a:endParaRPr>
            </a:p>
          </p:txBody>
        </p:sp>
        <p:sp>
          <p:nvSpPr>
            <p:cNvPr id="105" name="Rectangle 104"/>
            <p:cNvSpPr/>
            <p:nvPr/>
          </p:nvSpPr>
          <p:spPr>
            <a:xfrm>
              <a:off x="7608455" y="221662"/>
              <a:ext cx="1179576"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106" name="Rectangle 105"/>
            <p:cNvSpPr/>
            <p:nvPr/>
          </p:nvSpPr>
          <p:spPr>
            <a:xfrm>
              <a:off x="7655198" y="920334"/>
              <a:ext cx="1134632"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107" name="Oval 106"/>
            <p:cNvSpPr/>
            <p:nvPr/>
          </p:nvSpPr>
          <p:spPr>
            <a:xfrm>
              <a:off x="8163250" y="650836"/>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8167018" y="776216"/>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360487" y="4743321"/>
            <a:ext cx="433325" cy="369332"/>
          </a:xfrm>
          <a:prstGeom prst="rect">
            <a:avLst/>
          </a:prstGeom>
          <a:noFill/>
        </p:spPr>
        <p:txBody>
          <a:bodyPr wrap="square" rtlCol="0">
            <a:spAutoFit/>
          </a:bodyPr>
          <a:lstStyle/>
          <a:p>
            <a:r>
              <a:rPr lang="en-US" dirty="0" smtClean="0"/>
              <a:t>v1</a:t>
            </a:r>
            <a:endParaRPr lang="en-US" dirty="0"/>
          </a:p>
        </p:txBody>
      </p:sp>
      <p:sp>
        <p:nvSpPr>
          <p:cNvPr id="72" name="TextBox 71"/>
          <p:cNvSpPr txBox="1"/>
          <p:nvPr/>
        </p:nvSpPr>
        <p:spPr>
          <a:xfrm>
            <a:off x="1457158" y="4755192"/>
            <a:ext cx="433325" cy="369332"/>
          </a:xfrm>
          <a:prstGeom prst="rect">
            <a:avLst/>
          </a:prstGeom>
          <a:noFill/>
        </p:spPr>
        <p:txBody>
          <a:bodyPr wrap="square" rtlCol="0">
            <a:spAutoFit/>
          </a:bodyPr>
          <a:lstStyle/>
          <a:p>
            <a:r>
              <a:rPr lang="en-US" dirty="0" smtClean="0"/>
              <a:t>v2</a:t>
            </a:r>
            <a:endParaRPr lang="en-US" dirty="0"/>
          </a:p>
        </p:txBody>
      </p:sp>
      <p:sp>
        <p:nvSpPr>
          <p:cNvPr id="73" name="TextBox 72"/>
          <p:cNvSpPr txBox="1"/>
          <p:nvPr/>
        </p:nvSpPr>
        <p:spPr>
          <a:xfrm>
            <a:off x="2120193" y="4766736"/>
            <a:ext cx="433325" cy="369332"/>
          </a:xfrm>
          <a:prstGeom prst="rect">
            <a:avLst/>
          </a:prstGeom>
          <a:noFill/>
        </p:spPr>
        <p:txBody>
          <a:bodyPr wrap="square" rtlCol="0">
            <a:spAutoFit/>
          </a:bodyPr>
          <a:lstStyle/>
          <a:p>
            <a:r>
              <a:rPr lang="en-US" dirty="0" smtClean="0"/>
              <a:t>v3</a:t>
            </a:r>
            <a:endParaRPr lang="en-US" dirty="0"/>
          </a:p>
        </p:txBody>
      </p:sp>
      <p:sp>
        <p:nvSpPr>
          <p:cNvPr id="74" name="TextBox 73"/>
          <p:cNvSpPr txBox="1"/>
          <p:nvPr/>
        </p:nvSpPr>
        <p:spPr>
          <a:xfrm>
            <a:off x="3224459" y="4766736"/>
            <a:ext cx="433325" cy="369332"/>
          </a:xfrm>
          <a:prstGeom prst="rect">
            <a:avLst/>
          </a:prstGeom>
          <a:noFill/>
        </p:spPr>
        <p:txBody>
          <a:bodyPr wrap="square" rtlCol="0">
            <a:spAutoFit/>
          </a:bodyPr>
          <a:lstStyle/>
          <a:p>
            <a:r>
              <a:rPr lang="en-US" dirty="0" smtClean="0"/>
              <a:t>v4</a:t>
            </a:r>
            <a:endParaRPr lang="en-US" dirty="0"/>
          </a:p>
        </p:txBody>
      </p:sp>
      <p:sp>
        <p:nvSpPr>
          <p:cNvPr id="75" name="TextBox 74"/>
          <p:cNvSpPr txBox="1"/>
          <p:nvPr/>
        </p:nvSpPr>
        <p:spPr>
          <a:xfrm>
            <a:off x="9965" y="45405"/>
            <a:ext cx="5273792" cy="954107"/>
          </a:xfrm>
          <a:prstGeom prst="rect">
            <a:avLst/>
          </a:prstGeom>
          <a:noFill/>
        </p:spPr>
        <p:txBody>
          <a:bodyPr wrap="square" rtlCol="0">
            <a:spAutoFit/>
          </a:bodyPr>
          <a:lstStyle/>
          <a:p>
            <a:pPr algn="ctr"/>
            <a:r>
              <a:rPr lang="en-US" sz="3200" dirty="0" smtClean="0">
                <a:solidFill>
                  <a:srgbClr val="0000FF"/>
                </a:solidFill>
                <a:latin typeface="Cambria"/>
                <a:cs typeface="Cambria"/>
              </a:rPr>
              <a:t>PSIPS: Design A </a:t>
            </a:r>
            <a:br>
              <a:rPr lang="en-US" sz="3200" dirty="0" smtClean="0">
                <a:solidFill>
                  <a:srgbClr val="0000FF"/>
                </a:solidFill>
                <a:latin typeface="Cambria"/>
                <a:cs typeface="Cambria"/>
              </a:rPr>
            </a:br>
            <a:r>
              <a:rPr lang="en-US" sz="2400" dirty="0" smtClean="0">
                <a:solidFill>
                  <a:srgbClr val="0000FF"/>
                </a:solidFill>
                <a:latin typeface="Cambria"/>
                <a:cs typeface="Cambria"/>
              </a:rPr>
              <a:t>Dedicated solver instances per vertex</a:t>
            </a:r>
            <a:endParaRPr lang="en-US" sz="2400" dirty="0">
              <a:solidFill>
                <a:srgbClr val="0000FF"/>
              </a:solidFill>
              <a:latin typeface="Cambria"/>
              <a:cs typeface="Cambria"/>
            </a:endParaRPr>
          </a:p>
        </p:txBody>
      </p:sp>
    </p:spTree>
    <p:custDataLst>
      <p:tags r:id="rId2"/>
    </p:custDataLst>
    <p:extLst>
      <p:ext uri="{BB962C8B-B14F-4D97-AF65-F5344CB8AC3E}">
        <p14:creationId xmlns:p14="http://schemas.microsoft.com/office/powerpoint/2010/main" val="467659235"/>
      </p:ext>
    </p:extLst>
  </p:cSld>
  <p:clrMapOvr>
    <a:masterClrMapping/>
  </p:clrMapOvr>
  <mc:AlternateContent xmlns:mc="http://schemas.openxmlformats.org/markup-compatibility/2006" xmlns:p14="http://schemas.microsoft.com/office/powerpoint/2010/main">
    <mc:Choice Requires="p14">
      <p:transition spd="slow" p14:dur="2000" advTm="46781"/>
    </mc:Choice>
    <mc:Fallback xmlns="">
      <p:transition xmlns:p14="http://schemas.microsoft.com/office/powerpoint/2010/main" spd="slow" advTm="4678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5.55556E-7 -4.44444E-6 L 0.00122 0.22755 " pathEditMode="relative" rAng="0" ptsTypes="AA">
                                      <p:cBhvr>
                                        <p:cTn id="8" dur="1000" fill="hold"/>
                                        <p:tgtEl>
                                          <p:spTgt spid="85"/>
                                        </p:tgtEl>
                                        <p:attrNameLst>
                                          <p:attrName>ppt_x</p:attrName>
                                          <p:attrName>ppt_y</p:attrName>
                                        </p:attrNameLst>
                                      </p:cBhvr>
                                      <p:rCtr x="52" y="11366"/>
                                    </p:animMotion>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93"/>
                                        </p:tgtEl>
                                        <p:attrNameLst>
                                          <p:attrName>style.visibility</p:attrName>
                                        </p:attrNameLst>
                                      </p:cBhvr>
                                      <p:to>
                                        <p:strVal val="visible"/>
                                      </p:to>
                                    </p:set>
                                  </p:childTnLst>
                                </p:cTn>
                              </p:par>
                              <p:par>
                                <p:cTn id="12" presetID="0" presetClass="path" presetSubtype="0" accel="50000" decel="50000" fill="hold" nodeType="withEffect">
                                  <p:stCondLst>
                                    <p:cond delay="0"/>
                                  </p:stCondLst>
                                  <p:childTnLst>
                                    <p:animMotion origin="layout" path="M 0.00052 -0.0007 L 5E-6 0.22476 " pathEditMode="relative" rAng="0" ptsTypes="AA">
                                      <p:cBhvr>
                                        <p:cTn id="13" dur="1000" fill="hold"/>
                                        <p:tgtEl>
                                          <p:spTgt spid="93"/>
                                        </p:tgtEl>
                                        <p:attrNameLst>
                                          <p:attrName>ppt_x</p:attrName>
                                          <p:attrName>ppt_y</p:attrName>
                                        </p:attrNameLst>
                                      </p:cBhvr>
                                      <p:rCtr x="-35" y="11273"/>
                                    </p:animMotion>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101"/>
                                        </p:tgtEl>
                                        <p:attrNameLst>
                                          <p:attrName>style.visibility</p:attrName>
                                        </p:attrNameLst>
                                      </p:cBhvr>
                                      <p:to>
                                        <p:strVal val="visible"/>
                                      </p:to>
                                    </p:set>
                                  </p:childTnLst>
                                </p:cTn>
                              </p:par>
                              <p:par>
                                <p:cTn id="17" presetID="0" presetClass="path" presetSubtype="0" accel="50000" decel="50000" fill="hold" nodeType="withEffect">
                                  <p:stCondLst>
                                    <p:cond delay="0"/>
                                  </p:stCondLst>
                                  <p:childTnLst>
                                    <p:animMotion origin="layout" path="M -4.16667E-6 -7.40741E-7 L -4.16667E-6 0.21899 " pathEditMode="relative" ptsTypes="AA">
                                      <p:cBhvr>
                                        <p:cTn id="18" dur="1000" fill="hold"/>
                                        <p:tgtEl>
                                          <p:spTgt spid="10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3576"/>
            <a:ext cx="8229600" cy="588211"/>
          </a:xfrm>
        </p:spPr>
        <p:txBody>
          <a:bodyPr>
            <a:noAutofit/>
          </a:bodyPr>
          <a:lstStyle/>
          <a:p>
            <a:pPr marL="0" indent="0" algn="ctr">
              <a:buNone/>
            </a:pPr>
            <a:r>
              <a:rPr lang="en-US" sz="4400" dirty="0" smtClean="0">
                <a:solidFill>
                  <a:srgbClr val="0000FF"/>
                </a:solidFill>
              </a:rPr>
              <a:t>Applications</a:t>
            </a:r>
            <a:endParaRPr lang="en-US" sz="4400" dirty="0">
              <a:solidFill>
                <a:srgbClr val="0000FF"/>
              </a:solidFill>
            </a:endParaRPr>
          </a:p>
        </p:txBody>
      </p:sp>
      <p:pic>
        <p:nvPicPr>
          <p:cNvPr id="2" name="Picture 1"/>
          <p:cNvPicPr>
            <a:picLocks noChangeAspect="1"/>
          </p:cNvPicPr>
          <p:nvPr/>
        </p:nvPicPr>
        <p:blipFill>
          <a:blip r:embed="rId3"/>
          <a:stretch>
            <a:fillRect/>
          </a:stretch>
        </p:blipFill>
        <p:spPr>
          <a:xfrm>
            <a:off x="195143" y="779128"/>
            <a:ext cx="2876217" cy="1910283"/>
          </a:xfrm>
          <a:prstGeom prst="rect">
            <a:avLst/>
          </a:prstGeom>
        </p:spPr>
      </p:pic>
      <p:pic>
        <p:nvPicPr>
          <p:cNvPr id="7" name="Picture 6"/>
          <p:cNvPicPr>
            <a:picLocks noChangeAspect="1"/>
          </p:cNvPicPr>
          <p:nvPr/>
        </p:nvPicPr>
        <p:blipFill>
          <a:blip r:embed="rId4"/>
          <a:stretch>
            <a:fillRect/>
          </a:stretch>
        </p:blipFill>
        <p:spPr>
          <a:xfrm>
            <a:off x="20004" y="5314929"/>
            <a:ext cx="3104832" cy="1105709"/>
          </a:xfrm>
          <a:prstGeom prst="rect">
            <a:avLst/>
          </a:prstGeom>
        </p:spPr>
      </p:pic>
      <p:pic>
        <p:nvPicPr>
          <p:cNvPr id="8" name="Picture 7" descr="bannerRight2_1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726" y="5169546"/>
            <a:ext cx="2863904" cy="1635479"/>
          </a:xfrm>
          <a:prstGeom prst="rect">
            <a:avLst/>
          </a:prstGeom>
        </p:spPr>
      </p:pic>
      <p:pic>
        <p:nvPicPr>
          <p:cNvPr id="10" name="Picture 9" descr="supply_chain.bmp"/>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8727" y="3206682"/>
            <a:ext cx="3334474" cy="1992746"/>
          </a:xfrm>
          <a:prstGeom prst="rect">
            <a:avLst/>
          </a:prstGeom>
        </p:spPr>
      </p:pic>
      <p:pic>
        <p:nvPicPr>
          <p:cNvPr id="11" name="Picture 10" descr="wind_energ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7932" y="2679715"/>
            <a:ext cx="2809334" cy="2353956"/>
          </a:xfrm>
          <a:prstGeom prst="rect">
            <a:avLst/>
          </a:prstGeom>
        </p:spPr>
      </p:pic>
      <p:pic>
        <p:nvPicPr>
          <p:cNvPr id="12" name="Picture 11" descr="Mengniu-production-line.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3018" y="779129"/>
            <a:ext cx="2540586" cy="1736234"/>
          </a:xfrm>
          <a:prstGeom prst="rect">
            <a:avLst/>
          </a:prstGeom>
        </p:spPr>
      </p:pic>
      <p:sp>
        <p:nvSpPr>
          <p:cNvPr id="14" name="TextBox 13"/>
          <p:cNvSpPr txBox="1"/>
          <p:nvPr/>
        </p:nvSpPr>
        <p:spPr>
          <a:xfrm>
            <a:off x="200528" y="1322684"/>
            <a:ext cx="2870831" cy="553998"/>
          </a:xfrm>
          <a:prstGeom prst="rect">
            <a:avLst/>
          </a:prstGeom>
          <a:noFill/>
        </p:spPr>
        <p:txBody>
          <a:bodyPr wrap="square" rtlCol="0">
            <a:spAutoFit/>
          </a:bodyPr>
          <a:lstStyle/>
          <a:p>
            <a:pPr algn="ctr"/>
            <a:r>
              <a:rPr lang="en-US" sz="3000" dirty="0" smtClean="0">
                <a:solidFill>
                  <a:schemeClr val="bg1"/>
                </a:solidFill>
                <a:latin typeface="Cambria"/>
                <a:cs typeface="Cambria"/>
              </a:rPr>
              <a:t>Agriculture</a:t>
            </a:r>
            <a:endParaRPr lang="en-US" sz="3000" dirty="0">
              <a:solidFill>
                <a:schemeClr val="bg1"/>
              </a:solidFill>
              <a:latin typeface="Cambria"/>
              <a:cs typeface="Cambria"/>
            </a:endParaRPr>
          </a:p>
        </p:txBody>
      </p:sp>
      <p:sp>
        <p:nvSpPr>
          <p:cNvPr id="15" name="TextBox 14"/>
          <p:cNvSpPr txBox="1"/>
          <p:nvPr/>
        </p:nvSpPr>
        <p:spPr>
          <a:xfrm>
            <a:off x="3657600" y="5679623"/>
            <a:ext cx="2133600" cy="553998"/>
          </a:xfrm>
          <a:prstGeom prst="rect">
            <a:avLst/>
          </a:prstGeom>
          <a:noFill/>
        </p:spPr>
        <p:txBody>
          <a:bodyPr wrap="square" rtlCol="0">
            <a:spAutoFit/>
          </a:bodyPr>
          <a:lstStyle/>
          <a:p>
            <a:pPr algn="ctr"/>
            <a:r>
              <a:rPr lang="en-US" sz="3000" dirty="0" smtClean="0">
                <a:solidFill>
                  <a:srgbClr val="FFFFFF"/>
                </a:solidFill>
                <a:latin typeface="Cambria"/>
                <a:cs typeface="Cambria"/>
              </a:rPr>
              <a:t>Finance</a:t>
            </a:r>
            <a:endParaRPr lang="en-US" sz="3000" dirty="0">
              <a:solidFill>
                <a:srgbClr val="FFFFFF"/>
              </a:solidFill>
              <a:latin typeface="Cambria"/>
              <a:cs typeface="Cambria"/>
            </a:endParaRPr>
          </a:p>
        </p:txBody>
      </p:sp>
      <p:sp>
        <p:nvSpPr>
          <p:cNvPr id="16" name="TextBox 15"/>
          <p:cNvSpPr txBox="1"/>
          <p:nvPr/>
        </p:nvSpPr>
        <p:spPr>
          <a:xfrm>
            <a:off x="6303018" y="1139190"/>
            <a:ext cx="2540586" cy="1015663"/>
          </a:xfrm>
          <a:prstGeom prst="rect">
            <a:avLst/>
          </a:prstGeom>
          <a:noFill/>
        </p:spPr>
        <p:txBody>
          <a:bodyPr wrap="square" rtlCol="0">
            <a:spAutoFit/>
          </a:bodyPr>
          <a:lstStyle/>
          <a:p>
            <a:pPr algn="ctr"/>
            <a:r>
              <a:rPr lang="en-US" sz="3000" dirty="0" smtClean="0">
                <a:solidFill>
                  <a:srgbClr val="FFFFFF"/>
                </a:solidFill>
                <a:latin typeface="Cambria"/>
                <a:cs typeface="Cambria"/>
              </a:rPr>
              <a:t>Production planning</a:t>
            </a:r>
            <a:endParaRPr lang="en-US" sz="3000" dirty="0">
              <a:solidFill>
                <a:srgbClr val="FFFFFF"/>
              </a:solidFill>
              <a:latin typeface="Cambria"/>
              <a:cs typeface="Cambria"/>
            </a:endParaRPr>
          </a:p>
        </p:txBody>
      </p:sp>
      <p:sp>
        <p:nvSpPr>
          <p:cNvPr id="17" name="TextBox 16"/>
          <p:cNvSpPr txBox="1"/>
          <p:nvPr/>
        </p:nvSpPr>
        <p:spPr>
          <a:xfrm>
            <a:off x="457200" y="4044942"/>
            <a:ext cx="2133600" cy="369332"/>
          </a:xfrm>
          <a:prstGeom prst="rect">
            <a:avLst/>
          </a:prstGeom>
          <a:noFill/>
        </p:spPr>
        <p:txBody>
          <a:bodyPr wrap="square" rtlCol="0">
            <a:spAutoFit/>
          </a:bodyPr>
          <a:lstStyle/>
          <a:p>
            <a:pPr algn="ctr"/>
            <a:r>
              <a:rPr lang="en-US" dirty="0" smtClean="0"/>
              <a:t>Forestry</a:t>
            </a:r>
            <a:endParaRPr lang="en-US" dirty="0"/>
          </a:p>
        </p:txBody>
      </p:sp>
      <p:sp>
        <p:nvSpPr>
          <p:cNvPr id="19" name="TextBox 18"/>
          <p:cNvSpPr txBox="1"/>
          <p:nvPr/>
        </p:nvSpPr>
        <p:spPr>
          <a:xfrm>
            <a:off x="6646776" y="3470170"/>
            <a:ext cx="2133600" cy="1015663"/>
          </a:xfrm>
          <a:prstGeom prst="rect">
            <a:avLst/>
          </a:prstGeom>
          <a:noFill/>
        </p:spPr>
        <p:txBody>
          <a:bodyPr wrap="square" rtlCol="0">
            <a:spAutoFit/>
          </a:bodyPr>
          <a:lstStyle/>
          <a:p>
            <a:pPr algn="ctr"/>
            <a:r>
              <a:rPr lang="en-US" sz="3000" dirty="0" smtClean="0">
                <a:solidFill>
                  <a:srgbClr val="FFFFFF"/>
                </a:solidFill>
                <a:latin typeface="Cambria"/>
                <a:cs typeface="Cambria"/>
              </a:rPr>
              <a:t>Energy</a:t>
            </a:r>
          </a:p>
          <a:p>
            <a:pPr algn="ctr"/>
            <a:r>
              <a:rPr lang="en-US" sz="3000" dirty="0" smtClean="0">
                <a:solidFill>
                  <a:srgbClr val="FFFFFF"/>
                </a:solidFill>
                <a:latin typeface="Cambria"/>
                <a:cs typeface="Cambria"/>
              </a:rPr>
              <a:t>grids</a:t>
            </a:r>
            <a:endParaRPr lang="en-US" sz="3000" dirty="0">
              <a:solidFill>
                <a:srgbClr val="FFFFFF"/>
              </a:solidFill>
              <a:latin typeface="Cambria"/>
              <a:cs typeface="Cambria"/>
            </a:endParaRPr>
          </a:p>
        </p:txBody>
      </p:sp>
      <p:pic>
        <p:nvPicPr>
          <p:cNvPr id="21" name="Picture 20"/>
          <p:cNvPicPr>
            <a:picLocks noChangeAspect="1"/>
          </p:cNvPicPr>
          <p:nvPr/>
        </p:nvPicPr>
        <p:blipFill>
          <a:blip r:embed="rId9"/>
          <a:stretch>
            <a:fillRect/>
          </a:stretch>
        </p:blipFill>
        <p:spPr>
          <a:xfrm>
            <a:off x="20004" y="2690005"/>
            <a:ext cx="3104832" cy="2519531"/>
          </a:xfrm>
          <a:prstGeom prst="rect">
            <a:avLst/>
          </a:prstGeom>
        </p:spPr>
      </p:pic>
      <p:pic>
        <p:nvPicPr>
          <p:cNvPr id="22" name="Picture 21"/>
          <p:cNvPicPr>
            <a:picLocks noChangeAspect="1"/>
          </p:cNvPicPr>
          <p:nvPr/>
        </p:nvPicPr>
        <p:blipFill rotWithShape="1">
          <a:blip r:embed="rId10"/>
          <a:srcRect l="1" r="9613"/>
          <a:stretch/>
        </p:blipFill>
        <p:spPr>
          <a:xfrm>
            <a:off x="3331882" y="779129"/>
            <a:ext cx="2844325" cy="2478549"/>
          </a:xfrm>
          <a:prstGeom prst="rect">
            <a:avLst/>
          </a:prstGeom>
        </p:spPr>
      </p:pic>
      <p:sp>
        <p:nvSpPr>
          <p:cNvPr id="23" name="TextBox 22"/>
          <p:cNvSpPr txBox="1"/>
          <p:nvPr/>
        </p:nvSpPr>
        <p:spPr>
          <a:xfrm>
            <a:off x="3124836" y="1647022"/>
            <a:ext cx="3178181" cy="477054"/>
          </a:xfrm>
          <a:prstGeom prst="rect">
            <a:avLst/>
          </a:prstGeom>
          <a:noFill/>
        </p:spPr>
        <p:txBody>
          <a:bodyPr wrap="square" rtlCol="0">
            <a:spAutoFit/>
          </a:bodyPr>
          <a:lstStyle/>
          <a:p>
            <a:pPr algn="ctr"/>
            <a:r>
              <a:rPr lang="en-US" sz="2500" dirty="0" smtClean="0">
                <a:solidFill>
                  <a:srgbClr val="FFFFFF"/>
                </a:solidFill>
                <a:latin typeface="Cambria"/>
                <a:cs typeface="Cambria"/>
              </a:rPr>
              <a:t>Telecommunication</a:t>
            </a:r>
          </a:p>
        </p:txBody>
      </p:sp>
      <p:sp>
        <p:nvSpPr>
          <p:cNvPr id="24" name="TextBox 23"/>
          <p:cNvSpPr txBox="1"/>
          <p:nvPr/>
        </p:nvSpPr>
        <p:spPr>
          <a:xfrm>
            <a:off x="20004" y="3931835"/>
            <a:ext cx="2946770" cy="553998"/>
          </a:xfrm>
          <a:prstGeom prst="rect">
            <a:avLst/>
          </a:prstGeom>
          <a:noFill/>
        </p:spPr>
        <p:txBody>
          <a:bodyPr wrap="square" rtlCol="0">
            <a:spAutoFit/>
          </a:bodyPr>
          <a:lstStyle/>
          <a:p>
            <a:pPr algn="ctr"/>
            <a:r>
              <a:rPr lang="en-US" sz="3000" dirty="0" smtClean="0">
                <a:solidFill>
                  <a:schemeClr val="bg1"/>
                </a:solidFill>
                <a:latin typeface="Cambria"/>
                <a:cs typeface="Cambria"/>
              </a:rPr>
              <a:t>Transportation</a:t>
            </a:r>
            <a:endParaRPr lang="en-US" sz="3000" dirty="0">
              <a:solidFill>
                <a:schemeClr val="bg1"/>
              </a:solidFill>
              <a:latin typeface="Cambria"/>
              <a:cs typeface="Cambria"/>
            </a:endParaRPr>
          </a:p>
        </p:txBody>
      </p:sp>
      <p:sp>
        <p:nvSpPr>
          <p:cNvPr id="25" name="TextBox 24"/>
          <p:cNvSpPr txBox="1"/>
          <p:nvPr/>
        </p:nvSpPr>
        <p:spPr>
          <a:xfrm>
            <a:off x="361055" y="5587290"/>
            <a:ext cx="2710305" cy="553998"/>
          </a:xfrm>
          <a:prstGeom prst="rect">
            <a:avLst/>
          </a:prstGeom>
          <a:noFill/>
        </p:spPr>
        <p:txBody>
          <a:bodyPr wrap="square" rtlCol="0">
            <a:spAutoFit/>
          </a:bodyPr>
          <a:lstStyle/>
          <a:p>
            <a:pPr algn="ctr"/>
            <a:r>
              <a:rPr lang="en-US" sz="3000" dirty="0" smtClean="0">
                <a:solidFill>
                  <a:srgbClr val="FFFFFF"/>
                </a:solidFill>
                <a:latin typeface="Cambria"/>
                <a:cs typeface="Cambria"/>
              </a:rPr>
              <a:t>Forestry</a:t>
            </a:r>
            <a:endParaRPr lang="en-US" sz="3000" dirty="0">
              <a:solidFill>
                <a:srgbClr val="FFFFFF"/>
              </a:solidFill>
              <a:latin typeface="Cambria"/>
              <a:cs typeface="Cambria"/>
            </a:endParaRPr>
          </a:p>
        </p:txBody>
      </p:sp>
      <p:pic>
        <p:nvPicPr>
          <p:cNvPr id="27" name="Picture 26"/>
          <p:cNvPicPr>
            <a:picLocks noChangeAspect="1"/>
          </p:cNvPicPr>
          <p:nvPr/>
        </p:nvPicPr>
        <p:blipFill>
          <a:blip r:embed="rId11"/>
          <a:stretch>
            <a:fillRect/>
          </a:stretch>
        </p:blipFill>
        <p:spPr>
          <a:xfrm>
            <a:off x="6132853" y="5326625"/>
            <a:ext cx="2984412" cy="1053588"/>
          </a:xfrm>
          <a:prstGeom prst="rect">
            <a:avLst/>
          </a:prstGeom>
        </p:spPr>
      </p:pic>
      <p:sp>
        <p:nvSpPr>
          <p:cNvPr id="6" name="Slide Number Placeholder 5"/>
          <p:cNvSpPr>
            <a:spLocks noGrp="1"/>
          </p:cNvSpPr>
          <p:nvPr>
            <p:ph type="sldNum" sz="quarter" idx="12"/>
          </p:nvPr>
        </p:nvSpPr>
        <p:spPr/>
        <p:txBody>
          <a:bodyPr/>
          <a:lstStyle/>
          <a:p>
            <a:fld id="{5445BD81-DAF7-6F49-B150-DD6061297609}" type="slidenum">
              <a:rPr lang="en-US" smtClean="0"/>
              <a:t>5</a:t>
            </a:fld>
            <a:endParaRPr lang="en-US"/>
          </a:p>
        </p:txBody>
      </p:sp>
      <p:sp>
        <p:nvSpPr>
          <p:cNvPr id="20" name="TextBox 19"/>
          <p:cNvSpPr txBox="1"/>
          <p:nvPr/>
        </p:nvSpPr>
        <p:spPr>
          <a:xfrm>
            <a:off x="6132852" y="5363446"/>
            <a:ext cx="2984413" cy="1015663"/>
          </a:xfrm>
          <a:prstGeom prst="rect">
            <a:avLst/>
          </a:prstGeom>
          <a:noFill/>
        </p:spPr>
        <p:txBody>
          <a:bodyPr wrap="square" rtlCol="0">
            <a:spAutoFit/>
          </a:bodyPr>
          <a:lstStyle/>
          <a:p>
            <a:pPr algn="ctr"/>
            <a:r>
              <a:rPr lang="en-US" sz="3000" dirty="0" smtClean="0">
                <a:solidFill>
                  <a:srgbClr val="FFFFFF"/>
                </a:solidFill>
                <a:latin typeface="Cambria"/>
                <a:cs typeface="Cambria"/>
              </a:rPr>
              <a:t>Water Resource Management</a:t>
            </a:r>
            <a:endParaRPr lang="en-US" sz="3000" dirty="0">
              <a:solidFill>
                <a:srgbClr val="FFFFFF"/>
              </a:solidFill>
              <a:latin typeface="Cambria"/>
              <a:cs typeface="Cambria"/>
            </a:endParaRPr>
          </a:p>
        </p:txBody>
      </p:sp>
    </p:spTree>
    <p:extLst>
      <p:ext uri="{BB962C8B-B14F-4D97-AF65-F5344CB8AC3E}">
        <p14:creationId xmlns:p14="http://schemas.microsoft.com/office/powerpoint/2010/main" val="91622129"/>
      </p:ext>
    </p:extLst>
  </p:cSld>
  <p:clrMapOvr>
    <a:masterClrMapping/>
  </p:clrMapOvr>
  <mc:AlternateContent xmlns:mc="http://schemas.openxmlformats.org/markup-compatibility/2006" xmlns:p14="http://schemas.microsoft.com/office/powerpoint/2010/main">
    <mc:Choice Requires="p14">
      <p:transition spd="slow" p14:dur="2000" advTm="17483"/>
    </mc:Choice>
    <mc:Fallback xmlns="">
      <p:transition xmlns:p14="http://schemas.microsoft.com/office/powerpoint/2010/main" spd="slow" advTm="17483"/>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445BD81-DAF7-6F49-B150-DD6061297609}" type="slidenum">
              <a:rPr lang="en-US" smtClean="0"/>
              <a:t>50</a:t>
            </a:fld>
            <a:endParaRPr lang="en-US"/>
          </a:p>
        </p:txBody>
      </p:sp>
      <p:sp>
        <p:nvSpPr>
          <p:cNvPr id="73" name="TextBox 72"/>
          <p:cNvSpPr txBox="1"/>
          <p:nvPr/>
        </p:nvSpPr>
        <p:spPr>
          <a:xfrm>
            <a:off x="567765" y="4639184"/>
            <a:ext cx="8297343" cy="1938992"/>
          </a:xfrm>
          <a:prstGeom prst="rect">
            <a:avLst/>
          </a:prstGeom>
          <a:noFill/>
        </p:spPr>
        <p:txBody>
          <a:bodyPr wrap="square" rtlCol="0">
            <a:spAutoFit/>
          </a:bodyPr>
          <a:lstStyle/>
          <a:p>
            <a:pPr marL="342900" indent="-342900">
              <a:buFont typeface="Wingdings" charset="2"/>
              <a:buChar char="q"/>
            </a:pPr>
            <a:r>
              <a:rPr lang="en-US" sz="3000" dirty="0" smtClean="0">
                <a:latin typeface="Cambria"/>
                <a:cs typeface="Cambria"/>
              </a:rPr>
              <a:t>Cause of variation in </a:t>
            </a:r>
            <a:r>
              <a:rPr lang="en-US" sz="3000" dirty="0">
                <a:latin typeface="Cambria"/>
                <a:cs typeface="Cambria"/>
              </a:rPr>
              <a:t>p</a:t>
            </a:r>
            <a:r>
              <a:rPr lang="en-US" sz="3000" dirty="0" smtClean="0">
                <a:latin typeface="Cambria"/>
                <a:cs typeface="Cambria"/>
              </a:rPr>
              <a:t>erformance across trials</a:t>
            </a:r>
          </a:p>
          <a:p>
            <a:pPr marL="800100" lvl="1" indent="-342900">
              <a:buFont typeface="Wingdings" charset="2"/>
              <a:buChar char="Ø"/>
            </a:pPr>
            <a:r>
              <a:rPr lang="en-US" sz="3000" dirty="0" smtClean="0">
                <a:latin typeface="Cambria"/>
                <a:cs typeface="Cambria"/>
              </a:rPr>
              <a:t>Incumbents found in different order</a:t>
            </a:r>
          </a:p>
          <a:p>
            <a:pPr marL="342900" indent="-342900">
              <a:buFont typeface="Wingdings" charset="2"/>
              <a:buChar char="q"/>
            </a:pPr>
            <a:r>
              <a:rPr lang="en-US" sz="3000" dirty="0">
                <a:solidFill>
                  <a:srgbClr val="FF0000"/>
                </a:solidFill>
                <a:latin typeface="Cambria"/>
                <a:cs typeface="Cambria"/>
              </a:rPr>
              <a:t>Memory </a:t>
            </a:r>
            <a:r>
              <a:rPr lang="en-US" sz="3000" dirty="0" smtClean="0">
                <a:solidFill>
                  <a:srgbClr val="FF0000"/>
                </a:solidFill>
                <a:latin typeface="Cambria"/>
                <a:cs typeface="Cambria"/>
              </a:rPr>
              <a:t>requirements </a:t>
            </a:r>
            <a:r>
              <a:rPr lang="en-US" sz="3000" dirty="0">
                <a:solidFill>
                  <a:srgbClr val="FF0000"/>
                </a:solidFill>
                <a:latin typeface="Cambria"/>
                <a:cs typeface="Cambria"/>
              </a:rPr>
              <a:t>inhibit large-scale </a:t>
            </a:r>
            <a:r>
              <a:rPr lang="en-US" sz="3000" dirty="0" smtClean="0">
                <a:solidFill>
                  <a:srgbClr val="FF0000"/>
                </a:solidFill>
                <a:latin typeface="Cambria"/>
                <a:cs typeface="Cambria"/>
              </a:rPr>
              <a:t>optimization</a:t>
            </a:r>
            <a:endParaRPr lang="en-US" sz="3000" dirty="0">
              <a:solidFill>
                <a:srgbClr val="FF0000"/>
              </a:solidFill>
              <a:latin typeface="Cambria"/>
              <a:cs typeface="Cambria"/>
            </a:endParaRPr>
          </a:p>
        </p:txBody>
      </p:sp>
      <p:pic>
        <p:nvPicPr>
          <p:cNvPr id="98" name="Picture 97" descr="3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743" y="904901"/>
            <a:ext cx="4711896" cy="3533922"/>
          </a:xfrm>
          <a:prstGeom prst="rect">
            <a:avLst/>
          </a:prstGeom>
        </p:spPr>
      </p:pic>
      <p:sp>
        <p:nvSpPr>
          <p:cNvPr id="36" name="TextBox 35"/>
          <p:cNvSpPr txBox="1"/>
          <p:nvPr/>
        </p:nvSpPr>
        <p:spPr>
          <a:xfrm>
            <a:off x="1668586" y="158175"/>
            <a:ext cx="5758837" cy="646331"/>
          </a:xfrm>
          <a:prstGeom prst="rect">
            <a:avLst/>
          </a:prstGeom>
          <a:noFill/>
        </p:spPr>
        <p:txBody>
          <a:bodyPr wrap="square" rtlCol="0">
            <a:spAutoFit/>
          </a:bodyPr>
          <a:lstStyle/>
          <a:p>
            <a:pPr algn="ctr"/>
            <a:r>
              <a:rPr lang="en-US" sz="3600" dirty="0" smtClean="0"/>
              <a:t>Design A Performance</a:t>
            </a:r>
            <a:endParaRPr lang="en-US" sz="3600" dirty="0"/>
          </a:p>
        </p:txBody>
      </p:sp>
    </p:spTree>
    <p:extLst>
      <p:ext uri="{BB962C8B-B14F-4D97-AF65-F5344CB8AC3E}">
        <p14:creationId xmlns:p14="http://schemas.microsoft.com/office/powerpoint/2010/main" val="849764186"/>
      </p:ext>
    </p:extLst>
  </p:cSld>
  <p:clrMapOvr>
    <a:masterClrMapping/>
  </p:clrMapOvr>
  <mc:AlternateContent xmlns:mc="http://schemas.openxmlformats.org/markup-compatibility/2006" xmlns:p14="http://schemas.microsoft.com/office/powerpoint/2010/main">
    <mc:Choice Requires="p14">
      <p:transition spd="slow" p14:dur="2000" advTm="769"/>
    </mc:Choice>
    <mc:Fallback xmlns="">
      <p:transition xmlns:p14="http://schemas.microsoft.com/office/powerpoint/2010/main" spd="slow" advTm="769"/>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Oval 103"/>
          <p:cNvSpPr/>
          <p:nvPr/>
        </p:nvSpPr>
        <p:spPr>
          <a:xfrm>
            <a:off x="5295259" y="5067795"/>
            <a:ext cx="621536" cy="62179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chemeClr val="tx1"/>
                </a:solidFill>
              </a:rPr>
              <a:t>v4</a:t>
            </a:r>
            <a:endParaRPr lang="en-US" dirty="0">
              <a:solidFill>
                <a:schemeClr val="tx1"/>
              </a:solidFill>
            </a:endParaRPr>
          </a:p>
        </p:txBody>
      </p:sp>
      <p:grpSp>
        <p:nvGrpSpPr>
          <p:cNvPr id="39" name="Group 38"/>
          <p:cNvGrpSpPr/>
          <p:nvPr/>
        </p:nvGrpSpPr>
        <p:grpSpPr>
          <a:xfrm>
            <a:off x="6269138" y="4766411"/>
            <a:ext cx="2690092" cy="1221519"/>
            <a:chOff x="6257593" y="4766411"/>
            <a:chExt cx="2690092" cy="1221519"/>
          </a:xfrm>
        </p:grpSpPr>
        <p:sp>
          <p:nvSpPr>
            <p:cNvPr id="102" name="Rounded Rectangle 101"/>
            <p:cNvSpPr/>
            <p:nvPr/>
          </p:nvSpPr>
          <p:spPr>
            <a:xfrm>
              <a:off x="6257593" y="4766411"/>
              <a:ext cx="2690092" cy="1221519"/>
            </a:xfrm>
            <a:prstGeom prst="round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6378501" y="5169432"/>
              <a:ext cx="1160001" cy="388013"/>
            </a:xfrm>
            <a:prstGeom prst="rect">
              <a:avLst/>
            </a:prstGeom>
            <a:solidFill>
              <a:srgbClr val="6AC83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1 </a:t>
              </a:r>
              <a:br>
                <a:rPr lang="en-US" sz="1200" dirty="0" smtClean="0"/>
              </a:br>
              <a:r>
                <a:rPr lang="en-US" sz="1200" dirty="0" smtClean="0"/>
                <a:t>Solver Instance</a:t>
              </a:r>
              <a:endParaRPr lang="en-US" sz="1200" dirty="0"/>
            </a:p>
          </p:txBody>
        </p:sp>
        <p:sp>
          <p:nvSpPr>
            <p:cNvPr id="105" name="Rectangle 104"/>
            <p:cNvSpPr/>
            <p:nvPr/>
          </p:nvSpPr>
          <p:spPr>
            <a:xfrm>
              <a:off x="7619957" y="4824137"/>
              <a:ext cx="1179576"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106" name="Rectangle 105"/>
            <p:cNvSpPr/>
            <p:nvPr/>
          </p:nvSpPr>
          <p:spPr>
            <a:xfrm>
              <a:off x="7666700" y="5522809"/>
              <a:ext cx="1134632"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107" name="Oval 106"/>
            <p:cNvSpPr/>
            <p:nvPr/>
          </p:nvSpPr>
          <p:spPr>
            <a:xfrm>
              <a:off x="8174752" y="5253311"/>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8178520" y="5378691"/>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5289804" y="1728566"/>
            <a:ext cx="3652426" cy="1221519"/>
            <a:chOff x="5283757" y="163936"/>
            <a:chExt cx="3652426" cy="1221519"/>
          </a:xfrm>
        </p:grpSpPr>
        <p:sp>
          <p:nvSpPr>
            <p:cNvPr id="86" name="Rounded Rectangle 85"/>
            <p:cNvSpPr/>
            <p:nvPr/>
          </p:nvSpPr>
          <p:spPr>
            <a:xfrm>
              <a:off x="6246091" y="163936"/>
              <a:ext cx="2690092" cy="1221519"/>
            </a:xfrm>
            <a:prstGeom prst="round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6366999" y="566957"/>
              <a:ext cx="1160001" cy="388013"/>
            </a:xfrm>
            <a:prstGeom prst="rect">
              <a:avLst/>
            </a:prstGeom>
            <a:solidFill>
              <a:srgbClr val="6AC83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1 </a:t>
              </a:r>
              <a:br>
                <a:rPr lang="en-US" sz="1200" dirty="0" smtClean="0"/>
              </a:br>
              <a:r>
                <a:rPr lang="en-US" sz="1200" dirty="0" smtClean="0"/>
                <a:t>Solver Instance</a:t>
              </a:r>
              <a:endParaRPr lang="en-US" sz="1200" dirty="0"/>
            </a:p>
          </p:txBody>
        </p:sp>
        <p:sp>
          <p:nvSpPr>
            <p:cNvPr id="88" name="Oval 87"/>
            <p:cNvSpPr/>
            <p:nvPr/>
          </p:nvSpPr>
          <p:spPr>
            <a:xfrm>
              <a:off x="5283757" y="465320"/>
              <a:ext cx="621536" cy="62179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chemeClr val="tx1"/>
                  </a:solidFill>
                </a:rPr>
                <a:t>v2</a:t>
              </a:r>
              <a:endParaRPr lang="en-US" dirty="0">
                <a:solidFill>
                  <a:schemeClr val="tx1"/>
                </a:solidFill>
              </a:endParaRPr>
            </a:p>
          </p:txBody>
        </p:sp>
        <p:sp>
          <p:nvSpPr>
            <p:cNvPr id="89" name="Rectangle 88"/>
            <p:cNvSpPr/>
            <p:nvPr/>
          </p:nvSpPr>
          <p:spPr>
            <a:xfrm>
              <a:off x="7608455" y="221662"/>
              <a:ext cx="1179576"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90" name="Rectangle 89"/>
            <p:cNvSpPr/>
            <p:nvPr/>
          </p:nvSpPr>
          <p:spPr>
            <a:xfrm>
              <a:off x="7655198" y="920334"/>
              <a:ext cx="1134632"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91" name="Oval 90"/>
            <p:cNvSpPr/>
            <p:nvPr/>
          </p:nvSpPr>
          <p:spPr>
            <a:xfrm>
              <a:off x="8163250" y="650836"/>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8167018" y="776216"/>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Slide Number Placeholder 5"/>
          <p:cNvSpPr>
            <a:spLocks noGrp="1"/>
          </p:cNvSpPr>
          <p:nvPr>
            <p:ph type="sldNum" sz="quarter" idx="12"/>
          </p:nvPr>
        </p:nvSpPr>
        <p:spPr/>
        <p:txBody>
          <a:bodyPr/>
          <a:lstStyle/>
          <a:p>
            <a:fld id="{5445BD81-DAF7-6F49-B150-DD6061297609}" type="slidenum">
              <a:rPr lang="en-US" smtClean="0"/>
              <a:t>51</a:t>
            </a:fld>
            <a:endParaRPr lang="en-US"/>
          </a:p>
        </p:txBody>
      </p:sp>
      <p:grpSp>
        <p:nvGrpSpPr>
          <p:cNvPr id="7" name="Group 6"/>
          <p:cNvGrpSpPr/>
          <p:nvPr/>
        </p:nvGrpSpPr>
        <p:grpSpPr>
          <a:xfrm>
            <a:off x="201122" y="1717021"/>
            <a:ext cx="3553375" cy="3049390"/>
            <a:chOff x="382842" y="1233460"/>
            <a:chExt cx="3553375" cy="3049390"/>
          </a:xfrm>
        </p:grpSpPr>
        <p:sp>
          <p:nvSpPr>
            <p:cNvPr id="8" name="Oval 7"/>
            <p:cNvSpPr/>
            <p:nvPr/>
          </p:nvSpPr>
          <p:spPr>
            <a:xfrm>
              <a:off x="1863136" y="123346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stCxn id="8" idx="3"/>
            </p:cNvCxnSpPr>
            <p:nvPr/>
          </p:nvCxnSpPr>
          <p:spPr>
            <a:xfrm flipH="1">
              <a:off x="1317229" y="1735171"/>
              <a:ext cx="631979" cy="70976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8" idx="5"/>
            </p:cNvCxnSpPr>
            <p:nvPr/>
          </p:nvCxnSpPr>
          <p:spPr>
            <a:xfrm>
              <a:off x="2364799" y="1735171"/>
              <a:ext cx="633356" cy="70976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2781690" y="2444938"/>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023361" y="2444938"/>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stCxn id="12" idx="3"/>
            </p:cNvCxnSpPr>
            <p:nvPr/>
          </p:nvCxnSpPr>
          <p:spPr>
            <a:xfrm flipH="1">
              <a:off x="758870" y="2946649"/>
              <a:ext cx="350563"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2" idx="5"/>
            </p:cNvCxnSpPr>
            <p:nvPr/>
          </p:nvCxnSpPr>
          <p:spPr>
            <a:xfrm>
              <a:off x="1525024" y="2946649"/>
              <a:ext cx="338112"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1569268" y="369505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65002" y="369505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a:off x="2518576" y="2946649"/>
              <a:ext cx="350563"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284730" y="2946649"/>
              <a:ext cx="338112"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3328974" y="369505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224708" y="369505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1" name="Object 20"/>
            <p:cNvGraphicFramePr>
              <a:graphicFrameLocks noChangeAspect="1"/>
            </p:cNvGraphicFramePr>
            <p:nvPr>
              <p:extLst>
                <p:ext uri="{D42A27DB-BD31-4B8C-83A1-F6EECF244321}">
                  <p14:modId xmlns:p14="http://schemas.microsoft.com/office/powerpoint/2010/main" val="2207855173"/>
                </p:ext>
              </p:extLst>
            </p:nvPr>
          </p:nvGraphicFramePr>
          <p:xfrm>
            <a:off x="1188268" y="1821251"/>
            <a:ext cx="530318" cy="282836"/>
          </p:xfrm>
          <a:graphic>
            <a:graphicData uri="http://schemas.openxmlformats.org/presentationml/2006/ole">
              <mc:AlternateContent xmlns:mc="http://schemas.openxmlformats.org/markup-compatibility/2006">
                <mc:Choice xmlns:v="urn:schemas-microsoft-com:vml" Requires="v">
                  <p:oleObj spid="_x0000_s59599" name="Equation" r:id="rId5" imgW="381000" imgH="203200" progId="Equation.3">
                    <p:embed/>
                  </p:oleObj>
                </mc:Choice>
                <mc:Fallback>
                  <p:oleObj name="Equation" r:id="rId5" imgW="381000" imgH="203200" progId="Equation.3">
                    <p:embed/>
                    <p:pic>
                      <p:nvPicPr>
                        <p:cNvPr id="0" name=""/>
                        <p:cNvPicPr/>
                        <p:nvPr/>
                      </p:nvPicPr>
                      <p:blipFill>
                        <a:blip r:embed="rId6"/>
                        <a:stretch>
                          <a:fillRect/>
                        </a:stretch>
                      </p:blipFill>
                      <p:spPr>
                        <a:xfrm>
                          <a:off x="1188268" y="1821251"/>
                          <a:ext cx="530318" cy="282836"/>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800840329"/>
                </p:ext>
              </p:extLst>
            </p:nvPr>
          </p:nvGraphicFramePr>
          <p:xfrm>
            <a:off x="2702843" y="1821251"/>
            <a:ext cx="503040" cy="259634"/>
          </p:xfrm>
          <a:graphic>
            <a:graphicData uri="http://schemas.openxmlformats.org/presentationml/2006/ole">
              <mc:AlternateContent xmlns:mc="http://schemas.openxmlformats.org/markup-compatibility/2006">
                <mc:Choice xmlns:v="urn:schemas-microsoft-com:vml" Requires="v">
                  <p:oleObj spid="_x0000_s59600" name="Equation" r:id="rId7" imgW="393700" imgH="203200" progId="Equation.3">
                    <p:embed/>
                  </p:oleObj>
                </mc:Choice>
                <mc:Fallback>
                  <p:oleObj name="Equation" r:id="rId7" imgW="393700" imgH="203200" progId="Equation.3">
                    <p:embed/>
                    <p:pic>
                      <p:nvPicPr>
                        <p:cNvPr id="0" name=""/>
                        <p:cNvPicPr/>
                        <p:nvPr/>
                      </p:nvPicPr>
                      <p:blipFill>
                        <a:blip r:embed="rId8"/>
                        <a:stretch>
                          <a:fillRect/>
                        </a:stretch>
                      </p:blipFill>
                      <p:spPr>
                        <a:xfrm>
                          <a:off x="2702843" y="1821251"/>
                          <a:ext cx="503040" cy="259634"/>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654518150"/>
                </p:ext>
              </p:extLst>
            </p:nvPr>
          </p:nvGraphicFramePr>
          <p:xfrm>
            <a:off x="382842" y="3204645"/>
            <a:ext cx="512762" cy="300037"/>
          </p:xfrm>
          <a:graphic>
            <a:graphicData uri="http://schemas.openxmlformats.org/presentationml/2006/ole">
              <mc:AlternateContent xmlns:mc="http://schemas.openxmlformats.org/markup-compatibility/2006">
                <mc:Choice xmlns:v="urn:schemas-microsoft-com:vml" Requires="v">
                  <p:oleObj spid="_x0000_s59601" name="Equation" r:id="rId9" imgW="368300" imgH="215900" progId="Equation.3">
                    <p:embed/>
                  </p:oleObj>
                </mc:Choice>
                <mc:Fallback>
                  <p:oleObj name="Equation" r:id="rId9" imgW="368300" imgH="215900" progId="Equation.3">
                    <p:embed/>
                    <p:pic>
                      <p:nvPicPr>
                        <p:cNvPr id="0" name=""/>
                        <p:cNvPicPr/>
                        <p:nvPr/>
                      </p:nvPicPr>
                      <p:blipFill>
                        <a:blip r:embed="rId10"/>
                        <a:stretch>
                          <a:fillRect/>
                        </a:stretch>
                      </p:blipFill>
                      <p:spPr>
                        <a:xfrm>
                          <a:off x="382842" y="3204645"/>
                          <a:ext cx="512762" cy="300037"/>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365473994"/>
                </p:ext>
              </p:extLst>
            </p:nvPr>
          </p:nvGraphicFramePr>
          <p:xfrm>
            <a:off x="1161158" y="3203993"/>
            <a:ext cx="566737" cy="300038"/>
          </p:xfrm>
          <a:graphic>
            <a:graphicData uri="http://schemas.openxmlformats.org/presentationml/2006/ole">
              <mc:AlternateContent xmlns:mc="http://schemas.openxmlformats.org/markup-compatibility/2006">
                <mc:Choice xmlns:v="urn:schemas-microsoft-com:vml" Requires="v">
                  <p:oleObj spid="_x0000_s59602" name="Equation" r:id="rId11" imgW="406400" imgH="215900" progId="Equation.3">
                    <p:embed/>
                  </p:oleObj>
                </mc:Choice>
                <mc:Fallback>
                  <p:oleObj name="Equation" r:id="rId11" imgW="406400" imgH="215900" progId="Equation.3">
                    <p:embed/>
                    <p:pic>
                      <p:nvPicPr>
                        <p:cNvPr id="0" name=""/>
                        <p:cNvPicPr/>
                        <p:nvPr/>
                      </p:nvPicPr>
                      <p:blipFill>
                        <a:blip r:embed="rId12"/>
                        <a:stretch>
                          <a:fillRect/>
                        </a:stretch>
                      </p:blipFill>
                      <p:spPr>
                        <a:xfrm>
                          <a:off x="1161158" y="3203993"/>
                          <a:ext cx="566737" cy="300038"/>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4100366735"/>
                </p:ext>
              </p:extLst>
            </p:nvPr>
          </p:nvGraphicFramePr>
          <p:xfrm>
            <a:off x="2715320" y="3213518"/>
            <a:ext cx="566738" cy="280988"/>
          </p:xfrm>
          <a:graphic>
            <a:graphicData uri="http://schemas.openxmlformats.org/presentationml/2006/ole">
              <mc:AlternateContent xmlns:mc="http://schemas.openxmlformats.org/markup-compatibility/2006">
                <mc:Choice xmlns:v="urn:schemas-microsoft-com:vml" Requires="v">
                  <p:oleObj spid="_x0000_s59603" name="Equation" r:id="rId13" imgW="406400" imgH="203200" progId="Equation.3">
                    <p:embed/>
                  </p:oleObj>
                </mc:Choice>
                <mc:Fallback>
                  <p:oleObj name="Equation" r:id="rId13" imgW="406400" imgH="203200" progId="Equation.3">
                    <p:embed/>
                    <p:pic>
                      <p:nvPicPr>
                        <p:cNvPr id="0" name=""/>
                        <p:cNvPicPr/>
                        <p:nvPr/>
                      </p:nvPicPr>
                      <p:blipFill>
                        <a:blip r:embed="rId14"/>
                        <a:stretch>
                          <a:fillRect/>
                        </a:stretch>
                      </p:blipFill>
                      <p:spPr>
                        <a:xfrm>
                          <a:off x="2715320" y="3213518"/>
                          <a:ext cx="566738" cy="280988"/>
                        </a:xfrm>
                        <a:prstGeom prst="rect">
                          <a:avLst/>
                        </a:prstGeom>
                      </p:spPr>
                    </p:pic>
                  </p:oleObj>
                </mc:Fallback>
              </mc:AlternateContent>
            </a:graphicData>
          </a:graphic>
        </p:graphicFrame>
        <p:pic>
          <p:nvPicPr>
            <p:cNvPr id="26" name="Picture 25"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63136" y="1346577"/>
              <a:ext cx="607243" cy="388594"/>
            </a:xfrm>
            <a:prstGeom prst="rect">
              <a:avLst/>
            </a:prstGeom>
          </p:spPr>
        </p:pic>
        <p:pic>
          <p:nvPicPr>
            <p:cNvPr id="27" name="Picture 26"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5002" y="3778389"/>
              <a:ext cx="607243" cy="388594"/>
            </a:xfrm>
            <a:prstGeom prst="rect">
              <a:avLst/>
            </a:prstGeom>
          </p:spPr>
        </p:pic>
        <p:pic>
          <p:nvPicPr>
            <p:cNvPr id="28" name="Picture 27"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69268" y="3791869"/>
              <a:ext cx="607243" cy="388594"/>
            </a:xfrm>
            <a:prstGeom prst="rect">
              <a:avLst/>
            </a:prstGeom>
          </p:spPr>
        </p:pic>
        <p:pic>
          <p:nvPicPr>
            <p:cNvPr id="29" name="Picture 28"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19786" y="3794134"/>
              <a:ext cx="607243" cy="388594"/>
            </a:xfrm>
            <a:prstGeom prst="rect">
              <a:avLst/>
            </a:prstGeom>
          </p:spPr>
        </p:pic>
        <p:pic>
          <p:nvPicPr>
            <p:cNvPr id="30" name="Picture 29"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28974" y="3796439"/>
              <a:ext cx="607243" cy="388594"/>
            </a:xfrm>
            <a:prstGeom prst="rect">
              <a:avLst/>
            </a:prstGeom>
          </p:spPr>
        </p:pic>
        <p:pic>
          <p:nvPicPr>
            <p:cNvPr id="31" name="Picture 30"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81690" y="2526134"/>
              <a:ext cx="607243" cy="388594"/>
            </a:xfrm>
            <a:prstGeom prst="rect">
              <a:avLst/>
            </a:prstGeom>
          </p:spPr>
        </p:pic>
        <p:pic>
          <p:nvPicPr>
            <p:cNvPr id="32" name="Picture 31"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2788" y="2540347"/>
              <a:ext cx="607243" cy="388594"/>
            </a:xfrm>
            <a:prstGeom prst="rect">
              <a:avLst/>
            </a:prstGeom>
          </p:spPr>
        </p:pic>
      </p:grpSp>
      <p:sp>
        <p:nvSpPr>
          <p:cNvPr id="34" name="Oval 33"/>
          <p:cNvSpPr/>
          <p:nvPr/>
        </p:nvSpPr>
        <p:spPr>
          <a:xfrm>
            <a:off x="5283757" y="465320"/>
            <a:ext cx="621536" cy="62179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chemeClr val="tx1"/>
                </a:solidFill>
              </a:rPr>
              <a:t>v1</a:t>
            </a:r>
            <a:endParaRPr lang="en-US" dirty="0">
              <a:solidFill>
                <a:schemeClr val="tx1"/>
              </a:solidFill>
            </a:endParaRPr>
          </a:p>
        </p:txBody>
      </p:sp>
      <p:grpSp>
        <p:nvGrpSpPr>
          <p:cNvPr id="2" name="Group 1"/>
          <p:cNvGrpSpPr/>
          <p:nvPr/>
        </p:nvGrpSpPr>
        <p:grpSpPr>
          <a:xfrm>
            <a:off x="6246091" y="163936"/>
            <a:ext cx="2690092" cy="1221519"/>
            <a:chOff x="6246091" y="163936"/>
            <a:chExt cx="2690092" cy="1221519"/>
          </a:xfrm>
        </p:grpSpPr>
        <p:sp>
          <p:nvSpPr>
            <p:cNvPr id="38" name="Rounded Rectangle 37"/>
            <p:cNvSpPr/>
            <p:nvPr/>
          </p:nvSpPr>
          <p:spPr>
            <a:xfrm>
              <a:off x="6246091" y="163936"/>
              <a:ext cx="2690092" cy="1221519"/>
            </a:xfrm>
            <a:prstGeom prst="round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366999" y="566957"/>
              <a:ext cx="1160001" cy="388013"/>
            </a:xfrm>
            <a:prstGeom prst="rect">
              <a:avLst/>
            </a:prstGeom>
            <a:solidFill>
              <a:srgbClr val="6AC83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1 </a:t>
              </a:r>
              <a:br>
                <a:rPr lang="en-US" sz="1200" dirty="0" smtClean="0"/>
              </a:br>
              <a:r>
                <a:rPr lang="en-US" sz="1200" dirty="0" smtClean="0"/>
                <a:t>Solver Instance</a:t>
              </a:r>
              <a:endParaRPr lang="en-US" sz="1200" dirty="0"/>
            </a:p>
          </p:txBody>
        </p:sp>
        <p:sp>
          <p:nvSpPr>
            <p:cNvPr id="35" name="Rectangle 34"/>
            <p:cNvSpPr/>
            <p:nvPr/>
          </p:nvSpPr>
          <p:spPr>
            <a:xfrm>
              <a:off x="7608455" y="221662"/>
              <a:ext cx="1179576"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36" name="Rectangle 35"/>
            <p:cNvSpPr/>
            <p:nvPr/>
          </p:nvSpPr>
          <p:spPr>
            <a:xfrm>
              <a:off x="7655198" y="920334"/>
              <a:ext cx="1134632"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3" name="Oval 2"/>
            <p:cNvSpPr/>
            <p:nvPr/>
          </p:nvSpPr>
          <p:spPr>
            <a:xfrm>
              <a:off x="8163250" y="650836"/>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8167018" y="776216"/>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6" name="Oval 95"/>
          <p:cNvSpPr/>
          <p:nvPr/>
        </p:nvSpPr>
        <p:spPr>
          <a:xfrm>
            <a:off x="5306804" y="3574877"/>
            <a:ext cx="621536" cy="62179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chemeClr val="tx1"/>
                </a:solidFill>
              </a:rPr>
              <a:t>v3</a:t>
            </a:r>
            <a:endParaRPr lang="en-US" dirty="0">
              <a:solidFill>
                <a:schemeClr val="tx1"/>
              </a:solidFill>
            </a:endParaRPr>
          </a:p>
        </p:txBody>
      </p:sp>
      <p:grpSp>
        <p:nvGrpSpPr>
          <p:cNvPr id="40" name="Group 39"/>
          <p:cNvGrpSpPr/>
          <p:nvPr/>
        </p:nvGrpSpPr>
        <p:grpSpPr>
          <a:xfrm>
            <a:off x="6269138" y="3273493"/>
            <a:ext cx="2690092" cy="1221519"/>
            <a:chOff x="6269138" y="3273493"/>
            <a:chExt cx="2690092" cy="1221519"/>
          </a:xfrm>
        </p:grpSpPr>
        <p:sp>
          <p:nvSpPr>
            <p:cNvPr id="94" name="Rounded Rectangle 93"/>
            <p:cNvSpPr/>
            <p:nvPr/>
          </p:nvSpPr>
          <p:spPr>
            <a:xfrm>
              <a:off x="6269138" y="3273493"/>
              <a:ext cx="2690092" cy="1221519"/>
            </a:xfrm>
            <a:prstGeom prst="round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6390046" y="3676514"/>
              <a:ext cx="1160001" cy="388013"/>
            </a:xfrm>
            <a:prstGeom prst="rect">
              <a:avLst/>
            </a:prstGeom>
            <a:solidFill>
              <a:srgbClr val="6AC83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1 </a:t>
              </a:r>
              <a:br>
                <a:rPr lang="en-US" sz="1200" dirty="0" smtClean="0"/>
              </a:br>
              <a:r>
                <a:rPr lang="en-US" sz="1200" dirty="0" smtClean="0"/>
                <a:t>Solver Instance</a:t>
              </a:r>
              <a:endParaRPr lang="en-US" sz="1200" dirty="0"/>
            </a:p>
          </p:txBody>
        </p:sp>
        <p:sp>
          <p:nvSpPr>
            <p:cNvPr id="97" name="Rectangle 96"/>
            <p:cNvSpPr/>
            <p:nvPr/>
          </p:nvSpPr>
          <p:spPr>
            <a:xfrm>
              <a:off x="7631502" y="3331219"/>
              <a:ext cx="1179576"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98" name="Rectangle 97"/>
            <p:cNvSpPr/>
            <p:nvPr/>
          </p:nvSpPr>
          <p:spPr>
            <a:xfrm>
              <a:off x="7678245" y="4029891"/>
              <a:ext cx="1134632" cy="365760"/>
            </a:xfrm>
            <a:prstGeom prst="rect">
              <a:avLst/>
            </a:prstGeom>
            <a:solidFill>
              <a:srgbClr val="E662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Stage 2</a:t>
              </a:r>
              <a:br>
                <a:rPr lang="en-US" sz="1200" dirty="0" smtClean="0"/>
              </a:br>
              <a:r>
                <a:rPr lang="en-US" sz="1200" dirty="0" smtClean="0"/>
                <a:t>Solver Instance</a:t>
              </a:r>
              <a:endParaRPr lang="en-US" sz="1200" dirty="0"/>
            </a:p>
          </p:txBody>
        </p:sp>
        <p:sp>
          <p:nvSpPr>
            <p:cNvPr id="99" name="Oval 98"/>
            <p:cNvSpPr/>
            <p:nvPr/>
          </p:nvSpPr>
          <p:spPr>
            <a:xfrm>
              <a:off x="8186297" y="3760393"/>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8190065" y="3885773"/>
              <a:ext cx="75438" cy="765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3" name="TextBox 62"/>
          <p:cNvSpPr txBox="1"/>
          <p:nvPr/>
        </p:nvSpPr>
        <p:spPr>
          <a:xfrm>
            <a:off x="360487" y="4743321"/>
            <a:ext cx="433325" cy="369332"/>
          </a:xfrm>
          <a:prstGeom prst="rect">
            <a:avLst/>
          </a:prstGeom>
          <a:noFill/>
        </p:spPr>
        <p:txBody>
          <a:bodyPr wrap="square" rtlCol="0">
            <a:spAutoFit/>
          </a:bodyPr>
          <a:lstStyle/>
          <a:p>
            <a:r>
              <a:rPr lang="en-US" dirty="0" smtClean="0"/>
              <a:t>v1</a:t>
            </a:r>
            <a:endParaRPr lang="en-US" dirty="0"/>
          </a:p>
        </p:txBody>
      </p:sp>
      <p:sp>
        <p:nvSpPr>
          <p:cNvPr id="64" name="TextBox 63"/>
          <p:cNvSpPr txBox="1"/>
          <p:nvPr/>
        </p:nvSpPr>
        <p:spPr>
          <a:xfrm>
            <a:off x="1457158" y="4755192"/>
            <a:ext cx="433325" cy="369332"/>
          </a:xfrm>
          <a:prstGeom prst="rect">
            <a:avLst/>
          </a:prstGeom>
          <a:noFill/>
        </p:spPr>
        <p:txBody>
          <a:bodyPr wrap="square" rtlCol="0">
            <a:spAutoFit/>
          </a:bodyPr>
          <a:lstStyle/>
          <a:p>
            <a:r>
              <a:rPr lang="en-US" dirty="0" smtClean="0"/>
              <a:t>v2</a:t>
            </a:r>
            <a:endParaRPr lang="en-US" dirty="0"/>
          </a:p>
        </p:txBody>
      </p:sp>
      <p:sp>
        <p:nvSpPr>
          <p:cNvPr id="65" name="TextBox 64"/>
          <p:cNvSpPr txBox="1"/>
          <p:nvPr/>
        </p:nvSpPr>
        <p:spPr>
          <a:xfrm>
            <a:off x="2120193" y="4766736"/>
            <a:ext cx="433325" cy="369332"/>
          </a:xfrm>
          <a:prstGeom prst="rect">
            <a:avLst/>
          </a:prstGeom>
          <a:noFill/>
        </p:spPr>
        <p:txBody>
          <a:bodyPr wrap="square" rtlCol="0">
            <a:spAutoFit/>
          </a:bodyPr>
          <a:lstStyle/>
          <a:p>
            <a:r>
              <a:rPr lang="en-US" dirty="0" smtClean="0"/>
              <a:t>v3</a:t>
            </a:r>
            <a:endParaRPr lang="en-US" dirty="0"/>
          </a:p>
        </p:txBody>
      </p:sp>
      <p:sp>
        <p:nvSpPr>
          <p:cNvPr id="66" name="TextBox 65"/>
          <p:cNvSpPr txBox="1"/>
          <p:nvPr/>
        </p:nvSpPr>
        <p:spPr>
          <a:xfrm>
            <a:off x="3224459" y="4766736"/>
            <a:ext cx="433325" cy="369332"/>
          </a:xfrm>
          <a:prstGeom prst="rect">
            <a:avLst/>
          </a:prstGeom>
          <a:noFill/>
        </p:spPr>
        <p:txBody>
          <a:bodyPr wrap="square" rtlCol="0">
            <a:spAutoFit/>
          </a:bodyPr>
          <a:lstStyle/>
          <a:p>
            <a:r>
              <a:rPr lang="en-US" dirty="0" smtClean="0"/>
              <a:t>v4</a:t>
            </a:r>
            <a:endParaRPr lang="en-US" dirty="0"/>
          </a:p>
        </p:txBody>
      </p:sp>
      <p:sp>
        <p:nvSpPr>
          <p:cNvPr id="41" name="TextBox 40"/>
          <p:cNvSpPr txBox="1"/>
          <p:nvPr/>
        </p:nvSpPr>
        <p:spPr>
          <a:xfrm>
            <a:off x="-177194" y="85766"/>
            <a:ext cx="5611174" cy="1323439"/>
          </a:xfrm>
          <a:prstGeom prst="rect">
            <a:avLst/>
          </a:prstGeom>
          <a:noFill/>
        </p:spPr>
        <p:txBody>
          <a:bodyPr wrap="square" rtlCol="0">
            <a:spAutoFit/>
          </a:bodyPr>
          <a:lstStyle/>
          <a:p>
            <a:pPr algn="ctr"/>
            <a:r>
              <a:rPr lang="en-US" sz="3200" dirty="0" smtClean="0">
                <a:solidFill>
                  <a:srgbClr val="0000FF"/>
                </a:solidFill>
                <a:latin typeface="Cambria"/>
                <a:cs typeface="Cambria"/>
              </a:rPr>
              <a:t>Nested Parallelism: Design B</a:t>
            </a:r>
          </a:p>
          <a:p>
            <a:pPr algn="ctr"/>
            <a:r>
              <a:rPr lang="en-US" sz="2400" dirty="0" smtClean="0">
                <a:solidFill>
                  <a:srgbClr val="0000FF"/>
                </a:solidFill>
                <a:latin typeface="Cambria"/>
                <a:cs typeface="Cambria"/>
              </a:rPr>
              <a:t>Interleaved vertex optimization on shared solver instance</a:t>
            </a:r>
            <a:endParaRPr lang="en-US" sz="2400" dirty="0">
              <a:solidFill>
                <a:srgbClr val="0000FF"/>
              </a:solidFill>
              <a:latin typeface="Cambria"/>
              <a:cs typeface="Cambria"/>
            </a:endParaRPr>
          </a:p>
        </p:txBody>
      </p:sp>
    </p:spTree>
    <p:custDataLst>
      <p:tags r:id="rId2"/>
    </p:custDataLst>
    <p:extLst>
      <p:ext uri="{BB962C8B-B14F-4D97-AF65-F5344CB8AC3E}">
        <p14:creationId xmlns:p14="http://schemas.microsoft.com/office/powerpoint/2010/main" val="890983498"/>
      </p:ext>
    </p:extLst>
  </p:cSld>
  <p:clrMapOvr>
    <a:masterClrMapping/>
  </p:clrMapOvr>
  <mc:AlternateContent xmlns:mc="http://schemas.openxmlformats.org/markup-compatibility/2006" xmlns:p14="http://schemas.microsoft.com/office/powerpoint/2010/main">
    <mc:Choice Requires="p14">
      <p:transition spd="slow" p14:dur="2000" advTm="4206"/>
    </mc:Choice>
    <mc:Fallback xmlns="">
      <p:transition xmlns:p14="http://schemas.microsoft.com/office/powerpoint/2010/main" spd="slow" advTm="420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1.11111E-6 L -0.0908 0.22894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1.66667E-6 7.40741E-7 L -0.09097 -0.21412 " pathEditMode="relative" ptsTypes="AA">
                                      <p:cBhvr>
                                        <p:cTn id="8" dur="2000" fill="hold"/>
                                        <p:tgtEl>
                                          <p:spTgt spid="104"/>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1.11111E-6 -1.48148E-6 L 1.11111E-6 0.22917 " pathEditMode="relative" ptsTypes="AA">
                                      <p:cBhvr>
                                        <p:cTn id="10" dur="2000" fill="hold"/>
                                        <p:tgtEl>
                                          <p:spTgt spid="2"/>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05556E-6 -2.96296E-6 L -3.05556E-6 -0.21435 " pathEditMode="relative" ptsTypes="AA">
                                      <p:cBhvr>
                                        <p:cTn id="12" dur="2000" fill="hold"/>
                                        <p:tgtEl>
                                          <p:spTgt spid="39"/>
                                        </p:tgtEl>
                                        <p:attrNameLst>
                                          <p:attrName>ppt_x</p:attrName>
                                          <p:attrName>ppt_y</p:attrName>
                                        </p:attrNameLst>
                                      </p:cBhvr>
                                    </p:animMotion>
                                  </p:childTnLst>
                                </p:cTn>
                              </p:par>
                            </p:childTnLst>
                          </p:cTn>
                        </p:par>
                        <p:par>
                          <p:cTn id="13" fill="hold">
                            <p:stCondLst>
                              <p:cond delay="2000"/>
                            </p:stCondLst>
                            <p:childTnLst>
                              <p:par>
                                <p:cTn id="14" presetID="1" presetClass="exit" presetSubtype="0" fill="hold" nodeType="afterEffect">
                                  <p:stCondLst>
                                    <p:cond delay="0"/>
                                  </p:stCondLst>
                                  <p:childTnLst>
                                    <p:set>
                                      <p:cBhvr>
                                        <p:cTn id="15"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445BD81-DAF7-6F49-B150-DD6061297609}" type="slidenum">
              <a:rPr lang="en-US" smtClean="0"/>
              <a:t>52</a:t>
            </a:fld>
            <a:endParaRPr lang="en-US"/>
          </a:p>
        </p:txBody>
      </p:sp>
      <p:sp>
        <p:nvSpPr>
          <p:cNvPr id="77" name="TextBox 76"/>
          <p:cNvSpPr txBox="1"/>
          <p:nvPr/>
        </p:nvSpPr>
        <p:spPr>
          <a:xfrm>
            <a:off x="2344452" y="4952495"/>
            <a:ext cx="4383223" cy="369332"/>
          </a:xfrm>
          <a:prstGeom prst="rect">
            <a:avLst/>
          </a:prstGeom>
          <a:noFill/>
        </p:spPr>
        <p:txBody>
          <a:bodyPr wrap="square" rtlCol="0">
            <a:spAutoFit/>
          </a:bodyPr>
          <a:lstStyle/>
          <a:p>
            <a:pPr algn="ctr"/>
            <a:endParaRPr lang="en-US" dirty="0"/>
          </a:p>
        </p:txBody>
      </p:sp>
      <p:pic>
        <p:nvPicPr>
          <p:cNvPr id="98" name="Picture 97" descr="3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90" y="1062831"/>
            <a:ext cx="4482685" cy="3362014"/>
          </a:xfrm>
          <a:prstGeom prst="rect">
            <a:avLst/>
          </a:prstGeom>
        </p:spPr>
      </p:pic>
      <p:sp>
        <p:nvSpPr>
          <p:cNvPr id="57" name="TextBox 56"/>
          <p:cNvSpPr txBox="1"/>
          <p:nvPr/>
        </p:nvSpPr>
        <p:spPr>
          <a:xfrm>
            <a:off x="582706" y="-74467"/>
            <a:ext cx="8104094" cy="646331"/>
          </a:xfrm>
          <a:prstGeom prst="rect">
            <a:avLst/>
          </a:prstGeom>
          <a:noFill/>
        </p:spPr>
        <p:txBody>
          <a:bodyPr wrap="square" rtlCol="0">
            <a:spAutoFit/>
          </a:bodyPr>
          <a:lstStyle/>
          <a:p>
            <a:pPr algn="ctr"/>
            <a:r>
              <a:rPr lang="en-US" sz="3600" dirty="0" smtClean="0">
                <a:solidFill>
                  <a:srgbClr val="0000FF"/>
                </a:solidFill>
                <a:latin typeface="Cambria"/>
                <a:cs typeface="Cambria"/>
              </a:rPr>
              <a:t>Performance Comparison</a:t>
            </a:r>
            <a:endParaRPr lang="en-US" sz="3600" dirty="0">
              <a:solidFill>
                <a:srgbClr val="0000FF"/>
              </a:solidFill>
              <a:latin typeface="Cambria"/>
              <a:cs typeface="Cambria"/>
            </a:endParaRPr>
          </a:p>
        </p:txBody>
      </p:sp>
      <p:pic>
        <p:nvPicPr>
          <p:cNvPr id="14" name="Picture 13" descr="3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824" y="1002827"/>
            <a:ext cx="4527176" cy="3395382"/>
          </a:xfrm>
          <a:prstGeom prst="rect">
            <a:avLst/>
          </a:prstGeom>
        </p:spPr>
      </p:pic>
      <p:sp>
        <p:nvSpPr>
          <p:cNvPr id="15" name="TextBox 14"/>
          <p:cNvSpPr txBox="1"/>
          <p:nvPr/>
        </p:nvSpPr>
        <p:spPr>
          <a:xfrm>
            <a:off x="5184589" y="493321"/>
            <a:ext cx="3605574" cy="892552"/>
          </a:xfrm>
          <a:prstGeom prst="rect">
            <a:avLst/>
          </a:prstGeom>
          <a:noFill/>
        </p:spPr>
        <p:txBody>
          <a:bodyPr wrap="square" rtlCol="0">
            <a:spAutoFit/>
          </a:bodyPr>
          <a:lstStyle/>
          <a:p>
            <a:pPr algn="ctr"/>
            <a:r>
              <a:rPr lang="en-US" sz="2600" dirty="0" smtClean="0"/>
              <a:t>Design B</a:t>
            </a:r>
          </a:p>
          <a:p>
            <a:pPr algn="ctr"/>
            <a:r>
              <a:rPr lang="en-US" sz="2600" dirty="0" smtClean="0"/>
              <a:t>PSIPS optimized design</a:t>
            </a:r>
            <a:endParaRPr lang="en-US" sz="2600" dirty="0"/>
          </a:p>
        </p:txBody>
      </p:sp>
      <p:graphicFrame>
        <p:nvGraphicFramePr>
          <p:cNvPr id="16" name="Table 15"/>
          <p:cNvGraphicFramePr>
            <a:graphicFrameLocks noGrp="1"/>
          </p:cNvGraphicFramePr>
          <p:nvPr>
            <p:extLst>
              <p:ext uri="{D42A27DB-BD31-4B8C-83A1-F6EECF244321}">
                <p14:modId xmlns:p14="http://schemas.microsoft.com/office/powerpoint/2010/main" val="470781442"/>
              </p:ext>
            </p:extLst>
          </p:nvPr>
        </p:nvGraphicFramePr>
        <p:xfrm>
          <a:off x="574812" y="4254852"/>
          <a:ext cx="8412726" cy="2468880"/>
        </p:xfrm>
        <a:graphic>
          <a:graphicData uri="http://schemas.openxmlformats.org/drawingml/2006/table">
            <a:tbl>
              <a:tblPr firstRow="1" bandRow="1">
                <a:tableStyleId>{2D5ABB26-0587-4C30-8999-92F81FD0307C}</a:tableStyleId>
              </a:tblPr>
              <a:tblGrid>
                <a:gridCol w="4206363"/>
                <a:gridCol w="4206363"/>
              </a:tblGrid>
              <a:tr h="370840">
                <a:tc gridSpan="2">
                  <a:txBody>
                    <a:bodyPr/>
                    <a:lstStyle/>
                    <a:p>
                      <a:pPr algn="ctr"/>
                      <a:r>
                        <a:rPr lang="en-US" sz="2400" i="1" dirty="0" smtClean="0">
                          <a:latin typeface="Cambria"/>
                          <a:cs typeface="Cambria"/>
                        </a:rPr>
                        <a:t>Cause of Variation across trials</a:t>
                      </a:r>
                      <a:endParaRPr lang="en-US" sz="2400" i="1" dirty="0">
                        <a:latin typeface="Cambria"/>
                        <a:cs typeface="Cambria"/>
                      </a:endParaRPr>
                    </a:p>
                  </a:txBody>
                  <a:tcPr/>
                </a:tc>
                <a:tc hMerge="1">
                  <a:txBody>
                    <a:bodyPr/>
                    <a:lstStyle/>
                    <a:p>
                      <a:pPr algn="ctr"/>
                      <a:endParaRPr lang="en-US" dirty="0"/>
                    </a:p>
                  </a:txBody>
                  <a:tcPr/>
                </a:tc>
              </a:tr>
              <a:tr h="370840">
                <a:tc>
                  <a:txBody>
                    <a:bodyPr/>
                    <a:lstStyle/>
                    <a:p>
                      <a:pPr marL="285750" marR="0" lvl="1" indent="-285750" algn="l" defTabSz="457200" rtl="0" eaLnBrk="1" fontAlgn="auto" latinLnBrk="0" hangingPunct="1">
                        <a:lnSpc>
                          <a:spcPct val="100000"/>
                        </a:lnSpc>
                        <a:spcBef>
                          <a:spcPts val="0"/>
                        </a:spcBef>
                        <a:spcAft>
                          <a:spcPts val="0"/>
                        </a:spcAft>
                        <a:buClrTx/>
                        <a:buSzTx/>
                        <a:buFont typeface="Wingdings" charset="2"/>
                        <a:buChar char="q"/>
                        <a:tabLst/>
                        <a:defRPr/>
                      </a:pPr>
                      <a:r>
                        <a:rPr lang="en-US" sz="2400" dirty="0" smtClean="0">
                          <a:latin typeface="Cambria"/>
                          <a:cs typeface="Cambria"/>
                        </a:rPr>
                        <a:t>Incumbents found in different order</a:t>
                      </a:r>
                    </a:p>
                  </a:txBody>
                  <a:tcPr/>
                </a:tc>
                <a:tc>
                  <a:txBody>
                    <a:bodyPr/>
                    <a:lstStyle/>
                    <a:p>
                      <a:pPr marL="342900" lvl="0" indent="-342900" algn="l">
                        <a:buFont typeface="Wingdings" charset="2"/>
                        <a:buChar char="q"/>
                      </a:pPr>
                      <a:r>
                        <a:rPr lang="en-US" sz="2400" dirty="0" smtClean="0">
                          <a:latin typeface="Cambria"/>
                          <a:cs typeface="Cambria"/>
                        </a:rPr>
                        <a:t>Advanced Start</a:t>
                      </a:r>
                    </a:p>
                    <a:p>
                      <a:pPr marL="342900" lvl="0" indent="-342900" algn="l">
                        <a:buFont typeface="Wingdings" charset="2"/>
                        <a:buChar char="q"/>
                      </a:pPr>
                      <a:r>
                        <a:rPr lang="en-US" sz="2400" dirty="0" smtClean="0">
                          <a:latin typeface="Cambria"/>
                          <a:cs typeface="Cambria"/>
                        </a:rPr>
                        <a:t>Sequence of vertex optimization</a:t>
                      </a:r>
                    </a:p>
                  </a:txBody>
                  <a:tcPr/>
                </a:tc>
              </a:tr>
              <a:tr h="370840">
                <a:tc>
                  <a:txBody>
                    <a:bodyPr/>
                    <a:lstStyle/>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2400" dirty="0" smtClean="0">
                          <a:solidFill>
                            <a:srgbClr val="FF0000"/>
                          </a:solidFill>
                          <a:latin typeface="Cambria"/>
                          <a:cs typeface="Cambria"/>
                        </a:rPr>
                        <a:t>Memory requirements inhibit large-scale optimization</a:t>
                      </a:r>
                    </a:p>
                  </a:txBody>
                  <a:tcPr/>
                </a:tc>
                <a:tc>
                  <a:txBody>
                    <a:bodyPr/>
                    <a:lstStyle/>
                    <a:p>
                      <a:pPr marL="0" lvl="0" indent="0" algn="l">
                        <a:buFont typeface="Wingdings" charset="2"/>
                        <a:buNone/>
                      </a:pPr>
                      <a:r>
                        <a:rPr lang="en-US" sz="2400" dirty="0" smtClean="0">
                          <a:solidFill>
                            <a:srgbClr val="008000"/>
                          </a:solidFill>
                          <a:latin typeface="Cambria"/>
                          <a:cs typeface="Cambria"/>
                        </a:rPr>
                        <a:t>No memory limitations</a:t>
                      </a:r>
                    </a:p>
                  </a:txBody>
                  <a:tcPr/>
                </a:tc>
              </a:tr>
            </a:tbl>
          </a:graphicData>
        </a:graphic>
      </p:graphicFrame>
      <p:sp>
        <p:nvSpPr>
          <p:cNvPr id="11" name="TextBox 10"/>
          <p:cNvSpPr txBox="1"/>
          <p:nvPr/>
        </p:nvSpPr>
        <p:spPr>
          <a:xfrm>
            <a:off x="582705" y="501994"/>
            <a:ext cx="3720353" cy="892552"/>
          </a:xfrm>
          <a:prstGeom prst="rect">
            <a:avLst/>
          </a:prstGeom>
          <a:noFill/>
        </p:spPr>
        <p:txBody>
          <a:bodyPr wrap="square" rtlCol="0">
            <a:spAutoFit/>
          </a:bodyPr>
          <a:lstStyle/>
          <a:p>
            <a:pPr algn="ctr"/>
            <a:r>
              <a:rPr lang="en-US" sz="2600" dirty="0" smtClean="0"/>
              <a:t>Design A</a:t>
            </a:r>
          </a:p>
          <a:p>
            <a:pPr algn="ctr"/>
            <a:r>
              <a:rPr lang="en-US" sz="2600" dirty="0" smtClean="0"/>
              <a:t>PSIPS preliminary design</a:t>
            </a:r>
            <a:endParaRPr lang="en-US" sz="2600" dirty="0"/>
          </a:p>
        </p:txBody>
      </p:sp>
    </p:spTree>
    <p:extLst>
      <p:ext uri="{BB962C8B-B14F-4D97-AF65-F5344CB8AC3E}">
        <p14:creationId xmlns:p14="http://schemas.microsoft.com/office/powerpoint/2010/main" val="1939566590"/>
      </p:ext>
    </p:extLst>
  </p:cSld>
  <p:clrMapOvr>
    <a:masterClrMapping/>
  </p:clrMapOvr>
  <mc:AlternateContent xmlns:mc="http://schemas.openxmlformats.org/markup-compatibility/2006" xmlns:p14="http://schemas.microsoft.com/office/powerpoint/2010/main">
    <mc:Choice Requires="p14">
      <p:transition spd="slow" p14:dur="2000" advTm="153969"/>
    </mc:Choice>
    <mc:Fallback xmlns="">
      <p:transition xmlns:p14="http://schemas.microsoft.com/office/powerpoint/2010/main" spd="slow" advTm="15396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445BD81-DAF7-6F49-B150-DD6061297609}" type="slidenum">
              <a:rPr lang="en-US" smtClean="0"/>
              <a:t>53</a:t>
            </a:fld>
            <a:endParaRPr lang="en-US"/>
          </a:p>
        </p:txBody>
      </p:sp>
      <p:pic>
        <p:nvPicPr>
          <p:cNvPr id="9" name="Picture 8" descr="bnbTreeSmal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8200"/>
            <a:ext cx="9144000" cy="5169477"/>
          </a:xfrm>
          <a:prstGeom prst="rect">
            <a:avLst/>
          </a:prstGeom>
          <a:ln>
            <a:noFill/>
          </a:ln>
          <a:effectLst>
            <a:outerShdw blurRad="292100" dist="139700" dir="2700000" algn="tl" rotWithShape="0">
              <a:srgbClr val="333333">
                <a:alpha val="65000"/>
              </a:srgbClr>
            </a:outerShdw>
          </a:effectLst>
        </p:spPr>
      </p:pic>
      <p:pic>
        <p:nvPicPr>
          <p:cNvPr id="11" name="Picture 10" descr="bnbTreeLarg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0" y="2199448"/>
            <a:ext cx="4559808" cy="2569210"/>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1743706" y="0"/>
            <a:ext cx="5766072" cy="769441"/>
          </a:xfrm>
          <a:prstGeom prst="rect">
            <a:avLst/>
          </a:prstGeom>
        </p:spPr>
        <p:txBody>
          <a:bodyPr wrap="none">
            <a:spAutoFit/>
          </a:bodyPr>
          <a:lstStyle/>
          <a:p>
            <a:pPr algn="ctr"/>
            <a:r>
              <a:rPr lang="en-US" sz="4400" dirty="0">
                <a:solidFill>
                  <a:srgbClr val="0000FF"/>
                </a:solidFill>
                <a:latin typeface="Cambria"/>
                <a:cs typeface="Cambria"/>
              </a:rPr>
              <a:t>Performance </a:t>
            </a:r>
            <a:r>
              <a:rPr lang="en-US" sz="4400" dirty="0" smtClean="0">
                <a:solidFill>
                  <a:srgbClr val="0000FF"/>
                </a:solidFill>
                <a:latin typeface="Cambria"/>
                <a:cs typeface="Cambria"/>
              </a:rPr>
              <a:t>Diagnosis</a:t>
            </a:r>
            <a:endParaRPr lang="en-US" sz="4400" dirty="0">
              <a:solidFill>
                <a:srgbClr val="0000FF"/>
              </a:solidFill>
              <a:latin typeface="Cambria"/>
              <a:cs typeface="Cambria"/>
            </a:endParaRPr>
          </a:p>
        </p:txBody>
      </p:sp>
      <p:sp>
        <p:nvSpPr>
          <p:cNvPr id="13" name="Rectangle 12"/>
          <p:cNvSpPr/>
          <p:nvPr/>
        </p:nvSpPr>
        <p:spPr>
          <a:xfrm>
            <a:off x="1984238" y="925511"/>
            <a:ext cx="5205406" cy="830997"/>
          </a:xfrm>
          <a:prstGeom prst="rect">
            <a:avLst/>
          </a:prstGeom>
        </p:spPr>
        <p:txBody>
          <a:bodyPr wrap="square">
            <a:spAutoFit/>
          </a:bodyPr>
          <a:lstStyle/>
          <a:p>
            <a:pPr algn="ctr"/>
            <a:r>
              <a:rPr lang="en-US" sz="2400" dirty="0" smtClean="0">
                <a:latin typeface="Cambria"/>
                <a:cs typeface="Cambria"/>
              </a:rPr>
              <a:t>Large variation in</a:t>
            </a:r>
            <a:br>
              <a:rPr lang="en-US" sz="2400" dirty="0" smtClean="0">
                <a:latin typeface="Cambria"/>
                <a:cs typeface="Cambria"/>
              </a:rPr>
            </a:br>
            <a:r>
              <a:rPr lang="en-US" sz="2400" dirty="0" smtClean="0">
                <a:latin typeface="Cambria"/>
                <a:cs typeface="Cambria"/>
              </a:rPr>
              <a:t> performance across trials</a:t>
            </a:r>
            <a:endParaRPr lang="en-US" sz="2400" dirty="0">
              <a:latin typeface="Cambria"/>
              <a:cs typeface="Cambria"/>
            </a:endParaRPr>
          </a:p>
        </p:txBody>
      </p:sp>
      <p:graphicFrame>
        <p:nvGraphicFramePr>
          <p:cNvPr id="3" name="Table 2"/>
          <p:cNvGraphicFramePr>
            <a:graphicFrameLocks noGrp="1"/>
          </p:cNvGraphicFramePr>
          <p:nvPr>
            <p:extLst>
              <p:ext uri="{D42A27DB-BD31-4B8C-83A1-F6EECF244321}">
                <p14:modId xmlns:p14="http://schemas.microsoft.com/office/powerpoint/2010/main" val="1843472611"/>
              </p:ext>
            </p:extLst>
          </p:nvPr>
        </p:nvGraphicFramePr>
        <p:xfrm>
          <a:off x="209176" y="4858304"/>
          <a:ext cx="8755530" cy="2089342"/>
        </p:xfrm>
        <a:graphic>
          <a:graphicData uri="http://schemas.openxmlformats.org/drawingml/2006/table">
            <a:tbl>
              <a:tblPr firstRow="1" bandRow="1">
                <a:tableStyleId>{2D5ABB26-0587-4C30-8999-92F81FD0307C}</a:tableStyleId>
              </a:tblPr>
              <a:tblGrid>
                <a:gridCol w="8755530"/>
              </a:tblGrid>
              <a:tr h="590467">
                <a:tc>
                  <a:txBody>
                    <a:bodyPr/>
                    <a:lstStyle/>
                    <a:p>
                      <a:pPr algn="ctr"/>
                      <a:r>
                        <a:rPr lang="en-US" sz="2600" i="1" dirty="0" smtClean="0"/>
                        <a:t>How bad is performance variation</a:t>
                      </a:r>
                      <a:r>
                        <a:rPr lang="en-US" sz="2600" i="1" baseline="0" dirty="0" smtClean="0"/>
                        <a:t>?</a:t>
                      </a:r>
                      <a:endParaRPr lang="en-US" sz="2600" b="0" i="1" dirty="0"/>
                    </a:p>
                  </a:txBody>
                  <a:tcPr/>
                </a:tc>
              </a:tr>
              <a:tr h="1498875">
                <a:tc>
                  <a:txBody>
                    <a:bodyPr/>
                    <a:lstStyle/>
                    <a:p>
                      <a:pPr marL="342900" indent="-342900" algn="l">
                        <a:buFont typeface="Wingdings" charset="2"/>
                        <a:buChar char="q"/>
                      </a:pPr>
                      <a:r>
                        <a:rPr lang="en-US" sz="2600" dirty="0" smtClean="0"/>
                        <a:t>Makes it difficult to guarantee better performance with increase in the number of processors</a:t>
                      </a:r>
                      <a:endParaRPr lang="en-US" sz="2600" baseline="0" dirty="0" smtClean="0"/>
                    </a:p>
                    <a:p>
                      <a:pPr marL="342900" indent="-342900" algn="l">
                        <a:buFont typeface="Wingdings" charset="2"/>
                        <a:buChar char="q"/>
                      </a:pPr>
                      <a:r>
                        <a:rPr lang="en-US" sz="2600" baseline="0" dirty="0" smtClean="0"/>
                        <a:t>But better performance as compared to Design A</a:t>
                      </a:r>
                      <a:endParaRPr lang="en-US" sz="2600" dirty="0"/>
                    </a:p>
                  </a:txBody>
                  <a:tcPr/>
                </a:tc>
              </a:tr>
            </a:tbl>
          </a:graphicData>
        </a:graphic>
      </p:graphicFrame>
    </p:spTree>
    <p:custDataLst>
      <p:tags r:id="rId1"/>
    </p:custDataLst>
    <p:extLst>
      <p:ext uri="{BB962C8B-B14F-4D97-AF65-F5344CB8AC3E}">
        <p14:creationId xmlns:p14="http://schemas.microsoft.com/office/powerpoint/2010/main" val="3669300459"/>
      </p:ext>
    </p:extLst>
  </p:cSld>
  <p:clrMapOvr>
    <a:masterClrMapping/>
  </p:clrMapOvr>
  <mc:AlternateContent xmlns:mc="http://schemas.openxmlformats.org/markup-compatibility/2006" xmlns:p14="http://schemas.microsoft.com/office/powerpoint/2010/main">
    <mc:Choice Requires="p14">
      <p:transition spd="slow" p14:dur="2000" advTm="7489"/>
    </mc:Choice>
    <mc:Fallback xmlns="">
      <p:transition xmlns:p14="http://schemas.microsoft.com/office/powerpoint/2010/main" spd="slow" advTm="748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9"/>
                                        </p:tgtEl>
                                      </p:cBhvr>
                                      <p:by x="50000" y="50000"/>
                                    </p:animScale>
                                  </p:childTnLst>
                                </p:cTn>
                              </p:par>
                            </p:childTnLst>
                          </p:cTn>
                        </p:par>
                        <p:par>
                          <p:cTn id="7" fill="hold">
                            <p:stCondLst>
                              <p:cond delay="500"/>
                            </p:stCondLst>
                            <p:childTnLst>
                              <p:par>
                                <p:cTn id="8" presetID="0" presetClass="path" presetSubtype="0" accel="50000" decel="50000" fill="hold" nodeType="afterEffect">
                                  <p:stCondLst>
                                    <p:cond delay="0"/>
                                  </p:stCondLst>
                                  <p:childTnLst>
                                    <p:animMotion origin="layout" path="M -3.67141E-6 -8.94139E-7 L -0.25512 0.00162 " pathEditMode="relative" rAng="0" ptsTypes="AA">
                                      <p:cBhvr>
                                        <p:cTn id="9" dur="1000" fill="hold"/>
                                        <p:tgtEl>
                                          <p:spTgt spid="9"/>
                                        </p:tgtEl>
                                        <p:attrNameLst>
                                          <p:attrName>ppt_x</p:attrName>
                                          <p:attrName>ppt_y</p:attrName>
                                        </p:attrNameLst>
                                      </p:cBhvr>
                                      <p:rCtr x="-12765" y="69"/>
                                    </p:animMotion>
                                  </p:childTnLst>
                                </p:cTn>
                              </p:par>
                            </p:childTnLst>
                          </p:cTn>
                        </p:par>
                        <p:par>
                          <p:cTn id="10" fill="hold">
                            <p:stCondLst>
                              <p:cond delay="1500"/>
                            </p:stCondLst>
                            <p:childTnLst>
                              <p:par>
                                <p:cTn id="11" presetID="0" presetClass="path" presetSubtype="0" accel="50000" decel="50000" fill="hold" nodeType="afterEffect">
                                  <p:stCondLst>
                                    <p:cond delay="0"/>
                                  </p:stCondLst>
                                  <p:childTnLst>
                                    <p:animMotion origin="layout" path="M 1.01424E-6 4.37804E-7 L -0.49948 4.37804E-7 " pathEditMode="relative" ptsTypes="AA">
                                      <p:cBhvr>
                                        <p:cTn id="12" dur="600" fill="hold"/>
                                        <p:tgtEl>
                                          <p:spTgt spid="11"/>
                                        </p:tgtEl>
                                        <p:attrNameLst>
                                          <p:attrName>ppt_x</p:attrName>
                                          <p:attrName>ppt_y</p:attrName>
                                        </p:attrNameLst>
                                      </p:cBhvr>
                                    </p:animMotion>
                                  </p:childTnLst>
                                </p:cTn>
                              </p:par>
                            </p:childTnLst>
                          </p:cTn>
                        </p:par>
                        <p:par>
                          <p:cTn id="13" fill="hold">
                            <p:stCondLst>
                              <p:cond delay="210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445BD81-DAF7-6F49-B150-DD6061297609}" type="slidenum">
              <a:rPr lang="en-US" smtClean="0"/>
              <a:t>54</a:t>
            </a:fld>
            <a:endParaRPr lang="en-US"/>
          </a:p>
        </p:txBody>
      </p:sp>
      <p:pic>
        <p:nvPicPr>
          <p:cNvPr id="10" name="Picture 9" descr="designDiff.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059" y="2154145"/>
            <a:ext cx="5602941" cy="4202205"/>
          </a:xfrm>
          <a:prstGeom prst="rect">
            <a:avLst/>
          </a:prstGeom>
        </p:spPr>
      </p:pic>
      <p:sp>
        <p:nvSpPr>
          <p:cNvPr id="11" name="Content Placeholder 10"/>
          <p:cNvSpPr>
            <a:spLocks noGrp="1"/>
          </p:cNvSpPr>
          <p:nvPr>
            <p:ph idx="1"/>
          </p:nvPr>
        </p:nvSpPr>
        <p:spPr>
          <a:xfrm>
            <a:off x="457200" y="44045"/>
            <a:ext cx="8229600" cy="1369317"/>
          </a:xfrm>
        </p:spPr>
        <p:txBody>
          <a:bodyPr>
            <a:noAutofit/>
          </a:bodyPr>
          <a:lstStyle/>
          <a:p>
            <a:pPr marL="0" indent="0" algn="ctr">
              <a:buNone/>
            </a:pPr>
            <a:r>
              <a:rPr lang="en-US" sz="4400" dirty="0" smtClean="0">
                <a:solidFill>
                  <a:srgbClr val="0000FF"/>
                </a:solidFill>
              </a:rPr>
              <a:t>Performance Diagnosis</a:t>
            </a:r>
          </a:p>
          <a:p>
            <a:pPr marL="0" indent="0" algn="ctr">
              <a:buNone/>
            </a:pPr>
            <a:r>
              <a:rPr lang="en-US" sz="3600" dirty="0" smtClean="0">
                <a:solidFill>
                  <a:srgbClr val="0000FF"/>
                </a:solidFill>
              </a:rPr>
              <a:t>Why is Design B </a:t>
            </a:r>
            <a:r>
              <a:rPr lang="en-US" sz="3600" dirty="0">
                <a:solidFill>
                  <a:srgbClr val="0000FF"/>
                </a:solidFill>
              </a:rPr>
              <a:t>F</a:t>
            </a:r>
            <a:r>
              <a:rPr lang="en-US" sz="3600" dirty="0" smtClean="0">
                <a:solidFill>
                  <a:srgbClr val="0000FF"/>
                </a:solidFill>
              </a:rPr>
              <a:t>aster than Design A?</a:t>
            </a:r>
            <a:endParaRPr lang="en-US" sz="3600" dirty="0">
              <a:solidFill>
                <a:srgbClr val="0000FF"/>
              </a:solidFill>
            </a:endParaRPr>
          </a:p>
        </p:txBody>
      </p:sp>
      <p:sp>
        <p:nvSpPr>
          <p:cNvPr id="13" name="Rectangle 12"/>
          <p:cNvSpPr/>
          <p:nvPr/>
        </p:nvSpPr>
        <p:spPr>
          <a:xfrm>
            <a:off x="59062" y="1583396"/>
            <a:ext cx="8950467" cy="553998"/>
          </a:xfrm>
          <a:prstGeom prst="rect">
            <a:avLst/>
          </a:prstGeom>
        </p:spPr>
        <p:txBody>
          <a:bodyPr wrap="square">
            <a:spAutoFit/>
          </a:bodyPr>
          <a:lstStyle/>
          <a:p>
            <a:pPr algn="ctr"/>
            <a:r>
              <a:rPr lang="en-US" sz="3000" dirty="0" smtClean="0">
                <a:solidFill>
                  <a:srgbClr val="008000"/>
                </a:solidFill>
                <a:latin typeface="Cambria"/>
                <a:cs typeface="Cambria"/>
              </a:rPr>
              <a:t>Improvement in </a:t>
            </a:r>
            <a:r>
              <a:rPr lang="en-US" sz="3000" dirty="0">
                <a:solidFill>
                  <a:srgbClr val="008000"/>
                </a:solidFill>
                <a:latin typeface="Cambria"/>
                <a:cs typeface="Cambria"/>
              </a:rPr>
              <a:t>S</a:t>
            </a:r>
            <a:r>
              <a:rPr lang="en-US" sz="3000" dirty="0" smtClean="0">
                <a:solidFill>
                  <a:srgbClr val="008000"/>
                </a:solidFill>
                <a:latin typeface="Cambria"/>
                <a:cs typeface="Cambria"/>
              </a:rPr>
              <a:t>tage 1 solve times</a:t>
            </a:r>
            <a:endParaRPr lang="en-US" sz="3000" dirty="0">
              <a:solidFill>
                <a:srgbClr val="008000"/>
              </a:solidFill>
              <a:latin typeface="Cambria"/>
              <a:cs typeface="Cambria"/>
            </a:endParaRPr>
          </a:p>
        </p:txBody>
      </p:sp>
      <p:sp>
        <p:nvSpPr>
          <p:cNvPr id="14" name="TextBox 13"/>
          <p:cNvSpPr txBox="1"/>
          <p:nvPr/>
        </p:nvSpPr>
        <p:spPr>
          <a:xfrm>
            <a:off x="5920253" y="2641301"/>
            <a:ext cx="1057278" cy="584776"/>
          </a:xfrm>
          <a:prstGeom prst="rect">
            <a:avLst/>
          </a:prstGeom>
          <a:solidFill>
            <a:schemeClr val="bg1"/>
          </a:solidFill>
        </p:spPr>
        <p:txBody>
          <a:bodyPr wrap="square" rtlCol="0">
            <a:spAutoFit/>
          </a:bodyPr>
          <a:lstStyle/>
          <a:p>
            <a:r>
              <a:rPr lang="en-US" sz="1600" dirty="0" smtClean="0">
                <a:latin typeface="Cambria"/>
                <a:cs typeface="Cambria"/>
              </a:rPr>
              <a:t>Design A</a:t>
            </a:r>
          </a:p>
          <a:p>
            <a:r>
              <a:rPr lang="en-US" sz="1600" dirty="0" smtClean="0">
                <a:latin typeface="Cambria"/>
                <a:cs typeface="Cambria"/>
              </a:rPr>
              <a:t>Design B</a:t>
            </a:r>
            <a:endParaRPr lang="en-US" sz="1600" dirty="0">
              <a:latin typeface="Cambria"/>
              <a:cs typeface="Cambria"/>
            </a:endParaRPr>
          </a:p>
        </p:txBody>
      </p:sp>
    </p:spTree>
    <p:extLst>
      <p:ext uri="{BB962C8B-B14F-4D97-AF65-F5344CB8AC3E}">
        <p14:creationId xmlns:p14="http://schemas.microsoft.com/office/powerpoint/2010/main" val="1533997590"/>
      </p:ext>
    </p:extLst>
  </p:cSld>
  <p:clrMapOvr>
    <a:masterClrMapping/>
  </p:clrMapOvr>
  <mc:AlternateContent xmlns:mc="http://schemas.openxmlformats.org/markup-compatibility/2006" xmlns:p14="http://schemas.microsoft.com/office/powerpoint/2010/main">
    <mc:Choice Requires="p14">
      <p:transition spd="slow" p14:dur="2000" advTm="611"/>
    </mc:Choice>
    <mc:Fallback xmlns="">
      <p:transition xmlns:p14="http://schemas.microsoft.com/office/powerpoint/2010/main" spd="slow" advTm="611"/>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445BD81-DAF7-6F49-B150-DD6061297609}" type="slidenum">
              <a:rPr lang="en-US" smtClean="0"/>
              <a:t>55</a:t>
            </a:fld>
            <a:endParaRPr lang="en-US"/>
          </a:p>
        </p:txBody>
      </p:sp>
      <p:pic>
        <p:nvPicPr>
          <p:cNvPr id="2" name="Picture 1"/>
          <p:cNvPicPr>
            <a:picLocks noChangeAspect="1"/>
          </p:cNvPicPr>
          <p:nvPr/>
        </p:nvPicPr>
        <p:blipFill>
          <a:blip r:embed="rId3"/>
          <a:stretch>
            <a:fillRect/>
          </a:stretch>
        </p:blipFill>
        <p:spPr>
          <a:xfrm>
            <a:off x="1150471" y="2422786"/>
            <a:ext cx="7193056" cy="3332853"/>
          </a:xfrm>
          <a:prstGeom prst="rect">
            <a:avLst/>
          </a:prstGeom>
        </p:spPr>
      </p:pic>
      <p:sp>
        <p:nvSpPr>
          <p:cNvPr id="9" name="Rectangle 8"/>
          <p:cNvSpPr/>
          <p:nvPr/>
        </p:nvSpPr>
        <p:spPr>
          <a:xfrm>
            <a:off x="239059" y="1745095"/>
            <a:ext cx="8801579" cy="553998"/>
          </a:xfrm>
          <a:prstGeom prst="rect">
            <a:avLst/>
          </a:prstGeom>
        </p:spPr>
        <p:txBody>
          <a:bodyPr wrap="square">
            <a:spAutoFit/>
          </a:bodyPr>
          <a:lstStyle/>
          <a:p>
            <a:pPr algn="ctr"/>
            <a:r>
              <a:rPr lang="en-US" sz="3000" dirty="0" smtClean="0">
                <a:solidFill>
                  <a:srgbClr val="008000"/>
                </a:solidFill>
                <a:latin typeface="Cambria"/>
                <a:cs typeface="Cambria"/>
              </a:rPr>
              <a:t>Reduction in </a:t>
            </a:r>
            <a:r>
              <a:rPr lang="en-US" sz="3000" dirty="0">
                <a:solidFill>
                  <a:srgbClr val="008000"/>
                </a:solidFill>
                <a:latin typeface="Cambria"/>
                <a:cs typeface="Cambria"/>
              </a:rPr>
              <a:t>n</a:t>
            </a:r>
            <a:r>
              <a:rPr lang="en-US" sz="3000" dirty="0" smtClean="0">
                <a:solidFill>
                  <a:srgbClr val="008000"/>
                </a:solidFill>
                <a:latin typeface="Cambria"/>
                <a:cs typeface="Cambria"/>
              </a:rPr>
              <a:t>umber of rounds </a:t>
            </a:r>
            <a:r>
              <a:rPr lang="en-US" sz="3000" dirty="0">
                <a:solidFill>
                  <a:srgbClr val="008000"/>
                </a:solidFill>
                <a:latin typeface="Cambria"/>
                <a:cs typeface="Cambria"/>
              </a:rPr>
              <a:t>p</a:t>
            </a:r>
            <a:r>
              <a:rPr lang="en-US" sz="3000" dirty="0" smtClean="0">
                <a:solidFill>
                  <a:srgbClr val="008000"/>
                </a:solidFill>
                <a:latin typeface="Cambria"/>
                <a:cs typeface="Cambria"/>
              </a:rPr>
              <a:t>er </a:t>
            </a:r>
            <a:r>
              <a:rPr lang="en-US" sz="3000" dirty="0">
                <a:solidFill>
                  <a:srgbClr val="008000"/>
                </a:solidFill>
                <a:latin typeface="Cambria"/>
                <a:cs typeface="Cambria"/>
              </a:rPr>
              <a:t>t</a:t>
            </a:r>
            <a:r>
              <a:rPr lang="en-US" sz="3000" dirty="0" smtClean="0">
                <a:solidFill>
                  <a:srgbClr val="008000"/>
                </a:solidFill>
                <a:latin typeface="Cambria"/>
                <a:cs typeface="Cambria"/>
              </a:rPr>
              <a:t>ree </a:t>
            </a:r>
            <a:r>
              <a:rPr lang="en-US" sz="3000" dirty="0">
                <a:solidFill>
                  <a:srgbClr val="008000"/>
                </a:solidFill>
                <a:latin typeface="Cambria"/>
                <a:cs typeface="Cambria"/>
              </a:rPr>
              <a:t>v</a:t>
            </a:r>
            <a:r>
              <a:rPr lang="en-US" sz="3000" dirty="0" smtClean="0">
                <a:solidFill>
                  <a:srgbClr val="008000"/>
                </a:solidFill>
                <a:latin typeface="Cambria"/>
                <a:cs typeface="Cambria"/>
              </a:rPr>
              <a:t>ertex</a:t>
            </a:r>
            <a:endParaRPr lang="en-US" sz="3000" dirty="0">
              <a:solidFill>
                <a:srgbClr val="008000"/>
              </a:solidFill>
              <a:latin typeface="Cambria"/>
              <a:cs typeface="Cambria"/>
            </a:endParaRPr>
          </a:p>
        </p:txBody>
      </p:sp>
      <p:sp>
        <p:nvSpPr>
          <p:cNvPr id="7" name="TextBox 6"/>
          <p:cNvSpPr txBox="1"/>
          <p:nvPr/>
        </p:nvSpPr>
        <p:spPr>
          <a:xfrm>
            <a:off x="2017060" y="5956240"/>
            <a:ext cx="2208914" cy="523220"/>
          </a:xfrm>
          <a:prstGeom prst="rect">
            <a:avLst/>
          </a:prstGeom>
          <a:noFill/>
        </p:spPr>
        <p:txBody>
          <a:bodyPr wrap="square" rtlCol="0">
            <a:spAutoFit/>
          </a:bodyPr>
          <a:lstStyle/>
          <a:p>
            <a:pPr algn="ctr"/>
            <a:r>
              <a:rPr lang="en-US" sz="2800" dirty="0" smtClean="0"/>
              <a:t>Design A</a:t>
            </a:r>
            <a:endParaRPr lang="en-US" sz="2800" dirty="0"/>
          </a:p>
        </p:txBody>
      </p:sp>
      <p:sp>
        <p:nvSpPr>
          <p:cNvPr id="12" name="TextBox 11"/>
          <p:cNvSpPr txBox="1"/>
          <p:nvPr/>
        </p:nvSpPr>
        <p:spPr>
          <a:xfrm>
            <a:off x="5767791" y="5956240"/>
            <a:ext cx="2031503" cy="523220"/>
          </a:xfrm>
          <a:prstGeom prst="rect">
            <a:avLst/>
          </a:prstGeom>
          <a:noFill/>
        </p:spPr>
        <p:txBody>
          <a:bodyPr wrap="square" rtlCol="0">
            <a:spAutoFit/>
          </a:bodyPr>
          <a:lstStyle/>
          <a:p>
            <a:pPr algn="ctr"/>
            <a:r>
              <a:rPr lang="en-US" sz="2800" dirty="0" smtClean="0"/>
              <a:t>Design B</a:t>
            </a:r>
            <a:endParaRPr lang="en-US" sz="2800" dirty="0"/>
          </a:p>
        </p:txBody>
      </p:sp>
      <p:sp>
        <p:nvSpPr>
          <p:cNvPr id="14" name="Content Placeholder 10"/>
          <p:cNvSpPr txBox="1">
            <a:spLocks/>
          </p:cNvSpPr>
          <p:nvPr/>
        </p:nvSpPr>
        <p:spPr>
          <a:xfrm>
            <a:off x="457200" y="44045"/>
            <a:ext cx="8229600" cy="136931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Cambria"/>
                <a:ea typeface="+mn-ea"/>
                <a:cs typeface="Cambria"/>
              </a:defRPr>
            </a:lvl1pPr>
            <a:lvl2pPr marL="742950" indent="-285750" algn="l" defTabSz="457200" rtl="0" eaLnBrk="1" latinLnBrk="0" hangingPunct="1">
              <a:spcBef>
                <a:spcPct val="20000"/>
              </a:spcBef>
              <a:buFont typeface="Arial"/>
              <a:buChar char="–"/>
              <a:defRPr sz="280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40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400" smtClean="0">
                <a:solidFill>
                  <a:srgbClr val="0000FF"/>
                </a:solidFill>
              </a:rPr>
              <a:t>Performance Diagnosis</a:t>
            </a:r>
          </a:p>
          <a:p>
            <a:pPr marL="0" indent="0" algn="ctr">
              <a:buFont typeface="Arial"/>
              <a:buNone/>
            </a:pPr>
            <a:r>
              <a:rPr lang="en-US" sz="3600" smtClean="0">
                <a:solidFill>
                  <a:srgbClr val="0000FF"/>
                </a:solidFill>
              </a:rPr>
              <a:t>Why is Design B Faster than Design A?</a:t>
            </a:r>
            <a:endParaRPr lang="en-US" sz="3600" dirty="0">
              <a:solidFill>
                <a:srgbClr val="0000FF"/>
              </a:solidFill>
            </a:endParaRPr>
          </a:p>
        </p:txBody>
      </p:sp>
    </p:spTree>
    <p:extLst>
      <p:ext uri="{BB962C8B-B14F-4D97-AF65-F5344CB8AC3E}">
        <p14:creationId xmlns:p14="http://schemas.microsoft.com/office/powerpoint/2010/main" val="2669222853"/>
      </p:ext>
    </p:extLst>
  </p:cSld>
  <p:clrMapOvr>
    <a:masterClrMapping/>
  </p:clrMapOvr>
  <mc:AlternateContent xmlns:mc="http://schemas.openxmlformats.org/markup-compatibility/2006" xmlns:p14="http://schemas.microsoft.com/office/powerpoint/2010/main">
    <mc:Choice Requires="p14">
      <p:transition spd="slow" p14:dur="2000" advTm="611"/>
    </mc:Choice>
    <mc:Fallback xmlns="">
      <p:transition xmlns:p14="http://schemas.microsoft.com/office/powerpoint/2010/main" spd="slow" advTm="611"/>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445BD81-DAF7-6F49-B150-DD6061297609}" type="slidenum">
              <a:rPr lang="en-US" smtClean="0"/>
              <a:t>56</a:t>
            </a:fld>
            <a:endParaRPr lang="en-US"/>
          </a:p>
        </p:txBody>
      </p:sp>
      <p:sp>
        <p:nvSpPr>
          <p:cNvPr id="8" name="Content Placeholder 10"/>
          <p:cNvSpPr>
            <a:spLocks noGrp="1"/>
          </p:cNvSpPr>
          <p:nvPr>
            <p:ph idx="1"/>
          </p:nvPr>
        </p:nvSpPr>
        <p:spPr>
          <a:xfrm>
            <a:off x="457200" y="-78678"/>
            <a:ext cx="8229600" cy="1192756"/>
          </a:xfrm>
        </p:spPr>
        <p:txBody>
          <a:bodyPr>
            <a:noAutofit/>
          </a:bodyPr>
          <a:lstStyle/>
          <a:p>
            <a:pPr marL="0" indent="0" algn="ctr">
              <a:buNone/>
            </a:pPr>
            <a:r>
              <a:rPr lang="en-US" sz="4400" dirty="0" smtClean="0">
                <a:solidFill>
                  <a:srgbClr val="0000FF"/>
                </a:solidFill>
              </a:rPr>
              <a:t>PSIPS Performance Results</a:t>
            </a:r>
            <a:endParaRPr lang="en-US" sz="4400" dirty="0">
              <a:solidFill>
                <a:srgbClr val="0000FF"/>
              </a:solidFill>
            </a:endParaRPr>
          </a:p>
        </p:txBody>
      </p:sp>
      <p:sp>
        <p:nvSpPr>
          <p:cNvPr id="10" name="TextBox 9"/>
          <p:cNvSpPr txBox="1"/>
          <p:nvPr/>
        </p:nvSpPr>
        <p:spPr>
          <a:xfrm>
            <a:off x="103363" y="2329245"/>
            <a:ext cx="8933581" cy="1292662"/>
          </a:xfrm>
          <a:prstGeom prst="rect">
            <a:avLst/>
          </a:prstGeom>
          <a:noFill/>
        </p:spPr>
        <p:txBody>
          <a:bodyPr wrap="square" rtlCol="0">
            <a:spAutoFit/>
          </a:bodyPr>
          <a:lstStyle/>
          <a:p>
            <a:pPr algn="ctr"/>
            <a:r>
              <a:rPr lang="en-US" sz="2600" i="1" u="sng" dirty="0" smtClean="0"/>
              <a:t>Performance measurement in presence of variation</a:t>
            </a:r>
          </a:p>
          <a:p>
            <a:pPr algn="ctr"/>
            <a:r>
              <a:rPr lang="en-US" sz="2600" dirty="0" smtClean="0"/>
              <a:t>Fraction of trials achieving certain parallel efficiency (with baseline as 3 cores)</a:t>
            </a:r>
          </a:p>
        </p:txBody>
      </p:sp>
      <p:sp>
        <p:nvSpPr>
          <p:cNvPr id="11" name="TextBox 10"/>
          <p:cNvSpPr txBox="1"/>
          <p:nvPr/>
        </p:nvSpPr>
        <p:spPr>
          <a:xfrm>
            <a:off x="103363" y="821766"/>
            <a:ext cx="3572437" cy="1323439"/>
          </a:xfrm>
          <a:prstGeom prst="rect">
            <a:avLst/>
          </a:prstGeom>
          <a:solidFill>
            <a:srgbClr val="CCFFCC"/>
          </a:solidFill>
          <a:effectLst>
            <a:outerShdw blurRad="50800" dist="38100" dir="2700000" algn="tl" rotWithShape="0">
              <a:srgbClr val="000000">
                <a:alpha val="43000"/>
              </a:srgbClr>
            </a:outerShdw>
          </a:effectLst>
        </p:spPr>
        <p:txBody>
          <a:bodyPr wrap="square" rtlCol="0">
            <a:spAutoFit/>
          </a:bodyPr>
          <a:lstStyle/>
          <a:p>
            <a:pPr algn="ctr"/>
            <a:r>
              <a:rPr lang="en-US" sz="2000" dirty="0" err="1" smtClean="0">
                <a:latin typeface="Cambria"/>
                <a:cs typeface="Cambria"/>
              </a:rPr>
              <a:t>Testbed</a:t>
            </a:r>
            <a:r>
              <a:rPr lang="en-US" sz="2000" dirty="0" smtClean="0">
                <a:latin typeface="Cambria"/>
                <a:cs typeface="Cambria"/>
              </a:rPr>
              <a:t/>
            </a:r>
            <a:br>
              <a:rPr lang="en-US" sz="2000" dirty="0" smtClean="0">
                <a:latin typeface="Cambria"/>
                <a:cs typeface="Cambria"/>
              </a:rPr>
            </a:br>
            <a:r>
              <a:rPr lang="en-US" sz="2000" dirty="0" smtClean="0">
                <a:latin typeface="Cambria"/>
                <a:cs typeface="Cambria"/>
              </a:rPr>
              <a:t>HPC Cluster – 3216 cores</a:t>
            </a:r>
            <a:br>
              <a:rPr lang="en-US" sz="2000" dirty="0" smtClean="0">
                <a:latin typeface="Cambria"/>
                <a:cs typeface="Cambria"/>
              </a:rPr>
            </a:br>
            <a:r>
              <a:rPr lang="en-US" sz="2000" dirty="0" smtClean="0">
                <a:latin typeface="Cambria"/>
                <a:cs typeface="Cambria"/>
              </a:rPr>
              <a:t>Intel </a:t>
            </a:r>
            <a:r>
              <a:rPr lang="en-US" sz="2000" dirty="0">
                <a:latin typeface="Cambria"/>
                <a:cs typeface="Cambria"/>
              </a:rPr>
              <a:t>X5650 2.66 GHZ </a:t>
            </a:r>
            <a:br>
              <a:rPr lang="en-US" sz="2000" dirty="0">
                <a:latin typeface="Cambria"/>
                <a:cs typeface="Cambria"/>
              </a:rPr>
            </a:br>
            <a:r>
              <a:rPr lang="en-US" sz="2000" dirty="0">
                <a:latin typeface="Cambria"/>
                <a:cs typeface="Cambria"/>
              </a:rPr>
              <a:t>24 GB </a:t>
            </a:r>
            <a:r>
              <a:rPr lang="en-US" sz="2000" dirty="0" smtClean="0">
                <a:latin typeface="Cambria"/>
                <a:cs typeface="Cambria"/>
              </a:rPr>
              <a:t>RAM</a:t>
            </a:r>
            <a:endParaRPr lang="en-US" sz="2000" dirty="0">
              <a:latin typeface="Cambria"/>
              <a:cs typeface="Cambria"/>
            </a:endParaRPr>
          </a:p>
        </p:txBody>
      </p:sp>
      <p:sp>
        <p:nvSpPr>
          <p:cNvPr id="12" name="TextBox 11"/>
          <p:cNvSpPr txBox="1"/>
          <p:nvPr/>
        </p:nvSpPr>
        <p:spPr>
          <a:xfrm>
            <a:off x="3929529" y="821767"/>
            <a:ext cx="2814205" cy="1323439"/>
          </a:xfrm>
          <a:prstGeom prst="rect">
            <a:avLst/>
          </a:prstGeom>
          <a:solidFill>
            <a:srgbClr val="CCFFCC"/>
          </a:solidFill>
          <a:effectLst>
            <a:outerShdw blurRad="50800" dist="38100" dir="2700000" algn="tl" rotWithShape="0">
              <a:srgbClr val="000000">
                <a:alpha val="43000"/>
              </a:srgbClr>
            </a:outerShdw>
          </a:effectLst>
        </p:spPr>
        <p:txBody>
          <a:bodyPr wrap="square" rtlCol="0">
            <a:spAutoFit/>
          </a:bodyPr>
          <a:lstStyle/>
          <a:p>
            <a:pPr algn="ctr"/>
            <a:r>
              <a:rPr lang="en-US" sz="2000" dirty="0" smtClean="0">
                <a:latin typeface="Cambria"/>
                <a:cs typeface="Cambria"/>
              </a:rPr>
              <a:t>LP Solver</a:t>
            </a:r>
            <a:br>
              <a:rPr lang="en-US" sz="2000" dirty="0" smtClean="0">
                <a:latin typeface="Cambria"/>
                <a:cs typeface="Cambria"/>
              </a:rPr>
            </a:br>
            <a:r>
              <a:rPr lang="en-US" sz="2000" dirty="0" err="1" smtClean="0">
                <a:latin typeface="Cambria"/>
                <a:cs typeface="Cambria"/>
              </a:rPr>
              <a:t>Gurobi</a:t>
            </a:r>
            <a:r>
              <a:rPr lang="en-US" sz="2000" dirty="0" smtClean="0">
                <a:latin typeface="Cambria"/>
                <a:cs typeface="Cambria"/>
              </a:rPr>
              <a:t> optimizer </a:t>
            </a:r>
            <a:br>
              <a:rPr lang="en-US" sz="2000" dirty="0" smtClean="0">
                <a:latin typeface="Cambria"/>
                <a:cs typeface="Cambria"/>
              </a:rPr>
            </a:br>
            <a:r>
              <a:rPr lang="en-US" sz="2000" dirty="0" smtClean="0">
                <a:latin typeface="Cambria"/>
                <a:cs typeface="Cambria"/>
              </a:rPr>
              <a:t>with Academic licenses</a:t>
            </a:r>
          </a:p>
          <a:p>
            <a:pPr algn="ctr"/>
            <a:endParaRPr lang="en-US" sz="2000" dirty="0">
              <a:latin typeface="Cambria"/>
              <a:cs typeface="Cambria"/>
            </a:endParaRPr>
          </a:p>
        </p:txBody>
      </p:sp>
      <p:pic>
        <p:nvPicPr>
          <p:cNvPr id="14" name="Picture 13"/>
          <p:cNvPicPr>
            <a:picLocks noChangeAspect="1"/>
          </p:cNvPicPr>
          <p:nvPr/>
        </p:nvPicPr>
        <p:blipFill>
          <a:blip r:embed="rId3"/>
          <a:stretch>
            <a:fillRect/>
          </a:stretch>
        </p:blipFill>
        <p:spPr>
          <a:xfrm>
            <a:off x="6932707" y="1114078"/>
            <a:ext cx="2104238" cy="703284"/>
          </a:xfrm>
          <a:prstGeom prst="rect">
            <a:avLst/>
          </a:prstGeom>
          <a:effectLst>
            <a:outerShdw blurRad="50800" dist="38100" dir="2700000" algn="tl" rotWithShape="0">
              <a:srgbClr val="000000">
                <a:alpha val="43000"/>
              </a:srgbClr>
            </a:outerShdw>
          </a:effectLst>
        </p:spPr>
      </p:pic>
      <p:pic>
        <p:nvPicPr>
          <p:cNvPr id="2" name="Picture 1" descr="efficienc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3176" y="3163181"/>
            <a:ext cx="5010558" cy="3757919"/>
          </a:xfrm>
          <a:prstGeom prst="rect">
            <a:avLst/>
          </a:prstGeom>
        </p:spPr>
      </p:pic>
    </p:spTree>
    <p:extLst>
      <p:ext uri="{BB962C8B-B14F-4D97-AF65-F5344CB8AC3E}">
        <p14:creationId xmlns:p14="http://schemas.microsoft.com/office/powerpoint/2010/main" val="1421426558"/>
      </p:ext>
    </p:extLst>
  </p:cSld>
  <p:clrMapOvr>
    <a:masterClrMapping/>
  </p:clrMapOvr>
  <mc:AlternateContent xmlns:mc="http://schemas.openxmlformats.org/markup-compatibility/2006" xmlns:p14="http://schemas.microsoft.com/office/powerpoint/2010/main">
    <mc:Choice Requires="p14">
      <p:transition spd="slow" p14:dur="2000" advTm="86853"/>
    </mc:Choice>
    <mc:Fallback xmlns="">
      <p:transition xmlns:p14="http://schemas.microsoft.com/office/powerpoint/2010/main" spd="slow" advTm="86853"/>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445BD81-DAF7-6F49-B150-DD6061297609}" type="slidenum">
              <a:rPr lang="en-US" smtClean="0"/>
              <a:t>57</a:t>
            </a:fld>
            <a:endParaRPr lang="en-US"/>
          </a:p>
        </p:txBody>
      </p:sp>
      <p:sp>
        <p:nvSpPr>
          <p:cNvPr id="9" name="Content Placeholder 10"/>
          <p:cNvSpPr>
            <a:spLocks noGrp="1"/>
          </p:cNvSpPr>
          <p:nvPr>
            <p:ph idx="1"/>
          </p:nvPr>
        </p:nvSpPr>
        <p:spPr>
          <a:xfrm>
            <a:off x="457200" y="0"/>
            <a:ext cx="8229600" cy="766410"/>
          </a:xfrm>
        </p:spPr>
        <p:txBody>
          <a:bodyPr>
            <a:normAutofit/>
          </a:bodyPr>
          <a:lstStyle/>
          <a:p>
            <a:pPr marL="0" indent="0" algn="ctr">
              <a:buNone/>
            </a:pPr>
            <a:r>
              <a:rPr lang="en-US" sz="4400" dirty="0" smtClean="0">
                <a:solidFill>
                  <a:srgbClr val="0000FF"/>
                </a:solidFill>
              </a:rPr>
              <a:t>PSIPS: Strong Scaling Results</a:t>
            </a:r>
            <a:endParaRPr lang="en-US" sz="4400" dirty="0">
              <a:solidFill>
                <a:srgbClr val="0000FF"/>
              </a:solidFill>
            </a:endParaRPr>
          </a:p>
        </p:txBody>
      </p:sp>
      <p:sp>
        <p:nvSpPr>
          <p:cNvPr id="10" name="Content Placeholder 10"/>
          <p:cNvSpPr txBox="1">
            <a:spLocks/>
          </p:cNvSpPr>
          <p:nvPr/>
        </p:nvSpPr>
        <p:spPr>
          <a:xfrm>
            <a:off x="4982034" y="2954387"/>
            <a:ext cx="3704766" cy="17973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2400" dirty="0"/>
          </a:p>
        </p:txBody>
      </p:sp>
      <p:graphicFrame>
        <p:nvGraphicFramePr>
          <p:cNvPr id="2" name="Table 1"/>
          <p:cNvGraphicFramePr>
            <a:graphicFrameLocks noGrp="1"/>
          </p:cNvGraphicFramePr>
          <p:nvPr>
            <p:extLst>
              <p:ext uri="{D42A27DB-BD31-4B8C-83A1-F6EECF244321}">
                <p14:modId xmlns:p14="http://schemas.microsoft.com/office/powerpoint/2010/main" val="872126960"/>
              </p:ext>
            </p:extLst>
          </p:nvPr>
        </p:nvGraphicFramePr>
        <p:xfrm>
          <a:off x="4641812" y="4010060"/>
          <a:ext cx="4289778" cy="741680"/>
        </p:xfrm>
        <a:graphic>
          <a:graphicData uri="http://schemas.openxmlformats.org/drawingml/2006/table">
            <a:tbl>
              <a:tblPr firstRow="1" bandRow="1">
                <a:effectLst>
                  <a:outerShdw blurRad="50800" dist="38100" dir="2700000" algn="tl" rotWithShape="0">
                    <a:srgbClr val="000000">
                      <a:alpha val="43000"/>
                    </a:srgbClr>
                  </a:outerShdw>
                </a:effectLst>
                <a:tableStyleId>{72833802-FEF1-4C79-8D5D-14CF1EAF98D9}</a:tableStyleId>
              </a:tblPr>
              <a:tblGrid>
                <a:gridCol w="4289778"/>
              </a:tblGrid>
              <a:tr h="370840">
                <a:tc>
                  <a:txBody>
                    <a:bodyPr/>
                    <a:lstStyle/>
                    <a:p>
                      <a:r>
                        <a:rPr lang="en-US" b="0" dirty="0" err="1" smtClean="0"/>
                        <a:t>Gurobi</a:t>
                      </a:r>
                      <a:r>
                        <a:rPr lang="en-US" b="0" dirty="0" smtClean="0"/>
                        <a:t> Integer Program Solver Performance</a:t>
                      </a:r>
                      <a:endParaRPr lang="en-US" b="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Typical parallel efficiency of 0.1 at 32 cores</a:t>
                      </a:r>
                      <a:r>
                        <a:rPr lang="en-US" b="0" baseline="30000" dirty="0" smtClean="0"/>
                        <a:t>1</a:t>
                      </a:r>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21497670"/>
              </p:ext>
            </p:extLst>
          </p:nvPr>
        </p:nvGraphicFramePr>
        <p:xfrm>
          <a:off x="4693355" y="1805413"/>
          <a:ext cx="4275667" cy="1280159"/>
        </p:xfrm>
        <a:graphic>
          <a:graphicData uri="http://schemas.openxmlformats.org/drawingml/2006/table">
            <a:tbl>
              <a:tblPr firstRow="1" bandRow="1">
                <a:effectLst>
                  <a:outerShdw blurRad="50800" dist="38100" dir="2700000" algn="tl" rotWithShape="0">
                    <a:srgbClr val="000000">
                      <a:alpha val="43000"/>
                    </a:srgbClr>
                  </a:outerShdw>
                </a:effectLst>
                <a:tableStyleId>{F2DE63D5-997A-4646-A377-4702673A728D}</a:tableStyleId>
              </a:tblPr>
              <a:tblGrid>
                <a:gridCol w="4275667"/>
              </a:tblGrid>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u="none" dirty="0" smtClean="0"/>
                        <a:t>SIPS Performance </a:t>
                      </a:r>
                      <a:endParaRPr lang="en-US" b="0" u="none" dirty="0" smtClean="0"/>
                    </a:p>
                  </a:txBody>
                  <a:tcPr/>
                </a:tc>
              </a:tr>
              <a:tr h="370840">
                <a:tc>
                  <a:txBody>
                    <a:bodyPr/>
                    <a:lstStyle/>
                    <a:p>
                      <a:pPr marL="285750" indent="-285750">
                        <a:buFont typeface="Wingdings" charset="2"/>
                        <a:buChar char="q"/>
                      </a:pPr>
                      <a:r>
                        <a:rPr lang="en-US" dirty="0" smtClean="0"/>
                        <a:t>96x speedup from 3 cores to 480 cores</a:t>
                      </a:r>
                    </a:p>
                    <a:p>
                      <a:pPr marL="285750" indent="-285750" algn="l">
                        <a:buFont typeface="Wingdings" charset="2"/>
                        <a:buChar char="q"/>
                      </a:pPr>
                      <a:r>
                        <a:rPr lang="en-US" dirty="0" smtClean="0"/>
                        <a:t>Parallel efficiency greater than 0.4 at 120 cores in ~100% of the cases</a:t>
                      </a:r>
                      <a:endParaRPr lang="en-US" b="0" dirty="0" smtClean="0"/>
                    </a:p>
                  </a:txBody>
                  <a:tcPr>
                    <a:cell3D prstMaterial="dkEdge">
                      <a:bevel/>
                      <a:lightRig rig="flood" dir="t"/>
                    </a:cell3D>
                  </a:tcPr>
                </a:tc>
              </a:tr>
            </a:tbl>
          </a:graphicData>
        </a:graphic>
      </p:graphicFrame>
      <p:sp>
        <p:nvSpPr>
          <p:cNvPr id="7" name="TextBox 6"/>
          <p:cNvSpPr txBox="1"/>
          <p:nvPr/>
        </p:nvSpPr>
        <p:spPr>
          <a:xfrm>
            <a:off x="6369757" y="3331194"/>
            <a:ext cx="747889" cy="369332"/>
          </a:xfrm>
          <a:prstGeom prst="rect">
            <a:avLst/>
          </a:prstGeom>
          <a:noFill/>
        </p:spPr>
        <p:txBody>
          <a:bodyPr wrap="square" rtlCol="0">
            <a:spAutoFit/>
          </a:bodyPr>
          <a:lstStyle/>
          <a:p>
            <a:pPr algn="ctr"/>
            <a:r>
              <a:rPr lang="en-US" dirty="0" smtClean="0"/>
              <a:t>VS</a:t>
            </a:r>
            <a:endParaRPr lang="en-US" dirty="0"/>
          </a:p>
        </p:txBody>
      </p:sp>
      <p:pic>
        <p:nvPicPr>
          <p:cNvPr id="12" name="Picture 11" descr="scal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2" y="724366"/>
            <a:ext cx="4609452" cy="4609452"/>
          </a:xfrm>
          <a:prstGeom prst="rect">
            <a:avLst/>
          </a:prstGeom>
        </p:spPr>
      </p:pic>
      <p:sp>
        <p:nvSpPr>
          <p:cNvPr id="8" name="TextBox 7"/>
          <p:cNvSpPr txBox="1"/>
          <p:nvPr/>
        </p:nvSpPr>
        <p:spPr>
          <a:xfrm>
            <a:off x="497304" y="6224784"/>
            <a:ext cx="8497711" cy="230832"/>
          </a:xfrm>
          <a:prstGeom prst="rect">
            <a:avLst/>
          </a:prstGeom>
          <a:noFill/>
        </p:spPr>
        <p:txBody>
          <a:bodyPr wrap="square" rtlCol="0">
            <a:spAutoFit/>
          </a:bodyPr>
          <a:lstStyle/>
          <a:p>
            <a:r>
              <a:rPr lang="en-US" sz="900" baseline="30000" dirty="0" smtClean="0"/>
              <a:t>1</a:t>
            </a:r>
            <a:r>
              <a:rPr lang="en-US" sz="900" dirty="0" smtClean="0"/>
              <a:t>Koch</a:t>
            </a:r>
            <a:r>
              <a:rPr lang="en-US" sz="900" dirty="0"/>
              <a:t>, Thorsten, Ted Ralphs, and Yuji </a:t>
            </a:r>
            <a:r>
              <a:rPr lang="en-US" sz="900" dirty="0" err="1"/>
              <a:t>Shinano</a:t>
            </a:r>
            <a:r>
              <a:rPr lang="en-US" sz="900" dirty="0"/>
              <a:t>. "Could we use a million cores to solve an integer program?." </a:t>
            </a:r>
            <a:r>
              <a:rPr lang="en-US" sz="900" i="1" dirty="0"/>
              <a:t>Mathematical Methods of Operations Research</a:t>
            </a:r>
            <a:r>
              <a:rPr lang="en-US" sz="900" dirty="0"/>
              <a:t> 76.1 (2012): 67-93.</a:t>
            </a:r>
            <a:endParaRPr lang="en-US" sz="900" baseline="30000" dirty="0"/>
          </a:p>
        </p:txBody>
      </p:sp>
      <p:sp>
        <p:nvSpPr>
          <p:cNvPr id="11" name="Rectangle 10"/>
          <p:cNvSpPr/>
          <p:nvPr/>
        </p:nvSpPr>
        <p:spPr>
          <a:xfrm>
            <a:off x="641684" y="5446695"/>
            <a:ext cx="8045116" cy="756676"/>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solidFill>
                  <a:schemeClr val="tx1"/>
                </a:solidFill>
              </a:rPr>
              <a:t>Akhil Langer, </a:t>
            </a:r>
            <a:r>
              <a:rPr lang="en-US" sz="1400" dirty="0" err="1" smtClean="0">
                <a:solidFill>
                  <a:schemeClr val="tx1"/>
                </a:solidFill>
              </a:rPr>
              <a:t>Ramprasad</a:t>
            </a:r>
            <a:r>
              <a:rPr lang="en-US" sz="1400" dirty="0" smtClean="0">
                <a:solidFill>
                  <a:schemeClr val="tx1"/>
                </a:solidFill>
              </a:rPr>
              <a:t> </a:t>
            </a:r>
            <a:r>
              <a:rPr lang="en-US" sz="1400" dirty="0" err="1" smtClean="0">
                <a:solidFill>
                  <a:schemeClr val="tx1"/>
                </a:solidFill>
              </a:rPr>
              <a:t>Venkataraman</a:t>
            </a:r>
            <a:r>
              <a:rPr lang="en-US" sz="1400" dirty="0" smtClean="0">
                <a:solidFill>
                  <a:schemeClr val="tx1"/>
                </a:solidFill>
              </a:rPr>
              <a:t>, Udatta Palekar, and Laxmikant Kale. </a:t>
            </a:r>
            <a:r>
              <a:rPr lang="en-US" sz="1400" i="1" dirty="0">
                <a:solidFill>
                  <a:schemeClr val="tx1"/>
                </a:solidFill>
              </a:rPr>
              <a:t>Parallel Branch-and-bound for Two-stage Stochastic Integer Optimization</a:t>
            </a:r>
            <a:r>
              <a:rPr lang="en-US" sz="1400" dirty="0">
                <a:solidFill>
                  <a:schemeClr val="tx1"/>
                </a:solidFill>
              </a:rPr>
              <a:t>. </a:t>
            </a:r>
            <a:r>
              <a:rPr lang="en-US" sz="1400" dirty="0" smtClean="0">
                <a:solidFill>
                  <a:schemeClr val="tx1"/>
                </a:solidFill>
              </a:rPr>
              <a:t>In </a:t>
            </a:r>
            <a:r>
              <a:rPr lang="en-US" sz="1400" dirty="0">
                <a:solidFill>
                  <a:schemeClr val="tx1"/>
                </a:solidFill>
              </a:rPr>
              <a:t>Proceedings of the 20th IEEE International Conference on High Performance Computing, HiPC 2013. </a:t>
            </a:r>
            <a:r>
              <a:rPr lang="en-US" sz="1400" b="1" dirty="0" smtClean="0">
                <a:solidFill>
                  <a:srgbClr val="008000"/>
                </a:solidFill>
              </a:rPr>
              <a:t>Best Paper Award</a:t>
            </a:r>
            <a:endParaRPr lang="en-US" sz="1400" b="1" dirty="0">
              <a:solidFill>
                <a:srgbClr val="008000"/>
              </a:solidFill>
            </a:endParaRPr>
          </a:p>
        </p:txBody>
      </p:sp>
    </p:spTree>
    <p:extLst>
      <p:ext uri="{BB962C8B-B14F-4D97-AF65-F5344CB8AC3E}">
        <p14:creationId xmlns:p14="http://schemas.microsoft.com/office/powerpoint/2010/main" val="325850696"/>
      </p:ext>
    </p:extLst>
  </p:cSld>
  <p:clrMapOvr>
    <a:masterClrMapping/>
  </p:clrMapOvr>
  <mc:AlternateContent xmlns:mc="http://schemas.openxmlformats.org/markup-compatibility/2006" xmlns:p14="http://schemas.microsoft.com/office/powerpoint/2010/main">
    <mc:Choice Requires="p14">
      <p:transition spd="slow" p14:dur="2000" advTm="34759"/>
    </mc:Choice>
    <mc:Fallback xmlns="">
      <p:transition xmlns:p14="http://schemas.microsoft.com/office/powerpoint/2010/main" spd="slow" advTm="34759"/>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529" y="2407770"/>
            <a:ext cx="8889999" cy="2209054"/>
          </a:xfrm>
        </p:spPr>
        <p:txBody>
          <a:bodyPr>
            <a:noAutofit/>
          </a:bodyPr>
          <a:lstStyle/>
          <a:p>
            <a:pPr marL="0" indent="0" algn="ctr">
              <a:buNone/>
            </a:pPr>
            <a:r>
              <a:rPr lang="en-US" sz="4400" dirty="0">
                <a:solidFill>
                  <a:srgbClr val="0000FF"/>
                </a:solidFill>
              </a:rPr>
              <a:t>Solution for </a:t>
            </a:r>
            <a:r>
              <a:rPr lang="en-US" sz="4400" dirty="0" smtClean="0">
                <a:solidFill>
                  <a:srgbClr val="0000FF"/>
                </a:solidFill>
              </a:rPr>
              <a:t>some dynamic </a:t>
            </a:r>
            <a:r>
              <a:rPr lang="en-US" sz="4400" dirty="0">
                <a:solidFill>
                  <a:srgbClr val="0000FF"/>
                </a:solidFill>
              </a:rPr>
              <a:t>and </a:t>
            </a:r>
            <a:r>
              <a:rPr lang="en-US" sz="4400" dirty="0" smtClean="0">
                <a:solidFill>
                  <a:srgbClr val="0000FF"/>
                </a:solidFill>
              </a:rPr>
              <a:t/>
            </a:r>
            <a:br>
              <a:rPr lang="en-US" sz="4400" dirty="0" smtClean="0">
                <a:solidFill>
                  <a:srgbClr val="0000FF"/>
                </a:solidFill>
              </a:rPr>
            </a:br>
            <a:r>
              <a:rPr lang="en-US" sz="4400" dirty="0" smtClean="0">
                <a:solidFill>
                  <a:srgbClr val="0000FF"/>
                </a:solidFill>
              </a:rPr>
              <a:t>real</a:t>
            </a:r>
            <a:r>
              <a:rPr lang="en-US" sz="4400" dirty="0">
                <a:solidFill>
                  <a:srgbClr val="0000FF"/>
                </a:solidFill>
              </a:rPr>
              <a:t>-time problems faced by </a:t>
            </a:r>
            <a:r>
              <a:rPr lang="en-US" sz="4400" dirty="0" smtClean="0">
                <a:solidFill>
                  <a:srgbClr val="0000FF"/>
                </a:solidFill>
              </a:rPr>
              <a:t/>
            </a:r>
            <a:br>
              <a:rPr lang="en-US" sz="4400" dirty="0" smtClean="0">
                <a:solidFill>
                  <a:srgbClr val="0000FF"/>
                </a:solidFill>
              </a:rPr>
            </a:br>
            <a:r>
              <a:rPr lang="en-US" sz="4400" dirty="0" smtClean="0">
                <a:solidFill>
                  <a:srgbClr val="0000FF"/>
                </a:solidFill>
              </a:rPr>
              <a:t>US </a:t>
            </a:r>
            <a:r>
              <a:rPr lang="en-US" sz="4400" dirty="0">
                <a:solidFill>
                  <a:srgbClr val="0000FF"/>
                </a:solidFill>
              </a:rPr>
              <a:t>Air Mobility </a:t>
            </a:r>
            <a:r>
              <a:rPr lang="en-US" sz="4400" dirty="0" smtClean="0">
                <a:solidFill>
                  <a:srgbClr val="0000FF"/>
                </a:solidFill>
              </a:rPr>
              <a:t>Command</a:t>
            </a:r>
            <a:endParaRPr lang="en-US" sz="4400" dirty="0">
              <a:solidFill>
                <a:srgbClr val="0000FF"/>
              </a:solidFill>
            </a:endParaRPr>
          </a:p>
        </p:txBody>
      </p:sp>
      <p:sp>
        <p:nvSpPr>
          <p:cNvPr id="4" name="Slide Number Placeholder 3"/>
          <p:cNvSpPr>
            <a:spLocks noGrp="1"/>
          </p:cNvSpPr>
          <p:nvPr>
            <p:ph type="sldNum" sz="quarter" idx="12"/>
          </p:nvPr>
        </p:nvSpPr>
        <p:spPr/>
        <p:txBody>
          <a:bodyPr/>
          <a:lstStyle/>
          <a:p>
            <a:fld id="{5445BD81-DAF7-6F49-B150-DD6061297609}" type="slidenum">
              <a:rPr lang="en-US" smtClean="0"/>
              <a:t>58</a:t>
            </a:fld>
            <a:endParaRPr lang="en-US"/>
          </a:p>
        </p:txBody>
      </p:sp>
    </p:spTree>
    <p:extLst>
      <p:ext uri="{BB962C8B-B14F-4D97-AF65-F5344CB8AC3E}">
        <p14:creationId xmlns:p14="http://schemas.microsoft.com/office/powerpoint/2010/main" val="180523964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66733" y="3333068"/>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31" name="Rectangle 30"/>
          <p:cNvSpPr/>
          <p:nvPr/>
        </p:nvSpPr>
        <p:spPr>
          <a:xfrm>
            <a:off x="344215" y="3456897"/>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5" name="Rectangle 4"/>
          <p:cNvSpPr/>
          <p:nvPr/>
        </p:nvSpPr>
        <p:spPr>
          <a:xfrm>
            <a:off x="308353" y="885333"/>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dirty="0" smtClean="0">
                <a:latin typeface="Cambria"/>
                <a:cs typeface="Cambria"/>
              </a:rPr>
              <a:t>Stage 1</a:t>
            </a:r>
            <a:endParaRPr lang="en-US" sz="3000" dirty="0">
              <a:latin typeface="Cambria"/>
              <a:cs typeface="Cambria"/>
            </a:endParaRPr>
          </a:p>
        </p:txBody>
      </p:sp>
      <p:sp>
        <p:nvSpPr>
          <p:cNvPr id="11" name="TextBox 10"/>
          <p:cNvSpPr txBox="1"/>
          <p:nvPr/>
        </p:nvSpPr>
        <p:spPr>
          <a:xfrm>
            <a:off x="218140" y="6021413"/>
            <a:ext cx="4318000" cy="49244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600" dirty="0" smtClean="0">
                <a:solidFill>
                  <a:schemeClr val="accent6">
                    <a:lumMod val="75000"/>
                  </a:schemeClr>
                </a:solidFill>
                <a:latin typeface="Cambria"/>
                <a:cs typeface="Cambria"/>
              </a:rPr>
              <a:t>Aircraft Allocation Problem</a:t>
            </a:r>
            <a:endParaRPr lang="en-US" sz="2600" dirty="0">
              <a:solidFill>
                <a:schemeClr val="accent6">
                  <a:lumMod val="75000"/>
                </a:schemeClr>
              </a:solidFill>
              <a:latin typeface="Cambria"/>
              <a:cs typeface="Cambria"/>
            </a:endParaRPr>
          </a:p>
        </p:txBody>
      </p:sp>
      <p:sp>
        <p:nvSpPr>
          <p:cNvPr id="12" name="TextBox 11"/>
          <p:cNvSpPr txBox="1"/>
          <p:nvPr/>
        </p:nvSpPr>
        <p:spPr>
          <a:xfrm>
            <a:off x="4733362" y="6021413"/>
            <a:ext cx="4318000" cy="492443"/>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dirty="0" smtClean="0">
                <a:solidFill>
                  <a:srgbClr val="E46C0A"/>
                </a:solidFill>
                <a:latin typeface="Cambria"/>
                <a:cs typeface="Cambria"/>
              </a:rPr>
              <a:t>Dynamic Mission Replanning</a:t>
            </a:r>
            <a:endParaRPr lang="en-US" sz="2600" dirty="0">
              <a:solidFill>
                <a:srgbClr val="E46C0A"/>
              </a:solidFill>
              <a:latin typeface="Cambria"/>
              <a:cs typeface="Cambria"/>
            </a:endParaRPr>
          </a:p>
        </p:txBody>
      </p:sp>
      <p:sp>
        <p:nvSpPr>
          <p:cNvPr id="22" name="TextBox 21"/>
          <p:cNvSpPr txBox="1"/>
          <p:nvPr/>
        </p:nvSpPr>
        <p:spPr>
          <a:xfrm>
            <a:off x="2727957" y="1236142"/>
            <a:ext cx="2505005" cy="461665"/>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Stage 1 Bottleneck</a:t>
            </a:r>
            <a:endParaRPr lang="en-US" sz="2400" dirty="0">
              <a:solidFill>
                <a:schemeClr val="accent6">
                  <a:lumMod val="75000"/>
                </a:schemeClr>
              </a:solidFill>
            </a:endParaRPr>
          </a:p>
        </p:txBody>
      </p:sp>
      <p:sp>
        <p:nvSpPr>
          <p:cNvPr id="23" name="TextBox 22"/>
          <p:cNvSpPr txBox="1"/>
          <p:nvPr/>
        </p:nvSpPr>
        <p:spPr>
          <a:xfrm>
            <a:off x="2727957" y="3970871"/>
            <a:ext cx="2505005" cy="461665"/>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Stage 2 Scenarios</a:t>
            </a:r>
            <a:endParaRPr lang="en-US" sz="2400" dirty="0">
              <a:solidFill>
                <a:schemeClr val="accent6">
                  <a:lumMod val="75000"/>
                </a:schemeClr>
              </a:solidFill>
            </a:endParaRPr>
          </a:p>
        </p:txBody>
      </p:sp>
      <p:sp>
        <p:nvSpPr>
          <p:cNvPr id="24" name="TextBox 23"/>
          <p:cNvSpPr txBox="1"/>
          <p:nvPr/>
        </p:nvSpPr>
        <p:spPr>
          <a:xfrm>
            <a:off x="2727957" y="2440516"/>
            <a:ext cx="2505005" cy="830997"/>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Benders</a:t>
            </a:r>
          </a:p>
          <a:p>
            <a:pPr algn="ctr"/>
            <a:r>
              <a:rPr lang="en-US" sz="2400" dirty="0" smtClean="0">
                <a:solidFill>
                  <a:schemeClr val="accent6">
                    <a:lumMod val="75000"/>
                  </a:schemeClr>
                </a:solidFill>
              </a:rPr>
              <a:t>Convergence Rate</a:t>
            </a:r>
            <a:endParaRPr lang="en-US" sz="2400" dirty="0">
              <a:solidFill>
                <a:schemeClr val="accent6">
                  <a:lumMod val="75000"/>
                </a:schemeClr>
              </a:solidFill>
            </a:endParaRPr>
          </a:p>
        </p:txBody>
      </p:sp>
      <p:sp>
        <p:nvSpPr>
          <p:cNvPr id="26" name="TextBox 25"/>
          <p:cNvSpPr txBox="1"/>
          <p:nvPr/>
        </p:nvSpPr>
        <p:spPr>
          <a:xfrm>
            <a:off x="2377140" y="5406810"/>
            <a:ext cx="4318000" cy="523220"/>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dirty="0" smtClean="0">
                <a:solidFill>
                  <a:srgbClr val="000090"/>
                </a:solidFill>
                <a:latin typeface="Cambria"/>
                <a:cs typeface="Cambria"/>
              </a:rPr>
              <a:t>Applications</a:t>
            </a:r>
            <a:endParaRPr lang="en-US" sz="2800" dirty="0">
              <a:solidFill>
                <a:srgbClr val="000090"/>
              </a:solidFill>
              <a:latin typeface="Cambria"/>
              <a:cs typeface="Cambria"/>
            </a:endParaRPr>
          </a:p>
        </p:txBody>
      </p:sp>
      <p:sp>
        <p:nvSpPr>
          <p:cNvPr id="27" name="TextBox 26"/>
          <p:cNvSpPr txBox="1"/>
          <p:nvPr/>
        </p:nvSpPr>
        <p:spPr>
          <a:xfrm>
            <a:off x="2368176" y="0"/>
            <a:ext cx="4527177" cy="646331"/>
          </a:xfrm>
          <a:prstGeom prst="rect">
            <a:avLst/>
          </a:prstGeom>
          <a:noFill/>
        </p:spPr>
        <p:txBody>
          <a:bodyPr wrap="square" rtlCol="0">
            <a:spAutoFit/>
          </a:bodyPr>
          <a:lstStyle/>
          <a:p>
            <a:pPr algn="ctr"/>
            <a:r>
              <a:rPr lang="en-US" sz="3600" dirty="0" smtClean="0">
                <a:solidFill>
                  <a:srgbClr val="0000FF"/>
                </a:solidFill>
                <a:latin typeface="Cambria"/>
                <a:cs typeface="Cambria"/>
              </a:rPr>
              <a:t>Thesis Overview</a:t>
            </a:r>
            <a:endParaRPr lang="en-US" sz="3600" dirty="0">
              <a:solidFill>
                <a:srgbClr val="0000FF"/>
              </a:solidFill>
              <a:latin typeface="Cambria"/>
              <a:cs typeface="Cambria"/>
            </a:endParaRPr>
          </a:p>
        </p:txBody>
      </p:sp>
      <p:sp>
        <p:nvSpPr>
          <p:cNvPr id="30" name="Rectangle 29"/>
          <p:cNvSpPr/>
          <p:nvPr/>
        </p:nvSpPr>
        <p:spPr>
          <a:xfrm>
            <a:off x="206756" y="3576425"/>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6" name="Rectangle 5"/>
          <p:cNvSpPr/>
          <p:nvPr/>
        </p:nvSpPr>
        <p:spPr>
          <a:xfrm>
            <a:off x="69297" y="3703609"/>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dirty="0" smtClean="0">
                <a:latin typeface="Cambria"/>
                <a:cs typeface="Cambria"/>
              </a:rPr>
              <a:t>Stage 2</a:t>
            </a:r>
            <a:endParaRPr lang="en-US" sz="3000" dirty="0">
              <a:latin typeface="Cambria"/>
              <a:cs typeface="Cambria"/>
            </a:endParaRPr>
          </a:p>
        </p:txBody>
      </p:sp>
      <p:cxnSp>
        <p:nvCxnSpPr>
          <p:cNvPr id="19" name="Straight Arrow Connector 18"/>
          <p:cNvCxnSpPr/>
          <p:nvPr/>
        </p:nvCxnSpPr>
        <p:spPr>
          <a:xfrm>
            <a:off x="935883" y="2310348"/>
            <a:ext cx="0" cy="119902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21" name="Straight Arrow Connector 20"/>
          <p:cNvCxnSpPr/>
          <p:nvPr/>
        </p:nvCxnSpPr>
        <p:spPr>
          <a:xfrm flipV="1">
            <a:off x="1862236" y="2310348"/>
            <a:ext cx="0" cy="119902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sp>
        <p:nvSpPr>
          <p:cNvPr id="33" name="TextBox 32"/>
          <p:cNvSpPr txBox="1"/>
          <p:nvPr/>
        </p:nvSpPr>
        <p:spPr>
          <a:xfrm>
            <a:off x="5987725" y="836033"/>
            <a:ext cx="2805953" cy="892552"/>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i="1" dirty="0" smtClean="0">
                <a:solidFill>
                  <a:schemeClr val="accent6">
                    <a:lumMod val="75000"/>
                  </a:schemeClr>
                </a:solidFill>
              </a:rPr>
              <a:t>When Stage 1 is </a:t>
            </a:r>
            <a:r>
              <a:rPr lang="en-US" sz="2600" i="1" dirty="0" smtClean="0">
                <a:solidFill>
                  <a:schemeClr val="accent6">
                    <a:lumMod val="75000"/>
                  </a:schemeClr>
                </a:solidFill>
              </a:rPr>
              <a:t>IP</a:t>
            </a:r>
          </a:p>
          <a:p>
            <a:pPr algn="ctr"/>
            <a:r>
              <a:rPr lang="en-US" sz="2600" dirty="0" err="1" smtClean="0">
                <a:solidFill>
                  <a:schemeClr val="accent6">
                    <a:lumMod val="75000"/>
                  </a:schemeClr>
                </a:solidFill>
              </a:rPr>
              <a:t>BnB</a:t>
            </a:r>
            <a:r>
              <a:rPr lang="en-US" sz="2600" dirty="0" smtClean="0">
                <a:solidFill>
                  <a:schemeClr val="accent6">
                    <a:lumMod val="75000"/>
                  </a:schemeClr>
                </a:solidFill>
              </a:rPr>
              <a:t> Parallelism</a:t>
            </a:r>
            <a:endParaRPr lang="en-US" sz="2600" dirty="0">
              <a:solidFill>
                <a:schemeClr val="accent6">
                  <a:lumMod val="75000"/>
                </a:schemeClr>
              </a:solidFill>
            </a:endParaRPr>
          </a:p>
        </p:txBody>
      </p:sp>
      <p:sp>
        <p:nvSpPr>
          <p:cNvPr id="49" name="Oval 48"/>
          <p:cNvSpPr/>
          <p:nvPr/>
        </p:nvSpPr>
        <p:spPr>
          <a:xfrm>
            <a:off x="6937053" y="2084027"/>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a:stCxn id="49" idx="3"/>
          </p:cNvCxnSpPr>
          <p:nvPr/>
        </p:nvCxnSpPr>
        <p:spPr>
          <a:xfrm flipH="1">
            <a:off x="6391146" y="2585738"/>
            <a:ext cx="631979" cy="446991"/>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49" idx="5"/>
            <a:endCxn id="52" idx="0"/>
          </p:cNvCxnSpPr>
          <p:nvPr/>
        </p:nvCxnSpPr>
        <p:spPr>
          <a:xfrm>
            <a:off x="7438716" y="2585738"/>
            <a:ext cx="710759" cy="446991"/>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7855607" y="303272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097278" y="303272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p:cNvCxnSpPr>
            <a:stCxn id="53" idx="3"/>
            <a:endCxn id="57" idx="0"/>
          </p:cNvCxnSpPr>
          <p:nvPr/>
        </p:nvCxnSpPr>
        <p:spPr>
          <a:xfrm flipH="1">
            <a:off x="5832787" y="3534440"/>
            <a:ext cx="350563"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53" idx="5"/>
            <a:endCxn id="56" idx="0"/>
          </p:cNvCxnSpPr>
          <p:nvPr/>
        </p:nvCxnSpPr>
        <p:spPr>
          <a:xfrm>
            <a:off x="6598941" y="3534440"/>
            <a:ext cx="338112"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6643185"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5538919"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Arrow Connector 57"/>
          <p:cNvCxnSpPr>
            <a:stCxn id="52" idx="3"/>
            <a:endCxn id="61" idx="0"/>
          </p:cNvCxnSpPr>
          <p:nvPr/>
        </p:nvCxnSpPr>
        <p:spPr>
          <a:xfrm flipH="1">
            <a:off x="7592493" y="3534440"/>
            <a:ext cx="349186"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60" idx="0"/>
          </p:cNvCxnSpPr>
          <p:nvPr/>
        </p:nvCxnSpPr>
        <p:spPr>
          <a:xfrm>
            <a:off x="8358647" y="3315460"/>
            <a:ext cx="338112" cy="74841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8402891"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7298625"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2" name="Object 61"/>
          <p:cNvGraphicFramePr>
            <a:graphicFrameLocks noChangeAspect="1"/>
          </p:cNvGraphicFramePr>
          <p:nvPr>
            <p:extLst>
              <p:ext uri="{D42A27DB-BD31-4B8C-83A1-F6EECF244321}">
                <p14:modId xmlns:p14="http://schemas.microsoft.com/office/powerpoint/2010/main" val="2891720186"/>
              </p:ext>
            </p:extLst>
          </p:nvPr>
        </p:nvGraphicFramePr>
        <p:xfrm>
          <a:off x="6262185" y="2529481"/>
          <a:ext cx="530318" cy="282836"/>
        </p:xfrm>
        <a:graphic>
          <a:graphicData uri="http://schemas.openxmlformats.org/presentationml/2006/ole">
            <mc:AlternateContent xmlns:mc="http://schemas.openxmlformats.org/markup-compatibility/2006">
              <mc:Choice xmlns:v="urn:schemas-microsoft-com:vml" Requires="v">
                <p:oleObj spid="_x0000_s55611" name="Equation" r:id="rId3" imgW="381000" imgH="203200" progId="Equation.3">
                  <p:embed/>
                </p:oleObj>
              </mc:Choice>
              <mc:Fallback>
                <p:oleObj name="Equation" r:id="rId3" imgW="381000" imgH="203200" progId="Equation.3">
                  <p:embed/>
                  <p:pic>
                    <p:nvPicPr>
                      <p:cNvPr id="0" name=""/>
                      <p:cNvPicPr/>
                      <p:nvPr/>
                    </p:nvPicPr>
                    <p:blipFill>
                      <a:blip r:embed="rId4"/>
                      <a:stretch>
                        <a:fillRect/>
                      </a:stretch>
                    </p:blipFill>
                    <p:spPr>
                      <a:xfrm>
                        <a:off x="6262185" y="2529481"/>
                        <a:ext cx="530318" cy="282836"/>
                      </a:xfrm>
                      <a:prstGeom prst="rect">
                        <a:avLst/>
                      </a:prstGeom>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930395700"/>
              </p:ext>
            </p:extLst>
          </p:nvPr>
        </p:nvGraphicFramePr>
        <p:xfrm>
          <a:off x="7765812" y="2507583"/>
          <a:ext cx="503040" cy="259634"/>
        </p:xfrm>
        <a:graphic>
          <a:graphicData uri="http://schemas.openxmlformats.org/presentationml/2006/ole">
            <mc:AlternateContent xmlns:mc="http://schemas.openxmlformats.org/markup-compatibility/2006">
              <mc:Choice xmlns:v="urn:schemas-microsoft-com:vml" Requires="v">
                <p:oleObj spid="_x0000_s55612" name="Equation" r:id="rId5" imgW="393700" imgH="203200" progId="Equation.3">
                  <p:embed/>
                </p:oleObj>
              </mc:Choice>
              <mc:Fallback>
                <p:oleObj name="Equation" r:id="rId5" imgW="393700" imgH="203200" progId="Equation.3">
                  <p:embed/>
                  <p:pic>
                    <p:nvPicPr>
                      <p:cNvPr id="0" name=""/>
                      <p:cNvPicPr/>
                      <p:nvPr/>
                    </p:nvPicPr>
                    <p:blipFill>
                      <a:blip r:embed="rId6"/>
                      <a:stretch>
                        <a:fillRect/>
                      </a:stretch>
                    </p:blipFill>
                    <p:spPr>
                      <a:xfrm>
                        <a:off x="7765812" y="2507583"/>
                        <a:ext cx="503040" cy="259634"/>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3040279515"/>
              </p:ext>
            </p:extLst>
          </p:nvPr>
        </p:nvGraphicFramePr>
        <p:xfrm>
          <a:off x="5522447" y="3562507"/>
          <a:ext cx="512762" cy="300037"/>
        </p:xfrm>
        <a:graphic>
          <a:graphicData uri="http://schemas.openxmlformats.org/presentationml/2006/ole">
            <mc:AlternateContent xmlns:mc="http://schemas.openxmlformats.org/markup-compatibility/2006">
              <mc:Choice xmlns:v="urn:schemas-microsoft-com:vml" Requires="v">
                <p:oleObj spid="_x0000_s55613" name="Equation" r:id="rId7" imgW="368300" imgH="215900" progId="Equation.3">
                  <p:embed/>
                </p:oleObj>
              </mc:Choice>
              <mc:Fallback>
                <p:oleObj name="Equation" r:id="rId7" imgW="368300" imgH="215900" progId="Equation.3">
                  <p:embed/>
                  <p:pic>
                    <p:nvPicPr>
                      <p:cNvPr id="0" name=""/>
                      <p:cNvPicPr/>
                      <p:nvPr/>
                    </p:nvPicPr>
                    <p:blipFill>
                      <a:blip r:embed="rId8"/>
                      <a:stretch>
                        <a:fillRect/>
                      </a:stretch>
                    </p:blipFill>
                    <p:spPr>
                      <a:xfrm>
                        <a:off x="5522447" y="3562507"/>
                        <a:ext cx="512762" cy="300037"/>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1854566638"/>
              </p:ext>
            </p:extLst>
          </p:nvPr>
        </p:nvGraphicFramePr>
        <p:xfrm>
          <a:off x="6683948" y="3553590"/>
          <a:ext cx="566737" cy="300038"/>
        </p:xfrm>
        <a:graphic>
          <a:graphicData uri="http://schemas.openxmlformats.org/presentationml/2006/ole">
            <mc:AlternateContent xmlns:mc="http://schemas.openxmlformats.org/markup-compatibility/2006">
              <mc:Choice xmlns:v="urn:schemas-microsoft-com:vml" Requires="v">
                <p:oleObj spid="_x0000_s55614" name="Equation" r:id="rId9" imgW="406400" imgH="215900" progId="Equation.3">
                  <p:embed/>
                </p:oleObj>
              </mc:Choice>
              <mc:Fallback>
                <p:oleObj name="Equation" r:id="rId9" imgW="406400" imgH="215900" progId="Equation.3">
                  <p:embed/>
                  <p:pic>
                    <p:nvPicPr>
                      <p:cNvPr id="0" name=""/>
                      <p:cNvPicPr/>
                      <p:nvPr/>
                    </p:nvPicPr>
                    <p:blipFill>
                      <a:blip r:embed="rId10"/>
                      <a:stretch>
                        <a:fillRect/>
                      </a:stretch>
                    </p:blipFill>
                    <p:spPr>
                      <a:xfrm>
                        <a:off x="6683948" y="3553590"/>
                        <a:ext cx="566737" cy="300038"/>
                      </a:xfrm>
                      <a:prstGeom prst="rect">
                        <a:avLst/>
                      </a:prstGeom>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3601816380"/>
              </p:ext>
            </p:extLst>
          </p:nvPr>
        </p:nvGraphicFramePr>
        <p:xfrm>
          <a:off x="7789237" y="3626125"/>
          <a:ext cx="566738" cy="280988"/>
        </p:xfrm>
        <a:graphic>
          <a:graphicData uri="http://schemas.openxmlformats.org/presentationml/2006/ole">
            <mc:AlternateContent xmlns:mc="http://schemas.openxmlformats.org/markup-compatibility/2006">
              <mc:Choice xmlns:v="urn:schemas-microsoft-com:vml" Requires="v">
                <p:oleObj spid="_x0000_s55615" name="Equation" r:id="rId11" imgW="406400" imgH="203200" progId="Equation.3">
                  <p:embed/>
                </p:oleObj>
              </mc:Choice>
              <mc:Fallback>
                <p:oleObj name="Equation" r:id="rId11" imgW="406400" imgH="203200" progId="Equation.3">
                  <p:embed/>
                  <p:pic>
                    <p:nvPicPr>
                      <p:cNvPr id="0" name=""/>
                      <p:cNvPicPr/>
                      <p:nvPr/>
                    </p:nvPicPr>
                    <p:blipFill>
                      <a:blip r:embed="rId12"/>
                      <a:stretch>
                        <a:fillRect/>
                      </a:stretch>
                    </p:blipFill>
                    <p:spPr>
                      <a:xfrm>
                        <a:off x="7789237" y="3626125"/>
                        <a:ext cx="566738" cy="280988"/>
                      </a:xfrm>
                      <a:prstGeom prst="rect">
                        <a:avLst/>
                      </a:prstGeom>
                    </p:spPr>
                  </p:pic>
                </p:oleObj>
              </mc:Fallback>
            </mc:AlternateContent>
          </a:graphicData>
        </a:graphic>
      </p:graphicFrame>
      <p:graphicFrame>
        <p:nvGraphicFramePr>
          <p:cNvPr id="67" name="Object 66"/>
          <p:cNvGraphicFramePr>
            <a:graphicFrameLocks noChangeAspect="1"/>
          </p:cNvGraphicFramePr>
          <p:nvPr>
            <p:extLst>
              <p:ext uri="{D42A27DB-BD31-4B8C-83A1-F6EECF244321}">
                <p14:modId xmlns:p14="http://schemas.microsoft.com/office/powerpoint/2010/main" val="1668933344"/>
              </p:ext>
            </p:extLst>
          </p:nvPr>
        </p:nvGraphicFramePr>
        <p:xfrm>
          <a:off x="8609975" y="3593278"/>
          <a:ext cx="547687" cy="280988"/>
        </p:xfrm>
        <a:graphic>
          <a:graphicData uri="http://schemas.openxmlformats.org/presentationml/2006/ole">
            <mc:AlternateContent xmlns:mc="http://schemas.openxmlformats.org/markup-compatibility/2006">
              <mc:Choice xmlns:v="urn:schemas-microsoft-com:vml" Requires="v">
                <p:oleObj spid="_x0000_s55616" name="Equation" r:id="rId13" imgW="393700" imgH="203200" progId="Equation.3">
                  <p:embed/>
                </p:oleObj>
              </mc:Choice>
              <mc:Fallback>
                <p:oleObj name="Equation" r:id="rId13" imgW="393700" imgH="203200" progId="Equation.3">
                  <p:embed/>
                  <p:pic>
                    <p:nvPicPr>
                      <p:cNvPr id="0" name=""/>
                      <p:cNvPicPr/>
                      <p:nvPr/>
                    </p:nvPicPr>
                    <p:blipFill>
                      <a:blip r:embed="rId14"/>
                      <a:stretch>
                        <a:fillRect/>
                      </a:stretch>
                    </p:blipFill>
                    <p:spPr>
                      <a:xfrm>
                        <a:off x="8609975" y="3593278"/>
                        <a:ext cx="547687" cy="280988"/>
                      </a:xfrm>
                      <a:prstGeom prst="rect">
                        <a:avLst/>
                      </a:prstGeom>
                    </p:spPr>
                  </p:pic>
                </p:oleObj>
              </mc:Fallback>
            </mc:AlternateContent>
          </a:graphicData>
        </a:graphic>
      </p:graphicFrame>
      <p:pic>
        <p:nvPicPr>
          <p:cNvPr id="68" name="Picture 67"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37053" y="2197144"/>
            <a:ext cx="607243" cy="388594"/>
          </a:xfrm>
          <a:prstGeom prst="rect">
            <a:avLst/>
          </a:prstGeom>
        </p:spPr>
      </p:pic>
      <p:pic>
        <p:nvPicPr>
          <p:cNvPr id="69" name="Picture 68"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38919" y="4147200"/>
            <a:ext cx="607243" cy="388594"/>
          </a:xfrm>
          <a:prstGeom prst="rect">
            <a:avLst/>
          </a:prstGeom>
        </p:spPr>
      </p:pic>
      <p:pic>
        <p:nvPicPr>
          <p:cNvPr id="70" name="Picture 69"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43185" y="4160680"/>
            <a:ext cx="607243" cy="388594"/>
          </a:xfrm>
          <a:prstGeom prst="rect">
            <a:avLst/>
          </a:prstGeom>
        </p:spPr>
      </p:pic>
      <p:pic>
        <p:nvPicPr>
          <p:cNvPr id="71" name="Picture 70"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3703" y="4162945"/>
            <a:ext cx="607243" cy="388594"/>
          </a:xfrm>
          <a:prstGeom prst="rect">
            <a:avLst/>
          </a:prstGeom>
        </p:spPr>
      </p:pic>
      <p:pic>
        <p:nvPicPr>
          <p:cNvPr id="72" name="Picture 71"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02891" y="4165250"/>
            <a:ext cx="607243" cy="388594"/>
          </a:xfrm>
          <a:prstGeom prst="rect">
            <a:avLst/>
          </a:prstGeom>
        </p:spPr>
      </p:pic>
      <p:pic>
        <p:nvPicPr>
          <p:cNvPr id="73" name="Picture 72"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5607" y="3113925"/>
            <a:ext cx="607243" cy="388594"/>
          </a:xfrm>
          <a:prstGeom prst="rect">
            <a:avLst/>
          </a:prstGeom>
        </p:spPr>
      </p:pic>
      <p:pic>
        <p:nvPicPr>
          <p:cNvPr id="74" name="Picture 73"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76705" y="3128138"/>
            <a:ext cx="607243" cy="388594"/>
          </a:xfrm>
          <a:prstGeom prst="rect">
            <a:avLst/>
          </a:prstGeom>
        </p:spPr>
      </p:pic>
      <p:sp>
        <p:nvSpPr>
          <p:cNvPr id="8" name="TextBox 7"/>
          <p:cNvSpPr txBox="1"/>
          <p:nvPr/>
        </p:nvSpPr>
        <p:spPr>
          <a:xfrm>
            <a:off x="3317129" y="1714695"/>
            <a:ext cx="1416233" cy="369332"/>
          </a:xfrm>
          <a:prstGeom prst="rect">
            <a:avLst/>
          </a:prstGeom>
          <a:noFill/>
        </p:spPr>
        <p:txBody>
          <a:bodyPr wrap="square" rtlCol="0">
            <a:spAutoFit/>
          </a:bodyPr>
          <a:lstStyle/>
          <a:p>
            <a:pPr algn="ctr"/>
            <a:r>
              <a:rPr lang="en-US" i="1" dirty="0" smtClean="0"/>
              <a:t>Chapter 2</a:t>
            </a:r>
            <a:endParaRPr lang="en-US" i="1" dirty="0"/>
          </a:p>
        </p:txBody>
      </p:sp>
      <p:sp>
        <p:nvSpPr>
          <p:cNvPr id="75" name="TextBox 74"/>
          <p:cNvSpPr txBox="1"/>
          <p:nvPr/>
        </p:nvSpPr>
        <p:spPr>
          <a:xfrm>
            <a:off x="3395854" y="4466995"/>
            <a:ext cx="1416233" cy="369332"/>
          </a:xfrm>
          <a:prstGeom prst="rect">
            <a:avLst/>
          </a:prstGeom>
          <a:noFill/>
        </p:spPr>
        <p:txBody>
          <a:bodyPr wrap="square" rtlCol="0">
            <a:spAutoFit/>
          </a:bodyPr>
          <a:lstStyle/>
          <a:p>
            <a:pPr algn="ctr"/>
            <a:r>
              <a:rPr lang="en-US" i="1" dirty="0" smtClean="0"/>
              <a:t>Chapter 2</a:t>
            </a:r>
            <a:endParaRPr lang="en-US" i="1" dirty="0"/>
          </a:p>
        </p:txBody>
      </p:sp>
      <p:sp>
        <p:nvSpPr>
          <p:cNvPr id="76" name="TextBox 75"/>
          <p:cNvSpPr txBox="1"/>
          <p:nvPr/>
        </p:nvSpPr>
        <p:spPr>
          <a:xfrm>
            <a:off x="3395854" y="3349774"/>
            <a:ext cx="1416233" cy="369332"/>
          </a:xfrm>
          <a:prstGeom prst="rect">
            <a:avLst/>
          </a:prstGeom>
          <a:noFill/>
        </p:spPr>
        <p:txBody>
          <a:bodyPr wrap="square" rtlCol="0">
            <a:spAutoFit/>
          </a:bodyPr>
          <a:lstStyle/>
          <a:p>
            <a:pPr algn="ctr"/>
            <a:r>
              <a:rPr lang="en-US" i="1" dirty="0" smtClean="0"/>
              <a:t>Chapter 4,5</a:t>
            </a:r>
            <a:endParaRPr lang="en-US" i="1" dirty="0"/>
          </a:p>
        </p:txBody>
      </p:sp>
      <p:sp>
        <p:nvSpPr>
          <p:cNvPr id="77" name="TextBox 76"/>
          <p:cNvSpPr txBox="1"/>
          <p:nvPr/>
        </p:nvSpPr>
        <p:spPr>
          <a:xfrm>
            <a:off x="6695238" y="1671739"/>
            <a:ext cx="1416233" cy="369332"/>
          </a:xfrm>
          <a:prstGeom prst="rect">
            <a:avLst/>
          </a:prstGeom>
          <a:noFill/>
        </p:spPr>
        <p:txBody>
          <a:bodyPr wrap="square" rtlCol="0">
            <a:spAutoFit/>
          </a:bodyPr>
          <a:lstStyle/>
          <a:p>
            <a:pPr algn="ctr"/>
            <a:r>
              <a:rPr lang="en-US" i="1" dirty="0" smtClean="0"/>
              <a:t>Chapter 3</a:t>
            </a:r>
            <a:endParaRPr lang="en-US" i="1" dirty="0"/>
          </a:p>
        </p:txBody>
      </p:sp>
      <p:sp>
        <p:nvSpPr>
          <p:cNvPr id="79" name="TextBox 78"/>
          <p:cNvSpPr txBox="1"/>
          <p:nvPr/>
        </p:nvSpPr>
        <p:spPr>
          <a:xfrm>
            <a:off x="1636258" y="6517628"/>
            <a:ext cx="1416233" cy="369332"/>
          </a:xfrm>
          <a:prstGeom prst="rect">
            <a:avLst/>
          </a:prstGeom>
          <a:noFill/>
        </p:spPr>
        <p:txBody>
          <a:bodyPr wrap="square" rtlCol="0">
            <a:spAutoFit/>
          </a:bodyPr>
          <a:lstStyle/>
          <a:p>
            <a:pPr algn="ctr"/>
            <a:r>
              <a:rPr lang="en-US" i="1" dirty="0" smtClean="0"/>
              <a:t>Chapter 6</a:t>
            </a:r>
            <a:endParaRPr lang="en-US" i="1" dirty="0"/>
          </a:p>
        </p:txBody>
      </p:sp>
      <p:sp>
        <p:nvSpPr>
          <p:cNvPr id="80" name="TextBox 79"/>
          <p:cNvSpPr txBox="1"/>
          <p:nvPr/>
        </p:nvSpPr>
        <p:spPr>
          <a:xfrm>
            <a:off x="6099119" y="6517628"/>
            <a:ext cx="1416233" cy="369332"/>
          </a:xfrm>
          <a:prstGeom prst="rect">
            <a:avLst/>
          </a:prstGeom>
          <a:noFill/>
        </p:spPr>
        <p:txBody>
          <a:bodyPr wrap="square" rtlCol="0">
            <a:spAutoFit/>
          </a:bodyPr>
          <a:lstStyle/>
          <a:p>
            <a:pPr algn="ctr"/>
            <a:r>
              <a:rPr lang="en-US" i="1" dirty="0" smtClean="0"/>
              <a:t>Chapter 7</a:t>
            </a:r>
            <a:endParaRPr lang="en-US" i="1" dirty="0"/>
          </a:p>
        </p:txBody>
      </p:sp>
      <p:sp>
        <p:nvSpPr>
          <p:cNvPr id="81" name="Rectangle 80"/>
          <p:cNvSpPr/>
          <p:nvPr/>
        </p:nvSpPr>
        <p:spPr>
          <a:xfrm>
            <a:off x="0" y="755461"/>
            <a:ext cx="5430020" cy="459348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5430020" y="759453"/>
            <a:ext cx="3713980" cy="4589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5445BD81-DAF7-6F49-B150-DD6061297609}" type="slidenum">
              <a:rPr lang="en-US" smtClean="0"/>
              <a:t>59</a:t>
            </a:fld>
            <a:endParaRPr lang="en-US"/>
          </a:p>
        </p:txBody>
      </p:sp>
    </p:spTree>
    <p:extLst>
      <p:ext uri="{BB962C8B-B14F-4D97-AF65-F5344CB8AC3E}">
        <p14:creationId xmlns:p14="http://schemas.microsoft.com/office/powerpoint/2010/main" val="7523066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411" y="1807882"/>
            <a:ext cx="4767615" cy="1633548"/>
          </a:xfrm>
        </p:spPr>
        <p:txBody>
          <a:bodyPr>
            <a:normAutofit fontScale="92500" lnSpcReduction="10000"/>
          </a:bodyPr>
          <a:lstStyle/>
          <a:p>
            <a:pPr marL="0" indent="0" algn="ctr">
              <a:buNone/>
            </a:pPr>
            <a:r>
              <a:rPr lang="en-US" sz="2800" dirty="0" smtClean="0"/>
              <a:t>US Air </a:t>
            </a:r>
            <a:r>
              <a:rPr lang="en-US" sz="2800" dirty="0"/>
              <a:t>Mobility </a:t>
            </a:r>
            <a:r>
              <a:rPr lang="en-US" sz="2800" dirty="0" smtClean="0"/>
              <a:t>Command (AMC)</a:t>
            </a:r>
          </a:p>
          <a:p>
            <a:pPr marL="0" indent="0" algn="ctr">
              <a:buNone/>
            </a:pPr>
            <a:r>
              <a:rPr lang="en-US" sz="2800" dirty="0" smtClean="0"/>
              <a:t>Headquarter @ </a:t>
            </a:r>
            <a:br>
              <a:rPr lang="en-US" sz="2800" dirty="0" smtClean="0"/>
            </a:br>
            <a:r>
              <a:rPr lang="en-US" sz="2800" dirty="0" smtClean="0"/>
              <a:t>Scott AFB, Saint Louis, IL</a:t>
            </a:r>
            <a:endParaRPr lang="en-US" sz="2800" dirty="0"/>
          </a:p>
        </p:txBody>
      </p:sp>
      <p:sp>
        <p:nvSpPr>
          <p:cNvPr id="6" name="Slide Number Placeholder 5"/>
          <p:cNvSpPr>
            <a:spLocks noGrp="1"/>
          </p:cNvSpPr>
          <p:nvPr>
            <p:ph type="sldNum" sz="quarter" idx="12"/>
          </p:nvPr>
        </p:nvSpPr>
        <p:spPr>
          <a:xfrm>
            <a:off x="6553200" y="6535642"/>
            <a:ext cx="2133600" cy="365125"/>
          </a:xfrm>
        </p:spPr>
        <p:txBody>
          <a:bodyPr/>
          <a:lstStyle/>
          <a:p>
            <a:fld id="{5445BD81-DAF7-6F49-B150-DD6061297609}" type="slidenum">
              <a:rPr lang="en-US" smtClean="0"/>
              <a:t>6</a:t>
            </a:fld>
            <a:endParaRPr lang="en-US"/>
          </a:p>
        </p:txBody>
      </p:sp>
      <p:pic>
        <p:nvPicPr>
          <p:cNvPr id="11" name="Picture 10"/>
          <p:cNvPicPr>
            <a:picLocks noChangeAspect="1"/>
          </p:cNvPicPr>
          <p:nvPr/>
        </p:nvPicPr>
        <p:blipFill>
          <a:blip r:embed="rId3"/>
          <a:stretch>
            <a:fillRect/>
          </a:stretch>
        </p:blipFill>
        <p:spPr>
          <a:xfrm>
            <a:off x="4618206" y="3296549"/>
            <a:ext cx="2083846" cy="1100196"/>
          </a:xfrm>
          <a:prstGeom prst="rect">
            <a:avLst/>
          </a:prstGeom>
        </p:spPr>
      </p:pic>
      <p:pic>
        <p:nvPicPr>
          <p:cNvPr id="12" name="Picture 11"/>
          <p:cNvPicPr>
            <a:picLocks noChangeAspect="1"/>
          </p:cNvPicPr>
          <p:nvPr/>
        </p:nvPicPr>
        <p:blipFill>
          <a:blip r:embed="rId4"/>
          <a:stretch>
            <a:fillRect/>
          </a:stretch>
        </p:blipFill>
        <p:spPr>
          <a:xfrm>
            <a:off x="6553200" y="3296549"/>
            <a:ext cx="2133600" cy="1100196"/>
          </a:xfrm>
          <a:prstGeom prst="rect">
            <a:avLst/>
          </a:prstGeom>
        </p:spPr>
      </p:pic>
      <p:pic>
        <p:nvPicPr>
          <p:cNvPr id="13" name="Picture 12"/>
          <p:cNvPicPr>
            <a:picLocks noChangeAspect="1"/>
          </p:cNvPicPr>
          <p:nvPr/>
        </p:nvPicPr>
        <p:blipFill>
          <a:blip r:embed="rId5"/>
          <a:stretch>
            <a:fillRect/>
          </a:stretch>
        </p:blipFill>
        <p:spPr>
          <a:xfrm>
            <a:off x="4618205" y="4343785"/>
            <a:ext cx="2076297" cy="1122323"/>
          </a:xfrm>
          <a:prstGeom prst="rect">
            <a:avLst/>
          </a:prstGeom>
        </p:spPr>
      </p:pic>
      <p:pic>
        <p:nvPicPr>
          <p:cNvPr id="14" name="Picture 13"/>
          <p:cNvPicPr>
            <a:picLocks noChangeAspect="1"/>
          </p:cNvPicPr>
          <p:nvPr/>
        </p:nvPicPr>
        <p:blipFill>
          <a:blip r:embed="rId6"/>
          <a:stretch>
            <a:fillRect/>
          </a:stretch>
        </p:blipFill>
        <p:spPr>
          <a:xfrm>
            <a:off x="6553200" y="5471189"/>
            <a:ext cx="2133599" cy="1078772"/>
          </a:xfrm>
          <a:prstGeom prst="rect">
            <a:avLst/>
          </a:prstGeom>
        </p:spPr>
      </p:pic>
      <p:pic>
        <p:nvPicPr>
          <p:cNvPr id="15" name="Picture 14"/>
          <p:cNvPicPr>
            <a:picLocks noChangeAspect="1"/>
          </p:cNvPicPr>
          <p:nvPr/>
        </p:nvPicPr>
        <p:blipFill>
          <a:blip r:embed="rId7"/>
          <a:stretch>
            <a:fillRect/>
          </a:stretch>
        </p:blipFill>
        <p:spPr>
          <a:xfrm>
            <a:off x="6553200" y="4343786"/>
            <a:ext cx="2133600" cy="1122323"/>
          </a:xfrm>
          <a:prstGeom prst="rect">
            <a:avLst/>
          </a:prstGeom>
        </p:spPr>
      </p:pic>
      <p:pic>
        <p:nvPicPr>
          <p:cNvPr id="16" name="Picture 15"/>
          <p:cNvPicPr>
            <a:picLocks noChangeAspect="1"/>
          </p:cNvPicPr>
          <p:nvPr/>
        </p:nvPicPr>
        <p:blipFill>
          <a:blip r:embed="rId8"/>
          <a:stretch>
            <a:fillRect/>
          </a:stretch>
        </p:blipFill>
        <p:spPr>
          <a:xfrm>
            <a:off x="277906" y="3192678"/>
            <a:ext cx="3253508" cy="3351356"/>
          </a:xfrm>
          <a:prstGeom prst="rect">
            <a:avLst/>
          </a:prstGeom>
        </p:spPr>
      </p:pic>
      <p:pic>
        <p:nvPicPr>
          <p:cNvPr id="18" name="Picture 17"/>
          <p:cNvPicPr>
            <a:picLocks noChangeAspect="1"/>
          </p:cNvPicPr>
          <p:nvPr/>
        </p:nvPicPr>
        <p:blipFill>
          <a:blip r:embed="rId9"/>
          <a:stretch>
            <a:fillRect/>
          </a:stretch>
        </p:blipFill>
        <p:spPr>
          <a:xfrm>
            <a:off x="4618206" y="5444451"/>
            <a:ext cx="2076297" cy="1127017"/>
          </a:xfrm>
          <a:prstGeom prst="rect">
            <a:avLst/>
          </a:prstGeom>
        </p:spPr>
      </p:pic>
      <p:sp>
        <p:nvSpPr>
          <p:cNvPr id="21" name="Title 1"/>
          <p:cNvSpPr>
            <a:spLocks noGrp="1"/>
          </p:cNvSpPr>
          <p:nvPr>
            <p:ph type="title"/>
          </p:nvPr>
        </p:nvSpPr>
        <p:spPr>
          <a:xfrm>
            <a:off x="457200" y="274638"/>
            <a:ext cx="8229600" cy="1143000"/>
          </a:xfrm>
        </p:spPr>
        <p:txBody>
          <a:bodyPr/>
          <a:lstStyle/>
          <a:p>
            <a:r>
              <a:rPr lang="en-US" dirty="0" smtClean="0">
                <a:solidFill>
                  <a:srgbClr val="0000FF"/>
                </a:solidFill>
                <a:latin typeface="Cambria"/>
                <a:cs typeface="Cambria"/>
              </a:rPr>
              <a:t>AMC Planning</a:t>
            </a:r>
            <a:endParaRPr lang="en-US" dirty="0">
              <a:solidFill>
                <a:srgbClr val="0000FF"/>
              </a:solidFill>
              <a:latin typeface="Cambria"/>
              <a:cs typeface="Cambria"/>
            </a:endParaRPr>
          </a:p>
        </p:txBody>
      </p:sp>
      <p:sp>
        <p:nvSpPr>
          <p:cNvPr id="2" name="TextBox 1"/>
          <p:cNvSpPr txBox="1"/>
          <p:nvPr/>
        </p:nvSpPr>
        <p:spPr>
          <a:xfrm>
            <a:off x="4006543" y="1367101"/>
            <a:ext cx="5242045" cy="1938992"/>
          </a:xfrm>
          <a:prstGeom prst="rect">
            <a:avLst/>
          </a:prstGeom>
          <a:noFill/>
        </p:spPr>
        <p:txBody>
          <a:bodyPr wrap="square" rtlCol="0">
            <a:spAutoFit/>
          </a:bodyPr>
          <a:lstStyle/>
          <a:p>
            <a:pPr algn="ctr"/>
            <a:r>
              <a:rPr lang="en-US" sz="3000" i="1" dirty="0" smtClean="0">
                <a:solidFill>
                  <a:srgbClr val="008000"/>
                </a:solidFill>
              </a:rPr>
              <a:t>AMC Mission </a:t>
            </a:r>
          </a:p>
          <a:p>
            <a:pPr algn="ctr"/>
            <a:r>
              <a:rPr lang="en-US" sz="3000" dirty="0" smtClean="0">
                <a:solidFill>
                  <a:srgbClr val="008000"/>
                </a:solidFill>
              </a:rPr>
              <a:t>Provide airlift, air refueling, special air mission &amp; aeromedical evacuation</a:t>
            </a:r>
            <a:endParaRPr lang="en-US" sz="3000" dirty="0">
              <a:solidFill>
                <a:srgbClr val="008000"/>
              </a:solidFill>
            </a:endParaRPr>
          </a:p>
        </p:txBody>
      </p:sp>
    </p:spTree>
    <p:extLst>
      <p:ext uri="{BB962C8B-B14F-4D97-AF65-F5344CB8AC3E}">
        <p14:creationId xmlns:p14="http://schemas.microsoft.com/office/powerpoint/2010/main" val="2760201233"/>
      </p:ext>
    </p:extLst>
  </p:cSld>
  <p:clrMapOvr>
    <a:masterClrMapping/>
  </p:clrMapOvr>
  <mc:AlternateContent xmlns:mc="http://schemas.openxmlformats.org/markup-compatibility/2006" xmlns:p14="http://schemas.microsoft.com/office/powerpoint/2010/main">
    <mc:Choice Requires="p14">
      <p:transition spd="slow" p14:dur="2000" advTm="69424"/>
    </mc:Choice>
    <mc:Fallback xmlns="">
      <p:transition xmlns:p14="http://schemas.microsoft.com/office/powerpoint/2010/main" spd="slow" advTm="69424"/>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Military Aircraft Allocation Problem</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60</a:t>
            </a:fld>
            <a:endParaRPr lang="en-US"/>
          </a:p>
        </p:txBody>
      </p:sp>
      <p:sp>
        <p:nvSpPr>
          <p:cNvPr id="6" name="TextBox 5"/>
          <p:cNvSpPr txBox="1"/>
          <p:nvPr/>
        </p:nvSpPr>
        <p:spPr>
          <a:xfrm>
            <a:off x="2494264" y="1586365"/>
            <a:ext cx="4795982" cy="1938992"/>
          </a:xfrm>
          <a:prstGeom prst="rect">
            <a:avLst/>
          </a:prstGeom>
          <a:noFill/>
        </p:spPr>
        <p:txBody>
          <a:bodyPr wrap="square" rtlCol="0">
            <a:spAutoFit/>
          </a:bodyPr>
          <a:lstStyle/>
          <a:p>
            <a:pPr algn="ctr"/>
            <a:r>
              <a:rPr lang="en-US" sz="3000" i="1" dirty="0" smtClean="0">
                <a:solidFill>
                  <a:srgbClr val="008000"/>
                </a:solidFill>
              </a:rPr>
              <a:t>Stage 1</a:t>
            </a:r>
          </a:p>
          <a:p>
            <a:pPr algn="ctr"/>
            <a:r>
              <a:rPr lang="en-US" sz="3000" dirty="0" smtClean="0">
                <a:solidFill>
                  <a:srgbClr val="008000"/>
                </a:solidFill>
              </a:rPr>
              <a:t>Long term leasing of civilian aircraft, allocation of aircraft to missions, wings</a:t>
            </a:r>
          </a:p>
        </p:txBody>
      </p:sp>
      <p:sp>
        <p:nvSpPr>
          <p:cNvPr id="7" name="Rectangle 6"/>
          <p:cNvSpPr/>
          <p:nvPr/>
        </p:nvSpPr>
        <p:spPr>
          <a:xfrm>
            <a:off x="2494264" y="4067187"/>
            <a:ext cx="4638980" cy="1477328"/>
          </a:xfrm>
          <a:prstGeom prst="rect">
            <a:avLst/>
          </a:prstGeom>
        </p:spPr>
        <p:txBody>
          <a:bodyPr wrap="square">
            <a:spAutoFit/>
          </a:bodyPr>
          <a:lstStyle/>
          <a:p>
            <a:pPr algn="ctr"/>
            <a:r>
              <a:rPr lang="en-US" sz="3000" i="1" dirty="0">
                <a:solidFill>
                  <a:srgbClr val="008000"/>
                </a:solidFill>
                <a:latin typeface="Cambria"/>
                <a:cs typeface="Cambria"/>
              </a:rPr>
              <a:t>Stage </a:t>
            </a:r>
            <a:r>
              <a:rPr lang="en-US" sz="3000" i="1" dirty="0" smtClean="0">
                <a:solidFill>
                  <a:srgbClr val="008000"/>
                </a:solidFill>
                <a:latin typeface="Cambria"/>
                <a:cs typeface="Cambria"/>
              </a:rPr>
              <a:t>2</a:t>
            </a:r>
          </a:p>
          <a:p>
            <a:pPr algn="ctr"/>
            <a:r>
              <a:rPr lang="en-US" sz="3000" dirty="0" smtClean="0">
                <a:solidFill>
                  <a:srgbClr val="008000"/>
                </a:solidFill>
                <a:latin typeface="Cambria"/>
                <a:cs typeface="Cambria"/>
              </a:rPr>
              <a:t>Select aircraft routes, and</a:t>
            </a:r>
          </a:p>
          <a:p>
            <a:pPr algn="ctr"/>
            <a:r>
              <a:rPr lang="en-US" sz="3000" dirty="0">
                <a:solidFill>
                  <a:srgbClr val="008000"/>
                </a:solidFill>
                <a:latin typeface="Cambria"/>
                <a:cs typeface="Cambria"/>
              </a:rPr>
              <a:t>a</a:t>
            </a:r>
            <a:r>
              <a:rPr lang="en-US" sz="3000" dirty="0" smtClean="0">
                <a:solidFill>
                  <a:srgbClr val="008000"/>
                </a:solidFill>
                <a:latin typeface="Cambria"/>
                <a:cs typeface="Cambria"/>
              </a:rPr>
              <a:t>ssign demand to aircraft</a:t>
            </a:r>
            <a:endParaRPr lang="en-US" sz="3000" dirty="0">
              <a:solidFill>
                <a:srgbClr val="008000"/>
              </a:solidFill>
              <a:latin typeface="Cambria"/>
              <a:cs typeface="Cambria"/>
            </a:endParaRPr>
          </a:p>
        </p:txBody>
      </p:sp>
    </p:spTree>
    <p:extLst>
      <p:ext uri="{BB962C8B-B14F-4D97-AF65-F5344CB8AC3E}">
        <p14:creationId xmlns:p14="http://schemas.microsoft.com/office/powerpoint/2010/main" val="162080365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Military Aircraft Allocation Problem</a:t>
            </a:r>
            <a:br>
              <a:rPr lang="en-US" dirty="0" smtClean="0"/>
            </a:b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61</a:t>
            </a:fld>
            <a:endParaRPr lang="en-US"/>
          </a:p>
        </p:txBody>
      </p:sp>
      <p:pic>
        <p:nvPicPr>
          <p:cNvPr id="5" name="Picture 4" descr="costbenefit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64" y="2421947"/>
            <a:ext cx="4476706" cy="3357530"/>
          </a:xfrm>
          <a:prstGeom prst="rect">
            <a:avLst/>
          </a:prstGeom>
        </p:spPr>
      </p:pic>
      <p:sp>
        <p:nvSpPr>
          <p:cNvPr id="6" name="TextBox 5"/>
          <p:cNvSpPr txBox="1"/>
          <p:nvPr/>
        </p:nvSpPr>
        <p:spPr>
          <a:xfrm>
            <a:off x="4347882" y="3108795"/>
            <a:ext cx="4796118" cy="2092881"/>
          </a:xfrm>
          <a:prstGeom prst="rect">
            <a:avLst/>
          </a:prstGeom>
          <a:noFill/>
        </p:spPr>
        <p:txBody>
          <a:bodyPr wrap="square" rtlCol="0">
            <a:spAutoFit/>
          </a:bodyPr>
          <a:lstStyle/>
          <a:p>
            <a:r>
              <a:rPr lang="en-US" sz="2600" i="1" dirty="0" smtClean="0">
                <a:solidFill>
                  <a:srgbClr val="008000"/>
                </a:solidFill>
              </a:rPr>
              <a:t>Average Cost Benefit: </a:t>
            </a:r>
            <a:r>
              <a:rPr lang="en-US" sz="2600" dirty="0" smtClean="0">
                <a:solidFill>
                  <a:srgbClr val="008000"/>
                </a:solidFill>
              </a:rPr>
              <a:t>10%</a:t>
            </a:r>
          </a:p>
          <a:p>
            <a:r>
              <a:rPr lang="en-US" sz="2600" i="1" dirty="0" smtClean="0">
                <a:solidFill>
                  <a:srgbClr val="008000"/>
                </a:solidFill>
              </a:rPr>
              <a:t>Maximum benefits</a:t>
            </a:r>
            <a:r>
              <a:rPr lang="en-US" sz="2600" dirty="0" smtClean="0">
                <a:solidFill>
                  <a:srgbClr val="008000"/>
                </a:solidFill>
              </a:rPr>
              <a:t>: 57%</a:t>
            </a:r>
          </a:p>
          <a:p>
            <a:r>
              <a:rPr lang="en-US" sz="2600" i="1" dirty="0" smtClean="0">
                <a:solidFill>
                  <a:srgbClr val="008000"/>
                </a:solidFill>
              </a:rPr>
              <a:t>Robustness: </a:t>
            </a:r>
            <a:r>
              <a:rPr lang="en-US" sz="2600" dirty="0" smtClean="0">
                <a:solidFill>
                  <a:srgbClr val="008000"/>
                </a:solidFill>
              </a:rPr>
              <a:t>66% reduction in variance</a:t>
            </a:r>
          </a:p>
          <a:p>
            <a:r>
              <a:rPr lang="en-US" sz="2600" i="1" dirty="0" smtClean="0">
                <a:solidFill>
                  <a:srgbClr val="008000"/>
                </a:solidFill>
              </a:rPr>
              <a:t>Cost of hedging</a:t>
            </a:r>
            <a:r>
              <a:rPr lang="en-US" sz="2600" dirty="0" smtClean="0">
                <a:solidFill>
                  <a:srgbClr val="008000"/>
                </a:solidFill>
              </a:rPr>
              <a:t>: 5%</a:t>
            </a:r>
            <a:endParaRPr lang="en-US" sz="2600" dirty="0">
              <a:solidFill>
                <a:srgbClr val="008000"/>
              </a:solidFill>
            </a:endParaRPr>
          </a:p>
        </p:txBody>
      </p:sp>
      <p:sp>
        <p:nvSpPr>
          <p:cNvPr id="7" name="Rectangle 6"/>
          <p:cNvSpPr/>
          <p:nvPr/>
        </p:nvSpPr>
        <p:spPr>
          <a:xfrm>
            <a:off x="104588" y="1094472"/>
            <a:ext cx="8815294" cy="1015663"/>
          </a:xfrm>
          <a:prstGeom prst="rect">
            <a:avLst/>
          </a:prstGeom>
        </p:spPr>
        <p:txBody>
          <a:bodyPr wrap="square">
            <a:spAutoFit/>
          </a:bodyPr>
          <a:lstStyle/>
          <a:p>
            <a:pPr algn="ctr"/>
            <a:r>
              <a:rPr lang="en-US" sz="3000" dirty="0">
                <a:solidFill>
                  <a:srgbClr val="008000"/>
                </a:solidFill>
                <a:latin typeface="Cambria"/>
                <a:cs typeface="Cambria"/>
              </a:rPr>
              <a:t>Cost benefit Analysis </a:t>
            </a:r>
            <a:r>
              <a:rPr lang="en-US" sz="3000" dirty="0" smtClean="0">
                <a:solidFill>
                  <a:srgbClr val="008000"/>
                </a:solidFill>
                <a:latin typeface="Cambria"/>
                <a:cs typeface="Cambria"/>
              </a:rPr>
              <a:t>in </a:t>
            </a:r>
            <a:r>
              <a:rPr lang="en-US" sz="3000" dirty="0">
                <a:solidFill>
                  <a:srgbClr val="008000"/>
                </a:solidFill>
                <a:latin typeface="Cambria"/>
                <a:cs typeface="Cambria"/>
              </a:rPr>
              <a:t>Imminent Disaster </a:t>
            </a:r>
            <a:r>
              <a:rPr lang="en-US" sz="3000" dirty="0" smtClean="0">
                <a:solidFill>
                  <a:srgbClr val="008000"/>
                </a:solidFill>
                <a:latin typeface="Cambria"/>
                <a:cs typeface="Cambria"/>
              </a:rPr>
              <a:t>Situation</a:t>
            </a:r>
            <a:endParaRPr lang="en-US" sz="3000" dirty="0">
              <a:solidFill>
                <a:srgbClr val="008000"/>
              </a:solidFill>
              <a:latin typeface="Cambria"/>
              <a:cs typeface="Cambria"/>
            </a:endParaRPr>
          </a:p>
          <a:p>
            <a:pPr algn="ctr"/>
            <a:r>
              <a:rPr lang="en-US" sz="3000" dirty="0" smtClean="0">
                <a:solidFill>
                  <a:srgbClr val="008000"/>
                </a:solidFill>
                <a:latin typeface="Cambria"/>
                <a:cs typeface="Cambria"/>
              </a:rPr>
              <a:t>Deterministic </a:t>
            </a:r>
            <a:r>
              <a:rPr lang="en-US" sz="3000" dirty="0" err="1">
                <a:solidFill>
                  <a:srgbClr val="008000"/>
                </a:solidFill>
                <a:latin typeface="Cambria"/>
                <a:cs typeface="Cambria"/>
              </a:rPr>
              <a:t>vs</a:t>
            </a:r>
            <a:r>
              <a:rPr lang="en-US" sz="3000" dirty="0">
                <a:solidFill>
                  <a:srgbClr val="008000"/>
                </a:solidFill>
                <a:latin typeface="Cambria"/>
                <a:cs typeface="Cambria"/>
              </a:rPr>
              <a:t> Stochastic optimization</a:t>
            </a:r>
          </a:p>
        </p:txBody>
      </p:sp>
    </p:spTree>
    <p:extLst>
      <p:ext uri="{BB962C8B-B14F-4D97-AF65-F5344CB8AC3E}">
        <p14:creationId xmlns:p14="http://schemas.microsoft.com/office/powerpoint/2010/main" val="303609999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66733" y="3333068"/>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31" name="Rectangle 30"/>
          <p:cNvSpPr/>
          <p:nvPr/>
        </p:nvSpPr>
        <p:spPr>
          <a:xfrm>
            <a:off x="344215" y="3456897"/>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5" name="Rectangle 4"/>
          <p:cNvSpPr/>
          <p:nvPr/>
        </p:nvSpPr>
        <p:spPr>
          <a:xfrm>
            <a:off x="308353" y="885333"/>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dirty="0" smtClean="0">
                <a:latin typeface="Cambria"/>
                <a:cs typeface="Cambria"/>
              </a:rPr>
              <a:t>Stage 1</a:t>
            </a:r>
            <a:endParaRPr lang="en-US" sz="3000" dirty="0">
              <a:latin typeface="Cambria"/>
              <a:cs typeface="Cambria"/>
            </a:endParaRPr>
          </a:p>
        </p:txBody>
      </p:sp>
      <p:sp>
        <p:nvSpPr>
          <p:cNvPr id="11" name="TextBox 10"/>
          <p:cNvSpPr txBox="1"/>
          <p:nvPr/>
        </p:nvSpPr>
        <p:spPr>
          <a:xfrm>
            <a:off x="218140" y="6021413"/>
            <a:ext cx="4318000" cy="492443"/>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dirty="0" smtClean="0">
                <a:solidFill>
                  <a:schemeClr val="accent6">
                    <a:lumMod val="75000"/>
                  </a:schemeClr>
                </a:solidFill>
                <a:latin typeface="Cambria"/>
                <a:cs typeface="Cambria"/>
              </a:rPr>
              <a:t>Aircraft Allocation Problem</a:t>
            </a:r>
            <a:endParaRPr lang="en-US" sz="2600" dirty="0">
              <a:solidFill>
                <a:schemeClr val="accent6">
                  <a:lumMod val="75000"/>
                </a:schemeClr>
              </a:solidFill>
              <a:latin typeface="Cambria"/>
              <a:cs typeface="Cambria"/>
            </a:endParaRPr>
          </a:p>
        </p:txBody>
      </p:sp>
      <p:sp>
        <p:nvSpPr>
          <p:cNvPr id="12" name="TextBox 11"/>
          <p:cNvSpPr txBox="1"/>
          <p:nvPr/>
        </p:nvSpPr>
        <p:spPr>
          <a:xfrm>
            <a:off x="4733362" y="6021413"/>
            <a:ext cx="4318000" cy="49244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600" dirty="0" smtClean="0">
                <a:solidFill>
                  <a:srgbClr val="E46C0A"/>
                </a:solidFill>
                <a:latin typeface="Cambria"/>
                <a:cs typeface="Cambria"/>
              </a:rPr>
              <a:t>Dynamic Mission Replanning</a:t>
            </a:r>
            <a:endParaRPr lang="en-US" sz="2600" dirty="0">
              <a:solidFill>
                <a:srgbClr val="E46C0A"/>
              </a:solidFill>
              <a:latin typeface="Cambria"/>
              <a:cs typeface="Cambria"/>
            </a:endParaRPr>
          </a:p>
        </p:txBody>
      </p:sp>
      <p:sp>
        <p:nvSpPr>
          <p:cNvPr id="22" name="TextBox 21"/>
          <p:cNvSpPr txBox="1"/>
          <p:nvPr/>
        </p:nvSpPr>
        <p:spPr>
          <a:xfrm>
            <a:off x="2727957" y="1236142"/>
            <a:ext cx="2505005" cy="461665"/>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Stage 1 Bottleneck</a:t>
            </a:r>
            <a:endParaRPr lang="en-US" sz="2400" dirty="0">
              <a:solidFill>
                <a:schemeClr val="accent6">
                  <a:lumMod val="75000"/>
                </a:schemeClr>
              </a:solidFill>
            </a:endParaRPr>
          </a:p>
        </p:txBody>
      </p:sp>
      <p:sp>
        <p:nvSpPr>
          <p:cNvPr id="23" name="TextBox 22"/>
          <p:cNvSpPr txBox="1"/>
          <p:nvPr/>
        </p:nvSpPr>
        <p:spPr>
          <a:xfrm>
            <a:off x="2727957" y="3970871"/>
            <a:ext cx="2505005" cy="461665"/>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Stage 2 Scenarios</a:t>
            </a:r>
            <a:endParaRPr lang="en-US" sz="2400" dirty="0">
              <a:solidFill>
                <a:schemeClr val="accent6">
                  <a:lumMod val="75000"/>
                </a:schemeClr>
              </a:solidFill>
            </a:endParaRPr>
          </a:p>
        </p:txBody>
      </p:sp>
      <p:sp>
        <p:nvSpPr>
          <p:cNvPr id="24" name="TextBox 23"/>
          <p:cNvSpPr txBox="1"/>
          <p:nvPr/>
        </p:nvSpPr>
        <p:spPr>
          <a:xfrm>
            <a:off x="2727957" y="2440516"/>
            <a:ext cx="2505005" cy="830997"/>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6">
                    <a:lumMod val="75000"/>
                  </a:schemeClr>
                </a:solidFill>
              </a:rPr>
              <a:t>Benders</a:t>
            </a:r>
          </a:p>
          <a:p>
            <a:pPr algn="ctr"/>
            <a:r>
              <a:rPr lang="en-US" sz="2400" dirty="0" smtClean="0">
                <a:solidFill>
                  <a:schemeClr val="accent6">
                    <a:lumMod val="75000"/>
                  </a:schemeClr>
                </a:solidFill>
              </a:rPr>
              <a:t>Convergence Rate</a:t>
            </a:r>
            <a:endParaRPr lang="en-US" sz="2400" dirty="0">
              <a:solidFill>
                <a:schemeClr val="accent6">
                  <a:lumMod val="75000"/>
                </a:schemeClr>
              </a:solidFill>
            </a:endParaRPr>
          </a:p>
        </p:txBody>
      </p:sp>
      <p:sp>
        <p:nvSpPr>
          <p:cNvPr id="26" name="TextBox 25"/>
          <p:cNvSpPr txBox="1"/>
          <p:nvPr/>
        </p:nvSpPr>
        <p:spPr>
          <a:xfrm>
            <a:off x="2377140" y="5406810"/>
            <a:ext cx="4318000" cy="523220"/>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dirty="0" smtClean="0">
                <a:solidFill>
                  <a:srgbClr val="000090"/>
                </a:solidFill>
                <a:latin typeface="Cambria"/>
                <a:cs typeface="Cambria"/>
              </a:rPr>
              <a:t>Applications</a:t>
            </a:r>
            <a:endParaRPr lang="en-US" sz="2800" dirty="0">
              <a:solidFill>
                <a:srgbClr val="000090"/>
              </a:solidFill>
              <a:latin typeface="Cambria"/>
              <a:cs typeface="Cambria"/>
            </a:endParaRPr>
          </a:p>
        </p:txBody>
      </p:sp>
      <p:sp>
        <p:nvSpPr>
          <p:cNvPr id="27" name="TextBox 26"/>
          <p:cNvSpPr txBox="1"/>
          <p:nvPr/>
        </p:nvSpPr>
        <p:spPr>
          <a:xfrm>
            <a:off x="2368176" y="0"/>
            <a:ext cx="4527177" cy="646331"/>
          </a:xfrm>
          <a:prstGeom prst="rect">
            <a:avLst/>
          </a:prstGeom>
          <a:noFill/>
        </p:spPr>
        <p:txBody>
          <a:bodyPr wrap="square" rtlCol="0">
            <a:spAutoFit/>
          </a:bodyPr>
          <a:lstStyle/>
          <a:p>
            <a:pPr algn="ctr"/>
            <a:r>
              <a:rPr lang="en-US" sz="3600" dirty="0" smtClean="0">
                <a:solidFill>
                  <a:srgbClr val="0000FF"/>
                </a:solidFill>
                <a:latin typeface="Cambria"/>
                <a:cs typeface="Cambria"/>
              </a:rPr>
              <a:t>Thesis Overview</a:t>
            </a:r>
            <a:endParaRPr lang="en-US" sz="3600" dirty="0">
              <a:solidFill>
                <a:srgbClr val="0000FF"/>
              </a:solidFill>
              <a:latin typeface="Cambria"/>
              <a:cs typeface="Cambria"/>
            </a:endParaRPr>
          </a:p>
        </p:txBody>
      </p:sp>
      <p:sp>
        <p:nvSpPr>
          <p:cNvPr id="30" name="Rectangle 29"/>
          <p:cNvSpPr/>
          <p:nvPr/>
        </p:nvSpPr>
        <p:spPr>
          <a:xfrm>
            <a:off x="206756" y="3576425"/>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000" dirty="0">
              <a:latin typeface="Cambria"/>
              <a:cs typeface="Cambria"/>
            </a:endParaRPr>
          </a:p>
        </p:txBody>
      </p:sp>
      <p:sp>
        <p:nvSpPr>
          <p:cNvPr id="6" name="Rectangle 5"/>
          <p:cNvSpPr/>
          <p:nvPr/>
        </p:nvSpPr>
        <p:spPr>
          <a:xfrm>
            <a:off x="69297" y="3703609"/>
            <a:ext cx="2181411" cy="142501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dirty="0" smtClean="0">
                <a:latin typeface="Cambria"/>
                <a:cs typeface="Cambria"/>
              </a:rPr>
              <a:t>Stage 2</a:t>
            </a:r>
            <a:endParaRPr lang="en-US" sz="3000" dirty="0">
              <a:latin typeface="Cambria"/>
              <a:cs typeface="Cambria"/>
            </a:endParaRPr>
          </a:p>
        </p:txBody>
      </p:sp>
      <p:cxnSp>
        <p:nvCxnSpPr>
          <p:cNvPr id="19" name="Straight Arrow Connector 18"/>
          <p:cNvCxnSpPr/>
          <p:nvPr/>
        </p:nvCxnSpPr>
        <p:spPr>
          <a:xfrm>
            <a:off x="935883" y="2310348"/>
            <a:ext cx="0" cy="119902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21" name="Straight Arrow Connector 20"/>
          <p:cNvCxnSpPr/>
          <p:nvPr/>
        </p:nvCxnSpPr>
        <p:spPr>
          <a:xfrm flipV="1">
            <a:off x="1862236" y="2310348"/>
            <a:ext cx="0" cy="119902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sp>
        <p:nvSpPr>
          <p:cNvPr id="33" name="TextBox 32"/>
          <p:cNvSpPr txBox="1"/>
          <p:nvPr/>
        </p:nvSpPr>
        <p:spPr>
          <a:xfrm>
            <a:off x="5987725" y="836033"/>
            <a:ext cx="2805953" cy="892552"/>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i="1" dirty="0" smtClean="0">
                <a:solidFill>
                  <a:schemeClr val="accent6">
                    <a:lumMod val="75000"/>
                  </a:schemeClr>
                </a:solidFill>
              </a:rPr>
              <a:t>When Stage 1 is </a:t>
            </a:r>
            <a:r>
              <a:rPr lang="en-US" sz="2600" i="1" dirty="0" smtClean="0">
                <a:solidFill>
                  <a:schemeClr val="accent6">
                    <a:lumMod val="75000"/>
                  </a:schemeClr>
                </a:solidFill>
              </a:rPr>
              <a:t>IP</a:t>
            </a:r>
          </a:p>
          <a:p>
            <a:pPr algn="ctr"/>
            <a:r>
              <a:rPr lang="en-US" sz="2600" dirty="0" err="1" smtClean="0">
                <a:solidFill>
                  <a:schemeClr val="accent6">
                    <a:lumMod val="75000"/>
                  </a:schemeClr>
                </a:solidFill>
              </a:rPr>
              <a:t>BnB</a:t>
            </a:r>
            <a:r>
              <a:rPr lang="en-US" sz="2600" dirty="0" smtClean="0">
                <a:solidFill>
                  <a:schemeClr val="accent6">
                    <a:lumMod val="75000"/>
                  </a:schemeClr>
                </a:solidFill>
              </a:rPr>
              <a:t> Parallelism</a:t>
            </a:r>
            <a:endParaRPr lang="en-US" sz="2600" dirty="0">
              <a:solidFill>
                <a:schemeClr val="accent6">
                  <a:lumMod val="75000"/>
                </a:schemeClr>
              </a:solidFill>
            </a:endParaRPr>
          </a:p>
        </p:txBody>
      </p:sp>
      <p:sp>
        <p:nvSpPr>
          <p:cNvPr id="49" name="Oval 48"/>
          <p:cNvSpPr/>
          <p:nvPr/>
        </p:nvSpPr>
        <p:spPr>
          <a:xfrm>
            <a:off x="6937053" y="2084027"/>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a:stCxn id="49" idx="3"/>
          </p:cNvCxnSpPr>
          <p:nvPr/>
        </p:nvCxnSpPr>
        <p:spPr>
          <a:xfrm flipH="1">
            <a:off x="6391146" y="2585738"/>
            <a:ext cx="631979" cy="446991"/>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49" idx="5"/>
            <a:endCxn id="52" idx="0"/>
          </p:cNvCxnSpPr>
          <p:nvPr/>
        </p:nvCxnSpPr>
        <p:spPr>
          <a:xfrm>
            <a:off x="7438716" y="2585738"/>
            <a:ext cx="710759" cy="446991"/>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7855607" y="303272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097278" y="3032729"/>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p:cNvCxnSpPr>
            <a:stCxn id="53" idx="3"/>
            <a:endCxn id="57" idx="0"/>
          </p:cNvCxnSpPr>
          <p:nvPr/>
        </p:nvCxnSpPr>
        <p:spPr>
          <a:xfrm flipH="1">
            <a:off x="5832787" y="3534440"/>
            <a:ext cx="350563"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53" idx="5"/>
            <a:endCxn id="56" idx="0"/>
          </p:cNvCxnSpPr>
          <p:nvPr/>
        </p:nvCxnSpPr>
        <p:spPr>
          <a:xfrm>
            <a:off x="6598941" y="3534440"/>
            <a:ext cx="338112"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6643185"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5538919"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Arrow Connector 57"/>
          <p:cNvCxnSpPr>
            <a:stCxn id="52" idx="3"/>
            <a:endCxn id="61" idx="0"/>
          </p:cNvCxnSpPr>
          <p:nvPr/>
        </p:nvCxnSpPr>
        <p:spPr>
          <a:xfrm flipH="1">
            <a:off x="7592493" y="3534440"/>
            <a:ext cx="349186"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2" idx="5"/>
            <a:endCxn id="60" idx="0"/>
          </p:cNvCxnSpPr>
          <p:nvPr/>
        </p:nvCxnSpPr>
        <p:spPr>
          <a:xfrm>
            <a:off x="8357270" y="3534440"/>
            <a:ext cx="339489" cy="52943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8402891"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7298625" y="4063870"/>
            <a:ext cx="587735" cy="587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2" name="Object 61"/>
          <p:cNvGraphicFramePr>
            <a:graphicFrameLocks noChangeAspect="1"/>
          </p:cNvGraphicFramePr>
          <p:nvPr>
            <p:extLst>
              <p:ext uri="{D42A27DB-BD31-4B8C-83A1-F6EECF244321}">
                <p14:modId xmlns:p14="http://schemas.microsoft.com/office/powerpoint/2010/main" val="1687695530"/>
              </p:ext>
            </p:extLst>
          </p:nvPr>
        </p:nvGraphicFramePr>
        <p:xfrm>
          <a:off x="6262185" y="2529481"/>
          <a:ext cx="530318" cy="282836"/>
        </p:xfrm>
        <a:graphic>
          <a:graphicData uri="http://schemas.openxmlformats.org/presentationml/2006/ole">
            <mc:AlternateContent xmlns:mc="http://schemas.openxmlformats.org/markup-compatibility/2006">
              <mc:Choice xmlns:v="urn:schemas-microsoft-com:vml" Requires="v">
                <p:oleObj spid="_x0000_s56635" name="Equation" r:id="rId3" imgW="381000" imgH="203200" progId="Equation.3">
                  <p:embed/>
                </p:oleObj>
              </mc:Choice>
              <mc:Fallback>
                <p:oleObj name="Equation" r:id="rId3" imgW="381000" imgH="203200" progId="Equation.3">
                  <p:embed/>
                  <p:pic>
                    <p:nvPicPr>
                      <p:cNvPr id="0" name=""/>
                      <p:cNvPicPr/>
                      <p:nvPr/>
                    </p:nvPicPr>
                    <p:blipFill>
                      <a:blip r:embed="rId4"/>
                      <a:stretch>
                        <a:fillRect/>
                      </a:stretch>
                    </p:blipFill>
                    <p:spPr>
                      <a:xfrm>
                        <a:off x="6262185" y="2529481"/>
                        <a:ext cx="530318" cy="282836"/>
                      </a:xfrm>
                      <a:prstGeom prst="rect">
                        <a:avLst/>
                      </a:prstGeom>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2124731277"/>
              </p:ext>
            </p:extLst>
          </p:nvPr>
        </p:nvGraphicFramePr>
        <p:xfrm>
          <a:off x="7765812" y="2507583"/>
          <a:ext cx="503040" cy="259634"/>
        </p:xfrm>
        <a:graphic>
          <a:graphicData uri="http://schemas.openxmlformats.org/presentationml/2006/ole">
            <mc:AlternateContent xmlns:mc="http://schemas.openxmlformats.org/markup-compatibility/2006">
              <mc:Choice xmlns:v="urn:schemas-microsoft-com:vml" Requires="v">
                <p:oleObj spid="_x0000_s56636" name="Equation" r:id="rId5" imgW="393700" imgH="203200" progId="Equation.3">
                  <p:embed/>
                </p:oleObj>
              </mc:Choice>
              <mc:Fallback>
                <p:oleObj name="Equation" r:id="rId5" imgW="393700" imgH="203200" progId="Equation.3">
                  <p:embed/>
                  <p:pic>
                    <p:nvPicPr>
                      <p:cNvPr id="0" name=""/>
                      <p:cNvPicPr/>
                      <p:nvPr/>
                    </p:nvPicPr>
                    <p:blipFill>
                      <a:blip r:embed="rId6"/>
                      <a:stretch>
                        <a:fillRect/>
                      </a:stretch>
                    </p:blipFill>
                    <p:spPr>
                      <a:xfrm>
                        <a:off x="7765812" y="2507583"/>
                        <a:ext cx="503040" cy="259634"/>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340068841"/>
              </p:ext>
            </p:extLst>
          </p:nvPr>
        </p:nvGraphicFramePr>
        <p:xfrm>
          <a:off x="5522447" y="3562507"/>
          <a:ext cx="512762" cy="300037"/>
        </p:xfrm>
        <a:graphic>
          <a:graphicData uri="http://schemas.openxmlformats.org/presentationml/2006/ole">
            <mc:AlternateContent xmlns:mc="http://schemas.openxmlformats.org/markup-compatibility/2006">
              <mc:Choice xmlns:v="urn:schemas-microsoft-com:vml" Requires="v">
                <p:oleObj spid="_x0000_s56637" name="Equation" r:id="rId7" imgW="368300" imgH="215900" progId="Equation.3">
                  <p:embed/>
                </p:oleObj>
              </mc:Choice>
              <mc:Fallback>
                <p:oleObj name="Equation" r:id="rId7" imgW="368300" imgH="215900" progId="Equation.3">
                  <p:embed/>
                  <p:pic>
                    <p:nvPicPr>
                      <p:cNvPr id="0" name=""/>
                      <p:cNvPicPr/>
                      <p:nvPr/>
                    </p:nvPicPr>
                    <p:blipFill>
                      <a:blip r:embed="rId8"/>
                      <a:stretch>
                        <a:fillRect/>
                      </a:stretch>
                    </p:blipFill>
                    <p:spPr>
                      <a:xfrm>
                        <a:off x="5522447" y="3562507"/>
                        <a:ext cx="512762" cy="300037"/>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4162182425"/>
              </p:ext>
            </p:extLst>
          </p:nvPr>
        </p:nvGraphicFramePr>
        <p:xfrm>
          <a:off x="6683948" y="3553590"/>
          <a:ext cx="566737" cy="300038"/>
        </p:xfrm>
        <a:graphic>
          <a:graphicData uri="http://schemas.openxmlformats.org/presentationml/2006/ole">
            <mc:AlternateContent xmlns:mc="http://schemas.openxmlformats.org/markup-compatibility/2006">
              <mc:Choice xmlns:v="urn:schemas-microsoft-com:vml" Requires="v">
                <p:oleObj spid="_x0000_s56638" name="Equation" r:id="rId9" imgW="406400" imgH="215900" progId="Equation.3">
                  <p:embed/>
                </p:oleObj>
              </mc:Choice>
              <mc:Fallback>
                <p:oleObj name="Equation" r:id="rId9" imgW="406400" imgH="215900" progId="Equation.3">
                  <p:embed/>
                  <p:pic>
                    <p:nvPicPr>
                      <p:cNvPr id="0" name=""/>
                      <p:cNvPicPr/>
                      <p:nvPr/>
                    </p:nvPicPr>
                    <p:blipFill>
                      <a:blip r:embed="rId10"/>
                      <a:stretch>
                        <a:fillRect/>
                      </a:stretch>
                    </p:blipFill>
                    <p:spPr>
                      <a:xfrm>
                        <a:off x="6683948" y="3553590"/>
                        <a:ext cx="566737" cy="300038"/>
                      </a:xfrm>
                      <a:prstGeom prst="rect">
                        <a:avLst/>
                      </a:prstGeom>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1478965458"/>
              </p:ext>
            </p:extLst>
          </p:nvPr>
        </p:nvGraphicFramePr>
        <p:xfrm>
          <a:off x="7789237" y="3626125"/>
          <a:ext cx="566738" cy="280988"/>
        </p:xfrm>
        <a:graphic>
          <a:graphicData uri="http://schemas.openxmlformats.org/presentationml/2006/ole">
            <mc:AlternateContent xmlns:mc="http://schemas.openxmlformats.org/markup-compatibility/2006">
              <mc:Choice xmlns:v="urn:schemas-microsoft-com:vml" Requires="v">
                <p:oleObj spid="_x0000_s56639" name="Equation" r:id="rId11" imgW="406400" imgH="203200" progId="Equation.3">
                  <p:embed/>
                </p:oleObj>
              </mc:Choice>
              <mc:Fallback>
                <p:oleObj name="Equation" r:id="rId11" imgW="406400" imgH="203200" progId="Equation.3">
                  <p:embed/>
                  <p:pic>
                    <p:nvPicPr>
                      <p:cNvPr id="0" name=""/>
                      <p:cNvPicPr/>
                      <p:nvPr/>
                    </p:nvPicPr>
                    <p:blipFill>
                      <a:blip r:embed="rId12"/>
                      <a:stretch>
                        <a:fillRect/>
                      </a:stretch>
                    </p:blipFill>
                    <p:spPr>
                      <a:xfrm>
                        <a:off x="7789237" y="3626125"/>
                        <a:ext cx="566738" cy="280988"/>
                      </a:xfrm>
                      <a:prstGeom prst="rect">
                        <a:avLst/>
                      </a:prstGeom>
                    </p:spPr>
                  </p:pic>
                </p:oleObj>
              </mc:Fallback>
            </mc:AlternateContent>
          </a:graphicData>
        </a:graphic>
      </p:graphicFrame>
      <p:graphicFrame>
        <p:nvGraphicFramePr>
          <p:cNvPr id="67" name="Object 66"/>
          <p:cNvGraphicFramePr>
            <a:graphicFrameLocks noChangeAspect="1"/>
          </p:cNvGraphicFramePr>
          <p:nvPr>
            <p:extLst>
              <p:ext uri="{D42A27DB-BD31-4B8C-83A1-F6EECF244321}">
                <p14:modId xmlns:p14="http://schemas.microsoft.com/office/powerpoint/2010/main" val="78939694"/>
              </p:ext>
            </p:extLst>
          </p:nvPr>
        </p:nvGraphicFramePr>
        <p:xfrm>
          <a:off x="8609975" y="3593278"/>
          <a:ext cx="547687" cy="280988"/>
        </p:xfrm>
        <a:graphic>
          <a:graphicData uri="http://schemas.openxmlformats.org/presentationml/2006/ole">
            <mc:AlternateContent xmlns:mc="http://schemas.openxmlformats.org/markup-compatibility/2006">
              <mc:Choice xmlns:v="urn:schemas-microsoft-com:vml" Requires="v">
                <p:oleObj spid="_x0000_s56640" name="Equation" r:id="rId13" imgW="393700" imgH="203200" progId="Equation.3">
                  <p:embed/>
                </p:oleObj>
              </mc:Choice>
              <mc:Fallback>
                <p:oleObj name="Equation" r:id="rId13" imgW="393700" imgH="203200" progId="Equation.3">
                  <p:embed/>
                  <p:pic>
                    <p:nvPicPr>
                      <p:cNvPr id="0" name=""/>
                      <p:cNvPicPr/>
                      <p:nvPr/>
                    </p:nvPicPr>
                    <p:blipFill>
                      <a:blip r:embed="rId14"/>
                      <a:stretch>
                        <a:fillRect/>
                      </a:stretch>
                    </p:blipFill>
                    <p:spPr>
                      <a:xfrm>
                        <a:off x="8609975" y="3593278"/>
                        <a:ext cx="547687" cy="280988"/>
                      </a:xfrm>
                      <a:prstGeom prst="rect">
                        <a:avLst/>
                      </a:prstGeom>
                    </p:spPr>
                  </p:pic>
                </p:oleObj>
              </mc:Fallback>
            </mc:AlternateContent>
          </a:graphicData>
        </a:graphic>
      </p:graphicFrame>
      <p:pic>
        <p:nvPicPr>
          <p:cNvPr id="68" name="Picture 67"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37053" y="2197144"/>
            <a:ext cx="607243" cy="388594"/>
          </a:xfrm>
          <a:prstGeom prst="rect">
            <a:avLst/>
          </a:prstGeom>
        </p:spPr>
      </p:pic>
      <p:pic>
        <p:nvPicPr>
          <p:cNvPr id="69" name="Picture 68"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38919" y="4147200"/>
            <a:ext cx="607243" cy="388594"/>
          </a:xfrm>
          <a:prstGeom prst="rect">
            <a:avLst/>
          </a:prstGeom>
        </p:spPr>
      </p:pic>
      <p:pic>
        <p:nvPicPr>
          <p:cNvPr id="70" name="Picture 69"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43185" y="4160680"/>
            <a:ext cx="607243" cy="388594"/>
          </a:xfrm>
          <a:prstGeom prst="rect">
            <a:avLst/>
          </a:prstGeom>
        </p:spPr>
      </p:pic>
      <p:pic>
        <p:nvPicPr>
          <p:cNvPr id="71" name="Picture 70"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3703" y="4162945"/>
            <a:ext cx="607243" cy="388594"/>
          </a:xfrm>
          <a:prstGeom prst="rect">
            <a:avLst/>
          </a:prstGeom>
        </p:spPr>
      </p:pic>
      <p:pic>
        <p:nvPicPr>
          <p:cNvPr id="72" name="Picture 71"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02891" y="4165250"/>
            <a:ext cx="607243" cy="388594"/>
          </a:xfrm>
          <a:prstGeom prst="rect">
            <a:avLst/>
          </a:prstGeom>
        </p:spPr>
      </p:pic>
      <p:pic>
        <p:nvPicPr>
          <p:cNvPr id="73" name="Picture 72"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5607" y="3113925"/>
            <a:ext cx="607243" cy="388594"/>
          </a:xfrm>
          <a:prstGeom prst="rect">
            <a:avLst/>
          </a:prstGeom>
        </p:spPr>
      </p:pic>
      <p:pic>
        <p:nvPicPr>
          <p:cNvPr id="74" name="Picture 73" descr="stoch_naiv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76705" y="3128138"/>
            <a:ext cx="607243" cy="388594"/>
          </a:xfrm>
          <a:prstGeom prst="rect">
            <a:avLst/>
          </a:prstGeom>
        </p:spPr>
      </p:pic>
      <p:sp>
        <p:nvSpPr>
          <p:cNvPr id="8" name="TextBox 7"/>
          <p:cNvSpPr txBox="1"/>
          <p:nvPr/>
        </p:nvSpPr>
        <p:spPr>
          <a:xfrm>
            <a:off x="3317129" y="1714695"/>
            <a:ext cx="1416233" cy="369332"/>
          </a:xfrm>
          <a:prstGeom prst="rect">
            <a:avLst/>
          </a:prstGeom>
          <a:noFill/>
        </p:spPr>
        <p:txBody>
          <a:bodyPr wrap="square" rtlCol="0">
            <a:spAutoFit/>
          </a:bodyPr>
          <a:lstStyle/>
          <a:p>
            <a:pPr algn="ctr"/>
            <a:r>
              <a:rPr lang="en-US" i="1" dirty="0" smtClean="0"/>
              <a:t>Chapter 2</a:t>
            </a:r>
            <a:endParaRPr lang="en-US" i="1" dirty="0"/>
          </a:p>
        </p:txBody>
      </p:sp>
      <p:sp>
        <p:nvSpPr>
          <p:cNvPr id="75" name="TextBox 74"/>
          <p:cNvSpPr txBox="1"/>
          <p:nvPr/>
        </p:nvSpPr>
        <p:spPr>
          <a:xfrm>
            <a:off x="3395854" y="4466995"/>
            <a:ext cx="1416233" cy="369332"/>
          </a:xfrm>
          <a:prstGeom prst="rect">
            <a:avLst/>
          </a:prstGeom>
          <a:noFill/>
        </p:spPr>
        <p:txBody>
          <a:bodyPr wrap="square" rtlCol="0">
            <a:spAutoFit/>
          </a:bodyPr>
          <a:lstStyle/>
          <a:p>
            <a:pPr algn="ctr"/>
            <a:r>
              <a:rPr lang="en-US" i="1" dirty="0" smtClean="0"/>
              <a:t>Chapter 2</a:t>
            </a:r>
            <a:endParaRPr lang="en-US" i="1" dirty="0"/>
          </a:p>
        </p:txBody>
      </p:sp>
      <p:sp>
        <p:nvSpPr>
          <p:cNvPr id="76" name="TextBox 75"/>
          <p:cNvSpPr txBox="1"/>
          <p:nvPr/>
        </p:nvSpPr>
        <p:spPr>
          <a:xfrm>
            <a:off x="3395854" y="3349774"/>
            <a:ext cx="1416233" cy="369332"/>
          </a:xfrm>
          <a:prstGeom prst="rect">
            <a:avLst/>
          </a:prstGeom>
          <a:noFill/>
        </p:spPr>
        <p:txBody>
          <a:bodyPr wrap="square" rtlCol="0">
            <a:spAutoFit/>
          </a:bodyPr>
          <a:lstStyle/>
          <a:p>
            <a:pPr algn="ctr"/>
            <a:r>
              <a:rPr lang="en-US" i="1" dirty="0" smtClean="0"/>
              <a:t>Chapter 4,5</a:t>
            </a:r>
            <a:endParaRPr lang="en-US" i="1" dirty="0"/>
          </a:p>
        </p:txBody>
      </p:sp>
      <p:sp>
        <p:nvSpPr>
          <p:cNvPr id="77" name="TextBox 76"/>
          <p:cNvSpPr txBox="1"/>
          <p:nvPr/>
        </p:nvSpPr>
        <p:spPr>
          <a:xfrm>
            <a:off x="6695238" y="1671739"/>
            <a:ext cx="1416233" cy="369332"/>
          </a:xfrm>
          <a:prstGeom prst="rect">
            <a:avLst/>
          </a:prstGeom>
          <a:noFill/>
        </p:spPr>
        <p:txBody>
          <a:bodyPr wrap="square" rtlCol="0">
            <a:spAutoFit/>
          </a:bodyPr>
          <a:lstStyle/>
          <a:p>
            <a:pPr algn="ctr"/>
            <a:r>
              <a:rPr lang="en-US" i="1" dirty="0" smtClean="0"/>
              <a:t>Chapter 3</a:t>
            </a:r>
            <a:endParaRPr lang="en-US" i="1" dirty="0"/>
          </a:p>
        </p:txBody>
      </p:sp>
      <p:sp>
        <p:nvSpPr>
          <p:cNvPr id="79" name="TextBox 78"/>
          <p:cNvSpPr txBox="1"/>
          <p:nvPr/>
        </p:nvSpPr>
        <p:spPr>
          <a:xfrm>
            <a:off x="1636258" y="6517628"/>
            <a:ext cx="1416233" cy="369332"/>
          </a:xfrm>
          <a:prstGeom prst="rect">
            <a:avLst/>
          </a:prstGeom>
          <a:noFill/>
        </p:spPr>
        <p:txBody>
          <a:bodyPr wrap="square" rtlCol="0">
            <a:spAutoFit/>
          </a:bodyPr>
          <a:lstStyle/>
          <a:p>
            <a:pPr algn="ctr"/>
            <a:r>
              <a:rPr lang="en-US" i="1" dirty="0" smtClean="0"/>
              <a:t>Chapter 6</a:t>
            </a:r>
            <a:endParaRPr lang="en-US" i="1" dirty="0"/>
          </a:p>
        </p:txBody>
      </p:sp>
      <p:sp>
        <p:nvSpPr>
          <p:cNvPr id="80" name="TextBox 79"/>
          <p:cNvSpPr txBox="1"/>
          <p:nvPr/>
        </p:nvSpPr>
        <p:spPr>
          <a:xfrm>
            <a:off x="6099119" y="6517628"/>
            <a:ext cx="1416233" cy="369332"/>
          </a:xfrm>
          <a:prstGeom prst="rect">
            <a:avLst/>
          </a:prstGeom>
          <a:noFill/>
        </p:spPr>
        <p:txBody>
          <a:bodyPr wrap="square" rtlCol="0">
            <a:spAutoFit/>
          </a:bodyPr>
          <a:lstStyle/>
          <a:p>
            <a:pPr algn="ctr"/>
            <a:r>
              <a:rPr lang="en-US" i="1" dirty="0" smtClean="0"/>
              <a:t>Chapter 7</a:t>
            </a:r>
            <a:endParaRPr lang="en-US" i="1" dirty="0"/>
          </a:p>
        </p:txBody>
      </p:sp>
      <p:sp>
        <p:nvSpPr>
          <p:cNvPr id="81" name="Rectangle 80"/>
          <p:cNvSpPr/>
          <p:nvPr/>
        </p:nvSpPr>
        <p:spPr>
          <a:xfrm>
            <a:off x="0" y="755461"/>
            <a:ext cx="5430020" cy="459348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5430020" y="759453"/>
            <a:ext cx="3713980" cy="4589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5445BD81-DAF7-6F49-B150-DD6061297609}" type="slidenum">
              <a:rPr lang="en-US" smtClean="0"/>
              <a:t>62</a:t>
            </a:fld>
            <a:endParaRPr lang="en-US"/>
          </a:p>
        </p:txBody>
      </p:sp>
    </p:spTree>
    <p:extLst>
      <p:ext uri="{BB962C8B-B14F-4D97-AF65-F5344CB8AC3E}">
        <p14:creationId xmlns:p14="http://schemas.microsoft.com/office/powerpoint/2010/main" val="134682376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76" y="274638"/>
            <a:ext cx="8725648" cy="1143000"/>
          </a:xfrm>
        </p:spPr>
        <p:txBody>
          <a:bodyPr>
            <a:normAutofit fontScale="90000"/>
          </a:bodyPr>
          <a:lstStyle/>
          <a:p>
            <a:r>
              <a:rPr lang="en-US" sz="4900" dirty="0" smtClean="0"/>
              <a:t>Dynamic Mission Replanning</a:t>
            </a:r>
            <a:r>
              <a:rPr lang="en-US" dirty="0" smtClean="0"/>
              <a:t/>
            </a:r>
            <a:br>
              <a:rPr lang="en-US" dirty="0" smtClean="0"/>
            </a:br>
            <a:r>
              <a:rPr lang="en-US" sz="3300" dirty="0" smtClean="0"/>
              <a:t>Responding to disruptive events at execution time</a:t>
            </a:r>
            <a:endParaRPr lang="en-US" sz="3300" dirty="0"/>
          </a:p>
        </p:txBody>
      </p:sp>
      <p:sp>
        <p:nvSpPr>
          <p:cNvPr id="4" name="Slide Number Placeholder 3"/>
          <p:cNvSpPr>
            <a:spLocks noGrp="1"/>
          </p:cNvSpPr>
          <p:nvPr>
            <p:ph type="sldNum" sz="quarter" idx="12"/>
          </p:nvPr>
        </p:nvSpPr>
        <p:spPr/>
        <p:txBody>
          <a:bodyPr/>
          <a:lstStyle/>
          <a:p>
            <a:fld id="{5445BD81-DAF7-6F49-B150-DD6061297609}" type="slidenum">
              <a:rPr lang="en-US" smtClean="0"/>
              <a:t>63</a:t>
            </a:fld>
            <a:endParaRPr lang="en-US" dirty="0"/>
          </a:p>
        </p:txBody>
      </p:sp>
      <p:sp>
        <p:nvSpPr>
          <p:cNvPr id="9" name="TextBox 8"/>
          <p:cNvSpPr txBox="1"/>
          <p:nvPr/>
        </p:nvSpPr>
        <p:spPr>
          <a:xfrm>
            <a:off x="328429" y="2406702"/>
            <a:ext cx="8606395" cy="2677656"/>
          </a:xfrm>
          <a:prstGeom prst="rect">
            <a:avLst/>
          </a:prstGeom>
          <a:noFill/>
        </p:spPr>
        <p:txBody>
          <a:bodyPr wrap="square" rtlCol="0">
            <a:spAutoFit/>
          </a:bodyPr>
          <a:lstStyle/>
          <a:p>
            <a:r>
              <a:rPr lang="en-US" sz="2800" dirty="0" smtClean="0"/>
              <a:t>AMC publishes planned set of itineraries, assignment of  aircraft, crew, and demand assignment to these </a:t>
            </a:r>
            <a:r>
              <a:rPr lang="en-US" sz="2800" dirty="0" smtClean="0"/>
              <a:t>itineraries</a:t>
            </a:r>
          </a:p>
          <a:p>
            <a:endParaRPr lang="en-US" sz="2800" dirty="0" smtClean="0"/>
          </a:p>
          <a:p>
            <a:r>
              <a:rPr lang="en-US" sz="2800" dirty="0" smtClean="0"/>
              <a:t>Planned itineraries are subject to disruptions, such </a:t>
            </a:r>
            <a:r>
              <a:rPr lang="en-US" sz="2800" dirty="0" smtClean="0"/>
              <a:t>as weather events and aircraft breakdown</a:t>
            </a:r>
            <a:endParaRPr lang="en-US" sz="2800" dirty="0" smtClean="0"/>
          </a:p>
        </p:txBody>
      </p:sp>
    </p:spTree>
    <p:extLst>
      <p:ext uri="{BB962C8B-B14F-4D97-AF65-F5344CB8AC3E}">
        <p14:creationId xmlns:p14="http://schemas.microsoft.com/office/powerpoint/2010/main" val="104770472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76" y="274638"/>
            <a:ext cx="8725648" cy="1143000"/>
          </a:xfrm>
        </p:spPr>
        <p:txBody>
          <a:bodyPr>
            <a:normAutofit fontScale="90000"/>
          </a:bodyPr>
          <a:lstStyle/>
          <a:p>
            <a:r>
              <a:rPr lang="en-US" sz="4900" dirty="0" smtClean="0"/>
              <a:t>Dynamic Mission Replanning</a:t>
            </a:r>
            <a:r>
              <a:rPr lang="en-US" dirty="0" smtClean="0"/>
              <a:t/>
            </a:r>
            <a:br>
              <a:rPr lang="en-US" dirty="0" smtClean="0"/>
            </a:br>
            <a:r>
              <a:rPr lang="en-US" sz="3300" dirty="0" smtClean="0"/>
              <a:t>Responding to disruptive events at execution time</a:t>
            </a:r>
            <a:endParaRPr lang="en-US" sz="3300" dirty="0"/>
          </a:p>
        </p:txBody>
      </p:sp>
      <p:sp>
        <p:nvSpPr>
          <p:cNvPr id="4" name="Slide Number Placeholder 3"/>
          <p:cNvSpPr>
            <a:spLocks noGrp="1"/>
          </p:cNvSpPr>
          <p:nvPr>
            <p:ph type="sldNum" sz="quarter" idx="12"/>
          </p:nvPr>
        </p:nvSpPr>
        <p:spPr/>
        <p:txBody>
          <a:bodyPr/>
          <a:lstStyle/>
          <a:p>
            <a:fld id="{5445BD81-DAF7-6F49-B150-DD6061297609}" type="slidenum">
              <a:rPr lang="en-US" smtClean="0"/>
              <a:t>64</a:t>
            </a:fld>
            <a:endParaRPr lang="en-US"/>
          </a:p>
        </p:txBody>
      </p:sp>
      <p:sp>
        <p:nvSpPr>
          <p:cNvPr id="9" name="TextBox 8"/>
          <p:cNvSpPr txBox="1"/>
          <p:nvPr/>
        </p:nvSpPr>
        <p:spPr>
          <a:xfrm>
            <a:off x="104588" y="4982822"/>
            <a:ext cx="4452470" cy="553998"/>
          </a:xfrm>
          <a:prstGeom prst="rect">
            <a:avLst/>
          </a:prstGeom>
          <a:noFill/>
        </p:spPr>
        <p:txBody>
          <a:bodyPr wrap="square" rtlCol="0">
            <a:spAutoFit/>
          </a:bodyPr>
          <a:lstStyle/>
          <a:p>
            <a:pPr algn="ctr"/>
            <a:r>
              <a:rPr lang="en-US" sz="3000" dirty="0" smtClean="0"/>
              <a:t>TACC duty officer</a:t>
            </a:r>
          </a:p>
        </p:txBody>
      </p:sp>
      <p:pic>
        <p:nvPicPr>
          <p:cNvPr id="3" name="Picture 2" descr="duty_offic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8" y="2071317"/>
            <a:ext cx="4387477" cy="2911505"/>
          </a:xfrm>
          <a:prstGeom prst="rect">
            <a:avLst/>
          </a:prstGeom>
        </p:spPr>
      </p:pic>
      <p:sp>
        <p:nvSpPr>
          <p:cNvPr id="11" name="Rectangle 10"/>
          <p:cNvSpPr/>
          <p:nvPr/>
        </p:nvSpPr>
        <p:spPr>
          <a:xfrm>
            <a:off x="4467414" y="1921905"/>
            <a:ext cx="4676586" cy="3323987"/>
          </a:xfrm>
          <a:prstGeom prst="rect">
            <a:avLst/>
          </a:prstGeom>
        </p:spPr>
        <p:txBody>
          <a:bodyPr wrap="square">
            <a:spAutoFit/>
          </a:bodyPr>
          <a:lstStyle/>
          <a:p>
            <a:r>
              <a:rPr lang="en-US" sz="3000" dirty="0" smtClean="0">
                <a:latin typeface="Cambria"/>
                <a:cs typeface="Cambria"/>
              </a:rPr>
              <a:t>Duty </a:t>
            </a:r>
            <a:r>
              <a:rPr lang="en-US" sz="3000" dirty="0">
                <a:latin typeface="Cambria"/>
                <a:cs typeface="Cambria"/>
              </a:rPr>
              <a:t>officer must </a:t>
            </a:r>
            <a:r>
              <a:rPr lang="en-US" sz="3000" dirty="0" smtClean="0">
                <a:latin typeface="Cambria"/>
                <a:cs typeface="Cambria"/>
              </a:rPr>
              <a:t>consider: </a:t>
            </a:r>
          </a:p>
          <a:p>
            <a:pPr marL="514350" indent="-514350">
              <a:buFont typeface="Arial"/>
              <a:buChar char="•"/>
            </a:pPr>
            <a:r>
              <a:rPr lang="en-US" sz="3000" dirty="0" smtClean="0">
                <a:latin typeface="Cambria"/>
                <a:cs typeface="Cambria"/>
              </a:rPr>
              <a:t>MOG, </a:t>
            </a:r>
          </a:p>
          <a:p>
            <a:pPr marL="514350" indent="-514350">
              <a:buFont typeface="Arial"/>
              <a:buChar char="•"/>
            </a:pPr>
            <a:r>
              <a:rPr lang="en-US" sz="3000" dirty="0" smtClean="0">
                <a:latin typeface="Cambria"/>
                <a:cs typeface="Cambria"/>
              </a:rPr>
              <a:t>Cargo available </a:t>
            </a:r>
            <a:r>
              <a:rPr lang="en-US" sz="3000" dirty="0">
                <a:latin typeface="Cambria"/>
                <a:cs typeface="Cambria"/>
              </a:rPr>
              <a:t>times for loading, </a:t>
            </a:r>
            <a:endParaRPr lang="en-US" sz="3000" dirty="0" smtClean="0">
              <a:latin typeface="Cambria"/>
              <a:cs typeface="Cambria"/>
            </a:endParaRPr>
          </a:p>
          <a:p>
            <a:pPr marL="514350" indent="-514350">
              <a:buFont typeface="Arial"/>
              <a:buChar char="•"/>
            </a:pPr>
            <a:r>
              <a:rPr lang="en-US" sz="3000" dirty="0" smtClean="0">
                <a:latin typeface="Cambria"/>
                <a:cs typeface="Cambria"/>
              </a:rPr>
              <a:t>target </a:t>
            </a:r>
            <a:r>
              <a:rPr lang="en-US" sz="3000" dirty="0">
                <a:latin typeface="Cambria"/>
                <a:cs typeface="Cambria"/>
              </a:rPr>
              <a:t>delivery </a:t>
            </a:r>
            <a:r>
              <a:rPr lang="en-US" sz="3000" dirty="0" smtClean="0">
                <a:latin typeface="Cambria"/>
                <a:cs typeface="Cambria"/>
              </a:rPr>
              <a:t>time, cargo priorities,</a:t>
            </a:r>
          </a:p>
          <a:p>
            <a:pPr marL="514350" indent="-514350">
              <a:buFont typeface="Arial"/>
              <a:buChar char="•"/>
            </a:pPr>
            <a:r>
              <a:rPr lang="en-US" sz="3000" dirty="0" smtClean="0">
                <a:latin typeface="Cambria"/>
                <a:cs typeface="Cambria"/>
              </a:rPr>
              <a:t>fuel availability, etc.</a:t>
            </a:r>
          </a:p>
        </p:txBody>
      </p:sp>
    </p:spTree>
    <p:extLst>
      <p:ext uri="{BB962C8B-B14F-4D97-AF65-F5344CB8AC3E}">
        <p14:creationId xmlns:p14="http://schemas.microsoft.com/office/powerpoint/2010/main" val="162969729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76" y="274638"/>
            <a:ext cx="8725648" cy="1143000"/>
          </a:xfrm>
        </p:spPr>
        <p:txBody>
          <a:bodyPr>
            <a:normAutofit fontScale="90000"/>
          </a:bodyPr>
          <a:lstStyle/>
          <a:p>
            <a:r>
              <a:rPr lang="en-US" sz="4900" dirty="0" smtClean="0"/>
              <a:t>Dynamic Mission Replanning</a:t>
            </a:r>
            <a:r>
              <a:rPr lang="en-US" dirty="0" smtClean="0"/>
              <a:t/>
            </a:r>
            <a:br>
              <a:rPr lang="en-US" dirty="0" smtClean="0"/>
            </a:br>
            <a:r>
              <a:rPr lang="en-US" sz="3300" dirty="0" smtClean="0"/>
              <a:t>Responding to disruptive events at execution time</a:t>
            </a:r>
            <a:endParaRPr lang="en-US" sz="3300" dirty="0"/>
          </a:p>
        </p:txBody>
      </p:sp>
      <p:sp>
        <p:nvSpPr>
          <p:cNvPr id="4" name="Slide Number Placeholder 3"/>
          <p:cNvSpPr>
            <a:spLocks noGrp="1"/>
          </p:cNvSpPr>
          <p:nvPr>
            <p:ph type="sldNum" sz="quarter" idx="12"/>
          </p:nvPr>
        </p:nvSpPr>
        <p:spPr/>
        <p:txBody>
          <a:bodyPr/>
          <a:lstStyle/>
          <a:p>
            <a:fld id="{5445BD81-DAF7-6F49-B150-DD6061297609}" type="slidenum">
              <a:rPr lang="en-US" smtClean="0"/>
              <a:t>65</a:t>
            </a:fld>
            <a:endParaRPr lang="en-US"/>
          </a:p>
        </p:txBody>
      </p:sp>
      <p:sp>
        <p:nvSpPr>
          <p:cNvPr id="9" name="TextBox 8"/>
          <p:cNvSpPr txBox="1"/>
          <p:nvPr/>
        </p:nvSpPr>
        <p:spPr>
          <a:xfrm>
            <a:off x="104588" y="4982822"/>
            <a:ext cx="4452470" cy="553998"/>
          </a:xfrm>
          <a:prstGeom prst="rect">
            <a:avLst/>
          </a:prstGeom>
          <a:noFill/>
        </p:spPr>
        <p:txBody>
          <a:bodyPr wrap="square" rtlCol="0">
            <a:spAutoFit/>
          </a:bodyPr>
          <a:lstStyle/>
          <a:p>
            <a:pPr algn="ctr"/>
            <a:r>
              <a:rPr lang="en-US" sz="3000" dirty="0" smtClean="0"/>
              <a:t>TACC duty officer</a:t>
            </a:r>
          </a:p>
        </p:txBody>
      </p:sp>
      <p:pic>
        <p:nvPicPr>
          <p:cNvPr id="3" name="Picture 2" descr="duty_offic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8" y="2071317"/>
            <a:ext cx="4387477" cy="2911505"/>
          </a:xfrm>
          <a:prstGeom prst="rect">
            <a:avLst/>
          </a:prstGeom>
        </p:spPr>
      </p:pic>
      <p:sp>
        <p:nvSpPr>
          <p:cNvPr id="5" name="TextBox 4"/>
          <p:cNvSpPr txBox="1"/>
          <p:nvPr/>
        </p:nvSpPr>
        <p:spPr>
          <a:xfrm>
            <a:off x="114299" y="5536820"/>
            <a:ext cx="4377766" cy="553998"/>
          </a:xfrm>
          <a:prstGeom prst="rect">
            <a:avLst/>
          </a:prstGeom>
          <a:noFill/>
        </p:spPr>
        <p:txBody>
          <a:bodyPr wrap="square" rtlCol="0">
            <a:spAutoFit/>
          </a:bodyPr>
          <a:lstStyle/>
          <a:p>
            <a:pPr algn="ctr"/>
            <a:r>
              <a:rPr lang="en-US" sz="3000" dirty="0" smtClean="0">
                <a:latin typeface="Cambria"/>
                <a:cs typeface="Cambria"/>
              </a:rPr>
              <a:t>Uses visualization </a:t>
            </a:r>
            <a:r>
              <a:rPr lang="en-US" sz="3000" dirty="0">
                <a:latin typeface="Cambria"/>
                <a:cs typeface="Cambria"/>
              </a:rPr>
              <a:t>a</a:t>
            </a:r>
            <a:r>
              <a:rPr lang="en-US" sz="3000" dirty="0" smtClean="0">
                <a:latin typeface="Cambria"/>
                <a:cs typeface="Cambria"/>
              </a:rPr>
              <a:t>ids</a:t>
            </a:r>
            <a:endParaRPr lang="en-US" sz="3000" dirty="0">
              <a:latin typeface="Cambria"/>
              <a:cs typeface="Cambria"/>
            </a:endParaRPr>
          </a:p>
        </p:txBody>
      </p:sp>
      <p:sp>
        <p:nvSpPr>
          <p:cNvPr id="6" name="Rectangle 5"/>
          <p:cNvSpPr/>
          <p:nvPr/>
        </p:nvSpPr>
        <p:spPr>
          <a:xfrm>
            <a:off x="4572000" y="2071317"/>
            <a:ext cx="4572000" cy="1938992"/>
          </a:xfrm>
          <a:prstGeom prst="rect">
            <a:avLst/>
          </a:prstGeom>
        </p:spPr>
        <p:txBody>
          <a:bodyPr>
            <a:spAutoFit/>
          </a:bodyPr>
          <a:lstStyle/>
          <a:p>
            <a:pPr algn="ctr"/>
            <a:r>
              <a:rPr lang="en-US" sz="3000" dirty="0" smtClean="0">
                <a:solidFill>
                  <a:srgbClr val="FF0000"/>
                </a:solidFill>
                <a:latin typeface="Cambria"/>
                <a:cs typeface="Cambria"/>
              </a:rPr>
              <a:t>Current process </a:t>
            </a:r>
            <a:r>
              <a:rPr lang="en-US" sz="3000" dirty="0">
                <a:solidFill>
                  <a:srgbClr val="FF0000"/>
                </a:solidFill>
                <a:latin typeface="Cambria"/>
                <a:cs typeface="Cambria"/>
              </a:rPr>
              <a:t>is very cumbersome, error-prone and leads to cumulative delays in mission</a:t>
            </a:r>
          </a:p>
        </p:txBody>
      </p:sp>
      <p:sp>
        <p:nvSpPr>
          <p:cNvPr id="8" name="Rectangle 7"/>
          <p:cNvSpPr/>
          <p:nvPr/>
        </p:nvSpPr>
        <p:spPr>
          <a:xfrm>
            <a:off x="4572000" y="4060799"/>
            <a:ext cx="4572000" cy="1477328"/>
          </a:xfrm>
          <a:prstGeom prst="rect">
            <a:avLst/>
          </a:prstGeom>
        </p:spPr>
        <p:txBody>
          <a:bodyPr wrap="square">
            <a:spAutoFit/>
          </a:bodyPr>
          <a:lstStyle/>
          <a:p>
            <a:pPr algn="ctr"/>
            <a:r>
              <a:rPr lang="en-US" sz="3000" dirty="0">
                <a:solidFill>
                  <a:srgbClr val="FF0000"/>
                </a:solidFill>
                <a:latin typeface="Cambria"/>
                <a:cs typeface="Cambria"/>
              </a:rPr>
              <a:t>90% of the airlift missions by </a:t>
            </a:r>
            <a:r>
              <a:rPr lang="en-US" sz="3000" dirty="0" smtClean="0">
                <a:solidFill>
                  <a:srgbClr val="FF0000"/>
                </a:solidFill>
                <a:latin typeface="Cambria"/>
                <a:cs typeface="Cambria"/>
              </a:rPr>
              <a:t>AMC </a:t>
            </a:r>
            <a:br>
              <a:rPr lang="en-US" sz="3000" dirty="0" smtClean="0">
                <a:solidFill>
                  <a:srgbClr val="FF0000"/>
                </a:solidFill>
                <a:latin typeface="Cambria"/>
                <a:cs typeface="Cambria"/>
              </a:rPr>
            </a:br>
            <a:r>
              <a:rPr lang="en-US" sz="3000" dirty="0" smtClean="0">
                <a:solidFill>
                  <a:srgbClr val="FF0000"/>
                </a:solidFill>
                <a:latin typeface="Cambria"/>
                <a:cs typeface="Cambria"/>
              </a:rPr>
              <a:t>do </a:t>
            </a:r>
            <a:r>
              <a:rPr lang="en-US" sz="3000" dirty="0">
                <a:solidFill>
                  <a:srgbClr val="FF0000"/>
                </a:solidFill>
                <a:latin typeface="Cambria"/>
                <a:cs typeface="Cambria"/>
              </a:rPr>
              <a:t>not execute as planned</a:t>
            </a:r>
          </a:p>
        </p:txBody>
      </p:sp>
    </p:spTree>
    <p:extLst>
      <p:ext uri="{BB962C8B-B14F-4D97-AF65-F5344CB8AC3E}">
        <p14:creationId xmlns:p14="http://schemas.microsoft.com/office/powerpoint/2010/main" val="8934588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023"/>
            <a:ext cx="8229600" cy="4756150"/>
          </a:xfrm>
        </p:spPr>
        <p:txBody>
          <a:bodyPr>
            <a:normAutofit fontScale="85000" lnSpcReduction="20000"/>
          </a:bodyPr>
          <a:lstStyle/>
          <a:p>
            <a:pPr marL="0" indent="0">
              <a:buNone/>
            </a:pPr>
            <a:r>
              <a:rPr lang="en-US" dirty="0" smtClean="0">
                <a:solidFill>
                  <a:schemeClr val="accent6">
                    <a:lumMod val="75000"/>
                  </a:schemeClr>
                </a:solidFill>
              </a:rPr>
              <a:t>Static Information</a:t>
            </a:r>
          </a:p>
          <a:p>
            <a:r>
              <a:rPr lang="en-US" dirty="0" smtClean="0">
                <a:solidFill>
                  <a:srgbClr val="000000"/>
                </a:solidFill>
              </a:rPr>
              <a:t>Current execution schedule</a:t>
            </a:r>
          </a:p>
          <a:p>
            <a:r>
              <a:rPr lang="en-US" dirty="0" smtClean="0">
                <a:solidFill>
                  <a:srgbClr val="000000"/>
                </a:solidFill>
              </a:rPr>
              <a:t>Aircraft assignment</a:t>
            </a:r>
          </a:p>
          <a:p>
            <a:r>
              <a:rPr lang="en-US" dirty="0" smtClean="0">
                <a:solidFill>
                  <a:srgbClr val="000000"/>
                </a:solidFill>
              </a:rPr>
              <a:t>Demand mapping, etc.</a:t>
            </a:r>
          </a:p>
          <a:p>
            <a:pPr marL="0" indent="0">
              <a:buNone/>
            </a:pPr>
            <a:r>
              <a:rPr lang="en-US" dirty="0" smtClean="0">
                <a:solidFill>
                  <a:schemeClr val="accent6">
                    <a:lumMod val="75000"/>
                  </a:schemeClr>
                </a:solidFill>
              </a:rPr>
              <a:t>Dynamic Information</a:t>
            </a:r>
            <a:endParaRPr lang="en-US" dirty="0">
              <a:solidFill>
                <a:schemeClr val="accent6">
                  <a:lumMod val="75000"/>
                </a:schemeClr>
              </a:solidFill>
            </a:endParaRPr>
          </a:p>
          <a:p>
            <a:r>
              <a:rPr lang="en-US" dirty="0" smtClean="0">
                <a:solidFill>
                  <a:srgbClr val="000000"/>
                </a:solidFill>
              </a:rPr>
              <a:t>Disruptive event</a:t>
            </a:r>
          </a:p>
          <a:p>
            <a:r>
              <a:rPr lang="en-US" dirty="0" smtClean="0">
                <a:solidFill>
                  <a:srgbClr val="000000"/>
                </a:solidFill>
              </a:rPr>
              <a:t>Future scenarios</a:t>
            </a:r>
          </a:p>
          <a:p>
            <a:pPr lvl="1"/>
            <a:r>
              <a:rPr lang="en-US" dirty="0" smtClean="0">
                <a:solidFill>
                  <a:srgbClr val="000000"/>
                </a:solidFill>
              </a:rPr>
              <a:t>Weather events, aircraft breakdowns, demand changes, resource availability changes</a:t>
            </a:r>
          </a:p>
          <a:p>
            <a:pPr marL="0" indent="0">
              <a:buNone/>
            </a:pPr>
            <a:r>
              <a:rPr lang="en-US" dirty="0">
                <a:solidFill>
                  <a:schemeClr val="accent6">
                    <a:lumMod val="75000"/>
                  </a:schemeClr>
                </a:solidFill>
              </a:rPr>
              <a:t>Output</a:t>
            </a:r>
          </a:p>
          <a:p>
            <a:pPr marL="0" indent="0">
              <a:buNone/>
            </a:pPr>
            <a:r>
              <a:rPr lang="en-US" dirty="0"/>
              <a:t>Modified execution schedule</a:t>
            </a:r>
          </a:p>
          <a:p>
            <a:pPr lvl="1"/>
            <a:endParaRPr lang="en-US" dirty="0">
              <a:solidFill>
                <a:srgbClr val="000000"/>
              </a:solidFill>
            </a:endParaRPr>
          </a:p>
        </p:txBody>
      </p:sp>
      <p:sp>
        <p:nvSpPr>
          <p:cNvPr id="4" name="Slide Number Placeholder 3"/>
          <p:cNvSpPr>
            <a:spLocks noGrp="1"/>
          </p:cNvSpPr>
          <p:nvPr>
            <p:ph type="sldNum" sz="quarter" idx="12"/>
          </p:nvPr>
        </p:nvSpPr>
        <p:spPr/>
        <p:txBody>
          <a:bodyPr/>
          <a:lstStyle/>
          <a:p>
            <a:fld id="{5445BD81-DAF7-6F49-B150-DD6061297609}" type="slidenum">
              <a:rPr lang="en-US" smtClean="0"/>
              <a:t>66</a:t>
            </a:fld>
            <a:endParaRPr lang="en-US"/>
          </a:p>
        </p:txBody>
      </p:sp>
      <p:sp>
        <p:nvSpPr>
          <p:cNvPr id="5" name="Title 1"/>
          <p:cNvSpPr>
            <a:spLocks noGrp="1"/>
          </p:cNvSpPr>
          <p:nvPr>
            <p:ph type="title"/>
          </p:nvPr>
        </p:nvSpPr>
        <p:spPr>
          <a:xfrm>
            <a:off x="209176" y="274638"/>
            <a:ext cx="8725648" cy="1143000"/>
          </a:xfrm>
        </p:spPr>
        <p:txBody>
          <a:bodyPr>
            <a:normAutofit fontScale="90000"/>
          </a:bodyPr>
          <a:lstStyle/>
          <a:p>
            <a:r>
              <a:rPr lang="en-US" sz="4900" dirty="0" smtClean="0"/>
              <a:t>Dynamic Mission Replanning</a:t>
            </a:r>
            <a:r>
              <a:rPr lang="en-US" dirty="0" smtClean="0"/>
              <a:t/>
            </a:r>
            <a:br>
              <a:rPr lang="en-US" dirty="0" smtClean="0"/>
            </a:br>
            <a:r>
              <a:rPr lang="en-US" sz="3200" dirty="0"/>
              <a:t>Modeling </a:t>
            </a:r>
            <a:r>
              <a:rPr lang="en-US" sz="3200" dirty="0" smtClean="0"/>
              <a:t>Features</a:t>
            </a:r>
            <a:endParaRPr lang="en-US" sz="3300" dirty="0"/>
          </a:p>
        </p:txBody>
      </p:sp>
    </p:spTree>
    <p:extLst>
      <p:ext uri="{BB962C8B-B14F-4D97-AF65-F5344CB8AC3E}">
        <p14:creationId xmlns:p14="http://schemas.microsoft.com/office/powerpoint/2010/main" val="197714297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Mission Replanning</a:t>
            </a:r>
            <a:br>
              <a:rPr lang="en-US" dirty="0"/>
            </a:br>
            <a:r>
              <a:rPr lang="en-US" sz="2400" dirty="0"/>
              <a:t>Modeling Approach</a:t>
            </a:r>
            <a:endParaRPr lang="en-US" dirty="0"/>
          </a:p>
        </p:txBody>
      </p:sp>
      <p:sp>
        <p:nvSpPr>
          <p:cNvPr id="3" name="Content Placeholder 2"/>
          <p:cNvSpPr>
            <a:spLocks noGrp="1"/>
          </p:cNvSpPr>
          <p:nvPr>
            <p:ph idx="1"/>
          </p:nvPr>
        </p:nvSpPr>
        <p:spPr/>
        <p:txBody>
          <a:bodyPr/>
          <a:lstStyle/>
          <a:p>
            <a:pPr marL="0" indent="0">
              <a:buNone/>
            </a:pPr>
            <a:r>
              <a:rPr lang="en-US" dirty="0" smtClean="0">
                <a:solidFill>
                  <a:schemeClr val="accent6">
                    <a:lumMod val="75000"/>
                  </a:schemeClr>
                </a:solidFill>
              </a:rPr>
              <a:t>Choose one from recourse itineraries set</a:t>
            </a:r>
          </a:p>
          <a:p>
            <a:pPr marL="0" indent="0">
              <a:buNone/>
            </a:pPr>
            <a:endParaRPr lang="en-US" dirty="0" smtClean="0">
              <a:solidFill>
                <a:schemeClr val="accent6">
                  <a:lumMod val="75000"/>
                </a:schemeClr>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67</a:t>
            </a:fld>
            <a:endParaRPr lang="en-US"/>
          </a:p>
        </p:txBody>
      </p:sp>
      <p:pic>
        <p:nvPicPr>
          <p:cNvPr id="5" name="Picture 4" descr="oiti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33382"/>
            <a:ext cx="4758232" cy="2700618"/>
          </a:xfrm>
          <a:prstGeom prst="rect">
            <a:avLst/>
          </a:prstGeom>
        </p:spPr>
      </p:pic>
      <p:pic>
        <p:nvPicPr>
          <p:cNvPr id="6" name="Picture 5" descr="riti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5768" y="2633382"/>
            <a:ext cx="4758232" cy="2700618"/>
          </a:xfrm>
          <a:prstGeom prst="rect">
            <a:avLst/>
          </a:prstGeom>
        </p:spPr>
      </p:pic>
      <p:sp>
        <p:nvSpPr>
          <p:cNvPr id="7" name="TextBox 6"/>
          <p:cNvSpPr txBox="1"/>
          <p:nvPr/>
        </p:nvSpPr>
        <p:spPr>
          <a:xfrm>
            <a:off x="732118" y="5334000"/>
            <a:ext cx="7814235" cy="553998"/>
          </a:xfrm>
          <a:prstGeom prst="rect">
            <a:avLst/>
          </a:prstGeom>
          <a:noFill/>
        </p:spPr>
        <p:txBody>
          <a:bodyPr wrap="square" rtlCol="0">
            <a:spAutoFit/>
          </a:bodyPr>
          <a:lstStyle/>
          <a:p>
            <a:pPr algn="ctr"/>
            <a:r>
              <a:rPr lang="en-US" sz="3000" dirty="0" smtClean="0">
                <a:latin typeface="Cambria"/>
                <a:cs typeface="Cambria"/>
              </a:rPr>
              <a:t>Original Itinerary                 Recourse Itineraries</a:t>
            </a:r>
            <a:endParaRPr lang="en-US" sz="3000" dirty="0">
              <a:latin typeface="Cambria"/>
              <a:cs typeface="Cambria"/>
            </a:endParaRPr>
          </a:p>
        </p:txBody>
      </p:sp>
    </p:spTree>
    <p:extLst>
      <p:ext uri="{BB962C8B-B14F-4D97-AF65-F5344CB8AC3E}">
        <p14:creationId xmlns:p14="http://schemas.microsoft.com/office/powerpoint/2010/main" val="400552752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Mission Replanning</a:t>
            </a:r>
            <a:br>
              <a:rPr lang="en-US" dirty="0"/>
            </a:br>
            <a:r>
              <a:rPr lang="en-US" sz="2400" dirty="0"/>
              <a:t>Modeling Approach</a:t>
            </a:r>
            <a:endParaRPr lang="en-US" dirty="0"/>
          </a:p>
        </p:txBody>
      </p:sp>
      <p:sp>
        <p:nvSpPr>
          <p:cNvPr id="3" name="Content Placeholder 2"/>
          <p:cNvSpPr>
            <a:spLocks noGrp="1"/>
          </p:cNvSpPr>
          <p:nvPr>
            <p:ph idx="1"/>
          </p:nvPr>
        </p:nvSpPr>
        <p:spPr/>
        <p:txBody>
          <a:bodyPr/>
          <a:lstStyle/>
          <a:p>
            <a:pPr marL="0" indent="0">
              <a:buNone/>
            </a:pPr>
            <a:r>
              <a:rPr lang="en-US" dirty="0">
                <a:solidFill>
                  <a:schemeClr val="accent6">
                    <a:lumMod val="75000"/>
                  </a:schemeClr>
                </a:solidFill>
              </a:rPr>
              <a:t>Naïve/ Myopic Optimization (</a:t>
            </a:r>
            <a:r>
              <a:rPr lang="en-US" cap="small" dirty="0" err="1">
                <a:solidFill>
                  <a:schemeClr val="accent6">
                    <a:lumMod val="75000"/>
                  </a:schemeClr>
                </a:solidFill>
              </a:rPr>
              <a:t>MyOp</a:t>
            </a:r>
            <a:r>
              <a:rPr lang="en-US" dirty="0">
                <a:solidFill>
                  <a:schemeClr val="accent6">
                    <a:lumMod val="75000"/>
                  </a:schemeClr>
                </a:solidFill>
              </a:rPr>
              <a:t>)</a:t>
            </a:r>
          </a:p>
          <a:p>
            <a:pPr lvl="1"/>
            <a:r>
              <a:rPr lang="en-US" dirty="0"/>
              <a:t>Just resolve current infeasibility</a:t>
            </a:r>
          </a:p>
          <a:p>
            <a:pPr marL="0" indent="0">
              <a:buNone/>
            </a:pPr>
            <a:r>
              <a:rPr lang="en-US" dirty="0">
                <a:solidFill>
                  <a:schemeClr val="accent6">
                    <a:lumMod val="75000"/>
                  </a:schemeClr>
                </a:solidFill>
              </a:rPr>
              <a:t>Deterministic Optimization (</a:t>
            </a:r>
            <a:r>
              <a:rPr lang="en-US" cap="small" dirty="0" err="1">
                <a:solidFill>
                  <a:schemeClr val="accent6">
                    <a:lumMod val="75000"/>
                  </a:schemeClr>
                </a:solidFill>
              </a:rPr>
              <a:t>DetOp</a:t>
            </a:r>
            <a:r>
              <a:rPr lang="en-US" dirty="0">
                <a:solidFill>
                  <a:schemeClr val="accent6">
                    <a:lumMod val="75000"/>
                  </a:schemeClr>
                </a:solidFill>
              </a:rPr>
              <a:t>)</a:t>
            </a:r>
          </a:p>
          <a:p>
            <a:pPr lvl="1"/>
            <a:r>
              <a:rPr lang="en-US" dirty="0">
                <a:solidFill>
                  <a:srgbClr val="000000"/>
                </a:solidFill>
              </a:rPr>
              <a:t>Assume a nominal future scenario</a:t>
            </a:r>
          </a:p>
          <a:p>
            <a:pPr marL="0" indent="0">
              <a:buNone/>
            </a:pPr>
            <a:r>
              <a:rPr lang="en-US" dirty="0">
                <a:solidFill>
                  <a:schemeClr val="accent6">
                    <a:lumMod val="75000"/>
                  </a:schemeClr>
                </a:solidFill>
              </a:rPr>
              <a:t>Stochastic Optimization (</a:t>
            </a:r>
            <a:r>
              <a:rPr lang="en-US" cap="small" dirty="0" err="1">
                <a:solidFill>
                  <a:schemeClr val="accent6">
                    <a:lumMod val="75000"/>
                  </a:schemeClr>
                </a:solidFill>
              </a:rPr>
              <a:t>StOp</a:t>
            </a:r>
            <a:r>
              <a:rPr lang="en-US" dirty="0">
                <a:solidFill>
                  <a:schemeClr val="accent6">
                    <a:lumMod val="75000"/>
                  </a:schemeClr>
                </a:solidFill>
              </a:rPr>
              <a:t>)</a:t>
            </a:r>
          </a:p>
          <a:p>
            <a:pPr lvl="1"/>
            <a:r>
              <a:rPr lang="en-US" dirty="0">
                <a:solidFill>
                  <a:srgbClr val="000000"/>
                </a:solidFill>
              </a:rPr>
              <a:t>Optimize against probability weighted future scenarios</a:t>
            </a:r>
          </a:p>
          <a:p>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68</a:t>
            </a:fld>
            <a:endParaRPr lang="en-US"/>
          </a:p>
        </p:txBody>
      </p:sp>
    </p:spTree>
    <p:extLst>
      <p:ext uri="{BB962C8B-B14F-4D97-AF65-F5344CB8AC3E}">
        <p14:creationId xmlns:p14="http://schemas.microsoft.com/office/powerpoint/2010/main" val="376843256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Mission Replanning</a:t>
            </a:r>
            <a:br>
              <a:rPr lang="en-US" dirty="0"/>
            </a:br>
            <a:r>
              <a:rPr lang="en-US" sz="2400" dirty="0" smtClean="0"/>
              <a:t>Stochastic Optimization Approach</a:t>
            </a:r>
            <a:endParaRPr lang="en-US" dirty="0"/>
          </a:p>
        </p:txBody>
      </p:sp>
      <p:sp>
        <p:nvSpPr>
          <p:cNvPr id="3" name="Content Placeholder 2"/>
          <p:cNvSpPr>
            <a:spLocks noGrp="1"/>
          </p:cNvSpPr>
          <p:nvPr>
            <p:ph idx="1"/>
          </p:nvPr>
        </p:nvSpPr>
        <p:spPr>
          <a:xfrm>
            <a:off x="457199" y="1600200"/>
            <a:ext cx="8492565" cy="1283447"/>
          </a:xfrm>
        </p:spPr>
        <p:txBody>
          <a:bodyPr/>
          <a:lstStyle/>
          <a:p>
            <a:r>
              <a:rPr lang="en-US" dirty="0" smtClean="0"/>
              <a:t>Event by event multistage stochastic program</a:t>
            </a:r>
          </a:p>
          <a:p>
            <a:pPr lvl="1"/>
            <a:r>
              <a:rPr lang="en-US" dirty="0" smtClean="0"/>
              <a:t>Computationally intractable</a:t>
            </a:r>
          </a:p>
          <a:p>
            <a:pPr lvl="1"/>
            <a:endParaRPr lang="en-US" dirty="0" smtClean="0"/>
          </a:p>
        </p:txBody>
      </p:sp>
      <p:sp>
        <p:nvSpPr>
          <p:cNvPr id="4" name="Slide Number Placeholder 3"/>
          <p:cNvSpPr>
            <a:spLocks noGrp="1"/>
          </p:cNvSpPr>
          <p:nvPr>
            <p:ph type="sldNum" sz="quarter" idx="12"/>
          </p:nvPr>
        </p:nvSpPr>
        <p:spPr/>
        <p:txBody>
          <a:bodyPr/>
          <a:lstStyle/>
          <a:p>
            <a:fld id="{5445BD81-DAF7-6F49-B150-DD6061297609}" type="slidenum">
              <a:rPr lang="en-US" smtClean="0"/>
              <a:t>69</a:t>
            </a:fld>
            <a:endParaRPr lang="en-US"/>
          </a:p>
        </p:txBody>
      </p:sp>
      <p:sp>
        <p:nvSpPr>
          <p:cNvPr id="6" name="Oval 5"/>
          <p:cNvSpPr/>
          <p:nvPr/>
        </p:nvSpPr>
        <p:spPr>
          <a:xfrm>
            <a:off x="3899647" y="2696881"/>
            <a:ext cx="582706" cy="58270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564342" y="3790574"/>
            <a:ext cx="582706" cy="58270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899647" y="3790574"/>
            <a:ext cx="582706" cy="58270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553200" y="3790574"/>
            <a:ext cx="582706" cy="58270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823257" y="5317562"/>
            <a:ext cx="582706" cy="58270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564342" y="5317562"/>
            <a:ext cx="582706" cy="58270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3471" y="5317562"/>
            <a:ext cx="582706" cy="58270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231775" y="5333994"/>
            <a:ext cx="582706" cy="58270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972860" y="5333994"/>
            <a:ext cx="582706" cy="58270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701989" y="5333994"/>
            <a:ext cx="582706" cy="58270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816598" y="5317562"/>
            <a:ext cx="582706" cy="58270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557683" y="5317562"/>
            <a:ext cx="582706" cy="58270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286812" y="5317562"/>
            <a:ext cx="582706" cy="58270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a:stCxn id="6" idx="4"/>
            <a:endCxn id="7" idx="0"/>
          </p:cNvCxnSpPr>
          <p:nvPr/>
        </p:nvCxnSpPr>
        <p:spPr>
          <a:xfrm flipH="1">
            <a:off x="1855695" y="3279586"/>
            <a:ext cx="2335305" cy="5109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6" idx="4"/>
            <a:endCxn id="8" idx="0"/>
          </p:cNvCxnSpPr>
          <p:nvPr/>
        </p:nvCxnSpPr>
        <p:spPr>
          <a:xfrm>
            <a:off x="4191000" y="3279586"/>
            <a:ext cx="0" cy="5109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6" idx="4"/>
            <a:endCxn id="9" idx="0"/>
          </p:cNvCxnSpPr>
          <p:nvPr/>
        </p:nvCxnSpPr>
        <p:spPr>
          <a:xfrm>
            <a:off x="4191000" y="3279586"/>
            <a:ext cx="2653553" cy="5109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7" idx="4"/>
            <a:endCxn id="10" idx="0"/>
          </p:cNvCxnSpPr>
          <p:nvPr/>
        </p:nvCxnSpPr>
        <p:spPr>
          <a:xfrm flipH="1">
            <a:off x="1114610" y="4373279"/>
            <a:ext cx="741085" cy="94428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7" idx="4"/>
            <a:endCxn id="11" idx="0"/>
          </p:cNvCxnSpPr>
          <p:nvPr/>
        </p:nvCxnSpPr>
        <p:spPr>
          <a:xfrm>
            <a:off x="1855695" y="4373279"/>
            <a:ext cx="0" cy="94428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7" idx="4"/>
            <a:endCxn id="12" idx="0"/>
          </p:cNvCxnSpPr>
          <p:nvPr/>
        </p:nvCxnSpPr>
        <p:spPr>
          <a:xfrm>
            <a:off x="1855695" y="4373279"/>
            <a:ext cx="729129" cy="94428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8" idx="4"/>
            <a:endCxn id="13" idx="0"/>
          </p:cNvCxnSpPr>
          <p:nvPr/>
        </p:nvCxnSpPr>
        <p:spPr>
          <a:xfrm flipH="1">
            <a:off x="3523128" y="4373279"/>
            <a:ext cx="667872" cy="96071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8" idx="4"/>
            <a:endCxn id="14" idx="0"/>
          </p:cNvCxnSpPr>
          <p:nvPr/>
        </p:nvCxnSpPr>
        <p:spPr>
          <a:xfrm>
            <a:off x="4191000" y="4373279"/>
            <a:ext cx="73213" cy="96071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8" idx="4"/>
            <a:endCxn id="15" idx="0"/>
          </p:cNvCxnSpPr>
          <p:nvPr/>
        </p:nvCxnSpPr>
        <p:spPr>
          <a:xfrm>
            <a:off x="4191000" y="4373279"/>
            <a:ext cx="802342" cy="96071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9" idx="4"/>
            <a:endCxn id="16" idx="0"/>
          </p:cNvCxnSpPr>
          <p:nvPr/>
        </p:nvCxnSpPr>
        <p:spPr>
          <a:xfrm flipH="1">
            <a:off x="6107951" y="4373279"/>
            <a:ext cx="736602" cy="94428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9" idx="4"/>
            <a:endCxn id="17" idx="0"/>
          </p:cNvCxnSpPr>
          <p:nvPr/>
        </p:nvCxnSpPr>
        <p:spPr>
          <a:xfrm>
            <a:off x="6844553" y="4373279"/>
            <a:ext cx="4483" cy="94428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9" idx="4"/>
            <a:endCxn id="18" idx="0"/>
          </p:cNvCxnSpPr>
          <p:nvPr/>
        </p:nvCxnSpPr>
        <p:spPr>
          <a:xfrm>
            <a:off x="6844553" y="4373279"/>
            <a:ext cx="733612" cy="94428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7935259" y="2696881"/>
            <a:ext cx="1274482" cy="461665"/>
          </a:xfrm>
          <a:prstGeom prst="rect">
            <a:avLst/>
          </a:prstGeom>
          <a:noFill/>
        </p:spPr>
        <p:txBody>
          <a:bodyPr wrap="square" rtlCol="0">
            <a:spAutoFit/>
          </a:bodyPr>
          <a:lstStyle/>
          <a:p>
            <a:pPr algn="ctr"/>
            <a:r>
              <a:rPr lang="en-US" sz="2400" dirty="0" smtClean="0"/>
              <a:t>Stage 1</a:t>
            </a:r>
            <a:endParaRPr lang="en-US" sz="2400" dirty="0"/>
          </a:p>
        </p:txBody>
      </p:sp>
      <p:sp>
        <p:nvSpPr>
          <p:cNvPr id="55" name="TextBox 54"/>
          <p:cNvSpPr txBox="1"/>
          <p:nvPr/>
        </p:nvSpPr>
        <p:spPr>
          <a:xfrm>
            <a:off x="7935259" y="3790574"/>
            <a:ext cx="1274482" cy="461665"/>
          </a:xfrm>
          <a:prstGeom prst="rect">
            <a:avLst/>
          </a:prstGeom>
          <a:noFill/>
        </p:spPr>
        <p:txBody>
          <a:bodyPr wrap="square" rtlCol="0">
            <a:spAutoFit/>
          </a:bodyPr>
          <a:lstStyle/>
          <a:p>
            <a:pPr algn="ctr"/>
            <a:r>
              <a:rPr lang="en-US" sz="2400" dirty="0" smtClean="0"/>
              <a:t>Stage 2</a:t>
            </a:r>
            <a:endParaRPr lang="en-US" sz="2400" dirty="0"/>
          </a:p>
        </p:txBody>
      </p:sp>
      <p:sp>
        <p:nvSpPr>
          <p:cNvPr id="56" name="TextBox 55"/>
          <p:cNvSpPr txBox="1"/>
          <p:nvPr/>
        </p:nvSpPr>
        <p:spPr>
          <a:xfrm>
            <a:off x="7980082" y="5317562"/>
            <a:ext cx="1274482" cy="461665"/>
          </a:xfrm>
          <a:prstGeom prst="rect">
            <a:avLst/>
          </a:prstGeom>
          <a:noFill/>
        </p:spPr>
        <p:txBody>
          <a:bodyPr wrap="square" rtlCol="0">
            <a:spAutoFit/>
          </a:bodyPr>
          <a:lstStyle/>
          <a:p>
            <a:pPr algn="ctr"/>
            <a:r>
              <a:rPr lang="en-US" sz="2400" dirty="0" smtClean="0"/>
              <a:t>Stage 3</a:t>
            </a:r>
            <a:endParaRPr lang="en-US" sz="2400" dirty="0"/>
          </a:p>
        </p:txBody>
      </p:sp>
    </p:spTree>
    <p:extLst>
      <p:ext uri="{BB962C8B-B14F-4D97-AF65-F5344CB8AC3E}">
        <p14:creationId xmlns:p14="http://schemas.microsoft.com/office/powerpoint/2010/main" val="10414531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98824" y="1074821"/>
            <a:ext cx="8845176" cy="3046988"/>
          </a:xfrm>
          <a:prstGeom prst="rect">
            <a:avLst/>
          </a:prstGeom>
        </p:spPr>
        <p:txBody>
          <a:bodyPr wrap="square">
            <a:spAutoFit/>
          </a:bodyPr>
          <a:lstStyle/>
          <a:p>
            <a:pPr marL="342900" indent="-342900">
              <a:buFont typeface="Wingdings" charset="2"/>
              <a:buChar char="q"/>
            </a:pPr>
            <a:r>
              <a:rPr lang="en-US" sz="3200" dirty="0"/>
              <a:t>Even in peacetime, mission requirements are subject to enormous </a:t>
            </a:r>
            <a:r>
              <a:rPr lang="en-US" sz="3200" dirty="0" smtClean="0">
                <a:solidFill>
                  <a:srgbClr val="FF0000"/>
                </a:solidFill>
              </a:rPr>
              <a:t>uncertainty</a:t>
            </a:r>
          </a:p>
          <a:p>
            <a:pPr marL="342900" indent="-342900">
              <a:buFont typeface="Wingdings" charset="2"/>
              <a:buChar char="q"/>
            </a:pPr>
            <a:r>
              <a:rPr lang="en-US" sz="3200" dirty="0" smtClean="0"/>
              <a:t>Uncertainties – demands, aircraft breakdown</a:t>
            </a:r>
            <a:r>
              <a:rPr lang="en-US" sz="3200" dirty="0"/>
              <a:t>, weather, natural disaster, conflict, </a:t>
            </a:r>
            <a:r>
              <a:rPr lang="en-US" sz="3200" dirty="0" smtClean="0"/>
              <a:t>etc. </a:t>
            </a:r>
          </a:p>
          <a:p>
            <a:pPr marL="342900" indent="-342900">
              <a:buFont typeface="Wingdings" charset="2"/>
              <a:buChar char="q"/>
            </a:pPr>
            <a:r>
              <a:rPr lang="en-US" sz="3200" dirty="0" smtClean="0"/>
              <a:t>AMC </a:t>
            </a:r>
            <a:r>
              <a:rPr lang="en-US" sz="3200" dirty="0"/>
              <a:t>must </a:t>
            </a:r>
            <a:r>
              <a:rPr lang="en-US" sz="3200" dirty="0" smtClean="0"/>
              <a:t>reconcile </a:t>
            </a:r>
            <a:r>
              <a:rPr lang="en-US" sz="3200" dirty="0"/>
              <a:t>diverse uncertainty when </a:t>
            </a:r>
            <a:r>
              <a:rPr lang="en-US" sz="3200" dirty="0" smtClean="0"/>
              <a:t>allocating, scheduling and </a:t>
            </a:r>
            <a:r>
              <a:rPr lang="en-US" sz="3200" dirty="0" smtClean="0"/>
              <a:t>replanning</a:t>
            </a:r>
          </a:p>
        </p:txBody>
      </p:sp>
      <p:sp>
        <p:nvSpPr>
          <p:cNvPr id="21" name="Title 1"/>
          <p:cNvSpPr>
            <a:spLocks noGrp="1"/>
          </p:cNvSpPr>
          <p:nvPr>
            <p:ph type="title"/>
          </p:nvPr>
        </p:nvSpPr>
        <p:spPr>
          <a:xfrm>
            <a:off x="457200" y="-86670"/>
            <a:ext cx="8229600" cy="1143000"/>
          </a:xfrm>
        </p:spPr>
        <p:txBody>
          <a:bodyPr/>
          <a:lstStyle/>
          <a:p>
            <a:r>
              <a:rPr lang="en-US" dirty="0" smtClean="0">
                <a:solidFill>
                  <a:srgbClr val="0000FF"/>
                </a:solidFill>
                <a:latin typeface="Cambria"/>
                <a:cs typeface="Cambria"/>
              </a:rPr>
              <a:t>AMC Planning</a:t>
            </a:r>
            <a:endParaRPr lang="en-US" dirty="0">
              <a:solidFill>
                <a:srgbClr val="0000FF"/>
              </a:solidFill>
              <a:latin typeface="Cambria"/>
              <a:cs typeface="Cambria"/>
            </a:endParaRPr>
          </a:p>
        </p:txBody>
      </p:sp>
      <p:pic>
        <p:nvPicPr>
          <p:cNvPr id="2" name="Picture 1"/>
          <p:cNvPicPr>
            <a:picLocks noChangeAspect="1"/>
          </p:cNvPicPr>
          <p:nvPr/>
        </p:nvPicPr>
        <p:blipFill>
          <a:blip r:embed="rId3"/>
          <a:stretch>
            <a:fillRect/>
          </a:stretch>
        </p:blipFill>
        <p:spPr>
          <a:xfrm>
            <a:off x="823439" y="4527447"/>
            <a:ext cx="7451800" cy="2177695"/>
          </a:xfrm>
          <a:prstGeom prst="rect">
            <a:avLst/>
          </a:prstGeom>
        </p:spPr>
      </p:pic>
      <p:sp>
        <p:nvSpPr>
          <p:cNvPr id="3" name="TextBox 2"/>
          <p:cNvSpPr txBox="1"/>
          <p:nvPr/>
        </p:nvSpPr>
        <p:spPr>
          <a:xfrm>
            <a:off x="2328258" y="4157084"/>
            <a:ext cx="4538929" cy="523220"/>
          </a:xfrm>
          <a:prstGeom prst="rect">
            <a:avLst/>
          </a:prstGeom>
          <a:noFill/>
        </p:spPr>
        <p:txBody>
          <a:bodyPr wrap="square" rtlCol="0">
            <a:spAutoFit/>
          </a:bodyPr>
          <a:lstStyle/>
          <a:p>
            <a:pPr algn="ctr"/>
            <a:r>
              <a:rPr lang="en-US" sz="2800" dirty="0" smtClean="0">
                <a:solidFill>
                  <a:schemeClr val="accent6">
                    <a:lumMod val="75000"/>
                  </a:schemeClr>
                </a:solidFill>
                <a:latin typeface="Cambria"/>
                <a:cs typeface="Cambria"/>
              </a:rPr>
              <a:t>Dataset Sizes</a:t>
            </a:r>
            <a:endParaRPr lang="en-US" sz="2800" dirty="0">
              <a:solidFill>
                <a:schemeClr val="accent6">
                  <a:lumMod val="75000"/>
                </a:schemeClr>
              </a:solidFill>
              <a:latin typeface="Cambria"/>
              <a:cs typeface="Cambria"/>
            </a:endParaRPr>
          </a:p>
        </p:txBody>
      </p:sp>
      <p:sp>
        <p:nvSpPr>
          <p:cNvPr id="4" name="Slide Number Placeholder 3"/>
          <p:cNvSpPr>
            <a:spLocks noGrp="1"/>
          </p:cNvSpPr>
          <p:nvPr>
            <p:ph type="sldNum" sz="quarter" idx="12"/>
          </p:nvPr>
        </p:nvSpPr>
        <p:spPr/>
        <p:txBody>
          <a:bodyPr/>
          <a:lstStyle/>
          <a:p>
            <a:fld id="{5445BD81-DAF7-6F49-B150-DD6061297609}" type="slidenum">
              <a:rPr lang="en-US" smtClean="0"/>
              <a:t>7</a:t>
            </a:fld>
            <a:endParaRPr lang="en-US"/>
          </a:p>
        </p:txBody>
      </p:sp>
    </p:spTree>
    <p:extLst>
      <p:ext uri="{BB962C8B-B14F-4D97-AF65-F5344CB8AC3E}">
        <p14:creationId xmlns:p14="http://schemas.microsoft.com/office/powerpoint/2010/main" val="1684673925"/>
      </p:ext>
    </p:extLst>
  </p:cSld>
  <p:clrMapOvr>
    <a:masterClrMapping/>
  </p:clrMapOvr>
  <mc:AlternateContent xmlns:mc="http://schemas.openxmlformats.org/markup-compatibility/2006" xmlns:p14="http://schemas.microsoft.com/office/powerpoint/2010/main">
    <mc:Choice Requires="p14">
      <p:transition spd="slow" p14:dur="2000" advTm="69424"/>
    </mc:Choice>
    <mc:Fallback xmlns="">
      <p:transition xmlns:p14="http://schemas.microsoft.com/office/powerpoint/2010/main" spd="slow" advTm="69424"/>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Mission Replanning</a:t>
            </a:r>
            <a:br>
              <a:rPr lang="en-US" dirty="0"/>
            </a:br>
            <a:r>
              <a:rPr lang="en-US" sz="2400" dirty="0" smtClean="0"/>
              <a:t>Stochastic Optimization Approach</a:t>
            </a:r>
            <a:endParaRPr lang="en-US" dirty="0"/>
          </a:p>
        </p:txBody>
      </p:sp>
      <p:sp>
        <p:nvSpPr>
          <p:cNvPr id="3" name="Content Placeholder 2"/>
          <p:cNvSpPr>
            <a:spLocks noGrp="1"/>
          </p:cNvSpPr>
          <p:nvPr>
            <p:ph idx="1"/>
          </p:nvPr>
        </p:nvSpPr>
        <p:spPr>
          <a:xfrm>
            <a:off x="457199" y="1600200"/>
            <a:ext cx="8492565" cy="4525963"/>
          </a:xfrm>
        </p:spPr>
        <p:txBody>
          <a:bodyPr/>
          <a:lstStyle/>
          <a:p>
            <a:r>
              <a:rPr lang="en-US" dirty="0" smtClean="0"/>
              <a:t>Event by event multistage stochastic program</a:t>
            </a:r>
          </a:p>
          <a:p>
            <a:pPr lvl="1"/>
            <a:r>
              <a:rPr lang="en-US" dirty="0" smtClean="0"/>
              <a:t>Computationally intractable</a:t>
            </a:r>
          </a:p>
          <a:p>
            <a:r>
              <a:rPr lang="en-US" dirty="0" smtClean="0"/>
              <a:t>Solve Aggregated LP in Stage 2</a:t>
            </a:r>
          </a:p>
          <a:p>
            <a:pPr lvl="1"/>
            <a:r>
              <a:rPr lang="en-US" dirty="0" smtClean="0"/>
              <a:t>Some prescient knowledge is involved</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70</a:t>
            </a:fld>
            <a:endParaRPr lang="en-US"/>
          </a:p>
        </p:txBody>
      </p:sp>
      <p:pic>
        <p:nvPicPr>
          <p:cNvPr id="5" name="Picture 4"/>
          <p:cNvPicPr>
            <a:picLocks noChangeAspect="1"/>
          </p:cNvPicPr>
          <p:nvPr/>
        </p:nvPicPr>
        <p:blipFill>
          <a:blip r:embed="rId3"/>
          <a:stretch>
            <a:fillRect/>
          </a:stretch>
        </p:blipFill>
        <p:spPr>
          <a:xfrm>
            <a:off x="3182471" y="3837469"/>
            <a:ext cx="3107765" cy="2884006"/>
          </a:xfrm>
          <a:prstGeom prst="rect">
            <a:avLst/>
          </a:prstGeom>
        </p:spPr>
      </p:pic>
    </p:spTree>
    <p:extLst>
      <p:ext uri="{BB962C8B-B14F-4D97-AF65-F5344CB8AC3E}">
        <p14:creationId xmlns:p14="http://schemas.microsoft.com/office/powerpoint/2010/main" val="265568466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122"/>
            <a:ext cx="8229600" cy="1143000"/>
          </a:xfrm>
        </p:spPr>
        <p:txBody>
          <a:bodyPr/>
          <a:lstStyle/>
          <a:p>
            <a:r>
              <a:rPr lang="en-US" dirty="0" smtClean="0"/>
              <a:t>Stochastic Formulation: Stage 1</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71</a:t>
            </a:fld>
            <a:endParaRPr lang="en-US"/>
          </a:p>
        </p:txBody>
      </p:sp>
      <p:pic>
        <p:nvPicPr>
          <p:cNvPr id="5" name="Picture 4"/>
          <p:cNvPicPr>
            <a:picLocks noChangeAspect="1"/>
          </p:cNvPicPr>
          <p:nvPr/>
        </p:nvPicPr>
        <p:blipFill>
          <a:blip r:embed="rId2"/>
          <a:stretch>
            <a:fillRect/>
          </a:stretch>
        </p:blipFill>
        <p:spPr>
          <a:xfrm>
            <a:off x="627529" y="605117"/>
            <a:ext cx="6604000" cy="5969000"/>
          </a:xfrm>
          <a:prstGeom prst="rect">
            <a:avLst/>
          </a:prstGeom>
        </p:spPr>
      </p:pic>
    </p:spTree>
    <p:extLst>
      <p:ext uri="{BB962C8B-B14F-4D97-AF65-F5344CB8AC3E}">
        <p14:creationId xmlns:p14="http://schemas.microsoft.com/office/powerpoint/2010/main" val="363153567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122"/>
            <a:ext cx="8229600" cy="1143000"/>
          </a:xfrm>
        </p:spPr>
        <p:txBody>
          <a:bodyPr>
            <a:normAutofit/>
          </a:bodyPr>
          <a:lstStyle/>
          <a:p>
            <a:r>
              <a:rPr lang="en-US" sz="3600" dirty="0" smtClean="0"/>
              <a:t>Stochastic Formulation: Stage 1 (Contd.)</a:t>
            </a:r>
            <a:endParaRPr lang="en-US" sz="3600" dirty="0"/>
          </a:p>
        </p:txBody>
      </p:sp>
      <p:sp>
        <p:nvSpPr>
          <p:cNvPr id="4" name="Slide Number Placeholder 3"/>
          <p:cNvSpPr>
            <a:spLocks noGrp="1"/>
          </p:cNvSpPr>
          <p:nvPr>
            <p:ph type="sldNum" sz="quarter" idx="12"/>
          </p:nvPr>
        </p:nvSpPr>
        <p:spPr/>
        <p:txBody>
          <a:bodyPr/>
          <a:lstStyle/>
          <a:p>
            <a:fld id="{5445BD81-DAF7-6F49-B150-DD6061297609}" type="slidenum">
              <a:rPr lang="en-US" smtClean="0"/>
              <a:t>72</a:t>
            </a:fld>
            <a:endParaRPr lang="en-US"/>
          </a:p>
        </p:txBody>
      </p:sp>
      <p:pic>
        <p:nvPicPr>
          <p:cNvPr id="3" name="Picture 2"/>
          <p:cNvPicPr>
            <a:picLocks noChangeAspect="1"/>
          </p:cNvPicPr>
          <p:nvPr/>
        </p:nvPicPr>
        <p:blipFill>
          <a:blip r:embed="rId2"/>
          <a:stretch>
            <a:fillRect/>
          </a:stretch>
        </p:blipFill>
        <p:spPr>
          <a:xfrm>
            <a:off x="747059" y="778489"/>
            <a:ext cx="7809005" cy="5577861"/>
          </a:xfrm>
          <a:prstGeom prst="rect">
            <a:avLst/>
          </a:prstGeom>
        </p:spPr>
      </p:pic>
    </p:spTree>
    <p:extLst>
      <p:ext uri="{BB962C8B-B14F-4D97-AF65-F5344CB8AC3E}">
        <p14:creationId xmlns:p14="http://schemas.microsoft.com/office/powerpoint/2010/main" val="11490675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122"/>
            <a:ext cx="8229600" cy="1143000"/>
          </a:xfrm>
        </p:spPr>
        <p:txBody>
          <a:bodyPr>
            <a:normAutofit/>
          </a:bodyPr>
          <a:lstStyle/>
          <a:p>
            <a:r>
              <a:rPr lang="en-US" sz="3600" dirty="0" smtClean="0"/>
              <a:t>Stochastic Formulation: Stage 2</a:t>
            </a:r>
            <a:endParaRPr lang="en-US" sz="3600" dirty="0"/>
          </a:p>
        </p:txBody>
      </p:sp>
      <p:sp>
        <p:nvSpPr>
          <p:cNvPr id="4" name="Slide Number Placeholder 3"/>
          <p:cNvSpPr>
            <a:spLocks noGrp="1"/>
          </p:cNvSpPr>
          <p:nvPr>
            <p:ph type="sldNum" sz="quarter" idx="12"/>
          </p:nvPr>
        </p:nvSpPr>
        <p:spPr/>
        <p:txBody>
          <a:bodyPr/>
          <a:lstStyle/>
          <a:p>
            <a:fld id="{5445BD81-DAF7-6F49-B150-DD6061297609}" type="slidenum">
              <a:rPr lang="en-US" smtClean="0"/>
              <a:t>73</a:t>
            </a:fld>
            <a:endParaRPr lang="en-US"/>
          </a:p>
        </p:txBody>
      </p:sp>
      <p:pic>
        <p:nvPicPr>
          <p:cNvPr id="6" name="Picture 5"/>
          <p:cNvPicPr>
            <a:picLocks noChangeAspect="1"/>
          </p:cNvPicPr>
          <p:nvPr/>
        </p:nvPicPr>
        <p:blipFill>
          <a:blip r:embed="rId2"/>
          <a:stretch>
            <a:fillRect/>
          </a:stretch>
        </p:blipFill>
        <p:spPr>
          <a:xfrm>
            <a:off x="898664" y="749299"/>
            <a:ext cx="7461672" cy="5972175"/>
          </a:xfrm>
          <a:prstGeom prst="rect">
            <a:avLst/>
          </a:prstGeom>
        </p:spPr>
      </p:pic>
      <p:sp>
        <p:nvSpPr>
          <p:cNvPr id="5" name="Rectangle 4"/>
          <p:cNvSpPr/>
          <p:nvPr/>
        </p:nvSpPr>
        <p:spPr>
          <a:xfrm>
            <a:off x="4397822" y="849878"/>
            <a:ext cx="2363535" cy="5375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4659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122"/>
            <a:ext cx="8229600" cy="1143000"/>
          </a:xfrm>
        </p:spPr>
        <p:txBody>
          <a:bodyPr>
            <a:normAutofit/>
          </a:bodyPr>
          <a:lstStyle/>
          <a:p>
            <a:r>
              <a:rPr lang="en-US" sz="3600" dirty="0" smtClean="0"/>
              <a:t>Stochastic Formulation: Stage 2 (Contd.)</a:t>
            </a:r>
            <a:endParaRPr lang="en-US" sz="3600" dirty="0"/>
          </a:p>
        </p:txBody>
      </p:sp>
      <p:sp>
        <p:nvSpPr>
          <p:cNvPr id="4" name="Slide Number Placeholder 3"/>
          <p:cNvSpPr>
            <a:spLocks noGrp="1"/>
          </p:cNvSpPr>
          <p:nvPr>
            <p:ph type="sldNum" sz="quarter" idx="12"/>
          </p:nvPr>
        </p:nvSpPr>
        <p:spPr/>
        <p:txBody>
          <a:bodyPr/>
          <a:lstStyle/>
          <a:p>
            <a:fld id="{5445BD81-DAF7-6F49-B150-DD6061297609}" type="slidenum">
              <a:rPr lang="en-US" smtClean="0"/>
              <a:t>74</a:t>
            </a:fld>
            <a:endParaRPr lang="en-US"/>
          </a:p>
        </p:txBody>
      </p:sp>
      <p:pic>
        <p:nvPicPr>
          <p:cNvPr id="3" name="Picture 2"/>
          <p:cNvPicPr>
            <a:picLocks noChangeAspect="1"/>
          </p:cNvPicPr>
          <p:nvPr/>
        </p:nvPicPr>
        <p:blipFill>
          <a:blip r:embed="rId2"/>
          <a:stretch>
            <a:fillRect/>
          </a:stretch>
        </p:blipFill>
        <p:spPr>
          <a:xfrm>
            <a:off x="1104900" y="495299"/>
            <a:ext cx="7344730" cy="6226175"/>
          </a:xfrm>
          <a:prstGeom prst="rect">
            <a:avLst/>
          </a:prstGeom>
        </p:spPr>
      </p:pic>
      <p:sp>
        <p:nvSpPr>
          <p:cNvPr id="5" name="Rectangle 4"/>
          <p:cNvSpPr/>
          <p:nvPr/>
        </p:nvSpPr>
        <p:spPr>
          <a:xfrm>
            <a:off x="917193" y="5094606"/>
            <a:ext cx="6149895" cy="15370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597227" y="4820883"/>
            <a:ext cx="834881" cy="98769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891199" y="5808576"/>
            <a:ext cx="2245947" cy="646331"/>
          </a:xfrm>
          <a:prstGeom prst="rect">
            <a:avLst/>
          </a:prstGeom>
          <a:noFill/>
        </p:spPr>
        <p:txBody>
          <a:bodyPr wrap="square" rtlCol="0">
            <a:spAutoFit/>
          </a:bodyPr>
          <a:lstStyle/>
          <a:p>
            <a:pPr algn="ctr"/>
            <a:r>
              <a:rPr lang="en-US" i="1" dirty="0" smtClean="0"/>
              <a:t>Variables from previous Event LP</a:t>
            </a:r>
            <a:endParaRPr lang="en-US" i="1" dirty="0"/>
          </a:p>
        </p:txBody>
      </p:sp>
    </p:spTree>
    <p:extLst>
      <p:ext uri="{BB962C8B-B14F-4D97-AF65-F5344CB8AC3E}">
        <p14:creationId xmlns:p14="http://schemas.microsoft.com/office/powerpoint/2010/main" val="310439645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45BD81-DAF7-6F49-B150-DD6061297609}" type="slidenum">
              <a:rPr lang="en-US" smtClean="0"/>
              <a:t>75</a:t>
            </a:fld>
            <a:endParaRPr lang="en-US"/>
          </a:p>
        </p:txBody>
      </p:sp>
      <p:sp>
        <p:nvSpPr>
          <p:cNvPr id="6" name="Title 1"/>
          <p:cNvSpPr>
            <a:spLocks noGrp="1"/>
          </p:cNvSpPr>
          <p:nvPr>
            <p:ph type="title"/>
          </p:nvPr>
        </p:nvSpPr>
        <p:spPr>
          <a:xfrm>
            <a:off x="457200" y="274638"/>
            <a:ext cx="8229600" cy="1143000"/>
          </a:xfrm>
        </p:spPr>
        <p:txBody>
          <a:bodyPr/>
          <a:lstStyle/>
          <a:p>
            <a:r>
              <a:rPr lang="en-US" dirty="0"/>
              <a:t>Dynamic Mission Replanning</a:t>
            </a:r>
            <a:br>
              <a:rPr lang="en-US" dirty="0"/>
            </a:br>
            <a:r>
              <a:rPr lang="en-US" sz="2400" dirty="0" smtClean="0"/>
              <a:t>Simulation Setup</a:t>
            </a:r>
            <a:endParaRPr lang="en-US" dirty="0"/>
          </a:p>
        </p:txBody>
      </p:sp>
      <p:pic>
        <p:nvPicPr>
          <p:cNvPr id="7" name="Picture 6" descr="simsetu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176" y="1859055"/>
            <a:ext cx="5996393" cy="4497295"/>
          </a:xfrm>
          <a:prstGeom prst="rect">
            <a:avLst/>
          </a:prstGeom>
        </p:spPr>
      </p:pic>
    </p:spTree>
    <p:extLst>
      <p:ext uri="{BB962C8B-B14F-4D97-AF65-F5344CB8AC3E}">
        <p14:creationId xmlns:p14="http://schemas.microsoft.com/office/powerpoint/2010/main" val="188627621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Mission Replanning</a:t>
            </a:r>
            <a:br>
              <a:rPr lang="en-US" dirty="0"/>
            </a:br>
            <a:r>
              <a:rPr lang="en-US" sz="2400" dirty="0" smtClean="0"/>
              <a:t>Results – KPI Comparison</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76</a:t>
            </a:fld>
            <a:endParaRPr lang="en-US"/>
          </a:p>
        </p:txBody>
      </p:sp>
      <p:sp>
        <p:nvSpPr>
          <p:cNvPr id="6" name="TextBox 5"/>
          <p:cNvSpPr txBox="1"/>
          <p:nvPr/>
        </p:nvSpPr>
        <p:spPr>
          <a:xfrm>
            <a:off x="791882" y="1648470"/>
            <a:ext cx="7769412" cy="461665"/>
          </a:xfrm>
          <a:prstGeom prst="rect">
            <a:avLst/>
          </a:prstGeom>
          <a:noFill/>
        </p:spPr>
        <p:txBody>
          <a:bodyPr wrap="square" rtlCol="0">
            <a:spAutoFit/>
          </a:bodyPr>
          <a:lstStyle/>
          <a:p>
            <a:r>
              <a:rPr lang="en-US" sz="2400" dirty="0" smtClean="0">
                <a:latin typeface="Cambria"/>
                <a:cs typeface="Cambria"/>
              </a:rPr>
              <a:t>Three types of situations, each with two simulations </a:t>
            </a:r>
            <a:endParaRPr lang="en-US" sz="2400" dirty="0">
              <a:latin typeface="Cambria"/>
              <a:cs typeface="Cambria"/>
            </a:endParaRPr>
          </a:p>
        </p:txBody>
      </p:sp>
      <p:pic>
        <p:nvPicPr>
          <p:cNvPr id="5" name="Picture 4"/>
          <p:cNvPicPr>
            <a:picLocks noChangeAspect="1"/>
          </p:cNvPicPr>
          <p:nvPr/>
        </p:nvPicPr>
        <p:blipFill>
          <a:blip r:embed="rId3"/>
          <a:stretch>
            <a:fillRect/>
          </a:stretch>
        </p:blipFill>
        <p:spPr>
          <a:xfrm>
            <a:off x="1270000" y="2254250"/>
            <a:ext cx="6591300" cy="4102100"/>
          </a:xfrm>
          <a:prstGeom prst="rect">
            <a:avLst/>
          </a:prstGeom>
        </p:spPr>
      </p:pic>
    </p:spTree>
    <p:extLst>
      <p:ext uri="{BB962C8B-B14F-4D97-AF65-F5344CB8AC3E}">
        <p14:creationId xmlns:p14="http://schemas.microsoft.com/office/powerpoint/2010/main" val="408280998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p:sp>
        <p:nvSpPr>
          <p:cNvPr id="3" name="Content Placeholder 2"/>
          <p:cNvSpPr>
            <a:spLocks noGrp="1"/>
          </p:cNvSpPr>
          <p:nvPr>
            <p:ph idx="1"/>
          </p:nvPr>
        </p:nvSpPr>
        <p:spPr/>
        <p:txBody>
          <a:bodyPr>
            <a:normAutofit fontScale="85000" lnSpcReduction="20000"/>
          </a:bodyPr>
          <a:lstStyle/>
          <a:p>
            <a:pPr marL="285750" indent="-285750"/>
            <a:r>
              <a:rPr lang="en-US" sz="3000" dirty="0"/>
              <a:t>Solving large scale stochastic optimization problems</a:t>
            </a:r>
          </a:p>
          <a:p>
            <a:pPr lvl="1">
              <a:buFont typeface="Arial"/>
              <a:buChar char="•"/>
            </a:pPr>
            <a:r>
              <a:rPr lang="en-US" sz="3000" dirty="0"/>
              <a:t>Not looked before because stochastic-optimization is hard problem</a:t>
            </a:r>
          </a:p>
          <a:p>
            <a:pPr marL="342900" lvl="1" indent="-342900">
              <a:buFont typeface="Arial"/>
              <a:buChar char="•"/>
            </a:pPr>
            <a:r>
              <a:rPr lang="en-US" sz="3200" dirty="0"/>
              <a:t>Identify decomposable structures and their interdependencies for </a:t>
            </a:r>
            <a:r>
              <a:rPr lang="en-US" sz="3200" dirty="0" smtClean="0"/>
              <a:t>parallelization</a:t>
            </a:r>
            <a:endParaRPr lang="en-US" sz="3200" dirty="0"/>
          </a:p>
          <a:p>
            <a:pPr marL="285750" indent="-285750"/>
            <a:r>
              <a:rPr lang="en-US" sz="3000" dirty="0"/>
              <a:t>Stochastic Integer Programing Solver </a:t>
            </a:r>
            <a:r>
              <a:rPr lang="en-US" sz="3000" dirty="0" smtClean="0"/>
              <a:t>(PSIPS</a:t>
            </a:r>
            <a:r>
              <a:rPr lang="en-US" sz="3000" dirty="0"/>
              <a:t>) </a:t>
            </a:r>
          </a:p>
          <a:p>
            <a:pPr lvl="1">
              <a:buFont typeface="Arial"/>
              <a:buChar char="•"/>
            </a:pPr>
            <a:r>
              <a:rPr lang="en-US" sz="3000" dirty="0"/>
              <a:t>Combine </a:t>
            </a:r>
            <a:r>
              <a:rPr lang="en-US" sz="3000" dirty="0">
                <a:solidFill>
                  <a:schemeClr val="accent6">
                    <a:lumMod val="75000"/>
                  </a:schemeClr>
                </a:solidFill>
              </a:rPr>
              <a:t>Stochastic Programming </a:t>
            </a:r>
            <a:r>
              <a:rPr lang="en-US" sz="3000" dirty="0"/>
              <a:t>with </a:t>
            </a:r>
            <a:r>
              <a:rPr lang="en-US" sz="3000" dirty="0">
                <a:solidFill>
                  <a:srgbClr val="E46C0A"/>
                </a:solidFill>
              </a:rPr>
              <a:t>High Performance </a:t>
            </a:r>
            <a:r>
              <a:rPr lang="en-US" sz="3000" dirty="0" smtClean="0">
                <a:solidFill>
                  <a:srgbClr val="E46C0A"/>
                </a:solidFill>
              </a:rPr>
              <a:t>Computing</a:t>
            </a:r>
          </a:p>
          <a:p>
            <a:pPr lvl="1">
              <a:buFont typeface="Arial"/>
              <a:buChar char="•"/>
            </a:pPr>
            <a:r>
              <a:rPr lang="en-US" sz="3000" dirty="0" smtClean="0">
                <a:solidFill>
                  <a:srgbClr val="000000"/>
                </a:solidFill>
              </a:rPr>
              <a:t>Nested Parallel Design, </a:t>
            </a:r>
            <a:r>
              <a:rPr lang="en-US" sz="3200" dirty="0"/>
              <a:t>Novel ideas </a:t>
            </a:r>
            <a:r>
              <a:rPr lang="en-US" sz="3200" dirty="0" smtClean="0"/>
              <a:t>such </a:t>
            </a:r>
            <a:r>
              <a:rPr lang="en-US" sz="3200" dirty="0"/>
              <a:t>as state sharing amongst tree </a:t>
            </a:r>
            <a:r>
              <a:rPr lang="en-US" sz="3200" dirty="0" smtClean="0"/>
              <a:t>vertices</a:t>
            </a:r>
            <a:endParaRPr lang="en-US" sz="3000" dirty="0" smtClean="0">
              <a:solidFill>
                <a:srgbClr val="000000"/>
              </a:solidFill>
            </a:endParaRPr>
          </a:p>
          <a:p>
            <a:pPr lvl="1">
              <a:buFont typeface="Arial"/>
              <a:buChar char="•"/>
            </a:pPr>
            <a:r>
              <a:rPr lang="en-US" sz="3000" dirty="0" smtClean="0">
                <a:solidFill>
                  <a:srgbClr val="000000"/>
                </a:solidFill>
              </a:rPr>
              <a:t>High parallel efficiencies compared to state-of-the-art solvers</a:t>
            </a:r>
            <a:endParaRPr lang="en-US" sz="3000" dirty="0">
              <a:solidFill>
                <a:srgbClr val="000000"/>
              </a:solidFill>
            </a:endParaRPr>
          </a:p>
          <a:p>
            <a:endParaRPr lang="en-US" sz="3000" dirty="0"/>
          </a:p>
        </p:txBody>
      </p:sp>
      <p:sp>
        <p:nvSpPr>
          <p:cNvPr id="4" name="Slide Number Placeholder 3"/>
          <p:cNvSpPr>
            <a:spLocks noGrp="1"/>
          </p:cNvSpPr>
          <p:nvPr>
            <p:ph type="sldNum" sz="quarter" idx="12"/>
          </p:nvPr>
        </p:nvSpPr>
        <p:spPr/>
        <p:txBody>
          <a:bodyPr/>
          <a:lstStyle/>
          <a:p>
            <a:fld id="{5445BD81-DAF7-6F49-B150-DD6061297609}" type="slidenum">
              <a:rPr lang="en-US" smtClean="0"/>
              <a:t>77</a:t>
            </a:fld>
            <a:endParaRPr lang="en-US"/>
          </a:p>
        </p:txBody>
      </p:sp>
    </p:spTree>
    <p:extLst>
      <p:ext uri="{BB962C8B-B14F-4D97-AF65-F5344CB8AC3E}">
        <p14:creationId xmlns:p14="http://schemas.microsoft.com/office/powerpoint/2010/main" val="265597356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p:sp>
        <p:nvSpPr>
          <p:cNvPr id="3" name="Content Placeholder 2"/>
          <p:cNvSpPr>
            <a:spLocks noGrp="1"/>
          </p:cNvSpPr>
          <p:nvPr>
            <p:ph idx="1"/>
          </p:nvPr>
        </p:nvSpPr>
        <p:spPr>
          <a:xfrm>
            <a:off x="457200" y="1600200"/>
            <a:ext cx="8229600" cy="4756150"/>
          </a:xfrm>
        </p:spPr>
        <p:txBody>
          <a:bodyPr>
            <a:normAutofit fontScale="85000" lnSpcReduction="20000"/>
          </a:bodyPr>
          <a:lstStyle/>
          <a:p>
            <a:r>
              <a:rPr lang="en-US" dirty="0" smtClean="0"/>
              <a:t>Scenario (SAM) and temporal </a:t>
            </a:r>
            <a:r>
              <a:rPr lang="en-US" dirty="0"/>
              <a:t>d</a:t>
            </a:r>
            <a:r>
              <a:rPr lang="en-US" dirty="0" smtClean="0"/>
              <a:t>ecomposition (LDAM) schemes for accelerating convergence of </a:t>
            </a:r>
            <a:r>
              <a:rPr lang="en-US" dirty="0" smtClean="0"/>
              <a:t>stochastic programs</a:t>
            </a:r>
            <a:endParaRPr lang="en-US" dirty="0" smtClean="0"/>
          </a:p>
          <a:p>
            <a:pPr lvl="1"/>
            <a:r>
              <a:rPr lang="en-US" dirty="0" smtClean="0"/>
              <a:t>Significant reduction in solution time</a:t>
            </a:r>
          </a:p>
          <a:p>
            <a:pPr lvl="1"/>
            <a:r>
              <a:rPr lang="en-US" dirty="0" smtClean="0"/>
              <a:t>Solve otherwise intractable problems</a:t>
            </a:r>
          </a:p>
          <a:p>
            <a:pPr lvl="1"/>
            <a:r>
              <a:rPr lang="en-US" dirty="0" smtClean="0"/>
              <a:t>Higher parallel scalability</a:t>
            </a:r>
          </a:p>
          <a:p>
            <a:r>
              <a:rPr lang="en-US" dirty="0" smtClean="0"/>
              <a:t>A computational engine for dynamic and real-time problems faced by AMC</a:t>
            </a:r>
          </a:p>
          <a:p>
            <a:pPr lvl="1"/>
            <a:r>
              <a:rPr lang="en-US" dirty="0" smtClean="0"/>
              <a:t>Significant savings in cost</a:t>
            </a:r>
          </a:p>
          <a:p>
            <a:r>
              <a:rPr lang="en-US" dirty="0" smtClean="0"/>
              <a:t>Work will provide springboard for more robust problem solving with HPC in many logistics and planning problems</a:t>
            </a:r>
          </a:p>
        </p:txBody>
      </p:sp>
      <p:sp>
        <p:nvSpPr>
          <p:cNvPr id="4" name="Slide Number Placeholder 3"/>
          <p:cNvSpPr>
            <a:spLocks noGrp="1"/>
          </p:cNvSpPr>
          <p:nvPr>
            <p:ph type="sldNum" sz="quarter" idx="12"/>
          </p:nvPr>
        </p:nvSpPr>
        <p:spPr/>
        <p:txBody>
          <a:bodyPr/>
          <a:lstStyle/>
          <a:p>
            <a:fld id="{5445BD81-DAF7-6F49-B150-DD6061297609}" type="slidenum">
              <a:rPr lang="en-US" smtClean="0"/>
              <a:t>78</a:t>
            </a:fld>
            <a:endParaRPr lang="en-US"/>
          </a:p>
        </p:txBody>
      </p:sp>
    </p:spTree>
    <p:extLst>
      <p:ext uri="{BB962C8B-B14F-4D97-AF65-F5344CB8AC3E}">
        <p14:creationId xmlns:p14="http://schemas.microsoft.com/office/powerpoint/2010/main" val="80519432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a:cs typeface="Cambria"/>
              </a:rPr>
              <a:t>Publications</a:t>
            </a:r>
            <a:endParaRPr lang="en-US" dirty="0">
              <a:latin typeface="Cambria"/>
              <a:cs typeface="Cambria"/>
            </a:endParaRPr>
          </a:p>
        </p:txBody>
      </p:sp>
      <p:sp>
        <p:nvSpPr>
          <p:cNvPr id="3" name="Content Placeholder 2"/>
          <p:cNvSpPr>
            <a:spLocks noGrp="1"/>
          </p:cNvSpPr>
          <p:nvPr>
            <p:ph idx="1"/>
          </p:nvPr>
        </p:nvSpPr>
        <p:spPr/>
        <p:txBody>
          <a:bodyPr>
            <a:noAutofit/>
          </a:bodyPr>
          <a:lstStyle/>
          <a:p>
            <a:r>
              <a:rPr lang="en-US" sz="2400" dirty="0"/>
              <a:t>Akhil Langer et al. Parallel Branch-and- Bound for Two-stage Stochastic Integer Optimizations. HiPC 2013. </a:t>
            </a:r>
            <a:br>
              <a:rPr lang="en-US" sz="2400" dirty="0"/>
            </a:br>
            <a:r>
              <a:rPr lang="en-US" sz="2600" b="1" dirty="0">
                <a:solidFill>
                  <a:srgbClr val="008000"/>
                </a:solidFill>
              </a:rPr>
              <a:t>Best Paper Award</a:t>
            </a:r>
            <a:r>
              <a:rPr lang="en-US" sz="2600" b="1" dirty="0" smtClean="0">
                <a:solidFill>
                  <a:srgbClr val="008000"/>
                </a:solidFill>
              </a:rPr>
              <a:t>.</a:t>
            </a:r>
            <a:endParaRPr lang="en-US" sz="2400" dirty="0" smtClean="0"/>
          </a:p>
          <a:p>
            <a:r>
              <a:rPr lang="en-US" sz="2400" dirty="0" smtClean="0"/>
              <a:t>Akhil </a:t>
            </a:r>
            <a:r>
              <a:rPr lang="en-US" sz="2400" dirty="0" smtClean="0"/>
              <a:t>Langer </a:t>
            </a:r>
            <a:r>
              <a:rPr lang="en-US" sz="2400" dirty="0"/>
              <a:t>and Udatta Palekar. Split-and-Merge Method for Accelerating Convergence of Stochastic Linear Programs. </a:t>
            </a:r>
            <a:r>
              <a:rPr lang="en-US" sz="2400" dirty="0" smtClean="0"/>
              <a:t>ICORES </a:t>
            </a:r>
            <a:r>
              <a:rPr lang="en-US" sz="2400" dirty="0"/>
              <a:t>2015. </a:t>
            </a:r>
            <a:endParaRPr lang="en-US" sz="2400" dirty="0" smtClean="0"/>
          </a:p>
          <a:p>
            <a:r>
              <a:rPr lang="en-US" sz="2400" dirty="0"/>
              <a:t>Akhil </a:t>
            </a:r>
            <a:r>
              <a:rPr lang="en-US" sz="2400" dirty="0" smtClean="0"/>
              <a:t>Langer et al. </a:t>
            </a:r>
            <a:r>
              <a:rPr lang="en-US" sz="2400" dirty="0"/>
              <a:t>Analyzing Energy-Time Tradeoff of Power Overprovisioned HPC Data Centers. </a:t>
            </a:r>
            <a:r>
              <a:rPr lang="en-US" sz="2400" dirty="0" smtClean="0"/>
              <a:t>HPPAC </a:t>
            </a:r>
            <a:r>
              <a:rPr lang="en-US" sz="2400" dirty="0"/>
              <a:t>2015</a:t>
            </a:r>
            <a:r>
              <a:rPr lang="en-US" sz="2400" dirty="0" smtClean="0"/>
              <a:t>.</a:t>
            </a:r>
          </a:p>
          <a:p>
            <a:r>
              <a:rPr lang="en-US" sz="2400" dirty="0"/>
              <a:t>Akhil </a:t>
            </a:r>
            <a:r>
              <a:rPr lang="en-US" sz="2400" dirty="0" smtClean="0"/>
              <a:t>Langer et al. </a:t>
            </a:r>
            <a:r>
              <a:rPr lang="en-US" sz="2400" dirty="0"/>
              <a:t>Energy-efficient Computing for HPC workloads on Heterogeneous </a:t>
            </a:r>
            <a:r>
              <a:rPr lang="en-US" sz="2400" dirty="0" err="1"/>
              <a:t>Manycore</a:t>
            </a:r>
            <a:r>
              <a:rPr lang="en-US" sz="2400" dirty="0"/>
              <a:t> architectures. </a:t>
            </a:r>
            <a:r>
              <a:rPr lang="en-US" sz="2400" dirty="0" smtClean="0"/>
              <a:t>PMAM </a:t>
            </a:r>
            <a:r>
              <a:rPr lang="en-US" sz="2400" dirty="0"/>
              <a:t>2015. </a:t>
            </a:r>
            <a:endParaRPr lang="en-US" sz="2400" dirty="0" smtClean="0"/>
          </a:p>
        </p:txBody>
      </p:sp>
      <p:sp>
        <p:nvSpPr>
          <p:cNvPr id="6" name="Slide Number Placeholder 5"/>
          <p:cNvSpPr>
            <a:spLocks noGrp="1"/>
          </p:cNvSpPr>
          <p:nvPr>
            <p:ph type="sldNum" sz="quarter" idx="12"/>
          </p:nvPr>
        </p:nvSpPr>
        <p:spPr/>
        <p:txBody>
          <a:bodyPr/>
          <a:lstStyle/>
          <a:p>
            <a:fld id="{5445BD81-DAF7-6F49-B150-DD6061297609}" type="slidenum">
              <a:rPr lang="en-US" smtClean="0"/>
              <a:t>79</a:t>
            </a:fld>
            <a:endParaRPr lang="en-US"/>
          </a:p>
        </p:txBody>
      </p:sp>
    </p:spTree>
    <p:extLst>
      <p:ext uri="{BB962C8B-B14F-4D97-AF65-F5344CB8AC3E}">
        <p14:creationId xmlns:p14="http://schemas.microsoft.com/office/powerpoint/2010/main" val="33690865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6"/>
            <a:ext cx="8229600" cy="1143000"/>
          </a:xfrm>
        </p:spPr>
        <p:txBody>
          <a:bodyPr>
            <a:normAutofit/>
          </a:bodyPr>
          <a:lstStyle/>
          <a:p>
            <a:r>
              <a:rPr lang="en-US" dirty="0" smtClean="0"/>
              <a:t>Thesis Statement</a:t>
            </a:r>
            <a:endParaRPr lang="en-US" dirty="0"/>
          </a:p>
        </p:txBody>
      </p:sp>
      <p:sp>
        <p:nvSpPr>
          <p:cNvPr id="3" name="Content Placeholder 2"/>
          <p:cNvSpPr>
            <a:spLocks noGrp="1"/>
          </p:cNvSpPr>
          <p:nvPr>
            <p:ph idx="1"/>
          </p:nvPr>
        </p:nvSpPr>
        <p:spPr>
          <a:xfrm>
            <a:off x="457200" y="1417638"/>
            <a:ext cx="8229600" cy="4735261"/>
          </a:xfrm>
        </p:spPr>
        <p:txBody>
          <a:bodyPr>
            <a:noAutofit/>
          </a:bodyPr>
          <a:lstStyle/>
          <a:p>
            <a:pPr>
              <a:buFont typeface="Wingdings" charset="2"/>
              <a:buChar char="Ø"/>
            </a:pPr>
            <a:r>
              <a:rPr lang="en-US" sz="3000" dirty="0" smtClean="0"/>
              <a:t>Large-scale stochastic optimization problems intractable on single/multi-core machines</a:t>
            </a:r>
          </a:p>
          <a:p>
            <a:pPr>
              <a:buFont typeface="Wingdings" charset="2"/>
              <a:buChar char="Ø"/>
            </a:pPr>
            <a:r>
              <a:rPr lang="en-US" sz="3000" dirty="0" smtClean="0"/>
              <a:t>Efficient distributed solvers not available</a:t>
            </a:r>
          </a:p>
          <a:p>
            <a:pPr marL="342900" lvl="1" indent="-342900">
              <a:buFont typeface="Wingdings" charset="2"/>
              <a:buChar char="Ø"/>
            </a:pPr>
            <a:r>
              <a:rPr lang="en-US" sz="3000" dirty="0"/>
              <a:t>Solve large-scale stochastic optimization problems in a timely manner using High Performance Computing</a:t>
            </a:r>
          </a:p>
          <a:p>
            <a:pPr marL="0" indent="0">
              <a:buNone/>
            </a:pPr>
            <a:endParaRPr lang="en-US" sz="3000" dirty="0"/>
          </a:p>
          <a:p>
            <a:pPr>
              <a:buFont typeface="Wingdings" charset="2"/>
              <a:buChar char="Ø"/>
            </a:pPr>
            <a:r>
              <a:rPr lang="en-US" sz="3000" dirty="0"/>
              <a:t>Solution for dynamic and real-time problems faced by US Air Mobility Command</a:t>
            </a:r>
          </a:p>
          <a:p>
            <a:pPr>
              <a:buFont typeface="Wingdings" charset="2"/>
              <a:buChar char="Ø"/>
            </a:pPr>
            <a:endParaRPr lang="en-US" sz="3000" dirty="0" smtClean="0"/>
          </a:p>
        </p:txBody>
      </p:sp>
      <p:sp>
        <p:nvSpPr>
          <p:cNvPr id="6" name="Slide Number Placeholder 5"/>
          <p:cNvSpPr>
            <a:spLocks noGrp="1"/>
          </p:cNvSpPr>
          <p:nvPr>
            <p:ph type="sldNum" sz="quarter" idx="12"/>
          </p:nvPr>
        </p:nvSpPr>
        <p:spPr/>
        <p:txBody>
          <a:bodyPr/>
          <a:lstStyle/>
          <a:p>
            <a:fld id="{5445BD81-DAF7-6F49-B150-DD6061297609}" type="slidenum">
              <a:rPr lang="en-US" smtClean="0"/>
              <a:t>8</a:t>
            </a:fld>
            <a:endParaRPr lang="en-US"/>
          </a:p>
        </p:txBody>
      </p:sp>
    </p:spTree>
    <p:extLst>
      <p:ext uri="{BB962C8B-B14F-4D97-AF65-F5344CB8AC3E}">
        <p14:creationId xmlns:p14="http://schemas.microsoft.com/office/powerpoint/2010/main" val="2558847487"/>
      </p:ext>
    </p:extLst>
  </p:cSld>
  <p:clrMapOvr>
    <a:masterClrMapping/>
  </p:clrMapOvr>
  <mc:AlternateContent xmlns:mc="http://schemas.openxmlformats.org/markup-compatibility/2006" xmlns:p14="http://schemas.microsoft.com/office/powerpoint/2010/main">
    <mc:Choice Requires="p14">
      <p:transition spd="slow" p14:dur="2000" advTm="109934"/>
    </mc:Choice>
    <mc:Fallback xmlns="">
      <p:transition xmlns:p14="http://schemas.microsoft.com/office/powerpoint/2010/main" spd="slow" advTm="109934"/>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en-US" dirty="0"/>
          </a:p>
        </p:txBody>
      </p:sp>
      <p:sp>
        <p:nvSpPr>
          <p:cNvPr id="3" name="Content Placeholder 2"/>
          <p:cNvSpPr>
            <a:spLocks noGrp="1"/>
          </p:cNvSpPr>
          <p:nvPr>
            <p:ph idx="1"/>
          </p:nvPr>
        </p:nvSpPr>
        <p:spPr/>
        <p:txBody>
          <a:bodyPr>
            <a:noAutofit/>
          </a:bodyPr>
          <a:lstStyle/>
          <a:p>
            <a:r>
              <a:rPr lang="en-US" sz="2400" dirty="0"/>
              <a:t>Osman Sarood, Akhil Langer et al. Maximizing Throughput of Over- provisioned Data Centers Under a Strict Power Budget. SC 2014. </a:t>
            </a:r>
            <a:endParaRPr lang="en-US" sz="2400" dirty="0" smtClean="0"/>
          </a:p>
          <a:p>
            <a:r>
              <a:rPr lang="en-US" sz="2400" dirty="0" smtClean="0"/>
              <a:t>Bilge </a:t>
            </a:r>
            <a:r>
              <a:rPr lang="en-US" sz="2400" dirty="0" err="1"/>
              <a:t>Acun</a:t>
            </a:r>
            <a:r>
              <a:rPr lang="en-US" sz="2400" dirty="0"/>
              <a:t>, Abhishek Gupta, Nikhil Jain, Akhil </a:t>
            </a:r>
            <a:r>
              <a:rPr lang="en-US" sz="2400" dirty="0" smtClean="0"/>
              <a:t>Langer </a:t>
            </a:r>
            <a:r>
              <a:rPr lang="en-US" sz="2400" dirty="0"/>
              <a:t>et al. Parallel Programming with Migratable Objects: Charm++ in Practice. SC 2014. </a:t>
            </a:r>
            <a:endParaRPr lang="en-US" sz="2400" dirty="0" smtClean="0"/>
          </a:p>
          <a:p>
            <a:r>
              <a:rPr lang="en-US" sz="2400" dirty="0"/>
              <a:t>Akhil Langer. An Optimal Distributed Load Balancing Algorithm for Homogeneous Work Units. </a:t>
            </a:r>
            <a:r>
              <a:rPr lang="en-US" sz="2400" dirty="0" smtClean="0"/>
              <a:t>ICS 2014. </a:t>
            </a:r>
            <a:endParaRPr lang="en-US" sz="2400" dirty="0" smtClean="0"/>
          </a:p>
          <a:p>
            <a:r>
              <a:rPr lang="en-US" sz="2400" dirty="0"/>
              <a:t>Akhil Langer et al. Scalable Algorithms for Distributed-Memory Adaptive Mesh Refinement. SBAC-PAD 2012. </a:t>
            </a:r>
            <a:br>
              <a:rPr lang="en-US" sz="2400" dirty="0"/>
            </a:br>
            <a:r>
              <a:rPr lang="en-US" sz="2600" b="1" dirty="0">
                <a:solidFill>
                  <a:srgbClr val="008000"/>
                </a:solidFill>
              </a:rPr>
              <a:t>Best Poster Awards at HiPC</a:t>
            </a:r>
            <a:r>
              <a:rPr lang="en-US" sz="2600" b="1" dirty="0" smtClean="0">
                <a:solidFill>
                  <a:srgbClr val="008000"/>
                </a:solidFill>
              </a:rPr>
              <a:t>.</a:t>
            </a:r>
            <a:endParaRPr lang="en-US" sz="2600" b="1" dirty="0">
              <a:solidFill>
                <a:srgbClr val="008000"/>
              </a:solidFill>
            </a:endParaRPr>
          </a:p>
        </p:txBody>
      </p:sp>
      <p:sp>
        <p:nvSpPr>
          <p:cNvPr id="6" name="Slide Number Placeholder 5"/>
          <p:cNvSpPr>
            <a:spLocks noGrp="1"/>
          </p:cNvSpPr>
          <p:nvPr>
            <p:ph type="sldNum" sz="quarter" idx="12"/>
          </p:nvPr>
        </p:nvSpPr>
        <p:spPr/>
        <p:txBody>
          <a:bodyPr/>
          <a:lstStyle/>
          <a:p>
            <a:fld id="{5445BD81-DAF7-6F49-B150-DD6061297609}" type="slidenum">
              <a:rPr lang="en-US" smtClean="0"/>
              <a:t>80</a:t>
            </a:fld>
            <a:endParaRPr lang="en-US"/>
          </a:p>
        </p:txBody>
      </p:sp>
    </p:spTree>
    <p:extLst>
      <p:ext uri="{BB962C8B-B14F-4D97-AF65-F5344CB8AC3E}">
        <p14:creationId xmlns:p14="http://schemas.microsoft.com/office/powerpoint/2010/main" val="163023711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en-US" dirty="0"/>
          </a:p>
        </p:txBody>
      </p:sp>
      <p:sp>
        <p:nvSpPr>
          <p:cNvPr id="3" name="Content Placeholder 2"/>
          <p:cNvSpPr>
            <a:spLocks noGrp="1"/>
          </p:cNvSpPr>
          <p:nvPr>
            <p:ph idx="1"/>
          </p:nvPr>
        </p:nvSpPr>
        <p:spPr/>
        <p:txBody>
          <a:bodyPr>
            <a:normAutofit/>
          </a:bodyPr>
          <a:lstStyle/>
          <a:p>
            <a:r>
              <a:rPr lang="en-US" sz="2400" dirty="0" smtClean="0"/>
              <a:t>Osman </a:t>
            </a:r>
            <a:r>
              <a:rPr lang="en-US" sz="2400" dirty="0"/>
              <a:t>Sarood, Akhil Langer et al. Optimizing Power Allocation to CPU and Memory Subsystems in Overprovisioned HPC Systems. Cluster 2013. </a:t>
            </a:r>
            <a:endParaRPr lang="en-US" sz="2400" dirty="0" smtClean="0"/>
          </a:p>
          <a:p>
            <a:r>
              <a:rPr lang="en-US" sz="2400" dirty="0" smtClean="0"/>
              <a:t>Akhil </a:t>
            </a:r>
            <a:r>
              <a:rPr lang="en-US" sz="2400" dirty="0" smtClean="0"/>
              <a:t>Langer </a:t>
            </a:r>
            <a:r>
              <a:rPr lang="en-US" sz="2400" dirty="0"/>
              <a:t>et al. Scalable Algorithms for Constructing Balanced Spanning Trees on System-ranked Process Groups. EuroMPI, 2012</a:t>
            </a:r>
            <a:r>
              <a:rPr lang="en-US" sz="2400" dirty="0" smtClean="0"/>
              <a:t>.</a:t>
            </a:r>
          </a:p>
          <a:p>
            <a:r>
              <a:rPr lang="en-US" sz="2400" dirty="0"/>
              <a:t>Akhil </a:t>
            </a:r>
            <a:r>
              <a:rPr lang="en-US" sz="2400" dirty="0" smtClean="0"/>
              <a:t>Langer </a:t>
            </a:r>
            <a:r>
              <a:rPr lang="en-US" sz="2400" dirty="0"/>
              <a:t>et al. Performance Optimization of a Parallel, Two Stage Stochastic Linear Program: The Military Aircraft Allocation Problems. ICPADS 2012.</a:t>
            </a:r>
          </a:p>
          <a:p>
            <a:endParaRPr lang="en-US" sz="2400" dirty="0"/>
          </a:p>
        </p:txBody>
      </p:sp>
      <p:sp>
        <p:nvSpPr>
          <p:cNvPr id="6" name="Slide Number Placeholder 5"/>
          <p:cNvSpPr>
            <a:spLocks noGrp="1"/>
          </p:cNvSpPr>
          <p:nvPr>
            <p:ph type="sldNum" sz="quarter" idx="12"/>
          </p:nvPr>
        </p:nvSpPr>
        <p:spPr/>
        <p:txBody>
          <a:bodyPr/>
          <a:lstStyle/>
          <a:p>
            <a:fld id="{5445BD81-DAF7-6F49-B150-DD6061297609}" type="slidenum">
              <a:rPr lang="en-US" smtClean="0"/>
              <a:t>81</a:t>
            </a:fld>
            <a:endParaRPr lang="en-US"/>
          </a:p>
        </p:txBody>
      </p:sp>
    </p:spTree>
    <p:extLst>
      <p:ext uri="{BB962C8B-B14F-4D97-AF65-F5344CB8AC3E}">
        <p14:creationId xmlns:p14="http://schemas.microsoft.com/office/powerpoint/2010/main" val="419546061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en-US" dirty="0"/>
          </a:p>
        </p:txBody>
      </p:sp>
      <p:sp>
        <p:nvSpPr>
          <p:cNvPr id="3" name="Content Placeholder 2"/>
          <p:cNvSpPr>
            <a:spLocks noGrp="1"/>
          </p:cNvSpPr>
          <p:nvPr>
            <p:ph idx="1"/>
          </p:nvPr>
        </p:nvSpPr>
        <p:spPr>
          <a:xfrm>
            <a:off x="381000" y="1600200"/>
            <a:ext cx="8839200" cy="4756150"/>
          </a:xfrm>
        </p:spPr>
        <p:txBody>
          <a:bodyPr>
            <a:normAutofit fontScale="55000" lnSpcReduction="20000"/>
          </a:bodyPr>
          <a:lstStyle/>
          <a:p>
            <a:pPr marL="0" indent="0">
              <a:buNone/>
            </a:pPr>
            <a:r>
              <a:rPr lang="en-US" sz="4400" i="1" dirty="0" smtClean="0">
                <a:solidFill>
                  <a:schemeClr val="accent6">
                    <a:lumMod val="50000"/>
                  </a:schemeClr>
                </a:solidFill>
              </a:rPr>
              <a:t>Position Papers</a:t>
            </a:r>
          </a:p>
          <a:p>
            <a:r>
              <a:rPr lang="en-US" sz="4000" dirty="0" smtClean="0"/>
              <a:t>Power</a:t>
            </a:r>
            <a:r>
              <a:rPr lang="en-US" sz="4000" dirty="0"/>
              <a:t>-aware and Temperature </a:t>
            </a:r>
            <a:r>
              <a:rPr lang="en-US" sz="4000" dirty="0" smtClean="0"/>
              <a:t>Restrain </a:t>
            </a:r>
            <a:r>
              <a:rPr lang="en-US" sz="4000" dirty="0"/>
              <a:t>Modeling for Maximizing Performance and Reliability. </a:t>
            </a:r>
            <a:r>
              <a:rPr lang="en-US" sz="4000" dirty="0" smtClean="0"/>
              <a:t>MODSIM 14.</a:t>
            </a:r>
            <a:endParaRPr lang="en-US" sz="4000" dirty="0"/>
          </a:p>
          <a:p>
            <a:r>
              <a:rPr lang="en-US" sz="4000" dirty="0" smtClean="0"/>
              <a:t>A </a:t>
            </a:r>
            <a:r>
              <a:rPr lang="en-US" sz="4000" dirty="0"/>
              <a:t>Multi-resolution Emulation + Simulation Methodology. </a:t>
            </a:r>
            <a:r>
              <a:rPr lang="en-US" sz="4000" dirty="0" smtClean="0"/>
              <a:t>MODSIM 13.</a:t>
            </a:r>
            <a:endParaRPr lang="en-US" sz="4000" dirty="0"/>
          </a:p>
          <a:p>
            <a:r>
              <a:rPr lang="en-US" sz="4000" dirty="0" smtClean="0"/>
              <a:t>Actionable </a:t>
            </a:r>
            <a:r>
              <a:rPr lang="en-US" sz="4000" dirty="0"/>
              <a:t>Performance Modeling for Future Supercomputers. </a:t>
            </a:r>
            <a:r>
              <a:rPr lang="en-US" sz="4000" dirty="0" smtClean="0"/>
              <a:t>MODSIM 13.</a:t>
            </a:r>
          </a:p>
          <a:p>
            <a:pPr marL="0" indent="0">
              <a:buNone/>
            </a:pPr>
            <a:r>
              <a:rPr lang="en-US" sz="4400" dirty="0" smtClean="0">
                <a:solidFill>
                  <a:srgbClr val="984807"/>
                </a:solidFill>
              </a:rPr>
              <a:t>Under Review</a:t>
            </a:r>
          </a:p>
          <a:p>
            <a:r>
              <a:rPr lang="en-US" sz="4000" dirty="0" err="1"/>
              <a:t>Ehsan</a:t>
            </a:r>
            <a:r>
              <a:rPr lang="en-US" sz="4000" dirty="0"/>
              <a:t> </a:t>
            </a:r>
            <a:r>
              <a:rPr lang="en-US" sz="4000" dirty="0" err="1"/>
              <a:t>Totoni</a:t>
            </a:r>
            <a:r>
              <a:rPr lang="en-US" sz="4000" dirty="0"/>
              <a:t>, Akhil </a:t>
            </a:r>
            <a:r>
              <a:rPr lang="en-US" sz="4000" dirty="0" smtClean="0"/>
              <a:t>Langer, et al. VAS: Variation Aware Scheduling </a:t>
            </a:r>
            <a:br>
              <a:rPr lang="en-US" sz="4000" dirty="0" smtClean="0"/>
            </a:br>
            <a:r>
              <a:rPr lang="en-US" sz="4000" dirty="0" smtClean="0"/>
              <a:t>for </a:t>
            </a:r>
            <a:r>
              <a:rPr lang="en-US" sz="4000" dirty="0"/>
              <a:t>HPC </a:t>
            </a:r>
            <a:r>
              <a:rPr lang="en-US" sz="4000" dirty="0" smtClean="0"/>
              <a:t>Systems. SC </a:t>
            </a:r>
            <a:r>
              <a:rPr lang="en-US" sz="4000" dirty="0"/>
              <a:t>15. </a:t>
            </a:r>
            <a:endParaRPr lang="en-US" sz="4000" dirty="0" smtClean="0"/>
          </a:p>
          <a:p>
            <a:r>
              <a:rPr lang="en-US" sz="4000" dirty="0" smtClean="0"/>
              <a:t>Akhil Langer et al. </a:t>
            </a:r>
            <a:r>
              <a:rPr lang="en-US" sz="4000" dirty="0"/>
              <a:t>Energy-optimal Configuration Selection for </a:t>
            </a:r>
            <a:r>
              <a:rPr lang="en-US" sz="4000" dirty="0" err="1"/>
              <a:t>Manycore</a:t>
            </a:r>
            <a:r>
              <a:rPr lang="en-US" sz="4000" dirty="0"/>
              <a:t> Chips with </a:t>
            </a:r>
            <a:r>
              <a:rPr lang="en-US" sz="4000" dirty="0" smtClean="0"/>
              <a:t>Variation. IJHPCA.</a:t>
            </a:r>
            <a:endParaRPr lang="en-US" sz="4000" dirty="0"/>
          </a:p>
          <a:p>
            <a:r>
              <a:rPr lang="en-US" sz="4000" dirty="0" smtClean="0"/>
              <a:t>Akhil Langer et al. Stochastic </a:t>
            </a:r>
            <a:r>
              <a:rPr lang="en-US" sz="4000" dirty="0"/>
              <a:t>Optimization for Military Aircraft Allocation with Consideration for Disaster </a:t>
            </a:r>
            <a:r>
              <a:rPr lang="en-US" sz="4000" dirty="0" smtClean="0"/>
              <a:t>Management. EJCO.</a:t>
            </a:r>
            <a:endParaRPr lang="en-US" sz="4000" dirty="0">
              <a:solidFill>
                <a:srgbClr val="984807"/>
              </a:solidFill>
            </a:endParaRPr>
          </a:p>
        </p:txBody>
      </p:sp>
      <p:sp>
        <p:nvSpPr>
          <p:cNvPr id="6" name="Slide Number Placeholder 5"/>
          <p:cNvSpPr>
            <a:spLocks noGrp="1"/>
          </p:cNvSpPr>
          <p:nvPr>
            <p:ph type="sldNum" sz="quarter" idx="12"/>
          </p:nvPr>
        </p:nvSpPr>
        <p:spPr/>
        <p:txBody>
          <a:bodyPr/>
          <a:lstStyle/>
          <a:p>
            <a:fld id="{5445BD81-DAF7-6F49-B150-DD6061297609}" type="slidenum">
              <a:rPr lang="en-US" smtClean="0"/>
              <a:t>82</a:t>
            </a:fld>
            <a:endParaRPr lang="en-US"/>
          </a:p>
        </p:txBody>
      </p:sp>
    </p:spTree>
    <p:extLst>
      <p:ext uri="{BB962C8B-B14F-4D97-AF65-F5344CB8AC3E}">
        <p14:creationId xmlns:p14="http://schemas.microsoft.com/office/powerpoint/2010/main" val="124473836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solidFill>
                  <a:srgbClr val="984807"/>
                </a:solidFill>
              </a:rPr>
              <a:t>Under Preparation</a:t>
            </a:r>
          </a:p>
          <a:p>
            <a:r>
              <a:rPr lang="en-US" sz="2400" dirty="0"/>
              <a:t>Akhil Langer and Laxmikant V. Kalé. Ideal Load Balancer for Homogeneous Tasks. </a:t>
            </a:r>
            <a:r>
              <a:rPr lang="en-US" sz="2400" dirty="0" smtClean="0"/>
              <a:t>IEEE TPDS </a:t>
            </a:r>
            <a:r>
              <a:rPr lang="en-US" sz="2400" dirty="0"/>
              <a:t>Journal</a:t>
            </a:r>
            <a:r>
              <a:rPr lang="en-US" sz="2400" dirty="0" smtClean="0"/>
              <a:t>.</a:t>
            </a:r>
            <a:endParaRPr lang="en-US" sz="2400" dirty="0"/>
          </a:p>
          <a:p>
            <a:r>
              <a:rPr lang="en-US" sz="2400" dirty="0"/>
              <a:t>Akhil </a:t>
            </a:r>
            <a:r>
              <a:rPr lang="en-US" sz="2400" dirty="0" smtClean="0"/>
              <a:t>Langer et al. </a:t>
            </a:r>
            <a:r>
              <a:rPr lang="en-US" sz="2400" dirty="0"/>
              <a:t>Distributed Algorithms for Adaptive Mesh Refinement Simulations. </a:t>
            </a:r>
            <a:r>
              <a:rPr lang="en-US" sz="2400" dirty="0" smtClean="0"/>
              <a:t>ACM </a:t>
            </a:r>
            <a:r>
              <a:rPr lang="en-US" sz="2400" dirty="0"/>
              <a:t>TOPC Journal. </a:t>
            </a:r>
          </a:p>
          <a:p>
            <a:r>
              <a:rPr lang="en-US" sz="2400" dirty="0"/>
              <a:t>Akhil </a:t>
            </a:r>
            <a:r>
              <a:rPr lang="en-US" sz="2400" dirty="0" smtClean="0"/>
              <a:t>Langer et al. </a:t>
            </a:r>
            <a:r>
              <a:rPr lang="en-US" sz="2400" dirty="0"/>
              <a:t>Responding to Disruptive Events at Execution Time: A Stochastic Integer Programming Approach. </a:t>
            </a:r>
            <a:r>
              <a:rPr lang="en-US" sz="2400" dirty="0" smtClean="0"/>
              <a:t>European </a:t>
            </a:r>
            <a:r>
              <a:rPr lang="en-US" sz="2400" dirty="0"/>
              <a:t>Journal for Operations Research (EJOR). </a:t>
            </a:r>
            <a:endParaRPr lang="en-US" sz="2400" dirty="0" smtClean="0"/>
          </a:p>
          <a:p>
            <a:r>
              <a:rPr lang="en-US" sz="2400" dirty="0"/>
              <a:t>Akhil Langer </a:t>
            </a:r>
            <a:r>
              <a:rPr lang="en-US" sz="2400" dirty="0" smtClean="0"/>
              <a:t>et al. </a:t>
            </a:r>
            <a:r>
              <a:rPr lang="en-US" sz="2400" dirty="0"/>
              <a:t>Accelerating Convergence of Stochastic Linear Programs using </a:t>
            </a:r>
            <a:r>
              <a:rPr lang="en-US" sz="2400" dirty="0" err="1" smtClean="0"/>
              <a:t>Lagrangian</a:t>
            </a:r>
            <a:r>
              <a:rPr lang="en-US" sz="2400" dirty="0" smtClean="0"/>
              <a:t> </a:t>
            </a:r>
            <a:r>
              <a:rPr lang="en-US" sz="2400" dirty="0"/>
              <a:t>Decomposition. </a:t>
            </a:r>
          </a:p>
        </p:txBody>
      </p:sp>
      <p:sp>
        <p:nvSpPr>
          <p:cNvPr id="6" name="Slide Number Placeholder 5"/>
          <p:cNvSpPr>
            <a:spLocks noGrp="1"/>
          </p:cNvSpPr>
          <p:nvPr>
            <p:ph type="sldNum" sz="quarter" idx="12"/>
          </p:nvPr>
        </p:nvSpPr>
        <p:spPr/>
        <p:txBody>
          <a:bodyPr/>
          <a:lstStyle/>
          <a:p>
            <a:fld id="{5445BD81-DAF7-6F49-B150-DD6061297609}" type="slidenum">
              <a:rPr lang="en-US" smtClean="0"/>
              <a:t>83</a:t>
            </a:fld>
            <a:endParaRPr lang="en-US"/>
          </a:p>
        </p:txBody>
      </p:sp>
    </p:spTree>
    <p:extLst>
      <p:ext uri="{BB962C8B-B14F-4D97-AF65-F5344CB8AC3E}">
        <p14:creationId xmlns:p14="http://schemas.microsoft.com/office/powerpoint/2010/main" val="381156669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959" y="1600200"/>
            <a:ext cx="8229600" cy="4525963"/>
          </a:xfrm>
        </p:spPr>
        <p:txBody>
          <a:bodyPr>
            <a:normAutofit/>
          </a:bodyPr>
          <a:lstStyle/>
          <a:p>
            <a:pPr marL="0" indent="0" algn="ctr">
              <a:buNone/>
            </a:pPr>
            <a:endParaRPr lang="en-US" sz="7200" dirty="0" smtClean="0"/>
          </a:p>
          <a:p>
            <a:pPr marL="0" indent="0" algn="ctr">
              <a:buNone/>
            </a:pPr>
            <a:r>
              <a:rPr lang="en-US" sz="7200" dirty="0" smtClean="0"/>
              <a:t>Backup Slides</a:t>
            </a:r>
            <a:endParaRPr lang="en-US" sz="7200" dirty="0"/>
          </a:p>
        </p:txBody>
      </p:sp>
      <p:sp>
        <p:nvSpPr>
          <p:cNvPr id="4" name="Slide Number Placeholder 3"/>
          <p:cNvSpPr>
            <a:spLocks noGrp="1"/>
          </p:cNvSpPr>
          <p:nvPr>
            <p:ph type="sldNum" sz="quarter" idx="12"/>
          </p:nvPr>
        </p:nvSpPr>
        <p:spPr/>
        <p:txBody>
          <a:bodyPr/>
          <a:lstStyle/>
          <a:p>
            <a:fld id="{5445BD81-DAF7-6F49-B150-DD6061297609}" type="slidenum">
              <a:rPr lang="en-US" smtClean="0"/>
              <a:t>84</a:t>
            </a:fld>
            <a:endParaRPr lang="en-US"/>
          </a:p>
        </p:txBody>
      </p:sp>
    </p:spTree>
    <p:extLst>
      <p:ext uri="{BB962C8B-B14F-4D97-AF65-F5344CB8AC3E}">
        <p14:creationId xmlns:p14="http://schemas.microsoft.com/office/powerpoint/2010/main" val="131135175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Scaling for </a:t>
            </a:r>
            <a:r>
              <a:rPr lang="en-US" dirty="0" smtClean="0"/>
              <a:t>Scheduling </a:t>
            </a:r>
            <a:r>
              <a:rPr lang="en-US" dirty="0" smtClean="0"/>
              <a:t>problem</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85</a:t>
            </a:fld>
            <a:endParaRPr lang="en-US"/>
          </a:p>
        </p:txBody>
      </p:sp>
      <p:pic>
        <p:nvPicPr>
          <p:cNvPr id="5" name="Picture 4" descr="scaling_lo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284" y="1302633"/>
            <a:ext cx="4665834" cy="3499376"/>
          </a:xfrm>
          <a:prstGeom prst="rect">
            <a:avLst/>
          </a:prstGeom>
        </p:spPr>
      </p:pic>
      <p:sp>
        <p:nvSpPr>
          <p:cNvPr id="6" name="TextBox 5"/>
          <p:cNvSpPr txBox="1"/>
          <p:nvPr/>
        </p:nvSpPr>
        <p:spPr>
          <a:xfrm>
            <a:off x="457200" y="5181198"/>
            <a:ext cx="8411882" cy="1015663"/>
          </a:xfrm>
          <a:prstGeom prst="rect">
            <a:avLst/>
          </a:prstGeom>
          <a:noFill/>
        </p:spPr>
        <p:txBody>
          <a:bodyPr wrap="square" rtlCol="0">
            <a:spAutoFit/>
          </a:bodyPr>
          <a:lstStyle/>
          <a:p>
            <a:pPr marL="285750" indent="-285750">
              <a:buFont typeface="Wingdings" charset="2"/>
              <a:buChar char="q"/>
            </a:pPr>
            <a:r>
              <a:rPr lang="en-US" sz="3000" dirty="0" smtClean="0">
                <a:solidFill>
                  <a:srgbClr val="008000"/>
                </a:solidFill>
              </a:rPr>
              <a:t>6.9X Speedup while scaling from 12 to 192 cores</a:t>
            </a:r>
          </a:p>
          <a:p>
            <a:pPr marL="285750" indent="-285750">
              <a:buFont typeface="Wingdings" charset="2"/>
              <a:buChar char="q"/>
            </a:pPr>
            <a:r>
              <a:rPr lang="en-US" sz="3000" dirty="0" smtClean="0">
                <a:solidFill>
                  <a:srgbClr val="008000"/>
                </a:solidFill>
              </a:rPr>
              <a:t>43% parallel efficiency</a:t>
            </a:r>
            <a:endParaRPr lang="en-US" sz="3000" dirty="0">
              <a:solidFill>
                <a:srgbClr val="008000"/>
              </a:solidFill>
            </a:endParaRPr>
          </a:p>
        </p:txBody>
      </p:sp>
    </p:spTree>
    <p:extLst>
      <p:ext uri="{BB962C8B-B14F-4D97-AF65-F5344CB8AC3E}">
        <p14:creationId xmlns:p14="http://schemas.microsoft.com/office/powerpoint/2010/main" val="185021112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LDAM</a:t>
            </a:r>
            <a:endParaRPr lang="en-US" dirty="0"/>
          </a:p>
        </p:txBody>
      </p:sp>
      <p:sp>
        <p:nvSpPr>
          <p:cNvPr id="4" name="Slide Number Placeholder 3"/>
          <p:cNvSpPr>
            <a:spLocks noGrp="1"/>
          </p:cNvSpPr>
          <p:nvPr>
            <p:ph type="sldNum" sz="quarter" idx="12"/>
          </p:nvPr>
        </p:nvSpPr>
        <p:spPr/>
        <p:txBody>
          <a:bodyPr/>
          <a:lstStyle/>
          <a:p>
            <a:fld id="{5445BD81-DAF7-6F49-B150-DD6061297609}" type="slidenum">
              <a:rPr lang="en-US" smtClean="0"/>
              <a:t>86</a:t>
            </a:fld>
            <a:endParaRPr lang="en-US"/>
          </a:p>
        </p:txBody>
      </p:sp>
      <p:pic>
        <p:nvPicPr>
          <p:cNvPr id="5" name="Picture 4"/>
          <p:cNvPicPr>
            <a:picLocks noChangeAspect="1"/>
          </p:cNvPicPr>
          <p:nvPr/>
        </p:nvPicPr>
        <p:blipFill>
          <a:blip r:embed="rId2"/>
          <a:stretch>
            <a:fillRect/>
          </a:stretch>
        </p:blipFill>
        <p:spPr>
          <a:xfrm>
            <a:off x="117590" y="2463800"/>
            <a:ext cx="8985023" cy="2874446"/>
          </a:xfrm>
          <a:prstGeom prst="rect">
            <a:avLst/>
          </a:prstGeom>
        </p:spPr>
      </p:pic>
      <p:sp>
        <p:nvSpPr>
          <p:cNvPr id="6" name="TextBox 5"/>
          <p:cNvSpPr txBox="1"/>
          <p:nvPr/>
        </p:nvSpPr>
        <p:spPr>
          <a:xfrm>
            <a:off x="457200" y="1893078"/>
            <a:ext cx="8229600" cy="523220"/>
          </a:xfrm>
          <a:prstGeom prst="rect">
            <a:avLst/>
          </a:prstGeom>
          <a:noFill/>
        </p:spPr>
        <p:txBody>
          <a:bodyPr wrap="square" rtlCol="0">
            <a:spAutoFit/>
          </a:bodyPr>
          <a:lstStyle/>
          <a:p>
            <a:pPr algn="ctr"/>
            <a:r>
              <a:rPr lang="en-US" sz="2800" dirty="0" smtClean="0">
                <a:solidFill>
                  <a:schemeClr val="accent6">
                    <a:lumMod val="75000"/>
                  </a:schemeClr>
                </a:solidFill>
                <a:latin typeface="Cambria"/>
                <a:cs typeface="Cambria"/>
              </a:rPr>
              <a:t>Stage 2 Details for LDP</a:t>
            </a:r>
            <a:endParaRPr lang="en-US" sz="2800" dirty="0">
              <a:solidFill>
                <a:schemeClr val="accent6">
                  <a:lumMod val="75000"/>
                </a:schemeClr>
              </a:solidFill>
              <a:latin typeface="Cambria"/>
              <a:cs typeface="Cambria"/>
            </a:endParaRPr>
          </a:p>
        </p:txBody>
      </p:sp>
    </p:spTree>
    <p:extLst>
      <p:ext uri="{BB962C8B-B14F-4D97-AF65-F5344CB8AC3E}">
        <p14:creationId xmlns:p14="http://schemas.microsoft.com/office/powerpoint/2010/main" val="38435082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Thesis Contents</a:t>
            </a:r>
            <a:endParaRPr lang="en-US" dirty="0"/>
          </a:p>
        </p:txBody>
      </p:sp>
      <p:sp>
        <p:nvSpPr>
          <p:cNvPr id="3" name="Content Placeholder 2"/>
          <p:cNvSpPr>
            <a:spLocks noGrp="1"/>
          </p:cNvSpPr>
          <p:nvPr>
            <p:ph idx="1"/>
          </p:nvPr>
        </p:nvSpPr>
        <p:spPr>
          <a:xfrm>
            <a:off x="457199" y="1600200"/>
            <a:ext cx="8361962" cy="4756150"/>
          </a:xfrm>
        </p:spPr>
        <p:txBody>
          <a:bodyPr>
            <a:normAutofit fontScale="92500" lnSpcReduction="20000"/>
          </a:bodyPr>
          <a:lstStyle/>
          <a:p>
            <a:r>
              <a:rPr lang="en-US" dirty="0" smtClean="0"/>
              <a:t>Parallel </a:t>
            </a:r>
            <a:r>
              <a:rPr lang="en-US" dirty="0" smtClean="0"/>
              <a:t>Algorithms for Two-stage Stochastic Programs</a:t>
            </a:r>
          </a:p>
          <a:p>
            <a:pPr lvl="1"/>
            <a:r>
              <a:rPr lang="en-US" sz="2600" dirty="0" smtClean="0"/>
              <a:t>Performance optimizations and parallel </a:t>
            </a:r>
            <a:r>
              <a:rPr lang="en-US" sz="2600" dirty="0"/>
              <a:t>d</a:t>
            </a:r>
            <a:r>
              <a:rPr lang="en-US" sz="2600" dirty="0" smtClean="0"/>
              <a:t>esign for Benders </a:t>
            </a:r>
            <a:r>
              <a:rPr lang="en-US" sz="2600" dirty="0" smtClean="0"/>
              <a:t>method – </a:t>
            </a:r>
            <a:r>
              <a:rPr lang="en-US" sz="2600" i="1" dirty="0" smtClean="0"/>
              <a:t>Chapter 2</a:t>
            </a:r>
          </a:p>
          <a:p>
            <a:pPr lvl="1"/>
            <a:r>
              <a:rPr lang="en-US" sz="2600" dirty="0"/>
              <a:t>Parallel Stochastic Integer Program Solver (PSIPS</a:t>
            </a:r>
            <a:r>
              <a:rPr lang="en-US" sz="2600" dirty="0" smtClean="0"/>
              <a:t>) – </a:t>
            </a:r>
            <a:r>
              <a:rPr lang="en-US" sz="2600" i="1" dirty="0" smtClean="0"/>
              <a:t>Chapter 3</a:t>
            </a:r>
            <a:endParaRPr lang="en-US" sz="2600" i="1" dirty="0" smtClean="0"/>
          </a:p>
          <a:p>
            <a:pPr lvl="1"/>
            <a:r>
              <a:rPr lang="en-US" sz="2600" dirty="0" smtClean="0"/>
              <a:t>Two decomposition schemes</a:t>
            </a:r>
          </a:p>
          <a:p>
            <a:pPr lvl="2"/>
            <a:r>
              <a:rPr lang="en-US" dirty="0" smtClean="0"/>
              <a:t>Split-and-Merge (SAM</a:t>
            </a:r>
            <a:r>
              <a:rPr lang="en-US" dirty="0" smtClean="0"/>
              <a:t>)  - </a:t>
            </a:r>
            <a:r>
              <a:rPr lang="en-US" i="1" dirty="0" smtClean="0"/>
              <a:t>Chapter 4</a:t>
            </a:r>
            <a:endParaRPr lang="en-US" i="1" dirty="0" smtClean="0"/>
          </a:p>
          <a:p>
            <a:pPr lvl="2"/>
            <a:r>
              <a:rPr lang="en-US" dirty="0" err="1" smtClean="0"/>
              <a:t>Lagrangian</a:t>
            </a:r>
            <a:r>
              <a:rPr lang="en-US" dirty="0" smtClean="0"/>
              <a:t> Decomposition and Merge (LDAM</a:t>
            </a:r>
            <a:r>
              <a:rPr lang="en-US" dirty="0" smtClean="0"/>
              <a:t>) – </a:t>
            </a:r>
            <a:r>
              <a:rPr lang="en-US" i="1" dirty="0" smtClean="0"/>
              <a:t>Chapter 5</a:t>
            </a:r>
            <a:endParaRPr lang="en-US" dirty="0" smtClean="0"/>
          </a:p>
          <a:p>
            <a:r>
              <a:rPr lang="en-US" dirty="0"/>
              <a:t>Real-world applications</a:t>
            </a:r>
          </a:p>
          <a:p>
            <a:pPr lvl="1"/>
            <a:r>
              <a:rPr lang="en-US" sz="2600" dirty="0"/>
              <a:t>Aircraft Allocation </a:t>
            </a:r>
            <a:r>
              <a:rPr lang="en-US" sz="2600" dirty="0" smtClean="0"/>
              <a:t>Problem – </a:t>
            </a:r>
            <a:r>
              <a:rPr lang="en-US" sz="2600" i="1" dirty="0" smtClean="0"/>
              <a:t>Chapter 6</a:t>
            </a:r>
            <a:endParaRPr lang="en-US" sz="2600" i="1" dirty="0"/>
          </a:p>
          <a:p>
            <a:pPr lvl="1"/>
            <a:r>
              <a:rPr lang="en-US" sz="2600" dirty="0"/>
              <a:t>Dynamic Mission </a:t>
            </a:r>
            <a:r>
              <a:rPr lang="en-US" sz="2600" dirty="0" smtClean="0"/>
              <a:t>Replanning – </a:t>
            </a:r>
            <a:r>
              <a:rPr lang="en-US" sz="2600" i="1" dirty="0" smtClean="0"/>
              <a:t>Chapter 7</a:t>
            </a:r>
            <a:endParaRPr lang="en-US" sz="2600" i="1" dirty="0"/>
          </a:p>
        </p:txBody>
      </p:sp>
      <p:sp>
        <p:nvSpPr>
          <p:cNvPr id="4" name="Slide Number Placeholder 3"/>
          <p:cNvSpPr>
            <a:spLocks noGrp="1"/>
          </p:cNvSpPr>
          <p:nvPr>
            <p:ph type="sldNum" sz="quarter" idx="12"/>
          </p:nvPr>
        </p:nvSpPr>
        <p:spPr/>
        <p:txBody>
          <a:bodyPr/>
          <a:lstStyle/>
          <a:p>
            <a:fld id="{5445BD81-DAF7-6F49-B150-DD6061297609}" type="slidenum">
              <a:rPr lang="en-US" smtClean="0"/>
              <a:t>9</a:t>
            </a:fld>
            <a:endParaRPr lang="en-US"/>
          </a:p>
        </p:txBody>
      </p:sp>
    </p:spTree>
    <p:extLst>
      <p:ext uri="{BB962C8B-B14F-4D97-AF65-F5344CB8AC3E}">
        <p14:creationId xmlns:p14="http://schemas.microsoft.com/office/powerpoint/2010/main" val="1680845708"/>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9|2.8|5.8|2.8|19.2"/>
</p:tagLst>
</file>

<file path=ppt/tags/tag2.xml><?xml version="1.0" encoding="utf-8"?>
<p:tagLst xmlns:a="http://schemas.openxmlformats.org/drawingml/2006/main" xmlns:r="http://schemas.openxmlformats.org/officeDocument/2006/relationships" xmlns:p="http://schemas.openxmlformats.org/presentationml/2006/main">
  <p:tag name="TIMING" val="|8.9|2.8|5.8|2.8|19.2"/>
</p:tagLst>
</file>

<file path=ppt/tags/tag3.xml><?xml version="1.0" encoding="utf-8"?>
<p:tagLst xmlns:a="http://schemas.openxmlformats.org/drawingml/2006/main" xmlns:r="http://schemas.openxmlformats.org/officeDocument/2006/relationships" xmlns:p="http://schemas.openxmlformats.org/presentationml/2006/main">
  <p:tag name="TIMING" val="|22.1"/>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6.1|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30913</TotalTime>
  <Words>5623</Words>
  <Application>Microsoft Macintosh PowerPoint</Application>
  <PresentationFormat>On-screen Show (4:3)</PresentationFormat>
  <Paragraphs>1069</Paragraphs>
  <Slides>86</Slides>
  <Notes>44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88" baseType="lpstr">
      <vt:lpstr>Office Theme</vt:lpstr>
      <vt:lpstr>Equation</vt:lpstr>
      <vt:lpstr>Parallel Algorithms for Two-stage Stochastic Optimizations with Application to AMC Planning</vt:lpstr>
      <vt:lpstr>PhD Committee Members</vt:lpstr>
      <vt:lpstr>Stochastic Optimization</vt:lpstr>
      <vt:lpstr>PowerPoint Presentation</vt:lpstr>
      <vt:lpstr>PowerPoint Presentation</vt:lpstr>
      <vt:lpstr>AMC Planning</vt:lpstr>
      <vt:lpstr>AMC Planning</vt:lpstr>
      <vt:lpstr>Thesis Statement</vt:lpstr>
      <vt:lpstr>Thesis Contents</vt:lpstr>
      <vt:lpstr>Parallel Algorithms for  Two-stage Stochastic Optimization</vt:lpstr>
      <vt:lpstr>Related Work</vt:lpstr>
      <vt:lpstr>Related Work</vt:lpstr>
      <vt:lpstr>PowerPoint Presentation</vt:lpstr>
      <vt:lpstr>Benders Method Parallel Design</vt:lpstr>
      <vt:lpstr>Parallel Design  Scalability</vt:lpstr>
      <vt:lpstr>PowerPoint Presentation</vt:lpstr>
      <vt:lpstr>PowerPoint Presentation</vt:lpstr>
      <vt:lpstr>PowerPoint Presentation</vt:lpstr>
      <vt:lpstr>Benders Method Stage 1 Optimization</vt:lpstr>
      <vt:lpstr>Benders Method Stage 1 Optimization</vt:lpstr>
      <vt:lpstr>Benders Method Evaluating Cut-retirement strategies</vt:lpstr>
      <vt:lpstr>PowerPoint Presentation</vt:lpstr>
      <vt:lpstr>Benders Method Stage 2 Optimization</vt:lpstr>
      <vt:lpstr>Benders Method Stage 2 Scenario Clustering</vt:lpstr>
      <vt:lpstr>PowerPoint Presentation</vt:lpstr>
      <vt:lpstr>Split-and-Merge (SAM) Method</vt:lpstr>
      <vt:lpstr>Split and Merge (SAM) Method</vt:lpstr>
      <vt:lpstr>Split and Merge (SAM) Method</vt:lpstr>
      <vt:lpstr>Split and Hierarchical Merge (SAHM)</vt:lpstr>
      <vt:lpstr>SAHM Timeline View</vt:lpstr>
      <vt:lpstr>SAHM: Results</vt:lpstr>
      <vt:lpstr>Lagrangian Decomposition Motivation</vt:lpstr>
      <vt:lpstr>Lagrangian Decomposition A Simple Example</vt:lpstr>
      <vt:lpstr>Temporal Decomposition using Lagrangian Decomposition</vt:lpstr>
      <vt:lpstr>Lagrangian Decomposition Approach</vt:lpstr>
      <vt:lpstr>Proposition</vt:lpstr>
      <vt:lpstr>Lagrangian Decomposition Approach</vt:lpstr>
      <vt:lpstr>Lagrangian Decomposition and Merge (LDAM) method</vt:lpstr>
      <vt:lpstr>LDAM  Parallel Design</vt:lpstr>
      <vt:lpstr>LDAM Results </vt:lpstr>
      <vt:lpstr>LDAM Results </vt:lpstr>
      <vt:lpstr>Related Work</vt:lpstr>
      <vt:lpstr>PowerPoint Presentation</vt:lpstr>
      <vt:lpstr>PowerPoint Presentation</vt:lpstr>
      <vt:lpstr>Nested Parallelism Design Challenges </vt:lpstr>
      <vt:lpstr>PowerPoint Presentation</vt:lpstr>
      <vt:lpstr>PSIPS: Design</vt:lpstr>
      <vt:lpstr>PSIPS Timeline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Military Aircraft Allocation Problem</vt:lpstr>
      <vt:lpstr>Military Aircraft Allocation Problem </vt:lpstr>
      <vt:lpstr>PowerPoint Presentation</vt:lpstr>
      <vt:lpstr>Dynamic Mission Replanning Responding to disruptive events at execution time</vt:lpstr>
      <vt:lpstr>Dynamic Mission Replanning Responding to disruptive events at execution time</vt:lpstr>
      <vt:lpstr>Dynamic Mission Replanning Responding to disruptive events at execution time</vt:lpstr>
      <vt:lpstr>Dynamic Mission Replanning Modeling Features</vt:lpstr>
      <vt:lpstr>Dynamic Mission Replanning Modeling Approach</vt:lpstr>
      <vt:lpstr>Dynamic Mission Replanning Modeling Approach</vt:lpstr>
      <vt:lpstr>Dynamic Mission Replanning Stochastic Optimization Approach</vt:lpstr>
      <vt:lpstr>Dynamic Mission Replanning Stochastic Optimization Approach</vt:lpstr>
      <vt:lpstr>Stochastic Formulation: Stage 1</vt:lpstr>
      <vt:lpstr>Stochastic Formulation: Stage 1 (Contd.)</vt:lpstr>
      <vt:lpstr>Stochastic Formulation: Stage 2</vt:lpstr>
      <vt:lpstr>Stochastic Formulation: Stage 2 (Contd.)</vt:lpstr>
      <vt:lpstr>Dynamic Mission Replanning Simulation Setup</vt:lpstr>
      <vt:lpstr>Dynamic Mission Replanning Results – KPI Comparison</vt:lpstr>
      <vt:lpstr>Contributions</vt:lpstr>
      <vt:lpstr>Contributions</vt:lpstr>
      <vt:lpstr>Publications</vt:lpstr>
      <vt:lpstr>Publications</vt:lpstr>
      <vt:lpstr>Publications</vt:lpstr>
      <vt:lpstr>Publications</vt:lpstr>
      <vt:lpstr>Publications</vt:lpstr>
      <vt:lpstr>PowerPoint Presentation</vt:lpstr>
      <vt:lpstr>Scaling for Scheduling problem</vt:lpstr>
      <vt:lpstr>LDAM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Parallel Branch-and-Bound for Two-Stage Stochastic Integer Optimizations</dc:title>
  <dc:creator>Akhil Langer</dc:creator>
  <cp:lastModifiedBy>Akhil Langer</cp:lastModifiedBy>
  <cp:revision>1240</cp:revision>
  <cp:lastPrinted>2015-06-22T02:12:03Z</cp:lastPrinted>
  <dcterms:created xsi:type="dcterms:W3CDTF">2013-12-07T14:43:16Z</dcterms:created>
  <dcterms:modified xsi:type="dcterms:W3CDTF">2015-06-22T14:29:02Z</dcterms:modified>
</cp:coreProperties>
</file>