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xml" ContentType="application/vnd.openxmlformats-officedocument.presentationml.tags+xml"/>
  <Override PartName="/ppt/notesSlides/notesSlide40.xml" ContentType="application/vnd.openxmlformats-officedocument.presentationml.notesSlide+xml"/>
  <Override PartName="/ppt/tags/tag14.xml" ContentType="application/vnd.openxmlformats-officedocument.presentationml.tags+xml"/>
  <Override PartName="/ppt/notesSlides/notesSlide41.xml" ContentType="application/vnd.openxmlformats-officedocument.presentationml.notesSlide+xml"/>
  <Override PartName="/ppt/tags/tag1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32" r:id="rId4"/>
    <p:sldMasterId id="2147483744" r:id="rId5"/>
    <p:sldMasterId id="2147483756" r:id="rId6"/>
    <p:sldMasterId id="2147483768" r:id="rId7"/>
    <p:sldMasterId id="2147483780" r:id="rId8"/>
    <p:sldMasterId id="2147483792" r:id="rId9"/>
  </p:sldMasterIdLst>
  <p:notesMasterIdLst>
    <p:notesMasterId r:id="rId81"/>
  </p:notesMasterIdLst>
  <p:sldIdLst>
    <p:sldId id="315" r:id="rId10"/>
    <p:sldId id="521" r:id="rId11"/>
    <p:sldId id="392" r:id="rId12"/>
    <p:sldId id="588" r:id="rId13"/>
    <p:sldId id="589" r:id="rId14"/>
    <p:sldId id="590" r:id="rId15"/>
    <p:sldId id="591" r:id="rId16"/>
    <p:sldId id="585" r:id="rId17"/>
    <p:sldId id="632" r:id="rId18"/>
    <p:sldId id="633" r:id="rId19"/>
    <p:sldId id="454" r:id="rId20"/>
    <p:sldId id="399" r:id="rId21"/>
    <p:sldId id="625" r:id="rId22"/>
    <p:sldId id="538" r:id="rId23"/>
    <p:sldId id="540" r:id="rId24"/>
    <p:sldId id="539" r:id="rId25"/>
    <p:sldId id="556" r:id="rId26"/>
    <p:sldId id="592" r:id="rId27"/>
    <p:sldId id="403" r:id="rId28"/>
    <p:sldId id="406" r:id="rId29"/>
    <p:sldId id="529" r:id="rId30"/>
    <p:sldId id="623" r:id="rId31"/>
    <p:sldId id="668" r:id="rId32"/>
    <p:sldId id="635" r:id="rId33"/>
    <p:sldId id="637" r:id="rId34"/>
    <p:sldId id="636" r:id="rId35"/>
    <p:sldId id="638" r:id="rId36"/>
    <p:sldId id="622" r:id="rId37"/>
    <p:sldId id="667" r:id="rId38"/>
    <p:sldId id="580" r:id="rId39"/>
    <p:sldId id="418" r:id="rId40"/>
    <p:sldId id="562" r:id="rId41"/>
    <p:sldId id="640" r:id="rId42"/>
    <p:sldId id="646" r:id="rId43"/>
    <p:sldId id="430" r:id="rId44"/>
    <p:sldId id="651" r:id="rId45"/>
    <p:sldId id="665" r:id="rId46"/>
    <p:sldId id="575" r:id="rId47"/>
    <p:sldId id="566" r:id="rId48"/>
    <p:sldId id="316" r:id="rId49"/>
    <p:sldId id="565" r:id="rId50"/>
    <p:sldId id="321" r:id="rId51"/>
    <p:sldId id="303" r:id="rId52"/>
    <p:sldId id="561" r:id="rId53"/>
    <p:sldId id="626" r:id="rId54"/>
    <p:sldId id="629" r:id="rId55"/>
    <p:sldId id="630" r:id="rId56"/>
    <p:sldId id="618" r:id="rId57"/>
    <p:sldId id="666" r:id="rId58"/>
    <p:sldId id="456" r:id="rId59"/>
    <p:sldId id="600" r:id="rId60"/>
    <p:sldId id="615" r:id="rId61"/>
    <p:sldId id="671" r:id="rId62"/>
    <p:sldId id="602" r:id="rId63"/>
    <p:sldId id="670" r:id="rId64"/>
    <p:sldId id="655" r:id="rId65"/>
    <p:sldId id="606" r:id="rId66"/>
    <p:sldId id="669" r:id="rId67"/>
    <p:sldId id="608" r:id="rId68"/>
    <p:sldId id="613" r:id="rId69"/>
    <p:sldId id="659" r:id="rId70"/>
    <p:sldId id="614" r:id="rId71"/>
    <p:sldId id="657" r:id="rId72"/>
    <p:sldId id="611" r:id="rId73"/>
    <p:sldId id="616" r:id="rId74"/>
    <p:sldId id="674" r:id="rId75"/>
    <p:sldId id="660" r:id="rId76"/>
    <p:sldId id="675" r:id="rId77"/>
    <p:sldId id="672" r:id="rId78"/>
    <p:sldId id="559" r:id="rId79"/>
    <p:sldId id="527" r:id="rId8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6866" autoAdjust="0"/>
    <p:restoredTop sz="94444" autoAdjust="0"/>
  </p:normalViewPr>
  <p:slideViewPr>
    <p:cSldViewPr>
      <p:cViewPr>
        <p:scale>
          <a:sx n="90" d="100"/>
          <a:sy n="90" d="100"/>
        </p:scale>
        <p:origin x="-616"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53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80" Type="http://schemas.openxmlformats.org/officeDocument/2006/relationships/slide" Target="slides/slide71.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B5DD64-F4C6-4D13-AC2A-E4E2D341AC3A}" type="datetimeFigureOut">
              <a:rPr lang="en-US" smtClean="0"/>
              <a:pPr/>
              <a:t>5/15/14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BEEA425-23B3-4886-A231-21DB3CFBF206}" type="slidenum">
              <a:rPr lang="en-US" smtClean="0"/>
              <a:pPr/>
              <a:t>‹#›</a:t>
            </a:fld>
            <a:endParaRPr lang="en-US"/>
          </a:p>
        </p:txBody>
      </p:sp>
    </p:spTree>
    <p:extLst>
      <p:ext uri="{BB962C8B-B14F-4D97-AF65-F5344CB8AC3E}">
        <p14:creationId xmlns:p14="http://schemas.microsoft.com/office/powerpoint/2010/main" val="276176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Change table,</a:t>
            </a:r>
            <a:r>
              <a:rPr lang="en-US" baseline="0" dirty="0" smtClean="0"/>
              <a:t> keep only relevant aspects which I will discuss</a:t>
            </a:r>
          </a:p>
          <a:p>
            <a:r>
              <a:rPr lang="en-US" baseline="0" dirty="0" smtClean="0"/>
              <a:t>Details in report</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4</a:t>
            </a:fld>
            <a:endParaRPr lang="en-US" dirty="0"/>
          </a:p>
        </p:txBody>
      </p:sp>
    </p:spTree>
    <p:extLst>
      <p:ext uri="{BB962C8B-B14F-4D97-AF65-F5344CB8AC3E}">
        <p14:creationId xmlns:p14="http://schemas.microsoft.com/office/powerpoint/2010/main" val="115832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vs private cloud – almost similar network perf.. Then why so much difference.. Scheduler was OpenStack</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14</a:t>
            </a:fld>
            <a:endParaRPr lang="en-US" dirty="0"/>
          </a:p>
        </p:txBody>
      </p:sp>
    </p:spTree>
    <p:extLst>
      <p:ext uri="{BB962C8B-B14F-4D97-AF65-F5344CB8AC3E}">
        <p14:creationId xmlns:p14="http://schemas.microsoft.com/office/powerpoint/2010/main" val="3376862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thesis</a:t>
            </a:r>
            <a:r>
              <a:rPr lang="en-US" baseline="0" dirty="0" smtClean="0"/>
              <a:t> does not address improving network perf but the less explored challenges for HPC-Clouds.</a:t>
            </a:r>
          </a:p>
          <a:p>
            <a:endParaRPr lang="en-US" baseline="0" dirty="0" smtClean="0"/>
          </a:p>
          <a:p>
            <a:r>
              <a:rPr lang="en-US" baseline="0" dirty="0" smtClean="0"/>
              <a:t>Fix this slide.</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15</a:t>
            </a:fld>
            <a:endParaRPr lang="en-US" dirty="0"/>
          </a:p>
        </p:txBody>
      </p:sp>
    </p:spTree>
    <p:extLst>
      <p:ext uri="{BB962C8B-B14F-4D97-AF65-F5344CB8AC3E}">
        <p14:creationId xmlns:p14="http://schemas.microsoft.com/office/powerpoint/2010/main" val="220875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vs private cloud – almost similar network perf.. Then why so much difference.. Scheduler was OpenStack</a:t>
            </a:r>
          </a:p>
          <a:p>
            <a:endParaRPr lang="en-US" dirty="0" smtClean="0"/>
          </a:p>
          <a:p>
            <a:r>
              <a:rPr lang="en-US" dirty="0" smtClean="0"/>
              <a:t>To sustain low cost..</a:t>
            </a:r>
            <a:r>
              <a:rPr lang="en-US" baseline="0" dirty="0" smtClean="0"/>
              <a:t> Which motivates us to study cloud eco for HPC a bit more detail…</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16</a:t>
            </a:fld>
            <a:endParaRPr lang="en-US" dirty="0"/>
          </a:p>
        </p:txBody>
      </p:sp>
    </p:spTree>
    <p:extLst>
      <p:ext uri="{BB962C8B-B14F-4D97-AF65-F5344CB8AC3E}">
        <p14:creationId xmlns:p14="http://schemas.microsoft.com/office/powerpoint/2010/main" val="337686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Heterogeneity, multi-tenancy are intrinsic from cost point of view but they result</a:t>
            </a:r>
            <a:r>
              <a:rPr lang="en-US" baseline="0" dirty="0" smtClean="0"/>
              <a:t> in perf degradation… so then how does economics work for hpc –clouds.. We evaluated the cost of running apps on cloud vs sc..</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17</a:t>
            </a:fld>
            <a:endParaRPr lang="en-US" dirty="0"/>
          </a:p>
        </p:txBody>
      </p:sp>
    </p:spTree>
    <p:extLst>
      <p:ext uri="{BB962C8B-B14F-4D97-AF65-F5344CB8AC3E}">
        <p14:creationId xmlns:p14="http://schemas.microsoft.com/office/powerpoint/2010/main" val="575573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Why Cloud ?</a:t>
            </a:r>
          </a:p>
          <a:p>
            <a:r>
              <a:rPr lang="en-US" dirty="0" smtClean="0"/>
              <a:t>Variable usage in time (resulting in lower utilization) </a:t>
            </a:r>
          </a:p>
          <a:p>
            <a:r>
              <a:rPr lang="en-US" dirty="0" smtClean="0"/>
              <a:t>Trading CAPEX for OPEX </a:t>
            </a:r>
          </a:p>
          <a:p>
            <a:r>
              <a:rPr lang="en-US" dirty="0" smtClean="0"/>
              <a:t>Shift towards a delivery model of Software as a Service </a:t>
            </a:r>
          </a:p>
          <a:p>
            <a:r>
              <a:rPr lang="en-US" dirty="0" smtClean="0"/>
              <a:t>Cloud users perspective</a:t>
            </a:r>
          </a:p>
          <a:p>
            <a:pPr lvl="1"/>
            <a:r>
              <a:rPr lang="en-US" dirty="0" smtClean="0"/>
              <a:t>Use cloud when their applications fit the profile above </a:t>
            </a:r>
          </a:p>
          <a:p>
            <a:r>
              <a:rPr lang="en-US" dirty="0" smtClean="0"/>
              <a:t>Cloud providers perspective</a:t>
            </a:r>
          </a:p>
          <a:p>
            <a:pPr lvl="1"/>
            <a:r>
              <a:rPr lang="en-US" dirty="0" smtClean="0"/>
              <a:t>Aggregated resource utilization of all their tenants can sustain a profitable pricing model when compared to the substantial infrastructure investments required to offer computing and storage resources through a cloud interface.</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19</a:t>
            </a:fld>
            <a:endParaRPr lang="en-US" dirty="0"/>
          </a:p>
        </p:txBody>
      </p:sp>
    </p:spTree>
    <p:extLst>
      <p:ext uri="{BB962C8B-B14F-4D97-AF65-F5344CB8AC3E}">
        <p14:creationId xmlns:p14="http://schemas.microsoft.com/office/powerpoint/2010/main" val="246056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come back to this point in proposed work section.</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20</a:t>
            </a:fld>
            <a:endParaRPr lang="en-US" dirty="0"/>
          </a:p>
        </p:txBody>
      </p:sp>
    </p:spTree>
    <p:extLst>
      <p:ext uri="{BB962C8B-B14F-4D97-AF65-F5344CB8AC3E}">
        <p14:creationId xmlns:p14="http://schemas.microsoft.com/office/powerpoint/2010/main" val="159621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to</a:t>
            </a:r>
            <a:r>
              <a:rPr lang="en-US" baseline="0" dirty="0" smtClean="0"/>
              <a:t> app</a:t>
            </a:r>
          </a:p>
          <a:p>
            <a:r>
              <a:rPr lang="en-US" baseline="0" dirty="0" smtClean="0"/>
              <a:t>scale</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21</a:t>
            </a:fld>
            <a:endParaRPr lang="en-US" dirty="0"/>
          </a:p>
        </p:txBody>
      </p:sp>
    </p:spTree>
    <p:extLst>
      <p:ext uri="{BB962C8B-B14F-4D97-AF65-F5344CB8AC3E}">
        <p14:creationId xmlns:p14="http://schemas.microsoft.com/office/powerpoint/2010/main" val="181509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22</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intuition is</a:t>
            </a:r>
          </a:p>
          <a:p>
            <a:r>
              <a:rPr lang="en-US" sz="1200" kern="1200" baseline="0" dirty="0" smtClean="0">
                <a:solidFill>
                  <a:schemeClr val="tx1"/>
                </a:solidFill>
                <a:latin typeface="+mn-lt"/>
                <a:ea typeface="+mn-ea"/>
                <a:cs typeface="+mn-cs"/>
              </a:rPr>
              <a:t>that the core-hours taken for a job to complete on a platform</a:t>
            </a:r>
          </a:p>
          <a:p>
            <a:r>
              <a:rPr lang="en-US" sz="1200" kern="1200" baseline="0" dirty="0" smtClean="0">
                <a:solidFill>
                  <a:schemeClr val="tx1"/>
                </a:solidFill>
                <a:latin typeface="+mn-lt"/>
                <a:ea typeface="+mn-ea"/>
                <a:cs typeface="+mn-cs"/>
              </a:rPr>
              <a:t>are directly proportional to the slowdown it suffers</a:t>
            </a:r>
          </a:p>
          <a:p>
            <a:r>
              <a:rPr lang="en-US" sz="1200" kern="1200" baseline="0" dirty="0" smtClean="0">
                <a:solidFill>
                  <a:schemeClr val="tx1"/>
                </a:solidFill>
                <a:latin typeface="+mn-lt"/>
                <a:ea typeface="+mn-ea"/>
                <a:cs typeface="+mn-cs"/>
              </a:rPr>
              <a:t>on that platform compared to the supercomputer. Hence,</a:t>
            </a:r>
          </a:p>
          <a:p>
            <a:r>
              <a:rPr lang="en-US" sz="1200" kern="1200" baseline="0" dirty="0" smtClean="0">
                <a:solidFill>
                  <a:schemeClr val="tx1"/>
                </a:solidFill>
                <a:latin typeface="+mn-lt"/>
                <a:ea typeface="+mn-ea"/>
                <a:cs typeface="+mn-cs"/>
              </a:rPr>
              <a:t>the Adaptive heuristic optimizes along two dimensions:</a:t>
            </a:r>
          </a:p>
          <a:p>
            <a:r>
              <a:rPr lang="en-US" sz="1200" kern="1200" baseline="0" dirty="0" smtClean="0">
                <a:solidFill>
                  <a:schemeClr val="tx1"/>
                </a:solidFill>
                <a:latin typeface="+mn-lt"/>
                <a:ea typeface="+mn-ea"/>
                <a:cs typeface="+mn-cs"/>
              </a:rPr>
              <a:t>it balances load across multiple platforms and it matches</a:t>
            </a:r>
          </a:p>
          <a:p>
            <a:r>
              <a:rPr lang="en-US" sz="1200" kern="1200" baseline="0" dirty="0" smtClean="0">
                <a:solidFill>
                  <a:schemeClr val="tx1"/>
                </a:solidFill>
                <a:latin typeface="+mn-lt"/>
                <a:ea typeface="+mn-ea"/>
                <a:cs typeface="+mn-cs"/>
              </a:rPr>
              <a:t>application characteristics to platforms. In contrast, the</a:t>
            </a:r>
          </a:p>
          <a:p>
            <a:r>
              <a:rPr lang="en-US" sz="1200" kern="1200" baseline="0" dirty="0" smtClean="0">
                <a:solidFill>
                  <a:schemeClr val="tx1"/>
                </a:solidFill>
                <a:latin typeface="+mn-lt"/>
                <a:ea typeface="+mn-ea"/>
                <a:cs typeface="+mn-cs"/>
              </a:rPr>
              <a:t>first three dynamic heuristics are application-agnostic.</a:t>
            </a:r>
          </a:p>
          <a:p>
            <a:r>
              <a:rPr lang="en-US" sz="1200" kern="1200" baseline="0" dirty="0" smtClean="0">
                <a:solidFill>
                  <a:schemeClr val="tx1"/>
                </a:solidFill>
                <a:latin typeface="+mn-lt"/>
                <a:ea typeface="+mn-ea"/>
                <a:cs typeface="+mn-cs"/>
              </a:rPr>
              <a:t>Table 5 classifies our heuristics into static vs. dynamic,</a:t>
            </a:r>
          </a:p>
          <a:p>
            <a:r>
              <a:rPr lang="en-US" sz="1200" kern="1200" baseline="0" dirty="0" smtClean="0">
                <a:solidFill>
                  <a:schemeClr val="tx1"/>
                </a:solidFill>
                <a:latin typeface="+mn-lt"/>
                <a:ea typeface="+mn-ea"/>
                <a:cs typeface="+mn-cs"/>
              </a:rPr>
              <a:t>and application-aware vs. application-agnostic</a:t>
            </a:r>
            <a:endParaRPr lang="en-US" sz="1300" dirty="0" smtClean="0"/>
          </a:p>
          <a:p>
            <a:endParaRPr lang="en-US" sz="1300" dirty="0" smtClean="0"/>
          </a:p>
          <a:p>
            <a:endParaRPr lang="en-US" sz="1300" dirty="0" smtClean="0"/>
          </a:p>
          <a:p>
            <a:endParaRPr lang="en-US" sz="1300" dirty="0" smtClean="0"/>
          </a:p>
          <a:p>
            <a:endParaRPr lang="en-US" sz="1300" dirty="0" smtClean="0"/>
          </a:p>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23</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24</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300" dirty="0"/>
              <a:t>Execution Time vs. Number of cores (strong scaling for all except Sweep3D) for different applications. All</a:t>
            </a:r>
          </a:p>
          <a:p>
            <a:r>
              <a:rPr lang="en-US" sz="1300" dirty="0"/>
              <a:t>applications scale very well on Taub and Ranger and moderately well on Open Cirrus. On Private Cloud, IS does not</a:t>
            </a:r>
          </a:p>
          <a:p>
            <a:r>
              <a:rPr lang="en-US" sz="1300" dirty="0"/>
              <a:t>scale at all, LU and NAMD stop scaling after 32 cores whereas EP, Jacobi2D and NQueens scale well. Public cloud</a:t>
            </a:r>
          </a:p>
          <a:p>
            <a:r>
              <a:rPr lang="en-US" sz="1300" dirty="0"/>
              <a:t>exhibits poor scalability.</a:t>
            </a:r>
          </a:p>
          <a:p>
            <a:endParaRPr lang="en-US" sz="1300" dirty="0"/>
          </a:p>
          <a:p>
            <a:r>
              <a:rPr lang="en-US" sz="1300" dirty="0"/>
              <a:t>For NPB, we present results for only Embarrassingly</a:t>
            </a:r>
          </a:p>
          <a:p>
            <a:r>
              <a:rPr lang="en-US" sz="1300" dirty="0"/>
              <a:t>parallel (EP), LU solver (LU), and Integer sort (IS)</a:t>
            </a:r>
          </a:p>
          <a:p>
            <a:r>
              <a:rPr lang="en-US" sz="1300" dirty="0"/>
              <a:t>benchmarks due to space constraints. The first observation is</a:t>
            </a:r>
          </a:p>
          <a:p>
            <a:r>
              <a:rPr lang="en-US" sz="1300" dirty="0"/>
              <a:t>the difference in sequential performance: Ranger takes almost</a:t>
            </a:r>
          </a:p>
          <a:p>
            <a:r>
              <a:rPr lang="en-US" sz="1300" dirty="0"/>
              <a:t>twice as long as the other platforms, primarily because of the</a:t>
            </a:r>
          </a:p>
          <a:p>
            <a:r>
              <a:rPr lang="en-US" sz="1300" dirty="0"/>
              <a:t>older and slower processors. </a:t>
            </a:r>
            <a:br>
              <a:rPr lang="en-US" sz="1300" dirty="0"/>
            </a:br>
            <a:endParaRPr lang="en-US" sz="1300" dirty="0"/>
          </a:p>
          <a:p>
            <a:r>
              <a:rPr lang="en-US" sz="1300" dirty="0"/>
              <a:t>The slope of the curve shows how</a:t>
            </a:r>
          </a:p>
          <a:p>
            <a:r>
              <a:rPr lang="en-US" sz="1300" dirty="0"/>
              <a:t>the applications scale on different platforms. Despite the poor</a:t>
            </a:r>
          </a:p>
          <a:p>
            <a:r>
              <a:rPr lang="en-US" sz="1300" dirty="0"/>
              <a:t>sequential speed, Ranger’s performance crosses Open Cirrus,</a:t>
            </a:r>
          </a:p>
          <a:p>
            <a:r>
              <a:rPr lang="en-US" sz="1300" dirty="0"/>
              <a:t>private cloud and public cloud for some applications at around</a:t>
            </a:r>
          </a:p>
          <a:p>
            <a:r>
              <a:rPr lang="en-US" sz="1300" dirty="0"/>
              <a:t>32 cores, yielding a much more linearly scalable parallel</a:t>
            </a:r>
          </a:p>
          <a:p>
            <a:r>
              <a:rPr lang="en-US" sz="1300" dirty="0"/>
              <a:t>performance. We investigated the reasons for better scalability</a:t>
            </a:r>
          </a:p>
          <a:p>
            <a:r>
              <a:rPr lang="en-US" sz="1300" dirty="0"/>
              <a:t>of these applications on Ranger using application profiling,</a:t>
            </a:r>
          </a:p>
          <a:p>
            <a:r>
              <a:rPr lang="en-US" sz="1300" dirty="0"/>
              <a:t>performance tools and microbenchmarking the platforms and</a:t>
            </a:r>
          </a:p>
          <a:p>
            <a:r>
              <a:rPr lang="en-US" sz="1300" dirty="0"/>
              <a:t>found that network performance is a dominant factor (section</a:t>
            </a:r>
          </a:p>
          <a:p>
            <a:r>
              <a:rPr lang="en-US" sz="1300" dirty="0"/>
              <a:t>IV-A). </a:t>
            </a:r>
            <a:r>
              <a:rPr lang="en-US" sz="1300" b="1" dirty="0"/>
              <a:t>While all applications scale well on Ranger and</a:t>
            </a:r>
          </a:p>
          <a:p>
            <a:r>
              <a:rPr lang="en-US" sz="1300" b="1" dirty="0"/>
              <a:t>Taub, some applications</a:t>
            </a:r>
            <a:r>
              <a:rPr lang="en-US" sz="1300" dirty="0"/>
              <a:t>, especially the</a:t>
            </a:r>
            <a:r>
              <a:rPr lang="en-US" sz="1300" b="1" dirty="0"/>
              <a:t> NPB IS (Integer Sort)</a:t>
            </a:r>
          </a:p>
          <a:p>
            <a:r>
              <a:rPr lang="en-US" sz="1300" b="1" dirty="0"/>
              <a:t>benchmark, fail to scale on the clouds and Open Cirrus</a:t>
            </a:r>
            <a:r>
              <a:rPr lang="en-US" sz="1300" dirty="0"/>
              <a:t>. </a:t>
            </a:r>
            <a:r>
              <a:rPr lang="en-US" sz="1300" b="1" dirty="0"/>
              <a:t>IS</a:t>
            </a:r>
          </a:p>
          <a:p>
            <a:r>
              <a:rPr lang="en-US" sz="1300" b="1" dirty="0"/>
              <a:t>is a communication intensive benchmark and involves data</a:t>
            </a:r>
          </a:p>
          <a:p>
            <a:r>
              <a:rPr lang="en-US" sz="1300" b="1" dirty="0"/>
              <a:t>reshuffling and permutation operations for sorting</a:t>
            </a:r>
            <a:r>
              <a:rPr lang="en-US" sz="1300" dirty="0"/>
              <a:t>. Sweep3D</a:t>
            </a:r>
          </a:p>
          <a:p>
            <a:r>
              <a:rPr lang="en-US" sz="1300" dirty="0"/>
              <a:t>also exhibits poor weak scaling after 4–8 cores on cloud. </a:t>
            </a:r>
            <a:r>
              <a:rPr lang="en-US" sz="1300" b="1" dirty="0"/>
              <a:t>Other</a:t>
            </a:r>
          </a:p>
          <a:p>
            <a:r>
              <a:rPr lang="en-US" sz="1300" b="1" dirty="0"/>
              <a:t>communication intensive applications such as LU, NAMD</a:t>
            </a:r>
          </a:p>
          <a:p>
            <a:r>
              <a:rPr lang="en-US" sz="1300" b="1" dirty="0"/>
              <a:t>and ChaNGa also stop scaling on private cloud around 32</a:t>
            </a:r>
          </a:p>
          <a:p>
            <a:r>
              <a:rPr lang="en-US" sz="1300" b="1" dirty="0"/>
              <a:t>cores, but do reasonably well on Open Cirrus, because of the</a:t>
            </a:r>
          </a:p>
          <a:p>
            <a:r>
              <a:rPr lang="en-US" sz="1300" b="1" dirty="0"/>
              <a:t>impact of virtualization on network performance (which we</a:t>
            </a:r>
          </a:p>
          <a:p>
            <a:r>
              <a:rPr lang="en-US" sz="1300" dirty="0"/>
              <a:t>confirm below</a:t>
            </a:r>
            <a:r>
              <a:rPr lang="en-US" sz="1300" b="1" dirty="0"/>
              <a:t>). The remaining applications, EP, Jacobi2D,</a:t>
            </a:r>
          </a:p>
          <a:p>
            <a:r>
              <a:rPr lang="en-US" sz="1300" b="1" dirty="0"/>
              <a:t>and NQueens, scale well on all the platforms up to 256 cores</a:t>
            </a:r>
          </a:p>
          <a:p>
            <a:r>
              <a:rPr lang="en-US" sz="1300" b="1" dirty="0"/>
              <a:t>except the public cloud where most applications suffer a hit</a:t>
            </a:r>
          </a:p>
          <a:p>
            <a:r>
              <a:rPr lang="en-US" sz="1300" b="1" dirty="0"/>
              <a:t>above 4 cores. On public cloud, we used VM instances with</a:t>
            </a:r>
          </a:p>
          <a:p>
            <a:r>
              <a:rPr lang="en-US" sz="1300" b="1" dirty="0"/>
              <a:t>4 virtual cores, hence there is no inter-VM communication</a:t>
            </a:r>
          </a:p>
          <a:p>
            <a:r>
              <a:rPr lang="en-US" sz="1300" b="1" dirty="0"/>
              <a:t>up to 4 cores, resulting in good parallel scaling and a sudden</a:t>
            </a:r>
          </a:p>
          <a:p>
            <a:r>
              <a:rPr lang="en-US" sz="1300" b="1" dirty="0"/>
              <a:t>performance penalty as the communication starts happening</a:t>
            </a:r>
          </a:p>
          <a:p>
            <a:r>
              <a:rPr lang="en-US" sz="1300" b="1" dirty="0"/>
              <a:t>across VMs.</a:t>
            </a:r>
          </a:p>
          <a:p>
            <a:endParaRPr lang="en-US" sz="1300" b="1" dirty="0"/>
          </a:p>
          <a:p>
            <a:endParaRPr lang="en-US" sz="1300" b="1" dirty="0"/>
          </a:p>
          <a:p>
            <a:r>
              <a:rPr lang="en-US" sz="1300" b="1" dirty="0"/>
              <a:t>Split into 3 sub-plots.</a:t>
            </a:r>
          </a:p>
          <a:p>
            <a:endParaRPr lang="en-US" sz="1300" b="1" dirty="0"/>
          </a:p>
          <a:p>
            <a:r>
              <a:rPr lang="en-US" sz="1300" b="1" dirty="0"/>
              <a:t>-- apps doing well on all</a:t>
            </a:r>
          </a:p>
          <a:p>
            <a:r>
              <a:rPr lang="en-US" sz="1300" b="1" dirty="0"/>
              <a:t>-- IS</a:t>
            </a:r>
          </a:p>
          <a:p>
            <a:r>
              <a:rPr lang="en-US" sz="1300" b="1" dirty="0"/>
              <a:t>-- all except public and private (and diff bw public, private)</a:t>
            </a:r>
          </a:p>
          <a:p>
            <a:endParaRPr lang="en-US" sz="1300" b="1" dirty="0"/>
          </a:p>
          <a:p>
            <a:r>
              <a:rPr lang="en-US" sz="1300" b="1" dirty="0"/>
              <a:t>---- what are the reasons?? </a:t>
            </a:r>
          </a:p>
          <a:p>
            <a:pPr marL="241653" indent="-241653">
              <a:buAutoNum type="arabicPeriod"/>
            </a:pPr>
            <a:r>
              <a:rPr lang="en-US" sz="1300" b="1" dirty="0"/>
              <a:t>Comm – why ?? (we went ahead?? – what factors – thin VM, … amazon ec2 clouds…) – extensive researched…</a:t>
            </a:r>
          </a:p>
          <a:p>
            <a:pPr marL="241653" indent="-241653">
              <a:buAutoNum type="arabicPeriod"/>
            </a:pPr>
            <a:r>
              <a:rPr lang="en-US" sz="1300" b="1" dirty="0"/>
              <a:t>Public and private? … not much has been done for these?? – attribute this to multi-tenancy, scheduling.. </a:t>
            </a:r>
          </a:p>
          <a:p>
            <a:pPr marL="241653" indent="-241653">
              <a:buAutoNum type="arabicPeriod"/>
            </a:pPr>
            <a:endParaRPr lang="en-US" sz="1300" b="1" dirty="0"/>
          </a:p>
          <a:p>
            <a:pPr marL="241653" indent="-241653">
              <a:buAutoNum type="arabicPeriod"/>
            </a:pPr>
            <a:r>
              <a:rPr lang="en-US" sz="1300" b="1" dirty="0"/>
              <a:t>Cost</a:t>
            </a:r>
          </a:p>
          <a:p>
            <a:pPr marL="241653" indent="-241653">
              <a:buAutoNum type="arabicPeriod"/>
            </a:pPr>
            <a:endParaRPr lang="en-US" b="1" dirty="0"/>
          </a:p>
        </p:txBody>
      </p:sp>
      <p:sp>
        <p:nvSpPr>
          <p:cNvPr id="4" name="Slide Number Placeholder 3"/>
          <p:cNvSpPr>
            <a:spLocks noGrp="1"/>
          </p:cNvSpPr>
          <p:nvPr>
            <p:ph type="sldNum" sz="quarter" idx="10"/>
          </p:nvPr>
        </p:nvSpPr>
        <p:spPr/>
        <p:txBody>
          <a:bodyPr/>
          <a:lstStyle/>
          <a:p>
            <a:fld id="{288A7814-755F-42D6-8407-D13B6493AF30}"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25</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26</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intuition is</a:t>
            </a:r>
          </a:p>
          <a:p>
            <a:r>
              <a:rPr lang="en-US" sz="1200" kern="1200" baseline="0" dirty="0" smtClean="0">
                <a:solidFill>
                  <a:schemeClr val="tx1"/>
                </a:solidFill>
                <a:latin typeface="+mn-lt"/>
                <a:ea typeface="+mn-ea"/>
                <a:cs typeface="+mn-cs"/>
              </a:rPr>
              <a:t>that the core-hours taken for a job to complete on a platform</a:t>
            </a:r>
          </a:p>
          <a:p>
            <a:r>
              <a:rPr lang="en-US" sz="1200" kern="1200" baseline="0" dirty="0" smtClean="0">
                <a:solidFill>
                  <a:schemeClr val="tx1"/>
                </a:solidFill>
                <a:latin typeface="+mn-lt"/>
                <a:ea typeface="+mn-ea"/>
                <a:cs typeface="+mn-cs"/>
              </a:rPr>
              <a:t>are directly proportional to the slowdown it suffers</a:t>
            </a:r>
          </a:p>
          <a:p>
            <a:r>
              <a:rPr lang="en-US" sz="1200" kern="1200" baseline="0" dirty="0" smtClean="0">
                <a:solidFill>
                  <a:schemeClr val="tx1"/>
                </a:solidFill>
                <a:latin typeface="+mn-lt"/>
                <a:ea typeface="+mn-ea"/>
                <a:cs typeface="+mn-cs"/>
              </a:rPr>
              <a:t>on that platform compared to the supercomputer. Hence,</a:t>
            </a:r>
          </a:p>
          <a:p>
            <a:r>
              <a:rPr lang="en-US" sz="1200" kern="1200" baseline="0" dirty="0" smtClean="0">
                <a:solidFill>
                  <a:schemeClr val="tx1"/>
                </a:solidFill>
                <a:latin typeface="+mn-lt"/>
                <a:ea typeface="+mn-ea"/>
                <a:cs typeface="+mn-cs"/>
              </a:rPr>
              <a:t>the Adaptive heuristic optimizes along two dimensions:</a:t>
            </a:r>
          </a:p>
          <a:p>
            <a:r>
              <a:rPr lang="en-US" sz="1200" kern="1200" baseline="0" dirty="0" smtClean="0">
                <a:solidFill>
                  <a:schemeClr val="tx1"/>
                </a:solidFill>
                <a:latin typeface="+mn-lt"/>
                <a:ea typeface="+mn-ea"/>
                <a:cs typeface="+mn-cs"/>
              </a:rPr>
              <a:t>it balances load across multiple platforms and it matches</a:t>
            </a:r>
          </a:p>
          <a:p>
            <a:r>
              <a:rPr lang="en-US" sz="1200" kern="1200" baseline="0" dirty="0" smtClean="0">
                <a:solidFill>
                  <a:schemeClr val="tx1"/>
                </a:solidFill>
                <a:latin typeface="+mn-lt"/>
                <a:ea typeface="+mn-ea"/>
                <a:cs typeface="+mn-cs"/>
              </a:rPr>
              <a:t>application characteristics to platforms. In contrast, the</a:t>
            </a:r>
          </a:p>
          <a:p>
            <a:r>
              <a:rPr lang="en-US" sz="1200" kern="1200" baseline="0" dirty="0" smtClean="0">
                <a:solidFill>
                  <a:schemeClr val="tx1"/>
                </a:solidFill>
                <a:latin typeface="+mn-lt"/>
                <a:ea typeface="+mn-ea"/>
                <a:cs typeface="+mn-cs"/>
              </a:rPr>
              <a:t>first three dynamic heuristics are application-agnostic.</a:t>
            </a:r>
          </a:p>
          <a:p>
            <a:r>
              <a:rPr lang="en-US" sz="1200" kern="1200" baseline="0" dirty="0" smtClean="0">
                <a:solidFill>
                  <a:schemeClr val="tx1"/>
                </a:solidFill>
                <a:latin typeface="+mn-lt"/>
                <a:ea typeface="+mn-ea"/>
                <a:cs typeface="+mn-cs"/>
              </a:rPr>
              <a:t>Table 5 classifies our heuristics into static vs. dynamic,</a:t>
            </a:r>
          </a:p>
          <a:p>
            <a:r>
              <a:rPr lang="en-US" sz="1200" kern="1200" baseline="0" dirty="0" smtClean="0">
                <a:solidFill>
                  <a:schemeClr val="tx1"/>
                </a:solidFill>
                <a:latin typeface="+mn-lt"/>
                <a:ea typeface="+mn-ea"/>
                <a:cs typeface="+mn-cs"/>
              </a:rPr>
              <a:t>and application-aware vs. application-agnostic</a:t>
            </a:r>
            <a:endParaRPr lang="en-US" sz="1300" dirty="0" smtClean="0"/>
          </a:p>
          <a:p>
            <a:endParaRPr lang="en-US" sz="1300" dirty="0" smtClean="0"/>
          </a:p>
          <a:p>
            <a:endParaRPr lang="en-US" sz="1300" dirty="0" smtClean="0"/>
          </a:p>
          <a:p>
            <a:endParaRPr lang="en-US" sz="1300" dirty="0" smtClean="0"/>
          </a:p>
          <a:p>
            <a:endParaRPr lang="en-US" sz="1300" dirty="0" smtClean="0"/>
          </a:p>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27</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28</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resource util </a:t>
            </a:r>
            <a:r>
              <a:rPr lang="en-US" dirty="0" smtClean="0">
                <a:sym typeface="Wingdings" pitchFamily="2" charset="2"/>
              </a:rPr>
              <a:t> cost savings</a:t>
            </a:r>
          </a:p>
          <a:p>
            <a:endParaRPr lang="en-US" dirty="0" smtClean="0">
              <a:sym typeface="Wingdings" pitchFamily="2" charset="2"/>
            </a:endParaRPr>
          </a:p>
          <a:p>
            <a:r>
              <a:rPr lang="en-US" dirty="0" smtClean="0">
                <a:sym typeface="Wingdings" pitchFamily="2" charset="2"/>
              </a:rPr>
              <a:t>They appear to be conflicting but as we will see, we can actually do good on both</a:t>
            </a:r>
          </a:p>
          <a:p>
            <a:endParaRPr lang="en-US" dirty="0" smtClean="0">
              <a:sym typeface="Wingdings" pitchFamily="2" charset="2"/>
            </a:endParaRPr>
          </a:p>
          <a:p>
            <a:pPr marL="424304" indent="-424304">
              <a:spcBef>
                <a:spcPts val="742"/>
              </a:spcBef>
            </a:pPr>
            <a:r>
              <a:rPr lang="en-US" dirty="0" smtClean="0"/>
              <a:t>Cloud offerings use application-agnostic VM placement</a:t>
            </a:r>
          </a:p>
          <a:p>
            <a:pPr marL="872843" lvl="1" indent="-424304">
              <a:spcBef>
                <a:spcPts val="742"/>
              </a:spcBef>
            </a:pPr>
            <a:r>
              <a:rPr lang="en-US" sz="2100" dirty="0"/>
              <a:t>Poor performance of HPC apps in Cloud</a:t>
            </a:r>
          </a:p>
          <a:p>
            <a:pPr marL="872843" lvl="1" indent="-424304">
              <a:spcBef>
                <a:spcPts val="742"/>
              </a:spcBef>
            </a:pPr>
            <a:r>
              <a:rPr lang="en-US" sz="2100" dirty="0"/>
              <a:t>Cost savings potential through application aware consolidation</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80337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4304" indent="-424304">
              <a:spcBef>
                <a:spcPts val="742"/>
              </a:spcBef>
            </a:pPr>
            <a:r>
              <a:rPr lang="en-US" dirty="0" smtClean="0"/>
              <a:t>Cloud offerings use application-agnostic VM placement</a:t>
            </a:r>
          </a:p>
          <a:p>
            <a:pPr marL="872843" lvl="1" indent="-424304">
              <a:spcBef>
                <a:spcPts val="742"/>
              </a:spcBef>
            </a:pPr>
            <a:r>
              <a:rPr lang="en-US" sz="2100" dirty="0"/>
              <a:t>Poor performance of HPC apps in Cloud</a:t>
            </a:r>
          </a:p>
          <a:p>
            <a:pPr marL="872843" lvl="1" indent="-424304">
              <a:spcBef>
                <a:spcPts val="742"/>
              </a:spcBef>
            </a:pPr>
            <a:r>
              <a:rPr lang="en-US" sz="2100" dirty="0"/>
              <a:t>Cost savings potential through application aware consolidation</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152451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prstClr val="black"/>
                </a:solidFill>
              </a:rPr>
              <a:t>Challenge</a:t>
            </a:r>
            <a:r>
              <a:rPr lang="en-US" sz="1300" dirty="0">
                <a:solidFill>
                  <a:prstClr val="black"/>
                </a:solidFill>
              </a:rPr>
              <a:t>: </a:t>
            </a:r>
          </a:p>
          <a:p>
            <a:pPr marL="362480" indent="-362480">
              <a:buFont typeface="Arial" pitchFamily="34" charset="0"/>
              <a:buChar char="•"/>
            </a:pPr>
            <a:r>
              <a:rPr lang="en-US" sz="1300" dirty="0">
                <a:solidFill>
                  <a:prstClr val="black"/>
                </a:solidFill>
              </a:rPr>
              <a:t>Cross-Application Interference,</a:t>
            </a:r>
          </a:p>
          <a:p>
            <a:pPr marL="362480" indent="-362480">
              <a:buFont typeface="Arial" pitchFamily="34" charset="0"/>
              <a:buChar char="•"/>
            </a:pPr>
            <a:r>
              <a:rPr lang="en-US" sz="1300" dirty="0">
                <a:solidFill>
                  <a:prstClr val="black"/>
                </a:solidFill>
              </a:rPr>
              <a:t>Sensitivity to network topology </a:t>
            </a:r>
          </a:p>
          <a:p>
            <a:pPr marL="362480" indent="-362480">
              <a:buFont typeface="Arial" pitchFamily="34" charset="0"/>
              <a:buChar char="•"/>
            </a:pPr>
            <a:r>
              <a:rPr lang="en-US" sz="1300" dirty="0">
                <a:solidFill>
                  <a:prstClr val="black"/>
                </a:solidFill>
              </a:rPr>
              <a:t>Sensitivity to heterogeneity</a:t>
            </a:r>
          </a:p>
          <a:p>
            <a:endParaRPr lang="en-US" dirty="0" smtClean="0"/>
          </a:p>
          <a:p>
            <a:r>
              <a:rPr lang="en-US" dirty="0" smtClean="0"/>
              <a:t>-- cloud economics wants resource packing..</a:t>
            </a:r>
          </a:p>
          <a:p>
            <a:endParaRPr lang="en-US" dirty="0" smtClean="0"/>
          </a:p>
          <a:p>
            <a:r>
              <a:rPr lang="en-US" sz="1300" b="1" dirty="0">
                <a:solidFill>
                  <a:prstClr val="black"/>
                </a:solidFill>
              </a:rPr>
              <a:t>Scope</a:t>
            </a:r>
            <a:r>
              <a:rPr lang="en-US" sz="1300" dirty="0">
                <a:solidFill>
                  <a:prstClr val="black"/>
                </a:solidFill>
              </a:rPr>
              <a:t>: Improved Resource Utilization</a:t>
            </a:r>
            <a:br>
              <a:rPr lang="en-US" sz="1300" dirty="0">
                <a:solidFill>
                  <a:prstClr val="black"/>
                </a:solidFill>
              </a:rPr>
            </a:br>
            <a:endParaRPr lang="en-US" sz="1300" dirty="0">
              <a:solidFill>
                <a:prstClr val="black"/>
              </a:solidFill>
            </a:endParaRPr>
          </a:p>
          <a:p>
            <a:r>
              <a:rPr lang="en-US" sz="1300" dirty="0">
                <a:solidFill>
                  <a:prstClr val="black"/>
                </a:solidFill>
              </a:rPr>
              <a:t>Amazon EC2 – pack cluster compute and High Memory Instance = 23% cost savings</a:t>
            </a:r>
          </a:p>
          <a:p>
            <a:endParaRPr lang="en-US" sz="13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31</a:t>
            </a:fld>
            <a:endParaRPr lang="en-US" dirty="0"/>
          </a:p>
        </p:txBody>
      </p:sp>
    </p:spTree>
    <p:extLst>
      <p:ext uri="{BB962C8B-B14F-4D97-AF65-F5344CB8AC3E}">
        <p14:creationId xmlns:p14="http://schemas.microsoft.com/office/powerpoint/2010/main" val="3760435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Co-relation between LLC misses/sec and shared mode perf.</a:t>
            </a:r>
          </a:p>
          <a:p>
            <a:pPr lvl="1"/>
            <a:r>
              <a:rPr lang="en-US" sz="1700" dirty="0"/>
              <a:t>Apps with high LLC misses/s benefit when sharing node with apps with low LLC misses/s – e.g. LU</a:t>
            </a:r>
          </a:p>
          <a:p>
            <a:pPr lvl="1"/>
            <a:r>
              <a:rPr lang="en-US" sz="1700" dirty="0"/>
              <a:t>Apps with low LLC misses/s marginally affected when sharing node with apps with high LLC misses/s e.g. EP</a:t>
            </a:r>
          </a:p>
          <a:p>
            <a:r>
              <a:rPr lang="en-US" sz="2100" dirty="0"/>
              <a:t>But what about IS?</a:t>
            </a:r>
          </a:p>
          <a:p>
            <a:pPr lvl="1"/>
            <a:r>
              <a:rPr lang="en-US" sz="1700" dirty="0"/>
              <a:t>IS is network-intensive, so local vs. remote dominates</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32</a:t>
            </a:fld>
            <a:endParaRPr lang="en-US" dirty="0"/>
          </a:p>
        </p:txBody>
      </p:sp>
    </p:spTree>
    <p:extLst>
      <p:ext uri="{BB962C8B-B14F-4D97-AF65-F5344CB8AC3E}">
        <p14:creationId xmlns:p14="http://schemas.microsoft.com/office/powerpoint/2010/main" val="2735035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ExtremeHPC: Extremely tightly coupled or topology sensitive</a:t>
            </a:r>
          </a:p>
          <a:p>
            <a:r>
              <a:rPr lang="en-US" sz="1300" dirty="0"/>
              <a:t>applications for which the best will be to provide</a:t>
            </a:r>
          </a:p>
          <a:p>
            <a:r>
              <a:rPr lang="en-US" sz="1300" dirty="0"/>
              <a:t>dedicated nodes, example – IS.</a:t>
            </a:r>
          </a:p>
          <a:p>
            <a:r>
              <a:rPr lang="en-US" sz="800" dirty="0"/>
              <a:t> </a:t>
            </a:r>
            <a:r>
              <a:rPr lang="en-US" sz="1300" dirty="0"/>
              <a:t>SyncHPC: Sensitive to interference, but less compared to</a:t>
            </a:r>
          </a:p>
          <a:p>
            <a:r>
              <a:rPr lang="en-US" sz="1300" dirty="0"/>
              <a:t>ExtremeHPC and can sustain small degree of interference</a:t>
            </a:r>
          </a:p>
          <a:p>
            <a:r>
              <a:rPr lang="en-US" sz="1300" dirty="0"/>
              <a:t>to get consolidation benefits, examples – LU, ChaNGa.</a:t>
            </a:r>
          </a:p>
          <a:p>
            <a:r>
              <a:rPr lang="en-US" sz="800" dirty="0"/>
              <a:t> </a:t>
            </a:r>
            <a:r>
              <a:rPr lang="en-US" sz="1300" dirty="0"/>
              <a:t>AsyncHPC: Asynchronous (and less communication sensitive)</a:t>
            </a:r>
          </a:p>
          <a:p>
            <a:r>
              <a:rPr lang="en-US" sz="1300" dirty="0"/>
              <a:t>and can sustain more interference than SyncHPC,</a:t>
            </a:r>
          </a:p>
          <a:p>
            <a:r>
              <a:rPr lang="en-US" sz="1300" dirty="0"/>
              <a:t>examples – EP, MapReduce applications.</a:t>
            </a:r>
          </a:p>
          <a:p>
            <a:r>
              <a:rPr lang="en-US" sz="800" dirty="0"/>
              <a:t> </a:t>
            </a:r>
            <a:r>
              <a:rPr lang="en-US" sz="1300" dirty="0"/>
              <a:t>NonHPC: Do not perform any communication, can sustain</a:t>
            </a:r>
          </a:p>
          <a:p>
            <a:r>
              <a:rPr lang="en-US" sz="1300" dirty="0"/>
              <a:t>more interference, and can be placed on heterogeneous</a:t>
            </a:r>
          </a:p>
          <a:p>
            <a:r>
              <a:rPr lang="en-US" sz="1300" dirty="0"/>
              <a:t>hardware, example – Web applications.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733806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ExtremeHPC: Extremely tightly coupled or topology sensitive</a:t>
            </a:r>
          </a:p>
          <a:p>
            <a:r>
              <a:rPr lang="en-US" sz="1300" dirty="0"/>
              <a:t>applications for which the best will be to provide</a:t>
            </a:r>
          </a:p>
          <a:p>
            <a:r>
              <a:rPr lang="en-US" sz="1300" dirty="0"/>
              <a:t>dedicated nodes, example – IS.</a:t>
            </a:r>
          </a:p>
          <a:p>
            <a:r>
              <a:rPr lang="en-US" sz="800" dirty="0"/>
              <a:t> </a:t>
            </a:r>
            <a:r>
              <a:rPr lang="en-US" sz="1300" dirty="0"/>
              <a:t>SyncHPC: Sensitive to interference, but less compared to</a:t>
            </a:r>
          </a:p>
          <a:p>
            <a:r>
              <a:rPr lang="en-US" sz="1300" dirty="0"/>
              <a:t>ExtremeHPC and can sustain small degree of interference</a:t>
            </a:r>
          </a:p>
          <a:p>
            <a:r>
              <a:rPr lang="en-US" sz="1300" dirty="0"/>
              <a:t>to get consolidation benefits, examples – LU, ChaNGa.</a:t>
            </a:r>
          </a:p>
          <a:p>
            <a:r>
              <a:rPr lang="en-US" sz="800" dirty="0"/>
              <a:t> </a:t>
            </a:r>
            <a:r>
              <a:rPr lang="en-US" sz="1300" dirty="0"/>
              <a:t>AsyncHPC: Asynchronous (and less communication sensitive)</a:t>
            </a:r>
          </a:p>
          <a:p>
            <a:r>
              <a:rPr lang="en-US" sz="1300" dirty="0"/>
              <a:t>and can sustain more interference than SyncHPC,</a:t>
            </a:r>
          </a:p>
          <a:p>
            <a:r>
              <a:rPr lang="en-US" sz="1300" dirty="0"/>
              <a:t>examples – EP, MapReduce applications.</a:t>
            </a:r>
          </a:p>
          <a:p>
            <a:r>
              <a:rPr lang="en-US" sz="800" dirty="0"/>
              <a:t> </a:t>
            </a:r>
            <a:r>
              <a:rPr lang="en-US" sz="1300" dirty="0"/>
              <a:t>NonHPC: Do not perform any communication, can sustain</a:t>
            </a:r>
          </a:p>
          <a:p>
            <a:r>
              <a:rPr lang="en-US" sz="1300" dirty="0"/>
              <a:t>more interference, and can be placed on heterogeneous</a:t>
            </a:r>
          </a:p>
          <a:p>
            <a:r>
              <a:rPr lang="en-US" sz="1300" dirty="0"/>
              <a:t>hardware, example – Web applications.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73380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300" dirty="0"/>
              <a:t>Execution Time vs. Number of cores (strong scaling for all except Sweep3D) for different applications. All</a:t>
            </a:r>
          </a:p>
          <a:p>
            <a:r>
              <a:rPr lang="en-US" sz="1300" dirty="0"/>
              <a:t>applications scale very well on Taub and Ranger and moderately well on Open Cirrus. On Private Cloud, IS does not</a:t>
            </a:r>
          </a:p>
          <a:p>
            <a:r>
              <a:rPr lang="en-US" sz="1300" dirty="0"/>
              <a:t>scale at all, LU and NAMD stop scaling after 32 cores whereas EP, Jacobi2D and NQueens scale well. Public cloud</a:t>
            </a:r>
          </a:p>
          <a:p>
            <a:r>
              <a:rPr lang="en-US" sz="1300" dirty="0"/>
              <a:t>exhibits poor scalability.</a:t>
            </a:r>
          </a:p>
          <a:p>
            <a:endParaRPr lang="en-US" sz="1300" dirty="0"/>
          </a:p>
          <a:p>
            <a:r>
              <a:rPr lang="en-US" sz="1300" dirty="0"/>
              <a:t>For NPB, we present results for only Embarrassingly</a:t>
            </a:r>
          </a:p>
          <a:p>
            <a:r>
              <a:rPr lang="en-US" sz="1300" dirty="0"/>
              <a:t>parallel (EP), LU solver (LU), and Integer sort (IS)</a:t>
            </a:r>
          </a:p>
          <a:p>
            <a:r>
              <a:rPr lang="en-US" sz="1300" dirty="0"/>
              <a:t>benchmarks due to space constraints. The first observation is</a:t>
            </a:r>
          </a:p>
          <a:p>
            <a:r>
              <a:rPr lang="en-US" sz="1300" dirty="0"/>
              <a:t>the difference in sequential performance: Ranger takes almost</a:t>
            </a:r>
          </a:p>
          <a:p>
            <a:r>
              <a:rPr lang="en-US" sz="1300" dirty="0"/>
              <a:t>twice as long as the other platforms, primarily because of the</a:t>
            </a:r>
          </a:p>
          <a:p>
            <a:r>
              <a:rPr lang="en-US" sz="1300" dirty="0"/>
              <a:t>older and slower processors. </a:t>
            </a:r>
            <a:br>
              <a:rPr lang="en-US" sz="1300" dirty="0"/>
            </a:br>
            <a:endParaRPr lang="en-US" sz="1300" dirty="0"/>
          </a:p>
          <a:p>
            <a:r>
              <a:rPr lang="en-US" sz="1300" dirty="0"/>
              <a:t>The slope of the curve shows how</a:t>
            </a:r>
          </a:p>
          <a:p>
            <a:r>
              <a:rPr lang="en-US" sz="1300" dirty="0"/>
              <a:t>the applications scale on different platforms. Despite the poor</a:t>
            </a:r>
          </a:p>
          <a:p>
            <a:r>
              <a:rPr lang="en-US" sz="1300" dirty="0"/>
              <a:t>sequential speed, Ranger’s performance crosses Open Cirrus,</a:t>
            </a:r>
          </a:p>
          <a:p>
            <a:r>
              <a:rPr lang="en-US" sz="1300" dirty="0"/>
              <a:t>private cloud and public cloud for some applications at around</a:t>
            </a:r>
          </a:p>
          <a:p>
            <a:r>
              <a:rPr lang="en-US" sz="1300" dirty="0"/>
              <a:t>32 cores, yielding a much more linearly scalable parallel</a:t>
            </a:r>
          </a:p>
          <a:p>
            <a:r>
              <a:rPr lang="en-US" sz="1300" dirty="0"/>
              <a:t>performance. We investigated the reasons for better scalability</a:t>
            </a:r>
          </a:p>
          <a:p>
            <a:r>
              <a:rPr lang="en-US" sz="1300" dirty="0"/>
              <a:t>of these applications on Ranger using application profiling,</a:t>
            </a:r>
          </a:p>
          <a:p>
            <a:r>
              <a:rPr lang="en-US" sz="1300" dirty="0"/>
              <a:t>performance tools and microbenchmarking the platforms and</a:t>
            </a:r>
          </a:p>
          <a:p>
            <a:r>
              <a:rPr lang="en-US" sz="1300" dirty="0"/>
              <a:t>found that network performance is a dominant factor (section</a:t>
            </a:r>
          </a:p>
          <a:p>
            <a:r>
              <a:rPr lang="en-US" sz="1300" dirty="0"/>
              <a:t>IV-A). </a:t>
            </a:r>
            <a:r>
              <a:rPr lang="en-US" sz="1300" b="1" dirty="0"/>
              <a:t>While all applications scale well on Ranger and</a:t>
            </a:r>
          </a:p>
          <a:p>
            <a:r>
              <a:rPr lang="en-US" sz="1300" b="1" dirty="0"/>
              <a:t>Taub, some applications</a:t>
            </a:r>
            <a:r>
              <a:rPr lang="en-US" sz="1300" dirty="0"/>
              <a:t>, especially the</a:t>
            </a:r>
            <a:r>
              <a:rPr lang="en-US" sz="1300" b="1" dirty="0"/>
              <a:t> NPB IS (Integer Sort)</a:t>
            </a:r>
          </a:p>
          <a:p>
            <a:r>
              <a:rPr lang="en-US" sz="1300" b="1" dirty="0"/>
              <a:t>benchmark, fail to scale on the clouds and Open Cirrus</a:t>
            </a:r>
            <a:r>
              <a:rPr lang="en-US" sz="1300" dirty="0"/>
              <a:t>. </a:t>
            </a:r>
            <a:r>
              <a:rPr lang="en-US" sz="1300" b="1" dirty="0"/>
              <a:t>IS</a:t>
            </a:r>
          </a:p>
          <a:p>
            <a:r>
              <a:rPr lang="en-US" sz="1300" b="1" dirty="0"/>
              <a:t>is a communication intensive benchmark and involves data</a:t>
            </a:r>
          </a:p>
          <a:p>
            <a:r>
              <a:rPr lang="en-US" sz="1300" b="1" dirty="0"/>
              <a:t>reshuffling and permutation operations for sorting</a:t>
            </a:r>
            <a:r>
              <a:rPr lang="en-US" sz="1300" dirty="0"/>
              <a:t>. Sweep3D</a:t>
            </a:r>
          </a:p>
          <a:p>
            <a:r>
              <a:rPr lang="en-US" sz="1300" dirty="0"/>
              <a:t>also exhibits poor weak scaling after 4–8 cores on cloud. </a:t>
            </a:r>
            <a:r>
              <a:rPr lang="en-US" sz="1300" b="1" dirty="0"/>
              <a:t>Other</a:t>
            </a:r>
          </a:p>
          <a:p>
            <a:r>
              <a:rPr lang="en-US" sz="1300" b="1" dirty="0"/>
              <a:t>communication intensive applications such as LU, NAMD</a:t>
            </a:r>
          </a:p>
          <a:p>
            <a:r>
              <a:rPr lang="en-US" sz="1300" b="1" dirty="0"/>
              <a:t>and ChaNGa also stop scaling on private cloud around 32</a:t>
            </a:r>
          </a:p>
          <a:p>
            <a:r>
              <a:rPr lang="en-US" sz="1300" b="1" dirty="0"/>
              <a:t>cores, but do reasonably well on Open Cirrus, because of the</a:t>
            </a:r>
          </a:p>
          <a:p>
            <a:r>
              <a:rPr lang="en-US" sz="1300" b="1" dirty="0"/>
              <a:t>impact of virtualization on network performance (which we</a:t>
            </a:r>
          </a:p>
          <a:p>
            <a:r>
              <a:rPr lang="en-US" sz="1300" dirty="0"/>
              <a:t>confirm below</a:t>
            </a:r>
            <a:r>
              <a:rPr lang="en-US" sz="1300" b="1" dirty="0"/>
              <a:t>). The remaining applications, EP, Jacobi2D,</a:t>
            </a:r>
          </a:p>
          <a:p>
            <a:r>
              <a:rPr lang="en-US" sz="1300" b="1" dirty="0"/>
              <a:t>and NQueens, scale well on all the platforms up to 256 cores</a:t>
            </a:r>
          </a:p>
          <a:p>
            <a:r>
              <a:rPr lang="en-US" sz="1300" b="1" dirty="0"/>
              <a:t>except the public cloud where most applications suffer a hit</a:t>
            </a:r>
          </a:p>
          <a:p>
            <a:r>
              <a:rPr lang="en-US" sz="1300" b="1" dirty="0"/>
              <a:t>above 4 cores. On public cloud, we used VM instances with</a:t>
            </a:r>
          </a:p>
          <a:p>
            <a:r>
              <a:rPr lang="en-US" sz="1300" b="1" dirty="0"/>
              <a:t>4 virtual cores, hence there is no inter-VM communication</a:t>
            </a:r>
          </a:p>
          <a:p>
            <a:r>
              <a:rPr lang="en-US" sz="1300" b="1" dirty="0"/>
              <a:t>up to 4 cores, resulting in good parallel scaling and a sudden</a:t>
            </a:r>
          </a:p>
          <a:p>
            <a:r>
              <a:rPr lang="en-US" sz="1300" b="1" dirty="0"/>
              <a:t>performance penalty as the communication starts happening</a:t>
            </a:r>
          </a:p>
          <a:p>
            <a:r>
              <a:rPr lang="en-US" sz="1300" b="1" dirty="0"/>
              <a:t>across VMs.</a:t>
            </a:r>
          </a:p>
          <a:p>
            <a:endParaRPr lang="en-US" sz="1300" b="1" dirty="0"/>
          </a:p>
          <a:p>
            <a:endParaRPr lang="en-US" sz="1300" b="1" dirty="0"/>
          </a:p>
          <a:p>
            <a:r>
              <a:rPr lang="en-US" sz="1300" b="1" dirty="0"/>
              <a:t>Split into 3 sub-plots.</a:t>
            </a:r>
          </a:p>
          <a:p>
            <a:endParaRPr lang="en-US" sz="1300" b="1" dirty="0"/>
          </a:p>
          <a:p>
            <a:r>
              <a:rPr lang="en-US" sz="1300" b="1" dirty="0"/>
              <a:t>-- apps doing well on all</a:t>
            </a:r>
          </a:p>
          <a:p>
            <a:r>
              <a:rPr lang="en-US" sz="1300" b="1" dirty="0"/>
              <a:t>-- IS</a:t>
            </a:r>
          </a:p>
          <a:p>
            <a:r>
              <a:rPr lang="en-US" sz="1300" b="1" dirty="0"/>
              <a:t>-- all except public and private (and diff bw public, private)</a:t>
            </a:r>
          </a:p>
          <a:p>
            <a:endParaRPr lang="en-US" sz="1300" b="1" dirty="0"/>
          </a:p>
          <a:p>
            <a:r>
              <a:rPr lang="en-US" sz="1300" b="1" dirty="0"/>
              <a:t>---- what are the reasons?? </a:t>
            </a:r>
          </a:p>
          <a:p>
            <a:pPr marL="241653" indent="-241653">
              <a:buAutoNum type="arabicPeriod"/>
            </a:pPr>
            <a:r>
              <a:rPr lang="en-US" sz="1300" b="1" dirty="0"/>
              <a:t>Comm – why ?? (we went ahead?? – what factors – thin VM, … amazon ec2 clouds…) – extensive researched…</a:t>
            </a:r>
          </a:p>
          <a:p>
            <a:pPr marL="241653" indent="-241653">
              <a:buAutoNum type="arabicPeriod"/>
            </a:pPr>
            <a:r>
              <a:rPr lang="en-US" sz="1300" b="1" dirty="0"/>
              <a:t>Public and private? … not much has been done for these?? – attribute this to multi-tenancy, scheduling.. </a:t>
            </a:r>
          </a:p>
          <a:p>
            <a:pPr marL="241653" indent="-241653">
              <a:buAutoNum type="arabicPeriod"/>
            </a:pPr>
            <a:endParaRPr lang="en-US" sz="1300" b="1" dirty="0"/>
          </a:p>
          <a:p>
            <a:pPr marL="241653" indent="-241653">
              <a:buAutoNum type="arabicPeriod"/>
            </a:pPr>
            <a:r>
              <a:rPr lang="en-US" sz="1300" b="1" dirty="0"/>
              <a:t>Cost</a:t>
            </a:r>
          </a:p>
          <a:p>
            <a:pPr marL="241653" indent="-241653">
              <a:buAutoNum type="arabicPeriod"/>
            </a:pPr>
            <a:endParaRPr lang="en-US" b="1" dirty="0"/>
          </a:p>
        </p:txBody>
      </p:sp>
      <p:sp>
        <p:nvSpPr>
          <p:cNvPr id="4" name="Slide Number Placeholder 3"/>
          <p:cNvSpPr>
            <a:spLocks noGrp="1"/>
          </p:cNvSpPr>
          <p:nvPr>
            <p:ph type="sldNum" sz="quarter" idx="10"/>
          </p:nvPr>
        </p:nvSpPr>
        <p:spPr/>
        <p:txBody>
          <a:bodyPr/>
          <a:lstStyle/>
          <a:p>
            <a:fld id="{288A7814-755F-42D6-8407-D13B6493AF30}"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Procedure MDOBP :  bin packing heuristic for selecting a host from available choices .  We use a dimension-aware heuristic – select the host for which the vector of requested resources aligns the most with the vector of remaining capacities.</a:t>
            </a:r>
          </a:p>
          <a:p>
            <a:endParaRPr lang="en-US" dirty="0" smtClean="0"/>
          </a:p>
          <a:p>
            <a:endParaRPr lang="en-US" dirty="0" smtClean="0"/>
          </a:p>
          <a:p>
            <a:pPr defTabSz="966612">
              <a:defRPr/>
            </a:pPr>
            <a:r>
              <a:rPr lang="en-US" dirty="0" smtClean="0"/>
              <a:t>Key intuition:  For best utilization of the capacity in both dimensions, it is desirable that the final sum of all the VM vectors on a host is close to the top right corner of the host rectangle. Hence, we select the host such that placing the requested VM on it would move the vector representing its occupied resources towards the top right corner. </a:t>
            </a:r>
          </a:p>
          <a:p>
            <a:endParaRPr lang="en-US" dirty="0" smtClean="0"/>
          </a:p>
          <a:p>
            <a:endParaRPr lang="en-US" dirty="0" smtClean="0"/>
          </a:p>
          <a:p>
            <a:r>
              <a:rPr lang="en-US" dirty="0" smtClean="0"/>
              <a:t>The key intuition:  For best utilization of the capacity in both dimensions, it is desirable that the final sum of all the VM vectors on a host is close to the top right corner of the host rectangle. Hence, we select the host such that placing the requested VM on it would move the vector representing its occupied resources towards the top right corner. </a:t>
            </a:r>
          </a:p>
          <a:p>
            <a:endParaRPr lang="en-US" dirty="0" smtClean="0"/>
          </a:p>
          <a:p>
            <a:r>
              <a:rPr lang="en-US" dirty="0" smtClean="0"/>
              <a:t>Residual capacities = (CPURes, MemRes) of a host, i.e. subtract from the capacity (total CPU, total memory) the total demand of all the items (VM cores, VM memory) currently assigned to it. Also consider requested VM: (CPUReq(= 1), MemReq). This heuristic selects the host with the minimum  where cos() is calculated using dot product of the two vectors, and is given by:</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603922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ExtremeHPC: Extremely tightly coupled or topology sensitive</a:t>
            </a:r>
          </a:p>
          <a:p>
            <a:r>
              <a:rPr lang="en-US" sz="1300" dirty="0"/>
              <a:t>applications for which the best will be to provide</a:t>
            </a:r>
          </a:p>
          <a:p>
            <a:r>
              <a:rPr lang="en-US" sz="1300" dirty="0"/>
              <a:t>dedicated nodes, example – IS.</a:t>
            </a:r>
          </a:p>
          <a:p>
            <a:r>
              <a:rPr lang="en-US" sz="800" dirty="0"/>
              <a:t> </a:t>
            </a:r>
            <a:r>
              <a:rPr lang="en-US" sz="1300" dirty="0"/>
              <a:t>SyncHPC: Sensitive to interference, but less compared to</a:t>
            </a:r>
          </a:p>
          <a:p>
            <a:r>
              <a:rPr lang="en-US" sz="1300" dirty="0"/>
              <a:t>ExtremeHPC and can sustain small degree of interference</a:t>
            </a:r>
          </a:p>
          <a:p>
            <a:r>
              <a:rPr lang="en-US" sz="1300" dirty="0"/>
              <a:t>to get consolidation benefits, examples – LU, ChaNGa.</a:t>
            </a:r>
          </a:p>
          <a:p>
            <a:r>
              <a:rPr lang="en-US" sz="800" dirty="0"/>
              <a:t> </a:t>
            </a:r>
            <a:r>
              <a:rPr lang="en-US" sz="1300" dirty="0"/>
              <a:t>AsyncHPC: Asynchronous (and less communication sensitive)</a:t>
            </a:r>
          </a:p>
          <a:p>
            <a:r>
              <a:rPr lang="en-US" sz="1300" dirty="0"/>
              <a:t>and can sustain more interference than SyncHPC,</a:t>
            </a:r>
          </a:p>
          <a:p>
            <a:r>
              <a:rPr lang="en-US" sz="1300" dirty="0"/>
              <a:t>examples – EP, MapReduce applications.</a:t>
            </a:r>
          </a:p>
          <a:p>
            <a:r>
              <a:rPr lang="en-US" sz="800" dirty="0"/>
              <a:t> </a:t>
            </a:r>
            <a:r>
              <a:rPr lang="en-US" sz="1300" dirty="0"/>
              <a:t>NonHPC: Do not perform any communication, can sustain</a:t>
            </a:r>
          </a:p>
          <a:p>
            <a:r>
              <a:rPr lang="en-US" sz="1300" dirty="0"/>
              <a:t>more interference, and can be placed on heterogeneous</a:t>
            </a:r>
          </a:p>
          <a:p>
            <a:r>
              <a:rPr lang="en-US" sz="1300" dirty="0"/>
              <a:t>hardware, example – Web applications.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733806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resource util </a:t>
            </a:r>
            <a:r>
              <a:rPr lang="en-US" dirty="0" smtClean="0">
                <a:sym typeface="Wingdings" pitchFamily="2" charset="2"/>
              </a:rPr>
              <a:t> cost savings</a:t>
            </a:r>
          </a:p>
          <a:p>
            <a:endParaRPr lang="en-US" dirty="0" smtClean="0">
              <a:sym typeface="Wingdings" pitchFamily="2" charset="2"/>
            </a:endParaRPr>
          </a:p>
          <a:p>
            <a:r>
              <a:rPr lang="en-US" dirty="0" smtClean="0">
                <a:sym typeface="Wingdings" pitchFamily="2" charset="2"/>
              </a:rPr>
              <a:t>They appear to be conflicting but as we will see, we can actually do good on both</a:t>
            </a:r>
          </a:p>
          <a:p>
            <a:endParaRPr lang="en-US" dirty="0" smtClean="0">
              <a:sym typeface="Wingdings" pitchFamily="2" charset="2"/>
            </a:endParaRPr>
          </a:p>
          <a:p>
            <a:pPr marL="424304" indent="-424304">
              <a:spcBef>
                <a:spcPts val="742"/>
              </a:spcBef>
            </a:pPr>
            <a:r>
              <a:rPr lang="en-US" dirty="0" smtClean="0"/>
              <a:t>Cloud offerings use application-agnostic VM placement</a:t>
            </a:r>
          </a:p>
          <a:p>
            <a:pPr marL="872843" lvl="1" indent="-424304">
              <a:spcBef>
                <a:spcPts val="742"/>
              </a:spcBef>
            </a:pPr>
            <a:r>
              <a:rPr lang="en-US" sz="2100" dirty="0"/>
              <a:t>Poor performance of HPC apps in Cloud</a:t>
            </a:r>
          </a:p>
          <a:p>
            <a:pPr marL="872843" lvl="1" indent="-424304">
              <a:spcBef>
                <a:spcPts val="742"/>
              </a:spcBef>
            </a:pPr>
            <a:r>
              <a:rPr lang="en-US" sz="2100" dirty="0"/>
              <a:t>Cost savings potential through application aware consolidation</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680337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 LB do not consider extraneous factors</a:t>
            </a:r>
          </a:p>
          <a:p>
            <a:endParaRPr lang="en-US" dirty="0" smtClean="0"/>
          </a:p>
          <a:p>
            <a:r>
              <a:rPr lang="en-US" dirty="0" smtClean="0"/>
              <a:t>Heterogeneity-awareness: significant performance improvement for HPC in cloud. </a:t>
            </a:r>
          </a:p>
          <a:p>
            <a:r>
              <a:rPr lang="en-US" dirty="0" smtClean="0"/>
              <a:t>Besides the static heterogeneity, multi-tenancy in cloud introduces dynamic heterogeneity, which is random and unpredictable. </a:t>
            </a:r>
          </a:p>
          <a:p>
            <a:pPr lvl="1"/>
            <a:r>
              <a:rPr lang="en-US" dirty="0" smtClean="0"/>
              <a:t>Poor performance of tightly-coupled iterative HPC applications. </a:t>
            </a:r>
          </a:p>
          <a:p>
            <a:endParaRPr lang="en-US" sz="1300" dirty="0"/>
          </a:p>
          <a:p>
            <a:endParaRPr lang="en-US" sz="1300" dirty="0"/>
          </a:p>
          <a:p>
            <a:endParaRPr lang="en-US" sz="1300" dirty="0"/>
          </a:p>
          <a:p>
            <a:r>
              <a:rPr lang="en-US" sz="1300" dirty="0"/>
              <a:t>To</a:t>
            </a:r>
          </a:p>
          <a:p>
            <a:r>
              <a:rPr lang="en-US" sz="1300" dirty="0"/>
              <a:t>demonstrate its severity, we conducted a simple experiment</a:t>
            </a:r>
          </a:p>
          <a:p>
            <a:r>
              <a:rPr lang="en-US" sz="1300" dirty="0"/>
              <a:t>where we ran a tightly-coupled 5-point stencil benchmark,</a:t>
            </a:r>
          </a:p>
          <a:p>
            <a:r>
              <a:rPr lang="en-US" sz="1300" dirty="0"/>
              <a:t>referred to as Stencil2D (2K  </a:t>
            </a:r>
            <a:r>
              <a:rPr lang="en-US" sz="1300" dirty="0" err="1"/>
              <a:t>2K</a:t>
            </a:r>
            <a:r>
              <a:rPr lang="en-US" sz="1300" dirty="0"/>
              <a:t> matrix), on 8-VMs, each</a:t>
            </a:r>
          </a:p>
          <a:p>
            <a:r>
              <a:rPr lang="en-US" sz="1300" dirty="0"/>
              <a:t>with a single virtual core (VCPU), pinned to a different</a:t>
            </a:r>
          </a:p>
          <a:p>
            <a:r>
              <a:rPr lang="en-US" sz="1300" dirty="0"/>
              <a:t>physical core of 4-core nodes. More details of our experimental</a:t>
            </a:r>
          </a:p>
          <a:p>
            <a:r>
              <a:rPr lang="en-US" sz="1300" dirty="0"/>
              <a:t>setup and benchmarks are given in Section V. To</a:t>
            </a:r>
          </a:p>
          <a:p>
            <a:r>
              <a:rPr lang="en-US" sz="1300" dirty="0"/>
              <a:t>study the impact of heterogeneity, we ran this benchmark in</a:t>
            </a:r>
          </a:p>
          <a:p>
            <a:r>
              <a:rPr lang="en-US" sz="1300" dirty="0"/>
              <a:t>2 cases - first, we used two physical nodes of same fast (3.00</a:t>
            </a:r>
          </a:p>
          <a:p>
            <a:r>
              <a:rPr lang="en-US" sz="1300" dirty="0"/>
              <a:t>GHz) processor type (Figure 1a) and second, we used two</a:t>
            </a:r>
          </a:p>
          <a:p>
            <a:r>
              <a:rPr lang="en-US" sz="1300" dirty="0"/>
              <a:t>physical nodes with different processor types – fast (3.00 GHz)</a:t>
            </a:r>
          </a:p>
          <a:p>
            <a:r>
              <a:rPr lang="en-US" sz="1300" dirty="0"/>
              <a:t>and slow (2.13 GHz) (Figure 1b).</a:t>
            </a:r>
          </a:p>
          <a:p>
            <a:endParaRPr lang="en-US" sz="1300" dirty="0"/>
          </a:p>
          <a:p>
            <a:r>
              <a:rPr lang="en-US" sz="1300" dirty="0"/>
              <a:t>In the context of cloud, the execution environment depends</a:t>
            </a:r>
          </a:p>
          <a:p>
            <a:r>
              <a:rPr lang="en-US" sz="1300" dirty="0"/>
              <a:t>on VM to physical machine mapping, which makes it (a)</a:t>
            </a:r>
          </a:p>
          <a:p>
            <a:r>
              <a:rPr lang="en-US" sz="1300" dirty="0"/>
              <a:t>dynamic and (b) inconsistent across multiple runs. Hence,</a:t>
            </a:r>
          </a:p>
          <a:p>
            <a:pPr defTabSz="966612">
              <a:defRPr/>
            </a:pPr>
            <a:r>
              <a:rPr lang="en-US" sz="1300" dirty="0"/>
              <a:t>would be inefficient. Most existing </a:t>
            </a:r>
            <a:r>
              <a:rPr lang="en-US" sz="1300" dirty="0" err="1"/>
              <a:t>dynama</a:t>
            </a:r>
            <a:r>
              <a:rPr lang="en-US" sz="1300" dirty="0"/>
              <a:t> static allocation of compute tasks to parallel processes</a:t>
            </a:r>
          </a:p>
          <a:p>
            <a:r>
              <a:rPr lang="en-US" sz="1300" dirty="0" err="1"/>
              <a:t>ic</a:t>
            </a:r>
            <a:r>
              <a:rPr lang="en-US" sz="1300" dirty="0"/>
              <a:t> load balancing</a:t>
            </a:r>
          </a:p>
          <a:p>
            <a:r>
              <a:rPr lang="en-US" sz="1300" dirty="0"/>
              <a:t>techniques operate based exclusively on the imbalance internal</a:t>
            </a:r>
          </a:p>
          <a:p>
            <a:r>
              <a:rPr lang="en-US" sz="1300" dirty="0"/>
              <a:t>to the application, whereas in cloud, the imbalance might be</a:t>
            </a:r>
          </a:p>
          <a:p>
            <a:r>
              <a:rPr lang="en-US" sz="1300" dirty="0"/>
              <a:t>due to the effect of extraneous factors. These factor originate</a:t>
            </a:r>
          </a:p>
          <a:p>
            <a:r>
              <a:rPr lang="en-US" sz="1300" dirty="0"/>
              <a:t>from two characteristics, which are intrinsic to cloud:</a:t>
            </a:r>
          </a:p>
          <a:p>
            <a:r>
              <a:rPr lang="en-US" sz="1300" dirty="0"/>
              <a:t>1) Heterogeneity: Cloud economics is based on the creation</a:t>
            </a:r>
          </a:p>
          <a:p>
            <a:r>
              <a:rPr lang="en-US" sz="1300" dirty="0"/>
              <a:t>of a cluster from existing pool of resources and</a:t>
            </a:r>
          </a:p>
          <a:p>
            <a:r>
              <a:rPr lang="en-US" sz="1300" dirty="0"/>
              <a:t>incremental addition of new resources. While doing this,</a:t>
            </a:r>
          </a:p>
          <a:p>
            <a:r>
              <a:rPr lang="en-US" sz="1300" dirty="0"/>
              <a:t>homogeneity is lost.</a:t>
            </a:r>
          </a:p>
          <a:p>
            <a:r>
              <a:rPr lang="en-US" sz="1300" dirty="0"/>
              <a:t>2) Multi-tenancy: Cloud providers run a profitable business</a:t>
            </a:r>
          </a:p>
          <a:p>
            <a:r>
              <a:rPr lang="en-US" sz="1300" dirty="0"/>
              <a:t>by improving utilization of underutilized resources. This</a:t>
            </a:r>
          </a:p>
          <a:p>
            <a:r>
              <a:rPr lang="en-US" sz="1300" dirty="0"/>
              <a:t>is achieved at cluster-level by serving large number</a:t>
            </a:r>
          </a:p>
          <a:p>
            <a:r>
              <a:rPr lang="en-US" sz="1300" dirty="0"/>
              <a:t>of users, and at server-level by consolidating VMs of</a:t>
            </a:r>
          </a:p>
          <a:p>
            <a:r>
              <a:rPr lang="en-US" sz="1300" dirty="0"/>
              <a:t>complementary nature (such as memory- and </a:t>
            </a:r>
            <a:r>
              <a:rPr lang="en-US" sz="1300" dirty="0" err="1"/>
              <a:t>computeintensive</a:t>
            </a:r>
            <a:r>
              <a:rPr lang="en-US" sz="1300" dirty="0"/>
              <a:t>)</a:t>
            </a:r>
          </a:p>
          <a:p>
            <a:r>
              <a:rPr lang="en-US" sz="1300" dirty="0"/>
              <a:t>on same server. Hence, multi-tenancy can be</a:t>
            </a:r>
          </a:p>
          <a:p>
            <a:r>
              <a:rPr lang="en-US" sz="1300" dirty="0"/>
              <a:t>at resource-level (memory, CPU), node-level, rack-level,</a:t>
            </a:r>
          </a:p>
          <a:p>
            <a:r>
              <a:rPr lang="en-US" sz="1300" dirty="0"/>
              <a:t>zone-level, or data center level.</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539867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Charm++</a:t>
            </a:r>
            <a:r>
              <a:rPr lang="en-US" baseline="0" dirty="0" smtClean="0"/>
              <a:t> is a perfect match for our technique.</a:t>
            </a:r>
          </a:p>
          <a:p>
            <a:r>
              <a:rPr lang="en-US" baseline="0" dirty="0" smtClean="0"/>
              <a:t>Its object based over-decomposition coupled with </a:t>
            </a:r>
            <a:r>
              <a:rPr lang="en-US" baseline="0" dirty="0" err="1" smtClean="0"/>
              <a:t>migrateability</a:t>
            </a:r>
            <a:r>
              <a:rPr lang="en-US" baseline="0" dirty="0" smtClean="0"/>
              <a:t> of objects allows us to </a:t>
            </a:r>
            <a:r>
              <a:rPr lang="en-US" baseline="0" dirty="0" err="1" smtClean="0"/>
              <a:t>trasnfer</a:t>
            </a:r>
            <a:r>
              <a:rPr lang="en-US" baseline="0" dirty="0" smtClean="0"/>
              <a:t> tasks to load balance the application</a:t>
            </a:r>
          </a:p>
          <a:p>
            <a:r>
              <a:rPr lang="en-US" baseline="0" dirty="0" smtClean="0"/>
              <a:t>Time logging of task, provided by charm++, is also an essential part of our scheme. We use these times to come up with decisions about which tasks to migrate in order to restore load balance.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main challenge is that the CPU time may include the time taken by interfering VM, so they may be inaccurate.</a:t>
            </a:r>
          </a:p>
          <a:p>
            <a:endParaRPr lang="en-US" sz="1300" dirty="0"/>
          </a:p>
          <a:p>
            <a:r>
              <a:rPr lang="en-US" sz="1300" dirty="0"/>
              <a:t>P is the total number of VCPUs, Np is the number</a:t>
            </a:r>
          </a:p>
          <a:p>
            <a:r>
              <a:rPr lang="en-US" sz="1300" dirty="0"/>
              <a:t>of tasks assigned to VCPU p, ti is the CPU time consumed</a:t>
            </a:r>
          </a:p>
          <a:p>
            <a:r>
              <a:rPr lang="en-US" sz="1300" dirty="0"/>
              <a:t>by task i running on VCPU p, fp is the frequency for VCPU</a:t>
            </a:r>
          </a:p>
          <a:p>
            <a:r>
              <a:rPr lang="en-US" sz="1300" dirty="0"/>
              <a:t>p estimated using the loop in Figure 2, and Op is the total</a:t>
            </a:r>
          </a:p>
          <a:p>
            <a:r>
              <a:rPr lang="en-US" sz="1300" dirty="0"/>
              <a:t>background load for VCPU p.</a:t>
            </a:r>
          </a:p>
          <a:p>
            <a:endParaRPr lang="en-US" sz="1300" dirty="0"/>
          </a:p>
          <a:p>
            <a:r>
              <a:rPr lang="en-US" sz="1300" dirty="0"/>
              <a:t>normalize the execution times to number of ticks by</a:t>
            </a:r>
          </a:p>
          <a:p>
            <a:r>
              <a:rPr lang="en-US" sz="1300" dirty="0"/>
              <a:t>multiplying the execution times for each task and the overhead</a:t>
            </a:r>
          </a:p>
          <a:p>
            <a:r>
              <a:rPr lang="en-US" sz="1300" dirty="0"/>
              <a:t>to the estimated VCPU frequency. The conversion from CPU</a:t>
            </a:r>
          </a:p>
          <a:p>
            <a:r>
              <a:rPr lang="en-US" sz="1300" dirty="0"/>
              <a:t>time to ticks is performed to get a processor-independent</a:t>
            </a:r>
          </a:p>
          <a:p>
            <a:r>
              <a:rPr lang="en-US" sz="1300" dirty="0"/>
              <a:t>measure of task loads, which is necessary for balancing load</a:t>
            </a:r>
          </a:p>
          <a:p>
            <a:r>
              <a:rPr lang="en-US" sz="1300" dirty="0"/>
              <a:t>across heterogeneous configuration, where the same task can</a:t>
            </a:r>
          </a:p>
          <a:p>
            <a:r>
              <a:rPr lang="en-US" sz="1300" dirty="0"/>
              <a:t>take different time when executing on a different CPU.</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42</a:t>
            </a:fld>
            <a:endParaRPr lang="en-US" dirty="0"/>
          </a:p>
        </p:txBody>
      </p:sp>
    </p:spTree>
    <p:extLst>
      <p:ext uri="{BB962C8B-B14F-4D97-AF65-F5344CB8AC3E}">
        <p14:creationId xmlns:p14="http://schemas.microsoft.com/office/powerpoint/2010/main" val="2095770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understand the effect of our load balancer under heterogeneity</a:t>
            </a:r>
          </a:p>
          <a:p>
            <a:r>
              <a:rPr lang="en-US" sz="1300" dirty="0"/>
              <a:t>and interference, we ran 500 iterations of Stencil2D</a:t>
            </a:r>
          </a:p>
          <a:p>
            <a:r>
              <a:rPr lang="en-US" sz="1300" dirty="0"/>
              <a:t>on 32 VMs (8 physical nodes – one Slow, rest Fast), and</a:t>
            </a:r>
          </a:p>
          <a:p>
            <a:r>
              <a:rPr lang="en-US" sz="1300" dirty="0"/>
              <a:t>plotted the iteration time (execution time of an iteration) vs.</a:t>
            </a:r>
          </a:p>
          <a:p>
            <a:r>
              <a:rPr lang="en-US" sz="1300" dirty="0"/>
              <a:t>iteration number in Figure 3. In this experiment, we started the</a:t>
            </a:r>
          </a:p>
          <a:p>
            <a:r>
              <a:rPr lang="en-US" sz="1300" dirty="0"/>
              <a:t>job in interfering VM after 100 iterations of parallel job had</a:t>
            </a:r>
          </a:p>
          <a:p>
            <a:r>
              <a:rPr lang="en-US" sz="1300" dirty="0"/>
              <a:t>completed. Load balancing was performed after every 20 steps,</a:t>
            </a:r>
          </a:p>
          <a:p>
            <a:r>
              <a:rPr lang="en-US" sz="1300" dirty="0"/>
              <a:t>which manifests itself as spikes in the iteration time every</a:t>
            </a:r>
          </a:p>
          <a:p>
            <a:r>
              <a:rPr lang="en-US" sz="1300" dirty="0"/>
              <a:t>20th step. We report execution times averaged across three</a:t>
            </a:r>
          </a:p>
          <a:p>
            <a:r>
              <a:rPr lang="en-US" sz="1300" dirty="0"/>
              <a:t>runs and use wall clock time, which includes the time taken</a:t>
            </a:r>
          </a:p>
          <a:p>
            <a:r>
              <a:rPr lang="en-US" sz="1300" dirty="0"/>
              <a:t>for object migration. The LB curve starts to show benefits</a:t>
            </a:r>
          </a:p>
          <a:p>
            <a:r>
              <a:rPr lang="en-US" sz="1300" dirty="0"/>
              <a:t>as we reach 100 iterations, due to heterogeneity-aware load</a:t>
            </a:r>
          </a:p>
          <a:p>
            <a:r>
              <a:rPr lang="en-US" sz="1300" dirty="0"/>
              <a:t>balancing. After 100 iterations, interfering job starts. When the</a:t>
            </a:r>
          </a:p>
          <a:p>
            <a:r>
              <a:rPr lang="en-US" sz="1300" dirty="0"/>
              <a:t>load balancer kicks in, it restores load balance by redistributing</a:t>
            </a:r>
          </a:p>
          <a:p>
            <a:r>
              <a:rPr lang="en-US" sz="1300" dirty="0"/>
              <a:t>tasks among VMs according to Algorithm 1. Now, there is a</a:t>
            </a:r>
          </a:p>
          <a:p>
            <a:r>
              <a:rPr lang="en-US" sz="1300" dirty="0"/>
              <a:t>large gap between the two curves demonstrating the benefits</a:t>
            </a:r>
          </a:p>
          <a:p>
            <a:r>
              <a:rPr lang="en-US" sz="1300" dirty="0"/>
              <a:t>of our refinement based approach, which takes around 3 load</a:t>
            </a:r>
          </a:p>
          <a:p>
            <a:r>
              <a:rPr lang="en-US" sz="1300" dirty="0"/>
              <a:t>balancing steps to gradually reduce the iteration time after</a:t>
            </a:r>
          </a:p>
          <a:p>
            <a:r>
              <a:rPr lang="en-US" sz="1300" dirty="0"/>
              <a:t>interference appears. The interfering job finishes at iteration</a:t>
            </a:r>
          </a:p>
          <a:p>
            <a:r>
              <a:rPr lang="en-US" sz="1300" dirty="0"/>
              <a:t>300 and hence the NoLB curve comes down. There is little</a:t>
            </a:r>
          </a:p>
          <a:p>
            <a:r>
              <a:rPr lang="en-US" sz="1300" dirty="0"/>
              <a:t>reduction in LB curve, since the previous load balancing steps</a:t>
            </a:r>
          </a:p>
          <a:p>
            <a:r>
              <a:rPr lang="en-US" sz="1300" dirty="0"/>
              <a:t>had reduced the impact of interference to a very small amount.</a:t>
            </a:r>
          </a:p>
          <a:p>
            <a:r>
              <a:rPr lang="en-US" sz="1300" dirty="0"/>
              <a:t>The difference between the two curves after that is due to</a:t>
            </a:r>
          </a:p>
          <a:p>
            <a:r>
              <a:rPr lang="en-US" sz="1300" dirty="0"/>
              <a:t>heterogeneity-awareness in load distribution.</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43</a:t>
            </a:fld>
            <a:endParaRPr lang="en-US" dirty="0"/>
          </a:p>
        </p:txBody>
      </p:sp>
    </p:spTree>
    <p:extLst>
      <p:ext uri="{BB962C8B-B14F-4D97-AF65-F5344CB8AC3E}">
        <p14:creationId xmlns:p14="http://schemas.microsoft.com/office/powerpoint/2010/main" val="277503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 interfering VM, we achieve up to 45% improvement in</a:t>
            </a:r>
          </a:p>
          <a:p>
            <a:endParaRPr lang="en-US" sz="1300" dirty="0"/>
          </a:p>
          <a:p>
            <a:endParaRPr lang="en-US" sz="1300" dirty="0"/>
          </a:p>
          <a:p>
            <a:r>
              <a:rPr lang="en-US" dirty="0" smtClean="0"/>
              <a:t>500 iterations for Stencil2D and Wave2D and 200 iterations for</a:t>
            </a:r>
          </a:p>
          <a:p>
            <a:r>
              <a:rPr lang="en-US" dirty="0" smtClean="0"/>
              <a:t>Mol3D, with load balancing every 20th step</a:t>
            </a:r>
          </a:p>
          <a:p>
            <a:endParaRPr lang="en-US" sz="1300" dirty="0"/>
          </a:p>
          <a:p>
            <a:r>
              <a:rPr lang="en-US" sz="1300" dirty="0"/>
              <a:t>execution time (Figure 6a). </a:t>
            </a:r>
          </a:p>
          <a:p>
            <a:endParaRPr lang="en-US" sz="1300" dirty="0"/>
          </a:p>
          <a:p>
            <a:r>
              <a:rPr lang="en-US" sz="1300" dirty="0"/>
              <a:t>The amount of benefits is different</a:t>
            </a:r>
          </a:p>
          <a:p>
            <a:r>
              <a:rPr lang="en-US" sz="1300" dirty="0"/>
              <a:t>for different applications, especially in Figure 6b. We studied</a:t>
            </a:r>
          </a:p>
          <a:p>
            <a:r>
              <a:rPr lang="en-US" sz="1300" dirty="0"/>
              <a:t>this behavior using Projections tool and found that our load</a:t>
            </a:r>
          </a:p>
          <a:p>
            <a:r>
              <a:rPr lang="en-US" sz="1300" dirty="0"/>
              <a:t>balancer is distributing tasks well for all applications, but the</a:t>
            </a:r>
          </a:p>
          <a:p>
            <a:r>
              <a:rPr lang="en-US" sz="1300" dirty="0"/>
              <a:t>difference in achieved benefits is due to the different sensitivity</a:t>
            </a:r>
          </a:p>
          <a:p>
            <a:r>
              <a:rPr lang="en-US" sz="1300" dirty="0"/>
              <a:t>of these applications to CPU type and frequency. It can be</a:t>
            </a:r>
          </a:p>
          <a:p>
            <a:r>
              <a:rPr lang="en-US" sz="1300" dirty="0"/>
              <a:t>inferred from Figure 6b that Mol3D is the most sensitive to</a:t>
            </a:r>
          </a:p>
          <a:p>
            <a:r>
              <a:rPr lang="en-US" sz="1300" dirty="0"/>
              <a:t>CPU frequency, having most scope for improvement. Next,</a:t>
            </a:r>
          </a:p>
          <a:p>
            <a:r>
              <a:rPr lang="en-US" sz="1300" dirty="0"/>
              <a:t>Figure 6c shows that our techniques are also effective in the</a:t>
            </a:r>
          </a:p>
          <a:p>
            <a:r>
              <a:rPr lang="en-US" sz="1300" dirty="0"/>
              <a:t>presence of both the effects – the inherent hardware heterogeneity</a:t>
            </a:r>
          </a:p>
          <a:p>
            <a:r>
              <a:rPr lang="en-US" sz="1300" dirty="0"/>
              <a:t>and the heterogeneity introduced by multi-tenancy.</a:t>
            </a:r>
          </a:p>
          <a:p>
            <a:endParaRPr lang="en-US" sz="1300" dirty="0"/>
          </a:p>
          <a:p>
            <a:endParaRPr lang="en-US" sz="1300" dirty="0"/>
          </a:p>
          <a:p>
            <a:r>
              <a:rPr lang="en-US" sz="1300" dirty="0"/>
              <a:t>Another observation from Figure 6 is the variation in the</a:t>
            </a:r>
          </a:p>
          <a:p>
            <a:r>
              <a:rPr lang="en-US" sz="1300" dirty="0"/>
              <a:t>achieved benefits with increasing number of VMs. This is</a:t>
            </a:r>
          </a:p>
          <a:p>
            <a:r>
              <a:rPr lang="en-US" sz="1300" dirty="0"/>
              <a:t>attributed to the tradeoff between two factors: (1) Since there</a:t>
            </a:r>
          </a:p>
          <a:p>
            <a:r>
              <a:rPr lang="en-US" sz="1300" dirty="0"/>
              <a:t>is only one VM sharing physical CPU with interfering VM,</a:t>
            </a:r>
          </a:p>
          <a:p>
            <a:r>
              <a:rPr lang="en-US" sz="1300" dirty="0"/>
              <a:t>running on larger number of VMs implies distributing the work</a:t>
            </a:r>
          </a:p>
          <a:p>
            <a:r>
              <a:rPr lang="en-US" sz="1300" dirty="0"/>
              <a:t>of the overloaded VM to an increasing number of underutilized</a:t>
            </a:r>
          </a:p>
          <a:p>
            <a:r>
              <a:rPr lang="en-US" sz="1300" dirty="0"/>
              <a:t>VMs, which results in larger reduction in execution time (e.g.</a:t>
            </a:r>
          </a:p>
          <a:p>
            <a:r>
              <a:rPr lang="en-US" sz="1300" dirty="0"/>
              <a:t>Figure 6a Mol3D, 8 VM vs. 16 VM). (2) As we scale, the</a:t>
            </a:r>
          </a:p>
          <a:p>
            <a:r>
              <a:rPr lang="en-US" sz="1300" dirty="0"/>
              <a:t>average compute load per VM decreases. Hence, other factors,</a:t>
            </a:r>
          </a:p>
          <a:p>
            <a:r>
              <a:rPr lang="en-US" sz="1300" dirty="0"/>
              <a:t>such as communication time, dominate the total execution</a:t>
            </a:r>
          </a:p>
          <a:p>
            <a:r>
              <a:rPr lang="en-US" sz="1300" dirty="0"/>
              <a:t>time. This implies that even with better load balance and</a:t>
            </a:r>
          </a:p>
          <a:p>
            <a:r>
              <a:rPr lang="en-US" sz="1300" dirty="0"/>
              <a:t>higher % reduction in compute time, overall benefit is small,</a:t>
            </a:r>
          </a:p>
          <a:p>
            <a:r>
              <a:rPr lang="en-US" sz="1300" dirty="0"/>
              <a:t>since communication time is unaffected. Hence, as we scale</a:t>
            </a:r>
          </a:p>
          <a:p>
            <a:r>
              <a:rPr lang="en-US" sz="1300" dirty="0"/>
              <a:t>further, benefits decrease, but they still remain substantial.</a:t>
            </a:r>
          </a:p>
          <a:p>
            <a:endParaRPr lang="en-US" sz="1300" dirty="0"/>
          </a:p>
          <a:p>
            <a:r>
              <a:rPr lang="en-US" sz="1300" dirty="0"/>
              <a:t>Moreover, as we scale, benefits can actually be more important</a:t>
            </a:r>
          </a:p>
          <a:p>
            <a:r>
              <a:rPr lang="en-US" sz="1300" dirty="0"/>
              <a:t>because we save across larger number of processors. As</a:t>
            </a:r>
          </a:p>
          <a:p>
            <a:r>
              <a:rPr lang="en-US" sz="1300" dirty="0"/>
              <a:t>an example, from Figure 6b Stencil2D, we save 18.8% over 32</a:t>
            </a:r>
          </a:p>
          <a:p>
            <a:r>
              <a:rPr lang="en-US" sz="1300" dirty="0"/>
              <a:t>VMs, with absolute savings = 32  0:188  48:09 = 289:28</a:t>
            </a:r>
          </a:p>
          <a:p>
            <a:r>
              <a:rPr lang="en-US" sz="1300" dirty="0"/>
              <a:t>CPU-seconds, where application took 48.09 seconds on 32</a:t>
            </a:r>
          </a:p>
          <a:p>
            <a:r>
              <a:rPr lang="en-US" sz="1300" dirty="0"/>
              <a:t>VMs. Juxtaposing this with 20.5% reduction in time over 16</a:t>
            </a:r>
          </a:p>
          <a:p>
            <a:r>
              <a:rPr lang="en-US" sz="1300" dirty="0"/>
              <a:t>VMs which results in absolute savings = 160:20586:77 =</a:t>
            </a:r>
          </a:p>
          <a:p>
            <a:r>
              <a:rPr lang="en-US" sz="1300" dirty="0"/>
              <a:t>284:32 CPU-seconds, where application took 86.77 seconds on</a:t>
            </a:r>
          </a:p>
          <a:p>
            <a:r>
              <a:rPr lang="en-US" sz="1300" dirty="0"/>
              <a:t>16 VMs, we see that the overall savings are more for 32 VM</a:t>
            </a:r>
          </a:p>
          <a:p>
            <a:r>
              <a:rPr lang="en-US" sz="1300" dirty="0"/>
              <a:t>case compared to 16 VMs. Also, since we achieve higher %</a:t>
            </a:r>
          </a:p>
          <a:p>
            <a:r>
              <a:rPr lang="en-US" sz="1300" dirty="0"/>
              <a:t>benefits with larger problem sizes (Section VI-A3, Figure 5c),</a:t>
            </a:r>
          </a:p>
          <a:p>
            <a:r>
              <a:rPr lang="en-US" sz="1300" dirty="0"/>
              <a:t>the benefits will be even higher for weak scaling compared to</a:t>
            </a:r>
          </a:p>
          <a:p>
            <a:r>
              <a:rPr lang="en-US" sz="1300" dirty="0"/>
              <a:t>strong scaling as the impact of factor 2 above is minimized.</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44</a:t>
            </a:fld>
            <a:endParaRPr lang="en-US" dirty="0"/>
          </a:p>
        </p:txBody>
      </p:sp>
    </p:spTree>
    <p:extLst>
      <p:ext uri="{BB962C8B-B14F-4D97-AF65-F5344CB8AC3E}">
        <p14:creationId xmlns:p14="http://schemas.microsoft.com/office/powerpoint/2010/main" val="2276914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 interfering VM, we achieve up to 45% improvement in</a:t>
            </a:r>
          </a:p>
          <a:p>
            <a:endParaRPr lang="en-US" sz="1300" dirty="0"/>
          </a:p>
          <a:p>
            <a:endParaRPr lang="en-US" sz="1300" dirty="0"/>
          </a:p>
          <a:p>
            <a:r>
              <a:rPr lang="en-US" dirty="0" smtClean="0"/>
              <a:t>500 iterations for Stencil2D and Wave2D and 200 iterations for</a:t>
            </a:r>
          </a:p>
          <a:p>
            <a:r>
              <a:rPr lang="en-US" dirty="0" smtClean="0"/>
              <a:t>Mol3D, with load balancing every 20th step</a:t>
            </a:r>
          </a:p>
          <a:p>
            <a:endParaRPr lang="en-US" sz="1300" dirty="0"/>
          </a:p>
          <a:p>
            <a:r>
              <a:rPr lang="en-US" sz="1300" dirty="0"/>
              <a:t>execution time (Figure 6a). </a:t>
            </a:r>
          </a:p>
          <a:p>
            <a:endParaRPr lang="en-US" sz="1300" dirty="0"/>
          </a:p>
          <a:p>
            <a:r>
              <a:rPr lang="en-US" sz="1300" dirty="0"/>
              <a:t>The amount of benefits is different</a:t>
            </a:r>
          </a:p>
          <a:p>
            <a:r>
              <a:rPr lang="en-US" sz="1300" dirty="0"/>
              <a:t>for different applications, especially in Figure 6b. We studied</a:t>
            </a:r>
          </a:p>
          <a:p>
            <a:r>
              <a:rPr lang="en-US" sz="1300" dirty="0"/>
              <a:t>this behavior using Projections tool and found that our load</a:t>
            </a:r>
          </a:p>
          <a:p>
            <a:r>
              <a:rPr lang="en-US" sz="1300" dirty="0"/>
              <a:t>balancer is distributing tasks well for all applications, but the</a:t>
            </a:r>
          </a:p>
          <a:p>
            <a:r>
              <a:rPr lang="en-US" sz="1300" dirty="0"/>
              <a:t>difference in achieved benefits is due to the different sensitivity</a:t>
            </a:r>
          </a:p>
          <a:p>
            <a:r>
              <a:rPr lang="en-US" sz="1300" dirty="0"/>
              <a:t>of these applications to CPU type and frequency. It can be</a:t>
            </a:r>
          </a:p>
          <a:p>
            <a:r>
              <a:rPr lang="en-US" sz="1300" dirty="0"/>
              <a:t>inferred from Figure 6b that Mol3D is the most sensitive to</a:t>
            </a:r>
          </a:p>
          <a:p>
            <a:r>
              <a:rPr lang="en-US" sz="1300" dirty="0"/>
              <a:t>CPU frequency, having most scope for improvement. Next,</a:t>
            </a:r>
          </a:p>
          <a:p>
            <a:r>
              <a:rPr lang="en-US" sz="1300" dirty="0"/>
              <a:t>Figure 6c shows that our techniques are also effective in the</a:t>
            </a:r>
          </a:p>
          <a:p>
            <a:r>
              <a:rPr lang="en-US" sz="1300" dirty="0"/>
              <a:t>presence of both the effects – the inherent hardware heterogeneity</a:t>
            </a:r>
          </a:p>
          <a:p>
            <a:r>
              <a:rPr lang="en-US" sz="1300" dirty="0"/>
              <a:t>and the heterogeneity introduced by multi-tenancy.</a:t>
            </a:r>
          </a:p>
          <a:p>
            <a:endParaRPr lang="en-US" sz="1300" dirty="0"/>
          </a:p>
          <a:p>
            <a:endParaRPr lang="en-US" sz="1300" dirty="0"/>
          </a:p>
          <a:p>
            <a:r>
              <a:rPr lang="en-US" sz="1300" dirty="0"/>
              <a:t>Another observation from Figure 6 is the variation in the</a:t>
            </a:r>
          </a:p>
          <a:p>
            <a:r>
              <a:rPr lang="en-US" sz="1300" dirty="0"/>
              <a:t>achieved benefits with increasing number of VMs. This is</a:t>
            </a:r>
          </a:p>
          <a:p>
            <a:r>
              <a:rPr lang="en-US" sz="1300" dirty="0"/>
              <a:t>attributed to the tradeoff between two factors: (1) Since there</a:t>
            </a:r>
          </a:p>
          <a:p>
            <a:r>
              <a:rPr lang="en-US" sz="1300" dirty="0"/>
              <a:t>is only one VM sharing physical CPU with interfering VM,</a:t>
            </a:r>
          </a:p>
          <a:p>
            <a:r>
              <a:rPr lang="en-US" sz="1300" dirty="0"/>
              <a:t>running on larger number of VMs implies distributing the work</a:t>
            </a:r>
          </a:p>
          <a:p>
            <a:r>
              <a:rPr lang="en-US" sz="1300" dirty="0"/>
              <a:t>of the overloaded VM to an increasing number of underutilized</a:t>
            </a:r>
          </a:p>
          <a:p>
            <a:r>
              <a:rPr lang="en-US" sz="1300" dirty="0"/>
              <a:t>VMs, which results in larger reduction in execution time (e.g.</a:t>
            </a:r>
          </a:p>
          <a:p>
            <a:r>
              <a:rPr lang="en-US" sz="1300" dirty="0"/>
              <a:t>Figure 6a Mol3D, 8 VM vs. 16 VM). (2) As we scale, the</a:t>
            </a:r>
          </a:p>
          <a:p>
            <a:r>
              <a:rPr lang="en-US" sz="1300" dirty="0"/>
              <a:t>average compute load per VM decreases. Hence, other factors,</a:t>
            </a:r>
          </a:p>
          <a:p>
            <a:r>
              <a:rPr lang="en-US" sz="1300" dirty="0"/>
              <a:t>such as communication time, dominate the total execution</a:t>
            </a:r>
          </a:p>
          <a:p>
            <a:r>
              <a:rPr lang="en-US" sz="1300" dirty="0"/>
              <a:t>time. This implies that even with better load balance and</a:t>
            </a:r>
          </a:p>
          <a:p>
            <a:r>
              <a:rPr lang="en-US" sz="1300" dirty="0"/>
              <a:t>higher % reduction in compute time, overall benefit is small,</a:t>
            </a:r>
          </a:p>
          <a:p>
            <a:r>
              <a:rPr lang="en-US" sz="1300" dirty="0"/>
              <a:t>since communication time is unaffected. Hence, as we scale</a:t>
            </a:r>
          </a:p>
          <a:p>
            <a:r>
              <a:rPr lang="en-US" sz="1300" dirty="0"/>
              <a:t>further, benefits decrease, but they still remain substantial.</a:t>
            </a:r>
          </a:p>
          <a:p>
            <a:endParaRPr lang="en-US" sz="1300" dirty="0"/>
          </a:p>
          <a:p>
            <a:r>
              <a:rPr lang="en-US" sz="1300" dirty="0"/>
              <a:t>Moreover, as we scale, benefits can actually be more important</a:t>
            </a:r>
          </a:p>
          <a:p>
            <a:r>
              <a:rPr lang="en-US" sz="1300" dirty="0"/>
              <a:t>because we save across larger number of processors. As</a:t>
            </a:r>
          </a:p>
          <a:p>
            <a:r>
              <a:rPr lang="en-US" sz="1300" dirty="0"/>
              <a:t>an example, from Figure 6b Stencil2D, we save 18.8% over 32</a:t>
            </a:r>
          </a:p>
          <a:p>
            <a:r>
              <a:rPr lang="en-US" sz="1300" dirty="0"/>
              <a:t>VMs, with absolute savings = 32  0:188  48:09 = 289:28</a:t>
            </a:r>
          </a:p>
          <a:p>
            <a:r>
              <a:rPr lang="en-US" sz="1300" dirty="0"/>
              <a:t>CPU-seconds, where application took 48.09 seconds on 32</a:t>
            </a:r>
          </a:p>
          <a:p>
            <a:r>
              <a:rPr lang="en-US" sz="1300" dirty="0"/>
              <a:t>VMs. Juxtaposing this with 20.5% reduction in time over 16</a:t>
            </a:r>
          </a:p>
          <a:p>
            <a:r>
              <a:rPr lang="en-US" sz="1300" dirty="0"/>
              <a:t>VMs which results in absolute savings = 160:20586:77 =</a:t>
            </a:r>
          </a:p>
          <a:p>
            <a:r>
              <a:rPr lang="en-US" sz="1300" dirty="0"/>
              <a:t>284:32 CPU-seconds, where application took 86.77 seconds on</a:t>
            </a:r>
          </a:p>
          <a:p>
            <a:r>
              <a:rPr lang="en-US" sz="1300" dirty="0"/>
              <a:t>16 VMs, we see that the overall savings are more for 32 VM</a:t>
            </a:r>
          </a:p>
          <a:p>
            <a:r>
              <a:rPr lang="en-US" sz="1300" dirty="0"/>
              <a:t>case compared to 16 VMs. Also, since we achieve higher %</a:t>
            </a:r>
          </a:p>
          <a:p>
            <a:r>
              <a:rPr lang="en-US" sz="1300" dirty="0"/>
              <a:t>benefits with larger problem sizes (Section VI-A3, Figure 5c),</a:t>
            </a:r>
          </a:p>
          <a:p>
            <a:r>
              <a:rPr lang="en-US" sz="1300" dirty="0"/>
              <a:t>the benefits will be even higher for weak scaling compared to</a:t>
            </a:r>
          </a:p>
          <a:p>
            <a:r>
              <a:rPr lang="en-US" sz="1300" dirty="0"/>
              <a:t>strong scaling as the impact of factor 2 above is minimized.</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46</a:t>
            </a:fld>
            <a:endParaRPr lang="en-US" dirty="0"/>
          </a:p>
        </p:txBody>
      </p:sp>
    </p:spTree>
    <p:extLst>
      <p:ext uri="{BB962C8B-B14F-4D97-AF65-F5344CB8AC3E}">
        <p14:creationId xmlns:p14="http://schemas.microsoft.com/office/powerpoint/2010/main" val="2276914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 interfering VM, we achieve up to 45% improvement in</a:t>
            </a:r>
          </a:p>
          <a:p>
            <a:endParaRPr lang="en-US" sz="1300" dirty="0"/>
          </a:p>
          <a:p>
            <a:endParaRPr lang="en-US" sz="1300" dirty="0"/>
          </a:p>
          <a:p>
            <a:r>
              <a:rPr lang="en-US" dirty="0" smtClean="0"/>
              <a:t>500 iterations for Stencil2D and Wave2D and 200 iterations for</a:t>
            </a:r>
          </a:p>
          <a:p>
            <a:r>
              <a:rPr lang="en-US" dirty="0" smtClean="0"/>
              <a:t>Mol3D, with load balancing every 20th step</a:t>
            </a:r>
          </a:p>
          <a:p>
            <a:endParaRPr lang="en-US" sz="1300" dirty="0"/>
          </a:p>
          <a:p>
            <a:r>
              <a:rPr lang="en-US" sz="1300" dirty="0"/>
              <a:t>execution time (Figure 6a). </a:t>
            </a:r>
          </a:p>
          <a:p>
            <a:endParaRPr lang="en-US" sz="1300" dirty="0"/>
          </a:p>
          <a:p>
            <a:r>
              <a:rPr lang="en-US" sz="1300" dirty="0"/>
              <a:t>The amount of benefits is different</a:t>
            </a:r>
          </a:p>
          <a:p>
            <a:r>
              <a:rPr lang="en-US" sz="1300" dirty="0"/>
              <a:t>for different applications, especially in Figure 6b. We studied</a:t>
            </a:r>
          </a:p>
          <a:p>
            <a:r>
              <a:rPr lang="en-US" sz="1300" dirty="0"/>
              <a:t>this behavior using Projections tool and found that our load</a:t>
            </a:r>
          </a:p>
          <a:p>
            <a:r>
              <a:rPr lang="en-US" sz="1300" dirty="0"/>
              <a:t>balancer is distributing tasks well for all applications, but the</a:t>
            </a:r>
          </a:p>
          <a:p>
            <a:r>
              <a:rPr lang="en-US" sz="1300" dirty="0"/>
              <a:t>difference in achieved benefits is due to the different sensitivity</a:t>
            </a:r>
          </a:p>
          <a:p>
            <a:r>
              <a:rPr lang="en-US" sz="1300" dirty="0"/>
              <a:t>of these applications to CPU type and frequency. It can be</a:t>
            </a:r>
          </a:p>
          <a:p>
            <a:r>
              <a:rPr lang="en-US" sz="1300" dirty="0"/>
              <a:t>inferred from Figure 6b that Mol3D is the most sensitive to</a:t>
            </a:r>
          </a:p>
          <a:p>
            <a:r>
              <a:rPr lang="en-US" sz="1300" dirty="0"/>
              <a:t>CPU frequency, having most scope for improvement. Next,</a:t>
            </a:r>
          </a:p>
          <a:p>
            <a:r>
              <a:rPr lang="en-US" sz="1300" dirty="0"/>
              <a:t>Figure 6c shows that our techniques are also effective in the</a:t>
            </a:r>
          </a:p>
          <a:p>
            <a:r>
              <a:rPr lang="en-US" sz="1300" dirty="0"/>
              <a:t>presence of both the effects – the inherent hardware heterogeneity</a:t>
            </a:r>
          </a:p>
          <a:p>
            <a:r>
              <a:rPr lang="en-US" sz="1300" dirty="0"/>
              <a:t>and the heterogeneity introduced by multi-tenancy.</a:t>
            </a:r>
          </a:p>
          <a:p>
            <a:endParaRPr lang="en-US" sz="1300" dirty="0"/>
          </a:p>
          <a:p>
            <a:endParaRPr lang="en-US" sz="1300" dirty="0"/>
          </a:p>
          <a:p>
            <a:r>
              <a:rPr lang="en-US" sz="1300" dirty="0"/>
              <a:t>Another observation from Figure 6 is the variation in the</a:t>
            </a:r>
          </a:p>
          <a:p>
            <a:r>
              <a:rPr lang="en-US" sz="1300" dirty="0"/>
              <a:t>achieved benefits with increasing number of VMs. This is</a:t>
            </a:r>
          </a:p>
          <a:p>
            <a:r>
              <a:rPr lang="en-US" sz="1300" dirty="0"/>
              <a:t>attributed to the tradeoff between two factors: (1) Since there</a:t>
            </a:r>
          </a:p>
          <a:p>
            <a:r>
              <a:rPr lang="en-US" sz="1300" dirty="0"/>
              <a:t>is only one VM sharing physical CPU with interfering VM,</a:t>
            </a:r>
          </a:p>
          <a:p>
            <a:r>
              <a:rPr lang="en-US" sz="1300" dirty="0"/>
              <a:t>running on larger number of VMs implies distributing the work</a:t>
            </a:r>
          </a:p>
          <a:p>
            <a:r>
              <a:rPr lang="en-US" sz="1300" dirty="0"/>
              <a:t>of the overloaded VM to an increasing number of underutilized</a:t>
            </a:r>
          </a:p>
          <a:p>
            <a:r>
              <a:rPr lang="en-US" sz="1300" dirty="0"/>
              <a:t>VMs, which results in larger reduction in execution time (e.g.</a:t>
            </a:r>
          </a:p>
          <a:p>
            <a:r>
              <a:rPr lang="en-US" sz="1300" dirty="0"/>
              <a:t>Figure 6a Mol3D, 8 VM vs. 16 VM). (2) As we scale, the</a:t>
            </a:r>
          </a:p>
          <a:p>
            <a:r>
              <a:rPr lang="en-US" sz="1300" dirty="0"/>
              <a:t>average compute load per VM decreases. Hence, other factors,</a:t>
            </a:r>
          </a:p>
          <a:p>
            <a:r>
              <a:rPr lang="en-US" sz="1300" dirty="0"/>
              <a:t>such as communication time, dominate the total execution</a:t>
            </a:r>
          </a:p>
          <a:p>
            <a:r>
              <a:rPr lang="en-US" sz="1300" dirty="0"/>
              <a:t>time. This implies that even with better load balance and</a:t>
            </a:r>
          </a:p>
          <a:p>
            <a:r>
              <a:rPr lang="en-US" sz="1300" dirty="0"/>
              <a:t>higher % reduction in compute time, overall benefit is small,</a:t>
            </a:r>
          </a:p>
          <a:p>
            <a:r>
              <a:rPr lang="en-US" sz="1300" dirty="0"/>
              <a:t>since communication time is unaffected. Hence, as we scale</a:t>
            </a:r>
          </a:p>
          <a:p>
            <a:r>
              <a:rPr lang="en-US" sz="1300" dirty="0"/>
              <a:t>further, benefits decrease, but they still remain substantial.</a:t>
            </a:r>
          </a:p>
          <a:p>
            <a:endParaRPr lang="en-US" sz="1300" dirty="0"/>
          </a:p>
          <a:p>
            <a:r>
              <a:rPr lang="en-US" sz="1300" dirty="0"/>
              <a:t>Moreover, as we scale, benefits can actually be more important</a:t>
            </a:r>
          </a:p>
          <a:p>
            <a:r>
              <a:rPr lang="en-US" sz="1300" dirty="0"/>
              <a:t>because we save across larger number of processors. As</a:t>
            </a:r>
          </a:p>
          <a:p>
            <a:r>
              <a:rPr lang="en-US" sz="1300" dirty="0"/>
              <a:t>an example, from Figure 6b Stencil2D, we save 18.8% over 32</a:t>
            </a:r>
          </a:p>
          <a:p>
            <a:r>
              <a:rPr lang="en-US" sz="1300" dirty="0"/>
              <a:t>VMs, with absolute savings = 32  0:188  48:09 = 289:28</a:t>
            </a:r>
          </a:p>
          <a:p>
            <a:r>
              <a:rPr lang="en-US" sz="1300" dirty="0"/>
              <a:t>CPU-seconds, where application took 48.09 seconds on 32</a:t>
            </a:r>
          </a:p>
          <a:p>
            <a:r>
              <a:rPr lang="en-US" sz="1300" dirty="0"/>
              <a:t>VMs. Juxtaposing this with 20.5% reduction in time over 16</a:t>
            </a:r>
          </a:p>
          <a:p>
            <a:r>
              <a:rPr lang="en-US" sz="1300" dirty="0"/>
              <a:t>VMs which results in absolute savings = 160:20586:77 =</a:t>
            </a:r>
          </a:p>
          <a:p>
            <a:r>
              <a:rPr lang="en-US" sz="1300" dirty="0"/>
              <a:t>284:32 CPU-seconds, where application took 86.77 seconds on</a:t>
            </a:r>
          </a:p>
          <a:p>
            <a:r>
              <a:rPr lang="en-US" sz="1300" dirty="0"/>
              <a:t>16 VMs, we see that the overall savings are more for 32 VM</a:t>
            </a:r>
          </a:p>
          <a:p>
            <a:r>
              <a:rPr lang="en-US" sz="1300" dirty="0"/>
              <a:t>case compared to 16 VMs. Also, since we achieve higher %</a:t>
            </a:r>
          </a:p>
          <a:p>
            <a:r>
              <a:rPr lang="en-US" sz="1300" dirty="0"/>
              <a:t>benefits with larger problem sizes (Section VI-A3, Figure 5c),</a:t>
            </a:r>
          </a:p>
          <a:p>
            <a:r>
              <a:rPr lang="en-US" sz="1300" dirty="0"/>
              <a:t>the benefits will be even higher for weak scaling compared to</a:t>
            </a:r>
          </a:p>
          <a:p>
            <a:r>
              <a:rPr lang="en-US" sz="1300" dirty="0"/>
              <a:t>strong scaling as the impact of factor 2 above is minimized.</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47</a:t>
            </a:fld>
            <a:endParaRPr lang="en-US" dirty="0"/>
          </a:p>
        </p:txBody>
      </p:sp>
    </p:spTree>
    <p:extLst>
      <p:ext uri="{BB962C8B-B14F-4D97-AF65-F5344CB8AC3E}">
        <p14:creationId xmlns:p14="http://schemas.microsoft.com/office/powerpoint/2010/main" val="227691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300" dirty="0"/>
              <a:t>Execution Time vs. Number of cores (strong scaling for all except Sweep3D) for different applications. All</a:t>
            </a:r>
          </a:p>
          <a:p>
            <a:r>
              <a:rPr lang="en-US" sz="1300" dirty="0"/>
              <a:t>applications scale very well on Taub and Ranger and moderately well on Open Cirrus. On Private Cloud, IS does not</a:t>
            </a:r>
          </a:p>
          <a:p>
            <a:r>
              <a:rPr lang="en-US" sz="1300" dirty="0"/>
              <a:t>scale at all, LU and NAMD stop scaling after 32 cores whereas EP, Jacobi2D and NQueens scale well. Public cloud</a:t>
            </a:r>
          </a:p>
          <a:p>
            <a:r>
              <a:rPr lang="en-US" sz="1300" dirty="0"/>
              <a:t>exhibits poor scalability.</a:t>
            </a:r>
          </a:p>
          <a:p>
            <a:endParaRPr lang="en-US" sz="1300" dirty="0"/>
          </a:p>
          <a:p>
            <a:r>
              <a:rPr lang="en-US" sz="1300" dirty="0"/>
              <a:t>For NPB, we present results for only Embarrassingly</a:t>
            </a:r>
          </a:p>
          <a:p>
            <a:r>
              <a:rPr lang="en-US" sz="1300" dirty="0"/>
              <a:t>parallel (EP), LU solver (LU), and Integer sort (IS)</a:t>
            </a:r>
          </a:p>
          <a:p>
            <a:r>
              <a:rPr lang="en-US" sz="1300" dirty="0"/>
              <a:t>benchmarks due to space constraints. The first observation is</a:t>
            </a:r>
          </a:p>
          <a:p>
            <a:r>
              <a:rPr lang="en-US" sz="1300" dirty="0"/>
              <a:t>the difference in sequential performance: Ranger takes almost</a:t>
            </a:r>
          </a:p>
          <a:p>
            <a:r>
              <a:rPr lang="en-US" sz="1300" dirty="0"/>
              <a:t>twice as long as the other platforms, primarily because of the</a:t>
            </a:r>
          </a:p>
          <a:p>
            <a:r>
              <a:rPr lang="en-US" sz="1300" dirty="0"/>
              <a:t>older and slower processors. </a:t>
            </a:r>
            <a:br>
              <a:rPr lang="en-US" sz="1300" dirty="0"/>
            </a:br>
            <a:endParaRPr lang="en-US" sz="1300" dirty="0"/>
          </a:p>
          <a:p>
            <a:r>
              <a:rPr lang="en-US" sz="1300" dirty="0"/>
              <a:t>The slope of the curve shows how</a:t>
            </a:r>
          </a:p>
          <a:p>
            <a:r>
              <a:rPr lang="en-US" sz="1300" dirty="0"/>
              <a:t>the applications scale on different platforms. Despite the poor</a:t>
            </a:r>
          </a:p>
          <a:p>
            <a:r>
              <a:rPr lang="en-US" sz="1300" dirty="0"/>
              <a:t>sequential speed, Ranger’s performance crosses Open Cirrus,</a:t>
            </a:r>
          </a:p>
          <a:p>
            <a:r>
              <a:rPr lang="en-US" sz="1300" dirty="0"/>
              <a:t>private cloud and public cloud for some applications at around</a:t>
            </a:r>
          </a:p>
          <a:p>
            <a:r>
              <a:rPr lang="en-US" sz="1300" dirty="0"/>
              <a:t>32 cores, yielding a much more linearly scalable parallel</a:t>
            </a:r>
          </a:p>
          <a:p>
            <a:r>
              <a:rPr lang="en-US" sz="1300" dirty="0"/>
              <a:t>performance. We investigated the reasons for better scalability</a:t>
            </a:r>
          </a:p>
          <a:p>
            <a:r>
              <a:rPr lang="en-US" sz="1300" dirty="0"/>
              <a:t>of these applications on Ranger using application profiling,</a:t>
            </a:r>
          </a:p>
          <a:p>
            <a:r>
              <a:rPr lang="en-US" sz="1300" dirty="0"/>
              <a:t>performance tools and microbenchmarking the platforms and</a:t>
            </a:r>
          </a:p>
          <a:p>
            <a:r>
              <a:rPr lang="en-US" sz="1300" dirty="0"/>
              <a:t>found that network performance is a dominant factor (section</a:t>
            </a:r>
          </a:p>
          <a:p>
            <a:r>
              <a:rPr lang="en-US" sz="1300" dirty="0"/>
              <a:t>IV-A). </a:t>
            </a:r>
            <a:r>
              <a:rPr lang="en-US" sz="1300" b="1" dirty="0"/>
              <a:t>While all applications scale well on Ranger and</a:t>
            </a:r>
          </a:p>
          <a:p>
            <a:r>
              <a:rPr lang="en-US" sz="1300" b="1" dirty="0"/>
              <a:t>Taub, some applications</a:t>
            </a:r>
            <a:r>
              <a:rPr lang="en-US" sz="1300" dirty="0"/>
              <a:t>, especially the</a:t>
            </a:r>
            <a:r>
              <a:rPr lang="en-US" sz="1300" b="1" dirty="0"/>
              <a:t> NPB IS (Integer Sort)</a:t>
            </a:r>
          </a:p>
          <a:p>
            <a:r>
              <a:rPr lang="en-US" sz="1300" b="1" dirty="0"/>
              <a:t>benchmark, fail to scale on the clouds and Open Cirrus</a:t>
            </a:r>
            <a:r>
              <a:rPr lang="en-US" sz="1300" dirty="0"/>
              <a:t>. </a:t>
            </a:r>
            <a:r>
              <a:rPr lang="en-US" sz="1300" b="1" dirty="0"/>
              <a:t>IS</a:t>
            </a:r>
          </a:p>
          <a:p>
            <a:r>
              <a:rPr lang="en-US" sz="1300" b="1" dirty="0"/>
              <a:t>is a communication intensive benchmark and involves data</a:t>
            </a:r>
          </a:p>
          <a:p>
            <a:r>
              <a:rPr lang="en-US" sz="1300" b="1" dirty="0"/>
              <a:t>reshuffling and permutation operations for sorting</a:t>
            </a:r>
            <a:r>
              <a:rPr lang="en-US" sz="1300" dirty="0"/>
              <a:t>. Sweep3D</a:t>
            </a:r>
          </a:p>
          <a:p>
            <a:r>
              <a:rPr lang="en-US" sz="1300" dirty="0"/>
              <a:t>also exhibits poor weak scaling after 4–8 cores on cloud. </a:t>
            </a:r>
            <a:r>
              <a:rPr lang="en-US" sz="1300" b="1" dirty="0"/>
              <a:t>Other</a:t>
            </a:r>
          </a:p>
          <a:p>
            <a:r>
              <a:rPr lang="en-US" sz="1300" b="1" dirty="0"/>
              <a:t>communication intensive applications such as LU, NAMD</a:t>
            </a:r>
          </a:p>
          <a:p>
            <a:r>
              <a:rPr lang="en-US" sz="1300" b="1" dirty="0"/>
              <a:t>and ChaNGa also stop scaling on private cloud around 32</a:t>
            </a:r>
          </a:p>
          <a:p>
            <a:r>
              <a:rPr lang="en-US" sz="1300" b="1" dirty="0"/>
              <a:t>cores, but do reasonably well on Open Cirrus, because of the</a:t>
            </a:r>
          </a:p>
          <a:p>
            <a:r>
              <a:rPr lang="en-US" sz="1300" b="1" dirty="0"/>
              <a:t>impact of virtualization on network performance (which we</a:t>
            </a:r>
          </a:p>
          <a:p>
            <a:r>
              <a:rPr lang="en-US" sz="1300" dirty="0"/>
              <a:t>confirm below</a:t>
            </a:r>
            <a:r>
              <a:rPr lang="en-US" sz="1300" b="1" dirty="0"/>
              <a:t>). The remaining applications, EP, Jacobi2D,</a:t>
            </a:r>
          </a:p>
          <a:p>
            <a:r>
              <a:rPr lang="en-US" sz="1300" b="1" dirty="0"/>
              <a:t>and NQueens, scale well on all the platforms up to 256 cores</a:t>
            </a:r>
          </a:p>
          <a:p>
            <a:r>
              <a:rPr lang="en-US" sz="1300" b="1" dirty="0"/>
              <a:t>except the public cloud where most applications suffer a hit</a:t>
            </a:r>
          </a:p>
          <a:p>
            <a:r>
              <a:rPr lang="en-US" sz="1300" b="1" dirty="0"/>
              <a:t>above 4 cores. On public cloud, we used VM instances with</a:t>
            </a:r>
          </a:p>
          <a:p>
            <a:r>
              <a:rPr lang="en-US" sz="1300" b="1" dirty="0"/>
              <a:t>4 virtual cores, hence there is no inter-VM communication</a:t>
            </a:r>
          </a:p>
          <a:p>
            <a:r>
              <a:rPr lang="en-US" sz="1300" b="1" dirty="0"/>
              <a:t>up to 4 cores, resulting in good parallel scaling and a sudden</a:t>
            </a:r>
          </a:p>
          <a:p>
            <a:r>
              <a:rPr lang="en-US" sz="1300" b="1" dirty="0"/>
              <a:t>performance penalty as the communication starts happening</a:t>
            </a:r>
          </a:p>
          <a:p>
            <a:r>
              <a:rPr lang="en-US" sz="1300" b="1" dirty="0"/>
              <a:t>across VMs.</a:t>
            </a:r>
          </a:p>
          <a:p>
            <a:endParaRPr lang="en-US" sz="1300" b="1" dirty="0"/>
          </a:p>
          <a:p>
            <a:endParaRPr lang="en-US" sz="1300" b="1" dirty="0"/>
          </a:p>
          <a:p>
            <a:r>
              <a:rPr lang="en-US" sz="1300" b="1" dirty="0"/>
              <a:t>Split into 3 sub-plots.</a:t>
            </a:r>
          </a:p>
          <a:p>
            <a:endParaRPr lang="en-US" sz="1300" b="1" dirty="0"/>
          </a:p>
          <a:p>
            <a:r>
              <a:rPr lang="en-US" sz="1300" b="1" dirty="0"/>
              <a:t>-- apps doing well on all</a:t>
            </a:r>
          </a:p>
          <a:p>
            <a:r>
              <a:rPr lang="en-US" sz="1300" b="1" dirty="0"/>
              <a:t>-- IS</a:t>
            </a:r>
          </a:p>
          <a:p>
            <a:r>
              <a:rPr lang="en-US" sz="1300" b="1" dirty="0"/>
              <a:t>-- all except public and private (and diff bw public, private)</a:t>
            </a:r>
          </a:p>
          <a:p>
            <a:endParaRPr lang="en-US" sz="1300" b="1" dirty="0"/>
          </a:p>
          <a:p>
            <a:r>
              <a:rPr lang="en-US" sz="1300" b="1" dirty="0"/>
              <a:t>---- what are the reasons?? </a:t>
            </a:r>
          </a:p>
          <a:p>
            <a:pPr marL="241653" indent="-241653">
              <a:buAutoNum type="arabicPeriod"/>
            </a:pPr>
            <a:r>
              <a:rPr lang="en-US" sz="1300" b="1" dirty="0"/>
              <a:t>Comm – why ?? (we went ahead?? – what factors – thin VM, … amazon ec2 clouds…) – extensive researched…</a:t>
            </a:r>
          </a:p>
          <a:p>
            <a:pPr marL="241653" indent="-241653">
              <a:buAutoNum type="arabicPeriod"/>
            </a:pPr>
            <a:r>
              <a:rPr lang="en-US" sz="1300" b="1" dirty="0"/>
              <a:t>Public and private? … not much has been done for these?? – attribute this to multi-tenancy, scheduling.. </a:t>
            </a:r>
          </a:p>
          <a:p>
            <a:pPr marL="241653" indent="-241653">
              <a:buAutoNum type="arabicPeriod"/>
            </a:pPr>
            <a:endParaRPr lang="en-US" sz="1300" b="1" dirty="0"/>
          </a:p>
          <a:p>
            <a:pPr marL="241653" indent="-241653">
              <a:buAutoNum type="arabicPeriod"/>
            </a:pPr>
            <a:r>
              <a:rPr lang="en-US" sz="1300" b="1" dirty="0"/>
              <a:t>Cost</a:t>
            </a:r>
          </a:p>
          <a:p>
            <a:pPr marL="241653" indent="-241653">
              <a:buAutoNum type="arabicPeriod"/>
            </a:pPr>
            <a:endParaRPr lang="en-US" b="1" dirty="0"/>
          </a:p>
        </p:txBody>
      </p:sp>
      <p:sp>
        <p:nvSpPr>
          <p:cNvPr id="4" name="Slide Number Placeholder 3"/>
          <p:cNvSpPr>
            <a:spLocks noGrp="1"/>
          </p:cNvSpPr>
          <p:nvPr>
            <p:ph type="sldNum" sz="quarter" idx="10"/>
          </p:nvPr>
        </p:nvSpPr>
        <p:spPr/>
        <p:txBody>
          <a:bodyPr/>
          <a:lstStyle/>
          <a:p>
            <a:fld id="{288A7814-755F-42D6-8407-D13B6493AF30}"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resource util </a:t>
            </a:r>
            <a:r>
              <a:rPr lang="en-US" dirty="0" smtClean="0">
                <a:sym typeface="Wingdings" pitchFamily="2" charset="2"/>
              </a:rPr>
              <a:t> cost savings</a:t>
            </a:r>
          </a:p>
          <a:p>
            <a:endParaRPr lang="en-US" dirty="0" smtClean="0">
              <a:sym typeface="Wingdings" pitchFamily="2" charset="2"/>
            </a:endParaRPr>
          </a:p>
          <a:p>
            <a:r>
              <a:rPr lang="en-US" dirty="0" smtClean="0">
                <a:sym typeface="Wingdings" pitchFamily="2" charset="2"/>
              </a:rPr>
              <a:t>They appear to be conflicting but as we will see, we can actually do good on both</a:t>
            </a:r>
          </a:p>
          <a:p>
            <a:endParaRPr lang="en-US" dirty="0" smtClean="0">
              <a:sym typeface="Wingdings" pitchFamily="2" charset="2"/>
            </a:endParaRPr>
          </a:p>
          <a:p>
            <a:pPr marL="424304" indent="-424304">
              <a:spcBef>
                <a:spcPts val="742"/>
              </a:spcBef>
            </a:pPr>
            <a:r>
              <a:rPr lang="en-US" dirty="0" smtClean="0"/>
              <a:t>Cloud offerings use application-agnostic VM placement</a:t>
            </a:r>
          </a:p>
          <a:p>
            <a:pPr marL="872843" lvl="1" indent="-424304">
              <a:spcBef>
                <a:spcPts val="742"/>
              </a:spcBef>
            </a:pPr>
            <a:r>
              <a:rPr lang="en-US" sz="2100" dirty="0"/>
              <a:t>Poor performance of HPC apps in Cloud</a:t>
            </a:r>
          </a:p>
          <a:p>
            <a:pPr marL="872843" lvl="1" indent="-424304">
              <a:spcBef>
                <a:spcPts val="742"/>
              </a:spcBef>
            </a:pPr>
            <a:r>
              <a:rPr lang="en-US" sz="2100" dirty="0"/>
              <a:t>Cost savings potential through application aware consolidation</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680337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dynamic expand/shrink capability of a job is invaluable in case of dynamic pricing offered by cloud providers, such as Amazon EC2 spot pricing which is based on variable market demands and supply. Such adaptivity gives the user additional ﬂexibility and helps him in obtaining better value for the money spent based on his priorities and deadlines. </a:t>
            </a:r>
          </a:p>
          <a:p>
            <a:pPr lvl="1"/>
            <a:r>
              <a:rPr lang="en-US" dirty="0" smtClean="0"/>
              <a:t>Secondly, from the cloud provider’s perspective, adaptive jobs along with a smart scheduler are pivotal to attain better system utilization, response time, and throughput while following Quality of Service (</a:t>
            </a:r>
            <a:r>
              <a:rPr lang="en-US" dirty="0" err="1" smtClean="0"/>
              <a:t>QoS</a:t>
            </a:r>
            <a:r>
              <a:rPr lang="en-US" dirty="0" smtClean="0"/>
              <a:t>) agreements such as </a:t>
            </a:r>
            <a:r>
              <a:rPr lang="en-US" dirty="0" err="1" smtClean="0"/>
              <a:t>ﬁxed</a:t>
            </a:r>
            <a:r>
              <a:rPr lang="en-US" dirty="0" smtClean="0"/>
              <a:t> execution time for the agreed budget</a:t>
            </a:r>
          </a:p>
          <a:p>
            <a:endParaRPr lang="en-US" dirty="0"/>
          </a:p>
        </p:txBody>
      </p:sp>
      <p:sp>
        <p:nvSpPr>
          <p:cNvPr id="4" name="Slide Number Placeholder 3"/>
          <p:cNvSpPr>
            <a:spLocks noGrp="1"/>
          </p:cNvSpPr>
          <p:nvPr>
            <p:ph type="sldNum" sz="quarter" idx="10"/>
          </p:nvPr>
        </p:nvSpPr>
        <p:spPr/>
        <p:txBody>
          <a:bodyPr/>
          <a:lstStyle/>
          <a:p>
            <a:fld id="{288A7814-755F-42D6-8407-D13B6493AF30}" type="slidenum">
              <a:rPr lang="en-US" smtClean="0"/>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dynamic expand/shrink capability of a job is invaluable in case of dynamic pricing offered by cloud providers, such as Amazon EC2 spot pricing which is based on variable market demands and supply. Such </a:t>
            </a:r>
            <a:r>
              <a:rPr lang="en-US" dirty="0" err="1" smtClean="0"/>
              <a:t>adaptivity</a:t>
            </a:r>
            <a:r>
              <a:rPr lang="en-US" dirty="0" smtClean="0"/>
              <a:t> gives the user additional </a:t>
            </a:r>
            <a:r>
              <a:rPr lang="en-US" dirty="0" err="1" smtClean="0"/>
              <a:t>ﬂexibility</a:t>
            </a:r>
            <a:r>
              <a:rPr lang="en-US" dirty="0" smtClean="0"/>
              <a:t> and helps him in obtaining better value for the money spent based on his priorities and deadlines. </a:t>
            </a:r>
          </a:p>
          <a:p>
            <a:pPr lvl="1"/>
            <a:r>
              <a:rPr lang="en-US" dirty="0" smtClean="0"/>
              <a:t>Secondly, from the cloud provider’s perspective, adaptive jobs along with a smart scheduler are pivotal to attain better system utilization, response time, and throughput while following Quality of Service (</a:t>
            </a:r>
            <a:r>
              <a:rPr lang="en-US" dirty="0" err="1" smtClean="0"/>
              <a:t>QoS</a:t>
            </a:r>
            <a:r>
              <a:rPr lang="en-US" dirty="0" smtClean="0"/>
              <a:t>) agreements such as </a:t>
            </a:r>
            <a:r>
              <a:rPr lang="en-US" dirty="0" err="1" smtClean="0"/>
              <a:t>ﬁxed</a:t>
            </a:r>
            <a:r>
              <a:rPr lang="en-US" dirty="0" smtClean="0"/>
              <a:t> execution time for the agreed budget</a:t>
            </a:r>
          </a:p>
          <a:p>
            <a:endParaRPr lang="en-US" dirty="0"/>
          </a:p>
        </p:txBody>
      </p:sp>
      <p:sp>
        <p:nvSpPr>
          <p:cNvPr id="4" name="Slide Number Placeholder 3"/>
          <p:cNvSpPr>
            <a:spLocks noGrp="1"/>
          </p:cNvSpPr>
          <p:nvPr>
            <p:ph type="sldNum" sz="quarter" idx="10"/>
          </p:nvPr>
        </p:nvSpPr>
        <p:spPr/>
        <p:txBody>
          <a:bodyPr/>
          <a:lstStyle/>
          <a:p>
            <a:fld id="{288A7814-755F-42D6-8407-D13B6493AF30}" type="slidenum">
              <a:rPr lang="en-US" smtClean="0"/>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a:t>
            </a:r>
            <a:r>
              <a:rPr lang="en-US" baseline="0" dirty="0" smtClean="0"/>
              <a:t> the benefits of malleability on utilization and wait time are well demonstrated using simulation, there has been little research on how to do it for HPC runtimes. The challenge is that you cannot just remove a few processes out an application – there are issues related to data redistribution, load balancing, spanning trees, communicators and so on.. Modification of runtime structures…</a:t>
            </a:r>
          </a:p>
          <a:p>
            <a:endParaRPr lang="en-US" baseline="0" dirty="0" smtClean="0"/>
          </a:p>
          <a:p>
            <a:r>
              <a:rPr lang="en-US" baseline="0" dirty="0" smtClean="0"/>
              <a:t>Our approach is rather than writing code which handles all this during a shrink/expand scheme.. Object </a:t>
            </a:r>
            <a:r>
              <a:rPr lang="en-US" baseline="0" dirty="0" err="1" smtClean="0"/>
              <a:t>evacutaion</a:t>
            </a:r>
            <a:r>
              <a:rPr lang="en-US" baseline="0" dirty="0" smtClean="0"/>
              <a:t> + in-memory checkpoint-restart + process exec to get a clean restart mechanism </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dynamic expand/shrink capability of a job is invaluable in case of dynamic pricing offered by cloud providers, such as Amazon EC2 spot pricing which is based on variable market demands and supply. Such </a:t>
            </a:r>
            <a:r>
              <a:rPr lang="en-US" dirty="0" err="1" smtClean="0"/>
              <a:t>adaptivity</a:t>
            </a:r>
            <a:r>
              <a:rPr lang="en-US" dirty="0" smtClean="0"/>
              <a:t> gives the user additional </a:t>
            </a:r>
            <a:r>
              <a:rPr lang="en-US" dirty="0" err="1" smtClean="0"/>
              <a:t>ﬂexibility</a:t>
            </a:r>
            <a:r>
              <a:rPr lang="en-US" dirty="0" smtClean="0"/>
              <a:t> and helps him in obtaining better value for the money spent based on his priorities and deadlines. </a:t>
            </a:r>
          </a:p>
          <a:p>
            <a:pPr lvl="1"/>
            <a:r>
              <a:rPr lang="en-US" dirty="0" smtClean="0"/>
              <a:t>Secondly, from the cloud provider’s perspective, adaptive jobs along with a smart scheduler are pivotal to attain better system utilization, response time, and throughput while following Quality of Service (</a:t>
            </a:r>
            <a:r>
              <a:rPr lang="en-US" dirty="0" err="1" smtClean="0"/>
              <a:t>QoS</a:t>
            </a:r>
            <a:r>
              <a:rPr lang="en-US" dirty="0" smtClean="0"/>
              <a:t>) agreements such as </a:t>
            </a:r>
            <a:r>
              <a:rPr lang="en-US" dirty="0" err="1" smtClean="0"/>
              <a:t>ﬁxed</a:t>
            </a:r>
            <a:r>
              <a:rPr lang="en-US" dirty="0" smtClean="0"/>
              <a:t> execution time for the agreed budget</a:t>
            </a:r>
          </a:p>
          <a:p>
            <a:endParaRPr lang="en-US" dirty="0"/>
          </a:p>
        </p:txBody>
      </p:sp>
      <p:sp>
        <p:nvSpPr>
          <p:cNvPr id="4" name="Slide Number Placeholder 3"/>
          <p:cNvSpPr>
            <a:spLocks noGrp="1"/>
          </p:cNvSpPr>
          <p:nvPr>
            <p:ph type="sldNum" sz="quarter" idx="10"/>
          </p:nvPr>
        </p:nvSpPr>
        <p:spPr/>
        <p:txBody>
          <a:bodyPr/>
          <a:lstStyle/>
          <a:p>
            <a:fld id="{288A7814-755F-42D6-8407-D13B6493AF30}" type="slidenum">
              <a:rPr lang="en-US" smtClean="0"/>
              <a:pPr/>
              <a:t>55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56</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57</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58</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59</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60</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Cloud provider + User perspective </a:t>
            </a:r>
          </a:p>
          <a:p>
            <a:pPr defTabSz="966612">
              <a:defRPr/>
            </a:pPr>
            <a:r>
              <a:rPr lang="en-US" dirty="0" smtClean="0"/>
              <a:t>HPC-aware Cloud + Cloud-aware HPC</a:t>
            </a:r>
          </a:p>
          <a:p>
            <a:pPr defTabSz="966612">
              <a:defRPr/>
            </a:pPr>
            <a:endParaRPr lang="en-US" dirty="0" smtClean="0"/>
          </a:p>
          <a:p>
            <a:pPr defTabSz="966612">
              <a:defRPr/>
            </a:pPr>
            <a:endParaRPr lang="en-US" dirty="0" smtClean="0"/>
          </a:p>
          <a:p>
            <a:r>
              <a:rPr lang="en-US" dirty="0" smtClean="0"/>
              <a:t>Performance achieved on cloud vs. supercomputer?</a:t>
            </a:r>
          </a:p>
          <a:p>
            <a:r>
              <a:rPr lang="en-US" b="1" dirty="0" smtClean="0"/>
              <a:t>The bigger and more important question</a:t>
            </a:r>
            <a:r>
              <a:rPr lang="en-US" dirty="0" smtClean="0"/>
              <a:t>:   </a:t>
            </a:r>
            <a:r>
              <a:rPr lang="en-US" b="1" i="1" dirty="0" smtClean="0"/>
              <a:t>why</a:t>
            </a:r>
            <a:r>
              <a:rPr lang="en-US" i="1" dirty="0" smtClean="0"/>
              <a:t> and </a:t>
            </a:r>
            <a:r>
              <a:rPr lang="en-US" b="1" i="1" dirty="0" smtClean="0"/>
              <a:t>who</a:t>
            </a:r>
            <a:r>
              <a:rPr lang="en-US" i="1" dirty="0" smtClean="0"/>
              <a:t> should choose (or not choose) cloud for HPC, for </a:t>
            </a:r>
            <a:r>
              <a:rPr lang="en-US" b="1" i="1" dirty="0" smtClean="0"/>
              <a:t>what</a:t>
            </a:r>
            <a:r>
              <a:rPr lang="en-US" i="1" dirty="0" smtClean="0"/>
              <a:t> applications, and </a:t>
            </a:r>
            <a:r>
              <a:rPr lang="en-US" b="1" i="1" dirty="0" smtClean="0"/>
              <a:t>how</a:t>
            </a:r>
            <a:r>
              <a:rPr lang="en-US" i="1" dirty="0" smtClean="0"/>
              <a:t> should cloud be used for HPC?</a:t>
            </a:r>
          </a:p>
          <a:p>
            <a:endParaRPr lang="en-US" i="1" dirty="0" smtClean="0"/>
          </a:p>
          <a:p>
            <a:r>
              <a:rPr lang="en-US" i="0" dirty="0" smtClean="0"/>
              <a:t>2 ways how : improve performance or</a:t>
            </a:r>
            <a:r>
              <a:rPr lang="en-US" i="0" baseline="0" dirty="0" smtClean="0"/>
              <a:t> reduce cost by improving utilization</a:t>
            </a:r>
            <a:endParaRPr lang="en-US" i="0" dirty="0" smtClean="0"/>
          </a:p>
          <a:p>
            <a:pPr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8</a:t>
            </a:fld>
            <a:endParaRPr lang="en-US" dirty="0"/>
          </a:p>
        </p:txBody>
      </p:sp>
    </p:spTree>
    <p:extLst>
      <p:ext uri="{BB962C8B-B14F-4D97-AF65-F5344CB8AC3E}">
        <p14:creationId xmlns:p14="http://schemas.microsoft.com/office/powerpoint/2010/main" val="373139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61</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62</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63</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64</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65</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Goal of increasing the utilization of underutilized resources through </a:t>
            </a:r>
            <a:endParaRPr lang="en-US" sz="1300" dirty="0" smtClean="0"/>
          </a:p>
          <a:p>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high-level question I wanted to answer in this talk is, can we build a large-scale update-intensive Internet service using and make it cheap, fast, manageable, available at the same time. And I think I answered the question affirmatively. The key insight I used to answer this question is the exploitation of A. S. For example, ….. By using application-specific requirements, we can achieve goals that are often contradicting, such as in cheapness and availability.</a:t>
            </a:r>
          </a:p>
          <a:p>
            <a:endParaRPr lang="en-US" dirty="0" smtClean="0"/>
          </a:p>
          <a:p>
            <a:endParaRPr lang="en-US" dirty="0" smtClean="0"/>
          </a:p>
          <a:p>
            <a:r>
              <a:rPr lang="en-US" dirty="0" smtClean="0"/>
              <a:t>A system for cloud providers..</a:t>
            </a:r>
          </a:p>
          <a:p>
            <a:endParaRPr lang="en-US" dirty="0" smtClean="0"/>
          </a:p>
          <a:p>
            <a:r>
              <a:rPr lang="en-US" dirty="0" smtClean="0"/>
              <a:t>A system for HPC-cloud</a:t>
            </a:r>
            <a:r>
              <a:rPr lang="en-US" baseline="0" dirty="0" smtClean="0"/>
              <a:t> users..</a:t>
            </a:r>
          </a:p>
          <a:p>
            <a:endParaRPr lang="en-US" baseline="0" dirty="0" smtClean="0"/>
          </a:p>
          <a:p>
            <a:r>
              <a:rPr lang="en-US" baseline="0" dirty="0" smtClean="0"/>
              <a:t>Many ideas </a:t>
            </a:r>
            <a:r>
              <a:rPr lang="en-US" baseline="0" dirty="0" err="1" smtClean="0"/>
              <a:t>applicaton</a:t>
            </a:r>
            <a:r>
              <a:rPr lang="en-US" baseline="0" dirty="0" smtClean="0"/>
              <a:t> to </a:t>
            </a:r>
            <a:r>
              <a:rPr lang="en-US" baseline="0" dirty="0" err="1" smtClean="0"/>
              <a:t>exascale</a:t>
            </a:r>
            <a:r>
              <a:rPr lang="en-US" baseline="0" dirty="0" smtClean="0"/>
              <a:t> RTS..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67</a:t>
            </a:fld>
            <a:endParaRPr lang="en-US"/>
          </a:p>
        </p:txBody>
      </p:sp>
    </p:spTree>
    <p:extLst>
      <p:ext uri="{BB962C8B-B14F-4D97-AF65-F5344CB8AC3E}">
        <p14:creationId xmlns:p14="http://schemas.microsoft.com/office/powerpoint/2010/main" val="17774534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Goal of increasing the utilization of underutilized resources through </a:t>
            </a:r>
            <a:endParaRPr lang="en-US" sz="1300" dirty="0" smtClean="0"/>
          </a:p>
          <a:p>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high-level question I wanted to answer in this talk is, can we build a large-scale update-intensive Internet service using and make it cheap, fast, manageable, available at the same time. And I think I answered the question affirmatively. The key insight I used to answer this question is the exploitation of A. S. For example, ….. By using application-specific requirements, we can achieve goals that are often contradicting, such as in cheapness and availability.</a:t>
            </a:r>
          </a:p>
          <a:p>
            <a:endParaRPr lang="en-US" dirty="0" smtClean="0"/>
          </a:p>
          <a:p>
            <a:endParaRPr lang="en-US" dirty="0" smtClean="0"/>
          </a:p>
          <a:p>
            <a:r>
              <a:rPr lang="en-US" dirty="0" smtClean="0"/>
              <a:t>A system for cloud providers..</a:t>
            </a:r>
          </a:p>
          <a:p>
            <a:endParaRPr lang="en-US" dirty="0" smtClean="0"/>
          </a:p>
          <a:p>
            <a:r>
              <a:rPr lang="en-US" dirty="0" smtClean="0"/>
              <a:t>A system for HPC-cloud</a:t>
            </a:r>
            <a:r>
              <a:rPr lang="en-US" baseline="0" dirty="0" smtClean="0"/>
              <a:t> users..</a:t>
            </a:r>
          </a:p>
          <a:p>
            <a:endParaRPr lang="en-US" baseline="0" dirty="0" smtClean="0"/>
          </a:p>
          <a:p>
            <a:r>
              <a:rPr lang="en-US" baseline="0" dirty="0" smtClean="0"/>
              <a:t>Many ideas </a:t>
            </a:r>
            <a:r>
              <a:rPr lang="en-US" baseline="0" dirty="0" err="1" smtClean="0"/>
              <a:t>applicaton</a:t>
            </a:r>
            <a:r>
              <a:rPr lang="en-US" baseline="0" dirty="0" smtClean="0"/>
              <a:t> to </a:t>
            </a:r>
            <a:r>
              <a:rPr lang="en-US" baseline="0" dirty="0" err="1" smtClean="0"/>
              <a:t>exascale</a:t>
            </a:r>
            <a:r>
              <a:rPr lang="en-US" baseline="0" dirty="0" smtClean="0"/>
              <a:t> RTS..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68</a:t>
            </a:fld>
            <a:endParaRPr lang="en-US"/>
          </a:p>
        </p:txBody>
      </p:sp>
    </p:spTree>
    <p:extLst>
      <p:ext uri="{BB962C8B-B14F-4D97-AF65-F5344CB8AC3E}">
        <p14:creationId xmlns:p14="http://schemas.microsoft.com/office/powerpoint/2010/main" val="177745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526">
              <a:defRPr/>
            </a:pPr>
            <a:r>
              <a:rPr lang="en-US" dirty="0" smtClean="0"/>
              <a:t>Cloud provider + User perspective </a:t>
            </a:r>
          </a:p>
          <a:p>
            <a:pPr defTabSz="966526">
              <a:defRPr/>
            </a:pPr>
            <a:r>
              <a:rPr lang="en-US" dirty="0" smtClean="0"/>
              <a:t>HPC-aware Cloud + Cloud-aware HPC</a:t>
            </a:r>
          </a:p>
          <a:p>
            <a:pPr defTabSz="966526">
              <a:defRPr/>
            </a:pPr>
            <a:endParaRPr lang="en-US" dirty="0" smtClean="0"/>
          </a:p>
          <a:p>
            <a:pPr defTabSz="966526">
              <a:defRPr/>
            </a:pPr>
            <a:endParaRPr lang="en-US" dirty="0" smtClean="0"/>
          </a:p>
          <a:p>
            <a:r>
              <a:rPr lang="en-US" dirty="0" smtClean="0"/>
              <a:t>Performance achieved on cloud vs. supercomputer?</a:t>
            </a:r>
          </a:p>
          <a:p>
            <a:r>
              <a:rPr lang="en-US" b="1" dirty="0" smtClean="0"/>
              <a:t>The bigger and more important question</a:t>
            </a:r>
            <a:r>
              <a:rPr lang="en-US" dirty="0" smtClean="0"/>
              <a:t>:   </a:t>
            </a:r>
            <a:r>
              <a:rPr lang="en-US" b="1" i="1" dirty="0" smtClean="0"/>
              <a:t>why</a:t>
            </a:r>
            <a:r>
              <a:rPr lang="en-US" i="1" dirty="0" smtClean="0"/>
              <a:t> and </a:t>
            </a:r>
            <a:r>
              <a:rPr lang="en-US" b="1" i="1" dirty="0" smtClean="0"/>
              <a:t>who</a:t>
            </a:r>
            <a:r>
              <a:rPr lang="en-US" i="1" dirty="0" smtClean="0"/>
              <a:t> should choose (or not choose) cloud for HPC, for </a:t>
            </a:r>
            <a:r>
              <a:rPr lang="en-US" b="1" i="1" dirty="0" smtClean="0"/>
              <a:t>what</a:t>
            </a:r>
            <a:r>
              <a:rPr lang="en-US" i="1" dirty="0" smtClean="0"/>
              <a:t> applications, and </a:t>
            </a:r>
            <a:r>
              <a:rPr lang="en-US" b="1" i="1" dirty="0" smtClean="0"/>
              <a:t>how</a:t>
            </a:r>
            <a:r>
              <a:rPr lang="en-US" i="1" dirty="0" smtClean="0"/>
              <a:t> should cloud be used for HPC?</a:t>
            </a:r>
          </a:p>
          <a:p>
            <a:pPr defTabSz="96652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37313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526">
              <a:defRPr/>
            </a:pPr>
            <a:r>
              <a:rPr lang="en-US" dirty="0" smtClean="0"/>
              <a:t>Cloud provider + User perspective </a:t>
            </a:r>
          </a:p>
          <a:p>
            <a:pPr defTabSz="966526">
              <a:defRPr/>
            </a:pPr>
            <a:r>
              <a:rPr lang="en-US" dirty="0" smtClean="0"/>
              <a:t>HPC-aware Cloud + Cloud-aware HPC</a:t>
            </a:r>
          </a:p>
          <a:p>
            <a:pPr defTabSz="966526">
              <a:defRPr/>
            </a:pPr>
            <a:endParaRPr lang="en-US" dirty="0" smtClean="0"/>
          </a:p>
          <a:p>
            <a:pPr defTabSz="966526">
              <a:defRPr/>
            </a:pPr>
            <a:endParaRPr lang="en-US" dirty="0" smtClean="0"/>
          </a:p>
          <a:p>
            <a:r>
              <a:rPr lang="en-US" dirty="0" smtClean="0"/>
              <a:t>Performance achieved on cloud vs. supercomputer?</a:t>
            </a:r>
          </a:p>
          <a:p>
            <a:r>
              <a:rPr lang="en-US" b="1" dirty="0" smtClean="0"/>
              <a:t>The bigger and more important question</a:t>
            </a:r>
            <a:r>
              <a:rPr lang="en-US" dirty="0" smtClean="0"/>
              <a:t>:   </a:t>
            </a:r>
            <a:r>
              <a:rPr lang="en-US" b="1" i="1" dirty="0" smtClean="0"/>
              <a:t>why</a:t>
            </a:r>
            <a:r>
              <a:rPr lang="en-US" i="1" dirty="0" smtClean="0"/>
              <a:t> and </a:t>
            </a:r>
            <a:r>
              <a:rPr lang="en-US" b="1" i="1" dirty="0" smtClean="0"/>
              <a:t>who</a:t>
            </a:r>
            <a:r>
              <a:rPr lang="en-US" i="1" dirty="0" smtClean="0"/>
              <a:t> should choose (or not choose) cloud for HPC, for </a:t>
            </a:r>
            <a:r>
              <a:rPr lang="en-US" b="1" i="1" dirty="0" smtClean="0"/>
              <a:t>what</a:t>
            </a:r>
            <a:r>
              <a:rPr lang="en-US" i="1" dirty="0" smtClean="0"/>
              <a:t> applications, and </a:t>
            </a:r>
            <a:r>
              <a:rPr lang="en-US" b="1" i="1" dirty="0" smtClean="0"/>
              <a:t>how</a:t>
            </a:r>
            <a:r>
              <a:rPr lang="en-US" i="1" dirty="0" smtClean="0"/>
              <a:t> should cloud be used for HPC?</a:t>
            </a:r>
          </a:p>
          <a:p>
            <a:pPr defTabSz="96652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37313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vs private cloud – almost similar network perf.. Then why so much difference.. Scheduler was OpenStack</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12</a:t>
            </a:fld>
            <a:endParaRPr lang="en-US" dirty="0"/>
          </a:p>
        </p:txBody>
      </p:sp>
    </p:spTree>
    <p:extLst>
      <p:ext uri="{BB962C8B-B14F-4D97-AF65-F5344CB8AC3E}">
        <p14:creationId xmlns:p14="http://schemas.microsoft.com/office/powerpoint/2010/main" val="337686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vs private cloud – almost similar network perf.. Then why so much difference.. Scheduler was OpenStack</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13</a:t>
            </a:fld>
            <a:endParaRPr lang="en-US" dirty="0"/>
          </a:p>
        </p:txBody>
      </p:sp>
    </p:spTree>
    <p:extLst>
      <p:ext uri="{BB962C8B-B14F-4D97-AF65-F5344CB8AC3E}">
        <p14:creationId xmlns:p14="http://schemas.microsoft.com/office/powerpoint/2010/main" val="337686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60F2F1-D921-4EB5-AAAF-A06EAC06E951}" type="datetime1">
              <a:rPr lang="en-US" smtClean="0"/>
              <a:pPr/>
              <a:t>5/15/14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51DE96-5C97-417B-A429-47DFF6A353DA}" type="datetime1">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E008E6-39FD-47AB-BC1D-B0ABDF9DBDC9}" type="datetime1">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18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97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74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6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84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761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4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04EDF7-F0B6-431E-B67F-90D8DB268B68}" type="datetime1">
              <a:rPr lang="en-US" smtClean="0"/>
              <a:pPr/>
              <a:t>5/15/14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45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35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646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60F2F1-D921-4EB5-AAAF-A06EAC06E951}" type="datetime1">
              <a:rPr lang="en-US" smtClean="0">
                <a:solidFill>
                  <a:srgbClr val="575F6D"/>
                </a:solidFill>
              </a:rPr>
              <a:pPr/>
              <a:t>5/15/14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023893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04EDF7-F0B6-431E-B67F-90D8DB268B68}" type="datetime1">
              <a:rPr lang="en-US" smtClean="0">
                <a:solidFill>
                  <a:srgbClr val="575F6D"/>
                </a:solidFill>
              </a:rPr>
              <a:pPr/>
              <a:t>5/15/14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995533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DBF93-C31D-454B-85B2-B108A66DFC8A}" type="datetime1">
              <a:rPr lang="en-US" smtClean="0">
                <a:solidFill>
                  <a:srgbClr val="FFF39D"/>
                </a:solidFill>
              </a:rPr>
              <a:pPr/>
              <a:t>5/15/14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441302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394DF0-D066-4FDD-B7F3-3C5BCFE9845A}" type="datetime1">
              <a:rPr lang="en-US" smtClean="0">
                <a:solidFill>
                  <a:srgbClr val="575F6D"/>
                </a:solidFill>
              </a:rPr>
              <a:pPr/>
              <a:t>5/15/14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41351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79B8C2-F22A-4C2E-91A0-83E370C22C84}" type="datetime1">
              <a:rPr lang="en-US" smtClean="0">
                <a:solidFill>
                  <a:srgbClr val="575F6D"/>
                </a:solidFill>
              </a:rPr>
              <a:pPr/>
              <a:t>5/15/14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8213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4A5919-35F1-44B4-833F-26FA4CAEB8E3}" type="datetime1">
              <a:rPr lang="en-US" smtClean="0">
                <a:solidFill>
                  <a:srgbClr val="575F6D"/>
                </a:solidFill>
              </a:rPr>
              <a:pPr/>
              <a:t>5/15/14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224144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BD94-145E-4033-ABE9-D97F87B4E885}" type="datetime1">
              <a:rPr lang="en-US" smtClean="0">
                <a:solidFill>
                  <a:srgbClr val="575F6D"/>
                </a:solidFill>
              </a:rPr>
              <a:pPr/>
              <a:t>5/15/14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186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DBF93-C31D-454B-85B2-B108A66DFC8A}" type="datetime1">
              <a:rPr lang="en-US" smtClean="0"/>
              <a:pPr/>
              <a:t>5/15/14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010F4F6-9B7E-4441-89E9-E875CC08E588}" type="datetime1">
              <a:rPr lang="en-US" smtClean="0">
                <a:solidFill>
                  <a:srgbClr val="575F6D"/>
                </a:solidFill>
              </a:rPr>
              <a:pPr/>
              <a:t>5/15/14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46464895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3FB4906E-F24C-488A-950D-2A318258CC2C}" type="datetime1">
              <a:rPr lang="en-US" smtClean="0">
                <a:solidFill>
                  <a:srgbClr val="575F6D"/>
                </a:solidFill>
              </a:rPr>
              <a:pPr/>
              <a:t>5/15/14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85626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51DE96-5C97-417B-A429-47DFF6A353DA}" type="datetime1">
              <a:rPr lang="en-US" smtClean="0">
                <a:solidFill>
                  <a:srgbClr val="575F6D"/>
                </a:solidFill>
              </a:rPr>
              <a:pPr/>
              <a:t>5/15/14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8240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E008E6-39FD-47AB-BC1D-B0ABDF9DBDC9}" type="datetime1">
              <a:rPr lang="en-US" smtClean="0">
                <a:solidFill>
                  <a:srgbClr val="575F6D"/>
                </a:solidFill>
              </a:rPr>
              <a:pPr/>
              <a:t>5/15/14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9988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60F2F1-D921-4EB5-AAAF-A06EAC06E951}" type="datetime1">
              <a:rPr lang="en-US" smtClean="0">
                <a:solidFill>
                  <a:srgbClr val="575F6D"/>
                </a:solidFill>
              </a:rPr>
              <a:pPr/>
              <a:t>5/15/14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03102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04EDF7-F0B6-431E-B67F-90D8DB268B68}" type="datetime1">
              <a:rPr lang="en-US" smtClean="0">
                <a:solidFill>
                  <a:srgbClr val="575F6D"/>
                </a:solidFill>
              </a:rPr>
              <a:pPr/>
              <a:t>5/15/14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231588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DBF93-C31D-454B-85B2-B108A66DFC8A}" type="datetime1">
              <a:rPr lang="en-US" smtClean="0">
                <a:solidFill>
                  <a:srgbClr val="FFF39D"/>
                </a:solidFill>
              </a:rPr>
              <a:pPr/>
              <a:t>5/15/14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18155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394DF0-D066-4FDD-B7F3-3C5BCFE9845A}" type="datetime1">
              <a:rPr lang="en-US" smtClean="0">
                <a:solidFill>
                  <a:srgbClr val="575F6D"/>
                </a:solidFill>
              </a:rPr>
              <a:pPr/>
              <a:t>5/15/14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87279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79B8C2-F22A-4C2E-91A0-83E370C22C84}" type="datetime1">
              <a:rPr lang="en-US" smtClean="0">
                <a:solidFill>
                  <a:srgbClr val="575F6D"/>
                </a:solidFill>
              </a:rPr>
              <a:pPr/>
              <a:t>5/15/14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97210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4A5919-35F1-44B4-833F-26FA4CAEB8E3}" type="datetime1">
              <a:rPr lang="en-US" smtClean="0">
                <a:solidFill>
                  <a:srgbClr val="575F6D"/>
                </a:solidFill>
              </a:rPr>
              <a:pPr/>
              <a:t>5/15/14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86000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394DF0-D066-4FDD-B7F3-3C5BCFE9845A}" type="datetime1">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BD94-145E-4033-ABE9-D97F87B4E885}" type="datetime1">
              <a:rPr lang="en-US" smtClean="0">
                <a:solidFill>
                  <a:srgbClr val="575F6D"/>
                </a:solidFill>
              </a:rPr>
              <a:pPr/>
              <a:t>5/15/14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755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010F4F6-9B7E-4441-89E9-E875CC08E588}" type="datetime1">
              <a:rPr lang="en-US" smtClean="0">
                <a:solidFill>
                  <a:srgbClr val="575F6D"/>
                </a:solidFill>
              </a:rPr>
              <a:pPr/>
              <a:t>5/15/14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03391219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3FB4906E-F24C-488A-950D-2A318258CC2C}" type="datetime1">
              <a:rPr lang="en-US" smtClean="0">
                <a:solidFill>
                  <a:srgbClr val="575F6D"/>
                </a:solidFill>
              </a:rPr>
              <a:pPr/>
              <a:t>5/15/14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433406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51DE96-5C97-417B-A429-47DFF6A353DA}" type="datetime1">
              <a:rPr lang="en-US" smtClean="0">
                <a:solidFill>
                  <a:srgbClr val="575F6D"/>
                </a:solidFill>
              </a:rPr>
              <a:pPr/>
              <a:t>5/15/14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6619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E008E6-39FD-47AB-BC1D-B0ABDF9DBDC9}" type="datetime1">
              <a:rPr lang="en-US" smtClean="0">
                <a:solidFill>
                  <a:srgbClr val="575F6D"/>
                </a:solidFill>
              </a:rPr>
              <a:pPr/>
              <a:t>5/15/14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448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60F2F1-D921-4EB5-AAAF-A06EAC06E951}" type="datetime1">
              <a:rPr lang="en-US" smtClean="0">
                <a:solidFill>
                  <a:srgbClr val="575F6D"/>
                </a:solidFill>
              </a:rPr>
              <a:pPr/>
              <a:t>5/15/14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934464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04EDF7-F0B6-431E-B67F-90D8DB268B68}" type="datetime1">
              <a:rPr lang="en-US" smtClean="0">
                <a:solidFill>
                  <a:srgbClr val="575F6D"/>
                </a:solidFill>
              </a:rPr>
              <a:pPr/>
              <a:t>5/15/14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23481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DBF93-C31D-454B-85B2-B108A66DFC8A}" type="datetime1">
              <a:rPr lang="en-US" smtClean="0">
                <a:solidFill>
                  <a:srgbClr val="FFF39D"/>
                </a:solidFill>
              </a:rPr>
              <a:pPr/>
              <a:t>5/15/14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971990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394DF0-D066-4FDD-B7F3-3C5BCFE9845A}" type="datetime1">
              <a:rPr lang="en-US" smtClean="0">
                <a:solidFill>
                  <a:srgbClr val="575F6D"/>
                </a:solidFill>
              </a:rPr>
              <a:pPr/>
              <a:t>5/15/14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70335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79B8C2-F22A-4C2E-91A0-83E370C22C84}" type="datetime1">
              <a:rPr lang="en-US" smtClean="0">
                <a:solidFill>
                  <a:srgbClr val="575F6D"/>
                </a:solidFill>
              </a:rPr>
              <a:pPr/>
              <a:t>5/15/14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1072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79B8C2-F22A-4C2E-91A0-83E370C22C84}" type="datetime1">
              <a:rPr lang="en-US" smtClean="0"/>
              <a:pPr/>
              <a:t>5/15/14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4A5919-35F1-44B4-833F-26FA4CAEB8E3}" type="datetime1">
              <a:rPr lang="en-US" smtClean="0">
                <a:solidFill>
                  <a:srgbClr val="575F6D"/>
                </a:solidFill>
              </a:rPr>
              <a:pPr/>
              <a:t>5/15/14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074661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BD94-145E-4033-ABE9-D97F87B4E885}" type="datetime1">
              <a:rPr lang="en-US" smtClean="0">
                <a:solidFill>
                  <a:srgbClr val="575F6D"/>
                </a:solidFill>
              </a:rPr>
              <a:pPr/>
              <a:t>5/15/14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0654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010F4F6-9B7E-4441-89E9-E875CC08E588}" type="datetime1">
              <a:rPr lang="en-US" smtClean="0">
                <a:solidFill>
                  <a:srgbClr val="575F6D"/>
                </a:solidFill>
              </a:rPr>
              <a:pPr/>
              <a:t>5/15/14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88037638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3FB4906E-F24C-488A-950D-2A318258CC2C}" type="datetime1">
              <a:rPr lang="en-US" smtClean="0">
                <a:solidFill>
                  <a:srgbClr val="575F6D"/>
                </a:solidFill>
              </a:rPr>
              <a:pPr/>
              <a:t>5/15/14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79686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51DE96-5C97-417B-A429-47DFF6A353DA}" type="datetime1">
              <a:rPr lang="en-US" smtClean="0">
                <a:solidFill>
                  <a:srgbClr val="575F6D"/>
                </a:solidFill>
              </a:rPr>
              <a:pPr/>
              <a:t>5/15/14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5591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E008E6-39FD-47AB-BC1D-B0ABDF9DBDC9}" type="datetime1">
              <a:rPr lang="en-US" smtClean="0">
                <a:solidFill>
                  <a:srgbClr val="575F6D"/>
                </a:solidFill>
              </a:rPr>
              <a:pPr/>
              <a:t>5/15/14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58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FE6F38AA-716A-49A5-B3A8-BBD13F8EDC2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21EF063A-D55F-46A6-9045-9932BD3AAC3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B3F7500B-9225-4319-95C4-3C202590625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7DA66FDE-AD6E-4C47-BC90-2B4BA959C4F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4A5919-35F1-44B4-833F-26FA4CAEB8E3}" type="datetime1">
              <a:rPr lang="en-US" smtClean="0"/>
              <a:pPr/>
              <a:t>5/15/14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B6F0C121-754C-4979-8917-C1158B73191B}"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DA5313AF-63E3-471D-86E7-8EC4ACEDA116}"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4CB78CDB-FCC2-4D57-AB70-27F767E9AC44}"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20EDB48F-1D7D-4E98-A254-A47D0D4607BE}"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B00ED830-4B86-49FA-808F-2C5478CD07D2}"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65C0CD0F-782E-48C7-A008-8B1EE532A6A0}"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3B82599D-C092-40AA-8A02-C6806A1B69D2}"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21E41B-430A-456F-ABD1-5263D6DD5B98}" type="datetimeFigureOut">
              <a:rPr lang="en-US"/>
              <a:pPr>
                <a:defRPr/>
              </a:pPr>
              <a:t>5/15/14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AE228F-C994-4D75-8655-618D4E20FE9E}"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992A65-B656-4B80-B611-10501DD85623}" type="datetimeFigureOut">
              <a:rPr lang="en-US"/>
              <a:pPr>
                <a:defRPr/>
              </a:pPr>
              <a:t>5/15/14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3F0EE-4F82-4F38-B8C2-56BF7A413437}"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694921-3A2F-411E-9F23-B0790026420F}" type="datetimeFigureOut">
              <a:rPr lang="en-US"/>
              <a:pPr>
                <a:defRPr/>
              </a:pPr>
              <a:t>5/15/14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FEF0D-5672-44C2-B0DE-3C96EAA1F2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BD94-145E-4033-ABE9-D97F87B4E885}" type="datetime1">
              <a:rPr lang="en-US" smtClean="0"/>
              <a:pPr/>
              <a:t>5/15/14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1BA08C5-7358-461B-98D7-80F4759F22EA}" type="datetimeFigureOut">
              <a:rPr lang="en-US"/>
              <a:pPr>
                <a:defRPr/>
              </a:pPr>
              <a:t>5/15/14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A650D8-B01E-4BBB-9EE2-85DA04E3B074}"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8AD00C-87AF-4763-AC91-15552B9824A7}" type="datetimeFigureOut">
              <a:rPr lang="en-US"/>
              <a:pPr>
                <a:defRPr/>
              </a:pPr>
              <a:t>5/15/14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E44FA0-0D72-43D0-96DE-65F112E0DCDB}"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4620C8-8F15-4584-AABB-C0BFFA292CA2}" type="datetimeFigureOut">
              <a:rPr lang="en-US"/>
              <a:pPr>
                <a:defRPr/>
              </a:pPr>
              <a:t>5/15/14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E6D2578-2388-46D9-A99C-E8FF00CC6692}"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BB927B-AF3E-4A12-AAB7-DF6AA396CE2F}" type="datetimeFigureOut">
              <a:rPr lang="en-US"/>
              <a:pPr>
                <a:defRPr/>
              </a:pPr>
              <a:t>5/15/14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FE9E6B-580F-485D-B36B-F853A0163E48}"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E75C0-CEE2-4941-8790-840CAADFBBE7}" type="datetimeFigureOut">
              <a:rPr lang="en-US"/>
              <a:pPr>
                <a:defRPr/>
              </a:pPr>
              <a:t>5/15/14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F1435D-B762-4F8E-8F03-A2A45C15FD5F}"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22318F-C2AB-468E-91A0-BA9E2F40D3B6}" type="datetimeFigureOut">
              <a:rPr lang="en-US"/>
              <a:pPr>
                <a:defRPr/>
              </a:pPr>
              <a:t>5/15/14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0D5D06-B4B1-4F63-B6FC-B08EF8620A05}"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6D7F60-913F-40F5-B857-E86A9386F4B0}" type="datetimeFigureOut">
              <a:rPr lang="en-US"/>
              <a:pPr>
                <a:defRPr/>
              </a:pPr>
              <a:t>5/15/14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F49076-962E-428D-ABB7-C30F82BB27AB}"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3152E2-2439-408F-8EF5-20AFC61FD61B}" type="datetimeFigureOut">
              <a:rPr lang="en-US"/>
              <a:pPr>
                <a:defRPr/>
              </a:pPr>
              <a:t>5/15/14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5802F7-694A-4C71-ADA7-08FA4931C099}"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92BC92-078E-4FD9-AE44-F3CD82AFE09B}"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2BC92-078E-4FD9-AE44-F3CD82AFE09B}"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010F4F6-9B7E-4441-89E9-E875CC08E588}" type="datetime1">
              <a:rPr lang="en-US" smtClean="0"/>
              <a:pPr/>
              <a:t>5/15/14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2BC92-078E-4FD9-AE44-F3CD82AFE09B}"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92BC92-078E-4FD9-AE44-F3CD82AFE09B}"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92BC92-078E-4FD9-AE44-F3CD82AFE09B}" type="datetimeFigureOut">
              <a:rPr lang="en-US" smtClean="0"/>
              <a:pPr/>
              <a:t>5/15/14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92BC92-078E-4FD9-AE44-F3CD82AFE09B}" type="datetimeFigureOut">
              <a:rPr lang="en-US" smtClean="0"/>
              <a:pPr/>
              <a:t>5/15/14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2BC92-078E-4FD9-AE44-F3CD82AFE09B}" type="datetimeFigureOut">
              <a:rPr lang="en-US" smtClean="0"/>
              <a:pPr/>
              <a:t>5/15/14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2BC92-078E-4FD9-AE44-F3CD82AFE09B}"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2BC92-078E-4FD9-AE44-F3CD82AFE09B}"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2BC92-078E-4FD9-AE44-F3CD82AFE09B}"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2BC92-078E-4FD9-AE44-F3CD82AFE09B}"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55A3-8E75-4EEB-BECE-1492EEC02274}"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BC431-0FF9-9243-B452-B496227DD211}"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272862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FB4906E-F24C-488A-950D-2A318258CC2C}" type="datetime1">
              <a:rPr lang="en-US" smtClean="0"/>
              <a:pPr/>
              <a:t>5/15/14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BC431-0FF9-9243-B452-B496227DD211}"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27766806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BC431-0FF9-9243-B452-B496227DD211}"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21214092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BC431-0FF9-9243-B452-B496227DD211}"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1572702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BC431-0FF9-9243-B452-B496227DD211}" type="datetimeFigureOut">
              <a:rPr lang="en-US" smtClean="0"/>
              <a:pPr/>
              <a:t>5/15/14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25477447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BC431-0FF9-9243-B452-B496227DD211}" type="datetimeFigureOut">
              <a:rPr lang="en-US" smtClean="0"/>
              <a:pPr/>
              <a:t>5/15/14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40545927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BC431-0FF9-9243-B452-B496227DD211}" type="datetimeFigureOut">
              <a:rPr lang="en-US" smtClean="0"/>
              <a:pPr/>
              <a:t>5/15/14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40033744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BC431-0FF9-9243-B452-B496227DD211}"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41412127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BC431-0FF9-9243-B452-B496227DD211}" type="datetimeFigureOut">
              <a:rPr lang="en-US" smtClean="0"/>
              <a:pPr/>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4137267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BC431-0FF9-9243-B452-B496227DD211}"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36561203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BC431-0FF9-9243-B452-B496227DD211}" type="datetimeFigureOut">
              <a:rPr lang="en-US" smtClean="0"/>
              <a:pPr/>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C3C62-0F9A-5346-82F1-2818B61A8DF9}" type="slidenum">
              <a:rPr lang="en-US" smtClean="0"/>
              <a:pPr/>
              <a:t>‹#›</a:t>
            </a:fld>
            <a:endParaRPr lang="en-US"/>
          </a:p>
        </p:txBody>
      </p:sp>
    </p:spTree>
    <p:extLst>
      <p:ext uri="{BB962C8B-B14F-4D97-AF65-F5344CB8AC3E}">
        <p14:creationId xmlns:p14="http://schemas.microsoft.com/office/powerpoint/2010/main" val="7794948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05D082-80A3-45CA-90D1-D7449E71710E}" type="datetime1">
              <a:rPr lang="en-US" smtClean="0"/>
              <a:pPr/>
              <a:t>5/15/14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5/15/14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459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05D082-80A3-45CA-90D1-D7449E71710E}" type="datetime1">
              <a:rPr lang="en-US" smtClean="0">
                <a:solidFill>
                  <a:srgbClr val="575F6D"/>
                </a:solidFill>
              </a:rPr>
              <a:pPr/>
              <a:t>5/15/14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548608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05D082-80A3-45CA-90D1-D7449E71710E}" type="datetime1">
              <a:rPr lang="en-US" smtClean="0">
                <a:solidFill>
                  <a:srgbClr val="575F6D"/>
                </a:solidFill>
              </a:rPr>
              <a:pPr/>
              <a:t>5/15/14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02442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05D082-80A3-45CA-90D1-D7449E71710E}" type="datetime1">
              <a:rPr lang="en-US" smtClean="0">
                <a:solidFill>
                  <a:srgbClr val="575F6D"/>
                </a:solidFill>
              </a:rPr>
              <a:pPr/>
              <a:t>5/15/14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377961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D1479445-23C7-42AF-8DA4-826AB102E9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EB7F6BE-CAFC-456B-92B2-E3E038C24FF3}" type="datetimeFigureOut">
              <a:rPr lang="en-US"/>
              <a:pPr>
                <a:defRPr/>
              </a:pPr>
              <a:t>5/15/14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1CA91-5AD6-4728-AB77-413F47B22C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2BC92-078E-4FD9-AE44-F3CD82AFE09B}" type="datetimeFigureOut">
              <a:rPr lang="en-US" smtClean="0"/>
              <a:pPr/>
              <a:t>5/15/14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355A3-8E75-4EEB-BECE-1492EEC02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BC431-0FF9-9243-B452-B496227DD211}" type="datetimeFigureOut">
              <a:rPr lang="en-US" smtClean="0"/>
              <a:pPr/>
              <a:t>5/15/14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C3C62-0F9A-5346-82F1-2818B61A8DF9}" type="slidenum">
              <a:rPr lang="en-US" smtClean="0"/>
              <a:pPr/>
              <a:t>‹#›</a:t>
            </a:fld>
            <a:endParaRPr lang="en-US"/>
          </a:p>
        </p:txBody>
      </p:sp>
    </p:spTree>
    <p:extLst>
      <p:ext uri="{BB962C8B-B14F-4D97-AF65-F5344CB8AC3E}">
        <p14:creationId xmlns:p14="http://schemas.microsoft.com/office/powerpoint/2010/main" val="218009828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90.xml"/><Relationship Id="rId3"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7.png"/><Relationship Id="rId1" Type="http://schemas.openxmlformats.org/officeDocument/2006/relationships/tags" Target="../tags/tag4.xml"/><Relationship Id="rId2"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4.xml"/><Relationship Id="rId3"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4.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1.png"/><Relationship Id="rId1" Type="http://schemas.openxmlformats.org/officeDocument/2006/relationships/tags" Target="../tags/tag7.xml"/><Relationship Id="rId2"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8.jpeg"/><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4.xml"/><Relationship Id="rId3"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4"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8.png"/><Relationship Id="rId5" Type="http://schemas.openxmlformats.org/officeDocument/2006/relationships/image" Target="../media/image8.jpeg"/><Relationship Id="rId1" Type="http://schemas.openxmlformats.org/officeDocument/2006/relationships/tags" Target="../tags/tag9.xml"/><Relationship Id="rId2"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8.png"/><Relationship Id="rId1" Type="http://schemas.openxmlformats.org/officeDocument/2006/relationships/slideLayout" Target="../slideLayouts/slideLayout35.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35.xml"/><Relationship Id="rId3"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gif"/><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3.xml"/><Relationship Id="rId3" Type="http://schemas.openxmlformats.org/officeDocument/2006/relationships/image" Target="../media/image4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40.jpeg"/></Relationships>
</file>

<file path=ppt/slides/_rels/slide5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6.xml"/><Relationship Id="rId3"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7.xml"/><Relationship Id="rId3"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8.xml"/><Relationship Id="rId3"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1.xml"/><Relationship Id="rId3" Type="http://schemas.openxmlformats.org/officeDocument/2006/relationships/image" Target="../media/image4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2.xml"/><Relationship Id="rId3" Type="http://schemas.openxmlformats.org/officeDocument/2006/relationships/image" Target="../media/image4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3.xml"/><Relationship Id="rId3" Type="http://schemas.openxmlformats.org/officeDocument/2006/relationships/image" Target="../media/image4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4.xml"/><Relationship Id="rId3"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90.xml"/><Relationship Id="rId3"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76400" y="609600"/>
            <a:ext cx="7467600" cy="1893888"/>
          </a:xfrm>
        </p:spPr>
        <p:txBody>
          <a:bodyPr>
            <a:normAutofit/>
          </a:bodyPr>
          <a:lstStyle/>
          <a:p>
            <a:r>
              <a:rPr lang="en-US" sz="2800" b="0" dirty="0" smtClean="0"/>
              <a:t>Efficient High Performance Computing in the Cloud</a:t>
            </a:r>
            <a:endParaRPr lang="en-US" sz="2000" dirty="0"/>
          </a:p>
        </p:txBody>
      </p:sp>
      <p:sp>
        <p:nvSpPr>
          <p:cNvPr id="8195" name="Rectangle 3"/>
          <p:cNvSpPr>
            <a:spLocks noGrp="1" noChangeArrowheads="1"/>
          </p:cNvSpPr>
          <p:nvPr>
            <p:ph type="subTitle" idx="1"/>
          </p:nvPr>
        </p:nvSpPr>
        <p:spPr>
          <a:xfrm>
            <a:off x="2286000" y="3886200"/>
            <a:ext cx="6705600" cy="1752600"/>
          </a:xfrm>
        </p:spPr>
        <p:txBody>
          <a:bodyPr>
            <a:normAutofit lnSpcReduction="10000"/>
          </a:bodyPr>
          <a:lstStyle/>
          <a:p>
            <a:r>
              <a:rPr lang="en-US" dirty="0" smtClean="0">
                <a:solidFill>
                  <a:srgbClr val="000000"/>
                </a:solidFill>
              </a:rPr>
              <a:t>Abhishek Gupta</a:t>
            </a:r>
          </a:p>
          <a:p>
            <a:r>
              <a:rPr lang="en-US" dirty="0" smtClean="0">
                <a:solidFill>
                  <a:srgbClr val="000000"/>
                </a:solidFill>
              </a:rPr>
              <a:t>PhD Final Exam</a:t>
            </a:r>
          </a:p>
          <a:p>
            <a:r>
              <a:rPr lang="en-US" dirty="0" smtClean="0">
                <a:solidFill>
                  <a:srgbClr val="000000"/>
                </a:solidFill>
              </a:rPr>
              <a:t>Advisor: Laxmikant V. Kale</a:t>
            </a:r>
          </a:p>
          <a:p>
            <a:r>
              <a:rPr lang="en-US" dirty="0" smtClean="0">
                <a:solidFill>
                  <a:srgbClr val="000000"/>
                </a:solidFill>
              </a:rPr>
              <a:t>05/22/2014</a:t>
            </a:r>
            <a:endParaRPr lang="en-US" dirty="0"/>
          </a:p>
          <a:p>
            <a:r>
              <a:rPr lang="en-US" dirty="0" smtClean="0"/>
              <a:t>Prelim Exam on 05/09/2013</a:t>
            </a:r>
            <a:endParaRPr lang="en-US" dirty="0"/>
          </a:p>
        </p:txBody>
      </p:sp>
      <p:sp>
        <p:nvSpPr>
          <p:cNvPr id="8196" name="Slide Number Placeholder 3"/>
          <p:cNvSpPr>
            <a:spLocks noGrp="1"/>
          </p:cNvSpPr>
          <p:nvPr>
            <p:ph type="sldNum" sz="quarter" idx="12"/>
          </p:nvPr>
        </p:nvSpPr>
        <p:spPr>
          <a:noFill/>
          <a:ln>
            <a:miter lim="800000"/>
            <a:headEnd/>
            <a:tailEnd/>
          </a:ln>
        </p:spPr>
        <p:txBody>
          <a:bodyPr wrap="square" lIns="91440" tIns="45720" rIns="91440" bIns="45720" numCol="1" anchorCtr="0" compatLnSpc="1">
            <a:prstTxWarp prst="textNoShape">
              <a:avLst/>
            </a:prstTxWarp>
          </a:bodyPr>
          <a:lstStyle/>
          <a:p>
            <a:fld id="{B8017049-0CB5-4499-BC84-8C5CFCE97C07}" type="slidenum">
              <a:rPr lang="en-US" smtClean="0"/>
              <a:pPr/>
              <a:t>1</a:t>
            </a:fld>
            <a:endParaRPr lang="en-US" dirty="0" smtClean="0"/>
          </a:p>
        </p:txBody>
      </p:sp>
    </p:spTree>
    <p:extLst>
      <p:ext uri="{BB962C8B-B14F-4D97-AF65-F5344CB8AC3E}">
        <p14:creationId xmlns:p14="http://schemas.microsoft.com/office/powerpoint/2010/main" val="208407346"/>
      </p:ext>
    </p:extLst>
  </p:cSld>
  <p:clrMapOvr>
    <a:masterClrMapping/>
  </p:clrMapOvr>
  <mc:AlternateContent xmlns:mc="http://schemas.openxmlformats.org/markup-compatibility/2006" xmlns:p14="http://schemas.microsoft.com/office/powerpoint/2010/main">
    <mc:Choice Requires="p14">
      <p:transition spd="slow" p14:dur="2000" advTm="8351"/>
    </mc:Choice>
    <mc:Fallback xmlns="">
      <p:transition spd="slow" advTm="8351"/>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3136" y="2134772"/>
            <a:ext cx="3272111" cy="584776"/>
          </a:xfrm>
          <a:prstGeom prst="rect">
            <a:avLst/>
          </a:prstGeom>
          <a:solidFill>
            <a:schemeClr val="tx2">
              <a:lumMod val="40000"/>
              <a:lumOff val="60000"/>
            </a:schemeClr>
          </a:solidFill>
          <a:ln>
            <a:solidFill>
              <a:srgbClr val="000000"/>
            </a:solidFill>
          </a:ln>
        </p:spPr>
        <p:txBody>
          <a:bodyPr wrap="square" rtlCol="0">
            <a:spAutoFit/>
          </a:bodyPr>
          <a:lstStyle/>
          <a:p>
            <a:pPr algn="ctr" defTabSz="914400"/>
            <a:r>
              <a:rPr lang="en-US" sz="1600" b="1" dirty="0" smtClean="0">
                <a:solidFill>
                  <a:prstClr val="black"/>
                </a:solidFill>
                <a:latin typeface="Century Schoolbook"/>
              </a:rPr>
              <a:t> What (applications), why (benefits), who (users)</a:t>
            </a:r>
            <a:endParaRPr lang="en-US" sz="1600" b="1" dirty="0">
              <a:solidFill>
                <a:prstClr val="black"/>
              </a:solidFill>
              <a:latin typeface="Century Schoolbook"/>
            </a:endParaRPr>
          </a:p>
        </p:txBody>
      </p:sp>
      <p:sp>
        <p:nvSpPr>
          <p:cNvPr id="5" name="TextBox 4"/>
          <p:cNvSpPr txBox="1"/>
          <p:nvPr/>
        </p:nvSpPr>
        <p:spPr>
          <a:xfrm>
            <a:off x="5340991" y="2187491"/>
            <a:ext cx="2886543" cy="584776"/>
          </a:xfrm>
          <a:prstGeom prst="rect">
            <a:avLst/>
          </a:prstGeom>
          <a:solidFill>
            <a:schemeClr val="tx2">
              <a:lumMod val="40000"/>
              <a:lumOff val="60000"/>
            </a:schemeClr>
          </a:solidFill>
          <a:ln>
            <a:solidFill>
              <a:srgbClr val="000000"/>
            </a:solidFill>
          </a:ln>
        </p:spPr>
        <p:txBody>
          <a:bodyPr wrap="square" rtlCol="0">
            <a:spAutoFit/>
          </a:bodyPr>
          <a:lstStyle/>
          <a:p>
            <a:pPr algn="ctr" defTabSz="914400"/>
            <a:r>
              <a:rPr lang="en-US" sz="1600" b="1" dirty="0">
                <a:solidFill>
                  <a:prstClr val="black"/>
                </a:solidFill>
                <a:latin typeface="Century Schoolbook"/>
              </a:rPr>
              <a:t>How: </a:t>
            </a:r>
          </a:p>
          <a:p>
            <a:pPr algn="ctr" defTabSz="914400"/>
            <a:r>
              <a:rPr lang="en-US" sz="1600" b="1" dirty="0">
                <a:solidFill>
                  <a:prstClr val="black"/>
                </a:solidFill>
                <a:latin typeface="Century Schoolbook"/>
              </a:rPr>
              <a:t>Bridge HPC-cloud Gap</a:t>
            </a:r>
          </a:p>
        </p:txBody>
      </p:sp>
      <p:sp>
        <p:nvSpPr>
          <p:cNvPr id="6" name="TextBox 5"/>
          <p:cNvSpPr txBox="1"/>
          <p:nvPr/>
        </p:nvSpPr>
        <p:spPr>
          <a:xfrm>
            <a:off x="108535" y="3950312"/>
            <a:ext cx="1174601" cy="830997"/>
          </a:xfrm>
          <a:prstGeom prst="rect">
            <a:avLst/>
          </a:prstGeom>
          <a:solidFill>
            <a:schemeClr val="accent6"/>
          </a:solidFill>
          <a:ln w="9525" cmpd="sng">
            <a:solidFill>
              <a:schemeClr val="tx1"/>
            </a:solidFill>
          </a:ln>
        </p:spPr>
        <p:txBody>
          <a:bodyPr wrap="square" rtlCol="0">
            <a:spAutoFit/>
          </a:bodyPr>
          <a:lstStyle/>
          <a:p>
            <a:pPr algn="ctr" defTabSz="914400"/>
            <a:r>
              <a:rPr lang="en-US" sz="1600" b="1" dirty="0" smtClean="0">
                <a:solidFill>
                  <a:prstClr val="black"/>
                </a:solidFill>
                <a:latin typeface="Century Schoolbook"/>
              </a:rPr>
              <a:t>Perf., </a:t>
            </a:r>
          </a:p>
          <a:p>
            <a:pPr algn="ctr" defTabSz="914400"/>
            <a:r>
              <a:rPr lang="en-US" sz="1600" b="1" dirty="0" smtClean="0">
                <a:solidFill>
                  <a:prstClr val="black"/>
                </a:solidFill>
                <a:latin typeface="Century Schoolbook"/>
              </a:rPr>
              <a:t>Cost </a:t>
            </a:r>
            <a:r>
              <a:rPr lang="en-US" sz="1600" b="1" dirty="0">
                <a:solidFill>
                  <a:prstClr val="black"/>
                </a:solidFill>
                <a:latin typeface="Century Schoolbook"/>
              </a:rPr>
              <a:t>Analysis</a:t>
            </a:r>
          </a:p>
        </p:txBody>
      </p:sp>
      <p:sp>
        <p:nvSpPr>
          <p:cNvPr id="7" name="TextBox 6"/>
          <p:cNvSpPr txBox="1"/>
          <p:nvPr/>
        </p:nvSpPr>
        <p:spPr>
          <a:xfrm>
            <a:off x="5418662" y="3950315"/>
            <a:ext cx="1813001" cy="830997"/>
          </a:xfrm>
          <a:prstGeom prst="rect">
            <a:avLst/>
          </a:prstGeom>
          <a:solidFill>
            <a:schemeClr val="accent6"/>
          </a:solidFill>
          <a:ln w="9525" cmpd="sng">
            <a:solidFill>
              <a:srgbClr val="000000"/>
            </a:solidFill>
          </a:ln>
        </p:spPr>
        <p:txBody>
          <a:bodyPr wrap="square" rtlCol="0">
            <a:spAutoFit/>
          </a:bodyPr>
          <a:lstStyle/>
          <a:p>
            <a:pPr algn="ctr" defTabSz="914400"/>
            <a:r>
              <a:rPr lang="en-US" sz="1600" b="1" dirty="0">
                <a:solidFill>
                  <a:prstClr val="black"/>
                </a:solidFill>
                <a:latin typeface="Century Schoolbook"/>
              </a:rPr>
              <a:t>Heterogeneity, Multi-tenancy aware HPC</a:t>
            </a:r>
          </a:p>
        </p:txBody>
      </p:sp>
      <p:sp>
        <p:nvSpPr>
          <p:cNvPr id="10" name="TextBox 9"/>
          <p:cNvSpPr txBox="1"/>
          <p:nvPr/>
        </p:nvSpPr>
        <p:spPr>
          <a:xfrm>
            <a:off x="4016002" y="1387742"/>
            <a:ext cx="1891267" cy="338554"/>
          </a:xfrm>
          <a:prstGeom prst="rect">
            <a:avLst/>
          </a:prstGeom>
          <a:solidFill>
            <a:schemeClr val="tx2">
              <a:lumMod val="40000"/>
              <a:lumOff val="60000"/>
            </a:schemeClr>
          </a:solidFill>
          <a:ln>
            <a:solidFill>
              <a:srgbClr val="000000"/>
            </a:solidFill>
          </a:ln>
        </p:spPr>
        <p:txBody>
          <a:bodyPr wrap="square" rtlCol="0">
            <a:spAutoFit/>
          </a:bodyPr>
          <a:lstStyle/>
          <a:p>
            <a:pPr algn="ctr" defTabSz="914400"/>
            <a:r>
              <a:rPr lang="en-US" sz="1600" b="1" dirty="0">
                <a:solidFill>
                  <a:prstClr val="black"/>
                </a:solidFill>
                <a:latin typeface="Century Schoolbook"/>
              </a:rPr>
              <a:t>HPC in cloud</a:t>
            </a:r>
          </a:p>
        </p:txBody>
      </p:sp>
      <p:cxnSp>
        <p:nvCxnSpPr>
          <p:cNvPr id="14" name="Straight Connector 13"/>
          <p:cNvCxnSpPr>
            <a:stCxn id="4" idx="2"/>
            <a:endCxn id="6" idx="0"/>
          </p:cNvCxnSpPr>
          <p:nvPr/>
        </p:nvCxnSpPr>
        <p:spPr>
          <a:xfrm rot="5400000">
            <a:off x="1192132" y="2223252"/>
            <a:ext cx="1230764" cy="22233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2"/>
            <a:endCxn id="7" idx="0"/>
          </p:cNvCxnSpPr>
          <p:nvPr/>
        </p:nvCxnSpPr>
        <p:spPr>
          <a:xfrm flipH="1">
            <a:off x="6325163" y="2772267"/>
            <a:ext cx="459100" cy="117804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2"/>
            <a:endCxn id="32" idx="0"/>
          </p:cNvCxnSpPr>
          <p:nvPr/>
        </p:nvCxnSpPr>
        <p:spPr>
          <a:xfrm>
            <a:off x="6784263" y="2772267"/>
            <a:ext cx="1416578" cy="117804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2"/>
            <a:endCxn id="4" idx="0"/>
          </p:cNvCxnSpPr>
          <p:nvPr/>
        </p:nvCxnSpPr>
        <p:spPr>
          <a:xfrm rot="5400000">
            <a:off x="3736176" y="909312"/>
            <a:ext cx="408476" cy="204244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2"/>
            <a:endCxn id="5" idx="0"/>
          </p:cNvCxnSpPr>
          <p:nvPr/>
        </p:nvCxnSpPr>
        <p:spPr>
          <a:xfrm>
            <a:off x="4961636" y="1726296"/>
            <a:ext cx="1822627" cy="46119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21763" y="3150178"/>
            <a:ext cx="8873420" cy="2584"/>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0525" y="3139532"/>
            <a:ext cx="1572083" cy="369332"/>
          </a:xfrm>
          <a:prstGeom prst="rect">
            <a:avLst/>
          </a:prstGeom>
          <a:noFill/>
        </p:spPr>
        <p:txBody>
          <a:bodyPr wrap="square" rtlCol="0">
            <a:spAutoFit/>
          </a:bodyPr>
          <a:lstStyle/>
          <a:p>
            <a:pPr defTabSz="914400"/>
            <a:r>
              <a:rPr lang="en-US" b="1" dirty="0">
                <a:solidFill>
                  <a:prstClr val="black"/>
                </a:solidFill>
                <a:latin typeface="Century Schoolbook"/>
              </a:rPr>
              <a:t>Techniques</a:t>
            </a:r>
            <a:endParaRPr lang="en-US" sz="1600" b="1" dirty="0">
              <a:solidFill>
                <a:prstClr val="black"/>
              </a:solidFill>
              <a:latin typeface="Century Schoolbook"/>
            </a:endParaRPr>
          </a:p>
        </p:txBody>
      </p:sp>
      <p:sp>
        <p:nvSpPr>
          <p:cNvPr id="31" name="TextBox 30"/>
          <p:cNvSpPr txBox="1"/>
          <p:nvPr/>
        </p:nvSpPr>
        <p:spPr>
          <a:xfrm>
            <a:off x="55218" y="1243058"/>
            <a:ext cx="2286089" cy="369332"/>
          </a:xfrm>
          <a:prstGeom prst="rect">
            <a:avLst/>
          </a:prstGeom>
          <a:noFill/>
        </p:spPr>
        <p:txBody>
          <a:bodyPr wrap="square" rtlCol="0">
            <a:spAutoFit/>
          </a:bodyPr>
          <a:lstStyle/>
          <a:p>
            <a:pPr defTabSz="914400"/>
            <a:r>
              <a:rPr lang="en-US" b="1" dirty="0" smtClean="0">
                <a:solidFill>
                  <a:prstClr val="black"/>
                </a:solidFill>
                <a:latin typeface="Century Schoolbook"/>
              </a:rPr>
              <a:t>Research Goals</a:t>
            </a:r>
            <a:endParaRPr lang="en-US" sz="1600" b="1" dirty="0">
              <a:solidFill>
                <a:prstClr val="black"/>
              </a:solidFill>
              <a:latin typeface="Century Schoolbook"/>
            </a:endParaRPr>
          </a:p>
        </p:txBody>
      </p:sp>
      <p:cxnSp>
        <p:nvCxnSpPr>
          <p:cNvPr id="33" name="Straight Connector 32"/>
          <p:cNvCxnSpPr/>
          <p:nvPr/>
        </p:nvCxnSpPr>
        <p:spPr>
          <a:xfrm>
            <a:off x="79368" y="1243058"/>
            <a:ext cx="8915815" cy="8441"/>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284575" y="3950315"/>
            <a:ext cx="1832531" cy="830997"/>
          </a:xfrm>
          <a:prstGeom prst="rect">
            <a:avLst/>
          </a:prstGeom>
          <a:solidFill>
            <a:schemeClr val="accent6"/>
          </a:solidFill>
          <a:ln>
            <a:solidFill>
              <a:srgbClr val="000000"/>
            </a:solidFill>
          </a:ln>
        </p:spPr>
        <p:txBody>
          <a:bodyPr wrap="square" rtlCol="0">
            <a:spAutoFit/>
          </a:bodyPr>
          <a:lstStyle/>
          <a:p>
            <a:pPr algn="ctr" defTabSz="914400"/>
            <a:r>
              <a:rPr lang="en-US" sz="1600" b="1" dirty="0">
                <a:latin typeface="Century Schoolbook"/>
              </a:rPr>
              <a:t>Malleable </a:t>
            </a:r>
            <a:r>
              <a:rPr lang="en-US" sz="1600" b="1" dirty="0" smtClean="0">
                <a:latin typeface="Century Schoolbook"/>
              </a:rPr>
              <a:t>jobs: </a:t>
            </a:r>
            <a:r>
              <a:rPr lang="en-US" sz="1600" b="1" dirty="0">
                <a:latin typeface="Century Schoolbook"/>
              </a:rPr>
              <a:t>Dynamic shrink/expand </a:t>
            </a:r>
          </a:p>
        </p:txBody>
      </p:sp>
      <p:sp>
        <p:nvSpPr>
          <p:cNvPr id="57" name="TextBox 56"/>
          <p:cNvSpPr txBox="1"/>
          <p:nvPr/>
        </p:nvSpPr>
        <p:spPr>
          <a:xfrm>
            <a:off x="3619392" y="3952751"/>
            <a:ext cx="1734828" cy="830997"/>
          </a:xfrm>
          <a:prstGeom prst="rect">
            <a:avLst/>
          </a:prstGeom>
          <a:solidFill>
            <a:schemeClr val="accent6"/>
          </a:solidFill>
          <a:ln w="9525" cmpd="sng">
            <a:solidFill>
              <a:srgbClr val="000000"/>
            </a:solidFill>
          </a:ln>
        </p:spPr>
        <p:txBody>
          <a:bodyPr wrap="square" rtlCol="0">
            <a:spAutoFit/>
          </a:bodyPr>
          <a:lstStyle/>
          <a:p>
            <a:pPr algn="ctr" defTabSz="914400"/>
            <a:r>
              <a:rPr lang="en-US" sz="1600" b="1" dirty="0">
                <a:solidFill>
                  <a:prstClr val="black"/>
                </a:solidFill>
                <a:latin typeface="Century Schoolbook"/>
              </a:rPr>
              <a:t>Application-aware VM consolidation </a:t>
            </a:r>
            <a:endParaRPr lang="en-US" sz="1400" b="1" dirty="0">
              <a:solidFill>
                <a:prstClr val="black"/>
              </a:solidFill>
              <a:latin typeface="Century Schoolbook"/>
            </a:endParaRPr>
          </a:p>
        </p:txBody>
      </p:sp>
      <p:cxnSp>
        <p:nvCxnSpPr>
          <p:cNvPr id="62" name="Straight Connector 61"/>
          <p:cNvCxnSpPr>
            <a:stCxn id="5" idx="2"/>
            <a:endCxn id="57" idx="0"/>
          </p:cNvCxnSpPr>
          <p:nvPr/>
        </p:nvCxnSpPr>
        <p:spPr>
          <a:xfrm flipH="1">
            <a:off x="4486806" y="2772267"/>
            <a:ext cx="2297457" cy="118048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338521" y="3947354"/>
            <a:ext cx="2209111" cy="830997"/>
          </a:xfrm>
          <a:prstGeom prst="rect">
            <a:avLst/>
          </a:prstGeom>
          <a:solidFill>
            <a:schemeClr val="accent6"/>
          </a:solidFill>
          <a:ln cmpd="sng">
            <a:solidFill>
              <a:schemeClr val="tx1"/>
            </a:solidFill>
          </a:ln>
        </p:spPr>
        <p:txBody>
          <a:bodyPr wrap="square" rtlCol="0">
            <a:spAutoFit/>
          </a:bodyPr>
          <a:lstStyle/>
          <a:p>
            <a:pPr algn="ctr" defTabSz="914400"/>
            <a:r>
              <a:rPr lang="en-US" sz="1600" b="1" dirty="0" smtClean="0">
                <a:solidFill>
                  <a:srgbClr val="000000"/>
                </a:solidFill>
                <a:latin typeface="Century Schoolbook"/>
              </a:rPr>
              <a:t>Multi-platform Online Application Aware Mapping</a:t>
            </a:r>
            <a:endParaRPr lang="en-US" sz="1600" b="1" dirty="0">
              <a:solidFill>
                <a:srgbClr val="000000"/>
              </a:solidFill>
              <a:latin typeface="Century Schoolbook"/>
            </a:endParaRPr>
          </a:p>
        </p:txBody>
      </p:sp>
      <p:cxnSp>
        <p:nvCxnSpPr>
          <p:cNvPr id="52" name="Straight Connector 51"/>
          <p:cNvCxnSpPr>
            <a:stCxn id="5" idx="2"/>
            <a:endCxn id="30" idx="0"/>
          </p:cNvCxnSpPr>
          <p:nvPr/>
        </p:nvCxnSpPr>
        <p:spPr>
          <a:xfrm flipH="1">
            <a:off x="2443077" y="2772267"/>
            <a:ext cx="4341186" cy="117508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itle 1"/>
          <p:cNvSpPr txBox="1">
            <a:spLocks/>
          </p:cNvSpPr>
          <p:nvPr/>
        </p:nvSpPr>
        <p:spPr>
          <a:xfrm>
            <a:off x="253812" y="-76200"/>
            <a:ext cx="8042276" cy="914049"/>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rgbClr val="575F6D"/>
                </a:solidFill>
                <a:effectLst/>
                <a:uLnTx/>
                <a:uFillTx/>
                <a:latin typeface="Century Schoolbook"/>
                <a:ea typeface="+mj-ea"/>
                <a:cs typeface="+mj-cs"/>
              </a:rPr>
              <a:t>Objectives and Contributions</a:t>
            </a:r>
            <a:endParaRPr kumimoji="0" lang="en-US"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60" name="Rectangle 59"/>
          <p:cNvSpPr/>
          <p:nvPr/>
        </p:nvSpPr>
        <p:spPr>
          <a:xfrm>
            <a:off x="152400" y="5257562"/>
            <a:ext cx="3429000"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i="0" u="none" strike="noStrike" kern="0" cap="none" spc="0" normalizeH="0" baseline="0" noProof="0" dirty="0" smtClean="0">
                <a:ln>
                  <a:noFill/>
                </a:ln>
                <a:solidFill>
                  <a:srgbClr val="7030A0"/>
                </a:solidFill>
                <a:effectLst/>
                <a:uLnTx/>
                <a:uFillTx/>
                <a:latin typeface="Century Schoolbook" pitchFamily="18" charset="0"/>
              </a:rPr>
              <a:t>IEEE TCC </a:t>
            </a:r>
            <a:r>
              <a:rPr kumimoji="0" lang="en-US" sz="1400" i="0" u="none" strike="noStrike" kern="0" cap="none" spc="0" normalizeH="0" noProof="0" dirty="0" smtClean="0">
                <a:ln>
                  <a:noFill/>
                </a:ln>
                <a:solidFill>
                  <a:srgbClr val="7030A0"/>
                </a:solidFill>
                <a:effectLst/>
                <a:uLnTx/>
                <a:uFillTx/>
                <a:latin typeface="Century Schoolbook" pitchFamily="18" charset="0"/>
              </a:rPr>
              <a:t>2</a:t>
            </a:r>
            <a:r>
              <a:rPr kumimoji="0" lang="en-US" sz="1400" i="0" u="none" strike="noStrike" kern="0" cap="none" spc="0" normalizeH="0" baseline="30000" noProof="0" dirty="0" smtClean="0">
                <a:ln>
                  <a:noFill/>
                </a:ln>
                <a:solidFill>
                  <a:srgbClr val="7030A0"/>
                </a:solidFill>
                <a:effectLst/>
                <a:uLnTx/>
                <a:uFillTx/>
                <a:latin typeface="Century Schoolbook" pitchFamily="18" charset="0"/>
              </a:rPr>
              <a:t>nd</a:t>
            </a:r>
            <a:r>
              <a:rPr kumimoji="0" lang="en-US" sz="1400" i="0" u="none" strike="noStrike" kern="0" cap="none" spc="0" normalizeH="0" noProof="0" dirty="0" smtClean="0">
                <a:ln>
                  <a:noFill/>
                </a:ln>
                <a:solidFill>
                  <a:srgbClr val="7030A0"/>
                </a:solidFill>
                <a:effectLst/>
                <a:uLnTx/>
                <a:uFillTx/>
                <a:latin typeface="Century Schoolbook" pitchFamily="18" charset="0"/>
              </a:rPr>
              <a:t> round review</a:t>
            </a:r>
            <a:r>
              <a:rPr kumimoji="0" lang="en-US" sz="1400" i="0" u="none" strike="noStrike" kern="0" cap="none" spc="0" normalizeH="0" baseline="0" noProof="0" dirty="0" smtClean="0">
                <a:ln>
                  <a:noFill/>
                </a:ln>
                <a:solidFill>
                  <a:srgbClr val="7030A0"/>
                </a:solidFill>
                <a:effectLst/>
                <a:uLnTx/>
                <a:uFillTx/>
                <a:latin typeface="Century Schoolbook" pitchFamily="18" charset="0"/>
              </a:rPr>
              <a:t>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i="0" u="none" strike="noStrike" kern="0" cap="none" spc="0" normalizeH="0" baseline="0" noProof="0" dirty="0" smtClean="0">
                <a:ln>
                  <a:noFill/>
                </a:ln>
                <a:solidFill>
                  <a:srgbClr val="7030A0"/>
                </a:solidFill>
                <a:effectLst/>
                <a:uLnTx/>
                <a:uFillTx/>
                <a:latin typeface="Century Schoolbook" pitchFamily="18" charset="0"/>
              </a:rPr>
              <a:t>IEEE CloudCom 2013</a:t>
            </a:r>
            <a:r>
              <a:rPr kumimoji="0" lang="en-US" sz="1400" i="0" u="none" strike="noStrike" kern="0" cap="none" spc="0" normalizeH="0" noProof="0" dirty="0" smtClean="0">
                <a:ln>
                  <a:noFill/>
                </a:ln>
                <a:solidFill>
                  <a:srgbClr val="7030A0"/>
                </a:solidFill>
                <a:effectLst/>
                <a:uLnTx/>
                <a:uFillTx/>
                <a:latin typeface="Century Schoolbook" pitchFamily="18" charset="0"/>
              </a:rPr>
              <a:t> </a:t>
            </a:r>
            <a:r>
              <a:rPr kumimoji="0" lang="en-US" sz="1400" b="1" i="0" u="none" strike="noStrike" kern="0" cap="none" spc="0" normalizeH="0" noProof="0" dirty="0" smtClean="0">
                <a:ln>
                  <a:noFill/>
                </a:ln>
                <a:solidFill>
                  <a:srgbClr val="7030A0"/>
                </a:solidFill>
                <a:effectLst/>
                <a:uLnTx/>
                <a:uFillTx/>
                <a:latin typeface="Century Schoolbook" pitchFamily="18" charset="0"/>
              </a:rPr>
              <a:t>best paper</a:t>
            </a:r>
            <a:endParaRPr kumimoji="0" lang="en-US" sz="1400" b="1" i="0" u="none" strike="noStrike" kern="0" cap="none" spc="0" normalizeH="0" baseline="0" noProof="0" dirty="0" smtClean="0">
              <a:ln>
                <a:noFill/>
              </a:ln>
              <a:solidFill>
                <a:srgbClr val="7030A0"/>
              </a:solidFill>
              <a:effectLst/>
              <a:uLnTx/>
              <a:uFillTx/>
              <a:latin typeface="Century Schoolbook" pitchFamily="18" charset="0"/>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i="0" u="none" strike="noStrike" kern="0" cap="none" spc="0" normalizeH="0" baseline="0" noProof="0" dirty="0" smtClean="0">
                <a:ln>
                  <a:noFill/>
                </a:ln>
                <a:solidFill>
                  <a:srgbClr val="7030A0"/>
                </a:solidFill>
                <a:effectLst/>
                <a:uLnTx/>
                <a:uFillTx/>
                <a:latin typeface="Century Schoolbook" pitchFamily="18" charset="0"/>
              </a:rPr>
              <a:t>ACM HPDC 2012 short paper</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1400" kern="0" dirty="0" smtClean="0">
                <a:solidFill>
                  <a:srgbClr val="7030A0"/>
                </a:solidFill>
                <a:latin typeface="Century Schoolbook" pitchFamily="18" charset="0"/>
              </a:rPr>
              <a:t>IEEE Open Cirrus Summit 2011 </a:t>
            </a:r>
            <a:r>
              <a:rPr lang="en-US" sz="1400" b="1" kern="0" dirty="0" smtClean="0">
                <a:solidFill>
                  <a:srgbClr val="7030A0"/>
                </a:solidFill>
                <a:latin typeface="Century Schoolbook" pitchFamily="18" charset="0"/>
              </a:rPr>
              <a:t>best student paper</a:t>
            </a:r>
            <a:endParaRPr kumimoji="0" lang="en-US" sz="1400" b="1" i="0" u="none" strike="noStrike" kern="0" cap="none" spc="0" normalizeH="0" baseline="0" noProof="0" dirty="0" smtClean="0">
              <a:ln>
                <a:noFill/>
              </a:ln>
              <a:solidFill>
                <a:srgbClr val="7030A0"/>
              </a:solidFill>
              <a:effectLst/>
              <a:uLnTx/>
              <a:uFillTx/>
              <a:latin typeface="Century Schoolbook"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rgbClr val="7030A0"/>
              </a:solidFill>
              <a:effectLst/>
              <a:uLnTx/>
              <a:uFillTx/>
              <a:latin typeface="Century Schoolbook" pitchFamily="18" charset="0"/>
            </a:endParaRPr>
          </a:p>
        </p:txBody>
      </p:sp>
      <p:sp>
        <p:nvSpPr>
          <p:cNvPr id="63" name="Rectangle 62"/>
          <p:cNvSpPr/>
          <p:nvPr/>
        </p:nvSpPr>
        <p:spPr>
          <a:xfrm>
            <a:off x="3733800" y="5257800"/>
            <a:ext cx="1981200"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i="0" u="none" strike="noStrike" kern="0" cap="none" spc="0" normalizeH="0" baseline="0" noProof="0" dirty="0" smtClean="0">
                <a:ln>
                  <a:noFill/>
                </a:ln>
                <a:solidFill>
                  <a:srgbClr val="7030A0"/>
                </a:solidFill>
                <a:effectLst/>
                <a:uLnTx/>
                <a:uFillTx/>
                <a:latin typeface="Century Schoolbook" pitchFamily="18" charset="0"/>
              </a:rPr>
              <a:t>IEEE IC2E 2013</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1400" kern="0" dirty="0" smtClean="0">
                <a:solidFill>
                  <a:srgbClr val="7030A0"/>
                </a:solidFill>
                <a:latin typeface="Century Schoolbook" pitchFamily="18" charset="0"/>
              </a:rPr>
              <a:t>ACM FedCloud Workshop 2012</a:t>
            </a:r>
            <a:endParaRPr kumimoji="0" lang="en-US" sz="1400" i="0" u="none" strike="noStrike" kern="0" cap="none" spc="0" normalizeH="0" baseline="0" noProof="0" dirty="0">
              <a:ln>
                <a:noFill/>
              </a:ln>
              <a:solidFill>
                <a:srgbClr val="7030A0"/>
              </a:solidFill>
              <a:effectLst/>
              <a:uLnTx/>
              <a:uFillTx/>
              <a:latin typeface="Century Schoolbook" pitchFamily="18" charset="0"/>
            </a:endParaRPr>
          </a:p>
        </p:txBody>
      </p:sp>
      <p:sp>
        <p:nvSpPr>
          <p:cNvPr id="64" name="Rectangle 63"/>
          <p:cNvSpPr/>
          <p:nvPr/>
        </p:nvSpPr>
        <p:spPr>
          <a:xfrm>
            <a:off x="5638800" y="5257800"/>
            <a:ext cx="1600200" cy="53340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i="0" u="none" strike="noStrike" kern="0" cap="none" spc="0" normalizeH="0" baseline="0" noProof="0" dirty="0" smtClean="0">
                <a:ln>
                  <a:noFill/>
                </a:ln>
                <a:solidFill>
                  <a:srgbClr val="7030A0"/>
                </a:solidFill>
                <a:effectLst/>
                <a:uLnTx/>
                <a:uFillTx/>
                <a:latin typeface="Century Schoolbook" pitchFamily="18" charset="0"/>
              </a:rPr>
              <a:t>IEEE/ACM CCGrid 2013</a:t>
            </a:r>
            <a:endParaRPr kumimoji="0" lang="en-US" sz="1400" i="0" u="none" strike="noStrike" kern="0" cap="none" spc="0" normalizeH="0" baseline="0" noProof="0" dirty="0">
              <a:ln>
                <a:noFill/>
              </a:ln>
              <a:solidFill>
                <a:srgbClr val="7030A0"/>
              </a:solidFill>
              <a:effectLst/>
              <a:uLnTx/>
              <a:uFillTx/>
              <a:latin typeface="Century Schoolbook" pitchFamily="18" charset="0"/>
            </a:endParaRPr>
          </a:p>
        </p:txBody>
      </p:sp>
      <p:sp>
        <p:nvSpPr>
          <p:cNvPr id="65" name="TextBox 64"/>
          <p:cNvSpPr txBox="1"/>
          <p:nvPr/>
        </p:nvSpPr>
        <p:spPr>
          <a:xfrm>
            <a:off x="228600" y="4953000"/>
            <a:ext cx="28956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7030A0"/>
                </a:solidFill>
                <a:effectLst/>
                <a:uLnTx/>
                <a:uFillTx/>
                <a:latin typeface="Century Schoolbook" pitchFamily="18" charset="0"/>
              </a:rPr>
              <a:t>Papers (all are 1</a:t>
            </a:r>
            <a:r>
              <a:rPr kumimoji="0" lang="en-US" sz="1600" i="0" u="none" strike="noStrike" kern="0" cap="none" spc="0" normalizeH="0" baseline="30000" noProof="0" dirty="0" smtClean="0">
                <a:ln>
                  <a:noFill/>
                </a:ln>
                <a:solidFill>
                  <a:srgbClr val="7030A0"/>
                </a:solidFill>
                <a:effectLst/>
                <a:uLnTx/>
                <a:uFillTx/>
                <a:latin typeface="Century Schoolbook" pitchFamily="18" charset="0"/>
              </a:rPr>
              <a:t>st</a:t>
            </a:r>
            <a:r>
              <a:rPr kumimoji="0" lang="en-US" sz="1600" i="0" u="none" strike="noStrike" kern="0" cap="none" spc="0" normalizeH="0" baseline="0" noProof="0" dirty="0" smtClean="0">
                <a:ln>
                  <a:noFill/>
                </a:ln>
                <a:solidFill>
                  <a:srgbClr val="7030A0"/>
                </a:solidFill>
                <a:effectLst/>
                <a:uLnTx/>
                <a:uFillTx/>
                <a:latin typeface="Century Schoolbook" pitchFamily="18" charset="0"/>
              </a:rPr>
              <a:t> author)</a:t>
            </a:r>
            <a:endParaRPr kumimoji="0" lang="en-US" sz="1600" i="0" u="none" strike="noStrike" kern="0" cap="none" spc="0" normalizeH="0" baseline="0" noProof="0" dirty="0">
              <a:ln>
                <a:noFill/>
              </a:ln>
              <a:solidFill>
                <a:srgbClr val="7030A0"/>
              </a:solidFill>
              <a:effectLst/>
              <a:uLnTx/>
              <a:uFillTx/>
              <a:latin typeface="Century Schoolbook" pitchFamily="18" charset="0"/>
            </a:endParaRPr>
          </a:p>
        </p:txBody>
      </p:sp>
      <p:cxnSp>
        <p:nvCxnSpPr>
          <p:cNvPr id="66" name="Straight Connector 65"/>
          <p:cNvCxnSpPr/>
          <p:nvPr/>
        </p:nvCxnSpPr>
        <p:spPr>
          <a:xfrm>
            <a:off x="105824" y="4949822"/>
            <a:ext cx="8915815"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7162800" y="5257800"/>
            <a:ext cx="2209800"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1400" kern="0" dirty="0" smtClean="0">
                <a:solidFill>
                  <a:srgbClr val="7030A0"/>
                </a:solidFill>
                <a:latin typeface="Century Schoolbook" pitchFamily="18" charset="0"/>
              </a:rPr>
              <a:t>UIUC </a:t>
            </a:r>
            <a:r>
              <a:rPr kumimoji="0" lang="en-US" sz="1400" i="0" u="none" strike="noStrike" kern="0" cap="none" spc="0" normalizeH="0" baseline="0" noProof="0" dirty="0" smtClean="0">
                <a:ln>
                  <a:noFill/>
                </a:ln>
                <a:solidFill>
                  <a:srgbClr val="7030A0"/>
                </a:solidFill>
                <a:effectLst/>
                <a:uLnTx/>
                <a:uFillTx/>
                <a:latin typeface="Century Schoolbook" pitchFamily="18" charset="0"/>
              </a:rPr>
              <a:t>Tech Report/  </a:t>
            </a:r>
            <a:r>
              <a:rPr lang="en-US" sz="1400" kern="0" dirty="0" smtClean="0">
                <a:solidFill>
                  <a:srgbClr val="7030A0"/>
                </a:solidFill>
                <a:latin typeface="Century Schoolbook" pitchFamily="18" charset="0"/>
              </a:rPr>
              <a:t>Submission-</a:t>
            </a:r>
            <a:r>
              <a:rPr kumimoji="0" lang="en-US" sz="1400" i="0" u="none" strike="noStrike" kern="0" cap="none" spc="0" normalizeH="0" baseline="0" noProof="0" dirty="0" smtClean="0">
                <a:ln>
                  <a:noFill/>
                </a:ln>
                <a:solidFill>
                  <a:srgbClr val="7030A0"/>
                </a:solidFill>
                <a:effectLst/>
                <a:uLnTx/>
                <a:uFillTx/>
                <a:latin typeface="Century Schoolbook" pitchFamily="18" charset="0"/>
              </a:rPr>
              <a:t>Ready</a:t>
            </a:r>
            <a:r>
              <a:rPr kumimoji="0" lang="en-US" sz="1400" i="0" u="none" strike="noStrike" kern="0" cap="none" spc="0" normalizeH="0" noProof="0" dirty="0" smtClean="0">
                <a:ln>
                  <a:noFill/>
                </a:ln>
                <a:solidFill>
                  <a:srgbClr val="7030A0"/>
                </a:solidFill>
                <a:effectLst/>
                <a:uLnTx/>
                <a:uFillTx/>
                <a:latin typeface="Century Schoolbook" pitchFamily="18" charset="0"/>
              </a:rPr>
              <a:t> for IEEE HiPC 2014</a:t>
            </a:r>
            <a:r>
              <a:rPr kumimoji="0" lang="en-US" sz="1400" i="0" u="none" strike="noStrike" kern="0" cap="none" spc="0" normalizeH="0" baseline="0" noProof="0" dirty="0" smtClean="0">
                <a:ln>
                  <a:noFill/>
                </a:ln>
                <a:solidFill>
                  <a:srgbClr val="7030A0"/>
                </a:solidFill>
                <a:effectLst/>
                <a:uLnTx/>
                <a:uFillTx/>
                <a:latin typeface="Century Schoolbook" pitchFamily="18" charset="0"/>
              </a:rPr>
              <a:t> </a:t>
            </a:r>
            <a:endParaRPr kumimoji="0" lang="en-US" sz="1400" i="0" u="none" strike="noStrike" kern="0" cap="none" spc="0" normalizeH="0" baseline="0" noProof="0" dirty="0">
              <a:ln>
                <a:noFill/>
              </a:ln>
              <a:solidFill>
                <a:srgbClr val="7030A0"/>
              </a:solidFill>
              <a:effectLst/>
              <a:uLnTx/>
              <a:uFillTx/>
              <a:latin typeface="Century Schoolbook" pitchFamily="18" charset="0"/>
            </a:endParaRPr>
          </a:p>
        </p:txBody>
      </p:sp>
      <p:sp>
        <p:nvSpPr>
          <p:cNvPr id="34" name="Rectangle 33"/>
          <p:cNvSpPr/>
          <p:nvPr/>
        </p:nvSpPr>
        <p:spPr>
          <a:xfrm>
            <a:off x="3733800" y="6096000"/>
            <a:ext cx="358140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i="0" u="none" strike="noStrike" kern="0" cap="none" spc="0" normalizeH="0" baseline="0" noProof="0" dirty="0" smtClean="0">
                <a:ln>
                  <a:noFill/>
                </a:ln>
                <a:solidFill>
                  <a:srgbClr val="7030A0"/>
                </a:solidFill>
                <a:effectLst/>
                <a:uLnTx/>
                <a:uFillTx/>
                <a:latin typeface="Century Schoolbook" pitchFamily="18" charset="0"/>
              </a:rPr>
              <a:t>IPDPS 2013 </a:t>
            </a:r>
            <a:r>
              <a:rPr kumimoji="0" lang="en-US" sz="1400" b="1" i="0" u="none" strike="noStrike" kern="0" cap="none" spc="0" normalizeH="0" baseline="0" noProof="0" dirty="0" smtClean="0">
                <a:ln>
                  <a:noFill/>
                </a:ln>
                <a:solidFill>
                  <a:srgbClr val="7030A0"/>
                </a:solidFill>
                <a:effectLst/>
                <a:uLnTx/>
                <a:uFillTx/>
                <a:latin typeface="Century Schoolbook" pitchFamily="18" charset="0"/>
              </a:rPr>
              <a:t>Best PhD Forum paper</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i="0" u="none" strike="noStrike" kern="0" cap="none" spc="0" normalizeH="0" noProof="0" dirty="0" smtClean="0">
                <a:ln>
                  <a:noFill/>
                </a:ln>
                <a:solidFill>
                  <a:srgbClr val="7030A0"/>
                </a:solidFill>
                <a:effectLst/>
                <a:uLnTx/>
                <a:uFillTx/>
                <a:latin typeface="Century Schoolbook" pitchFamily="18" charset="0"/>
              </a:rPr>
              <a:t>SC 2013 Doctoral showcase</a:t>
            </a:r>
            <a:endParaRPr kumimoji="0" lang="en-US" sz="1400" i="0" u="none" strike="noStrike" kern="0" cap="none" spc="0" normalizeH="0" baseline="0" noProof="0" dirty="0">
              <a:ln>
                <a:noFill/>
              </a:ln>
              <a:solidFill>
                <a:srgbClr val="7030A0"/>
              </a:solidFill>
              <a:effectLst/>
              <a:uLnTx/>
              <a:uFillTx/>
              <a:latin typeface="Century Schoolbook" pitchFamily="18" charset="0"/>
            </a:endParaRPr>
          </a:p>
        </p:txBody>
      </p:sp>
      <p:sp>
        <p:nvSpPr>
          <p:cNvPr id="35" name="Slide Number Placeholder 3"/>
          <p:cNvSpPr>
            <a:spLocks noGrp="1"/>
          </p:cNvSpPr>
          <p:nvPr>
            <p:ph type="sldNum" sz="quarter" idx="4294967295"/>
          </p:nvPr>
        </p:nvSpPr>
        <p:spPr>
          <a:xfrm>
            <a:off x="8374743" y="6019800"/>
            <a:ext cx="609600" cy="521208"/>
          </a:xfrm>
          <a:prstGeom prst="rect">
            <a:avLst/>
          </a:prstGeom>
        </p:spPr>
        <p:txBody>
          <a:bodyPr/>
          <a:lstStyle/>
          <a:p>
            <a:pPr>
              <a:defRPr/>
            </a:pPr>
            <a:fld id="{21EF063A-D55F-46A6-9045-9932BD3AAC31}" type="slidenum">
              <a:rPr lang="en-US" sz="1400" smtClean="0">
                <a:solidFill>
                  <a:schemeClr val="tx1"/>
                </a:solidFill>
                <a:latin typeface="Century Schoolbook" pitchFamily="18" charset="0"/>
              </a:rPr>
              <a:pPr>
                <a:defRPr/>
              </a:pPr>
              <a:t>10</a:t>
            </a:fld>
            <a:endParaRPr lang="en-US" sz="1100" dirty="0">
              <a:solidFill>
                <a:schemeClr val="tx1"/>
              </a:solidFill>
              <a:latin typeface="Century Schoolbook" pitchFamily="18" charset="0"/>
            </a:endParaRPr>
          </a:p>
        </p:txBody>
      </p:sp>
    </p:spTree>
    <p:custDataLst>
      <p:tags r:id="rId1"/>
    </p:custDataLst>
    <p:extLst>
      <p:ext uri="{BB962C8B-B14F-4D97-AF65-F5344CB8AC3E}">
        <p14:creationId xmlns:p14="http://schemas.microsoft.com/office/powerpoint/2010/main" val="2306895525"/>
      </p:ext>
    </p:extLst>
  </p:cSld>
  <p:clrMapOvr>
    <a:masterClrMapping/>
  </p:clrMapOvr>
  <mc:AlternateContent xmlns:mc="http://schemas.openxmlformats.org/markup-compatibility/2006" xmlns:p14="http://schemas.microsoft.com/office/powerpoint/2010/main">
    <mc:Choice Requires="p14">
      <p:transition spd="slow" p14:dur="2000" advTm="118512"/>
    </mc:Choice>
    <mc:Fallback xmlns="">
      <p:transition spd="slow" advTm="118512"/>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1530" y="1407795"/>
            <a:ext cx="1828800" cy="461665"/>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2400" dirty="0" smtClean="0">
                <a:solidFill>
                  <a:prstClr val="black"/>
                </a:solidFill>
              </a:rPr>
              <a:t>HPC in cloud</a:t>
            </a:r>
            <a:endParaRPr lang="en-US" sz="2400" dirty="0">
              <a:solidFill>
                <a:prstClr val="black"/>
              </a:solidFill>
            </a:endParaRPr>
          </a:p>
        </p:txBody>
      </p:sp>
      <p:sp>
        <p:nvSpPr>
          <p:cNvPr id="5" name="TextBox 4"/>
          <p:cNvSpPr txBox="1"/>
          <p:nvPr/>
        </p:nvSpPr>
        <p:spPr>
          <a:xfrm>
            <a:off x="1157121" y="2047831"/>
            <a:ext cx="2166188" cy="830997"/>
          </a:xfrm>
          <a:prstGeom prst="rect">
            <a:avLst/>
          </a:prstGeom>
          <a:solidFill>
            <a:schemeClr val="accent3"/>
          </a:solidFill>
          <a:ln>
            <a:solidFill>
              <a:srgbClr val="FF0000"/>
            </a:solidFill>
          </a:ln>
        </p:spPr>
        <p:txBody>
          <a:bodyPr wrap="square" rtlCol="0">
            <a:spAutoFit/>
          </a:bodyPr>
          <a:lstStyle/>
          <a:p>
            <a:pPr algn="ctr"/>
            <a:r>
              <a:rPr lang="en-US" sz="2400" dirty="0" smtClean="0"/>
              <a:t>Performance analysis</a:t>
            </a:r>
            <a:endParaRPr lang="en-US" sz="2400" dirty="0"/>
          </a:p>
        </p:txBody>
      </p:sp>
      <p:sp>
        <p:nvSpPr>
          <p:cNvPr id="6" name="TextBox 5"/>
          <p:cNvSpPr txBox="1"/>
          <p:nvPr/>
        </p:nvSpPr>
        <p:spPr>
          <a:xfrm>
            <a:off x="6354580" y="2114835"/>
            <a:ext cx="1742527" cy="830997"/>
          </a:xfrm>
          <a:prstGeom prst="rect">
            <a:avLst/>
          </a:prstGeom>
          <a:solidFill>
            <a:schemeClr val="accent3"/>
          </a:solidFill>
          <a:ln>
            <a:solidFill>
              <a:srgbClr val="FF0000"/>
            </a:solidFill>
          </a:ln>
        </p:spPr>
        <p:txBody>
          <a:bodyPr wrap="square" rtlCol="0">
            <a:spAutoFit/>
          </a:bodyPr>
          <a:lstStyle/>
          <a:p>
            <a:pPr algn="ctr"/>
            <a:r>
              <a:rPr lang="en-US" sz="2400" dirty="0" smtClean="0"/>
              <a:t>Cost analysis</a:t>
            </a:r>
            <a:endParaRPr lang="en-US" sz="2400" dirty="0"/>
          </a:p>
        </p:txBody>
      </p:sp>
      <p:sp>
        <p:nvSpPr>
          <p:cNvPr id="7" name="TextBox 6"/>
          <p:cNvSpPr txBox="1"/>
          <p:nvPr/>
        </p:nvSpPr>
        <p:spPr>
          <a:xfrm>
            <a:off x="5126486" y="3191208"/>
            <a:ext cx="1828800"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Opportunities</a:t>
            </a:r>
            <a:endParaRPr lang="en-US" sz="1400" dirty="0">
              <a:solidFill>
                <a:prstClr val="black"/>
              </a:solidFill>
            </a:endParaRPr>
          </a:p>
        </p:txBody>
      </p:sp>
      <p:sp>
        <p:nvSpPr>
          <p:cNvPr id="8" name="TextBox 7"/>
          <p:cNvSpPr txBox="1"/>
          <p:nvPr/>
        </p:nvSpPr>
        <p:spPr>
          <a:xfrm>
            <a:off x="2185081" y="3214003"/>
            <a:ext cx="1898208"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Challenges/Bottlenecks</a:t>
            </a:r>
            <a:endParaRPr lang="en-US" sz="1400" dirty="0">
              <a:solidFill>
                <a:prstClr val="black"/>
              </a:solidFill>
            </a:endParaRPr>
          </a:p>
        </p:txBody>
      </p:sp>
      <p:sp>
        <p:nvSpPr>
          <p:cNvPr id="18" name="TextBox 17"/>
          <p:cNvSpPr txBox="1"/>
          <p:nvPr/>
        </p:nvSpPr>
        <p:spPr>
          <a:xfrm>
            <a:off x="2567303" y="4082044"/>
            <a:ext cx="2118379" cy="1200329"/>
          </a:xfrm>
          <a:prstGeom prst="rect">
            <a:avLst/>
          </a:prstGeom>
          <a:solidFill>
            <a:schemeClr val="accent3">
              <a:lumMod val="75000"/>
            </a:schemeClr>
          </a:solidFill>
          <a:ln>
            <a:solidFill>
              <a:srgbClr val="FF0000"/>
            </a:solidFill>
          </a:ln>
          <a:scene3d>
            <a:camera prst="orthographicFront"/>
            <a:lightRig rig="threePt" dir="t"/>
          </a:scene3d>
          <a:sp3d>
            <a:bevelB/>
          </a:sp3d>
        </p:spPr>
        <p:txBody>
          <a:bodyPr wrap="square" rtlCol="0">
            <a:spAutoFit/>
          </a:bodyPr>
          <a:lstStyle/>
          <a:p>
            <a:pPr algn="ctr"/>
            <a:r>
              <a:rPr lang="en-US" sz="2400" dirty="0" smtClean="0"/>
              <a:t>Selecting platform for </a:t>
            </a:r>
          </a:p>
          <a:p>
            <a:pPr algn="ctr"/>
            <a:r>
              <a:rPr lang="en-US" sz="2400" dirty="0" smtClean="0"/>
              <a:t> applications</a:t>
            </a:r>
            <a:endParaRPr lang="en-US" sz="2400" dirty="0"/>
          </a:p>
        </p:txBody>
      </p:sp>
      <p:cxnSp>
        <p:nvCxnSpPr>
          <p:cNvPr id="24" name="Straight Arrow Connector 23"/>
          <p:cNvCxnSpPr>
            <a:stCxn id="4" idx="2"/>
            <a:endCxn id="5" idx="0"/>
          </p:cNvCxnSpPr>
          <p:nvPr/>
        </p:nvCxnSpPr>
        <p:spPr>
          <a:xfrm rot="5400000">
            <a:off x="3253888" y="855788"/>
            <a:ext cx="178371" cy="2205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6" idx="0"/>
          </p:cNvCxnSpPr>
          <p:nvPr/>
        </p:nvCxnSpPr>
        <p:spPr>
          <a:xfrm rot="16200000" flipH="1">
            <a:off x="5713200" y="602190"/>
            <a:ext cx="245375" cy="277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7" idx="0"/>
          </p:cNvCxnSpPr>
          <p:nvPr/>
        </p:nvCxnSpPr>
        <p:spPr>
          <a:xfrm>
            <a:off x="4445930" y="1869460"/>
            <a:ext cx="1594956" cy="1321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2"/>
            <a:endCxn id="8" idx="0"/>
          </p:cNvCxnSpPr>
          <p:nvPr/>
        </p:nvCxnSpPr>
        <p:spPr>
          <a:xfrm flipH="1">
            <a:off x="3134185" y="1869460"/>
            <a:ext cx="1311745" cy="1344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5" idx="1"/>
            <a:endCxn id="18" idx="1"/>
          </p:cNvCxnSpPr>
          <p:nvPr/>
        </p:nvCxnSpPr>
        <p:spPr>
          <a:xfrm rot="10800000" flipH="1" flipV="1">
            <a:off x="1157121" y="2463329"/>
            <a:ext cx="1410182" cy="2218879"/>
          </a:xfrm>
          <a:prstGeom prst="curvedConnector3">
            <a:avLst>
              <a:gd name="adj1" fmla="val -1621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Curved Connector 93"/>
          <p:cNvCxnSpPr>
            <a:stCxn id="6" idx="3"/>
          </p:cNvCxnSpPr>
          <p:nvPr/>
        </p:nvCxnSpPr>
        <p:spPr>
          <a:xfrm flipH="1">
            <a:off x="4649397" y="2530334"/>
            <a:ext cx="3447710" cy="2151874"/>
          </a:xfrm>
          <a:prstGeom prst="curvedConnector3">
            <a:avLst>
              <a:gd name="adj1" fmla="val -663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5" idx="2"/>
            <a:endCxn id="8" idx="0"/>
          </p:cNvCxnSpPr>
          <p:nvPr/>
        </p:nvCxnSpPr>
        <p:spPr>
          <a:xfrm rot="16200000" flipH="1">
            <a:off x="2519613" y="2599430"/>
            <a:ext cx="335175" cy="893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6" idx="2"/>
            <a:endCxn id="7" idx="0"/>
          </p:cNvCxnSpPr>
          <p:nvPr/>
        </p:nvCxnSpPr>
        <p:spPr>
          <a:xfrm rot="5400000">
            <a:off x="6510677" y="2476041"/>
            <a:ext cx="245376" cy="1184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4941" y="595579"/>
            <a:ext cx="8314602" cy="461665"/>
          </a:xfrm>
          <a:prstGeom prst="rect">
            <a:avLst/>
          </a:prstGeom>
          <a:solidFill>
            <a:schemeClr val="accent6">
              <a:lumMod val="60000"/>
              <a:lumOff val="40000"/>
            </a:schemeClr>
          </a:solidFill>
        </p:spPr>
        <p:txBody>
          <a:bodyPr wrap="square">
            <a:spAutoFit/>
          </a:bodyPr>
          <a:lstStyle/>
          <a:p>
            <a:r>
              <a:rPr lang="en-US" sz="2400" b="1" dirty="0"/>
              <a:t>W</a:t>
            </a:r>
            <a:r>
              <a:rPr lang="en-US" sz="2400" b="1" dirty="0" smtClean="0"/>
              <a:t>hat</a:t>
            </a:r>
            <a:r>
              <a:rPr lang="en-US" sz="2400" dirty="0" smtClean="0"/>
              <a:t> applications in cloud, </a:t>
            </a:r>
            <a:r>
              <a:rPr lang="en-US" sz="2400" b="1" dirty="0"/>
              <a:t>Why</a:t>
            </a:r>
            <a:r>
              <a:rPr lang="en-US" sz="2400" dirty="0"/>
              <a:t> and </a:t>
            </a:r>
            <a:r>
              <a:rPr lang="en-US" sz="2400" b="1" dirty="0"/>
              <a:t>who</a:t>
            </a:r>
            <a:r>
              <a:rPr lang="en-US" sz="2400" dirty="0"/>
              <a:t> </a:t>
            </a:r>
            <a:r>
              <a:rPr lang="en-US" sz="2400" dirty="0" smtClean="0"/>
              <a:t>should choose clouds? </a:t>
            </a:r>
            <a:endParaRPr lang="en-US" sz="2400" dirty="0"/>
          </a:p>
        </p:txBody>
      </p:sp>
      <p:sp>
        <p:nvSpPr>
          <p:cNvPr id="44" name="Slide Number Placeholder 3"/>
          <p:cNvSpPr>
            <a:spLocks noGrp="1"/>
          </p:cNvSpPr>
          <p:nvPr>
            <p:ph type="sldNum" sz="quarter" idx="4294967295"/>
          </p:nvPr>
        </p:nvSpPr>
        <p:spPr>
          <a:xfrm>
            <a:off x="8374743" y="6019800"/>
            <a:ext cx="609600" cy="521208"/>
          </a:xfrm>
          <a:prstGeom prst="rect">
            <a:avLst/>
          </a:prstGeom>
        </p:spPr>
        <p:txBody>
          <a:bodyPr/>
          <a:lstStyle/>
          <a:p>
            <a:pPr>
              <a:defRPr/>
            </a:pPr>
            <a:fld id="{21EF063A-D55F-46A6-9045-9932BD3AAC31}" type="slidenum">
              <a:rPr lang="en-US" sz="1400" smtClean="0">
                <a:solidFill>
                  <a:schemeClr val="tx1"/>
                </a:solidFill>
                <a:latin typeface="Century Schoolbook" pitchFamily="18" charset="0"/>
              </a:rPr>
              <a:pPr>
                <a:defRPr/>
              </a:pPr>
              <a:t>11</a:t>
            </a:fld>
            <a:endParaRPr lang="en-US" sz="1100" dirty="0">
              <a:solidFill>
                <a:schemeClr val="tx1"/>
              </a:solidFill>
              <a:latin typeface="Century Schoolbook" pitchFamily="18" charset="0"/>
            </a:endParaRPr>
          </a:p>
        </p:txBody>
      </p:sp>
      <p:sp>
        <p:nvSpPr>
          <p:cNvPr id="54" name="TextBox 53"/>
          <p:cNvSpPr txBox="1"/>
          <p:nvPr/>
        </p:nvSpPr>
        <p:spPr>
          <a:xfrm>
            <a:off x="265623" y="1070666"/>
            <a:ext cx="1782995" cy="707886"/>
          </a:xfrm>
          <a:prstGeom prst="rect">
            <a:avLst/>
          </a:prstGeom>
          <a:noFill/>
        </p:spPr>
        <p:txBody>
          <a:bodyPr wrap="square" rtlCol="0">
            <a:spAutoFit/>
          </a:bodyPr>
          <a:lstStyle/>
          <a:p>
            <a:r>
              <a:rPr lang="en-US" sz="4000" dirty="0" smtClean="0"/>
              <a:t>Next …</a:t>
            </a:r>
            <a:endParaRPr lang="en-US" sz="4000" dirty="0"/>
          </a:p>
        </p:txBody>
      </p:sp>
    </p:spTree>
    <p:extLst>
      <p:ext uri="{BB962C8B-B14F-4D97-AF65-F5344CB8AC3E}">
        <p14:creationId xmlns:p14="http://schemas.microsoft.com/office/powerpoint/2010/main" val="3258349429"/>
      </p:ext>
    </p:extLst>
  </p:cSld>
  <p:clrMapOvr>
    <a:masterClrMapping/>
  </p:clrMapOvr>
  <mc:AlternateContent xmlns:mc="http://schemas.openxmlformats.org/markup-compatibility/2006" xmlns:p14="http://schemas.microsoft.com/office/powerpoint/2010/main">
    <mc:Choice Requires="p14">
      <p:transition spd="slow" p14:dur="2000" advTm="18611"/>
    </mc:Choice>
    <mc:Fallback xmlns="">
      <p:transition spd="slow" advTm="18611"/>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Application Characteristics</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12</a:t>
            </a:fld>
            <a:endParaRPr lang="en-US" dirty="0"/>
          </a:p>
        </p:txBody>
      </p:sp>
      <p:sp>
        <p:nvSpPr>
          <p:cNvPr id="7" name="Rectangle 6"/>
          <p:cNvSpPr/>
          <p:nvPr/>
        </p:nvSpPr>
        <p:spPr>
          <a:xfrm>
            <a:off x="762000" y="4572000"/>
            <a:ext cx="7391400" cy="830997"/>
          </a:xfrm>
          <a:prstGeom prst="rect">
            <a:avLst/>
          </a:prstGeom>
          <a:solidFill>
            <a:schemeClr val="accent1">
              <a:lumMod val="60000"/>
              <a:lumOff val="40000"/>
            </a:schemeClr>
          </a:solidFill>
        </p:spPr>
        <p:txBody>
          <a:bodyPr wrap="square">
            <a:spAutoFit/>
          </a:bodyPr>
          <a:lstStyle/>
          <a:p>
            <a:pPr eaLnBrk="0" fontAlgn="base" hangingPunct="0">
              <a:spcBef>
                <a:spcPts val="600"/>
              </a:spcBef>
              <a:spcAft>
                <a:spcPct val="0"/>
              </a:spcAft>
              <a:buClr>
                <a:srgbClr val="FE8637"/>
              </a:buClr>
              <a:buSzPct val="70000"/>
            </a:pPr>
            <a:r>
              <a:rPr lang="en-US" sz="2400" dirty="0" smtClean="0">
                <a:solidFill>
                  <a:prstClr val="black"/>
                </a:solidFill>
              </a:rPr>
              <a:t>Communication intensive applications performed poorly in cloud</a:t>
            </a:r>
          </a:p>
        </p:txBody>
      </p:sp>
      <p:pic>
        <p:nvPicPr>
          <p:cNvPr id="3074" name="Picture 2"/>
          <p:cNvPicPr>
            <a:picLocks noChangeAspect="1" noChangeArrowheads="1"/>
          </p:cNvPicPr>
          <p:nvPr/>
        </p:nvPicPr>
        <p:blipFill>
          <a:blip r:embed="rId3"/>
          <a:srcRect l="1637"/>
          <a:stretch>
            <a:fillRect/>
          </a:stretch>
        </p:blipFill>
        <p:spPr bwMode="auto">
          <a:xfrm>
            <a:off x="1102908" y="1828800"/>
            <a:ext cx="6745692" cy="2233382"/>
          </a:xfrm>
          <a:prstGeom prst="rect">
            <a:avLst/>
          </a:prstGeom>
          <a:noFill/>
          <a:ln w="9525">
            <a:noFill/>
            <a:miter lim="800000"/>
            <a:headEnd/>
            <a:tailEnd/>
          </a:ln>
          <a:effectLst/>
        </p:spPr>
      </p:pic>
      <p:sp>
        <p:nvSpPr>
          <p:cNvPr id="6" name="Rectangle 5"/>
          <p:cNvSpPr/>
          <p:nvPr/>
        </p:nvSpPr>
        <p:spPr>
          <a:xfrm>
            <a:off x="1295400" y="4114800"/>
            <a:ext cx="6096000" cy="304800"/>
          </a:xfrm>
          <a:prstGeom prst="rect">
            <a:avLst/>
          </a:prstGeom>
        </p:spPr>
        <p:txBody>
          <a:bodyPr wrap="square">
            <a:spAutoFit/>
          </a:bodyPr>
          <a:lstStyle/>
          <a:p>
            <a:pPr algn="ctr"/>
            <a:r>
              <a:rPr lang="en-US" sz="1400" dirty="0" smtClean="0"/>
              <a:t>Bottlenecks in bold, MPI collectives in parentheses</a:t>
            </a:r>
            <a:endParaRPr lang="en-US" sz="1400" dirty="0"/>
          </a:p>
        </p:txBody>
      </p:sp>
    </p:spTree>
    <p:extLst>
      <p:ext uri="{BB962C8B-B14F-4D97-AF65-F5344CB8AC3E}">
        <p14:creationId xmlns:p14="http://schemas.microsoft.com/office/powerpoint/2010/main" val="1920050522"/>
      </p:ext>
    </p:extLst>
  </p:cSld>
  <p:clrMapOvr>
    <a:masterClrMapping/>
  </p:clrMapOvr>
  <mc:AlternateContent xmlns:mc="http://schemas.openxmlformats.org/markup-compatibility/2006" xmlns:p14="http://schemas.microsoft.com/office/powerpoint/2010/main">
    <mc:Choice Requires="p14">
      <p:transition spd="slow" p14:dur="2000" advTm="27043"/>
    </mc:Choice>
    <mc:Fallback xmlns="">
      <p:transition spd="slow" advTm="2704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Bottlenecks in Cloud: Communication Latency </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13</a:t>
            </a:fld>
            <a:endParaRPr lang="en-US" dirty="0"/>
          </a:p>
        </p:txBody>
      </p:sp>
      <p:sp>
        <p:nvSpPr>
          <p:cNvPr id="7" name="Rectangle 6"/>
          <p:cNvSpPr/>
          <p:nvPr/>
        </p:nvSpPr>
        <p:spPr>
          <a:xfrm>
            <a:off x="838200" y="4876800"/>
            <a:ext cx="7391400" cy="830997"/>
          </a:xfrm>
          <a:prstGeom prst="rect">
            <a:avLst/>
          </a:prstGeom>
          <a:solidFill>
            <a:schemeClr val="accent1">
              <a:lumMod val="60000"/>
              <a:lumOff val="40000"/>
            </a:schemeClr>
          </a:solidFill>
        </p:spPr>
        <p:txBody>
          <a:bodyPr wrap="square">
            <a:spAutoFit/>
          </a:bodyPr>
          <a:lstStyle/>
          <a:p>
            <a:pPr eaLnBrk="0" fontAlgn="base" hangingPunct="0">
              <a:spcBef>
                <a:spcPts val="600"/>
              </a:spcBef>
              <a:spcAft>
                <a:spcPct val="0"/>
              </a:spcAft>
              <a:buClr>
                <a:srgbClr val="FE8637"/>
              </a:buClr>
              <a:buSzPct val="70000"/>
            </a:pPr>
            <a:r>
              <a:rPr lang="en-US" sz="2400" dirty="0" smtClean="0">
                <a:solidFill>
                  <a:prstClr val="black"/>
                </a:solidFill>
              </a:rPr>
              <a:t>Cloud message latencies (256</a:t>
            </a:r>
            <a:r>
              <a:rPr lang="el-GR" sz="2400" dirty="0" smtClean="0">
                <a:solidFill>
                  <a:prstClr val="black"/>
                </a:solidFill>
              </a:rPr>
              <a:t>μ</a:t>
            </a:r>
            <a:r>
              <a:rPr lang="en-US" sz="2400" dirty="0" smtClean="0">
                <a:solidFill>
                  <a:prstClr val="black"/>
                </a:solidFill>
              </a:rPr>
              <a:t>s) off by 2 orders of magnitude compared to supercomputers (4</a:t>
            </a:r>
            <a:r>
              <a:rPr lang="el-GR" sz="2400" dirty="0" smtClean="0">
                <a:solidFill>
                  <a:prstClr val="black"/>
                </a:solidFill>
              </a:rPr>
              <a:t>μ</a:t>
            </a:r>
            <a:r>
              <a:rPr lang="en-US" sz="2400" dirty="0" smtClean="0">
                <a:solidFill>
                  <a:prstClr val="black"/>
                </a:solidFill>
              </a:rPr>
              <a:t>s) </a:t>
            </a:r>
          </a:p>
        </p:txBody>
      </p:sp>
      <p:sp>
        <p:nvSpPr>
          <p:cNvPr id="6" name="TextBox 5"/>
          <p:cNvSpPr txBox="1"/>
          <p:nvPr/>
        </p:nvSpPr>
        <p:spPr>
          <a:xfrm>
            <a:off x="838200" y="3124200"/>
            <a:ext cx="914400" cy="646331"/>
          </a:xfrm>
          <a:prstGeom prst="rect">
            <a:avLst/>
          </a:prstGeom>
          <a:noFill/>
        </p:spPr>
        <p:txBody>
          <a:bodyPr wrap="square" rtlCol="0">
            <a:spAutoFit/>
          </a:bodyPr>
          <a:lstStyle/>
          <a:p>
            <a:pPr algn="ctr"/>
            <a:r>
              <a:rPr lang="en-US" dirty="0" smtClean="0">
                <a:solidFill>
                  <a:srgbClr val="0070C0"/>
                </a:solidFill>
              </a:rPr>
              <a:t>Low is better </a:t>
            </a:r>
            <a:endParaRPr lang="en-US" dirty="0">
              <a:solidFill>
                <a:srgbClr val="0070C0"/>
              </a:solidFill>
            </a:endParaRPr>
          </a:p>
        </p:txBody>
      </p:sp>
      <p:sp>
        <p:nvSpPr>
          <p:cNvPr id="8" name="Up Arrow 7"/>
          <p:cNvSpPr/>
          <p:nvPr/>
        </p:nvSpPr>
        <p:spPr>
          <a:xfrm rot="10800000">
            <a:off x="2012714" y="3124200"/>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a:srcRect/>
          <a:stretch>
            <a:fillRect/>
          </a:stretch>
        </p:blipFill>
        <p:spPr bwMode="auto">
          <a:xfrm>
            <a:off x="2667000" y="1447800"/>
            <a:ext cx="4800600" cy="3392541"/>
          </a:xfrm>
          <a:prstGeom prst="rect">
            <a:avLst/>
          </a:prstGeom>
          <a:noFill/>
          <a:ln w="9525">
            <a:noFill/>
            <a:miter lim="800000"/>
            <a:headEnd/>
            <a:tailEnd/>
          </a:ln>
          <a:effectLst/>
        </p:spPr>
      </p:pic>
    </p:spTree>
    <p:extLst>
      <p:ext uri="{BB962C8B-B14F-4D97-AF65-F5344CB8AC3E}">
        <p14:creationId xmlns:p14="http://schemas.microsoft.com/office/powerpoint/2010/main" val="1920050522"/>
      </p:ext>
    </p:extLst>
  </p:cSld>
  <p:clrMapOvr>
    <a:masterClrMapping/>
  </p:clrMapOvr>
  <mc:AlternateContent xmlns:mc="http://schemas.openxmlformats.org/markup-compatibility/2006" xmlns:p14="http://schemas.microsoft.com/office/powerpoint/2010/main">
    <mc:Choice Requires="p14">
      <p:transition spd="slow" p14:dur="2000" advTm="27043"/>
    </mc:Choice>
    <mc:Fallback xmlns="">
      <p:transition spd="slow" advTm="27043"/>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l="14959"/>
          <a:stretch>
            <a:fillRect/>
          </a:stretch>
        </p:blipFill>
        <p:spPr bwMode="auto">
          <a:xfrm>
            <a:off x="1327786" y="1524000"/>
            <a:ext cx="4082414" cy="3392541"/>
          </a:xfrm>
          <a:prstGeom prst="rect">
            <a:avLst/>
          </a:prstGeom>
          <a:noFill/>
          <a:ln w="9525">
            <a:noFill/>
            <a:miter lim="800000"/>
            <a:headEnd/>
            <a:tailEnd/>
          </a:ln>
          <a:effectLst/>
        </p:spPr>
      </p:pic>
      <p:sp>
        <p:nvSpPr>
          <p:cNvPr id="2" name="Title 1"/>
          <p:cNvSpPr>
            <a:spLocks noGrp="1"/>
          </p:cNvSpPr>
          <p:nvPr>
            <p:ph type="title"/>
          </p:nvPr>
        </p:nvSpPr>
        <p:spPr>
          <a:xfrm>
            <a:off x="457200" y="274638"/>
            <a:ext cx="8686800" cy="1143000"/>
          </a:xfrm>
        </p:spPr>
        <p:txBody>
          <a:bodyPr/>
          <a:lstStyle/>
          <a:p>
            <a:r>
              <a:rPr lang="en-US" dirty="0" smtClean="0"/>
              <a:t>Bottlenecks in Cloud: Communication Bandwidth</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14</a:t>
            </a:fld>
            <a:endParaRPr lang="en-US" dirty="0"/>
          </a:p>
        </p:txBody>
      </p:sp>
      <p:sp>
        <p:nvSpPr>
          <p:cNvPr id="9" name="TextBox 8"/>
          <p:cNvSpPr txBox="1"/>
          <p:nvPr/>
        </p:nvSpPr>
        <p:spPr>
          <a:xfrm>
            <a:off x="6259350" y="2291919"/>
            <a:ext cx="1665450" cy="369332"/>
          </a:xfrm>
          <a:prstGeom prst="rect">
            <a:avLst/>
          </a:prstGeom>
          <a:noFill/>
        </p:spPr>
        <p:txBody>
          <a:bodyPr wrap="square" rtlCol="0">
            <a:spAutoFit/>
          </a:bodyPr>
          <a:lstStyle/>
          <a:p>
            <a:pPr algn="ctr"/>
            <a:r>
              <a:rPr lang="en-US" dirty="0" smtClean="0">
                <a:solidFill>
                  <a:srgbClr val="0070C0"/>
                </a:solidFill>
              </a:rPr>
              <a:t>High is better </a:t>
            </a:r>
            <a:endParaRPr lang="en-US" dirty="0">
              <a:solidFill>
                <a:srgbClr val="0070C0"/>
              </a:solidFill>
            </a:endParaRPr>
          </a:p>
        </p:txBody>
      </p:sp>
      <p:sp>
        <p:nvSpPr>
          <p:cNvPr id="10" name="Up Arrow 9"/>
          <p:cNvSpPr/>
          <p:nvPr/>
        </p:nvSpPr>
        <p:spPr>
          <a:xfrm>
            <a:off x="6711043" y="2645329"/>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4"/>
          <a:srcRect/>
          <a:stretch>
            <a:fillRect/>
          </a:stretch>
        </p:blipFill>
        <p:spPr bwMode="auto">
          <a:xfrm>
            <a:off x="1382654" y="2133600"/>
            <a:ext cx="4452467" cy="3049362"/>
          </a:xfrm>
          <a:prstGeom prst="rect">
            <a:avLst/>
          </a:prstGeom>
          <a:noFill/>
          <a:ln w="9525">
            <a:noFill/>
            <a:miter lim="800000"/>
            <a:headEnd/>
            <a:tailEnd/>
          </a:ln>
          <a:effectLst/>
        </p:spPr>
      </p:pic>
      <p:sp>
        <p:nvSpPr>
          <p:cNvPr id="8" name="Rectangle 7"/>
          <p:cNvSpPr/>
          <p:nvPr/>
        </p:nvSpPr>
        <p:spPr>
          <a:xfrm>
            <a:off x="685800" y="5105400"/>
            <a:ext cx="7391400" cy="830997"/>
          </a:xfrm>
          <a:prstGeom prst="rect">
            <a:avLst/>
          </a:prstGeom>
          <a:solidFill>
            <a:schemeClr val="accent1">
              <a:lumMod val="60000"/>
              <a:lumOff val="40000"/>
            </a:schemeClr>
          </a:solidFill>
        </p:spPr>
        <p:txBody>
          <a:bodyPr wrap="square">
            <a:spAutoFit/>
          </a:bodyPr>
          <a:lstStyle/>
          <a:p>
            <a:pPr eaLnBrk="0" fontAlgn="base" hangingPunct="0">
              <a:spcBef>
                <a:spcPts val="600"/>
              </a:spcBef>
              <a:spcAft>
                <a:spcPct val="0"/>
              </a:spcAft>
              <a:buClr>
                <a:srgbClr val="FE8637"/>
              </a:buClr>
              <a:buSzPct val="70000"/>
            </a:pPr>
            <a:r>
              <a:rPr lang="en-US" sz="2400" dirty="0" smtClean="0">
                <a:solidFill>
                  <a:prstClr val="black"/>
                </a:solidFill>
              </a:rPr>
              <a:t>Cloud communication performance off by 2 orders of magnitude – why? </a:t>
            </a:r>
          </a:p>
        </p:txBody>
      </p:sp>
    </p:spTree>
    <p:extLst>
      <p:ext uri="{BB962C8B-B14F-4D97-AF65-F5344CB8AC3E}">
        <p14:creationId xmlns:p14="http://schemas.microsoft.com/office/powerpoint/2010/main" val="880196383"/>
      </p:ext>
    </p:extLst>
  </p:cSld>
  <p:clrMapOvr>
    <a:masterClrMapping/>
  </p:clrMapOvr>
  <mc:AlternateContent xmlns:mc="http://schemas.openxmlformats.org/markup-compatibility/2006" xmlns:p14="http://schemas.microsoft.com/office/powerpoint/2010/main">
    <mc:Choice Requires="p14">
      <p:transition spd="slow" p14:dur="2000" advTm="7483"/>
    </mc:Choice>
    <mc:Fallback xmlns="">
      <p:transition spd="slow" advTm="7483"/>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24" y="1380818"/>
            <a:ext cx="7655970" cy="32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Commodity Network or Virtualization </a:t>
            </a:r>
            <a:r>
              <a:rPr lang="en-US" dirty="0"/>
              <a:t>O</a:t>
            </a:r>
            <a:r>
              <a:rPr lang="en-US" dirty="0" smtClean="0"/>
              <a:t>verhead (both?)</a:t>
            </a:r>
            <a:endParaRPr lang="en-US" dirty="0"/>
          </a:p>
        </p:txBody>
      </p:sp>
      <p:sp>
        <p:nvSpPr>
          <p:cNvPr id="8" name="Content Placeholder 2"/>
          <p:cNvSpPr txBox="1">
            <a:spLocks/>
          </p:cNvSpPr>
          <p:nvPr/>
        </p:nvSpPr>
        <p:spPr bwMode="auto">
          <a:xfrm>
            <a:off x="699673" y="4717142"/>
            <a:ext cx="7430191" cy="1074057"/>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273050" indent="-273050" eaLnBrk="0" fontAlgn="base" hangingPunct="0">
              <a:spcBef>
                <a:spcPts val="600"/>
              </a:spcBef>
              <a:spcAft>
                <a:spcPct val="0"/>
              </a:spcAft>
              <a:buClr>
                <a:srgbClr val="FE8637"/>
              </a:buClr>
              <a:buSzPct val="70000"/>
              <a:buFont typeface="Wingdings" pitchFamily="2" charset="2"/>
              <a:buChar char=""/>
            </a:pPr>
            <a:r>
              <a:rPr lang="en-US" dirty="0" smtClean="0">
                <a:solidFill>
                  <a:prstClr val="black"/>
                </a:solidFill>
              </a:rPr>
              <a:t>Significant virtualization overhead (Physical </a:t>
            </a:r>
            <a:r>
              <a:rPr lang="en-US" dirty="0">
                <a:solidFill>
                  <a:prstClr val="black"/>
                </a:solidFill>
              </a:rPr>
              <a:t>v</a:t>
            </a:r>
            <a:r>
              <a:rPr lang="en-US" dirty="0" smtClean="0">
                <a:solidFill>
                  <a:prstClr val="black"/>
                </a:solidFill>
              </a:rPr>
              <a:t>s. virtual)</a:t>
            </a:r>
          </a:p>
          <a:p>
            <a:pPr marL="273050" indent="-273050" eaLnBrk="0" fontAlgn="base" hangingPunct="0">
              <a:spcBef>
                <a:spcPts val="600"/>
              </a:spcBef>
              <a:spcAft>
                <a:spcPct val="0"/>
              </a:spcAft>
              <a:buClr>
                <a:srgbClr val="FE8637"/>
              </a:buClr>
              <a:buSzPct val="70000"/>
              <a:buFont typeface="Wingdings" pitchFamily="2" charset="2"/>
              <a:buChar char=""/>
            </a:pPr>
            <a:r>
              <a:rPr lang="en-US" dirty="0" smtClean="0">
                <a:solidFill>
                  <a:prstClr val="black"/>
                </a:solidFill>
              </a:rPr>
              <a:t>Led to collaborative work on “Optimizing virtualization for HPC – Thin VMs, Containers, CPU affinity” with HP labs, Singapore. </a:t>
            </a:r>
          </a:p>
        </p:txBody>
      </p:sp>
      <p:sp>
        <p:nvSpPr>
          <p:cNvPr id="7" name="TextBox 6"/>
          <p:cNvSpPr txBox="1"/>
          <p:nvPr/>
        </p:nvSpPr>
        <p:spPr>
          <a:xfrm>
            <a:off x="117246" y="1615662"/>
            <a:ext cx="949554" cy="646331"/>
          </a:xfrm>
          <a:prstGeom prst="rect">
            <a:avLst/>
          </a:prstGeom>
          <a:noFill/>
        </p:spPr>
        <p:txBody>
          <a:bodyPr wrap="square" rtlCol="0">
            <a:spAutoFit/>
          </a:bodyPr>
          <a:lstStyle/>
          <a:p>
            <a:r>
              <a:rPr lang="en-US" dirty="0" smtClean="0">
                <a:solidFill>
                  <a:srgbClr val="0070C0"/>
                </a:solidFill>
              </a:rPr>
              <a:t>Low is better </a:t>
            </a:r>
            <a:endParaRPr lang="en-US" dirty="0">
              <a:solidFill>
                <a:srgbClr val="0070C0"/>
              </a:solidFill>
            </a:endParaRPr>
          </a:p>
        </p:txBody>
      </p:sp>
      <p:sp>
        <p:nvSpPr>
          <p:cNvPr id="9" name="Up Arrow 8"/>
          <p:cNvSpPr/>
          <p:nvPr/>
        </p:nvSpPr>
        <p:spPr>
          <a:xfrm rot="10800000">
            <a:off x="282323" y="2323745"/>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 Arrow 9"/>
          <p:cNvSpPr/>
          <p:nvPr/>
        </p:nvSpPr>
        <p:spPr>
          <a:xfrm>
            <a:off x="8211207" y="2335578"/>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882617" y="3423131"/>
            <a:ext cx="949554" cy="646331"/>
          </a:xfrm>
          <a:prstGeom prst="rect">
            <a:avLst/>
          </a:prstGeom>
          <a:noFill/>
        </p:spPr>
        <p:txBody>
          <a:bodyPr wrap="square" rtlCol="0">
            <a:spAutoFit/>
          </a:bodyPr>
          <a:lstStyle/>
          <a:p>
            <a:r>
              <a:rPr lang="en-US" dirty="0" smtClean="0">
                <a:solidFill>
                  <a:srgbClr val="0070C0"/>
                </a:solidFill>
              </a:rPr>
              <a:t>High is better </a:t>
            </a:r>
            <a:endParaRPr lang="en-US" dirty="0">
              <a:solidFill>
                <a:srgbClr val="0070C0"/>
              </a:solidFill>
            </a:endParaRPr>
          </a:p>
        </p:txBody>
      </p:sp>
      <p:sp>
        <p:nvSpPr>
          <p:cNvPr id="12"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15</a:t>
            </a:fld>
            <a:endParaRPr lang="en-US" dirty="0"/>
          </a:p>
        </p:txBody>
      </p:sp>
      <p:sp>
        <p:nvSpPr>
          <p:cNvPr id="3" name="Right Brace 2"/>
          <p:cNvSpPr/>
          <p:nvPr/>
        </p:nvSpPr>
        <p:spPr>
          <a:xfrm rot="10800000">
            <a:off x="914400" y="2217221"/>
            <a:ext cx="304800" cy="9906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ight Brace 12"/>
          <p:cNvSpPr/>
          <p:nvPr/>
        </p:nvSpPr>
        <p:spPr>
          <a:xfrm>
            <a:off x="1550846" y="2735628"/>
            <a:ext cx="304800" cy="4953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Bent Arrow 3"/>
          <p:cNvSpPr/>
          <p:nvPr/>
        </p:nvSpPr>
        <p:spPr>
          <a:xfrm flipH="1">
            <a:off x="1755062" y="2989374"/>
            <a:ext cx="378538" cy="151384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Up Arrow 15"/>
          <p:cNvSpPr/>
          <p:nvPr/>
        </p:nvSpPr>
        <p:spPr>
          <a:xfrm rot="10800000">
            <a:off x="3225226" y="2712519"/>
            <a:ext cx="52386" cy="495301"/>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575517" y="1423466"/>
            <a:ext cx="4082925" cy="2751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6385533"/>
      </p:ext>
    </p:extLst>
  </p:cSld>
  <p:clrMapOvr>
    <a:masterClrMapping/>
  </p:clrMapOvr>
  <mc:AlternateContent xmlns:mc="http://schemas.openxmlformats.org/markup-compatibility/2006" xmlns:p14="http://schemas.microsoft.com/office/powerpoint/2010/main">
    <mc:Choice Requires="p14">
      <p:transition spd="slow" p14:dur="2000" advTm="68182"/>
    </mc:Choice>
    <mc:Fallback xmlns="">
      <p:transition spd="slow" advTm="6818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anim calcmode="lin" valueType="num">
                                      <p:cBhvr>
                                        <p:cTn id="1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Public vs. Private Cloud</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16</a:t>
            </a:fld>
            <a:endParaRPr lang="en-US" dirty="0"/>
          </a:p>
        </p:txBody>
      </p:sp>
      <p:sp>
        <p:nvSpPr>
          <p:cNvPr id="7" name="Rectangle 6"/>
          <p:cNvSpPr/>
          <p:nvPr/>
        </p:nvSpPr>
        <p:spPr>
          <a:xfrm>
            <a:off x="304800" y="4922217"/>
            <a:ext cx="7772400" cy="1277273"/>
          </a:xfrm>
          <a:prstGeom prst="rect">
            <a:avLst/>
          </a:prstGeom>
          <a:solidFill>
            <a:schemeClr val="accent1">
              <a:lumMod val="60000"/>
              <a:lumOff val="40000"/>
            </a:schemeClr>
          </a:solidFill>
        </p:spPr>
        <p:txBody>
          <a:bodyPr wrap="square">
            <a:spAutoFit/>
          </a:bodyPr>
          <a:lstStyle/>
          <a:p>
            <a:pPr eaLnBrk="0" fontAlgn="base" hangingPunct="0">
              <a:spcBef>
                <a:spcPts val="600"/>
              </a:spcBef>
              <a:spcAft>
                <a:spcPct val="0"/>
              </a:spcAft>
              <a:buClr>
                <a:srgbClr val="FE8637"/>
              </a:buClr>
              <a:buSzPct val="70000"/>
            </a:pPr>
            <a:r>
              <a:rPr lang="en-US" sz="2400" dirty="0" smtClean="0">
                <a:solidFill>
                  <a:prstClr val="black"/>
                </a:solidFill>
              </a:rPr>
              <a:t>Similar network performance for public</a:t>
            </a:r>
            <a:r>
              <a:rPr lang="en-US" sz="2400" dirty="0">
                <a:solidFill>
                  <a:prstClr val="black"/>
                </a:solidFill>
              </a:rPr>
              <a:t> </a:t>
            </a:r>
            <a:r>
              <a:rPr lang="en-US" sz="2400" dirty="0" smtClean="0">
                <a:solidFill>
                  <a:prstClr val="black"/>
                </a:solidFill>
              </a:rPr>
              <a:t>and private cloud.  Then, why does public cloud perform worse?</a:t>
            </a:r>
          </a:p>
          <a:p>
            <a:pPr eaLnBrk="0" fontAlgn="base" hangingPunct="0">
              <a:spcBef>
                <a:spcPts val="600"/>
              </a:spcBef>
              <a:spcAft>
                <a:spcPct val="0"/>
              </a:spcAft>
              <a:buClr>
                <a:srgbClr val="FE8637"/>
              </a:buClr>
              <a:buSzPct val="70000"/>
            </a:pPr>
            <a:r>
              <a:rPr lang="en-US" sz="2400" dirty="0" smtClean="0">
                <a:solidFill>
                  <a:srgbClr val="FF0000"/>
                </a:solidFill>
              </a:rPr>
              <a:t>Multi-tenancy </a:t>
            </a:r>
          </a:p>
        </p:txBody>
      </p:sp>
      <p:sp>
        <p:nvSpPr>
          <p:cNvPr id="10" name="TextBox 9"/>
          <p:cNvSpPr txBox="1"/>
          <p:nvPr/>
        </p:nvSpPr>
        <p:spPr>
          <a:xfrm>
            <a:off x="609600" y="2971800"/>
            <a:ext cx="914400" cy="646331"/>
          </a:xfrm>
          <a:prstGeom prst="rect">
            <a:avLst/>
          </a:prstGeom>
          <a:noFill/>
        </p:spPr>
        <p:txBody>
          <a:bodyPr wrap="square" rtlCol="0">
            <a:spAutoFit/>
          </a:bodyPr>
          <a:lstStyle/>
          <a:p>
            <a:r>
              <a:rPr lang="en-US" dirty="0" smtClean="0">
                <a:solidFill>
                  <a:srgbClr val="0070C0"/>
                </a:solidFill>
              </a:rPr>
              <a:t>Low is better </a:t>
            </a:r>
            <a:endParaRPr lang="en-US" dirty="0">
              <a:solidFill>
                <a:srgbClr val="0070C0"/>
              </a:solidFill>
            </a:endParaRPr>
          </a:p>
        </p:txBody>
      </p:sp>
      <p:sp>
        <p:nvSpPr>
          <p:cNvPr id="11" name="Up Arrow 10"/>
          <p:cNvSpPr/>
          <p:nvPr/>
        </p:nvSpPr>
        <p:spPr>
          <a:xfrm rot="10800000">
            <a:off x="1784114" y="2971800"/>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a:blip r:embed="rId3"/>
          <a:srcRect/>
          <a:stretch>
            <a:fillRect/>
          </a:stretch>
        </p:blipFill>
        <p:spPr bwMode="auto">
          <a:xfrm>
            <a:off x="2438400" y="1295400"/>
            <a:ext cx="4800600" cy="3392541"/>
          </a:xfrm>
          <a:prstGeom prst="rect">
            <a:avLst/>
          </a:prstGeom>
          <a:noFill/>
          <a:ln w="9525">
            <a:noFill/>
            <a:miter lim="800000"/>
            <a:headEnd/>
            <a:tailEnd/>
          </a:ln>
          <a:effectLst/>
        </p:spPr>
      </p:pic>
    </p:spTree>
    <p:extLst>
      <p:ext uri="{BB962C8B-B14F-4D97-AF65-F5344CB8AC3E}">
        <p14:creationId xmlns:p14="http://schemas.microsoft.com/office/powerpoint/2010/main" val="122386317"/>
      </p:ext>
    </p:extLst>
  </p:cSld>
  <p:clrMapOvr>
    <a:masterClrMapping/>
  </p:clrMapOvr>
  <mc:AlternateContent xmlns:mc="http://schemas.openxmlformats.org/markup-compatibility/2006" xmlns:p14="http://schemas.microsoft.com/office/powerpoint/2010/main">
    <mc:Choice Requires="p14">
      <p:transition spd="slow" p14:dur="2000" advTm="26828"/>
    </mc:Choice>
    <mc:Fallback xmlns="">
      <p:transition spd="slow" advTm="26828"/>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multi-tenancy and Heterogeneity Challenge</a:t>
            </a:r>
            <a:endParaRPr lang="en-US" dirty="0"/>
          </a:p>
        </p:txBody>
      </p:sp>
      <p:sp>
        <p:nvSpPr>
          <p:cNvPr id="3" name="Content Placeholder 2"/>
          <p:cNvSpPr>
            <a:spLocks noGrp="1"/>
          </p:cNvSpPr>
          <p:nvPr>
            <p:ph sz="quarter" idx="1"/>
          </p:nvPr>
        </p:nvSpPr>
        <p:spPr>
          <a:xfrm>
            <a:off x="457200" y="1371600"/>
            <a:ext cx="8458200" cy="5181600"/>
          </a:xfrm>
        </p:spPr>
        <p:txBody>
          <a:bodyPr>
            <a:noAutofit/>
          </a:bodyPr>
          <a:lstStyle/>
          <a:p>
            <a:r>
              <a:rPr lang="en-US" dirty="0" smtClean="0"/>
              <a:t>Multi-tenancy</a:t>
            </a:r>
            <a:r>
              <a:rPr lang="en-US" dirty="0"/>
              <a:t>: Cloud providers run a profitable business by improving utilization of underutilized </a:t>
            </a:r>
            <a:r>
              <a:rPr lang="en-US" dirty="0" smtClean="0"/>
              <a:t>resources</a:t>
            </a:r>
          </a:p>
          <a:p>
            <a:pPr lvl="1"/>
            <a:r>
              <a:rPr lang="en-US" dirty="0" smtClean="0"/>
              <a:t>Cluster-level </a:t>
            </a:r>
            <a:r>
              <a:rPr lang="en-US" dirty="0"/>
              <a:t>by serving large number of users, </a:t>
            </a:r>
            <a:endParaRPr lang="en-US" dirty="0" smtClean="0"/>
          </a:p>
          <a:p>
            <a:pPr lvl="1"/>
            <a:r>
              <a:rPr lang="en-US" dirty="0" smtClean="0"/>
              <a:t>Server-level </a:t>
            </a:r>
            <a:r>
              <a:rPr lang="en-US" dirty="0"/>
              <a:t>by consolidating VMs </a:t>
            </a:r>
            <a:r>
              <a:rPr lang="en-US" dirty="0" smtClean="0"/>
              <a:t>of  complementary </a:t>
            </a:r>
            <a:r>
              <a:rPr lang="en-US" dirty="0"/>
              <a:t>nature (such as memory- and compute-intensive) on same server. </a:t>
            </a:r>
            <a:endParaRPr lang="en-US" dirty="0" smtClean="0"/>
          </a:p>
          <a:p>
            <a:r>
              <a:rPr lang="en-US" dirty="0" smtClean="0"/>
              <a:t>Heterogeneity: Cloud economics is based on:</a:t>
            </a:r>
          </a:p>
          <a:p>
            <a:pPr lvl="1"/>
            <a:r>
              <a:rPr lang="en-US" dirty="0" smtClean="0"/>
              <a:t>Creation of a cluster from existing pool of resources and </a:t>
            </a:r>
          </a:p>
          <a:p>
            <a:pPr lvl="1"/>
            <a:r>
              <a:rPr lang="en-US" dirty="0" smtClean="0"/>
              <a:t>Incremental addition of new resources. </a:t>
            </a:r>
          </a:p>
          <a:p>
            <a:pPr lvl="1"/>
            <a:endParaRPr lang="en-US" dirty="0" smtClean="0"/>
          </a:p>
        </p:txBody>
      </p:sp>
      <p:sp>
        <p:nvSpPr>
          <p:cNvPr id="4" name="Slide Number Placeholder 3"/>
          <p:cNvSpPr>
            <a:spLocks noGrp="1"/>
          </p:cNvSpPr>
          <p:nvPr>
            <p:ph type="sldNum" sz="quarter" idx="15"/>
          </p:nvPr>
        </p:nvSpPr>
        <p:spPr/>
        <p:txBody>
          <a:bodyPr/>
          <a:lstStyle/>
          <a:p>
            <a:fld id="{B6F15528-21DE-4FAA-801E-634DDDAF4B2B}" type="slidenum">
              <a:rPr lang="en-US" smtClean="0"/>
              <a:pPr/>
              <a:t>17</a:t>
            </a:fld>
            <a:endParaRPr lang="en-US" dirty="0"/>
          </a:p>
        </p:txBody>
      </p:sp>
      <p:sp>
        <p:nvSpPr>
          <p:cNvPr id="7" name="Rectangle 6"/>
          <p:cNvSpPr/>
          <p:nvPr/>
        </p:nvSpPr>
        <p:spPr>
          <a:xfrm>
            <a:off x="533400" y="4572000"/>
            <a:ext cx="8001000" cy="1015663"/>
          </a:xfrm>
          <a:prstGeom prst="rect">
            <a:avLst/>
          </a:prstGeom>
          <a:solidFill>
            <a:schemeClr val="accent1">
              <a:lumMod val="60000"/>
              <a:lumOff val="40000"/>
            </a:schemeClr>
          </a:solidFill>
        </p:spPr>
        <p:txBody>
          <a:bodyPr wrap="square">
            <a:spAutoFit/>
          </a:bodyPr>
          <a:lstStyle/>
          <a:p>
            <a:r>
              <a:rPr lang="en-US" sz="2000" dirty="0"/>
              <a:t>Heterogeneity and multi-tenancy intrinsic in </a:t>
            </a:r>
            <a:r>
              <a:rPr lang="en-US" sz="2000" dirty="0" smtClean="0"/>
              <a:t>clouds, driven by cloud economics but</a:t>
            </a:r>
          </a:p>
          <a:p>
            <a:r>
              <a:rPr lang="en-US" sz="2000" dirty="0" smtClean="0">
                <a:solidFill>
                  <a:srgbClr val="FF0000"/>
                </a:solidFill>
              </a:rPr>
              <a:t>For </a:t>
            </a:r>
            <a:r>
              <a:rPr lang="en-US" sz="2000" dirty="0">
                <a:solidFill>
                  <a:srgbClr val="FF0000"/>
                </a:solidFill>
              </a:rPr>
              <a:t>HPC, one slow </a:t>
            </a:r>
            <a:r>
              <a:rPr lang="en-US" sz="2000" dirty="0" smtClean="0">
                <a:solidFill>
                  <a:srgbClr val="FF0000"/>
                </a:solidFill>
              </a:rPr>
              <a:t>processor </a:t>
            </a:r>
            <a:r>
              <a:rPr lang="en-US" sz="2000" dirty="0">
                <a:solidFill>
                  <a:srgbClr val="FF0000"/>
                </a:solidFill>
              </a:rPr>
              <a:t>=&gt; all </a:t>
            </a:r>
            <a:r>
              <a:rPr lang="en-US" sz="2000" dirty="0" smtClean="0">
                <a:solidFill>
                  <a:srgbClr val="FF0000"/>
                </a:solidFill>
              </a:rPr>
              <a:t>underutilized processors</a:t>
            </a:r>
            <a:endParaRPr lang="en-US" sz="2000" dirty="0"/>
          </a:p>
        </p:txBody>
      </p:sp>
    </p:spTree>
    <p:custDataLst>
      <p:tags r:id="rId1"/>
    </p:custDataLst>
    <p:extLst>
      <p:ext uri="{BB962C8B-B14F-4D97-AF65-F5344CB8AC3E}">
        <p14:creationId xmlns:p14="http://schemas.microsoft.com/office/powerpoint/2010/main" val="958320391"/>
      </p:ext>
    </p:extLst>
  </p:cSld>
  <p:clrMapOvr>
    <a:masterClrMapping/>
  </p:clrMapOvr>
  <mc:AlternateContent xmlns:mc="http://schemas.openxmlformats.org/markup-compatibility/2006" xmlns:p14="http://schemas.microsoft.com/office/powerpoint/2010/main">
    <mc:Choice Requires="p14">
      <p:transition spd="slow" p14:dur="2000" advTm="74754"/>
    </mc:Choice>
    <mc:Fallback xmlns="">
      <p:transition spd="slow" advTm="7475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581" y="228600"/>
            <a:ext cx="6888956" cy="1143000"/>
          </a:xfrm>
        </p:spPr>
        <p:txBody>
          <a:bodyPr/>
          <a:lstStyle/>
          <a:p>
            <a:pPr lvl="0"/>
            <a:r>
              <a:rPr lang="en-US" dirty="0" smtClean="0">
                <a:solidFill>
                  <a:srgbClr val="575F6D"/>
                </a:solidFill>
              </a:rPr>
              <a:t>HPC-Cloud Divide </a:t>
            </a:r>
            <a:r>
              <a:rPr lang="en-US" dirty="0">
                <a:solidFill>
                  <a:srgbClr val="575F6D"/>
                </a:solidFill>
              </a:rPr>
              <a:t>	</a:t>
            </a:r>
            <a:r>
              <a:rPr lang="en-US" dirty="0" smtClean="0">
                <a:solidFill>
                  <a:srgbClr val="575F6D"/>
                </a:solidFill>
              </a:rPr>
              <a:t>Summary</a:t>
            </a:r>
            <a:r>
              <a:rPr lang="en-US" dirty="0">
                <a:solidFill>
                  <a:srgbClr val="575F6D"/>
                </a:solidFill>
              </a:rPr>
              <a:t/>
            </a:r>
            <a:br>
              <a:rPr lang="en-US" dirty="0">
                <a:solidFill>
                  <a:srgbClr val="575F6D"/>
                </a:solidFill>
              </a:rPr>
            </a:br>
            <a:endParaRPr lang="en-US" dirty="0"/>
          </a:p>
        </p:txBody>
      </p:sp>
      <p:sp>
        <p:nvSpPr>
          <p:cNvPr id="4" name="Slide Number Placeholder 3"/>
          <p:cNvSpPr>
            <a:spLocks noGrp="1"/>
          </p:cNvSpPr>
          <p:nvPr>
            <p:ph type="sldNum" sz="quarter" idx="12"/>
          </p:nvPr>
        </p:nvSpPr>
        <p:spPr>
          <a:xfrm>
            <a:off x="8147760" y="5727192"/>
            <a:ext cx="556683" cy="521208"/>
          </a:xfrm>
        </p:spPr>
        <p:txBody>
          <a:bodyPr/>
          <a:lstStyle/>
          <a:p>
            <a:fld id="{B6F15528-21DE-4FAA-801E-634DDDAF4B2B}" type="slidenum">
              <a:rPr lang="en-US" smtClean="0"/>
              <a:pPr/>
              <a:t>18</a:t>
            </a:fld>
            <a:endParaRPr lang="en-US" dirty="0"/>
          </a:p>
        </p:txBody>
      </p:sp>
      <p:sp>
        <p:nvSpPr>
          <p:cNvPr id="7" name="Content Placeholder 6"/>
          <p:cNvSpPr>
            <a:spLocks noGrp="1"/>
          </p:cNvSpPr>
          <p:nvPr>
            <p:ph sz="quarter" idx="2"/>
          </p:nvPr>
        </p:nvSpPr>
        <p:spPr>
          <a:xfrm>
            <a:off x="488781" y="2233653"/>
            <a:ext cx="3810000" cy="3886200"/>
          </a:xfrm>
        </p:spPr>
        <p:txBody>
          <a:bodyPr/>
          <a:lstStyle/>
          <a:p>
            <a:r>
              <a:rPr lang="en-US" dirty="0" smtClean="0"/>
              <a:t>Application </a:t>
            </a:r>
            <a:r>
              <a:rPr lang="en-US" b="1" dirty="0" smtClean="0"/>
              <a:t>performance</a:t>
            </a:r>
            <a:endParaRPr lang="en-US" dirty="0" smtClean="0"/>
          </a:p>
          <a:p>
            <a:r>
              <a:rPr lang="en-US" dirty="0"/>
              <a:t>Dedicated </a:t>
            </a:r>
            <a:r>
              <a:rPr lang="en-US" dirty="0" smtClean="0"/>
              <a:t>execution</a:t>
            </a:r>
          </a:p>
          <a:p>
            <a:r>
              <a:rPr lang="en-US" dirty="0" smtClean="0"/>
              <a:t>HPC-optimized interconnects, OS</a:t>
            </a:r>
          </a:p>
          <a:p>
            <a:r>
              <a:rPr lang="en-US" dirty="0" smtClean="0"/>
              <a:t>Not cloud-aware</a:t>
            </a:r>
            <a:endParaRPr lang="en-US" dirty="0"/>
          </a:p>
        </p:txBody>
      </p:sp>
      <p:sp>
        <p:nvSpPr>
          <p:cNvPr id="9" name="Content Placeholder 8"/>
          <p:cNvSpPr>
            <a:spLocks noGrp="1"/>
          </p:cNvSpPr>
          <p:nvPr>
            <p:ph sz="quarter" idx="4"/>
          </p:nvPr>
        </p:nvSpPr>
        <p:spPr>
          <a:xfrm>
            <a:off x="4403555" y="2233653"/>
            <a:ext cx="3661933" cy="3886200"/>
          </a:xfrm>
        </p:spPr>
        <p:txBody>
          <a:bodyPr/>
          <a:lstStyle/>
          <a:p>
            <a:r>
              <a:rPr lang="en-US" dirty="0" smtClean="0"/>
              <a:t>Service, </a:t>
            </a:r>
            <a:r>
              <a:rPr lang="en-US" b="1" dirty="0" smtClean="0"/>
              <a:t>cost</a:t>
            </a:r>
            <a:r>
              <a:rPr lang="en-US" dirty="0" smtClean="0"/>
              <a:t>, resource utilization</a:t>
            </a:r>
          </a:p>
          <a:p>
            <a:r>
              <a:rPr lang="en-US" dirty="0" smtClean="0"/>
              <a:t>Multi-tenancy</a:t>
            </a:r>
            <a:endParaRPr lang="en-US" dirty="0"/>
          </a:p>
          <a:p>
            <a:r>
              <a:rPr lang="en-US" dirty="0" smtClean="0"/>
              <a:t>Commodity network, virtualization</a:t>
            </a:r>
          </a:p>
          <a:p>
            <a:r>
              <a:rPr lang="en-US" dirty="0" smtClean="0"/>
              <a:t>Not HPC-aware</a:t>
            </a:r>
          </a:p>
        </p:txBody>
      </p:sp>
      <p:sp>
        <p:nvSpPr>
          <p:cNvPr id="6" name="Text Placeholder 5"/>
          <p:cNvSpPr>
            <a:spLocks noGrp="1"/>
          </p:cNvSpPr>
          <p:nvPr>
            <p:ph type="body" sz="quarter" idx="1"/>
          </p:nvPr>
        </p:nvSpPr>
        <p:spPr>
          <a:xfrm>
            <a:off x="488781" y="1441173"/>
            <a:ext cx="3340100" cy="658368"/>
          </a:xfrm>
        </p:spPr>
        <p:txBody>
          <a:bodyPr/>
          <a:lstStyle/>
          <a:p>
            <a:pPr algn="ctr"/>
            <a:r>
              <a:rPr lang="en-US" dirty="0" smtClean="0"/>
              <a:t>HPC</a:t>
            </a:r>
            <a:endParaRPr lang="en-US" dirty="0"/>
          </a:p>
        </p:txBody>
      </p:sp>
      <p:sp>
        <p:nvSpPr>
          <p:cNvPr id="8" name="Text Placeholder 7"/>
          <p:cNvSpPr>
            <a:spLocks noGrp="1"/>
          </p:cNvSpPr>
          <p:nvPr>
            <p:ph type="body" sz="quarter" idx="3"/>
          </p:nvPr>
        </p:nvSpPr>
        <p:spPr>
          <a:xfrm>
            <a:off x="4374981" y="1441173"/>
            <a:ext cx="3340100" cy="658368"/>
          </a:xfrm>
        </p:spPr>
        <p:txBody>
          <a:bodyPr/>
          <a:lstStyle/>
          <a:p>
            <a:pPr algn="ctr"/>
            <a:r>
              <a:rPr lang="en-US" dirty="0" smtClean="0"/>
              <a:t>Cloud</a:t>
            </a:r>
            <a:endParaRPr lang="en-US" dirty="0"/>
          </a:p>
        </p:txBody>
      </p:sp>
      <p:sp>
        <p:nvSpPr>
          <p:cNvPr id="10" name="Content Placeholder 2"/>
          <p:cNvSpPr txBox="1">
            <a:spLocks/>
          </p:cNvSpPr>
          <p:nvPr/>
        </p:nvSpPr>
        <p:spPr>
          <a:xfrm>
            <a:off x="412580" y="4876800"/>
            <a:ext cx="7969420" cy="762000"/>
          </a:xfrm>
          <a:prstGeom prst="rect">
            <a:avLst/>
          </a:prstGeom>
          <a:solidFill>
            <a:schemeClr val="accent1">
              <a:lumMod val="60000"/>
              <a:lumOff val="40000"/>
            </a:schemeClr>
          </a:solidFill>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E8637"/>
              </a:buClr>
              <a:buSzPct val="70000"/>
              <a:buNone/>
              <a:tabLst/>
              <a:defRPr/>
            </a:pPr>
            <a:r>
              <a:rPr kumimoji="0" lang="en-US" sz="2400" b="0" i="0" u="none" strike="noStrike" kern="1200" cap="none" spc="0" normalizeH="0" baseline="0" noProof="0" dirty="0" smtClean="0">
                <a:ln>
                  <a:noFill/>
                </a:ln>
                <a:effectLst/>
                <a:uLnTx/>
                <a:uFillTx/>
                <a:latin typeface="Century Schoolbook"/>
                <a:ea typeface="+mn-ea"/>
                <a:cs typeface="+mn-cs"/>
              </a:rPr>
              <a:t>Mismatch: HPC requirements and cloud characteristics </a:t>
            </a:r>
            <a:r>
              <a:rPr kumimoji="0" lang="en-US" sz="2100" b="0" i="0" u="none" strike="noStrike" kern="1200" cap="none" spc="0" normalizeH="0" baseline="0" noProof="0" dirty="0" smtClean="0">
                <a:ln>
                  <a:noFill/>
                </a:ln>
                <a:effectLst/>
                <a:uLnTx/>
                <a:uFillTx/>
                <a:latin typeface="Century Schoolbook"/>
                <a:ea typeface="+mn-ea"/>
                <a:cs typeface="+mn-cs"/>
              </a:rPr>
              <a:t>Only embarrassingly parallel,</a:t>
            </a:r>
            <a:r>
              <a:rPr kumimoji="0" lang="en-US" sz="2100" b="0" i="0" u="none" strike="noStrike" kern="1200" cap="none" spc="0" normalizeH="0" noProof="0" dirty="0" smtClean="0">
                <a:ln>
                  <a:noFill/>
                </a:ln>
                <a:effectLst/>
                <a:uLnTx/>
                <a:uFillTx/>
                <a:latin typeface="Century Schoolbook"/>
                <a:ea typeface="+mn-ea"/>
                <a:cs typeface="+mn-cs"/>
              </a:rPr>
              <a:t> </a:t>
            </a:r>
            <a:r>
              <a:rPr kumimoji="0" lang="en-US" sz="2100" b="0" i="0" u="none" strike="noStrike" kern="1200" cap="none" spc="0" normalizeH="0" baseline="0" noProof="0" dirty="0" smtClean="0">
                <a:ln>
                  <a:noFill/>
                </a:ln>
                <a:effectLst/>
                <a:uLnTx/>
                <a:uFillTx/>
                <a:latin typeface="Century Schoolbook"/>
                <a:ea typeface="+mn-ea"/>
                <a:cs typeface="+mn-cs"/>
              </a:rPr>
              <a:t>small scale HPC applications in clouds</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US" sz="2400" b="0" i="0" u="none" strike="noStrike" kern="1200" cap="none" spc="0" normalizeH="0" baseline="0" noProof="0" dirty="0">
              <a:ln>
                <a:noFill/>
              </a:ln>
              <a:effectLst/>
              <a:uLnTx/>
              <a:uFillTx/>
              <a:latin typeface="Century Schoolbook"/>
              <a:ea typeface="+mn-ea"/>
              <a:cs typeface="+mn-cs"/>
            </a:endParaRPr>
          </a:p>
        </p:txBody>
      </p:sp>
      <p:pic>
        <p:nvPicPr>
          <p:cNvPr id="13314" name="Picture 2" descr="C:\Users\guabhish\Desktop\Thesis\challenges_ahe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873"/>
          <a:stretch/>
        </p:blipFill>
        <p:spPr bwMode="auto">
          <a:xfrm>
            <a:off x="6553200" y="217714"/>
            <a:ext cx="968456" cy="115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05394"/>
      </p:ext>
    </p:extLst>
  </p:cSld>
  <p:clrMapOvr>
    <a:masterClrMapping/>
  </p:clrMapOvr>
  <mc:AlternateContent xmlns:mc="http://schemas.openxmlformats.org/markup-compatibility/2006" xmlns:p14="http://schemas.microsoft.com/office/powerpoint/2010/main">
    <mc:Choice Requires="p14">
      <p:transition spd="slow" p14:dur="2000" advTm="62624"/>
    </mc:Choice>
    <mc:Fallback xmlns="">
      <p:transition spd="slow" advTm="62624"/>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HPC-Cloud Economics</a:t>
            </a:r>
            <a:endParaRPr lang="en-US" dirty="0"/>
          </a:p>
        </p:txBody>
      </p:sp>
      <p:sp>
        <p:nvSpPr>
          <p:cNvPr id="3" name="Content Placeholder 2"/>
          <p:cNvSpPr>
            <a:spLocks noGrp="1"/>
          </p:cNvSpPr>
          <p:nvPr>
            <p:ph sz="quarter" idx="1"/>
          </p:nvPr>
        </p:nvSpPr>
        <p:spPr>
          <a:xfrm>
            <a:off x="457200" y="1143000"/>
            <a:ext cx="8305800" cy="4873752"/>
          </a:xfrm>
        </p:spPr>
        <p:txBody>
          <a:bodyPr>
            <a:normAutofit/>
          </a:bodyPr>
          <a:lstStyle/>
          <a:p>
            <a:r>
              <a:rPr lang="en-US" dirty="0" smtClean="0"/>
              <a:t>Then </a:t>
            </a:r>
            <a:r>
              <a:rPr lang="en-US" dirty="0"/>
              <a:t>w</a:t>
            </a:r>
            <a:r>
              <a:rPr lang="en-US" dirty="0" smtClean="0"/>
              <a:t>hy </a:t>
            </a:r>
            <a:r>
              <a:rPr lang="en-US" dirty="0"/>
              <a:t>c</a:t>
            </a:r>
            <a:r>
              <a:rPr lang="en-US" dirty="0" smtClean="0"/>
              <a:t>loud </a:t>
            </a:r>
            <a:r>
              <a:rPr lang="en-US" dirty="0"/>
              <a:t>for HPC</a:t>
            </a:r>
            <a:r>
              <a:rPr lang="en-US" dirty="0" smtClean="0"/>
              <a:t>?</a:t>
            </a:r>
          </a:p>
          <a:p>
            <a:pPr lvl="1"/>
            <a:r>
              <a:rPr lang="en-US" dirty="0" smtClean="0"/>
              <a:t>Small-medium enterprises, startups </a:t>
            </a:r>
            <a:r>
              <a:rPr lang="en-US" dirty="0"/>
              <a:t>with HPC </a:t>
            </a:r>
            <a:r>
              <a:rPr lang="en-US" dirty="0" smtClean="0"/>
              <a:t>needs</a:t>
            </a:r>
          </a:p>
          <a:p>
            <a:pPr lvl="1"/>
            <a:r>
              <a:rPr lang="en-US" dirty="0" smtClean="0"/>
              <a:t>Lower cost of running in cloud vs. supercomputer? </a:t>
            </a:r>
          </a:p>
          <a:p>
            <a:pPr lvl="2"/>
            <a:r>
              <a:rPr lang="en-US" dirty="0"/>
              <a:t>F</a:t>
            </a:r>
            <a:r>
              <a:rPr lang="en-US" dirty="0" smtClean="0"/>
              <a:t>or some applications?</a:t>
            </a:r>
            <a:endParaRPr lang="en-US" dirty="0"/>
          </a:p>
          <a:p>
            <a:pPr lvl="1"/>
            <a:endParaRPr lang="en-US" dirty="0"/>
          </a:p>
          <a:p>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1534704817"/>
      </p:ext>
    </p:extLst>
  </p:cSld>
  <p:clrMapOvr>
    <a:masterClrMapping/>
  </p:clrMapOvr>
  <mc:AlternateContent xmlns:mc="http://schemas.openxmlformats.org/markup-compatibility/2006" xmlns:p14="http://schemas.microsoft.com/office/powerpoint/2010/main">
    <mc:Choice Requires="p14">
      <p:transition spd="slow" p14:dur="2000" advTm="26971"/>
    </mc:Choice>
    <mc:Fallback xmlns="">
      <p:transition spd="slow" advTm="26971"/>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Committee</a:t>
            </a:r>
            <a:endParaRPr lang="en-US" dirty="0"/>
          </a:p>
        </p:txBody>
      </p:sp>
      <p:sp>
        <p:nvSpPr>
          <p:cNvPr id="3" name="Content Placeholder 2"/>
          <p:cNvSpPr>
            <a:spLocks noGrp="1"/>
          </p:cNvSpPr>
          <p:nvPr>
            <p:ph idx="1"/>
          </p:nvPr>
        </p:nvSpPr>
        <p:spPr>
          <a:xfrm>
            <a:off x="457200" y="1600200"/>
            <a:ext cx="7620000" cy="4873752"/>
          </a:xfrm>
        </p:spPr>
        <p:txBody>
          <a:bodyPr>
            <a:normAutofit/>
          </a:bodyPr>
          <a:lstStyle/>
          <a:p>
            <a:r>
              <a:rPr lang="en-US" sz="2800" dirty="0">
                <a:solidFill>
                  <a:schemeClr val="tx1">
                    <a:lumMod val="95000"/>
                    <a:lumOff val="5000"/>
                  </a:schemeClr>
                </a:solidFill>
              </a:rPr>
              <a:t>Prof. Maria J. Garzaran (UIUC, CS)</a:t>
            </a:r>
          </a:p>
          <a:p>
            <a:r>
              <a:rPr lang="en-US" sz="2800" dirty="0" smtClean="0">
                <a:solidFill>
                  <a:schemeClr val="tx1">
                    <a:lumMod val="95000"/>
                    <a:lumOff val="5000"/>
                  </a:schemeClr>
                </a:solidFill>
              </a:rPr>
              <a:t>Prof</a:t>
            </a:r>
            <a:r>
              <a:rPr lang="en-US" sz="2800" dirty="0">
                <a:solidFill>
                  <a:schemeClr val="tx1">
                    <a:lumMod val="95000"/>
                    <a:lumOff val="5000"/>
                  </a:schemeClr>
                </a:solidFill>
              </a:rPr>
              <a:t>. </a:t>
            </a:r>
            <a:r>
              <a:rPr lang="en-US" sz="2800" dirty="0" smtClean="0">
                <a:solidFill>
                  <a:schemeClr val="tx1">
                    <a:lumMod val="95000"/>
                    <a:lumOff val="5000"/>
                  </a:schemeClr>
                </a:solidFill>
              </a:rPr>
              <a:t>Indranil Gupta (UIUC</a:t>
            </a:r>
            <a:r>
              <a:rPr lang="en-US" sz="2800" dirty="0">
                <a:solidFill>
                  <a:schemeClr val="tx1">
                    <a:lumMod val="95000"/>
                    <a:lumOff val="5000"/>
                  </a:schemeClr>
                </a:solidFill>
              </a:rPr>
              <a:t>, CS</a:t>
            </a:r>
            <a:r>
              <a:rPr lang="en-US" sz="2800" dirty="0" smtClean="0">
                <a:solidFill>
                  <a:schemeClr val="tx1">
                    <a:lumMod val="95000"/>
                    <a:lumOff val="5000"/>
                  </a:schemeClr>
                </a:solidFill>
              </a:rPr>
              <a:t>)</a:t>
            </a:r>
          </a:p>
          <a:p>
            <a:r>
              <a:rPr lang="en-US" sz="2800" dirty="0" smtClean="0">
                <a:solidFill>
                  <a:schemeClr val="tx1">
                    <a:lumMod val="95000"/>
                    <a:lumOff val="5000"/>
                  </a:schemeClr>
                </a:solidFill>
              </a:rPr>
              <a:t>Prof</a:t>
            </a:r>
            <a:r>
              <a:rPr lang="en-US" sz="2800" dirty="0">
                <a:solidFill>
                  <a:schemeClr val="tx1">
                    <a:lumMod val="95000"/>
                    <a:lumOff val="5000"/>
                  </a:schemeClr>
                </a:solidFill>
              </a:rPr>
              <a:t>. Laxmikant V. Kale (UIUC, CS</a:t>
            </a:r>
            <a:r>
              <a:rPr lang="en-US" sz="2800" dirty="0" smtClean="0">
                <a:solidFill>
                  <a:schemeClr val="tx1">
                    <a:lumMod val="95000"/>
                    <a:lumOff val="5000"/>
                  </a:schemeClr>
                </a:solidFill>
              </a:rPr>
              <a:t>)</a:t>
            </a:r>
          </a:p>
          <a:p>
            <a:r>
              <a:rPr lang="en-US" sz="2800" dirty="0" smtClean="0">
                <a:solidFill>
                  <a:schemeClr val="tx1">
                    <a:lumMod val="95000"/>
                    <a:lumOff val="5000"/>
                  </a:schemeClr>
                </a:solidFill>
              </a:rPr>
              <a:t>Dr. Dejan Milojicic (HP Labs)</a:t>
            </a:r>
          </a:p>
        </p:txBody>
      </p:sp>
      <p:sp>
        <p:nvSpPr>
          <p:cNvPr id="5" name="Slide Number Placeholder 4"/>
          <p:cNvSpPr>
            <a:spLocks noGrp="1"/>
          </p:cNvSpPr>
          <p:nvPr>
            <p:ph type="sldNum" sz="quarter" idx="4294967295"/>
          </p:nvPr>
        </p:nvSpPr>
        <p:spPr>
          <a:xfrm>
            <a:off x="7897906" y="6275668"/>
            <a:ext cx="990600" cy="365125"/>
          </a:xfrm>
          <a:prstGeom prst="rect">
            <a:avLst/>
          </a:prstGeom>
        </p:spPr>
        <p:txBody>
          <a:bodyPr/>
          <a:lstStyle/>
          <a:p>
            <a:fld id="{7F5CE407-6216-4202-80E4-A30DC2F709B2}" type="slidenum">
              <a:rPr lang="en-US" smtClean="0"/>
              <a:pPr/>
              <a:t>2</a:t>
            </a:fld>
            <a:endParaRPr lang="en-US" dirty="0"/>
          </a:p>
        </p:txBody>
      </p:sp>
      <p:sp>
        <p:nvSpPr>
          <p:cNvPr id="6" name="Slide Number Placeholder 3"/>
          <p:cNvSpPr>
            <a:spLocks noGrp="1"/>
          </p:cNvSpPr>
          <p:nvPr>
            <p:ph type="sldNum" sz="quarter" idx="15"/>
          </p:nvPr>
        </p:nvSpPr>
        <p:spPr>
          <a:xfrm>
            <a:off x="8129016" y="5734050"/>
            <a:ext cx="609600" cy="521208"/>
          </a:xfrm>
        </p:spPr>
        <p:txBody>
          <a:bodyPr/>
          <a:lstStyle/>
          <a:p>
            <a:pPr>
              <a:defRPr/>
            </a:pPr>
            <a:fld id="{21EF063A-D55F-46A6-9045-9932BD3AAC31}" type="slidenum">
              <a:rPr lang="en-US" smtClean="0"/>
              <a:pPr>
                <a:defRPr/>
              </a:pPr>
              <a:t>2</a:t>
            </a:fld>
            <a:endParaRPr lang="en-US" dirty="0"/>
          </a:p>
        </p:txBody>
      </p:sp>
    </p:spTree>
    <p:extLst>
      <p:ext uri="{BB962C8B-B14F-4D97-AF65-F5344CB8AC3E}">
        <p14:creationId xmlns:p14="http://schemas.microsoft.com/office/powerpoint/2010/main" val="2963989842"/>
      </p:ext>
    </p:extLst>
  </p:cSld>
  <p:clrMapOvr>
    <a:masterClrMapping/>
  </p:clrMapOvr>
  <mc:AlternateContent xmlns:mc="http://schemas.openxmlformats.org/markup-compatibility/2006" xmlns:p14="http://schemas.microsoft.com/office/powerpoint/2010/main">
    <mc:Choice Requires="p14">
      <p:transition spd="slow" p14:dur="2000" advTm="10661"/>
    </mc:Choice>
    <mc:Fallback xmlns="">
      <p:transition spd="slow" advTm="10661"/>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98" y="-228600"/>
            <a:ext cx="7467600" cy="1143000"/>
          </a:xfrm>
        </p:spPr>
        <p:txBody>
          <a:bodyPr/>
          <a:lstStyle/>
          <a:p>
            <a:r>
              <a:rPr lang="en-US" dirty="0"/>
              <a:t>HPC-Cloud </a:t>
            </a:r>
            <a:r>
              <a:rPr lang="en-US" dirty="0" smtClean="0"/>
              <a:t>Economics*</a:t>
            </a:r>
            <a:endParaRPr lang="en-US" dirty="0"/>
          </a:p>
        </p:txBody>
      </p:sp>
      <p:sp>
        <p:nvSpPr>
          <p:cNvPr id="4" name="Slide Number Placeholder 3"/>
          <p:cNvSpPr>
            <a:spLocks noGrp="1"/>
          </p:cNvSpPr>
          <p:nvPr>
            <p:ph type="sldNum" sz="quarter" idx="4294967295"/>
          </p:nvPr>
        </p:nvSpPr>
        <p:spPr>
          <a:xfrm>
            <a:off x="8153400" y="5727700"/>
            <a:ext cx="609600" cy="520700"/>
          </a:xfrm>
          <a:prstGeom prst="rect">
            <a:avLst/>
          </a:prstGeom>
        </p:spPr>
        <p:txBody>
          <a:bodyPr/>
          <a:lstStyle/>
          <a:p>
            <a:pPr>
              <a:defRPr/>
            </a:pPr>
            <a:fld id="{21EF063A-D55F-46A6-9045-9932BD3AAC31}" type="slidenum">
              <a:rPr lang="en-US" smtClean="0"/>
              <a:pPr>
                <a:defRPr/>
              </a:pPr>
              <a:t>20</a:t>
            </a:fld>
            <a:endParaRPr lang="en-US" dirty="0"/>
          </a:p>
        </p:txBody>
      </p:sp>
      <p:pic>
        <p:nvPicPr>
          <p:cNvPr id="8194" name="Picture 2"/>
          <p:cNvPicPr>
            <a:picLocks noChangeAspect="1" noChangeArrowheads="1"/>
          </p:cNvPicPr>
          <p:nvPr/>
        </p:nvPicPr>
        <p:blipFill rotWithShape="1">
          <a:blip r:embed="rId3" cstate="print"/>
          <a:srcRect t="3874" r="65059" b="30361"/>
          <a:stretch/>
        </p:blipFill>
        <p:spPr bwMode="auto">
          <a:xfrm>
            <a:off x="1276598" y="1278669"/>
            <a:ext cx="6477000" cy="3899884"/>
          </a:xfrm>
          <a:prstGeom prst="rect">
            <a:avLst/>
          </a:prstGeom>
          <a:noFill/>
          <a:ln w="9525">
            <a:noFill/>
            <a:miter lim="800000"/>
            <a:headEnd/>
            <a:tailEnd/>
          </a:ln>
        </p:spPr>
      </p:pic>
      <p:sp>
        <p:nvSpPr>
          <p:cNvPr id="10" name="Rectangle 9"/>
          <p:cNvSpPr/>
          <p:nvPr/>
        </p:nvSpPr>
        <p:spPr>
          <a:xfrm>
            <a:off x="412998" y="976159"/>
            <a:ext cx="5440913" cy="369332"/>
          </a:xfrm>
          <a:prstGeom prst="rect">
            <a:avLst/>
          </a:prstGeom>
          <a:solidFill>
            <a:schemeClr val="accent4">
              <a:lumMod val="40000"/>
              <a:lumOff val="60000"/>
            </a:schemeClr>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Cost = Charging rate($ per core-hour) × P × Time</a:t>
            </a:r>
            <a:endParaRPr lang="en-US" dirty="0"/>
          </a:p>
        </p:txBody>
      </p:sp>
      <p:sp>
        <p:nvSpPr>
          <p:cNvPr id="14" name="Rectangle 13"/>
          <p:cNvSpPr/>
          <p:nvPr/>
        </p:nvSpPr>
        <p:spPr>
          <a:xfrm>
            <a:off x="1162297" y="4983162"/>
            <a:ext cx="6705601" cy="830997"/>
          </a:xfrm>
          <a:prstGeom prst="rect">
            <a:avLst/>
          </a:prstGeom>
          <a:solidFill>
            <a:schemeClr val="accent1">
              <a:lumMod val="60000"/>
              <a:lumOff val="40000"/>
            </a:schemeClr>
          </a:solidFill>
        </p:spPr>
        <p:txBody>
          <a:bodyPr wrap="square">
            <a:spAutoFit/>
          </a:bodyPr>
          <a:lstStyle/>
          <a:p>
            <a:r>
              <a:rPr lang="en-US" sz="2400" dirty="0" smtClean="0"/>
              <a:t>Cloud can be cost-effective till some scale but what about performance?</a:t>
            </a:r>
            <a:endParaRPr lang="en-US" sz="2400" dirty="0"/>
          </a:p>
        </p:txBody>
      </p:sp>
      <p:sp>
        <p:nvSpPr>
          <p:cNvPr id="15" name="TextBox 14"/>
          <p:cNvSpPr txBox="1"/>
          <p:nvPr/>
        </p:nvSpPr>
        <p:spPr>
          <a:xfrm>
            <a:off x="329572" y="1912792"/>
            <a:ext cx="1665450" cy="923330"/>
          </a:xfrm>
          <a:prstGeom prst="rect">
            <a:avLst/>
          </a:prstGeom>
          <a:noFill/>
        </p:spPr>
        <p:txBody>
          <a:bodyPr wrap="square" rtlCol="0">
            <a:spAutoFit/>
          </a:bodyPr>
          <a:lstStyle/>
          <a:p>
            <a:r>
              <a:rPr lang="en-US" dirty="0" smtClean="0">
                <a:solidFill>
                  <a:srgbClr val="0070C0"/>
                </a:solidFill>
              </a:rPr>
              <a:t>High means cheaper to run in  cloud</a:t>
            </a:r>
            <a:endParaRPr lang="en-US" dirty="0">
              <a:solidFill>
                <a:srgbClr val="0070C0"/>
              </a:solidFill>
            </a:endParaRPr>
          </a:p>
        </p:txBody>
      </p:sp>
      <p:sp>
        <p:nvSpPr>
          <p:cNvPr id="16" name="Up Arrow 15"/>
          <p:cNvSpPr/>
          <p:nvPr/>
        </p:nvSpPr>
        <p:spPr>
          <a:xfrm>
            <a:off x="807573" y="3020788"/>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85237" y="945208"/>
            <a:ext cx="2534668" cy="584775"/>
          </a:xfrm>
          <a:prstGeom prst="rect">
            <a:avLst/>
          </a:prstGeom>
          <a:solidFill>
            <a:schemeClr val="tx2">
              <a:lumMod val="20000"/>
              <a:lumOff val="80000"/>
            </a:schemeClr>
          </a:solidFill>
          <a:ln>
            <a:solidFill>
              <a:schemeClr val="tx2">
                <a:lumMod val="20000"/>
                <a:lumOff val="80000"/>
              </a:schemeClr>
            </a:solid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 per CPU-hour on SC</a:t>
            </a:r>
          </a:p>
          <a:p>
            <a:r>
              <a:rPr lang="en-US" sz="1600" dirty="0" smtClean="0"/>
              <a:t>$ per CPU-hour on cloud</a:t>
            </a:r>
            <a:endParaRPr lang="en-US" sz="1600" dirty="0"/>
          </a:p>
        </p:txBody>
      </p:sp>
      <p:cxnSp>
        <p:nvCxnSpPr>
          <p:cNvPr id="5" name="Straight Connector 4"/>
          <p:cNvCxnSpPr>
            <a:stCxn id="17" idx="1"/>
            <a:endCxn id="17" idx="3"/>
          </p:cNvCxnSpPr>
          <p:nvPr/>
        </p:nvCxnSpPr>
        <p:spPr>
          <a:xfrm>
            <a:off x="6085237" y="1237596"/>
            <a:ext cx="25346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270998" y="1591539"/>
            <a:ext cx="386861" cy="877023"/>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2310" y="5831940"/>
            <a:ext cx="7234339" cy="307777"/>
          </a:xfrm>
          <a:prstGeom prst="rect">
            <a:avLst/>
          </a:prstGeom>
          <a:noFill/>
        </p:spPr>
        <p:txBody>
          <a:bodyPr wrap="square" rtlCol="0">
            <a:spAutoFit/>
          </a:bodyPr>
          <a:lstStyle/>
          <a:p>
            <a:r>
              <a:rPr lang="en-US" sz="1400" dirty="0" smtClean="0"/>
              <a:t>* Ack to Dejan Milojicic and Paolo Faraboschi who originally drew this figure</a:t>
            </a:r>
            <a:endParaRPr lang="en-US" sz="1400" dirty="0"/>
          </a:p>
        </p:txBody>
      </p:sp>
      <p:pic>
        <p:nvPicPr>
          <p:cNvPr id="21" name="Picture 2" descr="C:\Users\guabhish\Desktop\Thesis\happy-fa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949436"/>
            <a:ext cx="864723" cy="86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384435"/>
      </p:ext>
    </p:extLst>
  </p:cSld>
  <p:clrMapOvr>
    <a:masterClrMapping/>
  </p:clrMapOvr>
  <mc:AlternateContent xmlns:mc="http://schemas.openxmlformats.org/markup-compatibility/2006" xmlns:p14="http://schemas.microsoft.com/office/powerpoint/2010/main">
    <mc:Choice Requires="p14">
      <p:transition spd="slow" p14:dur="2000" advTm="96023"/>
    </mc:Choice>
    <mc:Fallback xmlns="">
      <p:transition spd="slow" advTm="96023"/>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416" y="1863712"/>
            <a:ext cx="4128415" cy="295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8153400" y="5715000"/>
            <a:ext cx="609600" cy="520700"/>
          </a:xfrm>
          <a:prstGeom prst="rect">
            <a:avLst/>
          </a:prstGeom>
        </p:spPr>
        <p:txBody>
          <a:bodyPr/>
          <a:lstStyle/>
          <a:p>
            <a:pPr>
              <a:defRPr/>
            </a:pPr>
            <a:fld id="{21EF063A-D55F-46A6-9045-9932BD3AAC31}" type="slidenum">
              <a:rPr lang="en-US" smtClean="0"/>
              <a:pPr>
                <a:defRPr/>
              </a:pPr>
              <a:t>21</a:t>
            </a:fld>
            <a:endParaRPr lang="en-US" dirty="0"/>
          </a:p>
        </p:txBody>
      </p:sp>
      <p:sp>
        <p:nvSpPr>
          <p:cNvPr id="7" name="Title 1"/>
          <p:cNvSpPr>
            <a:spLocks noGrp="1"/>
          </p:cNvSpPr>
          <p:nvPr>
            <p:ph type="title"/>
          </p:nvPr>
        </p:nvSpPr>
        <p:spPr>
          <a:xfrm>
            <a:off x="401428" y="330970"/>
            <a:ext cx="7467600" cy="594027"/>
          </a:xfrm>
        </p:spPr>
        <p:txBody>
          <a:bodyPr/>
          <a:lstStyle/>
          <a:p>
            <a:r>
              <a:rPr lang="en-US" dirty="0" smtClean="0"/>
              <a:t>User Perspective: Possible benefits</a:t>
            </a:r>
            <a:endParaRPr lang="en-US" dirty="0"/>
          </a:p>
        </p:txBody>
      </p:sp>
      <p:sp>
        <p:nvSpPr>
          <p:cNvPr id="2" name="Rectangle 1"/>
          <p:cNvSpPr/>
          <p:nvPr/>
        </p:nvSpPr>
        <p:spPr>
          <a:xfrm>
            <a:off x="465749" y="5256356"/>
            <a:ext cx="7579090" cy="830997"/>
          </a:xfrm>
          <a:prstGeom prst="rect">
            <a:avLst/>
          </a:prstGeom>
          <a:solidFill>
            <a:schemeClr val="accent1">
              <a:lumMod val="60000"/>
              <a:lumOff val="40000"/>
            </a:schemeClr>
          </a:solidFill>
        </p:spPr>
        <p:txBody>
          <a:bodyPr wrap="square">
            <a:spAutoFit/>
          </a:bodyPr>
          <a:lstStyle/>
          <a:p>
            <a:r>
              <a:rPr lang="en-US" sz="2400" dirty="0"/>
              <a:t>Interesting cross-over points when considering </a:t>
            </a:r>
            <a:r>
              <a:rPr lang="en-US" sz="2400" dirty="0" smtClean="0"/>
              <a:t>cost. </a:t>
            </a:r>
            <a:r>
              <a:rPr lang="en-US" sz="2400" dirty="0"/>
              <a:t>Best platform depends on </a:t>
            </a:r>
            <a:r>
              <a:rPr lang="en-US" sz="2400" dirty="0" smtClean="0"/>
              <a:t>scale</a:t>
            </a:r>
            <a:r>
              <a:rPr lang="en-US" sz="2400" dirty="0"/>
              <a:t>, </a:t>
            </a:r>
            <a:r>
              <a:rPr lang="en-US" sz="2400" dirty="0" smtClean="0"/>
              <a:t>budget</a:t>
            </a:r>
            <a:r>
              <a:rPr lang="en-US" sz="2400" dirty="0"/>
              <a:t>.</a:t>
            </a:r>
            <a:r>
              <a:rPr lang="en-US" sz="2400" dirty="0" smtClean="0"/>
              <a:t> </a:t>
            </a:r>
            <a:endParaRPr lang="en-US" sz="2400" dirty="0"/>
          </a:p>
        </p:txBody>
      </p:sp>
      <p:cxnSp>
        <p:nvCxnSpPr>
          <p:cNvPr id="11" name="Straight Connector 10"/>
          <p:cNvCxnSpPr/>
          <p:nvPr/>
        </p:nvCxnSpPr>
        <p:spPr>
          <a:xfrm>
            <a:off x="4105275" y="1788117"/>
            <a:ext cx="0" cy="2926814"/>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64680" y="1105338"/>
            <a:ext cx="1981200" cy="369332"/>
          </a:xfrm>
          <a:prstGeom prst="rect">
            <a:avLst/>
          </a:prstGeom>
          <a:noFill/>
        </p:spPr>
        <p:txBody>
          <a:bodyPr wrap="square" rtlCol="0">
            <a:spAutoFit/>
          </a:bodyPr>
          <a:lstStyle/>
          <a:p>
            <a:r>
              <a:rPr lang="en-US" dirty="0" smtClean="0"/>
              <a:t>Time constraint</a:t>
            </a:r>
            <a:endParaRPr lang="en-US" dirty="0"/>
          </a:p>
        </p:txBody>
      </p:sp>
      <p:cxnSp>
        <p:nvCxnSpPr>
          <p:cNvPr id="14" name="Straight Arrow Connector 13"/>
          <p:cNvCxnSpPr/>
          <p:nvPr/>
        </p:nvCxnSpPr>
        <p:spPr>
          <a:xfrm flipH="1">
            <a:off x="5078776" y="1729578"/>
            <a:ext cx="860198" cy="2182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91732" y="1360246"/>
            <a:ext cx="1981200" cy="369332"/>
          </a:xfrm>
          <a:prstGeom prst="rect">
            <a:avLst/>
          </a:prstGeom>
          <a:noFill/>
        </p:spPr>
        <p:txBody>
          <a:bodyPr wrap="square" rtlCol="0">
            <a:spAutoFit/>
          </a:bodyPr>
          <a:lstStyle/>
          <a:p>
            <a:r>
              <a:rPr lang="en-US" dirty="0" smtClean="0"/>
              <a:t>Choose this</a:t>
            </a:r>
            <a:endParaRPr lang="en-US" dirty="0"/>
          </a:p>
        </p:txBody>
      </p:sp>
      <p:sp>
        <p:nvSpPr>
          <p:cNvPr id="27" name="TextBox 26"/>
          <p:cNvSpPr txBox="1"/>
          <p:nvPr/>
        </p:nvSpPr>
        <p:spPr>
          <a:xfrm>
            <a:off x="6400800" y="3912370"/>
            <a:ext cx="1644039" cy="657641"/>
          </a:xfrm>
          <a:prstGeom prst="rect">
            <a:avLst/>
          </a:prstGeom>
          <a:noFill/>
        </p:spPr>
        <p:txBody>
          <a:bodyPr wrap="square" rtlCol="0">
            <a:spAutoFit/>
          </a:bodyPr>
          <a:lstStyle/>
          <a:p>
            <a:r>
              <a:rPr lang="en-US" dirty="0" smtClean="0"/>
              <a:t>Cost constraint</a:t>
            </a:r>
            <a:endParaRPr lang="en-US" dirty="0"/>
          </a:p>
        </p:txBody>
      </p:sp>
      <p:sp>
        <p:nvSpPr>
          <p:cNvPr id="29" name="TextBox 28"/>
          <p:cNvSpPr txBox="1"/>
          <p:nvPr/>
        </p:nvSpPr>
        <p:spPr>
          <a:xfrm>
            <a:off x="6781800" y="4723712"/>
            <a:ext cx="1981200" cy="369332"/>
          </a:xfrm>
          <a:prstGeom prst="rect">
            <a:avLst/>
          </a:prstGeom>
          <a:noFill/>
        </p:spPr>
        <p:txBody>
          <a:bodyPr wrap="square" rtlCol="0">
            <a:spAutoFit/>
          </a:bodyPr>
          <a:lstStyle/>
          <a:p>
            <a:r>
              <a:rPr lang="en-US" dirty="0" smtClean="0"/>
              <a:t>Choose this</a:t>
            </a:r>
            <a:endParaRPr lang="en-US" dirty="0"/>
          </a:p>
        </p:txBody>
      </p:sp>
      <p:cxnSp>
        <p:nvCxnSpPr>
          <p:cNvPr id="17" name="Straight Connector 16"/>
          <p:cNvCxnSpPr/>
          <p:nvPr/>
        </p:nvCxnSpPr>
        <p:spPr>
          <a:xfrm>
            <a:off x="5029200" y="1729578"/>
            <a:ext cx="0" cy="2926814"/>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91424" y="3562317"/>
            <a:ext cx="2933468" cy="24768"/>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135228" y="1699700"/>
            <a:ext cx="1611869" cy="1413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4724400" y="3587085"/>
            <a:ext cx="2057400" cy="1136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8600" y="2648315"/>
            <a:ext cx="1665450"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39" name="Up Arrow 38"/>
          <p:cNvSpPr/>
          <p:nvPr/>
        </p:nvSpPr>
        <p:spPr>
          <a:xfrm rot="10647940">
            <a:off x="642225" y="3017647"/>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41071" y="1002181"/>
            <a:ext cx="5440913" cy="369332"/>
          </a:xfrm>
          <a:prstGeom prst="rect">
            <a:avLst/>
          </a:prstGeom>
          <a:solidFill>
            <a:schemeClr val="accent4">
              <a:lumMod val="40000"/>
              <a:lumOff val="60000"/>
            </a:schemeClr>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Cost = Charging rate($ per core-hour) × P × Time</a:t>
            </a:r>
            <a:endParaRPr lang="en-US" dirty="0"/>
          </a:p>
        </p:txBody>
      </p:sp>
      <p:sp>
        <p:nvSpPr>
          <p:cNvPr id="49" name="TextBox 48"/>
          <p:cNvSpPr txBox="1"/>
          <p:nvPr/>
        </p:nvSpPr>
        <p:spPr>
          <a:xfrm>
            <a:off x="2377902" y="4887024"/>
            <a:ext cx="1665450"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50" name="Up Arrow 49"/>
          <p:cNvSpPr/>
          <p:nvPr/>
        </p:nvSpPr>
        <p:spPr>
          <a:xfrm rot="16200000">
            <a:off x="4407762" y="4704982"/>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2991424" y="1996998"/>
            <a:ext cx="803904" cy="276999"/>
          </a:xfrm>
          <a:prstGeom prst="rect">
            <a:avLst/>
          </a:prstGeom>
          <a:solidFill>
            <a:schemeClr val="bg1"/>
          </a:solidFill>
        </p:spPr>
        <p:txBody>
          <a:bodyPr wrap="square" rtlCol="0">
            <a:spAutoFit/>
          </a:bodyPr>
          <a:lstStyle/>
          <a:p>
            <a:endParaRPr lang="en-US" sz="1200" dirty="0"/>
          </a:p>
        </p:txBody>
      </p:sp>
      <p:sp>
        <p:nvSpPr>
          <p:cNvPr id="24" name="TextBox 23"/>
          <p:cNvSpPr txBox="1"/>
          <p:nvPr/>
        </p:nvSpPr>
        <p:spPr>
          <a:xfrm>
            <a:off x="1730442" y="1754394"/>
            <a:ext cx="803904" cy="276999"/>
          </a:xfrm>
          <a:prstGeom prst="rect">
            <a:avLst/>
          </a:prstGeom>
          <a:solidFill>
            <a:schemeClr val="bg1"/>
          </a:solidFill>
        </p:spPr>
        <p:txBody>
          <a:bodyPr wrap="square" rtlCol="0">
            <a:spAutoFit/>
          </a:bodyPr>
          <a:lstStyle/>
          <a:p>
            <a:endParaRPr lang="en-US" sz="1200" dirty="0"/>
          </a:p>
        </p:txBody>
      </p:sp>
      <p:sp>
        <p:nvSpPr>
          <p:cNvPr id="25" name="Rectangle 24"/>
          <p:cNvSpPr/>
          <p:nvPr/>
        </p:nvSpPr>
        <p:spPr>
          <a:xfrm>
            <a:off x="465749" y="6182380"/>
            <a:ext cx="7162800" cy="523220"/>
          </a:xfrm>
          <a:prstGeom prst="rect">
            <a:avLst/>
          </a:prstGeom>
          <a:solidFill>
            <a:srgbClr val="F5CD2D">
              <a:lumMod val="60000"/>
              <a:lumOff val="40000"/>
            </a:srgbClr>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smtClean="0">
                <a:ln>
                  <a:noFill/>
                </a:ln>
                <a:solidFill>
                  <a:sysClr val="windowText" lastClr="000000"/>
                </a:solidFill>
                <a:effectLst/>
                <a:uLnTx/>
                <a:uFillTx/>
              </a:rPr>
              <a:t>A. Gupta </a:t>
            </a:r>
            <a:r>
              <a:rPr kumimoji="0" lang="en-US" sz="1400" b="0" i="0" u="none" strike="noStrike" kern="0" cap="none" spc="0" normalizeH="0" baseline="0" noProof="0" dirty="0" smtClean="0">
                <a:ln>
                  <a:noFill/>
                </a:ln>
                <a:solidFill>
                  <a:sysClr val="windowText" lastClr="000000"/>
                </a:solidFill>
                <a:effectLst/>
                <a:uLnTx/>
                <a:uFillTx/>
              </a:rPr>
              <a:t>et al., “Exploring the Performance and Mapping of HPC Applications to Platforms in the cloud,” short paper in HPDC ’12. New York, NY, USA: ACM, 2012</a:t>
            </a:r>
            <a:endParaRPr kumimoji="0" lang="en-US" sz="1400" b="0"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2417536669"/>
      </p:ext>
    </p:extLst>
  </p:cSld>
  <p:clrMapOvr>
    <a:masterClrMapping/>
  </p:clrMapOvr>
  <mc:AlternateContent xmlns:mc="http://schemas.openxmlformats.org/markup-compatibility/2006" xmlns:p14="http://schemas.microsoft.com/office/powerpoint/2010/main">
    <mc:Choice Requires="p14">
      <p:transition spd="slow" p14:dur="2000" advTm="103467"/>
    </mc:Choice>
    <mc:Fallback xmlns="">
      <p:transition spd="slow" advTm="10346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588" y="5715000"/>
            <a:ext cx="609600" cy="520700"/>
          </a:xfrm>
          <a:prstGeom prst="rect">
            <a:avLst/>
          </a:prstGeom>
        </p:spPr>
        <p:txBody>
          <a:bodyPr/>
          <a:lstStyle/>
          <a:p>
            <a:pPr>
              <a:defRPr/>
            </a:pPr>
            <a:fld id="{21EF063A-D55F-46A6-9045-9932BD3AAC31}" type="slidenum">
              <a:rPr lang="en-US" smtClean="0"/>
              <a:pPr>
                <a:defRPr/>
              </a:pPr>
              <a:t>22</a:t>
            </a:fld>
            <a:endParaRPr lang="en-US" dirty="0"/>
          </a:p>
        </p:txBody>
      </p:sp>
      <p:pic>
        <p:nvPicPr>
          <p:cNvPr id="3074" name="Picture 2"/>
          <p:cNvPicPr>
            <a:picLocks noGrp="1" noChangeAspect="1" noChangeArrowheads="1"/>
          </p:cNvPicPr>
          <p:nvPr>
            <p:ph sz="quarter" idx="1"/>
          </p:nvPr>
        </p:nvPicPr>
        <p:blipFill>
          <a:blip r:embed="rId3"/>
          <a:srcRect/>
          <a:stretch>
            <a:fillRect/>
          </a:stretch>
        </p:blipFill>
        <p:spPr bwMode="auto">
          <a:xfrm>
            <a:off x="381001" y="1670050"/>
            <a:ext cx="6112540" cy="3962400"/>
          </a:xfrm>
          <a:prstGeom prst="rect">
            <a:avLst/>
          </a:prstGeom>
          <a:noFill/>
          <a:ln w="9525">
            <a:noFill/>
            <a:miter lim="800000"/>
            <a:headEnd/>
            <a:tailEnd/>
          </a:ln>
          <a:effectLst/>
        </p:spPr>
      </p:pic>
      <p:pic>
        <p:nvPicPr>
          <p:cNvPr id="5" name="Picture 2" descr="C:\Users\guabhish\Desktop\Thesis\confus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956050"/>
            <a:ext cx="838200" cy="7864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24400" y="1212850"/>
            <a:ext cx="4003816" cy="1200329"/>
          </a:xfrm>
          <a:prstGeom prst="rect">
            <a:avLst/>
          </a:prstGeom>
          <a:solidFill>
            <a:schemeClr val="accent1">
              <a:lumMod val="60000"/>
              <a:lumOff val="40000"/>
            </a:schemeClr>
          </a:solidFill>
        </p:spPr>
        <p:txBody>
          <a:bodyPr wrap="square">
            <a:spAutoFit/>
          </a:bodyPr>
          <a:lstStyle/>
          <a:p>
            <a:pPr marL="342900" indent="-342900">
              <a:buFont typeface="Arial" pitchFamily="34" charset="0"/>
              <a:buChar char="•"/>
            </a:pPr>
            <a:r>
              <a:rPr lang="en-US" sz="2400" dirty="0" smtClean="0"/>
              <a:t>Less load on SC</a:t>
            </a:r>
          </a:p>
          <a:p>
            <a:pPr marL="342900" indent="-342900">
              <a:buFont typeface="Arial" pitchFamily="34" charset="0"/>
              <a:buChar char="•"/>
            </a:pPr>
            <a:r>
              <a:rPr lang="en-US" sz="2400" dirty="0"/>
              <a:t>R</a:t>
            </a:r>
            <a:r>
              <a:rPr lang="en-US" sz="2400" dirty="0" smtClean="0"/>
              <a:t>educed wait time  </a:t>
            </a:r>
          </a:p>
          <a:p>
            <a:pPr marL="342900" indent="-342900">
              <a:buFont typeface="Arial" pitchFamily="34" charset="0"/>
              <a:buChar char="•"/>
            </a:pPr>
            <a:r>
              <a:rPr lang="en-US" sz="2400" dirty="0"/>
              <a:t>B</a:t>
            </a:r>
            <a:r>
              <a:rPr lang="en-US" sz="2400" dirty="0" smtClean="0"/>
              <a:t>etter cloud utilization</a:t>
            </a:r>
            <a:endParaRPr lang="en-US" sz="2400" dirty="0"/>
          </a:p>
        </p:txBody>
      </p:sp>
      <p:sp>
        <p:nvSpPr>
          <p:cNvPr id="7" name="Title 1"/>
          <p:cNvSpPr txBox="1">
            <a:spLocks/>
          </p:cNvSpPr>
          <p:nvPr/>
        </p:nvSpPr>
        <p:spPr>
          <a:xfrm>
            <a:off x="381000" y="374650"/>
            <a:ext cx="8077200" cy="914400"/>
          </a:xfrm>
          <a:prstGeom prst="rect">
            <a:avLst/>
          </a:prstGeom>
        </p:spPr>
        <p:txBody>
          <a:bodyPr vert="horz"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Cloud Provider Perspective: Mapping Jobs to Platforms</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Mapping Heuristics</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23</a:t>
            </a:fld>
            <a:endParaRPr lang="en-US" dirty="0"/>
          </a:p>
        </p:txBody>
      </p:sp>
      <p:sp>
        <p:nvSpPr>
          <p:cNvPr id="5" name="Content Placeholder 2"/>
          <p:cNvSpPr>
            <a:spLocks noGrp="1"/>
          </p:cNvSpPr>
          <p:nvPr>
            <p:ph sz="quarter" idx="1"/>
          </p:nvPr>
        </p:nvSpPr>
        <p:spPr>
          <a:xfrm>
            <a:off x="533400" y="1143000"/>
            <a:ext cx="8345658" cy="2209800"/>
          </a:xfrm>
          <a:noFill/>
        </p:spPr>
        <p:txBody>
          <a:bodyPr>
            <a:normAutofit/>
          </a:bodyPr>
          <a:lstStyle/>
          <a:p>
            <a:r>
              <a:rPr lang="en-US" dirty="0" smtClean="0"/>
              <a:t>2 dimensions:</a:t>
            </a:r>
          </a:p>
          <a:p>
            <a:pPr lvl="1"/>
            <a:r>
              <a:rPr lang="en-US" dirty="0" smtClean="0"/>
              <a:t>Match: Application-agnostic vs. Application-aware</a:t>
            </a:r>
          </a:p>
          <a:p>
            <a:pPr lvl="1"/>
            <a:r>
              <a:rPr lang="en-US" dirty="0" smtClean="0"/>
              <a:t>Availability: Static vs. Dynamic</a:t>
            </a:r>
          </a:p>
          <a:p>
            <a:pPr lvl="2"/>
            <a:r>
              <a:rPr lang="en-US" dirty="0" smtClean="0"/>
              <a:t>Static: made a-priori to job scheduling</a:t>
            </a:r>
          </a:p>
          <a:p>
            <a:pPr lvl="2"/>
            <a:r>
              <a:rPr lang="en-US" dirty="0" smtClean="0"/>
              <a:t>Dynamic: aware of current platform loads and availability</a:t>
            </a:r>
          </a:p>
          <a:p>
            <a:endParaRPr lang="en-US" dirty="0" smtClean="0"/>
          </a:p>
          <a:p>
            <a:endParaRPr lang="en-US" dirty="0" smtClean="0">
              <a:solidFill>
                <a:srgbClr val="FF0000"/>
              </a:solidFill>
            </a:endParaRPr>
          </a:p>
          <a:p>
            <a:pPr>
              <a:buNone/>
            </a:pPr>
            <a:endParaRPr lang="en-US" dirty="0" smtClean="0">
              <a:solidFill>
                <a:srgbClr val="FF0000"/>
              </a:solidFill>
            </a:endParaRPr>
          </a:p>
        </p:txBody>
      </p:sp>
      <p:graphicFrame>
        <p:nvGraphicFramePr>
          <p:cNvPr id="7" name="Table 6"/>
          <p:cNvGraphicFramePr>
            <a:graphicFrameLocks noGrp="1"/>
          </p:cNvGraphicFramePr>
          <p:nvPr/>
        </p:nvGraphicFramePr>
        <p:xfrm>
          <a:off x="1371600" y="3124200"/>
          <a:ext cx="6096000" cy="2199639"/>
        </p:xfrm>
        <a:graphic>
          <a:graphicData uri="http://schemas.openxmlformats.org/drawingml/2006/table">
            <a:tbl>
              <a:tblPr>
                <a:tableStyleId>{8799B23B-EC83-4686-B30A-512413B5E67A}</a:tableStyleId>
              </a:tblPr>
              <a:tblGrid>
                <a:gridCol w="2032000"/>
                <a:gridCol w="2032000"/>
                <a:gridCol w="2032000"/>
              </a:tblGrid>
              <a:tr h="370840">
                <a:tc>
                  <a:txBody>
                    <a:bodyPr/>
                    <a:lstStyle/>
                    <a:p>
                      <a:r>
                        <a:rPr lang="en-US" b="1" dirty="0" smtClean="0"/>
                        <a:t>Classification</a:t>
                      </a:r>
                      <a:endParaRPr lang="en-US" b="1" dirty="0"/>
                    </a:p>
                  </a:txBody>
                  <a:tcPr/>
                </a:tc>
                <a:tc>
                  <a:txBody>
                    <a:bodyPr/>
                    <a:lstStyle/>
                    <a:p>
                      <a:r>
                        <a:rPr lang="en-US" b="1" dirty="0" smtClean="0"/>
                        <a:t>App-agnostic</a:t>
                      </a:r>
                      <a:endParaRPr lang="en-US" b="1" dirty="0"/>
                    </a:p>
                  </a:txBody>
                  <a:tcPr/>
                </a:tc>
                <a:tc>
                  <a:txBody>
                    <a:bodyPr/>
                    <a:lstStyle/>
                    <a:p>
                      <a:r>
                        <a:rPr lang="en-US" b="1" dirty="0" smtClean="0"/>
                        <a:t>App-aware</a:t>
                      </a:r>
                      <a:endParaRPr lang="en-US" b="1" dirty="0"/>
                    </a:p>
                  </a:txBody>
                  <a:tcPr/>
                </a:tc>
              </a:tr>
              <a:tr h="370840">
                <a:tc>
                  <a:txBody>
                    <a:bodyPr/>
                    <a:lstStyle/>
                    <a:p>
                      <a:r>
                        <a:rPr lang="en-US" b="1" dirty="0" smtClean="0"/>
                        <a:t>Static</a:t>
                      </a:r>
                      <a:endParaRPr lang="en-US" b="1" dirty="0"/>
                    </a:p>
                  </a:txBody>
                  <a:tcPr/>
                </a:tc>
                <a:tc>
                  <a:txBody>
                    <a:bodyPr/>
                    <a:lstStyle/>
                    <a:p>
                      <a:r>
                        <a:rPr lang="en-US" dirty="0" smtClean="0"/>
                        <a:t>SCOnly, ClusterOnly, CloudOnly</a:t>
                      </a:r>
                      <a:endParaRPr lang="en-US" dirty="0"/>
                    </a:p>
                  </a:txBody>
                  <a:tcPr/>
                </a:tc>
                <a:tc>
                  <a:txBody>
                    <a:bodyPr/>
                    <a:lstStyle/>
                    <a:p>
                      <a:r>
                        <a:rPr lang="en-US" dirty="0" smtClean="0"/>
                        <a:t>?</a:t>
                      </a:r>
                      <a:endParaRPr lang="en-US" dirty="0"/>
                    </a:p>
                  </a:txBody>
                  <a:tcPr/>
                </a:tc>
              </a:tr>
              <a:tr h="370840">
                <a:tc>
                  <a:txBody>
                    <a:bodyPr/>
                    <a:lstStyle/>
                    <a:p>
                      <a:r>
                        <a:rPr lang="en-US" b="1" dirty="0" smtClean="0"/>
                        <a:t>Dynamic</a:t>
                      </a:r>
                      <a:endParaRPr lang="en-US" b="1" dirty="0"/>
                    </a:p>
                  </a:txBody>
                  <a:tcPr/>
                </a:tc>
                <a:tc>
                  <a:txBody>
                    <a:bodyPr/>
                    <a:lstStyle/>
                    <a:p>
                      <a:r>
                        <a:rPr lang="en-US" dirty="0" smtClean="0"/>
                        <a:t>RoundRobin</a:t>
                      </a:r>
                    </a:p>
                    <a:p>
                      <a:r>
                        <a:rPr lang="en-US" dirty="0" smtClean="0"/>
                        <a:t>BestFirst</a:t>
                      </a:r>
                    </a:p>
                    <a:p>
                      <a:r>
                        <a:rPr lang="en-US" dirty="0" smtClean="0"/>
                        <a:t>MostFreeFirst</a:t>
                      </a:r>
                      <a:endParaRPr lang="en-US" dirty="0"/>
                    </a:p>
                  </a:txBody>
                  <a:tcPr/>
                </a:tc>
                <a:tc>
                  <a:txBody>
                    <a:bodyPr/>
                    <a:lstStyle/>
                    <a:p>
                      <a:r>
                        <a:rPr lang="en-US" dirty="0" smtClean="0"/>
                        <a:t>?</a:t>
                      </a:r>
                      <a:endParaRPr lang="en-US" dirty="0"/>
                    </a:p>
                  </a:txBody>
                  <a:tcPr/>
                </a:tc>
              </a:tr>
            </a:tbl>
          </a:graphicData>
        </a:graphic>
      </p:graphicFrame>
      <p:sp>
        <p:nvSpPr>
          <p:cNvPr id="9" name="Rectangle 8"/>
          <p:cNvSpPr/>
          <p:nvPr/>
        </p:nvSpPr>
        <p:spPr>
          <a:xfrm>
            <a:off x="609600" y="5486400"/>
            <a:ext cx="7467600" cy="430887"/>
          </a:xfrm>
          <a:prstGeom prst="rect">
            <a:avLst/>
          </a:prstGeom>
          <a:solidFill>
            <a:schemeClr val="accent1">
              <a:lumMod val="60000"/>
              <a:lumOff val="40000"/>
            </a:schemeClr>
          </a:solidFill>
        </p:spPr>
        <p:txBody>
          <a:bodyPr wrap="square">
            <a:spAutoFit/>
          </a:bodyPr>
          <a:lstStyle/>
          <a:p>
            <a:pPr algn="ctr"/>
            <a:r>
              <a:rPr lang="en-US" sz="2200" dirty="0" smtClean="0"/>
              <a:t>Can we do some better mapping?</a:t>
            </a:r>
            <a:endParaRPr lang="en-US" sz="2200"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Static Application-Aware Heuristics</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24</a:t>
            </a:fld>
            <a:endParaRPr lang="en-US" dirty="0"/>
          </a:p>
        </p:txBody>
      </p:sp>
      <p:pic>
        <p:nvPicPr>
          <p:cNvPr id="4100" name="Picture 4"/>
          <p:cNvPicPr>
            <a:picLocks noChangeAspect="1" noChangeArrowheads="1"/>
          </p:cNvPicPr>
          <p:nvPr/>
        </p:nvPicPr>
        <p:blipFill>
          <a:blip r:embed="rId3"/>
          <a:srcRect r="52587"/>
          <a:stretch>
            <a:fillRect/>
          </a:stretch>
        </p:blipFill>
        <p:spPr bwMode="auto">
          <a:xfrm>
            <a:off x="990600" y="1066800"/>
            <a:ext cx="4320601" cy="266700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l="47509"/>
          <a:stretch>
            <a:fillRect/>
          </a:stretch>
        </p:blipFill>
        <p:spPr bwMode="auto">
          <a:xfrm>
            <a:off x="1143000" y="3810000"/>
            <a:ext cx="4783304" cy="2667000"/>
          </a:xfrm>
          <a:prstGeom prst="rect">
            <a:avLst/>
          </a:prstGeom>
          <a:noFill/>
          <a:ln w="9525">
            <a:noFill/>
            <a:miter lim="800000"/>
            <a:headEnd/>
            <a:tailEnd/>
          </a:ln>
          <a:effectLst/>
        </p:spPr>
      </p:pic>
      <p:sp>
        <p:nvSpPr>
          <p:cNvPr id="7" name="TextBox 6"/>
          <p:cNvSpPr txBox="1"/>
          <p:nvPr/>
        </p:nvSpPr>
        <p:spPr>
          <a:xfrm>
            <a:off x="5638800" y="1905000"/>
            <a:ext cx="2819400" cy="646331"/>
          </a:xfrm>
          <a:prstGeom prst="rect">
            <a:avLst/>
          </a:prstGeom>
          <a:noFill/>
        </p:spPr>
        <p:txBody>
          <a:bodyPr wrap="square" rtlCol="0">
            <a:spAutoFit/>
          </a:bodyPr>
          <a:lstStyle/>
          <a:p>
            <a:r>
              <a:rPr lang="en-US" dirty="0" smtClean="0">
                <a:solidFill>
                  <a:srgbClr val="FF0000"/>
                </a:solidFill>
              </a:rPr>
              <a:t>Red</a:t>
            </a:r>
            <a:r>
              <a:rPr lang="en-US" dirty="0" smtClean="0"/>
              <a:t>: slowdown</a:t>
            </a:r>
          </a:p>
          <a:p>
            <a:r>
              <a:rPr lang="en-US" dirty="0" smtClean="0">
                <a:solidFill>
                  <a:srgbClr val="00B0F0"/>
                </a:solidFill>
              </a:rPr>
              <a:t>Light blue</a:t>
            </a:r>
            <a:r>
              <a:rPr lang="en-US" dirty="0" smtClean="0"/>
              <a:t>: No slowdown</a:t>
            </a:r>
            <a:endParaRPr lang="en-US"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Static Application-Aware Heuristics</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25</a:t>
            </a:fld>
            <a:endParaRPr lang="en-US" dirty="0"/>
          </a:p>
        </p:txBody>
      </p:sp>
      <p:pic>
        <p:nvPicPr>
          <p:cNvPr id="5" name="Picture 4"/>
          <p:cNvPicPr>
            <a:picLocks noChangeAspect="1" noChangeArrowheads="1"/>
          </p:cNvPicPr>
          <p:nvPr/>
        </p:nvPicPr>
        <p:blipFill>
          <a:blip r:embed="rId3"/>
          <a:srcRect l="47509"/>
          <a:stretch>
            <a:fillRect/>
          </a:stretch>
        </p:blipFill>
        <p:spPr bwMode="auto">
          <a:xfrm>
            <a:off x="1143000" y="3810000"/>
            <a:ext cx="4783304" cy="2667000"/>
          </a:xfrm>
          <a:prstGeom prst="rect">
            <a:avLst/>
          </a:prstGeom>
          <a:noFill/>
          <a:ln w="9525">
            <a:noFill/>
            <a:miter lim="800000"/>
            <a:headEnd/>
            <a:tailEnd/>
          </a:ln>
          <a:effectLst/>
        </p:spPr>
      </p:pic>
      <p:sp>
        <p:nvSpPr>
          <p:cNvPr id="7" name="TextBox 6"/>
          <p:cNvSpPr txBox="1"/>
          <p:nvPr/>
        </p:nvSpPr>
        <p:spPr>
          <a:xfrm>
            <a:off x="5638800" y="1905000"/>
            <a:ext cx="2819400" cy="646331"/>
          </a:xfrm>
          <a:prstGeom prst="rect">
            <a:avLst/>
          </a:prstGeom>
          <a:noFill/>
        </p:spPr>
        <p:txBody>
          <a:bodyPr wrap="square" rtlCol="0">
            <a:spAutoFit/>
          </a:bodyPr>
          <a:lstStyle/>
          <a:p>
            <a:r>
              <a:rPr lang="en-US" dirty="0" smtClean="0">
                <a:solidFill>
                  <a:srgbClr val="FF0000"/>
                </a:solidFill>
              </a:rPr>
              <a:t>Red</a:t>
            </a:r>
            <a:r>
              <a:rPr lang="en-US" dirty="0" smtClean="0"/>
              <a:t>: slowdown</a:t>
            </a:r>
          </a:p>
          <a:p>
            <a:r>
              <a:rPr lang="en-US" dirty="0" smtClean="0">
                <a:solidFill>
                  <a:srgbClr val="00B0F0"/>
                </a:solidFill>
              </a:rPr>
              <a:t>Light blue</a:t>
            </a:r>
            <a:r>
              <a:rPr lang="en-US" dirty="0" smtClean="0"/>
              <a:t>: No slowdown</a:t>
            </a:r>
            <a:endParaRPr lang="en-US" dirty="0"/>
          </a:p>
        </p:txBody>
      </p:sp>
      <p:cxnSp>
        <p:nvCxnSpPr>
          <p:cNvPr id="15" name="Straight Connector 14"/>
          <p:cNvCxnSpPr/>
          <p:nvPr/>
        </p:nvCxnSpPr>
        <p:spPr>
          <a:xfrm rot="5400000">
            <a:off x="534194" y="4418806"/>
            <a:ext cx="441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00200" y="4419600"/>
            <a:ext cx="4343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7200" y="2057400"/>
            <a:ext cx="2819400" cy="369332"/>
          </a:xfrm>
          <a:prstGeom prst="rect">
            <a:avLst/>
          </a:prstGeom>
          <a:noFill/>
        </p:spPr>
        <p:txBody>
          <a:bodyPr wrap="square" rtlCol="0">
            <a:spAutoFit/>
          </a:bodyPr>
          <a:lstStyle/>
          <a:p>
            <a:r>
              <a:rPr lang="en-US" b="1" dirty="0" smtClean="0">
                <a:solidFill>
                  <a:srgbClr val="0070C0"/>
                </a:solidFill>
              </a:rPr>
              <a:t>AppPartition</a:t>
            </a:r>
            <a:endParaRPr lang="en-US" b="1" dirty="0">
              <a:solidFill>
                <a:srgbClr val="0070C0"/>
              </a:solidFill>
            </a:endParaRPr>
          </a:p>
        </p:txBody>
      </p:sp>
      <p:sp>
        <p:nvSpPr>
          <p:cNvPr id="31" name="TextBox 30"/>
          <p:cNvSpPr txBox="1"/>
          <p:nvPr/>
        </p:nvSpPr>
        <p:spPr>
          <a:xfrm>
            <a:off x="4114800" y="2971800"/>
            <a:ext cx="2819400" cy="369332"/>
          </a:xfrm>
          <a:prstGeom prst="rect">
            <a:avLst/>
          </a:prstGeom>
          <a:noFill/>
        </p:spPr>
        <p:txBody>
          <a:bodyPr wrap="square" rtlCol="0">
            <a:spAutoFit/>
          </a:bodyPr>
          <a:lstStyle/>
          <a:p>
            <a:r>
              <a:rPr lang="en-US" dirty="0" smtClean="0"/>
              <a:t>Supercomputer</a:t>
            </a:r>
            <a:endParaRPr lang="en-US" dirty="0"/>
          </a:p>
        </p:txBody>
      </p:sp>
      <p:sp>
        <p:nvSpPr>
          <p:cNvPr id="33" name="TextBox 32"/>
          <p:cNvSpPr txBox="1"/>
          <p:nvPr/>
        </p:nvSpPr>
        <p:spPr>
          <a:xfrm>
            <a:off x="2819400" y="2971800"/>
            <a:ext cx="2819400" cy="369332"/>
          </a:xfrm>
          <a:prstGeom prst="rect">
            <a:avLst/>
          </a:prstGeom>
          <a:noFill/>
        </p:spPr>
        <p:txBody>
          <a:bodyPr wrap="square" rtlCol="0">
            <a:spAutoFit/>
          </a:bodyPr>
          <a:lstStyle/>
          <a:p>
            <a:r>
              <a:rPr lang="en-US" dirty="0" smtClean="0"/>
              <a:t>Cluster</a:t>
            </a:r>
            <a:endParaRPr lang="en-US" dirty="0"/>
          </a:p>
        </p:txBody>
      </p:sp>
      <p:sp>
        <p:nvSpPr>
          <p:cNvPr id="34" name="TextBox 33"/>
          <p:cNvSpPr txBox="1"/>
          <p:nvPr/>
        </p:nvSpPr>
        <p:spPr>
          <a:xfrm>
            <a:off x="1524000" y="2971800"/>
            <a:ext cx="1066800" cy="369332"/>
          </a:xfrm>
          <a:prstGeom prst="rect">
            <a:avLst/>
          </a:prstGeom>
          <a:noFill/>
        </p:spPr>
        <p:txBody>
          <a:bodyPr wrap="square" rtlCol="0">
            <a:spAutoFit/>
          </a:bodyPr>
          <a:lstStyle/>
          <a:p>
            <a:r>
              <a:rPr lang="en-US" dirty="0" smtClean="0"/>
              <a:t>Cloud</a:t>
            </a:r>
            <a:endParaRPr lang="en-US"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Static Application-Aware Heuristics</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26</a:t>
            </a:fld>
            <a:endParaRPr lang="en-US" dirty="0"/>
          </a:p>
        </p:txBody>
      </p:sp>
      <p:pic>
        <p:nvPicPr>
          <p:cNvPr id="5" name="Picture 4"/>
          <p:cNvPicPr>
            <a:picLocks noChangeAspect="1" noChangeArrowheads="1"/>
          </p:cNvPicPr>
          <p:nvPr/>
        </p:nvPicPr>
        <p:blipFill>
          <a:blip r:embed="rId3"/>
          <a:srcRect l="47509"/>
          <a:stretch>
            <a:fillRect/>
          </a:stretch>
        </p:blipFill>
        <p:spPr bwMode="auto">
          <a:xfrm>
            <a:off x="1143000" y="3810000"/>
            <a:ext cx="4783304" cy="2667000"/>
          </a:xfrm>
          <a:prstGeom prst="rect">
            <a:avLst/>
          </a:prstGeom>
          <a:noFill/>
          <a:ln w="9525">
            <a:noFill/>
            <a:miter lim="800000"/>
            <a:headEnd/>
            <a:tailEnd/>
          </a:ln>
          <a:effectLst/>
        </p:spPr>
      </p:pic>
      <p:sp>
        <p:nvSpPr>
          <p:cNvPr id="7" name="TextBox 6"/>
          <p:cNvSpPr txBox="1"/>
          <p:nvPr/>
        </p:nvSpPr>
        <p:spPr>
          <a:xfrm>
            <a:off x="5638800" y="1905000"/>
            <a:ext cx="2819400" cy="646331"/>
          </a:xfrm>
          <a:prstGeom prst="rect">
            <a:avLst/>
          </a:prstGeom>
          <a:noFill/>
        </p:spPr>
        <p:txBody>
          <a:bodyPr wrap="square" rtlCol="0">
            <a:spAutoFit/>
          </a:bodyPr>
          <a:lstStyle/>
          <a:p>
            <a:r>
              <a:rPr lang="en-US" dirty="0" smtClean="0">
                <a:solidFill>
                  <a:srgbClr val="FF0000"/>
                </a:solidFill>
              </a:rPr>
              <a:t>Red</a:t>
            </a:r>
            <a:r>
              <a:rPr lang="en-US" dirty="0" smtClean="0"/>
              <a:t>: slowdown</a:t>
            </a:r>
          </a:p>
          <a:p>
            <a:r>
              <a:rPr lang="en-US" dirty="0" smtClean="0">
                <a:solidFill>
                  <a:srgbClr val="00B0F0"/>
                </a:solidFill>
              </a:rPr>
              <a:t>Light blue</a:t>
            </a:r>
            <a:r>
              <a:rPr lang="en-US" dirty="0" smtClean="0"/>
              <a:t>: No slowdown</a:t>
            </a:r>
            <a:endParaRPr lang="en-US" dirty="0"/>
          </a:p>
        </p:txBody>
      </p:sp>
      <p:cxnSp>
        <p:nvCxnSpPr>
          <p:cNvPr id="13" name="Straight Connector 12"/>
          <p:cNvCxnSpPr/>
          <p:nvPr/>
        </p:nvCxnSpPr>
        <p:spPr>
          <a:xfrm>
            <a:off x="1371600" y="5410200"/>
            <a:ext cx="533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371600" y="4872252"/>
            <a:ext cx="5329451" cy="454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15000" y="4267200"/>
            <a:ext cx="2819400" cy="369332"/>
          </a:xfrm>
          <a:prstGeom prst="rect">
            <a:avLst/>
          </a:prstGeom>
          <a:noFill/>
        </p:spPr>
        <p:txBody>
          <a:bodyPr wrap="square" rtlCol="0">
            <a:spAutoFit/>
          </a:bodyPr>
          <a:lstStyle/>
          <a:p>
            <a:r>
              <a:rPr lang="en-US" dirty="0" smtClean="0"/>
              <a:t>Supercomputer</a:t>
            </a:r>
            <a:endParaRPr lang="en-US" dirty="0"/>
          </a:p>
        </p:txBody>
      </p:sp>
      <p:sp>
        <p:nvSpPr>
          <p:cNvPr id="18" name="TextBox 17"/>
          <p:cNvSpPr txBox="1"/>
          <p:nvPr/>
        </p:nvSpPr>
        <p:spPr>
          <a:xfrm>
            <a:off x="5715000" y="4953000"/>
            <a:ext cx="2819400" cy="369332"/>
          </a:xfrm>
          <a:prstGeom prst="rect">
            <a:avLst/>
          </a:prstGeom>
          <a:noFill/>
        </p:spPr>
        <p:txBody>
          <a:bodyPr wrap="square" rtlCol="0">
            <a:spAutoFit/>
          </a:bodyPr>
          <a:lstStyle/>
          <a:p>
            <a:r>
              <a:rPr lang="en-US" dirty="0" smtClean="0"/>
              <a:t>Cluster</a:t>
            </a:r>
            <a:endParaRPr lang="en-US" dirty="0"/>
          </a:p>
        </p:txBody>
      </p:sp>
      <p:sp>
        <p:nvSpPr>
          <p:cNvPr id="19" name="TextBox 18"/>
          <p:cNvSpPr txBox="1"/>
          <p:nvPr/>
        </p:nvSpPr>
        <p:spPr>
          <a:xfrm>
            <a:off x="5715000" y="5638800"/>
            <a:ext cx="2819400" cy="369332"/>
          </a:xfrm>
          <a:prstGeom prst="rect">
            <a:avLst/>
          </a:prstGeom>
          <a:noFill/>
        </p:spPr>
        <p:txBody>
          <a:bodyPr wrap="square" rtlCol="0">
            <a:spAutoFit/>
          </a:bodyPr>
          <a:lstStyle/>
          <a:p>
            <a:r>
              <a:rPr lang="en-US" dirty="0" smtClean="0"/>
              <a:t>Cloud</a:t>
            </a:r>
            <a:endParaRPr lang="en-US" dirty="0"/>
          </a:p>
        </p:txBody>
      </p:sp>
      <p:sp>
        <p:nvSpPr>
          <p:cNvPr id="20" name="TextBox 19"/>
          <p:cNvSpPr txBox="1"/>
          <p:nvPr/>
        </p:nvSpPr>
        <p:spPr>
          <a:xfrm>
            <a:off x="5715000" y="3657600"/>
            <a:ext cx="2819400" cy="369332"/>
          </a:xfrm>
          <a:prstGeom prst="rect">
            <a:avLst/>
          </a:prstGeom>
          <a:noFill/>
        </p:spPr>
        <p:txBody>
          <a:bodyPr wrap="square" rtlCol="0">
            <a:spAutoFit/>
          </a:bodyPr>
          <a:lstStyle/>
          <a:p>
            <a:r>
              <a:rPr lang="en-US" b="1" dirty="0" smtClean="0">
                <a:solidFill>
                  <a:srgbClr val="0070C0"/>
                </a:solidFill>
              </a:rPr>
              <a:t>ScalePartition</a:t>
            </a:r>
            <a:endParaRPr lang="en-US" b="1" dirty="0">
              <a:solidFill>
                <a:srgbClr val="0070C0"/>
              </a:solidFill>
            </a:endParaRPr>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Mapping Heuristics Summary</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27</a:t>
            </a:fld>
            <a:endParaRPr lang="en-US" dirty="0"/>
          </a:p>
        </p:txBody>
      </p:sp>
      <p:sp>
        <p:nvSpPr>
          <p:cNvPr id="5" name="Content Placeholder 2"/>
          <p:cNvSpPr>
            <a:spLocks noGrp="1"/>
          </p:cNvSpPr>
          <p:nvPr>
            <p:ph sz="quarter" idx="1"/>
          </p:nvPr>
        </p:nvSpPr>
        <p:spPr>
          <a:xfrm>
            <a:off x="533400" y="1143000"/>
            <a:ext cx="8345658" cy="2209800"/>
          </a:xfrm>
          <a:noFill/>
        </p:spPr>
        <p:txBody>
          <a:bodyPr>
            <a:normAutofit/>
          </a:bodyPr>
          <a:lstStyle/>
          <a:p>
            <a:r>
              <a:rPr lang="en-US" dirty="0" smtClean="0"/>
              <a:t>2 dimensions:</a:t>
            </a:r>
          </a:p>
          <a:p>
            <a:pPr lvl="1"/>
            <a:r>
              <a:rPr lang="en-US" dirty="0" smtClean="0"/>
              <a:t>Match: Application-agnostic vs. Application-aware</a:t>
            </a:r>
          </a:p>
          <a:p>
            <a:pPr lvl="1"/>
            <a:r>
              <a:rPr lang="en-US" dirty="0" smtClean="0"/>
              <a:t>Availability: Static vs. Dynamic</a:t>
            </a:r>
          </a:p>
          <a:p>
            <a:pPr lvl="2"/>
            <a:r>
              <a:rPr lang="en-US" dirty="0" smtClean="0"/>
              <a:t>Static: made a-priori to job scheduling</a:t>
            </a:r>
          </a:p>
          <a:p>
            <a:pPr lvl="2"/>
            <a:r>
              <a:rPr lang="en-US" dirty="0" smtClean="0"/>
              <a:t>Dynamic: aware of current platform loads and availability</a:t>
            </a:r>
          </a:p>
          <a:p>
            <a:endParaRPr lang="en-US" dirty="0" smtClean="0"/>
          </a:p>
          <a:p>
            <a:endParaRPr lang="en-US" dirty="0" smtClean="0">
              <a:solidFill>
                <a:srgbClr val="FF0000"/>
              </a:solidFill>
            </a:endParaRPr>
          </a:p>
          <a:p>
            <a:pPr>
              <a:buNone/>
            </a:pPr>
            <a:endParaRPr lang="en-US" dirty="0" smtClean="0">
              <a:solidFill>
                <a:srgbClr val="FF0000"/>
              </a:solidFill>
            </a:endParaRPr>
          </a:p>
        </p:txBody>
      </p:sp>
      <p:graphicFrame>
        <p:nvGraphicFramePr>
          <p:cNvPr id="7" name="Table 6"/>
          <p:cNvGraphicFramePr>
            <a:graphicFrameLocks noGrp="1"/>
          </p:cNvGraphicFramePr>
          <p:nvPr/>
        </p:nvGraphicFramePr>
        <p:xfrm>
          <a:off x="1371600" y="3124200"/>
          <a:ext cx="5334000" cy="1981200"/>
        </p:xfrm>
        <a:graphic>
          <a:graphicData uri="http://schemas.openxmlformats.org/drawingml/2006/table">
            <a:tbl>
              <a:tblPr>
                <a:tableStyleId>{8799B23B-EC83-4686-B30A-512413B5E67A}</a:tableStyleId>
              </a:tblPr>
              <a:tblGrid>
                <a:gridCol w="1676400"/>
                <a:gridCol w="1666240"/>
                <a:gridCol w="1991360"/>
              </a:tblGrid>
              <a:tr h="322385">
                <a:tc>
                  <a:txBody>
                    <a:bodyPr/>
                    <a:lstStyle/>
                    <a:p>
                      <a:r>
                        <a:rPr lang="en-US" sz="1600" b="1" dirty="0" smtClean="0"/>
                        <a:t>Classification</a:t>
                      </a:r>
                      <a:endParaRPr lang="en-US" sz="1600" b="1" dirty="0"/>
                    </a:p>
                  </a:txBody>
                  <a:tcPr/>
                </a:tc>
                <a:tc>
                  <a:txBody>
                    <a:bodyPr/>
                    <a:lstStyle/>
                    <a:p>
                      <a:r>
                        <a:rPr lang="en-US" sz="1600" b="1" dirty="0" smtClean="0"/>
                        <a:t>App-agnostic</a:t>
                      </a:r>
                      <a:endParaRPr lang="en-US" sz="1600" b="1" dirty="0"/>
                    </a:p>
                  </a:txBody>
                  <a:tcPr/>
                </a:tc>
                <a:tc>
                  <a:txBody>
                    <a:bodyPr/>
                    <a:lstStyle/>
                    <a:p>
                      <a:r>
                        <a:rPr lang="en-US" sz="1600" b="1" dirty="0" smtClean="0"/>
                        <a:t>App-aware</a:t>
                      </a:r>
                      <a:endParaRPr lang="en-US" sz="1600" b="1" dirty="0"/>
                    </a:p>
                  </a:txBody>
                  <a:tcPr/>
                </a:tc>
              </a:tr>
              <a:tr h="791308">
                <a:tc>
                  <a:txBody>
                    <a:bodyPr/>
                    <a:lstStyle/>
                    <a:p>
                      <a:r>
                        <a:rPr lang="en-US" sz="1600" b="1" dirty="0" smtClean="0"/>
                        <a:t>Static</a:t>
                      </a:r>
                      <a:endParaRPr lang="en-US" sz="1600" b="1" dirty="0"/>
                    </a:p>
                  </a:txBody>
                  <a:tcPr/>
                </a:tc>
                <a:tc>
                  <a:txBody>
                    <a:bodyPr/>
                    <a:lstStyle/>
                    <a:p>
                      <a:r>
                        <a:rPr lang="en-US" sz="1600" dirty="0" smtClean="0"/>
                        <a:t>SCOnly, ClusterOnly, CloudOnly</a:t>
                      </a:r>
                      <a:endParaRPr lang="en-US" sz="1600" dirty="0"/>
                    </a:p>
                  </a:txBody>
                  <a:tcPr/>
                </a:tc>
                <a:tc>
                  <a:txBody>
                    <a:bodyPr/>
                    <a:lstStyle/>
                    <a:p>
                      <a:r>
                        <a:rPr lang="en-US" sz="1600" dirty="0" smtClean="0"/>
                        <a:t>AppParititon</a:t>
                      </a:r>
                    </a:p>
                    <a:p>
                      <a:r>
                        <a:rPr lang="en-US" sz="1600" dirty="0" smtClean="0"/>
                        <a:t>ScalePartition</a:t>
                      </a:r>
                      <a:endParaRPr lang="en-US" sz="1600" dirty="0"/>
                    </a:p>
                  </a:txBody>
                  <a:tcPr/>
                </a:tc>
              </a:tr>
              <a:tr h="791308">
                <a:tc>
                  <a:txBody>
                    <a:bodyPr/>
                    <a:lstStyle/>
                    <a:p>
                      <a:r>
                        <a:rPr lang="en-US" sz="1600" b="1" dirty="0" smtClean="0"/>
                        <a:t>Dynamic</a:t>
                      </a:r>
                      <a:endParaRPr lang="en-US" sz="1600" b="1" dirty="0"/>
                    </a:p>
                  </a:txBody>
                  <a:tcPr/>
                </a:tc>
                <a:tc>
                  <a:txBody>
                    <a:bodyPr/>
                    <a:lstStyle/>
                    <a:p>
                      <a:r>
                        <a:rPr lang="en-US" sz="1600" dirty="0" smtClean="0"/>
                        <a:t>RoundRobin</a:t>
                      </a:r>
                    </a:p>
                    <a:p>
                      <a:r>
                        <a:rPr lang="en-US" sz="1600" dirty="0" smtClean="0"/>
                        <a:t>BestFirst</a:t>
                      </a:r>
                    </a:p>
                    <a:p>
                      <a:r>
                        <a:rPr lang="en-US" sz="1600" dirty="0" smtClean="0"/>
                        <a:t>MostFreeFirst</a:t>
                      </a:r>
                      <a:endParaRPr lang="en-US" sz="1600" dirty="0"/>
                    </a:p>
                  </a:txBody>
                  <a:tcPr/>
                </a:tc>
                <a:tc>
                  <a:txBody>
                    <a:bodyPr/>
                    <a:lstStyle/>
                    <a:p>
                      <a:r>
                        <a:rPr lang="en-US" sz="1600" dirty="0" smtClean="0"/>
                        <a:t>Adaptive</a:t>
                      </a:r>
                      <a:endParaRPr lang="en-US" sz="1600" dirty="0"/>
                    </a:p>
                  </a:txBody>
                  <a:tcPr/>
                </a:tc>
              </a:tr>
            </a:tbl>
          </a:graphicData>
        </a:graphic>
      </p:graphicFrame>
      <p:sp>
        <p:nvSpPr>
          <p:cNvPr id="8" name="Rectangle 7"/>
          <p:cNvSpPr/>
          <p:nvPr/>
        </p:nvSpPr>
        <p:spPr>
          <a:xfrm>
            <a:off x="381000" y="5181600"/>
            <a:ext cx="8077200" cy="923330"/>
          </a:xfrm>
          <a:prstGeom prst="rect">
            <a:avLst/>
          </a:prstGeom>
        </p:spPr>
        <p:txBody>
          <a:bodyPr wrap="square">
            <a:spAutoFit/>
          </a:bodyPr>
          <a:lstStyle/>
          <a:p>
            <a:r>
              <a:rPr lang="en-US" dirty="0" smtClean="0"/>
              <a:t>Adaptive: Select platform with largest Effective Job-specific Supply (EJS).</a:t>
            </a:r>
          </a:p>
          <a:p>
            <a:r>
              <a:rPr lang="en-US" dirty="0" smtClean="0"/>
              <a:t>A platform’s EJS for a job = free cores on that platform * job’s normalized performance obtained on that platform.</a:t>
            </a:r>
            <a:endParaRPr lang="en-US"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28</a:t>
            </a:fld>
            <a:endParaRPr lang="en-US" dirty="0"/>
          </a:p>
        </p:txBody>
      </p:sp>
      <p:pic>
        <p:nvPicPr>
          <p:cNvPr id="5122" name="Picture 2"/>
          <p:cNvPicPr>
            <a:picLocks noGrp="1" noChangeAspect="1" noChangeArrowheads="1"/>
          </p:cNvPicPr>
          <p:nvPr>
            <p:ph sz="quarter" idx="1"/>
          </p:nvPr>
        </p:nvPicPr>
        <p:blipFill>
          <a:blip r:embed="rId3"/>
          <a:srcRect b="6264"/>
          <a:stretch>
            <a:fillRect/>
          </a:stretch>
        </p:blipFill>
        <p:spPr bwMode="auto">
          <a:xfrm>
            <a:off x="4404076" y="2176046"/>
            <a:ext cx="4288504" cy="2895600"/>
          </a:xfrm>
          <a:prstGeom prst="rect">
            <a:avLst/>
          </a:prstGeom>
          <a:noFill/>
          <a:ln w="9525">
            <a:noFill/>
            <a:miter lim="800000"/>
            <a:headEnd/>
            <a:tailEnd/>
          </a:ln>
          <a:effectLst/>
        </p:spPr>
      </p:pic>
      <p:sp>
        <p:nvSpPr>
          <p:cNvPr id="6" name="Title 5"/>
          <p:cNvSpPr>
            <a:spLocks noGrp="1"/>
          </p:cNvSpPr>
          <p:nvPr>
            <p:ph type="title"/>
          </p:nvPr>
        </p:nvSpPr>
        <p:spPr>
          <a:xfrm>
            <a:off x="457200" y="-152400"/>
            <a:ext cx="7467600" cy="1143000"/>
          </a:xfrm>
        </p:spPr>
        <p:txBody>
          <a:bodyPr/>
          <a:lstStyle/>
          <a:p>
            <a:r>
              <a:rPr lang="en-US" dirty="0" smtClean="0"/>
              <a:t>Mapping Benefits</a:t>
            </a:r>
            <a:endParaRPr lang="en-US" dirty="0"/>
          </a:p>
        </p:txBody>
      </p:sp>
      <p:pic>
        <p:nvPicPr>
          <p:cNvPr id="7" name="Picture 2"/>
          <p:cNvPicPr>
            <a:picLocks noChangeAspect="1" noChangeArrowheads="1"/>
          </p:cNvPicPr>
          <p:nvPr/>
        </p:nvPicPr>
        <p:blipFill>
          <a:blip r:embed="rId4"/>
          <a:srcRect b="6316"/>
          <a:stretch>
            <a:fillRect/>
          </a:stretch>
        </p:blipFill>
        <p:spPr bwMode="auto">
          <a:xfrm>
            <a:off x="533400" y="2198669"/>
            <a:ext cx="3962400" cy="2796777"/>
          </a:xfrm>
          <a:prstGeom prst="rect">
            <a:avLst/>
          </a:prstGeom>
          <a:noFill/>
          <a:ln w="9525">
            <a:noFill/>
            <a:miter lim="800000"/>
            <a:headEnd/>
            <a:tailEnd/>
          </a:ln>
          <a:effectLst/>
        </p:spPr>
      </p:pic>
      <p:sp>
        <p:nvSpPr>
          <p:cNvPr id="9" name="Rectangle 8"/>
          <p:cNvSpPr/>
          <p:nvPr/>
        </p:nvSpPr>
        <p:spPr>
          <a:xfrm>
            <a:off x="4876800" y="4876800"/>
            <a:ext cx="3810000" cy="338554"/>
          </a:xfrm>
          <a:prstGeom prst="rect">
            <a:avLst/>
          </a:prstGeom>
        </p:spPr>
        <p:txBody>
          <a:bodyPr wrap="square">
            <a:spAutoFit/>
          </a:bodyPr>
          <a:lstStyle/>
          <a:p>
            <a:r>
              <a:rPr lang="en-US" sz="1600" dirty="0" smtClean="0"/>
              <a:t>High load: runtimes scaled up by 2X.</a:t>
            </a:r>
            <a:endParaRPr lang="en-US" sz="1600" dirty="0"/>
          </a:p>
        </p:txBody>
      </p:sp>
      <p:sp>
        <p:nvSpPr>
          <p:cNvPr id="10" name="Rectangle 9"/>
          <p:cNvSpPr/>
          <p:nvPr/>
        </p:nvSpPr>
        <p:spPr>
          <a:xfrm>
            <a:off x="990600" y="4876800"/>
            <a:ext cx="3810000" cy="338554"/>
          </a:xfrm>
          <a:prstGeom prst="rect">
            <a:avLst/>
          </a:prstGeom>
        </p:spPr>
        <p:txBody>
          <a:bodyPr wrap="square">
            <a:spAutoFit/>
          </a:bodyPr>
          <a:lstStyle/>
          <a:p>
            <a:pPr algn="ctr"/>
            <a:r>
              <a:rPr lang="en-US" sz="1600" dirty="0" smtClean="0"/>
              <a:t>Normal load</a:t>
            </a:r>
            <a:endParaRPr lang="en-US" sz="1600" dirty="0"/>
          </a:p>
        </p:txBody>
      </p:sp>
      <p:sp>
        <p:nvSpPr>
          <p:cNvPr id="12" name="Rectangle 11"/>
          <p:cNvSpPr/>
          <p:nvPr/>
        </p:nvSpPr>
        <p:spPr>
          <a:xfrm>
            <a:off x="685800" y="5257800"/>
            <a:ext cx="7391400" cy="769441"/>
          </a:xfrm>
          <a:prstGeom prst="rect">
            <a:avLst/>
          </a:prstGeom>
          <a:solidFill>
            <a:schemeClr val="accent1">
              <a:lumMod val="60000"/>
              <a:lumOff val="40000"/>
            </a:schemeClr>
          </a:solidFill>
        </p:spPr>
        <p:txBody>
          <a:bodyPr wrap="square">
            <a:spAutoFit/>
          </a:bodyPr>
          <a:lstStyle/>
          <a:p>
            <a:r>
              <a:rPr lang="en-US" sz="2200" dirty="0" smtClean="0"/>
              <a:t>Significant improvement in throughput and makespan, attributed to improved response time and runtime </a:t>
            </a:r>
            <a:endParaRPr lang="en-US" sz="2200" dirty="0"/>
          </a:p>
        </p:txBody>
      </p:sp>
      <p:sp>
        <p:nvSpPr>
          <p:cNvPr id="8" name="Content Placeholder 5"/>
          <p:cNvSpPr txBox="1">
            <a:spLocks/>
          </p:cNvSpPr>
          <p:nvPr/>
        </p:nvSpPr>
        <p:spPr bwMode="auto">
          <a:xfrm>
            <a:off x="457200" y="1066800"/>
            <a:ext cx="8229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CloudSim</a:t>
            </a:r>
            <a:r>
              <a:rPr lang="en-US" dirty="0" smtClean="0"/>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3 datacenters – supercomputer, cluster, cloud</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3050" indent="-273050" eaLnBrk="0" fontAlgn="base" hangingPunct="0">
              <a:spcBef>
                <a:spcPts val="600"/>
              </a:spcBef>
              <a:spcAft>
                <a:spcPct val="0"/>
              </a:spcAft>
              <a:buClr>
                <a:schemeClr val="accent1"/>
              </a:buClr>
              <a:buSzPct val="70000"/>
              <a:buFont typeface="Wingdings" pitchFamily="2" charset="2"/>
              <a:buChar char=""/>
            </a:pPr>
            <a:r>
              <a:rPr lang="en-US" dirty="0" smtClean="0"/>
              <a:t>Job logs from Parallel Workload Archive, first 1000 jobs</a:t>
            </a:r>
          </a:p>
          <a:p>
            <a:pPr marL="273050" indent="-273050" eaLnBrk="0" fontAlgn="base" hangingPunct="0">
              <a:spcBef>
                <a:spcPts val="600"/>
              </a:spcBef>
              <a:spcAft>
                <a:spcPct val="0"/>
              </a:spcAft>
              <a:buClr>
                <a:schemeClr val="accent1"/>
              </a:buClr>
              <a:buSzPct val="70000"/>
              <a:buFont typeface="Wingdings" pitchFamily="2" charset="2"/>
              <a:buChar char=""/>
            </a:pPr>
            <a:r>
              <a:rPr lang="en-US" dirty="0" smtClean="0"/>
              <a:t>Each job record: (job’s arrival time, number of cores (P), runtime on supercomputer, application name assigned randomly)</a:t>
            </a:r>
          </a:p>
          <a:p>
            <a:pPr marL="730250" lvl="1" indent="-273050" eaLnBrk="0" fontAlgn="base" hangingPunct="0">
              <a:spcBef>
                <a:spcPts val="600"/>
              </a:spcBef>
              <a:spcAft>
                <a:spcPct val="0"/>
              </a:spcAft>
              <a:buClr>
                <a:schemeClr val="accent1"/>
              </a:buClr>
              <a:buSzPct val="70000"/>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Rectangle 12"/>
          <p:cNvSpPr/>
          <p:nvPr/>
        </p:nvSpPr>
        <p:spPr>
          <a:xfrm>
            <a:off x="914400" y="6172200"/>
            <a:ext cx="7162800" cy="523220"/>
          </a:xfrm>
          <a:prstGeom prst="rect">
            <a:avLst/>
          </a:prstGeom>
          <a:solidFill>
            <a:srgbClr val="F5CD2D">
              <a:lumMod val="60000"/>
              <a:lumOff val="40000"/>
            </a:srgbClr>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smtClean="0">
                <a:ln>
                  <a:noFill/>
                </a:ln>
                <a:solidFill>
                  <a:sysClr val="windowText" lastClr="000000"/>
                </a:solidFill>
                <a:effectLst/>
                <a:uLnTx/>
                <a:uFillTx/>
              </a:rPr>
              <a:t>A. Gupta </a:t>
            </a:r>
            <a:r>
              <a:rPr kumimoji="0" lang="en-US" sz="1400" b="0" i="0" u="none" strike="noStrike" kern="0" cap="none" spc="0" normalizeH="0" baseline="0" noProof="0" dirty="0" smtClean="0">
                <a:ln>
                  <a:noFill/>
                </a:ln>
                <a:solidFill>
                  <a:sysClr val="windowText" lastClr="000000"/>
                </a:solidFill>
                <a:effectLst/>
                <a:uLnTx/>
                <a:uFillTx/>
              </a:rPr>
              <a:t>et al., “Evaluating and Improving the Performance and Mapping of</a:t>
            </a:r>
            <a:r>
              <a:rPr kumimoji="0" lang="en-US" sz="1400" b="0" i="0" u="none" strike="noStrike" kern="0" cap="none" spc="0" normalizeH="0" noProof="0" dirty="0" smtClean="0">
                <a:ln>
                  <a:noFill/>
                </a:ln>
                <a:solidFill>
                  <a:sysClr val="windowText" lastClr="000000"/>
                </a:solidFill>
                <a:effectLst/>
                <a:uLnTx/>
                <a:uFillTx/>
              </a:rPr>
              <a:t> HPC in Cloud</a:t>
            </a:r>
            <a:r>
              <a:rPr kumimoji="0" lang="en-US" sz="1400" b="0" i="0" u="none" strike="noStrike" kern="0" cap="none" spc="0" normalizeH="0" baseline="0" noProof="0" dirty="0" smtClean="0">
                <a:ln>
                  <a:noFill/>
                </a:ln>
                <a:solidFill>
                  <a:sysClr val="windowText" lastClr="000000"/>
                </a:solidFill>
                <a:effectLst/>
                <a:uLnTx/>
                <a:uFillTx/>
              </a:rPr>
              <a:t>,” accepted in 1</a:t>
            </a:r>
            <a:r>
              <a:rPr kumimoji="0" lang="en-US" sz="1400" b="0" i="0" u="none" strike="noStrike" kern="0" cap="none" spc="0" normalizeH="0" baseline="30000" noProof="0" dirty="0" smtClean="0">
                <a:ln>
                  <a:noFill/>
                </a:ln>
                <a:solidFill>
                  <a:sysClr val="windowText" lastClr="000000"/>
                </a:solidFill>
                <a:effectLst/>
                <a:uLnTx/>
                <a:uFillTx/>
              </a:rPr>
              <a:t>st</a:t>
            </a:r>
            <a:r>
              <a:rPr kumimoji="0" lang="en-US" sz="1400" b="0" i="0" u="none" strike="noStrike" kern="0" cap="none" spc="0" normalizeH="0" baseline="0" noProof="0" dirty="0" smtClean="0">
                <a:ln>
                  <a:noFill/>
                </a:ln>
                <a:solidFill>
                  <a:sysClr val="windowText" lastClr="000000"/>
                </a:solidFill>
                <a:effectLst/>
                <a:uLnTx/>
                <a:uFillTx/>
              </a:rPr>
              <a:t> round, under 2</a:t>
            </a:r>
            <a:r>
              <a:rPr kumimoji="0" lang="en-US" sz="1400" b="0" i="0" u="none" strike="noStrike" kern="0" cap="none" spc="0" normalizeH="0" baseline="30000" noProof="0" dirty="0" smtClean="0">
                <a:ln>
                  <a:noFill/>
                </a:ln>
                <a:solidFill>
                  <a:sysClr val="windowText" lastClr="000000"/>
                </a:solidFill>
                <a:effectLst/>
                <a:uLnTx/>
                <a:uFillTx/>
              </a:rPr>
              <a:t>nd</a:t>
            </a:r>
            <a:r>
              <a:rPr kumimoji="0" lang="en-US" sz="1400" b="0" i="0" u="none" strike="noStrike" kern="0" cap="none" spc="0" normalizeH="0" baseline="0" noProof="0" dirty="0" smtClean="0">
                <a:ln>
                  <a:noFill/>
                </a:ln>
                <a:solidFill>
                  <a:sysClr val="windowText" lastClr="000000"/>
                </a:solidFill>
                <a:effectLst/>
                <a:uLnTx/>
                <a:uFillTx/>
              </a:rPr>
              <a:t> round at IEEE TCC Special issue.</a:t>
            </a:r>
            <a:endParaRPr kumimoji="0" lang="en-US" sz="1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762000"/>
          </a:xfrm>
        </p:spPr>
        <p:txBody>
          <a:bodyPr>
            <a:normAutofit/>
          </a:bodyPr>
          <a:lstStyle/>
          <a:p>
            <a:r>
              <a:rPr lang="en-US" dirty="0" smtClean="0"/>
              <a:t>Research Agenda</a:t>
            </a:r>
            <a:endParaRPr lang="en-US" dirty="0"/>
          </a:p>
        </p:txBody>
      </p:sp>
      <p:sp>
        <p:nvSpPr>
          <p:cNvPr id="3" name="Content Placeholder 2"/>
          <p:cNvSpPr>
            <a:spLocks noGrp="1"/>
          </p:cNvSpPr>
          <p:nvPr>
            <p:ph sz="quarter" idx="1"/>
          </p:nvPr>
        </p:nvSpPr>
        <p:spPr>
          <a:xfrm>
            <a:off x="304800" y="1143000"/>
            <a:ext cx="8534400" cy="5181600"/>
          </a:xfrm>
          <a:noFill/>
        </p:spPr>
        <p:txBody>
          <a:bodyPr>
            <a:normAutofit/>
          </a:bodyPr>
          <a:lstStyle/>
          <a:p>
            <a:r>
              <a:rPr lang="en-US" dirty="0" smtClean="0"/>
              <a:t>Why and who should choose (or not choose) cloud for HPC, for what applications? </a:t>
            </a:r>
            <a:r>
              <a:rPr lang="en-US" dirty="0" smtClean="0">
                <a:sym typeface="Wingdings"/>
              </a:rPr>
              <a:t></a:t>
            </a:r>
          </a:p>
          <a:p>
            <a:r>
              <a:rPr lang="en-US" dirty="0" smtClean="0">
                <a:solidFill>
                  <a:srgbClr val="FF0000"/>
                </a:solidFill>
                <a:sym typeface="Wingdings"/>
              </a:rPr>
              <a:t>How can we bridge the gap between HPC and cloud?</a:t>
            </a:r>
            <a:endParaRPr lang="en-US" dirty="0">
              <a:solidFill>
                <a:srgbClr val="FF0000"/>
              </a:solidFill>
            </a:endParaRPr>
          </a:p>
          <a:p>
            <a:pPr lvl="1"/>
            <a:r>
              <a:rPr lang="en-US" dirty="0" smtClean="0"/>
              <a:t>Multiple </a:t>
            </a:r>
            <a:r>
              <a:rPr lang="en-US" dirty="0"/>
              <a:t>platforms vs. single </a:t>
            </a:r>
            <a:r>
              <a:rPr lang="en-US" dirty="0" smtClean="0"/>
              <a:t>platform? </a:t>
            </a:r>
            <a:r>
              <a:rPr lang="en-US" dirty="0" smtClean="0">
                <a:sym typeface="Wingdings"/>
              </a:rPr>
              <a:t></a:t>
            </a:r>
            <a:endParaRPr lang="en-US" dirty="0"/>
          </a:p>
          <a:p>
            <a:pPr lvl="1"/>
            <a:r>
              <a:rPr lang="en-US" dirty="0" smtClean="0">
                <a:solidFill>
                  <a:srgbClr val="FF0000"/>
                </a:solidFill>
              </a:rPr>
              <a:t>HPC-aware clouds? </a:t>
            </a:r>
          </a:p>
          <a:p>
            <a:pPr lvl="2"/>
            <a:r>
              <a:rPr lang="en-US" dirty="0" smtClean="0">
                <a:solidFill>
                  <a:srgbClr val="FF0000"/>
                </a:solidFill>
              </a:rPr>
              <a:t>Improve performance through intelligent VM placement tailored to HPC characteristics? </a:t>
            </a:r>
            <a:endParaRPr lang="en-US" dirty="0">
              <a:solidFill>
                <a:srgbClr val="FF0000"/>
              </a:solidFill>
            </a:endParaRPr>
          </a:p>
          <a:p>
            <a:pPr lvl="2"/>
            <a:r>
              <a:rPr lang="en-US" dirty="0" smtClean="0">
                <a:solidFill>
                  <a:srgbClr val="FF0000"/>
                </a:solidFill>
              </a:rPr>
              <a:t>Increase resource utilization: Application-aware VM  consolidation (at acceptable performance penalty)?</a:t>
            </a:r>
            <a:r>
              <a:rPr lang="en-US" dirty="0" smtClean="0">
                <a:solidFill>
                  <a:srgbClr val="FF0000"/>
                </a:solidFill>
                <a:sym typeface="Wingdings"/>
              </a:rPr>
              <a:t> </a:t>
            </a:r>
            <a:endParaRPr lang="en-US" dirty="0">
              <a:solidFill>
                <a:srgbClr val="FF0000"/>
              </a:solidFill>
            </a:endParaRPr>
          </a:p>
          <a:p>
            <a:pPr lvl="1"/>
            <a:r>
              <a:rPr lang="en-US" dirty="0" smtClean="0"/>
              <a:t>Cloud-aware HPC?</a:t>
            </a:r>
          </a:p>
          <a:p>
            <a:pPr lvl="2"/>
            <a:r>
              <a:rPr lang="en-US" dirty="0" smtClean="0"/>
              <a:t>Adaptive parallel runtime to improve performance in cloud? </a:t>
            </a:r>
          </a:p>
          <a:p>
            <a:pPr lvl="2"/>
            <a:r>
              <a:rPr lang="en-US" dirty="0" smtClean="0"/>
              <a:t>Increase utilization and leverage </a:t>
            </a:r>
            <a:r>
              <a:rPr lang="en-US" dirty="0"/>
              <a:t>crucial characteristics of cloud </a:t>
            </a:r>
            <a:r>
              <a:rPr lang="en-US" dirty="0" smtClean="0"/>
              <a:t>?</a:t>
            </a:r>
            <a:r>
              <a:rPr lang="en-US" dirty="0">
                <a:solidFill>
                  <a:srgbClr val="FF0000"/>
                </a:solidFill>
              </a:rPr>
              <a:t>	</a:t>
            </a:r>
            <a:r>
              <a:rPr lang="en-US" dirty="0" smtClean="0">
                <a:solidFill>
                  <a:srgbClr val="FF0000"/>
                </a:solidFill>
              </a:rPr>
              <a:t>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29</a:t>
            </a:fld>
            <a:endParaRPr lang="en-US" dirty="0"/>
          </a:p>
        </p:txBody>
      </p:sp>
    </p:spTree>
    <p:custDataLst>
      <p:tags r:id="rId1"/>
    </p:custDataLst>
    <p:extLst>
      <p:ext uri="{BB962C8B-B14F-4D97-AF65-F5344CB8AC3E}">
        <p14:creationId xmlns:p14="http://schemas.microsoft.com/office/powerpoint/2010/main" val="1551082559"/>
      </p:ext>
    </p:extLst>
  </p:cSld>
  <p:clrMapOvr>
    <a:masterClrMapping/>
  </p:clrMapOvr>
  <mc:AlternateContent xmlns:mc="http://schemas.openxmlformats.org/markup-compatibility/2006" xmlns:p14="http://schemas.microsoft.com/office/powerpoint/2010/main">
    <mc:Choice Requires="p14">
      <p:transition spd="slow" p14:dur="2000" advTm="21202"/>
    </mc:Choice>
    <mc:Fallback xmlns="">
      <p:transition spd="slow" advTm="21202"/>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0"/>
            <a:ext cx="7467600" cy="960438"/>
          </a:xfrm>
        </p:spPr>
        <p:txBody>
          <a:bodyPr/>
          <a:lstStyle/>
          <a:p>
            <a:r>
              <a:rPr lang="en-US" dirty="0" smtClean="0"/>
              <a:t>Motivation: Why Clouds for HPC ? </a:t>
            </a:r>
            <a:endParaRPr lang="en-US" dirty="0"/>
          </a:p>
        </p:txBody>
      </p:sp>
      <p:sp>
        <p:nvSpPr>
          <p:cNvPr id="3" name="Content Placeholder 2"/>
          <p:cNvSpPr>
            <a:spLocks noGrp="1"/>
          </p:cNvSpPr>
          <p:nvPr>
            <p:ph sz="quarter" idx="1"/>
          </p:nvPr>
        </p:nvSpPr>
        <p:spPr>
          <a:xfrm>
            <a:off x="495300" y="1371600"/>
            <a:ext cx="7772400" cy="4876800"/>
          </a:xfrm>
        </p:spPr>
        <p:txBody>
          <a:bodyPr>
            <a:noAutofit/>
          </a:bodyPr>
          <a:lstStyle/>
          <a:p>
            <a:r>
              <a:rPr lang="en-US" dirty="0"/>
              <a:t>Rent vs. </a:t>
            </a:r>
            <a:r>
              <a:rPr lang="en-US" dirty="0" smtClean="0"/>
              <a:t>own, </a:t>
            </a:r>
            <a:r>
              <a:rPr lang="en-US" i="1" dirty="0"/>
              <a:t>pay-as-you-go</a:t>
            </a:r>
          </a:p>
          <a:p>
            <a:pPr lvl="1"/>
            <a:r>
              <a:rPr lang="en-US" dirty="0" smtClean="0"/>
              <a:t>No startup/maintenance cost, cluster create time</a:t>
            </a:r>
          </a:p>
          <a:p>
            <a:r>
              <a:rPr lang="en-US" i="1" dirty="0" smtClean="0"/>
              <a:t>Elastic</a:t>
            </a:r>
            <a:r>
              <a:rPr lang="en-US" dirty="0" smtClean="0"/>
              <a:t> resources</a:t>
            </a:r>
          </a:p>
          <a:p>
            <a:pPr lvl="1"/>
            <a:r>
              <a:rPr lang="en-US" dirty="0" smtClean="0"/>
              <a:t>No risk e.g. in under-provisioning </a:t>
            </a:r>
          </a:p>
          <a:p>
            <a:pPr lvl="1"/>
            <a:r>
              <a:rPr lang="en-US" dirty="0" smtClean="0"/>
              <a:t>Prevents underutilization</a:t>
            </a:r>
          </a:p>
          <a:p>
            <a:r>
              <a:rPr lang="en-US" dirty="0" smtClean="0"/>
              <a:t>Benefits of virtualization</a:t>
            </a:r>
          </a:p>
          <a:p>
            <a:pPr lvl="1"/>
            <a:r>
              <a:rPr lang="en-US" dirty="0" smtClean="0"/>
              <a:t>Flexibility and customization </a:t>
            </a:r>
          </a:p>
          <a:p>
            <a:pPr lvl="1"/>
            <a:r>
              <a:rPr lang="en-US" dirty="0" smtClean="0"/>
              <a:t>Security and isolation</a:t>
            </a:r>
          </a:p>
          <a:p>
            <a:pPr lvl="1"/>
            <a:r>
              <a:rPr lang="en-US" dirty="0" smtClean="0"/>
              <a:t>Migration and resource </a:t>
            </a:r>
            <a:r>
              <a:rPr lang="en-US" dirty="0"/>
              <a:t>c</a:t>
            </a:r>
            <a:r>
              <a:rPr lang="en-US" dirty="0" smtClean="0"/>
              <a:t>ontrol</a:t>
            </a:r>
          </a:p>
          <a:p>
            <a:endParaRPr lang="en-US" dirty="0" smtClean="0"/>
          </a:p>
          <a:p>
            <a:endParaRPr lang="en-US" sz="2000" dirty="0" smtClean="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3</a:t>
            </a:fld>
            <a:endParaRPr lang="en-US" dirty="0"/>
          </a:p>
        </p:txBody>
      </p:sp>
      <p:sp>
        <p:nvSpPr>
          <p:cNvPr id="5" name="Rectangle 4"/>
          <p:cNvSpPr/>
          <p:nvPr/>
        </p:nvSpPr>
        <p:spPr>
          <a:xfrm>
            <a:off x="609600" y="5082988"/>
            <a:ext cx="7543800" cy="830997"/>
          </a:xfrm>
          <a:prstGeom prst="rect">
            <a:avLst/>
          </a:prstGeom>
          <a:solidFill>
            <a:schemeClr val="accent1">
              <a:lumMod val="60000"/>
              <a:lumOff val="40000"/>
            </a:schemeClr>
          </a:solidFill>
        </p:spPr>
        <p:txBody>
          <a:bodyPr wrap="square">
            <a:spAutoFit/>
          </a:bodyPr>
          <a:lstStyle/>
          <a:p>
            <a:r>
              <a:rPr lang="en-US" sz="2400" dirty="0" smtClean="0"/>
              <a:t>Cloud for HPC: A </a:t>
            </a:r>
            <a:r>
              <a:rPr lang="en-US" sz="2400" dirty="0"/>
              <a:t>cost-effective and timely </a:t>
            </a:r>
            <a:r>
              <a:rPr lang="en-US" sz="2400" dirty="0" smtClean="0"/>
              <a:t>solution? Multiple providers</a:t>
            </a:r>
            <a:r>
              <a:rPr lang="en-US" sz="2400" dirty="0"/>
              <a:t> </a:t>
            </a:r>
            <a:r>
              <a:rPr lang="en-US" sz="2400" dirty="0" smtClean="0"/>
              <a:t>– Infrastructure as a Service</a:t>
            </a:r>
          </a:p>
        </p:txBody>
      </p:sp>
      <p:pic>
        <p:nvPicPr>
          <p:cNvPr id="12290" name="Picture 2" descr="C:\Users\guabhish\Desktop\Thesis\bt-business-opportunit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362200"/>
            <a:ext cx="2373630" cy="1828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76661907"/>
      </p:ext>
    </p:extLst>
  </p:cSld>
  <p:clrMapOvr>
    <a:masterClrMapping/>
  </p:clrMapOvr>
  <mc:AlternateContent xmlns:mc="http://schemas.openxmlformats.org/markup-compatibility/2006" xmlns:p14="http://schemas.microsoft.com/office/powerpoint/2010/main">
    <mc:Choice Requires="p14">
      <p:transition spd="slow" p14:dur="2000" advTm="113302"/>
    </mc:Choice>
    <mc:Fallback xmlns="">
      <p:transition spd="slow" advTm="11330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46122" y="2791380"/>
            <a:ext cx="1828800"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Opportunities</a:t>
            </a:r>
            <a:endParaRPr lang="en-US" sz="1400" dirty="0">
              <a:solidFill>
                <a:prstClr val="black"/>
              </a:solidFill>
            </a:endParaRPr>
          </a:p>
        </p:txBody>
      </p:sp>
      <p:sp>
        <p:nvSpPr>
          <p:cNvPr id="8" name="TextBox 7"/>
          <p:cNvSpPr txBox="1"/>
          <p:nvPr/>
        </p:nvSpPr>
        <p:spPr>
          <a:xfrm>
            <a:off x="2204717" y="2814175"/>
            <a:ext cx="1898208"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Challenges/Bottlenecks</a:t>
            </a:r>
            <a:endParaRPr lang="en-US" sz="1400" dirty="0">
              <a:solidFill>
                <a:prstClr val="black"/>
              </a:solidFill>
            </a:endParaRPr>
          </a:p>
        </p:txBody>
      </p:sp>
      <p:sp>
        <p:nvSpPr>
          <p:cNvPr id="12" name="TextBox 11"/>
          <p:cNvSpPr txBox="1"/>
          <p:nvPr/>
        </p:nvSpPr>
        <p:spPr>
          <a:xfrm>
            <a:off x="1875835" y="3719661"/>
            <a:ext cx="1447266" cy="307777"/>
          </a:xfrm>
          <a:prstGeom prst="rect">
            <a:avLst/>
          </a:prstGeom>
          <a:noFill/>
          <a:ln>
            <a:noFill/>
          </a:ln>
        </p:spPr>
        <p:txBody>
          <a:bodyPr wrap="square" rtlCol="0">
            <a:spAutoFit/>
          </a:bodyPr>
          <a:lstStyle/>
          <a:p>
            <a:pPr algn="ctr"/>
            <a:r>
              <a:rPr lang="en-US" sz="1400" dirty="0" smtClean="0">
                <a:solidFill>
                  <a:srgbClr val="FF0000"/>
                </a:solidFill>
              </a:rPr>
              <a:t>Heterogeneity</a:t>
            </a:r>
            <a:endParaRPr lang="en-US" sz="1400" dirty="0">
              <a:solidFill>
                <a:srgbClr val="FF0000"/>
              </a:solidFill>
            </a:endParaRPr>
          </a:p>
        </p:txBody>
      </p:sp>
      <p:sp>
        <p:nvSpPr>
          <p:cNvPr id="13" name="TextBox 12"/>
          <p:cNvSpPr txBox="1"/>
          <p:nvPr/>
        </p:nvSpPr>
        <p:spPr>
          <a:xfrm>
            <a:off x="3018559" y="3692477"/>
            <a:ext cx="1059800" cy="523220"/>
          </a:xfrm>
          <a:prstGeom prst="rect">
            <a:avLst/>
          </a:prstGeom>
          <a:noFill/>
          <a:ln>
            <a:noFill/>
          </a:ln>
        </p:spPr>
        <p:txBody>
          <a:bodyPr wrap="square" rtlCol="0">
            <a:spAutoFit/>
          </a:bodyPr>
          <a:lstStyle/>
          <a:p>
            <a:pPr algn="ctr"/>
            <a:r>
              <a:rPr lang="en-US" sz="1400" dirty="0" smtClean="0">
                <a:solidFill>
                  <a:srgbClr val="FF0000"/>
                </a:solidFill>
              </a:rPr>
              <a:t>Multi-tenancy</a:t>
            </a:r>
            <a:endParaRPr lang="en-US" sz="1400" dirty="0">
              <a:solidFill>
                <a:srgbClr val="FF0000"/>
              </a:solidFill>
            </a:endParaRPr>
          </a:p>
        </p:txBody>
      </p:sp>
      <p:sp>
        <p:nvSpPr>
          <p:cNvPr id="14" name="TextBox 13"/>
          <p:cNvSpPr txBox="1"/>
          <p:nvPr/>
        </p:nvSpPr>
        <p:spPr>
          <a:xfrm>
            <a:off x="5263044" y="3587310"/>
            <a:ext cx="1180236" cy="523220"/>
          </a:xfrm>
          <a:prstGeom prst="rect">
            <a:avLst/>
          </a:prstGeom>
          <a:noFill/>
          <a:ln>
            <a:noFill/>
          </a:ln>
        </p:spPr>
        <p:txBody>
          <a:bodyPr wrap="square" rtlCol="0">
            <a:spAutoFit/>
          </a:bodyPr>
          <a:lstStyle/>
          <a:p>
            <a:pPr algn="ctr"/>
            <a:r>
              <a:rPr lang="en-US" sz="1400" dirty="0" smtClean="0">
                <a:solidFill>
                  <a:srgbClr val="FF0000"/>
                </a:solidFill>
              </a:rPr>
              <a:t>VM consolidation</a:t>
            </a:r>
            <a:endParaRPr lang="en-US" sz="1400" dirty="0">
              <a:solidFill>
                <a:srgbClr val="FF0000"/>
              </a:solidFill>
            </a:endParaRPr>
          </a:p>
        </p:txBody>
      </p:sp>
      <p:sp>
        <p:nvSpPr>
          <p:cNvPr id="19" name="TextBox 18"/>
          <p:cNvSpPr txBox="1"/>
          <p:nvPr/>
        </p:nvSpPr>
        <p:spPr>
          <a:xfrm>
            <a:off x="3018559" y="5402513"/>
            <a:ext cx="2546654" cy="830997"/>
          </a:xfrm>
          <a:prstGeom prst="rect">
            <a:avLst/>
          </a:prstGeom>
          <a:solidFill>
            <a:schemeClr val="accent3"/>
          </a:solidFill>
          <a:ln>
            <a:solidFill>
              <a:schemeClr val="accent1"/>
            </a:solidFill>
          </a:ln>
        </p:spPr>
        <p:txBody>
          <a:bodyPr wrap="square" rtlCol="0">
            <a:spAutoFit/>
          </a:bodyPr>
          <a:lstStyle/>
          <a:p>
            <a:pPr algn="ctr"/>
            <a:r>
              <a:rPr lang="en-US" sz="2400" dirty="0" smtClean="0">
                <a:solidFill>
                  <a:srgbClr val="FF0000"/>
                </a:solidFill>
              </a:rPr>
              <a:t>Application-aware</a:t>
            </a:r>
          </a:p>
          <a:p>
            <a:pPr algn="ctr"/>
            <a:r>
              <a:rPr lang="en-US" sz="2400" dirty="0" smtClean="0">
                <a:solidFill>
                  <a:srgbClr val="FF0000"/>
                </a:solidFill>
              </a:rPr>
              <a:t>Cloud schedulers</a:t>
            </a:r>
            <a:endParaRPr lang="en-US" sz="2400" dirty="0">
              <a:solidFill>
                <a:srgbClr val="FF0000"/>
              </a:solidFill>
            </a:endParaRPr>
          </a:p>
        </p:txBody>
      </p:sp>
      <p:cxnSp>
        <p:nvCxnSpPr>
          <p:cNvPr id="28" name="Straight Arrow Connector 27"/>
          <p:cNvCxnSpPr>
            <a:endCxn id="7" idx="0"/>
          </p:cNvCxnSpPr>
          <p:nvPr/>
        </p:nvCxnSpPr>
        <p:spPr>
          <a:xfrm>
            <a:off x="4465566" y="1676400"/>
            <a:ext cx="1594956" cy="1114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8" idx="0"/>
          </p:cNvCxnSpPr>
          <p:nvPr/>
        </p:nvCxnSpPr>
        <p:spPr>
          <a:xfrm flipH="1">
            <a:off x="3153821" y="1676400"/>
            <a:ext cx="1311745" cy="1137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2705370" y="6245500"/>
            <a:ext cx="2773485" cy="584775"/>
          </a:xfrm>
          <a:prstGeom prst="rect">
            <a:avLst/>
          </a:prstGeom>
          <a:noFill/>
        </p:spPr>
        <p:txBody>
          <a:bodyPr wrap="square" rtlCol="0">
            <a:spAutoFit/>
          </a:bodyPr>
          <a:lstStyle/>
          <a:p>
            <a:pPr algn="ctr"/>
            <a:r>
              <a:rPr lang="en-US" sz="1600" dirty="0" smtClean="0">
                <a:solidFill>
                  <a:prstClr val="black"/>
                </a:solidFill>
              </a:rPr>
              <a:t>SCHEDULING/PLACEMENT</a:t>
            </a:r>
          </a:p>
          <a:p>
            <a:pPr algn="ctr"/>
            <a:endParaRPr lang="en-US" sz="1600" dirty="0">
              <a:solidFill>
                <a:srgbClr val="1F497D"/>
              </a:solidFill>
            </a:endParaRPr>
          </a:p>
        </p:txBody>
      </p:sp>
      <p:cxnSp>
        <p:nvCxnSpPr>
          <p:cNvPr id="48" name="Straight Arrow Connector 47"/>
          <p:cNvCxnSpPr/>
          <p:nvPr/>
        </p:nvCxnSpPr>
        <p:spPr>
          <a:xfrm flipH="1">
            <a:off x="2599468" y="3121952"/>
            <a:ext cx="554353" cy="597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153821" y="3121952"/>
            <a:ext cx="394638" cy="570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853162" y="3099157"/>
            <a:ext cx="207360" cy="488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9" idx="0"/>
          </p:cNvCxnSpPr>
          <p:nvPr/>
        </p:nvCxnSpPr>
        <p:spPr>
          <a:xfrm>
            <a:off x="2599468" y="4027438"/>
            <a:ext cx="1692418" cy="1375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19" idx="0"/>
          </p:cNvCxnSpPr>
          <p:nvPr/>
        </p:nvCxnSpPr>
        <p:spPr>
          <a:xfrm>
            <a:off x="3548459" y="4215697"/>
            <a:ext cx="743427" cy="1186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19" idx="0"/>
          </p:cNvCxnSpPr>
          <p:nvPr/>
        </p:nvCxnSpPr>
        <p:spPr>
          <a:xfrm flipH="1">
            <a:off x="4291886" y="4110530"/>
            <a:ext cx="1561276" cy="1291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773107" y="470841"/>
            <a:ext cx="3651564" cy="1200329"/>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3600" dirty="0" smtClean="0">
                <a:solidFill>
                  <a:prstClr val="black"/>
                </a:solidFill>
              </a:rPr>
              <a:t>HPC in </a:t>
            </a:r>
            <a:endParaRPr lang="en-US" sz="3600" b="1" dirty="0">
              <a:solidFill>
                <a:prstClr val="white"/>
              </a:solidFill>
            </a:endParaRPr>
          </a:p>
          <a:p>
            <a:pPr algn="ctr"/>
            <a:r>
              <a:rPr lang="en-US" sz="3600" b="1" dirty="0" smtClean="0">
                <a:solidFill>
                  <a:prstClr val="white"/>
                </a:solidFill>
              </a:rPr>
              <a:t>HPC-aware </a:t>
            </a:r>
            <a:r>
              <a:rPr lang="en-US" sz="3600" dirty="0" smtClean="0">
                <a:solidFill>
                  <a:prstClr val="black"/>
                </a:solidFill>
              </a:rPr>
              <a:t>cloud</a:t>
            </a:r>
            <a:endParaRPr lang="en-US" sz="3600" dirty="0">
              <a:solidFill>
                <a:prstClr val="black"/>
              </a:solidFill>
            </a:endParaRPr>
          </a:p>
        </p:txBody>
      </p:sp>
      <p:pic>
        <p:nvPicPr>
          <p:cNvPr id="18434" name="Picture 2" descr="C:\Users\guabhish\Desktop\Thesis\figh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413" y="2744730"/>
            <a:ext cx="895935" cy="168516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guabhish\Desktop\Thesis\MagnifyGu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90130" y="2410450"/>
            <a:ext cx="1436189" cy="130946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322943" y="448851"/>
            <a:ext cx="1782995" cy="707886"/>
          </a:xfrm>
          <a:prstGeom prst="rect">
            <a:avLst/>
          </a:prstGeom>
          <a:noFill/>
        </p:spPr>
        <p:txBody>
          <a:bodyPr wrap="square" rtlCol="0">
            <a:spAutoFit/>
          </a:bodyPr>
          <a:lstStyle/>
          <a:p>
            <a:r>
              <a:rPr lang="en-US" sz="4000" dirty="0" smtClean="0">
                <a:solidFill>
                  <a:prstClr val="black"/>
                </a:solidFill>
              </a:rPr>
              <a:t>Next …</a:t>
            </a:r>
            <a:endParaRPr lang="en-US" sz="4000" dirty="0">
              <a:solidFill>
                <a:prstClr val="black"/>
              </a:solidFill>
            </a:endParaRPr>
          </a:p>
        </p:txBody>
      </p:sp>
      <p:sp>
        <p:nvSpPr>
          <p:cNvPr id="64" name="Slide Number Placeholder 3"/>
          <p:cNvSpPr>
            <a:spLocks noGrp="1"/>
          </p:cNvSpPr>
          <p:nvPr>
            <p:ph type="sldNum" sz="quarter" idx="4294967295"/>
          </p:nvPr>
        </p:nvSpPr>
        <p:spPr>
          <a:xfrm>
            <a:off x="8374743" y="6019800"/>
            <a:ext cx="609600" cy="521208"/>
          </a:xfrm>
          <a:prstGeom prst="rect">
            <a:avLst/>
          </a:prstGeom>
        </p:spPr>
        <p:txBody>
          <a:bodyPr/>
          <a:lstStyle/>
          <a:p>
            <a:pPr>
              <a:defRPr/>
            </a:pPr>
            <a:fld id="{21EF063A-D55F-46A6-9045-9932BD3AAC31}" type="slidenum">
              <a:rPr lang="en-US" sz="1400" smtClean="0">
                <a:solidFill>
                  <a:prstClr val="black"/>
                </a:solidFill>
                <a:latin typeface="Century Schoolbook" pitchFamily="18" charset="0"/>
              </a:rPr>
              <a:pPr>
                <a:defRPr/>
              </a:pPr>
              <a:t>30</a:t>
            </a:fld>
            <a:endParaRPr lang="en-US" sz="1100" dirty="0">
              <a:solidFill>
                <a:prstClr val="black"/>
              </a:solidFill>
              <a:latin typeface="Century Schoolbook" pitchFamily="18" charset="0"/>
            </a:endParaRPr>
          </a:p>
        </p:txBody>
      </p:sp>
    </p:spTree>
    <p:extLst>
      <p:ext uri="{BB962C8B-B14F-4D97-AF65-F5344CB8AC3E}">
        <p14:creationId xmlns:p14="http://schemas.microsoft.com/office/powerpoint/2010/main" val="1911764357"/>
      </p:ext>
    </p:extLst>
  </p:cSld>
  <p:clrMapOvr>
    <a:masterClrMapping/>
  </p:clrMapOvr>
  <mc:AlternateContent xmlns:mc="http://schemas.openxmlformats.org/markup-compatibility/2006" xmlns:p14="http://schemas.microsoft.com/office/powerpoint/2010/main">
    <mc:Choice Requires="p14">
      <p:transition spd="slow" p14:dur="2000" advTm="17054"/>
    </mc:Choice>
    <mc:Fallback xmlns="">
      <p:transition spd="slow" advTm="17054"/>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849"/>
            <a:ext cx="8686800" cy="1143000"/>
          </a:xfrm>
        </p:spPr>
        <p:txBody>
          <a:bodyPr>
            <a:noAutofit/>
          </a:bodyPr>
          <a:lstStyle/>
          <a:p>
            <a:pPr algn="l"/>
            <a:r>
              <a:rPr lang="en-US" dirty="0" smtClean="0"/>
              <a:t>What about Multi-tenancy: VM Consolidation for HPC in Cloud(1) </a:t>
            </a:r>
            <a:br>
              <a:rPr lang="en-US" dirty="0" smtClean="0"/>
            </a:br>
            <a:endParaRPr lang="en-US"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31</a:t>
            </a:fld>
            <a:endParaRPr lang="en-US" dirty="0"/>
          </a:p>
        </p:txBody>
      </p:sp>
      <p:sp>
        <p:nvSpPr>
          <p:cNvPr id="5" name="TextBox 4"/>
          <p:cNvSpPr txBox="1"/>
          <p:nvPr/>
        </p:nvSpPr>
        <p:spPr>
          <a:xfrm>
            <a:off x="304800" y="1676400"/>
            <a:ext cx="5105400" cy="1200329"/>
          </a:xfrm>
          <a:prstGeom prst="rect">
            <a:avLst/>
          </a:prstGeom>
          <a:noFill/>
        </p:spPr>
        <p:txBody>
          <a:bodyPr wrap="square" rtlCol="0">
            <a:spAutoFit/>
          </a:bodyPr>
          <a:lstStyle/>
          <a:p>
            <a:endParaRPr lang="en-US" sz="2400" dirty="0" smtClean="0">
              <a:solidFill>
                <a:prstClr val="black"/>
              </a:solidFill>
            </a:endParaRPr>
          </a:p>
          <a:p>
            <a:endParaRPr lang="en-US" sz="2400" dirty="0" smtClean="0">
              <a:solidFill>
                <a:prstClr val="black"/>
              </a:solidFill>
            </a:endParaRPr>
          </a:p>
          <a:p>
            <a:endParaRPr lang="en-US" sz="2400" dirty="0">
              <a:solidFill>
                <a:prstClr val="black"/>
              </a:solidFill>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364" b="62086"/>
          <a:stretch/>
        </p:blipFill>
        <p:spPr bwMode="auto">
          <a:xfrm>
            <a:off x="3886200" y="1178585"/>
            <a:ext cx="1902277" cy="136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1171" y="5003745"/>
            <a:ext cx="7772400" cy="1446550"/>
          </a:xfrm>
          <a:prstGeom prst="rect">
            <a:avLst/>
          </a:prstGeom>
          <a:solidFill>
            <a:schemeClr val="accent1">
              <a:lumMod val="60000"/>
              <a:lumOff val="40000"/>
            </a:schemeClr>
          </a:solidFill>
        </p:spPr>
        <p:txBody>
          <a:bodyPr wrap="square">
            <a:spAutoFit/>
          </a:bodyPr>
          <a:lstStyle/>
          <a:p>
            <a:r>
              <a:rPr lang="en-US" sz="2400" dirty="0" smtClean="0"/>
              <a:t>            HPC </a:t>
            </a:r>
            <a:r>
              <a:rPr lang="en-US" sz="2400" dirty="0"/>
              <a:t>performance </a:t>
            </a:r>
            <a:r>
              <a:rPr lang="en-US" sz="2400" dirty="0" smtClean="0"/>
              <a:t>   vs</a:t>
            </a:r>
            <a:r>
              <a:rPr lang="en-US" sz="2400" dirty="0"/>
              <a:t>. </a:t>
            </a:r>
            <a:r>
              <a:rPr lang="en-US" sz="2400" dirty="0" smtClean="0"/>
              <a:t> Resource utilization </a:t>
            </a:r>
          </a:p>
          <a:p>
            <a:r>
              <a:rPr lang="en-US" sz="2000" dirty="0"/>
              <a:t> </a:t>
            </a:r>
            <a:r>
              <a:rPr lang="en-US" sz="2000" dirty="0" smtClean="0"/>
              <a:t>   (</a:t>
            </a:r>
            <a:r>
              <a:rPr lang="en-US" sz="2000" dirty="0"/>
              <a:t>prefers dedicated execution)</a:t>
            </a:r>
            <a:r>
              <a:rPr lang="en-US" sz="2000" dirty="0" smtClean="0"/>
              <a:t>              (</a:t>
            </a:r>
            <a:r>
              <a:rPr lang="en-US" sz="2000" dirty="0"/>
              <a:t>shared usage in cloud</a:t>
            </a:r>
            <a:r>
              <a:rPr lang="en-US" sz="2000" dirty="0" smtClean="0"/>
              <a:t>)?</a:t>
            </a:r>
          </a:p>
          <a:p>
            <a:r>
              <a:rPr lang="en-US" sz="2000" i="1" dirty="0">
                <a:solidFill>
                  <a:srgbClr val="002060"/>
                </a:solidFill>
              </a:rPr>
              <a:t>	</a:t>
            </a:r>
            <a:r>
              <a:rPr lang="en-US" sz="2000" i="1" dirty="0" smtClean="0">
                <a:solidFill>
                  <a:srgbClr val="002060"/>
                </a:solidFill>
              </a:rPr>
              <a:t>				   Up to 23% savings	</a:t>
            </a:r>
          </a:p>
          <a:p>
            <a:pPr algn="ctr"/>
            <a:r>
              <a:rPr lang="en-US" sz="2400" dirty="0" smtClean="0"/>
              <a:t>How much interference? </a:t>
            </a:r>
            <a:endParaRPr lang="en-US" sz="2400"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8476" r="7248" b="-2288"/>
          <a:stretch/>
        </p:blipFill>
        <p:spPr bwMode="auto">
          <a:xfrm>
            <a:off x="2414839" y="2724738"/>
            <a:ext cx="4138361" cy="22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45455" y="3886200"/>
            <a:ext cx="304800" cy="369332"/>
          </a:xfrm>
          <a:prstGeom prst="rect">
            <a:avLst/>
          </a:prstGeom>
          <a:solidFill>
            <a:schemeClr val="bg1"/>
          </a:solidFill>
        </p:spPr>
        <p:txBody>
          <a:bodyPr wrap="square" rtlCol="0">
            <a:spAutoFit/>
          </a:bodyPr>
          <a:lstStyle/>
          <a:p>
            <a:endParaRPr lang="en-US" dirty="0"/>
          </a:p>
        </p:txBody>
      </p:sp>
      <p:pic>
        <p:nvPicPr>
          <p:cNvPr id="10" name="Picture 2" descr="C:\Users\guabhish\Desktop\Thesis\confus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140" y="1421422"/>
            <a:ext cx="1066800" cy="10009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19" r="40486" b="67969"/>
          <a:stretch/>
        </p:blipFill>
        <p:spPr bwMode="auto">
          <a:xfrm>
            <a:off x="301171" y="1324623"/>
            <a:ext cx="2324340" cy="115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Up Arrow 6"/>
          <p:cNvSpPr/>
          <p:nvPr/>
        </p:nvSpPr>
        <p:spPr>
          <a:xfrm rot="5400000">
            <a:off x="2974329" y="1435386"/>
            <a:ext cx="282637" cy="9315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31055" y="1857791"/>
            <a:ext cx="1828800" cy="261610"/>
          </a:xfrm>
          <a:prstGeom prst="rect">
            <a:avLst/>
          </a:prstGeom>
          <a:noFill/>
        </p:spPr>
        <p:txBody>
          <a:bodyPr wrap="square" rtlCol="0">
            <a:spAutoFit/>
          </a:bodyPr>
          <a:lstStyle/>
          <a:p>
            <a:r>
              <a:rPr lang="en-US" sz="1100" dirty="0" smtClean="0"/>
              <a:t>0.5 GB</a:t>
            </a:r>
            <a:endParaRPr lang="en-US" sz="1100" dirty="0"/>
          </a:p>
        </p:txBody>
      </p:sp>
      <p:sp>
        <p:nvSpPr>
          <p:cNvPr id="14" name="Up Arrow 13"/>
          <p:cNvSpPr/>
          <p:nvPr/>
        </p:nvSpPr>
        <p:spPr>
          <a:xfrm rot="10800000">
            <a:off x="4477404" y="2618820"/>
            <a:ext cx="359934" cy="5815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86039" y="2559011"/>
            <a:ext cx="1828800" cy="369332"/>
          </a:xfrm>
          <a:prstGeom prst="rect">
            <a:avLst/>
          </a:prstGeom>
          <a:noFill/>
        </p:spPr>
        <p:txBody>
          <a:bodyPr wrap="square" rtlCol="0">
            <a:spAutoFit/>
          </a:bodyPr>
          <a:lstStyle/>
          <a:p>
            <a:r>
              <a:rPr lang="en-US" dirty="0" smtClean="0"/>
              <a:t>VM Requests</a:t>
            </a:r>
            <a:endParaRPr lang="en-US" dirty="0"/>
          </a:p>
        </p:txBody>
      </p:sp>
      <p:sp>
        <p:nvSpPr>
          <p:cNvPr id="16" name="TextBox 15"/>
          <p:cNvSpPr txBox="1"/>
          <p:nvPr/>
        </p:nvSpPr>
        <p:spPr>
          <a:xfrm>
            <a:off x="6553200" y="4572000"/>
            <a:ext cx="323340"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632223278"/>
      </p:ext>
    </p:extLst>
  </p:cSld>
  <p:clrMapOvr>
    <a:masterClrMapping/>
  </p:clrMapOvr>
  <mc:AlternateContent xmlns:mc="http://schemas.openxmlformats.org/markup-compatibility/2006" xmlns:p14="http://schemas.microsoft.com/office/powerpoint/2010/main">
    <mc:Choice Requires="p14">
      <p:transition spd="slow" p14:dur="2000" advTm="134492"/>
    </mc:Choice>
    <mc:Fallback xmlns="">
      <p:transition spd="slow" advTm="13449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p:bldP spid="14"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1143000"/>
          </a:xfrm>
        </p:spPr>
        <p:txBody>
          <a:bodyPr>
            <a:noAutofit/>
          </a:bodyPr>
          <a:lstStyle/>
          <a:p>
            <a:pPr algn="l"/>
            <a:r>
              <a:rPr lang="en-US" dirty="0" smtClean="0"/>
              <a:t>VM Consolidation for HPC in Cloud (2)</a:t>
            </a:r>
            <a:endParaRPr lang="en-US" dirty="0"/>
          </a:p>
        </p:txBody>
      </p:sp>
      <p:pic>
        <p:nvPicPr>
          <p:cNvPr id="2050" name="Picture 2"/>
          <p:cNvPicPr>
            <a:picLocks noGrp="1" noChangeAspect="1" noChangeArrowheads="1"/>
          </p:cNvPicPr>
          <p:nvPr>
            <p:ph sz="quarter" idx="1"/>
          </p:nvPr>
        </p:nvPicPr>
        <p:blipFill rotWithShape="1">
          <a:blip r:embed="rId3" cstate="print"/>
          <a:srcRect l="-4286" t="-4609" b="64703"/>
          <a:stretch/>
        </p:blipFill>
        <p:spPr bwMode="auto">
          <a:xfrm>
            <a:off x="2711297" y="1676400"/>
            <a:ext cx="5911440" cy="3664674"/>
          </a:xfrm>
          <a:prstGeom prst="rect">
            <a:avLst/>
          </a:prstGeom>
          <a:noFill/>
          <a:ln w="9525">
            <a:noFill/>
            <a:miter lim="800000"/>
            <a:headEnd/>
            <a:tailEnd/>
          </a:ln>
        </p:spPr>
      </p:pic>
      <p:sp>
        <p:nvSpPr>
          <p:cNvPr id="5" name="Slide Number Placeholder 4"/>
          <p:cNvSpPr>
            <a:spLocks noGrp="1"/>
          </p:cNvSpPr>
          <p:nvPr>
            <p:ph type="sldNum" sz="quarter" idx="15"/>
          </p:nvPr>
        </p:nvSpPr>
        <p:spPr/>
        <p:txBody>
          <a:bodyPr/>
          <a:lstStyle/>
          <a:p>
            <a:fld id="{B6F15528-21DE-4FAA-801E-634DDDAF4B2B}" type="slidenum">
              <a:rPr lang="en-US" smtClean="0"/>
              <a:pPr/>
              <a:t>32</a:t>
            </a:fld>
            <a:endParaRPr lang="en-US" dirty="0"/>
          </a:p>
        </p:txBody>
      </p:sp>
      <p:sp>
        <p:nvSpPr>
          <p:cNvPr id="6" name="TextBox 5"/>
          <p:cNvSpPr txBox="1"/>
          <p:nvPr/>
        </p:nvSpPr>
        <p:spPr>
          <a:xfrm>
            <a:off x="397722" y="1260900"/>
            <a:ext cx="8328992" cy="1538883"/>
          </a:xfrm>
          <a:prstGeom prst="rect">
            <a:avLst/>
          </a:prstGeom>
          <a:noFill/>
        </p:spPr>
        <p:txBody>
          <a:bodyPr wrap="square" rtlCol="0">
            <a:spAutoFit/>
          </a:bodyPr>
          <a:lstStyle/>
          <a:p>
            <a:r>
              <a:rPr lang="en-US" b="1" dirty="0" smtClean="0">
                <a:solidFill>
                  <a:prstClr val="black"/>
                </a:solidFill>
              </a:rPr>
              <a:t>Experiment: Shared mode </a:t>
            </a:r>
            <a:r>
              <a:rPr lang="en-US" dirty="0" smtClean="0">
                <a:solidFill>
                  <a:prstClr val="black"/>
                </a:solidFill>
              </a:rPr>
              <a:t>(2 apps on each node – 2 cores each on 4 core node) performance normalized wrt. </a:t>
            </a:r>
            <a:r>
              <a:rPr lang="en-US" b="1" dirty="0" smtClean="0">
                <a:solidFill>
                  <a:prstClr val="black"/>
                </a:solidFill>
              </a:rPr>
              <a:t>dedicated mode</a:t>
            </a:r>
          </a:p>
          <a:p>
            <a:endParaRPr lang="en-US" sz="2000" b="1" dirty="0" smtClean="0">
              <a:solidFill>
                <a:schemeClr val="accent1">
                  <a:lumMod val="75000"/>
                </a:schemeClr>
              </a:solidFill>
            </a:endParaRPr>
          </a:p>
          <a:p>
            <a:r>
              <a:rPr lang="en-US" sz="2000" b="1" dirty="0" smtClean="0">
                <a:solidFill>
                  <a:schemeClr val="accent1">
                    <a:lumMod val="75000"/>
                  </a:schemeClr>
                </a:solidFill>
              </a:rPr>
              <a:t>Challenge</a:t>
            </a:r>
            <a:r>
              <a:rPr lang="en-US" sz="2000" dirty="0" smtClean="0">
                <a:solidFill>
                  <a:schemeClr val="accent1">
                    <a:lumMod val="75000"/>
                  </a:schemeClr>
                </a:solidFill>
              </a:rPr>
              <a:t>: Interference</a:t>
            </a:r>
          </a:p>
          <a:p>
            <a:endParaRPr lang="en-US" dirty="0">
              <a:solidFill>
                <a:prstClr val="black"/>
              </a:solidFill>
            </a:endParaRPr>
          </a:p>
        </p:txBody>
      </p:sp>
      <p:cxnSp>
        <p:nvCxnSpPr>
          <p:cNvPr id="7" name="Straight Arrow Connector 6"/>
          <p:cNvCxnSpPr/>
          <p:nvPr/>
        </p:nvCxnSpPr>
        <p:spPr>
          <a:xfrm>
            <a:off x="5029200" y="2276563"/>
            <a:ext cx="1524000" cy="52322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352800" y="2599729"/>
            <a:ext cx="2247900" cy="181987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6836" y="3365150"/>
            <a:ext cx="3581400" cy="1323439"/>
          </a:xfrm>
          <a:prstGeom prst="rect">
            <a:avLst/>
          </a:prstGeom>
        </p:spPr>
        <p:txBody>
          <a:bodyPr wrap="square">
            <a:spAutoFit/>
          </a:bodyPr>
          <a:lstStyle/>
          <a:p>
            <a:r>
              <a:rPr lang="en-US" sz="1600" dirty="0" smtClean="0">
                <a:solidFill>
                  <a:prstClr val="black"/>
                </a:solidFill>
              </a:rPr>
              <a:t>EP </a:t>
            </a:r>
            <a:r>
              <a:rPr lang="en-US" sz="1600" dirty="0">
                <a:solidFill>
                  <a:prstClr val="black"/>
                </a:solidFill>
              </a:rPr>
              <a:t>= </a:t>
            </a:r>
            <a:r>
              <a:rPr lang="en-US" sz="1600" dirty="0" smtClean="0">
                <a:solidFill>
                  <a:prstClr val="black"/>
                </a:solidFill>
              </a:rPr>
              <a:t>Embarrassingly Parallel</a:t>
            </a:r>
          </a:p>
          <a:p>
            <a:r>
              <a:rPr lang="en-US" sz="1600" dirty="0" smtClean="0">
                <a:solidFill>
                  <a:prstClr val="black"/>
                </a:solidFill>
              </a:rPr>
              <a:t>LU </a:t>
            </a:r>
            <a:r>
              <a:rPr lang="en-US" sz="1600" dirty="0">
                <a:solidFill>
                  <a:prstClr val="black"/>
                </a:solidFill>
              </a:rPr>
              <a:t>= LU </a:t>
            </a:r>
            <a:r>
              <a:rPr lang="en-US" sz="1600" dirty="0" smtClean="0">
                <a:solidFill>
                  <a:prstClr val="black"/>
                </a:solidFill>
              </a:rPr>
              <a:t>factorization</a:t>
            </a:r>
          </a:p>
          <a:p>
            <a:r>
              <a:rPr lang="en-US" sz="1600" dirty="0" smtClean="0">
                <a:solidFill>
                  <a:prstClr val="black"/>
                </a:solidFill>
              </a:rPr>
              <a:t>IS </a:t>
            </a:r>
            <a:r>
              <a:rPr lang="en-US" sz="1600" dirty="0">
                <a:solidFill>
                  <a:prstClr val="black"/>
                </a:solidFill>
              </a:rPr>
              <a:t>= Integer </a:t>
            </a:r>
            <a:r>
              <a:rPr lang="en-US" sz="1600" dirty="0" smtClean="0">
                <a:solidFill>
                  <a:prstClr val="black"/>
                </a:solidFill>
              </a:rPr>
              <a:t>Sort</a:t>
            </a:r>
          </a:p>
          <a:p>
            <a:r>
              <a:rPr lang="en-US" sz="1600" dirty="0" smtClean="0">
                <a:solidFill>
                  <a:prstClr val="black"/>
                </a:solidFill>
              </a:rPr>
              <a:t>ChaNGa = Cosmology</a:t>
            </a:r>
          </a:p>
          <a:p>
            <a:r>
              <a:rPr lang="en-US" sz="1600" dirty="0" smtClean="0">
                <a:solidFill>
                  <a:prstClr val="black"/>
                </a:solidFill>
              </a:rPr>
              <a:t>	</a:t>
            </a:r>
            <a:endParaRPr lang="en-US" sz="1600" dirty="0">
              <a:solidFill>
                <a:prstClr val="black"/>
              </a:solidFill>
            </a:endParaRPr>
          </a:p>
        </p:txBody>
      </p:sp>
      <p:sp>
        <p:nvSpPr>
          <p:cNvPr id="13" name="TextBox 12"/>
          <p:cNvSpPr txBox="1"/>
          <p:nvPr/>
        </p:nvSpPr>
        <p:spPr>
          <a:xfrm>
            <a:off x="5600700" y="1768731"/>
            <a:ext cx="2133600" cy="369332"/>
          </a:xfrm>
          <a:prstGeom prst="rect">
            <a:avLst/>
          </a:prstGeom>
          <a:noFill/>
        </p:spPr>
        <p:txBody>
          <a:bodyPr wrap="square" rtlCol="0">
            <a:spAutoFit/>
          </a:bodyPr>
          <a:lstStyle/>
          <a:p>
            <a:r>
              <a:rPr lang="en-US" dirty="0" smtClean="0">
                <a:solidFill>
                  <a:prstClr val="black"/>
                </a:solidFill>
              </a:rPr>
              <a:t>4 VM per app</a:t>
            </a:r>
            <a:endParaRPr lang="en-US" dirty="0">
              <a:solidFill>
                <a:prstClr val="black"/>
              </a:solidFill>
            </a:endParaRPr>
          </a:p>
        </p:txBody>
      </p:sp>
      <p:sp>
        <p:nvSpPr>
          <p:cNvPr id="4" name="TextBox 3"/>
          <p:cNvSpPr txBox="1"/>
          <p:nvPr/>
        </p:nvSpPr>
        <p:spPr>
          <a:xfrm>
            <a:off x="7620000" y="1953398"/>
            <a:ext cx="1143000" cy="646331"/>
          </a:xfrm>
          <a:prstGeom prst="rect">
            <a:avLst/>
          </a:prstGeom>
          <a:noFill/>
        </p:spPr>
        <p:txBody>
          <a:bodyPr wrap="square" rtlCol="0">
            <a:spAutoFit/>
          </a:bodyPr>
          <a:lstStyle/>
          <a:p>
            <a:r>
              <a:rPr lang="en-US" dirty="0" smtClean="0">
                <a:solidFill>
                  <a:srgbClr val="0070C0"/>
                </a:solidFill>
              </a:rPr>
              <a:t>High is better</a:t>
            </a:r>
            <a:endParaRPr lang="en-US" dirty="0">
              <a:solidFill>
                <a:srgbClr val="0070C0"/>
              </a:solidFill>
            </a:endParaRPr>
          </a:p>
        </p:txBody>
      </p:sp>
      <p:sp>
        <p:nvSpPr>
          <p:cNvPr id="16" name="Up Arrow 15"/>
          <p:cNvSpPr/>
          <p:nvPr/>
        </p:nvSpPr>
        <p:spPr>
          <a:xfrm>
            <a:off x="7996646" y="2599729"/>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86836" y="5334000"/>
            <a:ext cx="7757492" cy="707886"/>
          </a:xfrm>
          <a:prstGeom prst="rect">
            <a:avLst/>
          </a:prstGeom>
          <a:solidFill>
            <a:schemeClr val="accent1">
              <a:lumMod val="60000"/>
              <a:lumOff val="40000"/>
            </a:schemeClr>
          </a:solidFill>
        </p:spPr>
        <p:txBody>
          <a:bodyPr wrap="square">
            <a:spAutoFit/>
          </a:bodyPr>
          <a:lstStyle/>
          <a:p>
            <a:r>
              <a:rPr lang="en-US" sz="2000" dirty="0" smtClean="0"/>
              <a:t>Careful co-locations can actually improve performance. Why?</a:t>
            </a:r>
          </a:p>
          <a:p>
            <a:r>
              <a:rPr lang="en-US" sz="2000" dirty="0" smtClean="0">
                <a:solidFill>
                  <a:schemeClr val="accent5">
                    <a:lumMod val="50000"/>
                  </a:schemeClr>
                </a:solidFill>
              </a:rPr>
              <a:t>Correlation : LLC </a:t>
            </a:r>
            <a:r>
              <a:rPr lang="en-US" sz="2000" dirty="0">
                <a:solidFill>
                  <a:schemeClr val="accent5">
                    <a:lumMod val="50000"/>
                  </a:schemeClr>
                </a:solidFill>
              </a:rPr>
              <a:t>misses/sec and shared mode </a:t>
            </a:r>
            <a:r>
              <a:rPr lang="en-US" sz="2000" dirty="0" smtClean="0">
                <a:solidFill>
                  <a:schemeClr val="accent5">
                    <a:lumMod val="50000"/>
                  </a:schemeClr>
                </a:solidFill>
              </a:rPr>
              <a:t>performance. </a:t>
            </a:r>
            <a:endParaRPr lang="en-US" sz="2000" dirty="0">
              <a:solidFill>
                <a:schemeClr val="accent5">
                  <a:lumMod val="50000"/>
                </a:schemeClr>
              </a:solidFill>
            </a:endParaRPr>
          </a:p>
        </p:txBody>
      </p:sp>
      <p:sp>
        <p:nvSpPr>
          <p:cNvPr id="10" name="Rectangle 9"/>
          <p:cNvSpPr/>
          <p:nvPr/>
        </p:nvSpPr>
        <p:spPr>
          <a:xfrm>
            <a:off x="4082759" y="1947867"/>
            <a:ext cx="1045479" cy="400110"/>
          </a:xfrm>
          <a:prstGeom prst="rect">
            <a:avLst/>
          </a:prstGeom>
        </p:spPr>
        <p:txBody>
          <a:bodyPr wrap="none">
            <a:spAutoFit/>
          </a:bodyPr>
          <a:lstStyle/>
          <a:p>
            <a:r>
              <a:rPr lang="en-US" sz="2000" b="1" dirty="0">
                <a:solidFill>
                  <a:srgbClr val="0070C0"/>
                </a:solidFill>
              </a:rPr>
              <a:t>Scope</a:t>
            </a:r>
            <a:r>
              <a:rPr lang="en-US" sz="2000" dirty="0">
                <a:solidFill>
                  <a:srgbClr val="0070C0"/>
                </a:solidFill>
              </a:rPr>
              <a:t> </a:t>
            </a:r>
          </a:p>
        </p:txBody>
      </p:sp>
      <p:cxnSp>
        <p:nvCxnSpPr>
          <p:cNvPr id="24" name="Straight Connector 23"/>
          <p:cNvCxnSpPr/>
          <p:nvPr/>
        </p:nvCxnSpPr>
        <p:spPr>
          <a:xfrm>
            <a:off x="4029750" y="4079501"/>
            <a:ext cx="3704550" cy="0"/>
          </a:xfrm>
          <a:prstGeom prst="line">
            <a:avLst/>
          </a:prstGeom>
          <a:ln w="22225">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76561"/>
      </p:ext>
    </p:extLst>
  </p:cSld>
  <p:clrMapOvr>
    <a:masterClrMapping/>
  </p:clrMapOvr>
  <mc:AlternateContent xmlns:mc="http://schemas.openxmlformats.org/markup-compatibility/2006" xmlns:p14="http://schemas.microsoft.com/office/powerpoint/2010/main">
    <mc:Choice Requires="p14">
      <p:transition spd="slow" p14:dur="2000" advTm="159371"/>
    </mc:Choice>
    <mc:Fallback xmlns="">
      <p:transition spd="slow" advTm="159371"/>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0058400" cy="1143000"/>
          </a:xfrm>
        </p:spPr>
        <p:txBody>
          <a:bodyPr>
            <a:normAutofit/>
          </a:bodyPr>
          <a:lstStyle/>
          <a:p>
            <a:r>
              <a:rPr lang="en-US" dirty="0" smtClean="0"/>
              <a:t>HPC-Aware Cloud Schedulers</a:t>
            </a:r>
            <a:endParaRPr lang="en-US" dirty="0"/>
          </a:p>
        </p:txBody>
      </p:sp>
      <p:sp>
        <p:nvSpPr>
          <p:cNvPr id="3" name="Content Placeholder 2"/>
          <p:cNvSpPr>
            <a:spLocks noGrp="1"/>
          </p:cNvSpPr>
          <p:nvPr>
            <p:ph sz="quarter" idx="1"/>
          </p:nvPr>
        </p:nvSpPr>
        <p:spPr>
          <a:xfrm>
            <a:off x="457200" y="1173162"/>
            <a:ext cx="8686800" cy="4873752"/>
          </a:xfrm>
          <a:noFill/>
        </p:spPr>
        <p:txBody>
          <a:bodyPr>
            <a:normAutofit/>
          </a:bodyPr>
          <a:lstStyle/>
          <a:p>
            <a:pPr>
              <a:buNone/>
            </a:pPr>
            <a:r>
              <a:rPr lang="en-US" dirty="0" smtClean="0">
                <a:solidFill>
                  <a:srgbClr val="FF0000"/>
                </a:solidFill>
              </a:rPr>
              <a:t>Characterize applications along two dimensions:</a:t>
            </a:r>
          </a:p>
          <a:p>
            <a:pPr marL="457200" indent="-457200">
              <a:buAutoNum type="arabicPeriod"/>
            </a:pPr>
            <a:r>
              <a:rPr lang="en-US" dirty="0" smtClean="0"/>
              <a:t>Cache intensiveness</a:t>
            </a:r>
          </a:p>
          <a:p>
            <a:pPr marL="823913" lvl="1" indent="-457200"/>
            <a:r>
              <a:rPr lang="en-US" dirty="0"/>
              <a:t>A</a:t>
            </a:r>
            <a:r>
              <a:rPr lang="en-US" dirty="0" smtClean="0"/>
              <a:t>ssign each application a cache score (LLC misses/sec)  </a:t>
            </a:r>
          </a:p>
          <a:p>
            <a:pPr marL="823913" lvl="1" indent="-457200"/>
            <a:r>
              <a:rPr lang="en-US" dirty="0"/>
              <a:t>R</a:t>
            </a:r>
            <a:r>
              <a:rPr lang="en-US" dirty="0" smtClean="0"/>
              <a:t>epresentative of the pressure they put on the last level cache and memory controller subsystem</a:t>
            </a:r>
          </a:p>
          <a:p>
            <a:pPr marL="457200" indent="-457200">
              <a:buAutoNum type="arabicPeriod"/>
            </a:pPr>
            <a:r>
              <a:rPr lang="en-US" dirty="0" smtClean="0"/>
              <a:t>Parallel Synchronization and network sensitivity</a:t>
            </a:r>
          </a:p>
          <a:p>
            <a:pPr lvl="1"/>
            <a:endParaRPr lang="en-US" sz="2000" dirty="0" smtClean="0"/>
          </a:p>
          <a:p>
            <a:pPr lvl="1"/>
            <a:endParaRPr lang="en-US" dirty="0" smtClean="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10373314"/>
      </p:ext>
    </p:extLst>
  </p:cSld>
  <p:clrMapOvr>
    <a:masterClrMapping/>
  </p:clrMapOvr>
  <p:transition xmlns:p14="http://schemas.microsoft.com/office/powerpoint/2010/main" spd="slow" advTm="21091"/>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0058400" cy="1143000"/>
          </a:xfrm>
        </p:spPr>
        <p:txBody>
          <a:bodyPr>
            <a:normAutofit/>
          </a:bodyPr>
          <a:lstStyle/>
          <a:p>
            <a:r>
              <a:rPr lang="en-US" dirty="0" smtClean="0"/>
              <a:t>HPC-Aware Cloud Schedulers</a:t>
            </a:r>
            <a:endParaRPr lang="en-US" dirty="0"/>
          </a:p>
        </p:txBody>
      </p:sp>
      <p:sp>
        <p:nvSpPr>
          <p:cNvPr id="3" name="Content Placeholder 2"/>
          <p:cNvSpPr>
            <a:spLocks noGrp="1"/>
          </p:cNvSpPr>
          <p:nvPr>
            <p:ph sz="quarter" idx="1"/>
          </p:nvPr>
        </p:nvSpPr>
        <p:spPr>
          <a:xfrm>
            <a:off x="457200" y="1173162"/>
            <a:ext cx="8686800" cy="4873752"/>
          </a:xfrm>
          <a:noFill/>
        </p:spPr>
        <p:txBody>
          <a:bodyPr>
            <a:normAutofit/>
          </a:bodyPr>
          <a:lstStyle/>
          <a:p>
            <a:pPr>
              <a:buNone/>
            </a:pPr>
            <a:r>
              <a:rPr lang="en-US" dirty="0" smtClean="0">
                <a:solidFill>
                  <a:srgbClr val="FF0000"/>
                </a:solidFill>
              </a:rPr>
              <a:t>Co-locate applications with complementary profiles</a:t>
            </a:r>
          </a:p>
          <a:p>
            <a:r>
              <a:rPr lang="en-US" dirty="0" smtClean="0"/>
              <a:t>Dedicated execution, </a:t>
            </a:r>
            <a:r>
              <a:rPr lang="en-US" dirty="0" smtClean="0">
                <a:solidFill>
                  <a:srgbClr val="FF0000"/>
                </a:solidFill>
              </a:rPr>
              <a:t>topology- and hardware-awareness </a:t>
            </a:r>
            <a:r>
              <a:rPr lang="en-US" dirty="0" smtClean="0"/>
              <a:t>for extremely tightly-coupled HPC applications  (up to 20% improvement, implemented in OpenStack)</a:t>
            </a:r>
          </a:p>
          <a:p>
            <a:r>
              <a:rPr lang="en-US" dirty="0" smtClean="0"/>
              <a:t>For rest, </a:t>
            </a:r>
            <a:r>
              <a:rPr lang="en-US" dirty="0" smtClean="0">
                <a:solidFill>
                  <a:srgbClr val="FF0000"/>
                </a:solidFill>
              </a:rPr>
              <a:t>Multi-dimensional Online Bin Packing (MDOBP): </a:t>
            </a:r>
            <a:r>
              <a:rPr lang="en-US" dirty="0" smtClean="0"/>
              <a:t>Memory, CPU </a:t>
            </a:r>
          </a:p>
          <a:p>
            <a:pPr lvl="1"/>
            <a:r>
              <a:rPr lang="en-US" dirty="0" smtClean="0"/>
              <a:t>Dimension aware heuristic </a:t>
            </a:r>
          </a:p>
          <a:p>
            <a:pPr>
              <a:buNone/>
            </a:pPr>
            <a:endParaRPr lang="en-US" dirty="0" smtClean="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7" name="Rectangle 6"/>
          <p:cNvSpPr/>
          <p:nvPr/>
        </p:nvSpPr>
        <p:spPr>
          <a:xfrm>
            <a:off x="457200" y="3962400"/>
            <a:ext cx="8458200" cy="646331"/>
          </a:xfrm>
          <a:prstGeom prst="rect">
            <a:avLst/>
          </a:prstGeom>
        </p:spPr>
        <p:txBody>
          <a:bodyPr wrap="square">
            <a:spAutoFit/>
          </a:bodyPr>
          <a:lstStyle/>
          <a:p>
            <a:endParaRPr lang="en-US" dirty="0" smtClean="0"/>
          </a:p>
          <a:p>
            <a:r>
              <a:rPr lang="en-US" dirty="0" smtClean="0"/>
              <a:t> </a:t>
            </a:r>
          </a:p>
        </p:txBody>
      </p:sp>
    </p:spTree>
    <p:extLst>
      <p:ext uri="{BB962C8B-B14F-4D97-AF65-F5344CB8AC3E}">
        <p14:creationId xmlns:p14="http://schemas.microsoft.com/office/powerpoint/2010/main" val="610373314"/>
      </p:ext>
    </p:extLst>
  </p:cSld>
  <p:clrMapOvr>
    <a:masterClrMapping/>
  </p:clrMapOvr>
  <p:transition xmlns:p14="http://schemas.microsoft.com/office/powerpoint/2010/main" spd="slow" advTm="63243"/>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92" y="488239"/>
            <a:ext cx="7864337" cy="1143000"/>
          </a:xfrm>
        </p:spPr>
        <p:txBody>
          <a:bodyPr>
            <a:normAutofit fontScale="90000"/>
          </a:bodyPr>
          <a:lstStyle/>
          <a:p>
            <a:r>
              <a:rPr lang="en-US" dirty="0" smtClean="0"/>
              <a:t>MDOBP </a:t>
            </a:r>
            <a:r>
              <a:rPr lang="en-US" dirty="0"/>
              <a:t>(Multi-Dimensional Online Bin Packing) : </a:t>
            </a:r>
            <a:br>
              <a:rPr lang="en-US" dirty="0"/>
            </a:br>
            <a:endParaRPr lang="en-US" dirty="0"/>
          </a:p>
        </p:txBody>
      </p:sp>
      <p:sp>
        <p:nvSpPr>
          <p:cNvPr id="4" name="Content Placeholder 2"/>
          <p:cNvSpPr>
            <a:spLocks noGrp="1"/>
          </p:cNvSpPr>
          <p:nvPr>
            <p:ph sz="quarter" idx="1"/>
          </p:nvPr>
        </p:nvSpPr>
        <p:spPr>
          <a:xfrm>
            <a:off x="390666" y="1670394"/>
            <a:ext cx="8153401" cy="5175270"/>
          </a:xfrm>
        </p:spPr>
        <p:txBody>
          <a:bodyPr>
            <a:normAutofit/>
          </a:bodyPr>
          <a:lstStyle/>
          <a:p>
            <a:r>
              <a:rPr lang="en-US" dirty="0" smtClean="0"/>
              <a:t>Pack a VM request into hosts (bin) </a:t>
            </a:r>
          </a:p>
          <a:p>
            <a:r>
              <a:rPr lang="en-US" dirty="0" smtClean="0"/>
              <a:t>Dimension-aware heuristic </a:t>
            </a:r>
          </a:p>
          <a:p>
            <a:r>
              <a:rPr lang="en-US" dirty="0" smtClean="0">
                <a:solidFill>
                  <a:srgbClr val="FF0000"/>
                </a:solidFill>
              </a:rPr>
              <a:t>Select the </a:t>
            </a:r>
            <a:r>
              <a:rPr lang="en-US" dirty="0">
                <a:solidFill>
                  <a:srgbClr val="FF0000"/>
                </a:solidFill>
              </a:rPr>
              <a:t>host for which the vector of </a:t>
            </a:r>
            <a:r>
              <a:rPr lang="en-US" dirty="0" smtClean="0">
                <a:solidFill>
                  <a:srgbClr val="FF0000"/>
                </a:solidFill>
              </a:rPr>
              <a:t>requested </a:t>
            </a:r>
            <a:r>
              <a:rPr lang="en-US" dirty="0">
                <a:solidFill>
                  <a:srgbClr val="FF0000"/>
                </a:solidFill>
              </a:rPr>
              <a:t>resources </a:t>
            </a:r>
            <a:r>
              <a:rPr lang="en-US" dirty="0" smtClean="0">
                <a:solidFill>
                  <a:srgbClr val="FF0000"/>
                </a:solidFill>
              </a:rPr>
              <a:t>aligns the </a:t>
            </a:r>
            <a:r>
              <a:rPr lang="en-US" dirty="0">
                <a:solidFill>
                  <a:srgbClr val="FF0000"/>
                </a:solidFill>
              </a:rPr>
              <a:t>most with the vector of remaining </a:t>
            </a:r>
            <a:r>
              <a:rPr lang="en-US" dirty="0" smtClean="0">
                <a:solidFill>
                  <a:srgbClr val="FF0000"/>
                </a:solidFill>
              </a:rPr>
              <a:t>capacities* </a:t>
            </a:r>
            <a:endParaRPr lang="en-US" dirty="0" smtClean="0"/>
          </a:p>
          <a:p>
            <a:pPr lvl="1"/>
            <a:r>
              <a:rPr lang="en-US" dirty="0" smtClean="0"/>
              <a:t>the </a:t>
            </a:r>
            <a:r>
              <a:rPr lang="en-US" dirty="0"/>
              <a:t>host with the </a:t>
            </a:r>
            <a:r>
              <a:rPr lang="en-US" dirty="0" smtClean="0"/>
              <a:t>minimum </a:t>
            </a:r>
            <a:r>
              <a:rPr lang="el-GR" dirty="0" smtClean="0"/>
              <a:t>α</a:t>
            </a:r>
            <a:r>
              <a:rPr lang="en-US" dirty="0" smtClean="0"/>
              <a:t> where cos(</a:t>
            </a:r>
            <a:r>
              <a:rPr lang="el-GR" dirty="0" smtClean="0"/>
              <a:t>α</a:t>
            </a:r>
            <a:r>
              <a:rPr lang="en-US" dirty="0" smtClean="0"/>
              <a:t>) </a:t>
            </a:r>
            <a:r>
              <a:rPr lang="en-US" dirty="0"/>
              <a:t>is calculated using dot product of the two </a:t>
            </a:r>
            <a:r>
              <a:rPr lang="en-US" dirty="0" smtClean="0"/>
              <a:t>vectors, and is given by:</a:t>
            </a:r>
          </a:p>
          <a:p>
            <a:pPr marL="0" indent="0">
              <a:buNone/>
            </a:pPr>
            <a:endParaRPr lang="en-US" dirty="0" smtClean="0"/>
          </a:p>
          <a:p>
            <a:pPr marL="284163" indent="0">
              <a:buNone/>
            </a:pPr>
            <a:endParaRPr lang="en-US" sz="1600" dirty="0" smtClean="0"/>
          </a:p>
          <a:p>
            <a:pPr marL="284163" indent="0">
              <a:buNone/>
            </a:pPr>
            <a:r>
              <a:rPr lang="en-US" sz="1600" dirty="0" smtClean="0"/>
              <a:t>	</a:t>
            </a:r>
            <a:r>
              <a:rPr lang="en-US" sz="1200" dirty="0" smtClean="0"/>
              <a:t>Residual capacities = (CPURes, MemRes) of a host , Requested </a:t>
            </a:r>
            <a:r>
              <a:rPr lang="en-US" sz="1200" dirty="0"/>
              <a:t>VM: (</a:t>
            </a:r>
            <a:r>
              <a:rPr lang="en-US" sz="1200" dirty="0" smtClean="0"/>
              <a:t>CPUReq, MemReq</a:t>
            </a:r>
            <a:r>
              <a:rPr lang="en-US" sz="1200" dirty="0"/>
              <a:t>).</a:t>
            </a:r>
            <a:r>
              <a:rPr lang="en-US" sz="1600" dirty="0"/>
              <a:t> </a:t>
            </a:r>
          </a:p>
          <a:p>
            <a:pPr marL="0" indent="0">
              <a:buNone/>
            </a:pPr>
            <a:r>
              <a:rPr lang="en-US" dirty="0" smtClean="0"/>
              <a:t> </a:t>
            </a:r>
          </a:p>
          <a:p>
            <a:pPr marL="0" indent="0">
              <a:buNone/>
            </a:pPr>
            <a:endParaRPr lang="en-US" dirty="0" smtClean="0"/>
          </a:p>
          <a:p>
            <a:endParaRPr lang="en-US" dirty="0"/>
          </a:p>
          <a:p>
            <a:endParaRPr lang="en-US"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35</a:t>
            </a:fld>
            <a:endParaRPr lang="en-US" dirty="0"/>
          </a:p>
        </p:txBody>
      </p:sp>
      <p:grpSp>
        <p:nvGrpSpPr>
          <p:cNvPr id="6" name="Group 5"/>
          <p:cNvGrpSpPr/>
          <p:nvPr/>
        </p:nvGrpSpPr>
        <p:grpSpPr>
          <a:xfrm>
            <a:off x="2129149" y="4434126"/>
            <a:ext cx="4433948" cy="656596"/>
            <a:chOff x="1762496" y="4439478"/>
            <a:chExt cx="4876800" cy="656596"/>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3" b="3155"/>
            <a:stretch/>
          </p:blipFill>
          <p:spPr bwMode="auto">
            <a:xfrm>
              <a:off x="1762496" y="4572000"/>
              <a:ext cx="4876800" cy="52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28122" y="4439478"/>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3756992" y="4456044"/>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486896" y="4608444"/>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289" t="57542" r="50874" b="18867"/>
          <a:stretch/>
        </p:blipFill>
        <p:spPr bwMode="auto">
          <a:xfrm>
            <a:off x="7015089" y="1143000"/>
            <a:ext cx="1238026" cy="139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V="1">
            <a:off x="7381504" y="1219200"/>
            <a:ext cx="804203" cy="39389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381503" y="1219200"/>
            <a:ext cx="252599" cy="3505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32688" y="1161703"/>
            <a:ext cx="312906" cy="369332"/>
          </a:xfrm>
          <a:prstGeom prst="rect">
            <a:avLst/>
          </a:prstGeom>
        </p:spPr>
        <p:txBody>
          <a:bodyPr wrap="none">
            <a:spAutoFit/>
          </a:bodyPr>
          <a:lstStyle/>
          <a:p>
            <a:r>
              <a:rPr lang="el-GR" dirty="0"/>
              <a:t>α</a:t>
            </a:r>
            <a:endParaRPr lang="en-US" dirty="0"/>
          </a:p>
        </p:txBody>
      </p:sp>
      <p:sp>
        <p:nvSpPr>
          <p:cNvPr id="12" name="TextBox 11"/>
          <p:cNvSpPr txBox="1"/>
          <p:nvPr/>
        </p:nvSpPr>
        <p:spPr>
          <a:xfrm>
            <a:off x="5914521" y="1063678"/>
            <a:ext cx="1297150" cy="369332"/>
          </a:xfrm>
          <a:prstGeom prst="rect">
            <a:avLst/>
          </a:prstGeom>
          <a:noFill/>
        </p:spPr>
        <p:txBody>
          <a:bodyPr wrap="none" rtlCol="0">
            <a:spAutoFit/>
          </a:bodyPr>
          <a:lstStyle/>
          <a:p>
            <a:r>
              <a:rPr lang="en-US" dirty="0" smtClean="0">
                <a:solidFill>
                  <a:srgbClr val="FF0000"/>
                </a:solidFill>
              </a:rPr>
              <a:t>Requested</a:t>
            </a:r>
            <a:endParaRPr lang="en-US" dirty="0">
              <a:solidFill>
                <a:srgbClr val="FF0000"/>
              </a:solidFill>
            </a:endParaRPr>
          </a:p>
        </p:txBody>
      </p:sp>
      <p:sp>
        <p:nvSpPr>
          <p:cNvPr id="15" name="TextBox 14"/>
          <p:cNvSpPr txBox="1"/>
          <p:nvPr/>
        </p:nvSpPr>
        <p:spPr>
          <a:xfrm>
            <a:off x="7507802" y="750838"/>
            <a:ext cx="1350050" cy="369332"/>
          </a:xfrm>
          <a:prstGeom prst="rect">
            <a:avLst/>
          </a:prstGeom>
          <a:noFill/>
        </p:spPr>
        <p:txBody>
          <a:bodyPr wrap="none" rtlCol="0">
            <a:spAutoFit/>
          </a:bodyPr>
          <a:lstStyle/>
          <a:p>
            <a:r>
              <a:rPr lang="en-US" dirty="0" smtClean="0">
                <a:solidFill>
                  <a:srgbClr val="00B050"/>
                </a:solidFill>
              </a:rPr>
              <a:t>Remaining</a:t>
            </a:r>
            <a:endParaRPr lang="en-US" dirty="0">
              <a:solidFill>
                <a:srgbClr val="00B050"/>
              </a:solidFill>
            </a:endParaRPr>
          </a:p>
        </p:txBody>
      </p:sp>
      <p:sp>
        <p:nvSpPr>
          <p:cNvPr id="13" name="TextBox 12"/>
          <p:cNvSpPr txBox="1"/>
          <p:nvPr/>
        </p:nvSpPr>
        <p:spPr>
          <a:xfrm>
            <a:off x="7507802" y="2516276"/>
            <a:ext cx="974036" cy="369332"/>
          </a:xfrm>
          <a:prstGeom prst="rect">
            <a:avLst/>
          </a:prstGeom>
          <a:noFill/>
        </p:spPr>
        <p:txBody>
          <a:bodyPr wrap="square" rtlCol="0">
            <a:spAutoFit/>
          </a:bodyPr>
          <a:lstStyle/>
          <a:p>
            <a:r>
              <a:rPr lang="en-US" dirty="0" smtClean="0"/>
              <a:t>CPUs</a:t>
            </a:r>
            <a:endParaRPr lang="en-US" dirty="0"/>
          </a:p>
        </p:txBody>
      </p:sp>
      <p:sp>
        <p:nvSpPr>
          <p:cNvPr id="18" name="TextBox 17"/>
          <p:cNvSpPr txBox="1"/>
          <p:nvPr/>
        </p:nvSpPr>
        <p:spPr>
          <a:xfrm>
            <a:off x="5943532" y="1531035"/>
            <a:ext cx="1100568" cy="369332"/>
          </a:xfrm>
          <a:prstGeom prst="rect">
            <a:avLst/>
          </a:prstGeom>
          <a:noFill/>
        </p:spPr>
        <p:txBody>
          <a:bodyPr wrap="square" rtlCol="0">
            <a:spAutoFit/>
          </a:bodyPr>
          <a:lstStyle/>
          <a:p>
            <a:r>
              <a:rPr lang="en-US" dirty="0" smtClean="0"/>
              <a:t>Memory</a:t>
            </a:r>
            <a:endParaRPr lang="en-US" dirty="0"/>
          </a:p>
        </p:txBody>
      </p:sp>
      <p:cxnSp>
        <p:nvCxnSpPr>
          <p:cNvPr id="20" name="Straight Arrow Connector 19"/>
          <p:cNvCxnSpPr/>
          <p:nvPr/>
        </p:nvCxnSpPr>
        <p:spPr>
          <a:xfrm flipV="1">
            <a:off x="6774310" y="1883076"/>
            <a:ext cx="0" cy="439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309127" y="2700942"/>
            <a:ext cx="3014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2386" y="6257052"/>
            <a:ext cx="7464594" cy="430887"/>
          </a:xfrm>
          <a:prstGeom prst="rect">
            <a:avLst/>
          </a:prstGeom>
        </p:spPr>
        <p:txBody>
          <a:bodyPr wrap="square">
            <a:spAutoFit/>
          </a:bodyPr>
          <a:lstStyle/>
          <a:p>
            <a:r>
              <a:rPr lang="en-US" sz="1100" dirty="0" smtClean="0"/>
              <a:t>*S</a:t>
            </a:r>
            <a:r>
              <a:rPr lang="en-US" sz="1100" dirty="0"/>
              <a:t>. Lee, R. Panigrahy, V. Prabhakaran, V. Ramasubramanian, K. Talwar</a:t>
            </a:r>
            <a:r>
              <a:rPr lang="en-US" sz="1100" dirty="0" smtClean="0"/>
              <a:t>, L</a:t>
            </a:r>
            <a:r>
              <a:rPr lang="en-US" sz="1100" dirty="0"/>
              <a:t>. Uyeda, and U. Wieder., “Validating Heuristics for Virtual </a:t>
            </a:r>
            <a:r>
              <a:rPr lang="en-US" sz="1100" dirty="0" smtClean="0"/>
              <a:t>Machines Consolidation</a:t>
            </a:r>
            <a:r>
              <a:rPr lang="en-US" sz="1100" dirty="0"/>
              <a:t>,” Microsoft Research, Tech. Rep., 2011.</a:t>
            </a:r>
          </a:p>
        </p:txBody>
      </p:sp>
      <p:sp>
        <p:nvSpPr>
          <p:cNvPr id="23" name="TextBox 22"/>
          <p:cNvSpPr txBox="1"/>
          <p:nvPr/>
        </p:nvSpPr>
        <p:spPr>
          <a:xfrm>
            <a:off x="5914520" y="735422"/>
            <a:ext cx="1719581" cy="369332"/>
          </a:xfrm>
          <a:prstGeom prst="rect">
            <a:avLst/>
          </a:prstGeom>
          <a:noFill/>
        </p:spPr>
        <p:txBody>
          <a:bodyPr wrap="square" rtlCol="0">
            <a:spAutoFit/>
          </a:bodyPr>
          <a:lstStyle/>
          <a:p>
            <a:r>
              <a:rPr lang="en-US" dirty="0" smtClean="0"/>
              <a:t>Physical host</a:t>
            </a:r>
            <a:endParaRPr lang="en-US" dirty="0"/>
          </a:p>
        </p:txBody>
      </p:sp>
    </p:spTree>
    <p:extLst>
      <p:ext uri="{BB962C8B-B14F-4D97-AF65-F5344CB8AC3E}">
        <p14:creationId xmlns:p14="http://schemas.microsoft.com/office/powerpoint/2010/main" val="2092268661"/>
      </p:ext>
    </p:extLst>
  </p:cSld>
  <p:clrMapOvr>
    <a:masterClrMapping/>
  </p:clrMapOvr>
  <mc:AlternateContent xmlns:mc="http://schemas.openxmlformats.org/markup-compatibility/2006" xmlns:p14="http://schemas.microsoft.com/office/powerpoint/2010/main">
    <mc:Choice Requires="p14">
      <p:transition spd="slow" p14:dur="2000" advTm="83773"/>
    </mc:Choice>
    <mc:Fallback xmlns="">
      <p:transition spd="slow" advTm="83773"/>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0058400" cy="1143000"/>
          </a:xfrm>
        </p:spPr>
        <p:txBody>
          <a:bodyPr>
            <a:normAutofit/>
          </a:bodyPr>
          <a:lstStyle/>
          <a:p>
            <a:r>
              <a:rPr lang="en-US" dirty="0" smtClean="0"/>
              <a:t>HPC-Aware Cloud Schedulers</a:t>
            </a:r>
            <a:endParaRPr lang="en-US" dirty="0"/>
          </a:p>
        </p:txBody>
      </p:sp>
      <p:sp>
        <p:nvSpPr>
          <p:cNvPr id="3" name="Content Placeholder 2"/>
          <p:cNvSpPr>
            <a:spLocks noGrp="1"/>
          </p:cNvSpPr>
          <p:nvPr>
            <p:ph sz="quarter" idx="1"/>
          </p:nvPr>
        </p:nvSpPr>
        <p:spPr>
          <a:xfrm>
            <a:off x="457200" y="1173162"/>
            <a:ext cx="8686800" cy="4873752"/>
          </a:xfrm>
          <a:noFill/>
        </p:spPr>
        <p:txBody>
          <a:bodyPr>
            <a:normAutofit/>
          </a:bodyPr>
          <a:lstStyle/>
          <a:p>
            <a:pPr>
              <a:buNone/>
            </a:pPr>
            <a:r>
              <a:rPr lang="en-US" dirty="0" smtClean="0">
                <a:solidFill>
                  <a:srgbClr val="FF0000"/>
                </a:solidFill>
              </a:rPr>
              <a:t>Co-locate applications with complementary profiles</a:t>
            </a:r>
          </a:p>
          <a:p>
            <a:r>
              <a:rPr lang="en-US" dirty="0" smtClean="0"/>
              <a:t>Dedicated execution, </a:t>
            </a:r>
            <a:r>
              <a:rPr lang="en-US" dirty="0" smtClean="0">
                <a:solidFill>
                  <a:srgbClr val="FF0000"/>
                </a:solidFill>
              </a:rPr>
              <a:t>topology- and hardware-awareness </a:t>
            </a:r>
            <a:r>
              <a:rPr lang="en-US" dirty="0" smtClean="0"/>
              <a:t>for extremely tightly-coupled HPC applications  (up to 20% improvement, implemented in OpenStack)</a:t>
            </a:r>
          </a:p>
          <a:p>
            <a:r>
              <a:rPr lang="en-US" dirty="0" smtClean="0"/>
              <a:t>For rest, </a:t>
            </a:r>
            <a:r>
              <a:rPr lang="en-US" dirty="0" smtClean="0">
                <a:solidFill>
                  <a:srgbClr val="FF0000"/>
                </a:solidFill>
              </a:rPr>
              <a:t>Multi-dimensional Online Bin Packing (MDOBP): </a:t>
            </a:r>
            <a:r>
              <a:rPr lang="en-US" dirty="0" smtClean="0"/>
              <a:t>Memory, CPU </a:t>
            </a:r>
          </a:p>
          <a:p>
            <a:pPr lvl="1"/>
            <a:r>
              <a:rPr lang="en-US" dirty="0" smtClean="0"/>
              <a:t>Dimension aware heuristic </a:t>
            </a:r>
          </a:p>
          <a:p>
            <a:pPr lvl="1"/>
            <a:r>
              <a:rPr lang="en-US" dirty="0" smtClean="0">
                <a:solidFill>
                  <a:srgbClr val="FF0000"/>
                </a:solidFill>
              </a:rPr>
              <a:t>Cross application interference aware </a:t>
            </a:r>
            <a:r>
              <a:rPr lang="en-US" dirty="0" smtClean="0"/>
              <a:t>(up to 45% performance improvement for single application, limit interference to 8%, implementation in OpenStack Nova)</a:t>
            </a:r>
          </a:p>
          <a:p>
            <a:pPr lvl="1"/>
            <a:r>
              <a:rPr lang="en-US" dirty="0" smtClean="0"/>
              <a:t>Improve throughput by 32.3% (simulation using CloudSim)</a:t>
            </a:r>
          </a:p>
          <a:p>
            <a:pPr>
              <a:buNone/>
            </a:pPr>
            <a:endParaRPr lang="en-US" dirty="0" smtClean="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7" name="Rectangle 6"/>
          <p:cNvSpPr/>
          <p:nvPr/>
        </p:nvSpPr>
        <p:spPr>
          <a:xfrm>
            <a:off x="457200" y="3962400"/>
            <a:ext cx="8458200" cy="646331"/>
          </a:xfrm>
          <a:prstGeom prst="rect">
            <a:avLst/>
          </a:prstGeom>
        </p:spPr>
        <p:txBody>
          <a:bodyPr wrap="square">
            <a:spAutoFit/>
          </a:bodyPr>
          <a:lstStyle/>
          <a:p>
            <a:endParaRPr lang="en-US" dirty="0" smtClean="0"/>
          </a:p>
          <a:p>
            <a:r>
              <a:rPr lang="en-US" dirty="0" smtClean="0"/>
              <a:t> </a:t>
            </a:r>
          </a:p>
        </p:txBody>
      </p:sp>
      <p:sp>
        <p:nvSpPr>
          <p:cNvPr id="6" name="Rectangle 5"/>
          <p:cNvSpPr/>
          <p:nvPr/>
        </p:nvSpPr>
        <p:spPr>
          <a:xfrm>
            <a:off x="582387" y="5409677"/>
            <a:ext cx="7494813" cy="523220"/>
          </a:xfrm>
          <a:prstGeom prst="rect">
            <a:avLst/>
          </a:prstGeom>
          <a:solidFill>
            <a:schemeClr val="accent4">
              <a:lumMod val="60000"/>
              <a:lumOff val="40000"/>
            </a:schemeClr>
          </a:solidFill>
        </p:spPr>
        <p:txBody>
          <a:bodyPr wrap="square">
            <a:spAutoFit/>
          </a:bodyPr>
          <a:lstStyle/>
          <a:p>
            <a:r>
              <a:rPr lang="en-US" sz="1400" b="1" dirty="0" smtClean="0"/>
              <a:t>A</a:t>
            </a:r>
            <a:r>
              <a:rPr lang="en-US" sz="1400" b="1" dirty="0"/>
              <a:t>. Gupta</a:t>
            </a:r>
            <a:r>
              <a:rPr lang="en-US" sz="1400" dirty="0"/>
              <a:t>, L. Kale, D. Milojicic, P. Faraboschi, and S. Balle, “HPC-Aware VM Placement in Infrastructure Clouds ,” at IEEE Intl. Conf. on Cloud Engineering IC2E ’13 </a:t>
            </a:r>
          </a:p>
        </p:txBody>
      </p:sp>
    </p:spTree>
    <p:extLst>
      <p:ext uri="{BB962C8B-B14F-4D97-AF65-F5344CB8AC3E}">
        <p14:creationId xmlns:p14="http://schemas.microsoft.com/office/powerpoint/2010/main" val="610373314"/>
      </p:ext>
    </p:extLst>
  </p:cSld>
  <p:clrMapOvr>
    <a:masterClrMapping/>
  </p:clrMapOvr>
  <p:transition xmlns:p14="http://schemas.microsoft.com/office/powerpoint/2010/main" spd="slow" advTm="63243"/>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762000"/>
          </a:xfrm>
        </p:spPr>
        <p:txBody>
          <a:bodyPr>
            <a:normAutofit/>
          </a:bodyPr>
          <a:lstStyle/>
          <a:p>
            <a:r>
              <a:rPr lang="en-US" dirty="0" smtClean="0"/>
              <a:t>Research Agenda</a:t>
            </a:r>
            <a:endParaRPr lang="en-US" dirty="0"/>
          </a:p>
        </p:txBody>
      </p:sp>
      <p:sp>
        <p:nvSpPr>
          <p:cNvPr id="3" name="Content Placeholder 2"/>
          <p:cNvSpPr>
            <a:spLocks noGrp="1"/>
          </p:cNvSpPr>
          <p:nvPr>
            <p:ph sz="quarter" idx="1"/>
          </p:nvPr>
        </p:nvSpPr>
        <p:spPr>
          <a:xfrm>
            <a:off x="304800" y="1143000"/>
            <a:ext cx="8534400" cy="5181600"/>
          </a:xfrm>
          <a:noFill/>
        </p:spPr>
        <p:txBody>
          <a:bodyPr>
            <a:normAutofit/>
          </a:bodyPr>
          <a:lstStyle/>
          <a:p>
            <a:r>
              <a:rPr lang="en-US" dirty="0" smtClean="0"/>
              <a:t>Why and who should choose (or not choose) cloud for HPC, for what applications? </a:t>
            </a:r>
            <a:r>
              <a:rPr lang="en-US" dirty="0" smtClean="0">
                <a:sym typeface="Wingdings"/>
              </a:rPr>
              <a:t></a:t>
            </a:r>
          </a:p>
          <a:p>
            <a:r>
              <a:rPr lang="en-US" dirty="0" smtClean="0">
                <a:solidFill>
                  <a:srgbClr val="FF0000"/>
                </a:solidFill>
                <a:sym typeface="Wingdings"/>
              </a:rPr>
              <a:t>How can we bridge the gap between HPC and cloud?</a:t>
            </a:r>
            <a:endParaRPr lang="en-US" dirty="0">
              <a:solidFill>
                <a:srgbClr val="FF0000"/>
              </a:solidFill>
            </a:endParaRPr>
          </a:p>
          <a:p>
            <a:pPr lvl="1"/>
            <a:r>
              <a:rPr lang="en-US" dirty="0" smtClean="0"/>
              <a:t>Multiple </a:t>
            </a:r>
            <a:r>
              <a:rPr lang="en-US" dirty="0"/>
              <a:t>platforms vs. single </a:t>
            </a:r>
            <a:r>
              <a:rPr lang="en-US" dirty="0" smtClean="0"/>
              <a:t>platform? </a:t>
            </a:r>
            <a:r>
              <a:rPr lang="en-US" dirty="0" smtClean="0">
                <a:sym typeface="Wingdings"/>
              </a:rPr>
              <a:t></a:t>
            </a:r>
            <a:endParaRPr lang="en-US" dirty="0"/>
          </a:p>
          <a:p>
            <a:pPr lvl="1"/>
            <a:r>
              <a:rPr lang="en-US" dirty="0" smtClean="0"/>
              <a:t>HPC-aware clouds? </a:t>
            </a:r>
            <a:r>
              <a:rPr lang="en-US" dirty="0" smtClean="0">
                <a:sym typeface="Wingdings"/>
              </a:rPr>
              <a:t></a:t>
            </a:r>
            <a:endParaRPr lang="en-US" dirty="0" smtClean="0"/>
          </a:p>
          <a:p>
            <a:pPr lvl="2"/>
            <a:r>
              <a:rPr lang="en-US" dirty="0" smtClean="0"/>
              <a:t>Improve performance through intelligent VM placement tailored to HPC characteristics? </a:t>
            </a:r>
            <a:endParaRPr lang="en-US" dirty="0"/>
          </a:p>
          <a:p>
            <a:pPr lvl="2"/>
            <a:r>
              <a:rPr lang="en-US" dirty="0" smtClean="0"/>
              <a:t>Increase resource utilization: Application-aware VM  consolidation (at acceptable performance penalty)?</a:t>
            </a:r>
            <a:r>
              <a:rPr lang="en-US" dirty="0" smtClean="0">
                <a:sym typeface="Wingdings"/>
              </a:rPr>
              <a:t> </a:t>
            </a:r>
            <a:endParaRPr lang="en-US" dirty="0"/>
          </a:p>
          <a:p>
            <a:pPr lvl="1"/>
            <a:r>
              <a:rPr lang="en-US" dirty="0" smtClean="0">
                <a:solidFill>
                  <a:srgbClr val="FF0000"/>
                </a:solidFill>
              </a:rPr>
              <a:t>Cloud-aware HPC?</a:t>
            </a:r>
          </a:p>
          <a:p>
            <a:pPr lvl="2"/>
            <a:r>
              <a:rPr lang="en-US" dirty="0" smtClean="0">
                <a:solidFill>
                  <a:srgbClr val="FF0000"/>
                </a:solidFill>
              </a:rPr>
              <a:t>Adaptive parallel runtime to improve performance in cloud? </a:t>
            </a:r>
          </a:p>
          <a:p>
            <a:pPr lvl="2"/>
            <a:r>
              <a:rPr lang="en-US" dirty="0" smtClean="0">
                <a:solidFill>
                  <a:srgbClr val="FF0000"/>
                </a:solidFill>
              </a:rPr>
              <a:t>Increase utilization and leverage </a:t>
            </a:r>
            <a:r>
              <a:rPr lang="en-US" dirty="0">
                <a:solidFill>
                  <a:srgbClr val="FF0000"/>
                </a:solidFill>
              </a:rPr>
              <a:t>crucial characteristics of cloud </a:t>
            </a:r>
            <a:r>
              <a:rPr lang="en-US" dirty="0" smtClean="0">
                <a:solidFill>
                  <a:srgbClr val="FF0000"/>
                </a:solidFill>
              </a:rPr>
              <a:t>?</a:t>
            </a:r>
            <a:r>
              <a:rPr lang="en-US" dirty="0">
                <a:solidFill>
                  <a:srgbClr val="FF0000"/>
                </a:solidFill>
              </a:rPr>
              <a:t>	</a:t>
            </a:r>
            <a:r>
              <a:rPr lang="en-US" dirty="0" smtClean="0">
                <a:solidFill>
                  <a:srgbClr val="FF0000"/>
                </a:solidFill>
              </a:rPr>
              <a:t>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37</a:t>
            </a:fld>
            <a:endParaRPr lang="en-US" dirty="0"/>
          </a:p>
        </p:txBody>
      </p:sp>
    </p:spTree>
    <p:custDataLst>
      <p:tags r:id="rId1"/>
    </p:custDataLst>
    <p:extLst>
      <p:ext uri="{BB962C8B-B14F-4D97-AF65-F5344CB8AC3E}">
        <p14:creationId xmlns:p14="http://schemas.microsoft.com/office/powerpoint/2010/main" val="1551082559"/>
      </p:ext>
    </p:extLst>
  </p:cSld>
  <p:clrMapOvr>
    <a:masterClrMapping/>
  </p:clrMapOvr>
  <mc:AlternateContent xmlns:mc="http://schemas.openxmlformats.org/markup-compatibility/2006" xmlns:p14="http://schemas.microsoft.com/office/powerpoint/2010/main">
    <mc:Choice Requires="p14">
      <p:transition spd="slow" p14:dur="2000" advTm="21202"/>
    </mc:Choice>
    <mc:Fallback xmlns="">
      <p:transition spd="slow" advTm="21202"/>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4942" y="392133"/>
            <a:ext cx="3388658" cy="1323439"/>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4400" b="1" dirty="0" smtClean="0">
                <a:solidFill>
                  <a:schemeClr val="bg1"/>
                </a:solidFill>
              </a:rPr>
              <a:t>Cloud-Aware </a:t>
            </a:r>
          </a:p>
          <a:p>
            <a:pPr algn="ctr"/>
            <a:r>
              <a:rPr lang="en-US" sz="3600" dirty="0" smtClean="0">
                <a:solidFill>
                  <a:prstClr val="black"/>
                </a:solidFill>
              </a:rPr>
              <a:t>HPC in </a:t>
            </a:r>
            <a:r>
              <a:rPr lang="en-US" sz="3600" dirty="0">
                <a:solidFill>
                  <a:prstClr val="black"/>
                </a:solidFill>
              </a:rPr>
              <a:t>C</a:t>
            </a:r>
            <a:r>
              <a:rPr lang="en-US" sz="3600" dirty="0" smtClean="0">
                <a:solidFill>
                  <a:prstClr val="black"/>
                </a:solidFill>
              </a:rPr>
              <a:t>loud</a:t>
            </a:r>
            <a:endParaRPr lang="en-US" sz="3600" dirty="0">
              <a:solidFill>
                <a:prstClr val="black"/>
              </a:solidFill>
            </a:endParaRPr>
          </a:p>
        </p:txBody>
      </p:sp>
      <p:sp>
        <p:nvSpPr>
          <p:cNvPr id="7" name="TextBox 6"/>
          <p:cNvSpPr txBox="1"/>
          <p:nvPr/>
        </p:nvSpPr>
        <p:spPr>
          <a:xfrm>
            <a:off x="5029200" y="2465788"/>
            <a:ext cx="1828800"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Opportunities</a:t>
            </a:r>
            <a:endParaRPr lang="en-US" sz="1400" dirty="0">
              <a:solidFill>
                <a:prstClr val="black"/>
              </a:solidFill>
            </a:endParaRPr>
          </a:p>
        </p:txBody>
      </p:sp>
      <p:sp>
        <p:nvSpPr>
          <p:cNvPr id="8" name="TextBox 7"/>
          <p:cNvSpPr txBox="1"/>
          <p:nvPr/>
        </p:nvSpPr>
        <p:spPr>
          <a:xfrm>
            <a:off x="2087795" y="2488583"/>
            <a:ext cx="1898208"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Challenges/Bottlenecks</a:t>
            </a:r>
            <a:endParaRPr lang="en-US" sz="1400" dirty="0">
              <a:solidFill>
                <a:prstClr val="black"/>
              </a:solidFill>
            </a:endParaRPr>
          </a:p>
        </p:txBody>
      </p:sp>
      <p:sp>
        <p:nvSpPr>
          <p:cNvPr id="12" name="TextBox 11"/>
          <p:cNvSpPr txBox="1"/>
          <p:nvPr/>
        </p:nvSpPr>
        <p:spPr>
          <a:xfrm>
            <a:off x="1924589" y="3394069"/>
            <a:ext cx="1281590" cy="307777"/>
          </a:xfrm>
          <a:prstGeom prst="rect">
            <a:avLst/>
          </a:prstGeom>
          <a:noFill/>
          <a:ln>
            <a:noFill/>
          </a:ln>
        </p:spPr>
        <p:txBody>
          <a:bodyPr wrap="square" rtlCol="0">
            <a:spAutoFit/>
          </a:bodyPr>
          <a:lstStyle/>
          <a:p>
            <a:pPr algn="ctr"/>
            <a:r>
              <a:rPr lang="en-US" sz="1400" dirty="0" smtClean="0">
                <a:solidFill>
                  <a:srgbClr val="FF0000"/>
                </a:solidFill>
              </a:rPr>
              <a:t>Heterogeneity</a:t>
            </a:r>
            <a:endParaRPr lang="en-US" sz="1400" dirty="0">
              <a:solidFill>
                <a:srgbClr val="FF0000"/>
              </a:solidFill>
            </a:endParaRPr>
          </a:p>
        </p:txBody>
      </p:sp>
      <p:sp>
        <p:nvSpPr>
          <p:cNvPr id="20" name="TextBox 19"/>
          <p:cNvSpPr txBox="1"/>
          <p:nvPr/>
        </p:nvSpPr>
        <p:spPr>
          <a:xfrm>
            <a:off x="1681963" y="4795539"/>
            <a:ext cx="2723610" cy="830997"/>
          </a:xfrm>
          <a:prstGeom prst="rect">
            <a:avLst/>
          </a:prstGeom>
          <a:solidFill>
            <a:schemeClr val="accent3"/>
          </a:solidFill>
          <a:ln>
            <a:solidFill>
              <a:schemeClr val="accent1"/>
            </a:solidFill>
          </a:ln>
        </p:spPr>
        <p:txBody>
          <a:bodyPr wrap="square" rtlCol="0">
            <a:spAutoFit/>
          </a:bodyPr>
          <a:lstStyle/>
          <a:p>
            <a:pPr algn="ctr"/>
            <a:r>
              <a:rPr lang="en-US" sz="2400" dirty="0" smtClean="0"/>
              <a:t>Cloud-aware</a:t>
            </a:r>
          </a:p>
          <a:p>
            <a:pPr algn="ctr"/>
            <a:r>
              <a:rPr lang="en-US" sz="2400" dirty="0" smtClean="0"/>
              <a:t>HPC Load Balancer</a:t>
            </a:r>
            <a:endParaRPr lang="en-US" sz="2400" dirty="0"/>
          </a:p>
        </p:txBody>
      </p:sp>
      <p:sp>
        <p:nvSpPr>
          <p:cNvPr id="21" name="TextBox 20"/>
          <p:cNvSpPr txBox="1"/>
          <p:nvPr/>
        </p:nvSpPr>
        <p:spPr>
          <a:xfrm>
            <a:off x="4901655" y="4795539"/>
            <a:ext cx="3226889" cy="830997"/>
          </a:xfrm>
          <a:prstGeom prst="rect">
            <a:avLst/>
          </a:prstGeom>
          <a:solidFill>
            <a:schemeClr val="accent3"/>
          </a:solidFill>
          <a:ln>
            <a:solidFill>
              <a:schemeClr val="accent1"/>
            </a:solidFill>
          </a:ln>
        </p:spPr>
        <p:txBody>
          <a:bodyPr wrap="square" rtlCol="0">
            <a:spAutoFit/>
          </a:bodyPr>
          <a:lstStyle/>
          <a:p>
            <a:pPr algn="ctr"/>
            <a:r>
              <a:rPr lang="en-US" sz="2400" dirty="0" smtClean="0"/>
              <a:t>Malleable Jobs (Runtime Shrink/Expand)</a:t>
            </a:r>
            <a:endParaRPr lang="en-US" sz="2400" dirty="0"/>
          </a:p>
        </p:txBody>
      </p:sp>
      <p:cxnSp>
        <p:nvCxnSpPr>
          <p:cNvPr id="28" name="Straight Arrow Connector 27"/>
          <p:cNvCxnSpPr>
            <a:stCxn id="4" idx="2"/>
            <a:endCxn id="7" idx="0"/>
          </p:cNvCxnSpPr>
          <p:nvPr/>
        </p:nvCxnSpPr>
        <p:spPr>
          <a:xfrm>
            <a:off x="4249271" y="1715572"/>
            <a:ext cx="1694329" cy="750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8" idx="2"/>
          </p:cNvCxnSpPr>
          <p:nvPr/>
        </p:nvCxnSpPr>
        <p:spPr>
          <a:xfrm>
            <a:off x="3036899" y="2796360"/>
            <a:ext cx="455298" cy="570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2" idx="2"/>
            <a:endCxn id="20" idx="0"/>
          </p:cNvCxnSpPr>
          <p:nvPr/>
        </p:nvCxnSpPr>
        <p:spPr>
          <a:xfrm flipH="1">
            <a:off x="3043768" y="3890105"/>
            <a:ext cx="448429" cy="905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2"/>
            <a:endCxn id="21" idx="0"/>
          </p:cNvCxnSpPr>
          <p:nvPr/>
        </p:nvCxnSpPr>
        <p:spPr>
          <a:xfrm>
            <a:off x="6515100" y="3661827"/>
            <a:ext cx="0" cy="1133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 idx="2"/>
          </p:cNvCxnSpPr>
          <p:nvPr/>
        </p:nvCxnSpPr>
        <p:spPr>
          <a:xfrm flipH="1">
            <a:off x="3206179" y="1715572"/>
            <a:ext cx="1043092" cy="750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022957" y="3366885"/>
            <a:ext cx="938479" cy="523220"/>
          </a:xfrm>
          <a:prstGeom prst="rect">
            <a:avLst/>
          </a:prstGeom>
          <a:noFill/>
          <a:ln>
            <a:noFill/>
          </a:ln>
        </p:spPr>
        <p:txBody>
          <a:bodyPr wrap="square" rtlCol="0">
            <a:spAutoFit/>
          </a:bodyPr>
          <a:lstStyle/>
          <a:p>
            <a:pPr algn="ctr"/>
            <a:r>
              <a:rPr lang="en-US" sz="1400" dirty="0" smtClean="0">
                <a:solidFill>
                  <a:srgbClr val="FF0000"/>
                </a:solidFill>
              </a:rPr>
              <a:t>Multi-tenancy</a:t>
            </a:r>
            <a:endParaRPr lang="en-US" sz="1400" dirty="0">
              <a:solidFill>
                <a:srgbClr val="FF0000"/>
              </a:solidFill>
            </a:endParaRPr>
          </a:p>
        </p:txBody>
      </p:sp>
      <p:cxnSp>
        <p:nvCxnSpPr>
          <p:cNvPr id="63" name="Straight Arrow Connector 62"/>
          <p:cNvCxnSpPr/>
          <p:nvPr/>
        </p:nvCxnSpPr>
        <p:spPr>
          <a:xfrm flipH="1">
            <a:off x="2565384" y="2796360"/>
            <a:ext cx="471515" cy="597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096000" y="3354050"/>
            <a:ext cx="838200" cy="307777"/>
          </a:xfrm>
          <a:prstGeom prst="rect">
            <a:avLst/>
          </a:prstGeom>
          <a:noFill/>
          <a:ln>
            <a:noFill/>
          </a:ln>
        </p:spPr>
        <p:txBody>
          <a:bodyPr wrap="square" rtlCol="0">
            <a:spAutoFit/>
          </a:bodyPr>
          <a:lstStyle/>
          <a:p>
            <a:pPr algn="ctr"/>
            <a:r>
              <a:rPr lang="en-US" sz="1400" dirty="0" smtClean="0">
                <a:solidFill>
                  <a:srgbClr val="FF0000"/>
                </a:solidFill>
              </a:rPr>
              <a:t>Elasticity</a:t>
            </a:r>
            <a:endParaRPr lang="en-US" sz="1400" dirty="0">
              <a:solidFill>
                <a:srgbClr val="FF0000"/>
              </a:solidFill>
            </a:endParaRPr>
          </a:p>
        </p:txBody>
      </p:sp>
      <p:cxnSp>
        <p:nvCxnSpPr>
          <p:cNvPr id="66" name="Straight Arrow Connector 65"/>
          <p:cNvCxnSpPr>
            <a:endCxn id="64" idx="0"/>
          </p:cNvCxnSpPr>
          <p:nvPr/>
        </p:nvCxnSpPr>
        <p:spPr>
          <a:xfrm>
            <a:off x="5943600" y="2773565"/>
            <a:ext cx="571500" cy="580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20" idx="0"/>
          </p:cNvCxnSpPr>
          <p:nvPr/>
        </p:nvCxnSpPr>
        <p:spPr>
          <a:xfrm>
            <a:off x="2558514" y="3701846"/>
            <a:ext cx="485254" cy="1093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5" name="Picture 2" descr="C:\Users\guabhish\Desktop\Thesis\figh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888" y="2163760"/>
            <a:ext cx="917833" cy="1726346"/>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guabhish\Desktop\Thesis\MagnifyGu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90130" y="2410450"/>
            <a:ext cx="1436189" cy="1309462"/>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04800" y="609600"/>
            <a:ext cx="1782995" cy="707886"/>
          </a:xfrm>
          <a:prstGeom prst="rect">
            <a:avLst/>
          </a:prstGeom>
          <a:noFill/>
        </p:spPr>
        <p:txBody>
          <a:bodyPr wrap="square" rtlCol="0">
            <a:spAutoFit/>
          </a:bodyPr>
          <a:lstStyle/>
          <a:p>
            <a:r>
              <a:rPr lang="en-US" sz="4000" dirty="0" smtClean="0"/>
              <a:t>Next …</a:t>
            </a:r>
            <a:endParaRPr lang="en-US" sz="4000" dirty="0"/>
          </a:p>
        </p:txBody>
      </p:sp>
      <p:sp>
        <p:nvSpPr>
          <p:cNvPr id="91" name="Slide Number Placeholder 3"/>
          <p:cNvSpPr>
            <a:spLocks noGrp="1"/>
          </p:cNvSpPr>
          <p:nvPr>
            <p:ph type="sldNum" sz="quarter" idx="4294967295"/>
          </p:nvPr>
        </p:nvSpPr>
        <p:spPr>
          <a:xfrm>
            <a:off x="8374743" y="6019800"/>
            <a:ext cx="609600" cy="521208"/>
          </a:xfrm>
          <a:prstGeom prst="rect">
            <a:avLst/>
          </a:prstGeom>
        </p:spPr>
        <p:txBody>
          <a:bodyPr/>
          <a:lstStyle/>
          <a:p>
            <a:pPr>
              <a:defRPr/>
            </a:pPr>
            <a:fld id="{21EF063A-D55F-46A6-9045-9932BD3AAC31}" type="slidenum">
              <a:rPr lang="en-US" sz="1400" smtClean="0">
                <a:solidFill>
                  <a:schemeClr val="tx1"/>
                </a:solidFill>
                <a:latin typeface="Century Schoolbook" pitchFamily="18" charset="0"/>
              </a:rPr>
              <a:pPr>
                <a:defRPr/>
              </a:pPr>
              <a:t>38</a:t>
            </a:fld>
            <a:endParaRPr lang="en-US" sz="1100" dirty="0">
              <a:solidFill>
                <a:schemeClr val="tx1"/>
              </a:solidFill>
              <a:latin typeface="Century Schoolbook" pitchFamily="18" charset="0"/>
            </a:endParaRPr>
          </a:p>
        </p:txBody>
      </p:sp>
    </p:spTree>
    <p:extLst>
      <p:ext uri="{BB962C8B-B14F-4D97-AF65-F5344CB8AC3E}">
        <p14:creationId xmlns:p14="http://schemas.microsoft.com/office/powerpoint/2010/main" val="1349235827"/>
      </p:ext>
    </p:extLst>
  </p:cSld>
  <p:clrMapOvr>
    <a:masterClrMapping/>
  </p:clrMapOvr>
  <mc:AlternateContent xmlns:mc="http://schemas.openxmlformats.org/markup-compatibility/2006" xmlns:p14="http://schemas.microsoft.com/office/powerpoint/2010/main">
    <mc:Choice Requires="p14">
      <p:transition spd="slow" p14:dur="2000" advTm="26792"/>
    </mc:Choice>
    <mc:Fallback xmlns="">
      <p:transition spd="slow" advTm="26792"/>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36" y="-228600"/>
            <a:ext cx="7924800" cy="1143000"/>
          </a:xfrm>
        </p:spPr>
        <p:txBody>
          <a:bodyPr>
            <a:noAutofit/>
          </a:bodyPr>
          <a:lstStyle/>
          <a:p>
            <a:r>
              <a:rPr lang="en-US" dirty="0" smtClean="0"/>
              <a:t>Heterogeneity and multi-tenancy</a:t>
            </a:r>
            <a:endParaRPr lang="en-US" dirty="0"/>
          </a:p>
        </p:txBody>
      </p:sp>
      <p:sp>
        <p:nvSpPr>
          <p:cNvPr id="3" name="Slide Number Placeholder 2"/>
          <p:cNvSpPr>
            <a:spLocks noGrp="1"/>
          </p:cNvSpPr>
          <p:nvPr>
            <p:ph type="sldNum" sz="quarter" idx="15"/>
          </p:nvPr>
        </p:nvSpPr>
        <p:spPr>
          <a:xfrm>
            <a:off x="8153400" y="5763651"/>
            <a:ext cx="609600" cy="521208"/>
          </a:xfrm>
        </p:spPr>
        <p:txBody>
          <a:bodyPr/>
          <a:lstStyle/>
          <a:p>
            <a:fld id="{B6F15528-21DE-4FAA-801E-634DDDAF4B2B}" type="slidenum">
              <a:rPr lang="en-US" smtClean="0"/>
              <a:pPr/>
              <a:t>39</a:t>
            </a:fld>
            <a:endParaRPr lang="en-US" dirty="0"/>
          </a:p>
        </p:txBody>
      </p:sp>
      <p:sp>
        <p:nvSpPr>
          <p:cNvPr id="2082" name="TextBox 2081"/>
          <p:cNvSpPr txBox="1"/>
          <p:nvPr/>
        </p:nvSpPr>
        <p:spPr>
          <a:xfrm>
            <a:off x="2283736" y="5713118"/>
            <a:ext cx="685800" cy="215444"/>
          </a:xfrm>
          <a:prstGeom prst="rect">
            <a:avLst/>
          </a:prstGeom>
          <a:solidFill>
            <a:schemeClr val="bg1"/>
          </a:solidFill>
        </p:spPr>
        <p:txBody>
          <a:bodyPr wrap="square" rtlCol="0">
            <a:spAutoFit/>
          </a:bodyPr>
          <a:lstStyle/>
          <a:p>
            <a:endParaRPr lang="en-US" sz="800" dirty="0">
              <a:solidFill>
                <a:prstClr val="black"/>
              </a:solidFill>
            </a:endParaRPr>
          </a:p>
        </p:txBody>
      </p:sp>
      <p:sp>
        <p:nvSpPr>
          <p:cNvPr id="7" name="Content Placeholder 2"/>
          <p:cNvSpPr>
            <a:spLocks noGrp="1"/>
          </p:cNvSpPr>
          <p:nvPr>
            <p:ph idx="1"/>
          </p:nvPr>
        </p:nvSpPr>
        <p:spPr>
          <a:xfrm>
            <a:off x="302536" y="1325562"/>
            <a:ext cx="8384264" cy="4873752"/>
          </a:xfrm>
        </p:spPr>
        <p:txBody>
          <a:bodyPr>
            <a:normAutofit/>
          </a:bodyPr>
          <a:lstStyle/>
          <a:p>
            <a:r>
              <a:rPr lang="en-US" dirty="0" smtClean="0"/>
              <a:t>Multi-tenancy =&gt; Dynamic heterogeneity</a:t>
            </a:r>
            <a:endParaRPr lang="en-US" dirty="0"/>
          </a:p>
          <a:p>
            <a:r>
              <a:rPr lang="en-US" dirty="0" smtClean="0"/>
              <a:t>Interference random and unpredictable</a:t>
            </a:r>
          </a:p>
          <a:p>
            <a:r>
              <a:rPr lang="en-US" b="1" dirty="0"/>
              <a:t>Challenge</a:t>
            </a:r>
            <a:r>
              <a:rPr lang="en-US" dirty="0"/>
              <a:t>: Running in VMs makes it difficult to determine if (and how much of) the load imbalance is </a:t>
            </a:r>
          </a:p>
          <a:p>
            <a:pPr lvl="1"/>
            <a:r>
              <a:rPr lang="en-US" dirty="0"/>
              <a:t>Application-intrinsic or </a:t>
            </a:r>
          </a:p>
          <a:p>
            <a:pPr lvl="1"/>
            <a:r>
              <a:rPr lang="en-US" dirty="0"/>
              <a:t>Caused by extraneous </a:t>
            </a:r>
            <a:r>
              <a:rPr lang="en-US" dirty="0" smtClean="0"/>
              <a:t>factors such as interference</a:t>
            </a:r>
            <a:endParaRPr lang="en-US" dirty="0"/>
          </a:p>
          <a:p>
            <a:endParaRPr lang="en-US" dirty="0"/>
          </a:p>
          <a:p>
            <a:pPr marL="0" lvl="1" indent="0">
              <a:buNone/>
            </a:pPr>
            <a:endParaRPr lang="en-US" u="sng" dirty="0">
              <a:solidFill>
                <a:srgbClr val="0000FF"/>
              </a:solidFill>
            </a:endParaRPr>
          </a:p>
          <a:p>
            <a:endParaRPr lang="en-US" dirty="0">
              <a:solidFill>
                <a:srgbClr val="000000"/>
              </a:solidFill>
            </a:endParaRPr>
          </a:p>
        </p:txBody>
      </p:sp>
      <p:pic>
        <p:nvPicPr>
          <p:cNvPr id="9" name="Picture 17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33" t="35770" r="10281" b="51208"/>
          <a:stretch/>
        </p:blipFill>
        <p:spPr bwMode="auto">
          <a:xfrm>
            <a:off x="514183" y="3926980"/>
            <a:ext cx="73901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38336" y="3313628"/>
            <a:ext cx="1273629" cy="369332"/>
          </a:xfrm>
          <a:prstGeom prst="rect">
            <a:avLst/>
          </a:prstGeom>
          <a:noFill/>
        </p:spPr>
        <p:txBody>
          <a:bodyPr wrap="square" rtlCol="0">
            <a:spAutoFit/>
          </a:bodyPr>
          <a:lstStyle/>
          <a:p>
            <a:r>
              <a:rPr lang="en-US" dirty="0" smtClean="0">
                <a:solidFill>
                  <a:srgbClr val="FF0000"/>
                </a:solidFill>
              </a:rPr>
              <a:t>Idle times</a:t>
            </a:r>
            <a:endParaRPr lang="en-US" dirty="0">
              <a:solidFill>
                <a:srgbClr val="FF0000"/>
              </a:solidFill>
            </a:endParaRPr>
          </a:p>
        </p:txBody>
      </p:sp>
      <p:cxnSp>
        <p:nvCxnSpPr>
          <p:cNvPr id="6" name="Straight Arrow Connector 5"/>
          <p:cNvCxnSpPr/>
          <p:nvPr/>
        </p:nvCxnSpPr>
        <p:spPr>
          <a:xfrm flipH="1">
            <a:off x="5926824" y="3635593"/>
            <a:ext cx="1701800" cy="5382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398536" y="3635593"/>
            <a:ext cx="1230088" cy="12713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17138" y="5177869"/>
            <a:ext cx="4724400" cy="646331"/>
          </a:xfrm>
          <a:prstGeom prst="rect">
            <a:avLst/>
          </a:prstGeom>
          <a:noFill/>
        </p:spPr>
        <p:txBody>
          <a:bodyPr wrap="square" rtlCol="0">
            <a:spAutoFit/>
          </a:bodyPr>
          <a:lstStyle/>
          <a:p>
            <a:r>
              <a:rPr lang="en-US" dirty="0" smtClean="0">
                <a:solidFill>
                  <a:srgbClr val="FF0000"/>
                </a:solidFill>
              </a:rPr>
              <a:t>VMs sharing CPU: application functions appear to be taking longer time</a:t>
            </a:r>
            <a:endParaRPr lang="en-US" dirty="0">
              <a:solidFill>
                <a:srgbClr val="FF0000"/>
              </a:solidFill>
            </a:endParaRPr>
          </a:p>
        </p:txBody>
      </p:sp>
      <p:cxnSp>
        <p:nvCxnSpPr>
          <p:cNvPr id="17" name="Straight Arrow Connector 16"/>
          <p:cNvCxnSpPr/>
          <p:nvPr/>
        </p:nvCxnSpPr>
        <p:spPr>
          <a:xfrm flipH="1" flipV="1">
            <a:off x="4874536" y="4382504"/>
            <a:ext cx="304802" cy="92501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9260" y="5824200"/>
            <a:ext cx="7619999" cy="400110"/>
          </a:xfrm>
          <a:prstGeom prst="rect">
            <a:avLst/>
          </a:prstGeom>
          <a:solidFill>
            <a:schemeClr val="accent1">
              <a:lumMod val="60000"/>
              <a:lumOff val="40000"/>
            </a:schemeClr>
          </a:solidFill>
        </p:spPr>
        <p:txBody>
          <a:bodyPr wrap="square">
            <a:spAutoFit/>
          </a:bodyPr>
          <a:lstStyle/>
          <a:p>
            <a:r>
              <a:rPr lang="en-US" sz="2000" dirty="0" smtClean="0"/>
              <a:t>Existing HPC load balancers ignore effect of extraneous factors</a:t>
            </a:r>
            <a:endParaRPr lang="en-US" sz="2000" dirty="0"/>
          </a:p>
        </p:txBody>
      </p:sp>
      <p:sp>
        <p:nvSpPr>
          <p:cNvPr id="24" name="TextBox 23"/>
          <p:cNvSpPr txBox="1"/>
          <p:nvPr/>
        </p:nvSpPr>
        <p:spPr>
          <a:xfrm>
            <a:off x="830246" y="5368136"/>
            <a:ext cx="2725881" cy="338554"/>
          </a:xfrm>
          <a:prstGeom prst="rect">
            <a:avLst/>
          </a:prstGeom>
          <a:noFill/>
        </p:spPr>
        <p:txBody>
          <a:bodyPr wrap="square" rtlCol="0">
            <a:spAutoFit/>
          </a:bodyPr>
          <a:lstStyle/>
          <a:p>
            <a:r>
              <a:rPr lang="en-US" sz="1600" dirty="0" smtClean="0">
                <a:solidFill>
                  <a:prstClr val="black"/>
                </a:solidFill>
              </a:rPr>
              <a:t>Time</a:t>
            </a:r>
            <a:endParaRPr lang="en-US" sz="1600" dirty="0">
              <a:solidFill>
                <a:prstClr val="black"/>
              </a:solidFill>
            </a:endParaRPr>
          </a:p>
        </p:txBody>
      </p:sp>
      <p:cxnSp>
        <p:nvCxnSpPr>
          <p:cNvPr id="25" name="Straight Arrow Connector 24"/>
          <p:cNvCxnSpPr/>
          <p:nvPr/>
        </p:nvCxnSpPr>
        <p:spPr>
          <a:xfrm>
            <a:off x="830246" y="5368136"/>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14183" y="4053710"/>
            <a:ext cx="1" cy="119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846" y="3692672"/>
            <a:ext cx="2725881" cy="338554"/>
          </a:xfrm>
          <a:prstGeom prst="rect">
            <a:avLst/>
          </a:prstGeom>
          <a:noFill/>
        </p:spPr>
        <p:txBody>
          <a:bodyPr wrap="square" rtlCol="0">
            <a:spAutoFit/>
          </a:bodyPr>
          <a:lstStyle/>
          <a:p>
            <a:r>
              <a:rPr lang="en-US" sz="1600" dirty="0" smtClean="0">
                <a:solidFill>
                  <a:prstClr val="black"/>
                </a:solidFill>
              </a:rPr>
              <a:t>CPU/VM</a:t>
            </a:r>
            <a:endParaRPr lang="en-US" sz="1600" dirty="0">
              <a:solidFill>
                <a:prstClr val="black"/>
              </a:solidFill>
            </a:endParaRPr>
          </a:p>
        </p:txBody>
      </p:sp>
    </p:spTree>
    <p:extLst>
      <p:ext uri="{BB962C8B-B14F-4D97-AF65-F5344CB8AC3E}">
        <p14:creationId xmlns:p14="http://schemas.microsoft.com/office/powerpoint/2010/main" val="3929511951"/>
      </p:ext>
    </p:extLst>
  </p:cSld>
  <p:clrMapOvr>
    <a:masterClrMapping/>
  </p:clrMapOvr>
  <mc:AlternateContent xmlns:mc="http://schemas.openxmlformats.org/markup-compatibility/2006" xmlns:p14="http://schemas.microsoft.com/office/powerpoint/2010/main">
    <mc:Choice Requires="p14">
      <p:transition spd="slow" p14:dur="2000" advTm="81756"/>
    </mc:Choice>
    <mc:Fallback xmlns="">
      <p:transition spd="slow" advTm="81756"/>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01000" cy="1143000"/>
          </a:xfrm>
        </p:spPr>
        <p:txBody>
          <a:bodyPr/>
          <a:lstStyle/>
          <a:p>
            <a:r>
              <a:rPr lang="en-US" dirty="0" smtClean="0"/>
              <a:t>Experimental </a:t>
            </a:r>
            <a:r>
              <a:rPr lang="en-US" dirty="0"/>
              <a:t>T</a:t>
            </a:r>
            <a:r>
              <a:rPr lang="en-US" dirty="0" smtClean="0"/>
              <a:t>estbed and Applications</a:t>
            </a:r>
            <a:endParaRPr lang="en-US" dirty="0"/>
          </a:p>
        </p:txBody>
      </p:sp>
      <p:sp>
        <p:nvSpPr>
          <p:cNvPr id="8" name="Content Placeholder 2"/>
          <p:cNvSpPr txBox="1">
            <a:spLocks/>
          </p:cNvSpPr>
          <p:nvPr/>
        </p:nvSpPr>
        <p:spPr>
          <a:xfrm>
            <a:off x="457200" y="335280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NAS Parallel Benchmarks class B (NPB3.3-MPI)</a:t>
            </a:r>
          </a:p>
          <a:p>
            <a:r>
              <a:rPr lang="en-US" dirty="0" smtClean="0"/>
              <a:t>NAMD - Highly scalable molecular dynamics</a:t>
            </a:r>
          </a:p>
          <a:p>
            <a:r>
              <a:rPr lang="en-US" dirty="0" smtClean="0"/>
              <a:t>ChaNGa - Cosmology, N-body</a:t>
            </a:r>
          </a:p>
          <a:p>
            <a:r>
              <a:rPr lang="en-US" dirty="0" smtClean="0"/>
              <a:t>Sweep3D - A particle in ASCI code</a:t>
            </a:r>
          </a:p>
          <a:p>
            <a:r>
              <a:rPr lang="en-US" dirty="0" smtClean="0"/>
              <a:t>Jacobi2D - 5-point stencil computation kernel</a:t>
            </a:r>
          </a:p>
          <a:p>
            <a:r>
              <a:rPr lang="en-US" dirty="0" smtClean="0"/>
              <a:t>Nqueens - Backtracking state space search </a:t>
            </a:r>
          </a:p>
          <a:p>
            <a:endParaRPr lang="en-US" dirty="0" smtClean="0"/>
          </a:p>
          <a:p>
            <a:pPr>
              <a:buFont typeface="Wingdings"/>
              <a:buNone/>
            </a:pPr>
            <a:endParaRPr lang="en-US"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112475439"/>
              </p:ext>
            </p:extLst>
          </p:nvPr>
        </p:nvGraphicFramePr>
        <p:xfrm>
          <a:off x="304800" y="1219200"/>
          <a:ext cx="8458200" cy="2023109"/>
        </p:xfrm>
        <a:graphic>
          <a:graphicData uri="http://schemas.openxmlformats.org/drawingml/2006/table">
            <a:tbl>
              <a:tblPr firstRow="1" firstCol="1" bandRow="1">
                <a:tableStyleId>{5C22544A-7EE6-4342-B048-85BDC9FD1C3A}</a:tableStyleId>
              </a:tblPr>
              <a:tblGrid>
                <a:gridCol w="952975"/>
                <a:gridCol w="952025"/>
                <a:gridCol w="838200"/>
                <a:gridCol w="1219200"/>
                <a:gridCol w="1524000"/>
                <a:gridCol w="1524000"/>
                <a:gridCol w="1447800"/>
              </a:tblGrid>
              <a:tr h="577187">
                <a:tc>
                  <a:txBody>
                    <a:bodyPr/>
                    <a:lstStyle/>
                    <a:p>
                      <a:pPr marL="0" marR="0" algn="ctr">
                        <a:lnSpc>
                          <a:spcPct val="115000"/>
                        </a:lnSpc>
                        <a:spcBef>
                          <a:spcPts val="0"/>
                        </a:spcBef>
                        <a:spcAft>
                          <a:spcPts val="0"/>
                        </a:spcAft>
                      </a:pPr>
                      <a:r>
                        <a:rPr lang="en-US" sz="1200" kern="1200" dirty="0">
                          <a:effectLst/>
                        </a:rPr>
                        <a:t>Platform/</a:t>
                      </a:r>
                      <a:endParaRPr lang="en-US" sz="1100" dirty="0">
                        <a:effectLst/>
                      </a:endParaRPr>
                    </a:p>
                    <a:p>
                      <a:pPr marL="0" marR="0" algn="ctr">
                        <a:lnSpc>
                          <a:spcPct val="115000"/>
                        </a:lnSpc>
                        <a:spcBef>
                          <a:spcPts val="0"/>
                        </a:spcBef>
                        <a:spcAft>
                          <a:spcPts val="0"/>
                        </a:spcAft>
                      </a:pPr>
                      <a:r>
                        <a:rPr lang="en-US" sz="1200" kern="1200" dirty="0">
                          <a:effectLst/>
                        </a:rPr>
                        <a:t>Resource </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200" kern="1200" dirty="0" smtClean="0">
                          <a:effectLst/>
                        </a:rPr>
                        <a:t>Ranger (TACC)</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200" kern="1200" dirty="0" smtClean="0">
                          <a:effectLst/>
                        </a:rPr>
                        <a:t>Taub </a:t>
                      </a:r>
                      <a:r>
                        <a:rPr lang="en-US" sz="1200" kern="1200" dirty="0">
                          <a:effectLst/>
                        </a:rPr>
                        <a:t>(UIUC) </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US" sz="1200" kern="1200" dirty="0">
                          <a:effectLst/>
                        </a:rPr>
                        <a:t>Open Cirrus (HP) </a:t>
                      </a:r>
                      <a:endParaRPr lang="en-US" sz="1100" dirty="0">
                        <a:effectLst/>
                        <a:latin typeface="Calibri"/>
                        <a:ea typeface="Calibri"/>
                        <a:cs typeface="Times New Roman"/>
                      </a:endParaRPr>
                    </a:p>
                  </a:txBody>
                  <a:tcPr marL="0" marR="0" marT="0" marB="0">
                    <a:solidFill>
                      <a:srgbClr val="92D05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kern="1200" dirty="0" smtClean="0">
                          <a:effectLst/>
                        </a:rPr>
                        <a:t>HPC-optimized Cloud (EC2-CC) </a:t>
                      </a:r>
                      <a:endParaRPr lang="en-US" sz="1050" dirty="0" smtClean="0">
                        <a:effectLst/>
                        <a:latin typeface="Calibri"/>
                        <a:ea typeface="Calibri"/>
                        <a:cs typeface="Times New Roman"/>
                      </a:endParaRPr>
                    </a:p>
                    <a:p>
                      <a:pPr marL="0" marR="0" algn="ctr">
                        <a:lnSpc>
                          <a:spcPct val="115000"/>
                        </a:lnSpc>
                        <a:spcBef>
                          <a:spcPts val="0"/>
                        </a:spcBef>
                        <a:spcAft>
                          <a:spcPts val="0"/>
                        </a:spcAft>
                      </a:pPr>
                      <a:endParaRPr lang="en-US" sz="1100" dirty="0">
                        <a:effectLst/>
                        <a:latin typeface="Calibri"/>
                        <a:ea typeface="Calibri"/>
                        <a:cs typeface="Times New Roman"/>
                      </a:endParaRPr>
                    </a:p>
                  </a:txBody>
                  <a:tcPr>
                    <a:solidFill>
                      <a:schemeClr val="accent2"/>
                    </a:solidFill>
                  </a:tcPr>
                </a:tc>
                <a:tc>
                  <a:txBody>
                    <a:bodyPr/>
                    <a:lstStyle/>
                    <a:p>
                      <a:pPr marL="0" marR="0" algn="ctr">
                        <a:lnSpc>
                          <a:spcPct val="115000"/>
                        </a:lnSpc>
                        <a:spcBef>
                          <a:spcPts val="0"/>
                        </a:spcBef>
                        <a:spcAft>
                          <a:spcPts val="0"/>
                        </a:spcAft>
                      </a:pPr>
                      <a:r>
                        <a:rPr lang="en-US" sz="1200" kern="1200" dirty="0" smtClean="0">
                          <a:effectLst/>
                        </a:rPr>
                        <a:t>Private Cloud </a:t>
                      </a:r>
                      <a:r>
                        <a:rPr lang="en-US" sz="1200" kern="1200" dirty="0">
                          <a:effectLst/>
                        </a:rPr>
                        <a:t>(HP) </a:t>
                      </a:r>
                      <a:endParaRPr lang="en-US" sz="1100" dirty="0">
                        <a:effectLst/>
                        <a:latin typeface="Calibri"/>
                        <a:ea typeface="Calibri"/>
                        <a:cs typeface="Times New Roman"/>
                      </a:endParaRPr>
                    </a:p>
                  </a:txBody>
                  <a:tcPr>
                    <a:solidFill>
                      <a:schemeClr val="accent2"/>
                    </a:solidFill>
                  </a:tcPr>
                </a:tc>
                <a:tc>
                  <a:txBody>
                    <a:bodyPr/>
                    <a:lstStyle/>
                    <a:p>
                      <a:pPr marL="0" marR="0" algn="ctr">
                        <a:lnSpc>
                          <a:spcPct val="115000"/>
                        </a:lnSpc>
                        <a:spcBef>
                          <a:spcPts val="0"/>
                        </a:spcBef>
                        <a:spcAft>
                          <a:spcPts val="0"/>
                        </a:spcAft>
                      </a:pPr>
                      <a:r>
                        <a:rPr lang="en-US" sz="1100" kern="1200" dirty="0" smtClean="0">
                          <a:effectLst/>
                        </a:rPr>
                        <a:t>Public Cloud (HP)</a:t>
                      </a:r>
                      <a:endParaRPr lang="en-US" sz="1050" dirty="0">
                        <a:effectLst/>
                        <a:latin typeface="Calibri"/>
                        <a:ea typeface="Calibri"/>
                        <a:cs typeface="Times New Roman"/>
                      </a:endParaRPr>
                    </a:p>
                  </a:txBody>
                  <a:tcPr>
                    <a:solidFill>
                      <a:schemeClr val="accent2"/>
                    </a:solidFill>
                  </a:tcPr>
                </a:tc>
              </a:tr>
              <a:tr h="1175412">
                <a:tc>
                  <a:txBody>
                    <a:bodyPr/>
                    <a:lstStyle/>
                    <a:p>
                      <a:pPr marL="0" marR="0" algn="ctr">
                        <a:lnSpc>
                          <a:spcPct val="115000"/>
                        </a:lnSpc>
                        <a:spcBef>
                          <a:spcPts val="0"/>
                        </a:spcBef>
                        <a:spcAft>
                          <a:spcPts val="0"/>
                        </a:spcAft>
                      </a:pPr>
                      <a:r>
                        <a:rPr lang="en-US" sz="1200" kern="1200" dirty="0">
                          <a:effectLst/>
                        </a:rPr>
                        <a:t>Network </a:t>
                      </a:r>
                      <a:endParaRPr lang="en-US"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kern="1200" dirty="0" smtClean="0">
                          <a:effectLst/>
                          <a:latin typeface="+mn-lt"/>
                          <a:ea typeface="+mn-ea"/>
                          <a:cs typeface="+mn-cs"/>
                        </a:rPr>
                        <a:t>Infiniband</a:t>
                      </a:r>
                      <a:r>
                        <a:rPr lang="en-US" sz="1200" kern="1200" baseline="0" dirty="0" smtClean="0">
                          <a:effectLst/>
                          <a:latin typeface="+mn-lt"/>
                          <a:ea typeface="+mn-ea"/>
                          <a:cs typeface="+mn-cs"/>
                        </a:rPr>
                        <a:t> (10Gbps)</a:t>
                      </a:r>
                      <a:endParaRPr lang="en-US" sz="12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kern="1200" dirty="0">
                          <a:effectLst/>
                        </a:rPr>
                        <a:t>Voltaire QDR Infiniband </a:t>
                      </a:r>
                      <a:endParaRPr lang="en-US" sz="1200" dirty="0">
                        <a:effectLst/>
                        <a:latin typeface="Calibri"/>
                        <a:ea typeface="Calibri"/>
                        <a:cs typeface="Times New Roman"/>
                      </a:endParaRPr>
                    </a:p>
                  </a:txBody>
                  <a:tcPr marL="0" marR="0" marT="0" marB="0"/>
                </a:tc>
                <a:tc>
                  <a:txBody>
                    <a:bodyPr/>
                    <a:lstStyle/>
                    <a:p>
                      <a:pPr marL="0" marR="0" algn="l">
                        <a:lnSpc>
                          <a:spcPct val="115000"/>
                        </a:lnSpc>
                        <a:spcBef>
                          <a:spcPts val="0"/>
                        </a:spcBef>
                        <a:spcAft>
                          <a:spcPts val="0"/>
                        </a:spcAft>
                      </a:pPr>
                      <a:r>
                        <a:rPr lang="en-US" sz="1200" kern="1200" dirty="0">
                          <a:effectLst/>
                        </a:rPr>
                        <a:t>10 Gbps Ethernet internal; 1 Gbps Ethernet x-rack </a:t>
                      </a:r>
                      <a:endParaRPr lang="en-US" sz="1200" dirty="0">
                        <a:effectLst/>
                        <a:latin typeface="Calibri"/>
                        <a:ea typeface="Calibri"/>
                        <a:cs typeface="Times New Roman"/>
                      </a:endParaRPr>
                    </a:p>
                  </a:txBody>
                  <a:tcPr marL="0" marR="0" marT="0" marB="0">
                    <a:solidFill>
                      <a:srgbClr val="92D05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effectLst/>
                        </a:rPr>
                        <a:t>Xen HVM hypervisor, same  placement group </a:t>
                      </a:r>
                      <a:endParaRPr lang="en-US" sz="1200" dirty="0" smtClean="0">
                        <a:effectLst/>
                        <a:latin typeface="Calibri"/>
                        <a:ea typeface="Calibri"/>
                        <a:cs typeface="Times New Roman"/>
                      </a:endParaRPr>
                    </a:p>
                    <a:p>
                      <a:pPr marL="0" marR="0" algn="l">
                        <a:lnSpc>
                          <a:spcPct val="115000"/>
                        </a:lnSpc>
                        <a:spcBef>
                          <a:spcPts val="0"/>
                        </a:spcBef>
                        <a:spcAft>
                          <a:spcPts val="0"/>
                        </a:spcAft>
                      </a:pPr>
                      <a:r>
                        <a:rPr lang="en-US" sz="1200" kern="1200" dirty="0" smtClean="0">
                          <a:effectLst/>
                        </a:rPr>
                        <a:t>(10Gbps Physical Ethernet),</a:t>
                      </a:r>
                      <a:endParaRPr lang="en-US" sz="1200" dirty="0">
                        <a:effectLst/>
                        <a:latin typeface="Calibri"/>
                        <a:ea typeface="Calibri"/>
                        <a:cs typeface="Times New Roman"/>
                      </a:endParaRPr>
                    </a:p>
                  </a:txBody>
                  <a:tcPr>
                    <a:solidFill>
                      <a:schemeClr val="accent2"/>
                    </a:solidFill>
                  </a:tcPr>
                </a:tc>
                <a:tc>
                  <a:txBody>
                    <a:bodyPr/>
                    <a:lstStyle/>
                    <a:p>
                      <a:pPr marL="0" marR="0" algn="l">
                        <a:lnSpc>
                          <a:spcPct val="115000"/>
                        </a:lnSpc>
                        <a:spcBef>
                          <a:spcPts val="0"/>
                        </a:spcBef>
                        <a:spcAft>
                          <a:spcPts val="0"/>
                        </a:spcAft>
                      </a:pPr>
                      <a:r>
                        <a:rPr lang="en-US" sz="1200" kern="1200" dirty="0">
                          <a:effectLst/>
                        </a:rPr>
                        <a:t>Emulated  </a:t>
                      </a:r>
                      <a:r>
                        <a:rPr lang="en-US" sz="1200" kern="1200" dirty="0" smtClean="0">
                          <a:effectLst/>
                        </a:rPr>
                        <a:t>network card </a:t>
                      </a:r>
                      <a:r>
                        <a:rPr lang="en-US" sz="1200" kern="1200" dirty="0">
                          <a:effectLst/>
                        </a:rPr>
                        <a:t>under KVM hypervisor </a:t>
                      </a:r>
                      <a:r>
                        <a:rPr lang="en-US" sz="1200" kern="1200" dirty="0" smtClean="0">
                          <a:effectLst/>
                        </a:rPr>
                        <a:t>(1Gbps </a:t>
                      </a:r>
                      <a:r>
                        <a:rPr lang="en-US" sz="1200" kern="1200" dirty="0">
                          <a:effectLst/>
                        </a:rPr>
                        <a:t>Physical Ethernet) </a:t>
                      </a:r>
                      <a:endParaRPr lang="en-US" sz="1200" dirty="0">
                        <a:effectLst/>
                        <a:latin typeface="Calibri"/>
                        <a:ea typeface="Calibri"/>
                        <a:cs typeface="Times New Roman"/>
                      </a:endParaRPr>
                    </a:p>
                  </a:txBody>
                  <a:tcP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Emulated  network under KVM hypervisor (1Gbps Physical Ethernet) </a:t>
                      </a:r>
                      <a:endParaRPr kumimoji="0" lang="en-US" sz="1200" b="0" i="0" u="none" strike="noStrike" kern="1200" cap="none" spc="0" normalizeH="0" baseline="0" noProof="0" dirty="0" smtClean="0">
                        <a:ln>
                          <a:noFill/>
                        </a:ln>
                        <a:solidFill>
                          <a:prstClr val="black"/>
                        </a:solidFill>
                        <a:effectLst/>
                        <a:uLnTx/>
                        <a:uFillTx/>
                        <a:latin typeface="Calibri"/>
                        <a:ea typeface="Calibri"/>
                        <a:cs typeface="Times New Roman"/>
                      </a:endParaRPr>
                    </a:p>
                    <a:p>
                      <a:pPr marL="0" marR="0" algn="l">
                        <a:lnSpc>
                          <a:spcPct val="115000"/>
                        </a:lnSpc>
                        <a:spcBef>
                          <a:spcPts val="0"/>
                        </a:spcBef>
                        <a:spcAft>
                          <a:spcPts val="0"/>
                        </a:spcAft>
                      </a:pPr>
                      <a:endParaRPr lang="en-US" sz="1200" dirty="0">
                        <a:effectLst/>
                        <a:latin typeface="Calibri"/>
                        <a:ea typeface="Calibri"/>
                        <a:cs typeface="Times New Roman"/>
                      </a:endParaRPr>
                    </a:p>
                  </a:txBody>
                  <a:tcPr>
                    <a:solidFill>
                      <a:schemeClr val="accent2"/>
                    </a:solidFill>
                  </a:tcPr>
                </a:tc>
              </a:tr>
            </a:tbl>
          </a:graphicData>
        </a:graphic>
      </p:graphicFrame>
      <p:sp>
        <p:nvSpPr>
          <p:cNvPr id="9"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4</a:t>
            </a:fld>
            <a:endParaRPr lang="en-US" dirty="0"/>
          </a:p>
        </p:txBody>
      </p:sp>
    </p:spTree>
    <p:extLst>
      <p:ext uri="{BB962C8B-B14F-4D97-AF65-F5344CB8AC3E}">
        <p14:creationId xmlns:p14="http://schemas.microsoft.com/office/powerpoint/2010/main" val="2328043321"/>
      </p:ext>
    </p:extLst>
  </p:cSld>
  <p:clrMapOvr>
    <a:masterClrMapping/>
  </p:clrMapOvr>
  <p:transition xmlns:p14="http://schemas.microsoft.com/office/powerpoint/2010/main" spd="slow" advTm="88531"/>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839200" cy="1143000"/>
          </a:xfrm>
        </p:spPr>
        <p:txBody>
          <a:bodyPr>
            <a:normAutofit/>
          </a:bodyPr>
          <a:lstStyle/>
          <a:p>
            <a:r>
              <a:rPr lang="en-US" dirty="0" smtClean="0"/>
              <a:t>Charm++ and Load Balancing  </a:t>
            </a:r>
            <a:endParaRPr lang="en-US" dirty="0">
              <a:solidFill>
                <a:srgbClr val="000000"/>
              </a:solidFill>
            </a:endParaRPr>
          </a:p>
        </p:txBody>
      </p:sp>
      <p:sp>
        <p:nvSpPr>
          <p:cNvPr id="3" name="Content Placeholder 2"/>
          <p:cNvSpPr>
            <a:spLocks noGrp="1"/>
          </p:cNvSpPr>
          <p:nvPr>
            <p:ph idx="1"/>
          </p:nvPr>
        </p:nvSpPr>
        <p:spPr>
          <a:xfrm>
            <a:off x="358486" y="1148252"/>
            <a:ext cx="7467600" cy="4873752"/>
          </a:xfrm>
        </p:spPr>
        <p:txBody>
          <a:bodyPr>
            <a:normAutofit/>
          </a:bodyPr>
          <a:lstStyle/>
          <a:p>
            <a:r>
              <a:rPr lang="en-US" dirty="0" err="1" smtClean="0">
                <a:solidFill>
                  <a:srgbClr val="000000"/>
                </a:solidFill>
              </a:rPr>
              <a:t>Migratable</a:t>
            </a:r>
            <a:r>
              <a:rPr lang="en-US" dirty="0" smtClean="0">
                <a:solidFill>
                  <a:srgbClr val="000000"/>
                </a:solidFill>
              </a:rPr>
              <a:t> objects (</a:t>
            </a:r>
            <a:r>
              <a:rPr lang="en-US" i="1" dirty="0" err="1" smtClean="0">
                <a:solidFill>
                  <a:srgbClr val="000000"/>
                </a:solidFill>
              </a:rPr>
              <a:t>chares</a:t>
            </a:r>
            <a:r>
              <a:rPr lang="en-US" dirty="0" smtClean="0">
                <a:solidFill>
                  <a:srgbClr val="000000"/>
                </a:solidFill>
              </a:rPr>
              <a:t>)</a:t>
            </a:r>
          </a:p>
          <a:p>
            <a:r>
              <a:rPr lang="en-US" dirty="0" smtClean="0">
                <a:solidFill>
                  <a:srgbClr val="000000"/>
                </a:solidFill>
              </a:rPr>
              <a:t>Object-based over-decomposition</a:t>
            </a:r>
          </a:p>
          <a:p>
            <a:pPr marL="0" lvl="1" indent="0">
              <a:buNone/>
            </a:pPr>
            <a:endParaRPr lang="en-US" u="sng" dirty="0">
              <a:solidFill>
                <a:srgbClr val="0000FF"/>
              </a:solidFill>
            </a:endParaRPr>
          </a:p>
          <a:p>
            <a:endParaRPr lang="en-US" dirty="0">
              <a:solidFill>
                <a:srgbClr val="000000"/>
              </a:solidFill>
            </a:endParaRPr>
          </a:p>
        </p:txBody>
      </p:sp>
      <p:sp>
        <p:nvSpPr>
          <p:cNvPr id="5" name="Rectangle 4"/>
          <p:cNvSpPr/>
          <p:nvPr/>
        </p:nvSpPr>
        <p:spPr>
          <a:xfrm>
            <a:off x="723900" y="3216459"/>
            <a:ext cx="3124200" cy="1371600"/>
          </a:xfrm>
          <a:prstGeom prst="rect">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6" name="Rectangle 5"/>
          <p:cNvSpPr/>
          <p:nvPr/>
        </p:nvSpPr>
        <p:spPr>
          <a:xfrm>
            <a:off x="723900" y="3202604"/>
            <a:ext cx="31242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7" name="Rectangle 6"/>
          <p:cNvSpPr/>
          <p:nvPr/>
        </p:nvSpPr>
        <p:spPr>
          <a:xfrm>
            <a:off x="4762500" y="3202604"/>
            <a:ext cx="3124200" cy="2743200"/>
          </a:xfrm>
          <a:prstGeom prst="rect">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8" name="Rectangle 7"/>
          <p:cNvSpPr/>
          <p:nvPr/>
        </p:nvSpPr>
        <p:spPr>
          <a:xfrm>
            <a:off x="723900" y="4574204"/>
            <a:ext cx="3124200" cy="1371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9" name="Rectangle 8"/>
          <p:cNvSpPr/>
          <p:nvPr/>
        </p:nvSpPr>
        <p:spPr>
          <a:xfrm>
            <a:off x="924792" y="3562823"/>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0" name="Rectangle 9"/>
          <p:cNvSpPr/>
          <p:nvPr/>
        </p:nvSpPr>
        <p:spPr>
          <a:xfrm>
            <a:off x="7006936" y="4882468"/>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1" name="Rectangle 10"/>
          <p:cNvSpPr/>
          <p:nvPr/>
        </p:nvSpPr>
        <p:spPr>
          <a:xfrm>
            <a:off x="6747622" y="3697903"/>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2" name="Rectangle 11"/>
          <p:cNvSpPr/>
          <p:nvPr/>
        </p:nvSpPr>
        <p:spPr>
          <a:xfrm>
            <a:off x="6134100" y="4297113"/>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3" name="Rectangle 12"/>
          <p:cNvSpPr/>
          <p:nvPr/>
        </p:nvSpPr>
        <p:spPr>
          <a:xfrm>
            <a:off x="5219700" y="3815667"/>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4" name="Rectangle 13"/>
          <p:cNvSpPr/>
          <p:nvPr/>
        </p:nvSpPr>
        <p:spPr>
          <a:xfrm>
            <a:off x="1305792" y="4078904"/>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5" name="Rectangle 14"/>
          <p:cNvSpPr/>
          <p:nvPr/>
        </p:nvSpPr>
        <p:spPr>
          <a:xfrm>
            <a:off x="1901537" y="3703921"/>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6" name="TextBox 15"/>
          <p:cNvSpPr txBox="1"/>
          <p:nvPr/>
        </p:nvSpPr>
        <p:spPr>
          <a:xfrm>
            <a:off x="723900" y="4712411"/>
            <a:ext cx="3368386" cy="584775"/>
          </a:xfrm>
          <a:prstGeom prst="rect">
            <a:avLst/>
          </a:prstGeom>
          <a:noFill/>
        </p:spPr>
        <p:txBody>
          <a:bodyPr wrap="square" rtlCol="0">
            <a:spAutoFit/>
          </a:bodyPr>
          <a:lstStyle/>
          <a:p>
            <a:r>
              <a:rPr lang="en-US" sz="1600" dirty="0" smtClean="0">
                <a:solidFill>
                  <a:prstClr val="black"/>
                </a:solidFill>
              </a:rPr>
              <a:t>Background/ Interfering VM running on same host</a:t>
            </a:r>
            <a:endParaRPr lang="en-US" sz="1600" dirty="0">
              <a:solidFill>
                <a:prstClr val="black"/>
              </a:solidFill>
            </a:endParaRPr>
          </a:p>
        </p:txBody>
      </p:sp>
      <p:sp>
        <p:nvSpPr>
          <p:cNvPr id="17" name="TextBox 16"/>
          <p:cNvSpPr txBox="1"/>
          <p:nvPr/>
        </p:nvSpPr>
        <p:spPr>
          <a:xfrm>
            <a:off x="2793117" y="6037828"/>
            <a:ext cx="3073113" cy="584775"/>
          </a:xfrm>
          <a:prstGeom prst="rect">
            <a:avLst/>
          </a:prstGeom>
          <a:noFill/>
        </p:spPr>
        <p:txBody>
          <a:bodyPr wrap="square" rtlCol="0">
            <a:spAutoFit/>
          </a:bodyPr>
          <a:lstStyle/>
          <a:p>
            <a:pPr algn="ctr"/>
            <a:r>
              <a:rPr lang="en-US" sz="1600" dirty="0" smtClean="0">
                <a:solidFill>
                  <a:prstClr val="black"/>
                </a:solidFill>
              </a:rPr>
              <a:t>Objects </a:t>
            </a:r>
          </a:p>
          <a:p>
            <a:pPr algn="ctr"/>
            <a:r>
              <a:rPr lang="en-US" sz="1600" dirty="0" smtClean="0">
                <a:solidFill>
                  <a:prstClr val="black"/>
                </a:solidFill>
              </a:rPr>
              <a:t>(Work/Data Units)</a:t>
            </a:r>
            <a:endParaRPr lang="en-US" sz="1600" dirty="0">
              <a:solidFill>
                <a:prstClr val="black"/>
              </a:solidFill>
            </a:endParaRPr>
          </a:p>
        </p:txBody>
      </p:sp>
      <p:sp>
        <p:nvSpPr>
          <p:cNvPr id="18" name="TextBox 17"/>
          <p:cNvSpPr txBox="1"/>
          <p:nvPr/>
        </p:nvSpPr>
        <p:spPr>
          <a:xfrm>
            <a:off x="5608545" y="1909850"/>
            <a:ext cx="2659155" cy="830997"/>
          </a:xfrm>
          <a:prstGeom prst="rect">
            <a:avLst/>
          </a:prstGeom>
          <a:noFill/>
        </p:spPr>
        <p:txBody>
          <a:bodyPr wrap="square" rtlCol="0">
            <a:spAutoFit/>
          </a:bodyPr>
          <a:lstStyle/>
          <a:p>
            <a:r>
              <a:rPr lang="en-US" sz="1600" dirty="0" smtClean="0">
                <a:solidFill>
                  <a:prstClr val="black"/>
                </a:solidFill>
              </a:rPr>
              <a:t>Load balancer migrates objects from overloaded </a:t>
            </a:r>
          </a:p>
          <a:p>
            <a:r>
              <a:rPr lang="en-US" sz="1600" dirty="0" smtClean="0">
                <a:solidFill>
                  <a:prstClr val="black"/>
                </a:solidFill>
              </a:rPr>
              <a:t>to under loaded VM</a:t>
            </a:r>
            <a:endParaRPr lang="en-US" sz="1600" dirty="0">
              <a:solidFill>
                <a:prstClr val="black"/>
              </a:solidFill>
            </a:endParaRPr>
          </a:p>
        </p:txBody>
      </p:sp>
      <p:sp>
        <p:nvSpPr>
          <p:cNvPr id="19" name="Rectangle 18"/>
          <p:cNvSpPr/>
          <p:nvPr/>
        </p:nvSpPr>
        <p:spPr>
          <a:xfrm>
            <a:off x="2573482" y="3711759"/>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0" name="Rectangle 19"/>
          <p:cNvSpPr/>
          <p:nvPr/>
        </p:nvSpPr>
        <p:spPr>
          <a:xfrm>
            <a:off x="3224645" y="3389641"/>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1" name="Rectangle 20"/>
          <p:cNvSpPr/>
          <p:nvPr/>
        </p:nvSpPr>
        <p:spPr>
          <a:xfrm>
            <a:off x="5219700" y="4699942"/>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2" name="Rectangle 21"/>
          <p:cNvSpPr/>
          <p:nvPr/>
        </p:nvSpPr>
        <p:spPr>
          <a:xfrm>
            <a:off x="3224645" y="4009632"/>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3" name="Rectangle 22"/>
          <p:cNvSpPr/>
          <p:nvPr/>
        </p:nvSpPr>
        <p:spPr>
          <a:xfrm>
            <a:off x="5943600" y="5286344"/>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4" name="Rounded Rectangle 23"/>
          <p:cNvSpPr/>
          <p:nvPr/>
        </p:nvSpPr>
        <p:spPr>
          <a:xfrm>
            <a:off x="3088697" y="3321233"/>
            <a:ext cx="695325" cy="1134341"/>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5" name="U-Turn Arrow 24"/>
          <p:cNvSpPr/>
          <p:nvPr/>
        </p:nvSpPr>
        <p:spPr>
          <a:xfrm>
            <a:off x="3297381" y="2195779"/>
            <a:ext cx="2376055" cy="914400"/>
          </a:xfrm>
          <a:prstGeom prst="uturnArrow">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solidFill>
            </a:endParaRPr>
          </a:p>
        </p:txBody>
      </p:sp>
      <p:cxnSp>
        <p:nvCxnSpPr>
          <p:cNvPr id="26" name="Straight Arrow Connector 25"/>
          <p:cNvCxnSpPr/>
          <p:nvPr/>
        </p:nvCxnSpPr>
        <p:spPr>
          <a:xfrm>
            <a:off x="3848100" y="4269404"/>
            <a:ext cx="637308" cy="1768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485408" y="5438744"/>
            <a:ext cx="1343892" cy="599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9596" y="6037828"/>
            <a:ext cx="2725881" cy="338554"/>
          </a:xfrm>
          <a:prstGeom prst="rect">
            <a:avLst/>
          </a:prstGeom>
          <a:noFill/>
        </p:spPr>
        <p:txBody>
          <a:bodyPr wrap="square" rtlCol="0">
            <a:spAutoFit/>
          </a:bodyPr>
          <a:lstStyle/>
          <a:p>
            <a:r>
              <a:rPr lang="en-US" sz="1600" dirty="0" smtClean="0">
                <a:solidFill>
                  <a:prstClr val="black"/>
                </a:solidFill>
              </a:rPr>
              <a:t>Physical Host 1</a:t>
            </a:r>
            <a:endParaRPr lang="en-US" sz="1600" dirty="0">
              <a:solidFill>
                <a:prstClr val="black"/>
              </a:solidFill>
            </a:endParaRPr>
          </a:p>
        </p:txBody>
      </p:sp>
      <p:sp>
        <p:nvSpPr>
          <p:cNvPr id="29" name="TextBox 28"/>
          <p:cNvSpPr txBox="1"/>
          <p:nvPr/>
        </p:nvSpPr>
        <p:spPr>
          <a:xfrm>
            <a:off x="5410201" y="6022004"/>
            <a:ext cx="2476500" cy="338554"/>
          </a:xfrm>
          <a:prstGeom prst="rect">
            <a:avLst/>
          </a:prstGeom>
          <a:noFill/>
        </p:spPr>
        <p:txBody>
          <a:bodyPr wrap="square" rtlCol="0">
            <a:spAutoFit/>
          </a:bodyPr>
          <a:lstStyle/>
          <a:p>
            <a:r>
              <a:rPr lang="en-US" sz="1600" dirty="0" smtClean="0">
                <a:solidFill>
                  <a:prstClr val="black"/>
                </a:solidFill>
              </a:rPr>
              <a:t>Physical Host 2</a:t>
            </a:r>
            <a:endParaRPr lang="en-US" sz="1600" dirty="0">
              <a:solidFill>
                <a:prstClr val="black"/>
              </a:solidFill>
            </a:endParaRPr>
          </a:p>
        </p:txBody>
      </p:sp>
      <p:sp>
        <p:nvSpPr>
          <p:cNvPr id="30" name="TextBox 29"/>
          <p:cNvSpPr txBox="1"/>
          <p:nvPr/>
        </p:nvSpPr>
        <p:spPr>
          <a:xfrm>
            <a:off x="1385452" y="3243075"/>
            <a:ext cx="1911929" cy="338554"/>
          </a:xfrm>
          <a:prstGeom prst="rect">
            <a:avLst/>
          </a:prstGeom>
          <a:noFill/>
        </p:spPr>
        <p:txBody>
          <a:bodyPr wrap="square" rtlCol="0">
            <a:spAutoFit/>
          </a:bodyPr>
          <a:lstStyle/>
          <a:p>
            <a:pPr algn="ctr"/>
            <a:r>
              <a:rPr lang="en-US" sz="1600" dirty="0" smtClean="0">
                <a:solidFill>
                  <a:prstClr val="black"/>
                </a:solidFill>
              </a:rPr>
              <a:t>HPC VM1</a:t>
            </a:r>
            <a:endParaRPr lang="en-US" sz="1600" dirty="0">
              <a:solidFill>
                <a:prstClr val="black"/>
              </a:solidFill>
            </a:endParaRPr>
          </a:p>
        </p:txBody>
      </p:sp>
      <p:sp>
        <p:nvSpPr>
          <p:cNvPr id="31" name="TextBox 30"/>
          <p:cNvSpPr txBox="1"/>
          <p:nvPr/>
        </p:nvSpPr>
        <p:spPr>
          <a:xfrm>
            <a:off x="5460767" y="3251887"/>
            <a:ext cx="1911929" cy="338554"/>
          </a:xfrm>
          <a:prstGeom prst="rect">
            <a:avLst/>
          </a:prstGeom>
          <a:noFill/>
        </p:spPr>
        <p:txBody>
          <a:bodyPr wrap="square" rtlCol="0">
            <a:spAutoFit/>
          </a:bodyPr>
          <a:lstStyle/>
          <a:p>
            <a:pPr algn="ctr"/>
            <a:r>
              <a:rPr lang="en-US" sz="1600" dirty="0" smtClean="0">
                <a:solidFill>
                  <a:prstClr val="black"/>
                </a:solidFill>
              </a:rPr>
              <a:t>HPC VM2</a:t>
            </a:r>
            <a:endParaRPr lang="en-US" sz="1600" dirty="0">
              <a:solidFill>
                <a:prstClr val="black"/>
              </a:solidFill>
            </a:endParaRPr>
          </a:p>
        </p:txBody>
      </p:sp>
      <p:sp>
        <p:nvSpPr>
          <p:cNvPr id="32" name="Slide Number Placeholder 3"/>
          <p:cNvSpPr>
            <a:spLocks noGrp="1"/>
          </p:cNvSpPr>
          <p:nvPr>
            <p:ph type="sldNum" sz="quarter" idx="15"/>
          </p:nvPr>
        </p:nvSpPr>
        <p:spPr>
          <a:xfrm>
            <a:off x="8129016" y="5734050"/>
            <a:ext cx="609600" cy="521208"/>
          </a:xfrm>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1085935971"/>
      </p:ext>
    </p:extLst>
  </p:cSld>
  <p:clrMapOvr>
    <a:masterClrMapping/>
  </p:clrMapOvr>
  <mc:AlternateContent xmlns:mc="http://schemas.openxmlformats.org/markup-compatibility/2006" xmlns:p14="http://schemas.microsoft.com/office/powerpoint/2010/main">
    <mc:Choice Requires="p14">
      <p:transition spd="slow" p14:dur="2000" advTm="703"/>
    </mc:Choice>
    <mc:Fallback xmlns="">
      <p:transition spd="slow" advTm="703"/>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731838"/>
          </a:xfrm>
        </p:spPr>
        <p:txBody>
          <a:bodyPr>
            <a:normAutofit/>
          </a:bodyPr>
          <a:lstStyle/>
          <a:p>
            <a:r>
              <a:rPr lang="en-US" dirty="0" smtClean="0"/>
              <a:t>Cloud-Aware Load Balancer</a:t>
            </a:r>
            <a:endParaRPr lang="en-US" dirty="0"/>
          </a:p>
        </p:txBody>
      </p:sp>
      <p:sp>
        <p:nvSpPr>
          <p:cNvPr id="3" name="Content Placeholder 2"/>
          <p:cNvSpPr>
            <a:spLocks noGrp="1"/>
          </p:cNvSpPr>
          <p:nvPr>
            <p:ph sz="quarter" idx="1"/>
          </p:nvPr>
        </p:nvSpPr>
        <p:spPr>
          <a:xfrm>
            <a:off x="457200" y="1066800"/>
            <a:ext cx="7924800" cy="5257800"/>
          </a:xfrm>
        </p:spPr>
        <p:txBody>
          <a:bodyPr>
            <a:normAutofit lnSpcReduction="10000"/>
          </a:bodyPr>
          <a:lstStyle/>
          <a:p>
            <a:r>
              <a:rPr lang="en-US" dirty="0" smtClean="0"/>
              <a:t>Static Heterogeneity: </a:t>
            </a:r>
          </a:p>
          <a:p>
            <a:pPr lvl="1"/>
            <a:r>
              <a:rPr lang="en-US" dirty="0"/>
              <a:t>E</a:t>
            </a:r>
            <a:r>
              <a:rPr lang="en-US" dirty="0" smtClean="0"/>
              <a:t>stimate </a:t>
            </a:r>
            <a:r>
              <a:rPr lang="en-US" dirty="0"/>
              <a:t>the </a:t>
            </a:r>
            <a:r>
              <a:rPr lang="en-US" dirty="0" smtClean="0"/>
              <a:t>CPU capabilities </a:t>
            </a:r>
            <a:r>
              <a:rPr lang="en-US" dirty="0"/>
              <a:t>for each VCPU, and use those estimates to </a:t>
            </a:r>
            <a:r>
              <a:rPr lang="en-US" dirty="0" smtClean="0"/>
              <a:t>drive the </a:t>
            </a:r>
            <a:r>
              <a:rPr lang="en-US" dirty="0"/>
              <a:t>load balancing</a:t>
            </a:r>
            <a:r>
              <a:rPr lang="en-US" dirty="0" smtClean="0"/>
              <a:t>.</a:t>
            </a:r>
          </a:p>
          <a:p>
            <a:pPr lvl="1"/>
            <a:r>
              <a:rPr lang="en-US" dirty="0" smtClean="0">
                <a:solidFill>
                  <a:srgbClr val="FF0000"/>
                </a:solidFill>
              </a:rPr>
              <a:t>Simple </a:t>
            </a:r>
            <a:r>
              <a:rPr lang="en-US" dirty="0">
                <a:solidFill>
                  <a:srgbClr val="FF0000"/>
                </a:solidFill>
              </a:rPr>
              <a:t>estimation </a:t>
            </a:r>
            <a:r>
              <a:rPr lang="en-US" dirty="0" smtClean="0">
                <a:solidFill>
                  <a:srgbClr val="FF0000"/>
                </a:solidFill>
              </a:rPr>
              <a:t>strategy + periodic load re-distribution</a:t>
            </a:r>
          </a:p>
          <a:p>
            <a:r>
              <a:rPr lang="en-US" dirty="0" smtClean="0"/>
              <a:t>Dynamic Heterogeneity </a:t>
            </a:r>
          </a:p>
          <a:p>
            <a:pPr lvl="1"/>
            <a:r>
              <a:rPr lang="en-US" dirty="0" smtClean="0"/>
              <a:t>Instrument </a:t>
            </a:r>
            <a:r>
              <a:rPr lang="en-US" dirty="0"/>
              <a:t>the time spent on each </a:t>
            </a:r>
            <a:r>
              <a:rPr lang="en-US" dirty="0" smtClean="0"/>
              <a:t>task</a:t>
            </a:r>
          </a:p>
          <a:p>
            <a:pPr lvl="1"/>
            <a:r>
              <a:rPr lang="en-US" dirty="0"/>
              <a:t>Impact of interference: instrument the load external to the application under </a:t>
            </a:r>
            <a:r>
              <a:rPr lang="en-US" dirty="0" smtClean="0"/>
              <a:t>consideration (</a:t>
            </a:r>
            <a:r>
              <a:rPr lang="en-US" i="1" dirty="0" smtClean="0"/>
              <a:t>background load</a:t>
            </a:r>
            <a:r>
              <a:rPr lang="en-US" dirty="0" smtClean="0"/>
              <a:t>)</a:t>
            </a:r>
            <a:endParaRPr lang="en-US" dirty="0"/>
          </a:p>
          <a:p>
            <a:pPr lvl="1"/>
            <a:r>
              <a:rPr lang="en-US" dirty="0" smtClean="0"/>
              <a:t>Normalize execution time to number of ticks (processor-independent)</a:t>
            </a:r>
          </a:p>
          <a:p>
            <a:pPr lvl="1"/>
            <a:r>
              <a:rPr lang="en-US" dirty="0" smtClean="0"/>
              <a:t>Predict </a:t>
            </a:r>
            <a:r>
              <a:rPr lang="en-US" dirty="0"/>
              <a:t>future load based on </a:t>
            </a:r>
            <a:r>
              <a:rPr lang="en-US" dirty="0" smtClean="0"/>
              <a:t>the loads of recently </a:t>
            </a:r>
            <a:r>
              <a:rPr lang="en-US" dirty="0"/>
              <a:t>completed iterations (</a:t>
            </a:r>
            <a:r>
              <a:rPr lang="en-US" i="1" dirty="0"/>
              <a:t>principle of persistence</a:t>
            </a:r>
            <a:r>
              <a:rPr lang="en-US" dirty="0"/>
              <a:t>).</a:t>
            </a:r>
          </a:p>
          <a:p>
            <a:pPr lvl="1"/>
            <a:r>
              <a:rPr lang="en-US" dirty="0">
                <a:solidFill>
                  <a:srgbClr val="000000"/>
                </a:solidFill>
              </a:rPr>
              <a:t>Create sets of overloaded and under loaded </a:t>
            </a:r>
            <a:r>
              <a:rPr lang="en-US" dirty="0" smtClean="0">
                <a:solidFill>
                  <a:srgbClr val="000000"/>
                </a:solidFill>
              </a:rPr>
              <a:t>cores</a:t>
            </a:r>
          </a:p>
          <a:p>
            <a:pPr lvl="1"/>
            <a:r>
              <a:rPr lang="en-US" dirty="0">
                <a:solidFill>
                  <a:srgbClr val="FF0000"/>
                </a:solidFill>
              </a:rPr>
              <a:t>Migrate objects based on projected </a:t>
            </a:r>
            <a:r>
              <a:rPr lang="en-US" dirty="0" smtClean="0">
                <a:solidFill>
                  <a:srgbClr val="FF0000"/>
                </a:solidFill>
              </a:rPr>
              <a:t>loads from overloaded to underloaded VMs </a:t>
            </a:r>
            <a:r>
              <a:rPr lang="en-US" i="1" dirty="0" smtClean="0">
                <a:solidFill>
                  <a:srgbClr val="FF0000"/>
                </a:solidFill>
              </a:rPr>
              <a:t>(Periodic refinement)</a:t>
            </a:r>
            <a:endParaRPr lang="en-US" i="1" dirty="0">
              <a:solidFill>
                <a:srgbClr val="FF0000"/>
              </a:solidFill>
            </a:endParaRPr>
          </a:p>
          <a:p>
            <a:pPr lvl="1"/>
            <a:endParaRPr lang="en-US" dirty="0">
              <a:solidFill>
                <a:srgbClr val="000000"/>
              </a:solidFill>
            </a:endParaRPr>
          </a:p>
          <a:p>
            <a:pPr lvl="1"/>
            <a:endParaRPr lang="en-US" dirty="0" smtClean="0"/>
          </a:p>
          <a:p>
            <a:endParaRPr lang="en-US" dirty="0" smtClean="0"/>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41</a:t>
            </a:fld>
            <a:endParaRPr lang="en-US" dirty="0"/>
          </a:p>
        </p:txBody>
      </p:sp>
    </p:spTree>
    <p:custDataLst>
      <p:tags r:id="rId1"/>
    </p:custDataLst>
    <p:extLst>
      <p:ext uri="{BB962C8B-B14F-4D97-AF65-F5344CB8AC3E}">
        <p14:creationId xmlns:p14="http://schemas.microsoft.com/office/powerpoint/2010/main" val="324323470"/>
      </p:ext>
    </p:extLst>
  </p:cSld>
  <p:clrMapOvr>
    <a:masterClrMapping/>
  </p:clrMapOvr>
  <mc:AlternateContent xmlns:mc="http://schemas.openxmlformats.org/markup-compatibility/2006" xmlns:p14="http://schemas.microsoft.com/office/powerpoint/2010/main">
    <mc:Choice Requires="p14">
      <p:transition spd="slow" p14:dur="2000" advTm="33893"/>
    </mc:Choice>
    <mc:Fallback xmlns="">
      <p:transition spd="slow" advTm="338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51" y="-152342"/>
            <a:ext cx="7467600" cy="1143000"/>
          </a:xfrm>
        </p:spPr>
        <p:txBody>
          <a:bodyPr/>
          <a:lstStyle/>
          <a:p>
            <a:r>
              <a:rPr lang="en-US" dirty="0" smtClean="0"/>
              <a:t>Load balancing approach</a:t>
            </a:r>
            <a:endParaRPr lang="en-US" dirty="0"/>
          </a:p>
        </p:txBody>
      </p:sp>
      <p:pic>
        <p:nvPicPr>
          <p:cNvPr id="5" name="Picture 4"/>
          <p:cNvPicPr>
            <a:picLocks noChangeAspect="1"/>
          </p:cNvPicPr>
          <p:nvPr/>
        </p:nvPicPr>
        <p:blipFill>
          <a:blip r:embed="rId4"/>
          <a:stretch>
            <a:fillRect/>
          </a:stretch>
        </p:blipFill>
        <p:spPr>
          <a:xfrm>
            <a:off x="4923724" y="4053280"/>
            <a:ext cx="2654300" cy="876300"/>
          </a:xfrm>
          <a:prstGeom prst="rect">
            <a:avLst/>
          </a:prstGeom>
        </p:spPr>
      </p:pic>
      <p:sp>
        <p:nvSpPr>
          <p:cNvPr id="7" name="TextBox 6"/>
          <p:cNvSpPr txBox="1"/>
          <p:nvPr/>
        </p:nvSpPr>
        <p:spPr>
          <a:xfrm>
            <a:off x="489006" y="1414818"/>
            <a:ext cx="3185593" cy="646331"/>
          </a:xfrm>
          <a:prstGeom prst="rect">
            <a:avLst/>
          </a:prstGeom>
          <a:noFill/>
        </p:spPr>
        <p:txBody>
          <a:bodyPr wrap="square" rtlCol="0">
            <a:spAutoFit/>
          </a:bodyPr>
          <a:lstStyle/>
          <a:p>
            <a:pPr algn="ctr"/>
            <a:r>
              <a:rPr lang="en-US" dirty="0" smtClean="0"/>
              <a:t>All processors should have load close to average load</a:t>
            </a:r>
            <a:endParaRPr lang="en-US" dirty="0"/>
          </a:p>
        </p:txBody>
      </p:sp>
      <p:sp>
        <p:nvSpPr>
          <p:cNvPr id="8" name="TextBox 7"/>
          <p:cNvSpPr txBox="1"/>
          <p:nvPr/>
        </p:nvSpPr>
        <p:spPr>
          <a:xfrm>
            <a:off x="489006" y="2934365"/>
            <a:ext cx="3458345" cy="646331"/>
          </a:xfrm>
          <a:prstGeom prst="rect">
            <a:avLst/>
          </a:prstGeom>
          <a:noFill/>
        </p:spPr>
        <p:txBody>
          <a:bodyPr wrap="square" rtlCol="0">
            <a:spAutoFit/>
          </a:bodyPr>
          <a:lstStyle/>
          <a:p>
            <a:pPr algn="ctr"/>
            <a:r>
              <a:rPr lang="en-US" dirty="0" smtClean="0"/>
              <a:t>Average load depends on task execution time and overhead</a:t>
            </a:r>
            <a:endParaRPr lang="en-US" dirty="0"/>
          </a:p>
        </p:txBody>
      </p:sp>
      <p:sp>
        <p:nvSpPr>
          <p:cNvPr id="9" name="TextBox 8"/>
          <p:cNvSpPr txBox="1"/>
          <p:nvPr/>
        </p:nvSpPr>
        <p:spPr>
          <a:xfrm>
            <a:off x="289752" y="4283249"/>
            <a:ext cx="4198252" cy="646331"/>
          </a:xfrm>
          <a:prstGeom prst="rect">
            <a:avLst/>
          </a:prstGeom>
          <a:noFill/>
        </p:spPr>
        <p:txBody>
          <a:bodyPr wrap="square" rtlCol="0">
            <a:spAutoFit/>
          </a:bodyPr>
          <a:lstStyle/>
          <a:p>
            <a:pPr algn="ctr"/>
            <a:r>
              <a:rPr lang="en-US" dirty="0" smtClean="0"/>
              <a:t>Overhead is the time processor is not executing tasks and not in idle mode.</a:t>
            </a:r>
            <a:endParaRPr lang="en-US" dirty="0"/>
          </a:p>
        </p:txBody>
      </p:sp>
      <p:sp>
        <p:nvSpPr>
          <p:cNvPr id="10" name="Rectangle 9"/>
          <p:cNvSpPr/>
          <p:nvPr/>
        </p:nvSpPr>
        <p:spPr>
          <a:xfrm>
            <a:off x="7110647" y="4283249"/>
            <a:ext cx="467377" cy="440851"/>
          </a:xfrm>
          <a:prstGeom prst="rect">
            <a:avLst/>
          </a:prstGeom>
          <a:solidFill>
            <a:srgbClr val="008000">
              <a:alpha val="14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6578051" y="4294445"/>
            <a:ext cx="318535" cy="440851"/>
          </a:xfrm>
          <a:prstGeom prst="rect">
            <a:avLst/>
          </a:prstGeom>
          <a:solidFill>
            <a:srgbClr val="3366FF">
              <a:alpha val="14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4488003" y="4929580"/>
            <a:ext cx="2051777" cy="646331"/>
          </a:xfrm>
          <a:prstGeom prst="rect">
            <a:avLst/>
          </a:prstGeom>
          <a:noFill/>
        </p:spPr>
        <p:txBody>
          <a:bodyPr wrap="square" rtlCol="0">
            <a:spAutoFit/>
          </a:bodyPr>
          <a:lstStyle/>
          <a:p>
            <a:pPr algn="ctr"/>
            <a:r>
              <a:rPr lang="en-US" dirty="0" smtClean="0">
                <a:solidFill>
                  <a:srgbClr val="3366FF"/>
                </a:solidFill>
              </a:rPr>
              <a:t>Charm++ LB database</a:t>
            </a:r>
            <a:endParaRPr lang="en-US" dirty="0">
              <a:solidFill>
                <a:srgbClr val="3366FF"/>
              </a:solidFill>
            </a:endParaRPr>
          </a:p>
        </p:txBody>
      </p:sp>
      <p:sp>
        <p:nvSpPr>
          <p:cNvPr id="13" name="TextBox 12"/>
          <p:cNvSpPr txBox="1"/>
          <p:nvPr/>
        </p:nvSpPr>
        <p:spPr>
          <a:xfrm>
            <a:off x="6620825" y="5040330"/>
            <a:ext cx="2051777" cy="369332"/>
          </a:xfrm>
          <a:prstGeom prst="rect">
            <a:avLst/>
          </a:prstGeom>
          <a:noFill/>
        </p:spPr>
        <p:txBody>
          <a:bodyPr wrap="square" rtlCol="0">
            <a:spAutoFit/>
          </a:bodyPr>
          <a:lstStyle/>
          <a:p>
            <a:pPr algn="ctr"/>
            <a:r>
              <a:rPr lang="en-US" dirty="0">
                <a:solidFill>
                  <a:srgbClr val="008000"/>
                </a:solidFill>
              </a:rPr>
              <a:t>f</a:t>
            </a:r>
            <a:r>
              <a:rPr lang="en-US" dirty="0" smtClean="0">
                <a:solidFill>
                  <a:srgbClr val="008000"/>
                </a:solidFill>
              </a:rPr>
              <a:t>rom /proc/stat file</a:t>
            </a:r>
            <a:endParaRPr lang="en-US" dirty="0">
              <a:solidFill>
                <a:srgbClr val="008000"/>
              </a:solidFill>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788"/>
          <a:stretch/>
        </p:blipFill>
        <p:spPr bwMode="auto">
          <a:xfrm>
            <a:off x="3544473" y="1374870"/>
            <a:ext cx="5102256" cy="7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081" y="2856829"/>
            <a:ext cx="4449256" cy="80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881" y="4963386"/>
            <a:ext cx="6265923" cy="523220"/>
          </a:xfrm>
          <a:prstGeom prst="rect">
            <a:avLst/>
          </a:prstGeom>
        </p:spPr>
        <p:txBody>
          <a:bodyPr wrap="square">
            <a:spAutoFit/>
          </a:bodyPr>
          <a:lstStyle/>
          <a:p>
            <a:r>
              <a:rPr lang="en-US" sz="1400" dirty="0" smtClean="0"/>
              <a:t>T</a:t>
            </a:r>
            <a:r>
              <a:rPr lang="en-US" sz="1400" baseline="-25000" dirty="0" smtClean="0"/>
              <a:t>lb</a:t>
            </a:r>
            <a:r>
              <a:rPr lang="en-US" sz="1400" dirty="0" smtClean="0"/>
              <a:t>: wall </a:t>
            </a:r>
            <a:r>
              <a:rPr lang="en-US" sz="1400" dirty="0"/>
              <a:t>clock time between two load </a:t>
            </a:r>
            <a:r>
              <a:rPr lang="en-US" sz="1400" dirty="0" smtClean="0"/>
              <a:t>balancing  steps</a:t>
            </a:r>
            <a:r>
              <a:rPr lang="en-US" sz="1400" dirty="0"/>
              <a:t>, </a:t>
            </a:r>
            <a:endParaRPr lang="en-US" sz="1400" dirty="0" smtClean="0"/>
          </a:p>
          <a:p>
            <a:r>
              <a:rPr lang="en-US" sz="1400" dirty="0" smtClean="0"/>
              <a:t>T</a:t>
            </a:r>
            <a:r>
              <a:rPr lang="en-US" sz="1400" baseline="-25000" dirty="0" smtClean="0"/>
              <a:t>i</a:t>
            </a:r>
            <a:r>
              <a:rPr lang="en-US" sz="1400" dirty="0" smtClean="0"/>
              <a:t>: CPU </a:t>
            </a:r>
            <a:r>
              <a:rPr lang="en-US" sz="1400" dirty="0"/>
              <a:t>time consumed by task i on VCPU p</a:t>
            </a:r>
          </a:p>
        </p:txBody>
      </p:sp>
      <p:sp>
        <p:nvSpPr>
          <p:cNvPr id="15" name="Rectangle 14"/>
          <p:cNvSpPr/>
          <p:nvPr/>
        </p:nvSpPr>
        <p:spPr>
          <a:xfrm>
            <a:off x="5492463" y="566959"/>
            <a:ext cx="3236367" cy="738664"/>
          </a:xfrm>
          <a:prstGeom prst="rect">
            <a:avLst/>
          </a:prstGeom>
        </p:spPr>
        <p:txBody>
          <a:bodyPr wrap="square">
            <a:spAutoFit/>
          </a:bodyPr>
          <a:lstStyle/>
          <a:p>
            <a:r>
              <a:rPr lang="en-US" sz="1400" dirty="0" smtClean="0"/>
              <a:t>To get a </a:t>
            </a:r>
            <a:r>
              <a:rPr lang="en-US" sz="1400" dirty="0"/>
              <a:t>processor-independent</a:t>
            </a:r>
          </a:p>
          <a:p>
            <a:r>
              <a:rPr lang="en-US" sz="1400" dirty="0"/>
              <a:t>measure of task </a:t>
            </a:r>
            <a:r>
              <a:rPr lang="en-US" sz="1400" dirty="0" smtClean="0"/>
              <a:t>loads, normalize </a:t>
            </a:r>
            <a:r>
              <a:rPr lang="en-US" sz="1400" dirty="0"/>
              <a:t>the execution times to number of ticks </a:t>
            </a:r>
          </a:p>
        </p:txBody>
      </p:sp>
      <p:cxnSp>
        <p:nvCxnSpPr>
          <p:cNvPr id="17" name="Straight Arrow Connector 16"/>
          <p:cNvCxnSpPr/>
          <p:nvPr/>
        </p:nvCxnSpPr>
        <p:spPr>
          <a:xfrm flipH="1">
            <a:off x="7290591" y="1305623"/>
            <a:ext cx="179944" cy="46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578024" y="1305623"/>
            <a:ext cx="413487" cy="16287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9752" y="5740400"/>
            <a:ext cx="7772401" cy="523220"/>
          </a:xfrm>
          <a:prstGeom prst="rect">
            <a:avLst/>
          </a:prstGeom>
          <a:solidFill>
            <a:schemeClr val="accent4">
              <a:lumMod val="60000"/>
              <a:lumOff val="40000"/>
            </a:schemeClr>
          </a:solidFill>
        </p:spPr>
        <p:txBody>
          <a:bodyPr wrap="square">
            <a:spAutoFit/>
          </a:bodyPr>
          <a:lstStyle/>
          <a:p>
            <a:r>
              <a:rPr lang="en-US" sz="1400" b="1" dirty="0" smtClean="0"/>
              <a:t>A</a:t>
            </a:r>
            <a:r>
              <a:rPr lang="en-US" sz="1400" b="1" dirty="0"/>
              <a:t>. Gupta</a:t>
            </a:r>
            <a:r>
              <a:rPr lang="en-US" sz="1400" dirty="0"/>
              <a:t>, O. Sarood, L. Kale, and D. Milojicic, “Improving HPC Application Performance in Cloud through Dynamic Load Balancing,” accepted at IEEE/ACM CCGRID ’13  </a:t>
            </a:r>
          </a:p>
        </p:txBody>
      </p:sp>
      <p:sp>
        <p:nvSpPr>
          <p:cNvPr id="19" name="Slide Number Placeholder 5"/>
          <p:cNvSpPr>
            <a:spLocks noGrp="1"/>
          </p:cNvSpPr>
          <p:nvPr>
            <p:ph type="sldNum" sz="quarter" idx="15"/>
          </p:nvPr>
        </p:nvSpPr>
        <p:spPr>
          <a:xfrm>
            <a:off x="8077200" y="5727192"/>
            <a:ext cx="609600" cy="521208"/>
          </a:xfrm>
        </p:spPr>
        <p:txBody>
          <a:bodyPr/>
          <a:lstStyle/>
          <a:p>
            <a:fld id="{B6F15528-21DE-4FAA-801E-634DDDAF4B2B}" type="slidenum">
              <a:rPr lang="en-US" smtClean="0"/>
              <a:pPr/>
              <a:t>42</a:t>
            </a:fld>
            <a:endParaRPr lang="en-US" dirty="0"/>
          </a:p>
        </p:txBody>
      </p:sp>
      <p:sp>
        <p:nvSpPr>
          <p:cNvPr id="4" name="Right Brace 3"/>
          <p:cNvSpPr/>
          <p:nvPr/>
        </p:nvSpPr>
        <p:spPr>
          <a:xfrm rot="5400000">
            <a:off x="5795030" y="889096"/>
            <a:ext cx="298795" cy="27998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06955299"/>
      </p:ext>
    </p:extLst>
  </p:cSld>
  <p:clrMapOvr>
    <a:masterClrMapping/>
  </p:clrMapOvr>
  <mc:AlternateContent xmlns:mc="http://schemas.openxmlformats.org/markup-compatibility/2006" xmlns:p14="http://schemas.microsoft.com/office/powerpoint/2010/main">
    <mc:Choice Requires="p14">
      <p:transition spd="slow" p14:dur="2000" advTm="60357"/>
    </mc:Choice>
    <mc:Fallback xmlns="">
      <p:transition spd="slow" advTm="60357"/>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1143000"/>
          </a:xfrm>
        </p:spPr>
        <p:txBody>
          <a:bodyPr>
            <a:normAutofit/>
          </a:bodyPr>
          <a:lstStyle/>
          <a:p>
            <a:r>
              <a:rPr lang="en-US" dirty="0" smtClean="0"/>
              <a:t>Results: Stencil3d</a:t>
            </a:r>
            <a:endParaRPr lang="en-US"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43</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6447" y="2204080"/>
            <a:ext cx="5481553" cy="364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219200" y="5354626"/>
            <a:ext cx="815341" cy="261610"/>
          </a:xfrm>
          <a:prstGeom prst="rect">
            <a:avLst/>
          </a:prstGeom>
          <a:solidFill>
            <a:schemeClr val="bg1"/>
          </a:solidFill>
        </p:spPr>
        <p:txBody>
          <a:bodyPr wrap="square" rtlCol="0">
            <a:spAutoFit/>
          </a:bodyPr>
          <a:lstStyle/>
          <a:p>
            <a:endParaRPr lang="en-US" sz="1100" dirty="0"/>
          </a:p>
        </p:txBody>
      </p:sp>
      <p:sp>
        <p:nvSpPr>
          <p:cNvPr id="3" name="Rectangle 2"/>
          <p:cNvSpPr/>
          <p:nvPr/>
        </p:nvSpPr>
        <p:spPr>
          <a:xfrm>
            <a:off x="381000" y="5879705"/>
            <a:ext cx="7619999" cy="707886"/>
          </a:xfrm>
          <a:prstGeom prst="rect">
            <a:avLst/>
          </a:prstGeom>
          <a:solidFill>
            <a:schemeClr val="accent1">
              <a:lumMod val="60000"/>
              <a:lumOff val="40000"/>
            </a:schemeClr>
          </a:solidFill>
        </p:spPr>
        <p:txBody>
          <a:bodyPr wrap="square">
            <a:spAutoFit/>
          </a:bodyPr>
          <a:lstStyle/>
          <a:p>
            <a:r>
              <a:rPr lang="en-US" sz="2000" dirty="0" smtClean="0"/>
              <a:t>Periodically </a:t>
            </a:r>
            <a:r>
              <a:rPr lang="en-US" sz="2000" dirty="0"/>
              <a:t>measuring idle time and migrating load away from time-shared VMs works well in practice.</a:t>
            </a:r>
          </a:p>
        </p:txBody>
      </p:sp>
      <p:sp>
        <p:nvSpPr>
          <p:cNvPr id="4" name="Rectangle 3"/>
          <p:cNvSpPr/>
          <p:nvPr/>
        </p:nvSpPr>
        <p:spPr>
          <a:xfrm>
            <a:off x="385155" y="1219200"/>
            <a:ext cx="8377846" cy="1477328"/>
          </a:xfrm>
          <a:prstGeom prst="rect">
            <a:avLst/>
          </a:prstGeom>
        </p:spPr>
        <p:txBody>
          <a:bodyPr wrap="square">
            <a:spAutoFit/>
          </a:bodyPr>
          <a:lstStyle/>
          <a:p>
            <a:pPr marL="285750" indent="-285750">
              <a:buFont typeface="Arial" pitchFamily="34" charset="0"/>
              <a:buChar char="•"/>
            </a:pPr>
            <a:r>
              <a:rPr lang="en-US" dirty="0"/>
              <a:t>OpenStack on Open Cirrus test </a:t>
            </a:r>
            <a:r>
              <a:rPr lang="en-US" dirty="0" smtClean="0"/>
              <a:t>bed (3 types of processors), KVM, </a:t>
            </a:r>
            <a:r>
              <a:rPr lang="en-US" i="1" dirty="0" smtClean="0"/>
              <a:t>virtio-net, </a:t>
            </a:r>
            <a:r>
              <a:rPr lang="en-US" dirty="0"/>
              <a:t>VMs: </a:t>
            </a:r>
            <a:r>
              <a:rPr lang="en-US" dirty="0" smtClean="0"/>
              <a:t>m1.small, </a:t>
            </a:r>
            <a:r>
              <a:rPr lang="en-US" dirty="0">
                <a:latin typeface="Courier New" pitchFamily="49" charset="0"/>
                <a:cs typeface="Courier New" pitchFamily="49" charset="0"/>
              </a:rPr>
              <a:t>vcpupin</a:t>
            </a:r>
            <a:r>
              <a:rPr lang="en-US" dirty="0"/>
              <a:t> </a:t>
            </a:r>
            <a:r>
              <a:rPr lang="en-US" dirty="0" smtClean="0"/>
              <a:t>for pinning VCPU to physical cores</a:t>
            </a:r>
            <a:endParaRPr lang="en-US" dirty="0"/>
          </a:p>
          <a:p>
            <a:pPr marL="285750" indent="-285750">
              <a:buFont typeface="Arial" pitchFamily="34" charset="0"/>
              <a:buChar char="•"/>
            </a:pPr>
            <a:r>
              <a:rPr lang="pt-BR" dirty="0" smtClean="0"/>
              <a:t>Sequential </a:t>
            </a:r>
            <a:r>
              <a:rPr lang="pt-BR" dirty="0"/>
              <a:t>NPB-FT </a:t>
            </a:r>
            <a:r>
              <a:rPr lang="en-US" dirty="0" smtClean="0"/>
              <a:t>as </a:t>
            </a:r>
            <a:r>
              <a:rPr lang="en-US" dirty="0" smtClean="0">
                <a:solidFill>
                  <a:srgbClr val="FF0000"/>
                </a:solidFill>
              </a:rPr>
              <a:t>interference</a:t>
            </a:r>
            <a:r>
              <a:rPr lang="en-US" dirty="0" smtClean="0"/>
              <a:t>, </a:t>
            </a:r>
            <a:r>
              <a:rPr lang="en-US" dirty="0"/>
              <a:t>Interfering VM pinned to one of the cores that the VMs of our parallel runs use</a:t>
            </a:r>
          </a:p>
          <a:p>
            <a:endParaRPr lang="en-US" dirty="0"/>
          </a:p>
        </p:txBody>
      </p:sp>
      <p:sp>
        <p:nvSpPr>
          <p:cNvPr id="5" name="Rectangle 4"/>
          <p:cNvSpPr/>
          <p:nvPr/>
        </p:nvSpPr>
        <p:spPr>
          <a:xfrm>
            <a:off x="3200400" y="2590800"/>
            <a:ext cx="1371600" cy="2329543"/>
          </a:xfrm>
          <a:prstGeom prst="rect">
            <a:avLst/>
          </a:prstGeom>
          <a:solidFill>
            <a:srgbClr val="FF0000">
              <a:alpha val="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60126" y="2945850"/>
            <a:ext cx="1665450"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12" name="Up Arrow 11"/>
          <p:cNvSpPr/>
          <p:nvPr/>
        </p:nvSpPr>
        <p:spPr>
          <a:xfrm rot="10648792">
            <a:off x="928438" y="3491566"/>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276159" y="2622684"/>
            <a:ext cx="2198851" cy="646331"/>
          </a:xfrm>
          <a:prstGeom prst="rect">
            <a:avLst/>
          </a:prstGeom>
          <a:noFill/>
        </p:spPr>
        <p:txBody>
          <a:bodyPr wrap="square" rtlCol="0">
            <a:spAutoFit/>
          </a:bodyPr>
          <a:lstStyle/>
          <a:p>
            <a:r>
              <a:rPr lang="en-US" dirty="0" smtClean="0">
                <a:solidFill>
                  <a:srgbClr val="0070C0"/>
                </a:solidFill>
              </a:rPr>
              <a:t>Multi-tenancy </a:t>
            </a:r>
          </a:p>
          <a:p>
            <a:r>
              <a:rPr lang="en-US" dirty="0" smtClean="0">
                <a:solidFill>
                  <a:srgbClr val="0070C0"/>
                </a:solidFill>
              </a:rPr>
              <a:t>awareness</a:t>
            </a:r>
            <a:endParaRPr lang="en-US" dirty="0">
              <a:solidFill>
                <a:srgbClr val="0070C0"/>
              </a:solidFill>
            </a:endParaRPr>
          </a:p>
        </p:txBody>
      </p:sp>
      <p:sp>
        <p:nvSpPr>
          <p:cNvPr id="14" name="Right Brace 13"/>
          <p:cNvSpPr/>
          <p:nvPr/>
        </p:nvSpPr>
        <p:spPr>
          <a:xfrm>
            <a:off x="6096000" y="3962400"/>
            <a:ext cx="202571"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sp>
        <p:nvSpPr>
          <p:cNvPr id="16" name="TextBox 15"/>
          <p:cNvSpPr txBox="1"/>
          <p:nvPr/>
        </p:nvSpPr>
        <p:spPr>
          <a:xfrm>
            <a:off x="6338912" y="3837828"/>
            <a:ext cx="2198851" cy="646331"/>
          </a:xfrm>
          <a:prstGeom prst="rect">
            <a:avLst/>
          </a:prstGeom>
          <a:noFill/>
        </p:spPr>
        <p:txBody>
          <a:bodyPr wrap="square" rtlCol="0">
            <a:spAutoFit/>
          </a:bodyPr>
          <a:lstStyle/>
          <a:p>
            <a:r>
              <a:rPr lang="en-US" dirty="0" smtClean="0">
                <a:solidFill>
                  <a:srgbClr val="0070C0"/>
                </a:solidFill>
              </a:rPr>
              <a:t>Heterogeneity</a:t>
            </a:r>
          </a:p>
          <a:p>
            <a:r>
              <a:rPr lang="en-US" dirty="0" smtClean="0">
                <a:solidFill>
                  <a:srgbClr val="0070C0"/>
                </a:solidFill>
              </a:rPr>
              <a:t>awareness</a:t>
            </a:r>
            <a:endParaRPr lang="en-US" dirty="0">
              <a:solidFill>
                <a:srgbClr val="0070C0"/>
              </a:solidFill>
            </a:endParaRPr>
          </a:p>
        </p:txBody>
      </p:sp>
      <p:cxnSp>
        <p:nvCxnSpPr>
          <p:cNvPr id="18" name="Straight Arrow Connector 17"/>
          <p:cNvCxnSpPr/>
          <p:nvPr/>
        </p:nvCxnSpPr>
        <p:spPr>
          <a:xfrm flipH="1">
            <a:off x="4343400" y="2945849"/>
            <a:ext cx="1932759" cy="1168951"/>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233075"/>
      </p:ext>
    </p:extLst>
  </p:cSld>
  <p:clrMapOvr>
    <a:masterClrMapping/>
  </p:clrMapOvr>
  <mc:AlternateContent xmlns:mc="http://schemas.openxmlformats.org/markup-compatibility/2006" xmlns:p14="http://schemas.microsoft.com/office/powerpoint/2010/main">
    <mc:Choice Requires="p14">
      <p:transition spd="slow" p14:dur="2000" advTm="85400"/>
    </mc:Choice>
    <mc:Fallback xmlns="">
      <p:transition spd="slow" advTm="8540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1143000"/>
          </a:xfrm>
        </p:spPr>
        <p:txBody>
          <a:bodyPr/>
          <a:lstStyle/>
          <a:p>
            <a:r>
              <a:rPr lang="en-US" dirty="0" smtClean="0"/>
              <a:t>Results: Improvements by LB</a:t>
            </a:r>
            <a:endParaRPr lang="en-US" dirty="0"/>
          </a:p>
        </p:txBody>
      </p:sp>
      <p:sp>
        <p:nvSpPr>
          <p:cNvPr id="4" name="Slide Number Placeholder 3"/>
          <p:cNvSpPr>
            <a:spLocks noGrp="1"/>
          </p:cNvSpPr>
          <p:nvPr>
            <p:ph type="sldNum" sz="quarter" idx="15"/>
          </p:nvPr>
        </p:nvSpPr>
        <p:spPr>
          <a:xfrm>
            <a:off x="8129016" y="5727192"/>
            <a:ext cx="609600" cy="521208"/>
          </a:xfrm>
        </p:spPr>
        <p:txBody>
          <a:bodyPr/>
          <a:lstStyle/>
          <a:p>
            <a:fld id="{B6F15528-21DE-4FAA-801E-634DDDAF4B2B}" type="slidenum">
              <a:rPr lang="en-US" smtClean="0"/>
              <a:pPr/>
              <a:t>44</a:t>
            </a:fld>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035" t="5126" b="22616"/>
          <a:stretch/>
        </p:blipFill>
        <p:spPr bwMode="auto">
          <a:xfrm>
            <a:off x="1937656" y="1821941"/>
            <a:ext cx="4310743" cy="26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613" y="4565142"/>
            <a:ext cx="8271387" cy="646331"/>
          </a:xfrm>
          <a:prstGeom prst="rect">
            <a:avLst/>
          </a:prstGeom>
        </p:spPr>
        <p:txBody>
          <a:bodyPr wrap="square">
            <a:spAutoFit/>
          </a:bodyPr>
          <a:lstStyle/>
          <a:p>
            <a:r>
              <a:rPr lang="en-US" dirty="0" smtClean="0"/>
              <a:t>Heterogeneity </a:t>
            </a:r>
            <a:r>
              <a:rPr lang="en-US" dirty="0"/>
              <a:t>and Interference – </a:t>
            </a:r>
            <a:r>
              <a:rPr lang="en-US" dirty="0" smtClean="0"/>
              <a:t>one Slow </a:t>
            </a:r>
            <a:r>
              <a:rPr lang="en-US" dirty="0"/>
              <a:t>node, hence four Slow VMs, rest Fast, one </a:t>
            </a:r>
            <a:r>
              <a:rPr lang="en-US" dirty="0" smtClean="0"/>
              <a:t>interfering VM </a:t>
            </a:r>
            <a:r>
              <a:rPr lang="en-US" dirty="0"/>
              <a:t>(on a Fast core) which starts at iteration 50.</a:t>
            </a:r>
          </a:p>
        </p:txBody>
      </p:sp>
      <p:sp>
        <p:nvSpPr>
          <p:cNvPr id="9" name="TextBox 8"/>
          <p:cNvSpPr txBox="1"/>
          <p:nvPr/>
        </p:nvSpPr>
        <p:spPr>
          <a:xfrm>
            <a:off x="381000" y="3629919"/>
            <a:ext cx="685800" cy="215444"/>
          </a:xfrm>
          <a:prstGeom prst="rect">
            <a:avLst/>
          </a:prstGeom>
          <a:solidFill>
            <a:schemeClr val="bg1"/>
          </a:solidFill>
        </p:spPr>
        <p:txBody>
          <a:bodyPr wrap="square" rtlCol="0">
            <a:spAutoFit/>
          </a:bodyPr>
          <a:lstStyle/>
          <a:p>
            <a:endParaRPr lang="en-US" sz="800" dirty="0"/>
          </a:p>
        </p:txBody>
      </p:sp>
      <p:sp>
        <p:nvSpPr>
          <p:cNvPr id="13" name="TextBox 12"/>
          <p:cNvSpPr txBox="1"/>
          <p:nvPr/>
        </p:nvSpPr>
        <p:spPr>
          <a:xfrm>
            <a:off x="2874706" y="5362946"/>
            <a:ext cx="3505200" cy="461665"/>
          </a:xfrm>
          <a:prstGeom prst="rect">
            <a:avLst/>
          </a:prstGeom>
          <a:solidFill>
            <a:schemeClr val="accent1">
              <a:lumMod val="60000"/>
              <a:lumOff val="40000"/>
            </a:schemeClr>
          </a:solidFill>
        </p:spPr>
        <p:txBody>
          <a:bodyPr wrap="square" rtlCol="0">
            <a:spAutoFit/>
          </a:bodyPr>
          <a:lstStyle/>
          <a:p>
            <a:r>
              <a:rPr lang="en-US" sz="2400" dirty="0" smtClean="0"/>
              <a:t>Up to 40% Benefits</a:t>
            </a:r>
            <a:endParaRPr lang="en-US" sz="2400" dirty="0"/>
          </a:p>
        </p:txBody>
      </p:sp>
      <p:sp>
        <p:nvSpPr>
          <p:cNvPr id="10" name="TextBox 9"/>
          <p:cNvSpPr txBox="1"/>
          <p:nvPr/>
        </p:nvSpPr>
        <p:spPr>
          <a:xfrm>
            <a:off x="6246831" y="2426677"/>
            <a:ext cx="1665450" cy="369332"/>
          </a:xfrm>
          <a:prstGeom prst="rect">
            <a:avLst/>
          </a:prstGeom>
          <a:noFill/>
        </p:spPr>
        <p:txBody>
          <a:bodyPr wrap="square" rtlCol="0">
            <a:spAutoFit/>
          </a:bodyPr>
          <a:lstStyle/>
          <a:p>
            <a:r>
              <a:rPr lang="en-US" dirty="0" smtClean="0">
                <a:solidFill>
                  <a:srgbClr val="0070C0"/>
                </a:solidFill>
              </a:rPr>
              <a:t>High is better</a:t>
            </a:r>
            <a:endParaRPr lang="en-US" dirty="0">
              <a:solidFill>
                <a:srgbClr val="0070C0"/>
              </a:solidFill>
            </a:endParaRPr>
          </a:p>
        </p:txBody>
      </p:sp>
      <p:sp>
        <p:nvSpPr>
          <p:cNvPr id="11" name="Up Arrow 10"/>
          <p:cNvSpPr/>
          <p:nvPr/>
        </p:nvSpPr>
        <p:spPr>
          <a:xfrm>
            <a:off x="6660456" y="2796009"/>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7783746"/>
      </p:ext>
    </p:extLst>
  </p:cSld>
  <p:clrMapOvr>
    <a:masterClrMapping/>
  </p:clrMapOvr>
  <mc:AlternateContent xmlns:mc="http://schemas.openxmlformats.org/markup-compatibility/2006" xmlns:p14="http://schemas.microsoft.com/office/powerpoint/2010/main">
    <mc:Choice Requires="p14">
      <p:transition spd="slow" p14:dur="2000" advTm="19008"/>
    </mc:Choice>
    <mc:Fallback xmlns="">
      <p:transition spd="slow" advTm="19008"/>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382000" cy="4525963"/>
          </a:xfrm>
        </p:spPr>
        <p:txBody>
          <a:bodyPr>
            <a:normAutofit/>
          </a:bodyPr>
          <a:lstStyle/>
          <a:p>
            <a:r>
              <a:rPr lang="en-US" dirty="0" smtClean="0"/>
              <a:t>Grid'5000 testbed </a:t>
            </a:r>
          </a:p>
          <a:p>
            <a:r>
              <a:rPr lang="en-US" dirty="0" smtClean="0"/>
              <a:t>Linux containers virtualization</a:t>
            </a:r>
          </a:p>
          <a:p>
            <a:r>
              <a:rPr lang="en-US" dirty="0" smtClean="0"/>
              <a:t>Distem Software</a:t>
            </a:r>
          </a:p>
          <a:p>
            <a:pPr lvl="1"/>
            <a:r>
              <a:rPr lang="en-US" dirty="0" smtClean="0"/>
              <a:t>Artificial heterogeneity and multi-tenancy</a:t>
            </a:r>
          </a:p>
          <a:p>
            <a:pPr lvl="1"/>
            <a:r>
              <a:rPr lang="en-US" dirty="0" smtClean="0"/>
              <a:t>Possible to vary network latency and bandwidth</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45</a:t>
            </a:fld>
            <a:endParaRPr lang="en-US" dirty="0"/>
          </a:p>
        </p:txBody>
      </p:sp>
      <p:sp>
        <p:nvSpPr>
          <p:cNvPr id="6" name="Title 1"/>
          <p:cNvSpPr txBox="1">
            <a:spLocks/>
          </p:cNvSpPr>
          <p:nvPr/>
        </p:nvSpPr>
        <p:spPr>
          <a:xfrm>
            <a:off x="457200" y="-15240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Larger Scale Evaluation</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929628924"/>
      </p:ext>
    </p:extLst>
  </p:cSld>
  <p:clrMapOvr>
    <a:masterClrMapping/>
  </p:clrMapOvr>
  <mc:AlternateContent xmlns:mc="http://schemas.openxmlformats.org/markup-compatibility/2006" xmlns:p14="http://schemas.microsoft.com/office/powerpoint/2010/main">
    <mc:Choice Requires="p14">
      <p:transition spd="slow" p14:dur="2000" advTm="78968"/>
    </mc:Choice>
    <mc:Fallback xmlns="">
      <p:transition spd="slow" advTm="78968"/>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46</a:t>
            </a:fld>
            <a:endParaRPr lang="en-US" dirty="0"/>
          </a:p>
        </p:txBody>
      </p:sp>
      <p:sp>
        <p:nvSpPr>
          <p:cNvPr id="9" name="TextBox 8"/>
          <p:cNvSpPr txBox="1"/>
          <p:nvPr/>
        </p:nvSpPr>
        <p:spPr>
          <a:xfrm>
            <a:off x="381000" y="3636777"/>
            <a:ext cx="685800" cy="215444"/>
          </a:xfrm>
          <a:prstGeom prst="rect">
            <a:avLst/>
          </a:prstGeom>
          <a:solidFill>
            <a:schemeClr val="bg1"/>
          </a:solidFill>
        </p:spPr>
        <p:txBody>
          <a:bodyPr wrap="square" rtlCol="0">
            <a:spAutoFit/>
          </a:bodyPr>
          <a:lstStyle/>
          <a:p>
            <a:endParaRPr lang="en-US" sz="800" dirty="0"/>
          </a:p>
        </p:txBody>
      </p:sp>
      <p:sp>
        <p:nvSpPr>
          <p:cNvPr id="12" name="TextBox 11"/>
          <p:cNvSpPr txBox="1"/>
          <p:nvPr/>
        </p:nvSpPr>
        <p:spPr>
          <a:xfrm>
            <a:off x="1295400" y="1295400"/>
            <a:ext cx="1665450"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14" name="Up Arrow 13"/>
          <p:cNvSpPr/>
          <p:nvPr/>
        </p:nvSpPr>
        <p:spPr>
          <a:xfrm rot="10648792">
            <a:off x="1766636" y="1837701"/>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457200" y="-152400"/>
            <a:ext cx="7467600" cy="1143000"/>
          </a:xfrm>
          <a:prstGeom prst="rect">
            <a:avLst/>
          </a:prstGeom>
        </p:spPr>
        <p:txBody>
          <a:bodyPr vert="horz" anchor="b">
            <a:normAutofit/>
          </a:bodyPr>
          <a:lstStyle/>
          <a:p>
            <a:pPr>
              <a:spcBef>
                <a:spcPct val="0"/>
              </a:spcBef>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Larger Scale:</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lang="en-US" sz="3000" cap="small" dirty="0" smtClean="0">
                <a:solidFill>
                  <a:srgbClr val="575F6D"/>
                </a:solidFill>
                <a:ea typeface="+mj-ea"/>
                <a:cs typeface="+mj-cs"/>
              </a:rPr>
              <a:t>LB Period Challenge </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15" name="Content Placeholder 5"/>
          <p:cNvSpPr>
            <a:spLocks noGrp="1"/>
          </p:cNvSpPr>
          <p:nvPr>
            <p:ph sz="quarter" idx="1"/>
          </p:nvPr>
        </p:nvSpPr>
        <p:spPr>
          <a:xfrm>
            <a:off x="228600" y="4114800"/>
            <a:ext cx="8915400" cy="2286000"/>
          </a:xfrm>
        </p:spPr>
        <p:txBody>
          <a:bodyPr>
            <a:normAutofit/>
          </a:bodyPr>
          <a:lstStyle/>
          <a:p>
            <a:r>
              <a:rPr lang="en-US" sz="2000" dirty="0" smtClean="0"/>
              <a:t>When to perform periodic load balancing?</a:t>
            </a:r>
          </a:p>
          <a:p>
            <a:pPr lvl="1"/>
            <a:r>
              <a:rPr lang="en-US" sz="1800" dirty="0" smtClean="0">
                <a:solidFill>
                  <a:srgbClr val="002060"/>
                </a:solidFill>
              </a:rPr>
              <a:t>Too frequent =&gt; high overhead </a:t>
            </a:r>
            <a:r>
              <a:rPr lang="en-US" sz="1800" dirty="0" smtClean="0"/>
              <a:t>, </a:t>
            </a:r>
            <a:r>
              <a:rPr lang="en-US" sz="1800" dirty="0" smtClean="0">
                <a:solidFill>
                  <a:srgbClr val="006600"/>
                </a:solidFill>
              </a:rPr>
              <a:t>Less frequent =&gt; low adaptivity</a:t>
            </a:r>
          </a:p>
          <a:p>
            <a:pPr lvl="1"/>
            <a:r>
              <a:rPr lang="en-US" sz="2000" dirty="0" smtClean="0"/>
              <a:t>Interference unpredictable, varies from run to run</a:t>
            </a:r>
          </a:p>
          <a:p>
            <a:pPr lvl="1"/>
            <a:r>
              <a:rPr lang="en-US" sz="2000" dirty="0" smtClean="0"/>
              <a:t>Load balancing overhead increases with scale</a:t>
            </a:r>
          </a:p>
          <a:p>
            <a:r>
              <a:rPr lang="en-US" sz="2000" dirty="0" smtClean="0"/>
              <a:t>Periodic load balancing overkill when no interference</a:t>
            </a:r>
          </a:p>
          <a:p>
            <a:pPr lvl="1"/>
            <a:endParaRPr lang="en-US" dirty="0" smtClean="0"/>
          </a:p>
          <a:p>
            <a:pPr lvl="1"/>
            <a:endParaRPr lang="en-US" dirty="0" smtClean="0"/>
          </a:p>
        </p:txBody>
      </p:sp>
      <p:sp>
        <p:nvSpPr>
          <p:cNvPr id="11" name="TextBox 10"/>
          <p:cNvSpPr txBox="1"/>
          <p:nvPr/>
        </p:nvSpPr>
        <p:spPr>
          <a:xfrm>
            <a:off x="304800" y="5943600"/>
            <a:ext cx="7696200" cy="400110"/>
          </a:xfrm>
          <a:prstGeom prst="rect">
            <a:avLst/>
          </a:prstGeom>
          <a:solidFill>
            <a:schemeClr val="accent1">
              <a:lumMod val="60000"/>
              <a:lumOff val="40000"/>
            </a:schemeClr>
          </a:solidFill>
        </p:spPr>
        <p:txBody>
          <a:bodyPr wrap="square" rtlCol="0">
            <a:spAutoFit/>
          </a:bodyPr>
          <a:lstStyle/>
          <a:p>
            <a:pPr lvl="1"/>
            <a:r>
              <a:rPr lang="en-US" sz="2000" dirty="0" smtClean="0"/>
              <a:t>Do we really need load redistribution every few iterations?</a:t>
            </a:r>
          </a:p>
        </p:txBody>
      </p:sp>
      <p:pic>
        <p:nvPicPr>
          <p:cNvPr id="2" name="Picture 2"/>
          <p:cNvPicPr>
            <a:picLocks noChangeAspect="1" noChangeArrowheads="1"/>
          </p:cNvPicPr>
          <p:nvPr/>
        </p:nvPicPr>
        <p:blipFill>
          <a:blip r:embed="rId3"/>
          <a:srcRect/>
          <a:stretch>
            <a:fillRect/>
          </a:stretch>
        </p:blipFill>
        <p:spPr bwMode="auto">
          <a:xfrm>
            <a:off x="3048000" y="990600"/>
            <a:ext cx="4443412" cy="3099619"/>
          </a:xfrm>
          <a:prstGeom prst="rect">
            <a:avLst/>
          </a:prstGeom>
          <a:noFill/>
          <a:ln w="9525">
            <a:noFill/>
            <a:miter lim="800000"/>
            <a:headEnd/>
            <a:tailEnd/>
          </a:ln>
          <a:effectLst/>
        </p:spPr>
      </p:pic>
      <p:sp>
        <p:nvSpPr>
          <p:cNvPr id="13" name="TextBox 12"/>
          <p:cNvSpPr txBox="1"/>
          <p:nvPr/>
        </p:nvSpPr>
        <p:spPr>
          <a:xfrm>
            <a:off x="838200" y="2819400"/>
            <a:ext cx="1981200" cy="369332"/>
          </a:xfrm>
          <a:prstGeom prst="rect">
            <a:avLst/>
          </a:prstGeom>
          <a:noFill/>
        </p:spPr>
        <p:txBody>
          <a:bodyPr wrap="square" rtlCol="0">
            <a:spAutoFit/>
          </a:bodyPr>
          <a:lstStyle/>
          <a:p>
            <a:r>
              <a:rPr lang="en-US" dirty="0" smtClean="0"/>
              <a:t>Spikes = LB</a:t>
            </a:r>
            <a:endParaRPr lang="en-US" dirty="0"/>
          </a:p>
        </p:txBody>
      </p:sp>
      <p:sp>
        <p:nvSpPr>
          <p:cNvPr id="16" name="TextBox 15"/>
          <p:cNvSpPr txBox="1"/>
          <p:nvPr/>
        </p:nvSpPr>
        <p:spPr>
          <a:xfrm>
            <a:off x="4572000" y="914400"/>
            <a:ext cx="2362200" cy="307777"/>
          </a:xfrm>
          <a:prstGeom prst="rect">
            <a:avLst/>
          </a:prstGeom>
          <a:noFill/>
        </p:spPr>
        <p:txBody>
          <a:bodyPr wrap="square" rtlCol="0">
            <a:spAutoFit/>
          </a:bodyPr>
          <a:lstStyle/>
          <a:p>
            <a:r>
              <a:rPr lang="en-US" sz="1400" dirty="0" smtClean="0"/>
              <a:t>Wave2D on 64 cores</a:t>
            </a:r>
            <a:endParaRPr lang="en-US" sz="1400" dirty="0"/>
          </a:p>
        </p:txBody>
      </p:sp>
    </p:spTree>
    <p:extLst>
      <p:ext uri="{BB962C8B-B14F-4D97-AF65-F5344CB8AC3E}">
        <p14:creationId xmlns:p14="http://schemas.microsoft.com/office/powerpoint/2010/main" val="3317783746"/>
      </p:ext>
    </p:extLst>
  </p:cSld>
  <p:clrMapOvr>
    <a:masterClrMapping/>
  </p:clrMapOvr>
  <mc:AlternateContent xmlns:mc="http://schemas.openxmlformats.org/markup-compatibility/2006" xmlns:p14="http://schemas.microsoft.com/office/powerpoint/2010/main">
    <mc:Choice Requires="p14">
      <p:transition spd="slow" p14:dur="2000" advTm="19008"/>
    </mc:Choice>
    <mc:Fallback xmlns="">
      <p:transition spd="slow" advTm="1900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1000"/>
                                        <p:tgtEl>
                                          <p:spTgt spid="15">
                                            <p:txEl>
                                              <p:pRg st="2" end="2"/>
                                            </p:txEl>
                                          </p:spTgt>
                                        </p:tgtEl>
                                      </p:cBhvr>
                                    </p:animEffect>
                                    <p:anim calcmode="lin" valueType="num">
                                      <p:cBhvr>
                                        <p:cTn id="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1000"/>
                                        <p:tgtEl>
                                          <p:spTgt spid="15">
                                            <p:txEl>
                                              <p:pRg st="3" end="3"/>
                                            </p:txEl>
                                          </p:spTgt>
                                        </p:tgtEl>
                                      </p:cBhvr>
                                    </p:animEffect>
                                    <p:anim calcmode="lin" valueType="num">
                                      <p:cBhvr>
                                        <p:cTn id="1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1000"/>
                                        <p:tgtEl>
                                          <p:spTgt spid="15">
                                            <p:txEl>
                                              <p:pRg st="4" end="4"/>
                                            </p:txEl>
                                          </p:spTgt>
                                        </p:tgtEl>
                                      </p:cBhvr>
                                    </p:animEffect>
                                    <p:anim calcmode="lin" valueType="num">
                                      <p:cBhvr>
                                        <p:cTn id="1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47</a:t>
            </a:fld>
            <a:endParaRPr lang="en-US" dirty="0"/>
          </a:p>
        </p:txBody>
      </p:sp>
      <p:sp>
        <p:nvSpPr>
          <p:cNvPr id="9" name="TextBox 8"/>
          <p:cNvSpPr txBox="1"/>
          <p:nvPr/>
        </p:nvSpPr>
        <p:spPr>
          <a:xfrm>
            <a:off x="381000" y="3636777"/>
            <a:ext cx="685800" cy="215444"/>
          </a:xfrm>
          <a:prstGeom prst="rect">
            <a:avLst/>
          </a:prstGeom>
          <a:solidFill>
            <a:schemeClr val="bg1"/>
          </a:solidFill>
        </p:spPr>
        <p:txBody>
          <a:bodyPr wrap="square" rtlCol="0">
            <a:spAutoFit/>
          </a:bodyPr>
          <a:lstStyle/>
          <a:p>
            <a:endParaRPr lang="en-US" sz="800" dirty="0"/>
          </a:p>
        </p:txBody>
      </p:sp>
      <p:sp>
        <p:nvSpPr>
          <p:cNvPr id="12" name="TextBox 11"/>
          <p:cNvSpPr txBox="1"/>
          <p:nvPr/>
        </p:nvSpPr>
        <p:spPr>
          <a:xfrm>
            <a:off x="1295400" y="1295400"/>
            <a:ext cx="1665450"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14" name="Up Arrow 13"/>
          <p:cNvSpPr/>
          <p:nvPr/>
        </p:nvSpPr>
        <p:spPr>
          <a:xfrm rot="10648792">
            <a:off x="1766636" y="1837701"/>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457200" y="-152400"/>
            <a:ext cx="7467600" cy="1143000"/>
          </a:xfrm>
          <a:prstGeom prst="rect">
            <a:avLst/>
          </a:prstGeom>
        </p:spPr>
        <p:txBody>
          <a:bodyPr vert="horz" anchor="b">
            <a:normAutofit/>
          </a:bodyPr>
          <a:lstStyle/>
          <a:p>
            <a:pPr>
              <a:spcBef>
                <a:spcPct val="0"/>
              </a:spcBef>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Larger Scale:</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lang="en-US" sz="3000" cap="small" dirty="0" smtClean="0">
                <a:solidFill>
                  <a:srgbClr val="575F6D"/>
                </a:solidFill>
                <a:ea typeface="+mj-ea"/>
                <a:cs typeface="+mj-cs"/>
              </a:rPr>
              <a:t>LB Period Solution</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15" name="Content Placeholder 5"/>
          <p:cNvSpPr>
            <a:spLocks noGrp="1"/>
          </p:cNvSpPr>
          <p:nvPr>
            <p:ph sz="quarter" idx="1"/>
          </p:nvPr>
        </p:nvSpPr>
        <p:spPr>
          <a:xfrm>
            <a:off x="228600" y="4114800"/>
            <a:ext cx="8915400" cy="2286000"/>
          </a:xfrm>
        </p:spPr>
        <p:txBody>
          <a:bodyPr>
            <a:normAutofit/>
          </a:bodyPr>
          <a:lstStyle/>
          <a:p>
            <a:r>
              <a:rPr lang="en-US" dirty="0" smtClean="0"/>
              <a:t>Solution: Inspired by Meta-balancer</a:t>
            </a:r>
            <a:r>
              <a:rPr lang="en-US" baseline="30000" dirty="0" smtClean="0"/>
              <a:t>1</a:t>
            </a:r>
            <a:r>
              <a:rPr lang="en-US" dirty="0" smtClean="0"/>
              <a:t>  </a:t>
            </a:r>
          </a:p>
          <a:p>
            <a:pPr lvl="1"/>
            <a:r>
              <a:rPr lang="en-US" dirty="0" smtClean="0"/>
              <a:t>Runtime-triggered instead of application-triggered</a:t>
            </a:r>
          </a:p>
          <a:p>
            <a:pPr lvl="1"/>
            <a:r>
              <a:rPr lang="en-US" dirty="0" smtClean="0"/>
              <a:t>Decision to invoke LB driven by idle time measurements</a:t>
            </a:r>
          </a:p>
          <a:p>
            <a:pPr lvl="1"/>
            <a:endParaRPr lang="en-US" dirty="0" smtClean="0"/>
          </a:p>
        </p:txBody>
      </p:sp>
      <p:sp>
        <p:nvSpPr>
          <p:cNvPr id="11" name="Rectangle 10"/>
          <p:cNvSpPr/>
          <p:nvPr/>
        </p:nvSpPr>
        <p:spPr>
          <a:xfrm>
            <a:off x="381000" y="6019800"/>
            <a:ext cx="7620000" cy="430887"/>
          </a:xfrm>
          <a:prstGeom prst="rect">
            <a:avLst/>
          </a:prstGeom>
        </p:spPr>
        <p:txBody>
          <a:bodyPr wrap="square">
            <a:spAutoFit/>
          </a:bodyPr>
          <a:lstStyle/>
          <a:p>
            <a:r>
              <a:rPr lang="en-US" sz="1100" dirty="0" smtClean="0"/>
              <a:t>1. H. Menon, B. Acun, S. G. De Gonzalo, O. Sarood, and L. Kale,´ “Thermal aware automated load balancing for hpc applications,” in Cluster Computing (CLUSTER), 2013 IEEE International Conference on. IEEE, 2013</a:t>
            </a:r>
            <a:endParaRPr lang="en-US" sz="1100" dirty="0"/>
          </a:p>
        </p:txBody>
      </p:sp>
      <p:sp>
        <p:nvSpPr>
          <p:cNvPr id="13" name="TextBox 12"/>
          <p:cNvSpPr txBox="1"/>
          <p:nvPr/>
        </p:nvSpPr>
        <p:spPr>
          <a:xfrm>
            <a:off x="990600" y="5369804"/>
            <a:ext cx="6781800" cy="369332"/>
          </a:xfrm>
          <a:prstGeom prst="rect">
            <a:avLst/>
          </a:prstGeom>
          <a:solidFill>
            <a:schemeClr val="accent1">
              <a:lumMod val="60000"/>
              <a:lumOff val="40000"/>
            </a:schemeClr>
          </a:solidFill>
        </p:spPr>
        <p:txBody>
          <a:bodyPr wrap="square" rtlCol="0">
            <a:spAutoFit/>
          </a:bodyPr>
          <a:lstStyle/>
          <a:p>
            <a:pPr lvl="1"/>
            <a:r>
              <a:rPr lang="en-US" dirty="0" smtClean="0"/>
              <a:t>MetaLB: Adaptive with low load balancing overhead </a:t>
            </a:r>
          </a:p>
        </p:txBody>
      </p:sp>
      <p:pic>
        <p:nvPicPr>
          <p:cNvPr id="2050" name="Picture 2"/>
          <p:cNvPicPr>
            <a:picLocks noChangeAspect="1" noChangeArrowheads="1"/>
          </p:cNvPicPr>
          <p:nvPr/>
        </p:nvPicPr>
        <p:blipFill>
          <a:blip r:embed="rId3"/>
          <a:srcRect/>
          <a:stretch>
            <a:fillRect/>
          </a:stretch>
        </p:blipFill>
        <p:spPr bwMode="auto">
          <a:xfrm>
            <a:off x="3124200" y="890863"/>
            <a:ext cx="4572000" cy="3159760"/>
          </a:xfrm>
          <a:prstGeom prst="rect">
            <a:avLst/>
          </a:prstGeom>
          <a:noFill/>
          <a:ln w="9525">
            <a:noFill/>
            <a:miter lim="800000"/>
            <a:headEnd/>
            <a:tailEnd/>
          </a:ln>
          <a:effectLst/>
        </p:spPr>
      </p:pic>
    </p:spTree>
    <p:extLst>
      <p:ext uri="{BB962C8B-B14F-4D97-AF65-F5344CB8AC3E}">
        <p14:creationId xmlns:p14="http://schemas.microsoft.com/office/powerpoint/2010/main" val="3317783746"/>
      </p:ext>
    </p:extLst>
  </p:cSld>
  <p:clrMapOvr>
    <a:masterClrMapping/>
  </p:clrMapOvr>
  <mc:AlternateContent xmlns:mc="http://schemas.openxmlformats.org/markup-compatibility/2006" xmlns:p14="http://schemas.microsoft.com/office/powerpoint/2010/main">
    <mc:Choice Requires="p14">
      <p:transition spd="slow" p14:dur="2000" advTm="19008"/>
    </mc:Choice>
    <mc:Fallback xmlns="">
      <p:transition spd="slow" advTm="19008"/>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382000" cy="4525963"/>
          </a:xfrm>
        </p:spPr>
        <p:txBody>
          <a:bodyPr>
            <a:normAutofit/>
          </a:bodyPr>
          <a:lstStyle/>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48</a:t>
            </a:fld>
            <a:endParaRPr lang="en-US" dirty="0"/>
          </a:p>
        </p:txBody>
      </p:sp>
      <p:sp>
        <p:nvSpPr>
          <p:cNvPr id="6" name="Title 1"/>
          <p:cNvSpPr txBox="1">
            <a:spLocks/>
          </p:cNvSpPr>
          <p:nvPr/>
        </p:nvSpPr>
        <p:spPr>
          <a:xfrm>
            <a:off x="457200" y="-15240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Scalability Results on Distem Cloud</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2050" name="Picture 2"/>
          <p:cNvPicPr>
            <a:picLocks noChangeAspect="1" noChangeArrowheads="1"/>
          </p:cNvPicPr>
          <p:nvPr/>
        </p:nvPicPr>
        <p:blipFill>
          <a:blip r:embed="rId2"/>
          <a:srcRect/>
          <a:stretch>
            <a:fillRect/>
          </a:stretch>
        </p:blipFill>
        <p:spPr bwMode="auto">
          <a:xfrm>
            <a:off x="457200" y="1143000"/>
            <a:ext cx="7591425" cy="3886200"/>
          </a:xfrm>
          <a:prstGeom prst="rect">
            <a:avLst/>
          </a:prstGeom>
          <a:noFill/>
          <a:ln w="9525">
            <a:noFill/>
            <a:miter lim="800000"/>
            <a:headEnd/>
            <a:tailEnd/>
          </a:ln>
          <a:effectLst/>
        </p:spPr>
      </p:pic>
      <p:sp>
        <p:nvSpPr>
          <p:cNvPr id="8" name="TextBox 7"/>
          <p:cNvSpPr txBox="1"/>
          <p:nvPr/>
        </p:nvSpPr>
        <p:spPr>
          <a:xfrm>
            <a:off x="685800" y="5369804"/>
            <a:ext cx="7315200" cy="400110"/>
          </a:xfrm>
          <a:prstGeom prst="rect">
            <a:avLst/>
          </a:prstGeom>
          <a:solidFill>
            <a:schemeClr val="accent1">
              <a:lumMod val="60000"/>
              <a:lumOff val="40000"/>
            </a:schemeClr>
          </a:solidFill>
        </p:spPr>
        <p:txBody>
          <a:bodyPr wrap="square" rtlCol="0">
            <a:spAutoFit/>
          </a:bodyPr>
          <a:lstStyle/>
          <a:p>
            <a:pPr lvl="1"/>
            <a:r>
              <a:rPr lang="en-US" sz="2000" dirty="0" smtClean="0"/>
              <a:t>Good scaling with Runtime-triggered MetaLB approach</a:t>
            </a:r>
          </a:p>
        </p:txBody>
      </p:sp>
      <p:sp>
        <p:nvSpPr>
          <p:cNvPr id="9" name="Rectangle 8"/>
          <p:cNvSpPr/>
          <p:nvPr/>
        </p:nvSpPr>
        <p:spPr>
          <a:xfrm>
            <a:off x="3962400" y="1219200"/>
            <a:ext cx="1219200" cy="307777"/>
          </a:xfrm>
          <a:prstGeom prst="rect">
            <a:avLst/>
          </a:prstGeom>
        </p:spPr>
        <p:txBody>
          <a:bodyPr wrap="square">
            <a:spAutoFit/>
          </a:bodyPr>
          <a:lstStyle/>
          <a:p>
            <a:r>
              <a:rPr lang="en-US" sz="1400" dirty="0" smtClean="0"/>
              <a:t>LeanMD</a:t>
            </a:r>
            <a:endParaRPr lang="en-US" sz="1400" dirty="0"/>
          </a:p>
        </p:txBody>
      </p:sp>
      <p:sp>
        <p:nvSpPr>
          <p:cNvPr id="10" name="TextBox 9"/>
          <p:cNvSpPr txBox="1"/>
          <p:nvPr/>
        </p:nvSpPr>
        <p:spPr>
          <a:xfrm>
            <a:off x="304800" y="2514600"/>
            <a:ext cx="1665450"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11" name="Up Arrow 10"/>
          <p:cNvSpPr/>
          <p:nvPr/>
        </p:nvSpPr>
        <p:spPr>
          <a:xfrm rot="10648792">
            <a:off x="776036" y="3056901"/>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9628924"/>
      </p:ext>
    </p:extLst>
  </p:cSld>
  <p:clrMapOvr>
    <a:masterClrMapping/>
  </p:clrMapOvr>
  <mc:AlternateContent xmlns:mc="http://schemas.openxmlformats.org/markup-compatibility/2006" xmlns:p14="http://schemas.microsoft.com/office/powerpoint/2010/main">
    <mc:Choice Requires="p14">
      <p:transition spd="slow" p14:dur="2000" advTm="78968"/>
    </mc:Choice>
    <mc:Fallback xmlns="">
      <p:transition spd="slow" advTm="78968"/>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762000"/>
          </a:xfrm>
        </p:spPr>
        <p:txBody>
          <a:bodyPr>
            <a:normAutofit/>
          </a:bodyPr>
          <a:lstStyle/>
          <a:p>
            <a:r>
              <a:rPr lang="en-US" dirty="0" smtClean="0"/>
              <a:t>Research Agenda</a:t>
            </a:r>
            <a:endParaRPr lang="en-US" dirty="0"/>
          </a:p>
        </p:txBody>
      </p:sp>
      <p:sp>
        <p:nvSpPr>
          <p:cNvPr id="3" name="Content Placeholder 2"/>
          <p:cNvSpPr>
            <a:spLocks noGrp="1"/>
          </p:cNvSpPr>
          <p:nvPr>
            <p:ph sz="quarter" idx="1"/>
          </p:nvPr>
        </p:nvSpPr>
        <p:spPr>
          <a:xfrm>
            <a:off x="304800" y="1143000"/>
            <a:ext cx="8534400" cy="5181600"/>
          </a:xfrm>
          <a:noFill/>
        </p:spPr>
        <p:txBody>
          <a:bodyPr>
            <a:normAutofit/>
          </a:bodyPr>
          <a:lstStyle/>
          <a:p>
            <a:r>
              <a:rPr lang="en-US" dirty="0" smtClean="0"/>
              <a:t>Why and who should choose (or not choose) cloud for HPC, for what applications? </a:t>
            </a:r>
            <a:r>
              <a:rPr lang="en-US" dirty="0" smtClean="0">
                <a:sym typeface="Wingdings"/>
              </a:rPr>
              <a:t></a:t>
            </a:r>
          </a:p>
          <a:p>
            <a:r>
              <a:rPr lang="en-US" dirty="0" smtClean="0">
                <a:solidFill>
                  <a:srgbClr val="FF0000"/>
                </a:solidFill>
                <a:sym typeface="Wingdings"/>
              </a:rPr>
              <a:t>How can we bridge the gap between HPC and cloud?</a:t>
            </a:r>
            <a:endParaRPr lang="en-US" dirty="0">
              <a:solidFill>
                <a:srgbClr val="FF0000"/>
              </a:solidFill>
            </a:endParaRPr>
          </a:p>
          <a:p>
            <a:pPr lvl="1"/>
            <a:r>
              <a:rPr lang="en-US" dirty="0" smtClean="0"/>
              <a:t>Multiple </a:t>
            </a:r>
            <a:r>
              <a:rPr lang="en-US" dirty="0"/>
              <a:t>platforms vs. single </a:t>
            </a:r>
            <a:r>
              <a:rPr lang="en-US" dirty="0" smtClean="0"/>
              <a:t>platform? </a:t>
            </a:r>
            <a:r>
              <a:rPr lang="en-US" dirty="0" smtClean="0">
                <a:sym typeface="Wingdings"/>
              </a:rPr>
              <a:t></a:t>
            </a:r>
            <a:endParaRPr lang="en-US" dirty="0"/>
          </a:p>
          <a:p>
            <a:pPr lvl="1"/>
            <a:r>
              <a:rPr lang="en-US" dirty="0" smtClean="0"/>
              <a:t>HPC-aware clouds? </a:t>
            </a:r>
            <a:r>
              <a:rPr lang="en-US" dirty="0" smtClean="0">
                <a:sym typeface="Wingdings"/>
              </a:rPr>
              <a:t></a:t>
            </a:r>
            <a:endParaRPr lang="en-US" dirty="0" smtClean="0"/>
          </a:p>
          <a:p>
            <a:pPr lvl="2"/>
            <a:r>
              <a:rPr lang="en-US" dirty="0" smtClean="0"/>
              <a:t>Improve performance through intelligent VM placement tailored to HPC characteristics? </a:t>
            </a:r>
            <a:endParaRPr lang="en-US" dirty="0"/>
          </a:p>
          <a:p>
            <a:pPr lvl="2"/>
            <a:r>
              <a:rPr lang="en-US" dirty="0" smtClean="0"/>
              <a:t>Increase resource utilization: Application-aware VM  consolidation (at acceptable performance penalty)?</a:t>
            </a:r>
            <a:r>
              <a:rPr lang="en-US" dirty="0" smtClean="0">
                <a:sym typeface="Wingdings"/>
              </a:rPr>
              <a:t> </a:t>
            </a:r>
            <a:endParaRPr lang="en-US" dirty="0"/>
          </a:p>
          <a:p>
            <a:pPr lvl="1"/>
            <a:r>
              <a:rPr lang="en-US" dirty="0" smtClean="0">
                <a:solidFill>
                  <a:srgbClr val="FF0000"/>
                </a:solidFill>
              </a:rPr>
              <a:t>Cloud-aware HPC?</a:t>
            </a:r>
          </a:p>
          <a:p>
            <a:pPr lvl="2"/>
            <a:r>
              <a:rPr lang="en-US" dirty="0" smtClean="0"/>
              <a:t>Adaptive parallel runtime to improve performance in cloud? </a:t>
            </a:r>
            <a:r>
              <a:rPr lang="en-US" dirty="0" smtClean="0">
                <a:sym typeface="Wingdings"/>
              </a:rPr>
              <a:t></a:t>
            </a:r>
            <a:endParaRPr lang="en-US" dirty="0" smtClean="0"/>
          </a:p>
          <a:p>
            <a:pPr lvl="2"/>
            <a:r>
              <a:rPr lang="en-US" dirty="0" smtClean="0">
                <a:solidFill>
                  <a:srgbClr val="FF0000"/>
                </a:solidFill>
              </a:rPr>
              <a:t>Increase utilization and leverage </a:t>
            </a:r>
            <a:r>
              <a:rPr lang="en-US" dirty="0">
                <a:solidFill>
                  <a:srgbClr val="FF0000"/>
                </a:solidFill>
              </a:rPr>
              <a:t>crucial characteristics of cloud </a:t>
            </a:r>
            <a:r>
              <a:rPr lang="en-US" dirty="0" smtClean="0">
                <a:solidFill>
                  <a:srgbClr val="FF0000"/>
                </a:solidFill>
              </a:rPr>
              <a:t>?</a:t>
            </a:r>
            <a:r>
              <a:rPr lang="en-US" dirty="0">
                <a:solidFill>
                  <a:srgbClr val="FF0000"/>
                </a:solidFill>
              </a:rPr>
              <a:t>	</a:t>
            </a:r>
            <a:r>
              <a:rPr lang="en-US" dirty="0" smtClean="0">
                <a:solidFill>
                  <a:srgbClr val="FF0000"/>
                </a:solidFill>
              </a:rPr>
              <a:t>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49</a:t>
            </a:fld>
            <a:endParaRPr lang="en-US" dirty="0"/>
          </a:p>
        </p:txBody>
      </p:sp>
    </p:spTree>
    <p:custDataLst>
      <p:tags r:id="rId1"/>
    </p:custDataLst>
    <p:extLst>
      <p:ext uri="{BB962C8B-B14F-4D97-AF65-F5344CB8AC3E}">
        <p14:creationId xmlns:p14="http://schemas.microsoft.com/office/powerpoint/2010/main" val="1551082559"/>
      </p:ext>
    </p:extLst>
  </p:cSld>
  <p:clrMapOvr>
    <a:masterClrMapping/>
  </p:clrMapOvr>
  <mc:AlternateContent xmlns:mc="http://schemas.openxmlformats.org/markup-compatibility/2006" xmlns:p14="http://schemas.microsoft.com/office/powerpoint/2010/main">
    <mc:Choice Requires="p14">
      <p:transition spd="slow" p14:dur="2000" advTm="21202"/>
    </mc:Choice>
    <mc:Fallback xmlns="">
      <p:transition spd="slow" advTm="21202"/>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1143000"/>
          </a:xfrm>
        </p:spPr>
        <p:txBody>
          <a:bodyPr/>
          <a:lstStyle/>
          <a:p>
            <a:r>
              <a:rPr lang="en-US" dirty="0" smtClean="0"/>
              <a:t>Performance (1/3) </a:t>
            </a:r>
            <a:endParaRPr lang="en-US" dirty="0"/>
          </a:p>
        </p:txBody>
      </p:sp>
      <p:sp>
        <p:nvSpPr>
          <p:cNvPr id="4" name="TextBox 3"/>
          <p:cNvSpPr txBox="1"/>
          <p:nvPr/>
        </p:nvSpPr>
        <p:spPr>
          <a:xfrm>
            <a:off x="613499" y="5189306"/>
            <a:ext cx="4949102" cy="461665"/>
          </a:xfrm>
          <a:prstGeom prst="rect">
            <a:avLst/>
          </a:prstGeom>
          <a:solidFill>
            <a:schemeClr val="accent1">
              <a:lumMod val="60000"/>
              <a:lumOff val="40000"/>
            </a:schemeClr>
          </a:solidFill>
        </p:spPr>
        <p:txBody>
          <a:bodyPr wrap="square" rtlCol="0">
            <a:spAutoFit/>
          </a:bodyPr>
          <a:lstStyle/>
          <a:p>
            <a:pPr algn="ctr"/>
            <a:r>
              <a:rPr lang="en-US" sz="2400" dirty="0" smtClean="0"/>
              <a:t>Some applications cloud-friendly</a:t>
            </a:r>
            <a:endParaRPr lang="en-US" sz="2400" dirty="0"/>
          </a:p>
        </p:txBody>
      </p:sp>
      <p:pic>
        <p:nvPicPr>
          <p:cNvPr id="5122" name="Picture 2" descr="C:\Users\guabhish\Desktop\Thesis\happy-f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1613" y="5077079"/>
            <a:ext cx="1083397" cy="108339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5</a:t>
            </a:fld>
            <a:endParaRPr lang="en-US" dirty="0"/>
          </a:p>
        </p:txBody>
      </p:sp>
      <p:pic>
        <p:nvPicPr>
          <p:cNvPr id="2050" name="Picture 2"/>
          <p:cNvPicPr>
            <a:picLocks noChangeAspect="1" noChangeArrowheads="1"/>
          </p:cNvPicPr>
          <p:nvPr/>
        </p:nvPicPr>
        <p:blipFill>
          <a:blip r:embed="rId4"/>
          <a:srcRect/>
          <a:stretch>
            <a:fillRect/>
          </a:stretch>
        </p:blipFill>
        <p:spPr bwMode="auto">
          <a:xfrm>
            <a:off x="762000" y="990600"/>
            <a:ext cx="3927519" cy="41147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4572000" y="381000"/>
            <a:ext cx="2136913" cy="2286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6629400" y="457200"/>
            <a:ext cx="2135479" cy="2209800"/>
          </a:xfrm>
          <a:prstGeom prst="rect">
            <a:avLst/>
          </a:prstGeom>
          <a:noFill/>
          <a:ln w="9525">
            <a:noFill/>
            <a:miter lim="800000"/>
            <a:headEnd/>
            <a:tailEnd/>
          </a:ln>
          <a:effectLst/>
        </p:spPr>
      </p:pic>
      <p:pic>
        <p:nvPicPr>
          <p:cNvPr id="12" name="Picture 3"/>
          <p:cNvPicPr>
            <a:picLocks noChangeAspect="1" noChangeArrowheads="1"/>
          </p:cNvPicPr>
          <p:nvPr/>
        </p:nvPicPr>
        <p:blipFill>
          <a:blip r:embed="rId7"/>
          <a:srcRect/>
          <a:stretch>
            <a:fillRect/>
          </a:stretch>
        </p:blipFill>
        <p:spPr bwMode="auto">
          <a:xfrm>
            <a:off x="4724400" y="2590800"/>
            <a:ext cx="2647950" cy="1724025"/>
          </a:xfrm>
          <a:prstGeom prst="rect">
            <a:avLst/>
          </a:prstGeom>
          <a:noFill/>
          <a:ln w="9525">
            <a:noFill/>
            <a:miter lim="800000"/>
            <a:headEnd/>
            <a:tailEnd/>
          </a:ln>
          <a:effectLst/>
        </p:spPr>
      </p:pic>
    </p:spTree>
    <p:extLst>
      <p:ext uri="{BB962C8B-B14F-4D97-AF65-F5344CB8AC3E}">
        <p14:creationId xmlns:p14="http://schemas.microsoft.com/office/powerpoint/2010/main" val="1457849815"/>
      </p:ext>
    </p:extLst>
  </p:cSld>
  <p:clrMapOvr>
    <a:masterClrMapping/>
  </p:clrMapOvr>
  <p:transition xmlns:p14="http://schemas.microsoft.com/office/powerpoint/2010/main" spd="slow" advTm="28564"/>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Malleable Parallel Jobs</a:t>
            </a:r>
            <a:endParaRPr lang="en-US" dirty="0"/>
          </a:p>
        </p:txBody>
      </p:sp>
      <p:sp>
        <p:nvSpPr>
          <p:cNvPr id="3" name="Content Placeholder 2"/>
          <p:cNvSpPr>
            <a:spLocks noGrp="1"/>
          </p:cNvSpPr>
          <p:nvPr>
            <p:ph sz="quarter" idx="1"/>
          </p:nvPr>
        </p:nvSpPr>
        <p:spPr>
          <a:xfrm>
            <a:off x="457200" y="1219200"/>
            <a:ext cx="8382000" cy="4953000"/>
          </a:xfrm>
        </p:spPr>
        <p:txBody>
          <a:bodyPr/>
          <a:lstStyle/>
          <a:p>
            <a:r>
              <a:rPr lang="en-US" dirty="0" smtClean="0"/>
              <a:t>Malleable jobs: dynamic shrink/expand number of processors</a:t>
            </a:r>
          </a:p>
          <a:p>
            <a:r>
              <a:rPr lang="en-US" dirty="0" smtClean="0"/>
              <a:t>Twofold merit in the context of cloud computing. </a:t>
            </a:r>
          </a:p>
          <a:p>
            <a:pPr lvl="1"/>
            <a:r>
              <a:rPr lang="en-US" dirty="0" smtClean="0"/>
              <a:t>Cloud user perspective:</a:t>
            </a:r>
          </a:p>
          <a:p>
            <a:pPr lvl="2"/>
            <a:r>
              <a:rPr lang="en-US" sz="1800" dirty="0" smtClean="0"/>
              <a:t>Dynamic pricing offered by cloud providers, such as Amazon EC2 </a:t>
            </a:r>
          </a:p>
          <a:p>
            <a:pPr lvl="2"/>
            <a:r>
              <a:rPr lang="en-US" sz="1800" dirty="0" smtClean="0"/>
              <a:t>Better value for the money spent based on priorities and deadlines</a:t>
            </a:r>
          </a:p>
          <a:p>
            <a:pPr lvl="1"/>
            <a:r>
              <a:rPr lang="en-US" dirty="0" smtClean="0"/>
              <a:t>Cloud provider perspective</a:t>
            </a:r>
          </a:p>
          <a:p>
            <a:pPr lvl="2"/>
            <a:r>
              <a:rPr lang="en-US" sz="1800" dirty="0" smtClean="0"/>
              <a:t>Malleable jobs + smart scheduler  =&gt; better system utilization, response time, and throughput</a:t>
            </a:r>
          </a:p>
          <a:p>
            <a:pPr lvl="2"/>
            <a:r>
              <a:rPr lang="en-US" sz="1800" dirty="0" smtClean="0"/>
              <a:t>Honor job priorities</a:t>
            </a:r>
          </a:p>
          <a:p>
            <a:pPr marL="274320" lvl="1">
              <a:spcBef>
                <a:spcPts val="600"/>
              </a:spcBef>
              <a:buSzPct val="70000"/>
              <a:buFont typeface="Wingdings"/>
              <a:buChar char=""/>
            </a:pPr>
            <a:r>
              <a:rPr lang="en-US" dirty="0" smtClean="0"/>
              <a:t>Insufficient work on parallel runtime support for malleable jobs </a:t>
            </a:r>
          </a:p>
          <a:p>
            <a:pPr marL="548640" lvl="2">
              <a:spcBef>
                <a:spcPts val="600"/>
              </a:spcBef>
              <a:buSzPct val="70000"/>
            </a:pPr>
            <a:r>
              <a:rPr lang="en-US" dirty="0" smtClean="0"/>
              <a:t>Either leave residual processes when shrinking or</a:t>
            </a:r>
          </a:p>
          <a:p>
            <a:pPr marL="548640" lvl="2">
              <a:spcBef>
                <a:spcPts val="600"/>
              </a:spcBef>
              <a:buSzPct val="70000"/>
            </a:pPr>
            <a:r>
              <a:rPr lang="en-US" dirty="0" smtClean="0"/>
              <a:t>Too much application specific programmer effort on resize</a:t>
            </a:r>
          </a:p>
          <a:p>
            <a:endParaRPr lang="en-US" sz="2400"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50</a:t>
            </a:fld>
            <a:endParaRPr lang="en-US" dirty="0"/>
          </a:p>
        </p:txBody>
      </p:sp>
    </p:spTree>
    <p:custDataLst>
      <p:tags r:id="rId1"/>
    </p:custDataLst>
    <p:extLst>
      <p:ext uri="{BB962C8B-B14F-4D97-AF65-F5344CB8AC3E}">
        <p14:creationId xmlns:p14="http://schemas.microsoft.com/office/powerpoint/2010/main" val="2597758069"/>
      </p:ext>
    </p:extLst>
  </p:cSld>
  <p:clrMapOvr>
    <a:masterClrMapping/>
  </p:clrMapOvr>
  <mc:AlternateContent xmlns:mc="http://schemas.openxmlformats.org/markup-compatibility/2006" xmlns:p14="http://schemas.microsoft.com/office/powerpoint/2010/main">
    <mc:Choice Requires="p14">
      <p:transition spd="slow" p14:dur="2000" advTm="76565"/>
    </mc:Choice>
    <mc:Fallback xmlns="">
      <p:transition spd="slow" advTm="7656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87525"/>
            <a:ext cx="1905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a typeface="Verdana" pitchFamily="34" charset="0"/>
              <a:cs typeface="Verdana" pitchFamily="34" charset="0"/>
            </a:endParaRPr>
          </a:p>
        </p:txBody>
      </p:sp>
      <p:sp>
        <p:nvSpPr>
          <p:cNvPr id="5" name="Rectangle 4"/>
          <p:cNvSpPr/>
          <p:nvPr/>
        </p:nvSpPr>
        <p:spPr>
          <a:xfrm>
            <a:off x="3276600" y="1787525"/>
            <a:ext cx="1905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a typeface="Verdana" pitchFamily="34" charset="0"/>
              <a:cs typeface="Verdana" pitchFamily="34" charset="0"/>
            </a:endParaRPr>
          </a:p>
        </p:txBody>
      </p:sp>
      <p:sp>
        <p:nvSpPr>
          <p:cNvPr id="6" name="Rectangle 5"/>
          <p:cNvSpPr/>
          <p:nvPr/>
        </p:nvSpPr>
        <p:spPr>
          <a:xfrm>
            <a:off x="6934200" y="1787525"/>
            <a:ext cx="1905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a typeface="Verdana" pitchFamily="34" charset="0"/>
              <a:cs typeface="Verdana" pitchFamily="34" charset="0"/>
            </a:endParaRPr>
          </a:p>
        </p:txBody>
      </p:sp>
      <p:sp>
        <p:nvSpPr>
          <p:cNvPr id="4101" name="TextBox 6"/>
          <p:cNvSpPr txBox="1">
            <a:spLocks noChangeArrowheads="1"/>
          </p:cNvSpPr>
          <p:nvPr/>
        </p:nvSpPr>
        <p:spPr bwMode="auto">
          <a:xfrm>
            <a:off x="381000" y="2854325"/>
            <a:ext cx="1752600" cy="923925"/>
          </a:xfrm>
          <a:prstGeom prst="rect">
            <a:avLst/>
          </a:prstGeom>
          <a:noFill/>
          <a:ln w="9525">
            <a:noFill/>
            <a:miter lim="800000"/>
            <a:headEnd/>
            <a:tailEnd/>
          </a:ln>
        </p:spPr>
        <p:txBody>
          <a:bodyPr>
            <a:spAutoFit/>
          </a:bodyPr>
          <a:lstStyle/>
          <a:p>
            <a:pPr algn="ctr"/>
            <a:endParaRPr lang="en-US">
              <a:latin typeface="Verdana" pitchFamily="34" charset="0"/>
            </a:endParaRPr>
          </a:p>
          <a:p>
            <a:pPr algn="ctr"/>
            <a:r>
              <a:rPr lang="en-US">
                <a:latin typeface="Verdana" pitchFamily="34" charset="0"/>
              </a:rPr>
              <a:t>Scheduling Policy Engine</a:t>
            </a:r>
          </a:p>
        </p:txBody>
      </p:sp>
      <p:sp>
        <p:nvSpPr>
          <p:cNvPr id="4102" name="TextBox 9"/>
          <p:cNvSpPr txBox="1">
            <a:spLocks noChangeArrowheads="1"/>
          </p:cNvSpPr>
          <p:nvPr/>
        </p:nvSpPr>
        <p:spPr bwMode="auto">
          <a:xfrm>
            <a:off x="381000" y="2168525"/>
            <a:ext cx="1752600" cy="369888"/>
          </a:xfrm>
          <a:prstGeom prst="rect">
            <a:avLst/>
          </a:prstGeom>
          <a:noFill/>
          <a:ln w="9525">
            <a:noFill/>
            <a:miter lim="800000"/>
            <a:headEnd/>
            <a:tailEnd/>
          </a:ln>
        </p:spPr>
        <p:txBody>
          <a:bodyPr>
            <a:spAutoFit/>
          </a:bodyPr>
          <a:lstStyle/>
          <a:p>
            <a:pPr algn="ctr"/>
            <a:r>
              <a:rPr lang="en-US">
                <a:latin typeface="Verdana" pitchFamily="34" charset="0"/>
              </a:rPr>
              <a:t>Job Queue</a:t>
            </a:r>
          </a:p>
        </p:txBody>
      </p:sp>
      <p:sp>
        <p:nvSpPr>
          <p:cNvPr id="4103" name="TextBox 10"/>
          <p:cNvSpPr txBox="1">
            <a:spLocks noChangeArrowheads="1"/>
          </p:cNvSpPr>
          <p:nvPr/>
        </p:nvSpPr>
        <p:spPr bwMode="auto">
          <a:xfrm>
            <a:off x="-914400" y="1101725"/>
            <a:ext cx="3962400" cy="369888"/>
          </a:xfrm>
          <a:prstGeom prst="rect">
            <a:avLst/>
          </a:prstGeom>
          <a:noFill/>
          <a:ln w="9525">
            <a:noFill/>
            <a:miter lim="800000"/>
            <a:headEnd/>
            <a:tailEnd/>
          </a:ln>
        </p:spPr>
        <p:txBody>
          <a:bodyPr>
            <a:spAutoFit/>
          </a:bodyPr>
          <a:lstStyle/>
          <a:p>
            <a:pPr algn="ctr"/>
            <a:r>
              <a:rPr lang="en-US">
                <a:latin typeface="Verdana" pitchFamily="34" charset="0"/>
              </a:rPr>
              <a:t>New Jobs</a:t>
            </a:r>
          </a:p>
        </p:txBody>
      </p:sp>
      <p:sp>
        <p:nvSpPr>
          <p:cNvPr id="4104" name="TextBox 11"/>
          <p:cNvSpPr txBox="1">
            <a:spLocks noChangeArrowheads="1"/>
          </p:cNvSpPr>
          <p:nvPr/>
        </p:nvSpPr>
        <p:spPr bwMode="auto">
          <a:xfrm>
            <a:off x="228600" y="4835525"/>
            <a:ext cx="2362200" cy="769938"/>
          </a:xfrm>
          <a:prstGeom prst="rect">
            <a:avLst/>
          </a:prstGeom>
          <a:noFill/>
          <a:ln w="9525">
            <a:noFill/>
            <a:miter lim="800000"/>
            <a:headEnd/>
            <a:tailEnd/>
          </a:ln>
        </p:spPr>
        <p:txBody>
          <a:bodyPr>
            <a:spAutoFit/>
          </a:bodyPr>
          <a:lstStyle/>
          <a:p>
            <a:pPr algn="ctr"/>
            <a:r>
              <a:rPr lang="en-US" sz="2200">
                <a:latin typeface="Verdana" pitchFamily="34" charset="0"/>
              </a:rPr>
              <a:t>Adaptive</a:t>
            </a:r>
          </a:p>
          <a:p>
            <a:pPr algn="ctr"/>
            <a:r>
              <a:rPr lang="en-US" sz="2200">
                <a:latin typeface="Verdana" pitchFamily="34" charset="0"/>
              </a:rPr>
              <a:t> Job Scheduler</a:t>
            </a:r>
          </a:p>
        </p:txBody>
      </p:sp>
      <p:sp>
        <p:nvSpPr>
          <p:cNvPr id="4105" name="TextBox 12"/>
          <p:cNvSpPr txBox="1">
            <a:spLocks noChangeArrowheads="1"/>
          </p:cNvSpPr>
          <p:nvPr/>
        </p:nvSpPr>
        <p:spPr bwMode="auto">
          <a:xfrm>
            <a:off x="2590800" y="4835525"/>
            <a:ext cx="3352800" cy="769938"/>
          </a:xfrm>
          <a:prstGeom prst="rect">
            <a:avLst/>
          </a:prstGeom>
          <a:noFill/>
          <a:ln w="9525">
            <a:noFill/>
            <a:miter lim="800000"/>
            <a:headEnd/>
            <a:tailEnd/>
          </a:ln>
        </p:spPr>
        <p:txBody>
          <a:bodyPr>
            <a:spAutoFit/>
          </a:bodyPr>
          <a:lstStyle/>
          <a:p>
            <a:pPr algn="ctr"/>
            <a:r>
              <a:rPr lang="en-US" sz="2200" b="1">
                <a:latin typeface="Verdana" pitchFamily="34" charset="0"/>
              </a:rPr>
              <a:t>Adaptive </a:t>
            </a:r>
          </a:p>
          <a:p>
            <a:pPr algn="ctr"/>
            <a:r>
              <a:rPr lang="en-US" sz="2200" b="1">
                <a:latin typeface="Verdana" pitchFamily="34" charset="0"/>
              </a:rPr>
              <a:t>Resource Manager</a:t>
            </a:r>
          </a:p>
        </p:txBody>
      </p:sp>
      <p:sp>
        <p:nvSpPr>
          <p:cNvPr id="4106" name="TextBox 13"/>
          <p:cNvSpPr txBox="1">
            <a:spLocks noChangeArrowheads="1"/>
          </p:cNvSpPr>
          <p:nvPr/>
        </p:nvSpPr>
        <p:spPr bwMode="auto">
          <a:xfrm>
            <a:off x="5562600" y="4759325"/>
            <a:ext cx="3886200" cy="1108075"/>
          </a:xfrm>
          <a:prstGeom prst="rect">
            <a:avLst/>
          </a:prstGeom>
          <a:noFill/>
          <a:ln w="9525">
            <a:noFill/>
            <a:miter lim="800000"/>
            <a:headEnd/>
            <a:tailEnd/>
          </a:ln>
        </p:spPr>
        <p:txBody>
          <a:bodyPr>
            <a:spAutoFit/>
          </a:bodyPr>
          <a:lstStyle/>
          <a:p>
            <a:pPr algn="ctr"/>
            <a:r>
              <a:rPr lang="en-US" sz="2200" b="1">
                <a:latin typeface="Verdana" pitchFamily="34" charset="0"/>
              </a:rPr>
              <a:t>Adaptive/Malleable Parallel Runtime System</a:t>
            </a:r>
          </a:p>
        </p:txBody>
      </p:sp>
      <p:sp>
        <p:nvSpPr>
          <p:cNvPr id="4107" name="TextBox 14"/>
          <p:cNvSpPr txBox="1">
            <a:spLocks noChangeArrowheads="1"/>
          </p:cNvSpPr>
          <p:nvPr/>
        </p:nvSpPr>
        <p:spPr bwMode="auto">
          <a:xfrm>
            <a:off x="3352800" y="2092325"/>
            <a:ext cx="1752600" cy="646113"/>
          </a:xfrm>
          <a:prstGeom prst="rect">
            <a:avLst/>
          </a:prstGeom>
          <a:noFill/>
          <a:ln w="9525">
            <a:noFill/>
            <a:miter lim="800000"/>
            <a:headEnd/>
            <a:tailEnd/>
          </a:ln>
        </p:spPr>
        <p:txBody>
          <a:bodyPr>
            <a:spAutoFit/>
          </a:bodyPr>
          <a:lstStyle/>
          <a:p>
            <a:pPr algn="ctr"/>
            <a:r>
              <a:rPr lang="en-US">
                <a:latin typeface="Verdana" pitchFamily="34" charset="0"/>
              </a:rPr>
              <a:t>Node Scheduler</a:t>
            </a:r>
          </a:p>
        </p:txBody>
      </p:sp>
      <p:cxnSp>
        <p:nvCxnSpPr>
          <p:cNvPr id="18" name="Straight Arrow Connector 17"/>
          <p:cNvCxnSpPr/>
          <p:nvPr/>
        </p:nvCxnSpPr>
        <p:spPr>
          <a:xfrm>
            <a:off x="2362200" y="3082925"/>
            <a:ext cx="838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57800" y="3082925"/>
            <a:ext cx="1600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10" name="TextBox 20"/>
          <p:cNvSpPr txBox="1">
            <a:spLocks noChangeArrowheads="1"/>
          </p:cNvSpPr>
          <p:nvPr/>
        </p:nvSpPr>
        <p:spPr bwMode="auto">
          <a:xfrm>
            <a:off x="4419600" y="1863725"/>
            <a:ext cx="3048000" cy="1200150"/>
          </a:xfrm>
          <a:prstGeom prst="rect">
            <a:avLst/>
          </a:prstGeom>
          <a:noFill/>
          <a:ln w="9525">
            <a:noFill/>
            <a:miter lim="800000"/>
            <a:headEnd/>
            <a:tailEnd/>
          </a:ln>
        </p:spPr>
        <p:txBody>
          <a:bodyPr>
            <a:spAutoFit/>
          </a:bodyPr>
          <a:lstStyle/>
          <a:p>
            <a:pPr algn="ctr"/>
            <a:r>
              <a:rPr lang="en-US">
                <a:latin typeface="Verdana" pitchFamily="34" charset="0"/>
              </a:rPr>
              <a:t>Launch </a:t>
            </a:r>
          </a:p>
          <a:p>
            <a:pPr algn="ctr"/>
            <a:r>
              <a:rPr lang="en-US">
                <a:latin typeface="Verdana" pitchFamily="34" charset="0"/>
              </a:rPr>
              <a:t>Monitor</a:t>
            </a:r>
          </a:p>
          <a:p>
            <a:pPr algn="ctr"/>
            <a:r>
              <a:rPr lang="en-US" b="1">
                <a:latin typeface="Verdana" pitchFamily="34" charset="0"/>
              </a:rPr>
              <a:t>Shrink</a:t>
            </a:r>
          </a:p>
          <a:p>
            <a:pPr algn="ctr"/>
            <a:r>
              <a:rPr lang="en-US" b="1">
                <a:latin typeface="Verdana" pitchFamily="34" charset="0"/>
              </a:rPr>
              <a:t>Expand</a:t>
            </a:r>
          </a:p>
        </p:txBody>
      </p:sp>
      <p:cxnSp>
        <p:nvCxnSpPr>
          <p:cNvPr id="22" name="Straight Arrow Connector 21"/>
          <p:cNvCxnSpPr/>
          <p:nvPr/>
        </p:nvCxnSpPr>
        <p:spPr>
          <a:xfrm rot="10800000" flipV="1">
            <a:off x="5257800" y="3463925"/>
            <a:ext cx="1524000"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086600" y="40735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7696200" y="40735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8305800" y="40735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7086600" y="35401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7696200" y="35401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8305800" y="35401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086600" y="30067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7696200" y="30067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8305800" y="30067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7086600" y="24733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7696200" y="24733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8305800" y="24733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086600" y="19399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7696200" y="19399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8305800" y="19399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ounded Rectangle 38"/>
          <p:cNvSpPr/>
          <p:nvPr/>
        </p:nvSpPr>
        <p:spPr>
          <a:xfrm>
            <a:off x="7010400" y="2930525"/>
            <a:ext cx="1752600" cy="16002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8" name="TextBox 40"/>
          <p:cNvSpPr txBox="1">
            <a:spLocks noChangeArrowheads="1"/>
          </p:cNvSpPr>
          <p:nvPr/>
        </p:nvSpPr>
        <p:spPr bwMode="auto">
          <a:xfrm>
            <a:off x="6172200" y="1254125"/>
            <a:ext cx="2133600" cy="461963"/>
          </a:xfrm>
          <a:prstGeom prst="rect">
            <a:avLst/>
          </a:prstGeom>
          <a:noFill/>
          <a:ln w="9525">
            <a:noFill/>
            <a:miter lim="800000"/>
            <a:headEnd/>
            <a:tailEnd/>
          </a:ln>
        </p:spPr>
        <p:txBody>
          <a:bodyPr>
            <a:spAutoFit/>
          </a:bodyPr>
          <a:lstStyle/>
          <a:p>
            <a:pPr algn="ctr"/>
            <a:r>
              <a:rPr lang="en-US" sz="2400">
                <a:latin typeface="Verdana" pitchFamily="34" charset="0"/>
              </a:rPr>
              <a:t>Cluster</a:t>
            </a:r>
          </a:p>
        </p:txBody>
      </p:sp>
      <p:cxnSp>
        <p:nvCxnSpPr>
          <p:cNvPr id="45" name="Straight Arrow Connector 44"/>
          <p:cNvCxnSpPr/>
          <p:nvPr/>
        </p:nvCxnSpPr>
        <p:spPr>
          <a:xfrm rot="5400000">
            <a:off x="7392194" y="4453731"/>
            <a:ext cx="4572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7392194" y="2929731"/>
            <a:ext cx="4572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6781800" y="3921125"/>
            <a:ext cx="4572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8458200" y="3921125"/>
            <a:ext cx="4572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4133" name="TextBox 50"/>
          <p:cNvSpPr txBox="1">
            <a:spLocks noChangeArrowheads="1"/>
          </p:cNvSpPr>
          <p:nvPr/>
        </p:nvSpPr>
        <p:spPr bwMode="auto">
          <a:xfrm>
            <a:off x="4495800" y="3616325"/>
            <a:ext cx="3048000" cy="646113"/>
          </a:xfrm>
          <a:prstGeom prst="rect">
            <a:avLst/>
          </a:prstGeom>
          <a:noFill/>
          <a:ln w="9525">
            <a:noFill/>
            <a:miter lim="800000"/>
            <a:headEnd/>
            <a:tailEnd/>
          </a:ln>
        </p:spPr>
        <p:txBody>
          <a:bodyPr>
            <a:spAutoFit/>
          </a:bodyPr>
          <a:lstStyle/>
          <a:p>
            <a:pPr algn="ctr"/>
            <a:r>
              <a:rPr lang="en-US" b="1" dirty="0">
                <a:latin typeface="Verdana" pitchFamily="34" charset="0"/>
              </a:rPr>
              <a:t>Shrink Ack.</a:t>
            </a:r>
          </a:p>
          <a:p>
            <a:pPr algn="ctr"/>
            <a:r>
              <a:rPr lang="en-US" b="1" dirty="0">
                <a:latin typeface="Verdana" pitchFamily="34" charset="0"/>
              </a:rPr>
              <a:t>Expand Ack.</a:t>
            </a:r>
          </a:p>
        </p:txBody>
      </p:sp>
      <p:sp>
        <p:nvSpPr>
          <p:cNvPr id="4134" name="TextBox 51"/>
          <p:cNvSpPr txBox="1">
            <a:spLocks noChangeArrowheads="1"/>
          </p:cNvSpPr>
          <p:nvPr/>
        </p:nvSpPr>
        <p:spPr bwMode="auto">
          <a:xfrm>
            <a:off x="1219200" y="2625725"/>
            <a:ext cx="3048000" cy="369888"/>
          </a:xfrm>
          <a:prstGeom prst="rect">
            <a:avLst/>
          </a:prstGeom>
          <a:noFill/>
          <a:ln w="9525">
            <a:noFill/>
            <a:miter lim="800000"/>
            <a:headEnd/>
            <a:tailEnd/>
          </a:ln>
        </p:spPr>
        <p:txBody>
          <a:bodyPr>
            <a:spAutoFit/>
          </a:bodyPr>
          <a:lstStyle/>
          <a:p>
            <a:pPr algn="ctr"/>
            <a:r>
              <a:rPr lang="en-US">
                <a:latin typeface="Verdana" pitchFamily="34" charset="0"/>
              </a:rPr>
              <a:t>Decisions</a:t>
            </a:r>
          </a:p>
        </p:txBody>
      </p:sp>
      <p:cxnSp>
        <p:nvCxnSpPr>
          <p:cNvPr id="54" name="Straight Arrow Connector 53"/>
          <p:cNvCxnSpPr/>
          <p:nvPr/>
        </p:nvCxnSpPr>
        <p:spPr>
          <a:xfrm rot="10800000">
            <a:off x="2362200" y="3311525"/>
            <a:ext cx="838200" cy="1588"/>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4136" name="TextBox 55"/>
          <p:cNvSpPr txBox="1">
            <a:spLocks noChangeArrowheads="1"/>
          </p:cNvSpPr>
          <p:nvPr/>
        </p:nvSpPr>
        <p:spPr bwMode="auto">
          <a:xfrm>
            <a:off x="1981200" y="3463925"/>
            <a:ext cx="1600200" cy="923925"/>
          </a:xfrm>
          <a:prstGeom prst="rect">
            <a:avLst/>
          </a:prstGeom>
          <a:noFill/>
          <a:ln w="9525">
            <a:noFill/>
            <a:miter lim="800000"/>
            <a:headEnd/>
            <a:tailEnd/>
          </a:ln>
        </p:spPr>
        <p:txBody>
          <a:bodyPr>
            <a:spAutoFit/>
          </a:bodyPr>
          <a:lstStyle/>
          <a:p>
            <a:pPr algn="ctr"/>
            <a:r>
              <a:rPr lang="en-US" dirty="0">
                <a:latin typeface="Verdana" pitchFamily="34" charset="0"/>
              </a:rPr>
              <a:t>Cluster State Changes</a:t>
            </a:r>
          </a:p>
        </p:txBody>
      </p:sp>
      <p:sp>
        <p:nvSpPr>
          <p:cNvPr id="4137" name="TextBox 56"/>
          <p:cNvSpPr txBox="1">
            <a:spLocks noChangeArrowheads="1"/>
          </p:cNvSpPr>
          <p:nvPr/>
        </p:nvSpPr>
        <p:spPr bwMode="auto">
          <a:xfrm>
            <a:off x="3352800" y="3235325"/>
            <a:ext cx="1752600" cy="646113"/>
          </a:xfrm>
          <a:prstGeom prst="rect">
            <a:avLst/>
          </a:prstGeom>
          <a:noFill/>
          <a:ln w="9525">
            <a:noFill/>
            <a:miter lim="800000"/>
            <a:headEnd/>
            <a:tailEnd/>
          </a:ln>
        </p:spPr>
        <p:txBody>
          <a:bodyPr>
            <a:spAutoFit/>
          </a:bodyPr>
          <a:lstStyle/>
          <a:p>
            <a:pPr algn="ctr"/>
            <a:r>
              <a:rPr lang="en-US" b="1">
                <a:latin typeface="Verdana" pitchFamily="34" charset="0"/>
              </a:rPr>
              <a:t>Execution Engine</a:t>
            </a:r>
          </a:p>
        </p:txBody>
      </p:sp>
      <p:cxnSp>
        <p:nvCxnSpPr>
          <p:cNvPr id="58" name="Straight Arrow Connector 57"/>
          <p:cNvCxnSpPr>
            <a:endCxn id="4" idx="0"/>
          </p:cNvCxnSpPr>
          <p:nvPr/>
        </p:nvCxnSpPr>
        <p:spPr>
          <a:xfrm rot="16200000" flipH="1">
            <a:off x="1047750" y="1577975"/>
            <a:ext cx="381000" cy="38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39" name="TextBox 60"/>
          <p:cNvSpPr txBox="1">
            <a:spLocks noChangeArrowheads="1"/>
          </p:cNvSpPr>
          <p:nvPr/>
        </p:nvSpPr>
        <p:spPr bwMode="auto">
          <a:xfrm>
            <a:off x="8001000" y="1254125"/>
            <a:ext cx="1143000" cy="369888"/>
          </a:xfrm>
          <a:prstGeom prst="rect">
            <a:avLst/>
          </a:prstGeom>
          <a:noFill/>
          <a:ln w="9525">
            <a:noFill/>
            <a:miter lim="800000"/>
            <a:headEnd/>
            <a:tailEnd/>
          </a:ln>
        </p:spPr>
        <p:txBody>
          <a:bodyPr>
            <a:spAutoFit/>
          </a:bodyPr>
          <a:lstStyle/>
          <a:p>
            <a:pPr algn="ctr"/>
            <a:r>
              <a:rPr lang="en-US">
                <a:latin typeface="Verdana" pitchFamily="34" charset="0"/>
              </a:rPr>
              <a:t>Nodes</a:t>
            </a:r>
          </a:p>
        </p:txBody>
      </p:sp>
      <p:cxnSp>
        <p:nvCxnSpPr>
          <p:cNvPr id="62" name="Straight Arrow Connector 61"/>
          <p:cNvCxnSpPr>
            <a:stCxn id="4139" idx="2"/>
            <a:endCxn id="36" idx="0"/>
          </p:cNvCxnSpPr>
          <p:nvPr/>
        </p:nvCxnSpPr>
        <p:spPr>
          <a:xfrm rot="5400000">
            <a:off x="7766844" y="1134269"/>
            <a:ext cx="315912" cy="1295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139" idx="2"/>
            <a:endCxn id="37" idx="0"/>
          </p:cNvCxnSpPr>
          <p:nvPr/>
        </p:nvCxnSpPr>
        <p:spPr>
          <a:xfrm rot="5400000">
            <a:off x="8071644" y="1439069"/>
            <a:ext cx="315912" cy="6858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139" idx="2"/>
            <a:endCxn id="38" idx="0"/>
          </p:cNvCxnSpPr>
          <p:nvPr/>
        </p:nvCxnSpPr>
        <p:spPr>
          <a:xfrm rot="5400000">
            <a:off x="8376444" y="1743869"/>
            <a:ext cx="315912" cy="762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3352800" y="3006725"/>
            <a:ext cx="1752600" cy="1219200"/>
          </a:xfrm>
          <a:prstGeom prst="rect">
            <a:avLst/>
          </a:prstGeom>
          <a:solidFill>
            <a:schemeClr val="accent1">
              <a:alpha val="1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Rectangle 90"/>
          <p:cNvSpPr/>
          <p:nvPr/>
        </p:nvSpPr>
        <p:spPr>
          <a:xfrm>
            <a:off x="3352800" y="2016125"/>
            <a:ext cx="1752600" cy="762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Rectangle 91"/>
          <p:cNvSpPr/>
          <p:nvPr/>
        </p:nvSpPr>
        <p:spPr>
          <a:xfrm>
            <a:off x="381000" y="2092325"/>
            <a:ext cx="1752600" cy="6096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92"/>
          <p:cNvSpPr/>
          <p:nvPr/>
        </p:nvSpPr>
        <p:spPr>
          <a:xfrm>
            <a:off x="381000" y="3006725"/>
            <a:ext cx="1752600" cy="12192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TextBox 55"/>
          <p:cNvSpPr txBox="1"/>
          <p:nvPr/>
        </p:nvSpPr>
        <p:spPr>
          <a:xfrm>
            <a:off x="1066800" y="6019800"/>
            <a:ext cx="6781800" cy="461665"/>
          </a:xfrm>
          <a:prstGeom prst="rect">
            <a:avLst/>
          </a:prstGeom>
          <a:solidFill>
            <a:srgbClr val="FE8637">
              <a:lumMod val="60000"/>
              <a:lumOff val="40000"/>
            </a:srgbClr>
          </a:solidFill>
        </p:spPr>
        <p:txBody>
          <a:bodyPr wrap="square" rtlCol="0">
            <a:sp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entury Schoolbook" pitchFamily="18" charset="0"/>
              </a:rPr>
              <a:t>We will focus on Malleable</a:t>
            </a:r>
            <a:r>
              <a:rPr kumimoji="0" lang="en-US" sz="2400" b="0" i="0" u="none" strike="noStrike" kern="0" cap="none" spc="0" normalizeH="0" noProof="0" dirty="0" smtClean="0">
                <a:ln>
                  <a:noFill/>
                </a:ln>
                <a:solidFill>
                  <a:sysClr val="windowText" lastClr="000000"/>
                </a:solidFill>
                <a:effectLst/>
                <a:uLnTx/>
                <a:uFillTx/>
                <a:latin typeface="Century Schoolbook" pitchFamily="18" charset="0"/>
              </a:rPr>
              <a:t> Parallel Runtime</a:t>
            </a:r>
            <a:endParaRPr kumimoji="0" lang="en-US" sz="2400" b="0" i="0" u="none" strike="noStrike" kern="0" cap="none" spc="0" normalizeH="0" baseline="0" noProof="0" dirty="0" smtClean="0">
              <a:ln>
                <a:noFill/>
              </a:ln>
              <a:solidFill>
                <a:sysClr val="windowText" lastClr="000000"/>
              </a:solidFill>
              <a:effectLst/>
              <a:uLnTx/>
              <a:uFillTx/>
              <a:latin typeface="Century Schoolbook" pitchFamily="18" charset="0"/>
            </a:endParaRPr>
          </a:p>
        </p:txBody>
      </p:sp>
      <p:sp>
        <p:nvSpPr>
          <p:cNvPr id="59" name="Title 1"/>
          <p:cNvSpPr>
            <a:spLocks noGrp="1"/>
          </p:cNvSpPr>
          <p:nvPr>
            <p:ph type="title"/>
          </p:nvPr>
        </p:nvSpPr>
        <p:spPr bwMode="auto">
          <a:xfrm>
            <a:off x="381000" y="0"/>
            <a:ext cx="8458200" cy="1143000"/>
          </a:xfrm>
          <a:prstGeom prst="rect">
            <a:avLst/>
          </a:prstGeom>
          <a:noFill/>
          <a:ln w="9525">
            <a:noFill/>
            <a:miter lim="800000"/>
            <a:headEnd/>
            <a:tailEnd/>
          </a:ln>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000" cap="small" dirty="0" smtClean="0">
                <a:solidFill>
                  <a:srgbClr val="575F6D"/>
                </a:solidFill>
                <a:latin typeface="Century Schoolbook"/>
              </a:rPr>
              <a:t>Components of a Malleable Jobs System</a:t>
            </a:r>
            <a:endParaRPr kumimoji="0" lang="en-US" sz="3000" b="0" i="0" strike="noStrike" kern="0" cap="none" spc="0" normalizeH="0" baseline="0" noProof="0" dirty="0">
              <a:ln>
                <a:noFill/>
              </a:ln>
              <a:solidFill>
                <a:sysClr val="windowText" lastClr="000000"/>
              </a:solidFill>
              <a:effectLst/>
              <a:uLnTx/>
              <a:uFillTx/>
              <a:latin typeface="Century Schoolbook" pitchFamily="18" charset="0"/>
            </a:endParaRPr>
          </a:p>
        </p:txBody>
      </p:sp>
      <p:sp>
        <p:nvSpPr>
          <p:cNvPr id="53" name="Slide Number Placeholder 3"/>
          <p:cNvSpPr>
            <a:spLocks noGrp="1"/>
          </p:cNvSpPr>
          <p:nvPr>
            <p:ph type="sldNum" sz="quarter" idx="4294967295"/>
          </p:nvPr>
        </p:nvSpPr>
        <p:spPr>
          <a:xfrm>
            <a:off x="8374743" y="6019800"/>
            <a:ext cx="609600" cy="521208"/>
          </a:xfrm>
          <a:prstGeom prst="rect">
            <a:avLst/>
          </a:prstGeom>
        </p:spPr>
        <p:txBody>
          <a:bodyPr/>
          <a:lstStyle/>
          <a:p>
            <a:pPr>
              <a:defRPr/>
            </a:pPr>
            <a:fld id="{21EF063A-D55F-46A6-9045-9932BD3AAC31}" type="slidenum">
              <a:rPr lang="en-US" sz="1400" smtClean="0">
                <a:solidFill>
                  <a:schemeClr val="tx1"/>
                </a:solidFill>
                <a:latin typeface="Century Schoolbook" pitchFamily="18" charset="0"/>
              </a:rPr>
              <a:pPr>
                <a:defRPr/>
              </a:pPr>
              <a:t>51</a:t>
            </a:fld>
            <a:endParaRPr lang="en-US" sz="1100" dirty="0">
              <a:solidFill>
                <a:schemeClr val="tx1"/>
              </a:solidFill>
              <a:latin typeface="Century Schoolbook"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Definitions and Goals</a:t>
            </a:r>
            <a:endParaRPr lang="en-US" dirty="0"/>
          </a:p>
        </p:txBody>
      </p:sp>
      <p:sp>
        <p:nvSpPr>
          <p:cNvPr id="3" name="Content Placeholder 2"/>
          <p:cNvSpPr>
            <a:spLocks noGrp="1"/>
          </p:cNvSpPr>
          <p:nvPr>
            <p:ph sz="quarter" idx="1"/>
          </p:nvPr>
        </p:nvSpPr>
        <p:spPr>
          <a:xfrm>
            <a:off x="457200" y="1066800"/>
            <a:ext cx="8382000" cy="4953000"/>
          </a:xfrm>
        </p:spPr>
        <p:txBody>
          <a:bodyPr>
            <a:noAutofit/>
          </a:bodyPr>
          <a:lstStyle/>
          <a:p>
            <a:r>
              <a:rPr lang="en-US" i="1" dirty="0" smtClean="0"/>
              <a:t>Shrink</a:t>
            </a:r>
            <a:r>
              <a:rPr lang="en-US" dirty="0" smtClean="0"/>
              <a:t>: A parallel application running on nodes of set A is resized to run on nodes of set B where B ⊂ A</a:t>
            </a:r>
          </a:p>
          <a:p>
            <a:r>
              <a:rPr lang="en-US" i="1" dirty="0" smtClean="0"/>
              <a:t>Expand</a:t>
            </a:r>
            <a:r>
              <a:rPr lang="en-US" dirty="0" smtClean="0"/>
              <a:t>: A parallel application running on nodes of set A is resized to run on nodes of set B, where B ⊃ A</a:t>
            </a:r>
          </a:p>
          <a:p>
            <a:r>
              <a:rPr lang="en-US" i="1" dirty="0" smtClean="0"/>
              <a:t>Rescale</a:t>
            </a:r>
            <a:r>
              <a:rPr lang="en-US" dirty="0" smtClean="0"/>
              <a:t>: Shrink or expand</a:t>
            </a:r>
          </a:p>
          <a:p>
            <a:endParaRPr lang="en-US" dirty="0" smtClean="0"/>
          </a:p>
          <a:p>
            <a:r>
              <a:rPr lang="en-US" dirty="0" smtClean="0"/>
              <a:t>Goals: </a:t>
            </a:r>
          </a:p>
          <a:p>
            <a:pPr lvl="1"/>
            <a:r>
              <a:rPr lang="en-US" sz="2000" dirty="0" smtClean="0"/>
              <a:t>Efficient </a:t>
            </a:r>
          </a:p>
          <a:p>
            <a:pPr lvl="1"/>
            <a:r>
              <a:rPr lang="en-US" sz="2000" dirty="0" smtClean="0"/>
              <a:t>Fast</a:t>
            </a:r>
          </a:p>
          <a:p>
            <a:pPr lvl="1"/>
            <a:r>
              <a:rPr lang="en-US" sz="2000" dirty="0" smtClean="0"/>
              <a:t>Scalable</a:t>
            </a:r>
          </a:p>
          <a:p>
            <a:pPr lvl="1"/>
            <a:r>
              <a:rPr lang="en-US" sz="2000" dirty="0" smtClean="0"/>
              <a:t>Generic</a:t>
            </a:r>
          </a:p>
          <a:p>
            <a:pPr lvl="1"/>
            <a:r>
              <a:rPr lang="en-US" sz="2000" dirty="0" smtClean="0"/>
              <a:t>Practical</a:t>
            </a:r>
          </a:p>
          <a:p>
            <a:pPr lvl="1"/>
            <a:r>
              <a:rPr lang="en-US" sz="2000" dirty="0" smtClean="0"/>
              <a:t>Low-effort</a:t>
            </a:r>
          </a:p>
          <a:p>
            <a:pPr lvl="1"/>
            <a:endParaRPr lang="en-US" sz="2000" dirty="0" smtClean="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52</a:t>
            </a:fld>
            <a:endParaRPr lang="en-US"/>
          </a:p>
        </p:txBody>
      </p:sp>
    </p:spTree>
    <p:custDataLst>
      <p:tags r:id="rId1"/>
    </p:custDataLst>
    <p:extLst>
      <p:ext uri="{BB962C8B-B14F-4D97-AF65-F5344CB8AC3E}">
        <p14:creationId xmlns:p14="http://schemas.microsoft.com/office/powerpoint/2010/main" val="2597758069"/>
      </p:ext>
    </p:extLst>
  </p:cSld>
  <p:clrMapOvr>
    <a:masterClrMapping/>
  </p:clrMapOvr>
  <mc:AlternateContent xmlns:mc="http://schemas.openxmlformats.org/markup-compatibility/2006" xmlns:p14="http://schemas.microsoft.com/office/powerpoint/2010/main">
    <mc:Choice Requires="p14">
      <p:transition spd="slow" p14:dur="2000" advTm="76565"/>
    </mc:Choice>
    <mc:Fallback xmlns="">
      <p:transition spd="slow" advTm="7656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anim calcmode="lin" valueType="num">
                                      <p:cBhvr>
                                        <p:cTn id="3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078165"/>
            <a:ext cx="228600" cy="2819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5" name="Rectangle 4"/>
          <p:cNvSpPr/>
          <p:nvPr/>
        </p:nvSpPr>
        <p:spPr>
          <a:xfrm>
            <a:off x="1676400" y="1078165"/>
            <a:ext cx="838200" cy="2438400"/>
          </a:xfrm>
          <a:prstGeom prst="rect">
            <a:avLst/>
          </a:prstGeom>
          <a:solidFill>
            <a:schemeClr val="accent4">
              <a:lumMod val="60000"/>
              <a:lumOff val="4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1078165"/>
            <a:ext cx="762000" cy="2438400"/>
          </a:xfrm>
          <a:prstGeom prst="rect">
            <a:avLst/>
          </a:prstGeom>
          <a:solidFill>
            <a:schemeClr val="accent4">
              <a:lumMod val="60000"/>
              <a:lumOff val="4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9600" y="1078165"/>
            <a:ext cx="762000" cy="2438400"/>
          </a:xfrm>
          <a:prstGeom prst="rect">
            <a:avLst/>
          </a:prstGeom>
          <a:solidFill>
            <a:schemeClr val="accent4">
              <a:lumMod val="60000"/>
              <a:lumOff val="4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71800" y="1078165"/>
            <a:ext cx="838200" cy="2438400"/>
          </a:xfrm>
          <a:prstGeom prst="rect">
            <a:avLst/>
          </a:prstGeom>
          <a:solidFill>
            <a:schemeClr val="accent4">
              <a:lumMod val="60000"/>
              <a:lumOff val="4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371600" y="1879971"/>
            <a:ext cx="70104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a:off x="1905000" y="1154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4953000" y="1154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2971800" y="12305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3276600" y="12305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1752600" y="1535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2057400" y="1535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4495800" y="14591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4572000" y="1154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6477000" y="1535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6096000" y="1154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400800" y="1154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3048000" y="1535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09800" y="13067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16115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172200" y="15353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800600" y="15353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1371600" y="2906965"/>
            <a:ext cx="70866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0000" y="620965"/>
            <a:ext cx="3276600" cy="307777"/>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Application Processes</a:t>
            </a:r>
            <a:endParaRPr lang="en-US" sz="1400" b="1" dirty="0">
              <a:latin typeface="Verdana" pitchFamily="34" charset="0"/>
              <a:ea typeface="Verdana" pitchFamily="34" charset="0"/>
              <a:cs typeface="Verdana" pitchFamily="34" charset="0"/>
            </a:endParaRPr>
          </a:p>
        </p:txBody>
      </p:sp>
      <p:sp>
        <p:nvSpPr>
          <p:cNvPr id="37" name="TextBox 36"/>
          <p:cNvSpPr txBox="1"/>
          <p:nvPr/>
        </p:nvSpPr>
        <p:spPr>
          <a:xfrm>
            <a:off x="6934200" y="1992565"/>
            <a:ext cx="2057400" cy="523220"/>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Object Evacuation </a:t>
            </a:r>
          </a:p>
          <a:p>
            <a:r>
              <a:rPr lang="en-US" sz="1400" b="1" dirty="0" smtClean="0">
                <a:latin typeface="Verdana" pitchFamily="34" charset="0"/>
                <a:ea typeface="Verdana" pitchFamily="34" charset="0"/>
                <a:cs typeface="Verdana" pitchFamily="34" charset="0"/>
              </a:rPr>
              <a:t>Load Balancing</a:t>
            </a:r>
            <a:endParaRPr lang="en-US" sz="1400" b="1" dirty="0">
              <a:latin typeface="Verdana" pitchFamily="34" charset="0"/>
              <a:ea typeface="Verdana" pitchFamily="34" charset="0"/>
              <a:cs typeface="Verdana" pitchFamily="34" charset="0"/>
            </a:endParaRPr>
          </a:p>
        </p:txBody>
      </p:sp>
      <p:sp>
        <p:nvSpPr>
          <p:cNvPr id="38" name="TextBox 37"/>
          <p:cNvSpPr txBox="1"/>
          <p:nvPr/>
        </p:nvSpPr>
        <p:spPr>
          <a:xfrm>
            <a:off x="6934200" y="1230565"/>
            <a:ext cx="2438400" cy="523220"/>
          </a:xfrm>
          <a:prstGeom prst="rect">
            <a:avLst/>
          </a:prstGeom>
          <a:noFill/>
        </p:spPr>
        <p:txBody>
          <a:bodyPr wrap="square" rtlCol="0">
            <a:spAutoFit/>
          </a:bodyPr>
          <a:lstStyle/>
          <a:p>
            <a:r>
              <a:rPr lang="en-US" sz="1400" dirty="0" smtClean="0">
                <a:latin typeface="Verdana" pitchFamily="34" charset="0"/>
                <a:ea typeface="Verdana" pitchFamily="34" charset="0"/>
                <a:cs typeface="Verdana" pitchFamily="34" charset="0"/>
              </a:rPr>
              <a:t>Sync. Point, Check for Shrink/Expand Request</a:t>
            </a:r>
            <a:endParaRPr lang="en-US" sz="1400" dirty="0">
              <a:latin typeface="Verdana" pitchFamily="34" charset="0"/>
              <a:ea typeface="Verdana" pitchFamily="34" charset="0"/>
              <a:cs typeface="Verdana" pitchFamily="34" charset="0"/>
            </a:endParaRPr>
          </a:p>
        </p:txBody>
      </p:sp>
      <p:sp>
        <p:nvSpPr>
          <p:cNvPr id="39" name="TextBox 38"/>
          <p:cNvSpPr txBox="1"/>
          <p:nvPr/>
        </p:nvSpPr>
        <p:spPr>
          <a:xfrm>
            <a:off x="6858000" y="2906965"/>
            <a:ext cx="2209800" cy="523220"/>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Checkpoint to Linux shared memory</a:t>
            </a:r>
            <a:endParaRPr lang="en-US" sz="1400" b="1" dirty="0">
              <a:latin typeface="Verdana" pitchFamily="34" charset="0"/>
              <a:ea typeface="Verdana" pitchFamily="34" charset="0"/>
              <a:cs typeface="Verdana" pitchFamily="34" charset="0"/>
            </a:endParaRPr>
          </a:p>
        </p:txBody>
      </p:sp>
      <p:sp>
        <p:nvSpPr>
          <p:cNvPr id="40" name="TextBox 39"/>
          <p:cNvSpPr txBox="1"/>
          <p:nvPr/>
        </p:nvSpPr>
        <p:spPr>
          <a:xfrm>
            <a:off x="6858000" y="3592765"/>
            <a:ext cx="1752600" cy="646331"/>
          </a:xfrm>
          <a:prstGeom prst="rect">
            <a:avLst/>
          </a:prstGeom>
          <a:noFill/>
        </p:spPr>
        <p:txBody>
          <a:bodyPr wrap="square" rtlCol="0">
            <a:spAutoFit/>
          </a:bodyPr>
          <a:lstStyle/>
          <a:p>
            <a:r>
              <a:rPr lang="en-US" b="1" dirty="0" smtClean="0"/>
              <a:t>Rebirth</a:t>
            </a:r>
            <a:r>
              <a:rPr lang="en-US" dirty="0" smtClean="0"/>
              <a:t> (</a:t>
            </a:r>
            <a:r>
              <a:rPr lang="en-US" dirty="0">
                <a:latin typeface="Courier New" pitchFamily="49" charset="0"/>
                <a:cs typeface="Courier New" pitchFamily="49" charset="0"/>
              </a:rPr>
              <a:t>e</a:t>
            </a:r>
            <a:r>
              <a:rPr lang="en-US" dirty="0" smtClean="0">
                <a:latin typeface="Courier New" pitchFamily="49" charset="0"/>
                <a:cs typeface="Courier New" pitchFamily="49" charset="0"/>
              </a:rPr>
              <a:t>xec</a:t>
            </a:r>
            <a:r>
              <a:rPr lang="en-US" dirty="0" smtClean="0"/>
              <a:t>) </a:t>
            </a:r>
            <a:r>
              <a:rPr lang="en-US" b="1" dirty="0" smtClean="0"/>
              <a:t>or die </a:t>
            </a:r>
            <a:r>
              <a:rPr lang="en-US" dirty="0" smtClean="0"/>
              <a:t>(</a:t>
            </a:r>
            <a:r>
              <a:rPr lang="en-US" dirty="0" smtClean="0">
                <a:latin typeface="Courier New" pitchFamily="49" charset="0"/>
                <a:cs typeface="Courier New" pitchFamily="49" charset="0"/>
              </a:rPr>
              <a:t>exit</a:t>
            </a:r>
            <a:r>
              <a:rPr lang="en-US" dirty="0" smtClean="0"/>
              <a:t>)</a:t>
            </a:r>
            <a:endParaRPr lang="en-US" dirty="0"/>
          </a:p>
        </p:txBody>
      </p:sp>
      <p:sp>
        <p:nvSpPr>
          <p:cNvPr id="41" name="TextBox 40"/>
          <p:cNvSpPr txBox="1"/>
          <p:nvPr/>
        </p:nvSpPr>
        <p:spPr>
          <a:xfrm>
            <a:off x="6858000" y="4126165"/>
            <a:ext cx="2362200" cy="369332"/>
          </a:xfrm>
          <a:prstGeom prst="rect">
            <a:avLst/>
          </a:prstGeom>
          <a:noFill/>
        </p:spPr>
        <p:txBody>
          <a:bodyPr wrap="square" rtlCol="0">
            <a:spAutoFit/>
          </a:bodyPr>
          <a:lstStyle/>
          <a:p>
            <a:r>
              <a:rPr lang="en-US" b="1" dirty="0" smtClean="0"/>
              <a:t>Reconnect protocol</a:t>
            </a:r>
            <a:endParaRPr lang="en-US" b="1" dirty="0"/>
          </a:p>
        </p:txBody>
      </p:sp>
      <p:sp>
        <p:nvSpPr>
          <p:cNvPr id="42" name="TextBox 41"/>
          <p:cNvSpPr txBox="1"/>
          <p:nvPr/>
        </p:nvSpPr>
        <p:spPr>
          <a:xfrm>
            <a:off x="6858000" y="4659565"/>
            <a:ext cx="1752600" cy="523220"/>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Restore</a:t>
            </a:r>
            <a:r>
              <a:rPr lang="en-US" sz="1400" dirty="0" smtClean="0">
                <a:latin typeface="Verdana" pitchFamily="34" charset="0"/>
                <a:ea typeface="Verdana" pitchFamily="34" charset="0"/>
                <a:cs typeface="Verdana" pitchFamily="34" charset="0"/>
              </a:rPr>
              <a:t> Object from Checkpoint</a:t>
            </a:r>
            <a:endParaRPr lang="en-US" sz="1400" dirty="0">
              <a:latin typeface="Verdana" pitchFamily="34" charset="0"/>
              <a:ea typeface="Verdana" pitchFamily="34" charset="0"/>
              <a:cs typeface="Verdana" pitchFamily="34" charset="0"/>
            </a:endParaRPr>
          </a:p>
        </p:txBody>
      </p:sp>
      <p:sp>
        <p:nvSpPr>
          <p:cNvPr id="44" name="TextBox 43"/>
          <p:cNvSpPr txBox="1"/>
          <p:nvPr/>
        </p:nvSpPr>
        <p:spPr>
          <a:xfrm>
            <a:off x="6781800" y="5726365"/>
            <a:ext cx="2286000" cy="523220"/>
          </a:xfrm>
          <a:prstGeom prst="rect">
            <a:avLst/>
          </a:prstGeom>
          <a:noFill/>
        </p:spPr>
        <p:txBody>
          <a:bodyPr wrap="square" rtlCol="0">
            <a:spAutoFit/>
          </a:bodyPr>
          <a:lstStyle/>
          <a:p>
            <a:r>
              <a:rPr lang="en-US" sz="1400" dirty="0" smtClean="0">
                <a:latin typeface="Verdana" pitchFamily="34" charset="0"/>
                <a:ea typeface="Verdana" pitchFamily="34" charset="0"/>
                <a:cs typeface="Verdana" pitchFamily="34" charset="0"/>
              </a:rPr>
              <a:t>Execution Resumes</a:t>
            </a:r>
          </a:p>
          <a:p>
            <a:r>
              <a:rPr lang="en-US" sz="1400" dirty="0" smtClean="0">
                <a:latin typeface="Verdana" pitchFamily="34" charset="0"/>
                <a:ea typeface="Verdana" pitchFamily="34" charset="0"/>
                <a:cs typeface="Verdana" pitchFamily="34" charset="0"/>
              </a:rPr>
              <a:t>via stored callback</a:t>
            </a:r>
            <a:endParaRPr lang="en-US" sz="1400" dirty="0">
              <a:latin typeface="Verdana" pitchFamily="34" charset="0"/>
              <a:ea typeface="Verdana" pitchFamily="34" charset="0"/>
              <a:cs typeface="Verdana" pitchFamily="34" charset="0"/>
            </a:endParaRPr>
          </a:p>
        </p:txBody>
      </p:sp>
      <p:sp>
        <p:nvSpPr>
          <p:cNvPr id="45" name="TextBox 44"/>
          <p:cNvSpPr txBox="1"/>
          <p:nvPr/>
        </p:nvSpPr>
        <p:spPr>
          <a:xfrm>
            <a:off x="76200" y="620965"/>
            <a:ext cx="2286000" cy="523220"/>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Launcher (Charmrun)</a:t>
            </a:r>
            <a:endParaRPr lang="en-US" sz="1400" b="1" dirty="0">
              <a:latin typeface="Verdana" pitchFamily="34" charset="0"/>
              <a:ea typeface="Verdana" pitchFamily="34" charset="0"/>
              <a:cs typeface="Verdana" pitchFamily="34" charset="0"/>
            </a:endParaRPr>
          </a:p>
        </p:txBody>
      </p:sp>
      <p:sp>
        <p:nvSpPr>
          <p:cNvPr id="46" name="Isosceles Triangle 45"/>
          <p:cNvSpPr/>
          <p:nvPr/>
        </p:nvSpPr>
        <p:spPr>
          <a:xfrm>
            <a:off x="1752600" y="1916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1752600" y="22211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1981200" y="19925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209800" y="19925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3048000" y="1916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3276600" y="1916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3581400" y="1916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05200" y="22973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2286000" y="25259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1981200" y="24497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1752600" y="25259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209800" y="22973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3276600" y="23735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2971800" y="25259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3048000" y="22211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505200" y="26021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514600" y="3135565"/>
            <a:ext cx="228600" cy="381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810000" y="3135565"/>
            <a:ext cx="228600" cy="381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676400" y="1840165"/>
            <a:ext cx="914400" cy="1066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hape 71"/>
          <p:cNvCxnSpPr>
            <a:stCxn id="70" idx="6"/>
            <a:endCxn id="62" idx="3"/>
          </p:cNvCxnSpPr>
          <p:nvPr/>
        </p:nvCxnSpPr>
        <p:spPr>
          <a:xfrm>
            <a:off x="2590800" y="2373565"/>
            <a:ext cx="152400" cy="952500"/>
          </a:xfrm>
          <a:prstGeom prst="curvedConnector3">
            <a:avLst>
              <a:gd name="adj1" fmla="val 2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2971800" y="1840165"/>
            <a:ext cx="914400" cy="1066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hape 71"/>
          <p:cNvCxnSpPr>
            <a:stCxn id="80" idx="6"/>
          </p:cNvCxnSpPr>
          <p:nvPr/>
        </p:nvCxnSpPr>
        <p:spPr>
          <a:xfrm>
            <a:off x="3886200" y="2373565"/>
            <a:ext cx="152400" cy="952500"/>
          </a:xfrm>
          <a:prstGeom prst="curvedConnector3">
            <a:avLst>
              <a:gd name="adj1" fmla="val 194615"/>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514600" y="4202365"/>
            <a:ext cx="228600" cy="381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810000" y="4202365"/>
            <a:ext cx="228600" cy="381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y 86"/>
          <p:cNvSpPr/>
          <p:nvPr/>
        </p:nvSpPr>
        <p:spPr>
          <a:xfrm>
            <a:off x="4572000" y="3516565"/>
            <a:ext cx="4572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6019800" y="3516565"/>
            <a:ext cx="4572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971800" y="3516565"/>
            <a:ext cx="838200" cy="2209800"/>
          </a:xfrm>
          <a:prstGeom prst="rect">
            <a:avLst/>
          </a:prstGeom>
          <a:solidFill>
            <a:schemeClr val="tx2">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1676400" y="3516565"/>
            <a:ext cx="838200" cy="2209800"/>
          </a:xfrm>
          <a:prstGeom prst="rect">
            <a:avLst/>
          </a:prstGeom>
          <a:solidFill>
            <a:schemeClr val="tx2">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p:nvPr/>
        </p:nvCxnSpPr>
        <p:spPr>
          <a:xfrm>
            <a:off x="1447800" y="5726365"/>
            <a:ext cx="71628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343400" y="1078165"/>
            <a:ext cx="914400" cy="7620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019800" y="1078165"/>
            <a:ext cx="914400" cy="7620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Arrow Connector 98"/>
          <p:cNvCxnSpPr>
            <a:stCxn id="95" idx="3"/>
          </p:cNvCxnSpPr>
          <p:nvPr/>
        </p:nvCxnSpPr>
        <p:spPr>
          <a:xfrm rot="5400000">
            <a:off x="4049759" y="1565015"/>
            <a:ext cx="263994" cy="5911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70" idx="7"/>
          </p:cNvCxnSpPr>
          <p:nvPr/>
        </p:nvCxnSpPr>
        <p:spPr>
          <a:xfrm rot="10800000" flipV="1">
            <a:off x="2456889" y="1687764"/>
            <a:ext cx="2020422" cy="3086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6" idx="3"/>
          </p:cNvCxnSpPr>
          <p:nvPr/>
        </p:nvCxnSpPr>
        <p:spPr>
          <a:xfrm rot="5400000">
            <a:off x="4849859" y="764915"/>
            <a:ext cx="340194" cy="22675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990600" y="3897565"/>
            <a:ext cx="228600" cy="1828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125" name="Isosceles Triangle 124"/>
          <p:cNvSpPr/>
          <p:nvPr/>
        </p:nvSpPr>
        <p:spPr>
          <a:xfrm>
            <a:off x="1752600" y="46595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1752600" y="4964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1981200" y="47357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209800" y="47357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2286000" y="52691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1981200" y="51929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1752600" y="52691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209800" y="50405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676400" y="4583365"/>
            <a:ext cx="914400" cy="1066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3048000" y="46595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3276600" y="46595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3581400" y="46595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505200" y="50405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3276600" y="51167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a:off x="2971800" y="52691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p:cNvSpPr/>
          <p:nvPr/>
        </p:nvSpPr>
        <p:spPr>
          <a:xfrm>
            <a:off x="3048000" y="4964365"/>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505200" y="5345365"/>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971800" y="4583365"/>
            <a:ext cx="914400" cy="1066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hape 71"/>
          <p:cNvCxnSpPr>
            <a:endCxn id="142" idx="6"/>
          </p:cNvCxnSpPr>
          <p:nvPr/>
        </p:nvCxnSpPr>
        <p:spPr>
          <a:xfrm rot="5400000">
            <a:off x="3581400" y="4659565"/>
            <a:ext cx="762000" cy="152400"/>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hape 71"/>
          <p:cNvCxnSpPr/>
          <p:nvPr/>
        </p:nvCxnSpPr>
        <p:spPr>
          <a:xfrm rot="5400000">
            <a:off x="2286000" y="4735765"/>
            <a:ext cx="762000" cy="152400"/>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304800" y="925765"/>
            <a:ext cx="685800" cy="60960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76200" y="1230565"/>
            <a:ext cx="914400" cy="714038"/>
          </a:xfrm>
          <a:prstGeom prst="rect">
            <a:avLst/>
          </a:prstGeom>
          <a:noFill/>
        </p:spPr>
        <p:txBody>
          <a:bodyPr wrap="square" lIns="67053" tIns="33526" rIns="67053" bIns="33526" rtlCol="0">
            <a:spAutoFit/>
          </a:bodyPr>
          <a:lstStyle/>
          <a:p>
            <a:r>
              <a:rPr lang="en-US" sz="1400" dirty="0" smtClean="0">
                <a:latin typeface="Verdana" pitchFamily="34" charset="0"/>
                <a:ea typeface="Verdana" pitchFamily="34" charset="0"/>
                <a:cs typeface="Verdana" pitchFamily="34" charset="0"/>
              </a:rPr>
              <a:t>CCS </a:t>
            </a:r>
            <a:r>
              <a:rPr lang="en-US" sz="1400" dirty="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Shrink Request </a:t>
            </a:r>
            <a:endParaRPr lang="en-US" sz="1400" dirty="0">
              <a:latin typeface="Verdana" pitchFamily="34" charset="0"/>
              <a:ea typeface="Verdana" pitchFamily="34" charset="0"/>
              <a:cs typeface="Verdana" pitchFamily="34" charset="0"/>
            </a:endParaRPr>
          </a:p>
        </p:txBody>
      </p:sp>
      <p:cxnSp>
        <p:nvCxnSpPr>
          <p:cNvPr id="166" name="Straight Arrow Connector 165"/>
          <p:cNvCxnSpPr/>
          <p:nvPr/>
        </p:nvCxnSpPr>
        <p:spPr>
          <a:xfrm>
            <a:off x="990600" y="1535365"/>
            <a:ext cx="685800" cy="15240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375317" y="4730082"/>
            <a:ext cx="2046035" cy="68580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76200" y="6196721"/>
            <a:ext cx="2895600" cy="283150"/>
          </a:xfrm>
          <a:prstGeom prst="rect">
            <a:avLst/>
          </a:prstGeom>
          <a:noFill/>
        </p:spPr>
        <p:txBody>
          <a:bodyPr wrap="square" lIns="67053" tIns="33526" rIns="67053" bIns="33526" rtlCol="0">
            <a:spAutoFit/>
          </a:bodyPr>
          <a:lstStyle/>
          <a:p>
            <a:r>
              <a:rPr lang="en-US" sz="1400" dirty="0" err="1" smtClean="0">
                <a:latin typeface="Verdana" pitchFamily="34" charset="0"/>
                <a:ea typeface="Verdana" pitchFamily="34" charset="0"/>
                <a:cs typeface="Verdana" pitchFamily="34" charset="0"/>
              </a:rPr>
              <a:t>ShrinkAck</a:t>
            </a:r>
            <a:r>
              <a:rPr lang="en-US" sz="1400" dirty="0" smtClean="0">
                <a:latin typeface="Verdana" pitchFamily="34" charset="0"/>
                <a:ea typeface="Verdana" pitchFamily="34" charset="0"/>
                <a:cs typeface="Verdana" pitchFamily="34" charset="0"/>
              </a:rPr>
              <a:t> to external client</a:t>
            </a:r>
            <a:endParaRPr lang="en-US" sz="1400" dirty="0">
              <a:latin typeface="Verdana" pitchFamily="34" charset="0"/>
              <a:ea typeface="Verdana" pitchFamily="34" charset="0"/>
              <a:cs typeface="Verdana" pitchFamily="34" charset="0"/>
            </a:endParaRPr>
          </a:p>
        </p:txBody>
      </p:sp>
      <p:cxnSp>
        <p:nvCxnSpPr>
          <p:cNvPr id="187" name="Straight Arrow Connector 186"/>
          <p:cNvCxnSpPr/>
          <p:nvPr/>
        </p:nvCxnSpPr>
        <p:spPr>
          <a:xfrm rot="10800000" flipV="1">
            <a:off x="1219200" y="3592765"/>
            <a:ext cx="457200" cy="30480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76200" y="2678365"/>
            <a:ext cx="685800" cy="283150"/>
          </a:xfrm>
          <a:prstGeom prst="rect">
            <a:avLst/>
          </a:prstGeom>
          <a:noFill/>
        </p:spPr>
        <p:txBody>
          <a:bodyPr wrap="square" lIns="67053" tIns="33526" rIns="67053" bIns="33526" rtlCol="0">
            <a:spAutoFit/>
          </a:bodyPr>
          <a:lstStyle/>
          <a:p>
            <a:pPr algn="ctr"/>
            <a:r>
              <a:rPr lang="en-US" sz="1400" b="1" dirty="0" smtClean="0">
                <a:latin typeface="Verdana" pitchFamily="34" charset="0"/>
                <a:ea typeface="Verdana" pitchFamily="34" charset="0"/>
                <a:cs typeface="Verdana" pitchFamily="34" charset="0"/>
              </a:rPr>
              <a:t>Time</a:t>
            </a:r>
            <a:endParaRPr lang="en-US" sz="1400" b="1" dirty="0">
              <a:latin typeface="Verdana" pitchFamily="34" charset="0"/>
              <a:ea typeface="Verdana" pitchFamily="34" charset="0"/>
              <a:cs typeface="Verdana" pitchFamily="34" charset="0"/>
            </a:endParaRPr>
          </a:p>
        </p:txBody>
      </p:sp>
      <p:cxnSp>
        <p:nvCxnSpPr>
          <p:cNvPr id="203" name="Straight Arrow Connector 202"/>
          <p:cNvCxnSpPr/>
          <p:nvPr/>
        </p:nvCxnSpPr>
        <p:spPr>
          <a:xfrm rot="5400000">
            <a:off x="-37504" y="3173071"/>
            <a:ext cx="1600201" cy="11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4548559"/>
            <a:ext cx="73152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7162800" y="773365"/>
            <a:ext cx="1524000" cy="369332"/>
          </a:xfrm>
          <a:prstGeom prst="rect">
            <a:avLst/>
          </a:prstGeom>
          <a:noFill/>
        </p:spPr>
        <p:txBody>
          <a:bodyPr wrap="square" rtlCol="0">
            <a:spAutoFit/>
          </a:bodyPr>
          <a:lstStyle/>
          <a:p>
            <a:r>
              <a:rPr lang="en-US" dirty="0" smtClean="0">
                <a:solidFill>
                  <a:srgbClr val="0070C0"/>
                </a:solidFill>
              </a:rPr>
              <a:t>Tasks/Objects</a:t>
            </a:r>
            <a:endParaRPr lang="en-US" dirty="0">
              <a:solidFill>
                <a:srgbClr val="0070C0"/>
              </a:solidFill>
            </a:endParaRPr>
          </a:p>
        </p:txBody>
      </p:sp>
      <p:cxnSp>
        <p:nvCxnSpPr>
          <p:cNvPr id="208" name="Straight Arrow Connector 207"/>
          <p:cNvCxnSpPr>
            <a:endCxn id="24" idx="5"/>
          </p:cNvCxnSpPr>
          <p:nvPr/>
        </p:nvCxnSpPr>
        <p:spPr>
          <a:xfrm rot="10800000" flipV="1">
            <a:off x="6572250" y="1001965"/>
            <a:ext cx="666750" cy="2667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4" name="Slide Number Placeholder 3"/>
          <p:cNvSpPr>
            <a:spLocks noGrp="1"/>
          </p:cNvSpPr>
          <p:nvPr>
            <p:ph type="sldNum" sz="quarter" idx="4294967295"/>
          </p:nvPr>
        </p:nvSpPr>
        <p:spPr>
          <a:xfrm>
            <a:off x="8229600" y="6096000"/>
            <a:ext cx="609600" cy="521208"/>
          </a:xfrm>
          <a:prstGeom prst="rect">
            <a:avLst/>
          </a:prstGeom>
        </p:spPr>
        <p:txBody>
          <a:bodyPr/>
          <a:lstStyle/>
          <a:p>
            <a:pPr>
              <a:defRPr/>
            </a:pPr>
            <a:fld id="{21EF063A-D55F-46A6-9045-9932BD3AAC31}" type="slidenum">
              <a:rPr lang="en-US" sz="1400" smtClean="0">
                <a:solidFill>
                  <a:schemeClr val="tx1"/>
                </a:solidFill>
                <a:latin typeface="Century Schoolbook" pitchFamily="18" charset="0"/>
              </a:rPr>
              <a:pPr>
                <a:defRPr/>
              </a:pPr>
              <a:t>53</a:t>
            </a:fld>
            <a:endParaRPr lang="en-US" sz="1400" dirty="0">
              <a:solidFill>
                <a:schemeClr val="tx1"/>
              </a:solidFill>
              <a:latin typeface="Century Schoolbook" pitchFamily="18" charset="0"/>
            </a:endParaRPr>
          </a:p>
        </p:txBody>
      </p:sp>
      <p:sp useBgFill="1">
        <p:nvSpPr>
          <p:cNvPr id="106" name="Rectangle 105"/>
          <p:cNvSpPr/>
          <p:nvPr/>
        </p:nvSpPr>
        <p:spPr>
          <a:xfrm>
            <a:off x="914400" y="2895600"/>
            <a:ext cx="8077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 name="Rectangle 106"/>
          <p:cNvSpPr/>
          <p:nvPr/>
        </p:nvSpPr>
        <p:spPr>
          <a:xfrm>
            <a:off x="914400" y="4495800"/>
            <a:ext cx="80772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8" name="Rectangle 107"/>
          <p:cNvSpPr/>
          <p:nvPr/>
        </p:nvSpPr>
        <p:spPr>
          <a:xfrm>
            <a:off x="914400" y="3505200"/>
            <a:ext cx="80772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9" name="Rectangle 108"/>
          <p:cNvSpPr/>
          <p:nvPr/>
        </p:nvSpPr>
        <p:spPr>
          <a:xfrm>
            <a:off x="914400" y="1905000"/>
            <a:ext cx="80772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itle 1"/>
          <p:cNvSpPr txBox="1">
            <a:spLocks/>
          </p:cNvSpPr>
          <p:nvPr/>
        </p:nvSpPr>
        <p:spPr>
          <a:xfrm>
            <a:off x="381000" y="-404441"/>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rgbClr val="575F6D"/>
                </a:solidFill>
                <a:effectLst/>
                <a:uLnTx/>
                <a:uFillTx/>
                <a:latin typeface="Century Schoolbook"/>
                <a:ea typeface="+mj-ea"/>
                <a:cs typeface="+mj-cs"/>
              </a:rPr>
              <a:t>Approach (Shrink)</a:t>
            </a:r>
            <a:endParaRPr kumimoji="0" lang="en-US" sz="3000" b="0" i="0" u="none" strike="noStrike" kern="1200" cap="small" spc="0" normalizeH="0" baseline="0" noProof="0" dirty="0">
              <a:ln>
                <a:noFill/>
              </a:ln>
              <a:solidFill>
                <a:srgbClr val="575F6D"/>
              </a:solidFill>
              <a:effectLst/>
              <a:uLnTx/>
              <a:uFillTx/>
              <a:latin typeface="Century Schoolbook"/>
              <a:ea typeface="+mj-ea"/>
              <a:cs typeface="+mj-cs"/>
            </a:endParaRPr>
          </a:p>
        </p:txBody>
      </p:sp>
    </p:spTree>
  </p:cSld>
  <p:clrMapOvr>
    <a:masterClrMapping/>
  </p:clrMapOvr>
  <p:transition xmlns:p14="http://schemas.microsoft.com/office/powerpoint/2010/main" advTm="7608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1000"/>
                                        <p:tgtEl>
                                          <p:spTgt spid="101"/>
                                        </p:tgtEl>
                                      </p:cBhvr>
                                    </p:animEffect>
                                    <p:anim calcmode="lin" valueType="num">
                                      <p:cBhvr>
                                        <p:cTn id="18" dur="1000" fill="hold"/>
                                        <p:tgtEl>
                                          <p:spTgt spid="101"/>
                                        </p:tgtEl>
                                        <p:attrNameLst>
                                          <p:attrName>ppt_x</p:attrName>
                                        </p:attrNameLst>
                                      </p:cBhvr>
                                      <p:tavLst>
                                        <p:tav tm="0">
                                          <p:val>
                                            <p:strVal val="#ppt_x"/>
                                          </p:val>
                                        </p:tav>
                                        <p:tav tm="100000">
                                          <p:val>
                                            <p:strVal val="#ppt_x"/>
                                          </p:val>
                                        </p:tav>
                                      </p:tavLst>
                                    </p:anim>
                                    <p:anim calcmode="lin" valueType="num">
                                      <p:cBhvr>
                                        <p:cTn id="19" dur="1000" fill="hold"/>
                                        <p:tgtEl>
                                          <p:spTgt spid="10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1000"/>
                                        <p:tgtEl>
                                          <p:spTgt spid="96"/>
                                        </p:tgtEl>
                                      </p:cBhvr>
                                    </p:animEffect>
                                    <p:anim calcmode="lin" valueType="num">
                                      <p:cBhvr>
                                        <p:cTn id="28" dur="1000" fill="hold"/>
                                        <p:tgtEl>
                                          <p:spTgt spid="96"/>
                                        </p:tgtEl>
                                        <p:attrNameLst>
                                          <p:attrName>ppt_x</p:attrName>
                                        </p:attrNameLst>
                                      </p:cBhvr>
                                      <p:tavLst>
                                        <p:tav tm="0">
                                          <p:val>
                                            <p:strVal val="#ppt_x"/>
                                          </p:val>
                                        </p:tav>
                                        <p:tav tm="100000">
                                          <p:val>
                                            <p:strVal val="#ppt_x"/>
                                          </p:val>
                                        </p:tav>
                                      </p:tavLst>
                                    </p:anim>
                                    <p:anim calcmode="lin" valueType="num">
                                      <p:cBhvr>
                                        <p:cTn id="29" dur="1000" fill="hold"/>
                                        <p:tgtEl>
                                          <p:spTgt spid="9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1000"/>
                                        <p:tgtEl>
                                          <p:spTgt spid="80"/>
                                        </p:tgtEl>
                                      </p:cBhvr>
                                    </p:animEffect>
                                    <p:anim calcmode="lin" valueType="num">
                                      <p:cBhvr>
                                        <p:cTn id="33" dur="1000" fill="hold"/>
                                        <p:tgtEl>
                                          <p:spTgt spid="80"/>
                                        </p:tgtEl>
                                        <p:attrNameLst>
                                          <p:attrName>ppt_x</p:attrName>
                                        </p:attrNameLst>
                                      </p:cBhvr>
                                      <p:tavLst>
                                        <p:tav tm="0">
                                          <p:val>
                                            <p:strVal val="#ppt_x"/>
                                          </p:val>
                                        </p:tav>
                                        <p:tav tm="100000">
                                          <p:val>
                                            <p:strVal val="#ppt_x"/>
                                          </p:val>
                                        </p:tav>
                                      </p:tavLst>
                                    </p:anim>
                                    <p:anim calcmode="lin" valueType="num">
                                      <p:cBhvr>
                                        <p:cTn id="34" dur="1000" fill="hold"/>
                                        <p:tgtEl>
                                          <p:spTgt spid="8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par>
                                <p:cTn id="40" presetID="10" presetClass="exit" presetSubtype="0" fill="hold" grpId="0" nodeType="withEffect">
                                  <p:stCondLst>
                                    <p:cond delay="0"/>
                                  </p:stCondLst>
                                  <p:childTnLst>
                                    <p:animEffect transition="out" filter="fade">
                                      <p:cBhvr>
                                        <p:cTn id="41" dur="2000"/>
                                        <p:tgtEl>
                                          <p:spTgt spid="109"/>
                                        </p:tgtEl>
                                      </p:cBhvr>
                                    </p:animEffect>
                                    <p:set>
                                      <p:cBhvr>
                                        <p:cTn id="42" dur="1" fill="hold">
                                          <p:stCondLst>
                                            <p:cond delay="1999"/>
                                          </p:stCondLst>
                                        </p:cTn>
                                        <p:tgtEl>
                                          <p:spTgt spid="10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par>
                                <p:cTn id="55" presetID="10" presetClass="exit" presetSubtype="0" fill="hold" grpId="0" nodeType="withEffect">
                                  <p:stCondLst>
                                    <p:cond delay="0"/>
                                  </p:stCondLst>
                                  <p:childTnLst>
                                    <p:animEffect transition="out" filter="fade">
                                      <p:cBhvr>
                                        <p:cTn id="56" dur="2000"/>
                                        <p:tgtEl>
                                          <p:spTgt spid="106"/>
                                        </p:tgtEl>
                                      </p:cBhvr>
                                    </p:animEffect>
                                    <p:set>
                                      <p:cBhvr>
                                        <p:cTn id="57" dur="1" fill="hold">
                                          <p:stCondLst>
                                            <p:cond delay="1999"/>
                                          </p:stCondLst>
                                        </p:cTn>
                                        <p:tgtEl>
                                          <p:spTgt spid="10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2000"/>
                                        <p:tgtEl>
                                          <p:spTgt spid="108"/>
                                        </p:tgtEl>
                                      </p:cBhvr>
                                    </p:animEffect>
                                    <p:set>
                                      <p:cBhvr>
                                        <p:cTn id="62" dur="1" fill="hold">
                                          <p:stCondLst>
                                            <p:cond delay="1999"/>
                                          </p:stCondLst>
                                        </p:cTn>
                                        <p:tgtEl>
                                          <p:spTgt spid="108"/>
                                        </p:tgtEl>
                                        <p:attrNameLst>
                                          <p:attrName>style.visibility</p:attrName>
                                        </p:attrNameLst>
                                      </p:cBhvr>
                                      <p:to>
                                        <p:strVal val="hidden"/>
                                      </p:to>
                                    </p:set>
                                  </p:childTnLst>
                                </p:cTn>
                              </p:par>
                              <p:par>
                                <p:cTn id="63" presetID="42" presetClass="entr" presetSubtype="0" fill="hold" nodeType="withEffect">
                                  <p:stCondLst>
                                    <p:cond delay="0"/>
                                  </p:stCondLst>
                                  <p:childTnLst>
                                    <p:set>
                                      <p:cBhvr>
                                        <p:cTn id="64" dur="1" fill="hold">
                                          <p:stCondLst>
                                            <p:cond delay="0"/>
                                          </p:stCondLst>
                                        </p:cTn>
                                        <p:tgtEl>
                                          <p:spTgt spid="175"/>
                                        </p:tgtEl>
                                        <p:attrNameLst>
                                          <p:attrName>style.visibility</p:attrName>
                                        </p:attrNameLst>
                                      </p:cBhvr>
                                      <p:to>
                                        <p:strVal val="visible"/>
                                      </p:to>
                                    </p:set>
                                    <p:animEffect transition="in" filter="fade">
                                      <p:cBhvr>
                                        <p:cTn id="65" dur="1000"/>
                                        <p:tgtEl>
                                          <p:spTgt spid="175"/>
                                        </p:tgtEl>
                                      </p:cBhvr>
                                    </p:animEffect>
                                    <p:anim calcmode="lin" valueType="num">
                                      <p:cBhvr>
                                        <p:cTn id="66" dur="1000" fill="hold"/>
                                        <p:tgtEl>
                                          <p:spTgt spid="175"/>
                                        </p:tgtEl>
                                        <p:attrNameLst>
                                          <p:attrName>ppt_x</p:attrName>
                                        </p:attrNameLst>
                                      </p:cBhvr>
                                      <p:tavLst>
                                        <p:tav tm="0">
                                          <p:val>
                                            <p:strVal val="#ppt_x"/>
                                          </p:val>
                                        </p:tav>
                                        <p:tav tm="100000">
                                          <p:val>
                                            <p:strVal val="#ppt_x"/>
                                          </p:val>
                                        </p:tav>
                                      </p:tavLst>
                                    </p:anim>
                                    <p:anim calcmode="lin" valueType="num">
                                      <p:cBhvr>
                                        <p:cTn id="67" dur="1000" fill="hold"/>
                                        <p:tgtEl>
                                          <p:spTgt spid="17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6"/>
                                        </p:tgtEl>
                                        <p:attrNameLst>
                                          <p:attrName>style.visibility</p:attrName>
                                        </p:attrNameLst>
                                      </p:cBhvr>
                                      <p:to>
                                        <p:strVal val="visible"/>
                                      </p:to>
                                    </p:set>
                                    <p:animEffect transition="in" filter="fade">
                                      <p:cBhvr>
                                        <p:cTn id="70" dur="1000"/>
                                        <p:tgtEl>
                                          <p:spTgt spid="176"/>
                                        </p:tgtEl>
                                      </p:cBhvr>
                                    </p:animEffect>
                                    <p:anim calcmode="lin" valueType="num">
                                      <p:cBhvr>
                                        <p:cTn id="71" dur="1000" fill="hold"/>
                                        <p:tgtEl>
                                          <p:spTgt spid="176"/>
                                        </p:tgtEl>
                                        <p:attrNameLst>
                                          <p:attrName>ppt_x</p:attrName>
                                        </p:attrNameLst>
                                      </p:cBhvr>
                                      <p:tavLst>
                                        <p:tav tm="0">
                                          <p:val>
                                            <p:strVal val="#ppt_x"/>
                                          </p:val>
                                        </p:tav>
                                        <p:tav tm="100000">
                                          <p:val>
                                            <p:strVal val="#ppt_x"/>
                                          </p:val>
                                        </p:tav>
                                      </p:tavLst>
                                    </p:anim>
                                    <p:anim calcmode="lin" valueType="num">
                                      <p:cBhvr>
                                        <p:cTn id="72"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9"/>
                                        </p:tgtEl>
                                        <p:attrNameLst>
                                          <p:attrName>style.visibility</p:attrName>
                                        </p:attrNameLst>
                                      </p:cBhvr>
                                      <p:to>
                                        <p:strVal val="visible"/>
                                      </p:to>
                                    </p:set>
                                    <p:animEffect transition="in" filter="fade">
                                      <p:cBhvr>
                                        <p:cTn id="77" dur="1000"/>
                                        <p:tgtEl>
                                          <p:spTgt spid="159"/>
                                        </p:tgtEl>
                                      </p:cBhvr>
                                    </p:animEffect>
                                    <p:anim calcmode="lin" valueType="num">
                                      <p:cBhvr>
                                        <p:cTn id="78" dur="1000" fill="hold"/>
                                        <p:tgtEl>
                                          <p:spTgt spid="159"/>
                                        </p:tgtEl>
                                        <p:attrNameLst>
                                          <p:attrName>ppt_x</p:attrName>
                                        </p:attrNameLst>
                                      </p:cBhvr>
                                      <p:tavLst>
                                        <p:tav tm="0">
                                          <p:val>
                                            <p:strVal val="#ppt_x"/>
                                          </p:val>
                                        </p:tav>
                                        <p:tav tm="100000">
                                          <p:val>
                                            <p:strVal val="#ppt_x"/>
                                          </p:val>
                                        </p:tav>
                                      </p:tavLst>
                                    </p:anim>
                                    <p:anim calcmode="lin" valueType="num">
                                      <p:cBhvr>
                                        <p:cTn id="79" dur="1000" fill="hold"/>
                                        <p:tgtEl>
                                          <p:spTgt spid="15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50"/>
                                        </p:tgtEl>
                                        <p:attrNameLst>
                                          <p:attrName>style.visibility</p:attrName>
                                        </p:attrNameLst>
                                      </p:cBhvr>
                                      <p:to>
                                        <p:strVal val="visible"/>
                                      </p:to>
                                    </p:set>
                                    <p:animEffect transition="in" filter="fade">
                                      <p:cBhvr>
                                        <p:cTn id="82" dur="1000"/>
                                        <p:tgtEl>
                                          <p:spTgt spid="150"/>
                                        </p:tgtEl>
                                      </p:cBhvr>
                                    </p:animEffect>
                                    <p:anim calcmode="lin" valueType="num">
                                      <p:cBhvr>
                                        <p:cTn id="83" dur="1000" fill="hold"/>
                                        <p:tgtEl>
                                          <p:spTgt spid="150"/>
                                        </p:tgtEl>
                                        <p:attrNameLst>
                                          <p:attrName>ppt_x</p:attrName>
                                        </p:attrNameLst>
                                      </p:cBhvr>
                                      <p:tavLst>
                                        <p:tav tm="0">
                                          <p:val>
                                            <p:strVal val="#ppt_x"/>
                                          </p:val>
                                        </p:tav>
                                        <p:tav tm="100000">
                                          <p:val>
                                            <p:strVal val="#ppt_x"/>
                                          </p:val>
                                        </p:tav>
                                      </p:tavLst>
                                    </p:anim>
                                    <p:anim calcmode="lin" valueType="num">
                                      <p:cBhvr>
                                        <p:cTn id="84" dur="1000" fill="hold"/>
                                        <p:tgtEl>
                                          <p:spTgt spid="150"/>
                                        </p:tgtEl>
                                        <p:attrNameLst>
                                          <p:attrName>ppt_y</p:attrName>
                                        </p:attrNameLst>
                                      </p:cBhvr>
                                      <p:tavLst>
                                        <p:tav tm="0">
                                          <p:val>
                                            <p:strVal val="#ppt_y+.1"/>
                                          </p:val>
                                        </p:tav>
                                        <p:tav tm="100000">
                                          <p:val>
                                            <p:strVal val="#ppt_y"/>
                                          </p:val>
                                        </p:tav>
                                      </p:tavLst>
                                    </p:anim>
                                  </p:childTnLst>
                                </p:cTn>
                              </p:par>
                              <p:par>
                                <p:cTn id="85" presetID="10" presetClass="exit" presetSubtype="0" fill="hold" grpId="0" nodeType="withEffect">
                                  <p:stCondLst>
                                    <p:cond delay="0"/>
                                  </p:stCondLst>
                                  <p:childTnLst>
                                    <p:animEffect transition="out" filter="fade">
                                      <p:cBhvr>
                                        <p:cTn id="86" dur="2000"/>
                                        <p:tgtEl>
                                          <p:spTgt spid="107"/>
                                        </p:tgtEl>
                                      </p:cBhvr>
                                    </p:animEffect>
                                    <p:set>
                                      <p:cBhvr>
                                        <p:cTn id="87" dur="1" fill="hold">
                                          <p:stCondLst>
                                            <p:cond delay="1999"/>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0" grpId="0" animBg="1"/>
      <p:bldP spid="95" grpId="0" animBg="1"/>
      <p:bldP spid="96" grpId="0" animBg="1"/>
      <p:bldP spid="176" grpId="0"/>
      <p:bldP spid="106" grpId="0" animBg="1"/>
      <p:bldP spid="107" grpId="0" animBg="1"/>
      <p:bldP spid="108" grpId="0" animBg="1"/>
      <p:bldP spid="10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1600200" y="1143000"/>
            <a:ext cx="914400" cy="1676400"/>
          </a:xfrm>
          <a:prstGeom prst="rect">
            <a:avLst/>
          </a:prstGeom>
          <a:solidFill>
            <a:schemeClr val="accent4">
              <a:lumMod val="60000"/>
              <a:lumOff val="4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2895600" y="2819400"/>
            <a:ext cx="914400" cy="3124200"/>
          </a:xfrm>
          <a:prstGeom prst="rect">
            <a:avLst/>
          </a:prstGeom>
          <a:solidFill>
            <a:schemeClr val="tx2">
              <a:lumMod val="7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1600200" y="2819400"/>
            <a:ext cx="914400" cy="3124200"/>
          </a:xfrm>
          <a:prstGeom prst="rect">
            <a:avLst/>
          </a:prstGeom>
          <a:solidFill>
            <a:schemeClr val="tx2">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4267200" y="2819400"/>
            <a:ext cx="914400" cy="3124200"/>
          </a:xfrm>
          <a:prstGeom prst="rect">
            <a:avLst/>
          </a:prstGeom>
          <a:solidFill>
            <a:schemeClr val="tx2">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5943600" y="2819400"/>
            <a:ext cx="914400" cy="3124200"/>
          </a:xfrm>
          <a:prstGeom prst="rect">
            <a:avLst/>
          </a:prstGeom>
          <a:solidFill>
            <a:schemeClr val="tx2">
              <a:lumMod val="7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895600" y="1143000"/>
            <a:ext cx="914400" cy="1676400"/>
          </a:xfrm>
          <a:prstGeom prst="rect">
            <a:avLst/>
          </a:prstGeom>
          <a:solidFill>
            <a:schemeClr val="accent4">
              <a:lumMod val="60000"/>
              <a:lumOff val="4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990600"/>
            <a:ext cx="228600" cy="2819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13" name="Isosceles Triangle 12"/>
          <p:cNvSpPr/>
          <p:nvPr/>
        </p:nvSpPr>
        <p:spPr>
          <a:xfrm>
            <a:off x="1905000" y="5029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4876800" y="5105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2971800" y="5105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3276600" y="5105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1752600" y="5410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2057400" y="5410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4419600" y="5410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4495800" y="5105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6400800" y="5486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6019800" y="5105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324600" y="5105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3048000" y="5410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09800" y="51816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54864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96000" y="54864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24400" y="54864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1295400" y="2209800"/>
            <a:ext cx="70866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33800" y="533400"/>
            <a:ext cx="3276600" cy="369332"/>
          </a:xfrm>
          <a:prstGeom prst="rect">
            <a:avLst/>
          </a:prstGeom>
          <a:noFill/>
        </p:spPr>
        <p:txBody>
          <a:bodyPr wrap="square" rtlCol="0">
            <a:spAutoFit/>
          </a:bodyPr>
          <a:lstStyle/>
          <a:p>
            <a:r>
              <a:rPr lang="en-US" b="1" dirty="0" smtClean="0"/>
              <a:t>Application Processes</a:t>
            </a:r>
            <a:endParaRPr lang="en-US" b="1" dirty="0"/>
          </a:p>
        </p:txBody>
      </p:sp>
      <p:sp>
        <p:nvSpPr>
          <p:cNvPr id="38" name="TextBox 37"/>
          <p:cNvSpPr txBox="1"/>
          <p:nvPr/>
        </p:nvSpPr>
        <p:spPr>
          <a:xfrm>
            <a:off x="6858000" y="1447800"/>
            <a:ext cx="2438400" cy="646331"/>
          </a:xfrm>
          <a:prstGeom prst="rect">
            <a:avLst/>
          </a:prstGeom>
          <a:noFill/>
        </p:spPr>
        <p:txBody>
          <a:bodyPr wrap="square" rtlCol="0">
            <a:spAutoFit/>
          </a:bodyPr>
          <a:lstStyle/>
          <a:p>
            <a:r>
              <a:rPr lang="en-US" dirty="0" smtClean="0"/>
              <a:t>Sync. Point, Check for Shrink/Expand Request</a:t>
            </a:r>
            <a:endParaRPr lang="en-US" dirty="0"/>
          </a:p>
        </p:txBody>
      </p:sp>
      <p:sp>
        <p:nvSpPr>
          <p:cNvPr id="39" name="TextBox 38"/>
          <p:cNvSpPr txBox="1"/>
          <p:nvPr/>
        </p:nvSpPr>
        <p:spPr>
          <a:xfrm>
            <a:off x="6781800" y="2209800"/>
            <a:ext cx="2209800" cy="646331"/>
          </a:xfrm>
          <a:prstGeom prst="rect">
            <a:avLst/>
          </a:prstGeom>
          <a:noFill/>
        </p:spPr>
        <p:txBody>
          <a:bodyPr wrap="square" rtlCol="0">
            <a:spAutoFit/>
          </a:bodyPr>
          <a:lstStyle/>
          <a:p>
            <a:r>
              <a:rPr lang="en-US" b="1" dirty="0" smtClean="0"/>
              <a:t>Checkpoint</a:t>
            </a:r>
            <a:r>
              <a:rPr lang="en-US" dirty="0" smtClean="0"/>
              <a:t> to </a:t>
            </a:r>
            <a:r>
              <a:rPr lang="en-US" dirty="0" err="1" smtClean="0"/>
              <a:t>linux</a:t>
            </a:r>
            <a:r>
              <a:rPr lang="en-US" dirty="0" smtClean="0"/>
              <a:t> shared memory</a:t>
            </a:r>
            <a:endParaRPr lang="en-US" dirty="0"/>
          </a:p>
        </p:txBody>
      </p:sp>
      <p:sp>
        <p:nvSpPr>
          <p:cNvPr id="40" name="TextBox 39"/>
          <p:cNvSpPr txBox="1"/>
          <p:nvPr/>
        </p:nvSpPr>
        <p:spPr>
          <a:xfrm>
            <a:off x="6781800" y="2895600"/>
            <a:ext cx="2362200" cy="646331"/>
          </a:xfrm>
          <a:prstGeom prst="rect">
            <a:avLst/>
          </a:prstGeom>
          <a:noFill/>
        </p:spPr>
        <p:txBody>
          <a:bodyPr wrap="square" rtlCol="0">
            <a:spAutoFit/>
          </a:bodyPr>
          <a:lstStyle/>
          <a:p>
            <a:r>
              <a:rPr lang="en-US" b="1" dirty="0" smtClean="0"/>
              <a:t>Rebirth</a:t>
            </a:r>
            <a:r>
              <a:rPr lang="en-US" dirty="0" smtClean="0"/>
              <a:t> (</a:t>
            </a:r>
            <a:r>
              <a:rPr lang="en-US" dirty="0">
                <a:latin typeface="Courier New" pitchFamily="49" charset="0"/>
                <a:cs typeface="Courier New" pitchFamily="49" charset="0"/>
              </a:rPr>
              <a:t>e</a:t>
            </a:r>
            <a:r>
              <a:rPr lang="en-US" dirty="0" smtClean="0">
                <a:latin typeface="Courier New" pitchFamily="49" charset="0"/>
                <a:cs typeface="Courier New" pitchFamily="49" charset="0"/>
              </a:rPr>
              <a:t>xec</a:t>
            </a:r>
            <a:r>
              <a:rPr lang="en-US" dirty="0" smtClean="0"/>
              <a:t>) </a:t>
            </a:r>
            <a:r>
              <a:rPr lang="en-US" b="1" dirty="0" smtClean="0"/>
              <a:t>or launch </a:t>
            </a:r>
            <a:r>
              <a:rPr lang="en-US" dirty="0" smtClean="0"/>
              <a:t>(</a:t>
            </a:r>
            <a:r>
              <a:rPr lang="en-US" dirty="0" err="1" smtClean="0">
                <a:latin typeface="Courier New" pitchFamily="49" charset="0"/>
                <a:cs typeface="Courier New" pitchFamily="49" charset="0"/>
              </a:rPr>
              <a:t>ssh</a:t>
            </a:r>
            <a:r>
              <a:rPr lang="en-US" dirty="0" smtClean="0">
                <a:latin typeface="Courier New" pitchFamily="49" charset="0"/>
                <a:cs typeface="Courier New" pitchFamily="49" charset="0"/>
              </a:rPr>
              <a:t>, fork</a:t>
            </a:r>
            <a:r>
              <a:rPr lang="en-US" dirty="0" smtClean="0"/>
              <a:t>)</a:t>
            </a:r>
            <a:endParaRPr lang="en-US" dirty="0"/>
          </a:p>
        </p:txBody>
      </p:sp>
      <p:sp>
        <p:nvSpPr>
          <p:cNvPr id="41" name="TextBox 40"/>
          <p:cNvSpPr txBox="1"/>
          <p:nvPr/>
        </p:nvSpPr>
        <p:spPr>
          <a:xfrm>
            <a:off x="6781800" y="3505200"/>
            <a:ext cx="2362200" cy="369332"/>
          </a:xfrm>
          <a:prstGeom prst="rect">
            <a:avLst/>
          </a:prstGeom>
          <a:noFill/>
        </p:spPr>
        <p:txBody>
          <a:bodyPr wrap="square" rtlCol="0">
            <a:spAutoFit/>
          </a:bodyPr>
          <a:lstStyle/>
          <a:p>
            <a:r>
              <a:rPr lang="en-US" b="1" dirty="0" smtClean="0"/>
              <a:t>Connect protocol</a:t>
            </a:r>
            <a:endParaRPr lang="en-US" b="1" dirty="0"/>
          </a:p>
        </p:txBody>
      </p:sp>
      <p:sp>
        <p:nvSpPr>
          <p:cNvPr id="42" name="TextBox 41"/>
          <p:cNvSpPr txBox="1"/>
          <p:nvPr/>
        </p:nvSpPr>
        <p:spPr>
          <a:xfrm>
            <a:off x="6858000" y="4038600"/>
            <a:ext cx="1752600" cy="646331"/>
          </a:xfrm>
          <a:prstGeom prst="rect">
            <a:avLst/>
          </a:prstGeom>
          <a:noFill/>
        </p:spPr>
        <p:txBody>
          <a:bodyPr wrap="square" rtlCol="0">
            <a:spAutoFit/>
          </a:bodyPr>
          <a:lstStyle/>
          <a:p>
            <a:r>
              <a:rPr lang="en-US" b="1" dirty="0" smtClean="0"/>
              <a:t>Restore</a:t>
            </a:r>
            <a:r>
              <a:rPr lang="en-US" dirty="0" smtClean="0"/>
              <a:t> Object from Checkpoint</a:t>
            </a:r>
            <a:endParaRPr lang="en-US" dirty="0"/>
          </a:p>
        </p:txBody>
      </p:sp>
      <p:sp>
        <p:nvSpPr>
          <p:cNvPr id="44" name="TextBox 43"/>
          <p:cNvSpPr txBox="1"/>
          <p:nvPr/>
        </p:nvSpPr>
        <p:spPr>
          <a:xfrm>
            <a:off x="6858000" y="6019800"/>
            <a:ext cx="2286000" cy="646331"/>
          </a:xfrm>
          <a:prstGeom prst="rect">
            <a:avLst/>
          </a:prstGeom>
          <a:noFill/>
        </p:spPr>
        <p:txBody>
          <a:bodyPr wrap="square" rtlCol="0">
            <a:spAutoFit/>
          </a:bodyPr>
          <a:lstStyle/>
          <a:p>
            <a:r>
              <a:rPr lang="en-US" dirty="0" smtClean="0"/>
              <a:t>Execution Resumes</a:t>
            </a:r>
          </a:p>
          <a:p>
            <a:r>
              <a:rPr lang="en-US" dirty="0" smtClean="0"/>
              <a:t>via stored callback</a:t>
            </a:r>
            <a:endParaRPr lang="en-US" dirty="0"/>
          </a:p>
        </p:txBody>
      </p:sp>
      <p:sp>
        <p:nvSpPr>
          <p:cNvPr id="45" name="TextBox 44"/>
          <p:cNvSpPr txBox="1"/>
          <p:nvPr/>
        </p:nvSpPr>
        <p:spPr>
          <a:xfrm>
            <a:off x="0" y="533400"/>
            <a:ext cx="2286000" cy="369332"/>
          </a:xfrm>
          <a:prstGeom prst="rect">
            <a:avLst/>
          </a:prstGeom>
          <a:noFill/>
        </p:spPr>
        <p:txBody>
          <a:bodyPr wrap="square" rtlCol="0">
            <a:spAutoFit/>
          </a:bodyPr>
          <a:lstStyle/>
          <a:p>
            <a:r>
              <a:rPr lang="en-US" b="1" dirty="0" smtClean="0"/>
              <a:t>Launcher (Charmrun)</a:t>
            </a:r>
            <a:endParaRPr lang="en-US" b="1" dirty="0"/>
          </a:p>
        </p:txBody>
      </p:sp>
      <p:sp>
        <p:nvSpPr>
          <p:cNvPr id="46" name="Isosceles Triangle 45"/>
          <p:cNvSpPr/>
          <p:nvPr/>
        </p:nvSpPr>
        <p:spPr>
          <a:xfrm>
            <a:off x="1676400" y="1219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1676400" y="15240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1905000" y="1295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133600" y="12954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2971800" y="1219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3200400" y="1219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3505200" y="1219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29000" y="16002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2209800" y="18288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1905000" y="17526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1676400" y="18288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133600" y="16002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3200400" y="1676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2895600" y="18288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2971800" y="15240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429000" y="19050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514600" y="2438400"/>
            <a:ext cx="228600" cy="381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810000" y="2438400"/>
            <a:ext cx="228600" cy="381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600200" y="1143000"/>
            <a:ext cx="914400" cy="1066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hape 71"/>
          <p:cNvCxnSpPr>
            <a:stCxn id="70" idx="6"/>
            <a:endCxn id="62" idx="3"/>
          </p:cNvCxnSpPr>
          <p:nvPr/>
        </p:nvCxnSpPr>
        <p:spPr>
          <a:xfrm>
            <a:off x="2514600" y="1676400"/>
            <a:ext cx="228600" cy="952500"/>
          </a:xfrm>
          <a:prstGeom prst="curvedConnector3">
            <a:avLst>
              <a:gd name="adj1" fmla="val 20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2895600" y="1143000"/>
            <a:ext cx="914400" cy="1066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hape 71"/>
          <p:cNvCxnSpPr>
            <a:stCxn id="80" idx="6"/>
          </p:cNvCxnSpPr>
          <p:nvPr/>
        </p:nvCxnSpPr>
        <p:spPr>
          <a:xfrm>
            <a:off x="3810000" y="1676400"/>
            <a:ext cx="152400" cy="952500"/>
          </a:xfrm>
          <a:prstGeom prst="curvedConnector3">
            <a:avLst>
              <a:gd name="adj1" fmla="val 194615"/>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514600" y="3505200"/>
            <a:ext cx="228600" cy="381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810000" y="3505200"/>
            <a:ext cx="228600" cy="381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1295400" y="2819400"/>
            <a:ext cx="70104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447800" y="5029200"/>
            <a:ext cx="71628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267200" y="5029200"/>
            <a:ext cx="914400" cy="7620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943600" y="5029200"/>
            <a:ext cx="914400" cy="7620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Arrow Connector 98"/>
          <p:cNvCxnSpPr/>
          <p:nvPr/>
        </p:nvCxnSpPr>
        <p:spPr>
          <a:xfrm>
            <a:off x="2438400" y="4724400"/>
            <a:ext cx="18288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3810000" y="4724400"/>
            <a:ext cx="646578"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96" idx="1"/>
          </p:cNvCxnSpPr>
          <p:nvPr/>
        </p:nvCxnSpPr>
        <p:spPr>
          <a:xfrm>
            <a:off x="3810000" y="4648200"/>
            <a:ext cx="2267511" cy="4925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914400" y="3200400"/>
            <a:ext cx="228600" cy="2819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125" name="Isosceles Triangle 124"/>
          <p:cNvSpPr/>
          <p:nvPr/>
        </p:nvSpPr>
        <p:spPr>
          <a:xfrm>
            <a:off x="1676400" y="3962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1676400" y="4267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1905000" y="40386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2133600" y="40386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2209800" y="45720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1905000" y="44958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1676400" y="45720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133600" y="43434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600200" y="3886200"/>
            <a:ext cx="914400" cy="1066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2971800" y="3962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3200400" y="3962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3505200" y="39624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429000" y="43434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3200400" y="44196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a:off x="2895600" y="45720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p:cNvSpPr/>
          <p:nvPr/>
        </p:nvSpPr>
        <p:spPr>
          <a:xfrm>
            <a:off x="2971800" y="4267200"/>
            <a:ext cx="228600" cy="228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429000" y="4648200"/>
            <a:ext cx="228600" cy="152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895600" y="3886200"/>
            <a:ext cx="914400" cy="1066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hape 71"/>
          <p:cNvCxnSpPr>
            <a:endCxn id="142" idx="6"/>
          </p:cNvCxnSpPr>
          <p:nvPr/>
        </p:nvCxnSpPr>
        <p:spPr>
          <a:xfrm rot="5400000">
            <a:off x="3505200" y="3962400"/>
            <a:ext cx="762000" cy="152400"/>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hape 71"/>
          <p:cNvCxnSpPr/>
          <p:nvPr/>
        </p:nvCxnSpPr>
        <p:spPr>
          <a:xfrm rot="5400000">
            <a:off x="2209800" y="4038600"/>
            <a:ext cx="762000" cy="152400"/>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228600" y="838200"/>
            <a:ext cx="685800" cy="60960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0" y="990600"/>
            <a:ext cx="914400" cy="898704"/>
          </a:xfrm>
          <a:prstGeom prst="rect">
            <a:avLst/>
          </a:prstGeom>
          <a:noFill/>
        </p:spPr>
        <p:txBody>
          <a:bodyPr wrap="square" lIns="67053" tIns="33526" rIns="67053" bIns="33526" rtlCol="0">
            <a:spAutoFit/>
          </a:bodyPr>
          <a:lstStyle/>
          <a:p>
            <a:r>
              <a:rPr lang="en-US" dirty="0" smtClean="0"/>
              <a:t>CCS </a:t>
            </a:r>
            <a:r>
              <a:rPr lang="en-US" dirty="0"/>
              <a:t> </a:t>
            </a:r>
            <a:r>
              <a:rPr lang="en-US" dirty="0" smtClean="0"/>
              <a:t>Expand Request </a:t>
            </a:r>
            <a:endParaRPr lang="en-US" dirty="0"/>
          </a:p>
        </p:txBody>
      </p:sp>
      <p:cxnSp>
        <p:nvCxnSpPr>
          <p:cNvPr id="166" name="Straight Arrow Connector 165"/>
          <p:cNvCxnSpPr>
            <a:stCxn id="161" idx="3"/>
          </p:cNvCxnSpPr>
          <p:nvPr/>
        </p:nvCxnSpPr>
        <p:spPr>
          <a:xfrm>
            <a:off x="914400" y="1439952"/>
            <a:ext cx="609600" cy="388848"/>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114300" y="3771900"/>
            <a:ext cx="1447800" cy="60960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0" y="5181600"/>
            <a:ext cx="1676400" cy="621705"/>
          </a:xfrm>
          <a:prstGeom prst="rect">
            <a:avLst/>
          </a:prstGeom>
          <a:noFill/>
        </p:spPr>
        <p:txBody>
          <a:bodyPr wrap="square" lIns="67053" tIns="33526" rIns="67053" bIns="33526" rtlCol="0">
            <a:spAutoFit/>
          </a:bodyPr>
          <a:lstStyle/>
          <a:p>
            <a:r>
              <a:rPr lang="en-US" dirty="0" err="1" smtClean="0"/>
              <a:t>ExpandAck</a:t>
            </a:r>
            <a:r>
              <a:rPr lang="en-US" dirty="0" smtClean="0"/>
              <a:t> to external  client</a:t>
            </a:r>
            <a:endParaRPr lang="en-US" dirty="0"/>
          </a:p>
        </p:txBody>
      </p:sp>
      <p:cxnSp>
        <p:nvCxnSpPr>
          <p:cNvPr id="187" name="Straight Arrow Connector 186"/>
          <p:cNvCxnSpPr/>
          <p:nvPr/>
        </p:nvCxnSpPr>
        <p:spPr>
          <a:xfrm rot="10800000" flipV="1">
            <a:off x="1143000" y="2895600"/>
            <a:ext cx="457200" cy="30480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rot="10800000" flipV="1">
            <a:off x="0" y="2325906"/>
            <a:ext cx="685800" cy="344706"/>
          </a:xfrm>
          <a:prstGeom prst="rect">
            <a:avLst/>
          </a:prstGeom>
          <a:noFill/>
        </p:spPr>
        <p:txBody>
          <a:bodyPr wrap="square" lIns="67053" tIns="33526" rIns="67053" bIns="33526" rtlCol="0">
            <a:spAutoFit/>
          </a:bodyPr>
          <a:lstStyle/>
          <a:p>
            <a:pPr algn="ctr"/>
            <a:r>
              <a:rPr lang="en-US" b="1" dirty="0" smtClean="0"/>
              <a:t>Time</a:t>
            </a:r>
            <a:endParaRPr lang="en-US" b="1" dirty="0"/>
          </a:p>
        </p:txBody>
      </p:sp>
      <p:cxnSp>
        <p:nvCxnSpPr>
          <p:cNvPr id="203" name="Straight Arrow Connector 202"/>
          <p:cNvCxnSpPr/>
          <p:nvPr/>
        </p:nvCxnSpPr>
        <p:spPr>
          <a:xfrm rot="5400000">
            <a:off x="-37505" y="2933105"/>
            <a:ext cx="1600201" cy="11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3400" y="3886200"/>
            <a:ext cx="78486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endCxn id="24" idx="5"/>
          </p:cNvCxnSpPr>
          <p:nvPr/>
        </p:nvCxnSpPr>
        <p:spPr>
          <a:xfrm rot="10800000" flipV="1">
            <a:off x="6496050" y="4953000"/>
            <a:ext cx="666750" cy="2667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934200" y="5105400"/>
            <a:ext cx="2057400" cy="369332"/>
          </a:xfrm>
          <a:prstGeom prst="rect">
            <a:avLst/>
          </a:prstGeom>
          <a:noFill/>
        </p:spPr>
        <p:txBody>
          <a:bodyPr wrap="square" rtlCol="0">
            <a:spAutoFit/>
          </a:bodyPr>
          <a:lstStyle/>
          <a:p>
            <a:r>
              <a:rPr lang="en-US" b="1" dirty="0" smtClean="0"/>
              <a:t>Load Balancing</a:t>
            </a:r>
            <a:endParaRPr lang="en-US" b="1" dirty="0"/>
          </a:p>
        </p:txBody>
      </p:sp>
      <p:cxnSp>
        <p:nvCxnSpPr>
          <p:cNvPr id="143" name="Straight Connector 142"/>
          <p:cNvCxnSpPr/>
          <p:nvPr/>
        </p:nvCxnSpPr>
        <p:spPr>
          <a:xfrm>
            <a:off x="1371600" y="5943600"/>
            <a:ext cx="71628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Slide Number Placeholder 3"/>
          <p:cNvSpPr>
            <a:spLocks noGrp="1"/>
          </p:cNvSpPr>
          <p:nvPr>
            <p:ph type="sldNum" sz="quarter" idx="4294967295"/>
          </p:nvPr>
        </p:nvSpPr>
        <p:spPr>
          <a:xfrm>
            <a:off x="8382000" y="6336792"/>
            <a:ext cx="609600" cy="521208"/>
          </a:xfrm>
          <a:prstGeom prst="rect">
            <a:avLst/>
          </a:prstGeom>
        </p:spPr>
        <p:txBody>
          <a:bodyPr/>
          <a:lstStyle/>
          <a:p>
            <a:pPr>
              <a:defRPr/>
            </a:pPr>
            <a:fld id="{21EF063A-D55F-46A6-9045-9932BD3AAC31}" type="slidenum">
              <a:rPr lang="en-US" sz="1400" smtClean="0">
                <a:solidFill>
                  <a:schemeClr val="tx1"/>
                </a:solidFill>
                <a:latin typeface="Century Schoolbook" pitchFamily="18" charset="0"/>
              </a:rPr>
              <a:pPr>
                <a:defRPr/>
              </a:pPr>
              <a:t>54</a:t>
            </a:fld>
            <a:endParaRPr lang="en-US" sz="1400" dirty="0">
              <a:solidFill>
                <a:schemeClr val="tx1"/>
              </a:solidFill>
              <a:latin typeface="Century Schoolbook" pitchFamily="18" charset="0"/>
            </a:endParaRPr>
          </a:p>
        </p:txBody>
      </p:sp>
      <p:sp>
        <p:nvSpPr>
          <p:cNvPr id="105" name="Title 1"/>
          <p:cNvSpPr txBox="1">
            <a:spLocks/>
          </p:cNvSpPr>
          <p:nvPr/>
        </p:nvSpPr>
        <p:spPr>
          <a:xfrm>
            <a:off x="381000" y="-53340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rgbClr val="575F6D"/>
                </a:solidFill>
                <a:effectLst/>
                <a:uLnTx/>
                <a:uFillTx/>
                <a:latin typeface="Century Schoolbook"/>
                <a:ea typeface="+mj-ea"/>
                <a:cs typeface="+mj-cs"/>
              </a:rPr>
              <a:t>Approach (Expand)</a:t>
            </a:r>
            <a:endParaRPr kumimoji="0" lang="en-US" sz="3000" b="0" i="0" u="none" strike="noStrike" kern="1200" cap="small" spc="0" normalizeH="0" baseline="0" noProof="0" dirty="0">
              <a:ln>
                <a:noFill/>
              </a:ln>
              <a:solidFill>
                <a:srgbClr val="575F6D"/>
              </a:solidFill>
              <a:effectLst/>
              <a:uLnTx/>
              <a:uFillTx/>
              <a:latin typeface="Century Schoolbook"/>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Malleable RTS Approach Summary</a:t>
            </a:r>
            <a:endParaRPr lang="en-US" dirty="0"/>
          </a:p>
        </p:txBody>
      </p:sp>
      <p:sp>
        <p:nvSpPr>
          <p:cNvPr id="3" name="Content Placeholder 2"/>
          <p:cNvSpPr>
            <a:spLocks noGrp="1"/>
          </p:cNvSpPr>
          <p:nvPr>
            <p:ph sz="quarter" idx="1"/>
          </p:nvPr>
        </p:nvSpPr>
        <p:spPr>
          <a:xfrm>
            <a:off x="457200" y="1066800"/>
            <a:ext cx="8382000" cy="4953000"/>
          </a:xfrm>
        </p:spPr>
        <p:txBody>
          <a:bodyPr>
            <a:noAutofit/>
          </a:bodyPr>
          <a:lstStyle/>
          <a:p>
            <a:pPr lvl="1"/>
            <a:endParaRPr lang="en-US" sz="1800" dirty="0" smtClean="0"/>
          </a:p>
          <a:p>
            <a:r>
              <a:rPr lang="en-US" dirty="0" smtClean="0"/>
              <a:t>Task migration</a:t>
            </a:r>
          </a:p>
          <a:p>
            <a:r>
              <a:rPr lang="en-US" dirty="0" smtClean="0"/>
              <a:t>Checkpoint-restart </a:t>
            </a:r>
          </a:p>
          <a:p>
            <a:r>
              <a:rPr lang="en-US" dirty="0" smtClean="0"/>
              <a:t>Load balancing </a:t>
            </a:r>
          </a:p>
          <a:p>
            <a:r>
              <a:rPr lang="en-US" dirty="0" smtClean="0"/>
              <a:t>Linux shared memory</a:t>
            </a:r>
            <a:endParaRPr lang="en-US" dirty="0"/>
          </a:p>
        </p:txBody>
      </p:sp>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21EF063A-D55F-46A6-9045-9932BD3AAC31}" type="slidenum">
              <a:rPr lang="en-US" smtClean="0"/>
              <a:pPr>
                <a:defRPr/>
              </a:pPr>
              <a:t>55</a:t>
            </a:fld>
            <a:endParaRPr lang="en-US"/>
          </a:p>
        </p:txBody>
      </p:sp>
    </p:spTree>
    <p:custDataLst>
      <p:tags r:id="rId1"/>
    </p:custDataLst>
    <p:extLst>
      <p:ext uri="{BB962C8B-B14F-4D97-AF65-F5344CB8AC3E}">
        <p14:creationId xmlns:p14="http://schemas.microsoft.com/office/powerpoint/2010/main" val="2597758069"/>
      </p:ext>
    </p:extLst>
  </p:cSld>
  <p:clrMapOvr>
    <a:masterClrMapping/>
  </p:clrMapOvr>
  <mc:AlternateContent xmlns:mc="http://schemas.openxmlformats.org/markup-compatibility/2006" xmlns:p14="http://schemas.microsoft.com/office/powerpoint/2010/main">
    <mc:Choice Requires="p14">
      <p:transition spd="slow" p14:dur="2000" advTm="76565"/>
    </mc:Choice>
    <mc:Fallback xmlns="">
      <p:transition spd="slow" advTm="76565"/>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143000"/>
          </a:xfrm>
        </p:spPr>
        <p:txBody>
          <a:bodyPr>
            <a:normAutofit/>
          </a:bodyPr>
          <a:lstStyle/>
          <a:p>
            <a:r>
              <a:rPr lang="en-US" dirty="0" smtClean="0"/>
              <a:t>Experimental Evaluation on Stampede</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56</a:t>
            </a:fld>
            <a:endParaRPr lang="en-US" dirty="0"/>
          </a:p>
        </p:txBody>
      </p:sp>
      <p:sp>
        <p:nvSpPr>
          <p:cNvPr id="5" name="Content Placeholder 4"/>
          <p:cNvSpPr>
            <a:spLocks noGrp="1"/>
          </p:cNvSpPr>
          <p:nvPr>
            <p:ph sz="quarter" idx="1"/>
          </p:nvPr>
        </p:nvSpPr>
        <p:spPr>
          <a:xfrm>
            <a:off x="457200" y="1219200"/>
            <a:ext cx="8077200" cy="4873752"/>
          </a:xfrm>
        </p:spPr>
        <p:txBody>
          <a:bodyPr/>
          <a:lstStyle/>
          <a:p>
            <a:r>
              <a:rPr lang="en-US" dirty="0" smtClean="0"/>
              <a:t>4 HPC mini-applications:</a:t>
            </a:r>
          </a:p>
          <a:p>
            <a:pPr lvl="1"/>
            <a:r>
              <a:rPr lang="en-US" dirty="0" smtClean="0"/>
              <a:t>Stencil2D</a:t>
            </a:r>
          </a:p>
          <a:p>
            <a:pPr lvl="1"/>
            <a:r>
              <a:rPr lang="en-US" dirty="0" err="1" smtClean="0"/>
              <a:t>LeanMD</a:t>
            </a:r>
            <a:endParaRPr lang="en-US" dirty="0" smtClean="0"/>
          </a:p>
          <a:p>
            <a:pPr lvl="1"/>
            <a:r>
              <a:rPr lang="en-US" dirty="0" smtClean="0"/>
              <a:t>Wave2D</a:t>
            </a:r>
          </a:p>
          <a:p>
            <a:pPr lvl="1"/>
            <a:r>
              <a:rPr lang="en-US" dirty="0" err="1" smtClean="0"/>
              <a:t>LuLesh</a:t>
            </a:r>
            <a:endParaRPr lang="en-US" dirty="0" smtClean="0"/>
          </a:p>
          <a:p>
            <a:r>
              <a:rPr lang="en-US" dirty="0" smtClean="0"/>
              <a:t>Evaluate against design goals</a:t>
            </a:r>
          </a:p>
          <a:p>
            <a:r>
              <a:rPr lang="en-US" dirty="0" smtClean="0"/>
              <a:t>Demonstrate the benefits of malleability with simple scheduling algorithm </a:t>
            </a:r>
          </a:p>
          <a:p>
            <a:endParaRPr lang="en-US" dirty="0" smtClean="0"/>
          </a:p>
          <a:p>
            <a:endParaRPr lang="en-US"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Results: </a:t>
            </a:r>
            <a:r>
              <a:rPr lang="en-US" dirty="0" err="1" smtClean="0"/>
              <a:t>Adaptivity</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57</a:t>
            </a:fld>
            <a:endParaRPr lang="en-US" dirty="0"/>
          </a:p>
        </p:txBody>
      </p:sp>
      <p:pic>
        <p:nvPicPr>
          <p:cNvPr id="9218" name="Picture 2"/>
          <p:cNvPicPr>
            <a:picLocks noGrp="1" noChangeAspect="1" noChangeArrowheads="1"/>
          </p:cNvPicPr>
          <p:nvPr>
            <p:ph sz="quarter" idx="1"/>
          </p:nvPr>
        </p:nvPicPr>
        <p:blipFill>
          <a:blip r:embed="rId3"/>
          <a:srcRect/>
          <a:stretch>
            <a:fillRect/>
          </a:stretch>
        </p:blipFill>
        <p:spPr bwMode="auto">
          <a:xfrm>
            <a:off x="1143000" y="990600"/>
            <a:ext cx="7315200" cy="4712413"/>
          </a:xfrm>
          <a:prstGeom prst="rect">
            <a:avLst/>
          </a:prstGeom>
          <a:noFill/>
          <a:ln w="9525">
            <a:noFill/>
            <a:miter lim="800000"/>
            <a:headEnd/>
            <a:tailEnd/>
          </a:ln>
          <a:effectLst/>
        </p:spPr>
      </p:pic>
      <p:sp>
        <p:nvSpPr>
          <p:cNvPr id="7" name="Rectangle 6"/>
          <p:cNvSpPr/>
          <p:nvPr/>
        </p:nvSpPr>
        <p:spPr>
          <a:xfrm>
            <a:off x="685800" y="5105400"/>
            <a:ext cx="7467600" cy="830997"/>
          </a:xfrm>
          <a:prstGeom prst="rect">
            <a:avLst/>
          </a:prstGeom>
          <a:solidFill>
            <a:schemeClr val="accent1">
              <a:lumMod val="60000"/>
              <a:lumOff val="40000"/>
            </a:schemeClr>
          </a:solidFill>
        </p:spPr>
        <p:txBody>
          <a:bodyPr wrap="square">
            <a:spAutoFit/>
          </a:bodyPr>
          <a:lstStyle/>
          <a:p>
            <a:pPr eaLnBrk="0" fontAlgn="base" hangingPunct="0">
              <a:spcBef>
                <a:spcPts val="600"/>
              </a:spcBef>
              <a:spcAft>
                <a:spcPct val="0"/>
              </a:spcAft>
              <a:buClr>
                <a:srgbClr val="FE8637"/>
              </a:buClr>
              <a:buSzPct val="70000"/>
            </a:pPr>
            <a:r>
              <a:rPr lang="en-US" sz="2400" dirty="0" err="1" smtClean="0">
                <a:solidFill>
                  <a:prstClr val="black"/>
                </a:solidFill>
              </a:rPr>
              <a:t>LeanMD</a:t>
            </a:r>
            <a:r>
              <a:rPr lang="en-US" sz="2400" dirty="0" smtClean="0">
                <a:solidFill>
                  <a:prstClr val="black"/>
                </a:solidFill>
              </a:rPr>
              <a:t>: Adapting load distribution on rescale, showing that our approach is efficient</a:t>
            </a:r>
          </a:p>
        </p:txBody>
      </p:sp>
      <p:sp>
        <p:nvSpPr>
          <p:cNvPr id="6" name="TextBox 5"/>
          <p:cNvSpPr txBox="1"/>
          <p:nvPr/>
        </p:nvSpPr>
        <p:spPr>
          <a:xfrm>
            <a:off x="304800" y="2514600"/>
            <a:ext cx="1665450"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8" name="Up Arrow 7"/>
          <p:cNvSpPr/>
          <p:nvPr/>
        </p:nvSpPr>
        <p:spPr>
          <a:xfrm rot="10648792">
            <a:off x="776036" y="3056901"/>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Results: Scalability</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58</a:t>
            </a:fld>
            <a:endParaRPr lang="en-US" dirty="0"/>
          </a:p>
        </p:txBody>
      </p:sp>
      <p:sp>
        <p:nvSpPr>
          <p:cNvPr id="6" name="Rectangle 5"/>
          <p:cNvSpPr/>
          <p:nvPr/>
        </p:nvSpPr>
        <p:spPr>
          <a:xfrm>
            <a:off x="685800" y="5334000"/>
            <a:ext cx="7391400" cy="461665"/>
          </a:xfrm>
          <a:prstGeom prst="rect">
            <a:avLst/>
          </a:prstGeom>
          <a:solidFill>
            <a:schemeClr val="accent1">
              <a:lumMod val="60000"/>
              <a:lumOff val="40000"/>
            </a:schemeClr>
          </a:solidFill>
        </p:spPr>
        <p:txBody>
          <a:bodyPr wrap="square">
            <a:spAutoFit/>
          </a:bodyPr>
          <a:lstStyle/>
          <a:p>
            <a:pPr eaLnBrk="0" fontAlgn="base" hangingPunct="0">
              <a:spcBef>
                <a:spcPts val="600"/>
              </a:spcBef>
              <a:spcAft>
                <a:spcPct val="0"/>
              </a:spcAft>
              <a:buClr>
                <a:srgbClr val="FE8637"/>
              </a:buClr>
              <a:buSzPct val="70000"/>
            </a:pPr>
            <a:r>
              <a:rPr lang="en-US" sz="2400" dirty="0" smtClean="0">
                <a:solidFill>
                  <a:prstClr val="black"/>
                </a:solidFill>
              </a:rPr>
              <a:t>Scales well with increasing number of processors</a:t>
            </a:r>
          </a:p>
        </p:txBody>
      </p:sp>
      <p:pic>
        <p:nvPicPr>
          <p:cNvPr id="5122" name="Picture 2"/>
          <p:cNvPicPr>
            <a:picLocks noGrp="1" noChangeAspect="1" noChangeArrowheads="1"/>
          </p:cNvPicPr>
          <p:nvPr>
            <p:ph sz="quarter" idx="1"/>
          </p:nvPr>
        </p:nvPicPr>
        <p:blipFill>
          <a:blip r:embed="rId3"/>
          <a:srcRect/>
          <a:stretch>
            <a:fillRect/>
          </a:stretch>
        </p:blipFill>
        <p:spPr bwMode="auto">
          <a:xfrm>
            <a:off x="1768370" y="1066800"/>
            <a:ext cx="6156430" cy="4119376"/>
          </a:xfrm>
          <a:prstGeom prst="rect">
            <a:avLst/>
          </a:prstGeom>
          <a:noFill/>
          <a:ln w="9525">
            <a:noFill/>
            <a:miter lim="800000"/>
            <a:headEnd/>
            <a:tailEnd/>
          </a:ln>
          <a:effectLst/>
        </p:spPr>
      </p:pic>
      <p:sp>
        <p:nvSpPr>
          <p:cNvPr id="7" name="TextBox 6"/>
          <p:cNvSpPr txBox="1"/>
          <p:nvPr/>
        </p:nvSpPr>
        <p:spPr>
          <a:xfrm>
            <a:off x="304800" y="2514600"/>
            <a:ext cx="1665450"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8" name="Up Arrow 7"/>
          <p:cNvSpPr/>
          <p:nvPr/>
        </p:nvSpPr>
        <p:spPr>
          <a:xfrm rot="10648792">
            <a:off x="776036" y="3056901"/>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Results: Scalability</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59</a:t>
            </a:fld>
            <a:endParaRPr lang="en-US" dirty="0"/>
          </a:p>
        </p:txBody>
      </p:sp>
      <p:pic>
        <p:nvPicPr>
          <p:cNvPr id="4098" name="Picture 2"/>
          <p:cNvPicPr>
            <a:picLocks noChangeAspect="1" noChangeArrowheads="1"/>
          </p:cNvPicPr>
          <p:nvPr/>
        </p:nvPicPr>
        <p:blipFill>
          <a:blip r:embed="rId3"/>
          <a:srcRect/>
          <a:stretch>
            <a:fillRect/>
          </a:stretch>
        </p:blipFill>
        <p:spPr bwMode="auto">
          <a:xfrm>
            <a:off x="1752600" y="1143000"/>
            <a:ext cx="6096000" cy="4108729"/>
          </a:xfrm>
          <a:prstGeom prst="rect">
            <a:avLst/>
          </a:prstGeom>
          <a:noFill/>
          <a:ln w="9525">
            <a:noFill/>
            <a:miter lim="800000"/>
            <a:headEnd/>
            <a:tailEnd/>
          </a:ln>
          <a:effectLst/>
        </p:spPr>
      </p:pic>
      <p:sp>
        <p:nvSpPr>
          <p:cNvPr id="8" name="TextBox 7"/>
          <p:cNvSpPr txBox="1"/>
          <p:nvPr/>
        </p:nvSpPr>
        <p:spPr>
          <a:xfrm>
            <a:off x="304800" y="2514600"/>
            <a:ext cx="1665450"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9" name="Up Arrow 8"/>
          <p:cNvSpPr/>
          <p:nvPr/>
        </p:nvSpPr>
        <p:spPr>
          <a:xfrm rot="10648792">
            <a:off x="776036" y="3056901"/>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8200" y="5486400"/>
            <a:ext cx="6629400" cy="461665"/>
          </a:xfrm>
          <a:prstGeom prst="rect">
            <a:avLst/>
          </a:prstGeom>
          <a:solidFill>
            <a:schemeClr val="accent1">
              <a:lumMod val="60000"/>
              <a:lumOff val="40000"/>
            </a:schemeClr>
          </a:solidFill>
        </p:spPr>
        <p:txBody>
          <a:bodyPr wrap="square">
            <a:spAutoFit/>
          </a:bodyPr>
          <a:lstStyle/>
          <a:p>
            <a:pPr algn="ctr" eaLnBrk="0" fontAlgn="base" hangingPunct="0">
              <a:spcBef>
                <a:spcPts val="600"/>
              </a:spcBef>
              <a:spcAft>
                <a:spcPct val="0"/>
              </a:spcAft>
              <a:buClr>
                <a:srgbClr val="FE8637"/>
              </a:buClr>
              <a:buSzPct val="70000"/>
            </a:pPr>
            <a:r>
              <a:rPr lang="en-US" sz="2400" dirty="0" smtClean="0">
                <a:solidFill>
                  <a:prstClr val="black"/>
                </a:solidFill>
              </a:rPr>
              <a:t>Scales well with increasing problem size</a:t>
            </a:r>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1143000"/>
          </a:xfrm>
        </p:spPr>
        <p:txBody>
          <a:bodyPr/>
          <a:lstStyle/>
          <a:p>
            <a:r>
              <a:rPr lang="en-US" dirty="0" smtClean="0"/>
              <a:t>Performance (2/3)</a:t>
            </a:r>
            <a:endParaRPr lang="en-US" dirty="0"/>
          </a:p>
        </p:txBody>
      </p:sp>
      <p:sp>
        <p:nvSpPr>
          <p:cNvPr id="4" name="TextBox 3"/>
          <p:cNvSpPr txBox="1"/>
          <p:nvPr/>
        </p:nvSpPr>
        <p:spPr>
          <a:xfrm>
            <a:off x="990600" y="5257800"/>
            <a:ext cx="5791200" cy="461665"/>
          </a:xfrm>
          <a:prstGeom prst="rect">
            <a:avLst/>
          </a:prstGeom>
          <a:solidFill>
            <a:schemeClr val="accent1">
              <a:lumMod val="60000"/>
              <a:lumOff val="40000"/>
            </a:schemeClr>
          </a:solidFill>
        </p:spPr>
        <p:txBody>
          <a:bodyPr wrap="square" rtlCol="0">
            <a:spAutoFit/>
          </a:bodyPr>
          <a:lstStyle/>
          <a:p>
            <a:pPr algn="ctr"/>
            <a:r>
              <a:rPr lang="en-US" sz="2400" dirty="0" smtClean="0"/>
              <a:t>Some applications scale till 16-64 cores</a:t>
            </a:r>
            <a:endParaRPr lang="en-US" sz="2400" dirty="0"/>
          </a:p>
        </p:txBody>
      </p:sp>
      <p:pic>
        <p:nvPicPr>
          <p:cNvPr id="9" name="Picture 2" descr="C:\Users\guabhish\Desktop\Thesis\confu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988333"/>
            <a:ext cx="1066427" cy="100059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6</a:t>
            </a:fld>
            <a:endParaRPr lang="en-US" dirty="0"/>
          </a:p>
        </p:txBody>
      </p:sp>
      <p:pic>
        <p:nvPicPr>
          <p:cNvPr id="3074" name="Picture 2"/>
          <p:cNvPicPr>
            <a:picLocks noChangeAspect="1" noChangeArrowheads="1"/>
          </p:cNvPicPr>
          <p:nvPr/>
        </p:nvPicPr>
        <p:blipFill>
          <a:blip r:embed="rId4"/>
          <a:srcRect b="2143"/>
          <a:stretch>
            <a:fillRect/>
          </a:stretch>
        </p:blipFill>
        <p:spPr bwMode="auto">
          <a:xfrm>
            <a:off x="609600" y="914400"/>
            <a:ext cx="4114800" cy="4175760"/>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4572000" y="228600"/>
            <a:ext cx="2185301" cy="22098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a:srcRect/>
          <a:stretch>
            <a:fillRect/>
          </a:stretch>
        </p:blipFill>
        <p:spPr bwMode="auto">
          <a:xfrm>
            <a:off x="6629400" y="304800"/>
            <a:ext cx="2133600" cy="2176848"/>
          </a:xfrm>
          <a:prstGeom prst="rect">
            <a:avLst/>
          </a:prstGeom>
          <a:noFill/>
          <a:ln w="9525">
            <a:noFill/>
            <a:miter lim="800000"/>
            <a:headEnd/>
            <a:tailEnd/>
          </a:ln>
          <a:effectLst/>
        </p:spPr>
      </p:pic>
      <p:pic>
        <p:nvPicPr>
          <p:cNvPr id="14" name="Picture 3"/>
          <p:cNvPicPr>
            <a:picLocks noChangeAspect="1" noChangeArrowheads="1"/>
          </p:cNvPicPr>
          <p:nvPr/>
        </p:nvPicPr>
        <p:blipFill>
          <a:blip r:embed="rId7"/>
          <a:srcRect/>
          <a:stretch>
            <a:fillRect/>
          </a:stretch>
        </p:blipFill>
        <p:spPr bwMode="auto">
          <a:xfrm>
            <a:off x="4724400" y="2590800"/>
            <a:ext cx="2647950" cy="1724025"/>
          </a:xfrm>
          <a:prstGeom prst="rect">
            <a:avLst/>
          </a:prstGeom>
          <a:noFill/>
          <a:ln w="9525">
            <a:noFill/>
            <a:miter lim="800000"/>
            <a:headEnd/>
            <a:tailEnd/>
          </a:ln>
          <a:effectLst/>
        </p:spPr>
      </p:pic>
    </p:spTree>
    <p:extLst>
      <p:ext uri="{BB962C8B-B14F-4D97-AF65-F5344CB8AC3E}">
        <p14:creationId xmlns:p14="http://schemas.microsoft.com/office/powerpoint/2010/main" val="3231407787"/>
      </p:ext>
    </p:extLst>
  </p:cSld>
  <p:clrMapOvr>
    <a:masterClrMapping/>
  </p:clrMapOvr>
  <p:transition xmlns:p14="http://schemas.microsoft.com/office/powerpoint/2010/main" spd="slow" advTm="33337"/>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Results Summary</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60</a:t>
            </a:fld>
            <a:endParaRPr lang="en-US" dirty="0"/>
          </a:p>
        </p:txBody>
      </p:sp>
      <p:sp>
        <p:nvSpPr>
          <p:cNvPr id="5" name="Content Placeholder 4"/>
          <p:cNvSpPr>
            <a:spLocks noGrp="1"/>
          </p:cNvSpPr>
          <p:nvPr>
            <p:ph sz="quarter" idx="1"/>
          </p:nvPr>
        </p:nvSpPr>
        <p:spPr>
          <a:xfrm>
            <a:off x="457200" y="1219200"/>
            <a:ext cx="8077200" cy="4873752"/>
          </a:xfrm>
        </p:spPr>
        <p:txBody>
          <a:bodyPr/>
          <a:lstStyle/>
          <a:p>
            <a:r>
              <a:rPr lang="en-US" dirty="0" smtClean="0"/>
              <a:t>Adapts load distribution well in response to a shrink/expand request (Efficient)</a:t>
            </a:r>
          </a:p>
          <a:p>
            <a:r>
              <a:rPr lang="en-US" dirty="0" smtClean="0"/>
              <a:t>2k-&gt;1k in 13s, 1k-&gt;2k in 40s (Fast)</a:t>
            </a:r>
          </a:p>
          <a:p>
            <a:r>
              <a:rPr lang="en-US" dirty="0" smtClean="0"/>
              <a:t>Scales well with increasing number of cores and also wrt problem size (Scalable)</a:t>
            </a:r>
          </a:p>
          <a:p>
            <a:r>
              <a:rPr lang="en-US" dirty="0" smtClean="0"/>
              <a:t>Little application programmer effort (Low-effort)</a:t>
            </a:r>
          </a:p>
          <a:p>
            <a:pPr lvl="1"/>
            <a:r>
              <a:rPr lang="en-US" dirty="0" smtClean="0"/>
              <a:t>4 mini-applications: Stencil2D, </a:t>
            </a:r>
            <a:r>
              <a:rPr lang="en-US" dirty="0" err="1" smtClean="0"/>
              <a:t>LeanMD</a:t>
            </a:r>
            <a:r>
              <a:rPr lang="en-US" dirty="0" smtClean="0"/>
              <a:t>, Wave2D, </a:t>
            </a:r>
            <a:r>
              <a:rPr lang="en-US" dirty="0" err="1" smtClean="0"/>
              <a:t>LuLesh</a:t>
            </a:r>
            <a:endParaRPr lang="en-US" dirty="0" smtClean="0"/>
          </a:p>
          <a:p>
            <a:r>
              <a:rPr lang="en-US" dirty="0" smtClean="0"/>
              <a:t>Can be used in most supercomputers (Practical)</a:t>
            </a:r>
          </a:p>
          <a:p>
            <a:endParaRPr lang="en-US" dirty="0" smtClean="0"/>
          </a:p>
          <a:p>
            <a:endParaRPr lang="en-US" dirty="0" smtClean="0"/>
          </a:p>
          <a:p>
            <a:endParaRPr lang="en-US" dirty="0"/>
          </a:p>
        </p:txBody>
      </p:sp>
      <p:sp>
        <p:nvSpPr>
          <p:cNvPr id="6" name="Rectangle 5"/>
          <p:cNvSpPr/>
          <p:nvPr/>
        </p:nvSpPr>
        <p:spPr>
          <a:xfrm>
            <a:off x="685800" y="4800600"/>
            <a:ext cx="6629400" cy="461665"/>
          </a:xfrm>
          <a:prstGeom prst="rect">
            <a:avLst/>
          </a:prstGeom>
          <a:solidFill>
            <a:schemeClr val="accent1">
              <a:lumMod val="60000"/>
              <a:lumOff val="40000"/>
            </a:schemeClr>
          </a:solidFill>
        </p:spPr>
        <p:txBody>
          <a:bodyPr wrap="square">
            <a:spAutoFit/>
          </a:bodyPr>
          <a:lstStyle/>
          <a:p>
            <a:pPr marL="342900" indent="-342900"/>
            <a:r>
              <a:rPr lang="en-US" sz="2400" dirty="0" smtClean="0"/>
              <a:t>What are the benefits for HPC in cloud?</a:t>
            </a:r>
            <a:endParaRPr lang="en-US" sz="2400"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Applicability to HPC in Cloud</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61</a:t>
            </a:fld>
            <a:endParaRPr lang="en-US" dirty="0"/>
          </a:p>
        </p:txBody>
      </p:sp>
      <p:sp>
        <p:nvSpPr>
          <p:cNvPr id="5" name="Content Placeholder 4"/>
          <p:cNvSpPr>
            <a:spLocks noGrp="1"/>
          </p:cNvSpPr>
          <p:nvPr>
            <p:ph sz="quarter" idx="1"/>
          </p:nvPr>
        </p:nvSpPr>
        <p:spPr>
          <a:xfrm>
            <a:off x="457200" y="1219200"/>
            <a:ext cx="8077200" cy="4873752"/>
          </a:xfrm>
        </p:spPr>
        <p:txBody>
          <a:bodyPr/>
          <a:lstStyle/>
          <a:p>
            <a:r>
              <a:rPr lang="en-US" dirty="0" smtClean="0"/>
              <a:t>Provider perspective: Improve cloud utilization using malleable jobs + adaptive job scheduling</a:t>
            </a:r>
          </a:p>
          <a:p>
            <a:pPr lvl="1"/>
            <a:r>
              <a:rPr lang="en-US" dirty="0" smtClean="0"/>
              <a:t>Stampede interactive mode as our small cluster for scheduler demonstration</a:t>
            </a:r>
          </a:p>
          <a:p>
            <a:endParaRPr lang="en-US" dirty="0" smtClean="0"/>
          </a:p>
          <a:p>
            <a:r>
              <a:rPr lang="en-US" dirty="0" smtClean="0"/>
              <a:t>User Perspective:  Price-sensitive rescale in spot markets</a:t>
            </a:r>
          </a:p>
          <a:p>
            <a:endParaRPr lang="en-US" dirty="0" smtClean="0"/>
          </a:p>
          <a:p>
            <a:endParaRPr lang="en-US"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a:bodyPr>
          <a:lstStyle/>
          <a:p>
            <a:r>
              <a:rPr lang="en-US" dirty="0" smtClean="0"/>
              <a:t>Provider Perspective: Scheduling Case Study</a:t>
            </a:r>
            <a:endParaRPr lang="en-US" dirty="0"/>
          </a:p>
        </p:txBody>
      </p:sp>
      <p:sp>
        <p:nvSpPr>
          <p:cNvPr id="4" name="Slide Number Placeholder 3"/>
          <p:cNvSpPr>
            <a:spLocks noGrp="1"/>
          </p:cNvSpPr>
          <p:nvPr>
            <p:ph type="sldNum" sz="quarter" idx="11"/>
          </p:nvPr>
        </p:nvSpPr>
        <p:spPr>
          <a:xfrm>
            <a:off x="8129588" y="5715000"/>
            <a:ext cx="609600" cy="520700"/>
          </a:xfrm>
        </p:spPr>
        <p:txBody>
          <a:bodyPr/>
          <a:lstStyle/>
          <a:p>
            <a:pPr>
              <a:defRPr/>
            </a:pPr>
            <a:fld id="{21EF063A-D55F-46A6-9045-9932BD3AAC31}" type="slidenum">
              <a:rPr lang="en-US" smtClean="0"/>
              <a:pPr>
                <a:defRPr/>
              </a:pPr>
              <a:t>62</a:t>
            </a:fld>
            <a:endParaRPr lang="en-US" dirty="0"/>
          </a:p>
        </p:txBody>
      </p:sp>
      <p:pic>
        <p:nvPicPr>
          <p:cNvPr id="3074" name="Picture 2"/>
          <p:cNvPicPr>
            <a:picLocks noChangeAspect="1" noChangeArrowheads="1"/>
          </p:cNvPicPr>
          <p:nvPr/>
        </p:nvPicPr>
        <p:blipFill>
          <a:blip r:embed="rId3"/>
          <a:srcRect/>
          <a:stretch>
            <a:fillRect/>
          </a:stretch>
        </p:blipFill>
        <p:spPr bwMode="auto">
          <a:xfrm>
            <a:off x="381000" y="1365250"/>
            <a:ext cx="4381689" cy="4572000"/>
          </a:xfrm>
          <a:prstGeom prst="rect">
            <a:avLst/>
          </a:prstGeom>
          <a:noFill/>
          <a:ln w="9525">
            <a:noFill/>
            <a:miter lim="800000"/>
            <a:headEnd/>
            <a:tailEnd/>
          </a:ln>
          <a:effectLst/>
        </p:spPr>
      </p:pic>
      <p:sp>
        <p:nvSpPr>
          <p:cNvPr id="8" name="TextBox 7"/>
          <p:cNvSpPr txBox="1"/>
          <p:nvPr/>
        </p:nvSpPr>
        <p:spPr>
          <a:xfrm>
            <a:off x="5029200" y="3194050"/>
            <a:ext cx="3657600" cy="2308324"/>
          </a:xfrm>
          <a:prstGeom prst="rect">
            <a:avLst/>
          </a:prstGeom>
          <a:noFill/>
        </p:spPr>
        <p:txBody>
          <a:bodyPr wrap="square" rtlCol="0">
            <a:spAutoFit/>
          </a:bodyPr>
          <a:lstStyle/>
          <a:p>
            <a:pPr>
              <a:buFont typeface="Arial" pitchFamily="34" charset="0"/>
              <a:buChar char="•"/>
            </a:pPr>
            <a:r>
              <a:rPr lang="en-US" dirty="0" smtClean="0"/>
              <a:t>5 jobs</a:t>
            </a:r>
          </a:p>
          <a:p>
            <a:pPr>
              <a:buFont typeface="Arial" pitchFamily="34" charset="0"/>
              <a:buChar char="•"/>
            </a:pPr>
            <a:r>
              <a:rPr lang="en-US" dirty="0" smtClean="0"/>
              <a:t>Stencil2D, 1000 iterations each</a:t>
            </a:r>
          </a:p>
          <a:p>
            <a:pPr>
              <a:buFont typeface="Arial" pitchFamily="34" charset="0"/>
              <a:buChar char="•"/>
            </a:pPr>
            <a:r>
              <a:rPr lang="en-US" dirty="0" smtClean="0"/>
              <a:t>4-16 nodes, 16 cores per  node</a:t>
            </a:r>
          </a:p>
          <a:p>
            <a:pPr>
              <a:buFont typeface="Arial" pitchFamily="34" charset="0"/>
              <a:buChar char="•"/>
            </a:pPr>
            <a:endParaRPr lang="en-US" dirty="0" smtClean="0"/>
          </a:p>
          <a:p>
            <a:pPr>
              <a:buFont typeface="Arial" pitchFamily="34" charset="0"/>
              <a:buChar char="•"/>
            </a:pPr>
            <a:r>
              <a:rPr lang="en-US" dirty="0" smtClean="0"/>
              <a:t>Dynamic </a:t>
            </a:r>
            <a:r>
              <a:rPr lang="en-US" dirty="0" err="1" smtClean="0"/>
              <a:t>Equipartitioning</a:t>
            </a:r>
            <a:r>
              <a:rPr lang="en-US" dirty="0" smtClean="0"/>
              <a:t> for malleable jobs</a:t>
            </a:r>
          </a:p>
          <a:p>
            <a:pPr>
              <a:buFont typeface="Arial" pitchFamily="34" charset="0"/>
              <a:buChar char="•"/>
            </a:pPr>
            <a:r>
              <a:rPr lang="en-US" dirty="0" smtClean="0"/>
              <a:t>FCFS for rigid jobs</a:t>
            </a:r>
          </a:p>
          <a:p>
            <a:pPr>
              <a:buFont typeface="Arial" pitchFamily="34" charset="0"/>
              <a:buChar char="•"/>
            </a:pPr>
            <a:endParaRPr lang="en-US" dirty="0" smtClean="0"/>
          </a:p>
        </p:txBody>
      </p:sp>
      <p:sp>
        <p:nvSpPr>
          <p:cNvPr id="9" name="Rectangle 8"/>
          <p:cNvSpPr/>
          <p:nvPr/>
        </p:nvSpPr>
        <p:spPr>
          <a:xfrm>
            <a:off x="5105400" y="1441450"/>
            <a:ext cx="3276600" cy="1323439"/>
          </a:xfrm>
          <a:prstGeom prst="rect">
            <a:avLst/>
          </a:prstGeom>
          <a:solidFill>
            <a:schemeClr val="accent1">
              <a:lumMod val="60000"/>
              <a:lumOff val="40000"/>
            </a:schemeClr>
          </a:solidFill>
        </p:spPr>
        <p:txBody>
          <a:bodyPr wrap="square">
            <a:spAutoFit/>
          </a:bodyPr>
          <a:lstStyle/>
          <a:p>
            <a:pPr marL="342900" indent="-342900">
              <a:buFont typeface="Arial" pitchFamily="34" charset="0"/>
              <a:buChar char="•"/>
            </a:pPr>
            <a:r>
              <a:rPr lang="en-US" sz="2000" dirty="0" smtClean="0"/>
              <a:t>Improved cluster utilization</a:t>
            </a:r>
          </a:p>
          <a:p>
            <a:pPr marL="342900" indent="-342900">
              <a:buFont typeface="Arial" pitchFamily="34" charset="0"/>
              <a:buChar char="•"/>
            </a:pPr>
            <a:r>
              <a:rPr lang="en-US" sz="2000" dirty="0" smtClean="0"/>
              <a:t>Reduced response time  </a:t>
            </a:r>
          </a:p>
          <a:p>
            <a:pPr marL="342900" indent="-342900">
              <a:buFont typeface="Arial" pitchFamily="34" charset="0"/>
              <a:buChar char="•"/>
            </a:pPr>
            <a:r>
              <a:rPr lang="en-US" sz="2000" dirty="0" smtClean="0"/>
              <a:t>Reduced makespan</a:t>
            </a:r>
            <a:endParaRPr lang="en-US" sz="2000" dirty="0"/>
          </a:p>
        </p:txBody>
      </p:sp>
      <p:sp>
        <p:nvSpPr>
          <p:cNvPr id="7" name="TextBox 6"/>
          <p:cNvSpPr txBox="1"/>
          <p:nvPr/>
        </p:nvSpPr>
        <p:spPr>
          <a:xfrm>
            <a:off x="838200" y="5638800"/>
            <a:ext cx="10668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129588" y="5715000"/>
            <a:ext cx="609600" cy="520700"/>
          </a:xfrm>
        </p:spPr>
        <p:txBody>
          <a:bodyPr/>
          <a:lstStyle/>
          <a:p>
            <a:pPr>
              <a:defRPr/>
            </a:pPr>
            <a:fld id="{21EF063A-D55F-46A6-9045-9932BD3AAC31}" type="slidenum">
              <a:rPr lang="en-US" smtClean="0"/>
              <a:pPr>
                <a:defRPr/>
              </a:pPr>
              <a:t>63</a:t>
            </a:fld>
            <a:endParaRPr lang="en-US" dirty="0"/>
          </a:p>
        </p:txBody>
      </p:sp>
      <p:pic>
        <p:nvPicPr>
          <p:cNvPr id="13315" name="Picture 3"/>
          <p:cNvPicPr>
            <a:picLocks noChangeAspect="1" noChangeArrowheads="1"/>
          </p:cNvPicPr>
          <p:nvPr/>
        </p:nvPicPr>
        <p:blipFill>
          <a:blip r:embed="rId3"/>
          <a:srcRect/>
          <a:stretch>
            <a:fillRect/>
          </a:stretch>
        </p:blipFill>
        <p:spPr bwMode="auto">
          <a:xfrm>
            <a:off x="1371601" y="1156198"/>
            <a:ext cx="5638800" cy="4025402"/>
          </a:xfrm>
          <a:prstGeom prst="rect">
            <a:avLst/>
          </a:prstGeom>
          <a:noFill/>
          <a:ln w="9525">
            <a:noFill/>
            <a:miter lim="800000"/>
            <a:headEnd/>
            <a:tailEnd/>
          </a:ln>
          <a:effectLst/>
        </p:spPr>
      </p:pic>
      <p:sp>
        <p:nvSpPr>
          <p:cNvPr id="8" name="Rectangle 7"/>
          <p:cNvSpPr/>
          <p:nvPr/>
        </p:nvSpPr>
        <p:spPr>
          <a:xfrm>
            <a:off x="381000" y="5334000"/>
            <a:ext cx="7924800" cy="400110"/>
          </a:xfrm>
          <a:prstGeom prst="rect">
            <a:avLst/>
          </a:prstGeom>
          <a:solidFill>
            <a:schemeClr val="accent1">
              <a:lumMod val="60000"/>
              <a:lumOff val="40000"/>
            </a:schemeClr>
          </a:solidFill>
        </p:spPr>
        <p:txBody>
          <a:bodyPr wrap="square">
            <a:spAutoFit/>
          </a:bodyPr>
          <a:lstStyle/>
          <a:p>
            <a:pPr marL="342900" indent="-342900"/>
            <a:r>
              <a:rPr lang="en-US" sz="2000" dirty="0" smtClean="0"/>
              <a:t>Significant improvement in mean response time and utilization</a:t>
            </a:r>
            <a:endParaRPr lang="en-US" sz="2000" dirty="0"/>
          </a:p>
        </p:txBody>
      </p:sp>
      <p:sp>
        <p:nvSpPr>
          <p:cNvPr id="12" name="Title 1"/>
          <p:cNvSpPr>
            <a:spLocks noGrp="1"/>
          </p:cNvSpPr>
          <p:nvPr>
            <p:ph type="title"/>
          </p:nvPr>
        </p:nvSpPr>
        <p:spPr>
          <a:xfrm>
            <a:off x="457200" y="76200"/>
            <a:ext cx="7467600" cy="1143000"/>
          </a:xfrm>
        </p:spPr>
        <p:txBody>
          <a:bodyPr>
            <a:normAutofit/>
          </a:bodyPr>
          <a:lstStyle/>
          <a:p>
            <a:r>
              <a:rPr lang="en-US" dirty="0" smtClean="0"/>
              <a:t>Provider Perspective: Scheduling Case Study</a:t>
            </a:r>
            <a:endParaRPr lang="en-US"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r>
              <a:rPr lang="en-US" dirty="0" smtClean="0"/>
              <a:t>User Perspective: Price-sensitive Rescale in Spot Markets </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64</a:t>
            </a:fld>
            <a:endParaRPr lang="en-US" dirty="0"/>
          </a:p>
        </p:txBody>
      </p:sp>
      <p:sp>
        <p:nvSpPr>
          <p:cNvPr id="5" name="Content Placeholder 4"/>
          <p:cNvSpPr>
            <a:spLocks noGrp="1"/>
          </p:cNvSpPr>
          <p:nvPr>
            <p:ph sz="quarter" idx="1"/>
          </p:nvPr>
        </p:nvSpPr>
        <p:spPr>
          <a:xfrm>
            <a:off x="381000" y="3581400"/>
            <a:ext cx="8458200" cy="2209800"/>
          </a:xfrm>
        </p:spPr>
        <p:txBody>
          <a:bodyPr/>
          <a:lstStyle/>
          <a:p>
            <a:r>
              <a:rPr lang="en-US" dirty="0" smtClean="0"/>
              <a:t>Main idea is to keep 2 pools</a:t>
            </a:r>
          </a:p>
          <a:p>
            <a:pPr lvl="1"/>
            <a:r>
              <a:rPr lang="en-US" dirty="0" smtClean="0"/>
              <a:t>Static: certain minimum number of reserved instances</a:t>
            </a:r>
          </a:p>
          <a:p>
            <a:pPr lvl="1"/>
            <a:r>
              <a:rPr lang="en-US" dirty="0" smtClean="0"/>
              <a:t>Dynamic:  price-sensitive rescale over the spot instance pool</a:t>
            </a:r>
          </a:p>
          <a:p>
            <a:r>
              <a:rPr lang="en-US" dirty="0" smtClean="0"/>
              <a:t>Price-sensitive rescale: </a:t>
            </a:r>
          </a:p>
          <a:p>
            <a:pPr lvl="1"/>
            <a:r>
              <a:rPr lang="en-US" dirty="0" smtClean="0"/>
              <a:t>Expand when the spot price falls below a threshold</a:t>
            </a:r>
          </a:p>
          <a:p>
            <a:pPr lvl="1"/>
            <a:r>
              <a:rPr lang="en-US" dirty="0" smtClean="0"/>
              <a:t>Shrink when it exceeds the threshold. B</a:t>
            </a:r>
          </a:p>
          <a:p>
            <a:endParaRPr lang="en-US" dirty="0" smtClean="0"/>
          </a:p>
          <a:p>
            <a:endParaRPr lang="en-US" dirty="0" smtClean="0"/>
          </a:p>
        </p:txBody>
      </p:sp>
      <p:sp>
        <p:nvSpPr>
          <p:cNvPr id="9" name="Content Placeholder 4"/>
          <p:cNvSpPr txBox="1">
            <a:spLocks/>
          </p:cNvSpPr>
          <p:nvPr/>
        </p:nvSpPr>
        <p:spPr bwMode="auto">
          <a:xfrm>
            <a:off x="838200" y="1295400"/>
            <a:ext cx="7620000" cy="4873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457200" y="1295400"/>
            <a:ext cx="7391400" cy="2027871"/>
          </a:xfrm>
          <a:prstGeom prst="rect">
            <a:avLst/>
          </a:prstGeom>
          <a:noFill/>
          <a:ln w="9525">
            <a:noFill/>
            <a:miter lim="800000"/>
            <a:headEnd/>
            <a:tailEnd/>
          </a:ln>
          <a:effectLst/>
        </p:spPr>
      </p:pic>
      <p:sp>
        <p:nvSpPr>
          <p:cNvPr id="12" name="Rectangle 11"/>
          <p:cNvSpPr/>
          <p:nvPr/>
        </p:nvSpPr>
        <p:spPr>
          <a:xfrm>
            <a:off x="1219200" y="3276601"/>
            <a:ext cx="6096000" cy="304800"/>
          </a:xfrm>
          <a:prstGeom prst="rect">
            <a:avLst/>
          </a:prstGeom>
        </p:spPr>
        <p:txBody>
          <a:bodyPr wrap="square">
            <a:spAutoFit/>
          </a:bodyPr>
          <a:lstStyle/>
          <a:p>
            <a:r>
              <a:rPr lang="en-US" sz="1400" dirty="0" smtClean="0"/>
              <a:t>Amazon EC2 spot price variation: cc2.8xlarge instance  Jan 7, 2013</a:t>
            </a:r>
            <a:endParaRPr lang="en-US" sz="1400" dirty="0"/>
          </a:p>
        </p:txBody>
      </p:sp>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65</a:t>
            </a:fld>
            <a:endParaRPr lang="en-US" dirty="0"/>
          </a:p>
        </p:txBody>
      </p:sp>
      <p:sp>
        <p:nvSpPr>
          <p:cNvPr id="6" name="Rectangle 5"/>
          <p:cNvSpPr/>
          <p:nvPr/>
        </p:nvSpPr>
        <p:spPr>
          <a:xfrm>
            <a:off x="685800" y="5334000"/>
            <a:ext cx="7391400" cy="830997"/>
          </a:xfrm>
          <a:prstGeom prst="rect">
            <a:avLst/>
          </a:prstGeom>
          <a:solidFill>
            <a:schemeClr val="accent1">
              <a:lumMod val="60000"/>
              <a:lumOff val="40000"/>
            </a:schemeClr>
          </a:solidFill>
        </p:spPr>
        <p:txBody>
          <a:bodyPr wrap="square">
            <a:spAutoFit/>
          </a:bodyPr>
          <a:lstStyle/>
          <a:p>
            <a:pPr eaLnBrk="0" fontAlgn="base" hangingPunct="0">
              <a:spcBef>
                <a:spcPts val="600"/>
              </a:spcBef>
              <a:spcAft>
                <a:spcPct val="0"/>
              </a:spcAft>
              <a:buClr>
                <a:srgbClr val="FE8637"/>
              </a:buClr>
              <a:buSzPct val="70000"/>
            </a:pPr>
            <a:r>
              <a:rPr lang="en-US" sz="2400" dirty="0" smtClean="0">
                <a:solidFill>
                  <a:prstClr val="black"/>
                </a:solidFill>
              </a:rPr>
              <a:t>Dynamic shrinking and expansion of HPC jobs can enable lower effective price in cloud spot markets</a:t>
            </a:r>
          </a:p>
        </p:txBody>
      </p:sp>
      <p:sp>
        <p:nvSpPr>
          <p:cNvPr id="9" name="Title 1"/>
          <p:cNvSpPr txBox="1">
            <a:spLocks/>
          </p:cNvSpPr>
          <p:nvPr/>
        </p:nvSpPr>
        <p:spPr>
          <a:xfrm>
            <a:off x="381000" y="76200"/>
            <a:ext cx="8305800" cy="1143000"/>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User Perspective: Price-sensitive Rescale in Spot Markets </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3074" name="Picture 2"/>
          <p:cNvPicPr>
            <a:picLocks noChangeAspect="1" noChangeArrowheads="1"/>
          </p:cNvPicPr>
          <p:nvPr/>
        </p:nvPicPr>
        <p:blipFill>
          <a:blip r:embed="rId3"/>
          <a:srcRect/>
          <a:stretch>
            <a:fillRect/>
          </a:stretch>
        </p:blipFill>
        <p:spPr bwMode="auto">
          <a:xfrm>
            <a:off x="1447800" y="1524000"/>
            <a:ext cx="5128296" cy="3581400"/>
          </a:xfrm>
          <a:prstGeom prst="rect">
            <a:avLst/>
          </a:prstGeom>
          <a:noFill/>
          <a:ln w="9525">
            <a:noFill/>
            <a:miter lim="800000"/>
            <a:headEnd/>
            <a:tailEnd/>
          </a:ln>
          <a:effectLst/>
        </p:spPr>
      </p:pic>
    </p:spTree>
    <p:extLst>
      <p:ext uri="{BB962C8B-B14F-4D97-AF65-F5344CB8AC3E}">
        <p14:creationId xmlns:p14="http://schemas.microsoft.com/office/powerpoint/2010/main" val="204661162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467600" cy="1143000"/>
          </a:xfrm>
        </p:spPr>
        <p:txBody>
          <a:bodyPr>
            <a:normAutofit/>
          </a:bodyPr>
          <a:lstStyle/>
          <a:p>
            <a:r>
              <a:rPr lang="en-US" dirty="0" smtClean="0"/>
              <a:t>Lessons Learned</a:t>
            </a:r>
            <a:endParaRPr lang="en-US" dirty="0"/>
          </a:p>
        </p:txBody>
      </p:sp>
      <p:sp>
        <p:nvSpPr>
          <p:cNvPr id="3" name="Content Placeholder 2"/>
          <p:cNvSpPr>
            <a:spLocks noGrp="1"/>
          </p:cNvSpPr>
          <p:nvPr>
            <p:ph sz="quarter" idx="1"/>
          </p:nvPr>
        </p:nvSpPr>
        <p:spPr>
          <a:xfrm>
            <a:off x="152400" y="1066800"/>
            <a:ext cx="9220200" cy="5257800"/>
          </a:xfrm>
        </p:spPr>
        <p:txBody>
          <a:bodyPr>
            <a:normAutofit/>
          </a:bodyPr>
          <a:lstStyle/>
          <a:p>
            <a:r>
              <a:rPr lang="en-US" dirty="0" smtClean="0"/>
              <a:t>Evaluation and Mapping	</a:t>
            </a:r>
            <a:endParaRPr lang="en-US" dirty="0" smtClean="0"/>
          </a:p>
          <a:p>
            <a:pPr lvl="1"/>
            <a:r>
              <a:rPr lang="en-US" dirty="0"/>
              <a:t>Lightweight virtualization </a:t>
            </a:r>
            <a:r>
              <a:rPr lang="en-US" dirty="0" smtClean="0"/>
              <a:t>necessary </a:t>
            </a:r>
            <a:r>
              <a:rPr lang="en-US" dirty="0"/>
              <a:t>to remove </a:t>
            </a:r>
            <a:r>
              <a:rPr lang="en-US" dirty="0" smtClean="0"/>
              <a:t>overheads</a:t>
            </a:r>
            <a:endParaRPr lang="en-US" dirty="0"/>
          </a:p>
          <a:p>
            <a:pPr lvl="1"/>
            <a:r>
              <a:rPr lang="en-US" dirty="0"/>
              <a:t>Application characterization for complex </a:t>
            </a:r>
            <a:r>
              <a:rPr lang="en-US" dirty="0" smtClean="0"/>
              <a:t>applications non-trivial, </a:t>
            </a:r>
            <a:r>
              <a:rPr lang="en-US" dirty="0"/>
              <a:t>but economic benefits are </a:t>
            </a:r>
            <a:r>
              <a:rPr lang="en-US" dirty="0" smtClean="0"/>
              <a:t>substantial</a:t>
            </a:r>
            <a:r>
              <a:rPr lang="en-US" dirty="0"/>
              <a:t> </a:t>
            </a:r>
            <a:r>
              <a:rPr lang="en-US" dirty="0" smtClean="0"/>
              <a:t>(e.g. multi-platforms)</a:t>
            </a:r>
          </a:p>
          <a:p>
            <a:r>
              <a:rPr lang="en-US" dirty="0" smtClean="0"/>
              <a:t>HPC</a:t>
            </a:r>
            <a:r>
              <a:rPr lang="en-US" dirty="0"/>
              <a:t>-aware clouds</a:t>
            </a:r>
          </a:p>
          <a:p>
            <a:pPr lvl="1"/>
            <a:r>
              <a:rPr lang="en-US" dirty="0"/>
              <a:t>Although </a:t>
            </a:r>
            <a:r>
              <a:rPr lang="en-US" dirty="0" smtClean="0"/>
              <a:t>counterintuitive</a:t>
            </a:r>
            <a:r>
              <a:rPr lang="en-US" dirty="0"/>
              <a:t>, HPC </a:t>
            </a:r>
            <a:r>
              <a:rPr lang="en-US" dirty="0" smtClean="0"/>
              <a:t>users and cloud providers can achieve win-win by </a:t>
            </a:r>
            <a:r>
              <a:rPr lang="en-US" dirty="0"/>
              <a:t>consolidating VMs using smart co-locations. </a:t>
            </a:r>
            <a:endParaRPr lang="en-US" dirty="0" smtClean="0"/>
          </a:p>
          <a:p>
            <a:pPr lvl="1"/>
            <a:r>
              <a:rPr lang="en-US" dirty="0" smtClean="0"/>
              <a:t>For win-win, cloud schedulers need knowledge of </a:t>
            </a:r>
            <a:r>
              <a:rPr lang="en-US" dirty="0"/>
              <a:t>application characteristics </a:t>
            </a:r>
            <a:r>
              <a:rPr lang="en-US" dirty="0" smtClean="0"/>
              <a:t>e.g. cache</a:t>
            </a:r>
            <a:r>
              <a:rPr lang="en-US" dirty="0"/>
              <a:t>, </a:t>
            </a:r>
            <a:r>
              <a:rPr lang="en-US" dirty="0" smtClean="0"/>
              <a:t>communication, HPC vs. </a:t>
            </a:r>
            <a:r>
              <a:rPr lang="en-US" dirty="0"/>
              <a:t>non-HPC. </a:t>
            </a:r>
          </a:p>
          <a:p>
            <a:r>
              <a:rPr lang="en-US" dirty="0" smtClean="0"/>
              <a:t>Cloud</a:t>
            </a:r>
            <a:r>
              <a:rPr lang="en-US" dirty="0"/>
              <a:t>-aware HPC</a:t>
            </a:r>
          </a:p>
          <a:p>
            <a:pPr lvl="1"/>
            <a:r>
              <a:rPr lang="en-US" dirty="0" smtClean="0"/>
              <a:t>Heterogeneity and multi-tenancy challenge for HPC</a:t>
            </a:r>
          </a:p>
          <a:p>
            <a:pPr lvl="1"/>
            <a:r>
              <a:rPr lang="en-US" dirty="0" smtClean="0"/>
              <a:t>Dynamic environment in clouds necessitate adaptive HPC RTS</a:t>
            </a:r>
            <a:endParaRPr lang="en-US" dirty="0"/>
          </a:p>
          <a:p>
            <a:pPr lvl="1"/>
            <a:r>
              <a:rPr lang="en-US" dirty="0"/>
              <a:t>Tuning </a:t>
            </a:r>
            <a:r>
              <a:rPr lang="en-US" dirty="0" smtClean="0"/>
              <a:t>parallel </a:t>
            </a:r>
            <a:r>
              <a:rPr lang="en-US" dirty="0"/>
              <a:t>application </a:t>
            </a:r>
            <a:r>
              <a:rPr lang="en-US" dirty="0" smtClean="0"/>
              <a:t>for </a:t>
            </a:r>
            <a:r>
              <a:rPr lang="en-US" dirty="0"/>
              <a:t>cloud is non-trivial. </a:t>
            </a:r>
          </a:p>
          <a:p>
            <a:pPr lvl="1"/>
            <a:endParaRPr lang="en-US" dirty="0"/>
          </a:p>
          <a:p>
            <a:endParaRPr lang="en-US" dirty="0"/>
          </a:p>
          <a:p>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endParaRPr lang="en-US" dirty="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530815472"/>
      </p:ext>
    </p:extLst>
  </p:cSld>
  <p:clrMapOvr>
    <a:masterClrMapping/>
  </p:clrMapOvr>
  <mc:AlternateContent xmlns:mc="http://schemas.openxmlformats.org/markup-compatibility/2006" xmlns:p14="http://schemas.microsoft.com/office/powerpoint/2010/main">
    <mc:Choice Requires="p14">
      <p:transition spd="slow" p14:dur="2000" advTm="47782"/>
    </mc:Choice>
    <mc:Fallback xmlns="">
      <p:transition spd="slow" advTm="47782"/>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Conclusions and Contributions</a:t>
            </a:r>
            <a:endParaRPr lang="en-US" dirty="0"/>
          </a:p>
        </p:txBody>
      </p:sp>
      <p:sp>
        <p:nvSpPr>
          <p:cNvPr id="3" name="Content Placeholder 2"/>
          <p:cNvSpPr>
            <a:spLocks noGrp="1"/>
          </p:cNvSpPr>
          <p:nvPr>
            <p:ph sz="quarter" idx="1"/>
          </p:nvPr>
        </p:nvSpPr>
        <p:spPr>
          <a:xfrm>
            <a:off x="457200" y="990600"/>
            <a:ext cx="8382000" cy="5638800"/>
          </a:xfrm>
        </p:spPr>
        <p:txBody>
          <a:bodyPr>
            <a:noAutofit/>
          </a:bodyPr>
          <a:lstStyle/>
          <a:p>
            <a:pPr>
              <a:buNone/>
            </a:pPr>
            <a:r>
              <a:rPr lang="en-US" sz="2000" dirty="0" smtClean="0">
                <a:solidFill>
                  <a:srgbClr val="0070C0"/>
                </a:solidFill>
              </a:rPr>
              <a:t>    HPC in current clouds is suitable for </a:t>
            </a:r>
            <a:r>
              <a:rPr lang="en-US" sz="2000" b="1" dirty="0" smtClean="0">
                <a:solidFill>
                  <a:srgbClr val="0070C0"/>
                </a:solidFill>
              </a:rPr>
              <a:t>some</a:t>
            </a:r>
            <a:r>
              <a:rPr lang="en-US" sz="2000" dirty="0" smtClean="0">
                <a:solidFill>
                  <a:srgbClr val="0070C0"/>
                </a:solidFill>
              </a:rPr>
              <a:t> applications </a:t>
            </a:r>
            <a:r>
              <a:rPr lang="en-US" sz="2000" b="1" dirty="0" smtClean="0">
                <a:solidFill>
                  <a:srgbClr val="0070C0"/>
                </a:solidFill>
              </a:rPr>
              <a:t>not all</a:t>
            </a:r>
            <a:r>
              <a:rPr lang="en-US" sz="2000" dirty="0" smtClean="0">
                <a:solidFill>
                  <a:srgbClr val="0070C0"/>
                </a:solidFill>
              </a:rPr>
              <a:t> and can be efficient using </a:t>
            </a:r>
            <a:r>
              <a:rPr lang="en-US" sz="2000" b="1" dirty="0" smtClean="0">
                <a:solidFill>
                  <a:srgbClr val="0070C0"/>
                </a:solidFill>
              </a:rPr>
              <a:t>intelligent mapping </a:t>
            </a:r>
            <a:r>
              <a:rPr lang="en-US" sz="2000" dirty="0" smtClean="0">
                <a:solidFill>
                  <a:srgbClr val="0070C0"/>
                </a:solidFill>
              </a:rPr>
              <a:t>of applications to platforms,  </a:t>
            </a:r>
            <a:r>
              <a:rPr lang="en-US" sz="2000" b="1" dirty="0" smtClean="0">
                <a:solidFill>
                  <a:srgbClr val="0070C0"/>
                </a:solidFill>
              </a:rPr>
              <a:t>HPC-aware cloud scheduling</a:t>
            </a:r>
            <a:r>
              <a:rPr lang="en-US" sz="2000" dirty="0" smtClean="0">
                <a:solidFill>
                  <a:srgbClr val="0070C0"/>
                </a:solidFill>
              </a:rPr>
              <a:t>, and </a:t>
            </a:r>
            <a:r>
              <a:rPr lang="en-US" sz="2000" b="1" dirty="0" smtClean="0">
                <a:solidFill>
                  <a:srgbClr val="0070C0"/>
                </a:solidFill>
              </a:rPr>
              <a:t>cloud-aware HPC execution</a:t>
            </a:r>
            <a:r>
              <a:rPr lang="en-US" sz="2000" dirty="0" smtClean="0">
                <a:solidFill>
                  <a:srgbClr val="0070C0"/>
                </a:solidFill>
              </a:rPr>
              <a:t>.</a:t>
            </a:r>
          </a:p>
          <a:p>
            <a:endParaRPr lang="en-US" sz="2000" dirty="0" smtClean="0"/>
          </a:p>
          <a:p>
            <a:r>
              <a:rPr lang="en-US" sz="2000" dirty="0" smtClean="0"/>
              <a:t>HPC in the cloud for</a:t>
            </a:r>
            <a:r>
              <a:rPr lang="en-US" sz="2000" dirty="0" smtClean="0">
                <a:solidFill>
                  <a:srgbClr val="FF0000"/>
                </a:solidFill>
              </a:rPr>
              <a:t> </a:t>
            </a:r>
            <a:r>
              <a:rPr lang="en-US" sz="2000" dirty="0" smtClean="0">
                <a:solidFill>
                  <a:srgbClr val="0070C0"/>
                </a:solidFill>
              </a:rPr>
              <a:t>some </a:t>
            </a:r>
            <a:r>
              <a:rPr lang="en-US" sz="2000" dirty="0" smtClean="0"/>
              <a:t>applications </a:t>
            </a:r>
            <a:r>
              <a:rPr lang="en-US" sz="2000" dirty="0" smtClean="0">
                <a:solidFill>
                  <a:srgbClr val="0070C0"/>
                </a:solidFill>
              </a:rPr>
              <a:t>not all </a:t>
            </a:r>
          </a:p>
          <a:p>
            <a:pPr lvl="1"/>
            <a:r>
              <a:rPr lang="en-US" sz="1800" dirty="0" smtClean="0"/>
              <a:t>Application characteristics and scale, Performance-cost tradeoffs</a:t>
            </a:r>
          </a:p>
          <a:p>
            <a:pPr lvl="1"/>
            <a:r>
              <a:rPr lang="en-US" sz="1800" dirty="0" smtClean="0">
                <a:solidFill>
                  <a:srgbClr val="0070C0"/>
                </a:solidFill>
              </a:rPr>
              <a:t>Intelligent mapping </a:t>
            </a:r>
            <a:r>
              <a:rPr lang="en-US" sz="1800" dirty="0" smtClean="0"/>
              <a:t>of applications to platforms</a:t>
            </a:r>
          </a:p>
          <a:p>
            <a:r>
              <a:rPr lang="en-US" sz="2000" dirty="0" smtClean="0"/>
              <a:t>Bridge the gap between HPC and cloud</a:t>
            </a:r>
          </a:p>
          <a:p>
            <a:pPr lvl="1"/>
            <a:r>
              <a:rPr lang="en-US" sz="1800" dirty="0" smtClean="0"/>
              <a:t>Performance and utilization</a:t>
            </a:r>
          </a:p>
          <a:p>
            <a:pPr lvl="1"/>
            <a:r>
              <a:rPr lang="en-US" sz="1800" dirty="0" smtClean="0">
                <a:solidFill>
                  <a:srgbClr val="0070C0"/>
                </a:solidFill>
              </a:rPr>
              <a:t>HPC-aware cloud scheduling</a:t>
            </a:r>
          </a:p>
          <a:p>
            <a:pPr lvl="2"/>
            <a:r>
              <a:rPr lang="en-US" sz="1600" dirty="0" smtClean="0"/>
              <a:t>Application-aware scheduling</a:t>
            </a:r>
          </a:p>
          <a:p>
            <a:pPr lvl="2"/>
            <a:r>
              <a:rPr lang="en-US" sz="1600" dirty="0" smtClean="0"/>
              <a:t>Characterization and interference-aware consolidation</a:t>
            </a:r>
          </a:p>
          <a:p>
            <a:pPr lvl="1"/>
            <a:r>
              <a:rPr lang="en-US" sz="1800" dirty="0" smtClean="0">
                <a:solidFill>
                  <a:srgbClr val="0070C0"/>
                </a:solidFill>
              </a:rPr>
              <a:t>Cloud-aware HPC execution</a:t>
            </a:r>
          </a:p>
          <a:p>
            <a:pPr lvl="2"/>
            <a:r>
              <a:rPr lang="en-US" sz="1600" dirty="0" smtClean="0"/>
              <a:t>Heterogeneity and Multi-tenancy aware load balancing</a:t>
            </a:r>
          </a:p>
          <a:p>
            <a:pPr lvl="2"/>
            <a:r>
              <a:rPr lang="en-US" sz="1600" dirty="0" smtClean="0"/>
              <a:t>Malleable jobs</a:t>
            </a:r>
          </a:p>
          <a:p>
            <a:pPr>
              <a:buNone/>
            </a:pPr>
            <a:endParaRPr lang="en-US" sz="2000" dirty="0" smtClean="0"/>
          </a:p>
          <a:p>
            <a:pPr>
              <a:buNone/>
            </a:pPr>
            <a:r>
              <a:rPr lang="en-US" sz="2000" dirty="0" smtClean="0">
                <a:solidFill>
                  <a:srgbClr val="002060"/>
                </a:solidFill>
              </a:rPr>
              <a:t>    </a:t>
            </a:r>
            <a:endParaRPr lang="en-US" sz="2000" i="1" dirty="0" smtClean="0">
              <a:solidFill>
                <a:srgbClr val="002060"/>
              </a:solidFill>
            </a:endParaRPr>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0335209"/>
      </p:ext>
    </p:extLst>
  </p:cSld>
  <p:clrMapOvr>
    <a:masterClrMapping/>
  </p:clrMapOvr>
  <p:transition xmlns:p14="http://schemas.microsoft.com/office/powerpoint/2010/main" spd="slow" advTm="3589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Future Directions</a:t>
            </a:r>
            <a:endParaRPr lang="en-US" dirty="0"/>
          </a:p>
        </p:txBody>
      </p:sp>
      <p:sp>
        <p:nvSpPr>
          <p:cNvPr id="3" name="Content Placeholder 2"/>
          <p:cNvSpPr>
            <a:spLocks noGrp="1"/>
          </p:cNvSpPr>
          <p:nvPr>
            <p:ph sz="quarter" idx="1"/>
          </p:nvPr>
        </p:nvSpPr>
        <p:spPr>
          <a:xfrm>
            <a:off x="457200" y="990600"/>
            <a:ext cx="8229600" cy="5181600"/>
          </a:xfrm>
        </p:spPr>
        <p:txBody>
          <a:bodyPr>
            <a:normAutofit/>
          </a:bodyPr>
          <a:lstStyle/>
          <a:p>
            <a:r>
              <a:rPr lang="en-US" dirty="0" smtClean="0"/>
              <a:t>Multi-platforms, mapping, and models</a:t>
            </a:r>
          </a:p>
          <a:p>
            <a:pPr lvl="1"/>
            <a:r>
              <a:rPr lang="en-US" dirty="0" smtClean="0"/>
              <a:t>Application characterization</a:t>
            </a:r>
          </a:p>
          <a:p>
            <a:pPr lvl="1"/>
            <a:r>
              <a:rPr lang="en-US" dirty="0" smtClean="0"/>
              <a:t>HPC-as-a-Service and multi-level cloud </a:t>
            </a:r>
            <a:r>
              <a:rPr lang="en-US" dirty="0" smtClean="0"/>
              <a:t>s</a:t>
            </a:r>
            <a:r>
              <a:rPr lang="en-US" dirty="0" smtClean="0"/>
              <a:t>cheduling </a:t>
            </a:r>
            <a:r>
              <a:rPr lang="en-US" dirty="0" smtClean="0"/>
              <a:t>s</a:t>
            </a:r>
            <a:r>
              <a:rPr lang="en-US" dirty="0" smtClean="0"/>
              <a:t>ystem</a:t>
            </a:r>
          </a:p>
          <a:p>
            <a:pPr lvl="1"/>
            <a:r>
              <a:rPr lang="en-US" dirty="0"/>
              <a:t>Supercomputer using a cloud </a:t>
            </a:r>
            <a:r>
              <a:rPr lang="en-US" dirty="0" smtClean="0"/>
              <a:t>model</a:t>
            </a:r>
            <a:endParaRPr lang="en-US" dirty="0" smtClean="0"/>
          </a:p>
          <a:p>
            <a:r>
              <a:rPr lang="en-US" dirty="0" smtClean="0"/>
              <a:t>HPC-aware clouds</a:t>
            </a:r>
          </a:p>
          <a:p>
            <a:pPr lvl="1"/>
            <a:r>
              <a:rPr lang="en-US" dirty="0" smtClean="0"/>
              <a:t>Interaction between application and resource </a:t>
            </a:r>
            <a:r>
              <a:rPr lang="en-US" dirty="0" smtClean="0"/>
              <a:t>m</a:t>
            </a:r>
            <a:r>
              <a:rPr lang="en-US" dirty="0" smtClean="0"/>
              <a:t>anager</a:t>
            </a:r>
          </a:p>
          <a:p>
            <a:pPr lvl="1"/>
            <a:r>
              <a:rPr lang="en-US" dirty="0" smtClean="0"/>
              <a:t>Job interference </a:t>
            </a:r>
            <a:r>
              <a:rPr lang="en-US" dirty="0" smtClean="0"/>
              <a:t>c</a:t>
            </a:r>
            <a:r>
              <a:rPr lang="en-US" dirty="0" smtClean="0"/>
              <a:t>ategorization</a:t>
            </a:r>
          </a:p>
          <a:p>
            <a:pPr lvl="1"/>
            <a:r>
              <a:rPr lang="en-US" dirty="0"/>
              <a:t>Security for HPC in </a:t>
            </a:r>
            <a:r>
              <a:rPr lang="en-US" dirty="0" smtClean="0"/>
              <a:t>cloud</a:t>
            </a:r>
            <a:endParaRPr lang="en-US" dirty="0" smtClean="0"/>
          </a:p>
          <a:p>
            <a:r>
              <a:rPr lang="en-US" dirty="0"/>
              <a:t>Cloud-aware HPC</a:t>
            </a:r>
          </a:p>
          <a:p>
            <a:pPr lvl="1"/>
            <a:r>
              <a:rPr lang="en-US" dirty="0"/>
              <a:t>Communication optimizations in HPC runtime</a:t>
            </a:r>
          </a:p>
          <a:p>
            <a:pPr lvl="1"/>
            <a:r>
              <a:rPr lang="en-US" dirty="0"/>
              <a:t>Adaptive communication-aware load balancing</a:t>
            </a:r>
          </a:p>
          <a:p>
            <a:pPr lvl="1"/>
            <a:endParaRPr lang="en-US" dirty="0" smtClean="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93347238"/>
      </p:ext>
    </p:extLst>
  </p:cSld>
  <p:clrMapOvr>
    <a:masterClrMapping/>
  </p:clrMapOvr>
  <p:transition xmlns:p14="http://schemas.microsoft.com/office/powerpoint/2010/main" spd="slow" advTm="35896"/>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dirty="0" smtClean="0"/>
              <a:t>Impact</a:t>
            </a:r>
            <a:endParaRPr lang="en-US" dirty="0"/>
          </a:p>
        </p:txBody>
      </p:sp>
      <p:sp>
        <p:nvSpPr>
          <p:cNvPr id="3" name="Content Placeholder 2"/>
          <p:cNvSpPr>
            <a:spLocks noGrp="1"/>
          </p:cNvSpPr>
          <p:nvPr>
            <p:ph sz="quarter" idx="1"/>
          </p:nvPr>
        </p:nvSpPr>
        <p:spPr>
          <a:xfrm>
            <a:off x="304800" y="1447800"/>
            <a:ext cx="8382000" cy="5257800"/>
          </a:xfrm>
        </p:spPr>
        <p:txBody>
          <a:bodyPr>
            <a:normAutofit/>
          </a:bodyPr>
          <a:lstStyle/>
          <a:p>
            <a:r>
              <a:rPr lang="en-US" dirty="0" smtClean="0"/>
              <a:t>Effective HPC in cloud (Performance, cost)</a:t>
            </a:r>
          </a:p>
          <a:p>
            <a:r>
              <a:rPr lang="en-US" dirty="0" smtClean="0"/>
              <a:t>Some techniques applicable beyond clouds</a:t>
            </a:r>
          </a:p>
          <a:p>
            <a:r>
              <a:rPr lang="en-US" dirty="0" smtClean="0"/>
              <a:t>Charm++ production system</a:t>
            </a:r>
          </a:p>
          <a:p>
            <a:r>
              <a:rPr lang="en-US" dirty="0" err="1" smtClean="0"/>
              <a:t>OpenStack</a:t>
            </a:r>
            <a:r>
              <a:rPr lang="en-US" dirty="0" smtClean="0"/>
              <a:t> scheduler</a:t>
            </a:r>
          </a:p>
          <a:p>
            <a:r>
              <a:rPr lang="en-US" dirty="0" err="1" smtClean="0"/>
              <a:t>CloudSim</a:t>
            </a:r>
            <a:endParaRPr lang="en-US" dirty="0" smtClean="0"/>
          </a:p>
          <a:p>
            <a:r>
              <a:rPr lang="en-US" dirty="0" smtClean="0"/>
              <a:t>Industry participation (HP Lab’s award, </a:t>
            </a:r>
            <a:r>
              <a:rPr lang="en-US" dirty="0" smtClean="0"/>
              <a:t>internships, HP </a:t>
            </a:r>
            <a:r>
              <a:rPr lang="en-US" dirty="0" err="1" smtClean="0"/>
              <a:t>TechCon</a:t>
            </a:r>
            <a:r>
              <a:rPr lang="en-US" dirty="0" smtClean="0"/>
              <a:t> honorable mention)</a:t>
            </a:r>
            <a:endParaRPr lang="en-US" dirty="0" smtClean="0"/>
          </a:p>
          <a:p>
            <a:r>
              <a:rPr lang="en-US" dirty="0"/>
              <a:t>2 patents</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1922822128"/>
      </p:ext>
    </p:extLst>
  </p:cSld>
  <p:clrMapOvr>
    <a:masterClrMapping/>
  </p:clrMapOvr>
  <mc:AlternateContent xmlns:mc="http://schemas.openxmlformats.org/markup-compatibility/2006" xmlns:p14="http://schemas.microsoft.com/office/powerpoint/2010/main">
    <mc:Choice Requires="p14">
      <p:transition spd="slow" p14:dur="2000" advTm="47782"/>
    </mc:Choice>
    <mc:Fallback xmlns="">
      <p:transition spd="slow" advTm="47782"/>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1143000"/>
          </a:xfrm>
        </p:spPr>
        <p:txBody>
          <a:bodyPr/>
          <a:lstStyle/>
          <a:p>
            <a:r>
              <a:rPr lang="en-US" dirty="0" smtClean="0"/>
              <a:t>Performance (3/3) </a:t>
            </a:r>
            <a:endParaRPr lang="en-US" dirty="0"/>
          </a:p>
        </p:txBody>
      </p:sp>
      <p:sp>
        <p:nvSpPr>
          <p:cNvPr id="4" name="TextBox 3"/>
          <p:cNvSpPr txBox="1"/>
          <p:nvPr/>
        </p:nvSpPr>
        <p:spPr>
          <a:xfrm>
            <a:off x="914400" y="5105400"/>
            <a:ext cx="7162800" cy="461665"/>
          </a:xfrm>
          <a:prstGeom prst="rect">
            <a:avLst/>
          </a:prstGeom>
          <a:solidFill>
            <a:schemeClr val="accent1">
              <a:lumMod val="60000"/>
              <a:lumOff val="40000"/>
            </a:schemeClr>
          </a:solidFill>
        </p:spPr>
        <p:txBody>
          <a:bodyPr wrap="square" rtlCol="0">
            <a:spAutoFit/>
          </a:bodyPr>
          <a:lstStyle/>
          <a:p>
            <a:pPr algn="ctr"/>
            <a:r>
              <a:rPr lang="en-US" sz="2400" dirty="0" smtClean="0"/>
              <a:t>Some applications cannot survive in cloud</a:t>
            </a:r>
            <a:endParaRPr lang="en-US" sz="2400" dirty="0"/>
          </a:p>
        </p:txBody>
      </p:sp>
      <p:pic>
        <p:nvPicPr>
          <p:cNvPr id="6146" name="Picture 2" descr="C:\Users\guabhish\Desktop\Thesis\face_icon_s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70536"/>
            <a:ext cx="1293168" cy="129316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7</a:t>
            </a:fld>
            <a:endParaRPr lang="en-US" dirty="0"/>
          </a:p>
        </p:txBody>
      </p:sp>
      <p:pic>
        <p:nvPicPr>
          <p:cNvPr id="4098" name="Picture 2"/>
          <p:cNvPicPr>
            <a:picLocks noChangeAspect="1" noChangeArrowheads="1"/>
          </p:cNvPicPr>
          <p:nvPr/>
        </p:nvPicPr>
        <p:blipFill>
          <a:blip r:embed="rId4"/>
          <a:srcRect/>
          <a:stretch>
            <a:fillRect/>
          </a:stretch>
        </p:blipFill>
        <p:spPr bwMode="auto">
          <a:xfrm>
            <a:off x="609600" y="838201"/>
            <a:ext cx="3962400" cy="4192772"/>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4648200" y="1905000"/>
            <a:ext cx="2647950" cy="1724025"/>
          </a:xfrm>
          <a:prstGeom prst="rect">
            <a:avLst/>
          </a:prstGeom>
          <a:noFill/>
          <a:ln w="9525">
            <a:noFill/>
            <a:miter lim="800000"/>
            <a:headEnd/>
            <a:tailEnd/>
          </a:ln>
          <a:effectLst/>
        </p:spPr>
      </p:pic>
      <p:sp>
        <p:nvSpPr>
          <p:cNvPr id="9" name="Rectangle 8"/>
          <p:cNvSpPr/>
          <p:nvPr/>
        </p:nvSpPr>
        <p:spPr>
          <a:xfrm>
            <a:off x="914400" y="5623560"/>
            <a:ext cx="7162800" cy="523220"/>
          </a:xfrm>
          <a:prstGeom prst="rect">
            <a:avLst/>
          </a:prstGeom>
          <a:solidFill>
            <a:srgbClr val="F5CD2D">
              <a:lumMod val="60000"/>
              <a:lumOff val="40000"/>
            </a:srgbClr>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1400" kern="0" dirty="0" smtClean="0">
                <a:solidFill>
                  <a:sysClr val="windowText" lastClr="000000"/>
                </a:solidFill>
              </a:rPr>
              <a:t>A. Gupta et al.  “The Who, What, Why and How of High Performance Computing in the Cloud” in IEEE CloudCom 2013 </a:t>
            </a:r>
            <a:r>
              <a:rPr lang="en-US" sz="1400" b="1" kern="0" dirty="0" smtClean="0">
                <a:solidFill>
                  <a:sysClr val="windowText" lastClr="000000"/>
                </a:solidFill>
              </a:rPr>
              <a:t>Best Paper</a:t>
            </a:r>
            <a:endParaRPr kumimoji="0" lang="en-US" sz="14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31407787"/>
      </p:ext>
    </p:extLst>
  </p:cSld>
  <p:clrMapOvr>
    <a:masterClrMapping/>
  </p:clrMapOvr>
  <p:transition xmlns:p14="http://schemas.microsoft.com/office/powerpoint/2010/main" spd="slow" advTm="21060"/>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1143000"/>
          </a:xfrm>
        </p:spPr>
        <p:txBody>
          <a:bodyPr>
            <a:normAutofit/>
          </a:bodyPr>
          <a:lstStyle/>
          <a:p>
            <a:r>
              <a:rPr lang="en-US" dirty="0" smtClean="0"/>
              <a:t>Thesis Related Publications</a:t>
            </a:r>
            <a:endParaRPr lang="en-US" dirty="0"/>
          </a:p>
        </p:txBody>
      </p:sp>
      <p:sp>
        <p:nvSpPr>
          <p:cNvPr id="3" name="Content Placeholder 2"/>
          <p:cNvSpPr>
            <a:spLocks noGrp="1"/>
          </p:cNvSpPr>
          <p:nvPr>
            <p:ph sz="quarter" idx="1"/>
          </p:nvPr>
        </p:nvSpPr>
        <p:spPr>
          <a:xfrm>
            <a:off x="304800" y="990600"/>
            <a:ext cx="8382000" cy="5867400"/>
          </a:xfrm>
        </p:spPr>
        <p:txBody>
          <a:bodyPr>
            <a:normAutofit fontScale="55000" lnSpcReduction="20000"/>
          </a:bodyPr>
          <a:lstStyle/>
          <a:p>
            <a:pPr>
              <a:buNone/>
            </a:pPr>
            <a:r>
              <a:rPr lang="en-US" sz="3300" b="1" dirty="0" smtClean="0"/>
              <a:t>Journal Paper</a:t>
            </a:r>
          </a:p>
          <a:p>
            <a:pPr lvl="0"/>
            <a:r>
              <a:rPr lang="en-US" b="1" kern="0" dirty="0" smtClean="0">
                <a:solidFill>
                  <a:sysClr val="windowText" lastClr="000000"/>
                </a:solidFill>
              </a:rPr>
              <a:t>A. Gupta </a:t>
            </a:r>
            <a:r>
              <a:rPr lang="en-US" kern="0" dirty="0" smtClean="0">
                <a:solidFill>
                  <a:sysClr val="windowText" lastClr="000000"/>
                </a:solidFill>
              </a:rPr>
              <a:t>et al., “Evaluating and Improving the Performance and Mapping of HPC in Cloud,” accepted in 1</a:t>
            </a:r>
            <a:r>
              <a:rPr lang="en-US" kern="0" baseline="30000" dirty="0" smtClean="0">
                <a:solidFill>
                  <a:sysClr val="windowText" lastClr="000000"/>
                </a:solidFill>
              </a:rPr>
              <a:t>st</a:t>
            </a:r>
            <a:r>
              <a:rPr lang="en-US" kern="0" dirty="0" smtClean="0">
                <a:solidFill>
                  <a:sysClr val="windowText" lastClr="000000"/>
                </a:solidFill>
              </a:rPr>
              <a:t> round, under 2</a:t>
            </a:r>
            <a:r>
              <a:rPr lang="en-US" kern="0" baseline="30000" dirty="0" smtClean="0">
                <a:solidFill>
                  <a:sysClr val="windowText" lastClr="000000"/>
                </a:solidFill>
              </a:rPr>
              <a:t>nd</a:t>
            </a:r>
            <a:r>
              <a:rPr lang="en-US" kern="0" dirty="0" smtClean="0">
                <a:solidFill>
                  <a:sysClr val="windowText" lastClr="000000"/>
                </a:solidFill>
              </a:rPr>
              <a:t> round at IEEE TCC Special issue </a:t>
            </a:r>
            <a:r>
              <a:rPr lang="en-US" b="1" kern="0" dirty="0" smtClean="0">
                <a:solidFill>
                  <a:srgbClr val="FF0000"/>
                </a:solidFill>
              </a:rPr>
              <a:t>invited paper.</a:t>
            </a:r>
          </a:p>
          <a:p>
            <a:endParaRPr lang="en-US" b="1" dirty="0" smtClean="0"/>
          </a:p>
          <a:p>
            <a:pPr>
              <a:buNone/>
            </a:pPr>
            <a:r>
              <a:rPr lang="en-US" sz="3300" b="1" dirty="0" smtClean="0"/>
              <a:t>Conference Papers</a:t>
            </a:r>
          </a:p>
          <a:p>
            <a:r>
              <a:rPr lang="en-US" b="1" dirty="0" smtClean="0"/>
              <a:t>A. Gupta </a:t>
            </a:r>
            <a:r>
              <a:rPr lang="en-US" dirty="0" smtClean="0"/>
              <a:t>et al., “The Who, What, Why and How of High Performance Computing Applications in the Cloud,” </a:t>
            </a:r>
            <a:r>
              <a:rPr lang="en-US" b="1" dirty="0" smtClean="0">
                <a:solidFill>
                  <a:srgbClr val="FF0000"/>
                </a:solidFill>
              </a:rPr>
              <a:t>Best paper </a:t>
            </a:r>
            <a:r>
              <a:rPr lang="en-US" dirty="0" smtClean="0"/>
              <a:t>at IEEE CloudCom 2013</a:t>
            </a:r>
          </a:p>
          <a:p>
            <a:r>
              <a:rPr lang="en-US" b="1" dirty="0" smtClean="0"/>
              <a:t>A. Gupta</a:t>
            </a:r>
            <a:r>
              <a:rPr lang="en-US" dirty="0" smtClean="0"/>
              <a:t>, O. </a:t>
            </a:r>
            <a:r>
              <a:rPr lang="en-US" dirty="0" err="1" smtClean="0"/>
              <a:t>Sarood</a:t>
            </a:r>
            <a:r>
              <a:rPr lang="en-US" dirty="0" smtClean="0"/>
              <a:t>, L. Kale, and D. Milojicic, “Improving HPC Application Performance in Cloud through Dynamic Load Balancing,” accepted at IEEE/ACM CCGRID ’13  </a:t>
            </a:r>
          </a:p>
          <a:p>
            <a:r>
              <a:rPr lang="en-US" b="1" dirty="0" smtClean="0"/>
              <a:t>A. Gupta</a:t>
            </a:r>
            <a:r>
              <a:rPr lang="en-US" dirty="0" smtClean="0"/>
              <a:t>, L. Kale, D. Milojicic, P. </a:t>
            </a:r>
            <a:r>
              <a:rPr lang="en-US" dirty="0" err="1" smtClean="0"/>
              <a:t>Faraboschi</a:t>
            </a:r>
            <a:r>
              <a:rPr lang="en-US" dirty="0" smtClean="0"/>
              <a:t>, and S. </a:t>
            </a:r>
            <a:r>
              <a:rPr lang="en-US" dirty="0" err="1" smtClean="0"/>
              <a:t>Balle</a:t>
            </a:r>
            <a:r>
              <a:rPr lang="en-US" dirty="0" smtClean="0"/>
              <a:t>, “HPC-Aware VM Placement in Infrastructure Clouds ,” at IEEE Intl. Conf. on Cloud Engineering IC2E ’13 </a:t>
            </a:r>
          </a:p>
          <a:p>
            <a:r>
              <a:rPr lang="en-US" b="1" dirty="0" smtClean="0"/>
              <a:t>A. Gupta </a:t>
            </a:r>
            <a:r>
              <a:rPr lang="en-US" dirty="0" smtClean="0"/>
              <a:t>et al., “Exploring the Performance and Mapping of HPC Applications to Platforms in the cloud,” short paper in HPDC ’12. New York, NY, USA: ACM, 2012</a:t>
            </a:r>
          </a:p>
          <a:p>
            <a:r>
              <a:rPr lang="en-US" b="1" dirty="0" smtClean="0"/>
              <a:t>A. Gupta </a:t>
            </a:r>
            <a:r>
              <a:rPr lang="en-US" dirty="0" smtClean="0"/>
              <a:t>et al., “Realizing the Potential of Malleable Parallel Jobs,” PPL Tech Report/ </a:t>
            </a:r>
            <a:r>
              <a:rPr lang="en-US" dirty="0" err="1" smtClean="0"/>
              <a:t>SubmissionReady</a:t>
            </a:r>
            <a:r>
              <a:rPr lang="en-US" dirty="0" smtClean="0"/>
              <a:t> for </a:t>
            </a:r>
            <a:r>
              <a:rPr lang="en-US" dirty="0" err="1" smtClean="0"/>
              <a:t>HiPC</a:t>
            </a:r>
            <a:r>
              <a:rPr lang="en-US" dirty="0" smtClean="0"/>
              <a:t> 2014</a:t>
            </a:r>
          </a:p>
          <a:p>
            <a:endParaRPr lang="en-US" dirty="0" smtClean="0"/>
          </a:p>
          <a:p>
            <a:pPr>
              <a:buNone/>
            </a:pPr>
            <a:r>
              <a:rPr lang="en-US" sz="3300" b="1" dirty="0" smtClean="0"/>
              <a:t>Workshop Papers</a:t>
            </a:r>
          </a:p>
          <a:p>
            <a:r>
              <a:rPr lang="en-US" b="1" dirty="0" smtClean="0"/>
              <a:t>A</a:t>
            </a:r>
            <a:r>
              <a:rPr lang="en-US" b="1" dirty="0"/>
              <a:t>. Gupta </a:t>
            </a:r>
            <a:r>
              <a:rPr lang="en-US" dirty="0"/>
              <a:t>and D. Milojicic, “Evaluation of HPC </a:t>
            </a:r>
            <a:r>
              <a:rPr lang="en-US" dirty="0" smtClean="0"/>
              <a:t>Applications </a:t>
            </a:r>
            <a:r>
              <a:rPr lang="en-US" dirty="0"/>
              <a:t>on Cloud,” in Open Cirrus Summit </a:t>
            </a:r>
            <a:r>
              <a:rPr lang="en-US" b="1" dirty="0">
                <a:solidFill>
                  <a:srgbClr val="FF0000"/>
                </a:solidFill>
              </a:rPr>
              <a:t>Best </a:t>
            </a:r>
            <a:r>
              <a:rPr lang="en-US" b="1" dirty="0" smtClean="0">
                <a:solidFill>
                  <a:srgbClr val="FF0000"/>
                </a:solidFill>
              </a:rPr>
              <a:t>Student Paper</a:t>
            </a:r>
            <a:r>
              <a:rPr lang="en-US" dirty="0"/>
              <a:t>, Atlanta, GA, Oct. </a:t>
            </a:r>
            <a:r>
              <a:rPr lang="en-US" dirty="0" smtClean="0"/>
              <a:t>2011</a:t>
            </a:r>
          </a:p>
          <a:p>
            <a:r>
              <a:rPr lang="en-US" b="1" dirty="0" smtClean="0"/>
              <a:t>A. </a:t>
            </a:r>
            <a:r>
              <a:rPr lang="en-US" b="1" dirty="0"/>
              <a:t>Gupta</a:t>
            </a:r>
            <a:r>
              <a:rPr lang="en-US" dirty="0"/>
              <a:t>, D. Milojicic, and L. Kale, “Optimizing </a:t>
            </a:r>
            <a:r>
              <a:rPr lang="en-US" dirty="0" smtClean="0"/>
              <a:t>VM Placement </a:t>
            </a:r>
            <a:r>
              <a:rPr lang="en-US" dirty="0"/>
              <a:t>for HPC in Cloud,” in Workshop on </a:t>
            </a:r>
            <a:r>
              <a:rPr lang="en-US" dirty="0" smtClean="0"/>
              <a:t>Cloud Services</a:t>
            </a:r>
            <a:r>
              <a:rPr lang="en-US" dirty="0"/>
              <a:t>, Federation and the 8th Open Cirrus Summit</a:t>
            </a:r>
            <a:r>
              <a:rPr lang="en-US" dirty="0" smtClean="0"/>
              <a:t>, San </a:t>
            </a:r>
            <a:r>
              <a:rPr lang="en-US" dirty="0"/>
              <a:t>Jose, CA, </a:t>
            </a:r>
            <a:r>
              <a:rPr lang="en-US" dirty="0" smtClean="0"/>
              <a:t>2012 </a:t>
            </a:r>
          </a:p>
          <a:p>
            <a:r>
              <a:rPr lang="en-US" b="1" dirty="0" smtClean="0"/>
              <a:t>A. Gupta </a:t>
            </a:r>
            <a:r>
              <a:rPr lang="en-US" dirty="0" smtClean="0"/>
              <a:t>and L. V. Kale, “Towards Efficient Mapping, Scheduling, and Execution of HPC Applications on Platforms in Cloud,” short paper and poster at 27th International Parallel and Distributed Processing Symposium(IPDPS) </a:t>
            </a:r>
            <a:r>
              <a:rPr lang="en-US" dirty="0" err="1" smtClean="0"/>
              <a:t>Ph.D</a:t>
            </a:r>
            <a:r>
              <a:rPr lang="en-US" dirty="0" smtClean="0"/>
              <a:t> Forum’13 </a:t>
            </a:r>
            <a:r>
              <a:rPr lang="en-US" b="1" dirty="0" smtClean="0">
                <a:solidFill>
                  <a:srgbClr val="FF0000"/>
                </a:solidFill>
              </a:rPr>
              <a:t>Best PhD Forum award</a:t>
            </a:r>
          </a:p>
          <a:p>
            <a:r>
              <a:rPr lang="en-US" dirty="0" smtClean="0"/>
              <a:t>O</a:t>
            </a:r>
            <a:r>
              <a:rPr lang="en-US" dirty="0"/>
              <a:t>. </a:t>
            </a:r>
            <a:r>
              <a:rPr lang="en-US" dirty="0" err="1"/>
              <a:t>Sarood</a:t>
            </a:r>
            <a:r>
              <a:rPr lang="en-US" dirty="0"/>
              <a:t>, </a:t>
            </a:r>
            <a:r>
              <a:rPr lang="en-US" b="1" dirty="0"/>
              <a:t>A. Gupta</a:t>
            </a:r>
            <a:r>
              <a:rPr lang="en-US" dirty="0"/>
              <a:t>, and L. V. Kale, “Cloud </a:t>
            </a:r>
            <a:r>
              <a:rPr lang="en-US" dirty="0" smtClean="0"/>
              <a:t>Friendly Load </a:t>
            </a:r>
            <a:r>
              <a:rPr lang="en-US" dirty="0"/>
              <a:t>Balancing for HPC Applications: </a:t>
            </a:r>
            <a:r>
              <a:rPr lang="en-US" dirty="0" smtClean="0"/>
              <a:t>Preliminary Work</a:t>
            </a:r>
            <a:r>
              <a:rPr lang="en-US" dirty="0"/>
              <a:t>,” in 41st Intl. Conf. on Parallel Processing Workshops (ICPPW), </a:t>
            </a:r>
            <a:r>
              <a:rPr lang="en-US" dirty="0" smtClean="0"/>
              <a:t>2012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1657887304"/>
      </p:ext>
    </p:extLst>
  </p:cSld>
  <p:clrMapOvr>
    <a:masterClrMapping/>
  </p:clrMapOvr>
  <mc:AlternateContent xmlns:mc="http://schemas.openxmlformats.org/markup-compatibility/2006" xmlns:p14="http://schemas.microsoft.com/office/powerpoint/2010/main">
    <mc:Choice Requires="p14">
      <p:transition spd="slow" p14:dur="2000" advTm="6370"/>
    </mc:Choice>
    <mc:Fallback xmlns="">
      <p:transition spd="slow" advTm="6370"/>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71</a:t>
            </a:fld>
            <a:endParaRPr lang="en-US"/>
          </a:p>
        </p:txBody>
      </p:sp>
      <p:sp>
        <p:nvSpPr>
          <p:cNvPr id="5" name="Content Placeholder 4"/>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73632316"/>
      </p:ext>
    </p:extLst>
  </p:cSld>
  <p:clrMapOvr>
    <a:masterClrMapping/>
  </p:clrMapOvr>
  <mc:AlternateContent xmlns:mc="http://schemas.openxmlformats.org/markup-compatibility/2006" xmlns:p14="http://schemas.microsoft.com/office/powerpoint/2010/main">
    <mc:Choice Requires="p14">
      <p:transition spd="slow" p14:dur="2000" advTm="7030"/>
    </mc:Choice>
    <mc:Fallback xmlns="">
      <p:transition spd="slow" advTm="703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12" y="-76200"/>
            <a:ext cx="8042276" cy="914049"/>
          </a:xfrm>
        </p:spPr>
        <p:txBody>
          <a:bodyPr>
            <a:normAutofit/>
          </a:bodyPr>
          <a:lstStyle/>
          <a:p>
            <a:r>
              <a:rPr lang="en-US" dirty="0" smtClean="0"/>
              <a:t>Objectives</a:t>
            </a:r>
            <a:endParaRPr lang="en-US" dirty="0"/>
          </a:p>
        </p:txBody>
      </p:sp>
      <p:sp>
        <p:nvSpPr>
          <p:cNvPr id="5" name="TextBox 4"/>
          <p:cNvSpPr txBox="1"/>
          <p:nvPr/>
        </p:nvSpPr>
        <p:spPr>
          <a:xfrm>
            <a:off x="5340985" y="2212314"/>
            <a:ext cx="2886543" cy="584775"/>
          </a:xfrm>
          <a:prstGeom prst="rect">
            <a:avLst/>
          </a:prstGeom>
          <a:solidFill>
            <a:schemeClr val="bg2">
              <a:lumMod val="50000"/>
            </a:schemeClr>
          </a:solidFill>
          <a:ln>
            <a:solidFill>
              <a:srgbClr val="000000"/>
            </a:solidFill>
          </a:ln>
        </p:spPr>
        <p:txBody>
          <a:bodyPr wrap="square" rtlCol="0">
            <a:spAutoFit/>
          </a:bodyPr>
          <a:lstStyle/>
          <a:p>
            <a:pPr algn="ctr"/>
            <a:r>
              <a:rPr lang="en-US" sz="1600" b="1" dirty="0" smtClean="0"/>
              <a:t>How: </a:t>
            </a:r>
          </a:p>
          <a:p>
            <a:pPr algn="ctr"/>
            <a:r>
              <a:rPr lang="en-US" sz="1600" b="1" dirty="0" smtClean="0"/>
              <a:t>Bridge HPC-cloud Gap</a:t>
            </a:r>
            <a:endParaRPr lang="en-US" sz="1600" b="1" dirty="0"/>
          </a:p>
        </p:txBody>
      </p:sp>
      <p:cxnSp>
        <p:nvCxnSpPr>
          <p:cNvPr id="41" name="Straight Connector 40"/>
          <p:cNvCxnSpPr>
            <a:stCxn id="5" idx="2"/>
            <a:endCxn id="46" idx="0"/>
          </p:cNvCxnSpPr>
          <p:nvPr/>
        </p:nvCxnSpPr>
        <p:spPr>
          <a:xfrm rot="5400000">
            <a:off x="4759211" y="1962179"/>
            <a:ext cx="1190136" cy="285995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667000" y="3987225"/>
            <a:ext cx="2514600" cy="584775"/>
          </a:xfrm>
          <a:prstGeom prst="rect">
            <a:avLst/>
          </a:prstGeom>
          <a:solidFill>
            <a:schemeClr val="bg2">
              <a:lumMod val="50000"/>
            </a:schemeClr>
          </a:solidFill>
          <a:ln>
            <a:solidFill>
              <a:srgbClr val="000000"/>
            </a:solidFill>
          </a:ln>
        </p:spPr>
        <p:txBody>
          <a:bodyPr wrap="square" rtlCol="0">
            <a:spAutoFit/>
          </a:bodyPr>
          <a:lstStyle/>
          <a:p>
            <a:pPr algn="ctr"/>
            <a:r>
              <a:rPr lang="en-US" sz="1600" b="1" dirty="0" smtClean="0"/>
              <a:t>Improve HPC performance</a:t>
            </a:r>
            <a:endParaRPr lang="en-US" sz="1600" b="1" dirty="0"/>
          </a:p>
        </p:txBody>
      </p:sp>
      <p:sp>
        <p:nvSpPr>
          <p:cNvPr id="47" name="TextBox 46"/>
          <p:cNvSpPr txBox="1"/>
          <p:nvPr/>
        </p:nvSpPr>
        <p:spPr>
          <a:xfrm>
            <a:off x="5333999" y="3987225"/>
            <a:ext cx="3352800" cy="584775"/>
          </a:xfrm>
          <a:prstGeom prst="rect">
            <a:avLst/>
          </a:prstGeom>
          <a:solidFill>
            <a:schemeClr val="bg2">
              <a:lumMod val="50000"/>
            </a:schemeClr>
          </a:solidFill>
          <a:ln>
            <a:solidFill>
              <a:srgbClr val="000000"/>
            </a:solidFill>
          </a:ln>
        </p:spPr>
        <p:txBody>
          <a:bodyPr wrap="square" rtlCol="0">
            <a:spAutoFit/>
          </a:bodyPr>
          <a:lstStyle/>
          <a:p>
            <a:pPr algn="ctr"/>
            <a:r>
              <a:rPr lang="en-US" sz="1600" b="1" dirty="0" smtClean="0"/>
              <a:t>Improve cloud utilization=&gt; Reduce cost </a:t>
            </a:r>
            <a:endParaRPr lang="en-US" sz="1600" b="1" dirty="0"/>
          </a:p>
        </p:txBody>
      </p:sp>
      <p:cxnSp>
        <p:nvCxnSpPr>
          <p:cNvPr id="49" name="Straight Connector 48"/>
          <p:cNvCxnSpPr>
            <a:stCxn id="5" idx="2"/>
            <a:endCxn id="47" idx="0"/>
          </p:cNvCxnSpPr>
          <p:nvPr/>
        </p:nvCxnSpPr>
        <p:spPr>
          <a:xfrm rot="16200000" flipH="1">
            <a:off x="6302260" y="3279086"/>
            <a:ext cx="1190136" cy="22614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8</a:t>
            </a:fld>
            <a:endParaRPr lang="en-US" dirty="0"/>
          </a:p>
        </p:txBody>
      </p:sp>
      <p:sp>
        <p:nvSpPr>
          <p:cNvPr id="25" name="TextBox 24"/>
          <p:cNvSpPr txBox="1"/>
          <p:nvPr/>
        </p:nvSpPr>
        <p:spPr>
          <a:xfrm>
            <a:off x="1283136" y="2134772"/>
            <a:ext cx="3272111" cy="584776"/>
          </a:xfrm>
          <a:prstGeom prst="rect">
            <a:avLst/>
          </a:prstGeom>
          <a:solidFill>
            <a:srgbClr val="1F497D">
              <a:lumMod val="40000"/>
              <a:lumOff val="60000"/>
            </a:srgbClr>
          </a:solid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entury Schoolbook"/>
              </a:rPr>
              <a:t> What (applications), why (benefits), who (users)</a:t>
            </a:r>
            <a:endParaRPr kumimoji="0" lang="en-US" sz="1600" b="1" i="0" u="none" strike="noStrike" kern="0" cap="none" spc="0" normalizeH="0" baseline="0" noProof="0" dirty="0">
              <a:ln>
                <a:noFill/>
              </a:ln>
              <a:solidFill>
                <a:prstClr val="black"/>
              </a:solidFill>
              <a:effectLst/>
              <a:uLnTx/>
              <a:uFillTx/>
              <a:latin typeface="Century Schoolbook"/>
            </a:endParaRPr>
          </a:p>
        </p:txBody>
      </p:sp>
      <p:sp>
        <p:nvSpPr>
          <p:cNvPr id="26" name="TextBox 25"/>
          <p:cNvSpPr txBox="1"/>
          <p:nvPr/>
        </p:nvSpPr>
        <p:spPr>
          <a:xfrm>
            <a:off x="4016002" y="1387742"/>
            <a:ext cx="1891267" cy="338554"/>
          </a:xfrm>
          <a:prstGeom prst="rect">
            <a:avLst/>
          </a:prstGeom>
          <a:solidFill>
            <a:srgbClr val="1F497D">
              <a:lumMod val="40000"/>
              <a:lumOff val="60000"/>
            </a:srgbClr>
          </a:solid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Schoolbook"/>
              </a:rPr>
              <a:t>HPC in cloud</a:t>
            </a:r>
          </a:p>
        </p:txBody>
      </p:sp>
      <p:cxnSp>
        <p:nvCxnSpPr>
          <p:cNvPr id="27" name="Straight Connector 26"/>
          <p:cNvCxnSpPr/>
          <p:nvPr/>
        </p:nvCxnSpPr>
        <p:spPr>
          <a:xfrm rot="5400000">
            <a:off x="3736176" y="909312"/>
            <a:ext cx="408476" cy="204244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961636" y="1726296"/>
            <a:ext cx="1822627" cy="46119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222200"/>
      </p:ext>
    </p:extLst>
  </p:cSld>
  <p:clrMapOvr>
    <a:masterClrMapping/>
  </p:clrMapOvr>
  <p:transition xmlns:p14="http://schemas.microsoft.com/office/powerpoint/2010/main" spd="slow" advTm="42979"/>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3136" y="2134772"/>
            <a:ext cx="3272111" cy="584776"/>
          </a:xfrm>
          <a:prstGeom prst="rect">
            <a:avLst/>
          </a:prstGeom>
          <a:solidFill>
            <a:schemeClr val="tx2">
              <a:lumMod val="40000"/>
              <a:lumOff val="60000"/>
            </a:schemeClr>
          </a:solidFill>
          <a:ln>
            <a:solidFill>
              <a:srgbClr val="000000"/>
            </a:solidFill>
          </a:ln>
        </p:spPr>
        <p:txBody>
          <a:bodyPr wrap="square" rtlCol="0">
            <a:spAutoFit/>
          </a:bodyPr>
          <a:lstStyle/>
          <a:p>
            <a:pPr algn="ctr" defTabSz="914400"/>
            <a:r>
              <a:rPr lang="en-US" sz="1600" b="1" dirty="0" smtClean="0">
                <a:solidFill>
                  <a:prstClr val="black"/>
                </a:solidFill>
                <a:latin typeface="Century Schoolbook"/>
              </a:rPr>
              <a:t> What (applications), why (benefits), who (users)</a:t>
            </a:r>
            <a:endParaRPr lang="en-US" sz="1600" b="1" dirty="0">
              <a:solidFill>
                <a:prstClr val="black"/>
              </a:solidFill>
              <a:latin typeface="Century Schoolbook"/>
            </a:endParaRPr>
          </a:p>
        </p:txBody>
      </p:sp>
      <p:sp>
        <p:nvSpPr>
          <p:cNvPr id="5" name="TextBox 4"/>
          <p:cNvSpPr txBox="1"/>
          <p:nvPr/>
        </p:nvSpPr>
        <p:spPr>
          <a:xfrm>
            <a:off x="5340991" y="2187491"/>
            <a:ext cx="2886543" cy="584776"/>
          </a:xfrm>
          <a:prstGeom prst="rect">
            <a:avLst/>
          </a:prstGeom>
          <a:solidFill>
            <a:schemeClr val="tx2">
              <a:lumMod val="40000"/>
              <a:lumOff val="60000"/>
            </a:schemeClr>
          </a:solidFill>
          <a:ln>
            <a:solidFill>
              <a:srgbClr val="000000"/>
            </a:solidFill>
          </a:ln>
        </p:spPr>
        <p:txBody>
          <a:bodyPr wrap="square" rtlCol="0">
            <a:spAutoFit/>
          </a:bodyPr>
          <a:lstStyle/>
          <a:p>
            <a:pPr algn="ctr" defTabSz="914400"/>
            <a:r>
              <a:rPr lang="en-US" sz="1600" b="1" dirty="0">
                <a:solidFill>
                  <a:prstClr val="black"/>
                </a:solidFill>
                <a:latin typeface="Century Schoolbook"/>
              </a:rPr>
              <a:t>How: </a:t>
            </a:r>
          </a:p>
          <a:p>
            <a:pPr algn="ctr" defTabSz="914400"/>
            <a:r>
              <a:rPr lang="en-US" sz="1600" b="1" dirty="0">
                <a:solidFill>
                  <a:prstClr val="black"/>
                </a:solidFill>
                <a:latin typeface="Century Schoolbook"/>
              </a:rPr>
              <a:t>Bridge HPC-cloud Gap</a:t>
            </a:r>
          </a:p>
        </p:txBody>
      </p:sp>
      <p:sp>
        <p:nvSpPr>
          <p:cNvPr id="6" name="TextBox 5"/>
          <p:cNvSpPr txBox="1"/>
          <p:nvPr/>
        </p:nvSpPr>
        <p:spPr>
          <a:xfrm>
            <a:off x="108535" y="3950312"/>
            <a:ext cx="1174601" cy="830997"/>
          </a:xfrm>
          <a:prstGeom prst="rect">
            <a:avLst/>
          </a:prstGeom>
          <a:solidFill>
            <a:schemeClr val="accent6"/>
          </a:solidFill>
          <a:ln w="9525" cmpd="sng">
            <a:solidFill>
              <a:schemeClr val="tx1"/>
            </a:solidFill>
          </a:ln>
        </p:spPr>
        <p:txBody>
          <a:bodyPr wrap="square" rtlCol="0">
            <a:spAutoFit/>
          </a:bodyPr>
          <a:lstStyle/>
          <a:p>
            <a:pPr algn="ctr" defTabSz="914400"/>
            <a:r>
              <a:rPr lang="en-US" sz="1600" b="1" dirty="0" smtClean="0">
                <a:solidFill>
                  <a:prstClr val="black"/>
                </a:solidFill>
                <a:latin typeface="Century Schoolbook"/>
              </a:rPr>
              <a:t>Perf., </a:t>
            </a:r>
          </a:p>
          <a:p>
            <a:pPr algn="ctr" defTabSz="914400"/>
            <a:r>
              <a:rPr lang="en-US" sz="1600" b="1" dirty="0" smtClean="0">
                <a:solidFill>
                  <a:prstClr val="black"/>
                </a:solidFill>
                <a:latin typeface="Century Schoolbook"/>
              </a:rPr>
              <a:t>Cost </a:t>
            </a:r>
            <a:r>
              <a:rPr lang="en-US" sz="1600" b="1" dirty="0">
                <a:solidFill>
                  <a:prstClr val="black"/>
                </a:solidFill>
                <a:latin typeface="Century Schoolbook"/>
              </a:rPr>
              <a:t>Analysis</a:t>
            </a:r>
          </a:p>
        </p:txBody>
      </p:sp>
      <p:sp>
        <p:nvSpPr>
          <p:cNvPr id="7" name="TextBox 6"/>
          <p:cNvSpPr txBox="1"/>
          <p:nvPr/>
        </p:nvSpPr>
        <p:spPr>
          <a:xfrm>
            <a:off x="5418662" y="3950315"/>
            <a:ext cx="1813001" cy="830997"/>
          </a:xfrm>
          <a:prstGeom prst="rect">
            <a:avLst/>
          </a:prstGeom>
          <a:solidFill>
            <a:schemeClr val="accent6"/>
          </a:solidFill>
          <a:ln w="9525" cmpd="sng">
            <a:solidFill>
              <a:srgbClr val="000000"/>
            </a:solidFill>
          </a:ln>
        </p:spPr>
        <p:txBody>
          <a:bodyPr wrap="square" rtlCol="0">
            <a:spAutoFit/>
          </a:bodyPr>
          <a:lstStyle/>
          <a:p>
            <a:pPr algn="ctr" defTabSz="914400"/>
            <a:r>
              <a:rPr lang="en-US" sz="1600" b="1" dirty="0">
                <a:solidFill>
                  <a:prstClr val="black"/>
                </a:solidFill>
                <a:latin typeface="Century Schoolbook"/>
              </a:rPr>
              <a:t>Heterogeneity, Multi-tenancy aware HPC</a:t>
            </a:r>
          </a:p>
        </p:txBody>
      </p:sp>
      <p:sp>
        <p:nvSpPr>
          <p:cNvPr id="10" name="TextBox 9"/>
          <p:cNvSpPr txBox="1"/>
          <p:nvPr/>
        </p:nvSpPr>
        <p:spPr>
          <a:xfrm>
            <a:off x="4016002" y="1387742"/>
            <a:ext cx="1891267" cy="338554"/>
          </a:xfrm>
          <a:prstGeom prst="rect">
            <a:avLst/>
          </a:prstGeom>
          <a:solidFill>
            <a:schemeClr val="tx2">
              <a:lumMod val="40000"/>
              <a:lumOff val="60000"/>
            </a:schemeClr>
          </a:solidFill>
          <a:ln>
            <a:solidFill>
              <a:srgbClr val="000000"/>
            </a:solidFill>
          </a:ln>
        </p:spPr>
        <p:txBody>
          <a:bodyPr wrap="square" rtlCol="0">
            <a:spAutoFit/>
          </a:bodyPr>
          <a:lstStyle/>
          <a:p>
            <a:pPr algn="ctr" defTabSz="914400"/>
            <a:r>
              <a:rPr lang="en-US" sz="1600" b="1" dirty="0">
                <a:solidFill>
                  <a:prstClr val="black"/>
                </a:solidFill>
                <a:latin typeface="Century Schoolbook"/>
              </a:rPr>
              <a:t>HPC in cloud</a:t>
            </a:r>
          </a:p>
        </p:txBody>
      </p:sp>
      <p:cxnSp>
        <p:nvCxnSpPr>
          <p:cNvPr id="14" name="Straight Connector 13"/>
          <p:cNvCxnSpPr>
            <a:stCxn id="4" idx="2"/>
            <a:endCxn id="6" idx="0"/>
          </p:cNvCxnSpPr>
          <p:nvPr/>
        </p:nvCxnSpPr>
        <p:spPr>
          <a:xfrm rot="5400000">
            <a:off x="1192132" y="2223252"/>
            <a:ext cx="1230764" cy="22233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2"/>
            <a:endCxn id="7" idx="0"/>
          </p:cNvCxnSpPr>
          <p:nvPr/>
        </p:nvCxnSpPr>
        <p:spPr>
          <a:xfrm flipH="1">
            <a:off x="6325163" y="2772267"/>
            <a:ext cx="459100" cy="117804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2"/>
            <a:endCxn id="32" idx="0"/>
          </p:cNvCxnSpPr>
          <p:nvPr/>
        </p:nvCxnSpPr>
        <p:spPr>
          <a:xfrm>
            <a:off x="6784263" y="2772267"/>
            <a:ext cx="1416578" cy="117804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2"/>
            <a:endCxn id="4" idx="0"/>
          </p:cNvCxnSpPr>
          <p:nvPr/>
        </p:nvCxnSpPr>
        <p:spPr>
          <a:xfrm rot="5400000">
            <a:off x="3736176" y="909312"/>
            <a:ext cx="408476" cy="204244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2"/>
            <a:endCxn id="5" idx="0"/>
          </p:cNvCxnSpPr>
          <p:nvPr/>
        </p:nvCxnSpPr>
        <p:spPr>
          <a:xfrm>
            <a:off x="4961636" y="1726296"/>
            <a:ext cx="1822627" cy="46119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9167" y="5051418"/>
            <a:ext cx="2049993" cy="369332"/>
          </a:xfrm>
          <a:prstGeom prst="rect">
            <a:avLst/>
          </a:prstGeom>
          <a:noFill/>
        </p:spPr>
        <p:txBody>
          <a:bodyPr wrap="square" rtlCol="0">
            <a:spAutoFit/>
          </a:bodyPr>
          <a:lstStyle/>
          <a:p>
            <a:pPr defTabSz="914400"/>
            <a:r>
              <a:rPr lang="en-US" b="1" dirty="0">
                <a:solidFill>
                  <a:prstClr val="black"/>
                </a:solidFill>
                <a:latin typeface="Century Schoolbook"/>
              </a:rPr>
              <a:t>Tools Extended</a:t>
            </a:r>
          </a:p>
        </p:txBody>
      </p:sp>
      <p:cxnSp>
        <p:nvCxnSpPr>
          <p:cNvPr id="28" name="Straight Connector 27"/>
          <p:cNvCxnSpPr/>
          <p:nvPr/>
        </p:nvCxnSpPr>
        <p:spPr>
          <a:xfrm flipV="1">
            <a:off x="121763" y="3150178"/>
            <a:ext cx="8873420" cy="2584"/>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0525" y="3139532"/>
            <a:ext cx="1572083" cy="369332"/>
          </a:xfrm>
          <a:prstGeom prst="rect">
            <a:avLst/>
          </a:prstGeom>
          <a:noFill/>
        </p:spPr>
        <p:txBody>
          <a:bodyPr wrap="square" rtlCol="0">
            <a:spAutoFit/>
          </a:bodyPr>
          <a:lstStyle/>
          <a:p>
            <a:pPr defTabSz="914400"/>
            <a:r>
              <a:rPr lang="en-US" b="1" dirty="0">
                <a:solidFill>
                  <a:prstClr val="black"/>
                </a:solidFill>
                <a:latin typeface="Century Schoolbook"/>
              </a:rPr>
              <a:t>Techniques</a:t>
            </a:r>
            <a:endParaRPr lang="en-US" sz="1600" b="1" dirty="0">
              <a:solidFill>
                <a:prstClr val="black"/>
              </a:solidFill>
              <a:latin typeface="Century Schoolbook"/>
            </a:endParaRPr>
          </a:p>
        </p:txBody>
      </p:sp>
      <p:sp>
        <p:nvSpPr>
          <p:cNvPr id="31" name="TextBox 30"/>
          <p:cNvSpPr txBox="1"/>
          <p:nvPr/>
        </p:nvSpPr>
        <p:spPr>
          <a:xfrm>
            <a:off x="55218" y="1243058"/>
            <a:ext cx="2286089" cy="369332"/>
          </a:xfrm>
          <a:prstGeom prst="rect">
            <a:avLst/>
          </a:prstGeom>
          <a:noFill/>
        </p:spPr>
        <p:txBody>
          <a:bodyPr wrap="square" rtlCol="0">
            <a:spAutoFit/>
          </a:bodyPr>
          <a:lstStyle/>
          <a:p>
            <a:pPr defTabSz="914400"/>
            <a:r>
              <a:rPr lang="en-US" b="1" dirty="0" smtClean="0">
                <a:solidFill>
                  <a:prstClr val="black"/>
                </a:solidFill>
                <a:latin typeface="Century Schoolbook"/>
              </a:rPr>
              <a:t>Research Goals</a:t>
            </a:r>
            <a:endParaRPr lang="en-US" sz="1600" b="1" dirty="0">
              <a:solidFill>
                <a:prstClr val="black"/>
              </a:solidFill>
              <a:latin typeface="Century Schoolbook"/>
            </a:endParaRPr>
          </a:p>
        </p:txBody>
      </p:sp>
      <p:cxnSp>
        <p:nvCxnSpPr>
          <p:cNvPr id="33" name="Straight Connector 32"/>
          <p:cNvCxnSpPr/>
          <p:nvPr/>
        </p:nvCxnSpPr>
        <p:spPr>
          <a:xfrm>
            <a:off x="79368" y="1243058"/>
            <a:ext cx="8915815" cy="8441"/>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05824" y="4949822"/>
            <a:ext cx="8915815"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724400" y="5410200"/>
            <a:ext cx="2112523" cy="584776"/>
          </a:xfrm>
          <a:prstGeom prst="rect">
            <a:avLst/>
          </a:prstGeom>
          <a:solidFill>
            <a:srgbClr val="BE39C8"/>
          </a:solidFill>
          <a:ln>
            <a:solidFill>
              <a:srgbClr val="BE39C8"/>
            </a:solidFill>
          </a:ln>
        </p:spPr>
        <p:txBody>
          <a:bodyPr wrap="square" rtlCol="0">
            <a:spAutoFit/>
          </a:bodyPr>
          <a:lstStyle/>
          <a:p>
            <a:pPr algn="ctr" defTabSz="914400"/>
            <a:r>
              <a:rPr lang="en-US" sz="1600" b="1" dirty="0" smtClean="0">
                <a:solidFill>
                  <a:srgbClr val="7598D9">
                    <a:lumMod val="40000"/>
                    <a:lumOff val="60000"/>
                  </a:srgbClr>
                </a:solidFill>
                <a:latin typeface="Century Schoolbook"/>
              </a:rPr>
              <a:t>Charm++ Load </a:t>
            </a:r>
            <a:r>
              <a:rPr lang="en-US" sz="1600" b="1" dirty="0">
                <a:solidFill>
                  <a:srgbClr val="7598D9">
                    <a:lumMod val="40000"/>
                    <a:lumOff val="60000"/>
                  </a:srgbClr>
                </a:solidFill>
                <a:latin typeface="Century Schoolbook"/>
              </a:rPr>
              <a:t>Balancing </a:t>
            </a:r>
          </a:p>
        </p:txBody>
      </p:sp>
      <p:sp>
        <p:nvSpPr>
          <p:cNvPr id="38" name="TextBox 37"/>
          <p:cNvSpPr txBox="1"/>
          <p:nvPr/>
        </p:nvSpPr>
        <p:spPr>
          <a:xfrm>
            <a:off x="344226" y="5429895"/>
            <a:ext cx="2049993" cy="584776"/>
          </a:xfrm>
          <a:prstGeom prst="rect">
            <a:avLst/>
          </a:prstGeom>
          <a:solidFill>
            <a:srgbClr val="BE39C8"/>
          </a:solidFill>
          <a:ln>
            <a:solidFill>
              <a:srgbClr val="BE39C8"/>
            </a:solidFill>
          </a:ln>
        </p:spPr>
        <p:txBody>
          <a:bodyPr wrap="square" rtlCol="0">
            <a:spAutoFit/>
          </a:bodyPr>
          <a:lstStyle/>
          <a:p>
            <a:pPr algn="ctr" defTabSz="914400"/>
            <a:r>
              <a:rPr lang="en-US" sz="1600" b="1" dirty="0">
                <a:solidFill>
                  <a:srgbClr val="7598D9">
                    <a:lumMod val="40000"/>
                    <a:lumOff val="60000"/>
                  </a:srgbClr>
                </a:solidFill>
                <a:latin typeface="Century Schoolbook"/>
              </a:rPr>
              <a:t>OpenStack Nova Scheduler</a:t>
            </a:r>
          </a:p>
        </p:txBody>
      </p:sp>
      <p:sp>
        <p:nvSpPr>
          <p:cNvPr id="39" name="TextBox 38"/>
          <p:cNvSpPr txBox="1"/>
          <p:nvPr/>
        </p:nvSpPr>
        <p:spPr>
          <a:xfrm>
            <a:off x="7010400" y="5410200"/>
            <a:ext cx="1905000" cy="584775"/>
          </a:xfrm>
          <a:prstGeom prst="rect">
            <a:avLst/>
          </a:prstGeom>
          <a:solidFill>
            <a:srgbClr val="BE39C8"/>
          </a:solidFill>
          <a:ln>
            <a:solidFill>
              <a:srgbClr val="BE39C8"/>
            </a:solidFill>
          </a:ln>
        </p:spPr>
        <p:txBody>
          <a:bodyPr wrap="square" rtlCol="0">
            <a:spAutoFit/>
          </a:bodyPr>
          <a:lstStyle/>
          <a:p>
            <a:pPr algn="ctr" defTabSz="914400"/>
            <a:r>
              <a:rPr lang="en-US" sz="1600" b="1" dirty="0" smtClean="0">
                <a:solidFill>
                  <a:srgbClr val="7598D9">
                    <a:lumMod val="40000"/>
                    <a:lumOff val="60000"/>
                  </a:srgbClr>
                </a:solidFill>
                <a:latin typeface="Century Schoolbook"/>
              </a:rPr>
              <a:t>Charm++</a:t>
            </a:r>
          </a:p>
          <a:p>
            <a:pPr algn="ctr" defTabSz="914400"/>
            <a:r>
              <a:rPr lang="en-US" sz="1600" b="1" dirty="0" smtClean="0">
                <a:solidFill>
                  <a:srgbClr val="7598D9">
                    <a:lumMod val="40000"/>
                    <a:lumOff val="60000"/>
                  </a:srgbClr>
                </a:solidFill>
                <a:latin typeface="Century Schoolbook"/>
              </a:rPr>
              <a:t> Core RTS</a:t>
            </a:r>
            <a:endParaRPr lang="en-US" sz="1600" b="1" dirty="0">
              <a:solidFill>
                <a:srgbClr val="7598D9">
                  <a:lumMod val="40000"/>
                  <a:lumOff val="60000"/>
                </a:srgbClr>
              </a:solidFill>
              <a:latin typeface="Century Schoolbook"/>
            </a:endParaRPr>
          </a:p>
        </p:txBody>
      </p:sp>
      <p:sp>
        <p:nvSpPr>
          <p:cNvPr id="40" name="TextBox 39"/>
          <p:cNvSpPr txBox="1"/>
          <p:nvPr/>
        </p:nvSpPr>
        <p:spPr>
          <a:xfrm>
            <a:off x="2743416" y="5415491"/>
            <a:ext cx="1693767" cy="584776"/>
          </a:xfrm>
          <a:prstGeom prst="rect">
            <a:avLst/>
          </a:prstGeom>
          <a:solidFill>
            <a:srgbClr val="BE39C8"/>
          </a:solidFill>
          <a:ln>
            <a:solidFill>
              <a:srgbClr val="BE39C8"/>
            </a:solidFill>
          </a:ln>
        </p:spPr>
        <p:txBody>
          <a:bodyPr wrap="square" rtlCol="0">
            <a:spAutoFit/>
          </a:bodyPr>
          <a:lstStyle/>
          <a:p>
            <a:pPr algn="ctr" defTabSz="914400"/>
            <a:r>
              <a:rPr lang="en-US" sz="1600" b="1" dirty="0">
                <a:solidFill>
                  <a:srgbClr val="7598D9">
                    <a:lumMod val="40000"/>
                    <a:lumOff val="60000"/>
                  </a:srgbClr>
                </a:solidFill>
                <a:latin typeface="Century Schoolbook"/>
              </a:rPr>
              <a:t>CloudSim Simulator</a:t>
            </a:r>
          </a:p>
        </p:txBody>
      </p:sp>
      <p:sp>
        <p:nvSpPr>
          <p:cNvPr id="32" name="TextBox 31"/>
          <p:cNvSpPr txBox="1"/>
          <p:nvPr/>
        </p:nvSpPr>
        <p:spPr>
          <a:xfrm>
            <a:off x="7284575" y="3950315"/>
            <a:ext cx="1832531" cy="830997"/>
          </a:xfrm>
          <a:prstGeom prst="rect">
            <a:avLst/>
          </a:prstGeom>
          <a:solidFill>
            <a:schemeClr val="accent6"/>
          </a:solidFill>
          <a:ln>
            <a:solidFill>
              <a:srgbClr val="000000"/>
            </a:solidFill>
          </a:ln>
        </p:spPr>
        <p:txBody>
          <a:bodyPr wrap="square" rtlCol="0">
            <a:spAutoFit/>
          </a:bodyPr>
          <a:lstStyle/>
          <a:p>
            <a:pPr algn="ctr" defTabSz="914400"/>
            <a:r>
              <a:rPr lang="en-US" sz="1600" b="1" dirty="0">
                <a:latin typeface="Century Schoolbook"/>
              </a:rPr>
              <a:t>Malleable </a:t>
            </a:r>
            <a:r>
              <a:rPr lang="en-US" sz="1600" b="1" dirty="0" smtClean="0">
                <a:latin typeface="Century Schoolbook"/>
              </a:rPr>
              <a:t>jobs: </a:t>
            </a:r>
            <a:r>
              <a:rPr lang="en-US" sz="1600" b="1" dirty="0">
                <a:latin typeface="Century Schoolbook"/>
              </a:rPr>
              <a:t>Dynamic shrink/expand </a:t>
            </a:r>
          </a:p>
        </p:txBody>
      </p:sp>
      <p:sp>
        <p:nvSpPr>
          <p:cNvPr id="57" name="TextBox 56"/>
          <p:cNvSpPr txBox="1"/>
          <p:nvPr/>
        </p:nvSpPr>
        <p:spPr>
          <a:xfrm>
            <a:off x="3619392" y="3952751"/>
            <a:ext cx="1734828" cy="830997"/>
          </a:xfrm>
          <a:prstGeom prst="rect">
            <a:avLst/>
          </a:prstGeom>
          <a:solidFill>
            <a:schemeClr val="accent6"/>
          </a:solidFill>
          <a:ln w="9525" cmpd="sng">
            <a:solidFill>
              <a:srgbClr val="000000"/>
            </a:solidFill>
          </a:ln>
        </p:spPr>
        <p:txBody>
          <a:bodyPr wrap="square" rtlCol="0">
            <a:spAutoFit/>
          </a:bodyPr>
          <a:lstStyle/>
          <a:p>
            <a:pPr algn="ctr" defTabSz="914400"/>
            <a:r>
              <a:rPr lang="en-US" sz="1600" b="1" dirty="0">
                <a:solidFill>
                  <a:prstClr val="black"/>
                </a:solidFill>
                <a:latin typeface="Century Schoolbook"/>
              </a:rPr>
              <a:t>Application-aware VM consolidation </a:t>
            </a:r>
            <a:endParaRPr lang="en-US" sz="1400" b="1" dirty="0">
              <a:solidFill>
                <a:prstClr val="black"/>
              </a:solidFill>
              <a:latin typeface="Century Schoolbook"/>
            </a:endParaRPr>
          </a:p>
        </p:txBody>
      </p:sp>
      <p:cxnSp>
        <p:nvCxnSpPr>
          <p:cNvPr id="62" name="Straight Connector 61"/>
          <p:cNvCxnSpPr>
            <a:stCxn id="5" idx="2"/>
            <a:endCxn id="57" idx="0"/>
          </p:cNvCxnSpPr>
          <p:nvPr/>
        </p:nvCxnSpPr>
        <p:spPr>
          <a:xfrm flipH="1">
            <a:off x="4486806" y="2772267"/>
            <a:ext cx="2297457" cy="118048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338521" y="3947354"/>
            <a:ext cx="2209111" cy="830997"/>
          </a:xfrm>
          <a:prstGeom prst="rect">
            <a:avLst/>
          </a:prstGeom>
          <a:solidFill>
            <a:schemeClr val="accent6"/>
          </a:solidFill>
          <a:ln cmpd="sng">
            <a:solidFill>
              <a:schemeClr val="tx1"/>
            </a:solidFill>
          </a:ln>
        </p:spPr>
        <p:txBody>
          <a:bodyPr wrap="square" rtlCol="0">
            <a:spAutoFit/>
          </a:bodyPr>
          <a:lstStyle/>
          <a:p>
            <a:pPr algn="ctr" defTabSz="914400"/>
            <a:r>
              <a:rPr lang="en-US" sz="1600" b="1" dirty="0" smtClean="0">
                <a:solidFill>
                  <a:srgbClr val="000000"/>
                </a:solidFill>
                <a:latin typeface="Century Schoolbook"/>
              </a:rPr>
              <a:t>Multi-platform Online Application Aware Mapping</a:t>
            </a:r>
            <a:endParaRPr lang="en-US" sz="1600" b="1" dirty="0">
              <a:solidFill>
                <a:srgbClr val="000000"/>
              </a:solidFill>
              <a:latin typeface="Century Schoolbook"/>
            </a:endParaRPr>
          </a:p>
        </p:txBody>
      </p:sp>
      <p:cxnSp>
        <p:nvCxnSpPr>
          <p:cNvPr id="52" name="Straight Connector 51"/>
          <p:cNvCxnSpPr>
            <a:stCxn id="5" idx="2"/>
            <a:endCxn id="30" idx="0"/>
          </p:cNvCxnSpPr>
          <p:nvPr/>
        </p:nvCxnSpPr>
        <p:spPr>
          <a:xfrm flipH="1">
            <a:off x="2443077" y="2772267"/>
            <a:ext cx="4341186" cy="117508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itle 1"/>
          <p:cNvSpPr txBox="1">
            <a:spLocks/>
          </p:cNvSpPr>
          <p:nvPr/>
        </p:nvSpPr>
        <p:spPr>
          <a:xfrm>
            <a:off x="253812" y="-76200"/>
            <a:ext cx="8042276" cy="914049"/>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rgbClr val="575F6D"/>
                </a:solidFill>
                <a:effectLst/>
                <a:uLnTx/>
                <a:uFillTx/>
                <a:latin typeface="Century Schoolbook"/>
                <a:ea typeface="+mj-ea"/>
                <a:cs typeface="+mj-cs"/>
              </a:rPr>
              <a:t>Objectives and Contributions</a:t>
            </a:r>
            <a:endParaRPr kumimoji="0" lang="en-US" sz="3000" b="0" i="0" u="none" strike="noStrike" kern="1200" cap="small" spc="0" normalizeH="0" baseline="0" noProof="0" dirty="0">
              <a:ln>
                <a:noFill/>
              </a:ln>
              <a:solidFill>
                <a:srgbClr val="575F6D"/>
              </a:solidFill>
              <a:effectLst/>
              <a:uLnTx/>
              <a:uFillTx/>
              <a:latin typeface="Century Schoolbook"/>
              <a:ea typeface="+mj-ea"/>
              <a:cs typeface="+mj-cs"/>
            </a:endParaRPr>
          </a:p>
        </p:txBody>
      </p:sp>
      <p:cxnSp>
        <p:nvCxnSpPr>
          <p:cNvPr id="41" name="Straight Connector 40"/>
          <p:cNvCxnSpPr>
            <a:stCxn id="57" idx="2"/>
          </p:cNvCxnSpPr>
          <p:nvPr/>
        </p:nvCxnSpPr>
        <p:spPr>
          <a:xfrm rot="5400000">
            <a:off x="2730277" y="3653671"/>
            <a:ext cx="626452" cy="2886606"/>
          </a:xfrm>
          <a:prstGeom prst="line">
            <a:avLst/>
          </a:prstGeom>
          <a:ln w="381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57" idx="2"/>
            <a:endCxn id="40" idx="0"/>
          </p:cNvCxnSpPr>
          <p:nvPr/>
        </p:nvCxnSpPr>
        <p:spPr>
          <a:xfrm rot="5400000">
            <a:off x="3722682" y="4651366"/>
            <a:ext cx="631743" cy="896506"/>
          </a:xfrm>
          <a:prstGeom prst="line">
            <a:avLst/>
          </a:prstGeom>
          <a:ln w="381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30" idx="2"/>
            <a:endCxn id="40" idx="0"/>
          </p:cNvCxnSpPr>
          <p:nvPr/>
        </p:nvCxnSpPr>
        <p:spPr>
          <a:xfrm rot="16200000" flipH="1">
            <a:off x="2698118" y="4523309"/>
            <a:ext cx="637140" cy="1147223"/>
          </a:xfrm>
          <a:prstGeom prst="line">
            <a:avLst/>
          </a:prstGeom>
          <a:ln w="381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7" idx="2"/>
            <a:endCxn id="37" idx="0"/>
          </p:cNvCxnSpPr>
          <p:nvPr/>
        </p:nvCxnSpPr>
        <p:spPr>
          <a:xfrm rot="5400000">
            <a:off x="5738469" y="4823506"/>
            <a:ext cx="628888" cy="544501"/>
          </a:xfrm>
          <a:prstGeom prst="line">
            <a:avLst/>
          </a:prstGeom>
          <a:ln w="381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32" idx="2"/>
            <a:endCxn id="37" idx="0"/>
          </p:cNvCxnSpPr>
          <p:nvPr/>
        </p:nvCxnSpPr>
        <p:spPr>
          <a:xfrm rot="5400000">
            <a:off x="6676308" y="3885667"/>
            <a:ext cx="628888" cy="2420179"/>
          </a:xfrm>
          <a:prstGeom prst="line">
            <a:avLst/>
          </a:prstGeom>
          <a:ln w="381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32" idx="2"/>
            <a:endCxn id="39" idx="0"/>
          </p:cNvCxnSpPr>
          <p:nvPr/>
        </p:nvCxnSpPr>
        <p:spPr>
          <a:xfrm rot="5400000">
            <a:off x="7767427" y="4976786"/>
            <a:ext cx="628888" cy="237941"/>
          </a:xfrm>
          <a:prstGeom prst="line">
            <a:avLst/>
          </a:prstGeom>
          <a:ln w="381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990600" y="6044625"/>
            <a:ext cx="3276600" cy="523220"/>
          </a:xfrm>
          <a:prstGeom prst="rect">
            <a:avLst/>
          </a:prstGeom>
          <a:noFill/>
        </p:spPr>
        <p:txBody>
          <a:bodyPr wrap="square" rtlCol="0">
            <a:spAutoFit/>
          </a:bodyPr>
          <a:lstStyle/>
          <a:p>
            <a:pPr algn="ctr"/>
            <a:r>
              <a:rPr lang="en-US" sz="2800" dirty="0" smtClean="0">
                <a:solidFill>
                  <a:srgbClr val="1F497D"/>
                </a:solidFill>
              </a:rPr>
              <a:t>HPC Aware Clouds</a:t>
            </a:r>
            <a:endParaRPr lang="en-US" sz="2800" dirty="0">
              <a:solidFill>
                <a:srgbClr val="1F497D"/>
              </a:solidFill>
            </a:endParaRPr>
          </a:p>
        </p:txBody>
      </p:sp>
      <p:sp>
        <p:nvSpPr>
          <p:cNvPr id="68" name="TextBox 67"/>
          <p:cNvSpPr txBox="1"/>
          <p:nvPr/>
        </p:nvSpPr>
        <p:spPr>
          <a:xfrm>
            <a:off x="5638800" y="6044625"/>
            <a:ext cx="3200400" cy="523220"/>
          </a:xfrm>
          <a:prstGeom prst="rect">
            <a:avLst/>
          </a:prstGeom>
          <a:noFill/>
        </p:spPr>
        <p:txBody>
          <a:bodyPr wrap="square" rtlCol="0">
            <a:spAutoFit/>
          </a:bodyPr>
          <a:lstStyle/>
          <a:p>
            <a:pPr algn="ctr"/>
            <a:r>
              <a:rPr lang="en-US" sz="2800" dirty="0" smtClean="0">
                <a:solidFill>
                  <a:srgbClr val="1F497D"/>
                </a:solidFill>
              </a:rPr>
              <a:t>Cloud Aware HPC</a:t>
            </a:r>
            <a:endParaRPr lang="en-US" sz="2800" dirty="0">
              <a:solidFill>
                <a:srgbClr val="1F497D"/>
              </a:solidFill>
            </a:endParaRPr>
          </a:p>
        </p:txBody>
      </p:sp>
      <p:sp>
        <p:nvSpPr>
          <p:cNvPr id="42" name="Slide Number Placeholder 3"/>
          <p:cNvSpPr>
            <a:spLocks noGrp="1"/>
          </p:cNvSpPr>
          <p:nvPr>
            <p:ph type="sldNum" sz="quarter" idx="4294967295"/>
          </p:nvPr>
        </p:nvSpPr>
        <p:spPr>
          <a:xfrm>
            <a:off x="8374743" y="6108192"/>
            <a:ext cx="609600" cy="521208"/>
          </a:xfrm>
          <a:prstGeom prst="rect">
            <a:avLst/>
          </a:prstGeom>
        </p:spPr>
        <p:txBody>
          <a:bodyPr/>
          <a:lstStyle/>
          <a:p>
            <a:pPr>
              <a:defRPr/>
            </a:pPr>
            <a:fld id="{21EF063A-D55F-46A6-9045-9932BD3AAC31}" type="slidenum">
              <a:rPr lang="en-US" sz="1400" smtClean="0">
                <a:solidFill>
                  <a:schemeClr val="tx1"/>
                </a:solidFill>
                <a:latin typeface="Century Schoolbook" pitchFamily="18" charset="0"/>
              </a:rPr>
              <a:pPr>
                <a:defRPr/>
              </a:pPr>
              <a:t>9</a:t>
            </a:fld>
            <a:endParaRPr lang="en-US" sz="1100" dirty="0">
              <a:solidFill>
                <a:schemeClr val="tx1"/>
              </a:solidFill>
              <a:latin typeface="Century Schoolbook" pitchFamily="18" charset="0"/>
            </a:endParaRPr>
          </a:p>
        </p:txBody>
      </p:sp>
    </p:spTree>
    <p:custDataLst>
      <p:tags r:id="rId1"/>
    </p:custDataLst>
    <p:extLst>
      <p:ext uri="{BB962C8B-B14F-4D97-AF65-F5344CB8AC3E}">
        <p14:creationId xmlns:p14="http://schemas.microsoft.com/office/powerpoint/2010/main" val="2306895525"/>
      </p:ext>
    </p:extLst>
  </p:cSld>
  <p:clrMapOvr>
    <a:masterClrMapping/>
  </p:clrMapOvr>
  <mc:AlternateContent xmlns:mc="http://schemas.openxmlformats.org/markup-compatibility/2006" xmlns:p14="http://schemas.microsoft.com/office/powerpoint/2010/main">
    <mc:Choice Requires="p14">
      <p:transition spd="slow" p14:dur="2000" advTm="118512"/>
    </mc:Choice>
    <mc:Fallback xmlns="">
      <p:transition spd="slow" advTm="11851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anim calcmode="lin" valueType="num">
                                      <p:cBhvr>
                                        <p:cTn id="39" dur="1000" fill="hold"/>
                                        <p:tgtEl>
                                          <p:spTgt spid="57"/>
                                        </p:tgtEl>
                                        <p:attrNameLst>
                                          <p:attrName>ppt_x</p:attrName>
                                        </p:attrNameLst>
                                      </p:cBhvr>
                                      <p:tavLst>
                                        <p:tav tm="0">
                                          <p:val>
                                            <p:strVal val="#ppt_x"/>
                                          </p:val>
                                        </p:tav>
                                        <p:tav tm="100000">
                                          <p:val>
                                            <p:strVal val="#ppt_x"/>
                                          </p:val>
                                        </p:tav>
                                      </p:tavLst>
                                    </p:anim>
                                    <p:anim calcmode="lin" valueType="num">
                                      <p:cBhvr>
                                        <p:cTn id="40" dur="1000" fill="hold"/>
                                        <p:tgtEl>
                                          <p:spTgt spid="5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additive="base">
                                        <p:cTn id="70" dur="500" fill="hold"/>
                                        <p:tgtEl>
                                          <p:spTgt spid="68"/>
                                        </p:tgtEl>
                                        <p:attrNameLst>
                                          <p:attrName>ppt_x</p:attrName>
                                        </p:attrNameLst>
                                      </p:cBhvr>
                                      <p:tavLst>
                                        <p:tav tm="0">
                                          <p:val>
                                            <p:strVal val="#ppt_x"/>
                                          </p:val>
                                        </p:tav>
                                        <p:tav tm="100000">
                                          <p:val>
                                            <p:strVal val="#ppt_x"/>
                                          </p:val>
                                        </p:tav>
                                      </p:tavLst>
                                    </p:anim>
                                    <p:anim calcmode="lin" valueType="num">
                                      <p:cBhvr additive="base">
                                        <p:cTn id="7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1000"/>
                                        <p:tgtEl>
                                          <p:spTgt spid="38"/>
                                        </p:tgtEl>
                                      </p:cBhvr>
                                    </p:animEffect>
                                    <p:anim calcmode="lin" valueType="num">
                                      <p:cBhvr>
                                        <p:cTn id="92" dur="1000" fill="hold"/>
                                        <p:tgtEl>
                                          <p:spTgt spid="38"/>
                                        </p:tgtEl>
                                        <p:attrNameLst>
                                          <p:attrName>ppt_x</p:attrName>
                                        </p:attrNameLst>
                                      </p:cBhvr>
                                      <p:tavLst>
                                        <p:tav tm="0">
                                          <p:val>
                                            <p:strVal val="#ppt_x"/>
                                          </p:val>
                                        </p:tav>
                                        <p:tav tm="100000">
                                          <p:val>
                                            <p:strVal val="#ppt_x"/>
                                          </p:val>
                                        </p:tav>
                                      </p:tavLst>
                                    </p:anim>
                                    <p:anim calcmode="lin" valueType="num">
                                      <p:cBhvr>
                                        <p:cTn id="93" dur="1000" fill="hold"/>
                                        <p:tgtEl>
                                          <p:spTgt spid="3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1000"/>
                                        <p:tgtEl>
                                          <p:spTgt spid="45"/>
                                        </p:tgtEl>
                                      </p:cBhvr>
                                    </p:animEffect>
                                    <p:anim calcmode="lin" valueType="num">
                                      <p:cBhvr>
                                        <p:cTn id="112" dur="1000" fill="hold"/>
                                        <p:tgtEl>
                                          <p:spTgt spid="45"/>
                                        </p:tgtEl>
                                        <p:attrNameLst>
                                          <p:attrName>ppt_x</p:attrName>
                                        </p:attrNameLst>
                                      </p:cBhvr>
                                      <p:tavLst>
                                        <p:tav tm="0">
                                          <p:val>
                                            <p:strVal val="#ppt_x"/>
                                          </p:val>
                                        </p:tav>
                                        <p:tav tm="100000">
                                          <p:val>
                                            <p:strVal val="#ppt_x"/>
                                          </p:val>
                                        </p:tav>
                                      </p:tavLst>
                                    </p:anim>
                                    <p:anim calcmode="lin" valueType="num">
                                      <p:cBhvr>
                                        <p:cTn id="113" dur="1000" fill="hold"/>
                                        <p:tgtEl>
                                          <p:spTgt spid="45"/>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1000"/>
                                        <p:tgtEl>
                                          <p:spTgt spid="53"/>
                                        </p:tgtEl>
                                      </p:cBhvr>
                                    </p:animEffect>
                                    <p:anim calcmode="lin" valueType="num">
                                      <p:cBhvr>
                                        <p:cTn id="122" dur="1000" fill="hold"/>
                                        <p:tgtEl>
                                          <p:spTgt spid="53"/>
                                        </p:tgtEl>
                                        <p:attrNameLst>
                                          <p:attrName>ppt_x</p:attrName>
                                        </p:attrNameLst>
                                      </p:cBhvr>
                                      <p:tavLst>
                                        <p:tav tm="0">
                                          <p:val>
                                            <p:strVal val="#ppt_x"/>
                                          </p:val>
                                        </p:tav>
                                        <p:tav tm="100000">
                                          <p:val>
                                            <p:strVal val="#ppt_x"/>
                                          </p:val>
                                        </p:tav>
                                      </p:tavLst>
                                    </p:anim>
                                    <p:anim calcmode="lin" valueType="num">
                                      <p:cBhvr>
                                        <p:cTn id="123" dur="1000" fill="hold"/>
                                        <p:tgtEl>
                                          <p:spTgt spid="53"/>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1000"/>
                                        <p:tgtEl>
                                          <p:spTgt spid="58"/>
                                        </p:tgtEl>
                                      </p:cBhvr>
                                    </p:animEffect>
                                    <p:anim calcmode="lin" valueType="num">
                                      <p:cBhvr>
                                        <p:cTn id="127" dur="1000" fill="hold"/>
                                        <p:tgtEl>
                                          <p:spTgt spid="58"/>
                                        </p:tgtEl>
                                        <p:attrNameLst>
                                          <p:attrName>ppt_x</p:attrName>
                                        </p:attrNameLst>
                                      </p:cBhvr>
                                      <p:tavLst>
                                        <p:tav tm="0">
                                          <p:val>
                                            <p:strVal val="#ppt_x"/>
                                          </p:val>
                                        </p:tav>
                                        <p:tav tm="100000">
                                          <p:val>
                                            <p:strVal val="#ppt_x"/>
                                          </p:val>
                                        </p:tav>
                                      </p:tavLst>
                                    </p:anim>
                                    <p:anim calcmode="lin" valueType="num">
                                      <p:cBhvr>
                                        <p:cTn id="128" dur="1000" fill="hold"/>
                                        <p:tgtEl>
                                          <p:spTgt spid="58"/>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1000"/>
                                        <p:tgtEl>
                                          <p:spTgt spid="61"/>
                                        </p:tgtEl>
                                      </p:cBhvr>
                                    </p:animEffect>
                                    <p:anim calcmode="lin" valueType="num">
                                      <p:cBhvr>
                                        <p:cTn id="132" dur="1000" fill="hold"/>
                                        <p:tgtEl>
                                          <p:spTgt spid="61"/>
                                        </p:tgtEl>
                                        <p:attrNameLst>
                                          <p:attrName>ppt_x</p:attrName>
                                        </p:attrNameLst>
                                      </p:cBhvr>
                                      <p:tavLst>
                                        <p:tav tm="0">
                                          <p:val>
                                            <p:strVal val="#ppt_x"/>
                                          </p:val>
                                        </p:tav>
                                        <p:tav tm="100000">
                                          <p:val>
                                            <p:strVal val="#ppt_x"/>
                                          </p:val>
                                        </p:tav>
                                      </p:tavLst>
                                    </p:anim>
                                    <p:anim calcmode="lin" valueType="num">
                                      <p:cBhvr>
                                        <p:cTn id="13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7" grpId="0"/>
      <p:bldP spid="29" grpId="0"/>
      <p:bldP spid="37" grpId="0" animBg="1"/>
      <p:bldP spid="38" grpId="0" animBg="1"/>
      <p:bldP spid="39" grpId="0" animBg="1"/>
      <p:bldP spid="40" grpId="0" animBg="1"/>
      <p:bldP spid="32" grpId="0" animBg="1"/>
      <p:bldP spid="57" grpId="0" animBg="1"/>
      <p:bldP spid="30" grpId="0" animBg="1"/>
      <p:bldP spid="67" grpId="0"/>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7.5"/>
</p:tagLst>
</file>

<file path=ppt/tags/tag10.xml><?xml version="1.0" encoding="utf-8"?>
<p:tagLst xmlns:a="http://schemas.openxmlformats.org/drawingml/2006/main" xmlns:r="http://schemas.openxmlformats.org/officeDocument/2006/relationships" xmlns:p="http://schemas.openxmlformats.org/presentationml/2006/main">
  <p:tag name="TIMING" val="|7.5"/>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15.1|9|2.6|4.9"/>
</p:tagLst>
</file>

<file path=ppt/tags/tag13.xml><?xml version="1.0" encoding="utf-8"?>
<p:tagLst xmlns:a="http://schemas.openxmlformats.org/drawingml/2006/main" xmlns:r="http://schemas.openxmlformats.org/officeDocument/2006/relationships" xmlns:p="http://schemas.openxmlformats.org/presentationml/2006/main">
  <p:tag name="TIMING" val="|7.5"/>
</p:tagLst>
</file>

<file path=ppt/tags/tag14.xml><?xml version="1.0" encoding="utf-8"?>
<p:tagLst xmlns:a="http://schemas.openxmlformats.org/drawingml/2006/main" xmlns:r="http://schemas.openxmlformats.org/officeDocument/2006/relationships" xmlns:p="http://schemas.openxmlformats.org/presentationml/2006/main">
  <p:tag name="TIMING" val="|22.9|32.2"/>
</p:tagLst>
</file>

<file path=ppt/tags/tag15.xml><?xml version="1.0" encoding="utf-8"?>
<p:tagLst xmlns:a="http://schemas.openxmlformats.org/drawingml/2006/main" xmlns:r="http://schemas.openxmlformats.org/officeDocument/2006/relationships" xmlns:p="http://schemas.openxmlformats.org/presentationml/2006/main">
  <p:tag name="TIMING" val="|22.9|32.2"/>
</p:tagLst>
</file>

<file path=ppt/tags/tag16.xml><?xml version="1.0" encoding="utf-8"?>
<p:tagLst xmlns:a="http://schemas.openxmlformats.org/drawingml/2006/main" xmlns:r="http://schemas.openxmlformats.org/officeDocument/2006/relationships" xmlns:p="http://schemas.openxmlformats.org/presentationml/2006/main">
  <p:tag name="TIMING" val="|22.9|32.2"/>
</p:tagLst>
</file>

<file path=ppt/tags/tag2.xml><?xml version="1.0" encoding="utf-8"?>
<p:tagLst xmlns:a="http://schemas.openxmlformats.org/drawingml/2006/main" xmlns:r="http://schemas.openxmlformats.org/officeDocument/2006/relationships" xmlns:p="http://schemas.openxmlformats.org/presentationml/2006/main">
  <p:tag name="TIMING" val="|39.1|23.6|12.2|17.1"/>
</p:tagLst>
</file>

<file path=ppt/tags/tag3.xml><?xml version="1.0" encoding="utf-8"?>
<p:tagLst xmlns:a="http://schemas.openxmlformats.org/drawingml/2006/main" xmlns:r="http://schemas.openxmlformats.org/officeDocument/2006/relationships" xmlns:p="http://schemas.openxmlformats.org/presentationml/2006/main">
  <p:tag name="TIMING" val="|39.1|23.6|12.2|17.1"/>
</p:tagLst>
</file>

<file path=ppt/tags/tag4.xml><?xml version="1.0" encoding="utf-8"?>
<p:tagLst xmlns:a="http://schemas.openxmlformats.org/drawingml/2006/main" xmlns:r="http://schemas.openxmlformats.org/officeDocument/2006/relationships" xmlns:p="http://schemas.openxmlformats.org/presentationml/2006/main">
  <p:tag name="TIMING" val="|51.2|3.7"/>
</p:tagLst>
</file>

<file path=ppt/tags/tag5.xml><?xml version="1.0" encoding="utf-8"?>
<p:tagLst xmlns:a="http://schemas.openxmlformats.org/drawingml/2006/main" xmlns:r="http://schemas.openxmlformats.org/officeDocument/2006/relationships" xmlns:p="http://schemas.openxmlformats.org/presentationml/2006/main">
  <p:tag name="TIMING" val="|17.3|28"/>
</p:tagLst>
</file>

<file path=ppt/tags/tag6.xml><?xml version="1.0" encoding="utf-8"?>
<p:tagLst xmlns:a="http://schemas.openxmlformats.org/drawingml/2006/main" xmlns:r="http://schemas.openxmlformats.org/officeDocument/2006/relationships" xmlns:p="http://schemas.openxmlformats.org/presentationml/2006/main">
  <p:tag name="TIMING" val="|5.4"/>
</p:tagLst>
</file>

<file path=ppt/tags/tag7.xml><?xml version="1.0" encoding="utf-8"?>
<p:tagLst xmlns:a="http://schemas.openxmlformats.org/drawingml/2006/main" xmlns:r="http://schemas.openxmlformats.org/officeDocument/2006/relationships" xmlns:p="http://schemas.openxmlformats.org/presentationml/2006/main">
  <p:tag name="TIMING" val="|78|5.4"/>
</p:tagLst>
</file>

<file path=ppt/tags/tag8.xml><?xml version="1.0" encoding="utf-8"?>
<p:tagLst xmlns:a="http://schemas.openxmlformats.org/drawingml/2006/main" xmlns:r="http://schemas.openxmlformats.org/officeDocument/2006/relationships" xmlns:p="http://schemas.openxmlformats.org/presentationml/2006/main">
  <p:tag name="TIMING" val="|7.5"/>
</p:tagLst>
</file>

<file path=ppt/tags/tag9.xml><?xml version="1.0" encoding="utf-8"?>
<p:tagLst xmlns:a="http://schemas.openxmlformats.org/drawingml/2006/main" xmlns:r="http://schemas.openxmlformats.org/officeDocument/2006/relationships" xmlns:p="http://schemas.openxmlformats.org/presentationml/2006/main">
  <p:tag name="TIMING" val="|21.8|16.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32115</TotalTime>
  <Words>9402</Words>
  <Application>Microsoft Macintosh PowerPoint</Application>
  <PresentationFormat>On-screen Show (4:3)</PresentationFormat>
  <Paragraphs>1358</Paragraphs>
  <Slides>71</Slides>
  <Notes>56</Notes>
  <HiddenSlides>0</HiddenSlides>
  <MMClips>0</MMClips>
  <ScaleCrop>false</ScaleCrop>
  <HeadingPairs>
    <vt:vector size="4" baseType="variant">
      <vt:variant>
        <vt:lpstr>Theme</vt:lpstr>
      </vt:variant>
      <vt:variant>
        <vt:i4>9</vt:i4>
      </vt:variant>
      <vt:variant>
        <vt:lpstr>Slide Titles</vt:lpstr>
      </vt:variant>
      <vt:variant>
        <vt:i4>71</vt:i4>
      </vt:variant>
    </vt:vector>
  </HeadingPairs>
  <TitlesOfParts>
    <vt:vector size="80" baseType="lpstr">
      <vt:lpstr>Oriel</vt:lpstr>
      <vt:lpstr>Office Theme</vt:lpstr>
      <vt:lpstr>2_Oriel</vt:lpstr>
      <vt:lpstr>3_Oriel</vt:lpstr>
      <vt:lpstr>1_Oriel</vt:lpstr>
      <vt:lpstr>4_Oriel</vt:lpstr>
      <vt:lpstr>1_Office Theme</vt:lpstr>
      <vt:lpstr>2_Office Theme</vt:lpstr>
      <vt:lpstr>3_Office Theme</vt:lpstr>
      <vt:lpstr>Efficient High Performance Computing in the Cloud</vt:lpstr>
      <vt:lpstr>Committee</vt:lpstr>
      <vt:lpstr>Motivation: Why Clouds for HPC ? </vt:lpstr>
      <vt:lpstr>Experimental Testbed and Applications</vt:lpstr>
      <vt:lpstr>Performance (1/3) </vt:lpstr>
      <vt:lpstr>Performance (2/3)</vt:lpstr>
      <vt:lpstr>Performance (3/3) </vt:lpstr>
      <vt:lpstr>Objectives</vt:lpstr>
      <vt:lpstr>PowerPoint Presentation</vt:lpstr>
      <vt:lpstr>PowerPoint Presentation</vt:lpstr>
      <vt:lpstr>PowerPoint Presentation</vt:lpstr>
      <vt:lpstr>Application Characteristics</vt:lpstr>
      <vt:lpstr>Bottlenecks in Cloud: Communication Latency </vt:lpstr>
      <vt:lpstr>Bottlenecks in Cloud: Communication Bandwidth</vt:lpstr>
      <vt:lpstr>Commodity Network or Virtualization Overhead (both?)</vt:lpstr>
      <vt:lpstr>Public vs. Private Cloud</vt:lpstr>
      <vt:lpstr>multi-tenancy and Heterogeneity Challenge</vt:lpstr>
      <vt:lpstr>HPC-Cloud Divide  Summary </vt:lpstr>
      <vt:lpstr>HPC-Cloud Economics</vt:lpstr>
      <vt:lpstr>HPC-Cloud Economics*</vt:lpstr>
      <vt:lpstr>User Perspective: Possible benefits</vt:lpstr>
      <vt:lpstr>PowerPoint Presentation</vt:lpstr>
      <vt:lpstr>Mapping Heuristics</vt:lpstr>
      <vt:lpstr>Static Application-Aware Heuristics</vt:lpstr>
      <vt:lpstr>Static Application-Aware Heuristics</vt:lpstr>
      <vt:lpstr>Static Application-Aware Heuristics</vt:lpstr>
      <vt:lpstr>Mapping Heuristics Summary</vt:lpstr>
      <vt:lpstr>Mapping Benefits</vt:lpstr>
      <vt:lpstr>Research Agenda</vt:lpstr>
      <vt:lpstr>PowerPoint Presentation</vt:lpstr>
      <vt:lpstr>What about Multi-tenancy: VM Consolidation for HPC in Cloud(1)  </vt:lpstr>
      <vt:lpstr>VM Consolidation for HPC in Cloud (2)</vt:lpstr>
      <vt:lpstr>HPC-Aware Cloud Schedulers</vt:lpstr>
      <vt:lpstr>HPC-Aware Cloud Schedulers</vt:lpstr>
      <vt:lpstr>MDOBP (Multi-Dimensional Online Bin Packing) :  </vt:lpstr>
      <vt:lpstr>HPC-Aware Cloud Schedulers</vt:lpstr>
      <vt:lpstr>Research Agenda</vt:lpstr>
      <vt:lpstr>PowerPoint Presentation</vt:lpstr>
      <vt:lpstr>Heterogeneity and multi-tenancy</vt:lpstr>
      <vt:lpstr>Charm++ and Load Balancing  </vt:lpstr>
      <vt:lpstr>Cloud-Aware Load Balancer</vt:lpstr>
      <vt:lpstr>Load balancing approach</vt:lpstr>
      <vt:lpstr>Results: Stencil3d</vt:lpstr>
      <vt:lpstr>Results: Improvements by LB</vt:lpstr>
      <vt:lpstr>PowerPoint Presentation</vt:lpstr>
      <vt:lpstr>PowerPoint Presentation</vt:lpstr>
      <vt:lpstr>PowerPoint Presentation</vt:lpstr>
      <vt:lpstr>PowerPoint Presentation</vt:lpstr>
      <vt:lpstr>Research Agenda</vt:lpstr>
      <vt:lpstr>Malleable Parallel Jobs</vt:lpstr>
      <vt:lpstr>Components of a Malleable Jobs System</vt:lpstr>
      <vt:lpstr>Definitions and Goals</vt:lpstr>
      <vt:lpstr>PowerPoint Presentation</vt:lpstr>
      <vt:lpstr>PowerPoint Presentation</vt:lpstr>
      <vt:lpstr>Malleable RTS Approach Summary</vt:lpstr>
      <vt:lpstr>Experimental Evaluation on Stampede</vt:lpstr>
      <vt:lpstr>Results: Adaptivity</vt:lpstr>
      <vt:lpstr>Results: Scalability</vt:lpstr>
      <vt:lpstr>Results: Scalability</vt:lpstr>
      <vt:lpstr>Results Summary</vt:lpstr>
      <vt:lpstr>Applicability to HPC in Cloud</vt:lpstr>
      <vt:lpstr>Provider Perspective: Scheduling Case Study</vt:lpstr>
      <vt:lpstr>Provider Perspective: Scheduling Case Study</vt:lpstr>
      <vt:lpstr>User Perspective: Price-sensitive Rescale in Spot Markets </vt:lpstr>
      <vt:lpstr>PowerPoint Presentation</vt:lpstr>
      <vt:lpstr>Lessons Learned</vt:lpstr>
      <vt:lpstr>Conclusions and Contributions</vt:lpstr>
      <vt:lpstr>Future Directions</vt:lpstr>
      <vt:lpstr>Impact</vt:lpstr>
      <vt:lpstr>Thesis Related Publications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for Running HPC Applications on Cloud Abhishek Gupta abhishek.gupta5@hp.com, gupta59@illinois.edu</dc:title>
  <dc:creator>Gupta, Abhishek</dc:creator>
  <cp:lastModifiedBy>Abhishek Gupta</cp:lastModifiedBy>
  <cp:revision>2181</cp:revision>
  <cp:lastPrinted>2013-05-03T22:27:50Z</cp:lastPrinted>
  <dcterms:created xsi:type="dcterms:W3CDTF">2006-08-16T00:00:00Z</dcterms:created>
  <dcterms:modified xsi:type="dcterms:W3CDTF">2014-05-15T19:18:08Z</dcterms:modified>
</cp:coreProperties>
</file>