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738" r:id="rId1"/>
  </p:sldMasterIdLst>
  <p:notesMasterIdLst>
    <p:notesMasterId r:id="rId69"/>
  </p:notesMasterIdLst>
  <p:sldIdLst>
    <p:sldId id="461" r:id="rId2"/>
    <p:sldId id="462" r:id="rId3"/>
    <p:sldId id="463" r:id="rId4"/>
    <p:sldId id="464" r:id="rId5"/>
    <p:sldId id="465" r:id="rId6"/>
    <p:sldId id="470" r:id="rId7"/>
    <p:sldId id="471" r:id="rId8"/>
    <p:sldId id="472" r:id="rId9"/>
    <p:sldId id="473" r:id="rId10"/>
    <p:sldId id="474" r:id="rId11"/>
    <p:sldId id="547" r:id="rId12"/>
    <p:sldId id="488" r:id="rId13"/>
    <p:sldId id="500" r:id="rId14"/>
    <p:sldId id="501" r:id="rId15"/>
    <p:sldId id="502" r:id="rId16"/>
    <p:sldId id="503" r:id="rId17"/>
    <p:sldId id="504" r:id="rId18"/>
    <p:sldId id="505" r:id="rId19"/>
    <p:sldId id="506" r:id="rId20"/>
    <p:sldId id="507" r:id="rId21"/>
    <p:sldId id="508" r:id="rId22"/>
    <p:sldId id="509" r:id="rId23"/>
    <p:sldId id="510" r:id="rId24"/>
    <p:sldId id="511" r:id="rId25"/>
    <p:sldId id="512" r:id="rId26"/>
    <p:sldId id="513" r:id="rId27"/>
    <p:sldId id="514" r:id="rId28"/>
    <p:sldId id="484" r:id="rId29"/>
    <p:sldId id="485" r:id="rId30"/>
    <p:sldId id="486" r:id="rId31"/>
    <p:sldId id="487" r:id="rId32"/>
    <p:sldId id="519" r:id="rId33"/>
    <p:sldId id="520" r:id="rId34"/>
    <p:sldId id="521" r:id="rId35"/>
    <p:sldId id="515" r:id="rId36"/>
    <p:sldId id="516" r:id="rId37"/>
    <p:sldId id="517" r:id="rId38"/>
    <p:sldId id="518" r:id="rId39"/>
    <p:sldId id="522" r:id="rId40"/>
    <p:sldId id="523" r:id="rId41"/>
    <p:sldId id="548" r:id="rId42"/>
    <p:sldId id="550" r:id="rId43"/>
    <p:sldId id="549" r:id="rId44"/>
    <p:sldId id="551" r:id="rId45"/>
    <p:sldId id="524" r:id="rId46"/>
    <p:sldId id="525" r:id="rId47"/>
    <p:sldId id="526" r:id="rId48"/>
    <p:sldId id="527" r:id="rId49"/>
    <p:sldId id="528" r:id="rId50"/>
    <p:sldId id="529" r:id="rId51"/>
    <p:sldId id="531" r:id="rId52"/>
    <p:sldId id="530" r:id="rId53"/>
    <p:sldId id="532" r:id="rId54"/>
    <p:sldId id="533" r:id="rId55"/>
    <p:sldId id="534" r:id="rId56"/>
    <p:sldId id="535" r:id="rId57"/>
    <p:sldId id="536" r:id="rId58"/>
    <p:sldId id="537" r:id="rId59"/>
    <p:sldId id="538" r:id="rId60"/>
    <p:sldId id="539" r:id="rId61"/>
    <p:sldId id="540" r:id="rId62"/>
    <p:sldId id="541" r:id="rId63"/>
    <p:sldId id="542" r:id="rId64"/>
    <p:sldId id="543" r:id="rId65"/>
    <p:sldId id="544" r:id="rId66"/>
    <p:sldId id="545" r:id="rId67"/>
    <p:sldId id="546" r:id="rId68"/>
  </p:sldIdLst>
  <p:sldSz cx="9144000" cy="6858000" type="screen4x3"/>
  <p:notesSz cx="6858000" cy="9144000"/>
  <p:defaultTextStyle>
    <a:defPPr>
      <a:defRPr lang="en-US"/>
    </a:defPPr>
    <a:lvl1pPr algn="l" rtl="0" fontAlgn="base">
      <a:spcBef>
        <a:spcPct val="0"/>
      </a:spcBef>
      <a:spcAft>
        <a:spcPct val="0"/>
      </a:spcAft>
      <a:defRPr sz="4400" b="1" kern="1200">
        <a:solidFill>
          <a:schemeClr val="tx1"/>
        </a:solidFill>
        <a:latin typeface="Arial" pitchFamily="34" charset="0"/>
        <a:ea typeface="+mn-ea"/>
        <a:cs typeface="+mn-cs"/>
      </a:defRPr>
    </a:lvl1pPr>
    <a:lvl2pPr marL="457200" algn="l" rtl="0" fontAlgn="base">
      <a:spcBef>
        <a:spcPct val="0"/>
      </a:spcBef>
      <a:spcAft>
        <a:spcPct val="0"/>
      </a:spcAft>
      <a:defRPr sz="4400" b="1" kern="1200">
        <a:solidFill>
          <a:schemeClr val="tx1"/>
        </a:solidFill>
        <a:latin typeface="Arial" pitchFamily="34" charset="0"/>
        <a:ea typeface="+mn-ea"/>
        <a:cs typeface="+mn-cs"/>
      </a:defRPr>
    </a:lvl2pPr>
    <a:lvl3pPr marL="914400" algn="l" rtl="0" fontAlgn="base">
      <a:spcBef>
        <a:spcPct val="0"/>
      </a:spcBef>
      <a:spcAft>
        <a:spcPct val="0"/>
      </a:spcAft>
      <a:defRPr sz="4400" b="1" kern="1200">
        <a:solidFill>
          <a:schemeClr val="tx1"/>
        </a:solidFill>
        <a:latin typeface="Arial" pitchFamily="34" charset="0"/>
        <a:ea typeface="+mn-ea"/>
        <a:cs typeface="+mn-cs"/>
      </a:defRPr>
    </a:lvl3pPr>
    <a:lvl4pPr marL="1371600" algn="l" rtl="0" fontAlgn="base">
      <a:spcBef>
        <a:spcPct val="0"/>
      </a:spcBef>
      <a:spcAft>
        <a:spcPct val="0"/>
      </a:spcAft>
      <a:defRPr sz="4400" b="1" kern="1200">
        <a:solidFill>
          <a:schemeClr val="tx1"/>
        </a:solidFill>
        <a:latin typeface="Arial" pitchFamily="34" charset="0"/>
        <a:ea typeface="+mn-ea"/>
        <a:cs typeface="+mn-cs"/>
      </a:defRPr>
    </a:lvl4pPr>
    <a:lvl5pPr marL="1828800" algn="l" rtl="0" fontAlgn="base">
      <a:spcBef>
        <a:spcPct val="0"/>
      </a:spcBef>
      <a:spcAft>
        <a:spcPct val="0"/>
      </a:spcAft>
      <a:defRPr sz="4400" b="1" kern="1200">
        <a:solidFill>
          <a:schemeClr val="tx1"/>
        </a:solidFill>
        <a:latin typeface="Arial" pitchFamily="34" charset="0"/>
        <a:ea typeface="+mn-ea"/>
        <a:cs typeface="+mn-cs"/>
      </a:defRPr>
    </a:lvl5pPr>
    <a:lvl6pPr marL="2286000" algn="l" defTabSz="914400" rtl="0" eaLnBrk="1" latinLnBrk="0" hangingPunct="1">
      <a:defRPr sz="4400" b="1" kern="1200">
        <a:solidFill>
          <a:schemeClr val="tx1"/>
        </a:solidFill>
        <a:latin typeface="Arial" pitchFamily="34" charset="0"/>
        <a:ea typeface="+mn-ea"/>
        <a:cs typeface="+mn-cs"/>
      </a:defRPr>
    </a:lvl6pPr>
    <a:lvl7pPr marL="2743200" algn="l" defTabSz="914400" rtl="0" eaLnBrk="1" latinLnBrk="0" hangingPunct="1">
      <a:defRPr sz="4400" b="1" kern="1200">
        <a:solidFill>
          <a:schemeClr val="tx1"/>
        </a:solidFill>
        <a:latin typeface="Arial" pitchFamily="34" charset="0"/>
        <a:ea typeface="+mn-ea"/>
        <a:cs typeface="+mn-cs"/>
      </a:defRPr>
    </a:lvl7pPr>
    <a:lvl8pPr marL="3200400" algn="l" defTabSz="914400" rtl="0" eaLnBrk="1" latinLnBrk="0" hangingPunct="1">
      <a:defRPr sz="4400" b="1" kern="1200">
        <a:solidFill>
          <a:schemeClr val="tx1"/>
        </a:solidFill>
        <a:latin typeface="Arial" pitchFamily="34" charset="0"/>
        <a:ea typeface="+mn-ea"/>
        <a:cs typeface="+mn-cs"/>
      </a:defRPr>
    </a:lvl8pPr>
    <a:lvl9pPr marL="3657600" algn="l" defTabSz="914400" rtl="0" eaLnBrk="1" latinLnBrk="0" hangingPunct="1">
      <a:defRPr sz="4400"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94627" autoAdjust="0"/>
  </p:normalViewPr>
  <p:slideViewPr>
    <p:cSldViewPr>
      <p:cViewPr>
        <p:scale>
          <a:sx n="75" d="100"/>
          <a:sy n="75" d="100"/>
        </p:scale>
        <p:origin x="-924" y="-7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9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image" Target="../media/image21.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image" Target="../media/image23.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emf"/><Relationship Id="rId1" Type="http://schemas.openxmlformats.org/officeDocument/2006/relationships/image" Target="../media/image29.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e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Times New Roman" pitchFamily="18" charset="0"/>
              </a:defRPr>
            </a:lvl1pPr>
          </a:lstStyle>
          <a:p>
            <a:pPr>
              <a:defRPr/>
            </a:pPr>
            <a:endParaRPr lang="en-GB"/>
          </a:p>
        </p:txBody>
      </p:sp>
      <p:sp>
        <p:nvSpPr>
          <p:cNvPr id="696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defRPr>
            </a:lvl1pPr>
          </a:lstStyle>
          <a:p>
            <a:pPr>
              <a:defRPr/>
            </a:pPr>
            <a:endParaRPr lang="en-GB"/>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96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696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Times New Roman" pitchFamily="18" charset="0"/>
              </a:defRPr>
            </a:lvl1pPr>
          </a:lstStyle>
          <a:p>
            <a:pPr>
              <a:defRPr/>
            </a:pPr>
            <a:endParaRPr lang="en-GB"/>
          </a:p>
        </p:txBody>
      </p:sp>
      <p:sp>
        <p:nvSpPr>
          <p:cNvPr id="696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18" charset="0"/>
              </a:defRPr>
            </a:lvl1pPr>
          </a:lstStyle>
          <a:p>
            <a:pPr>
              <a:defRPr/>
            </a:pPr>
            <a:fld id="{036CE1A5-BDA8-498F-81A6-DA08CF1AF0B1}" type="slidenum">
              <a:rPr lang="en-GB"/>
              <a:pPr>
                <a:defRPr/>
              </a:pPr>
              <a:t>‹#›</a:t>
            </a:fld>
            <a:endParaRPr lang="en-GB"/>
          </a:p>
        </p:txBody>
      </p:sp>
    </p:spTree>
    <p:extLst>
      <p:ext uri="{BB962C8B-B14F-4D97-AF65-F5344CB8AC3E}">
        <p14:creationId xmlns="" xmlns:p14="http://schemas.microsoft.com/office/powerpoint/2010/main" val="24054052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defTabSz="914485">
              <a:spcBef>
                <a:spcPct val="0"/>
              </a:spcBef>
            </a:pPr>
            <a:endParaRPr lang="en-CA" sz="2400"/>
          </a:p>
        </p:txBody>
      </p:sp>
      <p:sp>
        <p:nvSpPr>
          <p:cNvPr id="54275" name="Rectangle 3"/>
          <p:cNvSpPr>
            <a:spLocks noGrp="1" noRot="1" noChangeAspect="1" noChangeArrowheads="1" noTextEdit="1"/>
          </p:cNvSpPr>
          <p:nvPr>
            <p:ph type="sldImg"/>
          </p:nvPr>
        </p:nvSpPr>
        <p:spPr>
          <a:xfrm>
            <a:off x="1152525" y="692150"/>
            <a:ext cx="4552950" cy="3416300"/>
          </a:xfrm>
          <a:ln w="12700" cap="flat">
            <a:solidFill>
              <a:schemeClr val="tx1"/>
            </a:solid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6758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485" eaLnBrk="0" hangingPunct="0">
              <a:defRPr>
                <a:solidFill>
                  <a:schemeClr val="tx1"/>
                </a:solidFill>
                <a:latin typeface="Arial" charset="0"/>
              </a:defRPr>
            </a:lvl1pPr>
            <a:lvl2pPr marL="702756" indent="-270291" defTabSz="914485" eaLnBrk="0" hangingPunct="0">
              <a:defRPr>
                <a:solidFill>
                  <a:schemeClr val="tx1"/>
                </a:solidFill>
                <a:latin typeface="Arial" charset="0"/>
              </a:defRPr>
            </a:lvl2pPr>
            <a:lvl3pPr marL="1081164" indent="-216233" defTabSz="914485" eaLnBrk="0" hangingPunct="0">
              <a:defRPr>
                <a:solidFill>
                  <a:schemeClr val="tx1"/>
                </a:solidFill>
                <a:latin typeface="Arial" charset="0"/>
              </a:defRPr>
            </a:lvl3pPr>
            <a:lvl4pPr marL="1513629" indent="-216233" defTabSz="914485" eaLnBrk="0" hangingPunct="0">
              <a:defRPr>
                <a:solidFill>
                  <a:schemeClr val="tx1"/>
                </a:solidFill>
                <a:latin typeface="Arial" charset="0"/>
              </a:defRPr>
            </a:lvl4pPr>
            <a:lvl5pPr marL="1946095" indent="-216233" defTabSz="914485" eaLnBrk="0" hangingPunct="0">
              <a:defRPr>
                <a:solidFill>
                  <a:schemeClr val="tx1"/>
                </a:solidFill>
                <a:latin typeface="Arial" charset="0"/>
              </a:defRPr>
            </a:lvl5pPr>
            <a:lvl6pPr marL="2378560" indent="-216233" algn="ctr" defTabSz="914485" eaLnBrk="0" fontAlgn="base" hangingPunct="0">
              <a:spcBef>
                <a:spcPct val="0"/>
              </a:spcBef>
              <a:spcAft>
                <a:spcPct val="0"/>
              </a:spcAft>
              <a:defRPr>
                <a:solidFill>
                  <a:schemeClr val="tx1"/>
                </a:solidFill>
                <a:latin typeface="Arial" charset="0"/>
              </a:defRPr>
            </a:lvl6pPr>
            <a:lvl7pPr marL="2811026" indent="-216233" algn="ctr" defTabSz="914485" eaLnBrk="0" fontAlgn="base" hangingPunct="0">
              <a:spcBef>
                <a:spcPct val="0"/>
              </a:spcBef>
              <a:spcAft>
                <a:spcPct val="0"/>
              </a:spcAft>
              <a:defRPr>
                <a:solidFill>
                  <a:schemeClr val="tx1"/>
                </a:solidFill>
                <a:latin typeface="Arial" charset="0"/>
              </a:defRPr>
            </a:lvl7pPr>
            <a:lvl8pPr marL="3243491" indent="-216233" algn="ctr" defTabSz="914485" eaLnBrk="0" fontAlgn="base" hangingPunct="0">
              <a:spcBef>
                <a:spcPct val="0"/>
              </a:spcBef>
              <a:spcAft>
                <a:spcPct val="0"/>
              </a:spcAft>
              <a:defRPr>
                <a:solidFill>
                  <a:schemeClr val="tx1"/>
                </a:solidFill>
                <a:latin typeface="Arial" charset="0"/>
              </a:defRPr>
            </a:lvl8pPr>
            <a:lvl9pPr marL="3675957" indent="-216233" algn="ctr" defTabSz="914485" eaLnBrk="0" fontAlgn="base" hangingPunct="0">
              <a:spcBef>
                <a:spcPct val="0"/>
              </a:spcBef>
              <a:spcAft>
                <a:spcPct val="0"/>
              </a:spcAft>
              <a:defRPr>
                <a:solidFill>
                  <a:schemeClr val="tx1"/>
                </a:solidFill>
                <a:latin typeface="Arial" charset="0"/>
              </a:defRPr>
            </a:lvl9pPr>
          </a:lstStyle>
          <a:p>
            <a:fld id="{D241FD5C-1420-4DE3-9831-5B221C354BCE}" type="slidenum">
              <a:rPr lang="en-US" smtClean="0">
                <a:latin typeface="Times New Roman" pitchFamily="18" charset="0"/>
              </a:rPr>
              <a:pPr/>
              <a:t>10</a:t>
            </a:fld>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46175" y="687388"/>
            <a:ext cx="4565650" cy="3425825"/>
          </a:xfrm>
          <a:ln w="12700" cap="flat"/>
        </p:spPr>
      </p:sp>
      <p:sp>
        <p:nvSpPr>
          <p:cNvPr id="8192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5427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fld id="{F31D04B4-63D8-4C12-BB55-AA6898B7EC3F}" type="slidenum">
              <a:rPr lang="en-GB" sz="1200" b="0" smtClean="0">
                <a:latin typeface="Times New Roman" pitchFamily="18" charset="0"/>
              </a:rPr>
              <a:pPr eaLnBrk="1" hangingPunct="1"/>
              <a:t>20</a:t>
            </a:fld>
            <a:endParaRPr lang="en-GB" sz="1200" b="0"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5530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fld id="{A1C224C9-079F-49D1-B159-75415B047DFD}" type="slidenum">
              <a:rPr lang="en-US" sz="1200" b="0" smtClean="0">
                <a:latin typeface="Times New Roman" pitchFamily="18" charset="0"/>
              </a:rPr>
              <a:pPr eaLnBrk="1" hangingPunct="1"/>
              <a:t>23</a:t>
            </a:fld>
            <a:endParaRPr lang="en-US" sz="1200" b="0"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5632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fld id="{E5C731D7-6573-458F-AA2C-B5E51E119C73}" type="slidenum">
              <a:rPr lang="en-US" sz="1200" b="0" smtClean="0">
                <a:latin typeface="Times New Roman" pitchFamily="18" charset="0"/>
              </a:rPr>
              <a:pPr eaLnBrk="1" hangingPunct="1"/>
              <a:t>24</a:t>
            </a:fld>
            <a:endParaRPr lang="en-US" sz="1200" b="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5734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fld id="{22E53BB2-4E77-4AFA-883D-D38899DF08E7}" type="slidenum">
              <a:rPr lang="en-US" sz="1200" b="0" smtClean="0">
                <a:latin typeface="Times New Roman" pitchFamily="18" charset="0"/>
              </a:rPr>
              <a:pPr eaLnBrk="1" hangingPunct="1"/>
              <a:t>25</a:t>
            </a:fld>
            <a:endParaRPr lang="en-US" sz="1200" b="0"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146175" y="687388"/>
            <a:ext cx="4565650" cy="3425825"/>
          </a:xfrm>
          <a:ln w="12700" cap="flat"/>
        </p:spPr>
      </p:sp>
      <p:sp>
        <p:nvSpPr>
          <p:cNvPr id="7782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46175" y="687388"/>
            <a:ext cx="4565650" cy="3425825"/>
          </a:xfrm>
          <a:ln w="12700" cap="flat"/>
        </p:spPr>
      </p:sp>
      <p:sp>
        <p:nvSpPr>
          <p:cNvPr id="788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46175" y="687388"/>
            <a:ext cx="4565650" cy="3425825"/>
          </a:xfrm>
          <a:ln w="12700" cap="flat"/>
        </p:spPr>
      </p:sp>
      <p:sp>
        <p:nvSpPr>
          <p:cNvPr id="7987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46175" y="687388"/>
            <a:ext cx="4565650" cy="3425825"/>
          </a:xfrm>
          <a:ln w="12700" cap="flat"/>
        </p:spPr>
      </p:sp>
      <p:sp>
        <p:nvSpPr>
          <p:cNvPr id="8089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52525" y="692150"/>
            <a:ext cx="4552950" cy="3416300"/>
          </a:xfrm>
          <a:ln/>
        </p:spPr>
      </p:sp>
      <p:sp>
        <p:nvSpPr>
          <p:cNvPr id="5529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08075" y="687050"/>
            <a:ext cx="4641850" cy="3425877"/>
          </a:xfrm>
          <a:ln w="12700" cap="flat"/>
        </p:spPr>
      </p:sp>
      <p:sp>
        <p:nvSpPr>
          <p:cNvPr id="5837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44588" y="687388"/>
            <a:ext cx="4568825" cy="3425825"/>
          </a:xfrm>
          <a:ln w="12700" cap="flat"/>
        </p:spPr>
      </p:sp>
      <p:sp>
        <p:nvSpPr>
          <p:cNvPr id="5939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44588" y="687388"/>
            <a:ext cx="4568825" cy="3425825"/>
          </a:xfrm>
          <a:ln w="12700" cap="flat"/>
        </p:spPr>
      </p:sp>
      <p:sp>
        <p:nvSpPr>
          <p:cNvPr id="6041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44588" y="687388"/>
            <a:ext cx="4568825" cy="3425825"/>
          </a:xfrm>
          <a:ln w="12700" cap="flat"/>
        </p:spPr>
      </p:sp>
      <p:sp>
        <p:nvSpPr>
          <p:cNvPr id="6144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44588" y="687388"/>
            <a:ext cx="4568825" cy="3425825"/>
          </a:xfrm>
          <a:ln w="12700" cap="flat"/>
        </p:spPr>
      </p:sp>
      <p:sp>
        <p:nvSpPr>
          <p:cNvPr id="6246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44588" y="687388"/>
            <a:ext cx="4568825" cy="3425825"/>
          </a:xfrm>
          <a:ln w="12700" cap="flat"/>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44588" y="687388"/>
            <a:ext cx="4568825" cy="3425825"/>
          </a:xfrm>
          <a:ln w="12700" cap="flat"/>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44588" y="687388"/>
            <a:ext cx="4568825" cy="3425825"/>
          </a:xfrm>
          <a:ln w="12700" cap="flat"/>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44588" y="687388"/>
            <a:ext cx="4568825" cy="3425825"/>
          </a:xfrm>
          <a:ln w="12700" cap="flat"/>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44588" y="687388"/>
            <a:ext cx="4568825" cy="3425825"/>
          </a:xfrm>
          <a:ln w="12700" cap="flat"/>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52525" y="692150"/>
            <a:ext cx="4552950" cy="3416300"/>
          </a:xfrm>
          <a:ln/>
        </p:spPr>
      </p:sp>
      <p:sp>
        <p:nvSpPr>
          <p:cNvPr id="5632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108075" y="687050"/>
            <a:ext cx="4641850" cy="3425877"/>
          </a:xfrm>
          <a:ln w="12700" cap="flat"/>
        </p:spPr>
      </p:sp>
      <p:sp>
        <p:nvSpPr>
          <p:cNvPr id="645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08075" y="687050"/>
            <a:ext cx="4641850" cy="3425877"/>
          </a:xfrm>
          <a:ln w="12700" cap="flat"/>
        </p:spPr>
      </p:sp>
      <p:sp>
        <p:nvSpPr>
          <p:cNvPr id="6553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144588" y="687388"/>
            <a:ext cx="4568825" cy="3425825"/>
          </a:xfrm>
          <a:ln w="12700" cap="flat"/>
        </p:spPr>
      </p:sp>
      <p:sp>
        <p:nvSpPr>
          <p:cNvPr id="6656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6" tIns="46034" rIns="92066" bIns="46034"/>
          <a:lstStyle/>
          <a:p>
            <a:pPr eaLnBrk="1" hangingPunct="1">
              <a:spcBef>
                <a:spcPct val="0"/>
              </a:spcBef>
            </a:pPr>
            <a:endParaRPr lang="en-CA" sz="23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52525" y="692150"/>
            <a:ext cx="4552950" cy="3416300"/>
          </a:xfrm>
          <a:ln/>
        </p:spPr>
      </p:sp>
      <p:sp>
        <p:nvSpPr>
          <p:cNvPr id="5734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52525" y="692150"/>
            <a:ext cx="4552950" cy="3416300"/>
          </a:xfrm>
          <a:ln/>
        </p:spPr>
      </p:sp>
      <p:sp>
        <p:nvSpPr>
          <p:cNvPr id="5837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52525" y="692150"/>
            <a:ext cx="4552950" cy="3416300"/>
          </a:xfrm>
          <a:ln/>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6451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485" eaLnBrk="0" hangingPunct="0">
              <a:defRPr>
                <a:solidFill>
                  <a:schemeClr val="tx1"/>
                </a:solidFill>
                <a:latin typeface="Arial" charset="0"/>
              </a:defRPr>
            </a:lvl1pPr>
            <a:lvl2pPr marL="702756" indent="-270291" defTabSz="914485" eaLnBrk="0" hangingPunct="0">
              <a:defRPr>
                <a:solidFill>
                  <a:schemeClr val="tx1"/>
                </a:solidFill>
                <a:latin typeface="Arial" charset="0"/>
              </a:defRPr>
            </a:lvl2pPr>
            <a:lvl3pPr marL="1081164" indent="-216233" defTabSz="914485" eaLnBrk="0" hangingPunct="0">
              <a:defRPr>
                <a:solidFill>
                  <a:schemeClr val="tx1"/>
                </a:solidFill>
                <a:latin typeface="Arial" charset="0"/>
              </a:defRPr>
            </a:lvl3pPr>
            <a:lvl4pPr marL="1513629" indent="-216233" defTabSz="914485" eaLnBrk="0" hangingPunct="0">
              <a:defRPr>
                <a:solidFill>
                  <a:schemeClr val="tx1"/>
                </a:solidFill>
                <a:latin typeface="Arial" charset="0"/>
              </a:defRPr>
            </a:lvl4pPr>
            <a:lvl5pPr marL="1946095" indent="-216233" defTabSz="914485" eaLnBrk="0" hangingPunct="0">
              <a:defRPr>
                <a:solidFill>
                  <a:schemeClr val="tx1"/>
                </a:solidFill>
                <a:latin typeface="Arial" charset="0"/>
              </a:defRPr>
            </a:lvl5pPr>
            <a:lvl6pPr marL="2378560" indent="-216233" algn="ctr" defTabSz="914485" eaLnBrk="0" fontAlgn="base" hangingPunct="0">
              <a:spcBef>
                <a:spcPct val="0"/>
              </a:spcBef>
              <a:spcAft>
                <a:spcPct val="0"/>
              </a:spcAft>
              <a:defRPr>
                <a:solidFill>
                  <a:schemeClr val="tx1"/>
                </a:solidFill>
                <a:latin typeface="Arial" charset="0"/>
              </a:defRPr>
            </a:lvl6pPr>
            <a:lvl7pPr marL="2811026" indent="-216233" algn="ctr" defTabSz="914485" eaLnBrk="0" fontAlgn="base" hangingPunct="0">
              <a:spcBef>
                <a:spcPct val="0"/>
              </a:spcBef>
              <a:spcAft>
                <a:spcPct val="0"/>
              </a:spcAft>
              <a:defRPr>
                <a:solidFill>
                  <a:schemeClr val="tx1"/>
                </a:solidFill>
                <a:latin typeface="Arial" charset="0"/>
              </a:defRPr>
            </a:lvl7pPr>
            <a:lvl8pPr marL="3243491" indent="-216233" algn="ctr" defTabSz="914485" eaLnBrk="0" fontAlgn="base" hangingPunct="0">
              <a:spcBef>
                <a:spcPct val="0"/>
              </a:spcBef>
              <a:spcAft>
                <a:spcPct val="0"/>
              </a:spcAft>
              <a:defRPr>
                <a:solidFill>
                  <a:schemeClr val="tx1"/>
                </a:solidFill>
                <a:latin typeface="Arial" charset="0"/>
              </a:defRPr>
            </a:lvl8pPr>
            <a:lvl9pPr marL="3675957" indent="-216233" algn="ctr" defTabSz="914485" eaLnBrk="0" fontAlgn="base" hangingPunct="0">
              <a:spcBef>
                <a:spcPct val="0"/>
              </a:spcBef>
              <a:spcAft>
                <a:spcPct val="0"/>
              </a:spcAft>
              <a:defRPr>
                <a:solidFill>
                  <a:schemeClr val="tx1"/>
                </a:solidFill>
                <a:latin typeface="Arial" charset="0"/>
              </a:defRPr>
            </a:lvl9pPr>
          </a:lstStyle>
          <a:p>
            <a:fld id="{9AAAC71A-FB71-4C5E-B2DC-59425C9F21BB}" type="slidenum">
              <a:rPr lang="en-US" smtClean="0">
                <a:latin typeface="Times New Roman" pitchFamily="18" charset="0"/>
              </a:rPr>
              <a:pPr/>
              <a:t>7</a:t>
            </a:fld>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2525" y="692150"/>
            <a:ext cx="4552950" cy="3416300"/>
          </a:xfrm>
          <a:ln/>
        </p:spPr>
      </p:sp>
      <p:sp>
        <p:nvSpPr>
          <p:cNvPr id="6553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6656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485" eaLnBrk="0" hangingPunct="0">
              <a:defRPr>
                <a:solidFill>
                  <a:schemeClr val="tx1"/>
                </a:solidFill>
                <a:latin typeface="Arial" charset="0"/>
              </a:defRPr>
            </a:lvl1pPr>
            <a:lvl2pPr marL="702756" indent="-270291" defTabSz="914485" eaLnBrk="0" hangingPunct="0">
              <a:defRPr>
                <a:solidFill>
                  <a:schemeClr val="tx1"/>
                </a:solidFill>
                <a:latin typeface="Arial" charset="0"/>
              </a:defRPr>
            </a:lvl2pPr>
            <a:lvl3pPr marL="1081164" indent="-216233" defTabSz="914485" eaLnBrk="0" hangingPunct="0">
              <a:defRPr>
                <a:solidFill>
                  <a:schemeClr val="tx1"/>
                </a:solidFill>
                <a:latin typeface="Arial" charset="0"/>
              </a:defRPr>
            </a:lvl3pPr>
            <a:lvl4pPr marL="1513629" indent="-216233" defTabSz="914485" eaLnBrk="0" hangingPunct="0">
              <a:defRPr>
                <a:solidFill>
                  <a:schemeClr val="tx1"/>
                </a:solidFill>
                <a:latin typeface="Arial" charset="0"/>
              </a:defRPr>
            </a:lvl4pPr>
            <a:lvl5pPr marL="1946095" indent="-216233" defTabSz="914485" eaLnBrk="0" hangingPunct="0">
              <a:defRPr>
                <a:solidFill>
                  <a:schemeClr val="tx1"/>
                </a:solidFill>
                <a:latin typeface="Arial" charset="0"/>
              </a:defRPr>
            </a:lvl5pPr>
            <a:lvl6pPr marL="2378560" indent="-216233" algn="ctr" defTabSz="914485" eaLnBrk="0" fontAlgn="base" hangingPunct="0">
              <a:spcBef>
                <a:spcPct val="0"/>
              </a:spcBef>
              <a:spcAft>
                <a:spcPct val="0"/>
              </a:spcAft>
              <a:defRPr>
                <a:solidFill>
                  <a:schemeClr val="tx1"/>
                </a:solidFill>
                <a:latin typeface="Arial" charset="0"/>
              </a:defRPr>
            </a:lvl6pPr>
            <a:lvl7pPr marL="2811026" indent="-216233" algn="ctr" defTabSz="914485" eaLnBrk="0" fontAlgn="base" hangingPunct="0">
              <a:spcBef>
                <a:spcPct val="0"/>
              </a:spcBef>
              <a:spcAft>
                <a:spcPct val="0"/>
              </a:spcAft>
              <a:defRPr>
                <a:solidFill>
                  <a:schemeClr val="tx1"/>
                </a:solidFill>
                <a:latin typeface="Arial" charset="0"/>
              </a:defRPr>
            </a:lvl7pPr>
            <a:lvl8pPr marL="3243491" indent="-216233" algn="ctr" defTabSz="914485" eaLnBrk="0" fontAlgn="base" hangingPunct="0">
              <a:spcBef>
                <a:spcPct val="0"/>
              </a:spcBef>
              <a:spcAft>
                <a:spcPct val="0"/>
              </a:spcAft>
              <a:defRPr>
                <a:solidFill>
                  <a:schemeClr val="tx1"/>
                </a:solidFill>
                <a:latin typeface="Arial" charset="0"/>
              </a:defRPr>
            </a:lvl8pPr>
            <a:lvl9pPr marL="3675957" indent="-216233" algn="ctr" defTabSz="914485" eaLnBrk="0" fontAlgn="base" hangingPunct="0">
              <a:spcBef>
                <a:spcPct val="0"/>
              </a:spcBef>
              <a:spcAft>
                <a:spcPct val="0"/>
              </a:spcAft>
              <a:defRPr>
                <a:solidFill>
                  <a:schemeClr val="tx1"/>
                </a:solidFill>
                <a:latin typeface="Arial" charset="0"/>
              </a:defRPr>
            </a:lvl9pPr>
          </a:lstStyle>
          <a:p>
            <a:fld id="{246B8BB5-56FE-49A5-9FFA-FF59091C6562}" type="slidenum">
              <a:rPr lang="en-US" smtClean="0">
                <a:latin typeface="Times New Roman" pitchFamily="18" charset="0"/>
              </a:rPr>
              <a:pPr/>
              <a:t>9</a:t>
            </a:fld>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91742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564848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2059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323046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Tree>
    <p:extLst>
      <p:ext uri="{BB962C8B-B14F-4D97-AF65-F5344CB8AC3E}">
        <p14:creationId xmlns="" xmlns:p14="http://schemas.microsoft.com/office/powerpoint/2010/main" val="3183617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dirty="0"/>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dirty="0"/>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dirty="0"/>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dirty="0"/>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dirty="0"/>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dirty="0"/>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dirty="0"/>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dirty="0"/>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dirty="0"/>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dirty="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dirty="0"/>
          </a:p>
        </p:txBody>
      </p:sp>
      <p:sp>
        <p:nvSpPr>
          <p:cNvPr id="19865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19866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400"/>
            </a:lvl1pPr>
          </a:lstStyle>
          <a:p>
            <a:r>
              <a:rPr lang="en-US" altLang="en-US"/>
              <a:t>Click to edit Master subtitle style</a:t>
            </a:r>
          </a:p>
        </p:txBody>
      </p:sp>
    </p:spTree>
    <p:extLst>
      <p:ext uri="{BB962C8B-B14F-4D97-AF65-F5344CB8AC3E}">
        <p14:creationId xmlns="" xmlns:p14="http://schemas.microsoft.com/office/powerpoint/2010/main" val="5034984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FAEF9A"/>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Lst>
  <p:hf hdr="0" ftr="0" dt="0"/>
  <p:txStyles>
    <p:titleStyle>
      <a:lvl1pPr algn="ctr" rtl="0" eaLnBrk="0" fontAlgn="base" hangingPunct="0">
        <a:spcBef>
          <a:spcPct val="0"/>
        </a:spcBef>
        <a:spcAft>
          <a:spcPct val="0"/>
        </a:spcAft>
        <a:defRPr sz="4400" b="1">
          <a:solidFill>
            <a:schemeClr val="tx2"/>
          </a:solidFill>
          <a:latin typeface="Arial" charset="0"/>
          <a:ea typeface="+mj-ea"/>
          <a:cs typeface="+mj-cs"/>
        </a:defRPr>
      </a:lvl1pPr>
      <a:lvl2pPr algn="ctr" rtl="0" eaLnBrk="0" fontAlgn="base" hangingPunct="0">
        <a:spcBef>
          <a:spcPct val="0"/>
        </a:spcBef>
        <a:spcAft>
          <a:spcPct val="0"/>
        </a:spcAft>
        <a:defRPr sz="4400" b="1">
          <a:solidFill>
            <a:schemeClr val="tx2"/>
          </a:solidFill>
          <a:latin typeface="Arial" pitchFamily="34" charset="0"/>
        </a:defRPr>
      </a:lvl2pPr>
      <a:lvl3pPr algn="ctr" rtl="0" eaLnBrk="0" fontAlgn="base" hangingPunct="0">
        <a:spcBef>
          <a:spcPct val="0"/>
        </a:spcBef>
        <a:spcAft>
          <a:spcPct val="0"/>
        </a:spcAft>
        <a:defRPr sz="4400" b="1">
          <a:solidFill>
            <a:schemeClr val="tx2"/>
          </a:solidFill>
          <a:latin typeface="Arial" pitchFamily="34" charset="0"/>
        </a:defRPr>
      </a:lvl3pPr>
      <a:lvl4pPr algn="ctr" rtl="0" eaLnBrk="0" fontAlgn="base" hangingPunct="0">
        <a:spcBef>
          <a:spcPct val="0"/>
        </a:spcBef>
        <a:spcAft>
          <a:spcPct val="0"/>
        </a:spcAft>
        <a:defRPr sz="4400" b="1">
          <a:solidFill>
            <a:schemeClr val="tx2"/>
          </a:solidFill>
          <a:latin typeface="Arial" pitchFamily="34" charset="0"/>
        </a:defRPr>
      </a:lvl4pPr>
      <a:lvl5pPr algn="ctr" rtl="0" eaLnBrk="0" fontAlgn="base" hangingPunct="0">
        <a:spcBef>
          <a:spcPct val="0"/>
        </a:spcBef>
        <a:spcAft>
          <a:spcPct val="0"/>
        </a:spcAft>
        <a:defRPr sz="4400" b="1">
          <a:solidFill>
            <a:schemeClr val="tx2"/>
          </a:solidFill>
          <a:latin typeface="Arial" pitchFamily="34" charset="0"/>
        </a:defRPr>
      </a:lvl5pPr>
      <a:lvl6pPr marL="457200" algn="ctr" rtl="0" fontAlgn="base">
        <a:spcBef>
          <a:spcPct val="0"/>
        </a:spcBef>
        <a:spcAft>
          <a:spcPct val="0"/>
        </a:spcAft>
        <a:defRPr sz="4400" b="1">
          <a:solidFill>
            <a:schemeClr val="tx2"/>
          </a:solidFill>
          <a:latin typeface="Arial" pitchFamily="34" charset="0"/>
        </a:defRPr>
      </a:lvl6pPr>
      <a:lvl7pPr marL="914400" algn="ctr" rtl="0" fontAlgn="base">
        <a:spcBef>
          <a:spcPct val="0"/>
        </a:spcBef>
        <a:spcAft>
          <a:spcPct val="0"/>
        </a:spcAft>
        <a:defRPr sz="4400" b="1">
          <a:solidFill>
            <a:schemeClr val="tx2"/>
          </a:solidFill>
          <a:latin typeface="Arial" pitchFamily="34" charset="0"/>
        </a:defRPr>
      </a:lvl7pPr>
      <a:lvl8pPr marL="1371600" algn="ctr" rtl="0" fontAlgn="base">
        <a:spcBef>
          <a:spcPct val="0"/>
        </a:spcBef>
        <a:spcAft>
          <a:spcPct val="0"/>
        </a:spcAft>
        <a:defRPr sz="4400" b="1">
          <a:solidFill>
            <a:schemeClr val="tx2"/>
          </a:solidFill>
          <a:latin typeface="Arial" pitchFamily="34" charset="0"/>
        </a:defRPr>
      </a:lvl8pPr>
      <a:lvl9pPr marL="1828800" algn="ctr" rtl="0" fontAlgn="base">
        <a:spcBef>
          <a:spcPct val="0"/>
        </a:spcBef>
        <a:spcAft>
          <a:spcPct val="0"/>
        </a:spcAft>
        <a:defRPr sz="4400" b="1">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b="1">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Arial" charset="0"/>
        </a:defRPr>
      </a:lvl2pPr>
      <a:lvl3pPr marL="1143000" indent="-228600" algn="l" rtl="0" eaLnBrk="0" fontAlgn="base" hangingPunct="0">
        <a:spcBef>
          <a:spcPct val="20000"/>
        </a:spcBef>
        <a:spcAft>
          <a:spcPct val="0"/>
        </a:spcAft>
        <a:buChar char="•"/>
        <a:defRPr sz="2400" b="1">
          <a:solidFill>
            <a:schemeClr val="tx1"/>
          </a:solidFill>
          <a:latin typeface="Arial" charset="0"/>
        </a:defRPr>
      </a:lvl3pPr>
      <a:lvl4pPr marL="1600200" indent="-228600" algn="l" rtl="0" eaLnBrk="0" fontAlgn="base" hangingPunct="0">
        <a:spcBef>
          <a:spcPct val="20000"/>
        </a:spcBef>
        <a:spcAft>
          <a:spcPct val="0"/>
        </a:spcAft>
        <a:buChar char="–"/>
        <a:defRPr sz="2000" b="1">
          <a:solidFill>
            <a:schemeClr val="tx1"/>
          </a:solidFill>
          <a:latin typeface="Arial" charset="0"/>
        </a:defRPr>
      </a:lvl4pPr>
      <a:lvl5pPr marL="2057400" indent="-228600" algn="l" rtl="0" eaLnBrk="0" fontAlgn="base" hangingPunct="0">
        <a:spcBef>
          <a:spcPct val="20000"/>
        </a:spcBef>
        <a:spcAft>
          <a:spcPct val="0"/>
        </a:spcAft>
        <a:buChar char="»"/>
        <a:defRPr sz="2000" b="1">
          <a:solidFill>
            <a:schemeClr val="tx1"/>
          </a:solidFill>
          <a:latin typeface="Arial" charset="0"/>
        </a:defRPr>
      </a:lvl5pPr>
      <a:lvl6pPr marL="2514600" indent="-228600" algn="l" rtl="0" fontAlgn="base">
        <a:spcBef>
          <a:spcPct val="20000"/>
        </a:spcBef>
        <a:spcAft>
          <a:spcPct val="0"/>
        </a:spcAft>
        <a:buChar char="»"/>
        <a:defRPr sz="2000" b="1">
          <a:solidFill>
            <a:schemeClr val="tx1"/>
          </a:solidFill>
          <a:latin typeface="+mn-lt"/>
        </a:defRPr>
      </a:lvl6pPr>
      <a:lvl7pPr marL="2971800" indent="-228600" algn="l" rtl="0" fontAlgn="base">
        <a:spcBef>
          <a:spcPct val="20000"/>
        </a:spcBef>
        <a:spcAft>
          <a:spcPct val="0"/>
        </a:spcAft>
        <a:buChar char="»"/>
        <a:defRPr sz="2000" b="1">
          <a:solidFill>
            <a:schemeClr val="tx1"/>
          </a:solidFill>
          <a:latin typeface="+mn-lt"/>
        </a:defRPr>
      </a:lvl7pPr>
      <a:lvl8pPr marL="3429000" indent="-228600" algn="l" rtl="0" fontAlgn="base">
        <a:spcBef>
          <a:spcPct val="20000"/>
        </a:spcBef>
        <a:spcAft>
          <a:spcPct val="0"/>
        </a:spcAft>
        <a:buChar char="»"/>
        <a:defRPr sz="2000" b="1">
          <a:solidFill>
            <a:schemeClr val="tx1"/>
          </a:solidFill>
          <a:latin typeface="+mn-lt"/>
        </a:defRPr>
      </a:lvl8pPr>
      <a:lvl9pPr marL="3886200" indent="-228600" algn="l" rtl="0" fontAlgn="base">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0.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xml"/><Relationship Id="rId1" Type="http://schemas.openxmlformats.org/officeDocument/2006/relationships/vmlDrawing" Target="../drawings/vmlDrawing8.vml"/><Relationship Id="rId4"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9.vml"/><Relationship Id="rId4"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8.jpeg"/></Relationships>
</file>

<file path=ppt/slides/_rels/slide2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18.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vmlDrawing" Target="../drawings/vmlDrawing11.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vmlDrawing" Target="../drawings/vmlDrawing12.vml"/><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vmlDrawing" Target="../drawings/vmlDrawing13.vml"/><Relationship Id="rId4" Type="http://schemas.openxmlformats.org/officeDocument/2006/relationships/oleObject" Target="../embeddings/oleObject20.bin"/></Relationships>
</file>

<file path=ppt/slides/_rels/slide32.x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Layout" Target="../slideLayouts/slideLayout1.xml"/><Relationship Id="rId1" Type="http://schemas.openxmlformats.org/officeDocument/2006/relationships/vmlDrawing" Target="../drawings/vmlDrawing14.vml"/><Relationship Id="rId4" Type="http://schemas.openxmlformats.org/officeDocument/2006/relationships/oleObject" Target="../embeddings/oleObject21.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3.xml"/><Relationship Id="rId1" Type="http://schemas.openxmlformats.org/officeDocument/2006/relationships/vmlDrawing" Target="../drawings/vmlDrawing15.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vmlDrawing" Target="../drawings/vmlDrawing16.vml"/><Relationship Id="rId5" Type="http://schemas.openxmlformats.org/officeDocument/2006/relationships/oleObject" Target="../embeddings/oleObject26.bin"/><Relationship Id="rId4" Type="http://schemas.openxmlformats.org/officeDocument/2006/relationships/oleObject" Target="../embeddings/oleObject25.bin"/></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vmlDrawing" Target="../drawings/vmlDrawing17.vml"/><Relationship Id="rId6" Type="http://schemas.openxmlformats.org/officeDocument/2006/relationships/oleObject" Target="../embeddings/oleObject29.bin"/><Relationship Id="rId5" Type="http://schemas.openxmlformats.org/officeDocument/2006/relationships/oleObject" Target="../embeddings/oleObject28.bin"/><Relationship Id="rId4" Type="http://schemas.openxmlformats.org/officeDocument/2006/relationships/oleObject" Target="../embeddings/oleObject27.bin"/></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vmlDrawing" Target="../drawings/vmlDrawing18.vml"/><Relationship Id="rId4" Type="http://schemas.openxmlformats.org/officeDocument/2006/relationships/oleObject" Target="../embeddings/oleObject30.bin"/></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vmlDrawing" Target="../drawings/vmlDrawing19.vml"/><Relationship Id="rId4" Type="http://schemas.openxmlformats.org/officeDocument/2006/relationships/oleObject" Target="../embeddings/oleObject31.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vmlDrawing" Target="../drawings/vmlDrawing20.vml"/><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1.xml"/><Relationship Id="rId1" Type="http://schemas.openxmlformats.org/officeDocument/2006/relationships/vmlDrawing" Target="../drawings/vmlDrawing21.v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xml"/><Relationship Id="rId1" Type="http://schemas.openxmlformats.org/officeDocument/2006/relationships/vmlDrawing" Target="../drawings/vmlDrawing22.vml"/></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1.xml"/><Relationship Id="rId1" Type="http://schemas.openxmlformats.org/officeDocument/2006/relationships/vmlDrawing" Target="../drawings/vmlDrawing23.vml"/><Relationship Id="rId4" Type="http://schemas.openxmlformats.org/officeDocument/2006/relationships/oleObject" Target="../embeddings/oleObject37.bin"/></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ctrTitle"/>
          </p:nvPr>
        </p:nvSpPr>
        <p:spPr>
          <a:noFill/>
        </p:spPr>
        <p:txBody>
          <a:bodyPr lIns="92075" tIns="46038" rIns="92075" bIns="46038" anchor="ctr"/>
          <a:lstStyle/>
          <a:p>
            <a:pPr eaLnBrk="1" hangingPunct="1"/>
            <a:r>
              <a:rPr lang="en-US" smtClean="0"/>
              <a:t/>
            </a:r>
            <a:br>
              <a:rPr lang="en-US" smtClean="0"/>
            </a:br>
            <a:r>
              <a:rPr lang="en-US" sz="9600" smtClean="0"/>
              <a:t/>
            </a:r>
            <a:br>
              <a:rPr lang="en-US" sz="9600" smtClean="0"/>
            </a:br>
            <a:endParaRPr lang="en-US" sz="7200" smtClean="0"/>
          </a:p>
        </p:txBody>
      </p:sp>
      <p:sp>
        <p:nvSpPr>
          <p:cNvPr id="32773" name="Rectangle 4"/>
          <p:cNvSpPr>
            <a:spLocks noChangeArrowheads="1"/>
          </p:cNvSpPr>
          <p:nvPr/>
        </p:nvSpPr>
        <p:spPr bwMode="auto">
          <a:xfrm>
            <a:off x="0" y="1143000"/>
            <a:ext cx="7164388"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lIns="92075" tIns="46038" rIns="92075" bIns="46038">
            <a:spAutoFit/>
          </a:bodyPr>
          <a:lstStyle/>
          <a:p>
            <a:pPr algn="r"/>
            <a:r>
              <a:rPr lang="en-US" sz="4400" b="1">
                <a:solidFill>
                  <a:schemeClr val="tx2"/>
                </a:solidFill>
              </a:rPr>
              <a:t>Market Risk VaR: Model-Building Approach</a:t>
            </a:r>
          </a:p>
        </p:txBody>
      </p:sp>
    </p:spTree>
    <p:extLst>
      <p:ext uri="{BB962C8B-B14F-4D97-AF65-F5344CB8AC3E}">
        <p14:creationId xmlns="" xmlns:p14="http://schemas.microsoft.com/office/powerpoint/2010/main" val="381795253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a:xfrm>
            <a:off x="457200" y="500063"/>
            <a:ext cx="8219256" cy="1071562"/>
          </a:xfrm>
        </p:spPr>
        <p:txBody>
          <a:bodyPr/>
          <a:lstStyle/>
          <a:p>
            <a:r>
              <a:rPr lang="en-CA" dirty="0" smtClean="0">
                <a:latin typeface="Times New Roman" pitchFamily="18" charset="0"/>
                <a:cs typeface="Times New Roman" pitchFamily="18" charset="0"/>
              </a:rPr>
              <a:t>Alternative Expressions for </a:t>
            </a:r>
            <a:r>
              <a:rPr lang="en-CA" dirty="0">
                <a:latin typeface="Times New Roman" pitchFamily="18" charset="0"/>
                <a:cs typeface="Times New Roman" pitchFamily="18" charset="0"/>
                <a:sym typeface="Symbol"/>
              </a:rPr>
              <a:t></a:t>
            </a:r>
            <a:r>
              <a:rPr lang="en-CA" i="1" baseline="-25000" dirty="0" smtClean="0">
                <a:latin typeface="Times New Roman" pitchFamily="18" charset="0"/>
                <a:cs typeface="Times New Roman" pitchFamily="18" charset="0"/>
              </a:rPr>
              <a:t>P</a:t>
            </a:r>
            <a:r>
              <a:rPr lang="en-CA" baseline="30000" dirty="0" smtClean="0">
                <a:latin typeface="Times New Roman" pitchFamily="18" charset="0"/>
                <a:cs typeface="Times New Roman" pitchFamily="18" charset="0"/>
              </a:rPr>
              <a:t>2</a:t>
            </a:r>
            <a:endParaRPr lang="en-US" sz="2400" dirty="0" smtClean="0"/>
          </a:p>
        </p:txBody>
      </p:sp>
      <p:graphicFrame>
        <p:nvGraphicFramePr>
          <p:cNvPr id="9218" name="Object 2"/>
          <p:cNvGraphicFramePr>
            <a:graphicFrameLocks noChangeAspect="1"/>
          </p:cNvGraphicFramePr>
          <p:nvPr/>
        </p:nvGraphicFramePr>
        <p:xfrm>
          <a:off x="1357313" y="2000250"/>
          <a:ext cx="5889625" cy="3070225"/>
        </p:xfrm>
        <a:graphic>
          <a:graphicData uri="http://schemas.openxmlformats.org/presentationml/2006/ole">
            <p:oleObj spid="_x0000_s36870" name="Equation" r:id="rId4" imgW="2679700" imgH="1397000" progId="Equation.3">
              <p:embed/>
            </p:oleObj>
          </a:graphicData>
        </a:graphic>
      </p:graphicFrame>
    </p:spTree>
    <p:extLst>
      <p:ext uri="{BB962C8B-B14F-4D97-AF65-F5344CB8AC3E}">
        <p14:creationId xmlns="" xmlns:p14="http://schemas.microsoft.com/office/powerpoint/2010/main" val="456742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VaR</a:t>
            </a:r>
            <a:r>
              <a:rPr lang="en-US" dirty="0" smtClean="0">
                <a:latin typeface="Times New Roman" pitchFamily="18" charset="0"/>
                <a:cs typeface="Times New Roman" pitchFamily="18" charset="0"/>
              </a:rPr>
              <a:t> with Normally Distributed Market Factors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general form for calculating parametric </a:t>
            </a:r>
            <a:r>
              <a:rPr lang="en-US" dirty="0" err="1" smtClean="0">
                <a:latin typeface="Times New Roman" pitchFamily="18" charset="0"/>
                <a:cs typeface="Times New Roman" pitchFamily="18" charset="0"/>
              </a:rPr>
              <a:t>VaR</a:t>
            </a:r>
            <a:r>
              <a:rPr lang="en-US" dirty="0" smtClean="0">
                <a:latin typeface="Times New Roman" pitchFamily="18" charset="0"/>
                <a:cs typeface="Times New Roman" pitchFamily="18" charset="0"/>
              </a:rPr>
              <a:t> is:</a:t>
            </a:r>
          </a:p>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 Average expected return</a:t>
            </a:r>
          </a:p>
          <a:p>
            <a:pPr>
              <a:buNone/>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sym typeface="Symbol"/>
              </a:rPr>
              <a:t> </a:t>
            </a:r>
            <a:r>
              <a:rPr lang="en-US" dirty="0" smtClean="0">
                <a:latin typeface="Times New Roman" pitchFamily="18" charset="0"/>
                <a:cs typeface="Times New Roman" pitchFamily="18" charset="0"/>
              </a:rPr>
              <a:t>= Standard deviation</a:t>
            </a:r>
          </a:p>
          <a:p>
            <a:pPr>
              <a:buNone/>
            </a:pPr>
            <a:r>
              <a:rPr lang="en-US" dirty="0" smtClean="0">
                <a:latin typeface="Times New Roman" pitchFamily="18" charset="0"/>
                <a:cs typeface="Times New Roman" pitchFamily="18" charset="0"/>
              </a:rPr>
              <a:t>			T = Holding period</a:t>
            </a:r>
          </a:p>
          <a:p>
            <a:pPr>
              <a:buNone/>
            </a:pPr>
            <a:r>
              <a:rPr lang="en-US" dirty="0" smtClean="0">
                <a:latin typeface="Times New Roman" pitchFamily="18" charset="0"/>
                <a:cs typeface="Times New Roman" pitchFamily="18" charset="0"/>
              </a:rPr>
              <a:t>			Z-Score=probability</a:t>
            </a:r>
          </a:p>
          <a:p>
            <a:endParaRPr lang="en-US" dirty="0"/>
          </a:p>
        </p:txBody>
      </p:sp>
      <p:graphicFrame>
        <p:nvGraphicFramePr>
          <p:cNvPr id="4" name="Object 3"/>
          <p:cNvGraphicFramePr>
            <a:graphicFrameLocks noChangeAspect="1"/>
          </p:cNvGraphicFramePr>
          <p:nvPr/>
        </p:nvGraphicFramePr>
        <p:xfrm>
          <a:off x="1841500" y="3141663"/>
          <a:ext cx="4954588" cy="785812"/>
        </p:xfrm>
        <a:graphic>
          <a:graphicData uri="http://schemas.openxmlformats.org/presentationml/2006/ole">
            <p:oleObj spid="_x0000_s173058" name="Equation" r:id="rId3" imgW="1600200" imgH="253800" progId="Equation.3">
              <p:embed/>
            </p:oleObj>
          </a:graphicData>
        </a:graphic>
      </p:graphicFrame>
      <p:graphicFrame>
        <p:nvGraphicFramePr>
          <p:cNvPr id="5" name="Object 4"/>
          <p:cNvGraphicFramePr>
            <a:graphicFrameLocks noChangeAspect="1"/>
          </p:cNvGraphicFramePr>
          <p:nvPr/>
        </p:nvGraphicFramePr>
        <p:xfrm>
          <a:off x="2411760" y="4221088"/>
          <a:ext cx="432048" cy="432048"/>
        </p:xfrm>
        <a:graphic>
          <a:graphicData uri="http://schemas.openxmlformats.org/presentationml/2006/ole">
            <p:oleObj spid="_x0000_s173059" name="Equation" r:id="rId4" imgW="126720" imgH="152280" progId="Equation.3">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251520" y="908720"/>
            <a:ext cx="7750175" cy="1214438"/>
          </a:xfrm>
          <a:noFill/>
        </p:spPr>
        <p:txBody>
          <a:bodyPr lIns="92075" tIns="46038" rIns="92075" bIns="46038" anchor="ctr"/>
          <a:lstStyle/>
          <a:p>
            <a:pPr eaLnBrk="1" hangingPunct="1"/>
            <a:r>
              <a:rPr lang="en-US" dirty="0" smtClean="0">
                <a:latin typeface="Times New Roman" pitchFamily="18" charset="0"/>
                <a:cs typeface="Times New Roman" pitchFamily="18" charset="0"/>
              </a:rPr>
              <a:t>But the Distribution of the Daily Return on an Option is not Normal  </a:t>
            </a:r>
            <a:r>
              <a:rPr lang="en-US" dirty="0" smtClean="0"/>
              <a:t/>
            </a:r>
            <a:br>
              <a:rPr lang="en-US" dirty="0" smtClean="0"/>
            </a:br>
            <a:endParaRPr lang="en-US" dirty="0" smtClean="0"/>
          </a:p>
        </p:txBody>
      </p:sp>
      <p:sp>
        <p:nvSpPr>
          <p:cNvPr id="43012" name="Rectangle 3"/>
          <p:cNvSpPr>
            <a:spLocks noGrp="1" noChangeArrowheads="1"/>
          </p:cNvSpPr>
          <p:nvPr>
            <p:ph type="body" idx="1"/>
          </p:nvPr>
        </p:nvSpPr>
        <p:spPr>
          <a:xfrm>
            <a:off x="457200" y="2852936"/>
            <a:ext cx="8229600" cy="3277989"/>
          </a:xfrm>
          <a:noFill/>
        </p:spPr>
        <p:txBody>
          <a:bodyPr lIns="92075" tIns="46038" rIns="92075" bIns="46038"/>
          <a:lstStyle/>
          <a:p>
            <a:pPr eaLnBrk="1" hangingPunct="1">
              <a:buFont typeface="Wingdings" pitchFamily="2" charset="2"/>
              <a:buNone/>
            </a:pPr>
            <a:r>
              <a:rPr lang="en-US" dirty="0" smtClean="0"/>
              <a:t>	</a:t>
            </a:r>
            <a:r>
              <a:rPr lang="en-US" dirty="0" smtClean="0">
                <a:latin typeface="Times New Roman" pitchFamily="18" charset="0"/>
                <a:cs typeface="Times New Roman" pitchFamily="18" charset="0"/>
              </a:rPr>
              <a:t>The linear model fails to capture </a:t>
            </a:r>
            <a:r>
              <a:rPr lang="en-US" dirty="0" err="1" smtClean="0">
                <a:latin typeface="Times New Roman" pitchFamily="18" charset="0"/>
                <a:cs typeface="Times New Roman" pitchFamily="18" charset="0"/>
              </a:rPr>
              <a:t>skewness</a:t>
            </a:r>
            <a:r>
              <a:rPr lang="en-US" dirty="0" smtClean="0">
                <a:latin typeface="Times New Roman" pitchFamily="18" charset="0"/>
                <a:cs typeface="Times New Roman" pitchFamily="18" charset="0"/>
              </a:rPr>
              <a:t> in the probability distribution of the portfolio value. </a:t>
            </a:r>
          </a:p>
        </p:txBody>
      </p:sp>
    </p:spTree>
    <p:extLst>
      <p:ext uri="{BB962C8B-B14F-4D97-AF65-F5344CB8AC3E}">
        <p14:creationId xmlns="" xmlns:p14="http://schemas.microsoft.com/office/powerpoint/2010/main" val="620440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5"/>
          <p:cNvSpPr>
            <a:spLocks noGrp="1"/>
          </p:cNvSpPr>
          <p:nvPr>
            <p:ph type="title"/>
          </p:nvPr>
        </p:nvSpPr>
        <p:spPr>
          <a:xfrm>
            <a:off x="323850" y="188913"/>
            <a:ext cx="8640763" cy="936625"/>
          </a:xfrm>
        </p:spPr>
        <p:txBody>
          <a:bodyPr/>
          <a:lstStyle/>
          <a:p>
            <a:r>
              <a:rPr lang="en-US" smtClean="0">
                <a:latin typeface="Times New Roman" pitchFamily="18" charset="0"/>
                <a:cs typeface="Times New Roman" pitchFamily="18" charset="0"/>
              </a:rPr>
              <a:t>Option Position Risk Management</a:t>
            </a:r>
          </a:p>
        </p:txBody>
      </p:sp>
      <p:sp>
        <p:nvSpPr>
          <p:cNvPr id="18435" name="Content Placeholder 6"/>
          <p:cNvSpPr>
            <a:spLocks noGrp="1"/>
          </p:cNvSpPr>
          <p:nvPr>
            <p:ph idx="1"/>
          </p:nvPr>
        </p:nvSpPr>
        <p:spPr>
          <a:xfrm>
            <a:off x="395288" y="1196975"/>
            <a:ext cx="8062912" cy="4899025"/>
          </a:xfrm>
        </p:spPr>
        <p:txBody>
          <a:bodyPr/>
          <a:lstStyle/>
          <a:p>
            <a:r>
              <a:rPr lang="en-US" dirty="0" smtClean="0">
                <a:latin typeface="Times New Roman" pitchFamily="18" charset="0"/>
                <a:cs typeface="Times New Roman" pitchFamily="18" charset="0"/>
              </a:rPr>
              <a:t>Option books bear huge amount of risk with substantial leverage in the position. </a:t>
            </a:r>
          </a:p>
          <a:p>
            <a:r>
              <a:rPr lang="en-US" dirty="0" smtClean="0">
                <a:latin typeface="Times New Roman" pitchFamily="18" charset="0"/>
                <a:cs typeface="Times New Roman" pitchFamily="18" charset="0"/>
              </a:rPr>
              <a:t>It is therefore crucial for option book runners to have an accurate and efficient risk management system and methodology. </a:t>
            </a:r>
          </a:p>
          <a:p>
            <a:r>
              <a:rPr lang="en-US" dirty="0" smtClean="0">
                <a:latin typeface="Times New Roman" pitchFamily="18" charset="0"/>
                <a:cs typeface="Times New Roman" pitchFamily="18" charset="0"/>
              </a:rPr>
              <a:t>If not properly implemented, financial institutions may face similar issues to distressed financial institutions like LTCM, Barings, AIG and many more.</a:t>
            </a:r>
            <a:r>
              <a:rPr lang="en-US" dirty="0" smtClean="0"/>
              <a:t> </a:t>
            </a:r>
          </a:p>
        </p:txBody>
      </p:sp>
    </p:spTree>
    <p:extLst>
      <p:ext uri="{BB962C8B-B14F-4D97-AF65-F5344CB8AC3E}">
        <p14:creationId xmlns="" xmlns:p14="http://schemas.microsoft.com/office/powerpoint/2010/main" val="841939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27088" y="260350"/>
            <a:ext cx="7772400" cy="803275"/>
          </a:xfrm>
        </p:spPr>
        <p:txBody>
          <a:bodyPr/>
          <a:lstStyle/>
          <a:p>
            <a:r>
              <a:rPr lang="en-US" smtClean="0">
                <a:latin typeface="Times New Roman" pitchFamily="18" charset="0"/>
              </a:rPr>
              <a:t>“Greeks”</a:t>
            </a:r>
          </a:p>
        </p:txBody>
      </p:sp>
      <p:sp>
        <p:nvSpPr>
          <p:cNvPr id="19459" name="Rectangle 3"/>
          <p:cNvSpPr>
            <a:spLocks noGrp="1" noChangeArrowheads="1"/>
          </p:cNvSpPr>
          <p:nvPr>
            <p:ph type="body" idx="1"/>
          </p:nvPr>
        </p:nvSpPr>
        <p:spPr>
          <a:xfrm>
            <a:off x="468313" y="1887538"/>
            <a:ext cx="7772400" cy="4970462"/>
          </a:xfrm>
        </p:spPr>
        <p:txBody>
          <a:bodyPr/>
          <a:lstStyle/>
          <a:p>
            <a:r>
              <a:rPr lang="en-US" smtClean="0">
                <a:latin typeface="Times New Roman" pitchFamily="18" charset="0"/>
              </a:rPr>
              <a:t>Option price = f(S, E, T, r, σ)</a:t>
            </a:r>
          </a:p>
          <a:p>
            <a:pPr>
              <a:buFontTx/>
              <a:buNone/>
            </a:pPr>
            <a:endParaRPr lang="en-US" smtClean="0">
              <a:latin typeface="Times New Roman" pitchFamily="18" charset="0"/>
            </a:endParaRPr>
          </a:p>
          <a:p>
            <a:pPr lvl="2"/>
            <a:r>
              <a:rPr lang="en-US" smtClean="0">
                <a:latin typeface="Times New Roman" pitchFamily="18" charset="0"/>
              </a:rPr>
              <a:t>S= price of the underlying asset</a:t>
            </a:r>
          </a:p>
          <a:p>
            <a:pPr lvl="2"/>
            <a:r>
              <a:rPr lang="en-US" smtClean="0">
                <a:latin typeface="Times New Roman" pitchFamily="18" charset="0"/>
              </a:rPr>
              <a:t>E = exercise price</a:t>
            </a:r>
          </a:p>
          <a:p>
            <a:pPr lvl="2"/>
            <a:r>
              <a:rPr lang="en-US" smtClean="0">
                <a:latin typeface="Times New Roman" pitchFamily="18" charset="0"/>
              </a:rPr>
              <a:t>T= time to expiration</a:t>
            </a:r>
          </a:p>
          <a:p>
            <a:pPr lvl="2"/>
            <a:r>
              <a:rPr lang="en-US" smtClean="0">
                <a:latin typeface="Times New Roman" pitchFamily="18" charset="0"/>
              </a:rPr>
              <a:t>r= annualized risk free rate</a:t>
            </a:r>
          </a:p>
          <a:p>
            <a:pPr lvl="2"/>
            <a:r>
              <a:rPr lang="en-US" smtClean="0">
                <a:latin typeface="Times New Roman" pitchFamily="18" charset="0"/>
                <a:sym typeface="Symbol" pitchFamily="18" charset="2"/>
              </a:rPr>
              <a:t>= volatility of the return on the stock</a:t>
            </a:r>
          </a:p>
        </p:txBody>
      </p:sp>
    </p:spTree>
    <p:extLst>
      <p:ext uri="{BB962C8B-B14F-4D97-AF65-F5344CB8AC3E}">
        <p14:creationId xmlns="" xmlns:p14="http://schemas.microsoft.com/office/powerpoint/2010/main" val="3362277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14"/>
          <p:cNvGraphicFramePr>
            <a:graphicFrameLocks noChangeAspect="1"/>
          </p:cNvGraphicFramePr>
          <p:nvPr/>
        </p:nvGraphicFramePr>
        <p:xfrm>
          <a:off x="3063875" y="2205038"/>
          <a:ext cx="2873375" cy="1806575"/>
        </p:xfrm>
        <a:graphic>
          <a:graphicData uri="http://schemas.openxmlformats.org/presentationml/2006/ole">
            <p:oleObj spid="_x0000_s47112" name="Equation" r:id="rId3" imgW="1320800" imgH="838200" progId="Equation.3">
              <p:embed/>
            </p:oleObj>
          </a:graphicData>
        </a:graphic>
      </p:graphicFrame>
      <p:graphicFrame>
        <p:nvGraphicFramePr>
          <p:cNvPr id="1027" name="Object 12"/>
          <p:cNvGraphicFramePr>
            <a:graphicFrameLocks noChangeAspect="1"/>
          </p:cNvGraphicFramePr>
          <p:nvPr/>
        </p:nvGraphicFramePr>
        <p:xfrm>
          <a:off x="2843213" y="5053013"/>
          <a:ext cx="3057525" cy="1804987"/>
        </p:xfrm>
        <a:graphic>
          <a:graphicData uri="http://schemas.openxmlformats.org/presentationml/2006/ole">
            <p:oleObj spid="_x0000_s47113" name="Equation" r:id="rId4" imgW="1562100" imgH="927100" progId="Equation.3">
              <p:embed/>
            </p:oleObj>
          </a:graphicData>
        </a:graphic>
      </p:graphicFrame>
      <p:sp>
        <p:nvSpPr>
          <p:cNvPr id="1028" name="Rectangle 15"/>
          <p:cNvSpPr>
            <a:spLocks noChangeArrowheads="1"/>
          </p:cNvSpPr>
          <p:nvPr/>
        </p:nvSpPr>
        <p:spPr bwMode="auto">
          <a:xfrm>
            <a:off x="539750" y="1341438"/>
            <a:ext cx="8353425"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p>
            <a:pPr eaLnBrk="0" hangingPunct="0"/>
            <a:r>
              <a:rPr lang="en-US" sz="2400">
                <a:solidFill>
                  <a:srgbClr val="0000FF"/>
                </a:solidFill>
                <a:latin typeface="Times New Roman" pitchFamily="18" charset="0"/>
                <a:cs typeface="Times New Roman" pitchFamily="18" charset="0"/>
              </a:rPr>
              <a:t>Delta</a:t>
            </a:r>
            <a:r>
              <a:rPr lang="en-US" sz="2400">
                <a:latin typeface="Times New Roman" pitchFamily="18" charset="0"/>
                <a:cs typeface="Times New Roman" pitchFamily="18" charset="0"/>
              </a:rPr>
              <a:t>: </a:t>
            </a:r>
            <a:r>
              <a:rPr lang="en-US" sz="2400">
                <a:latin typeface="Times New Roman" pitchFamily="18" charset="0"/>
              </a:rPr>
              <a:t>sensitivity of the option price or portfolio value </a:t>
            </a:r>
          </a:p>
          <a:p>
            <a:pPr eaLnBrk="0" hangingPunct="0"/>
            <a:r>
              <a:rPr lang="en-US" sz="2400">
                <a:latin typeface="Times New Roman" pitchFamily="18" charset="0"/>
              </a:rPr>
              <a:t>	to a small change in the price of the underlying asset, S </a:t>
            </a:r>
          </a:p>
        </p:txBody>
      </p:sp>
      <p:sp>
        <p:nvSpPr>
          <p:cNvPr id="1029" name="Rectangle 16"/>
          <p:cNvSpPr>
            <a:spLocks noChangeArrowheads="1"/>
          </p:cNvSpPr>
          <p:nvPr/>
        </p:nvSpPr>
        <p:spPr bwMode="auto">
          <a:xfrm>
            <a:off x="1909763" y="-206375"/>
            <a:ext cx="1098550"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eaLnBrk="0" hangingPunct="0"/>
            <a:r>
              <a:rPr lang="en-US" sz="1200">
                <a:cs typeface="Times New Roman" pitchFamily="18" charset="0"/>
              </a:rPr>
              <a:t>	</a:t>
            </a:r>
            <a:endParaRPr lang="en-US"/>
          </a:p>
        </p:txBody>
      </p:sp>
      <p:sp>
        <p:nvSpPr>
          <p:cNvPr id="1030" name="Rectangle 17"/>
          <p:cNvSpPr>
            <a:spLocks noChangeArrowheads="1"/>
          </p:cNvSpPr>
          <p:nvPr/>
        </p:nvSpPr>
        <p:spPr bwMode="auto">
          <a:xfrm>
            <a:off x="468313" y="4149725"/>
            <a:ext cx="8113712"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eaLnBrk="0" hangingPunct="0"/>
            <a:r>
              <a:rPr lang="en-US" sz="2400">
                <a:solidFill>
                  <a:srgbClr val="0000FF"/>
                </a:solidFill>
                <a:latin typeface="Times New Roman" pitchFamily="18" charset="0"/>
                <a:cs typeface="Times New Roman" pitchFamily="18" charset="0"/>
              </a:rPr>
              <a:t>Gamma</a:t>
            </a:r>
            <a:r>
              <a:rPr lang="en-US" sz="2400">
                <a:latin typeface="Times New Roman" pitchFamily="18" charset="0"/>
                <a:cs typeface="Times New Roman" pitchFamily="18" charset="0"/>
              </a:rPr>
              <a:t>: </a:t>
            </a:r>
            <a:r>
              <a:rPr lang="en-US" sz="2400">
                <a:latin typeface="Times New Roman" pitchFamily="18" charset="0"/>
              </a:rPr>
              <a:t>sensitivity of the delta to a small change in the price</a:t>
            </a:r>
          </a:p>
          <a:p>
            <a:pPr eaLnBrk="0" hangingPunct="0"/>
            <a:r>
              <a:rPr lang="en-US" sz="2400">
                <a:latin typeface="Times New Roman" pitchFamily="18" charset="0"/>
              </a:rPr>
              <a:t>	    of the underlying asset, S</a:t>
            </a:r>
          </a:p>
        </p:txBody>
      </p:sp>
      <p:sp>
        <p:nvSpPr>
          <p:cNvPr id="1031" name="Text Box 25"/>
          <p:cNvSpPr txBox="1">
            <a:spLocks noChangeArrowheads="1"/>
          </p:cNvSpPr>
          <p:nvPr/>
        </p:nvSpPr>
        <p:spPr bwMode="auto">
          <a:xfrm>
            <a:off x="2700338" y="407988"/>
            <a:ext cx="2449512"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a:latin typeface="Times New Roman" pitchFamily="18" charset="0"/>
              </a:rPr>
              <a:t>“Greeks”</a:t>
            </a:r>
          </a:p>
        </p:txBody>
      </p:sp>
    </p:spTree>
    <p:extLst>
      <p:ext uri="{BB962C8B-B14F-4D97-AF65-F5344CB8AC3E}">
        <p14:creationId xmlns="" xmlns:p14="http://schemas.microsoft.com/office/powerpoint/2010/main" val="3456904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8"/>
          <p:cNvSpPr>
            <a:spLocks noChangeArrowheads="1"/>
          </p:cNvSpPr>
          <p:nvPr/>
        </p:nvSpPr>
        <p:spPr bwMode="auto">
          <a:xfrm>
            <a:off x="1909763" y="-206375"/>
            <a:ext cx="1098550"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eaLnBrk="0" hangingPunct="0"/>
            <a:r>
              <a:rPr lang="en-US" sz="1200">
                <a:cs typeface="Times New Roman" pitchFamily="18" charset="0"/>
              </a:rPr>
              <a:t>	</a:t>
            </a:r>
            <a:endParaRPr lang="en-US"/>
          </a:p>
        </p:txBody>
      </p:sp>
      <p:sp>
        <p:nvSpPr>
          <p:cNvPr id="2053" name="Rectangle 10"/>
          <p:cNvSpPr>
            <a:spLocks noChangeArrowheads="1"/>
          </p:cNvSpPr>
          <p:nvPr/>
        </p:nvSpPr>
        <p:spPr bwMode="auto">
          <a:xfrm>
            <a:off x="250825" y="1125538"/>
            <a:ext cx="855662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eaLnBrk="0" hangingPunct="0"/>
            <a:r>
              <a:rPr lang="en-US" sz="2400">
                <a:solidFill>
                  <a:srgbClr val="0000FF"/>
                </a:solidFill>
                <a:latin typeface="Times New Roman" pitchFamily="18" charset="0"/>
                <a:cs typeface="Times New Roman" pitchFamily="18" charset="0"/>
              </a:rPr>
              <a:t>Rho</a:t>
            </a:r>
            <a:r>
              <a:rPr lang="en-US" sz="2400">
                <a:latin typeface="Times New Roman" pitchFamily="18" charset="0"/>
                <a:cs typeface="Times New Roman" pitchFamily="18" charset="0"/>
              </a:rPr>
              <a:t>:</a:t>
            </a:r>
            <a:r>
              <a:rPr lang="en-US" sz="1200">
                <a:cs typeface="Times New Roman" pitchFamily="18" charset="0"/>
              </a:rPr>
              <a:t> </a:t>
            </a:r>
            <a:r>
              <a:rPr lang="en-US" sz="2400">
                <a:latin typeface="Times New Roman" pitchFamily="18" charset="0"/>
              </a:rPr>
              <a:t>sensitivity of the option price change to a small change of r </a:t>
            </a:r>
          </a:p>
        </p:txBody>
      </p:sp>
      <p:sp>
        <p:nvSpPr>
          <p:cNvPr id="2054" name="Rectangle 11"/>
          <p:cNvSpPr>
            <a:spLocks noChangeArrowheads="1"/>
          </p:cNvSpPr>
          <p:nvPr/>
        </p:nvSpPr>
        <p:spPr bwMode="auto">
          <a:xfrm>
            <a:off x="0" y="3284538"/>
            <a:ext cx="8704263"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algn="ctr"/>
            <a:r>
              <a:rPr lang="en-US" sz="1200">
                <a:cs typeface="Times New Roman" pitchFamily="18" charset="0"/>
              </a:rPr>
              <a:t> </a:t>
            </a:r>
            <a:r>
              <a:rPr lang="en-US" sz="2400">
                <a:solidFill>
                  <a:srgbClr val="0000FF"/>
                </a:solidFill>
                <a:latin typeface="Times New Roman" pitchFamily="18" charset="0"/>
                <a:cs typeface="Times New Roman" pitchFamily="18" charset="0"/>
              </a:rPr>
              <a:t>Vega</a:t>
            </a:r>
            <a:r>
              <a:rPr lang="en-US" sz="2400">
                <a:latin typeface="Times New Roman" pitchFamily="18" charset="0"/>
                <a:cs typeface="Times New Roman" pitchFamily="18" charset="0"/>
              </a:rPr>
              <a:t>: </a:t>
            </a:r>
            <a:r>
              <a:rPr lang="en-US" sz="2400">
                <a:latin typeface="Times New Roman" pitchFamily="18" charset="0"/>
              </a:rPr>
              <a:t>sensitivity of the option price change to a small change of σ</a:t>
            </a:r>
          </a:p>
        </p:txBody>
      </p:sp>
      <p:sp>
        <p:nvSpPr>
          <p:cNvPr id="2055" name="Rectangle 12"/>
          <p:cNvSpPr>
            <a:spLocks noChangeArrowheads="1"/>
          </p:cNvSpPr>
          <p:nvPr/>
        </p:nvSpPr>
        <p:spPr bwMode="auto">
          <a:xfrm>
            <a:off x="-252413" y="5589588"/>
            <a:ext cx="8640763"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p>
            <a:pPr indent="457200" eaLnBrk="0" hangingPunct="0"/>
            <a:r>
              <a:rPr lang="en-US" sz="2400">
                <a:solidFill>
                  <a:schemeClr val="accent2"/>
                </a:solidFill>
                <a:latin typeface="Times New Roman" pitchFamily="18" charset="0"/>
              </a:rPr>
              <a:t>Theta</a:t>
            </a:r>
            <a:r>
              <a:rPr lang="en-US" sz="2400">
                <a:latin typeface="Times New Roman" pitchFamily="18" charset="0"/>
              </a:rPr>
              <a:t> (time decay): </a:t>
            </a:r>
            <a:r>
              <a:rPr lang="en-US" sz="2400">
                <a:latin typeface="Times New Roman" pitchFamily="18" charset="0"/>
                <a:cs typeface="Times New Roman" pitchFamily="18" charset="0"/>
              </a:rPr>
              <a:t>sensitivity of the option price change to     </a:t>
            </a:r>
          </a:p>
          <a:p>
            <a:pPr indent="457200" eaLnBrk="0" hangingPunct="0"/>
            <a:r>
              <a:rPr lang="en-US" sz="2400">
                <a:latin typeface="Times New Roman" pitchFamily="18" charset="0"/>
                <a:cs typeface="Times New Roman" pitchFamily="18" charset="0"/>
              </a:rPr>
              <a:t>                                  the passage of time.</a:t>
            </a:r>
            <a:endParaRPr lang="en-US" sz="2400">
              <a:latin typeface="Times New Roman" pitchFamily="18" charset="0"/>
            </a:endParaRPr>
          </a:p>
        </p:txBody>
      </p:sp>
      <p:sp>
        <p:nvSpPr>
          <p:cNvPr id="2056" name="Text Box 13"/>
          <p:cNvSpPr txBox="1">
            <a:spLocks noChangeArrowheads="1"/>
          </p:cNvSpPr>
          <p:nvPr/>
        </p:nvSpPr>
        <p:spPr bwMode="auto">
          <a:xfrm>
            <a:off x="2051050" y="260350"/>
            <a:ext cx="4949825"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a:latin typeface="Times New Roman" pitchFamily="18" charset="0"/>
              </a:rPr>
              <a:t>“Greeks” continued</a:t>
            </a:r>
          </a:p>
        </p:txBody>
      </p:sp>
      <p:graphicFrame>
        <p:nvGraphicFramePr>
          <p:cNvPr id="2050" name="Object 14"/>
          <p:cNvGraphicFramePr>
            <a:graphicFrameLocks noChangeAspect="1"/>
          </p:cNvGraphicFramePr>
          <p:nvPr/>
        </p:nvGraphicFramePr>
        <p:xfrm>
          <a:off x="2987675" y="1700213"/>
          <a:ext cx="2447925" cy="1617662"/>
        </p:xfrm>
        <a:graphic>
          <a:graphicData uri="http://schemas.openxmlformats.org/presentationml/2006/ole">
            <p:oleObj spid="_x0000_s48136" name="Equation" r:id="rId3" imgW="1257300" imgH="838200" progId="Equation.3">
              <p:embed/>
            </p:oleObj>
          </a:graphicData>
        </a:graphic>
      </p:graphicFrame>
      <p:graphicFrame>
        <p:nvGraphicFramePr>
          <p:cNvPr id="2051" name="Object 15"/>
          <p:cNvGraphicFramePr>
            <a:graphicFrameLocks noChangeAspect="1"/>
          </p:cNvGraphicFramePr>
          <p:nvPr/>
        </p:nvGraphicFramePr>
        <p:xfrm>
          <a:off x="3059113" y="3860800"/>
          <a:ext cx="2735262" cy="1806575"/>
        </p:xfrm>
        <a:graphic>
          <a:graphicData uri="http://schemas.openxmlformats.org/presentationml/2006/ole">
            <p:oleObj spid="_x0000_s48137" name="Equation" r:id="rId4" imgW="1257300" imgH="838200" progId="Equation.3">
              <p:embed/>
            </p:oleObj>
          </a:graphicData>
        </a:graphic>
      </p:graphicFrame>
    </p:spTree>
    <p:extLst>
      <p:ext uri="{BB962C8B-B14F-4D97-AF65-F5344CB8AC3E}">
        <p14:creationId xmlns="" xmlns:p14="http://schemas.microsoft.com/office/powerpoint/2010/main" val="1955067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827088" y="260350"/>
            <a:ext cx="7772400" cy="803275"/>
          </a:xfrm>
        </p:spPr>
        <p:txBody>
          <a:bodyPr/>
          <a:lstStyle/>
          <a:p>
            <a:r>
              <a:rPr lang="en-US" smtClean="0">
                <a:latin typeface="Times New Roman" pitchFamily="18" charset="0"/>
              </a:rPr>
              <a:t>Black Scholes and “Greeks”</a:t>
            </a:r>
          </a:p>
        </p:txBody>
      </p:sp>
      <p:sp>
        <p:nvSpPr>
          <p:cNvPr id="3077" name="Rectangle 3"/>
          <p:cNvSpPr>
            <a:spLocks noGrp="1" noChangeArrowheads="1"/>
          </p:cNvSpPr>
          <p:nvPr>
            <p:ph type="body" idx="1"/>
          </p:nvPr>
        </p:nvSpPr>
        <p:spPr>
          <a:xfrm>
            <a:off x="685800" y="1125538"/>
            <a:ext cx="7772400" cy="4970462"/>
          </a:xfrm>
        </p:spPr>
        <p:txBody>
          <a:bodyPr/>
          <a:lstStyle/>
          <a:p>
            <a:r>
              <a:rPr lang="en-US" sz="2800" smtClean="0">
                <a:latin typeface="Times New Roman" pitchFamily="18" charset="0"/>
              </a:rPr>
              <a:t>Black-Scholes Option Pricing Formula:</a:t>
            </a:r>
          </a:p>
          <a:p>
            <a:pPr>
              <a:buFontTx/>
              <a:buNone/>
            </a:pPr>
            <a:r>
              <a:rPr lang="en-US" sz="2800" smtClean="0">
                <a:latin typeface="Times New Roman" pitchFamily="18" charset="0"/>
              </a:rPr>
              <a:t>		Calls: C= S</a:t>
            </a:r>
            <a:r>
              <a:rPr lang="en-US" sz="2800" baseline="-25000" smtClean="0">
                <a:latin typeface="Times New Roman" pitchFamily="18" charset="0"/>
              </a:rPr>
              <a:t>0</a:t>
            </a:r>
            <a:r>
              <a:rPr lang="en-US" sz="2800" smtClean="0">
                <a:latin typeface="Times New Roman" pitchFamily="18" charset="0"/>
              </a:rPr>
              <a:t> </a:t>
            </a:r>
            <a:r>
              <a:rPr lang="en-US" sz="2800" i="1" smtClean="0">
                <a:latin typeface="Times New Roman" pitchFamily="18" charset="0"/>
              </a:rPr>
              <a:t>N</a:t>
            </a:r>
            <a:r>
              <a:rPr lang="en-US" sz="2800" smtClean="0">
                <a:latin typeface="Times New Roman" pitchFamily="18" charset="0"/>
              </a:rPr>
              <a:t>(d</a:t>
            </a:r>
            <a:r>
              <a:rPr lang="en-US" sz="2800" baseline="-25000" smtClean="0">
                <a:latin typeface="Times New Roman" pitchFamily="18" charset="0"/>
              </a:rPr>
              <a:t>1</a:t>
            </a:r>
            <a:r>
              <a:rPr lang="en-US" sz="2800" smtClean="0">
                <a:latin typeface="Times New Roman" pitchFamily="18" charset="0"/>
              </a:rPr>
              <a:t>) – E</a:t>
            </a:r>
            <a:r>
              <a:rPr lang="en-US" sz="2800" i="1" smtClean="0">
                <a:latin typeface="Times New Roman" pitchFamily="18" charset="0"/>
              </a:rPr>
              <a:t>e</a:t>
            </a:r>
            <a:r>
              <a:rPr lang="en-US" sz="2800" baseline="30000" smtClean="0">
                <a:latin typeface="Times New Roman" pitchFamily="18" charset="0"/>
              </a:rPr>
              <a:t>-rT</a:t>
            </a:r>
            <a:r>
              <a:rPr lang="en-US" sz="2800" smtClean="0">
                <a:latin typeface="Times New Roman" pitchFamily="18" charset="0"/>
              </a:rPr>
              <a:t> </a:t>
            </a:r>
            <a:r>
              <a:rPr lang="en-US" sz="2800" i="1" smtClean="0">
                <a:latin typeface="Times New Roman" pitchFamily="18" charset="0"/>
              </a:rPr>
              <a:t>N</a:t>
            </a:r>
            <a:r>
              <a:rPr lang="en-US" sz="2800" smtClean="0">
                <a:latin typeface="Times New Roman" pitchFamily="18" charset="0"/>
              </a:rPr>
              <a:t>(d</a:t>
            </a:r>
            <a:r>
              <a:rPr lang="en-US" sz="2800" baseline="-25000" smtClean="0">
                <a:latin typeface="Times New Roman" pitchFamily="18" charset="0"/>
              </a:rPr>
              <a:t>2</a:t>
            </a:r>
            <a:r>
              <a:rPr lang="en-US" sz="2800" smtClean="0">
                <a:latin typeface="Times New Roman" pitchFamily="18" charset="0"/>
              </a:rPr>
              <a:t>)</a:t>
            </a:r>
          </a:p>
          <a:p>
            <a:pPr>
              <a:buFontTx/>
              <a:buNone/>
            </a:pPr>
            <a:r>
              <a:rPr lang="en-US" sz="2800" smtClean="0">
                <a:latin typeface="Times New Roman" pitchFamily="18" charset="0"/>
              </a:rPr>
              <a:t>		Puts:  P= E</a:t>
            </a:r>
            <a:r>
              <a:rPr lang="en-US" sz="2800" i="1" smtClean="0">
                <a:latin typeface="Times New Roman" pitchFamily="18" charset="0"/>
              </a:rPr>
              <a:t>e</a:t>
            </a:r>
            <a:r>
              <a:rPr lang="en-US" sz="2800" baseline="30000" smtClean="0">
                <a:latin typeface="Times New Roman" pitchFamily="18" charset="0"/>
              </a:rPr>
              <a:t>-rT</a:t>
            </a:r>
            <a:r>
              <a:rPr lang="en-US" sz="2800" smtClean="0">
                <a:latin typeface="Times New Roman" pitchFamily="18" charset="0"/>
              </a:rPr>
              <a:t> </a:t>
            </a:r>
            <a:r>
              <a:rPr lang="en-US" sz="2800" i="1" smtClean="0">
                <a:latin typeface="Times New Roman" pitchFamily="18" charset="0"/>
              </a:rPr>
              <a:t>N</a:t>
            </a:r>
            <a:r>
              <a:rPr lang="en-US" sz="2800" smtClean="0">
                <a:latin typeface="Times New Roman" pitchFamily="18" charset="0"/>
              </a:rPr>
              <a:t>(-d</a:t>
            </a:r>
            <a:r>
              <a:rPr lang="en-US" sz="2800" baseline="-25000" smtClean="0">
                <a:latin typeface="Times New Roman" pitchFamily="18" charset="0"/>
              </a:rPr>
              <a:t>2</a:t>
            </a:r>
            <a:r>
              <a:rPr lang="en-US" sz="2800" smtClean="0">
                <a:latin typeface="Times New Roman" pitchFamily="18" charset="0"/>
              </a:rPr>
              <a:t>) – S</a:t>
            </a:r>
            <a:r>
              <a:rPr lang="en-US" sz="2800" baseline="-25000" smtClean="0">
                <a:latin typeface="Times New Roman" pitchFamily="18" charset="0"/>
              </a:rPr>
              <a:t>0</a:t>
            </a:r>
            <a:r>
              <a:rPr lang="en-US" sz="2800" smtClean="0">
                <a:latin typeface="Times New Roman" pitchFamily="18" charset="0"/>
              </a:rPr>
              <a:t> </a:t>
            </a:r>
            <a:r>
              <a:rPr lang="en-US" sz="2800" i="1" smtClean="0">
                <a:latin typeface="Times New Roman" pitchFamily="18" charset="0"/>
              </a:rPr>
              <a:t>N</a:t>
            </a:r>
            <a:r>
              <a:rPr lang="en-US" sz="2800" smtClean="0">
                <a:latin typeface="Times New Roman" pitchFamily="18" charset="0"/>
              </a:rPr>
              <a:t>(-d</a:t>
            </a:r>
            <a:r>
              <a:rPr lang="en-US" sz="2800" baseline="-25000" smtClean="0">
                <a:latin typeface="Times New Roman" pitchFamily="18" charset="0"/>
              </a:rPr>
              <a:t>1</a:t>
            </a:r>
            <a:r>
              <a:rPr lang="en-US" sz="2800" smtClean="0">
                <a:latin typeface="Times New Roman" pitchFamily="18" charset="0"/>
              </a:rPr>
              <a:t>)</a:t>
            </a:r>
            <a:r>
              <a:rPr lang="en-US" smtClean="0"/>
              <a:t> </a:t>
            </a:r>
          </a:p>
        </p:txBody>
      </p:sp>
      <p:graphicFrame>
        <p:nvGraphicFramePr>
          <p:cNvPr id="3074" name="Object 6"/>
          <p:cNvGraphicFramePr>
            <a:graphicFrameLocks noChangeAspect="1"/>
          </p:cNvGraphicFramePr>
          <p:nvPr/>
        </p:nvGraphicFramePr>
        <p:xfrm>
          <a:off x="2771775" y="3068638"/>
          <a:ext cx="3194050" cy="868362"/>
        </p:xfrm>
        <a:graphic>
          <a:graphicData uri="http://schemas.openxmlformats.org/presentationml/2006/ole">
            <p:oleObj spid="_x0000_s49160" name="Equation" r:id="rId3" imgW="1651000" imgH="444500" progId="Equation.3">
              <p:embed/>
            </p:oleObj>
          </a:graphicData>
        </a:graphic>
      </p:graphicFrame>
      <p:graphicFrame>
        <p:nvGraphicFramePr>
          <p:cNvPr id="3075" name="Object 5"/>
          <p:cNvGraphicFramePr>
            <a:graphicFrameLocks noChangeAspect="1"/>
          </p:cNvGraphicFramePr>
          <p:nvPr/>
        </p:nvGraphicFramePr>
        <p:xfrm>
          <a:off x="2843213" y="4292600"/>
          <a:ext cx="3241675" cy="868363"/>
        </p:xfrm>
        <a:graphic>
          <a:graphicData uri="http://schemas.openxmlformats.org/presentationml/2006/ole">
            <p:oleObj spid="_x0000_s49161" name="Equation" r:id="rId4" imgW="1675673" imgH="444307" progId="Equation.3">
              <p:embed/>
            </p:oleObj>
          </a:graphicData>
        </a:graphic>
      </p:graphicFrame>
      <p:sp>
        <p:nvSpPr>
          <p:cNvPr id="3078" name="Rectangle 7"/>
          <p:cNvSpPr>
            <a:spLocks noChangeArrowheads="1"/>
          </p:cNvSpPr>
          <p:nvPr/>
        </p:nvSpPr>
        <p:spPr bwMode="auto">
          <a:xfrm>
            <a:off x="6051550" y="2460625"/>
            <a:ext cx="466725"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algn="ctr" eaLnBrk="0" hangingPunct="0"/>
            <a:r>
              <a:rPr lang="en-US" sz="1200">
                <a:cs typeface="Times New Roman" pitchFamily="18" charset="0"/>
              </a:rPr>
              <a:t>d</a:t>
            </a:r>
            <a:r>
              <a:rPr lang="en-US" sz="1200" baseline="-30000">
                <a:cs typeface="Times New Roman" pitchFamily="18" charset="0"/>
              </a:rPr>
              <a:t>1</a:t>
            </a:r>
            <a:r>
              <a:rPr lang="en-US" sz="1200">
                <a:cs typeface="Times New Roman" pitchFamily="18" charset="0"/>
              </a:rPr>
              <a:t>= </a:t>
            </a:r>
            <a:endParaRPr lang="en-US"/>
          </a:p>
        </p:txBody>
      </p:sp>
    </p:spTree>
    <p:extLst>
      <p:ext uri="{BB962C8B-B14F-4D97-AF65-F5344CB8AC3E}">
        <p14:creationId xmlns="" xmlns:p14="http://schemas.microsoft.com/office/powerpoint/2010/main" val="2811184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a:xfrm>
            <a:off x="684213" y="0"/>
            <a:ext cx="7772400" cy="1143000"/>
          </a:xfrm>
        </p:spPr>
        <p:txBody>
          <a:bodyPr/>
          <a:lstStyle/>
          <a:p>
            <a:r>
              <a:rPr lang="en-US" smtClean="0">
                <a:latin typeface="Times New Roman" pitchFamily="18" charset="0"/>
              </a:rPr>
              <a:t>Black Scholes Delta</a:t>
            </a:r>
            <a:endParaRPr lang="en-US" smtClean="0"/>
          </a:p>
        </p:txBody>
      </p:sp>
      <p:sp>
        <p:nvSpPr>
          <p:cNvPr id="4101" name="Content Placeholder 2"/>
          <p:cNvSpPr>
            <a:spLocks noGrp="1"/>
          </p:cNvSpPr>
          <p:nvPr>
            <p:ph idx="1"/>
          </p:nvPr>
        </p:nvSpPr>
        <p:spPr>
          <a:xfrm>
            <a:off x="611188" y="1125538"/>
            <a:ext cx="7772400" cy="2590800"/>
          </a:xfrm>
        </p:spPr>
        <p:txBody>
          <a:bodyPr/>
          <a:lstStyle/>
          <a:p>
            <a:r>
              <a:rPr lang="en-US" sz="2400" smtClean="0">
                <a:latin typeface="Times New Roman" pitchFamily="18" charset="0"/>
                <a:cs typeface="Times New Roman" pitchFamily="18" charset="0"/>
              </a:rPr>
              <a:t>Delta: The sensitivity of option price change to a small stock price change </a:t>
            </a:r>
          </a:p>
          <a:p>
            <a:pPr>
              <a:buFontTx/>
              <a:buNone/>
            </a:pPr>
            <a:r>
              <a:rPr lang="nb-NO" sz="2400" smtClean="0">
                <a:latin typeface="Times New Roman" pitchFamily="18" charset="0"/>
                <a:cs typeface="Times New Roman" pitchFamily="18" charset="0"/>
              </a:rPr>
              <a:t>		Call:  				0 ≤</a:t>
            </a:r>
            <a:r>
              <a:rPr lang="nb-NO" sz="2400" i="1" smtClean="0">
                <a:latin typeface="Times New Roman" pitchFamily="18" charset="0"/>
                <a:cs typeface="Times New Roman" pitchFamily="18" charset="0"/>
              </a:rPr>
              <a:t> N</a:t>
            </a:r>
            <a:r>
              <a:rPr lang="nb-NO" sz="2400" smtClean="0">
                <a:latin typeface="Times New Roman" pitchFamily="18" charset="0"/>
                <a:cs typeface="Times New Roman" pitchFamily="18" charset="0"/>
              </a:rPr>
              <a:t>(d</a:t>
            </a:r>
            <a:r>
              <a:rPr lang="nb-NO" sz="2400" baseline="-25000" smtClean="0">
                <a:latin typeface="Times New Roman" pitchFamily="18" charset="0"/>
                <a:cs typeface="Times New Roman" pitchFamily="18" charset="0"/>
              </a:rPr>
              <a:t>1</a:t>
            </a:r>
            <a:r>
              <a:rPr lang="nb-NO" sz="2400" smtClean="0">
                <a:latin typeface="Times New Roman" pitchFamily="18" charset="0"/>
                <a:cs typeface="Times New Roman" pitchFamily="18" charset="0"/>
              </a:rPr>
              <a:t>) ≤ 1</a:t>
            </a:r>
            <a:endParaRPr lang="en-US" sz="2400" smtClean="0">
              <a:latin typeface="Times New Roman" pitchFamily="18" charset="0"/>
              <a:cs typeface="Times New Roman" pitchFamily="18" charset="0"/>
            </a:endParaRPr>
          </a:p>
          <a:p>
            <a:pPr>
              <a:buFontTx/>
              <a:buNone/>
            </a:pPr>
            <a:endParaRPr lang="en-US" sz="2400" smtClean="0">
              <a:latin typeface="Times New Roman" pitchFamily="18" charset="0"/>
              <a:cs typeface="Times New Roman" pitchFamily="18" charset="0"/>
            </a:endParaRPr>
          </a:p>
          <a:p>
            <a:pPr>
              <a:buFontTx/>
              <a:buNone/>
            </a:pPr>
            <a:r>
              <a:rPr lang="nb-NO" sz="2400" smtClean="0">
                <a:latin typeface="Times New Roman" pitchFamily="18" charset="0"/>
                <a:cs typeface="Times New Roman" pitchFamily="18" charset="0"/>
              </a:rPr>
              <a:t>		Put :   				 -1  ≤</a:t>
            </a:r>
            <a:r>
              <a:rPr lang="nb-NO" sz="2400" i="1" smtClean="0">
                <a:latin typeface="Times New Roman" pitchFamily="18" charset="0"/>
                <a:cs typeface="Times New Roman" pitchFamily="18" charset="0"/>
              </a:rPr>
              <a:t> N</a:t>
            </a:r>
            <a:r>
              <a:rPr lang="nb-NO" sz="2400" smtClean="0">
                <a:latin typeface="Times New Roman" pitchFamily="18" charset="0"/>
                <a:cs typeface="Times New Roman" pitchFamily="18" charset="0"/>
              </a:rPr>
              <a:t>(d</a:t>
            </a:r>
            <a:r>
              <a:rPr lang="nb-NO" sz="2400" baseline="-25000" smtClean="0">
                <a:latin typeface="Times New Roman" pitchFamily="18" charset="0"/>
                <a:cs typeface="Times New Roman" pitchFamily="18" charset="0"/>
              </a:rPr>
              <a:t>1</a:t>
            </a:r>
            <a:r>
              <a:rPr lang="nb-NO" sz="2400" smtClean="0">
                <a:latin typeface="Times New Roman" pitchFamily="18" charset="0"/>
                <a:cs typeface="Times New Roman" pitchFamily="18" charset="0"/>
              </a:rPr>
              <a:t>) – 1 ≤ 0</a:t>
            </a:r>
            <a:endParaRPr lang="en-US" sz="2400" smtClean="0">
              <a:latin typeface="Times New Roman" pitchFamily="18" charset="0"/>
              <a:cs typeface="Times New Roman" pitchFamily="18" charset="0"/>
            </a:endParaRPr>
          </a:p>
          <a:p>
            <a:endParaRPr lang="en-US" smtClean="0"/>
          </a:p>
        </p:txBody>
      </p:sp>
      <p:graphicFrame>
        <p:nvGraphicFramePr>
          <p:cNvPr id="4098" name="Object 2"/>
          <p:cNvGraphicFramePr>
            <a:graphicFrameLocks noChangeAspect="1"/>
          </p:cNvGraphicFramePr>
          <p:nvPr/>
        </p:nvGraphicFramePr>
        <p:xfrm>
          <a:off x="2627313" y="2276475"/>
          <a:ext cx="2309812" cy="865188"/>
        </p:xfrm>
        <a:graphic>
          <a:graphicData uri="http://schemas.openxmlformats.org/presentationml/2006/ole">
            <p:oleObj spid="_x0000_s50184" name="Equation" r:id="rId3" imgW="1054100" imgH="393700" progId="Equation.3">
              <p:embed/>
            </p:oleObj>
          </a:graphicData>
        </a:graphic>
      </p:graphicFrame>
      <p:graphicFrame>
        <p:nvGraphicFramePr>
          <p:cNvPr id="4099" name="Object 5"/>
          <p:cNvGraphicFramePr>
            <a:graphicFrameLocks noChangeAspect="1"/>
          </p:cNvGraphicFramePr>
          <p:nvPr/>
        </p:nvGraphicFramePr>
        <p:xfrm>
          <a:off x="2484438" y="3284538"/>
          <a:ext cx="2478087" cy="792162"/>
        </p:xfrm>
        <a:graphic>
          <a:graphicData uri="http://schemas.openxmlformats.org/presentationml/2006/ole">
            <p:oleObj spid="_x0000_s50185" name="Equation" r:id="rId4" imgW="1231366" imgH="393529" progId="Equation.3">
              <p:embed/>
            </p:oleObj>
          </a:graphicData>
        </a:graphic>
      </p:graphicFrame>
      <p:sp>
        <p:nvSpPr>
          <p:cNvPr id="4102" name="Rectangle 22"/>
          <p:cNvSpPr>
            <a:spLocks noChangeArrowheads="1"/>
          </p:cNvSpPr>
          <p:nvPr/>
        </p:nvSpPr>
        <p:spPr bwMode="auto">
          <a:xfrm>
            <a:off x="395288" y="3933825"/>
            <a:ext cx="8569325" cy="2647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0" hangingPunct="0">
              <a:buFont typeface="Arial" charset="0"/>
              <a:buChar char="•"/>
            </a:pPr>
            <a:r>
              <a:rPr lang="en-US" sz="2400">
                <a:latin typeface="Times New Roman" pitchFamily="18" charset="0"/>
                <a:cs typeface="Times New Roman" pitchFamily="18" charset="0"/>
              </a:rPr>
              <a:t>  Delta hedging:  </a:t>
            </a:r>
          </a:p>
          <a:p>
            <a:pPr eaLnBrk="0" hangingPunct="0"/>
            <a:r>
              <a:rPr lang="en-US" sz="2400">
                <a:latin typeface="Times New Roman" pitchFamily="18" charset="0"/>
                <a:cs typeface="Times New Roman" pitchFamily="18" charset="0"/>
              </a:rPr>
              <a:t>			– option + delta_stock× S; </a:t>
            </a:r>
          </a:p>
          <a:p>
            <a:pPr eaLnBrk="0" hangingPunct="0"/>
            <a:endParaRPr lang="en-US" sz="2400">
              <a:latin typeface="Times New Roman" pitchFamily="18" charset="0"/>
              <a:cs typeface="Times New Roman" pitchFamily="18" charset="0"/>
            </a:endParaRPr>
          </a:p>
          <a:p>
            <a:pPr eaLnBrk="0" hangingPunct="0"/>
            <a:r>
              <a:rPr lang="en-US" sz="2400">
                <a:latin typeface="Times New Roman" pitchFamily="18" charset="0"/>
                <a:cs typeface="Times New Roman" pitchFamily="18" charset="0"/>
              </a:rPr>
              <a:t>     This portfolio is called a Delta neutral portfolio.</a:t>
            </a:r>
          </a:p>
          <a:p>
            <a:pPr eaLnBrk="0" hangingPunct="0"/>
            <a:endParaRPr lang="en-US" sz="2400">
              <a:latin typeface="Times New Roman" pitchFamily="18" charset="0"/>
              <a:cs typeface="Times New Roman" pitchFamily="18" charset="0"/>
            </a:endParaRPr>
          </a:p>
          <a:p>
            <a:pPr eaLnBrk="0" hangingPunct="0">
              <a:buFont typeface="Arial" charset="0"/>
              <a:buChar char="•"/>
            </a:pPr>
            <a:r>
              <a:rPr lang="en-US" sz="2400">
                <a:latin typeface="Times New Roman" pitchFamily="18" charset="0"/>
                <a:cs typeface="Times New Roman" pitchFamily="18" charset="0"/>
              </a:rPr>
              <a:t> Perfect delta hedging: If S changes, we need to rebalance the hedging position continuously.</a:t>
            </a:r>
          </a:p>
        </p:txBody>
      </p:sp>
    </p:spTree>
    <p:extLst>
      <p:ext uri="{BB962C8B-B14F-4D97-AF65-F5344CB8AC3E}">
        <p14:creationId xmlns="" xmlns:p14="http://schemas.microsoft.com/office/powerpoint/2010/main" val="2589829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4"/>
          <p:cNvSpPr>
            <a:spLocks noChangeShapeType="1"/>
          </p:cNvSpPr>
          <p:nvPr/>
        </p:nvSpPr>
        <p:spPr bwMode="auto">
          <a:xfrm flipV="1">
            <a:off x="2484438" y="1412875"/>
            <a:ext cx="0" cy="1617663"/>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sp>
        <p:nvSpPr>
          <p:cNvPr id="20483" name="Line 1"/>
          <p:cNvSpPr>
            <a:spLocks noChangeShapeType="1"/>
          </p:cNvSpPr>
          <p:nvPr/>
        </p:nvSpPr>
        <p:spPr bwMode="auto">
          <a:xfrm>
            <a:off x="2484438" y="2565400"/>
            <a:ext cx="3671887" cy="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sp>
        <p:nvSpPr>
          <p:cNvPr id="20484" name="Freeform 5"/>
          <p:cNvSpPr>
            <a:spLocks/>
          </p:cNvSpPr>
          <p:nvPr/>
        </p:nvSpPr>
        <p:spPr bwMode="auto">
          <a:xfrm>
            <a:off x="2484438" y="1268413"/>
            <a:ext cx="2951162" cy="1287462"/>
          </a:xfrm>
          <a:custGeom>
            <a:avLst/>
            <a:gdLst>
              <a:gd name="T0" fmla="*/ 0 w 3240"/>
              <a:gd name="T1" fmla="*/ 920865886 h 1800"/>
              <a:gd name="T2" fmla="*/ 896024659 w 3240"/>
              <a:gd name="T3" fmla="*/ 828779477 h 1800"/>
              <a:gd name="T4" fmla="*/ 2090723674 w 3240"/>
              <a:gd name="T5" fmla="*/ 460432943 h 1800"/>
              <a:gd name="T6" fmla="*/ 2147483647 w 3240"/>
              <a:gd name="T7" fmla="*/ 0 h 1800"/>
              <a:gd name="T8" fmla="*/ 0 60000 65536"/>
              <a:gd name="T9" fmla="*/ 0 60000 65536"/>
              <a:gd name="T10" fmla="*/ 0 60000 65536"/>
              <a:gd name="T11" fmla="*/ 0 60000 65536"/>
              <a:gd name="T12" fmla="*/ 0 w 3240"/>
              <a:gd name="T13" fmla="*/ 0 h 1800"/>
              <a:gd name="T14" fmla="*/ 3240 w 3240"/>
              <a:gd name="T15" fmla="*/ 1800 h 1800"/>
            </a:gdLst>
            <a:ahLst/>
            <a:cxnLst>
              <a:cxn ang="T8">
                <a:pos x="T0" y="T1"/>
              </a:cxn>
              <a:cxn ang="T9">
                <a:pos x="T2" y="T3"/>
              </a:cxn>
              <a:cxn ang="T10">
                <a:pos x="T4" y="T5"/>
              </a:cxn>
              <a:cxn ang="T11">
                <a:pos x="T6" y="T7"/>
              </a:cxn>
            </a:cxnLst>
            <a:rect l="T12" t="T13" r="T14" b="T15"/>
            <a:pathLst>
              <a:path w="3240" h="1800">
                <a:moveTo>
                  <a:pt x="0" y="1800"/>
                </a:moveTo>
                <a:cubicBezTo>
                  <a:pt x="330" y="1785"/>
                  <a:pt x="660" y="1770"/>
                  <a:pt x="1080" y="1620"/>
                </a:cubicBezTo>
                <a:cubicBezTo>
                  <a:pt x="1500" y="1470"/>
                  <a:pt x="2160" y="1170"/>
                  <a:pt x="2520" y="900"/>
                </a:cubicBezTo>
                <a:cubicBezTo>
                  <a:pt x="2880" y="630"/>
                  <a:pt x="3120" y="150"/>
                  <a:pt x="3240" y="0"/>
                </a:cubicBezTo>
              </a:path>
            </a:pathLst>
          </a:custGeom>
          <a:noFill/>
          <a:ln w="952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0485" name="Line 3"/>
          <p:cNvSpPr>
            <a:spLocks noChangeShapeType="1"/>
          </p:cNvSpPr>
          <p:nvPr/>
        </p:nvSpPr>
        <p:spPr bwMode="auto">
          <a:xfrm flipV="1">
            <a:off x="4500563" y="1557338"/>
            <a:ext cx="800100" cy="571500"/>
          </a:xfrm>
          <a:prstGeom prst="line">
            <a:avLst/>
          </a:prstGeom>
          <a:noFill/>
          <a:ln w="9525">
            <a:solidFill>
              <a:srgbClr val="000000"/>
            </a:solidFill>
            <a:prstDash val="dash"/>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0486" name="Line 2"/>
          <p:cNvSpPr>
            <a:spLocks noChangeShapeType="1"/>
          </p:cNvSpPr>
          <p:nvPr/>
        </p:nvSpPr>
        <p:spPr bwMode="auto">
          <a:xfrm>
            <a:off x="4932363" y="1844675"/>
            <a:ext cx="0" cy="720725"/>
          </a:xfrm>
          <a:prstGeom prst="line">
            <a:avLst/>
          </a:prstGeom>
          <a:noFill/>
          <a:ln w="9525" cap="rnd">
            <a:solidFill>
              <a:srgbClr val="000000"/>
            </a:solidFill>
            <a:prstDash val="sysDot"/>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0487" name="Rectangle 6"/>
          <p:cNvSpPr>
            <a:spLocks noChangeArrowheads="1"/>
          </p:cNvSpPr>
          <p:nvPr/>
        </p:nvSpPr>
        <p:spPr bwMode="auto">
          <a:xfrm>
            <a:off x="0" y="0"/>
            <a:ext cx="9144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endParaRPr lang="en-US"/>
          </a:p>
        </p:txBody>
      </p:sp>
      <p:sp>
        <p:nvSpPr>
          <p:cNvPr id="20488" name="Rectangle 9"/>
          <p:cNvSpPr>
            <a:spLocks noChangeArrowheads="1"/>
          </p:cNvSpPr>
          <p:nvPr/>
        </p:nvSpPr>
        <p:spPr bwMode="auto">
          <a:xfrm>
            <a:off x="0" y="457200"/>
            <a:ext cx="9144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eaLnBrk="0" hangingPunct="0"/>
            <a:r>
              <a:rPr lang="en-US"/>
              <a:t/>
            </a:r>
            <a:br>
              <a:rPr lang="en-US"/>
            </a:br>
            <a:endParaRPr lang="en-US"/>
          </a:p>
          <a:p>
            <a:pPr eaLnBrk="0" hangingPunct="0"/>
            <a:endParaRPr lang="en-US"/>
          </a:p>
        </p:txBody>
      </p:sp>
      <p:sp>
        <p:nvSpPr>
          <p:cNvPr id="20489" name="Rectangle 11"/>
          <p:cNvSpPr>
            <a:spLocks noChangeArrowheads="1"/>
          </p:cNvSpPr>
          <p:nvPr/>
        </p:nvSpPr>
        <p:spPr bwMode="auto">
          <a:xfrm>
            <a:off x="5148263" y="1700213"/>
            <a:ext cx="1371600" cy="2778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1200">
                <a:solidFill>
                  <a:srgbClr val="000000"/>
                </a:solidFill>
                <a:cs typeface="Times New Roman" pitchFamily="18" charset="0"/>
              </a:rPr>
              <a:t>Slope=Delta=0.6</a:t>
            </a:r>
            <a:endParaRPr lang="en-US"/>
          </a:p>
        </p:txBody>
      </p:sp>
      <p:sp>
        <p:nvSpPr>
          <p:cNvPr id="20490" name="Rectangle 12"/>
          <p:cNvSpPr>
            <a:spLocks noChangeArrowheads="1"/>
          </p:cNvSpPr>
          <p:nvPr/>
        </p:nvSpPr>
        <p:spPr bwMode="auto">
          <a:xfrm>
            <a:off x="6084888" y="2781300"/>
            <a:ext cx="358775" cy="287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1200">
                <a:solidFill>
                  <a:srgbClr val="000000"/>
                </a:solidFill>
                <a:cs typeface="Times New Roman" pitchFamily="18" charset="0"/>
              </a:rPr>
              <a:t>S</a:t>
            </a:r>
            <a:r>
              <a:rPr lang="en-US" sz="1200" baseline="-30000">
                <a:solidFill>
                  <a:srgbClr val="000000"/>
                </a:solidFill>
                <a:cs typeface="Times New Roman" pitchFamily="18" charset="0"/>
              </a:rPr>
              <a:t>0</a:t>
            </a:r>
            <a:endParaRPr lang="en-US"/>
          </a:p>
        </p:txBody>
      </p:sp>
      <p:sp>
        <p:nvSpPr>
          <p:cNvPr id="20491" name="Rectangle 13"/>
          <p:cNvSpPr>
            <a:spLocks noChangeArrowheads="1"/>
          </p:cNvSpPr>
          <p:nvPr/>
        </p:nvSpPr>
        <p:spPr bwMode="auto">
          <a:xfrm>
            <a:off x="2555875" y="1196975"/>
            <a:ext cx="8763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0" hangingPunct="0"/>
            <a:r>
              <a:rPr lang="en-US" sz="1200">
                <a:solidFill>
                  <a:srgbClr val="000000"/>
                </a:solidFill>
                <a:cs typeface="Times New Roman" pitchFamily="18" charset="0"/>
              </a:rPr>
              <a:t>Call price</a:t>
            </a:r>
            <a:endParaRPr lang="en-US" sz="900">
              <a:solidFill>
                <a:srgbClr val="000000"/>
              </a:solidFill>
            </a:endParaRPr>
          </a:p>
        </p:txBody>
      </p:sp>
      <p:sp>
        <p:nvSpPr>
          <p:cNvPr id="20492" name="Rectangle 14"/>
          <p:cNvSpPr>
            <a:spLocks noChangeArrowheads="1"/>
          </p:cNvSpPr>
          <p:nvPr/>
        </p:nvSpPr>
        <p:spPr bwMode="auto">
          <a:xfrm>
            <a:off x="4716463" y="2708275"/>
            <a:ext cx="439737" cy="2778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1200">
                <a:solidFill>
                  <a:srgbClr val="000000"/>
                </a:solidFill>
                <a:cs typeface="Times New Roman" pitchFamily="18" charset="0"/>
              </a:rPr>
              <a:t>100</a:t>
            </a:r>
            <a:endParaRPr lang="en-US"/>
          </a:p>
        </p:txBody>
      </p:sp>
      <p:sp>
        <p:nvSpPr>
          <p:cNvPr id="20493" name="TextBox 15"/>
          <p:cNvSpPr txBox="1">
            <a:spLocks noChangeArrowheads="1"/>
          </p:cNvSpPr>
          <p:nvPr/>
        </p:nvSpPr>
        <p:spPr bwMode="auto">
          <a:xfrm>
            <a:off x="2124075" y="260350"/>
            <a:ext cx="3978275" cy="769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a:latin typeface="Times New Roman" pitchFamily="18" charset="0"/>
                <a:cs typeface="Times New Roman" pitchFamily="18" charset="0"/>
              </a:rPr>
              <a:t>Delta Hedging</a:t>
            </a:r>
          </a:p>
        </p:txBody>
      </p:sp>
      <p:sp>
        <p:nvSpPr>
          <p:cNvPr id="20494" name="Rectangle 17"/>
          <p:cNvSpPr>
            <a:spLocks noChangeArrowheads="1"/>
          </p:cNvSpPr>
          <p:nvPr/>
        </p:nvSpPr>
        <p:spPr bwMode="auto">
          <a:xfrm>
            <a:off x="323850" y="3213100"/>
            <a:ext cx="8496300" cy="337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indent="457200" eaLnBrk="0" hangingPunct="0"/>
            <a:r>
              <a:rPr lang="en-US" sz="2400">
                <a:latin typeface="Times New Roman" pitchFamily="18" charset="0"/>
                <a:cs typeface="Times New Roman" pitchFamily="18" charset="0"/>
              </a:rPr>
              <a:t>S</a:t>
            </a:r>
            <a:r>
              <a:rPr lang="en-US" sz="2400" baseline="-30000">
                <a:latin typeface="Times New Roman" pitchFamily="18" charset="0"/>
                <a:cs typeface="Times New Roman" pitchFamily="18" charset="0"/>
              </a:rPr>
              <a:t>0</a:t>
            </a:r>
            <a:r>
              <a:rPr lang="en-US" sz="2400">
                <a:latin typeface="Times New Roman" pitchFamily="18" charset="0"/>
                <a:cs typeface="Times New Roman" pitchFamily="18" charset="0"/>
              </a:rPr>
              <a:t>=$100 C=$10</a:t>
            </a:r>
          </a:p>
          <a:p>
            <a:pPr indent="457200" eaLnBrk="0" hangingPunct="0">
              <a:buFont typeface="Arial" charset="0"/>
              <a:buChar char="•"/>
            </a:pPr>
            <a:r>
              <a:rPr lang="en-US" sz="2400">
                <a:latin typeface="Times New Roman" pitchFamily="18" charset="0"/>
                <a:cs typeface="Times New Roman" pitchFamily="18" charset="0"/>
              </a:rPr>
              <a:t>Short 100 calls	</a:t>
            </a:r>
          </a:p>
          <a:p>
            <a:pPr indent="457200" eaLnBrk="0" hangingPunct="0">
              <a:buFont typeface="Arial" charset="0"/>
              <a:buChar char="•"/>
            </a:pPr>
            <a:r>
              <a:rPr lang="en-US" sz="2400">
                <a:latin typeface="Times New Roman" pitchFamily="18" charset="0"/>
                <a:cs typeface="Times New Roman" pitchFamily="18" charset="0"/>
              </a:rPr>
              <a:t>Buy 100 × Delta = 60 shares</a:t>
            </a:r>
          </a:p>
          <a:p>
            <a:pPr indent="457200" eaLnBrk="0" hangingPunct="0"/>
            <a:r>
              <a:rPr lang="en-US" sz="2400">
                <a:latin typeface="Times New Roman" pitchFamily="18" charset="0"/>
                <a:cs typeface="Times New Roman" pitchFamily="18" charset="0"/>
              </a:rPr>
              <a:t>			- ∆C = +∆S × Delta</a:t>
            </a:r>
          </a:p>
          <a:p>
            <a:pPr indent="457200" eaLnBrk="0" hangingPunct="0"/>
            <a:r>
              <a:rPr lang="en-US" sz="2400">
                <a:latin typeface="Times New Roman" pitchFamily="18" charset="0"/>
                <a:cs typeface="Times New Roman" pitchFamily="18" charset="0"/>
              </a:rPr>
              <a:t>if ∆S = +$1 (from $100 to $101)</a:t>
            </a:r>
          </a:p>
          <a:p>
            <a:pPr indent="457200" eaLnBrk="0" hangingPunct="0"/>
            <a:endParaRPr lang="en-US" sz="2400">
              <a:latin typeface="Times New Roman" pitchFamily="18" charset="0"/>
              <a:cs typeface="Times New Roman" pitchFamily="18" charset="0"/>
            </a:endParaRPr>
          </a:p>
          <a:p>
            <a:pPr indent="457200" eaLnBrk="0" hangingPunct="0">
              <a:buFont typeface="Arial" charset="0"/>
              <a:buChar char="•"/>
            </a:pPr>
            <a:r>
              <a:rPr lang="en-US" sz="2400">
                <a:latin typeface="Times New Roman" pitchFamily="18" charset="0"/>
                <a:cs typeface="Times New Roman" pitchFamily="18" charset="0"/>
              </a:rPr>
              <a:t>The change of call price: 	$1 × 0.6 × 100 = $60</a:t>
            </a:r>
          </a:p>
          <a:p>
            <a:pPr indent="457200" eaLnBrk="0" hangingPunct="0">
              <a:buFont typeface="Arial" charset="0"/>
              <a:buChar char="•"/>
            </a:pPr>
            <a:r>
              <a:rPr lang="en-US" sz="2400">
                <a:latin typeface="Times New Roman" pitchFamily="18" charset="0"/>
                <a:cs typeface="Times New Roman" pitchFamily="18" charset="0"/>
              </a:rPr>
              <a:t>The change of stock position: 	$1 × 60 shares = $60</a:t>
            </a:r>
          </a:p>
          <a:p>
            <a:pPr indent="457200" eaLnBrk="0" hangingPunct="0"/>
            <a:endParaRPr lang="en-US" sz="2400">
              <a:latin typeface="Times New Roman" pitchFamily="18" charset="0"/>
              <a:cs typeface="Times New Roman" pitchFamily="18" charset="0"/>
            </a:endParaRPr>
          </a:p>
        </p:txBody>
      </p:sp>
    </p:spTree>
    <p:extLst>
      <p:ext uri="{BB962C8B-B14F-4D97-AF65-F5344CB8AC3E}">
        <p14:creationId xmlns="" xmlns:p14="http://schemas.microsoft.com/office/powerpoint/2010/main" val="295482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en-US" dirty="0" smtClean="0">
                <a:latin typeface="Times New Roman" pitchFamily="18" charset="0"/>
                <a:cs typeface="Times New Roman" pitchFamily="18" charset="0"/>
              </a:rPr>
              <a:t>The Model-Building Approach</a:t>
            </a:r>
          </a:p>
        </p:txBody>
      </p:sp>
      <p:sp>
        <p:nvSpPr>
          <p:cNvPr id="33796" name="Rectangle 3"/>
          <p:cNvSpPr>
            <a:spLocks noGrp="1" noChangeArrowheads="1"/>
          </p:cNvSpPr>
          <p:nvPr>
            <p:ph type="body" idx="1"/>
          </p:nvPr>
        </p:nvSpPr>
        <p:spPr/>
        <p:txBody>
          <a:bodyPr/>
          <a:lstStyle/>
          <a:p>
            <a:pPr eaLnBrk="1" hangingPunct="1"/>
            <a:r>
              <a:rPr lang="en-US" sz="2800" dirty="0" smtClean="0">
                <a:latin typeface="Times New Roman" pitchFamily="18" charset="0"/>
                <a:cs typeface="Times New Roman" pitchFamily="18" charset="0"/>
              </a:rPr>
              <a:t>The main alternative to historical simulation is to make assumptions about the probability distributions of the returns on the market variables</a:t>
            </a:r>
          </a:p>
          <a:p>
            <a:pPr eaLnBrk="1" hangingPunct="1"/>
            <a:r>
              <a:rPr lang="en-US" sz="2800" dirty="0" smtClean="0">
                <a:latin typeface="Times New Roman" pitchFamily="18" charset="0"/>
                <a:cs typeface="Times New Roman" pitchFamily="18" charset="0"/>
              </a:rPr>
              <a:t>This is known as the model building approach (or sometimes the variance-covariance approach)</a:t>
            </a:r>
          </a:p>
        </p:txBody>
      </p:sp>
    </p:spTree>
    <p:extLst>
      <p:ext uri="{BB962C8B-B14F-4D97-AF65-F5344CB8AC3E}">
        <p14:creationId xmlns="" xmlns:p14="http://schemas.microsoft.com/office/powerpoint/2010/main" val="11928138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latin typeface="Times New Roman" pitchFamily="18" charset="0"/>
                <a:cs typeface="Times New Roman" pitchFamily="18" charset="0"/>
              </a:rPr>
              <a:t>Dynamic hedging v.s. Static-hedging</a:t>
            </a:r>
            <a:endParaRPr lang="en-US" smtClean="0"/>
          </a:p>
        </p:txBody>
      </p:sp>
      <p:sp>
        <p:nvSpPr>
          <p:cNvPr id="21507" name="Content Placeholder 2"/>
          <p:cNvSpPr>
            <a:spLocks noGrp="1"/>
          </p:cNvSpPr>
          <p:nvPr>
            <p:ph idx="1"/>
          </p:nvPr>
        </p:nvSpPr>
        <p:spPr>
          <a:xfrm>
            <a:off x="250825" y="1981200"/>
            <a:ext cx="8642350" cy="4114800"/>
          </a:xfrm>
        </p:spPr>
        <p:txBody>
          <a:bodyPr/>
          <a:lstStyle/>
          <a:p>
            <a:pPr indent="457200"/>
            <a:r>
              <a:rPr lang="en-US" sz="2800" smtClean="0">
                <a:latin typeface="Times New Roman" pitchFamily="18" charset="0"/>
                <a:cs typeface="Times New Roman" pitchFamily="18" charset="0"/>
              </a:rPr>
              <a:t>As stock price keeps changing, the delta will change.  Thus, we need to rebalance the portfolio in order to maintain the delta neutral condition.</a:t>
            </a:r>
          </a:p>
          <a:p>
            <a:pPr indent="457200">
              <a:buFontTx/>
              <a:buNone/>
            </a:pPr>
            <a:r>
              <a:rPr lang="en-US" sz="2800" smtClean="0">
                <a:latin typeface="Times New Roman" pitchFamily="18" charset="0"/>
                <a:cs typeface="Times New Roman" pitchFamily="18" charset="0"/>
              </a:rPr>
              <a:t>		S</a:t>
            </a:r>
            <a:r>
              <a:rPr lang="en-US" sz="2800" smtClean="0">
                <a:latin typeface="Times New Roman" pitchFamily="18" charset="0"/>
                <a:cs typeface="Times New Roman" pitchFamily="18" charset="0"/>
                <a:sym typeface="Wingdings" pitchFamily="2" charset="2"/>
              </a:rPr>
              <a:t></a:t>
            </a:r>
            <a:r>
              <a:rPr lang="en-US" sz="2800" smtClean="0">
                <a:latin typeface="Times New Roman" pitchFamily="18" charset="0"/>
                <a:cs typeface="Times New Roman" pitchFamily="18" charset="0"/>
              </a:rPr>
              <a:t> $110, Delta </a:t>
            </a:r>
            <a:r>
              <a:rPr lang="en-US" sz="2800" smtClean="0">
                <a:latin typeface="Times New Roman" pitchFamily="18" charset="0"/>
                <a:cs typeface="Times New Roman" pitchFamily="18" charset="0"/>
                <a:sym typeface="Wingdings" pitchFamily="2" charset="2"/>
              </a:rPr>
              <a:t></a:t>
            </a:r>
            <a:r>
              <a:rPr lang="en-US" sz="2800" smtClean="0">
                <a:latin typeface="Times New Roman" pitchFamily="18" charset="0"/>
                <a:cs typeface="Times New Roman" pitchFamily="18" charset="0"/>
              </a:rPr>
              <a:t> 0.65. </a:t>
            </a:r>
            <a:endParaRPr lang="en-US" sz="2800" smtClean="0">
              <a:latin typeface="Times New Roman" pitchFamily="18" charset="0"/>
              <a:cs typeface="Times New Roman" pitchFamily="18" charset="0"/>
              <a:sym typeface="Wingdings" pitchFamily="2" charset="2"/>
            </a:endParaRPr>
          </a:p>
          <a:p>
            <a:pPr indent="457200"/>
            <a:r>
              <a:rPr lang="en-US" sz="2800" smtClean="0">
                <a:latin typeface="Times New Roman" pitchFamily="18" charset="0"/>
                <a:cs typeface="Times New Roman" pitchFamily="18" charset="0"/>
                <a:sym typeface="Wingdings" pitchFamily="2" charset="2"/>
              </a:rPr>
              <a:t>We need to add extra 5 shares of stock into the portfolio.  It’s called </a:t>
            </a:r>
            <a:r>
              <a:rPr lang="en-US" sz="2800" smtClean="0">
                <a:solidFill>
                  <a:srgbClr val="0000FF"/>
                </a:solidFill>
                <a:latin typeface="Times New Roman" pitchFamily="18" charset="0"/>
                <a:cs typeface="Times New Roman" pitchFamily="18" charset="0"/>
                <a:sym typeface="Wingdings" pitchFamily="2" charset="2"/>
              </a:rPr>
              <a:t>dynamic-hedging</a:t>
            </a:r>
            <a:r>
              <a:rPr lang="en-US" sz="2800" smtClean="0">
                <a:latin typeface="Times New Roman" pitchFamily="18" charset="0"/>
                <a:cs typeface="Times New Roman" pitchFamily="18" charset="0"/>
                <a:sym typeface="Wingdings" pitchFamily="2" charset="2"/>
              </a:rPr>
              <a:t>.  If we just leave it alone, it’s called </a:t>
            </a:r>
            <a:r>
              <a:rPr lang="en-US" sz="2800" smtClean="0">
                <a:solidFill>
                  <a:srgbClr val="0000FF"/>
                </a:solidFill>
                <a:latin typeface="Times New Roman" pitchFamily="18" charset="0"/>
                <a:cs typeface="Times New Roman" pitchFamily="18" charset="0"/>
                <a:sym typeface="Wingdings" pitchFamily="2" charset="2"/>
              </a:rPr>
              <a:t>static-hedging</a:t>
            </a:r>
            <a:endParaRPr lang="en-US" sz="2800" smtClean="0">
              <a:latin typeface="Times New Roman" pitchFamily="18" charset="0"/>
              <a:cs typeface="Times New Roman" pitchFamily="18" charset="0"/>
            </a:endParaRPr>
          </a:p>
          <a:p>
            <a:pPr indent="457200"/>
            <a:r>
              <a:rPr lang="en-US" sz="2800" smtClean="0">
                <a:latin typeface="Times New Roman" pitchFamily="18" charset="0"/>
                <a:cs typeface="Times New Roman" pitchFamily="18" charset="0"/>
              </a:rPr>
              <a:t>Problem of Delta-neutral hedging:  If Delta is extremely sensitive to stock price changes, we need to rebalance the portfolio continuously. </a:t>
            </a:r>
          </a:p>
          <a:p>
            <a:pPr indent="457200"/>
            <a:endParaRPr lang="en-US" smtClean="0"/>
          </a:p>
        </p:txBody>
      </p:sp>
    </p:spTree>
    <p:extLst>
      <p:ext uri="{BB962C8B-B14F-4D97-AF65-F5344CB8AC3E}">
        <p14:creationId xmlns="" xmlns:p14="http://schemas.microsoft.com/office/powerpoint/2010/main" val="1160276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Line 1"/>
          <p:cNvSpPr>
            <a:spLocks noChangeShapeType="1"/>
          </p:cNvSpPr>
          <p:nvPr/>
        </p:nvSpPr>
        <p:spPr bwMode="auto">
          <a:xfrm>
            <a:off x="2195513" y="4149725"/>
            <a:ext cx="3771900" cy="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sp>
        <p:nvSpPr>
          <p:cNvPr id="5124" name="Line 3"/>
          <p:cNvSpPr>
            <a:spLocks noChangeShapeType="1"/>
          </p:cNvSpPr>
          <p:nvPr/>
        </p:nvSpPr>
        <p:spPr bwMode="auto">
          <a:xfrm flipV="1">
            <a:off x="2195513" y="2852738"/>
            <a:ext cx="0" cy="180340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sp>
        <p:nvSpPr>
          <p:cNvPr id="5125" name="Freeform 2"/>
          <p:cNvSpPr>
            <a:spLocks/>
          </p:cNvSpPr>
          <p:nvPr/>
        </p:nvSpPr>
        <p:spPr bwMode="auto">
          <a:xfrm>
            <a:off x="2195513" y="2924175"/>
            <a:ext cx="2743200" cy="1181100"/>
          </a:xfrm>
          <a:custGeom>
            <a:avLst/>
            <a:gdLst>
              <a:gd name="T0" fmla="*/ 0 w 4320"/>
              <a:gd name="T1" fmla="*/ 749998621 h 1860"/>
              <a:gd name="T2" fmla="*/ 580643896 w 4320"/>
              <a:gd name="T3" fmla="*/ 677418140 h 1860"/>
              <a:gd name="T4" fmla="*/ 870965924 w 4320"/>
              <a:gd name="T5" fmla="*/ 314515497 h 1860"/>
              <a:gd name="T6" fmla="*/ 1016126858 w 4320"/>
              <a:gd name="T7" fmla="*/ 24193504 h 1860"/>
              <a:gd name="T8" fmla="*/ 1088707325 w 4320"/>
              <a:gd name="T9" fmla="*/ 169354535 h 1860"/>
              <a:gd name="T10" fmla="*/ 1233868260 w 4320"/>
              <a:gd name="T11" fmla="*/ 459676538 h 1860"/>
              <a:gd name="T12" fmla="*/ 1379029512 w 4320"/>
              <a:gd name="T13" fmla="*/ 604837500 h 1860"/>
              <a:gd name="T14" fmla="*/ 1741931847 w 4320"/>
              <a:gd name="T15" fmla="*/ 749998621 h 1860"/>
              <a:gd name="T16" fmla="*/ 0 60000 65536"/>
              <a:gd name="T17" fmla="*/ 0 60000 65536"/>
              <a:gd name="T18" fmla="*/ 0 60000 65536"/>
              <a:gd name="T19" fmla="*/ 0 60000 65536"/>
              <a:gd name="T20" fmla="*/ 0 60000 65536"/>
              <a:gd name="T21" fmla="*/ 0 60000 65536"/>
              <a:gd name="T22" fmla="*/ 0 60000 65536"/>
              <a:gd name="T23" fmla="*/ 0 60000 65536"/>
              <a:gd name="T24" fmla="*/ 0 w 4320"/>
              <a:gd name="T25" fmla="*/ 0 h 1860"/>
              <a:gd name="T26" fmla="*/ 4320 w 4320"/>
              <a:gd name="T27" fmla="*/ 1860 h 18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320" h="1860">
                <a:moveTo>
                  <a:pt x="0" y="1860"/>
                </a:moveTo>
                <a:cubicBezTo>
                  <a:pt x="540" y="1860"/>
                  <a:pt x="1080" y="1860"/>
                  <a:pt x="1440" y="1680"/>
                </a:cubicBezTo>
                <a:cubicBezTo>
                  <a:pt x="1800" y="1500"/>
                  <a:pt x="1980" y="1050"/>
                  <a:pt x="2160" y="780"/>
                </a:cubicBezTo>
                <a:cubicBezTo>
                  <a:pt x="2340" y="510"/>
                  <a:pt x="2430" y="120"/>
                  <a:pt x="2520" y="60"/>
                </a:cubicBezTo>
                <a:cubicBezTo>
                  <a:pt x="2610" y="0"/>
                  <a:pt x="2610" y="240"/>
                  <a:pt x="2700" y="420"/>
                </a:cubicBezTo>
                <a:cubicBezTo>
                  <a:pt x="2790" y="600"/>
                  <a:pt x="2940" y="960"/>
                  <a:pt x="3060" y="1140"/>
                </a:cubicBezTo>
                <a:cubicBezTo>
                  <a:pt x="3180" y="1320"/>
                  <a:pt x="3210" y="1380"/>
                  <a:pt x="3420" y="1500"/>
                </a:cubicBezTo>
                <a:cubicBezTo>
                  <a:pt x="3630" y="1620"/>
                  <a:pt x="4170" y="1800"/>
                  <a:pt x="4320" y="1860"/>
                </a:cubicBezTo>
              </a:path>
            </a:pathLst>
          </a:custGeom>
          <a:noFill/>
          <a:ln w="952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5126" name="Rectangle 8"/>
          <p:cNvSpPr>
            <a:spLocks noChangeArrowheads="1"/>
          </p:cNvSpPr>
          <p:nvPr/>
        </p:nvSpPr>
        <p:spPr bwMode="auto">
          <a:xfrm>
            <a:off x="5508625" y="4221163"/>
            <a:ext cx="80645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indent="457200" eaLnBrk="0" hangingPunct="0"/>
            <a:r>
              <a:rPr lang="en-US" sz="1200">
                <a:solidFill>
                  <a:srgbClr val="000000"/>
                </a:solidFill>
                <a:cs typeface="Times New Roman" pitchFamily="18" charset="0"/>
              </a:rPr>
              <a:t>S</a:t>
            </a:r>
            <a:r>
              <a:rPr lang="en-US" sz="1200" baseline="-30000">
                <a:solidFill>
                  <a:srgbClr val="000000"/>
                </a:solidFill>
                <a:cs typeface="Times New Roman" pitchFamily="18" charset="0"/>
              </a:rPr>
              <a:t>0</a:t>
            </a:r>
            <a:endParaRPr lang="en-US">
              <a:solidFill>
                <a:srgbClr val="000000"/>
              </a:solidFill>
            </a:endParaRPr>
          </a:p>
        </p:txBody>
      </p:sp>
      <p:sp>
        <p:nvSpPr>
          <p:cNvPr id="5127" name="TextBox 10"/>
          <p:cNvSpPr txBox="1">
            <a:spLocks noChangeArrowheads="1"/>
          </p:cNvSpPr>
          <p:nvPr/>
        </p:nvSpPr>
        <p:spPr bwMode="auto">
          <a:xfrm>
            <a:off x="3779838" y="4221163"/>
            <a:ext cx="71437"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sz="1800">
                <a:latin typeface="Times New Roman" pitchFamily="18" charset="0"/>
                <a:cs typeface="Times New Roman" pitchFamily="18" charset="0"/>
              </a:rPr>
              <a:t>E</a:t>
            </a:r>
          </a:p>
        </p:txBody>
      </p:sp>
      <p:sp>
        <p:nvSpPr>
          <p:cNvPr id="5128" name="Rectangle 11"/>
          <p:cNvSpPr>
            <a:spLocks noChangeArrowheads="1"/>
          </p:cNvSpPr>
          <p:nvPr/>
        </p:nvSpPr>
        <p:spPr bwMode="auto">
          <a:xfrm>
            <a:off x="1835150" y="2420938"/>
            <a:ext cx="981075"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1800">
                <a:latin typeface="Times New Roman" pitchFamily="18" charset="0"/>
                <a:cs typeface="Times New Roman" pitchFamily="18" charset="0"/>
              </a:rPr>
              <a:t>Gamma</a:t>
            </a:r>
          </a:p>
        </p:txBody>
      </p:sp>
      <p:sp>
        <p:nvSpPr>
          <p:cNvPr id="5129" name="TextBox 13"/>
          <p:cNvSpPr txBox="1">
            <a:spLocks noChangeArrowheads="1"/>
          </p:cNvSpPr>
          <p:nvPr/>
        </p:nvSpPr>
        <p:spPr bwMode="auto">
          <a:xfrm>
            <a:off x="1403350" y="476250"/>
            <a:ext cx="5576888" cy="769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a:latin typeface="Times New Roman" pitchFamily="18" charset="0"/>
                <a:cs typeface="Times New Roman" pitchFamily="18" charset="0"/>
              </a:rPr>
              <a:t>Black Scholes Gamma</a:t>
            </a:r>
          </a:p>
        </p:txBody>
      </p:sp>
      <p:sp>
        <p:nvSpPr>
          <p:cNvPr id="5130" name="Rectangle 14"/>
          <p:cNvSpPr>
            <a:spLocks noChangeArrowheads="1"/>
          </p:cNvSpPr>
          <p:nvPr/>
        </p:nvSpPr>
        <p:spPr bwMode="auto">
          <a:xfrm>
            <a:off x="395288" y="1350963"/>
            <a:ext cx="82804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2400">
                <a:latin typeface="Times New Roman" pitchFamily="18" charset="0"/>
                <a:cs typeface="Times New Roman" pitchFamily="18" charset="0"/>
              </a:rPr>
              <a:t>Gamma: Sensitivity of the delta change to a small change of S</a:t>
            </a:r>
          </a:p>
        </p:txBody>
      </p:sp>
      <p:graphicFrame>
        <p:nvGraphicFramePr>
          <p:cNvPr id="5122" name="Object 8"/>
          <p:cNvGraphicFramePr>
            <a:graphicFrameLocks noChangeAspect="1"/>
          </p:cNvGraphicFramePr>
          <p:nvPr/>
        </p:nvGraphicFramePr>
        <p:xfrm>
          <a:off x="2771775" y="4868863"/>
          <a:ext cx="3816350" cy="1136650"/>
        </p:xfrm>
        <a:graphic>
          <a:graphicData uri="http://schemas.openxmlformats.org/presentationml/2006/ole">
            <p:oleObj spid="_x0000_s51205" name="Equation" r:id="rId3" imgW="1663700" imgH="495300" progId="Equation.3">
              <p:embed/>
            </p:oleObj>
          </a:graphicData>
        </a:graphic>
      </p:graphicFrame>
    </p:spTree>
    <p:extLst>
      <p:ext uri="{BB962C8B-B14F-4D97-AF65-F5344CB8AC3E}">
        <p14:creationId xmlns="" xmlns:p14="http://schemas.microsoft.com/office/powerpoint/2010/main" val="110502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84213" y="260350"/>
            <a:ext cx="7772400" cy="731838"/>
          </a:xfrm>
        </p:spPr>
        <p:txBody>
          <a:bodyPr/>
          <a:lstStyle/>
          <a:p>
            <a:r>
              <a:rPr lang="en-US" smtClean="0">
                <a:latin typeface="Times New Roman" pitchFamily="18" charset="0"/>
                <a:cs typeface="Times New Roman" pitchFamily="18" charset="0"/>
              </a:rPr>
              <a:t>Gamma (cont.)</a:t>
            </a:r>
          </a:p>
        </p:txBody>
      </p:sp>
      <p:sp>
        <p:nvSpPr>
          <p:cNvPr id="22531" name="Content Placeholder 2"/>
          <p:cNvSpPr>
            <a:spLocks noGrp="1"/>
          </p:cNvSpPr>
          <p:nvPr>
            <p:ph idx="1"/>
          </p:nvPr>
        </p:nvSpPr>
        <p:spPr>
          <a:xfrm>
            <a:off x="179388" y="1484313"/>
            <a:ext cx="8677275" cy="4395787"/>
          </a:xfrm>
        </p:spPr>
        <p:txBody>
          <a:bodyPr/>
          <a:lstStyle/>
          <a:p>
            <a:r>
              <a:rPr lang="en-US" sz="2800" smtClean="0">
                <a:latin typeface="Times New Roman" pitchFamily="18" charset="0"/>
                <a:cs typeface="Times New Roman" pitchFamily="18" charset="0"/>
              </a:rPr>
              <a:t>The delta of ATM options has the highest sensitivity to a stock price change.</a:t>
            </a:r>
          </a:p>
          <a:p>
            <a:r>
              <a:rPr lang="en-US" sz="2800" smtClean="0">
                <a:latin typeface="Times New Roman" pitchFamily="18" charset="0"/>
                <a:cs typeface="Times New Roman" pitchFamily="18" charset="0"/>
              </a:rPr>
              <a:t>For ATM options, as time passes away, the gamma increases dramatically, because ATM value is very sensitive to jumps in stock prices. </a:t>
            </a:r>
          </a:p>
          <a:p>
            <a:pPr>
              <a:buFontTx/>
              <a:buNone/>
            </a:pPr>
            <a:endParaRPr lang="en-US" sz="2800" smtClean="0">
              <a:latin typeface="Times New Roman" pitchFamily="18" charset="0"/>
              <a:cs typeface="Times New Roman" pitchFamily="18" charset="0"/>
            </a:endParaRPr>
          </a:p>
          <a:p>
            <a:r>
              <a:rPr lang="en-US" sz="2800" smtClean="0">
                <a:latin typeface="Times New Roman" pitchFamily="18" charset="0"/>
                <a:cs typeface="Times New Roman" pitchFamily="18" charset="0"/>
              </a:rPr>
              <a:t>If </a:t>
            </a:r>
            <a:r>
              <a:rPr lang="en-US" sz="2800" smtClean="0">
                <a:latin typeface="Times New Roman" pitchFamily="18" charset="0"/>
                <a:cs typeface="Times New Roman" pitchFamily="18" charset="0"/>
                <a:sym typeface="Symbol" pitchFamily="18" charset="2"/>
              </a:rPr>
              <a:t></a:t>
            </a:r>
            <a:r>
              <a:rPr lang="en-US" sz="2800" baseline="-25000" smtClean="0">
                <a:latin typeface="Times New Roman" pitchFamily="18" charset="0"/>
                <a:cs typeface="Times New Roman" pitchFamily="18" charset="0"/>
              </a:rPr>
              <a:t>Port</a:t>
            </a:r>
            <a:r>
              <a:rPr lang="en-US" sz="2800" smtClean="0">
                <a:latin typeface="Times New Roman" pitchFamily="18" charset="0"/>
                <a:cs typeface="Times New Roman" pitchFamily="18" charset="0"/>
              </a:rPr>
              <a:t> &gt; 0, the value of the portfolio will increase as S moves (either up or down). </a:t>
            </a:r>
          </a:p>
          <a:p>
            <a:r>
              <a:rPr lang="en-US" sz="2800" smtClean="0">
                <a:latin typeface="Times New Roman" pitchFamily="18" charset="0"/>
                <a:cs typeface="Times New Roman" pitchFamily="18" charset="0"/>
              </a:rPr>
              <a:t>If </a:t>
            </a:r>
            <a:r>
              <a:rPr lang="en-US" sz="2800" smtClean="0">
                <a:latin typeface="Times New Roman" pitchFamily="18" charset="0"/>
                <a:cs typeface="Times New Roman" pitchFamily="18" charset="0"/>
                <a:sym typeface="Symbol" pitchFamily="18" charset="2"/>
              </a:rPr>
              <a:t></a:t>
            </a:r>
            <a:r>
              <a:rPr lang="en-US" sz="2800" baseline="-25000" smtClean="0">
                <a:latin typeface="Times New Roman" pitchFamily="18" charset="0"/>
                <a:cs typeface="Times New Roman" pitchFamily="18" charset="0"/>
              </a:rPr>
              <a:t>Port</a:t>
            </a:r>
            <a:r>
              <a:rPr lang="en-US" sz="2800" smtClean="0">
                <a:latin typeface="Times New Roman" pitchFamily="18" charset="0"/>
                <a:cs typeface="Times New Roman" pitchFamily="18" charset="0"/>
              </a:rPr>
              <a:t> &lt; 0, the value of the portfolio will decrease as S moves (either up or down).</a:t>
            </a:r>
          </a:p>
          <a:p>
            <a:endParaRPr lang="en-US" smtClean="0"/>
          </a:p>
        </p:txBody>
      </p:sp>
    </p:spTree>
    <p:extLst>
      <p:ext uri="{BB962C8B-B14F-4D97-AF65-F5344CB8AC3E}">
        <p14:creationId xmlns="" xmlns:p14="http://schemas.microsoft.com/office/powerpoint/2010/main" val="2913230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1074737"/>
          </a:xfrm>
        </p:spPr>
        <p:txBody>
          <a:bodyPr/>
          <a:lstStyle/>
          <a:p>
            <a:r>
              <a:rPr lang="en-US" smtClean="0"/>
              <a:t/>
            </a:r>
            <a:br>
              <a:rPr lang="en-US" smtClean="0"/>
            </a:br>
            <a:r>
              <a:rPr lang="en-US" smtClean="0">
                <a:latin typeface="Times New Roman" pitchFamily="18" charset="0"/>
                <a:cs typeface="Times New Roman" pitchFamily="18" charset="0"/>
              </a:rPr>
              <a:t>Skewness of the distribution of the return on the option</a:t>
            </a:r>
          </a:p>
        </p:txBody>
      </p:sp>
      <p:sp>
        <p:nvSpPr>
          <p:cNvPr id="5" name="Rectangle 6"/>
          <p:cNvSpPr txBox="1">
            <a:spLocks noChangeArrowheads="1"/>
          </p:cNvSpPr>
          <p:nvPr/>
        </p:nvSpPr>
        <p:spPr>
          <a:xfrm>
            <a:off x="457200" y="1719263"/>
            <a:ext cx="8229600" cy="4411662"/>
          </a:xfrm>
          <a:prstGeom prst="rect">
            <a:avLst/>
          </a:prstGeom>
        </p:spPr>
        <p:txBody>
          <a:bodyPr/>
          <a:lstStyle/>
          <a:p>
            <a:pPr marL="342900" indent="-342900" eaLnBrk="0" hangingPunct="0">
              <a:spcBef>
                <a:spcPct val="20000"/>
              </a:spcBef>
              <a:buClr>
                <a:schemeClr val="tx2"/>
              </a:buClr>
              <a:buSzPct val="70000"/>
              <a:buFont typeface="Wingdings" pitchFamily="2" charset="2"/>
              <a:buNone/>
              <a:defRPr/>
            </a:pPr>
            <a:r>
              <a:rPr lang="en-US" sz="3200" kern="0" dirty="0">
                <a:latin typeface="+mn-lt"/>
              </a:rPr>
              <a:t> </a:t>
            </a:r>
            <a:endParaRPr lang="en-CA" sz="3200" kern="0" dirty="0">
              <a:latin typeface="+mn-lt"/>
            </a:endParaRPr>
          </a:p>
        </p:txBody>
      </p:sp>
      <p:pic>
        <p:nvPicPr>
          <p:cNvPr id="23556" name="Picture 4"/>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85750" y="1857375"/>
            <a:ext cx="3902075" cy="2714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pic>
      <p:pic>
        <p:nvPicPr>
          <p:cNvPr id="23557" name="Picture 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357688" y="1857375"/>
            <a:ext cx="3643312" cy="2759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pic>
      <p:sp>
        <p:nvSpPr>
          <p:cNvPr id="23558" name="TextBox 17"/>
          <p:cNvSpPr txBox="1">
            <a:spLocks noChangeArrowheads="1"/>
          </p:cNvSpPr>
          <p:nvPr/>
        </p:nvSpPr>
        <p:spPr bwMode="auto">
          <a:xfrm>
            <a:off x="857250" y="4714875"/>
            <a:ext cx="2000250"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CA" sz="2800">
                <a:latin typeface="Times New Roman" pitchFamily="18" charset="0"/>
                <a:cs typeface="Times New Roman" pitchFamily="18" charset="0"/>
              </a:rPr>
              <a:t>Positive Gamma</a:t>
            </a:r>
            <a:endParaRPr lang="en-US" sz="2800">
              <a:latin typeface="Times New Roman" pitchFamily="18" charset="0"/>
              <a:cs typeface="Times New Roman" pitchFamily="18" charset="0"/>
            </a:endParaRPr>
          </a:p>
        </p:txBody>
      </p:sp>
      <p:sp>
        <p:nvSpPr>
          <p:cNvPr id="23559" name="TextBox 18"/>
          <p:cNvSpPr txBox="1">
            <a:spLocks noChangeArrowheads="1"/>
          </p:cNvSpPr>
          <p:nvPr/>
        </p:nvSpPr>
        <p:spPr bwMode="auto">
          <a:xfrm>
            <a:off x="5292725" y="4797425"/>
            <a:ext cx="2428875"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CA" sz="2800">
                <a:latin typeface="Times New Roman" pitchFamily="18" charset="0"/>
                <a:cs typeface="Times New Roman" pitchFamily="18" charset="0"/>
              </a:rPr>
              <a:t>Negative Gamma</a:t>
            </a:r>
            <a:endParaRPr lang="en-US" sz="2800">
              <a:latin typeface="Times New Roman" pitchFamily="18" charset="0"/>
              <a:cs typeface="Times New Roman" pitchFamily="18" charset="0"/>
            </a:endParaRPr>
          </a:p>
        </p:txBody>
      </p:sp>
    </p:spTree>
    <p:extLst>
      <p:ext uri="{BB962C8B-B14F-4D97-AF65-F5344CB8AC3E}">
        <p14:creationId xmlns="" xmlns:p14="http://schemas.microsoft.com/office/powerpoint/2010/main" val="7356976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0" y="357188"/>
            <a:ext cx="8964613" cy="1428750"/>
          </a:xfrm>
        </p:spPr>
        <p:txBody>
          <a:bodyPr/>
          <a:lstStyle/>
          <a:p>
            <a:r>
              <a:rPr lang="en-CA" smtClean="0">
                <a:latin typeface="Times New Roman" pitchFamily="18" charset="0"/>
                <a:cs typeface="Times New Roman" pitchFamily="18" charset="0"/>
              </a:rPr>
              <a:t>Translation of Asset Price Change to Price Change for Long Call</a:t>
            </a:r>
            <a:endParaRPr lang="en-US" sz="2400" smtClean="0">
              <a:latin typeface="Times New Roman" pitchFamily="18" charset="0"/>
              <a:cs typeface="Times New Roman" pitchFamily="18" charset="0"/>
            </a:endParaRPr>
          </a:p>
        </p:txBody>
      </p:sp>
      <p:grpSp>
        <p:nvGrpSpPr>
          <p:cNvPr id="24579" name="Group 117"/>
          <p:cNvGrpSpPr>
            <a:grpSpLocks/>
          </p:cNvGrpSpPr>
          <p:nvPr/>
        </p:nvGrpSpPr>
        <p:grpSpPr bwMode="auto">
          <a:xfrm>
            <a:off x="971550" y="2133600"/>
            <a:ext cx="6572250" cy="4143375"/>
            <a:chOff x="1000100" y="1714487"/>
            <a:chExt cx="6572296" cy="4071967"/>
          </a:xfrm>
        </p:grpSpPr>
        <p:cxnSp>
          <p:nvCxnSpPr>
            <p:cNvPr id="24580" name="Straight Arrow Connector 6"/>
            <p:cNvCxnSpPr>
              <a:cxnSpLocks noChangeShapeType="1"/>
            </p:cNvCxnSpPr>
            <p:nvPr/>
          </p:nvCxnSpPr>
          <p:spPr bwMode="auto">
            <a:xfrm>
              <a:off x="2714612" y="4357694"/>
              <a:ext cx="3714776" cy="1588"/>
            </a:xfrm>
            <a:prstGeom prst="straightConnector1">
              <a:avLst/>
            </a:prstGeom>
            <a:noFill/>
            <a:ln w="12700" algn="ctr">
              <a:solidFill>
                <a:schemeClr val="tx1"/>
              </a:solidFill>
              <a:round/>
              <a:headEnd type="none" w="sm" len="sm"/>
              <a:tailEnd type="arrow" w="med" len="med"/>
            </a:ln>
            <a:extLst>
              <a:ext uri="{909E8E84-426E-40DD-AFC4-6F175D3DCCD1}">
                <a14:hiddenFill xmlns="" xmlns:a14="http://schemas.microsoft.com/office/drawing/2010/main">
                  <a:noFill/>
                </a14:hiddenFill>
              </a:ext>
            </a:extLst>
          </p:spPr>
        </p:cxnSp>
        <p:cxnSp>
          <p:nvCxnSpPr>
            <p:cNvPr id="24581" name="Straight Arrow Connector 8"/>
            <p:cNvCxnSpPr>
              <a:cxnSpLocks noChangeShapeType="1"/>
            </p:cNvCxnSpPr>
            <p:nvPr/>
          </p:nvCxnSpPr>
          <p:spPr bwMode="auto">
            <a:xfrm rot="5400000" flipH="1" flipV="1">
              <a:off x="1428728" y="3071810"/>
              <a:ext cx="2571768" cy="1588"/>
            </a:xfrm>
            <a:prstGeom prst="straightConnector1">
              <a:avLst/>
            </a:prstGeom>
            <a:noFill/>
            <a:ln w="12700" algn="ctr">
              <a:solidFill>
                <a:schemeClr val="tx1"/>
              </a:solidFill>
              <a:round/>
              <a:headEnd type="none" w="sm" len="sm"/>
              <a:tailEnd type="arrow" w="med" len="med"/>
            </a:ln>
            <a:extLst>
              <a:ext uri="{909E8E84-426E-40DD-AFC4-6F175D3DCCD1}">
                <a14:hiddenFill xmlns="" xmlns:a14="http://schemas.microsoft.com/office/drawing/2010/main">
                  <a:noFill/>
                </a14:hiddenFill>
              </a:ext>
            </a:extLst>
          </p:spPr>
        </p:cxnSp>
        <p:pic>
          <p:nvPicPr>
            <p:cNvPr id="24582"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928926" y="4429131"/>
              <a:ext cx="3429024" cy="13573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pic>
        <p:pic>
          <p:nvPicPr>
            <p:cNvPr id="24583" name="Picture 4"/>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rot="-5400000">
              <a:off x="334947" y="2379640"/>
              <a:ext cx="2973381" cy="1643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pic>
        <p:cxnSp>
          <p:nvCxnSpPr>
            <p:cNvPr id="24584" name="Straight Connector 20"/>
            <p:cNvCxnSpPr>
              <a:cxnSpLocks noChangeShapeType="1"/>
            </p:cNvCxnSpPr>
            <p:nvPr/>
          </p:nvCxnSpPr>
          <p:spPr bwMode="auto">
            <a:xfrm rot="5400000" flipH="1" flipV="1">
              <a:off x="4251720" y="4320784"/>
              <a:ext cx="785024"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85" name="Straight Connector 24"/>
            <p:cNvCxnSpPr>
              <a:cxnSpLocks noChangeShapeType="1"/>
            </p:cNvCxnSpPr>
            <p:nvPr/>
          </p:nvCxnSpPr>
          <p:spPr bwMode="auto">
            <a:xfrm rot="5400000" flipH="1" flipV="1">
              <a:off x="4108447" y="4393413"/>
              <a:ext cx="1642280" cy="794"/>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86" name="Straight Connector 29"/>
            <p:cNvCxnSpPr>
              <a:cxnSpLocks noChangeShapeType="1"/>
            </p:cNvCxnSpPr>
            <p:nvPr/>
          </p:nvCxnSpPr>
          <p:spPr bwMode="auto">
            <a:xfrm rot="5400000" flipH="1" flipV="1">
              <a:off x="4036215" y="4250537"/>
              <a:ext cx="2500330"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87" name="Straight Connector 31"/>
            <p:cNvCxnSpPr>
              <a:cxnSpLocks noChangeShapeType="1"/>
            </p:cNvCxnSpPr>
            <p:nvPr/>
          </p:nvCxnSpPr>
          <p:spPr bwMode="auto">
            <a:xfrm>
              <a:off x="2285984" y="3000372"/>
              <a:ext cx="3000396"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88" name="Straight Connector 40"/>
            <p:cNvCxnSpPr>
              <a:cxnSpLocks noChangeShapeType="1"/>
            </p:cNvCxnSpPr>
            <p:nvPr/>
          </p:nvCxnSpPr>
          <p:spPr bwMode="auto">
            <a:xfrm rot="5400000" flipH="1" flipV="1">
              <a:off x="3858414" y="4714090"/>
              <a:ext cx="1000132"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89" name="Straight Connector 48"/>
            <p:cNvCxnSpPr>
              <a:cxnSpLocks noChangeShapeType="1"/>
            </p:cNvCxnSpPr>
            <p:nvPr/>
          </p:nvCxnSpPr>
          <p:spPr bwMode="auto">
            <a:xfrm rot="5400000" flipH="1" flipV="1">
              <a:off x="3464711" y="4893479"/>
              <a:ext cx="1214446"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90" name="Straight Connector 50"/>
            <p:cNvCxnSpPr>
              <a:cxnSpLocks noChangeShapeType="1"/>
            </p:cNvCxnSpPr>
            <p:nvPr/>
          </p:nvCxnSpPr>
          <p:spPr bwMode="auto">
            <a:xfrm>
              <a:off x="2285984" y="4286256"/>
              <a:ext cx="1785950"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91" name="Straight Connector 61"/>
            <p:cNvCxnSpPr>
              <a:cxnSpLocks noChangeShapeType="1"/>
              <a:endCxn id="65" idx="2"/>
            </p:cNvCxnSpPr>
            <p:nvPr/>
          </p:nvCxnSpPr>
          <p:spPr bwMode="auto">
            <a:xfrm flipV="1">
              <a:off x="2714610" y="4259588"/>
              <a:ext cx="1494919" cy="98110"/>
            </a:xfrm>
            <a:prstGeom prst="line">
              <a:avLst/>
            </a:prstGeom>
            <a:noFill/>
            <a:ln w="12700" algn="ctr">
              <a:solidFill>
                <a:srgbClr val="FF0000"/>
              </a:solidFill>
              <a:round/>
              <a:headEnd type="none" w="sm" len="sm"/>
              <a:tailEnd type="none" w="sm" len="sm"/>
            </a:ln>
            <a:extLst>
              <a:ext uri="{909E8E84-426E-40DD-AFC4-6F175D3DCCD1}">
                <a14:hiddenFill xmlns="" xmlns:a14="http://schemas.microsoft.com/office/drawing/2010/main">
                  <a:noFill/>
                </a14:hiddenFill>
              </a:ext>
            </a:extLst>
          </p:spPr>
        </p:cxnSp>
        <p:sp>
          <p:nvSpPr>
            <p:cNvPr id="65" name="Arc 64"/>
            <p:cNvSpPr/>
            <p:nvPr/>
          </p:nvSpPr>
          <p:spPr bwMode="auto">
            <a:xfrm rot="6792575">
              <a:off x="3381039" y="2768923"/>
              <a:ext cx="1772320" cy="1292234"/>
            </a:xfrm>
            <a:prstGeom prst="arc">
              <a:avLst>
                <a:gd name="adj1" fmla="val 16237887"/>
                <a:gd name="adj2" fmla="val 20441296"/>
              </a:avLst>
            </a:prstGeom>
            <a:solidFill>
              <a:schemeClr val="bg1"/>
            </a:solidFill>
            <a:ln w="12700" cap="flat" cmpd="sng" algn="ctr">
              <a:solidFill>
                <a:srgbClr val="FF0000"/>
              </a:solidFill>
              <a:prstDash val="solid"/>
              <a:round/>
              <a:headEnd type="none" w="sm" len="sm"/>
              <a:tailEnd type="none" w="sm" len="sm"/>
            </a:ln>
            <a:effectLst/>
          </p:spPr>
          <p:txBody>
            <a:bodyPr lIns="92075" tIns="46038" rIns="92075" bIns="46038">
              <a:spAutoFit/>
            </a:bodyPr>
            <a:lstStyle/>
            <a:p>
              <a:pPr>
                <a:defRPr/>
              </a:pPr>
              <a:endParaRPr lang="en-US" dirty="0"/>
            </a:p>
          </p:txBody>
        </p:sp>
        <p:cxnSp>
          <p:nvCxnSpPr>
            <p:cNvPr id="24593" name="Straight Connector 66"/>
            <p:cNvCxnSpPr>
              <a:cxnSpLocks noChangeShapeType="1"/>
              <a:endCxn id="65" idx="0"/>
            </p:cNvCxnSpPr>
            <p:nvPr/>
          </p:nvCxnSpPr>
          <p:spPr bwMode="auto">
            <a:xfrm rot="5400000">
              <a:off x="4627199" y="2660143"/>
              <a:ext cx="1247646" cy="785097"/>
            </a:xfrm>
            <a:prstGeom prst="line">
              <a:avLst/>
            </a:prstGeom>
            <a:noFill/>
            <a:ln w="12700" algn="ctr">
              <a:solidFill>
                <a:srgbClr val="FF0000"/>
              </a:solidFill>
              <a:round/>
              <a:headEnd type="none" w="sm" len="sm"/>
              <a:tailEnd type="none" w="sm" len="sm"/>
            </a:ln>
            <a:extLst>
              <a:ext uri="{909E8E84-426E-40DD-AFC4-6F175D3DCCD1}">
                <a14:hiddenFill xmlns="" xmlns:a14="http://schemas.microsoft.com/office/drawing/2010/main">
                  <a:noFill/>
                </a14:hiddenFill>
              </a:ext>
            </a:extLst>
          </p:spPr>
        </p:cxnSp>
        <p:cxnSp>
          <p:nvCxnSpPr>
            <p:cNvPr id="24594" name="Straight Connector 81"/>
            <p:cNvCxnSpPr>
              <a:cxnSpLocks noChangeShapeType="1"/>
            </p:cNvCxnSpPr>
            <p:nvPr/>
          </p:nvCxnSpPr>
          <p:spPr bwMode="auto">
            <a:xfrm>
              <a:off x="1928794" y="4214818"/>
              <a:ext cx="2714644"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95" name="Straight Connector 105"/>
            <p:cNvCxnSpPr>
              <a:cxnSpLocks noChangeShapeType="1"/>
            </p:cNvCxnSpPr>
            <p:nvPr/>
          </p:nvCxnSpPr>
          <p:spPr bwMode="auto">
            <a:xfrm>
              <a:off x="1214414" y="4000504"/>
              <a:ext cx="3429024"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4596" name="Straight Connector 109"/>
            <p:cNvCxnSpPr>
              <a:cxnSpLocks noChangeShapeType="1"/>
            </p:cNvCxnSpPr>
            <p:nvPr/>
          </p:nvCxnSpPr>
          <p:spPr bwMode="auto">
            <a:xfrm>
              <a:off x="1857356" y="3571876"/>
              <a:ext cx="3072555" cy="33200"/>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sp>
          <p:nvSpPr>
            <p:cNvPr id="24597" name="TextBox 115"/>
            <p:cNvSpPr txBox="1">
              <a:spLocks noChangeArrowheads="1"/>
            </p:cNvSpPr>
            <p:nvPr/>
          </p:nvSpPr>
          <p:spPr bwMode="auto">
            <a:xfrm>
              <a:off x="2714612" y="1714488"/>
              <a:ext cx="1143008" cy="9376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CA" sz="2800">
                  <a:latin typeface="Times New Roman" pitchFamily="18" charset="0"/>
                  <a:cs typeface="Times New Roman" pitchFamily="18" charset="0"/>
                </a:rPr>
                <a:t>Long Call</a:t>
              </a:r>
              <a:endParaRPr lang="en-US" sz="2800">
                <a:latin typeface="Times New Roman" pitchFamily="18" charset="0"/>
                <a:cs typeface="Times New Roman" pitchFamily="18" charset="0"/>
              </a:endParaRPr>
            </a:p>
          </p:txBody>
        </p:sp>
        <p:sp>
          <p:nvSpPr>
            <p:cNvPr id="24598" name="TextBox 116"/>
            <p:cNvSpPr txBox="1">
              <a:spLocks noChangeArrowheads="1"/>
            </p:cNvSpPr>
            <p:nvPr/>
          </p:nvSpPr>
          <p:spPr bwMode="auto">
            <a:xfrm>
              <a:off x="5643570" y="3929066"/>
              <a:ext cx="1928826" cy="5142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CA" sz="2800">
                  <a:latin typeface="Times New Roman" pitchFamily="18" charset="0"/>
                  <a:cs typeface="Times New Roman" pitchFamily="18" charset="0"/>
                </a:rPr>
                <a:t>Asset Price</a:t>
              </a:r>
              <a:endParaRPr lang="en-US" sz="2800">
                <a:latin typeface="Times New Roman" pitchFamily="18" charset="0"/>
                <a:cs typeface="Times New Roman" pitchFamily="18" charset="0"/>
              </a:endParaRPr>
            </a:p>
          </p:txBody>
        </p:sp>
      </p:grpSp>
    </p:spTree>
    <p:extLst>
      <p:ext uri="{BB962C8B-B14F-4D97-AF65-F5344CB8AC3E}">
        <p14:creationId xmlns="" xmlns:p14="http://schemas.microsoft.com/office/powerpoint/2010/main" val="2214387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122238"/>
            <a:ext cx="8507413" cy="1520825"/>
          </a:xfrm>
        </p:spPr>
        <p:txBody>
          <a:bodyPr/>
          <a:lstStyle/>
          <a:p>
            <a:r>
              <a:rPr lang="en-CA" smtClean="0">
                <a:latin typeface="Times New Roman" pitchFamily="18" charset="0"/>
                <a:cs typeface="Times New Roman" pitchFamily="18" charset="0"/>
              </a:rPr>
              <a:t>Translation of Asset Price Change to Price Change for Short Call</a:t>
            </a:r>
            <a:endParaRPr lang="en-US" smtClean="0"/>
          </a:p>
        </p:txBody>
      </p:sp>
      <p:pic>
        <p:nvPicPr>
          <p:cNvPr id="25603"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928938" y="1785938"/>
            <a:ext cx="3429000" cy="13573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pic>
      <p:grpSp>
        <p:nvGrpSpPr>
          <p:cNvPr id="25604" name="Group 40"/>
          <p:cNvGrpSpPr>
            <a:grpSpLocks/>
          </p:cNvGrpSpPr>
          <p:nvPr/>
        </p:nvGrpSpPr>
        <p:grpSpPr bwMode="auto">
          <a:xfrm>
            <a:off x="1000125" y="2071688"/>
            <a:ext cx="6572250" cy="3886200"/>
            <a:chOff x="1000100" y="2071680"/>
            <a:chExt cx="6572296" cy="3885615"/>
          </a:xfrm>
        </p:grpSpPr>
        <p:cxnSp>
          <p:nvCxnSpPr>
            <p:cNvPr id="25605" name="Straight Arrow Connector 5"/>
            <p:cNvCxnSpPr>
              <a:cxnSpLocks noChangeShapeType="1"/>
            </p:cNvCxnSpPr>
            <p:nvPr/>
          </p:nvCxnSpPr>
          <p:spPr bwMode="auto">
            <a:xfrm flipV="1">
              <a:off x="2714612" y="3280859"/>
              <a:ext cx="3714776" cy="1504"/>
            </a:xfrm>
            <a:prstGeom prst="straightConnector1">
              <a:avLst/>
            </a:prstGeom>
            <a:noFill/>
            <a:ln w="12700" algn="ctr">
              <a:solidFill>
                <a:schemeClr val="tx1"/>
              </a:solidFill>
              <a:round/>
              <a:headEnd type="none" w="sm" len="sm"/>
              <a:tailEnd type="arrow" w="med" len="med"/>
            </a:ln>
            <a:extLst>
              <a:ext uri="{909E8E84-426E-40DD-AFC4-6F175D3DCCD1}">
                <a14:hiddenFill xmlns="" xmlns:a14="http://schemas.microsoft.com/office/drawing/2010/main">
                  <a:noFill/>
                </a14:hiddenFill>
              </a:ext>
            </a:extLst>
          </p:spPr>
        </p:cxnSp>
        <p:cxnSp>
          <p:nvCxnSpPr>
            <p:cNvPr id="25606" name="Straight Arrow Connector 6"/>
            <p:cNvCxnSpPr>
              <a:cxnSpLocks noChangeShapeType="1"/>
            </p:cNvCxnSpPr>
            <p:nvPr/>
          </p:nvCxnSpPr>
          <p:spPr bwMode="auto">
            <a:xfrm rot="16200000" flipH="1">
              <a:off x="927558" y="3930174"/>
              <a:ext cx="3574904" cy="792"/>
            </a:xfrm>
            <a:prstGeom prst="straightConnector1">
              <a:avLst/>
            </a:prstGeom>
            <a:noFill/>
            <a:ln w="12700" algn="ctr">
              <a:solidFill>
                <a:schemeClr val="tx1"/>
              </a:solidFill>
              <a:round/>
              <a:headEnd type="arrow" w="med" len="med"/>
              <a:tailEnd/>
            </a:ln>
            <a:extLst>
              <a:ext uri="{909E8E84-426E-40DD-AFC4-6F175D3DCCD1}">
                <a14:hiddenFill xmlns="" xmlns:a14="http://schemas.microsoft.com/office/drawing/2010/main">
                  <a:noFill/>
                </a14:hiddenFill>
              </a:ext>
            </a:extLst>
          </p:spPr>
        </p:cxnSp>
        <p:pic>
          <p:nvPicPr>
            <p:cNvPr id="25607" name="Picture 4"/>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rot="5400000" flipV="1">
              <a:off x="413194" y="3556473"/>
              <a:ext cx="2816887" cy="1643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pic>
        <p:cxnSp>
          <p:nvCxnSpPr>
            <p:cNvPr id="25608" name="Straight Connector 9"/>
            <p:cNvCxnSpPr>
              <a:cxnSpLocks noChangeShapeType="1"/>
            </p:cNvCxnSpPr>
            <p:nvPr/>
          </p:nvCxnSpPr>
          <p:spPr bwMode="auto">
            <a:xfrm rot="16200000" flipH="1">
              <a:off x="3835856" y="2879262"/>
              <a:ext cx="1616752"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09" name="Straight Connector 10"/>
            <p:cNvCxnSpPr>
              <a:cxnSpLocks noChangeShapeType="1"/>
            </p:cNvCxnSpPr>
            <p:nvPr/>
          </p:nvCxnSpPr>
          <p:spPr bwMode="auto">
            <a:xfrm rot="5400000">
              <a:off x="4214016" y="3286124"/>
              <a:ext cx="1429554" cy="794"/>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10" name="Straight Connector 11"/>
            <p:cNvCxnSpPr>
              <a:cxnSpLocks noChangeShapeType="1"/>
            </p:cNvCxnSpPr>
            <p:nvPr/>
          </p:nvCxnSpPr>
          <p:spPr bwMode="auto">
            <a:xfrm rot="5400000">
              <a:off x="4464845" y="3750471"/>
              <a:ext cx="1643072" cy="2"/>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11" name="Straight Connector 12"/>
            <p:cNvCxnSpPr>
              <a:cxnSpLocks noChangeShapeType="1"/>
            </p:cNvCxnSpPr>
            <p:nvPr/>
          </p:nvCxnSpPr>
          <p:spPr bwMode="auto">
            <a:xfrm flipV="1">
              <a:off x="2285984" y="4566743"/>
              <a:ext cx="3000396" cy="1504"/>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12" name="Straight Connector 13"/>
            <p:cNvCxnSpPr>
              <a:cxnSpLocks noChangeShapeType="1"/>
            </p:cNvCxnSpPr>
            <p:nvPr/>
          </p:nvCxnSpPr>
          <p:spPr bwMode="auto">
            <a:xfrm rot="16200000" flipH="1">
              <a:off x="3935495" y="2993938"/>
              <a:ext cx="845972" cy="1587"/>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13" name="Straight Connector 14"/>
            <p:cNvCxnSpPr>
              <a:cxnSpLocks noChangeShapeType="1"/>
            </p:cNvCxnSpPr>
            <p:nvPr/>
          </p:nvCxnSpPr>
          <p:spPr bwMode="auto">
            <a:xfrm rot="16200000" flipH="1">
              <a:off x="3826434" y="3102996"/>
              <a:ext cx="491794" cy="794"/>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14" name="Straight Connector 15"/>
            <p:cNvCxnSpPr>
              <a:cxnSpLocks noChangeShapeType="1"/>
            </p:cNvCxnSpPr>
            <p:nvPr/>
          </p:nvCxnSpPr>
          <p:spPr bwMode="auto">
            <a:xfrm flipV="1">
              <a:off x="2285984" y="3348537"/>
              <a:ext cx="1785950" cy="1504"/>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15" name="Straight Connector 16"/>
            <p:cNvCxnSpPr>
              <a:cxnSpLocks noChangeShapeType="1"/>
              <a:endCxn id="18" idx="2"/>
            </p:cNvCxnSpPr>
            <p:nvPr/>
          </p:nvCxnSpPr>
          <p:spPr bwMode="auto">
            <a:xfrm>
              <a:off x="2714610" y="3282360"/>
              <a:ext cx="1494919" cy="92946"/>
            </a:xfrm>
            <a:prstGeom prst="line">
              <a:avLst/>
            </a:prstGeom>
            <a:noFill/>
            <a:ln w="12700" algn="ctr">
              <a:solidFill>
                <a:srgbClr val="FF0000"/>
              </a:solidFill>
              <a:round/>
              <a:headEnd type="none" w="sm" len="sm"/>
              <a:tailEnd type="none" w="sm" len="sm"/>
            </a:ln>
            <a:extLst>
              <a:ext uri="{909E8E84-426E-40DD-AFC4-6F175D3DCCD1}">
                <a14:hiddenFill xmlns="" xmlns:a14="http://schemas.microsoft.com/office/drawing/2010/main">
                  <a:noFill/>
                </a14:hiddenFill>
              </a:ext>
            </a:extLst>
          </p:spPr>
        </p:cxnSp>
        <p:sp>
          <p:nvSpPr>
            <p:cNvPr id="18" name="Arc 17"/>
            <p:cNvSpPr/>
            <p:nvPr/>
          </p:nvSpPr>
          <p:spPr bwMode="auto">
            <a:xfrm rot="14807425" flipV="1">
              <a:off x="3427537" y="3528684"/>
              <a:ext cx="1679322" cy="1292234"/>
            </a:xfrm>
            <a:prstGeom prst="arc">
              <a:avLst>
                <a:gd name="adj1" fmla="val 16237887"/>
                <a:gd name="adj2" fmla="val 20441296"/>
              </a:avLst>
            </a:prstGeom>
            <a:solidFill>
              <a:schemeClr val="bg1"/>
            </a:solidFill>
            <a:ln w="12700" cap="flat" cmpd="sng" algn="ctr">
              <a:solidFill>
                <a:srgbClr val="FF0000"/>
              </a:solidFill>
              <a:prstDash val="solid"/>
              <a:round/>
              <a:headEnd type="none" w="sm" len="sm"/>
              <a:tailEnd type="none" w="sm" len="sm"/>
            </a:ln>
            <a:effectLst/>
          </p:spPr>
          <p:txBody>
            <a:bodyPr lIns="92075" tIns="46038" rIns="92075" bIns="46038">
              <a:spAutoFit/>
            </a:bodyPr>
            <a:lstStyle/>
            <a:p>
              <a:pPr>
                <a:defRPr/>
              </a:pPr>
              <a:endParaRPr lang="en-US" dirty="0"/>
            </a:p>
          </p:txBody>
        </p:sp>
        <p:cxnSp>
          <p:nvCxnSpPr>
            <p:cNvPr id="25617" name="Straight Connector 18"/>
            <p:cNvCxnSpPr>
              <a:cxnSpLocks noChangeShapeType="1"/>
              <a:endCxn id="18" idx="0"/>
            </p:cNvCxnSpPr>
            <p:nvPr/>
          </p:nvCxnSpPr>
          <p:spPr bwMode="auto">
            <a:xfrm rot="16200000" flipV="1">
              <a:off x="4660032" y="4126133"/>
              <a:ext cx="1181980" cy="785097"/>
            </a:xfrm>
            <a:prstGeom prst="line">
              <a:avLst/>
            </a:prstGeom>
            <a:noFill/>
            <a:ln w="12700" algn="ctr">
              <a:solidFill>
                <a:srgbClr val="FF0000"/>
              </a:solidFill>
              <a:round/>
              <a:headEnd type="none" w="sm" len="sm"/>
              <a:tailEnd type="none" w="sm" len="sm"/>
            </a:ln>
            <a:extLst>
              <a:ext uri="{909E8E84-426E-40DD-AFC4-6F175D3DCCD1}">
                <a14:hiddenFill xmlns="" xmlns:a14="http://schemas.microsoft.com/office/drawing/2010/main">
                  <a:noFill/>
                </a14:hiddenFill>
              </a:ext>
            </a:extLst>
          </p:spPr>
        </p:cxnSp>
        <p:cxnSp>
          <p:nvCxnSpPr>
            <p:cNvPr id="25618" name="Straight Connector 19"/>
            <p:cNvCxnSpPr>
              <a:cxnSpLocks noChangeShapeType="1"/>
            </p:cNvCxnSpPr>
            <p:nvPr/>
          </p:nvCxnSpPr>
          <p:spPr bwMode="auto">
            <a:xfrm>
              <a:off x="1928794" y="3429000"/>
              <a:ext cx="2428892" cy="1588"/>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19" name="Straight Connector 20"/>
            <p:cNvCxnSpPr>
              <a:cxnSpLocks noChangeShapeType="1"/>
            </p:cNvCxnSpPr>
            <p:nvPr/>
          </p:nvCxnSpPr>
          <p:spPr bwMode="auto">
            <a:xfrm flipV="1">
              <a:off x="1214414" y="3619250"/>
              <a:ext cx="3429024" cy="1504"/>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cxnSp>
          <p:nvCxnSpPr>
            <p:cNvPr id="25620" name="Straight Connector 21"/>
            <p:cNvCxnSpPr>
              <a:cxnSpLocks noChangeShapeType="1"/>
            </p:cNvCxnSpPr>
            <p:nvPr/>
          </p:nvCxnSpPr>
          <p:spPr bwMode="auto">
            <a:xfrm flipV="1">
              <a:off x="1857356" y="3995370"/>
              <a:ext cx="3072555" cy="31453"/>
            </a:xfrm>
            <a:prstGeom prst="line">
              <a:avLst/>
            </a:prstGeom>
            <a:noFill/>
            <a:ln w="12700" algn="ctr">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cxnSp>
        <p:sp>
          <p:nvSpPr>
            <p:cNvPr id="25621" name="TextBox 22"/>
            <p:cNvSpPr txBox="1">
              <a:spLocks noChangeArrowheads="1"/>
            </p:cNvSpPr>
            <p:nvPr/>
          </p:nvSpPr>
          <p:spPr bwMode="auto">
            <a:xfrm rot="10800000" flipV="1">
              <a:off x="2714612" y="5003298"/>
              <a:ext cx="1143008" cy="953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CA" sz="2800">
                  <a:latin typeface="Times New Roman" pitchFamily="18" charset="0"/>
                  <a:cs typeface="Times New Roman" pitchFamily="18" charset="0"/>
                </a:rPr>
                <a:t>Short Call</a:t>
              </a:r>
              <a:endParaRPr lang="en-US" sz="2800">
                <a:latin typeface="Times New Roman" pitchFamily="18" charset="0"/>
                <a:cs typeface="Times New Roman" pitchFamily="18" charset="0"/>
              </a:endParaRPr>
            </a:p>
          </p:txBody>
        </p:sp>
        <p:sp>
          <p:nvSpPr>
            <p:cNvPr id="25622" name="TextBox 23"/>
            <p:cNvSpPr txBox="1">
              <a:spLocks noChangeArrowheads="1"/>
            </p:cNvSpPr>
            <p:nvPr/>
          </p:nvSpPr>
          <p:spPr bwMode="auto">
            <a:xfrm rot="10800000" flipV="1">
              <a:off x="5643570" y="3251906"/>
              <a:ext cx="1928826" cy="5231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CA" sz="2800">
                  <a:latin typeface="Times New Roman" pitchFamily="18" charset="0"/>
                  <a:cs typeface="Times New Roman" pitchFamily="18" charset="0"/>
                </a:rPr>
                <a:t>Asset Price</a:t>
              </a:r>
              <a:endParaRPr lang="en-US" sz="2800">
                <a:latin typeface="Times New Roman" pitchFamily="18" charset="0"/>
                <a:cs typeface="Times New Roman" pitchFamily="18" charset="0"/>
              </a:endParaRPr>
            </a:p>
          </p:txBody>
        </p:sp>
      </p:grpSp>
    </p:spTree>
    <p:extLst>
      <p:ext uri="{BB962C8B-B14F-4D97-AF65-F5344CB8AC3E}">
        <p14:creationId xmlns="" xmlns:p14="http://schemas.microsoft.com/office/powerpoint/2010/main" val="632830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84213" y="404813"/>
            <a:ext cx="7772400" cy="587375"/>
          </a:xfrm>
        </p:spPr>
        <p:txBody>
          <a:bodyPr/>
          <a:lstStyle/>
          <a:p>
            <a:r>
              <a:rPr lang="en-US" smtClean="0">
                <a:latin typeface="Times New Roman" pitchFamily="18" charset="0"/>
                <a:cs typeface="Times New Roman" pitchFamily="18" charset="0"/>
              </a:rPr>
              <a:t>Delta-gamma-hedging</a:t>
            </a:r>
          </a:p>
        </p:txBody>
      </p:sp>
      <p:sp>
        <p:nvSpPr>
          <p:cNvPr id="26627" name="Content Placeholder 2"/>
          <p:cNvSpPr>
            <a:spLocks noGrp="1"/>
          </p:cNvSpPr>
          <p:nvPr>
            <p:ph idx="1"/>
          </p:nvPr>
        </p:nvSpPr>
        <p:spPr>
          <a:xfrm>
            <a:off x="685800" y="1196975"/>
            <a:ext cx="8134350" cy="4899025"/>
          </a:xfrm>
        </p:spPr>
        <p:txBody>
          <a:bodyPr/>
          <a:lstStyle/>
          <a:p>
            <a:r>
              <a:rPr lang="en-US" sz="2800" smtClean="0">
                <a:latin typeface="Times New Roman" pitchFamily="18" charset="0"/>
                <a:cs typeface="Times New Roman" pitchFamily="18" charset="0"/>
              </a:rPr>
              <a:t> To make the delta-neutral portfolio into a Delta-gamma neutral portfolio, we need to:</a:t>
            </a:r>
          </a:p>
          <a:p>
            <a:pPr>
              <a:buFontTx/>
              <a:buNone/>
            </a:pPr>
            <a:r>
              <a:rPr lang="en-US" sz="2800" smtClean="0">
                <a:latin typeface="Times New Roman" pitchFamily="18" charset="0"/>
                <a:cs typeface="Times New Roman" pitchFamily="18" charset="0"/>
              </a:rPr>
              <a:t> </a:t>
            </a:r>
          </a:p>
          <a:p>
            <a:pPr marL="914400" lvl="1" indent="-514350">
              <a:buFontTx/>
              <a:buAutoNum type="arabicPeriod"/>
            </a:pPr>
            <a:r>
              <a:rPr lang="en-US" sz="2400" smtClean="0">
                <a:latin typeface="Times New Roman" pitchFamily="18" charset="0"/>
                <a:cs typeface="Times New Roman" pitchFamily="18" charset="0"/>
              </a:rPr>
              <a:t>Add certain amount of other options into the portfolio:</a:t>
            </a:r>
          </a:p>
          <a:p>
            <a:pPr>
              <a:buFontTx/>
              <a:buNone/>
            </a:pPr>
            <a:r>
              <a:rPr lang="en-US" sz="2800" smtClean="0">
                <a:latin typeface="Times New Roman" pitchFamily="18" charset="0"/>
                <a:cs typeface="Times New Roman" pitchFamily="18" charset="0"/>
              </a:rPr>
              <a:t>				N</a:t>
            </a:r>
            <a:r>
              <a:rPr lang="en-US" sz="2800" baseline="-25000" smtClean="0">
                <a:latin typeface="Times New Roman" pitchFamily="18" charset="0"/>
                <a:cs typeface="Times New Roman" pitchFamily="18" charset="0"/>
              </a:rPr>
              <a:t>G</a:t>
            </a:r>
            <a:r>
              <a:rPr lang="en-US" sz="2800" smtClean="0">
                <a:latin typeface="Times New Roman" pitchFamily="18" charset="0"/>
                <a:cs typeface="Times New Roman" pitchFamily="18" charset="0"/>
              </a:rPr>
              <a:t> × </a:t>
            </a:r>
            <a:r>
              <a:rPr lang="en-US" sz="2800" smtClean="0">
                <a:latin typeface="Times New Roman" pitchFamily="18" charset="0"/>
                <a:cs typeface="Times New Roman" pitchFamily="18" charset="0"/>
                <a:sym typeface="Symbol" pitchFamily="18" charset="2"/>
              </a:rPr>
              <a:t></a:t>
            </a:r>
            <a:r>
              <a:rPr lang="en-US" sz="2800" baseline="-25000" smtClean="0">
                <a:latin typeface="Times New Roman" pitchFamily="18" charset="0"/>
                <a:cs typeface="Times New Roman" pitchFamily="18" charset="0"/>
              </a:rPr>
              <a:t>G</a:t>
            </a:r>
            <a:r>
              <a:rPr lang="en-US" sz="2800" smtClean="0">
                <a:latin typeface="Times New Roman" pitchFamily="18" charset="0"/>
                <a:cs typeface="Times New Roman" pitchFamily="18" charset="0"/>
              </a:rPr>
              <a:t> + </a:t>
            </a:r>
            <a:r>
              <a:rPr lang="en-US" sz="2800" smtClean="0">
                <a:latin typeface="Times New Roman" pitchFamily="18" charset="0"/>
                <a:cs typeface="Times New Roman" pitchFamily="18" charset="0"/>
                <a:sym typeface="Symbol" pitchFamily="18" charset="2"/>
              </a:rPr>
              <a:t></a:t>
            </a:r>
            <a:r>
              <a:rPr lang="en-US" sz="2800" smtClean="0">
                <a:latin typeface="Times New Roman" pitchFamily="18" charset="0"/>
                <a:cs typeface="Times New Roman" pitchFamily="18" charset="0"/>
              </a:rPr>
              <a:t> = 0	</a:t>
            </a:r>
          </a:p>
          <a:p>
            <a:pPr>
              <a:buFontTx/>
              <a:buNone/>
            </a:pPr>
            <a:r>
              <a:rPr lang="en-US" sz="2800" smtClean="0">
                <a:latin typeface="Times New Roman" pitchFamily="18" charset="0"/>
                <a:cs typeface="Times New Roman" pitchFamily="18" charset="0"/>
              </a:rPr>
              <a:t>	</a:t>
            </a:r>
            <a:r>
              <a:rPr lang="en-US" sz="2400" smtClean="0">
                <a:latin typeface="Times New Roman" pitchFamily="18" charset="0"/>
                <a:cs typeface="Times New Roman" pitchFamily="18" charset="0"/>
              </a:rPr>
              <a:t>(N</a:t>
            </a:r>
            <a:r>
              <a:rPr lang="en-US" sz="2400" baseline="-25000" smtClean="0">
                <a:latin typeface="Times New Roman" pitchFamily="18" charset="0"/>
                <a:cs typeface="Times New Roman" pitchFamily="18" charset="0"/>
              </a:rPr>
              <a:t>G</a:t>
            </a:r>
            <a:r>
              <a:rPr lang="en-US" sz="2400" smtClean="0">
                <a:latin typeface="Times New Roman" pitchFamily="18" charset="0"/>
                <a:cs typeface="Times New Roman" pitchFamily="18" charset="0"/>
              </a:rPr>
              <a:t>=</a:t>
            </a:r>
            <a:r>
              <a:rPr lang="en-US" sz="2400" smtClean="0">
                <a:latin typeface="Times New Roman" pitchFamily="18" charset="0"/>
                <a:cs typeface="Times New Roman" pitchFamily="18" charset="0"/>
                <a:sym typeface="Symbol" pitchFamily="18" charset="2"/>
              </a:rPr>
              <a:t> -/ </a:t>
            </a:r>
            <a:r>
              <a:rPr lang="en-US" sz="2400" baseline="-25000" smtClean="0">
                <a:latin typeface="Times New Roman" pitchFamily="18" charset="0"/>
                <a:cs typeface="Times New Roman" pitchFamily="18" charset="0"/>
              </a:rPr>
              <a:t>G  </a:t>
            </a:r>
            <a:r>
              <a:rPr lang="en-US" sz="2400" smtClean="0">
                <a:latin typeface="Times New Roman" pitchFamily="18" charset="0"/>
                <a:cs typeface="Times New Roman" pitchFamily="18" charset="0"/>
              </a:rPr>
              <a:t>is number of new options; </a:t>
            </a:r>
            <a:r>
              <a:rPr lang="en-US" sz="2400" smtClean="0">
                <a:latin typeface="Times New Roman" pitchFamily="18" charset="0"/>
                <a:cs typeface="Times New Roman" pitchFamily="18" charset="0"/>
                <a:sym typeface="Symbol" pitchFamily="18" charset="2"/>
              </a:rPr>
              <a:t></a:t>
            </a:r>
            <a:r>
              <a:rPr lang="en-US" sz="2400" baseline="-25000" smtClean="0">
                <a:latin typeface="Times New Roman" pitchFamily="18" charset="0"/>
                <a:cs typeface="Times New Roman" pitchFamily="18" charset="0"/>
              </a:rPr>
              <a:t>G</a:t>
            </a:r>
            <a:r>
              <a:rPr lang="en-US" sz="2400" smtClean="0">
                <a:latin typeface="Times New Roman" pitchFamily="18" charset="0"/>
                <a:cs typeface="Times New Roman" pitchFamily="18" charset="0"/>
              </a:rPr>
              <a:t> is gamma of the new options)</a:t>
            </a:r>
            <a:r>
              <a:rPr lang="en-US" sz="2800" smtClean="0">
                <a:latin typeface="Times New Roman" pitchFamily="18" charset="0"/>
                <a:cs typeface="Times New Roman" pitchFamily="18" charset="0"/>
              </a:rPr>
              <a:t> 	</a:t>
            </a:r>
          </a:p>
          <a:p>
            <a:pPr>
              <a:buFontTx/>
              <a:buNone/>
            </a:pPr>
            <a:r>
              <a:rPr lang="en-US" sz="2400" smtClean="0">
                <a:latin typeface="Times New Roman" pitchFamily="18" charset="0"/>
                <a:cs typeface="Times New Roman" pitchFamily="18" charset="0"/>
              </a:rPr>
              <a:t>	2. Adjust number of stocks to make the new portfolio delta-neutral.</a:t>
            </a:r>
          </a:p>
          <a:p>
            <a:endParaRPr lang="en-US" smtClean="0"/>
          </a:p>
        </p:txBody>
      </p:sp>
    </p:spTree>
    <p:extLst>
      <p:ext uri="{BB962C8B-B14F-4D97-AF65-F5344CB8AC3E}">
        <p14:creationId xmlns="" xmlns:p14="http://schemas.microsoft.com/office/powerpoint/2010/main" val="2642744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50825" y="260350"/>
            <a:ext cx="8677275" cy="587375"/>
          </a:xfrm>
        </p:spPr>
        <p:txBody>
          <a:bodyPr/>
          <a:lstStyle/>
          <a:p>
            <a:r>
              <a:rPr lang="en-US" smtClean="0">
                <a:latin typeface="Times New Roman" pitchFamily="18" charset="0"/>
                <a:cs typeface="Times New Roman" pitchFamily="18" charset="0"/>
              </a:rPr>
              <a:t>Delta-gamma-hedging: an Example</a:t>
            </a:r>
          </a:p>
        </p:txBody>
      </p:sp>
      <p:sp>
        <p:nvSpPr>
          <p:cNvPr id="27651" name="Content Placeholder 2"/>
          <p:cNvSpPr>
            <a:spLocks noGrp="1"/>
          </p:cNvSpPr>
          <p:nvPr>
            <p:ph idx="1"/>
          </p:nvPr>
        </p:nvSpPr>
        <p:spPr>
          <a:xfrm>
            <a:off x="395288" y="1052513"/>
            <a:ext cx="8748712" cy="4611687"/>
          </a:xfrm>
        </p:spPr>
        <p:txBody>
          <a:bodyPr/>
          <a:lstStyle/>
          <a:p>
            <a:r>
              <a:rPr lang="en-US" sz="2400" smtClean="0">
                <a:latin typeface="Times New Roman" pitchFamily="18" charset="0"/>
                <a:cs typeface="Times New Roman" pitchFamily="18" charset="0"/>
              </a:rPr>
              <a:t>A Delta-neutral portfolio: shorts 100 Calls with a Delta of 0.6 and gamma of 1.5 longs 60 shares of stock</a:t>
            </a:r>
          </a:p>
          <a:p>
            <a:pPr>
              <a:buFontTx/>
              <a:buNone/>
            </a:pPr>
            <a:r>
              <a:rPr lang="en-US" sz="2400" smtClean="0">
                <a:latin typeface="Times New Roman" pitchFamily="18" charset="0"/>
                <a:cs typeface="Times New Roman" pitchFamily="18" charset="0"/>
              </a:rPr>
              <a:t>			</a:t>
            </a:r>
            <a:r>
              <a:rPr lang="en-US" sz="2400" smtClean="0">
                <a:latin typeface="Times New Roman" pitchFamily="18" charset="0"/>
                <a:cs typeface="Times New Roman" pitchFamily="18" charset="0"/>
                <a:sym typeface="Symbol" pitchFamily="18" charset="2"/>
              </a:rPr>
              <a:t></a:t>
            </a:r>
            <a:r>
              <a:rPr lang="en-US" sz="2400" baseline="-25000" smtClean="0">
                <a:latin typeface="Times New Roman" pitchFamily="18" charset="0"/>
                <a:cs typeface="Times New Roman" pitchFamily="18" charset="0"/>
                <a:sym typeface="Symbol" pitchFamily="18" charset="2"/>
              </a:rPr>
              <a:t>pf</a:t>
            </a:r>
            <a:r>
              <a:rPr lang="en-US" sz="2400" smtClean="0">
                <a:latin typeface="Times New Roman" pitchFamily="18" charset="0"/>
                <a:cs typeface="Times New Roman" pitchFamily="18" charset="0"/>
                <a:sym typeface="Symbol" pitchFamily="18" charset="2"/>
              </a:rPr>
              <a:t> = </a:t>
            </a:r>
            <a:r>
              <a:rPr lang="en-US" sz="2400" smtClean="0">
                <a:latin typeface="Times New Roman" pitchFamily="18" charset="0"/>
                <a:cs typeface="Times New Roman" pitchFamily="18" charset="0"/>
              </a:rPr>
              <a:t>-0.6×100 + 1×60=0</a:t>
            </a:r>
          </a:p>
          <a:p>
            <a:pPr>
              <a:buFontTx/>
              <a:buNone/>
            </a:pPr>
            <a:r>
              <a:rPr lang="en-US" sz="2400" smtClean="0">
                <a:latin typeface="Times New Roman" pitchFamily="18" charset="0"/>
                <a:cs typeface="Times New Roman" pitchFamily="18" charset="0"/>
              </a:rPr>
              <a:t>			</a:t>
            </a:r>
            <a:r>
              <a:rPr lang="en-US" sz="2400" smtClean="0">
                <a:latin typeface="Times New Roman" pitchFamily="18" charset="0"/>
                <a:cs typeface="Times New Roman" pitchFamily="18" charset="0"/>
                <a:sym typeface="Symbol" pitchFamily="18" charset="2"/>
              </a:rPr>
              <a:t></a:t>
            </a:r>
            <a:r>
              <a:rPr lang="en-US" sz="2400" baseline="-25000" smtClean="0">
                <a:latin typeface="Times New Roman" pitchFamily="18" charset="0"/>
                <a:cs typeface="Times New Roman" pitchFamily="18" charset="0"/>
                <a:sym typeface="Symbol" pitchFamily="18" charset="2"/>
              </a:rPr>
              <a:t>pf</a:t>
            </a:r>
            <a:r>
              <a:rPr lang="en-US" sz="2400" smtClean="0">
                <a:latin typeface="Times New Roman" pitchFamily="18" charset="0"/>
                <a:cs typeface="Times New Roman" pitchFamily="18" charset="0"/>
                <a:sym typeface="Symbol" pitchFamily="18" charset="2"/>
              </a:rPr>
              <a:t> = </a:t>
            </a:r>
            <a:r>
              <a:rPr lang="en-US" sz="2400" smtClean="0">
                <a:latin typeface="Times New Roman" pitchFamily="18" charset="0"/>
                <a:cs typeface="Times New Roman" pitchFamily="18" charset="0"/>
              </a:rPr>
              <a:t>-1.5 × 100 + 0 ×60 = -150</a:t>
            </a:r>
          </a:p>
          <a:p>
            <a:r>
              <a:rPr lang="en-US" sz="2400" smtClean="0">
                <a:latin typeface="Times New Roman" pitchFamily="18" charset="0"/>
                <a:cs typeface="Times New Roman" pitchFamily="18" charset="0"/>
              </a:rPr>
              <a:t>If we would like to use other call options with a delta of 0.5 and gamma of 2 to construct a delta-gamma-neutral portfolio:</a:t>
            </a:r>
          </a:p>
          <a:p>
            <a:r>
              <a:rPr lang="en-US" sz="2400" smtClean="0">
                <a:latin typeface="Times New Roman" pitchFamily="18" charset="0"/>
                <a:cs typeface="Times New Roman" pitchFamily="18" charset="0"/>
              </a:rPr>
              <a:t>N</a:t>
            </a:r>
            <a:r>
              <a:rPr lang="en-US" sz="2400" baseline="-25000" smtClean="0">
                <a:latin typeface="Times New Roman" pitchFamily="18" charset="0"/>
                <a:cs typeface="Times New Roman" pitchFamily="18" charset="0"/>
              </a:rPr>
              <a:t>G</a:t>
            </a:r>
            <a:r>
              <a:rPr lang="en-US" sz="2400" smtClean="0">
                <a:latin typeface="Times New Roman" pitchFamily="18" charset="0"/>
                <a:cs typeface="Times New Roman" pitchFamily="18" charset="0"/>
              </a:rPr>
              <a:t>=</a:t>
            </a:r>
            <a:r>
              <a:rPr lang="en-US" sz="2400" smtClean="0">
                <a:latin typeface="Times New Roman" pitchFamily="18" charset="0"/>
                <a:cs typeface="Times New Roman" pitchFamily="18" charset="0"/>
                <a:sym typeface="Symbol" pitchFamily="18" charset="2"/>
              </a:rPr>
              <a:t> -/ </a:t>
            </a:r>
            <a:r>
              <a:rPr lang="en-US" sz="2400" baseline="-25000" smtClean="0">
                <a:latin typeface="Times New Roman" pitchFamily="18" charset="0"/>
                <a:cs typeface="Times New Roman" pitchFamily="18" charset="0"/>
              </a:rPr>
              <a:t>G</a:t>
            </a:r>
            <a:r>
              <a:rPr lang="en-US" sz="2400" smtClean="0">
                <a:latin typeface="Times New Roman" pitchFamily="18" charset="0"/>
                <a:cs typeface="Times New Roman" pitchFamily="18" charset="0"/>
              </a:rPr>
              <a:t>= - (-150)/2=75 Long 75 new options</a:t>
            </a:r>
          </a:p>
          <a:p>
            <a:pPr>
              <a:buFontTx/>
              <a:buNone/>
            </a:pPr>
            <a:r>
              <a:rPr lang="en-US" sz="2400" smtClean="0">
                <a:latin typeface="Times New Roman" pitchFamily="18" charset="0"/>
                <a:cs typeface="Times New Roman" pitchFamily="18" charset="0"/>
              </a:rPr>
              <a:t>				</a:t>
            </a:r>
            <a:r>
              <a:rPr lang="en-US" sz="2400" smtClean="0">
                <a:latin typeface="Times New Roman" pitchFamily="18" charset="0"/>
                <a:cs typeface="Times New Roman" pitchFamily="18" charset="0"/>
                <a:sym typeface="Symbol" pitchFamily="18" charset="2"/>
              </a:rPr>
              <a:t></a:t>
            </a:r>
            <a:r>
              <a:rPr lang="en-US" sz="2400" baseline="-25000" smtClean="0">
                <a:latin typeface="Times New Roman" pitchFamily="18" charset="0"/>
                <a:cs typeface="Times New Roman" pitchFamily="18" charset="0"/>
                <a:sym typeface="Symbol" pitchFamily="18" charset="2"/>
              </a:rPr>
              <a:t>pf</a:t>
            </a:r>
            <a:r>
              <a:rPr lang="en-US" sz="2400" smtClean="0">
                <a:latin typeface="Times New Roman" pitchFamily="18" charset="0"/>
                <a:cs typeface="Times New Roman" pitchFamily="18" charset="0"/>
              </a:rPr>
              <a:t> = -150 + 75×2= 0</a:t>
            </a:r>
          </a:p>
          <a:p>
            <a:r>
              <a:rPr lang="en-US" sz="2400" smtClean="0">
                <a:latin typeface="Times New Roman" pitchFamily="18" charset="0"/>
                <a:cs typeface="Times New Roman" pitchFamily="18" charset="0"/>
              </a:rPr>
              <a:t>Delta of the new portfolio: 75×0.5=37.5</a:t>
            </a:r>
          </a:p>
          <a:p>
            <a:pPr lvl="1"/>
            <a:r>
              <a:rPr lang="en-US" sz="2000" smtClean="0">
                <a:latin typeface="Times New Roman" pitchFamily="18" charset="0"/>
                <a:cs typeface="Times New Roman" pitchFamily="18" charset="0"/>
              </a:rPr>
              <a:t>Sell 37.5 shares of the stock.</a:t>
            </a:r>
          </a:p>
          <a:p>
            <a:r>
              <a:rPr lang="en-US" sz="2400" smtClean="0">
                <a:latin typeface="Times New Roman" pitchFamily="18" charset="0"/>
                <a:cs typeface="Times New Roman" pitchFamily="18" charset="0"/>
              </a:rPr>
              <a:t>The Delta-gamma-neutral portfolio:</a:t>
            </a:r>
          </a:p>
          <a:p>
            <a:pPr lvl="1"/>
            <a:r>
              <a:rPr lang="en-US" sz="2000" smtClean="0">
                <a:latin typeface="Times New Roman" pitchFamily="18" charset="0"/>
                <a:cs typeface="Times New Roman" pitchFamily="18" charset="0"/>
              </a:rPr>
              <a:t>Short 100 calls with Delta of 0.6 and gamma of 1.5</a:t>
            </a:r>
          </a:p>
          <a:p>
            <a:pPr lvl="1"/>
            <a:r>
              <a:rPr lang="en-US" sz="2000" smtClean="0">
                <a:latin typeface="Times New Roman" pitchFamily="18" charset="0"/>
                <a:cs typeface="Times New Roman" pitchFamily="18" charset="0"/>
              </a:rPr>
              <a:t>Long 75 calls with Delta of 0.5 and gamma of 2</a:t>
            </a:r>
          </a:p>
          <a:p>
            <a:pPr lvl="1"/>
            <a:r>
              <a:rPr lang="en-US" sz="2000" smtClean="0">
                <a:latin typeface="Times New Roman" pitchFamily="18" charset="0"/>
                <a:cs typeface="Times New Roman" pitchFamily="18" charset="0"/>
              </a:rPr>
              <a:t>Long 22.5 (60-37.5) shares of stock.</a:t>
            </a:r>
          </a:p>
        </p:txBody>
      </p:sp>
    </p:spTree>
    <p:extLst>
      <p:ext uri="{BB962C8B-B14F-4D97-AF65-F5344CB8AC3E}">
        <p14:creationId xmlns="" xmlns:p14="http://schemas.microsoft.com/office/powerpoint/2010/main" val="42943834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noFill/>
        </p:spPr>
        <p:txBody>
          <a:bodyPr lIns="92075" tIns="46038" rIns="92075" bIns="46038" anchor="ctr"/>
          <a:lstStyle/>
          <a:p>
            <a:pPr eaLnBrk="1" hangingPunct="1"/>
            <a:r>
              <a:rPr lang="en-US" dirty="0" smtClean="0">
                <a:latin typeface="Times New Roman" pitchFamily="18" charset="0"/>
                <a:cs typeface="Times New Roman" pitchFamily="18" charset="0"/>
              </a:rPr>
              <a:t>When Linear Model Can be Used</a:t>
            </a:r>
          </a:p>
        </p:txBody>
      </p:sp>
      <p:sp>
        <p:nvSpPr>
          <p:cNvPr id="41988" name="Rectangle 3"/>
          <p:cNvSpPr>
            <a:spLocks noGrp="1" noChangeArrowheads="1"/>
          </p:cNvSpPr>
          <p:nvPr>
            <p:ph type="body" idx="1"/>
          </p:nvPr>
        </p:nvSpPr>
        <p:spPr>
          <a:noFill/>
        </p:spPr>
        <p:txBody>
          <a:bodyPr lIns="92075" tIns="46038" rIns="92075" bIns="46038"/>
          <a:lstStyle/>
          <a:p>
            <a:pPr eaLnBrk="1" hangingPunct="1"/>
            <a:r>
              <a:rPr lang="en-US" dirty="0" smtClean="0">
                <a:latin typeface="Times New Roman" pitchFamily="18" charset="0"/>
                <a:cs typeface="Times New Roman" pitchFamily="18" charset="0"/>
              </a:rPr>
              <a:t>Portfolio of stocks</a:t>
            </a:r>
          </a:p>
          <a:p>
            <a:pPr eaLnBrk="1" hangingPunct="1"/>
            <a:r>
              <a:rPr lang="en-US" dirty="0" smtClean="0">
                <a:latin typeface="Times New Roman" pitchFamily="18" charset="0"/>
                <a:cs typeface="Times New Roman" pitchFamily="18" charset="0"/>
              </a:rPr>
              <a:t>Portfolio of bonds</a:t>
            </a:r>
          </a:p>
          <a:p>
            <a:pPr eaLnBrk="1" hangingPunct="1"/>
            <a:r>
              <a:rPr lang="en-US" dirty="0" smtClean="0">
                <a:latin typeface="Times New Roman" pitchFamily="18" charset="0"/>
                <a:cs typeface="Times New Roman" pitchFamily="18" charset="0"/>
              </a:rPr>
              <a:t>Forward contract on foreign currency</a:t>
            </a:r>
          </a:p>
          <a:p>
            <a:pPr eaLnBrk="1" hangingPunct="1"/>
            <a:r>
              <a:rPr lang="en-US" dirty="0" smtClean="0">
                <a:latin typeface="Times New Roman" pitchFamily="18" charset="0"/>
                <a:cs typeface="Times New Roman" pitchFamily="18" charset="0"/>
              </a:rPr>
              <a:t>Interest-rate swap</a:t>
            </a:r>
          </a:p>
        </p:txBody>
      </p:sp>
    </p:spTree>
    <p:extLst>
      <p:ext uri="{BB962C8B-B14F-4D97-AF65-F5344CB8AC3E}">
        <p14:creationId xmlns="" xmlns:p14="http://schemas.microsoft.com/office/powerpoint/2010/main" val="3601018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title"/>
          </p:nvPr>
        </p:nvSpPr>
        <p:spPr>
          <a:xfrm>
            <a:off x="685800" y="609600"/>
            <a:ext cx="7772400" cy="803176"/>
          </a:xfrm>
          <a:noFill/>
        </p:spPr>
        <p:txBody>
          <a:bodyPr lIns="92075" tIns="46038" rIns="92075" bIns="46038" anchor="ctr"/>
          <a:lstStyle/>
          <a:p>
            <a:pPr eaLnBrk="1" hangingPunct="1"/>
            <a:r>
              <a:rPr lang="en-US" dirty="0" smtClean="0">
                <a:latin typeface="Times New Roman" pitchFamily="18" charset="0"/>
                <a:cs typeface="Times New Roman" pitchFamily="18" charset="0"/>
              </a:rPr>
              <a:t>The Linear Model and Options</a:t>
            </a:r>
            <a:r>
              <a:rPr lang="en-US" dirty="0" smtClean="0"/>
              <a:t/>
            </a:r>
            <a:br>
              <a:rPr lang="en-US" dirty="0" smtClean="0"/>
            </a:br>
            <a:endParaRPr lang="en-US" dirty="0" smtClean="0"/>
          </a:p>
        </p:txBody>
      </p:sp>
      <p:sp>
        <p:nvSpPr>
          <p:cNvPr id="15366" name="Rectangle 3"/>
          <p:cNvSpPr>
            <a:spLocks noGrp="1" noChangeArrowheads="1"/>
          </p:cNvSpPr>
          <p:nvPr>
            <p:ph type="body" idx="1"/>
          </p:nvPr>
        </p:nvSpPr>
        <p:spPr>
          <a:xfrm>
            <a:off x="685800" y="1556792"/>
            <a:ext cx="7772400" cy="4539208"/>
          </a:xfrm>
          <a:noFill/>
        </p:spPr>
        <p:txBody>
          <a:bodyPr lIns="92075" tIns="46038" rIns="92075" bIns="46038"/>
          <a:lstStyle/>
          <a:p>
            <a:pPr eaLnBrk="1" hangingPunct="1">
              <a:buFont typeface="Wingdings" pitchFamily="2" charset="2"/>
              <a:buNone/>
            </a:pPr>
            <a:r>
              <a:rPr lang="en-US" dirty="0" smtClean="0"/>
              <a:t>	</a:t>
            </a:r>
            <a:r>
              <a:rPr lang="en-US" dirty="0" smtClean="0">
                <a:latin typeface="Times New Roman" pitchFamily="18" charset="0"/>
                <a:cs typeface="Times New Roman" pitchFamily="18" charset="0"/>
              </a:rPr>
              <a:t>Consider a portfolio of options dependent on a single stock price, </a:t>
            </a:r>
            <a:r>
              <a:rPr lang="en-US" i="1"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Define the delta of the portfolio as</a:t>
            </a:r>
          </a:p>
          <a:p>
            <a:pPr eaLnBrk="1" hangingPunct="1"/>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r>
              <a:rPr lang="en-US" dirty="0" smtClean="0">
                <a:latin typeface="Times New Roman" pitchFamily="18" charset="0"/>
                <a:cs typeface="Times New Roman" pitchFamily="18" charset="0"/>
              </a:rPr>
              <a:t>	and the percentage change in price as:</a:t>
            </a:r>
          </a:p>
          <a:p>
            <a:pPr algn="ctr" eaLnBrk="1" hangingPunct="1">
              <a:buFont typeface="Wingdings" pitchFamily="2" charset="2"/>
              <a:buNone/>
            </a:pPr>
            <a:endParaRPr lang="en-US" dirty="0" smtClean="0">
              <a:latin typeface="Times New Roman" pitchFamily="18" charset="0"/>
              <a:cs typeface="Times New Roman" pitchFamily="18" charset="0"/>
            </a:endParaRPr>
          </a:p>
          <a:p>
            <a:pPr algn="ctr" eaLnBrk="1" hangingPunct="1">
              <a:buFont typeface="Wingdings" pitchFamily="2" charset="2"/>
              <a:buNone/>
            </a:pPr>
            <a:endParaRPr lang="en-US" dirty="0" smtClean="0">
              <a:latin typeface="Times New Roman" pitchFamily="18" charset="0"/>
              <a:cs typeface="Times New Roman" pitchFamily="18" charset="0"/>
            </a:endParaRPr>
          </a:p>
        </p:txBody>
      </p:sp>
      <p:graphicFrame>
        <p:nvGraphicFramePr>
          <p:cNvPr id="15362" name="Object 4"/>
          <p:cNvGraphicFramePr>
            <a:graphicFrameLocks/>
          </p:cNvGraphicFramePr>
          <p:nvPr/>
        </p:nvGraphicFramePr>
        <p:xfrm>
          <a:off x="3563888" y="3212976"/>
          <a:ext cx="1144587" cy="860425"/>
        </p:xfrm>
        <a:graphic>
          <a:graphicData uri="http://schemas.openxmlformats.org/presentationml/2006/ole">
            <p:oleObj spid="_x0000_s43018" name="Equation" r:id="rId4" imgW="647280" imgH="507960" progId="Equation.3">
              <p:embed/>
            </p:oleObj>
          </a:graphicData>
        </a:graphic>
      </p:graphicFrame>
      <p:graphicFrame>
        <p:nvGraphicFramePr>
          <p:cNvPr id="15363" name="Object 5"/>
          <p:cNvGraphicFramePr>
            <a:graphicFrameLocks/>
          </p:cNvGraphicFramePr>
          <p:nvPr/>
        </p:nvGraphicFramePr>
        <p:xfrm>
          <a:off x="3563888" y="4869160"/>
          <a:ext cx="1395413" cy="800100"/>
        </p:xfrm>
        <a:graphic>
          <a:graphicData uri="http://schemas.openxmlformats.org/presentationml/2006/ole">
            <p:oleObj spid="_x0000_s43019" name="Equation" r:id="rId5" imgW="748800" imgH="507960" progId="Equation.3">
              <p:embed/>
            </p:oleObj>
          </a:graphicData>
        </a:graphic>
      </p:graphicFrame>
    </p:spTree>
    <p:extLst>
      <p:ext uri="{BB962C8B-B14F-4D97-AF65-F5344CB8AC3E}">
        <p14:creationId xmlns="" xmlns:p14="http://schemas.microsoft.com/office/powerpoint/2010/main" val="4222365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755576" y="188640"/>
            <a:ext cx="7772400" cy="1143000"/>
          </a:xfrm>
          <a:noFill/>
        </p:spPr>
        <p:txBody>
          <a:bodyPr lIns="92075" tIns="46038" rIns="92075" bIns="46038" anchor="ctr"/>
          <a:lstStyle/>
          <a:p>
            <a:pPr eaLnBrk="1" hangingPunct="1"/>
            <a:r>
              <a:rPr lang="en-US" dirty="0" smtClean="0">
                <a:latin typeface="Times New Roman" pitchFamily="18" charset="0"/>
                <a:cs typeface="Times New Roman" pitchFamily="18" charset="0"/>
              </a:rPr>
              <a:t>Example</a:t>
            </a:r>
            <a:endParaRPr lang="en-US" sz="2400" dirty="0" smtClean="0">
              <a:latin typeface="Times New Roman" pitchFamily="18" charset="0"/>
              <a:cs typeface="Times New Roman" pitchFamily="18" charset="0"/>
            </a:endParaRPr>
          </a:p>
        </p:txBody>
      </p:sp>
      <p:sp>
        <p:nvSpPr>
          <p:cNvPr id="34820" name="Rectangle 3"/>
          <p:cNvSpPr>
            <a:spLocks noGrp="1" noChangeArrowheads="1"/>
          </p:cNvSpPr>
          <p:nvPr>
            <p:ph type="body" idx="1"/>
          </p:nvPr>
        </p:nvSpPr>
        <p:spPr>
          <a:xfrm>
            <a:off x="611560" y="1196752"/>
            <a:ext cx="8136904" cy="4114800"/>
          </a:xfrm>
          <a:noFill/>
        </p:spPr>
        <p:txBody>
          <a:bodyPr lIns="92075" tIns="46038" rIns="92075" bIns="46038"/>
          <a:lstStyle/>
          <a:p>
            <a:pPr eaLnBrk="1" hangingPunct="1"/>
            <a:r>
              <a:rPr lang="en-US" dirty="0" smtClean="0">
                <a:latin typeface="Times New Roman" pitchFamily="18" charset="0"/>
                <a:cs typeface="Times New Roman" pitchFamily="18" charset="0"/>
              </a:rPr>
              <a:t>You invest $300,000 </a:t>
            </a:r>
            <a:r>
              <a:rPr lang="en-US" dirty="0">
                <a:latin typeface="Times New Roman" pitchFamily="18" charset="0"/>
                <a:cs typeface="Times New Roman" pitchFamily="18" charset="0"/>
              </a:rPr>
              <a:t>in gold and a $500,000 </a:t>
            </a: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silver. </a:t>
            </a:r>
            <a:endParaRPr lang="en-US" dirty="0" smtClean="0">
              <a:latin typeface="Times New Roman" pitchFamily="18" charset="0"/>
              <a:cs typeface="Times New Roman" pitchFamily="18" charset="0"/>
            </a:endParaRPr>
          </a:p>
          <a:p>
            <a:pPr eaLnBrk="1" hangingPunct="1"/>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daily volatilities of these two assets are 1.8% and 1.2% </a:t>
            </a:r>
            <a:r>
              <a:rPr lang="en-US" dirty="0" smtClean="0">
                <a:latin typeface="Times New Roman" pitchFamily="18" charset="0"/>
                <a:cs typeface="Times New Roman" pitchFamily="18" charset="0"/>
              </a:rPr>
              <a:t>respectively</a:t>
            </a:r>
          </a:p>
          <a:p>
            <a:pPr eaLnBrk="1" hangingPunct="1"/>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coefficient of correlation between their returns is 0.6. </a:t>
            </a:r>
            <a:endParaRPr lang="en-US" dirty="0" smtClean="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What </a:t>
            </a:r>
            <a:r>
              <a:rPr lang="en-US" dirty="0">
                <a:latin typeface="Times New Roman" pitchFamily="18" charset="0"/>
                <a:cs typeface="Times New Roman" pitchFamily="18" charset="0"/>
              </a:rPr>
              <a:t>is the 10-day 97.5% </a:t>
            </a:r>
            <a:r>
              <a:rPr lang="en-US" dirty="0" err="1">
                <a:latin typeface="Times New Roman" pitchFamily="18" charset="0"/>
                <a:cs typeface="Times New Roman" pitchFamily="18" charset="0"/>
              </a:rPr>
              <a:t>VaR</a:t>
            </a:r>
            <a:r>
              <a:rPr lang="en-US" dirty="0">
                <a:latin typeface="Times New Roman" pitchFamily="18" charset="0"/>
                <a:cs typeface="Times New Roman" pitchFamily="18" charset="0"/>
              </a:rPr>
              <a:t> for the portfolio? </a:t>
            </a:r>
            <a:endParaRPr lang="en-US" dirty="0" smtClean="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By </a:t>
            </a:r>
            <a:r>
              <a:rPr lang="en-US" dirty="0">
                <a:latin typeface="Times New Roman" pitchFamily="18" charset="0"/>
                <a:cs typeface="Times New Roman" pitchFamily="18" charset="0"/>
              </a:rPr>
              <a:t>how much does diversification reduce the </a:t>
            </a:r>
            <a:r>
              <a:rPr lang="en-US" dirty="0" err="1">
                <a:latin typeface="Times New Roman" pitchFamily="18" charset="0"/>
                <a:cs typeface="Times New Roman" pitchFamily="18" charset="0"/>
              </a:rPr>
              <a:t>VaR</a:t>
            </a:r>
            <a:r>
              <a:rPr lang="en-US" dirty="0">
                <a:latin typeface="Times New Roman" pitchFamily="18" charset="0"/>
                <a:cs typeface="Times New Roman" pitchFamily="18" charset="0"/>
              </a:rPr>
              <a:t>?</a:t>
            </a:r>
          </a:p>
          <a:p>
            <a:pPr eaLnBrk="1" hangingPunct="1"/>
            <a:endParaRPr lang="en-US" dirty="0" smtClean="0"/>
          </a:p>
        </p:txBody>
      </p:sp>
    </p:spTree>
    <p:extLst>
      <p:ext uri="{BB962C8B-B14F-4D97-AF65-F5344CB8AC3E}">
        <p14:creationId xmlns="" xmlns:p14="http://schemas.microsoft.com/office/powerpoint/2010/main" val="42268325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a:xfrm>
            <a:off x="457200" y="381000"/>
            <a:ext cx="8077200" cy="1219200"/>
          </a:xfrm>
          <a:noFill/>
        </p:spPr>
        <p:txBody>
          <a:bodyPr lIns="92075" tIns="46038" rIns="92075" bIns="46038" anchor="ctr"/>
          <a:lstStyle/>
          <a:p>
            <a:pPr eaLnBrk="1" hangingPunct="1"/>
            <a:r>
              <a:rPr lang="en-US" dirty="0" smtClean="0">
                <a:latin typeface="Times New Roman" pitchFamily="18" charset="0"/>
                <a:cs typeface="Times New Roman" pitchFamily="18" charset="0"/>
              </a:rPr>
              <a:t>Linear Model and Options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continued </a:t>
            </a:r>
          </a:p>
        </p:txBody>
      </p:sp>
      <p:sp>
        <p:nvSpPr>
          <p:cNvPr id="16390" name="Rectangle 3"/>
          <p:cNvSpPr>
            <a:spLocks noGrp="1" noChangeArrowheads="1"/>
          </p:cNvSpPr>
          <p:nvPr>
            <p:ph type="body" idx="1"/>
          </p:nvPr>
        </p:nvSpPr>
        <p:spPr>
          <a:xfrm>
            <a:off x="685800" y="1752600"/>
            <a:ext cx="7772400" cy="4628728"/>
          </a:xfrm>
          <a:noFill/>
        </p:spPr>
        <p:txBody>
          <a:bodyPr lIns="92075" tIns="46038" rIns="92075" bIns="46038"/>
          <a:lstStyle/>
          <a:p>
            <a:pPr eaLnBrk="1" hangingPunct="1"/>
            <a:r>
              <a:rPr lang="en-US" sz="2800" dirty="0" smtClean="0">
                <a:latin typeface="Times New Roman" pitchFamily="18" charset="0"/>
                <a:cs typeface="Times New Roman" pitchFamily="18" charset="0"/>
              </a:rPr>
              <a:t>To an approximation</a:t>
            </a:r>
          </a:p>
          <a:p>
            <a:pPr eaLnBrk="1" hangingPunct="1">
              <a:buNone/>
            </a:pPr>
            <a:endParaRPr lang="en-US" sz="2800" dirty="0" smtClean="0">
              <a:latin typeface="Times New Roman" pitchFamily="18" charset="0"/>
              <a:cs typeface="Times New Roman" pitchFamily="18" charset="0"/>
            </a:endParaRPr>
          </a:p>
          <a:p>
            <a:pPr eaLnBrk="1" hangingPunct="1">
              <a:buFont typeface="Wingdings" pitchFamily="2" charset="2"/>
              <a:buNone/>
            </a:pPr>
            <a:endParaRPr lang="en-US" sz="2800" dirty="0" smtClean="0">
              <a:latin typeface="Times New Roman" pitchFamily="18" charset="0"/>
              <a:cs typeface="Times New Roman" pitchFamily="18" charset="0"/>
            </a:endParaRPr>
          </a:p>
          <a:p>
            <a:pPr eaLnBrk="1" hangingPunct="1"/>
            <a:r>
              <a:rPr lang="en-US" sz="2800" dirty="0" smtClean="0">
                <a:latin typeface="Times New Roman" pitchFamily="18" charset="0"/>
                <a:cs typeface="Times New Roman" pitchFamily="18" charset="0"/>
              </a:rPr>
              <a:t>Similarly when there are many underlying market variables</a:t>
            </a:r>
          </a:p>
          <a:p>
            <a:pPr eaLnBrk="1" hangingPunct="1">
              <a:buFont typeface="Wingdings" pitchFamily="2" charset="2"/>
              <a:buNone/>
            </a:pPr>
            <a:endParaRPr lang="en-US" sz="2800" dirty="0" smtClean="0">
              <a:latin typeface="Times New Roman" pitchFamily="18" charset="0"/>
              <a:cs typeface="Times New Roman" pitchFamily="18" charset="0"/>
            </a:endParaRPr>
          </a:p>
          <a:p>
            <a:pPr eaLnBrk="1" hangingPunct="1">
              <a:buFont typeface="Wingdings" pitchFamily="2" charset="2"/>
              <a:buNone/>
            </a:pPr>
            <a:endParaRPr lang="en-US" sz="2800" dirty="0" smtClean="0">
              <a:latin typeface="Times New Roman" pitchFamily="18" charset="0"/>
              <a:cs typeface="Times New Roman" pitchFamily="18" charset="0"/>
            </a:endParaRPr>
          </a:p>
          <a:p>
            <a:pPr eaLnBrk="1" hangingPunct="1">
              <a:buFont typeface="Wingdings" pitchFamily="2" charset="2"/>
              <a:buNone/>
            </a:pPr>
            <a:r>
              <a:rPr lang="en-US" sz="2800" dirty="0" smtClean="0">
                <a:latin typeface="Times New Roman" pitchFamily="18" charset="0"/>
                <a:cs typeface="Times New Roman" pitchFamily="18" charset="0"/>
              </a:rPr>
              <a:t>	where </a:t>
            </a:r>
            <a:r>
              <a:rPr lang="en-US" sz="2800" dirty="0" smtClean="0">
                <a:latin typeface="Times New Roman" pitchFamily="18" charset="0"/>
                <a:cs typeface="Times New Roman" pitchFamily="18" charset="0"/>
                <a:sym typeface="Symbol"/>
              </a:rPr>
              <a:t></a:t>
            </a:r>
            <a:r>
              <a:rPr lang="en-US" sz="2800" i="1" baseline="-25000" dirty="0" err="1" smtClean="0">
                <a:latin typeface="Times New Roman" pitchFamily="18" charset="0"/>
                <a:cs typeface="Times New Roman" pitchFamily="18" charset="0"/>
              </a:rPr>
              <a:t>i</a:t>
            </a:r>
            <a:r>
              <a:rPr lang="en-US" sz="2800" dirty="0" smtClean="0">
                <a:latin typeface="Times New Roman" pitchFamily="18" charset="0"/>
                <a:cs typeface="Times New Roman" pitchFamily="18" charset="0"/>
              </a:rPr>
              <a:t> is the delta of the portfolio with respect to the change in price of the </a:t>
            </a:r>
            <a:r>
              <a:rPr lang="en-US" sz="2800" i="1" dirty="0" err="1" smtClean="0">
                <a:latin typeface="Times New Roman" pitchFamily="18" charset="0"/>
                <a:cs typeface="Times New Roman" pitchFamily="18" charset="0"/>
              </a:rPr>
              <a:t>i</a:t>
            </a:r>
            <a:r>
              <a:rPr lang="en-US" sz="2800" dirty="0" err="1" smtClean="0">
                <a:latin typeface="Times New Roman" pitchFamily="18" charset="0"/>
                <a:cs typeface="Times New Roman" pitchFamily="18" charset="0"/>
              </a:rPr>
              <a:t>th</a:t>
            </a:r>
            <a:r>
              <a:rPr lang="en-US" sz="2800" dirty="0" smtClean="0">
                <a:latin typeface="Times New Roman" pitchFamily="18" charset="0"/>
                <a:cs typeface="Times New Roman" pitchFamily="18" charset="0"/>
              </a:rPr>
              <a:t> asset</a:t>
            </a:r>
          </a:p>
          <a:p>
            <a:pPr eaLnBrk="1" hangingPunct="1">
              <a:buFont typeface="Wingdings" pitchFamily="2" charset="2"/>
              <a:buNone/>
            </a:pPr>
            <a:endParaRPr lang="en-US" sz="2800" dirty="0" smtClean="0"/>
          </a:p>
          <a:p>
            <a:pPr eaLnBrk="1" hangingPunct="1">
              <a:buFont typeface="Wingdings" pitchFamily="2" charset="2"/>
              <a:buNone/>
            </a:pPr>
            <a:endParaRPr lang="en-US" sz="2800" dirty="0" smtClean="0"/>
          </a:p>
        </p:txBody>
      </p:sp>
      <p:graphicFrame>
        <p:nvGraphicFramePr>
          <p:cNvPr id="16386" name="Object 4"/>
          <p:cNvGraphicFramePr>
            <a:graphicFrameLocks/>
          </p:cNvGraphicFramePr>
          <p:nvPr/>
        </p:nvGraphicFramePr>
        <p:xfrm>
          <a:off x="2771800" y="2492896"/>
          <a:ext cx="3429000" cy="609600"/>
        </p:xfrm>
        <a:graphic>
          <a:graphicData uri="http://schemas.openxmlformats.org/presentationml/2006/ole">
            <p:oleObj spid="_x0000_s44042" name="Equation" r:id="rId4" imgW="1523160" imgH="254160" progId="Equation.3">
              <p:embed/>
            </p:oleObj>
          </a:graphicData>
        </a:graphic>
      </p:graphicFrame>
      <p:graphicFrame>
        <p:nvGraphicFramePr>
          <p:cNvPr id="16387" name="Object 5"/>
          <p:cNvGraphicFramePr>
            <a:graphicFrameLocks/>
          </p:cNvGraphicFramePr>
          <p:nvPr/>
        </p:nvGraphicFramePr>
        <p:xfrm>
          <a:off x="2771800" y="4293096"/>
          <a:ext cx="2784475" cy="990600"/>
        </p:xfrm>
        <a:graphic>
          <a:graphicData uri="http://schemas.openxmlformats.org/presentationml/2006/ole">
            <p:oleObj spid="_x0000_s44043" name="Equation" r:id="rId5" imgW="1370880" imgH="444600" progId="Equation.3">
              <p:embed/>
            </p:oleObj>
          </a:graphicData>
        </a:graphic>
      </p:graphicFrame>
    </p:spTree>
    <p:extLst>
      <p:ext uri="{BB962C8B-B14F-4D97-AF65-F5344CB8AC3E}">
        <p14:creationId xmlns="" xmlns:p14="http://schemas.microsoft.com/office/powerpoint/2010/main" val="18931059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a:xfrm>
            <a:off x="539552" y="332656"/>
            <a:ext cx="7772400" cy="1143000"/>
          </a:xfrm>
          <a:noFill/>
        </p:spPr>
        <p:txBody>
          <a:bodyPr lIns="92075" tIns="46038" rIns="92075" bIns="46038" anchor="ctr"/>
          <a:lstStyle/>
          <a:p>
            <a:pPr eaLnBrk="1" hangingPunct="1"/>
            <a:r>
              <a:rPr lang="en-US" dirty="0" smtClean="0">
                <a:latin typeface="Times New Roman" pitchFamily="18" charset="0"/>
                <a:cs typeface="Times New Roman" pitchFamily="18" charset="0"/>
              </a:rPr>
              <a:t>Example-</a:t>
            </a:r>
          </a:p>
        </p:txBody>
      </p:sp>
      <p:sp>
        <p:nvSpPr>
          <p:cNvPr id="17413" name="Rectangle 3"/>
          <p:cNvSpPr>
            <a:spLocks noGrp="1" noChangeArrowheads="1"/>
          </p:cNvSpPr>
          <p:nvPr>
            <p:ph type="body" idx="1"/>
          </p:nvPr>
        </p:nvSpPr>
        <p:spPr>
          <a:xfrm>
            <a:off x="685800" y="1340768"/>
            <a:ext cx="7772400" cy="5328592"/>
          </a:xfrm>
          <a:noFill/>
        </p:spPr>
        <p:txBody>
          <a:bodyPr lIns="92075" tIns="46038" rIns="92075" bIns="46038"/>
          <a:lstStyle/>
          <a:p>
            <a:pPr eaLnBrk="1" hangingPunct="1">
              <a:lnSpc>
                <a:spcPct val="90000"/>
              </a:lnSpc>
            </a:pPr>
            <a:r>
              <a:rPr lang="en-US" sz="2800" dirty="0" smtClean="0">
                <a:latin typeface="Times New Roman" pitchFamily="18" charset="0"/>
                <a:cs typeface="Times New Roman" pitchFamily="18" charset="0"/>
              </a:rPr>
              <a:t>Consider an investment in options on Microsoft and AT&amp;T. Suppose the stock prices are 120 and 30 respectively and the deltas of the portfolio with respect to the two stock prices are 1,000 and 20,000 respectively</a:t>
            </a:r>
          </a:p>
          <a:p>
            <a:pPr eaLnBrk="1" hangingPunct="1">
              <a:lnSpc>
                <a:spcPct val="90000"/>
              </a:lnSpc>
            </a:pPr>
            <a:r>
              <a:rPr lang="en-US" sz="2800" dirty="0" smtClean="0">
                <a:latin typeface="Times New Roman" pitchFamily="18" charset="0"/>
                <a:cs typeface="Times New Roman" pitchFamily="18" charset="0"/>
              </a:rPr>
              <a:t>As an approximation</a:t>
            </a:r>
          </a:p>
          <a:p>
            <a:pPr eaLnBrk="1" hangingPunct="1">
              <a:lnSpc>
                <a:spcPct val="90000"/>
              </a:lnSpc>
              <a:buFont typeface="Wingdings" pitchFamily="2" charset="2"/>
              <a:buNone/>
            </a:pPr>
            <a:endParaRPr lang="en-US" sz="2800" dirty="0" smtClean="0">
              <a:latin typeface="Times New Roman" pitchFamily="18" charset="0"/>
              <a:cs typeface="Times New Roman" pitchFamily="18" charset="0"/>
            </a:endParaRPr>
          </a:p>
          <a:p>
            <a:pPr eaLnBrk="1" hangingPunct="1">
              <a:lnSpc>
                <a:spcPct val="90000"/>
              </a:lnSpc>
              <a:buFont typeface="Wingdings" pitchFamily="2" charset="2"/>
              <a:buNone/>
            </a:pPr>
            <a:r>
              <a:rPr lang="en-US" sz="2800" dirty="0" smtClean="0">
                <a:latin typeface="Times New Roman" pitchFamily="18" charset="0"/>
                <a:cs typeface="Times New Roman" pitchFamily="18" charset="0"/>
              </a:rPr>
              <a:t>	</a:t>
            </a:r>
          </a:p>
          <a:p>
            <a:pPr eaLnBrk="1" hangingPunct="1">
              <a:lnSpc>
                <a:spcPct val="90000"/>
              </a:lnSpc>
              <a:buFont typeface="Wingdings" pitchFamily="2" charset="2"/>
              <a:buNone/>
            </a:pPr>
            <a:endParaRPr lang="en-US" sz="2800" dirty="0" smtClean="0">
              <a:latin typeface="Times New Roman" pitchFamily="18" charset="0"/>
              <a:cs typeface="Times New Roman" pitchFamily="18" charset="0"/>
            </a:endParaRPr>
          </a:p>
          <a:p>
            <a:pPr eaLnBrk="1" hangingPunct="1">
              <a:lnSpc>
                <a:spcPct val="90000"/>
              </a:lnSpc>
              <a:buFont typeface="Wingdings" pitchFamily="2" charset="2"/>
              <a:buNone/>
            </a:pPr>
            <a:r>
              <a:rPr lang="en-US" sz="2800" dirty="0" smtClean="0">
                <a:latin typeface="Times New Roman" pitchFamily="18" charset="0"/>
                <a:cs typeface="Times New Roman" pitchFamily="18" charset="0"/>
              </a:rPr>
              <a:t>	where </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x</a:t>
            </a:r>
            <a:r>
              <a:rPr lang="en-US" sz="2800" baseline="-25000" dirty="0" smtClean="0">
                <a:latin typeface="Times New Roman" pitchFamily="18" charset="0"/>
                <a:cs typeface="Times New Roman" pitchFamily="18" charset="0"/>
              </a:rPr>
              <a:t>1</a:t>
            </a:r>
            <a:r>
              <a:rPr lang="en-US" sz="2800" dirty="0" smtClean="0">
                <a:latin typeface="Times New Roman" pitchFamily="18" charset="0"/>
                <a:cs typeface="Times New Roman" pitchFamily="18" charset="0"/>
              </a:rPr>
              <a:t> and </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x</a:t>
            </a:r>
            <a:r>
              <a:rPr lang="en-US" sz="2800" baseline="-25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 are the percentage changes in the two stock prices</a:t>
            </a:r>
            <a:r>
              <a:rPr lang="en-US" sz="2800" baseline="-25000" dirty="0" smtClean="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eaLnBrk="1" hangingPunct="1">
              <a:lnSpc>
                <a:spcPct val="90000"/>
              </a:lnSpc>
              <a:buFont typeface="Wingdings" pitchFamily="2" charset="2"/>
              <a:buNone/>
            </a:pPr>
            <a:endParaRPr lang="en-US" sz="2800" dirty="0" smtClean="0"/>
          </a:p>
        </p:txBody>
      </p:sp>
      <p:graphicFrame>
        <p:nvGraphicFramePr>
          <p:cNvPr id="17410" name="Object 4"/>
          <p:cNvGraphicFramePr>
            <a:graphicFrameLocks/>
          </p:cNvGraphicFramePr>
          <p:nvPr/>
        </p:nvGraphicFramePr>
        <p:xfrm>
          <a:off x="1187624" y="4077072"/>
          <a:ext cx="6984776" cy="792088"/>
        </p:xfrm>
        <a:graphic>
          <a:graphicData uri="http://schemas.openxmlformats.org/presentationml/2006/ole">
            <p:oleObj spid="_x0000_s45062" name="Equation" r:id="rId4" imgW="3021120" imgH="279360" progId="Equation.3">
              <p:embed/>
            </p:oleObj>
          </a:graphicData>
        </a:graphic>
      </p:graphicFrame>
    </p:spTree>
    <p:extLst>
      <p:ext uri="{BB962C8B-B14F-4D97-AF65-F5344CB8AC3E}">
        <p14:creationId xmlns="" xmlns:p14="http://schemas.microsoft.com/office/powerpoint/2010/main" val="13243475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59632" y="1196752"/>
            <a:ext cx="10406062" cy="74888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9699" name="Text Box 5"/>
          <p:cNvSpPr txBox="1">
            <a:spLocks noChangeArrowheads="1"/>
          </p:cNvSpPr>
          <p:nvPr/>
        </p:nvSpPr>
        <p:spPr bwMode="auto">
          <a:xfrm>
            <a:off x="755650" y="407988"/>
            <a:ext cx="7307263"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a:latin typeface="Times New Roman" pitchFamily="18" charset="0"/>
              </a:rPr>
              <a:t>Delta Gamma for a Long Call</a:t>
            </a:r>
          </a:p>
        </p:txBody>
      </p:sp>
      <p:sp>
        <p:nvSpPr>
          <p:cNvPr id="29700" name="Text Box 6"/>
          <p:cNvSpPr txBox="1">
            <a:spLocks noChangeArrowheads="1"/>
          </p:cNvSpPr>
          <p:nvPr/>
        </p:nvSpPr>
        <p:spPr bwMode="auto">
          <a:xfrm>
            <a:off x="539552" y="5301208"/>
            <a:ext cx="779780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sz="2400" dirty="0">
                <a:latin typeface="Times New Roman" pitchFamily="18" charset="0"/>
              </a:rPr>
              <a:t>The downside risk for the option is less than given by delta</a:t>
            </a:r>
          </a:p>
          <a:p>
            <a:pPr eaLnBrk="1" hangingPunct="1"/>
            <a:r>
              <a:rPr lang="en-US" sz="2400" dirty="0">
                <a:latin typeface="Times New Roman" pitchFamily="18" charset="0"/>
              </a:rPr>
              <a:t>approximation</a:t>
            </a:r>
          </a:p>
        </p:txBody>
      </p:sp>
    </p:spTree>
    <p:extLst>
      <p:ext uri="{BB962C8B-B14F-4D97-AF65-F5344CB8AC3E}">
        <p14:creationId xmlns="" xmlns:p14="http://schemas.microsoft.com/office/powerpoint/2010/main" val="21935398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5"/>
          <p:cNvSpPr>
            <a:spLocks noGrp="1" noChangeArrowheads="1"/>
          </p:cNvSpPr>
          <p:nvPr>
            <p:ph type="title"/>
          </p:nvPr>
        </p:nvSpPr>
        <p:spPr>
          <a:xfrm>
            <a:off x="323850" y="333375"/>
            <a:ext cx="7772400" cy="587375"/>
          </a:xfrm>
        </p:spPr>
        <p:txBody>
          <a:bodyPr/>
          <a:lstStyle/>
          <a:p>
            <a:r>
              <a:rPr lang="en-US" sz="4000" smtClean="0">
                <a:latin typeface="Times New Roman" pitchFamily="18" charset="0"/>
              </a:rPr>
              <a:t>Skewness</a:t>
            </a:r>
          </a:p>
        </p:txBody>
      </p:sp>
      <p:pic>
        <p:nvPicPr>
          <p:cNvPr id="9220" name="Picture 6"/>
          <p:cNvPicPr>
            <a:picLocks noGrp="1" noChangeAspect="1" noChangeArrowheads="1"/>
          </p:cNvPicPr>
          <p:nvPr>
            <p:ph type="body" idx="1"/>
          </p:nvPr>
        </p:nvPicPr>
        <p:blipFill>
          <a:blip r:embed="rId3" cstate="print">
            <a:extLst>
              <a:ext uri="{28A0092B-C50C-407E-A947-70E740481C1C}">
                <a14:useLocalDpi xmlns="" xmlns:a14="http://schemas.microsoft.com/office/drawing/2010/main" val="0"/>
              </a:ext>
            </a:extLst>
          </a:blip>
          <a:srcRect/>
          <a:stretch>
            <a:fillRect/>
          </a:stretch>
        </p:blipFill>
        <p:spPr>
          <a:xfrm>
            <a:off x="323850" y="2492375"/>
            <a:ext cx="7772400" cy="4114800"/>
          </a:xfrm>
        </p:spPr>
      </p:pic>
      <p:sp>
        <p:nvSpPr>
          <p:cNvPr id="9221" name="Text Box 7"/>
          <p:cNvSpPr txBox="1">
            <a:spLocks noChangeArrowheads="1"/>
          </p:cNvSpPr>
          <p:nvPr/>
        </p:nvSpPr>
        <p:spPr bwMode="auto">
          <a:xfrm>
            <a:off x="735013" y="1073150"/>
            <a:ext cx="6942137" cy="15700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sz="2400">
                <a:latin typeface="Times New Roman" pitchFamily="18" charset="0"/>
              </a:rPr>
              <a:t>Skewness refers to the asymmetry of a distribution:</a:t>
            </a:r>
          </a:p>
          <a:p>
            <a:pPr eaLnBrk="1" hangingPunct="1"/>
            <a:endParaRPr lang="en-US" sz="2400">
              <a:latin typeface="Times New Roman" pitchFamily="18" charset="0"/>
            </a:endParaRPr>
          </a:p>
          <a:p>
            <a:pPr eaLnBrk="1" hangingPunct="1"/>
            <a:endParaRPr lang="en-US" sz="2400">
              <a:latin typeface="Times New Roman" pitchFamily="18" charset="0"/>
            </a:endParaRPr>
          </a:p>
          <a:p>
            <a:pPr eaLnBrk="1" hangingPunct="1"/>
            <a:endParaRPr lang="en-US" sz="2400">
              <a:latin typeface="Times New Roman" pitchFamily="18" charset="0"/>
            </a:endParaRPr>
          </a:p>
        </p:txBody>
      </p:sp>
      <p:graphicFrame>
        <p:nvGraphicFramePr>
          <p:cNvPr id="9218" name="Object 8"/>
          <p:cNvGraphicFramePr>
            <a:graphicFrameLocks noChangeAspect="1"/>
          </p:cNvGraphicFramePr>
          <p:nvPr/>
        </p:nvGraphicFramePr>
        <p:xfrm>
          <a:off x="2843213" y="1628775"/>
          <a:ext cx="2520950" cy="722313"/>
        </p:xfrm>
        <a:graphic>
          <a:graphicData uri="http://schemas.openxmlformats.org/presentationml/2006/ole">
            <p:oleObj spid="_x0000_s55301" name="Equation" r:id="rId4" imgW="1548728" imgH="444307" progId="Equation.3">
              <p:embed/>
            </p:oleObj>
          </a:graphicData>
        </a:graphic>
      </p:graphicFrame>
    </p:spTree>
    <p:extLst>
      <p:ext uri="{BB962C8B-B14F-4D97-AF65-F5344CB8AC3E}">
        <p14:creationId xmlns="" xmlns:p14="http://schemas.microsoft.com/office/powerpoint/2010/main" val="29291834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p:cNvSpPr>
            <a:spLocks noGrp="1" noChangeArrowheads="1"/>
          </p:cNvSpPr>
          <p:nvPr>
            <p:ph type="title"/>
          </p:nvPr>
        </p:nvSpPr>
        <p:spPr>
          <a:xfrm>
            <a:off x="323850" y="333375"/>
            <a:ext cx="7772400" cy="587375"/>
          </a:xfrm>
        </p:spPr>
        <p:txBody>
          <a:bodyPr/>
          <a:lstStyle/>
          <a:p>
            <a:r>
              <a:rPr lang="en-US" sz="4000" smtClean="0">
                <a:latin typeface="Times New Roman" pitchFamily="18" charset="0"/>
              </a:rPr>
              <a:t>Skewness continued</a:t>
            </a:r>
          </a:p>
        </p:txBody>
      </p:sp>
      <p:sp>
        <p:nvSpPr>
          <p:cNvPr id="30723" name="Text Box 7"/>
          <p:cNvSpPr txBox="1">
            <a:spLocks noChangeArrowheads="1"/>
          </p:cNvSpPr>
          <p:nvPr/>
        </p:nvSpPr>
        <p:spPr bwMode="auto">
          <a:xfrm>
            <a:off x="735013" y="1073150"/>
            <a:ext cx="184150" cy="830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endParaRPr lang="en-US" sz="2400">
              <a:latin typeface="Times New Roman" pitchFamily="18" charset="0"/>
            </a:endParaRPr>
          </a:p>
          <a:p>
            <a:pPr eaLnBrk="1" hangingPunct="1"/>
            <a:endParaRPr lang="en-US" sz="2400">
              <a:latin typeface="Times New Roman" pitchFamily="18" charset="0"/>
            </a:endParaRPr>
          </a:p>
        </p:txBody>
      </p:sp>
      <p:sp>
        <p:nvSpPr>
          <p:cNvPr id="30724" name="Content Placeholder 5"/>
          <p:cNvSpPr>
            <a:spLocks noGrp="1"/>
          </p:cNvSpPr>
          <p:nvPr>
            <p:ph idx="1"/>
          </p:nvPr>
        </p:nvSpPr>
        <p:spPr/>
        <p:txBody>
          <a:bodyPr/>
          <a:lstStyle/>
          <a:p>
            <a:r>
              <a:rPr lang="en-US" smtClean="0">
                <a:latin typeface="Times New Roman" pitchFamily="18" charset="0"/>
                <a:cs typeface="Times New Roman" pitchFamily="18" charset="0"/>
              </a:rPr>
              <a:t>A distribution that is negatively skewed has a long tail on the left (negative) side of the distribution, indicating that the few outcomes that are below the mean are of greater magnitude than the larger number of outcomes about the mean.</a:t>
            </a:r>
          </a:p>
        </p:txBody>
      </p:sp>
    </p:spTree>
    <p:extLst>
      <p:ext uri="{BB962C8B-B14F-4D97-AF65-F5344CB8AC3E}">
        <p14:creationId xmlns="" xmlns:p14="http://schemas.microsoft.com/office/powerpoint/2010/main" val="36368820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609600"/>
            <a:ext cx="7772400" cy="803275"/>
          </a:xfrm>
          <a:noFill/>
        </p:spPr>
        <p:txBody>
          <a:bodyPr lIns="92075" tIns="46038" rIns="92075" bIns="46038"/>
          <a:lstStyle/>
          <a:p>
            <a:pPr eaLnBrk="1" hangingPunct="1"/>
            <a:r>
              <a:rPr lang="en-US" smtClean="0">
                <a:latin typeface="Times New Roman" pitchFamily="18" charset="0"/>
                <a:cs typeface="Times New Roman" pitchFamily="18" charset="0"/>
              </a:rPr>
              <a:t>Quadratic Model </a:t>
            </a:r>
            <a:endParaRPr lang="en-US" sz="2400" smtClean="0"/>
          </a:p>
        </p:txBody>
      </p:sp>
      <p:sp>
        <p:nvSpPr>
          <p:cNvPr id="28675" name="Rectangle 3"/>
          <p:cNvSpPr>
            <a:spLocks noGrp="1" noChangeArrowheads="1"/>
          </p:cNvSpPr>
          <p:nvPr>
            <p:ph type="body" sz="half" idx="1"/>
          </p:nvPr>
        </p:nvSpPr>
        <p:spPr>
          <a:xfrm>
            <a:off x="457200" y="1719263"/>
            <a:ext cx="7643813" cy="4411662"/>
          </a:xfrm>
          <a:noFill/>
        </p:spPr>
        <p:txBody>
          <a:bodyPr lIns="92075" tIns="46038" rIns="92075" bIns="46038"/>
          <a:lstStyle/>
          <a:p>
            <a:pPr eaLnBrk="1" hangingPunct="1">
              <a:buFont typeface="Wingdings" pitchFamily="2" charset="2"/>
              <a:buNone/>
            </a:pPr>
            <a:r>
              <a:rPr lang="en-US" sz="2800" smtClean="0"/>
              <a:t>	</a:t>
            </a:r>
            <a:endParaRPr lang="en-US" sz="2000" smtClean="0"/>
          </a:p>
        </p:txBody>
      </p:sp>
      <p:sp>
        <p:nvSpPr>
          <p:cNvPr id="28676" name="Content Placeholder 6"/>
          <p:cNvSpPr>
            <a:spLocks noGrp="1"/>
          </p:cNvSpPr>
          <p:nvPr>
            <p:ph sz="half" idx="2"/>
          </p:nvPr>
        </p:nvSpPr>
        <p:spPr>
          <a:xfrm>
            <a:off x="539750" y="1981200"/>
            <a:ext cx="7918450" cy="4114800"/>
          </a:xfrm>
        </p:spPr>
        <p:txBody>
          <a:bodyPr/>
          <a:lstStyle/>
          <a:p>
            <a:r>
              <a:rPr lang="en-US" smtClean="0">
                <a:latin typeface="Times New Roman" pitchFamily="18" charset="0"/>
                <a:cs typeface="Times New Roman" pitchFamily="18" charset="0"/>
              </a:rPr>
              <a:t>The non-linearity of most derivative contracts is well approximated quadratically and such approximations aggregate over a portfolio.</a:t>
            </a:r>
          </a:p>
        </p:txBody>
      </p:sp>
    </p:spTree>
    <p:extLst>
      <p:ext uri="{BB962C8B-B14F-4D97-AF65-F5344CB8AC3E}">
        <p14:creationId xmlns="" xmlns:p14="http://schemas.microsoft.com/office/powerpoint/2010/main" val="3183326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title"/>
          </p:nvPr>
        </p:nvSpPr>
        <p:spPr>
          <a:xfrm>
            <a:off x="685800" y="609600"/>
            <a:ext cx="7772400" cy="803275"/>
          </a:xfrm>
          <a:noFill/>
        </p:spPr>
        <p:txBody>
          <a:bodyPr lIns="92075" tIns="46038" rIns="92075" bIns="46038"/>
          <a:lstStyle/>
          <a:p>
            <a:pPr eaLnBrk="1" hangingPunct="1"/>
            <a:r>
              <a:rPr lang="en-US" smtClean="0">
                <a:latin typeface="Times New Roman" pitchFamily="18" charset="0"/>
                <a:cs typeface="Times New Roman" pitchFamily="18" charset="0"/>
              </a:rPr>
              <a:t>Quadratic Model </a:t>
            </a:r>
            <a:endParaRPr lang="en-US" sz="2400" smtClean="0"/>
          </a:p>
        </p:txBody>
      </p:sp>
      <p:sp>
        <p:nvSpPr>
          <p:cNvPr id="6150" name="Rectangle 3"/>
          <p:cNvSpPr>
            <a:spLocks noGrp="1" noChangeArrowheads="1"/>
          </p:cNvSpPr>
          <p:nvPr>
            <p:ph type="body" sz="half" idx="1"/>
          </p:nvPr>
        </p:nvSpPr>
        <p:spPr>
          <a:xfrm>
            <a:off x="457200" y="1719263"/>
            <a:ext cx="7643813" cy="4411662"/>
          </a:xfrm>
          <a:noFill/>
        </p:spPr>
        <p:txBody>
          <a:bodyPr lIns="92075" tIns="46038" rIns="92075" bIns="46038"/>
          <a:lstStyle/>
          <a:p>
            <a:pPr eaLnBrk="1" hangingPunct="1">
              <a:buFont typeface="Wingdings" pitchFamily="2" charset="2"/>
              <a:buNone/>
            </a:pPr>
            <a:r>
              <a:rPr lang="en-US" sz="2800" dirty="0" smtClean="0"/>
              <a:t>	</a:t>
            </a:r>
            <a:r>
              <a:rPr lang="en-US" sz="2400" dirty="0" smtClean="0">
                <a:latin typeface="Times New Roman" pitchFamily="18" charset="0"/>
                <a:cs typeface="Times New Roman" pitchFamily="18" charset="0"/>
              </a:rPr>
              <a:t>For a portfolio dependent on a single stock price it is approximately true that</a:t>
            </a:r>
          </a:p>
          <a:p>
            <a:pPr eaLnBrk="1" hangingPunct="1">
              <a:buFont typeface="Wingdings" pitchFamily="2" charset="2"/>
              <a:buNone/>
            </a:pPr>
            <a:endParaRPr lang="en-US" sz="2400" dirty="0" smtClean="0">
              <a:latin typeface="Times New Roman" pitchFamily="18" charset="0"/>
              <a:cs typeface="Times New Roman" pitchFamily="18" charset="0"/>
            </a:endParaRPr>
          </a:p>
          <a:p>
            <a:pPr eaLnBrk="1" hangingPunct="1">
              <a:buFont typeface="Wingdings" pitchFamily="2" charset="2"/>
              <a:buNone/>
            </a:pPr>
            <a:r>
              <a:rPr lang="en-US" sz="2400" dirty="0" smtClean="0">
                <a:latin typeface="Times New Roman" pitchFamily="18" charset="0"/>
                <a:cs typeface="Times New Roman" pitchFamily="18" charset="0"/>
              </a:rPr>
              <a:t>		</a:t>
            </a:r>
          </a:p>
          <a:p>
            <a:pPr eaLnBrk="1" hangingPunct="1">
              <a:buFont typeface="Wingdings" pitchFamily="2" charset="2"/>
              <a:buNone/>
            </a:pPr>
            <a:endParaRPr lang="en-US" sz="2400" dirty="0" smtClean="0">
              <a:latin typeface="Times New Roman" pitchFamily="18" charset="0"/>
              <a:cs typeface="Times New Roman" pitchFamily="18" charset="0"/>
            </a:endParaRPr>
          </a:p>
          <a:p>
            <a:pPr eaLnBrk="1" hangingPunct="1">
              <a:buFont typeface="Wingdings" pitchFamily="2" charset="2"/>
              <a:buNone/>
            </a:pPr>
            <a:r>
              <a:rPr lang="en-US" sz="2400" dirty="0" smtClean="0">
                <a:latin typeface="Times New Roman" pitchFamily="18" charset="0"/>
                <a:cs typeface="Times New Roman" pitchFamily="18" charset="0"/>
              </a:rPr>
              <a:t>	so that</a:t>
            </a:r>
          </a:p>
          <a:p>
            <a:pPr eaLnBrk="1" hangingPunct="1">
              <a:buFont typeface="Wingdings" pitchFamily="2" charset="2"/>
              <a:buNone/>
            </a:pPr>
            <a:endParaRPr lang="en-US" sz="2400" dirty="0" smtClean="0">
              <a:latin typeface="Times New Roman" pitchFamily="18" charset="0"/>
              <a:cs typeface="Times New Roman" pitchFamily="18" charset="0"/>
            </a:endParaRPr>
          </a:p>
          <a:p>
            <a:pPr eaLnBrk="1" hangingPunct="1">
              <a:buFont typeface="Wingdings" pitchFamily="2" charset="2"/>
              <a:buNone/>
            </a:pPr>
            <a:r>
              <a:rPr lang="en-US" sz="2400" dirty="0" smtClean="0">
                <a:latin typeface="Times New Roman" pitchFamily="18" charset="0"/>
                <a:cs typeface="Times New Roman" pitchFamily="18" charset="0"/>
              </a:rPr>
              <a:t>	Moments are</a:t>
            </a:r>
          </a:p>
          <a:p>
            <a:pPr eaLnBrk="1" hangingPunct="1">
              <a:buFont typeface="Wingdings" pitchFamily="2" charset="2"/>
              <a:buNone/>
            </a:pPr>
            <a:endParaRPr lang="en-US" sz="2000" dirty="0" smtClean="0"/>
          </a:p>
          <a:p>
            <a:pPr eaLnBrk="1" hangingPunct="1">
              <a:buFont typeface="Wingdings" pitchFamily="2" charset="2"/>
              <a:buNone/>
            </a:pPr>
            <a:endParaRPr lang="en-US" sz="2000" dirty="0" smtClean="0"/>
          </a:p>
        </p:txBody>
      </p:sp>
      <p:graphicFrame>
        <p:nvGraphicFramePr>
          <p:cNvPr id="6146" name="Object 4"/>
          <p:cNvGraphicFramePr>
            <a:graphicFrameLocks/>
          </p:cNvGraphicFramePr>
          <p:nvPr/>
        </p:nvGraphicFramePr>
        <p:xfrm>
          <a:off x="2943225" y="2690813"/>
          <a:ext cx="2852911" cy="1314251"/>
        </p:xfrm>
        <a:graphic>
          <a:graphicData uri="http://schemas.openxmlformats.org/presentationml/2006/ole">
            <p:oleObj spid="_x0000_s52235" name="Equation" r:id="rId4" imgW="1320480" imgH="583920" progId="Equation.3">
              <p:embed/>
            </p:oleObj>
          </a:graphicData>
        </a:graphic>
      </p:graphicFrame>
      <p:graphicFrame>
        <p:nvGraphicFramePr>
          <p:cNvPr id="6147" name="Object 5"/>
          <p:cNvGraphicFramePr>
            <a:graphicFrameLocks/>
          </p:cNvGraphicFramePr>
          <p:nvPr/>
        </p:nvGraphicFramePr>
        <p:xfrm>
          <a:off x="2411760" y="4149080"/>
          <a:ext cx="3214687" cy="649288"/>
        </p:xfrm>
        <a:graphic>
          <a:graphicData uri="http://schemas.openxmlformats.org/presentationml/2006/ole">
            <p:oleObj spid="_x0000_s52236" name="Equation" r:id="rId5" imgW="2059560" imgH="507600" progId="Equation.3">
              <p:embed/>
            </p:oleObj>
          </a:graphicData>
        </a:graphic>
      </p:graphicFrame>
      <p:graphicFrame>
        <p:nvGraphicFramePr>
          <p:cNvPr id="6148" name="Object 6"/>
          <p:cNvGraphicFramePr>
            <a:graphicFrameLocks noChangeAspect="1"/>
          </p:cNvGraphicFramePr>
          <p:nvPr>
            <p:ph sz="half" idx="2"/>
          </p:nvPr>
        </p:nvGraphicFramePr>
        <p:xfrm>
          <a:off x="1979712" y="5373216"/>
          <a:ext cx="4321175" cy="1223962"/>
        </p:xfrm>
        <a:graphic>
          <a:graphicData uri="http://schemas.openxmlformats.org/presentationml/2006/ole">
            <p:oleObj spid="_x0000_s52237" name="Equation" r:id="rId6" imgW="2234230" imgH="634725" progId="Equation.3">
              <p:embed/>
            </p:oleObj>
          </a:graphicData>
        </a:graphic>
      </p:graphicFrame>
    </p:spTree>
    <p:extLst>
      <p:ext uri="{BB962C8B-B14F-4D97-AF65-F5344CB8AC3E}">
        <p14:creationId xmlns="" xmlns:p14="http://schemas.microsoft.com/office/powerpoint/2010/main" val="22051333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noFill/>
        </p:spPr>
        <p:txBody>
          <a:bodyPr lIns="92075" tIns="46038" rIns="92075" bIns="46038"/>
          <a:lstStyle/>
          <a:p>
            <a:pPr eaLnBrk="1" hangingPunct="1"/>
            <a:r>
              <a:rPr lang="en-US" smtClean="0">
                <a:latin typeface="Times New Roman" pitchFamily="18" charset="0"/>
                <a:cs typeface="Times New Roman" pitchFamily="18" charset="0"/>
              </a:rPr>
              <a:t>Quadratic Model continued</a:t>
            </a:r>
          </a:p>
        </p:txBody>
      </p:sp>
      <p:sp>
        <p:nvSpPr>
          <p:cNvPr id="7173" name="Rectangle 3"/>
          <p:cNvSpPr>
            <a:spLocks noGrp="1" noChangeArrowheads="1"/>
          </p:cNvSpPr>
          <p:nvPr>
            <p:ph type="body" idx="1"/>
          </p:nvPr>
        </p:nvSpPr>
        <p:spPr>
          <a:noFill/>
        </p:spPr>
        <p:txBody>
          <a:bodyPr lIns="92075" tIns="46038" rIns="92075" bIns="46038"/>
          <a:lstStyle/>
          <a:p>
            <a:pPr eaLnBrk="1" hangingPunct="1">
              <a:lnSpc>
                <a:spcPct val="80000"/>
              </a:lnSpc>
            </a:pPr>
            <a:r>
              <a:rPr lang="en-US" sz="2400" dirty="0" smtClean="0"/>
              <a:t>	</a:t>
            </a:r>
            <a:r>
              <a:rPr lang="en-US" sz="2400" dirty="0" smtClean="0">
                <a:latin typeface="Times New Roman" pitchFamily="18" charset="0"/>
                <a:cs typeface="Times New Roman" pitchFamily="18" charset="0"/>
              </a:rPr>
              <a:t>With many market variables and each instrument dependent on only one of the market variable</a:t>
            </a:r>
          </a:p>
          <a:p>
            <a:pPr eaLnBrk="1" hangingPunct="1">
              <a:lnSpc>
                <a:spcPct val="80000"/>
              </a:lnSpc>
              <a:buFont typeface="Wingdings" pitchFamily="2" charset="2"/>
              <a:buNone/>
            </a:pPr>
            <a:endParaRPr lang="en-US" sz="2400" dirty="0" smtClean="0">
              <a:latin typeface="Times New Roman" pitchFamily="18" charset="0"/>
              <a:cs typeface="Times New Roman" pitchFamily="18" charset="0"/>
            </a:endParaRPr>
          </a:p>
          <a:p>
            <a:pPr eaLnBrk="1" hangingPunct="1">
              <a:lnSpc>
                <a:spcPct val="80000"/>
              </a:lnSpc>
              <a:buFont typeface="Wingdings" pitchFamily="2" charset="2"/>
              <a:buNone/>
            </a:pPr>
            <a:r>
              <a:rPr lang="en-US" sz="2400" dirty="0" smtClean="0">
                <a:latin typeface="Times New Roman" pitchFamily="18" charset="0"/>
                <a:cs typeface="Times New Roman" pitchFamily="18" charset="0"/>
              </a:rPr>
              <a:t>	</a:t>
            </a:r>
          </a:p>
          <a:p>
            <a:pPr eaLnBrk="1" hangingPunct="1">
              <a:lnSpc>
                <a:spcPct val="80000"/>
              </a:lnSpc>
              <a:buFont typeface="Wingdings" pitchFamily="2" charset="2"/>
              <a:buNone/>
            </a:pPr>
            <a:r>
              <a:rPr lang="en-US" sz="2400" dirty="0" smtClean="0">
                <a:latin typeface="Times New Roman" pitchFamily="18" charset="0"/>
                <a:cs typeface="Times New Roman" pitchFamily="18" charset="0"/>
              </a:rPr>
              <a:t>	</a:t>
            </a:r>
          </a:p>
          <a:p>
            <a:pPr eaLnBrk="1" hangingPunct="1">
              <a:lnSpc>
                <a:spcPct val="80000"/>
              </a:lnSpc>
              <a:buFont typeface="Wingdings" pitchFamily="2" charset="2"/>
              <a:buNone/>
            </a:pPr>
            <a:r>
              <a:rPr lang="en-US" sz="2400" dirty="0" smtClean="0">
                <a:latin typeface="Times New Roman" pitchFamily="18" charset="0"/>
                <a:cs typeface="Times New Roman" pitchFamily="18" charset="0"/>
              </a:rPr>
              <a:t>	</a:t>
            </a:r>
          </a:p>
          <a:p>
            <a:pPr eaLnBrk="1" hangingPunct="1">
              <a:lnSpc>
                <a:spcPct val="80000"/>
              </a:lnSpc>
              <a:buFontTx/>
              <a:buNone/>
            </a:pPr>
            <a:r>
              <a:rPr lang="en-US" sz="2400" dirty="0" smtClean="0">
                <a:latin typeface="Times New Roman" pitchFamily="18" charset="0"/>
                <a:cs typeface="Times New Roman" pitchFamily="18" charset="0"/>
              </a:rPr>
              <a:t>	</a:t>
            </a:r>
          </a:p>
          <a:p>
            <a:pPr eaLnBrk="1" hangingPunct="1">
              <a:lnSpc>
                <a:spcPct val="80000"/>
              </a:lnSpc>
            </a:pPr>
            <a:endParaRPr lang="en-US" sz="2400" dirty="0" smtClean="0">
              <a:latin typeface="Times New Roman" pitchFamily="18" charset="0"/>
              <a:cs typeface="Times New Roman" pitchFamily="18" charset="0"/>
            </a:endParaRPr>
          </a:p>
          <a:p>
            <a:pPr eaLnBrk="1" hangingPunct="1">
              <a:lnSpc>
                <a:spcPct val="80000"/>
              </a:lnSpc>
            </a:pPr>
            <a:endParaRPr lang="en-US" sz="2400" dirty="0" smtClean="0">
              <a:latin typeface="Times New Roman" pitchFamily="18" charset="0"/>
              <a:cs typeface="Times New Roman" pitchFamily="18" charset="0"/>
            </a:endParaRPr>
          </a:p>
          <a:p>
            <a:pPr eaLnBrk="1" hangingPunct="1">
              <a:lnSpc>
                <a:spcPct val="80000"/>
              </a:lnSpc>
            </a:pPr>
            <a:r>
              <a:rPr lang="en-US" sz="2400" dirty="0" smtClean="0">
                <a:latin typeface="Times New Roman" pitchFamily="18" charset="0"/>
                <a:cs typeface="Times New Roman" pitchFamily="18" charset="0"/>
                <a:sym typeface="Symbol" pitchFamily="18" charset="2"/>
              </a:rPr>
              <a:t></a:t>
            </a:r>
            <a:r>
              <a:rPr lang="en-US" sz="2400" baseline="-25000" dirty="0" err="1" smtClean="0">
                <a:latin typeface="Times New Roman" pitchFamily="18" charset="0"/>
                <a:cs typeface="Times New Roman" pitchFamily="18" charset="0"/>
                <a:sym typeface="Symbol" pitchFamily="18" charset="2"/>
              </a:rPr>
              <a:t>pf</a:t>
            </a:r>
            <a:r>
              <a:rPr lang="en-US" sz="2400" dirty="0" smtClean="0">
                <a:latin typeface="Times New Roman" pitchFamily="18" charset="0"/>
                <a:cs typeface="Times New Roman" pitchFamily="18" charset="0"/>
                <a:sym typeface="Symbol" pitchFamily="18" charset="2"/>
              </a:rPr>
              <a:t> is a vector of individual asset’s deltas </a:t>
            </a:r>
          </a:p>
          <a:p>
            <a:pPr eaLnBrk="1" hangingPunct="1">
              <a:lnSpc>
                <a:spcPct val="80000"/>
              </a:lnSpc>
            </a:pPr>
            <a:r>
              <a:rPr lang="en-US" sz="2400" dirty="0" smtClean="0">
                <a:latin typeface="Times New Roman" pitchFamily="18" charset="0"/>
                <a:cs typeface="Times New Roman" pitchFamily="18" charset="0"/>
                <a:sym typeface="Symbol" pitchFamily="18" charset="2"/>
              </a:rPr>
              <a:t></a:t>
            </a:r>
            <a:r>
              <a:rPr lang="en-US" sz="2400" baseline="-25000" dirty="0" err="1" smtClean="0">
                <a:latin typeface="Times New Roman" pitchFamily="18" charset="0"/>
                <a:cs typeface="Times New Roman" pitchFamily="18" charset="0"/>
                <a:sym typeface="Symbol" pitchFamily="18" charset="2"/>
              </a:rPr>
              <a:t>pf</a:t>
            </a:r>
            <a:r>
              <a:rPr lang="en-US" sz="2400" dirty="0" smtClean="0">
                <a:latin typeface="Times New Roman" pitchFamily="18" charset="0"/>
                <a:cs typeface="Times New Roman" pitchFamily="18" charset="0"/>
                <a:sym typeface="Symbol" pitchFamily="18" charset="2"/>
              </a:rPr>
              <a:t> is a variance covariance matrix</a:t>
            </a:r>
          </a:p>
          <a:p>
            <a:pPr eaLnBrk="1" hangingPunct="1">
              <a:lnSpc>
                <a:spcPct val="80000"/>
              </a:lnSpc>
            </a:pPr>
            <a:endParaRPr lang="en-US" sz="2400" dirty="0" smtClean="0">
              <a:latin typeface="Times New Roman" pitchFamily="18" charset="0"/>
              <a:cs typeface="Times New Roman" pitchFamily="18" charset="0"/>
            </a:endParaRPr>
          </a:p>
          <a:p>
            <a:pPr eaLnBrk="1" hangingPunct="1">
              <a:lnSpc>
                <a:spcPct val="80000"/>
              </a:lnSpc>
              <a:buFont typeface="Wingdings" pitchFamily="2" charset="2"/>
              <a:buNone/>
            </a:pPr>
            <a:endParaRPr lang="en-US" sz="2400" dirty="0" smtClean="0"/>
          </a:p>
          <a:p>
            <a:pPr eaLnBrk="1" hangingPunct="1">
              <a:lnSpc>
                <a:spcPct val="80000"/>
              </a:lnSpc>
              <a:buFont typeface="Wingdings" pitchFamily="2" charset="2"/>
              <a:buNone/>
            </a:pPr>
            <a:r>
              <a:rPr lang="en-US" sz="2400" dirty="0" smtClean="0"/>
              <a:t>	</a:t>
            </a:r>
          </a:p>
          <a:p>
            <a:pPr eaLnBrk="1" hangingPunct="1">
              <a:lnSpc>
                <a:spcPct val="80000"/>
              </a:lnSpc>
              <a:buFont typeface="Wingdings" pitchFamily="2" charset="2"/>
              <a:buNone/>
            </a:pPr>
            <a:r>
              <a:rPr lang="en-US" sz="2400" dirty="0" smtClean="0"/>
              <a:t>	</a:t>
            </a:r>
          </a:p>
        </p:txBody>
      </p:sp>
      <p:graphicFrame>
        <p:nvGraphicFramePr>
          <p:cNvPr id="7170" name="Object 4"/>
          <p:cNvGraphicFramePr>
            <a:graphicFrameLocks/>
          </p:cNvGraphicFramePr>
          <p:nvPr/>
        </p:nvGraphicFramePr>
        <p:xfrm>
          <a:off x="1370013" y="2781300"/>
          <a:ext cx="5330825" cy="965200"/>
        </p:xfrm>
        <a:graphic>
          <a:graphicData uri="http://schemas.openxmlformats.org/presentationml/2006/ole">
            <p:oleObj spid="_x0000_s53256" name="Equation" r:id="rId4" imgW="3241800" imgH="583920" progId="Equation.3">
              <p:embed/>
            </p:oleObj>
          </a:graphicData>
        </a:graphic>
      </p:graphicFrame>
      <p:graphicFrame>
        <p:nvGraphicFramePr>
          <p:cNvPr id="7171" name="Object 6"/>
          <p:cNvGraphicFramePr>
            <a:graphicFrameLocks noChangeAspect="1"/>
          </p:cNvGraphicFramePr>
          <p:nvPr/>
        </p:nvGraphicFramePr>
        <p:xfrm>
          <a:off x="468313" y="4221163"/>
          <a:ext cx="8459787" cy="503237"/>
        </p:xfrm>
        <a:graphic>
          <a:graphicData uri="http://schemas.openxmlformats.org/presentationml/2006/ole">
            <p:oleObj spid="_x0000_s53257" name="Equation" r:id="rId5" imgW="4533900" imgH="266700" progId="Equation.3">
              <p:embed/>
            </p:oleObj>
          </a:graphicData>
        </a:graphic>
      </p:graphicFrame>
    </p:spTree>
    <p:extLst>
      <p:ext uri="{BB962C8B-B14F-4D97-AF65-F5344CB8AC3E}">
        <p14:creationId xmlns="" xmlns:p14="http://schemas.microsoft.com/office/powerpoint/2010/main" val="4772151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a:noFill/>
        </p:spPr>
        <p:txBody>
          <a:bodyPr lIns="92075" tIns="46038" rIns="92075" bIns="46038"/>
          <a:lstStyle/>
          <a:p>
            <a:pPr eaLnBrk="1" hangingPunct="1"/>
            <a:r>
              <a:rPr lang="en-US" smtClean="0">
                <a:latin typeface="Times New Roman" pitchFamily="18" charset="0"/>
                <a:cs typeface="Times New Roman" pitchFamily="18" charset="0"/>
              </a:rPr>
              <a:t>Quadratic Model continued</a:t>
            </a:r>
          </a:p>
        </p:txBody>
      </p:sp>
      <p:sp>
        <p:nvSpPr>
          <p:cNvPr id="8198" name="Rectangle 3"/>
          <p:cNvSpPr>
            <a:spLocks noGrp="1" noChangeArrowheads="1"/>
          </p:cNvSpPr>
          <p:nvPr>
            <p:ph type="body" idx="1"/>
          </p:nvPr>
        </p:nvSpPr>
        <p:spPr>
          <a:noFill/>
        </p:spPr>
        <p:txBody>
          <a:bodyPr lIns="92075" tIns="46038" rIns="92075" bIns="46038"/>
          <a:lstStyle/>
          <a:p>
            <a:pPr eaLnBrk="1" hangingPunct="1">
              <a:lnSpc>
                <a:spcPct val="80000"/>
              </a:lnSpc>
            </a:pPr>
            <a:r>
              <a:rPr lang="en-US" sz="2400" dirty="0" smtClean="0">
                <a:latin typeface="Times New Roman" pitchFamily="18" charset="0"/>
                <a:cs typeface="Times New Roman" pitchFamily="18" charset="0"/>
              </a:rPr>
              <a:t>If </a:t>
            </a:r>
            <a:r>
              <a:rPr lang="en-US" sz="2400" dirty="0" smtClean="0">
                <a:latin typeface="Times New Roman" pitchFamily="18" charset="0"/>
                <a:cs typeface="Times New Roman" pitchFamily="18" charset="0"/>
                <a:sym typeface="Symbol" pitchFamily="18" charset="2"/>
              </a:rPr>
              <a:t></a:t>
            </a:r>
            <a:r>
              <a:rPr lang="en-US" sz="2400" dirty="0" err="1" smtClean="0">
                <a:latin typeface="Times New Roman" pitchFamily="18" charset="0"/>
                <a:cs typeface="Times New Roman" pitchFamily="18" charset="0"/>
                <a:sym typeface="Symbol" pitchFamily="18" charset="2"/>
              </a:rPr>
              <a:t>x</a:t>
            </a:r>
            <a:r>
              <a:rPr lang="en-US" sz="2400" baseline="-25000" dirty="0" err="1" smtClean="0">
                <a:latin typeface="Times New Roman" pitchFamily="18" charset="0"/>
                <a:cs typeface="Times New Roman" pitchFamily="18" charset="0"/>
                <a:sym typeface="Symbol" pitchFamily="18" charset="2"/>
              </a:rPr>
              <a:t>i</a:t>
            </a:r>
            <a:r>
              <a:rPr lang="en-US" sz="2400" dirty="0" err="1" smtClean="0">
                <a:latin typeface="Times New Roman" pitchFamily="18" charset="0"/>
                <a:cs typeface="Times New Roman" pitchFamily="18" charset="0"/>
                <a:sym typeface="Symbol" pitchFamily="18" charset="2"/>
              </a:rPr>
              <a:t>s</a:t>
            </a:r>
            <a:r>
              <a:rPr lang="en-US" sz="2400" dirty="0" smtClean="0">
                <a:latin typeface="Times New Roman" pitchFamily="18" charset="0"/>
                <a:cs typeface="Times New Roman" pitchFamily="18" charset="0"/>
                <a:sym typeface="Symbol" pitchFamily="18" charset="2"/>
              </a:rPr>
              <a:t> come from a multivariate normal distribution:</a:t>
            </a:r>
          </a:p>
          <a:p>
            <a:pPr eaLnBrk="1" hangingPunct="1">
              <a:lnSpc>
                <a:spcPct val="80000"/>
              </a:lnSpc>
            </a:pPr>
            <a:endParaRPr lang="en-US" sz="2400" dirty="0" smtClean="0">
              <a:latin typeface="Times New Roman" pitchFamily="18" charset="0"/>
              <a:cs typeface="Times New Roman" pitchFamily="18" charset="0"/>
              <a:sym typeface="Symbol" pitchFamily="18" charset="2"/>
            </a:endParaRPr>
          </a:p>
          <a:p>
            <a:pPr eaLnBrk="1" hangingPunct="1">
              <a:lnSpc>
                <a:spcPct val="80000"/>
              </a:lnSpc>
            </a:pPr>
            <a:endParaRPr lang="en-US" sz="2400" dirty="0" smtClean="0">
              <a:latin typeface="Times New Roman" pitchFamily="18" charset="0"/>
              <a:cs typeface="Times New Roman" pitchFamily="18" charset="0"/>
              <a:sym typeface="Symbol" pitchFamily="18" charset="2"/>
            </a:endParaRPr>
          </a:p>
          <a:p>
            <a:pPr eaLnBrk="1" hangingPunct="1">
              <a:lnSpc>
                <a:spcPct val="80000"/>
              </a:lnSpc>
            </a:pPr>
            <a:endParaRPr lang="en-US" sz="2400" dirty="0" smtClean="0">
              <a:latin typeface="Times New Roman" pitchFamily="18" charset="0"/>
              <a:cs typeface="Times New Roman" pitchFamily="18" charset="0"/>
              <a:sym typeface="Symbol" pitchFamily="18" charset="2"/>
            </a:endParaRPr>
          </a:p>
          <a:p>
            <a:pPr eaLnBrk="1" hangingPunct="1">
              <a:lnSpc>
                <a:spcPct val="80000"/>
              </a:lnSpc>
            </a:pPr>
            <a:endParaRPr lang="en-US" sz="2400" dirty="0" smtClean="0">
              <a:latin typeface="Times New Roman" pitchFamily="18" charset="0"/>
              <a:cs typeface="Times New Roman" pitchFamily="18" charset="0"/>
              <a:sym typeface="Symbol" pitchFamily="18" charset="2"/>
            </a:endParaRPr>
          </a:p>
          <a:p>
            <a:pPr eaLnBrk="1" hangingPunct="1">
              <a:lnSpc>
                <a:spcPct val="80000"/>
              </a:lnSpc>
            </a:pPr>
            <a:r>
              <a:rPr lang="en-US" sz="2400" dirty="0" smtClean="0">
                <a:latin typeface="Times New Roman" pitchFamily="18" charset="0"/>
                <a:cs typeface="Times New Roman" pitchFamily="18" charset="0"/>
                <a:sym typeface="Symbol" pitchFamily="18" charset="2"/>
              </a:rPr>
              <a:t>Then the expression for variance of the portfolio simplifies to:</a:t>
            </a:r>
          </a:p>
          <a:p>
            <a:pPr eaLnBrk="1" hangingPunct="1">
              <a:lnSpc>
                <a:spcPct val="80000"/>
              </a:lnSpc>
            </a:pPr>
            <a:endParaRPr lang="en-US" sz="2400" dirty="0" smtClean="0">
              <a:latin typeface="Times New Roman" pitchFamily="18" charset="0"/>
              <a:cs typeface="Times New Roman" pitchFamily="18" charset="0"/>
              <a:sym typeface="Symbol" pitchFamily="18" charset="2"/>
            </a:endParaRPr>
          </a:p>
          <a:p>
            <a:pPr eaLnBrk="1" hangingPunct="1">
              <a:lnSpc>
                <a:spcPct val="80000"/>
              </a:lnSpc>
              <a:buFontTx/>
              <a:buNone/>
            </a:pPr>
            <a:endParaRPr lang="en-US" sz="2400" dirty="0" smtClean="0">
              <a:latin typeface="Times New Roman" pitchFamily="18" charset="0"/>
              <a:cs typeface="Times New Roman" pitchFamily="18" charset="0"/>
              <a:sym typeface="Symbol" pitchFamily="18" charset="2"/>
            </a:endParaRPr>
          </a:p>
          <a:p>
            <a:pPr eaLnBrk="1" hangingPunct="1">
              <a:lnSpc>
                <a:spcPct val="80000"/>
              </a:lnSpc>
            </a:pPr>
            <a:r>
              <a:rPr lang="en-US" sz="2400" dirty="0" smtClean="0">
                <a:latin typeface="Times New Roman" pitchFamily="18" charset="0"/>
                <a:cs typeface="Times New Roman" pitchFamily="18" charset="0"/>
                <a:sym typeface="Symbol" pitchFamily="18" charset="2"/>
              </a:rPr>
              <a:t>The </a:t>
            </a:r>
            <a:r>
              <a:rPr lang="en-US" sz="2400" dirty="0" err="1" smtClean="0">
                <a:latin typeface="Times New Roman" pitchFamily="18" charset="0"/>
                <a:cs typeface="Times New Roman" pitchFamily="18" charset="0"/>
                <a:sym typeface="Symbol" pitchFamily="18" charset="2"/>
              </a:rPr>
              <a:t>VaR</a:t>
            </a:r>
            <a:r>
              <a:rPr lang="en-US" sz="2400" dirty="0" smtClean="0">
                <a:latin typeface="Times New Roman" pitchFamily="18" charset="0"/>
                <a:cs typeface="Times New Roman" pitchFamily="18" charset="0"/>
                <a:sym typeface="Symbol" pitchFamily="18" charset="2"/>
              </a:rPr>
              <a:t> is given by:</a:t>
            </a:r>
          </a:p>
          <a:p>
            <a:pPr eaLnBrk="1" hangingPunct="1">
              <a:lnSpc>
                <a:spcPct val="80000"/>
              </a:lnSpc>
            </a:pPr>
            <a:endParaRPr lang="en-US" sz="2400" dirty="0" smtClean="0">
              <a:latin typeface="Times New Roman" pitchFamily="18" charset="0"/>
              <a:cs typeface="Times New Roman" pitchFamily="18" charset="0"/>
              <a:sym typeface="Symbol" pitchFamily="18" charset="2"/>
            </a:endParaRPr>
          </a:p>
          <a:p>
            <a:pPr eaLnBrk="1" hangingPunct="1">
              <a:lnSpc>
                <a:spcPct val="80000"/>
              </a:lnSpc>
            </a:pPr>
            <a:endParaRPr lang="en-US" sz="2400" dirty="0" smtClean="0">
              <a:latin typeface="Times New Roman" pitchFamily="18" charset="0"/>
              <a:cs typeface="Times New Roman" pitchFamily="18" charset="0"/>
            </a:endParaRPr>
          </a:p>
          <a:p>
            <a:pPr eaLnBrk="1" hangingPunct="1">
              <a:lnSpc>
                <a:spcPct val="80000"/>
              </a:lnSpc>
              <a:buFont typeface="Wingdings" pitchFamily="2" charset="2"/>
              <a:buNone/>
            </a:pPr>
            <a:endParaRPr lang="en-US" sz="2400" dirty="0" smtClean="0"/>
          </a:p>
          <a:p>
            <a:pPr eaLnBrk="1" hangingPunct="1">
              <a:lnSpc>
                <a:spcPct val="80000"/>
              </a:lnSpc>
              <a:buFont typeface="Wingdings" pitchFamily="2" charset="2"/>
              <a:buNone/>
            </a:pPr>
            <a:r>
              <a:rPr lang="en-US" sz="2400" dirty="0" smtClean="0"/>
              <a:t>	</a:t>
            </a:r>
          </a:p>
          <a:p>
            <a:pPr eaLnBrk="1" hangingPunct="1">
              <a:lnSpc>
                <a:spcPct val="80000"/>
              </a:lnSpc>
              <a:buFont typeface="Wingdings" pitchFamily="2" charset="2"/>
              <a:buNone/>
            </a:pPr>
            <a:r>
              <a:rPr lang="en-US" sz="2400" dirty="0" smtClean="0"/>
              <a:t>	</a:t>
            </a:r>
          </a:p>
        </p:txBody>
      </p:sp>
      <p:graphicFrame>
        <p:nvGraphicFramePr>
          <p:cNvPr id="8194" name="Object 3"/>
          <p:cNvGraphicFramePr>
            <a:graphicFrameLocks noChangeAspect="1"/>
          </p:cNvGraphicFramePr>
          <p:nvPr/>
        </p:nvGraphicFramePr>
        <p:xfrm>
          <a:off x="1681163" y="4625975"/>
          <a:ext cx="5457825" cy="560388"/>
        </p:xfrm>
        <a:graphic>
          <a:graphicData uri="http://schemas.openxmlformats.org/presentationml/2006/ole">
            <p:oleObj spid="_x0000_s54283" name="Equation" r:id="rId4" imgW="2476500" imgH="254000" progId="Equation.3">
              <p:embed/>
            </p:oleObj>
          </a:graphicData>
        </a:graphic>
      </p:graphicFrame>
      <p:graphicFrame>
        <p:nvGraphicFramePr>
          <p:cNvPr id="8195" name="Object 5"/>
          <p:cNvGraphicFramePr>
            <a:graphicFrameLocks noChangeAspect="1"/>
          </p:cNvGraphicFramePr>
          <p:nvPr/>
        </p:nvGraphicFramePr>
        <p:xfrm>
          <a:off x="2001838" y="2565400"/>
          <a:ext cx="3287712" cy="1104900"/>
        </p:xfrm>
        <a:graphic>
          <a:graphicData uri="http://schemas.openxmlformats.org/presentationml/2006/ole">
            <p:oleObj spid="_x0000_s54284" name="Equation" r:id="rId5" imgW="1435100" imgH="482600" progId="Equation.3">
              <p:embed/>
            </p:oleObj>
          </a:graphicData>
        </a:graphic>
      </p:graphicFrame>
      <p:graphicFrame>
        <p:nvGraphicFramePr>
          <p:cNvPr id="8196" name="Object 6"/>
          <p:cNvGraphicFramePr>
            <a:graphicFrameLocks noChangeAspect="1"/>
          </p:cNvGraphicFramePr>
          <p:nvPr/>
        </p:nvGraphicFramePr>
        <p:xfrm>
          <a:off x="1682750" y="5665788"/>
          <a:ext cx="5478463" cy="661987"/>
        </p:xfrm>
        <a:graphic>
          <a:graphicData uri="http://schemas.openxmlformats.org/presentationml/2006/ole">
            <p:oleObj spid="_x0000_s54285" name="Equation" r:id="rId6" imgW="2628900" imgH="317500" progId="Equation.3">
              <p:embed/>
            </p:oleObj>
          </a:graphicData>
        </a:graphic>
      </p:graphicFrame>
    </p:spTree>
    <p:extLst>
      <p:ext uri="{BB962C8B-B14F-4D97-AF65-F5344CB8AC3E}">
        <p14:creationId xmlns="" xmlns:p14="http://schemas.microsoft.com/office/powerpoint/2010/main" val="21395342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noFill/>
        </p:spPr>
        <p:txBody>
          <a:bodyPr lIns="92075" tIns="46038" rIns="92075" bIns="46038"/>
          <a:lstStyle/>
          <a:p>
            <a:pPr eaLnBrk="1" hangingPunct="1"/>
            <a:r>
              <a:rPr lang="en-US" smtClean="0">
                <a:latin typeface="Times New Roman" pitchFamily="18" charset="0"/>
                <a:cs typeface="Times New Roman" pitchFamily="18" charset="0"/>
              </a:rPr>
              <a:t>Cornish Fisher Expansion </a:t>
            </a:r>
            <a:endParaRPr lang="en-US" sz="2400" smtClean="0"/>
          </a:p>
        </p:txBody>
      </p:sp>
      <p:sp>
        <p:nvSpPr>
          <p:cNvPr id="10244" name="Rectangle 3"/>
          <p:cNvSpPr>
            <a:spLocks noGrp="1" noChangeArrowheads="1"/>
          </p:cNvSpPr>
          <p:nvPr>
            <p:ph type="body" idx="1"/>
          </p:nvPr>
        </p:nvSpPr>
        <p:spPr>
          <a:xfrm>
            <a:off x="457200" y="2127250"/>
            <a:ext cx="8229600" cy="4003675"/>
          </a:xfrm>
          <a:noFill/>
        </p:spPr>
        <p:txBody>
          <a:bodyPr lIns="92075" tIns="46038" rIns="92075" bIns="46038"/>
          <a:lstStyle/>
          <a:p>
            <a:pPr eaLnBrk="1" hangingPunct="1">
              <a:buFont typeface="Wingdings" pitchFamily="2" charset="2"/>
              <a:buNone/>
            </a:pPr>
            <a:r>
              <a:rPr lang="en-US" smtClean="0"/>
              <a:t>	</a:t>
            </a:r>
            <a:r>
              <a:rPr lang="en-US" smtClean="0">
                <a:latin typeface="Times New Roman" pitchFamily="18" charset="0"/>
                <a:cs typeface="Times New Roman" pitchFamily="18" charset="0"/>
              </a:rPr>
              <a:t>Cornish Fisher expansion can be used to calculate fractiles of the distribution of </a:t>
            </a:r>
            <a:r>
              <a:rPr lang="en-US" smtClean="0">
                <a:latin typeface="Times New Roman" pitchFamily="18" charset="0"/>
                <a:cs typeface="Times New Roman" pitchFamily="18" charset="0"/>
                <a:sym typeface="Symbol" pitchFamily="18" charset="2"/>
              </a:rPr>
              <a:t></a:t>
            </a:r>
            <a:r>
              <a:rPr lang="en-US" i="1" smtClean="0">
                <a:latin typeface="Times New Roman" pitchFamily="18" charset="0"/>
                <a:cs typeface="Times New Roman" pitchFamily="18" charset="0"/>
              </a:rPr>
              <a:t>P </a:t>
            </a:r>
            <a:r>
              <a:rPr lang="en-US" smtClean="0">
                <a:latin typeface="Times New Roman" pitchFamily="18" charset="0"/>
                <a:cs typeface="Times New Roman" pitchFamily="18" charset="0"/>
              </a:rPr>
              <a:t>from the moments of the distribution</a:t>
            </a:r>
          </a:p>
          <a:p>
            <a:pPr eaLnBrk="1" hangingPunct="1">
              <a:buFont typeface="Wingdings" pitchFamily="2" charset="2"/>
              <a:buNone/>
            </a:pPr>
            <a:endParaRPr lang="en-US" smtClean="0">
              <a:latin typeface="Times New Roman" pitchFamily="18" charset="0"/>
              <a:cs typeface="Times New Roman" pitchFamily="18" charset="0"/>
            </a:endParaRPr>
          </a:p>
          <a:p>
            <a:pPr eaLnBrk="1" hangingPunct="1">
              <a:buFont typeface="Wingdings" pitchFamily="2" charset="2"/>
              <a:buNone/>
            </a:pPr>
            <a:endParaRPr lang="en-US" smtClean="0">
              <a:latin typeface="Times New Roman" pitchFamily="18" charset="0"/>
              <a:cs typeface="Times New Roman" pitchFamily="18" charset="0"/>
            </a:endParaRPr>
          </a:p>
          <a:p>
            <a:pPr eaLnBrk="1" hangingPunct="1">
              <a:buFont typeface="Wingdings" pitchFamily="2" charset="2"/>
              <a:buNone/>
            </a:pPr>
            <a:r>
              <a:rPr lang="en-US" smtClean="0"/>
              <a:t>				</a:t>
            </a:r>
            <a:endParaRPr lang="en-US" i="1" smtClean="0">
              <a:latin typeface="Times New Roman" pitchFamily="18" charset="0"/>
              <a:cs typeface="Times New Roman" pitchFamily="18" charset="0"/>
            </a:endParaRPr>
          </a:p>
        </p:txBody>
      </p:sp>
      <p:graphicFrame>
        <p:nvGraphicFramePr>
          <p:cNvPr id="10242" name="Object 5"/>
          <p:cNvGraphicFramePr>
            <a:graphicFrameLocks noChangeAspect="1"/>
          </p:cNvGraphicFramePr>
          <p:nvPr/>
        </p:nvGraphicFramePr>
        <p:xfrm>
          <a:off x="1979613" y="4149725"/>
          <a:ext cx="5329237" cy="2279650"/>
        </p:xfrm>
        <a:graphic>
          <a:graphicData uri="http://schemas.openxmlformats.org/presentationml/2006/ole">
            <p:oleObj spid="_x0000_s56325" name="Equation" r:id="rId4" imgW="2374900" imgH="1016000" progId="Equation.3">
              <p:embed/>
            </p:oleObj>
          </a:graphicData>
        </a:graphic>
      </p:graphicFrame>
    </p:spTree>
    <p:extLst>
      <p:ext uri="{BB962C8B-B14F-4D97-AF65-F5344CB8AC3E}">
        <p14:creationId xmlns="" xmlns:p14="http://schemas.microsoft.com/office/powerpoint/2010/main" val="888911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611560" y="188640"/>
            <a:ext cx="7772400" cy="1143000"/>
          </a:xfrm>
          <a:noFill/>
        </p:spPr>
        <p:txBody>
          <a:bodyPr lIns="92075" tIns="46038" rIns="92075" bIns="46038" anchor="ctr"/>
          <a:lstStyle/>
          <a:p>
            <a:pPr eaLnBrk="1" hangingPunct="1"/>
            <a:r>
              <a:rPr lang="en-US" dirty="0" smtClean="0">
                <a:latin typeface="Times New Roman" pitchFamily="18" charset="0"/>
                <a:cs typeface="Times New Roman" pitchFamily="18" charset="0"/>
              </a:rPr>
              <a:t>Example continued</a:t>
            </a:r>
          </a:p>
        </p:txBody>
      </p:sp>
      <mc:AlternateContent xmlns:mc="http://schemas.openxmlformats.org/markup-compatibility/2006">
        <mc:Choice xmlns="" xmlns:a14="http://schemas.microsoft.com/office/drawing/2010/main" Requires="a14">
          <p:sp>
            <p:nvSpPr>
              <p:cNvPr id="1029" name="Rectangle 3"/>
              <p:cNvSpPr>
                <a:spLocks noGrp="1" noChangeArrowheads="1"/>
              </p:cNvSpPr>
              <p:nvPr>
                <p:ph type="body" idx="1"/>
              </p:nvPr>
            </p:nvSpPr>
            <p:spPr>
              <a:xfrm>
                <a:off x="179512" y="1196752"/>
                <a:ext cx="8964488" cy="4114800"/>
              </a:xfrm>
              <a:noFill/>
            </p:spPr>
            <p:txBody>
              <a:bodyPr lIns="92075" tIns="46038" rIns="92075" bIns="46038"/>
              <a:lstStyle/>
              <a:p>
                <a:r>
                  <a:rPr lang="en-US" dirty="0" smtClean="0">
                    <a:latin typeface="Times New Roman" pitchFamily="18" charset="0"/>
                    <a:cs typeface="Times New Roman" pitchFamily="18" charset="0"/>
                  </a:rPr>
                  <a:t>The variance of the portfolio (in thousands of dollars) is</a:t>
                </a:r>
              </a:p>
              <a:p>
                <a:pPr marL="0" indent="0">
                  <a:buNone/>
                </a:pPr>
                <a:r>
                  <a:rPr lang="en-US" dirty="0" smtClean="0">
                    <a:latin typeface="Times New Roman" pitchFamily="18" charset="0"/>
                    <a:cs typeface="Times New Roman" pitchFamily="18" charset="0"/>
                  </a:rPr>
                  <a:t>	0.018</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300</a:t>
                </a:r>
                <a:r>
                  <a:rPr lang="en-US" baseline="30000" dirty="0">
                    <a:latin typeface="Times New Roman" pitchFamily="18" charset="0"/>
                    <a:cs typeface="Times New Roman" pitchFamily="18" charset="0"/>
                  </a:rPr>
                  <a:t>2</a:t>
                </a:r>
                <a:r>
                  <a:rPr lang="en-US" dirty="0">
                    <a:latin typeface="Times New Roman" pitchFamily="18" charset="0"/>
                    <a:cs typeface="Times New Roman" pitchFamily="18" charset="0"/>
                  </a:rPr>
                  <a:t> + 0.012</a:t>
                </a:r>
                <a:r>
                  <a:rPr lang="en-US" baseline="30000" dirty="0">
                    <a:latin typeface="Times New Roman" pitchFamily="18" charset="0"/>
                    <a:cs typeface="Times New Roman" pitchFamily="18" charset="0"/>
                  </a:rPr>
                  <a:t>2</a:t>
                </a:r>
                <a:r>
                  <a:rPr lang="en-US" dirty="0">
                    <a:latin typeface="Times New Roman" pitchFamily="18" charset="0"/>
                    <a:cs typeface="Times New Roman" pitchFamily="18" charset="0"/>
                  </a:rPr>
                  <a:t> × 500</a:t>
                </a:r>
                <a:r>
                  <a:rPr lang="en-US" baseline="30000" dirty="0">
                    <a:latin typeface="Times New Roman" pitchFamily="18" charset="0"/>
                    <a:cs typeface="Times New Roman" pitchFamily="18" charset="0"/>
                  </a:rPr>
                  <a:t>2</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	+ </a:t>
                </a:r>
                <a:r>
                  <a:rPr lang="en-US" dirty="0">
                    <a:latin typeface="Times New Roman" pitchFamily="18" charset="0"/>
                    <a:cs typeface="Times New Roman" pitchFamily="18" charset="0"/>
                  </a:rPr>
                  <a:t>2 × 300 × 500 × 0.6 × 0.018 × 0.012 = </a:t>
                </a:r>
                <a:r>
                  <a:rPr lang="en-US" dirty="0" smtClean="0">
                    <a:latin typeface="Times New Roman" pitchFamily="18" charset="0"/>
                    <a:cs typeface="Times New Roman" pitchFamily="18" charset="0"/>
                  </a:rPr>
                  <a:t>104.04</a:t>
                </a: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standard deviation </a:t>
                </a:r>
                <a:r>
                  <a:rPr lang="en-US" dirty="0" smtClean="0">
                    <a:latin typeface="Times New Roman" pitchFamily="18" charset="0"/>
                    <a:cs typeface="Times New Roman" pitchFamily="18" charset="0"/>
                  </a:rPr>
                  <a:t>is 10.2</a:t>
                </a:r>
              </a:p>
              <a:p>
                <a:r>
                  <a:rPr lang="en-US" dirty="0" smtClean="0">
                    <a:latin typeface="Times New Roman" pitchFamily="18" charset="0"/>
                    <a:cs typeface="Times New Roman" pitchFamily="18" charset="0"/>
                  </a:rPr>
                  <a:t>Since </a:t>
                </a:r>
                <a:r>
                  <a:rPr lang="en-US" i="1" dirty="0">
                    <a:latin typeface="Times New Roman" pitchFamily="18" charset="0"/>
                    <a:cs typeface="Times New Roman" pitchFamily="18" charset="0"/>
                  </a:rPr>
                  <a:t>N</a:t>
                </a:r>
                <a:r>
                  <a:rPr lang="en-US" dirty="0">
                    <a:latin typeface="Times New Roman" pitchFamily="18" charset="0"/>
                    <a:cs typeface="Times New Roman" pitchFamily="18" charset="0"/>
                  </a:rPr>
                  <a:t>(−1.96) = 0.025, the 1-day 97.5% </a:t>
                </a:r>
                <a:r>
                  <a:rPr lang="en-US" dirty="0" err="1">
                    <a:latin typeface="Times New Roman" pitchFamily="18" charset="0"/>
                    <a:cs typeface="Times New Roman" pitchFamily="18" charset="0"/>
                  </a:rPr>
                  <a:t>VaR</a:t>
                </a:r>
                <a:r>
                  <a:rPr lang="en-US" dirty="0">
                    <a:latin typeface="Times New Roman" pitchFamily="18" charset="0"/>
                    <a:cs typeface="Times New Roman" pitchFamily="18" charset="0"/>
                  </a:rPr>
                  <a:t> is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10.2 </a:t>
                </a:r>
                <a:r>
                  <a:rPr lang="en-US" dirty="0">
                    <a:latin typeface="Times New Roman" pitchFamily="18" charset="0"/>
                    <a:cs typeface="Times New Roman" pitchFamily="18" charset="0"/>
                  </a:rPr>
                  <a:t>× 1.96 = 19.99 </a:t>
                </a:r>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10-day 97.5% </a:t>
                </a:r>
                <a:r>
                  <a:rPr lang="en-US" dirty="0" err="1">
                    <a:latin typeface="Times New Roman" pitchFamily="18" charset="0"/>
                    <a:cs typeface="Times New Roman" pitchFamily="18" charset="0"/>
                  </a:rPr>
                  <a:t>VaR</a:t>
                </a:r>
                <a:r>
                  <a:rPr lang="en-US" dirty="0">
                    <a:latin typeface="Times New Roman" pitchFamily="18" charset="0"/>
                    <a:cs typeface="Times New Roman" pitchFamily="18" charset="0"/>
                  </a:rPr>
                  <a:t> is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14:m>
                  <m:oMath xmlns:m="http://schemas.openxmlformats.org/officeDocument/2006/math">
                    <m:r>
                      <a:rPr lang="en-US" i="1" smtClean="0">
                        <a:latin typeface="Cambria Math"/>
                        <a:ea typeface="Cambria Math"/>
                      </a:rPr>
                      <m:t>√</m:t>
                    </m:r>
                    <m:r>
                      <a:rPr lang="en-US" b="1" i="1" smtClean="0">
                        <a:latin typeface="Cambria Math"/>
                        <a:ea typeface="Cambria Math"/>
                      </a:rPr>
                      <m:t>𝟏𝟎</m:t>
                    </m:r>
                  </m:oMath>
                </a14:m>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19.99 = </a:t>
                </a:r>
                <a:r>
                  <a:rPr lang="en-US" dirty="0" smtClean="0">
                    <a:latin typeface="Times New Roman" pitchFamily="18" charset="0"/>
                    <a:cs typeface="Times New Roman" pitchFamily="18" charset="0"/>
                  </a:rPr>
                  <a:t>63.22 or $63,220</a:t>
                </a:r>
                <a:endParaRPr lang="en-US" dirty="0" smtClean="0">
                  <a:latin typeface="Times New Roman" pitchFamily="18" charset="0"/>
                  <a:cs typeface="Times New Roman" pitchFamily="18" charset="0"/>
                </a:endParaRPr>
              </a:p>
            </p:txBody>
          </p:sp>
        </mc:Choice>
        <mc:Fallback>
          <p:sp>
            <p:nvSpPr>
              <p:cNvPr id="1029" name="Rectangle 3"/>
              <p:cNvSpPr>
                <a:spLocks noGrp="1" noRot="1" noChangeAspect="1" noMove="1" noResize="1" noEditPoints="1" noAdjustHandles="1" noChangeArrowheads="1" noChangeShapeType="1" noTextEdit="1"/>
              </p:cNvSpPr>
              <p:nvPr>
                <p:ph type="body" idx="1"/>
              </p:nvPr>
            </p:nvSpPr>
            <p:spPr>
              <a:xfrm>
                <a:off x="179512" y="1196752"/>
                <a:ext cx="8964488" cy="4114800"/>
              </a:xfrm>
              <a:blipFill rotWithShape="1">
                <a:blip r:embed="rId3" cstate="print"/>
                <a:stretch>
                  <a:fillRect l="-1496" t="-2074" r="-1428" b="-31407"/>
                </a:stretch>
              </a:blipFill>
            </p:spPr>
            <p:txBody>
              <a:bodyPr/>
              <a:lstStyle/>
              <a:p>
                <a:r>
                  <a:rPr lang="en-US">
                    <a:noFill/>
                  </a:rPr>
                  <a:t> </a:t>
                </a:r>
              </a:p>
            </p:txBody>
          </p:sp>
        </mc:Fallback>
      </mc:AlternateContent>
    </p:spTree>
    <p:extLst>
      <p:ext uri="{BB962C8B-B14F-4D97-AF65-F5344CB8AC3E}">
        <p14:creationId xmlns="" xmlns:p14="http://schemas.microsoft.com/office/powerpoint/2010/main" val="11274272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85800" y="609600"/>
            <a:ext cx="7772400" cy="947738"/>
          </a:xfrm>
          <a:noFill/>
        </p:spPr>
        <p:txBody>
          <a:bodyPr lIns="92075" tIns="46038" rIns="92075" bIns="46038"/>
          <a:lstStyle/>
          <a:p>
            <a:pPr eaLnBrk="1" hangingPunct="1"/>
            <a:r>
              <a:rPr lang="en-US" smtClean="0">
                <a:latin typeface="Times New Roman" pitchFamily="18" charset="0"/>
                <a:cs typeface="Times New Roman" pitchFamily="18" charset="0"/>
              </a:rPr>
              <a:t>Cornish Fisher Expansion continued </a:t>
            </a:r>
            <a:endParaRPr lang="en-US" sz="2400" smtClean="0"/>
          </a:p>
        </p:txBody>
      </p:sp>
      <p:sp>
        <p:nvSpPr>
          <p:cNvPr id="11268" name="Rectangle 3"/>
          <p:cNvSpPr>
            <a:spLocks noGrp="1" noChangeArrowheads="1"/>
          </p:cNvSpPr>
          <p:nvPr>
            <p:ph type="body" idx="1"/>
          </p:nvPr>
        </p:nvSpPr>
        <p:spPr>
          <a:xfrm>
            <a:off x="457200" y="2127250"/>
            <a:ext cx="8229600" cy="4003675"/>
          </a:xfrm>
          <a:noFill/>
        </p:spPr>
        <p:txBody>
          <a:bodyPr lIns="92075" tIns="46038" rIns="92075" bIns="46038"/>
          <a:lstStyle/>
          <a:p>
            <a:pPr eaLnBrk="1" hangingPunct="1">
              <a:buFont typeface="Wingdings" pitchFamily="2" charset="2"/>
              <a:buNone/>
            </a:pPr>
            <a:r>
              <a:rPr lang="en-US" smtClean="0"/>
              <a:t>	</a:t>
            </a:r>
            <a:r>
              <a:rPr lang="en-US" sz="2800" smtClean="0">
                <a:latin typeface="Times New Roman" pitchFamily="18" charset="0"/>
                <a:cs typeface="Times New Roman" pitchFamily="18" charset="0"/>
              </a:rPr>
              <a:t>Using the first three moments of </a:t>
            </a:r>
            <a:r>
              <a:rPr lang="en-US" sz="2800" smtClean="0">
                <a:latin typeface="Times New Roman" pitchFamily="18" charset="0"/>
                <a:cs typeface="Times New Roman" pitchFamily="18" charset="0"/>
                <a:sym typeface="Symbol" pitchFamily="18" charset="2"/>
              </a:rPr>
              <a:t>P, the Cornish-Fisher expansion estimates the -quantile of the distribution of P as:</a:t>
            </a:r>
          </a:p>
          <a:p>
            <a:pPr eaLnBrk="1" hangingPunct="1">
              <a:buFont typeface="Wingdings" pitchFamily="2" charset="2"/>
              <a:buNone/>
            </a:pPr>
            <a:endParaRPr lang="en-US" sz="280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smtClean="0">
              <a:latin typeface="Times New Roman" pitchFamily="18" charset="0"/>
              <a:cs typeface="Times New Roman" pitchFamily="18" charset="0"/>
              <a:sym typeface="Symbol" pitchFamily="18" charset="2"/>
            </a:endParaRPr>
          </a:p>
          <a:p>
            <a:pPr eaLnBrk="1" hangingPunct="1">
              <a:buFont typeface="Wingdings" pitchFamily="2" charset="2"/>
              <a:buNone/>
            </a:pPr>
            <a:r>
              <a:rPr lang="en-US" sz="2800" smtClean="0">
                <a:latin typeface="Times New Roman" pitchFamily="18" charset="0"/>
                <a:cs typeface="Times New Roman" pitchFamily="18" charset="0"/>
                <a:sym typeface="Symbol" pitchFamily="18" charset="2"/>
              </a:rPr>
              <a:t>Z</a:t>
            </a:r>
            <a:r>
              <a:rPr lang="en-US" sz="2800" baseline="-25000" smtClean="0">
                <a:latin typeface="Times New Roman" pitchFamily="18" charset="0"/>
                <a:cs typeface="Times New Roman" pitchFamily="18" charset="0"/>
                <a:sym typeface="Symbol" pitchFamily="18" charset="2"/>
              </a:rPr>
              <a:t></a:t>
            </a:r>
            <a:r>
              <a:rPr lang="en-US" sz="2800" smtClean="0">
                <a:latin typeface="Times New Roman" pitchFamily="18" charset="0"/>
                <a:cs typeface="Times New Roman" pitchFamily="18" charset="0"/>
                <a:sym typeface="Symbol" pitchFamily="18" charset="2"/>
              </a:rPr>
              <a:t> is -quantile of the standard normal distribution</a:t>
            </a:r>
          </a:p>
          <a:p>
            <a:pPr eaLnBrk="1" hangingPunct="1">
              <a:buFont typeface="Wingdings" pitchFamily="2" charset="2"/>
              <a:buNone/>
            </a:pPr>
            <a:endParaRPr lang="en-US" smtClean="0">
              <a:cs typeface="Times New Roman" pitchFamily="18" charset="0"/>
              <a:sym typeface="Symbol" pitchFamily="18" charset="2"/>
            </a:endParaRPr>
          </a:p>
          <a:p>
            <a:pPr eaLnBrk="1" hangingPunct="1">
              <a:buFont typeface="Wingdings" pitchFamily="2" charset="2"/>
              <a:buNone/>
            </a:pPr>
            <a:endParaRPr lang="en-US" smtClean="0">
              <a:latin typeface="Times New Roman" pitchFamily="18" charset="0"/>
              <a:cs typeface="Times New Roman" pitchFamily="18" charset="0"/>
            </a:endParaRPr>
          </a:p>
          <a:p>
            <a:pPr eaLnBrk="1" hangingPunct="1">
              <a:buFont typeface="Wingdings" pitchFamily="2" charset="2"/>
              <a:buNone/>
            </a:pPr>
            <a:endParaRPr lang="en-US" smtClean="0">
              <a:latin typeface="Times New Roman" pitchFamily="18" charset="0"/>
              <a:cs typeface="Times New Roman" pitchFamily="18" charset="0"/>
            </a:endParaRPr>
          </a:p>
          <a:p>
            <a:pPr eaLnBrk="1" hangingPunct="1">
              <a:buFont typeface="Wingdings" pitchFamily="2" charset="2"/>
              <a:buNone/>
            </a:pPr>
            <a:endParaRPr lang="en-US" smtClean="0">
              <a:latin typeface="Times New Roman" pitchFamily="18" charset="0"/>
              <a:cs typeface="Times New Roman" pitchFamily="18" charset="0"/>
            </a:endParaRPr>
          </a:p>
          <a:p>
            <a:pPr eaLnBrk="1" hangingPunct="1">
              <a:buFont typeface="Wingdings" pitchFamily="2" charset="2"/>
              <a:buNone/>
            </a:pPr>
            <a:r>
              <a:rPr lang="en-US" smtClean="0"/>
              <a:t>				</a:t>
            </a:r>
            <a:endParaRPr lang="en-US" i="1" smtClean="0">
              <a:latin typeface="Times New Roman" pitchFamily="18" charset="0"/>
              <a:cs typeface="Times New Roman" pitchFamily="18" charset="0"/>
            </a:endParaRPr>
          </a:p>
        </p:txBody>
      </p:sp>
      <p:graphicFrame>
        <p:nvGraphicFramePr>
          <p:cNvPr id="11266" name="Object 3"/>
          <p:cNvGraphicFramePr>
            <a:graphicFrameLocks noChangeAspect="1"/>
          </p:cNvGraphicFramePr>
          <p:nvPr/>
        </p:nvGraphicFramePr>
        <p:xfrm>
          <a:off x="2700338" y="3644900"/>
          <a:ext cx="2879725" cy="1874838"/>
        </p:xfrm>
        <a:graphic>
          <a:graphicData uri="http://schemas.openxmlformats.org/presentationml/2006/ole">
            <p:oleObj spid="_x0000_s57349" name="Equation" r:id="rId4" imgW="1346200" imgH="876300" progId="Equation.3">
              <p:embed/>
            </p:oleObj>
          </a:graphicData>
        </a:graphic>
      </p:graphicFrame>
    </p:spTree>
    <p:extLst>
      <p:ext uri="{BB962C8B-B14F-4D97-AF65-F5344CB8AC3E}">
        <p14:creationId xmlns="" xmlns:p14="http://schemas.microsoft.com/office/powerpoint/2010/main" val="21394730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11560" y="260648"/>
            <a:ext cx="7772400" cy="947738"/>
          </a:xfrm>
          <a:noFill/>
        </p:spPr>
        <p:txBody>
          <a:bodyPr lIns="92075" tIns="46038" rIns="92075" bIns="46038"/>
          <a:lstStyle/>
          <a:p>
            <a:pPr eaLnBrk="1" hangingPunct="1"/>
            <a:r>
              <a:rPr lang="en-US" dirty="0" smtClean="0">
                <a:latin typeface="Times New Roman" pitchFamily="18" charset="0"/>
                <a:cs typeface="Times New Roman" pitchFamily="18" charset="0"/>
              </a:rPr>
              <a:t>Example</a:t>
            </a:r>
          </a:p>
        </p:txBody>
      </p:sp>
      <p:sp>
        <p:nvSpPr>
          <p:cNvPr id="11268" name="Rectangle 3"/>
          <p:cNvSpPr>
            <a:spLocks noGrp="1" noChangeArrowheads="1"/>
          </p:cNvSpPr>
          <p:nvPr>
            <p:ph type="body" idx="1"/>
          </p:nvPr>
        </p:nvSpPr>
        <p:spPr>
          <a:xfrm>
            <a:off x="251520" y="1052736"/>
            <a:ext cx="8712968" cy="5078189"/>
          </a:xfrm>
          <a:noFill/>
        </p:spPr>
        <p:txBody>
          <a:bodyPr lIns="92075" tIns="46038" rIns="92075" bIns="46038"/>
          <a:lstStyle/>
          <a:p>
            <a:pPr>
              <a:buNone/>
            </a:pPr>
            <a:r>
              <a:rPr lang="en-US" dirty="0" smtClean="0"/>
              <a:t>	</a:t>
            </a:r>
            <a:r>
              <a:rPr lang="en-US" sz="2800" dirty="0" smtClean="0">
                <a:latin typeface="Times New Roman" pitchFamily="18" charset="0"/>
                <a:cs typeface="Times New Roman" pitchFamily="18" charset="0"/>
              </a:rPr>
              <a:t>Consider a portfolio of options on a single asset. The delta of the portfolio is 12 and the gamma of the portfolio is –2.6. The value of the asset is $10, and the daily volatility of the asset is 2%. Derive a quadratic relationship between the change in the portfolio value and the percentage change in the underlying asset price in one day.</a:t>
            </a:r>
          </a:p>
          <a:p>
            <a:pPr eaLnBrk="1" hangingPunct="1">
              <a:buNone/>
            </a:pPr>
            <a:endParaRPr lang="en-US" sz="2800" dirty="0" smtClean="0"/>
          </a:p>
          <a:p>
            <a:pPr eaLnBrk="1" hangingPunct="1">
              <a:buNone/>
            </a:pPr>
            <a:r>
              <a:rPr lang="en-US" sz="2800" dirty="0" smtClean="0"/>
              <a:t>		</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P</a:t>
            </a:r>
            <a:r>
              <a:rPr lang="en-US" sz="2800" dirty="0" smtClean="0">
                <a:latin typeface="Times New Roman" pitchFamily="18" charset="0"/>
                <a:cs typeface="Times New Roman" pitchFamily="18" charset="0"/>
              </a:rPr>
              <a:t> = 10 × 12</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x</a:t>
            </a:r>
            <a:r>
              <a:rPr lang="en-US" sz="2800" dirty="0" smtClean="0">
                <a:latin typeface="Times New Roman" pitchFamily="18" charset="0"/>
                <a:cs typeface="Times New Roman" pitchFamily="18" charset="0"/>
              </a:rPr>
              <a:t> + 0.5 × 10</a:t>
            </a:r>
            <a:r>
              <a:rPr lang="en-US" sz="2800"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 × (−2.6)(</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x</a:t>
            </a:r>
            <a:r>
              <a:rPr lang="en-US" sz="2800" dirty="0" smtClean="0">
                <a:latin typeface="Times New Roman" pitchFamily="18" charset="0"/>
                <a:cs typeface="Times New Roman" pitchFamily="18" charset="0"/>
              </a:rPr>
              <a:t>)</a:t>
            </a:r>
            <a:r>
              <a:rPr lang="en-US" sz="2800" baseline="30000" dirty="0" smtClean="0">
                <a:latin typeface="Times New Roman" pitchFamily="18" charset="0"/>
                <a:cs typeface="Times New Roman" pitchFamily="18" charset="0"/>
              </a:rPr>
              <a:t>2</a:t>
            </a:r>
            <a:endParaRPr lang="en-US" sz="2800" dirty="0" smtClean="0">
              <a:latin typeface="Times New Roman" pitchFamily="18" charset="0"/>
              <a:cs typeface="Times New Roman" pitchFamily="18" charset="0"/>
            </a:endParaRPr>
          </a:p>
          <a:p>
            <a:pPr eaLnBrk="1" hangingPunct="1">
              <a:buNone/>
            </a:pPr>
            <a:endParaRPr lang="en-US" sz="2800" dirty="0" smtClean="0"/>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dirty="0" smtClean="0">
              <a:cs typeface="Times New Roman" pitchFamily="18" charset="0"/>
              <a:sym typeface="Symbol" pitchFamily="18" charset="2"/>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r>
              <a:rPr lang="en-US" dirty="0" smtClean="0"/>
              <a:t>				</a:t>
            </a:r>
            <a:endParaRPr lang="en-US" i="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1394730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11560" y="260648"/>
            <a:ext cx="7772400" cy="947738"/>
          </a:xfrm>
          <a:noFill/>
        </p:spPr>
        <p:txBody>
          <a:bodyPr lIns="92075" tIns="46038" rIns="92075" bIns="46038"/>
          <a:lstStyle/>
          <a:p>
            <a:pPr eaLnBrk="1" hangingPunct="1"/>
            <a:r>
              <a:rPr lang="en-US" dirty="0" smtClean="0">
                <a:latin typeface="Times New Roman" pitchFamily="18" charset="0"/>
                <a:cs typeface="Times New Roman" pitchFamily="18" charset="0"/>
              </a:rPr>
              <a:t>Example (cont.)</a:t>
            </a:r>
          </a:p>
        </p:txBody>
      </p:sp>
      <p:sp>
        <p:nvSpPr>
          <p:cNvPr id="11268" name="Rectangle 3"/>
          <p:cNvSpPr>
            <a:spLocks noGrp="1" noChangeArrowheads="1"/>
          </p:cNvSpPr>
          <p:nvPr>
            <p:ph type="body" idx="1"/>
          </p:nvPr>
        </p:nvSpPr>
        <p:spPr>
          <a:xfrm>
            <a:off x="251520" y="1052736"/>
            <a:ext cx="8712968" cy="5078189"/>
          </a:xfrm>
          <a:noFill/>
        </p:spPr>
        <p:txBody>
          <a:bodyPr lIns="92075" tIns="46038" rIns="92075" bIns="46038"/>
          <a:lstStyle/>
          <a:p>
            <a:r>
              <a:rPr lang="en-US" sz="2800" dirty="0" smtClean="0">
                <a:latin typeface="Times New Roman" pitchFamily="18" charset="0"/>
                <a:cs typeface="Times New Roman" pitchFamily="18" charset="0"/>
              </a:rPr>
              <a:t>(a) Calculate the first three moments of the change in the portfolio value:</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E[</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P</a:t>
            </a:r>
            <a:r>
              <a:rPr lang="en-US" sz="2800" dirty="0" smtClean="0">
                <a:latin typeface="Times New Roman" pitchFamily="18" charset="0"/>
                <a:cs typeface="Times New Roman" pitchFamily="18" charset="0"/>
              </a:rPr>
              <a:t>] =−130</a:t>
            </a:r>
            <a:r>
              <a:rPr lang="en-US" sz="2800" dirty="0" smtClean="0">
                <a:latin typeface="Times New Roman" pitchFamily="18" charset="0"/>
                <a:cs typeface="Times New Roman" pitchFamily="18" charset="0"/>
                <a:sym typeface="Symbol"/>
              </a:rPr>
              <a:t></a:t>
            </a:r>
            <a:r>
              <a:rPr lang="en-US" sz="2800"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=-0.052</a:t>
            </a:r>
          </a:p>
          <a:p>
            <a:pPr>
              <a:buNone/>
            </a:pPr>
            <a:r>
              <a:rPr lang="en-US" sz="2800" dirty="0" smtClean="0">
                <a:latin typeface="Times New Roman" pitchFamily="18" charset="0"/>
                <a:cs typeface="Times New Roman" pitchFamily="18" charset="0"/>
              </a:rPr>
              <a:t>			E[</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P</a:t>
            </a:r>
            <a:r>
              <a:rPr lang="en-US" sz="2800" i="1"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 =120</a:t>
            </a:r>
            <a:r>
              <a:rPr lang="en-US" sz="2800"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sym typeface="Symbol"/>
              </a:rPr>
              <a:t> </a:t>
            </a:r>
            <a:r>
              <a:rPr lang="en-US" sz="2800"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+3×130</a:t>
            </a:r>
            <a:r>
              <a:rPr lang="en-US" sz="2800"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sym typeface="Symbol"/>
              </a:rPr>
              <a:t>  </a:t>
            </a:r>
            <a:r>
              <a:rPr lang="en-US" sz="2800" baseline="30000" dirty="0" smtClean="0">
                <a:latin typeface="Times New Roman" pitchFamily="18" charset="0"/>
                <a:cs typeface="Times New Roman" pitchFamily="18" charset="0"/>
              </a:rPr>
              <a:t>4</a:t>
            </a:r>
            <a:r>
              <a:rPr lang="en-US" sz="2800" dirty="0" smtClean="0">
                <a:latin typeface="Times New Roman" pitchFamily="18" charset="0"/>
                <a:cs typeface="Times New Roman" pitchFamily="18" charset="0"/>
              </a:rPr>
              <a:t> =5.768</a:t>
            </a:r>
          </a:p>
          <a:p>
            <a:pPr>
              <a:buNone/>
            </a:pPr>
            <a:r>
              <a:rPr lang="en-US" sz="2800" dirty="0" smtClean="0">
                <a:latin typeface="Times New Roman" pitchFamily="18" charset="0"/>
                <a:cs typeface="Times New Roman" pitchFamily="18" charset="0"/>
              </a:rPr>
              <a:t>			E[</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P</a:t>
            </a:r>
            <a:r>
              <a:rPr lang="en-US" sz="2800" i="1" baseline="30000" dirty="0" smtClean="0">
                <a:latin typeface="Times New Roman" pitchFamily="18" charset="0"/>
                <a:cs typeface="Times New Roman" pitchFamily="18" charset="0"/>
              </a:rPr>
              <a:t>3</a:t>
            </a:r>
            <a:r>
              <a:rPr lang="en-US" sz="2800" dirty="0" smtClean="0">
                <a:latin typeface="Times New Roman" pitchFamily="18" charset="0"/>
                <a:cs typeface="Times New Roman" pitchFamily="18" charset="0"/>
              </a:rPr>
              <a:t>] =−9×120</a:t>
            </a:r>
            <a:r>
              <a:rPr lang="en-US" sz="2800"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×130</a:t>
            </a:r>
            <a:r>
              <a:rPr lang="en-US" sz="2800" dirty="0" smtClean="0">
                <a:latin typeface="Times New Roman" pitchFamily="18" charset="0"/>
                <a:cs typeface="Times New Roman" pitchFamily="18" charset="0"/>
                <a:sym typeface="Symbol"/>
              </a:rPr>
              <a:t></a:t>
            </a:r>
            <a:r>
              <a:rPr lang="en-US" sz="2800" baseline="30000" dirty="0" smtClean="0">
                <a:latin typeface="Times New Roman" pitchFamily="18" charset="0"/>
                <a:cs typeface="Times New Roman" pitchFamily="18" charset="0"/>
              </a:rPr>
              <a:t>4</a:t>
            </a:r>
            <a:r>
              <a:rPr lang="en-US" sz="2800" dirty="0" smtClean="0">
                <a:latin typeface="Times New Roman" pitchFamily="18" charset="0"/>
                <a:cs typeface="Times New Roman" pitchFamily="18" charset="0"/>
              </a:rPr>
              <a:t>−15×130</a:t>
            </a:r>
            <a:r>
              <a:rPr lang="en-US" sz="2800" baseline="30000" dirty="0" smtClean="0">
                <a:latin typeface="Times New Roman" pitchFamily="18" charset="0"/>
                <a:cs typeface="Times New Roman" pitchFamily="18" charset="0"/>
              </a:rPr>
              <a:t>3</a:t>
            </a:r>
            <a:r>
              <a:rPr lang="en-US" sz="2800" dirty="0" smtClean="0">
                <a:latin typeface="Times New Roman" pitchFamily="18" charset="0"/>
                <a:cs typeface="Times New Roman" pitchFamily="18" charset="0"/>
                <a:sym typeface="Symbol"/>
              </a:rPr>
              <a:t></a:t>
            </a:r>
            <a:r>
              <a:rPr lang="en-US" sz="2800" baseline="30000" dirty="0" smtClean="0">
                <a:latin typeface="Times New Roman" pitchFamily="18" charset="0"/>
                <a:cs typeface="Times New Roman" pitchFamily="18" charset="0"/>
              </a:rPr>
              <a:t>6</a:t>
            </a:r>
            <a:r>
              <a:rPr lang="en-US" sz="2800" dirty="0" smtClean="0">
                <a:latin typeface="Times New Roman" pitchFamily="18" charset="0"/>
                <a:cs typeface="Times New Roman" pitchFamily="18" charset="0"/>
              </a:rPr>
              <a:t> =-2.698</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where </a:t>
            </a:r>
            <a:r>
              <a:rPr lang="en-US" sz="2800" dirty="0" smtClean="0">
                <a:latin typeface="Times New Roman" pitchFamily="18" charset="0"/>
                <a:cs typeface="Times New Roman" pitchFamily="18" charset="0"/>
                <a:sym typeface="Symbol"/>
              </a:rPr>
              <a:t>=0.02</a:t>
            </a:r>
            <a:r>
              <a:rPr lang="en-US" sz="2800" dirty="0" smtClean="0">
                <a:latin typeface="Times New Roman" pitchFamily="18" charset="0"/>
                <a:cs typeface="Times New Roman" pitchFamily="18" charset="0"/>
              </a:rPr>
              <a:t> is the standard deviation of </a:t>
            </a:r>
            <a:r>
              <a:rPr lang="en-US" sz="2800" dirty="0" smtClean="0">
                <a:latin typeface="Times New Roman" pitchFamily="18" charset="0"/>
                <a:cs typeface="Times New Roman" pitchFamily="18" charset="0"/>
                <a:sym typeface="Symbol"/>
              </a:rPr>
              <a:t></a:t>
            </a:r>
            <a:r>
              <a:rPr lang="en-US" sz="2800" i="1" dirty="0" smtClean="0">
                <a:latin typeface="Times New Roman" pitchFamily="18" charset="0"/>
                <a:cs typeface="Times New Roman" pitchFamily="18" charset="0"/>
              </a:rPr>
              <a:t>x</a:t>
            </a:r>
            <a:r>
              <a:rPr lang="en-US" sz="2800" dirty="0" smtClean="0">
                <a:latin typeface="Times New Roman" pitchFamily="18" charset="0"/>
                <a:cs typeface="Times New Roman" pitchFamily="18" charset="0"/>
              </a:rPr>
              <a:t>.</a:t>
            </a:r>
          </a:p>
          <a:p>
            <a:pPr>
              <a:buNone/>
            </a:pPr>
            <a:endParaRPr lang="en-US" sz="2800" dirty="0" smtClean="0">
              <a:latin typeface="Times New Roman" pitchFamily="18" charset="0"/>
              <a:cs typeface="Times New Roman" pitchFamily="18" charset="0"/>
            </a:endParaRPr>
          </a:p>
          <a:p>
            <a:pPr eaLnBrk="1" hangingPunct="1">
              <a:buNone/>
            </a:pPr>
            <a:endParaRPr lang="en-US" sz="2800" dirty="0" smtClean="0"/>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dirty="0" smtClean="0">
              <a:cs typeface="Times New Roman" pitchFamily="18" charset="0"/>
              <a:sym typeface="Symbol" pitchFamily="18" charset="2"/>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r>
              <a:rPr lang="en-US" dirty="0" smtClean="0"/>
              <a:t>				</a:t>
            </a:r>
            <a:endParaRPr lang="en-US" i="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1394730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11560" y="260648"/>
            <a:ext cx="7772400" cy="947738"/>
          </a:xfrm>
          <a:noFill/>
        </p:spPr>
        <p:txBody>
          <a:bodyPr lIns="92075" tIns="46038" rIns="92075" bIns="46038"/>
          <a:lstStyle/>
          <a:p>
            <a:pPr eaLnBrk="1" hangingPunct="1"/>
            <a:r>
              <a:rPr lang="en-US" dirty="0" smtClean="0">
                <a:latin typeface="Times New Roman" pitchFamily="18" charset="0"/>
                <a:cs typeface="Times New Roman" pitchFamily="18" charset="0"/>
              </a:rPr>
              <a:t>Example (cont.)</a:t>
            </a:r>
          </a:p>
        </p:txBody>
      </p:sp>
      <p:sp>
        <p:nvSpPr>
          <p:cNvPr id="11268" name="Rectangle 3"/>
          <p:cNvSpPr>
            <a:spLocks noGrp="1" noChangeArrowheads="1"/>
          </p:cNvSpPr>
          <p:nvPr>
            <p:ph type="body" idx="1"/>
          </p:nvPr>
        </p:nvSpPr>
        <p:spPr>
          <a:xfrm>
            <a:off x="251520" y="1052736"/>
            <a:ext cx="8712968" cy="5078189"/>
          </a:xfrm>
          <a:noFill/>
        </p:spPr>
        <p:txBody>
          <a:bodyPr lIns="92075" tIns="46038" rIns="92075" bIns="46038"/>
          <a:lstStyle/>
          <a:p>
            <a:r>
              <a:rPr lang="en-US" sz="2800" dirty="0" smtClean="0">
                <a:latin typeface="Times New Roman" pitchFamily="18" charset="0"/>
                <a:cs typeface="Times New Roman" pitchFamily="18" charset="0"/>
              </a:rPr>
              <a:t>(b) Using the first two moments and assuming that the change in the portfolio is normally distributed, calculate the one-day 95% </a:t>
            </a:r>
            <a:r>
              <a:rPr lang="en-US" sz="2800" dirty="0" err="1" smtClean="0">
                <a:latin typeface="Times New Roman" pitchFamily="18" charset="0"/>
                <a:cs typeface="Times New Roman" pitchFamily="18" charset="0"/>
              </a:rPr>
              <a:t>VaR</a:t>
            </a:r>
            <a:r>
              <a:rPr lang="en-US" sz="2800" dirty="0" smtClean="0">
                <a:latin typeface="Times New Roman" pitchFamily="18" charset="0"/>
                <a:cs typeface="Times New Roman" pitchFamily="18" charset="0"/>
              </a:rPr>
              <a:t> for the portfolio:</a:t>
            </a:r>
          </a:p>
          <a:p>
            <a:pPr>
              <a:buNone/>
            </a:pPr>
            <a:endParaRPr lang="en-US" sz="2800" dirty="0" smtClean="0">
              <a:latin typeface="Times New Roman" pitchFamily="18" charset="0"/>
              <a:cs typeface="Times New Roman" pitchFamily="18" charset="0"/>
            </a:endParaRPr>
          </a:p>
          <a:p>
            <a:pPr lvl="1"/>
            <a:r>
              <a:rPr lang="en-US" sz="2400" dirty="0" smtClean="0">
                <a:latin typeface="Times New Roman" pitchFamily="18" charset="0"/>
                <a:cs typeface="Times New Roman" pitchFamily="18" charset="0"/>
              </a:rPr>
              <a:t>the mean and standard deviation of </a:t>
            </a:r>
            <a:r>
              <a:rPr lang="en-US" sz="2400" dirty="0" smtClean="0">
                <a:latin typeface="Times New Roman" pitchFamily="18" charset="0"/>
                <a:cs typeface="Times New Roman" pitchFamily="18" charset="0"/>
                <a:sym typeface="Symbol"/>
              </a:rPr>
              <a:t></a:t>
            </a:r>
            <a:r>
              <a:rPr lang="en-US" sz="2400" i="1" dirty="0" smtClean="0">
                <a:latin typeface="Times New Roman" pitchFamily="18" charset="0"/>
                <a:cs typeface="Times New Roman" pitchFamily="18" charset="0"/>
              </a:rPr>
              <a:t>P</a:t>
            </a:r>
            <a:r>
              <a:rPr lang="en-US" sz="2400" dirty="0" smtClean="0">
                <a:latin typeface="Times New Roman" pitchFamily="18" charset="0"/>
                <a:cs typeface="Times New Roman" pitchFamily="18" charset="0"/>
              </a:rPr>
              <a:t> are −0.052 and 2.402, respectively. </a:t>
            </a:r>
          </a:p>
          <a:p>
            <a:pPr lvl="1"/>
            <a:r>
              <a:rPr lang="en-US" sz="2400" dirty="0" smtClean="0">
                <a:latin typeface="Times New Roman" pitchFamily="18" charset="0"/>
                <a:cs typeface="Times New Roman" pitchFamily="18" charset="0"/>
              </a:rPr>
              <a:t>The 5 percentile point of the distribution is −0.052−2.402×1.65 = −4.02</a:t>
            </a:r>
          </a:p>
          <a:p>
            <a:pPr lvl="1"/>
            <a:endParaRPr lang="en-US" sz="2400" dirty="0" smtClean="0"/>
          </a:p>
          <a:p>
            <a:r>
              <a:rPr lang="en-US" dirty="0" smtClean="0">
                <a:latin typeface="Times New Roman" pitchFamily="18" charset="0"/>
                <a:cs typeface="Times New Roman" pitchFamily="18" charset="0"/>
              </a:rPr>
              <a:t>The 1-day 95% </a:t>
            </a:r>
            <a:r>
              <a:rPr lang="en-US" dirty="0" err="1" smtClean="0">
                <a:latin typeface="Times New Roman" pitchFamily="18" charset="0"/>
                <a:cs typeface="Times New Roman" pitchFamily="18" charset="0"/>
              </a:rPr>
              <a:t>VaR</a:t>
            </a:r>
            <a:r>
              <a:rPr lang="en-US" dirty="0" smtClean="0">
                <a:latin typeface="Times New Roman" pitchFamily="18" charset="0"/>
                <a:cs typeface="Times New Roman" pitchFamily="18" charset="0"/>
              </a:rPr>
              <a:t> is therefore $4.02.</a:t>
            </a:r>
          </a:p>
          <a:p>
            <a:pPr>
              <a:buNone/>
            </a:pPr>
            <a:endParaRPr lang="en-US" sz="2800" dirty="0" smtClean="0">
              <a:latin typeface="Times New Roman" pitchFamily="18" charset="0"/>
              <a:cs typeface="Times New Roman" pitchFamily="18" charset="0"/>
            </a:endParaRPr>
          </a:p>
          <a:p>
            <a:pPr eaLnBrk="1" hangingPunct="1">
              <a:buNone/>
            </a:pPr>
            <a:endParaRPr lang="en-US" sz="2800" dirty="0" smtClean="0"/>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dirty="0" smtClean="0">
              <a:cs typeface="Times New Roman" pitchFamily="18" charset="0"/>
              <a:sym typeface="Symbol" pitchFamily="18" charset="2"/>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r>
              <a:rPr lang="en-US" dirty="0" smtClean="0"/>
              <a:t>				</a:t>
            </a:r>
            <a:endParaRPr lang="en-US" i="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1394730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11560" y="260648"/>
            <a:ext cx="7772400" cy="947738"/>
          </a:xfrm>
          <a:noFill/>
        </p:spPr>
        <p:txBody>
          <a:bodyPr lIns="92075" tIns="46038" rIns="92075" bIns="46038"/>
          <a:lstStyle/>
          <a:p>
            <a:pPr eaLnBrk="1" hangingPunct="1"/>
            <a:r>
              <a:rPr lang="en-US" dirty="0" smtClean="0">
                <a:latin typeface="Times New Roman" pitchFamily="18" charset="0"/>
                <a:cs typeface="Times New Roman" pitchFamily="18" charset="0"/>
              </a:rPr>
              <a:t>Example (cont.)</a:t>
            </a:r>
          </a:p>
        </p:txBody>
      </p:sp>
      <p:sp>
        <p:nvSpPr>
          <p:cNvPr id="11268" name="Rectangle 3"/>
          <p:cNvSpPr>
            <a:spLocks noGrp="1" noChangeArrowheads="1"/>
          </p:cNvSpPr>
          <p:nvPr>
            <p:ph type="body" idx="1"/>
          </p:nvPr>
        </p:nvSpPr>
        <p:spPr>
          <a:xfrm>
            <a:off x="251520" y="1052736"/>
            <a:ext cx="8712968" cy="5078189"/>
          </a:xfrm>
          <a:noFill/>
        </p:spPr>
        <p:txBody>
          <a:bodyPr lIns="92075" tIns="46038" rIns="92075" bIns="46038"/>
          <a:lstStyle/>
          <a:p>
            <a:r>
              <a:rPr lang="en-US" sz="2800" dirty="0" smtClean="0">
                <a:latin typeface="Times New Roman" pitchFamily="18" charset="0"/>
                <a:cs typeface="Times New Roman" pitchFamily="18" charset="0"/>
              </a:rPr>
              <a:t>(c) Use the third moment and the Cornish–Fisher expansion to revise your answer to (b):</a:t>
            </a:r>
          </a:p>
          <a:p>
            <a:r>
              <a:rPr lang="en-US" sz="2800" dirty="0" smtClean="0">
                <a:latin typeface="Times New Roman" pitchFamily="18" charset="0"/>
                <a:cs typeface="Times New Roman" pitchFamily="18" charset="0"/>
              </a:rPr>
              <a:t>The </a:t>
            </a:r>
            <a:r>
              <a:rPr lang="en-US" sz="2800" dirty="0" err="1" smtClean="0">
                <a:latin typeface="Times New Roman" pitchFamily="18" charset="0"/>
                <a:cs typeface="Times New Roman" pitchFamily="18" charset="0"/>
              </a:rPr>
              <a:t>skewness</a:t>
            </a:r>
            <a:r>
              <a:rPr lang="en-US" sz="2800" dirty="0" smtClean="0">
                <a:latin typeface="Times New Roman" pitchFamily="18" charset="0"/>
                <a:cs typeface="Times New Roman" pitchFamily="18" charset="0"/>
              </a:rPr>
              <a:t> of the distribution is </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Set q=0.05</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The 5 percentile point is:</a:t>
            </a:r>
          </a:p>
          <a:p>
            <a:pPr>
              <a:buNone/>
            </a:pPr>
            <a:r>
              <a:rPr lang="en-US" sz="2800" dirty="0" smtClean="0">
                <a:latin typeface="Times New Roman" pitchFamily="18" charset="0"/>
                <a:cs typeface="Times New Roman" pitchFamily="18" charset="0"/>
              </a:rPr>
              <a:t>			−0.052 − 2.402 × 1.687 = −4.10</a:t>
            </a:r>
          </a:p>
          <a:p>
            <a:r>
              <a:rPr lang="en-US" sz="2800" dirty="0" smtClean="0">
                <a:latin typeface="Times New Roman" pitchFamily="18" charset="0"/>
                <a:cs typeface="Times New Roman" pitchFamily="18" charset="0"/>
              </a:rPr>
              <a:t>The 1-day 95% </a:t>
            </a:r>
            <a:r>
              <a:rPr lang="en-US" sz="2800" dirty="0" err="1" smtClean="0">
                <a:latin typeface="Times New Roman" pitchFamily="18" charset="0"/>
                <a:cs typeface="Times New Roman" pitchFamily="18" charset="0"/>
              </a:rPr>
              <a:t>VaR</a:t>
            </a:r>
            <a:r>
              <a:rPr lang="en-US" sz="2800" dirty="0" smtClean="0">
                <a:latin typeface="Times New Roman" pitchFamily="18" charset="0"/>
                <a:cs typeface="Times New Roman" pitchFamily="18" charset="0"/>
              </a:rPr>
              <a:t> is therefore 4.10</a:t>
            </a:r>
          </a:p>
          <a:p>
            <a:endParaRPr lang="en-US" sz="2800" dirty="0" smtClean="0"/>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pPr eaLnBrk="1" hangingPunct="1">
              <a:buNone/>
            </a:pPr>
            <a:endParaRPr lang="en-US" sz="2800" dirty="0" smtClean="0"/>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sz="2800" dirty="0" smtClean="0">
              <a:latin typeface="Times New Roman" pitchFamily="18" charset="0"/>
              <a:cs typeface="Times New Roman" pitchFamily="18" charset="0"/>
              <a:sym typeface="Symbol" pitchFamily="18" charset="2"/>
            </a:endParaRPr>
          </a:p>
          <a:p>
            <a:pPr eaLnBrk="1" hangingPunct="1">
              <a:buFont typeface="Wingdings" pitchFamily="2" charset="2"/>
              <a:buNone/>
            </a:pPr>
            <a:endParaRPr lang="en-US" dirty="0" smtClean="0">
              <a:cs typeface="Times New Roman" pitchFamily="18" charset="0"/>
              <a:sym typeface="Symbol" pitchFamily="18" charset="2"/>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endParaRPr lang="en-US" dirty="0" smtClean="0">
              <a:latin typeface="Times New Roman" pitchFamily="18" charset="0"/>
              <a:cs typeface="Times New Roman" pitchFamily="18" charset="0"/>
            </a:endParaRPr>
          </a:p>
          <a:p>
            <a:pPr eaLnBrk="1" hangingPunct="1">
              <a:buFont typeface="Wingdings" pitchFamily="2" charset="2"/>
              <a:buNone/>
            </a:pPr>
            <a:r>
              <a:rPr lang="en-US" dirty="0" smtClean="0"/>
              <a:t>				</a:t>
            </a:r>
            <a:endParaRPr lang="en-US" i="1" dirty="0" smtClean="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51520" y="2492896"/>
          <a:ext cx="8577732" cy="916930"/>
        </p:xfrm>
        <a:graphic>
          <a:graphicData uri="http://schemas.openxmlformats.org/presentationml/2006/ole">
            <p:oleObj spid="_x0000_s275458" name="Equation" r:id="rId4" imgW="3682800" imgH="393480" progId="Equation.3">
              <p:embed/>
            </p:oleObj>
          </a:graphicData>
        </a:graphic>
      </p:graphicFrame>
      <p:graphicFrame>
        <p:nvGraphicFramePr>
          <p:cNvPr id="5" name="Object 4"/>
          <p:cNvGraphicFramePr>
            <a:graphicFrameLocks noChangeAspect="1"/>
          </p:cNvGraphicFramePr>
          <p:nvPr/>
        </p:nvGraphicFramePr>
        <p:xfrm>
          <a:off x="1835696" y="4077071"/>
          <a:ext cx="5832648" cy="908603"/>
        </p:xfrm>
        <a:graphic>
          <a:graphicData uri="http://schemas.openxmlformats.org/presentationml/2006/ole">
            <p:oleObj spid="_x0000_s275459" name="Equation" r:id="rId5" imgW="2527200" imgH="393480" progId="Equation.3">
              <p:embed/>
            </p:oleObj>
          </a:graphicData>
        </a:graphic>
      </p:graphicFrame>
    </p:spTree>
    <p:extLst>
      <p:ext uri="{BB962C8B-B14F-4D97-AF65-F5344CB8AC3E}">
        <p14:creationId xmlns="" xmlns:p14="http://schemas.microsoft.com/office/powerpoint/2010/main" val="21394730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latin typeface="Times New Roman" pitchFamily="18" charset="0"/>
                <a:cs typeface="Times New Roman" pitchFamily="18" charset="0"/>
              </a:rPr>
              <a:t>Delta Gamma Monte Carlo --</a:t>
            </a:r>
            <a:br>
              <a:rPr lang="en-US" smtClean="0">
                <a:latin typeface="Times New Roman" pitchFamily="18" charset="0"/>
                <a:cs typeface="Times New Roman" pitchFamily="18" charset="0"/>
              </a:rPr>
            </a:br>
            <a:r>
              <a:rPr lang="en-US" smtClean="0">
                <a:latin typeface="Times New Roman" pitchFamily="18" charset="0"/>
                <a:cs typeface="Times New Roman" pitchFamily="18" charset="0"/>
              </a:rPr>
              <a:t>Partial Simulation </a:t>
            </a:r>
          </a:p>
        </p:txBody>
      </p:sp>
      <p:sp>
        <p:nvSpPr>
          <p:cNvPr id="31747" name="Content Placeholder 2"/>
          <p:cNvSpPr>
            <a:spLocks noGrp="1"/>
          </p:cNvSpPr>
          <p:nvPr>
            <p:ph idx="1"/>
          </p:nvPr>
        </p:nvSpPr>
        <p:spPr/>
        <p:txBody>
          <a:bodyPr/>
          <a:lstStyle/>
          <a:p>
            <a:r>
              <a:rPr lang="en-US" smtClean="0">
                <a:latin typeface="Times New Roman" pitchFamily="18" charset="0"/>
                <a:cs typeface="Times New Roman" pitchFamily="18" charset="0"/>
              </a:rPr>
              <a:t>Also known as the partial simulation method:</a:t>
            </a:r>
          </a:p>
          <a:p>
            <a:pPr lvl="1"/>
            <a:r>
              <a:rPr lang="en-US" smtClean="0">
                <a:latin typeface="Times New Roman" pitchFamily="18" charset="0"/>
                <a:cs typeface="Times New Roman" pitchFamily="18" charset="0"/>
              </a:rPr>
              <a:t>Create random simulation for risk factors</a:t>
            </a:r>
          </a:p>
          <a:p>
            <a:pPr lvl="1"/>
            <a:r>
              <a:rPr lang="en-US" smtClean="0">
                <a:latin typeface="Times New Roman" pitchFamily="18" charset="0"/>
                <a:cs typeface="Times New Roman" pitchFamily="18" charset="0"/>
              </a:rPr>
              <a:t>Then uses Taylor expansion (delta gamma) to create simulated movements in option value</a:t>
            </a:r>
          </a:p>
        </p:txBody>
      </p:sp>
    </p:spTree>
    <p:extLst>
      <p:ext uri="{BB962C8B-B14F-4D97-AF65-F5344CB8AC3E}">
        <p14:creationId xmlns="" xmlns:p14="http://schemas.microsoft.com/office/powerpoint/2010/main" val="41434864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lIns="92075" tIns="46038" rIns="92075" bIns="46038"/>
          <a:lstStyle/>
          <a:p>
            <a:pPr eaLnBrk="1" hangingPunct="1"/>
            <a:r>
              <a:rPr lang="en-US" smtClean="0">
                <a:latin typeface="Times New Roman" pitchFamily="18" charset="0"/>
                <a:cs typeface="Times New Roman" pitchFamily="18" charset="0"/>
              </a:rPr>
              <a:t>Monte Carlo Simulation</a:t>
            </a:r>
            <a:endParaRPr lang="en-US" sz="2400" smtClean="0">
              <a:latin typeface="Times New Roman" pitchFamily="18" charset="0"/>
              <a:cs typeface="Times New Roman" pitchFamily="18" charset="0"/>
            </a:endParaRPr>
          </a:p>
        </p:txBody>
      </p:sp>
      <p:sp>
        <p:nvSpPr>
          <p:cNvPr id="32771" name="Rectangle 3"/>
          <p:cNvSpPr>
            <a:spLocks noGrp="1" noChangeArrowheads="1"/>
          </p:cNvSpPr>
          <p:nvPr>
            <p:ph type="body" idx="1"/>
          </p:nvPr>
        </p:nvSpPr>
        <p:spPr>
          <a:xfrm>
            <a:off x="685800" y="1981200"/>
            <a:ext cx="8001000" cy="4114800"/>
          </a:xfrm>
          <a:noFill/>
        </p:spPr>
        <p:txBody>
          <a:bodyPr lIns="92075" tIns="46038" rIns="92075" bIns="46038"/>
          <a:lstStyle/>
          <a:p>
            <a:pPr eaLnBrk="1" hangingPunct="1">
              <a:buFont typeface="Wingdings" pitchFamily="2" charset="2"/>
              <a:buNone/>
            </a:pPr>
            <a:r>
              <a:rPr lang="en-US" smtClean="0">
                <a:latin typeface="Times New Roman" pitchFamily="18" charset="0"/>
                <a:cs typeface="Times New Roman" pitchFamily="18" charset="0"/>
              </a:rPr>
              <a:t>To calculate VaR using MC simulation we</a:t>
            </a:r>
          </a:p>
          <a:p>
            <a:pPr eaLnBrk="1" hangingPunct="1"/>
            <a:r>
              <a:rPr lang="en-US" smtClean="0">
                <a:latin typeface="Times New Roman" pitchFamily="18" charset="0"/>
                <a:cs typeface="Times New Roman" pitchFamily="18" charset="0"/>
              </a:rPr>
              <a:t>Value portfolio today</a:t>
            </a:r>
          </a:p>
          <a:p>
            <a:pPr eaLnBrk="1" hangingPunct="1"/>
            <a:r>
              <a:rPr lang="en-US" smtClean="0">
                <a:latin typeface="Times New Roman" pitchFamily="18" charset="0"/>
                <a:cs typeface="Times New Roman" pitchFamily="18" charset="0"/>
              </a:rPr>
              <a:t>Sample once from the multivariate distributions of the </a:t>
            </a:r>
            <a:r>
              <a:rPr lang="en-US" smtClean="0">
                <a:latin typeface="Times New Roman" pitchFamily="18" charset="0"/>
                <a:cs typeface="Times New Roman" pitchFamily="18" charset="0"/>
                <a:sym typeface="Symbol" pitchFamily="18" charset="2"/>
              </a:rPr>
              <a:t></a:t>
            </a:r>
            <a:r>
              <a:rPr lang="en-US" i="1" smtClean="0">
                <a:latin typeface="Times New Roman" pitchFamily="18" charset="0"/>
                <a:cs typeface="Times New Roman" pitchFamily="18" charset="0"/>
              </a:rPr>
              <a:t>x</a:t>
            </a:r>
            <a:r>
              <a:rPr lang="en-US" i="1" baseline="-25000" smtClean="0">
                <a:latin typeface="Times New Roman" pitchFamily="18" charset="0"/>
                <a:cs typeface="Times New Roman" pitchFamily="18" charset="0"/>
              </a:rPr>
              <a:t>i</a:t>
            </a:r>
            <a:r>
              <a:rPr lang="en-US" smtClean="0">
                <a:latin typeface="Times New Roman" pitchFamily="18" charset="0"/>
                <a:cs typeface="Times New Roman" pitchFamily="18" charset="0"/>
              </a:rPr>
              <a:t> </a:t>
            </a:r>
          </a:p>
          <a:p>
            <a:pPr eaLnBrk="1" hangingPunct="1"/>
            <a:r>
              <a:rPr lang="en-US" smtClean="0">
                <a:latin typeface="Times New Roman" pitchFamily="18" charset="0"/>
                <a:cs typeface="Times New Roman" pitchFamily="18" charset="0"/>
              </a:rPr>
              <a:t>Use the </a:t>
            </a:r>
            <a:r>
              <a:rPr lang="en-US" smtClean="0">
                <a:latin typeface="Times New Roman" pitchFamily="18" charset="0"/>
                <a:cs typeface="Times New Roman" pitchFamily="18" charset="0"/>
                <a:sym typeface="Symbol" pitchFamily="18" charset="2"/>
              </a:rPr>
              <a:t></a:t>
            </a:r>
            <a:r>
              <a:rPr lang="en-US" i="1" smtClean="0">
                <a:latin typeface="Times New Roman" pitchFamily="18" charset="0"/>
                <a:cs typeface="Times New Roman" pitchFamily="18" charset="0"/>
              </a:rPr>
              <a:t>x</a:t>
            </a:r>
            <a:r>
              <a:rPr lang="en-US" i="1" baseline="-25000" smtClean="0">
                <a:latin typeface="Times New Roman" pitchFamily="18" charset="0"/>
                <a:cs typeface="Times New Roman" pitchFamily="18" charset="0"/>
              </a:rPr>
              <a:t>i</a:t>
            </a:r>
            <a:r>
              <a:rPr lang="en-US" smtClean="0">
                <a:latin typeface="Times New Roman" pitchFamily="18" charset="0"/>
                <a:cs typeface="Times New Roman" pitchFamily="18" charset="0"/>
              </a:rPr>
              <a:t> to determine market variables at end of one day</a:t>
            </a:r>
          </a:p>
          <a:p>
            <a:pPr eaLnBrk="1" hangingPunct="1"/>
            <a:r>
              <a:rPr lang="en-US" smtClean="0">
                <a:latin typeface="Times New Roman" pitchFamily="18" charset="0"/>
                <a:cs typeface="Times New Roman" pitchFamily="18" charset="0"/>
              </a:rPr>
              <a:t>Revalue the portfolio at the end of day</a:t>
            </a:r>
          </a:p>
        </p:txBody>
      </p:sp>
    </p:spTree>
    <p:extLst>
      <p:ext uri="{BB962C8B-B14F-4D97-AF65-F5344CB8AC3E}">
        <p14:creationId xmlns="" xmlns:p14="http://schemas.microsoft.com/office/powerpoint/2010/main" val="5658163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p:spPr>
        <p:txBody>
          <a:bodyPr lIns="92075" tIns="46038" rIns="92075" bIns="46038"/>
          <a:lstStyle/>
          <a:p>
            <a:pPr eaLnBrk="1" hangingPunct="1"/>
            <a:r>
              <a:rPr lang="en-US" smtClean="0">
                <a:latin typeface="Times New Roman" pitchFamily="18" charset="0"/>
                <a:cs typeface="Times New Roman" pitchFamily="18" charset="0"/>
              </a:rPr>
              <a:t>Monte Carlo Simulation </a:t>
            </a:r>
            <a:r>
              <a:rPr lang="en-US" sz="2800" smtClean="0">
                <a:latin typeface="Times New Roman" pitchFamily="18" charset="0"/>
                <a:cs typeface="Times New Roman" pitchFamily="18" charset="0"/>
              </a:rPr>
              <a:t>continued</a:t>
            </a:r>
          </a:p>
        </p:txBody>
      </p:sp>
      <p:sp>
        <p:nvSpPr>
          <p:cNvPr id="33795" name="Rectangle 3"/>
          <p:cNvSpPr>
            <a:spLocks noGrp="1" noChangeArrowheads="1"/>
          </p:cNvSpPr>
          <p:nvPr>
            <p:ph type="body" idx="1"/>
          </p:nvPr>
        </p:nvSpPr>
        <p:spPr>
          <a:noFill/>
        </p:spPr>
        <p:txBody>
          <a:bodyPr lIns="92075" tIns="46038" rIns="92075" bIns="46038"/>
          <a:lstStyle/>
          <a:p>
            <a:pPr eaLnBrk="1" hangingPunct="1"/>
            <a:r>
              <a:rPr lang="en-US" smtClean="0">
                <a:latin typeface="Times New Roman" pitchFamily="18" charset="0"/>
                <a:cs typeface="Times New Roman" pitchFamily="18" charset="0"/>
              </a:rPr>
              <a:t>Calculate </a:t>
            </a:r>
            <a:r>
              <a:rPr lang="en-US" smtClean="0">
                <a:latin typeface="Times New Roman" pitchFamily="18" charset="0"/>
                <a:cs typeface="Times New Roman" pitchFamily="18" charset="0"/>
                <a:sym typeface="Symbol" pitchFamily="18" charset="2"/>
              </a:rPr>
              <a:t></a:t>
            </a:r>
            <a:r>
              <a:rPr lang="en-US" i="1" smtClean="0">
                <a:latin typeface="Times New Roman" pitchFamily="18" charset="0"/>
                <a:cs typeface="Times New Roman" pitchFamily="18" charset="0"/>
              </a:rPr>
              <a:t>P</a:t>
            </a:r>
          </a:p>
          <a:p>
            <a:pPr eaLnBrk="1" hangingPunct="1"/>
            <a:r>
              <a:rPr lang="en-US" smtClean="0">
                <a:latin typeface="Times New Roman" pitchFamily="18" charset="0"/>
                <a:cs typeface="Times New Roman" pitchFamily="18" charset="0"/>
              </a:rPr>
              <a:t>Repeat many times to build up a probability distribution for </a:t>
            </a:r>
            <a:r>
              <a:rPr lang="en-US" smtClean="0">
                <a:latin typeface="Times New Roman" pitchFamily="18" charset="0"/>
                <a:cs typeface="Times New Roman" pitchFamily="18" charset="0"/>
                <a:sym typeface="Symbol" pitchFamily="18" charset="2"/>
              </a:rPr>
              <a:t></a:t>
            </a:r>
            <a:r>
              <a:rPr lang="en-US" i="1" smtClean="0">
                <a:latin typeface="Times New Roman" pitchFamily="18" charset="0"/>
                <a:cs typeface="Times New Roman" pitchFamily="18" charset="0"/>
              </a:rPr>
              <a:t>P</a:t>
            </a:r>
          </a:p>
          <a:p>
            <a:pPr eaLnBrk="1" hangingPunct="1"/>
            <a:r>
              <a:rPr lang="en-US" smtClean="0">
                <a:latin typeface="Times New Roman" pitchFamily="18" charset="0"/>
                <a:cs typeface="Times New Roman" pitchFamily="18" charset="0"/>
              </a:rPr>
              <a:t>VaR is the appropriate fractile of the distribution times square root of </a:t>
            </a:r>
            <a:r>
              <a:rPr lang="en-US" i="1" smtClean="0">
                <a:latin typeface="Times New Roman" pitchFamily="18" charset="0"/>
                <a:cs typeface="Times New Roman" pitchFamily="18" charset="0"/>
              </a:rPr>
              <a:t>N</a:t>
            </a:r>
          </a:p>
          <a:p>
            <a:pPr eaLnBrk="1" hangingPunct="1"/>
            <a:r>
              <a:rPr lang="en-US" smtClean="0">
                <a:latin typeface="Times New Roman" pitchFamily="18" charset="0"/>
                <a:cs typeface="Times New Roman" pitchFamily="18" charset="0"/>
              </a:rPr>
              <a:t>For example, with 1,000 trial the 1 percentile is the 10th worst case.</a:t>
            </a:r>
          </a:p>
        </p:txBody>
      </p:sp>
    </p:spTree>
    <p:extLst>
      <p:ext uri="{BB962C8B-B14F-4D97-AF65-F5344CB8AC3E}">
        <p14:creationId xmlns="" xmlns:p14="http://schemas.microsoft.com/office/powerpoint/2010/main" val="3374054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23850" y="609600"/>
            <a:ext cx="8569325" cy="1143000"/>
          </a:xfrm>
          <a:noFill/>
        </p:spPr>
        <p:txBody>
          <a:bodyPr lIns="92075" tIns="46038" rIns="92075" bIns="46038"/>
          <a:lstStyle/>
          <a:p>
            <a:pPr eaLnBrk="1" hangingPunct="1"/>
            <a:r>
              <a:rPr lang="en-US" smtClean="0">
                <a:latin typeface="Times New Roman" pitchFamily="18" charset="0"/>
                <a:cs typeface="Times New Roman" pitchFamily="18" charset="0"/>
              </a:rPr>
              <a:t>Alternative to Normal Distribution Assumption in Monte Carlo</a:t>
            </a:r>
          </a:p>
        </p:txBody>
      </p:sp>
      <p:sp>
        <p:nvSpPr>
          <p:cNvPr id="34819" name="Rectangle 3"/>
          <p:cNvSpPr>
            <a:spLocks noGrp="1" noChangeArrowheads="1"/>
          </p:cNvSpPr>
          <p:nvPr>
            <p:ph type="body" idx="1"/>
          </p:nvPr>
        </p:nvSpPr>
        <p:spPr>
          <a:xfrm>
            <a:off x="611188" y="2276475"/>
            <a:ext cx="7772400" cy="4114800"/>
          </a:xfrm>
          <a:noFill/>
        </p:spPr>
        <p:txBody>
          <a:bodyPr lIns="92075" tIns="46038" rIns="92075" bIns="46038"/>
          <a:lstStyle/>
          <a:p>
            <a:pPr eaLnBrk="1" hangingPunct="1"/>
            <a:r>
              <a:rPr lang="en-US" dirty="0" smtClean="0">
                <a:latin typeface="Times New Roman" pitchFamily="18" charset="0"/>
                <a:cs typeface="Times New Roman" pitchFamily="18" charset="0"/>
              </a:rPr>
              <a:t>In a Monte Carlo simulation we can assume non-normal distributions for the </a:t>
            </a:r>
            <a:r>
              <a:rPr lang="en-US" i="1" dirty="0" smtClean="0">
                <a:latin typeface="Times New Roman" pitchFamily="18" charset="0"/>
                <a:cs typeface="Times New Roman" pitchFamily="18" charset="0"/>
              </a:rPr>
              <a:t>x</a:t>
            </a:r>
            <a:r>
              <a:rPr lang="en-US" i="1" baseline="-25000" dirty="0" smtClean="0">
                <a:latin typeface="Times New Roman" pitchFamily="18" charset="0"/>
                <a:cs typeface="Times New Roman" pitchFamily="18" charset="0"/>
              </a:rPr>
              <a:t>i </a:t>
            </a:r>
            <a:r>
              <a:rPr lang="en-US" dirty="0" smtClean="0">
                <a:latin typeface="Times New Roman" pitchFamily="18" charset="0"/>
                <a:cs typeface="Times New Roman" pitchFamily="18" charset="0"/>
              </a:rPr>
              <a:t>(e.g., a multivariate t-distribution)</a:t>
            </a:r>
          </a:p>
          <a:p>
            <a:pPr eaLnBrk="1" hangingPunct="1"/>
            <a:r>
              <a:rPr lang="en-US" dirty="0" smtClean="0">
                <a:latin typeface="Times New Roman" pitchFamily="18" charset="0"/>
                <a:cs typeface="Times New Roman" pitchFamily="18" charset="0"/>
              </a:rPr>
              <a:t>Can also use a Gaussian or other copula model</a:t>
            </a:r>
            <a:r>
              <a:rPr lang="en-US" dirty="0" smtClean="0"/>
              <a:t> </a:t>
            </a:r>
            <a:r>
              <a:rPr lang="en-US" dirty="0" smtClean="0">
                <a:latin typeface="Times New Roman" pitchFamily="18" charset="0"/>
                <a:cs typeface="Times New Roman" pitchFamily="18" charset="0"/>
              </a:rPr>
              <a:t>in conjunction with empirical distributions</a:t>
            </a:r>
          </a:p>
          <a:p>
            <a:pPr eaLnBrk="1" hangingPunct="1"/>
            <a:endParaRPr lang="en-US"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9848176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23850" y="609600"/>
            <a:ext cx="8496300" cy="1143000"/>
          </a:xfrm>
        </p:spPr>
        <p:txBody>
          <a:bodyPr/>
          <a:lstStyle/>
          <a:p>
            <a:pPr eaLnBrk="1" hangingPunct="1"/>
            <a:r>
              <a:rPr lang="en-US" smtClean="0">
                <a:latin typeface="Times New Roman" pitchFamily="18" charset="0"/>
                <a:cs typeface="Times New Roman" pitchFamily="18" charset="0"/>
              </a:rPr>
              <a:t>Speeding up Calculations with the Partial Simulation Approach</a:t>
            </a:r>
            <a:endParaRPr lang="en-CA" smtClean="0">
              <a:latin typeface="Times New Roman" pitchFamily="18" charset="0"/>
              <a:cs typeface="Times New Roman" pitchFamily="18" charset="0"/>
            </a:endParaRPr>
          </a:p>
        </p:txBody>
      </p:sp>
      <p:sp>
        <p:nvSpPr>
          <p:cNvPr id="35843" name="Rectangle 3"/>
          <p:cNvSpPr>
            <a:spLocks noGrp="1" noChangeArrowheads="1"/>
          </p:cNvSpPr>
          <p:nvPr>
            <p:ph type="body" idx="1"/>
          </p:nvPr>
        </p:nvSpPr>
        <p:spPr>
          <a:xfrm>
            <a:off x="684213" y="2565400"/>
            <a:ext cx="7772400" cy="4114800"/>
          </a:xfrm>
        </p:spPr>
        <p:txBody>
          <a:bodyPr/>
          <a:lstStyle/>
          <a:p>
            <a:pPr eaLnBrk="1" hangingPunct="1"/>
            <a:r>
              <a:rPr lang="en-US" smtClean="0">
                <a:latin typeface="Times New Roman" pitchFamily="18" charset="0"/>
                <a:cs typeface="Times New Roman" pitchFamily="18" charset="0"/>
              </a:rPr>
              <a:t>Use the approximate delta/gamma relationship between </a:t>
            </a:r>
            <a:r>
              <a:rPr lang="en-US" smtClean="0">
                <a:latin typeface="Times New Roman" pitchFamily="18" charset="0"/>
                <a:cs typeface="Times New Roman" pitchFamily="18" charset="0"/>
                <a:sym typeface="Symbol" pitchFamily="18" charset="2"/>
              </a:rPr>
              <a:t></a:t>
            </a:r>
            <a:r>
              <a:rPr lang="en-US" i="1" smtClean="0">
                <a:latin typeface="Times New Roman" pitchFamily="18" charset="0"/>
                <a:cs typeface="Times New Roman" pitchFamily="18" charset="0"/>
              </a:rPr>
              <a:t>P</a:t>
            </a:r>
            <a:r>
              <a:rPr lang="en-US" smtClean="0">
                <a:latin typeface="Times New Roman" pitchFamily="18" charset="0"/>
                <a:cs typeface="Times New Roman" pitchFamily="18" charset="0"/>
              </a:rPr>
              <a:t> and the </a:t>
            </a:r>
            <a:r>
              <a:rPr lang="en-US" smtClean="0">
                <a:latin typeface="Times New Roman" pitchFamily="18" charset="0"/>
                <a:cs typeface="Times New Roman" pitchFamily="18" charset="0"/>
                <a:sym typeface="Symbol" pitchFamily="18" charset="2"/>
              </a:rPr>
              <a:t></a:t>
            </a:r>
            <a:r>
              <a:rPr lang="en-US" i="1" smtClean="0">
                <a:latin typeface="Times New Roman" pitchFamily="18" charset="0"/>
                <a:cs typeface="Times New Roman" pitchFamily="18" charset="0"/>
              </a:rPr>
              <a:t>x</a:t>
            </a:r>
            <a:r>
              <a:rPr lang="en-US" i="1" baseline="-25000" smtClean="0">
                <a:latin typeface="Times New Roman" pitchFamily="18" charset="0"/>
                <a:cs typeface="Times New Roman" pitchFamily="18" charset="0"/>
              </a:rPr>
              <a:t>i </a:t>
            </a:r>
            <a:r>
              <a:rPr lang="en-US" smtClean="0">
                <a:latin typeface="Times New Roman" pitchFamily="18" charset="0"/>
                <a:cs typeface="Times New Roman" pitchFamily="18" charset="0"/>
              </a:rPr>
              <a:t>to calculate the change in value of the portfolio</a:t>
            </a:r>
          </a:p>
          <a:p>
            <a:pPr eaLnBrk="1" hangingPunct="1"/>
            <a:r>
              <a:rPr lang="en-US" smtClean="0">
                <a:latin typeface="Times New Roman" pitchFamily="18" charset="0"/>
                <a:cs typeface="Times New Roman" pitchFamily="18" charset="0"/>
              </a:rPr>
              <a:t>This can also be used to speed up the historical simulation approach</a:t>
            </a:r>
            <a:endParaRPr lang="en-CA" i="1"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490057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a:xfrm>
            <a:off x="683568" y="260648"/>
            <a:ext cx="7772400" cy="1143000"/>
          </a:xfrm>
          <a:noFill/>
        </p:spPr>
        <p:txBody>
          <a:bodyPr lIns="92075" tIns="46038" rIns="92075" bIns="46038" anchor="ctr"/>
          <a:lstStyle/>
          <a:p>
            <a:pPr eaLnBrk="1" hangingPunct="1"/>
            <a:r>
              <a:rPr lang="en-US" dirty="0" smtClean="0">
                <a:latin typeface="Times New Roman" pitchFamily="18" charset="0"/>
                <a:cs typeface="Times New Roman" pitchFamily="18" charset="0"/>
              </a:rPr>
              <a:t>Example Continued</a:t>
            </a:r>
            <a:endParaRPr lang="en-US" sz="2000" dirty="0" smtClean="0">
              <a:latin typeface="Times New Roman" pitchFamily="18" charset="0"/>
              <a:cs typeface="Times New Roman" pitchFamily="18" charset="0"/>
            </a:endParaRPr>
          </a:p>
        </p:txBody>
      </p:sp>
      <mc:AlternateContent xmlns:mc="http://schemas.openxmlformats.org/markup-compatibility/2006">
        <mc:Choice xmlns="" xmlns:a14="http://schemas.microsoft.com/office/drawing/2010/main" Requires="a14">
          <p:sp>
            <p:nvSpPr>
              <p:cNvPr id="2053" name="Rectangle 3"/>
              <p:cNvSpPr>
                <a:spLocks noGrp="1" noChangeArrowheads="1"/>
              </p:cNvSpPr>
              <p:nvPr>
                <p:ph type="body" idx="1"/>
              </p:nvPr>
            </p:nvSpPr>
            <p:spPr>
              <a:xfrm>
                <a:off x="683568" y="1484784"/>
                <a:ext cx="7848872" cy="4896544"/>
              </a:xfrm>
              <a:noFill/>
            </p:spPr>
            <p:txBody>
              <a:bodyPr lIns="92075" tIns="46038" rIns="92075" bIns="46038"/>
              <a:lstStyle/>
              <a:p>
                <a:r>
                  <a:rPr lang="en-US" dirty="0" smtClean="0">
                    <a:latin typeface="Times New Roman" pitchFamily="18" charset="0"/>
                    <a:cs typeface="Times New Roman" pitchFamily="18" charset="0"/>
                  </a:rPr>
                  <a:t>The 10-day 97.5% value at risk for the gold investment is </a:t>
                </a:r>
              </a:p>
              <a:p>
                <a:pPr marL="0" indent="0">
                  <a:buNone/>
                </a:pPr>
                <a:r>
                  <a:rPr lang="en-US" dirty="0" smtClean="0">
                    <a:latin typeface="Times New Roman" pitchFamily="18" charset="0"/>
                    <a:cs typeface="Times New Roman" pitchFamily="18" charset="0"/>
                  </a:rPr>
                  <a:t>	5</a:t>
                </a:r>
                <a:r>
                  <a:rPr lang="en-US" dirty="0">
                    <a:latin typeface="Times New Roman" pitchFamily="18" charset="0"/>
                    <a:cs typeface="Times New Roman" pitchFamily="18" charset="0"/>
                  </a:rPr>
                  <a:t>, 400 × </a:t>
                </a:r>
                <a14:m>
                  <m:oMath xmlns:m="http://schemas.openxmlformats.org/officeDocument/2006/math">
                    <m:r>
                      <a:rPr lang="en-US" i="1" smtClean="0">
                        <a:latin typeface="Cambria Math"/>
                        <a:ea typeface="Cambria Math"/>
                      </a:rPr>
                      <m:t>√</m:t>
                    </m:r>
                    <m:r>
                      <a:rPr lang="en-US" b="1" i="1" smtClean="0">
                        <a:latin typeface="Cambria Math"/>
                        <a:ea typeface="Cambria Math"/>
                      </a:rPr>
                      <m:t>𝟏𝟎</m:t>
                    </m:r>
                  </m:oMath>
                </a14:m>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1.96 = </a:t>
                </a:r>
                <a:r>
                  <a:rPr lang="en-US" dirty="0" smtClean="0">
                    <a:latin typeface="Times New Roman" pitchFamily="18" charset="0"/>
                    <a:cs typeface="Times New Roman" pitchFamily="18" charset="0"/>
                  </a:rPr>
                  <a:t>$33</a:t>
                </a:r>
                <a:r>
                  <a:rPr lang="en-US" dirty="0">
                    <a:latin typeface="Times New Roman" pitchFamily="18" charset="0"/>
                    <a:cs typeface="Times New Roman" pitchFamily="18" charset="0"/>
                  </a:rPr>
                  <a:t>, 470.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10-day 97.5% value at risk for the silver investment is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6,000 </a:t>
                </a:r>
                <a:r>
                  <a:rPr lang="en-US" dirty="0">
                    <a:latin typeface="Times New Roman" pitchFamily="18" charset="0"/>
                    <a:cs typeface="Times New Roman" pitchFamily="18" charset="0"/>
                  </a:rPr>
                  <a:t>× </a:t>
                </a:r>
                <a14:m>
                  <m:oMath xmlns:m="http://schemas.openxmlformats.org/officeDocument/2006/math">
                    <m:r>
                      <a:rPr lang="en-US" i="1" smtClean="0">
                        <a:latin typeface="Cambria Math"/>
                        <a:ea typeface="Cambria Math"/>
                      </a:rPr>
                      <m:t>√</m:t>
                    </m:r>
                    <m:r>
                      <a:rPr lang="en-US" b="1" i="1" smtClean="0">
                        <a:latin typeface="Cambria Math"/>
                        <a:ea typeface="Cambria Math"/>
                      </a:rPr>
                      <m:t>𝟏𝟎</m:t>
                    </m:r>
                  </m:oMath>
                </a14:m>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1.96 = </a:t>
                </a:r>
                <a:r>
                  <a:rPr lang="en-US" dirty="0" smtClean="0">
                    <a:latin typeface="Times New Roman" pitchFamily="18" charset="0"/>
                    <a:cs typeface="Times New Roman" pitchFamily="18" charset="0"/>
                  </a:rPr>
                  <a:t>$37,188</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diversification benefit is</a:t>
                </a:r>
              </a:p>
              <a:p>
                <a:pPr marL="0" indent="0">
                  <a:buNone/>
                </a:pPr>
                <a:r>
                  <a:rPr lang="en-US" dirty="0" smtClean="0">
                    <a:latin typeface="Times New Roman" pitchFamily="18" charset="0"/>
                    <a:cs typeface="Times New Roman" pitchFamily="18" charset="0"/>
                  </a:rPr>
                  <a:t>	33,470 </a:t>
                </a:r>
                <a:r>
                  <a:rPr lang="en-US" dirty="0">
                    <a:latin typeface="Times New Roman" pitchFamily="18" charset="0"/>
                    <a:cs typeface="Times New Roman" pitchFamily="18" charset="0"/>
                  </a:rPr>
                  <a:t>+ 37,188 − 63,220 = $7, 438</a:t>
                </a:r>
              </a:p>
              <a:p>
                <a:pPr eaLnBrk="1" hangingPunct="1"/>
                <a:endParaRPr lang="en-US" dirty="0" smtClean="0">
                  <a:latin typeface="Times New Roman" pitchFamily="18" charset="0"/>
                  <a:cs typeface="Times New Roman" pitchFamily="18" charset="0"/>
                </a:endParaRPr>
              </a:p>
            </p:txBody>
          </p:sp>
        </mc:Choice>
        <mc:Fallback>
          <p:sp>
            <p:nvSpPr>
              <p:cNvPr id="2053" name="Rectangle 3"/>
              <p:cNvSpPr>
                <a:spLocks noGrp="1" noRot="1" noChangeAspect="1" noMove="1" noResize="1" noEditPoints="1" noAdjustHandles="1" noChangeArrowheads="1" noChangeShapeType="1" noTextEdit="1"/>
              </p:cNvSpPr>
              <p:nvPr>
                <p:ph type="body" idx="1"/>
              </p:nvPr>
            </p:nvSpPr>
            <p:spPr>
              <a:xfrm>
                <a:off x="683568" y="1484784"/>
                <a:ext cx="7848872" cy="4896544"/>
              </a:xfrm>
              <a:blipFill rotWithShape="1">
                <a:blip r:embed="rId3" cstate="print"/>
                <a:stretch>
                  <a:fillRect l="-1708" t="-1743"/>
                </a:stretch>
              </a:blipFill>
            </p:spPr>
            <p:txBody>
              <a:bodyPr/>
              <a:lstStyle/>
              <a:p>
                <a:r>
                  <a:rPr lang="en-US">
                    <a:noFill/>
                  </a:rPr>
                  <a:t> </a:t>
                </a:r>
              </a:p>
            </p:txBody>
          </p:sp>
        </mc:Fallback>
      </mc:AlternateContent>
    </p:spTree>
    <p:extLst>
      <p:ext uri="{BB962C8B-B14F-4D97-AF65-F5344CB8AC3E}">
        <p14:creationId xmlns="" xmlns:p14="http://schemas.microsoft.com/office/powerpoint/2010/main" val="95714750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latin typeface="Times New Roman" pitchFamily="18" charset="0"/>
                <a:cs typeface="Times New Roman" pitchFamily="18" charset="0"/>
              </a:rPr>
              <a:t>Model Building vs Historical Simulation</a:t>
            </a:r>
          </a:p>
        </p:txBody>
      </p:sp>
      <p:sp>
        <p:nvSpPr>
          <p:cNvPr id="36867" name="Rectangle 3"/>
          <p:cNvSpPr>
            <a:spLocks noGrp="1" noChangeArrowheads="1"/>
          </p:cNvSpPr>
          <p:nvPr>
            <p:ph type="body" idx="1"/>
          </p:nvPr>
        </p:nvSpPr>
        <p:spPr/>
        <p:txBody>
          <a:bodyPr/>
          <a:lstStyle/>
          <a:p>
            <a:pPr eaLnBrk="1" hangingPunct="1">
              <a:buFont typeface="Wingdings" pitchFamily="2" charset="2"/>
              <a:buNone/>
            </a:pPr>
            <a:r>
              <a:rPr lang="en-US" smtClean="0"/>
              <a:t>	</a:t>
            </a:r>
            <a:r>
              <a:rPr lang="en-US" smtClean="0">
                <a:latin typeface="Times New Roman" pitchFamily="18" charset="0"/>
                <a:cs typeface="Times New Roman" pitchFamily="18" charset="0"/>
              </a:rPr>
              <a:t>Model building approach can be used for investment portfolios where there are no derivatives, but it does not usually work when for portfolios where</a:t>
            </a:r>
          </a:p>
          <a:p>
            <a:pPr lvl="2" eaLnBrk="1" hangingPunct="1"/>
            <a:r>
              <a:rPr lang="en-US" smtClean="0">
                <a:latin typeface="Times New Roman" pitchFamily="18" charset="0"/>
                <a:cs typeface="Times New Roman" pitchFamily="18" charset="0"/>
              </a:rPr>
              <a:t>There are derivatives</a:t>
            </a:r>
          </a:p>
          <a:p>
            <a:pPr lvl="2" eaLnBrk="1" hangingPunct="1"/>
            <a:r>
              <a:rPr lang="en-US" smtClean="0">
                <a:latin typeface="Times New Roman" pitchFamily="18" charset="0"/>
                <a:cs typeface="Times New Roman" pitchFamily="18" charset="0"/>
              </a:rPr>
              <a:t>Positions are close to delta neutral</a:t>
            </a:r>
          </a:p>
        </p:txBody>
      </p:sp>
    </p:spTree>
    <p:extLst>
      <p:ext uri="{BB962C8B-B14F-4D97-AF65-F5344CB8AC3E}">
        <p14:creationId xmlns="" xmlns:p14="http://schemas.microsoft.com/office/powerpoint/2010/main" val="33687156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31800" y="0"/>
            <a:ext cx="8712200" cy="1143000"/>
          </a:xfrm>
        </p:spPr>
        <p:txBody>
          <a:bodyPr/>
          <a:lstStyle/>
          <a:p>
            <a:r>
              <a:rPr lang="en-US" smtClean="0">
                <a:latin typeface="Times New Roman" pitchFamily="18" charset="0"/>
                <a:cs typeface="Times New Roman" pitchFamily="18" charset="0"/>
              </a:rPr>
              <a:t>Note on the "Root Squared Time" Rule</a:t>
            </a:r>
          </a:p>
        </p:txBody>
      </p:sp>
      <p:sp>
        <p:nvSpPr>
          <p:cNvPr id="38915" name="Content Placeholder 2"/>
          <p:cNvSpPr>
            <a:spLocks noGrp="1"/>
          </p:cNvSpPr>
          <p:nvPr>
            <p:ph idx="1"/>
          </p:nvPr>
        </p:nvSpPr>
        <p:spPr>
          <a:xfrm>
            <a:off x="395288" y="1268413"/>
            <a:ext cx="8569325" cy="4403725"/>
          </a:xfrm>
        </p:spPr>
        <p:txBody>
          <a:bodyPr/>
          <a:lstStyle/>
          <a:p>
            <a:r>
              <a:rPr lang="en-US" sz="2800" dirty="0" smtClean="0">
                <a:latin typeface="Times New Roman" pitchFamily="18" charset="0"/>
                <a:cs typeface="Times New Roman" pitchFamily="18" charset="0"/>
              </a:rPr>
              <a:t>Normally daily VAR can be adjusted to other period by scaling by a square root of time factor</a:t>
            </a:r>
          </a:p>
          <a:p>
            <a:r>
              <a:rPr lang="en-US" sz="2800" dirty="0" smtClean="0">
                <a:latin typeface="Times New Roman" pitchFamily="18" charset="0"/>
                <a:cs typeface="Times New Roman" pitchFamily="18" charset="0"/>
              </a:rPr>
              <a:t>However, this adjustment assumes:</a:t>
            </a:r>
          </a:p>
          <a:p>
            <a:pPr lvl="1"/>
            <a:r>
              <a:rPr lang="en-US" sz="2400" dirty="0" smtClean="0">
                <a:latin typeface="Times New Roman" pitchFamily="18" charset="0"/>
                <a:cs typeface="Times New Roman" pitchFamily="18" charset="0"/>
              </a:rPr>
              <a:t>Position is constant during the full period of time</a:t>
            </a:r>
          </a:p>
          <a:p>
            <a:pPr lvl="1"/>
            <a:r>
              <a:rPr lang="en-US" sz="2400" dirty="0" smtClean="0">
                <a:latin typeface="Times New Roman" pitchFamily="18" charset="0"/>
                <a:cs typeface="Times New Roman" pitchFamily="18" charset="0"/>
              </a:rPr>
              <a:t>daily returns are independent and identically distributed</a:t>
            </a:r>
          </a:p>
          <a:p>
            <a:r>
              <a:rPr lang="en-US" sz="2800" dirty="0" smtClean="0">
                <a:latin typeface="Times New Roman" pitchFamily="18" charset="0"/>
                <a:cs typeface="Times New Roman" pitchFamily="18" charset="0"/>
              </a:rPr>
              <a:t>Hence, the time adjustment is not valid for options positions (that can be replicated by dynamically changing positions in underlying)</a:t>
            </a:r>
          </a:p>
          <a:p>
            <a:r>
              <a:rPr lang="en-US" sz="2800" dirty="0" smtClean="0">
                <a:latin typeface="Times New Roman" pitchFamily="18" charset="0"/>
                <a:cs typeface="Times New Roman" pitchFamily="18" charset="0"/>
              </a:rPr>
              <a:t>For portfolios with large options components, the full valuation must be implemented over the desired horizon ...</a:t>
            </a:r>
          </a:p>
        </p:txBody>
      </p:sp>
    </p:spTree>
    <p:extLst>
      <p:ext uri="{BB962C8B-B14F-4D97-AF65-F5344CB8AC3E}">
        <p14:creationId xmlns="" xmlns:p14="http://schemas.microsoft.com/office/powerpoint/2010/main" val="34706722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76375" y="1125538"/>
            <a:ext cx="5448300" cy="2447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7891" name="Rectangle 2"/>
          <p:cNvSpPr>
            <a:spLocks noChangeArrowheads="1"/>
          </p:cNvSpPr>
          <p:nvPr/>
        </p:nvSpPr>
        <p:spPr bwMode="auto">
          <a:xfrm>
            <a:off x="468313" y="3644900"/>
            <a:ext cx="8207375" cy="3046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lvl="1">
              <a:buFont typeface="Arial" charset="0"/>
              <a:buChar char="•"/>
            </a:pPr>
            <a:r>
              <a:rPr lang="en-US" sz="2400" dirty="0">
                <a:latin typeface="Times New Roman" pitchFamily="18" charset="0"/>
                <a:cs typeface="Times New Roman" pitchFamily="18" charset="0"/>
              </a:rPr>
              <a:t>For lager portfolios where </a:t>
            </a:r>
            <a:r>
              <a:rPr lang="en-US" sz="2400" dirty="0" err="1">
                <a:latin typeface="Times New Roman" pitchFamily="18" charset="0"/>
                <a:cs typeface="Times New Roman" pitchFamily="18" charset="0"/>
              </a:rPr>
              <a:t>optionality</a:t>
            </a:r>
            <a:r>
              <a:rPr lang="en-US" sz="2400" dirty="0">
                <a:latin typeface="Times New Roman" pitchFamily="18" charset="0"/>
                <a:cs typeface="Times New Roman" pitchFamily="18" charset="0"/>
              </a:rPr>
              <a:t> is not dominant, the delta normal method provides a fast and efficient method for measuring </a:t>
            </a:r>
            <a:r>
              <a:rPr lang="en-US" sz="2400" dirty="0" err="1" smtClean="0">
                <a:latin typeface="Times New Roman" pitchFamily="18" charset="0"/>
                <a:cs typeface="Times New Roman" pitchFamily="18" charset="0"/>
              </a:rPr>
              <a:t>VaR</a:t>
            </a:r>
            <a:endParaRPr lang="en-US" sz="2400" dirty="0">
              <a:latin typeface="Times New Roman" pitchFamily="18" charset="0"/>
              <a:cs typeface="Times New Roman" pitchFamily="18" charset="0"/>
            </a:endParaRPr>
          </a:p>
          <a:p>
            <a:pPr lvl="1">
              <a:buFont typeface="Arial" charset="0"/>
              <a:buChar char="•"/>
            </a:pPr>
            <a:r>
              <a:rPr lang="en-US" sz="2400" dirty="0">
                <a:latin typeface="Times New Roman" pitchFamily="18" charset="0"/>
                <a:cs typeface="Times New Roman" pitchFamily="18" charset="0"/>
              </a:rPr>
              <a:t>For portfolios exposed to few sources of risk and with substantial option components, the Greeks (delta-gamma) provides increase precision at low computational cost</a:t>
            </a:r>
          </a:p>
          <a:p>
            <a:pPr lvl="1">
              <a:buFont typeface="Arial" charset="0"/>
              <a:buChar char="•"/>
            </a:pPr>
            <a:r>
              <a:rPr lang="en-US" sz="2400" dirty="0">
                <a:latin typeface="Times New Roman" pitchFamily="18" charset="0"/>
                <a:cs typeface="Times New Roman" pitchFamily="18" charset="0"/>
              </a:rPr>
              <a:t>For portfolios with substantial option components or longer horizons, a full valuation method may be required</a:t>
            </a:r>
          </a:p>
        </p:txBody>
      </p:sp>
      <p:sp>
        <p:nvSpPr>
          <p:cNvPr id="37892" name="TextBox 3"/>
          <p:cNvSpPr txBox="1">
            <a:spLocks noChangeArrowheads="1"/>
          </p:cNvSpPr>
          <p:nvPr/>
        </p:nvSpPr>
        <p:spPr bwMode="auto">
          <a:xfrm>
            <a:off x="1042988" y="260350"/>
            <a:ext cx="7524750" cy="769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r>
              <a:rPr lang="en-US">
                <a:latin typeface="Times New Roman" pitchFamily="18" charset="0"/>
                <a:cs typeface="Times New Roman" pitchFamily="18" charset="0"/>
              </a:rPr>
              <a:t>Comparison of Methods</a:t>
            </a:r>
          </a:p>
        </p:txBody>
      </p:sp>
    </p:spTree>
    <p:extLst>
      <p:ext uri="{BB962C8B-B14F-4D97-AF65-F5344CB8AC3E}">
        <p14:creationId xmlns="" xmlns:p14="http://schemas.microsoft.com/office/powerpoint/2010/main" val="21519679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latin typeface="Times New Roman" pitchFamily="18" charset="0"/>
                <a:cs typeface="Times New Roman" pitchFamily="18" charset="0"/>
              </a:rPr>
              <a:t>Example: Leeson's Straddle</a:t>
            </a:r>
          </a:p>
        </p:txBody>
      </p:sp>
      <p:sp>
        <p:nvSpPr>
          <p:cNvPr id="39939" name="Content Placeholder 2"/>
          <p:cNvSpPr>
            <a:spLocks noGrp="1"/>
          </p:cNvSpPr>
          <p:nvPr>
            <p:ph idx="1"/>
          </p:nvPr>
        </p:nvSpPr>
        <p:spPr/>
        <p:txBody>
          <a:bodyPr/>
          <a:lstStyle/>
          <a:p>
            <a:r>
              <a:rPr lang="en-US" sz="2400" dirty="0" smtClean="0">
                <a:latin typeface="Times New Roman" pitchFamily="18" charset="0"/>
                <a:cs typeface="Times New Roman" pitchFamily="18" charset="0"/>
              </a:rPr>
              <a:t>The Barings’ story provides a good illustration of these various methods. In addition to the long futures positions, </a:t>
            </a:r>
            <a:r>
              <a:rPr lang="en-US" sz="2400" dirty="0" err="1" smtClean="0">
                <a:latin typeface="Times New Roman" pitchFamily="18" charset="0"/>
                <a:cs typeface="Times New Roman" pitchFamily="18" charset="0"/>
              </a:rPr>
              <a:t>Leeson</a:t>
            </a:r>
            <a:r>
              <a:rPr lang="en-US" sz="2400" dirty="0" smtClean="0">
                <a:latin typeface="Times New Roman" pitchFamily="18" charset="0"/>
                <a:cs typeface="Times New Roman" pitchFamily="18" charset="0"/>
              </a:rPr>
              <a:t> also sold options:</a:t>
            </a:r>
          </a:p>
          <a:p>
            <a:r>
              <a:rPr lang="en-US" sz="2400" dirty="0" smtClean="0">
                <a:latin typeface="Times New Roman" pitchFamily="18" charset="0"/>
                <a:cs typeface="Times New Roman" pitchFamily="18" charset="0"/>
              </a:rPr>
              <a:t>35,000 calls and puts each on Nikkei futures</a:t>
            </a:r>
          </a:p>
          <a:p>
            <a:r>
              <a:rPr lang="en-US" sz="2400" dirty="0" smtClean="0">
                <a:latin typeface="Times New Roman" pitchFamily="18" charset="0"/>
                <a:cs typeface="Times New Roman" pitchFamily="18" charset="0"/>
              </a:rPr>
              <a:t>This position is known as a short straddle</a:t>
            </a:r>
          </a:p>
          <a:p>
            <a:r>
              <a:rPr lang="en-US" sz="2400" dirty="0" smtClean="0">
                <a:latin typeface="Times New Roman" pitchFamily="18" charset="0"/>
                <a:cs typeface="Times New Roman" pitchFamily="18" charset="0"/>
              </a:rPr>
              <a:t>Short straddle is about delta-neutral because the positive delta from the call is offset by a negative delta from the put, assuming that most of the options are at the money (ATM)</a:t>
            </a:r>
          </a:p>
        </p:txBody>
      </p:sp>
    </p:spTree>
    <p:extLst>
      <p:ext uri="{BB962C8B-B14F-4D97-AF65-F5344CB8AC3E}">
        <p14:creationId xmlns="" xmlns:p14="http://schemas.microsoft.com/office/powerpoint/2010/main" val="29620851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11188" y="404813"/>
            <a:ext cx="7772400" cy="1143000"/>
          </a:xfrm>
        </p:spPr>
        <p:txBody>
          <a:bodyPr/>
          <a:lstStyle/>
          <a:p>
            <a:r>
              <a:rPr lang="en-US" smtClean="0">
                <a:latin typeface="Times New Roman" pitchFamily="18" charset="0"/>
                <a:cs typeface="Times New Roman" pitchFamily="18" charset="0"/>
              </a:rPr>
              <a:t>Example: Leeson's Straddle continued</a:t>
            </a:r>
          </a:p>
        </p:txBody>
      </p:sp>
      <p:sp>
        <p:nvSpPr>
          <p:cNvPr id="40963" name="Content Placeholder 2"/>
          <p:cNvSpPr>
            <a:spLocks noGrp="1"/>
          </p:cNvSpPr>
          <p:nvPr>
            <p:ph idx="1"/>
          </p:nvPr>
        </p:nvSpPr>
        <p:spPr>
          <a:xfrm>
            <a:off x="685800" y="1557338"/>
            <a:ext cx="7772400" cy="4538662"/>
          </a:xfrm>
        </p:spPr>
        <p:txBody>
          <a:bodyPr/>
          <a:lstStyle/>
          <a:p>
            <a:r>
              <a:rPr lang="en-US" sz="2400" smtClean="0">
                <a:latin typeface="Times New Roman" pitchFamily="18" charset="0"/>
                <a:cs typeface="Times New Roman" pitchFamily="18" charset="0"/>
              </a:rPr>
              <a:t>With a multiplier of 500 yen for the options contract and 100-yen/$ exchange rate, the dollar exposure of the call options to the Nikkei was:</a:t>
            </a:r>
          </a:p>
          <a:p>
            <a:pPr>
              <a:buFontTx/>
              <a:buNone/>
            </a:pPr>
            <a:endParaRPr lang="en-US" sz="2400" smtClean="0">
              <a:latin typeface="Times New Roman" pitchFamily="18" charset="0"/>
              <a:cs typeface="Times New Roman" pitchFamily="18" charset="0"/>
            </a:endParaRPr>
          </a:p>
          <a:p>
            <a:pPr>
              <a:buFontTx/>
              <a:buNone/>
            </a:pPr>
            <a:r>
              <a:rPr lang="en-US" sz="2400" smtClean="0">
                <a:latin typeface="Times New Roman" pitchFamily="18" charset="0"/>
                <a:cs typeface="Times New Roman" pitchFamily="18" charset="0"/>
                <a:sym typeface="Symbol" pitchFamily="18" charset="2"/>
              </a:rPr>
              <a:t>				$0.175 million</a:t>
            </a:r>
          </a:p>
          <a:p>
            <a:pPr>
              <a:buFontTx/>
              <a:buNone/>
            </a:pPr>
            <a:endParaRPr lang="en-US" sz="2400" smtClean="0">
              <a:latin typeface="Times New Roman" pitchFamily="18" charset="0"/>
              <a:cs typeface="Times New Roman" pitchFamily="18" charset="0"/>
              <a:sym typeface="Symbol" pitchFamily="18" charset="2"/>
            </a:endParaRPr>
          </a:p>
          <a:p>
            <a:r>
              <a:rPr lang="en-US" sz="2400" smtClean="0">
                <a:latin typeface="Times New Roman" pitchFamily="18" charset="0"/>
                <a:cs typeface="Times New Roman" pitchFamily="18" charset="0"/>
                <a:sym typeface="Symbol" pitchFamily="18" charset="2"/>
              </a:rPr>
              <a:t>Initially, the market value of the position was zero</a:t>
            </a:r>
          </a:p>
          <a:p>
            <a:r>
              <a:rPr lang="en-US" sz="2400" smtClean="0">
                <a:latin typeface="Times New Roman" pitchFamily="18" charset="0"/>
                <a:cs typeface="Times New Roman" pitchFamily="18" charset="0"/>
                <a:sym typeface="Symbol" pitchFamily="18" charset="2"/>
              </a:rPr>
              <a:t>The position was designed to turn in a profit if the Nikkei remained stable.</a:t>
            </a:r>
          </a:p>
          <a:p>
            <a:r>
              <a:rPr lang="en-US" sz="2400" smtClean="0">
                <a:latin typeface="Times New Roman" pitchFamily="18" charset="0"/>
                <a:cs typeface="Times New Roman" pitchFamily="18" charset="0"/>
                <a:sym typeface="Symbol" pitchFamily="18" charset="2"/>
              </a:rPr>
              <a:t>Unfortunately it also had an unlimited potential for large losses.</a:t>
            </a:r>
            <a:endParaRPr lang="en-US" sz="240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2885775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23925" y="2205038"/>
            <a:ext cx="7296150" cy="2447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Title 1"/>
          <p:cNvSpPr txBox="1">
            <a:spLocks/>
          </p:cNvSpPr>
          <p:nvPr/>
        </p:nvSpPr>
        <p:spPr>
          <a:xfrm>
            <a:off x="684213" y="333375"/>
            <a:ext cx="7772400" cy="658813"/>
          </a:xfrm>
          <a:prstGeom prst="rect">
            <a:avLst/>
          </a:prstGeom>
        </p:spPr>
        <p:txBody>
          <a:bodyPr/>
          <a:lstStyle/>
          <a:p>
            <a:pPr algn="ctr" eaLnBrk="0" hangingPunct="0">
              <a:defRPr/>
            </a:pPr>
            <a:r>
              <a:rPr lang="en-US" kern="0">
                <a:solidFill>
                  <a:schemeClr val="tx2"/>
                </a:solidFill>
                <a:latin typeface="Times New Roman" pitchFamily="18" charset="0"/>
                <a:ea typeface="+mj-ea"/>
                <a:cs typeface="Times New Roman" pitchFamily="18" charset="0"/>
              </a:rPr>
              <a:t>Sell Straddle Payoff</a:t>
            </a:r>
            <a:endParaRPr lang="en-US" kern="0" dirty="0">
              <a:solidFill>
                <a:schemeClr val="tx2"/>
              </a:solidFill>
              <a:latin typeface="Times New Roman" pitchFamily="18" charset="0"/>
              <a:ea typeface="+mj-ea"/>
              <a:cs typeface="Times New Roman" pitchFamily="18" charset="0"/>
            </a:endParaRPr>
          </a:p>
        </p:txBody>
      </p:sp>
      <p:sp>
        <p:nvSpPr>
          <p:cNvPr id="41988" name="Rectangle 3"/>
          <p:cNvSpPr>
            <a:spLocks noChangeArrowheads="1"/>
          </p:cNvSpPr>
          <p:nvPr/>
        </p:nvSpPr>
        <p:spPr bwMode="auto">
          <a:xfrm>
            <a:off x="539750" y="1125538"/>
            <a:ext cx="7848600" cy="9540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2800">
                <a:latin typeface="Times New Roman" pitchFamily="18" charset="0"/>
                <a:cs typeface="Times New Roman" pitchFamily="18" charset="0"/>
              </a:rPr>
              <a:t>Sell Straddle = sell call + sell put</a:t>
            </a:r>
          </a:p>
          <a:p>
            <a:r>
              <a:rPr lang="en-US" sz="2800">
                <a:latin typeface="Times New Roman" pitchFamily="18" charset="0"/>
                <a:cs typeface="Times New Roman" pitchFamily="18" charset="0"/>
              </a:rPr>
              <a:t>Strike = at the money</a:t>
            </a:r>
          </a:p>
        </p:txBody>
      </p:sp>
      <p:sp>
        <p:nvSpPr>
          <p:cNvPr id="41989" name="Rectangle 4"/>
          <p:cNvSpPr>
            <a:spLocks noChangeArrowheads="1"/>
          </p:cNvSpPr>
          <p:nvPr/>
        </p:nvSpPr>
        <p:spPr bwMode="auto">
          <a:xfrm>
            <a:off x="468313" y="5157788"/>
            <a:ext cx="7848600" cy="9540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2800">
                <a:latin typeface="Times New Roman" pitchFamily="18" charset="0"/>
                <a:cs typeface="Times New Roman" pitchFamily="18" charset="0"/>
              </a:rPr>
              <a:t>Successful, only if the spot remains stable</a:t>
            </a:r>
          </a:p>
          <a:p>
            <a:r>
              <a:rPr lang="en-US" sz="2800">
                <a:latin typeface="Times New Roman" pitchFamily="18" charset="0"/>
                <a:cs typeface="Times New Roman" pitchFamily="18" charset="0"/>
              </a:rPr>
              <a:t>Delta = 0</a:t>
            </a:r>
          </a:p>
        </p:txBody>
      </p:sp>
    </p:spTree>
    <p:extLst>
      <p:ext uri="{BB962C8B-B14F-4D97-AF65-F5344CB8AC3E}">
        <p14:creationId xmlns="" xmlns:p14="http://schemas.microsoft.com/office/powerpoint/2010/main" val="10271828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547813" y="1628775"/>
            <a:ext cx="6019800" cy="4848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Title 1"/>
          <p:cNvSpPr txBox="1">
            <a:spLocks/>
          </p:cNvSpPr>
          <p:nvPr/>
        </p:nvSpPr>
        <p:spPr>
          <a:xfrm>
            <a:off x="611188" y="188913"/>
            <a:ext cx="7772400" cy="1143000"/>
          </a:xfrm>
          <a:prstGeom prst="rect">
            <a:avLst/>
          </a:prstGeom>
        </p:spPr>
        <p:txBody>
          <a:bodyPr/>
          <a:lstStyle/>
          <a:p>
            <a:pPr algn="ctr" eaLnBrk="0" hangingPunct="0">
              <a:defRPr/>
            </a:pPr>
            <a:r>
              <a:rPr lang="en-US" kern="0">
                <a:solidFill>
                  <a:schemeClr val="tx2"/>
                </a:solidFill>
                <a:latin typeface="Times New Roman" pitchFamily="18" charset="0"/>
                <a:ea typeface="+mj-ea"/>
                <a:cs typeface="Times New Roman" pitchFamily="18" charset="0"/>
              </a:rPr>
              <a:t>Example: Leeson's Straddle continued</a:t>
            </a:r>
            <a:endParaRPr lang="en-US" kern="0" dirty="0">
              <a:solidFill>
                <a:schemeClr val="tx2"/>
              </a:solidFill>
              <a:latin typeface="Times New Roman" pitchFamily="18" charset="0"/>
              <a:ea typeface="+mj-ea"/>
              <a:cs typeface="Times New Roman" pitchFamily="18" charset="0"/>
            </a:endParaRPr>
          </a:p>
        </p:txBody>
      </p:sp>
    </p:spTree>
    <p:extLst>
      <p:ext uri="{BB962C8B-B14F-4D97-AF65-F5344CB8AC3E}">
        <p14:creationId xmlns="" xmlns:p14="http://schemas.microsoft.com/office/powerpoint/2010/main" val="30256368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1188" y="404813"/>
            <a:ext cx="7772400" cy="1143000"/>
          </a:xfrm>
          <a:prstGeom prst="rect">
            <a:avLst/>
          </a:prstGeom>
        </p:spPr>
        <p:txBody>
          <a:bodyPr/>
          <a:lstStyle/>
          <a:p>
            <a:pPr algn="ctr" eaLnBrk="0" hangingPunct="0">
              <a:defRPr/>
            </a:pPr>
            <a:r>
              <a:rPr lang="en-US" kern="0" dirty="0">
                <a:solidFill>
                  <a:schemeClr val="tx2"/>
                </a:solidFill>
                <a:latin typeface="Times New Roman" pitchFamily="18" charset="0"/>
                <a:ea typeface="+mj-ea"/>
                <a:cs typeface="Times New Roman" pitchFamily="18" charset="0"/>
              </a:rPr>
              <a:t>Example: </a:t>
            </a:r>
            <a:r>
              <a:rPr lang="en-US" kern="0" dirty="0" err="1">
                <a:solidFill>
                  <a:schemeClr val="tx2"/>
                </a:solidFill>
                <a:latin typeface="Times New Roman" pitchFamily="18" charset="0"/>
                <a:ea typeface="+mj-ea"/>
                <a:cs typeface="Times New Roman" pitchFamily="18" charset="0"/>
              </a:rPr>
              <a:t>Leeson's</a:t>
            </a:r>
            <a:r>
              <a:rPr lang="en-US" kern="0" dirty="0">
                <a:solidFill>
                  <a:schemeClr val="tx2"/>
                </a:solidFill>
                <a:latin typeface="Times New Roman" pitchFamily="18" charset="0"/>
                <a:ea typeface="+mj-ea"/>
                <a:cs typeface="Times New Roman" pitchFamily="18" charset="0"/>
              </a:rPr>
              <a:t> Straddle continued</a:t>
            </a:r>
          </a:p>
        </p:txBody>
      </p:sp>
      <p:sp>
        <p:nvSpPr>
          <p:cNvPr id="44035" name="TextBox 2"/>
          <p:cNvSpPr txBox="1">
            <a:spLocks noChangeArrowheads="1"/>
          </p:cNvSpPr>
          <p:nvPr/>
        </p:nvSpPr>
        <p:spPr bwMode="auto">
          <a:xfrm>
            <a:off x="250825" y="1773238"/>
            <a:ext cx="8353425" cy="4892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buFont typeface="Arial" charset="0"/>
              <a:buChar char="•"/>
            </a:pPr>
            <a:r>
              <a:rPr lang="en-US" sz="2800">
                <a:latin typeface="Times New Roman" pitchFamily="18" charset="0"/>
                <a:cs typeface="Times New Roman" pitchFamily="18" charset="0"/>
              </a:rPr>
              <a:t>The figure on the previous slide displays the payoffs from the straddle, using a Black-Scholes model:</a:t>
            </a:r>
          </a:p>
          <a:p>
            <a:pPr lvl="1" eaLnBrk="1" hangingPunct="1">
              <a:buFont typeface="Arial" charset="0"/>
              <a:buChar char="•"/>
            </a:pPr>
            <a:r>
              <a:rPr lang="en-US" sz="2400">
                <a:latin typeface="Times New Roman" pitchFamily="18" charset="0"/>
                <a:cs typeface="Times New Roman" pitchFamily="18" charset="0"/>
              </a:rPr>
              <a:t>Annual volatility –20%</a:t>
            </a:r>
          </a:p>
          <a:p>
            <a:pPr lvl="1" eaLnBrk="1" hangingPunct="1">
              <a:buFont typeface="Arial" charset="0"/>
              <a:buChar char="•"/>
            </a:pPr>
            <a:r>
              <a:rPr lang="en-US" sz="2400">
                <a:latin typeface="Times New Roman" pitchFamily="18" charset="0"/>
                <a:cs typeface="Times New Roman" pitchFamily="18" charset="0"/>
              </a:rPr>
              <a:t>Time to maturity – 3 months</a:t>
            </a:r>
          </a:p>
          <a:p>
            <a:pPr lvl="1" eaLnBrk="1" hangingPunct="1">
              <a:buFont typeface="Arial" charset="0"/>
              <a:buChar char="•"/>
            </a:pPr>
            <a:r>
              <a:rPr lang="en-US" sz="2400">
                <a:latin typeface="Times New Roman" pitchFamily="18" charset="0"/>
                <a:cs typeface="Times New Roman" pitchFamily="18" charset="0"/>
              </a:rPr>
              <a:t>Current value of the underlying (Nikkei index)– 19,000</a:t>
            </a:r>
          </a:p>
          <a:p>
            <a:pPr lvl="1" eaLnBrk="1" hangingPunct="1">
              <a:buFont typeface="Arial" charset="0"/>
              <a:buChar char="•"/>
            </a:pPr>
            <a:r>
              <a:rPr lang="en-US" sz="2400">
                <a:latin typeface="Times New Roman" pitchFamily="18" charset="0"/>
                <a:cs typeface="Times New Roman" pitchFamily="18" charset="0"/>
              </a:rPr>
              <a:t>ATM options</a:t>
            </a:r>
          </a:p>
          <a:p>
            <a:pPr lvl="1" eaLnBrk="1" hangingPunct="1">
              <a:buFont typeface="Arial" charset="0"/>
              <a:buChar char="•"/>
            </a:pPr>
            <a:endParaRPr lang="en-US" sz="2400">
              <a:latin typeface="Times New Roman" pitchFamily="18" charset="0"/>
              <a:cs typeface="Times New Roman" pitchFamily="18" charset="0"/>
            </a:endParaRPr>
          </a:p>
          <a:p>
            <a:pPr eaLnBrk="1" hangingPunct="1">
              <a:buFont typeface="Arial" charset="0"/>
              <a:buChar char="•"/>
            </a:pPr>
            <a:r>
              <a:rPr lang="en-US" sz="2800">
                <a:latin typeface="Times New Roman" pitchFamily="18" charset="0"/>
                <a:cs typeface="Times New Roman" pitchFamily="18" charset="0"/>
              </a:rPr>
              <a:t>At the current index value, the delta VaR for this position is close to zero</a:t>
            </a:r>
          </a:p>
          <a:p>
            <a:pPr eaLnBrk="1" hangingPunct="1">
              <a:buFont typeface="Arial" charset="0"/>
              <a:buChar char="•"/>
            </a:pPr>
            <a:r>
              <a:rPr lang="en-US" sz="2800">
                <a:latin typeface="Times New Roman" pitchFamily="18" charset="0"/>
                <a:cs typeface="Times New Roman" pitchFamily="18" charset="0"/>
              </a:rPr>
              <a:t>Reporting a zero delta-normal VaR is highly misleading</a:t>
            </a:r>
          </a:p>
          <a:p>
            <a:pPr eaLnBrk="1" hangingPunct="1"/>
            <a:endParaRPr lang="en-US" sz="2400">
              <a:latin typeface="Times New Roman" pitchFamily="18" charset="0"/>
              <a:cs typeface="Times New Roman" pitchFamily="18" charset="0"/>
            </a:endParaRPr>
          </a:p>
        </p:txBody>
      </p:sp>
    </p:spTree>
    <p:extLst>
      <p:ext uri="{BB962C8B-B14F-4D97-AF65-F5344CB8AC3E}">
        <p14:creationId xmlns="" xmlns:p14="http://schemas.microsoft.com/office/powerpoint/2010/main" val="38719261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611188" y="836613"/>
            <a:ext cx="7772400" cy="803275"/>
          </a:xfrm>
        </p:spPr>
        <p:txBody>
          <a:bodyPr/>
          <a:lstStyle/>
          <a:p>
            <a:r>
              <a:rPr lang="en-US" smtClean="0">
                <a:latin typeface="Times New Roman" pitchFamily="18" charset="0"/>
                <a:cs typeface="Times New Roman" pitchFamily="18" charset="0"/>
              </a:rPr>
              <a:t>Example: Leeson's Straddle continued</a:t>
            </a:r>
            <a:br>
              <a:rPr lang="en-US" smtClean="0">
                <a:latin typeface="Times New Roman" pitchFamily="18" charset="0"/>
                <a:cs typeface="Times New Roman" pitchFamily="18" charset="0"/>
              </a:rPr>
            </a:br>
            <a:endParaRPr lang="en-US" smtClean="0"/>
          </a:p>
        </p:txBody>
      </p:sp>
      <p:sp>
        <p:nvSpPr>
          <p:cNvPr id="45059" name="Content Placeholder 2"/>
          <p:cNvSpPr>
            <a:spLocks noGrp="1"/>
          </p:cNvSpPr>
          <p:nvPr>
            <p:ph idx="1"/>
          </p:nvPr>
        </p:nvSpPr>
        <p:spPr/>
        <p:txBody>
          <a:bodyPr/>
          <a:lstStyle/>
          <a:p>
            <a:r>
              <a:rPr lang="en-US" smtClean="0">
                <a:latin typeface="Times New Roman" pitchFamily="18" charset="0"/>
                <a:cs typeface="Times New Roman" pitchFamily="18" charset="0"/>
              </a:rPr>
              <a:t>Any move up of down has the potential to create a large loss:</a:t>
            </a:r>
          </a:p>
          <a:p>
            <a:pPr lvl="1"/>
            <a:r>
              <a:rPr lang="en-US" smtClean="0">
                <a:latin typeface="Times New Roman" pitchFamily="18" charset="0"/>
                <a:cs typeface="Times New Roman" pitchFamily="18" charset="0"/>
              </a:rPr>
              <a:t>A drop in the index to 17,000 would lead to an immediate loss of about $150 million</a:t>
            </a:r>
          </a:p>
          <a:p>
            <a:pPr lvl="1"/>
            <a:endParaRPr lang="en-US" smtClean="0">
              <a:latin typeface="Times New Roman" pitchFamily="18" charset="0"/>
              <a:cs typeface="Times New Roman" pitchFamily="18" charset="0"/>
            </a:endParaRPr>
          </a:p>
          <a:p>
            <a:r>
              <a:rPr lang="en-US" smtClean="0">
                <a:latin typeface="Times New Roman" pitchFamily="18" charset="0"/>
                <a:cs typeface="Times New Roman" pitchFamily="18" charset="0"/>
              </a:rPr>
              <a:t>The graph shows that the delta-gamma approximation provides increased accuracy.</a:t>
            </a:r>
          </a:p>
        </p:txBody>
      </p:sp>
    </p:spTree>
    <p:extLst>
      <p:ext uri="{BB962C8B-B14F-4D97-AF65-F5344CB8AC3E}">
        <p14:creationId xmlns="" xmlns:p14="http://schemas.microsoft.com/office/powerpoint/2010/main" val="16112102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609600"/>
            <a:ext cx="7772400" cy="874713"/>
          </a:xfrm>
        </p:spPr>
        <p:txBody>
          <a:bodyPr/>
          <a:lstStyle/>
          <a:p>
            <a:r>
              <a:rPr lang="en-US" smtClean="0">
                <a:latin typeface="Times New Roman" pitchFamily="18" charset="0"/>
                <a:cs typeface="Times New Roman" pitchFamily="18" charset="0"/>
              </a:rPr>
              <a:t>Example: Leeson's Straddle continued</a:t>
            </a:r>
            <a:br>
              <a:rPr lang="en-US" smtClean="0">
                <a:latin typeface="Times New Roman" pitchFamily="18" charset="0"/>
                <a:cs typeface="Times New Roman" pitchFamily="18" charset="0"/>
              </a:rPr>
            </a:br>
            <a:endParaRPr lang="en-US" smtClean="0"/>
          </a:p>
        </p:txBody>
      </p:sp>
      <p:sp>
        <p:nvSpPr>
          <p:cNvPr id="46083" name="Content Placeholder 2"/>
          <p:cNvSpPr>
            <a:spLocks noGrp="1"/>
          </p:cNvSpPr>
          <p:nvPr>
            <p:ph idx="1"/>
          </p:nvPr>
        </p:nvSpPr>
        <p:spPr>
          <a:xfrm>
            <a:off x="685800" y="1484313"/>
            <a:ext cx="7772400" cy="4611687"/>
          </a:xfrm>
        </p:spPr>
        <p:txBody>
          <a:bodyPr/>
          <a:lstStyle/>
          <a:p>
            <a:r>
              <a:rPr lang="en-US" dirty="0" smtClean="0">
                <a:latin typeface="Times New Roman" pitchFamily="18" charset="0"/>
                <a:cs typeface="Times New Roman" pitchFamily="18" charset="0"/>
              </a:rPr>
              <a:t>Run a full Monte Carlo simulation with 10,000 replications to construct the distribution of the portfolio payoffs.</a:t>
            </a:r>
          </a:p>
          <a:p>
            <a:r>
              <a:rPr lang="en-US" dirty="0" smtClean="0">
                <a:latin typeface="Times New Roman" pitchFamily="18" charset="0"/>
                <a:cs typeface="Times New Roman" pitchFamily="18" charset="0"/>
              </a:rPr>
              <a:t>This distribution is obtained from a re-evaluation of the portfolio after a month over a range of values for the Nikkei.</a:t>
            </a:r>
          </a:p>
          <a:p>
            <a:r>
              <a:rPr lang="en-US" dirty="0" smtClean="0">
                <a:latin typeface="Times New Roman" pitchFamily="18" charset="0"/>
                <a:cs typeface="Times New Roman" pitchFamily="18" charset="0"/>
              </a:rPr>
              <a:t>Each replication uses full valuation with a remaining maturity of 2 months.</a:t>
            </a:r>
          </a:p>
          <a:p>
            <a:endParaRPr lang="en-US" dirty="0" smtClean="0"/>
          </a:p>
        </p:txBody>
      </p:sp>
    </p:spTree>
    <p:extLst>
      <p:ext uri="{BB962C8B-B14F-4D97-AF65-F5344CB8AC3E}">
        <p14:creationId xmlns="" xmlns:p14="http://schemas.microsoft.com/office/powerpoint/2010/main" val="71661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noFill/>
        </p:spPr>
        <p:txBody>
          <a:bodyPr lIns="92075" tIns="46038" rIns="92075" bIns="46038" anchor="ctr"/>
          <a:lstStyle/>
          <a:p>
            <a:pPr eaLnBrk="1" hangingPunct="1"/>
            <a:r>
              <a:rPr lang="en-US" dirty="0" smtClean="0">
                <a:latin typeface="Times New Roman" pitchFamily="18" charset="0"/>
                <a:cs typeface="Times New Roman" pitchFamily="18" charset="0"/>
              </a:rPr>
              <a:t>The Linear Model</a:t>
            </a:r>
          </a:p>
        </p:txBody>
      </p:sp>
      <p:sp>
        <p:nvSpPr>
          <p:cNvPr id="36868" name="Rectangle 3"/>
          <p:cNvSpPr>
            <a:spLocks noGrp="1" noChangeArrowheads="1"/>
          </p:cNvSpPr>
          <p:nvPr>
            <p:ph type="body" idx="1"/>
          </p:nvPr>
        </p:nvSpPr>
        <p:spPr>
          <a:noFill/>
        </p:spPr>
        <p:txBody>
          <a:bodyPr lIns="92075" tIns="46038" rIns="92075" bIns="46038"/>
          <a:lstStyle/>
          <a:p>
            <a:pPr eaLnBrk="1" hangingPunct="1">
              <a:buFont typeface="Wingdings" pitchFamily="2" charset="2"/>
              <a:buNone/>
            </a:pPr>
            <a:r>
              <a:rPr lang="en-US" dirty="0" smtClean="0">
                <a:latin typeface="Times New Roman" pitchFamily="18" charset="0"/>
                <a:cs typeface="Times New Roman" pitchFamily="18" charset="0"/>
              </a:rPr>
              <a:t>We assume</a:t>
            </a:r>
          </a:p>
          <a:p>
            <a:pPr eaLnBrk="1" hangingPunct="1"/>
            <a:r>
              <a:rPr lang="en-US" dirty="0" smtClean="0">
                <a:latin typeface="Times New Roman" pitchFamily="18" charset="0"/>
                <a:cs typeface="Times New Roman" pitchFamily="18" charset="0"/>
              </a:rPr>
              <a:t>The daily change in the value of a portfolio is linearly related to the daily returns from market variables</a:t>
            </a:r>
          </a:p>
          <a:p>
            <a:pPr eaLnBrk="1" hangingPunct="1"/>
            <a:r>
              <a:rPr lang="en-US" dirty="0" smtClean="0">
                <a:latin typeface="Times New Roman" pitchFamily="18" charset="0"/>
                <a:cs typeface="Times New Roman" pitchFamily="18" charset="0"/>
              </a:rPr>
              <a:t>The returns from the market variables are normally distributed</a:t>
            </a:r>
          </a:p>
        </p:txBody>
      </p:sp>
    </p:spTree>
    <p:extLst>
      <p:ext uri="{BB962C8B-B14F-4D97-AF65-F5344CB8AC3E}">
        <p14:creationId xmlns="" xmlns:p14="http://schemas.microsoft.com/office/powerpoint/2010/main" val="53972430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03350" y="908050"/>
            <a:ext cx="5689600" cy="3313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7107" name="Rectangle 2"/>
          <p:cNvSpPr>
            <a:spLocks noChangeArrowheads="1"/>
          </p:cNvSpPr>
          <p:nvPr/>
        </p:nvSpPr>
        <p:spPr bwMode="auto">
          <a:xfrm>
            <a:off x="611188" y="0"/>
            <a:ext cx="7777162" cy="769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a:latin typeface="Times New Roman" pitchFamily="18" charset="0"/>
                <a:cs typeface="Times New Roman" pitchFamily="18" charset="0"/>
              </a:rPr>
              <a:t>Example: Leeson's Straddle</a:t>
            </a:r>
            <a:endParaRPr lang="en-US"/>
          </a:p>
        </p:txBody>
      </p:sp>
      <p:sp>
        <p:nvSpPr>
          <p:cNvPr id="47108" name="TextBox 3"/>
          <p:cNvSpPr txBox="1">
            <a:spLocks noChangeArrowheads="1"/>
          </p:cNvSpPr>
          <p:nvPr/>
        </p:nvSpPr>
        <p:spPr bwMode="auto">
          <a:xfrm>
            <a:off x="539750" y="4179888"/>
            <a:ext cx="8316913" cy="28019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tx1"/>
                </a:solidFill>
                <a:latin typeface="Arial" charset="0"/>
              </a:defRPr>
            </a:lvl1pPr>
            <a:lvl2pPr marL="742950" indent="-285750" eaLnBrk="0" hangingPunct="0">
              <a:defRPr sz="4400" b="1">
                <a:solidFill>
                  <a:schemeClr val="tx1"/>
                </a:solidFill>
                <a:latin typeface="Arial" charset="0"/>
              </a:defRPr>
            </a:lvl2pPr>
            <a:lvl3pPr marL="1143000" indent="-228600" eaLnBrk="0" hangingPunct="0">
              <a:defRPr sz="4400" b="1">
                <a:solidFill>
                  <a:schemeClr val="tx1"/>
                </a:solidFill>
                <a:latin typeface="Arial" charset="0"/>
              </a:defRPr>
            </a:lvl3pPr>
            <a:lvl4pPr marL="1600200" indent="-228600" eaLnBrk="0" hangingPunct="0">
              <a:defRPr sz="4400" b="1">
                <a:solidFill>
                  <a:schemeClr val="tx1"/>
                </a:solidFill>
                <a:latin typeface="Arial" charset="0"/>
              </a:defRPr>
            </a:lvl4pPr>
            <a:lvl5pPr marL="2057400" indent="-228600" eaLnBrk="0" hangingPunct="0">
              <a:defRPr sz="4400" b="1">
                <a:solidFill>
                  <a:schemeClr val="tx1"/>
                </a:solidFill>
                <a:latin typeface="Arial" charset="0"/>
              </a:defRPr>
            </a:lvl5pPr>
            <a:lvl6pPr marL="2514600" indent="-228600" eaLnBrk="0" fontAlgn="base" hangingPunct="0">
              <a:spcBef>
                <a:spcPct val="0"/>
              </a:spcBef>
              <a:spcAft>
                <a:spcPct val="0"/>
              </a:spcAft>
              <a:defRPr sz="4400" b="1">
                <a:solidFill>
                  <a:schemeClr val="tx1"/>
                </a:solidFill>
                <a:latin typeface="Arial" charset="0"/>
              </a:defRPr>
            </a:lvl6pPr>
            <a:lvl7pPr marL="2971800" indent="-228600" eaLnBrk="0" fontAlgn="base" hangingPunct="0">
              <a:spcBef>
                <a:spcPct val="0"/>
              </a:spcBef>
              <a:spcAft>
                <a:spcPct val="0"/>
              </a:spcAft>
              <a:defRPr sz="4400" b="1">
                <a:solidFill>
                  <a:schemeClr val="tx1"/>
                </a:solidFill>
                <a:latin typeface="Arial" charset="0"/>
              </a:defRPr>
            </a:lvl7pPr>
            <a:lvl8pPr marL="3429000" indent="-228600" eaLnBrk="0" fontAlgn="base" hangingPunct="0">
              <a:spcBef>
                <a:spcPct val="0"/>
              </a:spcBef>
              <a:spcAft>
                <a:spcPct val="0"/>
              </a:spcAft>
              <a:defRPr sz="4400" b="1">
                <a:solidFill>
                  <a:schemeClr val="tx1"/>
                </a:solidFill>
                <a:latin typeface="Arial" charset="0"/>
              </a:defRPr>
            </a:lvl8pPr>
            <a:lvl9pPr marL="3886200" indent="-228600" eaLnBrk="0" fontAlgn="base" hangingPunct="0">
              <a:spcBef>
                <a:spcPct val="0"/>
              </a:spcBef>
              <a:spcAft>
                <a:spcPct val="0"/>
              </a:spcAft>
              <a:defRPr sz="4400" b="1">
                <a:solidFill>
                  <a:schemeClr val="tx1"/>
                </a:solidFill>
                <a:latin typeface="Arial" charset="0"/>
              </a:defRPr>
            </a:lvl9pPr>
          </a:lstStyle>
          <a:p>
            <a:pPr eaLnBrk="1" hangingPunct="1">
              <a:buFont typeface="Arial" charset="0"/>
              <a:buChar char="•"/>
            </a:pPr>
            <a:r>
              <a:rPr lang="en-US" sz="2400">
                <a:latin typeface="Times New Roman" pitchFamily="18" charset="0"/>
                <a:cs typeface="Times New Roman" pitchFamily="18" charset="0"/>
              </a:rPr>
              <a:t> The distribution is highly skewed to the left</a:t>
            </a:r>
          </a:p>
          <a:p>
            <a:pPr eaLnBrk="1" hangingPunct="1">
              <a:buFont typeface="Arial" charset="0"/>
              <a:buChar char="•"/>
            </a:pPr>
            <a:r>
              <a:rPr lang="en-US" sz="2400">
                <a:latin typeface="Times New Roman" pitchFamily="18" charset="0"/>
                <a:cs typeface="Times New Roman" pitchFamily="18" charset="0"/>
              </a:rPr>
              <a:t> Its mean is -$1million</a:t>
            </a:r>
          </a:p>
          <a:p>
            <a:pPr eaLnBrk="1" hangingPunct="1">
              <a:buFont typeface="Arial" charset="0"/>
              <a:buChar char="•"/>
            </a:pPr>
            <a:r>
              <a:rPr lang="en-US" sz="2400">
                <a:latin typeface="Times New Roman" pitchFamily="18" charset="0"/>
                <a:cs typeface="Times New Roman" pitchFamily="18" charset="0"/>
              </a:rPr>
              <a:t> Its 95</a:t>
            </a:r>
            <a:r>
              <a:rPr lang="en-US" sz="2400" baseline="30000">
                <a:latin typeface="Times New Roman" pitchFamily="18" charset="0"/>
                <a:cs typeface="Times New Roman" pitchFamily="18" charset="0"/>
              </a:rPr>
              <a:t>th</a:t>
            </a:r>
            <a:r>
              <a:rPr lang="en-US" sz="2400">
                <a:latin typeface="Times New Roman" pitchFamily="18" charset="0"/>
                <a:cs typeface="Times New Roman" pitchFamily="18" charset="0"/>
              </a:rPr>
              <a:t> percentile is -$138 million</a:t>
            </a:r>
          </a:p>
          <a:p>
            <a:pPr eaLnBrk="1" hangingPunct="1">
              <a:buFont typeface="Arial" charset="0"/>
              <a:buChar char="•"/>
            </a:pPr>
            <a:r>
              <a:rPr lang="en-US" sz="2400">
                <a:latin typeface="Times New Roman" pitchFamily="18" charset="0"/>
                <a:cs typeface="Times New Roman" pitchFamily="18" charset="0"/>
              </a:rPr>
              <a:t> Hence, the 1-month 95 percent VaR is $138 million</a:t>
            </a:r>
          </a:p>
          <a:p>
            <a:pPr eaLnBrk="1" hangingPunct="1">
              <a:buFont typeface="Arial" charset="0"/>
              <a:buChar char="•"/>
            </a:pPr>
            <a:r>
              <a:rPr lang="en-US" sz="2800">
                <a:solidFill>
                  <a:srgbClr val="0070C0"/>
                </a:solidFill>
                <a:latin typeface="Times New Roman" pitchFamily="18" charset="0"/>
                <a:cs typeface="Times New Roman" pitchFamily="18" charset="0"/>
              </a:rPr>
              <a:t>VaR analysis would have prevented bankruptcy if positions were known</a:t>
            </a:r>
          </a:p>
          <a:p>
            <a:pPr eaLnBrk="1" hangingPunct="1">
              <a:buFont typeface="Arial" charset="0"/>
              <a:buChar char="•"/>
            </a:pPr>
            <a:endParaRPr lang="en-US" sz="2400">
              <a:latin typeface="Times New Roman" pitchFamily="18" charset="0"/>
              <a:cs typeface="Times New Roman" pitchFamily="18" charset="0"/>
            </a:endParaRPr>
          </a:p>
        </p:txBody>
      </p:sp>
    </p:spTree>
    <p:extLst>
      <p:ext uri="{BB962C8B-B14F-4D97-AF65-F5344CB8AC3E}">
        <p14:creationId xmlns="" xmlns:p14="http://schemas.microsoft.com/office/powerpoint/2010/main" val="7153516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a:xfrm>
            <a:off x="685800" y="609600"/>
            <a:ext cx="7772400" cy="874713"/>
          </a:xfrm>
        </p:spPr>
        <p:txBody>
          <a:bodyPr/>
          <a:lstStyle/>
          <a:p>
            <a:r>
              <a:rPr lang="en-US" smtClean="0">
                <a:latin typeface="Times New Roman" pitchFamily="18" charset="0"/>
                <a:cs typeface="Times New Roman" pitchFamily="18" charset="0"/>
              </a:rPr>
              <a:t>Example: Leeson's Straddle continued</a:t>
            </a:r>
            <a:br>
              <a:rPr lang="en-US" smtClean="0">
                <a:latin typeface="Times New Roman" pitchFamily="18" charset="0"/>
                <a:cs typeface="Times New Roman" pitchFamily="18" charset="0"/>
              </a:rPr>
            </a:br>
            <a:endParaRPr lang="en-US" smtClean="0"/>
          </a:p>
        </p:txBody>
      </p:sp>
      <p:sp>
        <p:nvSpPr>
          <p:cNvPr id="12292" name="Content Placeholder 2"/>
          <p:cNvSpPr>
            <a:spLocks noGrp="1"/>
          </p:cNvSpPr>
          <p:nvPr>
            <p:ph idx="1"/>
          </p:nvPr>
        </p:nvSpPr>
        <p:spPr>
          <a:xfrm>
            <a:off x="685800" y="1484313"/>
            <a:ext cx="7772400" cy="4611687"/>
          </a:xfrm>
        </p:spPr>
        <p:txBody>
          <a:bodyPr/>
          <a:lstStyle/>
          <a:p>
            <a:r>
              <a:rPr lang="en-US" sz="2800" smtClean="0">
                <a:latin typeface="Times New Roman" pitchFamily="18" charset="0"/>
                <a:cs typeface="Times New Roman" pitchFamily="18" charset="0"/>
              </a:rPr>
              <a:t>Now consider the delta-gamma approximation</a:t>
            </a:r>
          </a:p>
          <a:p>
            <a:r>
              <a:rPr lang="en-US" sz="2800" smtClean="0">
                <a:latin typeface="Times New Roman" pitchFamily="18" charset="0"/>
                <a:cs typeface="Times New Roman" pitchFamily="18" charset="0"/>
              </a:rPr>
              <a:t>The total gamma of the position is the exposure times the sum of gamma for a call and put:</a:t>
            </a:r>
          </a:p>
          <a:p>
            <a:pPr>
              <a:buFontTx/>
              <a:buNone/>
            </a:pPr>
            <a:endParaRPr lang="en-US" sz="2800" smtClean="0">
              <a:latin typeface="Times New Roman" pitchFamily="18" charset="0"/>
              <a:cs typeface="Times New Roman" pitchFamily="18" charset="0"/>
            </a:endParaRPr>
          </a:p>
          <a:p>
            <a:pPr>
              <a:buFontTx/>
              <a:buNone/>
            </a:pPr>
            <a:r>
              <a:rPr lang="en-US" sz="2800" smtClean="0">
                <a:latin typeface="Times New Roman" pitchFamily="18" charset="0"/>
                <a:cs typeface="Times New Roman" pitchFamily="18" charset="0"/>
              </a:rPr>
              <a:t>	$0.175 million</a:t>
            </a:r>
            <a:r>
              <a:rPr lang="en-US" sz="2800" smtClean="0">
                <a:latin typeface="Times New Roman" pitchFamily="18" charset="0"/>
                <a:cs typeface="Times New Roman" pitchFamily="18" charset="0"/>
                <a:sym typeface="Symbol" pitchFamily="18" charset="2"/>
              </a:rPr>
              <a:t>0.000422=$0.0000739 million</a:t>
            </a:r>
          </a:p>
          <a:p>
            <a:pPr>
              <a:buFontTx/>
              <a:buNone/>
            </a:pPr>
            <a:endParaRPr lang="en-US" sz="2800" smtClean="0">
              <a:latin typeface="Times New Roman" pitchFamily="18" charset="0"/>
              <a:cs typeface="Times New Roman" pitchFamily="18" charset="0"/>
              <a:sym typeface="Symbol" pitchFamily="18" charset="2"/>
            </a:endParaRPr>
          </a:p>
          <a:p>
            <a:r>
              <a:rPr lang="en-US" sz="2800" smtClean="0">
                <a:latin typeface="Times New Roman" pitchFamily="18" charset="0"/>
                <a:cs typeface="Times New Roman" pitchFamily="18" charset="0"/>
                <a:sym typeface="Symbol" pitchFamily="18" charset="2"/>
              </a:rPr>
              <a:t>Over a 1-month horizon, the standard deviation of the Nikkei is:</a:t>
            </a:r>
          </a:p>
          <a:p>
            <a:endParaRPr lang="en-US" sz="2800" smtClean="0">
              <a:latin typeface="Times New Roman" pitchFamily="18" charset="0"/>
              <a:cs typeface="Times New Roman" pitchFamily="18" charset="0"/>
            </a:endParaRPr>
          </a:p>
        </p:txBody>
      </p:sp>
      <p:graphicFrame>
        <p:nvGraphicFramePr>
          <p:cNvPr id="12290" name="Object 2"/>
          <p:cNvGraphicFramePr>
            <a:graphicFrameLocks noChangeAspect="1"/>
          </p:cNvGraphicFramePr>
          <p:nvPr/>
        </p:nvGraphicFramePr>
        <p:xfrm>
          <a:off x="1741488" y="5661025"/>
          <a:ext cx="5735637" cy="638175"/>
        </p:xfrm>
        <a:graphic>
          <a:graphicData uri="http://schemas.openxmlformats.org/presentationml/2006/ole">
            <p:oleObj spid="_x0000_s58373" name="Equation" r:id="rId3" imgW="2171700" imgH="241300" progId="Equation.3">
              <p:embed/>
            </p:oleObj>
          </a:graphicData>
        </a:graphic>
      </p:graphicFrame>
    </p:spTree>
    <p:extLst>
      <p:ext uri="{BB962C8B-B14F-4D97-AF65-F5344CB8AC3E}">
        <p14:creationId xmlns="" xmlns:p14="http://schemas.microsoft.com/office/powerpoint/2010/main" val="25526358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a:xfrm>
            <a:off x="611188" y="260350"/>
            <a:ext cx="7772400" cy="1143000"/>
          </a:xfrm>
        </p:spPr>
        <p:txBody>
          <a:bodyPr/>
          <a:lstStyle/>
          <a:p>
            <a:r>
              <a:rPr lang="en-US" smtClean="0">
                <a:latin typeface="Times New Roman" pitchFamily="18" charset="0"/>
                <a:cs typeface="Times New Roman" pitchFamily="18" charset="0"/>
              </a:rPr>
              <a:t>Example: Leeson's Straddle continued</a:t>
            </a:r>
            <a:endParaRPr lang="en-US" smtClean="0"/>
          </a:p>
        </p:txBody>
      </p:sp>
      <p:sp>
        <p:nvSpPr>
          <p:cNvPr id="13316" name="Content Placeholder 2"/>
          <p:cNvSpPr>
            <a:spLocks noGrp="1"/>
          </p:cNvSpPr>
          <p:nvPr>
            <p:ph idx="1"/>
          </p:nvPr>
        </p:nvSpPr>
        <p:spPr>
          <a:xfrm>
            <a:off x="685800" y="1484313"/>
            <a:ext cx="7772400" cy="4611687"/>
          </a:xfrm>
        </p:spPr>
        <p:txBody>
          <a:bodyPr/>
          <a:lstStyle/>
          <a:p>
            <a:r>
              <a:rPr lang="en-US" smtClean="0">
                <a:latin typeface="Times New Roman" pitchFamily="18" charset="0"/>
                <a:cs typeface="Times New Roman" pitchFamily="18" charset="0"/>
              </a:rPr>
              <a:t>Ignoring the time drift, the VaR is</a:t>
            </a:r>
          </a:p>
          <a:p>
            <a:endParaRPr lang="en-US" smtClean="0">
              <a:latin typeface="Times New Roman" pitchFamily="18" charset="0"/>
              <a:cs typeface="Times New Roman" pitchFamily="18" charset="0"/>
            </a:endParaRPr>
          </a:p>
          <a:p>
            <a:endParaRPr lang="en-US" smtClean="0">
              <a:latin typeface="Times New Roman" pitchFamily="18" charset="0"/>
              <a:cs typeface="Times New Roman" pitchFamily="18" charset="0"/>
            </a:endParaRPr>
          </a:p>
          <a:p>
            <a:endParaRPr lang="en-US" smtClean="0">
              <a:latin typeface="Times New Roman" pitchFamily="18" charset="0"/>
              <a:cs typeface="Times New Roman" pitchFamily="18" charset="0"/>
            </a:endParaRPr>
          </a:p>
          <a:p>
            <a:endParaRPr lang="en-US" smtClean="0">
              <a:latin typeface="Times New Roman" pitchFamily="18" charset="0"/>
              <a:cs typeface="Times New Roman" pitchFamily="18" charset="0"/>
            </a:endParaRPr>
          </a:p>
          <a:p>
            <a:r>
              <a:rPr lang="en-US" smtClean="0">
                <a:latin typeface="Times New Roman" pitchFamily="18" charset="0"/>
                <a:cs typeface="Times New Roman" pitchFamily="18" charset="0"/>
              </a:rPr>
              <a:t>This is substantially better than the delta-normal VaR of zero, which could have fooled us into believing the position was riskless.</a:t>
            </a:r>
          </a:p>
          <a:p>
            <a:endParaRPr lang="en-US" smtClean="0"/>
          </a:p>
        </p:txBody>
      </p:sp>
      <p:graphicFrame>
        <p:nvGraphicFramePr>
          <p:cNvPr id="13314" name="Object 2"/>
          <p:cNvGraphicFramePr>
            <a:graphicFrameLocks noChangeAspect="1"/>
          </p:cNvGraphicFramePr>
          <p:nvPr/>
        </p:nvGraphicFramePr>
        <p:xfrm>
          <a:off x="631825" y="2565400"/>
          <a:ext cx="8274050" cy="1558925"/>
        </p:xfrm>
        <a:graphic>
          <a:graphicData uri="http://schemas.openxmlformats.org/presentationml/2006/ole">
            <p:oleObj spid="_x0000_s59397" name="Equation" r:id="rId3" imgW="3365500" imgH="635000" progId="Equation.3">
              <p:embed/>
            </p:oleObj>
          </a:graphicData>
        </a:graphic>
      </p:graphicFrame>
    </p:spTree>
    <p:extLst>
      <p:ext uri="{BB962C8B-B14F-4D97-AF65-F5344CB8AC3E}">
        <p14:creationId xmlns="" xmlns:p14="http://schemas.microsoft.com/office/powerpoint/2010/main" val="38629653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a:xfrm>
            <a:off x="611188" y="260350"/>
            <a:ext cx="7772400" cy="1143000"/>
          </a:xfrm>
        </p:spPr>
        <p:txBody>
          <a:bodyPr/>
          <a:lstStyle/>
          <a:p>
            <a:r>
              <a:rPr lang="en-US" smtClean="0">
                <a:latin typeface="Times New Roman" pitchFamily="18" charset="0"/>
                <a:cs typeface="Times New Roman" pitchFamily="18" charset="0"/>
              </a:rPr>
              <a:t>Example: Leeson's Straddle continued</a:t>
            </a:r>
            <a:endParaRPr lang="en-US" smtClean="0"/>
          </a:p>
        </p:txBody>
      </p:sp>
      <p:sp>
        <p:nvSpPr>
          <p:cNvPr id="14341" name="Content Placeholder 2"/>
          <p:cNvSpPr>
            <a:spLocks noGrp="1"/>
          </p:cNvSpPr>
          <p:nvPr>
            <p:ph idx="1"/>
          </p:nvPr>
        </p:nvSpPr>
        <p:spPr>
          <a:xfrm>
            <a:off x="685800" y="1484313"/>
            <a:ext cx="7772400" cy="4611687"/>
          </a:xfrm>
        </p:spPr>
        <p:txBody>
          <a:bodyPr/>
          <a:lstStyle/>
          <a:p>
            <a:r>
              <a:rPr lang="en-US" sz="2800" smtClean="0">
                <a:latin typeface="Times New Roman" pitchFamily="18" charset="0"/>
                <a:cs typeface="Times New Roman" pitchFamily="18" charset="0"/>
              </a:rPr>
              <a:t>Using the Cornish-Fisher expansion and a skewness coefficient of -2.83, we obtain a correction factor</a:t>
            </a:r>
          </a:p>
          <a:p>
            <a:endParaRPr lang="en-US" sz="2800" smtClean="0">
              <a:latin typeface="Times New Roman" pitchFamily="18" charset="0"/>
              <a:cs typeface="Times New Roman" pitchFamily="18" charset="0"/>
            </a:endParaRPr>
          </a:p>
          <a:p>
            <a:pPr>
              <a:buFontTx/>
              <a:buNone/>
            </a:pPr>
            <a:endParaRPr lang="en-US" sz="2800" smtClean="0">
              <a:latin typeface="Times New Roman" pitchFamily="18" charset="0"/>
              <a:cs typeface="Times New Roman" pitchFamily="18" charset="0"/>
            </a:endParaRPr>
          </a:p>
          <a:p>
            <a:r>
              <a:rPr lang="en-US" sz="2800" smtClean="0">
                <a:latin typeface="Times New Roman" pitchFamily="18" charset="0"/>
                <a:cs typeface="Times New Roman" pitchFamily="18" charset="0"/>
              </a:rPr>
              <a:t>The refined VaR measure is then given by:</a:t>
            </a:r>
          </a:p>
          <a:p>
            <a:endParaRPr lang="en-US" sz="2800" smtClean="0">
              <a:latin typeface="Times New Roman" pitchFamily="18" charset="0"/>
              <a:cs typeface="Times New Roman" pitchFamily="18" charset="0"/>
            </a:endParaRPr>
          </a:p>
          <a:p>
            <a:r>
              <a:rPr lang="en-US" sz="2800" smtClean="0">
                <a:latin typeface="Times New Roman" pitchFamily="18" charset="0"/>
                <a:cs typeface="Times New Roman" pitchFamily="18" charset="0"/>
              </a:rPr>
              <a:t>This is much closer to the true value of $138 million.</a:t>
            </a:r>
          </a:p>
          <a:p>
            <a:endParaRPr lang="en-US" smtClean="0"/>
          </a:p>
        </p:txBody>
      </p:sp>
      <p:graphicFrame>
        <p:nvGraphicFramePr>
          <p:cNvPr id="14338" name="Object 2"/>
          <p:cNvGraphicFramePr>
            <a:graphicFrameLocks noChangeAspect="1"/>
          </p:cNvGraphicFramePr>
          <p:nvPr/>
        </p:nvGraphicFramePr>
        <p:xfrm>
          <a:off x="1763713" y="4508500"/>
          <a:ext cx="4497387" cy="436563"/>
        </p:xfrm>
        <a:graphic>
          <a:graphicData uri="http://schemas.openxmlformats.org/presentationml/2006/ole">
            <p:oleObj spid="_x0000_s60424" name="Equation" r:id="rId3" imgW="1828800" imgH="177800" progId="Equation.3">
              <p:embed/>
            </p:oleObj>
          </a:graphicData>
        </a:graphic>
      </p:graphicFrame>
      <p:graphicFrame>
        <p:nvGraphicFramePr>
          <p:cNvPr id="14339" name="Object 3"/>
          <p:cNvGraphicFramePr>
            <a:graphicFrameLocks noChangeAspect="1"/>
          </p:cNvGraphicFramePr>
          <p:nvPr/>
        </p:nvGraphicFramePr>
        <p:xfrm>
          <a:off x="2339975" y="2994025"/>
          <a:ext cx="4818063" cy="939800"/>
        </p:xfrm>
        <a:graphic>
          <a:graphicData uri="http://schemas.openxmlformats.org/presentationml/2006/ole">
            <p:oleObj spid="_x0000_s60425" name="Equation" r:id="rId4" imgW="2019300" imgH="393700" progId="Equation.3">
              <p:embed/>
            </p:oleObj>
          </a:graphicData>
        </a:graphic>
      </p:graphicFrame>
    </p:spTree>
    <p:extLst>
      <p:ext uri="{BB962C8B-B14F-4D97-AF65-F5344CB8AC3E}">
        <p14:creationId xmlns="" xmlns:p14="http://schemas.microsoft.com/office/powerpoint/2010/main" val="11365664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84213" y="260350"/>
            <a:ext cx="7772400" cy="1143000"/>
          </a:xfrm>
        </p:spPr>
        <p:txBody>
          <a:bodyPr/>
          <a:lstStyle/>
          <a:p>
            <a:r>
              <a:rPr lang="en-US" smtClean="0">
                <a:latin typeface="Times New Roman" pitchFamily="18" charset="0"/>
                <a:cs typeface="Times New Roman" pitchFamily="18" charset="0"/>
              </a:rPr>
              <a:t>Example: Leeson's Straddle continued</a:t>
            </a:r>
            <a:endParaRPr lang="en-US" smtClean="0"/>
          </a:p>
        </p:txBody>
      </p:sp>
      <p:sp>
        <p:nvSpPr>
          <p:cNvPr id="48131" name="Content Placeholder 2"/>
          <p:cNvSpPr>
            <a:spLocks noGrp="1"/>
          </p:cNvSpPr>
          <p:nvPr>
            <p:ph idx="1"/>
          </p:nvPr>
        </p:nvSpPr>
        <p:spPr>
          <a:xfrm>
            <a:off x="395288" y="1628775"/>
            <a:ext cx="8062912" cy="4895850"/>
          </a:xfrm>
        </p:spPr>
        <p:txBody>
          <a:bodyPr/>
          <a:lstStyle/>
          <a:p>
            <a:r>
              <a:rPr lang="en-US" smtClean="0">
                <a:latin typeface="Times New Roman" pitchFamily="18" charset="0"/>
                <a:cs typeface="Times New Roman" pitchFamily="18" charset="0"/>
              </a:rPr>
              <a:t>Finally, consider the delta-gamma-Monte Carlo approach.</a:t>
            </a:r>
          </a:p>
          <a:p>
            <a:r>
              <a:rPr lang="en-US" smtClean="0">
                <a:latin typeface="Times New Roman" pitchFamily="18" charset="0"/>
                <a:cs typeface="Times New Roman" pitchFamily="18" charset="0"/>
              </a:rPr>
              <a:t>Use simulations for the value P of the underlying asset – Nikkei index</a:t>
            </a:r>
          </a:p>
          <a:p>
            <a:r>
              <a:rPr lang="en-US" smtClean="0">
                <a:latin typeface="Times New Roman" pitchFamily="18" charset="0"/>
                <a:cs typeface="Times New Roman" pitchFamily="18" charset="0"/>
              </a:rPr>
              <a:t>Use delta-gamma model to calculate </a:t>
            </a:r>
            <a:r>
              <a:rPr lang="en-US" smtClean="0">
                <a:latin typeface="Times New Roman" pitchFamily="18" charset="0"/>
                <a:cs typeface="Times New Roman" pitchFamily="18" charset="0"/>
                <a:sym typeface="Symbol" pitchFamily="18" charset="2"/>
              </a:rPr>
              <a:t>(P).</a:t>
            </a:r>
          </a:p>
          <a:p>
            <a:r>
              <a:rPr lang="en-US" smtClean="0">
                <a:latin typeface="Times New Roman" pitchFamily="18" charset="0"/>
                <a:cs typeface="Times New Roman" pitchFamily="18" charset="0"/>
                <a:sym typeface="Symbol" pitchFamily="18" charset="2"/>
              </a:rPr>
              <a:t>VaR is $128 million – not too far from the true value of $138 million</a:t>
            </a:r>
          </a:p>
          <a:p>
            <a:endParaRPr lang="en-US" smtClean="0"/>
          </a:p>
        </p:txBody>
      </p:sp>
    </p:spTree>
    <p:extLst>
      <p:ext uri="{BB962C8B-B14F-4D97-AF65-F5344CB8AC3E}">
        <p14:creationId xmlns="" xmlns:p14="http://schemas.microsoft.com/office/powerpoint/2010/main" val="27042546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684213" y="260350"/>
            <a:ext cx="7772400" cy="1143000"/>
          </a:xfrm>
        </p:spPr>
        <p:txBody>
          <a:bodyPr/>
          <a:lstStyle/>
          <a:p>
            <a:r>
              <a:rPr lang="en-US" smtClean="0">
                <a:latin typeface="Times New Roman" pitchFamily="18" charset="0"/>
                <a:cs typeface="Times New Roman" pitchFamily="18" charset="0"/>
              </a:rPr>
              <a:t>Example: Leeson's Straddle continued</a:t>
            </a:r>
            <a:endParaRPr lang="en-US" smtClean="0"/>
          </a:p>
        </p:txBody>
      </p:sp>
      <p:sp>
        <p:nvSpPr>
          <p:cNvPr id="49155" name="Content Placeholder 2"/>
          <p:cNvSpPr>
            <a:spLocks noGrp="1"/>
          </p:cNvSpPr>
          <p:nvPr>
            <p:ph idx="1"/>
          </p:nvPr>
        </p:nvSpPr>
        <p:spPr>
          <a:xfrm>
            <a:off x="395288" y="1628775"/>
            <a:ext cx="8424862" cy="4895850"/>
          </a:xfrm>
        </p:spPr>
        <p:txBody>
          <a:bodyPr/>
          <a:lstStyle/>
          <a:p>
            <a:r>
              <a:rPr lang="en-US" sz="2800" smtClean="0">
                <a:latin typeface="Times New Roman" pitchFamily="18" charset="0"/>
                <a:cs typeface="Times New Roman" pitchFamily="18" charset="0"/>
              </a:rPr>
              <a:t>The variety of methods shows that the straddle had substantial downside risk.</a:t>
            </a:r>
          </a:p>
          <a:p>
            <a:r>
              <a:rPr lang="en-US" sz="2800" smtClean="0">
                <a:latin typeface="Times New Roman" pitchFamily="18" charset="0"/>
                <a:cs typeface="Times New Roman" pitchFamily="18" charset="0"/>
              </a:rPr>
              <a:t>Indeed the options position contributed to Barings’ fall.</a:t>
            </a:r>
          </a:p>
          <a:p>
            <a:r>
              <a:rPr lang="en-US" sz="2800" smtClean="0">
                <a:latin typeface="Times New Roman" pitchFamily="18" charset="0"/>
                <a:cs typeface="Times New Roman" pitchFamily="18" charset="0"/>
              </a:rPr>
              <a:t>In the beginning of January 1995, the historical volatility on the Japanese market was very low, around 10%.</a:t>
            </a:r>
          </a:p>
          <a:p>
            <a:r>
              <a:rPr lang="en-US" sz="2800" smtClean="0">
                <a:latin typeface="Times New Roman" pitchFamily="18" charset="0"/>
                <a:cs typeface="Times New Roman" pitchFamily="18" charset="0"/>
              </a:rPr>
              <a:t>The Nikkei was around 19,000.</a:t>
            </a:r>
          </a:p>
          <a:p>
            <a:r>
              <a:rPr lang="en-US" sz="2800" smtClean="0">
                <a:latin typeface="Times New Roman" pitchFamily="18" charset="0"/>
                <a:cs typeface="Times New Roman" pitchFamily="18" charset="0"/>
              </a:rPr>
              <a:t>The options position would have been profitable if the market had been stable.</a:t>
            </a:r>
          </a:p>
          <a:p>
            <a:r>
              <a:rPr lang="en-US" sz="2800" smtClean="0">
                <a:latin typeface="Times New Roman" pitchFamily="18" charset="0"/>
                <a:cs typeface="Times New Roman" pitchFamily="18" charset="0"/>
              </a:rPr>
              <a:t>Kobe earthquake struck on January 17</a:t>
            </a:r>
            <a:r>
              <a:rPr lang="en-US" sz="2800" baseline="30000" smtClean="0">
                <a:latin typeface="Times New Roman" pitchFamily="18" charset="0"/>
                <a:cs typeface="Times New Roman" pitchFamily="18" charset="0"/>
              </a:rPr>
              <a:t>th</a:t>
            </a:r>
            <a:r>
              <a:rPr lang="en-US" sz="2800" smtClean="0">
                <a:latin typeface="Times New Roman" pitchFamily="18" charset="0"/>
                <a:cs typeface="Times New Roman" pitchFamily="18" charset="0"/>
              </a:rPr>
              <a:t>, 1995.</a:t>
            </a:r>
          </a:p>
        </p:txBody>
      </p:sp>
    </p:spTree>
    <p:extLst>
      <p:ext uri="{BB962C8B-B14F-4D97-AF65-F5344CB8AC3E}">
        <p14:creationId xmlns="" xmlns:p14="http://schemas.microsoft.com/office/powerpoint/2010/main" val="42390285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4213" y="260350"/>
            <a:ext cx="7772400" cy="1143000"/>
          </a:xfrm>
        </p:spPr>
        <p:txBody>
          <a:bodyPr/>
          <a:lstStyle/>
          <a:p>
            <a:r>
              <a:rPr lang="en-US" smtClean="0">
                <a:latin typeface="Times New Roman" pitchFamily="18" charset="0"/>
                <a:cs typeface="Times New Roman" pitchFamily="18" charset="0"/>
              </a:rPr>
              <a:t>Example: Leeson's Straddle continued</a:t>
            </a:r>
            <a:endParaRPr lang="en-US" smtClean="0"/>
          </a:p>
        </p:txBody>
      </p:sp>
      <p:sp>
        <p:nvSpPr>
          <p:cNvPr id="50179" name="Content Placeholder 2"/>
          <p:cNvSpPr>
            <a:spLocks noGrp="1"/>
          </p:cNvSpPr>
          <p:nvPr>
            <p:ph idx="1"/>
          </p:nvPr>
        </p:nvSpPr>
        <p:spPr>
          <a:xfrm>
            <a:off x="395288" y="1628775"/>
            <a:ext cx="8424862" cy="4895850"/>
          </a:xfrm>
        </p:spPr>
        <p:txBody>
          <a:bodyPr/>
          <a:lstStyle/>
          <a:p>
            <a:r>
              <a:rPr lang="en-US" sz="2800" smtClean="0">
                <a:latin typeface="Times New Roman" pitchFamily="18" charset="0"/>
                <a:cs typeface="Times New Roman" pitchFamily="18" charset="0"/>
              </a:rPr>
              <a:t>Nikkei dropped to 18,000.</a:t>
            </a:r>
          </a:p>
          <a:p>
            <a:r>
              <a:rPr lang="en-US" sz="2800" smtClean="0">
                <a:latin typeface="Times New Roman" pitchFamily="18" charset="0"/>
                <a:cs typeface="Times New Roman" pitchFamily="18" charset="0"/>
              </a:rPr>
              <a:t>Options became more expensive as the market volatility increased.</a:t>
            </a:r>
          </a:p>
          <a:p>
            <a:r>
              <a:rPr lang="en-US" sz="2800" smtClean="0">
                <a:latin typeface="Times New Roman" pitchFamily="18" charset="0"/>
                <a:cs typeface="Times New Roman" pitchFamily="18" charset="0"/>
              </a:rPr>
              <a:t>The straddle position lost money.</a:t>
            </a:r>
          </a:p>
          <a:p>
            <a:r>
              <a:rPr lang="en-US" sz="2800" smtClean="0">
                <a:latin typeface="Times New Roman" pitchFamily="18" charset="0"/>
                <a:cs typeface="Times New Roman" pitchFamily="18" charset="0"/>
              </a:rPr>
              <a:t>As losses ballooned, Leeson increased his exposure in a desperate attempt to recoup the losses.</a:t>
            </a:r>
          </a:p>
          <a:p>
            <a:r>
              <a:rPr lang="en-US" sz="2800" smtClean="0">
                <a:latin typeface="Times New Roman" pitchFamily="18" charset="0"/>
                <a:cs typeface="Times New Roman" pitchFamily="18" charset="0"/>
              </a:rPr>
              <a:t>On February 27</a:t>
            </a:r>
            <a:r>
              <a:rPr lang="en-US" sz="2800" baseline="30000" smtClean="0">
                <a:latin typeface="Times New Roman" pitchFamily="18" charset="0"/>
                <a:cs typeface="Times New Roman" pitchFamily="18" charset="0"/>
              </a:rPr>
              <a:t>th</a:t>
            </a:r>
            <a:r>
              <a:rPr lang="en-US" sz="2800" smtClean="0">
                <a:latin typeface="Times New Roman" pitchFamily="18" charset="0"/>
                <a:cs typeface="Times New Roman" pitchFamily="18" charset="0"/>
              </a:rPr>
              <a:t>, 1995, the Nikkei dropped further to 17,000.</a:t>
            </a:r>
          </a:p>
          <a:p>
            <a:r>
              <a:rPr lang="en-US" sz="2800" smtClean="0">
                <a:latin typeface="Times New Roman" pitchFamily="18" charset="0"/>
                <a:cs typeface="Times New Roman" pitchFamily="18" charset="0"/>
              </a:rPr>
              <a:t>Unable to meet the mounting margin calls, Barings went bust.</a:t>
            </a:r>
          </a:p>
        </p:txBody>
      </p:sp>
    </p:spTree>
    <p:extLst>
      <p:ext uri="{BB962C8B-B14F-4D97-AF65-F5344CB8AC3E}">
        <p14:creationId xmlns="" xmlns:p14="http://schemas.microsoft.com/office/powerpoint/2010/main" val="683923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547813" y="1916113"/>
            <a:ext cx="6162675" cy="441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Title 1"/>
          <p:cNvSpPr txBox="1">
            <a:spLocks/>
          </p:cNvSpPr>
          <p:nvPr/>
        </p:nvSpPr>
        <p:spPr>
          <a:xfrm>
            <a:off x="684213" y="260350"/>
            <a:ext cx="7772400" cy="1143000"/>
          </a:xfrm>
          <a:prstGeom prst="rect">
            <a:avLst/>
          </a:prstGeom>
        </p:spPr>
        <p:txBody>
          <a:bodyPr/>
          <a:lstStyle/>
          <a:p>
            <a:pPr algn="ctr" eaLnBrk="0" hangingPunct="0">
              <a:defRPr/>
            </a:pPr>
            <a:r>
              <a:rPr lang="en-US" kern="0">
                <a:solidFill>
                  <a:schemeClr val="tx2"/>
                </a:solidFill>
                <a:latin typeface="Times New Roman" pitchFamily="18" charset="0"/>
                <a:ea typeface="+mj-ea"/>
                <a:cs typeface="Times New Roman" pitchFamily="18" charset="0"/>
              </a:rPr>
              <a:t>Example: Leeson's Straddle continued</a:t>
            </a:r>
            <a:endParaRPr lang="en-US" kern="0" dirty="0">
              <a:solidFill>
                <a:schemeClr val="tx2"/>
              </a:solidFill>
              <a:ea typeface="+mj-ea"/>
              <a:cs typeface="+mj-cs"/>
            </a:endParaRPr>
          </a:p>
        </p:txBody>
      </p:sp>
    </p:spTree>
    <p:extLst>
      <p:ext uri="{BB962C8B-B14F-4D97-AF65-F5344CB8AC3E}">
        <p14:creationId xmlns="" xmlns:p14="http://schemas.microsoft.com/office/powerpoint/2010/main" val="126474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5"/>
          <p:cNvSpPr>
            <a:spLocks noGrp="1"/>
          </p:cNvSpPr>
          <p:nvPr>
            <p:ph type="title"/>
          </p:nvPr>
        </p:nvSpPr>
        <p:spPr/>
        <p:txBody>
          <a:bodyPr/>
          <a:lstStyle/>
          <a:p>
            <a:r>
              <a:rPr lang="en-CA" dirty="0" smtClean="0">
                <a:latin typeface="Times New Roman" pitchFamily="18" charset="0"/>
                <a:cs typeface="Times New Roman" pitchFamily="18" charset="0"/>
              </a:rPr>
              <a:t>Markowitz Result for Variance of Return on Portfolio</a:t>
            </a:r>
            <a:endParaRPr lang="en-US" dirty="0" smtClean="0">
              <a:latin typeface="Times New Roman" pitchFamily="18" charset="0"/>
              <a:cs typeface="Times New Roman" pitchFamily="18" charset="0"/>
            </a:endParaRPr>
          </a:p>
        </p:txBody>
      </p:sp>
      <p:graphicFrame>
        <p:nvGraphicFramePr>
          <p:cNvPr id="6146" name="Object 2"/>
          <p:cNvGraphicFramePr>
            <a:graphicFrameLocks noChangeAspect="1"/>
          </p:cNvGraphicFramePr>
          <p:nvPr>
            <p:extLst>
              <p:ext uri="{D42A27DB-BD31-4B8C-83A1-F6EECF244321}">
                <p14:modId xmlns="" xmlns:p14="http://schemas.microsoft.com/office/powerpoint/2010/main" val="2298373146"/>
              </p:ext>
            </p:extLst>
          </p:nvPr>
        </p:nvGraphicFramePr>
        <p:xfrm>
          <a:off x="755576" y="1891107"/>
          <a:ext cx="7992888" cy="4936681"/>
        </p:xfrm>
        <a:graphic>
          <a:graphicData uri="http://schemas.openxmlformats.org/presentationml/2006/ole">
            <p:oleObj spid="_x0000_s33798" name="Equation" r:id="rId4" imgW="3022600" imgH="1866900" progId="Equation.3">
              <p:embed/>
            </p:oleObj>
          </a:graphicData>
        </a:graphic>
      </p:graphicFrame>
    </p:spTree>
    <p:extLst>
      <p:ext uri="{BB962C8B-B14F-4D97-AF65-F5344CB8AC3E}">
        <p14:creationId xmlns="" xmlns:p14="http://schemas.microsoft.com/office/powerpoint/2010/main" val="30723885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noFill/>
        </p:spPr>
        <p:txBody>
          <a:bodyPr lIns="92075" tIns="46038" rIns="92075" bIns="46038" anchor="ctr"/>
          <a:lstStyle/>
          <a:p>
            <a:pPr eaLnBrk="1" hangingPunct="1"/>
            <a:r>
              <a:rPr lang="en-CA" dirty="0" smtClean="0">
                <a:latin typeface="Times New Roman" pitchFamily="18" charset="0"/>
                <a:cs typeface="Times New Roman" pitchFamily="18" charset="0"/>
              </a:rPr>
              <a:t>Corresponding Result for Variance of Portfolio Value</a:t>
            </a:r>
            <a:endParaRPr lang="en-US" dirty="0" smtClean="0">
              <a:latin typeface="Times New Roman" pitchFamily="18" charset="0"/>
              <a:cs typeface="Times New Roman" pitchFamily="18" charset="0"/>
            </a:endParaRPr>
          </a:p>
        </p:txBody>
      </p:sp>
      <p:sp>
        <p:nvSpPr>
          <p:cNvPr id="7173" name="Rectangle 3"/>
          <p:cNvSpPr>
            <a:spLocks noGrp="1" noChangeArrowheads="1"/>
          </p:cNvSpPr>
          <p:nvPr>
            <p:ph type="body" idx="1"/>
          </p:nvPr>
        </p:nvSpPr>
        <p:spPr>
          <a:xfrm>
            <a:off x="539750" y="1773238"/>
            <a:ext cx="6985000" cy="4411662"/>
          </a:xfrm>
          <a:noFill/>
        </p:spPr>
        <p:txBody>
          <a:bodyPr lIns="92075" tIns="46038" rIns="92075" bIns="46038"/>
          <a:lstStyle/>
          <a:p>
            <a:pPr eaLnBrk="1" hangingPunct="1">
              <a:buFont typeface="Wingdings" pitchFamily="2" charset="2"/>
              <a:buNone/>
            </a:pPr>
            <a:r>
              <a:rPr lang="en-US" smtClean="0"/>
              <a:t> </a:t>
            </a:r>
          </a:p>
        </p:txBody>
      </p:sp>
      <p:graphicFrame>
        <p:nvGraphicFramePr>
          <p:cNvPr id="7170" name="Object 4"/>
          <p:cNvGraphicFramePr>
            <a:graphicFrameLocks/>
          </p:cNvGraphicFramePr>
          <p:nvPr>
            <p:extLst>
              <p:ext uri="{D42A27DB-BD31-4B8C-83A1-F6EECF244321}">
                <p14:modId xmlns="" xmlns:p14="http://schemas.microsoft.com/office/powerpoint/2010/main" val="2896948409"/>
              </p:ext>
            </p:extLst>
          </p:nvPr>
        </p:nvGraphicFramePr>
        <p:xfrm>
          <a:off x="1691680" y="1844824"/>
          <a:ext cx="3929063" cy="2724150"/>
        </p:xfrm>
        <a:graphic>
          <a:graphicData uri="http://schemas.openxmlformats.org/presentationml/2006/ole">
            <p:oleObj spid="_x0000_s34822" name="Equation" r:id="rId4" imgW="2640240" imgH="2120760" progId="Equation.3">
              <p:embed/>
            </p:oleObj>
          </a:graphicData>
        </a:graphic>
      </p:graphicFrame>
      <p:sp>
        <p:nvSpPr>
          <p:cNvPr id="7" name="TextBox 6"/>
          <p:cNvSpPr txBox="1"/>
          <p:nvPr/>
        </p:nvSpPr>
        <p:spPr>
          <a:xfrm>
            <a:off x="323528" y="4293096"/>
            <a:ext cx="8532812" cy="2216150"/>
          </a:xfrm>
          <a:prstGeom prst="rect">
            <a:avLst/>
          </a:prstGeom>
          <a:noFill/>
        </p:spPr>
        <p:txBody>
          <a:bodyPr>
            <a:spAutoFit/>
          </a:bodyPr>
          <a:lstStyle/>
          <a:p>
            <a:pPr algn="l">
              <a:lnSpc>
                <a:spcPct val="150000"/>
              </a:lnSpc>
              <a:defRPr/>
            </a:pPr>
            <a:r>
              <a:rPr lang="en-US" sz="2400" dirty="0" err="1">
                <a:latin typeface="Symbol" pitchFamily="18" charset="2"/>
              </a:rPr>
              <a:t>s</a:t>
            </a:r>
            <a:r>
              <a:rPr lang="en-US" sz="2400" i="1" baseline="-25000" dirty="0" err="1">
                <a:latin typeface="+mj-lt"/>
              </a:rPr>
              <a:t>i</a:t>
            </a:r>
            <a:r>
              <a:rPr lang="en-US" sz="2400" i="1" baseline="-25000" dirty="0">
                <a:latin typeface="+mj-lt"/>
              </a:rPr>
              <a:t> </a:t>
            </a:r>
            <a:r>
              <a:rPr lang="en-US" sz="2400" dirty="0">
                <a:latin typeface="+mj-lt"/>
              </a:rPr>
              <a:t> </a:t>
            </a:r>
            <a:r>
              <a:rPr lang="en-US" sz="2400" dirty="0">
                <a:latin typeface="Times New Roman" pitchFamily="18" charset="0"/>
                <a:cs typeface="Times New Roman" pitchFamily="18" charset="0"/>
              </a:rPr>
              <a:t>is the daily volatility of the </a:t>
            </a:r>
            <a:r>
              <a:rPr lang="en-US" sz="2400" i="1" dirty="0" err="1">
                <a:latin typeface="Times New Roman" pitchFamily="18" charset="0"/>
                <a:cs typeface="Times New Roman" pitchFamily="18" charset="0"/>
              </a:rPr>
              <a:t>i</a:t>
            </a:r>
            <a:r>
              <a:rPr lang="en-US" sz="2400" dirty="0" err="1">
                <a:latin typeface="Times New Roman" pitchFamily="18" charset="0"/>
                <a:cs typeface="Times New Roman" pitchFamily="18" charset="0"/>
              </a:rPr>
              <a:t>th</a:t>
            </a:r>
            <a:r>
              <a:rPr lang="en-US" sz="2400" dirty="0">
                <a:latin typeface="Times New Roman" pitchFamily="18" charset="0"/>
                <a:cs typeface="Times New Roman" pitchFamily="18" charset="0"/>
              </a:rPr>
              <a:t> asset (i.e., SD of daily returns)</a:t>
            </a:r>
          </a:p>
          <a:p>
            <a:pPr algn="l">
              <a:lnSpc>
                <a:spcPct val="150000"/>
              </a:lnSpc>
              <a:defRPr/>
            </a:pPr>
            <a:r>
              <a:rPr lang="en-US" sz="2400" dirty="0">
                <a:latin typeface="Times New Roman" pitchFamily="18" charset="0"/>
                <a:cs typeface="Times New Roman" pitchFamily="18" charset="0"/>
                <a:sym typeface="Symbol"/>
              </a:rPr>
              <a:t></a:t>
            </a:r>
            <a:r>
              <a:rPr lang="en-US" sz="2400" i="1" baseline="-25000" dirty="0" smtClean="0">
                <a:latin typeface="Times New Roman" pitchFamily="18" charset="0"/>
                <a:cs typeface="Times New Roman" pitchFamily="18" charset="0"/>
              </a:rPr>
              <a:t>P</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is the SD of the change in the portfolio value per day</a:t>
            </a:r>
          </a:p>
          <a:p>
            <a:pPr algn="l">
              <a:lnSpc>
                <a:spcPct val="150000"/>
              </a:lnSpc>
              <a:defRPr/>
            </a:pPr>
            <a:r>
              <a:rPr lang="en-US" sz="2400" dirty="0">
                <a:latin typeface="Times New Roman" pitchFamily="18" charset="0"/>
                <a:cs typeface="Times New Roman" pitchFamily="18" charset="0"/>
                <a:sym typeface="Symbol"/>
              </a:rPr>
              <a:t></a:t>
            </a:r>
            <a:r>
              <a:rPr lang="en-US" sz="2400" i="1" baseline="-25000" dirty="0" err="1"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i="1" dirty="0" err="1">
                <a:latin typeface="Times New Roman" pitchFamily="18" charset="0"/>
                <a:cs typeface="Times New Roman" pitchFamily="18" charset="0"/>
              </a:rPr>
              <a:t>w</a:t>
            </a:r>
            <a:r>
              <a:rPr lang="en-US" sz="2400" i="1" baseline="-25000" dirty="0" err="1">
                <a:latin typeface="Times New Roman" pitchFamily="18" charset="0"/>
                <a:cs typeface="Times New Roman" pitchFamily="18" charset="0"/>
              </a:rPr>
              <a:t>i</a:t>
            </a:r>
            <a:r>
              <a:rPr lang="en-US" sz="2400" i="1" baseline="-25000" dirty="0">
                <a:latin typeface="Times New Roman" pitchFamily="18" charset="0"/>
                <a:cs typeface="Times New Roman" pitchFamily="18" charset="0"/>
              </a:rPr>
              <a:t> </a:t>
            </a:r>
            <a:r>
              <a:rPr lang="en-US" sz="2400" i="1" dirty="0">
                <a:latin typeface="Times New Roman" pitchFamily="18" charset="0"/>
                <a:cs typeface="Times New Roman" pitchFamily="18" charset="0"/>
              </a:rPr>
              <a:t>P</a:t>
            </a:r>
            <a:r>
              <a:rPr lang="en-US" sz="2400" dirty="0">
                <a:latin typeface="Times New Roman" pitchFamily="18" charset="0"/>
                <a:cs typeface="Times New Roman" pitchFamily="18" charset="0"/>
              </a:rPr>
              <a:t> is amount invested in </a:t>
            </a:r>
            <a:r>
              <a:rPr lang="en-US" sz="2400" i="1" dirty="0" err="1">
                <a:latin typeface="Times New Roman" pitchFamily="18" charset="0"/>
                <a:cs typeface="Times New Roman" pitchFamily="18" charset="0"/>
              </a:rPr>
              <a:t>i</a:t>
            </a:r>
            <a:r>
              <a:rPr lang="en-US" sz="2400" dirty="0" err="1">
                <a:latin typeface="Times New Roman" pitchFamily="18" charset="0"/>
                <a:cs typeface="Times New Roman" pitchFamily="18" charset="0"/>
              </a:rPr>
              <a:t>th</a:t>
            </a:r>
            <a:r>
              <a:rPr lang="en-US" sz="2400" dirty="0">
                <a:latin typeface="Times New Roman" pitchFamily="18" charset="0"/>
                <a:cs typeface="Times New Roman" pitchFamily="18" charset="0"/>
              </a:rPr>
              <a:t> asset</a:t>
            </a:r>
          </a:p>
          <a:p>
            <a:pPr algn="l">
              <a:lnSpc>
                <a:spcPct val="150000"/>
              </a:lnSpc>
              <a:defRPr/>
            </a:pPr>
            <a:r>
              <a:rPr lang="en-US" sz="2000" dirty="0"/>
              <a:t> </a:t>
            </a:r>
          </a:p>
        </p:txBody>
      </p:sp>
    </p:spTree>
    <p:extLst>
      <p:ext uri="{BB962C8B-B14F-4D97-AF65-F5344CB8AC3E}">
        <p14:creationId xmlns="" xmlns:p14="http://schemas.microsoft.com/office/powerpoint/2010/main" val="26244243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1"/>
          <p:cNvSpPr>
            <a:spLocks noGrp="1"/>
          </p:cNvSpPr>
          <p:nvPr>
            <p:ph type="title"/>
          </p:nvPr>
        </p:nvSpPr>
        <p:spPr/>
        <p:txBody>
          <a:bodyPr/>
          <a:lstStyle/>
          <a:p>
            <a:r>
              <a:rPr lang="en-CA" dirty="0" smtClean="0">
                <a:latin typeface="Times New Roman" pitchFamily="18" charset="0"/>
                <a:cs typeface="Times New Roman" pitchFamily="18" charset="0"/>
              </a:rPr>
              <a:t>Covariance Matrix (</a:t>
            </a:r>
            <a:r>
              <a:rPr lang="en-CA" dirty="0" err="1" smtClean="0">
                <a:latin typeface="Times New Roman" pitchFamily="18" charset="0"/>
                <a:cs typeface="Times New Roman" pitchFamily="18" charset="0"/>
              </a:rPr>
              <a:t>var</a:t>
            </a:r>
            <a:r>
              <a:rPr lang="en-CA" i="1" baseline="-25000" dirty="0" err="1" smtClean="0">
                <a:latin typeface="Times New Roman" pitchFamily="18" charset="0"/>
                <a:cs typeface="Times New Roman" pitchFamily="18" charset="0"/>
              </a:rPr>
              <a:t>i</a:t>
            </a:r>
            <a:r>
              <a:rPr lang="en-CA" dirty="0" smtClean="0">
                <a:latin typeface="Times New Roman" pitchFamily="18" charset="0"/>
                <a:cs typeface="Times New Roman" pitchFamily="18" charset="0"/>
              </a:rPr>
              <a:t> = </a:t>
            </a:r>
            <a:r>
              <a:rPr lang="en-CA" dirty="0" err="1" smtClean="0">
                <a:latin typeface="Times New Roman" pitchFamily="18" charset="0"/>
                <a:cs typeface="Times New Roman" pitchFamily="18" charset="0"/>
              </a:rPr>
              <a:t>cov</a:t>
            </a:r>
            <a:r>
              <a:rPr lang="en-CA" i="1" baseline="-25000" dirty="0" err="1" smtClean="0">
                <a:latin typeface="Times New Roman" pitchFamily="18" charset="0"/>
                <a:cs typeface="Times New Roman" pitchFamily="18" charset="0"/>
              </a:rPr>
              <a:t>ii</a:t>
            </a:r>
            <a:r>
              <a:rPr lang="en-CA"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p:txBody>
      </p:sp>
      <p:graphicFrame>
        <p:nvGraphicFramePr>
          <p:cNvPr id="8194" name="Object 2"/>
          <p:cNvGraphicFramePr>
            <a:graphicFrameLocks noChangeAspect="1"/>
          </p:cNvGraphicFramePr>
          <p:nvPr/>
        </p:nvGraphicFramePr>
        <p:xfrm>
          <a:off x="928688" y="2357438"/>
          <a:ext cx="6180137" cy="2857500"/>
        </p:xfrm>
        <a:graphic>
          <a:graphicData uri="http://schemas.openxmlformats.org/presentationml/2006/ole">
            <p:oleObj spid="_x0000_s35846" name="Equation" r:id="rId4" imgW="2527300" imgH="1168400" progId="Equation.3">
              <p:embed/>
            </p:oleObj>
          </a:graphicData>
        </a:graphic>
      </p:graphicFrame>
    </p:spTree>
    <p:extLst>
      <p:ext uri="{BB962C8B-B14F-4D97-AF65-F5344CB8AC3E}">
        <p14:creationId xmlns="" xmlns:p14="http://schemas.microsoft.com/office/powerpoint/2010/main" val="1331262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2_LECTURE">
  <a:themeElements>
    <a:clrScheme name="">
      <a:dk1>
        <a:srgbClr val="000000"/>
      </a:dk1>
      <a:lt1>
        <a:srgbClr val="9999FF"/>
      </a:lt1>
      <a:dk2>
        <a:srgbClr val="000000"/>
      </a:dk2>
      <a:lt2>
        <a:srgbClr val="808080"/>
      </a:lt2>
      <a:accent1>
        <a:srgbClr val="00CC99"/>
      </a:accent1>
      <a:accent2>
        <a:srgbClr val="3333CC"/>
      </a:accent2>
      <a:accent3>
        <a:srgbClr val="CACAFF"/>
      </a:accent3>
      <a:accent4>
        <a:srgbClr val="000000"/>
      </a:accent4>
      <a:accent5>
        <a:srgbClr val="AAE2CA"/>
      </a:accent5>
      <a:accent6>
        <a:srgbClr val="2D2DB9"/>
      </a:accent6>
      <a:hlink>
        <a:srgbClr val="CCCCFF"/>
      </a:hlink>
      <a:folHlink>
        <a:srgbClr val="B2B2B2"/>
      </a:folHlink>
    </a:clrScheme>
    <a:fontScheme name="2_LECTUR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LECTUR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CTUR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CTUR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CTUR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C:\WINDOWS\Application Data\Microsoft\Templates\LECTURE.pot</Template>
  <TotalTime>3380</TotalTime>
  <Words>2092</Words>
  <Application>Microsoft Office PowerPoint</Application>
  <PresentationFormat>On-screen Show (4:3)</PresentationFormat>
  <Paragraphs>434</Paragraphs>
  <Slides>67</Slides>
  <Notes>34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67</vt:i4>
      </vt:variant>
    </vt:vector>
  </HeadingPairs>
  <TitlesOfParts>
    <vt:vector size="73" baseType="lpstr">
      <vt:lpstr>Arial</vt:lpstr>
      <vt:lpstr>Times New Roman</vt:lpstr>
      <vt:lpstr>Wingdings</vt:lpstr>
      <vt:lpstr>Symbol</vt:lpstr>
      <vt:lpstr>2_LECTURE</vt:lpstr>
      <vt:lpstr>Equation</vt:lpstr>
      <vt:lpstr>  </vt:lpstr>
      <vt:lpstr>The Model-Building Approach</vt:lpstr>
      <vt:lpstr>Example</vt:lpstr>
      <vt:lpstr>Example continued</vt:lpstr>
      <vt:lpstr>Example Continued</vt:lpstr>
      <vt:lpstr>The Linear Model</vt:lpstr>
      <vt:lpstr>Markowitz Result for Variance of Return on Portfolio</vt:lpstr>
      <vt:lpstr>Corresponding Result for Variance of Portfolio Value</vt:lpstr>
      <vt:lpstr>Covariance Matrix (vari = covii)</vt:lpstr>
      <vt:lpstr>Alternative Expressions for P2</vt:lpstr>
      <vt:lpstr>VaR with Normally Distributed Market Factors</vt:lpstr>
      <vt:lpstr>But the Distribution of the Daily Return on an Option is not Normal   </vt:lpstr>
      <vt:lpstr>Option Position Risk Management</vt:lpstr>
      <vt:lpstr>“Greeks”</vt:lpstr>
      <vt:lpstr>Slide 15</vt:lpstr>
      <vt:lpstr>Slide 16</vt:lpstr>
      <vt:lpstr>Black Scholes and “Greeks”</vt:lpstr>
      <vt:lpstr>Black Scholes Delta</vt:lpstr>
      <vt:lpstr>Slide 19</vt:lpstr>
      <vt:lpstr>Dynamic hedging v.s. Static-hedging</vt:lpstr>
      <vt:lpstr>Slide 21</vt:lpstr>
      <vt:lpstr>Gamma (cont.)</vt:lpstr>
      <vt:lpstr> Skewness of the distribution of the return on the option</vt:lpstr>
      <vt:lpstr>Translation of Asset Price Change to Price Change for Long Call</vt:lpstr>
      <vt:lpstr>Translation of Asset Price Change to Price Change for Short Call</vt:lpstr>
      <vt:lpstr>Delta-gamma-hedging</vt:lpstr>
      <vt:lpstr>Delta-gamma-hedging: an Example</vt:lpstr>
      <vt:lpstr>When Linear Model Can be Used</vt:lpstr>
      <vt:lpstr>The Linear Model and Options </vt:lpstr>
      <vt:lpstr>Linear Model and Options  continued </vt:lpstr>
      <vt:lpstr>Example-</vt:lpstr>
      <vt:lpstr>Slide 32</vt:lpstr>
      <vt:lpstr>Skewness</vt:lpstr>
      <vt:lpstr>Skewness continued</vt:lpstr>
      <vt:lpstr>Quadratic Model </vt:lpstr>
      <vt:lpstr>Quadratic Model </vt:lpstr>
      <vt:lpstr>Quadratic Model continued</vt:lpstr>
      <vt:lpstr>Quadratic Model continued</vt:lpstr>
      <vt:lpstr>Cornish Fisher Expansion </vt:lpstr>
      <vt:lpstr>Cornish Fisher Expansion continued </vt:lpstr>
      <vt:lpstr>Example</vt:lpstr>
      <vt:lpstr>Example (cont.)</vt:lpstr>
      <vt:lpstr>Example (cont.)</vt:lpstr>
      <vt:lpstr>Example (cont.)</vt:lpstr>
      <vt:lpstr>Delta Gamma Monte Carlo -- Partial Simulation </vt:lpstr>
      <vt:lpstr>Monte Carlo Simulation</vt:lpstr>
      <vt:lpstr>Monte Carlo Simulation continued</vt:lpstr>
      <vt:lpstr>Alternative to Normal Distribution Assumption in Monte Carlo</vt:lpstr>
      <vt:lpstr>Speeding up Calculations with the Partial Simulation Approach</vt:lpstr>
      <vt:lpstr>Model Building vs Historical Simulation</vt:lpstr>
      <vt:lpstr>Note on the "Root Squared Time" Rule</vt:lpstr>
      <vt:lpstr>Slide 52</vt:lpstr>
      <vt:lpstr>Example: Leeson's Straddle</vt:lpstr>
      <vt:lpstr>Example: Leeson's Straddle continued</vt:lpstr>
      <vt:lpstr>Slide 55</vt:lpstr>
      <vt:lpstr>Slide 56</vt:lpstr>
      <vt:lpstr>Slide 57</vt:lpstr>
      <vt:lpstr>Example: Leeson's Straddle continued </vt:lpstr>
      <vt:lpstr>Example: Leeson's Straddle continued </vt:lpstr>
      <vt:lpstr>Slide 60</vt:lpstr>
      <vt:lpstr>Example: Leeson's Straddle continued </vt:lpstr>
      <vt:lpstr>Example: Leeson's Straddle continued</vt:lpstr>
      <vt:lpstr>Example: Leeson's Straddle continued</vt:lpstr>
      <vt:lpstr>Example: Leeson's Straddle continued</vt:lpstr>
      <vt:lpstr>Example: Leeson's Straddle continued</vt:lpstr>
      <vt:lpstr>Example: Leeson's Straddle continued</vt:lpstr>
      <vt:lpstr>Slide 67</vt:lpstr>
    </vt:vector>
  </TitlesOfParts>
  <Company>imperial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IDENTIFICATION</dc:title>
  <dc:creator>default</dc:creator>
  <cp:lastModifiedBy>Administrator</cp:lastModifiedBy>
  <cp:revision>173</cp:revision>
  <dcterms:created xsi:type="dcterms:W3CDTF">2003-07-21T13:13:14Z</dcterms:created>
  <dcterms:modified xsi:type="dcterms:W3CDTF">2012-11-17T01:29:45Z</dcterms:modified>
</cp:coreProperties>
</file>