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5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48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notesSlides/notesSlide33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theme/themeOverride1.xml" ContentType="application/vnd.openxmlformats-officedocument.themeOverride+xml"/>
  <Override PartName="/ppt/slides/slide15.xml" ContentType="application/vnd.openxmlformats-officedocument.presentationml.slide+xml"/>
  <Override PartName="/ppt/notesSlides/notesSlide49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0.xml" ContentType="application/vnd.openxmlformats-officedocument.presentationml.notesSlide+xml"/>
  <Default Extension="pdf" ContentType="application/pd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7" r:id="rId1"/>
  </p:sldMasterIdLst>
  <p:notesMasterIdLst>
    <p:notesMasterId r:id="rId61"/>
  </p:notesMasterIdLst>
  <p:sldIdLst>
    <p:sldId id="256" r:id="rId2"/>
    <p:sldId id="592" r:id="rId3"/>
    <p:sldId id="543" r:id="rId4"/>
    <p:sldId id="544" r:id="rId5"/>
    <p:sldId id="558" r:id="rId6"/>
    <p:sldId id="537" r:id="rId7"/>
    <p:sldId id="546" r:id="rId8"/>
    <p:sldId id="547" r:id="rId9"/>
    <p:sldId id="559" r:id="rId10"/>
    <p:sldId id="583" r:id="rId11"/>
    <p:sldId id="588" r:id="rId12"/>
    <p:sldId id="553" r:id="rId13"/>
    <p:sldId id="593" r:id="rId14"/>
    <p:sldId id="530" r:id="rId15"/>
    <p:sldId id="538" r:id="rId16"/>
    <p:sldId id="531" r:id="rId17"/>
    <p:sldId id="535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568" r:id="rId27"/>
    <p:sldId id="481" r:id="rId28"/>
    <p:sldId id="540" r:id="rId29"/>
    <p:sldId id="542" r:id="rId30"/>
    <p:sldId id="541" r:id="rId31"/>
    <p:sldId id="515" r:id="rId32"/>
    <p:sldId id="532" r:id="rId33"/>
    <p:sldId id="571" r:id="rId34"/>
    <p:sldId id="572" r:id="rId35"/>
    <p:sldId id="573" r:id="rId36"/>
    <p:sldId id="574" r:id="rId37"/>
    <p:sldId id="575" r:id="rId38"/>
    <p:sldId id="576" r:id="rId39"/>
    <p:sldId id="577" r:id="rId40"/>
    <p:sldId id="578" r:id="rId41"/>
    <p:sldId id="579" r:id="rId42"/>
    <p:sldId id="580" r:id="rId43"/>
    <p:sldId id="581" r:id="rId44"/>
    <p:sldId id="582" r:id="rId45"/>
    <p:sldId id="486" r:id="rId46"/>
    <p:sldId id="487" r:id="rId47"/>
    <p:sldId id="522" r:id="rId48"/>
    <p:sldId id="589" r:id="rId49"/>
    <p:sldId id="523" r:id="rId50"/>
    <p:sldId id="584" r:id="rId51"/>
    <p:sldId id="585" r:id="rId52"/>
    <p:sldId id="586" r:id="rId53"/>
    <p:sldId id="587" r:id="rId54"/>
    <p:sldId id="539" r:id="rId55"/>
    <p:sldId id="526" r:id="rId56"/>
    <p:sldId id="524" r:id="rId57"/>
    <p:sldId id="536" r:id="rId58"/>
    <p:sldId id="570" r:id="rId59"/>
    <p:sldId id="590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FF0000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88262" autoAdjust="0"/>
  </p:normalViewPr>
  <p:slideViewPr>
    <p:cSldViewPr>
      <p:cViewPr varScale="1">
        <p:scale>
          <a:sx n="140" d="100"/>
          <a:sy n="140" d="100"/>
        </p:scale>
        <p:origin x="-14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viewProps" Target="viewProps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presProps" Target="presProp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printerSettings" Target="printerSettings/printerSettings1.bin"/><Relationship Id="rId66" Type="http://schemas.openxmlformats.org/officeDocument/2006/relationships/tableStyles" Target="tableStyle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theme" Target="theme/theme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notesMaster" Target="notesMasters/notesMaster1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FE7CA9-7115-1141-907F-AED3726B2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4ED952-D8FE-064B-8B23-D18002F04846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EB6E0-4FB8-B042-97F7-CCDACE3E0A01}" type="slidenum">
              <a:rPr lang="en-US"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614BAC-FC0C-BC40-8DE3-0DE05EA182EC}" type="slidenum">
              <a:rPr lang="en-US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FE7CA9-7115-1141-907F-AED3726B23F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F9995-C955-A44A-8623-A1B4737EC9AC}" type="slidenum">
              <a:rPr lang="en-US"/>
              <a:pPr/>
              <a:t>14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2FF97-31DA-CD41-95CC-BB5C74080055}" type="slidenum">
              <a:rPr lang="en-US"/>
              <a:pPr/>
              <a:t>15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60C9E-D23F-7F4B-B80E-BE0ABA125F00}" type="slidenum">
              <a:rPr lang="en-US"/>
              <a:pPr/>
              <a:t>16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8D64F-E53A-1B41-8535-F73369641515}" type="slidenum">
              <a:rPr lang="en-US"/>
              <a:pPr/>
              <a:t>17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CA09D-132B-7E4D-A943-9F2E7906A4FA}" type="slidenum">
              <a:rPr lang="en-US"/>
              <a:pPr/>
              <a:t>18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D493E-4934-B44E-8CFF-9715E5395E1A}" type="slidenum">
              <a:rPr lang="en-US"/>
              <a:pPr/>
              <a:t>19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A51469-41A4-9044-9AE2-526710D50E39}" type="slidenum">
              <a:rPr lang="en-US"/>
              <a:pPr/>
              <a:t>20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B8340-B942-CB4F-B011-1F3ACF825B1A}" type="slidenum">
              <a:rPr lang="en-US"/>
              <a:pPr/>
              <a:t>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11538-D54B-014C-AD37-2DC1A2AA935E}" type="slidenum">
              <a:rPr lang="en-US"/>
              <a:pPr/>
              <a:t>21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951CE-BDEC-2149-AA34-149B7F073649}" type="slidenum">
              <a:rPr lang="en-US"/>
              <a:pPr/>
              <a:t>22</a:t>
            </a:fld>
            <a:endParaRPr lang="en-US"/>
          </a:p>
        </p:txBody>
      </p:sp>
      <p:sp>
        <p:nvSpPr>
          <p:cNvPr id="6144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62709-F0CA-1E41-8F68-8528A1179816}" type="slidenum">
              <a:rPr lang="en-US"/>
              <a:pPr/>
              <a:t>23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F6A32-9263-BF4E-A371-C08FB0E12379}" type="slidenum">
              <a:rPr lang="en-US"/>
              <a:pPr/>
              <a:t>24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56C44-D108-514E-A12A-E62EE30EDBB5}" type="slidenum">
              <a:rPr lang="en-US"/>
              <a:pPr/>
              <a:t>27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E5E853-B16C-8C49-B1CC-1E28F3BA319A}" type="slidenum">
              <a:rPr lang="en-US"/>
              <a:pPr/>
              <a:t>28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9B89D-7B87-B04E-91E1-A429A4A5AB74}" type="slidenum">
              <a:rPr lang="en-US"/>
              <a:pPr/>
              <a:t>29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BE98B3-B4BB-7649-85FF-12066CF76684}" type="slidenum">
              <a:rPr lang="en-US"/>
              <a:pPr/>
              <a:t>30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3CA8A-8BD8-464E-85E4-B94C5C7EE92E}" type="slidenum">
              <a:rPr lang="en-US"/>
              <a:pPr/>
              <a:t>31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222D1-D8DB-DE45-B613-50ACC2191B7E}" type="slidenum">
              <a:rPr lang="en-US"/>
              <a:pPr/>
              <a:t>32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354E0-F5A3-434B-94BC-28344F4969A4}" type="slidenum">
              <a:rPr lang="en-US"/>
              <a:pPr/>
              <a:t>4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1CAD4-D595-0C41-8AD8-7A05B1ACFF0E}" type="slidenum">
              <a:rPr lang="en-US"/>
              <a:pPr/>
              <a:t>33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19430-E4E4-B64A-A80C-67D9ECE2C82B}" type="slidenum">
              <a:rPr lang="en-US"/>
              <a:pPr/>
              <a:t>34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AE850-2994-014F-AEB4-341CE7FEC411}" type="slidenum">
              <a:rPr lang="en-US"/>
              <a:pPr/>
              <a:t>35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1435" tIns="45718" rIns="91435" bIns="45718"/>
          <a:lstStyle/>
          <a:p>
            <a:pPr eaLnBrk="1" hangingPunct="1"/>
            <a:endParaRPr lang="en-US" sz="140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9CA47-BC2B-0440-9A63-0038BA2E7DA0}" type="slidenum">
              <a:rPr lang="en-US"/>
              <a:pPr/>
              <a:t>36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1435" tIns="45718" rIns="91435" bIns="45718"/>
          <a:lstStyle/>
          <a:p>
            <a:pPr eaLnBrk="1" hangingPunct="1"/>
            <a:endParaRPr lang="en-US" sz="140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38B8C-881D-5945-A787-6693726F6CAF}" type="slidenum">
              <a:rPr lang="en-US"/>
              <a:pPr/>
              <a:t>37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52FD9-C502-074D-BD72-2CB7985EE5EE}" type="slidenum">
              <a:rPr lang="en-US"/>
              <a:pPr/>
              <a:t>38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1435" tIns="45718" rIns="91435" bIns="45718"/>
          <a:lstStyle/>
          <a:p>
            <a:pPr eaLnBrk="1" hangingPunct="1"/>
            <a:endParaRPr lang="en-US" sz="140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26EE2-5D4A-7F42-8F1F-EA644BEF3B41}" type="slidenum">
              <a:rPr lang="en-US"/>
              <a:pPr/>
              <a:t>39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1435" tIns="45718" rIns="91435" bIns="45718"/>
          <a:lstStyle/>
          <a:p>
            <a:pPr eaLnBrk="1" hangingPunct="1"/>
            <a:endParaRPr lang="en-US" sz="140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B0256-A27C-8C41-9522-02C9C2D38AD0}" type="slidenum">
              <a:rPr lang="en-US"/>
              <a:pPr/>
              <a:t>40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D464D-8D04-3C46-B7D0-633CC960B01F}" type="slidenum">
              <a:rPr lang="en-US"/>
              <a:pPr/>
              <a:t>41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1435" tIns="45718" rIns="91435" bIns="45718"/>
          <a:lstStyle/>
          <a:p>
            <a:pPr eaLnBrk="1" hangingPunct="1"/>
            <a:endParaRPr lang="en-US" sz="140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CDA6C-954D-3743-86C0-F4DDA3C2526F}" type="slidenum">
              <a:rPr lang="en-US"/>
              <a:pPr/>
              <a:t>42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1435" tIns="45718" rIns="91435" bIns="45718"/>
          <a:lstStyle/>
          <a:p>
            <a:pPr eaLnBrk="1" hangingPunct="1"/>
            <a:endParaRPr lang="en-US" sz="140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BF7B2E-F4BD-354B-B3CC-B61F51EF1A03}" type="slidenum">
              <a:rPr lang="en-US"/>
              <a:pPr/>
              <a:t>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B00A00-9942-6443-AD0A-5114C1B468F3}" type="slidenum">
              <a:rPr lang="en-US"/>
              <a:pPr/>
              <a:t>43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92652-244C-8B41-ACE0-AB13947FD52E}" type="slidenum">
              <a:rPr lang="en-US"/>
              <a:pPr/>
              <a:t>44</a:t>
            </a:fld>
            <a:endParaRPr lang="en-US"/>
          </a:p>
        </p:txBody>
      </p:sp>
      <p:sp>
        <p:nvSpPr>
          <p:cNvPr id="105475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5" tIns="45718" rIns="91435" bIns="45718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9103C-ED91-BB44-A441-C4911F88FA48}" type="slidenum">
              <a:rPr lang="en-US"/>
              <a:pPr/>
              <a:t>45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E4E29-5BEA-7944-8A67-259510BCC94A}" type="slidenum">
              <a:rPr lang="en-US"/>
              <a:pPr/>
              <a:t>46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38932-03B2-CC4F-A7A8-7A7EDDE19EE6}" type="slidenum">
              <a:rPr lang="en-US"/>
              <a:pPr/>
              <a:t>47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19430-E4E4-B64A-A80C-67D9ECE2C82B}" type="slidenum">
              <a:rPr lang="en-US"/>
              <a:pPr/>
              <a:t>48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63D8B-BE5F-C44E-969B-92243423C346}" type="slidenum">
              <a:rPr lang="en-US"/>
              <a:pPr/>
              <a:t>49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7421-49FE-410A-9688-37F287D70DA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67421-49FE-410A-9688-37F287D70DA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E3428-F448-F64F-A98E-23F06DD68FD6}" type="slidenum">
              <a:rPr lang="en-US"/>
              <a:pPr/>
              <a:t>54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3C342-7416-1C43-BFC6-3058362AEDE0}" type="slidenum">
              <a:rPr lang="en-US"/>
              <a:pPr/>
              <a:t>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C2521-4EA0-6548-A5AF-90003BA2D056}" type="slidenum">
              <a:rPr lang="en-US"/>
              <a:pPr/>
              <a:t>55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BC647-B668-364F-B6BD-B3FA313967BB}" type="slidenum">
              <a:rPr lang="en-US"/>
              <a:pPr/>
              <a:t>56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428BA-FC2B-C34F-8619-5E8E53F18D87}" type="slidenum">
              <a:rPr lang="en-US"/>
              <a:pPr/>
              <a:t>57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74E15-A964-9C49-AA9A-B8B4F2F93396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92225" y="798513"/>
            <a:ext cx="4273550" cy="3205162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EB1F3-D202-3D4E-9372-38BBCC04EAA0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41760-4DC5-8749-B065-040C3F295473}" type="slidenum">
              <a:rPr lang="en-US"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EB6E0-4FB8-B042-97F7-CCDACE3E0A01}" type="slidenum">
              <a:rPr lang="en-US"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8312150" y="304800"/>
            <a:ext cx="457200" cy="4572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 flipV="1">
            <a:off x="381000" y="304800"/>
            <a:ext cx="7943850" cy="457200"/>
          </a:xfrm>
          <a:prstGeom prst="rect">
            <a:avLst/>
          </a:prstGeom>
          <a:solidFill>
            <a:srgbClr val="90909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flipV="1">
            <a:off x="381000" y="762000"/>
            <a:ext cx="7943850" cy="2286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 flipV="1">
            <a:off x="8321675" y="762000"/>
            <a:ext cx="447675" cy="228600"/>
          </a:xfrm>
          <a:prstGeom prst="rect">
            <a:avLst/>
          </a:prstGeom>
          <a:solidFill>
            <a:srgbClr val="90909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762000" y="35814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1000" y="304800"/>
            <a:ext cx="8391525" cy="579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6202363"/>
            <a:ext cx="838200" cy="6556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46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62880-35B8-A640-B6CF-121CED6AF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42A43-38B7-B147-8B49-E6C4AD925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810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119CF-FB0E-C946-8EB0-8F1CD2C05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381000"/>
            <a:ext cx="8686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CBD61-C1CF-BC4E-B2B8-046BE0754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2A3BC-327D-6F44-A42A-48E44D3BF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84A6B-32C8-CE4E-A86C-9F40063CD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267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267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5258C-B428-5A4E-A823-F31D098C8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82812-30DD-3248-8CF6-3D6FF8698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BE943-FC61-D546-9AD3-D53AED9A1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AD604-EDA4-8746-BFDE-86C517A67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1D2A0-3833-ED49-AD08-2A7342F1A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EE5B4-734E-A14F-81BA-D5B9D8DB1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5412" name="Line 4"/>
          <p:cNvSpPr>
            <a:spLocks noChangeShapeType="1"/>
          </p:cNvSpPr>
          <p:nvPr/>
        </p:nvSpPr>
        <p:spPr bwMode="auto">
          <a:xfrm flipH="1">
            <a:off x="381000" y="1219200"/>
            <a:ext cx="853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8737600" y="152400"/>
            <a:ext cx="228600" cy="952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279400" y="152400"/>
            <a:ext cx="8455025" cy="95250"/>
          </a:xfrm>
          <a:prstGeom prst="rect">
            <a:avLst/>
          </a:prstGeom>
          <a:solidFill>
            <a:srgbClr val="90909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279400" y="247650"/>
            <a:ext cx="8455025" cy="571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8737600" y="247650"/>
            <a:ext cx="228600" cy="57150"/>
          </a:xfrm>
          <a:prstGeom prst="rect">
            <a:avLst/>
          </a:prstGeom>
          <a:solidFill>
            <a:srgbClr val="90909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019800"/>
            <a:ext cx="685800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153400" y="6096000"/>
            <a:ext cx="838200" cy="655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454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a typeface="+mn-ea"/>
                <a:cs typeface="+mn-cs"/>
              </a:defRPr>
            </a:lvl1pPr>
          </a:lstStyle>
          <a:p>
            <a:pPr>
              <a:defRPr/>
            </a:pPr>
            <a:fld id="{8563F73D-4313-A14E-B232-7A63E3025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469900" indent="-469900" algn="l" rtl="0" eaLnBrk="0" fontAlgn="base" hangingPunct="0">
        <a:spcBef>
          <a:spcPct val="10000"/>
        </a:spcBef>
        <a:spcAft>
          <a:spcPct val="0"/>
        </a:spcAft>
        <a:buClr>
          <a:schemeClr val="bg2"/>
        </a:buClr>
        <a:buSzPct val="70000"/>
        <a:buFont typeface="Wingdings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1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377950" indent="-4683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o"/>
        <a:defRPr sz="2400">
          <a:solidFill>
            <a:schemeClr val="tx1"/>
          </a:solidFill>
          <a:latin typeface="+mn-lt"/>
          <a:ea typeface="+mn-ea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20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20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20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20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o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6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0.pdf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2.pd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df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df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hyperlink" Target="mailto:ngedmonds@osl.iu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hyperlink" Target="mailto:jewillco@osl.iu.edu" TargetMode="External"/><Relationship Id="rId5" Type="http://schemas.openxmlformats.org/officeDocument/2006/relationships/image" Target="../media/image19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400" dirty="0" smtClean="0"/>
              <a:t>PBGL: A High-Performance Distributed-Memory Parallel Graph Library</a:t>
            </a:r>
            <a:endParaRPr lang="en-US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r>
              <a:rPr lang="en-US"/>
              <a:t>Andrew Lumsdaine</a:t>
            </a:r>
          </a:p>
          <a:p>
            <a:pPr algn="ctr" eaLnBrk="1" hangingPunct="1"/>
            <a:r>
              <a:rPr lang="en-US"/>
              <a:t>Indiana University</a:t>
            </a:r>
          </a:p>
          <a:p>
            <a:pPr algn="ctr" eaLnBrk="1" hangingPunct="1"/>
            <a:r>
              <a:rPr lang="en-US"/>
              <a:t>lums@osl.iu.edu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</a:t>
            </a:r>
          </a:p>
        </p:txBody>
      </p:sp>
      <p:pic>
        <p:nvPicPr>
          <p:cNvPr id="33795" name="Picture 6" descr="circle-of-software"/>
          <p:cNvPicPr>
            <a:picLocks noChangeAspect="1" noChangeArrowheads="1"/>
          </p:cNvPicPr>
          <p:nvPr/>
        </p:nvPicPr>
        <p:blipFill>
          <a:blip r:embed="rId3"/>
          <a:srcRect t="-1547" b="-1547"/>
          <a:stretch>
            <a:fillRect/>
          </a:stretch>
        </p:blipFill>
        <p:spPr bwMode="auto">
          <a:xfrm>
            <a:off x="533400" y="1795463"/>
            <a:ext cx="7543800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46225" y="1795463"/>
            <a:ext cx="1222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tx2"/>
                </a:solidFill>
                <a:latin typeface="Calibri" charset="0"/>
              </a:rPr>
              <a:t>Ubiquitous</a:t>
            </a:r>
          </a:p>
          <a:p>
            <a:pPr algn="r"/>
            <a:r>
              <a:rPr lang="en-US">
                <a:solidFill>
                  <a:schemeClr val="tx2"/>
                </a:solidFill>
                <a:latin typeface="Calibri" charset="0"/>
              </a:rPr>
              <a:t>Multicore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00" y="1471613"/>
            <a:ext cx="10953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420000"/>
                </a:solidFill>
                <a:latin typeface="Calibri" charset="0"/>
              </a:rPr>
              <a:t>Pthtreads</a:t>
            </a:r>
          </a:p>
          <a:p>
            <a:r>
              <a:rPr lang="en-US">
                <a:solidFill>
                  <a:srgbClr val="420000"/>
                </a:solidFill>
                <a:latin typeface="Calibri" charset="0"/>
              </a:rPr>
              <a:t>Cilk</a:t>
            </a:r>
          </a:p>
          <a:p>
            <a:r>
              <a:rPr lang="en-US">
                <a:solidFill>
                  <a:srgbClr val="420000"/>
                </a:solidFill>
                <a:latin typeface="Calibri" charset="0"/>
              </a:rPr>
              <a:t>TBB</a:t>
            </a:r>
          </a:p>
          <a:p>
            <a:r>
              <a:rPr lang="en-US">
                <a:solidFill>
                  <a:srgbClr val="420000"/>
                </a:solidFill>
                <a:latin typeface="Calibri" charset="0"/>
              </a:rPr>
              <a:t>Charm++</a:t>
            </a:r>
          </a:p>
          <a:p>
            <a:r>
              <a:rPr lang="en-US">
                <a:solidFill>
                  <a:srgbClr val="420000"/>
                </a:solidFill>
                <a:latin typeface="Calibri" charset="0"/>
              </a:rPr>
              <a:t>…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69238" y="3124200"/>
            <a:ext cx="1274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420000"/>
                </a:solidFill>
                <a:latin typeface="Calibri" charset="0"/>
              </a:rPr>
              <a:t>Tasks, </a:t>
            </a:r>
          </a:p>
          <a:p>
            <a:r>
              <a:rPr lang="en-US">
                <a:solidFill>
                  <a:srgbClr val="420000"/>
                </a:solidFill>
                <a:latin typeface="Calibri" charset="0"/>
              </a:rPr>
              <a:t>not threads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72375" y="521335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420000"/>
                </a:solidFill>
                <a:latin typeface="Calibri" charset="0"/>
              </a:rPr>
              <a:t>???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4495800"/>
            <a:ext cx="569913" cy="369888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4D0000"/>
                </a:solidFill>
              </a:rPr>
              <a:t>???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8688" y="5121275"/>
            <a:ext cx="569912" cy="369888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rgbClr val="4D00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Tomorrow</a:t>
            </a:r>
          </a:p>
        </p:txBody>
      </p:sp>
      <p:pic>
        <p:nvPicPr>
          <p:cNvPr id="33795" name="Picture 6" descr="circle-of-software"/>
          <p:cNvPicPr>
            <a:picLocks noChangeAspect="1" noChangeArrowheads="1"/>
          </p:cNvPicPr>
          <p:nvPr/>
        </p:nvPicPr>
        <p:blipFill>
          <a:blip r:embed="rId3"/>
          <a:srcRect t="-1547" b="-1547"/>
          <a:stretch>
            <a:fillRect/>
          </a:stretch>
        </p:blipFill>
        <p:spPr bwMode="auto">
          <a:xfrm>
            <a:off x="533400" y="1795463"/>
            <a:ext cx="7543800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8944" y="1795463"/>
            <a:ext cx="20796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  <a:latin typeface="Calibri" charset="0"/>
              </a:rPr>
              <a:t>Hybrid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  <a:latin typeface="Calibri" charset="0"/>
              </a:rPr>
              <a:t>Dream/Nightmare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  <a:latin typeface="Calibri" charset="0"/>
              </a:rPr>
              <a:t>Vision/Hallucination</a:t>
            </a:r>
            <a:endParaRPr lang="en-US" dirty="0">
              <a:solidFill>
                <a:schemeClr val="tx2"/>
              </a:solidFill>
              <a:latin typeface="Calibri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00" y="1471613"/>
            <a:ext cx="10360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420000"/>
                </a:solidFill>
                <a:latin typeface="Calibri" charset="0"/>
              </a:rPr>
              <a:t>MPI + X</a:t>
            </a:r>
          </a:p>
          <a:p>
            <a:r>
              <a:rPr lang="en-US" dirty="0" smtClean="0">
                <a:solidFill>
                  <a:srgbClr val="420000"/>
                </a:solidFill>
                <a:latin typeface="Calibri" charset="0"/>
              </a:rPr>
              <a:t>Charm++</a:t>
            </a:r>
          </a:p>
          <a:p>
            <a:r>
              <a:rPr lang="en-US" dirty="0" smtClean="0">
                <a:solidFill>
                  <a:srgbClr val="420000"/>
                </a:solidFill>
                <a:latin typeface="Calibri" charset="0"/>
              </a:rPr>
              <a:t>UPC</a:t>
            </a:r>
          </a:p>
          <a:p>
            <a:r>
              <a:rPr lang="en-US" dirty="0" smtClean="0">
                <a:solidFill>
                  <a:srgbClr val="420000"/>
                </a:solidFill>
                <a:latin typeface="Calibri" charset="0"/>
              </a:rPr>
              <a:t>???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69238" y="3124200"/>
            <a:ext cx="5055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420000"/>
                </a:solidFill>
                <a:latin typeface="Calibri" charset="0"/>
              </a:rPr>
              <a:t>???</a:t>
            </a:r>
            <a:endParaRPr lang="en-US" dirty="0">
              <a:solidFill>
                <a:srgbClr val="420000"/>
              </a:solidFill>
              <a:latin typeface="Calibri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72375" y="5213350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420000"/>
                </a:solidFill>
                <a:latin typeface="Calibri" charset="0"/>
              </a:rPr>
              <a:t>???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4495800"/>
            <a:ext cx="569913" cy="369888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4D0000"/>
                </a:solidFill>
              </a:rPr>
              <a:t>???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8688" y="5121275"/>
            <a:ext cx="569912" cy="369888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rgbClr val="4D00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Doesn’t Work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371600"/>
            <a:ext cx="4002088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6996" name="AutoShape 4"/>
          <p:cNvSpPr>
            <a:spLocks noChangeArrowheads="1"/>
          </p:cNvSpPr>
          <p:nvPr/>
        </p:nvSpPr>
        <p:spPr bwMode="auto">
          <a:xfrm>
            <a:off x="2133600" y="1600200"/>
            <a:ext cx="1600200" cy="228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Codification</a:t>
            </a:r>
            <a:endParaRPr lang="en-US"/>
          </a:p>
        </p:txBody>
      </p:sp>
      <p:sp>
        <p:nvSpPr>
          <p:cNvPr id="596997" name="AutoShape 5"/>
          <p:cNvSpPr>
            <a:spLocks noChangeArrowheads="1"/>
          </p:cNvSpPr>
          <p:nvPr/>
        </p:nvSpPr>
        <p:spPr bwMode="auto">
          <a:xfrm>
            <a:off x="2209800" y="1981200"/>
            <a:ext cx="1600200" cy="228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Models, Theories</a:t>
            </a:r>
            <a:endParaRPr lang="en-US"/>
          </a:p>
        </p:txBody>
      </p:sp>
      <p:sp>
        <p:nvSpPr>
          <p:cNvPr id="596999" name="AutoShape 7"/>
          <p:cNvSpPr>
            <a:spLocks noChangeArrowheads="1"/>
          </p:cNvSpPr>
          <p:nvPr/>
        </p:nvSpPr>
        <p:spPr bwMode="auto">
          <a:xfrm>
            <a:off x="2286000" y="2362200"/>
            <a:ext cx="1600200" cy="228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Languages</a:t>
            </a:r>
            <a:endParaRPr lang="en-US"/>
          </a:p>
        </p:txBody>
      </p:sp>
      <p:sp>
        <p:nvSpPr>
          <p:cNvPr id="597000" name="AutoShape 8"/>
          <p:cNvSpPr>
            <a:spLocks noChangeArrowheads="1"/>
          </p:cNvSpPr>
          <p:nvPr/>
        </p:nvSpPr>
        <p:spPr bwMode="auto">
          <a:xfrm>
            <a:off x="5791200" y="2133600"/>
            <a:ext cx="2133600" cy="381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Improved Practice</a:t>
            </a:r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5257800" y="228600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6" grpId="0" animBg="1" autoUpdateAnimBg="0"/>
      <p:bldP spid="596997" grpId="0" animBg="1" autoUpdateAnimBg="0"/>
      <p:bldP spid="596999" grpId="0" animBg="1" autoUpdateAnimBg="0"/>
      <p:bldP spid="59700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with Elegance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high-performance (and elegant!) software that can evolve in robust fashion</a:t>
            </a:r>
          </a:p>
          <a:p>
            <a:r>
              <a:rPr lang="en-US" dirty="0" smtClean="0"/>
              <a:t>Must be an explicit goal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1242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ircle-of-software"/>
          <p:cNvPicPr>
            <a:picLocks noChangeAspect="1" noChangeArrowheads="1"/>
          </p:cNvPicPr>
          <p:nvPr/>
        </p:nvPicPr>
        <p:blipFill>
          <a:blip r:embed="rId4"/>
          <a:srcRect t="-1547" b="-1547"/>
          <a:stretch>
            <a:fillRect/>
          </a:stretch>
        </p:blipFill>
        <p:spPr bwMode="auto">
          <a:xfrm>
            <a:off x="4799334" y="3324371"/>
            <a:ext cx="4059865" cy="231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Parallel Boost Graph Library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i="1" dirty="0"/>
              <a:t>Goal</a:t>
            </a:r>
            <a:r>
              <a:rPr lang="en-US" sz="2800" dirty="0"/>
              <a:t>: To build a generic library of efficient, scalable, distributed-memory parallel graph algorithms.</a:t>
            </a:r>
            <a:br>
              <a:rPr lang="en-US" sz="2800" dirty="0"/>
            </a:br>
            <a:endParaRPr lang="en-US" sz="2800" dirty="0"/>
          </a:p>
          <a:p>
            <a:pPr eaLnBrk="1" hangingPunct="1"/>
            <a:r>
              <a:rPr lang="en-US" sz="2800" b="1" i="1" dirty="0"/>
              <a:t>Approach</a:t>
            </a:r>
            <a:r>
              <a:rPr lang="en-US" sz="2800" dirty="0"/>
              <a:t>: Apply advanced software paradigm (Generic Programming) to categorize and describe the domain of parallel graph algorithms. </a:t>
            </a:r>
            <a:r>
              <a:rPr lang="en-US" sz="2800" dirty="0" smtClean="0"/>
              <a:t> Separate concerns. Reuse </a:t>
            </a:r>
            <a:r>
              <a:rPr lang="en-US" sz="2800" dirty="0"/>
              <a:t>sequential BGL software base.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b="1" i="1" dirty="0"/>
              <a:t>Result</a:t>
            </a:r>
            <a:r>
              <a:rPr lang="en-US" sz="2800" dirty="0"/>
              <a:t>: Parallel BGL.  Saved years of effort.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Graph Computations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Irregular and unbalanced</a:t>
            </a:r>
          </a:p>
          <a:p>
            <a:pPr eaLnBrk="1" hangingPunct="1"/>
            <a:r>
              <a:rPr lang="en-US"/>
              <a:t>Non-local</a:t>
            </a:r>
          </a:p>
          <a:p>
            <a:pPr eaLnBrk="1" hangingPunct="1"/>
            <a:r>
              <a:rPr lang="en-US"/>
              <a:t>Data driven</a:t>
            </a:r>
          </a:p>
          <a:p>
            <a:pPr eaLnBrk="1" hangingPunct="1"/>
            <a:r>
              <a:rPr lang="en-US"/>
              <a:t>High data to computation ratio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Intuition from solving PDEs may not apply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Generic Programming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4953000"/>
          </a:xfrm>
        </p:spPr>
        <p:txBody>
          <a:bodyPr/>
          <a:lstStyle/>
          <a:p>
            <a:pPr eaLnBrk="1" hangingPunct="1"/>
            <a:r>
              <a:rPr lang="en-US"/>
              <a:t>A methodology for the construction of reusable, efficient software libraries.</a:t>
            </a:r>
          </a:p>
          <a:p>
            <a:pPr lvl="1" eaLnBrk="1" hangingPunct="1"/>
            <a:r>
              <a:rPr lang="en-US"/>
              <a:t>Dual focus on </a:t>
            </a:r>
            <a:r>
              <a:rPr lang="en-US" i="1"/>
              <a:t>abstraction</a:t>
            </a:r>
            <a:r>
              <a:rPr lang="en-US"/>
              <a:t> and </a:t>
            </a:r>
            <a:r>
              <a:rPr lang="en-US" i="1"/>
              <a:t>efficiency</a:t>
            </a:r>
            <a:r>
              <a:rPr lang="en-US"/>
              <a:t>.</a:t>
            </a:r>
          </a:p>
          <a:p>
            <a:pPr lvl="1" eaLnBrk="1" hangingPunct="1"/>
            <a:r>
              <a:rPr lang="en-US"/>
              <a:t>Used in the C++ Standard Template Library</a:t>
            </a:r>
          </a:p>
          <a:p>
            <a:pPr eaLnBrk="1" hangingPunct="1"/>
            <a:r>
              <a:rPr lang="en-US" i="1"/>
              <a:t>Platonic Idealism</a:t>
            </a:r>
            <a:r>
              <a:rPr lang="en-US"/>
              <a:t> applied to </a:t>
            </a:r>
            <a:br>
              <a:rPr lang="en-US"/>
            </a:br>
            <a:r>
              <a:rPr lang="en-US"/>
              <a:t>software</a:t>
            </a:r>
          </a:p>
          <a:p>
            <a:pPr lvl="1" eaLnBrk="1" hangingPunct="1"/>
            <a:r>
              <a:rPr lang="en-US"/>
              <a:t>Algorithms are naturally abstract, </a:t>
            </a:r>
            <a:br>
              <a:rPr lang="en-US"/>
            </a:br>
            <a:r>
              <a:rPr lang="en-US"/>
              <a:t>generic (the “higher truth”) </a:t>
            </a:r>
          </a:p>
          <a:p>
            <a:pPr lvl="1" eaLnBrk="1" hangingPunct="1"/>
            <a:r>
              <a:rPr lang="en-US"/>
              <a:t>Concrete implementations are just </a:t>
            </a:r>
            <a:br>
              <a:rPr lang="en-US"/>
            </a:br>
            <a:r>
              <a:rPr lang="en-US"/>
              <a:t>reflections (“concrete forms”)</a:t>
            </a:r>
          </a:p>
        </p:txBody>
      </p:sp>
      <p:pic>
        <p:nvPicPr>
          <p:cNvPr id="48132" name="Picture 4" descr="pla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6738" y="3352800"/>
            <a:ext cx="2227262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Generic Programming Methodology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Study the concrete implementations of an algorithm</a:t>
            </a:r>
          </a:p>
          <a:p>
            <a:r>
              <a:rPr lang="en-US" dirty="0" smtClean="0"/>
              <a:t>Lift away unnecessary requirements to produce a more abstract algorithm</a:t>
            </a:r>
          </a:p>
          <a:p>
            <a:pPr lvl="1"/>
            <a:r>
              <a:rPr lang="en-US" dirty="0" smtClean="0"/>
              <a:t>Catalog these requirements.</a:t>
            </a:r>
          </a:p>
          <a:p>
            <a:pPr lvl="1"/>
            <a:r>
              <a:rPr lang="en-US" dirty="0" smtClean="0"/>
              <a:t>Bundle requirements into concepts.</a:t>
            </a:r>
          </a:p>
          <a:p>
            <a:r>
              <a:rPr lang="en-US" dirty="0" smtClean="0"/>
              <a:t>Repeat the lifting process until we have obtained a generic algorithm that:</a:t>
            </a:r>
          </a:p>
          <a:p>
            <a:pPr lvl="1"/>
            <a:r>
              <a:rPr lang="en-US" dirty="0" smtClean="0"/>
              <a:t>Instantiates to efficient concrete implementations.</a:t>
            </a:r>
          </a:p>
          <a:p>
            <a:pPr lvl="1"/>
            <a:r>
              <a:rPr lang="en-US" dirty="0" smtClean="0"/>
              <a:t>Captures the essence of the “higher truth” of that algorithm.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970213" y="957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64899" name="Picture 3" descr="lift-sum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105400"/>
            <a:ext cx="172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Lifting Summation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8038" y="1455738"/>
            <a:ext cx="7277100" cy="2913062"/>
            <a:chOff x="509" y="917"/>
            <a:chExt cx="4584" cy="1835"/>
          </a:xfrm>
        </p:grpSpPr>
        <p:sp>
          <p:nvSpPr>
            <p:cNvPr id="52230" name="Freeform 6"/>
            <p:cNvSpPr>
              <a:spLocks/>
            </p:cNvSpPr>
            <p:nvPr/>
          </p:nvSpPr>
          <p:spPr bwMode="auto">
            <a:xfrm>
              <a:off x="509" y="917"/>
              <a:ext cx="4584" cy="171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1718 h 10000"/>
                <a:gd name="T4" fmla="*/ 4584 w 10000"/>
                <a:gd name="T5" fmla="*/ 1718 h 10000"/>
                <a:gd name="T6" fmla="*/ 4584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1" name="Text Box 7"/>
            <p:cNvSpPr txBox="1">
              <a:spLocks noChangeArrowheads="1"/>
            </p:cNvSpPr>
            <p:nvPr/>
          </p:nvSpPr>
          <p:spPr bwMode="auto">
            <a:xfrm>
              <a:off x="1148" y="1072"/>
              <a:ext cx="3076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int sum(int* array, int n) {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int s = 0;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for (int i = 0; i &lt; n; ++i)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  s = s + array[i];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return s;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}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endParaRPr lang="en-US" sz="25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lift-sum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105400"/>
            <a:ext cx="172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970213" y="957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08038" y="1455738"/>
            <a:ext cx="7277100" cy="2913062"/>
            <a:chOff x="509" y="917"/>
            <a:chExt cx="4584" cy="1835"/>
          </a:xfrm>
        </p:grpSpPr>
        <p:sp>
          <p:nvSpPr>
            <p:cNvPr id="54279" name="Freeform 5"/>
            <p:cNvSpPr>
              <a:spLocks/>
            </p:cNvSpPr>
            <p:nvPr/>
          </p:nvSpPr>
          <p:spPr bwMode="auto">
            <a:xfrm>
              <a:off x="509" y="917"/>
              <a:ext cx="4584" cy="171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1718 h 10000"/>
                <a:gd name="T4" fmla="*/ 4584 w 10000"/>
                <a:gd name="T5" fmla="*/ 1718 h 10000"/>
                <a:gd name="T6" fmla="*/ 4584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0" name="Text Box 6"/>
            <p:cNvSpPr txBox="1">
              <a:spLocks noChangeArrowheads="1"/>
            </p:cNvSpPr>
            <p:nvPr/>
          </p:nvSpPr>
          <p:spPr bwMode="auto">
            <a:xfrm>
              <a:off x="1148" y="1072"/>
              <a:ext cx="3076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float sum(float* array, int n) {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float s = 0;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for (int i = 0; i &lt; n; ++i)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  s = s + array[i];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return s;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}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endParaRPr lang="en-US" sz="2500"/>
            </a:p>
          </p:txBody>
        </p:sp>
      </p:grpSp>
      <p:pic>
        <p:nvPicPr>
          <p:cNvPr id="466951" name="Picture 7" descr="lift-sum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105400"/>
            <a:ext cx="3187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Lifting Summation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Goal in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486400"/>
            <a:ext cx="8229600" cy="1096963"/>
          </a:xfrm>
        </p:spPr>
        <p:txBody>
          <a:bodyPr/>
          <a:lstStyle/>
          <a:p>
            <a:r>
              <a:rPr lang="en-US" dirty="0" smtClean="0"/>
              <a:t>Performance with elegance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17638"/>
            <a:ext cx="508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lift-sum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105400"/>
            <a:ext cx="3187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970213" y="957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Lifting Summation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8038" y="1447800"/>
            <a:ext cx="7277100" cy="2735263"/>
            <a:chOff x="509" y="912"/>
            <a:chExt cx="4584" cy="1723"/>
          </a:xfrm>
        </p:grpSpPr>
        <p:sp>
          <p:nvSpPr>
            <p:cNvPr id="56327" name="Freeform 6"/>
            <p:cNvSpPr>
              <a:spLocks/>
            </p:cNvSpPr>
            <p:nvPr/>
          </p:nvSpPr>
          <p:spPr bwMode="auto">
            <a:xfrm>
              <a:off x="509" y="917"/>
              <a:ext cx="4584" cy="171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1718 h 10000"/>
                <a:gd name="T4" fmla="*/ 4584 w 10000"/>
                <a:gd name="T5" fmla="*/ 1718 h 10000"/>
                <a:gd name="T6" fmla="*/ 4584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28" name="Text Box 7"/>
            <p:cNvSpPr txBox="1">
              <a:spLocks noChangeArrowheads="1"/>
            </p:cNvSpPr>
            <p:nvPr/>
          </p:nvSpPr>
          <p:spPr bwMode="auto">
            <a:xfrm>
              <a:off x="1152" y="912"/>
              <a:ext cx="3076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template&lt;</a:t>
              </a:r>
              <a:r>
                <a:rPr lang="en-US" sz="2500">
                  <a:solidFill>
                    <a:srgbClr val="0000FF"/>
                  </a:solidFill>
                </a:rPr>
                <a:t>typename T</a:t>
              </a:r>
              <a:r>
                <a:rPr lang="en-US" sz="2500"/>
                <a:t>&gt;</a:t>
              </a:r>
              <a:br>
                <a:rPr lang="en-US" sz="2500"/>
              </a:br>
              <a:r>
                <a:rPr lang="en-US" sz="2500">
                  <a:solidFill>
                    <a:srgbClr val="0000FF"/>
                  </a:solidFill>
                </a:rPr>
                <a:t>T</a:t>
              </a:r>
              <a:r>
                <a:rPr lang="en-US" sz="2500"/>
                <a:t> sum(</a:t>
              </a:r>
              <a:r>
                <a:rPr lang="en-US" sz="2500">
                  <a:solidFill>
                    <a:srgbClr val="0000FF"/>
                  </a:solidFill>
                </a:rPr>
                <a:t>T</a:t>
              </a:r>
              <a:r>
                <a:rPr lang="en-US" sz="2500"/>
                <a:t>* array, int n) {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</a:t>
              </a:r>
              <a:r>
                <a:rPr lang="en-US" sz="2500">
                  <a:solidFill>
                    <a:srgbClr val="0000FF"/>
                  </a:solidFill>
                </a:rPr>
                <a:t>T</a:t>
              </a:r>
              <a:r>
                <a:rPr lang="en-US" sz="2500"/>
                <a:t> s = 0;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for (int i = 0; i &lt; n; ++i)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  s = s + array[i];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return s;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}</a:t>
              </a:r>
            </a:p>
          </p:txBody>
        </p:sp>
      </p:grpSp>
      <p:pic>
        <p:nvPicPr>
          <p:cNvPr id="469000" name="Picture 8" descr="lift-sum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" y="4014788"/>
            <a:ext cx="31877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lift-sum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5105400"/>
            <a:ext cx="3187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970213" y="957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Lifting Summation</a:t>
            </a:r>
          </a:p>
        </p:txBody>
      </p:sp>
      <p:pic>
        <p:nvPicPr>
          <p:cNvPr id="58373" name="Picture 5" descr="lift-sum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" y="4014788"/>
            <a:ext cx="31877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08038" y="1455738"/>
            <a:ext cx="7277100" cy="2913062"/>
            <a:chOff x="509" y="917"/>
            <a:chExt cx="4584" cy="1835"/>
          </a:xfrm>
        </p:grpSpPr>
        <p:sp>
          <p:nvSpPr>
            <p:cNvPr id="58376" name="Freeform 7"/>
            <p:cNvSpPr>
              <a:spLocks/>
            </p:cNvSpPr>
            <p:nvPr/>
          </p:nvSpPr>
          <p:spPr bwMode="auto">
            <a:xfrm>
              <a:off x="509" y="917"/>
              <a:ext cx="4584" cy="171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1718 h 10000"/>
                <a:gd name="T4" fmla="*/ 4584 w 10000"/>
                <a:gd name="T5" fmla="*/ 1718 h 10000"/>
                <a:gd name="T6" fmla="*/ 4584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77" name="Text Box 8"/>
            <p:cNvSpPr txBox="1">
              <a:spLocks noChangeArrowheads="1"/>
            </p:cNvSpPr>
            <p:nvPr/>
          </p:nvSpPr>
          <p:spPr bwMode="auto">
            <a:xfrm>
              <a:off x="669" y="1072"/>
              <a:ext cx="4304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double sum(list_node* first, list_node* last) {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double s = 0;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while (first != last) {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  s = s + first-&gt;data;     first = first-&gt;next; }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return s;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}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endParaRPr lang="en-US" sz="2500"/>
            </a:p>
          </p:txBody>
        </p:sp>
      </p:grpSp>
      <p:pic>
        <p:nvPicPr>
          <p:cNvPr id="471049" name="Picture 9" descr="lift-sum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063" y="4014788"/>
            <a:ext cx="4648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lift-sum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3" y="4014788"/>
            <a:ext cx="4648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970213" y="957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Lifting Summation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8038" y="1455738"/>
            <a:ext cx="7281862" cy="3079750"/>
            <a:chOff x="509" y="917"/>
            <a:chExt cx="4587" cy="1940"/>
          </a:xfrm>
        </p:grpSpPr>
        <p:sp>
          <p:nvSpPr>
            <p:cNvPr id="60423" name="Freeform 6"/>
            <p:cNvSpPr>
              <a:spLocks/>
            </p:cNvSpPr>
            <p:nvPr/>
          </p:nvSpPr>
          <p:spPr bwMode="auto">
            <a:xfrm>
              <a:off x="509" y="917"/>
              <a:ext cx="4584" cy="171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1718 h 10000"/>
                <a:gd name="T4" fmla="*/ 4584 w 10000"/>
                <a:gd name="T5" fmla="*/ 1718 h 10000"/>
                <a:gd name="T6" fmla="*/ 4584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4" name="Text Box 7"/>
            <p:cNvSpPr txBox="1">
              <a:spLocks noChangeArrowheads="1"/>
            </p:cNvSpPr>
            <p:nvPr/>
          </p:nvSpPr>
          <p:spPr bwMode="auto">
            <a:xfrm>
              <a:off x="568" y="937"/>
              <a:ext cx="4528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template &lt;</a:t>
              </a:r>
              <a:r>
                <a:rPr lang="en-US" sz="2500">
                  <a:solidFill>
                    <a:srgbClr val="0000FF"/>
                  </a:solidFill>
                </a:rPr>
                <a:t>InputIterator Iter</a:t>
              </a:r>
              <a:r>
                <a:rPr lang="en-US" sz="2500"/>
                <a:t>&gt;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>
                  <a:solidFill>
                    <a:srgbClr val="0000FF"/>
                  </a:solidFill>
                </a:rPr>
                <a:t>value_type</a:t>
              </a:r>
              <a:r>
                <a:rPr lang="en-US" sz="2500"/>
                <a:t> sum(Iter first, Iter last) {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</a:t>
              </a:r>
              <a:r>
                <a:rPr lang="en-US" sz="2500">
                  <a:solidFill>
                    <a:srgbClr val="0000FF"/>
                  </a:solidFill>
                </a:rPr>
                <a:t>value_type</a:t>
              </a:r>
              <a:r>
                <a:rPr lang="en-US" sz="2500"/>
                <a:t> s = 0;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while (first != last)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  s = s + *first++;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return s;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}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endParaRPr lang="en-US" sz="2500"/>
            </a:p>
          </p:txBody>
        </p:sp>
      </p:grpSp>
      <p:pic>
        <p:nvPicPr>
          <p:cNvPr id="473096" name="Picture 8" descr="lift-sum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" y="2909888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lift-sum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063" y="4014788"/>
            <a:ext cx="4648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970213" y="9572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Lifting Summation</a:t>
            </a:r>
          </a:p>
        </p:txBody>
      </p:sp>
      <p:pic>
        <p:nvPicPr>
          <p:cNvPr id="62469" name="Picture 5" descr="lift-sum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" y="2909888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08038" y="1455738"/>
            <a:ext cx="7277100" cy="2913062"/>
            <a:chOff x="509" y="917"/>
            <a:chExt cx="4584" cy="1835"/>
          </a:xfrm>
        </p:grpSpPr>
        <p:sp>
          <p:nvSpPr>
            <p:cNvPr id="62473" name="Freeform 7"/>
            <p:cNvSpPr>
              <a:spLocks/>
            </p:cNvSpPr>
            <p:nvPr/>
          </p:nvSpPr>
          <p:spPr bwMode="auto">
            <a:xfrm>
              <a:off x="509" y="917"/>
              <a:ext cx="4584" cy="171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1718 h 10000"/>
                <a:gd name="T4" fmla="*/ 4584 w 10000"/>
                <a:gd name="T5" fmla="*/ 1718 h 10000"/>
                <a:gd name="T6" fmla="*/ 4584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4" name="Text Box 8"/>
            <p:cNvSpPr txBox="1">
              <a:spLocks noChangeArrowheads="1"/>
            </p:cNvSpPr>
            <p:nvPr/>
          </p:nvSpPr>
          <p:spPr bwMode="auto">
            <a:xfrm>
              <a:off x="669" y="1072"/>
              <a:ext cx="4304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float </a:t>
              </a:r>
              <a:r>
                <a:rPr lang="en-US" sz="2500">
                  <a:solidFill>
                    <a:srgbClr val="0000FF"/>
                  </a:solidFill>
                </a:rPr>
                <a:t>product</a:t>
              </a:r>
              <a:r>
                <a:rPr lang="en-US" sz="2500"/>
                <a:t>(list_node* first, list_node* last) {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float s = </a:t>
              </a:r>
              <a:r>
                <a:rPr lang="en-US" sz="2500">
                  <a:solidFill>
                    <a:srgbClr val="0000FF"/>
                  </a:solidFill>
                </a:rPr>
                <a:t>1</a:t>
              </a:r>
              <a:r>
                <a:rPr lang="en-US" sz="2500"/>
                <a:t>;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while (first != last) {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  s = s </a:t>
              </a:r>
              <a:r>
                <a:rPr lang="en-US" sz="2500">
                  <a:solidFill>
                    <a:srgbClr val="0000FF"/>
                  </a:solidFill>
                </a:rPr>
                <a:t>*</a:t>
              </a:r>
              <a:r>
                <a:rPr lang="en-US" sz="2500"/>
                <a:t> first-&gt;data;     first = first-&gt;next; }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return s;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}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endParaRPr lang="en-US" sz="2500"/>
            </a:p>
          </p:txBody>
        </p:sp>
      </p:grpSp>
      <p:pic>
        <p:nvPicPr>
          <p:cNvPr id="475145" name="Picture 9" descr="lift-sum-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895600"/>
            <a:ext cx="6108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5146" name="Picture 10" descr="lift-s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0413" y="1803400"/>
            <a:ext cx="61087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Generic Accumulate</a:t>
            </a:r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808038" y="1455738"/>
            <a:ext cx="7281862" cy="3079750"/>
            <a:chOff x="509" y="917"/>
            <a:chExt cx="4587" cy="1940"/>
          </a:xfrm>
        </p:grpSpPr>
        <p:sp>
          <p:nvSpPr>
            <p:cNvPr id="64517" name="Freeform 4"/>
            <p:cNvSpPr>
              <a:spLocks/>
            </p:cNvSpPr>
            <p:nvPr/>
          </p:nvSpPr>
          <p:spPr bwMode="auto">
            <a:xfrm>
              <a:off x="509" y="917"/>
              <a:ext cx="4584" cy="1718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1718 h 10000"/>
                <a:gd name="T4" fmla="*/ 4584 w 10000"/>
                <a:gd name="T5" fmla="*/ 1718 h 10000"/>
                <a:gd name="T6" fmla="*/ 4584 w 10000"/>
                <a:gd name="T7" fmla="*/ 0 h 10000"/>
                <a:gd name="T8" fmla="*/ 0 w 10000"/>
                <a:gd name="T9" fmla="*/ 0 h 1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000"/>
                <a:gd name="T17" fmla="*/ 10000 w 10000"/>
                <a:gd name="T18" fmla="*/ 10000 h 1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000">
                  <a:moveTo>
                    <a:pt x="0" y="0"/>
                  </a:moveTo>
                  <a:lnTo>
                    <a:pt x="0" y="10000"/>
                  </a:lnTo>
                  <a:lnTo>
                    <a:pt x="10000" y="10000"/>
                  </a:lnTo>
                  <a:lnTo>
                    <a:pt x="100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8" name="Text Box 5"/>
            <p:cNvSpPr txBox="1">
              <a:spLocks noChangeArrowheads="1"/>
            </p:cNvSpPr>
            <p:nvPr/>
          </p:nvSpPr>
          <p:spPr bwMode="auto">
            <a:xfrm>
              <a:off x="568" y="937"/>
              <a:ext cx="4528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template &lt;InputIterator Iter</a:t>
              </a:r>
              <a:r>
                <a:rPr lang="en-US" sz="2500">
                  <a:solidFill>
                    <a:srgbClr val="0000FF"/>
                  </a:solidFill>
                </a:rPr>
                <a:t>, typename T,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>
                  <a:solidFill>
                    <a:srgbClr val="0000FF"/>
                  </a:solidFill>
                </a:rPr>
                <a:t>                 typename Op</a:t>
              </a:r>
              <a:r>
                <a:rPr lang="en-US" sz="2500"/>
                <a:t>&gt;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>
                  <a:solidFill>
                    <a:srgbClr val="0000FF"/>
                  </a:solidFill>
                </a:rPr>
                <a:t>T</a:t>
              </a:r>
              <a:r>
                <a:rPr lang="en-US" sz="2500"/>
                <a:t> accumulate(Iter first, Iter last, </a:t>
              </a:r>
              <a:r>
                <a:rPr lang="en-US" sz="2500">
                  <a:solidFill>
                    <a:srgbClr val="0000FF"/>
                  </a:solidFill>
                </a:rPr>
                <a:t>T s, Op op</a:t>
              </a:r>
              <a:r>
                <a:rPr lang="en-US" sz="2500"/>
                <a:t>) {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while (first != last)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  s = op(s, *first++);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  return s;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r>
                <a:rPr lang="en-US" sz="2500"/>
                <a:t>}</a:t>
              </a:r>
            </a:p>
            <a:p>
              <a:pPr defTabSz="642938" eaLnBrk="1" hangingPunct="1">
                <a:tabLst>
                  <a:tab pos="249238" algn="l"/>
                  <a:tab pos="500063" algn="l"/>
                  <a:tab pos="749300" algn="l"/>
                  <a:tab pos="1000125" algn="l"/>
                  <a:tab pos="1249363" algn="l"/>
                  <a:tab pos="1500188" algn="l"/>
                  <a:tab pos="1749425" algn="l"/>
                  <a:tab pos="2000250" algn="l"/>
                  <a:tab pos="2249488" algn="l"/>
                  <a:tab pos="2500313" algn="l"/>
                  <a:tab pos="2749550" algn="l"/>
                  <a:tab pos="3000375" algn="l"/>
                </a:tabLst>
              </a:pPr>
              <a:endParaRPr lang="en-US" sz="2500"/>
            </a:p>
          </p:txBody>
        </p:sp>
      </p:grpSp>
      <p:sp>
        <p:nvSpPr>
          <p:cNvPr id="6451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85344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Generic form captures all accumulation: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Any kind of data (int, float, string)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Any kind of sequence (array, list, file, network)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Any operation (add, multiply, concatenate)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Interface defined by </a:t>
            </a:r>
            <a:r>
              <a:rPr lang="en-US" sz="2400" b="1" i="1"/>
              <a:t>concepts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Instantiates to efficient, concrete implementations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Specialization</a:t>
            </a:r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953000"/>
          </a:xfrm>
        </p:spPr>
        <p:txBody>
          <a:bodyPr/>
          <a:lstStyle/>
          <a:p>
            <a:pPr eaLnBrk="1" hangingPunct="1"/>
            <a:r>
              <a:rPr lang="en-US" sz="2800"/>
              <a:t>Synthesizes efficient code for a particular </a:t>
            </a:r>
            <a:r>
              <a:rPr lang="en-US" sz="2800" b="1"/>
              <a:t>use</a:t>
            </a:r>
            <a:r>
              <a:rPr lang="en-US" sz="2800"/>
              <a:t> of a generic algorithm:</a:t>
            </a:r>
            <a:br>
              <a:rPr lang="en-US" sz="2800"/>
            </a:br>
            <a:r>
              <a:rPr lang="en-US" sz="2000">
                <a:latin typeface="Courier New" charset="0"/>
              </a:rPr>
              <a:t>int array[20];</a:t>
            </a:r>
            <a:br>
              <a:rPr lang="en-US" sz="2000">
                <a:latin typeface="Courier New" charset="0"/>
              </a:rPr>
            </a:br>
            <a:r>
              <a:rPr lang="en-US" sz="2000">
                <a:latin typeface="Courier New" charset="0"/>
              </a:rPr>
              <a:t>accumulate(array, array + 20, 0,</a:t>
            </a:r>
            <a:br>
              <a:rPr lang="en-US" sz="2000">
                <a:latin typeface="Courier New" charset="0"/>
              </a:rPr>
            </a:br>
            <a:r>
              <a:rPr lang="en-US" sz="2000">
                <a:latin typeface="Courier New" charset="0"/>
              </a:rPr>
              <a:t>           std::plus&lt;int&gt;());</a:t>
            </a:r>
            <a:endParaRPr lang="en-US" sz="2800"/>
          </a:p>
          <a:p>
            <a:pPr lvl="1" eaLnBrk="1" hangingPunct="1"/>
            <a:r>
              <a:rPr lang="en-US" sz="2400"/>
              <a:t>… generates the same code as our initial </a:t>
            </a:r>
            <a:r>
              <a:rPr lang="en-US" sz="2400">
                <a:latin typeface="Courier New" charset="0"/>
              </a:rPr>
              <a:t>sum</a:t>
            </a:r>
            <a:r>
              <a:rPr lang="en-US" sz="2400"/>
              <a:t> function for integer arrays.</a:t>
            </a:r>
          </a:p>
          <a:p>
            <a:pPr eaLnBrk="1" hangingPunct="1"/>
            <a:r>
              <a:rPr lang="en-US" sz="2800"/>
              <a:t>Specialization works by breaking down abstractions</a:t>
            </a:r>
          </a:p>
          <a:p>
            <a:pPr lvl="1" eaLnBrk="1" hangingPunct="1"/>
            <a:r>
              <a:rPr lang="en-US" sz="2400"/>
              <a:t>Typically, replace type parameters with concrete types.</a:t>
            </a:r>
          </a:p>
          <a:p>
            <a:pPr lvl="1" eaLnBrk="1" hangingPunct="1"/>
            <a:r>
              <a:rPr lang="en-US" sz="2400"/>
              <a:t>Lifting can only use abstractions that compiler optimizers can eliminate.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Lifting and Specialization</a:t>
            </a:r>
          </a:p>
        </p:txBody>
      </p:sp>
      <p:sp>
        <p:nvSpPr>
          <p:cNvPr id="67587" name="Rectangle 103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Specialization is dual to lifting</a:t>
            </a:r>
          </a:p>
        </p:txBody>
      </p:sp>
      <p:pic>
        <p:nvPicPr>
          <p:cNvPr id="67588" name="Picture 1038" descr="lift-specialize-s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057400"/>
            <a:ext cx="70294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1044" descr="Yin__Y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8077200" y="304800"/>
            <a:ext cx="9461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Boost Graph Library (BGL)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4800"/>
              </a:spcAft>
            </a:pPr>
            <a:r>
              <a:rPr lang="en-US" dirty="0"/>
              <a:t>A graph library developed with the generic programming </a:t>
            </a:r>
            <a:r>
              <a:rPr lang="en-US" dirty="0" smtClean="0"/>
              <a:t>paradigm</a:t>
            </a:r>
          </a:p>
          <a:p>
            <a:pPr eaLnBrk="1" hangingPunct="1"/>
            <a:r>
              <a:rPr lang="en-US" dirty="0" smtClean="0"/>
              <a:t>Lift requirements </a:t>
            </a:r>
            <a:r>
              <a:rPr lang="en-US" dirty="0"/>
              <a:t>on:</a:t>
            </a:r>
          </a:p>
          <a:p>
            <a:pPr lvl="1" eaLnBrk="1" hangingPunct="1"/>
            <a:r>
              <a:rPr lang="en-US" dirty="0"/>
              <a:t>Specific graph </a:t>
            </a:r>
            <a:r>
              <a:rPr lang="en-US" dirty="0" smtClean="0"/>
              <a:t>structure</a:t>
            </a:r>
          </a:p>
          <a:p>
            <a:pPr lvl="1" eaLnBrk="1" hangingPunct="1"/>
            <a:r>
              <a:rPr lang="en-US" dirty="0" smtClean="0"/>
              <a:t>Edge and vertex types</a:t>
            </a:r>
          </a:p>
          <a:p>
            <a:pPr lvl="1" eaLnBrk="1" hangingPunct="1"/>
            <a:r>
              <a:rPr lang="en-US" dirty="0" smtClean="0"/>
              <a:t>Edge and vertex properties</a:t>
            </a:r>
          </a:p>
          <a:p>
            <a:pPr lvl="1" eaLnBrk="1" hangingPunct="1"/>
            <a:r>
              <a:rPr lang="en-US" dirty="0" smtClean="0"/>
              <a:t>Associating properties with vertices and edges</a:t>
            </a:r>
          </a:p>
          <a:p>
            <a:pPr lvl="1" eaLnBrk="1" hangingPunct="1"/>
            <a:r>
              <a:rPr lang="en-US" dirty="0"/>
              <a:t>Algorithm-specific data structures (queues, etc.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5" descr="Show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057400"/>
            <a:ext cx="2109788" cy="264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</a:t>
            </a:r>
            <a:r>
              <a:rPr lang="en-US" dirty="0" smtClean="0"/>
              <a:t> Boost Graph Library (BGL)</a:t>
            </a: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Comprehensive and mature</a:t>
            </a:r>
          </a:p>
          <a:p>
            <a:pPr lvl="1" eaLnBrk="1" hangingPunct="1"/>
            <a:r>
              <a:rPr lang="en-US" dirty="0"/>
              <a:t>~10 years of research and development</a:t>
            </a:r>
          </a:p>
          <a:p>
            <a:pPr lvl="1" eaLnBrk="1" hangingPunct="1"/>
            <a:r>
              <a:rPr lang="en-US" dirty="0"/>
              <a:t>Many users, contributors outside of the OSL</a:t>
            </a:r>
          </a:p>
          <a:p>
            <a:pPr lvl="1" eaLnBrk="1" hangingPunct="1"/>
            <a:r>
              <a:rPr lang="en-US" dirty="0"/>
              <a:t>Steadily evolving</a:t>
            </a:r>
            <a:br>
              <a:rPr lang="en-US" dirty="0"/>
            </a:br>
            <a:endParaRPr lang="en-US" dirty="0" smtClean="0"/>
          </a:p>
          <a:p>
            <a:pPr eaLnBrk="1" hangingPunct="1"/>
            <a:r>
              <a:rPr lang="en-US" dirty="0" smtClean="0"/>
              <a:t>Written in C++</a:t>
            </a:r>
          </a:p>
          <a:p>
            <a:pPr lvl="1" eaLnBrk="1" hangingPunct="1"/>
            <a:r>
              <a:rPr lang="en-US" dirty="0" smtClean="0"/>
              <a:t>Generic</a:t>
            </a:r>
          </a:p>
          <a:p>
            <a:pPr lvl="1" eaLnBrk="1" hangingPunct="1"/>
            <a:r>
              <a:rPr lang="en-US" dirty="0" smtClean="0"/>
              <a:t>Highly customizable</a:t>
            </a:r>
          </a:p>
          <a:p>
            <a:pPr lvl="1" eaLnBrk="1" hangingPunct="1"/>
            <a:r>
              <a:rPr lang="en-US" dirty="0" smtClean="0"/>
              <a:t>Highly efficient </a:t>
            </a:r>
          </a:p>
          <a:p>
            <a:pPr lvl="2" eaLnBrk="1" hangingPunct="1"/>
            <a:r>
              <a:rPr lang="en-US" dirty="0" smtClean="0"/>
              <a:t>Storage </a:t>
            </a:r>
            <a:r>
              <a:rPr lang="en-US" dirty="0"/>
              <a:t>and execution</a:t>
            </a:r>
          </a:p>
        </p:txBody>
      </p:sp>
      <p:pic>
        <p:nvPicPr>
          <p:cNvPr id="71684" name="Picture 5" descr="Show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124200"/>
            <a:ext cx="24907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BGL: Algorithms (partial list)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Searches (breadth-first, depth-first, A*)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Single-source shortest paths (Dijkstra, Bellman-Ford, DAG)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All-pairs shortest paths (Johnson, Floyd-Warshall)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Minimum spanning tree (Kruskal, Prim)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Components (connected, strongly connected, biconnected)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Maximum cardinality matching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Max-flow (Edmonds-Karp, push-relabel)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Sparse matrix ordering (Cuthill-McKee, King, Sloan, minimum degree)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Layout (Kamada-Kawai, Fruchterman-Reingold, Gursoy-Atun)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Betweenness centrality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PageRank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Isomorphism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Vertex coloring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Transitive closure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Dominator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/>
          </a:p>
        </p:txBody>
      </p:sp>
      <p:sp>
        <p:nvSpPr>
          <p:cNvPr id="574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295400"/>
            <a:ext cx="4648200" cy="4953000"/>
          </a:xfrm>
        </p:spPr>
        <p:txBody>
          <a:bodyPr/>
          <a:lstStyle/>
          <a:p>
            <a:r>
              <a:rPr lang="en-US" dirty="0" smtClean="0"/>
              <a:t>Overview of our high-performance, industrial strength, graph library</a:t>
            </a:r>
          </a:p>
          <a:p>
            <a:pPr lvl="1"/>
            <a:r>
              <a:rPr lang="en-US" dirty="0" smtClean="0"/>
              <a:t>Comprehensive features</a:t>
            </a:r>
          </a:p>
          <a:p>
            <a:pPr lvl="1"/>
            <a:r>
              <a:rPr lang="en-US" dirty="0" smtClean="0"/>
              <a:t>Impressive results</a:t>
            </a:r>
          </a:p>
          <a:p>
            <a:pPr lvl="1"/>
            <a:r>
              <a:rPr lang="en-US" dirty="0" smtClean="0"/>
              <a:t>Separation of concerns</a:t>
            </a:r>
          </a:p>
          <a:p>
            <a:r>
              <a:rPr lang="en-US" dirty="0" smtClean="0"/>
              <a:t>Lessons on software use and reuse</a:t>
            </a:r>
          </a:p>
          <a:p>
            <a:r>
              <a:rPr lang="en-US" dirty="0" smtClean="0"/>
              <a:t>Thoughts on advancing high-performance (parallel) software</a:t>
            </a:r>
            <a:endParaRPr lang="en-US" dirty="0"/>
          </a:p>
        </p:txBody>
      </p:sp>
      <p:pic>
        <p:nvPicPr>
          <p:cNvPr id="574468" name="Picture 4"/>
          <p:cNvPicPr>
            <a:picLocks noChangeAspect="1" noChangeArrowheads="1"/>
          </p:cNvPicPr>
          <p:nvPr/>
        </p:nvPicPr>
        <p:blipFill>
          <a:blip r:embed="rId3"/>
          <a:srcRect l="4115" r="6172"/>
          <a:stretch>
            <a:fillRect/>
          </a:stretch>
        </p:blipFill>
        <p:spPr bwMode="auto">
          <a:xfrm>
            <a:off x="5257800" y="1752600"/>
            <a:ext cx="3645916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BGL: Graph Data Structures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Graphs:</a:t>
            </a:r>
          </a:p>
          <a:p>
            <a:pPr lvl="1" eaLnBrk="1" hangingPunct="1"/>
            <a:r>
              <a:rPr lang="en-US">
                <a:latin typeface="Courier New" charset="0"/>
              </a:rPr>
              <a:t>adjacency_list</a:t>
            </a:r>
            <a:r>
              <a:rPr lang="en-US"/>
              <a:t>: highly configurable with user-specified containers for vertices and edges</a:t>
            </a:r>
          </a:p>
          <a:p>
            <a:pPr lvl="1" eaLnBrk="1" hangingPunct="1"/>
            <a:r>
              <a:rPr lang="en-US">
                <a:latin typeface="Courier New" charset="0"/>
              </a:rPr>
              <a:t>adjacency_matrix</a:t>
            </a:r>
          </a:p>
          <a:p>
            <a:pPr lvl="1" eaLnBrk="1" hangingPunct="1"/>
            <a:r>
              <a:rPr lang="en-US">
                <a:latin typeface="Courier New" charset="0"/>
              </a:rPr>
              <a:t>compressed_sparse_row</a:t>
            </a:r>
            <a:endParaRPr lang="en-US"/>
          </a:p>
          <a:p>
            <a:pPr eaLnBrk="1" hangingPunct="1"/>
            <a:r>
              <a:rPr lang="en-US"/>
              <a:t>Adaptors:</a:t>
            </a:r>
          </a:p>
          <a:p>
            <a:pPr lvl="1" eaLnBrk="1" hangingPunct="1"/>
            <a:r>
              <a:rPr lang="en-US"/>
              <a:t>subgraphs, filtered graphs, reverse graphs</a:t>
            </a:r>
          </a:p>
          <a:p>
            <a:pPr lvl="1" eaLnBrk="1" hangingPunct="1"/>
            <a:r>
              <a:rPr lang="en-US"/>
              <a:t>LEDA and Stanford GraphBase</a:t>
            </a:r>
          </a:p>
          <a:p>
            <a:pPr eaLnBrk="1" hangingPunct="1"/>
            <a:r>
              <a:rPr lang="en-US"/>
              <a:t>Or, use your own…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692275" y="630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BGL Architecture</a:t>
            </a:r>
          </a:p>
        </p:txBody>
      </p:sp>
      <p:pic>
        <p:nvPicPr>
          <p:cNvPr id="77828" name="Picture 4" descr="BGLArchite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252788"/>
            <a:ext cx="5181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Parallelizing the BGL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/>
              <a:t>Starting with the sequential BGL…</a:t>
            </a:r>
            <a:br>
              <a:rPr lang="en-US"/>
            </a:br>
            <a:endParaRPr lang="en-US"/>
          </a:p>
          <a:p>
            <a:pPr marL="609600" indent="-609600" eaLnBrk="1" hangingPunct="1"/>
            <a:r>
              <a:rPr lang="en-US"/>
              <a:t>Three ways to build new algorithms or data structures</a:t>
            </a:r>
          </a:p>
          <a:p>
            <a:pPr marL="1004888" lvl="1" indent="-533400" eaLnBrk="1" hangingPunct="1">
              <a:buFont typeface="Arial" charset="0"/>
              <a:buAutoNum type="arabicPeriod"/>
            </a:pPr>
            <a:r>
              <a:rPr lang="en-US" i="1"/>
              <a:t>Lift </a:t>
            </a:r>
            <a:r>
              <a:rPr lang="en-US"/>
              <a:t>away restrictions that make the component sequential (unifying parallel and sequential)</a:t>
            </a:r>
          </a:p>
          <a:p>
            <a:pPr marL="1004888" lvl="1" indent="-533400" eaLnBrk="1" hangingPunct="1">
              <a:buFont typeface="Arial" charset="0"/>
              <a:buAutoNum type="arabicPeriod"/>
            </a:pPr>
            <a:r>
              <a:rPr lang="en-US" i="1"/>
              <a:t>Wrap</a:t>
            </a:r>
            <a:r>
              <a:rPr lang="en-US"/>
              <a:t> the sequential component in a distribution-aware manner.</a:t>
            </a:r>
          </a:p>
          <a:p>
            <a:pPr marL="1004888" lvl="1" indent="-533400" eaLnBrk="1" hangingPunct="1">
              <a:buFont typeface="Arial" charset="0"/>
              <a:buAutoNum type="arabicPeriod"/>
            </a:pPr>
            <a:r>
              <a:rPr lang="en-US" i="1"/>
              <a:t>Implement</a:t>
            </a:r>
            <a:r>
              <a:rPr lang="en-US"/>
              <a:t> any entirely new, parallel component.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Lifting for Parallelism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Remove assumptions made by most sequential algorithms: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 single, shared address space.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 single “thread” of execution.</a:t>
            </a:r>
            <a:br>
              <a:rPr lang="en-US"/>
            </a:b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Platonic ideal: unify parallel and sequential algorithms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Our goal: Build the Parallel BGL by lifting the sequential BGL.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Breadth-First Search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7315200" cy="4876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3972" name="Picture 4" descr="bfs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29200" y="1295400"/>
            <a:ext cx="41148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 eaLnBrk="1" hangingPunct="1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  <a:tab pos="6718300" algn="l"/>
                <a:tab pos="7632700" algn="l"/>
              </a:tabLst>
            </a:pPr>
            <a:r>
              <a:rPr lang="en-US"/>
              <a:t>Parallellizing BFS?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7315200" cy="5133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609600" y="2438400"/>
            <a:ext cx="6781800" cy="304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914400" y="2743200"/>
            <a:ext cx="2895600" cy="304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022" name="Picture 6" descr="adjli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685800"/>
            <a:ext cx="26797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 eaLnBrk="1" hangingPunct="1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  <a:tab pos="6718300" algn="l"/>
                <a:tab pos="7632700" algn="l"/>
              </a:tabLst>
            </a:pPr>
            <a:r>
              <a:rPr lang="en-US"/>
              <a:t>Parallellizing BFS?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7315200" cy="5133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609600" y="2438400"/>
            <a:ext cx="6781800" cy="304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914400" y="2743200"/>
            <a:ext cx="2895600" cy="3048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8070" name="Picture 6" descr="dist-adjli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30200"/>
            <a:ext cx="29083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Distributed </a:t>
            </a:r>
            <a:r>
              <a:rPr lang="en-US">
                <a:solidFill>
                  <a:srgbClr val="0000FF"/>
                </a:solidFill>
              </a:rPr>
              <a:t>Graph</a:t>
            </a: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5791200" cy="4953000"/>
          </a:xfrm>
        </p:spPr>
        <p:txBody>
          <a:bodyPr/>
          <a:lstStyle/>
          <a:p>
            <a:pPr eaLnBrk="1" hangingPunct="1"/>
            <a:r>
              <a:rPr lang="en-US"/>
              <a:t>One fundamental operation:</a:t>
            </a:r>
          </a:p>
          <a:p>
            <a:pPr lvl="1" eaLnBrk="1" hangingPunct="1"/>
            <a:r>
              <a:rPr lang="en-US"/>
              <a:t>Enumerate out-edges of a given vertex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 eaLnBrk="1" hangingPunct="1"/>
            <a:r>
              <a:rPr lang="en-US"/>
              <a:t>Distributed adjacency list:</a:t>
            </a:r>
          </a:p>
          <a:p>
            <a:pPr lvl="1" eaLnBrk="1" hangingPunct="1"/>
            <a:r>
              <a:rPr lang="en-US"/>
              <a:t>Distribute vertices</a:t>
            </a:r>
          </a:p>
          <a:p>
            <a:pPr lvl="1" eaLnBrk="1" hangingPunct="1"/>
            <a:r>
              <a:rPr lang="en-US"/>
              <a:t>Out-edges stored with the vertices</a:t>
            </a:r>
          </a:p>
        </p:txBody>
      </p:sp>
      <p:pic>
        <p:nvPicPr>
          <p:cNvPr id="90116" name="Picture 4" descr="dist-adjli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30200"/>
            <a:ext cx="2908300" cy="622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 eaLnBrk="1" hangingPunct="1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  <a:tab pos="6718300" algn="l"/>
                <a:tab pos="7632700" algn="l"/>
              </a:tabLst>
            </a:pPr>
            <a:r>
              <a:rPr lang="en-US"/>
              <a:t>Parallellizing BFS?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7315200" cy="5133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85800" y="2133600"/>
            <a:ext cx="3429000" cy="3048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490538" y="1566863"/>
            <a:ext cx="1262062" cy="284162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85775" y="1847850"/>
            <a:ext cx="2438400" cy="284163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1143000" y="3933825"/>
            <a:ext cx="3429000" cy="3048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68" name="Picture 8" descr="que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1295400"/>
            <a:ext cx="9271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 eaLnBrk="1" hangingPunct="1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  <a:tab pos="6718300" algn="l"/>
                <a:tab pos="7632700" algn="l"/>
              </a:tabLst>
            </a:pPr>
            <a:r>
              <a:rPr lang="en-US"/>
              <a:t>Parallellizing BFS?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7315200" cy="5133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685800" y="2133600"/>
            <a:ext cx="3429000" cy="3048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490538" y="1566863"/>
            <a:ext cx="1262062" cy="284162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485775" y="1847850"/>
            <a:ext cx="2438400" cy="284163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1143000" y="3933825"/>
            <a:ext cx="3429000" cy="3048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4216" name="Picture 8" descr="dist-que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533400"/>
            <a:ext cx="2743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Advancing</a:t>
            </a:r>
            <a:r>
              <a:rPr lang="en-US" dirty="0" smtClean="0"/>
              <a:t> HPC Software</a:t>
            </a:r>
            <a:endParaRPr lang="en-US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Why is writing high performance software so hard?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Because writing software is hard!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High performance software is software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All the old lessons apply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No silver bullets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Not a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Not a library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Not a paradigm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Things do get </a:t>
            </a:r>
            <a:r>
              <a:rPr lang="en-US" dirty="0" smtClean="0"/>
              <a:t>better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but </a:t>
            </a:r>
            <a:r>
              <a:rPr lang="en-US" dirty="0"/>
              <a:t>slowly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234" y="3352800"/>
            <a:ext cx="2556066" cy="330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Distributed </a:t>
            </a:r>
            <a:r>
              <a:rPr lang="en-US">
                <a:solidFill>
                  <a:srgbClr val="00FF00"/>
                </a:solidFill>
              </a:rPr>
              <a:t>Queue</a:t>
            </a: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6324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Three fundamental operations: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/>
              <a:t>top/pop</a:t>
            </a:r>
            <a:r>
              <a:rPr lang="en-US"/>
              <a:t> retrieves from queue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/>
              <a:t>push</a:t>
            </a:r>
            <a:r>
              <a:rPr lang="en-US"/>
              <a:t> operation adds to queue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/>
              <a:t>empty</a:t>
            </a:r>
            <a:r>
              <a:rPr lang="en-US"/>
              <a:t> operation signals termination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Distributed queue: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Separate, local queues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/>
              <a:t>top/pop</a:t>
            </a:r>
            <a:r>
              <a:rPr lang="en-US"/>
              <a:t> from local queue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/>
              <a:t>push</a:t>
            </a:r>
            <a:r>
              <a:rPr lang="en-US"/>
              <a:t> sends to a remote queue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/>
              <a:t>empty</a:t>
            </a:r>
            <a:r>
              <a:rPr lang="en-US"/>
              <a:t> waits for remote sends</a:t>
            </a:r>
          </a:p>
        </p:txBody>
      </p:sp>
      <p:pic>
        <p:nvPicPr>
          <p:cNvPr id="96260" name="Picture 4" descr="dist-que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33400"/>
            <a:ext cx="2743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 eaLnBrk="1" hangingPunct="1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  <a:tab pos="6718300" algn="l"/>
                <a:tab pos="7632700" algn="l"/>
              </a:tabLst>
            </a:pPr>
            <a:r>
              <a:rPr lang="en-US"/>
              <a:t>Parallellizing BFS?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7315200" cy="5133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457200" y="1263650"/>
            <a:ext cx="3200400" cy="3063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914400" y="3046413"/>
            <a:ext cx="4114800" cy="306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1143000" y="3656013"/>
            <a:ext cx="3200400" cy="306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685800" y="5713413"/>
            <a:ext cx="3352800" cy="306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8312" name="Picture 8" descr="p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371600"/>
            <a:ext cx="12811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 eaLnBrk="1" hangingPunct="1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  <a:tab pos="6718300" algn="l"/>
                <a:tab pos="7632700" algn="l"/>
              </a:tabLst>
            </a:pPr>
            <a:r>
              <a:rPr lang="en-US"/>
              <a:t>Parallellizing BFS?</a:t>
            </a: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7315200" cy="5133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457200" y="1263650"/>
            <a:ext cx="3200400" cy="3063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914400" y="3046413"/>
            <a:ext cx="4114800" cy="306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143000" y="3656013"/>
            <a:ext cx="3200400" cy="306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685800" y="5713413"/>
            <a:ext cx="3352800" cy="3063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0360" name="Picture 8" descr="dist-p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3300" y="1143000"/>
            <a:ext cx="29956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Distributed </a:t>
            </a:r>
            <a:r>
              <a:rPr lang="en-US">
                <a:solidFill>
                  <a:srgbClr val="FF0000"/>
                </a:solidFill>
              </a:rPr>
              <a:t>Property Maps</a:t>
            </a: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6172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Two fundamental operations: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/>
              <a:t>put</a:t>
            </a:r>
            <a:r>
              <a:rPr lang="en-US"/>
              <a:t> sets the value for a vertex/edge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/>
              <a:t>get</a:t>
            </a:r>
            <a:r>
              <a:rPr lang="en-US"/>
              <a:t> retrieves the value</a:t>
            </a:r>
            <a:endParaRPr lang="en-US" b="1" i="1"/>
          </a:p>
          <a:p>
            <a:pPr eaLnBrk="1" hangingPunct="1">
              <a:lnSpc>
                <a:spcPct val="90000"/>
              </a:lnSpc>
            </a:pPr>
            <a:r>
              <a:rPr lang="en-US"/>
              <a:t>Distributed property map: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Store data on same processor as vertex or 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/>
              <a:t>put/get</a:t>
            </a:r>
            <a:r>
              <a:rPr lang="en-US"/>
              <a:t> send messages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Ghost cells cache remote values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Resolver combines </a:t>
            </a:r>
            <a:r>
              <a:rPr lang="en-US" b="1"/>
              <a:t>put</a:t>
            </a:r>
            <a:r>
              <a:rPr lang="en-US"/>
              <a:t>s</a:t>
            </a:r>
          </a:p>
        </p:txBody>
      </p:sp>
      <p:pic>
        <p:nvPicPr>
          <p:cNvPr id="102404" name="Picture 4" descr="dist-p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300" y="1143000"/>
            <a:ext cx="29956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953000"/>
          </a:xfrm>
          <a:noFill/>
        </p:spPr>
        <p:txBody>
          <a:bodyPr/>
          <a:lstStyle/>
          <a:p>
            <a:pPr marL="25400" indent="0" eaLnBrk="1" hangingPunct="1">
              <a:tabLst>
                <a:tab pos="469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sz="2400"/>
              <a:t> </a:t>
            </a:r>
            <a:r>
              <a:rPr lang="en-US" sz="2800"/>
              <a:t>Generic interface from the Boost Graph Library</a:t>
            </a:r>
            <a:br>
              <a:rPr lang="en-US" sz="2800"/>
            </a:br>
            <a:r>
              <a:rPr lang="en-US" sz="2000" b="1">
                <a:latin typeface="American Typewriter" charset="0"/>
              </a:rPr>
              <a:t>template</a:t>
            </a:r>
            <a:r>
              <a:rPr lang="en-US" sz="2000">
                <a:latin typeface="American Typewriter" charset="0"/>
              </a:rPr>
              <a:t>&lt;</a:t>
            </a:r>
            <a:r>
              <a:rPr lang="en-US" sz="2000" b="1">
                <a:latin typeface="American Typewriter" charset="0"/>
              </a:rPr>
              <a:t>class</a:t>
            </a:r>
            <a:r>
              <a:rPr lang="en-US" sz="2000">
                <a:latin typeface="American Typewriter" charset="0"/>
              </a:rPr>
              <a:t> IncidenceGraph, </a:t>
            </a:r>
            <a:r>
              <a:rPr lang="en-US" sz="2000" b="1">
                <a:latin typeface="American Typewriter" charset="0"/>
              </a:rPr>
              <a:t>class</a:t>
            </a:r>
            <a:r>
              <a:rPr lang="en-US" sz="2000">
                <a:latin typeface="American Typewriter" charset="0"/>
              </a:rPr>
              <a:t> Queue, </a:t>
            </a:r>
            <a:r>
              <a:rPr lang="en-US" sz="2000" b="1">
                <a:latin typeface="American Typewriter" charset="0"/>
              </a:rPr>
              <a:t>class</a:t>
            </a:r>
            <a:r>
              <a:rPr lang="en-US" sz="2000">
                <a:latin typeface="American Typewriter" charset="0"/>
              </a:rPr>
              <a:t> BFSVisitor,</a:t>
            </a:r>
            <a:br>
              <a:rPr lang="en-US" sz="2000">
                <a:latin typeface="American Typewriter" charset="0"/>
              </a:rPr>
            </a:br>
            <a:r>
              <a:rPr lang="en-US" sz="2000">
                <a:latin typeface="American Typewriter" charset="0"/>
              </a:rPr>
              <a:t>                    </a:t>
            </a:r>
            <a:r>
              <a:rPr lang="en-US" sz="2000" b="1">
                <a:latin typeface="American Typewriter" charset="0"/>
              </a:rPr>
              <a:t>class</a:t>
            </a:r>
            <a:r>
              <a:rPr lang="en-US" sz="2000">
                <a:latin typeface="American Typewriter" charset="0"/>
              </a:rPr>
              <a:t> ColorMap&gt;</a:t>
            </a:r>
            <a:br>
              <a:rPr lang="en-US" sz="2000">
                <a:latin typeface="American Typewriter" charset="0"/>
              </a:rPr>
            </a:br>
            <a:r>
              <a:rPr lang="en-US" sz="2000" b="1">
                <a:latin typeface="American Typewriter" charset="0"/>
              </a:rPr>
              <a:t>void</a:t>
            </a:r>
            <a:r>
              <a:rPr lang="en-US" sz="2000">
                <a:latin typeface="American Typewriter" charset="0"/>
              </a:rPr>
              <a:t> breadth_first_search(</a:t>
            </a:r>
            <a:r>
              <a:rPr lang="en-US" sz="2000" b="1">
                <a:latin typeface="American Typewriter" charset="0"/>
              </a:rPr>
              <a:t>const</a:t>
            </a:r>
            <a:r>
              <a:rPr lang="en-US" sz="2000">
                <a:latin typeface="American Typewriter" charset="0"/>
              </a:rPr>
              <a:t> IncidenceGraph</a:t>
            </a:r>
            <a:r>
              <a:rPr lang="en-US" sz="2000" b="1">
                <a:latin typeface="American Typewriter" charset="0"/>
              </a:rPr>
              <a:t>&amp;</a:t>
            </a:r>
            <a:r>
              <a:rPr lang="en-US" sz="2000">
                <a:latin typeface="American Typewriter" charset="0"/>
              </a:rPr>
              <a:t> g, </a:t>
            </a:r>
            <a:br>
              <a:rPr lang="en-US" sz="2000">
                <a:latin typeface="American Typewriter" charset="0"/>
              </a:rPr>
            </a:br>
            <a:r>
              <a:rPr lang="en-US" sz="2000">
                <a:latin typeface="American Typewriter" charset="0"/>
              </a:rPr>
              <a:t>                                                    vertex_descriptor s,  Queue</a:t>
            </a:r>
            <a:r>
              <a:rPr lang="en-US" sz="2000" b="1">
                <a:latin typeface="American Typewriter" charset="0"/>
              </a:rPr>
              <a:t>&amp;</a:t>
            </a:r>
            <a:r>
              <a:rPr lang="en-US" sz="2000">
                <a:latin typeface="American Typewriter" charset="0"/>
              </a:rPr>
              <a:t> Q,</a:t>
            </a:r>
            <a:br>
              <a:rPr lang="en-US" sz="2000">
                <a:latin typeface="American Typewriter" charset="0"/>
              </a:rPr>
            </a:br>
            <a:r>
              <a:rPr lang="en-US" sz="2000">
                <a:latin typeface="American Typewriter" charset="0"/>
              </a:rPr>
              <a:t>                                                    BFSVisitor vis, ColorMap color);</a:t>
            </a:r>
            <a:br>
              <a:rPr lang="en-US" sz="2000">
                <a:latin typeface="American Typewriter" charset="0"/>
              </a:rPr>
            </a:br>
            <a:endParaRPr lang="en-US" sz="2000"/>
          </a:p>
          <a:p>
            <a:pPr marL="25400" indent="0" eaLnBrk="1" hangingPunct="1">
              <a:tabLst>
                <a:tab pos="469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sz="2800"/>
              <a:t> Effect parallelism by using appropriate types:</a:t>
            </a:r>
          </a:p>
          <a:p>
            <a:pPr marL="942975" lvl="1" indent="0" eaLnBrk="1" hangingPunct="1">
              <a:tabLst>
                <a:tab pos="469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sz="2400"/>
              <a:t> Distributed </a:t>
            </a:r>
            <a:r>
              <a:rPr lang="en-US" sz="2400">
                <a:solidFill>
                  <a:srgbClr val="0000FF"/>
                </a:solidFill>
              </a:rPr>
              <a:t>graph</a:t>
            </a:r>
            <a:endParaRPr lang="en-US" sz="2400"/>
          </a:p>
          <a:p>
            <a:pPr marL="942975" lvl="1" indent="0" eaLnBrk="1" hangingPunct="1">
              <a:tabLst>
                <a:tab pos="469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sz="2400"/>
              <a:t> Distributed </a:t>
            </a:r>
            <a:r>
              <a:rPr lang="en-US" sz="2400">
                <a:solidFill>
                  <a:srgbClr val="00FF00"/>
                </a:solidFill>
              </a:rPr>
              <a:t>queue</a:t>
            </a:r>
            <a:endParaRPr lang="en-US" sz="2400"/>
          </a:p>
          <a:p>
            <a:pPr marL="942975" lvl="1" indent="0" eaLnBrk="1" hangingPunct="1">
              <a:tabLst>
                <a:tab pos="469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sz="2400"/>
              <a:t> Distributed </a:t>
            </a:r>
            <a:r>
              <a:rPr lang="en-US" sz="2400">
                <a:solidFill>
                  <a:srgbClr val="FF0000"/>
                </a:solidFill>
              </a:rPr>
              <a:t>property map</a:t>
            </a:r>
          </a:p>
          <a:p>
            <a:pPr marL="25400" indent="0" eaLnBrk="1" hangingPunct="1">
              <a:tabLst>
                <a:tab pos="469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sz="2800"/>
              <a:t> Our sequential implementation is also parallel!</a:t>
            </a:r>
          </a:p>
          <a:p>
            <a:pPr marL="942975" lvl="1" indent="0" eaLnBrk="1" hangingPunct="1">
              <a:tabLst>
                <a:tab pos="46990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en-US" sz="2400"/>
              <a:t> Parallel BGL can just “wrap up” sequential BFS</a:t>
            </a:r>
            <a:endParaRPr lang="en-US" sz="180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 eaLnBrk="1" hangingPunct="1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  <a:tab pos="6718300" algn="l"/>
                <a:tab pos="7632700" algn="l"/>
              </a:tabLst>
            </a:pPr>
            <a:r>
              <a:rPr lang="en-US"/>
              <a:t>“Implementing” Parallel BFS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57375" y="1905000"/>
            <a:ext cx="5305425" cy="914400"/>
            <a:chOff x="1200" y="1218"/>
            <a:chExt cx="3342" cy="576"/>
          </a:xfrm>
        </p:grpSpPr>
        <p:sp>
          <p:nvSpPr>
            <p:cNvPr id="104459" name="Rectangle 5"/>
            <p:cNvSpPr>
              <a:spLocks noChangeArrowheads="1"/>
            </p:cNvSpPr>
            <p:nvPr/>
          </p:nvSpPr>
          <p:spPr bwMode="auto">
            <a:xfrm>
              <a:off x="1200" y="1218"/>
              <a:ext cx="1728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0" name="Rectangle 6"/>
            <p:cNvSpPr>
              <a:spLocks noChangeArrowheads="1"/>
            </p:cNvSpPr>
            <p:nvPr/>
          </p:nvSpPr>
          <p:spPr bwMode="auto">
            <a:xfrm>
              <a:off x="2478" y="1602"/>
              <a:ext cx="2064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695825" y="1933575"/>
            <a:ext cx="3228975" cy="1236663"/>
            <a:chOff x="2958" y="1218"/>
            <a:chExt cx="2034" cy="779"/>
          </a:xfrm>
        </p:grpSpPr>
        <p:sp>
          <p:nvSpPr>
            <p:cNvPr id="104457" name="Rectangle 8"/>
            <p:cNvSpPr>
              <a:spLocks noChangeArrowheads="1"/>
            </p:cNvSpPr>
            <p:nvPr/>
          </p:nvSpPr>
          <p:spPr bwMode="auto">
            <a:xfrm>
              <a:off x="2958" y="1218"/>
              <a:ext cx="971" cy="192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8" name="Rectangle 9"/>
            <p:cNvSpPr>
              <a:spLocks noChangeArrowheads="1"/>
            </p:cNvSpPr>
            <p:nvPr/>
          </p:nvSpPr>
          <p:spPr bwMode="auto">
            <a:xfrm>
              <a:off x="4117" y="1812"/>
              <a:ext cx="875" cy="185"/>
            </a:xfrm>
            <a:prstGeom prst="rect">
              <a:avLst/>
            </a:prstGeom>
            <a:noFill/>
            <a:ln w="2857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906588" y="2271713"/>
            <a:ext cx="5865812" cy="1214437"/>
            <a:chOff x="1201" y="1431"/>
            <a:chExt cx="3695" cy="765"/>
          </a:xfrm>
        </p:grpSpPr>
        <p:sp>
          <p:nvSpPr>
            <p:cNvPr id="104455" name="Rectangle 11"/>
            <p:cNvSpPr>
              <a:spLocks noChangeArrowheads="1"/>
            </p:cNvSpPr>
            <p:nvPr/>
          </p:nvSpPr>
          <p:spPr bwMode="auto">
            <a:xfrm>
              <a:off x="1201" y="1431"/>
              <a:ext cx="1229" cy="1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6" name="Rectangle 12"/>
            <p:cNvSpPr>
              <a:spLocks noChangeArrowheads="1"/>
            </p:cNvSpPr>
            <p:nvPr/>
          </p:nvSpPr>
          <p:spPr bwMode="auto">
            <a:xfrm>
              <a:off x="3667" y="2016"/>
              <a:ext cx="1229" cy="1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5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692275" y="630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BGL Architecture</a:t>
            </a:r>
          </a:p>
        </p:txBody>
      </p:sp>
      <p:pic>
        <p:nvPicPr>
          <p:cNvPr id="106500" name="Picture 4" descr="BGLArchite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252788"/>
            <a:ext cx="5181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Parallel BGL Architecture</a:t>
            </a:r>
          </a:p>
        </p:txBody>
      </p:sp>
      <p:pic>
        <p:nvPicPr>
          <p:cNvPr id="108547" name="Picture 3" descr="ParallelBGLArchite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19200"/>
            <a:ext cx="642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Algorithms in the Parallel BGL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/>
              <a:t>Breadth-first search* </a:t>
            </a:r>
          </a:p>
          <a:p>
            <a:pPr eaLnBrk="1" hangingPunct="1"/>
            <a:r>
              <a:rPr lang="en-US"/>
              <a:t>Eager Dijkstra’s single-source shortest paths*</a:t>
            </a:r>
          </a:p>
          <a:p>
            <a:pPr eaLnBrk="1" hangingPunct="1"/>
            <a:r>
              <a:rPr lang="en-US"/>
              <a:t>Crauser et al. single-source shortest paths*</a:t>
            </a:r>
          </a:p>
          <a:p>
            <a:pPr eaLnBrk="1" hangingPunct="1"/>
            <a:r>
              <a:rPr lang="en-US"/>
              <a:t>Depth-first search</a:t>
            </a:r>
          </a:p>
          <a:p>
            <a:pPr eaLnBrk="1" hangingPunct="1"/>
            <a:r>
              <a:rPr lang="en-US"/>
              <a:t>Minimum spanning tree (Boruvka*, Dehne &amp; Götz</a:t>
            </a:r>
            <a:r>
              <a:rPr lang="en-US" baseline="30000"/>
              <a:t>‡</a:t>
            </a:r>
            <a:r>
              <a:rPr lang="en-US"/>
              <a:t>)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Connected components</a:t>
            </a:r>
            <a:r>
              <a:rPr lang="en-US" baseline="30000"/>
              <a:t>‡</a:t>
            </a: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Strongly connected components</a:t>
            </a:r>
            <a:r>
              <a:rPr lang="en-US" baseline="30000"/>
              <a:t>†</a:t>
            </a: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Biconnected components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PageRank*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Graph coloring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Fruchterman-Reingold layout*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Max-flow</a:t>
            </a:r>
            <a:r>
              <a:rPr lang="en-US" baseline="30000"/>
              <a:t>†</a:t>
            </a:r>
            <a:endParaRPr lang="en-US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990600" y="5867400"/>
            <a:ext cx="7032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*  Algorithms that have been lifted from a sequential implementation</a:t>
            </a:r>
            <a:br>
              <a:rPr lang="en-US"/>
            </a:br>
            <a:r>
              <a:rPr lang="en-US"/>
              <a:t>† Algorithms built on top of parallel BFS</a:t>
            </a:r>
            <a:br>
              <a:rPr lang="en-US"/>
            </a:br>
            <a:r>
              <a:rPr lang="en-US"/>
              <a:t>‡ Algorithms built on top of their sequential counterparts</a:t>
            </a:r>
            <a:endParaRPr lang="en-US" sz="2800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Lifting for Hybrid Programming?</a:t>
            </a:r>
            <a:endParaRPr lang="en-US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7315200" cy="4876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83972" name="Picture 4" descr="bfs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29200" y="1295400"/>
            <a:ext cx="41148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Abstraction and Performance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i="1"/>
              <a:t>Myth</a:t>
            </a:r>
            <a:r>
              <a:rPr lang="en-US"/>
              <a:t>: Abstraction is the enemy of performance.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 BGL sparse-matrix ordering routines perform on par with hand-tuned Fortran codes.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Other generic C++ libraries have had similar successes (MTL, Blitz++, POOMA)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/>
              <a:t>Reality</a:t>
            </a:r>
            <a:r>
              <a:rPr lang="en-US"/>
              <a:t>: Poor use of abstraction can result in poor performance.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Use abstractions the compiler can eliminate.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Advancing</a:t>
            </a:r>
            <a:r>
              <a:rPr lang="en-US" dirty="0" smtClean="0"/>
              <a:t> HPC Software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b="12000"/>
          <a:stretch>
            <a:fillRect/>
          </a:stretch>
        </p:blipFill>
        <p:spPr>
          <a:xfrm>
            <a:off x="457200" y="1828800"/>
            <a:ext cx="3219174" cy="4008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3657600" y="1752600"/>
            <a:ext cx="4191000" cy="2209800"/>
          </a:xfrm>
          <a:prstGeom prst="wedgeEllipseCallout">
            <a:avLst>
              <a:gd name="adj1" fmla="val -63402"/>
              <a:gd name="adj2" fmla="val 47275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Progress, far from consisting in change, depends </a:t>
            </a:r>
            <a:r>
              <a:rPr lang="en-US" b="1" dirty="0" smtClean="0"/>
              <a:t>on</a:t>
            </a:r>
            <a:endParaRPr lang="en-US" b="1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657600" y="1752600"/>
            <a:ext cx="4191000" cy="2209800"/>
          </a:xfrm>
          <a:prstGeom prst="wedgeEllipseCallout">
            <a:avLst>
              <a:gd name="adj1" fmla="val -63402"/>
              <a:gd name="adj2" fmla="val 47275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Progress, far from consisting in change, depends on </a:t>
            </a:r>
            <a:r>
              <a:rPr lang="en-US" b="1" i="1" dirty="0"/>
              <a:t>retentiveness</a:t>
            </a:r>
            <a:r>
              <a:rPr lang="en-US" b="1" dirty="0"/>
              <a:t>.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657600" y="1752600"/>
            <a:ext cx="4191000" cy="2209800"/>
          </a:xfrm>
          <a:prstGeom prst="wedgeEllipseCallout">
            <a:avLst>
              <a:gd name="adj1" fmla="val -63402"/>
              <a:gd name="adj2" fmla="val 47275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b="1" dirty="0"/>
              <a:t>Progress, far from consisting in change, depends on retentiveness. Those who cannot remember the past are condemned to repeat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Scaling </a:t>
            </a:r>
            <a:r>
              <a:rPr lang="en-US" dirty="0" err="1" smtClean="0"/>
              <a:t>Dijkstra</a:t>
            </a:r>
            <a:r>
              <a:rPr lang="en-US" dirty="0" smtClean="0"/>
              <a:t> SSSP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6139190"/>
            <a:ext cx="7286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Erdos-Renyi</a:t>
            </a:r>
            <a:r>
              <a:rPr lang="en-US" sz="1400" dirty="0" smtClean="0"/>
              <a:t> graph with 2.5M vertices and 12.5M (directed) edges per processor.  Maximum graph </a:t>
            </a:r>
          </a:p>
          <a:p>
            <a:r>
              <a:rPr lang="en-US" sz="1400" dirty="0" smtClean="0"/>
              <a:t>size is 240M vertices and 1.2B edges on 96 processors.</a:t>
            </a:r>
            <a:endParaRPr lang="en-US" sz="1400" dirty="0"/>
          </a:p>
        </p:txBody>
      </p:sp>
      <p:pic>
        <p:nvPicPr>
          <p:cNvPr id="7" name="Content Placeholder 6" descr="er_weak_scaling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13641" r="-13641"/>
              <a:stretch>
                <a:fillRect/>
              </a:stretch>
            </p:blipFill>
          </mc:Choice>
          <mc:Fallback>
            <p:blipFill>
              <a:blip r:embed="rId4"/>
              <a:srcRect l="-13641" r="-13641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Scaling Delta Stepping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6216134"/>
            <a:ext cx="6971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Delta-Stepping on an </a:t>
            </a:r>
            <a:r>
              <a:rPr lang="en-US" sz="1400" dirty="0" err="1" smtClean="0"/>
              <a:t>Erdos-Renyi</a:t>
            </a:r>
            <a:r>
              <a:rPr lang="en-US" sz="1400" dirty="0" smtClean="0"/>
              <a:t> graph with average degree 4.  The largest problem solved is</a:t>
            </a:r>
          </a:p>
          <a:p>
            <a:r>
              <a:rPr lang="en-US" sz="1400" dirty="0" smtClean="0"/>
              <a:t>1B vertices and 4B edges using 96 processors.</a:t>
            </a:r>
            <a:endParaRPr lang="en-US" sz="1400" dirty="0"/>
          </a:p>
        </p:txBody>
      </p:sp>
      <p:pic>
        <p:nvPicPr>
          <p:cNvPr id="7" name="Content Placeholder 6" descr="gee_whiz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13641" r="-13641"/>
              <a:stretch>
                <a:fillRect/>
              </a:stretch>
            </p:blipFill>
          </mc:Choice>
          <mc:Fallback>
            <p:blipFill>
              <a:blip r:embed="rId4"/>
              <a:srcRect l="-13641" r="-13641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Scaling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6293822"/>
            <a:ext cx="7198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Performance of three SSSP algorithms on fixed-sized graphs with ~24M vertices and ~58M edges</a:t>
            </a:r>
            <a:endParaRPr lang="en-US" sz="1400" dirty="0"/>
          </a:p>
        </p:txBody>
      </p:sp>
      <p:pic>
        <p:nvPicPr>
          <p:cNvPr id="7" name="Content Placeholder 6" descr="strong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3641" r="-13641"/>
              <a:stretch>
                <a:fillRect/>
              </a:stretch>
            </p:blipFill>
          </mc:Choice>
          <mc:Fallback>
            <p:blipFill>
              <a:blip r:embed="rId3"/>
              <a:srcRect l="-13641" r="-13641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Scaling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248400"/>
            <a:ext cx="6721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Weak scalability of three SSSP algorithms using graphs with an average of 1M vertices and</a:t>
            </a:r>
          </a:p>
          <a:p>
            <a:r>
              <a:rPr lang="en-US" sz="1400" dirty="0" smtClean="0"/>
              <a:t>10M edges per processor.</a:t>
            </a:r>
            <a:endParaRPr lang="en-US" sz="1400" dirty="0"/>
          </a:p>
        </p:txBody>
      </p:sp>
      <p:pic>
        <p:nvPicPr>
          <p:cNvPr id="7" name="Content Placeholder 6" descr="weak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3641" r="-13641"/>
              <a:stretch>
                <a:fillRect/>
              </a:stretch>
            </p:blipFill>
          </mc:Choice>
          <mc:Fallback>
            <p:blipFill>
              <a:blip r:embed="rId3"/>
              <a:srcRect l="-13641" r="-13641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BGL Family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220000"/>
              </a:lnSpc>
            </a:pPr>
            <a:r>
              <a:rPr lang="en-US" dirty="0"/>
              <a:t>The Original (sequential) BGL</a:t>
            </a:r>
          </a:p>
          <a:p>
            <a:pPr eaLnBrk="1" hangingPunct="1">
              <a:lnSpc>
                <a:spcPct val="220000"/>
              </a:lnSpc>
            </a:pPr>
            <a:r>
              <a:rPr lang="en-US" dirty="0"/>
              <a:t>BGL-Python</a:t>
            </a:r>
          </a:p>
          <a:p>
            <a:pPr eaLnBrk="1" hangingPunct="1">
              <a:lnSpc>
                <a:spcPct val="220000"/>
              </a:lnSpc>
            </a:pPr>
            <a:r>
              <a:rPr lang="en-US" dirty="0"/>
              <a:t>The Parallel BGL</a:t>
            </a:r>
          </a:p>
          <a:p>
            <a:pPr eaLnBrk="1" hangingPunct="1">
              <a:lnSpc>
                <a:spcPct val="220000"/>
              </a:lnSpc>
            </a:pPr>
            <a:r>
              <a:rPr lang="en-US" dirty="0"/>
              <a:t>Parallel BGL-</a:t>
            </a:r>
            <a:r>
              <a:rPr lang="en-US" dirty="0" smtClean="0"/>
              <a:t>Python</a:t>
            </a:r>
          </a:p>
          <a:p>
            <a:pPr eaLnBrk="1" hangingPunct="1">
              <a:lnSpc>
                <a:spcPct val="220000"/>
              </a:lnSpc>
            </a:pPr>
            <a:r>
              <a:rPr lang="en-US" dirty="0" smtClean="0"/>
              <a:t>(Parallel) BGL-VTK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 More Information…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(Sequential) Boost Graph Library</a:t>
            </a:r>
            <a:br>
              <a:rPr lang="en-US" dirty="0"/>
            </a:br>
            <a:r>
              <a:rPr lang="en-US" dirty="0">
                <a:hlinkClick r:id=""/>
              </a:rPr>
              <a:t>http://www.boost.org/libs/graph/doc</a:t>
            </a:r>
            <a:endParaRPr lang="en-US" dirty="0"/>
          </a:p>
          <a:p>
            <a:pPr eaLnBrk="1" hangingPunct="1"/>
            <a:r>
              <a:rPr lang="en-US" dirty="0"/>
              <a:t>Parallel Boost Graph Library</a:t>
            </a:r>
            <a:br>
              <a:rPr lang="en-US" dirty="0"/>
            </a:br>
            <a:r>
              <a:rPr lang="en-US" dirty="0">
                <a:hlinkClick r:id=""/>
              </a:rPr>
              <a:t>http://www.osl.iu.edu/research/pbgl</a:t>
            </a:r>
            <a:endParaRPr lang="en-US" dirty="0"/>
          </a:p>
          <a:p>
            <a:pPr eaLnBrk="1" hangingPunct="1"/>
            <a:r>
              <a:rPr lang="en-US" dirty="0"/>
              <a:t>Python Bindings for (Parallel) BGL</a:t>
            </a:r>
            <a:br>
              <a:rPr lang="en-US" dirty="0"/>
            </a:br>
            <a:r>
              <a:rPr lang="en-US" dirty="0">
                <a:hlinkClick r:id=""/>
              </a:rPr>
              <a:t>http://www.osl.iu.edu/~dgregor/bgl-python</a:t>
            </a:r>
            <a:endParaRPr lang="en-US" dirty="0"/>
          </a:p>
          <a:p>
            <a:pPr eaLnBrk="1" hangingPunct="1"/>
            <a:r>
              <a:rPr lang="en-US" dirty="0"/>
              <a:t>Contacts:</a:t>
            </a:r>
          </a:p>
          <a:p>
            <a:pPr lvl="1" eaLnBrk="1" hangingPunct="1"/>
            <a:r>
              <a:rPr lang="en-US" dirty="0"/>
              <a:t>Andrew Lumsdaine</a:t>
            </a:r>
            <a:r>
              <a:rPr lang="en-US" dirty="0" smtClean="0"/>
              <a:t> </a:t>
            </a:r>
            <a:r>
              <a:rPr lang="en-US" dirty="0" smtClean="0">
                <a:hlinkClick r:id=""/>
              </a:rPr>
              <a:t>lums</a:t>
            </a:r>
            <a:r>
              <a:rPr lang="en-US" dirty="0">
                <a:hlinkClick r:id=""/>
              </a:rPr>
              <a:t>@osl.iu.</a:t>
            </a:r>
            <a:r>
              <a:rPr lang="en-US" dirty="0" smtClean="0">
                <a:hlinkClick r:id=""/>
              </a:rPr>
              <a:t>edu</a:t>
            </a:r>
            <a:endParaRPr lang="en-US" dirty="0" smtClean="0"/>
          </a:p>
          <a:p>
            <a:pPr lvl="1" eaLnBrk="1" hangingPunct="1"/>
            <a:r>
              <a:rPr lang="en-US" dirty="0" smtClean="0"/>
              <a:t>Jeremiah </a:t>
            </a:r>
            <a:r>
              <a:rPr lang="en-US" dirty="0" err="1" smtClean="0"/>
              <a:t>Willcock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jewillco@</a:t>
            </a:r>
            <a:r>
              <a:rPr lang="en-US" dirty="0">
                <a:hlinkClick r:id="rId3"/>
              </a:rPr>
              <a:t>osl.iu.</a:t>
            </a:r>
            <a:r>
              <a:rPr lang="en-US" dirty="0" smtClean="0">
                <a:hlinkClick r:id="rId3"/>
              </a:rPr>
              <a:t>edu</a:t>
            </a:r>
            <a:endParaRPr lang="en-US" dirty="0" smtClean="0"/>
          </a:p>
          <a:p>
            <a:pPr lvl="1" eaLnBrk="1" hangingPunct="1"/>
            <a:r>
              <a:rPr lang="en-US" dirty="0" smtClean="0"/>
              <a:t>Nick Edmonds </a:t>
            </a:r>
            <a:r>
              <a:rPr lang="en-US" dirty="0" smtClean="0">
                <a:hlinkClick r:id="rId4"/>
              </a:rPr>
              <a:t>ngedmonds@osl.iu.edu</a:t>
            </a:r>
            <a:endParaRPr lang="en-US" dirty="0" smtClean="0"/>
          </a:p>
          <a:p>
            <a:pPr lvl="1" eaLnBrk="1" hangingPunct="1">
              <a:buNone/>
            </a:pPr>
            <a:endParaRPr lang="en-US" dirty="0"/>
          </a:p>
        </p:txBody>
      </p:sp>
      <p:pic>
        <p:nvPicPr>
          <p:cNvPr id="122884" name="Picture 4" descr="Show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9650" y="1295400"/>
            <a:ext cx="16398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12493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Effective software practices evolve from effective software practices</a:t>
            </a:r>
          </a:p>
          <a:p>
            <a:pPr lvl="1"/>
            <a:r>
              <a:rPr lang="en-US" smtClean="0"/>
              <a:t>Explicitly study this in context of HPC </a:t>
            </a:r>
          </a:p>
          <a:p>
            <a:r>
              <a:rPr lang="en-US" smtClean="0"/>
              <a:t>Parallel BGL</a:t>
            </a:r>
          </a:p>
          <a:p>
            <a:pPr lvl="1"/>
            <a:r>
              <a:rPr lang="en-US" smtClean="0"/>
              <a:t>Generic parallel graph algorithms for distributed-memory parallel computers</a:t>
            </a:r>
          </a:p>
          <a:p>
            <a:pPr lvl="1"/>
            <a:r>
              <a:rPr lang="en-US" smtClean="0"/>
              <a:t>Reusable for different applications, graph structures, communication layers, etc</a:t>
            </a:r>
          </a:p>
          <a:p>
            <a:pPr lvl="1"/>
            <a:r>
              <a:rPr lang="en-US" smtClean="0"/>
              <a:t>Efficient, scalable</a:t>
            </a:r>
          </a:p>
          <a:p>
            <a:endParaRPr lang="en-US" smtClean="0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133600"/>
            <a:ext cx="52578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7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images </a:t>
            </a:r>
            <a:r>
              <a:rPr lang="en-US" dirty="0" smtClean="0"/>
              <a:t>in this talk were cut and pasted from web sites found with Google</a:t>
            </a:r>
            <a:r>
              <a:rPr lang="en-US" dirty="0" smtClean="0"/>
              <a:t> Image </a:t>
            </a:r>
            <a:r>
              <a:rPr lang="en-US" dirty="0" smtClean="0"/>
              <a:t>S</a:t>
            </a:r>
            <a:r>
              <a:rPr lang="en-US" dirty="0" smtClean="0"/>
              <a:t>earch </a:t>
            </a:r>
            <a:r>
              <a:rPr lang="en-US" dirty="0" smtClean="0"/>
              <a:t>and</a:t>
            </a:r>
            <a:r>
              <a:rPr lang="en-US" dirty="0" smtClean="0"/>
              <a:t> are used </a:t>
            </a:r>
            <a:r>
              <a:rPr lang="en-US" dirty="0" smtClean="0"/>
              <a:t>without permission. I claim their inclusion in this talk is permissible as fair use.</a:t>
            </a:r>
          </a:p>
          <a:p>
            <a:r>
              <a:rPr lang="en-US" dirty="0" smtClean="0"/>
              <a:t>Please do not redistribute this talk.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Advancing</a:t>
            </a:r>
            <a:r>
              <a:rPr lang="en-US" dirty="0" smtClean="0"/>
              <a:t> HPC Software</a:t>
            </a:r>
            <a:endParaRPr lang="en-US" dirty="0"/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Name the two most important pieces of</a:t>
            </a:r>
            <a:r>
              <a:rPr lang="en-US" dirty="0" smtClean="0"/>
              <a:t> HPC software </a:t>
            </a:r>
            <a:r>
              <a:rPr lang="en-US" dirty="0"/>
              <a:t>over last 20 years</a:t>
            </a:r>
          </a:p>
          <a:p>
            <a:pPr lvl="1" eaLnBrk="1" hangingPunct="1"/>
            <a:r>
              <a:rPr lang="en-US" dirty="0"/>
              <a:t>BLAS</a:t>
            </a:r>
          </a:p>
          <a:p>
            <a:pPr lvl="1" eaLnBrk="1" hangingPunct="1"/>
            <a:r>
              <a:rPr lang="en-US" dirty="0"/>
              <a:t>MPI</a:t>
            </a:r>
          </a:p>
          <a:p>
            <a:pPr eaLnBrk="1" hangingPunct="1"/>
            <a:r>
              <a:rPr lang="en-US" dirty="0"/>
              <a:t>Why are these so important?</a:t>
            </a:r>
          </a:p>
          <a:p>
            <a:pPr eaLnBrk="1" hangingPunct="1"/>
            <a:r>
              <a:rPr lang="en-US" dirty="0"/>
              <a:t>Why did they succeed?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Evolution of a Discipline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38200" y="3657600"/>
            <a:ext cx="1757363" cy="533400"/>
            <a:chOff x="528" y="2304"/>
            <a:chExt cx="1107" cy="336"/>
          </a:xfrm>
        </p:grpSpPr>
        <p:sp>
          <p:nvSpPr>
            <p:cNvPr id="27670" name="Text Box 3"/>
            <p:cNvSpPr txBox="1">
              <a:spLocks noChangeArrowheads="1"/>
            </p:cNvSpPr>
            <p:nvPr/>
          </p:nvSpPr>
          <p:spPr bwMode="auto">
            <a:xfrm>
              <a:off x="528" y="2352"/>
              <a:ext cx="51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2400">
                  <a:latin typeface="Times New Roman" charset="0"/>
                </a:rPr>
                <a:t>Craft</a:t>
              </a:r>
            </a:p>
          </p:txBody>
        </p:sp>
        <p:sp>
          <p:nvSpPr>
            <p:cNvPr id="27671" name="Line 6"/>
            <p:cNvSpPr>
              <a:spLocks noChangeShapeType="1"/>
            </p:cNvSpPr>
            <p:nvPr/>
          </p:nvSpPr>
          <p:spPr bwMode="auto">
            <a:xfrm flipH="1">
              <a:off x="572" y="2304"/>
              <a:ext cx="1063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119188" y="1981200"/>
            <a:ext cx="2039937" cy="1676400"/>
            <a:chOff x="705" y="1248"/>
            <a:chExt cx="1285" cy="1056"/>
          </a:xfrm>
        </p:grpSpPr>
        <p:sp>
          <p:nvSpPr>
            <p:cNvPr id="27667" name="Arc 5"/>
            <p:cNvSpPr>
              <a:spLocks/>
            </p:cNvSpPr>
            <p:nvPr/>
          </p:nvSpPr>
          <p:spPr bwMode="auto">
            <a:xfrm>
              <a:off x="1635" y="1584"/>
              <a:ext cx="355" cy="720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12 h 43199"/>
                <a:gd name="T4" fmla="*/ 0 w 21600"/>
                <a:gd name="T5" fmla="*/ 6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66"/>
                    <a:pt x="12026" y="43111"/>
                    <a:pt x="160" y="43199"/>
                  </a:cubicBezTo>
                </a:path>
                <a:path w="21600" h="43199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66"/>
                    <a:pt x="12026" y="43111"/>
                    <a:pt x="160" y="4319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8" name="Line 7"/>
            <p:cNvSpPr>
              <a:spLocks noChangeShapeType="1"/>
            </p:cNvSpPr>
            <p:nvPr/>
          </p:nvSpPr>
          <p:spPr bwMode="auto">
            <a:xfrm flipH="1">
              <a:off x="749" y="1584"/>
              <a:ext cx="886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9" name="Text Box 9"/>
            <p:cNvSpPr txBox="1">
              <a:spLocks noChangeArrowheads="1"/>
            </p:cNvSpPr>
            <p:nvPr/>
          </p:nvSpPr>
          <p:spPr bwMode="auto">
            <a:xfrm>
              <a:off x="705" y="1248"/>
              <a:ext cx="95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2400">
                  <a:latin typeface="Times New Roman" charset="0"/>
                </a:rPr>
                <a:t>Production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159125" y="3048000"/>
            <a:ext cx="2733675" cy="457200"/>
            <a:chOff x="1990" y="1920"/>
            <a:chExt cx="1722" cy="288"/>
          </a:xfrm>
        </p:grpSpPr>
        <p:sp>
          <p:nvSpPr>
            <p:cNvPr id="27665" name="Line 8"/>
            <p:cNvSpPr>
              <a:spLocks noChangeShapeType="1"/>
            </p:cNvSpPr>
            <p:nvPr/>
          </p:nvSpPr>
          <p:spPr bwMode="auto">
            <a:xfrm flipH="1">
              <a:off x="1990" y="1920"/>
              <a:ext cx="1063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6" name="Text Box 10"/>
            <p:cNvSpPr txBox="1">
              <a:spLocks noChangeArrowheads="1"/>
            </p:cNvSpPr>
            <p:nvPr/>
          </p:nvSpPr>
          <p:spPr bwMode="auto">
            <a:xfrm>
              <a:off x="2124" y="1920"/>
              <a:ext cx="158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2400">
                  <a:latin typeface="Times New Roman" charset="0"/>
                </a:rPr>
                <a:t>Commercialization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370263" y="1371600"/>
            <a:ext cx="2039937" cy="1676400"/>
            <a:chOff x="2123" y="864"/>
            <a:chExt cx="1285" cy="1056"/>
          </a:xfrm>
        </p:grpSpPr>
        <p:sp>
          <p:nvSpPr>
            <p:cNvPr id="27662" name="Arc 12"/>
            <p:cNvSpPr>
              <a:spLocks/>
            </p:cNvSpPr>
            <p:nvPr/>
          </p:nvSpPr>
          <p:spPr bwMode="auto">
            <a:xfrm>
              <a:off x="3054" y="1200"/>
              <a:ext cx="354" cy="720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12 h 43199"/>
                <a:gd name="T4" fmla="*/ 0 w 21600"/>
                <a:gd name="T5" fmla="*/ 6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66"/>
                    <a:pt x="12026" y="43111"/>
                    <a:pt x="160" y="43199"/>
                  </a:cubicBezTo>
                </a:path>
                <a:path w="21600" h="43199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66"/>
                    <a:pt x="12026" y="43111"/>
                    <a:pt x="160" y="4319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08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3" name="Line 14"/>
            <p:cNvSpPr>
              <a:spLocks noChangeShapeType="1"/>
            </p:cNvSpPr>
            <p:nvPr/>
          </p:nvSpPr>
          <p:spPr bwMode="auto">
            <a:xfrm flipH="1">
              <a:off x="2167" y="1200"/>
              <a:ext cx="887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4" name="Text Box 15"/>
            <p:cNvSpPr txBox="1">
              <a:spLocks noChangeArrowheads="1"/>
            </p:cNvSpPr>
            <p:nvPr/>
          </p:nvSpPr>
          <p:spPr bwMode="auto">
            <a:xfrm>
              <a:off x="2123" y="864"/>
              <a:ext cx="71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2400">
                  <a:latin typeface="Times New Roman" charset="0"/>
                </a:rPr>
                <a:t>Science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5410200" y="2514600"/>
            <a:ext cx="3468688" cy="457200"/>
            <a:chOff x="3408" y="1584"/>
            <a:chExt cx="2185" cy="288"/>
          </a:xfrm>
        </p:grpSpPr>
        <p:sp>
          <p:nvSpPr>
            <p:cNvPr id="27660" name="Line 13"/>
            <p:cNvSpPr>
              <a:spLocks noChangeShapeType="1"/>
            </p:cNvSpPr>
            <p:nvPr/>
          </p:nvSpPr>
          <p:spPr bwMode="auto">
            <a:xfrm flipH="1">
              <a:off x="3408" y="1584"/>
              <a:ext cx="1063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1" name="Text Box 16"/>
            <p:cNvSpPr txBox="1">
              <a:spLocks noChangeArrowheads="1"/>
            </p:cNvSpPr>
            <p:nvPr/>
          </p:nvSpPr>
          <p:spPr bwMode="auto">
            <a:xfrm>
              <a:off x="3541" y="1584"/>
              <a:ext cx="205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2400">
                  <a:latin typeface="Times New Roman" charset="0"/>
                </a:rPr>
                <a:t>Professional Engineering</a:t>
              </a:r>
            </a:p>
          </p:txBody>
        </p:sp>
      </p:grpSp>
      <p:sp>
        <p:nvSpPr>
          <p:cNvPr id="577553" name="Text Box 17"/>
          <p:cNvSpPr txBox="1">
            <a:spLocks noChangeArrowheads="1"/>
          </p:cNvSpPr>
          <p:nvPr/>
        </p:nvSpPr>
        <p:spPr bwMode="auto">
          <a:xfrm>
            <a:off x="4953000" y="5486400"/>
            <a:ext cx="3784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i="1">
                <a:latin typeface="Times New Roman" charset="0"/>
              </a:rPr>
              <a:t>Cf. Shaw, Prospects for an engineering</a:t>
            </a:r>
          </a:p>
          <a:p>
            <a:r>
              <a:rPr lang="en-GB" i="1">
                <a:latin typeface="Times New Roman" charset="0"/>
              </a:rPr>
              <a:t>discipline of software, 1990.</a:t>
            </a:r>
            <a:endParaRPr lang="en-GB">
              <a:latin typeface="Times New Roman" charset="0"/>
            </a:endParaRPr>
          </a:p>
        </p:txBody>
      </p:sp>
      <p:sp>
        <p:nvSpPr>
          <p:cNvPr id="577555" name="Rectangle 19"/>
          <p:cNvSpPr>
            <a:spLocks noChangeArrowheads="1"/>
          </p:cNvSpPr>
          <p:nvPr/>
        </p:nvSpPr>
        <p:spPr bwMode="auto">
          <a:xfrm>
            <a:off x="152400" y="4572000"/>
            <a:ext cx="3708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Virtuosos, talented amateurs</a:t>
            </a:r>
          </a:p>
          <a:p>
            <a:r>
              <a:rPr lang="en-US" sz="1600"/>
              <a:t>Extravagant use of materials</a:t>
            </a:r>
          </a:p>
          <a:p>
            <a:r>
              <a:rPr lang="en-US" sz="1600"/>
              <a:t>Design by intuition, brute force</a:t>
            </a:r>
          </a:p>
          <a:p>
            <a:r>
              <a:rPr lang="en-US" sz="1600"/>
              <a:t>Knowledge transmitted slowly, casually</a:t>
            </a:r>
          </a:p>
          <a:p>
            <a:r>
              <a:rPr lang="en-US" sz="1600"/>
              <a:t>Manufacture for use rather than sale</a:t>
            </a:r>
          </a:p>
        </p:txBody>
      </p:sp>
      <p:sp>
        <p:nvSpPr>
          <p:cNvPr id="577556" name="Rectangle 20"/>
          <p:cNvSpPr>
            <a:spLocks noChangeArrowheads="1"/>
          </p:cNvSpPr>
          <p:nvPr/>
        </p:nvSpPr>
        <p:spPr bwMode="auto">
          <a:xfrm>
            <a:off x="3505200" y="3657600"/>
            <a:ext cx="22066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Skilled craftsmen</a:t>
            </a:r>
          </a:p>
          <a:p>
            <a:r>
              <a:rPr lang="en-US" sz="1600"/>
              <a:t>Established procedure</a:t>
            </a:r>
          </a:p>
          <a:p>
            <a:r>
              <a:rPr lang="en-US" sz="1600"/>
              <a:t>Training in mechanics</a:t>
            </a:r>
          </a:p>
          <a:p>
            <a:r>
              <a:rPr lang="en-US" sz="1600"/>
              <a:t>Concern for cost</a:t>
            </a:r>
          </a:p>
          <a:p>
            <a:r>
              <a:rPr lang="en-US" sz="1600"/>
              <a:t>Manufacture for sale</a:t>
            </a:r>
          </a:p>
        </p:txBody>
      </p:sp>
      <p:sp>
        <p:nvSpPr>
          <p:cNvPr id="577557" name="Rectangle 21"/>
          <p:cNvSpPr>
            <a:spLocks noChangeArrowheads="1"/>
          </p:cNvSpPr>
          <p:nvPr/>
        </p:nvSpPr>
        <p:spPr bwMode="auto">
          <a:xfrm>
            <a:off x="6324600" y="3200400"/>
            <a:ext cx="26352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Educated professionals</a:t>
            </a:r>
          </a:p>
          <a:p>
            <a:r>
              <a:rPr lang="en-US" sz="1600"/>
              <a:t>Analysis and theory</a:t>
            </a:r>
          </a:p>
          <a:p>
            <a:r>
              <a:rPr lang="en-US" sz="1600"/>
              <a:t>Progress relies on science</a:t>
            </a:r>
          </a:p>
          <a:p>
            <a:r>
              <a:rPr lang="en-US" sz="1600"/>
              <a:t>Analysis enables new apps</a:t>
            </a:r>
          </a:p>
          <a:p>
            <a:r>
              <a:rPr lang="en-US" sz="1600"/>
              <a:t>Market segmented by </a:t>
            </a:r>
          </a:p>
          <a:p>
            <a:r>
              <a:rPr lang="en-US" sz="1600"/>
              <a:t>  product variety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53" grpId="0"/>
      <p:bldP spid="577555" grpId="0"/>
      <p:bldP spid="577556" grpId="0"/>
      <p:bldP spid="5775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Evolution of Software Practice</a:t>
            </a:r>
          </a:p>
        </p:txBody>
      </p:sp>
      <p:pic>
        <p:nvPicPr>
          <p:cNvPr id="16" name="Picture 6" descr="circle-of-software"/>
          <p:cNvPicPr>
            <a:picLocks noChangeAspect="1" noChangeArrowheads="1"/>
          </p:cNvPicPr>
          <p:nvPr/>
        </p:nvPicPr>
        <p:blipFill>
          <a:blip r:embed="rId3"/>
          <a:srcRect t="-1547" b="-1547"/>
          <a:stretch>
            <a:fillRect/>
          </a:stretch>
        </p:blipFill>
        <p:spPr bwMode="auto">
          <a:xfrm>
            <a:off x="749300" y="1600200"/>
            <a:ext cx="79375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MPI Worked</a:t>
            </a:r>
          </a:p>
        </p:txBody>
      </p:sp>
      <p:pic>
        <p:nvPicPr>
          <p:cNvPr id="31747" name="Picture 6" descr="circle-of-software"/>
          <p:cNvPicPr>
            <a:picLocks noChangeAspect="1" noChangeArrowheads="1"/>
          </p:cNvPicPr>
          <p:nvPr/>
        </p:nvPicPr>
        <p:blipFill>
          <a:blip r:embed="rId3"/>
          <a:srcRect t="-1547" b="-1547"/>
          <a:stretch>
            <a:fillRect/>
          </a:stretch>
        </p:blipFill>
        <p:spPr bwMode="auto">
          <a:xfrm>
            <a:off x="533400" y="1795463"/>
            <a:ext cx="7543800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06450" y="1795463"/>
            <a:ext cx="1962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solidFill>
                  <a:schemeClr val="tx2"/>
                </a:solidFill>
                <a:latin typeface="Calibri" charset="0"/>
              </a:rPr>
              <a:t>Distributed</a:t>
            </a:r>
          </a:p>
          <a:p>
            <a:pPr algn="r"/>
            <a:r>
              <a:rPr lang="en-US">
                <a:solidFill>
                  <a:schemeClr val="tx2"/>
                </a:solidFill>
                <a:latin typeface="Calibri" charset="0"/>
              </a:rPr>
              <a:t>Memory Hardware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20000" y="1471613"/>
            <a:ext cx="977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420000"/>
                </a:solidFill>
                <a:latin typeface="Calibri" charset="0"/>
              </a:rPr>
              <a:t>NX</a:t>
            </a:r>
          </a:p>
          <a:p>
            <a:r>
              <a:rPr lang="en-US">
                <a:solidFill>
                  <a:srgbClr val="420000"/>
                </a:solidFill>
                <a:latin typeface="Calibri" charset="0"/>
              </a:rPr>
              <a:t>Shmem</a:t>
            </a:r>
          </a:p>
          <a:p>
            <a:r>
              <a:rPr lang="en-US">
                <a:solidFill>
                  <a:srgbClr val="420000"/>
                </a:solidFill>
                <a:latin typeface="Calibri" charset="0"/>
              </a:rPr>
              <a:t>P4, PVM</a:t>
            </a:r>
          </a:p>
          <a:p>
            <a:r>
              <a:rPr lang="en-US">
                <a:solidFill>
                  <a:srgbClr val="420000"/>
                </a:solidFill>
                <a:latin typeface="Calibri" charset="0"/>
              </a:rPr>
              <a:t>Sockets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70825" y="3276600"/>
            <a:ext cx="10096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420000"/>
                </a:solidFill>
                <a:latin typeface="Calibri" charset="0"/>
              </a:rPr>
              <a:t>Message </a:t>
            </a:r>
          </a:p>
          <a:p>
            <a:r>
              <a:rPr lang="en-US">
                <a:solidFill>
                  <a:srgbClr val="420000"/>
                </a:solidFill>
                <a:latin typeface="Calibri" charset="0"/>
              </a:rPr>
              <a:t>Passing</a:t>
            </a:r>
          </a:p>
          <a:p>
            <a:r>
              <a:rPr lang="en-US">
                <a:solidFill>
                  <a:srgbClr val="420000"/>
                </a:solidFill>
                <a:latin typeface="Calibri" charset="0"/>
              </a:rPr>
              <a:t>Rules!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72375" y="5213350"/>
            <a:ext cx="55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420000"/>
                </a:solidFill>
                <a:latin typeface="Calibri" charset="0"/>
              </a:rPr>
              <a:t>MPI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4495800"/>
            <a:ext cx="22431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“Legacy MPI codes”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4638" y="5121275"/>
            <a:ext cx="1223962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MPICH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LAM/MPI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Open MPI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9" grpId="0"/>
    </p:bldLst>
  </p:timing>
</p:sld>
</file>

<file path=ppt/theme/theme1.xml><?xml version="1.0" encoding="utf-8"?>
<a:theme xmlns:a="http://schemas.openxmlformats.org/drawingml/2006/main" name="OSL05">
  <a:themeElements>
    <a:clrScheme name="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909090"/>
      </a:accent1>
      <a:accent2>
        <a:srgbClr val="909090"/>
      </a:accent2>
      <a:accent3>
        <a:srgbClr val="FFFFFF"/>
      </a:accent3>
      <a:accent4>
        <a:srgbClr val="000000"/>
      </a:accent4>
      <a:accent5>
        <a:srgbClr val="C6C6C6"/>
      </a:accent5>
      <a:accent6>
        <a:srgbClr val="828282"/>
      </a:accent6>
      <a:hlink>
        <a:srgbClr val="996633"/>
      </a:hlink>
      <a:folHlink>
        <a:srgbClr val="993300"/>
      </a:folHlink>
    </a:clrScheme>
    <a:fontScheme name="OSL05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SL05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L05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L05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L05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L05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L05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L05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L05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L05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SL05 2">
    <a:dk1>
      <a:srgbClr val="000000"/>
    </a:dk1>
    <a:lt1>
      <a:srgbClr val="FFFFFF"/>
    </a:lt1>
    <a:dk2>
      <a:srgbClr val="420000"/>
    </a:dk2>
    <a:lt2>
      <a:srgbClr val="660000"/>
    </a:lt2>
    <a:accent1>
      <a:srgbClr val="CCCC00"/>
    </a:accent1>
    <a:accent2>
      <a:srgbClr val="999966"/>
    </a:accent2>
    <a:accent3>
      <a:srgbClr val="FFFFFF"/>
    </a:accent3>
    <a:accent4>
      <a:srgbClr val="000000"/>
    </a:accent4>
    <a:accent5>
      <a:srgbClr val="E2E2AA"/>
    </a:accent5>
    <a:accent6>
      <a:srgbClr val="8A8A5C"/>
    </a:accent6>
    <a:hlink>
      <a:srgbClr val="996633"/>
    </a:hlink>
    <a:folHlink>
      <a:srgbClr val="99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407</TotalTime>
  <Words>2236</Words>
  <PresentationFormat>On-screen Show (4:3)</PresentationFormat>
  <Paragraphs>408</Paragraphs>
  <Slides>59</Slides>
  <Notes>52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OSL05</vt:lpstr>
      <vt:lpstr>PBGL: A High-Performance Distributed-Memory Parallel Graph Library</vt:lpstr>
      <vt:lpstr>My Goal in Life</vt:lpstr>
      <vt:lpstr>Introduction</vt:lpstr>
      <vt:lpstr>Advancing HPC Software</vt:lpstr>
      <vt:lpstr>Advancing HPC Software</vt:lpstr>
      <vt:lpstr>Advancing HPC Software</vt:lpstr>
      <vt:lpstr>Evolution of a Discipline</vt:lpstr>
      <vt:lpstr>Evolution of Software Practice</vt:lpstr>
      <vt:lpstr>Why MPI Worked</vt:lpstr>
      <vt:lpstr>Today</vt:lpstr>
      <vt:lpstr>Tomorrow</vt:lpstr>
      <vt:lpstr>What Doesn’t Work</vt:lpstr>
      <vt:lpstr>Performance with Elegance</vt:lpstr>
      <vt:lpstr>The Parallel Boost Graph Library</vt:lpstr>
      <vt:lpstr>Graph Computations</vt:lpstr>
      <vt:lpstr>Generic Programming</vt:lpstr>
      <vt:lpstr>Generic Programming Methodology</vt:lpstr>
      <vt:lpstr>Lifting Summation</vt:lpstr>
      <vt:lpstr>Lifting Summation</vt:lpstr>
      <vt:lpstr>Lifting Summation</vt:lpstr>
      <vt:lpstr>Lifting Summation</vt:lpstr>
      <vt:lpstr>Lifting Summation</vt:lpstr>
      <vt:lpstr>Lifting Summation</vt:lpstr>
      <vt:lpstr>Generic Accumulate</vt:lpstr>
      <vt:lpstr>Specialization</vt:lpstr>
      <vt:lpstr>Lifting and Specialization</vt:lpstr>
      <vt:lpstr>The Boost Graph Library (BGL)</vt:lpstr>
      <vt:lpstr>The Boost Graph Library (BGL)</vt:lpstr>
      <vt:lpstr>BGL: Algorithms (partial list)</vt:lpstr>
      <vt:lpstr>BGL: Graph Data Structures</vt:lpstr>
      <vt:lpstr>BGL Architecture</vt:lpstr>
      <vt:lpstr>Parallelizing the BGL</vt:lpstr>
      <vt:lpstr>Lifting for Parallelism</vt:lpstr>
      <vt:lpstr>Breadth-First Search</vt:lpstr>
      <vt:lpstr>Parallellizing BFS?</vt:lpstr>
      <vt:lpstr>Parallellizing BFS?</vt:lpstr>
      <vt:lpstr>Distributed Graph</vt:lpstr>
      <vt:lpstr>Parallellizing BFS?</vt:lpstr>
      <vt:lpstr>Parallellizing BFS?</vt:lpstr>
      <vt:lpstr>Distributed Queue</vt:lpstr>
      <vt:lpstr>Parallellizing BFS?</vt:lpstr>
      <vt:lpstr>Parallellizing BFS?</vt:lpstr>
      <vt:lpstr>Distributed Property Maps</vt:lpstr>
      <vt:lpstr>“Implementing” Parallel BFS</vt:lpstr>
      <vt:lpstr>BGL Architecture</vt:lpstr>
      <vt:lpstr>Parallel BGL Architecture</vt:lpstr>
      <vt:lpstr>Algorithms in the Parallel BGL</vt:lpstr>
      <vt:lpstr>Lifting for Hybrid Programming?</vt:lpstr>
      <vt:lpstr>Abstraction and Performance</vt:lpstr>
      <vt:lpstr>Weak Scaling Dijkstra SSSP</vt:lpstr>
      <vt:lpstr>Strong Scaling Delta Stepping</vt:lpstr>
      <vt:lpstr>Strong Scaling</vt:lpstr>
      <vt:lpstr>Weak Scaling</vt:lpstr>
      <vt:lpstr>The BGL Family</vt:lpstr>
      <vt:lpstr>For More Information…</vt:lpstr>
      <vt:lpstr>Summary</vt:lpstr>
      <vt:lpstr>Questions?</vt:lpstr>
      <vt:lpstr>Disclaimer</vt:lpstr>
      <vt:lpstr>Slide 59</vt:lpstr>
    </vt:vector>
  </TitlesOfParts>
  <Company>Andrew Lumsdaine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High-Performance Distributed Memory Graph Computations</dc:title>
  <cp:lastModifiedBy>Andrew Lumsdaine</cp:lastModifiedBy>
  <cp:revision>50</cp:revision>
  <dcterms:created xsi:type="dcterms:W3CDTF">2009-04-16T16:23:59Z</dcterms:created>
  <dcterms:modified xsi:type="dcterms:W3CDTF">2009-04-16T16:29:33Z</dcterms:modified>
</cp:coreProperties>
</file>