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257" r:id="rId3"/>
    <p:sldId id="275" r:id="rId4"/>
    <p:sldId id="276" r:id="rId5"/>
    <p:sldId id="277" r:id="rId6"/>
    <p:sldId id="293" r:id="rId7"/>
    <p:sldId id="279" r:id="rId8"/>
    <p:sldId id="280" r:id="rId9"/>
    <p:sldId id="281" r:id="rId10"/>
    <p:sldId id="295" r:id="rId11"/>
    <p:sldId id="284" r:id="rId12"/>
    <p:sldId id="285" r:id="rId13"/>
    <p:sldId id="296" r:id="rId14"/>
    <p:sldId id="286" r:id="rId15"/>
    <p:sldId id="297" r:id="rId16"/>
    <p:sldId id="298" r:id="rId17"/>
    <p:sldId id="288" r:id="rId18"/>
    <p:sldId id="302" r:id="rId19"/>
    <p:sldId id="299" r:id="rId20"/>
    <p:sldId id="300" r:id="rId21"/>
    <p:sldId id="301" r:id="rId22"/>
    <p:sldId id="294" r:id="rId23"/>
    <p:sldId id="292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5" autoAdjust="0"/>
  </p:normalViewPr>
  <p:slideViewPr>
    <p:cSldViewPr>
      <p:cViewPr varScale="1">
        <p:scale>
          <a:sx n="83" d="100"/>
          <a:sy n="83" d="100"/>
        </p:scale>
        <p:origin x="-11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7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CentralizedLB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164.1</c:v>
                </c:pt>
                <c:pt idx="1">
                  <c:v>164.3</c:v>
                </c:pt>
                <c:pt idx="2">
                  <c:v>164.9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Hierarchical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23.3</c:v>
                </c:pt>
                <c:pt idx="1">
                  <c:v>11.8</c:v>
                </c:pt>
                <c:pt idx="2">
                  <c:v>6</c:v>
                </c:pt>
              </c:numCache>
            </c:numRef>
          </c:val>
        </c:ser>
        <c:shape val="box"/>
        <c:axId val="71262592"/>
        <c:axId val="71265280"/>
        <c:axId val="0"/>
      </c:bar3DChart>
      <c:catAx>
        <c:axId val="71262592"/>
        <c:scaling>
          <c:orientation val="minMax"/>
        </c:scaling>
        <c:axPos val="b"/>
        <c:numFmt formatCode="General" sourceLinked="1"/>
        <c:tickLblPos val="nextTo"/>
        <c:crossAx val="71265280"/>
        <c:crosses val="autoZero"/>
        <c:auto val="1"/>
        <c:lblAlgn val="ctr"/>
        <c:lblOffset val="100"/>
      </c:catAx>
      <c:valAx>
        <c:axId val="712652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smtClean="0"/>
                  <a:t>Peak </a:t>
                </a:r>
                <a:r>
                  <a:rPr lang="en-US" b="0" dirty="0" err="1" smtClean="0"/>
                  <a:t>Mem</a:t>
                </a:r>
                <a:r>
                  <a:rPr lang="en-US" b="0" dirty="0" smtClean="0"/>
                  <a:t> Usage (MB)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712625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CentralizedLB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30.3</c:v>
                </c:pt>
                <c:pt idx="1">
                  <c:v>31.08</c:v>
                </c:pt>
                <c:pt idx="2">
                  <c:v>33.230000000000011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Hierarchical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7.1</c:v>
                </c:pt>
                <c:pt idx="1">
                  <c:v>4.55</c:v>
                </c:pt>
                <c:pt idx="2">
                  <c:v>3.23</c:v>
                </c:pt>
              </c:numCache>
            </c:numRef>
          </c:val>
        </c:ser>
        <c:shape val="box"/>
        <c:axId val="75676672"/>
        <c:axId val="76629504"/>
        <c:axId val="0"/>
      </c:bar3DChart>
      <c:catAx>
        <c:axId val="75676672"/>
        <c:scaling>
          <c:orientation val="minMax"/>
        </c:scaling>
        <c:axPos val="b"/>
        <c:numFmt formatCode="General" sourceLinked="1"/>
        <c:tickLblPos val="nextTo"/>
        <c:crossAx val="76629504"/>
        <c:crosses val="autoZero"/>
        <c:auto val="1"/>
        <c:lblAlgn val="ctr"/>
        <c:lblOffset val="100"/>
      </c:catAx>
      <c:valAx>
        <c:axId val="766295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smtClean="0"/>
                  <a:t>LB</a:t>
                </a:r>
                <a:r>
                  <a:rPr lang="en-US" b="0" baseline="0" dirty="0" smtClean="0"/>
                  <a:t> Time (s)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756766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 LB</c:v>
                </c:pt>
              </c:strCache>
            </c:strRef>
          </c:tx>
          <c:spPr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10.23</c:v>
                </c:pt>
                <c:pt idx="1">
                  <c:v>5.09</c:v>
                </c:pt>
                <c:pt idx="2">
                  <c:v>2.52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CentralizedLB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8.0400000000000009</c:v>
                </c:pt>
                <c:pt idx="1">
                  <c:v>4.01</c:v>
                </c:pt>
                <c:pt idx="2">
                  <c:v>1.9200000000000004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Hierarchical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8.02</c:v>
                </c:pt>
                <c:pt idx="1">
                  <c:v>4.0359999999999996</c:v>
                </c:pt>
                <c:pt idx="2">
                  <c:v>1.9700000000000004</c:v>
                </c:pt>
              </c:numCache>
            </c:numRef>
          </c:val>
        </c:ser>
        <c:shape val="box"/>
        <c:axId val="76985856"/>
        <c:axId val="77125504"/>
        <c:axId val="0"/>
      </c:bar3DChart>
      <c:catAx>
        <c:axId val="76985856"/>
        <c:scaling>
          <c:orientation val="minMax"/>
        </c:scaling>
        <c:axPos val="b"/>
        <c:numFmt formatCode="General" sourceLinked="1"/>
        <c:tickLblPos val="nextTo"/>
        <c:crossAx val="77125504"/>
        <c:crosses val="autoZero"/>
        <c:auto val="1"/>
        <c:lblAlgn val="ctr"/>
        <c:lblOffset val="100"/>
      </c:catAx>
      <c:valAx>
        <c:axId val="771255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err="1" smtClean="0"/>
                  <a:t>Lbtest</a:t>
                </a:r>
                <a:r>
                  <a:rPr lang="en-US" b="0" dirty="0" smtClean="0"/>
                  <a:t> step time 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76985856"/>
        <c:crosses val="autoZero"/>
        <c:crossBetween val="between"/>
      </c:valAx>
    </c:plotArea>
    <c:legend>
      <c:legendPos val="r"/>
      <c:layout/>
      <c:spPr>
        <a:ln>
          <a:solidFill>
            <a:schemeClr val="accent1"/>
          </a:solidFill>
        </a:ln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Comprehensive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  <c:pt idx="3">
                  <c:v>2048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1.1619999999999995</c:v>
                </c:pt>
                <c:pt idx="1">
                  <c:v>11.73</c:v>
                </c:pt>
                <c:pt idx="2">
                  <c:v>30.979999999999993</c:v>
                </c:pt>
                <c:pt idx="3">
                  <c:v>19.97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Refinement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  <c:pt idx="3">
                  <c:v>2048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0.15300000000000005</c:v>
                </c:pt>
                <c:pt idx="1">
                  <c:v>1.869</c:v>
                </c:pt>
                <c:pt idx="2">
                  <c:v>17.38</c:v>
                </c:pt>
                <c:pt idx="3">
                  <c:v>41.95</c:v>
                </c:pt>
              </c:numCache>
            </c:numRef>
          </c:val>
        </c:ser>
        <c:shape val="box"/>
        <c:axId val="90000384"/>
        <c:axId val="90936064"/>
        <c:axId val="0"/>
      </c:bar3DChart>
      <c:catAx>
        <c:axId val="90000384"/>
        <c:scaling>
          <c:orientation val="minMax"/>
        </c:scaling>
        <c:axPos val="b"/>
        <c:numFmt formatCode="General" sourceLinked="1"/>
        <c:tickLblPos val="nextTo"/>
        <c:crossAx val="90936064"/>
        <c:crosses val="autoZero"/>
        <c:auto val="1"/>
        <c:lblAlgn val="ctr"/>
        <c:lblOffset val="100"/>
      </c:catAx>
      <c:valAx>
        <c:axId val="9093606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smtClean="0"/>
                  <a:t>NAMD Time/Step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900003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Comprehensive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512</c:v>
                </c:pt>
                <c:pt idx="1">
                  <c:v>1024</c:v>
                </c:pt>
                <c:pt idx="2">
                  <c:v>2048</c:v>
                </c:pt>
                <c:pt idx="3">
                  <c:v>4096</c:v>
                </c:pt>
                <c:pt idx="4">
                  <c:v>8192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8.8800000000000008</c:v>
                </c:pt>
                <c:pt idx="1">
                  <c:v>9.08</c:v>
                </c:pt>
                <c:pt idx="2">
                  <c:v>173.70999999999998</c:v>
                </c:pt>
                <c:pt idx="3">
                  <c:v>139.89000000000001</c:v>
                </c:pt>
                <c:pt idx="4">
                  <c:v>63.52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Hierarchical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512</c:v>
                </c:pt>
                <c:pt idx="1">
                  <c:v>1024</c:v>
                </c:pt>
                <c:pt idx="2">
                  <c:v>2048</c:v>
                </c:pt>
                <c:pt idx="3">
                  <c:v>4096</c:v>
                </c:pt>
                <c:pt idx="4">
                  <c:v>8192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9.4500000000000028</c:v>
                </c:pt>
                <c:pt idx="1">
                  <c:v>5</c:v>
                </c:pt>
                <c:pt idx="2">
                  <c:v>32.230000000000011</c:v>
                </c:pt>
                <c:pt idx="3">
                  <c:v>7.24</c:v>
                </c:pt>
                <c:pt idx="4">
                  <c:v>0.44</c:v>
                </c:pt>
              </c:numCache>
            </c:numRef>
          </c:val>
        </c:ser>
        <c:shape val="box"/>
        <c:axId val="92435200"/>
        <c:axId val="92436736"/>
        <c:axId val="0"/>
      </c:bar3DChart>
      <c:catAx>
        <c:axId val="92435200"/>
        <c:scaling>
          <c:orientation val="minMax"/>
        </c:scaling>
        <c:axPos val="b"/>
        <c:numFmt formatCode="General" sourceLinked="1"/>
        <c:tickLblPos val="nextTo"/>
        <c:crossAx val="92436736"/>
        <c:crossesAt val="0.1"/>
        <c:auto val="1"/>
        <c:lblAlgn val="ctr"/>
        <c:lblOffset val="100"/>
      </c:catAx>
      <c:valAx>
        <c:axId val="92436736"/>
        <c:scaling>
          <c:logBase val="10"/>
          <c:orientation val="minMax"/>
          <c:min val="0.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smtClean="0"/>
                  <a:t>Load Balancing Time (s)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924352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Refinement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512</c:v>
                </c:pt>
                <c:pt idx="1">
                  <c:v>1024</c:v>
                </c:pt>
                <c:pt idx="2">
                  <c:v>2048</c:v>
                </c:pt>
                <c:pt idx="3">
                  <c:v>4096</c:v>
                </c:pt>
                <c:pt idx="4">
                  <c:v>8192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19.37</c:v>
                </c:pt>
                <c:pt idx="1">
                  <c:v>93.5</c:v>
                </c:pt>
                <c:pt idx="2">
                  <c:v>215.19</c:v>
                </c:pt>
                <c:pt idx="3">
                  <c:v>142.35000000000005</c:v>
                </c:pt>
                <c:pt idx="4">
                  <c:v>181.62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Hierarchical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512</c:v>
                </c:pt>
                <c:pt idx="1">
                  <c:v>1024</c:v>
                </c:pt>
                <c:pt idx="2">
                  <c:v>2048</c:v>
                </c:pt>
                <c:pt idx="3">
                  <c:v>4096</c:v>
                </c:pt>
                <c:pt idx="4">
                  <c:v>8192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18.850000000000001</c:v>
                </c:pt>
                <c:pt idx="1">
                  <c:v>36.74</c:v>
                </c:pt>
                <c:pt idx="2">
                  <c:v>34.74</c:v>
                </c:pt>
                <c:pt idx="3">
                  <c:v>12.7</c:v>
                </c:pt>
                <c:pt idx="4">
                  <c:v>0.44</c:v>
                </c:pt>
              </c:numCache>
            </c:numRef>
          </c:val>
        </c:ser>
        <c:shape val="box"/>
        <c:axId val="92977024"/>
        <c:axId val="93429760"/>
        <c:axId val="0"/>
      </c:bar3DChart>
      <c:catAx>
        <c:axId val="92977024"/>
        <c:scaling>
          <c:orientation val="minMax"/>
        </c:scaling>
        <c:axPos val="b"/>
        <c:numFmt formatCode="General" sourceLinked="1"/>
        <c:tickLblPos val="nextTo"/>
        <c:crossAx val="93429760"/>
        <c:crossesAt val="0.1"/>
        <c:auto val="1"/>
        <c:lblAlgn val="ctr"/>
        <c:lblOffset val="100"/>
      </c:catAx>
      <c:valAx>
        <c:axId val="93429760"/>
        <c:scaling>
          <c:logBase val="10"/>
          <c:orientation val="minMax"/>
          <c:min val="0.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smtClean="0"/>
                  <a:t>Load Balancing Time (s)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929770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Centralized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512</c:v>
                </c:pt>
                <c:pt idx="1">
                  <c:v>1024</c:v>
                </c:pt>
                <c:pt idx="2">
                  <c:v>2048</c:v>
                </c:pt>
                <c:pt idx="3">
                  <c:v>4096</c:v>
                </c:pt>
                <c:pt idx="4">
                  <c:v>8192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19.77</c:v>
                </c:pt>
                <c:pt idx="1">
                  <c:v>10.77</c:v>
                </c:pt>
                <c:pt idx="2">
                  <c:v>6.1899999999999995</c:v>
                </c:pt>
                <c:pt idx="3">
                  <c:v>3.67</c:v>
                </c:pt>
                <c:pt idx="4">
                  <c:v>5.78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Hierarchical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512</c:v>
                </c:pt>
                <c:pt idx="1">
                  <c:v>1024</c:v>
                </c:pt>
                <c:pt idx="2">
                  <c:v>2048</c:v>
                </c:pt>
                <c:pt idx="3">
                  <c:v>4096</c:v>
                </c:pt>
                <c:pt idx="4">
                  <c:v>8192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19.89</c:v>
                </c:pt>
                <c:pt idx="1">
                  <c:v>10.76</c:v>
                </c:pt>
                <c:pt idx="2">
                  <c:v>6.37</c:v>
                </c:pt>
                <c:pt idx="3">
                  <c:v>3.69</c:v>
                </c:pt>
                <c:pt idx="4">
                  <c:v>5.67</c:v>
                </c:pt>
              </c:numCache>
            </c:numRef>
          </c:val>
        </c:ser>
        <c:shape val="box"/>
        <c:axId val="135260416"/>
        <c:axId val="135278592"/>
        <c:axId val="0"/>
      </c:bar3DChart>
      <c:catAx>
        <c:axId val="135260416"/>
        <c:scaling>
          <c:orientation val="minMax"/>
        </c:scaling>
        <c:axPos val="b"/>
        <c:numFmt formatCode="General" sourceLinked="1"/>
        <c:tickLblPos val="nextTo"/>
        <c:crossAx val="135278592"/>
        <c:crosses val="autoZero"/>
        <c:auto val="1"/>
        <c:lblAlgn val="ctr"/>
        <c:lblOffset val="100"/>
      </c:catAx>
      <c:valAx>
        <c:axId val="1352785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 dirty="0" smtClean="0"/>
                  <a:t>NAMD Time/Step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1352604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C5AF73D4-7211-43E9-8D1E-42FF9DD228E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933355-B272-4759-9407-416CC08E7100}" type="slidenum">
              <a:rPr lang="zh-CN" altLang="en-US">
                <a:latin typeface="Arial" charset="0"/>
              </a:rPr>
              <a:pPr/>
              <a:t>1</a:t>
            </a:fld>
            <a:endParaRPr lang="en-US" altLang="zh-CN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0ED3B-07DB-4C1A-ABF5-A324E4ABA490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476FF7-E3C5-4407-84B3-8A67E2BAC308}" type="slidenum">
              <a:rPr lang="zh-CN" altLang="en-US">
                <a:latin typeface="Arial" charset="0"/>
              </a:rPr>
              <a:pPr/>
              <a:t>11</a:t>
            </a:fld>
            <a:endParaRPr lang="en-US" altLang="zh-CN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CC0407-F277-4C16-8AB2-4B0BEC7DF9F0}" type="slidenum">
              <a:rPr lang="zh-CN" altLang="en-US">
                <a:latin typeface="Arial" charset="0"/>
              </a:rPr>
              <a:pPr/>
              <a:t>12</a:t>
            </a:fld>
            <a:endParaRPr lang="en-US" altLang="zh-CN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>
                <a:latin typeface="Arial" charset="0"/>
              </a:rPr>
              <a:t>Example</a:t>
            </a:r>
          </a:p>
          <a:p>
            <a:pPr lvl="2" eaLnBrk="1" hangingPunct="1"/>
            <a:r>
              <a:rPr lang="en-US" altLang="zh-CN" dirty="0" smtClean="0">
                <a:latin typeface="Arial" charset="0"/>
              </a:rPr>
              <a:t>More aggressive one at low level</a:t>
            </a:r>
          </a:p>
          <a:p>
            <a:pPr lvl="4" eaLnBrk="1" hangingPunct="1"/>
            <a:r>
              <a:rPr lang="en-US" altLang="zh-CN" dirty="0" smtClean="0">
                <a:latin typeface="Arial" charset="0"/>
              </a:rPr>
              <a:t>Take advantage of faster communication</a:t>
            </a:r>
          </a:p>
          <a:p>
            <a:pPr lvl="1" eaLnBrk="1" hangingPunct="1"/>
            <a:r>
              <a:rPr lang="en-US" altLang="zh-CN" dirty="0" smtClean="0">
                <a:latin typeface="Arial" charset="0"/>
              </a:rPr>
              <a:t>Less aggressive one at higher level</a:t>
            </a:r>
          </a:p>
          <a:p>
            <a:pPr lvl="2" eaLnBrk="1" hangingPunct="1"/>
            <a:r>
              <a:rPr lang="en-US" altLang="zh-CN" dirty="0" smtClean="0">
                <a:latin typeface="Arial" charset="0"/>
              </a:rPr>
              <a:t>Refine-based algorithm</a:t>
            </a:r>
          </a:p>
          <a:p>
            <a:pPr eaLnBrk="1" hangingPunct="1"/>
            <a:endParaRPr lang="en-US" altLang="zh-CN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64787F-BF95-46AE-ABBE-5AEF25B49F1D}" type="slidenum">
              <a:rPr lang="zh-CN" altLang="en-US">
                <a:latin typeface="Arial" charset="0"/>
              </a:rPr>
              <a:pPr/>
              <a:t>14</a:t>
            </a:fld>
            <a:endParaRPr lang="en-US" altLang="zh-CN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75FF3E-95EB-4DF2-9828-637D3829C055}" type="slidenum">
              <a:rPr lang="zh-CN" altLang="en-US">
                <a:latin typeface="Arial" charset="0"/>
              </a:rPr>
              <a:pPr/>
              <a:t>15</a:t>
            </a:fld>
            <a:endParaRPr lang="en-US" altLang="zh-CN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smtClean="0">
                <a:latin typeface="Arial" charset="0"/>
              </a:rPr>
              <a:t>1/64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75FF3E-95EB-4DF2-9828-637D3829C055}" type="slidenum">
              <a:rPr lang="zh-CN" altLang="en-US">
                <a:latin typeface="Arial" charset="0"/>
              </a:rPr>
              <a:pPr/>
              <a:t>16</a:t>
            </a:fld>
            <a:endParaRPr lang="en-US" altLang="zh-CN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75FF3E-95EB-4DF2-9828-637D3829C055}" type="slidenum">
              <a:rPr lang="zh-CN" altLang="en-US">
                <a:latin typeface="Arial" charset="0"/>
              </a:rPr>
              <a:pPr/>
              <a:t>17</a:t>
            </a:fld>
            <a:endParaRPr lang="en-US" altLang="zh-CN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8D86E3-D139-4F6F-B580-62292068B22B}" type="slidenum">
              <a:rPr lang="zh-CN" altLang="en-US">
                <a:latin typeface="Arial" charset="0"/>
              </a:rPr>
              <a:pPr/>
              <a:t>23</a:t>
            </a:fld>
            <a:endParaRPr lang="en-US" altLang="zh-CN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DEEA83-F495-47A2-BC2B-1ED9EF37E579}" type="slidenum">
              <a:rPr lang="zh-CN" altLang="en-US">
                <a:latin typeface="Arial" charset="0"/>
              </a:rPr>
              <a:pPr/>
              <a:t>2</a:t>
            </a:fld>
            <a:endParaRPr lang="en-US" altLang="zh-CN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31BD4-5B11-4F2D-81F7-DF0A157778D2}" type="slidenum">
              <a:rPr lang="zh-CN" altLang="en-US">
                <a:latin typeface="Arial" charset="0"/>
              </a:rPr>
              <a:pPr/>
              <a:t>3</a:t>
            </a:fld>
            <a:endParaRPr lang="en-US" altLang="zh-CN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1844D5-FE65-496C-AD79-1D78640B2918}" type="slidenum">
              <a:rPr lang="zh-CN" altLang="en-US">
                <a:latin typeface="Arial" charset="0"/>
              </a:rPr>
              <a:pPr/>
              <a:t>4</a:t>
            </a:fld>
            <a:endParaRPr lang="en-US" altLang="zh-CN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65EC5-E1A1-4033-B2B2-D032ACAA76DA}" type="slidenum">
              <a:rPr lang="zh-CN" altLang="en-US">
                <a:latin typeface="Arial" charset="0"/>
              </a:rPr>
              <a:pPr/>
              <a:t>5</a:t>
            </a:fld>
            <a:endParaRPr lang="en-US" altLang="zh-CN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FDEE6D-566E-4D79-8663-BA918ABED75F}" type="slidenum">
              <a:rPr lang="zh-CN" altLang="en-US">
                <a:latin typeface="Arial" charset="0"/>
              </a:rPr>
              <a:pPr/>
              <a:t>6</a:t>
            </a:fld>
            <a:endParaRPr lang="en-US" altLang="zh-CN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C6BF2C-1E75-4593-A0FD-9D127C538CD0}" type="slidenum">
              <a:rPr lang="zh-CN" altLang="en-US">
                <a:latin typeface="Arial" charset="0"/>
              </a:rPr>
              <a:pPr/>
              <a:t>7</a:t>
            </a:fld>
            <a:endParaRPr lang="en-US" altLang="zh-CN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77E5B4-6F6A-4796-B30F-C45B2D73DF52}" type="slidenum">
              <a:rPr lang="zh-CN" altLang="en-US">
                <a:latin typeface="Arial" charset="0"/>
              </a:rPr>
              <a:pPr/>
              <a:t>8</a:t>
            </a:fld>
            <a:endParaRPr lang="en-US" altLang="zh-CN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3BEFDE-45C4-4980-A933-40B02BE1D593}" type="slidenum">
              <a:rPr lang="zh-CN" altLang="en-US">
                <a:latin typeface="Arial" charset="0"/>
              </a:rPr>
              <a:pPr/>
              <a:t>9</a:t>
            </a:fld>
            <a:endParaRPr lang="en-US" altLang="zh-CN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844BC84-90EB-4F6A-ABE6-0C328B658A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1C0D6-3167-4268-8B52-6FB3C0EE24F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DB2A-B16F-47C0-83D7-F0BEFB6A10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48320-14CC-48A9-8E5F-94955A28710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95C02-39F0-4CFB-9C62-456E081B37F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D3C2-75E4-4466-9669-322CBF7B8E2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2E917-3B49-43C2-BADE-BFC1A56764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21B8-D49A-448C-8A6E-8A5EA52126F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7FF52-D22E-4940-9C0E-06BB2DD95F8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FDDE5-FF51-4136-9BE1-63D63273E4C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32CF-CCE9-47ED-AAAE-BCF6FEDA85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AC6D3-B989-44DF-B538-00A75AEAA87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F0968-DC78-4A57-AD06-D4282D7847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zh-CN" altLang="en-US" sz="2400"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宋体" pitchFamily="2" charset="-122"/>
              </a:defRPr>
            </a:lvl1pPr>
          </a:lstStyle>
          <a:p>
            <a:pPr>
              <a:defRPr/>
            </a:pPr>
            <a:fld id="{82E29610-E132-4406-81AE-00CAA401E2B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Hierarchical Load Balancing for Large Scale Supercomputers</a:t>
            </a:r>
            <a:endParaRPr lang="en-US" altLang="zh-CN" sz="4000" dirty="0" smtClean="0"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endParaRPr lang="zh-CN" altLang="en-US" sz="2400" dirty="0" smtClean="0">
              <a:latin typeface="Times New Roman" pitchFamily="18" charset="0"/>
              <a:ea typeface="宋体" pitchFamily="2" charset="-122"/>
            </a:endParaRPr>
          </a:p>
          <a:p>
            <a:pPr algn="r" eaLnBrk="1" hangingPunct="1"/>
            <a:endParaRPr lang="zh-CN" altLang="en-US" sz="2400" dirty="0" smtClean="0">
              <a:latin typeface="Times New Roman" pitchFamily="18" charset="0"/>
              <a:ea typeface="宋体" pitchFamily="2" charset="-122"/>
            </a:endParaRPr>
          </a:p>
          <a:p>
            <a:pPr algn="r" eaLnBrk="1" hangingPunct="1"/>
            <a:r>
              <a:rPr lang="en-US" altLang="zh-CN" sz="2000" b="1" dirty="0" err="1" smtClean="0">
                <a:latin typeface="Times New Roman" pitchFamily="18" charset="0"/>
                <a:ea typeface="宋体" pitchFamily="2" charset="-122"/>
              </a:rPr>
              <a:t>Gengbin</a:t>
            </a:r>
            <a:r>
              <a:rPr lang="en-US" altLang="zh-CN" sz="2000" b="1" dirty="0" smtClean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000" b="1" dirty="0" err="1" smtClean="0">
                <a:latin typeface="Times New Roman" pitchFamily="18" charset="0"/>
                <a:ea typeface="宋体" pitchFamily="2" charset="-122"/>
              </a:rPr>
              <a:t>Zheng</a:t>
            </a:r>
            <a:endParaRPr lang="en-US" altLang="zh-CN" sz="2000" b="1" dirty="0" smtClean="0">
              <a:latin typeface="Times New Roman" pitchFamily="18" charset="0"/>
              <a:ea typeface="宋体" pitchFamily="2" charset="-122"/>
            </a:endParaRPr>
          </a:p>
          <a:p>
            <a:pPr algn="r" eaLnBrk="1" hangingPunct="1"/>
            <a:r>
              <a:rPr lang="en-US" altLang="zh-CN" sz="2000" b="1" dirty="0" smtClean="0">
                <a:latin typeface="Times New Roman" pitchFamily="18" charset="0"/>
                <a:ea typeface="宋体" pitchFamily="2" charset="-122"/>
              </a:rPr>
              <a:t>Charm++ Workshop 2010</a:t>
            </a:r>
          </a:p>
          <a:p>
            <a:pPr algn="r" eaLnBrk="1" hangingPunct="1"/>
            <a:r>
              <a:rPr lang="en-US" altLang="zh-CN" sz="2000" b="1" dirty="0" smtClean="0">
                <a:latin typeface="Times New Roman" pitchFamily="18" charset="0"/>
                <a:ea typeface="宋体" pitchFamily="2" charset="-122"/>
              </a:rPr>
              <a:t>Parallel Programming Lab, UIUC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BC84-90EB-4F6A-ABE6-0C328B658AE8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AA6-3FAD-4314-A0A2-DB248941F780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Limitations of Distributed Strategies</a:t>
            </a:r>
            <a:endParaRPr lang="en-US" altLang="zh-CN" sz="3600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2438400"/>
            <a:ext cx="3978275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100" dirty="0"/>
              <a:t>Each processor periodically exchange load information and migrate objects among neighboring processors</a:t>
            </a:r>
          </a:p>
          <a:p>
            <a:pPr>
              <a:lnSpc>
                <a:spcPct val="90000"/>
              </a:lnSpc>
            </a:pPr>
            <a:r>
              <a:rPr lang="en-US" altLang="zh-CN" sz="2100" dirty="0" smtClean="0"/>
              <a:t>Performance </a:t>
            </a:r>
            <a:r>
              <a:rPr lang="en-US" altLang="zh-CN" sz="2100" dirty="0"/>
              <a:t>improved slowly</a:t>
            </a:r>
          </a:p>
          <a:p>
            <a:pPr>
              <a:lnSpc>
                <a:spcPct val="90000"/>
              </a:lnSpc>
            </a:pPr>
            <a:r>
              <a:rPr lang="en-US" altLang="zh-CN" sz="2100" dirty="0"/>
              <a:t>Lack of global information</a:t>
            </a:r>
          </a:p>
          <a:p>
            <a:pPr>
              <a:lnSpc>
                <a:spcPct val="90000"/>
              </a:lnSpc>
            </a:pPr>
            <a:r>
              <a:rPr lang="en-US" altLang="zh-CN" sz="2100" dirty="0"/>
              <a:t>Difficult to converge quickly to as good a solution as a centralized strategy</a:t>
            </a:r>
          </a:p>
        </p:txBody>
      </p:sp>
      <p:pic>
        <p:nvPicPr>
          <p:cNvPr id="162820" name="Picture 4" descr="neighbor25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362450" y="2295525"/>
            <a:ext cx="4457700" cy="3343275"/>
          </a:xfrm>
          <a:noFill/>
          <a:ln/>
        </p:spPr>
      </p:pic>
      <p:sp>
        <p:nvSpPr>
          <p:cNvPr id="162822" name="Text Box 6"/>
          <p:cNvSpPr txBox="1">
            <a:spLocks noChangeArrowheads="1"/>
          </p:cNvSpPr>
          <p:nvPr/>
        </p:nvSpPr>
        <p:spPr bwMode="auto">
          <a:xfrm>
            <a:off x="5029200" y="5715000"/>
            <a:ext cx="376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/>
              <a:t>Result with NAMD on 256 processors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A Hybrid Load Balancing Strategy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Dividing processors into independent sets of groups, and groups are organized in hierarchies (decentralized)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Aggressive load balancing in sub-groups, combined with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Refinement-based cross-group load balancing</a:t>
            </a:r>
          </a:p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Each group has a leader (the central node) which performs centralized load balancing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Reuse existing centralized load balancing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Hierarchical Tree (an example)</a:t>
            </a: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838200" y="2632075"/>
            <a:ext cx="7543800" cy="2819400"/>
            <a:chOff x="528" y="2016"/>
            <a:chExt cx="4752" cy="1776"/>
          </a:xfrm>
        </p:grpSpPr>
        <p:sp>
          <p:nvSpPr>
            <p:cNvPr id="18445" name="Oval 4"/>
            <p:cNvSpPr>
              <a:spLocks noChangeArrowheads="1"/>
            </p:cNvSpPr>
            <p:nvPr/>
          </p:nvSpPr>
          <p:spPr bwMode="auto">
            <a:xfrm>
              <a:off x="528" y="360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0</a:t>
              </a:r>
            </a:p>
          </p:txBody>
        </p:sp>
        <p:sp>
          <p:nvSpPr>
            <p:cNvPr id="18446" name="Text Box 5"/>
            <p:cNvSpPr txBox="1">
              <a:spLocks noChangeArrowheads="1"/>
            </p:cNvSpPr>
            <p:nvPr/>
          </p:nvSpPr>
          <p:spPr bwMode="auto">
            <a:xfrm>
              <a:off x="854" y="3552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>
                  <a:latin typeface="Arial" charset="0"/>
                  <a:ea typeface="宋体" pitchFamily="2" charset="-122"/>
                </a:rPr>
                <a:t>…</a:t>
              </a:r>
            </a:p>
          </p:txBody>
        </p:sp>
        <p:sp>
          <p:nvSpPr>
            <p:cNvPr id="18447" name="Oval 6"/>
            <p:cNvSpPr>
              <a:spLocks noChangeArrowheads="1"/>
            </p:cNvSpPr>
            <p:nvPr/>
          </p:nvSpPr>
          <p:spPr bwMode="auto">
            <a:xfrm>
              <a:off x="1152" y="360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1023</a:t>
              </a:r>
            </a:p>
          </p:txBody>
        </p:sp>
        <p:sp>
          <p:nvSpPr>
            <p:cNvPr id="18448" name="Oval 7"/>
            <p:cNvSpPr>
              <a:spLocks noChangeArrowheads="1"/>
            </p:cNvSpPr>
            <p:nvPr/>
          </p:nvSpPr>
          <p:spPr bwMode="auto">
            <a:xfrm>
              <a:off x="5040" y="360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65535</a:t>
              </a:r>
            </a:p>
          </p:txBody>
        </p:sp>
        <p:sp>
          <p:nvSpPr>
            <p:cNvPr id="18449" name="Oval 8"/>
            <p:cNvSpPr>
              <a:spLocks noChangeArrowheads="1"/>
            </p:cNvSpPr>
            <p:nvPr/>
          </p:nvSpPr>
          <p:spPr bwMode="auto">
            <a:xfrm>
              <a:off x="4416" y="360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64512</a:t>
              </a:r>
            </a:p>
          </p:txBody>
        </p:sp>
        <p:sp>
          <p:nvSpPr>
            <p:cNvPr id="18450" name="Text Box 9"/>
            <p:cNvSpPr txBox="1">
              <a:spLocks noChangeArrowheads="1"/>
            </p:cNvSpPr>
            <p:nvPr/>
          </p:nvSpPr>
          <p:spPr bwMode="auto">
            <a:xfrm>
              <a:off x="4752" y="3552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>
                  <a:latin typeface="Arial" charset="0"/>
                  <a:ea typeface="宋体" pitchFamily="2" charset="-122"/>
                </a:rPr>
                <a:t>…</a:t>
              </a:r>
            </a:p>
          </p:txBody>
        </p:sp>
        <p:sp>
          <p:nvSpPr>
            <p:cNvPr id="18451" name="Oval 10"/>
            <p:cNvSpPr>
              <a:spLocks noChangeArrowheads="1"/>
            </p:cNvSpPr>
            <p:nvPr/>
          </p:nvSpPr>
          <p:spPr bwMode="auto">
            <a:xfrm>
              <a:off x="1632" y="360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1024</a:t>
              </a:r>
            </a:p>
          </p:txBody>
        </p:sp>
        <p:sp>
          <p:nvSpPr>
            <p:cNvPr id="18452" name="Text Box 11"/>
            <p:cNvSpPr txBox="1">
              <a:spLocks noChangeArrowheads="1"/>
            </p:cNvSpPr>
            <p:nvPr/>
          </p:nvSpPr>
          <p:spPr bwMode="auto">
            <a:xfrm>
              <a:off x="1958" y="3552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>
                  <a:latin typeface="Arial" charset="0"/>
                  <a:ea typeface="宋体" pitchFamily="2" charset="-122"/>
                </a:rPr>
                <a:t>…</a:t>
              </a:r>
            </a:p>
          </p:txBody>
        </p:sp>
        <p:sp>
          <p:nvSpPr>
            <p:cNvPr id="18453" name="Oval 12"/>
            <p:cNvSpPr>
              <a:spLocks noChangeArrowheads="1"/>
            </p:cNvSpPr>
            <p:nvPr/>
          </p:nvSpPr>
          <p:spPr bwMode="auto">
            <a:xfrm>
              <a:off x="2256" y="360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2047</a:t>
              </a:r>
            </a:p>
          </p:txBody>
        </p:sp>
        <p:sp>
          <p:nvSpPr>
            <p:cNvPr id="18454" name="Oval 13"/>
            <p:cNvSpPr>
              <a:spLocks noChangeArrowheads="1"/>
            </p:cNvSpPr>
            <p:nvPr/>
          </p:nvSpPr>
          <p:spPr bwMode="auto">
            <a:xfrm>
              <a:off x="3984" y="360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64511</a:t>
              </a:r>
            </a:p>
          </p:txBody>
        </p:sp>
        <p:sp>
          <p:nvSpPr>
            <p:cNvPr id="18455" name="Oval 14"/>
            <p:cNvSpPr>
              <a:spLocks noChangeArrowheads="1"/>
            </p:cNvSpPr>
            <p:nvPr/>
          </p:nvSpPr>
          <p:spPr bwMode="auto">
            <a:xfrm>
              <a:off x="3360" y="360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63488</a:t>
              </a:r>
            </a:p>
          </p:txBody>
        </p:sp>
        <p:sp>
          <p:nvSpPr>
            <p:cNvPr id="18456" name="Text Box 15"/>
            <p:cNvSpPr txBox="1">
              <a:spLocks noChangeArrowheads="1"/>
            </p:cNvSpPr>
            <p:nvPr/>
          </p:nvSpPr>
          <p:spPr bwMode="auto">
            <a:xfrm>
              <a:off x="3696" y="3552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>
                  <a:latin typeface="Arial" charset="0"/>
                  <a:ea typeface="宋体" pitchFamily="2" charset="-122"/>
                </a:rPr>
                <a:t>…</a:t>
              </a:r>
            </a:p>
          </p:txBody>
        </p:sp>
        <p:sp>
          <p:nvSpPr>
            <p:cNvPr id="18457" name="Text Box 16"/>
            <p:cNvSpPr txBox="1">
              <a:spLocks noChangeArrowheads="1"/>
            </p:cNvSpPr>
            <p:nvPr/>
          </p:nvSpPr>
          <p:spPr bwMode="auto">
            <a:xfrm>
              <a:off x="2736" y="3561"/>
              <a:ext cx="3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>
                  <a:latin typeface="Arial" charset="0"/>
                  <a:ea typeface="宋体" pitchFamily="2" charset="-122"/>
                </a:rPr>
                <a:t>…...</a:t>
              </a:r>
            </a:p>
          </p:txBody>
        </p:sp>
        <p:sp>
          <p:nvSpPr>
            <p:cNvPr id="18458" name="Oval 17"/>
            <p:cNvSpPr>
              <a:spLocks noChangeArrowheads="1"/>
            </p:cNvSpPr>
            <p:nvPr/>
          </p:nvSpPr>
          <p:spPr bwMode="auto">
            <a:xfrm>
              <a:off x="816" y="288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0</a:t>
              </a:r>
            </a:p>
          </p:txBody>
        </p:sp>
        <p:sp>
          <p:nvSpPr>
            <p:cNvPr id="18459" name="Oval 18"/>
            <p:cNvSpPr>
              <a:spLocks noChangeArrowheads="1"/>
            </p:cNvSpPr>
            <p:nvPr/>
          </p:nvSpPr>
          <p:spPr bwMode="auto">
            <a:xfrm>
              <a:off x="1920" y="288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1024</a:t>
              </a:r>
            </a:p>
          </p:txBody>
        </p:sp>
        <p:sp>
          <p:nvSpPr>
            <p:cNvPr id="18460" name="Oval 19"/>
            <p:cNvSpPr>
              <a:spLocks noChangeArrowheads="1"/>
            </p:cNvSpPr>
            <p:nvPr/>
          </p:nvSpPr>
          <p:spPr bwMode="auto">
            <a:xfrm>
              <a:off x="3648" y="288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63488</a:t>
              </a:r>
            </a:p>
          </p:txBody>
        </p:sp>
        <p:sp>
          <p:nvSpPr>
            <p:cNvPr id="18461" name="Oval 20"/>
            <p:cNvSpPr>
              <a:spLocks noChangeArrowheads="1"/>
            </p:cNvSpPr>
            <p:nvPr/>
          </p:nvSpPr>
          <p:spPr bwMode="auto">
            <a:xfrm>
              <a:off x="4704" y="2880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64512</a:t>
              </a:r>
            </a:p>
          </p:txBody>
        </p:sp>
        <p:sp>
          <p:nvSpPr>
            <p:cNvPr id="18462" name="Oval 21"/>
            <p:cNvSpPr>
              <a:spLocks noChangeArrowheads="1"/>
            </p:cNvSpPr>
            <p:nvPr/>
          </p:nvSpPr>
          <p:spPr bwMode="auto">
            <a:xfrm>
              <a:off x="2736" y="2016"/>
              <a:ext cx="240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8463" name="Line 22"/>
            <p:cNvSpPr>
              <a:spLocks noChangeShapeType="1"/>
            </p:cNvSpPr>
            <p:nvPr/>
          </p:nvSpPr>
          <p:spPr bwMode="auto">
            <a:xfrm flipV="1">
              <a:off x="624" y="3072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Line 23"/>
            <p:cNvSpPr>
              <a:spLocks noChangeShapeType="1"/>
            </p:cNvSpPr>
            <p:nvPr/>
          </p:nvSpPr>
          <p:spPr bwMode="auto">
            <a:xfrm flipH="1" flipV="1">
              <a:off x="960" y="3072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Line 24"/>
            <p:cNvSpPr>
              <a:spLocks noChangeShapeType="1"/>
            </p:cNvSpPr>
            <p:nvPr/>
          </p:nvSpPr>
          <p:spPr bwMode="auto">
            <a:xfrm flipV="1">
              <a:off x="1728" y="3072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Line 25"/>
            <p:cNvSpPr>
              <a:spLocks noChangeShapeType="1"/>
            </p:cNvSpPr>
            <p:nvPr/>
          </p:nvSpPr>
          <p:spPr bwMode="auto">
            <a:xfrm flipH="1" flipV="1">
              <a:off x="2064" y="3072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Line 26"/>
            <p:cNvSpPr>
              <a:spLocks noChangeShapeType="1"/>
            </p:cNvSpPr>
            <p:nvPr/>
          </p:nvSpPr>
          <p:spPr bwMode="auto">
            <a:xfrm flipV="1">
              <a:off x="3456" y="3072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27"/>
            <p:cNvSpPr>
              <a:spLocks noChangeShapeType="1"/>
            </p:cNvSpPr>
            <p:nvPr/>
          </p:nvSpPr>
          <p:spPr bwMode="auto">
            <a:xfrm flipH="1" flipV="1">
              <a:off x="3792" y="3072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28"/>
            <p:cNvSpPr>
              <a:spLocks noChangeShapeType="1"/>
            </p:cNvSpPr>
            <p:nvPr/>
          </p:nvSpPr>
          <p:spPr bwMode="auto">
            <a:xfrm flipV="1">
              <a:off x="4512" y="3072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29"/>
            <p:cNvSpPr>
              <a:spLocks noChangeShapeType="1"/>
            </p:cNvSpPr>
            <p:nvPr/>
          </p:nvSpPr>
          <p:spPr bwMode="auto">
            <a:xfrm flipH="1" flipV="1">
              <a:off x="4800" y="3072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30"/>
            <p:cNvSpPr>
              <a:spLocks noChangeShapeType="1"/>
            </p:cNvSpPr>
            <p:nvPr/>
          </p:nvSpPr>
          <p:spPr bwMode="auto">
            <a:xfrm flipV="1">
              <a:off x="960" y="2208"/>
              <a:ext cx="182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Line 31"/>
            <p:cNvSpPr>
              <a:spLocks noChangeShapeType="1"/>
            </p:cNvSpPr>
            <p:nvPr/>
          </p:nvSpPr>
          <p:spPr bwMode="auto">
            <a:xfrm flipV="1">
              <a:off x="2016" y="220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32"/>
            <p:cNvSpPr>
              <a:spLocks noChangeShapeType="1"/>
            </p:cNvSpPr>
            <p:nvPr/>
          </p:nvSpPr>
          <p:spPr bwMode="auto">
            <a:xfrm flipH="1" flipV="1">
              <a:off x="2880" y="2208"/>
              <a:ext cx="86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33"/>
            <p:cNvSpPr>
              <a:spLocks noChangeShapeType="1"/>
            </p:cNvSpPr>
            <p:nvPr/>
          </p:nvSpPr>
          <p:spPr bwMode="auto">
            <a:xfrm flipH="1" flipV="1">
              <a:off x="2928" y="2208"/>
              <a:ext cx="187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6" name="Text Box 34"/>
          <p:cNvSpPr txBox="1">
            <a:spLocks noChangeArrowheads="1"/>
          </p:cNvSpPr>
          <p:nvPr/>
        </p:nvSpPr>
        <p:spPr bwMode="auto">
          <a:xfrm>
            <a:off x="2795588" y="1938338"/>
            <a:ext cx="334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>
                <a:latin typeface="Arial" charset="0"/>
                <a:ea typeface="宋体" pitchFamily="2" charset="-122"/>
              </a:rPr>
              <a:t>64K processor hierarchical tree</a:t>
            </a:r>
          </a:p>
        </p:txBody>
      </p:sp>
      <p:sp>
        <p:nvSpPr>
          <p:cNvPr id="18437" name="Rectangle 35"/>
          <p:cNvSpPr>
            <a:spLocks noChangeArrowheads="1"/>
          </p:cNvSpPr>
          <p:nvPr/>
        </p:nvSpPr>
        <p:spPr bwMode="auto">
          <a:xfrm>
            <a:off x="2711450" y="5913438"/>
            <a:ext cx="457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altLang="zh-CN" sz="1000">
                <a:latin typeface="Arial" charset="0"/>
                <a:ea typeface="宋体" pitchFamily="2" charset="-122"/>
              </a:rPr>
              <a:t>Apply different strategies at each level</a:t>
            </a:r>
          </a:p>
        </p:txBody>
      </p:sp>
      <p:sp>
        <p:nvSpPr>
          <p:cNvPr id="18438" name="Text Box 36"/>
          <p:cNvSpPr txBox="1">
            <a:spLocks noChangeArrowheads="1"/>
          </p:cNvSpPr>
          <p:nvPr/>
        </p:nvSpPr>
        <p:spPr bwMode="auto">
          <a:xfrm>
            <a:off x="147638" y="5170488"/>
            <a:ext cx="590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Level 0</a:t>
            </a:r>
          </a:p>
        </p:txBody>
      </p:sp>
      <p:sp>
        <p:nvSpPr>
          <p:cNvPr id="18439" name="Text Box 37"/>
          <p:cNvSpPr txBox="1">
            <a:spLocks noChangeArrowheads="1"/>
          </p:cNvSpPr>
          <p:nvPr/>
        </p:nvSpPr>
        <p:spPr bwMode="auto">
          <a:xfrm>
            <a:off x="155575" y="4056063"/>
            <a:ext cx="590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Level 1</a:t>
            </a:r>
          </a:p>
        </p:txBody>
      </p:sp>
      <p:sp>
        <p:nvSpPr>
          <p:cNvPr id="18440" name="Text Box 38"/>
          <p:cNvSpPr txBox="1">
            <a:spLocks noChangeArrowheads="1"/>
          </p:cNvSpPr>
          <p:nvPr/>
        </p:nvSpPr>
        <p:spPr bwMode="auto">
          <a:xfrm>
            <a:off x="152400" y="2708275"/>
            <a:ext cx="590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Level 2</a:t>
            </a:r>
          </a:p>
        </p:txBody>
      </p:sp>
      <p:sp>
        <p:nvSpPr>
          <p:cNvPr id="18441" name="AutoShape 39"/>
          <p:cNvSpPr>
            <a:spLocks/>
          </p:cNvSpPr>
          <p:nvPr/>
        </p:nvSpPr>
        <p:spPr bwMode="auto">
          <a:xfrm rot="-5400000">
            <a:off x="1368426" y="5310187"/>
            <a:ext cx="260350" cy="841375"/>
          </a:xfrm>
          <a:prstGeom prst="leftBrace">
            <a:avLst>
              <a:gd name="adj1" fmla="val 26931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40"/>
          <p:cNvSpPr txBox="1">
            <a:spLocks noChangeArrowheads="1"/>
          </p:cNvSpPr>
          <p:nvPr/>
        </p:nvSpPr>
        <p:spPr bwMode="auto">
          <a:xfrm>
            <a:off x="1289050" y="5915025"/>
            <a:ext cx="4127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800">
                <a:latin typeface="Arial" charset="0"/>
                <a:ea typeface="宋体" pitchFamily="2" charset="-122"/>
              </a:rPr>
              <a:t>1024</a:t>
            </a:r>
          </a:p>
        </p:txBody>
      </p:sp>
      <p:sp>
        <p:nvSpPr>
          <p:cNvPr id="18443" name="AutoShape 41"/>
          <p:cNvSpPr>
            <a:spLocks/>
          </p:cNvSpPr>
          <p:nvPr/>
        </p:nvSpPr>
        <p:spPr bwMode="auto">
          <a:xfrm rot="-5400000">
            <a:off x="4383088" y="1601787"/>
            <a:ext cx="260350" cy="5737225"/>
          </a:xfrm>
          <a:prstGeom prst="leftBrace">
            <a:avLst>
              <a:gd name="adj1" fmla="val 183638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42"/>
          <p:cNvSpPr txBox="1">
            <a:spLocks noChangeArrowheads="1"/>
          </p:cNvSpPr>
          <p:nvPr/>
        </p:nvSpPr>
        <p:spPr bwMode="auto">
          <a:xfrm>
            <a:off x="4340225" y="4664075"/>
            <a:ext cx="2984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800">
                <a:latin typeface="Arial" charset="0"/>
                <a:ea typeface="宋体" pitchFamily="2" charset="-122"/>
              </a:rPr>
              <a:t>64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12</a:t>
            </a:fld>
            <a:endParaRPr lang="en-US" altLang="zh-CN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data reduction</a:t>
            </a:r>
          </a:p>
          <a:p>
            <a:pPr lvl="1"/>
            <a:r>
              <a:rPr lang="en-US" dirty="0" smtClean="0"/>
              <a:t>Semi-centralized load balancing scheme</a:t>
            </a:r>
          </a:p>
          <a:p>
            <a:r>
              <a:rPr lang="en-US" dirty="0" smtClean="0"/>
              <a:t>Reducing data movement</a:t>
            </a:r>
          </a:p>
          <a:p>
            <a:pPr lvl="1"/>
            <a:r>
              <a:rPr lang="en-US" dirty="0" smtClean="0"/>
              <a:t>Token-based local balancing</a:t>
            </a:r>
          </a:p>
          <a:p>
            <a:r>
              <a:rPr lang="en-US" dirty="0" smtClean="0"/>
              <a:t>Topology-aware tree construction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dirty="0" smtClean="0">
                <a:ea typeface="宋体" pitchFamily="2" charset="-122"/>
              </a:rPr>
              <a:t>Token-based </a:t>
            </a:r>
            <a:r>
              <a:rPr lang="en-US" altLang="zh-CN" sz="4000" dirty="0" err="1" smtClean="0">
                <a:ea typeface="宋体" pitchFamily="2" charset="-122"/>
              </a:rPr>
              <a:t>HybridLB</a:t>
            </a:r>
            <a:r>
              <a:rPr lang="en-US" altLang="zh-CN" sz="4000" dirty="0" smtClean="0">
                <a:ea typeface="宋体" pitchFamily="2" charset="-122"/>
              </a:rPr>
              <a:t> Scheme</a:t>
            </a:r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838200" y="5148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0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355725" y="507206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>
                <a:latin typeface="Arial" charset="0"/>
                <a:ea typeface="宋体" pitchFamily="2" charset="-122"/>
              </a:rPr>
              <a:t>…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1828800" y="5148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1023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8001000" y="5148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65535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7010400" y="5148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64512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543800" y="507206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>
                <a:latin typeface="Arial" charset="0"/>
                <a:ea typeface="宋体" pitchFamily="2" charset="-122"/>
              </a:rPr>
              <a:t>…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2590800" y="5148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1024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108325" y="507206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>
                <a:latin typeface="Arial" charset="0"/>
                <a:ea typeface="宋体" pitchFamily="2" charset="-122"/>
              </a:rPr>
              <a:t>…</a:t>
            </a:r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3581400" y="5148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2047</a:t>
            </a: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6324600" y="5148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64511</a:t>
            </a:r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5334000" y="5148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63488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867400" y="507206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>
                <a:latin typeface="Arial" charset="0"/>
                <a:ea typeface="宋体" pitchFamily="2" charset="-122"/>
              </a:rPr>
              <a:t>…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4343400" y="5086350"/>
            <a:ext cx="60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>
                <a:latin typeface="Arial" charset="0"/>
                <a:ea typeface="宋体" pitchFamily="2" charset="-122"/>
              </a:rPr>
              <a:t>…...</a:t>
            </a:r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1295400" y="4005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0</a:t>
            </a:r>
          </a:p>
        </p:txBody>
      </p:sp>
      <p:sp>
        <p:nvSpPr>
          <p:cNvPr id="19473" name="Oval 17"/>
          <p:cNvSpPr>
            <a:spLocks noChangeArrowheads="1"/>
          </p:cNvSpPr>
          <p:nvPr/>
        </p:nvSpPr>
        <p:spPr bwMode="auto">
          <a:xfrm>
            <a:off x="3048000" y="4005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1024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5791200" y="4005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63488</a:t>
            </a:r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7467600" y="40052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64512</a:t>
            </a:r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4343400" y="2633663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1</a:t>
            </a:r>
          </a:p>
        </p:txBody>
      </p:sp>
      <p:sp>
        <p:nvSpPr>
          <p:cNvPr id="73749" name="Line 21"/>
          <p:cNvSpPr>
            <a:spLocks noChangeShapeType="1"/>
          </p:cNvSpPr>
          <p:nvPr/>
        </p:nvSpPr>
        <p:spPr bwMode="auto">
          <a:xfrm flipV="1">
            <a:off x="990600" y="4310063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0" name="Line 22"/>
          <p:cNvSpPr>
            <a:spLocks noChangeShapeType="1"/>
          </p:cNvSpPr>
          <p:nvPr/>
        </p:nvSpPr>
        <p:spPr bwMode="auto">
          <a:xfrm flipH="1" flipV="1">
            <a:off x="1524000" y="4310063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1" name="Line 23"/>
          <p:cNvSpPr>
            <a:spLocks noChangeShapeType="1"/>
          </p:cNvSpPr>
          <p:nvPr/>
        </p:nvSpPr>
        <p:spPr bwMode="auto">
          <a:xfrm flipV="1">
            <a:off x="2743200" y="4310063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2" name="Line 24"/>
          <p:cNvSpPr>
            <a:spLocks noChangeShapeType="1"/>
          </p:cNvSpPr>
          <p:nvPr/>
        </p:nvSpPr>
        <p:spPr bwMode="auto">
          <a:xfrm flipH="1" flipV="1">
            <a:off x="3276600" y="4310063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3" name="Line 25"/>
          <p:cNvSpPr>
            <a:spLocks noChangeShapeType="1"/>
          </p:cNvSpPr>
          <p:nvPr/>
        </p:nvSpPr>
        <p:spPr bwMode="auto">
          <a:xfrm flipV="1">
            <a:off x="5486400" y="4310063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 flipH="1" flipV="1">
            <a:off x="6019800" y="4310063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5" name="Line 27"/>
          <p:cNvSpPr>
            <a:spLocks noChangeShapeType="1"/>
          </p:cNvSpPr>
          <p:nvPr/>
        </p:nvSpPr>
        <p:spPr bwMode="auto">
          <a:xfrm flipV="1">
            <a:off x="7162800" y="4310063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6" name="Line 28"/>
          <p:cNvSpPr>
            <a:spLocks noChangeShapeType="1"/>
          </p:cNvSpPr>
          <p:nvPr/>
        </p:nvSpPr>
        <p:spPr bwMode="auto">
          <a:xfrm flipH="1" flipV="1">
            <a:off x="7620000" y="4310063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7" name="Line 29"/>
          <p:cNvSpPr>
            <a:spLocks noChangeShapeType="1"/>
          </p:cNvSpPr>
          <p:nvPr/>
        </p:nvSpPr>
        <p:spPr bwMode="auto">
          <a:xfrm flipV="1">
            <a:off x="1524000" y="2938463"/>
            <a:ext cx="2895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8" name="Line 30"/>
          <p:cNvSpPr>
            <a:spLocks noChangeShapeType="1"/>
          </p:cNvSpPr>
          <p:nvPr/>
        </p:nvSpPr>
        <p:spPr bwMode="auto">
          <a:xfrm flipV="1">
            <a:off x="3200400" y="2938463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59" name="Line 31"/>
          <p:cNvSpPr>
            <a:spLocks noChangeShapeType="1"/>
          </p:cNvSpPr>
          <p:nvPr/>
        </p:nvSpPr>
        <p:spPr bwMode="auto">
          <a:xfrm flipH="1" flipV="1">
            <a:off x="4572000" y="2938463"/>
            <a:ext cx="1371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60" name="Line 32"/>
          <p:cNvSpPr>
            <a:spLocks noChangeShapeType="1"/>
          </p:cNvSpPr>
          <p:nvPr/>
        </p:nvSpPr>
        <p:spPr bwMode="auto">
          <a:xfrm flipH="1" flipV="1">
            <a:off x="4648200" y="2938463"/>
            <a:ext cx="2971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454025" y="4673600"/>
            <a:ext cx="1174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Load Data (OCG)</a:t>
            </a:r>
          </a:p>
        </p:txBody>
      </p:sp>
      <p:sp>
        <p:nvSpPr>
          <p:cNvPr id="73762" name="Oval 34"/>
          <p:cNvSpPr>
            <a:spLocks noChangeArrowheads="1"/>
          </p:cNvSpPr>
          <p:nvPr/>
        </p:nvSpPr>
        <p:spPr bwMode="auto">
          <a:xfrm>
            <a:off x="609600" y="2481263"/>
            <a:ext cx="7848600" cy="2438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3" name="Text Box 35"/>
          <p:cNvSpPr txBox="1">
            <a:spLocks noChangeArrowheads="1"/>
          </p:cNvSpPr>
          <p:nvPr/>
        </p:nvSpPr>
        <p:spPr bwMode="auto">
          <a:xfrm>
            <a:off x="6156325" y="2286000"/>
            <a:ext cx="2493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200">
                <a:latin typeface="Arial" charset="0"/>
                <a:ea typeface="宋体" pitchFamily="2" charset="-122"/>
              </a:rPr>
              <a:t>Refinement-based Load balancing</a:t>
            </a:r>
          </a:p>
        </p:txBody>
      </p:sp>
      <p:sp>
        <p:nvSpPr>
          <p:cNvPr id="73764" name="Oval 36"/>
          <p:cNvSpPr>
            <a:spLocks noChangeArrowheads="1"/>
          </p:cNvSpPr>
          <p:nvPr/>
        </p:nvSpPr>
        <p:spPr bwMode="auto">
          <a:xfrm>
            <a:off x="609600" y="3929063"/>
            <a:ext cx="1828800" cy="1828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5" name="Oval 37"/>
          <p:cNvSpPr>
            <a:spLocks noChangeArrowheads="1"/>
          </p:cNvSpPr>
          <p:nvPr/>
        </p:nvSpPr>
        <p:spPr bwMode="auto">
          <a:xfrm>
            <a:off x="2362200" y="3929063"/>
            <a:ext cx="1828800" cy="1828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6" name="Oval 38"/>
          <p:cNvSpPr>
            <a:spLocks noChangeArrowheads="1"/>
          </p:cNvSpPr>
          <p:nvPr/>
        </p:nvSpPr>
        <p:spPr bwMode="auto">
          <a:xfrm>
            <a:off x="5105400" y="3929063"/>
            <a:ext cx="1828800" cy="1828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7" name="Oval 39"/>
          <p:cNvSpPr>
            <a:spLocks noChangeArrowheads="1"/>
          </p:cNvSpPr>
          <p:nvPr/>
        </p:nvSpPr>
        <p:spPr bwMode="auto">
          <a:xfrm>
            <a:off x="6781800" y="3929063"/>
            <a:ext cx="1828800" cy="1828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8" name="Text Box 40"/>
          <p:cNvSpPr txBox="1">
            <a:spLocks noChangeArrowheads="1"/>
          </p:cNvSpPr>
          <p:nvPr/>
        </p:nvSpPr>
        <p:spPr bwMode="auto">
          <a:xfrm>
            <a:off x="3894138" y="5864225"/>
            <a:ext cx="2216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200">
                <a:latin typeface="Arial" charset="0"/>
                <a:ea typeface="宋体" pitchFamily="2" charset="-122"/>
              </a:rPr>
              <a:t>Greedy-based Load balancing</a:t>
            </a:r>
          </a:p>
        </p:txBody>
      </p:sp>
      <p:sp>
        <p:nvSpPr>
          <p:cNvPr id="73769" name="Text Box 41"/>
          <p:cNvSpPr txBox="1">
            <a:spLocks noChangeArrowheads="1"/>
          </p:cNvSpPr>
          <p:nvPr/>
        </p:nvSpPr>
        <p:spPr bwMode="auto">
          <a:xfrm>
            <a:off x="1749425" y="3200400"/>
            <a:ext cx="7651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Load Data</a:t>
            </a:r>
          </a:p>
        </p:txBody>
      </p:sp>
      <p:sp>
        <p:nvSpPr>
          <p:cNvPr id="73770" name="Oval 42"/>
          <p:cNvSpPr>
            <a:spLocks noChangeArrowheads="1"/>
          </p:cNvSpPr>
          <p:nvPr/>
        </p:nvSpPr>
        <p:spPr bwMode="auto">
          <a:xfrm>
            <a:off x="3505200" y="4267200"/>
            <a:ext cx="152400" cy="152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71" name="AutoShape 43"/>
          <p:cNvSpPr>
            <a:spLocks noChangeArrowheads="1"/>
          </p:cNvSpPr>
          <p:nvPr/>
        </p:nvSpPr>
        <p:spPr bwMode="auto">
          <a:xfrm>
            <a:off x="3733800" y="3429000"/>
            <a:ext cx="2133600" cy="762000"/>
          </a:xfrm>
          <a:prstGeom prst="curvedDownArrow">
            <a:avLst>
              <a:gd name="adj1" fmla="val 36996"/>
              <a:gd name="adj2" fmla="val 112000"/>
              <a:gd name="adj3" fmla="val 33333"/>
            </a:avLst>
          </a:prstGeom>
          <a:solidFill>
            <a:srgbClr val="FFFF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72" name="Oval 44"/>
          <p:cNvSpPr>
            <a:spLocks noChangeArrowheads="1"/>
          </p:cNvSpPr>
          <p:nvPr/>
        </p:nvSpPr>
        <p:spPr bwMode="auto">
          <a:xfrm>
            <a:off x="5562600" y="4267200"/>
            <a:ext cx="152400" cy="152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73" name="Oval 45"/>
          <p:cNvSpPr>
            <a:spLocks noChangeArrowheads="1"/>
          </p:cNvSpPr>
          <p:nvPr/>
        </p:nvSpPr>
        <p:spPr bwMode="auto">
          <a:xfrm>
            <a:off x="6248400" y="5486400"/>
            <a:ext cx="152400" cy="152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74" name="Oval 46"/>
          <p:cNvSpPr>
            <a:spLocks noChangeArrowheads="1"/>
          </p:cNvSpPr>
          <p:nvPr/>
        </p:nvSpPr>
        <p:spPr bwMode="auto">
          <a:xfrm>
            <a:off x="3657600" y="5486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75" name="Oval 47"/>
          <p:cNvSpPr>
            <a:spLocks noChangeArrowheads="1"/>
          </p:cNvSpPr>
          <p:nvPr/>
        </p:nvSpPr>
        <p:spPr bwMode="auto">
          <a:xfrm>
            <a:off x="6477000" y="5486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76" name="AutoShape 48"/>
          <p:cNvSpPr>
            <a:spLocks noChangeArrowheads="1"/>
          </p:cNvSpPr>
          <p:nvPr/>
        </p:nvSpPr>
        <p:spPr bwMode="auto">
          <a:xfrm>
            <a:off x="3798888" y="5638800"/>
            <a:ext cx="3440112" cy="641350"/>
          </a:xfrm>
          <a:prstGeom prst="curvedUpArrow">
            <a:avLst>
              <a:gd name="adj1" fmla="val 51702"/>
              <a:gd name="adj2" fmla="val 214554"/>
              <a:gd name="adj3" fmla="val 31931"/>
            </a:avLst>
          </a:prstGeom>
          <a:solidFill>
            <a:srgbClr val="FFFF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5" name="Oval 49"/>
          <p:cNvSpPr>
            <a:spLocks noChangeArrowheads="1"/>
          </p:cNvSpPr>
          <p:nvPr/>
        </p:nvSpPr>
        <p:spPr bwMode="auto">
          <a:xfrm>
            <a:off x="7748588" y="5872163"/>
            <a:ext cx="152400" cy="1524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Oval 50"/>
          <p:cNvSpPr>
            <a:spLocks noChangeArrowheads="1"/>
          </p:cNvSpPr>
          <p:nvPr/>
        </p:nvSpPr>
        <p:spPr bwMode="auto">
          <a:xfrm>
            <a:off x="7754938" y="6119813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8012113" y="5853113"/>
            <a:ext cx="492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token</a:t>
            </a:r>
          </a:p>
        </p:txBody>
      </p:sp>
      <p:sp>
        <p:nvSpPr>
          <p:cNvPr id="19508" name="Text Box 52"/>
          <p:cNvSpPr txBox="1">
            <a:spLocks noChangeArrowheads="1"/>
          </p:cNvSpPr>
          <p:nvPr/>
        </p:nvSpPr>
        <p:spPr bwMode="auto">
          <a:xfrm>
            <a:off x="8008938" y="6061075"/>
            <a:ext cx="520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000">
                <a:latin typeface="Arial" charset="0"/>
                <a:ea typeface="宋体" pitchFamily="2" charset="-122"/>
              </a:rPr>
              <a:t>object</a:t>
            </a: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14</a:t>
            </a:fld>
            <a:endParaRPr lang="en-US" altLang="zh-CN"/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73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7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7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7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73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737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737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737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737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7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7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8" dur="500"/>
                                        <p:tgtEl>
                                          <p:spTgt spid="73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500"/>
                                        <p:tgtEl>
                                          <p:spTgt spid="7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500"/>
                                        <p:tgtEl>
                                          <p:spTgt spid="7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7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500"/>
                                        <p:tgtEl>
                                          <p:spTgt spid="73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500"/>
                                        <p:tgtEl>
                                          <p:spTgt spid="73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500"/>
                                        <p:tgtEl>
                                          <p:spTgt spid="73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9" grpId="0" animBg="1"/>
      <p:bldP spid="73750" grpId="0" animBg="1"/>
      <p:bldP spid="73751" grpId="0" animBg="1"/>
      <p:bldP spid="73752" grpId="0" animBg="1"/>
      <p:bldP spid="73753" grpId="0" animBg="1"/>
      <p:bldP spid="73754" grpId="0" animBg="1"/>
      <p:bldP spid="73755" grpId="0" animBg="1"/>
      <p:bldP spid="73756" grpId="0" animBg="1"/>
      <p:bldP spid="73757" grpId="0" animBg="1"/>
      <p:bldP spid="73758" grpId="0" animBg="1"/>
      <p:bldP spid="73759" grpId="0" animBg="1"/>
      <p:bldP spid="73760" grpId="0" animBg="1"/>
      <p:bldP spid="73761" grpId="0"/>
      <p:bldP spid="73762" grpId="0" animBg="1"/>
      <p:bldP spid="73763" grpId="0"/>
      <p:bldP spid="73764" grpId="0" animBg="1"/>
      <p:bldP spid="73765" grpId="0" animBg="1"/>
      <p:bldP spid="73766" grpId="0" animBg="1"/>
      <p:bldP spid="73767" grpId="0" animBg="1"/>
      <p:bldP spid="73768" grpId="0"/>
      <p:bldP spid="73769" grpId="0"/>
      <p:bldP spid="73770" grpId="0" animBg="1"/>
      <p:bldP spid="73771" grpId="0" animBg="1"/>
      <p:bldP spid="73772" grpId="0" animBg="1"/>
      <p:bldP spid="73772" grpId="1" animBg="1"/>
      <p:bldP spid="73773" grpId="0" animBg="1"/>
      <p:bldP spid="73774" grpId="0" animBg="1"/>
      <p:bldP spid="73774" grpId="1" animBg="1"/>
      <p:bldP spid="73775" grpId="0" animBg="1"/>
      <p:bldP spid="73776" grpId="0" animBg="1"/>
      <p:bldP spid="7377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Performance Study with Synthetic Benchmark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14600" y="6051550"/>
            <a:ext cx="4230645" cy="30777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 dirty="0" err="1" smtClean="0">
                <a:ea typeface="宋体" pitchFamily="2" charset="-122"/>
              </a:rPr>
              <a:t>lb_test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r>
              <a:rPr lang="en-US" altLang="zh-CN" sz="1400" dirty="0">
                <a:ea typeface="宋体" pitchFamily="2" charset="-122"/>
              </a:rPr>
              <a:t>benchmark </a:t>
            </a:r>
            <a:r>
              <a:rPr lang="en-US" altLang="zh-CN" sz="1400" dirty="0" smtClean="0">
                <a:ea typeface="宋体" pitchFamily="2" charset="-122"/>
              </a:rPr>
              <a:t>on Ranger Cluster  (1M objects)</a:t>
            </a:r>
            <a:endParaRPr lang="en-US" altLang="zh-CN" sz="1400" dirty="0">
              <a:ea typeface="宋体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15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Charm++ Workshop 2010</a:t>
            </a:r>
            <a:endParaRPr lang="en-US" altLang="zh-CN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Load Balancing Time  (</a:t>
            </a:r>
            <a:r>
              <a:rPr lang="en-US" altLang="zh-CN" sz="2800" dirty="0" err="1" smtClean="0">
                <a:ea typeface="宋体" pitchFamily="2" charset="-122"/>
              </a:rPr>
              <a:t>lb_test</a:t>
            </a:r>
            <a:r>
              <a:rPr lang="en-US" altLang="zh-CN" sz="2800" dirty="0" smtClean="0">
                <a:ea typeface="宋体" pitchFamily="2" charset="-122"/>
              </a:rPr>
              <a:t>)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896829" y="6051550"/>
            <a:ext cx="3122971" cy="30777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 dirty="0" err="1" smtClean="0">
                <a:ea typeface="宋体" pitchFamily="2" charset="-122"/>
              </a:rPr>
              <a:t>lb_test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r>
              <a:rPr lang="en-US" altLang="zh-CN" sz="1400" dirty="0">
                <a:ea typeface="宋体" pitchFamily="2" charset="-122"/>
              </a:rPr>
              <a:t>benchmark </a:t>
            </a:r>
            <a:r>
              <a:rPr lang="en-US" altLang="zh-CN" sz="1400" dirty="0" smtClean="0">
                <a:ea typeface="宋体" pitchFamily="2" charset="-122"/>
              </a:rPr>
              <a:t>on Ranger Cluster</a:t>
            </a:r>
            <a:endParaRPr lang="en-US" altLang="zh-CN" sz="1400" dirty="0">
              <a:ea typeface="宋体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16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Performance (</a:t>
            </a:r>
            <a:r>
              <a:rPr lang="en-US" altLang="zh-CN" sz="2800" dirty="0" err="1" smtClean="0">
                <a:ea typeface="宋体" pitchFamily="2" charset="-122"/>
              </a:rPr>
              <a:t>lb_test</a:t>
            </a:r>
            <a:r>
              <a:rPr lang="en-US" altLang="zh-CN" sz="2800" dirty="0" smtClean="0">
                <a:ea typeface="宋体" pitchFamily="2" charset="-122"/>
              </a:rPr>
              <a:t>)</a:t>
            </a:r>
            <a:endParaRPr lang="en-US" altLang="zh-CN" sz="2800" dirty="0" smtClean="0">
              <a:ea typeface="宋体" pitchFamily="2" charset="-122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896829" y="6051550"/>
            <a:ext cx="3122971" cy="30777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 dirty="0" err="1" smtClean="0">
                <a:ea typeface="宋体" pitchFamily="2" charset="-122"/>
              </a:rPr>
              <a:t>lb_test</a:t>
            </a:r>
            <a:r>
              <a:rPr lang="en-US" altLang="zh-CN" sz="1400" dirty="0" smtClean="0">
                <a:ea typeface="宋体" pitchFamily="2" charset="-122"/>
              </a:rPr>
              <a:t> </a:t>
            </a:r>
            <a:r>
              <a:rPr lang="en-US" altLang="zh-CN" sz="1400" dirty="0">
                <a:ea typeface="宋体" pitchFamily="2" charset="-122"/>
              </a:rPr>
              <a:t>benchmark </a:t>
            </a:r>
            <a:r>
              <a:rPr lang="en-US" altLang="zh-CN" sz="1400" dirty="0" smtClean="0">
                <a:ea typeface="宋体" pitchFamily="2" charset="-122"/>
              </a:rPr>
              <a:t>on Ranger Cluster</a:t>
            </a:r>
            <a:endParaRPr lang="en-US" altLang="zh-CN" sz="1400" dirty="0">
              <a:ea typeface="宋体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17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NAMD Hierarchical 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NAMD implements its </a:t>
            </a:r>
            <a:r>
              <a:rPr lang="en-US" smtClean="0"/>
              <a:t>own </a:t>
            </a:r>
            <a:r>
              <a:rPr lang="en-US" smtClean="0"/>
              <a:t>specialized load </a:t>
            </a:r>
            <a:r>
              <a:rPr lang="en-US" dirty="0" smtClean="0"/>
              <a:t>balancing strategies</a:t>
            </a:r>
          </a:p>
          <a:p>
            <a:pPr lvl="1"/>
            <a:r>
              <a:rPr lang="en-US" dirty="0" smtClean="0"/>
              <a:t>Based on Charm++ load balancing framework</a:t>
            </a:r>
          </a:p>
          <a:p>
            <a:r>
              <a:rPr lang="en-US" dirty="0" smtClean="0"/>
              <a:t>Extended NAMD comprehensive and refinement-based solution</a:t>
            </a:r>
          </a:p>
          <a:p>
            <a:pPr lvl="1"/>
            <a:r>
              <a:rPr lang="en-US" dirty="0" smtClean="0"/>
              <a:t>Work </a:t>
            </a:r>
            <a:r>
              <a:rPr lang="en-US" dirty="0" smtClean="0"/>
              <a:t>on subset of processors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18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NAMD LB Time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19</a:t>
            </a:fld>
            <a:endParaRPr lang="en-US" altLang="zh-CN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Dynamic Load Balancing framework in Charm++</a:t>
            </a:r>
          </a:p>
          <a:p>
            <a:pPr eaLnBrk="1" hangingPunct="1"/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Motivations</a:t>
            </a:r>
          </a:p>
          <a:p>
            <a:pPr eaLnBrk="1" hangingPunct="1"/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Hierarchical load balancing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NAMD LB Time (Comprehensive)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20</a:t>
            </a:fld>
            <a:endParaRPr lang="en-US" altLang="zh-CN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NAMD LB Time (Refinement)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21</a:t>
            </a:fld>
            <a:endParaRPr lang="en-US" altLang="zh-CN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NAMD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22</a:t>
            </a:fld>
            <a:endParaRPr lang="en-US" altLang="zh-CN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smtClean="0">
                <a:ea typeface="宋体" pitchFamily="2" charset="-122"/>
              </a:rPr>
              <a:t>Conclusions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Scalable LBs are needed due to large machines like BG/P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Avoid memory and communication bottleneck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Achieve similar result to the more expensive centralized load balancer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Take processor topology into account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23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Charm++ Dynamic Load-Balancing Framework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3517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dirty="0" smtClean="0">
                <a:ea typeface="宋体" pitchFamily="2" charset="-122"/>
              </a:rPr>
              <a:t>One of the most popular reasons to use Charm++/AMPI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dirty="0" smtClean="0">
                <a:ea typeface="宋体" pitchFamily="2" charset="-122"/>
              </a:rPr>
              <a:t>Fully automatic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dirty="0" smtClean="0">
                <a:ea typeface="宋体" pitchFamily="2" charset="-122"/>
              </a:rPr>
              <a:t>Adaptive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 smtClean="0">
                <a:ea typeface="宋体" pitchFamily="2" charset="-122"/>
              </a:rPr>
              <a:t>Application independent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dirty="0" smtClean="0">
                <a:ea typeface="宋体" pitchFamily="2" charset="-122"/>
              </a:rPr>
              <a:t>Modular, and extendable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Principle of Persistence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114800"/>
          </a:xfrm>
          <a:ln>
            <a:solidFill>
              <a:srgbClr val="0070C0"/>
            </a:solidFill>
          </a:ln>
        </p:spPr>
        <p:txBody>
          <a:bodyPr/>
          <a:lstStyle/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Principle of Persistence</a:t>
            </a:r>
          </a:p>
          <a:p>
            <a:pPr lvl="1" eaLnBrk="1" hangingPunct="1"/>
            <a:r>
              <a:rPr lang="en-US" altLang="zh-CN" sz="2400" i="1" dirty="0" smtClean="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rPr>
              <a:t>Once an application is expressed in terms of  interacting objects, object communication patterns and computational loads tend to persist over time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In spite of dynamic behavior</a:t>
            </a:r>
          </a:p>
          <a:p>
            <a:pPr lvl="2" eaLnBrk="1" hangingPunct="1"/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Abrupt and </a:t>
            </a:r>
            <a:r>
              <a:rPr lang="en-US" altLang="zh-CN" sz="2000" dirty="0" err="1" smtClean="0">
                <a:latin typeface="Times New Roman" pitchFamily="18" charset="0"/>
                <a:ea typeface="宋体" pitchFamily="2" charset="-122"/>
              </a:rPr>
              <a:t>large,but</a:t>
            </a:r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 infrequent changes (e.g. AMR)</a:t>
            </a:r>
          </a:p>
          <a:p>
            <a:pPr lvl="2" eaLnBrk="1" hangingPunct="1"/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Slow and small changes (e.g. particle migration)</a:t>
            </a:r>
          </a:p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Parallel analog of principle of locality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Heuristics, that holds for most CSE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Measurement Based Load Balancing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Based on Principle of persistence</a:t>
            </a:r>
          </a:p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Runtime instrumentation (LB Database)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communication volume and computation time</a:t>
            </a:r>
          </a:p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Measurement based load balancers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Use the database periodically to make new decisions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Many alternative strategies can use the database</a:t>
            </a:r>
          </a:p>
          <a:p>
            <a:pPr lvl="2" eaLnBrk="1" hangingPunct="1"/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Centralized </a:t>
            </a:r>
            <a:r>
              <a:rPr lang="en-US" altLang="zh-CN" sz="2000" dirty="0" err="1" smtClean="0">
                <a:latin typeface="Times New Roman" pitchFamily="18" charset="0"/>
                <a:ea typeface="宋体" pitchFamily="2" charset="-122"/>
              </a:rPr>
              <a:t>vs</a:t>
            </a:r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 distributed</a:t>
            </a:r>
          </a:p>
          <a:p>
            <a:pPr lvl="2" eaLnBrk="1" hangingPunct="1"/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Greedy </a:t>
            </a:r>
            <a:r>
              <a:rPr lang="en-US" altLang="zh-CN" sz="2000" dirty="0" err="1" smtClean="0">
                <a:latin typeface="Times New Roman" pitchFamily="18" charset="0"/>
                <a:ea typeface="宋体" pitchFamily="2" charset="-122"/>
              </a:rPr>
              <a:t>vs</a:t>
            </a:r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 refinement</a:t>
            </a:r>
          </a:p>
          <a:p>
            <a:pPr lvl="2" eaLnBrk="1" hangingPunct="1"/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Taking communication into account</a:t>
            </a:r>
          </a:p>
          <a:p>
            <a:pPr lvl="2" eaLnBrk="1" hangingPunct="1"/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Taking dependencies into account (More complex)</a:t>
            </a:r>
          </a:p>
          <a:p>
            <a:pPr lvl="2" eaLnBrk="1" hangingPunct="1"/>
            <a:r>
              <a:rPr lang="en-US" altLang="zh-CN" sz="2000" dirty="0" smtClean="0">
                <a:latin typeface="Times New Roman" pitchFamily="18" charset="0"/>
                <a:ea typeface="宋体" pitchFamily="2" charset="-122"/>
              </a:rPr>
              <a:t>Topology-aware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Charm++ Workshop 2010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30200"/>
            <a:ext cx="7793037" cy="1346200"/>
          </a:xfrm>
        </p:spPr>
        <p:txBody>
          <a:bodyPr/>
          <a:lstStyle/>
          <a:p>
            <a:pPr eaLnBrk="1" hangingPunct="1"/>
            <a:r>
              <a:rPr lang="en-US" altLang="zh-CN" sz="4000" smtClean="0">
                <a:ea typeface="宋体" pitchFamily="2" charset="-122"/>
              </a:rPr>
              <a:t>Load Balancer Strategies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133600"/>
            <a:ext cx="4191000" cy="41910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rgbClr val="FF0000"/>
                </a:solidFill>
                <a:ea typeface="宋体" pitchFamily="2" charset="-122"/>
              </a:rPr>
              <a:t>Centralized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Object load data are sent to processor 0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Integrate to a complete object graph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Migration decision is broadcasted from processor 0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Global barrier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133600"/>
            <a:ext cx="4267200" cy="41910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rgbClr val="FF0000"/>
                </a:solidFill>
                <a:ea typeface="宋体" pitchFamily="2" charset="-122"/>
              </a:rPr>
              <a:t>Distributed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Load balancing among neighboring processors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Build partial object graph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Migration decision is sent to its neighbors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No global barrier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B21B8-D49A-448C-8A6E-8A5EA52126FB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smtClean="0">
                <a:ea typeface="宋体" pitchFamily="2" charset="-122"/>
              </a:rPr>
              <a:t>Limitations of Centralized Strategies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050213" cy="40386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Now consider an application with 1M objects on 64K processors</a:t>
            </a:r>
          </a:p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Limitations (inherently not scalable)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Central node - memory/communication bottleneck</a:t>
            </a:r>
          </a:p>
          <a:p>
            <a:pPr lvl="1" eaLnBrk="1" hangingPunct="1"/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Decision-making algorithms tend to be very slow</a:t>
            </a:r>
          </a:p>
          <a:p>
            <a:pPr eaLnBrk="1" hangingPunct="1"/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We demonstrate these limitations using the simulator we developed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0D3C2-75E4-4466-9669-322CBF7B8E2C}" type="slidenum">
              <a:rPr lang="zh-CN" altLang="en-US" smtClean="0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Memory Overhead (simulation results with </a:t>
            </a:r>
            <a:r>
              <a:rPr lang="en-US" altLang="zh-CN" sz="3600" dirty="0" err="1" smtClean="0">
                <a:ea typeface="宋体" pitchFamily="2" charset="-122"/>
              </a:rPr>
              <a:t>lb_test</a:t>
            </a:r>
            <a:r>
              <a:rPr lang="en-US" altLang="zh-CN" sz="3600" dirty="0" smtClean="0">
                <a:ea typeface="宋体" pitchFamily="2" charset="-122"/>
              </a:rPr>
              <a:t>)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914400" y="1751013"/>
          <a:ext cx="7407275" cy="4475162"/>
        </p:xfrm>
        <a:graphic>
          <a:graphicData uri="http://schemas.openxmlformats.org/presentationml/2006/ole">
            <p:oleObj spid="_x0000_s1026" name="Chart" r:id="rId4" imgW="6095848" imgH="4067124" progId="MSGraph.Chart.8">
              <p:embed followColorScheme="full"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257800" y="5985302"/>
            <a:ext cx="3706464" cy="415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000" dirty="0" err="1">
                <a:latin typeface="Arial" charset="0"/>
                <a:ea typeface="宋体" pitchFamily="2" charset="-122"/>
              </a:rPr>
              <a:t>Lb_test</a:t>
            </a:r>
            <a:r>
              <a:rPr lang="en-US" altLang="zh-CN" sz="1000" dirty="0">
                <a:latin typeface="Arial" charset="0"/>
                <a:ea typeface="宋体" pitchFamily="2" charset="-122"/>
              </a:rPr>
              <a:t> benchmark is a parameterized program that creates a </a:t>
            </a:r>
          </a:p>
          <a:p>
            <a:pPr eaLnBrk="1" hangingPunct="1"/>
            <a:r>
              <a:rPr lang="en-US" altLang="zh-CN" sz="1000" dirty="0">
                <a:latin typeface="Arial" charset="0"/>
                <a:ea typeface="宋体" pitchFamily="2" charset="-122"/>
              </a:rPr>
              <a:t>specified number of communicating objects in 2D-mesh</a:t>
            </a:r>
            <a:r>
              <a:rPr lang="en-US" altLang="zh-CN" sz="1050" dirty="0">
                <a:latin typeface="Arial" charset="0"/>
                <a:ea typeface="宋体" pitchFamily="2" charset="-122"/>
              </a:rPr>
              <a:t>.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7399338" y="18065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zh-CN" altLang="en-US">
              <a:latin typeface="Arial" charset="0"/>
              <a:ea typeface="宋体" pitchFamily="2" charset="-122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953250" y="5378450"/>
            <a:ext cx="1941513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000" dirty="0">
                <a:latin typeface="Arial" charset="0"/>
                <a:ea typeface="宋体" pitchFamily="2" charset="-122"/>
              </a:rPr>
              <a:t>Run on Lemieux 64 processors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48320-14CC-48A9-8E5F-94955A28710F}" type="slidenum">
              <a:rPr lang="zh-CN" altLang="en-US" smtClean="0"/>
              <a:pPr>
                <a:defRPr/>
              </a:pPr>
              <a:t>8</a:t>
            </a:fld>
            <a:endParaRPr lang="en-US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smtClean="0">
                <a:ea typeface="宋体" pitchFamily="2" charset="-122"/>
              </a:rPr>
              <a:t>Load Balancing Execution Time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533400" y="1687513"/>
          <a:ext cx="8077200" cy="4640262"/>
        </p:xfrm>
        <a:graphic>
          <a:graphicData uri="http://schemas.openxmlformats.org/presentationml/2006/ole">
            <p:oleObj spid="_x0000_s2050" name="Chart" r:id="rId4" imgW="6095848" imgH="4067124" progId="MSGraph.Chart.8">
              <p:embed followColorScheme="full"/>
            </p:oleObj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6096000"/>
            <a:ext cx="47227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100" dirty="0">
                <a:latin typeface="Arial" charset="0"/>
                <a:ea typeface="宋体" pitchFamily="2" charset="-122"/>
              </a:rPr>
              <a:t>Execution time of load balancing algorithms on 64K processor simulation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48320-14CC-48A9-8E5F-94955A28710F}" type="slidenum">
              <a:rPr lang="zh-CN" altLang="en-US" smtClean="0"/>
              <a:pPr>
                <a:defRPr/>
              </a:pPr>
              <a:t>9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Charm++ Workshop 2010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9870</TotalTime>
  <Words>794</Words>
  <Application>Microsoft Office PowerPoint</Application>
  <PresentationFormat>On-screen Show (4:3)</PresentationFormat>
  <Paragraphs>223</Paragraphs>
  <Slides>23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Blends</vt:lpstr>
      <vt:lpstr>Chart</vt:lpstr>
      <vt:lpstr>Hierarchical Load Balancing for Large Scale Supercomputers</vt:lpstr>
      <vt:lpstr>Outline</vt:lpstr>
      <vt:lpstr>Charm++ Dynamic Load-Balancing Framework</vt:lpstr>
      <vt:lpstr>Principle of Persistence</vt:lpstr>
      <vt:lpstr>Measurement Based Load Balancing</vt:lpstr>
      <vt:lpstr>Load Balancer Strategies</vt:lpstr>
      <vt:lpstr>Limitations of Centralized Strategies</vt:lpstr>
      <vt:lpstr>Memory Overhead (simulation results with lb_test)</vt:lpstr>
      <vt:lpstr>Load Balancing Execution Time</vt:lpstr>
      <vt:lpstr>Limitations of Distributed Strategies</vt:lpstr>
      <vt:lpstr>A Hybrid Load Balancing Strategy</vt:lpstr>
      <vt:lpstr>Hierarchical Tree (an example)</vt:lpstr>
      <vt:lpstr>Issues</vt:lpstr>
      <vt:lpstr>Token-based HybridLB Scheme</vt:lpstr>
      <vt:lpstr>Performance Study with Synthetic Benchmark</vt:lpstr>
      <vt:lpstr>Load Balancing Time  (lb_test)</vt:lpstr>
      <vt:lpstr>Performance (lb_test)</vt:lpstr>
      <vt:lpstr>NAMD Hierarchical LB</vt:lpstr>
      <vt:lpstr>NAMD LB Time</vt:lpstr>
      <vt:lpstr>NAMD LB Time (Comprehensive)</vt:lpstr>
      <vt:lpstr>NAMD LB Time (Refinement)</vt:lpstr>
      <vt:lpstr>NAMD Performance</vt:lpstr>
      <vt:lpstr>Conclusions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and Topology-Dependent Load Balancers in Charm++</dc:title>
  <dc:creator> </dc:creator>
  <cp:lastModifiedBy> </cp:lastModifiedBy>
  <cp:revision>144</cp:revision>
  <dcterms:created xsi:type="dcterms:W3CDTF">2005-10-16T00:29:18Z</dcterms:created>
  <dcterms:modified xsi:type="dcterms:W3CDTF">2010-04-28T18:51:38Z</dcterms:modified>
</cp:coreProperties>
</file>