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583" r:id="rId2"/>
    <p:sldId id="541" r:id="rId3"/>
    <p:sldId id="505" r:id="rId4"/>
    <p:sldId id="456" r:id="rId5"/>
    <p:sldId id="587" r:id="rId6"/>
    <p:sldId id="472" r:id="rId7"/>
    <p:sldId id="478" r:id="rId8"/>
    <p:sldId id="506" r:id="rId9"/>
    <p:sldId id="507" r:id="rId10"/>
    <p:sldId id="508" r:id="rId11"/>
    <p:sldId id="577" r:id="rId12"/>
    <p:sldId id="604" r:id="rId13"/>
    <p:sldId id="603" r:id="rId14"/>
    <p:sldId id="512" r:id="rId15"/>
    <p:sldId id="605" r:id="rId16"/>
    <p:sldId id="607" r:id="rId17"/>
    <p:sldId id="609" r:id="rId18"/>
    <p:sldId id="610" r:id="rId19"/>
    <p:sldId id="621" r:id="rId20"/>
    <p:sldId id="620" r:id="rId21"/>
    <p:sldId id="615" r:id="rId22"/>
    <p:sldId id="618" r:id="rId23"/>
    <p:sldId id="616" r:id="rId24"/>
    <p:sldId id="622" r:id="rId25"/>
    <p:sldId id="623" r:id="rId26"/>
    <p:sldId id="627" r:id="rId27"/>
    <p:sldId id="628" r:id="rId28"/>
    <p:sldId id="614" r:id="rId29"/>
    <p:sldId id="611" r:id="rId30"/>
    <p:sldId id="612" r:id="rId31"/>
    <p:sldId id="613" r:id="rId32"/>
    <p:sldId id="632" r:id="rId33"/>
    <p:sldId id="635" r:id="rId34"/>
    <p:sldId id="636" r:id="rId35"/>
    <p:sldId id="637" r:id="rId36"/>
    <p:sldId id="629" r:id="rId37"/>
    <p:sldId id="630" r:id="rId38"/>
    <p:sldId id="631" r:id="rId39"/>
    <p:sldId id="633" r:id="rId40"/>
    <p:sldId id="634" r:id="rId41"/>
    <p:sldId id="625" r:id="rId42"/>
    <p:sldId id="402" r:id="rId43"/>
    <p:sldId id="46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573B3"/>
    <a:srgbClr val="0000FF"/>
    <a:srgbClr val="008000"/>
    <a:srgbClr val="669900"/>
    <a:srgbClr val="FF6699"/>
    <a:srgbClr val="CCFFCC"/>
    <a:srgbClr val="99FF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Centralized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19.77</c:v>
                </c:pt>
                <c:pt idx="1">
                  <c:v>10.77</c:v>
                </c:pt>
                <c:pt idx="2">
                  <c:v>6.1899999999999995</c:v>
                </c:pt>
                <c:pt idx="3">
                  <c:v>3.67</c:v>
                </c:pt>
                <c:pt idx="4">
                  <c:v>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Hierarchical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19.89</c:v>
                </c:pt>
                <c:pt idx="1">
                  <c:v>10.76</c:v>
                </c:pt>
                <c:pt idx="2">
                  <c:v>6.37</c:v>
                </c:pt>
                <c:pt idx="3">
                  <c:v>3.69</c:v>
                </c:pt>
                <c:pt idx="4">
                  <c:v>5.67</c:v>
                </c:pt>
              </c:numCache>
            </c:numRef>
          </c:val>
        </c:ser>
        <c:shape val="box"/>
        <c:axId val="101282176"/>
        <c:axId val="101283712"/>
        <c:axId val="0"/>
      </c:bar3DChart>
      <c:catAx>
        <c:axId val="101282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1283712"/>
        <c:crosses val="autoZero"/>
        <c:auto val="1"/>
        <c:lblAlgn val="ctr"/>
        <c:lblOffset val="100"/>
      </c:catAx>
      <c:valAx>
        <c:axId val="101283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="0" baseline="0" dirty="0" smtClean="0"/>
                  <a:t>NAMD Time/Step</a:t>
                </a:r>
                <a:endParaRPr lang="en-US" sz="1400" b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1282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Comprehensive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8.8800000000000008</c:v>
                </c:pt>
                <c:pt idx="1">
                  <c:v>9.08</c:v>
                </c:pt>
                <c:pt idx="2">
                  <c:v>173.70999999999998</c:v>
                </c:pt>
                <c:pt idx="3">
                  <c:v>139.89000000000001</c:v>
                </c:pt>
                <c:pt idx="4">
                  <c:v>63.52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Hierarchical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9.4500000000000028</c:v>
                </c:pt>
                <c:pt idx="1">
                  <c:v>5</c:v>
                </c:pt>
                <c:pt idx="2">
                  <c:v>32.230000000000011</c:v>
                </c:pt>
                <c:pt idx="3">
                  <c:v>7.24</c:v>
                </c:pt>
                <c:pt idx="4">
                  <c:v>0.44</c:v>
                </c:pt>
              </c:numCache>
            </c:numRef>
          </c:val>
        </c:ser>
        <c:shape val="box"/>
        <c:axId val="101313152"/>
        <c:axId val="101851520"/>
        <c:axId val="0"/>
      </c:bar3DChart>
      <c:catAx>
        <c:axId val="101313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1851520"/>
        <c:crossesAt val="0.1"/>
        <c:auto val="1"/>
        <c:lblAlgn val="ctr"/>
        <c:lblOffset val="100"/>
      </c:catAx>
      <c:valAx>
        <c:axId val="101851520"/>
        <c:scaling>
          <c:logBase val="10"/>
          <c:orientation val="minMax"/>
          <c:min val="0.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="0" baseline="0" dirty="0" smtClean="0"/>
                  <a:t>Load Balancing Time (s)</a:t>
                </a:r>
                <a:endParaRPr lang="en-US" sz="1400" b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13131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aseline="0"/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solidFill>
              <a:srgbClr val="666666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2.0640000000000001</c:v>
                </c:pt>
                <c:pt idx="1">
                  <c:v>1.9100000000000001</c:v>
                </c:pt>
                <c:pt idx="2">
                  <c:v>2.9279999999999999</c:v>
                </c:pt>
                <c:pt idx="3">
                  <c:v>3.194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Topology</c:v>
                </c:pt>
              </c:strCache>
            </c:strRef>
          </c:tx>
          <c:spPr>
            <a:solidFill>
              <a:srgbClr val="1573B3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1.3240000000000001</c:v>
                </c:pt>
                <c:pt idx="1">
                  <c:v>1.1160000000000001</c:v>
                </c:pt>
                <c:pt idx="2">
                  <c:v>1.0680000000000001</c:v>
                </c:pt>
                <c:pt idx="3">
                  <c:v>1.1120000000000001</c:v>
                </c:pt>
              </c:numCache>
            </c:numRef>
          </c:val>
        </c:ser>
        <c:gapWidth val="300"/>
        <c:axId val="101226752"/>
        <c:axId val="101978496"/>
      </c:barChart>
      <c:catAx>
        <c:axId val="101226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b="0" dirty="0" smtClean="0">
                    <a:latin typeface="Calibri" pitchFamily="34" charset="0"/>
                    <a:cs typeface="Calibri" pitchFamily="34" charset="0"/>
                  </a:rPr>
                  <a:t>Number</a:t>
                </a:r>
                <a:r>
                  <a:rPr lang="en-US" sz="1400" b="0" baseline="0" dirty="0" smtClean="0">
                    <a:latin typeface="Calibri" pitchFamily="34" charset="0"/>
                    <a:cs typeface="Calibri" pitchFamily="34" charset="0"/>
                  </a:rPr>
                  <a:t> of cores</a:t>
                </a:r>
                <a:endParaRPr lang="en-US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01978496"/>
        <c:crosses val="autoZero"/>
        <c:auto val="1"/>
        <c:lblAlgn val="ctr"/>
        <c:lblOffset val="100"/>
      </c:catAx>
      <c:valAx>
        <c:axId val="101978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b="0" dirty="0" smtClean="0">
                    <a:latin typeface="Calibri" pitchFamily="34" charset="0"/>
                    <a:cs typeface="Calibri" pitchFamily="34" charset="0"/>
                  </a:rPr>
                  <a:t>Average</a:t>
                </a:r>
                <a:r>
                  <a:rPr lang="en-US" sz="1400" b="0" baseline="0" dirty="0" smtClean="0">
                    <a:latin typeface="Calibri" pitchFamily="34" charset="0"/>
                    <a:cs typeface="Calibri" pitchFamily="34" charset="0"/>
                  </a:rPr>
                  <a:t> hops per</a:t>
                </a:r>
              </a:p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b="0" baseline="0" dirty="0" smtClean="0">
                    <a:latin typeface="Calibri" pitchFamily="34" charset="0"/>
                    <a:cs typeface="Calibri" pitchFamily="34" charset="0"/>
                  </a:rPr>
                  <a:t> byte per core</a:t>
                </a:r>
                <a:endParaRPr lang="en-US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01226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6D3D5C-6454-42A0-A27E-22C4F214C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C82AD-280A-4899-8FC2-1FC885BDED8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99BC5-755B-4F11-A276-21B06269A95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</a:t>
            </a:r>
            <a:r>
              <a:rPr lang="en-US" dirty="0" smtClean="0"/>
              <a:t> Attendees</a:t>
            </a:r>
            <a:r>
              <a:rPr lang="en-US" baseline="0" dirty="0" smtClean="0"/>
              <a:t> and Committee.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thesis – </a:t>
            </a:r>
            <a:r>
              <a:rPr lang="en-US" b="1" baseline="0" dirty="0" smtClean="0"/>
              <a:t>investigate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develop techniques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enhance effectiveness</a:t>
            </a:r>
            <a:r>
              <a:rPr lang="en-US" baseline="0" dirty="0" smtClean="0"/>
              <a:t> of performance analysis process for applications </a:t>
            </a:r>
            <a:r>
              <a:rPr lang="en-US" b="1" baseline="0" dirty="0" smtClean="0"/>
              <a:t>scaled</a:t>
            </a:r>
            <a:r>
              <a:rPr lang="en-US" baseline="0" dirty="0" smtClean="0"/>
              <a:t> to large numbers of processors.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Lead-out: In this presentation, I will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Start Demo video.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5A49A-A355-427F-826E-D42C5B85E3E6}" type="slidenum">
              <a:rPr lang="en-US"/>
              <a:pPr/>
              <a:t>20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661DB-210D-4DB4-B3E0-F698C35FF3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661DB-210D-4DB4-B3E0-F698C35FF3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63B9D-CD24-4F20-9C0F-ECFC6AC55B51}" type="slidenum">
              <a:rPr lang="en-US"/>
              <a:pPr/>
              <a:t>24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A0EAD-87A1-44A2-9273-E5B5BEF7518D}" type="slidenum">
              <a:rPr lang="en-US"/>
              <a:pPr/>
              <a:t>25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591E2-EBD1-4C3F-8320-BE38C834892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7B15-9E00-41AD-BE93-87E9970CAEE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7B15-9E00-41AD-BE93-87E9970CAEE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2AEE45-1D49-49B1-A0A8-9E51AEF15246}" type="slidenum">
              <a:rPr lang="en-US"/>
              <a:pPr/>
              <a:t>33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5834C1-BFCC-4B48-AA64-A548C17554CA}" type="slidenum">
              <a:rPr lang="en-US"/>
              <a:pPr/>
              <a:t>34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7944B-D7F6-4E9E-8DAE-4226DCDCE37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6921B3-059D-41AB-B879-4D3BA3180D9B}" type="slidenum">
              <a:rPr lang="en-US"/>
              <a:pPr/>
              <a:t>35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863155-001C-4CF7-B17C-D8922FAEE4A2}" type="slidenum">
              <a:rPr lang="en-US"/>
              <a:pPr/>
              <a:t>36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3EEBB-6EE9-4E37-BA91-9DAB50021FB9}" type="slidenum">
              <a:rPr lang="en-US"/>
              <a:pPr/>
              <a:t>37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BBEE7-CD32-4680-8F96-3F77824BB7BB}" type="slidenum">
              <a:rPr lang="en-US"/>
              <a:pPr/>
              <a:t>38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697BE-E5AF-4165-9697-91C877BABC53}" type="slidenum">
              <a:rPr lang="en-US"/>
              <a:pPr/>
              <a:t>40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433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2F4A4-BC15-4FFA-93E9-AB49C34CE5B5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0FE00-CC90-40C9-B914-41904C69729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D3D5C-6454-42A0-A27E-22C4F214CF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D99F9-1395-47AA-B6CD-F7057F7208D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50" tIns="44975" rIns="89950" bIns="44975"/>
          <a:lstStyle/>
          <a:p>
            <a:pPr eaLnBrk="1" hangingPunct="1"/>
            <a:r>
              <a:rPr lang="en-US" smtClean="0"/>
              <a:t>This is very nicely illustrated in a figure I borrowed from Attila Gursoy’s thesis. Module A needs to avail services from Module B and C. In a message-passing paradigm, these modules cannot execute concurrently, thus idle times in one modules cannot be substituted by computations from another module. This is possible in message-driven paradigm. We therefore base our component architecture on a message-driven runtime system, called Converse. We describe Converse next.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4CD41-F2BE-4FAA-8601-24D9AC3A997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4D48F-E6E0-41E4-BB31-85222079C4E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68F1A-445B-427E-A962-0265731C103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573B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EB2D5-5A78-4929-A320-540847030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8DCD5-87F4-4E89-AD45-0416DC1A3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F2CCB-034E-49C0-A8C1-DE2D0186D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5B352-E956-4B79-9B2C-F4AA5FA4E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14400"/>
            <a:ext cx="8763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7D029-D583-4D5A-B01A-0B2CC59A9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FE6BC-2C1A-48F8-B418-BC2A0F82E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914400"/>
            <a:ext cx="8763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1A8B4-6097-48A1-AF23-2297CABD6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481" y="1604329"/>
            <a:ext cx="822672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E78C9C60-1201-4E63-B147-03032591A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A858B-61B3-49CD-913E-D261B1555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6451D-3D0C-4485-890F-1CA39250C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585E2-9F83-43A3-845A-EAC60594D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99BAC-5F0B-40FA-A293-C5046F8FB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8th </a:t>
            </a:r>
            <a:r>
              <a:rPr lang="en-US" dirty="0"/>
              <a:t>Annual Charm++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04530-31B8-46DD-808B-1081E7821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CEFD-0207-4DFB-9E14-D3CC9531F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E014C-4120-4944-ABC4-5CA7532F0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94369-E3F1-4DD5-9247-7F3F73430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0323D29E-27AA-4A80-8B0F-35D14C3D61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  <p:sldLayoutId id="2147483761" r:id="rId12"/>
    <p:sldLayoutId id="2147483760" r:id="rId13"/>
    <p:sldLayoutId id="2147483759" r:id="rId14"/>
    <p:sldLayoutId id="2147483758" r:id="rId15"/>
    <p:sldLayoutId id="2147483773" r:id="rId1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573B3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Calibri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alibri" pitchFamily="34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bhatele\Desktop\wave2d_vid-QuickTime-H.264-smaller.mov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.xls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hyperlink" Target="http://hdl.handle.net/2142/15407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035175"/>
            <a:ext cx="7772400" cy="1470025"/>
          </a:xfrm>
        </p:spPr>
        <p:txBody>
          <a:bodyPr/>
          <a:lstStyle/>
          <a:p>
            <a:r>
              <a:rPr lang="en-US" dirty="0" smtClean="0"/>
              <a:t>Welcome and Introduction </a:t>
            </a:r>
            <a:br>
              <a:rPr lang="en-US" dirty="0" smtClean="0"/>
            </a:br>
            <a:r>
              <a:rPr lang="en-US" dirty="0" smtClean="0"/>
              <a:t>“State of Charm++”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smtClean="0"/>
              <a:t>Laxmikant Kale</a:t>
            </a:r>
          </a:p>
        </p:txBody>
      </p:sp>
      <p:pic>
        <p:nvPicPr>
          <p:cNvPr id="131078" name="Picture 6" descr="ppl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</p:spPr>
      </p:pic>
      <p:pic>
        <p:nvPicPr>
          <p:cNvPr id="131079" name="Picture 7" descr="full_mark_horz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</p:spPr>
      </p:pic>
      <p:pic>
        <p:nvPicPr>
          <p:cNvPr id="271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2400"/>
            <a:ext cx="5791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13C618E-BEA6-4FAF-954B-6B430EF03CB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Charm++: Object Arrays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collection of data-driven objects</a:t>
            </a:r>
          </a:p>
          <a:p>
            <a:pPr lvl="1" eaLnBrk="1" hangingPunct="1"/>
            <a:r>
              <a:rPr lang="en-US" smtClean="0"/>
              <a:t>With a single global name for the collection</a:t>
            </a:r>
          </a:p>
          <a:p>
            <a:pPr lvl="1" eaLnBrk="1" hangingPunct="1"/>
            <a:r>
              <a:rPr lang="en-US" smtClean="0"/>
              <a:t>Each member addressed by an index</a:t>
            </a:r>
          </a:p>
          <a:p>
            <a:pPr lvl="2" eaLnBrk="1" hangingPunct="1"/>
            <a:r>
              <a:rPr lang="en-GB" smtClean="0"/>
              <a:t>[sparse] 1D, 2D, 3D, tree, string, ...</a:t>
            </a:r>
            <a:endParaRPr lang="en-US" smtClean="0"/>
          </a:p>
          <a:p>
            <a:pPr lvl="1" eaLnBrk="1" hangingPunct="1"/>
            <a:r>
              <a:rPr lang="en-US" smtClean="0"/>
              <a:t>Mapping of element objects to processors handled by the system</a:t>
            </a: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14478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A[0]</a:t>
            </a: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20574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A[1]</a:t>
            </a:r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56388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26670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A[2]</a:t>
            </a: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32766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A[3]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62484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A[..]</a:t>
            </a:r>
          </a:p>
        </p:txBody>
      </p:sp>
      <p:sp>
        <p:nvSpPr>
          <p:cNvPr id="15373" name="Oval 10"/>
          <p:cNvSpPr>
            <a:spLocks noChangeArrowheads="1"/>
          </p:cNvSpPr>
          <p:nvPr/>
        </p:nvSpPr>
        <p:spPr bwMode="auto">
          <a:xfrm>
            <a:off x="4114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1"/>
          <p:cNvSpPr>
            <a:spLocks noChangeArrowheads="1"/>
          </p:cNvSpPr>
          <p:nvPr/>
        </p:nvSpPr>
        <p:spPr bwMode="auto">
          <a:xfrm>
            <a:off x="4267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2"/>
          <p:cNvSpPr>
            <a:spLocks noChangeArrowheads="1"/>
          </p:cNvSpPr>
          <p:nvPr/>
        </p:nvSpPr>
        <p:spPr bwMode="auto">
          <a:xfrm>
            <a:off x="4419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76" name="AutoShape 13"/>
          <p:cNvCxnSpPr>
            <a:cxnSpLocks noChangeShapeType="1"/>
            <a:stCxn id="15367" idx="0"/>
            <a:endCxn id="15371" idx="0"/>
          </p:cNvCxnSpPr>
          <p:nvPr/>
        </p:nvCxnSpPr>
        <p:spPr bwMode="auto">
          <a:xfrm rot="5400000" flipV="1">
            <a:off x="2590006" y="2667794"/>
            <a:ext cx="1588" cy="18288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77" name="AutoShape 14"/>
          <p:cNvCxnSpPr>
            <a:cxnSpLocks noChangeShapeType="1"/>
            <a:stCxn id="15369" idx="0"/>
            <a:endCxn id="15370" idx="0"/>
          </p:cNvCxnSpPr>
          <p:nvPr/>
        </p:nvCxnSpPr>
        <p:spPr bwMode="auto">
          <a:xfrm rot="-5400000" flipH="1" flipV="1">
            <a:off x="4380706" y="2096294"/>
            <a:ext cx="1588" cy="29718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914400" y="4724400"/>
            <a:ext cx="25146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5379" name="Rectangle 16"/>
          <p:cNvSpPr>
            <a:spLocks noChangeArrowheads="1"/>
          </p:cNvSpPr>
          <p:nvPr/>
        </p:nvSpPr>
        <p:spPr bwMode="auto">
          <a:xfrm>
            <a:off x="5029200" y="4724400"/>
            <a:ext cx="25146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7"/>
          <p:cNvSpPr>
            <a:spLocks noChangeArrowheads="1"/>
          </p:cNvSpPr>
          <p:nvPr/>
        </p:nvSpPr>
        <p:spPr bwMode="auto">
          <a:xfrm>
            <a:off x="1371600" y="5486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6477000" y="49530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19"/>
          <p:cNvSpPr>
            <a:spLocks noChangeArrowheads="1"/>
          </p:cNvSpPr>
          <p:nvPr/>
        </p:nvSpPr>
        <p:spPr bwMode="auto">
          <a:xfrm>
            <a:off x="6096000" y="5562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2971800" y="5562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A[3]</a:t>
            </a:r>
          </a:p>
        </p:txBody>
      </p:sp>
      <p:sp>
        <p:nvSpPr>
          <p:cNvPr id="15384" name="Rectangle 21"/>
          <p:cNvSpPr>
            <a:spLocks noChangeArrowheads="1"/>
          </p:cNvSpPr>
          <p:nvPr/>
        </p:nvSpPr>
        <p:spPr bwMode="auto">
          <a:xfrm>
            <a:off x="7010400" y="54864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2"/>
          <p:cNvSpPr>
            <a:spLocks noChangeArrowheads="1"/>
          </p:cNvSpPr>
          <p:nvPr/>
        </p:nvSpPr>
        <p:spPr bwMode="auto">
          <a:xfrm>
            <a:off x="2362200" y="5562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A[0]</a:t>
            </a:r>
          </a:p>
        </p:txBody>
      </p:sp>
      <p:sp>
        <p:nvSpPr>
          <p:cNvPr id="15386" name="Rectangle 23"/>
          <p:cNvSpPr>
            <a:spLocks noChangeArrowheads="1"/>
          </p:cNvSpPr>
          <p:nvPr/>
        </p:nvSpPr>
        <p:spPr bwMode="auto">
          <a:xfrm>
            <a:off x="2362200" y="48006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4"/>
          <p:cNvSpPr>
            <a:spLocks noChangeArrowheads="1"/>
          </p:cNvSpPr>
          <p:nvPr/>
        </p:nvSpPr>
        <p:spPr bwMode="auto">
          <a:xfrm>
            <a:off x="5105400" y="48006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88" name="AutoShape 25"/>
          <p:cNvCxnSpPr>
            <a:cxnSpLocks noChangeShapeType="1"/>
            <a:stCxn id="15385" idx="0"/>
            <a:endCxn id="15386" idx="2"/>
          </p:cNvCxnSpPr>
          <p:nvPr/>
        </p:nvCxnSpPr>
        <p:spPr bwMode="auto">
          <a:xfrm rot="-5400000">
            <a:off x="2457450" y="5162550"/>
            <a:ext cx="5334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89" name="Text Box 26"/>
          <p:cNvSpPr txBox="1">
            <a:spLocks noChangeArrowheads="1"/>
          </p:cNvSpPr>
          <p:nvPr/>
        </p:nvSpPr>
        <p:spPr bwMode="auto">
          <a:xfrm>
            <a:off x="71628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User’s view</a:t>
            </a:r>
          </a:p>
        </p:txBody>
      </p:sp>
      <p:sp>
        <p:nvSpPr>
          <p:cNvPr id="15390" name="Text Box 27"/>
          <p:cNvSpPr txBox="1">
            <a:spLocks noChangeArrowheads="1"/>
          </p:cNvSpPr>
          <p:nvPr/>
        </p:nvSpPr>
        <p:spPr bwMode="auto">
          <a:xfrm>
            <a:off x="7620000" y="5181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System view</a:t>
            </a:r>
          </a:p>
        </p:txBody>
      </p:sp>
      <p:cxnSp>
        <p:nvCxnSpPr>
          <p:cNvPr id="15391" name="AutoShape 28"/>
          <p:cNvCxnSpPr>
            <a:cxnSpLocks noChangeShapeType="1"/>
            <a:stCxn id="15386" idx="2"/>
            <a:endCxn id="15383" idx="0"/>
          </p:cNvCxnSpPr>
          <p:nvPr/>
        </p:nvCxnSpPr>
        <p:spPr bwMode="auto">
          <a:xfrm>
            <a:off x="2857500" y="5029200"/>
            <a:ext cx="3429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1C18862-4C1B-44BC-8051-E8C6B73E0D0F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AMPI: Adaptive MPI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AMPI_Thread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1504950"/>
            <a:ext cx="825976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Charm++ and CSE Applications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April 28th, 2010</a:t>
            </a:r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8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8th Annual Charm++ Workshop</a:t>
            </a:r>
            <a:endParaRPr lang="en-US" dirty="0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0ECBD7A-A1BE-43CA-AA73-D2903018CF69}" type="slidenum">
              <a:rPr lang="en-US" smtClean="0">
                <a:ea typeface="ＭＳ Ｐゴシック"/>
                <a:cs typeface="ＭＳ Ｐゴシック"/>
              </a:rPr>
              <a:pPr algn="ctr"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18" descr="E:\kunzman\ParallelProgrammingCharm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6400800" cy="42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14400" y="5537200"/>
            <a:ext cx="7620000" cy="71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Enabling CS technology of parallel objects and intelligent runtime systems has led to several CSE collaborative applications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733800" y="1981200"/>
            <a:ext cx="121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Synergy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553200" y="1066800"/>
            <a:ext cx="2362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Well-known </a:t>
            </a:r>
            <a:r>
              <a:rPr lang="en-US" sz="1600" dirty="0" smtClean="0">
                <a:latin typeface="Calibri" pitchFamily="34" charset="0"/>
              </a:rPr>
              <a:t>molecular </a:t>
            </a:r>
            <a:r>
              <a:rPr lang="en-US" sz="1600" dirty="0">
                <a:latin typeface="Calibri" pitchFamily="34" charset="0"/>
              </a:rPr>
              <a:t>simulations </a:t>
            </a:r>
            <a:r>
              <a:rPr lang="en-US" sz="1600" dirty="0" smtClean="0">
                <a:latin typeface="Calibri" pitchFamily="34" charset="0"/>
              </a:rPr>
              <a:t>application </a:t>
            </a:r>
            <a:endParaRPr lang="en-US" sz="16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Gordon Bell Award, 2002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04800" y="3962400"/>
            <a:ext cx="152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Computational Astronomy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990600" y="1752600"/>
            <a:ext cx="16764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Nano-Materials..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02543 C 0.09931 -0.01595 0.14514 -0.0067 0.16823 0.01087 C 0.19115 0.02845 0.19584 0.0451 0.19202 0.0791 C 0.18837 0.11356 0.1783 0.18733 0.14549 0.21601 C 0.11285 0.24492 0.04202 0.26157 -0.00416 0.25209 C -0.05034 0.2426 -0.11684 0.19936 -0.13142 0.16027 C -0.14583 0.12142 -0.11302 0.0488 -0.09114 0.01804 C -0.06909 -0.01295 -0.0052 0.0044 0.0007 -0.02543 C 0.00677 -0.05504 -0.04548 -0.13783 -0.05468 -0.16026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4530-31B8-46DD-808B-1081E782186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914399"/>
          <a:ext cx="8686800" cy="572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504"/>
                <a:gridCol w="4265839"/>
                <a:gridCol w="1861457"/>
              </a:tblGrid>
              <a:tr h="379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latin typeface="Nimbus Roman No9 L"/>
                          <a:ea typeface="DejaVu Sans"/>
                          <a:cs typeface="Times New Roman"/>
                        </a:rPr>
                        <a:t>Topic</a:t>
                      </a:r>
                      <a:endParaRPr lang="en-US" sz="20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50">
                          <a:latin typeface="Nimbus Roman No9 L"/>
                          <a:ea typeface="DejaVu Sans"/>
                          <a:cs typeface="Times New Roman"/>
                        </a:rPr>
                        <a:t>Collaborators</a:t>
                      </a:r>
                      <a:endParaRPr lang="en-US" sz="2000" kern="5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50" dirty="0">
                          <a:latin typeface="Nimbus Roman No9 L"/>
                          <a:ea typeface="DejaVu Sans"/>
                          <a:cs typeface="Times New Roman"/>
                        </a:rPr>
                        <a:t>Institute</a:t>
                      </a:r>
                      <a:endParaRPr lang="en-US" sz="20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363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Biophysics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Schulten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363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Rocket Center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Heath, et al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424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Space-Time Meshing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Haber,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Erickson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529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Adaptive Meshing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P.</a:t>
                      </a:r>
                      <a:r>
                        <a:rPr lang="en-US" sz="1800" kern="50" baseline="0" dirty="0" smtClean="0">
                          <a:latin typeface="Nimbus Roman No9 L"/>
                          <a:ea typeface="DejaVu Sans"/>
                          <a:cs typeface="Times New Roman"/>
                        </a:rPr>
                        <a:t>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Geubelle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628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Quantum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Chem.</a:t>
                      </a:r>
                      <a:r>
                        <a:rPr lang="en-US" sz="1800" kern="50" baseline="0" dirty="0" smtClean="0">
                          <a:latin typeface="Nimbus Roman No9 L"/>
                          <a:ea typeface="DejaVu Sans"/>
                          <a:cs typeface="Times New Roman"/>
                        </a:rPr>
                        <a:t> +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QM/MM 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on ORNL LCF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Dongarra, Martyna/Tuckerman, Schulten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IBM/NYU/UTK</a:t>
                      </a:r>
                    </a:p>
                  </a:txBody>
                  <a:tcPr marL="34925" marR="34925" marT="34925" marB="34925"/>
                </a:tc>
              </a:tr>
              <a:tr h="363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Cosmology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T. Quinn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U. Washington</a:t>
                      </a:r>
                    </a:p>
                  </a:txBody>
                  <a:tcPr marL="34925" marR="34925" marT="34925" marB="34925"/>
                </a:tc>
              </a:tr>
              <a:tr h="62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Fault Tolerance, FastOS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err="1">
                          <a:latin typeface="Nimbus Roman No9 L"/>
                          <a:ea typeface="DejaVu Sans"/>
                          <a:cs typeface="Times New Roman"/>
                        </a:rPr>
                        <a:t>Moreira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/Jones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IBM/ORNL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29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Cohesive Fracture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G. 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Paulino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685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IACAT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V. Adve, R. Johnson,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D. Padua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/>
                      </a:r>
                      <a:b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</a:b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D. 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Johnson,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D. </a:t>
                      </a:r>
                      <a:r>
                        <a:rPr lang="en-US" sz="1800" kern="50" dirty="0" err="1">
                          <a:latin typeface="Nimbus Roman No9 L"/>
                          <a:ea typeface="DejaVu Sans"/>
                          <a:cs typeface="Times New Roman"/>
                        </a:rPr>
                        <a:t>Ceperly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,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P. </a:t>
                      </a: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Ricker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4118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UPCRC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Marc Snir, W. Hwu, etc.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latin typeface="Nimbus Roman No9 L"/>
                          <a:ea typeface="DejaVu Sans"/>
                          <a:cs typeface="Times New Roman"/>
                        </a:rPr>
                        <a:t>UIUC</a:t>
                      </a:r>
                    </a:p>
                  </a:txBody>
                  <a:tcPr marL="34925" marR="34925" marT="34925" marB="34925"/>
                </a:tc>
              </a:tr>
              <a:tr h="4118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Contagion (agents </a:t>
                      </a:r>
                      <a:r>
                        <a:rPr lang="en-US" sz="1800" kern="50" dirty="0" err="1" smtClean="0">
                          <a:latin typeface="Nimbus Roman No9 L"/>
                          <a:ea typeface="DejaVu Sans"/>
                          <a:cs typeface="Times New Roman"/>
                        </a:rPr>
                        <a:t>sim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.)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K. </a:t>
                      </a:r>
                      <a:r>
                        <a:rPr lang="en-US" sz="1800" kern="50" dirty="0" err="1" smtClean="0">
                          <a:latin typeface="Nimbus Roman No9 L"/>
                          <a:ea typeface="DejaVu Sans"/>
                          <a:cs typeface="Times New Roman"/>
                        </a:rPr>
                        <a:t>Bisset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, M. Marathe, ..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Virginia</a:t>
                      </a:r>
                      <a:r>
                        <a:rPr lang="en-US" sz="1800" kern="50" baseline="0" dirty="0" smtClean="0">
                          <a:latin typeface="Nimbus Roman No9 L"/>
                          <a:ea typeface="DejaVu Sans"/>
                          <a:cs typeface="Times New Roman"/>
                        </a:rPr>
                        <a:t> </a:t>
                      </a:r>
                      <a:r>
                        <a:rPr lang="en-US" sz="1800" kern="50" dirty="0" smtClean="0">
                          <a:latin typeface="Nimbus Roman No9 L"/>
                          <a:ea typeface="DejaVu Sans"/>
                          <a:cs typeface="Times New Roman"/>
                        </a:rPr>
                        <a:t>Tech.</a:t>
                      </a:r>
                      <a:endParaRPr lang="en-US" sz="18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B93B6EF-7879-4F92-A051-FFD3EC2182C8}" type="slidenum">
              <a:rPr lang="en-US"/>
              <a:pPr/>
              <a:t>14</a:t>
            </a:fld>
            <a:endParaRPr lang="en-US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438400" y="1143000"/>
            <a:ext cx="44196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Calibri" pitchFamily="34" charset="0"/>
              </a:rPr>
              <a:t>So, What’s new?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6962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0" bIns="9144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Four PhD dissertations completed or soon to be completed: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Chee Wai Lee: </a:t>
            </a:r>
            <a:r>
              <a:rPr lang="en-US" dirty="0" smtClean="0">
                <a:latin typeface="Calibri" pitchFamily="34" charset="0"/>
              </a:rPr>
              <a:t>Scalable Performance Analysis (now at OSU)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 Abhinav Bhatele: </a:t>
            </a:r>
            <a:r>
              <a:rPr lang="en-US" dirty="0" smtClean="0">
                <a:latin typeface="Calibri" pitchFamily="34" charset="0"/>
              </a:rPr>
              <a:t>Topology-aware mapping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 Filippo Gioachin: </a:t>
            </a:r>
            <a:r>
              <a:rPr lang="en-US" dirty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arallel debugging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 Isaac Dooley: </a:t>
            </a:r>
            <a:r>
              <a:rPr lang="en-US" dirty="0" smtClean="0">
                <a:latin typeface="Calibri" pitchFamily="34" charset="0"/>
              </a:rPr>
              <a:t>Adaptation via Control Points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I will highlight results from these as well as some other recent results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743200"/>
            <a:ext cx="60959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899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59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1479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Techniques in Scalable and Effective Performance Analysis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6400800" cy="1371600"/>
          </a:xfrm>
        </p:spPr>
        <p:txBody>
          <a:bodyPr/>
          <a:lstStyle/>
          <a:p>
            <a:pPr algn="l"/>
            <a:r>
              <a:rPr lang="en-US" sz="2800" dirty="0" smtClean="0"/>
              <a:t>Thesis Defense - 11/10/2009</a:t>
            </a:r>
          </a:p>
          <a:p>
            <a:pPr algn="l"/>
            <a:r>
              <a:rPr lang="en-US" sz="2800" dirty="0" smtClean="0"/>
              <a:t>By </a:t>
            </a:r>
            <a:r>
              <a:rPr lang="en-US" sz="2800" dirty="0" err="1" smtClean="0"/>
              <a:t>Chee</a:t>
            </a:r>
            <a:r>
              <a:rPr lang="en-US" sz="2800" dirty="0" smtClean="0"/>
              <a:t> </a:t>
            </a:r>
            <a:r>
              <a:rPr lang="en-US" sz="2800" dirty="0" err="1" smtClean="0"/>
              <a:t>Wai</a:t>
            </a:r>
            <a:r>
              <a:rPr lang="en-US" sz="2800" dirty="0" smtClean="0"/>
              <a:t> Lee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895600"/>
            <a:ext cx="3647732" cy="256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0899" y="2359061"/>
            <a:ext cx="3248804" cy="2487205"/>
          </a:xfrm>
          <a:prstGeom prst="rect">
            <a:avLst/>
          </a:prstGeom>
        </p:spPr>
      </p:pic>
      <p:pic>
        <p:nvPicPr>
          <p:cNvPr id="9" name="Picture 8" descr="CrayApprentice2Timel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7226" y="3602664"/>
            <a:ext cx="3311974" cy="2096307"/>
          </a:xfrm>
          <a:prstGeom prst="rect">
            <a:avLst/>
          </a:prstGeom>
        </p:spPr>
      </p:pic>
      <p:pic>
        <p:nvPicPr>
          <p:cNvPr id="4" name="Picture 3" descr="2048Overview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0866" y="4540368"/>
            <a:ext cx="3706760" cy="2241432"/>
          </a:xfrm>
          <a:prstGeom prst="rect">
            <a:avLst/>
          </a:prstGeom>
        </p:spPr>
      </p:pic>
    </p:spTree>
  </p:cSld>
  <p:clrMapOvr>
    <a:masterClrMapping/>
  </p:clrMapOvr>
  <p:transition advTm="287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means_overhead.pdf"/>
          <p:cNvPicPr>
            <a:picLocks noChangeAspect="1"/>
          </p:cNvPicPr>
          <p:nvPr/>
        </p:nvPicPr>
        <p:blipFill>
          <a:blip r:embed="rId3" cstate="print"/>
          <a:srcRect l="-11177" r="-11177"/>
          <a:stretch>
            <a:fillRect/>
          </a:stretch>
        </p:blipFill>
        <p:spPr bwMode="auto">
          <a:xfrm>
            <a:off x="6172200" y="2362200"/>
            <a:ext cx="264813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Scalable Performance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96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Scalable performance analysis idioms</a:t>
            </a:r>
          </a:p>
          <a:p>
            <a:pPr lvl="1"/>
            <a:r>
              <a:rPr lang="en-US" dirty="0" smtClean="0"/>
              <a:t>And tool support for them</a:t>
            </a:r>
          </a:p>
          <a:p>
            <a:r>
              <a:rPr lang="en-US" dirty="0" smtClean="0"/>
              <a:t>Parallel performance analysis</a:t>
            </a:r>
          </a:p>
          <a:p>
            <a:pPr lvl="1"/>
            <a:r>
              <a:rPr lang="en-US" dirty="0" smtClean="0"/>
              <a:t>Use end-of-run when machine is available to you</a:t>
            </a:r>
          </a:p>
          <a:p>
            <a:pPr lvl="1"/>
            <a:r>
              <a:rPr lang="en-US" dirty="0" smtClean="0"/>
              <a:t>E.g. parallel k-means clustering</a:t>
            </a:r>
          </a:p>
          <a:p>
            <a:r>
              <a:rPr lang="en-US" dirty="0" smtClean="0"/>
              <a:t>Live streaming of performance data</a:t>
            </a:r>
          </a:p>
          <a:p>
            <a:pPr lvl="1"/>
            <a:r>
              <a:rPr lang="en-US" dirty="0" smtClean="0"/>
              <a:t>stream live performance data out-of-band in user-space to enable powerful analysis idioms</a:t>
            </a:r>
          </a:p>
          <a:p>
            <a:r>
              <a:rPr lang="en-US" dirty="0" smtClean="0"/>
              <a:t>What-if analysis using </a:t>
            </a:r>
            <a:r>
              <a:rPr lang="en-US" dirty="0" err="1" smtClean="0"/>
              <a:t>BigSim</a:t>
            </a:r>
            <a:endParaRPr lang="en-US" dirty="0" smtClean="0"/>
          </a:p>
          <a:p>
            <a:pPr lvl="1"/>
            <a:r>
              <a:rPr lang="en-US" dirty="0" smtClean="0"/>
              <a:t>Emulate once, use traces to play with tuning strategies, sensitivity analysis, future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HistogramNoPartition4Steps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990600"/>
            <a:ext cx="1932402" cy="1152133"/>
          </a:xfrm>
          <a:prstGeom prst="rect">
            <a:avLst/>
          </a:prstGeom>
        </p:spPr>
      </p:pic>
      <p:pic>
        <p:nvPicPr>
          <p:cNvPr id="7" name="Picture 6" descr="online-utilizatio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4191000"/>
            <a:ext cx="1690709" cy="1098961"/>
          </a:xfrm>
          <a:prstGeom prst="rect">
            <a:avLst/>
          </a:prstGeom>
        </p:spPr>
      </p:pic>
      <p:pic>
        <p:nvPicPr>
          <p:cNvPr id="8" name="Picture 7" descr="lat1020_256_VP16_limit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6400" y="5410200"/>
            <a:ext cx="1625600" cy="12192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advTm="108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Streaming System Overview</a:t>
            </a:r>
            <a:endParaRPr lang="en-US" dirty="0"/>
          </a:p>
        </p:txBody>
      </p:sp>
      <p:pic>
        <p:nvPicPr>
          <p:cNvPr id="4" name="Content Placeholder 3" descr="online-overview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3556" b="-355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advTm="9378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5" name="Picture 4" descr="online-utilizati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819401"/>
            <a:ext cx="5181600" cy="33680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CompressedForm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990600"/>
            <a:ext cx="6400800" cy="17399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118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on Large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r>
              <a:rPr lang="en-US" dirty="0" smtClean="0"/>
              <a:t>We use the same communication infrastructure that the application uses to scale</a:t>
            </a:r>
          </a:p>
          <a:p>
            <a:pPr lvl="1"/>
            <a:r>
              <a:rPr lang="en-US" sz="2400" dirty="0" smtClean="0"/>
              <a:t>Attaching to running application</a:t>
            </a:r>
          </a:p>
          <a:p>
            <a:pPr lvl="2"/>
            <a:r>
              <a:rPr lang="en-US" dirty="0" smtClean="0"/>
              <a:t>48 processor cluster</a:t>
            </a:r>
          </a:p>
          <a:p>
            <a:pPr lvl="3"/>
            <a:r>
              <a:rPr lang="en-US" b="1" dirty="0" smtClean="0"/>
              <a:t>28 ms </a:t>
            </a:r>
            <a:r>
              <a:rPr lang="en-US" dirty="0" smtClean="0"/>
              <a:t>with 48 point-to-point queries</a:t>
            </a:r>
          </a:p>
          <a:p>
            <a:pPr lvl="3"/>
            <a:r>
              <a:rPr lang="en-US" b="1" dirty="0" smtClean="0"/>
              <a:t>  2 ms</a:t>
            </a:r>
            <a:r>
              <a:rPr lang="en-US" dirty="0" smtClean="0"/>
              <a:t> with a single global query</a:t>
            </a:r>
          </a:p>
          <a:p>
            <a:pPr lvl="1"/>
            <a:r>
              <a:rPr lang="en-US" dirty="0" smtClean="0"/>
              <a:t>Example: Memory statistics collection</a:t>
            </a:r>
          </a:p>
          <a:p>
            <a:pPr lvl="2"/>
            <a:r>
              <a:rPr lang="en-US" b="1" dirty="0" smtClean="0"/>
              <a:t>12 to 20 ms</a:t>
            </a:r>
            <a:r>
              <a:rPr lang="en-US" dirty="0" smtClean="0"/>
              <a:t> up to 4,096 processors</a:t>
            </a:r>
          </a:p>
          <a:p>
            <a:pPr lvl="2"/>
            <a:r>
              <a:rPr lang="en-US" dirty="0" smtClean="0"/>
              <a:t>Counted on the client debugger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0" y="5105400"/>
            <a:ext cx="7315200" cy="609600"/>
          </a:xfrm>
          <a:prstGeom prst="rect">
            <a:avLst/>
          </a:prstGeom>
          <a:solidFill>
            <a:schemeClr val="bg2">
              <a:lumMod val="75000"/>
              <a:alpha val="3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dirty="0">
                <a:latin typeface="Calibri" pitchFamily="34" charset="0"/>
                <a:ea typeface="DejaVu Sans" charset="0"/>
                <a:cs typeface="Arial" pitchFamily="34" charset="0"/>
              </a:rPr>
              <a:t>F. Gioachin, C</a:t>
            </a:r>
            <a:r>
              <a:rPr lang="en-US" sz="1400" dirty="0" smtClean="0">
                <a:latin typeface="Calibri" pitchFamily="34" charset="0"/>
                <a:ea typeface="DejaVu Sans" charset="0"/>
                <a:cs typeface="Arial" pitchFamily="34" charset="0"/>
              </a:rPr>
              <a:t>. W</a:t>
            </a:r>
            <a:r>
              <a:rPr lang="en-US" sz="1400" dirty="0">
                <a:latin typeface="Calibri" pitchFamily="34" charset="0"/>
                <a:ea typeface="DejaVu Sans" charset="0"/>
                <a:cs typeface="Arial" pitchFamily="34" charset="0"/>
              </a:rPr>
              <a:t>. Lee, L</a:t>
            </a:r>
            <a:r>
              <a:rPr lang="en-US" sz="1400" dirty="0" smtClean="0">
                <a:latin typeface="Calibri" pitchFamily="34" charset="0"/>
                <a:ea typeface="DejaVu Sans" charset="0"/>
                <a:cs typeface="Arial" pitchFamily="34" charset="0"/>
              </a:rPr>
              <a:t>. V</a:t>
            </a:r>
            <a:r>
              <a:rPr lang="en-US" sz="1400" dirty="0">
                <a:latin typeface="Calibri" pitchFamily="34" charset="0"/>
                <a:ea typeface="DejaVu Sans" charset="0"/>
                <a:cs typeface="Arial" pitchFamily="34" charset="0"/>
              </a:rPr>
              <a:t>. Kalé: “</a:t>
            </a: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DejaVu Sans" charset="0"/>
                <a:cs typeface="Arial" pitchFamily="34" charset="0"/>
              </a:rPr>
              <a:t>Scalable Interaction with Parallel Applications</a:t>
            </a:r>
            <a:r>
              <a:rPr lang="en-US" sz="1400" dirty="0">
                <a:latin typeface="Calibri" pitchFamily="34" charset="0"/>
                <a:ea typeface="DejaVu Sans" charset="0"/>
                <a:cs typeface="Arial" pitchFamily="34" charset="0"/>
              </a:rPr>
              <a:t>”,</a:t>
            </a:r>
            <a:r>
              <a:rPr lang="en-US" sz="1400" i="1" dirty="0">
                <a:latin typeface="Calibri" pitchFamily="34" charset="0"/>
                <a:ea typeface="DejaVu Sans" charset="0"/>
                <a:cs typeface="Arial" pitchFamily="34" charset="0"/>
              </a:rPr>
              <a:t> in Proceedings of TeraGrid'09, June 2009, Arlington, 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8CFD1D-78F5-4894-90CC-BE9268282F12}" type="slidenum">
              <a:rPr lang="en-US"/>
              <a:pPr/>
              <a:t>2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Parallel Programming Laboratory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 rot="-5400000">
            <a:off x="-677862" y="296227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66"/>
                </a:solidFill>
                <a:latin typeface="Calibri" pitchFamily="34" charset="0"/>
                <a:cs typeface="Times New Roman" pitchFamily="18" charset="0"/>
              </a:rPr>
              <a:t>GRANTS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1371600" cy="1077218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  <a:cs typeface="Times New Roman" pitchFamily="18" charset="0"/>
              </a:rPr>
              <a:t>DOE/ORNL</a:t>
            </a:r>
          </a:p>
          <a:p>
            <a:pPr algn="ctr"/>
            <a:r>
              <a:rPr lang="en-US" sz="1200" dirty="0">
                <a:latin typeface="Calibri" pitchFamily="34" charset="0"/>
                <a:cs typeface="Times New Roman" pitchFamily="18" charset="0"/>
              </a:rPr>
              <a:t>(NSF: ITR)</a:t>
            </a:r>
          </a:p>
          <a:p>
            <a:pPr algn="ctr"/>
            <a:r>
              <a:rPr lang="en-US" sz="1400" dirty="0" err="1" smtClean="0">
                <a:latin typeface="Calibri" pitchFamily="34" charset="0"/>
                <a:cs typeface="Times New Roman" pitchFamily="18" charset="0"/>
              </a:rPr>
              <a:t>Chem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-nanotech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dirty="0" err="1" smtClean="0">
                <a:latin typeface="Calibri" pitchFamily="34" charset="0"/>
                <a:cs typeface="Times New Roman" pitchFamily="18" charset="0"/>
              </a:rPr>
              <a:t>OpenAtom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NAMD,QM/MM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 rot="-5400000">
            <a:off x="-830262" y="113347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cs typeface="Times New Roman" pitchFamily="18" charset="0"/>
              </a:rPr>
              <a:t>Sr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. STAFF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 rot="-5400000">
            <a:off x="-640556" y="5058569"/>
            <a:ext cx="1830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ENABLING PROJECTS</a:t>
            </a: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3848100" y="4343400"/>
            <a:ext cx="13938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Times New Roman" pitchFamily="18" charset="0"/>
              </a:rPr>
              <a:t>Fault-Tolerance</a:t>
            </a:r>
            <a:r>
              <a:rPr lang="en-US" sz="1400" dirty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400" dirty="0" err="1">
                <a:latin typeface="Calibri" pitchFamily="34" charset="0"/>
                <a:cs typeface="Times New Roman" pitchFamily="18" charset="0"/>
              </a:rPr>
              <a:t>Checkpointing</a:t>
            </a:r>
            <a:r>
              <a:rPr lang="en-US" sz="1400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Fault-Recovery,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Proc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. Evacuation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2055470" y="4343400"/>
            <a:ext cx="1678330" cy="762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Times New Roman" pitchFamily="18" charset="0"/>
              </a:rPr>
              <a:t>Load-Balancing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Scalable, 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opology aware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609600" y="4343400"/>
            <a:ext cx="1260475" cy="1200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Times New Roman" pitchFamily="18" charset="0"/>
              </a:rPr>
              <a:t>Faucets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Dynamic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Resource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Management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for Grids</a:t>
            </a:r>
          </a:p>
        </p:txBody>
      </p:sp>
      <p:sp>
        <p:nvSpPr>
          <p:cNvPr id="7185" name="Text Box 15"/>
          <p:cNvSpPr txBox="1">
            <a:spLocks noChangeArrowheads="1"/>
          </p:cNvSpPr>
          <p:nvPr/>
        </p:nvSpPr>
        <p:spPr bwMode="auto">
          <a:xfrm>
            <a:off x="5486400" y="4343400"/>
            <a:ext cx="1828800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>
                <a:latin typeface="Calibri" pitchFamily="34" charset="0"/>
                <a:cs typeface="Times New Roman" pitchFamily="18" charset="0"/>
              </a:rPr>
              <a:t>ParFUM</a:t>
            </a:r>
            <a:r>
              <a:rPr lang="en-US" sz="1400" dirty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Supporting 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Unstructured Meshes 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(Comp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. Geometry</a:t>
            </a:r>
            <a:r>
              <a:rPr lang="en-US" sz="1400" dirty="0">
                <a:latin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7203" name="Text Box 18"/>
          <p:cNvSpPr txBox="1">
            <a:spLocks noChangeArrowheads="1"/>
          </p:cNvSpPr>
          <p:nvPr/>
        </p:nvSpPr>
        <p:spPr bwMode="auto">
          <a:xfrm>
            <a:off x="914400" y="6096000"/>
            <a:ext cx="79248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Charm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++ and Converse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204" name="Text Box 19"/>
          <p:cNvSpPr txBox="1">
            <a:spLocks noChangeArrowheads="1"/>
          </p:cNvSpPr>
          <p:nvPr/>
        </p:nvSpPr>
        <p:spPr bwMode="auto">
          <a:xfrm>
            <a:off x="5608637" y="5410200"/>
            <a:ext cx="1173163" cy="604173"/>
          </a:xfrm>
          <a:prstGeom prst="rect">
            <a:avLst/>
          </a:prstGeom>
          <a:solidFill>
            <a:srgbClr val="99CC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AMPI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Adaptive MPI</a:t>
            </a:r>
          </a:p>
        </p:txBody>
      </p:sp>
      <p:sp>
        <p:nvSpPr>
          <p:cNvPr id="7205" name="Text Box 20"/>
          <p:cNvSpPr txBox="1">
            <a:spLocks noChangeArrowheads="1"/>
          </p:cNvSpPr>
          <p:nvPr/>
        </p:nvSpPr>
        <p:spPr bwMode="auto">
          <a:xfrm>
            <a:off x="3886200" y="5410200"/>
            <a:ext cx="1295400" cy="523220"/>
          </a:xfrm>
          <a:prstGeom prst="rect">
            <a:avLst/>
          </a:prstGeom>
          <a:solidFill>
            <a:srgbClr val="99CC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Projections:</a:t>
            </a:r>
          </a:p>
          <a:p>
            <a:pPr algn="ctr"/>
            <a:r>
              <a:rPr lang="en-US" sz="1400" dirty="0" err="1" smtClean="0">
                <a:latin typeface="Calibri" pitchFamily="34" charset="0"/>
                <a:cs typeface="Times New Roman" pitchFamily="18" charset="0"/>
              </a:rPr>
              <a:t>Perf</a:t>
            </a:r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Calibri" pitchFamily="34" charset="0"/>
                <a:cs typeface="Times New Roman" pitchFamily="18" charset="0"/>
              </a:rPr>
              <a:t>Viz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206" name="Text Box 21"/>
          <p:cNvSpPr txBox="1">
            <a:spLocks noChangeArrowheads="1"/>
          </p:cNvSpPr>
          <p:nvPr/>
        </p:nvSpPr>
        <p:spPr bwMode="auto">
          <a:xfrm>
            <a:off x="7162800" y="5410200"/>
            <a:ext cx="1676400" cy="523220"/>
          </a:xfrm>
          <a:prstGeom prst="rect">
            <a:avLst/>
          </a:prstGeom>
          <a:solidFill>
            <a:srgbClr val="99CC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Higher Level 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Parallel Languages 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7570788" y="4343400"/>
            <a:ext cx="122237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  <a:cs typeface="Times New Roman" pitchFamily="18" charset="0"/>
              </a:rPr>
              <a:t>BigSim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400">
                <a:latin typeface="Calibri" pitchFamily="34" charset="0"/>
                <a:cs typeface="Times New Roman" pitchFamily="18" charset="0"/>
              </a:rPr>
              <a:t>Simulating Big</a:t>
            </a:r>
          </a:p>
          <a:p>
            <a:pPr algn="ctr"/>
            <a:r>
              <a:rPr lang="en-US" sz="1400">
                <a:latin typeface="Calibri" pitchFamily="34" charset="0"/>
                <a:cs typeface="Times New Roman" pitchFamily="18" charset="0"/>
              </a:rPr>
              <a:t>Machines and</a:t>
            </a:r>
          </a:p>
          <a:p>
            <a:pPr algn="ctr"/>
            <a:r>
              <a:rPr lang="en-US" sz="1400">
                <a:latin typeface="Calibri" pitchFamily="34" charset="0"/>
                <a:cs typeface="Times New Roman" pitchFamily="18" charset="0"/>
              </a:rPr>
              <a:t>Networks</a:t>
            </a:r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 flipH="1">
            <a:off x="6096000" y="2133600"/>
            <a:ext cx="2286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6479744" y="2590800"/>
            <a:ext cx="1270861" cy="954107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NASA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Computational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Cosmology &amp;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Visualization</a:t>
            </a:r>
          </a:p>
        </p:txBody>
      </p:sp>
      <p:sp>
        <p:nvSpPr>
          <p:cNvPr id="7191" name="Text Box 25"/>
          <p:cNvSpPr txBox="1">
            <a:spLocks noChangeArrowheads="1"/>
          </p:cNvSpPr>
          <p:nvPr/>
        </p:nvSpPr>
        <p:spPr bwMode="auto">
          <a:xfrm>
            <a:off x="5221088" y="2590800"/>
            <a:ext cx="1170385" cy="523220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DOE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HPC-Colony II</a:t>
            </a:r>
          </a:p>
        </p:txBody>
      </p:sp>
      <p:sp>
        <p:nvSpPr>
          <p:cNvPr id="7192" name="Text Box 26"/>
          <p:cNvSpPr txBox="1">
            <a:spLocks noChangeArrowheads="1"/>
          </p:cNvSpPr>
          <p:nvPr/>
        </p:nvSpPr>
        <p:spPr bwMode="auto">
          <a:xfrm>
            <a:off x="4114800" y="2590800"/>
            <a:ext cx="1009650" cy="955675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DOE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CSAR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Rocket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 Simulation</a:t>
            </a:r>
          </a:p>
        </p:txBody>
      </p:sp>
      <p:sp>
        <p:nvSpPr>
          <p:cNvPr id="7193" name="Text Box 28"/>
          <p:cNvSpPr txBox="1">
            <a:spLocks noChangeArrowheads="1"/>
          </p:cNvSpPr>
          <p:nvPr/>
        </p:nvSpPr>
        <p:spPr bwMode="auto">
          <a:xfrm>
            <a:off x="7848600" y="2362200"/>
            <a:ext cx="1143000" cy="861774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NSF HECURA</a:t>
            </a:r>
          </a:p>
          <a:p>
            <a:pPr algn="ctr"/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Simplifying Parallel Programming</a:t>
            </a:r>
            <a:endParaRPr 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94" name="Text Box 29"/>
          <p:cNvSpPr txBox="1">
            <a:spLocks noChangeArrowheads="1"/>
          </p:cNvSpPr>
          <p:nvPr/>
        </p:nvSpPr>
        <p:spPr bwMode="auto">
          <a:xfrm>
            <a:off x="1752600" y="2590800"/>
            <a:ext cx="989013" cy="742950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  <a:cs typeface="Times New Roman" pitchFamily="18" charset="0"/>
              </a:rPr>
              <a:t>NIH</a:t>
            </a:r>
          </a:p>
          <a:p>
            <a:pPr algn="ctr"/>
            <a:r>
              <a:rPr lang="en-US" sz="1400">
                <a:latin typeface="Calibri" pitchFamily="34" charset="0"/>
                <a:cs typeface="Times New Roman" pitchFamily="18" charset="0"/>
              </a:rPr>
              <a:t>Biophysics</a:t>
            </a:r>
          </a:p>
          <a:p>
            <a:pPr algn="ctr"/>
            <a:r>
              <a:rPr lang="en-US" sz="1400">
                <a:latin typeface="Calibri" pitchFamily="34" charset="0"/>
                <a:cs typeface="Times New Roman" pitchFamily="18" charset="0"/>
              </a:rPr>
              <a:t>NAMD</a:t>
            </a:r>
          </a:p>
        </p:txBody>
      </p:sp>
      <p:sp>
        <p:nvSpPr>
          <p:cNvPr id="7195" name="Text Box 30"/>
          <p:cNvSpPr txBox="1">
            <a:spLocks noChangeArrowheads="1"/>
          </p:cNvSpPr>
          <p:nvPr/>
        </p:nvSpPr>
        <p:spPr bwMode="auto">
          <a:xfrm>
            <a:off x="2895600" y="2590800"/>
            <a:ext cx="1087438" cy="742950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NSF +</a:t>
            </a:r>
          </a:p>
          <a:p>
            <a:pPr algn="ctr"/>
            <a:r>
              <a:rPr lang="en-US" sz="1400" dirty="0">
                <a:latin typeface="Calibri" pitchFamily="34" charset="0"/>
                <a:cs typeface="Times New Roman" pitchFamily="18" charset="0"/>
              </a:rPr>
              <a:t>Blue Waters</a:t>
            </a:r>
          </a:p>
          <a:p>
            <a:pPr algn="ctr"/>
            <a:r>
              <a:rPr lang="en-US" sz="1400" dirty="0" err="1">
                <a:latin typeface="Calibri" pitchFamily="34" charset="0"/>
                <a:cs typeface="Times New Roman" pitchFamily="18" charset="0"/>
              </a:rPr>
              <a:t>BigSim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96" name="Line 31"/>
          <p:cNvSpPr>
            <a:spLocks noChangeShapeType="1"/>
          </p:cNvSpPr>
          <p:nvPr/>
        </p:nvSpPr>
        <p:spPr bwMode="auto">
          <a:xfrm>
            <a:off x="6629400" y="2133600"/>
            <a:ext cx="2286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32"/>
          <p:cNvSpPr>
            <a:spLocks noChangeShapeType="1"/>
          </p:cNvSpPr>
          <p:nvPr/>
        </p:nvSpPr>
        <p:spPr bwMode="auto">
          <a:xfrm flipH="1">
            <a:off x="1295400" y="2133600"/>
            <a:ext cx="8382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35"/>
          <p:cNvSpPr>
            <a:spLocks noChangeShapeType="1"/>
          </p:cNvSpPr>
          <p:nvPr/>
        </p:nvSpPr>
        <p:spPr bwMode="auto">
          <a:xfrm flipH="1">
            <a:off x="3581400" y="2133600"/>
            <a:ext cx="3810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37"/>
          <p:cNvSpPr>
            <a:spLocks noChangeShapeType="1"/>
          </p:cNvSpPr>
          <p:nvPr/>
        </p:nvSpPr>
        <p:spPr bwMode="auto">
          <a:xfrm>
            <a:off x="4114800" y="2133600"/>
            <a:ext cx="5334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33"/>
          <p:cNvSpPr>
            <a:spLocks noChangeShapeType="1"/>
          </p:cNvSpPr>
          <p:nvPr/>
        </p:nvSpPr>
        <p:spPr bwMode="auto">
          <a:xfrm>
            <a:off x="2209800" y="2133600"/>
            <a:ext cx="3048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848600" y="3352800"/>
            <a:ext cx="1143000" cy="677108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MITRE</a:t>
            </a:r>
          </a:p>
          <a:p>
            <a:pPr algn="ctr"/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Aircraft allocation</a:t>
            </a:r>
            <a:endParaRPr lang="en-US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2362200" y="2133600"/>
            <a:ext cx="10668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4343400" y="2133600"/>
            <a:ext cx="1295400" cy="457200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057400" y="3505200"/>
            <a:ext cx="1476879" cy="523220"/>
          </a:xfrm>
          <a:prstGeom prst="rect">
            <a:avLst/>
          </a:prstGeom>
          <a:solidFill>
            <a:srgbClr val="FFCC99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NSF </a:t>
            </a:r>
            <a:r>
              <a:rPr lang="en-US" sz="1400" dirty="0" err="1" smtClean="0">
                <a:latin typeface="Calibri" pitchFamily="34" charset="0"/>
                <a:cs typeface="Times New Roman" pitchFamily="18" charset="0"/>
              </a:rPr>
              <a:t>PetaApps</a:t>
            </a: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Contagion Spread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363541" y="5410200"/>
            <a:ext cx="1141659" cy="307777"/>
          </a:xfrm>
          <a:prstGeom prst="rect">
            <a:avLst/>
          </a:prstGeom>
          <a:solidFill>
            <a:srgbClr val="99CC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  <a:cs typeface="Times New Roman" pitchFamily="18" charset="0"/>
              </a:rPr>
              <a:t>CharmDebug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4807429" y="3733800"/>
            <a:ext cx="1697901" cy="523220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Times New Roman" pitchFamily="18" charset="0"/>
              </a:rPr>
              <a:t>Space-time Meshing</a:t>
            </a: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  <a:cs typeface="Times New Roman" pitchFamily="18" charset="0"/>
              </a:rPr>
              <a:t>(Haber et al, NSF)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6" name="Picture 45" descr="laxmikant-kale-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228600"/>
            <a:ext cx="838200" cy="1263848"/>
          </a:xfrm>
          <a:prstGeom prst="rect">
            <a:avLst/>
          </a:prstGeom>
        </p:spPr>
      </p:pic>
      <p:pic>
        <p:nvPicPr>
          <p:cNvPr id="269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143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143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09480" y="5791200"/>
            <a:ext cx="3119520" cy="628417"/>
          </a:xfrm>
          <a:prstGeom prst="rect">
            <a:avLst/>
          </a:prstGeom>
          <a:solidFill>
            <a:schemeClr val="bg2">
              <a:lumMod val="75000"/>
              <a:alpha val="3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F. Gioachin, G. Zheng, L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. V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. Kalé: “</a:t>
            </a: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DejaVu Sans" charset="0"/>
                <a:cs typeface="DejaVu Sans" charset="0"/>
              </a:rPr>
              <a:t>Debugging Large Scale Applications in a Virtualized Environment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”, 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PPL Technical Report, April 2010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Consuming Fewer Resources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1264804"/>
            <a:ext cx="4014720" cy="4526396"/>
          </a:xfrm>
          <a:ln/>
        </p:spPr>
        <p:txBody>
          <a:bodyPr/>
          <a:lstStyle/>
          <a:p>
            <a:pPr marL="390246" indent="-293764">
              <a:buSzPct val="45000"/>
              <a:buFont typeface="Wingdings" pitchFamily="2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900" dirty="0"/>
              <a:t>Virtualized Debugging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900680" y="1264804"/>
            <a:ext cx="4014720" cy="4526396"/>
          </a:xfrm>
          <a:ln/>
        </p:spPr>
        <p:txBody>
          <a:bodyPr/>
          <a:lstStyle/>
          <a:p>
            <a:pPr marL="390246" indent="-293764">
              <a:buSzPct val="45000"/>
              <a:buFont typeface="Wingdings" pitchFamily="2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900" dirty="0"/>
              <a:t>Processor Extraction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268160" cy="3791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806081" y="2073818"/>
            <a:ext cx="1841760" cy="580381"/>
          </a:xfrm>
          <a:prstGeom prst="flowChartProcess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7240" rIns="90000" bIns="4500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Execute program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recording message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ordering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806081" y="4366539"/>
            <a:ext cx="1841760" cy="580381"/>
          </a:xfrm>
          <a:prstGeom prst="flowChartProcess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7240" rIns="90000" bIns="4500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Replay application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with detailed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recording enabled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806081" y="5160063"/>
            <a:ext cx="1841760" cy="580381"/>
          </a:xfrm>
          <a:prstGeom prst="flowChartProcess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7240" rIns="90000" bIns="4500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Replay selected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processors as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stand-alone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072481" y="5939185"/>
            <a:ext cx="1310400" cy="593342"/>
          </a:xfrm>
          <a:prstGeom prst="flowChartDecision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140400" rIns="90000" bIns="4500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Is problem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solved?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803361" y="6057277"/>
            <a:ext cx="491040" cy="355717"/>
          </a:xfrm>
          <a:prstGeom prst="flowChartTerminator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7240" rIns="90000" bIns="4500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Done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967361" y="3642143"/>
            <a:ext cx="1517760" cy="542937"/>
          </a:xfrm>
          <a:prstGeom prst="flowChartManualOperation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7240" rIns="90000" bIns="4500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Select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processors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to record</a:t>
            </a:r>
          </a:p>
        </p:txBody>
      </p:sp>
      <p:cxnSp>
        <p:nvCxnSpPr>
          <p:cNvPr id="4109" name="AutoShape 13"/>
          <p:cNvCxnSpPr>
            <a:cxnSpLocks noChangeShapeType="1"/>
            <a:stCxn id="4103" idx="2"/>
            <a:endCxn id="4115" idx="0"/>
          </p:cNvCxnSpPr>
          <p:nvPr/>
        </p:nvCxnSpPr>
        <p:spPr bwMode="auto">
          <a:xfrm>
            <a:off x="6726241" y="2654199"/>
            <a:ext cx="1440" cy="19730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0" name="AutoShape 14"/>
          <p:cNvCxnSpPr>
            <a:cxnSpLocks noChangeShapeType="1"/>
            <a:stCxn id="4108" idx="2"/>
            <a:endCxn id="4104" idx="0"/>
          </p:cNvCxnSpPr>
          <p:nvPr/>
        </p:nvCxnSpPr>
        <p:spPr bwMode="auto">
          <a:xfrm>
            <a:off x="6726241" y="4185080"/>
            <a:ext cx="1440" cy="181459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1" name="AutoShape 15"/>
          <p:cNvCxnSpPr>
            <a:cxnSpLocks noChangeShapeType="1"/>
            <a:stCxn id="4104" idx="2"/>
            <a:endCxn id="4105" idx="0"/>
          </p:cNvCxnSpPr>
          <p:nvPr/>
        </p:nvCxnSpPr>
        <p:spPr bwMode="auto">
          <a:xfrm>
            <a:off x="6726241" y="4946920"/>
            <a:ext cx="1440" cy="213142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2" name="AutoShape 16"/>
          <p:cNvCxnSpPr>
            <a:cxnSpLocks noChangeShapeType="1"/>
            <a:stCxn id="4105" idx="2"/>
            <a:endCxn id="4106" idx="0"/>
          </p:cNvCxnSpPr>
          <p:nvPr/>
        </p:nvCxnSpPr>
        <p:spPr bwMode="auto">
          <a:xfrm>
            <a:off x="6727681" y="5740444"/>
            <a:ext cx="1440" cy="19874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3" name="AutoShape 17"/>
          <p:cNvCxnSpPr>
            <a:cxnSpLocks noChangeShapeType="1"/>
            <a:stCxn id="4106" idx="3"/>
            <a:endCxn id="4107" idx="1"/>
          </p:cNvCxnSpPr>
          <p:nvPr/>
        </p:nvCxnSpPr>
        <p:spPr bwMode="auto">
          <a:xfrm>
            <a:off x="7382881" y="6235856"/>
            <a:ext cx="420480" cy="144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4" name="AutoShape 18"/>
          <p:cNvCxnSpPr>
            <a:cxnSpLocks noChangeShapeType="1"/>
            <a:stCxn id="4106" idx="1"/>
            <a:endCxn id="4108" idx="1"/>
          </p:cNvCxnSpPr>
          <p:nvPr/>
        </p:nvCxnSpPr>
        <p:spPr bwMode="auto">
          <a:xfrm rot="10800000" flipH="1">
            <a:off x="6072481" y="3914332"/>
            <a:ext cx="46080" cy="2321524"/>
          </a:xfrm>
          <a:prstGeom prst="bentConnector3">
            <a:avLst>
              <a:gd name="adj1" fmla="val -1266214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5968801" y="2851500"/>
            <a:ext cx="1516320" cy="593342"/>
          </a:xfrm>
          <a:prstGeom prst="flowChartDecision">
            <a:avLst/>
          </a:prstGeom>
          <a:solidFill>
            <a:srgbClr val="FFFF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140400" rIns="90000" bIns="14616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Has bug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appeared?</a:t>
            </a:r>
          </a:p>
        </p:txBody>
      </p:sp>
      <p:cxnSp>
        <p:nvCxnSpPr>
          <p:cNvPr id="4116" name="AutoShape 20"/>
          <p:cNvCxnSpPr>
            <a:cxnSpLocks noChangeShapeType="1"/>
            <a:stCxn id="4115" idx="2"/>
            <a:endCxn id="4108" idx="0"/>
          </p:cNvCxnSpPr>
          <p:nvPr/>
        </p:nvCxnSpPr>
        <p:spPr bwMode="auto">
          <a:xfrm>
            <a:off x="6727681" y="3444842"/>
            <a:ext cx="1440" cy="197301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7" name="AutoShape 21"/>
          <p:cNvCxnSpPr>
            <a:cxnSpLocks noChangeShapeType="1"/>
            <a:stCxn id="4115" idx="1"/>
            <a:endCxn id="4103" idx="1"/>
          </p:cNvCxnSpPr>
          <p:nvPr/>
        </p:nvCxnSpPr>
        <p:spPr bwMode="auto">
          <a:xfrm rot="10800000">
            <a:off x="5806081" y="2364729"/>
            <a:ext cx="162720" cy="783442"/>
          </a:xfrm>
          <a:prstGeom prst="bentConnector3">
            <a:avLst>
              <a:gd name="adj1" fmla="val 227433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621921" y="2091100"/>
            <a:ext cx="682560" cy="290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Step 1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7621921" y="5177344"/>
            <a:ext cx="820800" cy="290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Step 3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621921" y="4383821"/>
            <a:ext cx="889920" cy="290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Step 2</a:t>
            </a: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880" y="3514482"/>
            <a:ext cx="803520" cy="630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3650401" y="3546164"/>
            <a:ext cx="542880" cy="30244"/>
          </a:xfrm>
          <a:prstGeom prst="line">
            <a:avLst/>
          </a:prstGeom>
          <a:noFill/>
          <a:ln w="2736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3585600" y="3796751"/>
            <a:ext cx="207360" cy="221783"/>
          </a:xfrm>
          <a:prstGeom prst="line">
            <a:avLst/>
          </a:prstGeom>
          <a:noFill/>
          <a:ln w="2736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2197441" y="3854357"/>
            <a:ext cx="1098720" cy="692713"/>
          </a:xfrm>
          <a:prstGeom prst="ellipse">
            <a:avLst/>
          </a:prstGeom>
          <a:noFill/>
          <a:ln w="18360">
            <a:solidFill>
              <a:srgbClr val="DC23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296801" y="4142387"/>
            <a:ext cx="2652480" cy="1738263"/>
            <a:chOff x="1595" y="3088"/>
            <a:chExt cx="1842" cy="1207"/>
          </a:xfrm>
        </p:grpSpPr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6" y="3088"/>
              <a:ext cx="1841" cy="12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1595" y="3089"/>
              <a:ext cx="1843" cy="1207"/>
            </a:xfrm>
            <a:prstGeom prst="ellipse">
              <a:avLst/>
            </a:prstGeom>
            <a:noFill/>
            <a:ln w="36720">
              <a:solidFill>
                <a:srgbClr val="DC2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3008161" y="3890362"/>
            <a:ext cx="924480" cy="279389"/>
          </a:xfrm>
          <a:prstGeom prst="line">
            <a:avLst/>
          </a:prstGeom>
          <a:noFill/>
          <a:ln w="2736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197440" y="4254719"/>
            <a:ext cx="103680" cy="855450"/>
          </a:xfrm>
          <a:prstGeom prst="line">
            <a:avLst/>
          </a:prstGeom>
          <a:noFill/>
          <a:ln w="2736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7772400" y="2667000"/>
            <a:ext cx="1148280" cy="1651629"/>
          </a:xfrm>
          <a:prstGeom prst="rect">
            <a:avLst/>
          </a:prstGeom>
          <a:solidFill>
            <a:schemeClr val="bg2">
              <a:lumMod val="75000"/>
              <a:alpha val="3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F. Gioachin, G. Zheng, L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. V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. Kalé: “</a:t>
            </a:r>
            <a:r>
              <a:rPr lang="en-US" sz="11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DejaVu Sans" charset="0"/>
                <a:cs typeface="DejaVu Sans" charset="0"/>
              </a:rPr>
              <a:t>Robust Record-Replay with Processor Extraction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”, </a:t>
            </a:r>
            <a:r>
              <a:rPr lang="en-US" sz="1100" i="1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t>PPL Technical Report, April 2010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85E2-9F83-43A3-845A-EAC60594D0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Annual Charm++ Workshop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52400" y="1295400"/>
            <a:ext cx="4876800" cy="51054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15" grpId="0" animBg="1"/>
      <p:bldP spid="4118" grpId="0"/>
      <p:bldP spid="4119" grpId="0"/>
      <p:bldP spid="4120" grpId="0"/>
      <p:bldP spid="4130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919758"/>
          </a:xfrm>
          <a:ln/>
        </p:spPr>
        <p:txBody>
          <a:bodyPr/>
          <a:lstStyle/>
          <a:p>
            <a:r>
              <a:rPr lang="en-US" sz="3600" dirty="0"/>
              <a:t>Automatic </a:t>
            </a:r>
            <a:r>
              <a:rPr lang="en-US" sz="3600" dirty="0" smtClean="0"/>
              <a:t>Performance Tuning</a:t>
            </a:r>
            <a:endParaRPr lang="en-US" sz="36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098727" cy="3786188"/>
          </a:xfrm>
          <a:ln/>
        </p:spPr>
        <p:txBody>
          <a:bodyPr/>
          <a:lstStyle/>
          <a:p>
            <a:pPr marL="570364"/>
            <a:r>
              <a:rPr lang="en-US" sz="2000" dirty="0"/>
              <a:t>The runtime system dynamically reconfigures applications</a:t>
            </a:r>
          </a:p>
          <a:p>
            <a:pPr marL="570364"/>
            <a:r>
              <a:rPr lang="en-US" sz="2000" dirty="0"/>
              <a:t>Tuning/Steering is based on runtime observations :</a:t>
            </a:r>
          </a:p>
          <a:p>
            <a:pPr marL="882892" lvl="1"/>
            <a:r>
              <a:rPr lang="en-US" dirty="0"/>
              <a:t>Idle time, overhead time, grain size, # messages, critical paths, etc.</a:t>
            </a:r>
          </a:p>
          <a:p>
            <a:pPr marL="570364"/>
            <a:r>
              <a:rPr lang="en-US" sz="2000" dirty="0"/>
              <a:t>Applications expose tunable parameters AND information about the parameters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97236"/>
            <a:ext cx="3968130" cy="44748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902494" y="5715000"/>
            <a:ext cx="7250906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>
              <a:spcBef>
                <a:spcPts val="0"/>
              </a:spcBef>
            </a:pP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Isaac Dooley, and </a:t>
            </a:r>
            <a:r>
              <a:rPr lang="en-US" sz="1200" dirty="0" err="1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Laxmikant</a:t>
            </a: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 V. Kale</a:t>
            </a:r>
            <a:r>
              <a:rPr lang="en-US" sz="1200" i="1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, Detecting </a:t>
            </a:r>
            <a:r>
              <a:rPr lang="en-US" sz="1200" i="1" dirty="0">
                <a:latin typeface="Calibri" pitchFamily="34" charset="0"/>
                <a:cs typeface="Helvetica" pitchFamily="34" charset="0"/>
                <a:sym typeface="Helvetica" pitchFamily="34" charset="0"/>
              </a:rPr>
              <a:t>and Using Critical Paths at Runtime in Message Driven Parallel </a:t>
            </a:r>
            <a:r>
              <a:rPr lang="en-US" sz="1200" i="1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Programs, </a:t>
            </a: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12th </a:t>
            </a:r>
            <a:r>
              <a:rPr lang="en-US" sz="1200" dirty="0">
                <a:latin typeface="Calibri" pitchFamily="34" charset="0"/>
                <a:cs typeface="Helvetica" pitchFamily="34" charset="0"/>
                <a:sym typeface="Helvetica" pitchFamily="34" charset="0"/>
              </a:rPr>
              <a:t>Workshop on Advances in Parallel and Distributed Computing Models (APDCM 2010) at IPDPS 2010.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Performance Tuning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85E2-9F83-43A3-845A-EAC60594D0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6200" y="1295400"/>
            <a:ext cx="3733800" cy="4953000"/>
          </a:xfrm>
          <a:ln/>
        </p:spPr>
        <p:txBody>
          <a:bodyPr/>
          <a:lstStyle/>
          <a:p>
            <a:pPr marL="811213"/>
            <a:r>
              <a:rPr lang="en-US" dirty="0"/>
              <a:t>A 2-D stencil computation is dynamically repartitioned into different block sizes.</a:t>
            </a:r>
          </a:p>
          <a:p>
            <a:pPr marL="811213"/>
            <a:r>
              <a:rPr lang="en-US" dirty="0"/>
              <a:t>The </a:t>
            </a:r>
            <a:r>
              <a:rPr lang="en-US" dirty="0" smtClean="0"/>
              <a:t>performance </a:t>
            </a:r>
            <a:r>
              <a:rPr lang="en-US" dirty="0"/>
              <a:t>varies due to cache effects.</a:t>
            </a:r>
          </a:p>
        </p:txBody>
      </p:sp>
      <p:pic>
        <p:nvPicPr>
          <p:cNvPr id="9" name="wave2d_vid-QuickTime-H.264-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62400" y="18288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919758"/>
          </a:xfrm>
          <a:ln/>
        </p:spPr>
        <p:txBody>
          <a:bodyPr/>
          <a:lstStyle/>
          <a:p>
            <a:r>
              <a:rPr lang="en-US" sz="3100" dirty="0"/>
              <a:t>Memory Aware Scheduling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098727" cy="4402336"/>
          </a:xfrm>
          <a:ln/>
        </p:spPr>
        <p:txBody>
          <a:bodyPr/>
          <a:lstStyle/>
          <a:p>
            <a:pPr marL="570364"/>
            <a:r>
              <a:rPr lang="en-US" sz="2000" dirty="0"/>
              <a:t>The Charm++ scheduler was modified to adapt its behavior.</a:t>
            </a:r>
          </a:p>
          <a:p>
            <a:pPr marL="570364"/>
            <a:r>
              <a:rPr lang="en-US" sz="2000" dirty="0"/>
              <a:t>It can give preferential treatment to annotated entry methods when available memory is low.</a:t>
            </a:r>
          </a:p>
          <a:p>
            <a:pPr marL="570364"/>
            <a:r>
              <a:rPr lang="en-US" sz="2000" dirty="0"/>
              <a:t>The memory usage for an LU Factorization program is reduced, enabling further scalability.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00125"/>
            <a:ext cx="3700240" cy="23127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75422"/>
            <a:ext cx="3700240" cy="23127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1143000" y="5715000"/>
            <a:ext cx="7154465" cy="56941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just">
              <a:spcBef>
                <a:spcPts val="0"/>
              </a:spcBef>
            </a:pP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Isaac Dooley, Chao Mei, Jonathan </a:t>
            </a:r>
            <a:r>
              <a:rPr lang="en-US" sz="1200" dirty="0" err="1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Lifflander</a:t>
            </a: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, and </a:t>
            </a:r>
            <a:r>
              <a:rPr lang="en-US" sz="1200" dirty="0" err="1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Laxmikant</a:t>
            </a: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 V. Kale, </a:t>
            </a:r>
            <a:r>
              <a:rPr lang="en-US" sz="1200" i="1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A </a:t>
            </a:r>
            <a:r>
              <a:rPr lang="en-US" sz="1200" i="1" dirty="0">
                <a:latin typeface="Calibri" pitchFamily="34" charset="0"/>
                <a:cs typeface="Helvetica" pitchFamily="34" charset="0"/>
                <a:sym typeface="Helvetica" pitchFamily="34" charset="0"/>
              </a:rPr>
              <a:t>Study of Memory-Aware Scheduling in Message Driven Parallel </a:t>
            </a:r>
            <a:r>
              <a:rPr lang="en-US" sz="1200" i="1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Programs, </a:t>
            </a:r>
            <a:r>
              <a:rPr lang="en-US" sz="1200" dirty="0" smtClean="0">
                <a:latin typeface="Calibri" pitchFamily="34" charset="0"/>
                <a:cs typeface="Helvetica" pitchFamily="34" charset="0"/>
                <a:sym typeface="Helvetica" pitchFamily="34" charset="0"/>
              </a:rPr>
              <a:t>PPL </a:t>
            </a:r>
            <a:r>
              <a:rPr lang="en-US" sz="1200" dirty="0">
                <a:latin typeface="Calibri" pitchFamily="34" charset="0"/>
                <a:cs typeface="Helvetica" pitchFamily="34" charset="0"/>
                <a:sym typeface="Helvetica" pitchFamily="34" charset="0"/>
              </a:rPr>
              <a:t>Technical Report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Load Balancing at </a:t>
            </a:r>
            <a:r>
              <a:rPr lang="en-US" altLang="zh-CN" sz="3600" dirty="0" err="1" smtClean="0">
                <a:ea typeface="宋体" pitchFamily="2" charset="-122"/>
              </a:rPr>
              <a:t>Petascale</a:t>
            </a:r>
            <a:endParaRPr lang="en-US" altLang="zh-CN" sz="3600" dirty="0" smtClean="0">
              <a:ea typeface="宋体" pitchFamily="2" charset="-122"/>
            </a:endParaRP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Existing load balancing strategies don’t scale on extremely large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 smtClean="0">
                <a:ea typeface="宋体" pitchFamily="2" charset="-122"/>
              </a:rPr>
              <a:t>Consider an application with 1M objects on 64K processors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533400" y="2819400"/>
            <a:ext cx="4038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latin typeface="Calibri" pitchFamily="34" charset="0"/>
                <a:ea typeface="宋体" pitchFamily="2" charset="-122"/>
              </a:rPr>
              <a:t>Centralized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 dirty="0">
                <a:latin typeface="Calibri" pitchFamily="34" charset="0"/>
                <a:ea typeface="宋体" pitchFamily="2" charset="-122"/>
              </a:rPr>
              <a:t>Object load data are sent to processor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 dirty="0">
                <a:latin typeface="Calibri" pitchFamily="34" charset="0"/>
                <a:ea typeface="宋体" pitchFamily="2" charset="-122"/>
              </a:rPr>
              <a:t>Integrate to a complete object graph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 dirty="0">
                <a:latin typeface="Calibri" pitchFamily="34" charset="0"/>
                <a:ea typeface="宋体" pitchFamily="2" charset="-122"/>
              </a:rPr>
              <a:t>Migration decision is broadcast from processor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 dirty="0">
                <a:latin typeface="Calibri" pitchFamily="34" charset="0"/>
                <a:ea typeface="宋体" pitchFamily="2" charset="-122"/>
              </a:rPr>
              <a:t>Global barrier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4800600" y="2819400"/>
            <a:ext cx="4038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latin typeface="Calibri" pitchFamily="34" charset="0"/>
                <a:ea typeface="宋体" pitchFamily="2" charset="-122"/>
              </a:rPr>
              <a:t>Distributed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>
                <a:latin typeface="Calibri" pitchFamily="34" charset="0"/>
                <a:ea typeface="宋体" pitchFamily="2" charset="-122"/>
              </a:rPr>
              <a:t>Load balancing among neighboring processors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>
                <a:latin typeface="Calibri" pitchFamily="34" charset="0"/>
                <a:ea typeface="宋体" pitchFamily="2" charset="-122"/>
              </a:rPr>
              <a:t>Build partial object graph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>
                <a:latin typeface="Calibri" pitchFamily="34" charset="0"/>
                <a:ea typeface="宋体" pitchFamily="2" charset="-122"/>
              </a:rPr>
              <a:t>Migration decision is sent to its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1800">
                <a:latin typeface="Calibri" pitchFamily="34" charset="0"/>
                <a:ea typeface="宋体" pitchFamily="2" charset="-122"/>
              </a:rPr>
              <a:t>No global barrier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latin typeface="Calibri" pitchFamily="34" charset="0"/>
                <a:ea typeface="宋体" pitchFamily="2" charset="-122"/>
              </a:rPr>
              <a:t>Topology-aware</a:t>
            </a:r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−"/>
            </a:pPr>
            <a:r>
              <a:rPr lang="en-US" altLang="zh-CN" sz="2000">
                <a:latin typeface="Calibri" pitchFamily="34" charset="0"/>
                <a:ea typeface="宋体" pitchFamily="2" charset="-122"/>
              </a:rPr>
              <a:t>On 3D Torus/Mesh topologies</a:t>
            </a:r>
            <a:endParaRPr lang="en-US" altLang="zh-CN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A Scalable Hybrid Load </a:t>
            </a:r>
            <a:r>
              <a:rPr lang="en-US" altLang="zh-CN" sz="3200" dirty="0">
                <a:ea typeface="宋体" pitchFamily="2" charset="-122"/>
              </a:rPr>
              <a:t>Balancing Strategy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>
                <a:ea typeface="宋体" pitchFamily="2" charset="-122"/>
              </a:rPr>
              <a:t>Dividing processors into independent sets of groups, and groups are organized in hierarchies (decentralized)</a:t>
            </a:r>
          </a:p>
          <a:p>
            <a:r>
              <a:rPr lang="en-US" altLang="zh-CN" sz="2800" dirty="0">
                <a:ea typeface="宋体" pitchFamily="2" charset="-122"/>
              </a:rPr>
              <a:t>Each group has a leader (the central node) which performs centralized load balancing</a:t>
            </a:r>
          </a:p>
          <a:p>
            <a:r>
              <a:rPr lang="en-US" altLang="zh-CN" sz="2800" dirty="0">
                <a:ea typeface="宋体" pitchFamily="2" charset="-122"/>
              </a:rPr>
              <a:t>A particular hybrid strategy that works </a:t>
            </a:r>
            <a:r>
              <a:rPr lang="en-US" altLang="zh-CN" sz="2800" dirty="0" smtClean="0">
                <a:ea typeface="宋体" pitchFamily="2" charset="-122"/>
              </a:rPr>
              <a:t>well for NAMD</a:t>
            </a:r>
            <a:endParaRPr lang="en-US" altLang="zh-CN" sz="2800" dirty="0">
              <a:ea typeface="宋体" pitchFamily="2" charset="-122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495800" y="38100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7"/>
          <p:cNvGraphicFramePr>
            <a:graphicFrameLocks noGrp="1"/>
          </p:cNvGraphicFramePr>
          <p:nvPr>
            <p:ph idx="1"/>
          </p:nvPr>
        </p:nvGraphicFramePr>
        <p:xfrm>
          <a:off x="4343400" y="1371600"/>
          <a:ext cx="419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32867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NAMD Apoa1 2awayXYZ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85E2-9F83-43A3-845A-EAC60594D0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Topology Aware Mapping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Charm++ Applications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371600"/>
            <a:ext cx="228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MPI Applications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878" y="1981201"/>
            <a:ext cx="205515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146" y="1981200"/>
            <a:ext cx="21021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bhatele\Application Data\SSH\temp\algo5_8X6_8X6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981200"/>
            <a:ext cx="1295400" cy="1752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81600" y="3776246"/>
            <a:ext cx="3482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Weather Research &amp; Forecasting Model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</p:nvPr>
        </p:nvGraphicFramePr>
        <p:xfrm>
          <a:off x="4876800" y="4191000"/>
          <a:ext cx="3879544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81200"/>
            <a:ext cx="2184397" cy="14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01838" y="3776246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Molecular Dynamics - NAMD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7" name="Content Placeholder 6"/>
          <p:cNvGraphicFramePr>
            <a:graphicFrameLocks noGrp="1"/>
          </p:cNvGraphicFramePr>
          <p:nvPr/>
        </p:nvGraphicFramePr>
        <p:xfrm>
          <a:off x="762000" y="4267200"/>
          <a:ext cx="3727450" cy="1840681"/>
        </p:xfrm>
        <a:graphic>
          <a:graphicData uri="http://schemas.openxmlformats.org/presentationml/2006/ole">
            <p:oleObj spid="_x0000_s217090" name="Worksheet" r:id="rId8" imgW="8505886" imgH="4200525" progId="Excel.Sheet.8">
              <p:embed/>
            </p:oleObj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Graphic spid="11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Topology Manager API</a:t>
            </a:r>
          </a:p>
          <a:p>
            <a:r>
              <a:rPr lang="en-US" dirty="0" smtClean="0"/>
              <a:t>Pattern Matching</a:t>
            </a:r>
          </a:p>
          <a:p>
            <a:r>
              <a:rPr lang="en-US" dirty="0" smtClean="0"/>
              <a:t>Two sets of heuristics</a:t>
            </a:r>
          </a:p>
          <a:p>
            <a:pPr lvl="1"/>
            <a:r>
              <a:rPr lang="en-US" dirty="0" smtClean="0"/>
              <a:t>Regular Communication</a:t>
            </a:r>
          </a:p>
          <a:p>
            <a:pPr lvl="1"/>
            <a:r>
              <a:rPr lang="en-US" dirty="0" smtClean="0"/>
              <a:t>Irregular Communication</a:t>
            </a:r>
            <a:endParaRPr lang="en-US" dirty="0"/>
          </a:p>
        </p:txBody>
      </p:sp>
      <p:pic>
        <p:nvPicPr>
          <p:cNvPr id="3074" name="Picture 2" descr="C:\Users\bhatele\Application Data\SSH\temp\algo5_8X6_12X4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0"/>
            <a:ext cx="790303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12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Object Graph 8 x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4114800"/>
            <a:ext cx="1371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Processor Graph 12 x 4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 descr="C:\Users\bhatele\Application Data\SSH\temp\algo5_8X6_12X4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0"/>
            <a:ext cx="790303" cy="2514600"/>
          </a:xfrm>
          <a:prstGeom prst="rect">
            <a:avLst/>
          </a:prstGeom>
          <a:noFill/>
        </p:spPr>
      </p:pic>
      <p:pic>
        <p:nvPicPr>
          <p:cNvPr id="3076" name="Picture 4" descr="C:\Users\bhatele\Application Data\SSH\temp\algo5_8X6_12X4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0"/>
            <a:ext cx="790303" cy="2514600"/>
          </a:xfrm>
          <a:prstGeom prst="rect">
            <a:avLst/>
          </a:prstGeom>
          <a:noFill/>
        </p:spPr>
      </p:pic>
      <p:pic>
        <p:nvPicPr>
          <p:cNvPr id="3077" name="Picture 5" descr="C:\Users\bhatele\Application Data\SSH\temp\algo5_8X6_12X4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0"/>
            <a:ext cx="790303" cy="2514600"/>
          </a:xfrm>
          <a:prstGeom prst="rect">
            <a:avLst/>
          </a:prstGeom>
          <a:noFill/>
        </p:spPr>
      </p:pic>
      <p:pic>
        <p:nvPicPr>
          <p:cNvPr id="3078" name="Picture 6" descr="C:\Users\bhatele\Application Data\SSH\temp\algo5_8X6_12X4 (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790303" cy="2514600"/>
          </a:xfrm>
          <a:prstGeom prst="rect">
            <a:avLst/>
          </a:prstGeom>
          <a:noFill/>
        </p:spPr>
      </p:pic>
      <p:pic>
        <p:nvPicPr>
          <p:cNvPr id="3080" name="Picture 8" descr="C:\Users\bhatele\Application Data\SSH\temp\algo5_8X6_8X6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1" y="1523999"/>
            <a:ext cx="1197992" cy="1620814"/>
          </a:xfrm>
          <a:prstGeom prst="rect">
            <a:avLst/>
          </a:prstGeom>
          <a:noFill/>
        </p:spPr>
      </p:pic>
      <p:pic>
        <p:nvPicPr>
          <p:cNvPr id="3081" name="Picture 9" descr="C:\Users\bhatele\Application Data\SSH\temp\algo5_8X6_8X6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524000"/>
            <a:ext cx="1182756" cy="1600199"/>
          </a:xfrm>
          <a:prstGeom prst="rect">
            <a:avLst/>
          </a:prstGeom>
          <a:noFill/>
        </p:spPr>
      </p:pic>
      <p:pic>
        <p:nvPicPr>
          <p:cNvPr id="3082" name="Picture 10" descr="C:\Users\bhatele\Application Data\SSH\temp\algo5_8X6_12X4 (8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1524000"/>
            <a:ext cx="790303" cy="2514600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Automating the mapping process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953000"/>
            <a:ext cx="3962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A. Bhatele, E. </a:t>
            </a:r>
            <a:r>
              <a:rPr lang="en-US" sz="1200" dirty="0" err="1" smtClean="0">
                <a:latin typeface="Calibri" pitchFamily="34" charset="0"/>
              </a:rPr>
              <a:t>Bohm</a:t>
            </a:r>
            <a:r>
              <a:rPr lang="en-US" sz="1200" dirty="0" smtClean="0">
                <a:latin typeface="Calibri" pitchFamily="34" charset="0"/>
              </a:rPr>
              <a:t>, and L. V. Kale. A Case Study of Communication Optimizations on </a:t>
            </a:r>
            <a:r>
              <a:rPr lang="fr-FR" sz="1200" dirty="0" smtClean="0">
                <a:latin typeface="Calibri" pitchFamily="34" charset="0"/>
              </a:rPr>
              <a:t>3D </a:t>
            </a:r>
            <a:r>
              <a:rPr lang="fr-FR" sz="1200" dirty="0" err="1" smtClean="0">
                <a:latin typeface="Calibri" pitchFamily="34" charset="0"/>
              </a:rPr>
              <a:t>Mesh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Interconnects</a:t>
            </a:r>
            <a:r>
              <a:rPr lang="fr-FR" sz="1200" dirty="0" smtClean="0">
                <a:latin typeface="Calibri" pitchFamily="34" charset="0"/>
              </a:rPr>
              <a:t>. </a:t>
            </a:r>
            <a:r>
              <a:rPr lang="fr-FR" sz="1200" i="1" dirty="0" smtClean="0">
                <a:latin typeface="Calibri" pitchFamily="34" charset="0"/>
              </a:rPr>
              <a:t>In Euro-Par 2009, LNCS 5704, pages 1015–1028, 2009. </a:t>
            </a:r>
            <a:r>
              <a:rPr lang="fr-FR" sz="1200" b="1" dirty="0" err="1" smtClean="0">
                <a:latin typeface="Calibri" pitchFamily="34" charset="0"/>
              </a:rPr>
              <a:t>Distinguished</a:t>
            </a:r>
            <a:r>
              <a:rPr lang="fr-FR" sz="1200" b="1" dirty="0" smtClean="0">
                <a:latin typeface="Calibri" pitchFamily="34" charset="0"/>
              </a:rPr>
              <a:t> </a:t>
            </a:r>
            <a:r>
              <a:rPr lang="fr-FR" sz="1200" b="1" dirty="0" err="1" smtClean="0">
                <a:latin typeface="Calibri" pitchFamily="34" charset="0"/>
              </a:rPr>
              <a:t>Paper</a:t>
            </a:r>
            <a:r>
              <a:rPr lang="fr-FR" sz="1200" b="1" dirty="0" smtClean="0">
                <a:latin typeface="Calibri" pitchFamily="34" charset="0"/>
              </a:rPr>
              <a:t> </a:t>
            </a:r>
            <a:r>
              <a:rPr lang="fr-FR" sz="1200" b="1" dirty="0" err="1" smtClean="0">
                <a:latin typeface="Calibri" pitchFamily="34" charset="0"/>
              </a:rPr>
              <a:t>Award</a:t>
            </a:r>
            <a:r>
              <a:rPr lang="fr-FR" sz="1200" dirty="0" smtClean="0">
                <a:latin typeface="Calibri" pitchFamily="34" charset="0"/>
              </a:rPr>
              <a:t>, Euro-Par 2009, Amsterdam, The </a:t>
            </a:r>
            <a:r>
              <a:rPr lang="fr-FR" sz="1200" dirty="0" err="1" smtClean="0">
                <a:latin typeface="Calibri" pitchFamily="34" charset="0"/>
              </a:rPr>
              <a:t>Netherlands</a:t>
            </a:r>
            <a:r>
              <a:rPr lang="fr-FR" sz="1200" dirty="0" smtClean="0">
                <a:latin typeface="Calibri" pitchFamily="34" charset="0"/>
              </a:rPr>
              <a:t>.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724400"/>
            <a:ext cx="383583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3962400"/>
            <a:ext cx="67056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Abhinav Bhatele, I-</a:t>
            </a:r>
            <a:r>
              <a:rPr lang="en-US" sz="1200" dirty="0" err="1" smtClean="0">
                <a:latin typeface="Calibri" pitchFamily="34" charset="0"/>
              </a:rPr>
              <a:t>Hsin</a:t>
            </a:r>
            <a:r>
              <a:rPr lang="en-US" sz="1200" dirty="0" smtClean="0">
                <a:latin typeface="Calibri" pitchFamily="34" charset="0"/>
              </a:rPr>
              <a:t> Chung and </a:t>
            </a:r>
            <a:r>
              <a:rPr lang="en-US" sz="1200" dirty="0" err="1" smtClean="0">
                <a:latin typeface="Calibri" pitchFamily="34" charset="0"/>
              </a:rPr>
              <a:t>Laxmikant</a:t>
            </a:r>
            <a:r>
              <a:rPr lang="en-US" sz="1200" dirty="0" smtClean="0">
                <a:latin typeface="Calibri" pitchFamily="34" charset="0"/>
              </a:rPr>
              <a:t> V. Kale, Automated Mapping of Structured Communication Graphs onto Mesh Interconnects, </a:t>
            </a:r>
            <a:r>
              <a:rPr lang="en-US" sz="1200" i="1" dirty="0" smtClean="0">
                <a:latin typeface="Calibri" pitchFamily="34" charset="0"/>
              </a:rPr>
              <a:t>Computer Science Research and Tech Reports, April 2010, </a:t>
            </a:r>
            <a:r>
              <a:rPr lang="en-US" sz="1200" i="1" dirty="0" smtClean="0">
                <a:latin typeface="Calibri" pitchFamily="34" charset="0"/>
                <a:hlinkClick r:id="rId11"/>
              </a:rPr>
              <a:t>http://hdl.handle.net/2142/15407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April 28th, 2010</a:t>
            </a:r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8th Annual Charm++ Workshop</a:t>
            </a: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A4CBC2-5D41-448A-B2A6-768DBE726DA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Fault Tolerance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572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Automatic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1" eaLnBrk="1" hangingPunct="1"/>
            <a:r>
              <a:rPr lang="en-US" sz="2000" dirty="0" smtClean="0"/>
              <a:t>Migrate objects to disk</a:t>
            </a:r>
          </a:p>
          <a:p>
            <a:pPr lvl="1" eaLnBrk="1" hangingPunct="1"/>
            <a:r>
              <a:rPr lang="en-US" sz="2000" b="1" dirty="0" smtClean="0"/>
              <a:t>In-memory </a:t>
            </a:r>
            <a:r>
              <a:rPr lang="en-US" sz="2000" b="1" dirty="0" err="1" smtClean="0"/>
              <a:t>checkpointing</a:t>
            </a:r>
            <a:r>
              <a:rPr lang="en-US" sz="2000" b="1" dirty="0" smtClean="0"/>
              <a:t> </a:t>
            </a:r>
            <a:r>
              <a:rPr lang="en-US" sz="2000" dirty="0" smtClean="0"/>
              <a:t>as an option</a:t>
            </a:r>
          </a:p>
          <a:p>
            <a:pPr lvl="1" eaLnBrk="1" hangingPunct="1"/>
            <a:r>
              <a:rPr lang="en-US" sz="2000" dirty="0" smtClean="0"/>
              <a:t>Automatic fault detection and restart</a:t>
            </a:r>
          </a:p>
          <a:p>
            <a:pPr eaLnBrk="1" hangingPunct="1"/>
            <a:r>
              <a:rPr lang="en-US" dirty="0" smtClean="0"/>
              <a:t>Proactive Fault Tolerance</a:t>
            </a:r>
          </a:p>
          <a:p>
            <a:pPr lvl="1" eaLnBrk="1" hangingPunct="1"/>
            <a:r>
              <a:rPr lang="en-US" sz="2000" dirty="0" smtClean="0"/>
              <a:t>“Impending Fault” Response</a:t>
            </a:r>
          </a:p>
          <a:p>
            <a:pPr lvl="1" eaLnBrk="1" hangingPunct="1"/>
            <a:r>
              <a:rPr lang="en-US" sz="2000" dirty="0" smtClean="0"/>
              <a:t>Migrate objects to other processors</a:t>
            </a:r>
          </a:p>
          <a:p>
            <a:pPr lvl="1" eaLnBrk="1" hangingPunct="1"/>
            <a:r>
              <a:rPr lang="en-US" sz="2000" dirty="0" smtClean="0"/>
              <a:t>Adjust processor-level parallel data structures</a:t>
            </a:r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3434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Scalable fault tolerance</a:t>
            </a:r>
          </a:p>
          <a:p>
            <a:pPr lvl="1" eaLnBrk="1" hangingPunct="1"/>
            <a:r>
              <a:rPr lang="en-US" sz="2000" dirty="0" smtClean="0"/>
              <a:t>When a processor out of 100,000 fails, all 99,999 shouldn’t have to run back to their checkpoints!</a:t>
            </a:r>
          </a:p>
          <a:p>
            <a:pPr lvl="1" eaLnBrk="1" hangingPunct="1"/>
            <a:r>
              <a:rPr lang="en-US" sz="2000" dirty="0" smtClean="0"/>
              <a:t>Sender-side message logging</a:t>
            </a:r>
          </a:p>
          <a:p>
            <a:pPr lvl="1" eaLnBrk="1" hangingPunct="1"/>
            <a:r>
              <a:rPr lang="en-US" sz="2000" dirty="0" smtClean="0"/>
              <a:t>Latency tolerance helps mitigate costs</a:t>
            </a:r>
          </a:p>
          <a:p>
            <a:pPr lvl="1" eaLnBrk="1" hangingPunct="1"/>
            <a:r>
              <a:rPr lang="en-US" sz="2000" dirty="0" smtClean="0"/>
              <a:t>Restart can be speeded up by spreading out objects from failed processor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9A5A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  <p:bldP spid="35328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84969"/>
            <a:ext cx="8610600" cy="1058031"/>
          </a:xfrm>
          <a:ln/>
        </p:spPr>
        <p:txBody>
          <a:bodyPr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dirty="0" smtClean="0"/>
              <a:t>Improving in-memory </a:t>
            </a:r>
            <a:r>
              <a:rPr lang="en-US" sz="3600" dirty="0"/>
              <a:t>Checkpoint/Restart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954720" y="1752665"/>
          <a:ext cx="3715200" cy="3558613"/>
        </p:xfrm>
        <a:graphic>
          <a:graphicData uri="http://schemas.openxmlformats.org/presentationml/2006/ole">
            <p:oleObj spid="_x0000_s140290" name="Chart" r:id="rId4" imgW="0" imgH="0" progId="MSGraph.Char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4788001" y="1752665"/>
          <a:ext cx="3716640" cy="3558613"/>
        </p:xfrm>
        <a:graphic>
          <a:graphicData uri="http://schemas.openxmlformats.org/presentationml/2006/ole">
            <p:oleObj spid="_x0000_s140291" name="Chart" r:id="rId5" imgW="0" imgH="0" progId="MSGraph.Chart.8">
              <p:embed/>
            </p:oleObj>
          </a:graphicData>
        </a:graphic>
      </p:graphicFrame>
      <p:sp>
        <p:nvSpPr>
          <p:cNvPr id="2052" name="Rectangle 4"/>
          <p:cNvSpPr>
            <a:spLocks/>
          </p:cNvSpPr>
          <p:nvPr/>
        </p:nvSpPr>
        <p:spPr bwMode="auto">
          <a:xfrm rot="-5400000">
            <a:off x="337193" y="3200410"/>
            <a:ext cx="1099694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36864" bIns="0">
            <a:spAutoFit/>
          </a:bodyPr>
          <a:lstStyle/>
          <a:p>
            <a:pPr marL="36001"/>
            <a:r>
              <a:rPr lang="en-US" dirty="0">
                <a:solidFill>
                  <a:schemeClr val="tx1"/>
                </a:solidFill>
                <a:cs typeface="Arial" charset="0"/>
              </a:rPr>
              <a:t>Seconds</a:t>
            </a: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926880" y="5410200"/>
            <a:ext cx="356892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36864" bIns="0">
            <a:spAutoFit/>
          </a:bodyPr>
          <a:lstStyle/>
          <a:p>
            <a:pPr marL="36001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 Bold" charset="0"/>
                <a:sym typeface="Arial Bold" charset="0"/>
              </a:rPr>
              <a:t>Application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Molecular3D</a:t>
            </a:r>
          </a:p>
          <a:p>
            <a:pPr marL="36001"/>
            <a:r>
              <a:rPr lang="en-US" sz="1800" dirty="0" smtClean="0">
                <a:latin typeface="Calibri" pitchFamily="34" charset="0"/>
                <a:cs typeface="Arial" charset="0"/>
              </a:rPr>
              <a:t>92,000 atoms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5382030" y="5334000"/>
            <a:ext cx="2771370" cy="8309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36864" bIns="0">
            <a:spAutoFit/>
          </a:bodyPr>
          <a:lstStyle/>
          <a:p>
            <a:pPr marL="36001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 Bold" charset="0"/>
                <a:sym typeface="Arial Bold" charset="0"/>
              </a:rPr>
              <a:t>Checkpoint Size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: </a:t>
            </a:r>
          </a:p>
          <a:p>
            <a:pPr marL="36001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624 KB per core (512 cores)</a:t>
            </a:r>
          </a:p>
          <a:p>
            <a:pPr marL="36001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351 KB per core (1024 cores)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00CBCF2-9E89-4923-BA4C-2C87DBECF00D}" type="slidenum">
              <a:rPr lang="en-US"/>
              <a:pPr/>
              <a:t>3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 Glance at History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1987: Chare Kernel arose from parallel Prolog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Dynamic load balancing for state-space search, Prolog, ..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1992: Charm++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1994: Position Paper: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Application Oriented yet CS Centered 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NAMD : 1994, 1996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Charm++ in almost current form: 1996-1998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Chare arrays,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Measurement Based Dynamic Load balancing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1997 : Rocket Center: a trigger for AMPI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2001: Era of ITRs: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Quantum Chemistry collaboration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Computational Astronomy collaboration: </a:t>
            </a:r>
            <a:r>
              <a:rPr lang="en-US" sz="1800" dirty="0" err="1" smtClean="0"/>
              <a:t>ChaNGa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2008: 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 meets </a:t>
            </a:r>
            <a:r>
              <a:rPr lang="en-US" sz="2400" dirty="0" err="1" smtClean="0"/>
              <a:t>Pf</a:t>
            </a:r>
            <a:r>
              <a:rPr lang="en-US" sz="2400" dirty="0" err="1" smtClean="0"/>
              <a:t>lop</a:t>
            </a:r>
            <a:r>
              <a:rPr lang="en-US" sz="2400" dirty="0" smtClean="0"/>
              <a:t>/s</a:t>
            </a:r>
            <a:r>
              <a:rPr lang="en-US" sz="2400" dirty="0" smtClean="0"/>
              <a:t>, Blue 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87850"/>
            <a:ext cx="8228160" cy="1516479"/>
          </a:xfrm>
          <a:ln/>
        </p:spPr>
        <p:txBody>
          <a:bodyPr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Team-based Message Logging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8160" cy="5253672"/>
          </a:xfrm>
          <a:ln/>
        </p:spPr>
        <p:txBody>
          <a:bodyPr/>
          <a:lstStyle/>
          <a:p>
            <a:pPr marL="390246" indent="-293764">
              <a:spcBef>
                <a:spcPct val="0"/>
              </a:spcBef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  <a:tab pos="4227902" algn="l"/>
                <a:tab pos="4642629" algn="l"/>
                <a:tab pos="5057355" algn="l"/>
                <a:tab pos="5472081" algn="l"/>
                <a:tab pos="5886807" algn="l"/>
                <a:tab pos="6301533" algn="l"/>
                <a:tab pos="6716259" algn="l"/>
                <a:tab pos="7130985" algn="l"/>
                <a:tab pos="7545711" algn="l"/>
                <a:tab pos="7960437" algn="l"/>
                <a:tab pos="8375164" algn="l"/>
                <a:tab pos="8709249" algn="l"/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</a:tabLst>
            </a:pPr>
            <a:r>
              <a:rPr lang="en-US" dirty="0"/>
              <a:t>Designed to reduce memory overhead of message logging.</a:t>
            </a:r>
          </a:p>
          <a:p>
            <a:pPr marL="390246" indent="-293764"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  <a:tab pos="4227902" algn="l"/>
                <a:tab pos="4642629" algn="l"/>
                <a:tab pos="5057355" algn="l"/>
                <a:tab pos="5472081" algn="l"/>
                <a:tab pos="5886807" algn="l"/>
                <a:tab pos="6301533" algn="l"/>
                <a:tab pos="6716259" algn="l"/>
                <a:tab pos="7130985" algn="l"/>
                <a:tab pos="7545711" algn="l"/>
                <a:tab pos="7960437" algn="l"/>
                <a:tab pos="8375164" algn="l"/>
                <a:tab pos="8709249" algn="l"/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</a:tabLst>
            </a:pPr>
            <a:r>
              <a:rPr lang="en-US" dirty="0"/>
              <a:t>Processor set is split into 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teams</a:t>
            </a:r>
            <a:r>
              <a:rPr lang="en-US" dirty="0"/>
              <a:t>.</a:t>
            </a:r>
          </a:p>
          <a:p>
            <a:pPr marL="390246" indent="-293764"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  <a:tab pos="4227902" algn="l"/>
                <a:tab pos="4642629" algn="l"/>
                <a:tab pos="5057355" algn="l"/>
                <a:tab pos="5472081" algn="l"/>
                <a:tab pos="5886807" algn="l"/>
                <a:tab pos="6301533" algn="l"/>
                <a:tab pos="6716259" algn="l"/>
                <a:tab pos="7130985" algn="l"/>
                <a:tab pos="7545711" algn="l"/>
                <a:tab pos="7960437" algn="l"/>
                <a:tab pos="8375164" algn="l"/>
                <a:tab pos="8709249" algn="l"/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</a:tabLst>
            </a:pPr>
            <a:r>
              <a:rPr lang="en-US" dirty="0"/>
              <a:t>Only messages crossing team boundaries are logged.</a:t>
            </a:r>
          </a:p>
          <a:p>
            <a:pPr marL="390246" indent="-293764"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  <a:tab pos="4227902" algn="l"/>
                <a:tab pos="4642629" algn="l"/>
                <a:tab pos="5057355" algn="l"/>
                <a:tab pos="5472081" algn="l"/>
                <a:tab pos="5886807" algn="l"/>
                <a:tab pos="6301533" algn="l"/>
                <a:tab pos="6716259" algn="l"/>
                <a:tab pos="7130985" algn="l"/>
                <a:tab pos="7545711" algn="l"/>
                <a:tab pos="7960437" algn="l"/>
                <a:tab pos="8375164" algn="l"/>
                <a:tab pos="8709249" algn="l"/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</a:tabLst>
            </a:pPr>
            <a:r>
              <a:rPr lang="en-US" dirty="0"/>
              <a:t>If one member of a team fails, the whole team rolls back.</a:t>
            </a:r>
          </a:p>
          <a:p>
            <a:pPr marL="390246" indent="-293764">
              <a:buClr>
                <a:srgbClr val="000000"/>
              </a:buClr>
              <a:buSzPct val="44000"/>
              <a:buFont typeface="Wingdings" pitchFamily="2" charset="2"/>
              <a:buChar char="l"/>
              <a:tabLst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  <a:tab pos="4227902" algn="l"/>
                <a:tab pos="4642629" algn="l"/>
                <a:tab pos="5057355" algn="l"/>
                <a:tab pos="5472081" algn="l"/>
                <a:tab pos="5886807" algn="l"/>
                <a:tab pos="6301533" algn="l"/>
                <a:tab pos="6716259" algn="l"/>
                <a:tab pos="7130985" algn="l"/>
                <a:tab pos="7545711" algn="l"/>
                <a:tab pos="7960437" algn="l"/>
                <a:tab pos="8375164" algn="l"/>
                <a:tab pos="8709249" algn="l"/>
                <a:tab pos="391686" algn="l"/>
                <a:tab pos="495367" algn="l"/>
                <a:tab pos="910093" algn="l"/>
                <a:tab pos="1324820" algn="l"/>
                <a:tab pos="1739546" algn="l"/>
                <a:tab pos="2154272" algn="l"/>
                <a:tab pos="2568998" algn="l"/>
                <a:tab pos="2983724" algn="l"/>
                <a:tab pos="3398450" algn="l"/>
                <a:tab pos="3813176" algn="l"/>
              </a:tabLst>
            </a:pPr>
            <a:r>
              <a:rPr lang="en-US" dirty="0"/>
              <a:t>Tradeoff between memory overhead and recovery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87850"/>
            <a:ext cx="8228160" cy="1516479"/>
          </a:xfrm>
          <a:ln/>
        </p:spPr>
        <p:txBody>
          <a:bodyPr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Improving Message Logging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40" y="1237091"/>
            <a:ext cx="7413120" cy="51917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4960" y="3449162"/>
            <a:ext cx="3669120" cy="665350"/>
            <a:chOff x="-98" y="0"/>
            <a:chExt cx="2548" cy="4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00" name="AutoShape 4"/>
            <p:cNvSpPr>
              <a:spLocks/>
            </p:cNvSpPr>
            <p:nvPr/>
          </p:nvSpPr>
          <p:spPr bwMode="auto">
            <a:xfrm>
              <a:off x="-98" y="0"/>
              <a:ext cx="2546" cy="462"/>
            </a:xfrm>
            <a:prstGeom prst="roundRect">
              <a:avLst>
                <a:gd name="adj" fmla="val 347"/>
              </a:avLst>
            </a:prstGeom>
            <a:grp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01" name="Rectangle 5"/>
            <p:cNvSpPr>
              <a:spLocks/>
            </p:cNvSpPr>
            <p:nvPr/>
          </p:nvSpPr>
          <p:spPr bwMode="auto">
            <a:xfrm>
              <a:off x="-98" y="39"/>
              <a:ext cx="2548" cy="377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189" bIns="0" anchor="ctr"/>
            <a:lstStyle/>
            <a:p>
              <a:pPr marL="34561" algn="ctr">
                <a:tabLst>
                  <a:tab pos="34561" algn="l"/>
                  <a:tab pos="449287" algn="l"/>
                  <a:tab pos="864013" algn="l"/>
                  <a:tab pos="1278739" algn="l"/>
                  <a:tab pos="1693465" algn="l"/>
                  <a:tab pos="2108191" algn="l"/>
                  <a:tab pos="2522917" algn="l"/>
                  <a:tab pos="2937643" algn="l"/>
                  <a:tab pos="3352369" algn="l"/>
                  <a:tab pos="3767096" algn="l"/>
                  <a:tab pos="4181822" algn="l"/>
                  <a:tab pos="4596548" algn="l"/>
                  <a:tab pos="5011274" algn="l"/>
                  <a:tab pos="5426000" algn="l"/>
                  <a:tab pos="5840726" algn="l"/>
                  <a:tab pos="6255452" algn="l"/>
                  <a:tab pos="6670178" algn="l"/>
                  <a:tab pos="7084905" algn="l"/>
                  <a:tab pos="7499631" algn="l"/>
                  <a:tab pos="7914357" algn="l"/>
                  <a:tab pos="8329083" algn="l"/>
                </a:tabLst>
              </a:pPr>
              <a:r>
                <a: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Arial Bold" charset="0"/>
                </a:rPr>
                <a:t>62% memory overhead reduction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and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971800"/>
          </a:xfrm>
        </p:spPr>
        <p:txBody>
          <a:bodyPr/>
          <a:lstStyle/>
          <a:p>
            <a:r>
              <a:rPr lang="en-US" dirty="0" smtClean="0"/>
              <a:t>Reaction to the inadequacy of Cache Hierarchies?</a:t>
            </a:r>
          </a:p>
          <a:p>
            <a:r>
              <a:rPr lang="en-US" dirty="0" smtClean="0"/>
              <a:t>GPUs, IBM Cell processor, </a:t>
            </a:r>
            <a:r>
              <a:rPr lang="en-US" dirty="0" err="1" smtClean="0"/>
              <a:t>Larrabee</a:t>
            </a:r>
            <a:r>
              <a:rPr lang="en-US" dirty="0" smtClean="0"/>
              <a:t>, ..</a:t>
            </a:r>
          </a:p>
          <a:p>
            <a:r>
              <a:rPr lang="en-US" dirty="0" smtClean="0"/>
              <a:t>It turns out that some of the Charm++ features are a good fit for these</a:t>
            </a:r>
          </a:p>
          <a:p>
            <a:r>
              <a:rPr lang="en-US" dirty="0" smtClean="0"/>
              <a:t>For cell and LRB: extended Charm++ to allow complete portability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5800" y="624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435025"/>
            <a:ext cx="7010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Kunzman and Kale,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Towards a Framework for Abstracting Accelerators in Parallel Applications: Experience with Cell,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finalist for best student paper at SC09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ChaNGa</a:t>
            </a:r>
            <a:r>
              <a:rPr lang="en-US" dirty="0"/>
              <a:t> on GPU Clusters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9039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ChaNGa</a:t>
            </a:r>
            <a:r>
              <a:rPr lang="en-US" dirty="0" smtClean="0"/>
              <a:t>: computational astronomy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Divide </a:t>
            </a:r>
            <a:r>
              <a:rPr lang="en-US" dirty="0"/>
              <a:t>tasks between CPU and GPU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CPU cores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Traverse tree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Construct and transfer interaction lists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Offload force computation to GPU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Kernel structure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Balance traversal and computation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Remove CPU bottlenecks 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Memory allocation, transfers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Scaling Performance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56451"/>
            <a:ext cx="6396480" cy="4563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CPU-GPU Comparison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1982128"/>
          <a:ext cx="7546102" cy="3732872"/>
        </p:xfrm>
        <a:graphic>
          <a:graphicData uri="http://schemas.openxmlformats.org/presentationml/2006/ole">
            <p:oleObj spid="_x0000_s288770" name="Worksheet" r:id="rId4" imgW="5410187" imgH="2009711" progId="Excel.Shee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977836-C4A8-4C6B-BD76-ED3F38E8A031}" type="slidenum">
              <a:rPr lang="en-US"/>
              <a:pPr/>
              <a:t>36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Scalable Parallel Sorting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53760" y="1516480"/>
            <a:ext cx="803232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Sample Sort</a:t>
            </a:r>
          </a:p>
          <a:p>
            <a:pPr marL="783372" lvl="1" indent="-293764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dirty="0"/>
              <a:t>O(p</a:t>
            </a:r>
            <a:r>
              <a:rPr lang="en-US" b="1" i="1" dirty="0">
                <a:latin typeface="DejaVu Sans" charset="0"/>
              </a:rPr>
              <a:t>²</a:t>
            </a:r>
            <a:r>
              <a:rPr lang="en-US" b="1" i="1" dirty="0"/>
              <a:t>)</a:t>
            </a:r>
            <a:r>
              <a:rPr lang="en-US" dirty="0"/>
              <a:t> combined sample becomes a bottleneck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Histogram Sort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Uses iterative refinement to achieve load balance</a:t>
            </a:r>
          </a:p>
          <a:p>
            <a:pPr marL="783372" lvl="1" indent="-293764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dirty="0"/>
              <a:t>O(p)</a:t>
            </a:r>
            <a:r>
              <a:rPr lang="en-US" dirty="0"/>
              <a:t> probe rather than </a:t>
            </a:r>
            <a:r>
              <a:rPr lang="en-US" b="1" i="1" dirty="0"/>
              <a:t>O(p</a:t>
            </a:r>
            <a:r>
              <a:rPr lang="en-US" b="1" i="1" dirty="0">
                <a:latin typeface="DejaVu Sans" charset="0"/>
              </a:rPr>
              <a:t>²</a:t>
            </a:r>
            <a:r>
              <a:rPr lang="en-US" b="1" i="1" dirty="0"/>
              <a:t>)</a:t>
            </a:r>
            <a:r>
              <a:rPr lang="en-US" dirty="0"/>
              <a:t>  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Allows communication and computation overlap</a:t>
            </a:r>
          </a:p>
          <a:p>
            <a:pPr marL="783372" lvl="1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Minimal data movement</a:t>
            </a:r>
          </a:p>
          <a:p>
            <a:pPr marL="391686" indent="-293764"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C817CC-146F-4C07-B498-B713CEA7F780}" type="slidenum">
              <a:rPr lang="en-US"/>
              <a:pPr/>
              <a:t>37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Effect of All-to-All Overlap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60" y="3711270"/>
            <a:ext cx="6220800" cy="2488581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20" y="1163643"/>
            <a:ext cx="8208000" cy="2756449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50240" y="2466980"/>
            <a:ext cx="750240" cy="313953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Merge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073600" y="2466980"/>
            <a:ext cx="1268640" cy="313953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Sort all data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4145761" y="1637452"/>
            <a:ext cx="832320" cy="207382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11841" y="1430071"/>
            <a:ext cx="1107360" cy="313953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Histogram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353121" y="1844834"/>
            <a:ext cx="624960" cy="414764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911841" y="1715221"/>
            <a:ext cx="1107360" cy="313953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Send data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81600" y="2362200"/>
            <a:ext cx="1029600" cy="832407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Idle time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All-to-All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096000" y="2438400"/>
            <a:ext cx="829440" cy="1440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4419600" y="2438400"/>
            <a:ext cx="832320" cy="1440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524000" y="4419600"/>
            <a:ext cx="1186560" cy="313953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Splice data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048000" y="4114800"/>
            <a:ext cx="304800" cy="1457561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vert="eaVert" wrap="none"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Sort by chunks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191000" y="4267200"/>
            <a:ext cx="313920" cy="1107477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vert="eaVert"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Send data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040000" y="4955561"/>
            <a:ext cx="750240" cy="313953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Merge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01120" y="1418550"/>
            <a:ext cx="708480" cy="1942764"/>
          </a:xfrm>
          <a:prstGeom prst="rect">
            <a:avLst/>
          </a:prstGeom>
          <a:solidFill>
            <a:srgbClr val="FFFFFF"/>
          </a:solidFill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927360" y="1769947"/>
            <a:ext cx="236160" cy="142575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vert="eaVert" wrap="none" lIns="81639" tIns="50419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Processor Utilization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64000" y="1297577"/>
            <a:ext cx="456480" cy="210262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48820" rIns="81639" bIns="40820"/>
          <a:lstStyle/>
          <a:p>
            <a:r>
              <a:rPr lang="en-US" sz="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100%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632160" y="3901370"/>
            <a:ext cx="708480" cy="1942764"/>
          </a:xfrm>
          <a:prstGeom prst="rect">
            <a:avLst/>
          </a:prstGeom>
          <a:solidFill>
            <a:srgbClr val="FFFFFF"/>
          </a:solidFill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056960" y="4284451"/>
            <a:ext cx="236160" cy="142575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vert="eaVert" wrap="none" lIns="81639" tIns="50419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Processor Utilization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995041" y="3812081"/>
            <a:ext cx="456480" cy="210262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48820" rIns="81639" bIns="40820"/>
          <a:lstStyle/>
          <a:p>
            <a:r>
              <a:rPr lang="en-US" sz="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100%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8th Annual Charm++ Workshop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0" y="4343400"/>
            <a:ext cx="22098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Tests done on 4096 cores of Intrepid (BG/P) with 8 million 64-bit keys per core.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F51568-F254-4644-AD48-4C037C4DA634}" type="slidenum">
              <a:rPr lang="en-US"/>
              <a:pPr/>
              <a:t>38</a:t>
            </a:fld>
            <a:endParaRPr 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Histogram Sort Parallel Efficiency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60" y="1333580"/>
            <a:ext cx="4354560" cy="352549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920" y="1333580"/>
            <a:ext cx="4337280" cy="352549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09640" y="4953000"/>
            <a:ext cx="6896160" cy="28659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lIns="81639" tIns="53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Tests done on Intrepid (BG/P) and Jaguar (XT4) with 8 million 64-bit keys per core.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5638800"/>
            <a:ext cx="77724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800" dirty="0" err="1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Solomonik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 and Kale,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Highly Scalable Parallel Sorting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 In Proceedings of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IPDPS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2010</a:t>
            </a:r>
            <a:endParaRPr lang="en-US" sz="1800" dirty="0">
              <a:solidFill>
                <a:srgbClr val="000000"/>
              </a:solidFill>
              <a:latin typeface="Calibri" pitchFamily="34" charset="0"/>
              <a:ea typeface="DejaVu Sans" charset="0"/>
              <a:cs typeface="Calibri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36001" y="1385426"/>
            <a:ext cx="3379680" cy="360038"/>
          </a:xfrm>
          <a:prstGeom prst="rect">
            <a:avLst/>
          </a:prstGeom>
          <a:solidFill>
            <a:srgbClr val="FFFFFF"/>
          </a:solidFill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Uniform Distribution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12161" y="1385425"/>
            <a:ext cx="3366720" cy="364359"/>
          </a:xfrm>
          <a:prstGeom prst="rect">
            <a:avLst/>
          </a:prstGeom>
          <a:solidFill>
            <a:srgbClr val="FFFFFF"/>
          </a:solidFill>
          <a:ln w="36720">
            <a:noFill/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Non-uniform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DejaVu Sans" charset="0"/>
                <a:cs typeface="Calibri" pitchFamily="34" charset="0"/>
              </a:rPr>
              <a:t>Distribution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62B-6508-4596-A8C0-813074AA76DB}" type="slidenum">
              <a:rPr lang="en-US"/>
              <a:pPr/>
              <a:t>39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BigSim: Performance Prediction</a:t>
            </a:r>
            <a:endParaRPr lang="en-US" sz="3600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Simulating very large parallel machines </a:t>
            </a:r>
          </a:p>
          <a:p>
            <a:pPr lvl="1"/>
            <a:r>
              <a:rPr lang="en-US"/>
              <a:t>Using smaller parallel machines</a:t>
            </a:r>
          </a:p>
          <a:p>
            <a:r>
              <a:rPr lang="en-US"/>
              <a:t>Reasons</a:t>
            </a:r>
          </a:p>
          <a:p>
            <a:pPr lvl="1"/>
            <a:r>
              <a:rPr lang="en-US"/>
              <a:t>Predict performance on future machines</a:t>
            </a:r>
          </a:p>
          <a:p>
            <a:pPr lvl="1"/>
            <a:r>
              <a:rPr lang="en-US"/>
              <a:t>Predict performance obstacles for future machines</a:t>
            </a:r>
          </a:p>
          <a:p>
            <a:pPr lvl="1"/>
            <a:r>
              <a:rPr lang="en-US"/>
              <a:t>Do performance tuning on existing machines that are difficult to get allocations on</a:t>
            </a:r>
          </a:p>
          <a:p>
            <a:r>
              <a:rPr lang="en-US"/>
              <a:t>Idea:</a:t>
            </a:r>
          </a:p>
          <a:p>
            <a:pPr lvl="1"/>
            <a:r>
              <a:rPr lang="en-US"/>
              <a:t>Emulation run using virtual processor processors (AMPI)</a:t>
            </a:r>
          </a:p>
          <a:p>
            <a:pPr lvl="2"/>
            <a:r>
              <a:rPr lang="en-US"/>
              <a:t>Get traces</a:t>
            </a:r>
          </a:p>
          <a:p>
            <a:pPr lvl="1"/>
            <a:r>
              <a:rPr lang="en-US"/>
              <a:t>Detailed machine simulation using traces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1D6B80-53C6-408A-B4A1-C143F4BB2DFE}" type="slidenum">
              <a:rPr lang="en-US"/>
              <a:pPr/>
              <a:t>4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PPL Mission and Approach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To enhance </a:t>
            </a:r>
            <a:r>
              <a:rPr lang="en-US" i="1" u="sng" dirty="0" smtClean="0"/>
              <a:t>Performance and Productivity</a:t>
            </a:r>
            <a:r>
              <a:rPr lang="en-US" dirty="0" smtClean="0"/>
              <a:t> in programming complex parallel applications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Performance: </a:t>
            </a:r>
            <a:r>
              <a:rPr lang="en-US" sz="2400" dirty="0" smtClean="0"/>
              <a:t>scalable to thousands of processors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Productivity: </a:t>
            </a:r>
            <a:r>
              <a:rPr lang="en-US" sz="2400" dirty="0" smtClean="0"/>
              <a:t>of human programmers</a:t>
            </a:r>
          </a:p>
          <a:p>
            <a:pPr lvl="1" eaLnBrk="1" hangingPunct="1"/>
            <a:r>
              <a:rPr lang="en-US" sz="2400" dirty="0" smtClean="0"/>
              <a:t>Complex: irregular structure, dynamic variations</a:t>
            </a:r>
          </a:p>
          <a:p>
            <a:pPr eaLnBrk="1" hangingPunct="1"/>
            <a:r>
              <a:rPr lang="en-US" dirty="0" smtClean="0"/>
              <a:t>Approach: </a:t>
            </a:r>
            <a:r>
              <a:rPr lang="en-US" i="1" u="sng" dirty="0" smtClean="0"/>
              <a:t>Application Oriented yet CS centered research</a:t>
            </a:r>
          </a:p>
          <a:p>
            <a:pPr lvl="1" eaLnBrk="1" hangingPunct="1"/>
            <a:r>
              <a:rPr lang="en-US" sz="2400" dirty="0" smtClean="0"/>
              <a:t>Develop enabling technology, for a wide collection of apps.</a:t>
            </a:r>
          </a:p>
          <a:p>
            <a:pPr lvl="1" eaLnBrk="1" hangingPunct="1"/>
            <a:r>
              <a:rPr lang="en-US" sz="2400" dirty="0" smtClean="0"/>
              <a:t>Develop, use and test it in the context of real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F53E-7F56-4A34-91C2-693907AD5C75}" type="slidenum">
              <a:rPr lang="en-US"/>
              <a:pPr/>
              <a:t>40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79412"/>
            <a:ext cx="8535988" cy="611188"/>
          </a:xfrm>
          <a:ln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/>
              <a:t>Objectives and </a:t>
            </a:r>
            <a:r>
              <a:rPr lang="en-GB" sz="3600" dirty="0" smtClean="0"/>
              <a:t>Simulation </a:t>
            </a:r>
            <a:r>
              <a:rPr lang="en-GB" sz="3600" dirty="0"/>
              <a:t>Model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219200"/>
            <a:ext cx="7808913" cy="5181600"/>
          </a:xfrm>
          <a:ln/>
        </p:spPr>
        <p:txBody>
          <a:bodyPr lIns="0" tIns="0" rIns="0" bIns="0"/>
          <a:lstStyle/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Objectives: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Develop techniques to facilitate the development of efficient peta-scale applications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Based on performance prediction of applications on large simulated parallel machines</a:t>
            </a:r>
          </a:p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Simulation-based Performance Prediction: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Focus on Charm++ and AMPI programming models Performance prediction based on PDES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Supports varying levels of fidelity </a:t>
            </a:r>
          </a:p>
          <a:p>
            <a:pPr marL="1295400" lvl="2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 processor prediction, network prediction.</a:t>
            </a:r>
          </a:p>
          <a:p>
            <a:pPr marL="863600" lvl="1" indent="-287338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Modes of execution : </a:t>
            </a:r>
          </a:p>
          <a:p>
            <a:pPr marL="1295400" lvl="2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online and post-mortem mode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parallel languages</a:t>
            </a:r>
          </a:p>
          <a:p>
            <a:pPr lvl="1"/>
            <a:r>
              <a:rPr lang="en-US" dirty="0" smtClean="0"/>
              <a:t>Charisma, Multiphase Shared Arrays, </a:t>
            </a:r>
            <a:r>
              <a:rPr lang="en-US" dirty="0" err="1" smtClean="0"/>
              <a:t>CharJ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Space-time meshing</a:t>
            </a:r>
          </a:p>
          <a:p>
            <a:r>
              <a:rPr lang="en-US" dirty="0" smtClean="0"/>
              <a:t>Operations research: integer programming</a:t>
            </a:r>
          </a:p>
          <a:p>
            <a:r>
              <a:rPr lang="en-US" dirty="0" smtClean="0"/>
              <a:t>State-space search: restarted, plan to update</a:t>
            </a:r>
          </a:p>
          <a:p>
            <a:r>
              <a:rPr lang="en-US" dirty="0" smtClean="0"/>
              <a:t>Common Low-level Runtime System</a:t>
            </a:r>
          </a:p>
          <a:p>
            <a:r>
              <a:rPr lang="en-US" dirty="0" smtClean="0"/>
              <a:t>Blue Waters</a:t>
            </a:r>
          </a:p>
          <a:p>
            <a:r>
              <a:rPr lang="en-US" dirty="0" smtClean="0"/>
              <a:t>Major Applications: </a:t>
            </a:r>
          </a:p>
          <a:p>
            <a:pPr lvl="1"/>
            <a:r>
              <a:rPr lang="en-US" dirty="0" smtClean="0"/>
              <a:t>NAMD, </a:t>
            </a:r>
            <a:r>
              <a:rPr lang="en-US" dirty="0" err="1" smtClean="0"/>
              <a:t>OpenAtom</a:t>
            </a:r>
            <a:r>
              <a:rPr lang="en-US" dirty="0" smtClean="0"/>
              <a:t>, QM/MM,  </a:t>
            </a:r>
            <a:r>
              <a:rPr lang="en-US" dirty="0" err="1" smtClean="0"/>
              <a:t>ChaNGa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0F840F2-1EAB-4DD3-9D70-B0DAA9BB2CF7}" type="slidenum">
              <a:rPr lang="en-US"/>
              <a:pPr/>
              <a:t>42</a:t>
            </a:fld>
            <a:endParaRPr lang="en-US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and Messages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at PPL have advanced </a:t>
            </a:r>
            <a:r>
              <a:rPr lang="en-US" dirty="0" err="1" smtClean="0"/>
              <a:t>migratable</a:t>
            </a:r>
            <a:r>
              <a:rPr lang="en-US" dirty="0" smtClean="0"/>
              <a:t> objects technology</a:t>
            </a:r>
          </a:p>
          <a:p>
            <a:pPr lvl="1" eaLnBrk="1" hangingPunct="1"/>
            <a:r>
              <a:rPr lang="en-US" dirty="0" smtClean="0"/>
              <a:t>We are committed to supporting applications</a:t>
            </a:r>
          </a:p>
          <a:p>
            <a:pPr lvl="1" eaLnBrk="1" hangingPunct="1"/>
            <a:r>
              <a:rPr lang="en-US" dirty="0" smtClean="0"/>
              <a:t>We grow our base of reusable techniques via such collaborations</a:t>
            </a:r>
          </a:p>
          <a:p>
            <a:pPr eaLnBrk="1" hangingPunct="1"/>
            <a:r>
              <a:rPr lang="en-US" dirty="0" smtClean="0"/>
              <a:t>Try using our technology:</a:t>
            </a:r>
          </a:p>
          <a:p>
            <a:pPr lvl="1" eaLnBrk="1" hangingPunct="1"/>
            <a:r>
              <a:rPr lang="en-US" dirty="0" smtClean="0"/>
              <a:t>AMPI, Charm++,  Faucets, </a:t>
            </a:r>
            <a:r>
              <a:rPr lang="en-US" dirty="0" err="1" smtClean="0"/>
              <a:t>ParFUM</a:t>
            </a:r>
            <a:r>
              <a:rPr lang="en-US" dirty="0" smtClean="0"/>
              <a:t>, ..</a:t>
            </a:r>
          </a:p>
          <a:p>
            <a:pPr lvl="1" eaLnBrk="1" hangingPunct="1"/>
            <a:r>
              <a:rPr lang="en-US" dirty="0" smtClean="0"/>
              <a:t>Available via the web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://charm.cs.uiuc.edu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F68E698-588B-4921-B075-882BAD054E7D}" type="slidenum">
              <a:rPr lang="en-US"/>
              <a:pPr/>
              <a:t>43</a:t>
            </a:fld>
            <a:endParaRPr 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Workshop 0verview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28600" y="2052638"/>
            <a:ext cx="4419600" cy="3814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latin typeface="Calibri" pitchFamily="34" charset="0"/>
              </a:rPr>
              <a:t>System progress talks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Adaptive MPI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BigSim</a:t>
            </a:r>
            <a:r>
              <a:rPr lang="en-US" dirty="0">
                <a:latin typeface="Calibri" pitchFamily="34" charset="0"/>
              </a:rPr>
              <a:t>: Performance prediction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Parallel Debugging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Fault Tolerance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Accelerators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….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4800600" y="2057400"/>
            <a:ext cx="4038600" cy="2739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latin typeface="Calibri" pitchFamily="34" charset="0"/>
              </a:rPr>
              <a:t>Applications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Molecular 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Quantum </a:t>
            </a:r>
            <a:r>
              <a:rPr lang="en-US" dirty="0" smtClean="0">
                <a:latin typeface="Calibri" pitchFamily="34" charset="0"/>
              </a:rPr>
              <a:t>Chemistry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Computational Cosmology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Weather forecasting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5304" name="Group 9"/>
          <p:cNvGrpSpPr>
            <a:grpSpLocks/>
          </p:cNvGrpSpPr>
          <p:nvPr/>
        </p:nvGrpSpPr>
        <p:grpSpPr bwMode="auto">
          <a:xfrm>
            <a:off x="4800600" y="4953003"/>
            <a:ext cx="4114800" cy="995363"/>
            <a:chOff x="1584" y="3216"/>
            <a:chExt cx="2592" cy="62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5306" name="Text Box 6"/>
            <p:cNvSpPr txBox="1">
              <a:spLocks noChangeArrowheads="1"/>
            </p:cNvSpPr>
            <p:nvPr/>
          </p:nvSpPr>
          <p:spPr bwMode="auto">
            <a:xfrm>
              <a:off x="1584" y="3216"/>
              <a:ext cx="2592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sng" dirty="0" smtClean="0">
                  <a:latin typeface="Calibri" pitchFamily="34" charset="0"/>
                </a:rPr>
                <a:t>Panel</a:t>
              </a:r>
              <a:endParaRPr lang="en-US" sz="2800" u="sng" dirty="0">
                <a:latin typeface="Calibri" pitchFamily="34" charset="0"/>
              </a:endParaRPr>
            </a:p>
          </p:txBody>
        </p:sp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1584" y="3552"/>
              <a:ext cx="259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 smtClean="0">
                  <a:latin typeface="Calibri" pitchFamily="34" charset="0"/>
                </a:rPr>
                <a:t>Exascale</a:t>
              </a:r>
              <a:r>
                <a:rPr lang="en-US" dirty="0" smtClean="0">
                  <a:latin typeface="Calibri" pitchFamily="34" charset="0"/>
                </a:rPr>
                <a:t> by 2018, Really?!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228600" y="1214735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>
                <a:latin typeface="Calibri" pitchFamily="34" charset="0"/>
              </a:rPr>
              <a:t>Keynote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James Browne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5310" name="Text Box 10"/>
          <p:cNvSpPr txBox="1">
            <a:spLocks noChangeArrowheads="1"/>
          </p:cNvSpPr>
          <p:nvPr/>
        </p:nvSpPr>
        <p:spPr bwMode="auto">
          <a:xfrm>
            <a:off x="4800600" y="1214735"/>
            <a:ext cx="4038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Tomorrow morning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No magic</a:t>
            </a:r>
          </a:p>
          <a:p>
            <a:pPr lvl="1" eaLnBrk="1" hangingPunct="1"/>
            <a:r>
              <a:rPr lang="en-US" dirty="0" smtClean="0"/>
              <a:t>Parallelizing compilers have </a:t>
            </a:r>
            <a:r>
              <a:rPr lang="en-US" dirty="0" smtClean="0"/>
              <a:t>achieved </a:t>
            </a:r>
            <a:r>
              <a:rPr lang="en-US" dirty="0" smtClean="0"/>
              <a:t>close to technical perfection, but are not enough</a:t>
            </a:r>
          </a:p>
          <a:p>
            <a:pPr lvl="1" eaLnBrk="1" hangingPunct="1"/>
            <a:r>
              <a:rPr lang="en-US" dirty="0" smtClean="0"/>
              <a:t>Sequential programs obscure too much information</a:t>
            </a:r>
          </a:p>
          <a:p>
            <a:pPr eaLnBrk="1" hangingPunct="1"/>
            <a:r>
              <a:rPr lang="en-US" dirty="0" smtClean="0"/>
              <a:t>Seek an optimal division of labor between the system and the programmer</a:t>
            </a:r>
          </a:p>
          <a:p>
            <a:pPr eaLnBrk="1" hangingPunct="1"/>
            <a:r>
              <a:rPr lang="en-US" dirty="0" smtClean="0"/>
              <a:t>Design abstractions based solidly on use-cases</a:t>
            </a:r>
          </a:p>
          <a:p>
            <a:pPr lvl="1" eaLnBrk="1" hangingPunct="1"/>
            <a:r>
              <a:rPr lang="en-US" dirty="0" smtClean="0"/>
              <a:t>Application-oriented yet computer-science centered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496580"/>
            <a:ext cx="7924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L. V. Kale, "Application Oriented and Computer Science Centered HPCC Research", Developing a Computer Science Agenda for High-Performance Computing, New York, NY, USA, 1994, 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ACM Press, pp. 98-105.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11C17BB-150E-40B1-AC1B-3A91B3B80AF5}" type="slidenum">
              <a:rPr lang="en-US"/>
              <a:pPr/>
              <a:t>6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Migratable</a:t>
            </a:r>
            <a:r>
              <a:rPr lang="en-US" sz="3200" dirty="0" smtClean="0"/>
              <a:t> Objects (aka Processor Virtualization)</a:t>
            </a:r>
          </a:p>
        </p:txBody>
      </p:sp>
      <p:sp>
        <p:nvSpPr>
          <p:cNvPr id="11270" name="Text Box 45"/>
          <p:cNvSpPr txBox="1">
            <a:spLocks noChangeArrowheads="1"/>
          </p:cNvSpPr>
          <p:nvPr/>
        </p:nvSpPr>
        <p:spPr bwMode="auto">
          <a:xfrm>
            <a:off x="344488" y="1614488"/>
            <a:ext cx="4075112" cy="2043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>
                <a:latin typeface="Calibri" pitchFamily="34" charset="0"/>
              </a:rPr>
              <a:t>Programmer</a:t>
            </a:r>
            <a:r>
              <a:rPr lang="en-US" sz="1800" u="sng" dirty="0">
                <a:latin typeface="Calibri" pitchFamily="34" charset="0"/>
              </a:rPr>
              <a:t>:</a:t>
            </a:r>
            <a:r>
              <a:rPr lang="en-US" sz="1800" dirty="0">
                <a:latin typeface="Calibri" pitchFamily="34" charset="0"/>
              </a:rPr>
              <a:t> [Over] decomposition into virtual processors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u="sng" dirty="0">
                <a:latin typeface="Calibri" pitchFamily="34" charset="0"/>
              </a:rPr>
              <a:t>Runtime: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Assigns VPs to processors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Enables </a:t>
            </a:r>
            <a:r>
              <a:rPr lang="en-US" sz="2000" i="1" dirty="0">
                <a:latin typeface="Calibri" pitchFamily="34" charset="0"/>
              </a:rPr>
              <a:t>adaptive runtime strategies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Implementations: Charm++, AMPI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611688" y="1054100"/>
            <a:ext cx="4381500" cy="4987925"/>
            <a:chOff x="2905" y="664"/>
            <a:chExt cx="2760" cy="3142"/>
          </a:xfrm>
        </p:grpSpPr>
        <p:sp>
          <p:nvSpPr>
            <p:cNvPr id="11275" name="Rectangle 46"/>
            <p:cNvSpPr>
              <a:spLocks noChangeArrowheads="1"/>
            </p:cNvSpPr>
            <p:nvPr/>
          </p:nvSpPr>
          <p:spPr bwMode="auto">
            <a:xfrm>
              <a:off x="2905" y="715"/>
              <a:ext cx="2760" cy="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dirty="0"/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dirty="0">
                  <a:latin typeface="Calibri" pitchFamily="34" charset="0"/>
                </a:rPr>
                <a:t>Software engineering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Number of virtual processors can be independently controlled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Separate VPs for different modules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dirty="0">
                  <a:latin typeface="Calibri" pitchFamily="34" charset="0"/>
                </a:rPr>
                <a:t>Message driven execution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Adaptive overlap of communication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Predictability : </a:t>
              </a:r>
            </a:p>
            <a:p>
              <a:pPr marL="1143000" lvl="2" indent="-2286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Calibri" pitchFamily="34" charset="0"/>
                </a:rPr>
                <a:t>Automatic out-of-core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Asynchronous reductions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dirty="0">
                  <a:latin typeface="Calibri" pitchFamily="34" charset="0"/>
                </a:rPr>
                <a:t>Dynamic mapping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Heterogeneous clusters</a:t>
              </a:r>
            </a:p>
            <a:p>
              <a:pPr marL="1143000" lvl="2" indent="-2286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Calibri" pitchFamily="34" charset="0"/>
                </a:rPr>
                <a:t>Vacate, adjust to speed, share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Automatic </a:t>
              </a:r>
              <a:r>
                <a:rPr lang="en-US" sz="1800" dirty="0" err="1">
                  <a:latin typeface="Calibri" pitchFamily="34" charset="0"/>
                </a:rPr>
                <a:t>checkpointing</a:t>
              </a:r>
              <a:endParaRPr lang="en-US" sz="1800" dirty="0">
                <a:latin typeface="Calibri" pitchFamily="34" charset="0"/>
              </a:endParaRP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Change set of processors used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Automatic dynamic load balancing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1800" dirty="0">
                  <a:latin typeface="Calibri" pitchFamily="34" charset="0"/>
                </a:rPr>
                <a:t>Communication optimization</a:t>
              </a:r>
            </a:p>
          </p:txBody>
        </p:sp>
        <p:sp>
          <p:nvSpPr>
            <p:cNvPr id="11276" name="Text Box 47"/>
            <p:cNvSpPr txBox="1">
              <a:spLocks noChangeArrowheads="1"/>
            </p:cNvSpPr>
            <p:nvPr/>
          </p:nvSpPr>
          <p:spPr bwMode="auto">
            <a:xfrm>
              <a:off x="3808" y="664"/>
              <a:ext cx="86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i="1" u="sng" dirty="0">
                  <a:latin typeface="Calibri" pitchFamily="34" charset="0"/>
                </a:rPr>
                <a:t>Benefits</a:t>
              </a:r>
            </a:p>
          </p:txBody>
        </p:sp>
      </p:grpSp>
      <p:pic>
        <p:nvPicPr>
          <p:cNvPr id="11272" name="Picture 52" descr="3DUserVsSys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997325"/>
            <a:ext cx="4648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53"/>
          <p:cNvSpPr txBox="1">
            <a:spLocks noChangeArrowheads="1"/>
          </p:cNvSpPr>
          <p:nvPr/>
        </p:nvSpPr>
        <p:spPr bwMode="auto">
          <a:xfrm>
            <a:off x="474663" y="5562600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User View</a:t>
            </a: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2590800" y="5546725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System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B27701D-1F13-46F6-A70D-5D26AC3D3B14}" type="slidenum">
              <a:rPr lang="en-US"/>
              <a:pPr/>
              <a:t>7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pPr eaLnBrk="1" hangingPunct="1"/>
            <a:r>
              <a:rPr lang="en-US" smtClean="0"/>
              <a:t>Adaptive overlap and modules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7772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SPMD and Message-Driven Modules </a:t>
            </a:r>
          </a:p>
          <a:p>
            <a:pPr algn="ctr"/>
            <a:r>
              <a:rPr lang="en-US" sz="16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From A. Gursoy, </a:t>
            </a:r>
            <a:r>
              <a:rPr lang="en-US" sz="2000" i="1">
                <a:latin typeface="Calibri" pitchFamily="34" charset="0"/>
              </a:rPr>
              <a:t>Simplified expression of message-driven programs and quantification of their impact on performance</a:t>
            </a:r>
            <a:r>
              <a:rPr lang="en-US" sz="2000">
                <a:latin typeface="Calibri" pitchFamily="34" charset="0"/>
              </a:rPr>
              <a:t>, Ph.D Thesis, Apr 1994)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85800" y="5867400"/>
            <a:ext cx="7886700" cy="44133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Modularity, Reuse, and Efficiency with Message-Driven Libraries: Proc. of the Seventh SIAM Conference on Parallel Processing for Scientific Computing, San Fransisco, 1995 </a:t>
            </a:r>
          </a:p>
        </p:txBody>
      </p:sp>
      <p:pic>
        <p:nvPicPr>
          <p:cNvPr id="12296" name="Picture 10" descr="OverlapTime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58674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CE2D0E8-7001-412D-B461-34C6808C9A1D}" type="slidenum">
              <a:rPr lang="en-US"/>
              <a:pPr/>
              <a:t>8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Realization: Charm++’s Object Arrays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collection of data-driven objects</a:t>
            </a:r>
          </a:p>
          <a:p>
            <a:pPr lvl="1" eaLnBrk="1" hangingPunct="1"/>
            <a:r>
              <a:rPr lang="en-US" smtClean="0"/>
              <a:t>With a single global name for the collection</a:t>
            </a:r>
          </a:p>
          <a:p>
            <a:pPr lvl="1" eaLnBrk="1" hangingPunct="1"/>
            <a:r>
              <a:rPr lang="en-US" smtClean="0"/>
              <a:t>Each member addressed by an index</a:t>
            </a:r>
          </a:p>
          <a:p>
            <a:pPr lvl="2" eaLnBrk="1" hangingPunct="1"/>
            <a:r>
              <a:rPr lang="en-GB" smtClean="0"/>
              <a:t>[sparse] 1D, 2D, 3D, tree, string, ...</a:t>
            </a:r>
            <a:endParaRPr lang="en-US" smtClean="0"/>
          </a:p>
          <a:p>
            <a:pPr lvl="1" eaLnBrk="1" hangingPunct="1"/>
            <a:r>
              <a:rPr lang="en-US" smtClean="0"/>
              <a:t>Mapping of element objects to processors handled by the system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447800" y="3657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A[0]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2057400" y="3657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A[1]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5638800" y="3657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2667000" y="3657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A[2]</a:t>
            </a: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3276600" y="3657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A[3]</a:t>
            </a: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6248400" y="3657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A[..]</a:t>
            </a:r>
          </a:p>
        </p:txBody>
      </p:sp>
      <p:sp>
        <p:nvSpPr>
          <p:cNvPr id="13325" name="Oval 10"/>
          <p:cNvSpPr>
            <a:spLocks noChangeArrowheads="1"/>
          </p:cNvSpPr>
          <p:nvPr/>
        </p:nvSpPr>
        <p:spPr bwMode="auto">
          <a:xfrm>
            <a:off x="41148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1"/>
          <p:cNvSpPr>
            <a:spLocks noChangeArrowheads="1"/>
          </p:cNvSpPr>
          <p:nvPr/>
        </p:nvSpPr>
        <p:spPr bwMode="auto">
          <a:xfrm>
            <a:off x="4267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2"/>
          <p:cNvSpPr>
            <a:spLocks noChangeArrowheads="1"/>
          </p:cNvSpPr>
          <p:nvPr/>
        </p:nvSpPr>
        <p:spPr bwMode="auto">
          <a:xfrm>
            <a:off x="44196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8" name="AutoShape 13"/>
          <p:cNvCxnSpPr>
            <a:cxnSpLocks noChangeShapeType="1"/>
            <a:stCxn id="13319" idx="0"/>
            <a:endCxn id="13323" idx="0"/>
          </p:cNvCxnSpPr>
          <p:nvPr/>
        </p:nvCxnSpPr>
        <p:spPr bwMode="auto">
          <a:xfrm rot="5400000" flipV="1">
            <a:off x="2590006" y="2743994"/>
            <a:ext cx="1588" cy="18288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9" name="AutoShape 14"/>
          <p:cNvCxnSpPr>
            <a:cxnSpLocks noChangeShapeType="1"/>
            <a:stCxn id="13321" idx="0"/>
            <a:endCxn id="13322" idx="0"/>
          </p:cNvCxnSpPr>
          <p:nvPr/>
        </p:nvCxnSpPr>
        <p:spPr bwMode="auto">
          <a:xfrm rot="-5400000" flipH="1" flipV="1">
            <a:off x="4380706" y="2172494"/>
            <a:ext cx="1588" cy="29718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30" name="Text Box 15"/>
          <p:cNvSpPr txBox="1">
            <a:spLocks noChangeArrowheads="1"/>
          </p:cNvSpPr>
          <p:nvPr/>
        </p:nvSpPr>
        <p:spPr bwMode="auto">
          <a:xfrm>
            <a:off x="71628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User’s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52ADAED-BF9E-4270-87BC-4AC89F95CF54}" type="slidenum">
              <a:rPr lang="en-US"/>
              <a:pPr/>
              <a:t>9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Realization: Charm++’s Object Arrays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collection of data-driven objects</a:t>
            </a:r>
          </a:p>
          <a:p>
            <a:pPr lvl="1" eaLnBrk="1" hangingPunct="1"/>
            <a:r>
              <a:rPr lang="en-US" smtClean="0"/>
              <a:t>With a single global name for the collection</a:t>
            </a:r>
          </a:p>
          <a:p>
            <a:pPr lvl="1" eaLnBrk="1" hangingPunct="1"/>
            <a:r>
              <a:rPr lang="en-US" smtClean="0"/>
              <a:t>Each member addressed by an index</a:t>
            </a:r>
          </a:p>
          <a:p>
            <a:pPr lvl="2" eaLnBrk="1" hangingPunct="1"/>
            <a:r>
              <a:rPr lang="en-GB" smtClean="0"/>
              <a:t>[sparse] 1D, 2D, 3D, tree, string, ...</a:t>
            </a:r>
            <a:endParaRPr lang="en-US" smtClean="0"/>
          </a:p>
          <a:p>
            <a:pPr lvl="1" eaLnBrk="1" hangingPunct="1"/>
            <a:r>
              <a:rPr lang="en-US" smtClean="0"/>
              <a:t>Mapping of element objects to processors handled by the system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14478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A[0]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20574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A[1]</a:t>
            </a: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56388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26670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A[2]</a:t>
            </a: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32766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A[3]</a:t>
            </a: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6248400" y="3581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A[..]</a:t>
            </a:r>
          </a:p>
        </p:txBody>
      </p:sp>
      <p:sp>
        <p:nvSpPr>
          <p:cNvPr id="14349" name="Oval 10"/>
          <p:cNvSpPr>
            <a:spLocks noChangeArrowheads="1"/>
          </p:cNvSpPr>
          <p:nvPr/>
        </p:nvSpPr>
        <p:spPr bwMode="auto">
          <a:xfrm>
            <a:off x="4114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1"/>
          <p:cNvSpPr>
            <a:spLocks noChangeArrowheads="1"/>
          </p:cNvSpPr>
          <p:nvPr/>
        </p:nvSpPr>
        <p:spPr bwMode="auto">
          <a:xfrm>
            <a:off x="4267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2"/>
          <p:cNvSpPr>
            <a:spLocks noChangeArrowheads="1"/>
          </p:cNvSpPr>
          <p:nvPr/>
        </p:nvSpPr>
        <p:spPr bwMode="auto">
          <a:xfrm>
            <a:off x="4419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352" name="AutoShape 13"/>
          <p:cNvCxnSpPr>
            <a:cxnSpLocks noChangeShapeType="1"/>
            <a:stCxn id="14343" idx="0"/>
            <a:endCxn id="14347" idx="0"/>
          </p:cNvCxnSpPr>
          <p:nvPr/>
        </p:nvCxnSpPr>
        <p:spPr bwMode="auto">
          <a:xfrm rot="5400000" flipV="1">
            <a:off x="2590006" y="2667794"/>
            <a:ext cx="1588" cy="18288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3" name="AutoShape 14"/>
          <p:cNvCxnSpPr>
            <a:cxnSpLocks noChangeShapeType="1"/>
            <a:stCxn id="14345" idx="0"/>
            <a:endCxn id="14346" idx="0"/>
          </p:cNvCxnSpPr>
          <p:nvPr/>
        </p:nvCxnSpPr>
        <p:spPr bwMode="auto">
          <a:xfrm rot="-5400000" flipH="1" flipV="1">
            <a:off x="4380706" y="2096294"/>
            <a:ext cx="1588" cy="29718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54" name="Rectangle 15"/>
          <p:cNvSpPr>
            <a:spLocks noChangeArrowheads="1"/>
          </p:cNvSpPr>
          <p:nvPr/>
        </p:nvSpPr>
        <p:spPr bwMode="auto">
          <a:xfrm>
            <a:off x="914400" y="4724400"/>
            <a:ext cx="25146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4355" name="Rectangle 16"/>
          <p:cNvSpPr>
            <a:spLocks noChangeArrowheads="1"/>
          </p:cNvSpPr>
          <p:nvPr/>
        </p:nvSpPr>
        <p:spPr bwMode="auto">
          <a:xfrm>
            <a:off x="5029200" y="4724400"/>
            <a:ext cx="25146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1371600" y="54864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18"/>
          <p:cNvSpPr>
            <a:spLocks noChangeArrowheads="1"/>
          </p:cNvSpPr>
          <p:nvPr/>
        </p:nvSpPr>
        <p:spPr bwMode="auto">
          <a:xfrm>
            <a:off x="6477000" y="49530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9"/>
          <p:cNvSpPr>
            <a:spLocks noChangeArrowheads="1"/>
          </p:cNvSpPr>
          <p:nvPr/>
        </p:nvSpPr>
        <p:spPr bwMode="auto">
          <a:xfrm>
            <a:off x="6096000" y="5562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57800" y="5562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A[3]</a:t>
            </a:r>
          </a:p>
        </p:txBody>
      </p:sp>
      <p:sp>
        <p:nvSpPr>
          <p:cNvPr id="14360" name="Rectangle 21"/>
          <p:cNvSpPr>
            <a:spLocks noChangeArrowheads="1"/>
          </p:cNvSpPr>
          <p:nvPr/>
        </p:nvSpPr>
        <p:spPr bwMode="auto">
          <a:xfrm>
            <a:off x="7010400" y="54864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2"/>
          <p:cNvSpPr>
            <a:spLocks noChangeArrowheads="1"/>
          </p:cNvSpPr>
          <p:nvPr/>
        </p:nvSpPr>
        <p:spPr bwMode="auto">
          <a:xfrm>
            <a:off x="2362200" y="55626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A[0]</a:t>
            </a:r>
          </a:p>
        </p:txBody>
      </p:sp>
      <p:sp>
        <p:nvSpPr>
          <p:cNvPr id="14362" name="Rectangle 23"/>
          <p:cNvSpPr>
            <a:spLocks noChangeArrowheads="1"/>
          </p:cNvSpPr>
          <p:nvPr/>
        </p:nvSpPr>
        <p:spPr bwMode="auto">
          <a:xfrm>
            <a:off x="2362200" y="48006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4"/>
          <p:cNvSpPr>
            <a:spLocks noChangeArrowheads="1"/>
          </p:cNvSpPr>
          <p:nvPr/>
        </p:nvSpPr>
        <p:spPr bwMode="auto">
          <a:xfrm>
            <a:off x="5105400" y="48006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364" name="AutoShape 25"/>
          <p:cNvCxnSpPr>
            <a:cxnSpLocks noChangeShapeType="1"/>
            <a:stCxn id="14362" idx="3"/>
            <a:endCxn id="14363" idx="1"/>
          </p:cNvCxnSpPr>
          <p:nvPr/>
        </p:nvCxnSpPr>
        <p:spPr bwMode="auto">
          <a:xfrm>
            <a:off x="3352800" y="49149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5" name="AutoShape 26"/>
          <p:cNvCxnSpPr>
            <a:cxnSpLocks noChangeShapeType="1"/>
            <a:stCxn id="14363" idx="2"/>
            <a:endCxn id="14359" idx="0"/>
          </p:cNvCxnSpPr>
          <p:nvPr/>
        </p:nvCxnSpPr>
        <p:spPr bwMode="auto">
          <a:xfrm rot="5400000">
            <a:off x="5276850" y="5238750"/>
            <a:ext cx="533400" cy="114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6" name="AutoShape 27"/>
          <p:cNvCxnSpPr>
            <a:cxnSpLocks noChangeShapeType="1"/>
            <a:stCxn id="14361" idx="0"/>
            <a:endCxn id="14362" idx="2"/>
          </p:cNvCxnSpPr>
          <p:nvPr/>
        </p:nvCxnSpPr>
        <p:spPr bwMode="auto">
          <a:xfrm rot="-5400000">
            <a:off x="2457450" y="5162550"/>
            <a:ext cx="5334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7" name="Text Box 28"/>
          <p:cNvSpPr txBox="1">
            <a:spLocks noChangeArrowheads="1"/>
          </p:cNvSpPr>
          <p:nvPr/>
        </p:nvSpPr>
        <p:spPr bwMode="auto">
          <a:xfrm>
            <a:off x="71628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User’s view</a:t>
            </a:r>
          </a:p>
        </p:txBody>
      </p:sp>
      <p:sp>
        <p:nvSpPr>
          <p:cNvPr id="14368" name="Text Box 29"/>
          <p:cNvSpPr txBox="1">
            <a:spLocks noChangeArrowheads="1"/>
          </p:cNvSpPr>
          <p:nvPr/>
        </p:nvSpPr>
        <p:spPr bwMode="auto">
          <a:xfrm>
            <a:off x="7620000" y="5181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System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: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12278</TotalTime>
  <Words>2867</Words>
  <Application>Microsoft Office PowerPoint</Application>
  <PresentationFormat>On-screen Show (4:3)</PresentationFormat>
  <Paragraphs>624</Paragraphs>
  <Slides>43</Slides>
  <Notes>36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Default Design</vt:lpstr>
      <vt:lpstr>Worksheet</vt:lpstr>
      <vt:lpstr>Chart</vt:lpstr>
      <vt:lpstr>Welcome and Introduction  “State of Charm++”</vt:lpstr>
      <vt:lpstr>Parallel Programming Laboratory</vt:lpstr>
      <vt:lpstr>A Glance at History</vt:lpstr>
      <vt:lpstr>PPL Mission and Approach</vt:lpstr>
      <vt:lpstr>Our Guiding Principles</vt:lpstr>
      <vt:lpstr>Migratable Objects (aka Processor Virtualization)</vt:lpstr>
      <vt:lpstr>Adaptive overlap and modules</vt:lpstr>
      <vt:lpstr>Realization: Charm++’s Object Arrays</vt:lpstr>
      <vt:lpstr>Realization: Charm++’s Object Arrays</vt:lpstr>
      <vt:lpstr>Charm++: Object Arrays</vt:lpstr>
      <vt:lpstr>AMPI: Adaptive MPI</vt:lpstr>
      <vt:lpstr>Charm++ and CSE Applications</vt:lpstr>
      <vt:lpstr>Collaborations</vt:lpstr>
      <vt:lpstr>Slide 14</vt:lpstr>
      <vt:lpstr>Techniques in Scalable and Effective Performance Analysis</vt:lpstr>
      <vt:lpstr>Scalable Performance Analysis </vt:lpstr>
      <vt:lpstr>Live Streaming System Overview</vt:lpstr>
      <vt:lpstr>Visualization</vt:lpstr>
      <vt:lpstr>Debugging on Large Machines</vt:lpstr>
      <vt:lpstr>Consuming Fewer Resources</vt:lpstr>
      <vt:lpstr>Automatic Performance Tuning</vt:lpstr>
      <vt:lpstr>Automatic Performance Tuning</vt:lpstr>
      <vt:lpstr>Memory Aware Scheduling</vt:lpstr>
      <vt:lpstr>Load Balancing at Petascale</vt:lpstr>
      <vt:lpstr>A Scalable Hybrid Load Balancing Strategy</vt:lpstr>
      <vt:lpstr>Topology Aware Mapping</vt:lpstr>
      <vt:lpstr>Automating the mapping process</vt:lpstr>
      <vt:lpstr>Fault Tolerance</vt:lpstr>
      <vt:lpstr>Improving in-memory Checkpoint/Restart</vt:lpstr>
      <vt:lpstr>Team-based Message Logging</vt:lpstr>
      <vt:lpstr>Improving Message Logging</vt:lpstr>
      <vt:lpstr>Accelerators and Heterogeneity</vt:lpstr>
      <vt:lpstr>ChaNGa on GPU Clusters</vt:lpstr>
      <vt:lpstr>Scaling Performance</vt:lpstr>
      <vt:lpstr>CPU-GPU Comparison</vt:lpstr>
      <vt:lpstr>Scalable Parallel Sorting</vt:lpstr>
      <vt:lpstr>Effect of All-to-All Overlap</vt:lpstr>
      <vt:lpstr>Histogram Sort Parallel Efficiency</vt:lpstr>
      <vt:lpstr>BigSim: Performance Prediction</vt:lpstr>
      <vt:lpstr>Objectives and Simulation Model</vt:lpstr>
      <vt:lpstr>Other work</vt:lpstr>
      <vt:lpstr>Summary and Messages</vt:lpstr>
      <vt:lpstr>Workshop 0verview</vt:lpstr>
    </vt:vector>
  </TitlesOfParts>
  <Company>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bhatele</cp:lastModifiedBy>
  <cp:revision>141</cp:revision>
  <dcterms:created xsi:type="dcterms:W3CDTF">2002-10-12T14:08:56Z</dcterms:created>
  <dcterms:modified xsi:type="dcterms:W3CDTF">2010-04-28T05:27:48Z</dcterms:modified>
</cp:coreProperties>
</file>