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xls" ContentType="application/vnd.ms-exce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sldIdLst>
    <p:sldId id="256" r:id="rId2"/>
    <p:sldId id="266" r:id="rId3"/>
    <p:sldId id="267" r:id="rId4"/>
    <p:sldId id="275" r:id="rId5"/>
    <p:sldId id="300" r:id="rId6"/>
    <p:sldId id="276" r:id="rId7"/>
    <p:sldId id="277" r:id="rId8"/>
    <p:sldId id="278" r:id="rId9"/>
    <p:sldId id="301" r:id="rId10"/>
    <p:sldId id="280" r:id="rId11"/>
    <p:sldId id="302" r:id="rId12"/>
    <p:sldId id="281" r:id="rId13"/>
    <p:sldId id="303" r:id="rId14"/>
    <p:sldId id="282" r:id="rId15"/>
    <p:sldId id="284" r:id="rId16"/>
    <p:sldId id="285" r:id="rId17"/>
    <p:sldId id="286" r:id="rId18"/>
    <p:sldId id="304" r:id="rId19"/>
    <p:sldId id="287" r:id="rId20"/>
    <p:sldId id="291" r:id="rId21"/>
    <p:sldId id="305" r:id="rId22"/>
    <p:sldId id="290" r:id="rId23"/>
    <p:sldId id="292" r:id="rId24"/>
    <p:sldId id="293" r:id="rId25"/>
    <p:sldId id="294" r:id="rId26"/>
    <p:sldId id="295" r:id="rId27"/>
    <p:sldId id="296" r:id="rId28"/>
    <p:sldId id="297" r:id="rId29"/>
    <p:sldId id="289" r:id="rId30"/>
    <p:sldId id="309" r:id="rId31"/>
    <p:sldId id="299" r:id="rId32"/>
    <p:sldId id="306" r:id="rId33"/>
    <p:sldId id="307" r:id="rId34"/>
    <p:sldId id="30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3B3"/>
    <a:srgbClr val="666666"/>
    <a:srgbClr val="828286"/>
    <a:srgbClr val="565656"/>
    <a:srgbClr val="1573AB"/>
    <a:srgbClr val="3278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706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9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54A35-3ED6-4730-9E10-DDD5CF03CCB3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4157B-45ED-49DA-9280-74BAD4FB5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Hypercubes</a:t>
            </a:r>
          </a:p>
          <a:p>
            <a:pPr lvl="1"/>
            <a:r>
              <a:rPr lang="en-US" dirty="0" smtClean="0"/>
              <a:t>N-dimensional</a:t>
            </a:r>
          </a:p>
          <a:p>
            <a:pPr lvl="1"/>
            <a:r>
              <a:rPr lang="en-US" dirty="0" smtClean="0"/>
              <a:t>Hybrid</a:t>
            </a:r>
          </a:p>
          <a:p>
            <a:pPr lvl="1"/>
            <a:r>
              <a:rPr lang="en-US" dirty="0" smtClean="0"/>
              <a:t>Topology at the level of a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CDB8-1FDE-4A6C-960B-D7384684F63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18th,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Doctoral Showcase © Abhinav S Bhatele (bhatele@illinois.edu)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18th,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Doctoral Showcase © Abhinav S Bhatele (bhatele@illinois.edu)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18th,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Doctoral Showcase © Abhinav S Bhatele (bhatele@illinois.edu)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573B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  <a:lvl2pPr>
              <a:defRPr>
                <a:solidFill>
                  <a:srgbClr val="666666"/>
                </a:solidFill>
              </a:defRPr>
            </a:lvl2pPr>
            <a:lvl3pPr>
              <a:defRPr>
                <a:solidFill>
                  <a:srgbClr val="666666"/>
                </a:solidFill>
              </a:defRPr>
            </a:lvl3pPr>
            <a:lvl4pPr>
              <a:defRPr>
                <a:solidFill>
                  <a:srgbClr val="666666"/>
                </a:solidFill>
              </a:defRPr>
            </a:lvl4pPr>
            <a:lvl5pPr>
              <a:defRPr>
                <a:solidFill>
                  <a:srgbClr val="666666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56350"/>
            <a:ext cx="1676400" cy="365125"/>
          </a:xfr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4267200" cy="365125"/>
          </a:xfrm>
        </p:spPr>
        <p:txBody>
          <a:bodyPr/>
          <a:lstStyle>
            <a:lvl1pPr>
              <a:defRPr>
                <a:solidFill>
                  <a:srgbClr val="1573B3"/>
                </a:solidFill>
              </a:defRPr>
            </a:lvl1pPr>
          </a:lstStyle>
          <a:p>
            <a:r>
              <a:rPr lang="en-US" dirty="0" smtClean="0"/>
              <a:t>Adaptive MPI  -  </a:t>
            </a:r>
            <a:r>
              <a:rPr lang="en-US" dirty="0" err="1" smtClean="0"/>
              <a:t>Celso</a:t>
            </a:r>
            <a:r>
              <a:rPr lang="en-US" dirty="0" smtClean="0"/>
              <a:t> L. Mendes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67600" y="6356350"/>
            <a:ext cx="914400" cy="365125"/>
          </a:xfr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C:\Users\bhatele\AppData\Local\Temp\_TS87D4.tmp\_TS7.tmp\ppl-logo-s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6070600"/>
            <a:ext cx="609600" cy="7112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18th,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Doctoral Showcase © Abhinav S Bhatele (bhatele@illinois.edu)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18th,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Doctoral Showcase © Abhinav S Bhatele (bhatele@illinois.edu)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18th, 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Doctoral Showcase © Abhinav S Bhatele (bhatele@illinois.edu)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18th, 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Doctoral Showcase © Abhinav S Bhatele (bhatele@illinois.edu)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18th, 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Doctoral Showcase © Abhinav S Bhatele (bhatele@illinois.edu)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18th,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Doctoral Showcase © Abhinav S Bhatele (bhatele@illinois.edu)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18th,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Doctoral Showcase © Abhinav S Bhatele (bhatele@illinois.edu)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565656"/>
                </a:solidFill>
              </a:defRPr>
            </a:lvl1pPr>
          </a:lstStyle>
          <a:p>
            <a:r>
              <a:rPr lang="en-US" smtClean="0"/>
              <a:t>November 18th,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3278CC"/>
                </a:solidFill>
              </a:defRPr>
            </a:lvl1pPr>
          </a:lstStyle>
          <a:p>
            <a:r>
              <a:rPr lang="en-US" smtClean="0"/>
              <a:t>Doctoral Showcase © Abhinav S Bhatele (bhatele@illinois.edu)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65656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3278C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56565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56565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6565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6565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6565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2.xls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573B3"/>
                </a:solidFill>
              </a:rPr>
              <a:t>Adaptive  MPI</a:t>
            </a:r>
            <a:endParaRPr lang="en-US" dirty="0">
              <a:solidFill>
                <a:srgbClr val="1573B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err="1" smtClean="0">
                <a:solidFill>
                  <a:schemeClr val="bg1">
                    <a:lumMod val="65000"/>
                  </a:schemeClr>
                </a:solidFill>
              </a:rPr>
              <a:t>Celso</a:t>
            </a:r>
            <a:r>
              <a:rPr lang="en-US" sz="3000" dirty="0" smtClean="0">
                <a:solidFill>
                  <a:schemeClr val="bg1">
                    <a:lumMod val="65000"/>
                  </a:schemeClr>
                </a:solidFill>
              </a:rPr>
              <a:t>  L.  Mendes</a:t>
            </a:r>
          </a:p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Parallel Programming Laboratory</a:t>
            </a:r>
          </a:p>
          <a:p>
            <a:endParaRPr lang="en-US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University of Illinois at Urbana-Champaign</a:t>
            </a:r>
          </a:p>
          <a:p>
            <a:r>
              <a:rPr lang="en-US" sz="1900" dirty="0" smtClean="0">
                <a:solidFill>
                  <a:schemeClr val="bg1">
                    <a:lumMod val="65000"/>
                  </a:schemeClr>
                </a:solidFill>
              </a:rPr>
              <a:t>April 28</a:t>
            </a:r>
            <a:r>
              <a:rPr lang="en-US" sz="1900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1900" dirty="0" smtClean="0">
                <a:solidFill>
                  <a:schemeClr val="bg1">
                    <a:lumMod val="65000"/>
                  </a:schemeClr>
                </a:solidFill>
              </a:rPr>
              <a:t>, 2010</a:t>
            </a:r>
          </a:p>
          <a:p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051" name="Picture 3" descr="C:\Users\bhatele\AppData\Local\Temp\_TS86BC.tmp\_TS14.tmp\ppl-logo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6019800"/>
            <a:ext cx="2103437" cy="731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AMPI  Status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Compliance to MPI-1.1 Standard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Missing: error handling, profiling interface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Partial MPI-2 support: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One-sided communication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ROMIO integrated for parallel I/O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Major  missing features: dynamic process management, language bindings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Most missing features are documented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Tested periodically via MPICH-1 test-suite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Outline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Motivation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AMPI: High-Level View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 Status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Converting MPI Codes to AMPI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Handling Global/Static Variables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Running   AMPI  Programs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Major AMPI Features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References, Conclusion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Converting MPI Codes to AMPI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AMPI needs its own initialization, before user-code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Fortran program entry-point: </a:t>
            </a:r>
            <a:r>
              <a:rPr lang="en-US" sz="2800" dirty="0" err="1" smtClean="0">
                <a:solidFill>
                  <a:schemeClr val="tx1"/>
                </a:solidFill>
              </a:rPr>
              <a:t>MPI_Main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735013" lvl="1" indent="-277813">
              <a:spcBef>
                <a:spcPts val="700"/>
              </a:spcBef>
              <a:buClr>
                <a:srgbClr val="9999CC"/>
              </a:buClr>
              <a:buSzPct val="8000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  <a:ea typeface="宋体" pitchFamily="2" charset="-122"/>
              </a:rPr>
              <a:t>program </a:t>
            </a:r>
            <a:r>
              <a:rPr lang="en-GB" sz="2400" dirty="0" err="1" smtClean="0">
                <a:solidFill>
                  <a:srgbClr val="000000"/>
                </a:solidFill>
                <a:latin typeface="Courier New" pitchFamily="49" charset="0"/>
                <a:ea typeface="宋体" pitchFamily="2" charset="-122"/>
              </a:rPr>
              <a:t>pgm</a:t>
            </a: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  <a:ea typeface="宋体" pitchFamily="2" charset="-122"/>
              </a:rPr>
              <a:t>  </a:t>
            </a:r>
            <a:r>
              <a:rPr lang="en-GB" sz="2400" dirty="0" smtClean="0">
                <a:solidFill>
                  <a:srgbClr val="000000"/>
                </a:solidFill>
                <a:latin typeface="Wingdings" pitchFamily="2" charset="2"/>
                <a:ea typeface="宋体" pitchFamily="2" charset="-122"/>
              </a:rPr>
              <a:t></a:t>
            </a: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  <a:ea typeface="宋体" pitchFamily="2" charset="-122"/>
              </a:rPr>
              <a:t>  subroutine </a:t>
            </a:r>
            <a:r>
              <a:rPr lang="en-GB" sz="2400" dirty="0" err="1" smtClean="0">
                <a:solidFill>
                  <a:srgbClr val="000000"/>
                </a:solidFill>
                <a:latin typeface="Courier New" pitchFamily="49" charset="0"/>
                <a:ea typeface="宋体" pitchFamily="2" charset="-122"/>
              </a:rPr>
              <a:t>MPI_Main</a:t>
            </a:r>
            <a:endParaRPr lang="en-GB" sz="2400" dirty="0" smtClean="0">
              <a:solidFill>
                <a:srgbClr val="000000"/>
              </a:solidFill>
              <a:latin typeface="Courier New" pitchFamily="49" charset="0"/>
              <a:ea typeface="宋体" pitchFamily="2" charset="-122"/>
            </a:endParaRPr>
          </a:p>
          <a:p>
            <a:pPr marL="735013" lvl="1" indent="-277813">
              <a:spcBef>
                <a:spcPts val="700"/>
              </a:spcBef>
              <a:buClr>
                <a:srgbClr val="9999CC"/>
              </a:buClr>
              <a:buSzPct val="8000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  <a:ea typeface="宋体" pitchFamily="2" charset="-122"/>
              </a:rPr>
              <a:t>...			      ...</a:t>
            </a:r>
          </a:p>
          <a:p>
            <a:pPr marL="735013" lvl="1" indent="-277813">
              <a:spcBef>
                <a:spcPts val="700"/>
              </a:spcBef>
              <a:buClr>
                <a:srgbClr val="9999CC"/>
              </a:buClr>
              <a:buSzPct val="8000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  <a:ea typeface="宋体" pitchFamily="2" charset="-122"/>
              </a:rPr>
              <a:t>end program  </a:t>
            </a:r>
            <a:r>
              <a:rPr lang="en-GB" sz="2400" dirty="0" smtClean="0">
                <a:solidFill>
                  <a:srgbClr val="000000"/>
                </a:solidFill>
                <a:latin typeface="Wingdings" pitchFamily="2" charset="2"/>
                <a:ea typeface="宋体" pitchFamily="2" charset="-122"/>
              </a:rPr>
              <a:t></a:t>
            </a: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  <a:ea typeface="宋体" pitchFamily="2" charset="-122"/>
              </a:rPr>
              <a:t>  end subroutine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C  program entry-point is handled automatically,     via  </a:t>
            </a:r>
            <a:r>
              <a:rPr lang="en-US" sz="2800" i="1" dirty="0" err="1" smtClean="0">
                <a:solidFill>
                  <a:schemeClr val="tx1"/>
                </a:solidFill>
              </a:rPr>
              <a:t>mpi.h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-  include in same file as </a:t>
            </a:r>
            <a:r>
              <a:rPr lang="en-US" sz="2800" i="1" dirty="0" smtClean="0">
                <a:solidFill>
                  <a:schemeClr val="tx1"/>
                </a:solidFill>
              </a:rPr>
              <a:t>main()  </a:t>
            </a:r>
            <a:r>
              <a:rPr lang="en-US" sz="2800" dirty="0" smtClean="0">
                <a:solidFill>
                  <a:schemeClr val="tx1"/>
                </a:solidFill>
              </a:rPr>
              <a:t>if absent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If  the code has no global/static variables, this is </a:t>
            </a:r>
            <a:r>
              <a:rPr lang="en-US" sz="2800" u="sng" dirty="0" smtClean="0">
                <a:solidFill>
                  <a:schemeClr val="tx1"/>
                </a:solidFill>
              </a:rPr>
              <a:t>all</a:t>
            </a:r>
            <a:r>
              <a:rPr lang="en-US" sz="2800" dirty="0" smtClean="0">
                <a:solidFill>
                  <a:schemeClr val="tx1"/>
                </a:solidFill>
              </a:rPr>
              <a:t> that is needed to convert!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Outline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Motivation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AMPI: High-Level View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 Status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Converting MPI Codes to AMPI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Handling Global/Static Variables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Running   AMPI  Programs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Major AMPI Features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References, Conclusion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Handling Global/Static Variables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3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Global and static variables are a problem in multi-threaded programs (similar problem in </a:t>
            </a:r>
            <a:r>
              <a:rPr lang="en-US" sz="2800" dirty="0" err="1" smtClean="0">
                <a:solidFill>
                  <a:schemeClr val="tx1"/>
                </a:solidFill>
              </a:rPr>
              <a:t>OpenMP</a:t>
            </a:r>
            <a:r>
              <a:rPr lang="en-US" sz="2800" dirty="0" smtClean="0">
                <a:solidFill>
                  <a:schemeClr val="tx1"/>
                </a:solidFill>
              </a:rPr>
              <a:t>):</a:t>
            </a:r>
          </a:p>
          <a:p>
            <a:pPr lvl="1"/>
            <a:r>
              <a:rPr lang="en-US" sz="2400" dirty="0" err="1" smtClean="0">
                <a:solidFill>
                  <a:schemeClr val="tx1"/>
                </a:solidFill>
              </a:rPr>
              <a:t>Globals</a:t>
            </a:r>
            <a:r>
              <a:rPr lang="en-US" sz="2400" dirty="0" smtClean="0">
                <a:solidFill>
                  <a:schemeClr val="tx1"/>
                </a:solidFill>
              </a:rPr>
              <a:t>/statics have a single instance per process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They become shared by all threads in the process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Example: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389313" y="3810001"/>
            <a:ext cx="4424363" cy="2425701"/>
            <a:chOff x="2241" y="2854"/>
            <a:chExt cx="2787" cy="1528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241" y="2854"/>
              <a:ext cx="1386" cy="2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Thread </a:t>
              </a: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 1</a:t>
              </a: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627" y="2854"/>
              <a:ext cx="1400" cy="2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Thread  </a:t>
              </a:r>
              <a:r>
                <a: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2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241" y="3122"/>
              <a:ext cx="1386" cy="125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var</a:t>
              </a: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=</a:t>
              </a: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myid</a:t>
              </a: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           </a:t>
              </a:r>
              <a:r>
                <a: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(1)</a:t>
              </a:r>
              <a:r>
                <a:rPr lang="ar-SA" dirty="0">
                  <a:solidFill>
                    <a:srgbClr val="000000"/>
                  </a:solidFill>
                  <a:cs typeface="Arial" pitchFamily="34" charset="0"/>
                </a:rPr>
                <a:t>‏</a:t>
              </a: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err="1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MPI_Recv</a:t>
              </a:r>
              <a:r>
                <a: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() </a:t>
              </a:r>
              <a:endParaRPr lang="en-GB" dirty="0" smtClean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 (block...)</a:t>
              </a: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b=</a:t>
              </a: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var</a:t>
              </a: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627" y="3122"/>
              <a:ext cx="1400" cy="125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var</a:t>
              </a: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=</a:t>
              </a:r>
              <a:r>
                <a:rPr lang="en-GB" dirty="0" err="1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myid</a:t>
              </a: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            </a:t>
              </a:r>
              <a:r>
                <a:rPr lang="en-GB" dirty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(2)</a:t>
              </a:r>
              <a:r>
                <a:rPr lang="ar-SA" dirty="0">
                  <a:solidFill>
                    <a:srgbClr val="000000"/>
                  </a:solidFill>
                  <a:cs typeface="Arial" pitchFamily="34" charset="0"/>
                </a:rPr>
                <a:t>‏</a:t>
              </a: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err="1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MPI_Recv</a:t>
              </a: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()</a:t>
              </a:r>
            </a:p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smtClean="0">
                  <a:solidFill>
                    <a:srgbClr val="000000"/>
                  </a:solidFill>
                  <a:ea typeface="AR PL ShanHeiSun Uni" charset="0"/>
                  <a:cs typeface="AR PL ShanHeiSun Uni" charset="0"/>
                </a:rPr>
                <a:t>(block...)</a:t>
              </a: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  <a:p>
              <a:pPr hangingPunct="1">
                <a:lnSpc>
                  <a:spcPct val="100000"/>
                </a:lnSpc>
                <a:spcBef>
                  <a:spcPts val="400"/>
                </a:spcBef>
                <a:buClr>
                  <a:srgbClr val="00007D"/>
                </a:buClr>
                <a:buSzPct val="75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endPara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627" y="2854"/>
              <a:ext cx="1" cy="15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2241" y="3122"/>
              <a:ext cx="27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2241" y="2854"/>
              <a:ext cx="1" cy="152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5027" y="2854"/>
              <a:ext cx="1" cy="152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2241" y="2854"/>
              <a:ext cx="2786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2241" y="4381"/>
              <a:ext cx="2786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04800" y="5500688"/>
            <a:ext cx="2519363" cy="648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1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rPr>
              <a:t>If  </a:t>
            </a:r>
            <a:r>
              <a:rPr lang="en-GB" i="1" dirty="0" err="1" smtClean="0">
                <a:solidFill>
                  <a:srgbClr val="000000"/>
                </a:solidFill>
                <a:ea typeface="AR PL ShanHeiSun Uni" charset="0"/>
                <a:cs typeface="AR PL ShanHeiSun Uni" charset="0"/>
              </a:rPr>
              <a:t>var</a:t>
            </a:r>
            <a:r>
              <a:rPr lang="en-GB" dirty="0" smtClean="0">
                <a:solidFill>
                  <a:srgbClr val="000000"/>
                </a:solidFill>
                <a:ea typeface="AR PL ShanHeiSun Uni" charset="0"/>
                <a:cs typeface="AR PL ShanHeiSun Uni" charset="0"/>
              </a:rPr>
              <a:t>  </a:t>
            </a:r>
            <a:r>
              <a:rPr lang="en-GB" dirty="0">
                <a:solidFill>
                  <a:srgbClr val="000000"/>
                </a:solidFill>
                <a:ea typeface="AR PL ShanHeiSun Uni" charset="0"/>
                <a:cs typeface="AR PL ShanHeiSun Uni" charset="0"/>
              </a:rPr>
              <a:t>is a </a:t>
            </a:r>
            <a:r>
              <a:rPr lang="en-GB" dirty="0" smtClean="0">
                <a:solidFill>
                  <a:srgbClr val="000000"/>
                </a:solidFill>
                <a:ea typeface="AR PL ShanHeiSun Uni" charset="0"/>
                <a:cs typeface="AR PL ShanHeiSun Uni" charset="0"/>
              </a:rPr>
              <a:t>global/static, </a:t>
            </a:r>
            <a:r>
              <a:rPr lang="en-GB" dirty="0" smtClean="0">
                <a:solidFill>
                  <a:srgbClr val="FF0000"/>
                </a:solidFill>
                <a:ea typeface="AR PL ShanHeiSun Uni" charset="0"/>
                <a:cs typeface="AR PL ShanHeiSun Uni" charset="0"/>
              </a:rPr>
              <a:t>incorrect </a:t>
            </a:r>
            <a:r>
              <a:rPr lang="en-GB" dirty="0">
                <a:solidFill>
                  <a:srgbClr val="FF0000"/>
                </a:solidFill>
                <a:ea typeface="AR PL ShanHeiSun Uni" charset="0"/>
                <a:cs typeface="AR PL ShanHeiSun Uni" charset="0"/>
              </a:rPr>
              <a:t>value is read!</a:t>
            </a:r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8001000" y="4343400"/>
            <a:ext cx="1587" cy="16795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8001000" y="4953000"/>
            <a:ext cx="839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 dirty="0">
                <a:solidFill>
                  <a:srgbClr val="000000"/>
                </a:solidFill>
                <a:ea typeface="AR PL ShanHeiSun Uni" charset="0"/>
                <a:cs typeface="AR PL ShanHeiSun Uni" charset="0"/>
              </a:rPr>
              <a:t>time</a:t>
            </a:r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>
            <a:off x="2667000" y="5943600"/>
            <a:ext cx="685800" cy="76200"/>
          </a:xfrm>
          <a:prstGeom prst="line">
            <a:avLst/>
          </a:prstGeom>
          <a:noFill/>
          <a:ln w="2844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Handling Global/Static Variables (cont.)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719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Various approaches possible, all with the same basic principle: </a:t>
            </a:r>
            <a:r>
              <a:rPr lang="en-US" sz="2800" u="sng" dirty="0" smtClean="0">
                <a:solidFill>
                  <a:schemeClr val="tx1"/>
                </a:solidFill>
              </a:rPr>
              <a:t>privatize</a:t>
            </a:r>
            <a:r>
              <a:rPr lang="en-US" sz="2800" dirty="0" smtClean="0">
                <a:solidFill>
                  <a:schemeClr val="tx1"/>
                </a:solidFill>
              </a:rPr>
              <a:t> the </a:t>
            </a:r>
            <a:r>
              <a:rPr lang="en-US" sz="2800" dirty="0" err="1" smtClean="0">
                <a:solidFill>
                  <a:schemeClr val="tx1"/>
                </a:solidFill>
              </a:rPr>
              <a:t>globals</a:t>
            </a:r>
            <a:r>
              <a:rPr lang="en-US" sz="2800" dirty="0" smtClean="0">
                <a:solidFill>
                  <a:schemeClr val="tx1"/>
                </a:solidFill>
              </a:rPr>
              <a:t>/statics to the threads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First approach (for C codes):   </a:t>
            </a:r>
            <a:r>
              <a:rPr lang="en-US" sz="2800" i="1" dirty="0" smtClean="0">
                <a:solidFill>
                  <a:schemeClr val="tx1"/>
                </a:solidFill>
              </a:rPr>
              <a:t>__thread  </a:t>
            </a:r>
            <a:r>
              <a:rPr lang="en-US" sz="2800" dirty="0" smtClean="0">
                <a:solidFill>
                  <a:schemeClr val="tx1"/>
                </a:solidFill>
              </a:rPr>
              <a:t>declaration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Example:  </a:t>
            </a:r>
            <a:r>
              <a:rPr lang="en-US" sz="2400" i="1" dirty="0" smtClean="0">
                <a:solidFill>
                  <a:schemeClr val="tx1"/>
                </a:solidFill>
              </a:rPr>
              <a:t>static </a:t>
            </a:r>
            <a:r>
              <a:rPr lang="en-US" sz="2400" i="1" dirty="0" err="1" smtClean="0">
                <a:solidFill>
                  <a:schemeClr val="tx1"/>
                </a:solidFill>
              </a:rPr>
              <a:t>int</a:t>
            </a:r>
            <a:r>
              <a:rPr lang="en-US" sz="2400" i="1" dirty="0" smtClean="0">
                <a:solidFill>
                  <a:schemeClr val="tx1"/>
                </a:solidFill>
              </a:rPr>
              <a:t>  </a:t>
            </a:r>
            <a:r>
              <a:rPr lang="en-US" sz="2400" i="1" dirty="0" err="1" smtClean="0">
                <a:solidFill>
                  <a:schemeClr val="tx1"/>
                </a:solidFill>
              </a:rPr>
              <a:t>var</a:t>
            </a:r>
            <a:r>
              <a:rPr lang="en-US" sz="2400" i="1" dirty="0" smtClean="0">
                <a:solidFill>
                  <a:schemeClr val="tx1"/>
                </a:solidFill>
              </a:rPr>
              <a:t>;    </a:t>
            </a:r>
            <a:r>
              <a:rPr lang="en-GB" sz="2400" dirty="0" smtClean="0">
                <a:solidFill>
                  <a:srgbClr val="000000"/>
                </a:solidFill>
                <a:latin typeface="Wingdings" pitchFamily="2" charset="2"/>
                <a:ea typeface="宋体" pitchFamily="2" charset="-122"/>
              </a:rPr>
              <a:t>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i="1" dirty="0" smtClean="0">
                <a:solidFill>
                  <a:schemeClr val="tx1"/>
                </a:solidFill>
              </a:rPr>
              <a:t>static  __thread  </a:t>
            </a:r>
            <a:r>
              <a:rPr lang="en-US" sz="2400" i="1" dirty="0" err="1" smtClean="0">
                <a:solidFill>
                  <a:schemeClr val="tx1"/>
                </a:solidFill>
              </a:rPr>
              <a:t>int</a:t>
            </a:r>
            <a:r>
              <a:rPr lang="en-US" sz="2400" i="1" dirty="0" smtClean="0">
                <a:solidFill>
                  <a:schemeClr val="tx1"/>
                </a:solidFill>
              </a:rPr>
              <a:t>  </a:t>
            </a:r>
            <a:r>
              <a:rPr lang="en-US" sz="2400" i="1" dirty="0" err="1" smtClean="0">
                <a:solidFill>
                  <a:schemeClr val="tx1"/>
                </a:solidFill>
              </a:rPr>
              <a:t>var</a:t>
            </a:r>
            <a:r>
              <a:rPr lang="en-US" sz="2400" i="1" dirty="0" smtClean="0">
                <a:solidFill>
                  <a:schemeClr val="tx1"/>
                </a:solidFill>
              </a:rPr>
              <a:t>;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At  thread context-switch, new  </a:t>
            </a:r>
            <a:r>
              <a:rPr lang="en-US" sz="2400" i="1" dirty="0" err="1" smtClean="0">
                <a:solidFill>
                  <a:schemeClr val="tx1"/>
                </a:solidFill>
              </a:rPr>
              <a:t>var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instance is switched in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Example: MILC code with AMPI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In principle, this requires the use of </a:t>
            </a:r>
            <a:r>
              <a:rPr lang="en-US" sz="2400" dirty="0" err="1" smtClean="0">
                <a:solidFill>
                  <a:schemeClr val="tx1"/>
                </a:solidFill>
              </a:rPr>
              <a:t>of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</a:rPr>
              <a:t>pthreads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library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Alternative: change compiler to use Thread-Local-Store (TLS)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Make the compiler treat </a:t>
            </a:r>
            <a:r>
              <a:rPr lang="en-US" sz="2000" i="1" dirty="0" smtClean="0">
                <a:solidFill>
                  <a:schemeClr val="tx1"/>
                </a:solidFill>
              </a:rPr>
              <a:t>all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globals</a:t>
            </a:r>
            <a:r>
              <a:rPr lang="en-US" sz="2000" dirty="0" smtClean="0">
                <a:solidFill>
                  <a:schemeClr val="tx1"/>
                </a:solidFill>
              </a:rPr>
              <a:t>/statics as private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Example: BRAMS weather code with AMPI, </a:t>
            </a:r>
            <a:r>
              <a:rPr lang="en-US" sz="2000" dirty="0" err="1" smtClean="0">
                <a:solidFill>
                  <a:schemeClr val="tx1"/>
                </a:solidFill>
              </a:rPr>
              <a:t>gfortran</a:t>
            </a:r>
            <a:r>
              <a:rPr lang="en-US" sz="2000" dirty="0" smtClean="0">
                <a:solidFill>
                  <a:schemeClr val="tx1"/>
                </a:solidFill>
              </a:rPr>
              <a:t> compiler</a:t>
            </a:r>
          </a:p>
          <a:p>
            <a:pPr lvl="1"/>
            <a:endParaRPr lang="en-US" sz="2400" dirty="0" smtClean="0">
              <a:solidFill>
                <a:schemeClr val="tx1"/>
              </a:solidFill>
            </a:endParaRPr>
          </a:p>
          <a:p>
            <a:pPr lvl="1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Handling Global/Static Variables (cont.)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333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Second approach (for Fortran codes):  create a type</a:t>
            </a:r>
          </a:p>
          <a:p>
            <a:pPr lvl="1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lvl="1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39750" y="2133600"/>
            <a:ext cx="3887788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zh-CN" sz="1600" dirty="0">
                <a:latin typeface="Courier New" pitchFamily="49" charset="0"/>
              </a:rPr>
              <a:t>MODULE </a:t>
            </a:r>
            <a:r>
              <a:rPr lang="en-US" altLang="zh-CN" sz="1600" dirty="0" err="1">
                <a:latin typeface="Courier New" pitchFamily="49" charset="0"/>
              </a:rPr>
              <a:t>shareddata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INTEGER :: </a:t>
            </a:r>
            <a:r>
              <a:rPr lang="en-US" altLang="zh-CN" sz="1600" dirty="0" err="1">
                <a:latin typeface="Courier New" pitchFamily="49" charset="0"/>
              </a:rPr>
              <a:t>myrank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DOUBLE PRECISION :: xyz(100)</a:t>
            </a:r>
          </a:p>
          <a:p>
            <a:pPr algn="l"/>
            <a:r>
              <a:rPr lang="en-US" altLang="zh-CN" sz="1600" dirty="0">
                <a:latin typeface="Courier New" pitchFamily="49" charset="0"/>
              </a:rPr>
              <a:t>END MODULE</a:t>
            </a: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1187450" y="1828800"/>
            <a:ext cx="2376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1800" b="1" dirty="0">
                <a:latin typeface="Courier New" pitchFamily="49" charset="0"/>
              </a:rPr>
              <a:t>Original Code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572000" y="2089150"/>
            <a:ext cx="4248150" cy="1568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zh-CN" sz="1600" dirty="0">
                <a:latin typeface="Courier New" pitchFamily="49" charset="0"/>
              </a:rPr>
              <a:t>MODULE </a:t>
            </a:r>
            <a:r>
              <a:rPr lang="en-US" altLang="zh-CN" sz="1600" dirty="0" err="1">
                <a:latin typeface="Courier New" pitchFamily="49" charset="0"/>
              </a:rPr>
              <a:t>shareddata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</a:t>
            </a:r>
            <a:r>
              <a:rPr lang="en-US" altLang="zh-CN" sz="1600" b="1" i="1" dirty="0">
                <a:latin typeface="Courier New" pitchFamily="49" charset="0"/>
              </a:rPr>
              <a:t>TYPE chunk</a:t>
            </a:r>
          </a:p>
          <a:p>
            <a:pPr algn="l"/>
            <a:r>
              <a:rPr lang="en-US" altLang="zh-CN" sz="1600" dirty="0">
                <a:latin typeface="Courier New" pitchFamily="49" charset="0"/>
              </a:rPr>
              <a:t>    INTEGER :: </a:t>
            </a:r>
            <a:r>
              <a:rPr lang="en-US" altLang="zh-CN" sz="1600" dirty="0" err="1">
                <a:latin typeface="Courier New" pitchFamily="49" charset="0"/>
              </a:rPr>
              <a:t>myrank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  DOUBLE PRECISION :: xyz(100)</a:t>
            </a:r>
          </a:p>
          <a:p>
            <a:pPr algn="l"/>
            <a:r>
              <a:rPr lang="en-US" altLang="zh-CN" sz="1600" dirty="0">
                <a:latin typeface="Courier New" pitchFamily="49" charset="0"/>
              </a:rPr>
              <a:t>  </a:t>
            </a:r>
            <a:r>
              <a:rPr lang="en-US" altLang="zh-CN" sz="1600" b="1" i="1" dirty="0">
                <a:latin typeface="Courier New" pitchFamily="49" charset="0"/>
              </a:rPr>
              <a:t>END TYPE</a:t>
            </a:r>
          </a:p>
          <a:p>
            <a:pPr algn="l"/>
            <a:r>
              <a:rPr lang="en-US" altLang="zh-CN" sz="1600" dirty="0">
                <a:latin typeface="Courier New" pitchFamily="49" charset="0"/>
              </a:rPr>
              <a:t>END MODULE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5580063" y="1828800"/>
            <a:ext cx="2376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1800" b="1" dirty="0">
                <a:latin typeface="Courier New" pitchFamily="49" charset="0"/>
              </a:rPr>
              <a:t>AMPI Code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39750" y="3733800"/>
            <a:ext cx="3887788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zh-CN" sz="1600" dirty="0">
                <a:latin typeface="Courier New" pitchFamily="49" charset="0"/>
              </a:rPr>
              <a:t>PROGRAM MAIN</a:t>
            </a:r>
          </a:p>
          <a:p>
            <a:pPr algn="l"/>
            <a:r>
              <a:rPr lang="en-US" altLang="zh-CN" sz="1600" dirty="0">
                <a:latin typeface="Courier New" pitchFamily="49" charset="0"/>
              </a:rPr>
              <a:t>  USE </a:t>
            </a:r>
            <a:r>
              <a:rPr lang="en-US" altLang="zh-CN" sz="1600" dirty="0" err="1" smtClean="0">
                <a:latin typeface="Courier New" pitchFamily="49" charset="0"/>
              </a:rPr>
              <a:t>shareddata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INTEGER :: </a:t>
            </a:r>
            <a:r>
              <a:rPr lang="en-US" altLang="zh-CN" sz="1600" dirty="0" err="1">
                <a:latin typeface="Courier New" pitchFamily="49" charset="0"/>
              </a:rPr>
              <a:t>i</a:t>
            </a:r>
            <a:r>
              <a:rPr lang="en-US" altLang="zh-CN" sz="1600" dirty="0">
                <a:latin typeface="Courier New" pitchFamily="49" charset="0"/>
              </a:rPr>
              <a:t>, </a:t>
            </a:r>
            <a:r>
              <a:rPr lang="en-US" altLang="zh-CN" sz="1600" dirty="0" err="1">
                <a:latin typeface="Courier New" pitchFamily="49" charset="0"/>
              </a:rPr>
              <a:t>ierr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CALL </a:t>
            </a:r>
            <a:r>
              <a:rPr lang="en-US" altLang="zh-CN" sz="1600" dirty="0" err="1">
                <a:latin typeface="Courier New" pitchFamily="49" charset="0"/>
              </a:rPr>
              <a:t>MPI_Init</a:t>
            </a:r>
            <a:r>
              <a:rPr lang="en-US" altLang="zh-CN" sz="1600" dirty="0">
                <a:latin typeface="Courier New" pitchFamily="49" charset="0"/>
              </a:rPr>
              <a:t>(</a:t>
            </a:r>
            <a:r>
              <a:rPr lang="en-US" altLang="zh-CN" sz="1600" dirty="0" err="1">
                <a:latin typeface="Courier New" pitchFamily="49" charset="0"/>
              </a:rPr>
              <a:t>ierr</a:t>
            </a:r>
            <a:r>
              <a:rPr lang="en-US" altLang="zh-CN" sz="1600" dirty="0">
                <a:latin typeface="Courier New" pitchFamily="49" charset="0"/>
              </a:rPr>
              <a:t>)</a:t>
            </a:r>
          </a:p>
          <a:p>
            <a:pPr algn="l"/>
            <a:r>
              <a:rPr lang="en-US" altLang="zh-CN" sz="1600" dirty="0" smtClean="0">
                <a:latin typeface="Courier New" pitchFamily="49" charset="0"/>
              </a:rPr>
              <a:t>  DO </a:t>
            </a:r>
            <a:r>
              <a:rPr lang="en-US" altLang="zh-CN" sz="1600" dirty="0" err="1">
                <a:latin typeface="Courier New" pitchFamily="49" charset="0"/>
              </a:rPr>
              <a:t>i</a:t>
            </a:r>
            <a:r>
              <a:rPr lang="en-US" altLang="zh-CN" sz="1600" dirty="0">
                <a:latin typeface="Courier New" pitchFamily="49" charset="0"/>
              </a:rPr>
              <a:t> = 1, 100</a:t>
            </a:r>
          </a:p>
          <a:p>
            <a:pPr algn="l"/>
            <a:r>
              <a:rPr lang="en-US" altLang="zh-CN" sz="1600" dirty="0">
                <a:latin typeface="Courier New" pitchFamily="49" charset="0"/>
              </a:rPr>
              <a:t>    xyz(</a:t>
            </a:r>
            <a:r>
              <a:rPr lang="en-US" altLang="zh-CN" sz="1600" dirty="0" err="1">
                <a:latin typeface="Courier New" pitchFamily="49" charset="0"/>
              </a:rPr>
              <a:t>i</a:t>
            </a:r>
            <a:r>
              <a:rPr lang="en-US" altLang="zh-CN" sz="1600" dirty="0">
                <a:latin typeface="Courier New" pitchFamily="49" charset="0"/>
              </a:rPr>
              <a:t>) = </a:t>
            </a:r>
            <a:r>
              <a:rPr lang="en-US" altLang="zh-CN" sz="1600" dirty="0" err="1">
                <a:latin typeface="Courier New" pitchFamily="49" charset="0"/>
              </a:rPr>
              <a:t>i</a:t>
            </a:r>
            <a:r>
              <a:rPr lang="en-US" altLang="zh-CN" sz="1600" dirty="0">
                <a:latin typeface="Courier New" pitchFamily="49" charset="0"/>
              </a:rPr>
              <a:t> + </a:t>
            </a:r>
            <a:r>
              <a:rPr lang="en-US" altLang="zh-CN" sz="1600" dirty="0" err="1">
                <a:latin typeface="Courier New" pitchFamily="49" charset="0"/>
              </a:rPr>
              <a:t>myrank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END </a:t>
            </a:r>
            <a:r>
              <a:rPr lang="en-US" altLang="zh-CN" sz="1600" dirty="0" smtClean="0">
                <a:latin typeface="Courier New" pitchFamily="49" charset="0"/>
              </a:rPr>
              <a:t>DO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CALL </a:t>
            </a:r>
            <a:r>
              <a:rPr lang="en-US" altLang="zh-CN" sz="1600" dirty="0" err="1">
                <a:latin typeface="Courier New" pitchFamily="49" charset="0"/>
              </a:rPr>
              <a:t>MPI_Finalize</a:t>
            </a:r>
            <a:r>
              <a:rPr lang="en-US" altLang="zh-CN" sz="1600" dirty="0">
                <a:latin typeface="Courier New" pitchFamily="49" charset="0"/>
              </a:rPr>
              <a:t>(</a:t>
            </a:r>
            <a:r>
              <a:rPr lang="en-US" altLang="zh-CN" sz="1600" dirty="0" err="1">
                <a:latin typeface="Courier New" pitchFamily="49" charset="0"/>
              </a:rPr>
              <a:t>ierr</a:t>
            </a:r>
            <a:r>
              <a:rPr lang="en-US" altLang="zh-CN" sz="1600" dirty="0">
                <a:latin typeface="Courier New" pitchFamily="49" charset="0"/>
              </a:rPr>
              <a:t>)</a:t>
            </a:r>
          </a:p>
          <a:p>
            <a:pPr algn="l"/>
            <a:r>
              <a:rPr lang="en-US" altLang="zh-CN" sz="1600" dirty="0">
                <a:latin typeface="Courier New" pitchFamily="49" charset="0"/>
              </a:rPr>
              <a:t>END PROGRAM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572000" y="3733801"/>
            <a:ext cx="4248150" cy="28007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zh-CN" sz="1600" b="1" i="1" dirty="0">
                <a:latin typeface="Courier New" pitchFamily="49" charset="0"/>
              </a:rPr>
              <a:t>SUBROUTINE </a:t>
            </a:r>
            <a:r>
              <a:rPr lang="en-US" altLang="zh-CN" sz="1600" b="1" i="1" dirty="0" err="1">
                <a:latin typeface="Courier New" pitchFamily="49" charset="0"/>
              </a:rPr>
              <a:t>MPI_Main</a:t>
            </a:r>
            <a:endParaRPr lang="en-US" altLang="zh-CN" sz="1600" b="1" i="1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USE </a:t>
            </a:r>
            <a:r>
              <a:rPr lang="en-US" altLang="zh-CN" sz="1600" dirty="0" err="1" smtClean="0">
                <a:latin typeface="Courier New" pitchFamily="49" charset="0"/>
              </a:rPr>
              <a:t>shareddata</a:t>
            </a:r>
            <a:endParaRPr lang="en-US" altLang="zh-CN" sz="1600" b="1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INTEGER :: </a:t>
            </a:r>
            <a:r>
              <a:rPr lang="en-US" altLang="zh-CN" sz="1600" dirty="0" err="1">
                <a:latin typeface="Courier New" pitchFamily="49" charset="0"/>
              </a:rPr>
              <a:t>i</a:t>
            </a:r>
            <a:r>
              <a:rPr lang="en-US" altLang="zh-CN" sz="1600" dirty="0">
                <a:latin typeface="Courier New" pitchFamily="49" charset="0"/>
              </a:rPr>
              <a:t>, </a:t>
            </a:r>
            <a:r>
              <a:rPr lang="en-US" altLang="zh-CN" sz="1600" dirty="0" err="1">
                <a:latin typeface="Courier New" pitchFamily="49" charset="0"/>
              </a:rPr>
              <a:t>ierr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</a:t>
            </a:r>
            <a:r>
              <a:rPr lang="en-US" altLang="zh-CN" sz="1600" b="1" i="1" dirty="0">
                <a:latin typeface="Courier New" pitchFamily="49" charset="0"/>
              </a:rPr>
              <a:t>TYPE(chunk), pointer :: c</a:t>
            </a:r>
          </a:p>
          <a:p>
            <a:pPr algn="l"/>
            <a:r>
              <a:rPr lang="en-US" altLang="zh-CN" sz="1600" dirty="0">
                <a:latin typeface="Courier New" pitchFamily="49" charset="0"/>
              </a:rPr>
              <a:t>  CALL </a:t>
            </a:r>
            <a:r>
              <a:rPr lang="en-US" altLang="zh-CN" sz="1600" dirty="0" err="1">
                <a:latin typeface="Courier New" pitchFamily="49" charset="0"/>
              </a:rPr>
              <a:t>MPI_Init</a:t>
            </a:r>
            <a:r>
              <a:rPr lang="en-US" altLang="zh-CN" sz="1600" dirty="0">
                <a:latin typeface="Courier New" pitchFamily="49" charset="0"/>
              </a:rPr>
              <a:t>(</a:t>
            </a:r>
            <a:r>
              <a:rPr lang="en-US" altLang="zh-CN" sz="1600" dirty="0" err="1">
                <a:latin typeface="Courier New" pitchFamily="49" charset="0"/>
              </a:rPr>
              <a:t>ierr</a:t>
            </a:r>
            <a:r>
              <a:rPr lang="en-US" altLang="zh-CN" sz="1600" dirty="0">
                <a:latin typeface="Courier New" pitchFamily="49" charset="0"/>
              </a:rPr>
              <a:t>)</a:t>
            </a:r>
          </a:p>
          <a:p>
            <a:pPr algn="l"/>
            <a:r>
              <a:rPr lang="en-US" altLang="zh-CN" sz="1600" i="1" dirty="0">
                <a:latin typeface="Courier New" pitchFamily="49" charset="0"/>
              </a:rPr>
              <a:t>  </a:t>
            </a:r>
            <a:r>
              <a:rPr lang="en-US" altLang="zh-CN" sz="1600" b="1" i="1" dirty="0">
                <a:latin typeface="Courier New" pitchFamily="49" charset="0"/>
              </a:rPr>
              <a:t>ALLOCATE(c</a:t>
            </a:r>
            <a:r>
              <a:rPr lang="en-US" altLang="zh-CN" sz="1600" b="1" i="1" dirty="0" smtClean="0">
                <a:latin typeface="Courier New" pitchFamily="49" charset="0"/>
              </a:rPr>
              <a:t>)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DO </a:t>
            </a:r>
            <a:r>
              <a:rPr lang="en-US" altLang="zh-CN" sz="1600" dirty="0" err="1">
                <a:latin typeface="Courier New" pitchFamily="49" charset="0"/>
              </a:rPr>
              <a:t>i</a:t>
            </a:r>
            <a:r>
              <a:rPr lang="en-US" altLang="zh-CN" sz="1600" dirty="0">
                <a:latin typeface="Courier New" pitchFamily="49" charset="0"/>
              </a:rPr>
              <a:t> = 1, 100</a:t>
            </a:r>
          </a:p>
          <a:p>
            <a:pPr algn="l"/>
            <a:r>
              <a:rPr lang="en-US" altLang="zh-CN" sz="1600" dirty="0">
                <a:latin typeface="Courier New" pitchFamily="49" charset="0"/>
              </a:rPr>
              <a:t>    </a:t>
            </a:r>
            <a:r>
              <a:rPr lang="en-US" altLang="zh-CN" sz="1600" b="1" i="1" dirty="0" err="1">
                <a:latin typeface="Courier New" pitchFamily="49" charset="0"/>
              </a:rPr>
              <a:t>c%xyz</a:t>
            </a:r>
            <a:r>
              <a:rPr lang="en-US" altLang="zh-CN" sz="1600" b="1" i="1" dirty="0">
                <a:latin typeface="Courier New" pitchFamily="49" charset="0"/>
              </a:rPr>
              <a:t>(</a:t>
            </a:r>
            <a:r>
              <a:rPr lang="en-US" altLang="zh-CN" sz="1600" b="1" i="1" dirty="0" err="1">
                <a:latin typeface="Courier New" pitchFamily="49" charset="0"/>
              </a:rPr>
              <a:t>i</a:t>
            </a:r>
            <a:r>
              <a:rPr lang="en-US" altLang="zh-CN" sz="1600" b="1" i="1" dirty="0">
                <a:latin typeface="Courier New" pitchFamily="49" charset="0"/>
              </a:rPr>
              <a:t>) </a:t>
            </a:r>
            <a:r>
              <a:rPr lang="en-US" altLang="zh-CN" sz="1600" dirty="0">
                <a:latin typeface="Courier New" pitchFamily="49" charset="0"/>
              </a:rPr>
              <a:t>= </a:t>
            </a:r>
            <a:r>
              <a:rPr lang="en-US" altLang="zh-CN" sz="1600" dirty="0" err="1">
                <a:latin typeface="Courier New" pitchFamily="49" charset="0"/>
              </a:rPr>
              <a:t>i</a:t>
            </a:r>
            <a:r>
              <a:rPr lang="en-US" altLang="zh-CN" sz="1600" dirty="0">
                <a:latin typeface="Courier New" pitchFamily="49" charset="0"/>
              </a:rPr>
              <a:t> + </a:t>
            </a:r>
            <a:r>
              <a:rPr lang="en-US" altLang="zh-CN" sz="1600" b="1" i="1" dirty="0" err="1">
                <a:latin typeface="Courier New" pitchFamily="49" charset="0"/>
              </a:rPr>
              <a:t>c%myrank</a:t>
            </a:r>
            <a:endParaRPr lang="en-US" altLang="zh-CN" sz="1600" b="1" i="1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END </a:t>
            </a:r>
            <a:r>
              <a:rPr lang="en-US" altLang="zh-CN" sz="1600" dirty="0" smtClean="0">
                <a:latin typeface="Courier New" pitchFamily="49" charset="0"/>
              </a:rPr>
              <a:t>DO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  </a:t>
            </a:r>
            <a:r>
              <a:rPr lang="en-US" altLang="zh-CN" sz="1600" dirty="0" smtClean="0">
                <a:latin typeface="Courier New" pitchFamily="49" charset="0"/>
              </a:rPr>
              <a:t>CALL </a:t>
            </a:r>
            <a:r>
              <a:rPr lang="en-US" altLang="zh-CN" sz="1600" dirty="0" err="1" smtClean="0">
                <a:latin typeface="Courier New" pitchFamily="49" charset="0"/>
              </a:rPr>
              <a:t>MPI_Finalize</a:t>
            </a:r>
            <a:r>
              <a:rPr lang="en-US" altLang="zh-CN" sz="1600" dirty="0" smtClean="0">
                <a:latin typeface="Courier New" pitchFamily="49" charset="0"/>
              </a:rPr>
              <a:t>(</a:t>
            </a:r>
            <a:r>
              <a:rPr lang="en-US" altLang="zh-CN" sz="1600" dirty="0" err="1" smtClean="0">
                <a:latin typeface="Courier New" pitchFamily="49" charset="0"/>
              </a:rPr>
              <a:t>ierr</a:t>
            </a:r>
            <a:r>
              <a:rPr lang="en-US" altLang="zh-CN" sz="1600" dirty="0" smtClean="0">
                <a:latin typeface="Courier New" pitchFamily="49" charset="0"/>
              </a:rPr>
              <a:t>)</a:t>
            </a:r>
            <a:endParaRPr lang="en-US" altLang="zh-CN" sz="1600" dirty="0">
              <a:latin typeface="Courier New" pitchFamily="49" charset="0"/>
            </a:endParaRPr>
          </a:p>
          <a:p>
            <a:pPr algn="l"/>
            <a:r>
              <a:rPr lang="en-US" altLang="zh-CN" sz="1600" dirty="0">
                <a:latin typeface="Courier New" pitchFamily="49" charset="0"/>
              </a:rPr>
              <a:t>END</a:t>
            </a:r>
            <a:r>
              <a:rPr lang="en-US" altLang="zh-CN" sz="1600" b="1" dirty="0">
                <a:latin typeface="Courier New" pitchFamily="49" charset="0"/>
              </a:rPr>
              <a:t> SUBROUTINE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Handling Global/Static Variables (cont.)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71999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Third approach (C or Fortran codes):  swap global </a:t>
            </a:r>
            <a:r>
              <a:rPr lang="en-US" sz="2800" dirty="0" err="1" smtClean="0">
                <a:solidFill>
                  <a:schemeClr val="tx1"/>
                </a:solidFill>
              </a:rPr>
              <a:t>vars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Leverage ELF – Executable and Linking Format (e.g. Linux)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ELF maintains a Global Offset Table (GOT) for </a:t>
            </a:r>
            <a:r>
              <a:rPr lang="en-US" sz="2400" dirty="0" err="1" smtClean="0">
                <a:solidFill>
                  <a:schemeClr val="tx1"/>
                </a:solidFill>
              </a:rPr>
              <a:t>globals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Switch GOT contents at thread context-switch 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Implemented in AMPI via build flag </a:t>
            </a:r>
            <a:r>
              <a:rPr lang="en-US" sz="2400" i="1" dirty="0" smtClean="0">
                <a:solidFill>
                  <a:schemeClr val="tx1"/>
                </a:solidFill>
              </a:rPr>
              <a:t>–</a:t>
            </a:r>
            <a:r>
              <a:rPr lang="en-US" sz="2400" i="1" dirty="0" err="1" smtClean="0">
                <a:solidFill>
                  <a:schemeClr val="tx1"/>
                </a:solidFill>
              </a:rPr>
              <a:t>swapglobals</a:t>
            </a:r>
            <a:endParaRPr lang="en-US" sz="2400" i="1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Fourth approach (C or Fortran codes):  use </a:t>
            </a:r>
            <a:r>
              <a:rPr lang="en-US" sz="2800" dirty="0" err="1" smtClean="0">
                <a:solidFill>
                  <a:schemeClr val="tx1"/>
                </a:solidFill>
              </a:rPr>
              <a:t>globals</a:t>
            </a:r>
            <a:r>
              <a:rPr lang="en-US" sz="2800" dirty="0" smtClean="0">
                <a:solidFill>
                  <a:schemeClr val="tx1"/>
                </a:solidFill>
              </a:rPr>
              <a:t> only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Turn static variables into </a:t>
            </a:r>
            <a:r>
              <a:rPr lang="en-US" sz="2400" dirty="0" err="1" smtClean="0">
                <a:solidFill>
                  <a:schemeClr val="tx1"/>
                </a:solidFill>
              </a:rPr>
              <a:t>globals</a:t>
            </a:r>
            <a:r>
              <a:rPr lang="en-US" sz="2400" dirty="0" smtClean="0">
                <a:solidFill>
                  <a:schemeClr val="tx1"/>
                </a:solidFill>
              </a:rPr>
              <a:t>, then use –</a:t>
            </a:r>
            <a:r>
              <a:rPr lang="en-US" sz="2400" dirty="0" err="1" smtClean="0">
                <a:solidFill>
                  <a:schemeClr val="tx1"/>
                </a:solidFill>
              </a:rPr>
              <a:t>swapglobals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Example: </a:t>
            </a:r>
            <a:r>
              <a:rPr lang="en-US" sz="2000" dirty="0" err="1" smtClean="0">
                <a:solidFill>
                  <a:schemeClr val="tx1"/>
                </a:solidFill>
              </a:rPr>
              <a:t>BigDFT</a:t>
            </a:r>
            <a:r>
              <a:rPr lang="en-US" sz="2000" dirty="0" smtClean="0">
                <a:solidFill>
                  <a:schemeClr val="tx1"/>
                </a:solidFill>
              </a:rPr>
              <a:t> code (later this morning)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Some  of these approaches can be </a:t>
            </a:r>
            <a:r>
              <a:rPr lang="en-US" sz="2800" i="1" dirty="0" smtClean="0">
                <a:solidFill>
                  <a:schemeClr val="tx1"/>
                </a:solidFill>
              </a:rPr>
              <a:t>automated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Currently analyzing the use of the </a:t>
            </a:r>
            <a:r>
              <a:rPr lang="en-US" sz="2400" dirty="0" err="1" smtClean="0">
                <a:solidFill>
                  <a:schemeClr val="tx1"/>
                </a:solidFill>
              </a:rPr>
              <a:t>Photran</a:t>
            </a:r>
            <a:r>
              <a:rPr lang="en-US" sz="2400" dirty="0" smtClean="0">
                <a:solidFill>
                  <a:schemeClr val="tx1"/>
                </a:solidFill>
              </a:rPr>
              <a:t> tool, for automatic transformation of Fortran codes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Example: Flash code (later this morning)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Outline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Motivation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AMPI: High-Level View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 Status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Converting MPI Codes to AMPI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Handling Global/Static Variables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Running   AMPI  Programs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Major AMPI Features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References, Conclusion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Running AMPI Programs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Build Charm++/AMPI if not yet available:</a:t>
            </a:r>
          </a:p>
          <a:p>
            <a:pPr lvl="1">
              <a:buNone/>
            </a:pPr>
            <a:r>
              <a:rPr lang="en-US" sz="2400" i="1" dirty="0" smtClean="0">
                <a:solidFill>
                  <a:schemeClr val="tx1"/>
                </a:solidFill>
              </a:rPr>
              <a:t>./build AMPI &lt;version&gt; &lt;options&gt;</a:t>
            </a:r>
            <a:r>
              <a:rPr lang="en-US" sz="2400" dirty="0" smtClean="0">
                <a:solidFill>
                  <a:schemeClr val="tx1"/>
                </a:solidFill>
              </a:rPr>
              <a:t>   (see README for details)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Build application with AMPI’s scripts: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&lt;</a:t>
            </a:r>
            <a:r>
              <a:rPr lang="en-US" sz="2400" i="1" dirty="0" err="1" smtClean="0">
                <a:solidFill>
                  <a:schemeClr val="tx1"/>
                </a:solidFill>
              </a:rPr>
              <a:t>charmdir</a:t>
            </a:r>
            <a:r>
              <a:rPr lang="en-US" sz="2400" i="1" dirty="0" smtClean="0">
                <a:solidFill>
                  <a:schemeClr val="tx1"/>
                </a:solidFill>
              </a:rPr>
              <a:t>&gt;/bin/</a:t>
            </a:r>
            <a:r>
              <a:rPr lang="en-US" sz="2400" i="1" dirty="0" err="1" smtClean="0">
                <a:solidFill>
                  <a:schemeClr val="tx1"/>
                </a:solidFill>
              </a:rPr>
              <a:t>ampicc</a:t>
            </a:r>
            <a:r>
              <a:rPr lang="en-US" sz="2400" i="1" dirty="0" smtClean="0">
                <a:solidFill>
                  <a:schemeClr val="tx1"/>
                </a:solidFill>
              </a:rPr>
              <a:t>  –o  </a:t>
            </a:r>
            <a:r>
              <a:rPr lang="en-US" sz="2400" i="1" dirty="0" err="1" smtClean="0">
                <a:solidFill>
                  <a:schemeClr val="tx1"/>
                </a:solidFill>
              </a:rPr>
              <a:t>prog</a:t>
            </a:r>
            <a:r>
              <a:rPr lang="en-US" sz="2400" i="1" dirty="0" smtClean="0">
                <a:solidFill>
                  <a:schemeClr val="tx1"/>
                </a:solidFill>
              </a:rPr>
              <a:t>  </a:t>
            </a:r>
            <a:r>
              <a:rPr lang="en-US" sz="2400" i="1" dirty="0" err="1" smtClean="0">
                <a:solidFill>
                  <a:schemeClr val="tx1"/>
                </a:solidFill>
              </a:rPr>
              <a:t>prog.c</a:t>
            </a:r>
            <a:endParaRPr lang="en-US" sz="2400" i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Run the application via </a:t>
            </a:r>
            <a:r>
              <a:rPr lang="en-US" i="1" dirty="0" err="1" smtClean="0">
                <a:solidFill>
                  <a:schemeClr val="tx1"/>
                </a:solidFill>
              </a:rPr>
              <a:t>charmrun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lvl="1">
              <a:buNone/>
            </a:pPr>
            <a:r>
              <a:rPr lang="en-US" altLang="zh-CN" sz="2400" i="1" dirty="0" err="1" smtClean="0">
                <a:solidFill>
                  <a:schemeClr val="tx1"/>
                </a:solidFill>
                <a:ea typeface="宋体" pitchFamily="2" charset="-122"/>
              </a:rPr>
              <a:t>mpirun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–</a:t>
            </a:r>
            <a:r>
              <a:rPr lang="en-US" altLang="zh-CN" sz="2400" i="1" dirty="0" err="1" smtClean="0">
                <a:solidFill>
                  <a:schemeClr val="tx1"/>
                </a:solidFill>
                <a:ea typeface="宋体" pitchFamily="2" charset="-122"/>
              </a:rPr>
              <a:t>np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K  </a:t>
            </a:r>
            <a:r>
              <a:rPr lang="en-US" altLang="zh-CN" sz="2400" dirty="0" smtClean="0">
                <a:solidFill>
                  <a:schemeClr val="tx1"/>
                </a:solidFill>
                <a:ea typeface="宋体" pitchFamily="2" charset="-122"/>
                <a:sym typeface="Symbol" pitchFamily="18" charset="2"/>
              </a:rPr>
              <a:t>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  </a:t>
            </a:r>
            <a:r>
              <a:rPr lang="en-US" altLang="zh-CN" sz="2400" i="1" dirty="0" err="1" smtClean="0">
                <a:solidFill>
                  <a:schemeClr val="tx1"/>
                </a:solidFill>
                <a:ea typeface="宋体" pitchFamily="2" charset="-122"/>
              </a:rPr>
              <a:t>charmrun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</a:t>
            </a:r>
            <a:r>
              <a:rPr lang="en-US" altLang="zh-CN" sz="2400" i="1" dirty="0" err="1" smtClean="0">
                <a:solidFill>
                  <a:schemeClr val="tx1"/>
                </a:solidFill>
                <a:ea typeface="宋体" pitchFamily="2" charset="-122"/>
              </a:rPr>
              <a:t>prog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+</a:t>
            </a:r>
            <a:r>
              <a:rPr lang="en-US" altLang="zh-CN" sz="2400" i="1" dirty="0" err="1" smtClean="0">
                <a:solidFill>
                  <a:schemeClr val="tx1"/>
                </a:solidFill>
                <a:ea typeface="宋体" pitchFamily="2" charset="-122"/>
              </a:rPr>
              <a:t>pK</a:t>
            </a:r>
            <a:endParaRPr lang="en-US" altLang="zh-CN" sz="2400" i="1" dirty="0" smtClean="0">
              <a:solidFill>
                <a:schemeClr val="tx1"/>
              </a:solidFill>
              <a:ea typeface="宋体" pitchFamily="2" charset="-122"/>
            </a:endParaRPr>
          </a:p>
          <a:p>
            <a:pPr lvl="1">
              <a:buNone/>
            </a:pPr>
            <a:r>
              <a:rPr lang="en-US" altLang="zh-CN" sz="2400" dirty="0" smtClean="0">
                <a:solidFill>
                  <a:schemeClr val="tx1"/>
                </a:solidFill>
                <a:ea typeface="宋体" pitchFamily="2" charset="-122"/>
              </a:rPr>
              <a:t>MPI’s </a:t>
            </a:r>
            <a:r>
              <a:rPr lang="en-US" altLang="zh-CN" sz="2400" dirty="0" err="1" smtClean="0">
                <a:solidFill>
                  <a:schemeClr val="tx1"/>
                </a:solidFill>
                <a:ea typeface="宋体" pitchFamily="2" charset="-122"/>
              </a:rPr>
              <a:t>machinefile</a:t>
            </a:r>
            <a:r>
              <a:rPr lang="en-US" altLang="zh-CN" sz="2400" dirty="0" smtClean="0">
                <a:solidFill>
                  <a:schemeClr val="tx1"/>
                </a:solidFill>
                <a:ea typeface="宋体" pitchFamily="2" charset="-122"/>
              </a:rPr>
              <a:t> ≈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ea typeface="宋体" pitchFamily="2" charset="-122"/>
              </a:rPr>
              <a:t>Charm’s </a:t>
            </a:r>
            <a:r>
              <a:rPr lang="en-US" altLang="zh-CN" sz="2400" i="1" dirty="0" err="1" smtClean="0">
                <a:solidFill>
                  <a:schemeClr val="tx1"/>
                </a:solidFill>
                <a:ea typeface="宋体" pitchFamily="2" charset="-122"/>
              </a:rPr>
              <a:t>nodelist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 </a:t>
            </a:r>
            <a:r>
              <a:rPr lang="en-US" altLang="zh-CN" sz="2400" dirty="0" smtClean="0">
                <a:solidFill>
                  <a:schemeClr val="tx1"/>
                </a:solidFill>
                <a:ea typeface="宋体" pitchFamily="2" charset="-122"/>
              </a:rPr>
              <a:t>file</a:t>
            </a:r>
          </a:p>
          <a:p>
            <a:pPr lvl="1">
              <a:buNone/>
            </a:pP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+p</a:t>
            </a:r>
            <a:r>
              <a:rPr lang="en-US" altLang="zh-CN" sz="2400" dirty="0" smtClean="0">
                <a:solidFill>
                  <a:schemeClr val="tx1"/>
                </a:solidFill>
                <a:ea typeface="宋体" pitchFamily="2" charset="-122"/>
              </a:rPr>
              <a:t> option: number of physical processors to use</a:t>
            </a:r>
          </a:p>
          <a:p>
            <a:pPr lvl="1">
              <a:buNone/>
            </a:pP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+</a:t>
            </a:r>
            <a:r>
              <a:rPr lang="en-US" altLang="zh-CN" sz="2400" i="1" dirty="0" err="1" smtClean="0">
                <a:solidFill>
                  <a:schemeClr val="tx1"/>
                </a:solidFill>
                <a:ea typeface="宋体" pitchFamily="2" charset="-122"/>
              </a:rPr>
              <a:t>vp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ea typeface="宋体" pitchFamily="2" charset="-122"/>
              </a:rPr>
              <a:t>option: number of </a:t>
            </a:r>
            <a:r>
              <a:rPr lang="en-US" altLang="zh-CN" sz="2400" u="sng" dirty="0" smtClean="0">
                <a:solidFill>
                  <a:schemeClr val="tx1"/>
                </a:solidFill>
                <a:ea typeface="宋体" pitchFamily="2" charset="-122"/>
              </a:rPr>
              <a:t>virtual</a:t>
            </a:r>
            <a:r>
              <a:rPr lang="en-US" altLang="zh-CN" sz="2400" dirty="0" smtClean="0">
                <a:solidFill>
                  <a:schemeClr val="tx1"/>
                </a:solidFill>
                <a:ea typeface="宋体" pitchFamily="2" charset="-122"/>
              </a:rPr>
              <a:t> processors to use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AMPI: Adaptive MPI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What ?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MPI implementation based on Charm++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Why 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>
                <a:solidFill>
                  <a:schemeClr val="tx1"/>
                </a:solidFill>
              </a:rPr>
              <a:t>Because there are many MPI-based applications;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>
                <a:solidFill>
                  <a:schemeClr val="tx1"/>
                </a:solidFill>
              </a:rPr>
              <a:t>Because such applications can benefit from Charm++ too!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>
                <a:solidFill>
                  <a:schemeClr val="tx1"/>
                </a:solidFill>
              </a:rPr>
              <a:t>Because AMPI allows the use of </a:t>
            </a:r>
            <a:r>
              <a:rPr lang="en-US" sz="2400" dirty="0" err="1" smtClean="0">
                <a:solidFill>
                  <a:schemeClr val="tx1"/>
                </a:solidFill>
              </a:rPr>
              <a:t>BigSim</a:t>
            </a:r>
            <a:r>
              <a:rPr lang="en-US" sz="2400" dirty="0" smtClean="0">
                <a:solidFill>
                  <a:schemeClr val="tx1"/>
                </a:solidFill>
              </a:rPr>
              <a:t> with MPI codes.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How ?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See the rest of the talk…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Helpful  AMPI Options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Build application with “</a:t>
            </a:r>
            <a:r>
              <a:rPr lang="en-US" dirty="0" err="1" smtClean="0">
                <a:solidFill>
                  <a:schemeClr val="tx1"/>
                </a:solidFill>
              </a:rPr>
              <a:t>isomalloc</a:t>
            </a:r>
            <a:r>
              <a:rPr lang="en-US" dirty="0" smtClean="0">
                <a:solidFill>
                  <a:schemeClr val="tx1"/>
                </a:solidFill>
              </a:rPr>
              <a:t>”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ampicc</a:t>
            </a:r>
            <a:r>
              <a:rPr lang="en-US" i="1" dirty="0" smtClean="0">
                <a:solidFill>
                  <a:schemeClr val="tx1"/>
                </a:solidFill>
              </a:rPr>
              <a:t>  –o  </a:t>
            </a:r>
            <a:r>
              <a:rPr lang="en-US" i="1" dirty="0" err="1" smtClean="0">
                <a:solidFill>
                  <a:schemeClr val="tx1"/>
                </a:solidFill>
              </a:rPr>
              <a:t>prog</a:t>
            </a:r>
            <a:r>
              <a:rPr lang="en-US" i="1" dirty="0" smtClean="0">
                <a:solidFill>
                  <a:schemeClr val="tx1"/>
                </a:solidFill>
              </a:rPr>
              <a:t>  </a:t>
            </a:r>
            <a:r>
              <a:rPr lang="en-US" i="1" dirty="0" err="1" smtClean="0">
                <a:solidFill>
                  <a:schemeClr val="tx1"/>
                </a:solidFill>
              </a:rPr>
              <a:t>prog.c</a:t>
            </a:r>
            <a:r>
              <a:rPr lang="en-US" i="1" dirty="0" smtClean="0">
                <a:solidFill>
                  <a:schemeClr val="tx1"/>
                </a:solidFill>
              </a:rPr>
              <a:t>  -memory </a:t>
            </a:r>
            <a:r>
              <a:rPr lang="en-US" i="1" dirty="0" err="1" smtClean="0">
                <a:solidFill>
                  <a:schemeClr val="tx1"/>
                </a:solidFill>
              </a:rPr>
              <a:t>isomalloc</a:t>
            </a:r>
            <a:endParaRPr lang="en-US" i="1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Special </a:t>
            </a:r>
            <a:r>
              <a:rPr lang="en-US" dirty="0" err="1" smtClean="0">
                <a:solidFill>
                  <a:schemeClr val="tx1"/>
                </a:solidFill>
              </a:rPr>
              <a:t>memrory</a:t>
            </a:r>
            <a:r>
              <a:rPr lang="en-US" dirty="0" smtClean="0">
                <a:solidFill>
                  <a:schemeClr val="tx1"/>
                </a:solidFill>
              </a:rPr>
              <a:t> allocator, helps in migration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Run the application with modified stack sizes:</a:t>
            </a:r>
          </a:p>
          <a:p>
            <a:pPr lvl="1">
              <a:buNone/>
            </a:pPr>
            <a:r>
              <a:rPr lang="en-US" altLang="zh-CN" i="1" dirty="0" err="1" smtClean="0">
                <a:solidFill>
                  <a:schemeClr val="tx1"/>
                </a:solidFill>
                <a:ea typeface="宋体" pitchFamily="2" charset="-122"/>
              </a:rPr>
              <a:t>charmrun</a:t>
            </a:r>
            <a:r>
              <a:rPr lang="en-US" altLang="zh-CN" i="1" dirty="0" smtClean="0">
                <a:solidFill>
                  <a:schemeClr val="tx1"/>
                </a:solidFill>
                <a:ea typeface="宋体" pitchFamily="2" charset="-122"/>
              </a:rPr>
              <a:t> </a:t>
            </a:r>
            <a:r>
              <a:rPr lang="en-US" altLang="zh-CN" i="1" dirty="0" err="1" smtClean="0">
                <a:solidFill>
                  <a:schemeClr val="tx1"/>
                </a:solidFill>
                <a:ea typeface="宋体" pitchFamily="2" charset="-122"/>
              </a:rPr>
              <a:t>prog</a:t>
            </a:r>
            <a:r>
              <a:rPr lang="en-US" altLang="zh-CN" i="1" dirty="0" smtClean="0">
                <a:solidFill>
                  <a:schemeClr val="tx1"/>
                </a:solidFill>
                <a:ea typeface="宋体" pitchFamily="2" charset="-122"/>
              </a:rPr>
              <a:t> +</a:t>
            </a:r>
            <a:r>
              <a:rPr lang="en-US" altLang="zh-CN" i="1" dirty="0" err="1" smtClean="0">
                <a:solidFill>
                  <a:schemeClr val="tx1"/>
                </a:solidFill>
                <a:ea typeface="宋体" pitchFamily="2" charset="-122"/>
              </a:rPr>
              <a:t>pK</a:t>
            </a:r>
            <a:r>
              <a:rPr lang="en-US" altLang="zh-CN" i="1" dirty="0" smtClean="0">
                <a:solidFill>
                  <a:schemeClr val="tx1"/>
                </a:solidFill>
                <a:ea typeface="宋体" pitchFamily="2" charset="-122"/>
              </a:rPr>
              <a:t>  +</a:t>
            </a:r>
            <a:r>
              <a:rPr lang="en-US" altLang="zh-CN" i="1" dirty="0" err="1" smtClean="0">
                <a:solidFill>
                  <a:schemeClr val="tx1"/>
                </a:solidFill>
                <a:ea typeface="宋体" pitchFamily="2" charset="-122"/>
              </a:rPr>
              <a:t>vpM</a:t>
            </a:r>
            <a:r>
              <a:rPr lang="en-US" altLang="zh-CN" i="1" dirty="0" smtClean="0">
                <a:solidFill>
                  <a:schemeClr val="tx1"/>
                </a:solidFill>
                <a:ea typeface="宋体" pitchFamily="2" charset="-122"/>
              </a:rPr>
              <a:t>  +</a:t>
            </a:r>
            <a:r>
              <a:rPr lang="en-US" altLang="zh-CN" i="1" dirty="0" err="1" smtClean="0">
                <a:solidFill>
                  <a:schemeClr val="tx1"/>
                </a:solidFill>
                <a:ea typeface="宋体" pitchFamily="2" charset="-122"/>
              </a:rPr>
              <a:t>tcharm_stacksize</a:t>
            </a:r>
            <a:r>
              <a:rPr lang="en-US" altLang="zh-CN" i="1" dirty="0" smtClean="0">
                <a:solidFill>
                  <a:schemeClr val="tx1"/>
                </a:solidFill>
                <a:ea typeface="宋体" pitchFamily="2" charset="-122"/>
              </a:rPr>
              <a:t> 1000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ea typeface="宋体" pitchFamily="2" charset="-122"/>
              </a:rPr>
              <a:t>Size specified in Bytes, valid for each thread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ea typeface="宋体" pitchFamily="2" charset="-122"/>
              </a:rPr>
              <a:t>Default size: 1 MB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ea typeface="宋体" pitchFamily="2" charset="-122"/>
              </a:rPr>
              <a:t>Can be increased or decreased via command-line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Outline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Motivation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AMPI: High-Level View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 Status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Converting MPI Codes to AMPI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Handling Global/Static Variables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Running   AMPI  Programs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Major AMPI Features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References, Conclusion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Major AMPI Features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Decoupling of Physical/Virtual Processors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Automatic Dynamic Load Balancing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Non-Blocking Collectives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Support for Fault Tolerance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Other Features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Decoupling of Physical/Virtual Processors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90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As long as VP&gt;P, we can run AMPI programs on any number of processors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447800" y="5548312"/>
            <a:ext cx="586740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 sz="1400" b="1" dirty="0"/>
              <a:t>Problem setup: 3D stencil calculation of size 240</a:t>
            </a:r>
            <a:r>
              <a:rPr lang="en-US" altLang="zh-CN" sz="1400" b="1" baseline="30000" dirty="0"/>
              <a:t>3</a:t>
            </a:r>
            <a:r>
              <a:rPr lang="en-US" altLang="zh-CN" sz="1400" b="1" dirty="0"/>
              <a:t> run on Lemieux.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zh-CN" sz="1400" b="1" dirty="0"/>
              <a:t>AMPI runs on any # of PE’s (</a:t>
            </a:r>
            <a:r>
              <a:rPr lang="en-US" altLang="zh-CN" sz="1400" b="1" dirty="0" err="1"/>
              <a:t>eg</a:t>
            </a:r>
            <a:r>
              <a:rPr lang="en-US" altLang="zh-CN" sz="1400" b="1" dirty="0"/>
              <a:t> 19, 33, 105). Native MPI needs P=K</a:t>
            </a:r>
            <a:r>
              <a:rPr lang="en-US" altLang="zh-CN" sz="1400" b="1" baseline="30000" dirty="0"/>
              <a:t>3</a:t>
            </a:r>
            <a:r>
              <a:rPr lang="en-US" altLang="zh-CN" sz="1400" b="1" dirty="0"/>
              <a:t> 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2590800" y="2652712"/>
          <a:ext cx="4191000" cy="2771775"/>
        </p:xfrm>
        <a:graphic>
          <a:graphicData uri="http://schemas.openxmlformats.org/presentationml/2006/ole">
            <p:oleObj spid="_x0000_s1026" name="Chart" r:id="rId4" imgW="5486519" imgH="3619619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Initial Mapping of Virtual Processors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Multiple  VP </a:t>
            </a:r>
            <a:r>
              <a:rPr lang="en-GB" sz="2800" dirty="0" smtClean="0">
                <a:solidFill>
                  <a:srgbClr val="000000"/>
                </a:solidFill>
                <a:latin typeface="Wingdings" pitchFamily="2" charset="2"/>
                <a:ea typeface="宋体" pitchFamily="2" charset="-122"/>
              </a:rPr>
              <a:t></a:t>
            </a:r>
            <a:r>
              <a:rPr lang="en-US" sz="2800" dirty="0" smtClean="0">
                <a:solidFill>
                  <a:schemeClr val="tx1"/>
                </a:solidFill>
              </a:rPr>
              <a:t>P  mappings are available:</a:t>
            </a:r>
          </a:p>
          <a:p>
            <a:pPr lvl="1">
              <a:buNone/>
            </a:pPr>
            <a:r>
              <a:rPr lang="en-US" altLang="zh-CN" sz="2400" i="1" dirty="0" err="1" smtClean="0">
                <a:solidFill>
                  <a:schemeClr val="tx1"/>
                </a:solidFill>
                <a:ea typeface="宋体" pitchFamily="2" charset="-122"/>
              </a:rPr>
              <a:t>charmrun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 </a:t>
            </a:r>
            <a:r>
              <a:rPr lang="en-US" altLang="zh-CN" sz="2400" i="1" dirty="0" err="1" smtClean="0">
                <a:solidFill>
                  <a:schemeClr val="tx1"/>
                </a:solidFill>
                <a:ea typeface="宋体" pitchFamily="2" charset="-122"/>
              </a:rPr>
              <a:t>prog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 +p2  +vp8  +mapping &lt;map&gt;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2"/>
            <a:r>
              <a:rPr lang="en-US" altLang="zh-CN" sz="2300" dirty="0" smtClean="0">
                <a:solidFill>
                  <a:schemeClr val="tx1"/>
                </a:solidFill>
                <a:ea typeface="宋体" pitchFamily="2" charset="-122"/>
              </a:rPr>
              <a:t>RR_MAP: Round-Robin (cyclic)</a:t>
            </a:r>
          </a:p>
          <a:p>
            <a:pPr lvl="2"/>
            <a:r>
              <a:rPr lang="en-US" altLang="zh-CN" sz="2300" dirty="0" smtClean="0">
                <a:solidFill>
                  <a:schemeClr val="tx1"/>
                </a:solidFill>
                <a:ea typeface="宋体" pitchFamily="2" charset="-122"/>
              </a:rPr>
              <a:t>BLOCK_MAP: Block (default)</a:t>
            </a:r>
          </a:p>
          <a:p>
            <a:pPr lvl="2"/>
            <a:r>
              <a:rPr lang="en-US" altLang="zh-CN" sz="2300" dirty="0" smtClean="0">
                <a:solidFill>
                  <a:schemeClr val="tx1"/>
                </a:solidFill>
                <a:ea typeface="宋体" pitchFamily="2" charset="-122"/>
              </a:rPr>
              <a:t>PROP_MAP: Proportional to processors’ speeds</a:t>
            </a:r>
          </a:p>
          <a:p>
            <a:pPr lvl="1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Example:  VP=8, P=2, </a:t>
            </a:r>
            <a:r>
              <a:rPr lang="en-US" sz="2400" i="1" dirty="0" smtClean="0">
                <a:solidFill>
                  <a:schemeClr val="tx1"/>
                </a:solidFill>
              </a:rPr>
              <a:t>map</a:t>
            </a:r>
            <a:r>
              <a:rPr lang="en-US" sz="2400" dirty="0" smtClean="0">
                <a:solidFill>
                  <a:schemeClr val="tx1"/>
                </a:solidFill>
              </a:rPr>
              <a:t>=RR_MAP</a:t>
            </a:r>
          </a:p>
          <a:p>
            <a:pPr lvl="1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P[0]: VPs 0,2,4,6;     P[1]: VPs 1,3,5,7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Other mappings can be easily added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Simple AMPI library changes required (examples available)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Best mapping depends on the application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Automatic Dynamic Load Balancing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Load imbalance in dynamic applications hurts performance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Load Balancing in AMPI:  </a:t>
            </a:r>
            <a:r>
              <a:rPr lang="en-US" sz="2800" i="1" dirty="0" err="1" smtClean="0">
                <a:solidFill>
                  <a:srgbClr val="C00000"/>
                </a:solidFill>
              </a:rPr>
              <a:t>MPI_Migrate</a:t>
            </a:r>
            <a:r>
              <a:rPr lang="en-US" sz="2800" i="1" dirty="0" smtClean="0">
                <a:solidFill>
                  <a:srgbClr val="C00000"/>
                </a:solidFill>
              </a:rPr>
              <a:t>()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Collective operation informing the load balancer that the threads can be migrated, if needed, for balancing load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Easy to insert in the code of iterative applications 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Leverages Load-Balancing framework of Charm++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Balancing decisions can be based on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Measured parameters: computation load, communication pattern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Application-provided information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Load Balancer Use in AMPI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Link program with Charm++ Load Balancing modules:</a:t>
            </a:r>
            <a:endParaRPr lang="en-US" sz="2800" i="1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sz="2400" i="1" dirty="0" err="1" smtClean="0">
                <a:solidFill>
                  <a:schemeClr val="tx1"/>
                </a:solidFill>
              </a:rPr>
              <a:t>ampicc</a:t>
            </a:r>
            <a:r>
              <a:rPr lang="en-US" sz="2400" i="1" dirty="0" smtClean="0">
                <a:solidFill>
                  <a:schemeClr val="tx1"/>
                </a:solidFill>
              </a:rPr>
              <a:t> –o </a:t>
            </a:r>
            <a:r>
              <a:rPr lang="en-US" sz="2400" i="1" dirty="0" err="1" smtClean="0">
                <a:solidFill>
                  <a:schemeClr val="tx1"/>
                </a:solidFill>
              </a:rPr>
              <a:t>prog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</a:rPr>
              <a:t>prog.c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rgbClr val="C00000"/>
                </a:solidFill>
              </a:rPr>
              <a:t>–module </a:t>
            </a:r>
            <a:r>
              <a:rPr lang="en-US" sz="2400" i="1" dirty="0" err="1" smtClean="0">
                <a:solidFill>
                  <a:srgbClr val="C00000"/>
                </a:solidFill>
              </a:rPr>
              <a:t>EveryLB</a:t>
            </a:r>
            <a:endParaRPr lang="en-US" sz="2400" i="1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Run program with one of the available balancers:</a:t>
            </a:r>
          </a:p>
          <a:p>
            <a:pPr lvl="1">
              <a:buNone/>
            </a:pPr>
            <a:r>
              <a:rPr lang="en-US" sz="2400" i="1" dirty="0" err="1" smtClean="0">
                <a:solidFill>
                  <a:schemeClr val="tx1"/>
                </a:solidFill>
              </a:rPr>
              <a:t>charmrun</a:t>
            </a:r>
            <a:r>
              <a:rPr lang="en-US" sz="2400" i="1" dirty="0" smtClean="0">
                <a:solidFill>
                  <a:schemeClr val="tx1"/>
                </a:solidFill>
              </a:rPr>
              <a:t>  </a:t>
            </a:r>
            <a:r>
              <a:rPr lang="en-US" sz="2400" i="1" dirty="0" err="1" smtClean="0">
                <a:solidFill>
                  <a:schemeClr val="tx1"/>
                </a:solidFill>
              </a:rPr>
              <a:t>prog</a:t>
            </a:r>
            <a:r>
              <a:rPr lang="en-US" sz="2400" i="1" dirty="0" smtClean="0">
                <a:solidFill>
                  <a:schemeClr val="tx1"/>
                </a:solidFill>
              </a:rPr>
              <a:t>  +p4  +vp16  </a:t>
            </a:r>
            <a:r>
              <a:rPr lang="en-US" sz="2400" i="1" dirty="0" smtClean="0">
                <a:solidFill>
                  <a:srgbClr val="C00000"/>
                </a:solidFill>
              </a:rPr>
              <a:t>+balancer  &lt;</a:t>
            </a:r>
            <a:r>
              <a:rPr lang="en-US" sz="2400" i="1" dirty="0" err="1" smtClean="0">
                <a:solidFill>
                  <a:srgbClr val="C00000"/>
                </a:solidFill>
              </a:rPr>
              <a:t>SelectedLB</a:t>
            </a:r>
            <a:r>
              <a:rPr lang="en-US" sz="2400" i="1" dirty="0" smtClean="0">
                <a:solidFill>
                  <a:srgbClr val="C00000"/>
                </a:solidFill>
              </a:rPr>
              <a:t>&gt;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e.g. </a:t>
            </a:r>
            <a:r>
              <a:rPr lang="en-US" sz="2400" dirty="0" err="1" smtClean="0">
                <a:solidFill>
                  <a:schemeClr val="tx1"/>
                </a:solidFill>
              </a:rPr>
              <a:t>GreedyLB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GreedyCommLB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RefineLB</a:t>
            </a:r>
            <a:r>
              <a:rPr lang="en-US" sz="2400" dirty="0" smtClean="0">
                <a:solidFill>
                  <a:schemeClr val="tx1"/>
                </a:solidFill>
              </a:rPr>
              <a:t>, etc, etc 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See Charm++ manual for the full list of balancers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It is possible to define when to collect measurements for the load balancer, during execution:</a:t>
            </a:r>
          </a:p>
          <a:p>
            <a:pPr lvl="1"/>
            <a:r>
              <a:rPr lang="en-US" sz="2400" i="1" dirty="0" err="1" smtClean="0">
                <a:solidFill>
                  <a:schemeClr val="tx1"/>
                </a:solidFill>
              </a:rPr>
              <a:t>LBTurnInstrumentOn</a:t>
            </a:r>
            <a:r>
              <a:rPr lang="en-US" sz="2400" i="1" dirty="0" smtClean="0">
                <a:solidFill>
                  <a:schemeClr val="tx1"/>
                </a:solidFill>
              </a:rPr>
              <a:t>()</a:t>
            </a:r>
            <a:r>
              <a:rPr lang="en-US" sz="2400" dirty="0" smtClean="0">
                <a:solidFill>
                  <a:schemeClr val="tx1"/>
                </a:solidFill>
              </a:rPr>
              <a:t> and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</a:rPr>
              <a:t>LBTurnInstrumentOff</a:t>
            </a:r>
            <a:r>
              <a:rPr lang="en-US" sz="2400" i="1" dirty="0" smtClean="0">
                <a:solidFill>
                  <a:schemeClr val="tx1"/>
                </a:solidFill>
              </a:rPr>
              <a:t>()</a:t>
            </a:r>
            <a:r>
              <a:rPr lang="en-US" sz="2400" dirty="0" smtClean="0">
                <a:solidFill>
                  <a:schemeClr val="tx1"/>
                </a:solidFill>
              </a:rPr>
              <a:t> calls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Used with </a:t>
            </a:r>
            <a:r>
              <a:rPr lang="en-US" sz="2400" i="1" dirty="0" smtClean="0">
                <a:solidFill>
                  <a:schemeClr val="tx1"/>
                </a:solidFill>
              </a:rPr>
              <a:t>+</a:t>
            </a:r>
            <a:r>
              <a:rPr lang="en-US" sz="2400" i="1" dirty="0" err="1" smtClean="0">
                <a:solidFill>
                  <a:schemeClr val="tx1"/>
                </a:solidFill>
              </a:rPr>
              <a:t>LBOff</a:t>
            </a:r>
            <a:r>
              <a:rPr lang="en-US" sz="2400" i="1" dirty="0" smtClean="0">
                <a:solidFill>
                  <a:schemeClr val="tx1"/>
                </a:solidFill>
              </a:rPr>
              <a:t>, +</a:t>
            </a:r>
            <a:r>
              <a:rPr lang="en-US" sz="2400" i="1" dirty="0" err="1" smtClean="0">
                <a:solidFill>
                  <a:schemeClr val="tx1"/>
                </a:solidFill>
              </a:rPr>
              <a:t>LBCommOff</a:t>
            </a:r>
            <a:r>
              <a:rPr lang="en-US" sz="2400" dirty="0" smtClean="0">
                <a:solidFill>
                  <a:schemeClr val="tx1"/>
                </a:solidFill>
              </a:rPr>
              <a:t>  command-line options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Load Balancer and Migration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Migrating threads might cause address mismatches at destination for heap-allocated data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Link-time option </a:t>
            </a:r>
            <a:r>
              <a:rPr lang="en-US" sz="2800" i="1" dirty="0" smtClean="0">
                <a:solidFill>
                  <a:schemeClr val="tx1"/>
                </a:solidFill>
              </a:rPr>
              <a:t>–memory </a:t>
            </a:r>
            <a:r>
              <a:rPr lang="en-US" sz="2800" i="1" dirty="0" err="1" smtClean="0">
                <a:solidFill>
                  <a:schemeClr val="tx1"/>
                </a:solidFill>
              </a:rPr>
              <a:t>isomalloc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makes heap-data migration transparent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Allocated </a:t>
            </a:r>
            <a:r>
              <a:rPr lang="en-US" sz="2400" dirty="0" err="1" smtClean="0">
                <a:solidFill>
                  <a:schemeClr val="tx1"/>
                </a:solidFill>
              </a:rPr>
              <a:t>mem</a:t>
            </a:r>
            <a:r>
              <a:rPr lang="en-US" sz="2400" dirty="0" smtClean="0">
                <a:solidFill>
                  <a:schemeClr val="tx1"/>
                </a:solidFill>
              </a:rPr>
              <a:t>. has same virtual address on all processors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Granularity issue: 16 KB </a:t>
            </a:r>
            <a:r>
              <a:rPr lang="en-US" sz="2400" dirty="0" err="1" smtClean="0">
                <a:solidFill>
                  <a:schemeClr val="tx1"/>
                </a:solidFill>
              </a:rPr>
              <a:t>chuncks</a:t>
            </a:r>
            <a:r>
              <a:rPr lang="en-US" sz="2400" dirty="0" smtClean="0">
                <a:solidFill>
                  <a:schemeClr val="tx1"/>
                </a:solidFill>
              </a:rPr>
              <a:t> for </a:t>
            </a:r>
            <a:r>
              <a:rPr lang="en-US" sz="2400" dirty="0" err="1" smtClean="0">
                <a:solidFill>
                  <a:schemeClr val="tx1"/>
                </a:solidFill>
              </a:rPr>
              <a:t>isomalloc</a:t>
            </a:r>
            <a:r>
              <a:rPr lang="en-US" sz="2400" dirty="0" smtClean="0">
                <a:solidFill>
                  <a:schemeClr val="tx1"/>
                </a:solidFill>
              </a:rPr>
              <a:t> allocation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Limited total virtual space on 32-bit machines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Alternative: </a:t>
            </a:r>
            <a:r>
              <a:rPr lang="en-US" sz="2800" dirty="0" err="1" smtClean="0">
                <a:solidFill>
                  <a:schemeClr val="tx1"/>
                </a:solidFill>
              </a:rPr>
              <a:t>PUPer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Manually  pack/unpack migrating data, in the application</a:t>
            </a:r>
          </a:p>
          <a:p>
            <a:pPr lvl="1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     (see the AMPI manual for </a:t>
            </a:r>
            <a:r>
              <a:rPr lang="en-US" sz="2400" dirty="0" err="1" smtClean="0">
                <a:solidFill>
                  <a:schemeClr val="tx1"/>
                </a:solidFill>
              </a:rPr>
              <a:t>PUPer</a:t>
            </a:r>
            <a:r>
              <a:rPr lang="en-US" sz="2400" dirty="0" smtClean="0">
                <a:solidFill>
                  <a:schemeClr val="tx1"/>
                </a:solidFill>
              </a:rPr>
              <a:t> examples)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</a:rPr>
              <a:t>Ongoing Work:  </a:t>
            </a:r>
            <a:r>
              <a:rPr lang="en-US" sz="2400" dirty="0" smtClean="0">
                <a:solidFill>
                  <a:schemeClr val="tx1"/>
                </a:solidFill>
              </a:rPr>
              <a:t>support migration while files are open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AMPI Non-Blocking Collectives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505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Asynchronous implementation of collectives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Collective operation is posted, returns immediately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Test/wait for its completion; meanwhile, do useful work</a:t>
            </a:r>
          </a:p>
          <a:p>
            <a:pPr lvl="1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e.g</a:t>
            </a:r>
            <a:r>
              <a:rPr lang="en-US" sz="2000" dirty="0" smtClean="0">
                <a:solidFill>
                  <a:schemeClr val="tx1"/>
                </a:solidFill>
              </a:rPr>
              <a:t>.       </a:t>
            </a:r>
            <a:r>
              <a:rPr lang="en-US" altLang="zh-CN" sz="2000" b="1" dirty="0" err="1" smtClean="0">
                <a:solidFill>
                  <a:schemeClr val="tx1"/>
                </a:solidFill>
                <a:latin typeface="Courier New" pitchFamily="49" charset="0"/>
                <a:ea typeface="宋体" pitchFamily="2" charset="-122"/>
              </a:rPr>
              <a:t>MPI_Ialltoall</a:t>
            </a:r>
            <a:r>
              <a:rPr lang="en-US" altLang="zh-CN" sz="2000" b="1" dirty="0" smtClean="0">
                <a:solidFill>
                  <a:schemeClr val="tx1"/>
                </a:solidFill>
                <a:latin typeface="Courier New" pitchFamily="49" charset="0"/>
                <a:ea typeface="宋体" pitchFamily="2" charset="-122"/>
              </a:rPr>
              <a:t>( … , &amp;</a:t>
            </a:r>
            <a:r>
              <a:rPr lang="en-US" altLang="zh-CN" sz="2000" b="1" dirty="0" err="1" smtClean="0">
                <a:solidFill>
                  <a:schemeClr val="tx1"/>
                </a:solidFill>
                <a:latin typeface="Courier New" pitchFamily="49" charset="0"/>
                <a:ea typeface="宋体" pitchFamily="2" charset="-122"/>
              </a:rPr>
              <a:t>req</a:t>
            </a:r>
            <a:r>
              <a:rPr lang="en-US" altLang="zh-CN" sz="2000" b="1" dirty="0" smtClean="0">
                <a:solidFill>
                  <a:schemeClr val="tx1"/>
                </a:solidFill>
                <a:latin typeface="Courier New" pitchFamily="49" charset="0"/>
                <a:ea typeface="宋体" pitchFamily="2" charset="-122"/>
              </a:rPr>
              <a:t>);</a:t>
            </a:r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1" dirty="0" smtClean="0">
                <a:solidFill>
                  <a:schemeClr val="tx1"/>
                </a:solidFill>
                <a:latin typeface="Courier New" pitchFamily="49" charset="0"/>
                <a:ea typeface="宋体" pitchFamily="2" charset="-122"/>
              </a:rPr>
              <a:t>/* other computation */</a:t>
            </a:r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1" dirty="0" err="1" smtClean="0">
                <a:solidFill>
                  <a:schemeClr val="tx1"/>
                </a:solidFill>
                <a:latin typeface="Courier New" pitchFamily="49" charset="0"/>
                <a:ea typeface="宋体" pitchFamily="2" charset="-122"/>
              </a:rPr>
              <a:t>MPI_Wait</a:t>
            </a:r>
            <a:r>
              <a:rPr lang="en-US" altLang="zh-CN" b="1" dirty="0" smtClean="0">
                <a:solidFill>
                  <a:schemeClr val="tx1"/>
                </a:solidFill>
                <a:latin typeface="Courier New" pitchFamily="49" charset="0"/>
                <a:ea typeface="宋体" pitchFamily="2" charset="-122"/>
              </a:rPr>
              <a:t>(</a:t>
            </a:r>
            <a:r>
              <a:rPr lang="en-US" altLang="zh-CN" b="1" dirty="0" err="1" smtClean="0">
                <a:solidFill>
                  <a:schemeClr val="tx1"/>
                </a:solidFill>
                <a:latin typeface="Courier New" pitchFamily="49" charset="0"/>
                <a:ea typeface="宋体" pitchFamily="2" charset="-122"/>
              </a:rPr>
              <a:t>req</a:t>
            </a:r>
            <a:r>
              <a:rPr lang="en-US" altLang="zh-CN" b="1" dirty="0" smtClean="0">
                <a:solidFill>
                  <a:schemeClr val="tx1"/>
                </a:solidFill>
                <a:latin typeface="Courier New" pitchFamily="49" charset="0"/>
                <a:ea typeface="宋体" pitchFamily="2" charset="-122"/>
              </a:rPr>
              <a:t>);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Other operations available:  </a:t>
            </a:r>
            <a:r>
              <a:rPr lang="en-US" sz="2000" dirty="0" err="1" smtClean="0">
                <a:solidFill>
                  <a:schemeClr val="tx1"/>
                </a:solidFill>
              </a:rPr>
              <a:t>MPI_Iallreduce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MPI_Iallgather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Example:  2D FFT benchmark time (ms)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33400" y="4724400"/>
          <a:ext cx="7773987" cy="1828800"/>
        </p:xfrm>
        <a:graphic>
          <a:graphicData uri="http://schemas.openxmlformats.org/presentationml/2006/ole">
            <p:oleObj spid="_x0000_s2050" name="Chart" r:id="rId4" imgW="6419969" imgH="1895654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Fault Tolerance: Checkpoint/Restart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State of application </a:t>
            </a:r>
            <a:r>
              <a:rPr lang="en-US" sz="2800" dirty="0" err="1" smtClean="0">
                <a:solidFill>
                  <a:schemeClr val="tx1"/>
                </a:solidFill>
              </a:rPr>
              <a:t>checkpointed</a:t>
            </a:r>
            <a:r>
              <a:rPr lang="en-US" sz="2800" dirty="0" smtClean="0">
                <a:solidFill>
                  <a:schemeClr val="tx1"/>
                </a:solidFill>
              </a:rPr>
              <a:t> to disk or memory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Capable of restarting on different number of physical processors!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Synchronous checkpoint, collective call: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In-disk:  </a:t>
            </a:r>
            <a:r>
              <a:rPr lang="en-US" altLang="zh-CN" sz="2400" dirty="0" err="1" smtClean="0">
                <a:solidFill>
                  <a:srgbClr val="C00000"/>
                </a:solidFill>
                <a:latin typeface="Courier New" pitchFamily="49" charset="0"/>
                <a:ea typeface="宋体" pitchFamily="2" charset="-122"/>
              </a:rPr>
              <a:t>MPI_Checkpoint</a:t>
            </a:r>
            <a:r>
              <a:rPr lang="en-US" altLang="zh-CN" sz="2400" dirty="0" smtClean="0">
                <a:solidFill>
                  <a:srgbClr val="C00000"/>
                </a:solidFill>
                <a:latin typeface="Courier New" pitchFamily="49" charset="0"/>
                <a:ea typeface="宋体" pitchFamily="2" charset="-122"/>
              </a:rPr>
              <a:t>(DIRNAME)</a:t>
            </a:r>
            <a:endParaRPr lang="en-US" sz="2400" dirty="0" smtClean="0">
              <a:solidFill>
                <a:srgbClr val="C00000"/>
              </a:solidFill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In-memory:  </a:t>
            </a:r>
            <a:r>
              <a:rPr lang="en-US" altLang="zh-CN" sz="2400" dirty="0" err="1" smtClean="0">
                <a:solidFill>
                  <a:srgbClr val="C00000"/>
                </a:solidFill>
                <a:latin typeface="Courier New" pitchFamily="49" charset="0"/>
                <a:ea typeface="宋体" pitchFamily="2" charset="-122"/>
              </a:rPr>
              <a:t>MPI_MemCheckpoint</a:t>
            </a:r>
            <a:r>
              <a:rPr lang="en-US" altLang="zh-CN" sz="2400" dirty="0" smtClean="0">
                <a:solidFill>
                  <a:srgbClr val="C00000"/>
                </a:solidFill>
                <a:latin typeface="Courier New" pitchFamily="49" charset="0"/>
                <a:ea typeface="宋体" pitchFamily="2" charset="-122"/>
              </a:rPr>
              <a:t>(void)</a:t>
            </a:r>
            <a:endParaRPr lang="en-US" altLang="zh-CN" sz="2400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Restart with command-line option: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In-disk:  </a:t>
            </a:r>
            <a:r>
              <a:rPr lang="en-US" altLang="zh-CN" sz="2400" i="1" dirty="0" err="1" smtClean="0">
                <a:solidFill>
                  <a:schemeClr val="tx1"/>
                </a:solidFill>
                <a:ea typeface="宋体" pitchFamily="2" charset="-122"/>
              </a:rPr>
              <a:t>charmrun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 </a:t>
            </a:r>
            <a:r>
              <a:rPr lang="en-US" altLang="zh-CN" sz="2400" i="1" dirty="0" err="1" smtClean="0">
                <a:solidFill>
                  <a:schemeClr val="tx1"/>
                </a:solidFill>
                <a:ea typeface="宋体" pitchFamily="2" charset="-122"/>
              </a:rPr>
              <a:t>prog</a:t>
            </a:r>
            <a:r>
              <a:rPr lang="en-US" altLang="zh-CN" sz="2400" i="1" dirty="0" smtClean="0">
                <a:solidFill>
                  <a:schemeClr val="tx1"/>
                </a:solidFill>
                <a:ea typeface="宋体" pitchFamily="2" charset="-122"/>
              </a:rPr>
              <a:t>  +p4  </a:t>
            </a:r>
            <a:r>
              <a:rPr lang="en-US" altLang="zh-CN" sz="2400" i="1" dirty="0" smtClean="0">
                <a:solidFill>
                  <a:srgbClr val="C00000"/>
                </a:solidFill>
                <a:ea typeface="宋体" pitchFamily="2" charset="-122"/>
              </a:rPr>
              <a:t>+restart DIRNAME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ea typeface="宋体" pitchFamily="2" charset="-122"/>
              </a:rPr>
              <a:t>In-memory:  automatic restart upon failure detection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Outline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Motivation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AMPI: High-Level View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 Status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Converting MPI Codes to AMPI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Handling Global/Static Variables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Running  AMPI Programs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Major AMPI Features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References, Conclusion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Fault Tolerance: Other Schemes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Proactive Migration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Migrate </a:t>
            </a:r>
            <a:r>
              <a:rPr lang="en-US" sz="2400" dirty="0" smtClean="0">
                <a:solidFill>
                  <a:schemeClr val="tx1"/>
                </a:solidFill>
              </a:rPr>
              <a:t>VPs away from processors with impending fault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Depends on a fault-prediction scheme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Integrated in AMPI : fault = external signal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Message-Logging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Store messages at the sender; resend when </a:t>
            </a:r>
            <a:r>
              <a:rPr lang="en-US" sz="2400" dirty="0" smtClean="0">
                <a:solidFill>
                  <a:schemeClr val="tx1"/>
                </a:solidFill>
              </a:rPr>
              <a:t>there </a:t>
            </a:r>
            <a:r>
              <a:rPr lang="en-US" sz="2400" dirty="0" smtClean="0">
                <a:solidFill>
                  <a:schemeClr val="tx1"/>
                </a:solidFill>
              </a:rPr>
              <a:t>is a fault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Restarting work </a:t>
            </a:r>
            <a:r>
              <a:rPr lang="en-US" sz="2400" dirty="0" smtClean="0">
                <a:solidFill>
                  <a:schemeClr val="tx1"/>
                </a:solidFill>
              </a:rPr>
              <a:t>can be parallelized by spreading VPs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Ongoing effort: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Integration to regular Charm++/AMPI distribution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Protocol enhancements to decrease overheads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Other AMPI Features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Interoperability with Charm++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Charm++ has a collection of support libraries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Since AMPI is based on Charm++, those libraries can be used by AMPI programs, if done </a:t>
            </a:r>
            <a:r>
              <a:rPr lang="en-US" sz="2400" dirty="0" smtClean="0">
                <a:solidFill>
                  <a:schemeClr val="tx1"/>
                </a:solidFill>
              </a:rPr>
              <a:t>appropriately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Performance visualization via  </a:t>
            </a:r>
            <a:r>
              <a:rPr lang="en-US" sz="2400" i="1" dirty="0" smtClean="0">
                <a:solidFill>
                  <a:schemeClr val="tx1"/>
                </a:solidFill>
              </a:rPr>
              <a:t>Projections  </a:t>
            </a:r>
            <a:r>
              <a:rPr lang="en-US" sz="2400" dirty="0" smtClean="0">
                <a:solidFill>
                  <a:schemeClr val="tx1"/>
                </a:solidFill>
              </a:rPr>
              <a:t>tools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Timing AMPI application sections</a:t>
            </a:r>
          </a:p>
          <a:p>
            <a:pPr lvl="1"/>
            <a:r>
              <a:rPr lang="en-US" sz="2400" dirty="0" err="1" smtClean="0">
                <a:solidFill>
                  <a:srgbClr val="C00000"/>
                </a:solidFill>
              </a:rPr>
              <a:t>MPI_Wtime</a:t>
            </a:r>
            <a:r>
              <a:rPr lang="en-US" sz="2400" dirty="0" smtClean="0">
                <a:solidFill>
                  <a:srgbClr val="C00000"/>
                </a:solidFill>
              </a:rPr>
              <a:t>() </a:t>
            </a:r>
            <a:r>
              <a:rPr lang="en-US" sz="2400" dirty="0" smtClean="0">
                <a:solidFill>
                  <a:schemeClr val="tx1"/>
                </a:solidFill>
              </a:rPr>
              <a:t>available, but what does that mean for a multi-threaded execution?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Possible use: First thread in section reads time (t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  <a:r>
              <a:rPr lang="en-US" sz="2400" dirty="0" smtClean="0">
                <a:solidFill>
                  <a:schemeClr val="tx1"/>
                </a:solidFill>
              </a:rPr>
              <a:t>), last thread out reads time (t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);  </a:t>
            </a:r>
            <a:r>
              <a:rPr lang="en-US" sz="2400" dirty="0" err="1" smtClean="0">
                <a:solidFill>
                  <a:schemeClr val="tx1"/>
                </a:solidFill>
              </a:rPr>
              <a:t>section_time</a:t>
            </a:r>
            <a:r>
              <a:rPr lang="en-US" sz="2400" dirty="0" smtClean="0">
                <a:solidFill>
                  <a:schemeClr val="tx1"/>
                </a:solidFill>
              </a:rPr>
              <a:t> = t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-t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</a:p>
          <a:p>
            <a:r>
              <a:rPr lang="en-US" sz="2800" dirty="0" err="1" smtClean="0">
                <a:solidFill>
                  <a:srgbClr val="C00000"/>
                </a:solidFill>
              </a:rPr>
              <a:t>MPI_Get_processor_name</a:t>
            </a:r>
            <a:r>
              <a:rPr lang="en-US" sz="2800" dirty="0" smtClean="0">
                <a:solidFill>
                  <a:srgbClr val="C00000"/>
                </a:solidFill>
              </a:rPr>
              <a:t>()</a:t>
            </a:r>
            <a:r>
              <a:rPr lang="en-US" sz="2800" dirty="0" smtClean="0">
                <a:solidFill>
                  <a:schemeClr val="tx1"/>
                </a:solidFill>
              </a:rPr>
              <a:t>: P and VP identities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Outline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Motivation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AMPI: High-Level View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 Status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Converting MPI Codes to AMPI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Handling Global/Static Variables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Running   AMPI  Programs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Major AMPI Features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AMPI References, Conclusion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AMPI References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Charm++  site for manuals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	 </a:t>
            </a:r>
            <a:r>
              <a:rPr lang="en-US" sz="2400" dirty="0" smtClean="0">
                <a:solidFill>
                  <a:schemeClr val="tx1"/>
                </a:solidFill>
              </a:rPr>
              <a:t>http://charm.cs.uiuc.edu/manuals/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Papers on AMPI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	 </a:t>
            </a:r>
            <a:r>
              <a:rPr lang="en-US" sz="2400" dirty="0" smtClean="0">
                <a:solidFill>
                  <a:schemeClr val="tx1"/>
                </a:solidFill>
              </a:rPr>
              <a:t>http://charm.cs.uiuc.edu/research/ampi/index.shtml#Papers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AMPI Source Code: part of Charm++ distribution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	 </a:t>
            </a:r>
            <a:r>
              <a:rPr lang="en-US" sz="2400" dirty="0" smtClean="0">
                <a:solidFill>
                  <a:schemeClr val="tx1"/>
                </a:solidFill>
              </a:rPr>
              <a:t>http://charm.cs.uiuc.edu/download/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AMPI’s current funding support (indirect):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NSF/NCSA Blue Waters  (Charm++, </a:t>
            </a:r>
            <a:r>
              <a:rPr lang="en-US" sz="2000" dirty="0" err="1" smtClean="0">
                <a:solidFill>
                  <a:schemeClr val="tx1"/>
                </a:solidFill>
              </a:rPr>
              <a:t>BigSim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sz="2000" dirty="0" err="1" smtClean="0">
                <a:solidFill>
                  <a:schemeClr val="tx1"/>
                </a:solidFill>
              </a:rPr>
              <a:t>DoE</a:t>
            </a:r>
            <a:r>
              <a:rPr lang="en-US" sz="2000" dirty="0" smtClean="0">
                <a:solidFill>
                  <a:schemeClr val="tx1"/>
                </a:solidFill>
              </a:rPr>
              <a:t> – Colony2 project   (Load Balancing, Fault Tolerance)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Conclusion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AMPI makes exciting new features from Charm++ available for many MPI applications!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VPs in AMPI are used in </a:t>
            </a:r>
            <a:r>
              <a:rPr lang="en-US" sz="2800" dirty="0" err="1" smtClean="0">
                <a:solidFill>
                  <a:schemeClr val="tx1"/>
                </a:solidFill>
              </a:rPr>
              <a:t>BigSim</a:t>
            </a:r>
            <a:r>
              <a:rPr lang="en-US" sz="2800" dirty="0" smtClean="0">
                <a:solidFill>
                  <a:schemeClr val="tx1"/>
                </a:solidFill>
              </a:rPr>
              <a:t> to emulate processors of future machines – see next talk…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We support AMPI through our regular mailing list: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	</a:t>
            </a:r>
            <a:r>
              <a:rPr lang="en-US" sz="2800" dirty="0" smtClean="0">
                <a:solidFill>
                  <a:srgbClr val="C00000"/>
                </a:solidFill>
              </a:rPr>
              <a:t>ppl@cs.uiuc.edu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Feedback on AMPI is always welcome  </a:t>
            </a:r>
            <a:r>
              <a:rPr lang="en-US" sz="2800" dirty="0" smtClean="0">
                <a:solidFill>
                  <a:schemeClr val="tx1"/>
                </a:solidFill>
                <a:sym typeface="Wingdings" pitchFamily="2" charset="2"/>
              </a:rPr>
              <a:t>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Thank You!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Questions 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AMPI - Motivation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Challenges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New generation parallel applications are: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Dynamically varying: load shifting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Adaptively refined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Composed of multi-physics modules 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Typical  MPI  Implementations: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Not naturally suitable for dynamic applications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Available processor set may not match algorithm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Alternative -  Adaptive MPI  (AMPI)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MPI with virtualization:  VP (“Virtual Processors”)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Outline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Motivation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AMPI: High-Level View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 Status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Converting MPI Codes to AMPI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Handling Global/Static Variables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Running   AMPI  Programs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Major AMPI Features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References, Conclusion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AMPI: High-Level View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Virtualization: MPI tasks (aka </a:t>
            </a:r>
            <a:r>
              <a:rPr lang="en-US" sz="2800" i="1" dirty="0" smtClean="0">
                <a:solidFill>
                  <a:schemeClr val="tx1"/>
                </a:solidFill>
              </a:rPr>
              <a:t>ranks</a:t>
            </a:r>
            <a:r>
              <a:rPr lang="en-US" sz="2800" dirty="0" smtClean="0">
                <a:solidFill>
                  <a:schemeClr val="tx1"/>
                </a:solidFill>
              </a:rPr>
              <a:t>)  implemented as </a:t>
            </a:r>
            <a:r>
              <a:rPr lang="en-US" sz="2800" i="1" dirty="0" smtClean="0">
                <a:solidFill>
                  <a:schemeClr val="tx1"/>
                </a:solidFill>
              </a:rPr>
              <a:t>user-level threads</a:t>
            </a:r>
            <a:r>
              <a:rPr lang="en-US" sz="2800" dirty="0" smtClean="0">
                <a:solidFill>
                  <a:schemeClr val="tx1"/>
                </a:solidFill>
              </a:rPr>
              <a:t>, embedded in a Charm++ object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36" name="Group 136"/>
          <p:cNvGrpSpPr>
            <a:grpSpLocks/>
          </p:cNvGrpSpPr>
          <p:nvPr/>
        </p:nvGrpSpPr>
        <p:grpSpPr bwMode="auto">
          <a:xfrm>
            <a:off x="898525" y="2636838"/>
            <a:ext cx="7419978" cy="3611563"/>
            <a:chOff x="566" y="1842"/>
            <a:chExt cx="4674" cy="2275"/>
          </a:xfrm>
        </p:grpSpPr>
        <p:grpSp>
          <p:nvGrpSpPr>
            <p:cNvPr id="37" name="Group 135"/>
            <p:cNvGrpSpPr>
              <a:grpSpLocks/>
            </p:cNvGrpSpPr>
            <p:nvPr/>
          </p:nvGrpSpPr>
          <p:grpSpPr bwMode="auto">
            <a:xfrm>
              <a:off x="566" y="1842"/>
              <a:ext cx="4674" cy="2275"/>
              <a:chOff x="566" y="1842"/>
              <a:chExt cx="4674" cy="2275"/>
            </a:xfrm>
          </p:grpSpPr>
          <p:grpSp>
            <p:nvGrpSpPr>
              <p:cNvPr id="39" name="Group 108"/>
              <p:cNvGrpSpPr>
                <a:grpSpLocks/>
              </p:cNvGrpSpPr>
              <p:nvPr/>
            </p:nvGrpSpPr>
            <p:grpSpPr bwMode="auto">
              <a:xfrm>
                <a:off x="566" y="1842"/>
                <a:ext cx="4674" cy="1751"/>
                <a:chOff x="96" y="720"/>
                <a:chExt cx="5472" cy="2544"/>
              </a:xfrm>
            </p:grpSpPr>
            <p:sp>
              <p:nvSpPr>
                <p:cNvPr id="63" name="AutoShape 109"/>
                <p:cNvSpPr>
                  <a:spLocks noChangeArrowheads="1"/>
                </p:cNvSpPr>
                <p:nvPr/>
              </p:nvSpPr>
              <p:spPr bwMode="auto">
                <a:xfrm>
                  <a:off x="3552" y="816"/>
                  <a:ext cx="2016" cy="2448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99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AutoShape 110"/>
                <p:cNvSpPr>
                  <a:spLocks noChangeArrowheads="1"/>
                </p:cNvSpPr>
                <p:nvPr/>
              </p:nvSpPr>
              <p:spPr bwMode="auto">
                <a:xfrm>
                  <a:off x="96" y="720"/>
                  <a:ext cx="2016" cy="2448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0" name="Rectangle 111"/>
              <p:cNvSpPr>
                <a:spLocks noChangeArrowheads="1"/>
              </p:cNvSpPr>
              <p:nvPr/>
            </p:nvSpPr>
            <p:spPr bwMode="auto">
              <a:xfrm>
                <a:off x="976" y="2040"/>
                <a:ext cx="369" cy="4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Text Box 112"/>
              <p:cNvSpPr txBox="1">
                <a:spLocks noChangeArrowheads="1"/>
              </p:cNvSpPr>
              <p:nvPr/>
            </p:nvSpPr>
            <p:spPr bwMode="auto">
              <a:xfrm>
                <a:off x="1821" y="3805"/>
                <a:ext cx="2049" cy="312"/>
              </a:xfrm>
              <a:prstGeom prst="rect">
                <a:avLst/>
              </a:prstGeom>
              <a:solidFill>
                <a:srgbClr val="FFCC99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CN" sz="2400">
                    <a:solidFill>
                      <a:srgbClr val="FF0000"/>
                    </a:solidFill>
                    <a:latin typeface="Times New Roman" pitchFamily="18" charset="0"/>
                  </a:rPr>
                  <a:t>Real Processors</a:t>
                </a:r>
              </a:p>
            </p:txBody>
          </p:sp>
          <p:sp>
            <p:nvSpPr>
              <p:cNvPr id="42" name="Line 113"/>
              <p:cNvSpPr>
                <a:spLocks noChangeShapeType="1"/>
              </p:cNvSpPr>
              <p:nvPr/>
            </p:nvSpPr>
            <p:spPr bwMode="auto">
              <a:xfrm flipH="1" flipV="1">
                <a:off x="1743" y="3551"/>
                <a:ext cx="979" cy="25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114"/>
              <p:cNvSpPr>
                <a:spLocks noChangeShapeType="1"/>
              </p:cNvSpPr>
              <p:nvPr/>
            </p:nvSpPr>
            <p:spPr bwMode="auto">
              <a:xfrm flipV="1">
                <a:off x="3255" y="3614"/>
                <a:ext cx="1005" cy="1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Text Box 115"/>
              <p:cNvSpPr txBox="1">
                <a:spLocks noChangeArrowheads="1"/>
              </p:cNvSpPr>
              <p:nvPr/>
            </p:nvSpPr>
            <p:spPr bwMode="auto">
              <a:xfrm>
                <a:off x="2411" y="1842"/>
                <a:ext cx="983" cy="271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zh-CN" sz="2200" b="1" dirty="0">
                    <a:solidFill>
                      <a:schemeClr val="accent2"/>
                    </a:solidFill>
                    <a:latin typeface="Times New Roman" pitchFamily="18" charset="0"/>
                  </a:rPr>
                  <a:t>MPI </a:t>
                </a:r>
                <a:r>
                  <a:rPr lang="en-US" altLang="zh-CN" sz="2200" b="1" dirty="0" smtClean="0">
                    <a:solidFill>
                      <a:schemeClr val="accent2"/>
                    </a:solidFill>
                    <a:latin typeface="Times New Roman" pitchFamily="18" charset="0"/>
                  </a:rPr>
                  <a:t>“tasks</a:t>
                </a:r>
                <a:r>
                  <a:rPr lang="en-US" altLang="zh-CN" sz="2200" b="1" dirty="0">
                    <a:solidFill>
                      <a:schemeClr val="accent2"/>
                    </a:solidFill>
                    <a:latin typeface="Times New Roman" pitchFamily="18" charset="0"/>
                  </a:rPr>
                  <a:t>”</a:t>
                </a:r>
              </a:p>
            </p:txBody>
          </p:sp>
          <p:sp>
            <p:nvSpPr>
              <p:cNvPr id="45" name="Line 116"/>
              <p:cNvSpPr>
                <a:spLocks noChangeShapeType="1"/>
              </p:cNvSpPr>
              <p:nvPr/>
            </p:nvSpPr>
            <p:spPr bwMode="auto">
              <a:xfrm flipH="1">
                <a:off x="2001" y="1941"/>
                <a:ext cx="410" cy="29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117"/>
              <p:cNvSpPr>
                <a:spLocks noChangeShapeType="1"/>
              </p:cNvSpPr>
              <p:nvPr/>
            </p:nvSpPr>
            <p:spPr bwMode="auto">
              <a:xfrm flipH="1">
                <a:off x="1919" y="2139"/>
                <a:ext cx="492" cy="9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Line 118"/>
              <p:cNvSpPr>
                <a:spLocks noChangeShapeType="1"/>
              </p:cNvSpPr>
              <p:nvPr/>
            </p:nvSpPr>
            <p:spPr bwMode="auto">
              <a:xfrm>
                <a:off x="3148" y="2040"/>
                <a:ext cx="533" cy="102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Line 119"/>
              <p:cNvSpPr>
                <a:spLocks noChangeShapeType="1"/>
              </p:cNvSpPr>
              <p:nvPr/>
            </p:nvSpPr>
            <p:spPr bwMode="auto">
              <a:xfrm>
                <a:off x="3271" y="2040"/>
                <a:ext cx="328" cy="43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Rectangle 120"/>
              <p:cNvSpPr>
                <a:spLocks noChangeArrowheads="1"/>
              </p:cNvSpPr>
              <p:nvPr/>
            </p:nvSpPr>
            <p:spPr bwMode="auto">
              <a:xfrm>
                <a:off x="1632" y="2073"/>
                <a:ext cx="369" cy="4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121"/>
              <p:cNvSpPr>
                <a:spLocks noChangeArrowheads="1"/>
              </p:cNvSpPr>
              <p:nvPr/>
            </p:nvSpPr>
            <p:spPr bwMode="auto">
              <a:xfrm>
                <a:off x="1550" y="2767"/>
                <a:ext cx="369" cy="4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122"/>
              <p:cNvSpPr>
                <a:spLocks noChangeArrowheads="1"/>
              </p:cNvSpPr>
              <p:nvPr/>
            </p:nvSpPr>
            <p:spPr bwMode="auto">
              <a:xfrm>
                <a:off x="4583" y="2272"/>
                <a:ext cx="369" cy="495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123"/>
              <p:cNvSpPr>
                <a:spLocks noChangeArrowheads="1"/>
              </p:cNvSpPr>
              <p:nvPr/>
            </p:nvSpPr>
            <p:spPr bwMode="auto">
              <a:xfrm>
                <a:off x="3681" y="2833"/>
                <a:ext cx="369" cy="4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124"/>
              <p:cNvSpPr>
                <a:spLocks noChangeArrowheads="1"/>
              </p:cNvSpPr>
              <p:nvPr/>
            </p:nvSpPr>
            <p:spPr bwMode="auto">
              <a:xfrm>
                <a:off x="3599" y="2139"/>
                <a:ext cx="369" cy="4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125"/>
              <p:cNvSpPr>
                <a:spLocks noChangeArrowheads="1"/>
              </p:cNvSpPr>
              <p:nvPr/>
            </p:nvSpPr>
            <p:spPr bwMode="auto">
              <a:xfrm>
                <a:off x="853" y="2701"/>
                <a:ext cx="369" cy="4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5" name="Group 126"/>
              <p:cNvGrpSpPr>
                <a:grpSpLocks/>
              </p:cNvGrpSpPr>
              <p:nvPr/>
            </p:nvGrpSpPr>
            <p:grpSpPr bwMode="auto">
              <a:xfrm>
                <a:off x="894" y="2074"/>
                <a:ext cx="4018" cy="1225"/>
                <a:chOff x="480" y="1056"/>
                <a:chExt cx="4704" cy="1776"/>
              </a:xfrm>
            </p:grpSpPr>
            <p:sp>
              <p:nvSpPr>
                <p:cNvPr id="56" name="Freeform 127"/>
                <p:cNvSpPr>
                  <a:spLocks/>
                </p:cNvSpPr>
                <p:nvPr/>
              </p:nvSpPr>
              <p:spPr bwMode="auto">
                <a:xfrm>
                  <a:off x="4848" y="1392"/>
                  <a:ext cx="336" cy="62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0" y="96"/>
                    </a:cxn>
                    <a:cxn ang="0">
                      <a:pos x="48" y="144"/>
                    </a:cxn>
                    <a:cxn ang="0">
                      <a:pos x="0" y="240"/>
                    </a:cxn>
                    <a:cxn ang="0">
                      <a:pos x="48" y="288"/>
                    </a:cxn>
                    <a:cxn ang="0">
                      <a:pos x="0" y="336"/>
                    </a:cxn>
                  </a:cxnLst>
                  <a:rect l="0" t="0" r="r" b="b"/>
                  <a:pathLst>
                    <a:path w="48" h="336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20"/>
                        <a:pt x="48" y="144"/>
                      </a:cubicBezTo>
                      <a:cubicBezTo>
                        <a:pt x="48" y="168"/>
                        <a:pt x="0" y="216"/>
                        <a:pt x="0" y="240"/>
                      </a:cubicBezTo>
                      <a:cubicBezTo>
                        <a:pt x="0" y="264"/>
                        <a:pt x="48" y="272"/>
                        <a:pt x="48" y="288"/>
                      </a:cubicBezTo>
                      <a:cubicBezTo>
                        <a:pt x="48" y="304"/>
                        <a:pt x="8" y="328"/>
                        <a:pt x="0" y="336"/>
                      </a:cubicBez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" name="Freeform 128"/>
                <p:cNvSpPr>
                  <a:spLocks/>
                </p:cNvSpPr>
                <p:nvPr/>
              </p:nvSpPr>
              <p:spPr bwMode="auto">
                <a:xfrm>
                  <a:off x="624" y="1056"/>
                  <a:ext cx="336" cy="62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0" y="96"/>
                    </a:cxn>
                    <a:cxn ang="0">
                      <a:pos x="48" y="144"/>
                    </a:cxn>
                    <a:cxn ang="0">
                      <a:pos x="0" y="240"/>
                    </a:cxn>
                    <a:cxn ang="0">
                      <a:pos x="48" y="288"/>
                    </a:cxn>
                    <a:cxn ang="0">
                      <a:pos x="0" y="336"/>
                    </a:cxn>
                  </a:cxnLst>
                  <a:rect l="0" t="0" r="r" b="b"/>
                  <a:pathLst>
                    <a:path w="48" h="336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20"/>
                        <a:pt x="48" y="144"/>
                      </a:cubicBezTo>
                      <a:cubicBezTo>
                        <a:pt x="48" y="168"/>
                        <a:pt x="0" y="216"/>
                        <a:pt x="0" y="240"/>
                      </a:cubicBezTo>
                      <a:cubicBezTo>
                        <a:pt x="0" y="264"/>
                        <a:pt x="48" y="272"/>
                        <a:pt x="48" y="288"/>
                      </a:cubicBezTo>
                      <a:cubicBezTo>
                        <a:pt x="48" y="304"/>
                        <a:pt x="8" y="328"/>
                        <a:pt x="0" y="336"/>
                      </a:cubicBez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" name="Freeform 129"/>
                <p:cNvSpPr>
                  <a:spLocks/>
                </p:cNvSpPr>
                <p:nvPr/>
              </p:nvSpPr>
              <p:spPr bwMode="auto">
                <a:xfrm>
                  <a:off x="1392" y="1104"/>
                  <a:ext cx="336" cy="62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0" y="96"/>
                    </a:cxn>
                    <a:cxn ang="0">
                      <a:pos x="48" y="144"/>
                    </a:cxn>
                    <a:cxn ang="0">
                      <a:pos x="0" y="240"/>
                    </a:cxn>
                    <a:cxn ang="0">
                      <a:pos x="48" y="288"/>
                    </a:cxn>
                    <a:cxn ang="0">
                      <a:pos x="0" y="336"/>
                    </a:cxn>
                  </a:cxnLst>
                  <a:rect l="0" t="0" r="r" b="b"/>
                  <a:pathLst>
                    <a:path w="48" h="336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20"/>
                        <a:pt x="48" y="144"/>
                      </a:cubicBezTo>
                      <a:cubicBezTo>
                        <a:pt x="48" y="168"/>
                        <a:pt x="0" y="216"/>
                        <a:pt x="0" y="240"/>
                      </a:cubicBezTo>
                      <a:cubicBezTo>
                        <a:pt x="0" y="264"/>
                        <a:pt x="48" y="272"/>
                        <a:pt x="48" y="288"/>
                      </a:cubicBezTo>
                      <a:cubicBezTo>
                        <a:pt x="48" y="304"/>
                        <a:pt x="8" y="328"/>
                        <a:pt x="0" y="336"/>
                      </a:cubicBez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" name="Freeform 130"/>
                <p:cNvSpPr>
                  <a:spLocks/>
                </p:cNvSpPr>
                <p:nvPr/>
              </p:nvSpPr>
              <p:spPr bwMode="auto">
                <a:xfrm>
                  <a:off x="1296" y="2112"/>
                  <a:ext cx="336" cy="62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0" y="96"/>
                    </a:cxn>
                    <a:cxn ang="0">
                      <a:pos x="48" y="144"/>
                    </a:cxn>
                    <a:cxn ang="0">
                      <a:pos x="0" y="240"/>
                    </a:cxn>
                    <a:cxn ang="0">
                      <a:pos x="48" y="288"/>
                    </a:cxn>
                    <a:cxn ang="0">
                      <a:pos x="0" y="336"/>
                    </a:cxn>
                  </a:cxnLst>
                  <a:rect l="0" t="0" r="r" b="b"/>
                  <a:pathLst>
                    <a:path w="48" h="336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20"/>
                        <a:pt x="48" y="144"/>
                      </a:cubicBezTo>
                      <a:cubicBezTo>
                        <a:pt x="48" y="168"/>
                        <a:pt x="0" y="216"/>
                        <a:pt x="0" y="240"/>
                      </a:cubicBezTo>
                      <a:cubicBezTo>
                        <a:pt x="0" y="264"/>
                        <a:pt x="48" y="272"/>
                        <a:pt x="48" y="288"/>
                      </a:cubicBezTo>
                      <a:cubicBezTo>
                        <a:pt x="48" y="304"/>
                        <a:pt x="8" y="328"/>
                        <a:pt x="0" y="336"/>
                      </a:cubicBez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" name="Freeform 131"/>
                <p:cNvSpPr>
                  <a:spLocks/>
                </p:cNvSpPr>
                <p:nvPr/>
              </p:nvSpPr>
              <p:spPr bwMode="auto">
                <a:xfrm>
                  <a:off x="3792" y="2208"/>
                  <a:ext cx="336" cy="62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0" y="96"/>
                    </a:cxn>
                    <a:cxn ang="0">
                      <a:pos x="48" y="144"/>
                    </a:cxn>
                    <a:cxn ang="0">
                      <a:pos x="0" y="240"/>
                    </a:cxn>
                    <a:cxn ang="0">
                      <a:pos x="48" y="288"/>
                    </a:cxn>
                    <a:cxn ang="0">
                      <a:pos x="0" y="336"/>
                    </a:cxn>
                  </a:cxnLst>
                  <a:rect l="0" t="0" r="r" b="b"/>
                  <a:pathLst>
                    <a:path w="48" h="336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20"/>
                        <a:pt x="48" y="144"/>
                      </a:cubicBezTo>
                      <a:cubicBezTo>
                        <a:pt x="48" y="168"/>
                        <a:pt x="0" y="216"/>
                        <a:pt x="0" y="240"/>
                      </a:cubicBezTo>
                      <a:cubicBezTo>
                        <a:pt x="0" y="264"/>
                        <a:pt x="48" y="272"/>
                        <a:pt x="48" y="288"/>
                      </a:cubicBezTo>
                      <a:cubicBezTo>
                        <a:pt x="48" y="304"/>
                        <a:pt x="8" y="328"/>
                        <a:pt x="0" y="336"/>
                      </a:cubicBez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" name="Freeform 132"/>
                <p:cNvSpPr>
                  <a:spLocks/>
                </p:cNvSpPr>
                <p:nvPr/>
              </p:nvSpPr>
              <p:spPr bwMode="auto">
                <a:xfrm>
                  <a:off x="3696" y="1200"/>
                  <a:ext cx="336" cy="62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0" y="96"/>
                    </a:cxn>
                    <a:cxn ang="0">
                      <a:pos x="48" y="144"/>
                    </a:cxn>
                    <a:cxn ang="0">
                      <a:pos x="0" y="240"/>
                    </a:cxn>
                    <a:cxn ang="0">
                      <a:pos x="48" y="288"/>
                    </a:cxn>
                    <a:cxn ang="0">
                      <a:pos x="0" y="336"/>
                    </a:cxn>
                  </a:cxnLst>
                  <a:rect l="0" t="0" r="r" b="b"/>
                  <a:pathLst>
                    <a:path w="48" h="336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20"/>
                        <a:pt x="48" y="144"/>
                      </a:cubicBezTo>
                      <a:cubicBezTo>
                        <a:pt x="48" y="168"/>
                        <a:pt x="0" y="216"/>
                        <a:pt x="0" y="240"/>
                      </a:cubicBezTo>
                      <a:cubicBezTo>
                        <a:pt x="0" y="264"/>
                        <a:pt x="48" y="272"/>
                        <a:pt x="48" y="288"/>
                      </a:cubicBezTo>
                      <a:cubicBezTo>
                        <a:pt x="48" y="304"/>
                        <a:pt x="8" y="328"/>
                        <a:pt x="0" y="336"/>
                      </a:cubicBez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Freeform 133"/>
                <p:cNvSpPr>
                  <a:spLocks/>
                </p:cNvSpPr>
                <p:nvPr/>
              </p:nvSpPr>
              <p:spPr bwMode="auto">
                <a:xfrm>
                  <a:off x="480" y="2016"/>
                  <a:ext cx="336" cy="62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0" y="96"/>
                    </a:cxn>
                    <a:cxn ang="0">
                      <a:pos x="48" y="144"/>
                    </a:cxn>
                    <a:cxn ang="0">
                      <a:pos x="0" y="240"/>
                    </a:cxn>
                    <a:cxn ang="0">
                      <a:pos x="48" y="288"/>
                    </a:cxn>
                    <a:cxn ang="0">
                      <a:pos x="0" y="336"/>
                    </a:cxn>
                  </a:cxnLst>
                  <a:rect l="0" t="0" r="r" b="b"/>
                  <a:pathLst>
                    <a:path w="48" h="336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20"/>
                        <a:pt x="48" y="144"/>
                      </a:cubicBezTo>
                      <a:cubicBezTo>
                        <a:pt x="48" y="168"/>
                        <a:pt x="0" y="216"/>
                        <a:pt x="0" y="240"/>
                      </a:cubicBezTo>
                      <a:cubicBezTo>
                        <a:pt x="0" y="264"/>
                        <a:pt x="48" y="272"/>
                        <a:pt x="48" y="288"/>
                      </a:cubicBezTo>
                      <a:cubicBezTo>
                        <a:pt x="48" y="304"/>
                        <a:pt x="8" y="328"/>
                        <a:pt x="0" y="336"/>
                      </a:cubicBez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8" name="Text Box 134"/>
            <p:cNvSpPr txBox="1">
              <a:spLocks noChangeArrowheads="1"/>
            </p:cNvSpPr>
            <p:nvPr/>
          </p:nvSpPr>
          <p:spPr bwMode="auto">
            <a:xfrm>
              <a:off x="2452" y="2536"/>
              <a:ext cx="927" cy="110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CN" sz="1800" dirty="0">
                  <a:solidFill>
                    <a:schemeClr val="tx2"/>
                  </a:solidFill>
                  <a:latin typeface="Times New Roman" pitchFamily="18" charset="0"/>
                </a:rPr>
                <a:t>Implemented </a:t>
              </a:r>
              <a:r>
                <a:rPr lang="en-US" altLang="zh-CN" sz="1800" dirty="0" smtClean="0">
                  <a:solidFill>
                    <a:schemeClr val="tx2"/>
                  </a:solidFill>
                  <a:latin typeface="Times New Roman" pitchFamily="18" charset="0"/>
                </a:rPr>
                <a:t>as user-level </a:t>
              </a:r>
              <a:r>
                <a:rPr lang="en-US" altLang="zh-CN" sz="1800" dirty="0" err="1">
                  <a:solidFill>
                    <a:schemeClr val="tx2"/>
                  </a:solidFill>
                  <a:latin typeface="Times New Roman" pitchFamily="18" charset="0"/>
                </a:rPr>
                <a:t>migratable</a:t>
              </a:r>
              <a:r>
                <a:rPr lang="en-US" altLang="zh-CN" sz="1800" dirty="0">
                  <a:solidFill>
                    <a:schemeClr val="tx2"/>
                  </a:solidFill>
                  <a:latin typeface="Times New Roman" pitchFamily="18" charset="0"/>
                </a:rPr>
                <a:t> </a:t>
              </a:r>
              <a:r>
                <a:rPr lang="en-US" altLang="zh-CN" sz="1800" dirty="0" smtClean="0">
                  <a:solidFill>
                    <a:schemeClr val="tx2"/>
                  </a:solidFill>
                  <a:latin typeface="Times New Roman" pitchFamily="18" charset="0"/>
                </a:rPr>
                <a:t>threads     ( VPs: virtual processors )</a:t>
              </a:r>
              <a:endParaRPr lang="en-US" altLang="zh-CN" sz="1800" dirty="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AMPI: High-Level View (cont.)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AMPI Execution Model: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4" name="AutoShape 110"/>
          <p:cNvSpPr>
            <a:spLocks noChangeArrowheads="1"/>
          </p:cNvSpPr>
          <p:nvPr/>
        </p:nvSpPr>
        <p:spPr bwMode="auto">
          <a:xfrm>
            <a:off x="5648324" y="2438400"/>
            <a:ext cx="2733676" cy="33528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111"/>
          <p:cNvSpPr>
            <a:spLocks noChangeArrowheads="1"/>
          </p:cNvSpPr>
          <p:nvPr/>
        </p:nvSpPr>
        <p:spPr bwMode="auto">
          <a:xfrm>
            <a:off x="6299199" y="2828925"/>
            <a:ext cx="585788" cy="787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120"/>
          <p:cNvSpPr>
            <a:spLocks noChangeArrowheads="1"/>
          </p:cNvSpPr>
          <p:nvPr/>
        </p:nvSpPr>
        <p:spPr bwMode="auto">
          <a:xfrm>
            <a:off x="7340600" y="2881313"/>
            <a:ext cx="585788" cy="787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121"/>
          <p:cNvSpPr>
            <a:spLocks noChangeArrowheads="1"/>
          </p:cNvSpPr>
          <p:nvPr/>
        </p:nvSpPr>
        <p:spPr bwMode="auto">
          <a:xfrm>
            <a:off x="7210425" y="3983038"/>
            <a:ext cx="585788" cy="787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125"/>
          <p:cNvSpPr>
            <a:spLocks noChangeArrowheads="1"/>
          </p:cNvSpPr>
          <p:nvPr/>
        </p:nvSpPr>
        <p:spPr bwMode="auto">
          <a:xfrm>
            <a:off x="6103937" y="3878263"/>
            <a:ext cx="585788" cy="787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128"/>
          <p:cNvSpPr>
            <a:spLocks/>
          </p:cNvSpPr>
          <p:nvPr/>
        </p:nvSpPr>
        <p:spPr bwMode="auto">
          <a:xfrm>
            <a:off x="6364287" y="2882900"/>
            <a:ext cx="455613" cy="683269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48" y="144"/>
              </a:cxn>
              <a:cxn ang="0">
                <a:pos x="0" y="240"/>
              </a:cxn>
              <a:cxn ang="0">
                <a:pos x="48" y="288"/>
              </a:cxn>
              <a:cxn ang="0">
                <a:pos x="0" y="336"/>
              </a:cxn>
            </a:cxnLst>
            <a:rect l="0" t="0" r="r" b="b"/>
            <a:pathLst>
              <a:path w="48" h="336">
                <a:moveTo>
                  <a:pt x="48" y="0"/>
                </a:moveTo>
                <a:cubicBezTo>
                  <a:pt x="24" y="36"/>
                  <a:pt x="0" y="72"/>
                  <a:pt x="0" y="96"/>
                </a:cubicBezTo>
                <a:cubicBezTo>
                  <a:pt x="0" y="120"/>
                  <a:pt x="48" y="120"/>
                  <a:pt x="48" y="144"/>
                </a:cubicBezTo>
                <a:cubicBezTo>
                  <a:pt x="48" y="168"/>
                  <a:pt x="0" y="216"/>
                  <a:pt x="0" y="240"/>
                </a:cubicBezTo>
                <a:cubicBezTo>
                  <a:pt x="0" y="264"/>
                  <a:pt x="48" y="272"/>
                  <a:pt x="48" y="288"/>
                </a:cubicBezTo>
                <a:cubicBezTo>
                  <a:pt x="48" y="304"/>
                  <a:pt x="8" y="328"/>
                  <a:pt x="0" y="336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Freeform 129"/>
          <p:cNvSpPr>
            <a:spLocks/>
          </p:cNvSpPr>
          <p:nvPr/>
        </p:nvSpPr>
        <p:spPr bwMode="auto">
          <a:xfrm>
            <a:off x="7405687" y="2935459"/>
            <a:ext cx="455613" cy="683269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48" y="144"/>
              </a:cxn>
              <a:cxn ang="0">
                <a:pos x="0" y="240"/>
              </a:cxn>
              <a:cxn ang="0">
                <a:pos x="48" y="288"/>
              </a:cxn>
              <a:cxn ang="0">
                <a:pos x="0" y="336"/>
              </a:cxn>
            </a:cxnLst>
            <a:rect l="0" t="0" r="r" b="b"/>
            <a:pathLst>
              <a:path w="48" h="336">
                <a:moveTo>
                  <a:pt x="48" y="0"/>
                </a:moveTo>
                <a:cubicBezTo>
                  <a:pt x="24" y="36"/>
                  <a:pt x="0" y="72"/>
                  <a:pt x="0" y="96"/>
                </a:cubicBezTo>
                <a:cubicBezTo>
                  <a:pt x="0" y="120"/>
                  <a:pt x="48" y="120"/>
                  <a:pt x="48" y="144"/>
                </a:cubicBezTo>
                <a:cubicBezTo>
                  <a:pt x="48" y="168"/>
                  <a:pt x="0" y="216"/>
                  <a:pt x="0" y="240"/>
                </a:cubicBezTo>
                <a:cubicBezTo>
                  <a:pt x="0" y="264"/>
                  <a:pt x="48" y="272"/>
                  <a:pt x="48" y="288"/>
                </a:cubicBezTo>
                <a:cubicBezTo>
                  <a:pt x="48" y="304"/>
                  <a:pt x="8" y="328"/>
                  <a:pt x="0" y="336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" name="Freeform 130"/>
          <p:cNvSpPr>
            <a:spLocks/>
          </p:cNvSpPr>
          <p:nvPr/>
        </p:nvSpPr>
        <p:spPr bwMode="auto">
          <a:xfrm>
            <a:off x="7275512" y="4039201"/>
            <a:ext cx="455613" cy="683269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48" y="144"/>
              </a:cxn>
              <a:cxn ang="0">
                <a:pos x="0" y="240"/>
              </a:cxn>
              <a:cxn ang="0">
                <a:pos x="48" y="288"/>
              </a:cxn>
              <a:cxn ang="0">
                <a:pos x="0" y="336"/>
              </a:cxn>
            </a:cxnLst>
            <a:rect l="0" t="0" r="r" b="b"/>
            <a:pathLst>
              <a:path w="48" h="336">
                <a:moveTo>
                  <a:pt x="48" y="0"/>
                </a:moveTo>
                <a:cubicBezTo>
                  <a:pt x="24" y="36"/>
                  <a:pt x="0" y="72"/>
                  <a:pt x="0" y="96"/>
                </a:cubicBezTo>
                <a:cubicBezTo>
                  <a:pt x="0" y="120"/>
                  <a:pt x="48" y="120"/>
                  <a:pt x="48" y="144"/>
                </a:cubicBezTo>
                <a:cubicBezTo>
                  <a:pt x="48" y="168"/>
                  <a:pt x="0" y="216"/>
                  <a:pt x="0" y="240"/>
                </a:cubicBezTo>
                <a:cubicBezTo>
                  <a:pt x="0" y="264"/>
                  <a:pt x="48" y="272"/>
                  <a:pt x="48" y="288"/>
                </a:cubicBezTo>
                <a:cubicBezTo>
                  <a:pt x="48" y="304"/>
                  <a:pt x="8" y="328"/>
                  <a:pt x="0" y="336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" name="Freeform 133"/>
          <p:cNvSpPr>
            <a:spLocks/>
          </p:cNvSpPr>
          <p:nvPr/>
        </p:nvSpPr>
        <p:spPr bwMode="auto">
          <a:xfrm>
            <a:off x="6169024" y="3934083"/>
            <a:ext cx="455613" cy="683269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48" y="144"/>
              </a:cxn>
              <a:cxn ang="0">
                <a:pos x="0" y="240"/>
              </a:cxn>
              <a:cxn ang="0">
                <a:pos x="48" y="288"/>
              </a:cxn>
              <a:cxn ang="0">
                <a:pos x="0" y="336"/>
              </a:cxn>
            </a:cxnLst>
            <a:rect l="0" t="0" r="r" b="b"/>
            <a:pathLst>
              <a:path w="48" h="336">
                <a:moveTo>
                  <a:pt x="48" y="0"/>
                </a:moveTo>
                <a:cubicBezTo>
                  <a:pt x="24" y="36"/>
                  <a:pt x="0" y="72"/>
                  <a:pt x="0" y="96"/>
                </a:cubicBezTo>
                <a:cubicBezTo>
                  <a:pt x="0" y="120"/>
                  <a:pt x="48" y="120"/>
                  <a:pt x="48" y="144"/>
                </a:cubicBezTo>
                <a:cubicBezTo>
                  <a:pt x="48" y="168"/>
                  <a:pt x="0" y="216"/>
                  <a:pt x="0" y="240"/>
                </a:cubicBezTo>
                <a:cubicBezTo>
                  <a:pt x="0" y="264"/>
                  <a:pt x="48" y="272"/>
                  <a:pt x="48" y="288"/>
                </a:cubicBezTo>
                <a:cubicBezTo>
                  <a:pt x="48" y="304"/>
                  <a:pt x="8" y="328"/>
                  <a:pt x="0" y="336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Text Box 115"/>
          <p:cNvSpPr txBox="1">
            <a:spLocks noChangeArrowheads="1"/>
          </p:cNvSpPr>
          <p:nvPr/>
        </p:nvSpPr>
        <p:spPr bwMode="auto">
          <a:xfrm>
            <a:off x="5808664" y="5162490"/>
            <a:ext cx="2344736" cy="40011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zh-CN" sz="2000" dirty="0" smtClean="0">
                <a:solidFill>
                  <a:srgbClr val="C00000"/>
                </a:solidFill>
                <a:latin typeface="Times New Roman" pitchFamily="18" charset="0"/>
              </a:rPr>
              <a:t>Charm++ Scheduler</a:t>
            </a:r>
            <a:endParaRPr lang="en-US" altLang="zh-CN" sz="20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457200" y="2133600"/>
            <a:ext cx="48768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Multiple user-level threads per process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Typically,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one process per physical processor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Charm++ Scheduler coordinates execution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Threads (VPs) can migrate across processors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Virtualization ratio: R = #VP/#P (over-decomposition)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AMPI: High-Level View (cont.)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Major Virtualization Benefits: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4" name="AutoShape 110"/>
          <p:cNvSpPr>
            <a:spLocks noChangeArrowheads="1"/>
          </p:cNvSpPr>
          <p:nvPr/>
        </p:nvSpPr>
        <p:spPr bwMode="auto">
          <a:xfrm>
            <a:off x="5648324" y="2438400"/>
            <a:ext cx="2733676" cy="33528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111"/>
          <p:cNvSpPr>
            <a:spLocks noChangeArrowheads="1"/>
          </p:cNvSpPr>
          <p:nvPr/>
        </p:nvSpPr>
        <p:spPr bwMode="auto">
          <a:xfrm>
            <a:off x="6299199" y="2828925"/>
            <a:ext cx="585788" cy="787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120"/>
          <p:cNvSpPr>
            <a:spLocks noChangeArrowheads="1"/>
          </p:cNvSpPr>
          <p:nvPr/>
        </p:nvSpPr>
        <p:spPr bwMode="auto">
          <a:xfrm>
            <a:off x="7340600" y="2881313"/>
            <a:ext cx="585788" cy="787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121"/>
          <p:cNvSpPr>
            <a:spLocks noChangeArrowheads="1"/>
          </p:cNvSpPr>
          <p:nvPr/>
        </p:nvSpPr>
        <p:spPr bwMode="auto">
          <a:xfrm>
            <a:off x="7210425" y="3983038"/>
            <a:ext cx="585788" cy="787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125"/>
          <p:cNvSpPr>
            <a:spLocks noChangeArrowheads="1"/>
          </p:cNvSpPr>
          <p:nvPr/>
        </p:nvSpPr>
        <p:spPr bwMode="auto">
          <a:xfrm>
            <a:off x="6103937" y="3878263"/>
            <a:ext cx="585788" cy="787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128"/>
          <p:cNvSpPr>
            <a:spLocks/>
          </p:cNvSpPr>
          <p:nvPr/>
        </p:nvSpPr>
        <p:spPr bwMode="auto">
          <a:xfrm>
            <a:off x="6364287" y="2882900"/>
            <a:ext cx="455613" cy="683269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48" y="144"/>
              </a:cxn>
              <a:cxn ang="0">
                <a:pos x="0" y="240"/>
              </a:cxn>
              <a:cxn ang="0">
                <a:pos x="48" y="288"/>
              </a:cxn>
              <a:cxn ang="0">
                <a:pos x="0" y="336"/>
              </a:cxn>
            </a:cxnLst>
            <a:rect l="0" t="0" r="r" b="b"/>
            <a:pathLst>
              <a:path w="48" h="336">
                <a:moveTo>
                  <a:pt x="48" y="0"/>
                </a:moveTo>
                <a:cubicBezTo>
                  <a:pt x="24" y="36"/>
                  <a:pt x="0" y="72"/>
                  <a:pt x="0" y="96"/>
                </a:cubicBezTo>
                <a:cubicBezTo>
                  <a:pt x="0" y="120"/>
                  <a:pt x="48" y="120"/>
                  <a:pt x="48" y="144"/>
                </a:cubicBezTo>
                <a:cubicBezTo>
                  <a:pt x="48" y="168"/>
                  <a:pt x="0" y="216"/>
                  <a:pt x="0" y="240"/>
                </a:cubicBezTo>
                <a:cubicBezTo>
                  <a:pt x="0" y="264"/>
                  <a:pt x="48" y="272"/>
                  <a:pt x="48" y="288"/>
                </a:cubicBezTo>
                <a:cubicBezTo>
                  <a:pt x="48" y="304"/>
                  <a:pt x="8" y="328"/>
                  <a:pt x="0" y="336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Freeform 129"/>
          <p:cNvSpPr>
            <a:spLocks/>
          </p:cNvSpPr>
          <p:nvPr/>
        </p:nvSpPr>
        <p:spPr bwMode="auto">
          <a:xfrm>
            <a:off x="7405687" y="2935459"/>
            <a:ext cx="455613" cy="683269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48" y="144"/>
              </a:cxn>
              <a:cxn ang="0">
                <a:pos x="0" y="240"/>
              </a:cxn>
              <a:cxn ang="0">
                <a:pos x="48" y="288"/>
              </a:cxn>
              <a:cxn ang="0">
                <a:pos x="0" y="336"/>
              </a:cxn>
            </a:cxnLst>
            <a:rect l="0" t="0" r="r" b="b"/>
            <a:pathLst>
              <a:path w="48" h="336">
                <a:moveTo>
                  <a:pt x="48" y="0"/>
                </a:moveTo>
                <a:cubicBezTo>
                  <a:pt x="24" y="36"/>
                  <a:pt x="0" y="72"/>
                  <a:pt x="0" y="96"/>
                </a:cubicBezTo>
                <a:cubicBezTo>
                  <a:pt x="0" y="120"/>
                  <a:pt x="48" y="120"/>
                  <a:pt x="48" y="144"/>
                </a:cubicBezTo>
                <a:cubicBezTo>
                  <a:pt x="48" y="168"/>
                  <a:pt x="0" y="216"/>
                  <a:pt x="0" y="240"/>
                </a:cubicBezTo>
                <a:cubicBezTo>
                  <a:pt x="0" y="264"/>
                  <a:pt x="48" y="272"/>
                  <a:pt x="48" y="288"/>
                </a:cubicBezTo>
                <a:cubicBezTo>
                  <a:pt x="48" y="304"/>
                  <a:pt x="8" y="328"/>
                  <a:pt x="0" y="336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" name="Freeform 130"/>
          <p:cNvSpPr>
            <a:spLocks/>
          </p:cNvSpPr>
          <p:nvPr/>
        </p:nvSpPr>
        <p:spPr bwMode="auto">
          <a:xfrm>
            <a:off x="7275512" y="4039201"/>
            <a:ext cx="455613" cy="683269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48" y="144"/>
              </a:cxn>
              <a:cxn ang="0">
                <a:pos x="0" y="240"/>
              </a:cxn>
              <a:cxn ang="0">
                <a:pos x="48" y="288"/>
              </a:cxn>
              <a:cxn ang="0">
                <a:pos x="0" y="336"/>
              </a:cxn>
            </a:cxnLst>
            <a:rect l="0" t="0" r="r" b="b"/>
            <a:pathLst>
              <a:path w="48" h="336">
                <a:moveTo>
                  <a:pt x="48" y="0"/>
                </a:moveTo>
                <a:cubicBezTo>
                  <a:pt x="24" y="36"/>
                  <a:pt x="0" y="72"/>
                  <a:pt x="0" y="96"/>
                </a:cubicBezTo>
                <a:cubicBezTo>
                  <a:pt x="0" y="120"/>
                  <a:pt x="48" y="120"/>
                  <a:pt x="48" y="144"/>
                </a:cubicBezTo>
                <a:cubicBezTo>
                  <a:pt x="48" y="168"/>
                  <a:pt x="0" y="216"/>
                  <a:pt x="0" y="240"/>
                </a:cubicBezTo>
                <a:cubicBezTo>
                  <a:pt x="0" y="264"/>
                  <a:pt x="48" y="272"/>
                  <a:pt x="48" y="288"/>
                </a:cubicBezTo>
                <a:cubicBezTo>
                  <a:pt x="48" y="304"/>
                  <a:pt x="8" y="328"/>
                  <a:pt x="0" y="336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" name="Freeform 133"/>
          <p:cNvSpPr>
            <a:spLocks/>
          </p:cNvSpPr>
          <p:nvPr/>
        </p:nvSpPr>
        <p:spPr bwMode="auto">
          <a:xfrm>
            <a:off x="6169024" y="3934083"/>
            <a:ext cx="455613" cy="683269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48" y="144"/>
              </a:cxn>
              <a:cxn ang="0">
                <a:pos x="0" y="240"/>
              </a:cxn>
              <a:cxn ang="0">
                <a:pos x="48" y="288"/>
              </a:cxn>
              <a:cxn ang="0">
                <a:pos x="0" y="336"/>
              </a:cxn>
            </a:cxnLst>
            <a:rect l="0" t="0" r="r" b="b"/>
            <a:pathLst>
              <a:path w="48" h="336">
                <a:moveTo>
                  <a:pt x="48" y="0"/>
                </a:moveTo>
                <a:cubicBezTo>
                  <a:pt x="24" y="36"/>
                  <a:pt x="0" y="72"/>
                  <a:pt x="0" y="96"/>
                </a:cubicBezTo>
                <a:cubicBezTo>
                  <a:pt x="0" y="120"/>
                  <a:pt x="48" y="120"/>
                  <a:pt x="48" y="144"/>
                </a:cubicBezTo>
                <a:cubicBezTo>
                  <a:pt x="48" y="168"/>
                  <a:pt x="0" y="216"/>
                  <a:pt x="0" y="240"/>
                </a:cubicBezTo>
                <a:cubicBezTo>
                  <a:pt x="0" y="264"/>
                  <a:pt x="48" y="272"/>
                  <a:pt x="48" y="288"/>
                </a:cubicBezTo>
                <a:cubicBezTo>
                  <a:pt x="48" y="304"/>
                  <a:pt x="8" y="328"/>
                  <a:pt x="0" y="336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Text Box 115"/>
          <p:cNvSpPr txBox="1">
            <a:spLocks noChangeArrowheads="1"/>
          </p:cNvSpPr>
          <p:nvPr/>
        </p:nvSpPr>
        <p:spPr bwMode="auto">
          <a:xfrm>
            <a:off x="5808664" y="5162490"/>
            <a:ext cx="2344736" cy="40011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zh-CN" sz="2000" dirty="0" smtClean="0">
                <a:solidFill>
                  <a:srgbClr val="C00000"/>
                </a:solidFill>
                <a:latin typeface="Times New Roman" pitchFamily="18" charset="0"/>
              </a:rPr>
              <a:t>Charm++ Scheduler</a:t>
            </a:r>
            <a:endParaRPr lang="en-US" altLang="zh-CN" sz="20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457200" y="2286000"/>
            <a:ext cx="49530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914400" lvl="1" indent="-457200">
              <a:spcBef>
                <a:spcPct val="20000"/>
              </a:spcBef>
              <a:buFont typeface="+mj-lt"/>
              <a:buAutoNum type="arabicParenR"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Comput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./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overlap: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Other VPs can execute while one VP waits for a </a:t>
            </a:r>
            <a:r>
              <a:rPr lang="en-US" sz="2400" dirty="0" err="1" smtClean="0"/>
              <a:t>msg</a:t>
            </a:r>
            <a:endParaRPr lang="en-US" sz="2400" dirty="0" smtClean="0"/>
          </a:p>
          <a:p>
            <a:pPr marL="914400" lvl="1" indent="-457200">
              <a:spcBef>
                <a:spcPct val="20000"/>
              </a:spcBef>
              <a:buFont typeface="+mj-lt"/>
              <a:buAutoNum type="arabicParenR"/>
            </a:pPr>
            <a:r>
              <a:rPr lang="en-US" sz="2400" dirty="0" smtClean="0"/>
              <a:t>VPs can migrate at runtime: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Enables dynamic load balancing</a:t>
            </a:r>
          </a:p>
          <a:p>
            <a:pPr marL="914400" lvl="1" indent="-457200">
              <a:spcBef>
                <a:spcPct val="20000"/>
              </a:spcBef>
              <a:buFont typeface="+mj-lt"/>
              <a:buAutoNum type="arabicParenR"/>
            </a:pPr>
            <a:r>
              <a:rPr lang="en-US" sz="2400" dirty="0" smtClean="0"/>
              <a:t>Memory footprint in a VP is smaller than in MPI tasks: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Uses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cache more effectively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Outline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Motivation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AMPI: High-Level View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AMPI  Status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Converting MPI Codes to AMPI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Handling Global/Static Variables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Running   AMPI  Programs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Major AMPI Features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AMPI References, Conclusion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April 28th,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Adaptive MPI   -   </a:t>
            </a:r>
            <a:r>
              <a:rPr lang="en-US" dirty="0" err="1" smtClean="0"/>
              <a:t>Celso</a:t>
            </a:r>
            <a:r>
              <a:rPr lang="en-US" dirty="0" smtClean="0"/>
              <a:t> L. Mendes   (cmendes@illinois.edu)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1500</TotalTime>
  <Words>2655</Words>
  <Application>Microsoft Office PowerPoint</Application>
  <PresentationFormat>On-screen Show (4:3)</PresentationFormat>
  <Paragraphs>603</Paragraphs>
  <Slides>34</Slides>
  <Notes>33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Office Theme</vt:lpstr>
      <vt:lpstr>Chart</vt:lpstr>
      <vt:lpstr>Adaptive  MPI</vt:lpstr>
      <vt:lpstr>AMPI: Adaptive MPI</vt:lpstr>
      <vt:lpstr>Outline</vt:lpstr>
      <vt:lpstr>AMPI - Motivation</vt:lpstr>
      <vt:lpstr>Outline</vt:lpstr>
      <vt:lpstr>AMPI: High-Level View</vt:lpstr>
      <vt:lpstr>AMPI: High-Level View (cont.)</vt:lpstr>
      <vt:lpstr>AMPI: High-Level View (cont.)</vt:lpstr>
      <vt:lpstr>Outline</vt:lpstr>
      <vt:lpstr>AMPI  Status</vt:lpstr>
      <vt:lpstr>Outline</vt:lpstr>
      <vt:lpstr>Converting MPI Codes to AMPI</vt:lpstr>
      <vt:lpstr>Outline</vt:lpstr>
      <vt:lpstr>Handling Global/Static Variables</vt:lpstr>
      <vt:lpstr>Handling Global/Static Variables (cont.)</vt:lpstr>
      <vt:lpstr>Handling Global/Static Variables (cont.)</vt:lpstr>
      <vt:lpstr>Handling Global/Static Variables (cont.)</vt:lpstr>
      <vt:lpstr>Outline</vt:lpstr>
      <vt:lpstr>Running AMPI Programs</vt:lpstr>
      <vt:lpstr>Helpful  AMPI Options</vt:lpstr>
      <vt:lpstr>Outline</vt:lpstr>
      <vt:lpstr>Major AMPI Features</vt:lpstr>
      <vt:lpstr>Decoupling of Physical/Virtual Processors</vt:lpstr>
      <vt:lpstr>Initial Mapping of Virtual Processors</vt:lpstr>
      <vt:lpstr>Automatic Dynamic Load Balancing</vt:lpstr>
      <vt:lpstr>Load Balancer Use in AMPI</vt:lpstr>
      <vt:lpstr>Load Balancer and Migration</vt:lpstr>
      <vt:lpstr>AMPI Non-Blocking Collectives</vt:lpstr>
      <vt:lpstr>Fault Tolerance: Checkpoint/Restart</vt:lpstr>
      <vt:lpstr>Fault Tolerance: Other Schemes</vt:lpstr>
      <vt:lpstr>Other AMPI Features</vt:lpstr>
      <vt:lpstr>Outline</vt:lpstr>
      <vt:lpstr>AMPI References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bhatele</dc:creator>
  <cp:lastModifiedBy>Celso</cp:lastModifiedBy>
  <cp:revision>65</cp:revision>
  <dcterms:created xsi:type="dcterms:W3CDTF">2006-08-16T00:00:00Z</dcterms:created>
  <dcterms:modified xsi:type="dcterms:W3CDTF">2010-04-28T07:38:58Z</dcterms:modified>
</cp:coreProperties>
</file>