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583" r:id="rId2"/>
    <p:sldId id="638" r:id="rId3"/>
    <p:sldId id="639" r:id="rId4"/>
    <p:sldId id="642" r:id="rId5"/>
    <p:sldId id="640" r:id="rId6"/>
    <p:sldId id="643" r:id="rId7"/>
    <p:sldId id="645" r:id="rId8"/>
    <p:sldId id="646" r:id="rId9"/>
    <p:sldId id="647" r:id="rId10"/>
    <p:sldId id="648" r:id="rId11"/>
    <p:sldId id="649" r:id="rId12"/>
    <p:sldId id="650" r:id="rId13"/>
    <p:sldId id="64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1573B3"/>
    <a:srgbClr val="0000FF"/>
    <a:srgbClr val="008000"/>
    <a:srgbClr val="669900"/>
    <a:srgbClr val="FF6699"/>
    <a:srgbClr val="CCFFCC"/>
    <a:srgbClr val="99FF33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85" d="100"/>
          <a:sy n="85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D3D5C-6454-42A0-A27E-22C4F214C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3D5C-6454-42A0-A27E-22C4F214CFF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573B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EB2D5-5A78-4929-A320-540847030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8DCD5-87F4-4E89-AD45-0416DC1A3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1907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4198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F2CCB-034E-49C0-A8C1-DE2D0186D3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5B352-E956-4B79-9B2C-F4AA5FA4E9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763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7D029-D583-4D5A-B01A-0B2CC59A9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914400"/>
            <a:ext cx="43053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9144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FE6BC-2C1A-48F8-B418-BC2A0F82E9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914400"/>
            <a:ext cx="8763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1A8B4-6097-48A1-AF23-2297CABD69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A858B-61B3-49CD-913E-D261B1555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6451D-3D0C-4485-890F-1CA39250C5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585E2-9F83-43A3-845A-EAC60594D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99BAC-5F0B-40FA-A293-C5046F8FB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8th </a:t>
            </a:r>
            <a:r>
              <a:rPr lang="en-US" dirty="0"/>
              <a:t>Annual Charm++ Workshop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04530-31B8-46DD-808B-1081E78218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2CEFD-0207-4DFB-9E14-D3CC9531F3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E014C-4120-4944-ABC4-5CA7532F04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94369-E3F1-4DD5-9247-7F3F73430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</a:defRPr>
            </a:lvl1pPr>
          </a:lstStyle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 pitchFamily="34" charset="0"/>
              </a:defRPr>
            </a:lvl1pPr>
          </a:lstStyle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fld id="{0323D29E-27AA-4A80-8B0F-35D14C3D61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1" r:id="rId2"/>
    <p:sldLayoutId id="2147483770" r:id="rId3"/>
    <p:sldLayoutId id="2147483769" r:id="rId4"/>
    <p:sldLayoutId id="2147483768" r:id="rId5"/>
    <p:sldLayoutId id="2147483767" r:id="rId6"/>
    <p:sldLayoutId id="2147483766" r:id="rId7"/>
    <p:sldLayoutId id="2147483765" r:id="rId8"/>
    <p:sldLayoutId id="2147483764" r:id="rId9"/>
    <p:sldLayoutId id="2147483763" r:id="rId10"/>
    <p:sldLayoutId id="2147483762" r:id="rId11"/>
    <p:sldLayoutId id="2147483761" r:id="rId12"/>
    <p:sldLayoutId id="2147483760" r:id="rId13"/>
    <p:sldLayoutId id="2147483759" r:id="rId14"/>
    <p:sldLayoutId id="2147483758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573B3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80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80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80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8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Calibri" pitchFamily="34" charset="0"/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alibri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035175"/>
            <a:ext cx="7772400" cy="1470025"/>
          </a:xfrm>
        </p:spPr>
        <p:txBody>
          <a:bodyPr/>
          <a:lstStyle/>
          <a:p>
            <a:r>
              <a:rPr lang="en-US" dirty="0" err="1" smtClean="0"/>
              <a:t>Exascale</a:t>
            </a:r>
            <a:r>
              <a:rPr lang="en-US" dirty="0" smtClean="0"/>
              <a:t> by 2018, Really?</a:t>
            </a:r>
            <a:br>
              <a:rPr lang="en-US" dirty="0" smtClean="0"/>
            </a:br>
            <a:r>
              <a:rPr lang="en-US" dirty="0" smtClean="0"/>
              <a:t> Yes,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we want it, and here is how</a:t>
            </a:r>
            <a:endParaRPr lang="en-US" dirty="0" smtClean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Laxmikant Kale</a:t>
            </a:r>
          </a:p>
        </p:txBody>
      </p:sp>
      <p:pic>
        <p:nvPicPr>
          <p:cNvPr id="131078" name="Picture 6" descr="ppl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5813425"/>
            <a:ext cx="2889250" cy="846138"/>
          </a:xfrm>
          <a:prstGeom prst="rect">
            <a:avLst/>
          </a:prstGeom>
          <a:noFill/>
        </p:spPr>
      </p:pic>
      <p:pic>
        <p:nvPicPr>
          <p:cNvPr id="131079" name="Picture 7" descr="full_mark_horz_b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5867400"/>
            <a:ext cx="4133850" cy="685800"/>
          </a:xfrm>
          <a:prstGeom prst="rect">
            <a:avLst/>
          </a:prstGeom>
          <a:noFill/>
        </p:spPr>
      </p:pic>
      <p:pic>
        <p:nvPicPr>
          <p:cNvPr id="27136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52400"/>
            <a:ext cx="57912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505200" y="38862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505200" y="3200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505200" y="2057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505200" y="26670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84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553200"/>
            <a:ext cx="2514600" cy="304800"/>
          </a:xfrm>
          <a:noFill/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ACCESS-09</a:t>
            </a:r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358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6553200"/>
            <a:ext cx="1752600" cy="304800"/>
          </a:xfrm>
          <a:noFill/>
        </p:spPr>
        <p:txBody>
          <a:bodyPr/>
          <a:lstStyle/>
          <a:p>
            <a:pPr algn="ctr"/>
            <a:fld id="{7C088494-2D24-4EAC-B341-972B8267EFD4}" type="slidenum">
              <a:rPr lang="en-US" smtClean="0">
                <a:ea typeface="ＭＳ Ｐゴシック"/>
                <a:cs typeface="ＭＳ Ｐゴシック"/>
              </a:rPr>
              <a:pPr algn="ctr"/>
              <a:t>10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pic>
        <p:nvPicPr>
          <p:cNvPr id="35848" name="Picture 4" descr="parallelCompSiamPie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25384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TextBox 5"/>
          <p:cNvSpPr txBox="1">
            <a:spLocks noChangeArrowheads="1"/>
          </p:cNvSpPr>
          <p:nvPr/>
        </p:nvSpPr>
        <p:spPr bwMode="auto">
          <a:xfrm>
            <a:off x="1600200" y="1066800"/>
            <a:ext cx="6172200" cy="461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Arial" pitchFamily="34" charset="0"/>
                <a:ea typeface="ＭＳ Ｐゴシック"/>
                <a:cs typeface="ＭＳ Ｐゴシック"/>
              </a:rPr>
              <a:t>Parallel Composition: A1; (B || C ); A2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2971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362200" y="3048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2098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2098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743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590800" y="3276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5146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4384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438400" y="42672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09800" y="4724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133600" y="4495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514600" y="4724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0" y="4343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667000" y="4495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590800" y="4343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362200" y="45720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362200" y="4800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09800" y="42672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286000" y="4419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667000" y="46482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870" name="TextBox 49"/>
          <p:cNvSpPr txBox="1">
            <a:spLocks noChangeArrowheads="1"/>
          </p:cNvSpPr>
          <p:nvPr/>
        </p:nvSpPr>
        <p:spPr bwMode="auto">
          <a:xfrm>
            <a:off x="990600" y="5105400"/>
            <a:ext cx="5334000" cy="13239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000">
                <a:latin typeface="Arial" pitchFamily="34" charset="0"/>
                <a:ea typeface="ＭＳ Ｐゴシック"/>
                <a:cs typeface="ＭＳ Ｐゴシック"/>
              </a:rPr>
              <a:t>Recall: Different modules, written in different languages/paradigms, can overlap in time and on processors, without programmer having to worry about this explicitly</a:t>
            </a:r>
          </a:p>
        </p:txBody>
      </p:sp>
      <p:sp>
        <p:nvSpPr>
          <p:cNvPr id="35871" name="Date Placeholder 3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9/6/2009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4.16281E-7 C 0.00591 -0.02035 0.01181 -0.04048 0.02587 -0.07563 C 0.03994 -0.11078 0.06424 -0.18872 0.08386 -0.21046 C 0.10348 -0.2322 0.12327 -0.21901 0.14306 -0.2056 " pathEditMode="relative" ptsTypes="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0509 C 0.00139 -0.06042 0.01528 -0.11551 0.03681 -0.1382 C 0.05833 -0.16111 0.08767 -0.15208 0.11701 -0.14306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3 -0.03032 C 0.02552 -0.03842 0.03021 -0.04629 0.05174 -0.05509 C 0.07326 -0.06389 0.1309 -0.0824 0.15035 -0.08287 C 0.16979 -0.08333 0.16615 -0.06227 0.16892 -0.05833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28 -0.05111 C 0.02778 -0.08857 0.04028 -0.12604 0.04497 -0.1531 C 0.04966 -0.18016 0.04445 -0.18293 0.04375 -0.21392 C 0.04306 -0.24491 0.0323 -0.31337 0.04115 -0.33904 C 0.05 -0.36471 0.08577 -0.36656 0.0967 -0.36864 C 0.10764 -0.37072 0.10504 -0.35499 0.1066 -0.35222 " pathEditMode="relative" ptsTypes="aaaa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5989 C 0.01597 -0.0784 0.03021 -0.0969 0.05729 -0.1043 C 0.08438 -0.1117 0.14583 -0.10083 0.16458 -0.1043 C 0.18333 -0.10777 0.17639 -0.11679 0.16962 -0.12557 " pathEditMode="relative" ptsTypes="aa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556 C 0.02552 0.01505 0.04688 0.02454 0.06719 0.02685 C 0.0875 0.02917 0.11111 0.01435 0.12639 0.01875 C 0.14167 0.02315 0.15 0.03819 0.15851 0.05324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2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3.33333E-6 C 0.01442 0.02731 0.02883 0.05463 0.04428 0.07222 C 0.05973 0.08981 0.0724 0.09768 0.09324 0.10555 C 0.11407 0.11342 0.15504 0.11505 0.1698 0.11944 C 0.18455 0.12384 0.18334 0.12778 0.1823 0.13194 " pathEditMode="relative" ptsTypes="aaa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0.00625 C 0.04705 0.00787 0.05677 0.00973 0.07135 0.00973 C 0.08594 0.00973 0.10642 0.00556 0.125 0.00556 C 0.14358 0.00556 0.17413 0.00695 0.18281 0.00903 C 0.19149 0.01111 0.1842 0.01482 0.17708 0.01875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1111 C 0.0066 -0.01528 0.00973 -0.01922 0.01615 -0.02153 C 0.02257 -0.02384 0.02414 -0.02431 0.04271 -0.025 C 0.06129 -0.0257 0.10903 -0.0257 0.12761 -0.0257 C 0.14618 -0.0257 0.15035 -0.0257 0.15469 -0.0257 " pathEditMode="relative" ptsTypes="aaaaA">
                                      <p:cBhvr>
                                        <p:cTn id="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66667E-6 C 0.00503 -0.00694 0.01007 -0.01365 0.02083 -0.02708 C 0.0316 -0.0405 0.04444 -0.06851 0.06406 -0.08055 C 0.08368 -0.09259 0.12326 -0.08819 0.13802 -0.09861 C 0.15278 -0.10902 0.1526 -0.12615 0.1526 -0.14305 " pathEditMode="relative" ptsTypes="aaaaA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5 0.00347 C 0.03907 0.01157 0.06459 0.01967 0.08646 0.02638 C 0.10834 0.0331 0.125 0.03379 0.14532 0.04375 C 0.16563 0.0537 0.19792 0.07754 0.20886 0.08611 C 0.2198 0.09467 0.21528 0.0949 0.21094 0.09513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3 -0.00649 C 0.03298 -0.0007 0.04514 0.00532 0.06198 -0.01135 C 0.07882 -0.02801 0.10607 -0.08565 0.12239 -0.10649 C 0.13871 -0.12732 0.14566 -0.1338 0.16041 -0.13635 C 0.17517 -0.13889 0.2033 -0.12917 0.21146 -0.12176 C 0.21961 -0.11436 0.20972 -0.0963 0.20937 -0.09121 " pathEditMode="relative" rAng="0" ptsTypes="aaaaaA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C 0.0132 -0.00186 0.02657 -0.00348 0.0547 -0.00209 C 0.08282 -0.0007 0.13786 0.00509 0.16876 0.00833 C 0.19966 0.01157 0.22223 0.00648 0.24011 0.01736 C 0.25799 0.02824 0.26668 0.05092 0.27553 0.07361 " pathEditMode="relative" ptsTypes="aaaaA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2.22222E-6 C 0.04496 -0.00417 0.0901 -0.0081 0.11927 -0.00764 C 0.14843 -0.00717 0.15642 0.00556 0.17552 0.00347 C 0.19461 0.00139 0.22187 -0.01204 0.23385 -0.02014 C 0.24583 -0.02824 0.24652 -0.03704 0.24739 -0.04583 " pathEditMode="relative" ptsTypes="aaa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0417 C 0.00573 -0.01296 0.00746 -0.03009 0.01146 -0.04444 C 0.01545 -0.0588 0.00521 -0.07176 0.02812 -0.08264 C 0.05104 -0.09352 0.12326 -0.09861 0.14896 -0.10972 C 0.17465 -0.12083 0.17864 -0.13542 0.18281 -0.15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-7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C -4.16667E-6 0.0044 -4.16667E-6 0.00903 0.01459 0.01459 C 0.02917 0.02014 0.06875 0.06459 0.0875 0.03403 C 0.10625 0.00347 0.11129 -0.1125 0.12709 -0.16875 C 0.14289 -0.225 0.17448 -0.27477 0.18282 -0.30347 C 0.19115 -0.33217 0.17796 -0.33426 0.17709 -0.34028 " pathEditMode="relative" ptsTypes="aaaa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5.55556E-6 C 0.00782 -0.0155 0.01563 -0.03078 0.04584 -0.05347 C 0.07605 -0.07615 0.14758 -0.11203 0.18074 -0.13541 C 0.2139 -0.15879 0.24862 -0.1787 0.2448 -0.19374 C 0.24098 -0.20879 0.17535 -0.21666 0.15782 -0.22569 C 0.14028 -0.23472 0.13994 -0.24143 0.13959 -0.24791 " pathEditMode="relative" ptsTypes="aaaaaA">
                                      <p:cBhvr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4 0.00416 0.03681 0.00833 0.06094 0.00833 C 0.08507 0.00833 0.12674 0.0074 0.14531 0 C 0.16389 -0.00741 0.16267 -0.0051 0.1724 -0.03612 C 0.18212 -0.06713 0.19288 -0.12662 0.20365 -0.18612 " pathEditMode="relative" ptsTypes="aaaaA">
                                      <p:cBhvr>
                                        <p:cTn id="4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C -0.01371 -0.01481 -0.02726 -0.0294 -0.03021 -0.08611 C -0.03316 -0.14282 -0.04566 -0.28773 -0.01823 -0.34097 C 0.0092 -0.39421 0.09132 -0.40301 0.1349 -0.40625 C 0.17847 -0.40949 0.22517 -0.36759 0.24323 -0.35972 " pathEditMode="relative" ptsTypes="aaaaA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902 C 0.04253 0.01157 0.08212 0.01435 0.10833 0.00625 C 0.13455 -0.00186 0.13594 0.00995 0.16042 -0.03959 C 0.1849 -0.08912 0.23906 -0.24908 0.25469 -0.29098 " pathEditMode="relative" ptsTypes="aaaA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C 0.00729 -0.01528 0.01475 -0.03032 0.02968 -0.04097 C 0.04461 -0.05162 0.0559 -0.05856 0.08906 -0.06319 C 0.12222 -0.06782 0.20486 -0.06157 0.22864 -0.06944 C 0.25243 -0.07731 0.24236 -0.09398 0.23229 -0.11041 " pathEditMode="relative" ptsTypes="aaa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5.18519E-6 C 0.1276 0.00695 0.25538 0.01413 0.30208 -0.02939 C 0.34878 -0.07291 0.28524 -0.22291 0.28073 -0.26064 C 0.27621 -0.29837 0.27534 -0.27684 0.27448 -0.25532 " pathEditMode="relative" ptsTypes="aaaA">
                                      <p:cBhvr>
                                        <p:cTn id="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C 0.0224 -0.00879 0.04496 -0.01736 0.08854 -0.0412 C 0.13212 -0.06504 0.23142 -0.11828 0.26163 -0.14375 C 0.29184 -0.16921 0.28055 -0.18148 0.26927 -0.19352 " pathEditMode="relative" ptsTypes="aaaA">
                                      <p:cBhvr>
                                        <p:cTn id="50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4" grpId="1" animBg="1"/>
      <p:bldP spid="15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Programming Models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parallel programming, improve productivity</a:t>
            </a:r>
          </a:p>
          <a:p>
            <a:r>
              <a:rPr lang="en-US" dirty="0" smtClean="0"/>
              <a:t>Two broad themes: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Frameworks</a:t>
            </a:r>
          </a:p>
          <a:p>
            <a:pPr lvl="1"/>
            <a:r>
              <a:rPr lang="en-US" dirty="0" smtClean="0"/>
              <a:t>Encapsulate common domain specific code</a:t>
            </a:r>
          </a:p>
          <a:p>
            <a:pPr lvl="1"/>
            <a:r>
              <a:rPr lang="en-US" dirty="0" smtClean="0"/>
              <a:t>Avoids duplication/promotes reuse of expensive parallel software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Simpler but incomplete languages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en-US" i="1" dirty="0" smtClean="0"/>
              <a:t>R</a:t>
            </a:r>
            <a:r>
              <a:rPr lang="en-US" i="1" dirty="0" smtClean="0"/>
              <a:t>estricting</a:t>
            </a:r>
            <a:r>
              <a:rPr lang="en-US" dirty="0" smtClean="0"/>
              <a:t> </a:t>
            </a:r>
            <a:r>
              <a:rPr lang="en-US" dirty="0" smtClean="0"/>
              <a:t>modes of interactions among parallel entities leads to simpler </a:t>
            </a:r>
            <a:r>
              <a:rPr lang="en-US" dirty="0" smtClean="0"/>
              <a:t>languages</a:t>
            </a:r>
          </a:p>
          <a:p>
            <a:pPr lvl="1"/>
            <a:r>
              <a:rPr lang="en-US" dirty="0" smtClean="0"/>
              <a:t>Each language may be incomplete but:</a:t>
            </a:r>
          </a:p>
          <a:p>
            <a:pPr lvl="2"/>
            <a:r>
              <a:rPr lang="en-US" dirty="0" smtClean="0"/>
              <a:t>Addresses important subclasses of algorithms</a:t>
            </a:r>
          </a:p>
          <a:p>
            <a:pPr lvl="2"/>
            <a:r>
              <a:rPr lang="en-US" dirty="0" smtClean="0"/>
              <a:t>Together with other models, lead to a complete toolkit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EFD-0207-4DFB-9E14-D3CC9531F35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EFD-0207-4DFB-9E14-D3CC9531F35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828800"/>
            <a:ext cx="81534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Interoperability allows faster evolution of programming models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429000"/>
            <a:ext cx="7391400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Evolution doesn’t lead to a single winner species, but to a stable and effective ecosystem.</a:t>
            </a:r>
          </a:p>
          <a:p>
            <a:endParaRPr lang="en-US" sz="2800" dirty="0" smtClean="0"/>
          </a:p>
          <a:p>
            <a:r>
              <a:rPr lang="en-US" sz="2800" dirty="0" smtClean="0"/>
              <a:t>Similarly, we will get to a collection of viable programming models that co-exists well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486400"/>
          </a:xfrm>
        </p:spPr>
        <p:txBody>
          <a:bodyPr/>
          <a:lstStyle/>
          <a:p>
            <a:pPr lvl="0"/>
            <a:r>
              <a:rPr lang="en-US" dirty="0" smtClean="0"/>
              <a:t>Support for Early Application Development: 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research program is necessary to produce tools and techniques that allows application developers to develop and tune applications for future </a:t>
            </a:r>
            <a:r>
              <a:rPr lang="en-US" dirty="0" err="1" smtClean="0"/>
              <a:t>exascale</a:t>
            </a:r>
            <a:r>
              <a:rPr lang="en-US" dirty="0" smtClean="0"/>
              <a:t> machines, well before the machines are deployed</a:t>
            </a:r>
            <a:r>
              <a:rPr lang="en-US" dirty="0" smtClean="0"/>
              <a:t>.</a:t>
            </a:r>
            <a:endParaRPr lang="en-US" dirty="0" smtClean="0"/>
          </a:p>
          <a:p>
            <a:pPr lvl="0"/>
            <a:r>
              <a:rPr lang="en-US" dirty="0" smtClean="0"/>
              <a:t>Application Characterization: 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order to cope with, or facilitate, segmentation of </a:t>
            </a:r>
            <a:r>
              <a:rPr lang="en-US" dirty="0" err="1" smtClean="0"/>
              <a:t>exascale</a:t>
            </a:r>
            <a:r>
              <a:rPr lang="en-US" dirty="0" smtClean="0"/>
              <a:t> architectures, it is necessary to carry out an </a:t>
            </a:r>
            <a:r>
              <a:rPr lang="en-US" dirty="0" smtClean="0"/>
              <a:t>extensive quantitative  </a:t>
            </a:r>
            <a:r>
              <a:rPr lang="en-US" dirty="0" smtClean="0"/>
              <a:t>study characterizing needs and behaviors of applications that are expected to run on </a:t>
            </a:r>
            <a:r>
              <a:rPr lang="en-US" dirty="0" err="1" smtClean="0"/>
              <a:t>exascale</a:t>
            </a:r>
            <a:r>
              <a:rPr lang="en-US" dirty="0" smtClean="0"/>
              <a:t> machines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Programming Models:</a:t>
            </a:r>
          </a:p>
          <a:p>
            <a:pPr lvl="1"/>
            <a:r>
              <a:rPr lang="en-US" dirty="0" smtClean="0"/>
              <a:t>Sans “processors”; Must automate resource management</a:t>
            </a:r>
          </a:p>
          <a:p>
            <a:pPr lvl="1"/>
            <a:r>
              <a:rPr lang="en-US" dirty="0" smtClean="0"/>
              <a:t>Must support parallel composition, do away with processors, automate resource management</a:t>
            </a:r>
          </a:p>
          <a:p>
            <a:pPr lvl="1"/>
            <a:r>
              <a:rPr lang="en-US" dirty="0" smtClean="0"/>
              <a:t>Create an ecosystem/toolbox of multiple programming paradigms rather than one “super” language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limits:</a:t>
            </a:r>
          </a:p>
          <a:p>
            <a:pPr lvl="1"/>
            <a:r>
              <a:rPr lang="en-US" dirty="0" smtClean="0"/>
              <a:t>Peter </a:t>
            </a:r>
            <a:r>
              <a:rPr lang="en-US" dirty="0" err="1" smtClean="0"/>
              <a:t>Kogge’s</a:t>
            </a:r>
            <a:r>
              <a:rPr lang="en-US" dirty="0" smtClean="0"/>
              <a:t> report:</a:t>
            </a:r>
          </a:p>
          <a:p>
            <a:pPr lvl="2"/>
            <a:r>
              <a:rPr lang="en-US" dirty="0" smtClean="0"/>
              <a:t>Data movement is expensive (for power),  </a:t>
            </a:r>
          </a:p>
          <a:p>
            <a:pPr lvl="2"/>
            <a:r>
              <a:rPr lang="en-US" dirty="0" smtClean="0"/>
              <a:t>to do 20 MW </a:t>
            </a:r>
            <a:r>
              <a:rPr lang="en-US" dirty="0" err="1" smtClean="0"/>
              <a:t>exaflops</a:t>
            </a:r>
            <a:r>
              <a:rPr lang="en-US" dirty="0" smtClean="0"/>
              <a:t> </a:t>
            </a:r>
            <a:r>
              <a:rPr lang="en-US" dirty="0" smtClean="0"/>
              <a:t>, you need an unrealistically low data access</a:t>
            </a:r>
          </a:p>
          <a:p>
            <a:pPr lvl="1"/>
            <a:r>
              <a:rPr lang="en-US" dirty="0" smtClean="0"/>
              <a:t>20 MW? Not real.. But why restrict ourselves? 100 MW may be feasible.</a:t>
            </a:r>
          </a:p>
          <a:p>
            <a:r>
              <a:rPr lang="en-US" dirty="0" smtClean="0"/>
              <a:t>Will have multicore chips with lots of cores in them</a:t>
            </a:r>
          </a:p>
          <a:p>
            <a:r>
              <a:rPr lang="en-US" dirty="0" smtClean="0"/>
              <a:t>Interconnects : could be all-optical by then.. But there are cost issues</a:t>
            </a:r>
          </a:p>
          <a:p>
            <a:r>
              <a:rPr lang="en-US" dirty="0" smtClean="0"/>
              <a:t>Will cost a lot of money ($1-2 B?), but so do modern bombers, and particle accelerators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question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953000"/>
          </a:xfrm>
        </p:spPr>
        <p:txBody>
          <a:bodyPr/>
          <a:lstStyle/>
          <a:p>
            <a:r>
              <a:rPr lang="en-US" dirty="0" smtClean="0"/>
              <a:t>Do we want an </a:t>
            </a:r>
            <a:r>
              <a:rPr lang="en-US" dirty="0" err="1" smtClean="0"/>
              <a:t>exascale</a:t>
            </a:r>
            <a:r>
              <a:rPr lang="en-US" dirty="0" smtClean="0"/>
              <a:t> machine bad enough?</a:t>
            </a:r>
          </a:p>
          <a:p>
            <a:r>
              <a:rPr lang="en-US" dirty="0" smtClean="0"/>
              <a:t>I think the benefits are there, but we (and scientists in particular) need to make a strong case for it</a:t>
            </a:r>
          </a:p>
          <a:p>
            <a:r>
              <a:rPr lang="en-US" dirty="0" smtClean="0"/>
              <a:t>Needed even more so, because </a:t>
            </a:r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won’t be riding the commodity curve for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exascale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trike="sng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/>
              <a:t>I will explain in a bit </a:t>
            </a:r>
          </a:p>
          <a:p>
            <a:r>
              <a:rPr lang="en-US" dirty="0" smtClean="0"/>
              <a:t>We will be asking society to invest a lot of resources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can’t we ride commodity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one thing, the commodity curve is not rising anymore</a:t>
            </a:r>
          </a:p>
          <a:p>
            <a:pPr lvl="1"/>
            <a:r>
              <a:rPr lang="en-US" dirty="0" smtClean="0"/>
              <a:t>At least, not the frequency</a:t>
            </a:r>
          </a:p>
          <a:p>
            <a:pPr lvl="1"/>
            <a:r>
              <a:rPr lang="en-US" dirty="0" smtClean="0"/>
              <a:t>Transistors will saturate somewhere between 20-50B transistors</a:t>
            </a:r>
          </a:p>
          <a:p>
            <a:r>
              <a:rPr lang="en-US" dirty="0" smtClean="0"/>
              <a:t>More importantly, the needs are different</a:t>
            </a:r>
          </a:p>
          <a:p>
            <a:pPr lvl="1"/>
            <a:r>
              <a:rPr lang="en-US" dirty="0" smtClean="0"/>
              <a:t>Mainly because of the “memory wall”</a:t>
            </a:r>
          </a:p>
          <a:p>
            <a:pPr lvl="1"/>
            <a:r>
              <a:rPr lang="en-US" dirty="0" smtClean="0"/>
              <a:t>Commodity digs deeper into the chip: within chip is faster, going outside (DRAM, communication) is slower --- much slower</a:t>
            </a:r>
          </a:p>
          <a:p>
            <a:pPr lvl="1"/>
            <a:r>
              <a:rPr lang="en-US" dirty="0" smtClean="0"/>
              <a:t>That’s not going to work well..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may have to specialize architectures to classes of applications</a:t>
            </a:r>
          </a:p>
          <a:p>
            <a:pPr lvl="1"/>
            <a:r>
              <a:rPr lang="en-US" dirty="0" smtClean="0"/>
              <a:t>Two dimensions: memory-per-core, bisection bandwidth</a:t>
            </a:r>
          </a:p>
          <a:p>
            <a:pPr lvl="1"/>
            <a:r>
              <a:rPr lang="en-US" dirty="0" smtClean="0"/>
              <a:t>Of the 4 quadrants formed, more than 1 are populated by real apps, I think</a:t>
            </a:r>
          </a:p>
          <a:p>
            <a:pPr lvl="1"/>
            <a:r>
              <a:rPr lang="en-US" dirty="0" smtClean="0"/>
              <a:t>We can design *very* different machines for each class</a:t>
            </a:r>
          </a:p>
          <a:p>
            <a:pPr lvl="2"/>
            <a:r>
              <a:rPr lang="en-US" dirty="0" smtClean="0"/>
              <a:t>E.g. </a:t>
            </a:r>
            <a:r>
              <a:rPr lang="en-US" dirty="0" smtClean="0"/>
              <a:t>For many apps we may need to go to a machine design with (say) no external DRAM. Use all the pins for </a:t>
            </a:r>
            <a:r>
              <a:rPr lang="en-US" dirty="0" smtClean="0"/>
              <a:t>communication.., and say use a simple grid network.</a:t>
            </a:r>
          </a:p>
          <a:p>
            <a:r>
              <a:rPr lang="en-US" dirty="0" smtClean="0"/>
              <a:t>We need a serious study of applications </a:t>
            </a:r>
          </a:p>
          <a:p>
            <a:pPr lvl="1"/>
            <a:r>
              <a:rPr lang="en-US" dirty="0" smtClean="0"/>
              <a:t>Emphasizing </a:t>
            </a:r>
            <a:r>
              <a:rPr lang="en-US" dirty="0" err="1" smtClean="0"/>
              <a:t>exascale</a:t>
            </a:r>
            <a:r>
              <a:rPr lang="en-US" dirty="0" smtClean="0"/>
              <a:t> problem instances</a:t>
            </a:r>
          </a:p>
          <a:p>
            <a:pPr lvl="1"/>
            <a:r>
              <a:rPr lang="en-US" dirty="0" smtClean="0"/>
              <a:t>Use something like BigSim to do parametric studies to quantify needs of application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953000"/>
          </a:xfrm>
        </p:spPr>
        <p:txBody>
          <a:bodyPr/>
          <a:lstStyle/>
          <a:p>
            <a:r>
              <a:rPr lang="en-US" dirty="0" smtClean="0"/>
              <a:t>New models are needed…  but…  MPI will still be there</a:t>
            </a:r>
          </a:p>
          <a:p>
            <a:r>
              <a:rPr lang="en-US" dirty="0" smtClean="0"/>
              <a:t>Development of new models must be driven by the needs of </a:t>
            </a:r>
            <a:r>
              <a:rPr lang="en-US" dirty="0" err="1" smtClean="0"/>
              <a:t>exascale</a:t>
            </a:r>
            <a:r>
              <a:rPr lang="en-US" dirty="0" smtClean="0"/>
              <a:t> applications</a:t>
            </a:r>
          </a:p>
          <a:p>
            <a:pPr lvl="1"/>
            <a:r>
              <a:rPr lang="en-US" dirty="0" smtClean="0"/>
              <a:t>Multi-resolution</a:t>
            </a:r>
          </a:p>
          <a:p>
            <a:pPr lvl="1"/>
            <a:r>
              <a:rPr lang="en-US" dirty="0" smtClean="0"/>
              <a:t>Multi-module (multi-physics)</a:t>
            </a:r>
          </a:p>
          <a:p>
            <a:pPr lvl="1"/>
            <a:r>
              <a:rPr lang="en-US" dirty="0" smtClean="0"/>
              <a:t>Dynamic/adaptive : to handle application variation</a:t>
            </a:r>
          </a:p>
          <a:p>
            <a:pPr lvl="1"/>
            <a:r>
              <a:rPr lang="en-US" dirty="0" smtClean="0"/>
              <a:t>Adapt to a volatile computational environment</a:t>
            </a:r>
          </a:p>
          <a:p>
            <a:pPr lvl="1"/>
            <a:r>
              <a:rPr lang="en-US" dirty="0" smtClean="0"/>
              <a:t>Exploit heterogeneous architecture</a:t>
            </a:r>
          </a:p>
          <a:p>
            <a:r>
              <a:rPr lang="en-US" dirty="0" smtClean="0"/>
              <a:t>So? Consequences:</a:t>
            </a:r>
          </a:p>
          <a:p>
            <a:pPr lvl="1"/>
            <a:r>
              <a:rPr lang="en-US" dirty="0" smtClean="0"/>
              <a:t>Must support automated resource management: something like charm++</a:t>
            </a:r>
          </a:p>
          <a:p>
            <a:pPr lvl="1"/>
            <a:r>
              <a:rPr lang="en-US" dirty="0" smtClean="0"/>
              <a:t>Must support interoperability and parallel composition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28th,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8th Annual Charm++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58B-61B3-49CD-913E-D261B1555B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Compositionality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to support compositionality </a:t>
            </a:r>
          </a:p>
          <a:p>
            <a:pPr lvl="1"/>
            <a:r>
              <a:rPr lang="en-US" dirty="0" smtClean="0"/>
              <a:t>For multi-module, multi-physics, multi-paradigm applications..</a:t>
            </a:r>
          </a:p>
          <a:p>
            <a:r>
              <a:rPr lang="en-US" dirty="0" smtClean="0"/>
              <a:t>What I mean by parallel composition</a:t>
            </a:r>
          </a:p>
          <a:p>
            <a:pPr lvl="1"/>
            <a:r>
              <a:rPr lang="en-US" dirty="0" smtClean="0"/>
              <a:t>A || B where A and B are independently developed modules</a:t>
            </a:r>
          </a:p>
          <a:p>
            <a:pPr lvl="1"/>
            <a:r>
              <a:rPr lang="en-US" dirty="0" smtClean="0"/>
              <a:t>A is parallel module by itself, and so is B</a:t>
            </a:r>
          </a:p>
          <a:p>
            <a:pPr lvl="1"/>
            <a:r>
              <a:rPr lang="en-US" dirty="0" smtClean="0"/>
              <a:t>Programmers who wrote A were unaware of B and vice versa</a:t>
            </a:r>
          </a:p>
          <a:p>
            <a:r>
              <a:rPr lang="en-US" dirty="0" smtClean="0"/>
              <a:t>This is not well-supported by MPI</a:t>
            </a:r>
          </a:p>
          <a:p>
            <a:pPr lvl="1"/>
            <a:r>
              <a:rPr lang="en-US" dirty="0" smtClean="0"/>
              <a:t>Developers support it by breaking abstraction boundaries</a:t>
            </a:r>
          </a:p>
          <a:p>
            <a:pPr lvl="2"/>
            <a:r>
              <a:rPr lang="en-US" dirty="0" smtClean="0"/>
              <a:t>E.g. wildcard </a:t>
            </a:r>
            <a:r>
              <a:rPr lang="en-US" dirty="0" err="1" smtClean="0"/>
              <a:t>recvs</a:t>
            </a:r>
            <a:r>
              <a:rPr lang="en-US" dirty="0" smtClean="0"/>
              <a:t> in module A to process messages for module B</a:t>
            </a:r>
          </a:p>
          <a:p>
            <a:pPr lvl="1"/>
            <a:r>
              <a:rPr lang="en-US" dirty="0" smtClean="0"/>
              <a:t>Nor by </a:t>
            </a:r>
            <a:r>
              <a:rPr lang="en-US" dirty="0" err="1" smtClean="0"/>
              <a:t>OpenMP</a:t>
            </a:r>
            <a:r>
              <a:rPr lang="en-US" dirty="0" smtClean="0"/>
              <a:t> implementations : 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9/6/2009</a:t>
            </a:r>
            <a:endParaRPr lang="en-US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ACCESS-09</a:t>
            </a:r>
            <a:endParaRPr lang="en-US"/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F1A54-93A4-4EC5-B551-642DCEAB83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0" y="6553200"/>
            <a:ext cx="1905000" cy="304800"/>
          </a:xfrm>
          <a:noFill/>
        </p:spPr>
        <p:txBody>
          <a:bodyPr/>
          <a:lstStyle/>
          <a:p>
            <a:pPr algn="l"/>
            <a:r>
              <a:rPr lang="en-US" smtClean="0">
                <a:ea typeface="ＭＳ Ｐゴシック"/>
                <a:cs typeface="ＭＳ Ｐゴシック"/>
              </a:rPr>
              <a:t>ACCESS-09</a:t>
            </a:r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15200" y="6553200"/>
            <a:ext cx="1828800" cy="304800"/>
          </a:xfrm>
          <a:noFill/>
        </p:spPr>
        <p:txBody>
          <a:bodyPr/>
          <a:lstStyle/>
          <a:p>
            <a:pPr algn="ctr"/>
            <a:fld id="{273F8E31-65E3-4B5D-BFD9-17F16A6A54FE}" type="slidenum">
              <a:rPr lang="en-US" smtClean="0">
                <a:ea typeface="ＭＳ Ｐゴシック"/>
                <a:cs typeface="ＭＳ Ｐゴシック"/>
              </a:rPr>
              <a:pPr algn="ctr"/>
              <a:t>8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pic>
        <p:nvPicPr>
          <p:cNvPr id="26628" name="Picture 4" descr="parallelCompSiamPie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25384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505200" y="38862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3200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2057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26670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006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244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338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386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3434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958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672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886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576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814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862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910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4196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8768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6482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8768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0292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910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8862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654" name="TextBox 31"/>
          <p:cNvSpPr txBox="1">
            <a:spLocks noChangeArrowheads="1"/>
          </p:cNvSpPr>
          <p:nvPr/>
        </p:nvSpPr>
        <p:spPr bwMode="auto">
          <a:xfrm>
            <a:off x="1371600" y="685800"/>
            <a:ext cx="4648200" cy="10779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  <a:ea typeface="ＭＳ Ｐゴシック"/>
                <a:cs typeface="ＭＳ Ｐゴシック"/>
              </a:rPr>
              <a:t>Without message-driven execution (and virtualization), you get either:</a:t>
            </a:r>
          </a:p>
          <a:p>
            <a:r>
              <a:rPr lang="en-US">
                <a:latin typeface="Arial" pitchFamily="34" charset="0"/>
                <a:ea typeface="ＭＳ Ｐゴシック"/>
                <a:cs typeface="ＭＳ Ｐゴシック"/>
              </a:rPr>
              <a:t>Space-division</a:t>
            </a:r>
          </a:p>
        </p:txBody>
      </p:sp>
      <p:sp>
        <p:nvSpPr>
          <p:cNvPr id="26655" name="Date Placeholder 32"/>
          <p:cNvSpPr>
            <a:spLocks noGrp="1"/>
          </p:cNvSpPr>
          <p:nvPr>
            <p:ph type="dt" sz="quarter" idx="10"/>
          </p:nvPr>
        </p:nvSpPr>
        <p:spPr>
          <a:xfrm>
            <a:off x="533400" y="6553200"/>
            <a:ext cx="1905000" cy="304800"/>
          </a:xfrm>
          <a:noFill/>
        </p:spPr>
        <p:txBody>
          <a:bodyPr/>
          <a:lstStyle/>
          <a:p>
            <a:r>
              <a:rPr lang="en-US" smtClean="0"/>
              <a:t>9/6/2009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67200" y="6553200"/>
            <a:ext cx="1905000" cy="304800"/>
          </a:xfrm>
          <a:noFill/>
        </p:spPr>
        <p:txBody>
          <a:bodyPr/>
          <a:lstStyle/>
          <a:p>
            <a:pPr algn="l"/>
            <a:r>
              <a:rPr lang="en-US" smtClean="0">
                <a:ea typeface="ＭＳ Ｐゴシック"/>
                <a:cs typeface="ＭＳ Ｐゴシック"/>
              </a:rPr>
              <a:t>ACCESS-09</a:t>
            </a:r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905000" cy="304800"/>
          </a:xfrm>
          <a:noFill/>
        </p:spPr>
        <p:txBody>
          <a:bodyPr/>
          <a:lstStyle/>
          <a:p>
            <a:pPr algn="ctr"/>
            <a:fld id="{14FC7A37-17F9-4016-A6CF-9A64C20F8E8B}" type="slidenum">
              <a:rPr lang="en-US" smtClean="0">
                <a:ea typeface="ＭＳ Ｐゴシック"/>
                <a:cs typeface="ＭＳ Ｐゴシック"/>
              </a:rPr>
              <a:pPr algn="ctr"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pic>
        <p:nvPicPr>
          <p:cNvPr id="27652" name="Picture 4" descr="parallelCompSiamPie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25384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505200" y="38862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3200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20574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2667000"/>
            <a:ext cx="4343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576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576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338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386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9624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57600" y="4038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86200" y="4038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886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24400" y="2819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953000" y="2819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3000" y="22860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3434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4196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495800" y="22860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6482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8768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95800" y="28194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0" y="40386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76800" y="33528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24400" y="2286000"/>
            <a:ext cx="76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678" name="TextBox 31"/>
          <p:cNvSpPr txBox="1">
            <a:spLocks noChangeArrowheads="1"/>
          </p:cNvSpPr>
          <p:nvPr/>
        </p:nvSpPr>
        <p:spPr bwMode="auto">
          <a:xfrm>
            <a:off x="1371600" y="1219200"/>
            <a:ext cx="3200400" cy="461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  <a:ea typeface="ＭＳ Ｐゴシック"/>
                <a:cs typeface="ＭＳ Ｐゴシック"/>
              </a:rPr>
              <a:t>OR: </a:t>
            </a:r>
            <a:r>
              <a:rPr lang="en-US">
                <a:latin typeface="Arial" pitchFamily="34" charset="0"/>
                <a:ea typeface="ＭＳ Ｐゴシック"/>
                <a:cs typeface="ＭＳ Ｐゴシック"/>
              </a:rPr>
              <a:t>Sequentialization</a:t>
            </a:r>
          </a:p>
        </p:txBody>
      </p:sp>
      <p:sp>
        <p:nvSpPr>
          <p:cNvPr id="27679" name="Date Placeholder 32"/>
          <p:cNvSpPr>
            <a:spLocks noGrp="1"/>
          </p:cNvSpPr>
          <p:nvPr>
            <p:ph type="dt" sz="quarter" idx="10"/>
          </p:nvPr>
        </p:nvSpPr>
        <p:spPr>
          <a:xfrm>
            <a:off x="457200" y="6553200"/>
            <a:ext cx="1905000" cy="304800"/>
          </a:xfrm>
          <a:noFill/>
        </p:spPr>
        <p:txBody>
          <a:bodyPr/>
          <a:lstStyle/>
          <a:p>
            <a:r>
              <a:rPr lang="en-US" smtClean="0"/>
              <a:t>9/6/2009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12397</TotalTime>
  <Words>870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Exascale by 2018, Really?  Yes,  if we want it, and here is how</vt:lpstr>
      <vt:lpstr>Technical feasibility</vt:lpstr>
      <vt:lpstr>The real question is:</vt:lpstr>
      <vt:lpstr>Why can’t we ride commodity curve</vt:lpstr>
      <vt:lpstr>Application Segmentation</vt:lpstr>
      <vt:lpstr>Programming Models</vt:lpstr>
      <vt:lpstr>Compositionality</vt:lpstr>
      <vt:lpstr>Slide 8</vt:lpstr>
      <vt:lpstr>Slide 9</vt:lpstr>
      <vt:lpstr>Slide 10</vt:lpstr>
      <vt:lpstr>New Programming Models</vt:lpstr>
      <vt:lpstr>Slide 12</vt:lpstr>
      <vt:lpstr>Slide 13</vt:lpstr>
    </vt:vector>
  </TitlesOfParts>
  <Company>uiuc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Runtime Optimizations</dc:title>
  <dc:creator>sanjay</dc:creator>
  <cp:lastModifiedBy> Sanjay Kale</cp:lastModifiedBy>
  <cp:revision>142</cp:revision>
  <dcterms:created xsi:type="dcterms:W3CDTF">2002-10-12T14:08:56Z</dcterms:created>
  <dcterms:modified xsi:type="dcterms:W3CDTF">2010-04-28T20:22:05Z</dcterms:modified>
</cp:coreProperties>
</file>