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Default Extension="ppt" ContentType="application/vnd.ms-powerpoint"/>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Default Extension="tiff" ContentType="image/tiff"/>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charts/chart7.xml" ContentType="application/vnd.openxmlformats-officedocument.drawingml.chart+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charts/chart6.xml" ContentType="application/vnd.openxmlformats-officedocument.drawingml.chart+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charts/chart8.xml" ContentType="application/vnd.openxmlformats-officedocument.drawingml.char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charts/chart10.xml" ContentType="application/vnd.openxmlformats-officedocument.drawingml.char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Default Extension="avi" ContentType="video/avi"/>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charts/chart5.xml" ContentType="application/vnd.openxmlformats-officedocument.drawingml.char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51" r:id="rId2"/>
    <p:sldMasterId id="2147483770" r:id="rId3"/>
    <p:sldMasterId id="2147483812" r:id="rId4"/>
    <p:sldMasterId id="2147483844" r:id="rId5"/>
    <p:sldMasterId id="2147483887" r:id="rId6"/>
    <p:sldMasterId id="2147483899" r:id="rId7"/>
    <p:sldMasterId id="2147483911" r:id="rId8"/>
    <p:sldMasterId id="2147483923" r:id="rId9"/>
    <p:sldMasterId id="2147483936" r:id="rId10"/>
    <p:sldMasterId id="2147483948" r:id="rId11"/>
    <p:sldMasterId id="2147483960" r:id="rId12"/>
    <p:sldMasterId id="2147483973" r:id="rId13"/>
    <p:sldMasterId id="2147483985" r:id="rId14"/>
    <p:sldMasterId id="2147484009" r:id="rId15"/>
    <p:sldMasterId id="2147484021" r:id="rId16"/>
    <p:sldMasterId id="2147484027" r:id="rId17"/>
    <p:sldMasterId id="2147484068" r:id="rId18"/>
    <p:sldMasterId id="2147484081" r:id="rId19"/>
    <p:sldMasterId id="2147484107" r:id="rId20"/>
    <p:sldMasterId id="2147484140" r:id="rId21"/>
    <p:sldMasterId id="2147484155" r:id="rId22"/>
    <p:sldMasterId id="2147484169" r:id="rId23"/>
  </p:sldMasterIdLst>
  <p:notesMasterIdLst>
    <p:notesMasterId r:id="rId146"/>
  </p:notesMasterIdLst>
  <p:sldIdLst>
    <p:sldId id="342" r:id="rId24"/>
    <p:sldId id="726" r:id="rId25"/>
    <p:sldId id="339" r:id="rId26"/>
    <p:sldId id="596" r:id="rId27"/>
    <p:sldId id="597" r:id="rId28"/>
    <p:sldId id="598" r:id="rId29"/>
    <p:sldId id="483" r:id="rId30"/>
    <p:sldId id="599" r:id="rId31"/>
    <p:sldId id="600" r:id="rId32"/>
    <p:sldId id="587" r:id="rId33"/>
    <p:sldId id="525" r:id="rId34"/>
    <p:sldId id="399" r:id="rId35"/>
    <p:sldId id="400" r:id="rId36"/>
    <p:sldId id="711" r:id="rId37"/>
    <p:sldId id="713" r:id="rId38"/>
    <p:sldId id="714" r:id="rId39"/>
    <p:sldId id="715" r:id="rId40"/>
    <p:sldId id="386" r:id="rId41"/>
    <p:sldId id="325" r:id="rId42"/>
    <p:sldId id="550" r:id="rId43"/>
    <p:sldId id="538" r:id="rId44"/>
    <p:sldId id="336" r:id="rId45"/>
    <p:sldId id="348" r:id="rId46"/>
    <p:sldId id="410" r:id="rId47"/>
    <p:sldId id="320" r:id="rId48"/>
    <p:sldId id="551" r:id="rId49"/>
    <p:sldId id="459" r:id="rId50"/>
    <p:sldId id="536" r:id="rId51"/>
    <p:sldId id="452" r:id="rId52"/>
    <p:sldId id="453" r:id="rId53"/>
    <p:sldId id="355" r:id="rId54"/>
    <p:sldId id="321" r:id="rId55"/>
    <p:sldId id="454" r:id="rId56"/>
    <p:sldId id="329" r:id="rId57"/>
    <p:sldId id="391" r:id="rId58"/>
    <p:sldId id="552" r:id="rId59"/>
    <p:sldId id="394" r:id="rId60"/>
    <p:sldId id="318" r:id="rId61"/>
    <p:sldId id="397" r:id="rId62"/>
    <p:sldId id="323" r:id="rId63"/>
    <p:sldId id="481" r:id="rId64"/>
    <p:sldId id="353" r:id="rId65"/>
    <p:sldId id="354" r:id="rId66"/>
    <p:sldId id="340" r:id="rId67"/>
    <p:sldId id="649" r:id="rId68"/>
    <p:sldId id="460" r:id="rId69"/>
    <p:sldId id="694" r:id="rId70"/>
    <p:sldId id="696" r:id="rId71"/>
    <p:sldId id="698" r:id="rId72"/>
    <p:sldId id="651" r:id="rId73"/>
    <p:sldId id="652" r:id="rId74"/>
    <p:sldId id="653" r:id="rId75"/>
    <p:sldId id="654" r:id="rId76"/>
    <p:sldId id="655" r:id="rId77"/>
    <p:sldId id="656" r:id="rId78"/>
    <p:sldId id="721" r:id="rId79"/>
    <p:sldId id="719" r:id="rId80"/>
    <p:sldId id="722" r:id="rId81"/>
    <p:sldId id="723" r:id="rId82"/>
    <p:sldId id="724" r:id="rId83"/>
    <p:sldId id="541" r:id="rId84"/>
    <p:sldId id="660" r:id="rId85"/>
    <p:sldId id="661" r:id="rId86"/>
    <p:sldId id="658" r:id="rId87"/>
    <p:sldId id="663" r:id="rId88"/>
    <p:sldId id="664" r:id="rId89"/>
    <p:sldId id="665" r:id="rId90"/>
    <p:sldId id="566" r:id="rId91"/>
    <p:sldId id="567" r:id="rId92"/>
    <p:sldId id="568" r:id="rId93"/>
    <p:sldId id="548" r:id="rId94"/>
    <p:sldId id="474" r:id="rId95"/>
    <p:sldId id="716" r:id="rId96"/>
    <p:sldId id="717" r:id="rId97"/>
    <p:sldId id="547" r:id="rId98"/>
    <p:sldId id="549" r:id="rId99"/>
    <p:sldId id="725" r:id="rId100"/>
    <p:sldId id="439" r:id="rId101"/>
    <p:sldId id="487" r:id="rId102"/>
    <p:sldId id="585" r:id="rId103"/>
    <p:sldId id="482" r:id="rId104"/>
    <p:sldId id="484" r:id="rId105"/>
    <p:sldId id="486" r:id="rId106"/>
    <p:sldId id="488" r:id="rId107"/>
    <p:sldId id="489" r:id="rId108"/>
    <p:sldId id="490" r:id="rId109"/>
    <p:sldId id="491" r:id="rId110"/>
    <p:sldId id="492" r:id="rId111"/>
    <p:sldId id="493" r:id="rId112"/>
    <p:sldId id="494" r:id="rId113"/>
    <p:sldId id="495" r:id="rId114"/>
    <p:sldId id="496" r:id="rId115"/>
    <p:sldId id="497" r:id="rId116"/>
    <p:sldId id="498" r:id="rId117"/>
    <p:sldId id="499" r:id="rId118"/>
    <p:sldId id="500" r:id="rId119"/>
    <p:sldId id="699" r:id="rId120"/>
    <p:sldId id="700" r:id="rId121"/>
    <p:sldId id="701" r:id="rId122"/>
    <p:sldId id="702" r:id="rId123"/>
    <p:sldId id="703" r:id="rId124"/>
    <p:sldId id="704" r:id="rId125"/>
    <p:sldId id="705" r:id="rId126"/>
    <p:sldId id="706" r:id="rId127"/>
    <p:sldId id="707" r:id="rId128"/>
    <p:sldId id="708" r:id="rId129"/>
    <p:sldId id="501" r:id="rId130"/>
    <p:sldId id="502" r:id="rId131"/>
    <p:sldId id="572" r:id="rId132"/>
    <p:sldId id="710" r:id="rId133"/>
    <p:sldId id="712" r:id="rId134"/>
    <p:sldId id="709" r:id="rId135"/>
    <p:sldId id="506" r:id="rId136"/>
    <p:sldId id="588" r:id="rId137"/>
    <p:sldId id="531" r:id="rId138"/>
    <p:sldId id="532" r:id="rId139"/>
    <p:sldId id="542" r:id="rId140"/>
    <p:sldId id="543" r:id="rId141"/>
    <p:sldId id="480" r:id="rId142"/>
    <p:sldId id="503" r:id="rId143"/>
    <p:sldId id="695" r:id="rId144"/>
    <p:sldId id="697" r:id="rId145"/>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Black"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Black"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Black"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Black"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Black"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Black"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Black"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Black"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Black"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FCC"/>
    <a:srgbClr val="FFCCFF"/>
    <a:srgbClr val="FF99CC"/>
    <a:srgbClr val="FF6699"/>
    <a:srgbClr val="6EBEF0"/>
    <a:srgbClr val="144390"/>
    <a:srgbClr val="9DD789"/>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03" autoAdjust="0"/>
    <p:restoredTop sz="88946" autoAdjust="0"/>
  </p:normalViewPr>
  <p:slideViewPr>
    <p:cSldViewPr>
      <p:cViewPr>
        <p:scale>
          <a:sx n="100" d="100"/>
          <a:sy n="100" d="100"/>
        </p:scale>
        <p:origin x="-198" y="-126"/>
      </p:cViewPr>
      <p:guideLst>
        <p:guide orient="horz" pos="33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2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slide" Target="slides/slide93.xml"/><Relationship Id="rId124" Type="http://schemas.openxmlformats.org/officeDocument/2006/relationships/slide" Target="slides/slide101.xml"/><Relationship Id="rId129" Type="http://schemas.openxmlformats.org/officeDocument/2006/relationships/slide" Target="slides/slide106.xml"/><Relationship Id="rId137"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32" Type="http://schemas.openxmlformats.org/officeDocument/2006/relationships/slide" Target="slides/slide109.xml"/><Relationship Id="rId140" Type="http://schemas.openxmlformats.org/officeDocument/2006/relationships/slide" Target="slides/slide117.xml"/><Relationship Id="rId145"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______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tsu\work\committees\mext-exa\Top500-1-core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___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Nguyen\Desktop\MPI_CUDA_experiment.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cygwin\home\naoya\projects\ftgpgpu-memory\matmul-performance.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shi_lei\My%20Documents\My%20Dropbox\Documents\semi\thesis\evaluati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cuments%20and%20Settings\shi_lei\My%20Documents\My%20Dropbox\Documents\semi\thesis\evaluati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cuments%20and%20Settings\shi_lei\My%20Documents\My%20Dropbox\Documents\semi\thesis\evaluatio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ocuments%20and%20Settings\shi_lei\My%20Documents\My%20Dropbox\Documents\semi\thesis\evaluati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ocuments%20and%20Settings\shi_lei\My%20Documents\My%20Dropbox\Documents\semi\thesis\evalu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lrMapOvr bg1="lt1" tx1="dk1" bg2="lt2" tx2="dk2" accent1="accent1" accent2="accent2" accent3="accent3" accent4="accent4" accent5="accent5" accent6="accent6" hlink="hlink" folHlink="folHlink"/>
  <c:chart>
    <c:plotArea>
      <c:layout>
        <c:manualLayout>
          <c:layoutTarget val="inner"/>
          <c:xMode val="edge"/>
          <c:yMode val="edge"/>
          <c:x val="0.16263090219783144"/>
          <c:y val="2.9140471614276582E-2"/>
          <c:w val="0.82277221029190017"/>
          <c:h val="0.57144749622832991"/>
        </c:manualLayout>
      </c:layout>
      <c:barChart>
        <c:barDir val="col"/>
        <c:grouping val="clustered"/>
        <c:ser>
          <c:idx val="0"/>
          <c:order val="0"/>
          <c:tx>
            <c:strRef>
              <c:f>Sheet1!$B$1</c:f>
              <c:strCache>
                <c:ptCount val="1"/>
                <c:pt idx="0">
                  <c:v>Measured</c:v>
                </c:pt>
              </c:strCache>
            </c:strRef>
          </c:tx>
          <c:cat>
            <c:strRef>
              <c:f>Sheet1!$A$2:$A$42</c:f>
              <c:strCache>
                <c:ptCount val="41"/>
                <c:pt idx="0">
                  <c:v>MersenneTwister::BoxMullerGPU</c:v>
                </c:pt>
                <c:pt idx="1">
                  <c:v>MersenneTwister::RandomGPU</c:v>
                </c:pt>
                <c:pt idx="2">
                  <c:v>MonteCarlo::inverseCNDKernel</c:v>
                </c:pt>
                <c:pt idx="3">
                  <c:v>MonteCarlo::MonteCarloOneBlockPerOption</c:v>
                </c:pt>
                <c:pt idx="4">
                  <c:v>backprop::bpnn_layerforward_CUDA</c:v>
                </c:pt>
                <c:pt idx="5">
                  <c:v>backprop::bpnn_adjust_weights_cuda</c:v>
                </c:pt>
                <c:pt idx="6">
                  <c:v>bfs::Kernel</c:v>
                </c:pt>
                <c:pt idx="7">
                  <c:v>bfs::Kernel2</c:v>
                </c:pt>
                <c:pt idx="8">
                  <c:v>binomialOptions::binomialOptionsKernel</c:v>
                </c:pt>
                <c:pt idx="9">
                  <c:v>boxFilter::d_boxfilter_rgba_y</c:v>
                </c:pt>
                <c:pt idx="10">
                  <c:v>cell::evolve</c:v>
                </c:pt>
                <c:pt idx="11">
                  <c:v>cfdsolver::cuda_time_step</c:v>
                </c:pt>
                <c:pt idx="12">
                  <c:v>cfdsolver::cuda_compute_flux</c:v>
                </c:pt>
                <c:pt idx="13">
                  <c:v>cfdsolver::cuda_compute_step_factor</c:v>
                </c:pt>
                <c:pt idx="14">
                  <c:v>cfdsolver::cuda_initialize_variables</c:v>
                </c:pt>
                <c:pt idx="15">
                  <c:v>dwtHaar1D::dwtHaar1D</c:v>
                </c:pt>
                <c:pt idx="16">
                  <c:v>dxtc::compress</c:v>
                </c:pt>
                <c:pt idx="17">
                  <c:v>dynproc::dynproc_kernel</c:v>
                </c:pt>
                <c:pt idx="18">
                  <c:v>fastWalshTransform::fwtBatch1Kernel</c:v>
                </c:pt>
                <c:pt idx="19">
                  <c:v>fastWalshTransform::fwtBatch2Kernel</c:v>
                </c:pt>
                <c:pt idx="20">
                  <c:v>gaussian::Gaussian_CUDA</c:v>
                </c:pt>
                <c:pt idx="21">
                  <c:v>histogram64::histogram64Kernel</c:v>
                </c:pt>
                <c:pt idx="22">
                  <c:v>hotspot::calculate_temp</c:v>
                </c:pt>
                <c:pt idx="23">
                  <c:v>kmeans::invert_mapping</c:v>
                </c:pt>
                <c:pt idx="24">
                  <c:v>matrixMul::matrixMul</c:v>
                </c:pt>
                <c:pt idx="25">
                  <c:v>needle::needle_cuda_shared_1</c:v>
                </c:pt>
                <c:pt idx="26">
                  <c:v>needle::needle_cuda_shared_2</c:v>
                </c:pt>
                <c:pt idx="27">
                  <c:v>nn::euclid</c:v>
                </c:pt>
                <c:pt idx="28">
                  <c:v>quasirandomGenerator::inverseCNDKernel</c:v>
                </c:pt>
                <c:pt idx="29">
                  <c:v>quasirandomGenerator::quasirandomGeneratorKernel</c:v>
                </c:pt>
                <c:pt idx="30">
                  <c:v>scalarProd::scalarProdGPU</c:v>
                </c:pt>
                <c:pt idx="31">
                  <c:v>scan::scan_naive</c:v>
                </c:pt>
                <c:pt idx="32">
                  <c:v>scan::scan_workefficient</c:v>
                </c:pt>
                <c:pt idx="33">
                  <c:v>scan::scan_best</c:v>
                </c:pt>
                <c:pt idx="34">
                  <c:v>scanLargeArray::prescan</c:v>
                </c:pt>
                <c:pt idx="35">
                  <c:v>simpleCUBLAS::sgemm</c:v>
                </c:pt>
                <c:pt idx="36">
                  <c:v>srad::srad_cuda_1</c:v>
                </c:pt>
                <c:pt idx="37">
                  <c:v>srad::srad_cuda_2</c:v>
                </c:pt>
                <c:pt idx="38">
                  <c:v>streamcluster::pgain_kernel</c:v>
                </c:pt>
                <c:pt idx="39">
                  <c:v>transpose::transpose_naive</c:v>
                </c:pt>
                <c:pt idx="40">
                  <c:v>transpose::transpose</c:v>
                </c:pt>
              </c:strCache>
            </c:strRef>
          </c:cat>
          <c:val>
            <c:numRef>
              <c:f>Sheet1!$B$2:$B$42</c:f>
              <c:numCache>
                <c:formatCode>General</c:formatCode>
                <c:ptCount val="41"/>
                <c:pt idx="0">
                  <c:v>106.54959995857899</c:v>
                </c:pt>
                <c:pt idx="1">
                  <c:v>123.91484446694665</c:v>
                </c:pt>
                <c:pt idx="2">
                  <c:v>116.53473014783575</c:v>
                </c:pt>
                <c:pt idx="3">
                  <c:v>163.72039830961094</c:v>
                </c:pt>
                <c:pt idx="4">
                  <c:v>113.7429973690074</c:v>
                </c:pt>
                <c:pt idx="5">
                  <c:v>103.852425639833</c:v>
                </c:pt>
                <c:pt idx="6">
                  <c:v>111.54774333360101</c:v>
                </c:pt>
                <c:pt idx="7">
                  <c:v>111.14613581868122</c:v>
                </c:pt>
                <c:pt idx="8">
                  <c:v>107.8592132949824</c:v>
                </c:pt>
                <c:pt idx="9">
                  <c:v>113.173273288022</c:v>
                </c:pt>
                <c:pt idx="10">
                  <c:v>115.43155559960402</c:v>
                </c:pt>
                <c:pt idx="11">
                  <c:v>141.42481063652099</c:v>
                </c:pt>
                <c:pt idx="12">
                  <c:v>149.67555754831992</c:v>
                </c:pt>
                <c:pt idx="13">
                  <c:v>148.2076663487338</c:v>
                </c:pt>
                <c:pt idx="14">
                  <c:v>119.753082861915</c:v>
                </c:pt>
                <c:pt idx="15">
                  <c:v>111.41924482015099</c:v>
                </c:pt>
                <c:pt idx="16">
                  <c:v>113.0955354608454</c:v>
                </c:pt>
                <c:pt idx="17">
                  <c:v>95.780037993603358</c:v>
                </c:pt>
                <c:pt idx="18">
                  <c:v>128.092216491306</c:v>
                </c:pt>
                <c:pt idx="19">
                  <c:v>148.06162130162079</c:v>
                </c:pt>
                <c:pt idx="20">
                  <c:v>103.26187558361002</c:v>
                </c:pt>
                <c:pt idx="21">
                  <c:v>117.904074525064</c:v>
                </c:pt>
                <c:pt idx="22">
                  <c:v>117.735967581436</c:v>
                </c:pt>
                <c:pt idx="23">
                  <c:v>135.98680742306601</c:v>
                </c:pt>
                <c:pt idx="24">
                  <c:v>147.6111781698842</c:v>
                </c:pt>
                <c:pt idx="25">
                  <c:v>86.362406336459188</c:v>
                </c:pt>
                <c:pt idx="26">
                  <c:v>86.359617217035279</c:v>
                </c:pt>
                <c:pt idx="27">
                  <c:v>122.06720909186868</c:v>
                </c:pt>
                <c:pt idx="28">
                  <c:v>135.21016944133399</c:v>
                </c:pt>
                <c:pt idx="29">
                  <c:v>111.6616591881034</c:v>
                </c:pt>
                <c:pt idx="30">
                  <c:v>126.56792269726699</c:v>
                </c:pt>
                <c:pt idx="31">
                  <c:v>111.18996398064253</c:v>
                </c:pt>
                <c:pt idx="32">
                  <c:v>108.367615097594</c:v>
                </c:pt>
                <c:pt idx="33">
                  <c:v>105.280659862653</c:v>
                </c:pt>
                <c:pt idx="34">
                  <c:v>113.60326578976402</c:v>
                </c:pt>
                <c:pt idx="35">
                  <c:v>150.95596010169407</c:v>
                </c:pt>
                <c:pt idx="36">
                  <c:v>126.4415456875078</c:v>
                </c:pt>
                <c:pt idx="37">
                  <c:v>137.46292385077456</c:v>
                </c:pt>
                <c:pt idx="38">
                  <c:v>138.08270417525</c:v>
                </c:pt>
                <c:pt idx="39">
                  <c:v>91.021804338979848</c:v>
                </c:pt>
                <c:pt idx="40">
                  <c:v>109.39313653269832</c:v>
                </c:pt>
              </c:numCache>
            </c:numRef>
          </c:val>
        </c:ser>
        <c:ser>
          <c:idx val="1"/>
          <c:order val="1"/>
          <c:tx>
            <c:strRef>
              <c:f>Sheet1!$C$1</c:f>
              <c:strCache>
                <c:ptCount val="1"/>
                <c:pt idx="0">
                  <c:v>Estimated</c:v>
                </c:pt>
              </c:strCache>
            </c:strRef>
          </c:tx>
          <c:cat>
            <c:strRef>
              <c:f>Sheet1!$A$2:$A$42</c:f>
              <c:strCache>
                <c:ptCount val="41"/>
                <c:pt idx="0">
                  <c:v>MersenneTwister::BoxMullerGPU</c:v>
                </c:pt>
                <c:pt idx="1">
                  <c:v>MersenneTwister::RandomGPU</c:v>
                </c:pt>
                <c:pt idx="2">
                  <c:v>MonteCarlo::inverseCNDKernel</c:v>
                </c:pt>
                <c:pt idx="3">
                  <c:v>MonteCarlo::MonteCarloOneBlockPerOption</c:v>
                </c:pt>
                <c:pt idx="4">
                  <c:v>backprop::bpnn_layerforward_CUDA</c:v>
                </c:pt>
                <c:pt idx="5">
                  <c:v>backprop::bpnn_adjust_weights_cuda</c:v>
                </c:pt>
                <c:pt idx="6">
                  <c:v>bfs::Kernel</c:v>
                </c:pt>
                <c:pt idx="7">
                  <c:v>bfs::Kernel2</c:v>
                </c:pt>
                <c:pt idx="8">
                  <c:v>binomialOptions::binomialOptionsKernel</c:v>
                </c:pt>
                <c:pt idx="9">
                  <c:v>boxFilter::d_boxfilter_rgba_y</c:v>
                </c:pt>
                <c:pt idx="10">
                  <c:v>cell::evolve</c:v>
                </c:pt>
                <c:pt idx="11">
                  <c:v>cfdsolver::cuda_time_step</c:v>
                </c:pt>
                <c:pt idx="12">
                  <c:v>cfdsolver::cuda_compute_flux</c:v>
                </c:pt>
                <c:pt idx="13">
                  <c:v>cfdsolver::cuda_compute_step_factor</c:v>
                </c:pt>
                <c:pt idx="14">
                  <c:v>cfdsolver::cuda_initialize_variables</c:v>
                </c:pt>
                <c:pt idx="15">
                  <c:v>dwtHaar1D::dwtHaar1D</c:v>
                </c:pt>
                <c:pt idx="16">
                  <c:v>dxtc::compress</c:v>
                </c:pt>
                <c:pt idx="17">
                  <c:v>dynproc::dynproc_kernel</c:v>
                </c:pt>
                <c:pt idx="18">
                  <c:v>fastWalshTransform::fwtBatch1Kernel</c:v>
                </c:pt>
                <c:pt idx="19">
                  <c:v>fastWalshTransform::fwtBatch2Kernel</c:v>
                </c:pt>
                <c:pt idx="20">
                  <c:v>gaussian::Gaussian_CUDA</c:v>
                </c:pt>
                <c:pt idx="21">
                  <c:v>histogram64::histogram64Kernel</c:v>
                </c:pt>
                <c:pt idx="22">
                  <c:v>hotspot::calculate_temp</c:v>
                </c:pt>
                <c:pt idx="23">
                  <c:v>kmeans::invert_mapping</c:v>
                </c:pt>
                <c:pt idx="24">
                  <c:v>matrixMul::matrixMul</c:v>
                </c:pt>
                <c:pt idx="25">
                  <c:v>needle::needle_cuda_shared_1</c:v>
                </c:pt>
                <c:pt idx="26">
                  <c:v>needle::needle_cuda_shared_2</c:v>
                </c:pt>
                <c:pt idx="27">
                  <c:v>nn::euclid</c:v>
                </c:pt>
                <c:pt idx="28">
                  <c:v>quasirandomGenerator::inverseCNDKernel</c:v>
                </c:pt>
                <c:pt idx="29">
                  <c:v>quasirandomGenerator::quasirandomGeneratorKernel</c:v>
                </c:pt>
                <c:pt idx="30">
                  <c:v>scalarProd::scalarProdGPU</c:v>
                </c:pt>
                <c:pt idx="31">
                  <c:v>scan::scan_naive</c:v>
                </c:pt>
                <c:pt idx="32">
                  <c:v>scan::scan_workefficient</c:v>
                </c:pt>
                <c:pt idx="33">
                  <c:v>scan::scan_best</c:v>
                </c:pt>
                <c:pt idx="34">
                  <c:v>scanLargeArray::prescan</c:v>
                </c:pt>
                <c:pt idx="35">
                  <c:v>simpleCUBLAS::sgemm</c:v>
                </c:pt>
                <c:pt idx="36">
                  <c:v>srad::srad_cuda_1</c:v>
                </c:pt>
                <c:pt idx="37">
                  <c:v>srad::srad_cuda_2</c:v>
                </c:pt>
                <c:pt idx="38">
                  <c:v>streamcluster::pgain_kernel</c:v>
                </c:pt>
                <c:pt idx="39">
                  <c:v>transpose::transpose_naive</c:v>
                </c:pt>
                <c:pt idx="40">
                  <c:v>transpose::transpose</c:v>
                </c:pt>
              </c:strCache>
            </c:strRef>
          </c:cat>
          <c:val>
            <c:numRef>
              <c:f>Sheet1!$C$2:$C$42</c:f>
              <c:numCache>
                <c:formatCode>General</c:formatCode>
                <c:ptCount val="41"/>
                <c:pt idx="0">
                  <c:v>115.96633115650826</c:v>
                </c:pt>
                <c:pt idx="1">
                  <c:v>100.584594432053</c:v>
                </c:pt>
                <c:pt idx="2">
                  <c:v>109.79224835148426</c:v>
                </c:pt>
                <c:pt idx="3">
                  <c:v>172.6431595648566</c:v>
                </c:pt>
                <c:pt idx="4">
                  <c:v>118.98377942669298</c:v>
                </c:pt>
                <c:pt idx="5">
                  <c:v>104.649795024266</c:v>
                </c:pt>
                <c:pt idx="6">
                  <c:v>120.4289171508736</c:v>
                </c:pt>
                <c:pt idx="7">
                  <c:v>119.245404179575</c:v>
                </c:pt>
                <c:pt idx="8">
                  <c:v>112.3315145593444</c:v>
                </c:pt>
                <c:pt idx="9">
                  <c:v>115.44749857454802</c:v>
                </c:pt>
                <c:pt idx="10">
                  <c:v>115.67127569634502</c:v>
                </c:pt>
                <c:pt idx="11">
                  <c:v>146.55694063757107</c:v>
                </c:pt>
                <c:pt idx="12">
                  <c:v>149.331392779992</c:v>
                </c:pt>
                <c:pt idx="13">
                  <c:v>153.33320750347394</c:v>
                </c:pt>
                <c:pt idx="14">
                  <c:v>124.19239812883029</c:v>
                </c:pt>
                <c:pt idx="15">
                  <c:v>111.41516980130868</c:v>
                </c:pt>
                <c:pt idx="16">
                  <c:v>111.974689807253</c:v>
                </c:pt>
                <c:pt idx="17">
                  <c:v>107.68184175088257</c:v>
                </c:pt>
                <c:pt idx="18">
                  <c:v>118.334540931541</c:v>
                </c:pt>
                <c:pt idx="19">
                  <c:v>145.37974005634098</c:v>
                </c:pt>
                <c:pt idx="20">
                  <c:v>107.91570292252426</c:v>
                </c:pt>
                <c:pt idx="21">
                  <c:v>116.15087255253874</c:v>
                </c:pt>
                <c:pt idx="22">
                  <c:v>113.595556552045</c:v>
                </c:pt>
                <c:pt idx="23">
                  <c:v>122.1102164093884</c:v>
                </c:pt>
                <c:pt idx="24">
                  <c:v>135.16528104183999</c:v>
                </c:pt>
                <c:pt idx="25">
                  <c:v>89.18577486758862</c:v>
                </c:pt>
                <c:pt idx="26">
                  <c:v>92.143038418896055</c:v>
                </c:pt>
                <c:pt idx="27">
                  <c:v>122.01431385821547</c:v>
                </c:pt>
                <c:pt idx="28">
                  <c:v>125.49046968002968</c:v>
                </c:pt>
                <c:pt idx="29">
                  <c:v>116.26820825157398</c:v>
                </c:pt>
                <c:pt idx="30">
                  <c:v>121.219462527114</c:v>
                </c:pt>
                <c:pt idx="31">
                  <c:v>109.46811945697912</c:v>
                </c:pt>
                <c:pt idx="32">
                  <c:v>104.22133744357798</c:v>
                </c:pt>
                <c:pt idx="33">
                  <c:v>100.4979577917284</c:v>
                </c:pt>
                <c:pt idx="34">
                  <c:v>110.7689203640784</c:v>
                </c:pt>
                <c:pt idx="35">
                  <c:v>133.04288295265604</c:v>
                </c:pt>
                <c:pt idx="36">
                  <c:v>124.969066405551</c:v>
                </c:pt>
                <c:pt idx="37">
                  <c:v>136.78055821740199</c:v>
                </c:pt>
                <c:pt idx="38">
                  <c:v>143.36237567847201</c:v>
                </c:pt>
                <c:pt idx="39">
                  <c:v>90.941635529186726</c:v>
                </c:pt>
                <c:pt idx="40">
                  <c:v>109.01556333812502</c:v>
                </c:pt>
              </c:numCache>
            </c:numRef>
          </c:val>
        </c:ser>
        <c:axId val="52161920"/>
        <c:axId val="52233344"/>
      </c:barChart>
      <c:catAx>
        <c:axId val="52161920"/>
        <c:scaling>
          <c:orientation val="minMax"/>
        </c:scaling>
        <c:axPos val="b"/>
        <c:tickLblPos val="nextTo"/>
        <c:crossAx val="52233344"/>
        <c:crosses val="autoZero"/>
        <c:auto val="1"/>
        <c:lblAlgn val="ctr"/>
        <c:lblOffset val="100"/>
        <c:tickLblSkip val="1"/>
      </c:catAx>
      <c:valAx>
        <c:axId val="52233344"/>
        <c:scaling>
          <c:orientation val="minMax"/>
        </c:scaling>
        <c:axPos val="l"/>
        <c:majorGridlines/>
        <c:title>
          <c:tx>
            <c:rich>
              <a:bodyPr rot="-5400000" vert="horz"/>
              <a:lstStyle/>
              <a:p>
                <a:pPr>
                  <a:defRPr sz="1800"/>
                </a:pPr>
                <a:r>
                  <a:rPr lang="en-US" altLang="en-US" sz="1800"/>
                  <a:t>Average Power Consumption (W)</a:t>
                </a:r>
              </a:p>
            </c:rich>
          </c:tx>
        </c:title>
        <c:numFmt formatCode="General" sourceLinked="1"/>
        <c:tickLblPos val="nextTo"/>
        <c:txPr>
          <a:bodyPr/>
          <a:lstStyle/>
          <a:p>
            <a:pPr>
              <a:defRPr sz="1600">
                <a:latin typeface="+mn-lt"/>
              </a:defRPr>
            </a:pPr>
            <a:endParaRPr lang="ja-JP"/>
          </a:p>
        </c:txPr>
        <c:crossAx val="52161920"/>
        <c:crosses val="autoZero"/>
        <c:crossBetween val="between"/>
      </c:valAx>
    </c:plotArea>
    <c:legend>
      <c:legendPos val="r"/>
      <c:layout>
        <c:manualLayout>
          <c:xMode val="edge"/>
          <c:yMode val="edge"/>
          <c:x val="0.74038866353826982"/>
          <c:y val="1.4695470758462966E-2"/>
          <c:w val="0.23384381876507856"/>
          <c:h val="0.11877118808424812"/>
        </c:manualLayout>
      </c:layout>
      <c:txPr>
        <a:bodyPr/>
        <a:lstStyle/>
        <a:p>
          <a:pPr>
            <a:defRPr sz="1800" b="1"/>
          </a:pPr>
          <a:endParaRPr lang="ja-JP"/>
        </a:p>
      </c:txPr>
    </c:legend>
    <c:plotVisOnly val="1"/>
  </c:chart>
  <c:txPr>
    <a:bodyPr/>
    <a:lstStyle/>
    <a:p>
      <a:pPr>
        <a:defRPr>
          <a:latin typeface="+mn-lt"/>
        </a:defRPr>
      </a:pPr>
      <a:endParaRPr lang="ja-JP"/>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6239184275810473"/>
          <c:y val="5.1769581433899724E-2"/>
          <c:w val="0.80916041328819921"/>
          <c:h val="0.78906719039982698"/>
        </c:manualLayout>
      </c:layout>
      <c:lineChart>
        <c:grouping val="standard"/>
        <c:ser>
          <c:idx val="0"/>
          <c:order val="0"/>
          <c:tx>
            <c:strRef>
              <c:f>Sheet1!$C$2</c:f>
              <c:strCache>
                <c:ptCount val="1"/>
                <c:pt idx="0">
                  <c:v>Cores</c:v>
                </c:pt>
              </c:strCache>
            </c:strRef>
          </c:tx>
          <c:cat>
            <c:numRef>
              <c:f>Sheet1!$A$3:$A$38</c:f>
              <c:numCache>
                <c:formatCode>mmm\-yy</c:formatCode>
                <c:ptCount val="36"/>
                <c:pt idx="0">
                  <c:v>34121</c:v>
                </c:pt>
                <c:pt idx="1">
                  <c:v>34274</c:v>
                </c:pt>
                <c:pt idx="2">
                  <c:v>34486</c:v>
                </c:pt>
                <c:pt idx="3">
                  <c:v>34639</c:v>
                </c:pt>
                <c:pt idx="4">
                  <c:v>34851</c:v>
                </c:pt>
                <c:pt idx="5">
                  <c:v>35004</c:v>
                </c:pt>
                <c:pt idx="6">
                  <c:v>35217</c:v>
                </c:pt>
                <c:pt idx="7">
                  <c:v>35370</c:v>
                </c:pt>
                <c:pt idx="8">
                  <c:v>35582</c:v>
                </c:pt>
                <c:pt idx="9">
                  <c:v>35735</c:v>
                </c:pt>
                <c:pt idx="10">
                  <c:v>35947</c:v>
                </c:pt>
                <c:pt idx="11">
                  <c:v>36100</c:v>
                </c:pt>
                <c:pt idx="12">
                  <c:v>36312</c:v>
                </c:pt>
                <c:pt idx="13">
                  <c:v>36465</c:v>
                </c:pt>
                <c:pt idx="14">
                  <c:v>36678</c:v>
                </c:pt>
                <c:pt idx="15">
                  <c:v>36831</c:v>
                </c:pt>
                <c:pt idx="16">
                  <c:v>37043</c:v>
                </c:pt>
                <c:pt idx="17">
                  <c:v>37196</c:v>
                </c:pt>
                <c:pt idx="18">
                  <c:v>37408</c:v>
                </c:pt>
                <c:pt idx="19">
                  <c:v>37561</c:v>
                </c:pt>
                <c:pt idx="20">
                  <c:v>37773</c:v>
                </c:pt>
                <c:pt idx="21">
                  <c:v>37926</c:v>
                </c:pt>
                <c:pt idx="22">
                  <c:v>38139</c:v>
                </c:pt>
                <c:pt idx="23">
                  <c:v>38292</c:v>
                </c:pt>
                <c:pt idx="24">
                  <c:v>38504</c:v>
                </c:pt>
                <c:pt idx="25">
                  <c:v>38657</c:v>
                </c:pt>
                <c:pt idx="26">
                  <c:v>38869</c:v>
                </c:pt>
                <c:pt idx="27">
                  <c:v>39022</c:v>
                </c:pt>
                <c:pt idx="28">
                  <c:v>39234</c:v>
                </c:pt>
                <c:pt idx="29">
                  <c:v>39387</c:v>
                </c:pt>
                <c:pt idx="30">
                  <c:v>39600</c:v>
                </c:pt>
                <c:pt idx="31">
                  <c:v>39753</c:v>
                </c:pt>
                <c:pt idx="32">
                  <c:v>39965</c:v>
                </c:pt>
                <c:pt idx="33">
                  <c:v>40118</c:v>
                </c:pt>
                <c:pt idx="34">
                  <c:v>40330</c:v>
                </c:pt>
                <c:pt idx="35">
                  <c:v>40483</c:v>
                </c:pt>
              </c:numCache>
            </c:numRef>
          </c:cat>
          <c:val>
            <c:numRef>
              <c:f>Sheet1!$C$3:$C$38</c:f>
              <c:numCache>
                <c:formatCode>General</c:formatCode>
                <c:ptCount val="36"/>
                <c:pt idx="0">
                  <c:v>1024</c:v>
                </c:pt>
                <c:pt idx="1">
                  <c:v>140</c:v>
                </c:pt>
                <c:pt idx="2">
                  <c:v>3680</c:v>
                </c:pt>
                <c:pt idx="3">
                  <c:v>140</c:v>
                </c:pt>
                <c:pt idx="4">
                  <c:v>140</c:v>
                </c:pt>
                <c:pt idx="5">
                  <c:v>140</c:v>
                </c:pt>
                <c:pt idx="6">
                  <c:v>1024</c:v>
                </c:pt>
                <c:pt idx="7">
                  <c:v>2048</c:v>
                </c:pt>
                <c:pt idx="8">
                  <c:v>7264</c:v>
                </c:pt>
                <c:pt idx="9">
                  <c:v>9152</c:v>
                </c:pt>
                <c:pt idx="10">
                  <c:v>9152</c:v>
                </c:pt>
                <c:pt idx="11">
                  <c:v>9152</c:v>
                </c:pt>
                <c:pt idx="12">
                  <c:v>9472</c:v>
                </c:pt>
                <c:pt idx="13">
                  <c:v>9632</c:v>
                </c:pt>
                <c:pt idx="14">
                  <c:v>9632</c:v>
                </c:pt>
                <c:pt idx="15">
                  <c:v>8192</c:v>
                </c:pt>
                <c:pt idx="16">
                  <c:v>8192</c:v>
                </c:pt>
                <c:pt idx="17">
                  <c:v>8192</c:v>
                </c:pt>
                <c:pt idx="18">
                  <c:v>5120</c:v>
                </c:pt>
                <c:pt idx="19">
                  <c:v>5120</c:v>
                </c:pt>
                <c:pt idx="20">
                  <c:v>5120</c:v>
                </c:pt>
                <c:pt idx="21">
                  <c:v>5120</c:v>
                </c:pt>
                <c:pt idx="22">
                  <c:v>5120</c:v>
                </c:pt>
                <c:pt idx="23">
                  <c:v>32768</c:v>
                </c:pt>
                <c:pt idx="24">
                  <c:v>65536</c:v>
                </c:pt>
                <c:pt idx="25">
                  <c:v>131072</c:v>
                </c:pt>
                <c:pt idx="26">
                  <c:v>131072</c:v>
                </c:pt>
                <c:pt idx="27">
                  <c:v>131072</c:v>
                </c:pt>
                <c:pt idx="28">
                  <c:v>131072</c:v>
                </c:pt>
                <c:pt idx="29">
                  <c:v>212992</c:v>
                </c:pt>
                <c:pt idx="30">
                  <c:v>122400</c:v>
                </c:pt>
                <c:pt idx="31">
                  <c:v>129600</c:v>
                </c:pt>
                <c:pt idx="32">
                  <c:v>129600</c:v>
                </c:pt>
                <c:pt idx="33">
                  <c:v>224162</c:v>
                </c:pt>
                <c:pt idx="34">
                  <c:v>224162</c:v>
                </c:pt>
                <c:pt idx="35">
                  <c:v>286720</c:v>
                </c:pt>
              </c:numCache>
            </c:numRef>
          </c:val>
        </c:ser>
        <c:marker val="1"/>
        <c:axId val="221185152"/>
        <c:axId val="221186688"/>
      </c:lineChart>
      <c:lineChart>
        <c:grouping val="standard"/>
        <c:ser>
          <c:idx val="1"/>
          <c:order val="1"/>
          <c:tx>
            <c:strRef>
              <c:f>Sheet1!$E$2</c:f>
              <c:strCache>
                <c:ptCount val="1"/>
                <c:pt idx="0">
                  <c:v>Rmax/Core</c:v>
                </c:pt>
              </c:strCache>
            </c:strRef>
          </c:tx>
          <c:cat>
            <c:numRef>
              <c:f>Sheet1!$A$3:$A$38</c:f>
              <c:numCache>
                <c:formatCode>mmm\-yy</c:formatCode>
                <c:ptCount val="36"/>
                <c:pt idx="0">
                  <c:v>34121</c:v>
                </c:pt>
                <c:pt idx="1">
                  <c:v>34274</c:v>
                </c:pt>
                <c:pt idx="2">
                  <c:v>34486</c:v>
                </c:pt>
                <c:pt idx="3">
                  <c:v>34639</c:v>
                </c:pt>
                <c:pt idx="4">
                  <c:v>34851</c:v>
                </c:pt>
                <c:pt idx="5">
                  <c:v>35004</c:v>
                </c:pt>
                <c:pt idx="6">
                  <c:v>35217</c:v>
                </c:pt>
                <c:pt idx="7">
                  <c:v>35370</c:v>
                </c:pt>
                <c:pt idx="8">
                  <c:v>35582</c:v>
                </c:pt>
                <c:pt idx="9">
                  <c:v>35735</c:v>
                </c:pt>
                <c:pt idx="10">
                  <c:v>35947</c:v>
                </c:pt>
                <c:pt idx="11">
                  <c:v>36100</c:v>
                </c:pt>
                <c:pt idx="12">
                  <c:v>36312</c:v>
                </c:pt>
                <c:pt idx="13">
                  <c:v>36465</c:v>
                </c:pt>
                <c:pt idx="14">
                  <c:v>36678</c:v>
                </c:pt>
                <c:pt idx="15">
                  <c:v>36831</c:v>
                </c:pt>
                <c:pt idx="16">
                  <c:v>37043</c:v>
                </c:pt>
                <c:pt idx="17">
                  <c:v>37196</c:v>
                </c:pt>
                <c:pt idx="18">
                  <c:v>37408</c:v>
                </c:pt>
                <c:pt idx="19">
                  <c:v>37561</c:v>
                </c:pt>
                <c:pt idx="20">
                  <c:v>37773</c:v>
                </c:pt>
                <c:pt idx="21">
                  <c:v>37926</c:v>
                </c:pt>
                <c:pt idx="22">
                  <c:v>38139</c:v>
                </c:pt>
                <c:pt idx="23">
                  <c:v>38292</c:v>
                </c:pt>
                <c:pt idx="24">
                  <c:v>38504</c:v>
                </c:pt>
                <c:pt idx="25">
                  <c:v>38657</c:v>
                </c:pt>
                <c:pt idx="26">
                  <c:v>38869</c:v>
                </c:pt>
                <c:pt idx="27">
                  <c:v>39022</c:v>
                </c:pt>
                <c:pt idx="28">
                  <c:v>39234</c:v>
                </c:pt>
                <c:pt idx="29">
                  <c:v>39387</c:v>
                </c:pt>
                <c:pt idx="30">
                  <c:v>39600</c:v>
                </c:pt>
                <c:pt idx="31">
                  <c:v>39753</c:v>
                </c:pt>
                <c:pt idx="32">
                  <c:v>39965</c:v>
                </c:pt>
                <c:pt idx="33">
                  <c:v>40118</c:v>
                </c:pt>
                <c:pt idx="34">
                  <c:v>40330</c:v>
                </c:pt>
                <c:pt idx="35">
                  <c:v>40483</c:v>
                </c:pt>
              </c:numCache>
            </c:numRef>
          </c:cat>
          <c:val>
            <c:numRef>
              <c:f>Sheet1!$E$3:$E$38</c:f>
              <c:numCache>
                <c:formatCode>General</c:formatCode>
                <c:ptCount val="36"/>
                <c:pt idx="0">
                  <c:v>5.8300781250000093E-2</c:v>
                </c:pt>
                <c:pt idx="1">
                  <c:v>0.88571428571428557</c:v>
                </c:pt>
                <c:pt idx="2">
                  <c:v>3.8967391304347829E-2</c:v>
                </c:pt>
                <c:pt idx="3">
                  <c:v>1.2142857142857155</c:v>
                </c:pt>
                <c:pt idx="4">
                  <c:v>1.2142857142857155</c:v>
                </c:pt>
                <c:pt idx="5">
                  <c:v>1.2142857142857155</c:v>
                </c:pt>
                <c:pt idx="6">
                  <c:v>0.21523437500000023</c:v>
                </c:pt>
                <c:pt idx="7">
                  <c:v>0.17978515624999999</c:v>
                </c:pt>
                <c:pt idx="8">
                  <c:v>0.14702643171806193</c:v>
                </c:pt>
                <c:pt idx="9">
                  <c:v>0.14619755244755245</c:v>
                </c:pt>
                <c:pt idx="10">
                  <c:v>0.14619755244755245</c:v>
                </c:pt>
                <c:pt idx="11">
                  <c:v>0.14619755244755245</c:v>
                </c:pt>
                <c:pt idx="12">
                  <c:v>0.22392314189189219</c:v>
                </c:pt>
                <c:pt idx="13">
                  <c:v>0.24698920265780758</c:v>
                </c:pt>
                <c:pt idx="14">
                  <c:v>0.24698920265780758</c:v>
                </c:pt>
                <c:pt idx="15">
                  <c:v>0.60278320312500078</c:v>
                </c:pt>
                <c:pt idx="16">
                  <c:v>0.882080078125</c:v>
                </c:pt>
                <c:pt idx="17">
                  <c:v>0.882080078125</c:v>
                </c:pt>
                <c:pt idx="18">
                  <c:v>7.003906249999992</c:v>
                </c:pt>
                <c:pt idx="19">
                  <c:v>7.003906249999992</c:v>
                </c:pt>
                <c:pt idx="20">
                  <c:v>7.003906249999992</c:v>
                </c:pt>
                <c:pt idx="21">
                  <c:v>7.003906249999992</c:v>
                </c:pt>
                <c:pt idx="22">
                  <c:v>7.003906249999992</c:v>
                </c:pt>
                <c:pt idx="23">
                  <c:v>2.1582031249999987</c:v>
                </c:pt>
                <c:pt idx="24">
                  <c:v>2.08740234375</c:v>
                </c:pt>
                <c:pt idx="25">
                  <c:v>2.1408081054687464</c:v>
                </c:pt>
                <c:pt idx="26">
                  <c:v>2.1408081054687464</c:v>
                </c:pt>
                <c:pt idx="27">
                  <c:v>2.1408081054687464</c:v>
                </c:pt>
                <c:pt idx="28">
                  <c:v>2.1408081054687464</c:v>
                </c:pt>
                <c:pt idx="29">
                  <c:v>2.2451547475961604</c:v>
                </c:pt>
                <c:pt idx="30">
                  <c:v>8.382352941176471</c:v>
                </c:pt>
                <c:pt idx="31">
                  <c:v>8.5686728395061724</c:v>
                </c:pt>
                <c:pt idx="32">
                  <c:v>8.5686728395061724</c:v>
                </c:pt>
                <c:pt idx="33">
                  <c:v>7.8470035063926975</c:v>
                </c:pt>
                <c:pt idx="34">
                  <c:v>7.8470035063926975</c:v>
                </c:pt>
                <c:pt idx="35">
                  <c:v>8.9285714285714093</c:v>
                </c:pt>
              </c:numCache>
            </c:numRef>
          </c:val>
        </c:ser>
        <c:marker val="1"/>
        <c:axId val="221198208"/>
        <c:axId val="221196672"/>
      </c:lineChart>
      <c:dateAx>
        <c:axId val="221185152"/>
        <c:scaling>
          <c:orientation val="minMax"/>
        </c:scaling>
        <c:axPos val="b"/>
        <c:numFmt formatCode="mmm\-yy" sourceLinked="1"/>
        <c:tickLblPos val="nextTo"/>
        <c:crossAx val="221186688"/>
        <c:crosses val="autoZero"/>
        <c:auto val="1"/>
        <c:lblOffset val="100"/>
      </c:dateAx>
      <c:valAx>
        <c:axId val="221186688"/>
        <c:scaling>
          <c:logBase val="10"/>
          <c:orientation val="minMax"/>
        </c:scaling>
        <c:axPos val="l"/>
        <c:majorGridlines/>
        <c:numFmt formatCode="General" sourceLinked="1"/>
        <c:tickLblPos val="nextTo"/>
        <c:crossAx val="221185152"/>
        <c:crosses val="autoZero"/>
        <c:crossBetween val="between"/>
      </c:valAx>
      <c:valAx>
        <c:axId val="221196672"/>
        <c:scaling>
          <c:orientation val="minMax"/>
        </c:scaling>
        <c:axPos val="r"/>
        <c:numFmt formatCode="General" sourceLinked="1"/>
        <c:tickLblPos val="nextTo"/>
        <c:crossAx val="221198208"/>
        <c:crosses val="max"/>
        <c:crossBetween val="between"/>
      </c:valAx>
      <c:dateAx>
        <c:axId val="221198208"/>
        <c:scaling>
          <c:orientation val="minMax"/>
        </c:scaling>
        <c:delete val="1"/>
        <c:axPos val="b"/>
        <c:numFmt formatCode="mmm\-yy" sourceLinked="1"/>
        <c:tickLblPos val="none"/>
        <c:crossAx val="221196672"/>
        <c:crosses val="autoZero"/>
        <c:auto val="1"/>
        <c:lblOffset val="100"/>
      </c:dateAx>
    </c:plotArea>
    <c:legend>
      <c:legendPos val="r"/>
      <c:layout>
        <c:manualLayout>
          <c:xMode val="edge"/>
          <c:yMode val="edge"/>
          <c:x val="0.85968750000000005"/>
          <c:y val="0.70504765851636964"/>
          <c:w val="0.10645833333333334"/>
          <c:h val="0.12079689123527765"/>
        </c:manualLayout>
      </c:layout>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plotArea>
      <c:layout/>
      <c:barChart>
        <c:barDir val="col"/>
        <c:grouping val="stacked"/>
        <c:ser>
          <c:idx val="0"/>
          <c:order val="0"/>
          <c:tx>
            <c:strRef>
              <c:f>Sheet1!$B$1</c:f>
              <c:strCache>
                <c:ptCount val="1"/>
                <c:pt idx="0">
                  <c:v>BLCR</c:v>
                </c:pt>
              </c:strCache>
            </c:strRef>
          </c:tx>
          <c:cat>
            <c:strRef>
              <c:f>Sheet1!$A$2:$A$7</c:f>
              <c:strCache>
                <c:ptCount val="6"/>
                <c:pt idx="0">
                  <c:v>nbody</c:v>
                </c:pt>
                <c:pt idx="1">
                  <c:v>euler3d</c:v>
                </c:pt>
                <c:pt idx="2">
                  <c:v>heartwall</c:v>
                </c:pt>
                <c:pt idx="3">
                  <c:v>SRAD</c:v>
                </c:pt>
                <c:pt idx="4">
                  <c:v>HimenoBMT</c:v>
                </c:pt>
                <c:pt idx="5">
                  <c:v>kmeans</c:v>
                </c:pt>
              </c:strCache>
            </c:strRef>
          </c:cat>
          <c:val>
            <c:numRef>
              <c:f>Sheet1!$B$2:$B$7</c:f>
              <c:numCache>
                <c:formatCode>General</c:formatCode>
                <c:ptCount val="6"/>
                <c:pt idx="0">
                  <c:v>0.30000000000000032</c:v>
                </c:pt>
                <c:pt idx="1">
                  <c:v>0.44</c:v>
                </c:pt>
                <c:pt idx="2">
                  <c:v>0.6400000000000029</c:v>
                </c:pt>
                <c:pt idx="3">
                  <c:v>1.58</c:v>
                </c:pt>
                <c:pt idx="4">
                  <c:v>5.1099999999999985</c:v>
                </c:pt>
                <c:pt idx="5">
                  <c:v>6.24</c:v>
                </c:pt>
              </c:numCache>
            </c:numRef>
          </c:val>
        </c:ser>
        <c:ser>
          <c:idx val="1"/>
          <c:order val="1"/>
          <c:tx>
            <c:strRef>
              <c:f>Sheet1!$C$1</c:f>
              <c:strCache>
                <c:ptCount val="1"/>
                <c:pt idx="0">
                  <c:v>Replay, etc.</c:v>
                </c:pt>
              </c:strCache>
            </c:strRef>
          </c:tx>
          <c:cat>
            <c:strRef>
              <c:f>Sheet1!$A$2:$A$7</c:f>
              <c:strCache>
                <c:ptCount val="6"/>
                <c:pt idx="0">
                  <c:v>nbody</c:v>
                </c:pt>
                <c:pt idx="1">
                  <c:v>euler3d</c:v>
                </c:pt>
                <c:pt idx="2">
                  <c:v>heartwall</c:v>
                </c:pt>
                <c:pt idx="3">
                  <c:v>SRAD</c:v>
                </c:pt>
                <c:pt idx="4">
                  <c:v>HimenoBMT</c:v>
                </c:pt>
                <c:pt idx="5">
                  <c:v>kmeans</c:v>
                </c:pt>
              </c:strCache>
            </c:strRef>
          </c:cat>
          <c:val>
            <c:numRef>
              <c:f>Sheet1!$C$2:$C$7</c:f>
              <c:numCache>
                <c:formatCode>General</c:formatCode>
                <c:ptCount val="6"/>
                <c:pt idx="0">
                  <c:v>0.11</c:v>
                </c:pt>
                <c:pt idx="1">
                  <c:v>0.19</c:v>
                </c:pt>
                <c:pt idx="2">
                  <c:v>0.22</c:v>
                </c:pt>
                <c:pt idx="3">
                  <c:v>0.14000000000000001</c:v>
                </c:pt>
                <c:pt idx="4">
                  <c:v>0.17</c:v>
                </c:pt>
                <c:pt idx="5">
                  <c:v>0.14000000000000001</c:v>
                </c:pt>
              </c:numCache>
            </c:numRef>
          </c:val>
        </c:ser>
        <c:ser>
          <c:idx val="2"/>
          <c:order val="2"/>
          <c:tx>
            <c:strRef>
              <c:f>Sheet1!$D$1</c:f>
              <c:strCache>
                <c:ptCount val="1"/>
                <c:pt idx="0">
                  <c:v>Other</c:v>
                </c:pt>
              </c:strCache>
            </c:strRef>
          </c:tx>
          <c:cat>
            <c:strRef>
              <c:f>Sheet1!$A$2:$A$7</c:f>
              <c:strCache>
                <c:ptCount val="6"/>
                <c:pt idx="0">
                  <c:v>nbody</c:v>
                </c:pt>
                <c:pt idx="1">
                  <c:v>euler3d</c:v>
                </c:pt>
                <c:pt idx="2">
                  <c:v>heartwall</c:v>
                </c:pt>
                <c:pt idx="3">
                  <c:v>SRAD</c:v>
                </c:pt>
                <c:pt idx="4">
                  <c:v>HimenoBMT</c:v>
                </c:pt>
                <c:pt idx="5">
                  <c:v>kmeans</c:v>
                </c:pt>
              </c:strCache>
            </c:strRef>
          </c:cat>
          <c:val>
            <c:numRef>
              <c:f>Sheet1!$D$2:$D$7</c:f>
              <c:numCache>
                <c:formatCode>General</c:formatCode>
                <c:ptCount val="6"/>
                <c:pt idx="0">
                  <c:v>0.66000000000000325</c:v>
                </c:pt>
                <c:pt idx="1">
                  <c:v>0.73000000000000065</c:v>
                </c:pt>
                <c:pt idx="2">
                  <c:v>0.8</c:v>
                </c:pt>
                <c:pt idx="3">
                  <c:v>0.88</c:v>
                </c:pt>
                <c:pt idx="4">
                  <c:v>0.58000000000000007</c:v>
                </c:pt>
                <c:pt idx="5">
                  <c:v>0.62000000000000233</c:v>
                </c:pt>
              </c:numCache>
            </c:numRef>
          </c:val>
        </c:ser>
        <c:overlap val="100"/>
        <c:axId val="52772864"/>
        <c:axId val="52774400"/>
      </c:barChart>
      <c:catAx>
        <c:axId val="52772864"/>
        <c:scaling>
          <c:orientation val="minMax"/>
        </c:scaling>
        <c:axPos val="b"/>
        <c:tickLblPos val="nextTo"/>
        <c:txPr>
          <a:bodyPr/>
          <a:lstStyle/>
          <a:p>
            <a:pPr>
              <a:defRPr sz="1100"/>
            </a:pPr>
            <a:endParaRPr lang="ja-JP"/>
          </a:p>
        </c:txPr>
        <c:crossAx val="52774400"/>
        <c:crosses val="autoZero"/>
        <c:auto val="1"/>
        <c:lblAlgn val="ctr"/>
        <c:lblOffset val="100"/>
      </c:catAx>
      <c:valAx>
        <c:axId val="52774400"/>
        <c:scaling>
          <c:orientation val="minMax"/>
        </c:scaling>
        <c:axPos val="l"/>
        <c:majorGridlines/>
        <c:numFmt formatCode="General" sourceLinked="1"/>
        <c:tickLblPos val="nextTo"/>
        <c:txPr>
          <a:bodyPr/>
          <a:lstStyle/>
          <a:p>
            <a:pPr>
              <a:defRPr sz="1400"/>
            </a:pPr>
            <a:endParaRPr lang="ja-JP"/>
          </a:p>
        </c:txPr>
        <c:crossAx val="52772864"/>
        <c:crosses val="autoZero"/>
        <c:crossBetween val="between"/>
      </c:valAx>
    </c:plotArea>
    <c:legend>
      <c:legendPos val="r"/>
      <c:txPr>
        <a:bodyPr/>
        <a:lstStyle/>
        <a:p>
          <a:pPr>
            <a:defRPr sz="1400"/>
          </a:pPr>
          <a:endParaRPr lang="ja-JP"/>
        </a:p>
      </c:txPr>
    </c:legend>
    <c:plotVisOnly val="1"/>
    <c:dispBlanksAs val="gap"/>
  </c:chart>
  <c:txPr>
    <a:bodyPr/>
    <a:lstStyle/>
    <a:p>
      <a:pPr>
        <a:defRPr sz="1800"/>
      </a:pPr>
      <a:endParaRPr lang="ja-JP"/>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2997451850079336"/>
          <c:y val="2.7283739436585068E-2"/>
          <c:w val="0.80559155547658401"/>
          <c:h val="0.5897630629649957"/>
        </c:manualLayout>
      </c:layout>
      <c:barChart>
        <c:barDir val="col"/>
        <c:grouping val="clustered"/>
        <c:ser>
          <c:idx val="1"/>
          <c:order val="0"/>
          <c:tx>
            <c:strRef>
              <c:f>Sheet2!$C$129</c:f>
              <c:strCache>
                <c:ptCount val="1"/>
                <c:pt idx="0">
                  <c:v>Pre-processing</c:v>
                </c:pt>
              </c:strCache>
            </c:strRef>
          </c:tx>
          <c:cat>
            <c:numRef>
              <c:f>Sheet2!$A$130:$A$139</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Sheet2!$C$130:$C$139</c:f>
              <c:numCache>
                <c:formatCode>General</c:formatCode>
                <c:ptCount val="10"/>
                <c:pt idx="0">
                  <c:v>0.47872100000000001</c:v>
                </c:pt>
                <c:pt idx="1">
                  <c:v>0.22379400000000196</c:v>
                </c:pt>
                <c:pt idx="2">
                  <c:v>0.271949</c:v>
                </c:pt>
                <c:pt idx="3">
                  <c:v>0.31903800000000032</c:v>
                </c:pt>
                <c:pt idx="4">
                  <c:v>0.3672430000000001</c:v>
                </c:pt>
                <c:pt idx="5">
                  <c:v>0.41441100000000008</c:v>
                </c:pt>
                <c:pt idx="6">
                  <c:v>0.46088500000000032</c:v>
                </c:pt>
                <c:pt idx="7">
                  <c:v>0.50905100000000003</c:v>
                </c:pt>
                <c:pt idx="8">
                  <c:v>0.56050699999998976</c:v>
                </c:pt>
                <c:pt idx="9">
                  <c:v>0.60747300000000004</c:v>
                </c:pt>
              </c:numCache>
            </c:numRef>
          </c:val>
        </c:ser>
        <c:ser>
          <c:idx val="2"/>
          <c:order val="1"/>
          <c:tx>
            <c:strRef>
              <c:f>Sheet2!$D$129</c:f>
              <c:strCache>
                <c:ptCount val="1"/>
                <c:pt idx="0">
                  <c:v>BLCR</c:v>
                </c:pt>
              </c:strCache>
            </c:strRef>
          </c:tx>
          <c:spPr>
            <a:solidFill>
              <a:srgbClr val="FFC00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cat>
            <c:numRef>
              <c:f>Sheet2!$A$130:$A$139</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Sheet2!$D$130:$D$139</c:f>
              <c:numCache>
                <c:formatCode>General</c:formatCode>
                <c:ptCount val="10"/>
                <c:pt idx="0">
                  <c:v>6.839362000000099</c:v>
                </c:pt>
                <c:pt idx="1">
                  <c:v>10.216787</c:v>
                </c:pt>
                <c:pt idx="2">
                  <c:v>11.17005</c:v>
                </c:pt>
                <c:pt idx="3">
                  <c:v>13.941186</c:v>
                </c:pt>
                <c:pt idx="4">
                  <c:v>16.202105999999986</c:v>
                </c:pt>
                <c:pt idx="5">
                  <c:v>18.212218999999987</c:v>
                </c:pt>
                <c:pt idx="6">
                  <c:v>21.365089999999789</c:v>
                </c:pt>
                <c:pt idx="7">
                  <c:v>23.777469</c:v>
                </c:pt>
                <c:pt idx="8">
                  <c:v>27.844346999999889</c:v>
                </c:pt>
                <c:pt idx="9">
                  <c:v>29.054262999999999</c:v>
                </c:pt>
              </c:numCache>
            </c:numRef>
          </c:val>
        </c:ser>
        <c:ser>
          <c:idx val="3"/>
          <c:order val="2"/>
          <c:tx>
            <c:strRef>
              <c:f>Sheet2!$E$129</c:f>
              <c:strCache>
                <c:ptCount val="1"/>
                <c:pt idx="0">
                  <c:v>Post-processing</c:v>
                </c:pt>
              </c:strCache>
            </c:strRef>
          </c:tx>
          <c:spPr>
            <a:solidFill>
              <a:srgbClr val="00B0F0"/>
            </a:solidFill>
          </c:spPr>
          <c:cat>
            <c:numRef>
              <c:f>Sheet2!$A$130:$A$139</c:f>
              <c:numCache>
                <c:formatCode>General</c:formatCode>
                <c:ptCount val="10"/>
                <c:pt idx="0">
                  <c:v>100</c:v>
                </c:pt>
                <c:pt idx="1">
                  <c:v>200</c:v>
                </c:pt>
                <c:pt idx="2">
                  <c:v>300</c:v>
                </c:pt>
                <c:pt idx="3">
                  <c:v>400</c:v>
                </c:pt>
                <c:pt idx="4">
                  <c:v>500</c:v>
                </c:pt>
                <c:pt idx="5">
                  <c:v>600</c:v>
                </c:pt>
                <c:pt idx="6">
                  <c:v>700</c:v>
                </c:pt>
                <c:pt idx="7">
                  <c:v>800</c:v>
                </c:pt>
                <c:pt idx="8">
                  <c:v>900</c:v>
                </c:pt>
                <c:pt idx="9">
                  <c:v>1000</c:v>
                </c:pt>
              </c:numCache>
            </c:numRef>
          </c:cat>
          <c:val>
            <c:numRef>
              <c:f>Sheet2!$E$130:$E$139</c:f>
              <c:numCache>
                <c:formatCode>General</c:formatCode>
                <c:ptCount val="10"/>
                <c:pt idx="0">
                  <c:v>0.15256100000000242</c:v>
                </c:pt>
                <c:pt idx="1">
                  <c:v>0.15876500000000357</c:v>
                </c:pt>
                <c:pt idx="2">
                  <c:v>0.18071400000000318</c:v>
                </c:pt>
                <c:pt idx="3">
                  <c:v>0.18404900000000374</c:v>
                </c:pt>
                <c:pt idx="4">
                  <c:v>0.21637899999999999</c:v>
                </c:pt>
                <c:pt idx="5">
                  <c:v>0.24408700000000041</c:v>
                </c:pt>
                <c:pt idx="6">
                  <c:v>0.26487900000000031</c:v>
                </c:pt>
                <c:pt idx="7">
                  <c:v>0.29676600000000031</c:v>
                </c:pt>
                <c:pt idx="8">
                  <c:v>0.30895900000000032</c:v>
                </c:pt>
                <c:pt idx="9">
                  <c:v>0.33071000000000472</c:v>
                </c:pt>
              </c:numCache>
            </c:numRef>
          </c:val>
        </c:ser>
        <c:axId val="220473216"/>
        <c:axId val="220495872"/>
      </c:barChart>
      <c:catAx>
        <c:axId val="220473216"/>
        <c:scaling>
          <c:orientation val="minMax"/>
        </c:scaling>
        <c:axPos val="b"/>
        <c:title>
          <c:tx>
            <c:rich>
              <a:bodyPr/>
              <a:lstStyle/>
              <a:p>
                <a:pPr>
                  <a:defRPr/>
                </a:pPr>
                <a:r>
                  <a:rPr lang="en-US"/>
                  <a:t>Data size (MB)</a:t>
                </a:r>
              </a:p>
            </c:rich>
          </c:tx>
        </c:title>
        <c:numFmt formatCode="General" sourceLinked="1"/>
        <c:tickLblPos val="nextTo"/>
        <c:crossAx val="220495872"/>
        <c:crosses val="autoZero"/>
        <c:auto val="1"/>
        <c:lblAlgn val="ctr"/>
        <c:lblOffset val="100"/>
      </c:catAx>
      <c:valAx>
        <c:axId val="220495872"/>
        <c:scaling>
          <c:orientation val="minMax"/>
        </c:scaling>
        <c:axPos val="l"/>
        <c:title>
          <c:tx>
            <c:rich>
              <a:bodyPr rot="-5400000" vert="horz"/>
              <a:lstStyle/>
              <a:p>
                <a:pPr>
                  <a:defRPr/>
                </a:pPr>
                <a:r>
                  <a:rPr lang="en-US"/>
                  <a:t>Runtime (s)</a:t>
                </a:r>
              </a:p>
            </c:rich>
          </c:tx>
        </c:title>
        <c:numFmt formatCode="General" sourceLinked="1"/>
        <c:tickLblPos val="nextTo"/>
        <c:crossAx val="220473216"/>
        <c:crosses val="autoZero"/>
        <c:crossBetween val="between"/>
      </c:valAx>
      <c:spPr>
        <a:ln>
          <a:noFill/>
        </a:ln>
      </c:spPr>
    </c:plotArea>
    <c:legend>
      <c:legendPos val="r"/>
      <c:layout>
        <c:manualLayout>
          <c:xMode val="edge"/>
          <c:yMode val="edge"/>
          <c:x val="0.15093871314921153"/>
          <c:y val="2.9208589688867206E-2"/>
          <c:w val="0.35058954702750988"/>
          <c:h val="0.31199140741732762"/>
        </c:manualLayout>
      </c:layout>
    </c:legend>
    <c:plotVisOnly val="1"/>
    <c:dispBlanksAs val="gap"/>
  </c:chart>
  <c:spPr>
    <a:noFill/>
    <a:ln>
      <a:noFill/>
    </a:ln>
  </c:spPr>
  <c:txPr>
    <a:bodyPr/>
    <a:lstStyle/>
    <a:p>
      <a:pPr>
        <a:defRPr sz="1100"/>
      </a:pPr>
      <a:endParaRPr lang="ja-JP"/>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4055636896046891"/>
          <c:y val="8.7281795511221949E-2"/>
          <c:w val="0.79062957540263545"/>
          <c:h val="0.67331670822942669"/>
        </c:manualLayout>
      </c:layout>
      <c:lineChart>
        <c:grouping val="standard"/>
        <c:ser>
          <c:idx val="0"/>
          <c:order val="0"/>
          <c:tx>
            <c:strRef>
              <c:f>Sheet1!$A$2</c:f>
              <c:strCache>
                <c:ptCount val="1"/>
                <c:pt idx="0">
                  <c:v>Original (kernel only)</c:v>
                </c:pt>
              </c:strCache>
            </c:strRef>
          </c:tx>
          <c:cat>
            <c:numRef>
              <c:f>Sheet1!$B$1:$E$1</c:f>
              <c:numCache>
                <c:formatCode>General</c:formatCode>
                <c:ptCount val="4"/>
                <c:pt idx="0">
                  <c:v>1024</c:v>
                </c:pt>
                <c:pt idx="1">
                  <c:v>2048</c:v>
                </c:pt>
                <c:pt idx="2">
                  <c:v>4096</c:v>
                </c:pt>
                <c:pt idx="3">
                  <c:v>8192</c:v>
                </c:pt>
              </c:numCache>
            </c:numRef>
          </c:cat>
          <c:val>
            <c:numRef>
              <c:f>Sheet1!$B$2:$E$2</c:f>
              <c:numCache>
                <c:formatCode>General</c:formatCode>
                <c:ptCount val="4"/>
                <c:pt idx="0">
                  <c:v>406.37</c:v>
                </c:pt>
                <c:pt idx="1">
                  <c:v>420.42999999999893</c:v>
                </c:pt>
                <c:pt idx="2">
                  <c:v>423.44</c:v>
                </c:pt>
                <c:pt idx="3">
                  <c:v>420.71999999999969</c:v>
                </c:pt>
              </c:numCache>
            </c:numRef>
          </c:val>
        </c:ser>
        <c:ser>
          <c:idx val="1"/>
          <c:order val="1"/>
          <c:tx>
            <c:strRef>
              <c:f>Sheet1!$A$3</c:f>
              <c:strCache>
                <c:ptCount val="1"/>
                <c:pt idx="0">
                  <c:v>Original</c:v>
                </c:pt>
              </c:strCache>
            </c:strRef>
          </c:tx>
          <c:cat>
            <c:numRef>
              <c:f>Sheet1!$B$1:$E$1</c:f>
              <c:numCache>
                <c:formatCode>General</c:formatCode>
                <c:ptCount val="4"/>
                <c:pt idx="0">
                  <c:v>1024</c:v>
                </c:pt>
                <c:pt idx="1">
                  <c:v>2048</c:v>
                </c:pt>
                <c:pt idx="2">
                  <c:v>4096</c:v>
                </c:pt>
                <c:pt idx="3">
                  <c:v>8192</c:v>
                </c:pt>
              </c:numCache>
            </c:numRef>
          </c:cat>
          <c:val>
            <c:numRef>
              <c:f>Sheet1!$B$3:$E$3</c:f>
              <c:numCache>
                <c:formatCode>General</c:formatCode>
                <c:ptCount val="4"/>
                <c:pt idx="0">
                  <c:v>248.5</c:v>
                </c:pt>
                <c:pt idx="1">
                  <c:v>322.2</c:v>
                </c:pt>
                <c:pt idx="2">
                  <c:v>368.53</c:v>
                </c:pt>
                <c:pt idx="3">
                  <c:v>394.40999999999963</c:v>
                </c:pt>
              </c:numCache>
            </c:numRef>
          </c:val>
        </c:ser>
        <c:ser>
          <c:idx val="2"/>
          <c:order val="2"/>
          <c:tx>
            <c:strRef>
              <c:f>Sheet1!$A$4</c:f>
              <c:strCache>
                <c:ptCount val="1"/>
                <c:pt idx="0">
                  <c:v>Ours (kernel only)</c:v>
                </c:pt>
              </c:strCache>
            </c:strRef>
          </c:tx>
          <c:cat>
            <c:numRef>
              <c:f>Sheet1!$B$1:$E$1</c:f>
              <c:numCache>
                <c:formatCode>General</c:formatCode>
                <c:ptCount val="4"/>
                <c:pt idx="0">
                  <c:v>1024</c:v>
                </c:pt>
                <c:pt idx="1">
                  <c:v>2048</c:v>
                </c:pt>
                <c:pt idx="2">
                  <c:v>4096</c:v>
                </c:pt>
                <c:pt idx="3">
                  <c:v>8192</c:v>
                </c:pt>
              </c:numCache>
            </c:numRef>
          </c:cat>
          <c:val>
            <c:numRef>
              <c:f>Sheet1!$B$4:$E$4</c:f>
              <c:numCache>
                <c:formatCode>General</c:formatCode>
                <c:ptCount val="4"/>
                <c:pt idx="0">
                  <c:v>366.74</c:v>
                </c:pt>
                <c:pt idx="1">
                  <c:v>405.67</c:v>
                </c:pt>
                <c:pt idx="2">
                  <c:v>416.21999999999969</c:v>
                </c:pt>
                <c:pt idx="3">
                  <c:v>424.78999999999894</c:v>
                </c:pt>
              </c:numCache>
            </c:numRef>
          </c:val>
        </c:ser>
        <c:ser>
          <c:idx val="3"/>
          <c:order val="3"/>
          <c:tx>
            <c:strRef>
              <c:f>Sheet1!$A$5</c:f>
              <c:strCache>
                <c:ptCount val="1"/>
                <c:pt idx="0">
                  <c:v>Ours</c:v>
                </c:pt>
              </c:strCache>
            </c:strRef>
          </c:tx>
          <c:cat>
            <c:numRef>
              <c:f>Sheet1!$B$1:$E$1</c:f>
              <c:numCache>
                <c:formatCode>General</c:formatCode>
                <c:ptCount val="4"/>
                <c:pt idx="0">
                  <c:v>1024</c:v>
                </c:pt>
                <c:pt idx="1">
                  <c:v>2048</c:v>
                </c:pt>
                <c:pt idx="2">
                  <c:v>4096</c:v>
                </c:pt>
                <c:pt idx="3">
                  <c:v>8192</c:v>
                </c:pt>
              </c:numCache>
            </c:numRef>
          </c:cat>
          <c:val>
            <c:numRef>
              <c:f>Sheet1!$B$5:$E$5</c:f>
              <c:numCache>
                <c:formatCode>General</c:formatCode>
                <c:ptCount val="4"/>
                <c:pt idx="0">
                  <c:v>230</c:v>
                </c:pt>
                <c:pt idx="1">
                  <c:v>302.82</c:v>
                </c:pt>
                <c:pt idx="2">
                  <c:v>363.8</c:v>
                </c:pt>
                <c:pt idx="3">
                  <c:v>395.34000000000032</c:v>
                </c:pt>
              </c:numCache>
            </c:numRef>
          </c:val>
        </c:ser>
        <c:marker val="1"/>
        <c:axId val="215931136"/>
        <c:axId val="215937408"/>
      </c:lineChart>
      <c:catAx>
        <c:axId val="215931136"/>
        <c:scaling>
          <c:orientation val="minMax"/>
        </c:scaling>
        <c:axPos val="b"/>
        <c:title>
          <c:tx>
            <c:rich>
              <a:bodyPr/>
              <a:lstStyle/>
              <a:p>
                <a:pPr>
                  <a:defRPr/>
                </a:pPr>
                <a:r>
                  <a:rPr lang="en-US"/>
                  <a:t>Matrix Size (N)</a:t>
                </a:r>
              </a:p>
            </c:rich>
          </c:tx>
          <c:layout>
            <c:manualLayout>
              <c:xMode val="edge"/>
              <c:yMode val="edge"/>
              <c:x val="0.44070278184480838"/>
              <c:y val="0.89027431421446401"/>
            </c:manualLayout>
          </c:layout>
        </c:title>
        <c:numFmt formatCode="General" sourceLinked="1"/>
        <c:majorTickMark val="in"/>
        <c:tickLblPos val="nextTo"/>
        <c:txPr>
          <a:bodyPr rot="0" vert="horz"/>
          <a:lstStyle/>
          <a:p>
            <a:pPr>
              <a:defRPr/>
            </a:pPr>
            <a:endParaRPr lang="ja-JP"/>
          </a:p>
        </c:txPr>
        <c:crossAx val="215937408"/>
        <c:crosses val="autoZero"/>
        <c:auto val="1"/>
        <c:lblAlgn val="ctr"/>
        <c:lblOffset val="100"/>
        <c:tickLblSkip val="1"/>
        <c:tickMarkSkip val="1"/>
      </c:catAx>
      <c:valAx>
        <c:axId val="215937408"/>
        <c:scaling>
          <c:orientation val="minMax"/>
        </c:scaling>
        <c:axPos val="l"/>
        <c:majorGridlines/>
        <c:title>
          <c:tx>
            <c:rich>
              <a:bodyPr/>
              <a:lstStyle/>
              <a:p>
                <a:pPr>
                  <a:defRPr/>
                </a:pPr>
                <a:r>
                  <a:rPr lang="en-US"/>
                  <a:t>GFLOPS</a:t>
                </a:r>
              </a:p>
            </c:rich>
          </c:tx>
          <c:layout>
            <c:manualLayout>
              <c:xMode val="edge"/>
              <c:yMode val="edge"/>
              <c:x val="7.3206442166910734E-3"/>
              <c:y val="0.33416458852868325"/>
            </c:manualLayout>
          </c:layout>
        </c:title>
        <c:numFmt formatCode="General" sourceLinked="1"/>
        <c:majorTickMark val="in"/>
        <c:tickLblPos val="nextTo"/>
        <c:txPr>
          <a:bodyPr rot="0" vert="horz"/>
          <a:lstStyle/>
          <a:p>
            <a:pPr>
              <a:defRPr/>
            </a:pPr>
            <a:endParaRPr lang="ja-JP"/>
          </a:p>
        </c:txPr>
        <c:crossAx val="215931136"/>
        <c:crosses val="autoZero"/>
        <c:crossBetween val="between"/>
      </c:valAx>
    </c:plotArea>
    <c:legend>
      <c:legendPos val="r"/>
      <c:layout>
        <c:manualLayout>
          <c:xMode val="edge"/>
          <c:yMode val="edge"/>
          <c:x val="0.44150837663198961"/>
          <c:y val="0.37829775774470631"/>
          <c:w val="0.4736972424557952"/>
          <c:h val="0.3216957605985038"/>
        </c:manualLayout>
      </c:layout>
    </c:legend>
    <c:plotVisOnly val="1"/>
    <c:dispBlanksAs val="gap"/>
  </c:chart>
  <c:txPr>
    <a:bodyPr/>
    <a:lstStyle/>
    <a:p>
      <a:pPr>
        <a:defRPr sz="1200"/>
      </a:pPr>
      <a:endParaRPr lang="ja-JP"/>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ja-JP"/>
  <c:style val="10"/>
  <c:chart>
    <c:title>
      <c:tx>
        <c:rich>
          <a:bodyPr/>
          <a:lstStyle/>
          <a:p>
            <a:pPr>
              <a:defRPr/>
            </a:pPr>
            <a:r>
              <a:rPr lang="en-US" altLang="ja-JP" dirty="0" smtClean="0">
                <a:latin typeface="メイリオ" pitchFamily="50" charset="-128"/>
                <a:ea typeface="メイリオ" pitchFamily="50" charset="-128"/>
              </a:rPr>
              <a:t>Lines of code</a:t>
            </a:r>
            <a:endParaRPr lang="ja-JP" altLang="en-US" dirty="0">
              <a:latin typeface="メイリオ" pitchFamily="50" charset="-128"/>
              <a:ea typeface="メイリオ" pitchFamily="50" charset="-128"/>
            </a:endParaRPr>
          </a:p>
        </c:rich>
      </c:tx>
    </c:title>
    <c:plotArea>
      <c:layout/>
      <c:barChart>
        <c:barDir val="col"/>
        <c:grouping val="clustered"/>
        <c:ser>
          <c:idx val="0"/>
          <c:order val="0"/>
          <c:tx>
            <c:strRef>
              <c:f>Sheet12!$B$2</c:f>
              <c:strCache>
                <c:ptCount val="1"/>
                <c:pt idx="0">
                  <c:v>seaquential</c:v>
                </c:pt>
              </c:strCache>
            </c:strRef>
          </c:tx>
          <c:cat>
            <c:strRef>
              <c:f>Sheet12!$A$8:$A$10</c:f>
              <c:strCache>
                <c:ptCount val="3"/>
                <c:pt idx="0">
                  <c:v>3d diffusion</c:v>
                </c:pt>
                <c:pt idx="1">
                  <c:v>himeno</c:v>
                </c:pt>
                <c:pt idx="2">
                  <c:v>seismic</c:v>
                </c:pt>
              </c:strCache>
            </c:strRef>
          </c:cat>
          <c:val>
            <c:numRef>
              <c:f>Sheet12!$B$8:$B$10</c:f>
              <c:numCache>
                <c:formatCode>General</c:formatCode>
                <c:ptCount val="3"/>
                <c:pt idx="0">
                  <c:v>1</c:v>
                </c:pt>
                <c:pt idx="1">
                  <c:v>1</c:v>
                </c:pt>
                <c:pt idx="2">
                  <c:v>1</c:v>
                </c:pt>
              </c:numCache>
            </c:numRef>
          </c:val>
        </c:ser>
        <c:ser>
          <c:idx val="1"/>
          <c:order val="1"/>
          <c:tx>
            <c:strRef>
              <c:f>Sheet12!$C$2</c:f>
              <c:strCache>
                <c:ptCount val="1"/>
                <c:pt idx="0">
                  <c:v>physis</c:v>
                </c:pt>
              </c:strCache>
            </c:strRef>
          </c:tx>
          <c:spPr>
            <a:solidFill>
              <a:srgbClr val="FF6600"/>
            </a:solidFill>
          </c:spPr>
          <c:cat>
            <c:strRef>
              <c:f>Sheet12!$A$8:$A$10</c:f>
              <c:strCache>
                <c:ptCount val="3"/>
                <c:pt idx="0">
                  <c:v>3d diffusion</c:v>
                </c:pt>
                <c:pt idx="1">
                  <c:v>himeno</c:v>
                </c:pt>
                <c:pt idx="2">
                  <c:v>seismic</c:v>
                </c:pt>
              </c:strCache>
            </c:strRef>
          </c:cat>
          <c:val>
            <c:numRef>
              <c:f>Sheet12!$C$8:$C$10</c:f>
              <c:numCache>
                <c:formatCode>General</c:formatCode>
                <c:ptCount val="3"/>
                <c:pt idx="0">
                  <c:v>1.05</c:v>
                </c:pt>
                <c:pt idx="1">
                  <c:v>1.0679886685552409</c:v>
                </c:pt>
                <c:pt idx="2">
                  <c:v>1.3235294117647058</c:v>
                </c:pt>
              </c:numCache>
            </c:numRef>
          </c:val>
        </c:ser>
        <c:ser>
          <c:idx val="2"/>
          <c:order val="2"/>
          <c:tx>
            <c:strRef>
              <c:f>Sheet12!$D$2</c:f>
              <c:strCache>
                <c:ptCount val="1"/>
                <c:pt idx="0">
                  <c:v>mpi</c:v>
                </c:pt>
              </c:strCache>
            </c:strRef>
          </c:tx>
          <c:spPr>
            <a:solidFill>
              <a:srgbClr val="00B050"/>
            </a:solidFill>
          </c:spPr>
          <c:cat>
            <c:strRef>
              <c:f>Sheet12!$A$8:$A$10</c:f>
              <c:strCache>
                <c:ptCount val="3"/>
                <c:pt idx="0">
                  <c:v>3d diffusion</c:v>
                </c:pt>
                <c:pt idx="1">
                  <c:v>himeno</c:v>
                </c:pt>
                <c:pt idx="2">
                  <c:v>seismic</c:v>
                </c:pt>
              </c:strCache>
            </c:strRef>
          </c:cat>
          <c:val>
            <c:numRef>
              <c:f>Sheet12!$D$8:$D$10</c:f>
              <c:numCache>
                <c:formatCode>General</c:formatCode>
                <c:ptCount val="3"/>
                <c:pt idx="0">
                  <c:v>2.1666666666666665</c:v>
                </c:pt>
                <c:pt idx="1">
                  <c:v>1.6260623229461761</c:v>
                </c:pt>
                <c:pt idx="2">
                  <c:v>1.5995475113122211</c:v>
                </c:pt>
              </c:numCache>
            </c:numRef>
          </c:val>
        </c:ser>
        <c:ser>
          <c:idx val="3"/>
          <c:order val="3"/>
          <c:tx>
            <c:strRef>
              <c:f>Sheet12!$E$2</c:f>
              <c:strCache>
                <c:ptCount val="1"/>
                <c:pt idx="0">
                  <c:v>generated</c:v>
                </c:pt>
              </c:strCache>
            </c:strRef>
          </c:tx>
          <c:spPr>
            <a:solidFill>
              <a:srgbClr val="00B0F0"/>
            </a:solidFill>
          </c:spPr>
          <c:cat>
            <c:strRef>
              <c:f>Sheet12!$A$8:$A$10</c:f>
              <c:strCache>
                <c:ptCount val="3"/>
                <c:pt idx="0">
                  <c:v>3d diffusion</c:v>
                </c:pt>
                <c:pt idx="1">
                  <c:v>himeno</c:v>
                </c:pt>
                <c:pt idx="2">
                  <c:v>seismic</c:v>
                </c:pt>
              </c:strCache>
            </c:strRef>
          </c:cat>
          <c:val>
            <c:numRef>
              <c:f>Sheet12!$E$8:$E$10</c:f>
              <c:numCache>
                <c:formatCode>General</c:formatCode>
                <c:ptCount val="3"/>
                <c:pt idx="0">
                  <c:v>2.4333333333333331</c:v>
                </c:pt>
                <c:pt idx="1">
                  <c:v>1.6147308781869689</c:v>
                </c:pt>
                <c:pt idx="2">
                  <c:v>3.2047511312217196</c:v>
                </c:pt>
              </c:numCache>
            </c:numRef>
          </c:val>
        </c:ser>
        <c:axId val="220761088"/>
        <c:axId val="220775168"/>
      </c:barChart>
      <c:catAx>
        <c:axId val="220761088"/>
        <c:scaling>
          <c:orientation val="minMax"/>
        </c:scaling>
        <c:axPos val="b"/>
        <c:numFmt formatCode="General" sourceLinked="1"/>
        <c:tickLblPos val="nextTo"/>
        <c:crossAx val="220775168"/>
        <c:crosses val="autoZero"/>
        <c:auto val="1"/>
        <c:lblAlgn val="ctr"/>
        <c:lblOffset val="100"/>
      </c:catAx>
      <c:valAx>
        <c:axId val="220775168"/>
        <c:scaling>
          <c:orientation val="minMax"/>
        </c:scaling>
        <c:axPos val="l"/>
        <c:majorGridlines/>
        <c:numFmt formatCode="#,##0.0_);[Red]\(#,##0.0\)" sourceLinked="0"/>
        <c:tickLblPos val="nextTo"/>
        <c:crossAx val="220761088"/>
        <c:crosses val="autoZero"/>
        <c:crossBetween val="between"/>
      </c:valAx>
    </c:plotArea>
    <c:legend>
      <c:legendPos val="r"/>
    </c:legend>
    <c:plotVisOnly val="1"/>
  </c:chart>
  <c:txPr>
    <a:bodyPr/>
    <a:lstStyle/>
    <a:p>
      <a:pPr>
        <a:defRPr sz="1800">
          <a:latin typeface="+mj-lt"/>
        </a:defRPr>
      </a:pPr>
      <a:endParaRPr lang="ja-JP"/>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sz="2800" b="0"/>
            </a:pPr>
            <a:r>
              <a:rPr lang="en-US" sz="2800" b="0"/>
              <a:t>Diffusion 3D weak-scaling</a:t>
            </a:r>
          </a:p>
        </c:rich>
      </c:tx>
    </c:title>
    <c:plotArea>
      <c:layout>
        <c:manualLayout>
          <c:layoutTarget val="inner"/>
          <c:xMode val="edge"/>
          <c:yMode val="edge"/>
          <c:x val="0.22176757182052934"/>
          <c:y val="0.11552294380984751"/>
          <c:w val="0.70608053582956742"/>
          <c:h val="0.67765790774506873"/>
        </c:manualLayout>
      </c:layout>
      <c:scatterChart>
        <c:scatterStyle val="lineMarker"/>
        <c:ser>
          <c:idx val="1"/>
          <c:order val="0"/>
          <c:xVal>
            <c:numRef>
              <c:f>Sheet6!$A$19:$A$23</c:f>
              <c:numCache>
                <c:formatCode>General</c:formatCode>
                <c:ptCount val="5"/>
                <c:pt idx="0">
                  <c:v>1</c:v>
                </c:pt>
                <c:pt idx="1">
                  <c:v>4</c:v>
                </c:pt>
                <c:pt idx="2">
                  <c:v>16</c:v>
                </c:pt>
                <c:pt idx="3">
                  <c:v>64</c:v>
                </c:pt>
                <c:pt idx="4">
                  <c:v>256</c:v>
                </c:pt>
              </c:numCache>
            </c:numRef>
          </c:xVal>
          <c:yVal>
            <c:numRef>
              <c:f>Sheet6!$B$19:$B$23</c:f>
              <c:numCache>
                <c:formatCode>General</c:formatCode>
                <c:ptCount val="5"/>
                <c:pt idx="0">
                  <c:v>112969.25199999999</c:v>
                </c:pt>
                <c:pt idx="1">
                  <c:v>297427.35099999985</c:v>
                </c:pt>
                <c:pt idx="2">
                  <c:v>892056.11199999996</c:v>
                </c:pt>
                <c:pt idx="3">
                  <c:v>3520294.9410000001</c:v>
                </c:pt>
                <c:pt idx="4">
                  <c:v>13464811.645999989</c:v>
                </c:pt>
              </c:numCache>
            </c:numRef>
          </c:yVal>
        </c:ser>
        <c:axId val="220877952"/>
        <c:axId val="220879872"/>
      </c:scatterChart>
      <c:valAx>
        <c:axId val="220877952"/>
        <c:scaling>
          <c:orientation val="minMax"/>
        </c:scaling>
        <c:axPos val="b"/>
        <c:title>
          <c:tx>
            <c:rich>
              <a:bodyPr/>
              <a:lstStyle/>
              <a:p>
                <a:pPr>
                  <a:defRPr sz="1400" b="0"/>
                </a:pPr>
                <a:r>
                  <a:rPr lang="en-US" sz="1400" b="0"/>
                  <a:t>Number of GPUs</a:t>
                </a:r>
                <a:endParaRPr lang="ja-JP" sz="1400" b="0"/>
              </a:p>
            </c:rich>
          </c:tx>
        </c:title>
        <c:numFmt formatCode="General" sourceLinked="1"/>
        <c:tickLblPos val="nextTo"/>
        <c:txPr>
          <a:bodyPr/>
          <a:lstStyle/>
          <a:p>
            <a:pPr>
              <a:defRPr sz="1200"/>
            </a:pPr>
            <a:endParaRPr lang="ja-JP"/>
          </a:p>
        </c:txPr>
        <c:crossAx val="220879872"/>
        <c:crosses val="autoZero"/>
        <c:crossBetween val="midCat"/>
      </c:valAx>
      <c:valAx>
        <c:axId val="220879872"/>
        <c:scaling>
          <c:orientation val="minMax"/>
        </c:scaling>
        <c:axPos val="l"/>
        <c:majorGridlines/>
        <c:numFmt formatCode="General" sourceLinked="1"/>
        <c:tickLblPos val="nextTo"/>
        <c:txPr>
          <a:bodyPr/>
          <a:lstStyle/>
          <a:p>
            <a:pPr>
              <a:defRPr sz="1200"/>
            </a:pPr>
            <a:endParaRPr lang="ja-JP"/>
          </a:p>
        </c:txPr>
        <c:crossAx val="220877952"/>
        <c:crosses val="autoZero"/>
        <c:crossBetween val="midCat"/>
        <c:dispUnits>
          <c:builtInUnit val="thousands"/>
          <c:dispUnitsLbl>
            <c:layout>
              <c:manualLayout>
                <c:xMode val="edge"/>
                <c:yMode val="edge"/>
                <c:x val="8.1368019690122653E-3"/>
                <c:y val="0.39344862776824163"/>
              </c:manualLayout>
            </c:layout>
            <c:tx>
              <c:rich>
                <a:bodyPr/>
                <a:lstStyle/>
                <a:p>
                  <a:pPr>
                    <a:defRPr sz="1400" b="0"/>
                  </a:pPr>
                  <a:r>
                    <a:rPr lang="en-US" sz="1400" b="0"/>
                    <a:t>GFlops</a:t>
                  </a:r>
                  <a:endParaRPr lang="ja-JP" sz="1400" b="0"/>
                </a:p>
              </c:rich>
            </c:tx>
          </c:dispUnitsLbl>
        </c:dispUnits>
      </c:valAx>
    </c:plotArea>
    <c:plotVisOnly val="1"/>
  </c:chart>
  <c:txPr>
    <a:bodyPr/>
    <a:lstStyle/>
    <a:p>
      <a:pPr>
        <a:defRPr sz="2000">
          <a:latin typeface="+mj-lt"/>
        </a:defRPr>
      </a:pPr>
      <a:endParaRPr lang="ja-JP"/>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sz="2800" b="0"/>
            </a:pPr>
            <a:r>
              <a:rPr lang="en-US" sz="2800" b="0" dirty="0" err="1"/>
              <a:t>Himeno</a:t>
            </a:r>
            <a:r>
              <a:rPr lang="en-US" sz="2800" b="0" dirty="0"/>
              <a:t> </a:t>
            </a:r>
            <a:r>
              <a:rPr lang="en-US" sz="2800" b="0" dirty="0" smtClean="0"/>
              <a:t>(CFD Bench) weak-scaling</a:t>
            </a:r>
            <a:endParaRPr lang="en-US" sz="2800" b="0" dirty="0"/>
          </a:p>
        </c:rich>
      </c:tx>
    </c:title>
    <c:plotArea>
      <c:layout>
        <c:manualLayout>
          <c:layoutTarget val="inner"/>
          <c:xMode val="edge"/>
          <c:yMode val="edge"/>
          <c:x val="0.19803591621873567"/>
          <c:y val="0.11552294380984751"/>
          <c:w val="0.72981205029388585"/>
          <c:h val="0.67765790774506873"/>
        </c:manualLayout>
      </c:layout>
      <c:scatterChart>
        <c:scatterStyle val="lineMarker"/>
        <c:ser>
          <c:idx val="0"/>
          <c:order val="0"/>
          <c:tx>
            <c:v>Himeno</c:v>
          </c:tx>
          <c:xVal>
            <c:numRef>
              <c:f>himeno!$A$62:$A$65</c:f>
              <c:numCache>
                <c:formatCode>General</c:formatCode>
                <c:ptCount val="4"/>
                <c:pt idx="0">
                  <c:v>1</c:v>
                </c:pt>
                <c:pt idx="1">
                  <c:v>8</c:v>
                </c:pt>
                <c:pt idx="2">
                  <c:v>64</c:v>
                </c:pt>
                <c:pt idx="3">
                  <c:v>384</c:v>
                </c:pt>
              </c:numCache>
            </c:numRef>
          </c:xVal>
          <c:yVal>
            <c:numRef>
              <c:f>himeno!$D$62:$D$65</c:f>
              <c:numCache>
                <c:formatCode>General</c:formatCode>
                <c:ptCount val="4"/>
                <c:pt idx="0">
                  <c:v>32257.104271999917</c:v>
                </c:pt>
                <c:pt idx="1">
                  <c:v>225671.68403699921</c:v>
                </c:pt>
                <c:pt idx="2">
                  <c:v>1506908.98389</c:v>
                </c:pt>
                <c:pt idx="3">
                  <c:v>9416933.3262859751</c:v>
                </c:pt>
              </c:numCache>
            </c:numRef>
          </c:yVal>
        </c:ser>
        <c:axId val="220899968"/>
        <c:axId val="220918528"/>
      </c:scatterChart>
      <c:valAx>
        <c:axId val="220899968"/>
        <c:scaling>
          <c:orientation val="minMax"/>
        </c:scaling>
        <c:axPos val="b"/>
        <c:title>
          <c:tx>
            <c:rich>
              <a:bodyPr/>
              <a:lstStyle/>
              <a:p>
                <a:pPr>
                  <a:defRPr sz="1400" b="0"/>
                </a:pPr>
                <a:r>
                  <a:rPr lang="en-US" sz="1400" b="0"/>
                  <a:t>Number of GPUs</a:t>
                </a:r>
                <a:endParaRPr lang="ja-JP" sz="1400" b="0"/>
              </a:p>
            </c:rich>
          </c:tx>
        </c:title>
        <c:numFmt formatCode="General" sourceLinked="1"/>
        <c:tickLblPos val="nextTo"/>
        <c:txPr>
          <a:bodyPr/>
          <a:lstStyle/>
          <a:p>
            <a:pPr>
              <a:defRPr sz="1200"/>
            </a:pPr>
            <a:endParaRPr lang="ja-JP"/>
          </a:p>
        </c:txPr>
        <c:crossAx val="220918528"/>
        <c:crosses val="autoZero"/>
        <c:crossBetween val="midCat"/>
      </c:valAx>
      <c:valAx>
        <c:axId val="220918528"/>
        <c:scaling>
          <c:orientation val="minMax"/>
        </c:scaling>
        <c:axPos val="l"/>
        <c:majorGridlines/>
        <c:numFmt formatCode="General" sourceLinked="1"/>
        <c:tickLblPos val="nextTo"/>
        <c:txPr>
          <a:bodyPr/>
          <a:lstStyle/>
          <a:p>
            <a:pPr>
              <a:defRPr sz="1200"/>
            </a:pPr>
            <a:endParaRPr lang="ja-JP"/>
          </a:p>
        </c:txPr>
        <c:crossAx val="220899968"/>
        <c:crosses val="autoZero"/>
        <c:crossBetween val="midCat"/>
        <c:dispUnits>
          <c:builtInUnit val="thousands"/>
          <c:dispUnitsLbl>
            <c:layout>
              <c:manualLayout>
                <c:xMode val="edge"/>
                <c:yMode val="edge"/>
                <c:x val="4.1612140214900614E-3"/>
                <c:y val="0.40325224631057927"/>
              </c:manualLayout>
            </c:layout>
            <c:tx>
              <c:rich>
                <a:bodyPr/>
                <a:lstStyle/>
                <a:p>
                  <a:pPr>
                    <a:defRPr sz="1400" b="0"/>
                  </a:pPr>
                  <a:r>
                    <a:rPr lang="en-US" sz="1400" b="0"/>
                    <a:t>GFlops</a:t>
                  </a:r>
                  <a:endParaRPr lang="ja-JP" sz="1400" b="0"/>
                </a:p>
              </c:rich>
            </c:tx>
          </c:dispUnitsLbl>
        </c:dispUnits>
      </c:valAx>
    </c:plotArea>
    <c:plotVisOnly val="1"/>
  </c:chart>
  <c:txPr>
    <a:bodyPr/>
    <a:lstStyle/>
    <a:p>
      <a:pPr>
        <a:defRPr sz="2000">
          <a:latin typeface="+mj-lt"/>
        </a:defRPr>
      </a:pPr>
      <a:endParaRPr lang="ja-JP"/>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ja-JP"/>
  <c:chart>
    <c:title>
      <c:tx>
        <c:rich>
          <a:bodyPr/>
          <a:lstStyle/>
          <a:p>
            <a:pPr>
              <a:defRPr sz="1400" b="0"/>
            </a:pPr>
            <a:r>
              <a:rPr lang="en-US" sz="2800" b="0" dirty="0"/>
              <a:t>Seismic weak-scaling</a:t>
            </a:r>
          </a:p>
        </c:rich>
      </c:tx>
    </c:title>
    <c:plotArea>
      <c:layout>
        <c:manualLayout>
          <c:layoutTarget val="inner"/>
          <c:xMode val="edge"/>
          <c:yMode val="edge"/>
          <c:x val="0.19674552421251562"/>
          <c:y val="0.11552294380984751"/>
          <c:w val="0.73110244230010513"/>
          <c:h val="0.69112425449916215"/>
        </c:manualLayout>
      </c:layout>
      <c:scatterChart>
        <c:scatterStyle val="lineMarker"/>
        <c:ser>
          <c:idx val="1"/>
          <c:order val="0"/>
          <c:spPr>
            <a:ln>
              <a:solidFill>
                <a:srgbClr val="00B050"/>
              </a:solidFill>
            </a:ln>
          </c:spPr>
          <c:marker>
            <c:spPr>
              <a:solidFill>
                <a:srgbClr val="92D050"/>
              </a:solidFill>
              <a:ln>
                <a:solidFill>
                  <a:srgbClr val="00B050"/>
                </a:solidFill>
              </a:ln>
            </c:spPr>
          </c:marker>
          <c:xVal>
            <c:numRef>
              <c:f>seismic!$A$15:$A$20</c:f>
              <c:numCache>
                <c:formatCode>General</c:formatCode>
                <c:ptCount val="6"/>
                <c:pt idx="0">
                  <c:v>1</c:v>
                </c:pt>
                <c:pt idx="1">
                  <c:v>4</c:v>
                </c:pt>
                <c:pt idx="2">
                  <c:v>16</c:v>
                </c:pt>
                <c:pt idx="3">
                  <c:v>64</c:v>
                </c:pt>
                <c:pt idx="4">
                  <c:v>128</c:v>
                </c:pt>
                <c:pt idx="5">
                  <c:v>256</c:v>
                </c:pt>
              </c:numCache>
            </c:numRef>
          </c:xVal>
          <c:yVal>
            <c:numRef>
              <c:f>seismic!$B$15:$B$20</c:f>
              <c:numCache>
                <c:formatCode>General</c:formatCode>
                <c:ptCount val="6"/>
                <c:pt idx="0">
                  <c:v>30953.277999999998</c:v>
                </c:pt>
                <c:pt idx="1">
                  <c:v>21552.218999999997</c:v>
                </c:pt>
                <c:pt idx="2">
                  <c:v>69423.877999999997</c:v>
                </c:pt>
                <c:pt idx="3">
                  <c:v>258841.30799999999</c:v>
                </c:pt>
                <c:pt idx="4">
                  <c:v>496219.36799999984</c:v>
                </c:pt>
                <c:pt idx="5">
                  <c:v>965134.83799999999</c:v>
                </c:pt>
              </c:numCache>
            </c:numRef>
          </c:yVal>
        </c:ser>
        <c:axId val="220549120"/>
        <c:axId val="220551424"/>
      </c:scatterChart>
      <c:valAx>
        <c:axId val="220549120"/>
        <c:scaling>
          <c:orientation val="minMax"/>
        </c:scaling>
        <c:axPos val="b"/>
        <c:title>
          <c:tx>
            <c:rich>
              <a:bodyPr/>
              <a:lstStyle/>
              <a:p>
                <a:pPr>
                  <a:defRPr sz="1400" b="0"/>
                </a:pPr>
                <a:r>
                  <a:rPr lang="en-US" sz="1400" b="0"/>
                  <a:t>Number of GPUs</a:t>
                </a:r>
                <a:endParaRPr lang="ja-JP" sz="1400" b="0"/>
              </a:p>
            </c:rich>
          </c:tx>
        </c:title>
        <c:numFmt formatCode="General" sourceLinked="1"/>
        <c:tickLblPos val="nextTo"/>
        <c:txPr>
          <a:bodyPr/>
          <a:lstStyle/>
          <a:p>
            <a:pPr>
              <a:defRPr sz="1200"/>
            </a:pPr>
            <a:endParaRPr lang="ja-JP"/>
          </a:p>
        </c:txPr>
        <c:crossAx val="220551424"/>
        <c:crosses val="autoZero"/>
        <c:crossBetween val="midCat"/>
      </c:valAx>
      <c:valAx>
        <c:axId val="220551424"/>
        <c:scaling>
          <c:orientation val="minMax"/>
        </c:scaling>
        <c:axPos val="l"/>
        <c:majorGridlines/>
        <c:numFmt formatCode="General" sourceLinked="1"/>
        <c:tickLblPos val="nextTo"/>
        <c:txPr>
          <a:bodyPr/>
          <a:lstStyle/>
          <a:p>
            <a:pPr>
              <a:defRPr sz="1200"/>
            </a:pPr>
            <a:endParaRPr lang="ja-JP"/>
          </a:p>
        </c:txPr>
        <c:crossAx val="220549120"/>
        <c:crosses val="autoZero"/>
        <c:crossBetween val="midCat"/>
        <c:dispUnits>
          <c:builtInUnit val="thousands"/>
          <c:dispUnitsLbl>
            <c:layout>
              <c:manualLayout>
                <c:xMode val="edge"/>
                <c:yMode val="edge"/>
                <c:x val="3.0555555555555582E-2"/>
                <c:y val="0.40325240594925843"/>
              </c:manualLayout>
            </c:layout>
            <c:tx>
              <c:rich>
                <a:bodyPr/>
                <a:lstStyle/>
                <a:p>
                  <a:pPr>
                    <a:defRPr sz="1400" b="0"/>
                  </a:pPr>
                  <a:r>
                    <a:rPr lang="en-US" sz="1400" b="0"/>
                    <a:t>GFlops</a:t>
                  </a:r>
                  <a:endParaRPr lang="ja-JP" sz="1400" b="0"/>
                </a:p>
              </c:rich>
            </c:tx>
          </c:dispUnitsLbl>
        </c:dispUnits>
      </c:valAx>
    </c:plotArea>
    <c:plotVisOnly val="1"/>
  </c:chart>
  <c:txPr>
    <a:bodyPr/>
    <a:lstStyle/>
    <a:p>
      <a:pPr>
        <a:defRPr sz="2000">
          <a:latin typeface="+mj-lt"/>
        </a:defRPr>
      </a:pPr>
      <a:endParaRPr lang="ja-JP"/>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6182232429279672"/>
          <c:y val="3.6309216373793279E-2"/>
          <c:w val="0.78725174978127566"/>
          <c:h val="0.78369764132421105"/>
        </c:manualLayout>
      </c:layout>
      <c:scatterChart>
        <c:scatterStyle val="lineMarker"/>
        <c:ser>
          <c:idx val="0"/>
          <c:order val="0"/>
          <c:tx>
            <c:strRef>
              <c:f>Sheet3!$D$16</c:f>
              <c:strCache>
                <c:ptCount val="1"/>
                <c:pt idx="0">
                  <c:v>Linear Scale</c:v>
                </c:pt>
              </c:strCache>
            </c:strRef>
          </c:tx>
          <c:spPr>
            <a:ln>
              <a:solidFill>
                <a:srgbClr val="0070C0"/>
              </a:solidFill>
            </a:ln>
          </c:spPr>
          <c:marker>
            <c:symbol val="none"/>
          </c:marker>
          <c:xVal>
            <c:numRef>
              <c:f>Sheet3!$B$17:$B$28</c:f>
              <c:numCache>
                <c:formatCode>#,##0_ </c:formatCode>
                <c:ptCount val="12"/>
                <c:pt idx="0">
                  <c:v>1</c:v>
                </c:pt>
                <c:pt idx="1">
                  <c:v>2</c:v>
                </c:pt>
                <c:pt idx="2">
                  <c:v>4</c:v>
                </c:pt>
                <c:pt idx="3">
                  <c:v>8</c:v>
                </c:pt>
                <c:pt idx="4">
                  <c:v>16</c:v>
                </c:pt>
                <c:pt idx="5">
                  <c:v>32</c:v>
                </c:pt>
                <c:pt idx="6">
                  <c:v>48</c:v>
                </c:pt>
                <c:pt idx="7">
                  <c:v>64</c:v>
                </c:pt>
                <c:pt idx="8">
                  <c:v>80</c:v>
                </c:pt>
                <c:pt idx="9">
                  <c:v>96</c:v>
                </c:pt>
                <c:pt idx="10">
                  <c:v>128</c:v>
                </c:pt>
                <c:pt idx="11">
                  <c:v>256</c:v>
                </c:pt>
              </c:numCache>
            </c:numRef>
          </c:xVal>
          <c:yVal>
            <c:numRef>
              <c:f>Sheet3!$D$17:$D$28</c:f>
              <c:numCache>
                <c:formatCode>#,##0_ </c:formatCode>
                <c:ptCount val="12"/>
                <c:pt idx="0">
                  <c:v>34863.535842999998</c:v>
                </c:pt>
                <c:pt idx="1">
                  <c:v>69727.071685999996</c:v>
                </c:pt>
                <c:pt idx="2">
                  <c:v>139454.14337200011</c:v>
                </c:pt>
                <c:pt idx="3">
                  <c:v>278908.28674399998</c:v>
                </c:pt>
                <c:pt idx="4">
                  <c:v>557816.57348800008</c:v>
                </c:pt>
                <c:pt idx="5">
                  <c:v>1115633.146976006</c:v>
                </c:pt>
                <c:pt idx="6">
                  <c:v>1673449.720464</c:v>
                </c:pt>
                <c:pt idx="7">
                  <c:v>2231266.2939519957</c:v>
                </c:pt>
                <c:pt idx="8">
                  <c:v>2789082.8674399997</c:v>
                </c:pt>
                <c:pt idx="9">
                  <c:v>3346899.440928</c:v>
                </c:pt>
                <c:pt idx="10">
                  <c:v>4462532.5879040034</c:v>
                </c:pt>
                <c:pt idx="11">
                  <c:v>8925065.1758079994</c:v>
                </c:pt>
              </c:numCache>
            </c:numRef>
          </c:yVal>
        </c:ser>
        <c:ser>
          <c:idx val="1"/>
          <c:order val="1"/>
          <c:tx>
            <c:strRef>
              <c:f>Sheet3!$C$3</c:f>
              <c:strCache>
                <c:ptCount val="1"/>
                <c:pt idx="0">
                  <c:v>1D, L-size</c:v>
                </c:pt>
              </c:strCache>
            </c:strRef>
          </c:tx>
          <c:spPr>
            <a:ln>
              <a:solidFill>
                <a:schemeClr val="tx1"/>
              </a:solidFill>
            </a:ln>
          </c:spPr>
          <c:marker>
            <c:spPr>
              <a:ln>
                <a:solidFill>
                  <a:schemeClr val="tx1"/>
                </a:solidFill>
              </a:ln>
            </c:spPr>
          </c:marker>
          <c:xVal>
            <c:numRef>
              <c:f>Sheet3!$B$4:$B$13</c:f>
              <c:numCache>
                <c:formatCode>#,##0_ </c:formatCode>
                <c:ptCount val="10"/>
                <c:pt idx="0">
                  <c:v>1</c:v>
                </c:pt>
                <c:pt idx="1">
                  <c:v>2</c:v>
                </c:pt>
                <c:pt idx="2">
                  <c:v>4</c:v>
                </c:pt>
                <c:pt idx="3">
                  <c:v>8</c:v>
                </c:pt>
                <c:pt idx="4">
                  <c:v>16</c:v>
                </c:pt>
                <c:pt idx="5">
                  <c:v>32</c:v>
                </c:pt>
                <c:pt idx="6">
                  <c:v>48</c:v>
                </c:pt>
                <c:pt idx="7">
                  <c:v>64</c:v>
                </c:pt>
                <c:pt idx="8">
                  <c:v>80</c:v>
                </c:pt>
                <c:pt idx="9">
                  <c:v>96</c:v>
                </c:pt>
              </c:numCache>
            </c:numRef>
          </c:xVal>
          <c:yVal>
            <c:numRef>
              <c:f>Sheet3!$C$4:$C$13</c:f>
              <c:numCache>
                <c:formatCode>#,##0_ </c:formatCode>
                <c:ptCount val="10"/>
                <c:pt idx="0">
                  <c:v>34039</c:v>
                </c:pt>
                <c:pt idx="1">
                  <c:v>73411</c:v>
                </c:pt>
                <c:pt idx="2">
                  <c:v>134624</c:v>
                </c:pt>
                <c:pt idx="3">
                  <c:v>240810</c:v>
                </c:pt>
                <c:pt idx="4">
                  <c:v>386690</c:v>
                </c:pt>
                <c:pt idx="5">
                  <c:v>535873</c:v>
                </c:pt>
                <c:pt idx="6">
                  <c:v>542521</c:v>
                </c:pt>
                <c:pt idx="7">
                  <c:v>539919</c:v>
                </c:pt>
                <c:pt idx="8">
                  <c:v>523463</c:v>
                </c:pt>
                <c:pt idx="9">
                  <c:v>530795</c:v>
                </c:pt>
              </c:numCache>
            </c:numRef>
          </c:yVal>
        </c:ser>
        <c:ser>
          <c:idx val="2"/>
          <c:order val="2"/>
          <c:tx>
            <c:strRef>
              <c:f>Sheet3!$J$16</c:f>
              <c:strCache>
                <c:ptCount val="1"/>
                <c:pt idx="0">
                  <c:v>2D, L-size</c:v>
                </c:pt>
              </c:strCache>
            </c:strRef>
          </c:tx>
          <c:spPr>
            <a:ln>
              <a:solidFill>
                <a:srgbClr val="7030A0"/>
              </a:solidFill>
            </a:ln>
          </c:spPr>
          <c:marker>
            <c:spPr>
              <a:ln>
                <a:solidFill>
                  <a:srgbClr val="7030A0"/>
                </a:solidFill>
              </a:ln>
            </c:spPr>
          </c:marker>
          <c:xVal>
            <c:numRef>
              <c:f>Sheet3!$G$17:$G$28</c:f>
              <c:numCache>
                <c:formatCode>#,##0_ </c:formatCode>
                <c:ptCount val="12"/>
                <c:pt idx="0">
                  <c:v>4</c:v>
                </c:pt>
                <c:pt idx="1">
                  <c:v>8</c:v>
                </c:pt>
                <c:pt idx="2">
                  <c:v>16</c:v>
                </c:pt>
                <c:pt idx="3">
                  <c:v>32</c:v>
                </c:pt>
                <c:pt idx="4">
                  <c:v>64</c:v>
                </c:pt>
                <c:pt idx="5">
                  <c:v>128</c:v>
                </c:pt>
                <c:pt idx="6">
                  <c:v>192</c:v>
                </c:pt>
                <c:pt idx="7">
                  <c:v>288</c:v>
                </c:pt>
                <c:pt idx="8">
                  <c:v>384</c:v>
                </c:pt>
                <c:pt idx="9">
                  <c:v>512</c:v>
                </c:pt>
                <c:pt idx="10">
                  <c:v>816</c:v>
                </c:pt>
                <c:pt idx="11">
                  <c:v>1020</c:v>
                </c:pt>
              </c:numCache>
            </c:numRef>
          </c:xVal>
          <c:yVal>
            <c:numRef>
              <c:f>Sheet3!$J$17:$J$28</c:f>
              <c:numCache>
                <c:formatCode>#,##0_ </c:formatCode>
                <c:ptCount val="12"/>
                <c:pt idx="0">
                  <c:v>119495.75920099999</c:v>
                </c:pt>
                <c:pt idx="1">
                  <c:v>225202.74351100001</c:v>
                </c:pt>
                <c:pt idx="2">
                  <c:v>413893.81450900022</c:v>
                </c:pt>
                <c:pt idx="3">
                  <c:v>489834.11599999986</c:v>
                </c:pt>
                <c:pt idx="4">
                  <c:v>817529.65409299999</c:v>
                </c:pt>
                <c:pt idx="5">
                  <c:v>979610.13717399898</c:v>
                </c:pt>
                <c:pt idx="6">
                  <c:v>1199516.3275910001</c:v>
                </c:pt>
                <c:pt idx="7">
                  <c:v>1278040.5728510001</c:v>
                </c:pt>
                <c:pt idx="8">
                  <c:v>1469926.7816689999</c:v>
                </c:pt>
                <c:pt idx="9">
                  <c:v>1513894.778961</c:v>
                </c:pt>
                <c:pt idx="10">
                  <c:v>1705557.631947004</c:v>
                </c:pt>
                <c:pt idx="11">
                  <c:v>1672934.3815260001</c:v>
                </c:pt>
              </c:numCache>
            </c:numRef>
          </c:yVal>
        </c:ser>
        <c:ser>
          <c:idx val="3"/>
          <c:order val="3"/>
          <c:tx>
            <c:strRef>
              <c:f>Sheet7!$C$16</c:f>
              <c:strCache>
                <c:ptCount val="1"/>
                <c:pt idx="0">
                  <c:v>1D, XL-size</c:v>
                </c:pt>
              </c:strCache>
            </c:strRef>
          </c:tx>
          <c:spPr>
            <a:ln>
              <a:solidFill>
                <a:srgbClr val="00B050"/>
              </a:solidFill>
            </a:ln>
          </c:spPr>
          <c:marker>
            <c:spPr>
              <a:ln>
                <a:solidFill>
                  <a:srgbClr val="00B050"/>
                </a:solidFill>
              </a:ln>
            </c:spPr>
          </c:marker>
          <c:xVal>
            <c:numRef>
              <c:f>Sheet7!$B$4:$B$10</c:f>
              <c:numCache>
                <c:formatCode>General</c:formatCode>
                <c:ptCount val="7"/>
                <c:pt idx="0">
                  <c:v>8</c:v>
                </c:pt>
                <c:pt idx="1">
                  <c:v>16</c:v>
                </c:pt>
                <c:pt idx="2">
                  <c:v>32</c:v>
                </c:pt>
                <c:pt idx="3">
                  <c:v>48</c:v>
                </c:pt>
                <c:pt idx="4">
                  <c:v>64</c:v>
                </c:pt>
                <c:pt idx="5">
                  <c:v>80</c:v>
                </c:pt>
                <c:pt idx="6">
                  <c:v>128</c:v>
                </c:pt>
              </c:numCache>
            </c:numRef>
          </c:xVal>
          <c:yVal>
            <c:numRef>
              <c:f>Sheet7!$C$4:$C$10</c:f>
              <c:numCache>
                <c:formatCode>General</c:formatCode>
                <c:ptCount val="7"/>
                <c:pt idx="0">
                  <c:v>261867</c:v>
                </c:pt>
                <c:pt idx="1">
                  <c:v>484255</c:v>
                </c:pt>
                <c:pt idx="2">
                  <c:v>826731</c:v>
                </c:pt>
                <c:pt idx="3">
                  <c:v>1023999</c:v>
                </c:pt>
                <c:pt idx="4">
                  <c:v>1157562</c:v>
                </c:pt>
                <c:pt idx="5">
                  <c:v>1180772</c:v>
                </c:pt>
                <c:pt idx="6">
                  <c:v>1170851</c:v>
                </c:pt>
              </c:numCache>
            </c:numRef>
          </c:yVal>
        </c:ser>
        <c:ser>
          <c:idx val="4"/>
          <c:order val="4"/>
          <c:tx>
            <c:strRef>
              <c:f>Sheet7!$J$16</c:f>
              <c:strCache>
                <c:ptCount val="1"/>
                <c:pt idx="0">
                  <c:v>2D, XL-size</c:v>
                </c:pt>
              </c:strCache>
            </c:strRef>
          </c:tx>
          <c:spPr>
            <a:ln>
              <a:solidFill>
                <a:srgbClr val="FF0000"/>
              </a:solidFill>
            </a:ln>
          </c:spPr>
          <c:marker>
            <c:spPr>
              <a:ln>
                <a:solidFill>
                  <a:srgbClr val="FF0000"/>
                </a:solidFill>
              </a:ln>
            </c:spPr>
          </c:marker>
          <c:xVal>
            <c:numRef>
              <c:f>Sheet7!$G$17:$G$27</c:f>
              <c:numCache>
                <c:formatCode>General</c:formatCode>
                <c:ptCount val="11"/>
                <c:pt idx="0">
                  <c:v>8</c:v>
                </c:pt>
                <c:pt idx="1">
                  <c:v>16</c:v>
                </c:pt>
                <c:pt idx="2">
                  <c:v>32</c:v>
                </c:pt>
                <c:pt idx="3">
                  <c:v>64</c:v>
                </c:pt>
                <c:pt idx="4">
                  <c:v>128</c:v>
                </c:pt>
                <c:pt idx="5">
                  <c:v>192</c:v>
                </c:pt>
                <c:pt idx="6">
                  <c:v>288</c:v>
                </c:pt>
                <c:pt idx="7">
                  <c:v>384</c:v>
                </c:pt>
                <c:pt idx="8">
                  <c:v>512</c:v>
                </c:pt>
                <c:pt idx="9">
                  <c:v>816</c:v>
                </c:pt>
                <c:pt idx="10">
                  <c:v>1020</c:v>
                </c:pt>
              </c:numCache>
            </c:numRef>
          </c:xVal>
          <c:yVal>
            <c:numRef>
              <c:f>Sheet7!$J$17:$J$27</c:f>
              <c:numCache>
                <c:formatCode>General</c:formatCode>
                <c:ptCount val="11"/>
                <c:pt idx="0">
                  <c:v>272813.90689799999</c:v>
                </c:pt>
                <c:pt idx="1">
                  <c:v>536999.36940400221</c:v>
                </c:pt>
                <c:pt idx="2">
                  <c:v>897552.5567350022</c:v>
                </c:pt>
                <c:pt idx="3">
                  <c:v>1680341.238344</c:v>
                </c:pt>
                <c:pt idx="4">
                  <c:v>2721012.6421360001</c:v>
                </c:pt>
                <c:pt idx="5">
                  <c:v>3732895.2595890001</c:v>
                </c:pt>
                <c:pt idx="6">
                  <c:v>4340199.2826430034</c:v>
                </c:pt>
                <c:pt idx="7">
                  <c:v>5310037.3580379998</c:v>
                </c:pt>
                <c:pt idx="8">
                  <c:v>6066859.0248239795</c:v>
                </c:pt>
                <c:pt idx="9">
                  <c:v>7823688.1330259992</c:v>
                </c:pt>
                <c:pt idx="10">
                  <c:v>7911830.4123060014</c:v>
                </c:pt>
              </c:numCache>
            </c:numRef>
          </c:yVal>
        </c:ser>
        <c:axId val="221057792"/>
        <c:axId val="221060096"/>
      </c:scatterChart>
      <c:valAx>
        <c:axId val="221057792"/>
        <c:scaling>
          <c:orientation val="minMax"/>
          <c:max val="1024"/>
        </c:scaling>
        <c:axPos val="b"/>
        <c:title>
          <c:tx>
            <c:rich>
              <a:bodyPr/>
              <a:lstStyle/>
              <a:p>
                <a:pPr>
                  <a:defRPr/>
                </a:pPr>
                <a:r>
                  <a:rPr lang="en-US"/>
                  <a:t>Number of GPUs</a:t>
                </a:r>
                <a:endParaRPr lang="ja-JP"/>
              </a:p>
            </c:rich>
          </c:tx>
        </c:title>
        <c:numFmt formatCode="#,##0_ " sourceLinked="1"/>
        <c:tickLblPos val="nextTo"/>
        <c:crossAx val="221060096"/>
        <c:crosses val="autoZero"/>
        <c:crossBetween val="midCat"/>
        <c:majorUnit val="256"/>
      </c:valAx>
      <c:valAx>
        <c:axId val="221060096"/>
        <c:scaling>
          <c:orientation val="minMax"/>
        </c:scaling>
        <c:axPos val="l"/>
        <c:majorGridlines/>
        <c:title>
          <c:tx>
            <c:rich>
              <a:bodyPr rot="-5400000" vert="horz"/>
              <a:lstStyle/>
              <a:p>
                <a:pPr>
                  <a:defRPr/>
                </a:pPr>
                <a:r>
                  <a:rPr lang="en-US"/>
                  <a:t>GFlops</a:t>
                </a:r>
                <a:endParaRPr lang="ja-JP"/>
              </a:p>
            </c:rich>
          </c:tx>
        </c:title>
        <c:numFmt formatCode="#,##0_ " sourceLinked="1"/>
        <c:tickLblPos val="nextTo"/>
        <c:crossAx val="221057792"/>
        <c:crosses val="autoZero"/>
        <c:crossBetween val="midCat"/>
        <c:dispUnits>
          <c:builtInUnit val="thousands"/>
        </c:dispUnits>
      </c:valAx>
    </c:plotArea>
    <c:legend>
      <c:legendPos val="r"/>
      <c:layout>
        <c:manualLayout>
          <c:xMode val="edge"/>
          <c:yMode val="edge"/>
          <c:x val="0.72313016428501997"/>
          <c:y val="0.36221971288958682"/>
          <c:w val="0.22178222513852436"/>
          <c:h val="0.20316066732783927"/>
        </c:manualLayout>
      </c:layout>
      <c:spPr>
        <a:solidFill>
          <a:schemeClr val="bg1"/>
        </a:solidFill>
      </c:spPr>
      <c:txPr>
        <a:bodyPr/>
        <a:lstStyle/>
        <a:p>
          <a:pPr>
            <a:defRPr sz="1400"/>
          </a:pPr>
          <a:endParaRPr lang="ja-JP"/>
        </a:p>
      </c:txPr>
    </c:legend>
    <c:plotVisOnly val="1"/>
  </c:chart>
  <c:txPr>
    <a:bodyPr/>
    <a:lstStyle/>
    <a:p>
      <a:pPr>
        <a:defRPr sz="1800"/>
      </a:pPr>
      <a:endParaRPr lang="ja-JP"/>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9.wmf"/><Relationship Id="rId1" Type="http://schemas.openxmlformats.org/officeDocument/2006/relationships/image" Target="../media/image23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image" Target="../media/image16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 Id="rId4" Type="http://schemas.openxmlformats.org/officeDocument/2006/relationships/image" Target="../media/image19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 Id="rId6" Type="http://schemas.openxmlformats.org/officeDocument/2006/relationships/image" Target="../media/image211.wmf"/><Relationship Id="rId5" Type="http://schemas.openxmlformats.org/officeDocument/2006/relationships/image" Target="../media/image210.wmf"/><Relationship Id="rId4" Type="http://schemas.openxmlformats.org/officeDocument/2006/relationships/image" Target="../media/image20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image" Target="../media/image2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image" Target="../media/image236.emf"/></Relationships>
</file>

<file path=ppt/drawings/drawing1.xml><?xml version="1.0" encoding="utf-8"?>
<c:userShapes xmlns:c="http://schemas.openxmlformats.org/drawingml/2006/chart">
  <cdr:relSizeAnchor xmlns:cdr="http://schemas.openxmlformats.org/drawingml/2006/chartDrawing">
    <cdr:from>
      <cdr:x>0.57031</cdr:x>
      <cdr:y>0.4508</cdr:y>
    </cdr:from>
    <cdr:to>
      <cdr:x>0.66406</cdr:x>
      <cdr:y>0.45118</cdr:y>
    </cdr:to>
    <cdr:sp macro="" textlink="">
      <cdr:nvSpPr>
        <cdr:cNvPr id="4" name="直線矢印コネクタ 3"/>
        <cdr:cNvSpPr/>
      </cdr:nvSpPr>
      <cdr:spPr bwMode="auto">
        <a:xfrm xmlns:a="http://schemas.openxmlformats.org/drawingml/2006/main">
          <a:off x="5562600" y="1876425"/>
          <a:ext cx="914400" cy="1588"/>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0.67188</cdr:x>
      <cdr:y>0.43249</cdr:y>
    </cdr:from>
    <cdr:to>
      <cdr:x>0.83594</cdr:x>
      <cdr:y>0.44348</cdr:y>
    </cdr:to>
    <cdr:sp macro="" textlink="">
      <cdr:nvSpPr>
        <cdr:cNvPr id="5" name="直線矢印コネクタ 4"/>
        <cdr:cNvSpPr/>
      </cdr:nvSpPr>
      <cdr:spPr bwMode="auto">
        <a:xfrm xmlns:a="http://schemas.openxmlformats.org/drawingml/2006/main">
          <a:off x="6553200" y="1800225"/>
          <a:ext cx="1600200" cy="45719"/>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0.57031</cdr:x>
      <cdr:y>0.46911</cdr:y>
    </cdr:from>
    <cdr:to>
      <cdr:x>0.66406</cdr:x>
      <cdr:y>0.68879</cdr:y>
    </cdr:to>
    <cdr:sp macro="" textlink="">
      <cdr:nvSpPr>
        <cdr:cNvPr id="6" name="テキスト ボックス 5"/>
        <cdr:cNvSpPr txBox="1"/>
      </cdr:nvSpPr>
      <cdr:spPr>
        <a:xfrm xmlns:a="http://schemas.openxmlformats.org/drawingml/2006/main">
          <a:off x="5562600" y="19526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smtClean="0">
              <a:solidFill>
                <a:srgbClr val="C00000"/>
              </a:solidFill>
            </a:rPr>
            <a:t>Earth </a:t>
          </a:r>
          <a:br>
            <a:rPr lang="en-US" altLang="ja-JP" sz="1800" b="1" dirty="0" smtClean="0">
              <a:solidFill>
                <a:srgbClr val="C00000"/>
              </a:solidFill>
            </a:rPr>
          </a:br>
          <a:r>
            <a:rPr lang="en-US" altLang="ja-JP" sz="1800" b="1" dirty="0" smtClean="0">
              <a:solidFill>
                <a:srgbClr val="C00000"/>
              </a:solidFill>
            </a:rPr>
            <a:t>Simulator</a:t>
          </a:r>
          <a:endParaRPr lang="ja-JP" altLang="en-US" sz="1800" b="1" dirty="0">
            <a:solidFill>
              <a:srgbClr val="C00000"/>
            </a:solidFill>
          </a:endParaRPr>
        </a:p>
      </cdr:txBody>
    </cdr:sp>
  </cdr:relSizeAnchor>
  <cdr:relSizeAnchor xmlns:cdr="http://schemas.openxmlformats.org/drawingml/2006/chartDrawing">
    <cdr:from>
      <cdr:x>0.71094</cdr:x>
      <cdr:y>0.4508</cdr:y>
    </cdr:from>
    <cdr:to>
      <cdr:x>0.80469</cdr:x>
      <cdr:y>0.67048</cdr:y>
    </cdr:to>
    <cdr:sp macro="" textlink="">
      <cdr:nvSpPr>
        <cdr:cNvPr id="7" name="テキスト ボックス 6"/>
        <cdr:cNvSpPr txBox="1"/>
      </cdr:nvSpPr>
      <cdr:spPr>
        <a:xfrm xmlns:a="http://schemas.openxmlformats.org/drawingml/2006/main">
          <a:off x="6934200" y="18764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err="1" smtClean="0">
              <a:solidFill>
                <a:srgbClr val="C00000"/>
              </a:solidFill>
            </a:rPr>
            <a:t>BlueGene</a:t>
          </a:r>
          <a:r>
            <a:rPr lang="en-US" altLang="ja-JP" sz="1800" b="1" dirty="0" smtClean="0">
              <a:solidFill>
                <a:srgbClr val="C00000"/>
              </a:solidFill>
            </a:rPr>
            <a:t>/L</a:t>
          </a:r>
          <a:endParaRPr lang="ja-JP" altLang="en-US" sz="1800" b="1" dirty="0">
            <a:solidFill>
              <a:srgbClr val="C00000"/>
            </a:solidFill>
          </a:endParaRPr>
        </a:p>
      </cdr:txBody>
    </cdr:sp>
  </cdr:relSizeAnchor>
  <cdr:relSizeAnchor xmlns:cdr="http://schemas.openxmlformats.org/drawingml/2006/chartDrawing">
    <cdr:from>
      <cdr:x>0.34375</cdr:x>
      <cdr:y>0.44348</cdr:y>
    </cdr:from>
    <cdr:to>
      <cdr:x>0.48438</cdr:x>
      <cdr:y>0.45446</cdr:y>
    </cdr:to>
    <cdr:sp macro="" textlink="">
      <cdr:nvSpPr>
        <cdr:cNvPr id="8" name="直線矢印コネクタ 7"/>
        <cdr:cNvSpPr/>
      </cdr:nvSpPr>
      <cdr:spPr bwMode="auto">
        <a:xfrm xmlns:a="http://schemas.openxmlformats.org/drawingml/2006/main">
          <a:off x="3352800" y="1845942"/>
          <a:ext cx="1371600" cy="45719"/>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0.32813</cdr:x>
      <cdr:y>0.4508</cdr:y>
    </cdr:from>
    <cdr:to>
      <cdr:x>0.42188</cdr:x>
      <cdr:y>0.67048</cdr:y>
    </cdr:to>
    <cdr:sp macro="" textlink="">
      <cdr:nvSpPr>
        <cdr:cNvPr id="9" name="テキスト ボックス 8"/>
        <cdr:cNvSpPr txBox="1"/>
      </cdr:nvSpPr>
      <cdr:spPr>
        <a:xfrm xmlns:a="http://schemas.openxmlformats.org/drawingml/2006/main">
          <a:off x="3200400" y="18764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smtClean="0">
              <a:solidFill>
                <a:srgbClr val="C00000"/>
              </a:solidFill>
            </a:rPr>
            <a:t>ASCI</a:t>
          </a:r>
          <a:br>
            <a:rPr lang="en-US" altLang="ja-JP" sz="1800" b="1" dirty="0" smtClean="0">
              <a:solidFill>
                <a:srgbClr val="C00000"/>
              </a:solidFill>
            </a:rPr>
          </a:br>
          <a:r>
            <a:rPr lang="en-US" altLang="ja-JP" sz="1800" b="1" dirty="0" smtClean="0">
              <a:solidFill>
                <a:srgbClr val="C00000"/>
              </a:solidFill>
            </a:rPr>
            <a:t>Red</a:t>
          </a:r>
          <a:endParaRPr lang="ja-JP" altLang="en-US" sz="1800" b="1" dirty="0">
            <a:solidFill>
              <a:srgbClr val="C00000"/>
            </a:solidFill>
          </a:endParaRPr>
        </a:p>
      </cdr:txBody>
    </cdr:sp>
  </cdr:relSizeAnchor>
  <cdr:relSizeAnchor xmlns:cdr="http://schemas.openxmlformats.org/drawingml/2006/chartDrawing">
    <cdr:from>
      <cdr:x>0.48438</cdr:x>
      <cdr:y>0.4508</cdr:y>
    </cdr:from>
    <cdr:to>
      <cdr:x>0.5625</cdr:x>
      <cdr:y>0.46178</cdr:y>
    </cdr:to>
    <cdr:sp macro="" textlink="">
      <cdr:nvSpPr>
        <cdr:cNvPr id="10" name="直線矢印コネクタ 9"/>
        <cdr:cNvSpPr/>
      </cdr:nvSpPr>
      <cdr:spPr bwMode="auto">
        <a:xfrm xmlns:a="http://schemas.openxmlformats.org/drawingml/2006/main">
          <a:off x="4724400" y="1876425"/>
          <a:ext cx="762000" cy="45719"/>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0.47656</cdr:x>
      <cdr:y>0.46911</cdr:y>
    </cdr:from>
    <cdr:to>
      <cdr:x>0.57031</cdr:x>
      <cdr:y>0.68879</cdr:y>
    </cdr:to>
    <cdr:sp macro="" textlink="">
      <cdr:nvSpPr>
        <cdr:cNvPr id="11" name="テキスト ボックス 10"/>
        <cdr:cNvSpPr txBox="1"/>
      </cdr:nvSpPr>
      <cdr:spPr>
        <a:xfrm xmlns:a="http://schemas.openxmlformats.org/drawingml/2006/main">
          <a:off x="4648200" y="19526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smtClean="0">
              <a:solidFill>
                <a:srgbClr val="C00000"/>
              </a:solidFill>
            </a:rPr>
            <a:t>ASCI</a:t>
          </a:r>
          <a:br>
            <a:rPr lang="en-US" altLang="ja-JP" sz="1800" b="1" dirty="0" smtClean="0">
              <a:solidFill>
                <a:srgbClr val="C00000"/>
              </a:solidFill>
            </a:rPr>
          </a:br>
          <a:r>
            <a:rPr lang="en-US" altLang="ja-JP" sz="1800" b="1" dirty="0" smtClean="0">
              <a:solidFill>
                <a:srgbClr val="C00000"/>
              </a:solidFill>
            </a:rPr>
            <a:t>White</a:t>
          </a:r>
          <a:endParaRPr lang="ja-JP" altLang="en-US" sz="1800" b="1" dirty="0">
            <a:solidFill>
              <a:srgbClr val="C00000"/>
            </a:solidFill>
          </a:endParaRPr>
        </a:p>
      </cdr:txBody>
    </cdr:sp>
  </cdr:relSizeAnchor>
  <cdr:relSizeAnchor xmlns:cdr="http://schemas.openxmlformats.org/drawingml/2006/chartDrawing">
    <cdr:from>
      <cdr:x>0.17188</cdr:x>
      <cdr:y>0.4508</cdr:y>
    </cdr:from>
    <cdr:to>
      <cdr:x>0.27344</cdr:x>
      <cdr:y>0.46178</cdr:y>
    </cdr:to>
    <cdr:sp macro="" textlink="">
      <cdr:nvSpPr>
        <cdr:cNvPr id="12" name="直線矢印コネクタ 11"/>
        <cdr:cNvSpPr/>
      </cdr:nvSpPr>
      <cdr:spPr bwMode="auto">
        <a:xfrm xmlns:a="http://schemas.openxmlformats.org/drawingml/2006/main">
          <a:off x="1676400" y="1876425"/>
          <a:ext cx="990600" cy="45719"/>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0.17188</cdr:x>
      <cdr:y>0.4508</cdr:y>
    </cdr:from>
    <cdr:to>
      <cdr:x>0.26563</cdr:x>
      <cdr:y>0.67048</cdr:y>
    </cdr:to>
    <cdr:sp macro="" textlink="">
      <cdr:nvSpPr>
        <cdr:cNvPr id="13" name="テキスト ボックス 12"/>
        <cdr:cNvSpPr txBox="1"/>
      </cdr:nvSpPr>
      <cdr:spPr>
        <a:xfrm xmlns:a="http://schemas.openxmlformats.org/drawingml/2006/main">
          <a:off x="1676400" y="18764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smtClean="0">
              <a:solidFill>
                <a:srgbClr val="C00000"/>
              </a:solidFill>
            </a:rPr>
            <a:t>NWT</a:t>
          </a:r>
          <a:endParaRPr lang="ja-JP" altLang="en-US" sz="1800" b="1" dirty="0">
            <a:solidFill>
              <a:srgbClr val="C00000"/>
            </a:solidFill>
          </a:endParaRPr>
        </a:p>
      </cdr:txBody>
    </cdr:sp>
  </cdr:relSizeAnchor>
  <cdr:relSizeAnchor xmlns:cdr="http://schemas.openxmlformats.org/drawingml/2006/chartDrawing">
    <cdr:from>
      <cdr:x>0.25781</cdr:x>
      <cdr:y>0.50572</cdr:y>
    </cdr:from>
    <cdr:to>
      <cdr:x>0.35156</cdr:x>
      <cdr:y>0.7254</cdr:y>
    </cdr:to>
    <cdr:sp macro="" textlink="">
      <cdr:nvSpPr>
        <cdr:cNvPr id="14" name="テキスト ボックス 13"/>
        <cdr:cNvSpPr txBox="1"/>
      </cdr:nvSpPr>
      <cdr:spPr>
        <a:xfrm xmlns:a="http://schemas.openxmlformats.org/drawingml/2006/main">
          <a:off x="2514600" y="21050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800" b="1" dirty="0" smtClean="0">
              <a:solidFill>
                <a:srgbClr val="C00000"/>
              </a:solidFill>
            </a:rPr>
            <a:t>SR</a:t>
          </a:r>
          <a:br>
            <a:rPr lang="en-US" altLang="ja-JP" sz="1800" b="1" dirty="0" smtClean="0">
              <a:solidFill>
                <a:srgbClr val="C00000"/>
              </a:solidFill>
            </a:rPr>
          </a:br>
          <a:r>
            <a:rPr lang="en-US" altLang="ja-JP" sz="1800" b="1" dirty="0" smtClean="0">
              <a:solidFill>
                <a:srgbClr val="C00000"/>
              </a:solidFill>
            </a:rPr>
            <a:t>2201</a:t>
          </a:r>
          <a:endParaRPr lang="ja-JP" altLang="en-US" sz="1800" b="1" dirty="0">
            <a:solidFill>
              <a:srgbClr val="C00000"/>
            </a:solidFill>
          </a:endParaRPr>
        </a:p>
      </cdr:txBody>
    </cdr:sp>
  </cdr:relSizeAnchor>
  <cdr:relSizeAnchor xmlns:cdr="http://schemas.openxmlformats.org/drawingml/2006/chartDrawing">
    <cdr:from>
      <cdr:x>0.28125</cdr:x>
      <cdr:y>0.4508</cdr:y>
    </cdr:from>
    <cdr:to>
      <cdr:x>0.33594</cdr:x>
      <cdr:y>0.46178</cdr:y>
    </cdr:to>
    <cdr:sp macro="" textlink="">
      <cdr:nvSpPr>
        <cdr:cNvPr id="15" name="直線矢印コネクタ 14"/>
        <cdr:cNvSpPr/>
      </cdr:nvSpPr>
      <cdr:spPr bwMode="auto">
        <a:xfrm xmlns:a="http://schemas.openxmlformats.org/drawingml/2006/main">
          <a:off x="2743200" y="1876425"/>
          <a:ext cx="533400" cy="45719"/>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0.84375</cdr:x>
      <cdr:y>0.43249</cdr:y>
    </cdr:from>
    <cdr:to>
      <cdr:x>0.96094</cdr:x>
      <cdr:y>0.4508</cdr:y>
    </cdr:to>
    <cdr:sp macro="" textlink="">
      <cdr:nvSpPr>
        <cdr:cNvPr id="16" name="直線矢印コネクタ 15"/>
        <cdr:cNvSpPr/>
      </cdr:nvSpPr>
      <cdr:spPr bwMode="auto">
        <a:xfrm xmlns:a="http://schemas.openxmlformats.org/drawingml/2006/main">
          <a:off x="8229600" y="1800225"/>
          <a:ext cx="1143000" cy="76200"/>
        </a:xfrm>
        <a:prstGeom xmlns:a="http://schemas.openxmlformats.org/drawingml/2006/main" prst="straightConnector1">
          <a:avLst/>
        </a:prstGeom>
        <a:solidFill xmlns:a="http://schemas.openxmlformats.org/drawingml/2006/main">
          <a:srgbClr val="00B8FF"/>
        </a:solidFill>
        <a:ln xmlns:a="http://schemas.openxmlformats.org/drawingml/2006/main" w="38100" cap="flat" cmpd="sng" algn="ctr">
          <a:solidFill>
            <a:srgbClr val="C00000"/>
          </a:solidFill>
          <a:prstDash val="solid"/>
          <a:round/>
          <a:headEnd type="arrow" w="lg" len="med"/>
          <a:tailEnd type="arrow" w="lg"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0.83594</cdr:x>
      <cdr:y>0.46911</cdr:y>
    </cdr:from>
    <cdr:to>
      <cdr:x>0.94531</cdr:x>
      <cdr:y>0.68879</cdr:y>
    </cdr:to>
    <cdr:sp macro="" textlink="">
      <cdr:nvSpPr>
        <cdr:cNvPr id="17" name="テキスト ボックス 16"/>
        <cdr:cNvSpPr txBox="1"/>
      </cdr:nvSpPr>
      <cdr:spPr>
        <a:xfrm xmlns:a="http://schemas.openxmlformats.org/drawingml/2006/main">
          <a:off x="8153400" y="1952625"/>
          <a:ext cx="106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altLang="ja-JP" sz="1600" b="1" dirty="0" err="1" smtClean="0">
              <a:solidFill>
                <a:srgbClr val="C00000"/>
              </a:solidFill>
            </a:rPr>
            <a:t>RoadRunner</a:t>
          </a:r>
          <a:r>
            <a:rPr lang="en-US" altLang="ja-JP" sz="1600" b="1" dirty="0" smtClean="0">
              <a:solidFill>
                <a:srgbClr val="C00000"/>
              </a:solidFill>
            </a:rPr>
            <a:t/>
          </a:r>
          <a:br>
            <a:rPr lang="en-US" altLang="ja-JP" sz="1600" b="1" dirty="0" smtClean="0">
              <a:solidFill>
                <a:srgbClr val="C00000"/>
              </a:solidFill>
            </a:rPr>
          </a:br>
          <a:r>
            <a:rPr lang="en-US" altLang="ja-JP" sz="1600" b="1" dirty="0" smtClean="0">
              <a:solidFill>
                <a:srgbClr val="C00000"/>
              </a:solidFill>
            </a:rPr>
            <a:t>&amp;Jaguar</a:t>
          </a:r>
          <a:br>
            <a:rPr lang="en-US" altLang="ja-JP" sz="1600" b="1" dirty="0" smtClean="0">
              <a:solidFill>
                <a:srgbClr val="C00000"/>
              </a:solidFill>
            </a:rPr>
          </a:br>
          <a:r>
            <a:rPr lang="en-US" altLang="ja-JP" sz="1600" b="1" dirty="0" smtClean="0">
              <a:solidFill>
                <a:srgbClr val="C00000"/>
              </a:solidFill>
            </a:rPr>
            <a:t>&amp;Tianhe-1A</a:t>
          </a:r>
          <a:endParaRPr lang="ja-JP" altLang="en-US" sz="1600" b="1" dirty="0">
            <a:solidFill>
              <a:srgbClr val="C00000"/>
            </a:solidFill>
          </a:endParaRPr>
        </a:p>
      </cdr:txBody>
    </cdr:sp>
  </cdr:relSizeAnchor>
  <cdr:relSizeAnchor xmlns:cdr="http://schemas.openxmlformats.org/drawingml/2006/chartDrawing">
    <cdr:from>
      <cdr:x>0.34375</cdr:x>
      <cdr:y>0.08467</cdr:y>
    </cdr:from>
    <cdr:to>
      <cdr:x>0.34375</cdr:x>
      <cdr:y>0.94508</cdr:y>
    </cdr:to>
    <cdr:sp macro="" textlink="">
      <cdr:nvSpPr>
        <cdr:cNvPr id="19" name="直線コネクタ 18"/>
        <cdr:cNvSpPr/>
      </cdr:nvSpPr>
      <cdr:spPr bwMode="auto">
        <a:xfrm xmlns:a="http://schemas.openxmlformats.org/drawingml/2006/main" rot="5400000">
          <a:off x="1562100" y="2143126"/>
          <a:ext cx="3581399" cy="0"/>
        </a:xfrm>
        <a:prstGeom xmlns:a="http://schemas.openxmlformats.org/drawingml/2006/main" prst="line">
          <a:avLst/>
        </a:prstGeom>
        <a:solidFill xmlns:a="http://schemas.openxmlformats.org/drawingml/2006/main">
          <a:srgbClr val="00B8FF"/>
        </a:solidFill>
        <a:ln xmlns:a="http://schemas.openxmlformats.org/drawingml/2006/main" w="38100" cap="flat" cmpd="sng" algn="ctr">
          <a:solidFill>
            <a:srgbClr val="7030A0"/>
          </a:solidFill>
          <a:prstDash val="dash"/>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0.85156</cdr:x>
      <cdr:y>0.08467</cdr:y>
    </cdr:from>
    <cdr:to>
      <cdr:x>0.85156</cdr:x>
      <cdr:y>0.91533</cdr:y>
    </cdr:to>
    <cdr:sp macro="" textlink="">
      <cdr:nvSpPr>
        <cdr:cNvPr id="20" name="直線コネクタ 19"/>
        <cdr:cNvSpPr/>
      </cdr:nvSpPr>
      <cdr:spPr bwMode="auto">
        <a:xfrm xmlns:a="http://schemas.openxmlformats.org/drawingml/2006/main" rot="5400000" flipV="1">
          <a:off x="6577013" y="2081212"/>
          <a:ext cx="3457573" cy="1"/>
        </a:xfrm>
        <a:prstGeom xmlns:a="http://schemas.openxmlformats.org/drawingml/2006/main" prst="line">
          <a:avLst/>
        </a:prstGeom>
        <a:solidFill xmlns:a="http://schemas.openxmlformats.org/drawingml/2006/main">
          <a:srgbClr val="00B8FF"/>
        </a:solidFill>
        <a:ln xmlns:a="http://schemas.openxmlformats.org/drawingml/2006/main" w="38100" cap="flat" cmpd="sng" algn="ctr">
          <a:solidFill>
            <a:srgbClr val="7030A0"/>
          </a:solidFill>
          <a:prstDash val="dash"/>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ja-JP"/>
        </a:p>
      </cdr:txBody>
    </cdr:sp>
  </cdr:relSizeAnchor>
  <cdr:relSizeAnchor xmlns:cdr="http://schemas.openxmlformats.org/drawingml/2006/chartDrawing">
    <cdr:from>
      <cdr:x>0.49219</cdr:x>
      <cdr:y>0.06636</cdr:y>
    </cdr:from>
    <cdr:to>
      <cdr:x>0.58594</cdr:x>
      <cdr:y>0.28604</cdr:y>
    </cdr:to>
    <cdr:sp macro="" textlink="">
      <cdr:nvSpPr>
        <cdr:cNvPr id="21" name="テキスト ボックス 20"/>
        <cdr:cNvSpPr txBox="1"/>
      </cdr:nvSpPr>
      <cdr:spPr>
        <a:xfrm xmlns:a="http://schemas.openxmlformats.org/drawingml/2006/main">
          <a:off x="4800600" y="2762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3200" dirty="0" err="1" smtClean="0">
              <a:solidFill>
                <a:srgbClr val="7030A0"/>
              </a:solidFill>
            </a:rPr>
            <a:t>Tera</a:t>
          </a:r>
          <a:endParaRPr lang="ja-JP" altLang="en-US" sz="3200" dirty="0">
            <a:solidFill>
              <a:srgbClr val="7030A0"/>
            </a:solidFill>
          </a:endParaRPr>
        </a:p>
      </cdr:txBody>
    </cdr:sp>
  </cdr:relSizeAnchor>
  <cdr:relSizeAnchor xmlns:cdr="http://schemas.openxmlformats.org/drawingml/2006/chartDrawing">
    <cdr:from>
      <cdr:x>0.19531</cdr:x>
      <cdr:y>0.06636</cdr:y>
    </cdr:from>
    <cdr:to>
      <cdr:x>0.28906</cdr:x>
      <cdr:y>0.28604</cdr:y>
    </cdr:to>
    <cdr:sp macro="" textlink="">
      <cdr:nvSpPr>
        <cdr:cNvPr id="22" name="テキスト ボックス 21"/>
        <cdr:cNvSpPr txBox="1"/>
      </cdr:nvSpPr>
      <cdr:spPr>
        <a:xfrm xmlns:a="http://schemas.openxmlformats.org/drawingml/2006/main">
          <a:off x="1905000" y="2762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3200" dirty="0" smtClean="0">
              <a:solidFill>
                <a:srgbClr val="7030A0"/>
              </a:solidFill>
            </a:rPr>
            <a:t>Giga</a:t>
          </a:r>
          <a:endParaRPr lang="ja-JP" altLang="en-US" sz="3200" dirty="0">
            <a:solidFill>
              <a:srgbClr val="7030A0"/>
            </a:solidFill>
          </a:endParaRPr>
        </a:p>
      </cdr:txBody>
    </cdr:sp>
  </cdr:relSizeAnchor>
  <cdr:relSizeAnchor xmlns:cdr="http://schemas.openxmlformats.org/drawingml/2006/chartDrawing">
    <cdr:from>
      <cdr:x>0.86719</cdr:x>
      <cdr:y>0</cdr:y>
    </cdr:from>
    <cdr:to>
      <cdr:x>0.96094</cdr:x>
      <cdr:y>0.21968</cdr:y>
    </cdr:to>
    <cdr:sp macro="" textlink="">
      <cdr:nvSpPr>
        <cdr:cNvPr id="23" name="テキスト ボックス 22"/>
        <cdr:cNvSpPr txBox="1"/>
      </cdr:nvSpPr>
      <cdr:spPr>
        <a:xfrm xmlns:a="http://schemas.openxmlformats.org/drawingml/2006/main">
          <a:off x="8458200" y="-285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3200" dirty="0" err="1" smtClean="0">
              <a:solidFill>
                <a:srgbClr val="7030A0"/>
              </a:solidFill>
            </a:rPr>
            <a:t>Peta</a:t>
          </a:r>
          <a:endParaRPr lang="ja-JP" altLang="en-US" sz="3200" dirty="0">
            <a:solidFill>
              <a:srgbClr val="7030A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latin typeface="Arial" charset="0"/>
              </a:defRPr>
            </a:lvl1pPr>
          </a:lstStyle>
          <a:p>
            <a:pPr>
              <a:defRPr/>
            </a:pPr>
            <a:endParaRPr lang="en-US" altLang="ja-JP"/>
          </a:p>
        </p:txBody>
      </p:sp>
      <p:sp>
        <p:nvSpPr>
          <p:cNvPr id="5123"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11268"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5126"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latin typeface="Arial" charset="0"/>
              </a:defRPr>
            </a:lvl1pPr>
          </a:lstStyle>
          <a:p>
            <a:pPr>
              <a:defRPr/>
            </a:pPr>
            <a:endParaRPr lang="en-US" altLang="ja-JP"/>
          </a:p>
        </p:txBody>
      </p:sp>
      <p:sp>
        <p:nvSpPr>
          <p:cNvPr id="5127"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latin typeface="Arial" charset="0"/>
              </a:defRPr>
            </a:lvl1pPr>
          </a:lstStyle>
          <a:p>
            <a:pPr>
              <a:defRPr/>
            </a:pPr>
            <a:fld id="{F8BDED56-6869-4BCD-BF11-65BD0C6959A4}"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p:spPr>
        <p:txBody>
          <a:bodyPr/>
          <a:lstStyle/>
          <a:p>
            <a:fld id="{FDB23CA5-BF6A-47E6-95C7-7E4A5027A7DF}" type="slidenum">
              <a:rPr lang="en-US" altLang="ja-JP" smtClean="0">
                <a:ea typeface="ＭＳ Ｐゴシック" charset="-128"/>
              </a:rPr>
              <a:pPr/>
              <a:t>3</a:t>
            </a:fld>
            <a:endParaRPr lang="en-US" altLang="ja-JP" smtClean="0">
              <a:ea typeface="ＭＳ Ｐゴシック"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altLang="ja-JP" smtClean="0"/>
              <a:t>Each processor type has their target application area.</a:t>
            </a:r>
          </a:p>
          <a:p>
            <a:pPr eaLnBrk="1" hangingPunct="1"/>
            <a:r>
              <a:rPr lang="en-US" altLang="ja-JP" smtClean="0"/>
              <a:t>At first, vector processors are best for memory intensive applications including FFT.</a:t>
            </a:r>
          </a:p>
          <a:p>
            <a:pPr eaLnBrk="1" hangingPunct="1"/>
            <a:r>
              <a:rPr lang="en-US" altLang="ja-JP" smtClean="0"/>
              <a:t>Today, many of existing processors are cache based processors and works for</a:t>
            </a:r>
          </a:p>
          <a:p>
            <a:pPr eaLnBrk="1" hangingPunct="1"/>
            <a:r>
              <a:rPr lang="en-US" altLang="ja-JP" smtClean="0"/>
              <a:t>many kinds of applications. </a:t>
            </a:r>
          </a:p>
          <a:p>
            <a:pPr eaLnBrk="1" hangingPunct="1"/>
            <a:r>
              <a:rPr lang="en-US" altLang="ja-JP" smtClean="0"/>
              <a:t>And there are many kinds of accelerator devices, such as ClearSpeed, CELL B.E., etc., </a:t>
            </a:r>
          </a:p>
          <a:p>
            <a:pPr eaLnBrk="1" hangingPunct="1"/>
            <a:r>
              <a:rPr lang="en-US" altLang="ja-JP" smtClean="0"/>
              <a:t>they can achieve high performance especially in compute intensive applications.</a:t>
            </a:r>
          </a:p>
          <a:p>
            <a:pPr eaLnBrk="1" hangingPunct="1"/>
            <a:endParaRPr lang="en-US" altLang="ja-JP" smtClean="0"/>
          </a:p>
          <a:p>
            <a:pPr eaLnBrk="1" hangingPunct="1"/>
            <a:r>
              <a:rPr lang="en-US" altLang="ja-JP" smtClean="0"/>
              <a:t>Unlike the conventional accelerators, GPUs have very high memory bandwidth,</a:t>
            </a:r>
          </a:p>
          <a:p>
            <a:pPr eaLnBrk="1" hangingPunct="1"/>
            <a:r>
              <a:rPr lang="en-US" altLang="ja-JP" smtClean="0"/>
              <a:t>so they are also good at memory intensive applications.</a:t>
            </a:r>
          </a:p>
          <a:p>
            <a:pPr eaLnBrk="1" hangingPunct="1"/>
            <a:r>
              <a:rPr lang="en-US" altLang="ja-JP" smtClean="0"/>
              <a:t>In addition, latest high-end GPUs support double precision operations.</a:t>
            </a:r>
          </a:p>
          <a:p>
            <a:pPr eaLnBrk="1" hangingPunct="1"/>
            <a:r>
              <a:rPr lang="en-US" altLang="ja-JP" smtClean="0"/>
              <a:t>GPUs now also work as commodity vector processors.</a:t>
            </a:r>
          </a:p>
          <a:p>
            <a:pPr eaLnBrk="1" hangingPunct="1"/>
            <a:r>
              <a:rPr lang="en-US" altLang="ja-JP" smtClean="0"/>
              <a:t>Thus, the target application area of GPUs is very wide.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p:spPr>
        <p:txBody>
          <a:bodyPr/>
          <a:lstStyle/>
          <a:p>
            <a:fld id="{A4B1B7A5-C4F7-4C7C-B485-6F56F01E5D4C}" type="slidenum">
              <a:rPr lang="ja-JP" altLang="en-GB" smtClean="0">
                <a:solidFill>
                  <a:prstClr val="black"/>
                </a:solidFill>
                <a:ea typeface="ＭＳ Ｐゴシック" charset="-128"/>
              </a:rPr>
              <a:pPr/>
              <a:t>17</a:t>
            </a:fld>
            <a:endParaRPr lang="en-GB" altLang="ja-JP" smtClean="0">
              <a:solidFill>
                <a:prstClr val="black"/>
              </a:solidFill>
              <a:ea typeface="ＭＳ Ｐゴシック" charset="-128"/>
            </a:endParaRPr>
          </a:p>
        </p:txBody>
      </p:sp>
      <p:sp>
        <p:nvSpPr>
          <p:cNvPr id="101379" name="Text Box 2"/>
          <p:cNvSpPr txBox="1">
            <a:spLocks noChangeArrowheads="1"/>
          </p:cNvSpPr>
          <p:nvPr/>
        </p:nvSpPr>
        <p:spPr bwMode="auto">
          <a:xfrm>
            <a:off x="2213552" y="738761"/>
            <a:ext cx="2304478" cy="3702623"/>
          </a:xfrm>
          <a:prstGeom prst="rect">
            <a:avLst/>
          </a:prstGeom>
          <a:solidFill>
            <a:srgbClr val="FFFFFF"/>
          </a:solidFill>
          <a:ln w="9525">
            <a:solidFill>
              <a:srgbClr val="000000"/>
            </a:solidFill>
            <a:miter lim="800000"/>
            <a:headEnd/>
            <a:tailEnd/>
          </a:ln>
        </p:spPr>
        <p:txBody>
          <a:bodyPr wrap="none" anchor="ctr"/>
          <a:lstStyle/>
          <a:p>
            <a:endParaRPr lang="ja-JP" altLang="en-US">
              <a:solidFill>
                <a:prstClr val="black"/>
              </a:solidFill>
            </a:endParaRPr>
          </a:p>
        </p:txBody>
      </p:sp>
      <p:sp>
        <p:nvSpPr>
          <p:cNvPr id="101380" name="Rectangle 3"/>
          <p:cNvSpPr>
            <a:spLocks noGrp="1" noChangeArrowheads="1"/>
          </p:cNvSpPr>
          <p:nvPr>
            <p:ph type="body"/>
          </p:nvPr>
        </p:nvSpPr>
        <p:spPr>
          <a:xfrm>
            <a:off x="877897" y="4714837"/>
            <a:ext cx="4951752" cy="4388458"/>
          </a:xfrm>
          <a:noFill/>
          <a:ln/>
        </p:spPr>
        <p:txBody>
          <a:bodyPr wrap="none" lIns="94759" tIns="47380" rIns="94759" bIns="47380" anchor="ctr"/>
          <a:lstStyle/>
          <a:p>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4" name="スライド番号プレースホルダ 3"/>
          <p:cNvSpPr>
            <a:spLocks noGrp="1"/>
          </p:cNvSpPr>
          <p:nvPr>
            <p:ph type="sldNum" sz="quarter" idx="5"/>
          </p:nvPr>
        </p:nvSpPr>
        <p:spPr/>
        <p:txBody>
          <a:bodyPr/>
          <a:lstStyle/>
          <a:p>
            <a:pPr>
              <a:defRPr/>
            </a:pPr>
            <a:fld id="{6FA449B9-CEDC-47F3-A3E9-1757471396D0}" type="slidenum">
              <a:rPr lang="ja-JP" altLang="en-US" smtClean="0">
                <a:solidFill>
                  <a:prstClr val="black"/>
                </a:solidFill>
              </a:rPr>
              <a:pPr>
                <a:defRPr/>
              </a:pPr>
              <a:t>20</a:t>
            </a:fld>
            <a:endParaRPr lang="ja-JP"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F727C-AD38-4952-A649-2A6D5FF5463B}" type="slidenum">
              <a:rPr lang="en-US" altLang="ja-JP"/>
              <a:pPr/>
              <a:t>23</a:t>
            </a:fld>
            <a:endParaRPr lang="en-US" altLang="ja-JP"/>
          </a:p>
        </p:txBody>
      </p:sp>
      <p:sp>
        <p:nvSpPr>
          <p:cNvPr id="1265666" name="Rectangle 2"/>
          <p:cNvSpPr>
            <a:spLocks noGrp="1" noRot="1" noChangeAspect="1" noChangeArrowheads="1" noTextEdit="1"/>
          </p:cNvSpPr>
          <p:nvPr>
            <p:ph type="sldImg"/>
          </p:nvPr>
        </p:nvSpPr>
        <p:spPr>
          <a:xfrm>
            <a:off x="903288" y="741363"/>
            <a:ext cx="4930775" cy="3698875"/>
          </a:xfrm>
          <a:ln/>
        </p:spPr>
      </p:sp>
      <p:sp>
        <p:nvSpPr>
          <p:cNvPr id="1265667" name="Rectangle 3"/>
          <p:cNvSpPr>
            <a:spLocks noGrp="1" noChangeArrowheads="1"/>
          </p:cNvSpPr>
          <p:nvPr>
            <p:ph type="body" idx="1"/>
          </p:nvPr>
        </p:nvSpPr>
        <p:spPr>
          <a:xfrm>
            <a:off x="673276" y="4686001"/>
            <a:ext cx="5389213" cy="4439612"/>
          </a:xfrm>
        </p:spPr>
        <p:txBody>
          <a:bodyPr/>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p:spPr>
        <p:txBody>
          <a:bodyPr/>
          <a:lstStyle/>
          <a:p>
            <a:fld id="{66DF0CEF-A5E9-44C2-944E-0154B8454751}" type="slidenum">
              <a:rPr lang="ja-JP" altLang="en-GB" smtClean="0">
                <a:solidFill>
                  <a:prstClr val="white"/>
                </a:solidFill>
              </a:rPr>
              <a:pPr/>
              <a:t>24</a:t>
            </a:fld>
            <a:endParaRPr lang="en-GB" altLang="ja-JP" smtClean="0">
              <a:solidFill>
                <a:prstClr val="white"/>
              </a:solidFill>
            </a:endParaRPr>
          </a:p>
        </p:txBody>
      </p:sp>
      <p:sp>
        <p:nvSpPr>
          <p:cNvPr id="141315" name="Rectangle 2"/>
          <p:cNvSpPr>
            <a:spLocks noGrp="1" noRot="1" noChangeAspect="1" noChangeArrowheads="1" noTextEdit="1"/>
          </p:cNvSpPr>
          <p:nvPr>
            <p:ph type="sldImg"/>
          </p:nvPr>
        </p:nvSpPr>
        <p:spPr>
          <a:xfrm>
            <a:off x="895350" y="755650"/>
            <a:ext cx="4941888" cy="3708400"/>
          </a:xfrm>
          <a:ln/>
        </p:spPr>
      </p:sp>
      <p:sp>
        <p:nvSpPr>
          <p:cNvPr id="141316" name="Rectangle 3"/>
          <p:cNvSpPr>
            <a:spLocks noGrp="1" noChangeArrowheads="1"/>
          </p:cNvSpPr>
          <p:nvPr>
            <p:ph type="body" idx="1"/>
          </p:nvPr>
        </p:nvSpPr>
        <p:spPr>
          <a:xfrm>
            <a:off x="905069" y="4692784"/>
            <a:ext cx="4908903" cy="4467848"/>
          </a:xfrm>
          <a:noFill/>
          <a:ln/>
        </p:spPr>
        <p:txBody>
          <a:bodyPr/>
          <a:lstStyle/>
          <a:p>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2440666E-3915-4FCD-A291-0EAF4E6E6E9C}" type="slidenum">
              <a:rPr lang="en-US" altLang="ja-JP" smtClean="0">
                <a:solidFill>
                  <a:prstClr val="black"/>
                </a:solidFill>
                <a:latin typeface="Arial" pitchFamily="34" charset="0"/>
              </a:rPr>
              <a:pPr/>
              <a:t>26</a:t>
            </a:fld>
            <a:endParaRPr lang="en-US" altLang="ja-JP" smtClean="0">
              <a:solidFill>
                <a:prstClr val="black"/>
              </a:solidFill>
              <a:latin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ja-JP" altLang="ja-JP"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HP introduced skinless packaging with its SL line last year. That concept was used here for Tsubame2</a:t>
            </a:r>
          </a:p>
        </p:txBody>
      </p:sp>
      <p:sp>
        <p:nvSpPr>
          <p:cNvPr id="76804" name="Header Placeholder 3"/>
          <p:cNvSpPr>
            <a:spLocks noGrp="1"/>
          </p:cNvSpPr>
          <p:nvPr>
            <p:ph type="hdr" sz="quarter"/>
          </p:nvPr>
        </p:nvSpPr>
        <p:spPr bwMode="auto">
          <a:noFill/>
          <a:ln>
            <a:miter lim="800000"/>
            <a:headEnd/>
            <a:tailEnd/>
          </a:ln>
        </p:spPr>
        <p:txBody>
          <a:bodyPr/>
          <a:lstStyle/>
          <a:p>
            <a:endParaRPr lang="ja-JP" altLang="ja-JP">
              <a:solidFill>
                <a:prstClr val="black"/>
              </a:solidFill>
            </a:endParaRPr>
          </a:p>
        </p:txBody>
      </p:sp>
      <p:sp>
        <p:nvSpPr>
          <p:cNvPr id="76805" name="Date Placeholder 4"/>
          <p:cNvSpPr>
            <a:spLocks noGrp="1"/>
          </p:cNvSpPr>
          <p:nvPr>
            <p:ph type="dt" sz="quarter" idx="1"/>
          </p:nvPr>
        </p:nvSpPr>
        <p:spPr bwMode="auto">
          <a:noFill/>
          <a:ln>
            <a:miter lim="800000"/>
            <a:headEnd/>
            <a:tailEnd/>
          </a:ln>
        </p:spPr>
        <p:txBody>
          <a:bodyPr/>
          <a:lstStyle/>
          <a:p>
            <a:fld id="{018F9020-0F76-4053-AC9A-D9E4658A0563}" type="datetime3">
              <a:rPr lang="en-US" altLang="ja-JP">
                <a:solidFill>
                  <a:prstClr val="black"/>
                </a:solidFill>
              </a:rPr>
              <a:pPr/>
              <a:t>19 April 2011</a:t>
            </a:fld>
            <a:endParaRPr lang="en-US" altLang="ja-JP">
              <a:solidFill>
                <a:prstClr val="black"/>
              </a:solidFill>
            </a:endParaRPr>
          </a:p>
        </p:txBody>
      </p:sp>
      <p:sp>
        <p:nvSpPr>
          <p:cNvPr id="76806"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ja-JP">
                <a:solidFill>
                  <a:prstClr val="black"/>
                </a:solidFill>
              </a:rPr>
              <a:t>HP Confidential</a:t>
            </a:r>
          </a:p>
        </p:txBody>
      </p:sp>
      <p:sp>
        <p:nvSpPr>
          <p:cNvPr id="76807" name="Slide Number Placeholder 6"/>
          <p:cNvSpPr>
            <a:spLocks noGrp="1"/>
          </p:cNvSpPr>
          <p:nvPr>
            <p:ph type="sldNum" sz="quarter" idx="5"/>
          </p:nvPr>
        </p:nvSpPr>
        <p:spPr bwMode="auto">
          <a:noFill/>
          <a:ln>
            <a:miter lim="800000"/>
            <a:headEnd/>
            <a:tailEnd/>
          </a:ln>
        </p:spPr>
        <p:txBody>
          <a:bodyPr/>
          <a:lstStyle/>
          <a:p>
            <a:fld id="{22624BB6-99BF-47FC-8DF6-9057352338B7}" type="slidenum">
              <a:rPr lang="en-US" altLang="ja-JP">
                <a:solidFill>
                  <a:prstClr val="black"/>
                </a:solidFill>
              </a:rPr>
              <a:pPr/>
              <a:t>29</a:t>
            </a:fld>
            <a:endParaRPr lang="en-US" altLang="ja-JP">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HP Modular Cooling System (MCS) G2 rack is designed for high density server and blade deployments. It re-circulates and cools the hot server exhaust air through the heat exchanger residing in the MCS G2 unit. The air is then expelled in front of the enclosed rack at a much lower temperature, providing sufficient cool air for a load of 35kW of servers or blades, or two racks at 17.5kW each.</a:t>
            </a:r>
            <a:br>
              <a:rPr lang="en-US" altLang="ja-JP" smtClean="0"/>
            </a:br>
            <a:endParaRPr lang="en-US" altLang="ja-JP" smtClean="0"/>
          </a:p>
        </p:txBody>
      </p:sp>
      <p:sp>
        <p:nvSpPr>
          <p:cNvPr id="77828" name="Header Placeholder 3"/>
          <p:cNvSpPr>
            <a:spLocks noGrp="1"/>
          </p:cNvSpPr>
          <p:nvPr>
            <p:ph type="hdr" sz="quarter"/>
          </p:nvPr>
        </p:nvSpPr>
        <p:spPr bwMode="auto">
          <a:noFill/>
          <a:ln>
            <a:miter lim="800000"/>
            <a:headEnd/>
            <a:tailEnd/>
          </a:ln>
        </p:spPr>
        <p:txBody>
          <a:bodyPr/>
          <a:lstStyle/>
          <a:p>
            <a:endParaRPr lang="ja-JP" altLang="ja-JP">
              <a:solidFill>
                <a:prstClr val="black"/>
              </a:solidFill>
            </a:endParaRPr>
          </a:p>
        </p:txBody>
      </p:sp>
      <p:sp>
        <p:nvSpPr>
          <p:cNvPr id="77829" name="Date Placeholder 4"/>
          <p:cNvSpPr>
            <a:spLocks noGrp="1"/>
          </p:cNvSpPr>
          <p:nvPr>
            <p:ph type="dt" sz="quarter" idx="1"/>
          </p:nvPr>
        </p:nvSpPr>
        <p:spPr bwMode="auto">
          <a:noFill/>
          <a:ln>
            <a:miter lim="800000"/>
            <a:headEnd/>
            <a:tailEnd/>
          </a:ln>
        </p:spPr>
        <p:txBody>
          <a:bodyPr/>
          <a:lstStyle/>
          <a:p>
            <a:fld id="{D8D91D69-9DC8-4ACD-96FD-B097399AAB55}" type="datetime3">
              <a:rPr lang="en-US" altLang="ja-JP">
                <a:solidFill>
                  <a:prstClr val="black"/>
                </a:solidFill>
              </a:rPr>
              <a:pPr/>
              <a:t>19 April 2011</a:t>
            </a:fld>
            <a:endParaRPr lang="en-US" altLang="ja-JP">
              <a:solidFill>
                <a:prstClr val="black"/>
              </a:solidFill>
            </a:endParaRPr>
          </a:p>
        </p:txBody>
      </p:sp>
      <p:sp>
        <p:nvSpPr>
          <p:cNvPr id="77830"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ja-JP">
                <a:solidFill>
                  <a:prstClr val="black"/>
                </a:solidFill>
              </a:rPr>
              <a:t>HP Confidential</a:t>
            </a:r>
          </a:p>
        </p:txBody>
      </p:sp>
      <p:sp>
        <p:nvSpPr>
          <p:cNvPr id="77831" name="Slide Number Placeholder 6"/>
          <p:cNvSpPr>
            <a:spLocks noGrp="1"/>
          </p:cNvSpPr>
          <p:nvPr>
            <p:ph type="sldNum" sz="quarter" idx="5"/>
          </p:nvPr>
        </p:nvSpPr>
        <p:spPr bwMode="auto">
          <a:noFill/>
          <a:ln>
            <a:miter lim="800000"/>
            <a:headEnd/>
            <a:tailEnd/>
          </a:ln>
        </p:spPr>
        <p:txBody>
          <a:bodyPr/>
          <a:lstStyle/>
          <a:p>
            <a:fld id="{277CBA84-D9AC-497D-BFA1-AC1A7D8D8EAC}" type="slidenum">
              <a:rPr lang="en-US" altLang="ja-JP">
                <a:solidFill>
                  <a:prstClr val="black"/>
                </a:solidFill>
              </a:rPr>
              <a:pPr/>
              <a:t>30</a:t>
            </a:fld>
            <a:endParaRPr lang="en-US" altLang="ja-JP">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6044D3EC-44D5-4DA3-A8A4-1B35A39EC3C9}" type="slidenum">
              <a:rPr lang="en-US" altLang="ja-JP" smtClean="0">
                <a:latin typeface="Arial" pitchFamily="34" charset="0"/>
              </a:rPr>
              <a:pPr/>
              <a:t>32</a:t>
            </a:fld>
            <a:endParaRPr lang="en-US" altLang="ja-JP" smtClean="0">
              <a:latin typeface="Arial" pitchFamily="34" charset="0"/>
            </a:endParaRPr>
          </a:p>
        </p:txBody>
      </p:sp>
      <p:sp>
        <p:nvSpPr>
          <p:cNvPr id="13315" name="Rectangle 2"/>
          <p:cNvSpPr>
            <a:spLocks noGrp="1" noRot="1" noChangeAspect="1" noChangeArrowheads="1" noTextEdit="1"/>
          </p:cNvSpPr>
          <p:nvPr>
            <p:ph type="sldImg"/>
          </p:nvPr>
        </p:nvSpPr>
        <p:spPr>
          <a:xfrm>
            <a:off x="2678113" y="242888"/>
            <a:ext cx="3932237" cy="2949575"/>
          </a:xfrm>
          <a:ln/>
        </p:spPr>
      </p:sp>
      <p:sp>
        <p:nvSpPr>
          <p:cNvPr id="13316" name="Rectangle 3"/>
          <p:cNvSpPr>
            <a:spLocks noGrp="1" noChangeArrowheads="1"/>
          </p:cNvSpPr>
          <p:nvPr>
            <p:ph type="body" idx="1"/>
          </p:nvPr>
        </p:nvSpPr>
        <p:spPr>
          <a:xfrm>
            <a:off x="246063" y="3452813"/>
            <a:ext cx="6181725" cy="6067425"/>
          </a:xfrm>
          <a:noFill/>
          <a:ln/>
        </p:spPr>
        <p:txBody>
          <a:bodyPr/>
          <a:lstStyle/>
          <a:p>
            <a:pPr>
              <a:spcBef>
                <a:spcPct val="0"/>
              </a:spcBef>
            </a:pPr>
            <a:endParaRPr lang="en-US" altLang="ja-JP" smtClean="0">
              <a:latin typeface="Arial" pitchFamily="34" charset="0"/>
            </a:endParaRPr>
          </a:p>
          <a:p>
            <a:pPr>
              <a:spcBef>
                <a:spcPct val="0"/>
              </a:spcBef>
            </a:pPr>
            <a:endParaRPr lang="en-US" altLang="ja-JP" smtClean="0">
              <a:latin typeface="Arial" pitchFamily="34" charset="0"/>
            </a:endParaRPr>
          </a:p>
          <a:p>
            <a:pPr>
              <a:spcBef>
                <a:spcPct val="0"/>
              </a:spcBef>
            </a:pPr>
            <a:r>
              <a:rPr lang="en-US" altLang="ja-JP" sz="800" smtClean="0">
                <a:solidFill>
                  <a:srgbClr val="505050"/>
                </a:solidFill>
                <a:latin typeface="Arial" pitchFamily="34" charset="0"/>
              </a:rPr>
              <a:t>[Enter any extra notes here; leave the item ID line at the bottom]</a:t>
            </a:r>
            <a:endParaRPr lang="en-US" altLang="ja-JP" smtClean="0">
              <a:latin typeface="Arial" pitchFamily="34" charset="0"/>
            </a:endParaRPr>
          </a:p>
          <a:p>
            <a:pPr>
              <a:spcBef>
                <a:spcPct val="0"/>
              </a:spcBef>
            </a:pPr>
            <a:r>
              <a:rPr lang="en-US" altLang="ja-JP" sz="800" smtClean="0">
                <a:solidFill>
                  <a:srgbClr val="505050"/>
                </a:solidFill>
                <a:latin typeface="Arial" pitchFamily="34" charset="0"/>
              </a:rPr>
              <a:t>Avitage Item ID: {{AFF6A2B1-ACA7-417D-AC97-DEB78CA0B166}}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22340-D060-4D91-979C-33D399AE4AD2}" type="slidenum">
              <a:rPr lang="ja-JP" altLang="en-US" smtClean="0">
                <a:solidFill>
                  <a:prstClr val="black"/>
                </a:solidFill>
              </a:rPr>
              <a:pPr/>
              <a:t>61</a:t>
            </a:fld>
            <a:endParaRPr lang="ja-JP"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03288" y="741363"/>
            <a:ext cx="4930775" cy="369887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22340-D060-4D91-979C-33D399AE4AD2}" type="slidenum">
              <a:rPr lang="ja-JP" altLang="en-US" smtClean="0">
                <a:solidFill>
                  <a:prstClr val="black"/>
                </a:solidFill>
              </a:rPr>
              <a:pPr/>
              <a:t>62</a:t>
            </a:fld>
            <a:endParaRPr lang="ja-JP"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88E1FFF-9E8C-4AA5-AC05-80B8841641C5}" type="slidenum">
              <a:rPr lang="ja-JP" altLang="en-US" smtClean="0">
                <a:solidFill>
                  <a:prstClr val="black"/>
                </a:solidFill>
              </a:rPr>
              <a:pPr/>
              <a:t>64</a:t>
            </a:fld>
            <a:endParaRPr lang="ja-JP"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01700" y="739775"/>
            <a:ext cx="4932363" cy="3700463"/>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22340-D060-4D91-979C-33D399AE4AD2}" type="slidenum">
              <a:rPr lang="ja-JP" altLang="en-US" smtClean="0">
                <a:solidFill>
                  <a:prstClr val="black"/>
                </a:solidFill>
              </a:rPr>
              <a:pPr/>
              <a:t>68</a:t>
            </a:fld>
            <a:endParaRPr lang="ja-JP"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901700" y="739775"/>
            <a:ext cx="4932363" cy="3700463"/>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673577" y="4686499"/>
            <a:ext cx="5388610" cy="4439841"/>
          </a:xfrm>
          <a:prstGeom prst="rect">
            <a:avLst/>
          </a:prstGeom>
          <a:noFill/>
          <a:ln>
            <a:miter lim="800000"/>
            <a:headEnd/>
            <a:tailEnd/>
          </a:ln>
        </p:spPr>
        <p:txBody>
          <a:bodyPr/>
          <a:lstStyle/>
          <a:p>
            <a:r>
              <a:rPr lang="en-US" altLang="ja-JP" sz="2300" dirty="0">
                <a:latin typeface="Lucida Grande" charset="0"/>
                <a:sym typeface="Lucida Grande" charset="0"/>
              </a:rPr>
              <a:t>The advection equation is an very important part of CFD, for high-accurate computing. In this study, 3 stencils </a:t>
            </a:r>
            <a:r>
              <a:rPr lang="en-US" altLang="ja-JP" sz="2300" dirty="0" err="1">
                <a:latin typeface="Lucida Grande" charset="0"/>
                <a:sym typeface="Lucida Grande" charset="0"/>
              </a:rPr>
              <a:t>discretization</a:t>
            </a:r>
            <a:r>
              <a:rPr lang="en-US" altLang="ja-JP" sz="2300" dirty="0">
                <a:latin typeface="Lucida Grande" charset="0"/>
                <a:sym typeface="Lucida Grande" charset="0"/>
              </a:rPr>
              <a:t> is adopted. For example 5th-upwind FD or 5th-WENO scheme. And 3rd-order TVD </a:t>
            </a:r>
            <a:r>
              <a:rPr lang="en-US" altLang="ja-JP" sz="2300" dirty="0" err="1">
                <a:latin typeface="Lucida Grande" charset="0"/>
                <a:sym typeface="Lucida Grande" charset="0"/>
              </a:rPr>
              <a:t>Runge-Kutta</a:t>
            </a:r>
            <a:r>
              <a:rPr lang="en-US" altLang="ja-JP" sz="2300" dirty="0">
                <a:latin typeface="Lucida Grande" charset="0"/>
                <a:sym typeface="Lucida Grande" charset="0"/>
              </a:rPr>
              <a:t> is adopted as a time integration.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8AC97CD-3C9C-4A4B-9226-78AEB3B31C44}" type="slidenum">
              <a:rPr lang="ja-JP" altLang="en-US" smtClean="0">
                <a:solidFill>
                  <a:prstClr val="black"/>
                </a:solidFill>
              </a:rPr>
              <a:pPr/>
              <a:t>71</a:t>
            </a:fld>
            <a:endParaRPr lang="ja-JP"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C45AD74-7F9A-1A48-ADF3-E0E0963257EF}" type="slidenum">
              <a:rPr lang="en-US">
                <a:solidFill>
                  <a:prstClr val="black"/>
                </a:solidFill>
              </a:rPr>
              <a:pPr/>
              <a:t>73</a:t>
            </a:fld>
            <a:endParaRPr 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4C45AD74-7F9A-1A48-ADF3-E0E0963257EF}" type="slidenum">
              <a:rPr lang="en-US">
                <a:solidFill>
                  <a:prstClr val="black"/>
                </a:solidFill>
              </a:rPr>
              <a:pPr/>
              <a:t>74</a:t>
            </a:fld>
            <a:endParaRPr 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1F06431-A9D5-4D06-A694-07F0B10E71FD}" type="slidenum">
              <a:rPr lang="ja-JP" altLang="en-US" smtClean="0">
                <a:solidFill>
                  <a:prstClr val="black"/>
                </a:solidFill>
              </a:rPr>
              <a:pPr/>
              <a:t>75</a:t>
            </a:fld>
            <a:endParaRPr lang="ja-JP"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22340-D060-4D91-979C-33D399AE4AD2}" type="slidenum">
              <a:rPr lang="ja-JP" altLang="en-US" smtClean="0">
                <a:solidFill>
                  <a:prstClr val="black"/>
                </a:solidFill>
              </a:rPr>
              <a:pPr/>
              <a:t>9</a:t>
            </a:fld>
            <a:endParaRPr lang="ja-JP"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1F06431-A9D5-4D06-A694-07F0B10E71FD}" type="slidenum">
              <a:rPr lang="ja-JP" altLang="en-US" smtClean="0">
                <a:solidFill>
                  <a:prstClr val="black"/>
                </a:solidFill>
              </a:rPr>
              <a:pPr/>
              <a:t>76</a:t>
            </a:fld>
            <a:endParaRPr lang="ja-JP"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ltLang="en-US"/>
          </a:p>
        </p:txBody>
      </p:sp>
      <p:sp>
        <p:nvSpPr>
          <p:cNvPr id="4" name="Slide Number Placeholder 3"/>
          <p:cNvSpPr>
            <a:spLocks noGrp="1"/>
          </p:cNvSpPr>
          <p:nvPr>
            <p:ph type="sldNum" sz="quarter" idx="10"/>
          </p:nvPr>
        </p:nvSpPr>
        <p:spPr/>
        <p:txBody>
          <a:bodyPr/>
          <a:lstStyle/>
          <a:p>
            <a:fld id="{CEA029B3-A7F6-451D-BCD6-6E2C8F968A0E}" type="slidenum">
              <a:rPr lang="ja-JP" altLang="en-US" smtClean="0">
                <a:solidFill>
                  <a:prstClr val="black"/>
                </a:solidFill>
              </a:rPr>
              <a:pPr/>
              <a:t>77</a:t>
            </a:fld>
            <a:endParaRPr lang="ja-JP"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1E24D471-01F5-4F60-B599-454AD045E6A3}" type="slidenum">
              <a:rPr lang="en-US" altLang="ja-JP" smtClean="0">
                <a:solidFill>
                  <a:prstClr val="white"/>
                </a:solidFill>
              </a:rPr>
              <a:pPr/>
              <a:t>80</a:t>
            </a:fld>
            <a:endParaRPr lang="en-US" altLang="ja-JP" smtClean="0">
              <a:solidFill>
                <a:prstClr val="white"/>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00713" y="4686002"/>
            <a:ext cx="4934338" cy="4441142"/>
          </a:xfrm>
          <a:noFill/>
          <a:ln/>
        </p:spPr>
        <p:txBody>
          <a:bodyPr/>
          <a:lstStyle/>
          <a:p>
            <a:pPr eaLnBrk="1" hangingPunct="1">
              <a:spcBef>
                <a:spcPct val="0"/>
              </a:spcBef>
            </a:pPr>
            <a:r>
              <a:rPr lang="ja-JP" altLang="en-US" dirty="0" smtClean="0">
                <a:latin typeface="Arial" pitchFamily="34" charset="0"/>
              </a:rPr>
              <a:t>専用計算機は完成すれば目的アプリケーションのピーク性能がほぼ期待できる</a:t>
            </a:r>
            <a:r>
              <a:rPr lang="en-US" altLang="ja-JP" dirty="0" smtClean="0">
                <a:latin typeface="Arial" pitchFamily="34" charset="0"/>
              </a:rPr>
              <a:t>=&gt;</a:t>
            </a:r>
            <a:r>
              <a:rPr lang="ja-JP" altLang="en-US" dirty="0" smtClean="0">
                <a:latin typeface="Arial" pitchFamily="34" charset="0"/>
              </a:rPr>
              <a:t>専用故の市場の小ささで開発投資が継続しない</a:t>
            </a:r>
            <a:r>
              <a:rPr lang="en-US" altLang="ja-JP" dirty="0" smtClean="0">
                <a:latin typeface="Arial" pitchFamily="34" charset="0"/>
              </a:rPr>
              <a:t>=&gt;</a:t>
            </a:r>
            <a:r>
              <a:rPr lang="ja-JP" altLang="en-US" dirty="0" smtClean="0">
                <a:latin typeface="Arial" pitchFamily="34" charset="0"/>
              </a:rPr>
              <a:t>商業的に成功していない </a:t>
            </a:r>
            <a:r>
              <a:rPr lang="en-US" altLang="ja-JP" dirty="0" smtClean="0">
                <a:latin typeface="Arial" pitchFamily="34" charset="0"/>
              </a:rPr>
              <a:t>&lt;=GPU</a:t>
            </a:r>
            <a:r>
              <a:rPr lang="ja-JP" altLang="en-US" dirty="0" err="1" smtClean="0">
                <a:latin typeface="Arial" pitchFamily="34" charset="0"/>
              </a:rPr>
              <a:t>のように</a:t>
            </a:r>
            <a:r>
              <a:rPr lang="ja-JP" altLang="en-US" dirty="0" smtClean="0">
                <a:latin typeface="Arial" pitchFamily="34" charset="0"/>
              </a:rPr>
              <a:t>市場があり商業的に成功している専用計算機は確かに存在</a:t>
            </a:r>
          </a:p>
          <a:p>
            <a:pPr eaLnBrk="1" hangingPunct="1">
              <a:spcBef>
                <a:spcPct val="0"/>
              </a:spcBef>
            </a:pPr>
            <a:r>
              <a:rPr lang="en-US" altLang="ja-JP" dirty="0" smtClean="0">
                <a:latin typeface="Arial" pitchFamily="34" charset="0"/>
              </a:rPr>
              <a:t>&lt;=</a:t>
            </a:r>
            <a:r>
              <a:rPr lang="ja-JP" altLang="en-US" dirty="0" smtClean="0">
                <a:latin typeface="Arial" pitchFamily="34" charset="0"/>
              </a:rPr>
              <a:t>汎用設計（</a:t>
            </a:r>
            <a:r>
              <a:rPr lang="en-US" altLang="ja-JP" dirty="0" smtClean="0">
                <a:latin typeface="Arial" pitchFamily="34" charset="0"/>
              </a:rPr>
              <a:t>SIMD</a:t>
            </a:r>
            <a:r>
              <a:rPr lang="ja-JP" altLang="en-US" dirty="0" smtClean="0">
                <a:latin typeface="Arial" pitchFamily="34" charset="0"/>
              </a:rPr>
              <a:t>）、アプリで専用計算機化</a:t>
            </a:r>
            <a:r>
              <a:rPr lang="en-US" altLang="ja-JP" dirty="0" smtClean="0">
                <a:latin typeface="Arial" pitchFamily="34" charset="0"/>
              </a:rPr>
              <a:t>(FPGA, </a:t>
            </a:r>
            <a:r>
              <a:rPr lang="ja-JP" altLang="en-US" dirty="0" smtClean="0">
                <a:latin typeface="Arial" pitchFamily="34" charset="0"/>
              </a:rPr>
              <a:t>リコンフィギュアラブルチップ）というトレンドが予想される。</a:t>
            </a:r>
          </a:p>
          <a:p>
            <a:pPr eaLnBrk="1" hangingPunct="1">
              <a:spcBef>
                <a:spcPct val="0"/>
              </a:spcBef>
            </a:pPr>
            <a:endParaRPr lang="ja-JP" altLang="en-US" dirty="0" smtClean="0">
              <a:latin typeface="Arial" pitchFamily="34" charset="0"/>
            </a:endParaRPr>
          </a:p>
          <a:p>
            <a:pPr eaLnBrk="1" hangingPunct="1">
              <a:spcBef>
                <a:spcPct val="0"/>
              </a:spcBef>
            </a:pPr>
            <a:r>
              <a:rPr lang="en-US" altLang="ja-JP" sz="1400" dirty="0" smtClean="0">
                <a:latin typeface="Arial" pitchFamily="34" charset="0"/>
              </a:rPr>
              <a:t>Eco-HPC</a:t>
            </a:r>
            <a:r>
              <a:rPr lang="ja-JP" altLang="en-US" sz="1400" dirty="0" smtClean="0">
                <a:latin typeface="Arial" pitchFamily="34" charset="0"/>
              </a:rPr>
              <a:t>の要請から消費電力当たりの性能向上が求められ、</a:t>
            </a:r>
            <a:r>
              <a:rPr lang="en-US" altLang="ja-JP" sz="1400" dirty="0" smtClean="0">
                <a:latin typeface="Arial" pitchFamily="34" charset="0"/>
              </a:rPr>
              <a:t>multi-core</a:t>
            </a:r>
            <a:r>
              <a:rPr lang="ja-JP" altLang="en-US" sz="1400" dirty="0" err="1" smtClean="0">
                <a:latin typeface="Arial" pitchFamily="34" charset="0"/>
              </a:rPr>
              <a:t>、</a:t>
            </a:r>
            <a:r>
              <a:rPr lang="en-US" altLang="ja-JP" sz="1400" dirty="0" smtClean="0">
                <a:latin typeface="Arial" pitchFamily="34" charset="0"/>
              </a:rPr>
              <a:t>many-core</a:t>
            </a:r>
            <a:r>
              <a:rPr lang="ja-JP" altLang="en-US" sz="1400" dirty="0" smtClean="0">
                <a:latin typeface="Arial" pitchFamily="34" charset="0"/>
              </a:rPr>
              <a:t>は今後のプロセッサ技術の主流となるのは明らか。専用機は</a:t>
            </a:r>
            <a:r>
              <a:rPr lang="en-US" altLang="ja-JP" sz="1400" dirty="0" smtClean="0">
                <a:latin typeface="Arial" pitchFamily="34" charset="0"/>
              </a:rPr>
              <a:t>many-core SIMD</a:t>
            </a:r>
            <a:r>
              <a:rPr lang="ja-JP" altLang="en-US" sz="1400" dirty="0" smtClean="0">
                <a:latin typeface="Arial" pitchFamily="34" charset="0"/>
              </a:rPr>
              <a:t>コプロセッサとなり</a:t>
            </a:r>
            <a:r>
              <a:rPr lang="en-US" altLang="ja-JP" sz="1400" dirty="0" smtClean="0">
                <a:latin typeface="Arial" pitchFamily="34" charset="0"/>
              </a:rPr>
              <a:t>multi-core CPU</a:t>
            </a:r>
            <a:r>
              <a:rPr lang="ja-JP" altLang="en-US" sz="1400" dirty="0" smtClean="0">
                <a:latin typeface="Arial" pitchFamily="34" charset="0"/>
              </a:rPr>
              <a:t>からなるクラスタとハイブリッドシステムになって行くと予想される。</a:t>
            </a:r>
          </a:p>
          <a:p>
            <a:pPr eaLnBrk="1" hangingPunct="1">
              <a:spcBef>
                <a:spcPct val="0"/>
              </a:spcBef>
            </a:pPr>
            <a:r>
              <a:rPr lang="ja-JP" altLang="en-US" sz="1400" dirty="0" smtClean="0">
                <a:latin typeface="Arial" pitchFamily="34" charset="0"/>
              </a:rPr>
              <a:t>現在、我が国で</a:t>
            </a:r>
            <a:r>
              <a:rPr lang="en-US" altLang="ja-JP" sz="1400" dirty="0" smtClean="0">
                <a:latin typeface="Arial" pitchFamily="34" charset="0"/>
              </a:rPr>
              <a:t>multi-core, many-core</a:t>
            </a:r>
            <a:r>
              <a:rPr lang="ja-JP" altLang="en-US" sz="1400" dirty="0" smtClean="0">
                <a:latin typeface="Arial" pitchFamily="34" charset="0"/>
              </a:rPr>
              <a:t>のプログラミングモデルをサブ</a:t>
            </a:r>
            <a:r>
              <a:rPr lang="en-US" altLang="ja-JP" sz="1400" dirty="0" err="1" smtClean="0">
                <a:latin typeface="Arial" pitchFamily="34" charset="0"/>
              </a:rPr>
              <a:t>Peta</a:t>
            </a:r>
            <a:r>
              <a:rPr lang="en-US" altLang="ja-JP" sz="1400" dirty="0" smtClean="0">
                <a:latin typeface="Arial" pitchFamily="34" charset="0"/>
              </a:rPr>
              <a:t>-Flops</a:t>
            </a:r>
            <a:r>
              <a:rPr lang="ja-JP" altLang="en-US" sz="1400" dirty="0" smtClean="0">
                <a:latin typeface="Arial" pitchFamily="34" charset="0"/>
              </a:rPr>
              <a:t>スケールで検討できるのは</a:t>
            </a:r>
            <a:r>
              <a:rPr lang="en-US" altLang="ja-JP" sz="1400" dirty="0" smtClean="0">
                <a:latin typeface="Arial" pitchFamily="34" charset="0"/>
              </a:rPr>
              <a:t>GSIC</a:t>
            </a:r>
            <a:r>
              <a:rPr lang="ja-JP" altLang="en-US" sz="1400" dirty="0" smtClean="0">
                <a:latin typeface="Arial" pitchFamily="34" charset="0"/>
              </a:rPr>
              <a:t>のみである。</a:t>
            </a:r>
          </a:p>
          <a:p>
            <a:pPr eaLnBrk="1" hangingPunct="1">
              <a:spcBef>
                <a:spcPct val="0"/>
              </a:spcBef>
            </a:pPr>
            <a:endParaRPr lang="ja-JP" altLang="en-US" dirty="0" smtClean="0">
              <a:latin typeface="Arial" pitchFamily="34" charset="0"/>
            </a:endParaRPr>
          </a:p>
          <a:p>
            <a:pPr eaLnBrk="1" hangingPunct="1">
              <a:spcBef>
                <a:spcPct val="0"/>
              </a:spcBef>
            </a:pPr>
            <a:r>
              <a:rPr lang="ja-JP" altLang="en-US" dirty="0" smtClean="0">
                <a:latin typeface="Arial" pitchFamily="34" charset="0"/>
              </a:rPr>
              <a:t>各</a:t>
            </a:r>
            <a:r>
              <a:rPr lang="ja-JP" altLang="en-US" dirty="0" smtClean="0">
                <a:solidFill>
                  <a:srgbClr val="FF0033"/>
                </a:solidFill>
                <a:latin typeface="Arial" pitchFamily="34" charset="0"/>
              </a:rPr>
              <a:t>●</a:t>
            </a:r>
            <a:r>
              <a:rPr lang="ja-JP" altLang="en-US" dirty="0" smtClean="0">
                <a:latin typeface="Arial" pitchFamily="34" charset="0"/>
              </a:rPr>
              <a:t>の位置は登場年と理論ピーク性能を表し</a:t>
            </a:r>
          </a:p>
          <a:p>
            <a:pPr eaLnBrk="1" hangingPunct="1">
              <a:spcBef>
                <a:spcPct val="0"/>
              </a:spcBef>
            </a:pPr>
            <a:r>
              <a:rPr lang="ja-JP" altLang="en-US" dirty="0" smtClean="0">
                <a:latin typeface="Arial" pitchFamily="34" charset="0"/>
              </a:rPr>
              <a:t>曲線はソフトウェア技術の進展による実効性能向上傾向を表す</a:t>
            </a:r>
          </a:p>
          <a:p>
            <a:pPr eaLnBrk="1" hangingPunct="1">
              <a:spcBef>
                <a:spcPct val="0"/>
              </a:spcBef>
            </a:pPr>
            <a:endParaRPr lang="ja-JP" altLang="en-US" dirty="0" smtClean="0">
              <a:latin typeface="Arial" pitchFamily="34" charset="0"/>
            </a:endParaRPr>
          </a:p>
          <a:p>
            <a:pPr eaLnBrk="1" hangingPunct="1"/>
            <a:r>
              <a:rPr lang="en-US" altLang="ja-JP" dirty="0" smtClean="0">
                <a:latin typeface="Arial" pitchFamily="34" charset="0"/>
              </a:rPr>
              <a:t>2002〜2005</a:t>
            </a:r>
            <a:r>
              <a:rPr lang="ja-JP" altLang="en-US" dirty="0" smtClean="0">
                <a:latin typeface="Arial" pitchFamily="34" charset="0"/>
              </a:rPr>
              <a:t>　赤：専用機、青：クラスタ、緑：ベクタ　３つとも独立に発展</a:t>
            </a:r>
          </a:p>
          <a:p>
            <a:pPr eaLnBrk="1" hangingPunct="1"/>
            <a:r>
              <a:rPr lang="en-US" altLang="ja-JP" dirty="0" smtClean="0">
                <a:latin typeface="Arial" pitchFamily="34" charset="0"/>
              </a:rPr>
              <a:t>2005〜2008</a:t>
            </a:r>
            <a:r>
              <a:rPr lang="ja-JP" altLang="en-US" dirty="0" smtClean="0">
                <a:latin typeface="Arial" pitchFamily="34" charset="0"/>
              </a:rPr>
              <a:t>　赤：専用機、青：クラスタは独立に発展</a:t>
            </a:r>
          </a:p>
          <a:p>
            <a:pPr eaLnBrk="1" hangingPunct="1"/>
            <a:r>
              <a:rPr lang="en-US" altLang="ja-JP" dirty="0" smtClean="0">
                <a:latin typeface="Arial" pitchFamily="34" charset="0"/>
              </a:rPr>
              <a:t>2008〜2011</a:t>
            </a:r>
            <a:r>
              <a:rPr lang="ja-JP" altLang="en-US" dirty="0" smtClean="0">
                <a:latin typeface="Arial" pitchFamily="34" charset="0"/>
              </a:rPr>
              <a:t>　赤の専用機と青のクラスタはハイブリッドシステムとして一体となり</a:t>
            </a:r>
            <a:r>
              <a:rPr lang="en-US" altLang="ja-JP" dirty="0" err="1" smtClean="0">
                <a:latin typeface="Arial" pitchFamily="34" charset="0"/>
              </a:rPr>
              <a:t>Peta</a:t>
            </a:r>
            <a:r>
              <a:rPr lang="en-US" altLang="ja-JP" dirty="0" smtClean="0">
                <a:latin typeface="Arial" pitchFamily="34" charset="0"/>
              </a:rPr>
              <a:t>-scale</a:t>
            </a:r>
            <a:r>
              <a:rPr lang="ja-JP" altLang="en-US" dirty="0" smtClean="0">
                <a:latin typeface="Arial" pitchFamily="34" charset="0"/>
              </a:rPr>
              <a:t>システムを構成</a:t>
            </a:r>
          </a:p>
          <a:p>
            <a:pPr eaLnBrk="1" hangingPunct="1"/>
            <a:endParaRPr lang="ja-JP" altLang="en-US" dirty="0" smtClean="0">
              <a:latin typeface="Arial" pitchFamily="34" charset="0"/>
            </a:endParaRPr>
          </a:p>
          <a:p>
            <a:pPr eaLnBrk="1" hangingPunct="1">
              <a:spcBef>
                <a:spcPct val="0"/>
              </a:spcBef>
            </a:pPr>
            <a:r>
              <a:rPr lang="ja-JP" altLang="en-US" dirty="0" smtClean="0">
                <a:latin typeface="Arial" pitchFamily="34" charset="0"/>
              </a:rPr>
              <a:t>専用計算機は完成すれば目的アプリケーションのピーク性能がほぼ期待できる</a:t>
            </a:r>
            <a:r>
              <a:rPr lang="en-US" altLang="ja-JP" dirty="0" smtClean="0">
                <a:latin typeface="Arial" pitchFamily="34" charset="0"/>
              </a:rPr>
              <a:t>=&gt;</a:t>
            </a:r>
            <a:r>
              <a:rPr lang="ja-JP" altLang="en-US" dirty="0" smtClean="0">
                <a:latin typeface="Arial" pitchFamily="34" charset="0"/>
              </a:rPr>
              <a:t>専用故の市場の小ささで開発投資が継続しない</a:t>
            </a:r>
            <a:r>
              <a:rPr lang="en-US" altLang="ja-JP" dirty="0" smtClean="0">
                <a:latin typeface="Arial" pitchFamily="34" charset="0"/>
              </a:rPr>
              <a:t>=&gt;</a:t>
            </a:r>
            <a:r>
              <a:rPr lang="ja-JP" altLang="en-US" dirty="0" smtClean="0">
                <a:latin typeface="Arial" pitchFamily="34" charset="0"/>
              </a:rPr>
              <a:t>商業的に成功していない </a:t>
            </a:r>
            <a:r>
              <a:rPr lang="en-US" altLang="ja-JP" dirty="0" smtClean="0">
                <a:latin typeface="Arial" pitchFamily="34" charset="0"/>
              </a:rPr>
              <a:t>&lt;=GPU</a:t>
            </a:r>
            <a:r>
              <a:rPr lang="ja-JP" altLang="en-US" dirty="0" err="1" smtClean="0">
                <a:latin typeface="Arial" pitchFamily="34" charset="0"/>
              </a:rPr>
              <a:t>のように</a:t>
            </a:r>
            <a:r>
              <a:rPr lang="ja-JP" altLang="en-US" dirty="0" smtClean="0">
                <a:latin typeface="Arial" pitchFamily="34" charset="0"/>
              </a:rPr>
              <a:t>市場があり商業的に成功している専用計算機は確かに存在</a:t>
            </a:r>
          </a:p>
          <a:p>
            <a:pPr eaLnBrk="1" hangingPunct="1">
              <a:spcBef>
                <a:spcPct val="0"/>
              </a:spcBef>
            </a:pPr>
            <a:r>
              <a:rPr lang="en-US" altLang="ja-JP" dirty="0" smtClean="0">
                <a:latin typeface="Arial" pitchFamily="34" charset="0"/>
              </a:rPr>
              <a:t>&lt;=</a:t>
            </a:r>
            <a:r>
              <a:rPr lang="ja-JP" altLang="en-US" dirty="0" smtClean="0">
                <a:latin typeface="Arial" pitchFamily="34" charset="0"/>
              </a:rPr>
              <a:t>汎用設計（</a:t>
            </a:r>
            <a:r>
              <a:rPr lang="en-US" altLang="ja-JP" dirty="0" smtClean="0">
                <a:latin typeface="Arial" pitchFamily="34" charset="0"/>
              </a:rPr>
              <a:t>SIMD</a:t>
            </a:r>
            <a:r>
              <a:rPr lang="ja-JP" altLang="en-US" dirty="0" smtClean="0">
                <a:latin typeface="Arial" pitchFamily="34" charset="0"/>
              </a:rPr>
              <a:t>）、アプリで専用計算機化</a:t>
            </a:r>
            <a:r>
              <a:rPr lang="en-US" altLang="ja-JP" dirty="0" smtClean="0">
                <a:latin typeface="Arial" pitchFamily="34" charset="0"/>
              </a:rPr>
              <a:t>(FPGA, </a:t>
            </a:r>
            <a:r>
              <a:rPr lang="ja-JP" altLang="en-US" dirty="0" smtClean="0">
                <a:latin typeface="Arial" pitchFamily="34" charset="0"/>
              </a:rPr>
              <a:t>リコンフィギュアラブルチップ）というトレンドが予想される。</a:t>
            </a:r>
          </a:p>
          <a:p>
            <a:pPr eaLnBrk="1" hangingPunct="1"/>
            <a:endParaRPr lang="ja-JP" altLang="en-US" dirty="0" smtClean="0">
              <a:latin typeface="Arial" pitchFamily="34" charset="0"/>
            </a:endParaRPr>
          </a:p>
          <a:p>
            <a:pPr eaLnBrk="1" hangingPunct="1"/>
            <a:r>
              <a:rPr lang="en-US" altLang="ja-JP" sz="1400" dirty="0" smtClean="0">
                <a:latin typeface="Arial" pitchFamily="34" charset="0"/>
              </a:rPr>
              <a:t>Eco-HPC</a:t>
            </a:r>
            <a:r>
              <a:rPr lang="ja-JP" altLang="en-US" sz="1400" dirty="0" smtClean="0">
                <a:latin typeface="Arial" pitchFamily="34" charset="0"/>
              </a:rPr>
              <a:t>の要請から消費電力当たりの性能向上が求められ、</a:t>
            </a:r>
            <a:r>
              <a:rPr lang="en-US" altLang="ja-JP" sz="1400" dirty="0" smtClean="0">
                <a:latin typeface="Arial" pitchFamily="34" charset="0"/>
              </a:rPr>
              <a:t>multi-core</a:t>
            </a:r>
            <a:r>
              <a:rPr lang="ja-JP" altLang="en-US" sz="1400" dirty="0" err="1" smtClean="0">
                <a:latin typeface="Arial" pitchFamily="34" charset="0"/>
              </a:rPr>
              <a:t>、</a:t>
            </a:r>
            <a:r>
              <a:rPr lang="en-US" altLang="ja-JP" sz="1400" dirty="0" smtClean="0">
                <a:latin typeface="Arial" pitchFamily="34" charset="0"/>
              </a:rPr>
              <a:t>many-core</a:t>
            </a:r>
            <a:r>
              <a:rPr lang="ja-JP" altLang="en-US" sz="1400" dirty="0" smtClean="0">
                <a:latin typeface="Arial" pitchFamily="34" charset="0"/>
              </a:rPr>
              <a:t>は今後のプロセッサ技術の主流となるのは明らか。専用機は</a:t>
            </a:r>
            <a:r>
              <a:rPr lang="en-US" altLang="ja-JP" sz="1400" dirty="0" smtClean="0">
                <a:latin typeface="Arial" pitchFamily="34" charset="0"/>
              </a:rPr>
              <a:t>many-core SIMD</a:t>
            </a:r>
            <a:r>
              <a:rPr lang="ja-JP" altLang="en-US" sz="1400" dirty="0" smtClean="0">
                <a:latin typeface="Arial" pitchFamily="34" charset="0"/>
              </a:rPr>
              <a:t>コプロセッサとなり</a:t>
            </a:r>
            <a:r>
              <a:rPr lang="en-US" altLang="ja-JP" sz="1400" dirty="0" smtClean="0">
                <a:latin typeface="Arial" pitchFamily="34" charset="0"/>
              </a:rPr>
              <a:t>multi-core CPU</a:t>
            </a:r>
            <a:r>
              <a:rPr lang="ja-JP" altLang="en-US" sz="1400" dirty="0" smtClean="0">
                <a:latin typeface="Arial" pitchFamily="34" charset="0"/>
              </a:rPr>
              <a:t>からなるクラスタとハイブリッドシステムになって行くと予想される。</a:t>
            </a:r>
          </a:p>
          <a:p>
            <a:pPr eaLnBrk="1" hangingPunct="1"/>
            <a:endParaRPr lang="en-US" altLang="ja-JP" dirty="0"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1" lang="ja-JP" altLang="en-US"/>
          </a:p>
        </p:txBody>
      </p:sp>
      <p:sp>
        <p:nvSpPr>
          <p:cNvPr id="4" name="Slide Number Placeholder 3"/>
          <p:cNvSpPr>
            <a:spLocks noGrp="1"/>
          </p:cNvSpPr>
          <p:nvPr>
            <p:ph type="sldNum" sz="quarter" idx="10"/>
          </p:nvPr>
        </p:nvSpPr>
        <p:spPr/>
        <p:txBody>
          <a:bodyPr/>
          <a:lstStyle/>
          <a:p>
            <a:fld id="{CEA029B3-A7F6-451D-BCD6-6E2C8F968A0E}" type="slidenum">
              <a:rPr lang="ja-JP" altLang="en-US" smtClean="0">
                <a:solidFill>
                  <a:prstClr val="black"/>
                </a:solidFill>
              </a:rPr>
              <a:pPr/>
              <a:t>82</a:t>
            </a:fld>
            <a:endParaRPr lang="ja-JP"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BF06709-E8E1-4B08-AA82-B72D22206585}" type="slidenum">
              <a:rPr lang="ja-JP" altLang="en-US" smtClean="0">
                <a:solidFill>
                  <a:prstClr val="black"/>
                </a:solidFill>
              </a:rPr>
              <a:pPr/>
              <a:t>86</a:t>
            </a:fld>
            <a:endParaRPr lang="ja-JP"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6527233-224E-401F-B53F-BC184D74E584}" type="slidenum">
              <a:rPr lang="en-US">
                <a:solidFill>
                  <a:prstClr val="black"/>
                </a:solidFill>
              </a:rPr>
              <a:pPr/>
              <a:t>92</a:t>
            </a:fld>
            <a:endParaRPr lang="en-US">
              <a:solidFill>
                <a:prstClr val="black"/>
              </a:solidFill>
            </a:endParaRPr>
          </a:p>
        </p:txBody>
      </p:sp>
      <p:sp>
        <p:nvSpPr>
          <p:cNvPr id="5121" name="Rectangle 1"/>
          <p:cNvSpPr txBox="1">
            <a:spLocks noGrp="1" noRot="1" noChangeAspect="1" noChangeArrowheads="1"/>
          </p:cNvSpPr>
          <p:nvPr>
            <p:ph type="sldImg"/>
          </p:nvPr>
        </p:nvSpPr>
        <p:spPr bwMode="auto">
          <a:xfrm>
            <a:off x="1188664" y="749006"/>
            <a:ext cx="4358435" cy="3699867"/>
          </a:xfrm>
          <a:prstGeom prst="rect">
            <a:avLst/>
          </a:prstGeom>
          <a:solidFill>
            <a:srgbClr val="FFFFFF"/>
          </a:solidFill>
          <a:ln>
            <a:solidFill>
              <a:srgbClr val="000000"/>
            </a:solidFill>
            <a:miter lim="800000"/>
            <a:headEnd/>
            <a:tailEnd/>
          </a:ln>
        </p:spPr>
      </p:sp>
      <p:sp>
        <p:nvSpPr>
          <p:cNvPr id="5122" name="Rectangle 2"/>
          <p:cNvSpPr txBox="1">
            <a:spLocks noGrp="1" noChangeArrowheads="1"/>
          </p:cNvSpPr>
          <p:nvPr>
            <p:ph type="body" idx="1"/>
          </p:nvPr>
        </p:nvSpPr>
        <p:spPr bwMode="auto">
          <a:xfrm>
            <a:off x="674127" y="4685565"/>
            <a:ext cx="5388886" cy="4439529"/>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E2D1F2E-3D59-4703-9ABB-32147298B93B}" type="slidenum">
              <a:rPr lang="en-US">
                <a:solidFill>
                  <a:prstClr val="black"/>
                </a:solidFill>
              </a:rPr>
              <a:pPr/>
              <a:t>93</a:t>
            </a:fld>
            <a:endParaRPr lang="en-US">
              <a:solidFill>
                <a:prstClr val="black"/>
              </a:solidFill>
            </a:endParaRPr>
          </a:p>
        </p:txBody>
      </p:sp>
      <p:sp>
        <p:nvSpPr>
          <p:cNvPr id="6145" name="Rectangle 1"/>
          <p:cNvSpPr txBox="1">
            <a:spLocks noGrp="1" noRot="1" noChangeAspect="1" noChangeArrowheads="1"/>
          </p:cNvSpPr>
          <p:nvPr>
            <p:ph type="sldImg"/>
          </p:nvPr>
        </p:nvSpPr>
        <p:spPr bwMode="auto">
          <a:xfrm>
            <a:off x="1188664" y="749006"/>
            <a:ext cx="4358435" cy="3699867"/>
          </a:xfrm>
          <a:prstGeom prst="rect">
            <a:avLst/>
          </a:prstGeom>
          <a:solidFill>
            <a:srgbClr val="FFFFFF"/>
          </a:solidFill>
          <a:ln>
            <a:solidFill>
              <a:srgbClr val="000000"/>
            </a:solidFill>
            <a:miter lim="800000"/>
            <a:headEnd/>
            <a:tailEnd/>
          </a:ln>
        </p:spPr>
      </p:sp>
      <p:sp>
        <p:nvSpPr>
          <p:cNvPr id="6146" name="Rectangle 2"/>
          <p:cNvSpPr txBox="1">
            <a:spLocks noGrp="1" noChangeArrowheads="1"/>
          </p:cNvSpPr>
          <p:nvPr>
            <p:ph type="body" idx="1"/>
          </p:nvPr>
        </p:nvSpPr>
        <p:spPr bwMode="auto">
          <a:xfrm>
            <a:off x="674127" y="4685565"/>
            <a:ext cx="5388886" cy="4350770"/>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6028045-2A16-4D8B-8622-2A6094C7C467}" type="slidenum">
              <a:rPr lang="en-US" altLang="ja-JP" smtClean="0">
                <a:solidFill>
                  <a:prstClr val="black"/>
                </a:solidFill>
              </a:rPr>
              <a:pPr>
                <a:defRPr/>
              </a:pPr>
              <a:t>97</a:t>
            </a:fld>
            <a:endParaRPr lang="en-US" altLang="ja-JP">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4998DDA-60C0-4559-A25E-98B356DE38A2}" type="slidenum">
              <a:rPr lang="ja-JP" altLang="en-GB">
                <a:solidFill>
                  <a:prstClr val="white"/>
                </a:solidFill>
              </a:rPr>
              <a:pPr/>
              <a:t>113</a:t>
            </a:fld>
            <a:endParaRPr lang="en-GB" altLang="ja-JP">
              <a:solidFill>
                <a:prstClr val="white"/>
              </a:solidFill>
            </a:endParaRPr>
          </a:p>
        </p:txBody>
      </p:sp>
      <p:sp>
        <p:nvSpPr>
          <p:cNvPr id="1334274" name="Rectangle 2"/>
          <p:cNvSpPr>
            <a:spLocks noGrp="1" noRot="1" noChangeAspect="1" noChangeArrowheads="1" noTextEdit="1"/>
          </p:cNvSpPr>
          <p:nvPr>
            <p:ph type="sldImg"/>
          </p:nvPr>
        </p:nvSpPr>
        <p:spPr>
          <a:xfrm>
            <a:off x="2199966" y="738761"/>
            <a:ext cx="2337921" cy="3702623"/>
          </a:xfrm>
          <a:ln/>
        </p:spPr>
      </p:sp>
      <p:sp>
        <p:nvSpPr>
          <p:cNvPr id="1334275" name="Rectangle 3"/>
          <p:cNvSpPr>
            <a:spLocks noGrp="1" noChangeArrowheads="1"/>
          </p:cNvSpPr>
          <p:nvPr>
            <p:ph type="body" idx="1"/>
          </p:nvPr>
        </p:nvSpPr>
        <p:spPr>
          <a:xfrm>
            <a:off x="672845" y="4688265"/>
            <a:ext cx="5390073" cy="4438958"/>
          </a:xfrm>
        </p:spPr>
        <p:txBody>
          <a:bodyPr/>
          <a:lstStyle/>
          <a:p>
            <a:endParaRPr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p:spPr>
        <p:txBody>
          <a:bodyPr/>
          <a:lstStyle/>
          <a:p>
            <a:fld id="{0F82C986-5307-4DE0-AB09-811D0E3305CD}" type="slidenum">
              <a:rPr lang="en-US" altLang="ja-JP" smtClean="0">
                <a:solidFill>
                  <a:prstClr val="white"/>
                </a:solidFill>
              </a:rPr>
              <a:pPr/>
              <a:t>114</a:t>
            </a:fld>
            <a:endParaRPr lang="en-US" altLang="ja-JP" smtClean="0">
              <a:solidFill>
                <a:prstClr val="white"/>
              </a:solidFill>
            </a:endParaRPr>
          </a:p>
        </p:txBody>
      </p:sp>
      <p:sp>
        <p:nvSpPr>
          <p:cNvPr id="92163" name="Rectangle 2"/>
          <p:cNvSpPr>
            <a:spLocks noGrp="1" noRot="1" noChangeAspect="1" noChangeArrowheads="1" noTextEdit="1"/>
          </p:cNvSpPr>
          <p:nvPr>
            <p:ph type="sldImg"/>
          </p:nvPr>
        </p:nvSpPr>
        <p:spPr>
          <a:xfrm>
            <a:off x="906463" y="742950"/>
            <a:ext cx="4926012" cy="3695700"/>
          </a:xfrm>
          <a:ln/>
        </p:spPr>
      </p:sp>
      <p:sp>
        <p:nvSpPr>
          <p:cNvPr id="92164" name="Rectangle 3"/>
          <p:cNvSpPr>
            <a:spLocks noGrp="1" noChangeArrowheads="1"/>
          </p:cNvSpPr>
          <p:nvPr>
            <p:ph type="body" idx="1"/>
          </p:nvPr>
        </p:nvSpPr>
        <p:spPr>
          <a:xfrm>
            <a:off x="673054" y="4686169"/>
            <a:ext cx="5389656" cy="4436974"/>
          </a:xfrm>
          <a:noFill/>
          <a:ln/>
        </p:spPr>
        <p:txBody>
          <a:bodyPr/>
          <a:lstStyle/>
          <a:p>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C922340-D060-4D91-979C-33D399AE4AD2}" type="slidenum">
              <a:rPr lang="ja-JP" altLang="en-US" smtClean="0">
                <a:solidFill>
                  <a:prstClr val="black"/>
                </a:solidFill>
              </a:rPr>
              <a:pPr/>
              <a:t>10</a:t>
            </a:fld>
            <a:endParaRPr lang="ja-JP"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p:spPr>
        <p:txBody>
          <a:bodyPr/>
          <a:lstStyle/>
          <a:p>
            <a:fld id="{3906E74C-D3C8-476F-BA90-C40D10476D66}" type="slidenum">
              <a:rPr lang="ja-JP" altLang="en-GB" smtClean="0">
                <a:solidFill>
                  <a:prstClr val="white"/>
                </a:solidFill>
              </a:rPr>
              <a:pPr/>
              <a:t>115</a:t>
            </a:fld>
            <a:endParaRPr lang="en-GB" altLang="ja-JP" smtClean="0">
              <a:solidFill>
                <a:prstClr val="white"/>
              </a:solidFill>
            </a:endParaRPr>
          </a:p>
        </p:txBody>
      </p:sp>
      <p:sp>
        <p:nvSpPr>
          <p:cNvPr id="96259" name="Rectangle 2"/>
          <p:cNvSpPr>
            <a:spLocks noGrp="1" noRot="1" noChangeAspect="1" noChangeArrowheads="1" noTextEdit="1"/>
          </p:cNvSpPr>
          <p:nvPr>
            <p:ph type="sldImg"/>
          </p:nvPr>
        </p:nvSpPr>
        <p:spPr>
          <a:xfrm>
            <a:off x="2199967" y="740966"/>
            <a:ext cx="2335830" cy="3698214"/>
          </a:xfrm>
          <a:ln/>
        </p:spPr>
      </p:sp>
      <p:sp>
        <p:nvSpPr>
          <p:cNvPr id="96260" name="Rectangle 3"/>
          <p:cNvSpPr>
            <a:spLocks noGrp="1" noChangeArrowheads="1"/>
          </p:cNvSpPr>
          <p:nvPr>
            <p:ph type="body" idx="1"/>
          </p:nvPr>
        </p:nvSpPr>
        <p:spPr>
          <a:xfrm>
            <a:off x="673054" y="4686169"/>
            <a:ext cx="5389656" cy="4439179"/>
          </a:xfrm>
          <a:noFill/>
          <a:ln/>
        </p:spPr>
        <p:txBody>
          <a:bodyPr/>
          <a:lstStyle/>
          <a:p>
            <a:endParaRPr lang="ja-JP"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p:spPr>
        <p:txBody>
          <a:bodyPr/>
          <a:lstStyle/>
          <a:p>
            <a:fld id="{5D1C5A6D-9770-4C17-A19E-C4BA079BAC2F}" type="slidenum">
              <a:rPr lang="ja-JP" altLang="en-GB" smtClean="0">
                <a:solidFill>
                  <a:prstClr val="white"/>
                </a:solidFill>
              </a:rPr>
              <a:pPr/>
              <a:t>116</a:t>
            </a:fld>
            <a:endParaRPr lang="en-GB" altLang="ja-JP" smtClean="0">
              <a:solidFill>
                <a:prstClr val="white"/>
              </a:solidFill>
            </a:endParaRPr>
          </a:p>
        </p:txBody>
      </p:sp>
      <p:sp>
        <p:nvSpPr>
          <p:cNvPr id="97283" name="Rectangle 2"/>
          <p:cNvSpPr>
            <a:spLocks noGrp="1" noRot="1" noChangeAspect="1" noChangeArrowheads="1" noTextEdit="1"/>
          </p:cNvSpPr>
          <p:nvPr>
            <p:ph type="sldImg"/>
          </p:nvPr>
        </p:nvSpPr>
        <p:spPr>
          <a:xfrm>
            <a:off x="903288" y="736600"/>
            <a:ext cx="4940300" cy="3705225"/>
          </a:xfrm>
          <a:ln/>
        </p:spPr>
      </p:sp>
      <p:sp>
        <p:nvSpPr>
          <p:cNvPr id="97284" name="Rectangle 3"/>
          <p:cNvSpPr>
            <a:spLocks noGrp="1" noChangeArrowheads="1"/>
          </p:cNvSpPr>
          <p:nvPr>
            <p:ph type="body" idx="1"/>
          </p:nvPr>
        </p:nvSpPr>
        <p:spPr>
          <a:xfrm>
            <a:off x="673054" y="4688374"/>
            <a:ext cx="5389656" cy="4441385"/>
          </a:xfrm>
          <a:noFill/>
          <a:ln/>
        </p:spPr>
        <p:txBody>
          <a:bodyPr/>
          <a:lstStyle/>
          <a:p>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1F06431-A9D5-4D06-A694-07F0B10E71FD}" type="slidenum">
              <a:rPr lang="ja-JP" altLang="en-US" smtClean="0">
                <a:solidFill>
                  <a:prstClr val="black"/>
                </a:solidFill>
              </a:rPr>
              <a:pPr/>
              <a:t>119</a:t>
            </a:fld>
            <a:endParaRPr lang="ja-JP"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p:spPr>
        <p:txBody>
          <a:bodyPr/>
          <a:lstStyle/>
          <a:p>
            <a:fld id="{CCED40BF-37EC-4174-90E6-2E8ABE2BD8D6}" type="slidenum">
              <a:rPr lang="ja-JP" altLang="en-GB" smtClean="0">
                <a:solidFill>
                  <a:prstClr val="white"/>
                </a:solidFill>
              </a:rPr>
              <a:pPr/>
              <a:t>11</a:t>
            </a:fld>
            <a:endParaRPr lang="en-GB" altLang="ja-JP" smtClean="0">
              <a:solidFill>
                <a:prstClr val="white"/>
              </a:solidFill>
            </a:endParaRPr>
          </a:p>
        </p:txBody>
      </p:sp>
      <p:sp>
        <p:nvSpPr>
          <p:cNvPr id="90115" name="Rectangle 2"/>
          <p:cNvSpPr>
            <a:spLocks noGrp="1" noRot="1" noChangeAspect="1" noChangeArrowheads="1" noTextEdit="1"/>
          </p:cNvSpPr>
          <p:nvPr>
            <p:ph type="sldImg"/>
          </p:nvPr>
        </p:nvSpPr>
        <p:spPr>
          <a:xfrm>
            <a:off x="2199966" y="738761"/>
            <a:ext cx="2337921" cy="3702623"/>
          </a:xfrm>
          <a:ln/>
        </p:spPr>
      </p:sp>
      <p:sp>
        <p:nvSpPr>
          <p:cNvPr id="90116" name="Rectangle 3"/>
          <p:cNvSpPr>
            <a:spLocks noGrp="1" noChangeArrowheads="1"/>
          </p:cNvSpPr>
          <p:nvPr>
            <p:ph type="body" idx="1"/>
          </p:nvPr>
        </p:nvSpPr>
        <p:spPr>
          <a:xfrm>
            <a:off x="673054" y="4688373"/>
            <a:ext cx="5389656" cy="4439180"/>
          </a:xfrm>
          <a:noFill/>
          <a:ln/>
        </p:spPr>
        <p:txBody>
          <a:bodyPr/>
          <a:lstStyle/>
          <a:p>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p:spPr>
        <p:txBody>
          <a:bodyPr/>
          <a:lstStyle/>
          <a:p>
            <a:fld id="{8E50FD47-FFE1-4345-B9CA-61C68F788AF7}" type="slidenum">
              <a:rPr lang="ja-JP" altLang="en-GB" smtClean="0">
                <a:solidFill>
                  <a:prstClr val="black"/>
                </a:solidFill>
                <a:ea typeface="ＭＳ Ｐゴシック" charset="-128"/>
              </a:rPr>
              <a:pPr/>
              <a:t>12</a:t>
            </a:fld>
            <a:endParaRPr lang="en-GB" altLang="ja-JP" smtClean="0">
              <a:solidFill>
                <a:prstClr val="black"/>
              </a:solidFill>
              <a:ea typeface="ＭＳ Ｐゴシック" charset="-128"/>
            </a:endParaRPr>
          </a:p>
        </p:txBody>
      </p:sp>
      <p:sp>
        <p:nvSpPr>
          <p:cNvPr id="122883" name="Rectangle 2"/>
          <p:cNvSpPr>
            <a:spLocks noGrp="1" noRot="1" noChangeAspect="1" noChangeArrowheads="1" noTextEdit="1"/>
          </p:cNvSpPr>
          <p:nvPr>
            <p:ph type="sldImg"/>
          </p:nvPr>
        </p:nvSpPr>
        <p:spPr>
          <a:xfrm>
            <a:off x="903288" y="736600"/>
            <a:ext cx="4940300" cy="3705225"/>
          </a:xfrm>
          <a:ln/>
        </p:spPr>
      </p:sp>
      <p:sp>
        <p:nvSpPr>
          <p:cNvPr id="122884" name="Rectangle 3"/>
          <p:cNvSpPr>
            <a:spLocks noGrp="1" noChangeArrowheads="1"/>
          </p:cNvSpPr>
          <p:nvPr>
            <p:ph type="body" idx="1"/>
          </p:nvPr>
        </p:nvSpPr>
        <p:spPr>
          <a:xfrm>
            <a:off x="673054" y="4688374"/>
            <a:ext cx="5389656" cy="4441385"/>
          </a:xfrm>
          <a:noFill/>
          <a:ln/>
        </p:spPr>
        <p:txBody>
          <a:bodyPr/>
          <a:lstStyle/>
          <a:p>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p:spPr>
        <p:txBody>
          <a:bodyPr/>
          <a:lstStyle/>
          <a:p>
            <a:fld id="{3B8CC69D-5D2E-450D-9146-0DF2976DFCFE}" type="slidenum">
              <a:rPr lang="en-US" altLang="ja-JP" smtClean="0">
                <a:solidFill>
                  <a:prstClr val="white"/>
                </a:solidFill>
                <a:latin typeface="Arial" charset="0"/>
              </a:rPr>
              <a:pPr/>
              <a:t>13</a:t>
            </a:fld>
            <a:endParaRPr lang="en-US" altLang="ja-JP" smtClean="0">
              <a:solidFill>
                <a:prstClr val="white"/>
              </a:solidFill>
              <a:latin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ja-JP" altLang="ja-JP"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p:spPr>
        <p:txBody>
          <a:bodyPr/>
          <a:lstStyle/>
          <a:p>
            <a:fld id="{A575BA6B-6FF6-4903-9536-5F3D503BF0EE}" type="slidenum">
              <a:rPr lang="ja-JP" altLang="en-GB" smtClean="0">
                <a:solidFill>
                  <a:prstClr val="black"/>
                </a:solidFill>
                <a:ea typeface="ＭＳ Ｐゴシック" charset="-128"/>
              </a:rPr>
              <a:pPr/>
              <a:t>15</a:t>
            </a:fld>
            <a:endParaRPr lang="en-GB" altLang="ja-JP" smtClean="0">
              <a:solidFill>
                <a:prstClr val="black"/>
              </a:solidFill>
              <a:ea typeface="ＭＳ Ｐゴシック" charset="-128"/>
            </a:endParaRPr>
          </a:p>
        </p:txBody>
      </p:sp>
      <p:sp>
        <p:nvSpPr>
          <p:cNvPr id="99331" name="Text Box 2"/>
          <p:cNvSpPr txBox="1">
            <a:spLocks noChangeArrowheads="1"/>
          </p:cNvSpPr>
          <p:nvPr/>
        </p:nvSpPr>
        <p:spPr bwMode="auto">
          <a:xfrm>
            <a:off x="2213552" y="738761"/>
            <a:ext cx="2304478" cy="3702623"/>
          </a:xfrm>
          <a:prstGeom prst="rect">
            <a:avLst/>
          </a:prstGeom>
          <a:solidFill>
            <a:srgbClr val="FFFFFF"/>
          </a:solidFill>
          <a:ln w="9525">
            <a:solidFill>
              <a:srgbClr val="000000"/>
            </a:solidFill>
            <a:miter lim="800000"/>
            <a:headEnd/>
            <a:tailEnd/>
          </a:ln>
        </p:spPr>
        <p:txBody>
          <a:bodyPr wrap="none" anchor="ctr"/>
          <a:lstStyle/>
          <a:p>
            <a:endParaRPr lang="ja-JP" altLang="en-US">
              <a:solidFill>
                <a:prstClr val="black"/>
              </a:solidFill>
            </a:endParaRPr>
          </a:p>
        </p:txBody>
      </p:sp>
      <p:sp>
        <p:nvSpPr>
          <p:cNvPr id="99332" name="Rectangle 3"/>
          <p:cNvSpPr>
            <a:spLocks noGrp="1" noChangeArrowheads="1"/>
          </p:cNvSpPr>
          <p:nvPr>
            <p:ph type="body"/>
          </p:nvPr>
        </p:nvSpPr>
        <p:spPr>
          <a:xfrm>
            <a:off x="877897" y="4714837"/>
            <a:ext cx="4951752" cy="4388458"/>
          </a:xfrm>
          <a:noFill/>
          <a:ln/>
        </p:spPr>
        <p:txBody>
          <a:bodyPr wrap="none" lIns="94759" tIns="47380" rIns="94759" bIns="47380" anchor="ctr"/>
          <a:lstStyle/>
          <a:p>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p:spPr>
        <p:txBody>
          <a:bodyPr/>
          <a:lstStyle/>
          <a:p>
            <a:fld id="{10BB05C4-7B3C-4F79-9FFE-8D6431204359}" type="slidenum">
              <a:rPr lang="ja-JP" altLang="en-GB" smtClean="0">
                <a:solidFill>
                  <a:prstClr val="black"/>
                </a:solidFill>
                <a:ea typeface="ＭＳ Ｐゴシック" charset="-128"/>
              </a:rPr>
              <a:pPr/>
              <a:t>16</a:t>
            </a:fld>
            <a:endParaRPr lang="en-GB" altLang="ja-JP" smtClean="0">
              <a:solidFill>
                <a:prstClr val="black"/>
              </a:solidFill>
              <a:ea typeface="ＭＳ Ｐゴシック" charset="-128"/>
            </a:endParaRPr>
          </a:p>
        </p:txBody>
      </p:sp>
      <p:sp>
        <p:nvSpPr>
          <p:cNvPr id="100355" name="Text Box 2"/>
          <p:cNvSpPr txBox="1">
            <a:spLocks noChangeArrowheads="1"/>
          </p:cNvSpPr>
          <p:nvPr/>
        </p:nvSpPr>
        <p:spPr bwMode="auto">
          <a:xfrm>
            <a:off x="2213552" y="738761"/>
            <a:ext cx="2304478" cy="3702623"/>
          </a:xfrm>
          <a:prstGeom prst="rect">
            <a:avLst/>
          </a:prstGeom>
          <a:solidFill>
            <a:srgbClr val="FFFFFF"/>
          </a:solidFill>
          <a:ln w="9525">
            <a:solidFill>
              <a:srgbClr val="000000"/>
            </a:solidFill>
            <a:miter lim="800000"/>
            <a:headEnd/>
            <a:tailEnd/>
          </a:ln>
        </p:spPr>
        <p:txBody>
          <a:bodyPr wrap="none" anchor="ctr"/>
          <a:lstStyle/>
          <a:p>
            <a:endParaRPr lang="ja-JP" altLang="en-US">
              <a:solidFill>
                <a:prstClr val="black"/>
              </a:solidFill>
            </a:endParaRPr>
          </a:p>
        </p:txBody>
      </p:sp>
      <p:sp>
        <p:nvSpPr>
          <p:cNvPr id="100356" name="Text Box 3"/>
          <p:cNvSpPr>
            <a:spLocks noGrp="1" noChangeArrowheads="1"/>
          </p:cNvSpPr>
          <p:nvPr>
            <p:ph type="body"/>
          </p:nvPr>
        </p:nvSpPr>
        <p:spPr>
          <a:xfrm>
            <a:off x="898798" y="4688374"/>
            <a:ext cx="4937121" cy="4441385"/>
          </a:xfrm>
          <a:noFill/>
          <a:ln/>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mtClean="0"/>
              <a:t>In the absence of a discrete event simulator, this metric is a “reasonably good guess” for determining when messages are latency bound.  However, a full event simulation would be required to determine this with certainty.</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ja-JP" smtClean="0"/>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mtClean="0"/>
              <a:t>A more accurate model would be LOGP.  However, the LOGP model does not make sense unless constructed in the context of a *real* interconnect parameters.  For an arbitrary interconnect, the logp model has too many free parameters (not very useful).</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Picture 2" descr="IT_de_ECO_4_3_00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ctrTitle"/>
          </p:nvPr>
        </p:nvSpPr>
        <p:spPr>
          <a:xfrm>
            <a:off x="296863" y="2130425"/>
            <a:ext cx="8550275" cy="1470025"/>
          </a:xfrm>
          <a:effectLst>
            <a:outerShdw dist="35921" dir="2700000" algn="ctr" rotWithShape="0">
              <a:srgbClr val="DDDDDD">
                <a:alpha val="50000"/>
              </a:srgbClr>
            </a:outerShdw>
          </a:effectLst>
        </p:spPr>
        <p:txBody>
          <a:bodyPr/>
          <a:lstStyle>
            <a:lvl1pPr>
              <a:defRPr sz="3600">
                <a:effectLst/>
              </a:defRPr>
            </a:lvl1pPr>
          </a:lstStyle>
          <a:p>
            <a:r>
              <a:rPr lang="ja-JP" altLang="en-US"/>
              <a:t>マスタ タイトルの書式設定</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ftr" sz="quarter" idx="10"/>
          </p:nvPr>
        </p:nvSpPr>
        <p:spPr>
          <a:xfrm>
            <a:off x="7088188" y="6451600"/>
            <a:ext cx="1582737" cy="457200"/>
          </a:xfrm>
        </p:spPr>
        <p:txBody>
          <a:bodyPr/>
          <a:lstStyle>
            <a:lvl1pPr>
              <a:defRPr sz="1000"/>
            </a:lvl1pPr>
          </a:lstStyle>
          <a:p>
            <a:pPr>
              <a:defRPr/>
            </a:pPr>
            <a:endParaRPr lang="en-US" altLang="ja-JP"/>
          </a:p>
        </p:txBody>
      </p:sp>
      <p:sp>
        <p:nvSpPr>
          <p:cNvPr id="6" name="Rectangle 6"/>
          <p:cNvSpPr>
            <a:spLocks noGrp="1" noChangeArrowheads="1"/>
          </p:cNvSpPr>
          <p:nvPr>
            <p:ph type="sldNum" sz="quarter" idx="11"/>
          </p:nvPr>
        </p:nvSpPr>
        <p:spPr>
          <a:xfrm>
            <a:off x="8748713" y="6451600"/>
            <a:ext cx="287337" cy="457200"/>
          </a:xfrm>
        </p:spPr>
        <p:txBody>
          <a:bodyPr/>
          <a:lstStyle>
            <a:lvl1pPr>
              <a:defRPr/>
            </a:lvl1pPr>
          </a:lstStyle>
          <a:p>
            <a:pPr>
              <a:defRPr/>
            </a:pPr>
            <a:fld id="{0D16FA66-CE4B-47F1-8281-B682797F7038}" type="slidenum">
              <a:rPr lang="en-US" altLang="ja-JP"/>
              <a:pPr>
                <a:defRPr/>
              </a:pPr>
              <a:t>&lt;#&gt;</a:t>
            </a:fld>
            <a:endParaRPr lang="en-US" altLang="ja-JP"/>
          </a:p>
        </p:txBody>
      </p:sp>
      <p:sp>
        <p:nvSpPr>
          <p:cNvPr id="7" name="正方形/長方形 6"/>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FB41C4D3-90D8-4357-A703-D258B91E2587}"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b="1"/>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lvl1pPr>
              <a:defRPr>
                <a:solidFill>
                  <a:schemeClr val="accent1">
                    <a:lumMod val="50000"/>
                  </a:schemeClr>
                </a:solidFill>
              </a:defRPr>
            </a:lvl1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8" name="フッター プレースホルダ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 name="スライド番号プレースホルダ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5" name="スライド番号プレースホルダ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 name="スライド番号プレースホルダ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2563"/>
            <a:ext cx="2057400" cy="5943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2563"/>
            <a:ext cx="6019800" cy="5943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7B2CFCD-CDA2-4754-96C5-45613B3E62DA}"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 name="スライド番号プレースホルダ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440" y="2129984"/>
            <a:ext cx="7773120" cy="1470394"/>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idx="10"/>
          </p:nvPr>
        </p:nvSpPr>
        <p:spPr/>
        <p:txBody>
          <a:bodyPr/>
          <a:lstStyle>
            <a:lvl1pPr>
              <a:defRPr/>
            </a:lvl1pPr>
          </a:lstStyle>
          <a:p>
            <a:endParaRPr lang="en-US"/>
          </a:p>
        </p:txBody>
      </p:sp>
      <p:sp>
        <p:nvSpPr>
          <p:cNvPr id="5" name="フッター プレースホルダ 4"/>
          <p:cNvSpPr>
            <a:spLocks noGrp="1"/>
          </p:cNvSpPr>
          <p:nvPr>
            <p:ph type="ftr" idx="11"/>
          </p:nvPr>
        </p:nvSpPr>
        <p:spPr/>
        <p:txBody>
          <a:bodyPr/>
          <a:lstStyle>
            <a:lvl1pPr>
              <a:defRPr/>
            </a:lvl1pPr>
          </a:lstStyle>
          <a:p>
            <a:endParaRPr lang="en-US"/>
          </a:p>
        </p:txBody>
      </p:sp>
      <p:sp>
        <p:nvSpPr>
          <p:cNvPr id="6" name="スライド番号プレースホルダ 5"/>
          <p:cNvSpPr>
            <a:spLocks noGrp="1"/>
          </p:cNvSpPr>
          <p:nvPr>
            <p:ph type="sldNum" idx="12"/>
          </p:nvPr>
        </p:nvSpPr>
        <p:spPr/>
        <p:txBody>
          <a:bodyPr/>
          <a:lstStyle>
            <a:lvl1pPr>
              <a:defRPr/>
            </a:lvl1pPr>
          </a:lstStyle>
          <a:p>
            <a:fld id="{3E1AEAB5-12D6-412F-A1A5-6DC51007BF2E}" type="slidenum">
              <a:rPr lang="en-US"/>
              <a:pPr/>
              <a:t>&lt;#&gt;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idx="10"/>
          </p:nvPr>
        </p:nvSpPr>
        <p:spPr/>
        <p:txBody>
          <a:bodyPr/>
          <a:lstStyle>
            <a:lvl1pPr>
              <a:defRPr/>
            </a:lvl1pPr>
          </a:lstStyle>
          <a:p>
            <a:endParaRPr lang="en-US"/>
          </a:p>
        </p:txBody>
      </p:sp>
      <p:sp>
        <p:nvSpPr>
          <p:cNvPr id="5" name="フッター プレースホルダ 4"/>
          <p:cNvSpPr>
            <a:spLocks noGrp="1"/>
          </p:cNvSpPr>
          <p:nvPr>
            <p:ph type="ftr" idx="11"/>
          </p:nvPr>
        </p:nvSpPr>
        <p:spPr/>
        <p:txBody>
          <a:bodyPr/>
          <a:lstStyle>
            <a:lvl1pPr>
              <a:defRPr/>
            </a:lvl1pPr>
          </a:lstStyle>
          <a:p>
            <a:endParaRPr lang="en-US"/>
          </a:p>
        </p:txBody>
      </p:sp>
      <p:sp>
        <p:nvSpPr>
          <p:cNvPr id="6" name="スライド番号プレースホルダ 5"/>
          <p:cNvSpPr>
            <a:spLocks noGrp="1"/>
          </p:cNvSpPr>
          <p:nvPr>
            <p:ph type="sldNum" idx="12"/>
          </p:nvPr>
        </p:nvSpPr>
        <p:spPr/>
        <p:txBody>
          <a:bodyPr/>
          <a:lstStyle>
            <a:lvl1pPr>
              <a:defRPr/>
            </a:lvl1pPr>
          </a:lstStyle>
          <a:p>
            <a:fld id="{E2A3185C-B59C-48FA-AABF-C981625BED66}" type="slidenum">
              <a:rPr lang="en-US"/>
              <a:pPr/>
              <a:t>&lt;#&gt;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880" y="4406863"/>
            <a:ext cx="7771680" cy="1362383"/>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ja-JP" altLang="en-US" smtClean="0"/>
              <a:t>マスタ テキストの書式設定</a:t>
            </a:r>
          </a:p>
        </p:txBody>
      </p:sp>
      <p:sp>
        <p:nvSpPr>
          <p:cNvPr id="4" name="日付プレースホルダ 3"/>
          <p:cNvSpPr>
            <a:spLocks noGrp="1"/>
          </p:cNvSpPr>
          <p:nvPr>
            <p:ph type="dt" idx="10"/>
          </p:nvPr>
        </p:nvSpPr>
        <p:spPr/>
        <p:txBody>
          <a:bodyPr/>
          <a:lstStyle>
            <a:lvl1pPr>
              <a:defRPr/>
            </a:lvl1pPr>
          </a:lstStyle>
          <a:p>
            <a:endParaRPr lang="en-US"/>
          </a:p>
        </p:txBody>
      </p:sp>
      <p:sp>
        <p:nvSpPr>
          <p:cNvPr id="5" name="フッター プレースホルダ 4"/>
          <p:cNvSpPr>
            <a:spLocks noGrp="1"/>
          </p:cNvSpPr>
          <p:nvPr>
            <p:ph type="ftr" idx="11"/>
          </p:nvPr>
        </p:nvSpPr>
        <p:spPr/>
        <p:txBody>
          <a:bodyPr/>
          <a:lstStyle>
            <a:lvl1pPr>
              <a:defRPr/>
            </a:lvl1pPr>
          </a:lstStyle>
          <a:p>
            <a:endParaRPr lang="en-US"/>
          </a:p>
        </p:txBody>
      </p:sp>
      <p:sp>
        <p:nvSpPr>
          <p:cNvPr id="6" name="スライド番号プレースホルダ 5"/>
          <p:cNvSpPr>
            <a:spLocks noGrp="1"/>
          </p:cNvSpPr>
          <p:nvPr>
            <p:ph type="sldNum" idx="12"/>
          </p:nvPr>
        </p:nvSpPr>
        <p:spPr/>
        <p:txBody>
          <a:bodyPr/>
          <a:lstStyle>
            <a:lvl1pPr>
              <a:defRPr/>
            </a:lvl1pPr>
          </a:lstStyle>
          <a:p>
            <a:fld id="{0A3F3229-7EAA-4F20-893F-2848F6D98117}" type="slidenum">
              <a:rPr lang="en-US"/>
              <a:pPr/>
              <a:t>&lt;#&gt;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6480" y="1604329"/>
            <a:ext cx="404352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38241" y="1604329"/>
            <a:ext cx="4044960" cy="45249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idx="10"/>
          </p:nvPr>
        </p:nvSpPr>
        <p:spPr/>
        <p:txBody>
          <a:bodyPr/>
          <a:lstStyle>
            <a:lvl1pPr>
              <a:defRPr/>
            </a:lvl1pPr>
          </a:lstStyle>
          <a:p>
            <a:endParaRPr lang="en-US"/>
          </a:p>
        </p:txBody>
      </p:sp>
      <p:sp>
        <p:nvSpPr>
          <p:cNvPr id="6" name="フッター プレースホルダ 5"/>
          <p:cNvSpPr>
            <a:spLocks noGrp="1"/>
          </p:cNvSpPr>
          <p:nvPr>
            <p:ph type="ftr" idx="11"/>
          </p:nvPr>
        </p:nvSpPr>
        <p:spPr/>
        <p:txBody>
          <a:bodyPr/>
          <a:lstStyle>
            <a:lvl1pPr>
              <a:defRPr/>
            </a:lvl1pPr>
          </a:lstStyle>
          <a:p>
            <a:endParaRPr lang="en-US"/>
          </a:p>
        </p:txBody>
      </p:sp>
      <p:sp>
        <p:nvSpPr>
          <p:cNvPr id="7" name="スライド番号プレースホルダ 6"/>
          <p:cNvSpPr>
            <a:spLocks noGrp="1"/>
          </p:cNvSpPr>
          <p:nvPr>
            <p:ph type="sldNum" idx="12"/>
          </p:nvPr>
        </p:nvSpPr>
        <p:spPr/>
        <p:txBody>
          <a:bodyPr/>
          <a:lstStyle>
            <a:lvl1pPr>
              <a:defRPr/>
            </a:lvl1pPr>
          </a:lstStyle>
          <a:p>
            <a:fld id="{B09675EF-804B-4677-A3FE-693D3757AA48}" type="slidenum">
              <a:rPr lang="en-US"/>
              <a:pPr/>
              <a:t>&lt;#&gt;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921" y="275070"/>
            <a:ext cx="8229600" cy="1142039"/>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idx="10"/>
          </p:nvPr>
        </p:nvSpPr>
        <p:spPr/>
        <p:txBody>
          <a:bodyPr/>
          <a:lstStyle>
            <a:lvl1pPr>
              <a:defRPr/>
            </a:lvl1pPr>
          </a:lstStyle>
          <a:p>
            <a:endParaRPr lang="en-US"/>
          </a:p>
        </p:txBody>
      </p:sp>
      <p:sp>
        <p:nvSpPr>
          <p:cNvPr id="8" name="フッター プレースホルダ 7"/>
          <p:cNvSpPr>
            <a:spLocks noGrp="1"/>
          </p:cNvSpPr>
          <p:nvPr>
            <p:ph type="ftr" idx="11"/>
          </p:nvPr>
        </p:nvSpPr>
        <p:spPr/>
        <p:txBody>
          <a:bodyPr/>
          <a:lstStyle>
            <a:lvl1pPr>
              <a:defRPr/>
            </a:lvl1pPr>
          </a:lstStyle>
          <a:p>
            <a:endParaRPr lang="en-US"/>
          </a:p>
        </p:txBody>
      </p:sp>
      <p:sp>
        <p:nvSpPr>
          <p:cNvPr id="9" name="スライド番号プレースホルダ 8"/>
          <p:cNvSpPr>
            <a:spLocks noGrp="1"/>
          </p:cNvSpPr>
          <p:nvPr>
            <p:ph type="sldNum" idx="12"/>
          </p:nvPr>
        </p:nvSpPr>
        <p:spPr/>
        <p:txBody>
          <a:bodyPr/>
          <a:lstStyle>
            <a:lvl1pPr>
              <a:defRPr/>
            </a:lvl1pPr>
          </a:lstStyle>
          <a:p>
            <a:fld id="{93D37545-4D9A-4301-9402-F57C1DA15204}" type="slidenum">
              <a:rPr lang="en-US"/>
              <a:pPr/>
              <a:t>&lt;#&gt;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idx="10"/>
          </p:nvPr>
        </p:nvSpPr>
        <p:spPr/>
        <p:txBody>
          <a:bodyPr/>
          <a:lstStyle>
            <a:lvl1pPr>
              <a:defRPr/>
            </a:lvl1pPr>
          </a:lstStyle>
          <a:p>
            <a:endParaRPr lang="en-US"/>
          </a:p>
        </p:txBody>
      </p:sp>
      <p:sp>
        <p:nvSpPr>
          <p:cNvPr id="4" name="フッター プレースホルダ 3"/>
          <p:cNvSpPr>
            <a:spLocks noGrp="1"/>
          </p:cNvSpPr>
          <p:nvPr>
            <p:ph type="ftr" idx="11"/>
          </p:nvPr>
        </p:nvSpPr>
        <p:spPr/>
        <p:txBody>
          <a:bodyPr/>
          <a:lstStyle>
            <a:lvl1pPr>
              <a:defRPr/>
            </a:lvl1pPr>
          </a:lstStyle>
          <a:p>
            <a:endParaRPr lang="en-US"/>
          </a:p>
        </p:txBody>
      </p:sp>
      <p:sp>
        <p:nvSpPr>
          <p:cNvPr id="5" name="スライド番号プレースホルダ 4"/>
          <p:cNvSpPr>
            <a:spLocks noGrp="1"/>
          </p:cNvSpPr>
          <p:nvPr>
            <p:ph type="sldNum" idx="12"/>
          </p:nvPr>
        </p:nvSpPr>
        <p:spPr/>
        <p:txBody>
          <a:bodyPr/>
          <a:lstStyle>
            <a:lvl1pPr>
              <a:defRPr/>
            </a:lvl1pPr>
          </a:lstStyle>
          <a:p>
            <a:fld id="{DD7E52CA-F684-489B-958F-C955DD0137E2}" type="slidenum">
              <a:rPr lang="en-US"/>
              <a:pPr/>
              <a:t>&lt;#&gt;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idx="10"/>
          </p:nvPr>
        </p:nvSpPr>
        <p:spPr/>
        <p:txBody>
          <a:bodyPr/>
          <a:lstStyle>
            <a:lvl1pPr>
              <a:defRPr/>
            </a:lvl1pPr>
          </a:lstStyle>
          <a:p>
            <a:endParaRPr lang="en-US"/>
          </a:p>
        </p:txBody>
      </p:sp>
      <p:sp>
        <p:nvSpPr>
          <p:cNvPr id="3" name="フッター プレースホルダ 2"/>
          <p:cNvSpPr>
            <a:spLocks noGrp="1"/>
          </p:cNvSpPr>
          <p:nvPr>
            <p:ph type="ftr" idx="11"/>
          </p:nvPr>
        </p:nvSpPr>
        <p:spPr/>
        <p:txBody>
          <a:bodyPr/>
          <a:lstStyle>
            <a:lvl1pPr>
              <a:defRPr/>
            </a:lvl1pPr>
          </a:lstStyle>
          <a:p>
            <a:endParaRPr lang="en-US"/>
          </a:p>
        </p:txBody>
      </p:sp>
      <p:sp>
        <p:nvSpPr>
          <p:cNvPr id="4" name="スライド番号プレースホルダ 3"/>
          <p:cNvSpPr>
            <a:spLocks noGrp="1"/>
          </p:cNvSpPr>
          <p:nvPr>
            <p:ph type="sldNum" idx="12"/>
          </p:nvPr>
        </p:nvSpPr>
        <p:spPr/>
        <p:txBody>
          <a:bodyPr/>
          <a:lstStyle>
            <a:lvl1pPr>
              <a:defRPr/>
            </a:lvl1pPr>
          </a:lstStyle>
          <a:p>
            <a:fld id="{D309B7A8-A986-4C1E-B5BF-52C83DFBD99C}" type="slidenum">
              <a:rPr lang="en-US"/>
              <a:pPr/>
              <a:t>&lt;#&gt;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182563"/>
            <a:ext cx="8229600" cy="5943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EECABCC0-9169-464F-9C08-E3076D1776CF}" type="slidenum">
              <a:rPr lang="en-US" altLang="ja-JP"/>
              <a:pPr>
                <a:defRPr/>
              </a:pPr>
              <a:t>&lt;#&gt;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920" y="273629"/>
            <a:ext cx="3008160" cy="1160762"/>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ja-JP" altLang="en-US" smtClean="0"/>
              <a:t>マスタ テキストの書式設定</a:t>
            </a:r>
          </a:p>
        </p:txBody>
      </p:sp>
      <p:sp>
        <p:nvSpPr>
          <p:cNvPr id="5" name="日付プレースホルダ 4"/>
          <p:cNvSpPr>
            <a:spLocks noGrp="1"/>
          </p:cNvSpPr>
          <p:nvPr>
            <p:ph type="dt" idx="10"/>
          </p:nvPr>
        </p:nvSpPr>
        <p:spPr/>
        <p:txBody>
          <a:bodyPr/>
          <a:lstStyle>
            <a:lvl1pPr>
              <a:defRPr/>
            </a:lvl1pPr>
          </a:lstStyle>
          <a:p>
            <a:endParaRPr lang="en-US"/>
          </a:p>
        </p:txBody>
      </p:sp>
      <p:sp>
        <p:nvSpPr>
          <p:cNvPr id="6" name="フッター プレースホルダ 5"/>
          <p:cNvSpPr>
            <a:spLocks noGrp="1"/>
          </p:cNvSpPr>
          <p:nvPr>
            <p:ph type="ftr" idx="11"/>
          </p:nvPr>
        </p:nvSpPr>
        <p:spPr/>
        <p:txBody>
          <a:bodyPr/>
          <a:lstStyle>
            <a:lvl1pPr>
              <a:defRPr/>
            </a:lvl1pPr>
          </a:lstStyle>
          <a:p>
            <a:endParaRPr lang="en-US"/>
          </a:p>
        </p:txBody>
      </p:sp>
      <p:sp>
        <p:nvSpPr>
          <p:cNvPr id="7" name="スライド番号プレースホルダ 6"/>
          <p:cNvSpPr>
            <a:spLocks noGrp="1"/>
          </p:cNvSpPr>
          <p:nvPr>
            <p:ph type="sldNum" idx="12"/>
          </p:nvPr>
        </p:nvSpPr>
        <p:spPr/>
        <p:txBody>
          <a:bodyPr/>
          <a:lstStyle>
            <a:lvl1pPr>
              <a:defRPr/>
            </a:lvl1pPr>
          </a:lstStyle>
          <a:p>
            <a:fld id="{1B627217-352E-416A-873E-EA13F2AA3F39}" type="slidenum">
              <a:rPr lang="en-US"/>
              <a:pPr/>
              <a:t>&lt;#&gt;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801" y="4800025"/>
            <a:ext cx="5486400" cy="567420"/>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ja-JP" altLang="en-US"/>
          </a:p>
        </p:txBody>
      </p:sp>
      <p:sp>
        <p:nvSpPr>
          <p:cNvPr id="4" name="テキスト プレースホルダ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ja-JP" altLang="en-US" smtClean="0"/>
              <a:t>マスタ テキストの書式設定</a:t>
            </a:r>
          </a:p>
        </p:txBody>
      </p:sp>
      <p:sp>
        <p:nvSpPr>
          <p:cNvPr id="5" name="日付プレースホルダ 4"/>
          <p:cNvSpPr>
            <a:spLocks noGrp="1"/>
          </p:cNvSpPr>
          <p:nvPr>
            <p:ph type="dt" idx="10"/>
          </p:nvPr>
        </p:nvSpPr>
        <p:spPr/>
        <p:txBody>
          <a:bodyPr/>
          <a:lstStyle>
            <a:lvl1pPr>
              <a:defRPr/>
            </a:lvl1pPr>
          </a:lstStyle>
          <a:p>
            <a:endParaRPr lang="en-US"/>
          </a:p>
        </p:txBody>
      </p:sp>
      <p:sp>
        <p:nvSpPr>
          <p:cNvPr id="6" name="フッター プレースホルダ 5"/>
          <p:cNvSpPr>
            <a:spLocks noGrp="1"/>
          </p:cNvSpPr>
          <p:nvPr>
            <p:ph type="ftr" idx="11"/>
          </p:nvPr>
        </p:nvSpPr>
        <p:spPr/>
        <p:txBody>
          <a:bodyPr/>
          <a:lstStyle>
            <a:lvl1pPr>
              <a:defRPr/>
            </a:lvl1pPr>
          </a:lstStyle>
          <a:p>
            <a:endParaRPr lang="en-US"/>
          </a:p>
        </p:txBody>
      </p:sp>
      <p:sp>
        <p:nvSpPr>
          <p:cNvPr id="7" name="スライド番号プレースホルダ 6"/>
          <p:cNvSpPr>
            <a:spLocks noGrp="1"/>
          </p:cNvSpPr>
          <p:nvPr>
            <p:ph type="sldNum" idx="12"/>
          </p:nvPr>
        </p:nvSpPr>
        <p:spPr/>
        <p:txBody>
          <a:bodyPr/>
          <a:lstStyle>
            <a:lvl1pPr>
              <a:defRPr/>
            </a:lvl1pPr>
          </a:lstStyle>
          <a:p>
            <a:fld id="{736FEA0A-8430-4866-8B6F-9919D02F5C48}" type="slidenum">
              <a:rPr lang="en-US"/>
              <a:pPr/>
              <a:t>&lt;#&gt;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idx="10"/>
          </p:nvPr>
        </p:nvSpPr>
        <p:spPr/>
        <p:txBody>
          <a:bodyPr/>
          <a:lstStyle>
            <a:lvl1pPr>
              <a:defRPr/>
            </a:lvl1pPr>
          </a:lstStyle>
          <a:p>
            <a:endParaRPr lang="en-US"/>
          </a:p>
        </p:txBody>
      </p:sp>
      <p:sp>
        <p:nvSpPr>
          <p:cNvPr id="5" name="フッター プレースホルダ 4"/>
          <p:cNvSpPr>
            <a:spLocks noGrp="1"/>
          </p:cNvSpPr>
          <p:nvPr>
            <p:ph type="ftr" idx="11"/>
          </p:nvPr>
        </p:nvSpPr>
        <p:spPr/>
        <p:txBody>
          <a:bodyPr/>
          <a:lstStyle>
            <a:lvl1pPr>
              <a:defRPr/>
            </a:lvl1pPr>
          </a:lstStyle>
          <a:p>
            <a:endParaRPr lang="en-US"/>
          </a:p>
        </p:txBody>
      </p:sp>
      <p:sp>
        <p:nvSpPr>
          <p:cNvPr id="6" name="スライド番号プレースホルダ 5"/>
          <p:cNvSpPr>
            <a:spLocks noGrp="1"/>
          </p:cNvSpPr>
          <p:nvPr>
            <p:ph type="sldNum" idx="12"/>
          </p:nvPr>
        </p:nvSpPr>
        <p:spPr/>
        <p:txBody>
          <a:bodyPr/>
          <a:lstStyle>
            <a:lvl1pPr>
              <a:defRPr/>
            </a:lvl1pPr>
          </a:lstStyle>
          <a:p>
            <a:fld id="{2E5C7D7A-8782-40B2-A6E0-B33EDE0A0CF7}" type="slidenum">
              <a:rPr lang="en-US"/>
              <a:pPr/>
              <a:t>&lt;#&gt;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880" y="273629"/>
            <a:ext cx="2056320" cy="585565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6481" y="273629"/>
            <a:ext cx="6032160" cy="585565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idx="10"/>
          </p:nvPr>
        </p:nvSpPr>
        <p:spPr/>
        <p:txBody>
          <a:bodyPr/>
          <a:lstStyle>
            <a:lvl1pPr>
              <a:defRPr/>
            </a:lvl1pPr>
          </a:lstStyle>
          <a:p>
            <a:endParaRPr lang="en-US"/>
          </a:p>
        </p:txBody>
      </p:sp>
      <p:sp>
        <p:nvSpPr>
          <p:cNvPr id="5" name="フッター プレースホルダ 4"/>
          <p:cNvSpPr>
            <a:spLocks noGrp="1"/>
          </p:cNvSpPr>
          <p:nvPr>
            <p:ph type="ftr" idx="11"/>
          </p:nvPr>
        </p:nvSpPr>
        <p:spPr/>
        <p:txBody>
          <a:bodyPr/>
          <a:lstStyle>
            <a:lvl1pPr>
              <a:defRPr/>
            </a:lvl1pPr>
          </a:lstStyle>
          <a:p>
            <a:endParaRPr lang="en-US"/>
          </a:p>
        </p:txBody>
      </p:sp>
      <p:sp>
        <p:nvSpPr>
          <p:cNvPr id="6" name="スライド番号プレースホルダ 5"/>
          <p:cNvSpPr>
            <a:spLocks noGrp="1"/>
          </p:cNvSpPr>
          <p:nvPr>
            <p:ph type="sldNum" idx="12"/>
          </p:nvPr>
        </p:nvSpPr>
        <p:spPr/>
        <p:txBody>
          <a:bodyPr/>
          <a:lstStyle>
            <a:lvl1pPr>
              <a:defRPr/>
            </a:lvl1pPr>
          </a:lstStyle>
          <a:p>
            <a:fld id="{71774292-36E6-4C0E-8DC6-83419665E07B}" type="slidenum">
              <a:rPr lang="en-US"/>
              <a:pPr/>
              <a:t>&lt;#&gt;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6481" y="273629"/>
            <a:ext cx="8226720" cy="114348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6480" y="1604329"/>
            <a:ext cx="4043520" cy="452495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クリップアート プレースホルダ 3"/>
          <p:cNvSpPr>
            <a:spLocks noGrp="1"/>
          </p:cNvSpPr>
          <p:nvPr>
            <p:ph type="clipArt" sz="half" idx="2"/>
          </p:nvPr>
        </p:nvSpPr>
        <p:spPr>
          <a:xfrm>
            <a:off x="4638241" y="1604329"/>
            <a:ext cx="4044960" cy="4524955"/>
          </a:xfrm>
        </p:spPr>
        <p:txBody>
          <a:bodyPr/>
          <a:lstStyle/>
          <a:p>
            <a:endParaRPr lang="ja-JP" altLang="en-US"/>
          </a:p>
        </p:txBody>
      </p:sp>
      <p:sp>
        <p:nvSpPr>
          <p:cNvPr id="5" name="日付プレースホルダ 4"/>
          <p:cNvSpPr>
            <a:spLocks noGrp="1"/>
          </p:cNvSpPr>
          <p:nvPr>
            <p:ph type="dt" idx="10"/>
          </p:nvPr>
        </p:nvSpPr>
        <p:spPr>
          <a:xfrm>
            <a:off x="456481" y="6247376"/>
            <a:ext cx="2128320" cy="470930"/>
          </a:xfrm>
        </p:spPr>
        <p:txBody>
          <a:bodyPr/>
          <a:lstStyle>
            <a:lvl1pPr>
              <a:defRPr/>
            </a:lvl1pPr>
          </a:lstStyle>
          <a:p>
            <a:endParaRPr lang="en-US"/>
          </a:p>
        </p:txBody>
      </p:sp>
      <p:sp>
        <p:nvSpPr>
          <p:cNvPr id="6" name="フッター プレースホルダ 5"/>
          <p:cNvSpPr>
            <a:spLocks noGrp="1"/>
          </p:cNvSpPr>
          <p:nvPr>
            <p:ph type="ftr" idx="11"/>
          </p:nvPr>
        </p:nvSpPr>
        <p:spPr>
          <a:xfrm>
            <a:off x="3127680" y="6247376"/>
            <a:ext cx="2897280" cy="470930"/>
          </a:xfrm>
        </p:spPr>
        <p:txBody>
          <a:bodyPr/>
          <a:lstStyle>
            <a:lvl1pPr>
              <a:defRPr/>
            </a:lvl1pPr>
          </a:lstStyle>
          <a:p>
            <a:endParaRPr lang="en-US"/>
          </a:p>
        </p:txBody>
      </p:sp>
      <p:sp>
        <p:nvSpPr>
          <p:cNvPr id="7" name="スライド番号プレースホルダ 6"/>
          <p:cNvSpPr>
            <a:spLocks noGrp="1"/>
          </p:cNvSpPr>
          <p:nvPr>
            <p:ph type="sldNum" idx="12"/>
          </p:nvPr>
        </p:nvSpPr>
        <p:spPr>
          <a:xfrm>
            <a:off x="6556321" y="6247376"/>
            <a:ext cx="2128320" cy="470930"/>
          </a:xfrm>
        </p:spPr>
        <p:txBody>
          <a:bodyPr/>
          <a:lstStyle>
            <a:lvl1pPr>
              <a:defRPr/>
            </a:lvl1pPr>
          </a:lstStyle>
          <a:p>
            <a:fld id="{0B5279EF-7CED-46C7-BA2B-730AA8E4B28E}" type="slidenum">
              <a:rPr lang="en-US"/>
              <a:pPr/>
              <a:t>&lt;#&gt;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5D89B9BA-FC6B-4C37-B486-163F766A161D}" type="slidenum">
              <a:rPr lang="ja-JP" altLang="en-GB"/>
              <a:pPr>
                <a:defRPr/>
              </a:pPr>
              <a:t>&lt;#&gt;</a:t>
            </a:fld>
            <a:endParaRPr lang="en-GB"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621EA99C-6C06-0A43-A101-474703BFC8BE}"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2697CBF-8862-AB47-A002-AC1A46458B00}"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Picture 2" descr="IT_de_ECO_4_3_00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ctrTitle"/>
          </p:nvPr>
        </p:nvSpPr>
        <p:spPr>
          <a:xfrm>
            <a:off x="296863" y="2130425"/>
            <a:ext cx="8550275" cy="1470025"/>
          </a:xfrm>
          <a:effectLst>
            <a:outerShdw dist="35921" dir="2700000" algn="ctr" rotWithShape="0">
              <a:srgbClr val="DDDDDD">
                <a:alpha val="50000"/>
              </a:srgbClr>
            </a:outerShdw>
          </a:effectLst>
        </p:spPr>
        <p:txBody>
          <a:bodyPr/>
          <a:lstStyle>
            <a:lvl1pPr>
              <a:defRPr sz="3600">
                <a:effectLst/>
              </a:defRPr>
            </a:lvl1pPr>
          </a:lstStyle>
          <a:p>
            <a:r>
              <a:rPr lang="ja-JP" altLang="en-US"/>
              <a:t>マスタ タイトルの書式設定</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ftr" sz="quarter" idx="10"/>
          </p:nvPr>
        </p:nvSpPr>
        <p:spPr>
          <a:xfrm>
            <a:off x="7088188" y="6451600"/>
            <a:ext cx="1582737" cy="457200"/>
          </a:xfrm>
        </p:spPr>
        <p:txBody>
          <a:bodyPr/>
          <a:lstStyle>
            <a:lvl1pPr>
              <a:defRPr sz="1000"/>
            </a:lvl1pPr>
          </a:lstStyle>
          <a:p>
            <a:pPr>
              <a:defRPr/>
            </a:pPr>
            <a:endParaRPr lang="en-US" altLang="ja-JP"/>
          </a:p>
        </p:txBody>
      </p:sp>
      <p:sp>
        <p:nvSpPr>
          <p:cNvPr id="6" name="Rectangle 6"/>
          <p:cNvSpPr>
            <a:spLocks noGrp="1" noChangeArrowheads="1"/>
          </p:cNvSpPr>
          <p:nvPr>
            <p:ph type="sldNum" sz="quarter" idx="11"/>
          </p:nvPr>
        </p:nvSpPr>
        <p:spPr>
          <a:xfrm>
            <a:off x="8748713" y="6451600"/>
            <a:ext cx="287337" cy="457200"/>
          </a:xfrm>
        </p:spPr>
        <p:txBody>
          <a:bodyPr/>
          <a:lstStyle>
            <a:lvl1pPr>
              <a:defRPr/>
            </a:lvl1pPr>
          </a:lstStyle>
          <a:p>
            <a:pPr>
              <a:defRPr/>
            </a:pPr>
            <a:fld id="{0D16FA66-CE4B-47F1-8281-B682797F7038}" type="slidenum">
              <a:rPr lang="en-US" altLang="ja-JP"/>
              <a:pPr>
                <a:defRPr/>
              </a:pPr>
              <a:t>&lt;#&gt;</a:t>
            </a:fld>
            <a:endParaRPr lang="en-US" altLang="ja-JP"/>
          </a:p>
        </p:txBody>
      </p:sp>
      <p:sp>
        <p:nvSpPr>
          <p:cNvPr id="7" name="正方形/長方形 6"/>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4A592F8D-06FE-4B05-BBB3-4EF88998D6C6}"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5909D11-BC98-4FB7-826C-3C0207879D63}" type="slidenum">
              <a:rPr lang="en-US" altLang="ja-JP"/>
              <a:pPr>
                <a:defRPr/>
              </a:pPr>
              <a:t>&lt;#&gt;</a:t>
            </a:fld>
            <a:endParaRPr lang="en-US" altLang="ja-JP"/>
          </a:p>
        </p:txBody>
      </p:sp>
      <p:sp>
        <p:nvSpPr>
          <p:cNvPr id="6" name="正方形/長方形 5"/>
          <p:cNvSpPr/>
          <p:nvPr userDrawn="1"/>
        </p:nvSpPr>
        <p:spPr>
          <a:xfrm>
            <a:off x="-152400" y="6324600"/>
            <a:ext cx="9296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BD7C4FAC-F29A-4205-9B77-AB12EF3F388A}"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85C3F57D-139C-42F0-8364-00C8A93C9B18}" type="slidenum">
              <a:rPr lang="ja-JP" altLang="en-GB"/>
              <a:pPr>
                <a:defRPr/>
              </a:pPr>
              <a:t>&lt;#&gt;</a:t>
            </a:fld>
            <a:endParaRPr lang="en-GB"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B9C1EB19-EF89-428B-B6E8-BEEC64217983}" type="slidenum">
              <a:rPr lang="en-US" altLang="ja-JP"/>
              <a:pPr>
                <a:defRPr/>
              </a:pPr>
              <a:t>&lt;#&gt;</a:t>
            </a:fld>
            <a:endParaRPr lang="en-US" altLang="ja-JP"/>
          </a:p>
        </p:txBody>
      </p:sp>
      <p:sp>
        <p:nvSpPr>
          <p:cNvPr id="9" name="正方形/長方形 8"/>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D6ACA02D-3224-4FF9-AE58-B3034B10A5EB}" type="slidenum">
              <a:rPr lang="en-US" altLang="ja-JP"/>
              <a:pPr>
                <a:defRPr/>
              </a:pPr>
              <a:t>&lt;#&gt;</a:t>
            </a:fld>
            <a:endParaRPr lang="en-US" altLang="ja-JP"/>
          </a:p>
        </p:txBody>
      </p:sp>
      <p:sp>
        <p:nvSpPr>
          <p:cNvPr id="5" name="正方形/長方形 4"/>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7A1607C6-BEDD-40A4-9237-7F689D61296C}" type="slidenum">
              <a:rPr lang="en-US" altLang="ja-JP"/>
              <a:pPr>
                <a:defRPr/>
              </a:pPr>
              <a:t>&lt;#&gt;</a:t>
            </a:fld>
            <a:endParaRPr lang="en-US" altLang="ja-JP"/>
          </a:p>
        </p:txBody>
      </p:sp>
      <p:sp>
        <p:nvSpPr>
          <p:cNvPr id="4" name="正方形/長方形 3"/>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 name="正方形/長方形 4"/>
          <p:cNvSpPr/>
          <p:nvPr userDrawn="1"/>
        </p:nvSpPr>
        <p:spPr>
          <a:xfrm>
            <a:off x="-228600" y="9906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1D314DD5-278F-48E1-8723-6A2BA3A4797E}"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CE9EA37E-6410-4799-B93E-7D45AF8714D5}"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FB41C4D3-90D8-4357-A703-D258B91E2587}"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2563"/>
            <a:ext cx="2057400" cy="5943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2563"/>
            <a:ext cx="6019800" cy="5943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7B2CFCD-CDA2-4754-96C5-45613B3E62DA}"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DOE LOGO"/>
          <p:cNvPicPr>
            <a:picLocks noChangeAspect="1" noChangeArrowheads="1"/>
          </p:cNvPicPr>
          <p:nvPr userDrawn="1"/>
        </p:nvPicPr>
        <p:blipFill>
          <a:blip r:embed="rId2" cstate="print"/>
          <a:srcRect/>
          <a:stretch>
            <a:fillRect/>
          </a:stretch>
        </p:blipFill>
        <p:spPr bwMode="auto">
          <a:xfrm>
            <a:off x="254000" y="6234113"/>
            <a:ext cx="2209800" cy="623887"/>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29600" cy="4805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p:txBody>
          <a:bodyPr/>
          <a:lstStyle>
            <a:lvl1pPr>
              <a:defRPr/>
            </a:lvl1pPr>
          </a:lstStyle>
          <a:p>
            <a:pPr>
              <a:defRPr/>
            </a:pPr>
            <a:fld id="{544BB8A9-51F7-EE44-A518-1A23E8C8D3C7}" type="slidenum">
              <a:rPr lang="en-US">
                <a:solidFill>
                  <a:prstClr val="black"/>
                </a:solidFill>
              </a:rPr>
              <a:pPr>
                <a:defRPr/>
              </a:pPr>
              <a:t>&lt;#&gt;</a:t>
            </a:fld>
            <a:endParaRPr lang="en-US">
              <a:solidFill>
                <a:prstClr val="black"/>
              </a:solidFill>
            </a:endParaRPr>
          </a:p>
        </p:txBody>
      </p:sp>
      <p:sp>
        <p:nvSpPr>
          <p:cNvPr id="7" name="正方形/長方形 6"/>
          <p:cNvSpPr/>
          <p:nvPr userDrawn="1"/>
        </p:nvSpPr>
        <p:spPr>
          <a:xfrm>
            <a:off x="-152400" y="6019800"/>
            <a:ext cx="3429000" cy="9906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0D0F572-13E3-F24F-AC8D-C4DC293077CA}"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2CDE163D-6A1D-4433-8B45-3E3F4684393E}" type="slidenum">
              <a:rPr lang="ja-JP" altLang="en-GB"/>
              <a:pPr>
                <a:defRPr/>
              </a:pPr>
              <a:t>&lt;#&gt;</a:t>
            </a:fld>
            <a:endParaRPr lang="en-GB"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9A6777B6-8391-5B4D-BF1C-6214B557D040}"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1297A94-4EFA-CA45-BA5A-F4D79E9F064E}"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B27D44A-E02B-4642-BCB9-CBEED051B12F}"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AAC46DA-683A-844E-858F-D8FB41AD1B28}"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0F75B2B-E330-E647-B449-9FF45DFC330E}"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11D1158-966E-184C-99E4-77417E688A1C}"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86C2EC8-DB3F-E542-9CE4-44559CB5065F}"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841E06-3607-B945-8699-9C0F488B5081}" type="slidenum">
              <a:rPr lang="en-US">
                <a:solidFill>
                  <a:prstClr val="black"/>
                </a:solidFill>
              </a:rPr>
              <a:pPr>
                <a:defRPr/>
              </a:pPr>
              <a:t>&lt;#&gt;</a:t>
            </a:fld>
            <a:endParaRPr lang="en-US">
              <a:solidFill>
                <a:prstClr val="black"/>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981200" y="152400"/>
            <a:ext cx="67056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4E6E1C4D-306D-413E-8720-F30D42BF2E93}" type="slidenum">
              <a:rPr lang="ja-JP" altLang="en-GB"/>
              <a:pPr>
                <a:defRPr/>
              </a:pPr>
              <a:t>&lt;#&gt;</a:t>
            </a:fld>
            <a:endParaRPr lang="en-GB"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6D3F026F-F081-44C6-8467-F80FAAB7E61F}"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EFD7EFCF-86CB-48C7-B7CF-90F30B296176}"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idx="10"/>
          </p:nvPr>
        </p:nvSpPr>
        <p:spPr>
          <a:ln/>
        </p:spPr>
        <p:txBody>
          <a:bodyPr/>
          <a:lstStyle>
            <a:lvl1pPr>
              <a:defRPr/>
            </a:lvl1pPr>
          </a:lstStyle>
          <a:p>
            <a:pPr>
              <a:defRPr/>
            </a:pPr>
            <a:endParaRPr lang="en-GB" altLang="ja-JP"/>
          </a:p>
        </p:txBody>
      </p:sp>
      <p:sp>
        <p:nvSpPr>
          <p:cNvPr id="8" name="Rectangle 4"/>
          <p:cNvSpPr>
            <a:spLocks noGrp="1" noChangeArrowheads="1"/>
          </p:cNvSpPr>
          <p:nvPr>
            <p:ph type="ftr" idx="11"/>
          </p:nvPr>
        </p:nvSpPr>
        <p:spPr>
          <a:ln/>
        </p:spPr>
        <p:txBody>
          <a:bodyPr/>
          <a:lstStyle>
            <a:lvl1pPr>
              <a:defRPr/>
            </a:lvl1pPr>
          </a:lstStyle>
          <a:p>
            <a:pPr>
              <a:defRPr/>
            </a:pPr>
            <a:endParaRPr lang="en-GB" altLang="ja-JP"/>
          </a:p>
        </p:txBody>
      </p:sp>
      <p:sp>
        <p:nvSpPr>
          <p:cNvPr id="9" name="Rectangle 5"/>
          <p:cNvSpPr>
            <a:spLocks noGrp="1" noChangeArrowheads="1"/>
          </p:cNvSpPr>
          <p:nvPr>
            <p:ph type="sldNum" idx="12"/>
          </p:nvPr>
        </p:nvSpPr>
        <p:spPr>
          <a:ln/>
        </p:spPr>
        <p:txBody>
          <a:bodyPr/>
          <a:lstStyle>
            <a:lvl1pPr>
              <a:defRPr/>
            </a:lvl1pPr>
          </a:lstStyle>
          <a:p>
            <a:pPr>
              <a:defRPr/>
            </a:pPr>
            <a:fld id="{0F93D797-356A-4DFF-8DAA-CE812D14B06C}" type="slidenum">
              <a:rPr lang="ja-JP" altLang="en-GB"/>
              <a:pPr>
                <a:defRPr/>
              </a:pPr>
              <a:t>&lt;#&gt;</a:t>
            </a:fld>
            <a:endParaRPr lang="en-GB"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C5BE4DF9-9A2F-4742-A1AE-41C316CEDD96}"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942049E4-9447-1445-910F-7B9D746C40E5}"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80323791-666B-654A-8F00-DFDD711999B2}"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9E383CAB-53A9-A24E-9C31-51FF7656181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73827E02-ED76-0C41-A23B-EDF1B90F0BEE}"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5CFED554-F613-9D47-A029-2A07087F10F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9F5B7B3-E7BD-0A47-B9F2-25BB8A9CE20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77D3D00-2948-6E44-A6B1-E005B04361C3}"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A66387F6-7147-0140-8200-419122BEB98A}"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5C0C1D30-54E8-C247-878E-DD48C7F083D9}"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idx="10"/>
          </p:nvPr>
        </p:nvSpPr>
        <p:spPr>
          <a:ln/>
        </p:spPr>
        <p:txBody>
          <a:bodyPr/>
          <a:lstStyle>
            <a:lvl1pPr>
              <a:defRPr/>
            </a:lvl1pPr>
          </a:lstStyle>
          <a:p>
            <a:pPr>
              <a:defRPr/>
            </a:pPr>
            <a:endParaRPr lang="en-GB" altLang="ja-JP"/>
          </a:p>
        </p:txBody>
      </p:sp>
      <p:sp>
        <p:nvSpPr>
          <p:cNvPr id="4" name="Rectangle 4"/>
          <p:cNvSpPr>
            <a:spLocks noGrp="1" noChangeArrowheads="1"/>
          </p:cNvSpPr>
          <p:nvPr>
            <p:ph type="ftr" idx="11"/>
          </p:nvPr>
        </p:nvSpPr>
        <p:spPr>
          <a:ln/>
        </p:spPr>
        <p:txBody>
          <a:bodyPr/>
          <a:lstStyle>
            <a:lvl1pPr>
              <a:defRPr/>
            </a:lvl1pPr>
          </a:lstStyle>
          <a:p>
            <a:pPr>
              <a:defRPr/>
            </a:pPr>
            <a:endParaRPr lang="en-GB" altLang="ja-JP"/>
          </a:p>
        </p:txBody>
      </p:sp>
      <p:sp>
        <p:nvSpPr>
          <p:cNvPr id="5" name="Rectangle 5"/>
          <p:cNvSpPr>
            <a:spLocks noGrp="1" noChangeArrowheads="1"/>
          </p:cNvSpPr>
          <p:nvPr>
            <p:ph type="sldNum" idx="12"/>
          </p:nvPr>
        </p:nvSpPr>
        <p:spPr>
          <a:ln/>
        </p:spPr>
        <p:txBody>
          <a:bodyPr/>
          <a:lstStyle>
            <a:lvl1pPr>
              <a:defRPr/>
            </a:lvl1pPr>
          </a:lstStyle>
          <a:p>
            <a:pPr>
              <a:defRPr/>
            </a:pPr>
            <a:fld id="{0CE6157A-30F8-4E73-AAD0-A620D2A10ED1}" type="slidenum">
              <a:rPr lang="ja-JP" altLang="en-GB"/>
              <a:pPr>
                <a:defRPr/>
              </a:pPr>
              <a:t>&lt;#&gt;</a:t>
            </a:fld>
            <a:endParaRPr lang="en-GB" altLang="ja-JP"/>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F17A6BB-C103-DF45-B337-4FAD9D4F7B9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ltLang="ja-JP"/>
          </a:p>
        </p:txBody>
      </p:sp>
      <p:sp>
        <p:nvSpPr>
          <p:cNvPr id="3" name="Rectangle 4"/>
          <p:cNvSpPr>
            <a:spLocks noGrp="1" noChangeArrowheads="1"/>
          </p:cNvSpPr>
          <p:nvPr>
            <p:ph type="ftr" idx="11"/>
          </p:nvPr>
        </p:nvSpPr>
        <p:spPr>
          <a:ln/>
        </p:spPr>
        <p:txBody>
          <a:bodyPr/>
          <a:lstStyle>
            <a:lvl1pPr>
              <a:defRPr/>
            </a:lvl1pPr>
          </a:lstStyle>
          <a:p>
            <a:pPr>
              <a:defRPr/>
            </a:pPr>
            <a:endParaRPr lang="en-GB" altLang="ja-JP"/>
          </a:p>
        </p:txBody>
      </p:sp>
      <p:sp>
        <p:nvSpPr>
          <p:cNvPr id="4" name="Rectangle 5"/>
          <p:cNvSpPr>
            <a:spLocks noGrp="1" noChangeArrowheads="1"/>
          </p:cNvSpPr>
          <p:nvPr>
            <p:ph type="sldNum" idx="12"/>
          </p:nvPr>
        </p:nvSpPr>
        <p:spPr>
          <a:ln/>
        </p:spPr>
        <p:txBody>
          <a:bodyPr/>
          <a:lstStyle>
            <a:lvl1pPr>
              <a:defRPr/>
            </a:lvl1pPr>
          </a:lstStyle>
          <a:p>
            <a:pPr>
              <a:defRPr/>
            </a:pPr>
            <a:fld id="{714EB704-A7AE-4B9F-AF3F-526C94592F7A}" type="slidenum">
              <a:rPr lang="ja-JP" altLang="en-GB"/>
              <a:pPr>
                <a:defRPr/>
              </a:pPr>
              <a:t>&lt;#&gt;</a:t>
            </a:fld>
            <a:endParaRPr lang="en-GB" altLang="ja-JP"/>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D41AF50-1C65-4009-80A0-277A2E23DBBE}"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Tree>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2844" y="274638"/>
            <a:ext cx="7643866" cy="796908"/>
          </a:xfrm>
        </p:spPr>
        <p:txBody>
          <a:bodyPr/>
          <a:lstStyle>
            <a:lvl1pPr>
              <a:defRPr>
                <a:latin typeface="Arial" pitchFamily="34" charset="0"/>
                <a:cs typeface="Arial" pitchFamily="34" charset="0"/>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DAE9D6D-C32B-4872-8DBC-E78F6CD894FB}"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7" name="正方形/長方形 6"/>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14282" y="274638"/>
            <a:ext cx="7643866" cy="796908"/>
          </a:xfrm>
        </p:spPr>
        <p:txBody>
          <a:bodyPr/>
          <a:lstStyle/>
          <a:p>
            <a:r>
              <a:rPr kumimoji="1" lang="ja-JP" altLang="en-US" dirty="0" smtClean="0"/>
              <a:t>マスタ タイトルの書式設定</a:t>
            </a:r>
            <a:endParaRPr kumimoji="1" lang="ja-JP" altLang="en-US" dirty="0"/>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D597D50-6464-40CE-B5B5-13630A4F54F2}"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6" name="正方形/長方形 5"/>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9B0B6CE-51E4-4D2D-B58A-93988522B090}"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dirty="0">
              <a:solidFill>
                <a:prstClr val="black"/>
              </a:solidFill>
              <a:latin typeface="Calibri"/>
              <a:ea typeface="ＭＳ Ｐゴシック"/>
            </a:endParaRPr>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5" name="正方形/長方形 4"/>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8906081-EEB1-4BC2-94CB-96964C228F99}"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4FDF61D7-0E05-42FB-B854-2CE5D207C49D}" type="slidenum">
              <a:rPr lang="ja-JP" altLang="en-US" smtClean="0">
                <a:solidFill>
                  <a:prstClr val="white"/>
                </a:solidFill>
              </a:rPr>
              <a:pPr/>
              <a:t>&lt;#&gt;</a:t>
            </a:fld>
            <a:endParaRPr lang="ja-JP" altLang="en-US">
              <a:solidFill>
                <a:prstClr val="white"/>
              </a:solidFill>
            </a:endParaRPr>
          </a:p>
        </p:txBody>
      </p:sp>
      <p:sp>
        <p:nvSpPr>
          <p:cNvPr id="10" name="タイトル 1"/>
          <p:cNvSpPr>
            <a:spLocks noGrp="1"/>
          </p:cNvSpPr>
          <p:nvPr>
            <p:ph type="title"/>
          </p:nvPr>
        </p:nvSpPr>
        <p:spPr>
          <a:xfrm>
            <a:off x="457200" y="142852"/>
            <a:ext cx="8229600" cy="714380"/>
          </a:xfrm>
        </p:spPr>
        <p:txBody>
          <a:bodyPr/>
          <a:lstStyle/>
          <a:p>
            <a:r>
              <a:rPr kumimoji="1" lang="ja-JP" altLang="en-US" dirty="0" smtClean="0"/>
              <a:t>マスタ タイトルの書式設定</a:t>
            </a:r>
            <a:endParaRPr kumimoji="1" lang="ja-JP" altLang="en-US" dirty="0"/>
          </a:p>
        </p:txBody>
      </p:sp>
      <p:cxnSp>
        <p:nvCxnSpPr>
          <p:cNvPr id="11" name="直線コネクタ 10"/>
          <p:cNvCxnSpPr/>
          <p:nvPr userDrawn="1"/>
        </p:nvCxnSpPr>
        <p:spPr>
          <a:xfrm>
            <a:off x="428596" y="927082"/>
            <a:ext cx="8286808" cy="1588"/>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88FD420-3BE2-47BC-B047-FD97D6E00586}"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1C1722B-7B60-4C5F-9390-4CBCB9CEC56A}"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D2100A0-B0EA-4A0C-A422-080AAED31583}"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4A592F8D-06FE-4B05-BBB3-4EF88998D6C6}"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5F694044-0DA6-439E-B034-6927246173E9}" type="slidenum">
              <a:rPr lang="ja-JP" altLang="en-GB"/>
              <a:pPr>
                <a:defRPr/>
              </a:pPr>
              <a:t>&lt;#&gt;</a:t>
            </a:fld>
            <a:endParaRPr lang="en-GB" altLang="ja-JP"/>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21630ED-7916-485D-A361-E0998EF5AE1C}"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17B5409C-7B05-45CD-A22B-8BEFC8AE927F}"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AE4EACE3-B5AD-47E9-8057-F9E564F13901}"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90129A6C-CA53-43C0-8E74-BA1B6BD31A4D}"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4F69C5FF-E927-4CFE-830F-4E6155FFCD35}"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F942BA9E-BEE0-4535-8BC4-833FE36D3C09}"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D8B34D5-52FF-4FE2-9905-954207FF34A7}"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413D9B5-85CD-4D97-9DFD-1A244EF249B7}"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7046913" y="-71438"/>
            <a:ext cx="2133600" cy="476251"/>
          </a:xfrm>
        </p:spPr>
        <p:txBody>
          <a:bodyPr/>
          <a:lstStyle>
            <a:lvl1pPr>
              <a:defRPr/>
            </a:lvl1pPr>
          </a:lstStyle>
          <a:p>
            <a:fld id="{9A98E401-19C4-46F6-915E-B28AB1078AA7}" type="slidenum">
              <a:rPr lang="en-US" altLang="ja-JP">
                <a:solidFill>
                  <a:srgbClr val="000000"/>
                </a:solidFill>
              </a:rPr>
              <a:pPr/>
              <a:t>&lt;#&gt;</a:t>
            </a:fld>
            <a:endParaRPr lang="en-US" altLang="ja-JP">
              <a:solidFill>
                <a:srgbClr val="000000"/>
              </a:solidFill>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6"/>
          <p:cNvSpPr>
            <a:spLocks noGrp="1" noChangeArrowheads="1"/>
          </p:cNvSpPr>
          <p:nvPr>
            <p:ph type="ftr" sz="quarter" idx="11"/>
          </p:nvPr>
        </p:nvSpPr>
        <p:spPr>
          <a:xfrm>
            <a:off x="2743200" y="6400800"/>
            <a:ext cx="3657600" cy="457200"/>
          </a:xfrm>
        </p:spPr>
        <p:txBody>
          <a:bodyPr/>
          <a:lstStyle>
            <a:lvl1pPr>
              <a:defRPr/>
            </a:lvl1pPr>
          </a:lstStyle>
          <a:p>
            <a:r>
              <a:rPr lang="en-US" smtClean="0">
                <a:solidFill>
                  <a:srgbClr val="000000"/>
                </a:solidFill>
              </a:rPr>
              <a:t>DOE Exascale Initiative</a:t>
            </a:r>
            <a:endParaRPr lang="en-US">
              <a:solidFill>
                <a:srgbClr val="000000"/>
              </a:solidFill>
            </a:endParaRPr>
          </a:p>
        </p:txBody>
      </p:sp>
      <p:sp>
        <p:nvSpPr>
          <p:cNvPr id="5" name="Rectangle 7"/>
          <p:cNvSpPr>
            <a:spLocks noGrp="1" noChangeArrowheads="1"/>
          </p:cNvSpPr>
          <p:nvPr>
            <p:ph type="sldNum" sz="quarter" idx="12"/>
          </p:nvPr>
        </p:nvSpPr>
        <p:spPr>
          <a:xfrm>
            <a:off x="6840538" y="6400800"/>
            <a:ext cx="2133600" cy="457200"/>
          </a:xfrm>
        </p:spPr>
        <p:txBody>
          <a:bodyPr/>
          <a:lstStyle>
            <a:lvl1pPr>
              <a:defRPr/>
            </a:lvl1pPr>
          </a:lstStyle>
          <a:p>
            <a:fld id="{0A0BCBFB-BB39-2143-961C-083197B5FE7F}" type="slidenum">
              <a:rPr lang="en-US">
                <a:solidFill>
                  <a:srgbClr val="000000"/>
                </a:solidFill>
              </a:rPr>
              <a:pPr/>
              <a:t>&lt;#&gt;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6D364864-E5A4-4675-998D-A73E43D28CD9}" type="slidenum">
              <a:rPr lang="ja-JP" altLang="en-GB"/>
              <a:pPr>
                <a:defRPr/>
              </a:pPr>
              <a:t>&lt;#&gt;</a:t>
            </a:fld>
            <a:endParaRPr lang="en-GB" altLang="ja-JP"/>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14" indent="0" algn="ctr">
              <a:buNone/>
              <a:defRPr>
                <a:solidFill>
                  <a:schemeClr val="tx1">
                    <a:tint val="75000"/>
                  </a:schemeClr>
                </a:solidFill>
              </a:defRPr>
            </a:lvl3pPr>
            <a:lvl4pPr marL="1371020" indent="0" algn="ctr">
              <a:buNone/>
              <a:defRPr>
                <a:solidFill>
                  <a:schemeClr val="tx1">
                    <a:tint val="75000"/>
                  </a:schemeClr>
                </a:solidFill>
              </a:defRPr>
            </a:lvl4pPr>
            <a:lvl5pPr marL="1828028" indent="0" algn="ctr">
              <a:buNone/>
              <a:defRPr>
                <a:solidFill>
                  <a:schemeClr val="tx1">
                    <a:tint val="75000"/>
                  </a:schemeClr>
                </a:solidFill>
              </a:defRPr>
            </a:lvl5pPr>
            <a:lvl6pPr marL="2285035" indent="0" algn="ctr">
              <a:buNone/>
              <a:defRPr>
                <a:solidFill>
                  <a:schemeClr val="tx1">
                    <a:tint val="75000"/>
                  </a:schemeClr>
                </a:solidFill>
              </a:defRPr>
            </a:lvl6pPr>
            <a:lvl7pPr marL="2742043" indent="0" algn="ctr">
              <a:buNone/>
              <a:defRPr>
                <a:solidFill>
                  <a:schemeClr val="tx1">
                    <a:tint val="75000"/>
                  </a:schemeClr>
                </a:solidFill>
              </a:defRPr>
            </a:lvl7pPr>
            <a:lvl8pPr marL="3199049" indent="0" algn="ctr">
              <a:buNone/>
              <a:defRPr>
                <a:solidFill>
                  <a:schemeClr val="tx1">
                    <a:tint val="75000"/>
                  </a:schemeClr>
                </a:solidFill>
              </a:defRPr>
            </a:lvl8pPr>
            <a:lvl9pPr marL="3656057"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00479878-F68E-436A-97FD-3D600AD66626}" type="datetimeFigureOut">
              <a:rPr lang="ja-JP" altLang="en-US"/>
              <a:pPr>
                <a:defRPr/>
              </a:pPr>
              <a:t>2011/4/19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26ABFD0-6144-483C-95AC-AE34921EF26B}" type="slidenum">
              <a:rPr lang="ja-JP" altLang="en-US"/>
              <a:pPr>
                <a:defRPr/>
              </a:pPr>
              <a:t>&lt;#&gt;</a:t>
            </a:fld>
            <a:endParaRPr lang="ja-JP" alt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5CF17D7-0328-4BAC-A428-B5FCAE97E6E2}" type="datetimeFigureOut">
              <a:rPr lang="ja-JP" altLang="en-US"/>
              <a:pPr>
                <a:defRPr/>
              </a:pPr>
              <a:t>2011/4/19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440E46B-B7A8-4D8D-9C0A-6A587CB52F5D}" type="slidenum">
              <a:rPr lang="ja-JP" altLang="en-US"/>
              <a:pPr>
                <a:defRPr/>
              </a:pPr>
              <a:t>&lt;#&gt;</a:t>
            </a:fld>
            <a:endParaRPr lang="ja-JP" alt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5" y="440690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5" y="2906717"/>
            <a:ext cx="77724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14" indent="0">
              <a:buNone/>
              <a:defRPr sz="1600">
                <a:solidFill>
                  <a:schemeClr val="tx1">
                    <a:tint val="75000"/>
                  </a:schemeClr>
                </a:solidFill>
              </a:defRPr>
            </a:lvl3pPr>
            <a:lvl4pPr marL="1371020" indent="0">
              <a:buNone/>
              <a:defRPr sz="1400">
                <a:solidFill>
                  <a:schemeClr val="tx1">
                    <a:tint val="75000"/>
                  </a:schemeClr>
                </a:solidFill>
              </a:defRPr>
            </a:lvl4pPr>
            <a:lvl5pPr marL="1828028" indent="0">
              <a:buNone/>
              <a:defRPr sz="1400">
                <a:solidFill>
                  <a:schemeClr val="tx1">
                    <a:tint val="75000"/>
                  </a:schemeClr>
                </a:solidFill>
              </a:defRPr>
            </a:lvl5pPr>
            <a:lvl6pPr marL="2285035" indent="0">
              <a:buNone/>
              <a:defRPr sz="1400">
                <a:solidFill>
                  <a:schemeClr val="tx1">
                    <a:tint val="75000"/>
                  </a:schemeClr>
                </a:solidFill>
              </a:defRPr>
            </a:lvl6pPr>
            <a:lvl7pPr marL="2742043" indent="0">
              <a:buNone/>
              <a:defRPr sz="1400">
                <a:solidFill>
                  <a:schemeClr val="tx1">
                    <a:tint val="75000"/>
                  </a:schemeClr>
                </a:solidFill>
              </a:defRPr>
            </a:lvl7pPr>
            <a:lvl8pPr marL="3199049" indent="0">
              <a:buNone/>
              <a:defRPr sz="1400">
                <a:solidFill>
                  <a:schemeClr val="tx1">
                    <a:tint val="75000"/>
                  </a:schemeClr>
                </a:solidFill>
              </a:defRPr>
            </a:lvl8pPr>
            <a:lvl9pPr marL="3656057"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A82777B-A671-4FB2-B907-5654A327FEF0}" type="datetimeFigureOut">
              <a:rPr lang="ja-JP" altLang="en-US"/>
              <a:pPr>
                <a:defRPr/>
              </a:pPr>
              <a:t>2011/4/19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A9043A1-E156-4700-8AEB-5D348A530DC6}" type="slidenum">
              <a:rPr lang="ja-JP" altLang="en-US"/>
              <a:pPr>
                <a:defRPr/>
              </a:pPr>
              <a:t>&lt;#&gt;</a:t>
            </a:fld>
            <a:endParaRPr lang="ja-JP" alt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1"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FDB0D761-1648-49DD-8B90-A2B518ED36FF}" type="datetimeFigureOut">
              <a:rPr lang="ja-JP" altLang="en-US"/>
              <a:pPr>
                <a:defRPr/>
              </a:pPr>
              <a:t>2011/4/19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55D1083C-72ED-4DA4-9C9C-058EA0314509}" type="slidenum">
              <a:rPr lang="ja-JP" altLang="en-US"/>
              <a:pPr>
                <a:defRPr/>
              </a:pPr>
              <a:t>&lt;#&gt;</a:t>
            </a:fld>
            <a:endParaRPr lang="ja-JP" alt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4"/>
            <a:ext cx="4040188" cy="639762"/>
          </a:xfrm>
        </p:spPr>
        <p:txBody>
          <a:bodyPr anchor="b"/>
          <a:lstStyle>
            <a:lvl1pPr marL="0" indent="0">
              <a:buNone/>
              <a:defRPr sz="2400" b="1"/>
            </a:lvl1pPr>
            <a:lvl2pPr marL="457006" indent="0">
              <a:buNone/>
              <a:defRPr sz="2000" b="1"/>
            </a:lvl2pPr>
            <a:lvl3pPr marL="914014" indent="0">
              <a:buNone/>
              <a:defRPr sz="1800" b="1"/>
            </a:lvl3pPr>
            <a:lvl4pPr marL="1371020" indent="0">
              <a:buNone/>
              <a:defRPr sz="1600" b="1"/>
            </a:lvl4pPr>
            <a:lvl5pPr marL="1828028" indent="0">
              <a:buNone/>
              <a:defRPr sz="1600" b="1"/>
            </a:lvl5pPr>
            <a:lvl6pPr marL="2285035" indent="0">
              <a:buNone/>
              <a:defRPr sz="1600" b="1"/>
            </a:lvl6pPr>
            <a:lvl7pPr marL="2742043" indent="0">
              <a:buNone/>
              <a:defRPr sz="1600" b="1"/>
            </a:lvl7pPr>
            <a:lvl8pPr marL="3199049" indent="0">
              <a:buNone/>
              <a:defRPr sz="1600" b="1"/>
            </a:lvl8pPr>
            <a:lvl9pPr marL="3656057"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4"/>
            <a:ext cx="4041775" cy="639762"/>
          </a:xfrm>
        </p:spPr>
        <p:txBody>
          <a:bodyPr anchor="b"/>
          <a:lstStyle>
            <a:lvl1pPr marL="0" indent="0">
              <a:buNone/>
              <a:defRPr sz="2400" b="1"/>
            </a:lvl1pPr>
            <a:lvl2pPr marL="457006" indent="0">
              <a:buNone/>
              <a:defRPr sz="2000" b="1"/>
            </a:lvl2pPr>
            <a:lvl3pPr marL="914014" indent="0">
              <a:buNone/>
              <a:defRPr sz="1800" b="1"/>
            </a:lvl3pPr>
            <a:lvl4pPr marL="1371020" indent="0">
              <a:buNone/>
              <a:defRPr sz="1600" b="1"/>
            </a:lvl4pPr>
            <a:lvl5pPr marL="1828028" indent="0">
              <a:buNone/>
              <a:defRPr sz="1600" b="1"/>
            </a:lvl5pPr>
            <a:lvl6pPr marL="2285035" indent="0">
              <a:buNone/>
              <a:defRPr sz="1600" b="1"/>
            </a:lvl6pPr>
            <a:lvl7pPr marL="2742043" indent="0">
              <a:buNone/>
              <a:defRPr sz="1600" b="1"/>
            </a:lvl7pPr>
            <a:lvl8pPr marL="3199049" indent="0">
              <a:buNone/>
              <a:defRPr sz="1600" b="1"/>
            </a:lvl8pPr>
            <a:lvl9pPr marL="3656057"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61758553-0B26-40D9-98D7-9CEC6681B0F0}" type="datetimeFigureOut">
              <a:rPr lang="ja-JP" altLang="en-US"/>
              <a:pPr>
                <a:defRPr/>
              </a:pPr>
              <a:t>2011/4/19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ED1498D-7997-494F-8ED7-49BBE0235F84}" type="slidenum">
              <a:rPr lang="ja-JP" altLang="en-US"/>
              <a:pPr>
                <a:defRPr/>
              </a:pPr>
              <a:t>&lt;#&gt;</a:t>
            </a:fld>
            <a:endParaRPr lang="ja-JP" alt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014C6964-F7F1-4867-86D9-FD95E911E6CB}" type="datetimeFigureOut">
              <a:rPr lang="ja-JP" altLang="en-US"/>
              <a:pPr>
                <a:defRPr/>
              </a:pPr>
              <a:t>2011/4/19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0A256224-E3CC-4727-B229-0BEB593085BA}" type="slidenum">
              <a:rPr lang="ja-JP" altLang="en-US"/>
              <a:pPr>
                <a:defRPr/>
              </a:pPr>
              <a:t>&lt;#&gt;</a:t>
            </a:fld>
            <a:endParaRPr lang="ja-JP" alt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E56B44D-D642-4BBA-9A3C-2E9782C8B6D0}" type="datetimeFigureOut">
              <a:rPr lang="ja-JP" altLang="en-US"/>
              <a:pPr>
                <a:defRPr/>
              </a:pPr>
              <a:t>2011/4/19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F4969EF3-9A5E-4044-A778-1ADC8FCB90C4}" type="slidenum">
              <a:rPr lang="ja-JP" altLang="en-US"/>
              <a:pPr>
                <a:defRPr/>
              </a:pPr>
              <a:t>&lt;#&gt;</a:t>
            </a:fld>
            <a:endParaRPr lang="ja-JP" alt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006" indent="0">
              <a:buNone/>
              <a:defRPr sz="1200"/>
            </a:lvl2pPr>
            <a:lvl3pPr marL="914014" indent="0">
              <a:buNone/>
              <a:defRPr sz="1000"/>
            </a:lvl3pPr>
            <a:lvl4pPr marL="1371020" indent="0">
              <a:buNone/>
              <a:defRPr sz="900"/>
            </a:lvl4pPr>
            <a:lvl5pPr marL="1828028" indent="0">
              <a:buNone/>
              <a:defRPr sz="900"/>
            </a:lvl5pPr>
            <a:lvl6pPr marL="2285035" indent="0">
              <a:buNone/>
              <a:defRPr sz="900"/>
            </a:lvl6pPr>
            <a:lvl7pPr marL="2742043" indent="0">
              <a:buNone/>
              <a:defRPr sz="900"/>
            </a:lvl7pPr>
            <a:lvl8pPr marL="3199049" indent="0">
              <a:buNone/>
              <a:defRPr sz="900"/>
            </a:lvl8pPr>
            <a:lvl9pPr marL="3656057"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00B4F4C-CCCC-443E-B9FA-D65269A818EC}" type="datetimeFigureOut">
              <a:rPr lang="ja-JP" altLang="en-US"/>
              <a:pPr>
                <a:defRPr/>
              </a:pPr>
              <a:t>2011/4/19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DAA7B4B-3DA0-4B7D-8FE9-3D9813F9A1F0}" type="slidenum">
              <a:rPr lang="ja-JP" altLang="en-US"/>
              <a:pPr>
                <a:defRPr/>
              </a:pPr>
              <a:t>&lt;#&gt;</a:t>
            </a:fld>
            <a:endParaRPr lang="ja-JP" alt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006" indent="0">
              <a:buNone/>
              <a:defRPr sz="2800"/>
            </a:lvl2pPr>
            <a:lvl3pPr marL="914014" indent="0">
              <a:buNone/>
              <a:defRPr sz="2400"/>
            </a:lvl3pPr>
            <a:lvl4pPr marL="1371020" indent="0">
              <a:buNone/>
              <a:defRPr sz="2000"/>
            </a:lvl4pPr>
            <a:lvl5pPr marL="1828028" indent="0">
              <a:buNone/>
              <a:defRPr sz="2000"/>
            </a:lvl5pPr>
            <a:lvl6pPr marL="2285035" indent="0">
              <a:buNone/>
              <a:defRPr sz="2000"/>
            </a:lvl6pPr>
            <a:lvl7pPr marL="2742043" indent="0">
              <a:buNone/>
              <a:defRPr sz="2000"/>
            </a:lvl7pPr>
            <a:lvl8pPr marL="3199049" indent="0">
              <a:buNone/>
              <a:defRPr sz="2000"/>
            </a:lvl8pPr>
            <a:lvl9pPr marL="3656057"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006" indent="0">
              <a:buNone/>
              <a:defRPr sz="1200"/>
            </a:lvl2pPr>
            <a:lvl3pPr marL="914014" indent="0">
              <a:buNone/>
              <a:defRPr sz="1000"/>
            </a:lvl3pPr>
            <a:lvl4pPr marL="1371020" indent="0">
              <a:buNone/>
              <a:defRPr sz="900"/>
            </a:lvl4pPr>
            <a:lvl5pPr marL="1828028" indent="0">
              <a:buNone/>
              <a:defRPr sz="900"/>
            </a:lvl5pPr>
            <a:lvl6pPr marL="2285035" indent="0">
              <a:buNone/>
              <a:defRPr sz="900"/>
            </a:lvl6pPr>
            <a:lvl7pPr marL="2742043" indent="0">
              <a:buNone/>
              <a:defRPr sz="900"/>
            </a:lvl7pPr>
            <a:lvl8pPr marL="3199049" indent="0">
              <a:buNone/>
              <a:defRPr sz="900"/>
            </a:lvl8pPr>
            <a:lvl9pPr marL="3656057"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EC7136E-654F-4E58-95A5-792AB9324492}" type="datetimeFigureOut">
              <a:rPr lang="ja-JP" altLang="en-US"/>
              <a:pPr>
                <a:defRPr/>
              </a:pPr>
              <a:t>2011/4/19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943E833-48C0-4CC8-84DA-DC34B8A52E7E}" type="slidenum">
              <a:rPr lang="ja-JP" altLang="en-US"/>
              <a:pPr>
                <a:defRPr/>
              </a:pPr>
              <a:t>&lt;#&gt;</a:t>
            </a:fld>
            <a:endParaRPr lang="ja-JP" alt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B1F90DC-A44C-489E-9BD2-F8B56716D1F8}" type="datetimeFigureOut">
              <a:rPr lang="ja-JP" altLang="en-US"/>
              <a:pPr>
                <a:defRPr/>
              </a:pPr>
              <a:t>2011/4/19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37CCB5E-0F50-475D-B758-7E8281B647E2}" type="slidenum">
              <a:rPr lang="ja-JP" altLang="en-US"/>
              <a:pPr>
                <a:defRPr/>
              </a:pPr>
              <a:t>&lt;#&gt;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B3C0DE44-2523-4574-8AEA-F91F42995089}" type="slidenum">
              <a:rPr lang="ja-JP" altLang="en-GB"/>
              <a:pPr>
                <a:defRPr/>
              </a:pPr>
              <a:t>&lt;#&gt;</a:t>
            </a:fld>
            <a:endParaRPr lang="en-GB" altLang="ja-JP"/>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2" y="27464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291049A-C3C0-4763-A4B3-3422ADA64F25}" type="datetimeFigureOut">
              <a:rPr lang="ja-JP" altLang="en-US"/>
              <a:pPr>
                <a:defRPr/>
              </a:pPr>
              <a:t>2011/4/19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E375744-13A3-452D-B60C-711943B86FB8}" type="slidenum">
              <a:rPr lang="ja-JP" altLang="en-US"/>
              <a:pPr>
                <a:defRPr/>
              </a:pPr>
              <a:t>&lt;#&gt;</a:t>
            </a:fld>
            <a:endParaRPr lang="ja-JP" alt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8906081-EEB1-4BC2-94CB-96964C228F99}" type="datetime1">
              <a:rPr lang="ja-JP" altLang="en-US" sz="1800" smtClean="0">
                <a:solidFill>
                  <a:prstClr val="black"/>
                </a:solidFill>
                <a:latin typeface="Calibri"/>
                <a:ea typeface="ＭＳ Ｐゴシック"/>
              </a:rPr>
              <a:pPr fontAlgn="auto">
                <a:spcBef>
                  <a:spcPts val="0"/>
                </a:spcBef>
                <a:spcAft>
                  <a:spcPts val="0"/>
                </a:spcAft>
              </a:pPr>
              <a:t>2011/4/19</a:t>
            </a:fld>
            <a:endParaRPr lang="ja-JP" altLang="en-US" sz="1800">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sz="1800">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4FDF61D7-0E05-42FB-B854-2CE5D207C49D}" type="slidenum">
              <a:rPr lang="ja-JP" altLang="en-US" smtClean="0">
                <a:solidFill>
                  <a:prstClr val="white"/>
                </a:solidFill>
              </a:rPr>
              <a:pPr/>
              <a:t>&lt;#&gt;</a:t>
            </a:fld>
            <a:endParaRPr lang="ja-JP" altLang="en-US">
              <a:solidFill>
                <a:prstClr val="white"/>
              </a:solidFill>
            </a:endParaRPr>
          </a:p>
        </p:txBody>
      </p:sp>
      <p:sp>
        <p:nvSpPr>
          <p:cNvPr id="10" name="タイトル 1"/>
          <p:cNvSpPr>
            <a:spLocks noGrp="1"/>
          </p:cNvSpPr>
          <p:nvPr>
            <p:ph type="title"/>
          </p:nvPr>
        </p:nvSpPr>
        <p:spPr>
          <a:xfrm>
            <a:off x="457200" y="142852"/>
            <a:ext cx="8229600" cy="714380"/>
          </a:xfrm>
        </p:spPr>
        <p:txBody>
          <a:bodyPr/>
          <a:lstStyle/>
          <a:p>
            <a:r>
              <a:rPr kumimoji="1" lang="ja-JP" altLang="en-US" dirty="0" smtClean="0"/>
              <a:t>マスタ タイトルの書式設定</a:t>
            </a:r>
            <a:endParaRPr kumimoji="1" lang="ja-JP" altLang="en-US" dirty="0"/>
          </a:p>
        </p:txBody>
      </p:sp>
      <p:cxnSp>
        <p:nvCxnSpPr>
          <p:cNvPr id="11" name="直線コネクタ 10"/>
          <p:cNvCxnSpPr/>
          <p:nvPr userDrawn="1"/>
        </p:nvCxnSpPr>
        <p:spPr>
          <a:xfrm>
            <a:off x="428596" y="927082"/>
            <a:ext cx="8286808" cy="1588"/>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IT_de_ECO_4_3_00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ctrTitle"/>
          </p:nvPr>
        </p:nvSpPr>
        <p:spPr>
          <a:xfrm>
            <a:off x="296863" y="2130425"/>
            <a:ext cx="8550275" cy="1470025"/>
          </a:xfrm>
          <a:effectLst>
            <a:outerShdw dist="35921" dir="2700000" algn="ctr" rotWithShape="0">
              <a:srgbClr val="DDDDDD">
                <a:alpha val="50000"/>
              </a:srgbClr>
            </a:outerShdw>
          </a:effectLst>
        </p:spPr>
        <p:txBody>
          <a:bodyPr/>
          <a:lstStyle>
            <a:lvl1pPr>
              <a:defRPr sz="3600">
                <a:effectLst/>
              </a:defRPr>
            </a:lvl1pPr>
          </a:lstStyle>
          <a:p>
            <a:r>
              <a:rPr lang="ja-JP" altLang="en-US"/>
              <a:t>マスタ タイトルの書式設定</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ftr" sz="quarter" idx="10"/>
          </p:nvPr>
        </p:nvSpPr>
        <p:spPr>
          <a:xfrm>
            <a:off x="7088188" y="6451600"/>
            <a:ext cx="1582737" cy="457200"/>
          </a:xfrm>
        </p:spPr>
        <p:txBody>
          <a:bodyPr/>
          <a:lstStyle>
            <a:lvl1pPr>
              <a:defRPr sz="1000"/>
            </a:lvl1pPr>
          </a:lstStyle>
          <a:p>
            <a:pPr>
              <a:defRPr/>
            </a:pPr>
            <a:endParaRPr lang="en-US" altLang="ja-JP"/>
          </a:p>
        </p:txBody>
      </p:sp>
      <p:sp>
        <p:nvSpPr>
          <p:cNvPr id="6" name="Rectangle 6"/>
          <p:cNvSpPr>
            <a:spLocks noGrp="1" noChangeArrowheads="1"/>
          </p:cNvSpPr>
          <p:nvPr>
            <p:ph type="sldNum" sz="quarter" idx="11"/>
          </p:nvPr>
        </p:nvSpPr>
        <p:spPr>
          <a:xfrm>
            <a:off x="8748713" y="6451600"/>
            <a:ext cx="287337" cy="457200"/>
          </a:xfrm>
        </p:spPr>
        <p:txBody>
          <a:bodyPr/>
          <a:lstStyle>
            <a:lvl1pPr>
              <a:defRPr/>
            </a:lvl1pPr>
          </a:lstStyle>
          <a:p>
            <a:pPr>
              <a:defRPr/>
            </a:pPr>
            <a:fld id="{5992478D-A922-4225-9514-4373AD9A8F82}" type="slidenum">
              <a:rPr lang="en-US" altLang="ja-JP"/>
              <a:pPr>
                <a:defRPr/>
              </a:pPr>
              <a:t>&lt;#&gt;</a:t>
            </a:fld>
            <a:endParaRPr lang="en-US" altLang="ja-JP"/>
          </a:p>
        </p:txBody>
      </p:sp>
      <p:sp>
        <p:nvSpPr>
          <p:cNvPr id="7" name="正方形/長方形 6"/>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10496815-9415-4D1C-8E6B-BF7C09856D1E}" type="slidenum">
              <a:rPr lang="en-US" altLang="ja-JP"/>
              <a:pPr>
                <a:defRPr/>
              </a:pPr>
              <a:t>&lt;#&gt;</a:t>
            </a:fld>
            <a:endParaRPr lang="en-US" altLang="ja-JP"/>
          </a:p>
        </p:txBody>
      </p:sp>
      <p:sp>
        <p:nvSpPr>
          <p:cNvPr id="6" name="正方形/長方形 5"/>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67CE744D-D99C-49C1-9F6D-94C8F08274B3}" type="slidenum">
              <a:rPr lang="en-US" altLang="ja-JP"/>
              <a:pPr>
                <a:defRPr/>
              </a:pPr>
              <a:t>&lt;#&gt;</a:t>
            </a:fld>
            <a:endParaRPr lang="en-US" altLang="ja-JP"/>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B149CD7C-B35E-487C-ABC4-9AA74E0B978B}" type="slidenum">
              <a:rPr lang="en-US" altLang="ja-JP"/>
              <a:pPr>
                <a:defRPr/>
              </a:pPr>
              <a:t>&lt;#&gt;</a:t>
            </a:fld>
            <a:endParaRPr lang="en-US" altLang="ja-JP"/>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0A451328-BDC4-4A8B-A115-3C979FE2D58F}" type="slidenum">
              <a:rPr lang="en-US" altLang="ja-JP"/>
              <a:pPr>
                <a:defRPr/>
              </a:pPr>
              <a:t>&lt;#&gt;</a:t>
            </a:fld>
            <a:endParaRPr lang="en-US" altLang="ja-JP"/>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2DA4F361-FA25-4F32-A09C-F4771FB556FC}" type="slidenum">
              <a:rPr lang="en-US" altLang="ja-JP"/>
              <a:pPr>
                <a:defRPr/>
              </a:pPr>
              <a:t>&lt;#&gt;</a:t>
            </a:fld>
            <a:endParaRPr lang="en-US" altLang="ja-JP"/>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5216EF08-55CF-4F1B-B38D-FCD16A53E68E}" type="slidenum">
              <a:rPr lang="en-US" altLang="ja-JP"/>
              <a:pPr>
                <a:defRPr/>
              </a:pPr>
              <a:t>&lt;#&gt;</a:t>
            </a:fld>
            <a:endParaRPr lang="en-US" altLang="ja-JP"/>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E74E678F-A8AD-494F-A650-CF6986C38734}" type="slidenum">
              <a:rPr lang="en-US" altLang="ja-JP"/>
              <a:pPr>
                <a:defRPr/>
              </a:pPr>
              <a:t>&lt;#&gt;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463550"/>
            <a:ext cx="1941513" cy="575151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463550"/>
            <a:ext cx="5676900" cy="575151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60606034-8689-414B-B42B-DAB3C7AC5D35}" type="slidenum">
              <a:rPr lang="ja-JP" altLang="en-GB"/>
              <a:pPr>
                <a:defRPr/>
              </a:pPr>
              <a:t>&lt;#&gt;</a:t>
            </a:fld>
            <a:endParaRPr lang="en-GB" altLang="ja-JP"/>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AB4961E0-C838-484B-9227-025A5593DE9D}" type="slidenum">
              <a:rPr lang="en-US" altLang="ja-JP"/>
              <a:pPr>
                <a:defRPr/>
              </a:pPr>
              <a:t>&lt;#&gt;</a:t>
            </a:fld>
            <a:endParaRPr lang="en-US" altLang="ja-JP"/>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1CCC2BD9-0452-47BA-A224-18D3E6CA8B4D}" type="slidenum">
              <a:rPr lang="en-US" altLang="ja-JP"/>
              <a:pPr>
                <a:defRPr/>
              </a:pPr>
              <a:t>&lt;#&gt;</a:t>
            </a:fld>
            <a:endParaRPr lang="en-US" altLang="ja-JP"/>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2563"/>
            <a:ext cx="2057400" cy="5943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2563"/>
            <a:ext cx="6019800" cy="5943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05FC9213-71E0-48BB-9EEE-19919218DA2B}" type="slidenum">
              <a:rPr lang="en-US" altLang="ja-JP"/>
              <a:pPr>
                <a:defRPr/>
              </a:pPr>
              <a:t>&lt;#&gt;</a:t>
            </a:fld>
            <a:endParaRPr lang="en-US" altLang="ja-JP"/>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182563"/>
            <a:ext cx="8229600" cy="5943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EECABCC0-9169-464F-9C08-E3076D1776CF}" type="slidenum">
              <a:rPr lang="en-US" altLang="ja-JP"/>
              <a:pPr>
                <a:defRPr/>
              </a:pPr>
              <a:t>&lt;#&gt;</a:t>
            </a:fld>
            <a:endParaRPr lang="en-US" altLang="ja-JP"/>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C5BE4DF9-9A2F-4742-A1AE-41C316CEDD96}"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942049E4-9447-1445-910F-7B9D746C40E5}"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80323791-666B-654A-8F00-DFDD711999B2}"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9E383CAB-53A9-A24E-9C31-51FF7656181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73827E02-ED76-0C41-A23B-EDF1B90F0BEE}"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5CFED554-F613-9D47-A029-2A07087F10F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63550"/>
            <a:ext cx="7770813" cy="1433513"/>
          </a:xfrm>
        </p:spPr>
        <p:txBody>
          <a:bodyPr/>
          <a:lstStyle/>
          <a:p>
            <a:r>
              <a:rPr lang="ja-JP" altLang="en-US" smtClean="0"/>
              <a:t>マスタ タイトルの書式設定</a:t>
            </a:r>
            <a:endParaRPr lang="ja-JP" altLang="en-US"/>
          </a:p>
        </p:txBody>
      </p:sp>
      <p:sp>
        <p:nvSpPr>
          <p:cNvPr id="3" name="Rectangle 3"/>
          <p:cNvSpPr>
            <a:spLocks noGrp="1" noChangeArrowheads="1"/>
          </p:cNvSpPr>
          <p:nvPr>
            <p:ph type="dt" idx="10"/>
          </p:nvPr>
        </p:nvSpPr>
        <p:spPr>
          <a:ln/>
        </p:spPr>
        <p:txBody>
          <a:bodyPr/>
          <a:lstStyle>
            <a:lvl1pPr>
              <a:defRPr/>
            </a:lvl1pPr>
          </a:lstStyle>
          <a:p>
            <a:pPr>
              <a:defRPr/>
            </a:pPr>
            <a:endParaRPr lang="en-GB" altLang="ja-JP"/>
          </a:p>
        </p:txBody>
      </p:sp>
      <p:sp>
        <p:nvSpPr>
          <p:cNvPr id="4" name="Rectangle 4"/>
          <p:cNvSpPr>
            <a:spLocks noGrp="1" noChangeArrowheads="1"/>
          </p:cNvSpPr>
          <p:nvPr>
            <p:ph type="ftr" idx="11"/>
          </p:nvPr>
        </p:nvSpPr>
        <p:spPr>
          <a:ln/>
        </p:spPr>
        <p:txBody>
          <a:bodyPr/>
          <a:lstStyle>
            <a:lvl1pPr>
              <a:defRPr/>
            </a:lvl1pPr>
          </a:lstStyle>
          <a:p>
            <a:pPr>
              <a:defRPr/>
            </a:pPr>
            <a:endParaRPr lang="en-GB" altLang="ja-JP"/>
          </a:p>
        </p:txBody>
      </p:sp>
      <p:sp>
        <p:nvSpPr>
          <p:cNvPr id="5" name="Rectangle 5"/>
          <p:cNvSpPr>
            <a:spLocks noGrp="1" noChangeArrowheads="1"/>
          </p:cNvSpPr>
          <p:nvPr>
            <p:ph type="sldNum" idx="12"/>
          </p:nvPr>
        </p:nvSpPr>
        <p:spPr>
          <a:ln/>
        </p:spPr>
        <p:txBody>
          <a:bodyPr/>
          <a:lstStyle>
            <a:lvl1pPr>
              <a:defRPr/>
            </a:lvl1pPr>
          </a:lstStyle>
          <a:p>
            <a:pPr>
              <a:defRPr/>
            </a:pPr>
            <a:fld id="{5A02098F-F14C-48AF-859F-AEBB86EB69D6}" type="slidenum">
              <a:rPr lang="ja-JP" altLang="en-GB"/>
              <a:pPr>
                <a:defRPr/>
              </a:pPr>
              <a:t>&lt;#&gt;</a:t>
            </a:fld>
            <a:endParaRPr lang="en-GB" altLang="ja-JP"/>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9F5B7B3-E7BD-0A47-B9F2-25BB8A9CE20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77D3D00-2948-6E44-A6B1-E005B04361C3}"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A66387F6-7147-0140-8200-419122BEB98A}"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5C0C1D30-54E8-C247-878E-DD48C7F083D9}"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F17A6BB-C103-DF45-B337-4FAD9D4F7B9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clipArtAndTx">
  <p:cSld name="タイトル、クリップ アート、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クリップアート プレースホルダ 2"/>
          <p:cNvSpPr>
            <a:spLocks noGrp="1"/>
          </p:cNvSpPr>
          <p:nvPr>
            <p:ph type="clipArt" sz="half" idx="1"/>
          </p:nvPr>
        </p:nvSpPr>
        <p:spPr>
          <a:xfrm>
            <a:off x="457200" y="1600200"/>
            <a:ext cx="4038600" cy="4525963"/>
          </a:xfrm>
        </p:spPr>
        <p:txBody>
          <a:bodyPr/>
          <a:lstStyle/>
          <a:p>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solidFill>
                <a:prstClr val="black">
                  <a:tint val="75000"/>
                </a:prstClr>
              </a:solidFill>
            </a:endParaRPr>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solidFill>
                <a:prstClr val="black">
                  <a:tint val="75000"/>
                </a:prstClr>
              </a:solidFill>
            </a:endParaRPr>
          </a:p>
        </p:txBody>
      </p:sp>
      <p:sp>
        <p:nvSpPr>
          <p:cNvPr id="7" name="スライド番号プレースホルダ 6"/>
          <p:cNvSpPr>
            <a:spLocks noGrp="1"/>
          </p:cNvSpPr>
          <p:nvPr>
            <p:ph type="sldNum" sz="quarter" idx="12"/>
          </p:nvPr>
        </p:nvSpPr>
        <p:spPr>
          <a:xfrm>
            <a:off x="7046913" y="-71438"/>
            <a:ext cx="2133600" cy="476251"/>
          </a:xfrm>
        </p:spPr>
        <p:txBody>
          <a:bodyPr/>
          <a:lstStyle>
            <a:lvl1pPr>
              <a:defRPr/>
            </a:lvl1pPr>
          </a:lstStyle>
          <a:p>
            <a:fld id="{024F2269-18FA-4595-9515-85DC37B8128D}" type="slidenum">
              <a:rPr lang="en-US" altLang="ja-JP">
                <a:solidFill>
                  <a:prstClr val="black">
                    <a:tint val="75000"/>
                  </a:prstClr>
                </a:solidFill>
              </a:rPr>
              <a:pPr/>
              <a:t>&lt;#&gt;</a:t>
            </a:fld>
            <a:endParaRPr lang="en-US" altLang="ja-JP">
              <a:solidFill>
                <a:prstClr val="black">
                  <a:tint val="75000"/>
                </a:prstClr>
              </a:solidFill>
            </a:endParaRP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PPT_7th_0707_high_タイトル_002_200"/>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52" name="Rectangle 8"/>
          <p:cNvSpPr>
            <a:spLocks noGrp="1" noChangeArrowheads="1"/>
          </p:cNvSpPr>
          <p:nvPr>
            <p:ph type="ctrTitle"/>
          </p:nvPr>
        </p:nvSpPr>
        <p:spPr>
          <a:xfrm>
            <a:off x="250825" y="1717675"/>
            <a:ext cx="8642350" cy="1873250"/>
          </a:xfrm>
        </p:spPr>
        <p:txBody>
          <a:bodyPr lIns="91440" rIns="91440"/>
          <a:lstStyle>
            <a:lvl1pPr algn="ctr">
              <a:defRPr sz="3600"/>
            </a:lvl1pPr>
          </a:lstStyle>
          <a:p>
            <a:pPr lvl="0"/>
            <a:r>
              <a:rPr lang="ja-JP" altLang="en-US" noProof="0" smtClean="0"/>
              <a:t>マスタ タイトルの書式設定</a:t>
            </a:r>
          </a:p>
        </p:txBody>
      </p:sp>
      <p:sp>
        <p:nvSpPr>
          <p:cNvPr id="6153" name="Rectangle 9"/>
          <p:cNvSpPr>
            <a:spLocks noGrp="1" noChangeArrowheads="1"/>
          </p:cNvSpPr>
          <p:nvPr>
            <p:ph type="subTitle" idx="1"/>
          </p:nvPr>
        </p:nvSpPr>
        <p:spPr>
          <a:xfrm>
            <a:off x="250825" y="3733800"/>
            <a:ext cx="8642350" cy="1752600"/>
          </a:xfrm>
          <a:extLst>
            <a:ext uri="{909E8E84-426E-40DD-AFC4-6F175D3DCCD1}"/>
            <a:ext uri="{91240B29-F687-4F45-9708-019B960494DF}"/>
          </a:extLst>
        </p:spPr>
        <p:txBody>
          <a:bodyPr anchor="ctr"/>
          <a:lstStyle>
            <a:lvl1pPr marL="0" indent="0" algn="ctr">
              <a:buFont typeface="Arial" charset="0"/>
              <a:buNone/>
              <a:defRPr sz="2000"/>
            </a:lvl1pPr>
          </a:lstStyle>
          <a:p>
            <a:pPr lvl="0"/>
            <a:r>
              <a:rPr lang="ja-JP" altLang="en-US" noProof="0" smtClean="0"/>
              <a:t>マスタ サブタイトルの書式設定</a:t>
            </a:r>
          </a:p>
        </p:txBody>
      </p:sp>
      <p:sp>
        <p:nvSpPr>
          <p:cNvPr id="5" name="Rectangle 10"/>
          <p:cNvSpPr>
            <a:spLocks noGrp="1" noChangeArrowheads="1"/>
          </p:cNvSpPr>
          <p:nvPr>
            <p:ph type="ftr" sz="quarter" idx="10"/>
          </p:nvPr>
        </p:nvSpPr>
        <p:spPr bwMode="auto">
          <a:xfrm>
            <a:off x="1258888" y="6524625"/>
            <a:ext cx="2159000" cy="333375"/>
          </a:xfrm>
          <a:prstGeom prst="rect">
            <a:avLst/>
          </a:prstGeom>
          <a:extLs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lvl1pPr algn="l">
              <a:defRPr sz="800">
                <a:latin typeface="Arial" charset="0"/>
                <a:ea typeface="HGP創英角ｺﾞｼｯｸUB" pitchFamily="50" charset="-128"/>
                <a:cs typeface="+mn-cs"/>
              </a:defRPr>
            </a:lvl1pPr>
          </a:lstStyle>
          <a:p>
            <a:pPr>
              <a:defRPr/>
            </a:pPr>
            <a:r>
              <a:rPr lang="en-US" altLang="ja-JP">
                <a:solidFill>
                  <a:srgbClr val="000000"/>
                </a:solidFill>
              </a:rPr>
              <a:t>© NEC Corporation 2009</a:t>
            </a:r>
          </a:p>
        </p:txBody>
      </p:sp>
      <p:sp>
        <p:nvSpPr>
          <p:cNvPr id="6" name="Rectangle 11"/>
          <p:cNvSpPr>
            <a:spLocks noGrp="1" noChangeArrowheads="1"/>
          </p:cNvSpPr>
          <p:nvPr>
            <p:ph type="sldNum" sz="quarter" idx="11"/>
          </p:nvPr>
        </p:nvSpPr>
        <p:spPr/>
        <p:txBody>
          <a:bodyPr/>
          <a:lstStyle>
            <a:lvl1pPr>
              <a:defRPr/>
            </a:lvl1pPr>
          </a:lstStyle>
          <a:p>
            <a:pPr>
              <a:defRPr/>
            </a:pPr>
            <a:r>
              <a:rPr lang="en-US" altLang="ja-JP">
                <a:solidFill>
                  <a:srgbClr val="000000"/>
                </a:solidFill>
              </a:rPr>
              <a:t>Page </a:t>
            </a:r>
            <a:fld id="{D089E1F5-2F6C-496B-A684-281179014DA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9E3394C6-44AB-453B-8304-CAE25337D9AB}"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59DB689E-3245-448C-BA1E-56FBA366A38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52400" y="981075"/>
            <a:ext cx="43434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981075"/>
            <a:ext cx="43434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1BF26CBD-5CD1-422B-BE20-E9275CACA59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463550"/>
            <a:ext cx="7770813" cy="575151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3"/>
          <p:cNvSpPr>
            <a:spLocks noGrp="1" noChangeArrowheads="1"/>
          </p:cNvSpPr>
          <p:nvPr>
            <p:ph type="dt" idx="10"/>
          </p:nvPr>
        </p:nvSpPr>
        <p:spPr>
          <a:ln/>
        </p:spPr>
        <p:txBody>
          <a:bodyPr/>
          <a:lstStyle>
            <a:lvl1pPr>
              <a:defRPr/>
            </a:lvl1pPr>
          </a:lstStyle>
          <a:p>
            <a:pPr>
              <a:defRPr/>
            </a:pPr>
            <a:endParaRPr lang="en-GB" altLang="ja-JP"/>
          </a:p>
        </p:txBody>
      </p:sp>
      <p:sp>
        <p:nvSpPr>
          <p:cNvPr id="4" name="Rectangle 4"/>
          <p:cNvSpPr>
            <a:spLocks noGrp="1" noChangeArrowheads="1"/>
          </p:cNvSpPr>
          <p:nvPr>
            <p:ph type="ftr" idx="11"/>
          </p:nvPr>
        </p:nvSpPr>
        <p:spPr>
          <a:ln/>
        </p:spPr>
        <p:txBody>
          <a:bodyPr/>
          <a:lstStyle>
            <a:lvl1pPr>
              <a:defRPr/>
            </a:lvl1pPr>
          </a:lstStyle>
          <a:p>
            <a:pPr>
              <a:defRPr/>
            </a:pPr>
            <a:endParaRPr lang="en-GB" altLang="ja-JP"/>
          </a:p>
        </p:txBody>
      </p:sp>
      <p:sp>
        <p:nvSpPr>
          <p:cNvPr id="5" name="Rectangle 5"/>
          <p:cNvSpPr>
            <a:spLocks noGrp="1" noChangeArrowheads="1"/>
          </p:cNvSpPr>
          <p:nvPr>
            <p:ph type="sldNum" idx="12"/>
          </p:nvPr>
        </p:nvSpPr>
        <p:spPr>
          <a:ln/>
        </p:spPr>
        <p:txBody>
          <a:bodyPr/>
          <a:lstStyle>
            <a:lvl1pPr>
              <a:defRPr/>
            </a:lvl1pPr>
          </a:lstStyle>
          <a:p>
            <a:pPr>
              <a:defRPr/>
            </a:pPr>
            <a:fld id="{47BC9A79-00CD-4A6C-8B88-6BF12AACF813}" type="slidenum">
              <a:rPr lang="ja-JP" altLang="en-GB"/>
              <a:pPr>
                <a:defRPr/>
              </a:pPr>
              <a:t>&lt;#&gt;</a:t>
            </a:fld>
            <a:endParaRPr lang="en-GB" altLang="ja-JP"/>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364F4028-BEEC-42D9-AF2A-DC5D1133065F}"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684FBAA8-0732-46B4-B6BA-10B4803F8A6E}"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DABD74E3-F9D3-4961-8C10-CCB032D7FFA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DC9F283D-80C3-4803-AF96-8D2CBC24173F}"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F36A1ABD-0B01-4F0B-B2D4-0BBB1A49AC61}"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55C6DDC9-06A2-4D90-8FFD-3477C0ED009A}"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5888"/>
            <a:ext cx="2209800" cy="6121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52400" y="115888"/>
            <a:ext cx="6477000" cy="6121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9E4422D9-A918-4164-AB9D-55425E369B65}"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152400" y="115888"/>
            <a:ext cx="8839200" cy="6121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3"/>
          <p:cNvSpPr>
            <a:spLocks noGrp="1" noChangeArrowheads="1"/>
          </p:cNvSpPr>
          <p:nvPr>
            <p:ph type="sldNum" sz="quarter" idx="10"/>
          </p:nvPr>
        </p:nvSpPr>
        <p:spPr>
          <a:ln/>
        </p:spPr>
        <p:txBody>
          <a:bodyPr/>
          <a:lstStyle>
            <a:lvl1pPr>
              <a:defRPr/>
            </a:lvl1pPr>
          </a:lstStyle>
          <a:p>
            <a:pPr>
              <a:defRPr/>
            </a:pPr>
            <a:r>
              <a:rPr lang="en-US" altLang="ja-JP">
                <a:solidFill>
                  <a:srgbClr val="000000"/>
                </a:solidFill>
              </a:rPr>
              <a:t>Page </a:t>
            </a:r>
            <a:fld id="{06C79CF4-2C17-4E19-A8FF-5EBCCC010C58}"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C5BE4DF9-9A2F-4742-A1AE-41C316CEDD96}"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942049E4-9447-1445-910F-7B9D746C40E5}"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63550"/>
            <a:ext cx="7770813" cy="1433513"/>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08413" cy="42338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6613" y="1981200"/>
            <a:ext cx="3810000" cy="42338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8D595DBC-3F81-4B87-881B-9C760BBC844B}" type="slidenum">
              <a:rPr lang="ja-JP" altLang="en-GB"/>
              <a:pPr>
                <a:defRPr/>
              </a:pPr>
              <a:t>&lt;#&gt;</a:t>
            </a:fld>
            <a:endParaRPr lang="en-GB" altLang="ja-JP"/>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80323791-666B-654A-8F00-DFDD711999B2}"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9E383CAB-53A9-A24E-9C31-51FF7656181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73827E02-ED76-0C41-A23B-EDF1B90F0BEE}"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5CFED554-F613-9D47-A029-2A07087F10F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9F5B7B3-E7BD-0A47-B9F2-25BB8A9CE201}"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77D3D00-2948-6E44-A6B1-E005B04361C3}"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A66387F6-7147-0140-8200-419122BEB98A}"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5C0C1D30-54E8-C247-878E-DD48C7F083D9}"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F17A6BB-C103-DF45-B337-4FAD9D4F7B9C}" type="datetime1">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r>
              <a:rPr lang="en-US" altLang="ja-JP" smtClean="0">
                <a:solidFill>
                  <a:prstClr val="black">
                    <a:tint val="75000"/>
                  </a:prstClr>
                </a:solidFill>
              </a:rPr>
              <a:t>TSUBAME 2.0 </a:t>
            </a:r>
            <a:r>
              <a:rPr lang="ja-JP" altLang="en-US" smtClean="0">
                <a:solidFill>
                  <a:prstClr val="black">
                    <a:tint val="75000"/>
                  </a:prstClr>
                </a:solidFill>
              </a:rPr>
              <a:t>ガイダンス</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A1D1A8F4-DC07-ED4F-B7AC-0CC79387F385}"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8906081-EEB1-4BC2-94CB-96964C228F99}" type="datetime1">
              <a:rPr lang="ja-JP" altLang="en-US" sz="1800" smtClean="0">
                <a:solidFill>
                  <a:prstClr val="black"/>
                </a:solidFill>
                <a:latin typeface="Calibri"/>
                <a:ea typeface="ＭＳ Ｐゴシック"/>
              </a:rPr>
              <a:pPr fontAlgn="auto">
                <a:spcBef>
                  <a:spcPts val="0"/>
                </a:spcBef>
                <a:spcAft>
                  <a:spcPts val="0"/>
                </a:spcAft>
              </a:pPr>
              <a:t>2011/4/19</a:t>
            </a:fld>
            <a:endParaRPr lang="ja-JP" altLang="en-US" sz="1800">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sz="1800">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4FDF61D7-0E05-42FB-B854-2CE5D207C49D}" type="slidenum">
              <a:rPr lang="ja-JP" altLang="en-US" smtClean="0">
                <a:solidFill>
                  <a:prstClr val="white"/>
                </a:solidFill>
              </a:rPr>
              <a:pPr/>
              <a:t>&lt;#&gt;</a:t>
            </a:fld>
            <a:endParaRPr lang="ja-JP" altLang="en-US">
              <a:solidFill>
                <a:prstClr val="white"/>
              </a:solidFill>
            </a:endParaRPr>
          </a:p>
        </p:txBody>
      </p:sp>
      <p:sp>
        <p:nvSpPr>
          <p:cNvPr id="10" name="タイトル 1"/>
          <p:cNvSpPr>
            <a:spLocks noGrp="1"/>
          </p:cNvSpPr>
          <p:nvPr>
            <p:ph type="title"/>
          </p:nvPr>
        </p:nvSpPr>
        <p:spPr>
          <a:xfrm>
            <a:off x="457200" y="142852"/>
            <a:ext cx="8229600" cy="714380"/>
          </a:xfrm>
        </p:spPr>
        <p:txBody>
          <a:bodyPr/>
          <a:lstStyle/>
          <a:p>
            <a:r>
              <a:rPr kumimoji="1" lang="ja-JP" altLang="en-US" dirty="0" smtClean="0"/>
              <a:t>マスタ タイトルの書式設定</a:t>
            </a:r>
            <a:endParaRPr kumimoji="1" lang="ja-JP" altLang="en-US" dirty="0"/>
          </a:p>
        </p:txBody>
      </p:sp>
      <p:cxnSp>
        <p:nvCxnSpPr>
          <p:cNvPr id="11" name="直線コネクタ 10"/>
          <p:cNvCxnSpPr/>
          <p:nvPr userDrawn="1"/>
        </p:nvCxnSpPr>
        <p:spPr>
          <a:xfrm>
            <a:off x="428596" y="927082"/>
            <a:ext cx="8286808" cy="1588"/>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63550"/>
            <a:ext cx="7770813" cy="1433513"/>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08413" cy="42338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6613" y="1981200"/>
            <a:ext cx="3810000" cy="42338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EBA75C31-CF97-44B3-96FF-3DFD4672B721}" type="slidenum">
              <a:rPr lang="ja-JP" altLang="en-GB"/>
              <a:pPr>
                <a:defRPr/>
              </a:pPr>
              <a:t>&lt;#&gt;</a:t>
            </a:fld>
            <a:endParaRPr lang="en-GB" altLang="ja-JP"/>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6"/>
          <p:cNvSpPr>
            <a:spLocks noGrp="1" noChangeArrowheads="1"/>
          </p:cNvSpPr>
          <p:nvPr>
            <p:ph type="ftr" sz="quarter" idx="11"/>
          </p:nvPr>
        </p:nvSpPr>
        <p:spPr>
          <a:xfrm>
            <a:off x="2743200" y="6400800"/>
            <a:ext cx="3657600" cy="457200"/>
          </a:xfrm>
        </p:spPr>
        <p:txBody>
          <a:bodyPr/>
          <a:lstStyle>
            <a:lvl1pPr>
              <a:defRPr/>
            </a:lvl1pPr>
          </a:lstStyle>
          <a:p>
            <a:r>
              <a:rPr lang="en-US" smtClean="0">
                <a:solidFill>
                  <a:srgbClr val="000000"/>
                </a:solidFill>
              </a:rPr>
              <a:t>DOE Exascale Initiative</a:t>
            </a:r>
            <a:endParaRPr lang="en-US">
              <a:solidFill>
                <a:srgbClr val="000000"/>
              </a:solidFill>
            </a:endParaRPr>
          </a:p>
        </p:txBody>
      </p:sp>
      <p:sp>
        <p:nvSpPr>
          <p:cNvPr id="5" name="Rectangle 7"/>
          <p:cNvSpPr>
            <a:spLocks noGrp="1" noChangeArrowheads="1"/>
          </p:cNvSpPr>
          <p:nvPr>
            <p:ph type="sldNum" sz="quarter" idx="12"/>
          </p:nvPr>
        </p:nvSpPr>
        <p:spPr>
          <a:xfrm>
            <a:off x="6840538" y="6400800"/>
            <a:ext cx="2133600" cy="457200"/>
          </a:xfrm>
        </p:spPr>
        <p:txBody>
          <a:bodyPr/>
          <a:lstStyle>
            <a:lvl1pPr>
              <a:defRPr/>
            </a:lvl1pPr>
          </a:lstStyle>
          <a:p>
            <a:fld id="{0A0BCBFB-BB39-2143-961C-083197B5FE7F}" type="slidenum">
              <a:rPr lang="en-US">
                <a:solidFill>
                  <a:srgbClr val="000000"/>
                </a:solidFill>
              </a:rPr>
              <a:pPr/>
              <a:t>&lt;#&gt;</a:t>
            </a:fld>
            <a:endParaRPr lang="en-US">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spcBef>
                <a:spcPts val="2000"/>
              </a:spcBef>
              <a:buClr>
                <a:srgbClr val="2C7C9F">
                  <a:lumMod val="60000"/>
                  <a:lumOff val="40000"/>
                </a:srgbClr>
              </a:buClr>
              <a:buSzPct val="110000"/>
              <a:buFont typeface="Wingdings 2" pitchFamily="18" charset="2"/>
              <a:buNone/>
            </a:pPr>
            <a:endParaRPr kumimoji="0" sz="3200">
              <a:solidFill>
                <a:prstClr val="black">
                  <a:lumMod val="65000"/>
                  <a:lumOff val="35000"/>
                </a:prstClr>
              </a:solidFill>
              <a:latin typeface="News Gothic MT"/>
              <a:ea typeface="+mn-ea"/>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91974DF9-AD47-4691-BA21-BBFCE3637A9A}" type="slidenum">
              <a:rPr lang="en-US" smtClean="0">
                <a:solidFill>
                  <a:prstClr val="white"/>
                </a:solidFill>
              </a:rPr>
              <a:pPr/>
              <a:t>&lt;#&gt;</a:t>
            </a:fld>
            <a:endParaRPr lang="en-US">
              <a:solidFill>
                <a:prstClr val="white"/>
              </a:solidFill>
            </a:endParaRPr>
          </a:p>
        </p:txBody>
      </p:sp>
    </p:spTree>
  </p:cSld>
  <p:clrMapOvr>
    <a:masterClrMapping/>
  </p:clrMapOvr>
  <p:transition advTm="38467">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5E6D003E-9911-FE4C-93FF-AA5B72E52954}"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68B938A-2231-2F44-9F00-A4A24F41BD31}" type="slidenum">
              <a:rPr lang="en-US" smtClean="0">
                <a:solidFill>
                  <a:prstClr val="white"/>
                </a:solidFill>
              </a:rPr>
              <a:pPr>
                <a:defRPr/>
              </a:pPr>
              <a:t>&lt;#&gt;</a:t>
            </a:fld>
            <a:endParaRPr lang="en-US">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Tree>
  </p:cSld>
  <p:clrMapOvr>
    <a:masterClrMapping/>
  </p:clrMapOvr>
  <p:transition advTm="38467">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D51CCDAB-8BFB-0645-9D1C-CFCA10989C01}"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9FAA375E-6928-F34E-B6E9-507B730DB119}"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7" name="Date Placeholder 6"/>
          <p:cNvSpPr>
            <a:spLocks noGrp="1"/>
          </p:cNvSpPr>
          <p:nvPr>
            <p:ph type="dt" sz="half" idx="10"/>
          </p:nvPr>
        </p:nvSpPr>
        <p:spPr/>
        <p:txBody>
          <a:bodyPr/>
          <a:lstStyle/>
          <a:p>
            <a:pPr>
              <a:defRPr/>
            </a:pPr>
            <a:endParaRPr 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
        <p:nvSpPr>
          <p:cNvPr id="9" name="Slide Number Placeholder 8"/>
          <p:cNvSpPr>
            <a:spLocks noGrp="1"/>
          </p:cNvSpPr>
          <p:nvPr>
            <p:ph type="sldNum" sz="quarter" idx="12"/>
          </p:nvPr>
        </p:nvSpPr>
        <p:spPr/>
        <p:txBody>
          <a:bodyPr/>
          <a:lstStyle/>
          <a:p>
            <a:pPr>
              <a:defRPr/>
            </a:pPr>
            <a:fld id="{D1313BB2-F809-A046-A9B8-88156094A20E}"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pPr>
              <a:defRPr/>
            </a:pPr>
            <a:fld id="{A5F22431-E4B5-754D-B204-8E4DC03079FD}"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pPr>
              <a:defRPr/>
            </a:pPr>
            <a:fld id="{4D1987D7-A8BE-FF4E-8C10-8AB908D29222}"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91974DF9-AD47-4691-BA21-BBFCE3637A9A}" type="slidenum">
              <a:rPr lang="en-US" smtClean="0">
                <a:solidFill>
                  <a:prstClr val="white"/>
                </a:solidFill>
              </a:rPr>
              <a:pPr/>
              <a:t>&lt;#&gt;</a:t>
            </a:fld>
            <a:endParaRPr lang="en-US">
              <a:solidFill>
                <a:prstClr val="white"/>
              </a:solidFill>
            </a:endParaRPr>
          </a:p>
        </p:txBody>
      </p:sp>
    </p:spTree>
  </p:cSld>
  <p:clrMapOvr>
    <a:masterClrMapping/>
  </p:clrMapOvr>
  <p:transition advTm="38467">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hart" preserve="1">
  <p:cSld name="タイトル、テキスト、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63550"/>
            <a:ext cx="7770813" cy="1433513"/>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08413" cy="42338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グラフ プレースホルダ 3"/>
          <p:cNvSpPr>
            <a:spLocks noGrp="1"/>
          </p:cNvSpPr>
          <p:nvPr>
            <p:ph type="chart" sz="half" idx="2"/>
          </p:nvPr>
        </p:nvSpPr>
        <p:spPr>
          <a:xfrm>
            <a:off x="4646613" y="1981200"/>
            <a:ext cx="3810000" cy="4233863"/>
          </a:xfrm>
        </p:spPr>
        <p:txBody>
          <a:bodyPr/>
          <a:lstStyle/>
          <a:p>
            <a:pPr lvl="0"/>
            <a:endParaRPr lang="ja-JP" altLang="en-US" noProof="0" smtClean="0"/>
          </a:p>
        </p:txBody>
      </p:sp>
      <p:sp>
        <p:nvSpPr>
          <p:cNvPr id="5" name="Rectangle 3"/>
          <p:cNvSpPr>
            <a:spLocks noGrp="1" noChangeArrowheads="1"/>
          </p:cNvSpPr>
          <p:nvPr>
            <p:ph type="dt" idx="10"/>
          </p:nvPr>
        </p:nvSpPr>
        <p:spPr>
          <a:ln/>
        </p:spPr>
        <p:txBody>
          <a:bodyPr/>
          <a:lstStyle>
            <a:lvl1pPr>
              <a:defRPr/>
            </a:lvl1pPr>
          </a:lstStyle>
          <a:p>
            <a:pPr>
              <a:defRPr/>
            </a:pPr>
            <a:endParaRPr lang="en-GB" altLang="ja-JP"/>
          </a:p>
        </p:txBody>
      </p:sp>
      <p:sp>
        <p:nvSpPr>
          <p:cNvPr id="6" name="Rectangle 4"/>
          <p:cNvSpPr>
            <a:spLocks noGrp="1" noChangeArrowheads="1"/>
          </p:cNvSpPr>
          <p:nvPr>
            <p:ph type="ftr" idx="11"/>
          </p:nvPr>
        </p:nvSpPr>
        <p:spPr>
          <a:ln/>
        </p:spPr>
        <p:txBody>
          <a:bodyPr/>
          <a:lstStyle>
            <a:lvl1pPr>
              <a:defRPr/>
            </a:lvl1pPr>
          </a:lstStyle>
          <a:p>
            <a:pPr>
              <a:defRPr/>
            </a:pPr>
            <a:endParaRPr lang="en-GB" altLang="ja-JP"/>
          </a:p>
        </p:txBody>
      </p:sp>
      <p:sp>
        <p:nvSpPr>
          <p:cNvPr id="7" name="Rectangle 5"/>
          <p:cNvSpPr>
            <a:spLocks noGrp="1" noChangeArrowheads="1"/>
          </p:cNvSpPr>
          <p:nvPr>
            <p:ph type="sldNum" idx="12"/>
          </p:nvPr>
        </p:nvSpPr>
        <p:spPr>
          <a:ln/>
        </p:spPr>
        <p:txBody>
          <a:bodyPr/>
          <a:lstStyle>
            <a:lvl1pPr>
              <a:defRPr/>
            </a:lvl1pPr>
          </a:lstStyle>
          <a:p>
            <a:pPr>
              <a:defRPr/>
            </a:pPr>
            <a:fld id="{F0FF834C-BFC5-4A71-B9BB-3431877FF751}" type="slidenum">
              <a:rPr lang="ja-JP" altLang="en-GB"/>
              <a:pPr>
                <a:defRPr/>
              </a:pPr>
              <a:t>&lt;#&gt;</a:t>
            </a:fld>
            <a:endParaRPr lang="en-GB" altLang="ja-JP"/>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pPr>
              <a:defRPr/>
            </a:pPr>
            <a:fld id="{75D27353-B67B-3B4C-B0ED-29B78667CFDB}" type="slidenum">
              <a:rPr lang="en-US" smtClean="0">
                <a:solidFill>
                  <a:prstClr val="white"/>
                </a:solidFill>
              </a:rPr>
              <a:pPr>
                <a:defRPr/>
              </a:pPr>
              <a:t>&lt;#&gt;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Click icon to add picture</a:t>
            </a:r>
            <a:endParaRPr/>
          </a:p>
        </p:txBody>
      </p:sp>
    </p:spTree>
  </p:cSld>
  <p:clrMapOvr>
    <a:masterClrMapping/>
  </p:clrMapOvr>
  <p:transition advTm="38467">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7D371B8-534D-EF4E-9D34-590107725138}"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pPr>
              <a:defRPr/>
            </a:pPr>
            <a:fld id="{62DD75C1-5941-694B-A564-496EC90439E6}" type="slidenum">
              <a:rPr lang="en-US" smtClean="0">
                <a:solidFill>
                  <a:prstClr val="white"/>
                </a:solidFill>
              </a:rPr>
              <a:pPr>
                <a:defRPr/>
              </a:pPr>
              <a:t>&lt;#&gt;</a:t>
            </a:fld>
            <a:endParaRPr lang="en-US">
              <a:solidFill>
                <a:prstClr val="white"/>
              </a:solidFill>
            </a:endParaRPr>
          </a:p>
        </p:txBody>
      </p:sp>
    </p:spTree>
  </p:cSld>
  <p:clrMapOvr>
    <a:masterClrMapping/>
  </p:clrMapOvr>
  <p:transition advTm="38467">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463550"/>
            <a:ext cx="7770813" cy="1433513"/>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08413" cy="20399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6613" y="1981200"/>
            <a:ext cx="3810000" cy="203993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73538"/>
            <a:ext cx="3808413" cy="204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6613" y="4173538"/>
            <a:ext cx="3810000" cy="204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idx="10"/>
          </p:nvPr>
        </p:nvSpPr>
        <p:spPr>
          <a:ln/>
        </p:spPr>
        <p:txBody>
          <a:bodyPr/>
          <a:lstStyle>
            <a:lvl1pPr>
              <a:defRPr/>
            </a:lvl1pPr>
          </a:lstStyle>
          <a:p>
            <a:pPr>
              <a:defRPr/>
            </a:pPr>
            <a:endParaRPr lang="en-GB" altLang="ja-JP"/>
          </a:p>
        </p:txBody>
      </p:sp>
      <p:sp>
        <p:nvSpPr>
          <p:cNvPr id="8" name="Rectangle 4"/>
          <p:cNvSpPr>
            <a:spLocks noGrp="1" noChangeArrowheads="1"/>
          </p:cNvSpPr>
          <p:nvPr>
            <p:ph type="ftr" idx="11"/>
          </p:nvPr>
        </p:nvSpPr>
        <p:spPr>
          <a:ln/>
        </p:spPr>
        <p:txBody>
          <a:bodyPr/>
          <a:lstStyle>
            <a:lvl1pPr>
              <a:defRPr/>
            </a:lvl1pPr>
          </a:lstStyle>
          <a:p>
            <a:pPr>
              <a:defRPr/>
            </a:pPr>
            <a:endParaRPr lang="en-GB" altLang="ja-JP"/>
          </a:p>
        </p:txBody>
      </p:sp>
      <p:sp>
        <p:nvSpPr>
          <p:cNvPr id="9" name="Rectangle 5"/>
          <p:cNvSpPr>
            <a:spLocks noGrp="1" noChangeArrowheads="1"/>
          </p:cNvSpPr>
          <p:nvPr>
            <p:ph type="sldNum" idx="12"/>
          </p:nvPr>
        </p:nvSpPr>
        <p:spPr>
          <a:ln/>
        </p:spPr>
        <p:txBody>
          <a:bodyPr/>
          <a:lstStyle>
            <a:lvl1pPr>
              <a:defRPr/>
            </a:lvl1pPr>
          </a:lstStyle>
          <a:p>
            <a:pPr>
              <a:defRPr/>
            </a:pPr>
            <a:fld id="{30509B6D-37F3-47A7-9FA8-07BE8179B9DA}" type="slidenum">
              <a:rPr lang="ja-JP" altLang="en-GB"/>
              <a:pPr>
                <a:defRPr/>
              </a:pPr>
              <a:t>&lt;#&gt;</a:t>
            </a:fld>
            <a:endParaRPr lang="en-GB"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5909D11-BC98-4FB7-826C-3C0207879D63}" type="slidenum">
              <a:rPr lang="en-US" altLang="ja-JP"/>
              <a:pPr>
                <a:defRPr/>
              </a:pPr>
              <a:t>&lt;#&gt;</a:t>
            </a:fld>
            <a:endParaRPr lang="en-US" altLang="ja-JP"/>
          </a:p>
        </p:txBody>
      </p:sp>
      <p:sp>
        <p:nvSpPr>
          <p:cNvPr id="6" name="正方形/長方形 5"/>
          <p:cNvSpPr/>
          <p:nvPr userDrawn="1"/>
        </p:nvSpPr>
        <p:spPr>
          <a:xfrm>
            <a:off x="-152400" y="6324600"/>
            <a:ext cx="9296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463550"/>
            <a:ext cx="7770813" cy="1433513"/>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0813" cy="4233863"/>
          </a:xfrm>
        </p:spPr>
        <p:txBody>
          <a:bodyPr/>
          <a:lstStyle/>
          <a:p>
            <a:pPr lvl="0"/>
            <a:endParaRPr lang="ja-JP" altLang="en-US" noProof="0" smtClean="0"/>
          </a:p>
        </p:txBody>
      </p:sp>
      <p:sp>
        <p:nvSpPr>
          <p:cNvPr id="4" name="Rectangle 3"/>
          <p:cNvSpPr>
            <a:spLocks noGrp="1" noChangeArrowheads="1"/>
          </p:cNvSpPr>
          <p:nvPr>
            <p:ph type="dt" idx="10"/>
          </p:nvPr>
        </p:nvSpPr>
        <p:spPr>
          <a:ln/>
        </p:spPr>
        <p:txBody>
          <a:bodyPr/>
          <a:lstStyle>
            <a:lvl1pPr>
              <a:defRPr/>
            </a:lvl1pPr>
          </a:lstStyle>
          <a:p>
            <a:pPr>
              <a:defRPr/>
            </a:pPr>
            <a:endParaRPr lang="en-GB" altLang="ja-JP"/>
          </a:p>
        </p:txBody>
      </p:sp>
      <p:sp>
        <p:nvSpPr>
          <p:cNvPr id="5" name="Rectangle 4"/>
          <p:cNvSpPr>
            <a:spLocks noGrp="1" noChangeArrowheads="1"/>
          </p:cNvSpPr>
          <p:nvPr>
            <p:ph type="ftr" idx="11"/>
          </p:nvPr>
        </p:nvSpPr>
        <p:spPr>
          <a:ln/>
        </p:spPr>
        <p:txBody>
          <a:bodyPr/>
          <a:lstStyle>
            <a:lvl1pPr>
              <a:defRPr/>
            </a:lvl1pPr>
          </a:lstStyle>
          <a:p>
            <a:pPr>
              <a:defRPr/>
            </a:pPr>
            <a:endParaRPr lang="en-GB" altLang="ja-JP"/>
          </a:p>
        </p:txBody>
      </p:sp>
      <p:sp>
        <p:nvSpPr>
          <p:cNvPr id="6" name="Rectangle 5"/>
          <p:cNvSpPr>
            <a:spLocks noGrp="1" noChangeArrowheads="1"/>
          </p:cNvSpPr>
          <p:nvPr>
            <p:ph type="sldNum" idx="12"/>
          </p:nvPr>
        </p:nvSpPr>
        <p:spPr>
          <a:ln/>
        </p:spPr>
        <p:txBody>
          <a:bodyPr/>
          <a:lstStyle>
            <a:lvl1pPr>
              <a:defRPr/>
            </a:lvl1pPr>
          </a:lstStyle>
          <a:p>
            <a:pPr>
              <a:defRPr/>
            </a:pPr>
            <a:fld id="{06C342CE-CE18-4608-9B47-6DDB73E76EF9}" type="slidenum">
              <a:rPr lang="ja-JP" altLang="en-GB"/>
              <a:pPr>
                <a:defRPr/>
              </a:pPr>
              <a:t>&lt;#&gt;</a:t>
            </a:fld>
            <a:endParaRPr lang="en-GB"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Picture 2" descr="IT_de_ECO_4_3_00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5" name="Rectangle 3"/>
          <p:cNvSpPr>
            <a:spLocks noGrp="1" noChangeArrowheads="1"/>
          </p:cNvSpPr>
          <p:nvPr>
            <p:ph type="ctrTitle"/>
          </p:nvPr>
        </p:nvSpPr>
        <p:spPr>
          <a:xfrm>
            <a:off x="296863" y="2130425"/>
            <a:ext cx="8550275" cy="1470025"/>
          </a:xfrm>
          <a:effectLst>
            <a:outerShdw dist="35921" dir="2700000" algn="ctr" rotWithShape="0">
              <a:srgbClr val="DDDDDD">
                <a:alpha val="50000"/>
              </a:srgbClr>
            </a:outerShdw>
          </a:effectLst>
        </p:spPr>
        <p:txBody>
          <a:bodyPr/>
          <a:lstStyle>
            <a:lvl1pPr>
              <a:defRPr sz="3600">
                <a:effectLst/>
              </a:defRPr>
            </a:lvl1pPr>
          </a:lstStyle>
          <a:p>
            <a:r>
              <a:rPr lang="ja-JP" altLang="en-US"/>
              <a:t>マスタ タイトルの書式設定</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ftr" sz="quarter" idx="10"/>
          </p:nvPr>
        </p:nvSpPr>
        <p:spPr>
          <a:xfrm>
            <a:off x="7088188" y="6451600"/>
            <a:ext cx="1582737" cy="457200"/>
          </a:xfrm>
        </p:spPr>
        <p:txBody>
          <a:bodyPr/>
          <a:lstStyle>
            <a:lvl1pPr>
              <a:defRPr sz="1000"/>
            </a:lvl1pPr>
          </a:lstStyle>
          <a:p>
            <a:pPr>
              <a:defRPr/>
            </a:pPr>
            <a:endParaRPr lang="en-US" altLang="ja-JP"/>
          </a:p>
        </p:txBody>
      </p:sp>
      <p:sp>
        <p:nvSpPr>
          <p:cNvPr id="6" name="Rectangle 6"/>
          <p:cNvSpPr>
            <a:spLocks noGrp="1" noChangeArrowheads="1"/>
          </p:cNvSpPr>
          <p:nvPr>
            <p:ph type="sldNum" sz="quarter" idx="11"/>
          </p:nvPr>
        </p:nvSpPr>
        <p:spPr>
          <a:xfrm>
            <a:off x="8748713" y="6451600"/>
            <a:ext cx="287337" cy="457200"/>
          </a:xfrm>
        </p:spPr>
        <p:txBody>
          <a:bodyPr/>
          <a:lstStyle>
            <a:lvl1pPr>
              <a:defRPr/>
            </a:lvl1pPr>
          </a:lstStyle>
          <a:p>
            <a:pPr>
              <a:defRPr/>
            </a:pPr>
            <a:fld id="{0D16FA66-CE4B-47F1-8281-B682797F7038}" type="slidenum">
              <a:rPr lang="en-US" altLang="ja-JP"/>
              <a:pPr>
                <a:defRPr/>
              </a:pPr>
              <a:t>&lt;#&gt;</a:t>
            </a:fld>
            <a:endParaRPr lang="en-US" altLang="ja-JP"/>
          </a:p>
        </p:txBody>
      </p:sp>
      <p:sp>
        <p:nvSpPr>
          <p:cNvPr id="7" name="正方形/長方形 6"/>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4A592F8D-06FE-4B05-BBB3-4EF88998D6C6}"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5909D11-BC98-4FB7-826C-3C0207879D63}" type="slidenum">
              <a:rPr lang="en-US" altLang="ja-JP"/>
              <a:pPr>
                <a:defRPr/>
              </a:pPr>
              <a:t>&lt;#&gt;</a:t>
            </a:fld>
            <a:endParaRPr lang="en-US" altLang="ja-JP"/>
          </a:p>
        </p:txBody>
      </p:sp>
      <p:sp>
        <p:nvSpPr>
          <p:cNvPr id="6" name="正方形/長方形 5"/>
          <p:cNvSpPr/>
          <p:nvPr userDrawn="1"/>
        </p:nvSpPr>
        <p:spPr>
          <a:xfrm>
            <a:off x="-152400" y="6324600"/>
            <a:ext cx="9296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BD7C4FAC-F29A-4205-9B77-AB12EF3F388A}"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B9C1EB19-EF89-428B-B6E8-BEEC64217983}" type="slidenum">
              <a:rPr lang="en-US" altLang="ja-JP"/>
              <a:pPr>
                <a:defRPr/>
              </a:pPr>
              <a:t>&lt;#&gt;</a:t>
            </a:fld>
            <a:endParaRPr lang="en-US" altLang="ja-JP"/>
          </a:p>
        </p:txBody>
      </p:sp>
      <p:sp>
        <p:nvSpPr>
          <p:cNvPr id="9" name="正方形/長方形 8"/>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D6ACA02D-3224-4FF9-AE58-B3034B10A5EB}" type="slidenum">
              <a:rPr lang="en-US" altLang="ja-JP"/>
              <a:pPr>
                <a:defRPr/>
              </a:pPr>
              <a:t>&lt;#&gt;</a:t>
            </a:fld>
            <a:endParaRPr lang="en-US" altLang="ja-JP"/>
          </a:p>
        </p:txBody>
      </p:sp>
      <p:sp>
        <p:nvSpPr>
          <p:cNvPr id="5" name="正方形/長方形 4"/>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7A1607C6-BEDD-40A4-9237-7F689D61296C}" type="slidenum">
              <a:rPr lang="en-US" altLang="ja-JP"/>
              <a:pPr>
                <a:defRPr/>
              </a:pPr>
              <a:t>&lt;#&gt;</a:t>
            </a:fld>
            <a:endParaRPr lang="en-US" altLang="ja-JP"/>
          </a:p>
        </p:txBody>
      </p:sp>
      <p:sp>
        <p:nvSpPr>
          <p:cNvPr id="4" name="正方形/長方形 3"/>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5" name="正方形/長方形 4"/>
          <p:cNvSpPr/>
          <p:nvPr userDrawn="1"/>
        </p:nvSpPr>
        <p:spPr>
          <a:xfrm>
            <a:off x="-228600" y="9906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1D314DD5-278F-48E1-8723-6A2BA3A4797E}"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CE9EA37E-6410-4799-B93E-7D45AF8714D5}"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BD7C4FAC-F29A-4205-9B77-AB12EF3F388A}"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FB41C4D3-90D8-4357-A703-D258B91E2587}"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82563"/>
            <a:ext cx="2057400" cy="5943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82563"/>
            <a:ext cx="6019800" cy="5943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87B2CFCD-CDA2-4754-96C5-45613B3E62DA}" type="slidenum">
              <a:rPr lang="en-US" altLang="ja-JP"/>
              <a:pPr>
                <a:defRPr/>
              </a:pPr>
              <a:t>&lt;#&gt;</a:t>
            </a:fld>
            <a:endParaRPr lang="en-US" altLang="ja-JP"/>
          </a:p>
        </p:txBody>
      </p:sp>
      <p:sp>
        <p:nvSpPr>
          <p:cNvPr id="6" name="正方形/長方形 5"/>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Blue">
    <p:bg>
      <p:bgPr>
        <a:gradFill flip="none" rotWithShape="1">
          <a:gsLst>
            <a:gs pos="15000">
              <a:srgbClr val="3191AE"/>
            </a:gs>
            <a:gs pos="85000">
              <a:srgbClr val="00313C"/>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6" name="TextBox 12"/>
          <p:cNvSpPr txBox="1"/>
          <p:nvPr userDrawn="1"/>
        </p:nvSpPr>
        <p:spPr bwMode="gray">
          <a:xfrm>
            <a:off x="508000" y="6472238"/>
            <a:ext cx="5260975" cy="200025"/>
          </a:xfrm>
          <a:prstGeom prst="rect">
            <a:avLst/>
          </a:prstGeom>
          <a:noFill/>
        </p:spPr>
        <p:txBody>
          <a:bodyPr>
            <a:spAutoFit/>
          </a:bodyPr>
          <a:lstStyle/>
          <a:p>
            <a:pPr fontAlgn="auto">
              <a:spcBef>
                <a:spcPts val="0"/>
              </a:spcBef>
              <a:spcAft>
                <a:spcPts val="0"/>
              </a:spcAft>
              <a:defRPr/>
            </a:pPr>
            <a:r>
              <a:rPr kumimoji="0" lang="en-US" sz="700" dirty="0">
                <a:solidFill>
                  <a:srgbClr val="00985F"/>
                </a:solidFill>
                <a:latin typeface="Futura Bk"/>
                <a:ea typeface="+mn-ea"/>
              </a:rPr>
              <a:t>©2010 Hewlett-Packard Development Company, L.P. The information contained herein is subject to change without notice</a:t>
            </a:r>
          </a:p>
        </p:txBody>
      </p:sp>
      <p:sp>
        <p:nvSpPr>
          <p:cNvPr id="3" name="Subtitle 2"/>
          <p:cNvSpPr>
            <a:spLocks noGrp="1"/>
          </p:cNvSpPr>
          <p:nvPr>
            <p:ph type="subTitle" idx="1"/>
          </p:nvPr>
        </p:nvSpPr>
        <p:spPr bwMode="black">
          <a:xfrm>
            <a:off x="357089" y="5065395"/>
            <a:ext cx="6400800" cy="935684"/>
          </a:xfrm>
          <a:prstGeom prst="rect">
            <a:avLst/>
          </a:prstGeom>
        </p:spPr>
        <p:txBody>
          <a:bodyPr anchor="b">
            <a:noAutofit/>
          </a:bodyPr>
          <a:lstStyle>
            <a:lvl1pPr marL="0" marR="0" indent="0" algn="l" defTabSz="914400" rtl="0" eaLnBrk="1" fontAlgn="auto" latinLnBrk="0" hangingPunct="1">
              <a:lnSpc>
                <a:spcPct val="120000"/>
              </a:lnSpc>
              <a:spcBef>
                <a:spcPts val="0"/>
              </a:spcBef>
              <a:spcAft>
                <a:spcPts val="0"/>
              </a:spcAft>
              <a:buClrTx/>
              <a:buSzPct val="100000"/>
              <a:buFontTx/>
              <a:buNone/>
              <a:tabLst/>
              <a:defRPr sz="1400">
                <a:solidFill>
                  <a:schemeClr val="bg1"/>
                </a:solidFill>
                <a:latin typeface="Futura B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1" name="Title 10"/>
          <p:cNvSpPr>
            <a:spLocks noGrp="1"/>
          </p:cNvSpPr>
          <p:nvPr>
            <p:ph type="title"/>
          </p:nvPr>
        </p:nvSpPr>
        <p:spPr bwMode="black">
          <a:xfrm>
            <a:off x="316013" y="1146849"/>
            <a:ext cx="8069993" cy="1317624"/>
          </a:xfrm>
          <a:prstGeom prst="rect">
            <a:avLst/>
          </a:prstGeom>
        </p:spPr>
        <p:txBody>
          <a:bodyPr anchor="b"/>
          <a:lstStyle>
            <a:lvl1pPr algn="l">
              <a:lnSpc>
                <a:spcPts val="4000"/>
              </a:lnSpc>
              <a:defRPr sz="6600" strike="noStrike" cap="none" baseline="0">
                <a:solidFill>
                  <a:srgbClr val="9CDCD9"/>
                </a:solidFill>
                <a:latin typeface="Futura Hv" pitchFamily="34" charset="0"/>
              </a:defRPr>
            </a:lvl1pPr>
          </a:lstStyle>
          <a:p>
            <a:r>
              <a:rPr lang="en-US" dirty="0" smtClean="0"/>
              <a:t>Click to edit Master title style</a:t>
            </a:r>
            <a:endParaRPr lang="en-US" dirty="0"/>
          </a:p>
        </p:txBody>
      </p:sp>
      <p:sp>
        <p:nvSpPr>
          <p:cNvPr id="8" name="Text Placeholder 12"/>
          <p:cNvSpPr>
            <a:spLocks noGrp="1"/>
          </p:cNvSpPr>
          <p:nvPr>
            <p:ph type="body" sz="quarter" idx="14"/>
          </p:nvPr>
        </p:nvSpPr>
        <p:spPr>
          <a:xfrm>
            <a:off x="1367161" y="2479676"/>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Futura Hv"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Slide Blue">
    <p:bg>
      <p:bgPr>
        <a:gradFill flip="none" rotWithShape="1">
          <a:gsLst>
            <a:gs pos="15000">
              <a:srgbClr val="3191AE"/>
            </a:gs>
            <a:gs pos="85000">
              <a:srgbClr val="00313C"/>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6" name="TextBox 7"/>
          <p:cNvSpPr txBox="1"/>
          <p:nvPr userDrawn="1"/>
        </p:nvSpPr>
        <p:spPr bwMode="gray">
          <a:xfrm>
            <a:off x="508000" y="6472238"/>
            <a:ext cx="5260975" cy="200025"/>
          </a:xfrm>
          <a:prstGeom prst="rect">
            <a:avLst/>
          </a:prstGeom>
          <a:noFill/>
        </p:spPr>
        <p:txBody>
          <a:bodyPr>
            <a:spAutoFit/>
          </a:bodyPr>
          <a:lstStyle/>
          <a:p>
            <a:pPr fontAlgn="auto">
              <a:spcBef>
                <a:spcPts val="0"/>
              </a:spcBef>
              <a:spcAft>
                <a:spcPts val="0"/>
              </a:spcAft>
              <a:defRPr/>
            </a:pPr>
            <a:r>
              <a:rPr kumimoji="0" lang="en-US" sz="700" dirty="0">
                <a:solidFill>
                  <a:srgbClr val="00985F"/>
                </a:solidFill>
                <a:latin typeface="Futura Bk"/>
                <a:ea typeface="+mn-ea"/>
              </a:rPr>
              <a:t>©2010 Hewlett-Packard Development Company, L.P. The information contained herein is subject to change without notice</a:t>
            </a:r>
          </a:p>
        </p:txBody>
      </p:sp>
      <p:sp>
        <p:nvSpPr>
          <p:cNvPr id="3" name="Subtitle 2"/>
          <p:cNvSpPr>
            <a:spLocks noGrp="1"/>
          </p:cNvSpPr>
          <p:nvPr>
            <p:ph type="subTitle" idx="1"/>
          </p:nvPr>
        </p:nvSpPr>
        <p:spPr bwMode="black">
          <a:xfrm>
            <a:off x="357089" y="5065395"/>
            <a:ext cx="6400800" cy="935684"/>
          </a:xfrm>
          <a:prstGeom prst="rect">
            <a:avLst/>
          </a:prstGeom>
        </p:spPr>
        <p:txBody>
          <a:bodyPr anchor="b">
            <a:noAutofit/>
          </a:bodyPr>
          <a:lstStyle>
            <a:lvl1pPr marL="0" marR="0" indent="0" algn="l" defTabSz="914400" rtl="0" eaLnBrk="1" fontAlgn="auto" latinLnBrk="0" hangingPunct="1">
              <a:lnSpc>
                <a:spcPct val="120000"/>
              </a:lnSpc>
              <a:spcBef>
                <a:spcPts val="0"/>
              </a:spcBef>
              <a:spcAft>
                <a:spcPts val="0"/>
              </a:spcAft>
              <a:buClrTx/>
              <a:buSzPct val="100000"/>
              <a:buFontTx/>
              <a:buNone/>
              <a:tabLst/>
              <a:defRPr sz="1400">
                <a:solidFill>
                  <a:schemeClr val="bg1"/>
                </a:solidFill>
                <a:latin typeface="Futura B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12" name="Title 10"/>
          <p:cNvSpPr>
            <a:spLocks noGrp="1"/>
          </p:cNvSpPr>
          <p:nvPr>
            <p:ph type="title"/>
          </p:nvPr>
        </p:nvSpPr>
        <p:spPr bwMode="black">
          <a:xfrm>
            <a:off x="316013" y="1146849"/>
            <a:ext cx="8069993" cy="1317624"/>
          </a:xfrm>
          <a:prstGeom prst="rect">
            <a:avLst/>
          </a:prstGeom>
        </p:spPr>
        <p:txBody>
          <a:bodyPr anchor="b"/>
          <a:lstStyle>
            <a:lvl1pPr algn="l">
              <a:lnSpc>
                <a:spcPct val="100000"/>
              </a:lnSpc>
              <a:defRPr sz="4000" strike="noStrike" cap="none" baseline="0">
                <a:solidFill>
                  <a:srgbClr val="9CDCD9"/>
                </a:solidFill>
                <a:latin typeface="+mj-lt"/>
              </a:defRPr>
            </a:lvl1pPr>
          </a:lstStyle>
          <a:p>
            <a:r>
              <a:rPr lang="en-US" dirty="0" smtClean="0"/>
              <a:t>Click to edit Master title style</a:t>
            </a:r>
            <a:endParaRPr lang="en-US" dirty="0"/>
          </a:p>
        </p:txBody>
      </p:sp>
      <p:sp>
        <p:nvSpPr>
          <p:cNvPr id="13" name="Text Placeholder 12"/>
          <p:cNvSpPr>
            <a:spLocks noGrp="1"/>
          </p:cNvSpPr>
          <p:nvPr>
            <p:ph type="body" sz="quarter" idx="14"/>
          </p:nvPr>
        </p:nvSpPr>
        <p:spPr>
          <a:xfrm>
            <a:off x="316013" y="2469043"/>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mj-lt"/>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Title Slide Blu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3" cstate="print"/>
          <a:srcRect/>
          <a:stretch>
            <a:fillRect/>
          </a:stretch>
        </p:blipFill>
        <p:spPr bwMode="auto">
          <a:xfrm>
            <a:off x="7994650" y="1938338"/>
            <a:ext cx="1149350" cy="4919662"/>
          </a:xfrm>
          <a:prstGeom prst="rect">
            <a:avLst/>
          </a:prstGeom>
          <a:noFill/>
          <a:ln w="9525">
            <a:noFill/>
            <a:miter lim="800000"/>
            <a:headEnd/>
            <a:tailEnd/>
          </a:ln>
        </p:spPr>
      </p:pic>
      <p:sp>
        <p:nvSpPr>
          <p:cNvPr id="12" name="Title 19"/>
          <p:cNvSpPr>
            <a:spLocks noGrp="1"/>
          </p:cNvSpPr>
          <p:nvPr>
            <p:ph type="title"/>
          </p:nvPr>
        </p:nvSpPr>
        <p:spPr bwMode="black">
          <a:xfrm>
            <a:off x="340302" y="492410"/>
            <a:ext cx="6548178" cy="1143000"/>
          </a:xfrm>
          <a:prstGeom prst="rect">
            <a:avLst/>
          </a:prstGeom>
        </p:spPr>
        <p:txBody>
          <a:bodyPr rtlCol="0" anchor="b">
            <a:noAutofit/>
          </a:bodyPr>
          <a:lstStyle>
            <a:lvl1pPr algn="l" defTabSz="914400" rtl="0" eaLnBrk="1" latinLnBrk="0" hangingPunct="1">
              <a:lnSpc>
                <a:spcPts val="3300"/>
              </a:lnSpc>
              <a:spcBef>
                <a:spcPct val="0"/>
              </a:spcBef>
              <a:buNone/>
              <a:defRPr lang="en-US" sz="6600" b="0" kern="1200" cap="none" baseline="0" dirty="0">
                <a:solidFill>
                  <a:srgbClr val="9CDCD9"/>
                </a:solidFill>
                <a:latin typeface="Futura Hv" pitchFamily="34" charset="0"/>
                <a:ea typeface="+mj-ea"/>
                <a:cs typeface="+mj-cs"/>
              </a:defRPr>
            </a:lvl1pPr>
          </a:lstStyle>
          <a:p>
            <a:r>
              <a:rPr lang="en-US" dirty="0" smtClean="0"/>
              <a:t>Click to edit Master title style</a:t>
            </a:r>
            <a:endParaRPr lang="en-US" dirty="0"/>
          </a:p>
        </p:txBody>
      </p:sp>
      <p:sp>
        <p:nvSpPr>
          <p:cNvPr id="13" name="Text Placeholder 12"/>
          <p:cNvSpPr>
            <a:spLocks noGrp="1"/>
          </p:cNvSpPr>
          <p:nvPr>
            <p:ph type="body" sz="quarter" idx="15"/>
          </p:nvPr>
        </p:nvSpPr>
        <p:spPr>
          <a:xfrm>
            <a:off x="1367161" y="1636396"/>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Futura Hv"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Title Slide Blu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3" cstate="print"/>
          <a:srcRect/>
          <a:stretch>
            <a:fillRect/>
          </a:stretch>
        </p:blipFill>
        <p:spPr bwMode="auto">
          <a:xfrm>
            <a:off x="7994650" y="1938338"/>
            <a:ext cx="1149350" cy="4919662"/>
          </a:xfrm>
          <a:prstGeom prst="rect">
            <a:avLst/>
          </a:prstGeom>
          <a:noFill/>
          <a:ln w="9525">
            <a:noFill/>
            <a:miter lim="800000"/>
            <a:headEnd/>
            <a:tailEnd/>
          </a:ln>
        </p:spPr>
      </p:pic>
      <p:sp>
        <p:nvSpPr>
          <p:cNvPr id="6" name="Title 10"/>
          <p:cNvSpPr>
            <a:spLocks noGrp="1"/>
          </p:cNvSpPr>
          <p:nvPr>
            <p:ph type="title"/>
          </p:nvPr>
        </p:nvSpPr>
        <p:spPr bwMode="black">
          <a:xfrm>
            <a:off x="316013" y="232449"/>
            <a:ext cx="8069993" cy="1317624"/>
          </a:xfrm>
          <a:prstGeom prst="rect">
            <a:avLst/>
          </a:prstGeom>
        </p:spPr>
        <p:txBody>
          <a:bodyPr anchor="b"/>
          <a:lstStyle>
            <a:lvl1pPr algn="l">
              <a:lnSpc>
                <a:spcPct val="100000"/>
              </a:lnSpc>
              <a:defRPr sz="4000" strike="noStrike" cap="none" baseline="0">
                <a:solidFill>
                  <a:srgbClr val="9CDCD9"/>
                </a:solidFill>
                <a:latin typeface="+mn-lt"/>
              </a:defRPr>
            </a:lvl1pPr>
          </a:lstStyle>
          <a:p>
            <a:r>
              <a:rPr lang="en-US" dirty="0" smtClean="0"/>
              <a:t>Click to edit Master title style</a:t>
            </a:r>
            <a:endParaRPr lang="en-US" dirty="0"/>
          </a:p>
        </p:txBody>
      </p:sp>
      <p:sp>
        <p:nvSpPr>
          <p:cNvPr id="7" name="Text Placeholder 12"/>
          <p:cNvSpPr>
            <a:spLocks noGrp="1"/>
          </p:cNvSpPr>
          <p:nvPr>
            <p:ph type="body" sz="quarter" idx="14"/>
          </p:nvPr>
        </p:nvSpPr>
        <p:spPr>
          <a:xfrm>
            <a:off x="316013" y="1554643"/>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mn-lt"/>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Title Slide Blue">
    <p:bg>
      <p:bgPr>
        <a:gradFill flip="none" rotWithShape="1">
          <a:gsLst>
            <a:gs pos="15000">
              <a:srgbClr val="3191AE"/>
            </a:gs>
            <a:gs pos="85000">
              <a:srgbClr val="00313C"/>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12" name="Title 19"/>
          <p:cNvSpPr>
            <a:spLocks noGrp="1"/>
          </p:cNvSpPr>
          <p:nvPr>
            <p:ph type="title"/>
          </p:nvPr>
        </p:nvSpPr>
        <p:spPr bwMode="black">
          <a:xfrm>
            <a:off x="340302" y="492410"/>
            <a:ext cx="6548178" cy="1143000"/>
          </a:xfrm>
          <a:prstGeom prst="rect">
            <a:avLst/>
          </a:prstGeom>
        </p:spPr>
        <p:txBody>
          <a:bodyPr rtlCol="0" anchor="b">
            <a:noAutofit/>
          </a:bodyPr>
          <a:lstStyle>
            <a:lvl1pPr algn="l" defTabSz="914400" rtl="0" eaLnBrk="1" latinLnBrk="0" hangingPunct="1">
              <a:lnSpc>
                <a:spcPts val="3300"/>
              </a:lnSpc>
              <a:spcBef>
                <a:spcPct val="0"/>
              </a:spcBef>
              <a:buNone/>
              <a:defRPr lang="en-US" sz="6600" b="0" kern="1200" cap="none" baseline="0" dirty="0">
                <a:solidFill>
                  <a:srgbClr val="9CDCD9"/>
                </a:solidFill>
                <a:latin typeface="Futura Hv" pitchFamily="34" charset="0"/>
                <a:ea typeface="+mj-ea"/>
                <a:cs typeface="+mj-cs"/>
              </a:defRPr>
            </a:lvl1pPr>
          </a:lstStyle>
          <a:p>
            <a:r>
              <a:rPr lang="en-US" dirty="0" smtClean="0"/>
              <a:t>Click to edit Master title style</a:t>
            </a:r>
            <a:endParaRPr lang="en-US" dirty="0"/>
          </a:p>
        </p:txBody>
      </p:sp>
      <p:sp>
        <p:nvSpPr>
          <p:cNvPr id="13" name="Text Placeholder 12"/>
          <p:cNvSpPr>
            <a:spLocks noGrp="1"/>
          </p:cNvSpPr>
          <p:nvPr>
            <p:ph type="body" sz="quarter" idx="15"/>
          </p:nvPr>
        </p:nvSpPr>
        <p:spPr>
          <a:xfrm>
            <a:off x="1367161" y="1636396"/>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Futura Hv"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1_Title Slide Blue">
    <p:bg>
      <p:bgPr>
        <a:gradFill flip="none" rotWithShape="1">
          <a:gsLst>
            <a:gs pos="15000">
              <a:srgbClr val="3191AE"/>
            </a:gs>
            <a:gs pos="85000">
              <a:srgbClr val="00313C"/>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6" name="Title 10"/>
          <p:cNvSpPr>
            <a:spLocks noGrp="1"/>
          </p:cNvSpPr>
          <p:nvPr>
            <p:ph type="title"/>
          </p:nvPr>
        </p:nvSpPr>
        <p:spPr bwMode="black">
          <a:xfrm>
            <a:off x="316013" y="232449"/>
            <a:ext cx="8069993" cy="1317624"/>
          </a:xfrm>
          <a:prstGeom prst="rect">
            <a:avLst/>
          </a:prstGeom>
        </p:spPr>
        <p:txBody>
          <a:bodyPr anchor="b"/>
          <a:lstStyle>
            <a:lvl1pPr algn="l">
              <a:lnSpc>
                <a:spcPct val="100000"/>
              </a:lnSpc>
              <a:defRPr sz="4000" strike="noStrike" cap="none" baseline="0">
                <a:solidFill>
                  <a:srgbClr val="9CDCD9"/>
                </a:solidFill>
                <a:latin typeface="+mn-lt"/>
              </a:defRPr>
            </a:lvl1pPr>
          </a:lstStyle>
          <a:p>
            <a:r>
              <a:rPr lang="en-US" dirty="0" smtClean="0"/>
              <a:t>Click to edit Master title style</a:t>
            </a:r>
            <a:endParaRPr lang="en-US" dirty="0"/>
          </a:p>
        </p:txBody>
      </p:sp>
      <p:sp>
        <p:nvSpPr>
          <p:cNvPr id="8" name="Text Placeholder 12"/>
          <p:cNvSpPr>
            <a:spLocks noGrp="1"/>
          </p:cNvSpPr>
          <p:nvPr>
            <p:ph type="body" sz="quarter" idx="14"/>
          </p:nvPr>
        </p:nvSpPr>
        <p:spPr>
          <a:xfrm>
            <a:off x="316013" y="1554643"/>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mn-lt"/>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_Title Slide Blue">
    <p:spTree>
      <p:nvGrpSpPr>
        <p:cNvPr id="1" name=""/>
        <p:cNvGrpSpPr/>
        <p:nvPr/>
      </p:nvGrpSpPr>
      <p:grpSpPr>
        <a:xfrm>
          <a:off x="0" y="0"/>
          <a:ext cx="0" cy="0"/>
          <a:chOff x="0" y="0"/>
          <a:chExt cx="0" cy="0"/>
        </a:xfrm>
      </p:grpSpPr>
      <p:sp>
        <p:nvSpPr>
          <p:cNvPr id="4" name="Rectangle 15"/>
          <p:cNvSpPr/>
          <p:nvPr userDrawn="1"/>
        </p:nvSpPr>
        <p:spPr bwMode="white">
          <a:xfrm>
            <a:off x="8038680" y="2170444"/>
            <a:ext cx="1105319" cy="4695961"/>
          </a:xfrm>
          <a:prstGeom prst="rect">
            <a:avLst/>
          </a:prstGeom>
          <a:gradFill flip="none" rotWithShape="1">
            <a:gsLst>
              <a:gs pos="15000">
                <a:srgbClr val="3191AE"/>
              </a:gs>
              <a:gs pos="85000">
                <a:srgbClr val="00313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ja-JP" altLang="ja-JP" b="1" smtClean="0">
              <a:solidFill>
                <a:srgbClr val="FFFFFF"/>
              </a:solidFill>
            </a:endParaRPr>
          </a:p>
        </p:txBody>
      </p:sp>
      <p:grpSp>
        <p:nvGrpSpPr>
          <p:cNvPr id="2" name="Group 15"/>
          <p:cNvGrpSpPr>
            <a:grpSpLocks/>
          </p:cNvGrpSpPr>
          <p:nvPr userDrawn="1"/>
        </p:nvGrpSpPr>
        <p:grpSpPr bwMode="auto">
          <a:xfrm>
            <a:off x="0" y="0"/>
            <a:ext cx="9144000" cy="6858000"/>
            <a:chOff x="0" y="0"/>
            <a:chExt cx="9144001" cy="6858000"/>
          </a:xfrm>
        </p:grpSpPr>
        <p:sp>
          <p:nvSpPr>
            <p:cNvPr id="6" name="Rectangle 7"/>
            <p:cNvSpPr/>
            <p:nvPr userDrawn="1"/>
          </p:nvSpPr>
          <p:spPr>
            <a:xfrm rot="780000">
              <a:off x="7370764" y="2105025"/>
              <a:ext cx="1266825" cy="46704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7" name="Rectangle 9"/>
            <p:cNvSpPr/>
            <p:nvPr userDrawn="1"/>
          </p:nvSpPr>
          <p:spPr>
            <a:xfrm>
              <a:off x="7488239" y="0"/>
              <a:ext cx="1655762" cy="230346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8" name="Rectangle 10"/>
            <p:cNvSpPr/>
            <p:nvPr userDrawn="1"/>
          </p:nvSpPr>
          <p:spPr>
            <a:xfrm>
              <a:off x="7485064" y="1920875"/>
              <a:ext cx="600075" cy="49371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9" name="Rectangle 13"/>
            <p:cNvSpPr/>
            <p:nvPr userDrawn="1"/>
          </p:nvSpPr>
          <p:spPr>
            <a:xfrm>
              <a:off x="0" y="0"/>
              <a:ext cx="7620001"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grpSp>
      <p:pic>
        <p:nvPicPr>
          <p:cNvPr id="10" name="Picture 14" descr="hp-logo-reversed.png"/>
          <p:cNvPicPr>
            <a:picLocks noChangeAspect="1"/>
          </p:cNvPicPr>
          <p:nvPr userDrawn="1"/>
        </p:nvPicPr>
        <p:blipFill>
          <a:blip r:embed="rId2" cstate="print"/>
          <a:srcRect/>
          <a:stretch>
            <a:fillRect/>
          </a:stretch>
        </p:blipFill>
        <p:spPr bwMode="auto">
          <a:xfrm>
            <a:off x="8482013" y="6240463"/>
            <a:ext cx="417512" cy="417512"/>
          </a:xfrm>
          <a:prstGeom prst="rect">
            <a:avLst/>
          </a:prstGeom>
          <a:noFill/>
          <a:ln w="9525">
            <a:noFill/>
            <a:miter lim="800000"/>
            <a:headEnd/>
            <a:tailEnd/>
          </a:ln>
        </p:spPr>
      </p:pic>
      <p:sp>
        <p:nvSpPr>
          <p:cNvPr id="12" name="Title 19"/>
          <p:cNvSpPr>
            <a:spLocks noGrp="1"/>
          </p:cNvSpPr>
          <p:nvPr>
            <p:ph type="title"/>
          </p:nvPr>
        </p:nvSpPr>
        <p:spPr bwMode="black">
          <a:xfrm>
            <a:off x="340302" y="492410"/>
            <a:ext cx="6548178" cy="1143000"/>
          </a:xfrm>
          <a:prstGeom prst="rect">
            <a:avLst/>
          </a:prstGeom>
        </p:spPr>
        <p:txBody>
          <a:bodyPr rtlCol="0" anchor="b">
            <a:noAutofit/>
          </a:bodyPr>
          <a:lstStyle>
            <a:lvl1pPr algn="l" defTabSz="914400" rtl="0" eaLnBrk="1" latinLnBrk="0" hangingPunct="1">
              <a:lnSpc>
                <a:spcPts val="3300"/>
              </a:lnSpc>
              <a:spcBef>
                <a:spcPct val="0"/>
              </a:spcBef>
              <a:buNone/>
              <a:defRPr lang="en-US" sz="6600" b="0" kern="1200" cap="none" baseline="0" dirty="0">
                <a:solidFill>
                  <a:srgbClr val="9CDCD9"/>
                </a:solidFill>
                <a:latin typeface="Futura Hv" pitchFamily="34" charset="0"/>
                <a:ea typeface="+mj-ea"/>
                <a:cs typeface="+mj-cs"/>
              </a:defRPr>
            </a:lvl1pPr>
          </a:lstStyle>
          <a:p>
            <a:r>
              <a:rPr lang="en-US" dirty="0" smtClean="0"/>
              <a:t>Click to edit Master title style</a:t>
            </a:r>
            <a:endParaRPr lang="en-US" dirty="0"/>
          </a:p>
        </p:txBody>
      </p:sp>
      <p:sp>
        <p:nvSpPr>
          <p:cNvPr id="13" name="Text Placeholder 12"/>
          <p:cNvSpPr>
            <a:spLocks noGrp="1"/>
          </p:cNvSpPr>
          <p:nvPr>
            <p:ph type="body" sz="quarter" idx="15"/>
          </p:nvPr>
        </p:nvSpPr>
        <p:spPr>
          <a:xfrm>
            <a:off x="1367161" y="1636396"/>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Futura Hv"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Blue">
    <p:spTree>
      <p:nvGrpSpPr>
        <p:cNvPr id="1" name=""/>
        <p:cNvGrpSpPr/>
        <p:nvPr/>
      </p:nvGrpSpPr>
      <p:grpSpPr>
        <a:xfrm>
          <a:off x="0" y="0"/>
          <a:ext cx="0" cy="0"/>
          <a:chOff x="0" y="0"/>
          <a:chExt cx="0" cy="0"/>
        </a:xfrm>
      </p:grpSpPr>
      <p:sp>
        <p:nvSpPr>
          <p:cNvPr id="4" name="Rectangle 11"/>
          <p:cNvSpPr/>
          <p:nvPr userDrawn="1"/>
        </p:nvSpPr>
        <p:spPr bwMode="white">
          <a:xfrm>
            <a:off x="8038680" y="2170444"/>
            <a:ext cx="1105319" cy="4695961"/>
          </a:xfrm>
          <a:prstGeom prst="rect">
            <a:avLst/>
          </a:prstGeom>
          <a:gradFill flip="none" rotWithShape="1">
            <a:gsLst>
              <a:gs pos="15000">
                <a:srgbClr val="3191AE"/>
              </a:gs>
              <a:gs pos="85000">
                <a:srgbClr val="00313C"/>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ja-JP" altLang="ja-JP" b="1" smtClean="0">
              <a:solidFill>
                <a:srgbClr val="FFFFFF"/>
              </a:solidFill>
            </a:endParaRPr>
          </a:p>
        </p:txBody>
      </p:sp>
      <p:grpSp>
        <p:nvGrpSpPr>
          <p:cNvPr id="2" name="Group 15"/>
          <p:cNvGrpSpPr>
            <a:grpSpLocks/>
          </p:cNvGrpSpPr>
          <p:nvPr userDrawn="1"/>
        </p:nvGrpSpPr>
        <p:grpSpPr bwMode="auto">
          <a:xfrm>
            <a:off x="0" y="0"/>
            <a:ext cx="9144000" cy="6858000"/>
            <a:chOff x="0" y="0"/>
            <a:chExt cx="9144001" cy="6858000"/>
          </a:xfrm>
        </p:grpSpPr>
        <p:sp>
          <p:nvSpPr>
            <p:cNvPr id="6" name="Rectangle 7"/>
            <p:cNvSpPr/>
            <p:nvPr userDrawn="1"/>
          </p:nvSpPr>
          <p:spPr>
            <a:xfrm rot="780000">
              <a:off x="7370764" y="2105025"/>
              <a:ext cx="1266825" cy="46704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7" name="Rectangle 9"/>
            <p:cNvSpPr/>
            <p:nvPr userDrawn="1"/>
          </p:nvSpPr>
          <p:spPr>
            <a:xfrm>
              <a:off x="7488239" y="0"/>
              <a:ext cx="1655762" cy="230346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8" name="Rectangle 10"/>
            <p:cNvSpPr/>
            <p:nvPr userDrawn="1"/>
          </p:nvSpPr>
          <p:spPr>
            <a:xfrm>
              <a:off x="7485064" y="1920875"/>
              <a:ext cx="600075" cy="49371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9" name="Rectangle 13"/>
            <p:cNvSpPr/>
            <p:nvPr userDrawn="1"/>
          </p:nvSpPr>
          <p:spPr>
            <a:xfrm>
              <a:off x="0" y="0"/>
              <a:ext cx="7620001" cy="685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grpSp>
      <p:pic>
        <p:nvPicPr>
          <p:cNvPr id="10" name="Picture 14" descr="hp-logo-reversed.png"/>
          <p:cNvPicPr>
            <a:picLocks noChangeAspect="1"/>
          </p:cNvPicPr>
          <p:nvPr userDrawn="1"/>
        </p:nvPicPr>
        <p:blipFill>
          <a:blip r:embed="rId2" cstate="print"/>
          <a:srcRect/>
          <a:stretch>
            <a:fillRect/>
          </a:stretch>
        </p:blipFill>
        <p:spPr bwMode="auto">
          <a:xfrm>
            <a:off x="8482013" y="6240463"/>
            <a:ext cx="417512" cy="417512"/>
          </a:xfrm>
          <a:prstGeom prst="rect">
            <a:avLst/>
          </a:prstGeom>
          <a:noFill/>
          <a:ln w="9525">
            <a:noFill/>
            <a:miter lim="800000"/>
            <a:headEnd/>
            <a:tailEnd/>
          </a:ln>
        </p:spPr>
      </p:pic>
      <p:sp>
        <p:nvSpPr>
          <p:cNvPr id="16" name="Title 10"/>
          <p:cNvSpPr>
            <a:spLocks noGrp="1"/>
          </p:cNvSpPr>
          <p:nvPr>
            <p:ph type="title"/>
          </p:nvPr>
        </p:nvSpPr>
        <p:spPr bwMode="black">
          <a:xfrm>
            <a:off x="316013" y="232449"/>
            <a:ext cx="8069993" cy="1317624"/>
          </a:xfrm>
          <a:prstGeom prst="rect">
            <a:avLst/>
          </a:prstGeom>
        </p:spPr>
        <p:txBody>
          <a:bodyPr anchor="b"/>
          <a:lstStyle>
            <a:lvl1pPr algn="l">
              <a:lnSpc>
                <a:spcPct val="100000"/>
              </a:lnSpc>
              <a:defRPr sz="4000" strike="noStrike" cap="none" baseline="0">
                <a:solidFill>
                  <a:srgbClr val="9CDCD9"/>
                </a:solidFill>
                <a:latin typeface="+mn-lt"/>
              </a:defRPr>
            </a:lvl1pPr>
          </a:lstStyle>
          <a:p>
            <a:r>
              <a:rPr lang="en-US" dirty="0" smtClean="0"/>
              <a:t>Click to edit Master title style</a:t>
            </a:r>
            <a:endParaRPr lang="en-US" dirty="0"/>
          </a:p>
        </p:txBody>
      </p:sp>
      <p:sp>
        <p:nvSpPr>
          <p:cNvPr id="17" name="Text Placeholder 12"/>
          <p:cNvSpPr>
            <a:spLocks noGrp="1"/>
          </p:cNvSpPr>
          <p:nvPr>
            <p:ph type="body" sz="quarter" idx="14"/>
          </p:nvPr>
        </p:nvSpPr>
        <p:spPr>
          <a:xfrm>
            <a:off x="316013" y="1554643"/>
            <a:ext cx="7018845" cy="393286"/>
          </a:xfrm>
          <a:prstGeom prst="rect">
            <a:avLst/>
          </a:prstGeom>
        </p:spPr>
        <p:txBody>
          <a:bodyPr>
            <a:noAutofit/>
          </a:bodyPr>
          <a:lstStyle>
            <a:lvl1pPr marL="0" indent="0">
              <a:lnSpc>
                <a:spcPct val="100000"/>
              </a:lnSpc>
              <a:buNone/>
              <a:defRPr lang="en-US" sz="2400" kern="1200" dirty="0" smtClean="0">
                <a:solidFill>
                  <a:schemeClr val="bg1"/>
                </a:solidFill>
                <a:latin typeface="+mn-lt"/>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B9C1EB19-EF89-428B-B6E8-BEEC64217983}" type="slidenum">
              <a:rPr lang="en-US" altLang="ja-JP"/>
              <a:pPr>
                <a:defRPr/>
              </a:pPr>
              <a:t>&lt;#&gt;</a:t>
            </a:fld>
            <a:endParaRPr lang="en-US" altLang="ja-JP"/>
          </a:p>
        </p:txBody>
      </p:sp>
      <p:sp>
        <p:nvSpPr>
          <p:cNvPr id="9" name="正方形/長方形 8"/>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Line with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9"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27" name="Text Placeholder 26"/>
          <p:cNvSpPr>
            <a:spLocks noGrp="1"/>
          </p:cNvSpPr>
          <p:nvPr>
            <p:ph type="body" sz="quarter" idx="10"/>
          </p:nvPr>
        </p:nvSpPr>
        <p:spPr>
          <a:xfrm>
            <a:off x="365760" y="1142999"/>
            <a:ext cx="8348472" cy="5006975"/>
          </a:xfrm>
          <a:prstGeom prst="rect">
            <a:avLst/>
          </a:prstGeom>
        </p:spPr>
        <p:txBody>
          <a:bodyPr>
            <a:normAutofit/>
          </a:bodyPr>
          <a:lstStyle>
            <a:lvl1pPr>
              <a:lnSpc>
                <a:spcPct val="110000"/>
              </a:lnSpc>
              <a:spcBef>
                <a:spcPts val="1000"/>
              </a:spcBef>
              <a:buClr>
                <a:srgbClr val="000000"/>
              </a:buClr>
              <a:defRPr>
                <a:solidFill>
                  <a:srgbClr val="000000"/>
                </a:solidFill>
              </a:defRPr>
            </a:lvl1pPr>
            <a:lvl2pPr marL="342900" indent="-114300">
              <a:lnSpc>
                <a:spcPct val="110000"/>
              </a:lnSpc>
              <a:spcBef>
                <a:spcPts val="500"/>
              </a:spcBef>
              <a:buSzPct val="80000"/>
              <a:buFont typeface="Arial" pitchFamily="34" charset="0"/>
              <a:buChar char="•"/>
              <a:defRPr>
                <a:solidFill>
                  <a:srgbClr val="000000"/>
                </a:solidFill>
              </a:defRPr>
            </a:lvl2pPr>
            <a:lvl3pPr marL="571500" indent="-168275">
              <a:lnSpc>
                <a:spcPct val="110000"/>
              </a:lnSpc>
              <a:spcBef>
                <a:spcPts val="400"/>
              </a:spcBef>
              <a:buFont typeface="Futura Bk" pitchFamily="34" charset="0"/>
              <a:buChar char="−"/>
              <a:defRPr sz="1200">
                <a:solidFill>
                  <a:srgbClr val="000000"/>
                </a:solidFill>
              </a:defRPr>
            </a:lvl3pPr>
            <a:lvl4pPr marL="800100" indent="-114300">
              <a:lnSpc>
                <a:spcPct val="110000"/>
              </a:lnSpc>
              <a:spcBef>
                <a:spcPts val="400"/>
              </a:spcBef>
              <a:buSzPct val="80000"/>
              <a:buFont typeface="Arial" pitchFamily="34" charset="0"/>
              <a:buChar char="•"/>
              <a:defRPr sz="1200">
                <a:solidFill>
                  <a:srgbClr val="000000"/>
                </a:solidFill>
              </a:defRPr>
            </a:lvl4pPr>
            <a:lvl5pPr marL="1028700" indent="-174625">
              <a:lnSpc>
                <a:spcPct val="110000"/>
              </a:lnSpc>
              <a:spcBef>
                <a:spcPts val="400"/>
              </a:spcBef>
              <a:buFont typeface="Futura Bk" pitchFamily="34" charset="0"/>
              <a:buChar char="−"/>
              <a:defRPr sz="12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Line, Sub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13" name="Text Placeholder 12"/>
          <p:cNvSpPr>
            <a:spLocks noGrp="1"/>
          </p:cNvSpPr>
          <p:nvPr>
            <p:ph type="body" sz="quarter" idx="14"/>
          </p:nvPr>
        </p:nvSpPr>
        <p:spPr>
          <a:xfrm>
            <a:off x="358775" y="879475"/>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5"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
                <a:srgbClr val="000000"/>
              </a:buClr>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4" name="Text Placeholder 26"/>
          <p:cNvSpPr>
            <a:spLocks noGrp="1"/>
          </p:cNvSpPr>
          <p:nvPr>
            <p:ph type="body" sz="quarter" idx="10"/>
          </p:nvPr>
        </p:nvSpPr>
        <p:spPr>
          <a:xfrm>
            <a:off x="365760" y="1530096"/>
            <a:ext cx="8348472" cy="4599432"/>
          </a:xfrm>
          <a:prstGeom prst="rect">
            <a:avLst/>
          </a:prstGeom>
        </p:spPr>
        <p:txBody>
          <a:bodyPr>
            <a:normAutofit/>
          </a:bodyPr>
          <a:lstStyle>
            <a:lvl1pPr>
              <a:lnSpc>
                <a:spcPct val="110000"/>
              </a:lnSpc>
              <a:spcBef>
                <a:spcPts val="1000"/>
              </a:spcBef>
              <a:buClr>
                <a:srgbClr val="000000"/>
              </a:buClr>
              <a:defRPr>
                <a:solidFill>
                  <a:srgbClr val="000000"/>
                </a:solidFill>
              </a:defRPr>
            </a:lvl1pPr>
            <a:lvl2pPr marL="342900" indent="-114300">
              <a:lnSpc>
                <a:spcPct val="110000"/>
              </a:lnSpc>
              <a:spcBef>
                <a:spcPts val="500"/>
              </a:spcBef>
              <a:buClr>
                <a:srgbClr val="000000"/>
              </a:buClr>
              <a:buSzPct val="80000"/>
              <a:buFont typeface="Arial" pitchFamily="34" charset="0"/>
              <a:buChar char="•"/>
              <a:defRPr>
                <a:solidFill>
                  <a:srgbClr val="000000"/>
                </a:solidFill>
              </a:defRPr>
            </a:lvl2pPr>
            <a:lvl3pPr marL="571500" indent="-168275">
              <a:lnSpc>
                <a:spcPct val="110000"/>
              </a:lnSpc>
              <a:spcBef>
                <a:spcPts val="400"/>
              </a:spcBef>
              <a:buClr>
                <a:srgbClr val="000000"/>
              </a:buClr>
              <a:buFont typeface="Futura Bk" pitchFamily="34" charset="0"/>
              <a:buChar char="−"/>
              <a:defRPr sz="1200">
                <a:solidFill>
                  <a:srgbClr val="000000"/>
                </a:solidFill>
              </a:defRPr>
            </a:lvl3pPr>
            <a:lvl4pPr marL="800100" indent="-114300">
              <a:lnSpc>
                <a:spcPct val="110000"/>
              </a:lnSpc>
              <a:spcBef>
                <a:spcPts val="400"/>
              </a:spcBef>
              <a:buClr>
                <a:srgbClr val="000000"/>
              </a:buClr>
              <a:buSzPct val="80000"/>
              <a:buFont typeface="Arial" pitchFamily="34" charset="0"/>
              <a:buChar char="•"/>
              <a:defRPr sz="1200">
                <a:solidFill>
                  <a:srgbClr val="000000"/>
                </a:solidFill>
              </a:defRPr>
            </a:lvl4pPr>
            <a:lvl5pPr marL="1028700" indent="-174625">
              <a:lnSpc>
                <a:spcPct val="110000"/>
              </a:lnSpc>
              <a:spcBef>
                <a:spcPts val="400"/>
              </a:spcBef>
              <a:buClr>
                <a:srgbClr val="000000"/>
              </a:buClr>
              <a:buFont typeface="Futura Bk" pitchFamily="34" charset="0"/>
              <a:buChar char="−"/>
              <a:defRPr sz="12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Line with Subtitl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12" name="Text Placeholder 12"/>
          <p:cNvSpPr>
            <a:spLocks noGrp="1"/>
          </p:cNvSpPr>
          <p:nvPr>
            <p:ph type="body" sz="quarter" idx="14"/>
          </p:nvPr>
        </p:nvSpPr>
        <p:spPr>
          <a:xfrm>
            <a:off x="358775" y="879475"/>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3"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Lin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9"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Line, with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9"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1" name="Text Placeholder 26"/>
          <p:cNvSpPr>
            <a:spLocks noGrp="1"/>
          </p:cNvSpPr>
          <p:nvPr>
            <p:ph type="body" sz="quarter" idx="10"/>
          </p:nvPr>
        </p:nvSpPr>
        <p:spPr>
          <a:xfrm>
            <a:off x="365760" y="1536191"/>
            <a:ext cx="8348472" cy="4613783"/>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Line, Sub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11"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2" name="Text Placeholder 12"/>
          <p:cNvSpPr>
            <a:spLocks noGrp="1"/>
          </p:cNvSpPr>
          <p:nvPr>
            <p:ph type="body" sz="quarter" idx="14"/>
          </p:nvPr>
        </p:nvSpPr>
        <p:spPr>
          <a:xfrm>
            <a:off x="358775" y="1295400"/>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4" name="Text Placeholder 26"/>
          <p:cNvSpPr>
            <a:spLocks noGrp="1"/>
          </p:cNvSpPr>
          <p:nvPr>
            <p:ph type="body" sz="quarter" idx="10"/>
          </p:nvPr>
        </p:nvSpPr>
        <p:spPr>
          <a:xfrm>
            <a:off x="365760" y="1949196"/>
            <a:ext cx="8348472" cy="4223004"/>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Line, with Subtitl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18"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9" name="Text Placeholder 12"/>
          <p:cNvSpPr>
            <a:spLocks noGrp="1"/>
          </p:cNvSpPr>
          <p:nvPr>
            <p:ph type="body" sz="quarter" idx="14"/>
          </p:nvPr>
        </p:nvSpPr>
        <p:spPr>
          <a:xfrm>
            <a:off x="358775" y="1295400"/>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Line 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8"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25" name="Title 8"/>
          <p:cNvSpPr>
            <a:spLocks noGrp="1"/>
          </p:cNvSpPr>
          <p:nvPr>
            <p:ph type="title"/>
          </p:nvPr>
        </p:nvSpPr>
        <p:spPr>
          <a:xfrm>
            <a:off x="371855" y="1523493"/>
            <a:ext cx="2792349" cy="458977"/>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2000" kern="1200" dirty="0" smtClean="0">
                <a:solidFill>
                  <a:srgbClr val="0098F6"/>
                </a:solidFill>
                <a:latin typeface="Futura Bk" pitchFamily="34" charset="0"/>
                <a:ea typeface="+mn-ea"/>
                <a:cs typeface="+mn-cs"/>
              </a:defRPr>
            </a:lvl1pPr>
          </a:lstStyle>
          <a:p>
            <a:r>
              <a:rPr lang="en-US" dirty="0" smtClean="0"/>
              <a:t>Click to edit Master title style</a:t>
            </a:r>
            <a:endParaRPr lang="en-US" dirty="0"/>
          </a:p>
        </p:txBody>
      </p:sp>
      <p:sp>
        <p:nvSpPr>
          <p:cNvPr id="26" name="Text Placeholder 18"/>
          <p:cNvSpPr>
            <a:spLocks noGrp="1"/>
          </p:cNvSpPr>
          <p:nvPr>
            <p:ph type="body" sz="quarter" idx="13"/>
          </p:nvPr>
        </p:nvSpPr>
        <p:spPr>
          <a:xfrm>
            <a:off x="366933" y="2059872"/>
            <a:ext cx="2805320" cy="4013268"/>
          </a:xfrm>
          <a:prstGeom prst="rect">
            <a:avLst/>
          </a:prstGeom>
        </p:spPr>
        <p:txBody>
          <a:bodyPr>
            <a:normAutofit/>
          </a:bodyPr>
          <a:lstStyle>
            <a:lvl1pPr marL="0" indent="0">
              <a:lnSpc>
                <a:spcPct val="110000"/>
              </a:lnSpc>
              <a:spcBef>
                <a:spcPts val="1000"/>
              </a:spcBef>
              <a:buClr>
                <a:schemeClr val="tx1">
                  <a:lumMod val="50000"/>
                  <a:lumOff val="50000"/>
                </a:schemeClr>
              </a:buClr>
              <a:buFont typeface="Futura Bk" pitchFamily="34" charset="0"/>
              <a:buNone/>
              <a:defRPr sz="2000">
                <a:solidFill>
                  <a:srgbClr val="000000"/>
                </a:solidFill>
                <a:latin typeface="Futura Bk" pitchFamily="34" charset="0"/>
              </a:defRPr>
            </a:lvl1pPr>
            <a:lvl2pPr marL="227013" indent="1588">
              <a:lnSpc>
                <a:spcPct val="100000"/>
              </a:lnSpc>
              <a:spcBef>
                <a:spcPts val="0"/>
              </a:spcBef>
              <a:defRPr sz="2000">
                <a:solidFill>
                  <a:schemeClr val="bg1"/>
                </a:solidFill>
                <a:latin typeface="Futura Bk" pitchFamily="34" charset="0"/>
              </a:defRPr>
            </a:lvl2pPr>
            <a:lvl3pPr marL="284163" indent="0">
              <a:lnSpc>
                <a:spcPct val="100000"/>
              </a:lnSpc>
              <a:buNone/>
              <a:defRPr sz="2000">
                <a:solidFill>
                  <a:schemeClr val="bg1"/>
                </a:solidFill>
                <a:latin typeface="Futura Bk" pitchFamily="34" charset="0"/>
              </a:defRPr>
            </a:lvl3pPr>
            <a:lvl4pPr marL="396875" indent="0">
              <a:lnSpc>
                <a:spcPct val="100000"/>
              </a:lnSpc>
              <a:buNone/>
              <a:defRPr sz="2000">
                <a:solidFill>
                  <a:schemeClr val="bg1"/>
                </a:solidFill>
                <a:latin typeface="Futura Bk" pitchFamily="34" charset="0"/>
              </a:defRPr>
            </a:lvl4pPr>
            <a:lvl5pPr marL="517525" marR="0" indent="0" algn="l" defTabSz="914400" rtl="0" eaLnBrk="1" fontAlgn="auto" latinLnBrk="0" hangingPunct="1">
              <a:lnSpc>
                <a:spcPct val="100000"/>
              </a:lnSpc>
              <a:spcBef>
                <a:spcPct val="20000"/>
              </a:spcBef>
              <a:spcAft>
                <a:spcPts val="0"/>
              </a:spcAft>
              <a:buClrTx/>
              <a:buSzTx/>
              <a:buFont typeface="Arial" pitchFamily="34" charset="0"/>
              <a:buNone/>
              <a:tabLst/>
              <a:defRPr sz="2000">
                <a:solidFill>
                  <a:schemeClr val="bg1"/>
                </a:solidFill>
                <a:latin typeface="Futura Bk" pitchFamily="34" charset="0"/>
              </a:defRPr>
            </a:lvl5pPr>
          </a:lstStyle>
          <a:p>
            <a:pPr lvl="0"/>
            <a:r>
              <a:rPr lang="en-US" dirty="0" smtClean="0"/>
              <a:t>Click to edit Master text styles</a:t>
            </a:r>
          </a:p>
        </p:txBody>
      </p:sp>
      <p:sp>
        <p:nvSpPr>
          <p:cNvPr id="27" name="Text Placeholder 21"/>
          <p:cNvSpPr>
            <a:spLocks noGrp="1"/>
          </p:cNvSpPr>
          <p:nvPr>
            <p:ph type="body" sz="quarter" idx="15"/>
          </p:nvPr>
        </p:nvSpPr>
        <p:spPr>
          <a:xfrm>
            <a:off x="3378283" y="1515873"/>
            <a:ext cx="2686050" cy="458977"/>
          </a:xfrm>
          <a:prstGeom prst="rect">
            <a:avLst/>
          </a:prstGeo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2000" kern="1200" cap="none" baseline="0" dirty="0">
                <a:solidFill>
                  <a:srgbClr val="0098F6"/>
                </a:solidFill>
                <a:latin typeface="Futura Bk" pitchFamily="34" charset="0"/>
                <a:ea typeface="+mn-ea"/>
                <a:cs typeface="+mn-cs"/>
              </a:defRPr>
            </a:lvl1pPr>
            <a:lvl2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2pPr>
            <a:lvl3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3pPr>
            <a:lvl4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4pPr>
            <a:lvl5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5pPr>
          </a:lstStyle>
          <a:p>
            <a:pPr lvl="0"/>
            <a:r>
              <a:rPr lang="en-US" dirty="0" smtClean="0"/>
              <a:t>Click to edit Master text styles</a:t>
            </a:r>
          </a:p>
        </p:txBody>
      </p:sp>
      <p:sp>
        <p:nvSpPr>
          <p:cNvPr id="18" name="Text Placeholder 17"/>
          <p:cNvSpPr>
            <a:spLocks noGrp="1"/>
          </p:cNvSpPr>
          <p:nvPr>
            <p:ph type="body" sz="quarter" idx="16"/>
          </p:nvPr>
        </p:nvSpPr>
        <p:spPr>
          <a:xfrm>
            <a:off x="338328" y="420624"/>
            <a:ext cx="8242300" cy="914400"/>
          </a:xfrm>
          <a:prstGeom prst="rect">
            <a:avLst/>
          </a:prstGeom>
        </p:spPr>
        <p:txBody>
          <a:bodyPr>
            <a:noAutofit/>
          </a:bodyPr>
          <a:lstStyle>
            <a:lvl1pPr marL="0" indent="0">
              <a:lnSpc>
                <a:spcPts val="3300"/>
              </a:lnSpc>
              <a:buFontTx/>
              <a:buNone/>
              <a:defRPr sz="3300" cap="none" baseline="0"/>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3" name="Text Placeholder 26"/>
          <p:cNvSpPr>
            <a:spLocks noGrp="1"/>
          </p:cNvSpPr>
          <p:nvPr>
            <p:ph type="body" sz="quarter" idx="10"/>
          </p:nvPr>
        </p:nvSpPr>
        <p:spPr>
          <a:xfrm>
            <a:off x="3374136" y="2057400"/>
            <a:ext cx="5205984" cy="4015740"/>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30" name="Text Placeholder 11"/>
          <p:cNvSpPr>
            <a:spLocks noGrp="1"/>
          </p:cNvSpPr>
          <p:nvPr>
            <p:ph type="body" sz="quarter" idx="17"/>
          </p:nvPr>
        </p:nvSpPr>
        <p:spPr>
          <a:xfrm>
            <a:off x="371476" y="1520736"/>
            <a:ext cx="2705099"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31" name="Text Placeholder 11"/>
          <p:cNvSpPr>
            <a:spLocks noGrp="1"/>
          </p:cNvSpPr>
          <p:nvPr>
            <p:ph type="body" sz="quarter" idx="18"/>
          </p:nvPr>
        </p:nvSpPr>
        <p:spPr>
          <a:xfrm>
            <a:off x="3190876" y="1520736"/>
            <a:ext cx="2705100"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32" name="Text Placeholder 11"/>
          <p:cNvSpPr>
            <a:spLocks noGrp="1"/>
          </p:cNvSpPr>
          <p:nvPr>
            <p:ph type="body" sz="quarter" idx="19"/>
          </p:nvPr>
        </p:nvSpPr>
        <p:spPr>
          <a:xfrm>
            <a:off x="6013451" y="1520736"/>
            <a:ext cx="2705100"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17"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6" name="Text Placeholder 26"/>
          <p:cNvSpPr>
            <a:spLocks noGrp="1"/>
          </p:cNvSpPr>
          <p:nvPr>
            <p:ph type="body" sz="quarter" idx="10"/>
          </p:nvPr>
        </p:nvSpPr>
        <p:spPr>
          <a:xfrm>
            <a:off x="3714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6"/>
          <p:cNvSpPr>
            <a:spLocks noGrp="1"/>
          </p:cNvSpPr>
          <p:nvPr>
            <p:ph type="body" sz="quarter" idx="20"/>
          </p:nvPr>
        </p:nvSpPr>
        <p:spPr>
          <a:xfrm>
            <a:off x="31908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26"/>
          <p:cNvSpPr>
            <a:spLocks noGrp="1"/>
          </p:cNvSpPr>
          <p:nvPr>
            <p:ph type="body" sz="quarter" idx="21"/>
          </p:nvPr>
        </p:nvSpPr>
        <p:spPr>
          <a:xfrm>
            <a:off x="60102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D6ACA02D-3224-4FF9-AE58-B3034B10A5EB}" type="slidenum">
              <a:rPr lang="en-US" altLang="ja-JP"/>
              <a:pPr>
                <a:defRPr/>
              </a:pPr>
              <a:t>&lt;#&gt;</a:t>
            </a:fld>
            <a:endParaRPr lang="en-US" altLang="ja-JP"/>
          </a:p>
        </p:txBody>
      </p:sp>
      <p:sp>
        <p:nvSpPr>
          <p:cNvPr id="5" name="正方形/長方形 4"/>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Line with Content">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9"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27" name="Text Placeholder 26"/>
          <p:cNvSpPr>
            <a:spLocks noGrp="1"/>
          </p:cNvSpPr>
          <p:nvPr>
            <p:ph type="body" sz="quarter" idx="10"/>
          </p:nvPr>
        </p:nvSpPr>
        <p:spPr>
          <a:xfrm>
            <a:off x="365760" y="1142999"/>
            <a:ext cx="8348472" cy="5006975"/>
          </a:xfrm>
          <a:prstGeom prst="rect">
            <a:avLst/>
          </a:prstGeom>
        </p:spPr>
        <p:txBody>
          <a:bodyPr>
            <a:normAutofit/>
          </a:bodyPr>
          <a:lstStyle>
            <a:lvl1pPr>
              <a:lnSpc>
                <a:spcPct val="110000"/>
              </a:lnSpc>
              <a:spcBef>
                <a:spcPts val="1000"/>
              </a:spcBef>
              <a:buClr>
                <a:srgbClr val="000000"/>
              </a:buClr>
              <a:defRPr>
                <a:solidFill>
                  <a:srgbClr val="000000"/>
                </a:solidFill>
              </a:defRPr>
            </a:lvl1pPr>
            <a:lvl2pPr marL="342900" indent="-114300">
              <a:lnSpc>
                <a:spcPct val="110000"/>
              </a:lnSpc>
              <a:spcBef>
                <a:spcPts val="500"/>
              </a:spcBef>
              <a:buSzPct val="80000"/>
              <a:buFont typeface="Arial" pitchFamily="34" charset="0"/>
              <a:buChar char="•"/>
              <a:defRPr>
                <a:solidFill>
                  <a:srgbClr val="000000"/>
                </a:solidFill>
              </a:defRPr>
            </a:lvl2pPr>
            <a:lvl3pPr marL="571500" indent="-168275">
              <a:lnSpc>
                <a:spcPct val="110000"/>
              </a:lnSpc>
              <a:spcBef>
                <a:spcPts val="400"/>
              </a:spcBef>
              <a:buFont typeface="Futura Bk" pitchFamily="34" charset="0"/>
              <a:buChar char="−"/>
              <a:defRPr sz="1200">
                <a:solidFill>
                  <a:srgbClr val="000000"/>
                </a:solidFill>
              </a:defRPr>
            </a:lvl3pPr>
            <a:lvl4pPr marL="800100" indent="-114300">
              <a:lnSpc>
                <a:spcPct val="110000"/>
              </a:lnSpc>
              <a:spcBef>
                <a:spcPts val="400"/>
              </a:spcBef>
              <a:buSzPct val="80000"/>
              <a:buFont typeface="Arial" pitchFamily="34" charset="0"/>
              <a:buChar char="•"/>
              <a:defRPr sz="1200">
                <a:solidFill>
                  <a:srgbClr val="000000"/>
                </a:solidFill>
              </a:defRPr>
            </a:lvl4pPr>
            <a:lvl5pPr marL="1028700" indent="-174625">
              <a:lnSpc>
                <a:spcPct val="110000"/>
              </a:lnSpc>
              <a:spcBef>
                <a:spcPts val="400"/>
              </a:spcBef>
              <a:buFont typeface="Futura Bk" pitchFamily="34" charset="0"/>
              <a:buChar char="−"/>
              <a:defRPr sz="12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1Line, Subtitle and Content">
    <p:spTree>
      <p:nvGrpSpPr>
        <p:cNvPr id="1" name=""/>
        <p:cNvGrpSpPr/>
        <p:nvPr/>
      </p:nvGrpSpPr>
      <p:grpSpPr>
        <a:xfrm>
          <a:off x="0" y="0"/>
          <a:ext cx="0" cy="0"/>
          <a:chOff x="0" y="0"/>
          <a:chExt cx="0" cy="0"/>
        </a:xfrm>
      </p:grpSpPr>
      <p:pic>
        <p:nvPicPr>
          <p:cNvPr id="5"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13" name="Text Placeholder 12"/>
          <p:cNvSpPr>
            <a:spLocks noGrp="1"/>
          </p:cNvSpPr>
          <p:nvPr>
            <p:ph type="body" sz="quarter" idx="14"/>
          </p:nvPr>
        </p:nvSpPr>
        <p:spPr>
          <a:xfrm>
            <a:off x="358775" y="879475"/>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5"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
                <a:srgbClr val="000000"/>
              </a:buClr>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4" name="Text Placeholder 26"/>
          <p:cNvSpPr>
            <a:spLocks noGrp="1"/>
          </p:cNvSpPr>
          <p:nvPr>
            <p:ph type="body" sz="quarter" idx="10"/>
          </p:nvPr>
        </p:nvSpPr>
        <p:spPr>
          <a:xfrm>
            <a:off x="365760" y="1530096"/>
            <a:ext cx="8348472" cy="4599432"/>
          </a:xfrm>
          <a:prstGeom prst="rect">
            <a:avLst/>
          </a:prstGeom>
        </p:spPr>
        <p:txBody>
          <a:bodyPr>
            <a:normAutofit/>
          </a:bodyPr>
          <a:lstStyle>
            <a:lvl1pPr>
              <a:lnSpc>
                <a:spcPct val="110000"/>
              </a:lnSpc>
              <a:spcBef>
                <a:spcPts val="1000"/>
              </a:spcBef>
              <a:buClr>
                <a:srgbClr val="000000"/>
              </a:buClr>
              <a:defRPr>
                <a:solidFill>
                  <a:srgbClr val="000000"/>
                </a:solidFill>
              </a:defRPr>
            </a:lvl1pPr>
            <a:lvl2pPr marL="342900" indent="-114300">
              <a:lnSpc>
                <a:spcPct val="110000"/>
              </a:lnSpc>
              <a:spcBef>
                <a:spcPts val="500"/>
              </a:spcBef>
              <a:buClr>
                <a:srgbClr val="000000"/>
              </a:buClr>
              <a:buSzPct val="80000"/>
              <a:buFont typeface="Arial" pitchFamily="34" charset="0"/>
              <a:buChar char="•"/>
              <a:defRPr>
                <a:solidFill>
                  <a:srgbClr val="000000"/>
                </a:solidFill>
              </a:defRPr>
            </a:lvl2pPr>
            <a:lvl3pPr marL="571500" indent="-168275">
              <a:lnSpc>
                <a:spcPct val="110000"/>
              </a:lnSpc>
              <a:spcBef>
                <a:spcPts val="400"/>
              </a:spcBef>
              <a:buClr>
                <a:srgbClr val="000000"/>
              </a:buClr>
              <a:buFont typeface="Futura Bk" pitchFamily="34" charset="0"/>
              <a:buChar char="−"/>
              <a:defRPr sz="1200">
                <a:solidFill>
                  <a:srgbClr val="000000"/>
                </a:solidFill>
              </a:defRPr>
            </a:lvl3pPr>
            <a:lvl4pPr marL="800100" indent="-114300">
              <a:lnSpc>
                <a:spcPct val="110000"/>
              </a:lnSpc>
              <a:spcBef>
                <a:spcPts val="400"/>
              </a:spcBef>
              <a:buClr>
                <a:srgbClr val="000000"/>
              </a:buClr>
              <a:buSzPct val="80000"/>
              <a:buFont typeface="Arial" pitchFamily="34" charset="0"/>
              <a:buChar char="•"/>
              <a:defRPr sz="1200">
                <a:solidFill>
                  <a:srgbClr val="000000"/>
                </a:solidFill>
              </a:defRPr>
            </a:lvl4pPr>
            <a:lvl5pPr marL="1028700" indent="-174625">
              <a:lnSpc>
                <a:spcPct val="110000"/>
              </a:lnSpc>
              <a:spcBef>
                <a:spcPts val="400"/>
              </a:spcBef>
              <a:buClr>
                <a:srgbClr val="000000"/>
              </a:buClr>
              <a:buFont typeface="Futura Bk" pitchFamily="34" charset="0"/>
              <a:buChar char="−"/>
              <a:defRPr sz="12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1Line with Subtitl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12" name="Text Placeholder 12"/>
          <p:cNvSpPr>
            <a:spLocks noGrp="1"/>
          </p:cNvSpPr>
          <p:nvPr>
            <p:ph type="body" sz="quarter" idx="14"/>
          </p:nvPr>
        </p:nvSpPr>
        <p:spPr>
          <a:xfrm>
            <a:off x="358775" y="879475"/>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3"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1Line Only">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9" name="Title 8"/>
          <p:cNvSpPr>
            <a:spLocks noGrp="1"/>
          </p:cNvSpPr>
          <p:nvPr>
            <p:ph type="title"/>
          </p:nvPr>
        </p:nvSpPr>
        <p:spPr>
          <a:xfrm>
            <a:off x="339725" y="420624"/>
            <a:ext cx="8375650" cy="439737"/>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Line, with Content">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9"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1" name="Text Placeholder 26"/>
          <p:cNvSpPr>
            <a:spLocks noGrp="1"/>
          </p:cNvSpPr>
          <p:nvPr>
            <p:ph type="body" sz="quarter" idx="10"/>
          </p:nvPr>
        </p:nvSpPr>
        <p:spPr>
          <a:xfrm>
            <a:off x="365760" y="1536191"/>
            <a:ext cx="8348472" cy="4613783"/>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2Line, Subtitle and Content">
    <p:spTree>
      <p:nvGrpSpPr>
        <p:cNvPr id="1" name=""/>
        <p:cNvGrpSpPr/>
        <p:nvPr/>
      </p:nvGrpSpPr>
      <p:grpSpPr>
        <a:xfrm>
          <a:off x="0" y="0"/>
          <a:ext cx="0" cy="0"/>
          <a:chOff x="0" y="0"/>
          <a:chExt cx="0" cy="0"/>
        </a:xfrm>
      </p:grpSpPr>
      <p:pic>
        <p:nvPicPr>
          <p:cNvPr id="5"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11"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2" name="Text Placeholder 12"/>
          <p:cNvSpPr>
            <a:spLocks noGrp="1"/>
          </p:cNvSpPr>
          <p:nvPr>
            <p:ph type="body" sz="quarter" idx="14"/>
          </p:nvPr>
        </p:nvSpPr>
        <p:spPr>
          <a:xfrm>
            <a:off x="358775" y="1295400"/>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
        <p:nvSpPr>
          <p:cNvPr id="14" name="Text Placeholder 26"/>
          <p:cNvSpPr>
            <a:spLocks noGrp="1"/>
          </p:cNvSpPr>
          <p:nvPr>
            <p:ph type="body" sz="quarter" idx="10"/>
          </p:nvPr>
        </p:nvSpPr>
        <p:spPr>
          <a:xfrm>
            <a:off x="365760" y="1949196"/>
            <a:ext cx="8348472" cy="4223004"/>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Line, with Subtitl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18"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9" name="Text Placeholder 12"/>
          <p:cNvSpPr>
            <a:spLocks noGrp="1"/>
          </p:cNvSpPr>
          <p:nvPr>
            <p:ph type="body" sz="quarter" idx="14"/>
          </p:nvPr>
        </p:nvSpPr>
        <p:spPr>
          <a:xfrm>
            <a:off x="358775" y="1295400"/>
            <a:ext cx="8370380" cy="393286"/>
          </a:xfrm>
          <a:prstGeom prst="rect">
            <a:avLst/>
          </a:prstGeom>
        </p:spPr>
        <p:txBody>
          <a:bodyPr/>
          <a:lstStyle>
            <a:lvl1pPr marL="0" indent="0">
              <a:lnSpc>
                <a:spcPct val="100000"/>
              </a:lnSpc>
              <a:buNone/>
              <a:defRPr lang="en-US" sz="2000" kern="1200" dirty="0" smtClean="0">
                <a:solidFill>
                  <a:srgbClr val="7B7B79"/>
                </a:solidFill>
                <a:latin typeface="Futura Bk" pitchFamily="34" charset="0"/>
                <a:ea typeface="+mn-ea"/>
                <a:cs typeface="+mn-cs"/>
              </a:defRPr>
            </a:lvl1pPr>
            <a:lvl2pPr>
              <a:defRPr lang="en-US" sz="2000" kern="1200" dirty="0" smtClean="0">
                <a:solidFill>
                  <a:srgbClr val="FFFFFF"/>
                </a:solidFill>
                <a:latin typeface="Futura Bk" pitchFamily="34" charset="0"/>
                <a:ea typeface="+mn-ea"/>
                <a:cs typeface="+mn-cs"/>
              </a:defRPr>
            </a:lvl2pPr>
            <a:lvl3pPr>
              <a:defRPr lang="en-US" sz="2000" kern="1200" dirty="0" smtClean="0">
                <a:solidFill>
                  <a:srgbClr val="FFFFFF"/>
                </a:solidFill>
                <a:latin typeface="Futura Bk" pitchFamily="34" charset="0"/>
                <a:ea typeface="+mn-ea"/>
                <a:cs typeface="+mn-cs"/>
              </a:defRPr>
            </a:lvl3pPr>
            <a:lvl4pPr>
              <a:defRPr lang="en-US" sz="2000" kern="1200" dirty="0" smtClean="0">
                <a:solidFill>
                  <a:srgbClr val="FFFFFF"/>
                </a:solidFill>
                <a:latin typeface="Futura Bk" pitchFamily="34" charset="0"/>
                <a:ea typeface="+mn-ea"/>
                <a:cs typeface="+mn-cs"/>
              </a:defRPr>
            </a:lvl4pPr>
            <a:lvl5pPr>
              <a:defRPr lang="en-US" sz="2000" kern="1200" dirty="0" smtClean="0">
                <a:solidFill>
                  <a:srgbClr val="FFFFFF"/>
                </a:solidFill>
                <a:latin typeface="Futura Bk" pitchFamily="34" charset="0"/>
                <a:ea typeface="+mn-ea"/>
                <a:cs typeface="+mn-cs"/>
              </a:defRPr>
            </a:lvl5pPr>
          </a:lstStyle>
          <a:p>
            <a:pPr lvl="0"/>
            <a:r>
              <a:rPr lang="en-US" dirty="0" smtClean="0"/>
              <a:t>Click to edit Master text styles</a:t>
            </a: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Line Title Only">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8"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7"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25" name="Title 8"/>
          <p:cNvSpPr>
            <a:spLocks noGrp="1"/>
          </p:cNvSpPr>
          <p:nvPr>
            <p:ph type="title"/>
          </p:nvPr>
        </p:nvSpPr>
        <p:spPr>
          <a:xfrm>
            <a:off x="371855" y="1523493"/>
            <a:ext cx="2792349" cy="458977"/>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2000" kern="1200" dirty="0" smtClean="0">
                <a:solidFill>
                  <a:srgbClr val="0098F6"/>
                </a:solidFill>
                <a:latin typeface="Futura Bk" pitchFamily="34" charset="0"/>
                <a:ea typeface="+mn-ea"/>
                <a:cs typeface="+mn-cs"/>
              </a:defRPr>
            </a:lvl1pPr>
          </a:lstStyle>
          <a:p>
            <a:r>
              <a:rPr lang="en-US" dirty="0" smtClean="0"/>
              <a:t>Click to edit Master title style</a:t>
            </a:r>
            <a:endParaRPr lang="en-US" dirty="0"/>
          </a:p>
        </p:txBody>
      </p:sp>
      <p:sp>
        <p:nvSpPr>
          <p:cNvPr id="26" name="Text Placeholder 18"/>
          <p:cNvSpPr>
            <a:spLocks noGrp="1"/>
          </p:cNvSpPr>
          <p:nvPr>
            <p:ph type="body" sz="quarter" idx="13"/>
          </p:nvPr>
        </p:nvSpPr>
        <p:spPr>
          <a:xfrm>
            <a:off x="366933" y="2059872"/>
            <a:ext cx="2805320" cy="4013268"/>
          </a:xfrm>
          <a:prstGeom prst="rect">
            <a:avLst/>
          </a:prstGeom>
        </p:spPr>
        <p:txBody>
          <a:bodyPr>
            <a:normAutofit/>
          </a:bodyPr>
          <a:lstStyle>
            <a:lvl1pPr marL="0" indent="0">
              <a:lnSpc>
                <a:spcPct val="110000"/>
              </a:lnSpc>
              <a:spcBef>
                <a:spcPts val="1000"/>
              </a:spcBef>
              <a:buClr>
                <a:schemeClr val="tx1">
                  <a:lumMod val="50000"/>
                  <a:lumOff val="50000"/>
                </a:schemeClr>
              </a:buClr>
              <a:buFont typeface="Futura Bk" pitchFamily="34" charset="0"/>
              <a:buNone/>
              <a:defRPr sz="2000">
                <a:solidFill>
                  <a:srgbClr val="000000"/>
                </a:solidFill>
                <a:latin typeface="Futura Bk" pitchFamily="34" charset="0"/>
              </a:defRPr>
            </a:lvl1pPr>
            <a:lvl2pPr marL="227013" indent="1588">
              <a:lnSpc>
                <a:spcPct val="100000"/>
              </a:lnSpc>
              <a:spcBef>
                <a:spcPts val="0"/>
              </a:spcBef>
              <a:defRPr sz="2000">
                <a:solidFill>
                  <a:schemeClr val="bg1"/>
                </a:solidFill>
                <a:latin typeface="Futura Bk" pitchFamily="34" charset="0"/>
              </a:defRPr>
            </a:lvl2pPr>
            <a:lvl3pPr marL="284163" indent="0">
              <a:lnSpc>
                <a:spcPct val="100000"/>
              </a:lnSpc>
              <a:buNone/>
              <a:defRPr sz="2000">
                <a:solidFill>
                  <a:schemeClr val="bg1"/>
                </a:solidFill>
                <a:latin typeface="Futura Bk" pitchFamily="34" charset="0"/>
              </a:defRPr>
            </a:lvl3pPr>
            <a:lvl4pPr marL="396875" indent="0">
              <a:lnSpc>
                <a:spcPct val="100000"/>
              </a:lnSpc>
              <a:buNone/>
              <a:defRPr sz="2000">
                <a:solidFill>
                  <a:schemeClr val="bg1"/>
                </a:solidFill>
                <a:latin typeface="Futura Bk" pitchFamily="34" charset="0"/>
              </a:defRPr>
            </a:lvl4pPr>
            <a:lvl5pPr marL="517525" marR="0" indent="0" algn="l" defTabSz="914400" rtl="0" eaLnBrk="1" fontAlgn="auto" latinLnBrk="0" hangingPunct="1">
              <a:lnSpc>
                <a:spcPct val="100000"/>
              </a:lnSpc>
              <a:spcBef>
                <a:spcPct val="20000"/>
              </a:spcBef>
              <a:spcAft>
                <a:spcPts val="0"/>
              </a:spcAft>
              <a:buClrTx/>
              <a:buSzTx/>
              <a:buFont typeface="Arial" pitchFamily="34" charset="0"/>
              <a:buNone/>
              <a:tabLst/>
              <a:defRPr sz="2000">
                <a:solidFill>
                  <a:schemeClr val="bg1"/>
                </a:solidFill>
                <a:latin typeface="Futura Bk" pitchFamily="34" charset="0"/>
              </a:defRPr>
            </a:lvl5pPr>
          </a:lstStyle>
          <a:p>
            <a:pPr lvl="0"/>
            <a:r>
              <a:rPr lang="en-US" dirty="0" smtClean="0"/>
              <a:t>Click to edit Master text styles</a:t>
            </a:r>
          </a:p>
        </p:txBody>
      </p:sp>
      <p:sp>
        <p:nvSpPr>
          <p:cNvPr id="27" name="Text Placeholder 21"/>
          <p:cNvSpPr>
            <a:spLocks noGrp="1"/>
          </p:cNvSpPr>
          <p:nvPr>
            <p:ph type="body" sz="quarter" idx="15"/>
          </p:nvPr>
        </p:nvSpPr>
        <p:spPr>
          <a:xfrm>
            <a:off x="3378283" y="1515873"/>
            <a:ext cx="2686050" cy="458977"/>
          </a:xfrm>
          <a:prstGeom prst="rect">
            <a:avLst/>
          </a:prstGeo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Tx/>
              <a:buNone/>
              <a:tabLst/>
              <a:defRPr lang="en-US" sz="2000" kern="1200" cap="none" baseline="0" dirty="0">
                <a:solidFill>
                  <a:srgbClr val="0098F6"/>
                </a:solidFill>
                <a:latin typeface="Futura Bk" pitchFamily="34" charset="0"/>
                <a:ea typeface="+mn-ea"/>
                <a:cs typeface="+mn-cs"/>
              </a:defRPr>
            </a:lvl1pPr>
            <a:lvl2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2pPr>
            <a:lvl3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3pPr>
            <a:lvl4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4pPr>
            <a:lvl5pPr>
              <a:defRPr kumimoji="0" lang="en-US" sz="1800" b="0" i="0" u="none" strike="noStrike" kern="1200" cap="none" spc="0" normalizeH="0" baseline="0" noProof="0" dirty="0" smtClean="0">
                <a:ln>
                  <a:noFill/>
                </a:ln>
                <a:solidFill>
                  <a:srgbClr val="05A6FF"/>
                </a:solidFill>
                <a:effectLst/>
                <a:uLnTx/>
                <a:uFillTx/>
                <a:latin typeface="Futura Bk" pitchFamily="34" charset="0"/>
                <a:ea typeface="+mn-ea"/>
                <a:cs typeface="+mn-cs"/>
              </a:defRPr>
            </a:lvl5pPr>
          </a:lstStyle>
          <a:p>
            <a:pPr lvl="0"/>
            <a:r>
              <a:rPr lang="en-US" dirty="0" smtClean="0"/>
              <a:t>Click to edit Master text styles</a:t>
            </a:r>
          </a:p>
        </p:txBody>
      </p:sp>
      <p:sp>
        <p:nvSpPr>
          <p:cNvPr id="18" name="Text Placeholder 17"/>
          <p:cNvSpPr>
            <a:spLocks noGrp="1"/>
          </p:cNvSpPr>
          <p:nvPr>
            <p:ph type="body" sz="quarter" idx="16"/>
          </p:nvPr>
        </p:nvSpPr>
        <p:spPr>
          <a:xfrm>
            <a:off x="338328" y="420624"/>
            <a:ext cx="8242300" cy="914400"/>
          </a:xfrm>
          <a:prstGeom prst="rect">
            <a:avLst/>
          </a:prstGeom>
        </p:spPr>
        <p:txBody>
          <a:bodyPr>
            <a:noAutofit/>
          </a:bodyPr>
          <a:lstStyle>
            <a:lvl1pPr marL="0" indent="0">
              <a:lnSpc>
                <a:spcPts val="3300"/>
              </a:lnSpc>
              <a:buFontTx/>
              <a:buNone/>
              <a:defRPr sz="3300" cap="none" baseline="0"/>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p:txBody>
      </p:sp>
      <p:sp>
        <p:nvSpPr>
          <p:cNvPr id="13" name="Text Placeholder 26"/>
          <p:cNvSpPr>
            <a:spLocks noGrp="1"/>
          </p:cNvSpPr>
          <p:nvPr>
            <p:ph type="body" sz="quarter" idx="10"/>
          </p:nvPr>
        </p:nvSpPr>
        <p:spPr>
          <a:xfrm>
            <a:off x="3374136" y="2057400"/>
            <a:ext cx="5205984" cy="4015740"/>
          </a:xfrm>
          <a:prstGeom prst="rect">
            <a:avLst/>
          </a:prstGeom>
        </p:spPr>
        <p:txBody>
          <a:bodyPr>
            <a:normAutofit/>
          </a:bodyPr>
          <a:lstStyle>
            <a:lvl1pPr>
              <a:lnSpc>
                <a:spcPct val="110000"/>
              </a:lnSpc>
              <a:spcBef>
                <a:spcPts val="1000"/>
              </a:spcBef>
              <a:defRPr/>
            </a:lvl1pPr>
            <a:lvl2pPr marL="342900" indent="-114300">
              <a:lnSpc>
                <a:spcPct val="110000"/>
              </a:lnSpc>
              <a:spcBef>
                <a:spcPts val="500"/>
              </a:spcBef>
              <a:buSzPct val="80000"/>
              <a:buFont typeface="Arial" pitchFamily="34" charset="0"/>
              <a:buChar char="•"/>
              <a:defRPr/>
            </a:lvl2pPr>
            <a:lvl3pPr marL="571500" indent="-168275">
              <a:lnSpc>
                <a:spcPct val="110000"/>
              </a:lnSpc>
              <a:spcBef>
                <a:spcPts val="400"/>
              </a:spcBef>
              <a:buFont typeface="Futura Bk" pitchFamily="34" charset="0"/>
              <a:buChar char="−"/>
              <a:defRPr sz="1200"/>
            </a:lvl3pPr>
            <a:lvl4pPr marL="800100" indent="-114300">
              <a:lnSpc>
                <a:spcPct val="110000"/>
              </a:lnSpc>
              <a:spcBef>
                <a:spcPts val="400"/>
              </a:spcBef>
              <a:buSzPct val="80000"/>
              <a:buFont typeface="Arial" pitchFamily="34" charset="0"/>
              <a:buChar char="•"/>
              <a:defRPr sz="1200"/>
            </a:lvl4pPr>
            <a:lvl5pPr marL="1028700" indent="-174625">
              <a:lnSpc>
                <a:spcPct val="110000"/>
              </a:lnSpc>
              <a:spcBef>
                <a:spcPts val="400"/>
              </a:spcBef>
              <a:buFont typeface="Futura Bk"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pic>
        <p:nvPicPr>
          <p:cNvPr id="9"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30" name="Text Placeholder 11"/>
          <p:cNvSpPr>
            <a:spLocks noGrp="1"/>
          </p:cNvSpPr>
          <p:nvPr>
            <p:ph type="body" sz="quarter" idx="17"/>
          </p:nvPr>
        </p:nvSpPr>
        <p:spPr>
          <a:xfrm>
            <a:off x="371476" y="1520736"/>
            <a:ext cx="2705099"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31" name="Text Placeholder 11"/>
          <p:cNvSpPr>
            <a:spLocks noGrp="1"/>
          </p:cNvSpPr>
          <p:nvPr>
            <p:ph type="body" sz="quarter" idx="18"/>
          </p:nvPr>
        </p:nvSpPr>
        <p:spPr>
          <a:xfrm>
            <a:off x="3190876" y="1520736"/>
            <a:ext cx="2705100"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32" name="Text Placeholder 11"/>
          <p:cNvSpPr>
            <a:spLocks noGrp="1"/>
          </p:cNvSpPr>
          <p:nvPr>
            <p:ph type="body" sz="quarter" idx="19"/>
          </p:nvPr>
        </p:nvSpPr>
        <p:spPr>
          <a:xfrm>
            <a:off x="6013451" y="1520736"/>
            <a:ext cx="2705100" cy="45836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Pct val="100000"/>
              <a:buFontTx/>
              <a:buNone/>
              <a:tabLst/>
              <a:defRPr lang="en-US" sz="2000" kern="1200" cap="none" baseline="0" dirty="0" smtClean="0">
                <a:solidFill>
                  <a:srgbClr val="0098F6"/>
                </a:solidFill>
                <a:latin typeface="Futura Bk" pitchFamily="34" charset="0"/>
                <a:ea typeface="+mn-ea"/>
                <a:cs typeface="+mn-cs"/>
              </a:defRPr>
            </a:lvl1pPr>
            <a:lvl2pPr>
              <a:defRPr sz="2000"/>
            </a:lvl2pPr>
            <a:lvl3pPr>
              <a:defRPr sz="2000"/>
            </a:lvl3pPr>
            <a:lvl4pPr>
              <a:defRPr sz="2000"/>
            </a:lvl4pPr>
            <a:lvl5pPr>
              <a:defRPr sz="2000"/>
            </a:lvl5pPr>
          </a:lstStyle>
          <a:p>
            <a:pPr lvl="0"/>
            <a:r>
              <a:rPr lang="en-US" dirty="0" smtClean="0"/>
              <a:t>Click to edit Master text styles</a:t>
            </a:r>
          </a:p>
        </p:txBody>
      </p:sp>
      <p:sp>
        <p:nvSpPr>
          <p:cNvPr id="17" name="Title 8"/>
          <p:cNvSpPr>
            <a:spLocks noGrp="1"/>
          </p:cNvSpPr>
          <p:nvPr>
            <p:ph type="title"/>
          </p:nvPr>
        </p:nvSpPr>
        <p:spPr>
          <a:xfrm>
            <a:off x="341313" y="420689"/>
            <a:ext cx="8375650" cy="874711"/>
          </a:xfrm>
          <a:prstGeom prst="rect">
            <a:avLst/>
          </a:prstGeom>
        </p:spPr>
        <p:txBody>
          <a:bodyPr>
            <a:noAutofit/>
          </a:bodyPr>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dirty="0" smtClean="0"/>
              <a:t>Click to edit Master title style</a:t>
            </a:r>
            <a:endParaRPr lang="en-US" dirty="0"/>
          </a:p>
        </p:txBody>
      </p:sp>
      <p:sp>
        <p:nvSpPr>
          <p:cNvPr id="16" name="Text Placeholder 26"/>
          <p:cNvSpPr>
            <a:spLocks noGrp="1"/>
          </p:cNvSpPr>
          <p:nvPr>
            <p:ph type="body" sz="quarter" idx="10"/>
          </p:nvPr>
        </p:nvSpPr>
        <p:spPr>
          <a:xfrm>
            <a:off x="3714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6"/>
          <p:cNvSpPr>
            <a:spLocks noGrp="1"/>
          </p:cNvSpPr>
          <p:nvPr>
            <p:ph type="body" sz="quarter" idx="20"/>
          </p:nvPr>
        </p:nvSpPr>
        <p:spPr>
          <a:xfrm>
            <a:off x="31908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26"/>
          <p:cNvSpPr>
            <a:spLocks noGrp="1"/>
          </p:cNvSpPr>
          <p:nvPr>
            <p:ph type="body" sz="quarter" idx="21"/>
          </p:nvPr>
        </p:nvSpPr>
        <p:spPr>
          <a:xfrm>
            <a:off x="6010276" y="2057400"/>
            <a:ext cx="2707004" cy="4015740"/>
          </a:xfrm>
          <a:prstGeom prst="rect">
            <a:avLst/>
          </a:prstGeom>
        </p:spPr>
        <p:txBody>
          <a:bodyPr>
            <a:normAutofit/>
          </a:bodyPr>
          <a:lstStyle>
            <a:lvl1pPr>
              <a:lnSpc>
                <a:spcPct val="110000"/>
              </a:lnSpc>
              <a:spcBef>
                <a:spcPts val="600"/>
              </a:spcBef>
              <a:defRPr sz="1600"/>
            </a:lvl1pPr>
            <a:lvl2pPr marL="342900" indent="-114300">
              <a:lnSpc>
                <a:spcPct val="110000"/>
              </a:lnSpc>
              <a:spcBef>
                <a:spcPts val="400"/>
              </a:spcBef>
              <a:buSzPct val="80000"/>
              <a:buFont typeface="Arial" pitchFamily="34" charset="0"/>
              <a:buChar char="•"/>
              <a:defRPr sz="1200"/>
            </a:lvl2pPr>
            <a:lvl3pPr marL="571500" indent="-168275">
              <a:lnSpc>
                <a:spcPct val="110000"/>
              </a:lnSpc>
              <a:spcBef>
                <a:spcPts val="400"/>
              </a:spcBef>
              <a:buFont typeface="Futura Bk" pitchFamily="34" charset="0"/>
              <a:buChar char="−"/>
              <a:defRPr sz="1000"/>
            </a:lvl3pPr>
            <a:lvl4pPr marL="746125" indent="-114300">
              <a:lnSpc>
                <a:spcPct val="110000"/>
              </a:lnSpc>
              <a:spcBef>
                <a:spcPts val="400"/>
              </a:spcBef>
              <a:buSzPct val="80000"/>
              <a:buFont typeface="Arial" pitchFamily="34" charset="0"/>
              <a:buChar char="•"/>
              <a:defRPr sz="1000"/>
            </a:lvl4pPr>
            <a:lvl5pPr marL="974725" indent="-174625">
              <a:lnSpc>
                <a:spcPct val="110000"/>
              </a:lnSpc>
              <a:spcBef>
                <a:spcPts val="400"/>
              </a:spcBef>
              <a:buFont typeface="Futura Bk" pitchFamily="34" charset="0"/>
              <a:buChar cha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7A1607C6-BEDD-40A4-9237-7F689D61296C}" type="slidenum">
              <a:rPr lang="en-US" altLang="ja-JP"/>
              <a:pPr>
                <a:defRPr/>
              </a:pPr>
              <a:t>&lt;#&gt;</a:t>
            </a:fld>
            <a:endParaRPr lang="en-US" altLang="ja-JP"/>
          </a:p>
        </p:txBody>
      </p:sp>
      <p:sp>
        <p:nvSpPr>
          <p:cNvPr id="4" name="正方形/長方形 3"/>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228600" y="9906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9_Title Slide Blue">
    <p:bg>
      <p:bgPr>
        <a:gradFill flip="none" rotWithShape="1">
          <a:gsLst>
            <a:gs pos="15000">
              <a:srgbClr val="3191AE"/>
            </a:gs>
            <a:gs pos="85000">
              <a:srgbClr val="00313C"/>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3" name="Picture 7"/>
          <p:cNvPicPr>
            <a:picLocks noChangeAspect="1" noChangeArrowheads="1"/>
          </p:cNvPicPr>
          <p:nvPr userDrawn="1"/>
        </p:nvPicPr>
        <p:blipFill>
          <a:blip r:embed="rId2" cstate="print"/>
          <a:srcRect/>
          <a:stretch>
            <a:fillRect/>
          </a:stretch>
        </p:blipFill>
        <p:spPr bwMode="auto">
          <a:xfrm>
            <a:off x="7994650" y="1938338"/>
            <a:ext cx="1149350" cy="4919662"/>
          </a:xfrm>
          <a:prstGeom prst="rect">
            <a:avLst/>
          </a:prstGeom>
          <a:noFill/>
          <a:ln w="9525">
            <a:noFill/>
            <a:miter lim="800000"/>
            <a:headEnd/>
            <a:tailEnd/>
          </a:ln>
        </p:spPr>
      </p:pic>
      <p:sp>
        <p:nvSpPr>
          <p:cNvPr id="8" name="Title 10"/>
          <p:cNvSpPr>
            <a:spLocks noGrp="1"/>
          </p:cNvSpPr>
          <p:nvPr>
            <p:ph type="title"/>
          </p:nvPr>
        </p:nvSpPr>
        <p:spPr bwMode="black">
          <a:xfrm>
            <a:off x="1009650" y="2462996"/>
            <a:ext cx="7124700" cy="1368424"/>
          </a:xfrm>
          <a:prstGeom prst="rect">
            <a:avLst/>
          </a:prstGeom>
        </p:spPr>
        <p:txBody>
          <a:bodyPr anchor="ctr">
            <a:noAutofit/>
          </a:bodyPr>
          <a:lstStyle>
            <a:lvl1pPr algn="ctr">
              <a:lnSpc>
                <a:spcPts val="5000"/>
              </a:lnSpc>
              <a:defRPr sz="2600" cap="none" baseline="0">
                <a:solidFill>
                  <a:schemeClr val="bg1"/>
                </a:solidFill>
              </a:defRPr>
            </a:lvl1pPr>
          </a:lstStyle>
          <a:p>
            <a:r>
              <a:rPr lang="en-US" dirty="0" smtClean="0"/>
              <a:t>Click to edit Master title style</a:t>
            </a:r>
            <a:endParaRPr lang="en-US" dirty="0"/>
          </a:p>
        </p:txBody>
      </p:sp>
    </p:spTree>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114300"/>
            <a:ext cx="82454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447800"/>
            <a:ext cx="4059238" cy="4632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1688" y="1447800"/>
            <a:ext cx="4060825" cy="4632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xfrm>
            <a:off x="438150" y="6550025"/>
            <a:ext cx="411163" cy="219075"/>
          </a:xfrm>
          <a:prstGeom prst="rect">
            <a:avLst/>
          </a:prstGeom>
        </p:spPr>
        <p:txBody>
          <a:bodyPr vert="horz" wrap="square" lIns="91440" tIns="45720" rIns="91440" bIns="45720" numCol="1" anchor="t" anchorCtr="0" compatLnSpc="1">
            <a:prstTxWarp prst="textNoShape">
              <a:avLst/>
            </a:prstTxWarp>
          </a:bodyPr>
          <a:lstStyle>
            <a:lvl1pPr>
              <a:defRPr>
                <a:latin typeface="Futura Bk" pitchFamily="34" charset="0"/>
                <a:ea typeface="ＭＳ Ｐゴシック" charset="-128"/>
              </a:defRPr>
            </a:lvl1pPr>
          </a:lstStyle>
          <a:p>
            <a:fld id="{CB140D65-10DA-460F-A68D-6F16891CF44E}" type="slidenum">
              <a:rPr kumimoji="0" lang="en-US" altLang="ja-JP" smtClean="0">
                <a:solidFill>
                  <a:srgbClr val="000000"/>
                </a:solidFill>
              </a:rPr>
              <a:pPr/>
              <a:t>&lt;#&gt;</a:t>
            </a:fld>
            <a:endParaRPr kumimoji="0" lang="en-US" altLang="ja-JP" smtClean="0">
              <a:solidFill>
                <a:srgbClr val="000000"/>
              </a:solidFill>
            </a:endParaRPr>
          </a:p>
        </p:txBody>
      </p:sp>
      <p:sp>
        <p:nvSpPr>
          <p:cNvPr id="6" name="Rectangle 8"/>
          <p:cNvSpPr>
            <a:spLocks noGrp="1" noChangeArrowheads="1"/>
          </p:cNvSpPr>
          <p:nvPr>
            <p:ph type="dt" sz="half" idx="11"/>
          </p:nvPr>
        </p:nvSpPr>
        <p:spPr>
          <a:xfrm>
            <a:off x="836613" y="6550025"/>
            <a:ext cx="1114425" cy="219075"/>
          </a:xfrm>
          <a:prstGeom prst="rect">
            <a:avLst/>
          </a:prstGeom>
        </p:spPr>
        <p:txBody>
          <a:bodyPr vert="horz" wrap="square" lIns="91440" tIns="45720" rIns="91440" bIns="45720" numCol="1" anchor="t" anchorCtr="0" compatLnSpc="1">
            <a:prstTxWarp prst="textNoShape">
              <a:avLst/>
            </a:prstTxWarp>
          </a:bodyPr>
          <a:lstStyle>
            <a:lvl1pPr>
              <a:defRPr>
                <a:latin typeface="Futura Bk" pitchFamily="34" charset="0"/>
                <a:ea typeface="ＭＳ Ｐゴシック" charset="-128"/>
              </a:defRPr>
            </a:lvl1pPr>
          </a:lstStyle>
          <a:p>
            <a:fld id="{FE387331-A554-4D2C-A006-74CA5EF6370F}" type="datetime1">
              <a:rPr kumimoji="0" lang="en-US" altLang="ja-JP" smtClean="0">
                <a:solidFill>
                  <a:srgbClr val="000000"/>
                </a:solidFill>
              </a:rPr>
              <a:pPr/>
              <a:t>4/19/2011</a:t>
            </a:fld>
            <a:endParaRPr kumimoji="0" lang="en-US" altLang="ja-JP" smtClean="0">
              <a:solidFill>
                <a:srgbClr val="000000"/>
              </a:solidFill>
            </a:endParaRPr>
          </a:p>
        </p:txBody>
      </p:sp>
      <p:sp>
        <p:nvSpPr>
          <p:cNvPr id="7" name="Rectangle 9"/>
          <p:cNvSpPr>
            <a:spLocks noGrp="1" noChangeArrowheads="1"/>
          </p:cNvSpPr>
          <p:nvPr>
            <p:ph type="ftr" sz="quarter" idx="12"/>
          </p:nvPr>
        </p:nvSpPr>
        <p:spPr>
          <a:xfrm>
            <a:off x="1997075" y="6550025"/>
            <a:ext cx="5359400" cy="219075"/>
          </a:xfrm>
          <a:prstGeom prst="rect">
            <a:avLst/>
          </a:prstGeom>
        </p:spPr>
        <p:txBody>
          <a:bodyPr/>
          <a:lstStyle>
            <a:lvl1pPr fontAlgn="auto">
              <a:spcBef>
                <a:spcPts val="0"/>
              </a:spcBef>
              <a:spcAft>
                <a:spcPts val="0"/>
              </a:spcAft>
              <a:defRPr>
                <a:latin typeface="+mn-lt"/>
              </a:defRPr>
            </a:lvl1pPr>
          </a:lstStyle>
          <a:p>
            <a:pPr>
              <a:defRPr/>
            </a:pPr>
            <a:r>
              <a:rPr kumimoji="0" lang="en-US">
                <a:solidFill>
                  <a:srgbClr val="000000"/>
                </a:solidFill>
                <a:ea typeface="+mn-ea"/>
              </a:rPr>
              <a:t>HP Confidential - NDA Required</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4"/>
          <p:cNvPicPr>
            <a:picLocks noChangeAspect="1" noChangeArrowheads="1"/>
          </p:cNvPicPr>
          <p:nvPr userDrawn="1"/>
        </p:nvPicPr>
        <p:blipFill>
          <a:blip r:embed="rId2" cstate="print"/>
          <a:srcRect/>
          <a:stretch>
            <a:fillRect/>
          </a:stretch>
        </p:blipFill>
        <p:spPr bwMode="auto">
          <a:xfrm>
            <a:off x="8494713" y="6254750"/>
            <a:ext cx="401637" cy="401638"/>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rgbClr val="000000"/>
                </a:solidFill>
              </a:defRPr>
            </a:lvl1pPr>
          </a:lstStyle>
          <a:p>
            <a:r>
              <a:rPr lang="en-US" smtClean="0"/>
              <a:t>Click to edit Master title style</a:t>
            </a:r>
            <a:endParaRPr lang="en-US" dirty="0"/>
          </a:p>
        </p:txBody>
      </p:sp>
      <p:sp>
        <p:nvSpPr>
          <p:cNvPr id="4" name="Slide Number Placeholder 2"/>
          <p:cNvSpPr>
            <a:spLocks noGrp="1"/>
          </p:cNvSpPr>
          <p:nvPr>
            <p:ph type="sldNum" sz="quarter" idx="10"/>
          </p:nvPr>
        </p:nvSpPr>
        <p:spPr>
          <a:xfrm>
            <a:off x="438150" y="6532563"/>
            <a:ext cx="387350" cy="219075"/>
          </a:xfrm>
          <a:prstGeom prst="rect">
            <a:avLst/>
          </a:prstGeom>
        </p:spPr>
        <p:txBody>
          <a:bodyPr vert="horz" wrap="square" lIns="91440" tIns="45720" rIns="91440" bIns="45720" numCol="1" anchor="t" anchorCtr="0" compatLnSpc="1">
            <a:prstTxWarp prst="textNoShape">
              <a:avLst/>
            </a:prstTxWarp>
          </a:bodyPr>
          <a:lstStyle>
            <a:lvl1pPr>
              <a:defRPr sz="1600">
                <a:solidFill>
                  <a:srgbClr val="000000"/>
                </a:solidFill>
                <a:latin typeface="Futura Bk" pitchFamily="34" charset="0"/>
                <a:ea typeface="ＭＳ Ｐゴシック" charset="-128"/>
              </a:defRPr>
            </a:lvl1pPr>
          </a:lstStyle>
          <a:p>
            <a:fld id="{C069A3F5-5993-4A4E-8A28-19802CC9C47F}" type="slidenum">
              <a:rPr kumimoji="0" lang="en-US" altLang="ja-JP" smtClean="0"/>
              <a:pPr/>
              <a:t>&lt;#&gt;</a:t>
            </a:fld>
            <a:endParaRPr kumimoji="0" lang="en-US" altLang="ja-JP" smtClean="0"/>
          </a:p>
        </p:txBody>
      </p:sp>
      <p:sp>
        <p:nvSpPr>
          <p:cNvPr id="5" name="Date Placeholder 3"/>
          <p:cNvSpPr>
            <a:spLocks noGrp="1"/>
          </p:cNvSpPr>
          <p:nvPr>
            <p:ph type="dt" sz="half" idx="11"/>
          </p:nvPr>
        </p:nvSpPr>
        <p:spPr>
          <a:xfrm>
            <a:off x="836613" y="6532563"/>
            <a:ext cx="1371600" cy="219075"/>
          </a:xfrm>
          <a:prstGeom prst="rect">
            <a:avLst/>
          </a:prstGeom>
        </p:spPr>
        <p:txBody>
          <a:bodyPr vert="horz" wrap="square" lIns="91440" tIns="45720" rIns="91440" bIns="45720" numCol="1" anchor="t" anchorCtr="0" compatLnSpc="1">
            <a:prstTxWarp prst="textNoShape">
              <a:avLst/>
            </a:prstTxWarp>
          </a:bodyPr>
          <a:lstStyle>
            <a:lvl1pPr>
              <a:defRPr sz="1600">
                <a:solidFill>
                  <a:srgbClr val="000000"/>
                </a:solidFill>
                <a:latin typeface="Futura Bk" pitchFamily="34" charset="0"/>
                <a:ea typeface="ＭＳ Ｐゴシック" charset="-128"/>
              </a:defRPr>
            </a:lvl1pPr>
          </a:lstStyle>
          <a:p>
            <a:fld id="{E4DF2F63-84B9-4340-B83C-D714A7958E52}" type="datetime3">
              <a:rPr kumimoji="0" lang="en-US" altLang="ja-JP" smtClean="0"/>
              <a:pPr/>
              <a:t>19 April 2011</a:t>
            </a:fld>
            <a:endParaRPr kumimoji="0" lang="en-US" altLang="ja-JP" smtClean="0"/>
          </a:p>
        </p:txBody>
      </p:sp>
      <p:sp>
        <p:nvSpPr>
          <p:cNvPr id="6" name="Footer Placeholder 4"/>
          <p:cNvSpPr>
            <a:spLocks noGrp="1"/>
          </p:cNvSpPr>
          <p:nvPr>
            <p:ph type="ftr" sz="quarter" idx="12"/>
          </p:nvPr>
        </p:nvSpPr>
        <p:spPr>
          <a:xfrm>
            <a:off x="2225675" y="6532563"/>
            <a:ext cx="5359400" cy="219075"/>
          </a:xfrm>
          <a:prstGeom prst="rect">
            <a:avLst/>
          </a:prstGeom>
        </p:spPr>
        <p:txBody>
          <a:bodyPr vert="horz" wrap="square" lIns="91440" tIns="45720" rIns="91440" bIns="45720" numCol="1" anchor="t" anchorCtr="0" compatLnSpc="1">
            <a:prstTxWarp prst="textNoShape">
              <a:avLst/>
            </a:prstTxWarp>
          </a:bodyPr>
          <a:lstStyle>
            <a:lvl1pPr>
              <a:defRPr sz="1600">
                <a:solidFill>
                  <a:srgbClr val="000000"/>
                </a:solidFill>
                <a:latin typeface="Futura Bk" pitchFamily="34" charset="0"/>
              </a:defRPr>
            </a:lvl1pPr>
          </a:lstStyle>
          <a:p>
            <a:endParaRPr kumimoji="0" lang="ja-JP" altLang="ja-JP" smtClean="0">
              <a:ea typeface="+mn-ea"/>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b="1"/>
            </a:lvl1p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lvl1pPr>
              <a:defRPr>
                <a:solidFill>
                  <a:schemeClr val="accent1">
                    <a:lumMod val="50000"/>
                  </a:schemeClr>
                </a:solidFill>
              </a:defRPr>
            </a:lvl1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EE73984-8C1D-42B7-BCE6-C2EC5DC59FC8}" type="datetimeFigureOut">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097715F-1D2E-4A63-A368-91D83A9944F8}" type="slidenum">
              <a:rPr lang="ja-JP" altLang="en-US" smtClean="0">
                <a:solidFill>
                  <a:prstClr val="black"/>
                </a:solidFill>
                <a:latin typeface="Calibri"/>
                <a:ea typeface="ＭＳ Ｐゴシック"/>
              </a:rPr>
              <a:pPr fontAlgn="auto">
                <a:spcBef>
                  <a:spcPts val="0"/>
                </a:spcBef>
                <a:spcAft>
                  <a:spcPts val="0"/>
                </a:spcAft>
              </a:pPr>
              <a:t>&lt;#&gt;</a:t>
            </a:fld>
            <a:endParaRPr lang="ja-JP" altLang="en-US">
              <a:solidFill>
                <a:prstClr val="black"/>
              </a:solidFill>
              <a:latin typeface="Calibri"/>
              <a:ea typeface="ＭＳ Ｐゴシック"/>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D41AF50-1C65-4009-80A0-277A2E23DBBE}"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2844" y="274638"/>
            <a:ext cx="7643866" cy="796908"/>
          </a:xfrm>
        </p:spPr>
        <p:txBody>
          <a:bodyPr/>
          <a:lstStyle>
            <a:lvl1pPr>
              <a:defRPr>
                <a:latin typeface="Arial" pitchFamily="34" charset="0"/>
                <a:cs typeface="Arial" pitchFamily="34" charset="0"/>
              </a:defRPr>
            </a:lvl1p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DDAE9D6D-C32B-4872-8DBC-E78F6CD894FB}"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7" name="正方形/長方形 6"/>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14282" y="274638"/>
            <a:ext cx="7643866" cy="796908"/>
          </a:xfrm>
        </p:spPr>
        <p:txBody>
          <a:bodyPr/>
          <a:lstStyle/>
          <a:p>
            <a:r>
              <a:rPr kumimoji="1" lang="ja-JP" altLang="en-US" dirty="0" smtClean="0"/>
              <a:t>マスタ タイトルの書式設定</a:t>
            </a:r>
            <a:endParaRPr kumimoji="1" lang="ja-JP" altLang="en-US" dirty="0"/>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D597D50-6464-40CE-B5B5-13630A4F54F2}"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6" name="正方形/長方形 5"/>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9B0B6CE-51E4-4D2D-B58A-93988522B090}"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dirty="0">
              <a:solidFill>
                <a:prstClr val="black"/>
              </a:solidFill>
              <a:latin typeface="Calibri"/>
              <a:ea typeface="ＭＳ Ｐゴシック"/>
            </a:endParaRPr>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CD9EAF29-356D-431F-B384-D07B9AE9F4D7}" type="slidenum">
              <a:rPr lang="ja-JP" altLang="en-US" smtClean="0">
                <a:solidFill>
                  <a:prstClr val="white"/>
                </a:solidFill>
              </a:rPr>
              <a:pPr/>
              <a:t>&lt;#&gt;</a:t>
            </a:fld>
            <a:endParaRPr lang="ja-JP" altLang="en-US">
              <a:solidFill>
                <a:prstClr val="white"/>
              </a:solidFill>
            </a:endParaRPr>
          </a:p>
        </p:txBody>
      </p:sp>
      <p:sp>
        <p:nvSpPr>
          <p:cNvPr id="5" name="正方形/長方形 4"/>
          <p:cNvSpPr/>
          <p:nvPr userDrawn="1"/>
        </p:nvSpPr>
        <p:spPr>
          <a:xfrm>
            <a:off x="296752" y="1112824"/>
            <a:ext cx="7618319" cy="108000"/>
          </a:xfrm>
          <a:prstGeom prst="rect">
            <a:avLst/>
          </a:prstGeom>
          <a:gradFill flip="none" rotWithShape="1">
            <a:gsLst>
              <a:gs pos="0">
                <a:schemeClr val="tx1">
                  <a:lumMod val="85000"/>
                  <a:lumOff val="15000"/>
                </a:schemeClr>
              </a:gs>
              <a:gs pos="53000">
                <a:srgbClr val="D4DEFF"/>
              </a:gs>
              <a:gs pos="83000">
                <a:srgbClr val="D4DEFF"/>
              </a:gs>
              <a:gs pos="100000">
                <a:srgbClr val="96AB9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8906081-EEB1-4BC2-94CB-96964C228F99}" type="datetime1">
              <a:rPr lang="ja-JP" altLang="en-US" smtClean="0">
                <a:solidFill>
                  <a:prstClr val="black"/>
                </a:solidFill>
                <a:latin typeface="Calibri"/>
                <a:ea typeface="ＭＳ Ｐゴシック"/>
              </a:rPr>
              <a:pPr fontAlgn="auto">
                <a:spcBef>
                  <a:spcPts val="0"/>
                </a:spcBef>
                <a:spcAft>
                  <a:spcPts val="0"/>
                </a:spcAft>
              </a:pPr>
              <a:t>2011/4/19</a:t>
            </a:fld>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4FDF61D7-0E05-42FB-B854-2CE5D207C49D}" type="slidenum">
              <a:rPr lang="ja-JP" altLang="en-US" smtClean="0">
                <a:solidFill>
                  <a:prstClr val="white"/>
                </a:solidFill>
              </a:rPr>
              <a:pPr/>
              <a:t>&lt;#&gt;</a:t>
            </a:fld>
            <a:endParaRPr lang="ja-JP" altLang="en-US">
              <a:solidFill>
                <a:prstClr val="white"/>
              </a:solidFill>
            </a:endParaRPr>
          </a:p>
        </p:txBody>
      </p:sp>
      <p:sp>
        <p:nvSpPr>
          <p:cNvPr id="10" name="タイトル 1"/>
          <p:cNvSpPr>
            <a:spLocks noGrp="1"/>
          </p:cNvSpPr>
          <p:nvPr>
            <p:ph type="title"/>
          </p:nvPr>
        </p:nvSpPr>
        <p:spPr>
          <a:xfrm>
            <a:off x="457200" y="142852"/>
            <a:ext cx="8229600" cy="714380"/>
          </a:xfrm>
        </p:spPr>
        <p:txBody>
          <a:bodyPr/>
          <a:lstStyle/>
          <a:p>
            <a:r>
              <a:rPr kumimoji="1" lang="ja-JP" altLang="en-US" dirty="0" smtClean="0"/>
              <a:t>マスタ タイトルの書式設定</a:t>
            </a:r>
            <a:endParaRPr kumimoji="1" lang="ja-JP" altLang="en-US" dirty="0"/>
          </a:p>
        </p:txBody>
      </p:sp>
      <p:cxnSp>
        <p:nvCxnSpPr>
          <p:cNvPr id="11" name="直線コネクタ 10"/>
          <p:cNvCxnSpPr/>
          <p:nvPr userDrawn="1"/>
        </p:nvCxnSpPr>
        <p:spPr>
          <a:xfrm>
            <a:off x="428596" y="927082"/>
            <a:ext cx="8286808" cy="1588"/>
          </a:xfrm>
          <a:prstGeom prst="line">
            <a:avLst/>
          </a:pr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1D314DD5-278F-48E1-8723-6A2BA3A4797E}"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CE9EA37E-6410-4799-B93E-7D45AF8714D5}" type="slidenum">
              <a:rPr lang="en-US" altLang="ja-JP"/>
              <a:pPr>
                <a:defRPr/>
              </a:pPr>
              <a:t>&lt;#&gt;</a:t>
            </a:fld>
            <a:endParaRPr lang="en-US" altLang="ja-JP"/>
          </a:p>
        </p:txBody>
      </p:sp>
      <p:sp>
        <p:nvSpPr>
          <p:cNvPr id="7" name="正方形/長方形 6"/>
          <p:cNvSpPr/>
          <p:nvPr userDrawn="1"/>
        </p:nvSpPr>
        <p:spPr>
          <a:xfrm>
            <a:off x="-381000" y="838200"/>
            <a:ext cx="9525000" cy="632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ABBEF49D-0FA4-4F68-AF89-5F6B24F100C0}"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CB7E8-8FC3-45C6-A237-951E96D904CA}"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2011/4/19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&lt;#&gt;</a:t>
            </a:fld>
            <a:endParaRPr lang="ja-JP"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2.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9.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3.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5.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94.xml"/><Relationship Id="rId7" Type="http://schemas.openxmlformats.org/officeDocument/2006/relationships/image" Target="../media/image8.png"/><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theme" Target="../theme/theme16.xml"/><Relationship Id="rId5" Type="http://schemas.openxmlformats.org/officeDocument/2006/relationships/slideLayout" Target="../slideLayouts/slideLayout196.xml"/><Relationship Id="rId4" Type="http://schemas.openxmlformats.org/officeDocument/2006/relationships/slideLayout" Target="../slideLayouts/slideLayout1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8.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1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2.jpe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0.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1.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image" Target="../media/image12.jpeg"/><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2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theme" Target="../theme/theme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8.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5.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IT_de_ECO_4_3_003"/>
          <p:cNvPicPr>
            <a:picLocks noChangeAspect="1" noChangeArrowheads="1"/>
          </p:cNvPicPr>
          <p:nvPr userDrawn="1"/>
        </p:nvPicPr>
        <p:blipFill>
          <a:blip r:embed="rId14" cstate="print"/>
          <a:srcRect/>
          <a:stretch>
            <a:fillRect/>
          </a:stretch>
        </p:blipFill>
        <p:spPr bwMode="auto">
          <a:xfrm>
            <a:off x="0" y="6500813"/>
            <a:ext cx="9144000" cy="357187"/>
          </a:xfrm>
          <a:prstGeom prst="rect">
            <a:avLst/>
          </a:prstGeom>
          <a:noFill/>
          <a:ln w="9525">
            <a:noFill/>
            <a:miter lim="800000"/>
            <a:headEnd/>
            <a:tailEnd/>
          </a:ln>
        </p:spPr>
      </p:pic>
      <p:pic>
        <p:nvPicPr>
          <p:cNvPr id="1027" name="Picture 3" descr="IT_de_ECO_4_3_002"/>
          <p:cNvPicPr>
            <a:picLocks noChangeArrowheads="1"/>
          </p:cNvPicPr>
          <p:nvPr userDrawn="1"/>
        </p:nvPicPr>
        <p:blipFill>
          <a:blip r:embed="rId15" cstate="print"/>
          <a:srcRect/>
          <a:stretch>
            <a:fillRect/>
          </a:stretch>
        </p:blipFill>
        <p:spPr bwMode="auto">
          <a:xfrm>
            <a:off x="0" y="0"/>
            <a:ext cx="9144000" cy="184150"/>
          </a:xfrm>
          <a:prstGeom prst="rect">
            <a:avLst/>
          </a:prstGeom>
          <a:noFill/>
          <a:ln w="9525">
            <a:noFill/>
            <a:miter lim="800000"/>
            <a:headEnd/>
            <a:tailEnd/>
          </a:ln>
        </p:spPr>
      </p:pic>
      <p:sp>
        <p:nvSpPr>
          <p:cNvPr id="7172" name="Rectangle 4"/>
          <p:cNvSpPr>
            <a:spLocks noGrp="1" noChangeArrowheads="1"/>
          </p:cNvSpPr>
          <p:nvPr>
            <p:ph type="title"/>
          </p:nvPr>
        </p:nvSpPr>
        <p:spPr bwMode="auto">
          <a:xfrm>
            <a:off x="611188" y="182563"/>
            <a:ext cx="7921625"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3" name="Rectangle 5"/>
          <p:cNvSpPr>
            <a:spLocks noGrp="1" noChangeArrowheads="1"/>
          </p:cNvSpPr>
          <p:nvPr>
            <p:ph type="ftr" sz="quarter" idx="3"/>
          </p:nvPr>
        </p:nvSpPr>
        <p:spPr bwMode="auto">
          <a:xfrm>
            <a:off x="7088188" y="6453188"/>
            <a:ext cx="1582737"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900">
                <a:solidFill>
                  <a:srgbClr val="15473D"/>
                </a:solidFill>
                <a:latin typeface="Arial" charset="0"/>
              </a:defRPr>
            </a:lvl1pPr>
          </a:lstStyle>
          <a:p>
            <a:pPr>
              <a:defRPr/>
            </a:pPr>
            <a:endParaRPr lang="en-US" altLang="ja-JP"/>
          </a:p>
        </p:txBody>
      </p:sp>
      <p:sp>
        <p:nvSpPr>
          <p:cNvPr id="7174" name="Rectangle 6"/>
          <p:cNvSpPr>
            <a:spLocks noGrp="1" noChangeArrowheads="1"/>
          </p:cNvSpPr>
          <p:nvPr>
            <p:ph type="sldNum" sz="quarter" idx="4"/>
          </p:nvPr>
        </p:nvSpPr>
        <p:spPr bwMode="auto">
          <a:xfrm>
            <a:off x="8748713" y="6453188"/>
            <a:ext cx="2889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100">
                <a:solidFill>
                  <a:srgbClr val="15473D"/>
                </a:solidFill>
                <a:latin typeface="Arial" charset="0"/>
              </a:defRPr>
            </a:lvl1pPr>
          </a:lstStyle>
          <a:p>
            <a:pPr>
              <a:defRPr/>
            </a:pPr>
            <a:fld id="{AD534815-6EAE-45F2-9959-11543FAE18FF}" type="slidenum">
              <a:rPr lang="en-US" altLang="ja-JP"/>
              <a:pPr>
                <a:defRPr/>
              </a:pPr>
              <a:t>&lt;#&gt;</a:t>
            </a:fld>
            <a:endParaRPr lang="en-US" altLang="ja-JP"/>
          </a:p>
        </p:txBody>
      </p:sp>
      <p:sp>
        <p:nvSpPr>
          <p:cNvPr id="7175" name="Text Box 7"/>
          <p:cNvSpPr txBox="1">
            <a:spLocks noChangeArrowheads="1"/>
          </p:cNvSpPr>
          <p:nvPr userDrawn="1"/>
        </p:nvSpPr>
        <p:spPr bwMode="auto">
          <a:xfrm>
            <a:off x="3829050" y="6550025"/>
            <a:ext cx="1154113" cy="244475"/>
          </a:xfrm>
          <a:prstGeom prst="rect">
            <a:avLst/>
          </a:prstGeom>
          <a:noFill/>
          <a:ln w="9525">
            <a:noFill/>
            <a:miter lim="800000"/>
            <a:headEnd/>
            <a:tailEnd/>
          </a:ln>
          <a:effectLst/>
        </p:spPr>
        <p:txBody>
          <a:bodyPr wrap="none">
            <a:spAutoFit/>
          </a:bodyPr>
          <a:lstStyle/>
          <a:p>
            <a:pPr>
              <a:defRPr/>
            </a:pPr>
            <a:r>
              <a:rPr lang="en-US" altLang="ja-JP" sz="1000">
                <a:solidFill>
                  <a:srgbClr val="15473D"/>
                </a:solidFill>
                <a:latin typeface="Arial" charset="0"/>
                <a:ea typeface="HGP創英角ｺﾞｼｯｸUB" pitchFamily="50" charset="-128"/>
              </a:rPr>
              <a:t>NEC Confidential</a:t>
            </a:r>
          </a:p>
        </p:txBody>
      </p:sp>
      <p:sp>
        <p:nvSpPr>
          <p:cNvPr id="1032" name="Rectangle 9"/>
          <p:cNvSpPr>
            <a:spLocks noGrp="1" noChangeArrowheads="1"/>
          </p:cNvSpPr>
          <p:nvPr>
            <p:ph type="body" idx="1"/>
          </p:nvPr>
        </p:nvSpPr>
        <p:spPr bwMode="auto">
          <a:xfrm>
            <a:off x="457200" y="1196975"/>
            <a:ext cx="8229600"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9" name="正方形/長方形 8"/>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 bg1="lt1" tx1="dk1" bg2="lt2" tx2="dk2" accent1="accent1" accent2="accent2" accent3="accent3" accent4="accent4" accent5="accent5" accent6="accent6" hlink="hlink" folHlink="folHlink"/>
  <p:sldLayoutIdLst>
    <p:sldLayoutId id="2147483749"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50" r:id="rId12"/>
  </p:sldLayoutIdLst>
  <p:txStyles>
    <p:titleStyle>
      <a:lvl1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5pPr>
      <a:lvl6pPr marL="4572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6pPr>
      <a:lvl7pPr marL="9144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lr>
          <a:srgbClr val="9DD789"/>
        </a:buClr>
        <a:buSzPct val="9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5473D"/>
        </a:buClr>
        <a:buSzPct val="90000"/>
        <a:buFont typeface="Wingdings 3" pitchFamily="18"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9DD789"/>
        </a:buClr>
        <a:buSzPct val="9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HGP創英角ｺﾞｼｯｸUB" pitchFamily="50" charset="-128"/>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50"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50"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50"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50"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21EA99C-6C06-0A43-A101-474703BFC8BE}" type="datetimeFigureOut">
              <a:rPr lang="ja-JP" altLang="en-US" smtClean="0">
                <a:solidFill>
                  <a:prstClr val="black">
                    <a:tint val="75000"/>
                  </a:prstClr>
                </a:solidFill>
                <a:latin typeface="Calibri"/>
                <a:ea typeface="ＭＳ Ｐゴシック"/>
              </a:rPr>
              <a:pPr defTabSz="457200"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2697CBF-8862-AB47-A002-AC1A46458B00}"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IT_de_ECO_4_3_003"/>
          <p:cNvPicPr>
            <a:picLocks noChangeAspect="1" noChangeArrowheads="1"/>
          </p:cNvPicPr>
          <p:nvPr userDrawn="1"/>
        </p:nvPicPr>
        <p:blipFill>
          <a:blip r:embed="rId13" cstate="print"/>
          <a:srcRect/>
          <a:stretch>
            <a:fillRect/>
          </a:stretch>
        </p:blipFill>
        <p:spPr bwMode="auto">
          <a:xfrm>
            <a:off x="0" y="6500813"/>
            <a:ext cx="9144000" cy="357187"/>
          </a:xfrm>
          <a:prstGeom prst="rect">
            <a:avLst/>
          </a:prstGeom>
          <a:noFill/>
          <a:ln w="9525">
            <a:noFill/>
            <a:miter lim="800000"/>
            <a:headEnd/>
            <a:tailEnd/>
          </a:ln>
        </p:spPr>
      </p:pic>
      <p:pic>
        <p:nvPicPr>
          <p:cNvPr id="1027" name="Picture 3" descr="IT_de_ECO_4_3_002"/>
          <p:cNvPicPr>
            <a:picLocks noChangeArrowheads="1"/>
          </p:cNvPicPr>
          <p:nvPr userDrawn="1"/>
        </p:nvPicPr>
        <p:blipFill>
          <a:blip r:embed="rId14" cstate="print"/>
          <a:srcRect/>
          <a:stretch>
            <a:fillRect/>
          </a:stretch>
        </p:blipFill>
        <p:spPr bwMode="auto">
          <a:xfrm>
            <a:off x="0" y="0"/>
            <a:ext cx="9144000" cy="184150"/>
          </a:xfrm>
          <a:prstGeom prst="rect">
            <a:avLst/>
          </a:prstGeom>
          <a:noFill/>
          <a:ln w="9525">
            <a:noFill/>
            <a:miter lim="800000"/>
            <a:headEnd/>
            <a:tailEnd/>
          </a:ln>
        </p:spPr>
      </p:pic>
      <p:sp>
        <p:nvSpPr>
          <p:cNvPr id="7172" name="Rectangle 4"/>
          <p:cNvSpPr>
            <a:spLocks noGrp="1" noChangeArrowheads="1"/>
          </p:cNvSpPr>
          <p:nvPr>
            <p:ph type="title"/>
          </p:nvPr>
        </p:nvSpPr>
        <p:spPr bwMode="auto">
          <a:xfrm>
            <a:off x="611188" y="182563"/>
            <a:ext cx="7921625"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3" name="Rectangle 5"/>
          <p:cNvSpPr>
            <a:spLocks noGrp="1" noChangeArrowheads="1"/>
          </p:cNvSpPr>
          <p:nvPr>
            <p:ph type="ftr" sz="quarter" idx="3"/>
          </p:nvPr>
        </p:nvSpPr>
        <p:spPr bwMode="auto">
          <a:xfrm>
            <a:off x="7088188" y="6453188"/>
            <a:ext cx="1582737"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900">
                <a:solidFill>
                  <a:srgbClr val="15473D"/>
                </a:solidFill>
                <a:latin typeface="Arial" charset="0"/>
              </a:defRPr>
            </a:lvl1pPr>
          </a:lstStyle>
          <a:p>
            <a:pPr>
              <a:defRPr/>
            </a:pPr>
            <a:endParaRPr lang="en-US" altLang="ja-JP"/>
          </a:p>
        </p:txBody>
      </p:sp>
      <p:sp>
        <p:nvSpPr>
          <p:cNvPr id="7174" name="Rectangle 6"/>
          <p:cNvSpPr>
            <a:spLocks noGrp="1" noChangeArrowheads="1"/>
          </p:cNvSpPr>
          <p:nvPr>
            <p:ph type="sldNum" sz="quarter" idx="4"/>
          </p:nvPr>
        </p:nvSpPr>
        <p:spPr bwMode="auto">
          <a:xfrm>
            <a:off x="8748713" y="6453188"/>
            <a:ext cx="2889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100">
                <a:solidFill>
                  <a:srgbClr val="15473D"/>
                </a:solidFill>
                <a:latin typeface="Arial" charset="0"/>
              </a:defRPr>
            </a:lvl1pPr>
          </a:lstStyle>
          <a:p>
            <a:pPr>
              <a:defRPr/>
            </a:pPr>
            <a:fld id="{AD534815-6EAE-45F2-9959-11543FAE18FF}" type="slidenum">
              <a:rPr lang="en-US" altLang="ja-JP"/>
              <a:pPr>
                <a:defRPr/>
              </a:pPr>
              <a:t>&lt;#&gt;</a:t>
            </a:fld>
            <a:endParaRPr lang="en-US" altLang="ja-JP"/>
          </a:p>
        </p:txBody>
      </p:sp>
      <p:sp>
        <p:nvSpPr>
          <p:cNvPr id="7175" name="Text Box 7"/>
          <p:cNvSpPr txBox="1">
            <a:spLocks noChangeArrowheads="1"/>
          </p:cNvSpPr>
          <p:nvPr userDrawn="1"/>
        </p:nvSpPr>
        <p:spPr bwMode="auto">
          <a:xfrm>
            <a:off x="3829050" y="6550025"/>
            <a:ext cx="1154113" cy="244475"/>
          </a:xfrm>
          <a:prstGeom prst="rect">
            <a:avLst/>
          </a:prstGeom>
          <a:noFill/>
          <a:ln w="9525">
            <a:noFill/>
            <a:miter lim="800000"/>
            <a:headEnd/>
            <a:tailEnd/>
          </a:ln>
          <a:effectLst/>
        </p:spPr>
        <p:txBody>
          <a:bodyPr wrap="none">
            <a:spAutoFit/>
          </a:bodyPr>
          <a:lstStyle/>
          <a:p>
            <a:pPr>
              <a:defRPr/>
            </a:pPr>
            <a:r>
              <a:rPr lang="en-US" altLang="ja-JP" sz="1000">
                <a:solidFill>
                  <a:srgbClr val="15473D"/>
                </a:solidFill>
                <a:latin typeface="Arial" charset="0"/>
                <a:ea typeface="HGP創英角ｺﾞｼｯｸUB" pitchFamily="50" charset="-128"/>
              </a:rPr>
              <a:t>NEC Confidential</a:t>
            </a:r>
          </a:p>
        </p:txBody>
      </p:sp>
      <p:sp>
        <p:nvSpPr>
          <p:cNvPr id="1032" name="Rectangle 9"/>
          <p:cNvSpPr>
            <a:spLocks noGrp="1" noChangeArrowheads="1"/>
          </p:cNvSpPr>
          <p:nvPr>
            <p:ph type="body" idx="1"/>
          </p:nvPr>
        </p:nvSpPr>
        <p:spPr bwMode="auto">
          <a:xfrm>
            <a:off x="457200" y="1196975"/>
            <a:ext cx="8229600"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9" name="正方形/長方形 8"/>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5pPr>
      <a:lvl6pPr marL="4572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6pPr>
      <a:lvl7pPr marL="9144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lr>
          <a:srgbClr val="9DD789"/>
        </a:buClr>
        <a:buSzPct val="9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5473D"/>
        </a:buClr>
        <a:buSzPct val="90000"/>
        <a:buFont typeface="Wingdings 3" pitchFamily="18"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9DD789"/>
        </a:buClr>
        <a:buSzPct val="9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HGP創英角ｺﾞｼｯｸUB" pitchFamily="50" charset="-128"/>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50"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50"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50"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50"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1160463"/>
          </a:xfrm>
          <a:prstGeom prst="rect">
            <a:avLst/>
          </a:prstGeom>
          <a:gradFill flip="none" rotWithShape="1">
            <a:gsLst>
              <a:gs pos="0">
                <a:srgbClr val="3366FF">
                  <a:alpha val="76000"/>
                </a:srgbClr>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kumimoji="0" lang="en-US" sz="2400">
              <a:solidFill>
                <a:srgbClr val="FFFFFF"/>
              </a:solidFill>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249363" y="152400"/>
            <a:ext cx="6705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320800"/>
            <a:ext cx="8229600" cy="4805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fld id="{4873D75B-C696-6345-900D-A67764AF1138}" type="slidenum">
              <a:rPr kumimoji="0" lang="en-US">
                <a:solidFill>
                  <a:prstClr val="black"/>
                </a:solidFill>
              </a:rPr>
              <a:pPr>
                <a:defRPr/>
              </a:pPr>
              <a:t>&lt;#&gt;</a:t>
            </a:fld>
            <a:endParaRPr kumimoji="0" lang="en-US">
              <a:solidFill>
                <a:prstClr val="black"/>
              </a:solidFill>
            </a:endParaRPr>
          </a:p>
        </p:txBody>
      </p:sp>
      <p:pic>
        <p:nvPicPr>
          <p:cNvPr id="2" name="Picture 8"/>
          <p:cNvPicPr>
            <a:picLocks noChangeAspect="1"/>
          </p:cNvPicPr>
          <p:nvPr/>
        </p:nvPicPr>
        <p:blipFill>
          <a:blip r:embed="rId14" cstate="print"/>
          <a:srcRect/>
          <a:stretch>
            <a:fillRect/>
          </a:stretch>
        </p:blipFill>
        <p:spPr bwMode="auto">
          <a:xfrm>
            <a:off x="134938" y="6230938"/>
            <a:ext cx="2803525" cy="525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hdr="0" ftr="0" dt="0"/>
  <p:txStyles>
    <p:titleStyle>
      <a:lvl1pPr algn="ctr" rtl="0" eaLnBrk="0" fontAlgn="base" hangingPunct="0">
        <a:spcBef>
          <a:spcPct val="0"/>
        </a:spcBef>
        <a:spcAft>
          <a:spcPct val="0"/>
        </a:spcAft>
        <a:defRPr sz="32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indent="-342900" algn="l" rtl="0" eaLnBrk="0" fontAlgn="base" hangingPunct="0">
        <a:spcBef>
          <a:spcPct val="20000"/>
        </a:spcBef>
        <a:spcAft>
          <a:spcPct val="0"/>
        </a:spcAft>
        <a:buChar char="•"/>
        <a:defRPr sz="3200" b="1">
          <a:solidFill>
            <a:srgbClr val="000099"/>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b="1">
          <a:solidFill>
            <a:srgbClr val="000099"/>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b="1">
          <a:solidFill>
            <a:srgbClr val="000099"/>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b="1">
          <a:solidFill>
            <a:srgbClr val="000099"/>
          </a:solidFill>
          <a:latin typeface="+mn-lt"/>
          <a:ea typeface="ＭＳ Ｐゴシック" pitchFamily="-65" charset="-128"/>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D3F026F-F081-44C6-8467-F80FAAB7E61F}" type="datetimeFigureOut">
              <a:rPr lang="ja-JP" altLang="en-US" smtClean="0">
                <a:solidFill>
                  <a:prstClr val="black">
                    <a:tint val="75000"/>
                  </a:prstClr>
                </a:solidFill>
                <a:latin typeface="Calibri"/>
                <a:ea typeface="ＭＳ Ｐゴシック"/>
              </a:rPr>
              <a:pPr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FD7EFCF-86CB-48C7-B7CF-90F30B296176}" type="slidenum">
              <a:rPr lang="ja-JP" altLang="en-US" smtClean="0">
                <a:solidFill>
                  <a:prstClr val="black">
                    <a:tint val="75000"/>
                  </a:prstClr>
                </a:solidFill>
                <a:latin typeface="Calibri"/>
                <a:ea typeface="ＭＳ Ｐゴシック"/>
              </a:rPr>
              <a:pPr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1CEF08-4B13-6F4D-AA5B-B73A57CFE4D2}" type="datetime1">
              <a:rPr lang="ja-JP" altLang="en-US" smtClean="0">
                <a:solidFill>
                  <a:prstClr val="black">
                    <a:tint val="75000"/>
                  </a:prstClr>
                </a:solidFill>
                <a:latin typeface="Calibri"/>
                <a:ea typeface="ＭＳ Ｐゴシック"/>
              </a:rPr>
              <a:pPr defTabSz="457200"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altLang="ja-JP" smtClean="0">
                <a:solidFill>
                  <a:prstClr val="black">
                    <a:tint val="75000"/>
                  </a:prstClr>
                </a:solidFill>
                <a:latin typeface="Calibri"/>
                <a:ea typeface="ＭＳ Ｐゴシック"/>
              </a:rPr>
              <a:t>TSUBAME 2.0 </a:t>
            </a:r>
            <a:r>
              <a:rPr lang="ja-JP" altLang="en-US" smtClean="0">
                <a:solidFill>
                  <a:prstClr val="black">
                    <a:tint val="75000"/>
                  </a:prstClr>
                </a:solidFill>
                <a:latin typeface="Calibri"/>
                <a:ea typeface="ＭＳ Ｐゴシック"/>
              </a:rPr>
              <a:t>ガイダンス</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1D1A8F4-DC07-ED4F-B7AC-0CC79387F385}"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hf sldNum="0"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90ED720-0104-4369-84BC-D37694168613}" type="datetimeFigureOut">
              <a:rPr lang="ja-JP" altLang="en-US" smtClean="0">
                <a:solidFill>
                  <a:prstClr val="black">
                    <a:tint val="75000"/>
                  </a:prstClr>
                </a:solidFill>
                <a:latin typeface="Calibri"/>
                <a:ea typeface="ＭＳ Ｐゴシック"/>
              </a:rPr>
              <a:pPr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D8002D-B5B0-4BAC-B1F6-782DDCCE6D9C}" type="slidenum">
              <a:rPr lang="ja-JP" altLang="en-US" smtClean="0">
                <a:solidFill>
                  <a:prstClr val="black">
                    <a:tint val="75000"/>
                  </a:prstClr>
                </a:solidFill>
                <a:latin typeface="Calibri"/>
                <a:ea typeface="ＭＳ Ｐゴシック"/>
              </a:rPr>
              <a:pPr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正方形/長方形 10"/>
          <p:cNvSpPr/>
          <p:nvPr userDrawn="1"/>
        </p:nvSpPr>
        <p:spPr>
          <a:xfrm>
            <a:off x="0" y="6572271"/>
            <a:ext cx="9144000" cy="297415"/>
          </a:xfrm>
          <a:prstGeom prst="rect">
            <a:avLst/>
          </a:prstGeom>
          <a:solidFill>
            <a:srgbClr val="48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black"/>
              </a:solidFill>
            </a:endParaRPr>
          </a:p>
        </p:txBody>
      </p:sp>
      <p:sp>
        <p:nvSpPr>
          <p:cNvPr id="12" name="テキスト ボックス 11"/>
          <p:cNvSpPr txBox="1"/>
          <p:nvPr userDrawn="1"/>
        </p:nvSpPr>
        <p:spPr>
          <a:xfrm>
            <a:off x="44110" y="6585920"/>
            <a:ext cx="7643866" cy="276999"/>
          </a:xfrm>
          <a:prstGeom prst="rect">
            <a:avLst/>
          </a:prstGeom>
          <a:noFill/>
        </p:spPr>
        <p:txBody>
          <a:bodyPr wrap="square" rtlCol="0">
            <a:spAutoFit/>
          </a:bodyPr>
          <a:lstStyle/>
          <a:p>
            <a:pPr fontAlgn="auto">
              <a:spcBef>
                <a:spcPts val="0"/>
              </a:spcBef>
              <a:spcAft>
                <a:spcPts val="0"/>
              </a:spcAft>
            </a:pPr>
            <a:r>
              <a:rPr lang="en-US" altLang="ja-JP" sz="1200" dirty="0" smtClean="0">
                <a:solidFill>
                  <a:prstClr val="white"/>
                </a:solidFill>
                <a:latin typeface="Arial" pitchFamily="34" charset="0"/>
                <a:ea typeface="ＭＳ Ｐゴシック"/>
                <a:cs typeface="Arial" pitchFamily="34" charset="0"/>
              </a:rPr>
              <a:t>Copyright</a:t>
            </a:r>
            <a:r>
              <a:rPr lang="ja-JP" altLang="en-US" sz="700" dirty="0" smtClean="0">
                <a:solidFill>
                  <a:prstClr val="white"/>
                </a:solidFill>
                <a:latin typeface="Arial" pitchFamily="34" charset="0"/>
                <a:ea typeface="ＭＳ Ｐゴシック"/>
                <a:cs typeface="Arial" pitchFamily="34" charset="0"/>
              </a:rPr>
              <a:t>　</a:t>
            </a:r>
            <a:r>
              <a:rPr lang="en-US" altLang="ja-JP" sz="1200" dirty="0" smtClean="0">
                <a:solidFill>
                  <a:prstClr val="white"/>
                </a:solidFill>
                <a:latin typeface="Arial" pitchFamily="34" charset="0"/>
                <a:ea typeface="ＭＳ Ｐゴシック"/>
                <a:cs typeface="Arial" pitchFamily="34" charset="0"/>
              </a:rPr>
              <a:t>©</a:t>
            </a:r>
            <a:r>
              <a:rPr lang="ja-JP" altLang="en-US" sz="700" dirty="0" smtClean="0">
                <a:solidFill>
                  <a:prstClr val="white"/>
                </a:solidFill>
                <a:latin typeface="Arial" pitchFamily="34" charset="0"/>
                <a:ea typeface="ＭＳ Ｐゴシック"/>
                <a:cs typeface="Arial" pitchFamily="34" charset="0"/>
              </a:rPr>
              <a:t>　</a:t>
            </a:r>
            <a:r>
              <a:rPr lang="en-US" altLang="ja-JP" sz="1200" dirty="0" smtClean="0">
                <a:solidFill>
                  <a:prstClr val="white"/>
                </a:solidFill>
                <a:latin typeface="Arial" pitchFamily="34" charset="0"/>
                <a:ea typeface="ＭＳ Ｐゴシック"/>
                <a:cs typeface="Arial" pitchFamily="34" charset="0"/>
              </a:rPr>
              <a:t> Takayuki Aoki / Global Scientific Information and Computing Center, Tokyo Institute of Technology</a:t>
            </a:r>
            <a:endParaRPr lang="ja-JP" altLang="en-US" sz="1200" dirty="0">
              <a:solidFill>
                <a:prstClr val="white"/>
              </a:solidFill>
              <a:latin typeface="Arial" pitchFamily="34" charset="0"/>
              <a:ea typeface="ＭＳ Ｐゴシック"/>
              <a:cs typeface="Arial" pitchFamily="34" charset="0"/>
            </a:endParaRPr>
          </a:p>
        </p:txBody>
      </p:sp>
      <p:sp>
        <p:nvSpPr>
          <p:cNvPr id="2" name="タイトル プレースホルダ 1"/>
          <p:cNvSpPr>
            <a:spLocks noGrp="1"/>
          </p:cNvSpPr>
          <p:nvPr>
            <p:ph type="title"/>
          </p:nvPr>
        </p:nvSpPr>
        <p:spPr>
          <a:xfrm>
            <a:off x="271206" y="274638"/>
            <a:ext cx="7643866" cy="939784"/>
          </a:xfrm>
          <a:prstGeom prst="rect">
            <a:avLst/>
          </a:prstGeom>
          <a:effectLst>
            <a:outerShdw blurRad="38100" dist="25400" dir="8100000" algn="tr" rotWithShape="0">
              <a:prstClr val="black">
                <a:alpha val="57000"/>
              </a:prstClr>
            </a:outerShdw>
          </a:effectLst>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 5"/>
          <p:cNvSpPr>
            <a:spLocks noGrp="1"/>
          </p:cNvSpPr>
          <p:nvPr>
            <p:ph type="sldNum" sz="quarter" idx="4"/>
          </p:nvPr>
        </p:nvSpPr>
        <p:spPr>
          <a:xfrm>
            <a:off x="8029628" y="6621617"/>
            <a:ext cx="1114404" cy="220641"/>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pPr fontAlgn="auto">
              <a:spcBef>
                <a:spcPts val="0"/>
              </a:spcBef>
              <a:spcAft>
                <a:spcPts val="0"/>
              </a:spcAft>
            </a:pPr>
            <a:fld id="{CD9EAF29-356D-431F-B384-D07B9AE9F4D7}" type="slidenum">
              <a:rPr lang="ja-JP" altLang="en-US" smtClean="0">
                <a:solidFill>
                  <a:prstClr val="white"/>
                </a:solidFill>
                <a:ea typeface="ＭＳ Ｐゴシック"/>
              </a:rPr>
              <a:pPr fontAlgn="auto">
                <a:spcBef>
                  <a:spcPts val="0"/>
                </a:spcBef>
                <a:spcAft>
                  <a:spcPts val="0"/>
                </a:spcAft>
              </a:pPr>
              <a:t>&lt;#&gt;</a:t>
            </a:fld>
            <a:endParaRPr lang="ja-JP" altLang="en-US">
              <a:solidFill>
                <a:prstClr val="white"/>
              </a:solidFill>
              <a:ea typeface="ＭＳ Ｐゴシック"/>
            </a:endParaRPr>
          </a:p>
        </p:txBody>
      </p:sp>
      <p:pic>
        <p:nvPicPr>
          <p:cNvPr id="1026" name="Picture 2" descr="C:\Documents and Settings\taoki\デスクトップ\Accelerated Computing\GPU-logo2010.png"/>
          <p:cNvPicPr>
            <a:picLocks noChangeAspect="1" noChangeArrowheads="1"/>
          </p:cNvPicPr>
          <p:nvPr userDrawn="1"/>
        </p:nvPicPr>
        <p:blipFill>
          <a:blip r:embed="rId7" cstate="print"/>
          <a:srcRect/>
          <a:stretch>
            <a:fillRect/>
          </a:stretch>
        </p:blipFill>
        <p:spPr bwMode="auto">
          <a:xfrm>
            <a:off x="8000683" y="71415"/>
            <a:ext cx="1066460" cy="1071569"/>
          </a:xfrm>
          <a:prstGeom prst="rect">
            <a:avLst/>
          </a:prstGeom>
          <a:noFill/>
        </p:spPr>
      </p:pic>
      <p:sp>
        <p:nvSpPr>
          <p:cNvPr id="9" name="テキスト ボックス 8"/>
          <p:cNvSpPr txBox="1"/>
          <p:nvPr userDrawn="1"/>
        </p:nvSpPr>
        <p:spPr>
          <a:xfrm>
            <a:off x="8002156" y="985752"/>
            <a:ext cx="1064136" cy="338554"/>
          </a:xfrm>
          <a:prstGeom prst="rect">
            <a:avLst/>
          </a:prstGeom>
          <a:noFill/>
          <a:effectLst>
            <a:outerShdw blurRad="38100" dist="25400" dir="8100000" algn="tr" rotWithShape="0">
              <a:prstClr val="black">
                <a:alpha val="56000"/>
              </a:prstClr>
            </a:outerShdw>
          </a:effectLst>
        </p:spPr>
        <p:txBody>
          <a:bodyPr wrap="square" lIns="0" rIns="0" rtlCol="0">
            <a:spAutoFit/>
          </a:bodyPr>
          <a:lstStyle/>
          <a:p>
            <a:pPr algn="ctr" fontAlgn="auto">
              <a:spcBef>
                <a:spcPts val="0"/>
              </a:spcBef>
              <a:spcAft>
                <a:spcPts val="0"/>
              </a:spcAft>
            </a:pPr>
            <a:r>
              <a:rPr lang="en-US" altLang="ja-JP" sz="1600" b="1" dirty="0" smtClean="0">
                <a:solidFill>
                  <a:srgbClr val="9BBB59">
                    <a:lumMod val="50000"/>
                  </a:srgbClr>
                </a:solidFill>
                <a:ea typeface="ＭＳ Ｐゴシック"/>
                <a:cs typeface="Arial" pitchFamily="34" charset="0"/>
              </a:rPr>
              <a:t>GP</a:t>
            </a:r>
            <a:r>
              <a:rPr lang="ja-JP" altLang="en-US" sz="1600" b="1" dirty="0" smtClean="0">
                <a:solidFill>
                  <a:srgbClr val="9BBB59">
                    <a:lumMod val="50000"/>
                  </a:srgbClr>
                </a:solidFill>
                <a:ea typeface="ＭＳ Ｐゴシック"/>
                <a:cs typeface="Arial" pitchFamily="34" charset="0"/>
              </a:rPr>
              <a:t>　</a:t>
            </a:r>
            <a:r>
              <a:rPr lang="en-US" altLang="ja-JP" sz="1600" b="1" dirty="0" smtClean="0">
                <a:solidFill>
                  <a:srgbClr val="9BBB59">
                    <a:lumMod val="50000"/>
                  </a:srgbClr>
                </a:solidFill>
                <a:ea typeface="ＭＳ Ｐゴシック"/>
                <a:cs typeface="Arial" pitchFamily="34" charset="0"/>
              </a:rPr>
              <a:t>GPU</a:t>
            </a:r>
            <a:endParaRPr lang="ja-JP" altLang="en-US" sz="1600" b="1" dirty="0">
              <a:solidFill>
                <a:srgbClr val="9BBB59">
                  <a:lumMod val="50000"/>
                </a:srgbClr>
              </a:solidFill>
              <a:ea typeface="ＭＳ Ｐゴシック"/>
              <a:cs typeface="Arial" pitchFamily="34" charset="0"/>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n-US" altLang="ja-JP">
              <a:solidFill>
                <a:srgbClr val="000000"/>
              </a:solidFill>
              <a:latin typeface="Arial" charset="0"/>
              <a:ea typeface="ＭＳ Ｐゴシック"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n-US" altLang="ja-JP">
              <a:solidFill>
                <a:srgbClr val="000000"/>
              </a:solidFill>
              <a:latin typeface="Arial" charset="0"/>
              <a:ea typeface="ＭＳ Ｐゴシック" charset="-128"/>
            </a:endParaRPr>
          </a:p>
        </p:txBody>
      </p:sp>
      <p:sp>
        <p:nvSpPr>
          <p:cNvPr id="1030" name="Rectangle 6"/>
          <p:cNvSpPr>
            <a:spLocks noGrp="1" noChangeArrowheads="1"/>
          </p:cNvSpPr>
          <p:nvPr>
            <p:ph type="sldNum" sz="quarter" idx="4"/>
          </p:nvPr>
        </p:nvSpPr>
        <p:spPr bwMode="auto">
          <a:xfrm>
            <a:off x="7046913" y="-71438"/>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E8DCAEEF-922D-4DC0-BCD0-36463D6D4615}" type="slidenum">
              <a:rPr lang="en-US" altLang="ja-JP">
                <a:solidFill>
                  <a:srgbClr val="000000"/>
                </a:solidFill>
                <a:latin typeface="Arial" charset="0"/>
                <a:ea typeface="ＭＳ Ｐゴシック" charset="-128"/>
              </a:rPr>
              <a:pPr/>
              <a:t>&lt;#&gt;</a:t>
            </a:fld>
            <a:endParaRPr lang="en-US" altLang="ja-JP">
              <a:solidFill>
                <a:srgbClr val="000000"/>
              </a:solidFill>
              <a:latin typeface="Arial" charset="0"/>
              <a:ea typeface="ＭＳ Ｐゴシック" charset="-128"/>
            </a:endParaRPr>
          </a:p>
        </p:txBody>
      </p:sp>
    </p:spTree>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Lst>
  <p:transition/>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2" tIns="45701" rIns="91402" bIns="45701" numCol="1" anchor="ctr" anchorCtr="0" compatLnSpc="1">
            <a:prstTxWarp prst="textNoShape">
              <a:avLst/>
            </a:prstTxWarp>
          </a:bodyPr>
          <a:lstStyle/>
          <a:p>
            <a:pPr lvl="0"/>
            <a:r>
              <a:rPr lang="ja-JP" altLang="en-US" smtClean="0"/>
              <a:t>マスタ タイトルの書式設定</a:t>
            </a:r>
          </a:p>
        </p:txBody>
      </p:sp>
      <p:sp>
        <p:nvSpPr>
          <p:cNvPr id="14339"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2" tIns="45701" rIns="91402" bIns="45701"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02" tIns="45701" rIns="91402" bIns="45701" numCol="1" anchor="ctr" anchorCtr="0" compatLnSpc="1">
            <a:prstTxWarp prst="textNoShape">
              <a:avLst/>
            </a:prstTxWarp>
          </a:bodyPr>
          <a:lstStyle>
            <a:lvl1pPr>
              <a:defRPr sz="1200">
                <a:solidFill>
                  <a:srgbClr val="898989"/>
                </a:solidFill>
                <a:latin typeface="Calibri" pitchFamily="34" charset="0"/>
              </a:defRPr>
            </a:lvl1pPr>
          </a:lstStyle>
          <a:p>
            <a:pPr>
              <a:defRPr/>
            </a:pPr>
            <a:fld id="{80D59C1D-AE6A-4175-BF9E-3ACF62407591}" type="datetimeFigureOut">
              <a:rPr lang="ja-JP" altLang="en-US"/>
              <a:pPr>
                <a:defRPr/>
              </a:pPr>
              <a:t>2011/4/19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02" tIns="45701" rIns="91402" bIns="45701"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02" tIns="45701" rIns="91402" bIns="45701"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3F041BAE-A806-4DEC-A1BB-3D1583E70C28}"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txStyles>
    <p:titleStyle>
      <a:lvl1pPr algn="ctr" defTabSz="911225" rtl="0" eaLnBrk="0" fontAlgn="base" hangingPunct="0">
        <a:spcBef>
          <a:spcPct val="0"/>
        </a:spcBef>
        <a:spcAft>
          <a:spcPct val="0"/>
        </a:spcAft>
        <a:defRPr kumimoji="1" sz="4400" kern="1200">
          <a:solidFill>
            <a:schemeClr val="tx1"/>
          </a:solidFill>
          <a:latin typeface="+mj-lt"/>
          <a:ea typeface="+mj-ea"/>
          <a:cs typeface="+mj-cs"/>
        </a:defRPr>
      </a:lvl1pPr>
      <a:lvl2pPr algn="ctr" defTabSz="911225"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defTabSz="911225"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defTabSz="911225"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defTabSz="911225"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032" algn="ctr" defTabSz="912474" rtl="0" fontAlgn="base">
        <a:spcBef>
          <a:spcPct val="0"/>
        </a:spcBef>
        <a:spcAft>
          <a:spcPct val="0"/>
        </a:spcAft>
        <a:defRPr kumimoji="1" sz="4400">
          <a:solidFill>
            <a:schemeClr val="tx1"/>
          </a:solidFill>
          <a:latin typeface="Calibri" pitchFamily="34" charset="0"/>
          <a:ea typeface="ＭＳ Ｐゴシック" charset="-128"/>
        </a:defRPr>
      </a:lvl6pPr>
      <a:lvl7pPr marL="914061" algn="ctr" defTabSz="912474" rtl="0" fontAlgn="base">
        <a:spcBef>
          <a:spcPct val="0"/>
        </a:spcBef>
        <a:spcAft>
          <a:spcPct val="0"/>
        </a:spcAft>
        <a:defRPr kumimoji="1" sz="4400">
          <a:solidFill>
            <a:schemeClr val="tx1"/>
          </a:solidFill>
          <a:latin typeface="Calibri" pitchFamily="34" charset="0"/>
          <a:ea typeface="ＭＳ Ｐゴシック" charset="-128"/>
        </a:defRPr>
      </a:lvl7pPr>
      <a:lvl8pPr marL="1371091" algn="ctr" defTabSz="912474" rtl="0" fontAlgn="base">
        <a:spcBef>
          <a:spcPct val="0"/>
        </a:spcBef>
        <a:spcAft>
          <a:spcPct val="0"/>
        </a:spcAft>
        <a:defRPr kumimoji="1" sz="4400">
          <a:solidFill>
            <a:schemeClr val="tx1"/>
          </a:solidFill>
          <a:latin typeface="Calibri" pitchFamily="34" charset="0"/>
          <a:ea typeface="ＭＳ Ｐゴシック" charset="-128"/>
        </a:defRPr>
      </a:lvl8pPr>
      <a:lvl9pPr marL="1828122" algn="ctr" defTabSz="912474"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39725" indent="-339725" algn="l" defTabSz="911225"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39775" indent="-282575" algn="l" defTabSz="911225"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39825" indent="-225425" algn="l" defTabSz="911225"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7025" indent="-225425" algn="l" defTabSz="911225"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4225" indent="-225425" algn="l" defTabSz="911225"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3538" indent="-228504" algn="l" defTabSz="914014"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546" indent="-228504" algn="l" defTabSz="914014"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7553" indent="-228504" algn="l" defTabSz="914014"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4560" indent="-228504" algn="l" defTabSz="914014"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014" rtl="0" eaLnBrk="1" latinLnBrk="0" hangingPunct="1">
        <a:defRPr kumimoji="1" sz="1800" kern="1200">
          <a:solidFill>
            <a:schemeClr val="tx1"/>
          </a:solidFill>
          <a:latin typeface="+mn-lt"/>
          <a:ea typeface="+mn-ea"/>
          <a:cs typeface="+mn-cs"/>
        </a:defRPr>
      </a:lvl1pPr>
      <a:lvl2pPr marL="457006" algn="l" defTabSz="914014" rtl="0" eaLnBrk="1" latinLnBrk="0" hangingPunct="1">
        <a:defRPr kumimoji="1" sz="1800" kern="1200">
          <a:solidFill>
            <a:schemeClr val="tx1"/>
          </a:solidFill>
          <a:latin typeface="+mn-lt"/>
          <a:ea typeface="+mn-ea"/>
          <a:cs typeface="+mn-cs"/>
        </a:defRPr>
      </a:lvl2pPr>
      <a:lvl3pPr marL="914014" algn="l" defTabSz="914014" rtl="0" eaLnBrk="1" latinLnBrk="0" hangingPunct="1">
        <a:defRPr kumimoji="1" sz="1800" kern="1200">
          <a:solidFill>
            <a:schemeClr val="tx1"/>
          </a:solidFill>
          <a:latin typeface="+mn-lt"/>
          <a:ea typeface="+mn-ea"/>
          <a:cs typeface="+mn-cs"/>
        </a:defRPr>
      </a:lvl3pPr>
      <a:lvl4pPr marL="1371020" algn="l" defTabSz="914014" rtl="0" eaLnBrk="1" latinLnBrk="0" hangingPunct="1">
        <a:defRPr kumimoji="1" sz="1800" kern="1200">
          <a:solidFill>
            <a:schemeClr val="tx1"/>
          </a:solidFill>
          <a:latin typeface="+mn-lt"/>
          <a:ea typeface="+mn-ea"/>
          <a:cs typeface="+mn-cs"/>
        </a:defRPr>
      </a:lvl4pPr>
      <a:lvl5pPr marL="1828028" algn="l" defTabSz="914014" rtl="0" eaLnBrk="1" latinLnBrk="0" hangingPunct="1">
        <a:defRPr kumimoji="1" sz="1800" kern="1200">
          <a:solidFill>
            <a:schemeClr val="tx1"/>
          </a:solidFill>
          <a:latin typeface="+mn-lt"/>
          <a:ea typeface="+mn-ea"/>
          <a:cs typeface="+mn-cs"/>
        </a:defRPr>
      </a:lvl5pPr>
      <a:lvl6pPr marL="2285035" algn="l" defTabSz="914014" rtl="0" eaLnBrk="1" latinLnBrk="0" hangingPunct="1">
        <a:defRPr kumimoji="1" sz="1800" kern="1200">
          <a:solidFill>
            <a:schemeClr val="tx1"/>
          </a:solidFill>
          <a:latin typeface="+mn-lt"/>
          <a:ea typeface="+mn-ea"/>
          <a:cs typeface="+mn-cs"/>
        </a:defRPr>
      </a:lvl6pPr>
      <a:lvl7pPr marL="2742043" algn="l" defTabSz="914014" rtl="0" eaLnBrk="1" latinLnBrk="0" hangingPunct="1">
        <a:defRPr kumimoji="1" sz="1800" kern="1200">
          <a:solidFill>
            <a:schemeClr val="tx1"/>
          </a:solidFill>
          <a:latin typeface="+mn-lt"/>
          <a:ea typeface="+mn-ea"/>
          <a:cs typeface="+mn-cs"/>
        </a:defRPr>
      </a:lvl7pPr>
      <a:lvl8pPr marL="3199049" algn="l" defTabSz="914014" rtl="0" eaLnBrk="1" latinLnBrk="0" hangingPunct="1">
        <a:defRPr kumimoji="1" sz="1800" kern="1200">
          <a:solidFill>
            <a:schemeClr val="tx1"/>
          </a:solidFill>
          <a:latin typeface="+mn-lt"/>
          <a:ea typeface="+mn-ea"/>
          <a:cs typeface="+mn-cs"/>
        </a:defRPr>
      </a:lvl8pPr>
      <a:lvl9pPr marL="3656057" algn="l" defTabSz="914014"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T_de_ECO_4_3_003"/>
          <p:cNvPicPr>
            <a:picLocks noChangeAspect="1" noChangeArrowheads="1"/>
          </p:cNvPicPr>
          <p:nvPr userDrawn="1"/>
        </p:nvPicPr>
        <p:blipFill>
          <a:blip r:embed="rId14" cstate="print"/>
          <a:srcRect/>
          <a:stretch>
            <a:fillRect/>
          </a:stretch>
        </p:blipFill>
        <p:spPr bwMode="auto">
          <a:xfrm>
            <a:off x="0" y="6500813"/>
            <a:ext cx="9144000" cy="357187"/>
          </a:xfrm>
          <a:prstGeom prst="rect">
            <a:avLst/>
          </a:prstGeom>
          <a:noFill/>
          <a:ln w="9525">
            <a:noFill/>
            <a:miter lim="800000"/>
            <a:headEnd/>
            <a:tailEnd/>
          </a:ln>
        </p:spPr>
      </p:pic>
      <p:pic>
        <p:nvPicPr>
          <p:cNvPr id="1027" name="Picture 3" descr="IT_de_ECO_4_3_002"/>
          <p:cNvPicPr>
            <a:picLocks noChangeArrowheads="1"/>
          </p:cNvPicPr>
          <p:nvPr userDrawn="1"/>
        </p:nvPicPr>
        <p:blipFill>
          <a:blip r:embed="rId15" cstate="print"/>
          <a:srcRect/>
          <a:stretch>
            <a:fillRect/>
          </a:stretch>
        </p:blipFill>
        <p:spPr bwMode="auto">
          <a:xfrm>
            <a:off x="0" y="0"/>
            <a:ext cx="9144000" cy="184150"/>
          </a:xfrm>
          <a:prstGeom prst="rect">
            <a:avLst/>
          </a:prstGeom>
          <a:noFill/>
          <a:ln w="9525">
            <a:noFill/>
            <a:miter lim="800000"/>
            <a:headEnd/>
            <a:tailEnd/>
          </a:ln>
        </p:spPr>
      </p:pic>
      <p:sp>
        <p:nvSpPr>
          <p:cNvPr id="7172" name="Rectangle 4"/>
          <p:cNvSpPr>
            <a:spLocks noGrp="1" noChangeArrowheads="1"/>
          </p:cNvSpPr>
          <p:nvPr>
            <p:ph type="title"/>
          </p:nvPr>
        </p:nvSpPr>
        <p:spPr bwMode="auto">
          <a:xfrm>
            <a:off x="611188" y="182563"/>
            <a:ext cx="7921625"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3" name="Rectangle 5"/>
          <p:cNvSpPr>
            <a:spLocks noGrp="1" noChangeArrowheads="1"/>
          </p:cNvSpPr>
          <p:nvPr>
            <p:ph type="ftr" sz="quarter" idx="3"/>
          </p:nvPr>
        </p:nvSpPr>
        <p:spPr bwMode="auto">
          <a:xfrm>
            <a:off x="7088188" y="6453188"/>
            <a:ext cx="1582737"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900">
                <a:solidFill>
                  <a:srgbClr val="15473D"/>
                </a:solidFill>
                <a:latin typeface="Arial" charset="0"/>
              </a:defRPr>
            </a:lvl1pPr>
          </a:lstStyle>
          <a:p>
            <a:pPr>
              <a:defRPr/>
            </a:pPr>
            <a:endParaRPr lang="en-US" altLang="ja-JP"/>
          </a:p>
        </p:txBody>
      </p:sp>
      <p:sp>
        <p:nvSpPr>
          <p:cNvPr id="7174" name="Rectangle 6"/>
          <p:cNvSpPr>
            <a:spLocks noGrp="1" noChangeArrowheads="1"/>
          </p:cNvSpPr>
          <p:nvPr>
            <p:ph type="sldNum" sz="quarter" idx="4"/>
          </p:nvPr>
        </p:nvSpPr>
        <p:spPr bwMode="auto">
          <a:xfrm>
            <a:off x="8748713" y="6453188"/>
            <a:ext cx="2889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100">
                <a:solidFill>
                  <a:srgbClr val="15473D"/>
                </a:solidFill>
                <a:latin typeface="Arial" charset="0"/>
              </a:defRPr>
            </a:lvl1pPr>
          </a:lstStyle>
          <a:p>
            <a:pPr>
              <a:defRPr/>
            </a:pPr>
            <a:fld id="{B640AF23-F84B-4794-8B27-43C66E73AA7B}" type="slidenum">
              <a:rPr lang="en-US" altLang="ja-JP"/>
              <a:pPr>
                <a:defRPr/>
              </a:pPr>
              <a:t>&lt;#&gt;</a:t>
            </a:fld>
            <a:endParaRPr lang="en-US" altLang="ja-JP"/>
          </a:p>
        </p:txBody>
      </p:sp>
      <p:sp>
        <p:nvSpPr>
          <p:cNvPr id="7175" name="Text Box 7"/>
          <p:cNvSpPr txBox="1">
            <a:spLocks noChangeArrowheads="1"/>
          </p:cNvSpPr>
          <p:nvPr userDrawn="1"/>
        </p:nvSpPr>
        <p:spPr bwMode="auto">
          <a:xfrm>
            <a:off x="3829050" y="6550025"/>
            <a:ext cx="1154113" cy="244475"/>
          </a:xfrm>
          <a:prstGeom prst="rect">
            <a:avLst/>
          </a:prstGeom>
          <a:noFill/>
          <a:ln w="9525">
            <a:noFill/>
            <a:miter lim="800000"/>
            <a:headEnd/>
            <a:tailEnd/>
          </a:ln>
          <a:effectLst/>
        </p:spPr>
        <p:txBody>
          <a:bodyPr wrap="none">
            <a:spAutoFit/>
          </a:bodyPr>
          <a:lstStyle/>
          <a:p>
            <a:pPr>
              <a:defRPr/>
            </a:pPr>
            <a:r>
              <a:rPr lang="en-US" altLang="ja-JP" sz="1000">
                <a:solidFill>
                  <a:srgbClr val="15473D"/>
                </a:solidFill>
                <a:latin typeface="Arial" charset="0"/>
                <a:ea typeface="HGP創英角ｺﾞｼｯｸUB" pitchFamily="50" charset="-128"/>
              </a:rPr>
              <a:t>NEC Confidential</a:t>
            </a:r>
          </a:p>
        </p:txBody>
      </p:sp>
      <p:sp>
        <p:nvSpPr>
          <p:cNvPr id="1032" name="Rectangle 9"/>
          <p:cNvSpPr>
            <a:spLocks noGrp="1" noChangeArrowheads="1"/>
          </p:cNvSpPr>
          <p:nvPr>
            <p:ph type="body" idx="1"/>
          </p:nvPr>
        </p:nvSpPr>
        <p:spPr bwMode="auto">
          <a:xfrm>
            <a:off x="457200" y="1196975"/>
            <a:ext cx="8229600"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xStyles>
    <p:titleStyle>
      <a:lvl1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5pPr>
      <a:lvl6pPr marL="4572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6pPr>
      <a:lvl7pPr marL="9144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lr>
          <a:srgbClr val="9DD789"/>
        </a:buClr>
        <a:buSzPct val="9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5473D"/>
        </a:buClr>
        <a:buSzPct val="90000"/>
        <a:buFont typeface="Wingdings 3" pitchFamily="18"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9DD789"/>
        </a:buClr>
        <a:buSzPct val="9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HGP創英角ｺﾞｼｯｸUB" pitchFamily="50" charset="-128"/>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50"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50"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50"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50"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463550"/>
            <a:ext cx="7770813" cy="14335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2531" name="Rectangle 2"/>
          <p:cNvSpPr>
            <a:spLocks noGrp="1" noChangeArrowheads="1"/>
          </p:cNvSpPr>
          <p:nvPr>
            <p:ph type="body" idx="1"/>
          </p:nvPr>
        </p:nvSpPr>
        <p:spPr bwMode="auto">
          <a:xfrm>
            <a:off x="685800" y="1981200"/>
            <a:ext cx="7770813" cy="423386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1027" name="Rectangle 3"/>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ＭＳ Ｐゴシック" pitchFamily="50" charset="-128"/>
              </a:defRPr>
            </a:lvl1pPr>
          </a:lstStyle>
          <a:p>
            <a:pPr defTabSz="449263">
              <a:buClr>
                <a:srgbClr val="000000"/>
              </a:buClr>
              <a:buSzPct val="100000"/>
              <a:defRPr/>
            </a:pPr>
            <a:endParaRPr kumimoji="0" lang="en-GB" altLang="ja-JP">
              <a:latin typeface="Comic Sans MS" pitchFamily="66" charset="0"/>
            </a:endParaRPr>
          </a:p>
        </p:txBody>
      </p:sp>
      <p:sp>
        <p:nvSpPr>
          <p:cNvPr id="1028" name="Rectangle 4"/>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ＭＳ Ｐゴシック" pitchFamily="50" charset="-128"/>
              </a:defRPr>
            </a:lvl1pPr>
          </a:lstStyle>
          <a:p>
            <a:pPr defTabSz="449263">
              <a:buClr>
                <a:srgbClr val="000000"/>
              </a:buClr>
              <a:buSzPct val="100000"/>
              <a:defRPr/>
            </a:pPr>
            <a:endParaRPr kumimoji="0" lang="en-GB" altLang="ja-JP">
              <a:latin typeface="Comic Sans MS" pitchFamily="66" charset="0"/>
            </a:endParaRPr>
          </a:p>
        </p:txBody>
      </p:sp>
      <p:sp>
        <p:nvSpPr>
          <p:cNvPr id="102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ea typeface="ＭＳ Ｐゴシック" pitchFamily="50" charset="-128"/>
              </a:defRPr>
            </a:lvl1pPr>
          </a:lstStyle>
          <a:p>
            <a:pPr defTabSz="449263">
              <a:buClr>
                <a:srgbClr val="000000"/>
              </a:buClr>
              <a:buSzPct val="100000"/>
              <a:defRPr/>
            </a:pPr>
            <a:fld id="{A787A684-ECD6-48E9-BC5C-F2DC78EEA046}" type="slidenum">
              <a:rPr kumimoji="0" lang="ja-JP" altLang="en-GB">
                <a:latin typeface="Comic Sans MS" pitchFamily="66" charset="0"/>
              </a:rPr>
              <a:pPr defTabSz="449263">
                <a:buClr>
                  <a:srgbClr val="000000"/>
                </a:buClr>
                <a:buSzPct val="100000"/>
                <a:defRPr/>
              </a:pPr>
              <a:t>&lt;#&gt;</a:t>
            </a:fld>
            <a:endParaRPr kumimoji="0" lang="en-GB" altLang="ja-JP">
              <a:latin typeface="Comic Sans MS" pitchFamily="66" charset="0"/>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ctr" defTabSz="449263" rtl="0" eaLnBrk="0" fontAlgn="base" hangingPunct="0">
        <a:lnSpc>
          <a:spcPct val="117000"/>
        </a:lnSpc>
        <a:spcBef>
          <a:spcPct val="0"/>
        </a:spcBef>
        <a:spcAft>
          <a:spcPct val="0"/>
        </a:spcAft>
        <a:buClr>
          <a:srgbClr val="000000"/>
        </a:buClr>
        <a:buSzPct val="100000"/>
        <a:buFont typeface="Comic Sans MS" pitchFamily="66" charset="0"/>
        <a:defRPr sz="4400">
          <a:solidFill>
            <a:srgbClr val="000000"/>
          </a:solidFill>
          <a:latin typeface="+mj-lt"/>
          <a:ea typeface="+mj-ea"/>
          <a:cs typeface="+mj-cs"/>
        </a:defRPr>
      </a:lvl1pPr>
      <a:lvl2pPr algn="ctr" defTabSz="449263" rtl="0" eaLnBrk="0" fontAlgn="base" hangingPunct="0">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2pPr>
      <a:lvl3pPr algn="ctr" defTabSz="449263" rtl="0" eaLnBrk="0" fontAlgn="base" hangingPunct="0">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3pPr>
      <a:lvl4pPr algn="ctr" defTabSz="449263" rtl="0" eaLnBrk="0" fontAlgn="base" hangingPunct="0">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4pPr>
      <a:lvl5pPr algn="ctr" defTabSz="449263" rtl="0" eaLnBrk="0" fontAlgn="base" hangingPunct="0">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5pPr>
      <a:lvl6pPr marL="457200" algn="ctr" defTabSz="449263" rtl="0" fontAlgn="base">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6pPr>
      <a:lvl7pPr marL="914400" algn="ctr" defTabSz="449263" rtl="0" fontAlgn="base">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7pPr>
      <a:lvl8pPr marL="1371600" algn="ctr" defTabSz="449263" rtl="0" fontAlgn="base">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8pPr>
      <a:lvl9pPr marL="1828800" algn="ctr" defTabSz="449263" rtl="0" fontAlgn="base">
        <a:lnSpc>
          <a:spcPct val="117000"/>
        </a:lnSpc>
        <a:spcBef>
          <a:spcPct val="0"/>
        </a:spcBef>
        <a:spcAft>
          <a:spcPct val="0"/>
        </a:spcAft>
        <a:buClr>
          <a:srgbClr val="000000"/>
        </a:buClr>
        <a:buSzPct val="100000"/>
        <a:buFont typeface="Comic Sans MS" pitchFamily="66" charset="0"/>
        <a:defRPr sz="4400">
          <a:solidFill>
            <a:srgbClr val="000000"/>
          </a:solidFill>
          <a:latin typeface="Comic Sans MS" pitchFamily="66" charset="0"/>
          <a:ea typeface="ＭＳ Ｐゴシック" pitchFamily="50" charset="-128"/>
        </a:defRPr>
      </a:lvl9pPr>
    </p:titleStyle>
    <p:bodyStyle>
      <a:lvl1pPr marL="341313" indent="-341313" algn="l" defTabSz="449263" rtl="0" eaLnBrk="0" fontAlgn="base" hangingPunct="0">
        <a:lnSpc>
          <a:spcPct val="117000"/>
        </a:lnSpc>
        <a:spcBef>
          <a:spcPts val="800"/>
        </a:spcBef>
        <a:spcAft>
          <a:spcPct val="0"/>
        </a:spcAft>
        <a:buClr>
          <a:srgbClr val="000000"/>
        </a:buClr>
        <a:buSzPct val="100000"/>
        <a:buFont typeface="Comic Sans MS" pitchFamily="66" charset="0"/>
        <a:buChar char="•"/>
        <a:defRPr sz="3200">
          <a:solidFill>
            <a:srgbClr val="000000"/>
          </a:solidFill>
          <a:latin typeface="+mn-lt"/>
          <a:ea typeface="+mn-ea"/>
          <a:cs typeface="+mn-cs"/>
        </a:defRPr>
      </a:lvl1pPr>
      <a:lvl2pPr marL="741363" indent="-284163" algn="l" defTabSz="449263" rtl="0" eaLnBrk="0" fontAlgn="base" hangingPunct="0">
        <a:lnSpc>
          <a:spcPct val="117000"/>
        </a:lnSpc>
        <a:spcBef>
          <a:spcPts val="700"/>
        </a:spcBef>
        <a:spcAft>
          <a:spcPct val="0"/>
        </a:spcAft>
        <a:buClr>
          <a:srgbClr val="000000"/>
        </a:buClr>
        <a:buSzPct val="100000"/>
        <a:buFont typeface="Comic Sans MS" pitchFamily="66" charset="0"/>
        <a:buChar char="–"/>
        <a:defRPr sz="2800">
          <a:solidFill>
            <a:srgbClr val="000000"/>
          </a:solidFill>
          <a:latin typeface="+mn-lt"/>
          <a:ea typeface="+mn-ea"/>
        </a:defRPr>
      </a:lvl2pPr>
      <a:lvl3pPr marL="1143000" indent="-228600" algn="l" defTabSz="449263" rtl="0" eaLnBrk="0" fontAlgn="base" hangingPunct="0">
        <a:lnSpc>
          <a:spcPct val="117000"/>
        </a:lnSpc>
        <a:spcBef>
          <a:spcPts val="600"/>
        </a:spcBef>
        <a:spcAft>
          <a:spcPct val="0"/>
        </a:spcAft>
        <a:buClr>
          <a:srgbClr val="000000"/>
        </a:buClr>
        <a:buSzPct val="100000"/>
        <a:buFont typeface="Comic Sans MS" pitchFamily="66" charset="0"/>
        <a:buChar char="•"/>
        <a:defRPr sz="2400">
          <a:solidFill>
            <a:srgbClr val="000000"/>
          </a:solidFill>
          <a:latin typeface="+mn-lt"/>
          <a:ea typeface="+mn-ea"/>
        </a:defRPr>
      </a:lvl3pPr>
      <a:lvl4pPr marL="1600200" indent="-228600" algn="l" defTabSz="449263" rtl="0" eaLnBrk="0" fontAlgn="base" hangingPunct="0">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4pPr>
      <a:lvl5pPr marL="2057400" indent="-228600" algn="l" defTabSz="449263" rtl="0" eaLnBrk="0" fontAlgn="base" hangingPunct="0">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5pPr>
      <a:lvl6pPr marL="2514600" indent="-228600" algn="l" defTabSz="449263" rtl="0" fontAlgn="base">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6pPr>
      <a:lvl7pPr marL="2971800" indent="-228600" algn="l" defTabSz="449263" rtl="0" fontAlgn="base">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7pPr>
      <a:lvl8pPr marL="3429000" indent="-228600" algn="l" defTabSz="449263" rtl="0" fontAlgn="base">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8pPr>
      <a:lvl9pPr marL="3886200" indent="-228600" algn="l" defTabSz="449263" rtl="0" fontAlgn="base">
        <a:lnSpc>
          <a:spcPct val="117000"/>
        </a:lnSpc>
        <a:spcBef>
          <a:spcPts val="500"/>
        </a:spcBef>
        <a:spcAft>
          <a:spcPct val="0"/>
        </a:spcAft>
        <a:buClr>
          <a:srgbClr val="000000"/>
        </a:buClr>
        <a:buSzPct val="100000"/>
        <a:buFont typeface="Comic Sans MS" pitchFamily="66" charset="0"/>
        <a:buChar char="»"/>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1CEF08-4B13-6F4D-AA5B-B73A57CFE4D2}" type="datetime1">
              <a:rPr lang="ja-JP" altLang="en-US" smtClean="0">
                <a:solidFill>
                  <a:prstClr val="black">
                    <a:tint val="75000"/>
                  </a:prstClr>
                </a:solidFill>
                <a:latin typeface="Calibri"/>
                <a:ea typeface="ＭＳ Ｐゴシック"/>
              </a:rPr>
              <a:pPr defTabSz="457200"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altLang="ja-JP" smtClean="0">
                <a:solidFill>
                  <a:prstClr val="black">
                    <a:tint val="75000"/>
                  </a:prstClr>
                </a:solidFill>
                <a:latin typeface="Calibri"/>
                <a:ea typeface="ＭＳ Ｐゴシック"/>
              </a:rPr>
              <a:t>TSUBAME 2.0 </a:t>
            </a:r>
            <a:r>
              <a:rPr lang="ja-JP" altLang="en-US" smtClean="0">
                <a:solidFill>
                  <a:prstClr val="black">
                    <a:tint val="75000"/>
                  </a:prstClr>
                </a:solidFill>
                <a:latin typeface="Calibri"/>
                <a:ea typeface="ＭＳ Ｐゴシック"/>
              </a:rPr>
              <a:t>ガイダンス</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1D1A8F4-DC07-ED4F-B7AC-0CC79387F385}"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20" r:id="rId12"/>
  </p:sldLayoutIdLst>
  <p:hf sldNum="0"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PPT_7th_0707_high_スライド_B"/>
          <p:cNvPicPr>
            <a:picLocks noChangeAspect="1" noChangeArrowheads="1"/>
          </p:cNvPicPr>
          <p:nvPr userDrawn="1"/>
        </p:nvPicPr>
        <p:blipFill>
          <a:blip r:embed="rId14" cstate="print"/>
          <a:srcRect/>
          <a:stretch>
            <a:fillRect/>
          </a:stretch>
        </p:blipFill>
        <p:spPr bwMode="auto">
          <a:xfrm>
            <a:off x="0" y="6489700"/>
            <a:ext cx="9144000" cy="368300"/>
          </a:xfrm>
          <a:prstGeom prst="rect">
            <a:avLst/>
          </a:prstGeom>
          <a:noFill/>
          <a:ln w="9525">
            <a:noFill/>
            <a:miter lim="800000"/>
            <a:headEnd/>
            <a:tailEnd/>
          </a:ln>
        </p:spPr>
      </p:pic>
      <p:pic>
        <p:nvPicPr>
          <p:cNvPr id="1027" name="Picture 10" descr="PPT_7th_0707_スライド_01"/>
          <p:cNvPicPr>
            <a:picLocks noChangeAspect="1" noChangeArrowheads="1"/>
          </p:cNvPicPr>
          <p:nvPr userDrawn="1"/>
        </p:nvPicPr>
        <p:blipFill>
          <a:blip r:embed="rId15" cstate="print"/>
          <a:srcRect t="79562"/>
          <a:stretch>
            <a:fillRect/>
          </a:stretch>
        </p:blipFill>
        <p:spPr bwMode="auto">
          <a:xfrm>
            <a:off x="0" y="620713"/>
            <a:ext cx="9144000" cy="177800"/>
          </a:xfrm>
          <a:prstGeom prst="rect">
            <a:avLst/>
          </a:prstGeom>
          <a:noFill/>
          <a:ln w="9525">
            <a:noFill/>
            <a:miter lim="800000"/>
            <a:headEnd/>
            <a:tailEnd/>
          </a:ln>
        </p:spPr>
      </p:pic>
      <p:sp>
        <p:nvSpPr>
          <p:cNvPr id="1028" name="Rectangle 11"/>
          <p:cNvSpPr>
            <a:spLocks noGrp="1" noChangeArrowheads="1"/>
          </p:cNvSpPr>
          <p:nvPr>
            <p:ph type="title"/>
          </p:nvPr>
        </p:nvSpPr>
        <p:spPr bwMode="auto">
          <a:xfrm>
            <a:off x="152400" y="115888"/>
            <a:ext cx="8839200" cy="539750"/>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ja-JP" altLang="en-US" smtClean="0"/>
              <a:t>マスタ タイトルの書式設定</a:t>
            </a:r>
          </a:p>
        </p:txBody>
      </p:sp>
      <p:sp>
        <p:nvSpPr>
          <p:cNvPr id="5133" name="Rectangle 13"/>
          <p:cNvSpPr>
            <a:spLocks noGrp="1" noChangeArrowheads="1"/>
          </p:cNvSpPr>
          <p:nvPr>
            <p:ph type="sldNum" sz="quarter" idx="4"/>
          </p:nvPr>
        </p:nvSpPr>
        <p:spPr bwMode="auto">
          <a:xfrm>
            <a:off x="304800" y="6524625"/>
            <a:ext cx="811213" cy="333375"/>
          </a:xfrm>
          <a:prstGeom prst="rect">
            <a:avLst/>
          </a:prstGeom>
          <a:noFill/>
          <a:ln>
            <a:noFill/>
          </a:ln>
          <a:effectLst/>
          <a:extLst>
            <a:ext uri="{909E8E84-426E-40DD-AFC4-6F175D3DCCD1}"/>
            <a:ext uri="{91240B29-F687-4F45-9708-019B960494DF}"/>
            <a:ext uri="{AF507438-7753-43E0-B8FC-AC1667EBCBE1}"/>
          </a:extLst>
        </p:spPr>
        <p:txBody>
          <a:bodyPr vert="horz" wrap="none" lIns="91440" tIns="45720" rIns="91440" bIns="45720" numCol="1" anchor="ctr" anchorCtr="0" compatLnSpc="1">
            <a:prstTxWarp prst="textNoShape">
              <a:avLst/>
            </a:prstTxWarp>
          </a:bodyPr>
          <a:lstStyle>
            <a:lvl1pPr algn="l">
              <a:defRPr sz="1000" b="1">
                <a:latin typeface="Arial" charset="0"/>
                <a:ea typeface="HGP創英角ｺﾞｼｯｸUB" pitchFamily="50" charset="-128"/>
                <a:cs typeface="+mn-cs"/>
              </a:defRPr>
            </a:lvl1pPr>
          </a:lstStyle>
          <a:p>
            <a:pPr>
              <a:defRPr/>
            </a:pPr>
            <a:r>
              <a:rPr lang="en-US" altLang="ja-JP">
                <a:solidFill>
                  <a:srgbClr val="000000"/>
                </a:solidFill>
              </a:rPr>
              <a:t>Page </a:t>
            </a:r>
            <a:fld id="{C99CC16F-5325-44C2-8C0B-542ECF867C16}" type="slidenum">
              <a:rPr lang="en-US" altLang="ja-JP">
                <a:solidFill>
                  <a:srgbClr val="000000"/>
                </a:solidFill>
              </a:rPr>
              <a:pPr>
                <a:defRPr/>
              </a:pPr>
              <a:t>&lt;#&gt;</a:t>
            </a:fld>
            <a:endParaRPr lang="en-US" altLang="ja-JP">
              <a:solidFill>
                <a:srgbClr val="000000"/>
              </a:solidFill>
            </a:endParaRPr>
          </a:p>
        </p:txBody>
      </p:sp>
      <p:sp>
        <p:nvSpPr>
          <p:cNvPr id="1030" name="Rectangle 15"/>
          <p:cNvSpPr>
            <a:spLocks noGrp="1" noChangeArrowheads="1"/>
          </p:cNvSpPr>
          <p:nvPr>
            <p:ph type="body" idx="1"/>
          </p:nvPr>
        </p:nvSpPr>
        <p:spPr bwMode="auto">
          <a:xfrm>
            <a:off x="152400" y="981075"/>
            <a:ext cx="8839200" cy="5256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hf hdr="0" ftr="0" dt="0"/>
  <p:txStyles>
    <p:title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2800">
          <a:solidFill>
            <a:schemeClr val="tx1"/>
          </a:solidFill>
          <a:latin typeface="Arial" charset="0"/>
          <a:ea typeface="HGP創英角ｺﾞｼｯｸUB" pitchFamily="50" charset="-128"/>
        </a:defRPr>
      </a:lvl2pPr>
      <a:lvl3pPr algn="l" rtl="0" eaLnBrk="0" fontAlgn="base" hangingPunct="0">
        <a:spcBef>
          <a:spcPct val="0"/>
        </a:spcBef>
        <a:spcAft>
          <a:spcPct val="0"/>
        </a:spcAft>
        <a:defRPr kumimoji="1" sz="2800">
          <a:solidFill>
            <a:schemeClr val="tx1"/>
          </a:solidFill>
          <a:latin typeface="Arial" charset="0"/>
          <a:ea typeface="HGP創英角ｺﾞｼｯｸUB" pitchFamily="50" charset="-128"/>
        </a:defRPr>
      </a:lvl3pPr>
      <a:lvl4pPr algn="l" rtl="0" eaLnBrk="0" fontAlgn="base" hangingPunct="0">
        <a:spcBef>
          <a:spcPct val="0"/>
        </a:spcBef>
        <a:spcAft>
          <a:spcPct val="0"/>
        </a:spcAft>
        <a:defRPr kumimoji="1" sz="2800">
          <a:solidFill>
            <a:schemeClr val="tx1"/>
          </a:solidFill>
          <a:latin typeface="Arial" charset="0"/>
          <a:ea typeface="HGP創英角ｺﾞｼｯｸUB" pitchFamily="50" charset="-128"/>
        </a:defRPr>
      </a:lvl4pPr>
      <a:lvl5pPr algn="l" rtl="0" eaLnBrk="0" fontAlgn="base" hangingPunct="0">
        <a:spcBef>
          <a:spcPct val="0"/>
        </a:spcBef>
        <a:spcAft>
          <a:spcPct val="0"/>
        </a:spcAft>
        <a:defRPr kumimoji="1" sz="2800">
          <a:solidFill>
            <a:schemeClr val="tx1"/>
          </a:solidFill>
          <a:latin typeface="Arial" charset="0"/>
          <a:ea typeface="HGP創英角ｺﾞｼｯｸUB" pitchFamily="50" charset="-128"/>
        </a:defRPr>
      </a:lvl5pPr>
      <a:lvl6pPr marL="457200" algn="l" rtl="0" fontAlgn="base">
        <a:spcBef>
          <a:spcPct val="0"/>
        </a:spcBef>
        <a:spcAft>
          <a:spcPct val="0"/>
        </a:spcAft>
        <a:defRPr kumimoji="1" sz="2800">
          <a:solidFill>
            <a:schemeClr val="tx1"/>
          </a:solidFill>
          <a:latin typeface="Arial" charset="0"/>
          <a:ea typeface="HGP創英角ｺﾞｼｯｸUB" pitchFamily="50" charset="-128"/>
        </a:defRPr>
      </a:lvl6pPr>
      <a:lvl7pPr marL="914400" algn="l" rtl="0" fontAlgn="base">
        <a:spcBef>
          <a:spcPct val="0"/>
        </a:spcBef>
        <a:spcAft>
          <a:spcPct val="0"/>
        </a:spcAft>
        <a:defRPr kumimoji="1" sz="2800">
          <a:solidFill>
            <a:schemeClr val="tx1"/>
          </a:solidFill>
          <a:latin typeface="Arial" charset="0"/>
          <a:ea typeface="HGP創英角ｺﾞｼｯｸUB" pitchFamily="50" charset="-128"/>
        </a:defRPr>
      </a:lvl7pPr>
      <a:lvl8pPr marL="1371600" algn="l" rtl="0" fontAlgn="base">
        <a:spcBef>
          <a:spcPct val="0"/>
        </a:spcBef>
        <a:spcAft>
          <a:spcPct val="0"/>
        </a:spcAft>
        <a:defRPr kumimoji="1" sz="2800">
          <a:solidFill>
            <a:schemeClr val="tx1"/>
          </a:solidFill>
          <a:latin typeface="Arial" charset="0"/>
          <a:ea typeface="HGP創英角ｺﾞｼｯｸUB" pitchFamily="50" charset="-128"/>
        </a:defRPr>
      </a:lvl8pPr>
      <a:lvl9pPr marL="1828800" algn="l" rtl="0" fontAlgn="base">
        <a:spcBef>
          <a:spcPct val="0"/>
        </a:spcBef>
        <a:spcAft>
          <a:spcPct val="0"/>
        </a:spcAft>
        <a:defRPr kumimoji="1" sz="2800">
          <a:solidFill>
            <a:schemeClr val="tx1"/>
          </a:solidFill>
          <a:latin typeface="Arial" charset="0"/>
          <a:ea typeface="HGP創英角ｺﾞｼｯｸUB" pitchFamily="50" charset="-128"/>
        </a:defRPr>
      </a:lvl9pPr>
    </p:titleStyle>
    <p:bodyStyle>
      <a:lvl1pPr marL="342900" indent="-342900" algn="l" rtl="0" eaLnBrk="0" fontAlgn="base" hangingPunct="0">
        <a:spcBef>
          <a:spcPct val="20000"/>
        </a:spcBef>
        <a:spcAft>
          <a:spcPct val="0"/>
        </a:spcAft>
        <a:buClr>
          <a:schemeClr val="hlink"/>
        </a:buClr>
        <a:buFont typeface="Arial" pitchFamily="34" charset="0"/>
        <a:buChar char="▐"/>
        <a:defRPr kumimoji="1" sz="2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Font typeface="Wingdings" pitchFamily="2" charset="2"/>
        <a:buChar char="l"/>
        <a:defRPr kumimoji="1" sz="2000">
          <a:solidFill>
            <a:schemeClr val="tx1"/>
          </a:solidFill>
          <a:latin typeface="+mn-lt"/>
          <a:ea typeface="+mn-ea"/>
        </a:defRPr>
      </a:lvl2pPr>
      <a:lvl3pPr marL="1143000" indent="-228600" algn="l" rtl="0" eaLnBrk="0" fontAlgn="base" hangingPunct="0">
        <a:spcBef>
          <a:spcPct val="20000"/>
        </a:spcBef>
        <a:spcAft>
          <a:spcPct val="0"/>
        </a:spcAft>
        <a:buClr>
          <a:schemeClr val="hlink"/>
        </a:buClr>
        <a:buFont typeface="Arial" pitchFamily="34" charset="0"/>
        <a:buChar char="•"/>
        <a:defRPr kumimoji="1">
          <a:solidFill>
            <a:schemeClr val="tx1"/>
          </a:solidFill>
          <a:latin typeface="+mn-lt"/>
          <a:ea typeface="+mn-ea"/>
        </a:defRPr>
      </a:lvl3pPr>
      <a:lvl4pPr marL="1600200" indent="-228600" algn="l" rtl="0" eaLnBrk="0" fontAlgn="base" hangingPunct="0">
        <a:spcBef>
          <a:spcPct val="20000"/>
        </a:spcBef>
        <a:spcAft>
          <a:spcPct val="0"/>
        </a:spcAft>
        <a:buClr>
          <a:schemeClr val="hlink"/>
        </a:buClr>
        <a:buFont typeface="Arial" pitchFamily="34" charset="0"/>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50"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50"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50"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50"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E1CEF08-4B13-6F4D-AA5B-B73A57CFE4D2}" type="datetime1">
              <a:rPr lang="ja-JP" altLang="en-US" smtClean="0">
                <a:solidFill>
                  <a:prstClr val="black">
                    <a:tint val="75000"/>
                  </a:prstClr>
                </a:solidFill>
                <a:latin typeface="Calibri"/>
                <a:ea typeface="ＭＳ Ｐゴシック"/>
              </a:rPr>
              <a:pPr defTabSz="457200"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altLang="ja-JP" smtClean="0">
                <a:solidFill>
                  <a:prstClr val="black">
                    <a:tint val="75000"/>
                  </a:prstClr>
                </a:solidFill>
                <a:latin typeface="Calibri"/>
                <a:ea typeface="ＭＳ Ｐゴシック"/>
              </a:rPr>
              <a:t>TSUBAME 2.0 </a:t>
            </a:r>
            <a:r>
              <a:rPr lang="ja-JP" altLang="en-US" smtClean="0">
                <a:solidFill>
                  <a:prstClr val="black">
                    <a:tint val="75000"/>
                  </a:prstClr>
                </a:solidFill>
                <a:latin typeface="Calibri"/>
                <a:ea typeface="ＭＳ Ｐゴシック"/>
              </a:rPr>
              <a:t>ガイダンス</a:t>
            </a: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1D1A8F4-DC07-ED4F-B7AC-0CC79387F385}" type="slidenum">
              <a:rPr lang="ja-JP" altLang="en-US" smtClean="0">
                <a:solidFill>
                  <a:prstClr val="black">
                    <a:tint val="75000"/>
                  </a:prstClr>
                </a:solidFill>
                <a:latin typeface="Calibri"/>
                <a:ea typeface="ＭＳ Ｐゴシック"/>
              </a:rPr>
              <a:pPr defTabSz="457200"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hf sldNum="0"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kumimoji="0" lang="en-US">
              <a:solidFill>
                <a:prstClr val="white"/>
              </a:solidFill>
              <a:latin typeface="Optima" charset="0"/>
              <a:ea typeface="+mn-ea"/>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kumimoji="0" lang="en-US">
              <a:solidFill>
                <a:prstClr val="white"/>
              </a:solidFill>
              <a:latin typeface="Optima" charset="0"/>
              <a:ea typeface="+mn-ea"/>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D68B938A-2231-2F44-9F00-A4A24F41BD31}" type="slidenum">
              <a:rPr kumimoji="0" lang="en-US" smtClean="0">
                <a:solidFill>
                  <a:prstClr val="white"/>
                </a:solidFill>
                <a:latin typeface="Optima" charset="0"/>
                <a:ea typeface="+mn-ea"/>
              </a:rPr>
              <a:pPr>
                <a:defRPr/>
              </a:pPr>
              <a:t>&lt;#&gt;</a:t>
            </a:fld>
            <a:endParaRPr kumimoji="0" lang="en-US">
              <a:solidFill>
                <a:prstClr val="white"/>
              </a:solidFill>
              <a:latin typeface="Optima" charset="0"/>
              <a:ea typeface="+mn-ea"/>
            </a:endParaRPr>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p:transition advTm="38467">
    <p:fade/>
  </p:transition>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IT_de_ECO_4_3_003"/>
          <p:cNvPicPr>
            <a:picLocks noChangeAspect="1" noChangeArrowheads="1"/>
          </p:cNvPicPr>
          <p:nvPr userDrawn="1"/>
        </p:nvPicPr>
        <p:blipFill>
          <a:blip r:embed="rId13" cstate="print"/>
          <a:srcRect/>
          <a:stretch>
            <a:fillRect/>
          </a:stretch>
        </p:blipFill>
        <p:spPr bwMode="auto">
          <a:xfrm>
            <a:off x="0" y="6500813"/>
            <a:ext cx="9144000" cy="357187"/>
          </a:xfrm>
          <a:prstGeom prst="rect">
            <a:avLst/>
          </a:prstGeom>
          <a:noFill/>
          <a:ln w="9525">
            <a:noFill/>
            <a:miter lim="800000"/>
            <a:headEnd/>
            <a:tailEnd/>
          </a:ln>
        </p:spPr>
      </p:pic>
      <p:pic>
        <p:nvPicPr>
          <p:cNvPr id="1027" name="Picture 3" descr="IT_de_ECO_4_3_002"/>
          <p:cNvPicPr>
            <a:picLocks noChangeArrowheads="1"/>
          </p:cNvPicPr>
          <p:nvPr userDrawn="1"/>
        </p:nvPicPr>
        <p:blipFill>
          <a:blip r:embed="rId14" cstate="print"/>
          <a:srcRect/>
          <a:stretch>
            <a:fillRect/>
          </a:stretch>
        </p:blipFill>
        <p:spPr bwMode="auto">
          <a:xfrm>
            <a:off x="0" y="0"/>
            <a:ext cx="9144000" cy="184150"/>
          </a:xfrm>
          <a:prstGeom prst="rect">
            <a:avLst/>
          </a:prstGeom>
          <a:noFill/>
          <a:ln w="9525">
            <a:noFill/>
            <a:miter lim="800000"/>
            <a:headEnd/>
            <a:tailEnd/>
          </a:ln>
        </p:spPr>
      </p:pic>
      <p:sp>
        <p:nvSpPr>
          <p:cNvPr id="7172" name="Rectangle 4"/>
          <p:cNvSpPr>
            <a:spLocks noGrp="1" noChangeArrowheads="1"/>
          </p:cNvSpPr>
          <p:nvPr>
            <p:ph type="title"/>
          </p:nvPr>
        </p:nvSpPr>
        <p:spPr bwMode="auto">
          <a:xfrm>
            <a:off x="611188" y="182563"/>
            <a:ext cx="7921625"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3" name="Rectangle 5"/>
          <p:cNvSpPr>
            <a:spLocks noGrp="1" noChangeArrowheads="1"/>
          </p:cNvSpPr>
          <p:nvPr>
            <p:ph type="ftr" sz="quarter" idx="3"/>
          </p:nvPr>
        </p:nvSpPr>
        <p:spPr bwMode="auto">
          <a:xfrm>
            <a:off x="7088188" y="6453188"/>
            <a:ext cx="1582737"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900">
                <a:solidFill>
                  <a:srgbClr val="15473D"/>
                </a:solidFill>
                <a:latin typeface="Arial" charset="0"/>
              </a:defRPr>
            </a:lvl1pPr>
          </a:lstStyle>
          <a:p>
            <a:pPr>
              <a:defRPr/>
            </a:pPr>
            <a:endParaRPr lang="en-US" altLang="ja-JP"/>
          </a:p>
        </p:txBody>
      </p:sp>
      <p:sp>
        <p:nvSpPr>
          <p:cNvPr id="7174" name="Rectangle 6"/>
          <p:cNvSpPr>
            <a:spLocks noGrp="1" noChangeArrowheads="1"/>
          </p:cNvSpPr>
          <p:nvPr>
            <p:ph type="sldNum" sz="quarter" idx="4"/>
          </p:nvPr>
        </p:nvSpPr>
        <p:spPr bwMode="auto">
          <a:xfrm>
            <a:off x="8748713" y="6453188"/>
            <a:ext cx="2889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100">
                <a:solidFill>
                  <a:srgbClr val="15473D"/>
                </a:solidFill>
                <a:latin typeface="Arial" charset="0"/>
              </a:defRPr>
            </a:lvl1pPr>
          </a:lstStyle>
          <a:p>
            <a:pPr>
              <a:defRPr/>
            </a:pPr>
            <a:fld id="{AD534815-6EAE-45F2-9959-11543FAE18FF}" type="slidenum">
              <a:rPr lang="en-US" altLang="ja-JP"/>
              <a:pPr>
                <a:defRPr/>
              </a:pPr>
              <a:t>&lt;#&gt;</a:t>
            </a:fld>
            <a:endParaRPr lang="en-US" altLang="ja-JP"/>
          </a:p>
        </p:txBody>
      </p:sp>
      <p:sp>
        <p:nvSpPr>
          <p:cNvPr id="7175" name="Text Box 7"/>
          <p:cNvSpPr txBox="1">
            <a:spLocks noChangeArrowheads="1"/>
          </p:cNvSpPr>
          <p:nvPr userDrawn="1"/>
        </p:nvSpPr>
        <p:spPr bwMode="auto">
          <a:xfrm>
            <a:off x="3829050" y="6550025"/>
            <a:ext cx="1154113" cy="244475"/>
          </a:xfrm>
          <a:prstGeom prst="rect">
            <a:avLst/>
          </a:prstGeom>
          <a:noFill/>
          <a:ln w="9525">
            <a:noFill/>
            <a:miter lim="800000"/>
            <a:headEnd/>
            <a:tailEnd/>
          </a:ln>
          <a:effectLst/>
        </p:spPr>
        <p:txBody>
          <a:bodyPr wrap="none">
            <a:spAutoFit/>
          </a:bodyPr>
          <a:lstStyle/>
          <a:p>
            <a:pPr>
              <a:defRPr/>
            </a:pPr>
            <a:r>
              <a:rPr lang="en-US" altLang="ja-JP" sz="1000">
                <a:solidFill>
                  <a:srgbClr val="15473D"/>
                </a:solidFill>
                <a:latin typeface="Arial" charset="0"/>
                <a:ea typeface="HGP創英角ｺﾞｼｯｸUB" pitchFamily="50" charset="-128"/>
              </a:rPr>
              <a:t>NEC Confidential</a:t>
            </a:r>
          </a:p>
        </p:txBody>
      </p:sp>
      <p:sp>
        <p:nvSpPr>
          <p:cNvPr id="1032" name="Rectangle 9"/>
          <p:cNvSpPr>
            <a:spLocks noGrp="1" noChangeArrowheads="1"/>
          </p:cNvSpPr>
          <p:nvPr>
            <p:ph type="body" idx="1"/>
          </p:nvPr>
        </p:nvSpPr>
        <p:spPr bwMode="auto">
          <a:xfrm>
            <a:off x="457200" y="1196975"/>
            <a:ext cx="8229600"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p:txBody>
      </p:sp>
      <p:sp>
        <p:nvSpPr>
          <p:cNvPr id="9" name="正方形/長方形 8"/>
          <p:cNvSpPr/>
          <p:nvPr userDrawn="1"/>
        </p:nvSpPr>
        <p:spPr>
          <a:xfrm>
            <a:off x="-381000" y="0"/>
            <a:ext cx="9525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2pPr>
      <a:lvl3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3pPr>
      <a:lvl4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4pPr>
      <a:lvl5pPr algn="ctr" rtl="0" eaLnBrk="0" fontAlgn="base" hangingPunct="0">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5pPr>
      <a:lvl6pPr marL="4572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6pPr>
      <a:lvl7pPr marL="9144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7pPr>
      <a:lvl8pPr marL="13716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8pPr>
      <a:lvl9pPr marL="1828800" algn="ctr" rtl="0" fontAlgn="base">
        <a:spcBef>
          <a:spcPct val="0"/>
        </a:spcBef>
        <a:spcAft>
          <a:spcPct val="0"/>
        </a:spcAft>
        <a:defRPr kumimoji="1" sz="28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lr>
          <a:srgbClr val="9DD789"/>
        </a:buClr>
        <a:buSzPct val="90000"/>
        <a:buFont typeface="Wingdings" pitchFamily="2" charset="2"/>
        <a:buChar char="l"/>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15473D"/>
        </a:buClr>
        <a:buSzPct val="90000"/>
        <a:buFont typeface="Wingdings 3" pitchFamily="18"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9DD789"/>
        </a:buClr>
        <a:buSzPct val="9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HGP創英角ｺﾞｼｯｸUB" pitchFamily="50" charset="-128"/>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50"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50"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50"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50"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Box 6"/>
          <p:cNvSpPr txBox="1"/>
          <p:nvPr userDrawn="1"/>
        </p:nvSpPr>
        <p:spPr bwMode="gray">
          <a:xfrm>
            <a:off x="363538" y="6465888"/>
            <a:ext cx="384175" cy="200025"/>
          </a:xfrm>
          <a:prstGeom prst="rect">
            <a:avLst/>
          </a:prstGeom>
          <a:noFill/>
        </p:spPr>
        <p:txBody>
          <a:bodyPr>
            <a:spAutoFit/>
          </a:bodyPr>
          <a:lstStyle/>
          <a:p>
            <a:fld id="{A704BF2B-E511-44FE-9C4C-D2D9925F0F6D}" type="slidenum">
              <a:rPr kumimoji="0" lang="en-US" altLang="ja-JP" sz="700" smtClean="0">
                <a:solidFill>
                  <a:srgbClr val="7F7F7F"/>
                </a:solidFill>
                <a:latin typeface="Futura Bk" pitchFamily="34" charset="0"/>
                <a:ea typeface="ＭＳ Ｐゴシック" charset="-128"/>
              </a:rPr>
              <a:pPr/>
              <a:t>&lt;#&gt;</a:t>
            </a:fld>
            <a:endParaRPr kumimoji="0" lang="en-US" altLang="ja-JP" sz="700" smtClean="0">
              <a:solidFill>
                <a:srgbClr val="7F7F7F"/>
              </a:solidFill>
              <a:latin typeface="Futura Bk" pitchFamily="34" charset="0"/>
              <a:ea typeface="ＭＳ Ｐゴシック" charset="-128"/>
            </a:endParaRPr>
          </a:p>
        </p:txBody>
      </p:sp>
      <p:sp>
        <p:nvSpPr>
          <p:cNvPr id="2051" name="Title Placeholder 8"/>
          <p:cNvSpPr>
            <a:spLocks noGrp="1"/>
          </p:cNvSpPr>
          <p:nvPr>
            <p:ph type="title"/>
          </p:nvPr>
        </p:nvSpPr>
        <p:spPr bwMode="auto">
          <a:xfrm>
            <a:off x="338138" y="420688"/>
            <a:ext cx="8375650" cy="877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Double Line Title</a:t>
            </a:r>
            <a:br>
              <a:rPr lang="en-US" altLang="ja-JP" smtClean="0"/>
            </a:br>
            <a:r>
              <a:rPr lang="en-US" altLang="ja-JP" smtClean="0"/>
              <a:t>for Added Content</a:t>
            </a:r>
          </a:p>
        </p:txBody>
      </p:sp>
      <p:sp>
        <p:nvSpPr>
          <p:cNvPr id="2052" name="Text Placeholder 9"/>
          <p:cNvSpPr>
            <a:spLocks noGrp="1"/>
          </p:cNvSpPr>
          <p:nvPr>
            <p:ph type="body" idx="1"/>
          </p:nvPr>
        </p:nvSpPr>
        <p:spPr bwMode="auto">
          <a:xfrm>
            <a:off x="365125" y="1536700"/>
            <a:ext cx="8348663" cy="4613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4153" r:id="rId32"/>
    <p:sldLayoutId id="2147484154" r:id="rId33"/>
  </p:sldLayoutIdLst>
  <p:transition>
    <p:fade thruBlk="1"/>
  </p:transition>
  <p:timing>
    <p:tnLst>
      <p:par>
        <p:cTn id="1" dur="indefinite" restart="never" nodeType="tmRoot"/>
      </p:par>
    </p:tnLst>
  </p:timing>
  <p:hf hdr="0" ftr="0" dt="0"/>
  <p:txStyles>
    <p:titleStyle>
      <a:lvl1pPr algn="l" rtl="0" eaLnBrk="0" fontAlgn="base" hangingPunct="0">
        <a:lnSpc>
          <a:spcPts val="3300"/>
        </a:lnSpc>
        <a:spcBef>
          <a:spcPct val="0"/>
        </a:spcBef>
        <a:spcAft>
          <a:spcPct val="0"/>
        </a:spcAft>
        <a:defRPr sz="3300" kern="1200">
          <a:solidFill>
            <a:srgbClr val="000000"/>
          </a:solidFill>
          <a:latin typeface="+mj-lt"/>
          <a:ea typeface="+mj-ea"/>
          <a:cs typeface="+mj-cs"/>
        </a:defRPr>
      </a:lvl1pPr>
      <a:lvl2pPr algn="l" rtl="0" eaLnBrk="0" fontAlgn="base" hangingPunct="0">
        <a:lnSpc>
          <a:spcPts val="3300"/>
        </a:lnSpc>
        <a:spcBef>
          <a:spcPct val="0"/>
        </a:spcBef>
        <a:spcAft>
          <a:spcPct val="0"/>
        </a:spcAft>
        <a:defRPr sz="3300">
          <a:solidFill>
            <a:srgbClr val="000000"/>
          </a:solidFill>
          <a:latin typeface="Futura Bk" pitchFamily="34" charset="0"/>
        </a:defRPr>
      </a:lvl2pPr>
      <a:lvl3pPr algn="l" rtl="0" eaLnBrk="0" fontAlgn="base" hangingPunct="0">
        <a:lnSpc>
          <a:spcPts val="3300"/>
        </a:lnSpc>
        <a:spcBef>
          <a:spcPct val="0"/>
        </a:spcBef>
        <a:spcAft>
          <a:spcPct val="0"/>
        </a:spcAft>
        <a:defRPr sz="3300">
          <a:solidFill>
            <a:srgbClr val="000000"/>
          </a:solidFill>
          <a:latin typeface="Futura Bk" pitchFamily="34" charset="0"/>
        </a:defRPr>
      </a:lvl3pPr>
      <a:lvl4pPr algn="l" rtl="0" eaLnBrk="0" fontAlgn="base" hangingPunct="0">
        <a:lnSpc>
          <a:spcPts val="3300"/>
        </a:lnSpc>
        <a:spcBef>
          <a:spcPct val="0"/>
        </a:spcBef>
        <a:spcAft>
          <a:spcPct val="0"/>
        </a:spcAft>
        <a:defRPr sz="3300">
          <a:solidFill>
            <a:srgbClr val="000000"/>
          </a:solidFill>
          <a:latin typeface="Futura Bk" pitchFamily="34" charset="0"/>
        </a:defRPr>
      </a:lvl4pPr>
      <a:lvl5pPr algn="l" rtl="0" eaLnBrk="0" fontAlgn="base" hangingPunct="0">
        <a:lnSpc>
          <a:spcPts val="3300"/>
        </a:lnSpc>
        <a:spcBef>
          <a:spcPct val="0"/>
        </a:spcBef>
        <a:spcAft>
          <a:spcPct val="0"/>
        </a:spcAft>
        <a:defRPr sz="3300">
          <a:solidFill>
            <a:srgbClr val="000000"/>
          </a:solidFill>
          <a:latin typeface="Futura Bk" pitchFamily="34" charset="0"/>
        </a:defRPr>
      </a:lvl5pPr>
      <a:lvl6pPr marL="457200" algn="l" rtl="0" fontAlgn="base">
        <a:lnSpc>
          <a:spcPts val="3300"/>
        </a:lnSpc>
        <a:spcBef>
          <a:spcPct val="0"/>
        </a:spcBef>
        <a:spcAft>
          <a:spcPct val="0"/>
        </a:spcAft>
        <a:defRPr sz="3300">
          <a:solidFill>
            <a:srgbClr val="000000"/>
          </a:solidFill>
          <a:latin typeface="Futura Bk" pitchFamily="34" charset="0"/>
        </a:defRPr>
      </a:lvl6pPr>
      <a:lvl7pPr marL="914400" algn="l" rtl="0" fontAlgn="base">
        <a:lnSpc>
          <a:spcPts val="3300"/>
        </a:lnSpc>
        <a:spcBef>
          <a:spcPct val="0"/>
        </a:spcBef>
        <a:spcAft>
          <a:spcPct val="0"/>
        </a:spcAft>
        <a:defRPr sz="3300">
          <a:solidFill>
            <a:srgbClr val="000000"/>
          </a:solidFill>
          <a:latin typeface="Futura Bk" pitchFamily="34" charset="0"/>
        </a:defRPr>
      </a:lvl7pPr>
      <a:lvl8pPr marL="1371600" algn="l" rtl="0" fontAlgn="base">
        <a:lnSpc>
          <a:spcPts val="3300"/>
        </a:lnSpc>
        <a:spcBef>
          <a:spcPct val="0"/>
        </a:spcBef>
        <a:spcAft>
          <a:spcPct val="0"/>
        </a:spcAft>
        <a:defRPr sz="3300">
          <a:solidFill>
            <a:srgbClr val="000000"/>
          </a:solidFill>
          <a:latin typeface="Futura Bk" pitchFamily="34" charset="0"/>
        </a:defRPr>
      </a:lvl8pPr>
      <a:lvl9pPr marL="1828800" algn="l" rtl="0" fontAlgn="base">
        <a:lnSpc>
          <a:spcPts val="3300"/>
        </a:lnSpc>
        <a:spcBef>
          <a:spcPct val="0"/>
        </a:spcBef>
        <a:spcAft>
          <a:spcPct val="0"/>
        </a:spcAft>
        <a:defRPr sz="3300">
          <a:solidFill>
            <a:srgbClr val="000000"/>
          </a:solidFill>
          <a:latin typeface="Futura Bk" pitchFamily="34" charset="0"/>
        </a:defRPr>
      </a:lvl9pPr>
    </p:titleStyle>
    <p:bodyStyle>
      <a:lvl1pPr marL="225425" indent="-225425" algn="l" rtl="0" eaLnBrk="0" fontAlgn="base" hangingPunct="0">
        <a:lnSpc>
          <a:spcPct val="110000"/>
        </a:lnSpc>
        <a:spcBef>
          <a:spcPts val="1000"/>
        </a:spcBef>
        <a:spcAft>
          <a:spcPct val="0"/>
        </a:spcAft>
        <a:buClr>
          <a:srgbClr val="000000"/>
        </a:buClr>
        <a:buSzPct val="100000"/>
        <a:buFont typeface="Futura Bk" pitchFamily="34" charset="0"/>
        <a:buChar char="–"/>
        <a:defRPr sz="2000" kern="1200">
          <a:solidFill>
            <a:srgbClr val="000000"/>
          </a:solidFill>
          <a:latin typeface="+mn-lt"/>
          <a:ea typeface="+mn-ea"/>
          <a:cs typeface="+mn-cs"/>
        </a:defRPr>
      </a:lvl1pPr>
      <a:lvl2pPr marL="342900" indent="-114300" algn="l" rtl="0" eaLnBrk="0" fontAlgn="base" hangingPunct="0">
        <a:lnSpc>
          <a:spcPct val="110000"/>
        </a:lnSpc>
        <a:spcBef>
          <a:spcPts val="500"/>
        </a:spcBef>
        <a:spcAft>
          <a:spcPct val="0"/>
        </a:spcAft>
        <a:buSzPct val="80000"/>
        <a:buFont typeface="Arial" charset="0"/>
        <a:buChar char="•"/>
        <a:defRPr sz="1600" kern="1200">
          <a:solidFill>
            <a:srgbClr val="000000"/>
          </a:solidFill>
          <a:latin typeface="+mn-lt"/>
          <a:ea typeface="+mn-ea"/>
          <a:cs typeface="+mn-cs"/>
        </a:defRPr>
      </a:lvl2pPr>
      <a:lvl3pPr marL="571500" indent="-174625" algn="l" rtl="0" eaLnBrk="0" fontAlgn="base" hangingPunct="0">
        <a:lnSpc>
          <a:spcPct val="110000"/>
        </a:lnSpc>
        <a:spcBef>
          <a:spcPts val="400"/>
        </a:spcBef>
        <a:spcAft>
          <a:spcPct val="0"/>
        </a:spcAft>
        <a:buFont typeface="Futura Bk" pitchFamily="34" charset="0"/>
        <a:buChar char="−"/>
        <a:defRPr sz="1200" kern="1200">
          <a:solidFill>
            <a:srgbClr val="000000"/>
          </a:solidFill>
          <a:latin typeface="+mn-lt"/>
          <a:ea typeface="+mn-ea"/>
          <a:cs typeface="+mn-cs"/>
        </a:defRPr>
      </a:lvl3pPr>
      <a:lvl4pPr marL="800100" indent="-114300" algn="l" rtl="0" eaLnBrk="0" fontAlgn="base" hangingPunct="0">
        <a:lnSpc>
          <a:spcPct val="110000"/>
        </a:lnSpc>
        <a:spcBef>
          <a:spcPts val="400"/>
        </a:spcBef>
        <a:spcAft>
          <a:spcPct val="0"/>
        </a:spcAft>
        <a:buSzPct val="80000"/>
        <a:buFont typeface="Arial" charset="0"/>
        <a:buChar char="•"/>
        <a:defRPr sz="1200" kern="1200">
          <a:solidFill>
            <a:srgbClr val="000000"/>
          </a:solidFill>
          <a:latin typeface="+mn-lt"/>
          <a:ea typeface="+mn-ea"/>
          <a:cs typeface="+mn-cs"/>
        </a:defRPr>
      </a:lvl4pPr>
      <a:lvl5pPr marL="1028700" indent="-174625" algn="l" rtl="0" eaLnBrk="0" fontAlgn="base" hangingPunct="0">
        <a:lnSpc>
          <a:spcPct val="110000"/>
        </a:lnSpc>
        <a:spcBef>
          <a:spcPts val="400"/>
        </a:spcBef>
        <a:spcAft>
          <a:spcPct val="0"/>
        </a:spcAft>
        <a:buFont typeface="Futura Bk" pitchFamily="34" charset="0"/>
        <a:buChar char="−"/>
        <a:defRPr sz="12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正方形/長方形 10"/>
          <p:cNvSpPr/>
          <p:nvPr userDrawn="1"/>
        </p:nvSpPr>
        <p:spPr>
          <a:xfrm>
            <a:off x="0" y="6572271"/>
            <a:ext cx="9144000" cy="297415"/>
          </a:xfrm>
          <a:prstGeom prst="rect">
            <a:avLst/>
          </a:prstGeom>
          <a:solidFill>
            <a:srgbClr val="486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black"/>
              </a:solidFill>
            </a:endParaRPr>
          </a:p>
        </p:txBody>
      </p:sp>
      <p:sp>
        <p:nvSpPr>
          <p:cNvPr id="12" name="テキスト ボックス 11"/>
          <p:cNvSpPr txBox="1"/>
          <p:nvPr userDrawn="1"/>
        </p:nvSpPr>
        <p:spPr>
          <a:xfrm>
            <a:off x="44110" y="6585920"/>
            <a:ext cx="7643866" cy="276999"/>
          </a:xfrm>
          <a:prstGeom prst="rect">
            <a:avLst/>
          </a:prstGeom>
          <a:noFill/>
        </p:spPr>
        <p:txBody>
          <a:bodyPr wrap="square" rtlCol="0">
            <a:spAutoFit/>
          </a:bodyPr>
          <a:lstStyle/>
          <a:p>
            <a:pPr fontAlgn="auto">
              <a:spcBef>
                <a:spcPts val="0"/>
              </a:spcBef>
              <a:spcAft>
                <a:spcPts val="0"/>
              </a:spcAft>
            </a:pPr>
            <a:r>
              <a:rPr lang="en-US" altLang="ja-JP" sz="1200" dirty="0" smtClean="0">
                <a:solidFill>
                  <a:prstClr val="white"/>
                </a:solidFill>
                <a:latin typeface="Arial" pitchFamily="34" charset="0"/>
                <a:ea typeface="ＭＳ Ｐゴシック"/>
                <a:cs typeface="Arial" pitchFamily="34" charset="0"/>
              </a:rPr>
              <a:t>Copyright</a:t>
            </a:r>
            <a:r>
              <a:rPr lang="ja-JP" altLang="en-US" sz="700" dirty="0" smtClean="0">
                <a:solidFill>
                  <a:prstClr val="white"/>
                </a:solidFill>
                <a:latin typeface="Arial" pitchFamily="34" charset="0"/>
                <a:ea typeface="ＭＳ Ｐゴシック"/>
                <a:cs typeface="Arial" pitchFamily="34" charset="0"/>
              </a:rPr>
              <a:t>　</a:t>
            </a:r>
            <a:r>
              <a:rPr lang="en-US" altLang="ja-JP" sz="1200" dirty="0" smtClean="0">
                <a:solidFill>
                  <a:prstClr val="white"/>
                </a:solidFill>
                <a:latin typeface="Arial" pitchFamily="34" charset="0"/>
                <a:ea typeface="ＭＳ Ｐゴシック"/>
                <a:cs typeface="Arial" pitchFamily="34" charset="0"/>
              </a:rPr>
              <a:t>©</a:t>
            </a:r>
            <a:r>
              <a:rPr lang="ja-JP" altLang="en-US" sz="700" dirty="0" smtClean="0">
                <a:solidFill>
                  <a:prstClr val="white"/>
                </a:solidFill>
                <a:latin typeface="Arial" pitchFamily="34" charset="0"/>
                <a:ea typeface="ＭＳ Ｐゴシック"/>
                <a:cs typeface="Arial" pitchFamily="34" charset="0"/>
              </a:rPr>
              <a:t>　</a:t>
            </a:r>
            <a:r>
              <a:rPr lang="en-US" altLang="ja-JP" sz="1200" dirty="0" smtClean="0">
                <a:solidFill>
                  <a:prstClr val="white"/>
                </a:solidFill>
                <a:latin typeface="Arial" pitchFamily="34" charset="0"/>
                <a:ea typeface="ＭＳ Ｐゴシック"/>
                <a:cs typeface="Arial" pitchFamily="34" charset="0"/>
              </a:rPr>
              <a:t> Takayuki Aoki / Global Scientific Information and Computing Center, Tokyo Institute of Technology</a:t>
            </a:r>
            <a:endParaRPr lang="ja-JP" altLang="en-US" sz="1200" dirty="0">
              <a:solidFill>
                <a:prstClr val="white"/>
              </a:solidFill>
              <a:latin typeface="Arial" pitchFamily="34" charset="0"/>
              <a:ea typeface="ＭＳ Ｐゴシック"/>
              <a:cs typeface="Arial" pitchFamily="34" charset="0"/>
            </a:endParaRPr>
          </a:p>
        </p:txBody>
      </p:sp>
      <p:sp>
        <p:nvSpPr>
          <p:cNvPr id="2" name="タイトル プレースホルダ 1"/>
          <p:cNvSpPr>
            <a:spLocks noGrp="1"/>
          </p:cNvSpPr>
          <p:nvPr>
            <p:ph type="title"/>
          </p:nvPr>
        </p:nvSpPr>
        <p:spPr>
          <a:xfrm>
            <a:off x="271206" y="274638"/>
            <a:ext cx="7643866" cy="939784"/>
          </a:xfrm>
          <a:prstGeom prst="rect">
            <a:avLst/>
          </a:prstGeom>
          <a:effectLst>
            <a:outerShdw blurRad="38100" dist="25400" dir="8100000" algn="tr" rotWithShape="0">
              <a:prstClr val="black">
                <a:alpha val="57000"/>
              </a:prstClr>
            </a:outerShdw>
          </a:effectLst>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 5"/>
          <p:cNvSpPr>
            <a:spLocks noGrp="1"/>
          </p:cNvSpPr>
          <p:nvPr>
            <p:ph type="sldNum" sz="quarter" idx="4"/>
          </p:nvPr>
        </p:nvSpPr>
        <p:spPr>
          <a:xfrm>
            <a:off x="8029628" y="6621617"/>
            <a:ext cx="1114404" cy="220641"/>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pPr fontAlgn="auto">
              <a:spcBef>
                <a:spcPts val="0"/>
              </a:spcBef>
              <a:spcAft>
                <a:spcPts val="0"/>
              </a:spcAft>
            </a:pPr>
            <a:fld id="{CD9EAF29-356D-431F-B384-D07B9AE9F4D7}" type="slidenum">
              <a:rPr lang="ja-JP" altLang="en-US" smtClean="0">
                <a:solidFill>
                  <a:prstClr val="white"/>
                </a:solidFill>
                <a:ea typeface="ＭＳ Ｐゴシック"/>
              </a:rPr>
              <a:pPr fontAlgn="auto">
                <a:spcBef>
                  <a:spcPts val="0"/>
                </a:spcBef>
                <a:spcAft>
                  <a:spcPts val="0"/>
                </a:spcAft>
              </a:pPr>
              <a:t>&lt;#&gt;</a:t>
            </a:fld>
            <a:endParaRPr lang="ja-JP" altLang="en-US">
              <a:solidFill>
                <a:prstClr val="white"/>
              </a:solidFill>
              <a:ea typeface="ＭＳ Ｐゴシック"/>
            </a:endParaRPr>
          </a:p>
        </p:txBody>
      </p:sp>
      <p:pic>
        <p:nvPicPr>
          <p:cNvPr id="1026" name="Picture 2" descr="C:\Documents and Settings\taoki\デスクトップ\Accelerated Computing\GPU-logo2010.png"/>
          <p:cNvPicPr>
            <a:picLocks noChangeAspect="1" noChangeArrowheads="1"/>
          </p:cNvPicPr>
          <p:nvPr userDrawn="1"/>
        </p:nvPicPr>
        <p:blipFill>
          <a:blip r:embed="rId7" cstate="print"/>
          <a:srcRect/>
          <a:stretch>
            <a:fillRect/>
          </a:stretch>
        </p:blipFill>
        <p:spPr bwMode="auto">
          <a:xfrm>
            <a:off x="8000683" y="71415"/>
            <a:ext cx="1066460" cy="1071569"/>
          </a:xfrm>
          <a:prstGeom prst="rect">
            <a:avLst/>
          </a:prstGeom>
          <a:noFill/>
        </p:spPr>
      </p:pic>
      <p:sp>
        <p:nvSpPr>
          <p:cNvPr id="9" name="テキスト ボックス 8"/>
          <p:cNvSpPr txBox="1"/>
          <p:nvPr userDrawn="1"/>
        </p:nvSpPr>
        <p:spPr>
          <a:xfrm>
            <a:off x="8002156" y="985752"/>
            <a:ext cx="1064136" cy="338554"/>
          </a:xfrm>
          <a:prstGeom prst="rect">
            <a:avLst/>
          </a:prstGeom>
          <a:noFill/>
          <a:effectLst>
            <a:outerShdw blurRad="38100" dist="25400" dir="8100000" algn="tr" rotWithShape="0">
              <a:prstClr val="black">
                <a:alpha val="56000"/>
              </a:prstClr>
            </a:outerShdw>
          </a:effectLst>
        </p:spPr>
        <p:txBody>
          <a:bodyPr wrap="square" lIns="0" rIns="0" rtlCol="0">
            <a:spAutoFit/>
          </a:bodyPr>
          <a:lstStyle/>
          <a:p>
            <a:pPr algn="ctr" fontAlgn="auto">
              <a:spcBef>
                <a:spcPts val="0"/>
              </a:spcBef>
              <a:spcAft>
                <a:spcPts val="0"/>
              </a:spcAft>
            </a:pPr>
            <a:r>
              <a:rPr lang="en-US" altLang="ja-JP" sz="1600" b="1" dirty="0" smtClean="0">
                <a:solidFill>
                  <a:srgbClr val="9BBB59">
                    <a:lumMod val="50000"/>
                  </a:srgbClr>
                </a:solidFill>
                <a:ea typeface="ＭＳ Ｐゴシック"/>
                <a:cs typeface="Arial" pitchFamily="34" charset="0"/>
              </a:rPr>
              <a:t>GP</a:t>
            </a:r>
            <a:r>
              <a:rPr lang="ja-JP" altLang="en-US" sz="1600" b="1" dirty="0" smtClean="0">
                <a:solidFill>
                  <a:srgbClr val="9BBB59">
                    <a:lumMod val="50000"/>
                  </a:srgbClr>
                </a:solidFill>
                <a:ea typeface="ＭＳ Ｐゴシック"/>
                <a:cs typeface="Arial" pitchFamily="34" charset="0"/>
              </a:rPr>
              <a:t>　</a:t>
            </a:r>
            <a:r>
              <a:rPr lang="en-US" altLang="ja-JP" sz="1600" b="1" dirty="0" smtClean="0">
                <a:solidFill>
                  <a:srgbClr val="9BBB59">
                    <a:lumMod val="50000"/>
                  </a:srgbClr>
                </a:solidFill>
                <a:ea typeface="ＭＳ Ｐゴシック"/>
                <a:cs typeface="Arial" pitchFamily="34" charset="0"/>
              </a:rPr>
              <a:t>GPU</a:t>
            </a:r>
            <a:endParaRPr lang="ja-JP" altLang="en-US" sz="1600" b="1" dirty="0">
              <a:solidFill>
                <a:srgbClr val="9BBB59">
                  <a:lumMod val="50000"/>
                </a:srgbClr>
              </a:solidFill>
              <a:ea typeface="ＭＳ Ｐゴシック"/>
              <a:cs typeface="Arial" pitchFamily="34" charset="0"/>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BBEF49D-0FA4-4F68-AF89-5F6B24F100C0}" type="datetimeFigureOut">
              <a:rPr lang="ja-JP" altLang="en-US" smtClean="0">
                <a:solidFill>
                  <a:prstClr val="black">
                    <a:tint val="75000"/>
                  </a:prstClr>
                </a:solidFill>
                <a:latin typeface="Calibri"/>
                <a:ea typeface="ＭＳ Ｐゴシック"/>
              </a:rPr>
              <a:pPr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EECB7E8-8FC3-45C6-A237-951E96D904CA}" type="slidenum">
              <a:rPr lang="ja-JP" altLang="en-US" smtClean="0">
                <a:solidFill>
                  <a:prstClr val="black">
                    <a:tint val="75000"/>
                  </a:prstClr>
                </a:solidFill>
                <a:latin typeface="Calibri"/>
                <a:ea typeface="ＭＳ Ｐゴシック"/>
              </a:rPr>
              <a:pPr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90ED720-0104-4369-84BC-D37694168613}" type="datetimeFigureOut">
              <a:rPr lang="ja-JP" altLang="en-US" smtClean="0">
                <a:solidFill>
                  <a:prstClr val="black">
                    <a:tint val="75000"/>
                  </a:prstClr>
                </a:solidFill>
                <a:latin typeface="Calibri"/>
                <a:ea typeface="ＭＳ Ｐゴシック"/>
              </a:rPr>
              <a:pPr fontAlgn="auto">
                <a:spcBef>
                  <a:spcPts val="0"/>
                </a:spcBef>
                <a:spcAft>
                  <a:spcPts val="0"/>
                </a:spcAft>
              </a:pPr>
              <a:t>2011/4/19</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2D8002D-B5B0-4BAC-B1F6-782DDCCE6D9C}" type="slidenum">
              <a:rPr lang="ja-JP" altLang="en-US" smtClean="0">
                <a:solidFill>
                  <a:prstClr val="black">
                    <a:tint val="75000"/>
                  </a:prstClr>
                </a:solidFill>
                <a:latin typeface="Calibri"/>
                <a:ea typeface="ＭＳ Ｐゴシック"/>
              </a:rPr>
              <a:pPr fontAlgn="auto">
                <a:spcBef>
                  <a:spcPts val="0"/>
                </a:spcBef>
                <a:spcAft>
                  <a:spcPts val="0"/>
                </a:spcAft>
              </a:pPr>
              <a:t>&lt;#&gt;</a:t>
            </a:fld>
            <a:endParaRPr lang="ja-JP" altLang="en-US">
              <a:solidFill>
                <a:prstClr val="black">
                  <a:tint val="75000"/>
                </a:prstClr>
              </a:solidFill>
              <a:latin typeface="Calibri"/>
              <a:ea typeface="ＭＳ Ｐゴシック"/>
            </a:endParaRPr>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44624"/>
            <a:ext cx="8229600" cy="864096"/>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052736"/>
            <a:ext cx="8229600" cy="5544616"/>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914400" rtl="0" eaLnBrk="1" latinLnBrk="0" hangingPunct="1">
        <a:spcBef>
          <a:spcPct val="0"/>
        </a:spcBef>
        <a:buNone/>
        <a:defRPr kumimoji="1" sz="4400" b="1" kern="1200">
          <a:solidFill>
            <a:schemeClr val="accent1">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ltLang="ja-JP" smtClean="0"/>
              <a:t>Click to edit the title text format</a:t>
            </a:r>
          </a:p>
        </p:txBody>
      </p:sp>
      <p:sp>
        <p:nvSpPr>
          <p:cNvPr id="1026" name="Rectangle 2"/>
          <p:cNvSpPr>
            <a:spLocks noGrp="1" noChangeArrowheads="1"/>
          </p:cNvSpPr>
          <p:nvPr>
            <p:ph type="body" idx="1"/>
          </p:nvPr>
        </p:nvSpPr>
        <p:spPr bwMode="auto">
          <a:xfrm>
            <a:off x="456481" y="1604329"/>
            <a:ext cx="8226720" cy="4524955"/>
          </a:xfrm>
          <a:prstGeom prst="rect">
            <a:avLst/>
          </a:prstGeom>
          <a:noFill/>
          <a:ln w="9525">
            <a:noFill/>
            <a:round/>
            <a:headEnd/>
            <a:tailEnd/>
          </a:ln>
          <a:effectLst/>
        </p:spPr>
        <p:txBody>
          <a:bodyPr vert="horz" wrap="square" lIns="0" tIns="25602" rIns="0" bIns="0" numCol="1" anchor="t" anchorCtr="0" compatLnSpc="1">
            <a:prstTxWarp prst="textNoShape">
              <a:avLst/>
            </a:prstTxWarp>
          </a:bodyPr>
          <a:lstStyle/>
          <a:p>
            <a:pPr lvl="0"/>
            <a:r>
              <a:rPr lang="en-GB" altLang="ja-JP" smtClean="0"/>
              <a:t>Click to edit the outline text format</a:t>
            </a:r>
          </a:p>
          <a:p>
            <a:pPr lvl="1"/>
            <a:r>
              <a:rPr lang="en-GB" altLang="ja-JP" smtClean="0"/>
              <a:t>Second Outline Level</a:t>
            </a:r>
          </a:p>
          <a:p>
            <a:pPr lvl="2"/>
            <a:r>
              <a:rPr lang="en-GB" altLang="ja-JP" smtClean="0"/>
              <a:t>Third Outline Level</a:t>
            </a:r>
          </a:p>
          <a:p>
            <a:pPr lvl="3"/>
            <a:r>
              <a:rPr lang="en-GB" altLang="ja-JP" smtClean="0"/>
              <a:t>Fourth Outline Level</a:t>
            </a:r>
          </a:p>
          <a:p>
            <a:pPr lvl="4"/>
            <a:r>
              <a:rPr lang="en-GB" altLang="ja-JP" smtClean="0"/>
              <a:t>Fifth Outline Level</a:t>
            </a:r>
          </a:p>
          <a:p>
            <a:pPr lvl="4"/>
            <a:r>
              <a:rPr lang="en-GB" altLang="ja-JP" smtClean="0"/>
              <a:t>Sixth Outline Level</a:t>
            </a:r>
          </a:p>
          <a:p>
            <a:pPr lvl="4"/>
            <a:r>
              <a:rPr lang="en-GB" altLang="ja-JP" smtClean="0"/>
              <a:t>Seventh Outline Level</a:t>
            </a:r>
          </a:p>
          <a:p>
            <a:pPr lvl="4"/>
            <a:r>
              <a:rPr lang="en-GB" altLang="ja-JP" smtClean="0"/>
              <a:t>Eighth Outline Level</a:t>
            </a:r>
          </a:p>
          <a:p>
            <a:pPr lvl="4"/>
            <a:r>
              <a:rPr lang="en-GB" altLang="ja-JP" smtClean="0"/>
              <a:t>Ninth Outline Level</a:t>
            </a:r>
          </a:p>
        </p:txBody>
      </p:sp>
      <p:sp>
        <p:nvSpPr>
          <p:cNvPr id="1027" name="Rectangle 3"/>
          <p:cNvSpPr>
            <a:spLocks noGrp="1" noChangeArrowheads="1"/>
          </p:cNvSpPr>
          <p:nvPr>
            <p:ph type="dt"/>
          </p:nvPr>
        </p:nvSpPr>
        <p:spPr bwMode="auto">
          <a:xfrm>
            <a:off x="45648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tabLst>
                <a:tab pos="656650" algn="l"/>
                <a:tab pos="1313299" algn="l"/>
                <a:tab pos="1969949" algn="l"/>
              </a:tabLst>
              <a:defRPr sz="1300">
                <a:solidFill>
                  <a:srgbClr val="000000"/>
                </a:solidFill>
                <a:latin typeface="Times New Roman" pitchFamily="16" charset="0"/>
                <a:ea typeface="+mn-ea"/>
                <a:cs typeface="+mn-cs"/>
              </a:defRPr>
            </a:lvl1pPr>
          </a:lstStyle>
          <a:p>
            <a:pPr defTabSz="414726" hangingPunct="0">
              <a:lnSpc>
                <a:spcPct val="93000"/>
              </a:lnSpc>
              <a:buClr>
                <a:srgbClr val="000000"/>
              </a:buClr>
              <a:buSzPct val="100000"/>
              <a:buFont typeface="Times New Roman" pitchFamily="16" charset="0"/>
              <a:buNone/>
            </a:pPr>
            <a:endParaRPr kumimoji="0" lang="en-US" smtClean="0"/>
          </a:p>
        </p:txBody>
      </p:sp>
      <p:sp>
        <p:nvSpPr>
          <p:cNvPr id="1028" name="Rectangle 4"/>
          <p:cNvSpPr>
            <a:spLocks noGrp="1" noChangeArrowheads="1"/>
          </p:cNvSpPr>
          <p:nvPr>
            <p:ph type="ftr"/>
          </p:nvPr>
        </p:nvSpPr>
        <p:spPr bwMode="auto">
          <a:xfrm>
            <a:off x="3127680" y="6247376"/>
            <a:ext cx="289728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tabLst>
                <a:tab pos="656650" algn="l"/>
                <a:tab pos="1313299" algn="l"/>
                <a:tab pos="1969949" algn="l"/>
                <a:tab pos="2626599" algn="l"/>
              </a:tabLst>
              <a:defRPr sz="1300">
                <a:solidFill>
                  <a:srgbClr val="000000"/>
                </a:solidFill>
                <a:latin typeface="Times New Roman" pitchFamily="16" charset="0"/>
                <a:ea typeface="+mn-ea"/>
                <a:cs typeface="+mn-cs"/>
              </a:defRPr>
            </a:lvl1pPr>
          </a:lstStyle>
          <a:p>
            <a:pPr defTabSz="414726" hangingPunct="0">
              <a:lnSpc>
                <a:spcPct val="93000"/>
              </a:lnSpc>
              <a:buClr>
                <a:srgbClr val="000000"/>
              </a:buClr>
              <a:buSzPct val="100000"/>
              <a:buFont typeface="Times New Roman" pitchFamily="16" charset="0"/>
              <a:buNone/>
            </a:pPr>
            <a:endParaRPr kumimoji="0" lang="en-US" smtClean="0"/>
          </a:p>
        </p:txBody>
      </p:sp>
      <p:sp>
        <p:nvSpPr>
          <p:cNvPr id="1029" name="Rectangle 5"/>
          <p:cNvSpPr>
            <a:spLocks noGrp="1" noChangeArrowheads="1"/>
          </p:cNvSpPr>
          <p:nvPr>
            <p:ph type="sldNum"/>
          </p:nvPr>
        </p:nvSpPr>
        <p:spPr bwMode="auto">
          <a:xfrm>
            <a:off x="6556321" y="6247376"/>
            <a:ext cx="2128320" cy="47093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tabLst>
                <a:tab pos="656650" algn="l"/>
                <a:tab pos="1313299" algn="l"/>
                <a:tab pos="1969949" algn="l"/>
              </a:tabLst>
              <a:defRPr sz="1300">
                <a:solidFill>
                  <a:srgbClr val="000000"/>
                </a:solidFill>
                <a:latin typeface="Times New Roman" pitchFamily="16" charset="0"/>
                <a:ea typeface="+mn-ea"/>
                <a:cs typeface="+mn-cs"/>
              </a:defRPr>
            </a:lvl1pPr>
          </a:lstStyle>
          <a:p>
            <a:pPr defTabSz="414726" hangingPunct="0">
              <a:lnSpc>
                <a:spcPct val="93000"/>
              </a:lnSpc>
              <a:buClr>
                <a:srgbClr val="000000"/>
              </a:buClr>
              <a:buSzPct val="100000"/>
              <a:buFont typeface="Times New Roman" pitchFamily="16" charset="0"/>
              <a:buNone/>
            </a:pPr>
            <a:fld id="{30E47D88-2676-4379-9EA1-FBCABF927324}" type="slidenum">
              <a:rPr kumimoji="0" lang="en-US" smtClean="0"/>
              <a:pPr defTabSz="414726" hangingPunct="0">
                <a:lnSpc>
                  <a:spcPct val="93000"/>
                </a:lnSpc>
                <a:buClr>
                  <a:srgbClr val="000000"/>
                </a:buClr>
                <a:buSzPct val="100000"/>
                <a:buFont typeface="Times New Roman" pitchFamily="16" charset="0"/>
                <a:buNone/>
              </a:pPr>
              <a:t>&lt;#&gt;</a:t>
            </a:fld>
            <a:endParaRPr kumimoji="0" lang="en-US" smtClean="0"/>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mj-lt"/>
          <a:ea typeface="+mj-ea"/>
          <a:cs typeface="+mj-cs"/>
        </a:defRPr>
      </a:lvl1pPr>
      <a:lvl2pPr marL="673930" indent="-259204"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2pPr>
      <a:lvl3pPr marL="1036815"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3pPr>
      <a:lvl4pPr marL="1451541"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4pPr>
      <a:lvl5pPr marL="1866268"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pitchFamily="16" charset="0"/>
        <a:defRPr sz="4000">
          <a:solidFill>
            <a:srgbClr val="000000"/>
          </a:solidFill>
          <a:latin typeface="Arial" charset="0"/>
          <a:ea typeface="DejaVu Sans" charset="0"/>
          <a:cs typeface="DejaVu Sans" charset="0"/>
        </a:defRPr>
      </a:lvl9pPr>
    </p:titleStyle>
    <p:bodyStyle>
      <a:lvl1pPr marL="311045" indent="-311045" algn="l" defTabSz="414726" rtl="0" fontAlgn="base" hangingPunct="0">
        <a:lnSpc>
          <a:spcPct val="93000"/>
        </a:lnSpc>
        <a:spcBef>
          <a:spcPct val="0"/>
        </a:spcBef>
        <a:spcAft>
          <a:spcPts val="1293"/>
        </a:spcAft>
        <a:buClr>
          <a:srgbClr val="000000"/>
        </a:buClr>
        <a:buSzPct val="100000"/>
        <a:buFont typeface="Times New Roman" pitchFamily="16" charset="0"/>
        <a:defRPr sz="2900">
          <a:solidFill>
            <a:srgbClr val="000000"/>
          </a:solidFill>
          <a:latin typeface="+mn-lt"/>
          <a:ea typeface="+mn-ea"/>
          <a:cs typeface="+mn-cs"/>
        </a:defRPr>
      </a:lvl1pPr>
      <a:lvl2pPr marL="673930" indent="-259204" algn="l" defTabSz="414726" rtl="0" fontAlgn="base" hangingPunct="0">
        <a:lnSpc>
          <a:spcPct val="93000"/>
        </a:lnSpc>
        <a:spcBef>
          <a:spcPct val="0"/>
        </a:spcBef>
        <a:spcAft>
          <a:spcPts val="1032"/>
        </a:spcAft>
        <a:buClr>
          <a:srgbClr val="000000"/>
        </a:buClr>
        <a:buSzPct val="100000"/>
        <a:buFont typeface="Times New Roman" pitchFamily="16" charset="0"/>
        <a:defRPr sz="2500">
          <a:solidFill>
            <a:srgbClr val="000000"/>
          </a:solidFill>
          <a:latin typeface="+mn-lt"/>
          <a:ea typeface="+mn-ea"/>
          <a:cs typeface="+mn-cs"/>
        </a:defRPr>
      </a:lvl2pPr>
      <a:lvl3pPr marL="1036815" indent="-207363" algn="l" defTabSz="414726" rtl="0" fontAlgn="base" hangingPunct="0">
        <a:lnSpc>
          <a:spcPct val="93000"/>
        </a:lnSpc>
        <a:spcBef>
          <a:spcPct val="0"/>
        </a:spcBef>
        <a:spcAft>
          <a:spcPts val="771"/>
        </a:spcAft>
        <a:buClr>
          <a:srgbClr val="000000"/>
        </a:buClr>
        <a:buSzPct val="100000"/>
        <a:buFont typeface="Times New Roman" pitchFamily="16" charset="0"/>
        <a:defRPr sz="2200">
          <a:solidFill>
            <a:srgbClr val="000000"/>
          </a:solidFill>
          <a:latin typeface="+mn-lt"/>
          <a:ea typeface="+mn-ea"/>
          <a:cs typeface="+mn-cs"/>
        </a:defRPr>
      </a:lvl3pPr>
      <a:lvl4pPr marL="1451541" indent="-207363" algn="l" defTabSz="414726" rtl="0" fontAlgn="base" hangingPunct="0">
        <a:lnSpc>
          <a:spcPct val="93000"/>
        </a:lnSpc>
        <a:spcBef>
          <a:spcPct val="0"/>
        </a:spcBef>
        <a:spcAft>
          <a:spcPts val="522"/>
        </a:spcAft>
        <a:buClr>
          <a:srgbClr val="000000"/>
        </a:buClr>
        <a:buSzPct val="100000"/>
        <a:buFont typeface="Times New Roman" pitchFamily="16" charset="0"/>
        <a:defRPr sz="1800">
          <a:solidFill>
            <a:srgbClr val="000000"/>
          </a:solidFill>
          <a:latin typeface="+mn-lt"/>
          <a:ea typeface="+mn-ea"/>
          <a:cs typeface="+mn-cs"/>
        </a:defRPr>
      </a:lvl4pPr>
      <a:lvl5pPr marL="1866268"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pitchFamily="16" charset="0"/>
        <a:defRPr sz="1800">
          <a:solidFill>
            <a:srgbClr val="000000"/>
          </a:solidFill>
          <a:latin typeface="+mn-lt"/>
          <a:ea typeface="+mn-ea"/>
          <a:cs typeface="+mn-cs"/>
        </a:defRPr>
      </a:lvl9pPr>
    </p:bodyStyle>
    <p:otherStyle>
      <a:defPPr>
        <a:defRPr lang="ja-JP"/>
      </a:defPPr>
      <a:lvl1pPr marL="0" algn="l" defTabSz="829452" rtl="0" eaLnBrk="1" latinLnBrk="0" hangingPunct="1">
        <a:defRPr kumimoji="1" sz="1600" kern="1200">
          <a:solidFill>
            <a:schemeClr val="tx1"/>
          </a:solidFill>
          <a:latin typeface="+mn-lt"/>
          <a:ea typeface="+mn-ea"/>
          <a:cs typeface="+mn-cs"/>
        </a:defRPr>
      </a:lvl1pPr>
      <a:lvl2pPr marL="414726" algn="l" defTabSz="829452" rtl="0" eaLnBrk="1" latinLnBrk="0" hangingPunct="1">
        <a:defRPr kumimoji="1" sz="1600" kern="1200">
          <a:solidFill>
            <a:schemeClr val="tx1"/>
          </a:solidFill>
          <a:latin typeface="+mn-lt"/>
          <a:ea typeface="+mn-ea"/>
          <a:cs typeface="+mn-cs"/>
        </a:defRPr>
      </a:lvl2pPr>
      <a:lvl3pPr marL="829452" algn="l" defTabSz="829452" rtl="0" eaLnBrk="1" latinLnBrk="0" hangingPunct="1">
        <a:defRPr kumimoji="1" sz="1600" kern="1200">
          <a:solidFill>
            <a:schemeClr val="tx1"/>
          </a:solidFill>
          <a:latin typeface="+mn-lt"/>
          <a:ea typeface="+mn-ea"/>
          <a:cs typeface="+mn-cs"/>
        </a:defRPr>
      </a:lvl3pPr>
      <a:lvl4pPr marL="1244178" algn="l" defTabSz="829452" rtl="0" eaLnBrk="1" latinLnBrk="0" hangingPunct="1">
        <a:defRPr kumimoji="1" sz="1600" kern="1200">
          <a:solidFill>
            <a:schemeClr val="tx1"/>
          </a:solidFill>
          <a:latin typeface="+mn-lt"/>
          <a:ea typeface="+mn-ea"/>
          <a:cs typeface="+mn-cs"/>
        </a:defRPr>
      </a:lvl4pPr>
      <a:lvl5pPr marL="1658904" algn="l" defTabSz="829452" rtl="0" eaLnBrk="1" latinLnBrk="0" hangingPunct="1">
        <a:defRPr kumimoji="1" sz="1600" kern="1200">
          <a:solidFill>
            <a:schemeClr val="tx1"/>
          </a:solidFill>
          <a:latin typeface="+mn-lt"/>
          <a:ea typeface="+mn-ea"/>
          <a:cs typeface="+mn-cs"/>
        </a:defRPr>
      </a:lvl5pPr>
      <a:lvl6pPr marL="2073631" algn="l" defTabSz="829452" rtl="0" eaLnBrk="1" latinLnBrk="0" hangingPunct="1">
        <a:defRPr kumimoji="1" sz="1600" kern="1200">
          <a:solidFill>
            <a:schemeClr val="tx1"/>
          </a:solidFill>
          <a:latin typeface="+mn-lt"/>
          <a:ea typeface="+mn-ea"/>
          <a:cs typeface="+mn-cs"/>
        </a:defRPr>
      </a:lvl6pPr>
      <a:lvl7pPr marL="2488357" algn="l" defTabSz="829452" rtl="0" eaLnBrk="1" latinLnBrk="0" hangingPunct="1">
        <a:defRPr kumimoji="1" sz="1600" kern="1200">
          <a:solidFill>
            <a:schemeClr val="tx1"/>
          </a:solidFill>
          <a:latin typeface="+mn-lt"/>
          <a:ea typeface="+mn-ea"/>
          <a:cs typeface="+mn-cs"/>
        </a:defRPr>
      </a:lvl7pPr>
      <a:lvl8pPr marL="2903083" algn="l" defTabSz="829452" rtl="0" eaLnBrk="1" latinLnBrk="0" hangingPunct="1">
        <a:defRPr kumimoji="1" sz="1600" kern="1200">
          <a:solidFill>
            <a:schemeClr val="tx1"/>
          </a:solidFill>
          <a:latin typeface="+mn-lt"/>
          <a:ea typeface="+mn-ea"/>
          <a:cs typeface="+mn-cs"/>
        </a:defRPr>
      </a:lvl8pPr>
      <a:lvl9pPr marL="3317809" algn="l" defTabSz="829452" rtl="0" eaLnBrk="1" latinLnBrk="0" hangingPunct="1">
        <a:defRPr kumimoji="1"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xml"/><Relationship Id="rId1" Type="http://schemas.openxmlformats.org/officeDocument/2006/relationships/slideLayout" Target="../slideLayouts/slideLayout216.xml"/><Relationship Id="rId4" Type="http://schemas.openxmlformats.org/officeDocument/2006/relationships/image" Target="../media/image31.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2.xml"/></Relationships>
</file>

<file path=ppt/slides/_rels/slide10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2.xml"/><Relationship Id="rId4" Type="http://schemas.openxmlformats.org/officeDocument/2006/relationships/chart" Target="../charts/chart8.xml"/></Relationships>
</file>

<file path=ppt/slides/_rels/slide10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slideLayout" Target="../slideLayouts/slideLayout81.xml"/><Relationship Id="rId1" Type="http://schemas.openxmlformats.org/officeDocument/2006/relationships/vmlDrawing" Target="../drawings/vmlDrawing11.vml"/><Relationship Id="rId5" Type="http://schemas.openxmlformats.org/officeDocument/2006/relationships/oleObject" Target="../embeddings/Microsoft_Office_Excel_97-2003_______6.xls"/><Relationship Id="rId4" Type="http://schemas.openxmlformats.org/officeDocument/2006/relationships/image" Target="../media/image252.emf"/></Relationships>
</file>

<file path=ppt/slides/_rels/slide10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4.xml"/><Relationship Id="rId4" Type="http://schemas.openxmlformats.org/officeDocument/2006/relationships/image" Target="../media/image257.png"/></Relationships>
</file>

<file path=ppt/slides/_rels/slide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7.xml"/></Relationships>
</file>

<file path=ppt/slides/_rels/slide11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261.png"/><Relationship Id="rId5" Type="http://schemas.openxmlformats.org/officeDocument/2006/relationships/image" Target="../media/image260.jpeg"/><Relationship Id="rId4" Type="http://schemas.openxmlformats.org/officeDocument/2006/relationships/image" Target="../media/image259.jpeg"/></Relationships>
</file>

<file path=ppt/slides/_rels/slide114.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wmf"/><Relationship Id="rId18" Type="http://schemas.openxmlformats.org/officeDocument/2006/relationships/image" Target="../media/image273.png"/><Relationship Id="rId3" Type="http://schemas.openxmlformats.org/officeDocument/2006/relationships/notesSlide" Target="../notesSlides/notesSlide39.xml"/><Relationship Id="rId7" Type="http://schemas.openxmlformats.org/officeDocument/2006/relationships/image" Target="../media/image264.png"/><Relationship Id="rId12" Type="http://schemas.openxmlformats.org/officeDocument/2006/relationships/image" Target="../media/image269.png"/><Relationship Id="rId17" Type="http://schemas.openxmlformats.org/officeDocument/2006/relationships/image" Target="../media/image40.png"/><Relationship Id="rId2" Type="http://schemas.openxmlformats.org/officeDocument/2006/relationships/slideLayout" Target="../slideLayouts/slideLayout16.xml"/><Relationship Id="rId16" Type="http://schemas.openxmlformats.org/officeDocument/2006/relationships/image" Target="../media/image272.png"/><Relationship Id="rId20" Type="http://schemas.openxmlformats.org/officeDocument/2006/relationships/image" Target="../media/image275.png"/><Relationship Id="rId1" Type="http://schemas.openxmlformats.org/officeDocument/2006/relationships/vmlDrawing" Target="../drawings/vmlDrawing12.vml"/><Relationship Id="rId6" Type="http://schemas.openxmlformats.org/officeDocument/2006/relationships/hyperlink" Target="http://www.nii.ac.jp/" TargetMode="External"/><Relationship Id="rId11" Type="http://schemas.openxmlformats.org/officeDocument/2006/relationships/image" Target="../media/image268.png"/><Relationship Id="rId5" Type="http://schemas.openxmlformats.org/officeDocument/2006/relationships/image" Target="../media/image263.jpeg"/><Relationship Id="rId15" Type="http://schemas.openxmlformats.org/officeDocument/2006/relationships/image" Target="../media/image271.png"/><Relationship Id="rId10" Type="http://schemas.openxmlformats.org/officeDocument/2006/relationships/image" Target="../media/image267.png"/><Relationship Id="rId19" Type="http://schemas.openxmlformats.org/officeDocument/2006/relationships/image" Target="../media/image274.png"/><Relationship Id="rId4" Type="http://schemas.openxmlformats.org/officeDocument/2006/relationships/oleObject" Target="../embeddings/oleObject22.bin"/><Relationship Id="rId9" Type="http://schemas.openxmlformats.org/officeDocument/2006/relationships/image" Target="../media/image266.jpeg"/><Relationship Id="rId14" Type="http://schemas.openxmlformats.org/officeDocument/2006/relationships/hyperlink" Target="http://www.numtech.co.jp/index.html"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278.wmf"/><Relationship Id="rId4" Type="http://schemas.openxmlformats.org/officeDocument/2006/relationships/image" Target="../media/image277.wmf"/></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vmlDrawing" Target="../drawings/vmlDrawing13.vml"/><Relationship Id="rId4" Type="http://schemas.openxmlformats.org/officeDocument/2006/relationships/oleObject" Target="../embeddings/Microsoft_Office_Excel_97-2003_______7.xls"/></Relationships>
</file>

<file path=ppt/slides/_rels/slide117.xml.rels><?xml version="1.0" encoding="UTF-8" standalone="yes"?>
<Relationships xmlns="http://schemas.openxmlformats.org/package/2006/relationships"><Relationship Id="rId3" Type="http://schemas.openxmlformats.org/officeDocument/2006/relationships/hyperlink" Target="http://www.nvidia.com/object/blastp_on_tesla.html" TargetMode="External"/><Relationship Id="rId2" Type="http://schemas.openxmlformats.org/officeDocument/2006/relationships/image" Target="../media/image280.png"/><Relationship Id="rId1" Type="http://schemas.openxmlformats.org/officeDocument/2006/relationships/slideLayout" Target="../slideLayouts/slideLayout171.xml"/><Relationship Id="rId4" Type="http://schemas.openxmlformats.org/officeDocument/2006/relationships/hyperlink" Target="http://eudoxus.cheme.cmu.edu/gpublast/gpublast.html"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notesSlide" Target="../notesSlides/notesSlide42.xml"/><Relationship Id="rId1" Type="http://schemas.openxmlformats.org/officeDocument/2006/relationships/slideLayout" Target="../slideLayouts/slideLayout76.xml"/><Relationship Id="rId6" Type="http://schemas.openxmlformats.org/officeDocument/2006/relationships/image" Target="../media/image285.jpeg"/><Relationship Id="rId5" Type="http://schemas.openxmlformats.org/officeDocument/2006/relationships/image" Target="../media/image284.jpeg"/><Relationship Id="rId4" Type="http://schemas.openxmlformats.org/officeDocument/2006/relationships/image" Target="../media/image283.pn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45.jpeg"/><Relationship Id="rId11" Type="http://schemas.openxmlformats.org/officeDocument/2006/relationships/image" Target="../media/image41.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120.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jpeg"/><Relationship Id="rId1" Type="http://schemas.openxmlformats.org/officeDocument/2006/relationships/slideLayout" Target="../slideLayouts/slideLayout137.xml"/><Relationship Id="rId5" Type="http://schemas.openxmlformats.org/officeDocument/2006/relationships/image" Target="../media/image289.png"/><Relationship Id="rId4" Type="http://schemas.openxmlformats.org/officeDocument/2006/relationships/image" Target="../media/image288.png"/></Relationships>
</file>

<file path=ppt/slides/_rels/slide12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92.xml"/><Relationship Id="rId5" Type="http://schemas.openxmlformats.org/officeDocument/2006/relationships/image" Target="../media/image293.png"/><Relationship Id="rId4" Type="http://schemas.openxmlformats.org/officeDocument/2006/relationships/image" Target="../media/image292.png"/></Relationships>
</file>

<file path=ppt/slides/_rels/slide12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94.xml"/><Relationship Id="rId5" Type="http://schemas.openxmlformats.org/officeDocument/2006/relationships/image" Target="../media/image297.png"/><Relationship Id="rId4" Type="http://schemas.openxmlformats.org/officeDocument/2006/relationships/image" Target="../media/image296.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8.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gif"/><Relationship Id="rId4" Type="http://schemas.openxmlformats.org/officeDocument/2006/relationships/image" Target="../media/image60.png"/><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emf"/><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5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5" Type="http://schemas.openxmlformats.org/officeDocument/2006/relationships/image" Target="../media/image11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1.emf"/><Relationship Id="rId7" Type="http://schemas.openxmlformats.org/officeDocument/2006/relationships/image" Target="../media/image135.png"/><Relationship Id="rId2" Type="http://schemas.openxmlformats.org/officeDocument/2006/relationships/image" Target="../media/image130.emf"/><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52.xml"/></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4.xml"/><Relationship Id="rId1" Type="http://schemas.openxmlformats.org/officeDocument/2006/relationships/video" Target="file:///C:\Documents%20and%20Settings\taoki\&#12487;&#12473;&#12463;&#12488;&#12483;&#12503;\&#27425;&#19990;&#20195;&#27671;&#35937;&#12514;&#12487;&#12523;ASUCA\ASUCA.avi" TargetMode="External"/><Relationship Id="rId5" Type="http://schemas.openxmlformats.org/officeDocument/2006/relationships/image" Target="../media/image139.png"/><Relationship Id="rId4" Type="http://schemas.openxmlformats.org/officeDocument/2006/relationships/image" Target="../media/image138.png"/></Relationships>
</file>

<file path=ppt/slides/_rels/slide47.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40.jpe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9.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23.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3.xml"/></Relationships>
</file>

<file path=ppt/slides/_rels/slide5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57.jpeg"/><Relationship Id="rId1" Type="http://schemas.openxmlformats.org/officeDocument/2006/relationships/slideLayout" Target="../slideLayouts/slideLayout223.xml"/><Relationship Id="rId4" Type="http://schemas.openxmlformats.org/officeDocument/2006/relationships/image" Target="../media/image151.png"/></Relationships>
</file>

<file path=ppt/slides/_rels/slide54.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2.jpeg"/><Relationship Id="rId1" Type="http://schemas.openxmlformats.org/officeDocument/2006/relationships/slideLayout" Target="../slideLayouts/slideLayout223.xml"/><Relationship Id="rId5" Type="http://schemas.openxmlformats.org/officeDocument/2006/relationships/image" Target="../media/image155.png"/><Relationship Id="rId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5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7.xml"/><Relationship Id="rId1" Type="http://schemas.openxmlformats.org/officeDocument/2006/relationships/video" Target="file:///C:\Users\matsu\conf\gtc2010\GTC2010_taoki\Tsunami0.6h.wmv" TargetMode="External"/><Relationship Id="rId4" Type="http://schemas.openxmlformats.org/officeDocument/2006/relationships/image" Target="../media/image158.png"/></Relationships>
</file>

<file path=ppt/slides/_rels/slide5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oleObject" Target="HPC_Results.xlsx!Performance!%5bHPC_Results.xlsx%5dPerformance%20Chart%207" TargetMode="External"/><Relationship Id="rId2" Type="http://schemas.openxmlformats.org/officeDocument/2006/relationships/slideLayout" Target="../slideLayouts/slideLayout14.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60.xml.rels><?xml version="1.0" encoding="UTF-8" standalone="yes"?>
<Relationships xmlns="http://schemas.openxmlformats.org/package/2006/relationships"><Relationship Id="rId3" Type="http://schemas.openxmlformats.org/officeDocument/2006/relationships/oleObject" Target="HPC_Results.xlsx!HPC1_GPU!%5bHPC_Results.xlsx%5dHPC1_GPU%20Chart%206" TargetMode="External"/><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oleObject" Target="HPC_Results.xlsx!HPC3_CPU!%5bHPC_Results.xlsx%5dHPC3_CPU%20Chart%201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0.xml"/><Relationship Id="rId1" Type="http://schemas.openxmlformats.org/officeDocument/2006/relationships/slideLayout" Target="../slideLayouts/slideLayout160.xml"/><Relationship Id="rId5" Type="http://schemas.openxmlformats.org/officeDocument/2006/relationships/image" Target="../media/image166.png"/><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0.xml"/></Relationships>
</file>

<file path=ppt/slides/_rels/slide6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video" Target="file:///C:\Users\matsu\work\center\tsubame2\apps\asuca5km_10Mbps_20fps_8sec_slow.wmv" TargetMode="External"/><Relationship Id="rId1" Type="http://schemas.openxmlformats.org/officeDocument/2006/relationships/video" Target="file:///C:\Users\matsu\work\center\tsubame2\apps\asuca500m_10Mbps_20fps_8sec_slow.wmv" TargetMode="Externa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65.xml"/></Relationships>
</file>

<file path=ppt/slides/_rels/slide6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6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74.png"/><Relationship Id="rId2" Type="http://schemas.openxmlformats.org/officeDocument/2006/relationships/slideLayout" Target="../slideLayouts/slideLayout165.xml"/><Relationship Id="rId1" Type="http://schemas.openxmlformats.org/officeDocument/2006/relationships/video" Target="../media/media8.avi"/><Relationship Id="rId6" Type="http://schemas.microsoft.com/office/2007/relationships/media" Target="../media/media8.avi"/><Relationship Id="rId5" Type="http://schemas.openxmlformats.org/officeDocument/2006/relationships/image" Target="../media/image173.jpeg"/><Relationship Id="rId4" Type="http://schemas.openxmlformats.org/officeDocument/2006/relationships/image" Target="../media/image172.jpeg"/></Relationships>
</file>

<file path=ppt/slides/_rels/slide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164.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6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5.xml"/><Relationship Id="rId1" Type="http://schemas.openxmlformats.org/officeDocument/2006/relationships/slideLayout" Target="../slideLayouts/slideLayout160.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85.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165.xml"/><Relationship Id="rId1" Type="http://schemas.openxmlformats.org/officeDocument/2006/relationships/video" Target="file:///C:\Users\matsu\conf\gtc2010\GTC2010_taoki\dam_dreak30fps.wmv"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wmf"/><Relationship Id="rId18" Type="http://schemas.openxmlformats.org/officeDocument/2006/relationships/image" Target="../media/image203.tiff"/><Relationship Id="rId3" Type="http://schemas.openxmlformats.org/officeDocument/2006/relationships/notesSlide" Target="../notesSlides/notesSlide26.xml"/><Relationship Id="rId7" Type="http://schemas.openxmlformats.org/officeDocument/2006/relationships/image" Target="../media/image195.jpeg"/><Relationship Id="rId12" Type="http://schemas.openxmlformats.org/officeDocument/2006/relationships/image" Target="../media/image200.jpeg"/><Relationship Id="rId17" Type="http://schemas.openxmlformats.org/officeDocument/2006/relationships/image" Target="../media/image202.png"/><Relationship Id="rId2" Type="http://schemas.openxmlformats.org/officeDocument/2006/relationships/slideLayout" Target="../slideLayouts/slideLayout187.xml"/><Relationship Id="rId16" Type="http://schemas.openxmlformats.org/officeDocument/2006/relationships/oleObject" Target="../embeddings/oleObject12.bin"/><Relationship Id="rId1" Type="http://schemas.openxmlformats.org/officeDocument/2006/relationships/vmlDrawing" Target="../drawings/vmlDrawing5.v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eg"/><Relationship Id="rId15" Type="http://schemas.openxmlformats.org/officeDocument/2006/relationships/oleObject" Target="../embeddings/oleObject11.bin"/><Relationship Id="rId10" Type="http://schemas.openxmlformats.org/officeDocument/2006/relationships/image" Target="../media/image198.jpeg"/><Relationship Id="rId19" Type="http://schemas.openxmlformats.org/officeDocument/2006/relationships/oleObject" Target="../embeddings/oleObject13.bin"/><Relationship Id="rId4" Type="http://schemas.openxmlformats.org/officeDocument/2006/relationships/image" Target="../media/image192.jpeg"/><Relationship Id="rId9" Type="http://schemas.openxmlformats.org/officeDocument/2006/relationships/image" Target="../media/image197.jpeg"/><Relationship Id="rId14" Type="http://schemas.openxmlformats.org/officeDocument/2006/relationships/oleObject" Target="../embeddings/oleObject10.bin"/></Relationships>
</file>

<file path=ppt/slides/_rels/slide72.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image" Target="../media/image204.png"/><Relationship Id="rId2" Type="http://schemas.openxmlformats.org/officeDocument/2006/relationships/slideLayout" Target="../slideLayouts/slideLayout78.xml"/><Relationship Id="rId1" Type="http://schemas.openxmlformats.org/officeDocument/2006/relationships/video" Target="file:///C:\Users\matsu\conf\gtc2010\GTC2010_taoki\airflows.wmv" TargetMode="External"/><Relationship Id="rId6" Type="http://schemas.openxmlformats.org/officeDocument/2006/relationships/image" Target="../media/image195.jpeg"/><Relationship Id="rId11" Type="http://schemas.openxmlformats.org/officeDocument/2006/relationships/image" Target="../media/image200.jpe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jpeg"/><Relationship Id="rId9" Type="http://schemas.openxmlformats.org/officeDocument/2006/relationships/image" Target="../media/image198.jpeg"/></Relationships>
</file>

<file path=ppt/slides/_rels/slide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7.xml"/><Relationship Id="rId1" Type="http://schemas.openxmlformats.org/officeDocument/2006/relationships/slideLayout" Target="../slideLayouts/slideLayout27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2.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9.bin"/><Relationship Id="rId3" Type="http://schemas.openxmlformats.org/officeDocument/2006/relationships/notesSlide" Target="../notesSlides/notesSlide29.xml"/><Relationship Id="rId7" Type="http://schemas.openxmlformats.org/officeDocument/2006/relationships/image" Target="../media/image215.png"/><Relationship Id="rId12" Type="http://schemas.openxmlformats.org/officeDocument/2006/relationships/oleObject" Target="../embeddings/oleObject18.bin"/><Relationship Id="rId2" Type="http://schemas.openxmlformats.org/officeDocument/2006/relationships/slideLayout" Target="../slideLayouts/slideLayout186.xml"/><Relationship Id="rId1" Type="http://schemas.openxmlformats.org/officeDocument/2006/relationships/vmlDrawing" Target="../drawings/vmlDrawing6.vml"/><Relationship Id="rId6" Type="http://schemas.openxmlformats.org/officeDocument/2006/relationships/image" Target="../media/image214.png"/><Relationship Id="rId11" Type="http://schemas.openxmlformats.org/officeDocument/2006/relationships/oleObject" Target="../embeddings/oleObject17.bin"/><Relationship Id="rId5" Type="http://schemas.openxmlformats.org/officeDocument/2006/relationships/image" Target="../media/image213.png"/><Relationship Id="rId10" Type="http://schemas.openxmlformats.org/officeDocument/2006/relationships/oleObject" Target="../embeddings/oleObject16.bin"/><Relationship Id="rId4" Type="http://schemas.openxmlformats.org/officeDocument/2006/relationships/image" Target="../media/image212.png"/><Relationship Id="rId9" Type="http://schemas.openxmlformats.org/officeDocument/2006/relationships/oleObject" Target="../embeddings/oleObject15.bin"/><Relationship Id="rId14" Type="http://schemas.openxmlformats.org/officeDocument/2006/relationships/image" Target="../media/image216.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4.xml"/><Relationship Id="rId1" Type="http://schemas.openxmlformats.org/officeDocument/2006/relationships/video" Target="file:///C:\Users\matsu\conf\gtc2010\GTC2010_taoki\dendrite_growth1024x768_30fps.wmv" TargetMode="External"/><Relationship Id="rId4" Type="http://schemas.openxmlformats.org/officeDocument/2006/relationships/image" Target="../media/image217.png"/></Relationships>
</file>

<file path=ppt/slides/_rels/slide7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1.xml"/><Relationship Id="rId1" Type="http://schemas.openxmlformats.org/officeDocument/2006/relationships/slideLayout" Target="../slideLayouts/slideLayout159.xml"/><Relationship Id="rId4" Type="http://schemas.openxmlformats.org/officeDocument/2006/relationships/image" Target="../media/image21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oleObject" Target="../embeddings/oleObject4.bin"/><Relationship Id="rId2" Type="http://schemas.openxmlformats.org/officeDocument/2006/relationships/slideLayout" Target="../slideLayouts/slideLayout7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80.xml.rels><?xml version="1.0" encoding="UTF-8" standalone="yes"?>
<Relationships xmlns="http://schemas.openxmlformats.org/package/2006/relationships"><Relationship Id="rId8" Type="http://schemas.openxmlformats.org/officeDocument/2006/relationships/image" Target="../media/image224.jpeg"/><Relationship Id="rId13" Type="http://schemas.openxmlformats.org/officeDocument/2006/relationships/image" Target="../media/image229.jpeg"/><Relationship Id="rId3" Type="http://schemas.openxmlformats.org/officeDocument/2006/relationships/notesSlide" Target="../notesSlides/notesSlide32.xml"/><Relationship Id="rId7" Type="http://schemas.openxmlformats.org/officeDocument/2006/relationships/image" Target="../media/image223.jpeg"/><Relationship Id="rId12" Type="http://schemas.openxmlformats.org/officeDocument/2006/relationships/image" Target="../media/image228.jpeg"/><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222.jpeg"/><Relationship Id="rId11" Type="http://schemas.openxmlformats.org/officeDocument/2006/relationships/image" Target="../media/image227.jpeg"/><Relationship Id="rId5" Type="http://schemas.openxmlformats.org/officeDocument/2006/relationships/oleObject" Target="../embeddings/Microsoft_Office_PowerPoint_97-2003__________2.ppt"/><Relationship Id="rId10" Type="http://schemas.openxmlformats.org/officeDocument/2006/relationships/image" Target="../media/image226.png"/><Relationship Id="rId4" Type="http://schemas.openxmlformats.org/officeDocument/2006/relationships/oleObject" Target="../embeddings/Microsoft_Office_PowerPoint_97-2003__________1.ppt"/><Relationship Id="rId9" Type="http://schemas.openxmlformats.org/officeDocument/2006/relationships/image" Target="../media/image225.jpeg"/><Relationship Id="rId14" Type="http://schemas.openxmlformats.org/officeDocument/2006/relationships/image" Target="../media/image23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3.xml"/><Relationship Id="rId1" Type="http://schemas.openxmlformats.org/officeDocument/2006/relationships/slideLayout" Target="../slideLayouts/slideLayout80.xml"/><Relationship Id="rId4" Type="http://schemas.openxmlformats.org/officeDocument/2006/relationships/image" Target="../media/image23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9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03.xml"/><Relationship Id="rId1" Type="http://schemas.openxmlformats.org/officeDocument/2006/relationships/vmlDrawing" Target="../drawings/vmlDrawing8.vml"/></Relationships>
</file>

<file path=ppt/slides/_rels/slide8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Office_Excel_97-2003_______3.xls"/><Relationship Id="rId2" Type="http://schemas.openxmlformats.org/officeDocument/2006/relationships/slideLayout" Target="../slideLayouts/slideLayout14.xml"/><Relationship Id="rId1" Type="http://schemas.openxmlformats.org/officeDocument/2006/relationships/vmlDrawing" Target="../drawings/vmlDrawing9.vml"/><Relationship Id="rId4" Type="http://schemas.openxmlformats.org/officeDocument/2006/relationships/oleObject" Target="../embeddings/Microsoft_Office_Excel_97-2003_______4.xls"/></Relationships>
</file>

<file path=ppt/slides/_rels/slide88.xml.rels><?xml version="1.0" encoding="UTF-8" standalone="yes"?>
<Relationships xmlns="http://schemas.openxmlformats.org/package/2006/relationships"><Relationship Id="rId3" Type="http://schemas.openxmlformats.org/officeDocument/2006/relationships/oleObject" Target="../embeddings/Microsoft_Office_Excel_97-2003_______5.xls"/><Relationship Id="rId2" Type="http://schemas.openxmlformats.org/officeDocument/2006/relationships/slideLayout" Target="../slideLayouts/slideLayout85.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8.xml"/><Relationship Id="rId1" Type="http://schemas.openxmlformats.org/officeDocument/2006/relationships/vmlDrawing" Target="../drawings/vmlDrawing2.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9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2.xml"/></Relationships>
</file>

<file path=ppt/slides/_rels/slide9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5.xml"/><Relationship Id="rId1" Type="http://schemas.openxmlformats.org/officeDocument/2006/relationships/slideLayout" Target="../slideLayouts/slideLayout124.xml"/></Relationships>
</file>

<file path=ppt/slides/_rels/slide93.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notesSlide" Target="../notesSlides/notesSlide36.xml"/><Relationship Id="rId1" Type="http://schemas.openxmlformats.org/officeDocument/2006/relationships/slideLayout" Target="../slideLayouts/slideLayout114.xml"/><Relationship Id="rId4" Type="http://schemas.openxmlformats.org/officeDocument/2006/relationships/image" Target="../media/image242.emf"/></Relationships>
</file>

<file path=ppt/slides/_rels/slide9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244.emf"/><Relationship Id="rId1" Type="http://schemas.openxmlformats.org/officeDocument/2006/relationships/slideLayout" Target="../slideLayouts/slideLayout9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9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8600" y="1371600"/>
            <a:ext cx="8550275" cy="1470025"/>
          </a:xfrm>
        </p:spPr>
        <p:txBody>
          <a:bodyPr/>
          <a:lstStyle/>
          <a:p>
            <a:r>
              <a:rPr lang="en-US" altLang="ja-JP" dirty="0" smtClean="0">
                <a:latin typeface="Comic Sans MS" pitchFamily="66" charset="0"/>
              </a:rPr>
              <a:t>“"TSUBAME2.0, or the long road from tiny clusters to Petascale, and its</a:t>
            </a:r>
            <a:br>
              <a:rPr lang="en-US" altLang="ja-JP" dirty="0" smtClean="0">
                <a:latin typeface="Comic Sans MS" pitchFamily="66" charset="0"/>
              </a:rPr>
            </a:br>
            <a:r>
              <a:rPr lang="en-US" altLang="ja-JP" dirty="0" smtClean="0">
                <a:latin typeface="Comic Sans MS" pitchFamily="66" charset="0"/>
              </a:rPr>
              <a:t>Possible Contributions to High-Resolution Natural Disaster Simulations”</a:t>
            </a:r>
            <a:endParaRPr kumimoji="1" lang="ja-JP" altLang="en-US" dirty="0">
              <a:latin typeface="Comic Sans MS" pitchFamily="66" charset="0"/>
            </a:endParaRPr>
          </a:p>
        </p:txBody>
      </p:sp>
      <p:sp>
        <p:nvSpPr>
          <p:cNvPr id="3" name="サブタイトル 2"/>
          <p:cNvSpPr>
            <a:spLocks noGrp="1"/>
          </p:cNvSpPr>
          <p:nvPr>
            <p:ph type="subTitle" idx="1"/>
          </p:nvPr>
        </p:nvSpPr>
        <p:spPr>
          <a:xfrm>
            <a:off x="998537" y="3508375"/>
            <a:ext cx="7086600" cy="1752600"/>
          </a:xfrm>
        </p:spPr>
        <p:txBody>
          <a:bodyPr/>
          <a:lstStyle/>
          <a:p>
            <a:r>
              <a:rPr kumimoji="1" lang="en-US" altLang="ja-JP" dirty="0" smtClean="0">
                <a:latin typeface="Comic Sans MS" pitchFamily="66" charset="0"/>
              </a:rPr>
              <a:t>Satoshi Matsuoka</a:t>
            </a:r>
            <a:br>
              <a:rPr kumimoji="1" lang="en-US" altLang="ja-JP" dirty="0" smtClean="0">
                <a:latin typeface="Comic Sans MS" pitchFamily="66" charset="0"/>
              </a:rPr>
            </a:br>
            <a:r>
              <a:rPr kumimoji="1" lang="en-US" altLang="ja-JP" sz="2400" dirty="0" smtClean="0">
                <a:latin typeface="Comic Sans MS" pitchFamily="66" charset="0"/>
              </a:rPr>
              <a:t>Global Scientific Information and Computing Center (GSIC)</a:t>
            </a:r>
          </a:p>
          <a:p>
            <a:r>
              <a:rPr lang="en-US" altLang="ja-JP" sz="2400" dirty="0" smtClean="0">
                <a:latin typeface="Comic Sans MS" pitchFamily="66" charset="0"/>
              </a:rPr>
              <a:t>Tokyo Institute of Technology</a:t>
            </a:r>
            <a:r>
              <a:rPr lang="ja-JP" altLang="en-US" sz="2400" dirty="0" smtClean="0">
                <a:latin typeface="Comic Sans MS" pitchFamily="66" charset="0"/>
              </a:rPr>
              <a:t> </a:t>
            </a:r>
            <a:r>
              <a:rPr lang="en-US" altLang="ja-JP" sz="2400" dirty="0" smtClean="0">
                <a:latin typeface="Comic Sans MS" pitchFamily="66" charset="0"/>
              </a:rPr>
              <a:t>(Tokyo Tech.)</a:t>
            </a:r>
            <a:r>
              <a:rPr lang="en-US" altLang="ja-JP" dirty="0" smtClean="0">
                <a:latin typeface="Comic Sans MS" pitchFamily="66" charset="0"/>
              </a:rPr>
              <a:t/>
            </a:r>
            <a:br>
              <a:rPr lang="en-US" altLang="ja-JP" dirty="0" smtClean="0">
                <a:latin typeface="Comic Sans MS" pitchFamily="66" charset="0"/>
              </a:rPr>
            </a:br>
            <a:endParaRPr lang="en-US" altLang="ja-JP" sz="2400" dirty="0" smtClean="0">
              <a:latin typeface="Comic Sans MS" pitchFamily="66" charset="0"/>
            </a:endParaRPr>
          </a:p>
          <a:p>
            <a:r>
              <a:rPr lang="en-US" altLang="ja-JP" sz="2400" dirty="0" smtClean="0">
                <a:latin typeface="Comic Sans MS" pitchFamily="66" charset="0"/>
              </a:rPr>
              <a:t>Charm++ Workshop</a:t>
            </a:r>
            <a:r>
              <a:rPr lang="en-US" altLang="ja-JP" sz="2400" smtClean="0">
                <a:latin typeface="Comic Sans MS" pitchFamily="66" charset="0"/>
              </a:rPr>
              <a:t>, UIUC, 2010/04/19</a:t>
            </a:r>
            <a:endParaRPr kumimoji="1" lang="ja-JP" altLang="en-US" sz="24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正方形/長方形 57"/>
          <p:cNvSpPr/>
          <p:nvPr/>
        </p:nvSpPr>
        <p:spPr>
          <a:xfrm>
            <a:off x="1244437" y="1920348"/>
            <a:ext cx="4643470" cy="3960000"/>
          </a:xfrm>
          <a:prstGeom prst="rect">
            <a:avLst/>
          </a:prstGeom>
          <a:gradFill>
            <a:gsLst>
              <a:gs pos="50000">
                <a:schemeClr val="bg2">
                  <a:lumMod val="50000"/>
                </a:schemeClr>
              </a:gs>
              <a:gs pos="100000">
                <a:schemeClr val="accent1">
                  <a:tint val="23500"/>
                  <a:satMod val="1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57" name="正方形/長方形 56"/>
          <p:cNvSpPr/>
          <p:nvPr/>
        </p:nvSpPr>
        <p:spPr>
          <a:xfrm>
            <a:off x="5909852" y="1911540"/>
            <a:ext cx="2232000" cy="3960000"/>
          </a:xfrm>
          <a:prstGeom prst="rect">
            <a:avLst/>
          </a:prstGeom>
          <a:gradFill flip="none" rotWithShape="1">
            <a:gsLst>
              <a:gs pos="50000">
                <a:schemeClr val="accent2">
                  <a:lumMod val="60000"/>
                  <a:lumOff val="4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pic>
        <p:nvPicPr>
          <p:cNvPr id="50177" name="Picture 1" descr="C:\Documents and Settings\taoki\My Documents\FB_CPU.wmf"/>
          <p:cNvPicPr>
            <a:picLocks noChangeAspect="1" noChangeArrowheads="1"/>
          </p:cNvPicPr>
          <p:nvPr/>
        </p:nvPicPr>
        <p:blipFill>
          <a:blip r:embed="rId3" cstate="print"/>
          <a:srcRect/>
          <a:stretch>
            <a:fillRect/>
          </a:stretch>
        </p:blipFill>
        <p:spPr bwMode="auto">
          <a:xfrm>
            <a:off x="469825" y="1763981"/>
            <a:ext cx="7847424" cy="4808448"/>
          </a:xfrm>
          <a:prstGeom prst="rect">
            <a:avLst/>
          </a:prstGeom>
          <a:noFill/>
        </p:spPr>
      </p:pic>
      <p:pic>
        <p:nvPicPr>
          <p:cNvPr id="1029" name="Picture 5" descr="C:\Documents and Settings\taoki\My Documents\FB.wmf"/>
          <p:cNvPicPr>
            <a:picLocks noChangeAspect="1" noChangeArrowheads="1"/>
          </p:cNvPicPr>
          <p:nvPr/>
        </p:nvPicPr>
        <p:blipFill>
          <a:blip r:embed="rId4" cstate="print"/>
          <a:srcRect/>
          <a:stretch>
            <a:fillRect/>
          </a:stretch>
        </p:blipFill>
        <p:spPr bwMode="auto">
          <a:xfrm>
            <a:off x="468799" y="1763824"/>
            <a:ext cx="7848000" cy="4808448"/>
          </a:xfrm>
          <a:prstGeom prst="rect">
            <a:avLst/>
          </a:prstGeom>
          <a:noFill/>
        </p:spPr>
      </p:pic>
      <p:sp>
        <p:nvSpPr>
          <p:cNvPr id="8" name="円/楕円 7"/>
          <p:cNvSpPr/>
          <p:nvPr/>
        </p:nvSpPr>
        <p:spPr>
          <a:xfrm>
            <a:off x="4252148" y="3330014"/>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9" name="円/楕円 8"/>
          <p:cNvSpPr/>
          <p:nvPr/>
        </p:nvSpPr>
        <p:spPr>
          <a:xfrm>
            <a:off x="3721035" y="3859379"/>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7" name="テキスト ボックス 6"/>
          <p:cNvSpPr txBox="1"/>
          <p:nvPr/>
        </p:nvSpPr>
        <p:spPr>
          <a:xfrm>
            <a:off x="4018377" y="3429000"/>
            <a:ext cx="369332" cy="942845"/>
          </a:xfrm>
          <a:prstGeom prst="rect">
            <a:avLst/>
          </a:prstGeom>
          <a:noFill/>
        </p:spPr>
        <p:txBody>
          <a:bodyPr vert="eaVert" wrap="square" rtlCol="0">
            <a:spAutoFit/>
          </a:bodyPr>
          <a:lstStyle/>
          <a:p>
            <a:pPr fontAlgn="auto">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Riken BMT</a:t>
            </a:r>
            <a:endParaRPr lang="ja-JP" altLang="en-US" sz="1200" b="1" dirty="0">
              <a:solidFill>
                <a:prstClr val="black"/>
              </a:solidFill>
              <a:latin typeface="Comic Sans MS" pitchFamily="66" charset="0"/>
              <a:ea typeface="ＭＳ Ｐゴシック"/>
              <a:cs typeface="Arial" pitchFamily="34" charset="0"/>
            </a:endParaRPr>
          </a:p>
        </p:txBody>
      </p:sp>
      <p:sp>
        <p:nvSpPr>
          <p:cNvPr id="11" name="円/楕円 10"/>
          <p:cNvSpPr/>
          <p:nvPr/>
        </p:nvSpPr>
        <p:spPr>
          <a:xfrm>
            <a:off x="5435426" y="2565423"/>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12" name="テキスト ボックス 11"/>
          <p:cNvSpPr txBox="1"/>
          <p:nvPr/>
        </p:nvSpPr>
        <p:spPr>
          <a:xfrm>
            <a:off x="5317340" y="2708420"/>
            <a:ext cx="332399" cy="1277933"/>
          </a:xfrm>
          <a:prstGeom prst="rect">
            <a:avLst/>
          </a:prstGeom>
          <a:noFill/>
        </p:spPr>
        <p:txBody>
          <a:bodyPr vert="eaVert" wrap="square" rtlCol="0">
            <a:spAutoFit/>
          </a:bodyPr>
          <a:lstStyle/>
          <a:p>
            <a:pPr fontAlgn="auto">
              <a:lnSpc>
                <a:spcPct val="80000"/>
              </a:lnSpc>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FFT (NUKADA)</a:t>
            </a:r>
            <a:endParaRPr lang="ja-JP" altLang="en-US" sz="1200" b="1" dirty="0">
              <a:solidFill>
                <a:prstClr val="black"/>
              </a:solidFill>
              <a:latin typeface="Comic Sans MS" pitchFamily="66" charset="0"/>
              <a:ea typeface="ＭＳ Ｐゴシック"/>
              <a:cs typeface="Arial" pitchFamily="34" charset="0"/>
            </a:endParaRPr>
          </a:p>
        </p:txBody>
      </p:sp>
      <p:sp>
        <p:nvSpPr>
          <p:cNvPr id="13" name="円/楕円 12"/>
          <p:cNvSpPr/>
          <p:nvPr/>
        </p:nvSpPr>
        <p:spPr>
          <a:xfrm>
            <a:off x="6038855" y="2525789"/>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14" name="テキスト ボックス 13"/>
          <p:cNvSpPr txBox="1"/>
          <p:nvPr/>
        </p:nvSpPr>
        <p:spPr>
          <a:xfrm>
            <a:off x="5932049" y="2666852"/>
            <a:ext cx="332399" cy="714380"/>
          </a:xfrm>
          <a:prstGeom prst="rect">
            <a:avLst/>
          </a:prstGeom>
          <a:noFill/>
        </p:spPr>
        <p:txBody>
          <a:bodyPr vert="eaVert" wrap="square" rtlCol="0">
            <a:spAutoFit/>
          </a:bodyPr>
          <a:lstStyle/>
          <a:p>
            <a:pPr fontAlgn="auto">
              <a:lnSpc>
                <a:spcPct val="80000"/>
              </a:lnSpc>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SGEMM</a:t>
            </a:r>
            <a:endParaRPr lang="ja-JP" altLang="en-US" sz="1200" b="1" dirty="0">
              <a:solidFill>
                <a:prstClr val="black"/>
              </a:solidFill>
              <a:latin typeface="Comic Sans MS" pitchFamily="66" charset="0"/>
              <a:ea typeface="ＭＳ Ｐゴシック"/>
              <a:cs typeface="Arial" pitchFamily="34" charset="0"/>
            </a:endParaRPr>
          </a:p>
        </p:txBody>
      </p:sp>
      <p:sp>
        <p:nvSpPr>
          <p:cNvPr id="15" name="円/楕円 14"/>
          <p:cNvSpPr/>
          <p:nvPr/>
        </p:nvSpPr>
        <p:spPr>
          <a:xfrm>
            <a:off x="6451581" y="2374720"/>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16" name="テキスト ボックス 15"/>
          <p:cNvSpPr txBox="1"/>
          <p:nvPr/>
        </p:nvSpPr>
        <p:spPr>
          <a:xfrm>
            <a:off x="6521520" y="2428868"/>
            <a:ext cx="332399" cy="1428639"/>
          </a:xfrm>
          <a:prstGeom prst="rect">
            <a:avLst/>
          </a:prstGeom>
          <a:noFill/>
        </p:spPr>
        <p:txBody>
          <a:bodyPr vert="eaVert" wrap="square" rtlCol="0">
            <a:spAutoFit/>
          </a:bodyPr>
          <a:lstStyle/>
          <a:p>
            <a:pPr fontAlgn="auto">
              <a:lnSpc>
                <a:spcPct val="80000"/>
              </a:lnSpc>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N-Body (N log N)</a:t>
            </a:r>
            <a:endParaRPr lang="ja-JP" altLang="en-US" sz="1200" b="1" dirty="0">
              <a:solidFill>
                <a:prstClr val="black"/>
              </a:solidFill>
              <a:latin typeface="Comic Sans MS" pitchFamily="66" charset="0"/>
              <a:ea typeface="ＭＳ Ｐゴシック"/>
              <a:cs typeface="Arial" pitchFamily="34" charset="0"/>
            </a:endParaRPr>
          </a:p>
        </p:txBody>
      </p:sp>
      <p:sp>
        <p:nvSpPr>
          <p:cNvPr id="17" name="テキスト ボックス 16"/>
          <p:cNvSpPr txBox="1"/>
          <p:nvPr/>
        </p:nvSpPr>
        <p:spPr>
          <a:xfrm>
            <a:off x="3426037" y="4072628"/>
            <a:ext cx="553998" cy="960498"/>
          </a:xfrm>
          <a:prstGeom prst="rect">
            <a:avLst/>
          </a:prstGeom>
          <a:noFill/>
        </p:spPr>
        <p:txBody>
          <a:bodyPr vert="eaVert" wrap="square" rtlCol="0">
            <a:spAutoFit/>
          </a:bodyPr>
          <a:lstStyle/>
          <a:p>
            <a:pPr fontAlgn="auto">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-D diffusion </a:t>
            </a:r>
            <a:endParaRPr lang="ja-JP" altLang="en-US" sz="1200" b="1" dirty="0">
              <a:solidFill>
                <a:prstClr val="black"/>
              </a:solidFill>
              <a:latin typeface="Comic Sans MS" pitchFamily="66" charset="0"/>
              <a:ea typeface="ＭＳ Ｐゴシック"/>
              <a:cs typeface="Arial" pitchFamily="34" charset="0"/>
            </a:endParaRPr>
          </a:p>
        </p:txBody>
      </p:sp>
      <p:sp>
        <p:nvSpPr>
          <p:cNvPr id="18" name="円/楕円 17"/>
          <p:cNvSpPr/>
          <p:nvPr/>
        </p:nvSpPr>
        <p:spPr>
          <a:xfrm>
            <a:off x="7880462" y="2517959"/>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19" name="テキスト ボックス 18"/>
          <p:cNvSpPr txBox="1"/>
          <p:nvPr/>
        </p:nvSpPr>
        <p:spPr>
          <a:xfrm>
            <a:off x="7770086" y="2714620"/>
            <a:ext cx="332399" cy="1428639"/>
          </a:xfrm>
          <a:prstGeom prst="rect">
            <a:avLst/>
          </a:prstGeom>
          <a:noFill/>
        </p:spPr>
        <p:txBody>
          <a:bodyPr vert="eaVert" wrap="square" rtlCol="0">
            <a:spAutoFit/>
          </a:bodyPr>
          <a:lstStyle/>
          <a:p>
            <a:pPr fontAlgn="auto">
              <a:lnSpc>
                <a:spcPct val="80000"/>
              </a:lnSpc>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MD (N log N)</a:t>
            </a:r>
            <a:endParaRPr lang="ja-JP" altLang="en-US" sz="1200" b="1" dirty="0">
              <a:solidFill>
                <a:prstClr val="black"/>
              </a:solidFill>
              <a:latin typeface="Comic Sans MS" pitchFamily="66" charset="0"/>
              <a:ea typeface="ＭＳ Ｐゴシック"/>
              <a:cs typeface="Arial" pitchFamily="34" charset="0"/>
            </a:endParaRPr>
          </a:p>
        </p:txBody>
      </p:sp>
      <p:sp>
        <p:nvSpPr>
          <p:cNvPr id="22" name="スライド番号プレースホルダ 21"/>
          <p:cNvSpPr>
            <a:spLocks noGrp="1"/>
          </p:cNvSpPr>
          <p:nvPr>
            <p:ph type="sldNum" sz="quarter" idx="12"/>
          </p:nvPr>
        </p:nvSpPr>
        <p:spPr/>
        <p:txBody>
          <a:bodyPr/>
          <a:lstStyle/>
          <a:p>
            <a:fld id="{CD9EAF29-356D-431F-B384-D07B9AE9F4D7}" type="slidenum">
              <a:rPr lang="ja-JP" altLang="en-US" smtClean="0">
                <a:solidFill>
                  <a:prstClr val="white"/>
                </a:solidFill>
                <a:latin typeface="Comic Sans MS" pitchFamily="66" charset="0"/>
              </a:rPr>
              <a:pPr/>
              <a:t>10</a:t>
            </a:fld>
            <a:endParaRPr lang="ja-JP" altLang="en-US">
              <a:solidFill>
                <a:prstClr val="white"/>
              </a:solidFill>
              <a:latin typeface="Comic Sans MS" pitchFamily="66" charset="0"/>
            </a:endParaRPr>
          </a:p>
        </p:txBody>
      </p:sp>
      <p:sp>
        <p:nvSpPr>
          <p:cNvPr id="20" name="タイトル 19"/>
          <p:cNvSpPr>
            <a:spLocks noGrp="1"/>
          </p:cNvSpPr>
          <p:nvPr>
            <p:ph type="title" idx="4294967295"/>
          </p:nvPr>
        </p:nvSpPr>
        <p:spPr>
          <a:xfrm>
            <a:off x="0" y="71438"/>
            <a:ext cx="8229600" cy="1143000"/>
          </a:xfrm>
        </p:spPr>
        <p:txBody>
          <a:bodyPr>
            <a:normAutofit/>
          </a:bodyPr>
          <a:lstStyle/>
          <a:p>
            <a:r>
              <a:rPr kumimoji="1" lang="en-US" altLang="ja-JP" sz="4400" dirty="0" smtClean="0">
                <a:latin typeface="Comic Sans MS" pitchFamily="66" charset="0"/>
                <a:cs typeface="Arial" pitchFamily="34" charset="0"/>
              </a:rPr>
              <a:t>GPU vs. </a:t>
            </a:r>
            <a:r>
              <a:rPr lang="en-US" altLang="ja-JP" sz="4400" dirty="0" smtClean="0">
                <a:latin typeface="Comic Sans MS" pitchFamily="66" charset="0"/>
              </a:rPr>
              <a:t>CPU </a:t>
            </a:r>
            <a:r>
              <a:rPr lang="en-US" altLang="ja-JP" sz="4400" dirty="0" smtClean="0">
                <a:latin typeface="Comic Sans MS" pitchFamily="66" charset="0"/>
                <a:cs typeface="Arial" pitchFamily="34" charset="0"/>
              </a:rPr>
              <a:t>Performance</a:t>
            </a:r>
            <a:endParaRPr kumimoji="1" lang="ja-JP" altLang="en-US" sz="4400" dirty="0">
              <a:latin typeface="Comic Sans MS" pitchFamily="66" charset="0"/>
              <a:cs typeface="Arial" pitchFamily="34" charset="0"/>
            </a:endParaRPr>
          </a:p>
        </p:txBody>
      </p:sp>
      <p:cxnSp>
        <p:nvCxnSpPr>
          <p:cNvPr id="23" name="直線コネクタ 22"/>
          <p:cNvCxnSpPr/>
          <p:nvPr/>
        </p:nvCxnSpPr>
        <p:spPr>
          <a:xfrm>
            <a:off x="1387313" y="2121014"/>
            <a:ext cx="6643734"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458751" y="2092439"/>
            <a:ext cx="1500198" cy="369332"/>
          </a:xfrm>
          <a:prstGeom prst="rect">
            <a:avLst/>
          </a:prstGeom>
          <a:noFill/>
        </p:spPr>
        <p:txBody>
          <a:bodyPr wrap="square" rtlCol="0">
            <a:spAutoFit/>
          </a:bodyPr>
          <a:lstStyle/>
          <a:p>
            <a:pPr fontAlgn="auto">
              <a:spcBef>
                <a:spcPts val="0"/>
              </a:spcBef>
              <a:spcAft>
                <a:spcPts val="0"/>
              </a:spcAft>
            </a:pPr>
            <a:r>
              <a:rPr lang="en-US" altLang="ja-JP" b="1" dirty="0" smtClean="0">
                <a:solidFill>
                  <a:srgbClr val="C00000"/>
                </a:solidFill>
                <a:latin typeface="Comic Sans MS" pitchFamily="66" charset="0"/>
                <a:ea typeface="ＭＳ Ｐゴシック"/>
                <a:cs typeface="Arial" pitchFamily="34" charset="0"/>
              </a:rPr>
              <a:t>708 </a:t>
            </a:r>
            <a:r>
              <a:rPr lang="en-US" altLang="ja-JP" b="1" dirty="0" err="1" smtClean="0">
                <a:solidFill>
                  <a:srgbClr val="C00000"/>
                </a:solidFill>
                <a:latin typeface="Comic Sans MS" pitchFamily="66" charset="0"/>
                <a:ea typeface="ＭＳ Ｐゴシック"/>
                <a:cs typeface="Arial" pitchFamily="34" charset="0"/>
              </a:rPr>
              <a:t>GFlops</a:t>
            </a:r>
            <a:endParaRPr lang="ja-JP" altLang="en-US" b="1" dirty="0">
              <a:solidFill>
                <a:srgbClr val="C00000"/>
              </a:solidFill>
              <a:latin typeface="Comic Sans MS" pitchFamily="66" charset="0"/>
              <a:ea typeface="ＭＳ Ｐゴシック"/>
              <a:cs typeface="Arial" pitchFamily="34" charset="0"/>
            </a:endParaRPr>
          </a:p>
        </p:txBody>
      </p:sp>
      <p:sp>
        <p:nvSpPr>
          <p:cNvPr id="25" name="テキスト ボックス 24"/>
          <p:cNvSpPr txBox="1"/>
          <p:nvPr/>
        </p:nvSpPr>
        <p:spPr>
          <a:xfrm>
            <a:off x="325626" y="2263890"/>
            <a:ext cx="553998" cy="3429024"/>
          </a:xfrm>
          <a:prstGeom prst="rect">
            <a:avLst/>
          </a:prstGeom>
          <a:solidFill>
            <a:schemeClr val="bg1"/>
          </a:solidFill>
        </p:spPr>
        <p:txBody>
          <a:bodyPr vert="eaVert" wrap="square" rtlCol="0">
            <a:spAutoFit/>
          </a:bodyPr>
          <a:lstStyle/>
          <a:p>
            <a:pPr fontAlgn="auto">
              <a:spcBef>
                <a:spcPts val="0"/>
              </a:spcBef>
              <a:spcAft>
                <a:spcPts val="0"/>
              </a:spcAft>
            </a:pPr>
            <a:r>
              <a:rPr lang="en-US" altLang="ja-JP" sz="2400" b="1" dirty="0" smtClean="0">
                <a:solidFill>
                  <a:prstClr val="black"/>
                </a:solidFill>
                <a:latin typeface="Comic Sans MS" pitchFamily="66" charset="0"/>
                <a:ea typeface="ＭＳ Ｐゴシック"/>
                <a:cs typeface="Arial" pitchFamily="34" charset="0"/>
              </a:rPr>
              <a:t>Performance [</a:t>
            </a:r>
            <a:r>
              <a:rPr lang="en-US" altLang="ja-JP" sz="2400" b="1" dirty="0" err="1" smtClean="0">
                <a:solidFill>
                  <a:prstClr val="black"/>
                </a:solidFill>
                <a:latin typeface="Comic Sans MS" pitchFamily="66" charset="0"/>
                <a:ea typeface="ＭＳ Ｐゴシック"/>
                <a:cs typeface="Arial" pitchFamily="34" charset="0"/>
              </a:rPr>
              <a:t>GFlops</a:t>
            </a:r>
            <a:r>
              <a:rPr lang="en-US" altLang="ja-JP" sz="2400" b="1" dirty="0" smtClean="0">
                <a:solidFill>
                  <a:prstClr val="black"/>
                </a:solidFill>
                <a:latin typeface="Comic Sans MS" pitchFamily="66" charset="0"/>
                <a:ea typeface="ＭＳ Ｐゴシック"/>
                <a:cs typeface="Arial" pitchFamily="34" charset="0"/>
              </a:rPr>
              <a:t>]</a:t>
            </a:r>
            <a:endParaRPr lang="ja-JP" altLang="en-US" sz="2400" b="1" dirty="0">
              <a:solidFill>
                <a:prstClr val="black"/>
              </a:solidFill>
              <a:latin typeface="Comic Sans MS" pitchFamily="66" charset="0"/>
              <a:ea typeface="ＭＳ Ｐゴシック"/>
              <a:cs typeface="Arial" pitchFamily="34" charset="0"/>
            </a:endParaRPr>
          </a:p>
        </p:txBody>
      </p:sp>
      <p:sp>
        <p:nvSpPr>
          <p:cNvPr id="27" name="円/楕円 26"/>
          <p:cNvSpPr/>
          <p:nvPr/>
        </p:nvSpPr>
        <p:spPr>
          <a:xfrm>
            <a:off x="6452587" y="3449472"/>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0" name="円/楕円 29"/>
          <p:cNvSpPr/>
          <p:nvPr/>
        </p:nvSpPr>
        <p:spPr>
          <a:xfrm>
            <a:off x="6044431" y="3405449"/>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2" name="円/楕円 31"/>
          <p:cNvSpPr/>
          <p:nvPr/>
        </p:nvSpPr>
        <p:spPr>
          <a:xfrm>
            <a:off x="5425159" y="3936318"/>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4" name="円/楕円 33"/>
          <p:cNvSpPr/>
          <p:nvPr/>
        </p:nvSpPr>
        <p:spPr>
          <a:xfrm>
            <a:off x="3731119" y="5715016"/>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5" name="円/楕円 34"/>
          <p:cNvSpPr/>
          <p:nvPr/>
        </p:nvSpPr>
        <p:spPr>
          <a:xfrm>
            <a:off x="4244833" y="3609622"/>
            <a:ext cx="142876" cy="142876"/>
          </a:xfrm>
          <a:prstGeom prst="ellips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6" name="テキスト ボックス 35"/>
          <p:cNvSpPr txBox="1"/>
          <p:nvPr/>
        </p:nvSpPr>
        <p:spPr>
          <a:xfrm>
            <a:off x="4173395" y="3714752"/>
            <a:ext cx="369332" cy="785818"/>
          </a:xfrm>
          <a:prstGeom prst="rect">
            <a:avLst/>
          </a:prstGeom>
          <a:noFill/>
        </p:spPr>
        <p:txBody>
          <a:bodyPr vert="eaVert" wrap="square" rtlCol="0">
            <a:spAutoFit/>
          </a:bodyPr>
          <a:lstStyle/>
          <a:p>
            <a:pPr fontAlgn="auto">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LBM</a:t>
            </a:r>
            <a:endParaRPr lang="ja-JP" altLang="en-US" sz="1200" b="1" dirty="0">
              <a:solidFill>
                <a:prstClr val="black"/>
              </a:solidFill>
              <a:latin typeface="Comic Sans MS" pitchFamily="66" charset="0"/>
              <a:ea typeface="ＭＳ Ｐゴシック"/>
              <a:cs typeface="Arial" pitchFamily="34" charset="0"/>
            </a:endParaRPr>
          </a:p>
        </p:txBody>
      </p:sp>
      <p:sp>
        <p:nvSpPr>
          <p:cNvPr id="38" name="円/楕円 37"/>
          <p:cNvSpPr/>
          <p:nvPr/>
        </p:nvSpPr>
        <p:spPr>
          <a:xfrm>
            <a:off x="4244833" y="5258803"/>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39" name="円/楕円 38"/>
          <p:cNvSpPr/>
          <p:nvPr/>
        </p:nvSpPr>
        <p:spPr>
          <a:xfrm>
            <a:off x="4244833" y="5190824"/>
            <a:ext cx="142876" cy="142876"/>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omic Sans MS" pitchFamily="66" charset="0"/>
            </a:endParaRPr>
          </a:p>
        </p:txBody>
      </p:sp>
      <p:sp>
        <p:nvSpPr>
          <p:cNvPr id="40" name="テキスト ボックス 39"/>
          <p:cNvSpPr txBox="1"/>
          <p:nvPr/>
        </p:nvSpPr>
        <p:spPr>
          <a:xfrm>
            <a:off x="3680153" y="3937819"/>
            <a:ext cx="214314" cy="276999"/>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200" b="1" dirty="0" smtClean="0">
                <a:solidFill>
                  <a:prstClr val="black"/>
                </a:solidFill>
                <a:latin typeface="Comic Sans MS" pitchFamily="66" charset="0"/>
                <a:ea typeface="ＭＳ Ｐゴシック"/>
                <a:cs typeface="Arial" pitchFamily="34" charset="0"/>
              </a:rPr>
              <a:t>2</a:t>
            </a:r>
            <a:endParaRPr lang="ja-JP" altLang="en-US" sz="1200" b="1" dirty="0">
              <a:solidFill>
                <a:prstClr val="black"/>
              </a:solidFill>
              <a:latin typeface="Comic Sans MS" pitchFamily="66" charset="0"/>
              <a:ea typeface="ＭＳ Ｐゴシック"/>
              <a:cs typeface="Arial" pitchFamily="34" charset="0"/>
            </a:endParaRPr>
          </a:p>
        </p:txBody>
      </p:sp>
      <p:grpSp>
        <p:nvGrpSpPr>
          <p:cNvPr id="2" name="グループ化 58"/>
          <p:cNvGrpSpPr/>
          <p:nvPr/>
        </p:nvGrpSpPr>
        <p:grpSpPr>
          <a:xfrm>
            <a:off x="3876695" y="1881034"/>
            <a:ext cx="2772932" cy="1833718"/>
            <a:chOff x="4132424" y="1881034"/>
            <a:chExt cx="2772932" cy="1833718"/>
          </a:xfrm>
        </p:grpSpPr>
        <p:sp>
          <p:nvSpPr>
            <p:cNvPr id="41" name="円/楕円 40"/>
            <p:cNvSpPr/>
            <p:nvPr/>
          </p:nvSpPr>
          <p:spPr>
            <a:xfrm>
              <a:off x="4500562" y="3571876"/>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2" name="円/楕円 41"/>
            <p:cNvSpPr/>
            <p:nvPr/>
          </p:nvSpPr>
          <p:spPr>
            <a:xfrm>
              <a:off x="4636614" y="3524536"/>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3" name="円/楕円 42"/>
            <p:cNvSpPr/>
            <p:nvPr/>
          </p:nvSpPr>
          <p:spPr>
            <a:xfrm>
              <a:off x="4905520" y="3190588"/>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4" name="円/楕円 43"/>
            <p:cNvSpPr/>
            <p:nvPr/>
          </p:nvSpPr>
          <p:spPr>
            <a:xfrm>
              <a:off x="4857752" y="3240628"/>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5" name="円/楕円 44"/>
            <p:cNvSpPr/>
            <p:nvPr/>
          </p:nvSpPr>
          <p:spPr>
            <a:xfrm>
              <a:off x="5208118" y="3014020"/>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6" name="円/楕円 45"/>
            <p:cNvSpPr/>
            <p:nvPr/>
          </p:nvSpPr>
          <p:spPr>
            <a:xfrm>
              <a:off x="5143504" y="3064986"/>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7" name="円/楕円 46"/>
            <p:cNvSpPr/>
            <p:nvPr/>
          </p:nvSpPr>
          <p:spPr>
            <a:xfrm>
              <a:off x="6443036" y="2510328"/>
              <a:ext cx="142876" cy="142876"/>
            </a:xfrm>
            <a:prstGeom prst="ellipse">
              <a:avLst/>
            </a:prstGeom>
            <a:solidFill>
              <a:srgbClr val="66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a:solidFill>
                  <a:prstClr val="white"/>
                </a:solidFill>
                <a:latin typeface="Comic Sans MS" pitchFamily="66" charset="0"/>
              </a:endParaRPr>
            </a:p>
          </p:txBody>
        </p:sp>
        <p:sp>
          <p:nvSpPr>
            <p:cNvPr id="49" name="テキスト ボックス 48"/>
            <p:cNvSpPr txBox="1"/>
            <p:nvPr/>
          </p:nvSpPr>
          <p:spPr>
            <a:xfrm>
              <a:off x="4132424" y="2855799"/>
              <a:ext cx="912346" cy="261610"/>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1st-order</a:t>
              </a:r>
              <a:endParaRPr lang="ja-JP" altLang="en-US" sz="1100" b="1" dirty="0">
                <a:solidFill>
                  <a:prstClr val="black"/>
                </a:solidFill>
                <a:latin typeface="Comic Sans MS" pitchFamily="66" charset="0"/>
                <a:ea typeface="ＭＳ Ｐゴシック"/>
                <a:cs typeface="Arial" pitchFamily="34" charset="0"/>
              </a:endParaRPr>
            </a:p>
          </p:txBody>
        </p:sp>
        <p:sp>
          <p:nvSpPr>
            <p:cNvPr id="50" name="テキスト ボックス 49"/>
            <p:cNvSpPr txBox="1"/>
            <p:nvPr/>
          </p:nvSpPr>
          <p:spPr>
            <a:xfrm>
              <a:off x="4284824" y="2714620"/>
              <a:ext cx="912346" cy="261610"/>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2nd-order</a:t>
              </a:r>
              <a:endParaRPr lang="ja-JP" altLang="en-US" sz="1100" b="1" dirty="0">
                <a:solidFill>
                  <a:prstClr val="black"/>
                </a:solidFill>
                <a:latin typeface="Comic Sans MS" pitchFamily="66" charset="0"/>
                <a:ea typeface="ＭＳ Ｐゴシック"/>
                <a:cs typeface="Arial" pitchFamily="34" charset="0"/>
              </a:endParaRPr>
            </a:p>
          </p:txBody>
        </p:sp>
        <p:sp>
          <p:nvSpPr>
            <p:cNvPr id="51" name="テキスト ボックス 50"/>
            <p:cNvSpPr txBox="1"/>
            <p:nvPr/>
          </p:nvSpPr>
          <p:spPr>
            <a:xfrm>
              <a:off x="4496438" y="2571744"/>
              <a:ext cx="912346" cy="261610"/>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3rd-order</a:t>
              </a:r>
              <a:endParaRPr lang="ja-JP" altLang="en-US" sz="1100" b="1" dirty="0">
                <a:solidFill>
                  <a:prstClr val="black"/>
                </a:solidFill>
                <a:latin typeface="Comic Sans MS" pitchFamily="66" charset="0"/>
                <a:ea typeface="ＭＳ Ｐゴシック"/>
                <a:cs typeface="Arial" pitchFamily="34" charset="0"/>
              </a:endParaRPr>
            </a:p>
          </p:txBody>
        </p:sp>
        <p:sp>
          <p:nvSpPr>
            <p:cNvPr id="52" name="テキスト ボックス 51"/>
            <p:cNvSpPr txBox="1"/>
            <p:nvPr/>
          </p:nvSpPr>
          <p:spPr>
            <a:xfrm>
              <a:off x="4748070" y="2452538"/>
              <a:ext cx="912346" cy="261610"/>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5th-order</a:t>
              </a:r>
              <a:endParaRPr lang="ja-JP" altLang="en-US" sz="1100" b="1" dirty="0">
                <a:solidFill>
                  <a:prstClr val="black"/>
                </a:solidFill>
                <a:latin typeface="Comic Sans MS" pitchFamily="66" charset="0"/>
                <a:ea typeface="ＭＳ Ｐゴシック"/>
                <a:cs typeface="Arial" pitchFamily="34" charset="0"/>
              </a:endParaRPr>
            </a:p>
          </p:txBody>
        </p:sp>
        <p:sp>
          <p:nvSpPr>
            <p:cNvPr id="53" name="テキスト ボックス 52"/>
            <p:cNvSpPr txBox="1"/>
            <p:nvPr/>
          </p:nvSpPr>
          <p:spPr>
            <a:xfrm>
              <a:off x="4873174" y="2357430"/>
              <a:ext cx="912346" cy="261610"/>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6th-order</a:t>
              </a:r>
              <a:endParaRPr lang="ja-JP" altLang="en-US" sz="1100" b="1" dirty="0">
                <a:solidFill>
                  <a:prstClr val="black"/>
                </a:solidFill>
                <a:latin typeface="Comic Sans MS" pitchFamily="66" charset="0"/>
                <a:ea typeface="ＭＳ Ｐゴシック"/>
                <a:cs typeface="Arial" pitchFamily="34" charset="0"/>
              </a:endParaRPr>
            </a:p>
          </p:txBody>
        </p:sp>
        <p:sp>
          <p:nvSpPr>
            <p:cNvPr id="54" name="テキスト ボックス 53"/>
            <p:cNvSpPr txBox="1"/>
            <p:nvPr/>
          </p:nvSpPr>
          <p:spPr>
            <a:xfrm>
              <a:off x="6135886" y="1881034"/>
              <a:ext cx="769470" cy="430887"/>
            </a:xfrm>
            <a:prstGeom prst="rect">
              <a:avLst/>
            </a:prstGeom>
            <a:noFill/>
            <a:scene3d>
              <a:camera prst="orthographicFront">
                <a:rot lat="0" lon="0" rev="16200000"/>
              </a:camera>
              <a:lightRig rig="threePt" dir="t"/>
            </a:scene3d>
          </p:spPr>
          <p:txBody>
            <a:bodyPr wrap="square" rtlCol="0">
              <a:spAutoFit/>
            </a:bodyPr>
            <a:lstStyle/>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5th-</a:t>
              </a:r>
            </a:p>
            <a:p>
              <a:pPr fontAlgn="auto">
                <a:spcBef>
                  <a:spcPts val="0"/>
                </a:spcBef>
                <a:spcAft>
                  <a:spcPts val="0"/>
                </a:spcAft>
              </a:pPr>
              <a:r>
                <a:rPr lang="en-US" altLang="ja-JP" sz="1100" b="1" dirty="0" smtClean="0">
                  <a:solidFill>
                    <a:prstClr val="black"/>
                  </a:solidFill>
                  <a:latin typeface="Comic Sans MS" pitchFamily="66" charset="0"/>
                  <a:ea typeface="ＭＳ Ｐゴシック"/>
                  <a:cs typeface="Arial" pitchFamily="34" charset="0"/>
                </a:rPr>
                <a:t>WENO</a:t>
              </a:r>
              <a:endParaRPr lang="ja-JP" altLang="en-US" sz="1100" b="1" dirty="0">
                <a:solidFill>
                  <a:prstClr val="black"/>
                </a:solidFill>
                <a:latin typeface="Comic Sans MS" pitchFamily="66" charset="0"/>
                <a:ea typeface="ＭＳ Ｐゴシック"/>
                <a:cs typeface="Arial" pitchFamily="34" charset="0"/>
              </a:endParaRPr>
            </a:p>
          </p:txBody>
        </p:sp>
      </p:grpSp>
      <p:grpSp>
        <p:nvGrpSpPr>
          <p:cNvPr id="3" name="グループ化 55"/>
          <p:cNvGrpSpPr/>
          <p:nvPr/>
        </p:nvGrpSpPr>
        <p:grpSpPr>
          <a:xfrm>
            <a:off x="4897658" y="1285860"/>
            <a:ext cx="2071702" cy="4907120"/>
            <a:chOff x="4929190" y="1285860"/>
            <a:chExt cx="2071702" cy="4907120"/>
          </a:xfrm>
        </p:grpSpPr>
        <p:cxnSp>
          <p:nvCxnSpPr>
            <p:cNvPr id="31" name="直線コネクタ 30"/>
            <p:cNvCxnSpPr/>
            <p:nvPr/>
          </p:nvCxnSpPr>
          <p:spPr>
            <a:xfrm rot="5400000">
              <a:off x="3643212" y="3942683"/>
              <a:ext cx="450059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4929190" y="1285860"/>
              <a:ext cx="2071702" cy="646331"/>
            </a:xfrm>
            <a:prstGeom prst="rect">
              <a:avLst/>
            </a:prstGeom>
            <a:noFill/>
          </p:spPr>
          <p:txBody>
            <a:bodyPr wrap="square" rtlCol="0">
              <a:spAutoFit/>
            </a:bodyPr>
            <a:lstStyle/>
            <a:p>
              <a:pPr fontAlgn="auto">
                <a:spcBef>
                  <a:spcPts val="0"/>
                </a:spcBef>
                <a:spcAft>
                  <a:spcPts val="0"/>
                </a:spcAft>
              </a:pPr>
              <a:r>
                <a:rPr lang="en-US" altLang="ja-JP" b="1" dirty="0" smtClean="0">
                  <a:solidFill>
                    <a:srgbClr val="0000FF"/>
                  </a:solidFill>
                  <a:latin typeface="Comic Sans MS" pitchFamily="66" charset="0"/>
                  <a:ea typeface="ＭＳ Ｐゴシック"/>
                  <a:cs typeface="Arial" pitchFamily="34" charset="0"/>
                </a:rPr>
                <a:t>FLOP/Byte = F/B</a:t>
              </a:r>
              <a:endParaRPr lang="ja-JP" altLang="en-US" b="1" dirty="0">
                <a:solidFill>
                  <a:srgbClr val="0000FF"/>
                </a:solidFill>
                <a:latin typeface="Comic Sans MS" pitchFamily="66" charset="0"/>
                <a:ea typeface="ＭＳ Ｐゴシック"/>
                <a:cs typeface="Arial" pitchFamily="34" charset="0"/>
              </a:endParaRPr>
            </a:p>
          </p:txBody>
        </p:sp>
      </p:grpSp>
      <p:sp>
        <p:nvSpPr>
          <p:cNvPr id="48" name="テキスト ボックス 47"/>
          <p:cNvSpPr txBox="1"/>
          <p:nvPr/>
        </p:nvSpPr>
        <p:spPr>
          <a:xfrm>
            <a:off x="468502" y="1273718"/>
            <a:ext cx="4786346" cy="584775"/>
          </a:xfrm>
          <a:prstGeom prst="rect">
            <a:avLst/>
          </a:prstGeom>
          <a:noFill/>
        </p:spPr>
        <p:txBody>
          <a:bodyPr wrap="square" rtlCol="0">
            <a:spAutoFit/>
          </a:bodyPr>
          <a:lstStyle/>
          <a:p>
            <a:pPr fontAlgn="auto">
              <a:spcBef>
                <a:spcPts val="0"/>
              </a:spcBef>
              <a:spcAft>
                <a:spcPts val="0"/>
              </a:spcAft>
            </a:pPr>
            <a:r>
              <a:rPr lang="en-US" altLang="ja-JP" sz="1600" b="1" dirty="0" smtClean="0">
                <a:solidFill>
                  <a:prstClr val="black"/>
                </a:solidFill>
                <a:latin typeface="Comic Sans MS" pitchFamily="66" charset="0"/>
                <a:ea typeface="ＭＳ Ｐゴシック"/>
                <a:cs typeface="Arial" pitchFamily="34" charset="0"/>
              </a:rPr>
              <a:t>Roofline model: Williams, Patterson 2008 </a:t>
            </a:r>
          </a:p>
          <a:p>
            <a:pPr fontAlgn="auto">
              <a:spcBef>
                <a:spcPts val="0"/>
              </a:spcBef>
              <a:spcAft>
                <a:spcPts val="0"/>
              </a:spcAft>
            </a:pPr>
            <a:r>
              <a:rPr lang="en-US" altLang="ja-JP" sz="1600" b="1" dirty="0" smtClean="0">
                <a:solidFill>
                  <a:prstClr val="black"/>
                </a:solidFill>
                <a:latin typeface="Comic Sans MS" pitchFamily="66" charset="0"/>
                <a:ea typeface="ＭＳ Ｐゴシック"/>
                <a:cs typeface="Arial" pitchFamily="34" charset="0"/>
              </a:rPr>
              <a:t>Communication s of the ACM</a:t>
            </a:r>
            <a:endParaRPr lang="ja-JP" altLang="en-US" sz="1600" b="1" dirty="0">
              <a:solidFill>
                <a:prstClr val="black"/>
              </a:solidFill>
              <a:latin typeface="Comic Sans MS" pitchFamily="66" charset="0"/>
              <a:ea typeface="ＭＳ Ｐゴシック"/>
              <a:cs typeface="Arial" pitchFamily="34" charset="0"/>
            </a:endParaRPr>
          </a:p>
        </p:txBody>
      </p:sp>
      <p:sp>
        <p:nvSpPr>
          <p:cNvPr id="60" name="正方形/長方形 59"/>
          <p:cNvSpPr/>
          <p:nvPr/>
        </p:nvSpPr>
        <p:spPr>
          <a:xfrm>
            <a:off x="8160355" y="1913036"/>
            <a:ext cx="966931" cy="523220"/>
          </a:xfrm>
          <a:prstGeom prst="rect">
            <a:avLst/>
          </a:prstGeom>
        </p:spPr>
        <p:txBody>
          <a:bodyPr wrap="none">
            <a:spAutoFit/>
          </a:bodyPr>
          <a:lstStyle/>
          <a:p>
            <a:pPr fontAlgn="auto">
              <a:spcBef>
                <a:spcPts val="0"/>
              </a:spcBef>
              <a:spcAft>
                <a:spcPts val="0"/>
              </a:spcAft>
            </a:pPr>
            <a:r>
              <a:rPr lang="en-US" altLang="ja-JP" sz="1400" b="1" dirty="0" err="1" smtClean="0">
                <a:solidFill>
                  <a:prstClr val="black"/>
                </a:solidFill>
                <a:latin typeface="Comic Sans MS" pitchFamily="66" charset="0"/>
                <a:ea typeface="ＭＳ Ｐゴシック"/>
                <a:cs typeface="Arial" pitchFamily="34" charset="0"/>
              </a:rPr>
              <a:t>GeForce</a:t>
            </a:r>
            <a:endParaRPr lang="en-US" altLang="ja-JP" sz="1400" b="1" dirty="0" smtClean="0">
              <a:solidFill>
                <a:prstClr val="black"/>
              </a:solidFill>
              <a:latin typeface="Comic Sans MS" pitchFamily="66" charset="0"/>
              <a:ea typeface="ＭＳ Ｐゴシック"/>
              <a:cs typeface="Arial" pitchFamily="34" charset="0"/>
            </a:endParaRPr>
          </a:p>
          <a:p>
            <a:pPr fontAlgn="auto">
              <a:spcBef>
                <a:spcPts val="0"/>
              </a:spcBef>
              <a:spcAft>
                <a:spcPts val="0"/>
              </a:spcAft>
            </a:pPr>
            <a:r>
              <a:rPr lang="en-US" altLang="ja-JP" sz="1400" b="1" dirty="0" smtClean="0">
                <a:solidFill>
                  <a:prstClr val="black"/>
                </a:solidFill>
                <a:latin typeface="Comic Sans MS" pitchFamily="66" charset="0"/>
                <a:ea typeface="ＭＳ Ｐゴシック"/>
                <a:cs typeface="Arial" pitchFamily="34" charset="0"/>
              </a:rPr>
              <a:t>GTX 285</a:t>
            </a:r>
            <a:endParaRPr lang="ja-JP" altLang="en-US" sz="1400" dirty="0">
              <a:solidFill>
                <a:prstClr val="black"/>
              </a:solidFill>
              <a:latin typeface="Comic Sans MS" pitchFamily="66" charset="0"/>
              <a:ea typeface="ＭＳ Ｐゴシック"/>
            </a:endParaRPr>
          </a:p>
        </p:txBody>
      </p:sp>
      <p:sp>
        <p:nvSpPr>
          <p:cNvPr id="61" name="正方形/長方形 60"/>
          <p:cNvSpPr/>
          <p:nvPr/>
        </p:nvSpPr>
        <p:spPr>
          <a:xfrm>
            <a:off x="8143900" y="3048656"/>
            <a:ext cx="915635" cy="523220"/>
          </a:xfrm>
          <a:prstGeom prst="rect">
            <a:avLst/>
          </a:prstGeom>
        </p:spPr>
        <p:txBody>
          <a:bodyPr wrap="none">
            <a:spAutoFit/>
          </a:bodyPr>
          <a:lstStyle/>
          <a:p>
            <a:pPr fontAlgn="auto">
              <a:spcBef>
                <a:spcPts val="0"/>
              </a:spcBef>
              <a:spcAft>
                <a:spcPts val="0"/>
              </a:spcAft>
            </a:pPr>
            <a:r>
              <a:rPr lang="en-US" altLang="ja-JP" sz="1400" b="1" dirty="0" smtClean="0">
                <a:solidFill>
                  <a:prstClr val="black"/>
                </a:solidFill>
                <a:latin typeface="Comic Sans MS" pitchFamily="66" charset="0"/>
                <a:ea typeface="ＭＳ Ｐゴシック"/>
                <a:cs typeface="Arial" pitchFamily="34" charset="0"/>
              </a:rPr>
              <a:t>Core i7</a:t>
            </a:r>
          </a:p>
          <a:p>
            <a:pPr fontAlgn="auto">
              <a:spcBef>
                <a:spcPts val="0"/>
              </a:spcBef>
              <a:spcAft>
                <a:spcPts val="0"/>
              </a:spcAft>
            </a:pPr>
            <a:r>
              <a:rPr lang="en-US" altLang="ja-JP" sz="1400" b="1" dirty="0" smtClean="0">
                <a:solidFill>
                  <a:prstClr val="black"/>
                </a:solidFill>
                <a:latin typeface="Comic Sans MS" pitchFamily="66" charset="0"/>
                <a:ea typeface="ＭＳ Ｐゴシック"/>
                <a:cs typeface="Arial" pitchFamily="34" charset="0"/>
              </a:rPr>
              <a:t>Extreme</a:t>
            </a:r>
            <a:endParaRPr lang="ja-JP" altLang="en-US" sz="1400" dirty="0">
              <a:solidFill>
                <a:prstClr val="black"/>
              </a:solidFill>
              <a:latin typeface="Comic Sans MS" pitchFamily="66" charset="0"/>
              <a:ea typeface="ＭＳ Ｐゴシック"/>
            </a:endParaRPr>
          </a:p>
        </p:txBody>
      </p:sp>
      <p:cxnSp>
        <p:nvCxnSpPr>
          <p:cNvPr id="59" name="直線矢印コネクタ 58"/>
          <p:cNvCxnSpPr/>
          <p:nvPr/>
        </p:nvCxnSpPr>
        <p:spPr>
          <a:xfrm rot="5400000">
            <a:off x="3059038" y="4293096"/>
            <a:ext cx="1008906" cy="794"/>
          </a:xfrm>
          <a:prstGeom prst="straightConnector1">
            <a:avLst/>
          </a:prstGeom>
          <a:ln w="762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rot="5400000">
            <a:off x="7093074" y="2708126"/>
            <a:ext cx="1152128" cy="1588"/>
          </a:xfrm>
          <a:prstGeom prst="straightConnector1">
            <a:avLst/>
          </a:prstGeom>
          <a:ln w="7620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1979712" y="4005064"/>
            <a:ext cx="1503938" cy="1384995"/>
          </a:xfrm>
          <a:prstGeom prst="rect">
            <a:avLst/>
          </a:prstGeom>
          <a:noFill/>
        </p:spPr>
        <p:txBody>
          <a:bodyPr wrap="none" rtlCol="0">
            <a:spAutoFit/>
          </a:bodyPr>
          <a:lstStyle/>
          <a:p>
            <a:pPr>
              <a:spcBef>
                <a:spcPct val="50000"/>
              </a:spcBef>
            </a:pPr>
            <a:r>
              <a:rPr lang="en-US" altLang="ja-JP" sz="2800" b="1" dirty="0" smtClean="0">
                <a:solidFill>
                  <a:srgbClr val="FFC000"/>
                </a:solidFill>
                <a:latin typeface="Comic Sans MS" pitchFamily="66" charset="0"/>
              </a:rPr>
              <a:t>x5-10</a:t>
            </a:r>
            <a:br>
              <a:rPr lang="en-US" altLang="ja-JP" sz="2800" b="1" dirty="0" smtClean="0">
                <a:solidFill>
                  <a:srgbClr val="FFC000"/>
                </a:solidFill>
                <a:latin typeface="Comic Sans MS" pitchFamily="66" charset="0"/>
              </a:rPr>
            </a:br>
            <a:r>
              <a:rPr lang="en-US" altLang="ja-JP" sz="2800" b="1" dirty="0" smtClean="0">
                <a:solidFill>
                  <a:srgbClr val="FFC000"/>
                </a:solidFill>
                <a:latin typeface="Comic Sans MS" pitchFamily="66" charset="0"/>
              </a:rPr>
              <a:t>memory</a:t>
            </a:r>
            <a:br>
              <a:rPr lang="en-US" altLang="ja-JP" sz="2800" b="1" dirty="0" smtClean="0">
                <a:solidFill>
                  <a:srgbClr val="FFC000"/>
                </a:solidFill>
                <a:latin typeface="Comic Sans MS" pitchFamily="66" charset="0"/>
              </a:rPr>
            </a:br>
            <a:r>
              <a:rPr lang="en-US" altLang="ja-JP" sz="2800" b="1" dirty="0" smtClean="0">
                <a:solidFill>
                  <a:srgbClr val="FFC000"/>
                </a:solidFill>
                <a:latin typeface="Comic Sans MS" pitchFamily="66" charset="0"/>
              </a:rPr>
              <a:t>bound</a:t>
            </a:r>
            <a:endParaRPr lang="ja-JP" altLang="en-US" sz="2800" b="1" dirty="0">
              <a:solidFill>
                <a:srgbClr val="FFC000"/>
              </a:solidFill>
              <a:latin typeface="Comic Sans MS" pitchFamily="66" charset="0"/>
            </a:endParaRPr>
          </a:p>
        </p:txBody>
      </p:sp>
      <p:sp>
        <p:nvSpPr>
          <p:cNvPr id="66" name="テキスト ボックス 65"/>
          <p:cNvSpPr txBox="1"/>
          <p:nvPr/>
        </p:nvSpPr>
        <p:spPr>
          <a:xfrm>
            <a:off x="6849016" y="2420888"/>
            <a:ext cx="1385316" cy="2123658"/>
          </a:xfrm>
          <a:prstGeom prst="rect">
            <a:avLst/>
          </a:prstGeom>
          <a:noFill/>
        </p:spPr>
        <p:txBody>
          <a:bodyPr wrap="none" rtlCol="0">
            <a:spAutoFit/>
          </a:bodyPr>
          <a:lstStyle/>
          <a:p>
            <a:pPr>
              <a:spcBef>
                <a:spcPct val="50000"/>
              </a:spcBef>
            </a:pPr>
            <a:r>
              <a:rPr lang="en-US" altLang="ja-JP" sz="2400" b="1" dirty="0" smtClean="0">
                <a:solidFill>
                  <a:srgbClr val="FFC000"/>
                </a:solidFill>
                <a:latin typeface="Comic Sans MS" pitchFamily="66" charset="0"/>
              </a:rPr>
              <a:t>x10</a:t>
            </a:r>
            <a:br>
              <a:rPr lang="en-US" altLang="ja-JP" sz="2400" b="1" dirty="0" smtClean="0">
                <a:solidFill>
                  <a:srgbClr val="FFC000"/>
                </a:solidFill>
                <a:latin typeface="Comic Sans MS" pitchFamily="66" charset="0"/>
              </a:rPr>
            </a:br>
            <a:r>
              <a:rPr lang="en-US" altLang="ja-JP" sz="2400" b="1" dirty="0" smtClean="0">
                <a:solidFill>
                  <a:srgbClr val="FFC000"/>
                </a:solidFill>
                <a:latin typeface="Comic Sans MS" pitchFamily="66" charset="0"/>
              </a:rPr>
              <a:t>-20</a:t>
            </a:r>
            <a:br>
              <a:rPr lang="en-US" altLang="ja-JP" sz="2400" b="1" dirty="0" smtClean="0">
                <a:solidFill>
                  <a:srgbClr val="FFC000"/>
                </a:solidFill>
                <a:latin typeface="Comic Sans MS" pitchFamily="66" charset="0"/>
              </a:rPr>
            </a:br>
            <a:endParaRPr lang="en-US" altLang="ja-JP" sz="2400" b="1" dirty="0" smtClean="0">
              <a:solidFill>
                <a:srgbClr val="FFC000"/>
              </a:solidFill>
              <a:latin typeface="Comic Sans MS" pitchFamily="66" charset="0"/>
            </a:endParaRPr>
          </a:p>
          <a:p>
            <a:pPr>
              <a:spcBef>
                <a:spcPct val="50000"/>
              </a:spcBef>
            </a:pPr>
            <a:r>
              <a:rPr lang="en-US" altLang="ja-JP" sz="2400" b="1" dirty="0" smtClean="0">
                <a:solidFill>
                  <a:srgbClr val="FFC000"/>
                </a:solidFill>
                <a:latin typeface="Comic Sans MS" pitchFamily="66" charset="0"/>
              </a:rPr>
              <a:t>compute</a:t>
            </a:r>
            <a:br>
              <a:rPr lang="en-US" altLang="ja-JP" sz="2400" b="1" dirty="0" smtClean="0">
                <a:solidFill>
                  <a:srgbClr val="FFC000"/>
                </a:solidFill>
                <a:latin typeface="Comic Sans MS" pitchFamily="66" charset="0"/>
              </a:rPr>
            </a:br>
            <a:r>
              <a:rPr lang="en-US" altLang="ja-JP" sz="2400" b="1" dirty="0" smtClean="0">
                <a:solidFill>
                  <a:srgbClr val="FFC000"/>
                </a:solidFill>
                <a:latin typeface="Comic Sans MS" pitchFamily="66" charset="0"/>
              </a:rPr>
              <a:t>bound</a:t>
            </a:r>
            <a:endParaRPr lang="ja-JP" altLang="en-US" sz="2400" b="1" dirty="0">
              <a:solidFill>
                <a:srgbClr val="FFC000"/>
              </a:solidFill>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US" altLang="ja-JP" dirty="0" smtClean="0"/>
              <a:t>Overview of the framework</a:t>
            </a:r>
            <a:endParaRPr lang="ja-JP" altLang="en-US" dirty="0"/>
          </a:p>
        </p:txBody>
      </p:sp>
      <p:sp>
        <p:nvSpPr>
          <p:cNvPr id="27650" name="Rectangle 2"/>
          <p:cNvSpPr>
            <a:spLocks noGrp="1" noChangeArrowheads="1"/>
          </p:cNvSpPr>
          <p:nvPr>
            <p:ph idx="1"/>
          </p:nvPr>
        </p:nvSpPr>
        <p:spPr>
          <a:xfrm>
            <a:off x="457200" y="1219200"/>
            <a:ext cx="3900486" cy="4937760"/>
          </a:xfrm>
        </p:spPr>
        <p:txBody>
          <a:bodyPr anchor="ctr">
            <a:normAutofit fontScale="55000" lnSpcReduction="20000"/>
          </a:bodyPr>
          <a:lstStyle/>
          <a:p>
            <a:pPr>
              <a:lnSpc>
                <a:spcPct val="170000"/>
              </a:lnSpc>
            </a:pPr>
            <a:r>
              <a:rPr lang="en-US" altLang="ja-JP" dirty="0" smtClean="0">
                <a:latin typeface="メイリオ" pitchFamily="50" charset="-128"/>
                <a:ea typeface="メイリオ" pitchFamily="50" charset="-128"/>
              </a:rPr>
              <a:t>Archtecture independent, global view description</a:t>
            </a:r>
          </a:p>
          <a:p>
            <a:pPr>
              <a:lnSpc>
                <a:spcPct val="170000"/>
              </a:lnSpc>
            </a:pPr>
            <a:r>
              <a:rPr lang="en-US" altLang="ja-JP" dirty="0" smtClean="0">
                <a:latin typeface="メイリオ" pitchFamily="50" charset="-128"/>
                <a:ea typeface="メイリオ" pitchFamily="50" charset="-128"/>
              </a:rPr>
              <a:t>CPU,GPU,MPI</a:t>
            </a:r>
            <a:r>
              <a:rPr lang="ja-JP" altLang="en-US" dirty="0" smtClean="0">
                <a:latin typeface="メイリオ" pitchFamily="50" charset="-128"/>
                <a:ea typeface="メイリオ" pitchFamily="50" charset="-128"/>
              </a:rPr>
              <a:t> </a:t>
            </a:r>
            <a:r>
              <a:rPr lang="en-US" altLang="ja-JP" dirty="0" smtClean="0">
                <a:latin typeface="メイリオ" pitchFamily="50" charset="-128"/>
                <a:ea typeface="メイリオ" pitchFamily="50" charset="-128"/>
              </a:rPr>
              <a:t>code generation</a:t>
            </a:r>
          </a:p>
          <a:p>
            <a:pPr>
              <a:lnSpc>
                <a:spcPct val="170000"/>
              </a:lnSpc>
            </a:pPr>
            <a:r>
              <a:rPr lang="en-US" altLang="ja-JP" dirty="0" smtClean="0">
                <a:latin typeface="メイリオ" pitchFamily="50" charset="-128"/>
                <a:ea typeface="メイリオ" pitchFamily="50" charset="-128"/>
              </a:rPr>
              <a:t>Code 2 Code</a:t>
            </a:r>
            <a:endParaRPr lang="ja-JP" altLang="en-US" dirty="0" smtClean="0">
              <a:latin typeface="メイリオ" pitchFamily="50" charset="-128"/>
              <a:ea typeface="メイリオ" pitchFamily="50" charset="-128"/>
            </a:endParaRPr>
          </a:p>
          <a:p>
            <a:pPr>
              <a:lnSpc>
                <a:spcPct val="170000"/>
              </a:lnSpc>
            </a:pPr>
            <a:r>
              <a:rPr lang="en-US" altLang="ja-JP" dirty="0" smtClean="0">
                <a:latin typeface="メイリオ" pitchFamily="50" charset="-128"/>
                <a:ea typeface="メイリオ" pitchFamily="50" charset="-128"/>
              </a:rPr>
              <a:t>Optimization</a:t>
            </a:r>
            <a:endParaRPr lang="ja-JP" altLang="en-US" dirty="0" smtClean="0">
              <a:latin typeface="メイリオ" pitchFamily="50" charset="-128"/>
              <a:ea typeface="メイリオ" pitchFamily="50" charset="-128"/>
            </a:endParaRPr>
          </a:p>
          <a:p>
            <a:pPr>
              <a:lnSpc>
                <a:spcPct val="170000"/>
              </a:lnSpc>
            </a:pPr>
            <a:r>
              <a:rPr lang="en-US" altLang="ja-JP" dirty="0" smtClean="0">
                <a:latin typeface="メイリオ" pitchFamily="50" charset="-128"/>
                <a:ea typeface="メイリオ" pitchFamily="50" charset="-128"/>
              </a:rPr>
              <a:t>Auto-tuning</a:t>
            </a:r>
            <a:endParaRPr lang="en-US" altLang="ja-JP" dirty="0" smtClean="0">
              <a:solidFill>
                <a:srgbClr val="FF0000"/>
              </a:solidFill>
              <a:latin typeface="メイリオ" pitchFamily="50" charset="-128"/>
              <a:ea typeface="メイリオ" pitchFamily="50" charset="-128"/>
            </a:endParaRPr>
          </a:p>
          <a:p>
            <a:pPr>
              <a:lnSpc>
                <a:spcPct val="170000"/>
              </a:lnSpc>
            </a:pPr>
            <a:r>
              <a:rPr lang="en-US" altLang="ja-JP" dirty="0" smtClean="0">
                <a:latin typeface="メイリオ" pitchFamily="50" charset="-128"/>
                <a:ea typeface="メイリオ" pitchFamily="50" charset="-128"/>
              </a:rPr>
              <a:t>Checkpointing</a:t>
            </a:r>
          </a:p>
          <a:p>
            <a:pPr>
              <a:lnSpc>
                <a:spcPct val="170000"/>
              </a:lnSpc>
            </a:pPr>
            <a:r>
              <a:rPr lang="en-US" altLang="ja-JP" dirty="0" smtClean="0">
                <a:latin typeface="メイリオ" pitchFamily="50" charset="-128"/>
                <a:ea typeface="メイリオ" pitchFamily="50" charset="-128"/>
              </a:rPr>
              <a:t>Optimal resource allocation</a:t>
            </a:r>
          </a:p>
        </p:txBody>
      </p:sp>
      <p:sp>
        <p:nvSpPr>
          <p:cNvPr id="67" name="スライド番号プレースホルダ 66"/>
          <p:cNvSpPr>
            <a:spLocks noGrp="1"/>
          </p:cNvSpPr>
          <p:nvPr>
            <p:ph type="sldNum" sz="quarter" idx="12"/>
          </p:nvPr>
        </p:nvSpPr>
        <p:spPr/>
        <p:txBody>
          <a:bodyPr/>
          <a:lstStyle/>
          <a:p>
            <a:pPr algn="r"/>
            <a:fld id="{D4C49B74-5DB2-4B03-B1D2-7F6A3C51C318}" type="slidenum">
              <a:rPr lang="en-US" smtClean="0">
                <a:solidFill>
                  <a:srgbClr val="464653"/>
                </a:solidFill>
              </a:rPr>
              <a:pPr algn="r"/>
              <a:t>100</a:t>
            </a:fld>
            <a:endParaRPr lang="en-US">
              <a:solidFill>
                <a:srgbClr val="464653"/>
              </a:solidFill>
            </a:endParaRPr>
          </a:p>
        </p:txBody>
      </p:sp>
      <p:grpSp>
        <p:nvGrpSpPr>
          <p:cNvPr id="2" name="グループ化 96"/>
          <p:cNvGrpSpPr/>
          <p:nvPr/>
        </p:nvGrpSpPr>
        <p:grpSpPr>
          <a:xfrm>
            <a:off x="3357553" y="1571612"/>
            <a:ext cx="5428543" cy="4357718"/>
            <a:chOff x="3354153" y="1428736"/>
            <a:chExt cx="5280023" cy="4357718"/>
          </a:xfrm>
        </p:grpSpPr>
        <p:sp>
          <p:nvSpPr>
            <p:cNvPr id="75" name="正方形/長方形 74"/>
            <p:cNvSpPr/>
            <p:nvPr/>
          </p:nvSpPr>
          <p:spPr>
            <a:xfrm>
              <a:off x="5823931" y="4869040"/>
              <a:ext cx="1581574" cy="917414"/>
            </a:xfrm>
            <a:prstGeom prst="rect">
              <a:avLst/>
            </a:prstGeom>
          </p:spPr>
          <p:style>
            <a:lnRef idx="3">
              <a:schemeClr val="lt1"/>
            </a:lnRef>
            <a:fillRef idx="1">
              <a:schemeClr val="accent4"/>
            </a:fillRef>
            <a:effectRef idx="1">
              <a:schemeClr val="accent4"/>
            </a:effectRef>
            <a:fontRef idx="minor">
              <a:schemeClr val="lt1"/>
            </a:fontRef>
          </p:style>
          <p:txBody>
            <a:bodyPr rtlCol="0" anchor="t"/>
            <a:lstStyle/>
            <a:p>
              <a:pPr algn="ctr" fontAlgn="auto">
                <a:spcBef>
                  <a:spcPts val="0"/>
                </a:spcBef>
                <a:spcAft>
                  <a:spcPts val="0"/>
                </a:spcAft>
              </a:pPr>
              <a:r>
                <a:rPr lang="en-US" altLang="ja-JP" sz="1400" dirty="0" smtClean="0">
                  <a:solidFill>
                    <a:prstClr val="black"/>
                  </a:solidFill>
                  <a:latin typeface="メイリオ" pitchFamily="50" charset="-128"/>
                  <a:ea typeface="メイリオ" pitchFamily="50" charset="-128"/>
                </a:rPr>
                <a:t>Parallerization</a:t>
              </a:r>
              <a:endParaRPr lang="ja-JP" altLang="en-US" sz="1400" dirty="0">
                <a:solidFill>
                  <a:prstClr val="black"/>
                </a:solidFill>
                <a:latin typeface="メイリオ" pitchFamily="50" charset="-128"/>
                <a:ea typeface="メイリオ" pitchFamily="50" charset="-128"/>
              </a:endParaRPr>
            </a:p>
          </p:txBody>
        </p:sp>
        <p:sp>
          <p:nvSpPr>
            <p:cNvPr id="76" name="正方形/長方形 75"/>
            <p:cNvSpPr/>
            <p:nvPr/>
          </p:nvSpPr>
          <p:spPr>
            <a:xfrm>
              <a:off x="5828687" y="1428736"/>
              <a:ext cx="1581574" cy="3210950"/>
            </a:xfrm>
            <a:prstGeom prst="rect">
              <a:avLst/>
            </a:prstGeom>
          </p:spPr>
          <p:style>
            <a:lnRef idx="3">
              <a:schemeClr val="lt1"/>
            </a:lnRef>
            <a:fillRef idx="1">
              <a:schemeClr val="accent4"/>
            </a:fillRef>
            <a:effectRef idx="1">
              <a:schemeClr val="accent4"/>
            </a:effectRef>
            <a:fontRef idx="minor">
              <a:schemeClr val="lt1"/>
            </a:fontRef>
          </p:style>
          <p:txBody>
            <a:bodyPr rtlCol="0" anchor="t"/>
            <a:lstStyle/>
            <a:p>
              <a:pPr algn="ctr" fontAlgn="auto">
                <a:spcBef>
                  <a:spcPts val="0"/>
                </a:spcBef>
                <a:spcAft>
                  <a:spcPts val="0"/>
                </a:spcAft>
              </a:pPr>
              <a:r>
                <a:rPr lang="en-US" altLang="ja-JP" sz="1400" dirty="0" smtClean="0">
                  <a:solidFill>
                    <a:prstClr val="black"/>
                  </a:solidFill>
                  <a:latin typeface="メイリオ" pitchFamily="50" charset="-128"/>
                  <a:ea typeface="メイリオ" pitchFamily="50" charset="-128"/>
                </a:rPr>
                <a:t>Target Processors</a:t>
              </a:r>
              <a:endParaRPr lang="ja-JP" altLang="en-US" sz="1400" dirty="0">
                <a:solidFill>
                  <a:prstClr val="black"/>
                </a:solidFill>
                <a:latin typeface="メイリオ" pitchFamily="50" charset="-128"/>
                <a:ea typeface="メイリオ" pitchFamily="50" charset="-128"/>
              </a:endParaRPr>
            </a:p>
          </p:txBody>
        </p:sp>
        <p:grpSp>
          <p:nvGrpSpPr>
            <p:cNvPr id="3" name="グループ化 6"/>
            <p:cNvGrpSpPr/>
            <p:nvPr/>
          </p:nvGrpSpPr>
          <p:grpSpPr>
            <a:xfrm>
              <a:off x="3354153" y="2928935"/>
              <a:ext cx="650524" cy="928692"/>
              <a:chOff x="3344678" y="2125704"/>
              <a:chExt cx="1028421" cy="867794"/>
            </a:xfrm>
          </p:grpSpPr>
          <p:sp>
            <p:nvSpPr>
              <p:cNvPr id="92" name="1 つの角を切り取った四角形 91"/>
              <p:cNvSpPr/>
              <p:nvPr/>
            </p:nvSpPr>
            <p:spPr>
              <a:xfrm>
                <a:off x="3494321" y="2215776"/>
                <a:ext cx="878778" cy="777722"/>
              </a:xfrm>
              <a:prstGeom prst="snip1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100" dirty="0" smtClean="0">
                  <a:solidFill>
                    <a:prstClr val="black"/>
                  </a:solidFill>
                </a:endParaRPr>
              </a:p>
            </p:txBody>
          </p:sp>
          <p:sp>
            <p:nvSpPr>
              <p:cNvPr id="93" name="1 つの角を切り取った四角形 4"/>
              <p:cNvSpPr/>
              <p:nvPr/>
            </p:nvSpPr>
            <p:spPr>
              <a:xfrm>
                <a:off x="3344678" y="2125704"/>
                <a:ext cx="933604" cy="777726"/>
              </a:xfrm>
              <a:prstGeom prst="snip1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100" dirty="0" smtClean="0">
                  <a:solidFill>
                    <a:prstClr val="black"/>
                  </a:solidFill>
                </a:endParaRPr>
              </a:p>
              <a:p>
                <a:pPr algn="ctr" fontAlgn="auto">
                  <a:spcBef>
                    <a:spcPts val="0"/>
                  </a:spcBef>
                  <a:spcAft>
                    <a:spcPts val="0"/>
                  </a:spcAft>
                </a:pPr>
                <a:r>
                  <a:rPr lang="en-US" altLang="ja-JP" sz="1100" dirty="0" smtClean="0">
                    <a:solidFill>
                      <a:prstClr val="black"/>
                    </a:solidFill>
                  </a:rPr>
                  <a:t>.c</a:t>
                </a:r>
                <a:endParaRPr lang="ja-JP" altLang="en-US" sz="1100" dirty="0">
                  <a:solidFill>
                    <a:prstClr val="black"/>
                  </a:solidFill>
                </a:endParaRPr>
              </a:p>
            </p:txBody>
          </p:sp>
        </p:grpSp>
        <p:sp>
          <p:nvSpPr>
            <p:cNvPr id="78" name="角丸四角形 77"/>
            <p:cNvSpPr/>
            <p:nvPr/>
          </p:nvSpPr>
          <p:spPr>
            <a:xfrm rot="16200000" flipH="1">
              <a:off x="2897889" y="3163597"/>
              <a:ext cx="3980474" cy="653632"/>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US" altLang="ja-JP" sz="2400" b="1" dirty="0" smtClean="0">
                  <a:solidFill>
                    <a:prstClr val="black">
                      <a:lumMod val="75000"/>
                      <a:lumOff val="25000"/>
                    </a:prstClr>
                  </a:solidFill>
                  <a:latin typeface="メイリオ" pitchFamily="50" charset="-128"/>
                  <a:ea typeface="メイリオ" pitchFamily="50" charset="-128"/>
                </a:rPr>
                <a:t>Framework</a:t>
              </a:r>
              <a:endParaRPr lang="ja-JP" altLang="en-US" sz="2400" b="1" dirty="0">
                <a:solidFill>
                  <a:prstClr val="black">
                    <a:lumMod val="75000"/>
                    <a:lumOff val="25000"/>
                  </a:prstClr>
                </a:solidFill>
                <a:latin typeface="メイリオ" pitchFamily="50" charset="-128"/>
                <a:ea typeface="メイリオ" pitchFamily="50" charset="-128"/>
              </a:endParaRPr>
            </a:p>
          </p:txBody>
        </p:sp>
        <p:sp>
          <p:nvSpPr>
            <p:cNvPr id="79" name="角丸四角形 78"/>
            <p:cNvSpPr/>
            <p:nvPr/>
          </p:nvSpPr>
          <p:spPr>
            <a:xfrm flipH="1">
              <a:off x="5910343" y="1887443"/>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NVidia GPUs</a:t>
              </a:r>
              <a:endParaRPr lang="ja-JP" altLang="en-US" sz="1200" b="1" dirty="0">
                <a:solidFill>
                  <a:prstClr val="black"/>
                </a:solidFill>
                <a:latin typeface="メイリオ" pitchFamily="50" charset="-128"/>
                <a:ea typeface="メイリオ" pitchFamily="50" charset="-128"/>
              </a:endParaRPr>
            </a:p>
          </p:txBody>
        </p:sp>
        <p:sp>
          <p:nvSpPr>
            <p:cNvPr id="80" name="角丸四角形 79"/>
            <p:cNvSpPr/>
            <p:nvPr/>
          </p:nvSpPr>
          <p:spPr>
            <a:xfrm flipH="1">
              <a:off x="5910343" y="2422602"/>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AMD GPUs</a:t>
              </a:r>
              <a:endParaRPr lang="ja-JP" altLang="en-US" sz="1200" b="1" dirty="0">
                <a:solidFill>
                  <a:prstClr val="black"/>
                </a:solidFill>
                <a:latin typeface="メイリオ" pitchFamily="50" charset="-128"/>
                <a:ea typeface="メイリオ" pitchFamily="50" charset="-128"/>
              </a:endParaRPr>
            </a:p>
          </p:txBody>
        </p:sp>
        <p:sp>
          <p:nvSpPr>
            <p:cNvPr id="82" name="角丸四角形 81"/>
            <p:cNvSpPr/>
            <p:nvPr/>
          </p:nvSpPr>
          <p:spPr>
            <a:xfrm flipH="1">
              <a:off x="5901623" y="2957760"/>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Nehalem</a:t>
              </a:r>
              <a:endParaRPr lang="ja-JP" altLang="en-US" sz="1200" b="1" dirty="0">
                <a:solidFill>
                  <a:prstClr val="black"/>
                </a:solidFill>
                <a:latin typeface="メイリオ" pitchFamily="50" charset="-128"/>
                <a:ea typeface="メイリオ" pitchFamily="50" charset="-128"/>
              </a:endParaRPr>
            </a:p>
          </p:txBody>
        </p:sp>
        <p:sp>
          <p:nvSpPr>
            <p:cNvPr id="83" name="角丸四角形 82"/>
            <p:cNvSpPr/>
            <p:nvPr/>
          </p:nvSpPr>
          <p:spPr>
            <a:xfrm flipH="1">
              <a:off x="5901623" y="3492918"/>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Opteron</a:t>
              </a:r>
              <a:endParaRPr lang="ja-JP" altLang="en-US" sz="1200" b="1" dirty="0">
                <a:solidFill>
                  <a:prstClr val="black"/>
                </a:solidFill>
                <a:latin typeface="メイリオ" pitchFamily="50" charset="-128"/>
                <a:ea typeface="メイリオ" pitchFamily="50" charset="-128"/>
              </a:endParaRPr>
            </a:p>
          </p:txBody>
        </p:sp>
        <p:sp>
          <p:nvSpPr>
            <p:cNvPr id="84" name="角丸四角形 83"/>
            <p:cNvSpPr/>
            <p:nvPr/>
          </p:nvSpPr>
          <p:spPr>
            <a:xfrm flipH="1">
              <a:off x="5901623" y="4028077"/>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a:t>
              </a:r>
              <a:endParaRPr lang="ja-JP" altLang="en-US" sz="1200" b="1" dirty="0">
                <a:solidFill>
                  <a:prstClr val="black"/>
                </a:solidFill>
                <a:latin typeface="メイリオ" pitchFamily="50" charset="-128"/>
                <a:ea typeface="メイリオ" pitchFamily="50" charset="-128"/>
              </a:endParaRPr>
            </a:p>
          </p:txBody>
        </p:sp>
        <p:sp>
          <p:nvSpPr>
            <p:cNvPr id="85" name="1 つの角を切り取った四角形 84"/>
            <p:cNvSpPr/>
            <p:nvPr/>
          </p:nvSpPr>
          <p:spPr>
            <a:xfrm>
              <a:off x="8009550" y="2928934"/>
              <a:ext cx="624626" cy="857256"/>
            </a:xfrm>
            <a:prstGeom prst="snip1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altLang="ja-JP" sz="1100" dirty="0" smtClean="0">
                <a:solidFill>
                  <a:prstClr val="black"/>
                </a:solidFill>
              </a:endParaRPr>
            </a:p>
            <a:p>
              <a:pPr algn="ctr" fontAlgn="auto">
                <a:spcBef>
                  <a:spcPts val="0"/>
                </a:spcBef>
                <a:spcAft>
                  <a:spcPts val="0"/>
                </a:spcAft>
              </a:pPr>
              <a:r>
                <a:rPr lang="en-US" altLang="ja-JP" sz="1100" dirty="0" smtClean="0">
                  <a:solidFill>
                    <a:prstClr val="black"/>
                  </a:solidFill>
                </a:rPr>
                <a:t>a.out</a:t>
              </a:r>
              <a:endParaRPr lang="ja-JP" altLang="en-US" sz="1100" dirty="0">
                <a:solidFill>
                  <a:prstClr val="black"/>
                </a:solidFill>
              </a:endParaRPr>
            </a:p>
          </p:txBody>
        </p:sp>
        <p:sp>
          <p:nvSpPr>
            <p:cNvPr id="86" name="右矢印 85"/>
            <p:cNvSpPr/>
            <p:nvPr/>
          </p:nvSpPr>
          <p:spPr>
            <a:xfrm>
              <a:off x="4105069" y="3214687"/>
              <a:ext cx="395493" cy="285751"/>
            </a:xfrm>
            <a:prstGeom prst="rightArrow">
              <a:avLst>
                <a:gd name="adj1" fmla="val 50000"/>
                <a:gd name="adj2" fmla="val 50000"/>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prstClr val="white"/>
                </a:solidFill>
              </a:endParaRPr>
            </a:p>
          </p:txBody>
        </p:sp>
        <p:sp>
          <p:nvSpPr>
            <p:cNvPr id="87" name="角丸四角形 86"/>
            <p:cNvSpPr/>
            <p:nvPr/>
          </p:nvSpPr>
          <p:spPr>
            <a:xfrm flipH="1">
              <a:off x="5910343" y="5174844"/>
              <a:ext cx="1400823" cy="458707"/>
            </a:xfrm>
            <a:prstGeom prst="roundRect">
              <a:avLst/>
            </a:prstGeom>
            <a:solidFill>
              <a:srgbClr val="92D050"/>
            </a:solidFill>
            <a:ln w="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1200" b="1" dirty="0" smtClean="0">
                  <a:solidFill>
                    <a:prstClr val="black"/>
                  </a:solidFill>
                  <a:latin typeface="メイリオ" pitchFamily="50" charset="-128"/>
                  <a:ea typeface="メイリオ" pitchFamily="50" charset="-128"/>
                </a:rPr>
                <a:t>MPI …</a:t>
              </a:r>
              <a:endParaRPr lang="ja-JP" altLang="en-US" sz="1200" b="1" dirty="0">
                <a:solidFill>
                  <a:prstClr val="black"/>
                </a:solidFill>
                <a:latin typeface="メイリオ" pitchFamily="50" charset="-128"/>
                <a:ea typeface="メイリオ" pitchFamily="50" charset="-128"/>
              </a:endParaRPr>
            </a:p>
          </p:txBody>
        </p:sp>
        <p:sp>
          <p:nvSpPr>
            <p:cNvPr id="88" name="屈折矢印 87"/>
            <p:cNvSpPr/>
            <p:nvPr/>
          </p:nvSpPr>
          <p:spPr>
            <a:xfrm rot="5400000">
              <a:off x="4554328" y="4251482"/>
              <a:ext cx="2051649" cy="406690"/>
            </a:xfrm>
            <a:prstGeom prst="bentUpArrow">
              <a:avLst>
                <a:gd name="adj1" fmla="val 26662"/>
                <a:gd name="adj2" fmla="val 25000"/>
                <a:gd name="adj3" fmla="val 25000"/>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prstClr val="white"/>
                </a:solidFill>
              </a:endParaRPr>
            </a:p>
          </p:txBody>
        </p:sp>
        <p:sp>
          <p:nvSpPr>
            <p:cNvPr id="90" name="L 字 89"/>
            <p:cNvSpPr/>
            <p:nvPr/>
          </p:nvSpPr>
          <p:spPr>
            <a:xfrm flipH="1">
              <a:off x="7444151" y="3429000"/>
              <a:ext cx="271121" cy="2051649"/>
            </a:xfrm>
            <a:prstGeom prst="corner">
              <a:avLst>
                <a:gd name="adj1" fmla="val 42876"/>
                <a:gd name="adj2" fmla="val 40501"/>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prstClr val="white"/>
                </a:solidFill>
              </a:endParaRPr>
            </a:p>
          </p:txBody>
        </p:sp>
        <p:sp>
          <p:nvSpPr>
            <p:cNvPr id="94" name="右矢印 93"/>
            <p:cNvSpPr/>
            <p:nvPr/>
          </p:nvSpPr>
          <p:spPr>
            <a:xfrm>
              <a:off x="5286380" y="3214686"/>
              <a:ext cx="500066" cy="285752"/>
            </a:xfrm>
            <a:prstGeom prst="rightArrow">
              <a:avLst>
                <a:gd name="adj1" fmla="val 50000"/>
                <a:gd name="adj2" fmla="val 50000"/>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prstClr val="white"/>
                </a:solidFill>
              </a:endParaRPr>
            </a:p>
          </p:txBody>
        </p:sp>
        <p:sp>
          <p:nvSpPr>
            <p:cNvPr id="95" name="右矢印 94"/>
            <p:cNvSpPr/>
            <p:nvPr/>
          </p:nvSpPr>
          <p:spPr>
            <a:xfrm>
              <a:off x="7429520" y="3214686"/>
              <a:ext cx="500066" cy="285752"/>
            </a:xfrm>
            <a:prstGeom prst="rightArrow">
              <a:avLst>
                <a:gd name="adj1" fmla="val 50000"/>
                <a:gd name="adj2" fmla="val 50000"/>
              </a:avLst>
            </a:prstGeom>
            <a:solidFill>
              <a:schemeClr val="bg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400">
                <a:solidFill>
                  <a:prstClr val="white"/>
                </a:solidFill>
              </a:endParaRPr>
            </a:p>
          </p:txBody>
        </p:sp>
      </p:gr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線コネクタ 52"/>
          <p:cNvCxnSpPr/>
          <p:nvPr/>
        </p:nvCxnSpPr>
        <p:spPr>
          <a:xfrm>
            <a:off x="500034" y="3929066"/>
            <a:ext cx="5643602" cy="1588"/>
          </a:xfrm>
          <a:prstGeom prst="line">
            <a:avLst/>
          </a:prstGeom>
        </p:spPr>
        <p:style>
          <a:lnRef idx="1">
            <a:schemeClr val="accent1"/>
          </a:lnRef>
          <a:fillRef idx="0">
            <a:schemeClr val="accent1"/>
          </a:fillRef>
          <a:effectRef idx="0">
            <a:schemeClr val="accent1"/>
          </a:effectRef>
          <a:fontRef idx="minor">
            <a:schemeClr val="tx1"/>
          </a:fontRef>
        </p:style>
      </p:cxnSp>
      <p:sp>
        <p:nvSpPr>
          <p:cNvPr id="29698" name="Rectangle 2"/>
          <p:cNvSpPr>
            <a:spLocks noGrp="1" noChangeArrowheads="1"/>
          </p:cNvSpPr>
          <p:nvPr>
            <p:ph type="title"/>
          </p:nvPr>
        </p:nvSpPr>
        <p:spPr/>
        <p:txBody>
          <a:bodyPr>
            <a:normAutofit/>
          </a:bodyPr>
          <a:lstStyle/>
          <a:p>
            <a:r>
              <a:rPr lang="en-US" altLang="ja-JP" dirty="0" smtClean="0"/>
              <a:t>An example of a 7-point stencil</a:t>
            </a:r>
            <a:endParaRPr lang="ja-JP" altLang="en-US" dirty="0"/>
          </a:p>
        </p:txBody>
      </p:sp>
      <p:sp>
        <p:nvSpPr>
          <p:cNvPr id="29697" name="Rectangle 1"/>
          <p:cNvSpPr>
            <a:spLocks noGrp="1" noChangeArrowheads="1"/>
          </p:cNvSpPr>
          <p:nvPr>
            <p:ph idx="1"/>
          </p:nvPr>
        </p:nvSpPr>
        <p:spPr/>
        <p:txBody>
          <a:bodyPr>
            <a:normAutofit fontScale="47500" lnSpcReduction="20000"/>
          </a:bodyPr>
          <a:lstStyle/>
          <a:p>
            <a:pPr>
              <a:lnSpc>
                <a:spcPct val="120000"/>
              </a:lnSpc>
              <a:buNone/>
            </a:pPr>
            <a:r>
              <a:rPr lang="en-US" altLang="ja-JP" b="1" dirty="0" smtClean="0">
                <a:solidFill>
                  <a:srgbClr val="0070C0"/>
                </a:solidFill>
                <a:latin typeface="ＭＳ ゴシック" pitchFamily="49" charset="-128"/>
                <a:ea typeface="ＭＳ ゴシック" pitchFamily="49" charset="-128"/>
                <a:sym typeface="Monaco" charset="0"/>
              </a:rPr>
              <a:t>__stencil__  void</a:t>
            </a:r>
            <a:r>
              <a:rPr lang="en-US" altLang="ja-JP" dirty="0" smtClean="0">
                <a:latin typeface="ＭＳ ゴシック" pitchFamily="49" charset="-128"/>
                <a:ea typeface="ＭＳ ゴシック" pitchFamily="49" charset="-128"/>
                <a:sym typeface="Monaco" charset="0"/>
              </a:rPr>
              <a:t> average(</a:t>
            </a:r>
            <a:r>
              <a:rPr lang="en-US" altLang="ja-JP" b="1" dirty="0" smtClean="0">
                <a:solidFill>
                  <a:srgbClr val="0070C0"/>
                </a:solidFill>
                <a:latin typeface="ＭＳ ゴシック" pitchFamily="49" charset="-128"/>
                <a:ea typeface="ＭＳ ゴシック" pitchFamily="49" charset="-128"/>
                <a:sym typeface="Monaco" charset="0"/>
              </a:rPr>
              <a:t>int</a:t>
            </a:r>
            <a:r>
              <a:rPr lang="en-US" altLang="ja-JP" dirty="0" smtClean="0">
                <a:latin typeface="ＭＳ ゴシック" pitchFamily="49" charset="-128"/>
                <a:ea typeface="ＭＳ ゴシック" pitchFamily="49" charset="-128"/>
                <a:sym typeface="Monaco" charset="0"/>
              </a:rPr>
              <a:t> x, </a:t>
            </a:r>
            <a:r>
              <a:rPr lang="en-US" altLang="ja-JP" b="1" dirty="0" smtClean="0">
                <a:solidFill>
                  <a:srgbClr val="0070C0"/>
                </a:solidFill>
                <a:latin typeface="ＭＳ ゴシック" pitchFamily="49" charset="-128"/>
                <a:ea typeface="ＭＳ ゴシック" pitchFamily="49" charset="-128"/>
                <a:sym typeface="Monaco" charset="0"/>
              </a:rPr>
              <a:t>int</a:t>
            </a:r>
            <a:r>
              <a:rPr lang="en-US" altLang="ja-JP" dirty="0" smtClean="0">
                <a:latin typeface="ＭＳ ゴシック" pitchFamily="49" charset="-128"/>
                <a:ea typeface="ＭＳ ゴシック" pitchFamily="49" charset="-128"/>
                <a:sym typeface="Monaco" charset="0"/>
              </a:rPr>
              <a:t> y, </a:t>
            </a:r>
            <a:r>
              <a:rPr lang="en-US" altLang="ja-JP" b="1" dirty="0" smtClean="0">
                <a:solidFill>
                  <a:srgbClr val="0070C0"/>
                </a:solidFill>
                <a:latin typeface="ＭＳ ゴシック" pitchFamily="49" charset="-128"/>
                <a:ea typeface="ＭＳ ゴシック" pitchFamily="49" charset="-128"/>
                <a:sym typeface="Monaco" charset="0"/>
              </a:rPr>
              <a:t>int</a:t>
            </a:r>
            <a:r>
              <a:rPr lang="en-US" altLang="ja-JP" dirty="0" smtClean="0">
                <a:latin typeface="ＭＳ ゴシック" pitchFamily="49" charset="-128"/>
                <a:ea typeface="ＭＳ ゴシック" pitchFamily="49" charset="-128"/>
                <a:sym typeface="Monaco" charset="0"/>
              </a:rPr>
              <a:t> z, </a:t>
            </a:r>
            <a:r>
              <a:rPr lang="en-US" altLang="ja-JP" b="1" dirty="0" smtClean="0">
                <a:solidFill>
                  <a:srgbClr val="0070C0"/>
                </a:solidFill>
                <a:latin typeface="ＭＳ ゴシック" pitchFamily="49" charset="-128"/>
                <a:ea typeface="ＭＳ ゴシック" pitchFamily="49" charset="-128"/>
                <a:sym typeface="Monaco" charset="0"/>
              </a:rPr>
              <a:t>grid3d_real</a:t>
            </a:r>
            <a:r>
              <a:rPr lang="en-US" altLang="ja-JP" dirty="0" smtClean="0">
                <a:latin typeface="ＭＳ ゴシック" pitchFamily="49" charset="-128"/>
                <a:ea typeface="ＭＳ ゴシック" pitchFamily="49" charset="-128"/>
                <a:sym typeface="Monaco" charset="0"/>
              </a:rPr>
              <a:t> g) {</a:t>
            </a:r>
          </a:p>
          <a:p>
            <a:pPr>
              <a:lnSpc>
                <a:spcPct val="120000"/>
              </a:lnSpc>
              <a:buNone/>
            </a:pPr>
            <a:r>
              <a:rPr lang="en-US" altLang="ja-JP" dirty="0" smtClean="0">
                <a:latin typeface="ＭＳ ゴシック" pitchFamily="49" charset="-128"/>
                <a:ea typeface="ＭＳ ゴシック" pitchFamily="49" charset="-128"/>
                <a:sym typeface="Monaco" charset="0"/>
              </a:rPr>
              <a:t>    </a:t>
            </a:r>
            <a:r>
              <a:rPr lang="en-US" altLang="ja-JP" b="1" dirty="0" smtClean="0">
                <a:solidFill>
                  <a:srgbClr val="0070C0"/>
                </a:solidFill>
                <a:latin typeface="ＭＳ ゴシック" pitchFamily="49" charset="-128"/>
                <a:ea typeface="ＭＳ ゴシック" pitchFamily="49" charset="-128"/>
                <a:sym typeface="Monaco" charset="0"/>
              </a:rPr>
              <a:t>float</a:t>
            </a:r>
            <a:r>
              <a:rPr lang="en-US" altLang="ja-JP" dirty="0" smtClean="0">
                <a:latin typeface="ＭＳ ゴシック" pitchFamily="49" charset="-128"/>
                <a:ea typeface="ＭＳ ゴシック" pitchFamily="49" charset="-128"/>
                <a:sym typeface="Monaco" charset="0"/>
              </a:rPr>
              <a:t> ret = psGridGet(g,0,0,0)</a:t>
            </a:r>
          </a:p>
          <a:p>
            <a:pPr>
              <a:lnSpc>
                <a:spcPct val="120000"/>
              </a:lnSpc>
              <a:buNone/>
            </a:pPr>
            <a:r>
              <a:rPr lang="en-US" altLang="ja-JP" dirty="0" smtClean="0">
                <a:latin typeface="ＭＳ ゴシック" pitchFamily="49" charset="-128"/>
                <a:ea typeface="ＭＳ ゴシック" pitchFamily="49" charset="-128"/>
                <a:sym typeface="Monaco" charset="0"/>
              </a:rPr>
              <a:t>       + psGridGet(g,-1,0,0) + psGridGet(g,1,0,0)</a:t>
            </a:r>
          </a:p>
          <a:p>
            <a:pPr>
              <a:lnSpc>
                <a:spcPct val="120000"/>
              </a:lnSpc>
              <a:buNone/>
            </a:pPr>
            <a:r>
              <a:rPr lang="en-US" altLang="ja-JP" dirty="0" smtClean="0">
                <a:latin typeface="ＭＳ ゴシック" pitchFamily="49" charset="-128"/>
                <a:ea typeface="ＭＳ ゴシック" pitchFamily="49" charset="-128"/>
                <a:sym typeface="Monaco" charset="0"/>
              </a:rPr>
              <a:t>       + psGridGet(g,0,-1,0) + psGridGet(g,0,1,0)</a:t>
            </a:r>
          </a:p>
          <a:p>
            <a:pPr>
              <a:lnSpc>
                <a:spcPct val="120000"/>
              </a:lnSpc>
              <a:buNone/>
            </a:pPr>
            <a:r>
              <a:rPr lang="en-US" altLang="ja-JP" dirty="0" smtClean="0">
                <a:latin typeface="ＭＳ ゴシック" pitchFamily="49" charset="-128"/>
                <a:ea typeface="ＭＳ ゴシック" pitchFamily="49" charset="-128"/>
                <a:sym typeface="Monaco" charset="0"/>
              </a:rPr>
              <a:t>       + psGridGet(g,0,0,-1) + psGridGet(g,0,0,1);</a:t>
            </a:r>
          </a:p>
          <a:p>
            <a:pPr>
              <a:lnSpc>
                <a:spcPct val="120000"/>
              </a:lnSpc>
              <a:buNone/>
            </a:pPr>
            <a:r>
              <a:rPr lang="en-US" altLang="ja-JP" dirty="0" smtClean="0">
                <a:latin typeface="ＭＳ ゴシック" pitchFamily="49" charset="-128"/>
                <a:ea typeface="ＭＳ ゴシック" pitchFamily="49" charset="-128"/>
                <a:sym typeface="Monaco" charset="0"/>
              </a:rPr>
              <a:t>    psGridEmit(g, ret / 7.0);</a:t>
            </a:r>
          </a:p>
          <a:p>
            <a:pPr>
              <a:lnSpc>
                <a:spcPct val="120000"/>
              </a:lnSpc>
              <a:buNone/>
            </a:pPr>
            <a:r>
              <a:rPr lang="en-US" altLang="ja-JP" dirty="0" smtClean="0">
                <a:latin typeface="ＭＳ ゴシック" pitchFamily="49" charset="-128"/>
                <a:ea typeface="ＭＳ ゴシック" pitchFamily="49" charset="-128"/>
                <a:sym typeface="Monaco" charset="0"/>
              </a:rPr>
              <a:t>}</a:t>
            </a:r>
          </a:p>
          <a:p>
            <a:pPr>
              <a:lnSpc>
                <a:spcPct val="120000"/>
              </a:lnSpc>
              <a:buNone/>
            </a:pPr>
            <a:endParaRPr lang="en-US" altLang="ja-JP" dirty="0" smtClean="0">
              <a:latin typeface="ＭＳ ゴシック" pitchFamily="49" charset="-128"/>
              <a:ea typeface="ＭＳ ゴシック" pitchFamily="49" charset="-128"/>
              <a:sym typeface="Monaco" charset="0"/>
            </a:endParaRPr>
          </a:p>
          <a:p>
            <a:pPr>
              <a:lnSpc>
                <a:spcPct val="120000"/>
              </a:lnSpc>
              <a:buNone/>
            </a:pPr>
            <a:r>
              <a:rPr lang="en-US" altLang="ja-JP" b="1" dirty="0" smtClean="0">
                <a:solidFill>
                  <a:srgbClr val="0070C0"/>
                </a:solidFill>
                <a:latin typeface="ＭＳ ゴシック" pitchFamily="49" charset="-128"/>
                <a:ea typeface="ＭＳ ゴシック" pitchFamily="49" charset="-128"/>
                <a:sym typeface="Monaco" charset="0"/>
              </a:rPr>
              <a:t>void</a:t>
            </a:r>
            <a:r>
              <a:rPr lang="en-US" altLang="ja-JP" dirty="0" smtClean="0">
                <a:latin typeface="ＭＳ ゴシック" pitchFamily="49" charset="-128"/>
                <a:ea typeface="ＭＳ ゴシック" pitchFamily="49" charset="-128"/>
                <a:sym typeface="Monaco" charset="0"/>
              </a:rPr>
              <a:t> computation(</a:t>
            </a:r>
            <a:r>
              <a:rPr lang="en-US" altLang="ja-JP" b="1" dirty="0" smtClean="0">
                <a:solidFill>
                  <a:srgbClr val="0070C0"/>
                </a:solidFill>
                <a:latin typeface="ＭＳ ゴシック" pitchFamily="49" charset="-128"/>
                <a:ea typeface="ＭＳ ゴシック" pitchFamily="49" charset="-128"/>
                <a:sym typeface="Monaco" charset="0"/>
              </a:rPr>
              <a:t>float</a:t>
            </a:r>
            <a:r>
              <a:rPr lang="en-US" altLang="ja-JP" dirty="0" smtClean="0">
                <a:latin typeface="ＭＳ ゴシック" pitchFamily="49" charset="-128"/>
                <a:ea typeface="ＭＳ ゴシック" pitchFamily="49" charset="-128"/>
                <a:sym typeface="Monaco" charset="0"/>
              </a:rPr>
              <a:t> *inbuff, </a:t>
            </a:r>
            <a:r>
              <a:rPr lang="en-US" altLang="ja-JP" b="1" dirty="0" smtClean="0">
                <a:solidFill>
                  <a:srgbClr val="0070C0"/>
                </a:solidFill>
                <a:latin typeface="ＭＳ ゴシック" pitchFamily="49" charset="-128"/>
                <a:ea typeface="ＭＳ ゴシック" pitchFamily="49" charset="-128"/>
                <a:sym typeface="Monaco" charset="0"/>
              </a:rPr>
              <a:t>float</a:t>
            </a:r>
            <a:r>
              <a:rPr lang="en-US" altLang="ja-JP" dirty="0" smtClean="0">
                <a:latin typeface="ＭＳ ゴシック" pitchFamily="49" charset="-128"/>
                <a:ea typeface="ＭＳ ゴシック" pitchFamily="49" charset="-128"/>
                <a:sym typeface="Monaco" charset="0"/>
              </a:rPr>
              <a:t> *outbuff) {</a:t>
            </a:r>
          </a:p>
          <a:p>
            <a:pPr>
              <a:lnSpc>
                <a:spcPct val="120000"/>
              </a:lnSpc>
              <a:buNone/>
            </a:pPr>
            <a:r>
              <a:rPr lang="en-US" altLang="ja-JP" dirty="0" smtClean="0">
                <a:latin typeface="ＭＳ ゴシック" pitchFamily="49" charset="-128"/>
                <a:ea typeface="ＭＳ ゴシック" pitchFamily="49" charset="-128"/>
                <a:sym typeface="Monaco" charset="0"/>
              </a:rPr>
              <a:t>  PS_Grid g = psGridNew(float, N,N,N);</a:t>
            </a:r>
          </a:p>
          <a:p>
            <a:pPr>
              <a:lnSpc>
                <a:spcPct val="120000"/>
              </a:lnSpc>
              <a:buNone/>
            </a:pPr>
            <a:r>
              <a:rPr lang="en-US" altLang="ja-JP" dirty="0" smtClean="0">
                <a:latin typeface="ＭＳ ゴシック" pitchFamily="49" charset="-128"/>
                <a:ea typeface="ＭＳ ゴシック" pitchFamily="49" charset="-128"/>
                <a:sym typeface="Monaco" charset="0"/>
              </a:rPr>
              <a:t>    psGridCopyIn(g, inbuff);</a:t>
            </a:r>
          </a:p>
          <a:p>
            <a:pPr>
              <a:lnSpc>
                <a:spcPct val="120000"/>
              </a:lnSpc>
              <a:buNone/>
            </a:pPr>
            <a:r>
              <a:rPr lang="en-US" altLang="ja-JP" dirty="0" smtClean="0">
                <a:latin typeface="ＭＳ ゴシック" pitchFamily="49" charset="-128"/>
                <a:ea typeface="ＭＳ ゴシック" pitchFamily="49" charset="-128"/>
                <a:sym typeface="Monaco" charset="0"/>
              </a:rPr>
              <a:t>    </a:t>
            </a:r>
            <a:r>
              <a:rPr lang="en-US" altLang="ja-JP" b="1" dirty="0" smtClean="0">
                <a:solidFill>
                  <a:srgbClr val="0070C0"/>
                </a:solidFill>
                <a:latin typeface="ＭＳ ゴシック" pitchFamily="49" charset="-128"/>
                <a:ea typeface="ＭＳ ゴシック" pitchFamily="49" charset="-128"/>
                <a:sym typeface="Monaco" charset="0"/>
              </a:rPr>
              <a:t>for</a:t>
            </a:r>
            <a:r>
              <a:rPr lang="en-US" altLang="ja-JP" dirty="0" smtClean="0">
                <a:latin typeface="ＭＳ ゴシック" pitchFamily="49" charset="-128"/>
                <a:ea typeface="ＭＳ ゴシック" pitchFamily="49" charset="-128"/>
                <a:sym typeface="Monaco" charset="0"/>
              </a:rPr>
              <a:t> (</a:t>
            </a:r>
            <a:r>
              <a:rPr lang="en-US" altLang="ja-JP" b="1" dirty="0" smtClean="0">
                <a:solidFill>
                  <a:srgbClr val="0070C0"/>
                </a:solidFill>
                <a:latin typeface="ＭＳ ゴシック" pitchFamily="49" charset="-128"/>
                <a:ea typeface="ＭＳ ゴシック" pitchFamily="49" charset="-128"/>
                <a:sym typeface="Monaco" charset="0"/>
              </a:rPr>
              <a:t>int</a:t>
            </a:r>
            <a:r>
              <a:rPr lang="en-US" altLang="ja-JP" dirty="0" smtClean="0">
                <a:latin typeface="ＭＳ ゴシック" pitchFamily="49" charset="-128"/>
                <a:ea typeface="ＭＳ ゴシック" pitchFamily="49" charset="-128"/>
                <a:sym typeface="Monaco" charset="0"/>
              </a:rPr>
              <a:t> t = 0; t &lt; T; t += dt) psStencilMap(average, g);</a:t>
            </a:r>
          </a:p>
          <a:p>
            <a:pPr>
              <a:lnSpc>
                <a:spcPct val="120000"/>
              </a:lnSpc>
              <a:buNone/>
            </a:pPr>
            <a:r>
              <a:rPr lang="en-US" altLang="ja-JP" dirty="0" smtClean="0">
                <a:latin typeface="ＭＳ ゴシック" pitchFamily="49" charset="-128"/>
                <a:ea typeface="ＭＳ ゴシック" pitchFamily="49" charset="-128"/>
                <a:sym typeface="Monaco" charset="0"/>
              </a:rPr>
              <a:t>    psGridCopyOut(g, outbuff);</a:t>
            </a:r>
          </a:p>
          <a:p>
            <a:pPr>
              <a:lnSpc>
                <a:spcPct val="120000"/>
              </a:lnSpc>
              <a:buNone/>
            </a:pPr>
            <a:r>
              <a:rPr lang="en-US" altLang="ja-JP" dirty="0" smtClean="0">
                <a:latin typeface="ＭＳ ゴシック" pitchFamily="49" charset="-128"/>
                <a:ea typeface="ＭＳ ゴシック" pitchFamily="49" charset="-128"/>
                <a:sym typeface="Monaco" charset="0"/>
              </a:rPr>
              <a:t>}</a:t>
            </a:r>
            <a:endParaRPr lang="en-US" altLang="ja-JP" dirty="0">
              <a:latin typeface="ＭＳ ゴシック" pitchFamily="49" charset="-128"/>
              <a:ea typeface="ＭＳ ゴシック" pitchFamily="49" charset="-128"/>
              <a:sym typeface="Monaco" charset="0"/>
            </a:endParaRPr>
          </a:p>
        </p:txBody>
      </p:sp>
      <p:sp>
        <p:nvSpPr>
          <p:cNvPr id="10" name="スライド番号プレースホルダ 9"/>
          <p:cNvSpPr>
            <a:spLocks noGrp="1"/>
          </p:cNvSpPr>
          <p:nvPr>
            <p:ph type="sldNum" sz="quarter" idx="12"/>
          </p:nvPr>
        </p:nvSpPr>
        <p:spPr/>
        <p:txBody>
          <a:bodyPr/>
          <a:lstStyle/>
          <a:p>
            <a:pPr algn="r"/>
            <a:fld id="{D4C49B74-5DB2-4B03-B1D2-7F6A3C51C318}" type="slidenum">
              <a:rPr lang="en-US" smtClean="0">
                <a:solidFill>
                  <a:srgbClr val="464653"/>
                </a:solidFill>
              </a:rPr>
              <a:pPr algn="r"/>
              <a:t>101</a:t>
            </a:fld>
            <a:endParaRPr lang="en-US">
              <a:solidFill>
                <a:srgbClr val="464653"/>
              </a:solidFill>
            </a:endParaRPr>
          </a:p>
        </p:txBody>
      </p:sp>
      <p:sp>
        <p:nvSpPr>
          <p:cNvPr id="6" name="角丸四角形 5"/>
          <p:cNvSpPr/>
          <p:nvPr/>
        </p:nvSpPr>
        <p:spPr>
          <a:xfrm>
            <a:off x="4643438" y="5143512"/>
            <a:ext cx="2786082" cy="285752"/>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 name="角丸四角形 7"/>
          <p:cNvSpPr/>
          <p:nvPr/>
        </p:nvSpPr>
        <p:spPr>
          <a:xfrm>
            <a:off x="928662" y="3071810"/>
            <a:ext cx="2857520" cy="285752"/>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4" name="角丸四角形 33"/>
          <p:cNvSpPr/>
          <p:nvPr/>
        </p:nvSpPr>
        <p:spPr>
          <a:xfrm>
            <a:off x="2857488" y="5715016"/>
            <a:ext cx="5357850" cy="3571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ja-JP" sz="1600" b="1" dirty="0" smtClean="0">
                <a:solidFill>
                  <a:srgbClr val="FF0000"/>
                </a:solidFill>
                <a:latin typeface="メイリオ" pitchFamily="50" charset="-128"/>
                <a:ea typeface="メイリオ" pitchFamily="50" charset="-128"/>
              </a:rPr>
              <a:t>Apply stencil kernel to a grid</a:t>
            </a:r>
            <a:endParaRPr lang="ja-JP" altLang="en-US" sz="1600" b="1" dirty="0">
              <a:solidFill>
                <a:srgbClr val="FF0000"/>
              </a:solidFill>
              <a:latin typeface="メイリオ" pitchFamily="50" charset="-128"/>
              <a:ea typeface="メイリオ" pitchFamily="50" charset="-128"/>
            </a:endParaRPr>
          </a:p>
        </p:txBody>
      </p:sp>
      <p:cxnSp>
        <p:nvCxnSpPr>
          <p:cNvPr id="35" name="直線矢印コネクタ 34"/>
          <p:cNvCxnSpPr>
            <a:stCxn id="34" idx="0"/>
            <a:endCxn id="6" idx="2"/>
          </p:cNvCxnSpPr>
          <p:nvPr/>
        </p:nvCxnSpPr>
        <p:spPr>
          <a:xfrm rot="5400000" flipH="1" flipV="1">
            <a:off x="5643570" y="5322107"/>
            <a:ext cx="28575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500034" y="6143644"/>
            <a:ext cx="564360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左中かっこ 17"/>
          <p:cNvSpPr/>
          <p:nvPr/>
        </p:nvSpPr>
        <p:spPr>
          <a:xfrm flipH="1">
            <a:off x="6357950" y="1643050"/>
            <a:ext cx="285752" cy="2214578"/>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sp>
        <p:nvSpPr>
          <p:cNvPr id="19" name="角丸四角形 18"/>
          <p:cNvSpPr/>
          <p:nvPr/>
        </p:nvSpPr>
        <p:spPr>
          <a:xfrm>
            <a:off x="6786578" y="2571744"/>
            <a:ext cx="2071702" cy="7143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r>
              <a:rPr lang="en-US" altLang="ja-JP" sz="1600" b="1" dirty="0" smtClean="0">
                <a:solidFill>
                  <a:srgbClr val="FF0000"/>
                </a:solidFill>
                <a:latin typeface="メイリオ" pitchFamily="50" charset="-128"/>
                <a:ea typeface="メイリオ" pitchFamily="50" charset="-128"/>
              </a:rPr>
              <a:t>Parallel execution</a:t>
            </a:r>
            <a:endParaRPr lang="ja-JP" altLang="en-US" sz="1600" b="1" dirty="0">
              <a:solidFill>
                <a:srgbClr val="FF0000"/>
              </a:solidFill>
              <a:latin typeface="メイリオ" pitchFamily="50" charset="-128"/>
              <a:ea typeface="メイリオ" pitchFamily="50" charset="-128"/>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Execution Model</a:t>
            </a:r>
            <a:endParaRPr kumimoji="1" lang="ja-JP" altLang="en-US" dirty="0"/>
          </a:p>
        </p:txBody>
      </p:sp>
      <p:sp>
        <p:nvSpPr>
          <p:cNvPr id="3" name="スライド番号プレースホルダ 2"/>
          <p:cNvSpPr>
            <a:spLocks noGrp="1"/>
          </p:cNvSpPr>
          <p:nvPr>
            <p:ph type="sldNum" sz="quarter" idx="12"/>
          </p:nvPr>
        </p:nvSpPr>
        <p:spPr/>
        <p:txBody>
          <a:bodyPr/>
          <a:lstStyle/>
          <a:p>
            <a:pPr algn="r"/>
            <a:fld id="{D4C49B74-5DB2-4B03-B1D2-7F6A3C51C318}" type="slidenum">
              <a:rPr lang="en-US" smtClean="0">
                <a:solidFill>
                  <a:srgbClr val="464653"/>
                </a:solidFill>
              </a:rPr>
              <a:pPr algn="r"/>
              <a:t>102</a:t>
            </a:fld>
            <a:endParaRPr lang="en-US">
              <a:solidFill>
                <a:srgbClr val="464653"/>
              </a:solidFill>
            </a:endParaRPr>
          </a:p>
        </p:txBody>
      </p:sp>
      <p:grpSp>
        <p:nvGrpSpPr>
          <p:cNvPr id="4" name="グループ化 4"/>
          <p:cNvGrpSpPr/>
          <p:nvPr/>
        </p:nvGrpSpPr>
        <p:grpSpPr>
          <a:xfrm>
            <a:off x="4429124" y="1214422"/>
            <a:ext cx="4238646" cy="5214974"/>
            <a:chOff x="1759319" y="0"/>
            <a:chExt cx="5884515" cy="6858000"/>
          </a:xfrm>
        </p:grpSpPr>
        <p:sp>
          <p:nvSpPr>
            <p:cNvPr id="6" name="正方形/長方形 5"/>
            <p:cNvSpPr/>
            <p:nvPr/>
          </p:nvSpPr>
          <p:spPr>
            <a:xfrm>
              <a:off x="1759319" y="0"/>
              <a:ext cx="5884515" cy="6858000"/>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fontAlgn="auto">
                <a:spcBef>
                  <a:spcPts val="0"/>
                </a:spcBef>
                <a:spcAft>
                  <a:spcPts val="0"/>
                </a:spcAft>
              </a:pPr>
              <a:endParaRPr lang="ja-JP" altLang="en-US" sz="1400">
                <a:solidFill>
                  <a:prstClr val="black"/>
                </a:solidFill>
              </a:endParaRPr>
            </a:p>
          </p:txBody>
        </p:sp>
        <p:sp>
          <p:nvSpPr>
            <p:cNvPr id="7" name="下矢印 6"/>
            <p:cNvSpPr/>
            <p:nvPr/>
          </p:nvSpPr>
          <p:spPr>
            <a:xfrm>
              <a:off x="4443412" y="3740466"/>
              <a:ext cx="485778" cy="782954"/>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8" name="下矢印 7"/>
            <p:cNvSpPr/>
            <p:nvPr/>
          </p:nvSpPr>
          <p:spPr>
            <a:xfrm>
              <a:off x="2346706"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9" name="下矢印 8"/>
            <p:cNvSpPr/>
            <p:nvPr/>
          </p:nvSpPr>
          <p:spPr>
            <a:xfrm>
              <a:off x="3257541"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0" name="下矢印 9"/>
            <p:cNvSpPr/>
            <p:nvPr/>
          </p:nvSpPr>
          <p:spPr>
            <a:xfrm>
              <a:off x="4107653"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1" name="下矢印 10"/>
            <p:cNvSpPr/>
            <p:nvPr/>
          </p:nvSpPr>
          <p:spPr>
            <a:xfrm>
              <a:off x="4897043"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2" name="下矢印 11"/>
            <p:cNvSpPr/>
            <p:nvPr/>
          </p:nvSpPr>
          <p:spPr>
            <a:xfrm>
              <a:off x="5686433"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3" name="下矢印 12"/>
            <p:cNvSpPr/>
            <p:nvPr/>
          </p:nvSpPr>
          <p:spPr>
            <a:xfrm>
              <a:off x="6475823" y="2483168"/>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4" name="正方形/長方形 13"/>
            <p:cNvSpPr/>
            <p:nvPr/>
          </p:nvSpPr>
          <p:spPr>
            <a:xfrm>
              <a:off x="2285984" y="3168962"/>
              <a:ext cx="4857784" cy="67722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kumimoji="0" lang="en-US" altLang="ja-JP" dirty="0">
                  <a:solidFill>
                    <a:prstClr val="black">
                      <a:lumMod val="85000"/>
                      <a:lumOff val="15000"/>
                    </a:prstClr>
                  </a:solidFill>
                  <a:effectLst>
                    <a:outerShdw blurRad="38100" dist="38100" dir="2700000" algn="tl">
                      <a:srgbClr val="000000">
                        <a:alpha val="43137"/>
                      </a:srgbClr>
                    </a:outerShdw>
                  </a:effectLst>
                  <a:latin typeface="Bookman Old Style"/>
                </a:rPr>
                <a:t>s</a:t>
              </a:r>
              <a:r>
                <a:rPr kumimoji="0" lang="en-US" altLang="ja-JP" dirty="0" smtClean="0">
                  <a:solidFill>
                    <a:prstClr val="black">
                      <a:lumMod val="85000"/>
                      <a:lumOff val="15000"/>
                    </a:prstClr>
                  </a:solidFill>
                  <a:effectLst>
                    <a:outerShdw blurRad="38100" dist="38100" dir="2700000" algn="tl">
                      <a:srgbClr val="000000">
                        <a:alpha val="43137"/>
                      </a:srgbClr>
                    </a:outerShdw>
                  </a:effectLst>
                  <a:latin typeface="Bookman Old Style"/>
                </a:rPr>
                <a:t>eaquential execution</a:t>
              </a:r>
              <a:endParaRPr lang="ja-JP" altLang="en-US" dirty="0">
                <a:solidFill>
                  <a:prstClr val="black">
                    <a:lumMod val="85000"/>
                    <a:lumOff val="15000"/>
                  </a:prstClr>
                </a:solidFill>
                <a:effectLst>
                  <a:outerShdw blurRad="38100" dist="38100" dir="2700000" algn="tl">
                    <a:srgbClr val="000000">
                      <a:alpha val="43137"/>
                    </a:srgbClr>
                  </a:outerShdw>
                </a:effectLst>
                <a:latin typeface="Bookman Old Style"/>
              </a:endParaRPr>
            </a:p>
          </p:txBody>
        </p:sp>
        <p:sp>
          <p:nvSpPr>
            <p:cNvPr id="15" name="正方形/長方形 14"/>
            <p:cNvSpPr/>
            <p:nvPr/>
          </p:nvSpPr>
          <p:spPr>
            <a:xfrm>
              <a:off x="2285984" y="1885950"/>
              <a:ext cx="4857784" cy="597218"/>
            </a:xfrm>
            <a:prstGeom prst="rect">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ja-JP" dirty="0">
                  <a:solidFill>
                    <a:prstClr val="black">
                      <a:lumMod val="85000"/>
                      <a:lumOff val="15000"/>
                    </a:prstClr>
                  </a:solidFill>
                  <a:effectLst>
                    <a:outerShdw blurRad="38100" dist="38100" dir="2700000" algn="tl">
                      <a:srgbClr val="000000">
                        <a:alpha val="43137"/>
                      </a:srgbClr>
                    </a:outerShdw>
                  </a:effectLst>
                  <a:latin typeface="Bookman Old Style"/>
                </a:rPr>
                <a:t>o</a:t>
              </a:r>
              <a:r>
                <a:rPr lang="en-US" altLang="ja-JP" dirty="0" smtClean="0">
                  <a:solidFill>
                    <a:prstClr val="black">
                      <a:lumMod val="85000"/>
                      <a:lumOff val="15000"/>
                    </a:prstClr>
                  </a:solidFill>
                  <a:effectLst>
                    <a:outerShdw blurRad="38100" dist="38100" dir="2700000" algn="tl">
                      <a:srgbClr val="000000">
                        <a:alpha val="43137"/>
                      </a:srgbClr>
                    </a:outerShdw>
                  </a:effectLst>
                  <a:latin typeface="Bookman Old Style"/>
                </a:rPr>
                <a:t>peration on grids</a:t>
              </a:r>
              <a:endParaRPr lang="ja-JP" altLang="en-US" dirty="0">
                <a:solidFill>
                  <a:prstClr val="black">
                    <a:lumMod val="85000"/>
                    <a:lumOff val="15000"/>
                  </a:prstClr>
                </a:solidFill>
                <a:effectLst>
                  <a:outerShdw blurRad="38100" dist="38100" dir="2700000" algn="tl">
                    <a:srgbClr val="000000">
                      <a:alpha val="43137"/>
                    </a:srgbClr>
                  </a:outerShdw>
                </a:effectLst>
                <a:latin typeface="Bookman Old Style"/>
              </a:endParaRPr>
            </a:p>
          </p:txBody>
        </p:sp>
        <p:sp>
          <p:nvSpPr>
            <p:cNvPr id="16" name="下矢印 15"/>
            <p:cNvSpPr/>
            <p:nvPr/>
          </p:nvSpPr>
          <p:spPr>
            <a:xfrm>
              <a:off x="4421980" y="962977"/>
              <a:ext cx="485778" cy="868681"/>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7" name="正方形/長方形 16"/>
            <p:cNvSpPr/>
            <p:nvPr/>
          </p:nvSpPr>
          <p:spPr>
            <a:xfrm>
              <a:off x="3278972" y="357166"/>
              <a:ext cx="2793226" cy="59721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US" altLang="ja-JP" dirty="0" smtClean="0">
                  <a:solidFill>
                    <a:prstClr val="black">
                      <a:lumMod val="85000"/>
                      <a:lumOff val="15000"/>
                    </a:prstClr>
                  </a:solidFill>
                  <a:effectLst>
                    <a:outerShdw blurRad="38100" dist="38100" dir="2700000" algn="tl">
                      <a:srgbClr val="000000">
                        <a:alpha val="43137"/>
                      </a:srgbClr>
                    </a:outerShdw>
                  </a:effectLst>
                  <a:latin typeface="Bookman Old Style"/>
                </a:rPr>
                <a:t>main</a:t>
              </a:r>
              <a:endParaRPr lang="ja-JP" altLang="en-US" dirty="0">
                <a:solidFill>
                  <a:prstClr val="black">
                    <a:lumMod val="85000"/>
                    <a:lumOff val="15000"/>
                  </a:prstClr>
                </a:solidFill>
                <a:effectLst>
                  <a:outerShdw blurRad="38100" dist="38100" dir="2700000" algn="tl">
                    <a:srgbClr val="000000">
                      <a:alpha val="43137"/>
                    </a:srgbClr>
                  </a:outerShdw>
                </a:effectLst>
                <a:latin typeface="Bookman Old Style"/>
              </a:endParaRPr>
            </a:p>
          </p:txBody>
        </p:sp>
        <p:sp>
          <p:nvSpPr>
            <p:cNvPr id="18" name="下矢印 17"/>
            <p:cNvSpPr/>
            <p:nvPr/>
          </p:nvSpPr>
          <p:spPr>
            <a:xfrm>
              <a:off x="4443412" y="5883598"/>
              <a:ext cx="485778" cy="785826"/>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19" name="下矢印 18"/>
            <p:cNvSpPr/>
            <p:nvPr/>
          </p:nvSpPr>
          <p:spPr>
            <a:xfrm>
              <a:off x="2346706"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0" name="下矢印 19"/>
            <p:cNvSpPr/>
            <p:nvPr/>
          </p:nvSpPr>
          <p:spPr>
            <a:xfrm>
              <a:off x="3257541"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1" name="下矢印 20"/>
            <p:cNvSpPr/>
            <p:nvPr/>
          </p:nvSpPr>
          <p:spPr>
            <a:xfrm>
              <a:off x="4107653"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2" name="下矢印 21"/>
            <p:cNvSpPr/>
            <p:nvPr/>
          </p:nvSpPr>
          <p:spPr>
            <a:xfrm>
              <a:off x="4897043"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3" name="下矢印 22"/>
            <p:cNvSpPr/>
            <p:nvPr/>
          </p:nvSpPr>
          <p:spPr>
            <a:xfrm>
              <a:off x="5686433"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4" name="下矢印 23"/>
            <p:cNvSpPr/>
            <p:nvPr/>
          </p:nvSpPr>
          <p:spPr>
            <a:xfrm>
              <a:off x="6475823" y="5123502"/>
              <a:ext cx="485778" cy="651511"/>
            </a:xfrm>
            <a:prstGeom prst="downArrow">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endParaRPr lang="ja-JP" altLang="en-US" sz="1050" dirty="0">
                <a:solidFill>
                  <a:prstClr val="white"/>
                </a:solidFill>
              </a:endParaRPr>
            </a:p>
          </p:txBody>
        </p:sp>
        <p:sp>
          <p:nvSpPr>
            <p:cNvPr id="25" name="正方形/長方形 24"/>
            <p:cNvSpPr/>
            <p:nvPr/>
          </p:nvSpPr>
          <p:spPr>
            <a:xfrm>
              <a:off x="2285984" y="5775013"/>
              <a:ext cx="4857784" cy="1085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endParaRPr lang="ja-JP" altLang="en-US" sz="1050">
                <a:solidFill>
                  <a:prstClr val="white"/>
                </a:solidFill>
              </a:endParaRPr>
            </a:p>
          </p:txBody>
        </p:sp>
        <p:sp>
          <p:nvSpPr>
            <p:cNvPr id="26" name="正方形/長方形 25"/>
            <p:cNvSpPr/>
            <p:nvPr/>
          </p:nvSpPr>
          <p:spPr>
            <a:xfrm>
              <a:off x="2285984" y="4526284"/>
              <a:ext cx="4857784" cy="597218"/>
            </a:xfrm>
            <a:prstGeom prst="rect">
              <a:avLst/>
            </a:prstGeom>
            <a:solidFill>
              <a:srgbClr val="FF6600"/>
            </a:solidFill>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kumimoji="0" lang="en-US" altLang="ja-JP" dirty="0">
                  <a:solidFill>
                    <a:prstClr val="black">
                      <a:lumMod val="85000"/>
                      <a:lumOff val="15000"/>
                    </a:prstClr>
                  </a:solidFill>
                  <a:effectLst>
                    <a:outerShdw blurRad="38100" dist="38100" dir="2700000" algn="tl">
                      <a:srgbClr val="000000">
                        <a:alpha val="43137"/>
                      </a:srgbClr>
                    </a:outerShdw>
                  </a:effectLst>
                  <a:latin typeface="Bookman Old Style"/>
                </a:rPr>
                <a:t>o</a:t>
              </a:r>
              <a:r>
                <a:rPr lang="en-US" altLang="ja-JP" dirty="0" smtClean="0">
                  <a:solidFill>
                    <a:prstClr val="black">
                      <a:lumMod val="85000"/>
                      <a:lumOff val="15000"/>
                    </a:prstClr>
                  </a:solidFill>
                  <a:effectLst>
                    <a:outerShdw blurRad="38100" dist="38100" dir="2700000" algn="tl">
                      <a:srgbClr val="000000">
                        <a:alpha val="43137"/>
                      </a:srgbClr>
                    </a:outerShdw>
                  </a:effectLst>
                  <a:latin typeface="Bookman Old Style"/>
                </a:rPr>
                <a:t>peration on grids</a:t>
              </a:r>
              <a:endParaRPr lang="ja-JP" altLang="en-US" dirty="0">
                <a:solidFill>
                  <a:prstClr val="black">
                    <a:lumMod val="85000"/>
                    <a:lumOff val="15000"/>
                  </a:prstClr>
                </a:solidFill>
                <a:effectLst>
                  <a:outerShdw blurRad="38100" dist="38100" dir="2700000" algn="tl">
                    <a:srgbClr val="000000">
                      <a:alpha val="43137"/>
                    </a:srgbClr>
                  </a:outerShdw>
                </a:effectLst>
                <a:latin typeface="Bookman Old Style"/>
              </a:endParaRPr>
            </a:p>
          </p:txBody>
        </p:sp>
      </p:grpSp>
      <p:grpSp>
        <p:nvGrpSpPr>
          <p:cNvPr id="5" name="グループ化 26"/>
          <p:cNvGrpSpPr/>
          <p:nvPr/>
        </p:nvGrpSpPr>
        <p:grpSpPr>
          <a:xfrm>
            <a:off x="571472" y="1214422"/>
            <a:ext cx="3929090" cy="5000660"/>
            <a:chOff x="5072066" y="1142984"/>
            <a:chExt cx="3929090" cy="5000660"/>
          </a:xfrm>
        </p:grpSpPr>
        <p:sp>
          <p:nvSpPr>
            <p:cNvPr id="28" name="1 つの角を切り取った四角形 27"/>
            <p:cNvSpPr/>
            <p:nvPr/>
          </p:nvSpPr>
          <p:spPr>
            <a:xfrm>
              <a:off x="5072066" y="1142984"/>
              <a:ext cx="3929090" cy="5000660"/>
            </a:xfrm>
            <a:prstGeom prst="snip1Rect">
              <a:avLst>
                <a:gd name="adj" fmla="val 4401"/>
              </a:avLst>
            </a:prstGeom>
          </p:spPr>
          <p:style>
            <a:lnRef idx="1">
              <a:schemeClr val="accent3"/>
            </a:lnRef>
            <a:fillRef idx="2">
              <a:schemeClr val="accent3"/>
            </a:fillRef>
            <a:effectRef idx="1">
              <a:schemeClr val="accent3"/>
            </a:effectRef>
            <a:fontRef idx="minor">
              <a:schemeClr val="dk1"/>
            </a:fontRef>
          </p:style>
          <p:txBody>
            <a:bodyPr rtlCol="0" anchor="ctr"/>
            <a:lstStyle/>
            <a:p>
              <a:pPr fontAlgn="auto">
                <a:spcBef>
                  <a:spcPts val="0"/>
                </a:spcBef>
                <a:spcAft>
                  <a:spcPts val="0"/>
                </a:spcAft>
              </a:pPr>
              <a:r>
                <a:rPr lang="en-US" altLang="ja-JP" sz="1200" dirty="0" smtClean="0">
                  <a:solidFill>
                    <a:prstClr val="black"/>
                  </a:solidFill>
                </a:rPr>
                <a:t>__stencil__</a:t>
              </a:r>
            </a:p>
            <a:p>
              <a:pPr fontAlgn="auto">
                <a:spcBef>
                  <a:spcPts val="0"/>
                </a:spcBef>
                <a:spcAft>
                  <a:spcPts val="0"/>
                </a:spcAft>
              </a:pPr>
              <a:r>
                <a:rPr lang="en-US" altLang="ja-JP" sz="1200" dirty="0" smtClean="0">
                  <a:solidFill>
                    <a:prstClr val="black"/>
                  </a:solidFill>
                </a:rPr>
                <a:t>void kernel(int x, int y, int z, grid g) {</a:t>
              </a:r>
            </a:p>
            <a:p>
              <a:pPr fontAlgn="auto">
                <a:spcBef>
                  <a:spcPts val="0"/>
                </a:spcBef>
                <a:spcAft>
                  <a:spcPts val="0"/>
                </a:spcAft>
              </a:pPr>
              <a:r>
                <a:rPr lang="en-US" altLang="ja-JP" sz="1200" dirty="0" smtClean="0">
                  <a:solidFill>
                    <a:prstClr val="black"/>
                  </a:solidFill>
                </a:rPr>
                <a:t>  float val = (psGridGet(-1,0,0)</a:t>
              </a:r>
            </a:p>
            <a:p>
              <a:pPr fontAlgn="auto">
                <a:spcBef>
                  <a:spcPts val="0"/>
                </a:spcBef>
                <a:spcAft>
                  <a:spcPts val="0"/>
                </a:spcAft>
              </a:pPr>
              <a:r>
                <a:rPr lang="en-US" altLang="ja-JP" sz="1200" dirty="0" smtClean="0">
                  <a:solidFill>
                    <a:prstClr val="black"/>
                  </a:solidFill>
                </a:rPr>
                <a:t>           + psGridGet(1,0,0)) / 2.0;</a:t>
              </a:r>
            </a:p>
            <a:p>
              <a:pPr fontAlgn="auto">
                <a:spcBef>
                  <a:spcPts val="0"/>
                </a:spcBef>
                <a:spcAft>
                  <a:spcPts val="0"/>
                </a:spcAft>
              </a:pPr>
              <a:r>
                <a:rPr lang="en-US" altLang="ja-JP" sz="1200" dirty="0" smtClean="0">
                  <a:solidFill>
                    <a:prstClr val="black"/>
                  </a:solidFill>
                </a:rPr>
                <a:t>  psGridEmit(g, val));</a:t>
              </a:r>
            </a:p>
            <a:p>
              <a:pPr fontAlgn="auto">
                <a:spcBef>
                  <a:spcPts val="0"/>
                </a:spcBef>
                <a:spcAft>
                  <a:spcPts val="0"/>
                </a:spcAft>
              </a:pPr>
              <a:r>
                <a:rPr lang="en-US" altLang="ja-JP" sz="1200" dirty="0" smtClean="0">
                  <a:solidFill>
                    <a:prstClr val="black"/>
                  </a:solidFill>
                </a:rPr>
                <a:t>}</a:t>
              </a:r>
            </a:p>
            <a:p>
              <a:pPr fontAlgn="auto">
                <a:spcBef>
                  <a:spcPts val="0"/>
                </a:spcBef>
                <a:spcAft>
                  <a:spcPts val="0"/>
                </a:spcAft>
              </a:pPr>
              <a:r>
                <a:rPr lang="en-US" altLang="ja-JP" sz="1200" dirty="0" smtClean="0">
                  <a:solidFill>
                    <a:prstClr val="black"/>
                  </a:solidFill>
                </a:rPr>
                <a:t>int main(int argc, char *argv[]) {</a:t>
              </a:r>
            </a:p>
            <a:p>
              <a:pPr fontAlgn="auto">
                <a:spcBef>
                  <a:spcPts val="0"/>
                </a:spcBef>
                <a:spcAft>
                  <a:spcPts val="0"/>
                </a:spcAft>
              </a:pPr>
              <a:r>
                <a:rPr lang="en-US" altLang="ja-JP" sz="1200" dirty="0" smtClean="0">
                  <a:solidFill>
                    <a:prstClr val="black"/>
                  </a:solidFill>
                </a:rPr>
                <a:t>  psInit(&amp;argc, &amp;argv);</a:t>
              </a:r>
            </a:p>
            <a:p>
              <a:pPr fontAlgn="auto">
                <a:spcBef>
                  <a:spcPts val="0"/>
                </a:spcBef>
                <a:spcAft>
                  <a:spcPts val="0"/>
                </a:spcAft>
              </a:pPr>
              <a:r>
                <a:rPr lang="en-US" altLang="ja-JP" sz="1200" dirty="0" smtClean="0">
                  <a:solidFill>
                    <a:prstClr val="black"/>
                  </a:solidFill>
                </a:rPr>
                <a:t>  int i;</a:t>
              </a:r>
            </a:p>
            <a:p>
              <a:pPr fontAlgn="auto">
                <a:spcBef>
                  <a:spcPts val="0"/>
                </a:spcBef>
                <a:spcAft>
                  <a:spcPts val="0"/>
                </a:spcAft>
              </a:pPr>
              <a:r>
                <a:rPr lang="en-US" altLang="ja-JP" sz="1200" dirty="0" smtClean="0">
                  <a:solidFill>
                    <a:prstClr val="black"/>
                  </a:solidFill>
                </a:rPr>
                <a:t>  PS_Grid g =psGridNew(float, 256, 256, 256);</a:t>
              </a:r>
            </a:p>
            <a:p>
              <a:pPr fontAlgn="auto">
                <a:spcBef>
                  <a:spcPts val="0"/>
                </a:spcBef>
                <a:spcAft>
                  <a:spcPts val="0"/>
                </a:spcAft>
              </a:pPr>
              <a:r>
                <a:rPr lang="en-US" altLang="ja-JP" sz="1200" dirty="0" smtClean="0">
                  <a:solidFill>
                    <a:prstClr val="black"/>
                  </a:solidFill>
                </a:rPr>
                <a:t>  printf(“start\n”);</a:t>
              </a:r>
            </a:p>
            <a:p>
              <a:pPr fontAlgn="auto">
                <a:spcBef>
                  <a:spcPts val="0"/>
                </a:spcBef>
                <a:spcAft>
                  <a:spcPts val="0"/>
                </a:spcAft>
              </a:pPr>
              <a:r>
                <a:rPr lang="en-US" altLang="ja-JP" sz="1200" dirty="0" smtClean="0">
                  <a:solidFill>
                    <a:prstClr val="black"/>
                  </a:solidFill>
                </a:rPr>
                <a:t>  int *buff = (int *)malloc(256*256*256*4);</a:t>
              </a:r>
            </a:p>
            <a:p>
              <a:pPr fontAlgn="auto">
                <a:spcBef>
                  <a:spcPts val="0"/>
                </a:spcBef>
                <a:spcAft>
                  <a:spcPts val="0"/>
                </a:spcAft>
              </a:pPr>
              <a:r>
                <a:rPr lang="en-US" altLang="ja-JP" sz="1200" dirty="0" smtClean="0">
                  <a:solidFill>
                    <a:prstClr val="black"/>
                  </a:solidFill>
                </a:rPr>
                <a:t>  for (i = 0; i &lt; 256; i++) {</a:t>
              </a:r>
            </a:p>
            <a:p>
              <a:pPr fontAlgn="auto">
                <a:spcBef>
                  <a:spcPts val="0"/>
                </a:spcBef>
                <a:spcAft>
                  <a:spcPts val="0"/>
                </a:spcAft>
              </a:pPr>
              <a:r>
                <a:rPr lang="en-US" altLang="ja-JP" sz="1200" dirty="0" smtClean="0">
                  <a:solidFill>
                    <a:prstClr val="black"/>
                  </a:solidFill>
                </a:rPr>
                <a:t>    buff[i] = rand();</a:t>
              </a:r>
            </a:p>
            <a:p>
              <a:pPr fontAlgn="auto">
                <a:spcBef>
                  <a:spcPts val="0"/>
                </a:spcBef>
                <a:spcAft>
                  <a:spcPts val="0"/>
                </a:spcAft>
              </a:pPr>
              <a:r>
                <a:rPr lang="en-US" altLang="ja-JP" sz="1200" dirty="0" smtClean="0">
                  <a:solidFill>
                    <a:prstClr val="black"/>
                  </a:solidFill>
                </a:rPr>
                <a:t>  }</a:t>
              </a:r>
            </a:p>
            <a:p>
              <a:pPr fontAlgn="auto">
                <a:spcBef>
                  <a:spcPts val="0"/>
                </a:spcBef>
                <a:spcAft>
                  <a:spcPts val="0"/>
                </a:spcAft>
              </a:pPr>
              <a:r>
                <a:rPr lang="en-US" altLang="ja-JP" sz="1200" dirty="0" smtClean="0">
                  <a:solidFill>
                    <a:prstClr val="black"/>
                  </a:solidFill>
                </a:rPr>
                <a:t>  psGridCopyIn(g, buff);</a:t>
              </a:r>
            </a:p>
            <a:p>
              <a:pPr fontAlgn="auto">
                <a:spcBef>
                  <a:spcPts val="0"/>
                </a:spcBef>
                <a:spcAft>
                  <a:spcPts val="0"/>
                </a:spcAft>
              </a:pPr>
              <a:r>
                <a:rPr lang="en-US" altLang="ja-JP" sz="1200" dirty="0" smtClean="0">
                  <a:solidFill>
                    <a:prstClr val="black"/>
                  </a:solidFill>
                </a:rPr>
                <a:t>  PS_Dom dom = psDom(0,255,0,255,0,255);</a:t>
              </a:r>
            </a:p>
            <a:p>
              <a:pPr fontAlgn="auto">
                <a:spcBef>
                  <a:spcPts val="0"/>
                </a:spcBef>
                <a:spcAft>
                  <a:spcPts val="0"/>
                </a:spcAft>
              </a:pPr>
              <a:r>
                <a:rPr lang="en-US" altLang="ja-JP" sz="1200" dirty="0" smtClean="0">
                  <a:solidFill>
                    <a:prstClr val="black"/>
                  </a:solidFill>
                </a:rPr>
                <a:t>  for (i = 0; i &lt; 100000; i++) {</a:t>
              </a:r>
            </a:p>
            <a:p>
              <a:pPr fontAlgn="auto">
                <a:spcBef>
                  <a:spcPts val="0"/>
                </a:spcBef>
                <a:spcAft>
                  <a:spcPts val="0"/>
                </a:spcAft>
              </a:pPr>
              <a:r>
                <a:rPr lang="en-US" altLang="ja-JP" sz="1200" dirty="0" smtClean="0">
                  <a:solidFill>
                    <a:prstClr val="black"/>
                  </a:solidFill>
                </a:rPr>
                <a:t>    psStencilMap(kernel, dom, g);</a:t>
              </a:r>
            </a:p>
            <a:p>
              <a:pPr fontAlgn="auto">
                <a:spcBef>
                  <a:spcPts val="0"/>
                </a:spcBef>
                <a:spcAft>
                  <a:spcPts val="0"/>
                </a:spcAft>
              </a:pPr>
              <a:r>
                <a:rPr lang="en-US" altLang="ja-JP" sz="1200" dirty="0" smtClean="0">
                  <a:solidFill>
                    <a:prstClr val="black"/>
                  </a:solidFill>
                </a:rPr>
                <a:t>  }</a:t>
              </a:r>
            </a:p>
            <a:p>
              <a:pPr fontAlgn="auto">
                <a:spcBef>
                  <a:spcPts val="0"/>
                </a:spcBef>
                <a:spcAft>
                  <a:spcPts val="0"/>
                </a:spcAft>
              </a:pPr>
              <a:r>
                <a:rPr lang="en-US" altLang="ja-JP" sz="1200" dirty="0" smtClean="0">
                  <a:solidFill>
                    <a:prstClr val="black"/>
                  </a:solidFill>
                </a:rPr>
                <a:t>  psGridCopyOut(g, buff);</a:t>
              </a:r>
            </a:p>
            <a:p>
              <a:pPr fontAlgn="auto">
                <a:spcBef>
                  <a:spcPts val="0"/>
                </a:spcBef>
                <a:spcAft>
                  <a:spcPts val="0"/>
                </a:spcAft>
              </a:pPr>
              <a:r>
                <a:rPr lang="en-US" altLang="ja-JP" sz="1200" dirty="0" smtClean="0">
                  <a:solidFill>
                    <a:prstClr val="black"/>
                  </a:solidFill>
                </a:rPr>
                <a:t>  printf(“end\n”);</a:t>
              </a:r>
            </a:p>
            <a:p>
              <a:pPr fontAlgn="auto">
                <a:spcBef>
                  <a:spcPts val="0"/>
                </a:spcBef>
                <a:spcAft>
                  <a:spcPts val="0"/>
                </a:spcAft>
              </a:pPr>
              <a:r>
                <a:rPr lang="en-US" altLang="ja-JP" sz="1200" dirty="0" smtClean="0">
                  <a:solidFill>
                    <a:prstClr val="black"/>
                  </a:solidFill>
                </a:rPr>
                <a:t>  psFinalize();</a:t>
              </a:r>
            </a:p>
            <a:p>
              <a:pPr fontAlgn="auto">
                <a:spcBef>
                  <a:spcPts val="0"/>
                </a:spcBef>
                <a:spcAft>
                  <a:spcPts val="0"/>
                </a:spcAft>
              </a:pPr>
              <a:r>
                <a:rPr lang="en-US" altLang="ja-JP" sz="1200" dirty="0" smtClean="0">
                  <a:solidFill>
                    <a:prstClr val="black"/>
                  </a:solidFill>
                </a:rPr>
                <a:t>  reutrn 0;</a:t>
              </a:r>
            </a:p>
            <a:p>
              <a:pPr fontAlgn="auto">
                <a:spcBef>
                  <a:spcPts val="0"/>
                </a:spcBef>
                <a:spcAft>
                  <a:spcPts val="0"/>
                </a:spcAft>
              </a:pPr>
              <a:r>
                <a:rPr lang="en-US" altLang="ja-JP" sz="1200" dirty="0" smtClean="0">
                  <a:solidFill>
                    <a:prstClr val="black"/>
                  </a:solidFill>
                </a:rPr>
                <a:t>}</a:t>
              </a:r>
            </a:p>
            <a:p>
              <a:pPr fontAlgn="auto">
                <a:spcBef>
                  <a:spcPts val="0"/>
                </a:spcBef>
                <a:spcAft>
                  <a:spcPts val="0"/>
                </a:spcAft>
              </a:pPr>
              <a:endParaRPr lang="ja-JP" altLang="en-US" sz="1200" dirty="0">
                <a:solidFill>
                  <a:prstClr val="black"/>
                </a:solidFill>
              </a:endParaRPr>
            </a:p>
          </p:txBody>
        </p:sp>
        <p:sp>
          <p:nvSpPr>
            <p:cNvPr id="29" name="正方形/長方形 28"/>
            <p:cNvSpPr/>
            <p:nvPr/>
          </p:nvSpPr>
          <p:spPr>
            <a:xfrm>
              <a:off x="5072066" y="1357298"/>
              <a:ext cx="3929090" cy="1071570"/>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38" name="正方形/長方形 37"/>
          <p:cNvSpPr/>
          <p:nvPr/>
        </p:nvSpPr>
        <p:spPr>
          <a:xfrm>
            <a:off x="571472" y="3000372"/>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9" name="正方形/長方形 38"/>
          <p:cNvSpPr/>
          <p:nvPr/>
        </p:nvSpPr>
        <p:spPr>
          <a:xfrm>
            <a:off x="571472" y="2643182"/>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0" name="正方形/長方形 39"/>
          <p:cNvSpPr/>
          <p:nvPr/>
        </p:nvSpPr>
        <p:spPr>
          <a:xfrm>
            <a:off x="571472" y="4071942"/>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1" name="正方形/長方形 40"/>
          <p:cNvSpPr/>
          <p:nvPr/>
        </p:nvSpPr>
        <p:spPr>
          <a:xfrm>
            <a:off x="571472" y="4643446"/>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2" name="正方形/長方形 41"/>
          <p:cNvSpPr/>
          <p:nvPr/>
        </p:nvSpPr>
        <p:spPr>
          <a:xfrm>
            <a:off x="571472" y="5000636"/>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3" name="正方形/長方形 42"/>
          <p:cNvSpPr/>
          <p:nvPr/>
        </p:nvSpPr>
        <p:spPr>
          <a:xfrm>
            <a:off x="571472" y="5357826"/>
            <a:ext cx="3929090" cy="214314"/>
          </a:xfrm>
          <a:prstGeom prst="rect">
            <a:avLst/>
          </a:prstGeom>
          <a:solidFill>
            <a:srgbClr val="FF0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4" name="正方形/長方形 43"/>
          <p:cNvSpPr/>
          <p:nvPr/>
        </p:nvSpPr>
        <p:spPr>
          <a:xfrm>
            <a:off x="571472" y="2500306"/>
            <a:ext cx="3929090" cy="142876"/>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5" name="正方形/長方形 44"/>
          <p:cNvSpPr/>
          <p:nvPr/>
        </p:nvSpPr>
        <p:spPr>
          <a:xfrm>
            <a:off x="571472" y="2857496"/>
            <a:ext cx="3929090" cy="142876"/>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6" name="正方形/長方形 45"/>
          <p:cNvSpPr/>
          <p:nvPr/>
        </p:nvSpPr>
        <p:spPr>
          <a:xfrm>
            <a:off x="571472" y="3214686"/>
            <a:ext cx="3929090" cy="857256"/>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7" name="正方形/長方形 46"/>
          <p:cNvSpPr/>
          <p:nvPr/>
        </p:nvSpPr>
        <p:spPr>
          <a:xfrm>
            <a:off x="571472" y="4286256"/>
            <a:ext cx="3929090" cy="357190"/>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8" name="正方形/長方形 47"/>
          <p:cNvSpPr/>
          <p:nvPr/>
        </p:nvSpPr>
        <p:spPr>
          <a:xfrm>
            <a:off x="571472" y="4857760"/>
            <a:ext cx="3929090" cy="142876"/>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9" name="正方形/長方形 48"/>
          <p:cNvSpPr/>
          <p:nvPr/>
        </p:nvSpPr>
        <p:spPr>
          <a:xfrm>
            <a:off x="571472" y="5214950"/>
            <a:ext cx="3929090" cy="142876"/>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正方形/長方形 49"/>
          <p:cNvSpPr/>
          <p:nvPr/>
        </p:nvSpPr>
        <p:spPr>
          <a:xfrm>
            <a:off x="571472" y="5572140"/>
            <a:ext cx="3929090" cy="357190"/>
          </a:xfrm>
          <a:prstGeom prst="rect">
            <a:avLst/>
          </a:prstGeom>
          <a:solidFill>
            <a:srgbClr val="0070C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ja-JP" dirty="0" smtClean="0"/>
              <a:t>Evaluation</a:t>
            </a:r>
            <a:endParaRPr lang="ja-JP" altLang="en-US" dirty="0"/>
          </a:p>
        </p:txBody>
      </p:sp>
      <p:sp>
        <p:nvSpPr>
          <p:cNvPr id="32769" name="Rectangle 1"/>
          <p:cNvSpPr>
            <a:spLocks noGrp="1" noChangeArrowheads="1"/>
          </p:cNvSpPr>
          <p:nvPr>
            <p:ph idx="1"/>
          </p:nvPr>
        </p:nvSpPr>
        <p:spPr/>
        <p:txBody>
          <a:bodyPr anchor="t">
            <a:normAutofit fontScale="92500" lnSpcReduction="10000"/>
          </a:bodyPr>
          <a:lstStyle/>
          <a:p>
            <a:pPr>
              <a:lnSpc>
                <a:spcPct val="150000"/>
              </a:lnSpc>
            </a:pPr>
            <a:r>
              <a:rPr lang="en-US" altLang="ja-JP" sz="2400" dirty="0" smtClean="0">
                <a:latin typeface="メイリオ" pitchFamily="50" charset="-128"/>
                <a:ea typeface="メイリオ" pitchFamily="50" charset="-128"/>
              </a:rPr>
              <a:t>Evaluated the performance and scalability of Physis on TSUBAME 2.0</a:t>
            </a:r>
          </a:p>
          <a:p>
            <a:pPr lvl="1">
              <a:lnSpc>
                <a:spcPct val="150000"/>
              </a:lnSpc>
            </a:pPr>
            <a:r>
              <a:rPr lang="en-US" altLang="ja-JP" sz="2100" dirty="0" smtClean="0">
                <a:latin typeface="メイリオ" pitchFamily="50" charset="-128"/>
                <a:ea typeface="メイリオ" pitchFamily="50" charset="-128"/>
              </a:rPr>
              <a:t>1D/2D decomposition</a:t>
            </a:r>
          </a:p>
          <a:p>
            <a:pPr lvl="1">
              <a:lnSpc>
                <a:spcPct val="150000"/>
              </a:lnSpc>
            </a:pPr>
            <a:r>
              <a:rPr lang="en-US" altLang="ja-JP" sz="2100" dirty="0" smtClean="0">
                <a:latin typeface="メイリオ" pitchFamily="50" charset="-128"/>
                <a:ea typeface="メイリオ" pitchFamily="50" charset="-128"/>
              </a:rPr>
              <a:t>Overlapping of boundary exchange and computation</a:t>
            </a:r>
            <a:endParaRPr lang="en-US" altLang="ja-JP" sz="1200" dirty="0" smtClean="0">
              <a:latin typeface="メイリオ" pitchFamily="50" charset="-128"/>
              <a:ea typeface="メイリオ" pitchFamily="50" charset="-128"/>
            </a:endParaRPr>
          </a:p>
          <a:p>
            <a:pPr>
              <a:lnSpc>
                <a:spcPct val="150000"/>
              </a:lnSpc>
            </a:pPr>
            <a:r>
              <a:rPr lang="en-US" altLang="ja-JP" sz="2400" dirty="0" smtClean="0">
                <a:latin typeface="メイリオ" pitchFamily="50" charset="-128"/>
                <a:ea typeface="メイリオ" pitchFamily="50" charset="-128"/>
              </a:rPr>
              <a:t>Target applications</a:t>
            </a:r>
          </a:p>
          <a:p>
            <a:pPr lvl="1">
              <a:lnSpc>
                <a:spcPct val="150000"/>
              </a:lnSpc>
            </a:pPr>
            <a:r>
              <a:rPr lang="en-US" altLang="ja-JP" sz="2000" dirty="0" smtClean="0">
                <a:latin typeface="メイリオ" pitchFamily="50" charset="-128"/>
                <a:ea typeface="メイリオ" pitchFamily="50" charset="-128"/>
              </a:rPr>
              <a:t>3D diffusion equation</a:t>
            </a:r>
          </a:p>
          <a:p>
            <a:pPr lvl="1">
              <a:lnSpc>
                <a:spcPct val="150000"/>
              </a:lnSpc>
            </a:pPr>
            <a:r>
              <a:rPr lang="en-US" altLang="ja-JP" sz="2000" dirty="0" smtClean="0">
                <a:latin typeface="メイリオ" pitchFamily="50" charset="-128"/>
                <a:ea typeface="メイリオ" pitchFamily="50" charset="-128"/>
              </a:rPr>
              <a:t>Himeno benchmark</a:t>
            </a:r>
          </a:p>
          <a:p>
            <a:pPr lvl="1">
              <a:lnSpc>
                <a:spcPct val="150000"/>
              </a:lnSpc>
            </a:pPr>
            <a:r>
              <a:rPr lang="en-US" altLang="ja-JP" sz="2000" dirty="0" smtClean="0">
                <a:latin typeface="メイリオ" pitchFamily="50" charset="-128"/>
                <a:ea typeface="メイリオ" pitchFamily="50" charset="-128"/>
              </a:rPr>
              <a:t>Seismic wave simulation code</a:t>
            </a:r>
          </a:p>
          <a:p>
            <a:pPr lvl="2">
              <a:lnSpc>
                <a:spcPct val="150000"/>
              </a:lnSpc>
            </a:pPr>
            <a:r>
              <a:rPr lang="en-US" altLang="ja-JP" sz="1700" dirty="0" smtClean="0">
                <a:latin typeface="メイリオ" pitchFamily="50" charset="-128"/>
                <a:ea typeface="メイリオ" pitchFamily="50" charset="-128"/>
              </a:rPr>
              <a:t>Free surface boundary condition is not supported</a:t>
            </a:r>
          </a:p>
        </p:txBody>
      </p:sp>
      <p:sp>
        <p:nvSpPr>
          <p:cNvPr id="5" name="スライド番号プレースホルダ 54"/>
          <p:cNvSpPr>
            <a:spLocks noGrp="1"/>
          </p:cNvSpPr>
          <p:nvPr>
            <p:ph type="sldNum" sz="quarter" idx="12"/>
          </p:nvPr>
        </p:nvSpPr>
        <p:spPr>
          <a:xfrm>
            <a:off x="612648" y="6356350"/>
            <a:ext cx="1981200" cy="365760"/>
          </a:xfrm>
        </p:spPr>
        <p:txBody>
          <a:bodyPr/>
          <a:lstStyle/>
          <a:p>
            <a:pPr algn="r"/>
            <a:fld id="{D4C49B74-5DB2-4B03-B1D2-7F6A3C51C318}" type="slidenum">
              <a:rPr lang="en-US" smtClean="0">
                <a:solidFill>
                  <a:srgbClr val="464653"/>
                </a:solidFill>
              </a:rPr>
              <a:pPr algn="r"/>
              <a:t>103</a:t>
            </a:fld>
            <a:endParaRPr lang="en-US">
              <a:solidFill>
                <a:srgbClr val="464653"/>
              </a:solidFill>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Productivity</a:t>
            </a:r>
            <a:endParaRPr kumimoji="1" lang="ja-JP" altLang="en-US" dirty="0"/>
          </a:p>
        </p:txBody>
      </p:sp>
      <p:graphicFrame>
        <p:nvGraphicFramePr>
          <p:cNvPr id="6" name="コンテンツ プレースホルダ 5"/>
          <p:cNvGraphicFramePr>
            <a:graphicFrameLocks noGrp="1"/>
          </p:cNvGraphicFramePr>
          <p:nvPr>
            <p:ph idx="1"/>
          </p:nvPr>
        </p:nvGraphicFramePr>
        <p:xfrm>
          <a:off x="457200" y="1219200"/>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 2"/>
          <p:cNvSpPr>
            <a:spLocks noGrp="1"/>
          </p:cNvSpPr>
          <p:nvPr>
            <p:ph type="sldNum" sz="quarter" idx="12"/>
          </p:nvPr>
        </p:nvSpPr>
        <p:spPr/>
        <p:txBody>
          <a:bodyPr/>
          <a:lstStyle/>
          <a:p>
            <a:pPr algn="r"/>
            <a:fld id="{D4C49B74-5DB2-4B03-B1D2-7F6A3C51C318}" type="slidenum">
              <a:rPr lang="en-US" smtClean="0">
                <a:solidFill>
                  <a:srgbClr val="464653"/>
                </a:solidFill>
              </a:rPr>
              <a:pPr algn="r"/>
              <a:t>104</a:t>
            </a:fld>
            <a:endParaRPr lang="en-US">
              <a:solidFill>
                <a:srgbClr val="464653"/>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Weak Scalability</a:t>
            </a:r>
            <a:endParaRPr kumimoji="1" lang="ja-JP" altLang="en-US" dirty="0"/>
          </a:p>
        </p:txBody>
      </p:sp>
      <p:sp>
        <p:nvSpPr>
          <p:cNvPr id="3" name="スライド番号プレースホルダ 2"/>
          <p:cNvSpPr>
            <a:spLocks noGrp="1"/>
          </p:cNvSpPr>
          <p:nvPr>
            <p:ph type="sldNum" sz="quarter" idx="12"/>
          </p:nvPr>
        </p:nvSpPr>
        <p:spPr/>
        <p:txBody>
          <a:bodyPr/>
          <a:lstStyle/>
          <a:p>
            <a:pPr algn="r"/>
            <a:fld id="{D4C49B74-5DB2-4B03-B1D2-7F6A3C51C318}" type="slidenum">
              <a:rPr lang="en-US" smtClean="0">
                <a:solidFill>
                  <a:srgbClr val="464653"/>
                </a:solidFill>
              </a:rPr>
              <a:pPr algn="r"/>
              <a:t>105</a:t>
            </a:fld>
            <a:endParaRPr lang="en-US">
              <a:solidFill>
                <a:srgbClr val="464653"/>
              </a:solidFill>
            </a:endParaRPr>
          </a:p>
        </p:txBody>
      </p:sp>
      <p:graphicFrame>
        <p:nvGraphicFramePr>
          <p:cNvPr id="5" name="グラフ 4"/>
          <p:cNvGraphicFramePr>
            <a:graphicFrameLocks noGrp="1"/>
          </p:cNvGraphicFramePr>
          <p:nvPr/>
        </p:nvGraphicFramePr>
        <p:xfrm>
          <a:off x="480987" y="1195374"/>
          <a:ext cx="3965440" cy="2415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p:cNvGraphicFramePr>
            <a:graphicFrameLocks noGrp="1"/>
          </p:cNvGraphicFramePr>
          <p:nvPr/>
        </p:nvGraphicFramePr>
        <p:xfrm>
          <a:off x="4429124" y="1142984"/>
          <a:ext cx="4330467" cy="2500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p:cNvGraphicFramePr>
            <a:graphicFrameLocks noGrp="1"/>
          </p:cNvGraphicFramePr>
          <p:nvPr/>
        </p:nvGraphicFramePr>
        <p:xfrm>
          <a:off x="2571736" y="3500438"/>
          <a:ext cx="4330467" cy="282930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Strong scalability – Himeno bench </a:t>
            </a:r>
            <a:endParaRPr kumimoji="1" lang="ja-JP" altLang="en-US" dirty="0"/>
          </a:p>
        </p:txBody>
      </p:sp>
      <p:graphicFrame>
        <p:nvGraphicFramePr>
          <p:cNvPr id="5" name="コンテンツ プレースホルダ 4"/>
          <p:cNvGraphicFramePr>
            <a:graphicFrameLocks noGrp="1"/>
          </p:cNvGraphicFramePr>
          <p:nvPr>
            <p:ph idx="1"/>
          </p:nvPr>
        </p:nvGraphicFramePr>
        <p:xfrm>
          <a:off x="457200" y="1219200"/>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 2"/>
          <p:cNvSpPr>
            <a:spLocks noGrp="1"/>
          </p:cNvSpPr>
          <p:nvPr>
            <p:ph type="sldNum" sz="quarter" idx="12"/>
          </p:nvPr>
        </p:nvSpPr>
        <p:spPr/>
        <p:txBody>
          <a:bodyPr/>
          <a:lstStyle/>
          <a:p>
            <a:pPr algn="r"/>
            <a:fld id="{D4C49B74-5DB2-4B03-B1D2-7F6A3C51C318}" type="slidenum">
              <a:rPr lang="en-US" smtClean="0">
                <a:solidFill>
                  <a:srgbClr val="464653"/>
                </a:solidFill>
              </a:rPr>
              <a:pPr algn="r"/>
              <a:t>106</a:t>
            </a:fld>
            <a:endParaRPr lang="en-US">
              <a:solidFill>
                <a:srgbClr val="464653"/>
              </a:solidFill>
            </a:endParaRPr>
          </a:p>
        </p:txBody>
      </p:sp>
      <p:sp>
        <p:nvSpPr>
          <p:cNvPr id="8" name="下矢印 7"/>
          <p:cNvSpPr/>
          <p:nvPr/>
        </p:nvSpPr>
        <p:spPr>
          <a:xfrm rot="18686654">
            <a:off x="6430500" y="1668031"/>
            <a:ext cx="387198" cy="457200"/>
          </a:xfrm>
          <a:prstGeom prst="downArrow">
            <a:avLst>
              <a:gd name="adj1" fmla="val 50000"/>
              <a:gd name="adj2" fmla="val 467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9" name="テキスト ボックス 8"/>
          <p:cNvSpPr txBox="1"/>
          <p:nvPr/>
        </p:nvSpPr>
        <p:spPr>
          <a:xfrm>
            <a:off x="3733800" y="1219200"/>
            <a:ext cx="2885726" cy="646331"/>
          </a:xfrm>
          <a:prstGeom prst="rect">
            <a:avLst/>
          </a:prstGeom>
          <a:noFill/>
          <a:ln>
            <a:noFill/>
          </a:ln>
        </p:spPr>
        <p:txBody>
          <a:bodyPr wrap="none" rtlCol="0">
            <a:spAutoFit/>
          </a:bodyPr>
          <a:lstStyle/>
          <a:p>
            <a:r>
              <a:rPr lang="en-US" altLang="ja-JP" sz="3600" b="1" dirty="0" smtClean="0">
                <a:solidFill>
                  <a:srgbClr val="C00000"/>
                </a:solidFill>
                <a:latin typeface="ＭＳ Ｐゴシック"/>
                <a:ea typeface="ＭＳ Ｐゴシック"/>
              </a:rPr>
              <a:t>World Record!</a:t>
            </a:r>
            <a:endParaRPr lang="ja-JP" altLang="en-US" sz="3600" b="1" dirty="0">
              <a:solidFill>
                <a:srgbClr val="C00000"/>
              </a:solidFill>
              <a:latin typeface="ＭＳ Ｐゴシック"/>
              <a:ea typeface="ＭＳ Ｐゴシック"/>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282" y="71414"/>
            <a:ext cx="8786874" cy="928694"/>
          </a:xfrm>
        </p:spPr>
        <p:txBody>
          <a:bodyPr>
            <a:noAutofit/>
          </a:bodyPr>
          <a:lstStyle/>
          <a:p>
            <a:r>
              <a:rPr kumimoji="1" lang="en-US" altLang="ja-JP" sz="3200" dirty="0" smtClean="0"/>
              <a:t>Towards Auto-Tuning of Stencil Computation</a:t>
            </a:r>
            <a:br>
              <a:rPr kumimoji="1" lang="en-US" altLang="ja-JP" sz="3200" dirty="0" smtClean="0"/>
            </a:br>
            <a:r>
              <a:rPr lang="en-US" altLang="ja-JP" sz="3200" dirty="0" smtClean="0"/>
              <a:t>on GPU-accelerated Clusters</a:t>
            </a:r>
            <a:endParaRPr kumimoji="1" lang="ja-JP" altLang="en-US" sz="3200" dirty="0"/>
          </a:p>
        </p:txBody>
      </p:sp>
      <p:sp>
        <p:nvSpPr>
          <p:cNvPr id="7" name="テキスト ボックス 28"/>
          <p:cNvSpPr txBox="1"/>
          <p:nvPr/>
        </p:nvSpPr>
        <p:spPr>
          <a:xfrm>
            <a:off x="1" y="1142984"/>
            <a:ext cx="4788024" cy="2246769"/>
          </a:xfrm>
          <a:prstGeom prst="rect">
            <a:avLst/>
          </a:prstGeom>
          <a:noFill/>
        </p:spPr>
        <p:txBody>
          <a:bodyPr wrap="square" rtlCol="0">
            <a:spAutoFit/>
          </a:bodyPr>
          <a:lstStyle/>
          <a:p>
            <a:pPr marL="355600" indent="-355600" fontAlgn="auto">
              <a:spcBef>
                <a:spcPts val="0"/>
              </a:spcBef>
              <a:spcAft>
                <a:spcPts val="0"/>
              </a:spcAft>
              <a:buFont typeface="Arial" pitchFamily="34" charset="0"/>
              <a:buChar char="•"/>
            </a:pPr>
            <a:r>
              <a:rPr lang="en-US" altLang="ja-JP" sz="2000" dirty="0" smtClean="0">
                <a:solidFill>
                  <a:prstClr val="black"/>
                </a:solidFill>
                <a:latin typeface="Calibri"/>
                <a:ea typeface="ＭＳ Ｐゴシック"/>
              </a:rPr>
              <a:t>Programming on GPU clusters gets harder because of</a:t>
            </a:r>
          </a:p>
          <a:p>
            <a:pPr marL="812800" lvl="1" indent="-355600" fontAlgn="auto">
              <a:spcBef>
                <a:spcPts val="0"/>
              </a:spcBef>
              <a:spcAft>
                <a:spcPts val="0"/>
              </a:spcAft>
              <a:buFont typeface="Arial" pitchFamily="34" charset="0"/>
              <a:buChar char="•"/>
            </a:pPr>
            <a:r>
              <a:rPr lang="en-US" altLang="ja-JP" sz="2000" dirty="0" smtClean="0">
                <a:solidFill>
                  <a:prstClr val="black"/>
                </a:solidFill>
                <a:latin typeface="Calibri"/>
                <a:ea typeface="ＭＳ Ｐゴシック"/>
              </a:rPr>
              <a:t>Hybrid programming with CUDA/MPI/threads</a:t>
            </a:r>
          </a:p>
          <a:p>
            <a:pPr marL="812800" lvl="1" indent="-355600" fontAlgn="auto">
              <a:spcBef>
                <a:spcPts val="0"/>
              </a:spcBef>
              <a:spcAft>
                <a:spcPts val="0"/>
              </a:spcAft>
              <a:buFont typeface="Arial" pitchFamily="34" charset="0"/>
              <a:buChar char="•"/>
            </a:pPr>
            <a:r>
              <a:rPr lang="en-US" altLang="ja-JP" sz="2000" dirty="0" smtClean="0">
                <a:solidFill>
                  <a:prstClr val="black"/>
                </a:solidFill>
                <a:latin typeface="Calibri"/>
                <a:ea typeface="ＭＳ Ｐゴシック"/>
              </a:rPr>
              <a:t># of tuning parameters is increasing</a:t>
            </a:r>
          </a:p>
          <a:p>
            <a:pPr marL="812800" lvl="1" indent="-355600" fontAlgn="auto">
              <a:spcBef>
                <a:spcPts val="0"/>
              </a:spcBef>
              <a:spcAft>
                <a:spcPts val="0"/>
              </a:spcAft>
              <a:buFont typeface="Arial" pitchFamily="34" charset="0"/>
              <a:buChar char="•"/>
            </a:pPr>
            <a:r>
              <a:rPr lang="en-US" altLang="ja-JP" sz="2000" dirty="0" smtClean="0">
                <a:solidFill>
                  <a:prstClr val="black"/>
                </a:solidFill>
                <a:latin typeface="Calibri"/>
                <a:ea typeface="ＭＳ Ｐゴシック"/>
              </a:rPr>
              <a:t>Hiding latency</a:t>
            </a:r>
          </a:p>
          <a:p>
            <a:pPr marL="355600" indent="-355600" fontAlgn="auto">
              <a:spcBef>
                <a:spcPts val="0"/>
              </a:spcBef>
              <a:spcAft>
                <a:spcPts val="0"/>
              </a:spcAft>
            </a:pPr>
            <a:r>
              <a:rPr lang="en-US" altLang="ja-JP" sz="2000" dirty="0" smtClean="0">
                <a:solidFill>
                  <a:prstClr val="black"/>
                </a:solidFill>
                <a:latin typeface="Calibri"/>
                <a:ea typeface="ＭＳ Ｐゴシック"/>
                <a:sym typeface="Wingdings" pitchFamily="2" charset="2"/>
              </a:rPr>
              <a:t> </a:t>
            </a:r>
            <a:r>
              <a:rPr lang="en-US" altLang="ja-JP" sz="2000" dirty="0" smtClean="0">
                <a:solidFill>
                  <a:srgbClr val="0070C0"/>
                </a:solidFill>
                <a:latin typeface="Calibri"/>
                <a:ea typeface="ＭＳ Ｐゴシック"/>
              </a:rPr>
              <a:t>Auto-tuning is more important</a:t>
            </a:r>
          </a:p>
        </p:txBody>
      </p:sp>
      <p:pic>
        <p:nvPicPr>
          <p:cNvPr id="11" name="Picture 4"/>
          <p:cNvPicPr>
            <a:picLocks noGrp="1" noChangeAspect="1" noChangeArrowheads="1"/>
          </p:cNvPicPr>
          <p:nvPr>
            <p:ph idx="1"/>
          </p:nvPr>
        </p:nvPicPr>
        <p:blipFill>
          <a:blip r:embed="rId3" cstate="print"/>
          <a:srcRect/>
          <a:stretch>
            <a:fillRect/>
          </a:stretch>
        </p:blipFill>
        <p:spPr>
          <a:xfrm>
            <a:off x="4643438" y="942787"/>
            <a:ext cx="4351792" cy="1643074"/>
          </a:xfrm>
          <a:noFill/>
        </p:spPr>
      </p:pic>
      <p:sp>
        <p:nvSpPr>
          <p:cNvPr id="12" name="右矢印 11"/>
          <p:cNvSpPr/>
          <p:nvPr/>
        </p:nvSpPr>
        <p:spPr>
          <a:xfrm>
            <a:off x="6715140" y="1714488"/>
            <a:ext cx="285752" cy="5000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3" name="テキスト ボックス 28"/>
          <p:cNvSpPr txBox="1"/>
          <p:nvPr/>
        </p:nvSpPr>
        <p:spPr>
          <a:xfrm>
            <a:off x="4500499" y="2514423"/>
            <a:ext cx="4500657" cy="1200329"/>
          </a:xfrm>
          <a:prstGeom prst="rect">
            <a:avLst/>
          </a:prstGeom>
          <a:noFill/>
        </p:spPr>
        <p:txBody>
          <a:bodyPr wrap="square" rtlCol="0">
            <a:spAutoFit/>
          </a:bodyPr>
          <a:lstStyle/>
          <a:p>
            <a:pPr marL="355600" indent="-355600"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3-HOP communication has been required, for GPU&lt;-&gt;CPU&lt;-&gt;CPU&lt;-&gt;GPU</a:t>
            </a:r>
          </a:p>
          <a:p>
            <a:pPr marL="355600" indent="-355600" fontAlgn="auto">
              <a:spcBef>
                <a:spcPts val="0"/>
              </a:spcBef>
              <a:spcAft>
                <a:spcPts val="0"/>
              </a:spcAft>
            </a:pPr>
            <a:r>
              <a:rPr lang="en-US" altLang="ja-JP" dirty="0" smtClean="0">
                <a:solidFill>
                  <a:prstClr val="black"/>
                </a:solidFill>
                <a:latin typeface="Calibri"/>
                <a:ea typeface="ＭＳ Ｐゴシック"/>
                <a:sym typeface="Wingdings" pitchFamily="2" charset="2"/>
              </a:rPr>
              <a:t> </a:t>
            </a:r>
            <a:r>
              <a:rPr lang="en-US" altLang="ja-JP" dirty="0" smtClean="0">
                <a:solidFill>
                  <a:prstClr val="black"/>
                </a:solidFill>
                <a:latin typeface="Calibri"/>
                <a:ea typeface="ＭＳ Ｐゴシック"/>
              </a:rPr>
              <a:t>1-HOP method is proposed, and auto-tune between communication methods</a:t>
            </a:r>
          </a:p>
        </p:txBody>
      </p:sp>
      <p:pic>
        <p:nvPicPr>
          <p:cNvPr id="17" name="Picture 4"/>
          <p:cNvPicPr>
            <a:picLocks noChangeAspect="1" noChangeArrowheads="1"/>
          </p:cNvPicPr>
          <p:nvPr/>
        </p:nvPicPr>
        <p:blipFill>
          <a:blip r:embed="rId4" cstate="print"/>
          <a:srcRect/>
          <a:stretch>
            <a:fillRect/>
          </a:stretch>
        </p:blipFill>
        <p:spPr bwMode="auto">
          <a:xfrm>
            <a:off x="500034" y="3500438"/>
            <a:ext cx="3827183" cy="2286016"/>
          </a:xfrm>
          <a:prstGeom prst="rect">
            <a:avLst/>
          </a:prstGeom>
          <a:noFill/>
          <a:ln w="9525">
            <a:noFill/>
            <a:miter lim="800000"/>
            <a:headEnd/>
            <a:tailEnd/>
          </a:ln>
        </p:spPr>
      </p:pic>
      <p:sp>
        <p:nvSpPr>
          <p:cNvPr id="18" name="右矢印 17"/>
          <p:cNvSpPr/>
          <p:nvPr/>
        </p:nvSpPr>
        <p:spPr>
          <a:xfrm rot="1493708">
            <a:off x="1361532" y="4225068"/>
            <a:ext cx="2474642" cy="22698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右矢印 18"/>
          <p:cNvSpPr/>
          <p:nvPr/>
        </p:nvSpPr>
        <p:spPr>
          <a:xfrm rot="10498205">
            <a:off x="3722949" y="4665554"/>
            <a:ext cx="513519" cy="20969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0" name="テキスト ボックス 19"/>
          <p:cNvSpPr txBox="1"/>
          <p:nvPr/>
        </p:nvSpPr>
        <p:spPr>
          <a:xfrm>
            <a:off x="357158" y="5715016"/>
            <a:ext cx="4143404" cy="923330"/>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ea typeface="ＭＳ Ｐゴシック"/>
              </a:rPr>
              <a:t>We find the optimal parameters, such as block size, by auto-tuning</a:t>
            </a:r>
          </a:p>
          <a:p>
            <a:pPr fontAlgn="auto">
              <a:spcBef>
                <a:spcPts val="0"/>
              </a:spcBef>
              <a:spcAft>
                <a:spcPts val="0"/>
              </a:spcAft>
            </a:pPr>
            <a:r>
              <a:rPr lang="en-US" altLang="ja-JP" dirty="0" smtClean="0">
                <a:solidFill>
                  <a:prstClr val="black"/>
                </a:solidFill>
                <a:latin typeface="Calibri"/>
                <a:ea typeface="ＭＳ Ｐゴシック"/>
                <a:sym typeface="Wingdings" pitchFamily="2" charset="2"/>
              </a:rPr>
              <a:t> x60 faster than 1 CPU core</a:t>
            </a:r>
            <a:endParaRPr lang="ja-JP" altLang="en-US" dirty="0">
              <a:solidFill>
                <a:srgbClr val="FF0000"/>
              </a:solidFill>
              <a:latin typeface="Calibri"/>
              <a:ea typeface="ＭＳ Ｐゴシック"/>
            </a:endParaRPr>
          </a:p>
        </p:txBody>
      </p:sp>
      <p:graphicFrame>
        <p:nvGraphicFramePr>
          <p:cNvPr id="1026" name="Object 3"/>
          <p:cNvGraphicFramePr>
            <a:graphicFrameLocks noChangeAspect="1"/>
          </p:cNvGraphicFramePr>
          <p:nvPr/>
        </p:nvGraphicFramePr>
        <p:xfrm>
          <a:off x="4572000" y="3643314"/>
          <a:ext cx="2880320" cy="2400267"/>
        </p:xfrm>
        <a:graphic>
          <a:graphicData uri="http://schemas.openxmlformats.org/presentationml/2006/ole">
            <p:oleObj spid="_x0000_s226306" name="グラフ" r:id="rId5" imgW="5172143" imgH="3743325" progId="Excel.Sheet.8">
              <p:embed/>
            </p:oleObj>
          </a:graphicData>
        </a:graphic>
      </p:graphicFrame>
      <p:sp>
        <p:nvSpPr>
          <p:cNvPr id="21" name="円/楕円 20"/>
          <p:cNvSpPr/>
          <p:nvPr/>
        </p:nvSpPr>
        <p:spPr>
          <a:xfrm>
            <a:off x="5929322" y="3786190"/>
            <a:ext cx="1643074"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テキスト ボックス 21"/>
          <p:cNvSpPr txBox="1"/>
          <p:nvPr/>
        </p:nvSpPr>
        <p:spPr>
          <a:xfrm>
            <a:off x="7572396" y="3786190"/>
            <a:ext cx="1320084" cy="1200329"/>
          </a:xfrm>
          <a:prstGeom prst="rect">
            <a:avLst/>
          </a:prstGeom>
          <a:noFill/>
        </p:spPr>
        <p:txBody>
          <a:bodyPr wrap="square" rtlCol="0">
            <a:spAutoFit/>
          </a:bodyPr>
          <a:lstStyle/>
          <a:p>
            <a:pPr fontAlgn="auto">
              <a:spcBef>
                <a:spcPts val="0"/>
              </a:spcBef>
              <a:spcAft>
                <a:spcPts val="0"/>
              </a:spcAft>
            </a:pPr>
            <a:r>
              <a:rPr lang="en-US" altLang="ja-JP" i="1" dirty="0" smtClean="0">
                <a:solidFill>
                  <a:prstClr val="black"/>
                </a:solidFill>
                <a:latin typeface="Calibri"/>
                <a:ea typeface="ＭＳ Ｐゴシック"/>
              </a:rPr>
              <a:t>Up to 20% speed-up with 1-HOP method</a:t>
            </a:r>
            <a:endParaRPr lang="ja-JP" altLang="en-US" i="1" dirty="0">
              <a:solidFill>
                <a:prstClr val="black"/>
              </a:solidFill>
              <a:latin typeface="Calibri"/>
              <a:ea typeface="ＭＳ Ｐゴシック"/>
            </a:endParaRPr>
          </a:p>
        </p:txBody>
      </p:sp>
      <p:sp>
        <p:nvSpPr>
          <p:cNvPr id="23" name="テキスト ボックス 22"/>
          <p:cNvSpPr txBox="1"/>
          <p:nvPr/>
        </p:nvSpPr>
        <p:spPr>
          <a:xfrm>
            <a:off x="4643438" y="5949280"/>
            <a:ext cx="4143404" cy="923330"/>
          </a:xfrm>
          <a:prstGeom prst="rect">
            <a:avLst/>
          </a:prstGeom>
          <a:noFill/>
        </p:spPr>
        <p:txBody>
          <a:bodyPr wrap="square" rtlCol="0">
            <a:spAutoFit/>
          </a:bodyPr>
          <a:lstStyle/>
          <a:p>
            <a:pPr fontAlgn="auto">
              <a:spcBef>
                <a:spcPts val="0"/>
              </a:spcBef>
              <a:spcAft>
                <a:spcPts val="0"/>
              </a:spcAft>
            </a:pPr>
            <a:r>
              <a:rPr lang="en-US" altLang="ja-JP" dirty="0" smtClean="0">
                <a:solidFill>
                  <a:srgbClr val="FF0000"/>
                </a:solidFill>
                <a:latin typeface="Calibri"/>
                <a:ea typeface="ＭＳ Ｐゴシック"/>
              </a:rPr>
              <a:t>526GFlops</a:t>
            </a:r>
            <a:r>
              <a:rPr lang="ja-JP" altLang="en-US" dirty="0" smtClean="0">
                <a:solidFill>
                  <a:prstClr val="black"/>
                </a:solidFill>
                <a:latin typeface="Calibri"/>
                <a:ea typeface="ＭＳ Ｐゴシック"/>
              </a:rPr>
              <a:t> </a:t>
            </a:r>
            <a:r>
              <a:rPr lang="en-US" altLang="ja-JP" dirty="0" smtClean="0">
                <a:solidFill>
                  <a:prstClr val="black"/>
                </a:solidFill>
                <a:latin typeface="Calibri"/>
                <a:ea typeface="ＭＳ Ｐゴシック"/>
              </a:rPr>
              <a:t>is achieved with 32GPUs on TSUBAME 1.2</a:t>
            </a:r>
          </a:p>
          <a:p>
            <a:pPr fontAlgn="auto">
              <a:spcBef>
                <a:spcPts val="0"/>
              </a:spcBef>
              <a:spcAft>
                <a:spcPts val="0"/>
              </a:spcAft>
            </a:pPr>
            <a:r>
              <a:rPr lang="ja-JP" altLang="en-US" dirty="0" smtClean="0">
                <a:solidFill>
                  <a:prstClr val="black"/>
                </a:solidFill>
                <a:latin typeface="Calibri"/>
                <a:ea typeface="ＭＳ Ｐゴシック"/>
              </a:rPr>
              <a:t> </a:t>
            </a:r>
            <a:r>
              <a:rPr lang="en-US" altLang="ja-JP" dirty="0" smtClean="0">
                <a:solidFill>
                  <a:prstClr val="black"/>
                </a:solidFill>
                <a:latin typeface="Calibri"/>
                <a:ea typeface="ＭＳ Ｐゴシック"/>
                <a:sym typeface="Wingdings" pitchFamily="2" charset="2"/>
              </a:rPr>
              <a:t> x1170 faster than 1 CPU core</a:t>
            </a:r>
            <a:endParaRPr lang="ja-JP" altLang="en-US" dirty="0">
              <a:solidFill>
                <a:prstClr val="black"/>
              </a:solidFill>
              <a:latin typeface="Calibri"/>
              <a:ea typeface="ＭＳ Ｐゴシック"/>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112"/>
            <a:ext cx="8229600" cy="1143000"/>
          </a:xfrm>
        </p:spPr>
        <p:txBody>
          <a:bodyPr>
            <a:noAutofit/>
          </a:bodyPr>
          <a:lstStyle/>
          <a:p>
            <a:r>
              <a:rPr lang="en-US" altLang="ja-JP" sz="3200" b="1" dirty="0" err="1" smtClean="0"/>
              <a:t>MapReduce</a:t>
            </a:r>
            <a:r>
              <a:rPr lang="en-US" altLang="ja-JP" sz="3200" b="1" dirty="0" smtClean="0"/>
              <a:t> </a:t>
            </a:r>
            <a:br>
              <a:rPr lang="en-US" altLang="ja-JP" sz="3200" b="1" dirty="0" smtClean="0"/>
            </a:br>
            <a:r>
              <a:rPr lang="en-US" altLang="ja-JP" sz="3200" b="1" dirty="0" smtClean="0"/>
              <a:t>for GPU-based Heterogeneous Clusters</a:t>
            </a:r>
            <a:br>
              <a:rPr lang="en-US" altLang="ja-JP" sz="3200" b="1" dirty="0" smtClean="0"/>
            </a:br>
            <a:r>
              <a:rPr lang="en-US" altLang="ja-JP" sz="3200" b="1" dirty="0" smtClean="0"/>
              <a:t>[MAPRED'2010]</a:t>
            </a:r>
            <a:endParaRPr lang="ja-JP" altLang="en-US" sz="3200" b="1" dirty="0"/>
          </a:p>
        </p:txBody>
      </p:sp>
      <p:pic>
        <p:nvPicPr>
          <p:cNvPr id="57" name="図 56" descr="overview.png"/>
          <p:cNvPicPr>
            <a:picLocks noChangeAspect="1"/>
          </p:cNvPicPr>
          <p:nvPr/>
        </p:nvPicPr>
        <p:blipFill>
          <a:blip r:embed="rId2" cstate="print"/>
          <a:stretch>
            <a:fillRect/>
          </a:stretch>
        </p:blipFill>
        <p:spPr>
          <a:xfrm>
            <a:off x="171986" y="3669798"/>
            <a:ext cx="4459112" cy="2665117"/>
          </a:xfrm>
          <a:prstGeom prst="rect">
            <a:avLst/>
          </a:prstGeom>
        </p:spPr>
      </p:pic>
      <p:sp>
        <p:nvSpPr>
          <p:cNvPr id="59" name="角丸四角形 58"/>
          <p:cNvSpPr/>
          <p:nvPr/>
        </p:nvSpPr>
        <p:spPr>
          <a:xfrm>
            <a:off x="139700" y="1295399"/>
            <a:ext cx="7232541" cy="867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defTabSz="457200" fontAlgn="auto">
              <a:spcBef>
                <a:spcPts val="0"/>
              </a:spcBef>
              <a:spcAft>
                <a:spcPts val="0"/>
              </a:spcAft>
            </a:pPr>
            <a:endParaRPr lang="en-US" altLang="ja-JP" sz="2400" dirty="0" smtClean="0">
              <a:solidFill>
                <a:prstClr val="black"/>
              </a:solidFill>
            </a:endParaRPr>
          </a:p>
        </p:txBody>
      </p:sp>
      <p:sp>
        <p:nvSpPr>
          <p:cNvPr id="60" name="コンテンツ プレースホルダ 12"/>
          <p:cNvSpPr txBox="1">
            <a:spLocks/>
          </p:cNvSpPr>
          <p:nvPr/>
        </p:nvSpPr>
        <p:spPr>
          <a:xfrm>
            <a:off x="229843" y="1214917"/>
            <a:ext cx="7142398" cy="948215"/>
          </a:xfrm>
          <a:prstGeom prst="rect">
            <a:avLst/>
          </a:prstGeom>
        </p:spPr>
        <p:txBody>
          <a:bodyPr vert="horz" lIns="91440" tIns="45720" rIns="91440" bIns="45720" rtlCol="0">
            <a:normAutofit fontScale="85000" lnSpcReduction="20000"/>
          </a:bodyPr>
          <a:lstStyle/>
          <a:p>
            <a:pPr marL="342900" indent="-342900" defTabSz="457200" fontAlgn="auto">
              <a:spcBef>
                <a:spcPct val="20000"/>
              </a:spcBef>
              <a:spcAft>
                <a:spcPts val="0"/>
              </a:spcAft>
              <a:defRPr/>
            </a:pPr>
            <a:r>
              <a:rPr lang="en-US" altLang="ja-JP" sz="2400" b="1" dirty="0" smtClean="0">
                <a:solidFill>
                  <a:srgbClr val="FF0000"/>
                </a:solidFill>
                <a:latin typeface="Calibri"/>
                <a:ea typeface="ＭＳ Ｐゴシック"/>
              </a:rPr>
              <a:t>Problem :</a:t>
            </a:r>
          </a:p>
          <a:p>
            <a:pPr marL="342900" indent="-342900" defTabSz="457200" fontAlgn="auto">
              <a:spcBef>
                <a:spcPct val="20000"/>
              </a:spcBef>
              <a:spcAft>
                <a:spcPts val="0"/>
              </a:spcAft>
              <a:buFont typeface="Arial"/>
              <a:buChar char="•"/>
            </a:pPr>
            <a:r>
              <a:rPr lang="en-US" altLang="ja-JP" sz="2400" dirty="0" smtClean="0">
                <a:solidFill>
                  <a:prstClr val="black"/>
                </a:solidFill>
                <a:latin typeface="Calibri"/>
                <a:ea typeface="ＭＳ Ｐゴシック"/>
              </a:rPr>
              <a:t>Map Task Scheduling for efficient execution </a:t>
            </a:r>
          </a:p>
          <a:p>
            <a:pPr marL="742950" lvl="1" indent="-285750" defTabSz="457200" fontAlgn="auto">
              <a:spcBef>
                <a:spcPct val="20000"/>
              </a:spcBef>
              <a:spcAft>
                <a:spcPts val="0"/>
              </a:spcAft>
              <a:buFont typeface="Arial"/>
              <a:buChar char="–"/>
              <a:defRPr/>
            </a:pPr>
            <a:r>
              <a:rPr lang="en-US" altLang="ja-JP" sz="2000" dirty="0" smtClean="0">
                <a:solidFill>
                  <a:prstClr val="black"/>
                </a:solidFill>
                <a:latin typeface="Calibri"/>
                <a:ea typeface="ＭＳ Ｐゴシック"/>
              </a:rPr>
              <a:t>Depends on </a:t>
            </a:r>
            <a:r>
              <a:rPr lang="en-US" altLang="ja-JP" sz="2000" b="1" dirty="0" smtClean="0">
                <a:solidFill>
                  <a:prstClr val="black"/>
                </a:solidFill>
                <a:latin typeface="Calibri"/>
                <a:ea typeface="ＭＳ Ｐゴシック"/>
              </a:rPr>
              <a:t>running task characteristics</a:t>
            </a:r>
            <a:r>
              <a:rPr lang="en-US" altLang="ja-JP" sz="2000" dirty="0" smtClean="0">
                <a:solidFill>
                  <a:prstClr val="black"/>
                </a:solidFill>
                <a:latin typeface="Calibri"/>
                <a:ea typeface="ＭＳ Ｐゴシック"/>
              </a:rPr>
              <a:t> and </a:t>
            </a:r>
            <a:r>
              <a:rPr lang="en-US" altLang="ja-JP" sz="2000" b="1" dirty="0" smtClean="0">
                <a:solidFill>
                  <a:prstClr val="black"/>
                </a:solidFill>
                <a:latin typeface="Calibri"/>
                <a:ea typeface="ＭＳ Ｐゴシック"/>
              </a:rPr>
              <a:t>underlying environments</a:t>
            </a:r>
          </a:p>
        </p:txBody>
      </p:sp>
      <p:sp>
        <p:nvSpPr>
          <p:cNvPr id="61" name="コンテンツ プレースホルダ 12"/>
          <p:cNvSpPr txBox="1">
            <a:spLocks/>
          </p:cNvSpPr>
          <p:nvPr/>
        </p:nvSpPr>
        <p:spPr>
          <a:xfrm>
            <a:off x="229842" y="2263747"/>
            <a:ext cx="8456957" cy="3390900"/>
          </a:xfrm>
          <a:prstGeom prst="rect">
            <a:avLst/>
          </a:prstGeom>
        </p:spPr>
        <p:txBody>
          <a:bodyPr vert="horz" lIns="91440" tIns="45720" rIns="91440" bIns="45720" rtlCol="0">
            <a:normAutofit/>
          </a:bodyPr>
          <a:lstStyle/>
          <a:p>
            <a:pPr marL="342900" indent="-342900" defTabSz="457200" fontAlgn="auto">
              <a:spcBef>
                <a:spcPct val="20000"/>
              </a:spcBef>
              <a:spcAft>
                <a:spcPts val="0"/>
              </a:spcAft>
              <a:buFont typeface="Arial"/>
              <a:buChar char="•"/>
              <a:defRPr/>
            </a:pPr>
            <a:r>
              <a:rPr lang="en-US" altLang="ja-JP" sz="2400" dirty="0" smtClean="0">
                <a:solidFill>
                  <a:prstClr val="black"/>
                </a:solidFill>
                <a:latin typeface="Calibri"/>
                <a:ea typeface="ＭＳ Ｐゴシック"/>
              </a:rPr>
              <a:t>Hybrid Map Task Scheduling</a:t>
            </a:r>
          </a:p>
          <a:p>
            <a:pPr marL="742950" lvl="1" indent="-285750" defTabSz="457200" fontAlgn="auto">
              <a:spcBef>
                <a:spcPct val="20000"/>
              </a:spcBef>
              <a:spcAft>
                <a:spcPts val="0"/>
              </a:spcAft>
              <a:buFont typeface="Arial"/>
              <a:buChar char="–"/>
              <a:defRPr/>
            </a:pPr>
            <a:r>
              <a:rPr lang="en-US" altLang="ja-JP" sz="2000" dirty="0" smtClean="0">
                <a:solidFill>
                  <a:prstClr val="black"/>
                </a:solidFill>
                <a:latin typeface="Calibri"/>
                <a:ea typeface="ＭＳ Ｐゴシック"/>
              </a:rPr>
              <a:t>Automatically detects map task characteristics by monitoring</a:t>
            </a:r>
          </a:p>
          <a:p>
            <a:pPr marL="742950" lvl="1" indent="-285750" defTabSz="457200" fontAlgn="auto">
              <a:spcBef>
                <a:spcPct val="20000"/>
              </a:spcBef>
              <a:spcAft>
                <a:spcPts val="0"/>
              </a:spcAft>
              <a:buFont typeface="Arial"/>
              <a:buChar char="–"/>
              <a:defRPr/>
            </a:pPr>
            <a:r>
              <a:rPr lang="en-US" altLang="ja-JP" sz="2000" dirty="0" smtClean="0">
                <a:solidFill>
                  <a:prstClr val="black"/>
                </a:solidFill>
                <a:latin typeface="Calibri"/>
                <a:ea typeface="ＭＳ Ｐゴシック"/>
              </a:rPr>
              <a:t>Scheduling map tasks to minimize overall </a:t>
            </a:r>
            <a:r>
              <a:rPr lang="en-US" altLang="ja-JP" sz="2000" dirty="0" err="1" smtClean="0">
                <a:solidFill>
                  <a:prstClr val="black"/>
                </a:solidFill>
                <a:latin typeface="Calibri"/>
                <a:ea typeface="ＭＳ Ｐゴシック"/>
              </a:rPr>
              <a:t>MapReduce</a:t>
            </a:r>
            <a:r>
              <a:rPr lang="en-US" altLang="ja-JP" sz="2000" dirty="0" smtClean="0">
                <a:solidFill>
                  <a:prstClr val="black"/>
                </a:solidFill>
                <a:latin typeface="Calibri"/>
                <a:ea typeface="ＭＳ Ｐゴシック"/>
              </a:rPr>
              <a:t> job execution time</a:t>
            </a:r>
          </a:p>
        </p:txBody>
      </p:sp>
      <p:pic>
        <p:nvPicPr>
          <p:cNvPr id="62" name="Picture 2" descr="C:\Users\shirahata\Downloads\total_job_time_on_tsubame (3).png"/>
          <p:cNvPicPr>
            <a:picLocks noChangeAspect="1" noChangeArrowheads="1"/>
          </p:cNvPicPr>
          <p:nvPr/>
        </p:nvPicPr>
        <p:blipFill>
          <a:blip r:embed="rId3" cstate="print"/>
          <a:srcRect/>
          <a:stretch>
            <a:fillRect/>
          </a:stretch>
        </p:blipFill>
        <p:spPr bwMode="auto">
          <a:xfrm>
            <a:off x="4694906" y="3422783"/>
            <a:ext cx="4184070" cy="2750702"/>
          </a:xfrm>
          <a:prstGeom prst="rect">
            <a:avLst/>
          </a:prstGeom>
          <a:noFill/>
        </p:spPr>
      </p:pic>
      <p:sp>
        <p:nvSpPr>
          <p:cNvPr id="63" name="角丸四角形 62"/>
          <p:cNvSpPr/>
          <p:nvPr/>
        </p:nvSpPr>
        <p:spPr>
          <a:xfrm>
            <a:off x="4972227" y="6173485"/>
            <a:ext cx="3906749" cy="50353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defTabSz="457200" fontAlgn="auto">
              <a:spcBef>
                <a:spcPts val="0"/>
              </a:spcBef>
              <a:spcAft>
                <a:spcPts val="0"/>
              </a:spcAft>
            </a:pPr>
            <a:r>
              <a:rPr lang="en-US" altLang="ja-JP" dirty="0" smtClean="0">
                <a:solidFill>
                  <a:prstClr val="black"/>
                </a:solidFill>
              </a:rPr>
              <a:t>1.93 times faster than the </a:t>
            </a:r>
            <a:r>
              <a:rPr lang="en-US" altLang="ja-JP" dirty="0" err="1" smtClean="0">
                <a:solidFill>
                  <a:prstClr val="black"/>
                </a:solidFill>
              </a:rPr>
              <a:t>Hadoop</a:t>
            </a:r>
            <a:r>
              <a:rPr lang="en-US" altLang="ja-JP" dirty="0" smtClean="0">
                <a:solidFill>
                  <a:prstClr val="black"/>
                </a:solidFill>
              </a:rPr>
              <a:t> original scheduling</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DoE</a:t>
            </a:r>
            <a:r>
              <a:rPr kumimoji="1" lang="en-US" altLang="ja-JP" dirty="0" smtClean="0"/>
              <a:t> </a:t>
            </a:r>
            <a:r>
              <a:rPr kumimoji="1" lang="en-US" altLang="ja-JP" dirty="0" err="1" smtClean="0"/>
              <a:t>Exascale</a:t>
            </a:r>
            <a:r>
              <a:rPr kumimoji="1" lang="en-US" altLang="ja-JP" dirty="0" smtClean="0"/>
              <a:t> Targets</a:t>
            </a:r>
            <a:endParaRPr kumimoji="1" lang="ja-JP" altLang="en-US" dirty="0"/>
          </a:p>
        </p:txBody>
      </p:sp>
      <p:graphicFrame>
        <p:nvGraphicFramePr>
          <p:cNvPr id="5" name="コンテンツ プレースホルダ 4"/>
          <p:cNvGraphicFramePr>
            <a:graphicFrameLocks noGrp="1"/>
          </p:cNvGraphicFramePr>
          <p:nvPr>
            <p:ph idx="1"/>
          </p:nvPr>
        </p:nvGraphicFramePr>
        <p:xfrm>
          <a:off x="304799" y="1295401"/>
          <a:ext cx="8610601" cy="5423998"/>
        </p:xfrm>
        <a:graphic>
          <a:graphicData uri="http://schemas.openxmlformats.org/drawingml/2006/table">
            <a:tbl>
              <a:tblPr firstRow="1" bandRow="1">
                <a:tableStyleId>{93296810-A885-4BE3-A3E7-6D5BEEA58F35}</a:tableStyleId>
              </a:tblPr>
              <a:tblGrid>
                <a:gridCol w="1905001"/>
                <a:gridCol w="1066800"/>
                <a:gridCol w="1066800"/>
                <a:gridCol w="1143000"/>
                <a:gridCol w="1066800"/>
                <a:gridCol w="1143000"/>
                <a:gridCol w="1219200"/>
              </a:tblGrid>
              <a:tr h="587675">
                <a:tc>
                  <a:txBody>
                    <a:bodyPr/>
                    <a:lstStyle/>
                    <a:p>
                      <a:r>
                        <a:rPr lang="en-US" altLang="ja-JP" sz="2000" kern="1200" baseline="0" dirty="0" smtClean="0"/>
                        <a:t>System attributes</a:t>
                      </a:r>
                      <a:endParaRPr kumimoji="1" lang="ja-JP" altLang="en-US" sz="2000" dirty="0"/>
                    </a:p>
                  </a:txBody>
                  <a:tcPr/>
                </a:tc>
                <a:tc gridSpan="2">
                  <a:txBody>
                    <a:bodyPr/>
                    <a:lstStyle/>
                    <a:p>
                      <a:r>
                        <a:rPr kumimoji="1" lang="en-US" altLang="ja-JP" sz="2000" dirty="0" smtClean="0"/>
                        <a:t>“2010”</a:t>
                      </a:r>
                      <a:endParaRPr kumimoji="1" lang="ja-JP" altLang="en-US" sz="2000" dirty="0"/>
                    </a:p>
                  </a:txBody>
                  <a:tcPr anchor="ctr"/>
                </a:tc>
                <a:tc hMerge="1">
                  <a:txBody>
                    <a:bodyPr/>
                    <a:lstStyle/>
                    <a:p>
                      <a:endParaRPr kumimoji="1" lang="ja-JP" altLang="en-US"/>
                    </a:p>
                  </a:txBody>
                  <a:tcPr/>
                </a:tc>
                <a:tc gridSpan="2">
                  <a:txBody>
                    <a:bodyPr/>
                    <a:lstStyle/>
                    <a:p>
                      <a:r>
                        <a:rPr kumimoji="1" lang="en-US" altLang="ja-JP" sz="2000" dirty="0" smtClean="0"/>
                        <a:t>“2015”</a:t>
                      </a:r>
                      <a:endParaRPr kumimoji="1" lang="ja-JP" altLang="en-US" sz="2000" dirty="0"/>
                    </a:p>
                  </a:txBody>
                  <a:tcPr anchor="ctr"/>
                </a:tc>
                <a:tc hMerge="1">
                  <a:txBody>
                    <a:bodyPr/>
                    <a:lstStyle/>
                    <a:p>
                      <a:endParaRPr kumimoji="1" lang="ja-JP" altLang="en-US" dirty="0"/>
                    </a:p>
                  </a:txBody>
                  <a:tcPr>
                    <a:lnR w="12700" cap="flat" cmpd="sng" algn="ctr">
                      <a:solidFill>
                        <a:schemeClr val="bg1"/>
                      </a:solidFill>
                      <a:prstDash val="solid"/>
                      <a:round/>
                      <a:headEnd type="none" w="med" len="med"/>
                      <a:tailEnd type="none" w="med" len="med"/>
                    </a:lnR>
                  </a:tcPr>
                </a:tc>
                <a:tc gridSpan="2">
                  <a:txBody>
                    <a:bodyPr/>
                    <a:lstStyle/>
                    <a:p>
                      <a:r>
                        <a:rPr kumimoji="1" lang="en-US" altLang="ja-JP" sz="2000" smtClean="0"/>
                        <a:t>“2018-20”</a:t>
                      </a:r>
                      <a:endParaRPr kumimoji="1" lang="ja-JP" altLang="en-US" sz="2000" dirty="0"/>
                    </a:p>
                  </a:txBody>
                  <a:tcPr anchor="ct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tcPr>
                </a:tc>
              </a:tr>
              <a:tr h="587675">
                <a:tc>
                  <a:txBody>
                    <a:bodyPr/>
                    <a:lstStyle/>
                    <a:p>
                      <a:r>
                        <a:rPr lang="en-US" altLang="ja-JP" sz="1800" kern="1200" baseline="0" dirty="0" smtClean="0"/>
                        <a:t>System peak</a:t>
                      </a:r>
                      <a:endParaRPr kumimoji="1" lang="ja-JP" altLang="en-US" sz="1800" dirty="0"/>
                    </a:p>
                  </a:txBody>
                  <a:tcPr/>
                </a:tc>
                <a:tc gridSpan="2">
                  <a:txBody>
                    <a:bodyPr/>
                    <a:lstStyle/>
                    <a:p>
                      <a:r>
                        <a:rPr kumimoji="1" lang="en-US" altLang="ja-JP" sz="2000" dirty="0" smtClean="0"/>
                        <a:t>2 </a:t>
                      </a:r>
                      <a:r>
                        <a:rPr kumimoji="1" lang="en-US" altLang="ja-JP" sz="2000" dirty="0" err="1" smtClean="0"/>
                        <a:t>PetaFlops</a:t>
                      </a:r>
                      <a:endParaRPr kumimoji="1" lang="ja-JP" altLang="en-US" sz="2000" dirty="0"/>
                    </a:p>
                  </a:txBody>
                  <a:tcPr/>
                </a:tc>
                <a:tc hMerge="1">
                  <a:txBody>
                    <a:bodyPr/>
                    <a:lstStyle/>
                    <a:p>
                      <a:endParaRPr kumimoji="1" lang="ja-JP" altLang="en-US" dirty="0"/>
                    </a:p>
                  </a:txBody>
                  <a:tcPr/>
                </a:tc>
                <a:tc gridSpan="2">
                  <a:txBody>
                    <a:bodyPr/>
                    <a:lstStyle/>
                    <a:p>
                      <a:r>
                        <a:rPr kumimoji="1" lang="en-US" altLang="ja-JP" sz="2000" dirty="0" smtClean="0"/>
                        <a:t>100-200 </a:t>
                      </a:r>
                      <a:r>
                        <a:rPr kumimoji="1" lang="en-US" altLang="ja-JP" sz="2000" dirty="0" err="1" smtClean="0"/>
                        <a:t>PetaFlops</a:t>
                      </a:r>
                      <a:endParaRPr kumimoji="1" lang="ja-JP" altLang="en-US" sz="2000" dirty="0"/>
                    </a:p>
                  </a:txBody>
                  <a:tcPr/>
                </a:tc>
                <a:tc hMerge="1">
                  <a:txBody>
                    <a:bodyPr/>
                    <a:lstStyle/>
                    <a:p>
                      <a:endParaRPr kumimoji="1" lang="ja-JP" altLang="en-US"/>
                    </a:p>
                  </a:txBody>
                  <a:tcPr>
                    <a:lnR w="12700" cap="flat" cmpd="sng" algn="ctr">
                      <a:solidFill>
                        <a:schemeClr val="bg1"/>
                      </a:solidFill>
                      <a:prstDash val="solid"/>
                      <a:round/>
                      <a:headEnd type="none" w="med" len="med"/>
                      <a:tailEnd type="none" w="med" len="med"/>
                    </a:lnR>
                  </a:tcPr>
                </a:tc>
                <a:tc gridSpan="2">
                  <a:txBody>
                    <a:bodyPr/>
                    <a:lstStyle/>
                    <a:p>
                      <a:r>
                        <a:rPr kumimoji="1" lang="en-US" altLang="ja-JP" sz="2000" dirty="0" smtClean="0"/>
                        <a:t>1</a:t>
                      </a:r>
                      <a:r>
                        <a:rPr kumimoji="1" lang="en-US" altLang="ja-JP" sz="2000" baseline="0" dirty="0" smtClean="0"/>
                        <a:t> </a:t>
                      </a:r>
                      <a:r>
                        <a:rPr kumimoji="1" lang="en-US" altLang="ja-JP" sz="2000" baseline="0" dirty="0" err="1" smtClean="0"/>
                        <a:t>ExaFlop</a:t>
                      </a:r>
                      <a:endParaRPr kumimoji="1" lang="ja-JP" altLang="en-US" sz="2000" dirty="0"/>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r>
              <a:tr h="587675">
                <a:tc>
                  <a:txBody>
                    <a:bodyPr/>
                    <a:lstStyle/>
                    <a:p>
                      <a:r>
                        <a:rPr kumimoji="1" lang="en-US" altLang="ja-JP" sz="1800" dirty="0" smtClean="0"/>
                        <a:t>Power</a:t>
                      </a:r>
                      <a:endParaRPr kumimoji="1" lang="ja-JP" altLang="en-US" sz="1800" dirty="0"/>
                    </a:p>
                  </a:txBody>
                  <a:tcPr/>
                </a:tc>
                <a:tc>
                  <a:txBody>
                    <a:bodyPr/>
                    <a:lstStyle/>
                    <a:p>
                      <a:r>
                        <a:rPr kumimoji="1" lang="en-US" altLang="ja-JP" sz="2000" dirty="0" smtClean="0"/>
                        <a:t>6 MW</a:t>
                      </a:r>
                      <a:endParaRPr kumimoji="1" lang="ja-JP" altLang="en-US" sz="2000" dirty="0"/>
                    </a:p>
                  </a:txBody>
                  <a:tcPr/>
                </a:tc>
                <a:tc>
                  <a:txBody>
                    <a:bodyPr/>
                    <a:lstStyle/>
                    <a:p>
                      <a:r>
                        <a:rPr kumimoji="1" lang="en-US" altLang="ja-JP" sz="2000" dirty="0" smtClean="0"/>
                        <a:t>1.3</a:t>
                      </a:r>
                      <a:r>
                        <a:rPr kumimoji="1" lang="en-US" altLang="ja-JP" sz="2000" baseline="0" dirty="0" smtClean="0"/>
                        <a:t> MW</a:t>
                      </a:r>
                      <a:endParaRPr kumimoji="1" lang="ja-JP" altLang="en-US" sz="2000" dirty="0"/>
                    </a:p>
                  </a:txBody>
                  <a:tcPr/>
                </a:tc>
                <a:tc gridSpan="2">
                  <a:txBody>
                    <a:bodyPr/>
                    <a:lstStyle/>
                    <a:p>
                      <a:r>
                        <a:rPr kumimoji="1" lang="en-US" altLang="ja-JP" sz="2000" dirty="0" smtClean="0"/>
                        <a:t>15 MW</a:t>
                      </a:r>
                      <a:endParaRPr kumimoji="1" lang="ja-JP" altLang="en-US" sz="2000" dirty="0"/>
                    </a:p>
                  </a:txBody>
                  <a:tcPr/>
                </a:tc>
                <a:tc hMerge="1">
                  <a:txBody>
                    <a:bodyPr/>
                    <a:lstStyle/>
                    <a:p>
                      <a:endParaRPr kumimoji="1" lang="ja-JP" altLang="en-US"/>
                    </a:p>
                  </a:txBody>
                  <a:tcPr>
                    <a:lnR w="12700" cap="flat" cmpd="sng" algn="ctr">
                      <a:solidFill>
                        <a:schemeClr val="bg1"/>
                      </a:solidFill>
                      <a:prstDash val="solid"/>
                      <a:round/>
                      <a:headEnd type="none" w="med" len="med"/>
                      <a:tailEnd type="none" w="med" len="med"/>
                    </a:lnR>
                  </a:tcPr>
                </a:tc>
                <a:tc gridSpan="2">
                  <a:txBody>
                    <a:bodyPr/>
                    <a:lstStyle/>
                    <a:p>
                      <a:r>
                        <a:rPr kumimoji="1" lang="en-US" altLang="ja-JP" sz="2000" dirty="0" smtClean="0"/>
                        <a:t>20</a:t>
                      </a:r>
                      <a:r>
                        <a:rPr kumimoji="1" lang="en-US" altLang="ja-JP" sz="2000" baseline="0" dirty="0" smtClean="0"/>
                        <a:t> MW</a:t>
                      </a:r>
                      <a:endParaRPr kumimoji="1" lang="ja-JP" altLang="en-US" sz="2000" dirty="0"/>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r>
              <a:tr h="352605">
                <a:tc>
                  <a:txBody>
                    <a:bodyPr/>
                    <a:lstStyle/>
                    <a:p>
                      <a:r>
                        <a:rPr kumimoji="1" lang="en-US" altLang="ja-JP" sz="1800" dirty="0" smtClean="0"/>
                        <a:t>System</a:t>
                      </a:r>
                      <a:r>
                        <a:rPr kumimoji="1" lang="en-US" altLang="ja-JP" sz="1800" baseline="0" dirty="0" smtClean="0"/>
                        <a:t> Memory</a:t>
                      </a:r>
                      <a:endParaRPr kumimoji="1" lang="ja-JP" altLang="en-US" sz="1800" dirty="0"/>
                    </a:p>
                  </a:txBody>
                  <a:tcPr/>
                </a:tc>
                <a:tc>
                  <a:txBody>
                    <a:bodyPr/>
                    <a:lstStyle/>
                    <a:p>
                      <a:r>
                        <a:rPr kumimoji="1" lang="en-US" altLang="ja-JP" sz="2000" dirty="0" smtClean="0"/>
                        <a:t>0.3PB</a:t>
                      </a:r>
                      <a:endParaRPr kumimoji="1" lang="ja-JP" altLang="en-US" sz="2000" dirty="0"/>
                    </a:p>
                  </a:txBody>
                  <a:tcPr/>
                </a:tc>
                <a:tc>
                  <a:txBody>
                    <a:bodyPr/>
                    <a:lstStyle/>
                    <a:p>
                      <a:r>
                        <a:rPr kumimoji="1" lang="en-US" altLang="ja-JP" sz="2000" dirty="0" smtClean="0"/>
                        <a:t>0.1PB</a:t>
                      </a:r>
                      <a:endParaRPr kumimoji="1" lang="ja-JP" altLang="en-US" sz="2000" dirty="0"/>
                    </a:p>
                  </a:txBody>
                  <a:tcPr/>
                </a:tc>
                <a:tc gridSpan="2">
                  <a:txBody>
                    <a:bodyPr/>
                    <a:lstStyle/>
                    <a:p>
                      <a:r>
                        <a:rPr kumimoji="1" lang="en-US" altLang="ja-JP" sz="2000" dirty="0" smtClean="0"/>
                        <a:t>5 PB</a:t>
                      </a:r>
                      <a:endParaRPr kumimoji="1" lang="ja-JP" altLang="en-US" sz="2000" dirty="0"/>
                    </a:p>
                  </a:txBody>
                  <a:tcPr/>
                </a:tc>
                <a:tc hMerge="1">
                  <a:txBody>
                    <a:bodyPr/>
                    <a:lstStyle/>
                    <a:p>
                      <a:endParaRPr kumimoji="1" lang="ja-JP" altLang="en-US"/>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r>
                        <a:rPr kumimoji="1" lang="en-US" altLang="ja-JP" sz="2000" dirty="0" smtClean="0"/>
                        <a:t>32-64PB</a:t>
                      </a:r>
                      <a:endParaRPr kumimoji="1" lang="ja-JP" altLang="en-US" sz="2000" dirty="0"/>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r>
              <a:tr h="352605">
                <a:tc>
                  <a:txBody>
                    <a:bodyPr/>
                    <a:lstStyle/>
                    <a:p>
                      <a:r>
                        <a:rPr kumimoji="1" lang="en-US" altLang="ja-JP" sz="1800" dirty="0" smtClean="0"/>
                        <a:t>Node </a:t>
                      </a:r>
                      <a:r>
                        <a:rPr kumimoji="1" lang="en-US" altLang="ja-JP" sz="1800" dirty="0" err="1" smtClean="0"/>
                        <a:t>Perf</a:t>
                      </a:r>
                      <a:endParaRPr kumimoji="1" lang="ja-JP" altLang="en-US" sz="1800" dirty="0"/>
                    </a:p>
                  </a:txBody>
                  <a:tcPr/>
                </a:tc>
                <a:tc>
                  <a:txBody>
                    <a:bodyPr/>
                    <a:lstStyle/>
                    <a:p>
                      <a:r>
                        <a:rPr kumimoji="1" lang="en-US" altLang="ja-JP" sz="2000" dirty="0" smtClean="0"/>
                        <a:t>125GF</a:t>
                      </a:r>
                      <a:endParaRPr kumimoji="1" lang="ja-JP" altLang="en-US" sz="2000" dirty="0"/>
                    </a:p>
                  </a:txBody>
                  <a:tcPr/>
                </a:tc>
                <a:tc>
                  <a:txBody>
                    <a:bodyPr/>
                    <a:lstStyle/>
                    <a:p>
                      <a:r>
                        <a:rPr kumimoji="1" lang="en-US" altLang="ja-JP" sz="2000" dirty="0" smtClean="0"/>
                        <a:t>1.6TF</a:t>
                      </a:r>
                      <a:endParaRPr kumimoji="1" lang="ja-JP" altLang="en-US" sz="2000" dirty="0"/>
                    </a:p>
                  </a:txBody>
                  <a:tcPr/>
                </a:tc>
                <a:tc>
                  <a:txBody>
                    <a:bodyPr/>
                    <a:lstStyle/>
                    <a:p>
                      <a:r>
                        <a:rPr kumimoji="1" lang="en-US" altLang="ja-JP" sz="2000" dirty="0" smtClean="0"/>
                        <a:t>0.5TF</a:t>
                      </a:r>
                      <a:endParaRPr kumimoji="1" lang="ja-JP" altLang="en-US" sz="2000" dirty="0"/>
                    </a:p>
                  </a:txBody>
                  <a:tcPr/>
                </a:tc>
                <a:tc>
                  <a:txBody>
                    <a:bodyPr/>
                    <a:lstStyle/>
                    <a:p>
                      <a:r>
                        <a:rPr kumimoji="1" lang="en-US" altLang="ja-JP" sz="2000" dirty="0" smtClean="0"/>
                        <a:t>7</a:t>
                      </a:r>
                      <a:r>
                        <a:rPr kumimoji="1" lang="en-US" altLang="ja-JP" sz="2000" baseline="0" dirty="0" smtClean="0"/>
                        <a:t>TF</a:t>
                      </a:r>
                      <a:endParaRPr kumimoji="1" lang="ja-JP" altLang="en-US" sz="2000" dirty="0"/>
                    </a:p>
                  </a:txBody>
                  <a:tcPr/>
                </a:tc>
                <a:tc>
                  <a:txBody>
                    <a:bodyPr/>
                    <a:lstStyle/>
                    <a:p>
                      <a:r>
                        <a:rPr kumimoji="1" lang="en-US" altLang="ja-JP" sz="2000" dirty="0" smtClean="0"/>
                        <a:t>1TF</a:t>
                      </a:r>
                      <a:endParaRPr kumimoji="1" lang="ja-JP" altLang="en-US" sz="2000" dirty="0"/>
                    </a:p>
                  </a:txBody>
                  <a:tcPr/>
                </a:tc>
                <a:tc>
                  <a:txBody>
                    <a:bodyPr/>
                    <a:lstStyle/>
                    <a:p>
                      <a:r>
                        <a:rPr kumimoji="1" lang="en-US" altLang="ja-JP" sz="2000" dirty="0" smtClean="0"/>
                        <a:t>10TF</a:t>
                      </a:r>
                      <a:endParaRPr kumimoji="1" lang="ja-JP" altLang="en-US" sz="2000" dirty="0"/>
                    </a:p>
                  </a:txBody>
                  <a:tcPr/>
                </a:tc>
              </a:tr>
              <a:tr h="587675">
                <a:tc>
                  <a:txBody>
                    <a:bodyPr/>
                    <a:lstStyle/>
                    <a:p>
                      <a:r>
                        <a:rPr kumimoji="1" lang="en-US" altLang="ja-JP" sz="1800" dirty="0" smtClean="0"/>
                        <a:t>Node </a:t>
                      </a:r>
                      <a:r>
                        <a:rPr kumimoji="1" lang="en-US" altLang="ja-JP" sz="1800" dirty="0" err="1" smtClean="0"/>
                        <a:t>Mem</a:t>
                      </a:r>
                      <a:r>
                        <a:rPr kumimoji="1" lang="en-US" altLang="ja-JP" sz="1800" dirty="0" smtClean="0"/>
                        <a:t> BW</a:t>
                      </a:r>
                      <a:endParaRPr kumimoji="1" lang="ja-JP" altLang="en-US" sz="1800" dirty="0"/>
                    </a:p>
                  </a:txBody>
                  <a:tcPr/>
                </a:tc>
                <a:tc>
                  <a:txBody>
                    <a:bodyPr/>
                    <a:lstStyle/>
                    <a:p>
                      <a:r>
                        <a:rPr kumimoji="1" lang="en-US" altLang="ja-JP" sz="2000" dirty="0" smtClean="0"/>
                        <a:t>25GB/s</a:t>
                      </a:r>
                      <a:endParaRPr kumimoji="1" lang="ja-JP" altLang="en-US" sz="2000" dirty="0"/>
                    </a:p>
                  </a:txBody>
                  <a:tcPr/>
                </a:tc>
                <a:tc>
                  <a:txBody>
                    <a:bodyPr/>
                    <a:lstStyle/>
                    <a:p>
                      <a:r>
                        <a:rPr kumimoji="1" lang="en-US" altLang="ja-JP" sz="2000" dirty="0" smtClean="0"/>
                        <a:t>0.5TB/s</a:t>
                      </a:r>
                      <a:endParaRPr kumimoji="1" lang="ja-JP" altLang="en-US" sz="2000" dirty="0"/>
                    </a:p>
                  </a:txBody>
                  <a:tcPr/>
                </a:tc>
                <a:tc>
                  <a:txBody>
                    <a:bodyPr/>
                    <a:lstStyle/>
                    <a:p>
                      <a:r>
                        <a:rPr kumimoji="1" lang="en-US" altLang="ja-JP" sz="2000" dirty="0" smtClean="0"/>
                        <a:t>0.1TB/s</a:t>
                      </a:r>
                      <a:endParaRPr kumimoji="1" lang="ja-JP" altLang="en-US" sz="2000" dirty="0"/>
                    </a:p>
                  </a:txBody>
                  <a:tcPr/>
                </a:tc>
                <a:tc>
                  <a:txBody>
                    <a:bodyPr/>
                    <a:lstStyle/>
                    <a:p>
                      <a:r>
                        <a:rPr kumimoji="1" lang="en-US" altLang="ja-JP" sz="2000" dirty="0" smtClean="0"/>
                        <a:t>1TB/s</a:t>
                      </a:r>
                      <a:endParaRPr kumimoji="1" lang="ja-JP" altLang="en-US" sz="2000" dirty="0"/>
                    </a:p>
                  </a:txBody>
                  <a:tcPr/>
                </a:tc>
                <a:tc>
                  <a:txBody>
                    <a:bodyPr/>
                    <a:lstStyle/>
                    <a:p>
                      <a:r>
                        <a:rPr kumimoji="1" lang="en-US" altLang="ja-JP" sz="2000" dirty="0" smtClean="0"/>
                        <a:t>0.4TB/s</a:t>
                      </a:r>
                      <a:endParaRPr kumimoji="1" lang="ja-JP" altLang="en-US" sz="2000" dirty="0"/>
                    </a:p>
                  </a:txBody>
                  <a:tcPr/>
                </a:tc>
                <a:tc>
                  <a:txBody>
                    <a:bodyPr/>
                    <a:lstStyle/>
                    <a:p>
                      <a:r>
                        <a:rPr kumimoji="1" lang="en-US" altLang="ja-JP" sz="2000" dirty="0" smtClean="0"/>
                        <a:t>4TB/s</a:t>
                      </a:r>
                      <a:endParaRPr kumimoji="1" lang="ja-JP" altLang="en-US" sz="2000" dirty="0"/>
                    </a:p>
                  </a:txBody>
                  <a:tcPr/>
                </a:tc>
              </a:tr>
              <a:tr h="369133">
                <a:tc>
                  <a:txBody>
                    <a:bodyPr/>
                    <a:lstStyle/>
                    <a:p>
                      <a:r>
                        <a:rPr kumimoji="1" lang="en-US" altLang="ja-JP" sz="1600" dirty="0" smtClean="0"/>
                        <a:t>Node Concurrency</a:t>
                      </a:r>
                      <a:endParaRPr kumimoji="1" lang="ja-JP" altLang="en-US" sz="1600" dirty="0"/>
                    </a:p>
                  </a:txBody>
                  <a:tcPr/>
                </a:tc>
                <a:tc>
                  <a:txBody>
                    <a:bodyPr/>
                    <a:lstStyle/>
                    <a:p>
                      <a:r>
                        <a:rPr kumimoji="1" lang="en-US" altLang="ja-JP" sz="1800" dirty="0" smtClean="0"/>
                        <a:t>12</a:t>
                      </a:r>
                      <a:endParaRPr kumimoji="1" lang="ja-JP" altLang="en-US" sz="1800" dirty="0"/>
                    </a:p>
                  </a:txBody>
                  <a:tcPr/>
                </a:tc>
                <a:tc>
                  <a:txBody>
                    <a:bodyPr/>
                    <a:lstStyle/>
                    <a:p>
                      <a:r>
                        <a:rPr kumimoji="1" lang="en-US" altLang="ja-JP" sz="1800" dirty="0" smtClean="0"/>
                        <a:t>O(1000)</a:t>
                      </a:r>
                      <a:endParaRPr kumimoji="1" lang="ja-JP" altLang="en-US" sz="1800" dirty="0"/>
                    </a:p>
                  </a:txBody>
                  <a:tcPr/>
                </a:tc>
                <a:tc>
                  <a:txBody>
                    <a:bodyPr/>
                    <a:lstStyle/>
                    <a:p>
                      <a:r>
                        <a:rPr kumimoji="1" lang="en-US" altLang="ja-JP" sz="1800" dirty="0" smtClean="0"/>
                        <a:t>O(100)</a:t>
                      </a:r>
                      <a:endParaRPr kumimoji="1" lang="ja-JP" altLang="en-US" sz="1800" dirty="0"/>
                    </a:p>
                  </a:txBody>
                  <a:tcPr/>
                </a:tc>
                <a:tc>
                  <a:txBody>
                    <a:bodyPr/>
                    <a:lstStyle/>
                    <a:p>
                      <a:r>
                        <a:rPr kumimoji="1" lang="en-US" altLang="ja-JP" sz="1800" dirty="0" smtClean="0"/>
                        <a:t>O(1000)</a:t>
                      </a:r>
                      <a:endParaRPr kumimoji="1" lang="ja-JP" altLang="en-US" sz="1800" dirty="0"/>
                    </a:p>
                  </a:txBody>
                  <a:tcPr/>
                </a:tc>
                <a:tc>
                  <a:txBody>
                    <a:bodyPr/>
                    <a:lstStyle/>
                    <a:p>
                      <a:r>
                        <a:rPr kumimoji="1" lang="en-US" altLang="ja-JP" sz="1800" dirty="0" smtClean="0"/>
                        <a:t>O(1000)</a:t>
                      </a:r>
                      <a:endParaRPr kumimoji="1" lang="ja-JP" altLang="en-US" sz="1800" dirty="0"/>
                    </a:p>
                  </a:txBody>
                  <a:tcPr/>
                </a:tc>
                <a:tc>
                  <a:txBody>
                    <a:bodyPr/>
                    <a:lstStyle/>
                    <a:p>
                      <a:r>
                        <a:rPr kumimoji="1" lang="en-US" altLang="ja-JP" sz="1800" dirty="0" smtClean="0"/>
                        <a:t>O(10000)</a:t>
                      </a:r>
                      <a:endParaRPr kumimoji="1" lang="ja-JP" altLang="en-US" sz="1800" dirty="0"/>
                    </a:p>
                  </a:txBody>
                  <a:tcPr/>
                </a:tc>
              </a:tr>
              <a:tr h="352605">
                <a:tc>
                  <a:txBody>
                    <a:bodyPr/>
                    <a:lstStyle/>
                    <a:p>
                      <a:r>
                        <a:rPr kumimoji="1" lang="en-US" altLang="ja-JP" sz="1800" dirty="0" smtClean="0"/>
                        <a:t>#Nodes</a:t>
                      </a:r>
                      <a:endParaRPr kumimoji="1" lang="ja-JP" altLang="en-US" sz="1800" dirty="0"/>
                    </a:p>
                  </a:txBody>
                  <a:tcPr/>
                </a:tc>
                <a:tc>
                  <a:txBody>
                    <a:bodyPr/>
                    <a:lstStyle/>
                    <a:p>
                      <a:r>
                        <a:rPr kumimoji="1" lang="en-US" altLang="ja-JP" sz="2000" dirty="0" smtClean="0"/>
                        <a:t>18,700</a:t>
                      </a:r>
                      <a:endParaRPr kumimoji="1" lang="ja-JP" altLang="en-US" sz="2000" dirty="0"/>
                    </a:p>
                  </a:txBody>
                  <a:tcPr/>
                </a:tc>
                <a:tc>
                  <a:txBody>
                    <a:bodyPr/>
                    <a:lstStyle/>
                    <a:p>
                      <a:r>
                        <a:rPr kumimoji="1" lang="en-US" altLang="ja-JP" sz="2000" dirty="0" smtClean="0"/>
                        <a:t>1442</a:t>
                      </a:r>
                      <a:endParaRPr kumimoji="1" lang="ja-JP" altLang="en-US" sz="2000" dirty="0"/>
                    </a:p>
                  </a:txBody>
                  <a:tcPr/>
                </a:tc>
                <a:tc>
                  <a:txBody>
                    <a:bodyPr/>
                    <a:lstStyle/>
                    <a:p>
                      <a:r>
                        <a:rPr kumimoji="1" lang="en-US" altLang="ja-JP" sz="2000" dirty="0" smtClean="0"/>
                        <a:t>50,000</a:t>
                      </a:r>
                      <a:endParaRPr kumimoji="1" lang="ja-JP" altLang="en-US" sz="2000" dirty="0"/>
                    </a:p>
                  </a:txBody>
                  <a:tcPr/>
                </a:tc>
                <a:tc>
                  <a:txBody>
                    <a:bodyPr/>
                    <a:lstStyle/>
                    <a:p>
                      <a:r>
                        <a:rPr kumimoji="1" lang="en-US" altLang="ja-JP" sz="2000" dirty="0" smtClean="0"/>
                        <a:t>5,000</a:t>
                      </a:r>
                      <a:endParaRPr kumimoji="1" lang="ja-JP" altLang="en-US" sz="2000" dirty="0"/>
                    </a:p>
                  </a:txBody>
                  <a:tcPr/>
                </a:tc>
                <a:tc>
                  <a:txBody>
                    <a:bodyPr/>
                    <a:lstStyle/>
                    <a:p>
                      <a:r>
                        <a:rPr kumimoji="1" lang="en-US" altLang="ja-JP" sz="2000" smtClean="0"/>
                        <a:t>1 million</a:t>
                      </a:r>
                      <a:endParaRPr kumimoji="1" lang="ja-JP" altLang="en-US" sz="2000"/>
                    </a:p>
                  </a:txBody>
                  <a:tcPr/>
                </a:tc>
                <a:tc>
                  <a:txBody>
                    <a:bodyPr/>
                    <a:lstStyle/>
                    <a:p>
                      <a:r>
                        <a:rPr kumimoji="1" lang="en-US" altLang="ja-JP" sz="2000" dirty="0" smtClean="0"/>
                        <a:t>100,000</a:t>
                      </a:r>
                      <a:endParaRPr kumimoji="1" lang="ja-JP" altLang="en-US" sz="2000" dirty="0"/>
                    </a:p>
                  </a:txBody>
                  <a:tcPr/>
                </a:tc>
              </a:tr>
              <a:tr h="587675">
                <a:tc>
                  <a:txBody>
                    <a:bodyPr/>
                    <a:lstStyle/>
                    <a:p>
                      <a:r>
                        <a:rPr kumimoji="1" lang="en-US" altLang="ja-JP" sz="1800" dirty="0" smtClean="0"/>
                        <a:t>Total</a:t>
                      </a:r>
                      <a:r>
                        <a:rPr kumimoji="1" lang="en-US" altLang="ja-JP" sz="1800" baseline="0" dirty="0" smtClean="0"/>
                        <a:t> Node Interconnect BW</a:t>
                      </a:r>
                      <a:endParaRPr kumimoji="1" lang="ja-JP" altLang="en-US" sz="1800" dirty="0"/>
                    </a:p>
                  </a:txBody>
                  <a:tcPr/>
                </a:tc>
                <a:tc>
                  <a:txBody>
                    <a:bodyPr/>
                    <a:lstStyle/>
                    <a:p>
                      <a:r>
                        <a:rPr kumimoji="1" lang="en-US" altLang="ja-JP" sz="2000" dirty="0" smtClean="0"/>
                        <a:t>1.5GB/s</a:t>
                      </a:r>
                      <a:endParaRPr kumimoji="1" lang="ja-JP" altLang="en-US" sz="2000" dirty="0"/>
                    </a:p>
                  </a:txBody>
                  <a:tcPr/>
                </a:tc>
                <a:tc>
                  <a:txBody>
                    <a:bodyPr/>
                    <a:lstStyle/>
                    <a:p>
                      <a:r>
                        <a:rPr kumimoji="1" lang="en-US" altLang="ja-JP" sz="2000" dirty="0" smtClean="0"/>
                        <a:t>8GB/s</a:t>
                      </a:r>
                      <a:endParaRPr kumimoji="1" lang="ja-JP" altLang="en-US" sz="2000" dirty="0"/>
                    </a:p>
                  </a:txBody>
                  <a:tcPr/>
                </a:tc>
                <a:tc gridSpan="2">
                  <a:txBody>
                    <a:bodyPr/>
                    <a:lstStyle/>
                    <a:p>
                      <a:r>
                        <a:rPr kumimoji="1" lang="en-US" altLang="ja-JP" sz="2000" dirty="0" smtClean="0"/>
                        <a:t>20GB/s</a:t>
                      </a:r>
                      <a:endParaRPr kumimoji="1" lang="ja-JP" altLang="en-US" sz="2000" dirty="0"/>
                    </a:p>
                  </a:txBody>
                  <a:tcPr/>
                </a:tc>
                <a:tc hMerge="1">
                  <a:txBody>
                    <a:bodyPr/>
                    <a:lstStyle/>
                    <a:p>
                      <a:endParaRPr kumimoji="1" lang="ja-JP" altLang="en-US" sz="2000"/>
                    </a:p>
                  </a:txBody>
                  <a:tcPr>
                    <a:lnR w="12700" cap="flat" cmpd="sng" algn="ctr">
                      <a:solidFill>
                        <a:schemeClr val="bg1"/>
                      </a:solidFill>
                      <a:prstDash val="solid"/>
                      <a:round/>
                      <a:headEnd type="none" w="med" len="med"/>
                      <a:tailEnd type="none" w="med" len="med"/>
                    </a:lnR>
                  </a:tcPr>
                </a:tc>
                <a:tc gridSpan="2">
                  <a:txBody>
                    <a:bodyPr/>
                    <a:lstStyle/>
                    <a:p>
                      <a:r>
                        <a:rPr kumimoji="1" lang="en-US" altLang="ja-JP" sz="2000" dirty="0" smtClean="0"/>
                        <a:t>200GB/s</a:t>
                      </a:r>
                      <a:endParaRPr kumimoji="1" lang="ja-JP" altLang="en-US" sz="2000" dirty="0"/>
                    </a:p>
                  </a:txBody>
                  <a:tcPr/>
                </a:tc>
                <a:tc hMerge="1">
                  <a:txBody>
                    <a:bodyPr/>
                    <a:lstStyle/>
                    <a:p>
                      <a:endParaRPr kumimoji="1" lang="ja-JP" altLang="en-US" sz="2000"/>
                    </a:p>
                  </a:txBody>
                  <a:tcPr>
                    <a:lnL w="12700" cap="flat" cmpd="sng" algn="ctr">
                      <a:solidFill>
                        <a:schemeClr val="bg1"/>
                      </a:solidFill>
                      <a:prstDash val="solid"/>
                      <a:round/>
                      <a:headEnd type="none" w="med" len="med"/>
                      <a:tailEnd type="none" w="med" len="med"/>
                    </a:lnL>
                  </a:tcPr>
                </a:tc>
              </a:tr>
              <a:tr h="587675">
                <a:tc>
                  <a:txBody>
                    <a:bodyPr/>
                    <a:lstStyle/>
                    <a:p>
                      <a:r>
                        <a:rPr kumimoji="1" lang="en-US" altLang="ja-JP" sz="1800" dirty="0" smtClean="0"/>
                        <a:t>MTTI</a:t>
                      </a:r>
                      <a:endParaRPr kumimoji="1" lang="ja-JP" altLang="en-US" sz="1800" dirty="0"/>
                    </a:p>
                  </a:txBody>
                  <a:tcPr/>
                </a:tc>
                <a:tc gridSpan="2">
                  <a:txBody>
                    <a:bodyPr/>
                    <a:lstStyle/>
                    <a:p>
                      <a:r>
                        <a:rPr kumimoji="1" lang="en-US" altLang="ja-JP" sz="2000" dirty="0" smtClean="0"/>
                        <a:t>O(days)</a:t>
                      </a:r>
                      <a:endParaRPr kumimoji="1" lang="ja-JP" altLang="en-US" sz="2000" dirty="0"/>
                    </a:p>
                  </a:txBody>
                  <a:tcPr/>
                </a:tc>
                <a:tc hMerge="1">
                  <a:txBody>
                    <a:bodyPr/>
                    <a:lstStyle/>
                    <a:p>
                      <a:endParaRPr kumimoji="1" lang="ja-JP" altLang="en-US" sz="2000"/>
                    </a:p>
                  </a:txBody>
                  <a:tcPr/>
                </a:tc>
                <a:tc gridSpan="2">
                  <a:txBody>
                    <a:bodyPr/>
                    <a:lstStyle/>
                    <a:p>
                      <a:r>
                        <a:rPr kumimoji="1" lang="en-US" altLang="ja-JP" sz="2000" dirty="0" smtClean="0"/>
                        <a:t>O(1 day)</a:t>
                      </a:r>
                      <a:endParaRPr kumimoji="1" lang="ja-JP" altLang="en-US" sz="2000" dirty="0"/>
                    </a:p>
                  </a:txBody>
                  <a:tcPr/>
                </a:tc>
                <a:tc hMerge="1">
                  <a:txBody>
                    <a:bodyPr/>
                    <a:lstStyle/>
                    <a:p>
                      <a:endParaRPr kumimoji="1" lang="ja-JP" altLang="en-US" sz="2000" dirty="0"/>
                    </a:p>
                  </a:txBody>
                  <a:tcPr>
                    <a:lnR w="12700" cap="flat" cmpd="sng" algn="ctr">
                      <a:solidFill>
                        <a:schemeClr val="bg1"/>
                      </a:solidFill>
                      <a:prstDash val="solid"/>
                      <a:round/>
                      <a:headEnd type="none" w="med" len="med"/>
                      <a:tailEnd type="none" w="med" len="med"/>
                    </a:lnR>
                  </a:tcPr>
                </a:tc>
                <a:tc gridSpan="2">
                  <a:txBody>
                    <a:bodyPr/>
                    <a:lstStyle/>
                    <a:p>
                      <a:r>
                        <a:rPr kumimoji="1" lang="en-US" altLang="ja-JP" sz="2000" dirty="0" smtClean="0"/>
                        <a:t>O(1 day)</a:t>
                      </a:r>
                      <a:endParaRPr kumimoji="1" lang="ja-JP" altLang="en-US" sz="2000" dirty="0"/>
                    </a:p>
                  </a:txBody>
                  <a:tcPr/>
                </a:tc>
                <a:tc hMerge="1">
                  <a:txBody>
                    <a:bodyPr/>
                    <a:lstStyle/>
                    <a:p>
                      <a:endParaRPr kumimoji="1" lang="ja-JP" altLang="en-US" sz="2000" dirty="0"/>
                    </a:p>
                  </a:txBody>
                  <a:tcPr>
                    <a:lnL w="12700" cap="flat" cmpd="sng" algn="ctr">
                      <a:solidFill>
                        <a:schemeClr val="bg1"/>
                      </a:solidFill>
                      <a:prstDash val="solid"/>
                      <a:round/>
                      <a:headEnd type="none" w="med" len="med"/>
                      <a:tailEnd type="none" w="med" len="med"/>
                    </a:lnL>
                  </a:tcPr>
                </a:tc>
              </a:tr>
            </a:tbl>
          </a:graphicData>
        </a:graphic>
      </p:graphicFrame>
      <p:sp>
        <p:nvSpPr>
          <p:cNvPr id="4" name="スライド番号プレースホルダ 3"/>
          <p:cNvSpPr>
            <a:spLocks noGrp="1"/>
          </p:cNvSpPr>
          <p:nvPr>
            <p:ph type="sldNum" sz="quarter" idx="12"/>
          </p:nvPr>
        </p:nvSpPr>
        <p:spPr/>
        <p:txBody>
          <a:bodyPr/>
          <a:lstStyle/>
          <a:p>
            <a:pPr>
              <a:defRPr/>
            </a:pPr>
            <a:fld id="{544BB8A9-51F7-EE44-A518-1A23E8C8D3C7}" type="slidenum">
              <a:rPr lang="en-US" smtClean="0">
                <a:solidFill>
                  <a:prstClr val="black"/>
                </a:solidFill>
              </a:rPr>
              <a:pPr>
                <a:defRPr/>
              </a:pPr>
              <a:t>109</a:t>
            </a:fld>
            <a:endParaRPr lang="en-US">
              <a:solidFill>
                <a:prstClr val="black"/>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flipH="1">
            <a:off x="250825" y="2276475"/>
            <a:ext cx="2376488" cy="64770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699" name="Rectangle 3"/>
          <p:cNvSpPr>
            <a:spLocks noGrp="1" noChangeArrowheads="1"/>
          </p:cNvSpPr>
          <p:nvPr>
            <p:ph type="title"/>
          </p:nvPr>
        </p:nvSpPr>
        <p:spPr>
          <a:xfrm>
            <a:off x="179388" y="188913"/>
            <a:ext cx="8518525" cy="1143000"/>
          </a:xfrm>
        </p:spPr>
        <p:txBody>
          <a:bodyPr/>
          <a:lstStyle/>
          <a:p>
            <a:pPr eaLnBrk="1" hangingPunct="1"/>
            <a:r>
              <a:rPr lang="en-US" altLang="ja-JP" sz="2800" smtClean="0">
                <a:solidFill>
                  <a:schemeClr val="tx1"/>
                </a:solidFill>
              </a:rPr>
              <a:t>The TSUBAME 1.0 “Supercomputing Grid Cluster”</a:t>
            </a:r>
            <a:br>
              <a:rPr lang="en-US" altLang="ja-JP" sz="2800" smtClean="0">
                <a:solidFill>
                  <a:schemeClr val="tx1"/>
                </a:solidFill>
              </a:rPr>
            </a:br>
            <a:r>
              <a:rPr lang="en-US" altLang="ja-JP" sz="2800" smtClean="0">
                <a:solidFill>
                  <a:schemeClr val="tx1"/>
                </a:solidFill>
              </a:rPr>
              <a:t>Spring 2006</a:t>
            </a:r>
            <a:endParaRPr lang="en-US" altLang="ja-JP" sz="1800" smtClean="0">
              <a:solidFill>
                <a:schemeClr val="tx1"/>
              </a:solidFill>
            </a:endParaRPr>
          </a:p>
        </p:txBody>
      </p:sp>
      <p:sp>
        <p:nvSpPr>
          <p:cNvPr id="29700" name="Oval 4"/>
          <p:cNvSpPr>
            <a:spLocks noChangeArrowheads="1"/>
          </p:cNvSpPr>
          <p:nvPr/>
        </p:nvSpPr>
        <p:spPr bwMode="auto">
          <a:xfrm>
            <a:off x="1403350" y="2125663"/>
            <a:ext cx="5616575" cy="2160587"/>
          </a:xfrm>
          <a:prstGeom prst="ellipse">
            <a:avLst/>
          </a:prstGeom>
          <a:noFill/>
          <a:ln w="571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01" name="Text Box 5"/>
          <p:cNvSpPr txBox="1">
            <a:spLocks noChangeArrowheads="1"/>
          </p:cNvSpPr>
          <p:nvPr/>
        </p:nvSpPr>
        <p:spPr bwMode="auto">
          <a:xfrm>
            <a:off x="5940425" y="5667375"/>
            <a:ext cx="2592388" cy="1190625"/>
          </a:xfrm>
          <a:prstGeom prst="rect">
            <a:avLst/>
          </a:prstGeom>
          <a:noFill/>
          <a:ln w="9525">
            <a:noFill/>
            <a:miter lim="800000"/>
            <a:headEnd/>
            <a:tailEnd/>
          </a:ln>
        </p:spPr>
        <p:txBody>
          <a:bodyPr>
            <a:spAutoFit/>
          </a:bodyPr>
          <a:lstStyle/>
          <a:p>
            <a:pPr defTabSz="449263">
              <a:spcBef>
                <a:spcPct val="50000"/>
              </a:spcBef>
            </a:pPr>
            <a:r>
              <a:rPr lang="en-US" altLang="ja-JP">
                <a:solidFill>
                  <a:srgbClr val="000000"/>
                </a:solidFill>
                <a:latin typeface="Arial" charset="0"/>
                <a:ea typeface="ＭＳ Ｐゴシック" charset="-128"/>
              </a:rPr>
              <a:t>ClearSpeed CSX600</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SIMD accelerator</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360 boards, 35TeraFlops(Current))</a:t>
            </a:r>
          </a:p>
        </p:txBody>
      </p:sp>
      <p:sp>
        <p:nvSpPr>
          <p:cNvPr id="29702" name="Text Box 6"/>
          <p:cNvSpPr txBox="1">
            <a:spLocks noChangeArrowheads="1"/>
          </p:cNvSpPr>
          <p:nvPr/>
        </p:nvSpPr>
        <p:spPr bwMode="auto">
          <a:xfrm>
            <a:off x="1116013" y="5392738"/>
            <a:ext cx="4679950" cy="1465262"/>
          </a:xfrm>
          <a:prstGeom prst="rect">
            <a:avLst/>
          </a:prstGeom>
          <a:noFill/>
          <a:ln w="9525">
            <a:noFill/>
            <a:miter lim="800000"/>
            <a:headEnd/>
            <a:tailEnd/>
          </a:ln>
        </p:spPr>
        <p:txBody>
          <a:bodyPr>
            <a:spAutoFit/>
          </a:bodyPr>
          <a:lstStyle/>
          <a:p>
            <a:pPr defTabSz="449263">
              <a:spcBef>
                <a:spcPct val="50000"/>
              </a:spcBef>
            </a:pPr>
            <a:r>
              <a:rPr lang="en-US" altLang="ja-JP">
                <a:solidFill>
                  <a:srgbClr val="000000"/>
                </a:solidFill>
                <a:latin typeface="Arial" charset="0"/>
                <a:ea typeface="ＭＳ Ｐゴシック" charset="-128"/>
              </a:rPr>
              <a:t>Storage</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1.0 Petabyte (Sun “Thumper”)</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0.1Petabyte (NEC iStore)</a:t>
            </a:r>
            <a:br>
              <a:rPr lang="en-US" altLang="ja-JP">
                <a:solidFill>
                  <a:srgbClr val="000000"/>
                </a:solidFill>
                <a:latin typeface="Arial" charset="0"/>
                <a:ea typeface="ＭＳ Ｐゴシック" charset="-128"/>
              </a:rPr>
            </a:br>
            <a:r>
              <a:rPr lang="en-US" altLang="ja-JP" b="1" u="sng">
                <a:solidFill>
                  <a:srgbClr val="000000"/>
                </a:solidFill>
                <a:latin typeface="Arial" charset="0"/>
                <a:ea typeface="ＭＳ Ｐゴシック" charset="-128"/>
              </a:rPr>
              <a:t>Lustre FS, NFS, WebDAV (over IP)</a:t>
            </a:r>
            <a:r>
              <a:rPr lang="en-US" altLang="ja-JP">
                <a:solidFill>
                  <a:srgbClr val="000000"/>
                </a:solidFill>
                <a:latin typeface="Arial" charset="0"/>
                <a:ea typeface="ＭＳ Ｐゴシック" charset="-128"/>
              </a:rPr>
              <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50GB/s aggregate I/O BW</a:t>
            </a:r>
          </a:p>
        </p:txBody>
      </p:sp>
      <p:pic>
        <p:nvPicPr>
          <p:cNvPr id="29703" name="Picture 7"/>
          <p:cNvPicPr>
            <a:picLocks noChangeAspect="1" noChangeArrowheads="1"/>
          </p:cNvPicPr>
          <p:nvPr/>
        </p:nvPicPr>
        <p:blipFill>
          <a:blip r:embed="rId3" cstate="print"/>
          <a:srcRect/>
          <a:stretch>
            <a:fillRect/>
          </a:stretch>
        </p:blipFill>
        <p:spPr bwMode="auto">
          <a:xfrm>
            <a:off x="5867400" y="3278188"/>
            <a:ext cx="2089150" cy="1560512"/>
          </a:xfrm>
          <a:prstGeom prst="rect">
            <a:avLst/>
          </a:prstGeom>
          <a:noFill/>
          <a:ln w="9525">
            <a:noFill/>
            <a:miter lim="800000"/>
            <a:headEnd/>
            <a:tailEnd/>
          </a:ln>
        </p:spPr>
      </p:pic>
      <p:pic>
        <p:nvPicPr>
          <p:cNvPr id="29704" name="Picture 8"/>
          <p:cNvPicPr>
            <a:picLocks noChangeAspect="1" noChangeArrowheads="1"/>
          </p:cNvPicPr>
          <p:nvPr/>
        </p:nvPicPr>
        <p:blipFill>
          <a:blip r:embed="rId4" cstate="print"/>
          <a:srcRect/>
          <a:stretch>
            <a:fillRect/>
          </a:stretch>
        </p:blipFill>
        <p:spPr bwMode="auto">
          <a:xfrm>
            <a:off x="5830888" y="4286250"/>
            <a:ext cx="1333500" cy="598488"/>
          </a:xfrm>
          <a:prstGeom prst="rect">
            <a:avLst/>
          </a:prstGeom>
          <a:noFill/>
          <a:ln w="9525" algn="ctr">
            <a:noFill/>
            <a:miter lim="800000"/>
            <a:headEnd/>
            <a:tailEnd/>
          </a:ln>
        </p:spPr>
      </p:pic>
      <p:grpSp>
        <p:nvGrpSpPr>
          <p:cNvPr id="2" name="Group 9"/>
          <p:cNvGrpSpPr>
            <a:grpSpLocks/>
          </p:cNvGrpSpPr>
          <p:nvPr/>
        </p:nvGrpSpPr>
        <p:grpSpPr bwMode="auto">
          <a:xfrm>
            <a:off x="3205163" y="4141788"/>
            <a:ext cx="1285875" cy="1196975"/>
            <a:chOff x="1324" y="2749"/>
            <a:chExt cx="810" cy="754"/>
          </a:xfrm>
        </p:grpSpPr>
        <p:sp>
          <p:nvSpPr>
            <p:cNvPr id="29742" name="AutoShape 10"/>
            <p:cNvSpPr>
              <a:spLocks noChangeArrowheads="1"/>
            </p:cNvSpPr>
            <p:nvPr/>
          </p:nvSpPr>
          <p:spPr bwMode="auto">
            <a:xfrm>
              <a:off x="1393" y="3222"/>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3" name="AutoShape 11"/>
            <p:cNvSpPr>
              <a:spLocks noChangeArrowheads="1"/>
            </p:cNvSpPr>
            <p:nvPr/>
          </p:nvSpPr>
          <p:spPr bwMode="auto">
            <a:xfrm>
              <a:off x="1573" y="3227"/>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4" name="AutoShape 12"/>
            <p:cNvSpPr>
              <a:spLocks noChangeArrowheads="1"/>
            </p:cNvSpPr>
            <p:nvPr/>
          </p:nvSpPr>
          <p:spPr bwMode="auto">
            <a:xfrm>
              <a:off x="1752" y="3226"/>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5" name="AutoShape 13"/>
            <p:cNvSpPr>
              <a:spLocks noChangeArrowheads="1"/>
            </p:cNvSpPr>
            <p:nvPr/>
          </p:nvSpPr>
          <p:spPr bwMode="auto">
            <a:xfrm>
              <a:off x="1932" y="3231"/>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6" name="AutoShape 14"/>
            <p:cNvSpPr>
              <a:spLocks noChangeArrowheads="1"/>
            </p:cNvSpPr>
            <p:nvPr/>
          </p:nvSpPr>
          <p:spPr bwMode="auto">
            <a:xfrm>
              <a:off x="1393" y="3035"/>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7" name="AutoShape 15"/>
            <p:cNvSpPr>
              <a:spLocks noChangeArrowheads="1"/>
            </p:cNvSpPr>
            <p:nvPr/>
          </p:nvSpPr>
          <p:spPr bwMode="auto">
            <a:xfrm>
              <a:off x="1573" y="3040"/>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8" name="AutoShape 16"/>
            <p:cNvSpPr>
              <a:spLocks noChangeArrowheads="1"/>
            </p:cNvSpPr>
            <p:nvPr/>
          </p:nvSpPr>
          <p:spPr bwMode="auto">
            <a:xfrm>
              <a:off x="1752" y="3039"/>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9" name="AutoShape 17"/>
            <p:cNvSpPr>
              <a:spLocks noChangeArrowheads="1"/>
            </p:cNvSpPr>
            <p:nvPr/>
          </p:nvSpPr>
          <p:spPr bwMode="auto">
            <a:xfrm>
              <a:off x="1932" y="3044"/>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50" name="Text Box 18"/>
            <p:cNvSpPr txBox="1">
              <a:spLocks noChangeArrowheads="1"/>
            </p:cNvSpPr>
            <p:nvPr/>
          </p:nvSpPr>
          <p:spPr bwMode="auto">
            <a:xfrm>
              <a:off x="1555" y="3162"/>
              <a:ext cx="399" cy="262"/>
            </a:xfrm>
            <a:prstGeom prst="rect">
              <a:avLst/>
            </a:prstGeom>
            <a:solidFill>
              <a:schemeClr val="bg1"/>
            </a:solidFill>
            <a:ln w="19050" algn="ctr">
              <a:solidFill>
                <a:srgbClr val="008000"/>
              </a:solidFill>
              <a:miter lim="800000"/>
              <a:headEnd/>
              <a:tailEnd/>
            </a:ln>
          </p:spPr>
          <p:txBody>
            <a:bodyPr wrap="none">
              <a:spAutoFit/>
            </a:bodyPr>
            <a:lstStyle/>
            <a:p>
              <a:pPr algn="ctr" defTabSz="449263"/>
              <a:r>
                <a:rPr lang="en-US" altLang="ja-JP" sz="1000">
                  <a:solidFill>
                    <a:srgbClr val="000000"/>
                  </a:solidFill>
                  <a:latin typeface="Arial" charset="0"/>
                  <a:ea typeface="ＭＳ Ｐゴシック" charset="-128"/>
                </a:rPr>
                <a:t>500GB</a:t>
              </a:r>
            </a:p>
            <a:p>
              <a:pPr algn="ctr" defTabSz="449263"/>
              <a:r>
                <a:rPr lang="en-US" altLang="ja-JP" sz="1000">
                  <a:solidFill>
                    <a:srgbClr val="000000"/>
                  </a:solidFill>
                  <a:latin typeface="Arial" charset="0"/>
                  <a:ea typeface="ＭＳ Ｐゴシック" charset="-128"/>
                </a:rPr>
                <a:t>48disks</a:t>
              </a:r>
            </a:p>
          </p:txBody>
        </p:sp>
        <p:pic>
          <p:nvPicPr>
            <p:cNvPr id="29751" name="Picture 19"/>
            <p:cNvPicPr>
              <a:picLocks noChangeAspect="1" noChangeArrowheads="1"/>
            </p:cNvPicPr>
            <p:nvPr/>
          </p:nvPicPr>
          <p:blipFill>
            <a:blip r:embed="rId5" cstate="print"/>
            <a:srcRect/>
            <a:stretch>
              <a:fillRect/>
            </a:stretch>
          </p:blipFill>
          <p:spPr bwMode="auto">
            <a:xfrm>
              <a:off x="1324" y="2749"/>
              <a:ext cx="810" cy="344"/>
            </a:xfrm>
            <a:prstGeom prst="rect">
              <a:avLst/>
            </a:prstGeom>
            <a:noFill/>
            <a:ln w="9525">
              <a:noFill/>
              <a:miter lim="800000"/>
              <a:headEnd/>
              <a:tailEnd/>
            </a:ln>
          </p:spPr>
        </p:pic>
      </p:grpSp>
      <p:grpSp>
        <p:nvGrpSpPr>
          <p:cNvPr id="3" name="Group 20"/>
          <p:cNvGrpSpPr>
            <a:grpSpLocks/>
          </p:cNvGrpSpPr>
          <p:nvPr/>
        </p:nvGrpSpPr>
        <p:grpSpPr bwMode="auto">
          <a:xfrm>
            <a:off x="3636963" y="4286250"/>
            <a:ext cx="1285875" cy="1196975"/>
            <a:chOff x="1324" y="2749"/>
            <a:chExt cx="810" cy="754"/>
          </a:xfrm>
        </p:grpSpPr>
        <p:sp>
          <p:nvSpPr>
            <p:cNvPr id="29732" name="AutoShape 21"/>
            <p:cNvSpPr>
              <a:spLocks noChangeArrowheads="1"/>
            </p:cNvSpPr>
            <p:nvPr/>
          </p:nvSpPr>
          <p:spPr bwMode="auto">
            <a:xfrm>
              <a:off x="1393" y="3222"/>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3" name="AutoShape 22"/>
            <p:cNvSpPr>
              <a:spLocks noChangeArrowheads="1"/>
            </p:cNvSpPr>
            <p:nvPr/>
          </p:nvSpPr>
          <p:spPr bwMode="auto">
            <a:xfrm>
              <a:off x="1573" y="3227"/>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4" name="AutoShape 23"/>
            <p:cNvSpPr>
              <a:spLocks noChangeArrowheads="1"/>
            </p:cNvSpPr>
            <p:nvPr/>
          </p:nvSpPr>
          <p:spPr bwMode="auto">
            <a:xfrm>
              <a:off x="1752" y="3226"/>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5" name="AutoShape 24"/>
            <p:cNvSpPr>
              <a:spLocks noChangeArrowheads="1"/>
            </p:cNvSpPr>
            <p:nvPr/>
          </p:nvSpPr>
          <p:spPr bwMode="auto">
            <a:xfrm>
              <a:off x="1932" y="3231"/>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6" name="AutoShape 25"/>
            <p:cNvSpPr>
              <a:spLocks noChangeArrowheads="1"/>
            </p:cNvSpPr>
            <p:nvPr/>
          </p:nvSpPr>
          <p:spPr bwMode="auto">
            <a:xfrm>
              <a:off x="1393" y="3035"/>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7" name="AutoShape 26"/>
            <p:cNvSpPr>
              <a:spLocks noChangeArrowheads="1"/>
            </p:cNvSpPr>
            <p:nvPr/>
          </p:nvSpPr>
          <p:spPr bwMode="auto">
            <a:xfrm>
              <a:off x="1573" y="3040"/>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8" name="AutoShape 27"/>
            <p:cNvSpPr>
              <a:spLocks noChangeArrowheads="1"/>
            </p:cNvSpPr>
            <p:nvPr/>
          </p:nvSpPr>
          <p:spPr bwMode="auto">
            <a:xfrm>
              <a:off x="1752" y="3039"/>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9" name="AutoShape 28"/>
            <p:cNvSpPr>
              <a:spLocks noChangeArrowheads="1"/>
            </p:cNvSpPr>
            <p:nvPr/>
          </p:nvSpPr>
          <p:spPr bwMode="auto">
            <a:xfrm>
              <a:off x="1932" y="3044"/>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40" name="Text Box 29"/>
            <p:cNvSpPr txBox="1">
              <a:spLocks noChangeArrowheads="1"/>
            </p:cNvSpPr>
            <p:nvPr/>
          </p:nvSpPr>
          <p:spPr bwMode="auto">
            <a:xfrm>
              <a:off x="1555" y="3162"/>
              <a:ext cx="399" cy="262"/>
            </a:xfrm>
            <a:prstGeom prst="rect">
              <a:avLst/>
            </a:prstGeom>
            <a:solidFill>
              <a:schemeClr val="bg1"/>
            </a:solidFill>
            <a:ln w="19050" algn="ctr">
              <a:solidFill>
                <a:srgbClr val="008000"/>
              </a:solidFill>
              <a:miter lim="800000"/>
              <a:headEnd/>
              <a:tailEnd/>
            </a:ln>
          </p:spPr>
          <p:txBody>
            <a:bodyPr wrap="none">
              <a:spAutoFit/>
            </a:bodyPr>
            <a:lstStyle/>
            <a:p>
              <a:pPr algn="ctr" defTabSz="449263"/>
              <a:r>
                <a:rPr lang="en-US" altLang="ja-JP" sz="1000">
                  <a:solidFill>
                    <a:srgbClr val="000000"/>
                  </a:solidFill>
                  <a:latin typeface="Arial" charset="0"/>
                  <a:ea typeface="ＭＳ Ｐゴシック" charset="-128"/>
                </a:rPr>
                <a:t>500GB</a:t>
              </a:r>
            </a:p>
            <a:p>
              <a:pPr algn="ctr" defTabSz="449263"/>
              <a:r>
                <a:rPr lang="en-US" altLang="ja-JP" sz="1000">
                  <a:solidFill>
                    <a:srgbClr val="000000"/>
                  </a:solidFill>
                  <a:latin typeface="Arial" charset="0"/>
                  <a:ea typeface="ＭＳ Ｐゴシック" charset="-128"/>
                </a:rPr>
                <a:t>48disks</a:t>
              </a:r>
            </a:p>
          </p:txBody>
        </p:sp>
        <p:pic>
          <p:nvPicPr>
            <p:cNvPr id="29741" name="Picture 30"/>
            <p:cNvPicPr>
              <a:picLocks noChangeAspect="1" noChangeArrowheads="1"/>
            </p:cNvPicPr>
            <p:nvPr/>
          </p:nvPicPr>
          <p:blipFill>
            <a:blip r:embed="rId5" cstate="print"/>
            <a:srcRect/>
            <a:stretch>
              <a:fillRect/>
            </a:stretch>
          </p:blipFill>
          <p:spPr bwMode="auto">
            <a:xfrm>
              <a:off x="1324" y="2749"/>
              <a:ext cx="810" cy="344"/>
            </a:xfrm>
            <a:prstGeom prst="rect">
              <a:avLst/>
            </a:prstGeom>
            <a:noFill/>
            <a:ln w="9525">
              <a:noFill/>
              <a:miter lim="800000"/>
              <a:headEnd/>
              <a:tailEnd/>
            </a:ln>
          </p:spPr>
        </p:pic>
      </p:grpSp>
      <p:grpSp>
        <p:nvGrpSpPr>
          <p:cNvPr id="4" name="Group 31"/>
          <p:cNvGrpSpPr>
            <a:grpSpLocks/>
          </p:cNvGrpSpPr>
          <p:nvPr/>
        </p:nvGrpSpPr>
        <p:grpSpPr bwMode="auto">
          <a:xfrm>
            <a:off x="4141788" y="4357688"/>
            <a:ext cx="1285875" cy="1196975"/>
            <a:chOff x="1324" y="2749"/>
            <a:chExt cx="810" cy="754"/>
          </a:xfrm>
        </p:grpSpPr>
        <p:sp>
          <p:nvSpPr>
            <p:cNvPr id="29722" name="AutoShape 32"/>
            <p:cNvSpPr>
              <a:spLocks noChangeArrowheads="1"/>
            </p:cNvSpPr>
            <p:nvPr/>
          </p:nvSpPr>
          <p:spPr bwMode="auto">
            <a:xfrm>
              <a:off x="1393" y="3222"/>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3" name="AutoShape 33"/>
            <p:cNvSpPr>
              <a:spLocks noChangeArrowheads="1"/>
            </p:cNvSpPr>
            <p:nvPr/>
          </p:nvSpPr>
          <p:spPr bwMode="auto">
            <a:xfrm>
              <a:off x="1573" y="3227"/>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4" name="AutoShape 34"/>
            <p:cNvSpPr>
              <a:spLocks noChangeArrowheads="1"/>
            </p:cNvSpPr>
            <p:nvPr/>
          </p:nvSpPr>
          <p:spPr bwMode="auto">
            <a:xfrm>
              <a:off x="1752" y="3226"/>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5" name="AutoShape 35"/>
            <p:cNvSpPr>
              <a:spLocks noChangeArrowheads="1"/>
            </p:cNvSpPr>
            <p:nvPr/>
          </p:nvSpPr>
          <p:spPr bwMode="auto">
            <a:xfrm>
              <a:off x="1932" y="3231"/>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6" name="AutoShape 36"/>
            <p:cNvSpPr>
              <a:spLocks noChangeArrowheads="1"/>
            </p:cNvSpPr>
            <p:nvPr/>
          </p:nvSpPr>
          <p:spPr bwMode="auto">
            <a:xfrm>
              <a:off x="1393" y="3035"/>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7" name="AutoShape 37"/>
            <p:cNvSpPr>
              <a:spLocks noChangeArrowheads="1"/>
            </p:cNvSpPr>
            <p:nvPr/>
          </p:nvSpPr>
          <p:spPr bwMode="auto">
            <a:xfrm>
              <a:off x="1573" y="3040"/>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8" name="AutoShape 38"/>
            <p:cNvSpPr>
              <a:spLocks noChangeArrowheads="1"/>
            </p:cNvSpPr>
            <p:nvPr/>
          </p:nvSpPr>
          <p:spPr bwMode="auto">
            <a:xfrm>
              <a:off x="1752" y="3039"/>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29" name="AutoShape 39"/>
            <p:cNvSpPr>
              <a:spLocks noChangeArrowheads="1"/>
            </p:cNvSpPr>
            <p:nvPr/>
          </p:nvSpPr>
          <p:spPr bwMode="auto">
            <a:xfrm>
              <a:off x="1932" y="3044"/>
              <a:ext cx="182" cy="272"/>
            </a:xfrm>
            <a:prstGeom prst="flowChartMagneticDisk">
              <a:avLst/>
            </a:prstGeom>
            <a:solidFill>
              <a:srgbClr val="99FF99"/>
            </a:solidFill>
            <a:ln w="9525">
              <a:solidFill>
                <a:schemeClr val="tx1"/>
              </a:solidFill>
              <a:round/>
              <a:headEnd/>
              <a:tailEnd/>
            </a:ln>
          </p:spPr>
          <p:txBody>
            <a:bodyPr anchor="ctr">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29730" name="Text Box 40"/>
            <p:cNvSpPr txBox="1">
              <a:spLocks noChangeArrowheads="1"/>
            </p:cNvSpPr>
            <p:nvPr/>
          </p:nvSpPr>
          <p:spPr bwMode="auto">
            <a:xfrm>
              <a:off x="1555" y="3162"/>
              <a:ext cx="399" cy="262"/>
            </a:xfrm>
            <a:prstGeom prst="rect">
              <a:avLst/>
            </a:prstGeom>
            <a:solidFill>
              <a:schemeClr val="bg1"/>
            </a:solidFill>
            <a:ln w="19050" algn="ctr">
              <a:solidFill>
                <a:srgbClr val="008000"/>
              </a:solidFill>
              <a:miter lim="800000"/>
              <a:headEnd/>
              <a:tailEnd/>
            </a:ln>
          </p:spPr>
          <p:txBody>
            <a:bodyPr wrap="none">
              <a:spAutoFit/>
            </a:bodyPr>
            <a:lstStyle/>
            <a:p>
              <a:pPr algn="ctr" defTabSz="449263"/>
              <a:r>
                <a:rPr lang="en-US" altLang="ja-JP" sz="1000">
                  <a:solidFill>
                    <a:srgbClr val="000000"/>
                  </a:solidFill>
                  <a:latin typeface="Arial" charset="0"/>
                  <a:ea typeface="ＭＳ Ｐゴシック" charset="-128"/>
                </a:rPr>
                <a:t>500GB</a:t>
              </a:r>
            </a:p>
            <a:p>
              <a:pPr algn="ctr" defTabSz="449263"/>
              <a:r>
                <a:rPr lang="en-US" altLang="ja-JP" sz="1000">
                  <a:solidFill>
                    <a:srgbClr val="000000"/>
                  </a:solidFill>
                  <a:latin typeface="Arial" charset="0"/>
                  <a:ea typeface="ＭＳ Ｐゴシック" charset="-128"/>
                </a:rPr>
                <a:t>48disks</a:t>
              </a:r>
            </a:p>
          </p:txBody>
        </p:sp>
        <p:pic>
          <p:nvPicPr>
            <p:cNvPr id="29731" name="Picture 41"/>
            <p:cNvPicPr>
              <a:picLocks noChangeAspect="1" noChangeArrowheads="1"/>
            </p:cNvPicPr>
            <p:nvPr/>
          </p:nvPicPr>
          <p:blipFill>
            <a:blip r:embed="rId5" cstate="print"/>
            <a:srcRect/>
            <a:stretch>
              <a:fillRect/>
            </a:stretch>
          </p:blipFill>
          <p:spPr bwMode="auto">
            <a:xfrm>
              <a:off x="1324" y="2749"/>
              <a:ext cx="810" cy="344"/>
            </a:xfrm>
            <a:prstGeom prst="rect">
              <a:avLst/>
            </a:prstGeom>
            <a:noFill/>
            <a:ln w="9525">
              <a:noFill/>
              <a:miter lim="800000"/>
              <a:headEnd/>
              <a:tailEnd/>
            </a:ln>
          </p:spPr>
        </p:pic>
      </p:grpSp>
      <p:pic>
        <p:nvPicPr>
          <p:cNvPr id="29708" name="Picture 42"/>
          <p:cNvPicPr>
            <a:picLocks noChangeAspect="1" noChangeArrowheads="1"/>
          </p:cNvPicPr>
          <p:nvPr/>
        </p:nvPicPr>
        <p:blipFill>
          <a:blip r:embed="rId6" cstate="print"/>
          <a:srcRect/>
          <a:stretch>
            <a:fillRect/>
          </a:stretch>
        </p:blipFill>
        <p:spPr bwMode="auto">
          <a:xfrm>
            <a:off x="1208088" y="3213100"/>
            <a:ext cx="339725" cy="576263"/>
          </a:xfrm>
          <a:prstGeom prst="rect">
            <a:avLst/>
          </a:prstGeom>
          <a:noFill/>
          <a:ln w="9525">
            <a:noFill/>
            <a:miter lim="800000"/>
            <a:headEnd/>
            <a:tailEnd/>
          </a:ln>
        </p:spPr>
      </p:pic>
      <p:sp>
        <p:nvSpPr>
          <p:cNvPr id="29709" name="Text Box 43"/>
          <p:cNvSpPr txBox="1">
            <a:spLocks noChangeArrowheads="1"/>
          </p:cNvSpPr>
          <p:nvPr/>
        </p:nvSpPr>
        <p:spPr bwMode="auto">
          <a:xfrm>
            <a:off x="468313" y="3933825"/>
            <a:ext cx="1773237" cy="641350"/>
          </a:xfrm>
          <a:prstGeom prst="rect">
            <a:avLst/>
          </a:prstGeom>
          <a:noFill/>
          <a:ln w="9525">
            <a:noFill/>
            <a:miter lim="800000"/>
            <a:headEnd/>
            <a:tailEnd/>
          </a:ln>
        </p:spPr>
        <p:txBody>
          <a:bodyPr>
            <a:spAutoFit/>
          </a:bodyPr>
          <a:lstStyle/>
          <a:p>
            <a:pPr algn="ctr" defTabSz="449263">
              <a:spcBef>
                <a:spcPct val="50000"/>
              </a:spcBef>
            </a:pPr>
            <a:r>
              <a:rPr lang="en-US" altLang="ja-JP">
                <a:solidFill>
                  <a:srgbClr val="000000"/>
                </a:solidFill>
                <a:latin typeface="Arial" charset="0"/>
                <a:ea typeface="ＭＳ Ｐゴシック" charset="-128"/>
              </a:rPr>
              <a:t>NEC SX-8i</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(for porting)</a:t>
            </a:r>
            <a:endParaRPr lang="en-US" altLang="ja-JP" sz="1200">
              <a:solidFill>
                <a:srgbClr val="000000"/>
              </a:solidFill>
              <a:latin typeface="Arial" charset="0"/>
              <a:ea typeface="ＭＳ Ｐゴシック" charset="-128"/>
            </a:endParaRPr>
          </a:p>
        </p:txBody>
      </p:sp>
      <p:sp>
        <p:nvSpPr>
          <p:cNvPr id="29710" name="Text Box 44"/>
          <p:cNvSpPr txBox="1">
            <a:spLocks noChangeArrowheads="1"/>
          </p:cNvSpPr>
          <p:nvPr/>
        </p:nvSpPr>
        <p:spPr bwMode="auto">
          <a:xfrm>
            <a:off x="0" y="981075"/>
            <a:ext cx="2627313" cy="396875"/>
          </a:xfrm>
          <a:prstGeom prst="rect">
            <a:avLst/>
          </a:prstGeom>
          <a:noFill/>
          <a:ln w="9525">
            <a:noFill/>
            <a:miter lim="800000"/>
            <a:headEnd/>
            <a:tailEnd/>
          </a:ln>
        </p:spPr>
        <p:txBody>
          <a:bodyPr>
            <a:spAutoFit/>
          </a:bodyPr>
          <a:lstStyle/>
          <a:p>
            <a:pPr algn="ctr" defTabSz="449263">
              <a:spcBef>
                <a:spcPct val="50000"/>
              </a:spcBef>
            </a:pPr>
            <a:r>
              <a:rPr lang="en-US" altLang="ja-JP" sz="2000">
                <a:solidFill>
                  <a:srgbClr val="000000"/>
                </a:solidFill>
                <a:latin typeface="Arial" charset="0"/>
                <a:ea typeface="ＭＳ Ｐゴシック" charset="-128"/>
              </a:rPr>
              <a:t>Unified IB network</a:t>
            </a:r>
            <a:endParaRPr lang="en-US" altLang="ja-JP" sz="1400">
              <a:solidFill>
                <a:srgbClr val="000000"/>
              </a:solidFill>
              <a:latin typeface="Arial" charset="0"/>
              <a:ea typeface="ＭＳ Ｐゴシック" charset="-128"/>
            </a:endParaRPr>
          </a:p>
        </p:txBody>
      </p:sp>
      <p:sp>
        <p:nvSpPr>
          <p:cNvPr id="29711" name="Text Box 45"/>
          <p:cNvSpPr txBox="1">
            <a:spLocks noChangeArrowheads="1"/>
          </p:cNvSpPr>
          <p:nvPr/>
        </p:nvSpPr>
        <p:spPr bwMode="auto">
          <a:xfrm>
            <a:off x="5867400" y="1557338"/>
            <a:ext cx="3092450" cy="2014537"/>
          </a:xfrm>
          <a:prstGeom prst="rect">
            <a:avLst/>
          </a:prstGeom>
          <a:noFill/>
          <a:ln w="9525">
            <a:noFill/>
            <a:miter lim="800000"/>
            <a:headEnd/>
            <a:tailEnd/>
          </a:ln>
        </p:spPr>
        <p:txBody>
          <a:bodyPr>
            <a:spAutoFit/>
          </a:bodyPr>
          <a:lstStyle/>
          <a:p>
            <a:pPr algn="r" defTabSz="449263">
              <a:spcBef>
                <a:spcPct val="50000"/>
              </a:spcBef>
            </a:pPr>
            <a:r>
              <a:rPr lang="en-US" altLang="ja-JP">
                <a:solidFill>
                  <a:srgbClr val="000000"/>
                </a:solidFill>
                <a:latin typeface="Arial" charset="0"/>
                <a:ea typeface="ＭＳ Ｐゴシック" charset="-128"/>
              </a:rPr>
              <a:t>Sun Galaxy 4 (Opteron Dual core 8-socket)</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10480core/655Nodes</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21.4Terabytes</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50.4TeraFlops</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OS Linux (SuSE 9, 10)  </a:t>
            </a:r>
            <a:br>
              <a:rPr lang="en-US" altLang="ja-JP">
                <a:solidFill>
                  <a:srgbClr val="000000"/>
                </a:solidFill>
                <a:latin typeface="Arial" charset="0"/>
                <a:ea typeface="ＭＳ Ｐゴシック" charset="-128"/>
              </a:rPr>
            </a:br>
            <a:r>
              <a:rPr lang="en-US" altLang="ja-JP">
                <a:solidFill>
                  <a:srgbClr val="000000"/>
                </a:solidFill>
                <a:latin typeface="Arial" charset="0"/>
                <a:ea typeface="ＭＳ Ｐゴシック" charset="-128"/>
              </a:rPr>
              <a:t>NAREGI Grid MW</a:t>
            </a:r>
          </a:p>
        </p:txBody>
      </p:sp>
      <p:pic>
        <p:nvPicPr>
          <p:cNvPr id="29712" name="Picture 46" descr="isr9288_b"/>
          <p:cNvPicPr>
            <a:picLocks noChangeAspect="1" noChangeArrowheads="1"/>
          </p:cNvPicPr>
          <p:nvPr/>
        </p:nvPicPr>
        <p:blipFill>
          <a:blip r:embed="rId7" cstate="print"/>
          <a:srcRect/>
          <a:stretch>
            <a:fillRect/>
          </a:stretch>
        </p:blipFill>
        <p:spPr bwMode="auto">
          <a:xfrm>
            <a:off x="2555875" y="1628775"/>
            <a:ext cx="1209675" cy="1400175"/>
          </a:xfrm>
          <a:prstGeom prst="rect">
            <a:avLst/>
          </a:prstGeom>
          <a:noFill/>
          <a:ln w="9525">
            <a:noFill/>
            <a:miter lim="800000"/>
            <a:headEnd/>
            <a:tailEnd/>
          </a:ln>
        </p:spPr>
      </p:pic>
      <p:sp>
        <p:nvSpPr>
          <p:cNvPr id="29713" name="Text Box 47"/>
          <p:cNvSpPr txBox="1">
            <a:spLocks noChangeArrowheads="1"/>
          </p:cNvSpPr>
          <p:nvPr/>
        </p:nvSpPr>
        <p:spPr bwMode="auto">
          <a:xfrm>
            <a:off x="107950" y="1341438"/>
            <a:ext cx="3527425" cy="1069975"/>
          </a:xfrm>
          <a:prstGeom prst="rect">
            <a:avLst/>
          </a:prstGeom>
          <a:noFill/>
          <a:ln w="9525">
            <a:noFill/>
            <a:miter lim="800000"/>
            <a:headEnd/>
            <a:tailEnd/>
          </a:ln>
        </p:spPr>
        <p:txBody>
          <a:bodyPr>
            <a:spAutoFit/>
          </a:bodyPr>
          <a:lstStyle/>
          <a:p>
            <a:pPr defTabSz="449263">
              <a:spcBef>
                <a:spcPct val="50000"/>
              </a:spcBef>
            </a:pPr>
            <a:r>
              <a:rPr lang="en-US" altLang="ja-JP" sz="1600">
                <a:solidFill>
                  <a:srgbClr val="000000"/>
                </a:solidFill>
                <a:latin typeface="Arial" charset="0"/>
                <a:ea typeface="ＭＳ Ｐゴシック" charset="-128"/>
              </a:rPr>
              <a:t>Voltaire ISR9288 Infiniband 10Gbps x2  (DDR next ver.) </a:t>
            </a:r>
            <a:br>
              <a:rPr lang="en-US" altLang="ja-JP" sz="1600">
                <a:solidFill>
                  <a:srgbClr val="000000"/>
                </a:solidFill>
                <a:latin typeface="Arial" charset="0"/>
                <a:ea typeface="ＭＳ Ｐゴシック" charset="-128"/>
              </a:rPr>
            </a:br>
            <a:r>
              <a:rPr lang="en-US" altLang="ja-JP" sz="1600">
                <a:solidFill>
                  <a:srgbClr val="000000"/>
                </a:solidFill>
                <a:latin typeface="Arial" charset="0"/>
                <a:ea typeface="ＭＳ Ｐゴシック" charset="-128"/>
              </a:rPr>
              <a:t>~1310+50 Ports</a:t>
            </a:r>
            <a:br>
              <a:rPr lang="en-US" altLang="ja-JP" sz="1600">
                <a:solidFill>
                  <a:srgbClr val="000000"/>
                </a:solidFill>
                <a:latin typeface="Arial" charset="0"/>
                <a:ea typeface="ＭＳ Ｐゴシック" charset="-128"/>
              </a:rPr>
            </a:br>
            <a:r>
              <a:rPr lang="en-US" altLang="ja-JP" sz="1600">
                <a:solidFill>
                  <a:srgbClr val="000000"/>
                </a:solidFill>
                <a:latin typeface="Arial" charset="0"/>
                <a:ea typeface="ＭＳ Ｐゴシック" charset="-128"/>
              </a:rPr>
              <a:t>~13.5Terabits/s (3Tbits bisection)</a:t>
            </a:r>
          </a:p>
        </p:txBody>
      </p:sp>
      <p:sp>
        <p:nvSpPr>
          <p:cNvPr id="29714" name="Text Box 48"/>
          <p:cNvSpPr txBox="1">
            <a:spLocks noChangeArrowheads="1"/>
          </p:cNvSpPr>
          <p:nvPr/>
        </p:nvSpPr>
        <p:spPr bwMode="auto">
          <a:xfrm>
            <a:off x="0" y="2636838"/>
            <a:ext cx="1835150" cy="517525"/>
          </a:xfrm>
          <a:prstGeom prst="rect">
            <a:avLst/>
          </a:prstGeom>
          <a:noFill/>
          <a:ln w="9525">
            <a:noFill/>
            <a:miter lim="800000"/>
            <a:headEnd/>
            <a:tailEnd/>
          </a:ln>
        </p:spPr>
        <p:txBody>
          <a:bodyPr>
            <a:spAutoFit/>
          </a:bodyPr>
          <a:lstStyle/>
          <a:p>
            <a:pPr defTabSz="449263">
              <a:spcBef>
                <a:spcPct val="50000"/>
              </a:spcBef>
            </a:pPr>
            <a:r>
              <a:rPr lang="en-US" altLang="ja-JP" sz="1400">
                <a:solidFill>
                  <a:srgbClr val="000000"/>
                </a:solidFill>
                <a:latin typeface="Arial" charset="0"/>
                <a:ea typeface="ＭＳ Ｐゴシック" charset="-128"/>
              </a:rPr>
              <a:t>10Gbps+External Network</a:t>
            </a:r>
          </a:p>
        </p:txBody>
      </p:sp>
      <p:pic>
        <p:nvPicPr>
          <p:cNvPr id="29715" name="Picture 49"/>
          <p:cNvPicPr>
            <a:picLocks noChangeAspect="1" noChangeArrowheads="1"/>
          </p:cNvPicPr>
          <p:nvPr/>
        </p:nvPicPr>
        <p:blipFill>
          <a:blip r:embed="rId3" cstate="print"/>
          <a:srcRect/>
          <a:stretch>
            <a:fillRect/>
          </a:stretch>
        </p:blipFill>
        <p:spPr bwMode="auto">
          <a:xfrm>
            <a:off x="6156325" y="3500438"/>
            <a:ext cx="2089150" cy="1560512"/>
          </a:xfrm>
          <a:prstGeom prst="rect">
            <a:avLst/>
          </a:prstGeom>
          <a:noFill/>
          <a:ln w="9525">
            <a:noFill/>
            <a:miter lim="800000"/>
            <a:headEnd/>
            <a:tailEnd/>
          </a:ln>
        </p:spPr>
      </p:pic>
      <p:pic>
        <p:nvPicPr>
          <p:cNvPr id="29716" name="Picture 50" descr="die_dual_core"/>
          <p:cNvPicPr>
            <a:picLocks noChangeAspect="1" noChangeArrowheads="1"/>
          </p:cNvPicPr>
          <p:nvPr/>
        </p:nvPicPr>
        <p:blipFill>
          <a:blip r:embed="rId8" cstate="print"/>
          <a:srcRect/>
          <a:stretch>
            <a:fillRect/>
          </a:stretch>
        </p:blipFill>
        <p:spPr bwMode="auto">
          <a:xfrm>
            <a:off x="5508625" y="3789363"/>
            <a:ext cx="792163" cy="628650"/>
          </a:xfrm>
          <a:prstGeom prst="rect">
            <a:avLst/>
          </a:prstGeom>
          <a:noFill/>
          <a:ln w="9525">
            <a:noFill/>
            <a:miter lim="800000"/>
            <a:headEnd/>
            <a:tailEnd/>
          </a:ln>
        </p:spPr>
      </p:pic>
      <p:pic>
        <p:nvPicPr>
          <p:cNvPr id="29717" name="Picture 51" descr="ClearSpeedAdvance"/>
          <p:cNvPicPr>
            <a:picLocks noChangeAspect="1" noChangeArrowheads="1"/>
          </p:cNvPicPr>
          <p:nvPr/>
        </p:nvPicPr>
        <p:blipFill>
          <a:blip r:embed="rId9" cstate="print"/>
          <a:srcRect l="923" t="9842" r="5536" b="14764"/>
          <a:stretch>
            <a:fillRect/>
          </a:stretch>
        </p:blipFill>
        <p:spPr bwMode="auto">
          <a:xfrm>
            <a:off x="7380288" y="4868863"/>
            <a:ext cx="1296987" cy="784225"/>
          </a:xfrm>
          <a:prstGeom prst="rect">
            <a:avLst/>
          </a:prstGeom>
          <a:noFill/>
          <a:ln w="9525">
            <a:noFill/>
            <a:miter lim="800000"/>
            <a:headEnd/>
            <a:tailEnd/>
          </a:ln>
        </p:spPr>
      </p:pic>
      <p:pic>
        <p:nvPicPr>
          <p:cNvPr id="29718" name="Picture 52" descr="opterons2"/>
          <p:cNvPicPr>
            <a:picLocks noChangeAspect="1" noChangeArrowheads="1"/>
          </p:cNvPicPr>
          <p:nvPr/>
        </p:nvPicPr>
        <p:blipFill>
          <a:blip r:embed="rId10" cstate="print"/>
          <a:srcRect/>
          <a:stretch>
            <a:fillRect/>
          </a:stretch>
        </p:blipFill>
        <p:spPr bwMode="auto">
          <a:xfrm>
            <a:off x="5724525" y="4437063"/>
            <a:ext cx="1511300" cy="784225"/>
          </a:xfrm>
          <a:prstGeom prst="rect">
            <a:avLst/>
          </a:prstGeom>
          <a:noFill/>
          <a:ln w="9525">
            <a:noFill/>
            <a:miter lim="800000"/>
            <a:headEnd/>
            <a:tailEnd/>
          </a:ln>
        </p:spPr>
      </p:pic>
      <p:pic>
        <p:nvPicPr>
          <p:cNvPr id="29719" name="Picture 53" descr="amd"/>
          <p:cNvPicPr>
            <a:picLocks noChangeAspect="1" noChangeArrowheads="1"/>
          </p:cNvPicPr>
          <p:nvPr/>
        </p:nvPicPr>
        <p:blipFill>
          <a:blip r:embed="rId11" cstate="print"/>
          <a:srcRect/>
          <a:stretch>
            <a:fillRect/>
          </a:stretch>
        </p:blipFill>
        <p:spPr bwMode="auto">
          <a:xfrm>
            <a:off x="5219700" y="3429000"/>
            <a:ext cx="936625" cy="346075"/>
          </a:xfrm>
          <a:prstGeom prst="rect">
            <a:avLst/>
          </a:prstGeom>
          <a:solidFill>
            <a:schemeClr val="tx1"/>
          </a:solidFill>
          <a:ln w="9525">
            <a:noFill/>
            <a:miter lim="800000"/>
            <a:headEnd/>
            <a:tailEnd/>
          </a:ln>
        </p:spPr>
      </p:pic>
      <p:sp>
        <p:nvSpPr>
          <p:cNvPr id="29720" name="Text Box 54"/>
          <p:cNvSpPr txBox="1">
            <a:spLocks noChangeArrowheads="1"/>
          </p:cNvSpPr>
          <p:nvPr/>
        </p:nvSpPr>
        <p:spPr bwMode="auto">
          <a:xfrm>
            <a:off x="3851275" y="1844675"/>
            <a:ext cx="2592388" cy="1311275"/>
          </a:xfrm>
          <a:prstGeom prst="rect">
            <a:avLst/>
          </a:prstGeom>
          <a:noFill/>
          <a:ln w="9525">
            <a:noFill/>
            <a:miter lim="800000"/>
            <a:headEnd/>
            <a:tailEnd/>
          </a:ln>
        </p:spPr>
        <p:txBody>
          <a:bodyPr>
            <a:spAutoFit/>
          </a:bodyPr>
          <a:lstStyle/>
          <a:p>
            <a:pPr algn="ctr" defTabSz="449263">
              <a:spcBef>
                <a:spcPct val="50000"/>
              </a:spcBef>
            </a:pPr>
            <a:r>
              <a:rPr lang="ja-JP" altLang="en-US" sz="2000" i="1">
                <a:solidFill>
                  <a:srgbClr val="000000"/>
                </a:solidFill>
                <a:latin typeface="Arial" charset="0"/>
                <a:ea typeface="ＭＳ Ｐゴシック" charset="-128"/>
              </a:rPr>
              <a:t>“</a:t>
            </a:r>
            <a:r>
              <a:rPr lang="en-US" altLang="ja-JP" sz="2000" i="1">
                <a:solidFill>
                  <a:srgbClr val="000000"/>
                </a:solidFill>
                <a:latin typeface="Arial" charset="0"/>
                <a:ea typeface="ＭＳ Ｐゴシック" charset="-128"/>
              </a:rPr>
              <a:t>Fastest Supercomputer in Asia” 7</a:t>
            </a:r>
            <a:r>
              <a:rPr lang="en-US" altLang="ja-JP" sz="2000" i="1" baseline="30000">
                <a:solidFill>
                  <a:srgbClr val="000000"/>
                </a:solidFill>
                <a:latin typeface="Arial" charset="0"/>
                <a:ea typeface="ＭＳ Ｐゴシック" charset="-128"/>
              </a:rPr>
              <a:t>th</a:t>
            </a:r>
            <a:r>
              <a:rPr lang="en-US" altLang="ja-JP" sz="2000" i="1">
                <a:solidFill>
                  <a:srgbClr val="000000"/>
                </a:solidFill>
                <a:latin typeface="Arial" charset="0"/>
                <a:ea typeface="ＭＳ Ｐゴシック" charset="-128"/>
              </a:rPr>
              <a:t> on the 27</a:t>
            </a:r>
            <a:r>
              <a:rPr lang="en-US" altLang="ja-JP" sz="2000" i="1" baseline="30000">
                <a:solidFill>
                  <a:srgbClr val="000000"/>
                </a:solidFill>
                <a:latin typeface="Arial" charset="0"/>
                <a:ea typeface="ＭＳ Ｐゴシック" charset="-128"/>
              </a:rPr>
              <a:t>th</a:t>
            </a:r>
            <a:r>
              <a:rPr lang="en-US" altLang="ja-JP" sz="2000" i="1">
                <a:solidFill>
                  <a:srgbClr val="000000"/>
                </a:solidFill>
                <a:latin typeface="Arial" charset="0"/>
                <a:ea typeface="ＭＳ Ｐゴシック" charset="-128"/>
              </a:rPr>
              <a:t> Top500@38.18TF</a:t>
            </a:r>
            <a:endParaRPr lang="en-US" altLang="ja-JP" sz="1400" i="1">
              <a:solidFill>
                <a:srgbClr val="000000"/>
              </a:solidFill>
              <a:latin typeface="Arial" charset="0"/>
              <a:ea typeface="ＭＳ Ｐゴシック" charset="-128"/>
            </a:endParaRPr>
          </a:p>
        </p:txBody>
      </p:sp>
      <p:pic>
        <p:nvPicPr>
          <p:cNvPr id="29721" name="Picture 55" descr="swallow"/>
          <p:cNvPicPr>
            <a:picLocks noChangeAspect="1" noChangeArrowheads="1"/>
          </p:cNvPicPr>
          <p:nvPr/>
        </p:nvPicPr>
        <p:blipFill>
          <a:blip r:embed="rId12" cstate="print"/>
          <a:srcRect/>
          <a:stretch>
            <a:fillRect/>
          </a:stretch>
        </p:blipFill>
        <p:spPr bwMode="auto">
          <a:xfrm>
            <a:off x="3492500" y="3068638"/>
            <a:ext cx="827088" cy="82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81000"/>
            <a:ext cx="7770813" cy="1433513"/>
          </a:xfrm>
        </p:spPr>
        <p:txBody>
          <a:bodyPr/>
          <a:lstStyle/>
          <a:p>
            <a:r>
              <a:rPr kumimoji="1" lang="en-US" altLang="ja-JP" sz="3200" dirty="0" smtClean="0"/>
              <a:t>#Cores &amp; </a:t>
            </a:r>
            <a:r>
              <a:rPr kumimoji="1" lang="en-US" altLang="ja-JP" sz="3200" dirty="0" err="1" smtClean="0"/>
              <a:t>Rmax</a:t>
            </a:r>
            <a:r>
              <a:rPr kumimoji="1" lang="en-US" altLang="ja-JP" sz="3200" dirty="0" smtClean="0"/>
              <a:t>/Core on #1 Top500</a:t>
            </a:r>
            <a:br>
              <a:rPr kumimoji="1" lang="en-US" altLang="ja-JP" sz="3200" dirty="0" smtClean="0"/>
            </a:br>
            <a:endParaRPr kumimoji="1" lang="ja-JP" altLang="en-US" sz="3200" dirty="0"/>
          </a:p>
        </p:txBody>
      </p:sp>
      <p:sp>
        <p:nvSpPr>
          <p:cNvPr id="3" name="コンテンツ プレースホルダ 2"/>
          <p:cNvSpPr>
            <a:spLocks noGrp="1"/>
          </p:cNvSpPr>
          <p:nvPr>
            <p:ph idx="1"/>
          </p:nvPr>
        </p:nvSpPr>
        <p:spPr>
          <a:xfrm>
            <a:off x="838200" y="1066800"/>
            <a:ext cx="7770813" cy="4233863"/>
          </a:xfrm>
        </p:spPr>
        <p:txBody>
          <a:bodyPr/>
          <a:lstStyle/>
          <a:p>
            <a:pPr>
              <a:buFont typeface="Arial" charset="0"/>
              <a:buChar char="•"/>
            </a:pPr>
            <a:r>
              <a:rPr kumimoji="1" lang="en-US" altLang="ja-JP" sz="2400" dirty="0" smtClean="0"/>
              <a:t>Alternating core increase vs. </a:t>
            </a:r>
            <a:r>
              <a:rPr kumimoji="1" lang="en-US" altLang="ja-JP" sz="2400" dirty="0" err="1" smtClean="0"/>
              <a:t>perf</a:t>
            </a:r>
            <a:r>
              <a:rPr kumimoji="1" lang="en-US" altLang="ja-JP" sz="2400" dirty="0" smtClean="0"/>
              <a:t>/core increase</a:t>
            </a:r>
          </a:p>
          <a:p>
            <a:pPr>
              <a:buFont typeface="Arial" charset="0"/>
              <a:buChar char="•"/>
            </a:pPr>
            <a:r>
              <a:rPr kumimoji="1" lang="en-US" altLang="ja-JP" sz="2400" dirty="0" smtClean="0"/>
              <a:t>Next generation (10PF) will mainly be # core increase, and thereafter…</a:t>
            </a:r>
          </a:p>
          <a:p>
            <a:pPr>
              <a:buFont typeface="Arial" charset="0"/>
              <a:buChar char="•"/>
            </a:pPr>
            <a:endParaRPr kumimoji="1" lang="en-US" altLang="ja-JP" sz="2400" dirty="0" smtClean="0"/>
          </a:p>
          <a:p>
            <a:pPr>
              <a:buFont typeface="Arial" charset="0"/>
              <a:buChar char="•"/>
            </a:pPr>
            <a:endParaRPr kumimoji="1" lang="ja-JP" altLang="en-US" dirty="0"/>
          </a:p>
        </p:txBody>
      </p:sp>
      <p:graphicFrame>
        <p:nvGraphicFramePr>
          <p:cNvPr id="4" name="グラフ 3"/>
          <p:cNvGraphicFramePr/>
          <p:nvPr/>
        </p:nvGraphicFramePr>
        <p:xfrm>
          <a:off x="-762000" y="2695575"/>
          <a:ext cx="9753600" cy="416242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990600" y="3886200"/>
            <a:ext cx="684803" cy="369332"/>
          </a:xfrm>
          <a:prstGeom prst="rect">
            <a:avLst/>
          </a:prstGeom>
          <a:noFill/>
        </p:spPr>
        <p:txBody>
          <a:bodyPr wrap="none" rtlCol="0">
            <a:spAutoFit/>
          </a:bodyPr>
          <a:lstStyle/>
          <a:p>
            <a:r>
              <a:rPr lang="en-US" altLang="ja-JP" dirty="0" err="1" smtClean="0">
                <a:solidFill>
                  <a:srgbClr val="000000"/>
                </a:solidFill>
              </a:rPr>
              <a:t>perf</a:t>
            </a:r>
            <a:endParaRPr lang="ja-JP" altLang="en-US" dirty="0">
              <a:solidFill>
                <a:srgbClr val="000000"/>
              </a:solidFill>
            </a:endParaRPr>
          </a:p>
        </p:txBody>
      </p:sp>
      <p:sp>
        <p:nvSpPr>
          <p:cNvPr id="6" name="テキスト ボックス 5"/>
          <p:cNvSpPr txBox="1"/>
          <p:nvPr/>
        </p:nvSpPr>
        <p:spPr>
          <a:xfrm>
            <a:off x="2209800" y="3962400"/>
            <a:ext cx="752642" cy="369332"/>
          </a:xfrm>
          <a:prstGeom prst="rect">
            <a:avLst/>
          </a:prstGeom>
          <a:noFill/>
        </p:spPr>
        <p:txBody>
          <a:bodyPr wrap="none" rtlCol="0">
            <a:spAutoFit/>
          </a:bodyPr>
          <a:lstStyle/>
          <a:p>
            <a:r>
              <a:rPr lang="en-US" altLang="ja-JP" dirty="0" smtClean="0">
                <a:solidFill>
                  <a:srgbClr val="000000"/>
                </a:solidFill>
              </a:rPr>
              <a:t>core</a:t>
            </a:r>
            <a:endParaRPr lang="ja-JP" altLang="en-US" dirty="0">
              <a:solidFill>
                <a:srgbClr val="000000"/>
              </a:solidFill>
            </a:endParaRPr>
          </a:p>
        </p:txBody>
      </p:sp>
      <p:sp>
        <p:nvSpPr>
          <p:cNvPr id="7" name="テキスト ボックス 6"/>
          <p:cNvSpPr txBox="1"/>
          <p:nvPr/>
        </p:nvSpPr>
        <p:spPr>
          <a:xfrm>
            <a:off x="4495800" y="3886200"/>
            <a:ext cx="684803" cy="369332"/>
          </a:xfrm>
          <a:prstGeom prst="rect">
            <a:avLst/>
          </a:prstGeom>
          <a:noFill/>
        </p:spPr>
        <p:txBody>
          <a:bodyPr wrap="none" rtlCol="0">
            <a:spAutoFit/>
          </a:bodyPr>
          <a:lstStyle/>
          <a:p>
            <a:r>
              <a:rPr lang="en-US" altLang="ja-JP" dirty="0" err="1" smtClean="0">
                <a:solidFill>
                  <a:srgbClr val="000000"/>
                </a:solidFill>
              </a:rPr>
              <a:t>perf</a:t>
            </a:r>
            <a:endParaRPr lang="ja-JP" altLang="en-US" dirty="0">
              <a:solidFill>
                <a:srgbClr val="000000"/>
              </a:solidFill>
            </a:endParaRPr>
          </a:p>
        </p:txBody>
      </p:sp>
      <p:cxnSp>
        <p:nvCxnSpPr>
          <p:cNvPr id="9" name="直線矢印コネクタ 8"/>
          <p:cNvCxnSpPr/>
          <p:nvPr/>
        </p:nvCxnSpPr>
        <p:spPr bwMode="auto">
          <a:xfrm>
            <a:off x="762000" y="4267200"/>
            <a:ext cx="1295400" cy="1588"/>
          </a:xfrm>
          <a:prstGeom prst="straightConnector1">
            <a:avLst/>
          </a:prstGeom>
          <a:solidFill>
            <a:srgbClr val="00B8FF"/>
          </a:solidFill>
          <a:ln w="19050" cap="flat" cmpd="sng" algn="ctr">
            <a:solidFill>
              <a:schemeClr val="tx1"/>
            </a:solidFill>
            <a:prstDash val="solid"/>
            <a:round/>
            <a:headEnd type="triangle" w="med" len="med"/>
            <a:tailEnd type="triangle"/>
          </a:ln>
          <a:effectLst/>
        </p:spPr>
      </p:cxnSp>
      <p:cxnSp>
        <p:nvCxnSpPr>
          <p:cNvPr id="10" name="直線矢印コネクタ 9"/>
          <p:cNvCxnSpPr/>
          <p:nvPr/>
        </p:nvCxnSpPr>
        <p:spPr bwMode="auto">
          <a:xfrm>
            <a:off x="2057400" y="4267200"/>
            <a:ext cx="1905000" cy="1588"/>
          </a:xfrm>
          <a:prstGeom prst="straightConnector1">
            <a:avLst/>
          </a:prstGeom>
          <a:solidFill>
            <a:srgbClr val="00B8FF"/>
          </a:solidFill>
          <a:ln w="19050" cap="flat" cmpd="sng" algn="ctr">
            <a:solidFill>
              <a:schemeClr val="tx1"/>
            </a:solidFill>
            <a:prstDash val="solid"/>
            <a:round/>
            <a:headEnd type="triangle" w="med" len="med"/>
            <a:tailEnd type="triangle"/>
          </a:ln>
          <a:effectLst/>
        </p:spPr>
      </p:cxnSp>
      <p:cxnSp>
        <p:nvCxnSpPr>
          <p:cNvPr id="12" name="直線矢印コネクタ 11"/>
          <p:cNvCxnSpPr/>
          <p:nvPr/>
        </p:nvCxnSpPr>
        <p:spPr bwMode="auto">
          <a:xfrm>
            <a:off x="3962400" y="4267200"/>
            <a:ext cx="1828800" cy="1588"/>
          </a:xfrm>
          <a:prstGeom prst="straightConnector1">
            <a:avLst/>
          </a:prstGeom>
          <a:solidFill>
            <a:srgbClr val="00B8FF"/>
          </a:solidFill>
          <a:ln w="19050" cap="flat" cmpd="sng" algn="ctr">
            <a:solidFill>
              <a:schemeClr val="tx1"/>
            </a:solidFill>
            <a:prstDash val="solid"/>
            <a:round/>
            <a:headEnd type="triangle" w="med" len="med"/>
            <a:tailEnd type="triangle"/>
          </a:ln>
          <a:effectLst/>
        </p:spPr>
      </p:cxnSp>
      <p:cxnSp>
        <p:nvCxnSpPr>
          <p:cNvPr id="14" name="直線矢印コネクタ 13"/>
          <p:cNvCxnSpPr/>
          <p:nvPr/>
        </p:nvCxnSpPr>
        <p:spPr bwMode="auto">
          <a:xfrm>
            <a:off x="5791200" y="4267200"/>
            <a:ext cx="1600200" cy="1588"/>
          </a:xfrm>
          <a:prstGeom prst="straightConnector1">
            <a:avLst/>
          </a:prstGeom>
          <a:solidFill>
            <a:srgbClr val="00B8FF"/>
          </a:solidFill>
          <a:ln w="19050" cap="flat" cmpd="sng" algn="ctr">
            <a:solidFill>
              <a:schemeClr val="tx1"/>
            </a:solidFill>
            <a:prstDash val="solid"/>
            <a:round/>
            <a:headEnd type="triangle" w="med" len="med"/>
            <a:tailEnd type="triangle"/>
          </a:ln>
          <a:effectLst/>
        </p:spPr>
      </p:cxnSp>
      <p:sp>
        <p:nvSpPr>
          <p:cNvPr id="16" name="テキスト ボックス 15"/>
          <p:cNvSpPr txBox="1"/>
          <p:nvPr/>
        </p:nvSpPr>
        <p:spPr>
          <a:xfrm>
            <a:off x="6172200" y="3974068"/>
            <a:ext cx="752642" cy="369332"/>
          </a:xfrm>
          <a:prstGeom prst="rect">
            <a:avLst/>
          </a:prstGeom>
          <a:noFill/>
        </p:spPr>
        <p:txBody>
          <a:bodyPr wrap="none" rtlCol="0">
            <a:spAutoFit/>
          </a:bodyPr>
          <a:lstStyle/>
          <a:p>
            <a:r>
              <a:rPr lang="en-US" altLang="ja-JP" dirty="0" smtClean="0">
                <a:solidFill>
                  <a:srgbClr val="000000"/>
                </a:solidFill>
              </a:rPr>
              <a:t>core</a:t>
            </a:r>
            <a:endParaRPr lang="ja-JP" altLang="en-US" dirty="0">
              <a:solidFill>
                <a:srgbClr val="000000"/>
              </a:solidFill>
            </a:endParaRPr>
          </a:p>
        </p:txBody>
      </p:sp>
      <p:sp>
        <p:nvSpPr>
          <p:cNvPr id="17" name="テキスト ボックス 16"/>
          <p:cNvSpPr txBox="1"/>
          <p:nvPr/>
        </p:nvSpPr>
        <p:spPr>
          <a:xfrm>
            <a:off x="7772400" y="3886200"/>
            <a:ext cx="684803" cy="369332"/>
          </a:xfrm>
          <a:prstGeom prst="rect">
            <a:avLst/>
          </a:prstGeom>
          <a:noFill/>
        </p:spPr>
        <p:txBody>
          <a:bodyPr wrap="none" rtlCol="0">
            <a:spAutoFit/>
          </a:bodyPr>
          <a:lstStyle/>
          <a:p>
            <a:r>
              <a:rPr lang="en-US" altLang="ja-JP" dirty="0" err="1" smtClean="0">
                <a:solidFill>
                  <a:srgbClr val="000000"/>
                </a:solidFill>
              </a:rPr>
              <a:t>perf</a:t>
            </a:r>
            <a:endParaRPr lang="ja-JP" altLang="en-US" dirty="0">
              <a:solidFill>
                <a:srgbClr val="000000"/>
              </a:solidFill>
            </a:endParaRPr>
          </a:p>
        </p:txBody>
      </p:sp>
      <p:cxnSp>
        <p:nvCxnSpPr>
          <p:cNvPr id="18" name="直線矢印コネクタ 17"/>
          <p:cNvCxnSpPr/>
          <p:nvPr/>
        </p:nvCxnSpPr>
        <p:spPr bwMode="auto">
          <a:xfrm>
            <a:off x="7391400" y="4267200"/>
            <a:ext cx="1295400" cy="1588"/>
          </a:xfrm>
          <a:prstGeom prst="straightConnector1">
            <a:avLst/>
          </a:prstGeom>
          <a:solidFill>
            <a:srgbClr val="00B8FF"/>
          </a:solidFill>
          <a:ln w="19050" cap="flat" cmpd="sng" algn="ctr">
            <a:solidFill>
              <a:schemeClr val="tx1"/>
            </a:solidFill>
            <a:prstDash val="solid"/>
            <a:round/>
            <a:headEnd type="triangle" w="med" len="med"/>
            <a:tailEnd type="triangle"/>
          </a:ln>
          <a:effectLst/>
        </p:spPr>
      </p:cxnSp>
      <p:cxnSp>
        <p:nvCxnSpPr>
          <p:cNvPr id="26" name="直線コネクタ 25"/>
          <p:cNvCxnSpPr/>
          <p:nvPr/>
        </p:nvCxnSpPr>
        <p:spPr bwMode="auto">
          <a:xfrm rot="5400000">
            <a:off x="4876800" y="4648200"/>
            <a:ext cx="3352800" cy="0"/>
          </a:xfrm>
          <a:prstGeom prst="line">
            <a:avLst/>
          </a:prstGeom>
          <a:solidFill>
            <a:srgbClr val="00B8FF"/>
          </a:solidFill>
          <a:ln w="25400" cap="flat" cmpd="sng" algn="ctr">
            <a:solidFill>
              <a:schemeClr val="tx1"/>
            </a:solidFill>
            <a:prstDash val="sysDash"/>
            <a:round/>
            <a:headEnd type="none" w="med" len="med"/>
            <a:tailEnd type="none" w="med" len="med"/>
          </a:ln>
          <a:effectLst/>
        </p:spPr>
      </p:cxnSp>
      <p:sp>
        <p:nvSpPr>
          <p:cNvPr id="30" name="テキスト ボックス 29"/>
          <p:cNvSpPr txBox="1"/>
          <p:nvPr/>
        </p:nvSpPr>
        <p:spPr>
          <a:xfrm>
            <a:off x="5790455" y="2362200"/>
            <a:ext cx="1405065" cy="646331"/>
          </a:xfrm>
          <a:prstGeom prst="rect">
            <a:avLst/>
          </a:prstGeom>
          <a:noFill/>
        </p:spPr>
        <p:txBody>
          <a:bodyPr wrap="none" rtlCol="0">
            <a:spAutoFit/>
          </a:bodyPr>
          <a:lstStyle/>
          <a:p>
            <a:pPr algn="ctr"/>
            <a:r>
              <a:rPr lang="en-US" altLang="ja-JP" dirty="0" smtClean="0">
                <a:solidFill>
                  <a:srgbClr val="000000"/>
                </a:solidFill>
              </a:rPr>
              <a:t>Intel </a:t>
            </a:r>
            <a:br>
              <a:rPr lang="en-US" altLang="ja-JP" dirty="0" smtClean="0">
                <a:solidFill>
                  <a:srgbClr val="000000"/>
                </a:solidFill>
              </a:rPr>
            </a:br>
            <a:r>
              <a:rPr lang="en-US" altLang="ja-JP" dirty="0" smtClean="0">
                <a:solidFill>
                  <a:srgbClr val="000000"/>
                </a:solidFill>
              </a:rPr>
              <a:t>P4&gt;Core1</a:t>
            </a:r>
            <a:endParaRPr lang="ja-JP" altLang="en-US" dirty="0">
              <a:solidFill>
                <a:srgbClr val="00000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85800" y="381000"/>
            <a:ext cx="7770813" cy="679450"/>
          </a:xfrm>
        </p:spPr>
        <p:txBody>
          <a:bodyPr/>
          <a:lstStyle/>
          <a:p>
            <a:r>
              <a:rPr kumimoji="1" lang="en-US" altLang="ja-JP" sz="3600" dirty="0" smtClean="0"/>
              <a:t>Extreme Many Core, </a:t>
            </a:r>
            <a:r>
              <a:rPr kumimoji="1" lang="en-US" altLang="ja-JP" sz="3600" dirty="0" err="1" smtClean="0"/>
              <a:t>Slow&amp;Parallel</a:t>
            </a:r>
            <a:r>
              <a:rPr kumimoji="1" lang="en-US" altLang="ja-JP" sz="3600" dirty="0" smtClean="0"/>
              <a:t> is the Key to Low Power [Kogge08]</a:t>
            </a:r>
            <a:endParaRPr kumimoji="1" lang="ja-JP" altLang="en-US" sz="3600" dirty="0"/>
          </a:p>
        </p:txBody>
      </p:sp>
      <p:sp>
        <p:nvSpPr>
          <p:cNvPr id="5" name="コンテンツ プレースホルダ 4"/>
          <p:cNvSpPr>
            <a:spLocks noGrp="1"/>
          </p:cNvSpPr>
          <p:nvPr>
            <p:ph idx="1"/>
          </p:nvPr>
        </p:nvSpPr>
        <p:spPr/>
        <p:txBody>
          <a:bodyPr/>
          <a:lstStyle/>
          <a:p>
            <a:endParaRPr kumimoji="1" lang="ja-JP" altLang="en-US" dirty="0"/>
          </a:p>
        </p:txBody>
      </p:sp>
      <p:pic>
        <p:nvPicPr>
          <p:cNvPr id="8" name="Picture 8"/>
          <p:cNvPicPr>
            <a:picLocks noChangeAspect="1" noChangeArrowheads="1"/>
          </p:cNvPicPr>
          <p:nvPr/>
        </p:nvPicPr>
        <p:blipFill>
          <a:blip r:embed="rId2" cstate="print"/>
          <a:srcRect/>
          <a:stretch>
            <a:fillRect/>
          </a:stretch>
        </p:blipFill>
        <p:spPr bwMode="auto">
          <a:xfrm>
            <a:off x="4419600" y="2895600"/>
            <a:ext cx="4724400" cy="3962400"/>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0" y="2895600"/>
            <a:ext cx="4572000" cy="3962401"/>
          </a:xfrm>
          <a:prstGeom prst="rect">
            <a:avLst/>
          </a:prstGeom>
          <a:noFill/>
          <a:ln w="9525">
            <a:noFill/>
            <a:miter lim="800000"/>
            <a:headEnd/>
            <a:tailEnd/>
          </a:ln>
        </p:spPr>
      </p:pic>
      <p:pic>
        <p:nvPicPr>
          <p:cNvPr id="7" name="Picture 5"/>
          <p:cNvPicPr>
            <a:picLocks noChangeAspect="1" noChangeArrowheads="1"/>
          </p:cNvPicPr>
          <p:nvPr/>
        </p:nvPicPr>
        <p:blipFill>
          <a:blip r:embed="rId4" cstate="print"/>
          <a:srcRect/>
          <a:stretch>
            <a:fillRect/>
          </a:stretch>
        </p:blipFill>
        <p:spPr bwMode="auto">
          <a:xfrm>
            <a:off x="6781800" y="1600200"/>
            <a:ext cx="2276475" cy="149995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152400"/>
            <a:ext cx="7770813" cy="1433513"/>
          </a:xfrm>
        </p:spPr>
        <p:txBody>
          <a:bodyPr/>
          <a:lstStyle/>
          <a:p>
            <a:r>
              <a:rPr lang="en-US" altLang="ja-JP" sz="4000" dirty="0" smtClean="0">
                <a:latin typeface="Comic Sans MS" pitchFamily="66" charset="0"/>
              </a:rPr>
              <a:t>“Accelerator”</a:t>
            </a:r>
            <a:endParaRPr kumimoji="1" lang="ja-JP" altLang="en-US" sz="4000" dirty="0">
              <a:latin typeface="Comic Sans MS" pitchFamily="66" charset="0"/>
            </a:endParaRPr>
          </a:p>
        </p:txBody>
      </p:sp>
      <p:sp>
        <p:nvSpPr>
          <p:cNvPr id="3" name="コンテンツ プレースホルダ 2"/>
          <p:cNvSpPr>
            <a:spLocks noGrp="1"/>
          </p:cNvSpPr>
          <p:nvPr>
            <p:ph idx="1"/>
          </p:nvPr>
        </p:nvSpPr>
        <p:spPr>
          <a:xfrm>
            <a:off x="0" y="1066800"/>
            <a:ext cx="9296400" cy="4233863"/>
          </a:xfrm>
        </p:spPr>
        <p:txBody>
          <a:bodyPr/>
          <a:lstStyle/>
          <a:p>
            <a:r>
              <a:rPr lang="en-US" altLang="ja-JP" sz="2800" dirty="0" smtClean="0">
                <a:latin typeface="Comic Sans MS" pitchFamily="66" charset="0"/>
              </a:rPr>
              <a:t>Special-purpose HW for </a:t>
            </a:r>
            <a:br>
              <a:rPr lang="en-US" altLang="ja-JP" sz="2800" dirty="0" smtClean="0">
                <a:latin typeface="Comic Sans MS" pitchFamily="66" charset="0"/>
              </a:rPr>
            </a:br>
            <a:r>
              <a:rPr lang="en-US" altLang="ja-JP" sz="2800" dirty="0" smtClean="0">
                <a:latin typeface="Comic Sans MS" pitchFamily="66" charset="0"/>
              </a:rPr>
              <a:t>accelerated</a:t>
            </a:r>
            <a:r>
              <a:rPr lang="ja-JP" altLang="en-US" sz="2800" dirty="0" smtClean="0">
                <a:latin typeface="Comic Sans MS" pitchFamily="66" charset="0"/>
              </a:rPr>
              <a:t> </a:t>
            </a:r>
            <a:r>
              <a:rPr lang="en-US" altLang="ja-JP" sz="2800" dirty="0" smtClean="0">
                <a:latin typeface="Comic Sans MS" pitchFamily="66" charset="0"/>
              </a:rPr>
              <a:t>computation</a:t>
            </a:r>
          </a:p>
          <a:p>
            <a:pPr lvl="1"/>
            <a:r>
              <a:rPr lang="en-US" altLang="ja-JP" sz="2400" dirty="0" smtClean="0">
                <a:latin typeface="Comic Sans MS" pitchFamily="66" charset="0"/>
              </a:rPr>
              <a:t>Small production, special market, expensive</a:t>
            </a:r>
          </a:p>
          <a:p>
            <a:pPr lvl="1"/>
            <a:r>
              <a:rPr lang="en-US" altLang="ja-JP" sz="2400" dirty="0" smtClean="0">
                <a:latin typeface="Comic Sans MS" pitchFamily="66" charset="0"/>
              </a:rPr>
              <a:t>Lack of software inheritance over HW generation</a:t>
            </a:r>
          </a:p>
          <a:p>
            <a:r>
              <a:rPr lang="en-US" altLang="ja-JP" sz="2800" dirty="0" smtClean="0">
                <a:latin typeface="Comic Sans MS" pitchFamily="66" charset="0"/>
              </a:rPr>
              <a:t>Restriction of application area</a:t>
            </a:r>
          </a:p>
          <a:p>
            <a:pPr lvl="1"/>
            <a:r>
              <a:rPr lang="en-US" altLang="ja-JP" sz="2400" dirty="0" smtClean="0">
                <a:latin typeface="Comic Sans MS" pitchFamily="66" charset="0"/>
              </a:rPr>
              <a:t>Only accelerates special type/portion of computation</a:t>
            </a:r>
          </a:p>
          <a:p>
            <a:pPr lvl="1"/>
            <a:r>
              <a:rPr lang="en-US" altLang="ja-JP" sz="2400" dirty="0" smtClean="0">
                <a:latin typeface="Comic Sans MS" pitchFamily="66" charset="0"/>
              </a:rPr>
              <a:t>Computation that “does not fit” impossible or slow</a:t>
            </a:r>
            <a:endParaRPr lang="ja-JP" altLang="en-US" sz="2400" dirty="0" smtClean="0">
              <a:latin typeface="Comic Sans MS" pitchFamily="66" charset="0"/>
            </a:endParaRPr>
          </a:p>
          <a:p>
            <a:r>
              <a:rPr lang="en-US" altLang="ja-JP" sz="2800" dirty="0" smtClean="0">
                <a:latin typeface="Comic Sans MS" pitchFamily="66" charset="0"/>
              </a:rPr>
              <a:t>Restriction of programming model</a:t>
            </a:r>
          </a:p>
          <a:p>
            <a:pPr lvl="1"/>
            <a:r>
              <a:rPr lang="en-US" altLang="ja-JP" sz="2400" dirty="0" smtClean="0">
                <a:latin typeface="Comic Sans MS" pitchFamily="66" charset="0"/>
              </a:rPr>
              <a:t>Specialized programming model, language</a:t>
            </a:r>
          </a:p>
          <a:p>
            <a:pPr lvl="1"/>
            <a:r>
              <a:rPr kumimoji="1" lang="en-US" altLang="ja-JP" sz="2400" dirty="0" smtClean="0">
                <a:latin typeface="Comic Sans MS" pitchFamily="66" charset="0"/>
              </a:rPr>
              <a:t>Restrictions on pointers, recursion, </a:t>
            </a:r>
            <a:r>
              <a:rPr kumimoji="1" lang="en-US" altLang="ja-JP" sz="2400" dirty="0" err="1" smtClean="0">
                <a:latin typeface="Comic Sans MS" pitchFamily="66" charset="0"/>
              </a:rPr>
              <a:t>strucures</a:t>
            </a:r>
            <a:r>
              <a:rPr kumimoji="1" lang="en-US" altLang="ja-JP" sz="2400" dirty="0" smtClean="0">
                <a:latin typeface="Comic Sans MS" pitchFamily="66" charset="0"/>
              </a:rPr>
              <a:t>, etc.</a:t>
            </a:r>
          </a:p>
          <a:p>
            <a:pPr lvl="1"/>
            <a:r>
              <a:rPr lang="en-US" altLang="ja-JP" sz="2400" dirty="0" smtClean="0">
                <a:latin typeface="Comic Sans MS" pitchFamily="66" charset="0"/>
              </a:rPr>
              <a:t>No OS or other system software</a:t>
            </a:r>
            <a:br>
              <a:rPr lang="en-US" altLang="ja-JP" sz="2400" dirty="0" smtClean="0">
                <a:latin typeface="Comic Sans MS" pitchFamily="66" charset="0"/>
              </a:rPr>
            </a:br>
            <a:endParaRPr kumimoji="1" lang="en-US" altLang="ja-JP" sz="2400" dirty="0" smtClean="0">
              <a:latin typeface="Comic Sans MS" pitchFamily="66" charset="0"/>
            </a:endParaRPr>
          </a:p>
        </p:txBody>
      </p:sp>
      <p:pic>
        <p:nvPicPr>
          <p:cNvPr id="4" name="Picture 2" descr="C:\Documents and Settings\sugupta\Desktop\P1030_tesla_091023_R5 copy.png"/>
          <p:cNvPicPr>
            <a:picLocks noChangeAspect="1" noChangeArrowheads="1"/>
          </p:cNvPicPr>
          <p:nvPr/>
        </p:nvPicPr>
        <p:blipFill>
          <a:blip r:embed="rId2" cstate="print">
            <a:lum bright="10000"/>
          </a:blip>
          <a:srcRect/>
          <a:stretch>
            <a:fillRect/>
          </a:stretch>
        </p:blipFill>
        <p:spPr bwMode="auto">
          <a:xfrm rot="516609">
            <a:off x="5980043" y="382851"/>
            <a:ext cx="2186337" cy="1669400"/>
          </a:xfrm>
          <a:prstGeom prst="rect">
            <a:avLst/>
          </a:prstGeom>
          <a:noFill/>
        </p:spPr>
      </p:pic>
      <p:sp>
        <p:nvSpPr>
          <p:cNvPr id="5" name="テキスト ボックス 4"/>
          <p:cNvSpPr txBox="1"/>
          <p:nvPr/>
        </p:nvSpPr>
        <p:spPr>
          <a:xfrm>
            <a:off x="7620000" y="2057400"/>
            <a:ext cx="530915" cy="369332"/>
          </a:xfrm>
          <a:prstGeom prst="rect">
            <a:avLst/>
          </a:prstGeom>
          <a:noFill/>
        </p:spPr>
        <p:txBody>
          <a:bodyPr wrap="none" rtlCol="0">
            <a:spAutoFit/>
          </a:bodyPr>
          <a:lstStyle/>
          <a:p>
            <a:r>
              <a:rPr kumimoji="1" lang="en-US" altLang="ja-JP" dirty="0" smtClean="0">
                <a:solidFill>
                  <a:srgbClr val="FF0000"/>
                </a:solidFill>
              </a:rPr>
              <a:t>No</a:t>
            </a:r>
            <a:endParaRPr kumimoji="1" lang="ja-JP" altLang="en-US" dirty="0">
              <a:solidFill>
                <a:srgbClr val="FF0000"/>
              </a:solidFill>
            </a:endParaRPr>
          </a:p>
        </p:txBody>
      </p:sp>
      <p:sp>
        <p:nvSpPr>
          <p:cNvPr id="6" name="テキスト ボックス 5"/>
          <p:cNvSpPr txBox="1"/>
          <p:nvPr/>
        </p:nvSpPr>
        <p:spPr>
          <a:xfrm>
            <a:off x="8077200" y="2438400"/>
            <a:ext cx="530915" cy="369332"/>
          </a:xfrm>
          <a:prstGeom prst="rect">
            <a:avLst/>
          </a:prstGeom>
          <a:noFill/>
        </p:spPr>
        <p:txBody>
          <a:bodyPr wrap="none" rtlCol="0">
            <a:spAutoFit/>
          </a:bodyPr>
          <a:lstStyle/>
          <a:p>
            <a:r>
              <a:rPr kumimoji="1" lang="en-US" altLang="ja-JP" dirty="0" smtClean="0">
                <a:solidFill>
                  <a:srgbClr val="FF0000"/>
                </a:solidFill>
              </a:rPr>
              <a:t>No</a:t>
            </a:r>
            <a:endParaRPr kumimoji="1" lang="ja-JP" altLang="en-US" dirty="0">
              <a:solidFill>
                <a:srgbClr val="FF0000"/>
              </a:solidFill>
            </a:endParaRPr>
          </a:p>
        </p:txBody>
      </p:sp>
      <p:sp>
        <p:nvSpPr>
          <p:cNvPr id="7" name="テキスト ボックス 6"/>
          <p:cNvSpPr txBox="1"/>
          <p:nvPr/>
        </p:nvSpPr>
        <p:spPr>
          <a:xfrm>
            <a:off x="8382000" y="3429000"/>
            <a:ext cx="530915" cy="369332"/>
          </a:xfrm>
          <a:prstGeom prst="rect">
            <a:avLst/>
          </a:prstGeom>
          <a:noFill/>
        </p:spPr>
        <p:txBody>
          <a:bodyPr wrap="none" rtlCol="0">
            <a:spAutoFit/>
          </a:bodyPr>
          <a:lstStyle/>
          <a:p>
            <a:r>
              <a:rPr kumimoji="1" lang="en-US" altLang="ja-JP" dirty="0" smtClean="0">
                <a:solidFill>
                  <a:srgbClr val="FF0000"/>
                </a:solidFill>
              </a:rPr>
              <a:t>No</a:t>
            </a:r>
            <a:endParaRPr kumimoji="1" lang="ja-JP" altLang="en-US" dirty="0">
              <a:solidFill>
                <a:srgbClr val="FF0000"/>
              </a:solidFill>
            </a:endParaRPr>
          </a:p>
        </p:txBody>
      </p:sp>
      <p:sp>
        <p:nvSpPr>
          <p:cNvPr id="8" name="テキスト ボックス 7"/>
          <p:cNvSpPr txBox="1"/>
          <p:nvPr/>
        </p:nvSpPr>
        <p:spPr>
          <a:xfrm>
            <a:off x="8077200" y="3886200"/>
            <a:ext cx="966931" cy="646331"/>
          </a:xfrm>
          <a:prstGeom prst="rect">
            <a:avLst/>
          </a:prstGeom>
          <a:noFill/>
        </p:spPr>
        <p:txBody>
          <a:bodyPr wrap="none" rtlCol="0">
            <a:spAutoFit/>
          </a:bodyPr>
          <a:lstStyle/>
          <a:p>
            <a:r>
              <a:rPr lang="en-US" altLang="ja-JP" dirty="0" smtClean="0">
                <a:solidFill>
                  <a:srgbClr val="FF0000"/>
                </a:solidFill>
              </a:rPr>
              <a:t>No w/</a:t>
            </a:r>
            <a:br>
              <a:rPr lang="en-US" altLang="ja-JP" dirty="0" smtClean="0">
                <a:solidFill>
                  <a:srgbClr val="FF0000"/>
                </a:solidFill>
              </a:rPr>
            </a:br>
            <a:r>
              <a:rPr lang="en-US" altLang="ja-JP" dirty="0" smtClean="0">
                <a:solidFill>
                  <a:srgbClr val="FF0000"/>
                </a:solidFill>
              </a:rPr>
              <a:t>hybrid</a:t>
            </a:r>
            <a:endParaRPr kumimoji="1" lang="ja-JP" altLang="en-US" dirty="0">
              <a:solidFill>
                <a:srgbClr val="FF0000"/>
              </a:solidFill>
            </a:endParaRPr>
          </a:p>
        </p:txBody>
      </p:sp>
      <p:sp>
        <p:nvSpPr>
          <p:cNvPr id="9" name="テキスト ボックス 8"/>
          <p:cNvSpPr txBox="1"/>
          <p:nvPr/>
        </p:nvSpPr>
        <p:spPr>
          <a:xfrm>
            <a:off x="6781800" y="4800600"/>
            <a:ext cx="1437253" cy="369332"/>
          </a:xfrm>
          <a:prstGeom prst="rect">
            <a:avLst/>
          </a:prstGeom>
          <a:noFill/>
        </p:spPr>
        <p:txBody>
          <a:bodyPr wrap="none" rtlCol="0">
            <a:spAutoFit/>
          </a:bodyPr>
          <a:lstStyle/>
          <a:p>
            <a:r>
              <a:rPr lang="en-US" altLang="ja-JP" dirty="0" smtClean="0">
                <a:solidFill>
                  <a:srgbClr val="FF0000"/>
                </a:solidFill>
              </a:rPr>
              <a:t>Improving</a:t>
            </a:r>
            <a:endParaRPr kumimoji="1" lang="ja-JP" altLang="en-US" dirty="0">
              <a:solidFill>
                <a:srgbClr val="FF0000"/>
              </a:solidFill>
            </a:endParaRPr>
          </a:p>
        </p:txBody>
      </p:sp>
      <p:sp>
        <p:nvSpPr>
          <p:cNvPr id="11" name="テキスト ボックス 10"/>
          <p:cNvSpPr txBox="1"/>
          <p:nvPr/>
        </p:nvSpPr>
        <p:spPr>
          <a:xfrm>
            <a:off x="5638800" y="5715000"/>
            <a:ext cx="2018501" cy="369332"/>
          </a:xfrm>
          <a:prstGeom prst="rect">
            <a:avLst/>
          </a:prstGeom>
          <a:noFill/>
        </p:spPr>
        <p:txBody>
          <a:bodyPr wrap="none" rtlCol="0">
            <a:spAutoFit/>
          </a:bodyPr>
          <a:lstStyle/>
          <a:p>
            <a:r>
              <a:rPr kumimoji="1" lang="en-US" altLang="ja-JP" dirty="0" smtClean="0">
                <a:solidFill>
                  <a:srgbClr val="FF0000"/>
                </a:solidFill>
              </a:rPr>
              <a:t>No with hybrid</a:t>
            </a:r>
            <a:endParaRPr kumimoji="1" lang="ja-JP" altLang="en-US" dirty="0">
              <a:solidFill>
                <a:srgbClr val="FF0000"/>
              </a:solidFill>
            </a:endParaRPr>
          </a:p>
        </p:txBody>
      </p:sp>
      <p:sp>
        <p:nvSpPr>
          <p:cNvPr id="12" name="テキスト ボックス 11"/>
          <p:cNvSpPr txBox="1"/>
          <p:nvPr/>
        </p:nvSpPr>
        <p:spPr>
          <a:xfrm>
            <a:off x="7706747" y="5410200"/>
            <a:ext cx="1437253" cy="369332"/>
          </a:xfrm>
          <a:prstGeom prst="rect">
            <a:avLst/>
          </a:prstGeom>
          <a:noFill/>
        </p:spPr>
        <p:txBody>
          <a:bodyPr wrap="none" rtlCol="0">
            <a:spAutoFit/>
          </a:bodyPr>
          <a:lstStyle/>
          <a:p>
            <a:r>
              <a:rPr lang="en-US" altLang="ja-JP" dirty="0" smtClean="0">
                <a:solidFill>
                  <a:srgbClr val="FF0000"/>
                </a:solidFill>
              </a:rPr>
              <a:t>Improving</a:t>
            </a:r>
            <a:endParaRPr kumimoji="1" lang="ja-JP"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p:txBody>
          <a:bodyPr/>
          <a:lstStyle/>
          <a:p>
            <a:endParaRPr lang="ja-JP" altLang="en-US"/>
          </a:p>
        </p:txBody>
      </p:sp>
      <p:pic>
        <p:nvPicPr>
          <p:cNvPr id="1333251" name="Picture 3"/>
          <p:cNvPicPr>
            <a:picLocks noChangeAspect="1" noChangeArrowheads="1"/>
          </p:cNvPicPr>
          <p:nvPr/>
        </p:nvPicPr>
        <p:blipFill>
          <a:blip r:embed="rId3" cstate="print"/>
          <a:srcRect/>
          <a:stretch>
            <a:fillRect/>
          </a:stretch>
        </p:blipFill>
        <p:spPr bwMode="auto">
          <a:xfrm>
            <a:off x="179388" y="3429000"/>
            <a:ext cx="4392612" cy="3294063"/>
          </a:xfrm>
          <a:prstGeom prst="rect">
            <a:avLst/>
          </a:prstGeom>
          <a:noFill/>
          <a:ln w="9525">
            <a:noFill/>
            <a:miter lim="800000"/>
            <a:headEnd/>
            <a:tailEnd/>
          </a:ln>
          <a:effectLst/>
        </p:spPr>
      </p:pic>
      <p:pic>
        <p:nvPicPr>
          <p:cNvPr id="1333252" name="Picture 4"/>
          <p:cNvPicPr>
            <a:picLocks noChangeAspect="1" noChangeArrowheads="1"/>
          </p:cNvPicPr>
          <p:nvPr/>
        </p:nvPicPr>
        <p:blipFill>
          <a:blip r:embed="rId4" cstate="print"/>
          <a:srcRect/>
          <a:stretch>
            <a:fillRect/>
          </a:stretch>
        </p:blipFill>
        <p:spPr bwMode="auto">
          <a:xfrm>
            <a:off x="4572000" y="134938"/>
            <a:ext cx="4392613" cy="3294062"/>
          </a:xfrm>
          <a:prstGeom prst="rect">
            <a:avLst/>
          </a:prstGeom>
          <a:noFill/>
          <a:ln w="9525">
            <a:noFill/>
            <a:miter lim="800000"/>
            <a:headEnd/>
            <a:tailEnd/>
          </a:ln>
          <a:effectLst/>
        </p:spPr>
      </p:pic>
      <p:pic>
        <p:nvPicPr>
          <p:cNvPr id="1333254" name="Picture 6" descr="TSUBAME-2F-RmA-ROWS-234"/>
          <p:cNvPicPr>
            <a:picLocks noChangeAspect="1" noChangeArrowheads="1"/>
          </p:cNvPicPr>
          <p:nvPr/>
        </p:nvPicPr>
        <p:blipFill>
          <a:blip r:embed="rId5" cstate="print"/>
          <a:srcRect/>
          <a:stretch>
            <a:fillRect/>
          </a:stretch>
        </p:blipFill>
        <p:spPr bwMode="auto">
          <a:xfrm>
            <a:off x="179388" y="134938"/>
            <a:ext cx="4392612" cy="3294062"/>
          </a:xfrm>
          <a:prstGeom prst="rect">
            <a:avLst/>
          </a:prstGeom>
          <a:noFill/>
        </p:spPr>
      </p:pic>
      <p:pic>
        <p:nvPicPr>
          <p:cNvPr id="8" name="Picture 12"/>
          <p:cNvPicPr>
            <a:picLocks noChangeAspect="1" noChangeArrowheads="1"/>
          </p:cNvPicPr>
          <p:nvPr/>
        </p:nvPicPr>
        <p:blipFill>
          <a:blip r:embed="rId6" cstate="print"/>
          <a:srcRect/>
          <a:stretch>
            <a:fillRect/>
          </a:stretch>
        </p:blipFill>
        <p:spPr bwMode="auto">
          <a:xfrm>
            <a:off x="4572000" y="3538538"/>
            <a:ext cx="4968875" cy="3130550"/>
          </a:xfrm>
          <a:prstGeom prst="rect">
            <a:avLst/>
          </a:prstGeom>
          <a:noFill/>
          <a:ln w="9525">
            <a:noFill/>
            <a:miter lim="800000"/>
            <a:headEnd/>
            <a:tailEnd/>
          </a:ln>
          <a:effectLst/>
        </p:spPr>
      </p:pic>
      <p:sp>
        <p:nvSpPr>
          <p:cNvPr id="1333255" name="Text Box 7"/>
          <p:cNvSpPr txBox="1">
            <a:spLocks noChangeArrowheads="1"/>
          </p:cNvSpPr>
          <p:nvPr/>
        </p:nvSpPr>
        <p:spPr bwMode="auto">
          <a:xfrm>
            <a:off x="3132138" y="2349500"/>
            <a:ext cx="2879725" cy="1938992"/>
          </a:xfrm>
          <a:prstGeom prst="rect">
            <a:avLst/>
          </a:prstGeom>
          <a:solidFill>
            <a:schemeClr val="bg1">
              <a:alpha val="60001"/>
            </a:schemeClr>
          </a:solidFill>
          <a:ln w="9525">
            <a:noFill/>
            <a:miter lim="800000"/>
            <a:headEnd/>
            <a:tailEnd/>
          </a:ln>
          <a:effectLst/>
        </p:spPr>
        <p:txBody>
          <a:bodyPr>
            <a:spAutoFit/>
          </a:bodyPr>
          <a:lstStyle/>
          <a:p>
            <a:pPr algn="ctr" defTabSz="449263">
              <a:spcBef>
                <a:spcPct val="50000"/>
              </a:spcBef>
            </a:pPr>
            <a:r>
              <a:rPr lang="en-US" altLang="ja-JP" sz="2400" b="1" dirty="0" err="1">
                <a:solidFill>
                  <a:srgbClr val="FF3300"/>
                </a:solidFill>
                <a:effectLst>
                  <a:outerShdw blurRad="38100" dist="38100" dir="2700000" algn="tl">
                    <a:srgbClr val="C0C0C0"/>
                  </a:outerShdw>
                </a:effectLst>
                <a:latin typeface="Arial" charset="0"/>
                <a:ea typeface="ＭＳ Ｐゴシック" charset="-128"/>
              </a:rPr>
              <a:t>Titech</a:t>
            </a:r>
            <a:r>
              <a:rPr lang="en-US" altLang="ja-JP" sz="2400" b="1" dirty="0">
                <a:solidFill>
                  <a:srgbClr val="FF3300"/>
                </a:solidFill>
                <a:effectLst>
                  <a:outerShdw blurRad="38100" dist="38100" dir="2700000" algn="tl">
                    <a:srgbClr val="C0C0C0"/>
                  </a:outerShdw>
                </a:effectLst>
                <a:latin typeface="Arial" charset="0"/>
                <a:ea typeface="ＭＳ Ｐゴシック" charset="-128"/>
              </a:rPr>
              <a:t> TSUBAME</a:t>
            </a:r>
            <a:br>
              <a:rPr lang="en-US" altLang="ja-JP" sz="2400" b="1" dirty="0">
                <a:solidFill>
                  <a:srgbClr val="FF3300"/>
                </a:solidFill>
                <a:effectLst>
                  <a:outerShdw blurRad="38100" dist="38100" dir="2700000" algn="tl">
                    <a:srgbClr val="C0C0C0"/>
                  </a:outerShdw>
                </a:effectLst>
                <a:latin typeface="Arial" charset="0"/>
                <a:ea typeface="ＭＳ Ｐゴシック" charset="-128"/>
              </a:rPr>
            </a:br>
            <a:r>
              <a:rPr lang="en-US" altLang="ja-JP" sz="2400" b="1" dirty="0">
                <a:solidFill>
                  <a:srgbClr val="FF3300"/>
                </a:solidFill>
                <a:effectLst>
                  <a:outerShdw blurRad="38100" dist="38100" dir="2700000" algn="tl">
                    <a:srgbClr val="C0C0C0"/>
                  </a:outerShdw>
                </a:effectLst>
                <a:latin typeface="Arial" charset="0"/>
                <a:ea typeface="ＭＳ Ｐゴシック" charset="-128"/>
              </a:rPr>
              <a:t>~76 racks</a:t>
            </a:r>
            <a:br>
              <a:rPr lang="en-US" altLang="ja-JP" sz="2400" b="1" dirty="0">
                <a:solidFill>
                  <a:srgbClr val="FF3300"/>
                </a:solidFill>
                <a:effectLst>
                  <a:outerShdw blurRad="38100" dist="38100" dir="2700000" algn="tl">
                    <a:srgbClr val="C0C0C0"/>
                  </a:outerShdw>
                </a:effectLst>
                <a:latin typeface="Arial" charset="0"/>
                <a:ea typeface="ＭＳ Ｐゴシック" charset="-128"/>
              </a:rPr>
            </a:br>
            <a:r>
              <a:rPr lang="en-US" altLang="ja-JP" sz="2400" b="1" dirty="0">
                <a:solidFill>
                  <a:srgbClr val="FF3300"/>
                </a:solidFill>
                <a:effectLst>
                  <a:outerShdw blurRad="38100" dist="38100" dir="2700000" algn="tl">
                    <a:srgbClr val="C0C0C0"/>
                  </a:outerShdw>
                </a:effectLst>
                <a:latin typeface="Arial" charset="0"/>
                <a:ea typeface="ＭＳ Ｐゴシック" charset="-128"/>
              </a:rPr>
              <a:t>350m2 floor area</a:t>
            </a:r>
            <a:br>
              <a:rPr lang="en-US" altLang="ja-JP" sz="2400" b="1" dirty="0">
                <a:solidFill>
                  <a:srgbClr val="FF3300"/>
                </a:solidFill>
                <a:effectLst>
                  <a:outerShdw blurRad="38100" dist="38100" dir="2700000" algn="tl">
                    <a:srgbClr val="C0C0C0"/>
                  </a:outerShdw>
                </a:effectLst>
                <a:latin typeface="Arial" charset="0"/>
                <a:ea typeface="ＭＳ Ｐゴシック" charset="-128"/>
              </a:rPr>
            </a:br>
            <a:r>
              <a:rPr lang="en-US" altLang="ja-JP" sz="2400" b="1" dirty="0">
                <a:solidFill>
                  <a:srgbClr val="FF3300"/>
                </a:solidFill>
                <a:effectLst>
                  <a:outerShdw blurRad="38100" dist="38100" dir="2700000" algn="tl">
                    <a:srgbClr val="C0C0C0"/>
                  </a:outerShdw>
                </a:effectLst>
                <a:latin typeface="Arial" charset="0"/>
                <a:ea typeface="ＭＳ Ｐゴシック" charset="-128"/>
              </a:rPr>
              <a:t>1.2 MW (peak</a:t>
            </a:r>
            <a:r>
              <a:rPr lang="en-US" altLang="ja-JP" sz="2400" b="1" dirty="0" smtClean="0">
                <a:solidFill>
                  <a:srgbClr val="FF3300"/>
                </a:solidFill>
                <a:effectLst>
                  <a:outerShdw blurRad="38100" dist="38100" dir="2700000" algn="tl">
                    <a:srgbClr val="C0C0C0"/>
                  </a:outerShdw>
                </a:effectLst>
                <a:latin typeface="Arial" charset="0"/>
                <a:ea typeface="ＭＳ Ｐゴシック" charset="-128"/>
              </a:rPr>
              <a:t>), PUE=1.44</a:t>
            </a:r>
            <a:endParaRPr lang="en-US" altLang="ja-JP" sz="2400" b="1" dirty="0">
              <a:solidFill>
                <a:srgbClr val="FF3300"/>
              </a:solidFill>
              <a:effectLst>
                <a:outerShdw blurRad="38100" dist="38100" dir="2700000" algn="tl">
                  <a:srgbClr val="C0C0C0"/>
                </a:outerShdw>
              </a:effectLst>
              <a:latin typeface="Arial" charset="0"/>
              <a:ea typeface="ＭＳ Ｐゴシック" charset="-128"/>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スライド番号プレースホルダ 6"/>
          <p:cNvSpPr>
            <a:spLocks noGrp="1"/>
          </p:cNvSpPr>
          <p:nvPr>
            <p:ph type="sldNum" sz="quarter" idx="12"/>
          </p:nvPr>
        </p:nvSpPr>
        <p:spPr>
          <a:noFill/>
        </p:spPr>
        <p:txBody>
          <a:bodyPr/>
          <a:lstStyle/>
          <a:p>
            <a:fld id="{ED46C5EF-0C45-4037-AC55-34A0EE1DD6A4}" type="slidenum">
              <a:rPr lang="en-US" altLang="ja-JP" smtClean="0">
                <a:ea typeface="ＭＳ Ｐゴシック" charset="-128"/>
              </a:rPr>
              <a:pPr/>
              <a:t>114</a:t>
            </a:fld>
            <a:endParaRPr lang="en-US" altLang="ja-JP" smtClean="0">
              <a:ea typeface="ＭＳ Ｐゴシック" charset="-128"/>
            </a:endParaRPr>
          </a:p>
        </p:txBody>
      </p:sp>
      <p:sp>
        <p:nvSpPr>
          <p:cNvPr id="4100" name="Rectangle 2"/>
          <p:cNvSpPr>
            <a:spLocks noGrp="1" noChangeArrowheads="1"/>
          </p:cNvSpPr>
          <p:nvPr>
            <p:ph type="title"/>
          </p:nvPr>
        </p:nvSpPr>
        <p:spPr>
          <a:xfrm>
            <a:off x="533400" y="0"/>
            <a:ext cx="8229600" cy="838200"/>
          </a:xfrm>
        </p:spPr>
        <p:txBody>
          <a:bodyPr/>
          <a:lstStyle/>
          <a:p>
            <a:r>
              <a:rPr lang="en-US" altLang="ja-JP" sz="3200" smtClean="0">
                <a:solidFill>
                  <a:schemeClr val="tx1"/>
                </a:solidFill>
              </a:rPr>
              <a:t>TSUBAME’s Lifetime Achievements</a:t>
            </a:r>
          </a:p>
        </p:txBody>
      </p:sp>
      <p:graphicFrame>
        <p:nvGraphicFramePr>
          <p:cNvPr id="4098" name="Object 2"/>
          <p:cNvGraphicFramePr>
            <a:graphicFrameLocks noChangeAspect="1"/>
          </p:cNvGraphicFramePr>
          <p:nvPr>
            <p:ph sz="half" idx="1"/>
          </p:nvPr>
        </p:nvGraphicFramePr>
        <p:xfrm>
          <a:off x="152400" y="1752600"/>
          <a:ext cx="3630613" cy="2667000"/>
        </p:xfrm>
        <a:graphic>
          <a:graphicData uri="http://schemas.openxmlformats.org/presentationml/2006/ole">
            <p:oleObj spid="_x0000_s1370114" name="グラフ" r:id="rId4" imgW="4714900" imgH="3505140" progId="MSGraph.Chart.8">
              <p:embed followColorScheme="full"/>
            </p:oleObj>
          </a:graphicData>
        </a:graphic>
      </p:graphicFrame>
      <p:sp>
        <p:nvSpPr>
          <p:cNvPr id="4101" name="Text Box 4"/>
          <p:cNvSpPr txBox="1">
            <a:spLocks noChangeArrowheads="1"/>
          </p:cNvSpPr>
          <p:nvPr/>
        </p:nvSpPr>
        <p:spPr bwMode="auto">
          <a:xfrm>
            <a:off x="0" y="685800"/>
            <a:ext cx="3810000" cy="1250950"/>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2000" u="sng">
                <a:solidFill>
                  <a:srgbClr val="000000"/>
                </a:solidFill>
                <a:latin typeface="Comic Sans MS" pitchFamily="66" charset="0"/>
                <a:ea typeface="ＭＳ Ｐゴシック" charset="-128"/>
              </a:rPr>
              <a:t>* The Top500 *</a:t>
            </a:r>
            <a:r>
              <a:rPr kumimoji="0" lang="en-US" altLang="ja-JP" sz="2000">
                <a:solidFill>
                  <a:srgbClr val="000000"/>
                </a:solidFill>
                <a:latin typeface="Comic Sans MS" pitchFamily="66" charset="0"/>
                <a:ea typeface="ＭＳ Ｐゴシック" charset="-128"/>
              </a:rPr>
              <a:t/>
            </a:r>
            <a:br>
              <a:rPr kumimoji="0" lang="en-US" altLang="ja-JP" sz="2000">
                <a:solidFill>
                  <a:srgbClr val="000000"/>
                </a:solidFill>
                <a:latin typeface="Comic Sans MS" pitchFamily="66" charset="0"/>
                <a:ea typeface="ＭＳ Ｐゴシック" charset="-128"/>
              </a:rPr>
            </a:br>
            <a:r>
              <a:rPr kumimoji="0" lang="en-US" altLang="ja-JP">
                <a:solidFill>
                  <a:srgbClr val="000000"/>
                </a:solidFill>
                <a:latin typeface="Comic Sans MS" pitchFamily="66" charset="0"/>
                <a:ea typeface="ＭＳ Ｐゴシック" charset="-128"/>
              </a:rPr>
              <a:t> </a:t>
            </a:r>
            <a:r>
              <a:rPr kumimoji="0" lang="en-US" altLang="ja-JP" sz="2000">
                <a:solidFill>
                  <a:srgbClr val="000000"/>
                </a:solidFill>
                <a:latin typeface="Comic Sans MS" pitchFamily="66" charset="0"/>
                <a:ea typeface="ＭＳ Ｐゴシック" charset="-128"/>
              </a:rPr>
              <a:t>Six Consecutive </a:t>
            </a:r>
            <a:r>
              <a:rPr kumimoji="0" lang="en-US" altLang="ja-JP">
                <a:solidFill>
                  <a:srgbClr val="000000"/>
                </a:solidFill>
                <a:latin typeface="Comic Sans MS" pitchFamily="66" charset="0"/>
                <a:ea typeface="ＭＳ Ｐゴシック" charset="-128"/>
              </a:rPr>
              <a:t>No.1 in Japan and performance improvements</a:t>
            </a:r>
            <a:br>
              <a:rPr kumimoji="0" lang="en-US" altLang="ja-JP">
                <a:solidFill>
                  <a:srgbClr val="000000"/>
                </a:solidFill>
                <a:latin typeface="Comic Sans MS" pitchFamily="66" charset="0"/>
                <a:ea typeface="ＭＳ Ｐゴシック" charset="-128"/>
              </a:rPr>
            </a:br>
            <a:r>
              <a:rPr kumimoji="0" lang="en-US" altLang="ja-JP">
                <a:solidFill>
                  <a:srgbClr val="000000"/>
                </a:solidFill>
                <a:latin typeface="Comic Sans MS" pitchFamily="66" charset="0"/>
                <a:ea typeface="ＭＳ Ｐゴシック" charset="-128"/>
              </a:rPr>
              <a:t>1st hetero arch. to rank in Top 10 </a:t>
            </a:r>
          </a:p>
        </p:txBody>
      </p:sp>
      <p:sp>
        <p:nvSpPr>
          <p:cNvPr id="4102" name="Rectangle 5"/>
          <p:cNvSpPr>
            <a:spLocks noChangeArrowheads="1"/>
          </p:cNvSpPr>
          <p:nvPr/>
        </p:nvSpPr>
        <p:spPr bwMode="auto">
          <a:xfrm>
            <a:off x="6553200" y="1066800"/>
            <a:ext cx="2133600" cy="730250"/>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ＭＳ Ｐゴシック" charset="-128"/>
                <a:ea typeface="ＭＳ Ｐゴシック" charset="-128"/>
              </a:rPr>
              <a:t>Ministry of Education</a:t>
            </a:r>
            <a:br>
              <a:rPr kumimoji="0" lang="en-US" altLang="ja-JP" sz="1400">
                <a:solidFill>
                  <a:srgbClr val="000000"/>
                </a:solidFill>
                <a:latin typeface="ＭＳ Ｐゴシック" charset="-128"/>
                <a:ea typeface="ＭＳ Ｐゴシック" charset="-128"/>
              </a:rPr>
            </a:br>
            <a:r>
              <a:rPr kumimoji="0" lang="en-US" altLang="ja-JP" sz="1400">
                <a:solidFill>
                  <a:srgbClr val="000000"/>
                </a:solidFill>
                <a:latin typeface="ＭＳ Ｐゴシック" charset="-128"/>
                <a:ea typeface="ＭＳ Ｐゴシック" charset="-128"/>
              </a:rPr>
              <a:t>Innovative Industrial Usage Program</a:t>
            </a:r>
          </a:p>
        </p:txBody>
      </p:sp>
      <p:sp>
        <p:nvSpPr>
          <p:cNvPr id="4103" name="Rectangle 6"/>
          <p:cNvSpPr>
            <a:spLocks noChangeArrowheads="1"/>
          </p:cNvSpPr>
          <p:nvPr/>
        </p:nvSpPr>
        <p:spPr bwMode="auto">
          <a:xfrm>
            <a:off x="5715000" y="1905000"/>
            <a:ext cx="3429000" cy="825500"/>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1600">
                <a:solidFill>
                  <a:srgbClr val="000000"/>
                </a:solidFill>
                <a:latin typeface="ＭＳ Ｐゴシック" charset="-128"/>
                <a:ea typeface="ＭＳ Ｐゴシック" charset="-128"/>
              </a:rPr>
              <a:t>Ministry of Education </a:t>
            </a:r>
            <a:br>
              <a:rPr kumimoji="0" lang="en-US" altLang="ja-JP" sz="1600">
                <a:solidFill>
                  <a:srgbClr val="000000"/>
                </a:solidFill>
                <a:latin typeface="ＭＳ Ｐゴシック" charset="-128"/>
                <a:ea typeface="ＭＳ Ｐゴシック" charset="-128"/>
              </a:rPr>
            </a:br>
            <a:r>
              <a:rPr kumimoji="0" lang="en-US" altLang="ja-JP" sz="1600">
                <a:solidFill>
                  <a:srgbClr val="000000"/>
                </a:solidFill>
                <a:latin typeface="ＭＳ Ｐゴシック" charset="-128"/>
                <a:ea typeface="ＭＳ Ｐゴシック" charset="-128"/>
              </a:rPr>
              <a:t>Global Center of Excellence </a:t>
            </a:r>
            <a:br>
              <a:rPr kumimoji="0" lang="en-US" altLang="ja-JP" sz="1600">
                <a:solidFill>
                  <a:srgbClr val="000000"/>
                </a:solidFill>
                <a:latin typeface="ＭＳ Ｐゴシック" charset="-128"/>
                <a:ea typeface="ＭＳ Ｐゴシック" charset="-128"/>
              </a:rPr>
            </a:br>
            <a:r>
              <a:rPr kumimoji="0" lang="en-US" altLang="ja-JP" sz="1600">
                <a:solidFill>
                  <a:srgbClr val="000000"/>
                </a:solidFill>
                <a:latin typeface="ＭＳ Ｐゴシック" charset="-128"/>
                <a:ea typeface="ＭＳ Ｐゴシック" charset="-128"/>
              </a:rPr>
              <a:t>HPC Ph.D. Education Program</a:t>
            </a:r>
          </a:p>
        </p:txBody>
      </p:sp>
      <p:sp>
        <p:nvSpPr>
          <p:cNvPr id="4104" name="Text Box 7"/>
          <p:cNvSpPr txBox="1">
            <a:spLocks noChangeArrowheads="1"/>
          </p:cNvSpPr>
          <p:nvPr/>
        </p:nvSpPr>
        <p:spPr bwMode="auto">
          <a:xfrm>
            <a:off x="3810000" y="685800"/>
            <a:ext cx="5040313" cy="396875"/>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000" u="sng">
                <a:solidFill>
                  <a:srgbClr val="000000"/>
                </a:solidFill>
                <a:latin typeface="Comic Sans MS" pitchFamily="66" charset="0"/>
                <a:ea typeface="ＭＳ Ｐゴシック" charset="-128"/>
              </a:rPr>
              <a:t>* Industry Collab. Programs and Grants *</a:t>
            </a:r>
          </a:p>
        </p:txBody>
      </p:sp>
      <p:pic>
        <p:nvPicPr>
          <p:cNvPr id="4105" name="Picture 8" descr="microsoft%20logo_qjpreviewth"/>
          <p:cNvPicPr>
            <a:picLocks noChangeAspect="1" noChangeArrowheads="1"/>
          </p:cNvPicPr>
          <p:nvPr/>
        </p:nvPicPr>
        <p:blipFill>
          <a:blip r:embed="rId5" cstate="print"/>
          <a:srcRect/>
          <a:stretch>
            <a:fillRect/>
          </a:stretch>
        </p:blipFill>
        <p:spPr bwMode="auto">
          <a:xfrm>
            <a:off x="4038600" y="3200400"/>
            <a:ext cx="914400" cy="474663"/>
          </a:xfrm>
          <a:prstGeom prst="rect">
            <a:avLst/>
          </a:prstGeom>
          <a:noFill/>
          <a:ln w="9525">
            <a:noFill/>
            <a:miter lim="800000"/>
            <a:headEnd/>
            <a:tailEnd/>
          </a:ln>
        </p:spPr>
      </p:pic>
      <p:pic>
        <p:nvPicPr>
          <p:cNvPr id="4106" name="Picture 9" descr="National Institute of Informatics">
            <a:hlinkClick r:id="rId6"/>
          </p:cNvPr>
          <p:cNvPicPr>
            <a:picLocks noChangeAspect="1" noChangeArrowheads="1"/>
          </p:cNvPicPr>
          <p:nvPr/>
        </p:nvPicPr>
        <p:blipFill>
          <a:blip r:embed="rId7" cstate="print"/>
          <a:srcRect/>
          <a:stretch>
            <a:fillRect/>
          </a:stretch>
        </p:blipFill>
        <p:spPr bwMode="auto">
          <a:xfrm>
            <a:off x="3962400" y="3810000"/>
            <a:ext cx="1828800" cy="549275"/>
          </a:xfrm>
          <a:prstGeom prst="rect">
            <a:avLst/>
          </a:prstGeom>
          <a:noFill/>
          <a:ln w="9525">
            <a:noFill/>
            <a:miter lim="800000"/>
            <a:headEnd/>
            <a:tailEnd/>
          </a:ln>
        </p:spPr>
      </p:pic>
      <p:pic>
        <p:nvPicPr>
          <p:cNvPr id="4107" name="Picture 10"/>
          <p:cNvPicPr>
            <a:picLocks noChangeAspect="1" noChangeArrowheads="1"/>
          </p:cNvPicPr>
          <p:nvPr/>
        </p:nvPicPr>
        <p:blipFill>
          <a:blip r:embed="rId8" cstate="print"/>
          <a:srcRect/>
          <a:stretch>
            <a:fillRect/>
          </a:stretch>
        </p:blipFill>
        <p:spPr bwMode="auto">
          <a:xfrm>
            <a:off x="3505200" y="4953000"/>
            <a:ext cx="1662113" cy="1905000"/>
          </a:xfrm>
          <a:prstGeom prst="rect">
            <a:avLst/>
          </a:prstGeom>
          <a:noFill/>
          <a:ln w="9525">
            <a:noFill/>
            <a:round/>
            <a:headEnd/>
            <a:tailEnd/>
          </a:ln>
        </p:spPr>
      </p:pic>
      <p:pic>
        <p:nvPicPr>
          <p:cNvPr id="4108" name="Picture 11" descr="LOGO(final)"/>
          <p:cNvPicPr>
            <a:picLocks noChangeAspect="1" noChangeArrowheads="1"/>
          </p:cNvPicPr>
          <p:nvPr/>
        </p:nvPicPr>
        <p:blipFill>
          <a:blip r:embed="rId9" cstate="print"/>
          <a:srcRect/>
          <a:stretch>
            <a:fillRect/>
          </a:stretch>
        </p:blipFill>
        <p:spPr bwMode="auto">
          <a:xfrm>
            <a:off x="5867400" y="3733800"/>
            <a:ext cx="627063" cy="776288"/>
          </a:xfrm>
          <a:prstGeom prst="rect">
            <a:avLst/>
          </a:prstGeom>
          <a:noFill/>
          <a:ln w="9525">
            <a:noFill/>
            <a:miter lim="800000"/>
            <a:headEnd/>
            <a:tailEnd/>
          </a:ln>
        </p:spPr>
      </p:pic>
      <p:sp>
        <p:nvSpPr>
          <p:cNvPr id="4109" name="Text Box 12"/>
          <p:cNvSpPr txBox="1">
            <a:spLocks noChangeArrowheads="1"/>
          </p:cNvSpPr>
          <p:nvPr/>
        </p:nvSpPr>
        <p:spPr bwMode="auto">
          <a:xfrm>
            <a:off x="6477000" y="3810000"/>
            <a:ext cx="2514600" cy="915988"/>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ＭＳ Ｐゴシック" charset="-128"/>
                <a:ea typeface="ＭＳ Ｐゴシック" charset="-128"/>
              </a:rPr>
              <a:t>NAREGI/CyberScience</a:t>
            </a:r>
            <a:br>
              <a:rPr kumimoji="0" lang="en-US" altLang="ja-JP">
                <a:solidFill>
                  <a:srgbClr val="000000"/>
                </a:solidFill>
                <a:latin typeface="ＭＳ Ｐゴシック" charset="-128"/>
                <a:ea typeface="ＭＳ Ｐゴシック" charset="-128"/>
              </a:rPr>
            </a:br>
            <a:r>
              <a:rPr kumimoji="0" lang="en-US" altLang="ja-JP">
                <a:solidFill>
                  <a:srgbClr val="000000"/>
                </a:solidFill>
                <a:latin typeface="ＭＳ Ｐゴシック" charset="-128"/>
                <a:ea typeface="ＭＳ Ｐゴシック" charset="-128"/>
              </a:rPr>
              <a:t>Infrastructure </a:t>
            </a:r>
            <a:br>
              <a:rPr kumimoji="0" lang="en-US" altLang="ja-JP">
                <a:solidFill>
                  <a:srgbClr val="000000"/>
                </a:solidFill>
                <a:latin typeface="ＭＳ Ｐゴシック" charset="-128"/>
                <a:ea typeface="ＭＳ Ｐゴシック" charset="-128"/>
              </a:rPr>
            </a:br>
            <a:r>
              <a:rPr kumimoji="0" lang="en-US" altLang="ja-JP">
                <a:solidFill>
                  <a:srgbClr val="000000"/>
                </a:solidFill>
                <a:latin typeface="ＭＳ Ｐゴシック" charset="-128"/>
                <a:ea typeface="ＭＳ Ｐゴシック" charset="-128"/>
              </a:rPr>
              <a:t>Core Center</a:t>
            </a:r>
            <a:endParaRPr kumimoji="0" lang="en-US" altLang="ja-JP" sz="1200">
              <a:solidFill>
                <a:srgbClr val="000000"/>
              </a:solidFill>
              <a:latin typeface="ＭＳ Ｐゴシック" charset="-128"/>
              <a:ea typeface="ＭＳ Ｐゴシック" charset="-128"/>
            </a:endParaRPr>
          </a:p>
        </p:txBody>
      </p:sp>
      <p:sp>
        <p:nvSpPr>
          <p:cNvPr id="4110" name="Text Box 13"/>
          <p:cNvSpPr txBox="1">
            <a:spLocks noChangeArrowheads="1"/>
          </p:cNvSpPr>
          <p:nvPr/>
        </p:nvSpPr>
        <p:spPr bwMode="auto">
          <a:xfrm>
            <a:off x="5105400" y="4876800"/>
            <a:ext cx="4114800" cy="2068513"/>
          </a:xfrm>
          <a:prstGeom prst="rect">
            <a:avLst/>
          </a:prstGeom>
          <a:noFill/>
          <a:ln w="9525">
            <a:noFill/>
            <a:miter lim="800000"/>
            <a:headEnd/>
            <a:tailEnd/>
          </a:ln>
        </p:spPr>
        <p:txBody>
          <a:bodyPr>
            <a:spAutoFit/>
          </a:bodyPr>
          <a:lstStyle/>
          <a:p>
            <a:pPr defTabSz="449263">
              <a:lnSpc>
                <a:spcPct val="95000"/>
              </a:lnSpc>
              <a:buClr>
                <a:srgbClr val="000000"/>
              </a:buClr>
              <a:buSzPct val="100000"/>
              <a:buFont typeface="Times New Roman" pitchFamily="18" charset="0"/>
              <a:buNone/>
            </a:pPr>
            <a:r>
              <a:rPr kumimoji="0" lang="en-US" altLang="ja-JP" u="sng">
                <a:solidFill>
                  <a:srgbClr val="000000"/>
                </a:solidFill>
                <a:latin typeface="ＭＳ Ｐゴシック" charset="-128"/>
                <a:ea typeface="ＭＳ Ｐゴシック" charset="-128"/>
              </a:rPr>
              <a:t>* Supercomputing for Everyone *</a:t>
            </a:r>
          </a:p>
          <a:p>
            <a:pPr lvl="1"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Institution-wide usage: &gt; 1000 users, accounts for undergrads</a:t>
            </a:r>
          </a:p>
          <a:p>
            <a:pPr lvl="1"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New QoS and Market-based Scheduling</a:t>
            </a:r>
          </a:p>
          <a:p>
            <a:pPr lvl="1"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New HPC Services (Grid Services / ASP)</a:t>
            </a:r>
          </a:p>
          <a:p>
            <a:pPr lvl="1"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General Datacenter Server Hosting via VM</a:t>
            </a:r>
          </a:p>
          <a:p>
            <a:pPr lvl="2"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Use very little resources for institutional IT Consolidation</a:t>
            </a:r>
          </a:p>
          <a:p>
            <a:pPr lvl="1" defTabSz="449263">
              <a:lnSpc>
                <a:spcPct val="95000"/>
              </a:lnSpc>
              <a:buClr>
                <a:srgbClr val="000000"/>
              </a:buClr>
              <a:buSzPct val="100000"/>
              <a:buFontTx/>
              <a:buChar char="•"/>
            </a:pPr>
            <a:r>
              <a:rPr kumimoji="0" lang="en-US" altLang="ja-JP" sz="1400" u="sng">
                <a:solidFill>
                  <a:srgbClr val="000000"/>
                </a:solidFill>
                <a:latin typeface="ＭＳ Ｐゴシック" charset="-128"/>
                <a:ea typeface="ＭＳ Ｐゴシック" charset="-128"/>
              </a:rPr>
              <a:t> </a:t>
            </a:r>
            <a:endParaRPr kumimoji="0" lang="en-US" altLang="ja-JP" sz="1600" u="sng">
              <a:solidFill>
                <a:srgbClr val="000000"/>
              </a:solidFill>
              <a:latin typeface="ＭＳ Ｐゴシック" charset="-128"/>
              <a:ea typeface="ＭＳ Ｐゴシック" charset="-128"/>
            </a:endParaRPr>
          </a:p>
        </p:txBody>
      </p:sp>
      <p:sp>
        <p:nvSpPr>
          <p:cNvPr id="4111" name="Text Box 14"/>
          <p:cNvSpPr txBox="1">
            <a:spLocks noChangeArrowheads="1"/>
          </p:cNvSpPr>
          <p:nvPr/>
        </p:nvSpPr>
        <p:spPr bwMode="auto">
          <a:xfrm>
            <a:off x="6156325" y="5788025"/>
            <a:ext cx="184150" cy="396875"/>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endParaRPr kumimoji="0" lang="ja-JP" altLang="ja-JP" sz="2000">
              <a:solidFill>
                <a:srgbClr val="000000"/>
              </a:solidFill>
              <a:latin typeface="Comic Sans MS" pitchFamily="66" charset="0"/>
              <a:ea typeface="ＭＳ Ｐゴシック" charset="-128"/>
            </a:endParaRPr>
          </a:p>
        </p:txBody>
      </p:sp>
      <p:sp>
        <p:nvSpPr>
          <p:cNvPr id="4112" name="Text Box 15"/>
          <p:cNvSpPr txBox="1">
            <a:spLocks noChangeArrowheads="1"/>
          </p:cNvSpPr>
          <p:nvPr/>
        </p:nvSpPr>
        <p:spPr bwMode="auto">
          <a:xfrm>
            <a:off x="5927725" y="5026025"/>
            <a:ext cx="184150" cy="396875"/>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endParaRPr kumimoji="0" lang="ja-JP" altLang="ja-JP" sz="2000">
              <a:solidFill>
                <a:srgbClr val="000000"/>
              </a:solidFill>
              <a:latin typeface="Comic Sans MS" pitchFamily="66" charset="0"/>
              <a:ea typeface="ＭＳ Ｐゴシック" charset="-128"/>
            </a:endParaRPr>
          </a:p>
        </p:txBody>
      </p:sp>
      <p:pic>
        <p:nvPicPr>
          <p:cNvPr id="4113" name="Picture 16" descr="MITSUBISHI CHEMICAL"/>
          <p:cNvPicPr>
            <a:picLocks noChangeAspect="1" noChangeArrowheads="1"/>
          </p:cNvPicPr>
          <p:nvPr/>
        </p:nvPicPr>
        <p:blipFill>
          <a:blip r:embed="rId10" cstate="print"/>
          <a:srcRect/>
          <a:stretch>
            <a:fillRect/>
          </a:stretch>
        </p:blipFill>
        <p:spPr bwMode="auto">
          <a:xfrm>
            <a:off x="4038600" y="1143000"/>
            <a:ext cx="914400" cy="412750"/>
          </a:xfrm>
          <a:prstGeom prst="rect">
            <a:avLst/>
          </a:prstGeom>
          <a:noFill/>
          <a:ln w="9525">
            <a:noFill/>
            <a:miter lim="800000"/>
            <a:headEnd/>
            <a:tailEnd/>
          </a:ln>
        </p:spPr>
      </p:pic>
      <p:grpSp>
        <p:nvGrpSpPr>
          <p:cNvPr id="2" name="Group 17"/>
          <p:cNvGrpSpPr>
            <a:grpSpLocks/>
          </p:cNvGrpSpPr>
          <p:nvPr/>
        </p:nvGrpSpPr>
        <p:grpSpPr bwMode="auto">
          <a:xfrm>
            <a:off x="1600200" y="4724400"/>
            <a:ext cx="1676400" cy="2133600"/>
            <a:chOff x="768" y="750"/>
            <a:chExt cx="3294" cy="3748"/>
          </a:xfrm>
        </p:grpSpPr>
        <p:pic>
          <p:nvPicPr>
            <p:cNvPr id="4124" name="Picture 18"/>
            <p:cNvPicPr>
              <a:picLocks noChangeAspect="1" noChangeArrowheads="1"/>
            </p:cNvPicPr>
            <p:nvPr/>
          </p:nvPicPr>
          <p:blipFill>
            <a:blip r:embed="rId11" cstate="print"/>
            <a:srcRect/>
            <a:stretch>
              <a:fillRect/>
            </a:stretch>
          </p:blipFill>
          <p:spPr bwMode="auto">
            <a:xfrm>
              <a:off x="768" y="750"/>
              <a:ext cx="3294" cy="2196"/>
            </a:xfrm>
            <a:prstGeom prst="rect">
              <a:avLst/>
            </a:prstGeom>
            <a:noFill/>
            <a:ln w="9525">
              <a:noFill/>
              <a:miter lim="800000"/>
              <a:headEnd/>
              <a:tailEnd/>
            </a:ln>
          </p:spPr>
        </p:pic>
        <p:pic>
          <p:nvPicPr>
            <p:cNvPr id="4125" name="Picture 19"/>
            <p:cNvPicPr>
              <a:picLocks noChangeAspect="1" noChangeArrowheads="1"/>
            </p:cNvPicPr>
            <p:nvPr/>
          </p:nvPicPr>
          <p:blipFill>
            <a:blip r:embed="rId12" cstate="print"/>
            <a:srcRect/>
            <a:stretch>
              <a:fillRect/>
            </a:stretch>
          </p:blipFill>
          <p:spPr bwMode="auto">
            <a:xfrm>
              <a:off x="768" y="2544"/>
              <a:ext cx="3294" cy="1954"/>
            </a:xfrm>
            <a:prstGeom prst="rect">
              <a:avLst/>
            </a:prstGeom>
            <a:noFill/>
            <a:ln w="9525">
              <a:noFill/>
              <a:miter lim="800000"/>
              <a:headEnd/>
              <a:tailEnd/>
            </a:ln>
          </p:spPr>
        </p:pic>
      </p:grpSp>
      <p:pic>
        <p:nvPicPr>
          <p:cNvPr id="4115" name="Picture 20"/>
          <p:cNvPicPr>
            <a:picLocks noChangeAspect="1" noChangeArrowheads="1"/>
          </p:cNvPicPr>
          <p:nvPr/>
        </p:nvPicPr>
        <p:blipFill>
          <a:blip r:embed="rId13" cstate="print"/>
          <a:srcRect/>
          <a:stretch>
            <a:fillRect/>
          </a:stretch>
        </p:blipFill>
        <p:spPr bwMode="auto">
          <a:xfrm>
            <a:off x="0" y="4606925"/>
            <a:ext cx="1630363" cy="2251075"/>
          </a:xfrm>
          <a:prstGeom prst="rect">
            <a:avLst/>
          </a:prstGeom>
          <a:noFill/>
          <a:ln w="9525">
            <a:noFill/>
            <a:miter lim="800000"/>
            <a:headEnd/>
            <a:tailEnd/>
          </a:ln>
        </p:spPr>
      </p:pic>
      <p:sp>
        <p:nvSpPr>
          <p:cNvPr id="4116" name="Text Box 21"/>
          <p:cNvSpPr txBox="1">
            <a:spLocks noChangeArrowheads="1"/>
          </p:cNvSpPr>
          <p:nvPr/>
        </p:nvSpPr>
        <p:spPr bwMode="auto">
          <a:xfrm>
            <a:off x="-152400" y="4343400"/>
            <a:ext cx="3810000" cy="366713"/>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u="sng">
                <a:solidFill>
                  <a:srgbClr val="000000"/>
                </a:solidFill>
                <a:latin typeface="Comic Sans MS" pitchFamily="66" charset="0"/>
                <a:ea typeface="ＭＳ Ｐゴシック" charset="-128"/>
              </a:rPr>
              <a:t>TSUBAME in </a:t>
            </a:r>
            <a:r>
              <a:rPr kumimoji="0" lang="en-US" altLang="ja-JP" i="1" u="sng">
                <a:solidFill>
                  <a:srgbClr val="000000"/>
                </a:solidFill>
                <a:latin typeface="Comic Sans MS" pitchFamily="66" charset="0"/>
                <a:ea typeface="ＭＳ Ｐゴシック" charset="-128"/>
              </a:rPr>
              <a:t>Nature</a:t>
            </a:r>
            <a:r>
              <a:rPr kumimoji="0" lang="en-US" altLang="ja-JP" u="sng">
                <a:solidFill>
                  <a:srgbClr val="000000"/>
                </a:solidFill>
                <a:latin typeface="Comic Sans MS" pitchFamily="66" charset="0"/>
                <a:ea typeface="ＭＳ Ｐゴシック" charset="-128"/>
              </a:rPr>
              <a:t> and on TV</a:t>
            </a:r>
            <a:endParaRPr kumimoji="0" lang="en-US" altLang="ja-JP" sz="1600">
              <a:solidFill>
                <a:srgbClr val="000000"/>
              </a:solidFill>
              <a:latin typeface="Comic Sans MS" pitchFamily="66" charset="0"/>
              <a:ea typeface="ＭＳ Ｐゴシック" charset="-128"/>
            </a:endParaRPr>
          </a:p>
        </p:txBody>
      </p:sp>
      <p:pic>
        <p:nvPicPr>
          <p:cNvPr id="4117" name="Picture 22" descr="Numericl Technologies Incorporated">
            <a:hlinkClick r:id="rId14"/>
          </p:cNvPr>
          <p:cNvPicPr>
            <a:picLocks noChangeAspect="1" noChangeArrowheads="1"/>
          </p:cNvPicPr>
          <p:nvPr/>
        </p:nvPicPr>
        <p:blipFill>
          <a:blip r:embed="rId15" cstate="print"/>
          <a:srcRect/>
          <a:stretch>
            <a:fillRect/>
          </a:stretch>
        </p:blipFill>
        <p:spPr bwMode="auto">
          <a:xfrm>
            <a:off x="5029200" y="1143000"/>
            <a:ext cx="1362075" cy="314325"/>
          </a:xfrm>
          <a:prstGeom prst="rect">
            <a:avLst/>
          </a:prstGeom>
          <a:noFill/>
          <a:ln w="9525">
            <a:noFill/>
            <a:miter lim="800000"/>
            <a:headEnd/>
            <a:tailEnd/>
          </a:ln>
        </p:spPr>
      </p:pic>
      <p:pic>
        <p:nvPicPr>
          <p:cNvPr id="4118" name="Picture 23" descr="SUMITOMO CHEMICAL"/>
          <p:cNvPicPr>
            <a:picLocks noChangeAspect="1" noChangeArrowheads="1"/>
          </p:cNvPicPr>
          <p:nvPr/>
        </p:nvPicPr>
        <p:blipFill>
          <a:blip r:embed="rId16" cstate="print"/>
          <a:srcRect/>
          <a:stretch>
            <a:fillRect/>
          </a:stretch>
        </p:blipFill>
        <p:spPr bwMode="auto">
          <a:xfrm>
            <a:off x="4191000" y="1524000"/>
            <a:ext cx="2286000" cy="280988"/>
          </a:xfrm>
          <a:prstGeom prst="rect">
            <a:avLst/>
          </a:prstGeom>
          <a:noFill/>
          <a:ln w="9525">
            <a:noFill/>
            <a:miter lim="800000"/>
            <a:headEnd/>
            <a:tailEnd/>
          </a:ln>
        </p:spPr>
      </p:pic>
      <p:pic>
        <p:nvPicPr>
          <p:cNvPr id="4119" name="Picture 24" descr="amd"/>
          <p:cNvPicPr>
            <a:picLocks noChangeAspect="1" noChangeArrowheads="1"/>
          </p:cNvPicPr>
          <p:nvPr/>
        </p:nvPicPr>
        <p:blipFill>
          <a:blip r:embed="rId17" cstate="print"/>
          <a:srcRect/>
          <a:stretch>
            <a:fillRect/>
          </a:stretch>
        </p:blipFill>
        <p:spPr bwMode="auto">
          <a:xfrm>
            <a:off x="4114800" y="2895600"/>
            <a:ext cx="693738" cy="255588"/>
          </a:xfrm>
          <a:prstGeom prst="rect">
            <a:avLst/>
          </a:prstGeom>
          <a:solidFill>
            <a:schemeClr val="tx1"/>
          </a:solidFill>
          <a:ln w="9525">
            <a:noFill/>
            <a:miter lim="800000"/>
            <a:headEnd/>
            <a:tailEnd/>
          </a:ln>
        </p:spPr>
      </p:pic>
      <p:pic>
        <p:nvPicPr>
          <p:cNvPr id="4120" name="Picture 25" descr="slogan_web"/>
          <p:cNvPicPr>
            <a:picLocks noChangeAspect="1" noChangeArrowheads="1"/>
          </p:cNvPicPr>
          <p:nvPr/>
        </p:nvPicPr>
        <p:blipFill>
          <a:blip r:embed="rId18" cstate="print"/>
          <a:srcRect/>
          <a:stretch>
            <a:fillRect/>
          </a:stretch>
        </p:blipFill>
        <p:spPr bwMode="auto">
          <a:xfrm>
            <a:off x="4800600" y="2743200"/>
            <a:ext cx="3178175" cy="660400"/>
          </a:xfrm>
          <a:prstGeom prst="rect">
            <a:avLst/>
          </a:prstGeom>
          <a:noFill/>
          <a:ln w="9525">
            <a:noFill/>
            <a:miter lim="800000"/>
            <a:headEnd/>
            <a:tailEnd/>
          </a:ln>
        </p:spPr>
      </p:pic>
      <p:sp>
        <p:nvSpPr>
          <p:cNvPr id="4121" name="Rectangle 26"/>
          <p:cNvSpPr>
            <a:spLocks noChangeArrowheads="1"/>
          </p:cNvSpPr>
          <p:nvPr/>
        </p:nvSpPr>
        <p:spPr bwMode="auto">
          <a:xfrm>
            <a:off x="6096000" y="2819400"/>
            <a:ext cx="3048000" cy="641350"/>
          </a:xfrm>
          <a:prstGeom prst="rect">
            <a:avLst/>
          </a:prstGeom>
          <a:solidFill>
            <a:schemeClr val="bg1"/>
          </a:solid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ＭＳ Ｐゴシック" charset="-128"/>
                <a:ea typeface="ＭＳ Ｐゴシック" charset="-128"/>
              </a:rPr>
              <a:t>Microsoft HPC Institute and other vendor research collab.</a:t>
            </a:r>
          </a:p>
        </p:txBody>
      </p:sp>
      <p:pic>
        <p:nvPicPr>
          <p:cNvPr id="4122" name="Picture 27"/>
          <p:cNvPicPr>
            <a:picLocks noChangeAspect="1" noChangeArrowheads="1"/>
          </p:cNvPicPr>
          <p:nvPr/>
        </p:nvPicPr>
        <p:blipFill>
          <a:blip r:embed="rId19" cstate="print"/>
          <a:srcRect/>
          <a:stretch>
            <a:fillRect/>
          </a:stretch>
        </p:blipFill>
        <p:spPr bwMode="auto">
          <a:xfrm>
            <a:off x="4191000" y="1981200"/>
            <a:ext cx="1433513" cy="823913"/>
          </a:xfrm>
          <a:prstGeom prst="rect">
            <a:avLst/>
          </a:prstGeom>
          <a:noFill/>
          <a:ln w="9525">
            <a:noFill/>
            <a:miter lim="800000"/>
            <a:headEnd/>
            <a:tailEnd/>
          </a:ln>
        </p:spPr>
      </p:pic>
      <p:pic>
        <p:nvPicPr>
          <p:cNvPr id="4123" name="Picture 28" descr="Sun"/>
          <p:cNvPicPr>
            <a:picLocks noChangeAspect="1" noChangeArrowheads="1"/>
          </p:cNvPicPr>
          <p:nvPr/>
        </p:nvPicPr>
        <p:blipFill>
          <a:blip r:embed="rId20" cstate="print"/>
          <a:srcRect/>
          <a:stretch>
            <a:fillRect/>
          </a:stretch>
        </p:blipFill>
        <p:spPr bwMode="auto">
          <a:xfrm>
            <a:off x="4953000" y="3200400"/>
            <a:ext cx="981075" cy="538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mtClean="0"/>
              <a:t>You know you have a problem when, …</a:t>
            </a:r>
          </a:p>
        </p:txBody>
      </p:sp>
      <p:sp>
        <p:nvSpPr>
          <p:cNvPr id="33795" name="Rectangle 3"/>
          <p:cNvSpPr>
            <a:spLocks noGrp="1" noChangeArrowheads="1"/>
          </p:cNvSpPr>
          <p:nvPr>
            <p:ph type="body" idx="1"/>
          </p:nvPr>
        </p:nvSpPr>
        <p:spPr/>
        <p:txBody>
          <a:bodyPr/>
          <a:lstStyle/>
          <a:p>
            <a:pPr eaLnBrk="1" hangingPunct="1"/>
            <a:endParaRPr lang="ja-JP" altLang="en-US" smtClean="0"/>
          </a:p>
        </p:txBody>
      </p:sp>
      <p:pic>
        <p:nvPicPr>
          <p:cNvPr id="33796" name="Picture 4"/>
          <p:cNvPicPr>
            <a:picLocks noChangeAspect="1" noChangeArrowheads="1"/>
          </p:cNvPicPr>
          <p:nvPr/>
        </p:nvPicPr>
        <p:blipFill>
          <a:blip r:embed="rId3" cstate="print"/>
          <a:srcRect/>
          <a:stretch>
            <a:fillRect/>
          </a:stretch>
        </p:blipFill>
        <p:spPr bwMode="auto">
          <a:xfrm>
            <a:off x="395288" y="1484313"/>
            <a:ext cx="8351837" cy="5240337"/>
          </a:xfrm>
          <a:prstGeom prst="rect">
            <a:avLst/>
          </a:prstGeom>
          <a:noFill/>
          <a:ln w="9525">
            <a:noFill/>
            <a:miter lim="800000"/>
            <a:headEnd/>
            <a:tailEnd/>
          </a:ln>
        </p:spPr>
      </p:pic>
      <p:pic>
        <p:nvPicPr>
          <p:cNvPr id="1857541" name="Picture 5"/>
          <p:cNvPicPr>
            <a:picLocks noChangeAspect="1" noChangeArrowheads="1"/>
          </p:cNvPicPr>
          <p:nvPr/>
        </p:nvPicPr>
        <p:blipFill>
          <a:blip r:embed="rId4" cstate="print"/>
          <a:srcRect/>
          <a:stretch>
            <a:fillRect/>
          </a:stretch>
        </p:blipFill>
        <p:spPr bwMode="auto">
          <a:xfrm>
            <a:off x="468313" y="1484313"/>
            <a:ext cx="8280400" cy="5122862"/>
          </a:xfrm>
          <a:prstGeom prst="rect">
            <a:avLst/>
          </a:prstGeom>
          <a:noFill/>
          <a:ln w="9525">
            <a:noFill/>
            <a:miter lim="800000"/>
            <a:headEnd/>
            <a:tailEnd/>
          </a:ln>
        </p:spPr>
      </p:pic>
      <p:pic>
        <p:nvPicPr>
          <p:cNvPr id="1857542" name="Picture 6"/>
          <p:cNvPicPr>
            <a:picLocks noChangeAspect="1" noChangeArrowheads="1"/>
          </p:cNvPicPr>
          <p:nvPr/>
        </p:nvPicPr>
        <p:blipFill>
          <a:blip r:embed="rId5" cstate="print"/>
          <a:srcRect/>
          <a:stretch>
            <a:fillRect/>
          </a:stretch>
        </p:blipFill>
        <p:spPr bwMode="auto">
          <a:xfrm>
            <a:off x="2627313" y="2133600"/>
            <a:ext cx="3895725" cy="4176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57541"/>
                                        </p:tgtEl>
                                        <p:attrNameLst>
                                          <p:attrName>style.visibility</p:attrName>
                                        </p:attrNameLst>
                                      </p:cBhvr>
                                      <p:to>
                                        <p:strVal val="visible"/>
                                      </p:to>
                                    </p:set>
                                    <p:animEffect transition="in" filter="dissolve">
                                      <p:cBhvr>
                                        <p:cTn id="7" dur="500"/>
                                        <p:tgtEl>
                                          <p:spTgt spid="18575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57542"/>
                                        </p:tgtEl>
                                        <p:attrNameLst>
                                          <p:attrName>style.visibility</p:attrName>
                                        </p:attrNameLst>
                                      </p:cBhvr>
                                      <p:to>
                                        <p:strVal val="visible"/>
                                      </p:to>
                                    </p:set>
                                    <p:animEffect transition="in" filter="dissolve">
                                      <p:cBhvr>
                                        <p:cTn id="12" dur="500"/>
                                        <p:tgtEl>
                                          <p:spTgt spid="1857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79388" y="274638"/>
            <a:ext cx="8435975" cy="1143000"/>
          </a:xfrm>
        </p:spPr>
        <p:txBody>
          <a:bodyPr/>
          <a:lstStyle/>
          <a:p>
            <a:pPr eaLnBrk="1" hangingPunct="1"/>
            <a:r>
              <a:rPr lang="en-US" altLang="ja-JP" sz="3200" smtClean="0"/>
              <a:t>Biggest Problem is Power…</a:t>
            </a:r>
            <a:r>
              <a:rPr lang="en-US" altLang="ja-JP" sz="3600" smtClean="0"/>
              <a:t> </a:t>
            </a:r>
          </a:p>
        </p:txBody>
      </p:sp>
      <p:graphicFrame>
        <p:nvGraphicFramePr>
          <p:cNvPr id="6146" name="Object 3"/>
          <p:cNvGraphicFramePr>
            <a:graphicFrameLocks noChangeAspect="1"/>
          </p:cNvGraphicFramePr>
          <p:nvPr>
            <p:ph sz="half" idx="2"/>
          </p:nvPr>
        </p:nvGraphicFramePr>
        <p:xfrm>
          <a:off x="555625" y="1660525"/>
          <a:ext cx="7853363" cy="4532313"/>
        </p:xfrm>
        <a:graphic>
          <a:graphicData uri="http://schemas.openxmlformats.org/presentationml/2006/ole">
            <p:oleObj spid="_x0000_s877570" name="ワークシート" r:id="rId4" imgW="11239500" imgH="6486525" progId="Excel.Sheet.8">
              <p:embed/>
            </p:oleObj>
          </a:graphicData>
        </a:graphic>
      </p:graphicFrame>
      <p:sp>
        <p:nvSpPr>
          <p:cNvPr id="6148" name="AutoShape 4"/>
          <p:cNvSpPr>
            <a:spLocks noChangeArrowheads="1"/>
          </p:cNvSpPr>
          <p:nvPr/>
        </p:nvSpPr>
        <p:spPr bwMode="auto">
          <a:xfrm>
            <a:off x="5795963" y="5661025"/>
            <a:ext cx="935037" cy="504825"/>
          </a:xfrm>
          <a:prstGeom prst="roundRect">
            <a:avLst>
              <a:gd name="adj" fmla="val 16667"/>
            </a:avLst>
          </a:prstGeom>
          <a:noFill/>
          <a:ln w="28575">
            <a:solidFill>
              <a:srgbClr val="FF3300"/>
            </a:solidFill>
            <a:prstDash val="sysDot"/>
            <a:round/>
            <a:headEnd/>
            <a:tailEnd/>
          </a:ln>
        </p:spPr>
        <p:txBody>
          <a:bodyPr wrap="none" anchor="ctr"/>
          <a:lstStyle/>
          <a:p>
            <a:pPr algn="ctr" defTabSz="449263"/>
            <a:endParaRPr lang="ja-JP" altLang="en-US" b="1">
              <a:solidFill>
                <a:srgbClr val="FF3300"/>
              </a:solidFill>
              <a:latin typeface="Arial" charset="0"/>
              <a:ea typeface="ＭＳ Ｐゴシック" charset="-128"/>
            </a:endParaRPr>
          </a:p>
        </p:txBody>
      </p:sp>
      <p:sp>
        <p:nvSpPr>
          <p:cNvPr id="6149" name="AutoShape 5"/>
          <p:cNvSpPr>
            <a:spLocks noChangeArrowheads="1"/>
          </p:cNvSpPr>
          <p:nvPr/>
        </p:nvSpPr>
        <p:spPr bwMode="auto">
          <a:xfrm>
            <a:off x="5795963" y="3140075"/>
            <a:ext cx="935037" cy="504825"/>
          </a:xfrm>
          <a:prstGeom prst="roundRect">
            <a:avLst>
              <a:gd name="adj" fmla="val 16667"/>
            </a:avLst>
          </a:prstGeom>
          <a:noFill/>
          <a:ln w="28575">
            <a:solidFill>
              <a:srgbClr val="FF3300"/>
            </a:solidFill>
            <a:prstDash val="sysDot"/>
            <a:round/>
            <a:headEnd/>
            <a:tailEnd/>
          </a:ln>
        </p:spPr>
        <p:txBody>
          <a:bodyPr wrap="none" anchor="ctr"/>
          <a:lstStyle/>
          <a:p>
            <a:pPr algn="ctr" defTabSz="449263"/>
            <a:endParaRPr lang="ja-JP" altLang="en-US" b="1">
              <a:solidFill>
                <a:srgbClr val="FF3300"/>
              </a:solidFill>
              <a:latin typeface="Arial" charset="0"/>
              <a:ea typeface="ＭＳ Ｐゴシック" charset="-128"/>
            </a:endParaRPr>
          </a:p>
        </p:txBody>
      </p:sp>
      <p:sp>
        <p:nvSpPr>
          <p:cNvPr id="6150" name="Freeform 6"/>
          <p:cNvSpPr>
            <a:spLocks/>
          </p:cNvSpPr>
          <p:nvPr/>
        </p:nvSpPr>
        <p:spPr bwMode="auto">
          <a:xfrm>
            <a:off x="6731000" y="3429000"/>
            <a:ext cx="142875" cy="2809875"/>
          </a:xfrm>
          <a:custGeom>
            <a:avLst/>
            <a:gdLst>
              <a:gd name="T0" fmla="*/ 2147483647 w 209"/>
              <a:gd name="T1" fmla="*/ 0 h 1969"/>
              <a:gd name="T2" fmla="*/ 2147483647 w 209"/>
              <a:gd name="T3" fmla="*/ 2147483647 h 1969"/>
              <a:gd name="T4" fmla="*/ 0 w 209"/>
              <a:gd name="T5" fmla="*/ 2147483647 h 1969"/>
              <a:gd name="T6" fmla="*/ 0 60000 65536"/>
              <a:gd name="T7" fmla="*/ 0 60000 65536"/>
              <a:gd name="T8" fmla="*/ 0 60000 65536"/>
              <a:gd name="T9" fmla="*/ 0 w 209"/>
              <a:gd name="T10" fmla="*/ 0 h 1969"/>
              <a:gd name="T11" fmla="*/ 209 w 209"/>
              <a:gd name="T12" fmla="*/ 1969 h 1969"/>
            </a:gdLst>
            <a:ahLst/>
            <a:cxnLst>
              <a:cxn ang="T6">
                <a:pos x="T0" y="T1"/>
              </a:cxn>
              <a:cxn ang="T7">
                <a:pos x="T2" y="T3"/>
              </a:cxn>
              <a:cxn ang="T8">
                <a:pos x="T4" y="T5"/>
              </a:cxn>
            </a:cxnLst>
            <a:rect l="T9" t="T10" r="T11" b="T12"/>
            <a:pathLst>
              <a:path w="209" h="1969">
                <a:moveTo>
                  <a:pt x="36" y="0"/>
                </a:moveTo>
                <a:cubicBezTo>
                  <a:pt x="64" y="165"/>
                  <a:pt x="207" y="659"/>
                  <a:pt x="201" y="987"/>
                </a:cubicBezTo>
                <a:cubicBezTo>
                  <a:pt x="209" y="1289"/>
                  <a:pt x="42" y="1765"/>
                  <a:pt x="0" y="1969"/>
                </a:cubicBezTo>
              </a:path>
            </a:pathLst>
          </a:custGeom>
          <a:noFill/>
          <a:ln w="28575" cap="rnd">
            <a:solidFill>
              <a:srgbClr val="FF3300"/>
            </a:solidFill>
            <a:prstDash val="sysDot"/>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6151" name="AutoShape 7"/>
          <p:cNvSpPr>
            <a:spLocks noChangeArrowheads="1"/>
          </p:cNvSpPr>
          <p:nvPr/>
        </p:nvSpPr>
        <p:spPr bwMode="auto">
          <a:xfrm>
            <a:off x="5795963" y="2708275"/>
            <a:ext cx="935037" cy="433388"/>
          </a:xfrm>
          <a:prstGeom prst="roundRect">
            <a:avLst>
              <a:gd name="adj" fmla="val 16667"/>
            </a:avLst>
          </a:prstGeom>
          <a:noFill/>
          <a:ln w="28575">
            <a:solidFill>
              <a:srgbClr val="FF3300"/>
            </a:solidFill>
            <a:prstDash val="sysDot"/>
            <a:round/>
            <a:headEnd/>
            <a:tailEnd/>
          </a:ln>
        </p:spPr>
        <p:txBody>
          <a:bodyPr wrap="none" anchor="ctr"/>
          <a:lstStyle/>
          <a:p>
            <a:pPr algn="ctr" defTabSz="449263"/>
            <a:endParaRPr lang="ja-JP" altLang="en-US" b="1">
              <a:solidFill>
                <a:srgbClr val="FF3300"/>
              </a:solidFill>
              <a:latin typeface="Arial" charset="0"/>
              <a:ea typeface="ＭＳ Ｐゴシック" charset="-128"/>
            </a:endParaRPr>
          </a:p>
        </p:txBody>
      </p:sp>
      <p:sp>
        <p:nvSpPr>
          <p:cNvPr id="6152" name="Text Box 8"/>
          <p:cNvSpPr txBox="1">
            <a:spLocks noChangeArrowheads="1"/>
          </p:cNvSpPr>
          <p:nvPr/>
        </p:nvSpPr>
        <p:spPr bwMode="auto">
          <a:xfrm>
            <a:off x="323850" y="6237288"/>
            <a:ext cx="8640763" cy="366712"/>
          </a:xfrm>
          <a:prstGeom prst="rect">
            <a:avLst/>
          </a:prstGeom>
          <a:noFill/>
          <a:ln w="9525">
            <a:noFill/>
            <a:miter lim="800000"/>
            <a:headEnd/>
            <a:tailEnd/>
          </a:ln>
        </p:spPr>
        <p:txBody>
          <a:bodyPr>
            <a:spAutoFit/>
          </a:bodyPr>
          <a:lstStyle/>
          <a:p>
            <a:pPr defTabSz="449263">
              <a:spcBef>
                <a:spcPct val="50000"/>
              </a:spcBef>
            </a:pPr>
            <a:endParaRPr lang="ja-JP" altLang="en-US">
              <a:solidFill>
                <a:srgbClr val="000000"/>
              </a:solidFill>
              <a:latin typeface="Arial" charset="0"/>
              <a:ea typeface="ＭＳ Ｐゴシック" charset="-128"/>
            </a:endParaRPr>
          </a:p>
        </p:txBody>
      </p:sp>
      <p:sp>
        <p:nvSpPr>
          <p:cNvPr id="6153" name="Text Box 9"/>
          <p:cNvSpPr txBox="1">
            <a:spLocks noChangeArrowheads="1"/>
          </p:cNvSpPr>
          <p:nvPr/>
        </p:nvSpPr>
        <p:spPr bwMode="auto">
          <a:xfrm>
            <a:off x="250825" y="6308725"/>
            <a:ext cx="8713788" cy="366713"/>
          </a:xfrm>
          <a:prstGeom prst="rect">
            <a:avLst/>
          </a:prstGeom>
          <a:noFill/>
          <a:ln w="9525">
            <a:noFill/>
            <a:miter lim="800000"/>
            <a:headEnd/>
            <a:tailEnd/>
          </a:ln>
        </p:spPr>
        <p:txBody>
          <a:bodyPr>
            <a:spAutoFit/>
          </a:bodyPr>
          <a:lstStyle/>
          <a:p>
            <a:pPr defTabSz="449263">
              <a:spcBef>
                <a:spcPct val="50000"/>
              </a:spcBef>
            </a:pPr>
            <a:r>
              <a:rPr lang="en-US" altLang="ja-JP">
                <a:solidFill>
                  <a:srgbClr val="000000"/>
                </a:solidFill>
                <a:latin typeface="Arial" charset="0"/>
                <a:ea typeface="ＭＳ Ｐゴシック" charset="-128"/>
              </a:rPr>
              <a:t>TSUBAME 2.0  x24 improvement in 4.5 years…? </a:t>
            </a:r>
            <a:r>
              <a:rPr lang="en-US" altLang="ja-JP">
                <a:solidFill>
                  <a:srgbClr val="000000"/>
                </a:solidFill>
                <a:latin typeface="Arial" charset="0"/>
                <a:ea typeface="ＭＳ Ｐゴシック" charset="-128"/>
                <a:sym typeface="Wingdings" pitchFamily="2" charset="2"/>
              </a:rPr>
              <a:t> ~ x1000 over 10 years</a:t>
            </a:r>
            <a:endParaRPr lang="en-US" altLang="ja-JP">
              <a:solidFill>
                <a:srgbClr val="000000"/>
              </a:solidFill>
              <a:latin typeface="Arial" charset="0"/>
              <a:ea typeface="ＭＳ Ｐゴシック" charset="-128"/>
            </a:endParaRPr>
          </a:p>
        </p:txBody>
      </p:sp>
    </p:spTree>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4788" y="1531462"/>
            <a:ext cx="8734425" cy="3866606"/>
          </a:xfrm>
          <a:prstGeom prst="rect">
            <a:avLst/>
          </a:prstGeom>
          <a:noFill/>
          <a:ln w="9525">
            <a:noFill/>
            <a:miter lim="800000"/>
            <a:headEnd/>
            <a:tailEnd/>
          </a:ln>
        </p:spPr>
      </p:pic>
      <p:sp>
        <p:nvSpPr>
          <p:cNvPr id="5" name="タイトル 4"/>
          <p:cNvSpPr>
            <a:spLocks noGrp="1"/>
          </p:cNvSpPr>
          <p:nvPr>
            <p:ph type="title"/>
          </p:nvPr>
        </p:nvSpPr>
        <p:spPr>
          <a:xfrm>
            <a:off x="228600" y="-195945"/>
            <a:ext cx="8686800" cy="1143000"/>
          </a:xfrm>
        </p:spPr>
        <p:txBody>
          <a:bodyPr>
            <a:noAutofit/>
          </a:bodyPr>
          <a:lstStyle/>
          <a:p>
            <a:r>
              <a:rPr lang="en-US" altLang="ja-JP" sz="3200" dirty="0" smtClean="0"/>
              <a:t>Bioinformatics: BLAST</a:t>
            </a:r>
            <a:r>
              <a:rPr kumimoji="1" lang="en-US" altLang="ja-JP" sz="3200" dirty="0" smtClean="0"/>
              <a:t> on GPUs</a:t>
            </a:r>
            <a:endParaRPr kumimoji="1" lang="ja-JP" altLang="en-US" sz="3200" dirty="0"/>
          </a:p>
        </p:txBody>
      </p:sp>
      <p:sp>
        <p:nvSpPr>
          <p:cNvPr id="6" name="コンテンツ プレースホルダ 5"/>
          <p:cNvSpPr>
            <a:spLocks noGrp="1"/>
          </p:cNvSpPr>
          <p:nvPr>
            <p:ph idx="1"/>
          </p:nvPr>
        </p:nvSpPr>
        <p:spPr>
          <a:xfrm>
            <a:off x="457200" y="650034"/>
            <a:ext cx="8229600" cy="4525963"/>
          </a:xfrm>
        </p:spPr>
        <p:txBody>
          <a:bodyPr>
            <a:noAutofit/>
          </a:bodyPr>
          <a:lstStyle/>
          <a:p>
            <a:r>
              <a:rPr kumimoji="1" lang="en-US" altLang="ja-JP" sz="2800" dirty="0" smtClean="0"/>
              <a:t>CUDA-BLASTP (NTU)</a:t>
            </a:r>
            <a:br>
              <a:rPr kumimoji="1" lang="en-US" altLang="ja-JP" sz="2800" dirty="0" smtClean="0"/>
            </a:br>
            <a:r>
              <a:rPr lang="en-US" altLang="ja-JP" sz="1800" dirty="0" smtClean="0">
                <a:hlinkClick r:id="rId3"/>
              </a:rPr>
              <a:t>http://www.nvidia.com/object/blastp_on_tesla.html</a:t>
            </a: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r>
              <a:rPr lang="en-US" altLang="ja-JP" sz="1800" dirty="0" smtClean="0"/>
              <a:t/>
            </a:r>
            <a:br>
              <a:rPr lang="en-US" altLang="ja-JP" sz="1800" dirty="0" smtClean="0"/>
            </a:br>
            <a:endParaRPr kumimoji="1" lang="en-US" altLang="ja-JP" sz="2800" dirty="0" smtClean="0"/>
          </a:p>
          <a:p>
            <a:r>
              <a:rPr lang="en-US" altLang="ja-JP" sz="2800" dirty="0" smtClean="0"/>
              <a:t>GPU-BLAST (CMU) </a:t>
            </a:r>
            <a:r>
              <a:rPr lang="en-US" altLang="ja-JP" sz="2000" dirty="0" smtClean="0">
                <a:hlinkClick r:id="rId4"/>
              </a:rPr>
              <a:t>http://eudoxus.cheme.cmu.edu/gpublast/gpublast.html</a:t>
            </a:r>
            <a:r>
              <a:rPr lang="en-US" altLang="ja-JP" sz="2800" dirty="0" smtClean="0"/>
              <a:t/>
            </a:r>
            <a:br>
              <a:rPr lang="en-US" altLang="ja-JP" sz="2800" dirty="0" smtClean="0"/>
            </a:br>
            <a:r>
              <a:rPr lang="en-US" altLang="ja-JP" sz="2800" dirty="0" smtClean="0"/>
              <a:t> “4 times speedup on Fermi GPUs”</a:t>
            </a:r>
            <a:endParaRPr kumimoji="1" lang="en-US" altLang="ja-JP" sz="2800" dirty="0" smtClean="0"/>
          </a:p>
          <a:p>
            <a:endParaRPr kumimoji="1" lang="ja-JP" altLang="en-US" sz="2800" dirty="0"/>
          </a:p>
        </p:txBody>
      </p:sp>
      <p:sp>
        <p:nvSpPr>
          <p:cNvPr id="7" name="テキスト ボックス 6"/>
          <p:cNvSpPr txBox="1"/>
          <p:nvPr/>
        </p:nvSpPr>
        <p:spPr>
          <a:xfrm>
            <a:off x="4383993" y="1531462"/>
            <a:ext cx="4302808" cy="830997"/>
          </a:xfrm>
          <a:prstGeom prst="rect">
            <a:avLst/>
          </a:prstGeom>
          <a:noFill/>
        </p:spPr>
        <p:txBody>
          <a:bodyPr wrap="square" rtlCol="0">
            <a:spAutoFit/>
          </a:bodyPr>
          <a:lstStyle/>
          <a:p>
            <a:pPr defTabSz="457200" fontAlgn="auto">
              <a:spcBef>
                <a:spcPts val="0"/>
              </a:spcBef>
              <a:spcAft>
                <a:spcPts val="0"/>
              </a:spcAft>
            </a:pPr>
            <a:r>
              <a:rPr lang="en-US" altLang="ja-JP" sz="2400" dirty="0" smtClean="0">
                <a:solidFill>
                  <a:prstClr val="black"/>
                </a:solidFill>
                <a:latin typeface="Calibri"/>
                <a:ea typeface="ＭＳ Ｐゴシック"/>
              </a:rPr>
              <a:t>Previous-Generation CPU/GPU</a:t>
            </a:r>
            <a:br>
              <a:rPr lang="en-US" altLang="ja-JP" sz="2400" dirty="0" smtClean="0">
                <a:solidFill>
                  <a:prstClr val="black"/>
                </a:solidFill>
                <a:latin typeface="Calibri"/>
                <a:ea typeface="ＭＳ Ｐゴシック"/>
              </a:rPr>
            </a:br>
            <a:r>
              <a:rPr lang="en-US" altLang="ja-JP" sz="2400" dirty="0" smtClean="0">
                <a:solidFill>
                  <a:prstClr val="black"/>
                </a:solidFill>
                <a:latin typeface="Calibri"/>
                <a:ea typeface="ＭＳ Ｐゴシック"/>
              </a:rPr>
              <a:t>x3~x5 GPU per socket speedup</a:t>
            </a:r>
            <a:endParaRPr lang="ja-JP" altLang="en-US" sz="2400" dirty="0">
              <a:solidFill>
                <a:prstClr val="black"/>
              </a:solidFill>
              <a:latin typeface="Calibri"/>
              <a:ea typeface="ＭＳ Ｐゴシック"/>
            </a:endParaRPr>
          </a:p>
        </p:txBody>
      </p:sp>
      <p:sp>
        <p:nvSpPr>
          <p:cNvPr id="8" name="テキスト ボックス 7"/>
          <p:cNvSpPr txBox="1"/>
          <p:nvPr/>
        </p:nvSpPr>
        <p:spPr>
          <a:xfrm>
            <a:off x="5334000" y="4267200"/>
            <a:ext cx="3581400" cy="1384995"/>
          </a:xfrm>
          <a:prstGeom prst="rect">
            <a:avLst/>
          </a:prstGeom>
          <a:noFill/>
          <a:ln w="38100">
            <a:solidFill>
              <a:srgbClr val="C00000"/>
            </a:solidFill>
          </a:ln>
        </p:spPr>
        <p:txBody>
          <a:bodyPr wrap="square" rtlCol="0">
            <a:spAutoFit/>
          </a:bodyPr>
          <a:lstStyle/>
          <a:p>
            <a:pPr defTabSz="457200" fontAlgn="auto">
              <a:spcBef>
                <a:spcPts val="0"/>
              </a:spcBef>
              <a:spcAft>
                <a:spcPts val="0"/>
              </a:spcAft>
            </a:pPr>
            <a:r>
              <a:rPr lang="en-US" altLang="ja-JP" sz="2800" dirty="0" smtClean="0">
                <a:solidFill>
                  <a:srgbClr val="C00000"/>
                </a:solidFill>
                <a:latin typeface="Calibri"/>
                <a:ea typeface="ＭＳ Ｐゴシック"/>
              </a:rPr>
              <a:t>TSUBAME2.0 equivalent to 16,000 sockets (100,000 cores)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latin typeface="Comic Sans MS" pitchFamily="66" charset="0"/>
              </a:rPr>
              <a:t>GPU Enabled Amber 11</a:t>
            </a:r>
            <a:endParaRPr kumimoji="1" lang="ja-JP" altLang="en-US" dirty="0">
              <a:latin typeface="Comic Sans MS" pitchFamily="66" charset="0"/>
            </a:endParaRPr>
          </a:p>
        </p:txBody>
      </p:sp>
      <p:sp>
        <p:nvSpPr>
          <p:cNvPr id="3" name="コンテンツ プレースホルダ 2"/>
          <p:cNvSpPr>
            <a:spLocks noGrp="1"/>
          </p:cNvSpPr>
          <p:nvPr>
            <p:ph idx="1"/>
          </p:nvPr>
        </p:nvSpPr>
        <p:spPr>
          <a:xfrm>
            <a:off x="228600" y="1295400"/>
            <a:ext cx="8534400" cy="4525963"/>
          </a:xfrm>
        </p:spPr>
        <p:txBody>
          <a:bodyPr>
            <a:normAutofit/>
          </a:bodyPr>
          <a:lstStyle/>
          <a:p>
            <a:r>
              <a:rPr lang="en-US" altLang="ja-JP" sz="2800" dirty="0" smtClean="0">
                <a:latin typeface="Comic Sans MS" pitchFamily="66" charset="0"/>
              </a:rPr>
              <a:t>1GPU ~= 8 Core CPU node x 4~20</a:t>
            </a:r>
          </a:p>
          <a:p>
            <a:pPr lvl="1"/>
            <a:r>
              <a:rPr lang="en-US" altLang="ja-JP" sz="2000" dirty="0" smtClean="0">
                <a:latin typeface="Comic Sans MS" pitchFamily="66" charset="0"/>
              </a:rPr>
              <a:t>Already in service on TSUBAME2.0</a:t>
            </a:r>
          </a:p>
          <a:p>
            <a:pPr lvl="1"/>
            <a:r>
              <a:rPr lang="en-US" altLang="ja-JP" sz="2000" dirty="0" smtClean="0">
                <a:latin typeface="Comic Sans MS" pitchFamily="66" charset="0"/>
              </a:rPr>
              <a:t>Waiting for Multi-GPU version presented at GTC 2010…</a:t>
            </a:r>
          </a:p>
          <a:p>
            <a:r>
              <a:rPr lang="en-US" altLang="ja-JP" sz="2400" dirty="0" smtClean="0">
                <a:latin typeface="Comic Sans MS" pitchFamily="66" charset="0"/>
              </a:rPr>
              <a:t>Equivalent to 300,000 CPU cores on TSUBAME2.0</a:t>
            </a:r>
          </a:p>
          <a:p>
            <a:pPr lvl="1"/>
            <a:r>
              <a:rPr lang="en-US" altLang="ja-JP" sz="2000" dirty="0" smtClean="0">
                <a:latin typeface="Comic Sans MS" pitchFamily="66" charset="0"/>
              </a:rPr>
              <a:t>Assuming x10 speedup per socket</a:t>
            </a:r>
          </a:p>
        </p:txBody>
      </p:sp>
      <p:pic>
        <p:nvPicPr>
          <p:cNvPr id="391170" name="Picture 2"/>
          <p:cNvPicPr>
            <a:picLocks noChangeAspect="1" noChangeArrowheads="1"/>
          </p:cNvPicPr>
          <p:nvPr/>
        </p:nvPicPr>
        <p:blipFill>
          <a:blip r:embed="rId2" cstate="print"/>
          <a:srcRect/>
          <a:stretch>
            <a:fillRect/>
          </a:stretch>
        </p:blipFill>
        <p:spPr bwMode="auto">
          <a:xfrm>
            <a:off x="0" y="3824283"/>
            <a:ext cx="9144000" cy="3033717"/>
          </a:xfrm>
          <a:prstGeom prst="rect">
            <a:avLst/>
          </a:prstGeom>
          <a:noFill/>
          <a:ln w="9525">
            <a:noFill/>
            <a:miter lim="800000"/>
            <a:headEnd/>
            <a:tailEnd/>
          </a:ln>
        </p:spPr>
      </p:pic>
      <p:sp>
        <p:nvSpPr>
          <p:cNvPr id="5" name="テキスト ボックス 4"/>
          <p:cNvSpPr txBox="1"/>
          <p:nvPr/>
        </p:nvSpPr>
        <p:spPr>
          <a:xfrm>
            <a:off x="304800" y="5867400"/>
            <a:ext cx="1828800" cy="646331"/>
          </a:xfrm>
          <a:prstGeom prst="rect">
            <a:avLst/>
          </a:prstGeom>
          <a:noFill/>
        </p:spPr>
        <p:txBody>
          <a:bodyPr wrap="square" rtlCol="0">
            <a:spAutoFit/>
          </a:bodyPr>
          <a:lstStyle/>
          <a:p>
            <a:pPr algn="ctr"/>
            <a:r>
              <a:rPr lang="en-US" altLang="ja-JP" dirty="0" smtClean="0">
                <a:solidFill>
                  <a:prstClr val="black"/>
                </a:solidFill>
                <a:latin typeface="Comic Sans MS" pitchFamily="66" charset="0"/>
                <a:ea typeface="ＭＳ Ｐゴシック"/>
              </a:rPr>
              <a:t>~TSUBAME1</a:t>
            </a:r>
            <a:r>
              <a:rPr lang="ja-JP" altLang="en-US" dirty="0" smtClean="0">
                <a:solidFill>
                  <a:prstClr val="black"/>
                </a:solidFill>
                <a:latin typeface="Comic Sans MS" pitchFamily="66" charset="0"/>
                <a:ea typeface="ＭＳ Ｐゴシック"/>
              </a:rPr>
              <a:t> </a:t>
            </a:r>
            <a:r>
              <a:rPr lang="en-US" altLang="ja-JP" dirty="0" smtClean="0">
                <a:solidFill>
                  <a:prstClr val="black"/>
                </a:solidFill>
                <a:latin typeface="Comic Sans MS" pitchFamily="66" charset="0"/>
                <a:ea typeface="ＭＳ Ｐゴシック"/>
              </a:rPr>
              <a:t>1node</a:t>
            </a:r>
            <a:endParaRPr lang="ja-JP" altLang="en-US" dirty="0">
              <a:solidFill>
                <a:prstClr val="black"/>
              </a:solidFill>
              <a:latin typeface="Comic Sans MS" pitchFamily="66" charset="0"/>
              <a:ea typeface="ＭＳ Ｐゴシック"/>
            </a:endParaRPr>
          </a:p>
        </p:txBody>
      </p:sp>
      <p:sp>
        <p:nvSpPr>
          <p:cNvPr id="7" name="テキスト ボックス 6"/>
          <p:cNvSpPr txBox="1"/>
          <p:nvPr/>
        </p:nvSpPr>
        <p:spPr>
          <a:xfrm>
            <a:off x="2438400" y="4382869"/>
            <a:ext cx="1828800" cy="646331"/>
          </a:xfrm>
          <a:prstGeom prst="rect">
            <a:avLst/>
          </a:prstGeom>
          <a:noFill/>
        </p:spPr>
        <p:txBody>
          <a:bodyPr wrap="square" rtlCol="0">
            <a:spAutoFit/>
          </a:bodyPr>
          <a:lstStyle/>
          <a:p>
            <a:pPr algn="ctr"/>
            <a:r>
              <a:rPr lang="en-US" altLang="ja-JP" dirty="0" smtClean="0">
                <a:solidFill>
                  <a:prstClr val="black"/>
                </a:solidFill>
                <a:latin typeface="Comic Sans MS" pitchFamily="66" charset="0"/>
                <a:ea typeface="ＭＳ Ｐゴシック"/>
              </a:rPr>
              <a:t>~TSUBAME2</a:t>
            </a:r>
            <a:r>
              <a:rPr lang="ja-JP" altLang="en-US" dirty="0" smtClean="0">
                <a:solidFill>
                  <a:prstClr val="black"/>
                </a:solidFill>
                <a:latin typeface="Comic Sans MS" pitchFamily="66" charset="0"/>
                <a:ea typeface="ＭＳ Ｐゴシック"/>
              </a:rPr>
              <a:t> </a:t>
            </a:r>
            <a:r>
              <a:rPr lang="en-US" altLang="ja-JP" dirty="0" smtClean="0">
                <a:solidFill>
                  <a:prstClr val="black"/>
                </a:solidFill>
                <a:latin typeface="Comic Sans MS" pitchFamily="66" charset="0"/>
                <a:ea typeface="ＭＳ Ｐゴシック"/>
              </a:rPr>
              <a:t>1GPU</a:t>
            </a:r>
            <a:endParaRPr lang="ja-JP" altLang="en-US" dirty="0">
              <a:solidFill>
                <a:prstClr val="black"/>
              </a:solidFill>
              <a:latin typeface="Comic Sans MS" pitchFamily="66" charset="0"/>
              <a:ea typeface="ＭＳ Ｐゴシック"/>
            </a:endParaRPr>
          </a:p>
        </p:txBody>
      </p:sp>
      <p:sp>
        <p:nvSpPr>
          <p:cNvPr id="8" name="テキスト ボックス 7"/>
          <p:cNvSpPr txBox="1"/>
          <p:nvPr/>
        </p:nvSpPr>
        <p:spPr>
          <a:xfrm>
            <a:off x="533400" y="3810000"/>
            <a:ext cx="3687228" cy="369332"/>
          </a:xfrm>
          <a:prstGeom prst="rect">
            <a:avLst/>
          </a:prstGeom>
          <a:noFill/>
        </p:spPr>
        <p:txBody>
          <a:bodyPr wrap="none" rtlCol="0">
            <a:spAutoFit/>
          </a:bodyPr>
          <a:lstStyle/>
          <a:p>
            <a:r>
              <a:rPr lang="en-US" altLang="ja-JP" b="1" dirty="0" err="1" smtClean="0">
                <a:solidFill>
                  <a:prstClr val="black"/>
                </a:solidFill>
                <a:latin typeface="Comic Sans MS" pitchFamily="66" charset="0"/>
                <a:ea typeface="ＭＳ Ｐゴシック"/>
              </a:rPr>
              <a:t>FactorIX</a:t>
            </a:r>
            <a:r>
              <a:rPr lang="en-US" altLang="ja-JP" b="1" dirty="0" smtClean="0">
                <a:solidFill>
                  <a:prstClr val="black"/>
                </a:solidFill>
                <a:latin typeface="Comic Sans MS" pitchFamily="66" charset="0"/>
                <a:ea typeface="ＭＳ Ｐゴシック"/>
              </a:rPr>
              <a:t> NVE = 90,906 atoms</a:t>
            </a:r>
            <a:endParaRPr lang="ja-JP" altLang="en-US" dirty="0">
              <a:solidFill>
                <a:prstClr val="black"/>
              </a:solidFill>
              <a:latin typeface="Comic Sans MS" pitchFamily="66" charset="0"/>
              <a:ea typeface="ＭＳ Ｐゴシック"/>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720" y="40760"/>
            <a:ext cx="7643866" cy="1071570"/>
          </a:xfrm>
        </p:spPr>
        <p:txBody>
          <a:bodyPr>
            <a:normAutofit fontScale="90000"/>
          </a:bodyPr>
          <a:lstStyle/>
          <a:p>
            <a:r>
              <a:rPr kumimoji="1" lang="en-US" altLang="ja-JP" b="1" dirty="0" smtClean="0"/>
              <a:t>Electric Power Consumption </a:t>
            </a:r>
            <a:r>
              <a:rPr kumimoji="1" lang="en-US" altLang="ja-JP" sz="3100" b="1" dirty="0" smtClean="0"/>
              <a:t>for Multiple-GPU Applications</a:t>
            </a:r>
            <a:endParaRPr kumimoji="1" lang="ja-JP" altLang="en-US" b="1" dirty="0"/>
          </a:p>
        </p:txBody>
      </p:sp>
      <p:sp>
        <p:nvSpPr>
          <p:cNvPr id="3" name="コンテンツ プレースホルダ 2"/>
          <p:cNvSpPr>
            <a:spLocks noGrp="1"/>
          </p:cNvSpPr>
          <p:nvPr>
            <p:ph idx="1"/>
          </p:nvPr>
        </p:nvSpPr>
        <p:spPr>
          <a:xfrm>
            <a:off x="457200" y="1360497"/>
            <a:ext cx="8229600" cy="5072097"/>
          </a:xfrm>
        </p:spPr>
        <p:txBody>
          <a:bodyPr>
            <a:normAutofit/>
          </a:bodyPr>
          <a:lstStyle/>
          <a:p>
            <a:pPr>
              <a:buNone/>
            </a:pPr>
            <a:r>
              <a:rPr lang="en-US" altLang="ja-JP" sz="2800" b="1" u="heavy" dirty="0" smtClean="0">
                <a:ea typeface="+mj-ea"/>
              </a:rPr>
              <a:t>CFD Applications</a:t>
            </a:r>
            <a:endParaRPr lang="en-US" altLang="ja-JP" sz="1200" u="heavy" dirty="0" smtClean="0">
              <a:ea typeface="+mj-ea"/>
            </a:endParaRPr>
          </a:p>
          <a:p>
            <a:pPr>
              <a:buNone/>
            </a:pPr>
            <a:endParaRPr lang="en-US" altLang="ja-JP" sz="800" dirty="0" smtClean="0">
              <a:latin typeface="+mj-ea"/>
            </a:endParaRPr>
          </a:p>
          <a:p>
            <a:pPr>
              <a:buNone/>
            </a:pPr>
            <a:r>
              <a:rPr lang="en-US" altLang="ja-JP" sz="2000" b="1" dirty="0" smtClean="0">
                <a:ea typeface="+mj-ea"/>
              </a:rPr>
              <a:t>Comparing to TSUBAME </a:t>
            </a:r>
            <a:r>
              <a:rPr lang="en-US" altLang="ja-JP" sz="2000" b="1" dirty="0" err="1" smtClean="0">
                <a:ea typeface="+mj-ea"/>
              </a:rPr>
              <a:t>Opteron</a:t>
            </a:r>
            <a:r>
              <a:rPr lang="en-US" altLang="ja-JP" sz="2000" b="1" dirty="0" smtClean="0">
                <a:ea typeface="+mj-ea"/>
              </a:rPr>
              <a:t> CPU 1 core, </a:t>
            </a:r>
          </a:p>
          <a:p>
            <a:pPr>
              <a:buNone/>
            </a:pPr>
            <a:endParaRPr lang="en-US" altLang="ja-JP" sz="700" dirty="0" smtClean="0">
              <a:latin typeface="+mj-ea"/>
              <a:ea typeface="+mj-ea"/>
            </a:endParaRPr>
          </a:p>
          <a:p>
            <a:pPr>
              <a:buNone/>
            </a:pPr>
            <a:r>
              <a:rPr lang="ja-JP" altLang="en-US" sz="2400" b="1" dirty="0" smtClean="0">
                <a:solidFill>
                  <a:srgbClr val="0000CC"/>
                </a:solidFill>
                <a:ea typeface="+mj-ea"/>
              </a:rPr>
              <a:t>　　</a:t>
            </a:r>
            <a:r>
              <a:rPr lang="en-US" altLang="ja-JP" sz="2400" b="1" dirty="0" smtClean="0">
                <a:solidFill>
                  <a:srgbClr val="0000CC"/>
                </a:solidFill>
                <a:ea typeface="+mj-ea"/>
              </a:rPr>
              <a:t>Weather Prediction: x80</a:t>
            </a:r>
            <a:r>
              <a:rPr lang="ja-JP" altLang="en-US" sz="2400" b="1" dirty="0" smtClean="0">
                <a:solidFill>
                  <a:srgbClr val="0000CC"/>
                </a:solidFill>
                <a:ea typeface="+mj-ea"/>
              </a:rPr>
              <a:t>　（</a:t>
            </a:r>
            <a:r>
              <a:rPr lang="en-US" altLang="ja-JP" sz="2400" b="1" dirty="0" smtClean="0">
                <a:solidFill>
                  <a:srgbClr val="0000CC"/>
                </a:solidFill>
                <a:ea typeface="+mj-ea"/>
              </a:rPr>
              <a:t>10 GPU = 1000 CPU</a:t>
            </a:r>
            <a:r>
              <a:rPr lang="ja-JP" altLang="en-US" sz="2400" b="1" dirty="0" smtClean="0">
                <a:solidFill>
                  <a:srgbClr val="0000CC"/>
                </a:solidFill>
                <a:ea typeface="+mj-ea"/>
              </a:rPr>
              <a:t>）</a:t>
            </a:r>
            <a:endParaRPr lang="en-US" altLang="ja-JP" sz="2400" b="1" dirty="0" smtClean="0">
              <a:solidFill>
                <a:srgbClr val="0000CC"/>
              </a:solidFill>
              <a:ea typeface="+mj-ea"/>
            </a:endParaRPr>
          </a:p>
          <a:p>
            <a:pPr>
              <a:buNone/>
            </a:pPr>
            <a:r>
              <a:rPr lang="ja-JP" altLang="en-US" sz="2400" b="1" dirty="0" smtClean="0">
                <a:solidFill>
                  <a:srgbClr val="0000CC"/>
                </a:solidFill>
                <a:ea typeface="+mj-ea"/>
              </a:rPr>
              <a:t>　　</a:t>
            </a:r>
            <a:r>
              <a:rPr lang="en-US" altLang="ja-JP" sz="2400" b="1" dirty="0" smtClean="0">
                <a:solidFill>
                  <a:srgbClr val="0000CC"/>
                </a:solidFill>
                <a:ea typeface="+mj-ea"/>
              </a:rPr>
              <a:t>Lattice Boltzmann: </a:t>
            </a:r>
            <a:r>
              <a:rPr lang="ja-JP" altLang="en-US" sz="2400" b="1" dirty="0" smtClean="0">
                <a:solidFill>
                  <a:srgbClr val="0000CC"/>
                </a:solidFill>
                <a:ea typeface="+mj-ea"/>
              </a:rPr>
              <a:t>～  </a:t>
            </a:r>
            <a:r>
              <a:rPr lang="en-US" altLang="ja-JP" sz="2400" b="1" dirty="0" smtClean="0">
                <a:solidFill>
                  <a:srgbClr val="0000CC"/>
                </a:solidFill>
                <a:ea typeface="+mj-ea"/>
              </a:rPr>
              <a:t>x100</a:t>
            </a:r>
          </a:p>
          <a:p>
            <a:pPr>
              <a:buNone/>
            </a:pPr>
            <a:r>
              <a:rPr lang="ja-JP" altLang="en-US" sz="2400" b="1" dirty="0" smtClean="0">
                <a:solidFill>
                  <a:srgbClr val="0000CC"/>
                </a:solidFill>
                <a:ea typeface="+mj-ea"/>
              </a:rPr>
              <a:t>　　</a:t>
            </a:r>
            <a:r>
              <a:rPr lang="en-US" altLang="ja-JP" sz="2400" b="1" dirty="0" smtClean="0">
                <a:solidFill>
                  <a:srgbClr val="0000CC"/>
                </a:solidFill>
                <a:ea typeface="+mj-ea"/>
              </a:rPr>
              <a:t>Phase Field Model:  x170</a:t>
            </a:r>
            <a:endParaRPr lang="en-US" altLang="ja-JP" sz="2000" b="1" dirty="0" smtClean="0">
              <a:solidFill>
                <a:srgbClr val="0000CC"/>
              </a:solidFill>
              <a:ea typeface="+mj-ea"/>
            </a:endParaRPr>
          </a:p>
          <a:p>
            <a:pPr>
              <a:buNone/>
            </a:pPr>
            <a:endParaRPr lang="en-US" altLang="ja-JP" sz="1100" b="1" dirty="0" smtClean="0">
              <a:latin typeface="+mj-ea"/>
              <a:ea typeface="+mj-ea"/>
            </a:endParaRPr>
          </a:p>
          <a:p>
            <a:pPr>
              <a:buNone/>
            </a:pPr>
            <a:r>
              <a:rPr lang="en-US" altLang="ja-JP" sz="1600" b="1" dirty="0" smtClean="0">
                <a:ea typeface="+mj-ea"/>
              </a:rPr>
              <a:t>When we assume the acceleration is typically x100,</a:t>
            </a:r>
          </a:p>
          <a:p>
            <a:pPr>
              <a:buNone/>
            </a:pPr>
            <a:r>
              <a:rPr lang="en-US" altLang="ja-JP" sz="2000" b="1" dirty="0" smtClean="0"/>
              <a:t>1 GPU  &lt; </a:t>
            </a:r>
            <a:r>
              <a:rPr lang="en-US" altLang="ja-JP" sz="2000" b="1" dirty="0" smtClean="0">
                <a:ea typeface="+mj-ea"/>
              </a:rPr>
              <a:t>200W for our applications</a:t>
            </a:r>
          </a:p>
          <a:p>
            <a:pPr>
              <a:buNone/>
            </a:pPr>
            <a:endParaRPr lang="en-US" altLang="ja-JP" sz="800" b="1" dirty="0" smtClean="0">
              <a:latin typeface="+mj-ea"/>
              <a:ea typeface="+mj-ea"/>
            </a:endParaRPr>
          </a:p>
          <a:p>
            <a:pPr>
              <a:buNone/>
            </a:pPr>
            <a:r>
              <a:rPr lang="ja-JP" altLang="en-US" sz="2000" b="1" dirty="0" smtClean="0">
                <a:ea typeface="+mj-ea"/>
              </a:rPr>
              <a:t>　　</a:t>
            </a:r>
            <a:r>
              <a:rPr lang="en-US" altLang="ja-JP" sz="2000" b="1" dirty="0" smtClean="0">
                <a:ea typeface="+mj-ea"/>
              </a:rPr>
              <a:t>100 GPU</a:t>
            </a:r>
            <a:r>
              <a:rPr lang="ja-JP" altLang="en-US" sz="2000" b="1" dirty="0" smtClean="0">
                <a:ea typeface="+mj-ea"/>
              </a:rPr>
              <a:t>：</a:t>
            </a:r>
            <a:r>
              <a:rPr lang="en-US" altLang="ja-JP" sz="2000" b="1" dirty="0" smtClean="0">
                <a:ea typeface="+mj-ea"/>
              </a:rPr>
              <a:t> 20 kW</a:t>
            </a:r>
          </a:p>
          <a:p>
            <a:pPr>
              <a:buNone/>
            </a:pPr>
            <a:r>
              <a:rPr lang="ja-JP" altLang="en-US" sz="2000" b="1" dirty="0" smtClean="0">
                <a:ea typeface="+mj-ea"/>
              </a:rPr>
              <a:t>　　</a:t>
            </a:r>
            <a:r>
              <a:rPr lang="en-US" altLang="ja-JP" sz="2000" b="1" dirty="0" smtClean="0">
                <a:ea typeface="+mj-ea"/>
              </a:rPr>
              <a:t>10000 CPU core  of  </a:t>
            </a:r>
            <a:r>
              <a:rPr lang="en-US" altLang="ja-JP" sz="2000" b="1" dirty="0" smtClean="0">
                <a:solidFill>
                  <a:srgbClr val="C00000"/>
                </a:solidFill>
                <a:ea typeface="+mj-ea"/>
              </a:rPr>
              <a:t>TSUBAME</a:t>
            </a:r>
            <a:r>
              <a:rPr lang="ja-JP" altLang="en-US" sz="2000" b="1" dirty="0" smtClean="0">
                <a:solidFill>
                  <a:srgbClr val="C00000"/>
                </a:solidFill>
                <a:ea typeface="+mj-ea"/>
              </a:rPr>
              <a:t> </a:t>
            </a:r>
            <a:r>
              <a:rPr lang="en-US" altLang="ja-JP" sz="2000" b="1" dirty="0" smtClean="0">
                <a:solidFill>
                  <a:srgbClr val="C00000"/>
                </a:solidFill>
                <a:ea typeface="+mj-ea"/>
              </a:rPr>
              <a:t>1.2 </a:t>
            </a:r>
            <a:r>
              <a:rPr lang="en-US" altLang="ja-JP" sz="2000" b="1" dirty="0" smtClean="0">
                <a:ea typeface="+mj-ea"/>
              </a:rPr>
              <a:t>:  1MW (1000kW)</a:t>
            </a:r>
          </a:p>
          <a:p>
            <a:pPr>
              <a:buNone/>
            </a:pPr>
            <a:endParaRPr lang="en-US" altLang="ja-JP" sz="1400" b="1" dirty="0" smtClean="0">
              <a:latin typeface="+mj-ea"/>
              <a:ea typeface="+mj-ea"/>
            </a:endParaRPr>
          </a:p>
          <a:p>
            <a:pPr>
              <a:buNone/>
            </a:pPr>
            <a:r>
              <a:rPr lang="en-US" altLang="ja-JP" b="1" dirty="0" smtClean="0">
                <a:solidFill>
                  <a:srgbClr val="008600"/>
                </a:solidFill>
                <a:effectLst>
                  <a:outerShdw blurRad="38100" dist="38100" dir="2700000" algn="tl">
                    <a:srgbClr val="000000">
                      <a:alpha val="43137"/>
                    </a:srgbClr>
                  </a:outerShdw>
                </a:effectLst>
                <a:ea typeface="+mj-ea"/>
              </a:rPr>
              <a:t>1/50 Ultra low Power</a:t>
            </a:r>
            <a:endParaRPr lang="en-US" altLang="ja-JP" sz="2400" dirty="0" smtClean="0">
              <a:solidFill>
                <a:srgbClr val="008600"/>
              </a:solidFill>
              <a:ea typeface="+mj-ea"/>
            </a:endParaRPr>
          </a:p>
          <a:p>
            <a:pPr>
              <a:buNone/>
            </a:pPr>
            <a:endParaRPr lang="en-US" altLang="ja-JP" sz="2000" dirty="0" smtClean="0">
              <a:latin typeface="+mj-ea"/>
              <a:ea typeface="+mj-ea"/>
            </a:endParaRPr>
          </a:p>
        </p:txBody>
      </p:sp>
      <p:pic>
        <p:nvPicPr>
          <p:cNvPr id="417793" name="Picture 1" descr="C:\Documents and Settings\sim\デスクトップ\技術報告\phasefield-report-9Oct\compview_logo.wmf"/>
          <p:cNvPicPr>
            <a:picLocks noChangeAspect="1" noChangeArrowheads="1"/>
          </p:cNvPicPr>
          <p:nvPr/>
        </p:nvPicPr>
        <p:blipFill>
          <a:blip r:embed="rId3" cstate="print"/>
          <a:srcRect/>
          <a:stretch>
            <a:fillRect/>
          </a:stretch>
        </p:blipFill>
        <p:spPr bwMode="auto">
          <a:xfrm>
            <a:off x="5072066" y="5499279"/>
            <a:ext cx="1857388" cy="1072993"/>
          </a:xfrm>
          <a:prstGeom prst="rect">
            <a:avLst/>
          </a:prstGeom>
          <a:noFill/>
        </p:spPr>
      </p:pic>
      <p:pic>
        <p:nvPicPr>
          <p:cNvPr id="417794" name="Picture 2" descr="C:\Documents and Settings\sim\デスクトップ\gsic_logo[1].png"/>
          <p:cNvPicPr>
            <a:picLocks noChangeAspect="1" noChangeArrowheads="1"/>
          </p:cNvPicPr>
          <p:nvPr/>
        </p:nvPicPr>
        <p:blipFill>
          <a:blip r:embed="rId4" cstate="print"/>
          <a:srcRect/>
          <a:stretch>
            <a:fillRect/>
          </a:stretch>
        </p:blipFill>
        <p:spPr bwMode="auto">
          <a:xfrm>
            <a:off x="7215206" y="4970631"/>
            <a:ext cx="1357322" cy="1601641"/>
          </a:xfrm>
          <a:prstGeom prst="rect">
            <a:avLst/>
          </a:prstGeom>
          <a:noFill/>
        </p:spPr>
      </p:pic>
      <p:pic>
        <p:nvPicPr>
          <p:cNvPr id="6" name="Picture 52" descr="Tesla_S1070"/>
          <p:cNvPicPr>
            <a:picLocks noChangeAspect="1" noChangeArrowheads="1"/>
          </p:cNvPicPr>
          <p:nvPr/>
        </p:nvPicPr>
        <p:blipFill>
          <a:blip r:embed="rId5" cstate="print"/>
          <a:srcRect/>
          <a:stretch>
            <a:fillRect/>
          </a:stretch>
        </p:blipFill>
        <p:spPr bwMode="auto">
          <a:xfrm>
            <a:off x="6500826" y="1428737"/>
            <a:ext cx="1785950" cy="753884"/>
          </a:xfrm>
          <a:prstGeom prst="rect">
            <a:avLst/>
          </a:prstGeom>
          <a:noFill/>
          <a:ln w="9525">
            <a:noFill/>
            <a:miter lim="800000"/>
            <a:headEnd/>
            <a:tailEnd/>
          </a:ln>
        </p:spPr>
      </p:pic>
      <p:sp>
        <p:nvSpPr>
          <p:cNvPr id="7" name="正方形/長方形 6"/>
          <p:cNvSpPr/>
          <p:nvPr/>
        </p:nvSpPr>
        <p:spPr>
          <a:xfrm>
            <a:off x="6643702" y="2143116"/>
            <a:ext cx="1643074" cy="307777"/>
          </a:xfrm>
          <a:prstGeom prst="rect">
            <a:avLst/>
          </a:prstGeom>
        </p:spPr>
        <p:txBody>
          <a:bodyPr wrap="square">
            <a:spAutoFit/>
          </a:bodyPr>
          <a:lstStyle/>
          <a:p>
            <a:pPr fontAlgn="auto">
              <a:spcBef>
                <a:spcPts val="0"/>
              </a:spcBef>
              <a:spcAft>
                <a:spcPts val="0"/>
              </a:spcAft>
            </a:pPr>
            <a:r>
              <a:rPr lang="en-US" altLang="ja-JP" sz="1400" b="1" dirty="0" smtClean="0">
                <a:solidFill>
                  <a:prstClr val="black"/>
                </a:solidFill>
                <a:latin typeface="ＭＳ Ｐゴシック"/>
                <a:ea typeface="ＭＳ Ｐゴシック"/>
              </a:rPr>
              <a:t>MAX  200W/GPU</a:t>
            </a:r>
            <a:endParaRPr lang="ja-JP" altLang="en-US" sz="1400" dirty="0">
              <a:solidFill>
                <a:prstClr val="black"/>
              </a:solidFill>
              <a:latin typeface="Calibri"/>
              <a:ea typeface="ＭＳ Ｐゴシック"/>
            </a:endParaRPr>
          </a:p>
        </p:txBody>
      </p:sp>
      <p:pic>
        <p:nvPicPr>
          <p:cNvPr id="8" name="Picture 6" descr="TSUBAME-2F-RmA-ROWS-234"/>
          <p:cNvPicPr>
            <a:picLocks noChangeAspect="1" noChangeArrowheads="1"/>
          </p:cNvPicPr>
          <p:nvPr/>
        </p:nvPicPr>
        <p:blipFill>
          <a:blip r:embed="rId6" cstate="print"/>
          <a:srcRect/>
          <a:stretch>
            <a:fillRect/>
          </a:stretch>
        </p:blipFill>
        <p:spPr bwMode="auto">
          <a:xfrm>
            <a:off x="6357950" y="3046753"/>
            <a:ext cx="2030474" cy="1522673"/>
          </a:xfrm>
          <a:prstGeom prst="rect">
            <a:avLst/>
          </a:prstGeom>
          <a:noFill/>
          <a:ln w="9525">
            <a:noFill/>
            <a:miter lim="800000"/>
            <a:headEnd/>
            <a:tailEnd/>
          </a:ln>
        </p:spPr>
      </p:pic>
      <p:sp>
        <p:nvSpPr>
          <p:cNvPr id="9" name="正方形/長方形 8"/>
          <p:cNvSpPr/>
          <p:nvPr/>
        </p:nvSpPr>
        <p:spPr>
          <a:xfrm>
            <a:off x="6215074" y="4561383"/>
            <a:ext cx="2643174" cy="307777"/>
          </a:xfrm>
          <a:prstGeom prst="rect">
            <a:avLst/>
          </a:prstGeom>
        </p:spPr>
        <p:txBody>
          <a:bodyPr wrap="square">
            <a:spAutoFit/>
          </a:bodyPr>
          <a:lstStyle/>
          <a:p>
            <a:pPr fontAlgn="auto">
              <a:spcBef>
                <a:spcPts val="0"/>
              </a:spcBef>
              <a:spcAft>
                <a:spcPts val="0"/>
              </a:spcAft>
            </a:pPr>
            <a:r>
              <a:rPr lang="en-US" altLang="ja-JP" sz="1400" b="1" dirty="0" smtClean="0">
                <a:solidFill>
                  <a:prstClr val="black"/>
                </a:solidFill>
                <a:latin typeface="ＭＳ Ｐゴシック"/>
                <a:ea typeface="ＭＳ Ｐゴシック"/>
              </a:rPr>
              <a:t>TSUBAME </a:t>
            </a:r>
            <a:r>
              <a:rPr lang="ja-JP" altLang="en-US" sz="1400" b="1" dirty="0" smtClean="0">
                <a:solidFill>
                  <a:prstClr val="black"/>
                </a:solidFill>
                <a:latin typeface="ＭＳ Ｐゴシック"/>
                <a:ea typeface="ＭＳ Ｐゴシック"/>
              </a:rPr>
              <a:t>～ </a:t>
            </a:r>
            <a:r>
              <a:rPr lang="en-US" altLang="ja-JP" sz="1400" b="1" dirty="0" smtClean="0">
                <a:solidFill>
                  <a:prstClr val="black"/>
                </a:solidFill>
                <a:latin typeface="ＭＳ Ｐゴシック"/>
                <a:ea typeface="ＭＳ Ｐゴシック"/>
              </a:rPr>
              <a:t>1MW/10000CPU</a:t>
            </a:r>
            <a:endParaRPr lang="ja-JP" altLang="en-US" sz="1400" dirty="0">
              <a:solidFill>
                <a:prstClr val="black"/>
              </a:solidFill>
              <a:latin typeface="Calibri"/>
              <a:ea typeface="ＭＳ Ｐゴシック"/>
            </a:endParaRPr>
          </a:p>
        </p:txBody>
      </p:sp>
      <p:sp>
        <p:nvSpPr>
          <p:cNvPr id="10" name="スライド番号プレースホルダ 9"/>
          <p:cNvSpPr>
            <a:spLocks noGrp="1"/>
          </p:cNvSpPr>
          <p:nvPr>
            <p:ph type="sldNum" sz="quarter" idx="12"/>
          </p:nvPr>
        </p:nvSpPr>
        <p:spPr/>
        <p:txBody>
          <a:bodyPr/>
          <a:lstStyle/>
          <a:p>
            <a:fld id="{C7C2FBAF-DCE8-4197-8A90-E49353553B9A}" type="slidenum">
              <a:rPr lang="ja-JP" altLang="en-US" smtClean="0">
                <a:solidFill>
                  <a:prstClr val="white"/>
                </a:solidFill>
              </a:rPr>
              <a:pPr/>
              <a:t>119</a:t>
            </a:fld>
            <a:endParaRPr lang="ja-JP" altLang="en-US">
              <a:solidFill>
                <a:prstClr val="white"/>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3"/>
          <p:cNvSpPr>
            <a:spLocks noChangeShapeType="1"/>
          </p:cNvSpPr>
          <p:nvPr/>
        </p:nvSpPr>
        <p:spPr bwMode="auto">
          <a:xfrm flipH="1">
            <a:off x="250825" y="2276475"/>
            <a:ext cx="2376488" cy="647700"/>
          </a:xfrm>
          <a:prstGeom prst="line">
            <a:avLst/>
          </a:prstGeom>
          <a:noFill/>
          <a:ln w="38100">
            <a:solidFill>
              <a:schemeClr val="tx1"/>
            </a:solidFill>
            <a:round/>
            <a:headEnd/>
            <a:tailEnd/>
          </a:ln>
        </p:spPr>
        <p:txBody>
          <a:bodyPr/>
          <a:lstStyle/>
          <a:p>
            <a:endParaRPr lang="ja-JP" altLang="en-US">
              <a:solidFill>
                <a:srgbClr val="000000"/>
              </a:solidFill>
            </a:endParaRPr>
          </a:p>
        </p:txBody>
      </p:sp>
      <p:sp>
        <p:nvSpPr>
          <p:cNvPr id="60419" name="Rectangle 4"/>
          <p:cNvSpPr>
            <a:spLocks noGrp="1" noChangeArrowheads="1"/>
          </p:cNvSpPr>
          <p:nvPr>
            <p:ph type="title"/>
          </p:nvPr>
        </p:nvSpPr>
        <p:spPr>
          <a:xfrm>
            <a:off x="-360363" y="0"/>
            <a:ext cx="8964613" cy="1143000"/>
          </a:xfrm>
        </p:spPr>
        <p:txBody>
          <a:bodyPr/>
          <a:lstStyle/>
          <a:p>
            <a:pPr eaLnBrk="1" hangingPunct="1"/>
            <a:r>
              <a:rPr lang="en-US" altLang="ja-JP" sz="2800" dirty="0" smtClean="0"/>
              <a:t>TSUBAME 1.2 Experimental Evolution </a:t>
            </a:r>
            <a:r>
              <a:rPr lang="en-US" altLang="ja-JP" sz="2400" dirty="0" smtClean="0"/>
              <a:t>(Oct. 2008)</a:t>
            </a:r>
            <a:br>
              <a:rPr lang="en-US" altLang="ja-JP" sz="2400" dirty="0" smtClean="0"/>
            </a:br>
            <a:r>
              <a:rPr lang="en-US" altLang="ja-JP" sz="2400" dirty="0" smtClean="0"/>
              <a:t>The first “</a:t>
            </a:r>
            <a:r>
              <a:rPr lang="en-US" altLang="ja-JP" sz="2400" dirty="0" err="1" smtClean="0"/>
              <a:t>Petascale</a:t>
            </a:r>
            <a:r>
              <a:rPr lang="en-US" altLang="ja-JP" sz="2400" dirty="0" smtClean="0"/>
              <a:t>” SC in Japan</a:t>
            </a:r>
            <a:endParaRPr lang="en-US" altLang="ja-JP" sz="1600" dirty="0" smtClean="0"/>
          </a:p>
        </p:txBody>
      </p:sp>
      <p:pic>
        <p:nvPicPr>
          <p:cNvPr id="60420" name="Picture 5"/>
          <p:cNvPicPr>
            <a:picLocks noChangeAspect="1" noChangeArrowheads="1"/>
          </p:cNvPicPr>
          <p:nvPr/>
        </p:nvPicPr>
        <p:blipFill>
          <a:blip r:embed="rId3" cstate="email"/>
          <a:srcRect/>
          <a:stretch>
            <a:fillRect/>
          </a:stretch>
        </p:blipFill>
        <p:spPr bwMode="auto">
          <a:xfrm>
            <a:off x="5867400" y="3278188"/>
            <a:ext cx="2089150" cy="1560512"/>
          </a:xfrm>
          <a:prstGeom prst="rect">
            <a:avLst/>
          </a:prstGeom>
          <a:noFill/>
          <a:ln w="9525">
            <a:noFill/>
            <a:miter lim="800000"/>
            <a:headEnd/>
            <a:tailEnd/>
          </a:ln>
        </p:spPr>
      </p:pic>
      <p:grpSp>
        <p:nvGrpSpPr>
          <p:cNvPr id="2" name="Group 6"/>
          <p:cNvGrpSpPr>
            <a:grpSpLocks/>
          </p:cNvGrpSpPr>
          <p:nvPr/>
        </p:nvGrpSpPr>
        <p:grpSpPr bwMode="auto">
          <a:xfrm>
            <a:off x="3995738" y="1125538"/>
            <a:ext cx="1285875" cy="1196975"/>
            <a:chOff x="1324" y="2749"/>
            <a:chExt cx="810" cy="754"/>
          </a:xfrm>
        </p:grpSpPr>
        <p:sp>
          <p:nvSpPr>
            <p:cNvPr id="60444" name="AutoShape 7"/>
            <p:cNvSpPr>
              <a:spLocks noChangeArrowheads="1"/>
            </p:cNvSpPr>
            <p:nvPr/>
          </p:nvSpPr>
          <p:spPr bwMode="auto">
            <a:xfrm>
              <a:off x="1393" y="3222"/>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45" name="AutoShape 8"/>
            <p:cNvSpPr>
              <a:spLocks noChangeArrowheads="1"/>
            </p:cNvSpPr>
            <p:nvPr/>
          </p:nvSpPr>
          <p:spPr bwMode="auto">
            <a:xfrm>
              <a:off x="1573" y="3227"/>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46" name="AutoShape 9"/>
            <p:cNvSpPr>
              <a:spLocks noChangeArrowheads="1"/>
            </p:cNvSpPr>
            <p:nvPr/>
          </p:nvSpPr>
          <p:spPr bwMode="auto">
            <a:xfrm>
              <a:off x="1752" y="3226"/>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47" name="AutoShape 10"/>
            <p:cNvSpPr>
              <a:spLocks noChangeArrowheads="1"/>
            </p:cNvSpPr>
            <p:nvPr/>
          </p:nvSpPr>
          <p:spPr bwMode="auto">
            <a:xfrm>
              <a:off x="1932" y="3231"/>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48" name="AutoShape 11"/>
            <p:cNvSpPr>
              <a:spLocks noChangeArrowheads="1"/>
            </p:cNvSpPr>
            <p:nvPr/>
          </p:nvSpPr>
          <p:spPr bwMode="auto">
            <a:xfrm>
              <a:off x="1393" y="3035"/>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49" name="AutoShape 12"/>
            <p:cNvSpPr>
              <a:spLocks noChangeArrowheads="1"/>
            </p:cNvSpPr>
            <p:nvPr/>
          </p:nvSpPr>
          <p:spPr bwMode="auto">
            <a:xfrm>
              <a:off x="1573" y="3040"/>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50" name="AutoShape 13"/>
            <p:cNvSpPr>
              <a:spLocks noChangeArrowheads="1"/>
            </p:cNvSpPr>
            <p:nvPr/>
          </p:nvSpPr>
          <p:spPr bwMode="auto">
            <a:xfrm>
              <a:off x="1752" y="3039"/>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51" name="AutoShape 14"/>
            <p:cNvSpPr>
              <a:spLocks noChangeArrowheads="1"/>
            </p:cNvSpPr>
            <p:nvPr/>
          </p:nvSpPr>
          <p:spPr bwMode="auto">
            <a:xfrm>
              <a:off x="1932" y="3044"/>
              <a:ext cx="182" cy="272"/>
            </a:xfrm>
            <a:prstGeom prst="flowChartMagneticDisk">
              <a:avLst/>
            </a:prstGeom>
            <a:solidFill>
              <a:srgbClr val="99FF99"/>
            </a:solidFill>
            <a:ln w="9525">
              <a:solidFill>
                <a:schemeClr val="tx1"/>
              </a:solidFill>
              <a:round/>
              <a:headEnd/>
              <a:tailEnd/>
            </a:ln>
          </p:spPr>
          <p:txBody>
            <a:bodyPr anchor="ctr">
              <a:spAutoFit/>
            </a:bodyPr>
            <a:lstStyle/>
            <a:p>
              <a:endParaRPr lang="ja-JP" altLang="en-US">
                <a:solidFill>
                  <a:srgbClr val="000000"/>
                </a:solidFill>
              </a:endParaRPr>
            </a:p>
          </p:txBody>
        </p:sp>
        <p:sp>
          <p:nvSpPr>
            <p:cNvPr id="60452" name="Text Box 15"/>
            <p:cNvSpPr txBox="1">
              <a:spLocks noChangeArrowheads="1"/>
            </p:cNvSpPr>
            <p:nvPr/>
          </p:nvSpPr>
          <p:spPr bwMode="auto">
            <a:xfrm>
              <a:off x="1555" y="3162"/>
              <a:ext cx="399" cy="262"/>
            </a:xfrm>
            <a:prstGeom prst="rect">
              <a:avLst/>
            </a:prstGeom>
            <a:solidFill>
              <a:schemeClr val="bg1"/>
            </a:solidFill>
            <a:ln w="19050" algn="ctr">
              <a:solidFill>
                <a:srgbClr val="008000"/>
              </a:solidFill>
              <a:miter lim="800000"/>
              <a:headEnd/>
              <a:tailEnd/>
            </a:ln>
          </p:spPr>
          <p:txBody>
            <a:bodyPr wrap="none">
              <a:spAutoFit/>
            </a:bodyPr>
            <a:lstStyle/>
            <a:p>
              <a:pPr algn="ctr"/>
              <a:r>
                <a:rPr lang="en-US" altLang="ja-JP" sz="1000">
                  <a:solidFill>
                    <a:srgbClr val="000000"/>
                  </a:solidFill>
                  <a:latin typeface="Arial" charset="0"/>
                </a:rPr>
                <a:t>500GB</a:t>
              </a:r>
            </a:p>
            <a:p>
              <a:pPr algn="ctr"/>
              <a:r>
                <a:rPr lang="en-US" altLang="ja-JP" sz="1000">
                  <a:solidFill>
                    <a:srgbClr val="000000"/>
                  </a:solidFill>
                  <a:latin typeface="Arial" charset="0"/>
                </a:rPr>
                <a:t>48disks</a:t>
              </a:r>
            </a:p>
          </p:txBody>
        </p:sp>
        <p:pic>
          <p:nvPicPr>
            <p:cNvPr id="60453" name="Picture 16"/>
            <p:cNvPicPr>
              <a:picLocks noChangeAspect="1" noChangeArrowheads="1"/>
            </p:cNvPicPr>
            <p:nvPr/>
          </p:nvPicPr>
          <p:blipFill>
            <a:blip r:embed="rId4" cstate="email"/>
            <a:srcRect/>
            <a:stretch>
              <a:fillRect/>
            </a:stretch>
          </p:blipFill>
          <p:spPr bwMode="auto">
            <a:xfrm>
              <a:off x="1324" y="2749"/>
              <a:ext cx="810" cy="344"/>
            </a:xfrm>
            <a:prstGeom prst="rect">
              <a:avLst/>
            </a:prstGeom>
            <a:noFill/>
            <a:ln w="9525">
              <a:noFill/>
              <a:miter lim="800000"/>
              <a:headEnd/>
              <a:tailEnd/>
            </a:ln>
          </p:spPr>
        </p:pic>
      </p:grpSp>
      <p:pic>
        <p:nvPicPr>
          <p:cNvPr id="60422" name="Picture 17"/>
          <p:cNvPicPr>
            <a:picLocks noChangeAspect="1" noChangeArrowheads="1"/>
          </p:cNvPicPr>
          <p:nvPr/>
        </p:nvPicPr>
        <p:blipFill>
          <a:blip r:embed="rId5" cstate="email"/>
          <a:srcRect/>
          <a:stretch>
            <a:fillRect/>
          </a:stretch>
        </p:blipFill>
        <p:spPr bwMode="auto">
          <a:xfrm>
            <a:off x="3348038" y="1700213"/>
            <a:ext cx="339725" cy="576262"/>
          </a:xfrm>
          <a:prstGeom prst="rect">
            <a:avLst/>
          </a:prstGeom>
          <a:noFill/>
          <a:ln w="9525">
            <a:noFill/>
            <a:miter lim="800000"/>
            <a:headEnd/>
            <a:tailEnd/>
          </a:ln>
        </p:spPr>
      </p:pic>
      <p:sp>
        <p:nvSpPr>
          <p:cNvPr id="60423" name="Text Box 18"/>
          <p:cNvSpPr txBox="1">
            <a:spLocks noChangeArrowheads="1"/>
          </p:cNvSpPr>
          <p:nvPr/>
        </p:nvSpPr>
        <p:spPr bwMode="auto">
          <a:xfrm>
            <a:off x="2771775" y="1484313"/>
            <a:ext cx="1547813" cy="274637"/>
          </a:xfrm>
          <a:prstGeom prst="rect">
            <a:avLst/>
          </a:prstGeom>
          <a:noFill/>
          <a:ln w="9525">
            <a:noFill/>
            <a:miter lim="800000"/>
            <a:headEnd/>
            <a:tailEnd/>
          </a:ln>
        </p:spPr>
        <p:txBody>
          <a:bodyPr>
            <a:spAutoFit/>
          </a:bodyPr>
          <a:lstStyle/>
          <a:p>
            <a:pPr algn="ctr">
              <a:spcBef>
                <a:spcPct val="50000"/>
              </a:spcBef>
            </a:pPr>
            <a:r>
              <a:rPr lang="en-US" altLang="ja-JP" sz="1200" b="1">
                <a:solidFill>
                  <a:srgbClr val="990033"/>
                </a:solidFill>
                <a:latin typeface="Arial" charset="0"/>
              </a:rPr>
              <a:t>NEC SX-8i</a:t>
            </a:r>
            <a:endParaRPr lang="en-US" altLang="ja-JP" sz="800" b="1">
              <a:solidFill>
                <a:srgbClr val="990033"/>
              </a:solidFill>
              <a:latin typeface="Arial" charset="0"/>
            </a:endParaRPr>
          </a:p>
        </p:txBody>
      </p:sp>
      <p:pic>
        <p:nvPicPr>
          <p:cNvPr id="60424" name="Picture 19" descr="isr9288_b"/>
          <p:cNvPicPr>
            <a:picLocks noChangeAspect="1" noChangeArrowheads="1"/>
          </p:cNvPicPr>
          <p:nvPr/>
        </p:nvPicPr>
        <p:blipFill>
          <a:blip r:embed="rId6" cstate="email"/>
          <a:srcRect/>
          <a:stretch>
            <a:fillRect/>
          </a:stretch>
        </p:blipFill>
        <p:spPr bwMode="auto">
          <a:xfrm>
            <a:off x="2195513" y="1773238"/>
            <a:ext cx="931862" cy="1079500"/>
          </a:xfrm>
          <a:prstGeom prst="rect">
            <a:avLst/>
          </a:prstGeom>
          <a:noFill/>
          <a:ln w="9525">
            <a:noFill/>
            <a:miter lim="800000"/>
            <a:headEnd/>
            <a:tailEnd/>
          </a:ln>
        </p:spPr>
      </p:pic>
      <p:sp>
        <p:nvSpPr>
          <p:cNvPr id="60425" name="Text Box 20"/>
          <p:cNvSpPr txBox="1">
            <a:spLocks noChangeArrowheads="1"/>
          </p:cNvSpPr>
          <p:nvPr/>
        </p:nvSpPr>
        <p:spPr bwMode="auto">
          <a:xfrm>
            <a:off x="250825" y="1268413"/>
            <a:ext cx="3527425" cy="942975"/>
          </a:xfrm>
          <a:prstGeom prst="rect">
            <a:avLst/>
          </a:prstGeom>
          <a:noFill/>
          <a:ln w="9525">
            <a:noFill/>
            <a:miter lim="800000"/>
            <a:headEnd/>
            <a:tailEnd/>
          </a:ln>
        </p:spPr>
        <p:txBody>
          <a:bodyPr>
            <a:spAutoFit/>
          </a:bodyPr>
          <a:lstStyle/>
          <a:p>
            <a:pPr>
              <a:spcBef>
                <a:spcPct val="50000"/>
              </a:spcBef>
            </a:pPr>
            <a:r>
              <a:rPr lang="en-US" altLang="ja-JP" sz="1400">
                <a:solidFill>
                  <a:srgbClr val="000000"/>
                </a:solidFill>
                <a:latin typeface="Arial" charset="0"/>
              </a:rPr>
              <a:t>Voltaire ISR9288 Infiniband x8</a:t>
            </a:r>
            <a:br>
              <a:rPr lang="en-US" altLang="ja-JP" sz="1400">
                <a:solidFill>
                  <a:srgbClr val="000000"/>
                </a:solidFill>
                <a:latin typeface="Arial" charset="0"/>
              </a:rPr>
            </a:br>
            <a:r>
              <a:rPr lang="en-US" altLang="ja-JP" sz="1400">
                <a:solidFill>
                  <a:srgbClr val="000000"/>
                </a:solidFill>
                <a:latin typeface="Arial" charset="0"/>
              </a:rPr>
              <a:t> 10Gbps x2  ~1310+50 Ports</a:t>
            </a:r>
            <a:br>
              <a:rPr lang="en-US" altLang="ja-JP" sz="1400">
                <a:solidFill>
                  <a:srgbClr val="000000"/>
                </a:solidFill>
                <a:latin typeface="Arial" charset="0"/>
              </a:rPr>
            </a:br>
            <a:r>
              <a:rPr lang="en-US" altLang="ja-JP" sz="1400">
                <a:solidFill>
                  <a:srgbClr val="000000"/>
                </a:solidFill>
                <a:latin typeface="Arial" charset="0"/>
              </a:rPr>
              <a:t>~13.5Terabits/s</a:t>
            </a:r>
            <a:br>
              <a:rPr lang="en-US" altLang="ja-JP" sz="1400">
                <a:solidFill>
                  <a:srgbClr val="000000"/>
                </a:solidFill>
                <a:latin typeface="Arial" charset="0"/>
              </a:rPr>
            </a:br>
            <a:r>
              <a:rPr lang="en-US" altLang="ja-JP" sz="1400">
                <a:solidFill>
                  <a:srgbClr val="000000"/>
                </a:solidFill>
                <a:latin typeface="Arial" charset="0"/>
              </a:rPr>
              <a:t>(3Tbits bisection)</a:t>
            </a:r>
          </a:p>
        </p:txBody>
      </p:sp>
      <p:sp>
        <p:nvSpPr>
          <p:cNvPr id="60426" name="Text Box 21"/>
          <p:cNvSpPr txBox="1">
            <a:spLocks noChangeArrowheads="1"/>
          </p:cNvSpPr>
          <p:nvPr/>
        </p:nvSpPr>
        <p:spPr bwMode="auto">
          <a:xfrm>
            <a:off x="0" y="2362200"/>
            <a:ext cx="2051050" cy="304800"/>
          </a:xfrm>
          <a:prstGeom prst="rect">
            <a:avLst/>
          </a:prstGeom>
          <a:noFill/>
          <a:ln w="9525">
            <a:noFill/>
            <a:miter lim="800000"/>
            <a:headEnd/>
            <a:tailEnd/>
          </a:ln>
        </p:spPr>
        <p:txBody>
          <a:bodyPr>
            <a:spAutoFit/>
          </a:bodyPr>
          <a:lstStyle/>
          <a:p>
            <a:pPr>
              <a:spcBef>
                <a:spcPct val="50000"/>
              </a:spcBef>
            </a:pPr>
            <a:r>
              <a:rPr lang="en-US" altLang="ja-JP" sz="1400" b="1">
                <a:solidFill>
                  <a:srgbClr val="000000"/>
                </a:solidFill>
                <a:latin typeface="Arial" charset="0"/>
              </a:rPr>
              <a:t>10Gbps+External NW</a:t>
            </a:r>
          </a:p>
        </p:txBody>
      </p:sp>
      <p:pic>
        <p:nvPicPr>
          <p:cNvPr id="60427" name="Picture 22"/>
          <p:cNvPicPr>
            <a:picLocks noChangeAspect="1" noChangeArrowheads="1"/>
          </p:cNvPicPr>
          <p:nvPr/>
        </p:nvPicPr>
        <p:blipFill>
          <a:blip r:embed="rId3" cstate="email"/>
          <a:srcRect/>
          <a:stretch>
            <a:fillRect/>
          </a:stretch>
        </p:blipFill>
        <p:spPr bwMode="auto">
          <a:xfrm>
            <a:off x="5867400" y="3573463"/>
            <a:ext cx="2089150" cy="1560512"/>
          </a:xfrm>
          <a:prstGeom prst="rect">
            <a:avLst/>
          </a:prstGeom>
          <a:noFill/>
          <a:ln w="9525">
            <a:noFill/>
            <a:miter lim="800000"/>
            <a:headEnd/>
            <a:tailEnd/>
          </a:ln>
        </p:spPr>
      </p:pic>
      <p:pic>
        <p:nvPicPr>
          <p:cNvPr id="60428" name="Picture 23" descr="die_dual_core"/>
          <p:cNvPicPr>
            <a:picLocks noChangeAspect="1" noChangeArrowheads="1"/>
          </p:cNvPicPr>
          <p:nvPr/>
        </p:nvPicPr>
        <p:blipFill>
          <a:blip r:embed="rId7" cstate="email"/>
          <a:srcRect/>
          <a:stretch>
            <a:fillRect/>
          </a:stretch>
        </p:blipFill>
        <p:spPr bwMode="auto">
          <a:xfrm>
            <a:off x="6443663" y="3213100"/>
            <a:ext cx="792162" cy="628650"/>
          </a:xfrm>
          <a:prstGeom prst="rect">
            <a:avLst/>
          </a:prstGeom>
          <a:noFill/>
          <a:ln w="9525">
            <a:noFill/>
            <a:miter lim="800000"/>
            <a:headEnd/>
            <a:tailEnd/>
          </a:ln>
        </p:spPr>
      </p:pic>
      <p:pic>
        <p:nvPicPr>
          <p:cNvPr id="60429" name="Picture 24" descr="ClearSpeedAdvance"/>
          <p:cNvPicPr>
            <a:picLocks noChangeAspect="1" noChangeArrowheads="1"/>
          </p:cNvPicPr>
          <p:nvPr/>
        </p:nvPicPr>
        <p:blipFill>
          <a:blip r:embed="rId8" cstate="email"/>
          <a:srcRect/>
          <a:stretch>
            <a:fillRect/>
          </a:stretch>
        </p:blipFill>
        <p:spPr bwMode="auto">
          <a:xfrm>
            <a:off x="7524750" y="4005263"/>
            <a:ext cx="1296988" cy="784225"/>
          </a:xfrm>
          <a:prstGeom prst="rect">
            <a:avLst/>
          </a:prstGeom>
          <a:noFill/>
          <a:ln w="9525">
            <a:noFill/>
            <a:miter lim="800000"/>
            <a:headEnd/>
            <a:tailEnd/>
          </a:ln>
        </p:spPr>
      </p:pic>
      <p:sp>
        <p:nvSpPr>
          <p:cNvPr id="60430" name="Text Box 25"/>
          <p:cNvSpPr txBox="1">
            <a:spLocks noChangeArrowheads="1"/>
          </p:cNvSpPr>
          <p:nvPr/>
        </p:nvSpPr>
        <p:spPr bwMode="auto">
          <a:xfrm>
            <a:off x="5670550" y="2349500"/>
            <a:ext cx="3473450" cy="1581150"/>
          </a:xfrm>
          <a:prstGeom prst="rect">
            <a:avLst/>
          </a:prstGeom>
          <a:noFill/>
          <a:ln w="9525">
            <a:noFill/>
            <a:miter lim="800000"/>
            <a:headEnd/>
            <a:tailEnd/>
          </a:ln>
        </p:spPr>
        <p:txBody>
          <a:bodyPr>
            <a:spAutoFit/>
          </a:bodyPr>
          <a:lstStyle/>
          <a:p>
            <a:pPr algn="r">
              <a:spcBef>
                <a:spcPct val="50000"/>
              </a:spcBef>
            </a:pPr>
            <a:r>
              <a:rPr lang="en-US" altLang="ja-JP" sz="1400">
                <a:solidFill>
                  <a:srgbClr val="000000"/>
                </a:solidFill>
                <a:latin typeface="Arial" charset="0"/>
              </a:rPr>
              <a:t>Sun x4600 (16 Opteron Cores)</a:t>
            </a:r>
            <a:br>
              <a:rPr lang="en-US" altLang="ja-JP" sz="1400">
                <a:solidFill>
                  <a:srgbClr val="000000"/>
                </a:solidFill>
                <a:latin typeface="Arial" charset="0"/>
              </a:rPr>
            </a:br>
            <a:r>
              <a:rPr lang="en-US" altLang="ja-JP" sz="1400">
                <a:solidFill>
                  <a:srgbClr val="990033"/>
                </a:solidFill>
                <a:latin typeface="Arial" charset="0"/>
              </a:rPr>
              <a:t>32~128</a:t>
            </a:r>
            <a:r>
              <a:rPr lang="en-US" altLang="ja-JP" sz="1400">
                <a:solidFill>
                  <a:srgbClr val="000000"/>
                </a:solidFill>
                <a:latin typeface="Arial" charset="0"/>
              </a:rPr>
              <a:t> GBytes/Node</a:t>
            </a:r>
            <a:br>
              <a:rPr lang="en-US" altLang="ja-JP" sz="1400">
                <a:solidFill>
                  <a:srgbClr val="000000"/>
                </a:solidFill>
                <a:latin typeface="Arial" charset="0"/>
              </a:rPr>
            </a:br>
            <a:r>
              <a:rPr lang="en-US" altLang="ja-JP" sz="1400">
                <a:solidFill>
                  <a:srgbClr val="000000"/>
                </a:solidFill>
                <a:latin typeface="Arial" charset="0"/>
              </a:rPr>
              <a:t>10480core/655Nodes</a:t>
            </a:r>
            <a:br>
              <a:rPr lang="en-US" altLang="ja-JP" sz="1400">
                <a:solidFill>
                  <a:srgbClr val="000000"/>
                </a:solidFill>
                <a:latin typeface="Arial" charset="0"/>
              </a:rPr>
            </a:br>
            <a:r>
              <a:rPr lang="en-US" altLang="ja-JP" sz="1400">
                <a:solidFill>
                  <a:srgbClr val="000000"/>
                </a:solidFill>
                <a:latin typeface="Arial" charset="0"/>
              </a:rPr>
              <a:t>21.4TeraBytes</a:t>
            </a:r>
            <a:br>
              <a:rPr lang="en-US" altLang="ja-JP" sz="1400">
                <a:solidFill>
                  <a:srgbClr val="000000"/>
                </a:solidFill>
                <a:latin typeface="Arial" charset="0"/>
              </a:rPr>
            </a:br>
            <a:r>
              <a:rPr lang="en-US" altLang="ja-JP" sz="1400">
                <a:solidFill>
                  <a:srgbClr val="000000"/>
                </a:solidFill>
                <a:latin typeface="Arial" charset="0"/>
              </a:rPr>
              <a:t>50.4TeraFlops</a:t>
            </a:r>
            <a:r>
              <a:rPr lang="en-US" altLang="ja-JP" sz="1400">
                <a:solidFill>
                  <a:srgbClr val="FF0000"/>
                </a:solidFill>
                <a:latin typeface="Arial" charset="0"/>
              </a:rPr>
              <a:t/>
            </a:r>
            <a:br>
              <a:rPr lang="en-US" altLang="ja-JP" sz="1400">
                <a:solidFill>
                  <a:srgbClr val="FF0000"/>
                </a:solidFill>
                <a:latin typeface="Arial" charset="0"/>
              </a:rPr>
            </a:br>
            <a:r>
              <a:rPr lang="en-US" altLang="ja-JP" sz="1400">
                <a:solidFill>
                  <a:srgbClr val="000000"/>
                </a:solidFill>
                <a:latin typeface="Arial" charset="0"/>
              </a:rPr>
              <a:t>OS Linux (SuSE 9, 10)  </a:t>
            </a:r>
            <a:br>
              <a:rPr lang="en-US" altLang="ja-JP" sz="1400">
                <a:solidFill>
                  <a:srgbClr val="000000"/>
                </a:solidFill>
                <a:latin typeface="Arial" charset="0"/>
              </a:rPr>
            </a:br>
            <a:r>
              <a:rPr lang="en-US" altLang="ja-JP" sz="1400">
                <a:solidFill>
                  <a:srgbClr val="000000"/>
                </a:solidFill>
                <a:latin typeface="Arial" charset="0"/>
              </a:rPr>
              <a:t>NAREGI Grid MW</a:t>
            </a:r>
          </a:p>
        </p:txBody>
      </p:sp>
      <p:pic>
        <p:nvPicPr>
          <p:cNvPr id="60431" name="Picture 26" descr="k3_sb6000_1"/>
          <p:cNvPicPr>
            <a:picLocks noChangeAspect="1" noChangeArrowheads="1"/>
          </p:cNvPicPr>
          <p:nvPr/>
        </p:nvPicPr>
        <p:blipFill>
          <a:blip r:embed="rId9" cstate="email"/>
          <a:srcRect/>
          <a:stretch>
            <a:fillRect/>
          </a:stretch>
        </p:blipFill>
        <p:spPr bwMode="auto">
          <a:xfrm>
            <a:off x="1295400" y="3500438"/>
            <a:ext cx="1225550" cy="979487"/>
          </a:xfrm>
          <a:prstGeom prst="rect">
            <a:avLst/>
          </a:prstGeom>
          <a:noFill/>
          <a:ln w="9525">
            <a:noFill/>
            <a:miter lim="800000"/>
            <a:headEnd/>
            <a:tailEnd/>
          </a:ln>
        </p:spPr>
      </p:pic>
      <p:sp>
        <p:nvSpPr>
          <p:cNvPr id="60432" name="Text Box 27"/>
          <p:cNvSpPr txBox="1">
            <a:spLocks noChangeArrowheads="1"/>
          </p:cNvSpPr>
          <p:nvPr/>
        </p:nvSpPr>
        <p:spPr bwMode="auto">
          <a:xfrm>
            <a:off x="1258888" y="2636838"/>
            <a:ext cx="2159000" cy="517525"/>
          </a:xfrm>
          <a:prstGeom prst="rect">
            <a:avLst/>
          </a:prstGeom>
          <a:noFill/>
          <a:ln w="9525">
            <a:noFill/>
            <a:miter lim="800000"/>
            <a:headEnd/>
            <a:tailEnd/>
          </a:ln>
        </p:spPr>
        <p:txBody>
          <a:bodyPr>
            <a:spAutoFit/>
          </a:bodyPr>
          <a:lstStyle/>
          <a:p>
            <a:pPr algn="ctr">
              <a:spcBef>
                <a:spcPct val="50000"/>
              </a:spcBef>
            </a:pPr>
            <a:r>
              <a:rPr lang="en-US" altLang="ja-JP" sz="1400">
                <a:solidFill>
                  <a:srgbClr val="000000"/>
                </a:solidFill>
                <a:latin typeface="Arial" charset="0"/>
              </a:rPr>
              <a:t>Unified Infiniband network</a:t>
            </a:r>
            <a:endParaRPr lang="en-US" altLang="ja-JP" sz="700">
              <a:solidFill>
                <a:srgbClr val="000000"/>
              </a:solidFill>
              <a:latin typeface="Arial" charset="0"/>
            </a:endParaRPr>
          </a:p>
        </p:txBody>
      </p:sp>
      <p:sp>
        <p:nvSpPr>
          <p:cNvPr id="60433" name="Text Box 28"/>
          <p:cNvSpPr txBox="1">
            <a:spLocks noChangeArrowheads="1"/>
          </p:cNvSpPr>
          <p:nvPr/>
        </p:nvSpPr>
        <p:spPr bwMode="auto">
          <a:xfrm>
            <a:off x="6948488" y="4797425"/>
            <a:ext cx="1944687" cy="1155700"/>
          </a:xfrm>
          <a:prstGeom prst="rect">
            <a:avLst/>
          </a:prstGeom>
          <a:noFill/>
          <a:ln w="9525">
            <a:noFill/>
            <a:miter lim="800000"/>
            <a:headEnd/>
            <a:tailEnd/>
          </a:ln>
        </p:spPr>
        <p:txBody>
          <a:bodyPr>
            <a:spAutoFit/>
          </a:bodyPr>
          <a:lstStyle/>
          <a:p>
            <a:pPr>
              <a:spcBef>
                <a:spcPct val="50000"/>
              </a:spcBef>
            </a:pPr>
            <a:r>
              <a:rPr lang="en-US" altLang="ja-JP" sz="1400">
                <a:solidFill>
                  <a:srgbClr val="000000"/>
                </a:solidFill>
                <a:latin typeface="Arial" charset="0"/>
              </a:rPr>
              <a:t>ClearSpeed CSX600</a:t>
            </a:r>
            <a:br>
              <a:rPr lang="en-US" altLang="ja-JP" sz="1400">
                <a:solidFill>
                  <a:srgbClr val="000000"/>
                </a:solidFill>
                <a:latin typeface="Arial" charset="0"/>
              </a:rPr>
            </a:br>
            <a:r>
              <a:rPr lang="en-US" altLang="ja-JP" sz="1400">
                <a:solidFill>
                  <a:srgbClr val="000000"/>
                </a:solidFill>
                <a:latin typeface="Arial" charset="0"/>
              </a:rPr>
              <a:t>SIMD accelerator</a:t>
            </a:r>
            <a:br>
              <a:rPr lang="en-US" altLang="ja-JP" sz="1400">
                <a:solidFill>
                  <a:srgbClr val="000000"/>
                </a:solidFill>
                <a:latin typeface="Arial" charset="0"/>
              </a:rPr>
            </a:br>
            <a:r>
              <a:rPr lang="en-US" altLang="ja-JP" sz="1400" b="1">
                <a:solidFill>
                  <a:srgbClr val="990033"/>
                </a:solidFill>
                <a:latin typeface="Arial" charset="0"/>
              </a:rPr>
              <a:t>648 boards, 52.2TeraFlops SFP/DFP</a:t>
            </a:r>
          </a:p>
        </p:txBody>
      </p:sp>
      <p:pic>
        <p:nvPicPr>
          <p:cNvPr id="60434" name="Picture 29"/>
          <p:cNvPicPr>
            <a:picLocks noChangeAspect="1" noChangeArrowheads="1"/>
          </p:cNvPicPr>
          <p:nvPr/>
        </p:nvPicPr>
        <p:blipFill>
          <a:blip r:embed="rId10" cstate="email"/>
          <a:srcRect/>
          <a:stretch>
            <a:fillRect/>
          </a:stretch>
        </p:blipFill>
        <p:spPr bwMode="auto">
          <a:xfrm>
            <a:off x="3348038" y="3951288"/>
            <a:ext cx="2736850" cy="1925637"/>
          </a:xfrm>
          <a:prstGeom prst="rect">
            <a:avLst/>
          </a:prstGeom>
          <a:noFill/>
          <a:ln w="9525">
            <a:noFill/>
            <a:miter lim="800000"/>
            <a:headEnd/>
            <a:tailEnd/>
          </a:ln>
        </p:spPr>
      </p:pic>
      <p:sp>
        <p:nvSpPr>
          <p:cNvPr id="60435" name="Line 30"/>
          <p:cNvSpPr>
            <a:spLocks noChangeShapeType="1"/>
          </p:cNvSpPr>
          <p:nvPr/>
        </p:nvSpPr>
        <p:spPr bwMode="auto">
          <a:xfrm flipV="1">
            <a:off x="5292725" y="4581525"/>
            <a:ext cx="1295400" cy="215900"/>
          </a:xfrm>
          <a:prstGeom prst="line">
            <a:avLst/>
          </a:prstGeom>
          <a:noFill/>
          <a:ln w="38100">
            <a:solidFill>
              <a:schemeClr val="tx1"/>
            </a:solidFill>
            <a:round/>
            <a:headEnd/>
            <a:tailEnd/>
          </a:ln>
        </p:spPr>
        <p:txBody>
          <a:bodyPr/>
          <a:lstStyle/>
          <a:p>
            <a:endParaRPr lang="ja-JP" altLang="en-US">
              <a:solidFill>
                <a:srgbClr val="000000"/>
              </a:solidFill>
            </a:endParaRPr>
          </a:p>
        </p:txBody>
      </p:sp>
      <p:sp>
        <p:nvSpPr>
          <p:cNvPr id="60436" name="Text Box 31"/>
          <p:cNvSpPr txBox="1">
            <a:spLocks noChangeArrowheads="1"/>
          </p:cNvSpPr>
          <p:nvPr/>
        </p:nvSpPr>
        <p:spPr bwMode="auto">
          <a:xfrm>
            <a:off x="6084888" y="4724400"/>
            <a:ext cx="638175" cy="304800"/>
          </a:xfrm>
          <a:prstGeom prst="rect">
            <a:avLst/>
          </a:prstGeom>
          <a:noFill/>
          <a:ln w="9525">
            <a:noFill/>
            <a:miter lim="800000"/>
            <a:headEnd/>
            <a:tailEnd/>
          </a:ln>
        </p:spPr>
        <p:txBody>
          <a:bodyPr wrap="none">
            <a:spAutoFit/>
          </a:bodyPr>
          <a:lstStyle/>
          <a:p>
            <a:r>
              <a:rPr lang="en-US" altLang="ja-JP" sz="1400">
                <a:solidFill>
                  <a:srgbClr val="000000"/>
                </a:solidFill>
                <a:latin typeface="Arial" charset="0"/>
              </a:rPr>
              <a:t>PCI-e</a:t>
            </a:r>
          </a:p>
        </p:txBody>
      </p:sp>
      <p:sp>
        <p:nvSpPr>
          <p:cNvPr id="60437" name="Text Box 32"/>
          <p:cNvSpPr txBox="1">
            <a:spLocks noChangeArrowheads="1"/>
          </p:cNvSpPr>
          <p:nvPr/>
        </p:nvSpPr>
        <p:spPr bwMode="auto">
          <a:xfrm>
            <a:off x="250825" y="5876925"/>
            <a:ext cx="8642350" cy="915988"/>
          </a:xfrm>
          <a:prstGeom prst="rect">
            <a:avLst/>
          </a:prstGeom>
          <a:noFill/>
          <a:ln w="9525">
            <a:noFill/>
            <a:miter lim="800000"/>
            <a:headEnd/>
            <a:tailEnd/>
          </a:ln>
        </p:spPr>
        <p:txBody>
          <a:bodyPr>
            <a:spAutoFit/>
          </a:bodyPr>
          <a:lstStyle/>
          <a:p>
            <a:pPr algn="ctr"/>
            <a:r>
              <a:rPr lang="en-US" altLang="ja-JP" b="1">
                <a:solidFill>
                  <a:srgbClr val="FF0000"/>
                </a:solidFill>
                <a:latin typeface="Arial" charset="0"/>
              </a:rPr>
              <a:t>170 Nvidia Tesla 1070, ~680 Tesla cards</a:t>
            </a:r>
            <a:br>
              <a:rPr lang="en-US" altLang="ja-JP" b="1">
                <a:solidFill>
                  <a:srgbClr val="FF0000"/>
                </a:solidFill>
                <a:latin typeface="Arial" charset="0"/>
              </a:rPr>
            </a:br>
            <a:r>
              <a:rPr lang="en-US" altLang="ja-JP" b="1">
                <a:solidFill>
                  <a:srgbClr val="FF0000"/>
                </a:solidFill>
                <a:latin typeface="Arial" charset="0"/>
              </a:rPr>
              <a:t>High Performance in Many BW-Intensive Apps</a:t>
            </a:r>
            <a:br>
              <a:rPr lang="en-US" altLang="ja-JP" b="1">
                <a:solidFill>
                  <a:srgbClr val="FF0000"/>
                </a:solidFill>
                <a:latin typeface="Arial" charset="0"/>
              </a:rPr>
            </a:br>
            <a:r>
              <a:rPr lang="en-US" altLang="ja-JP" b="1">
                <a:solidFill>
                  <a:srgbClr val="FF0000"/>
                </a:solidFill>
                <a:latin typeface="Arial" charset="0"/>
              </a:rPr>
              <a:t>10% power increase over TSUBAME 1.0</a:t>
            </a:r>
          </a:p>
        </p:txBody>
      </p:sp>
      <p:sp>
        <p:nvSpPr>
          <p:cNvPr id="60438" name="Oval 33"/>
          <p:cNvSpPr>
            <a:spLocks noChangeArrowheads="1"/>
          </p:cNvSpPr>
          <p:nvPr/>
        </p:nvSpPr>
        <p:spPr bwMode="auto">
          <a:xfrm>
            <a:off x="1403350" y="2125663"/>
            <a:ext cx="5616575" cy="2160587"/>
          </a:xfrm>
          <a:prstGeom prst="ellipse">
            <a:avLst/>
          </a:prstGeom>
          <a:noFill/>
          <a:ln w="57150">
            <a:solidFill>
              <a:schemeClr val="tx1"/>
            </a:solidFill>
            <a:round/>
            <a:headEnd/>
            <a:tailEnd/>
          </a:ln>
        </p:spPr>
        <p:txBody>
          <a:bodyPr wrap="none" anchor="ctr"/>
          <a:lstStyle/>
          <a:p>
            <a:endParaRPr lang="ja-JP" altLang="en-US">
              <a:solidFill>
                <a:srgbClr val="000000"/>
              </a:solidFill>
            </a:endParaRPr>
          </a:p>
        </p:txBody>
      </p:sp>
      <p:sp>
        <p:nvSpPr>
          <p:cNvPr id="60439" name="Text Box 34"/>
          <p:cNvSpPr txBox="1">
            <a:spLocks noChangeArrowheads="1"/>
          </p:cNvSpPr>
          <p:nvPr/>
        </p:nvSpPr>
        <p:spPr bwMode="auto">
          <a:xfrm>
            <a:off x="5364163" y="1052513"/>
            <a:ext cx="4679950" cy="1314450"/>
          </a:xfrm>
          <a:prstGeom prst="rect">
            <a:avLst/>
          </a:prstGeom>
          <a:noFill/>
          <a:ln w="9525">
            <a:noFill/>
            <a:miter lim="800000"/>
            <a:headEnd/>
            <a:tailEnd/>
          </a:ln>
        </p:spPr>
        <p:txBody>
          <a:bodyPr>
            <a:spAutoFit/>
          </a:bodyPr>
          <a:lstStyle/>
          <a:p>
            <a:pPr>
              <a:spcBef>
                <a:spcPct val="50000"/>
              </a:spcBef>
            </a:pPr>
            <a:r>
              <a:rPr lang="en-US" altLang="ja-JP" sz="1600">
                <a:solidFill>
                  <a:srgbClr val="000000"/>
                </a:solidFill>
                <a:latin typeface="Arial" charset="0"/>
              </a:rPr>
              <a:t>Storage</a:t>
            </a:r>
            <a:br>
              <a:rPr lang="en-US" altLang="ja-JP" sz="1600">
                <a:solidFill>
                  <a:srgbClr val="000000"/>
                </a:solidFill>
                <a:latin typeface="Arial" charset="0"/>
              </a:rPr>
            </a:br>
            <a:r>
              <a:rPr lang="en-US" altLang="ja-JP" sz="1600">
                <a:solidFill>
                  <a:srgbClr val="990033"/>
                </a:solidFill>
                <a:latin typeface="Arial" charset="0"/>
              </a:rPr>
              <a:t>1.5 Petabyte</a:t>
            </a:r>
            <a:r>
              <a:rPr lang="en-US" altLang="ja-JP" sz="1600">
                <a:solidFill>
                  <a:srgbClr val="000000"/>
                </a:solidFill>
                <a:latin typeface="Arial" charset="0"/>
              </a:rPr>
              <a:t> (Sun x4500 x </a:t>
            </a:r>
            <a:r>
              <a:rPr lang="en-US" altLang="ja-JP" sz="1600">
                <a:solidFill>
                  <a:srgbClr val="990033"/>
                </a:solidFill>
                <a:latin typeface="Arial" charset="0"/>
              </a:rPr>
              <a:t>60</a:t>
            </a:r>
            <a:r>
              <a:rPr lang="en-US" altLang="ja-JP" sz="1600">
                <a:solidFill>
                  <a:srgbClr val="000000"/>
                </a:solidFill>
                <a:latin typeface="Arial" charset="0"/>
              </a:rPr>
              <a:t>)</a:t>
            </a:r>
            <a:br>
              <a:rPr lang="en-US" altLang="ja-JP" sz="1600">
                <a:solidFill>
                  <a:srgbClr val="000000"/>
                </a:solidFill>
                <a:latin typeface="Arial" charset="0"/>
              </a:rPr>
            </a:br>
            <a:r>
              <a:rPr lang="en-US" altLang="ja-JP" sz="1600">
                <a:solidFill>
                  <a:srgbClr val="000000"/>
                </a:solidFill>
                <a:latin typeface="Arial" charset="0"/>
              </a:rPr>
              <a:t>0.1Petabyte (NEC iStore)</a:t>
            </a:r>
            <a:br>
              <a:rPr lang="en-US" altLang="ja-JP" sz="1600">
                <a:solidFill>
                  <a:srgbClr val="000000"/>
                </a:solidFill>
                <a:latin typeface="Arial" charset="0"/>
              </a:rPr>
            </a:br>
            <a:r>
              <a:rPr lang="en-US" altLang="ja-JP" sz="1600" b="1" u="sng">
                <a:solidFill>
                  <a:srgbClr val="000000"/>
                </a:solidFill>
                <a:latin typeface="Arial" charset="0"/>
              </a:rPr>
              <a:t>Lustre FS, NFS, CIF, WebDAV (over IP)</a:t>
            </a:r>
            <a:r>
              <a:rPr lang="en-US" altLang="ja-JP" sz="1600">
                <a:solidFill>
                  <a:srgbClr val="000000"/>
                </a:solidFill>
                <a:latin typeface="Arial" charset="0"/>
              </a:rPr>
              <a:t/>
            </a:r>
            <a:br>
              <a:rPr lang="en-US" altLang="ja-JP" sz="1600">
                <a:solidFill>
                  <a:srgbClr val="000000"/>
                </a:solidFill>
                <a:latin typeface="Arial" charset="0"/>
              </a:rPr>
            </a:br>
            <a:r>
              <a:rPr lang="en-US" altLang="ja-JP" sz="1600">
                <a:solidFill>
                  <a:srgbClr val="990033"/>
                </a:solidFill>
                <a:latin typeface="Arial" charset="0"/>
              </a:rPr>
              <a:t>60GB/s </a:t>
            </a:r>
            <a:r>
              <a:rPr lang="en-US" altLang="ja-JP" sz="1600">
                <a:solidFill>
                  <a:srgbClr val="000000"/>
                </a:solidFill>
                <a:latin typeface="Arial" charset="0"/>
              </a:rPr>
              <a:t>aggregate I/O BW</a:t>
            </a:r>
          </a:p>
        </p:txBody>
      </p:sp>
      <p:sp>
        <p:nvSpPr>
          <p:cNvPr id="1853475" name="Text Box 35"/>
          <p:cNvSpPr txBox="1">
            <a:spLocks noChangeArrowheads="1"/>
          </p:cNvSpPr>
          <p:nvPr/>
        </p:nvSpPr>
        <p:spPr bwMode="auto">
          <a:xfrm>
            <a:off x="1905000" y="2667000"/>
            <a:ext cx="4624388" cy="1200329"/>
          </a:xfrm>
          <a:prstGeom prst="rect">
            <a:avLst/>
          </a:prstGeom>
          <a:noFill/>
          <a:ln w="9525">
            <a:noFill/>
            <a:miter lim="800000"/>
            <a:headEnd/>
            <a:tailEnd/>
          </a:ln>
          <a:effectLst/>
        </p:spPr>
        <p:txBody>
          <a:bodyPr wrap="square">
            <a:spAutoFit/>
          </a:bodyPr>
          <a:lstStyle/>
          <a:p>
            <a:pPr algn="ctr">
              <a:spcBef>
                <a:spcPct val="50000"/>
              </a:spcBef>
              <a:defRPr/>
            </a:pPr>
            <a:r>
              <a:rPr lang="en-US" altLang="ja-JP" sz="2400" b="1" i="1" u="sng" dirty="0" smtClean="0">
                <a:solidFill>
                  <a:srgbClr val="CC0099"/>
                </a:solidFill>
                <a:effectLst>
                  <a:outerShdw blurRad="38100" dist="38100" dir="2700000" algn="tl">
                    <a:srgbClr val="C0C0C0"/>
                  </a:outerShdw>
                </a:effectLst>
                <a:latin typeface="Arial" pitchFamily="34" charset="0"/>
              </a:rPr>
              <a:t>87.1TF </a:t>
            </a:r>
            <a:r>
              <a:rPr lang="en-US" altLang="ja-JP" sz="2400" b="1" i="1" u="sng" dirty="0" err="1" smtClean="0">
                <a:solidFill>
                  <a:srgbClr val="CC0099"/>
                </a:solidFill>
                <a:effectLst>
                  <a:outerShdw blurRad="38100" dist="38100" dir="2700000" algn="tl">
                    <a:srgbClr val="C0C0C0"/>
                  </a:outerShdw>
                </a:effectLst>
                <a:latin typeface="Arial" pitchFamily="34" charset="0"/>
              </a:rPr>
              <a:t>Linpack</a:t>
            </a:r>
            <a:r>
              <a:rPr lang="en-US" altLang="ja-JP" sz="2400" b="1" i="1" u="sng" dirty="0" smtClean="0">
                <a:solidFill>
                  <a:srgbClr val="CC0099"/>
                </a:solidFill>
                <a:effectLst>
                  <a:outerShdw blurRad="38100" dist="38100" dir="2700000" algn="tl">
                    <a:srgbClr val="C0C0C0"/>
                  </a:outerShdw>
                </a:effectLst>
                <a:latin typeface="Arial" pitchFamily="34" charset="0"/>
              </a:rPr>
              <a:t> (The First GPU Supercomputer on Top500)</a:t>
            </a:r>
            <a:r>
              <a:rPr lang="en-US" altLang="ja-JP" sz="2400" b="1" i="1" dirty="0">
                <a:solidFill>
                  <a:srgbClr val="CC0099"/>
                </a:solidFill>
                <a:effectLst>
                  <a:outerShdw blurRad="38100" dist="38100" dir="2700000" algn="tl">
                    <a:srgbClr val="C0C0C0"/>
                  </a:outerShdw>
                </a:effectLst>
                <a:latin typeface="Arial" pitchFamily="34" charset="0"/>
              </a:rPr>
              <a:t/>
            </a:r>
            <a:br>
              <a:rPr lang="en-US" altLang="ja-JP" sz="2400" b="1" i="1" dirty="0">
                <a:solidFill>
                  <a:srgbClr val="CC0099"/>
                </a:solidFill>
                <a:effectLst>
                  <a:outerShdw blurRad="38100" dist="38100" dir="2700000" algn="tl">
                    <a:srgbClr val="C0C0C0"/>
                  </a:outerShdw>
                </a:effectLst>
                <a:latin typeface="Arial" pitchFamily="34" charset="0"/>
              </a:rPr>
            </a:br>
            <a:r>
              <a:rPr lang="en-US" altLang="ja-JP" sz="2400" b="1" i="1" dirty="0" smtClean="0">
                <a:solidFill>
                  <a:srgbClr val="CC0099"/>
                </a:solidFill>
                <a:effectLst>
                  <a:outerShdw blurRad="38100" dist="38100" dir="2700000" algn="tl">
                    <a:srgbClr val="C0C0C0"/>
                  </a:outerShdw>
                </a:effectLst>
                <a:latin typeface="Arial" pitchFamily="34" charset="0"/>
              </a:rPr>
              <a:t>[IPDPS10]</a:t>
            </a:r>
            <a:endParaRPr lang="en-US" altLang="ja-JP" sz="2400" b="1" i="1" u="sng" dirty="0" smtClean="0">
              <a:solidFill>
                <a:srgbClr val="CC0099"/>
              </a:solidFill>
              <a:effectLst>
                <a:outerShdw blurRad="38100" dist="38100" dir="2700000" algn="tl">
                  <a:srgbClr val="C0C0C0"/>
                </a:outerShdw>
              </a:effectLst>
              <a:latin typeface="Arial" pitchFamily="34" charset="0"/>
            </a:endParaRPr>
          </a:p>
        </p:txBody>
      </p:sp>
      <p:sp>
        <p:nvSpPr>
          <p:cNvPr id="1853477" name="Text Box 37"/>
          <p:cNvSpPr txBox="1">
            <a:spLocks noChangeArrowheads="1"/>
          </p:cNvSpPr>
          <p:nvPr/>
        </p:nvSpPr>
        <p:spPr bwMode="auto">
          <a:xfrm>
            <a:off x="468313" y="3644900"/>
            <a:ext cx="2195512" cy="1250950"/>
          </a:xfrm>
          <a:prstGeom prst="rect">
            <a:avLst/>
          </a:prstGeom>
          <a:noFill/>
          <a:ln w="9525">
            <a:noFill/>
            <a:miter lim="800000"/>
            <a:headEnd/>
            <a:tailEnd/>
          </a:ln>
          <a:effectLst/>
        </p:spPr>
        <p:txBody>
          <a:bodyPr>
            <a:spAutoFit/>
          </a:bodyPr>
          <a:lstStyle/>
          <a:p>
            <a:pPr algn="ctr">
              <a:spcBef>
                <a:spcPct val="50000"/>
              </a:spcBef>
              <a:defRPr/>
            </a:pPr>
            <a:r>
              <a:rPr lang="en-US" altLang="ja-JP" sz="1600" b="1">
                <a:solidFill>
                  <a:srgbClr val="FF0000"/>
                </a:solidFill>
                <a:effectLst>
                  <a:outerShdw blurRad="38100" dist="38100" dir="2700000" algn="tl">
                    <a:srgbClr val="C0C0C0"/>
                  </a:outerShdw>
                </a:effectLst>
                <a:latin typeface="Arial" pitchFamily="34" charset="0"/>
              </a:rPr>
              <a:t>NEW Deploy: </a:t>
            </a:r>
            <a:br>
              <a:rPr lang="en-US" altLang="ja-JP" sz="1600" b="1">
                <a:solidFill>
                  <a:srgbClr val="FF0000"/>
                </a:solidFill>
                <a:effectLst>
                  <a:outerShdw blurRad="38100" dist="38100" dir="2700000" algn="tl">
                    <a:srgbClr val="C0C0C0"/>
                  </a:outerShdw>
                </a:effectLst>
                <a:latin typeface="Arial" pitchFamily="34" charset="0"/>
              </a:rPr>
            </a:br>
            <a:r>
              <a:rPr lang="en-US" altLang="ja-JP" sz="1600" b="1">
                <a:solidFill>
                  <a:srgbClr val="FF0000"/>
                </a:solidFill>
                <a:effectLst>
                  <a:outerShdw blurRad="38100" dist="38100" dir="2700000" algn="tl">
                    <a:srgbClr val="C0C0C0"/>
                  </a:outerShdw>
                </a:effectLst>
                <a:latin typeface="Arial" pitchFamily="34" charset="0"/>
              </a:rPr>
              <a:t>GCOE TSUBASA</a:t>
            </a:r>
            <a:br>
              <a:rPr lang="en-US" altLang="ja-JP" sz="1600" b="1">
                <a:solidFill>
                  <a:srgbClr val="FF0000"/>
                </a:solidFill>
                <a:effectLst>
                  <a:outerShdw blurRad="38100" dist="38100" dir="2700000" algn="tl">
                    <a:srgbClr val="C0C0C0"/>
                  </a:outerShdw>
                </a:effectLst>
                <a:latin typeface="Arial" pitchFamily="34" charset="0"/>
              </a:rPr>
            </a:br>
            <a:r>
              <a:rPr lang="en-US" altLang="ja-JP" sz="1600" b="1">
                <a:solidFill>
                  <a:srgbClr val="FF0000"/>
                </a:solidFill>
                <a:effectLst>
                  <a:outerShdw blurRad="38100" dist="38100" dir="2700000" algn="tl">
                    <a:srgbClr val="C0C0C0"/>
                  </a:outerShdw>
                </a:effectLst>
                <a:latin typeface="Arial" pitchFamily="34" charset="0"/>
              </a:rPr>
              <a:t>Harpertown-Xeon</a:t>
            </a:r>
            <a:br>
              <a:rPr lang="en-US" altLang="ja-JP" sz="1600" b="1">
                <a:solidFill>
                  <a:srgbClr val="FF0000"/>
                </a:solidFill>
                <a:effectLst>
                  <a:outerShdw blurRad="38100" dist="38100" dir="2700000" algn="tl">
                    <a:srgbClr val="C0C0C0"/>
                  </a:outerShdw>
                </a:effectLst>
                <a:latin typeface="Arial" pitchFamily="34" charset="0"/>
              </a:rPr>
            </a:br>
            <a:r>
              <a:rPr lang="en-US" altLang="ja-JP" sz="1400" b="1">
                <a:solidFill>
                  <a:srgbClr val="FF0000"/>
                </a:solidFill>
                <a:effectLst>
                  <a:outerShdw blurRad="38100" dist="38100" dir="2700000" algn="tl">
                    <a:srgbClr val="C0C0C0"/>
                  </a:outerShdw>
                </a:effectLst>
                <a:latin typeface="Arial" pitchFamily="34" charset="0"/>
              </a:rPr>
              <a:t>90Node 720CPU</a:t>
            </a:r>
            <a:br>
              <a:rPr lang="en-US" altLang="ja-JP" sz="1400" b="1">
                <a:solidFill>
                  <a:srgbClr val="FF0000"/>
                </a:solidFill>
                <a:effectLst>
                  <a:outerShdw blurRad="38100" dist="38100" dir="2700000" algn="tl">
                    <a:srgbClr val="C0C0C0"/>
                  </a:outerShdw>
                </a:effectLst>
                <a:latin typeface="Arial" pitchFamily="34" charset="0"/>
              </a:rPr>
            </a:br>
            <a:r>
              <a:rPr lang="en-US" altLang="ja-JP" sz="1400" b="1">
                <a:solidFill>
                  <a:srgbClr val="FF0000"/>
                </a:solidFill>
                <a:effectLst>
                  <a:outerShdw blurRad="38100" dist="38100" dir="2700000" algn="tl">
                    <a:srgbClr val="C0C0C0"/>
                  </a:outerShdw>
                </a:effectLst>
                <a:latin typeface="Arial" pitchFamily="34" charset="0"/>
              </a:rPr>
              <a:t>8.2TeraFlops</a:t>
            </a:r>
          </a:p>
        </p:txBody>
      </p:sp>
      <p:pic>
        <p:nvPicPr>
          <p:cNvPr id="60442" name="Picture 38" descr="swallow"/>
          <p:cNvPicPr>
            <a:picLocks noChangeAspect="1" noChangeArrowheads="1"/>
          </p:cNvPicPr>
          <p:nvPr/>
        </p:nvPicPr>
        <p:blipFill>
          <a:blip r:embed="rId11" cstate="email"/>
          <a:srcRect/>
          <a:stretch>
            <a:fillRect/>
          </a:stretch>
        </p:blipFill>
        <p:spPr bwMode="auto">
          <a:xfrm>
            <a:off x="8243888" y="0"/>
            <a:ext cx="900112" cy="893763"/>
          </a:xfrm>
          <a:prstGeom prst="rect">
            <a:avLst/>
          </a:prstGeom>
          <a:noFill/>
          <a:ln w="9525">
            <a:noFill/>
            <a:miter lim="800000"/>
            <a:headEnd/>
            <a:tailEnd/>
          </a:ln>
        </p:spPr>
      </p:pic>
      <p:sp>
        <p:nvSpPr>
          <p:cNvPr id="60443" name="Line 39"/>
          <p:cNvSpPr>
            <a:spLocks noChangeShapeType="1"/>
          </p:cNvSpPr>
          <p:nvPr/>
        </p:nvSpPr>
        <p:spPr bwMode="auto">
          <a:xfrm flipV="1">
            <a:off x="5148263" y="3716338"/>
            <a:ext cx="1152525" cy="720725"/>
          </a:xfrm>
          <a:prstGeom prst="line">
            <a:avLst/>
          </a:prstGeom>
          <a:noFill/>
          <a:ln w="38100">
            <a:solidFill>
              <a:schemeClr val="tx1"/>
            </a:solidFill>
            <a:round/>
            <a:headEnd/>
            <a:tailEnd/>
          </a:ln>
        </p:spPr>
        <p:txBody>
          <a:bodyPr/>
          <a:lstStyle/>
          <a:p>
            <a:endParaRPr lang="ja-JP" altLang="en-US">
              <a:solidFill>
                <a:srgbClr val="000000"/>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descr="はじめてのCUDAプログラミング―驚異の開発環境[GPU+CUDA]を使いこなす! (I・O BOOKS)"/>
          <p:cNvPicPr>
            <a:picLocks noChangeAspect="1" noChangeArrowheads="1"/>
          </p:cNvPicPr>
          <p:nvPr/>
        </p:nvPicPr>
        <p:blipFill>
          <a:blip r:embed="rId2" cstate="print"/>
          <a:srcRect/>
          <a:stretch>
            <a:fillRect/>
          </a:stretch>
        </p:blipFill>
        <p:spPr bwMode="auto">
          <a:xfrm>
            <a:off x="0" y="116632"/>
            <a:ext cx="3131840" cy="3131840"/>
          </a:xfrm>
          <a:prstGeom prst="rect">
            <a:avLst/>
          </a:prstGeom>
          <a:noFill/>
        </p:spPr>
      </p:pic>
      <p:pic>
        <p:nvPicPr>
          <p:cNvPr id="5" name="Picture 2"/>
          <p:cNvPicPr>
            <a:picLocks noGrp="1" noChangeAspect="1" noChangeArrowheads="1"/>
          </p:cNvPicPr>
          <p:nvPr>
            <p:ph idx="1"/>
          </p:nvPr>
        </p:nvPicPr>
        <p:blipFill>
          <a:blip r:embed="rId3" cstate="print"/>
          <a:srcRect/>
          <a:stretch>
            <a:fillRect/>
          </a:stretch>
        </p:blipFill>
        <p:spPr bwMode="auto">
          <a:xfrm>
            <a:off x="3059832" y="116632"/>
            <a:ext cx="2270556" cy="3212976"/>
          </a:xfrm>
          <a:prstGeom prst="rect">
            <a:avLst/>
          </a:prstGeom>
          <a:noFill/>
          <a:ln w="9525">
            <a:noFill/>
            <a:miter lim="800000"/>
            <a:headEnd/>
            <a:tailEnd/>
          </a:ln>
        </p:spPr>
      </p:pic>
      <p:sp>
        <p:nvSpPr>
          <p:cNvPr id="6" name="テキスト ボックス 5"/>
          <p:cNvSpPr txBox="1"/>
          <p:nvPr/>
        </p:nvSpPr>
        <p:spPr>
          <a:xfrm>
            <a:off x="251520" y="3284984"/>
            <a:ext cx="2592288" cy="1200329"/>
          </a:xfrm>
          <a:prstGeom prst="rect">
            <a:avLst/>
          </a:prstGeom>
          <a:noFill/>
        </p:spPr>
        <p:txBody>
          <a:bodyPr wrap="square" rtlCol="0">
            <a:spAutoFit/>
          </a:bodyPr>
          <a:lstStyle/>
          <a:p>
            <a:pPr algn="ctr"/>
            <a:r>
              <a:rPr lang="en-US" altLang="ja-JP" dirty="0" smtClean="0">
                <a:solidFill>
                  <a:srgbClr val="000000"/>
                </a:solidFill>
              </a:rPr>
              <a:t>Aoki and </a:t>
            </a:r>
            <a:r>
              <a:rPr lang="en-US" altLang="ja-JP" dirty="0" err="1" smtClean="0">
                <a:solidFill>
                  <a:srgbClr val="000000"/>
                </a:solidFill>
              </a:rPr>
              <a:t>Nukada</a:t>
            </a:r>
            <a:r>
              <a:rPr lang="en-US" altLang="ja-JP" dirty="0" smtClean="0">
                <a:solidFill>
                  <a:srgbClr val="000000"/>
                </a:solidFill>
              </a:rPr>
              <a:t> “The First CUDA Programming” Textbook</a:t>
            </a:r>
            <a:endParaRPr lang="ja-JP" altLang="en-US" dirty="0">
              <a:solidFill>
                <a:srgbClr val="000000"/>
              </a:solidFill>
            </a:endParaRPr>
          </a:p>
        </p:txBody>
      </p:sp>
      <p:sp>
        <p:nvSpPr>
          <p:cNvPr id="7" name="テキスト ボックス 6"/>
          <p:cNvSpPr txBox="1"/>
          <p:nvPr/>
        </p:nvSpPr>
        <p:spPr>
          <a:xfrm>
            <a:off x="2895600" y="3200400"/>
            <a:ext cx="2736304" cy="1754326"/>
          </a:xfrm>
          <a:prstGeom prst="rect">
            <a:avLst/>
          </a:prstGeom>
          <a:noFill/>
        </p:spPr>
        <p:txBody>
          <a:bodyPr wrap="square" rtlCol="0">
            <a:spAutoFit/>
          </a:bodyPr>
          <a:lstStyle/>
          <a:p>
            <a:pPr algn="ctr"/>
            <a:r>
              <a:rPr lang="en-US" altLang="ja-JP" dirty="0" smtClean="0">
                <a:solidFill>
                  <a:srgbClr val="000000"/>
                </a:solidFill>
              </a:rPr>
              <a:t>Matsuoka, Endo, </a:t>
            </a:r>
            <a:r>
              <a:rPr lang="en-US" altLang="ja-JP" dirty="0" err="1" smtClean="0">
                <a:solidFill>
                  <a:srgbClr val="000000"/>
                </a:solidFill>
              </a:rPr>
              <a:t>Nukada</a:t>
            </a:r>
            <a:r>
              <a:rPr lang="en-US" altLang="ja-JP" dirty="0" smtClean="0">
                <a:solidFill>
                  <a:srgbClr val="000000"/>
                </a:solidFill>
              </a:rPr>
              <a:t>, Aoki et. al. Special Issue IPSJ Magazine 2009, “Accelerators, Reborn” </a:t>
            </a:r>
            <a:endParaRPr lang="ja-JP" altLang="en-US" dirty="0">
              <a:solidFill>
                <a:srgbClr val="000000"/>
              </a:solidFill>
            </a:endParaRPr>
          </a:p>
        </p:txBody>
      </p:sp>
      <p:pic>
        <p:nvPicPr>
          <p:cNvPr id="1027" name="Picture 3"/>
          <p:cNvPicPr>
            <a:picLocks noChangeAspect="1" noChangeArrowheads="1"/>
          </p:cNvPicPr>
          <p:nvPr/>
        </p:nvPicPr>
        <p:blipFill>
          <a:blip r:embed="rId4" cstate="print"/>
          <a:srcRect/>
          <a:stretch>
            <a:fillRect/>
          </a:stretch>
        </p:blipFill>
        <p:spPr bwMode="auto">
          <a:xfrm>
            <a:off x="5868144" y="188640"/>
            <a:ext cx="2445741" cy="3384376"/>
          </a:xfrm>
          <a:prstGeom prst="rect">
            <a:avLst/>
          </a:prstGeom>
          <a:noFill/>
          <a:ln w="9525">
            <a:noFill/>
            <a:miter lim="800000"/>
            <a:headEnd/>
            <a:tailEnd/>
          </a:ln>
        </p:spPr>
      </p:pic>
      <p:sp>
        <p:nvSpPr>
          <p:cNvPr id="9" name="テキスト ボックス 8"/>
          <p:cNvSpPr txBox="1"/>
          <p:nvPr/>
        </p:nvSpPr>
        <p:spPr>
          <a:xfrm>
            <a:off x="5724128" y="3717032"/>
            <a:ext cx="2880320" cy="923330"/>
          </a:xfrm>
          <a:prstGeom prst="rect">
            <a:avLst/>
          </a:prstGeom>
          <a:noFill/>
        </p:spPr>
        <p:txBody>
          <a:bodyPr wrap="square" rtlCol="0">
            <a:spAutoFit/>
          </a:bodyPr>
          <a:lstStyle/>
          <a:p>
            <a:pPr algn="ctr"/>
            <a:r>
              <a:rPr lang="en-US" altLang="ja-JP" dirty="0" smtClean="0">
                <a:solidFill>
                  <a:srgbClr val="000000"/>
                </a:solidFill>
              </a:rPr>
              <a:t>TSUBAME E-Science Journal</a:t>
            </a:r>
          </a:p>
          <a:p>
            <a:pPr algn="ctr"/>
            <a:r>
              <a:rPr lang="en-US" altLang="ja-JP" dirty="0" smtClean="0">
                <a:solidFill>
                  <a:srgbClr val="000000"/>
                </a:solidFill>
              </a:rPr>
              <a:t>(Vol.2 at SC10) </a:t>
            </a:r>
            <a:endParaRPr lang="ja-JP" altLang="en-US" dirty="0">
              <a:solidFill>
                <a:srgbClr val="000000"/>
              </a:solidFill>
            </a:endParaRPr>
          </a:p>
        </p:txBody>
      </p:sp>
      <p:pic>
        <p:nvPicPr>
          <p:cNvPr id="1028" name="Picture 4"/>
          <p:cNvPicPr>
            <a:picLocks noChangeAspect="1" noChangeArrowheads="1"/>
          </p:cNvPicPr>
          <p:nvPr/>
        </p:nvPicPr>
        <p:blipFill>
          <a:blip r:embed="rId5" cstate="print"/>
          <a:srcRect/>
          <a:stretch>
            <a:fillRect/>
          </a:stretch>
        </p:blipFill>
        <p:spPr bwMode="auto">
          <a:xfrm>
            <a:off x="4724400" y="4717673"/>
            <a:ext cx="4197048" cy="2140327"/>
          </a:xfrm>
          <a:prstGeom prst="rect">
            <a:avLst/>
          </a:prstGeom>
          <a:noFill/>
          <a:ln w="9525">
            <a:noFill/>
            <a:miter lim="800000"/>
            <a:headEnd/>
            <a:tailEnd/>
          </a:ln>
        </p:spPr>
      </p:pic>
      <p:sp>
        <p:nvSpPr>
          <p:cNvPr id="11" name="正方形/長方形 10"/>
          <p:cNvSpPr/>
          <p:nvPr/>
        </p:nvSpPr>
        <p:spPr>
          <a:xfrm>
            <a:off x="0" y="4495800"/>
            <a:ext cx="4572000" cy="2123658"/>
          </a:xfrm>
          <a:prstGeom prst="rect">
            <a:avLst/>
          </a:prstGeom>
        </p:spPr>
        <p:txBody>
          <a:bodyPr>
            <a:spAutoFit/>
          </a:bodyPr>
          <a:lstStyle/>
          <a:p>
            <a:r>
              <a:rPr lang="en-US" altLang="ja-JP" sz="2400" dirty="0" smtClean="0">
                <a:solidFill>
                  <a:srgbClr val="000000"/>
                </a:solidFill>
              </a:rPr>
              <a:t>GPU Computing Consortium</a:t>
            </a:r>
          </a:p>
          <a:p>
            <a:r>
              <a:rPr lang="en-US" altLang="ja-JP" dirty="0" smtClean="0">
                <a:solidFill>
                  <a:srgbClr val="000000"/>
                </a:solidFill>
              </a:rPr>
              <a:t>Established Sep.  1, 2009 in GSIC</a:t>
            </a:r>
            <a:br>
              <a:rPr lang="en-US" altLang="ja-JP" dirty="0" smtClean="0">
                <a:solidFill>
                  <a:srgbClr val="000000"/>
                </a:solidFill>
              </a:rPr>
            </a:br>
            <a:r>
              <a:rPr lang="en-US" altLang="ja-JP" dirty="0" smtClean="0">
                <a:solidFill>
                  <a:srgbClr val="000000"/>
                </a:solidFill>
              </a:rPr>
              <a:t>607</a:t>
            </a:r>
            <a:r>
              <a:rPr lang="ja-JP" altLang="en-US" dirty="0" smtClean="0">
                <a:solidFill>
                  <a:srgbClr val="000000"/>
                </a:solidFill>
              </a:rPr>
              <a:t> </a:t>
            </a:r>
            <a:r>
              <a:rPr lang="en-US" altLang="ja-JP" dirty="0" smtClean="0">
                <a:solidFill>
                  <a:srgbClr val="000000"/>
                </a:solidFill>
              </a:rPr>
              <a:t>Members as of Sep. 2010</a:t>
            </a:r>
            <a:br>
              <a:rPr lang="en-US" altLang="ja-JP" dirty="0" smtClean="0">
                <a:solidFill>
                  <a:srgbClr val="000000"/>
                </a:solidFill>
              </a:rPr>
            </a:br>
            <a:r>
              <a:rPr lang="en-US" altLang="ja-JP" dirty="0" smtClean="0">
                <a:solidFill>
                  <a:srgbClr val="000000"/>
                </a:solidFill>
              </a:rPr>
              <a:t>8 CUDA Lectures (Hands-on)</a:t>
            </a:r>
            <a:br>
              <a:rPr lang="en-US" altLang="ja-JP" dirty="0" smtClean="0">
                <a:solidFill>
                  <a:srgbClr val="000000"/>
                </a:solidFill>
              </a:rPr>
            </a:br>
            <a:r>
              <a:rPr lang="en-US" altLang="ja-JP" dirty="0" smtClean="0">
                <a:solidFill>
                  <a:srgbClr val="000000"/>
                </a:solidFill>
              </a:rPr>
              <a:t>1 International Workshop</a:t>
            </a:r>
          </a:p>
          <a:p>
            <a:r>
              <a:rPr lang="en-US" altLang="ja-JP" dirty="0" smtClean="0">
                <a:solidFill>
                  <a:srgbClr val="000000"/>
                </a:solidFill>
              </a:rPr>
              <a:t>1 Symposium (Oct., 2010)</a:t>
            </a:r>
          </a:p>
          <a:p>
            <a:r>
              <a:rPr lang="en-US" altLang="ja-JP" dirty="0" smtClean="0">
                <a:solidFill>
                  <a:srgbClr val="000000"/>
                </a:solidFill>
              </a:rPr>
              <a:t>3 Seminars by World-famous researchers</a:t>
            </a:r>
            <a:endParaRPr lang="ja-JP" altLang="en-US" dirty="0">
              <a:solidFill>
                <a:srgbClr val="00000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543746" name="Picture 2"/>
          <p:cNvPicPr>
            <a:picLocks noChangeAspect="1" noChangeArrowheads="1"/>
          </p:cNvPicPr>
          <p:nvPr/>
        </p:nvPicPr>
        <p:blipFill>
          <a:blip r:embed="rId2" cstate="print"/>
          <a:srcRect/>
          <a:stretch>
            <a:fillRect/>
          </a:stretch>
        </p:blipFill>
        <p:spPr bwMode="auto">
          <a:xfrm>
            <a:off x="-228600" y="381000"/>
            <a:ext cx="3946672" cy="6172200"/>
          </a:xfrm>
          <a:prstGeom prst="rect">
            <a:avLst/>
          </a:prstGeom>
          <a:noFill/>
          <a:ln w="9525">
            <a:noFill/>
            <a:miter lim="800000"/>
            <a:headEnd/>
            <a:tailEnd/>
          </a:ln>
        </p:spPr>
      </p:pic>
      <p:pic>
        <p:nvPicPr>
          <p:cNvPr id="543747" name="Picture 3"/>
          <p:cNvPicPr>
            <a:picLocks noChangeAspect="1" noChangeArrowheads="1"/>
          </p:cNvPicPr>
          <p:nvPr/>
        </p:nvPicPr>
        <p:blipFill>
          <a:blip r:embed="rId3" cstate="print"/>
          <a:srcRect/>
          <a:stretch>
            <a:fillRect/>
          </a:stretch>
        </p:blipFill>
        <p:spPr bwMode="auto">
          <a:xfrm>
            <a:off x="3371850" y="617413"/>
            <a:ext cx="4476750" cy="3344987"/>
          </a:xfrm>
          <a:prstGeom prst="rect">
            <a:avLst/>
          </a:prstGeom>
          <a:noFill/>
          <a:ln w="9525">
            <a:noFill/>
            <a:miter lim="800000"/>
            <a:headEnd/>
            <a:tailEnd/>
          </a:ln>
        </p:spPr>
      </p:pic>
      <p:pic>
        <p:nvPicPr>
          <p:cNvPr id="543748" name="Picture 4"/>
          <p:cNvPicPr>
            <a:picLocks noChangeAspect="1" noChangeArrowheads="1"/>
          </p:cNvPicPr>
          <p:nvPr/>
        </p:nvPicPr>
        <p:blipFill>
          <a:blip r:embed="rId4" cstate="print"/>
          <a:srcRect/>
          <a:stretch>
            <a:fillRect/>
          </a:stretch>
        </p:blipFill>
        <p:spPr bwMode="auto">
          <a:xfrm>
            <a:off x="7348538" y="609600"/>
            <a:ext cx="1795462" cy="3895724"/>
          </a:xfrm>
          <a:prstGeom prst="rect">
            <a:avLst/>
          </a:prstGeom>
          <a:noFill/>
          <a:ln w="9525">
            <a:noFill/>
            <a:miter lim="800000"/>
            <a:headEnd/>
            <a:tailEnd/>
          </a:ln>
        </p:spPr>
      </p:pic>
      <p:pic>
        <p:nvPicPr>
          <p:cNvPr id="543749" name="Picture 5"/>
          <p:cNvPicPr>
            <a:picLocks noChangeAspect="1" noChangeArrowheads="1"/>
          </p:cNvPicPr>
          <p:nvPr/>
        </p:nvPicPr>
        <p:blipFill>
          <a:blip r:embed="rId5" cstate="print"/>
          <a:srcRect/>
          <a:stretch>
            <a:fillRect/>
          </a:stretch>
        </p:blipFill>
        <p:spPr bwMode="auto">
          <a:xfrm>
            <a:off x="3886200" y="4501311"/>
            <a:ext cx="4572000" cy="2509089"/>
          </a:xfrm>
          <a:prstGeom prst="rect">
            <a:avLst/>
          </a:prstGeom>
          <a:noFill/>
          <a:ln w="9525">
            <a:noFill/>
            <a:miter lim="800000"/>
            <a:headEnd/>
            <a:tailEnd/>
          </a:ln>
        </p:spPr>
      </p:pic>
      <p:sp>
        <p:nvSpPr>
          <p:cNvPr id="8" name="テキスト ボックス 7"/>
          <p:cNvSpPr txBox="1"/>
          <p:nvPr/>
        </p:nvSpPr>
        <p:spPr>
          <a:xfrm>
            <a:off x="457200" y="6477000"/>
            <a:ext cx="1905000"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rPr>
              <a:t>朝日</a:t>
            </a:r>
            <a:r>
              <a:rPr lang="en-US" altLang="ja-JP" b="1" dirty="0" smtClean="0">
                <a:solidFill>
                  <a:prstClr val="black"/>
                </a:solidFill>
                <a:latin typeface="ＭＳ Ｐゴシック" pitchFamily="50" charset="-128"/>
              </a:rPr>
              <a:t>20101119</a:t>
            </a:r>
            <a:endParaRPr lang="ja-JP" altLang="en-US" b="1" dirty="0">
              <a:solidFill>
                <a:prstClr val="black"/>
              </a:solidFill>
              <a:latin typeface="ＭＳ Ｐゴシック" pitchFamily="50" charset="-128"/>
            </a:endParaRPr>
          </a:p>
        </p:txBody>
      </p:sp>
      <p:sp>
        <p:nvSpPr>
          <p:cNvPr id="9" name="テキスト ボックス 8"/>
          <p:cNvSpPr txBox="1"/>
          <p:nvPr/>
        </p:nvSpPr>
        <p:spPr>
          <a:xfrm>
            <a:off x="4191000" y="3897868"/>
            <a:ext cx="2514600"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rPr>
              <a:t>朝日</a:t>
            </a:r>
            <a:r>
              <a:rPr lang="en-US" altLang="ja-JP" b="1" dirty="0" smtClean="0">
                <a:solidFill>
                  <a:prstClr val="black"/>
                </a:solidFill>
                <a:latin typeface="ＭＳ Ｐゴシック" pitchFamily="50" charset="-128"/>
              </a:rPr>
              <a:t>20101119(</a:t>
            </a:r>
            <a:r>
              <a:rPr lang="ja-JP" altLang="en-US" b="1" dirty="0" smtClean="0">
                <a:solidFill>
                  <a:prstClr val="black"/>
                </a:solidFill>
                <a:latin typeface="ＭＳ Ｐゴシック" pitchFamily="50" charset="-128"/>
              </a:rPr>
              <a:t>夕刊</a:t>
            </a:r>
            <a:r>
              <a:rPr lang="en-US" altLang="ja-JP" b="1" dirty="0" smtClean="0">
                <a:solidFill>
                  <a:prstClr val="black"/>
                </a:solidFill>
                <a:latin typeface="ＭＳ Ｐゴシック" pitchFamily="50" charset="-128"/>
              </a:rPr>
              <a:t>)</a:t>
            </a:r>
            <a:endParaRPr lang="ja-JP" altLang="en-US" b="1" dirty="0">
              <a:solidFill>
                <a:prstClr val="black"/>
              </a:solidFill>
              <a:latin typeface="ＭＳ Ｐゴシック" pitchFamily="50" charset="-128"/>
            </a:endParaRPr>
          </a:p>
        </p:txBody>
      </p:sp>
      <p:sp>
        <p:nvSpPr>
          <p:cNvPr id="10" name="テキスト ボックス 9"/>
          <p:cNvSpPr txBox="1"/>
          <p:nvPr/>
        </p:nvSpPr>
        <p:spPr>
          <a:xfrm>
            <a:off x="5105400" y="6324600"/>
            <a:ext cx="2514600"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rPr>
              <a:t>朝日</a:t>
            </a:r>
            <a:r>
              <a:rPr lang="en-US" altLang="ja-JP" b="1" dirty="0" smtClean="0">
                <a:solidFill>
                  <a:prstClr val="black"/>
                </a:solidFill>
                <a:latin typeface="ＭＳ Ｐゴシック" pitchFamily="50" charset="-128"/>
              </a:rPr>
              <a:t>20101118</a:t>
            </a:r>
            <a:endParaRPr lang="ja-JP" altLang="en-US" b="1" dirty="0">
              <a:solidFill>
                <a:prstClr val="black"/>
              </a:solidFill>
              <a:latin typeface="ＭＳ Ｐゴシック" pitchFamily="50" charset="-128"/>
            </a:endParaRPr>
          </a:p>
        </p:txBody>
      </p:sp>
      <p:sp>
        <p:nvSpPr>
          <p:cNvPr id="11" name="テキスト ボックス 10"/>
          <p:cNvSpPr txBox="1"/>
          <p:nvPr/>
        </p:nvSpPr>
        <p:spPr>
          <a:xfrm>
            <a:off x="7239000" y="4191000"/>
            <a:ext cx="1981200" cy="369332"/>
          </a:xfrm>
          <a:prstGeom prst="rect">
            <a:avLst/>
          </a:prstGeom>
          <a:noFill/>
        </p:spPr>
        <p:txBody>
          <a:bodyPr wrap="square" rtlCol="0">
            <a:spAutoFit/>
          </a:bodyPr>
          <a:lstStyle/>
          <a:p>
            <a:r>
              <a:rPr lang="ja-JP" altLang="en-US" b="1" dirty="0" smtClean="0">
                <a:solidFill>
                  <a:prstClr val="black"/>
                </a:solidFill>
                <a:latin typeface="ＭＳ Ｐゴシック" pitchFamily="50" charset="-128"/>
              </a:rPr>
              <a:t>日経</a:t>
            </a:r>
            <a:r>
              <a:rPr lang="en-US" altLang="ja-JP" b="1" dirty="0" smtClean="0">
                <a:solidFill>
                  <a:prstClr val="black"/>
                </a:solidFill>
                <a:latin typeface="ＭＳ Ｐゴシック" pitchFamily="50" charset="-128"/>
              </a:rPr>
              <a:t>20101121</a:t>
            </a:r>
            <a:endParaRPr lang="ja-JP" altLang="en-US" b="1" dirty="0">
              <a:solidFill>
                <a:prstClr val="black"/>
              </a:solidFill>
              <a:latin typeface="ＭＳ Ｐゴシック" pitchFamily="50" charset="-12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 5" descr="TOKYOTECH_0906(1).jpg"/>
          <p:cNvPicPr>
            <a:picLocks noGrp="1" noChangeAspect="1"/>
          </p:cNvPicPr>
          <p:nvPr>
            <p:ph sz="half" idx="1"/>
          </p:nvPr>
        </p:nvPicPr>
        <p:blipFill>
          <a:blip r:embed="rId2" cstate="screen"/>
          <a:stretch>
            <a:fillRect/>
          </a:stretch>
        </p:blipFill>
        <p:spPr>
          <a:xfrm>
            <a:off x="-1" y="0"/>
            <a:ext cx="4740363" cy="3352800"/>
          </a:xfrm>
        </p:spPr>
      </p:pic>
      <p:sp>
        <p:nvSpPr>
          <p:cNvPr id="4" name="コンテンツ プレースホルダ 3"/>
          <p:cNvSpPr>
            <a:spLocks noGrp="1"/>
          </p:cNvSpPr>
          <p:nvPr>
            <p:ph sz="half" idx="2"/>
          </p:nvPr>
        </p:nvSpPr>
        <p:spPr/>
        <p:txBody>
          <a:bodyPr/>
          <a:lstStyle/>
          <a:p>
            <a:endParaRPr kumimoji="1" lang="ja-JP" altLang="en-US"/>
          </a:p>
        </p:txBody>
      </p:sp>
      <p:pic>
        <p:nvPicPr>
          <p:cNvPr id="740354" name="Picture 2"/>
          <p:cNvPicPr>
            <a:picLocks noChangeAspect="1" noChangeArrowheads="1"/>
          </p:cNvPicPr>
          <p:nvPr/>
        </p:nvPicPr>
        <p:blipFill>
          <a:blip r:embed="rId3" cstate="screen"/>
          <a:srcRect/>
          <a:stretch>
            <a:fillRect/>
          </a:stretch>
        </p:blipFill>
        <p:spPr bwMode="auto">
          <a:xfrm>
            <a:off x="4419600" y="3329281"/>
            <a:ext cx="4724400" cy="3528718"/>
          </a:xfrm>
          <a:prstGeom prst="rect">
            <a:avLst/>
          </a:prstGeom>
          <a:noFill/>
          <a:ln w="9525">
            <a:noFill/>
            <a:miter lim="800000"/>
            <a:headEnd/>
            <a:tailEnd/>
          </a:ln>
        </p:spPr>
      </p:pic>
      <p:pic>
        <p:nvPicPr>
          <p:cNvPr id="740356" name="Picture 4"/>
          <p:cNvPicPr>
            <a:picLocks noChangeAspect="1" noChangeArrowheads="1"/>
          </p:cNvPicPr>
          <p:nvPr/>
        </p:nvPicPr>
        <p:blipFill>
          <a:blip r:embed="rId4" cstate="screen"/>
          <a:srcRect/>
          <a:stretch>
            <a:fillRect/>
          </a:stretch>
        </p:blipFill>
        <p:spPr bwMode="auto">
          <a:xfrm>
            <a:off x="0" y="3352800"/>
            <a:ext cx="5219700" cy="3479800"/>
          </a:xfrm>
          <a:prstGeom prst="rect">
            <a:avLst/>
          </a:prstGeom>
          <a:noFill/>
          <a:ln w="9525">
            <a:noFill/>
            <a:miter lim="800000"/>
            <a:headEnd/>
            <a:tailEnd/>
          </a:ln>
        </p:spPr>
      </p:pic>
      <p:pic>
        <p:nvPicPr>
          <p:cNvPr id="740357" name="Picture 5"/>
          <p:cNvPicPr>
            <a:picLocks noChangeAspect="1" noChangeArrowheads="1"/>
          </p:cNvPicPr>
          <p:nvPr/>
        </p:nvPicPr>
        <p:blipFill>
          <a:blip r:embed="rId5" cstate="screen"/>
          <a:srcRect/>
          <a:stretch>
            <a:fillRect/>
          </a:stretch>
        </p:blipFill>
        <p:spPr bwMode="auto">
          <a:xfrm>
            <a:off x="4648200" y="0"/>
            <a:ext cx="4495800" cy="3357974"/>
          </a:xfrm>
          <a:prstGeom prst="rect">
            <a:avLst/>
          </a:prstGeom>
          <a:noFill/>
          <a:ln w="9525">
            <a:noFill/>
            <a:miter lim="800000"/>
            <a:headEnd/>
            <a:tailEnd/>
          </a:ln>
        </p:spPr>
      </p:pic>
      <p:sp>
        <p:nvSpPr>
          <p:cNvPr id="8" name="テキスト ボックス 7"/>
          <p:cNvSpPr txBox="1"/>
          <p:nvPr/>
        </p:nvSpPr>
        <p:spPr>
          <a:xfrm>
            <a:off x="2590800" y="2667000"/>
            <a:ext cx="4114800" cy="1815882"/>
          </a:xfrm>
          <a:prstGeom prst="rect">
            <a:avLst/>
          </a:prstGeom>
          <a:noFill/>
        </p:spPr>
        <p:txBody>
          <a:bodyPr wrap="square" rtlCol="0">
            <a:spAutoFit/>
          </a:bodyPr>
          <a:lstStyle/>
          <a:p>
            <a:pPr algn="ctr"/>
            <a:r>
              <a:rPr lang="en-US" altLang="ja-JP" sz="2800" b="1" dirty="0" smtClean="0">
                <a:solidFill>
                  <a:prstClr val="white"/>
                </a:solidFill>
                <a:effectLst>
                  <a:outerShdw blurRad="38100" dist="38100" dir="2700000" algn="tl">
                    <a:srgbClr val="000000">
                      <a:alpha val="43137"/>
                    </a:srgbClr>
                  </a:outerShdw>
                </a:effectLst>
              </a:rPr>
              <a:t>Supercomputing 2010 </a:t>
            </a:r>
            <a:br>
              <a:rPr lang="en-US" altLang="ja-JP" sz="2800" b="1" dirty="0" smtClean="0">
                <a:solidFill>
                  <a:prstClr val="white"/>
                </a:solidFill>
                <a:effectLst>
                  <a:outerShdw blurRad="38100" dist="38100" dir="2700000" algn="tl">
                    <a:srgbClr val="000000">
                      <a:alpha val="43137"/>
                    </a:srgbClr>
                  </a:outerShdw>
                </a:effectLst>
              </a:rPr>
            </a:br>
            <a:r>
              <a:rPr lang="en-US" altLang="ja-JP" sz="2800" b="1" dirty="0" smtClean="0">
                <a:solidFill>
                  <a:prstClr val="white"/>
                </a:solidFill>
                <a:effectLst>
                  <a:outerShdw blurRad="38100" dist="38100" dir="2700000" algn="tl">
                    <a:srgbClr val="000000">
                      <a:alpha val="43137"/>
                    </a:srgbClr>
                  </a:outerShdw>
                </a:effectLst>
              </a:rPr>
              <a:t>@ New Orleans</a:t>
            </a:r>
          </a:p>
          <a:p>
            <a:pPr algn="ctr"/>
            <a:r>
              <a:rPr lang="ja-JP" altLang="en-US" sz="2800" b="1" dirty="0" smtClean="0">
                <a:solidFill>
                  <a:prstClr val="white"/>
                </a:solidFill>
                <a:effectLst>
                  <a:outerShdw blurRad="38100" dist="38100" dir="2700000" algn="tl">
                    <a:srgbClr val="000000">
                      <a:alpha val="43137"/>
                    </a:srgbClr>
                  </a:outerShdw>
                </a:effectLst>
              </a:rPr>
              <a:t>東工大ブース</a:t>
            </a:r>
            <a:endParaRPr lang="en-US" altLang="ja-JP" sz="2800" b="1" dirty="0" smtClean="0">
              <a:solidFill>
                <a:prstClr val="white"/>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5"/>
          <p:cNvSpPr>
            <a:spLocks noGrp="1"/>
          </p:cNvSpPr>
          <p:nvPr>
            <p:ph type="sldNum" sz="quarter" idx="12"/>
          </p:nvPr>
        </p:nvSpPr>
        <p:spPr/>
        <p:txBody>
          <a:bodyPr/>
          <a:lstStyle/>
          <a:p>
            <a:pPr>
              <a:defRPr/>
            </a:pPr>
            <a:fld id="{B919AF06-2777-4318-977C-FC901E31F9A3}" type="slidenum">
              <a:rPr lang="ja-JP" altLang="en-GB">
                <a:latin typeface="Comic Sans MS"/>
              </a:rPr>
              <a:pPr>
                <a:defRPr/>
              </a:pPr>
              <a:t>13</a:t>
            </a:fld>
            <a:endParaRPr lang="en-GB" altLang="ja-JP">
              <a:latin typeface="Comic Sans MS"/>
            </a:endParaRPr>
          </a:p>
        </p:txBody>
      </p:sp>
      <p:sp>
        <p:nvSpPr>
          <p:cNvPr id="61443" name="Rectangle 2"/>
          <p:cNvSpPr>
            <a:spLocks noGrp="1" noChangeArrowheads="1"/>
          </p:cNvSpPr>
          <p:nvPr>
            <p:ph type="title"/>
          </p:nvPr>
        </p:nvSpPr>
        <p:spPr/>
        <p:txBody>
          <a:bodyPr/>
          <a:lstStyle/>
          <a:p>
            <a:pPr eaLnBrk="1" hangingPunct="1"/>
            <a:endParaRPr lang="ja-JP" altLang="ja-JP" smtClean="0"/>
          </a:p>
        </p:txBody>
      </p:sp>
      <p:sp>
        <p:nvSpPr>
          <p:cNvPr id="61444" name="Rectangle 3"/>
          <p:cNvSpPr>
            <a:spLocks noGrp="1" noChangeArrowheads="1"/>
          </p:cNvSpPr>
          <p:nvPr>
            <p:ph type="body" idx="1"/>
          </p:nvPr>
        </p:nvSpPr>
        <p:spPr/>
        <p:txBody>
          <a:bodyPr/>
          <a:lstStyle/>
          <a:p>
            <a:pPr eaLnBrk="1" hangingPunct="1"/>
            <a:endParaRPr lang="ja-JP" altLang="ja-JP" smtClean="0"/>
          </a:p>
        </p:txBody>
      </p:sp>
      <p:pic>
        <p:nvPicPr>
          <p:cNvPr id="61445" name="Picture 7" descr="RIMG2279"/>
          <p:cNvPicPr>
            <a:picLocks noChangeAspect="1" noChangeArrowheads="1"/>
          </p:cNvPicPr>
          <p:nvPr/>
        </p:nvPicPr>
        <p:blipFill>
          <a:blip r:embed="rId3" cstate="email"/>
          <a:srcRect/>
          <a:stretch>
            <a:fillRect/>
          </a:stretch>
        </p:blipFill>
        <p:spPr bwMode="auto">
          <a:xfrm>
            <a:off x="0" y="-439738"/>
            <a:ext cx="4392613" cy="4032251"/>
          </a:xfrm>
          <a:prstGeom prst="rect">
            <a:avLst/>
          </a:prstGeom>
          <a:noFill/>
          <a:ln w="9525">
            <a:noFill/>
            <a:miter lim="800000"/>
            <a:headEnd/>
            <a:tailEnd/>
          </a:ln>
        </p:spPr>
      </p:pic>
      <p:pic>
        <p:nvPicPr>
          <p:cNvPr id="61446" name="Picture 8" descr="F1000149"/>
          <p:cNvPicPr>
            <a:picLocks noChangeAspect="1" noChangeArrowheads="1"/>
          </p:cNvPicPr>
          <p:nvPr/>
        </p:nvPicPr>
        <p:blipFill>
          <a:blip r:embed="rId4" cstate="email"/>
          <a:srcRect/>
          <a:stretch>
            <a:fillRect/>
          </a:stretch>
        </p:blipFill>
        <p:spPr bwMode="auto">
          <a:xfrm>
            <a:off x="4367213" y="2852738"/>
            <a:ext cx="4776787" cy="6370637"/>
          </a:xfrm>
          <a:prstGeom prst="rect">
            <a:avLst/>
          </a:prstGeom>
          <a:noFill/>
          <a:ln w="9525">
            <a:noFill/>
            <a:miter lim="800000"/>
            <a:headEnd/>
            <a:tailEnd/>
          </a:ln>
        </p:spPr>
      </p:pic>
      <p:pic>
        <p:nvPicPr>
          <p:cNvPr id="61447" name="Picture 6" descr="F1000141"/>
          <p:cNvPicPr>
            <a:picLocks noChangeAspect="1" noChangeArrowheads="1"/>
          </p:cNvPicPr>
          <p:nvPr/>
        </p:nvPicPr>
        <p:blipFill>
          <a:blip r:embed="rId5" cstate="email"/>
          <a:srcRect/>
          <a:stretch>
            <a:fillRect/>
          </a:stretch>
        </p:blipFill>
        <p:spPr bwMode="auto">
          <a:xfrm>
            <a:off x="4359275" y="0"/>
            <a:ext cx="4784725" cy="3589338"/>
          </a:xfrm>
          <a:prstGeom prst="rect">
            <a:avLst/>
          </a:prstGeom>
          <a:noFill/>
          <a:ln w="9525">
            <a:noFill/>
            <a:miter lim="800000"/>
            <a:headEnd/>
            <a:tailEnd/>
          </a:ln>
        </p:spPr>
      </p:pic>
      <p:pic>
        <p:nvPicPr>
          <p:cNvPr id="61448" name="Picture 9" descr="F1000144"/>
          <p:cNvPicPr>
            <a:picLocks noChangeAspect="1" noChangeArrowheads="1"/>
          </p:cNvPicPr>
          <p:nvPr/>
        </p:nvPicPr>
        <p:blipFill>
          <a:blip r:embed="rId6" cstate="email"/>
          <a:srcRect/>
          <a:stretch>
            <a:fillRect/>
          </a:stretch>
        </p:blipFill>
        <p:spPr bwMode="auto">
          <a:xfrm>
            <a:off x="0" y="3590925"/>
            <a:ext cx="4356100" cy="3268663"/>
          </a:xfrm>
          <a:prstGeom prst="rect">
            <a:avLst/>
          </a:prstGeom>
          <a:noFill/>
          <a:ln w="9525">
            <a:noFill/>
            <a:miter lim="800000"/>
            <a:headEnd/>
            <a:tailEnd/>
          </a:ln>
        </p:spPr>
      </p:pic>
      <p:sp>
        <p:nvSpPr>
          <p:cNvPr id="61449" name="Text Box 10"/>
          <p:cNvSpPr txBox="1">
            <a:spLocks noChangeArrowheads="1"/>
          </p:cNvSpPr>
          <p:nvPr/>
        </p:nvSpPr>
        <p:spPr bwMode="auto">
          <a:xfrm>
            <a:off x="1258888" y="2997200"/>
            <a:ext cx="6480175" cy="822325"/>
          </a:xfrm>
          <a:prstGeom prst="rect">
            <a:avLst/>
          </a:prstGeom>
          <a:solidFill>
            <a:schemeClr val="bg1">
              <a:alpha val="50195"/>
            </a:schemeClr>
          </a:solid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2000">
                <a:solidFill>
                  <a:srgbClr val="990000"/>
                </a:solidFill>
                <a:latin typeface="Comic Sans MS" pitchFamily="66" charset="0"/>
                <a:ea typeface="ＭＳ Ｐゴシック" charset="-128"/>
              </a:rPr>
              <a:t>680 Unit Tesla Installation…</a:t>
            </a:r>
            <a:br>
              <a:rPr kumimoji="0" lang="en-US" altLang="ja-JP" sz="2000">
                <a:solidFill>
                  <a:srgbClr val="990000"/>
                </a:solidFill>
                <a:latin typeface="Comic Sans MS" pitchFamily="66" charset="0"/>
                <a:ea typeface="ＭＳ Ｐゴシック" charset="-128"/>
              </a:rPr>
            </a:br>
            <a:r>
              <a:rPr kumimoji="0" lang="en-US" altLang="ja-JP" sz="2000">
                <a:solidFill>
                  <a:srgbClr val="990000"/>
                </a:solidFill>
                <a:latin typeface="Comic Sans MS" pitchFamily="66" charset="0"/>
                <a:ea typeface="ＭＳ Ｐゴシック" charset="-128"/>
              </a:rPr>
              <a:t>While TSUBAME in Production Service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5943600" y="3352800"/>
            <a:ext cx="2764612" cy="1524000"/>
          </a:xfrm>
          <a:prstGeom prst="rect">
            <a:avLst/>
          </a:prstGeom>
          <a:noFill/>
          <a:ln w="9525">
            <a:noFill/>
            <a:miter lim="800000"/>
            <a:headEnd/>
            <a:tailEnd/>
          </a:ln>
        </p:spPr>
      </p:pic>
      <p:sp>
        <p:nvSpPr>
          <p:cNvPr id="2" name="タイトル 1"/>
          <p:cNvSpPr>
            <a:spLocks noGrp="1"/>
          </p:cNvSpPr>
          <p:nvPr>
            <p:ph type="title"/>
          </p:nvPr>
        </p:nvSpPr>
        <p:spPr>
          <a:xfrm>
            <a:off x="457200" y="152400"/>
            <a:ext cx="8229600" cy="1143000"/>
          </a:xfrm>
        </p:spPr>
        <p:txBody>
          <a:bodyPr>
            <a:normAutofit fontScale="90000"/>
          </a:bodyPr>
          <a:lstStyle/>
          <a:p>
            <a:r>
              <a:rPr kumimoji="1" lang="en-US" altLang="ja-JP" dirty="0" smtClean="0"/>
              <a:t>Case for Hybrid Multi/Many-Core Architectures</a:t>
            </a:r>
            <a:endParaRPr kumimoji="1" lang="ja-JP" altLang="en-US" dirty="0"/>
          </a:p>
        </p:txBody>
      </p:sp>
      <p:sp>
        <p:nvSpPr>
          <p:cNvPr id="3" name="コンテンツ プレースホルダ 2"/>
          <p:cNvSpPr>
            <a:spLocks noGrp="1"/>
          </p:cNvSpPr>
          <p:nvPr>
            <p:ph idx="1"/>
          </p:nvPr>
        </p:nvSpPr>
        <p:spPr>
          <a:xfrm>
            <a:off x="304800" y="1143000"/>
            <a:ext cx="8229600" cy="4525963"/>
          </a:xfrm>
        </p:spPr>
        <p:txBody>
          <a:bodyPr>
            <a:noAutofit/>
          </a:bodyPr>
          <a:lstStyle/>
          <a:p>
            <a:r>
              <a:rPr kumimoji="1" lang="en-US" altLang="ja-JP" sz="2800" dirty="0" smtClean="0"/>
              <a:t>Apps scaling governed by two components</a:t>
            </a:r>
          </a:p>
          <a:p>
            <a:pPr lvl="1"/>
            <a:r>
              <a:rPr kumimoji="1" lang="en-US" altLang="ja-JP" sz="2400" dirty="0" smtClean="0"/>
              <a:t>Weak Scaling part, O(N) concurrency</a:t>
            </a:r>
          </a:p>
          <a:p>
            <a:pPr lvl="1"/>
            <a:r>
              <a:rPr kumimoji="1" lang="en-US" altLang="ja-JP" sz="2400" dirty="0" smtClean="0"/>
              <a:t>Strong (Finite) Scaling Part, O(K) concurrency</a:t>
            </a:r>
          </a:p>
          <a:p>
            <a:r>
              <a:rPr lang="en-US" altLang="ja-JP" sz="2800" dirty="0" smtClean="0"/>
              <a:t>S: speedup, H: fraction of O(N) execution, h: #weak-scale cores, f: #strong scale cores, </a:t>
            </a:r>
            <a:br>
              <a:rPr lang="en-US" altLang="ja-JP" sz="2800" dirty="0" smtClean="0"/>
            </a:br>
            <a:r>
              <a:rPr lang="en-US" altLang="ja-JP" sz="2800" dirty="0" smtClean="0"/>
              <a:t>c: speedup of strong scaling cores </a:t>
            </a:r>
            <a:br>
              <a:rPr lang="en-US" altLang="ja-JP" sz="2800" dirty="0" smtClean="0"/>
            </a:br>
            <a:r>
              <a:rPr lang="en-US" altLang="ja-JP" sz="2800" dirty="0" smtClean="0"/>
              <a:t>over weak scaling cores</a:t>
            </a:r>
          </a:p>
          <a:p>
            <a:r>
              <a:rPr kumimoji="1" lang="en-US" altLang="ja-JP" sz="2800" dirty="0" smtClean="0"/>
              <a:t>10PF machine analysis</a:t>
            </a:r>
          </a:p>
          <a:p>
            <a:pPr lvl="1"/>
            <a:r>
              <a:rPr kumimoji="1" lang="en-US" altLang="ja-JP" sz="2400" dirty="0" smtClean="0"/>
              <a:t>Hybrid </a:t>
            </a:r>
            <a:r>
              <a:rPr kumimoji="1" lang="en-US" altLang="ja-JP" sz="2400" smtClean="0"/>
              <a:t>(TSUBAME2+): </a:t>
            </a:r>
            <a:r>
              <a:rPr kumimoji="1" lang="en-US" altLang="ja-JP" sz="2400" dirty="0" smtClean="0"/>
              <a:t>h=500,000, f=10,000, c=4, H=95%</a:t>
            </a:r>
            <a:r>
              <a:rPr lang="en-US" altLang="ja-JP" sz="2400" dirty="0" smtClean="0"/>
              <a:t> </a:t>
            </a:r>
            <a:br>
              <a:rPr lang="en-US" altLang="ja-JP" sz="2400" dirty="0" smtClean="0"/>
            </a:br>
            <a:r>
              <a:rPr lang="en-US" altLang="ja-JP" sz="2400" dirty="0" smtClean="0"/>
              <a:t>=&gt; S=</a:t>
            </a:r>
            <a:r>
              <a:rPr lang="ja-JP" altLang="en-US" sz="2400" dirty="0" smtClean="0"/>
              <a:t> </a:t>
            </a:r>
            <a:r>
              <a:rPr lang="en-US" altLang="ja-JP" sz="2400" dirty="0" smtClean="0"/>
              <a:t>317,460 (Efficiency 63.4%)</a:t>
            </a:r>
          </a:p>
          <a:p>
            <a:pPr lvl="1"/>
            <a:r>
              <a:rPr kumimoji="1" lang="en-US" altLang="ja-JP" sz="2400" dirty="0" smtClean="0"/>
              <a:t>Homo (BG/Q): h=800,000, f=10,000, c=1, H=95%</a:t>
            </a:r>
            <a:br>
              <a:rPr kumimoji="1" lang="en-US" altLang="ja-JP" sz="2400" dirty="0" smtClean="0"/>
            </a:br>
            <a:r>
              <a:rPr kumimoji="1" lang="en-US" altLang="ja-JP" sz="2400" dirty="0" smtClean="0"/>
              <a:t> =&gt; S= </a:t>
            </a:r>
            <a:r>
              <a:rPr lang="en-US" altLang="ja-JP" sz="2400" dirty="0" smtClean="0"/>
              <a:t>161,616</a:t>
            </a:r>
            <a:r>
              <a:rPr lang="ja-JP" altLang="en-US" sz="2400" dirty="0" smtClean="0"/>
              <a:t> </a:t>
            </a:r>
            <a:r>
              <a:rPr lang="en-US" altLang="ja-JP" sz="2400" dirty="0" smtClean="0"/>
              <a:t>(Efficiency 20.2%)</a:t>
            </a:r>
          </a:p>
          <a:p>
            <a:pPr lvl="1"/>
            <a:r>
              <a:rPr lang="en-US" altLang="ja-JP" sz="2400" dirty="0" smtClean="0"/>
              <a:t>Gap will widen with Exascale, 1-10 billion cores</a:t>
            </a:r>
            <a:endParaRPr kumimoji="1" lang="en-US" altLang="ja-JP" dirty="0" smtClean="0"/>
          </a:p>
          <a:p>
            <a:pPr>
              <a:buNone/>
            </a:pPr>
            <a:endParaRPr lang="en-US" altLang="ja-JP" sz="2400" dirty="0" smtClean="0"/>
          </a:p>
        </p:txBody>
      </p:sp>
      <p:sp>
        <p:nvSpPr>
          <p:cNvPr id="6" name="角丸四角形 5"/>
          <p:cNvSpPr/>
          <p:nvPr/>
        </p:nvSpPr>
        <p:spPr>
          <a:xfrm>
            <a:off x="7315200" y="1600200"/>
            <a:ext cx="1600200" cy="990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prstClr val="white"/>
                </a:solidFill>
                <a:latin typeface="Arial Unicode MS" pitchFamily="50" charset="-128"/>
                <a:ea typeface="Arial Unicode MS" pitchFamily="50" charset="-128"/>
                <a:cs typeface="Arial Unicode MS" pitchFamily="50" charset="-128"/>
              </a:rPr>
              <a:t>N&gt;&gt;K for </a:t>
            </a:r>
            <a:r>
              <a:rPr lang="en-US" altLang="ja-JP" sz="2400" dirty="0" err="1" smtClean="0">
                <a:solidFill>
                  <a:prstClr val="white"/>
                </a:solidFill>
                <a:latin typeface="Arial Unicode MS" pitchFamily="50" charset="-128"/>
                <a:ea typeface="Arial Unicode MS" pitchFamily="50" charset="-128"/>
                <a:cs typeface="Arial Unicode MS" pitchFamily="50" charset="-128"/>
              </a:rPr>
              <a:t>peta-exa</a:t>
            </a:r>
            <a:endParaRPr lang="ja-JP" altLang="en-US" sz="2400" dirty="0">
              <a:solidFill>
                <a:prstClr val="white"/>
              </a:solidFill>
              <a:latin typeface="Arial Unicode MS" pitchFamily="50" charset="-128"/>
              <a:ea typeface="Arial Unicode MS" pitchFamily="50" charset="-128"/>
              <a:cs typeface="Arial Unicode MS"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27088" y="0"/>
            <a:ext cx="7848600" cy="1069975"/>
          </a:xfrm>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4000" smtClean="0"/>
              <a:t>DOE SC Applications Overview</a:t>
            </a:r>
            <a:br>
              <a:rPr lang="en-GB" altLang="ja-JP" sz="4000" smtClean="0"/>
            </a:br>
            <a:r>
              <a:rPr lang="en-GB" altLang="ja-JP" sz="2400" smtClean="0"/>
              <a:t>(following slides courtesy John Shalf @ LBL</a:t>
            </a:r>
            <a:r>
              <a:rPr lang="ja-JP" altLang="en-GB" sz="2400" smtClean="0"/>
              <a:t>　</a:t>
            </a:r>
            <a:r>
              <a:rPr lang="en-GB" altLang="ja-JP" sz="2400" smtClean="0"/>
              <a:t>NERSC)</a:t>
            </a:r>
          </a:p>
        </p:txBody>
      </p:sp>
      <p:grpSp>
        <p:nvGrpSpPr>
          <p:cNvPr id="2" name="Group 3"/>
          <p:cNvGrpSpPr>
            <a:grpSpLocks/>
          </p:cNvGrpSpPr>
          <p:nvPr/>
        </p:nvGrpSpPr>
        <p:grpSpPr bwMode="auto">
          <a:xfrm>
            <a:off x="685800" y="1447800"/>
            <a:ext cx="7542213" cy="4570413"/>
            <a:chOff x="432" y="912"/>
            <a:chExt cx="4751" cy="2879"/>
          </a:xfrm>
        </p:grpSpPr>
        <p:sp>
          <p:nvSpPr>
            <p:cNvPr id="37894" name="Rectangle 4"/>
            <p:cNvSpPr>
              <a:spLocks noChangeArrowheads="1"/>
            </p:cNvSpPr>
            <p:nvPr/>
          </p:nvSpPr>
          <p:spPr bwMode="auto">
            <a:xfrm>
              <a:off x="4128" y="315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Sparse Matrix</a:t>
              </a:r>
            </a:p>
          </p:txBody>
        </p:sp>
        <p:sp>
          <p:nvSpPr>
            <p:cNvPr id="37895" name="Rectangle 5"/>
            <p:cNvSpPr>
              <a:spLocks noChangeArrowheads="1"/>
            </p:cNvSpPr>
            <p:nvPr/>
          </p:nvSpPr>
          <p:spPr bwMode="auto">
            <a:xfrm>
              <a:off x="2664" y="315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LU Factorization</a:t>
              </a:r>
            </a:p>
          </p:txBody>
        </p:sp>
        <p:sp>
          <p:nvSpPr>
            <p:cNvPr id="37896" name="Rectangle 6"/>
            <p:cNvSpPr>
              <a:spLocks noChangeArrowheads="1"/>
            </p:cNvSpPr>
            <p:nvPr/>
          </p:nvSpPr>
          <p:spPr bwMode="auto">
            <a:xfrm>
              <a:off x="1392" y="315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Multi-Discipline</a:t>
              </a:r>
            </a:p>
          </p:txBody>
        </p:sp>
        <p:sp>
          <p:nvSpPr>
            <p:cNvPr id="37897" name="Rectangle 7"/>
            <p:cNvSpPr>
              <a:spLocks noChangeArrowheads="1"/>
            </p:cNvSpPr>
            <p:nvPr/>
          </p:nvSpPr>
          <p:spPr bwMode="auto">
            <a:xfrm>
              <a:off x="432" y="315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SuperLU</a:t>
              </a:r>
            </a:p>
          </p:txBody>
        </p:sp>
        <p:sp>
          <p:nvSpPr>
            <p:cNvPr id="37898" name="Rectangle 8"/>
            <p:cNvSpPr>
              <a:spLocks noChangeArrowheads="1"/>
            </p:cNvSpPr>
            <p:nvPr/>
          </p:nvSpPr>
          <p:spPr bwMode="auto">
            <a:xfrm>
              <a:off x="4128" y="123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Dense Matrix</a:t>
              </a:r>
            </a:p>
          </p:txBody>
        </p:sp>
        <p:sp>
          <p:nvSpPr>
            <p:cNvPr id="37899" name="Rectangle 9"/>
            <p:cNvSpPr>
              <a:spLocks noChangeArrowheads="1"/>
            </p:cNvSpPr>
            <p:nvPr/>
          </p:nvSpPr>
          <p:spPr bwMode="auto">
            <a:xfrm>
              <a:off x="2664" y="123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CMB Analysis</a:t>
              </a:r>
            </a:p>
          </p:txBody>
        </p:sp>
        <p:sp>
          <p:nvSpPr>
            <p:cNvPr id="37900" name="Rectangle 10"/>
            <p:cNvSpPr>
              <a:spLocks noChangeArrowheads="1"/>
            </p:cNvSpPr>
            <p:nvPr/>
          </p:nvSpPr>
          <p:spPr bwMode="auto">
            <a:xfrm>
              <a:off x="1392" y="123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Cosmology</a:t>
              </a:r>
            </a:p>
          </p:txBody>
        </p:sp>
        <p:sp>
          <p:nvSpPr>
            <p:cNvPr id="37901" name="Rectangle 11"/>
            <p:cNvSpPr>
              <a:spLocks noChangeArrowheads="1"/>
            </p:cNvSpPr>
            <p:nvPr/>
          </p:nvSpPr>
          <p:spPr bwMode="auto">
            <a:xfrm>
              <a:off x="432" y="123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MADCAP</a:t>
              </a:r>
            </a:p>
          </p:txBody>
        </p:sp>
        <p:sp>
          <p:nvSpPr>
            <p:cNvPr id="37902" name="Rectangle 12"/>
            <p:cNvSpPr>
              <a:spLocks noChangeArrowheads="1"/>
            </p:cNvSpPr>
            <p:nvPr/>
          </p:nvSpPr>
          <p:spPr bwMode="auto">
            <a:xfrm>
              <a:off x="4128" y="347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Particle</a:t>
              </a:r>
            </a:p>
          </p:txBody>
        </p:sp>
        <p:sp>
          <p:nvSpPr>
            <p:cNvPr id="37903" name="Rectangle 13"/>
            <p:cNvSpPr>
              <a:spLocks noChangeArrowheads="1"/>
            </p:cNvSpPr>
            <p:nvPr/>
          </p:nvSpPr>
          <p:spPr bwMode="auto">
            <a:xfrm>
              <a:off x="2664" y="347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Molecular Dynamics</a:t>
              </a:r>
            </a:p>
          </p:txBody>
        </p:sp>
        <p:sp>
          <p:nvSpPr>
            <p:cNvPr id="37904" name="Rectangle 14"/>
            <p:cNvSpPr>
              <a:spLocks noChangeArrowheads="1"/>
            </p:cNvSpPr>
            <p:nvPr/>
          </p:nvSpPr>
          <p:spPr bwMode="auto">
            <a:xfrm>
              <a:off x="1392" y="347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Life Sciences</a:t>
              </a:r>
            </a:p>
          </p:txBody>
        </p:sp>
        <p:sp>
          <p:nvSpPr>
            <p:cNvPr id="37905" name="Rectangle 15"/>
            <p:cNvSpPr>
              <a:spLocks noChangeArrowheads="1"/>
            </p:cNvSpPr>
            <p:nvPr/>
          </p:nvSpPr>
          <p:spPr bwMode="auto">
            <a:xfrm>
              <a:off x="432" y="347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PMEMD</a:t>
              </a:r>
            </a:p>
          </p:txBody>
        </p:sp>
        <p:sp>
          <p:nvSpPr>
            <p:cNvPr id="37906" name="Rectangle 16"/>
            <p:cNvSpPr>
              <a:spLocks noChangeArrowheads="1"/>
            </p:cNvSpPr>
            <p:nvPr/>
          </p:nvSpPr>
          <p:spPr bwMode="auto">
            <a:xfrm>
              <a:off x="4128" y="912"/>
              <a:ext cx="1056"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Structure</a:t>
              </a:r>
            </a:p>
          </p:txBody>
        </p:sp>
        <p:sp>
          <p:nvSpPr>
            <p:cNvPr id="37907" name="Rectangle 17"/>
            <p:cNvSpPr>
              <a:spLocks noChangeArrowheads="1"/>
            </p:cNvSpPr>
            <p:nvPr/>
          </p:nvSpPr>
          <p:spPr bwMode="auto">
            <a:xfrm>
              <a:off x="2664" y="91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Problem/Method</a:t>
              </a:r>
            </a:p>
          </p:txBody>
        </p:sp>
        <p:sp>
          <p:nvSpPr>
            <p:cNvPr id="37908" name="Rectangle 18"/>
            <p:cNvSpPr>
              <a:spLocks noChangeArrowheads="1"/>
            </p:cNvSpPr>
            <p:nvPr/>
          </p:nvSpPr>
          <p:spPr bwMode="auto">
            <a:xfrm>
              <a:off x="1392" y="912"/>
              <a:ext cx="1272"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Discipline</a:t>
              </a:r>
            </a:p>
          </p:txBody>
        </p:sp>
        <p:sp>
          <p:nvSpPr>
            <p:cNvPr id="37909" name="Rectangle 19"/>
            <p:cNvSpPr>
              <a:spLocks noChangeArrowheads="1"/>
            </p:cNvSpPr>
            <p:nvPr/>
          </p:nvSpPr>
          <p:spPr bwMode="auto">
            <a:xfrm>
              <a:off x="432" y="912"/>
              <a:ext cx="960"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NAME</a:t>
              </a:r>
            </a:p>
          </p:txBody>
        </p:sp>
        <p:sp>
          <p:nvSpPr>
            <p:cNvPr id="37910" name="Rectangle 20"/>
            <p:cNvSpPr>
              <a:spLocks noChangeArrowheads="1"/>
            </p:cNvSpPr>
            <p:nvPr/>
          </p:nvSpPr>
          <p:spPr bwMode="auto">
            <a:xfrm>
              <a:off x="4128" y="283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Fourier/Grid</a:t>
              </a:r>
            </a:p>
          </p:txBody>
        </p:sp>
        <p:sp>
          <p:nvSpPr>
            <p:cNvPr id="37911" name="Rectangle 21"/>
            <p:cNvSpPr>
              <a:spLocks noChangeArrowheads="1"/>
            </p:cNvSpPr>
            <p:nvPr/>
          </p:nvSpPr>
          <p:spPr bwMode="auto">
            <a:xfrm>
              <a:off x="2664" y="283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DFT</a:t>
              </a:r>
            </a:p>
          </p:txBody>
        </p:sp>
        <p:sp>
          <p:nvSpPr>
            <p:cNvPr id="37912" name="Rectangle 22"/>
            <p:cNvSpPr>
              <a:spLocks noChangeArrowheads="1"/>
            </p:cNvSpPr>
            <p:nvPr/>
          </p:nvSpPr>
          <p:spPr bwMode="auto">
            <a:xfrm>
              <a:off x="1392" y="283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Material Science</a:t>
              </a:r>
            </a:p>
          </p:txBody>
        </p:sp>
        <p:sp>
          <p:nvSpPr>
            <p:cNvPr id="37913" name="Rectangle 23"/>
            <p:cNvSpPr>
              <a:spLocks noChangeArrowheads="1"/>
            </p:cNvSpPr>
            <p:nvPr/>
          </p:nvSpPr>
          <p:spPr bwMode="auto">
            <a:xfrm>
              <a:off x="432" y="283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PARATEC</a:t>
              </a:r>
            </a:p>
          </p:txBody>
        </p:sp>
        <p:sp>
          <p:nvSpPr>
            <p:cNvPr id="37914" name="Rectangle 24"/>
            <p:cNvSpPr>
              <a:spLocks noChangeArrowheads="1"/>
            </p:cNvSpPr>
            <p:nvPr/>
          </p:nvSpPr>
          <p:spPr bwMode="auto">
            <a:xfrm>
              <a:off x="4128" y="251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Particle in Cell</a:t>
              </a:r>
            </a:p>
          </p:txBody>
        </p:sp>
        <p:sp>
          <p:nvSpPr>
            <p:cNvPr id="37915" name="Rectangle 25"/>
            <p:cNvSpPr>
              <a:spLocks noChangeArrowheads="1"/>
            </p:cNvSpPr>
            <p:nvPr/>
          </p:nvSpPr>
          <p:spPr bwMode="auto">
            <a:xfrm>
              <a:off x="2664" y="251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Vlasov-Poisson</a:t>
              </a:r>
            </a:p>
          </p:txBody>
        </p:sp>
        <p:sp>
          <p:nvSpPr>
            <p:cNvPr id="37916" name="Rectangle 26"/>
            <p:cNvSpPr>
              <a:spLocks noChangeArrowheads="1"/>
            </p:cNvSpPr>
            <p:nvPr/>
          </p:nvSpPr>
          <p:spPr bwMode="auto">
            <a:xfrm>
              <a:off x="1392" y="251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Magnetic Fusion</a:t>
              </a:r>
            </a:p>
          </p:txBody>
        </p:sp>
        <p:sp>
          <p:nvSpPr>
            <p:cNvPr id="37917" name="Rectangle 27"/>
            <p:cNvSpPr>
              <a:spLocks noChangeArrowheads="1"/>
            </p:cNvSpPr>
            <p:nvPr/>
          </p:nvSpPr>
          <p:spPr bwMode="auto">
            <a:xfrm>
              <a:off x="432" y="251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GTC</a:t>
              </a:r>
            </a:p>
          </p:txBody>
        </p:sp>
        <p:sp>
          <p:nvSpPr>
            <p:cNvPr id="37918" name="Rectangle 28"/>
            <p:cNvSpPr>
              <a:spLocks noChangeArrowheads="1"/>
            </p:cNvSpPr>
            <p:nvPr/>
          </p:nvSpPr>
          <p:spPr bwMode="auto">
            <a:xfrm>
              <a:off x="4128" y="219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2D/3D Lattice</a:t>
              </a:r>
            </a:p>
          </p:txBody>
        </p:sp>
        <p:sp>
          <p:nvSpPr>
            <p:cNvPr id="37919" name="Rectangle 29"/>
            <p:cNvSpPr>
              <a:spLocks noChangeArrowheads="1"/>
            </p:cNvSpPr>
            <p:nvPr/>
          </p:nvSpPr>
          <p:spPr bwMode="auto">
            <a:xfrm>
              <a:off x="2664" y="219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MHD </a:t>
              </a:r>
            </a:p>
          </p:txBody>
        </p:sp>
        <p:sp>
          <p:nvSpPr>
            <p:cNvPr id="37920" name="Rectangle 30"/>
            <p:cNvSpPr>
              <a:spLocks noChangeArrowheads="1"/>
            </p:cNvSpPr>
            <p:nvPr/>
          </p:nvSpPr>
          <p:spPr bwMode="auto">
            <a:xfrm>
              <a:off x="1392" y="219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Plasma Physics</a:t>
              </a:r>
            </a:p>
          </p:txBody>
        </p:sp>
        <p:sp>
          <p:nvSpPr>
            <p:cNvPr id="37921" name="Rectangle 31"/>
            <p:cNvSpPr>
              <a:spLocks noChangeArrowheads="1"/>
            </p:cNvSpPr>
            <p:nvPr/>
          </p:nvSpPr>
          <p:spPr bwMode="auto">
            <a:xfrm>
              <a:off x="432" y="219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LBMHD</a:t>
              </a:r>
            </a:p>
          </p:txBody>
        </p:sp>
        <p:sp>
          <p:nvSpPr>
            <p:cNvPr id="37922" name="Rectangle 32"/>
            <p:cNvSpPr>
              <a:spLocks noChangeArrowheads="1"/>
            </p:cNvSpPr>
            <p:nvPr/>
          </p:nvSpPr>
          <p:spPr bwMode="auto">
            <a:xfrm>
              <a:off x="4128" y="187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3D Grid</a:t>
              </a:r>
            </a:p>
          </p:txBody>
        </p:sp>
        <p:sp>
          <p:nvSpPr>
            <p:cNvPr id="37923" name="Rectangle 33"/>
            <p:cNvSpPr>
              <a:spLocks noChangeArrowheads="1"/>
            </p:cNvSpPr>
            <p:nvPr/>
          </p:nvSpPr>
          <p:spPr bwMode="auto">
            <a:xfrm>
              <a:off x="2664" y="187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General Relativity</a:t>
              </a:r>
            </a:p>
          </p:txBody>
        </p:sp>
        <p:sp>
          <p:nvSpPr>
            <p:cNvPr id="37924" name="Rectangle 34"/>
            <p:cNvSpPr>
              <a:spLocks noChangeArrowheads="1"/>
            </p:cNvSpPr>
            <p:nvPr/>
          </p:nvSpPr>
          <p:spPr bwMode="auto">
            <a:xfrm>
              <a:off x="1392" y="187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Astrophysics</a:t>
              </a:r>
            </a:p>
          </p:txBody>
        </p:sp>
        <p:sp>
          <p:nvSpPr>
            <p:cNvPr id="37925" name="Rectangle 35"/>
            <p:cNvSpPr>
              <a:spLocks noChangeArrowheads="1"/>
            </p:cNvSpPr>
            <p:nvPr/>
          </p:nvSpPr>
          <p:spPr bwMode="auto">
            <a:xfrm>
              <a:off x="432" y="187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CACTUS</a:t>
              </a:r>
            </a:p>
          </p:txBody>
        </p:sp>
        <p:sp>
          <p:nvSpPr>
            <p:cNvPr id="37926" name="Rectangle 36"/>
            <p:cNvSpPr>
              <a:spLocks noChangeArrowheads="1"/>
            </p:cNvSpPr>
            <p:nvPr/>
          </p:nvSpPr>
          <p:spPr bwMode="auto">
            <a:xfrm>
              <a:off x="4128" y="1552"/>
              <a:ext cx="1056" cy="320"/>
            </a:xfrm>
            <a:prstGeom prst="rect">
              <a:avLst/>
            </a:prstGeom>
            <a:noFill/>
            <a:ln w="9525">
              <a:noFill/>
              <a:round/>
              <a:headEnd/>
              <a:tailEnd/>
            </a:ln>
          </p:spPr>
          <p:txBody>
            <a:bodyPr lIns="90000" tIns="46800" rIns="90000" bIns="46800"/>
            <a:lstStyle/>
            <a:p>
              <a:pPr>
                <a:spcBef>
                  <a:spcPts val="400"/>
                </a:spcBef>
                <a:buClr>
                  <a:srgbClr val="FF00FF"/>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00FF"/>
                  </a:solidFill>
                </a:rPr>
                <a:t>3D Grid</a:t>
              </a:r>
            </a:p>
          </p:txBody>
        </p:sp>
        <p:sp>
          <p:nvSpPr>
            <p:cNvPr id="37927" name="Rectangle 37"/>
            <p:cNvSpPr>
              <a:spLocks noChangeArrowheads="1"/>
            </p:cNvSpPr>
            <p:nvPr/>
          </p:nvSpPr>
          <p:spPr bwMode="auto">
            <a:xfrm>
              <a:off x="2664" y="1552"/>
              <a:ext cx="1464" cy="320"/>
            </a:xfrm>
            <a:prstGeom prst="rect">
              <a:avLst/>
            </a:prstGeom>
            <a:noFill/>
            <a:ln w="9525">
              <a:noFill/>
              <a:round/>
              <a:headEnd/>
              <a:tailEnd/>
            </a:ln>
          </p:spPr>
          <p:txBody>
            <a:bodyPr lIns="90000" tIns="46800" rIns="90000" bIns="46800"/>
            <a:lstStyle/>
            <a:p>
              <a:pPr>
                <a:spcBef>
                  <a:spcPts val="40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0000"/>
                  </a:solidFill>
                </a:rPr>
                <a:t>AGCM</a:t>
              </a:r>
            </a:p>
          </p:txBody>
        </p:sp>
        <p:sp>
          <p:nvSpPr>
            <p:cNvPr id="37928" name="Rectangle 38"/>
            <p:cNvSpPr>
              <a:spLocks noChangeArrowheads="1"/>
            </p:cNvSpPr>
            <p:nvPr/>
          </p:nvSpPr>
          <p:spPr bwMode="auto">
            <a:xfrm>
              <a:off x="1392" y="1552"/>
              <a:ext cx="1272" cy="320"/>
            </a:xfrm>
            <a:prstGeom prst="rect">
              <a:avLst/>
            </a:prstGeom>
            <a:noFill/>
            <a:ln w="9525">
              <a:noFill/>
              <a:round/>
              <a:headEnd/>
              <a:tailEnd/>
            </a:ln>
          </p:spPr>
          <p:txBody>
            <a:bodyPr lIns="90000" tIns="46800" rIns="90000" bIns="46800"/>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00CC99"/>
                  </a:solidFill>
                </a:rPr>
                <a:t>Climate Modeling</a:t>
              </a:r>
            </a:p>
          </p:txBody>
        </p:sp>
        <p:sp>
          <p:nvSpPr>
            <p:cNvPr id="37929" name="Rectangle 39"/>
            <p:cNvSpPr>
              <a:spLocks noChangeArrowheads="1"/>
            </p:cNvSpPr>
            <p:nvPr/>
          </p:nvSpPr>
          <p:spPr bwMode="auto">
            <a:xfrm>
              <a:off x="432" y="1552"/>
              <a:ext cx="960" cy="320"/>
            </a:xfrm>
            <a:prstGeom prst="rect">
              <a:avLst/>
            </a:prstGeom>
            <a:noFill/>
            <a:ln w="9525">
              <a:noFill/>
              <a:round/>
              <a:headEnd/>
              <a:tailEnd/>
            </a:ln>
          </p:spPr>
          <p:txBody>
            <a:bodyPr lIns="90000" tIns="46800" rIns="90000" bIns="46800"/>
            <a:lstStyle/>
            <a:p>
              <a:pPr>
                <a:spcBef>
                  <a:spcPts val="400"/>
                </a:spcBef>
                <a:buClr>
                  <a:srgbClr val="FF8000"/>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1600">
                  <a:solidFill>
                    <a:srgbClr val="FF8000"/>
                  </a:solidFill>
                </a:rPr>
                <a:t>FVCAM</a:t>
              </a:r>
            </a:p>
          </p:txBody>
        </p:sp>
        <p:sp>
          <p:nvSpPr>
            <p:cNvPr id="37930" name="Line 40"/>
            <p:cNvSpPr>
              <a:spLocks noChangeShapeType="1"/>
            </p:cNvSpPr>
            <p:nvPr/>
          </p:nvSpPr>
          <p:spPr bwMode="auto">
            <a:xfrm>
              <a:off x="432" y="912"/>
              <a:ext cx="4752" cy="1"/>
            </a:xfrm>
            <a:prstGeom prst="line">
              <a:avLst/>
            </a:prstGeom>
            <a:noFill/>
            <a:ln w="28440">
              <a:solidFill>
                <a:srgbClr val="000000"/>
              </a:solidFill>
              <a:miter lim="800000"/>
              <a:headEnd/>
              <a:tailEnd/>
            </a:ln>
          </p:spPr>
          <p:txBody>
            <a:bodyPr/>
            <a:lstStyle/>
            <a:p>
              <a:endParaRPr lang="ja-JP" altLang="en-US">
                <a:solidFill>
                  <a:srgbClr val="000000"/>
                </a:solidFill>
              </a:endParaRPr>
            </a:p>
          </p:txBody>
        </p:sp>
        <p:sp>
          <p:nvSpPr>
            <p:cNvPr id="37931" name="Line 41"/>
            <p:cNvSpPr>
              <a:spLocks noChangeShapeType="1"/>
            </p:cNvSpPr>
            <p:nvPr/>
          </p:nvSpPr>
          <p:spPr bwMode="auto">
            <a:xfrm>
              <a:off x="432" y="187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2" name="Line 42"/>
            <p:cNvSpPr>
              <a:spLocks noChangeShapeType="1"/>
            </p:cNvSpPr>
            <p:nvPr/>
          </p:nvSpPr>
          <p:spPr bwMode="auto">
            <a:xfrm>
              <a:off x="432" y="219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3" name="Line 43"/>
            <p:cNvSpPr>
              <a:spLocks noChangeShapeType="1"/>
            </p:cNvSpPr>
            <p:nvPr/>
          </p:nvSpPr>
          <p:spPr bwMode="auto">
            <a:xfrm>
              <a:off x="432" y="251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4" name="Line 44"/>
            <p:cNvSpPr>
              <a:spLocks noChangeShapeType="1"/>
            </p:cNvSpPr>
            <p:nvPr/>
          </p:nvSpPr>
          <p:spPr bwMode="auto">
            <a:xfrm>
              <a:off x="432" y="283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5" name="Line 45"/>
            <p:cNvSpPr>
              <a:spLocks noChangeShapeType="1"/>
            </p:cNvSpPr>
            <p:nvPr/>
          </p:nvSpPr>
          <p:spPr bwMode="auto">
            <a:xfrm>
              <a:off x="432" y="315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6" name="Line 46"/>
            <p:cNvSpPr>
              <a:spLocks noChangeShapeType="1"/>
            </p:cNvSpPr>
            <p:nvPr/>
          </p:nvSpPr>
          <p:spPr bwMode="auto">
            <a:xfrm>
              <a:off x="432" y="3792"/>
              <a:ext cx="4752" cy="1"/>
            </a:xfrm>
            <a:prstGeom prst="line">
              <a:avLst/>
            </a:prstGeom>
            <a:noFill/>
            <a:ln w="28440">
              <a:solidFill>
                <a:srgbClr val="000000"/>
              </a:solidFill>
              <a:miter lim="800000"/>
              <a:headEnd/>
              <a:tailEnd/>
            </a:ln>
          </p:spPr>
          <p:txBody>
            <a:bodyPr/>
            <a:lstStyle/>
            <a:p>
              <a:endParaRPr lang="ja-JP" altLang="en-US">
                <a:solidFill>
                  <a:srgbClr val="000000"/>
                </a:solidFill>
              </a:endParaRPr>
            </a:p>
          </p:txBody>
        </p:sp>
        <p:sp>
          <p:nvSpPr>
            <p:cNvPr id="37937" name="Line 47"/>
            <p:cNvSpPr>
              <a:spLocks noChangeShapeType="1"/>
            </p:cNvSpPr>
            <p:nvPr/>
          </p:nvSpPr>
          <p:spPr bwMode="auto">
            <a:xfrm>
              <a:off x="432" y="912"/>
              <a:ext cx="1" cy="2880"/>
            </a:xfrm>
            <a:prstGeom prst="line">
              <a:avLst/>
            </a:prstGeom>
            <a:noFill/>
            <a:ln w="28440">
              <a:solidFill>
                <a:srgbClr val="000000"/>
              </a:solidFill>
              <a:miter lim="800000"/>
              <a:headEnd/>
              <a:tailEnd/>
            </a:ln>
          </p:spPr>
          <p:txBody>
            <a:bodyPr/>
            <a:lstStyle/>
            <a:p>
              <a:endParaRPr lang="ja-JP" altLang="en-US">
                <a:solidFill>
                  <a:srgbClr val="000000"/>
                </a:solidFill>
              </a:endParaRPr>
            </a:p>
          </p:txBody>
        </p:sp>
        <p:sp>
          <p:nvSpPr>
            <p:cNvPr id="37938" name="Line 48"/>
            <p:cNvSpPr>
              <a:spLocks noChangeShapeType="1"/>
            </p:cNvSpPr>
            <p:nvPr/>
          </p:nvSpPr>
          <p:spPr bwMode="auto">
            <a:xfrm>
              <a:off x="1392" y="912"/>
              <a:ext cx="1" cy="2880"/>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39" name="Line 49"/>
            <p:cNvSpPr>
              <a:spLocks noChangeShapeType="1"/>
            </p:cNvSpPr>
            <p:nvPr/>
          </p:nvSpPr>
          <p:spPr bwMode="auto">
            <a:xfrm>
              <a:off x="2664" y="912"/>
              <a:ext cx="1" cy="2880"/>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40" name="Line 50"/>
            <p:cNvSpPr>
              <a:spLocks noChangeShapeType="1"/>
            </p:cNvSpPr>
            <p:nvPr/>
          </p:nvSpPr>
          <p:spPr bwMode="auto">
            <a:xfrm>
              <a:off x="4128" y="912"/>
              <a:ext cx="1" cy="2880"/>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41" name="Line 51"/>
            <p:cNvSpPr>
              <a:spLocks noChangeShapeType="1"/>
            </p:cNvSpPr>
            <p:nvPr/>
          </p:nvSpPr>
          <p:spPr bwMode="auto">
            <a:xfrm>
              <a:off x="5184" y="912"/>
              <a:ext cx="1" cy="2880"/>
            </a:xfrm>
            <a:prstGeom prst="line">
              <a:avLst/>
            </a:prstGeom>
            <a:noFill/>
            <a:ln w="28440">
              <a:solidFill>
                <a:srgbClr val="000000"/>
              </a:solidFill>
              <a:miter lim="800000"/>
              <a:headEnd/>
              <a:tailEnd/>
            </a:ln>
          </p:spPr>
          <p:txBody>
            <a:bodyPr/>
            <a:lstStyle/>
            <a:p>
              <a:endParaRPr lang="ja-JP" altLang="en-US">
                <a:solidFill>
                  <a:srgbClr val="000000"/>
                </a:solidFill>
              </a:endParaRPr>
            </a:p>
          </p:txBody>
        </p:sp>
        <p:sp>
          <p:nvSpPr>
            <p:cNvPr id="37942" name="Line 52"/>
            <p:cNvSpPr>
              <a:spLocks noChangeShapeType="1"/>
            </p:cNvSpPr>
            <p:nvPr/>
          </p:nvSpPr>
          <p:spPr bwMode="auto">
            <a:xfrm>
              <a:off x="432" y="1232"/>
              <a:ext cx="4752" cy="1"/>
            </a:xfrm>
            <a:prstGeom prst="line">
              <a:avLst/>
            </a:prstGeom>
            <a:noFill/>
            <a:ln w="19080">
              <a:solidFill>
                <a:srgbClr val="000000"/>
              </a:solidFill>
              <a:miter lim="800000"/>
              <a:headEnd/>
              <a:tailEnd/>
            </a:ln>
          </p:spPr>
          <p:txBody>
            <a:bodyPr/>
            <a:lstStyle/>
            <a:p>
              <a:endParaRPr lang="ja-JP" altLang="en-US">
                <a:solidFill>
                  <a:srgbClr val="000000"/>
                </a:solidFill>
              </a:endParaRPr>
            </a:p>
          </p:txBody>
        </p:sp>
        <p:sp>
          <p:nvSpPr>
            <p:cNvPr id="37943" name="Line 53"/>
            <p:cNvSpPr>
              <a:spLocks noChangeShapeType="1"/>
            </p:cNvSpPr>
            <p:nvPr/>
          </p:nvSpPr>
          <p:spPr bwMode="auto">
            <a:xfrm>
              <a:off x="432" y="155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sp>
          <p:nvSpPr>
            <p:cNvPr id="37944" name="Line 54"/>
            <p:cNvSpPr>
              <a:spLocks noChangeShapeType="1"/>
            </p:cNvSpPr>
            <p:nvPr/>
          </p:nvSpPr>
          <p:spPr bwMode="auto">
            <a:xfrm>
              <a:off x="432" y="3472"/>
              <a:ext cx="4752" cy="1"/>
            </a:xfrm>
            <a:prstGeom prst="line">
              <a:avLst/>
            </a:prstGeom>
            <a:noFill/>
            <a:ln w="12600">
              <a:solidFill>
                <a:srgbClr val="000000"/>
              </a:solidFill>
              <a:miter lim="800000"/>
              <a:headEnd/>
              <a:tailEnd/>
            </a:ln>
          </p:spPr>
          <p:txBody>
            <a:bodyPr/>
            <a:lstStyle/>
            <a:p>
              <a:endParaRPr lang="ja-JP" altLang="en-US">
                <a:solidFill>
                  <a:srgbClr val="000000"/>
                </a:solidFill>
              </a:endParaRPr>
            </a:p>
          </p:txBody>
        </p:sp>
      </p:grpSp>
      <p:sp>
        <p:nvSpPr>
          <p:cNvPr id="37892" name="Rectangle 55"/>
          <p:cNvSpPr>
            <a:spLocks noChangeArrowheads="1"/>
          </p:cNvSpPr>
          <p:nvPr/>
        </p:nvSpPr>
        <p:spPr bwMode="auto">
          <a:xfrm>
            <a:off x="152400" y="1066800"/>
            <a:ext cx="8458200" cy="762000"/>
          </a:xfrm>
          <a:prstGeom prst="rect">
            <a:avLst/>
          </a:prstGeom>
          <a:noFill/>
          <a:ln w="9525">
            <a:noFill/>
            <a:round/>
            <a:headEnd/>
            <a:tailEnd/>
          </a:ln>
        </p:spPr>
        <p:txBody>
          <a:bodyPr lIns="88920" tIns="44280" rIns="88920" bIns="44280"/>
          <a:lstStyle/>
          <a:p>
            <a:pPr marL="341313" indent="-341313">
              <a:spcBef>
                <a:spcPts val="500"/>
              </a:spcBef>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a:solidFill>
                <a:srgbClr val="000000"/>
              </a:solidFill>
            </a:endParaRPr>
          </a:p>
          <a:p>
            <a:pPr marL="341313" indent="-341313">
              <a:spcBef>
                <a:spcPts val="525"/>
              </a:spcBef>
              <a:buFont typeface="Comic Sans MS" pitchFamily="6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sz="2800">
              <a:solidFill>
                <a:srgbClr val="000000"/>
              </a:solidFill>
            </a:endParaRPr>
          </a:p>
          <a:p>
            <a:pPr marL="341313" indent="-341313">
              <a:spcBef>
                <a:spcPts val="700"/>
              </a:spcBef>
              <a:buFont typeface="Comic Sans MS" pitchFamily="6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sz="2800">
              <a:solidFill>
                <a:srgbClr val="000000"/>
              </a:solidFill>
            </a:endParaRPr>
          </a:p>
        </p:txBody>
      </p:sp>
      <p:sp>
        <p:nvSpPr>
          <p:cNvPr id="37893" name="Rectangle 56"/>
          <p:cNvSpPr>
            <a:spLocks noChangeArrowheads="1"/>
          </p:cNvSpPr>
          <p:nvPr/>
        </p:nvSpPr>
        <p:spPr bwMode="auto">
          <a:xfrm>
            <a:off x="323850" y="908050"/>
            <a:ext cx="8458200" cy="1905000"/>
          </a:xfrm>
          <a:prstGeom prst="rect">
            <a:avLst/>
          </a:prstGeom>
          <a:noFill/>
          <a:ln w="9525">
            <a:noFill/>
            <a:round/>
            <a:headEnd/>
            <a:tailEnd/>
          </a:ln>
        </p:spPr>
        <p:txBody>
          <a:bodyPr lIns="88920" tIns="44280" rIns="88920" bIns="44280"/>
          <a:lstStyle/>
          <a:p>
            <a:pPr marL="341313" indent="-341313">
              <a:spcBef>
                <a:spcPts val="500"/>
              </a:spcBef>
              <a:buFont typeface="Wingdings" pitchFamily="2" charset="2"/>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a:solidFill>
                <a:srgbClr val="000000"/>
              </a:solidFill>
            </a:endParaRPr>
          </a:p>
          <a:p>
            <a:pPr marL="341313" indent="-341313">
              <a:spcBef>
                <a:spcPts val="525"/>
              </a:spcBef>
              <a:buFont typeface="Comic Sans MS" pitchFamily="6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sz="2800">
              <a:solidFill>
                <a:srgbClr val="000000"/>
              </a:solidFill>
            </a:endParaRPr>
          </a:p>
          <a:p>
            <a:pPr marL="341313" indent="-341313">
              <a:spcBef>
                <a:spcPts val="700"/>
              </a:spcBef>
              <a:buFont typeface="Comic Sans MS" pitchFamily="66" charset="0"/>
              <a:buNone/>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endParaRPr lang="ja-JP" altLang="en-GB" sz="28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866" name="Rectangle 2"/>
          <p:cNvSpPr>
            <a:spLocks noGrp="1" noChangeArrowheads="1"/>
          </p:cNvSpPr>
          <p:nvPr>
            <p:ph type="title"/>
          </p:nvPr>
        </p:nvSpPr>
        <p:spPr>
          <a:xfrm>
            <a:off x="1187450" y="-242888"/>
            <a:ext cx="7488238" cy="1435101"/>
          </a:xfrm>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3200">
                <a:latin typeface="+mn-lt"/>
              </a:rPr>
              <a:t>Latency Bound vs. Bandwidth Bound?</a:t>
            </a:r>
          </a:p>
        </p:txBody>
      </p:sp>
      <p:sp>
        <p:nvSpPr>
          <p:cNvPr id="38915" name="Rectangle 3"/>
          <p:cNvSpPr>
            <a:spLocks noGrp="1" noChangeArrowheads="1"/>
          </p:cNvSpPr>
          <p:nvPr>
            <p:ph type="body" idx="1"/>
          </p:nvPr>
        </p:nvSpPr>
        <p:spPr>
          <a:xfrm>
            <a:off x="730250" y="820738"/>
            <a:ext cx="7829550" cy="1562100"/>
          </a:xfrm>
        </p:spPr>
        <p:txBody>
          <a:bodyPr/>
          <a:lstStyle/>
          <a:p>
            <a:pPr>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sz="2400" smtClean="0"/>
              <a:t>How large does a message have to be in order to saturate a dedicated circuit on the interconnect? </a:t>
            </a:r>
          </a:p>
          <a:p>
            <a:pPr lvl="1">
              <a:lnSpc>
                <a:spcPct val="10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sz="2000" smtClean="0"/>
              <a:t>N</a:t>
            </a:r>
            <a:r>
              <a:rPr lang="en-GB" altLang="ja-JP" sz="2000" baseline="30000" smtClean="0"/>
              <a:t>1/2</a:t>
            </a:r>
            <a:r>
              <a:rPr lang="en-GB" altLang="ja-JP" sz="2000" smtClean="0"/>
              <a:t> from the early days of vector computing</a:t>
            </a:r>
          </a:p>
          <a:p>
            <a:pPr lvl="1">
              <a:lnSpc>
                <a:spcPct val="10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sz="2000" smtClean="0"/>
              <a:t>Bandwidth Delay Product in TCP</a:t>
            </a:r>
          </a:p>
        </p:txBody>
      </p:sp>
      <p:grpSp>
        <p:nvGrpSpPr>
          <p:cNvPr id="2" name="Group 4"/>
          <p:cNvGrpSpPr>
            <a:grpSpLocks/>
          </p:cNvGrpSpPr>
          <p:nvPr/>
        </p:nvGrpSpPr>
        <p:grpSpPr bwMode="auto">
          <a:xfrm>
            <a:off x="952500" y="2381250"/>
            <a:ext cx="7324725" cy="2087563"/>
            <a:chOff x="600" y="1500"/>
            <a:chExt cx="4614" cy="1315"/>
          </a:xfrm>
        </p:grpSpPr>
        <p:sp>
          <p:nvSpPr>
            <p:cNvPr id="1316869" name="Rectangle 5"/>
            <p:cNvSpPr>
              <a:spLocks noChangeArrowheads="1"/>
            </p:cNvSpPr>
            <p:nvPr/>
          </p:nvSpPr>
          <p:spPr bwMode="auto">
            <a:xfrm>
              <a:off x="4255" y="2625"/>
              <a:ext cx="960"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3.4KB</a:t>
              </a:r>
            </a:p>
          </p:txBody>
        </p:sp>
        <p:sp>
          <p:nvSpPr>
            <p:cNvPr id="1316870" name="Rectangle 6"/>
            <p:cNvSpPr>
              <a:spLocks noChangeArrowheads="1"/>
            </p:cNvSpPr>
            <p:nvPr/>
          </p:nvSpPr>
          <p:spPr bwMode="auto">
            <a:xfrm>
              <a:off x="3417" y="2625"/>
              <a:ext cx="838"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2GB/s</a:t>
              </a:r>
            </a:p>
          </p:txBody>
        </p:sp>
        <p:sp>
          <p:nvSpPr>
            <p:cNvPr id="1316871" name="Rectangle 7"/>
            <p:cNvSpPr>
              <a:spLocks noChangeArrowheads="1"/>
            </p:cNvSpPr>
            <p:nvPr/>
          </p:nvSpPr>
          <p:spPr bwMode="auto">
            <a:xfrm>
              <a:off x="2594" y="2625"/>
              <a:ext cx="823"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1.7us</a:t>
              </a:r>
            </a:p>
          </p:txBody>
        </p:sp>
        <p:sp>
          <p:nvSpPr>
            <p:cNvPr id="1316872" name="Rectangle 8"/>
            <p:cNvSpPr>
              <a:spLocks noChangeArrowheads="1"/>
            </p:cNvSpPr>
            <p:nvPr/>
          </p:nvSpPr>
          <p:spPr bwMode="auto">
            <a:xfrm>
              <a:off x="1565" y="2625"/>
              <a:ext cx="1029"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RapidArray/IB4x</a:t>
              </a:r>
            </a:p>
          </p:txBody>
        </p:sp>
        <p:sp>
          <p:nvSpPr>
            <p:cNvPr id="1316873" name="Rectangle 9"/>
            <p:cNvSpPr>
              <a:spLocks noChangeArrowheads="1"/>
            </p:cNvSpPr>
            <p:nvPr/>
          </p:nvSpPr>
          <p:spPr bwMode="auto">
            <a:xfrm>
              <a:off x="600" y="2625"/>
              <a:ext cx="965"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Cray XD1</a:t>
              </a:r>
            </a:p>
          </p:txBody>
        </p:sp>
        <p:sp>
          <p:nvSpPr>
            <p:cNvPr id="1316874" name="Rectangle 10"/>
            <p:cNvSpPr>
              <a:spLocks noChangeArrowheads="1"/>
            </p:cNvSpPr>
            <p:nvPr/>
          </p:nvSpPr>
          <p:spPr bwMode="auto">
            <a:xfrm>
              <a:off x="4255" y="2434"/>
              <a:ext cx="960"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2.8KB</a:t>
              </a:r>
            </a:p>
          </p:txBody>
        </p:sp>
        <p:sp>
          <p:nvSpPr>
            <p:cNvPr id="1316875" name="Rectangle 11"/>
            <p:cNvSpPr>
              <a:spLocks noChangeArrowheads="1"/>
            </p:cNvSpPr>
            <p:nvPr/>
          </p:nvSpPr>
          <p:spPr bwMode="auto">
            <a:xfrm>
              <a:off x="3417" y="2434"/>
              <a:ext cx="838"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500MB/s</a:t>
              </a:r>
            </a:p>
          </p:txBody>
        </p:sp>
        <p:sp>
          <p:nvSpPr>
            <p:cNvPr id="1316876" name="Rectangle 12"/>
            <p:cNvSpPr>
              <a:spLocks noChangeArrowheads="1"/>
            </p:cNvSpPr>
            <p:nvPr/>
          </p:nvSpPr>
          <p:spPr bwMode="auto">
            <a:xfrm>
              <a:off x="2594" y="2434"/>
              <a:ext cx="823"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5.7us</a:t>
              </a:r>
            </a:p>
          </p:txBody>
        </p:sp>
        <p:sp>
          <p:nvSpPr>
            <p:cNvPr id="1316877" name="Rectangle 13"/>
            <p:cNvSpPr>
              <a:spLocks noChangeArrowheads="1"/>
            </p:cNvSpPr>
            <p:nvPr/>
          </p:nvSpPr>
          <p:spPr bwMode="auto">
            <a:xfrm>
              <a:off x="1565" y="2434"/>
              <a:ext cx="1029"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Myrinet 2000</a:t>
              </a:r>
            </a:p>
          </p:txBody>
        </p:sp>
        <p:sp>
          <p:nvSpPr>
            <p:cNvPr id="1316878" name="Rectangle 14"/>
            <p:cNvSpPr>
              <a:spLocks noChangeArrowheads="1"/>
            </p:cNvSpPr>
            <p:nvPr/>
          </p:nvSpPr>
          <p:spPr bwMode="auto">
            <a:xfrm>
              <a:off x="600" y="2434"/>
              <a:ext cx="965"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Myrinet Cluster</a:t>
              </a:r>
            </a:p>
          </p:txBody>
        </p:sp>
        <p:sp>
          <p:nvSpPr>
            <p:cNvPr id="1316879" name="Rectangle 15"/>
            <p:cNvSpPr>
              <a:spLocks noChangeArrowheads="1"/>
            </p:cNvSpPr>
            <p:nvPr/>
          </p:nvSpPr>
          <p:spPr bwMode="auto">
            <a:xfrm>
              <a:off x="4255" y="2243"/>
              <a:ext cx="960"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8.4KB</a:t>
              </a:r>
            </a:p>
          </p:txBody>
        </p:sp>
        <p:sp>
          <p:nvSpPr>
            <p:cNvPr id="1316880" name="Rectangle 16"/>
            <p:cNvSpPr>
              <a:spLocks noChangeArrowheads="1"/>
            </p:cNvSpPr>
            <p:nvPr/>
          </p:nvSpPr>
          <p:spPr bwMode="auto">
            <a:xfrm>
              <a:off x="3417" y="2243"/>
              <a:ext cx="838"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1.5GB/s</a:t>
              </a:r>
            </a:p>
          </p:txBody>
        </p:sp>
        <p:sp>
          <p:nvSpPr>
            <p:cNvPr id="1316881" name="Rectangle 17"/>
            <p:cNvSpPr>
              <a:spLocks noChangeArrowheads="1"/>
            </p:cNvSpPr>
            <p:nvPr/>
          </p:nvSpPr>
          <p:spPr bwMode="auto">
            <a:xfrm>
              <a:off x="2594" y="2243"/>
              <a:ext cx="823" cy="191"/>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5.6us</a:t>
              </a:r>
            </a:p>
          </p:txBody>
        </p:sp>
        <p:sp>
          <p:nvSpPr>
            <p:cNvPr id="1316882" name="Rectangle 18"/>
            <p:cNvSpPr>
              <a:spLocks noChangeArrowheads="1"/>
            </p:cNvSpPr>
            <p:nvPr/>
          </p:nvSpPr>
          <p:spPr bwMode="auto">
            <a:xfrm>
              <a:off x="1565" y="2243"/>
              <a:ext cx="1029"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NEC Custom</a:t>
              </a:r>
            </a:p>
          </p:txBody>
        </p:sp>
        <p:sp>
          <p:nvSpPr>
            <p:cNvPr id="1316883" name="Rectangle 19"/>
            <p:cNvSpPr>
              <a:spLocks noChangeArrowheads="1"/>
            </p:cNvSpPr>
            <p:nvPr/>
          </p:nvSpPr>
          <p:spPr bwMode="auto">
            <a:xfrm>
              <a:off x="600" y="2243"/>
              <a:ext cx="965" cy="191"/>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NEC ES</a:t>
              </a:r>
            </a:p>
          </p:txBody>
        </p:sp>
        <p:sp>
          <p:nvSpPr>
            <p:cNvPr id="1316884" name="Rectangle 20"/>
            <p:cNvSpPr>
              <a:spLocks noChangeArrowheads="1"/>
            </p:cNvSpPr>
            <p:nvPr/>
          </p:nvSpPr>
          <p:spPr bwMode="auto">
            <a:xfrm>
              <a:off x="4255" y="2043"/>
              <a:ext cx="960" cy="200"/>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46KB</a:t>
              </a:r>
            </a:p>
          </p:txBody>
        </p:sp>
        <p:sp>
          <p:nvSpPr>
            <p:cNvPr id="1316885" name="Rectangle 21"/>
            <p:cNvSpPr>
              <a:spLocks noChangeArrowheads="1"/>
            </p:cNvSpPr>
            <p:nvPr/>
          </p:nvSpPr>
          <p:spPr bwMode="auto">
            <a:xfrm>
              <a:off x="3417" y="2043"/>
              <a:ext cx="838" cy="200"/>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6.3GB/s</a:t>
              </a:r>
            </a:p>
          </p:txBody>
        </p:sp>
        <p:sp>
          <p:nvSpPr>
            <p:cNvPr id="1316886" name="Rectangle 22"/>
            <p:cNvSpPr>
              <a:spLocks noChangeArrowheads="1"/>
            </p:cNvSpPr>
            <p:nvPr/>
          </p:nvSpPr>
          <p:spPr bwMode="auto">
            <a:xfrm>
              <a:off x="2594" y="2043"/>
              <a:ext cx="823" cy="200"/>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7.3us</a:t>
              </a:r>
            </a:p>
          </p:txBody>
        </p:sp>
        <p:sp>
          <p:nvSpPr>
            <p:cNvPr id="1316887" name="Rectangle 23"/>
            <p:cNvSpPr>
              <a:spLocks noChangeArrowheads="1"/>
            </p:cNvSpPr>
            <p:nvPr/>
          </p:nvSpPr>
          <p:spPr bwMode="auto">
            <a:xfrm>
              <a:off x="1565" y="2043"/>
              <a:ext cx="1029" cy="200"/>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Cray Custom</a:t>
              </a:r>
            </a:p>
          </p:txBody>
        </p:sp>
        <p:sp>
          <p:nvSpPr>
            <p:cNvPr id="1316888" name="Rectangle 24"/>
            <p:cNvSpPr>
              <a:spLocks noChangeArrowheads="1"/>
            </p:cNvSpPr>
            <p:nvPr/>
          </p:nvSpPr>
          <p:spPr bwMode="auto">
            <a:xfrm>
              <a:off x="600" y="2043"/>
              <a:ext cx="965" cy="200"/>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Cray X1</a:t>
              </a:r>
            </a:p>
          </p:txBody>
        </p:sp>
        <p:sp>
          <p:nvSpPr>
            <p:cNvPr id="1316889" name="Rectangle 25"/>
            <p:cNvSpPr>
              <a:spLocks noChangeArrowheads="1"/>
            </p:cNvSpPr>
            <p:nvPr/>
          </p:nvSpPr>
          <p:spPr bwMode="auto">
            <a:xfrm>
              <a:off x="4255" y="1850"/>
              <a:ext cx="960" cy="193"/>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2KB</a:t>
              </a:r>
            </a:p>
          </p:txBody>
        </p:sp>
        <p:sp>
          <p:nvSpPr>
            <p:cNvPr id="1316890" name="Rectangle 26"/>
            <p:cNvSpPr>
              <a:spLocks noChangeArrowheads="1"/>
            </p:cNvSpPr>
            <p:nvPr/>
          </p:nvSpPr>
          <p:spPr bwMode="auto">
            <a:xfrm>
              <a:off x="3417" y="1850"/>
              <a:ext cx="838" cy="193"/>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1.9GB/s</a:t>
              </a:r>
            </a:p>
          </p:txBody>
        </p:sp>
        <p:sp>
          <p:nvSpPr>
            <p:cNvPr id="1316891" name="Rectangle 27"/>
            <p:cNvSpPr>
              <a:spLocks noChangeArrowheads="1"/>
            </p:cNvSpPr>
            <p:nvPr/>
          </p:nvSpPr>
          <p:spPr bwMode="auto">
            <a:xfrm>
              <a:off x="2594" y="1850"/>
              <a:ext cx="823" cy="193"/>
            </a:xfrm>
            <a:prstGeom prst="rect">
              <a:avLst/>
            </a:prstGeom>
            <a:solidFill>
              <a:srgbClr val="FFFFFF"/>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1.1us</a:t>
              </a:r>
            </a:p>
          </p:txBody>
        </p:sp>
        <p:sp>
          <p:nvSpPr>
            <p:cNvPr id="1316892" name="Rectangle 28"/>
            <p:cNvSpPr>
              <a:spLocks noChangeArrowheads="1"/>
            </p:cNvSpPr>
            <p:nvPr/>
          </p:nvSpPr>
          <p:spPr bwMode="auto">
            <a:xfrm>
              <a:off x="1565" y="1850"/>
              <a:ext cx="1029" cy="193"/>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Numalink-4</a:t>
              </a:r>
            </a:p>
          </p:txBody>
        </p:sp>
        <p:sp>
          <p:nvSpPr>
            <p:cNvPr id="1316893" name="Rectangle 29"/>
            <p:cNvSpPr>
              <a:spLocks noChangeArrowheads="1"/>
            </p:cNvSpPr>
            <p:nvPr/>
          </p:nvSpPr>
          <p:spPr bwMode="auto">
            <a:xfrm>
              <a:off x="600" y="1850"/>
              <a:ext cx="965" cy="193"/>
            </a:xfrm>
            <a:prstGeom prst="rect">
              <a:avLst/>
            </a:prstGeom>
            <a:solidFill>
              <a:srgbClr val="00CC99"/>
            </a:solidFill>
            <a:ln w="9525">
              <a:noFill/>
              <a:round/>
              <a:headEnd/>
              <a:tailEnd/>
            </a:ln>
            <a:effectLst/>
          </p:spPr>
          <p:txBody>
            <a:bodyPr lIns="90000" tIns="46800" rIns="90000" bIns="46800"/>
            <a:lstStyle/>
            <a:p>
              <a:pPr>
                <a:spcBef>
                  <a:spcPts val="350"/>
                </a:spcBef>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0000"/>
                  </a:solidFill>
                  <a:latin typeface="Comic Sans MS"/>
                </a:rPr>
                <a:t>SGI Altix</a:t>
              </a:r>
            </a:p>
          </p:txBody>
        </p:sp>
        <p:sp>
          <p:nvSpPr>
            <p:cNvPr id="1316894" name="Rectangle 30"/>
            <p:cNvSpPr>
              <a:spLocks noChangeArrowheads="1"/>
            </p:cNvSpPr>
            <p:nvPr/>
          </p:nvSpPr>
          <p:spPr bwMode="auto">
            <a:xfrm>
              <a:off x="4255" y="1500"/>
              <a:ext cx="960" cy="350"/>
            </a:xfrm>
            <a:prstGeom prst="rect">
              <a:avLst/>
            </a:prstGeom>
            <a:solidFill>
              <a:srgbClr val="3333CC"/>
            </a:solidFill>
            <a:ln w="9525">
              <a:noFill/>
              <a:round/>
              <a:headEnd/>
              <a:tailEnd/>
            </a:ln>
            <a:effectLst/>
          </p:spPr>
          <p:txBody>
            <a:bodyPr lIns="90000" tIns="46800" rIns="90000" bIns="46800"/>
            <a:lstStyle/>
            <a:p>
              <a:pPr>
                <a:spcBef>
                  <a:spcPts val="35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CC99"/>
                  </a:solidFill>
                  <a:latin typeface="Comic Sans MS"/>
                </a:rPr>
                <a:t>Bandwidth Delay Product</a:t>
              </a:r>
            </a:p>
          </p:txBody>
        </p:sp>
        <p:sp>
          <p:nvSpPr>
            <p:cNvPr id="1316895" name="Rectangle 31"/>
            <p:cNvSpPr>
              <a:spLocks noChangeArrowheads="1"/>
            </p:cNvSpPr>
            <p:nvPr/>
          </p:nvSpPr>
          <p:spPr bwMode="auto">
            <a:xfrm>
              <a:off x="3417" y="1500"/>
              <a:ext cx="838" cy="350"/>
            </a:xfrm>
            <a:prstGeom prst="rect">
              <a:avLst/>
            </a:prstGeom>
            <a:solidFill>
              <a:srgbClr val="3333CC"/>
            </a:solidFill>
            <a:ln w="9525">
              <a:noFill/>
              <a:round/>
              <a:headEnd/>
              <a:tailEnd/>
            </a:ln>
            <a:effectLst/>
          </p:spPr>
          <p:txBody>
            <a:bodyPr lIns="90000" tIns="46800" rIns="90000" bIns="46800"/>
            <a:lstStyle/>
            <a:p>
              <a:pPr>
                <a:spcBef>
                  <a:spcPts val="35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CC99"/>
                  </a:solidFill>
                  <a:latin typeface="Comic Sans MS"/>
                </a:rPr>
                <a:t>Peak Bandwidth</a:t>
              </a:r>
            </a:p>
          </p:txBody>
        </p:sp>
        <p:sp>
          <p:nvSpPr>
            <p:cNvPr id="1316896" name="Rectangle 32"/>
            <p:cNvSpPr>
              <a:spLocks noChangeArrowheads="1"/>
            </p:cNvSpPr>
            <p:nvPr/>
          </p:nvSpPr>
          <p:spPr bwMode="auto">
            <a:xfrm>
              <a:off x="2594" y="1500"/>
              <a:ext cx="823" cy="350"/>
            </a:xfrm>
            <a:prstGeom prst="rect">
              <a:avLst/>
            </a:prstGeom>
            <a:solidFill>
              <a:srgbClr val="3333CC"/>
            </a:solidFill>
            <a:ln w="9525">
              <a:noFill/>
              <a:round/>
              <a:headEnd/>
              <a:tailEnd/>
            </a:ln>
            <a:effectLst/>
          </p:spPr>
          <p:txBody>
            <a:bodyPr lIns="90000" tIns="46800" rIns="90000" bIns="46800" anchor="ctr"/>
            <a:lstStyle/>
            <a:p>
              <a:pPr>
                <a:spcBef>
                  <a:spcPts val="35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400">
                  <a:solidFill>
                    <a:srgbClr val="00CC99"/>
                  </a:solidFill>
                  <a:latin typeface="Comic Sans MS"/>
                </a:rPr>
                <a:t>MPI Latency</a:t>
              </a:r>
            </a:p>
          </p:txBody>
        </p:sp>
        <p:sp>
          <p:nvSpPr>
            <p:cNvPr id="1316897" name="Rectangle 33"/>
            <p:cNvSpPr>
              <a:spLocks noChangeArrowheads="1"/>
            </p:cNvSpPr>
            <p:nvPr/>
          </p:nvSpPr>
          <p:spPr bwMode="auto">
            <a:xfrm>
              <a:off x="1565" y="1500"/>
              <a:ext cx="1029" cy="350"/>
            </a:xfrm>
            <a:prstGeom prst="rect">
              <a:avLst/>
            </a:prstGeom>
            <a:solidFill>
              <a:srgbClr val="3333CC"/>
            </a:solidFill>
            <a:ln w="9525">
              <a:noFill/>
              <a:round/>
              <a:headEnd/>
              <a:tailEnd/>
            </a:ln>
            <a:effectLst/>
          </p:spPr>
          <p:txBody>
            <a:bodyPr lIns="90000" tIns="46800" rIns="90000" bIns="46800" anchor="ctr"/>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600">
                  <a:solidFill>
                    <a:srgbClr val="00CC99"/>
                  </a:solidFill>
                  <a:latin typeface="Comic Sans MS"/>
                </a:rPr>
                <a:t>Technology</a:t>
              </a:r>
            </a:p>
          </p:txBody>
        </p:sp>
        <p:sp>
          <p:nvSpPr>
            <p:cNvPr id="1316898" name="Rectangle 34"/>
            <p:cNvSpPr>
              <a:spLocks noChangeArrowheads="1"/>
            </p:cNvSpPr>
            <p:nvPr/>
          </p:nvSpPr>
          <p:spPr bwMode="auto">
            <a:xfrm>
              <a:off x="600" y="1500"/>
              <a:ext cx="965" cy="350"/>
            </a:xfrm>
            <a:prstGeom prst="rect">
              <a:avLst/>
            </a:prstGeom>
            <a:solidFill>
              <a:srgbClr val="3333CC"/>
            </a:solidFill>
            <a:ln w="9525">
              <a:noFill/>
              <a:round/>
              <a:headEnd/>
              <a:tailEnd/>
            </a:ln>
            <a:effectLst/>
          </p:spPr>
          <p:txBody>
            <a:bodyPr lIns="90000" tIns="46800" rIns="90000" bIns="46800" anchor="ctr"/>
            <a:lstStyle/>
            <a:p>
              <a:pPr>
                <a:spcBef>
                  <a:spcPts val="400"/>
                </a:spcBef>
                <a:buClr>
                  <a:srgbClr val="00CC99"/>
                </a:buClr>
                <a:buFont typeface="Comic Sans MS"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ja-JP" sz="1600">
                  <a:solidFill>
                    <a:srgbClr val="00CC99"/>
                  </a:solidFill>
                  <a:latin typeface="Comic Sans MS"/>
                </a:rPr>
                <a:t>System</a:t>
              </a:r>
            </a:p>
          </p:txBody>
        </p:sp>
        <p:sp>
          <p:nvSpPr>
            <p:cNvPr id="1316899" name="Line 35"/>
            <p:cNvSpPr>
              <a:spLocks noChangeShapeType="1"/>
            </p:cNvSpPr>
            <p:nvPr/>
          </p:nvSpPr>
          <p:spPr bwMode="auto">
            <a:xfrm>
              <a:off x="600" y="1500"/>
              <a:ext cx="4615" cy="1"/>
            </a:xfrm>
            <a:prstGeom prst="line">
              <a:avLst/>
            </a:prstGeom>
            <a:noFill/>
            <a:ln w="2844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0" name="Line 36"/>
            <p:cNvSpPr>
              <a:spLocks noChangeShapeType="1"/>
            </p:cNvSpPr>
            <p:nvPr/>
          </p:nvSpPr>
          <p:spPr bwMode="auto">
            <a:xfrm>
              <a:off x="600" y="1850"/>
              <a:ext cx="4615" cy="1"/>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1" name="Line 37"/>
            <p:cNvSpPr>
              <a:spLocks noChangeShapeType="1"/>
            </p:cNvSpPr>
            <p:nvPr/>
          </p:nvSpPr>
          <p:spPr bwMode="auto">
            <a:xfrm>
              <a:off x="600" y="2043"/>
              <a:ext cx="4615" cy="1"/>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2" name="Line 38"/>
            <p:cNvSpPr>
              <a:spLocks noChangeShapeType="1"/>
            </p:cNvSpPr>
            <p:nvPr/>
          </p:nvSpPr>
          <p:spPr bwMode="auto">
            <a:xfrm>
              <a:off x="600" y="2243"/>
              <a:ext cx="4615" cy="1"/>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3" name="Line 39"/>
            <p:cNvSpPr>
              <a:spLocks noChangeShapeType="1"/>
            </p:cNvSpPr>
            <p:nvPr/>
          </p:nvSpPr>
          <p:spPr bwMode="auto">
            <a:xfrm>
              <a:off x="600" y="2434"/>
              <a:ext cx="4615" cy="1"/>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4" name="Line 40"/>
            <p:cNvSpPr>
              <a:spLocks noChangeShapeType="1"/>
            </p:cNvSpPr>
            <p:nvPr/>
          </p:nvSpPr>
          <p:spPr bwMode="auto">
            <a:xfrm>
              <a:off x="600" y="2625"/>
              <a:ext cx="4615" cy="1"/>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5" name="Line 41"/>
            <p:cNvSpPr>
              <a:spLocks noChangeShapeType="1"/>
            </p:cNvSpPr>
            <p:nvPr/>
          </p:nvSpPr>
          <p:spPr bwMode="auto">
            <a:xfrm>
              <a:off x="600" y="2816"/>
              <a:ext cx="4615" cy="1"/>
            </a:xfrm>
            <a:prstGeom prst="line">
              <a:avLst/>
            </a:prstGeom>
            <a:noFill/>
            <a:ln w="2844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6" name="Line 42"/>
            <p:cNvSpPr>
              <a:spLocks noChangeShapeType="1"/>
            </p:cNvSpPr>
            <p:nvPr/>
          </p:nvSpPr>
          <p:spPr bwMode="auto">
            <a:xfrm>
              <a:off x="600" y="1500"/>
              <a:ext cx="1" cy="1316"/>
            </a:xfrm>
            <a:prstGeom prst="line">
              <a:avLst/>
            </a:prstGeom>
            <a:noFill/>
            <a:ln w="2844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7" name="Line 43"/>
            <p:cNvSpPr>
              <a:spLocks noChangeShapeType="1"/>
            </p:cNvSpPr>
            <p:nvPr/>
          </p:nvSpPr>
          <p:spPr bwMode="auto">
            <a:xfrm>
              <a:off x="1565" y="1500"/>
              <a:ext cx="1" cy="1316"/>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8" name="Line 44"/>
            <p:cNvSpPr>
              <a:spLocks noChangeShapeType="1"/>
            </p:cNvSpPr>
            <p:nvPr/>
          </p:nvSpPr>
          <p:spPr bwMode="auto">
            <a:xfrm>
              <a:off x="2594" y="1500"/>
              <a:ext cx="1" cy="1316"/>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09" name="Line 45"/>
            <p:cNvSpPr>
              <a:spLocks noChangeShapeType="1"/>
            </p:cNvSpPr>
            <p:nvPr/>
          </p:nvSpPr>
          <p:spPr bwMode="auto">
            <a:xfrm>
              <a:off x="3417" y="1500"/>
              <a:ext cx="1" cy="1316"/>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10" name="Line 46"/>
            <p:cNvSpPr>
              <a:spLocks noChangeShapeType="1"/>
            </p:cNvSpPr>
            <p:nvPr/>
          </p:nvSpPr>
          <p:spPr bwMode="auto">
            <a:xfrm>
              <a:off x="4255" y="1500"/>
              <a:ext cx="1" cy="1316"/>
            </a:xfrm>
            <a:prstGeom prst="line">
              <a:avLst/>
            </a:prstGeom>
            <a:noFill/>
            <a:ln w="12600">
              <a:solidFill>
                <a:srgbClr val="000000"/>
              </a:solidFill>
              <a:miter lim="800000"/>
              <a:headEnd/>
              <a:tailEnd/>
            </a:ln>
            <a:effectLst/>
          </p:spPr>
          <p:txBody>
            <a:bodyPr/>
            <a:lstStyle/>
            <a:p>
              <a:pPr>
                <a:defRPr/>
              </a:pPr>
              <a:endParaRPr lang="ja-JP" altLang="en-US">
                <a:solidFill>
                  <a:srgbClr val="000000"/>
                </a:solidFill>
                <a:latin typeface="Comic Sans MS"/>
              </a:endParaRPr>
            </a:p>
          </p:txBody>
        </p:sp>
        <p:sp>
          <p:nvSpPr>
            <p:cNvPr id="1316911" name="Line 47"/>
            <p:cNvSpPr>
              <a:spLocks noChangeShapeType="1"/>
            </p:cNvSpPr>
            <p:nvPr/>
          </p:nvSpPr>
          <p:spPr bwMode="auto">
            <a:xfrm>
              <a:off x="5215" y="1500"/>
              <a:ext cx="1" cy="1316"/>
            </a:xfrm>
            <a:prstGeom prst="line">
              <a:avLst/>
            </a:prstGeom>
            <a:noFill/>
            <a:ln w="28440">
              <a:solidFill>
                <a:srgbClr val="000000"/>
              </a:solidFill>
              <a:miter lim="800000"/>
              <a:headEnd/>
              <a:tailEnd/>
            </a:ln>
            <a:effectLst/>
          </p:spPr>
          <p:txBody>
            <a:bodyPr/>
            <a:lstStyle/>
            <a:p>
              <a:pPr>
                <a:defRPr/>
              </a:pPr>
              <a:endParaRPr lang="ja-JP" altLang="en-US">
                <a:solidFill>
                  <a:srgbClr val="000000"/>
                </a:solidFill>
                <a:latin typeface="Comic Sans MS"/>
              </a:endParaRPr>
            </a:p>
          </p:txBody>
        </p:sp>
      </p:grpSp>
      <p:sp>
        <p:nvSpPr>
          <p:cNvPr id="1316912" name="Rectangle 48"/>
          <p:cNvSpPr>
            <a:spLocks noChangeArrowheads="1"/>
          </p:cNvSpPr>
          <p:nvPr/>
        </p:nvSpPr>
        <p:spPr bwMode="auto">
          <a:xfrm>
            <a:off x="701675" y="4546600"/>
            <a:ext cx="7829550" cy="1558925"/>
          </a:xfrm>
          <a:prstGeom prst="rect">
            <a:avLst/>
          </a:prstGeom>
          <a:noFill/>
          <a:ln w="9525">
            <a:noFill/>
            <a:round/>
            <a:headEnd/>
            <a:tailEnd/>
          </a:ln>
          <a:effectLst/>
        </p:spPr>
        <p:txBody>
          <a:bodyPr lIns="90000" tIns="46800" rIns="90000" bIns="46800"/>
          <a:lstStyle/>
          <a:p>
            <a:pPr marL="341313" indent="-341313">
              <a:spcBef>
                <a:spcPts val="600"/>
              </a:spcBef>
              <a:buFont typeface="Comic Sans MS" pitchFamily="66"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lang="en-GB" altLang="ja-JP" sz="2400" dirty="0">
                <a:solidFill>
                  <a:srgbClr val="000000"/>
                </a:solidFill>
                <a:latin typeface="Comic Sans MS"/>
              </a:rPr>
              <a:t>Bandwidth Bound if </a:t>
            </a:r>
            <a:r>
              <a:rPr lang="en-GB" altLang="ja-JP" sz="2400" dirty="0" err="1">
                <a:solidFill>
                  <a:srgbClr val="000000"/>
                </a:solidFill>
                <a:latin typeface="Comic Sans MS"/>
              </a:rPr>
              <a:t>msg</a:t>
            </a:r>
            <a:r>
              <a:rPr lang="en-GB" altLang="ja-JP" sz="2400" dirty="0">
                <a:solidFill>
                  <a:srgbClr val="000000"/>
                </a:solidFill>
                <a:latin typeface="Comic Sans MS"/>
              </a:rPr>
              <a:t> size &gt; Bandwidth*Delay</a:t>
            </a:r>
          </a:p>
          <a:p>
            <a:pPr marL="341313" indent="-341313">
              <a:spcBef>
                <a:spcPts val="600"/>
              </a:spcBef>
              <a:buFont typeface="Comic Sans MS" pitchFamily="66"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lang="en-GB" altLang="ja-JP" sz="2400" dirty="0">
                <a:solidFill>
                  <a:srgbClr val="000000"/>
                </a:solidFill>
                <a:latin typeface="Comic Sans MS"/>
              </a:rPr>
              <a:t>Latency Bound if </a:t>
            </a:r>
            <a:r>
              <a:rPr lang="en-GB" altLang="ja-JP" sz="2400" dirty="0" err="1">
                <a:solidFill>
                  <a:srgbClr val="000000"/>
                </a:solidFill>
                <a:latin typeface="Comic Sans MS"/>
              </a:rPr>
              <a:t>msg</a:t>
            </a:r>
            <a:r>
              <a:rPr lang="en-GB" altLang="ja-JP" sz="2400" dirty="0">
                <a:solidFill>
                  <a:srgbClr val="000000"/>
                </a:solidFill>
                <a:latin typeface="Comic Sans MS"/>
              </a:rPr>
              <a:t> size &lt; Bandwidth*Delay</a:t>
            </a:r>
          </a:p>
          <a:p>
            <a:pPr marL="741363" lvl="1" indent="-284163">
              <a:spcBef>
                <a:spcPts val="500"/>
              </a:spcBef>
              <a:buFont typeface="Comic Sans MS" pitchFamily="66"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lang="en-GB" altLang="ja-JP" dirty="0">
                <a:solidFill>
                  <a:srgbClr val="000000"/>
                </a:solidFill>
                <a:latin typeface="Comic Sans MS"/>
              </a:rPr>
              <a:t>Except if pipelined </a:t>
            </a:r>
            <a:r>
              <a:rPr lang="en-GB" altLang="ja-JP" i="1" dirty="0">
                <a:solidFill>
                  <a:srgbClr val="000000"/>
                </a:solidFill>
                <a:latin typeface="Comic Sans MS"/>
              </a:rPr>
              <a:t>(unlikely with MPI due to overhead)</a:t>
            </a:r>
          </a:p>
          <a:p>
            <a:pPr marL="284163" indent="-284163">
              <a:spcBef>
                <a:spcPts val="500"/>
              </a:spcBef>
              <a:buFont typeface="Comic Sans MS" pitchFamily="66" charset="0"/>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pPr>
            <a:r>
              <a:rPr lang="en-GB" altLang="ja-JP" dirty="0">
                <a:solidFill>
                  <a:srgbClr val="000000"/>
                </a:solidFill>
                <a:latin typeface="Comic Sans MS"/>
              </a:rPr>
              <a:t>W/HW DMA a few 100ns but not much more</a:t>
            </a:r>
            <a:endParaRPr lang="en-GB" altLang="ja-JP" i="1" dirty="0">
              <a:solidFill>
                <a:srgbClr val="000000"/>
              </a:solidFill>
              <a:latin typeface="Comic Sans MS"/>
            </a:endParaRPr>
          </a:p>
        </p:txBody>
      </p:sp>
      <p:sp>
        <p:nvSpPr>
          <p:cNvPr id="1316913" name="Rectangle 49"/>
          <p:cNvSpPr>
            <a:spLocks noChangeArrowheads="1"/>
          </p:cNvSpPr>
          <p:nvPr/>
        </p:nvSpPr>
        <p:spPr bwMode="auto">
          <a:xfrm>
            <a:off x="5916613" y="6592888"/>
            <a:ext cx="3257550" cy="276225"/>
          </a:xfrm>
          <a:prstGeom prst="rect">
            <a:avLst/>
          </a:prstGeom>
          <a:noFill/>
          <a:ln w="9525">
            <a:noFill/>
            <a:miter lim="800000"/>
            <a:headEnd/>
            <a:tailEnd/>
          </a:ln>
          <a:effectLst/>
        </p:spPr>
        <p:txBody>
          <a:bodyPr wrap="none">
            <a:spAutoFit/>
          </a:bodyPr>
          <a:lstStyle/>
          <a:p>
            <a:pPr>
              <a:defRPr/>
            </a:pPr>
            <a:r>
              <a:rPr lang="en-GB" altLang="ja-JP" sz="1200">
                <a:solidFill>
                  <a:srgbClr val="CC0000"/>
                </a:solidFill>
                <a:latin typeface="Comic Sans MS"/>
              </a:rPr>
              <a:t>(Original slide courtesy John Shalf @ LBL)</a:t>
            </a:r>
            <a:endParaRPr lang="ja-JP" altLang="en-US" sz="1200">
              <a:solidFill>
                <a:srgbClr val="CC0000"/>
              </a:solidFill>
              <a:latin typeface="Comic Sans M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85750" y="0"/>
            <a:ext cx="8501063" cy="1143000"/>
          </a:xfrm>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800" smtClean="0"/>
              <a:t>Collective Buffer Sizes are Small(!)</a:t>
            </a:r>
            <a:br>
              <a:rPr lang="en-GB" altLang="ja-JP" sz="2800" smtClean="0"/>
            </a:br>
            <a:r>
              <a:rPr lang="en-GB" altLang="ja-JP" sz="2800" smtClean="0"/>
              <a:t>- demise of message passing in strong scaling -</a:t>
            </a:r>
          </a:p>
        </p:txBody>
      </p:sp>
      <p:pic>
        <p:nvPicPr>
          <p:cNvPr id="39939" name="Picture 3"/>
          <p:cNvPicPr>
            <a:picLocks noChangeAspect="1" noChangeArrowheads="1"/>
          </p:cNvPicPr>
          <p:nvPr/>
        </p:nvPicPr>
        <p:blipFill>
          <a:blip r:embed="rId3" cstate="print"/>
          <a:srcRect t="6180"/>
          <a:stretch>
            <a:fillRect/>
          </a:stretch>
        </p:blipFill>
        <p:spPr bwMode="auto">
          <a:xfrm>
            <a:off x="323850" y="1268413"/>
            <a:ext cx="8070850" cy="5351462"/>
          </a:xfrm>
          <a:prstGeom prst="rect">
            <a:avLst/>
          </a:prstGeom>
          <a:noFill/>
          <a:ln w="9525">
            <a:noFill/>
            <a:round/>
            <a:headEnd/>
            <a:tailEnd/>
          </a:ln>
        </p:spPr>
      </p:pic>
      <p:sp>
        <p:nvSpPr>
          <p:cNvPr id="39940" name="Line 4"/>
          <p:cNvSpPr>
            <a:spLocks noChangeShapeType="1"/>
          </p:cNvSpPr>
          <p:nvPr/>
        </p:nvSpPr>
        <p:spPr bwMode="auto">
          <a:xfrm flipH="1" flipV="1">
            <a:off x="4613275" y="2401888"/>
            <a:ext cx="411163" cy="717550"/>
          </a:xfrm>
          <a:prstGeom prst="line">
            <a:avLst/>
          </a:prstGeom>
          <a:noFill/>
          <a:ln w="38100">
            <a:solidFill>
              <a:srgbClr val="000000"/>
            </a:solidFill>
            <a:miter lim="800000"/>
            <a:headEnd/>
            <a:tailEnd type="triangle" w="med" len="med"/>
          </a:ln>
        </p:spPr>
        <p:txBody>
          <a:bodyPr/>
          <a:lstStyle/>
          <a:p>
            <a:endParaRPr lang="ja-JP" altLang="en-US">
              <a:solidFill>
                <a:srgbClr val="000000"/>
              </a:solidFill>
            </a:endParaRPr>
          </a:p>
        </p:txBody>
      </p:sp>
      <p:sp>
        <p:nvSpPr>
          <p:cNvPr id="39941" name="Text Box 5"/>
          <p:cNvSpPr txBox="1">
            <a:spLocks noChangeArrowheads="1"/>
          </p:cNvSpPr>
          <p:nvPr/>
        </p:nvSpPr>
        <p:spPr bwMode="auto">
          <a:xfrm>
            <a:off x="4786313" y="2143125"/>
            <a:ext cx="4357687" cy="4557713"/>
          </a:xfrm>
          <a:prstGeom prst="rect">
            <a:avLst/>
          </a:prstGeom>
          <a:noFill/>
          <a:ln w="9525">
            <a:noFill/>
            <a:round/>
            <a:headEnd/>
            <a:tailEnd/>
          </a:ln>
        </p:spPr>
        <p:txBody>
          <a:bodyPr lIns="90000" tIns="46800" rIns="90000" bIns="46800">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solidFill>
                  <a:srgbClr val="000000"/>
                </a:solidFill>
              </a:rPr>
              <a:t>95% Latency Bound!!!</a:t>
            </a: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ja-JP" dirty="0">
              <a:solidFill>
                <a:srgbClr val="000000"/>
              </a:solidFill>
            </a:endParaRPr>
          </a:p>
          <a:p>
            <a:pPr eaLnBrk="0" hangingPunct="0">
              <a:buFont typeface="Symbol" pitchFamily="18" charset="2"/>
              <a:buChar char="Þ"/>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solidFill>
                  <a:srgbClr val="000000"/>
                </a:solidFill>
              </a:rPr>
              <a:t>Don’t need all that global NW </a:t>
            </a:r>
            <a:r>
              <a:rPr lang="en-GB" altLang="ja-JP" dirty="0" smtClean="0">
                <a:solidFill>
                  <a:srgbClr val="000000"/>
                </a:solidFill>
              </a:rPr>
              <a:t>bandwidth?</a:t>
            </a:r>
            <a:endParaRPr lang="en-GB" altLang="ja-JP" dirty="0">
              <a:solidFill>
                <a:srgbClr val="000000"/>
              </a:solidFill>
            </a:endParaRPr>
          </a:p>
          <a:p>
            <a:pPr eaLnBrk="0" hangingPunct="0">
              <a:buFont typeface="Symbol" pitchFamily="18" charset="2"/>
              <a:buChar char="Þ"/>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dirty="0">
                <a:solidFill>
                  <a:srgbClr val="000000"/>
                </a:solidFill>
              </a:rPr>
              <a:t>Great news for weak scaling </a:t>
            </a:r>
            <a:r>
              <a:rPr lang="en-GB" altLang="ja-JP" dirty="0" err="1">
                <a:solidFill>
                  <a:srgbClr val="000000"/>
                </a:solidFill>
              </a:rPr>
              <a:t>code</a:t>
            </a:r>
            <a:r>
              <a:rPr lang="en-GB" altLang="ja-JP" dirty="0" err="1">
                <a:solidFill>
                  <a:srgbClr val="000000"/>
                </a:solidFill>
                <a:latin typeface="Wingdings" pitchFamily="2" charset="2"/>
              </a:rPr>
              <a:t>A</a:t>
            </a:r>
            <a:endParaRPr lang="en-GB" altLang="ja-JP" dirty="0">
              <a:solidFill>
                <a:srgbClr val="000000"/>
              </a:solidFill>
            </a:endParaRPr>
          </a:p>
          <a:p>
            <a:pPr eaLnBrk="0" hangingPunct="0">
              <a:buFont typeface="Symbol" pitchFamily="18" charset="2"/>
              <a:buChar char="Þ"/>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solidFill>
                  <a:srgbClr val="000000"/>
                </a:solidFill>
              </a:rPr>
              <a:t>Bad news for strong scaling</a:t>
            </a:r>
            <a:r>
              <a:rPr lang="en-GB" altLang="ja-JP" dirty="0">
                <a:solidFill>
                  <a:srgbClr val="000000"/>
                </a:solidFill>
              </a:rPr>
              <a:t> </a:t>
            </a:r>
            <a:r>
              <a:rPr lang="en-GB" altLang="ja-JP" sz="2400" dirty="0" err="1">
                <a:solidFill>
                  <a:srgbClr val="000000"/>
                </a:solidFill>
              </a:rPr>
              <a:t>code</a:t>
            </a:r>
            <a:r>
              <a:rPr lang="en-GB" altLang="ja-JP" dirty="0" err="1">
                <a:solidFill>
                  <a:srgbClr val="000000"/>
                </a:solidFill>
                <a:latin typeface="Wingdings" pitchFamily="2" charset="2"/>
              </a:rPr>
              <a:t>D</a:t>
            </a:r>
            <a:endParaRPr lang="en-GB" altLang="ja-JP" dirty="0">
              <a:solidFill>
                <a:srgbClr val="000000"/>
              </a:solidFill>
              <a:latin typeface="Wingdings" pitchFamily="2" charset="2"/>
            </a:endParaRPr>
          </a:p>
          <a:p>
            <a:pPr eaLnBrk="0" hangingPunct="0">
              <a:buFont typeface="Symbol" pitchFamily="18" charset="2"/>
              <a:buChar char="Þ"/>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ja-JP" sz="2400" dirty="0">
                <a:solidFill>
                  <a:srgbClr val="000000"/>
                </a:solidFill>
              </a:rPr>
              <a:t>Weak scaling=&gt; What if O(n</a:t>
            </a:r>
            <a:r>
              <a:rPr lang="en-GB" altLang="ja-JP" sz="2400" baseline="30000" dirty="0">
                <a:solidFill>
                  <a:srgbClr val="000000"/>
                </a:solidFill>
              </a:rPr>
              <a:t>2</a:t>
            </a:r>
            <a:r>
              <a:rPr lang="en-GB" altLang="ja-JP" sz="2400" dirty="0">
                <a:solidFill>
                  <a:srgbClr val="000000"/>
                </a:solidFill>
              </a:rPr>
              <a:t>) complexity=&gt; </a:t>
            </a:r>
            <a:r>
              <a:rPr lang="en-GB" altLang="ja-JP" sz="2400" u="sng" dirty="0">
                <a:solidFill>
                  <a:srgbClr val="000000"/>
                </a:solidFill>
              </a:rPr>
              <a:t>infeasible runtime!</a:t>
            </a:r>
            <a:r>
              <a:rPr lang="en-GB" altLang="ja-JP" sz="2400" dirty="0">
                <a:solidFill>
                  <a:srgbClr val="000000"/>
                </a:solidFill>
              </a:rPr>
              <a:t/>
            </a:r>
            <a:br>
              <a:rPr lang="en-GB" altLang="ja-JP" sz="2400" dirty="0">
                <a:solidFill>
                  <a:srgbClr val="000000"/>
                </a:solidFill>
              </a:rPr>
            </a:br>
            <a:endParaRPr lang="ja-JP" altLang="en-GB" sz="2400" dirty="0">
              <a:solidFill>
                <a:srgbClr val="000000"/>
              </a:solidFill>
            </a:endParaRP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ja-JP" altLang="en-GB" sz="2400" dirty="0">
              <a:solidFill>
                <a:srgbClr val="000000"/>
              </a:solidFill>
            </a:endParaRPr>
          </a:p>
        </p:txBody>
      </p:sp>
      <p:sp>
        <p:nvSpPr>
          <p:cNvPr id="39942" name="Rectangle 6"/>
          <p:cNvSpPr>
            <a:spLocks noChangeArrowheads="1"/>
          </p:cNvSpPr>
          <p:nvPr/>
        </p:nvSpPr>
        <p:spPr bwMode="auto">
          <a:xfrm>
            <a:off x="5715000" y="6592888"/>
            <a:ext cx="3227387" cy="265112"/>
          </a:xfrm>
          <a:prstGeom prst="rect">
            <a:avLst/>
          </a:prstGeom>
          <a:noFill/>
          <a:ln w="9525">
            <a:noFill/>
            <a:miter lim="800000"/>
            <a:headEnd/>
            <a:tailEnd/>
          </a:ln>
        </p:spPr>
        <p:txBody>
          <a:bodyPr wrap="none">
            <a:spAutoFit/>
          </a:bodyPr>
          <a:lstStyle/>
          <a:p>
            <a:r>
              <a:rPr lang="en-GB" altLang="ja-JP" sz="1200" dirty="0">
                <a:solidFill>
                  <a:srgbClr val="CC0000"/>
                </a:solidFill>
              </a:rPr>
              <a:t>(Original slide courtesy John </a:t>
            </a:r>
            <a:r>
              <a:rPr lang="en-GB" altLang="ja-JP" sz="1200" dirty="0" err="1">
                <a:solidFill>
                  <a:srgbClr val="CC0000"/>
                </a:solidFill>
              </a:rPr>
              <a:t>Shalf</a:t>
            </a:r>
            <a:r>
              <a:rPr lang="en-GB" altLang="ja-JP" sz="1200" dirty="0">
                <a:solidFill>
                  <a:srgbClr val="CC0000"/>
                </a:solidFill>
              </a:rPr>
              <a:t> @ LBL)</a:t>
            </a:r>
            <a:endParaRPr lang="ja-JP" altLang="en-US" sz="1200" dirty="0">
              <a:solidFill>
                <a:srgbClr val="CC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2400"/>
            <a:ext cx="9144000" cy="1433513"/>
          </a:xfrm>
        </p:spPr>
        <p:txBody>
          <a:bodyPr/>
          <a:lstStyle/>
          <a:p>
            <a:r>
              <a:rPr kumimoji="1" lang="en-US" altLang="ja-JP" sz="4000" dirty="0" smtClean="0"/>
              <a:t>Scaling </a:t>
            </a:r>
            <a:r>
              <a:rPr kumimoji="1" lang="en-US" altLang="ja-JP" sz="4000" dirty="0" err="1" smtClean="0"/>
              <a:t>Peta</a:t>
            </a:r>
            <a:r>
              <a:rPr kumimoji="1" lang="en-US" altLang="ja-JP" sz="4000" dirty="0" smtClean="0"/>
              <a:t> to </a:t>
            </a:r>
            <a:r>
              <a:rPr kumimoji="1" lang="en-US" altLang="ja-JP" sz="4000" dirty="0" err="1" smtClean="0"/>
              <a:t>Exa</a:t>
            </a:r>
            <a:r>
              <a:rPr kumimoji="1" lang="en-US" altLang="ja-JP" sz="4000" dirty="0" smtClean="0"/>
              <a:t> Design?</a:t>
            </a:r>
            <a:endParaRPr kumimoji="1" lang="ja-JP" altLang="en-US" sz="4000" dirty="0"/>
          </a:p>
        </p:txBody>
      </p:sp>
      <p:sp>
        <p:nvSpPr>
          <p:cNvPr id="3" name="コンテンツ プレースホルダ 2"/>
          <p:cNvSpPr>
            <a:spLocks noGrp="1"/>
          </p:cNvSpPr>
          <p:nvPr>
            <p:ph idx="1"/>
          </p:nvPr>
        </p:nvSpPr>
        <p:spPr>
          <a:xfrm>
            <a:off x="152400" y="1219200"/>
            <a:ext cx="8839200" cy="4233863"/>
          </a:xfrm>
        </p:spPr>
        <p:txBody>
          <a:bodyPr/>
          <a:lstStyle/>
          <a:p>
            <a:pPr>
              <a:lnSpc>
                <a:spcPct val="100000"/>
              </a:lnSpc>
            </a:pPr>
            <a:r>
              <a:rPr kumimoji="1" lang="en-US" altLang="ja-JP" sz="2800" b="1" i="1" u="sng" dirty="0" smtClean="0"/>
              <a:t>Shorten</a:t>
            </a:r>
            <a:r>
              <a:rPr kumimoji="1" lang="en-US" altLang="ja-JP" sz="2800" dirty="0" smtClean="0"/>
              <a:t> latency as much as possible</a:t>
            </a:r>
          </a:p>
          <a:p>
            <a:pPr lvl="1">
              <a:lnSpc>
                <a:spcPct val="100000"/>
              </a:lnSpc>
            </a:pPr>
            <a:r>
              <a:rPr kumimoji="1" lang="en-US" altLang="ja-JP" sz="2400" dirty="0" smtClean="0"/>
              <a:t>Extreme multi-core incl. vectors</a:t>
            </a:r>
          </a:p>
          <a:p>
            <a:pPr lvl="1">
              <a:lnSpc>
                <a:spcPct val="100000"/>
              </a:lnSpc>
            </a:pPr>
            <a:r>
              <a:rPr kumimoji="1" lang="en-US" altLang="ja-JP" sz="2400" dirty="0" smtClean="0"/>
              <a:t>“Fat” nodes, exploit short-distance interconnection</a:t>
            </a:r>
          </a:p>
          <a:p>
            <a:pPr lvl="1">
              <a:lnSpc>
                <a:spcPct val="100000"/>
              </a:lnSpc>
            </a:pPr>
            <a:r>
              <a:rPr kumimoji="1" lang="en-US" altLang="ja-JP" sz="2400" dirty="0" smtClean="0"/>
              <a:t>Direct cross-node DMA (e.g., put/get for PGAS)</a:t>
            </a:r>
          </a:p>
          <a:p>
            <a:pPr>
              <a:lnSpc>
                <a:spcPct val="100000"/>
              </a:lnSpc>
            </a:pPr>
            <a:r>
              <a:rPr kumimoji="1" lang="en-US" altLang="ja-JP" sz="2800" b="1" i="1" u="sng" dirty="0" smtClean="0"/>
              <a:t>Hide</a:t>
            </a:r>
            <a:r>
              <a:rPr kumimoji="1" lang="en-US" altLang="ja-JP" sz="2800" dirty="0" smtClean="0"/>
              <a:t> latency if cannot be shortened</a:t>
            </a:r>
          </a:p>
          <a:p>
            <a:pPr lvl="1">
              <a:lnSpc>
                <a:spcPct val="100000"/>
              </a:lnSpc>
            </a:pPr>
            <a:r>
              <a:rPr kumimoji="1" lang="en-US" altLang="ja-JP" sz="2400" dirty="0" smtClean="0"/>
              <a:t>Dynamic multithreading (Old: dataflow, New: GPUs)</a:t>
            </a:r>
          </a:p>
          <a:p>
            <a:pPr lvl="1">
              <a:lnSpc>
                <a:spcPct val="100000"/>
              </a:lnSpc>
            </a:pPr>
            <a:r>
              <a:rPr kumimoji="1" lang="en-US" altLang="ja-JP" sz="2400" dirty="0" smtClean="0"/>
              <a:t>Trade Bandwidth for Latency (so we do need BW…)</a:t>
            </a:r>
          </a:p>
          <a:p>
            <a:pPr lvl="1">
              <a:lnSpc>
                <a:spcPct val="100000"/>
              </a:lnSpc>
            </a:pPr>
            <a:r>
              <a:rPr kumimoji="1" lang="en-US" altLang="ja-JP" sz="2400" dirty="0" smtClean="0"/>
              <a:t>Departure from simple mesh system scaling</a:t>
            </a:r>
          </a:p>
          <a:p>
            <a:pPr>
              <a:lnSpc>
                <a:spcPct val="100000"/>
              </a:lnSpc>
            </a:pPr>
            <a:r>
              <a:rPr kumimoji="1" lang="en-US" altLang="ja-JP" sz="2800" b="1" i="1" u="sng" dirty="0" smtClean="0"/>
              <a:t>Change</a:t>
            </a:r>
            <a:r>
              <a:rPr kumimoji="1" lang="en-US" altLang="ja-JP" sz="2800" dirty="0" smtClean="0"/>
              <a:t> Latency-Starved Algorithms</a:t>
            </a:r>
          </a:p>
          <a:p>
            <a:pPr lvl="1">
              <a:lnSpc>
                <a:spcPct val="100000"/>
              </a:lnSpc>
            </a:pPr>
            <a:r>
              <a:rPr kumimoji="1" lang="en-US" altLang="ja-JP" sz="2400" dirty="0" smtClean="0"/>
              <a:t>From implicit Methods to direct/hybrid methods</a:t>
            </a:r>
          </a:p>
          <a:p>
            <a:pPr lvl="1">
              <a:lnSpc>
                <a:spcPct val="100000"/>
              </a:lnSpc>
            </a:pPr>
            <a:r>
              <a:rPr kumimoji="1" lang="en-US" altLang="ja-JP" sz="2400" dirty="0" smtClean="0"/>
              <a:t>Structural locality, </a:t>
            </a:r>
            <a:r>
              <a:rPr kumimoji="1" lang="en-US" altLang="ja-JP" sz="2400" dirty="0" err="1" smtClean="0"/>
              <a:t>extraploation</a:t>
            </a:r>
            <a:r>
              <a:rPr kumimoji="1" lang="en-US" altLang="ja-JP" sz="2400" dirty="0" smtClean="0"/>
              <a:t>, </a:t>
            </a:r>
            <a:r>
              <a:rPr kumimoji="1" lang="en-US" altLang="ja-JP" sz="2400" dirty="0" err="1" smtClean="0"/>
              <a:t>stochastics</a:t>
            </a:r>
            <a:r>
              <a:rPr kumimoji="1" lang="en-US" altLang="ja-JP" sz="2400" dirty="0" smtClean="0"/>
              <a:t> (MC)</a:t>
            </a:r>
          </a:p>
          <a:p>
            <a:pPr lvl="1">
              <a:lnSpc>
                <a:spcPct val="100000"/>
              </a:lnSpc>
            </a:pPr>
            <a:r>
              <a:rPr kumimoji="1" lang="en-US" altLang="ja-JP" sz="2400" dirty="0" smtClean="0"/>
              <a:t>Need good programming model/</a:t>
            </a:r>
            <a:r>
              <a:rPr kumimoji="1" lang="en-US" altLang="ja-JP" sz="2400" dirty="0" err="1" smtClean="0"/>
              <a:t>lang</a:t>
            </a:r>
            <a:r>
              <a:rPr kumimoji="1" lang="en-US" altLang="ja-JP" sz="2400" dirty="0" smtClean="0"/>
              <a:t>/system for this… </a:t>
            </a:r>
          </a:p>
          <a:p>
            <a:pPr lvl="1">
              <a:lnSpc>
                <a:spcPct val="100000"/>
              </a:lnSpc>
            </a:pPr>
            <a:endParaRPr kumimoji="1" lang="en-US" altLang="ja-JP" sz="24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2852"/>
            <a:ext cx="8229600" cy="1433513"/>
          </a:xfrm>
        </p:spPr>
        <p:txBody>
          <a:bodyPr/>
          <a:lstStyle/>
          <a:p>
            <a:r>
              <a:rPr lang="en-US" altLang="ja-JP" sz="3200" dirty="0" smtClean="0">
                <a:latin typeface="Comic Sans MS" pitchFamily="66" charset="0"/>
              </a:rPr>
              <a:t>From TSUBAME 1.2 to 2.0: From </a:t>
            </a:r>
            <a:r>
              <a:rPr kumimoji="1" lang="en-US" altLang="ja-JP" sz="3200" dirty="0" smtClean="0">
                <a:latin typeface="Comic Sans MS" pitchFamily="66" charset="0"/>
              </a:rPr>
              <a:t>CPU Centric to GPU Centric Nodes for Scaling</a:t>
            </a:r>
            <a:br>
              <a:rPr kumimoji="1" lang="en-US" altLang="ja-JP" sz="3200" dirty="0" smtClean="0">
                <a:latin typeface="Comic Sans MS" pitchFamily="66" charset="0"/>
              </a:rPr>
            </a:br>
            <a:r>
              <a:rPr kumimoji="1" lang="en-US" altLang="ja-JP" sz="3200" dirty="0" smtClean="0">
                <a:latin typeface="Comic Sans MS" pitchFamily="66" charset="0"/>
              </a:rPr>
              <a:t>High Bandwidth in Network &amp; I/O!!</a:t>
            </a:r>
            <a:endParaRPr kumimoji="1" lang="ja-JP" altLang="en-US" sz="3200" dirty="0">
              <a:latin typeface="Comic Sans MS" pitchFamily="66" charset="0"/>
            </a:endParaRPr>
          </a:p>
        </p:txBody>
      </p:sp>
      <p:sp>
        <p:nvSpPr>
          <p:cNvPr id="4" name="正方形/長方形 3"/>
          <p:cNvSpPr/>
          <p:nvPr/>
        </p:nvSpPr>
        <p:spPr>
          <a:xfrm>
            <a:off x="1500166" y="5572140"/>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IB QDR HCA</a:t>
            </a:r>
            <a:endParaRPr lang="ja-JP" altLang="en-US" sz="1800" dirty="0">
              <a:solidFill>
                <a:schemeClr val="tx1"/>
              </a:solidFill>
              <a:latin typeface="Comic Sans MS" pitchFamily="66" charset="0"/>
            </a:endParaRPr>
          </a:p>
        </p:txBody>
      </p:sp>
      <p:cxnSp>
        <p:nvCxnSpPr>
          <p:cNvPr id="6" name="直線コネクタ 5"/>
          <p:cNvCxnSpPr/>
          <p:nvPr/>
        </p:nvCxnSpPr>
        <p:spPr>
          <a:xfrm rot="5400000" flipH="1" flipV="1">
            <a:off x="1858151" y="5357031"/>
            <a:ext cx="42862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rot="10800000">
            <a:off x="2500298" y="5000638"/>
            <a:ext cx="642942" cy="571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a:stCxn id="4" idx="1"/>
          </p:cNvCxnSpPr>
          <p:nvPr/>
        </p:nvCxnSpPr>
        <p:spPr>
          <a:xfrm rot="10800000" flipV="1">
            <a:off x="428596" y="6000764"/>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687"/>
          <p:cNvSpPr txBox="1">
            <a:spLocks noChangeArrowheads="1"/>
          </p:cNvSpPr>
          <p:nvPr/>
        </p:nvSpPr>
        <p:spPr bwMode="auto">
          <a:xfrm>
            <a:off x="214282" y="5643578"/>
            <a:ext cx="1207382" cy="338554"/>
          </a:xfrm>
          <a:prstGeom prst="rect">
            <a:avLst/>
          </a:prstGeom>
          <a:noFill/>
          <a:ln w="9525">
            <a:noFill/>
            <a:miter lim="800000"/>
            <a:headEnd/>
            <a:tailEnd/>
          </a:ln>
        </p:spPr>
        <p:txBody>
          <a:bodyPr wrap="none">
            <a:spAutoFit/>
          </a:bodyPr>
          <a:lstStyle/>
          <a:p>
            <a:r>
              <a:rPr lang="en-US" altLang="ja-JP" sz="1600" dirty="0" smtClean="0">
                <a:solidFill>
                  <a:schemeClr val="tx1"/>
                </a:solidFill>
                <a:latin typeface="Comic Sans MS" pitchFamily="66" charset="0"/>
              </a:rPr>
              <a:t>40Gbps IB</a:t>
            </a:r>
            <a:endParaRPr lang="en-US" altLang="ja-JP" sz="1600" dirty="0">
              <a:solidFill>
                <a:schemeClr val="tx1"/>
              </a:solidFill>
              <a:latin typeface="Comic Sans MS" pitchFamily="66" charset="0"/>
            </a:endParaRPr>
          </a:p>
        </p:txBody>
      </p:sp>
      <p:grpSp>
        <p:nvGrpSpPr>
          <p:cNvPr id="3" name="グループ化 50"/>
          <p:cNvGrpSpPr>
            <a:grpSpLocks/>
          </p:cNvGrpSpPr>
          <p:nvPr/>
        </p:nvGrpSpPr>
        <p:grpSpPr bwMode="auto">
          <a:xfrm>
            <a:off x="361923" y="2967034"/>
            <a:ext cx="361951" cy="1660525"/>
            <a:chOff x="1662090" y="2304220"/>
            <a:chExt cx="469199" cy="2153484"/>
          </a:xfrm>
        </p:grpSpPr>
        <p:grpSp>
          <p:nvGrpSpPr>
            <p:cNvPr id="7" name="グループ化 27"/>
            <p:cNvGrpSpPr>
              <a:grpSpLocks/>
            </p:cNvGrpSpPr>
            <p:nvPr/>
          </p:nvGrpSpPr>
          <p:grpSpPr bwMode="auto">
            <a:xfrm>
              <a:off x="1662090" y="2304220"/>
              <a:ext cx="321030" cy="2001134"/>
              <a:chOff x="285720" y="1784814"/>
              <a:chExt cx="435684" cy="2715825"/>
            </a:xfrm>
          </p:grpSpPr>
          <p:sp>
            <p:nvSpPr>
              <p:cNvPr id="35" name="正方形/長方形 3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6" name="正方形/長方形 3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7" name="正方形/長方形 3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8" name="正方形/長方形 3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9" name="正方形/長方形 3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0" name="正方形/長方形 3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1" name="正方形/長方形 4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2" name="正方形/長方形 4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3" name="正方形/長方形 4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4" name="正方形/長方形 4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10" name="グループ化 38"/>
            <p:cNvGrpSpPr>
              <a:grpSpLocks/>
            </p:cNvGrpSpPr>
            <p:nvPr/>
          </p:nvGrpSpPr>
          <p:grpSpPr bwMode="auto">
            <a:xfrm>
              <a:off x="1814374" y="2456570"/>
              <a:ext cx="316915" cy="2001134"/>
              <a:chOff x="285562" y="1784745"/>
              <a:chExt cx="430099" cy="2715825"/>
            </a:xfrm>
          </p:grpSpPr>
          <p:sp>
            <p:nvSpPr>
              <p:cNvPr id="25" name="正方形/長方形 2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6" name="正方形/長方形 2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7" name="正方形/長方形 2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 name="正方形/長方形 2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 name="正方形/長方形 2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 name="正方形/長方形 2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 name="正方形/長方形 3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 name="正方形/長方形 3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 name="正方形/長方形 3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 name="正方形/長方形 3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grpSp>
        <p:nvGrpSpPr>
          <p:cNvPr id="12" name="グループ化 73"/>
          <p:cNvGrpSpPr/>
          <p:nvPr/>
        </p:nvGrpSpPr>
        <p:grpSpPr>
          <a:xfrm>
            <a:off x="1500166" y="2714620"/>
            <a:ext cx="1809746" cy="2019305"/>
            <a:chOff x="2190750" y="3649663"/>
            <a:chExt cx="881063" cy="1155700"/>
          </a:xfrm>
        </p:grpSpPr>
        <p:sp>
          <p:nvSpPr>
            <p:cNvPr id="13" name="角丸四角形 12"/>
            <p:cNvSpPr/>
            <p:nvPr/>
          </p:nvSpPr>
          <p:spPr bwMode="auto">
            <a:xfrm>
              <a:off x="2190750" y="3649663"/>
              <a:ext cx="881063"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nvGrpSpPr>
            <p:cNvPr id="14" name="グループ化 697"/>
            <p:cNvGrpSpPr>
              <a:grpSpLocks/>
            </p:cNvGrpSpPr>
            <p:nvPr/>
          </p:nvGrpSpPr>
          <p:grpSpPr bwMode="auto">
            <a:xfrm>
              <a:off x="2244724" y="3759200"/>
              <a:ext cx="771525" cy="330200"/>
              <a:chOff x="1999643" y="1785122"/>
              <a:chExt cx="1000132" cy="856452"/>
            </a:xfrm>
          </p:grpSpPr>
          <p:sp>
            <p:nvSpPr>
              <p:cNvPr id="67" name="正方形/長方形 66"/>
              <p:cNvSpPr/>
              <p:nvPr/>
            </p:nvSpPr>
            <p:spPr>
              <a:xfrm>
                <a:off x="1999643" y="1785122"/>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8" name="正方形/長方形 67"/>
              <p:cNvSpPr/>
              <p:nvPr/>
            </p:nvSpPr>
            <p:spPr>
              <a:xfrm>
                <a:off x="2499710" y="1785122"/>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sp>
          <p:nvSpPr>
            <p:cNvPr id="17" name="正方形/長方形 16"/>
            <p:cNvSpPr/>
            <p:nvPr/>
          </p:nvSpPr>
          <p:spPr bwMode="auto">
            <a:xfrm>
              <a:off x="2244725" y="4089400"/>
              <a:ext cx="771525" cy="220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nvGrpSpPr>
            <p:cNvPr id="15" name="グループ化 703"/>
            <p:cNvGrpSpPr>
              <a:grpSpLocks/>
            </p:cNvGrpSpPr>
            <p:nvPr/>
          </p:nvGrpSpPr>
          <p:grpSpPr bwMode="auto">
            <a:xfrm>
              <a:off x="2244724" y="4310063"/>
              <a:ext cx="771525" cy="330200"/>
              <a:chOff x="1999643" y="1785156"/>
              <a:chExt cx="1000132" cy="856452"/>
            </a:xfrm>
          </p:grpSpPr>
          <p:sp>
            <p:nvSpPr>
              <p:cNvPr id="21" name="正方形/長方形 20"/>
              <p:cNvSpPr/>
              <p:nvPr/>
            </p:nvSpPr>
            <p:spPr>
              <a:xfrm>
                <a:off x="1999643" y="1785156"/>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 name="正方形/長方形 21"/>
              <p:cNvSpPr/>
              <p:nvPr/>
            </p:nvSpPr>
            <p:spPr>
              <a:xfrm>
                <a:off x="2499710" y="1785156"/>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69" name="直線コネクタ 68"/>
          <p:cNvCxnSpPr>
            <a:stCxn id="5" idx="0"/>
          </p:cNvCxnSpPr>
          <p:nvPr/>
        </p:nvCxnSpPr>
        <p:spPr>
          <a:xfrm rot="5400000" flipH="1" flipV="1">
            <a:off x="1750200" y="4179100"/>
            <a:ext cx="1000132" cy="3571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テキスト ボックス 908"/>
          <p:cNvSpPr txBox="1">
            <a:spLocks noChangeArrowheads="1"/>
          </p:cNvSpPr>
          <p:nvPr/>
        </p:nvSpPr>
        <p:spPr bwMode="auto">
          <a:xfrm>
            <a:off x="1071538" y="5072074"/>
            <a:ext cx="947695" cy="584775"/>
          </a:xfrm>
          <a:prstGeom prst="rect">
            <a:avLst/>
          </a:prstGeom>
          <a:solidFill>
            <a:schemeClr val="bg1">
              <a:alpha val="65881"/>
            </a:schemeClr>
          </a:solidFill>
          <a:ln w="9525">
            <a:noFill/>
            <a:miter lim="800000"/>
            <a:headEnd/>
            <a:tailEnd/>
          </a:ln>
        </p:spPr>
        <p:txBody>
          <a:bodyPr wrap="none">
            <a:spAutoFit/>
          </a:bodyPr>
          <a:lstStyle/>
          <a:p>
            <a:r>
              <a:rPr lang="en-US" altLang="ja-JP" sz="1600" dirty="0" err="1" smtClean="0">
                <a:solidFill>
                  <a:schemeClr val="tx1"/>
                </a:solidFill>
                <a:latin typeface="Comic Sans MS" pitchFamily="66" charset="0"/>
              </a:rPr>
              <a:t>PCIe</a:t>
            </a:r>
            <a:r>
              <a:rPr lang="en-US" altLang="ja-JP" sz="1600" dirty="0" smtClean="0">
                <a:solidFill>
                  <a:schemeClr val="tx1"/>
                </a:solidFill>
                <a:latin typeface="Comic Sans MS" pitchFamily="66" charset="0"/>
              </a:rPr>
              <a:t> x8</a:t>
            </a:r>
          </a:p>
          <a:p>
            <a:r>
              <a:rPr lang="en-US" altLang="ja-JP" sz="1600" dirty="0" smtClean="0">
                <a:solidFill>
                  <a:schemeClr val="tx1"/>
                </a:solidFill>
                <a:latin typeface="Comic Sans MS" pitchFamily="66" charset="0"/>
              </a:rPr>
              <a:t>2GB/s</a:t>
            </a:r>
            <a:endParaRPr lang="ja-JP" altLang="en-US" sz="1600" dirty="0">
              <a:solidFill>
                <a:schemeClr val="tx1"/>
              </a:solidFill>
              <a:latin typeface="Comic Sans MS" pitchFamily="66" charset="0"/>
            </a:endParaRPr>
          </a:p>
        </p:txBody>
      </p:sp>
      <p:grpSp>
        <p:nvGrpSpPr>
          <p:cNvPr id="16" name="グループ化 51"/>
          <p:cNvGrpSpPr>
            <a:grpSpLocks/>
          </p:cNvGrpSpPr>
          <p:nvPr/>
        </p:nvGrpSpPr>
        <p:grpSpPr bwMode="auto">
          <a:xfrm>
            <a:off x="857224" y="2857496"/>
            <a:ext cx="361950" cy="1660525"/>
            <a:chOff x="1356409" y="2000240"/>
            <a:chExt cx="469198" cy="2153483"/>
          </a:xfrm>
        </p:grpSpPr>
        <p:grpSp>
          <p:nvGrpSpPr>
            <p:cNvPr id="20" name="グループ化 15"/>
            <p:cNvGrpSpPr>
              <a:grpSpLocks/>
            </p:cNvGrpSpPr>
            <p:nvPr/>
          </p:nvGrpSpPr>
          <p:grpSpPr bwMode="auto">
            <a:xfrm>
              <a:off x="1356409" y="2000240"/>
              <a:ext cx="316915" cy="2001134"/>
              <a:chOff x="284524" y="1785926"/>
              <a:chExt cx="430099" cy="2715825"/>
            </a:xfrm>
          </p:grpSpPr>
          <p:sp>
            <p:nvSpPr>
              <p:cNvPr id="57" name="正方形/長方形 56"/>
              <p:cNvSpPr/>
              <p:nvPr/>
            </p:nvSpPr>
            <p:spPr>
              <a:xfrm>
                <a:off x="284524" y="1785926"/>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8" name="正方形/長方形 57"/>
              <p:cNvSpPr/>
              <p:nvPr/>
            </p:nvSpPr>
            <p:spPr>
              <a:xfrm>
                <a:off x="357138" y="19284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9" name="正方形/長方形 58"/>
              <p:cNvSpPr/>
              <p:nvPr/>
            </p:nvSpPr>
            <p:spPr>
              <a:xfrm>
                <a:off x="357138" y="2213418"/>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0" name="正方形/長方形 59"/>
              <p:cNvSpPr/>
              <p:nvPr/>
            </p:nvSpPr>
            <p:spPr>
              <a:xfrm>
                <a:off x="357138" y="2501205"/>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1" name="正方形/長方形 60"/>
              <p:cNvSpPr/>
              <p:nvPr/>
            </p:nvSpPr>
            <p:spPr>
              <a:xfrm>
                <a:off x="357138" y="27861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2" name="正方形/長方形 61"/>
              <p:cNvSpPr/>
              <p:nvPr/>
            </p:nvSpPr>
            <p:spPr>
              <a:xfrm>
                <a:off x="357138" y="3071193"/>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3" name="正方形/長方形 62"/>
              <p:cNvSpPr/>
              <p:nvPr/>
            </p:nvSpPr>
            <p:spPr>
              <a:xfrm>
                <a:off x="357138" y="3358982"/>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4" name="正方形/長方形 63"/>
              <p:cNvSpPr/>
              <p:nvPr/>
            </p:nvSpPr>
            <p:spPr>
              <a:xfrm>
                <a:off x="357138" y="36439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5" name="正方形/長方形 64"/>
              <p:cNvSpPr/>
              <p:nvPr/>
            </p:nvSpPr>
            <p:spPr>
              <a:xfrm>
                <a:off x="357138" y="3928970"/>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66" name="正方形/長方形 65"/>
              <p:cNvSpPr/>
              <p:nvPr/>
            </p:nvSpPr>
            <p:spPr>
              <a:xfrm>
                <a:off x="357138" y="4216757"/>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23" name="グループ化 16"/>
            <p:cNvGrpSpPr>
              <a:grpSpLocks/>
            </p:cNvGrpSpPr>
            <p:nvPr/>
          </p:nvGrpSpPr>
          <p:grpSpPr bwMode="auto">
            <a:xfrm>
              <a:off x="1508692" y="2152589"/>
              <a:ext cx="316915" cy="2001134"/>
              <a:chOff x="284365" y="1785857"/>
              <a:chExt cx="430099" cy="2715825"/>
            </a:xfrm>
          </p:grpSpPr>
          <p:sp>
            <p:nvSpPr>
              <p:cNvPr id="47" name="正方形/長方形 46"/>
              <p:cNvSpPr/>
              <p:nvPr/>
            </p:nvSpPr>
            <p:spPr>
              <a:xfrm>
                <a:off x="284365" y="1785857"/>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8" name="正方形/長方形 47"/>
              <p:cNvSpPr/>
              <p:nvPr/>
            </p:nvSpPr>
            <p:spPr>
              <a:xfrm>
                <a:off x="356979" y="192835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49" name="正方形/長方形 48"/>
              <p:cNvSpPr/>
              <p:nvPr/>
            </p:nvSpPr>
            <p:spPr>
              <a:xfrm>
                <a:off x="356979" y="2213349"/>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0" name="正方形/長方形 49"/>
              <p:cNvSpPr/>
              <p:nvPr/>
            </p:nvSpPr>
            <p:spPr>
              <a:xfrm>
                <a:off x="356979" y="2501136"/>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1" name="正方形/長方形 50"/>
              <p:cNvSpPr/>
              <p:nvPr/>
            </p:nvSpPr>
            <p:spPr>
              <a:xfrm>
                <a:off x="356979" y="278613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2" name="正方形/長方形 51"/>
              <p:cNvSpPr/>
              <p:nvPr/>
            </p:nvSpPr>
            <p:spPr>
              <a:xfrm>
                <a:off x="356979" y="307112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3" name="正方形/長方形 52"/>
              <p:cNvSpPr/>
              <p:nvPr/>
            </p:nvSpPr>
            <p:spPr>
              <a:xfrm>
                <a:off x="356979" y="335891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4" name="正方形/長方形 53"/>
              <p:cNvSpPr/>
              <p:nvPr/>
            </p:nvSpPr>
            <p:spPr>
              <a:xfrm>
                <a:off x="356979" y="364390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5" name="正方形/長方形 54"/>
              <p:cNvSpPr/>
              <p:nvPr/>
            </p:nvSpPr>
            <p:spPr>
              <a:xfrm>
                <a:off x="356979" y="392890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56" name="正方形/長方形 55"/>
              <p:cNvSpPr/>
              <p:nvPr/>
            </p:nvSpPr>
            <p:spPr>
              <a:xfrm>
                <a:off x="356979" y="421668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19" name="直線コネクタ 18"/>
          <p:cNvCxnSpPr/>
          <p:nvPr/>
        </p:nvCxnSpPr>
        <p:spPr bwMode="auto">
          <a:xfrm rot="10800000">
            <a:off x="1219175" y="3746496"/>
            <a:ext cx="391859" cy="6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bwMode="auto">
          <a:xfrm rot="10800000" flipV="1">
            <a:off x="723875" y="3747170"/>
            <a:ext cx="887159" cy="1088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643042" y="4857760"/>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IOH</a:t>
            </a:r>
            <a:endParaRPr lang="ja-JP" altLang="en-US" sz="1800" dirty="0">
              <a:solidFill>
                <a:schemeClr val="tx1"/>
              </a:solidFill>
              <a:latin typeface="Comic Sans MS" pitchFamily="66" charset="0"/>
            </a:endParaRPr>
          </a:p>
        </p:txBody>
      </p:sp>
      <p:pic>
        <p:nvPicPr>
          <p:cNvPr id="93" name="Picture 56" descr="GT200-Die"/>
          <p:cNvPicPr>
            <a:picLocks noChangeAspect="1" noChangeArrowheads="1"/>
          </p:cNvPicPr>
          <p:nvPr/>
        </p:nvPicPr>
        <p:blipFill>
          <a:blip r:embed="rId2" cstate="email"/>
          <a:srcRect/>
          <a:stretch>
            <a:fillRect/>
          </a:stretch>
        </p:blipFill>
        <p:spPr bwMode="auto">
          <a:xfrm>
            <a:off x="2928926" y="5500702"/>
            <a:ext cx="590297" cy="517512"/>
          </a:xfrm>
          <a:prstGeom prst="rect">
            <a:avLst/>
          </a:prstGeom>
          <a:noFill/>
          <a:ln w="9525">
            <a:noFill/>
            <a:miter lim="800000"/>
            <a:headEnd/>
            <a:tailEnd/>
          </a:ln>
        </p:spPr>
      </p:pic>
      <p:sp>
        <p:nvSpPr>
          <p:cNvPr id="94" name="テキスト ボックス 908"/>
          <p:cNvSpPr txBox="1">
            <a:spLocks noChangeArrowheads="1"/>
          </p:cNvSpPr>
          <p:nvPr/>
        </p:nvSpPr>
        <p:spPr bwMode="auto">
          <a:xfrm>
            <a:off x="2714612" y="4857760"/>
            <a:ext cx="1040670" cy="584775"/>
          </a:xfrm>
          <a:prstGeom prst="rect">
            <a:avLst/>
          </a:prstGeom>
          <a:solidFill>
            <a:schemeClr val="bg1">
              <a:alpha val="65881"/>
            </a:schemeClr>
          </a:solidFill>
          <a:ln w="9525">
            <a:noFill/>
            <a:miter lim="800000"/>
            <a:headEnd/>
            <a:tailEnd/>
          </a:ln>
        </p:spPr>
        <p:txBody>
          <a:bodyPr wrap="none">
            <a:spAutoFit/>
          </a:bodyPr>
          <a:lstStyle/>
          <a:p>
            <a:r>
              <a:rPr lang="en-US" altLang="ja-JP" sz="1600" dirty="0" err="1" smtClean="0">
                <a:solidFill>
                  <a:schemeClr val="tx1"/>
                </a:solidFill>
                <a:latin typeface="Comic Sans MS" pitchFamily="66" charset="0"/>
              </a:rPr>
              <a:t>PCIe</a:t>
            </a:r>
            <a:r>
              <a:rPr lang="en-US" altLang="ja-JP" sz="1600" dirty="0" smtClean="0">
                <a:solidFill>
                  <a:schemeClr val="tx1"/>
                </a:solidFill>
                <a:latin typeface="Comic Sans MS" pitchFamily="66" charset="0"/>
              </a:rPr>
              <a:t> x16</a:t>
            </a:r>
          </a:p>
          <a:p>
            <a:r>
              <a:rPr lang="en-US" altLang="ja-JP" sz="1600" dirty="0" smtClean="0">
                <a:solidFill>
                  <a:schemeClr val="tx1"/>
                </a:solidFill>
                <a:latin typeface="Comic Sans MS" pitchFamily="66" charset="0"/>
              </a:rPr>
              <a:t>4GB/s</a:t>
            </a:r>
            <a:endParaRPr lang="ja-JP" altLang="en-US" sz="1600" dirty="0">
              <a:solidFill>
                <a:schemeClr val="tx1"/>
              </a:solidFill>
              <a:latin typeface="Comic Sans MS" pitchFamily="66" charset="0"/>
            </a:endParaRPr>
          </a:p>
        </p:txBody>
      </p:sp>
      <p:grpSp>
        <p:nvGrpSpPr>
          <p:cNvPr id="24" name="グループ化 50"/>
          <p:cNvGrpSpPr>
            <a:grpSpLocks/>
          </p:cNvGrpSpPr>
          <p:nvPr/>
        </p:nvGrpSpPr>
        <p:grpSpPr bwMode="auto">
          <a:xfrm>
            <a:off x="3714744" y="5429264"/>
            <a:ext cx="128377" cy="588955"/>
            <a:chOff x="1662090" y="2304220"/>
            <a:chExt cx="469199" cy="2153484"/>
          </a:xfrm>
        </p:grpSpPr>
        <p:grpSp>
          <p:nvGrpSpPr>
            <p:cNvPr id="45" name="グループ化 27"/>
            <p:cNvGrpSpPr>
              <a:grpSpLocks/>
            </p:cNvGrpSpPr>
            <p:nvPr/>
          </p:nvGrpSpPr>
          <p:grpSpPr bwMode="auto">
            <a:xfrm>
              <a:off x="1662090" y="2304220"/>
              <a:ext cx="321030" cy="2001134"/>
              <a:chOff x="285720" y="1784814"/>
              <a:chExt cx="435684" cy="2715825"/>
            </a:xfrm>
          </p:grpSpPr>
          <p:sp>
            <p:nvSpPr>
              <p:cNvPr id="108" name="正方形/長方形 10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9" name="正方形/長方形 10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0" name="正方形/長方形 10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1" name="正方形/長方形 11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2" name="正方形/長方形 11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3" name="正方形/長方形 11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4" name="正方形/長方形 11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5" name="正方形/長方形 11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6" name="正方形/長方形 11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17" name="正方形/長方形 116"/>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46" name="グループ化 38"/>
            <p:cNvGrpSpPr>
              <a:grpSpLocks/>
            </p:cNvGrpSpPr>
            <p:nvPr/>
          </p:nvGrpSpPr>
          <p:grpSpPr bwMode="auto">
            <a:xfrm>
              <a:off x="1814374" y="2456570"/>
              <a:ext cx="316915" cy="2001134"/>
              <a:chOff x="285562" y="1784745"/>
              <a:chExt cx="430099" cy="2715825"/>
            </a:xfrm>
          </p:grpSpPr>
          <p:sp>
            <p:nvSpPr>
              <p:cNvPr id="98" name="正方形/長方形 97"/>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99" name="正方形/長方形 9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0" name="正方形/長方形 99"/>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1" name="正方形/長方形 100"/>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2" name="正方形/長方形 10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3" name="正方形/長方形 10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4" name="正方形/長方形 10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5" name="正方形/長方形 10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6" name="正方形/長方形 10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07" name="正方形/長方形 10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118" name="直線コネクタ 117"/>
          <p:cNvCxnSpPr/>
          <p:nvPr/>
        </p:nvCxnSpPr>
        <p:spPr>
          <a:xfrm rot="10800000">
            <a:off x="3519224" y="5715016"/>
            <a:ext cx="210161" cy="7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テキスト ボックス 908"/>
          <p:cNvSpPr txBox="1">
            <a:spLocks noChangeArrowheads="1"/>
          </p:cNvSpPr>
          <p:nvPr/>
        </p:nvSpPr>
        <p:spPr bwMode="auto">
          <a:xfrm>
            <a:off x="3500430" y="6031715"/>
            <a:ext cx="546945" cy="338554"/>
          </a:xfrm>
          <a:prstGeom prst="rect">
            <a:avLst/>
          </a:prstGeom>
          <a:solidFill>
            <a:schemeClr val="bg1">
              <a:alpha val="65881"/>
            </a:schemeClr>
          </a:solidFill>
          <a:ln w="9525">
            <a:noFill/>
            <a:miter lim="800000"/>
            <a:headEnd/>
            <a:tailEnd/>
          </a:ln>
        </p:spPr>
        <p:txBody>
          <a:bodyPr wrap="none">
            <a:spAutoFit/>
          </a:bodyPr>
          <a:lstStyle/>
          <a:p>
            <a:r>
              <a:rPr lang="en-US" altLang="ja-JP" sz="1600" dirty="0" smtClean="0">
                <a:solidFill>
                  <a:schemeClr val="tx1"/>
                </a:solidFill>
                <a:latin typeface="Comic Sans MS" pitchFamily="66" charset="0"/>
              </a:rPr>
              <a:t>1GB</a:t>
            </a:r>
            <a:endParaRPr lang="ja-JP" altLang="en-US" sz="1600" dirty="0">
              <a:solidFill>
                <a:schemeClr val="tx1"/>
              </a:solidFill>
              <a:latin typeface="Comic Sans MS" pitchFamily="66" charset="0"/>
            </a:endParaRPr>
          </a:p>
        </p:txBody>
      </p:sp>
      <p:sp>
        <p:nvSpPr>
          <p:cNvPr id="122" name="テキスト ボックス 908"/>
          <p:cNvSpPr txBox="1">
            <a:spLocks noChangeArrowheads="1"/>
          </p:cNvSpPr>
          <p:nvPr/>
        </p:nvSpPr>
        <p:spPr bwMode="auto">
          <a:xfrm>
            <a:off x="2857488" y="5929330"/>
            <a:ext cx="582211" cy="338554"/>
          </a:xfrm>
          <a:prstGeom prst="rect">
            <a:avLst/>
          </a:prstGeom>
          <a:solidFill>
            <a:schemeClr val="bg1">
              <a:alpha val="65881"/>
            </a:schemeClr>
          </a:solidFill>
          <a:ln w="9525">
            <a:noFill/>
            <a:miter lim="800000"/>
            <a:headEnd/>
            <a:tailEnd/>
          </a:ln>
        </p:spPr>
        <p:txBody>
          <a:bodyPr wrap="none">
            <a:spAutoFit/>
          </a:bodyPr>
          <a:lstStyle/>
          <a:p>
            <a:r>
              <a:rPr lang="en-US" altLang="ja-JP" sz="1600" dirty="0" smtClean="0">
                <a:solidFill>
                  <a:schemeClr val="tx1"/>
                </a:solidFill>
                <a:latin typeface="Comic Sans MS" pitchFamily="66" charset="0"/>
              </a:rPr>
              <a:t>GPU</a:t>
            </a:r>
            <a:endParaRPr lang="ja-JP" altLang="en-US" sz="1600" dirty="0">
              <a:solidFill>
                <a:schemeClr val="tx1"/>
              </a:solidFill>
              <a:latin typeface="Comic Sans MS" pitchFamily="66" charset="0"/>
            </a:endParaRPr>
          </a:p>
        </p:txBody>
      </p:sp>
      <p:sp>
        <p:nvSpPr>
          <p:cNvPr id="123" name="テキスト ボックス 908"/>
          <p:cNvSpPr txBox="1">
            <a:spLocks noChangeArrowheads="1"/>
          </p:cNvSpPr>
          <p:nvPr/>
        </p:nvSpPr>
        <p:spPr bwMode="auto">
          <a:xfrm>
            <a:off x="500034" y="3071810"/>
            <a:ext cx="1938351" cy="1077218"/>
          </a:xfrm>
          <a:prstGeom prst="rect">
            <a:avLst/>
          </a:prstGeom>
          <a:solidFill>
            <a:schemeClr val="bg1">
              <a:alpha val="65881"/>
            </a:schemeClr>
          </a:solidFill>
          <a:ln w="9525">
            <a:noFill/>
            <a:miter lim="800000"/>
            <a:headEnd/>
            <a:tailEnd/>
          </a:ln>
        </p:spPr>
        <p:txBody>
          <a:bodyPr wrap="none">
            <a:spAutoFit/>
          </a:bodyPr>
          <a:lstStyle/>
          <a:p>
            <a:r>
              <a:rPr lang="en-US" altLang="ja-JP" sz="1600" dirty="0" smtClean="0">
                <a:solidFill>
                  <a:schemeClr val="tx1"/>
                </a:solidFill>
                <a:latin typeface="Comic Sans MS" pitchFamily="66" charset="0"/>
              </a:rPr>
              <a:t>DDR3</a:t>
            </a:r>
            <a:br>
              <a:rPr lang="en-US" altLang="ja-JP" sz="1600" dirty="0" smtClean="0">
                <a:solidFill>
                  <a:schemeClr val="tx1"/>
                </a:solidFill>
                <a:latin typeface="Comic Sans MS" pitchFamily="66" charset="0"/>
              </a:rPr>
            </a:br>
            <a:r>
              <a:rPr lang="en-US" altLang="ja-JP" sz="1600" dirty="0" smtClean="0">
                <a:solidFill>
                  <a:schemeClr val="tx1"/>
                </a:solidFill>
                <a:latin typeface="Comic Sans MS" pitchFamily="66" charset="0"/>
              </a:rPr>
              <a:t>15-20GB STREAM</a:t>
            </a:r>
            <a:br>
              <a:rPr lang="en-US" altLang="ja-JP" sz="1600" dirty="0" smtClean="0">
                <a:solidFill>
                  <a:schemeClr val="tx1"/>
                </a:solidFill>
                <a:latin typeface="Comic Sans MS" pitchFamily="66" charset="0"/>
              </a:rPr>
            </a:br>
            <a:r>
              <a:rPr lang="en-US" altLang="ja-JP" sz="1600" dirty="0" smtClean="0">
                <a:solidFill>
                  <a:schemeClr val="tx1"/>
                </a:solidFill>
                <a:latin typeface="Comic Sans MS" pitchFamily="66" charset="0"/>
              </a:rPr>
              <a:t> </a:t>
            </a:r>
            <a:r>
              <a:rPr lang="en-US" altLang="ja-JP" sz="1600" dirty="0" err="1" smtClean="0">
                <a:solidFill>
                  <a:schemeClr val="tx1"/>
                </a:solidFill>
                <a:latin typeface="Comic Sans MS" pitchFamily="66" charset="0"/>
              </a:rPr>
              <a:t>persocket</a:t>
            </a:r>
            <a:r>
              <a:rPr lang="en-US" altLang="ja-JP" sz="1600" dirty="0" smtClean="0">
                <a:solidFill>
                  <a:schemeClr val="tx1"/>
                </a:solidFill>
                <a:latin typeface="Comic Sans MS" pitchFamily="66" charset="0"/>
              </a:rPr>
              <a:t/>
            </a:r>
            <a:br>
              <a:rPr lang="en-US" altLang="ja-JP" sz="1600" dirty="0" smtClean="0">
                <a:solidFill>
                  <a:schemeClr val="tx1"/>
                </a:solidFill>
                <a:latin typeface="Comic Sans MS" pitchFamily="66" charset="0"/>
              </a:rPr>
            </a:br>
            <a:r>
              <a:rPr lang="en-US" altLang="ja-JP" sz="1600" dirty="0" smtClean="0">
                <a:solidFill>
                  <a:schemeClr val="tx1"/>
                </a:solidFill>
                <a:latin typeface="Comic Sans MS" pitchFamily="66" charset="0"/>
              </a:rPr>
              <a:t>2GB/core</a:t>
            </a:r>
            <a:endParaRPr lang="ja-JP" altLang="en-US" sz="1600" dirty="0">
              <a:solidFill>
                <a:schemeClr val="tx1"/>
              </a:solidFill>
              <a:latin typeface="Comic Sans MS" pitchFamily="66" charset="0"/>
            </a:endParaRPr>
          </a:p>
        </p:txBody>
      </p:sp>
      <p:sp>
        <p:nvSpPr>
          <p:cNvPr id="124" name="テキスト ボックス 908"/>
          <p:cNvSpPr txBox="1">
            <a:spLocks noChangeArrowheads="1"/>
          </p:cNvSpPr>
          <p:nvPr/>
        </p:nvSpPr>
        <p:spPr bwMode="auto">
          <a:xfrm>
            <a:off x="1214414" y="2214554"/>
            <a:ext cx="2472152" cy="523220"/>
          </a:xfrm>
          <a:prstGeom prst="rect">
            <a:avLst/>
          </a:prstGeom>
          <a:solidFill>
            <a:schemeClr val="bg1">
              <a:alpha val="65881"/>
            </a:schemeClr>
          </a:solidFill>
          <a:ln w="9525">
            <a:noFill/>
            <a:miter lim="800000"/>
            <a:headEnd/>
            <a:tailEnd/>
          </a:ln>
        </p:spPr>
        <p:txBody>
          <a:bodyPr wrap="none">
            <a:spAutoFit/>
          </a:bodyPr>
          <a:lstStyle/>
          <a:p>
            <a:r>
              <a:rPr lang="en-US" altLang="ja-JP" sz="2800" dirty="0" smtClean="0">
                <a:solidFill>
                  <a:schemeClr val="tx1"/>
                </a:solidFill>
                <a:latin typeface="Comic Sans MS" pitchFamily="66" charset="0"/>
              </a:rPr>
              <a:t>CPU “Centric”</a:t>
            </a:r>
            <a:endParaRPr lang="ja-JP" altLang="en-US" sz="2800" dirty="0">
              <a:solidFill>
                <a:schemeClr val="tx1"/>
              </a:solidFill>
              <a:latin typeface="Comic Sans MS" pitchFamily="66" charset="0"/>
            </a:endParaRPr>
          </a:p>
        </p:txBody>
      </p:sp>
      <p:sp>
        <p:nvSpPr>
          <p:cNvPr id="125" name="右矢印 124"/>
          <p:cNvSpPr/>
          <p:nvPr/>
        </p:nvSpPr>
        <p:spPr bwMode="auto">
          <a:xfrm>
            <a:off x="3810000" y="3200400"/>
            <a:ext cx="642942" cy="714380"/>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pPr>
            <a:endParaRPr kumimoji="0" lang="ja-JP" altLang="en-US" sz="2000" b="0" i="0" u="none" strike="noStrike" cap="none" normalizeH="0" baseline="0" smtClean="0">
              <a:ln>
                <a:noFill/>
              </a:ln>
              <a:solidFill>
                <a:schemeClr val="bg1"/>
              </a:solidFill>
              <a:effectLst/>
              <a:latin typeface="Comic Sans MS" pitchFamily="66" charset="0"/>
            </a:endParaRPr>
          </a:p>
        </p:txBody>
      </p:sp>
      <p:pic>
        <p:nvPicPr>
          <p:cNvPr id="126" name="Picture 56" descr="GT200-Die"/>
          <p:cNvPicPr>
            <a:picLocks noChangeAspect="1" noChangeArrowheads="1"/>
          </p:cNvPicPr>
          <p:nvPr/>
        </p:nvPicPr>
        <p:blipFill>
          <a:blip r:embed="rId3" cstate="email"/>
          <a:srcRect/>
          <a:stretch>
            <a:fillRect/>
          </a:stretch>
        </p:blipFill>
        <p:spPr bwMode="auto">
          <a:xfrm>
            <a:off x="5072066" y="3000372"/>
            <a:ext cx="2200104" cy="1928826"/>
          </a:xfrm>
          <a:prstGeom prst="rect">
            <a:avLst/>
          </a:prstGeom>
          <a:noFill/>
          <a:ln w="9525">
            <a:noFill/>
            <a:miter lim="800000"/>
            <a:headEnd/>
            <a:tailEnd/>
          </a:ln>
        </p:spPr>
      </p:pic>
      <p:grpSp>
        <p:nvGrpSpPr>
          <p:cNvPr id="71" name="グループ化 50"/>
          <p:cNvGrpSpPr>
            <a:grpSpLocks/>
          </p:cNvGrpSpPr>
          <p:nvPr/>
        </p:nvGrpSpPr>
        <p:grpSpPr bwMode="auto">
          <a:xfrm rot="16200000">
            <a:off x="5841833" y="1659101"/>
            <a:ext cx="389291" cy="1785950"/>
            <a:chOff x="1662090" y="2304220"/>
            <a:chExt cx="469199" cy="2153484"/>
          </a:xfrm>
        </p:grpSpPr>
        <p:grpSp>
          <p:nvGrpSpPr>
            <p:cNvPr id="72" name="グループ化 27"/>
            <p:cNvGrpSpPr>
              <a:grpSpLocks/>
            </p:cNvGrpSpPr>
            <p:nvPr/>
          </p:nvGrpSpPr>
          <p:grpSpPr bwMode="auto">
            <a:xfrm>
              <a:off x="1662090" y="2304220"/>
              <a:ext cx="321030" cy="2001134"/>
              <a:chOff x="285720" y="1784814"/>
              <a:chExt cx="435684" cy="2715825"/>
            </a:xfrm>
          </p:grpSpPr>
          <p:sp>
            <p:nvSpPr>
              <p:cNvPr id="140" name="正方形/長方形 139"/>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1" name="正方形/長方形 140"/>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2" name="正方形/長方形 141"/>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3" name="正方形/長方形 142"/>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4" name="正方形/長方形 143"/>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5" name="正方形/長方形 144"/>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6" name="正方形/長方形 145"/>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7" name="正方形/長方形 146"/>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8" name="正方形/長方形 147"/>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49" name="正方形/長方形 148"/>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73" name="グループ化 38"/>
            <p:cNvGrpSpPr>
              <a:grpSpLocks/>
            </p:cNvGrpSpPr>
            <p:nvPr/>
          </p:nvGrpSpPr>
          <p:grpSpPr bwMode="auto">
            <a:xfrm>
              <a:off x="1814374" y="2456570"/>
              <a:ext cx="316915" cy="2001134"/>
              <a:chOff x="285562" y="1784745"/>
              <a:chExt cx="430099" cy="2715825"/>
            </a:xfrm>
          </p:grpSpPr>
          <p:sp>
            <p:nvSpPr>
              <p:cNvPr id="130" name="正方形/長方形 129"/>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1" name="正方形/長方形 130"/>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2" name="正方形/長方形 131"/>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3" name="正方形/長方形 132"/>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4" name="正方形/長方形 133"/>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5" name="正方形/長方形 134"/>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6" name="正方形/長方形 135"/>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7" name="正方形/長方形 136"/>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8" name="正方形/長方形 137"/>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39" name="正方形/長方形 138"/>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150" name="直線コネクタ 149"/>
          <p:cNvCxnSpPr/>
          <p:nvPr/>
        </p:nvCxnSpPr>
        <p:spPr>
          <a:xfrm rot="16200000" flipV="1">
            <a:off x="5607853" y="2821775"/>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グループ化 50"/>
          <p:cNvGrpSpPr>
            <a:grpSpLocks/>
          </p:cNvGrpSpPr>
          <p:nvPr/>
        </p:nvGrpSpPr>
        <p:grpSpPr bwMode="auto">
          <a:xfrm rot="16200000">
            <a:off x="6127585" y="1444787"/>
            <a:ext cx="389291" cy="1785950"/>
            <a:chOff x="1662090" y="2304220"/>
            <a:chExt cx="469199" cy="2153484"/>
          </a:xfrm>
        </p:grpSpPr>
        <p:grpSp>
          <p:nvGrpSpPr>
            <p:cNvPr id="75" name="グループ化 27"/>
            <p:cNvGrpSpPr>
              <a:grpSpLocks/>
            </p:cNvGrpSpPr>
            <p:nvPr/>
          </p:nvGrpSpPr>
          <p:grpSpPr bwMode="auto">
            <a:xfrm>
              <a:off x="1662090" y="2304220"/>
              <a:ext cx="321030" cy="2001134"/>
              <a:chOff x="285720" y="1784814"/>
              <a:chExt cx="435684" cy="2715825"/>
            </a:xfrm>
          </p:grpSpPr>
          <p:sp>
            <p:nvSpPr>
              <p:cNvPr id="172" name="正方形/長方形 17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3" name="正方形/長方形 17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4" name="正方形/長方形 17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5" name="正方形/長方形 17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6" name="正方形/長方形 17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7" name="正方形/長方形 17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8" name="正方形/長方形 17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9" name="正方形/長方形 17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0" name="正方形/長方形 17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1" name="正方形/長方形 18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76" name="グループ化 38"/>
            <p:cNvGrpSpPr>
              <a:grpSpLocks/>
            </p:cNvGrpSpPr>
            <p:nvPr/>
          </p:nvGrpSpPr>
          <p:grpSpPr bwMode="auto">
            <a:xfrm>
              <a:off x="1814374" y="2456570"/>
              <a:ext cx="316915" cy="2001134"/>
              <a:chOff x="285562" y="1784745"/>
              <a:chExt cx="430099" cy="2715825"/>
            </a:xfrm>
          </p:grpSpPr>
          <p:sp>
            <p:nvSpPr>
              <p:cNvPr id="162" name="正方形/長方形 16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3" name="正方形/長方形 16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4" name="正方形/長方形 16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5" name="正方形/長方形 16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6" name="正方形/長方形 16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7" name="正方形/長方形 16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8" name="正方形/長方形 16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69" name="正方形/長方形 16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0" name="正方形/長方形 16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71" name="正方形/長方形 17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grpSp>
        <p:nvGrpSpPr>
          <p:cNvPr id="77" name="グループ化 50"/>
          <p:cNvGrpSpPr>
            <a:grpSpLocks/>
          </p:cNvGrpSpPr>
          <p:nvPr/>
        </p:nvGrpSpPr>
        <p:grpSpPr bwMode="auto">
          <a:xfrm rot="16200000">
            <a:off x="6413337" y="1230473"/>
            <a:ext cx="389291" cy="1785950"/>
            <a:chOff x="1662090" y="2304220"/>
            <a:chExt cx="469199" cy="2153484"/>
          </a:xfrm>
        </p:grpSpPr>
        <p:grpSp>
          <p:nvGrpSpPr>
            <p:cNvPr id="78" name="グループ化 27"/>
            <p:cNvGrpSpPr>
              <a:grpSpLocks/>
            </p:cNvGrpSpPr>
            <p:nvPr/>
          </p:nvGrpSpPr>
          <p:grpSpPr bwMode="auto">
            <a:xfrm>
              <a:off x="1662090" y="2304220"/>
              <a:ext cx="321030" cy="2001134"/>
              <a:chOff x="285720" y="1784814"/>
              <a:chExt cx="435684" cy="2715825"/>
            </a:xfrm>
          </p:grpSpPr>
          <p:sp>
            <p:nvSpPr>
              <p:cNvPr id="195" name="正方形/長方形 19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6" name="正方形/長方形 19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7" name="正方形/長方形 19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8" name="正方形/長方形 19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9" name="正方形/長方形 19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0" name="正方形/長方形 19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1" name="正方形/長方形 20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2" name="正方形/長方形 20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3" name="正方形/長方形 20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4" name="正方形/長方形 20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79" name="グループ化 38"/>
            <p:cNvGrpSpPr>
              <a:grpSpLocks/>
            </p:cNvGrpSpPr>
            <p:nvPr/>
          </p:nvGrpSpPr>
          <p:grpSpPr bwMode="auto">
            <a:xfrm>
              <a:off x="1814374" y="2456570"/>
              <a:ext cx="316915" cy="2001134"/>
              <a:chOff x="285562" y="1784745"/>
              <a:chExt cx="430099" cy="2715825"/>
            </a:xfrm>
          </p:grpSpPr>
          <p:sp>
            <p:nvSpPr>
              <p:cNvPr id="185" name="正方形/長方形 18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6" name="正方形/長方形 18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7" name="正方形/長方形 18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8" name="正方形/長方形 18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89" name="正方形/長方形 18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0" name="正方形/長方形 18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1" name="正方形/長方形 19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2" name="正方形/長方形 19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3" name="正方形/長方形 19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194" name="正方形/長方形 19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grpSp>
        <p:nvGrpSpPr>
          <p:cNvPr id="80" name="グループ化 50"/>
          <p:cNvGrpSpPr>
            <a:grpSpLocks/>
          </p:cNvGrpSpPr>
          <p:nvPr/>
        </p:nvGrpSpPr>
        <p:grpSpPr bwMode="auto">
          <a:xfrm rot="16200000">
            <a:off x="6699089" y="1016159"/>
            <a:ext cx="389291" cy="1785950"/>
            <a:chOff x="1662090" y="2304220"/>
            <a:chExt cx="469199" cy="2153484"/>
          </a:xfrm>
        </p:grpSpPr>
        <p:grpSp>
          <p:nvGrpSpPr>
            <p:cNvPr id="81" name="グループ化 27"/>
            <p:cNvGrpSpPr>
              <a:grpSpLocks/>
            </p:cNvGrpSpPr>
            <p:nvPr/>
          </p:nvGrpSpPr>
          <p:grpSpPr bwMode="auto">
            <a:xfrm>
              <a:off x="1662090" y="2304220"/>
              <a:ext cx="321030" cy="2001134"/>
              <a:chOff x="285720" y="1784814"/>
              <a:chExt cx="435684" cy="2715825"/>
            </a:xfrm>
          </p:grpSpPr>
          <p:sp>
            <p:nvSpPr>
              <p:cNvPr id="218" name="正方形/長方形 21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9" name="正方形/長方形 21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0" name="正方形/長方形 21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1" name="正方形/長方形 22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2" name="正方形/長方形 22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3" name="正方形/長方形 22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4" name="正方形/長方形 22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5" name="正方形/長方形 22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6" name="正方形/長方形 22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27" name="正方形/長方形 226"/>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82" name="グループ化 38"/>
            <p:cNvGrpSpPr>
              <a:grpSpLocks/>
            </p:cNvGrpSpPr>
            <p:nvPr/>
          </p:nvGrpSpPr>
          <p:grpSpPr bwMode="auto">
            <a:xfrm>
              <a:off x="1814374" y="2456570"/>
              <a:ext cx="316915" cy="2001134"/>
              <a:chOff x="285562" y="1784745"/>
              <a:chExt cx="430099" cy="2715825"/>
            </a:xfrm>
          </p:grpSpPr>
          <p:sp>
            <p:nvSpPr>
              <p:cNvPr id="208" name="正方形/長方形 207"/>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09" name="正方形/長方形 20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0" name="正方形/長方形 209"/>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1" name="正方形/長方形 210"/>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2" name="正方形/長方形 21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3" name="正方形/長方形 21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4" name="正方形/長方形 21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5" name="正方形/長方形 21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6" name="正方形/長方形 21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17" name="正方形/長方形 21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228" name="直線コネクタ 227"/>
          <p:cNvCxnSpPr/>
          <p:nvPr/>
        </p:nvCxnSpPr>
        <p:spPr>
          <a:xfrm rot="5400000" flipH="1" flipV="1">
            <a:off x="5715009" y="2786058"/>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rot="5400000" flipH="1" flipV="1">
            <a:off x="5822166" y="2750339"/>
            <a:ext cx="5000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5400000" flipH="1" flipV="1">
            <a:off x="5929323" y="2714620"/>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16200000" flipV="1">
            <a:off x="6036481" y="2678900"/>
            <a:ext cx="6429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16200000" flipV="1">
            <a:off x="6143638" y="2643181"/>
            <a:ext cx="71438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16200000" flipV="1">
            <a:off x="6215076" y="2643181"/>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rot="5400000" flipH="1" flipV="1">
            <a:off x="6357950" y="2571744"/>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rot="5400000" flipH="1" flipV="1">
            <a:off x="6429388" y="2571744"/>
            <a:ext cx="100013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テキスト ボックス 908"/>
          <p:cNvSpPr txBox="1">
            <a:spLocks noChangeArrowheads="1"/>
          </p:cNvSpPr>
          <p:nvPr/>
        </p:nvSpPr>
        <p:spPr bwMode="auto">
          <a:xfrm>
            <a:off x="6934200" y="1828800"/>
            <a:ext cx="2146742" cy="923330"/>
          </a:xfrm>
          <a:prstGeom prst="rect">
            <a:avLst/>
          </a:prstGeom>
          <a:solidFill>
            <a:schemeClr val="bg1">
              <a:alpha val="65881"/>
            </a:schemeClr>
          </a:solidFill>
          <a:ln w="9525">
            <a:noFill/>
            <a:miter lim="800000"/>
            <a:headEnd/>
            <a:tailEnd/>
          </a:ln>
        </p:spPr>
        <p:txBody>
          <a:bodyPr wrap="none">
            <a:spAutoFit/>
          </a:bodyPr>
          <a:lstStyle/>
          <a:p>
            <a:r>
              <a:rPr lang="en-US" altLang="ja-JP" dirty="0" smtClean="0">
                <a:solidFill>
                  <a:schemeClr val="tx1"/>
                </a:solidFill>
                <a:latin typeface="Comic Sans MS" pitchFamily="66" charset="0"/>
              </a:rPr>
              <a:t>GDDR5</a:t>
            </a:r>
            <a:br>
              <a:rPr lang="en-US" altLang="ja-JP" dirty="0" smtClean="0">
                <a:solidFill>
                  <a:schemeClr val="tx1"/>
                </a:solidFill>
                <a:latin typeface="Comic Sans MS" pitchFamily="66" charset="0"/>
              </a:rPr>
            </a:br>
            <a:r>
              <a:rPr lang="en-US" altLang="ja-JP" dirty="0" smtClean="0">
                <a:solidFill>
                  <a:schemeClr val="tx1"/>
                </a:solidFill>
                <a:latin typeface="Comic Sans MS" pitchFamily="66" charset="0"/>
              </a:rPr>
              <a:t>150GB STREAM</a:t>
            </a:r>
            <a:br>
              <a:rPr lang="en-US" altLang="ja-JP" dirty="0" smtClean="0">
                <a:solidFill>
                  <a:schemeClr val="tx1"/>
                </a:solidFill>
                <a:latin typeface="Comic Sans MS" pitchFamily="66" charset="0"/>
              </a:rPr>
            </a:br>
            <a:r>
              <a:rPr lang="en-US" altLang="ja-JP" dirty="0" smtClean="0">
                <a:latin typeface="Comic Sans MS" pitchFamily="66" charset="0"/>
              </a:rPr>
              <a:t>3-6 GB per socket</a:t>
            </a:r>
            <a:endParaRPr lang="ja-JP" altLang="en-US" dirty="0">
              <a:solidFill>
                <a:schemeClr val="tx1"/>
              </a:solidFill>
              <a:latin typeface="Comic Sans MS" pitchFamily="66" charset="0"/>
            </a:endParaRPr>
          </a:p>
        </p:txBody>
      </p:sp>
      <p:sp>
        <p:nvSpPr>
          <p:cNvPr id="245" name="正方形/長方形 244"/>
          <p:cNvSpPr/>
          <p:nvPr/>
        </p:nvSpPr>
        <p:spPr>
          <a:xfrm>
            <a:off x="5857884" y="5286388"/>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IOH</a:t>
            </a:r>
            <a:endParaRPr lang="ja-JP" altLang="en-US" sz="1800" dirty="0">
              <a:solidFill>
                <a:schemeClr val="tx1"/>
              </a:solidFill>
              <a:latin typeface="Comic Sans MS" pitchFamily="66" charset="0"/>
            </a:endParaRPr>
          </a:p>
        </p:txBody>
      </p:sp>
      <p:grpSp>
        <p:nvGrpSpPr>
          <p:cNvPr id="83" name="グループ化 246"/>
          <p:cNvGrpSpPr/>
          <p:nvPr/>
        </p:nvGrpSpPr>
        <p:grpSpPr>
          <a:xfrm>
            <a:off x="7072330" y="5077335"/>
            <a:ext cx="571504" cy="637681"/>
            <a:chOff x="2190750" y="3649663"/>
            <a:chExt cx="881063" cy="1155700"/>
          </a:xfrm>
        </p:grpSpPr>
        <p:sp>
          <p:nvSpPr>
            <p:cNvPr id="248" name="角丸四角形 247"/>
            <p:cNvSpPr/>
            <p:nvPr/>
          </p:nvSpPr>
          <p:spPr bwMode="auto">
            <a:xfrm>
              <a:off x="2190750" y="3649663"/>
              <a:ext cx="881063"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nvGrpSpPr>
            <p:cNvPr id="84" name="グループ化 697"/>
            <p:cNvGrpSpPr>
              <a:grpSpLocks/>
            </p:cNvGrpSpPr>
            <p:nvPr/>
          </p:nvGrpSpPr>
          <p:grpSpPr bwMode="auto">
            <a:xfrm>
              <a:off x="2244722" y="3759200"/>
              <a:ext cx="771524" cy="330200"/>
              <a:chOff x="1999643" y="1785122"/>
              <a:chExt cx="1000132" cy="856452"/>
            </a:xfrm>
          </p:grpSpPr>
          <p:sp>
            <p:nvSpPr>
              <p:cNvPr id="254" name="正方形/長方形 253"/>
              <p:cNvSpPr/>
              <p:nvPr/>
            </p:nvSpPr>
            <p:spPr>
              <a:xfrm>
                <a:off x="1999643" y="1785122"/>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55" name="正方形/長方形 254"/>
              <p:cNvSpPr/>
              <p:nvPr/>
            </p:nvSpPr>
            <p:spPr>
              <a:xfrm>
                <a:off x="2499710" y="1785122"/>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sp>
          <p:nvSpPr>
            <p:cNvPr id="250" name="正方形/長方形 249"/>
            <p:cNvSpPr/>
            <p:nvPr/>
          </p:nvSpPr>
          <p:spPr bwMode="auto">
            <a:xfrm>
              <a:off x="2244725" y="4089400"/>
              <a:ext cx="771525" cy="220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nvGrpSpPr>
            <p:cNvPr id="85" name="グループ化 703"/>
            <p:cNvGrpSpPr>
              <a:grpSpLocks/>
            </p:cNvGrpSpPr>
            <p:nvPr/>
          </p:nvGrpSpPr>
          <p:grpSpPr bwMode="auto">
            <a:xfrm>
              <a:off x="2244722" y="4310063"/>
              <a:ext cx="771524" cy="330200"/>
              <a:chOff x="1999643" y="1785156"/>
              <a:chExt cx="1000132" cy="856452"/>
            </a:xfrm>
          </p:grpSpPr>
          <p:sp>
            <p:nvSpPr>
              <p:cNvPr id="252" name="正方形/長方形 251"/>
              <p:cNvSpPr/>
              <p:nvPr/>
            </p:nvSpPr>
            <p:spPr>
              <a:xfrm>
                <a:off x="1999643" y="1785156"/>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53" name="正方形/長方形 252"/>
              <p:cNvSpPr/>
              <p:nvPr/>
            </p:nvSpPr>
            <p:spPr>
              <a:xfrm>
                <a:off x="2499710" y="1785156"/>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256" name="直線コネクタ 255"/>
          <p:cNvCxnSpPr>
            <a:endCxn id="126" idx="2"/>
          </p:cNvCxnSpPr>
          <p:nvPr/>
        </p:nvCxnSpPr>
        <p:spPr>
          <a:xfrm rot="16200000" flipV="1">
            <a:off x="6015002" y="5086314"/>
            <a:ext cx="357190" cy="429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p:nvPr/>
        </p:nvCxnSpPr>
        <p:spPr>
          <a:xfrm>
            <a:off x="6715140" y="5363087"/>
            <a:ext cx="357190" cy="33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正方形/長方形 259"/>
          <p:cNvSpPr/>
          <p:nvPr/>
        </p:nvSpPr>
        <p:spPr>
          <a:xfrm>
            <a:off x="5214942" y="5786454"/>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IB QDR HCA</a:t>
            </a:r>
            <a:endParaRPr lang="ja-JP" altLang="en-US" sz="1800" dirty="0">
              <a:solidFill>
                <a:schemeClr val="tx1"/>
              </a:solidFill>
              <a:latin typeface="Comic Sans MS" pitchFamily="66" charset="0"/>
            </a:endParaRPr>
          </a:p>
        </p:txBody>
      </p:sp>
      <p:cxnSp>
        <p:nvCxnSpPr>
          <p:cNvPr id="261" name="直線コネクタ 260"/>
          <p:cNvCxnSpPr>
            <a:stCxn id="260" idx="1"/>
          </p:cNvCxnSpPr>
          <p:nvPr/>
        </p:nvCxnSpPr>
        <p:spPr>
          <a:xfrm rot="10800000" flipV="1">
            <a:off x="4143372" y="6215078"/>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テキスト ボックス 687"/>
          <p:cNvSpPr txBox="1">
            <a:spLocks noChangeArrowheads="1"/>
          </p:cNvSpPr>
          <p:nvPr/>
        </p:nvSpPr>
        <p:spPr bwMode="auto">
          <a:xfrm>
            <a:off x="3786182" y="6531757"/>
            <a:ext cx="1558440" cy="338554"/>
          </a:xfrm>
          <a:prstGeom prst="rect">
            <a:avLst/>
          </a:prstGeom>
          <a:noFill/>
          <a:ln w="9525">
            <a:noFill/>
            <a:miter lim="800000"/>
            <a:headEnd/>
            <a:tailEnd/>
          </a:ln>
        </p:spPr>
        <p:txBody>
          <a:bodyPr wrap="none">
            <a:spAutoFit/>
          </a:bodyPr>
          <a:lstStyle/>
          <a:p>
            <a:r>
              <a:rPr lang="en-US" altLang="ja-JP" sz="1600" dirty="0" smtClean="0">
                <a:solidFill>
                  <a:schemeClr val="tx1"/>
                </a:solidFill>
                <a:latin typeface="Comic Sans MS" pitchFamily="66" charset="0"/>
              </a:rPr>
              <a:t>40Gbps IB x n</a:t>
            </a:r>
            <a:endParaRPr lang="en-US" altLang="ja-JP" sz="1600" dirty="0">
              <a:solidFill>
                <a:schemeClr val="tx1"/>
              </a:solidFill>
              <a:latin typeface="Comic Sans MS" pitchFamily="66" charset="0"/>
            </a:endParaRPr>
          </a:p>
        </p:txBody>
      </p:sp>
      <p:sp>
        <p:nvSpPr>
          <p:cNvPr id="263" name="テキスト ボックス 908"/>
          <p:cNvSpPr txBox="1">
            <a:spLocks noChangeArrowheads="1"/>
          </p:cNvSpPr>
          <p:nvPr/>
        </p:nvSpPr>
        <p:spPr bwMode="auto">
          <a:xfrm>
            <a:off x="4643438" y="5297739"/>
            <a:ext cx="1135247" cy="584775"/>
          </a:xfrm>
          <a:prstGeom prst="rect">
            <a:avLst/>
          </a:prstGeom>
          <a:solidFill>
            <a:schemeClr val="bg1">
              <a:alpha val="65881"/>
            </a:schemeClr>
          </a:solidFill>
          <a:ln w="9525">
            <a:noFill/>
            <a:miter lim="800000"/>
            <a:headEnd/>
            <a:tailEnd/>
          </a:ln>
        </p:spPr>
        <p:txBody>
          <a:bodyPr wrap="none">
            <a:spAutoFit/>
          </a:bodyPr>
          <a:lstStyle/>
          <a:p>
            <a:r>
              <a:rPr lang="en-US" altLang="ja-JP" sz="1600" dirty="0" err="1" smtClean="0">
                <a:solidFill>
                  <a:schemeClr val="tx1"/>
                </a:solidFill>
                <a:latin typeface="Comic Sans MS" pitchFamily="66" charset="0"/>
              </a:rPr>
              <a:t>PCIe</a:t>
            </a:r>
            <a:r>
              <a:rPr lang="en-US" altLang="ja-JP" sz="1600" dirty="0" smtClean="0">
                <a:solidFill>
                  <a:schemeClr val="tx1"/>
                </a:solidFill>
                <a:latin typeface="Comic Sans MS" pitchFamily="66" charset="0"/>
              </a:rPr>
              <a:t> x8</a:t>
            </a:r>
          </a:p>
          <a:p>
            <a:r>
              <a:rPr lang="en-US" altLang="ja-JP" sz="1600" dirty="0" smtClean="0">
                <a:solidFill>
                  <a:schemeClr val="tx1"/>
                </a:solidFill>
                <a:latin typeface="Comic Sans MS" pitchFamily="66" charset="0"/>
              </a:rPr>
              <a:t>2GB/s x n</a:t>
            </a:r>
            <a:endParaRPr lang="ja-JP" altLang="en-US" sz="1600" dirty="0">
              <a:solidFill>
                <a:schemeClr val="tx1"/>
              </a:solidFill>
              <a:latin typeface="Comic Sans MS" pitchFamily="66" charset="0"/>
            </a:endParaRPr>
          </a:p>
        </p:txBody>
      </p:sp>
      <p:sp>
        <p:nvSpPr>
          <p:cNvPr id="264" name="正方形/長方形 263"/>
          <p:cNvSpPr/>
          <p:nvPr/>
        </p:nvSpPr>
        <p:spPr>
          <a:xfrm>
            <a:off x="5357818" y="5929336"/>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IB QDR HCA</a:t>
            </a:r>
            <a:endParaRPr lang="ja-JP" altLang="en-US" sz="1800" dirty="0">
              <a:solidFill>
                <a:schemeClr val="tx1"/>
              </a:solidFill>
              <a:latin typeface="Comic Sans MS" pitchFamily="66" charset="0"/>
            </a:endParaRPr>
          </a:p>
        </p:txBody>
      </p:sp>
      <p:cxnSp>
        <p:nvCxnSpPr>
          <p:cNvPr id="265" name="直線コネクタ 264"/>
          <p:cNvCxnSpPr>
            <a:stCxn id="264" idx="1"/>
          </p:cNvCxnSpPr>
          <p:nvPr/>
        </p:nvCxnSpPr>
        <p:spPr>
          <a:xfrm rot="10800000" flipV="1">
            <a:off x="4286248" y="6357960"/>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rot="5400000" flipH="1" flipV="1">
            <a:off x="6001555" y="5785662"/>
            <a:ext cx="42862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rot="5400000" flipH="1" flipV="1">
            <a:off x="5966629" y="5679298"/>
            <a:ext cx="214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rot="16200000" flipH="1">
            <a:off x="6357950" y="5643578"/>
            <a:ext cx="714380" cy="571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6" name="グループ化 50"/>
          <p:cNvGrpSpPr>
            <a:grpSpLocks/>
          </p:cNvGrpSpPr>
          <p:nvPr/>
        </p:nvGrpSpPr>
        <p:grpSpPr bwMode="auto">
          <a:xfrm>
            <a:off x="7000892" y="6000768"/>
            <a:ext cx="128377" cy="588955"/>
            <a:chOff x="1662090" y="2304220"/>
            <a:chExt cx="469199" cy="2153484"/>
          </a:xfrm>
        </p:grpSpPr>
        <p:grpSp>
          <p:nvGrpSpPr>
            <p:cNvPr id="87" name="グループ化 27"/>
            <p:cNvGrpSpPr>
              <a:grpSpLocks/>
            </p:cNvGrpSpPr>
            <p:nvPr/>
          </p:nvGrpSpPr>
          <p:grpSpPr bwMode="auto">
            <a:xfrm>
              <a:off x="1662090" y="2304220"/>
              <a:ext cx="321030" cy="2001134"/>
              <a:chOff x="285720" y="1784814"/>
              <a:chExt cx="435684" cy="2715825"/>
            </a:xfrm>
          </p:grpSpPr>
          <p:sp>
            <p:nvSpPr>
              <p:cNvPr id="288" name="正方形/長方形 287"/>
              <p:cNvSpPr/>
              <p:nvPr/>
            </p:nvSpPr>
            <p:spPr>
              <a:xfrm>
                <a:off x="285720" y="1784814"/>
                <a:ext cx="435684"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9" name="正方形/長方形 288"/>
              <p:cNvSpPr/>
              <p:nvPr/>
            </p:nvSpPr>
            <p:spPr>
              <a:xfrm>
                <a:off x="358334" y="1927310"/>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0" name="正方形/長方形 289"/>
              <p:cNvSpPr/>
              <p:nvPr/>
            </p:nvSpPr>
            <p:spPr>
              <a:xfrm>
                <a:off x="358334" y="2212304"/>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1" name="正方形/長方形 290"/>
              <p:cNvSpPr/>
              <p:nvPr/>
            </p:nvSpPr>
            <p:spPr>
              <a:xfrm>
                <a:off x="358334" y="2500093"/>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2" name="正方形/長方形 291"/>
              <p:cNvSpPr/>
              <p:nvPr/>
            </p:nvSpPr>
            <p:spPr>
              <a:xfrm>
                <a:off x="358334" y="2785087"/>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3" name="正方形/長方形 292"/>
              <p:cNvSpPr/>
              <p:nvPr/>
            </p:nvSpPr>
            <p:spPr>
              <a:xfrm>
                <a:off x="358334" y="3070081"/>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4" name="正方形/長方形 293"/>
              <p:cNvSpPr/>
              <p:nvPr/>
            </p:nvSpPr>
            <p:spPr>
              <a:xfrm>
                <a:off x="358334" y="3357868"/>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5" name="正方形/長方形 294"/>
              <p:cNvSpPr/>
              <p:nvPr/>
            </p:nvSpPr>
            <p:spPr>
              <a:xfrm>
                <a:off x="358334" y="3642862"/>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6" name="正方形/長方形 295"/>
              <p:cNvSpPr/>
              <p:nvPr/>
            </p:nvSpPr>
            <p:spPr>
              <a:xfrm>
                <a:off x="358334" y="3927856"/>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97" name="正方形/長方形 296"/>
              <p:cNvSpPr/>
              <p:nvPr/>
            </p:nvSpPr>
            <p:spPr>
              <a:xfrm>
                <a:off x="358334" y="4215645"/>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88" name="グループ化 38"/>
            <p:cNvGrpSpPr>
              <a:grpSpLocks/>
            </p:cNvGrpSpPr>
            <p:nvPr/>
          </p:nvGrpSpPr>
          <p:grpSpPr bwMode="auto">
            <a:xfrm>
              <a:off x="1814374" y="2456570"/>
              <a:ext cx="316915" cy="2001134"/>
              <a:chOff x="285562" y="1784745"/>
              <a:chExt cx="430099" cy="2715825"/>
            </a:xfrm>
          </p:grpSpPr>
          <p:sp>
            <p:nvSpPr>
              <p:cNvPr id="278" name="正方形/長方形 277"/>
              <p:cNvSpPr/>
              <p:nvPr/>
            </p:nvSpPr>
            <p:spPr>
              <a:xfrm>
                <a:off x="285562" y="1784745"/>
                <a:ext cx="430099"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79" name="正方形/長方形 278"/>
              <p:cNvSpPr/>
              <p:nvPr/>
            </p:nvSpPr>
            <p:spPr>
              <a:xfrm>
                <a:off x="358176" y="1927241"/>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0" name="正方形/長方形 279"/>
              <p:cNvSpPr/>
              <p:nvPr/>
            </p:nvSpPr>
            <p:spPr>
              <a:xfrm>
                <a:off x="358176" y="2212235"/>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1" name="正方形/長方形 280"/>
              <p:cNvSpPr/>
              <p:nvPr/>
            </p:nvSpPr>
            <p:spPr>
              <a:xfrm>
                <a:off x="358176" y="2500024"/>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2" name="正方形/長方形 281"/>
              <p:cNvSpPr/>
              <p:nvPr/>
            </p:nvSpPr>
            <p:spPr>
              <a:xfrm>
                <a:off x="358176" y="2785018"/>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3" name="正方形/長方形 282"/>
              <p:cNvSpPr/>
              <p:nvPr/>
            </p:nvSpPr>
            <p:spPr>
              <a:xfrm>
                <a:off x="358176" y="3070012"/>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4" name="正方形/長方形 283"/>
              <p:cNvSpPr/>
              <p:nvPr/>
            </p:nvSpPr>
            <p:spPr>
              <a:xfrm>
                <a:off x="358176" y="3357799"/>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5" name="正方形/長方形 284"/>
              <p:cNvSpPr/>
              <p:nvPr/>
            </p:nvSpPr>
            <p:spPr>
              <a:xfrm>
                <a:off x="358176" y="3642793"/>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6" name="正方形/長方形 285"/>
              <p:cNvSpPr/>
              <p:nvPr/>
            </p:nvSpPr>
            <p:spPr>
              <a:xfrm>
                <a:off x="358176" y="3927787"/>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287" name="正方形/長方形 286"/>
              <p:cNvSpPr/>
              <p:nvPr/>
            </p:nvSpPr>
            <p:spPr>
              <a:xfrm>
                <a:off x="358176" y="4215576"/>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sp>
        <p:nvSpPr>
          <p:cNvPr id="298" name="テキスト ボックス 908"/>
          <p:cNvSpPr txBox="1">
            <a:spLocks noChangeArrowheads="1"/>
          </p:cNvSpPr>
          <p:nvPr/>
        </p:nvSpPr>
        <p:spPr bwMode="auto">
          <a:xfrm>
            <a:off x="7177594" y="6154995"/>
            <a:ext cx="1394934" cy="584775"/>
          </a:xfrm>
          <a:prstGeom prst="rect">
            <a:avLst/>
          </a:prstGeom>
          <a:solidFill>
            <a:schemeClr val="bg1">
              <a:alpha val="65881"/>
            </a:schemeClr>
          </a:solidFill>
          <a:ln w="9525">
            <a:noFill/>
            <a:miter lim="800000"/>
            <a:headEnd/>
            <a:tailEnd/>
          </a:ln>
        </p:spPr>
        <p:txBody>
          <a:bodyPr wrap="none">
            <a:spAutoFit/>
          </a:bodyPr>
          <a:lstStyle/>
          <a:p>
            <a:r>
              <a:rPr lang="en-US" altLang="ja-JP" sz="1600" dirty="0" smtClean="0">
                <a:solidFill>
                  <a:schemeClr val="tx1"/>
                </a:solidFill>
                <a:latin typeface="Comic Sans MS" pitchFamily="66" charset="0"/>
              </a:rPr>
              <a:t>Flash 200GB</a:t>
            </a:r>
            <a:br>
              <a:rPr lang="en-US" altLang="ja-JP" sz="1600" dirty="0" smtClean="0">
                <a:solidFill>
                  <a:schemeClr val="tx1"/>
                </a:solidFill>
                <a:latin typeface="Comic Sans MS" pitchFamily="66" charset="0"/>
              </a:rPr>
            </a:br>
            <a:r>
              <a:rPr lang="en-US" altLang="ja-JP" sz="1600" dirty="0" smtClean="0">
                <a:solidFill>
                  <a:schemeClr val="tx1"/>
                </a:solidFill>
                <a:latin typeface="Comic Sans MS" pitchFamily="66" charset="0"/>
              </a:rPr>
              <a:t>400MB/s</a:t>
            </a:r>
            <a:endParaRPr lang="ja-JP" altLang="en-US" sz="1600" dirty="0">
              <a:solidFill>
                <a:schemeClr val="tx1"/>
              </a:solidFill>
              <a:latin typeface="Comic Sans MS" pitchFamily="66" charset="0"/>
            </a:endParaRPr>
          </a:p>
        </p:txBody>
      </p:sp>
      <p:grpSp>
        <p:nvGrpSpPr>
          <p:cNvPr id="89" name="グループ化 50"/>
          <p:cNvGrpSpPr>
            <a:grpSpLocks/>
          </p:cNvGrpSpPr>
          <p:nvPr/>
        </p:nvGrpSpPr>
        <p:grpSpPr bwMode="auto">
          <a:xfrm>
            <a:off x="7858148" y="5072074"/>
            <a:ext cx="128377" cy="588955"/>
            <a:chOff x="1662090" y="2304220"/>
            <a:chExt cx="469199" cy="2153484"/>
          </a:xfrm>
        </p:grpSpPr>
        <p:grpSp>
          <p:nvGrpSpPr>
            <p:cNvPr id="90" name="グループ化 27"/>
            <p:cNvGrpSpPr>
              <a:grpSpLocks/>
            </p:cNvGrpSpPr>
            <p:nvPr/>
          </p:nvGrpSpPr>
          <p:grpSpPr bwMode="auto">
            <a:xfrm>
              <a:off x="1662090" y="2304220"/>
              <a:ext cx="321030" cy="2001134"/>
              <a:chOff x="285720" y="1784814"/>
              <a:chExt cx="435684" cy="2715825"/>
            </a:xfrm>
          </p:grpSpPr>
          <p:sp>
            <p:nvSpPr>
              <p:cNvPr id="312" name="正方形/長方形 31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3" name="正方形/長方形 31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4" name="正方形/長方形 31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5" name="正方形/長方形 31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6" name="正方形/長方形 31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7" name="正方形/長方形 31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8" name="正方形/長方形 31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9" name="正方形/長方形 31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0" name="正方形/長方形 31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1" name="正方形/長方形 32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91" name="グループ化 38"/>
            <p:cNvGrpSpPr>
              <a:grpSpLocks/>
            </p:cNvGrpSpPr>
            <p:nvPr/>
          </p:nvGrpSpPr>
          <p:grpSpPr bwMode="auto">
            <a:xfrm>
              <a:off x="1814374" y="2456570"/>
              <a:ext cx="316915" cy="2001134"/>
              <a:chOff x="285562" y="1784745"/>
              <a:chExt cx="430099" cy="2715825"/>
            </a:xfrm>
          </p:grpSpPr>
          <p:sp>
            <p:nvSpPr>
              <p:cNvPr id="302" name="正方形/長方形 30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3" name="正方形/長方形 30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4" name="正方形/長方形 30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5" name="正方形/長方形 30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6" name="正方形/長方形 30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7" name="正方形/長方形 30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8" name="正方形/長方形 30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09" name="正方形/長方形 30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0" name="正方形/長方形 30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11" name="正方形/長方形 31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grpSp>
        <p:nvGrpSpPr>
          <p:cNvPr id="92" name="グループ化 50"/>
          <p:cNvGrpSpPr>
            <a:grpSpLocks/>
          </p:cNvGrpSpPr>
          <p:nvPr/>
        </p:nvGrpSpPr>
        <p:grpSpPr bwMode="auto">
          <a:xfrm>
            <a:off x="8001024" y="5286388"/>
            <a:ext cx="128377" cy="588955"/>
            <a:chOff x="1662090" y="2304220"/>
            <a:chExt cx="469199" cy="2153484"/>
          </a:xfrm>
        </p:grpSpPr>
        <p:grpSp>
          <p:nvGrpSpPr>
            <p:cNvPr id="95" name="グループ化 27"/>
            <p:cNvGrpSpPr>
              <a:grpSpLocks/>
            </p:cNvGrpSpPr>
            <p:nvPr/>
          </p:nvGrpSpPr>
          <p:grpSpPr bwMode="auto">
            <a:xfrm>
              <a:off x="1662090" y="2304220"/>
              <a:ext cx="321030" cy="2001134"/>
              <a:chOff x="285720" y="1784814"/>
              <a:chExt cx="435684" cy="2715825"/>
            </a:xfrm>
          </p:grpSpPr>
          <p:sp>
            <p:nvSpPr>
              <p:cNvPr id="335" name="正方形/長方形 33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6" name="正方形/長方形 33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7" name="正方形/長方形 33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8" name="正方形/長方形 33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9" name="正方形/長方形 33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0" name="正方形/長方形 33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1" name="正方形/長方形 34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2" name="正方形/長方形 34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3" name="正方形/長方形 34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44" name="正方形/長方形 34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nvGrpSpPr>
            <p:cNvPr id="96" name="グループ化 38"/>
            <p:cNvGrpSpPr>
              <a:grpSpLocks/>
            </p:cNvGrpSpPr>
            <p:nvPr/>
          </p:nvGrpSpPr>
          <p:grpSpPr bwMode="auto">
            <a:xfrm>
              <a:off x="1814374" y="2456570"/>
              <a:ext cx="316915" cy="2001134"/>
              <a:chOff x="285562" y="1784745"/>
              <a:chExt cx="430099" cy="2715825"/>
            </a:xfrm>
          </p:grpSpPr>
          <p:sp>
            <p:nvSpPr>
              <p:cNvPr id="325" name="正方形/長方形 32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6" name="正方形/長方形 32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7" name="正方形/長方形 32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8" name="正方形/長方形 32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29" name="正方形/長方形 32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0" name="正方形/長方形 32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1" name="正方形/長方形 33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2" name="正方形/長方形 33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3" name="正方形/長方形 33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sp>
            <p:nvSpPr>
              <p:cNvPr id="334" name="正方形/長方形 33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Comic Sans MS" pitchFamily="66" charset="0"/>
                </a:endParaRPr>
              </a:p>
            </p:txBody>
          </p:sp>
        </p:grpSp>
      </p:grpSp>
      <p:cxnSp>
        <p:nvCxnSpPr>
          <p:cNvPr id="345" name="直線コネクタ 344"/>
          <p:cNvCxnSpPr>
            <a:stCxn id="308" idx="0"/>
          </p:cNvCxnSpPr>
          <p:nvPr/>
        </p:nvCxnSpPr>
        <p:spPr>
          <a:xfrm rot="16200000" flipV="1">
            <a:off x="7720905" y="5209318"/>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rot="16200000" flipV="1">
            <a:off x="7720904" y="5280756"/>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テキスト ボックス 908"/>
          <p:cNvSpPr txBox="1">
            <a:spLocks noChangeArrowheads="1"/>
          </p:cNvSpPr>
          <p:nvPr/>
        </p:nvSpPr>
        <p:spPr bwMode="auto">
          <a:xfrm>
            <a:off x="4038600" y="2057400"/>
            <a:ext cx="1332416" cy="954107"/>
          </a:xfrm>
          <a:prstGeom prst="rect">
            <a:avLst/>
          </a:prstGeom>
          <a:solidFill>
            <a:schemeClr val="bg1">
              <a:alpha val="65881"/>
            </a:schemeClr>
          </a:solidFill>
          <a:ln w="9525">
            <a:noFill/>
            <a:miter lim="800000"/>
            <a:headEnd/>
            <a:tailEnd/>
          </a:ln>
        </p:spPr>
        <p:txBody>
          <a:bodyPr wrap="none">
            <a:spAutoFit/>
          </a:bodyPr>
          <a:lstStyle/>
          <a:p>
            <a:r>
              <a:rPr lang="en-US" altLang="ja-JP" sz="2800" dirty="0" smtClean="0">
                <a:solidFill>
                  <a:schemeClr val="tx1"/>
                </a:solidFill>
                <a:latin typeface="Comic Sans MS" pitchFamily="66" charset="0"/>
              </a:rPr>
              <a:t>GPU</a:t>
            </a:r>
            <a:br>
              <a:rPr lang="en-US" altLang="ja-JP" sz="2800" dirty="0" smtClean="0">
                <a:solidFill>
                  <a:schemeClr val="tx1"/>
                </a:solidFill>
                <a:latin typeface="Comic Sans MS" pitchFamily="66" charset="0"/>
              </a:rPr>
            </a:br>
            <a:r>
              <a:rPr lang="en-US" altLang="ja-JP" sz="2800" dirty="0" smtClean="0">
                <a:solidFill>
                  <a:schemeClr val="tx1"/>
                </a:solidFill>
                <a:latin typeface="Comic Sans MS" pitchFamily="66" charset="0"/>
              </a:rPr>
              <a:t>Vector</a:t>
            </a:r>
            <a:endParaRPr lang="ja-JP" altLang="en-US" sz="2800" dirty="0">
              <a:solidFill>
                <a:schemeClr val="tx1"/>
              </a:solidFill>
              <a:latin typeface="Comic Sans MS" pitchFamily="66" charset="0"/>
            </a:endParaRPr>
          </a:p>
        </p:txBody>
      </p:sp>
      <p:sp>
        <p:nvSpPr>
          <p:cNvPr id="349" name="テキスト ボックス 348"/>
          <p:cNvSpPr txBox="1"/>
          <p:nvPr/>
        </p:nvSpPr>
        <p:spPr>
          <a:xfrm>
            <a:off x="3505200" y="3810000"/>
            <a:ext cx="1426994" cy="1200329"/>
          </a:xfrm>
          <a:prstGeom prst="rect">
            <a:avLst/>
          </a:prstGeom>
          <a:noFill/>
        </p:spPr>
        <p:txBody>
          <a:bodyPr wrap="none" rtlCol="0">
            <a:spAutoFit/>
          </a:bodyPr>
          <a:lstStyle/>
          <a:p>
            <a:r>
              <a:rPr kumimoji="1" lang="en-US" altLang="ja-JP" dirty="0" smtClean="0">
                <a:solidFill>
                  <a:schemeClr val="tx1"/>
                </a:solidFill>
                <a:latin typeface="Comic Sans MS" pitchFamily="66" charset="0"/>
              </a:rPr>
              <a:t>“These are</a:t>
            </a:r>
            <a:br>
              <a:rPr kumimoji="1" lang="en-US" altLang="ja-JP" dirty="0" smtClean="0">
                <a:solidFill>
                  <a:schemeClr val="tx1"/>
                </a:solidFill>
                <a:latin typeface="Comic Sans MS" pitchFamily="66" charset="0"/>
              </a:rPr>
            </a:br>
            <a:r>
              <a:rPr kumimoji="1" lang="en-US" altLang="ja-JP" dirty="0" smtClean="0">
                <a:solidFill>
                  <a:schemeClr val="tx1"/>
                </a:solidFill>
                <a:latin typeface="Comic Sans MS" pitchFamily="66" charset="0"/>
              </a:rPr>
              <a:t>Isomorphic</a:t>
            </a:r>
            <a:r>
              <a:rPr lang="en-US" altLang="ja-JP" dirty="0">
                <a:latin typeface="Comic Sans MS" pitchFamily="66" charset="0"/>
              </a:rPr>
              <a:t/>
            </a:r>
            <a:br>
              <a:rPr lang="en-US" altLang="ja-JP" dirty="0">
                <a:latin typeface="Comic Sans MS" pitchFamily="66" charset="0"/>
              </a:rPr>
            </a:br>
            <a:r>
              <a:rPr lang="en-US" altLang="ja-JP" dirty="0" smtClean="0">
                <a:latin typeface="Comic Sans MS" pitchFamily="66" charset="0"/>
              </a:rPr>
              <a:t>but much </a:t>
            </a:r>
            <a:br>
              <a:rPr lang="en-US" altLang="ja-JP" dirty="0" smtClean="0">
                <a:latin typeface="Comic Sans MS" pitchFamily="66" charset="0"/>
              </a:rPr>
            </a:br>
            <a:r>
              <a:rPr lang="en-US" altLang="ja-JP" dirty="0" smtClean="0">
                <a:latin typeface="Comic Sans MS" pitchFamily="66" charset="0"/>
              </a:rPr>
              <a:t>higher BW”</a:t>
            </a:r>
            <a:endParaRPr kumimoji="1" lang="en-US" altLang="ja-JP" dirty="0" smtClean="0">
              <a:solidFill>
                <a:schemeClr val="tx1"/>
              </a:solidFill>
              <a:latin typeface="Comic Sans MS" pitchFamily="66" charset="0"/>
            </a:endParaRPr>
          </a:p>
        </p:txBody>
      </p:sp>
      <p:sp>
        <p:nvSpPr>
          <p:cNvPr id="351" name="テキスト ボックス 908"/>
          <p:cNvSpPr txBox="1">
            <a:spLocks noChangeArrowheads="1"/>
          </p:cNvSpPr>
          <p:nvPr/>
        </p:nvSpPr>
        <p:spPr bwMode="auto">
          <a:xfrm>
            <a:off x="7500926" y="3200400"/>
            <a:ext cx="1643074" cy="2031325"/>
          </a:xfrm>
          <a:prstGeom prst="rect">
            <a:avLst/>
          </a:prstGeom>
          <a:solidFill>
            <a:schemeClr val="bg1">
              <a:alpha val="65881"/>
            </a:schemeClr>
          </a:solidFill>
          <a:ln w="9525">
            <a:noFill/>
            <a:miter lim="800000"/>
            <a:headEnd/>
            <a:tailEnd/>
          </a:ln>
        </p:spPr>
        <p:txBody>
          <a:bodyPr wrap="square">
            <a:spAutoFit/>
          </a:bodyPr>
          <a:lstStyle/>
          <a:p>
            <a:r>
              <a:rPr lang="en-US" altLang="ja-JP" dirty="0" smtClean="0">
                <a:solidFill>
                  <a:schemeClr val="tx1"/>
                </a:solidFill>
                <a:latin typeface="Comic Sans MS" pitchFamily="66" charset="0"/>
              </a:rPr>
              <a:t>CPU Roles</a:t>
            </a:r>
            <a:br>
              <a:rPr lang="en-US" altLang="ja-JP" dirty="0" smtClean="0">
                <a:solidFill>
                  <a:schemeClr val="tx1"/>
                </a:solidFill>
                <a:latin typeface="Comic Sans MS" pitchFamily="66" charset="0"/>
              </a:rPr>
            </a:br>
            <a:r>
              <a:rPr lang="en-US" altLang="ja-JP" dirty="0" smtClean="0">
                <a:solidFill>
                  <a:schemeClr val="tx1"/>
                </a:solidFill>
                <a:latin typeface="Comic Sans MS" pitchFamily="66" charset="0"/>
              </a:rPr>
              <a:t>- OS</a:t>
            </a:r>
            <a:br>
              <a:rPr lang="en-US" altLang="ja-JP" dirty="0" smtClean="0">
                <a:solidFill>
                  <a:schemeClr val="tx1"/>
                </a:solidFill>
                <a:latin typeface="Comic Sans MS" pitchFamily="66" charset="0"/>
              </a:rPr>
            </a:br>
            <a:r>
              <a:rPr lang="en-US" altLang="ja-JP" dirty="0" smtClean="0">
                <a:solidFill>
                  <a:schemeClr val="tx1"/>
                </a:solidFill>
                <a:latin typeface="Comic Sans MS" pitchFamily="66" charset="0"/>
              </a:rPr>
              <a:t>- Services</a:t>
            </a:r>
            <a:br>
              <a:rPr lang="en-US" altLang="ja-JP" dirty="0" smtClean="0">
                <a:solidFill>
                  <a:schemeClr val="tx1"/>
                </a:solidFill>
                <a:latin typeface="Comic Sans MS" pitchFamily="66" charset="0"/>
              </a:rPr>
            </a:br>
            <a:r>
              <a:rPr lang="en-US" altLang="ja-JP" dirty="0" smtClean="0">
                <a:solidFill>
                  <a:schemeClr val="tx1"/>
                </a:solidFill>
                <a:latin typeface="Comic Sans MS" pitchFamily="66" charset="0"/>
              </a:rPr>
              <a:t>- Irregular Sparse</a:t>
            </a:r>
          </a:p>
          <a:p>
            <a:r>
              <a:rPr lang="en-US" altLang="ja-JP" dirty="0" smtClean="0">
                <a:latin typeface="Comic Sans MS" pitchFamily="66" charset="0"/>
              </a:rPr>
              <a:t>- “Mixed” Algorithms</a:t>
            </a:r>
            <a:endParaRPr lang="ja-JP" altLang="en-US" dirty="0">
              <a:solidFill>
                <a:schemeClr val="tx1"/>
              </a:solidFill>
              <a:latin typeface="Comic Sans MS" pitchFamily="66" charset="0"/>
            </a:endParaRPr>
          </a:p>
        </p:txBody>
      </p:sp>
      <p:sp>
        <p:nvSpPr>
          <p:cNvPr id="352" name="フローチャート : 磁気ディスク 351"/>
          <p:cNvSpPr/>
          <p:nvPr/>
        </p:nvSpPr>
        <p:spPr bwMode="auto">
          <a:xfrm>
            <a:off x="1428728" y="2857496"/>
            <a:ext cx="2000264" cy="2000264"/>
          </a:xfrm>
          <a:prstGeom prst="flowChartMagneticDisk">
            <a:avLst/>
          </a:prstGeom>
          <a:solidFill>
            <a:srgbClr val="00B8FF">
              <a:alpha val="2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pPr>
            <a:r>
              <a:rPr lang="en-US" altLang="ja-JP" sz="2400" dirty="0" smtClean="0">
                <a:latin typeface="Comic Sans MS" pitchFamily="66" charset="0"/>
              </a:rPr>
              <a:t>Core Dataset</a:t>
            </a:r>
            <a:endParaRPr kumimoji="0" lang="ja-JP" altLang="en-US" sz="2400" b="0" i="0" u="none" strike="noStrike" cap="none" normalizeH="0" baseline="0" dirty="0" smtClean="0">
              <a:ln>
                <a:noFill/>
              </a:ln>
              <a:solidFill>
                <a:schemeClr val="bg1"/>
              </a:solidFill>
              <a:effectLst/>
              <a:latin typeface="Comic Sans MS" pitchFamily="66" charset="0"/>
            </a:endParaRPr>
          </a:p>
        </p:txBody>
      </p:sp>
      <p:sp>
        <p:nvSpPr>
          <p:cNvPr id="354" name="フローチャート : 磁気ディスク 353"/>
          <p:cNvSpPr/>
          <p:nvPr/>
        </p:nvSpPr>
        <p:spPr bwMode="auto">
          <a:xfrm>
            <a:off x="5000628" y="2928934"/>
            <a:ext cx="2000264" cy="2000264"/>
          </a:xfrm>
          <a:prstGeom prst="flowChartMagneticDisk">
            <a:avLst/>
          </a:prstGeom>
          <a:solidFill>
            <a:srgbClr val="00B8FF">
              <a:alpha val="20000"/>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pPr>
            <a:r>
              <a:rPr lang="en-US" altLang="ja-JP" sz="2000" b="1" dirty="0" smtClean="0">
                <a:latin typeface="Comic Sans MS" pitchFamily="66" charset="0"/>
              </a:rPr>
              <a:t>Core Dataset</a:t>
            </a:r>
            <a:br>
              <a:rPr lang="en-US" altLang="ja-JP" sz="2000" b="1" dirty="0" smtClean="0">
                <a:latin typeface="Comic Sans MS" pitchFamily="66" charset="0"/>
              </a:rPr>
            </a:br>
            <a:r>
              <a:rPr lang="en-US" altLang="ja-JP" sz="2000" b="1" dirty="0" smtClean="0">
                <a:latin typeface="Comic Sans MS" pitchFamily="66" charset="0"/>
              </a:rPr>
              <a:t>Vector Parallel</a:t>
            </a:r>
            <a:endParaRPr kumimoji="0" lang="ja-JP" altLang="en-US" sz="2000" b="1" i="0" u="none" strike="noStrike" cap="none" normalizeH="0" baseline="0" dirty="0" smtClean="0">
              <a:ln>
                <a:noFill/>
              </a:ln>
              <a:solidFill>
                <a:schemeClr val="bg1"/>
              </a:solidFill>
              <a:effectLst/>
              <a:latin typeface="Comic Sans MS" pitchFamily="66" charset="0"/>
            </a:endParaRPr>
          </a:p>
        </p:txBody>
      </p:sp>
      <p:sp>
        <p:nvSpPr>
          <p:cNvPr id="300" name="正方形/長方形 299"/>
          <p:cNvSpPr/>
          <p:nvPr/>
        </p:nvSpPr>
        <p:spPr>
          <a:xfrm>
            <a:off x="5943600" y="5410200"/>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800" dirty="0" smtClean="0">
                <a:solidFill>
                  <a:schemeClr val="tx1"/>
                </a:solidFill>
                <a:latin typeface="Comic Sans MS" pitchFamily="66" charset="0"/>
              </a:rPr>
              <a:t>IOH</a:t>
            </a:r>
            <a:endParaRPr lang="ja-JP" altLang="en-US" sz="1800" dirty="0">
              <a:solidFill>
                <a:schemeClr val="tx1"/>
              </a:solidFill>
              <a:latin typeface="Comic Sans MS" pitchFamily="66" charset="0"/>
            </a:endParaRPr>
          </a:p>
        </p:txBody>
      </p:sp>
      <p:cxnSp>
        <p:nvCxnSpPr>
          <p:cNvPr id="301" name="直線コネクタ 300"/>
          <p:cNvCxnSpPr/>
          <p:nvPr/>
        </p:nvCxnSpPr>
        <p:spPr>
          <a:xfrm rot="16200000" flipV="1">
            <a:off x="6167402" y="5110117"/>
            <a:ext cx="357190" cy="429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テキスト ボックス 908"/>
          <p:cNvSpPr txBox="1">
            <a:spLocks noChangeArrowheads="1"/>
          </p:cNvSpPr>
          <p:nvPr/>
        </p:nvSpPr>
        <p:spPr bwMode="auto">
          <a:xfrm>
            <a:off x="7239000" y="5715000"/>
            <a:ext cx="660758" cy="400110"/>
          </a:xfrm>
          <a:prstGeom prst="rect">
            <a:avLst/>
          </a:prstGeom>
          <a:solidFill>
            <a:schemeClr val="bg1">
              <a:alpha val="65881"/>
            </a:schemeClr>
          </a:solidFill>
          <a:ln w="9525">
            <a:noFill/>
            <a:miter lim="800000"/>
            <a:headEnd/>
            <a:tailEnd/>
          </a:ln>
        </p:spPr>
        <p:txBody>
          <a:bodyPr wrap="none">
            <a:spAutoFit/>
          </a:bodyPr>
          <a:lstStyle/>
          <a:p>
            <a:r>
              <a:rPr lang="en-US" altLang="ja-JP" sz="2000" dirty="0" smtClean="0">
                <a:solidFill>
                  <a:schemeClr val="tx1"/>
                </a:solidFill>
                <a:latin typeface="Comic Sans MS" pitchFamily="66" charset="0"/>
              </a:rPr>
              <a:t>CPU</a:t>
            </a:r>
            <a:endParaRPr lang="ja-JP" altLang="en-US" sz="2000" dirty="0">
              <a:solidFill>
                <a:schemeClr val="tx1"/>
              </a:solidFill>
              <a:latin typeface="Comic Sans MS" pitchFamily="66" charset="0"/>
            </a:endParaRPr>
          </a:p>
        </p:txBody>
      </p:sp>
      <p:sp>
        <p:nvSpPr>
          <p:cNvPr id="323" name="テキスト ボックス 908"/>
          <p:cNvSpPr txBox="1">
            <a:spLocks noChangeArrowheads="1"/>
          </p:cNvSpPr>
          <p:nvPr/>
        </p:nvSpPr>
        <p:spPr bwMode="auto">
          <a:xfrm>
            <a:off x="8229600" y="5410200"/>
            <a:ext cx="963725" cy="461665"/>
          </a:xfrm>
          <a:prstGeom prst="rect">
            <a:avLst/>
          </a:prstGeom>
          <a:solidFill>
            <a:schemeClr val="bg1">
              <a:alpha val="65881"/>
            </a:schemeClr>
          </a:solidFill>
          <a:ln w="9525">
            <a:noFill/>
            <a:miter lim="800000"/>
            <a:headEnd/>
            <a:tailEnd/>
          </a:ln>
        </p:spPr>
        <p:txBody>
          <a:bodyPr wrap="none">
            <a:spAutoFit/>
          </a:bodyPr>
          <a:lstStyle/>
          <a:p>
            <a:r>
              <a:rPr lang="en-US" altLang="ja-JP" sz="2400" dirty="0" smtClean="0">
                <a:solidFill>
                  <a:schemeClr val="tx1"/>
                </a:solidFill>
                <a:latin typeface="Comic Sans MS" pitchFamily="66" charset="0"/>
              </a:rPr>
              <a:t>54GB</a:t>
            </a:r>
            <a:endParaRPr lang="ja-JP" altLang="en-US" sz="2400" dirty="0">
              <a:solidFill>
                <a:schemeClr val="tx1"/>
              </a:solidFill>
              <a:latin typeface="Comic Sans MS" pitchFamily="66" charset="0"/>
            </a:endParaRPr>
          </a:p>
        </p:txBody>
      </p:sp>
      <p:sp>
        <p:nvSpPr>
          <p:cNvPr id="324" name="円/楕円 323"/>
          <p:cNvSpPr/>
          <p:nvPr/>
        </p:nvSpPr>
        <p:spPr>
          <a:xfrm>
            <a:off x="4495800" y="5029200"/>
            <a:ext cx="3200400" cy="1981200"/>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テキスト ボックス 345"/>
          <p:cNvSpPr txBox="1"/>
          <p:nvPr/>
        </p:nvSpPr>
        <p:spPr>
          <a:xfrm>
            <a:off x="6400800" y="6673334"/>
            <a:ext cx="1008289" cy="369332"/>
          </a:xfrm>
          <a:prstGeom prst="rect">
            <a:avLst/>
          </a:prstGeom>
          <a:noFill/>
        </p:spPr>
        <p:txBody>
          <a:bodyPr wrap="none" rtlCol="0">
            <a:spAutoFit/>
          </a:bodyPr>
          <a:lstStyle/>
          <a:p>
            <a:r>
              <a:rPr kumimoji="1" lang="en-US" altLang="ja-JP" dirty="0" smtClean="0">
                <a:solidFill>
                  <a:srgbClr val="C00000"/>
                </a:solidFill>
              </a:rPr>
              <a:t>Fat I/O</a:t>
            </a:r>
            <a:endParaRPr kumimoji="1" lang="ja-JP" altLang="en-US" dirty="0">
              <a:solidFill>
                <a:srgbClr val="C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152400"/>
            <a:ext cx="7770813" cy="1433513"/>
          </a:xfrm>
        </p:spPr>
        <p:txBody>
          <a:bodyPr/>
          <a:lstStyle/>
          <a:p>
            <a:r>
              <a:rPr lang="en-US" altLang="ja-JP" sz="4000" dirty="0" smtClean="0">
                <a:latin typeface="Comic Sans MS" pitchFamily="66" charset="0"/>
              </a:rPr>
              <a:t>“Accelerator”</a:t>
            </a:r>
            <a:endParaRPr kumimoji="1" lang="ja-JP" altLang="en-US" sz="4000" dirty="0">
              <a:latin typeface="Comic Sans MS" pitchFamily="66" charset="0"/>
            </a:endParaRPr>
          </a:p>
        </p:txBody>
      </p:sp>
      <p:sp>
        <p:nvSpPr>
          <p:cNvPr id="3" name="コンテンツ プレースホルダ 2"/>
          <p:cNvSpPr>
            <a:spLocks noGrp="1"/>
          </p:cNvSpPr>
          <p:nvPr>
            <p:ph idx="1"/>
          </p:nvPr>
        </p:nvSpPr>
        <p:spPr>
          <a:xfrm>
            <a:off x="0" y="1066800"/>
            <a:ext cx="9296400" cy="4233863"/>
          </a:xfrm>
        </p:spPr>
        <p:txBody>
          <a:bodyPr/>
          <a:lstStyle/>
          <a:p>
            <a:r>
              <a:rPr lang="en-US" altLang="ja-JP" sz="2800" dirty="0" smtClean="0">
                <a:latin typeface="Comic Sans MS" pitchFamily="66" charset="0"/>
              </a:rPr>
              <a:t>Special-purpose HW for </a:t>
            </a:r>
            <a:br>
              <a:rPr lang="en-US" altLang="ja-JP" sz="2800" dirty="0" smtClean="0">
                <a:latin typeface="Comic Sans MS" pitchFamily="66" charset="0"/>
              </a:rPr>
            </a:br>
            <a:r>
              <a:rPr lang="en-US" altLang="ja-JP" sz="2800" dirty="0" smtClean="0">
                <a:latin typeface="Comic Sans MS" pitchFamily="66" charset="0"/>
              </a:rPr>
              <a:t>accelerated</a:t>
            </a:r>
            <a:r>
              <a:rPr lang="ja-JP" altLang="en-US" sz="2800" dirty="0" smtClean="0">
                <a:latin typeface="Comic Sans MS" pitchFamily="66" charset="0"/>
              </a:rPr>
              <a:t> </a:t>
            </a:r>
            <a:r>
              <a:rPr lang="en-US" altLang="ja-JP" sz="2800" dirty="0" smtClean="0">
                <a:latin typeface="Comic Sans MS" pitchFamily="66" charset="0"/>
              </a:rPr>
              <a:t>computation</a:t>
            </a:r>
          </a:p>
          <a:p>
            <a:pPr lvl="1"/>
            <a:r>
              <a:rPr lang="en-US" altLang="ja-JP" sz="2400" dirty="0" smtClean="0">
                <a:latin typeface="Comic Sans MS" pitchFamily="66" charset="0"/>
              </a:rPr>
              <a:t>Small production units, special market, expensive</a:t>
            </a:r>
          </a:p>
          <a:p>
            <a:pPr lvl="1"/>
            <a:r>
              <a:rPr lang="en-US" altLang="ja-JP" sz="2400" dirty="0" smtClean="0">
                <a:latin typeface="Comic Sans MS" pitchFamily="66" charset="0"/>
              </a:rPr>
              <a:t>Lack of software inheritance over HW generations</a:t>
            </a:r>
          </a:p>
          <a:p>
            <a:r>
              <a:rPr lang="en-US" altLang="ja-JP" sz="2800" dirty="0" smtClean="0">
                <a:latin typeface="Comic Sans MS" pitchFamily="66" charset="0"/>
              </a:rPr>
              <a:t>Restriction of application area</a:t>
            </a:r>
          </a:p>
          <a:p>
            <a:pPr lvl="1"/>
            <a:r>
              <a:rPr lang="en-US" altLang="ja-JP" sz="2400" dirty="0" smtClean="0">
                <a:latin typeface="Comic Sans MS" pitchFamily="66" charset="0"/>
              </a:rPr>
              <a:t>Only accelerates special type/portion of computation</a:t>
            </a:r>
          </a:p>
          <a:p>
            <a:pPr lvl="1"/>
            <a:r>
              <a:rPr lang="en-US" altLang="ja-JP" sz="2400" dirty="0" smtClean="0">
                <a:latin typeface="Comic Sans MS" pitchFamily="66" charset="0"/>
              </a:rPr>
              <a:t>Computation that “does not fit” impossible or slow</a:t>
            </a:r>
            <a:endParaRPr lang="ja-JP" altLang="en-US" sz="2400" dirty="0" smtClean="0">
              <a:latin typeface="Comic Sans MS" pitchFamily="66" charset="0"/>
            </a:endParaRPr>
          </a:p>
          <a:p>
            <a:r>
              <a:rPr lang="en-US" altLang="ja-JP" sz="2800" dirty="0" smtClean="0">
                <a:latin typeface="Comic Sans MS" pitchFamily="66" charset="0"/>
              </a:rPr>
              <a:t>Restriction of programming model</a:t>
            </a:r>
          </a:p>
          <a:p>
            <a:pPr lvl="1"/>
            <a:r>
              <a:rPr lang="en-US" altLang="ja-JP" sz="2400" dirty="0" smtClean="0">
                <a:latin typeface="Comic Sans MS" pitchFamily="66" charset="0"/>
              </a:rPr>
              <a:t>Specialized programming model, language</a:t>
            </a:r>
          </a:p>
          <a:p>
            <a:pPr lvl="1"/>
            <a:r>
              <a:rPr kumimoji="1" lang="en-US" altLang="ja-JP" sz="2400" dirty="0" smtClean="0">
                <a:latin typeface="Comic Sans MS" pitchFamily="66" charset="0"/>
              </a:rPr>
              <a:t>Restrictions on pointers, recursion, </a:t>
            </a:r>
            <a:r>
              <a:rPr kumimoji="1" lang="en-US" altLang="ja-JP" sz="2400" dirty="0" err="1" smtClean="0">
                <a:latin typeface="Comic Sans MS" pitchFamily="66" charset="0"/>
              </a:rPr>
              <a:t>strucures</a:t>
            </a:r>
            <a:r>
              <a:rPr kumimoji="1" lang="en-US" altLang="ja-JP" sz="2400" dirty="0" smtClean="0">
                <a:latin typeface="Comic Sans MS" pitchFamily="66" charset="0"/>
              </a:rPr>
              <a:t>, etc.</a:t>
            </a:r>
          </a:p>
          <a:p>
            <a:pPr lvl="1"/>
            <a:r>
              <a:rPr lang="en-US" altLang="ja-JP" sz="2400" dirty="0" smtClean="0">
                <a:latin typeface="Comic Sans MS" pitchFamily="66" charset="0"/>
              </a:rPr>
              <a:t>No OS or other system software</a:t>
            </a:r>
            <a:br>
              <a:rPr lang="en-US" altLang="ja-JP" sz="2400" dirty="0" smtClean="0">
                <a:latin typeface="Comic Sans MS" pitchFamily="66" charset="0"/>
              </a:rPr>
            </a:br>
            <a:endParaRPr kumimoji="1" lang="en-US" altLang="ja-JP" sz="2400" dirty="0" smtClean="0">
              <a:latin typeface="Comic Sans MS" pitchFamily="66" charset="0"/>
            </a:endParaRPr>
          </a:p>
        </p:txBody>
      </p:sp>
      <p:pic>
        <p:nvPicPr>
          <p:cNvPr id="4" name="Picture 2" descr="C:\Documents and Settings\sugupta\Desktop\P1030_tesla_091023_R5 copy.png"/>
          <p:cNvPicPr>
            <a:picLocks noChangeAspect="1" noChangeArrowheads="1"/>
          </p:cNvPicPr>
          <p:nvPr/>
        </p:nvPicPr>
        <p:blipFill>
          <a:blip r:embed="rId2" cstate="print">
            <a:lum bright="10000"/>
          </a:blip>
          <a:srcRect/>
          <a:stretch>
            <a:fillRect/>
          </a:stretch>
        </p:blipFill>
        <p:spPr bwMode="auto">
          <a:xfrm rot="516609">
            <a:off x="5980043" y="382851"/>
            <a:ext cx="2186337" cy="1669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タイトル 1"/>
          <p:cNvSpPr>
            <a:spLocks noGrp="1"/>
          </p:cNvSpPr>
          <p:nvPr>
            <p:ph type="title"/>
          </p:nvPr>
        </p:nvSpPr>
        <p:spPr/>
        <p:txBody>
          <a:bodyPr/>
          <a:lstStyle/>
          <a:p>
            <a:pPr eaLnBrk="1" hangingPunct="1"/>
            <a:r>
              <a:rPr lang="en-US" altLang="ja-JP" dirty="0" smtClean="0"/>
              <a:t>History of TSUBAME</a:t>
            </a:r>
            <a:endParaRPr lang="ja-JP" altLang="en-US" dirty="0" smtClean="0"/>
          </a:p>
        </p:txBody>
      </p:sp>
      <p:sp>
        <p:nvSpPr>
          <p:cNvPr id="4" name="角丸四角形 3"/>
          <p:cNvSpPr/>
          <p:nvPr/>
        </p:nvSpPr>
        <p:spPr>
          <a:xfrm>
            <a:off x="323850" y="1196975"/>
            <a:ext cx="2303463" cy="10795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altLang="ja-JP" sz="2400" dirty="0">
                <a:solidFill>
                  <a:prstClr val="black"/>
                </a:solidFill>
              </a:rPr>
              <a:t>2006</a:t>
            </a:r>
          </a:p>
          <a:p>
            <a:pPr algn="ctr" defTabSz="457200" fontAlgn="auto">
              <a:spcBef>
                <a:spcPts val="0"/>
              </a:spcBef>
              <a:spcAft>
                <a:spcPts val="0"/>
              </a:spcAft>
              <a:defRPr/>
            </a:pPr>
            <a:r>
              <a:rPr lang="en-US" altLang="ja-JP" sz="2400" b="1" dirty="0">
                <a:solidFill>
                  <a:prstClr val="black"/>
                </a:solidFill>
              </a:rPr>
              <a:t>TSUBAME 1.0</a:t>
            </a:r>
          </a:p>
          <a:p>
            <a:pPr algn="ctr" defTabSz="457200" fontAlgn="auto">
              <a:spcBef>
                <a:spcPts val="0"/>
              </a:spcBef>
              <a:spcAft>
                <a:spcPts val="0"/>
              </a:spcAft>
              <a:defRPr/>
            </a:pPr>
            <a:r>
              <a:rPr lang="en-US" altLang="ja-JP" sz="2400" dirty="0">
                <a:solidFill>
                  <a:prstClr val="black"/>
                </a:solidFill>
              </a:rPr>
              <a:t>85TFlops/1.1PB</a:t>
            </a:r>
            <a:endParaRPr lang="ja-JP" altLang="en-US" sz="2400" dirty="0">
              <a:solidFill>
                <a:prstClr val="black"/>
              </a:solidFill>
            </a:endParaRPr>
          </a:p>
        </p:txBody>
      </p:sp>
      <p:sp>
        <p:nvSpPr>
          <p:cNvPr id="5" name="角丸四角形 4"/>
          <p:cNvSpPr/>
          <p:nvPr/>
        </p:nvSpPr>
        <p:spPr>
          <a:xfrm>
            <a:off x="3132138" y="1628775"/>
            <a:ext cx="2447925" cy="10795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altLang="ja-JP" sz="2400" dirty="0">
                <a:solidFill>
                  <a:prstClr val="black"/>
                </a:solidFill>
              </a:rPr>
              <a:t>2007</a:t>
            </a:r>
          </a:p>
          <a:p>
            <a:pPr algn="ctr" defTabSz="457200" fontAlgn="auto">
              <a:spcBef>
                <a:spcPts val="0"/>
              </a:spcBef>
              <a:spcAft>
                <a:spcPts val="0"/>
              </a:spcAft>
              <a:defRPr/>
            </a:pPr>
            <a:r>
              <a:rPr lang="en-US" altLang="ja-JP" sz="2400" b="1" dirty="0">
                <a:solidFill>
                  <a:prstClr val="black"/>
                </a:solidFill>
              </a:rPr>
              <a:t>TSUBAME 1.1</a:t>
            </a:r>
          </a:p>
          <a:p>
            <a:pPr algn="ctr" defTabSz="457200" fontAlgn="auto">
              <a:spcBef>
                <a:spcPts val="0"/>
              </a:spcBef>
              <a:spcAft>
                <a:spcPts val="0"/>
              </a:spcAft>
              <a:defRPr/>
            </a:pPr>
            <a:r>
              <a:rPr lang="en-US" altLang="ja-JP" sz="2400" dirty="0">
                <a:solidFill>
                  <a:prstClr val="black"/>
                </a:solidFill>
              </a:rPr>
              <a:t>100TFlops/1.6PB</a:t>
            </a:r>
            <a:endParaRPr lang="ja-JP" altLang="en-US" sz="2400" dirty="0">
              <a:solidFill>
                <a:prstClr val="black"/>
              </a:solidFill>
            </a:endParaRPr>
          </a:p>
        </p:txBody>
      </p:sp>
      <p:sp>
        <p:nvSpPr>
          <p:cNvPr id="6" name="角丸四角形 5"/>
          <p:cNvSpPr/>
          <p:nvPr/>
        </p:nvSpPr>
        <p:spPr>
          <a:xfrm>
            <a:off x="6156325" y="1989138"/>
            <a:ext cx="2447925" cy="1079500"/>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altLang="ja-JP" sz="2400" dirty="0">
                <a:solidFill>
                  <a:prstClr val="black"/>
                </a:solidFill>
              </a:rPr>
              <a:t>2008</a:t>
            </a:r>
          </a:p>
          <a:p>
            <a:pPr algn="ctr" defTabSz="457200" fontAlgn="auto">
              <a:spcBef>
                <a:spcPts val="0"/>
              </a:spcBef>
              <a:spcAft>
                <a:spcPts val="0"/>
              </a:spcAft>
              <a:defRPr/>
            </a:pPr>
            <a:r>
              <a:rPr lang="en-US" altLang="ja-JP" sz="2400" b="1" dirty="0">
                <a:solidFill>
                  <a:prstClr val="black"/>
                </a:solidFill>
              </a:rPr>
              <a:t>TSUBAME 1.2</a:t>
            </a:r>
          </a:p>
          <a:p>
            <a:pPr algn="ctr" defTabSz="457200" fontAlgn="auto">
              <a:spcBef>
                <a:spcPts val="0"/>
              </a:spcBef>
              <a:spcAft>
                <a:spcPts val="0"/>
              </a:spcAft>
              <a:defRPr/>
            </a:pPr>
            <a:r>
              <a:rPr lang="en-US" altLang="ja-JP" sz="2400" dirty="0">
                <a:solidFill>
                  <a:prstClr val="black"/>
                </a:solidFill>
              </a:rPr>
              <a:t>160TFlops/1.6PB</a:t>
            </a:r>
            <a:endParaRPr lang="ja-JP" altLang="en-US" sz="2400" dirty="0">
              <a:solidFill>
                <a:prstClr val="black"/>
              </a:solidFill>
            </a:endParaRPr>
          </a:p>
        </p:txBody>
      </p:sp>
      <p:sp>
        <p:nvSpPr>
          <p:cNvPr id="7" name="角丸四角形 6"/>
          <p:cNvSpPr/>
          <p:nvPr/>
        </p:nvSpPr>
        <p:spPr>
          <a:xfrm>
            <a:off x="971551" y="3933824"/>
            <a:ext cx="6648450" cy="20859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altLang="ja-JP" sz="2400" dirty="0">
                <a:solidFill>
                  <a:prstClr val="black"/>
                </a:solidFill>
              </a:rPr>
              <a:t>2010/11/01</a:t>
            </a:r>
          </a:p>
          <a:p>
            <a:pPr algn="ctr" defTabSz="457200" fontAlgn="auto">
              <a:spcBef>
                <a:spcPts val="0"/>
              </a:spcBef>
              <a:spcAft>
                <a:spcPts val="0"/>
              </a:spcAft>
              <a:defRPr/>
            </a:pPr>
            <a:r>
              <a:rPr lang="en-US" altLang="ja-JP" sz="3600" b="1" dirty="0">
                <a:solidFill>
                  <a:srgbClr val="FF0000"/>
                </a:solidFill>
              </a:rPr>
              <a:t>TSUBAME 2.0</a:t>
            </a:r>
          </a:p>
          <a:p>
            <a:pPr algn="ctr" defTabSz="457200" fontAlgn="auto">
              <a:spcBef>
                <a:spcPts val="0"/>
              </a:spcBef>
              <a:spcAft>
                <a:spcPts val="0"/>
              </a:spcAft>
              <a:defRPr/>
            </a:pPr>
            <a:r>
              <a:rPr lang="en-US" altLang="ja-JP" sz="3600" b="1" dirty="0">
                <a:solidFill>
                  <a:srgbClr val="FF0000"/>
                </a:solidFill>
              </a:rPr>
              <a:t>2.4PFlops/7.1PB</a:t>
            </a:r>
          </a:p>
          <a:p>
            <a:pPr algn="ctr" defTabSz="457200" fontAlgn="auto">
              <a:spcBef>
                <a:spcPts val="0"/>
              </a:spcBef>
              <a:spcAft>
                <a:spcPts val="0"/>
              </a:spcAft>
              <a:defRPr/>
            </a:pPr>
            <a:r>
              <a:rPr lang="en-US" altLang="ja-JP" sz="2400" dirty="0" smtClean="0">
                <a:solidFill>
                  <a:prstClr val="black"/>
                </a:solidFill>
              </a:rPr>
              <a:t>Japan’s First Petascale Supercomputer</a:t>
            </a:r>
            <a:br>
              <a:rPr lang="en-US" altLang="ja-JP" sz="2400" dirty="0" smtClean="0">
                <a:solidFill>
                  <a:prstClr val="black"/>
                </a:solidFill>
              </a:rPr>
            </a:br>
            <a:r>
              <a:rPr lang="en-US" altLang="ja-JP" sz="2400" dirty="0" smtClean="0">
                <a:solidFill>
                  <a:prstClr val="black"/>
                </a:solidFill>
              </a:rPr>
              <a:t>x30 TSUBAME Performance</a:t>
            </a:r>
            <a:endParaRPr lang="ja-JP" altLang="en-US" sz="2400" dirty="0">
              <a:solidFill>
                <a:prstClr val="black"/>
              </a:solidFill>
            </a:endParaRPr>
          </a:p>
        </p:txBody>
      </p:sp>
      <p:sp>
        <p:nvSpPr>
          <p:cNvPr id="17" name="右矢印 16"/>
          <p:cNvSpPr/>
          <p:nvPr/>
        </p:nvSpPr>
        <p:spPr>
          <a:xfrm>
            <a:off x="2700338" y="1557338"/>
            <a:ext cx="358775" cy="719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a:solidFill>
                <a:prstClr val="white"/>
              </a:solidFill>
            </a:endParaRPr>
          </a:p>
        </p:txBody>
      </p:sp>
      <p:sp>
        <p:nvSpPr>
          <p:cNvPr id="18" name="右矢印 17"/>
          <p:cNvSpPr/>
          <p:nvPr/>
        </p:nvSpPr>
        <p:spPr>
          <a:xfrm>
            <a:off x="5724525" y="2060575"/>
            <a:ext cx="360363" cy="720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a:solidFill>
                <a:prstClr val="white"/>
              </a:solidFill>
            </a:endParaRPr>
          </a:p>
        </p:txBody>
      </p:sp>
      <p:sp>
        <p:nvSpPr>
          <p:cNvPr id="15369" name="テキスト ボックス 19"/>
          <p:cNvSpPr txBox="1">
            <a:spLocks noChangeArrowheads="1"/>
          </p:cNvSpPr>
          <p:nvPr/>
        </p:nvSpPr>
        <p:spPr bwMode="auto">
          <a:xfrm>
            <a:off x="3059113" y="2781300"/>
            <a:ext cx="2608406" cy="646331"/>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altLang="ja-JP" dirty="0" smtClean="0">
                <a:solidFill>
                  <a:prstClr val="black"/>
                </a:solidFill>
                <a:latin typeface="Calibri" pitchFamily="34" charset="0"/>
                <a:ea typeface="ＭＳ Ｐゴシック"/>
              </a:rPr>
              <a:t>Storage and ClearSpeed</a:t>
            </a:r>
            <a:br>
              <a:rPr lang="en-US" altLang="ja-JP" dirty="0" smtClean="0">
                <a:solidFill>
                  <a:prstClr val="black"/>
                </a:solidFill>
                <a:latin typeface="Calibri" pitchFamily="34" charset="0"/>
                <a:ea typeface="ＭＳ Ｐゴシック"/>
              </a:rPr>
            </a:br>
            <a:r>
              <a:rPr lang="en-US" altLang="ja-JP" dirty="0" smtClean="0">
                <a:solidFill>
                  <a:prstClr val="black"/>
                </a:solidFill>
                <a:latin typeface="Calibri" pitchFamily="34" charset="0"/>
                <a:ea typeface="ＭＳ Ｐゴシック"/>
              </a:rPr>
              <a:t>Accelerator Enhancement</a:t>
            </a:r>
            <a:endParaRPr lang="en-US" altLang="ja-JP" dirty="0">
              <a:solidFill>
                <a:prstClr val="black"/>
              </a:solidFill>
              <a:latin typeface="Calibri" pitchFamily="34" charset="0"/>
              <a:ea typeface="ＭＳ Ｐゴシック"/>
            </a:endParaRPr>
          </a:p>
        </p:txBody>
      </p:sp>
      <p:sp>
        <p:nvSpPr>
          <p:cNvPr id="15370" name="テキスト ボックス 20"/>
          <p:cNvSpPr txBox="1">
            <a:spLocks noChangeArrowheads="1"/>
          </p:cNvSpPr>
          <p:nvPr/>
        </p:nvSpPr>
        <p:spPr bwMode="auto">
          <a:xfrm>
            <a:off x="250825" y="2349500"/>
            <a:ext cx="3003771" cy="923330"/>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altLang="ja-JP" dirty="0" smtClean="0">
                <a:solidFill>
                  <a:prstClr val="black"/>
                </a:solidFill>
                <a:latin typeface="Calibri" pitchFamily="34" charset="0"/>
                <a:ea typeface="ＭＳ Ｐゴシック"/>
              </a:rPr>
              <a:t>No.1 in Asia </a:t>
            </a:r>
            <a:endParaRPr lang="en-US" altLang="ja-JP" dirty="0">
              <a:solidFill>
                <a:prstClr val="black"/>
              </a:solidFill>
              <a:latin typeface="Calibri" pitchFamily="34" charset="0"/>
              <a:ea typeface="ＭＳ Ｐゴシック"/>
            </a:endParaRPr>
          </a:p>
          <a:p>
            <a:pPr defTabSz="457200" fontAlgn="auto">
              <a:spcBef>
                <a:spcPts val="0"/>
              </a:spcBef>
              <a:spcAft>
                <a:spcPts val="0"/>
              </a:spcAft>
            </a:pPr>
            <a:r>
              <a:rPr lang="en-US" altLang="ja-JP" dirty="0" smtClean="0">
                <a:solidFill>
                  <a:prstClr val="black"/>
                </a:solidFill>
                <a:latin typeface="Calibri" pitchFamily="34" charset="0"/>
                <a:ea typeface="ＭＳ Ｐゴシック"/>
              </a:rPr>
              <a:t>“Everybody’s Supercomputer”</a:t>
            </a:r>
            <a:endParaRPr lang="en-US" altLang="ja-JP" dirty="0">
              <a:solidFill>
                <a:prstClr val="black"/>
              </a:solidFill>
              <a:latin typeface="Calibri" pitchFamily="34" charset="0"/>
              <a:ea typeface="ＭＳ Ｐゴシック"/>
            </a:endParaRPr>
          </a:p>
          <a:p>
            <a:pPr defTabSz="457200" fontAlgn="auto">
              <a:spcBef>
                <a:spcPts val="0"/>
              </a:spcBef>
              <a:spcAft>
                <a:spcPts val="0"/>
              </a:spcAft>
            </a:pPr>
            <a:r>
              <a:rPr lang="en-US" altLang="ja-JP" dirty="0">
                <a:solidFill>
                  <a:prstClr val="black"/>
                </a:solidFill>
                <a:latin typeface="Calibri" pitchFamily="34" charset="0"/>
                <a:ea typeface="ＭＳ Ｐゴシック"/>
              </a:rPr>
              <a:t>x86 </a:t>
            </a:r>
            <a:r>
              <a:rPr lang="en-US" altLang="ja-JP" dirty="0" err="1" smtClean="0">
                <a:solidFill>
                  <a:prstClr val="black"/>
                </a:solidFill>
                <a:latin typeface="Calibri" pitchFamily="34" charset="0"/>
                <a:ea typeface="ＭＳ Ｐゴシック"/>
              </a:rPr>
              <a:t>CPU+ClearSpeed</a:t>
            </a:r>
            <a:endParaRPr lang="ja-JP" altLang="en-US" dirty="0">
              <a:solidFill>
                <a:prstClr val="black"/>
              </a:solidFill>
              <a:latin typeface="Calibri" pitchFamily="34" charset="0"/>
              <a:ea typeface="ＭＳ Ｐゴシック"/>
            </a:endParaRPr>
          </a:p>
        </p:txBody>
      </p:sp>
      <p:sp>
        <p:nvSpPr>
          <p:cNvPr id="15371" name="テキスト ボックス 21"/>
          <p:cNvSpPr txBox="1">
            <a:spLocks noChangeArrowheads="1"/>
          </p:cNvSpPr>
          <p:nvPr/>
        </p:nvSpPr>
        <p:spPr bwMode="auto">
          <a:xfrm>
            <a:off x="5940425" y="3068638"/>
            <a:ext cx="1513876" cy="120032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en-US" altLang="ja-JP" dirty="0" smtClean="0">
                <a:solidFill>
                  <a:srgbClr val="FF0000"/>
                </a:solidFill>
                <a:latin typeface="Calibri" pitchFamily="34" charset="0"/>
                <a:ea typeface="ＭＳ Ｐゴシック"/>
              </a:rPr>
              <a:t>680 Tesla GPU</a:t>
            </a:r>
            <a:br>
              <a:rPr lang="en-US" altLang="ja-JP" dirty="0" smtClean="0">
                <a:solidFill>
                  <a:srgbClr val="FF0000"/>
                </a:solidFill>
                <a:latin typeface="Calibri" pitchFamily="34" charset="0"/>
                <a:ea typeface="ＭＳ Ｐゴシック"/>
              </a:rPr>
            </a:br>
            <a:r>
              <a:rPr lang="en-US" altLang="ja-JP" dirty="0" smtClean="0">
                <a:solidFill>
                  <a:srgbClr val="FF0000"/>
                </a:solidFill>
                <a:latin typeface="Calibri" pitchFamily="34" charset="0"/>
                <a:ea typeface="ＭＳ Ｐゴシック"/>
              </a:rPr>
              <a:t>Enhancement</a:t>
            </a:r>
            <a:br>
              <a:rPr lang="en-US" altLang="ja-JP" dirty="0" smtClean="0">
                <a:solidFill>
                  <a:srgbClr val="FF0000"/>
                </a:solidFill>
                <a:latin typeface="Calibri" pitchFamily="34" charset="0"/>
                <a:ea typeface="ＭＳ Ｐゴシック"/>
              </a:rPr>
            </a:br>
            <a:r>
              <a:rPr lang="en-US" altLang="ja-JP" dirty="0" smtClean="0">
                <a:solidFill>
                  <a:srgbClr val="FF0000"/>
                </a:solidFill>
                <a:latin typeface="Calibri" pitchFamily="34" charset="0"/>
                <a:ea typeface="ＭＳ Ｐゴシック"/>
              </a:rPr>
              <a:t>(s1070 x 170)</a:t>
            </a:r>
            <a:endParaRPr lang="en-US" altLang="ja-JP" dirty="0">
              <a:solidFill>
                <a:srgbClr val="FF0000"/>
              </a:solidFill>
              <a:latin typeface="Calibri" pitchFamily="34" charset="0"/>
              <a:ea typeface="ＭＳ Ｐゴシック"/>
            </a:endParaRPr>
          </a:p>
          <a:p>
            <a:pPr defTabSz="457200" fontAlgn="auto">
              <a:spcBef>
                <a:spcPts val="0"/>
              </a:spcBef>
              <a:spcAft>
                <a:spcPts val="0"/>
              </a:spcAft>
            </a:pPr>
            <a:endParaRPr lang="ja-JP" altLang="en-US" dirty="0">
              <a:solidFill>
                <a:prstClr val="black"/>
              </a:solidFill>
              <a:latin typeface="Calibri" pitchFamily="34" charset="0"/>
              <a:ea typeface="ＭＳ Ｐゴシック"/>
            </a:endParaRPr>
          </a:p>
        </p:txBody>
      </p:sp>
      <p:sp>
        <p:nvSpPr>
          <p:cNvPr id="23" name="曲折矢印 22"/>
          <p:cNvSpPr/>
          <p:nvPr/>
        </p:nvSpPr>
        <p:spPr>
          <a:xfrm flipH="1" flipV="1">
            <a:off x="7667625" y="3141663"/>
            <a:ext cx="649288" cy="2016125"/>
          </a:xfrm>
          <a:prstGeom prst="bentArrow">
            <a:avLst>
              <a:gd name="adj1" fmla="val 46261"/>
              <a:gd name="adj2" fmla="val 4432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a:solidFill>
                <a:prstClr val="black"/>
              </a:solidFill>
            </a:endParaRPr>
          </a:p>
        </p:txBody>
      </p:sp>
      <p:sp>
        <p:nvSpPr>
          <p:cNvPr id="16" name="コンテンツ プレースホルダ 15"/>
          <p:cNvSpPr>
            <a:spLocks noGrp="1"/>
          </p:cNvSpPr>
          <p:nvPr>
            <p:ph idx="1"/>
          </p:nvPr>
        </p:nvSpPr>
        <p:spPr/>
        <p:txBody>
          <a:bodyPr/>
          <a:lstStyle/>
          <a:p>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52400"/>
            <a:ext cx="8001000" cy="762000"/>
          </a:xfrm>
        </p:spPr>
        <p:txBody>
          <a:bodyPr/>
          <a:lstStyle/>
          <a:p>
            <a:r>
              <a:rPr kumimoji="1" lang="en-US" altLang="ja-JP" dirty="0" smtClean="0"/>
              <a:t>TSUBAME2.0 Nov. 1, 2011</a:t>
            </a:r>
            <a:br>
              <a:rPr kumimoji="1" lang="en-US" altLang="ja-JP" dirty="0" smtClean="0"/>
            </a:br>
            <a:r>
              <a:rPr kumimoji="1" lang="en-US" altLang="ja-JP" dirty="0" smtClean="0"/>
              <a:t>See Live @ Tokyo Tech Booth #1127</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544BB8A9-51F7-EE44-A518-1A23E8C8D3C7}" type="slidenum">
              <a:rPr lang="en-US" smtClean="0">
                <a:solidFill>
                  <a:prstClr val="black"/>
                </a:solidFill>
              </a:rPr>
              <a:pPr>
                <a:defRPr/>
              </a:pPr>
              <a:t>21</a:t>
            </a:fld>
            <a:endParaRPr lang="en-US">
              <a:solidFill>
                <a:prstClr val="black"/>
              </a:solidFill>
            </a:endParaRPr>
          </a:p>
        </p:txBody>
      </p:sp>
      <p:pic>
        <p:nvPicPr>
          <p:cNvPr id="5" name="Picture 3"/>
          <p:cNvPicPr>
            <a:picLocks noChangeAspect="1" noChangeArrowheads="1"/>
          </p:cNvPicPr>
          <p:nvPr/>
        </p:nvPicPr>
        <p:blipFill>
          <a:blip r:embed="rId2" cstate="print"/>
          <a:srcRect/>
          <a:stretch>
            <a:fillRect/>
          </a:stretch>
        </p:blipFill>
        <p:spPr bwMode="auto">
          <a:xfrm>
            <a:off x="0" y="1066800"/>
            <a:ext cx="9172115" cy="5791200"/>
          </a:xfrm>
          <a:prstGeom prst="rect">
            <a:avLst/>
          </a:prstGeom>
          <a:noFill/>
          <a:ln w="9525">
            <a:noFill/>
            <a:miter lim="800000"/>
            <a:headEnd/>
            <a:tailEnd/>
          </a:ln>
        </p:spPr>
      </p:pic>
      <p:cxnSp>
        <p:nvCxnSpPr>
          <p:cNvPr id="7" name="直線コネクタ 6"/>
          <p:cNvCxnSpPr/>
          <p:nvPr/>
        </p:nvCxnSpPr>
        <p:spPr>
          <a:xfrm rot="16200000" flipH="1">
            <a:off x="609600" y="4267200"/>
            <a:ext cx="320040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8" name="右矢印 7"/>
          <p:cNvSpPr/>
          <p:nvPr/>
        </p:nvSpPr>
        <p:spPr>
          <a:xfrm>
            <a:off x="1981200" y="3124200"/>
            <a:ext cx="5334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743200" y="2971800"/>
            <a:ext cx="2723310" cy="707886"/>
          </a:xfrm>
          <a:prstGeom prst="rect">
            <a:avLst/>
          </a:prstGeom>
          <a:noFill/>
        </p:spPr>
        <p:txBody>
          <a:bodyPr wrap="none" rtlCol="0">
            <a:spAutoFit/>
          </a:bodyPr>
          <a:lstStyle/>
          <a:p>
            <a:r>
              <a:rPr lang="en-US" altLang="ja-JP" sz="2000" dirty="0" smtClean="0">
                <a:solidFill>
                  <a:srgbClr val="C00000"/>
                </a:solidFill>
              </a:rPr>
              <a:t>TSUBAME 2.0</a:t>
            </a:r>
            <a:br>
              <a:rPr lang="en-US" altLang="ja-JP" sz="2000" dirty="0" smtClean="0">
                <a:solidFill>
                  <a:srgbClr val="C00000"/>
                </a:solidFill>
              </a:rPr>
            </a:br>
            <a:r>
              <a:rPr lang="en-US" altLang="ja-JP" sz="2000" dirty="0" smtClean="0">
                <a:solidFill>
                  <a:srgbClr val="C00000"/>
                </a:solidFill>
              </a:rPr>
              <a:t>New Development</a:t>
            </a:r>
            <a:endParaRPr kumimoji="1" lang="ja-JP" altLang="en-US" sz="2000"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152400"/>
            <a:ext cx="7770813" cy="1433513"/>
          </a:xfrm>
        </p:spPr>
        <p:txBody>
          <a:bodyPr/>
          <a:lstStyle/>
          <a:p>
            <a:r>
              <a:rPr kumimoji="1" lang="en-US" altLang="ja-JP" sz="4000" dirty="0" smtClean="0">
                <a:latin typeface="Comic Sans MS" pitchFamily="66" charset="0"/>
              </a:rPr>
              <a:t>Highlights of TSUBAME 2.0 Design (Oct. 2010) w/NEC-HP</a:t>
            </a:r>
            <a:endParaRPr kumimoji="1" lang="ja-JP" altLang="en-US" sz="4000" dirty="0">
              <a:latin typeface="Comic Sans MS" pitchFamily="66" charset="0"/>
            </a:endParaRPr>
          </a:p>
        </p:txBody>
      </p:sp>
      <p:sp>
        <p:nvSpPr>
          <p:cNvPr id="3" name="コンテンツ プレースホルダ 2"/>
          <p:cNvSpPr>
            <a:spLocks noGrp="1"/>
          </p:cNvSpPr>
          <p:nvPr>
            <p:ph idx="1"/>
          </p:nvPr>
        </p:nvSpPr>
        <p:spPr>
          <a:xfrm>
            <a:off x="-152400" y="1142984"/>
            <a:ext cx="9296400" cy="4233863"/>
          </a:xfrm>
        </p:spPr>
        <p:txBody>
          <a:bodyPr/>
          <a:lstStyle/>
          <a:p>
            <a:pPr>
              <a:lnSpc>
                <a:spcPct val="100000"/>
              </a:lnSpc>
            </a:pPr>
            <a:r>
              <a:rPr kumimoji="1" lang="en-US" altLang="ja-JP" sz="2400" dirty="0" smtClean="0">
                <a:solidFill>
                  <a:srgbClr val="FF0000"/>
                </a:solidFill>
                <a:latin typeface="Comic Sans MS" pitchFamily="66" charset="0"/>
              </a:rPr>
              <a:t>2.4 PF multi-core x86 + Fermi GPGPU</a:t>
            </a:r>
          </a:p>
          <a:p>
            <a:pPr lvl="1">
              <a:lnSpc>
                <a:spcPct val="100000"/>
              </a:lnSpc>
            </a:pPr>
            <a:r>
              <a:rPr kumimoji="1" lang="en-US" altLang="ja-JP" sz="2000" dirty="0" smtClean="0">
                <a:latin typeface="Comic Sans MS" pitchFamily="66" charset="0"/>
              </a:rPr>
              <a:t>1432 nodes, Intel </a:t>
            </a:r>
            <a:r>
              <a:rPr kumimoji="1" lang="en-US" altLang="ja-JP" sz="2000" dirty="0" err="1" smtClean="0">
                <a:latin typeface="Comic Sans MS" pitchFamily="66" charset="0"/>
              </a:rPr>
              <a:t>Westmere</a:t>
            </a:r>
            <a:r>
              <a:rPr kumimoji="1" lang="en-US" altLang="ja-JP" sz="2000" dirty="0" smtClean="0">
                <a:latin typeface="Comic Sans MS" pitchFamily="66" charset="0"/>
              </a:rPr>
              <a:t>/Nehalem EX</a:t>
            </a:r>
          </a:p>
          <a:p>
            <a:pPr lvl="1">
              <a:lnSpc>
                <a:spcPct val="100000"/>
              </a:lnSpc>
            </a:pPr>
            <a:r>
              <a:rPr kumimoji="1" lang="en-US" altLang="ja-JP" sz="2000" dirty="0" smtClean="0">
                <a:latin typeface="Comic Sans MS" pitchFamily="66" charset="0"/>
              </a:rPr>
              <a:t>4224 NVIDIA Tesla (Fermi) M2050 GPUs</a:t>
            </a:r>
          </a:p>
          <a:p>
            <a:pPr lvl="1">
              <a:lnSpc>
                <a:spcPct val="100000"/>
              </a:lnSpc>
            </a:pPr>
            <a:r>
              <a:rPr lang="en-US" altLang="ja-JP" sz="2000" dirty="0" smtClean="0">
                <a:latin typeface="Comic Sans MS" pitchFamily="66" charset="0"/>
              </a:rPr>
              <a:t>&gt;100</a:t>
            </a:r>
            <a:r>
              <a:rPr kumimoji="1" lang="en-US" altLang="ja-JP" sz="2000" dirty="0" smtClean="0">
                <a:latin typeface="Comic Sans MS" pitchFamily="66" charset="0"/>
              </a:rPr>
              <a:t>,000 total CPU and GPU “cores”, High Bandwidth</a:t>
            </a:r>
          </a:p>
          <a:p>
            <a:pPr lvl="1">
              <a:lnSpc>
                <a:spcPct val="100000"/>
              </a:lnSpc>
            </a:pPr>
            <a:r>
              <a:rPr lang="en-US" altLang="ja-JP" sz="2000" b="1" dirty="0" smtClean="0">
                <a:solidFill>
                  <a:srgbClr val="C00000"/>
                </a:solidFill>
                <a:latin typeface="Comic Sans MS" pitchFamily="66" charset="0"/>
              </a:rPr>
              <a:t>1.9 million “CUDA cores”, 32K x 4K = 130 million CUDA threads(!)</a:t>
            </a:r>
            <a:endParaRPr kumimoji="1" lang="en-US" altLang="ja-JP" sz="2000" b="1" dirty="0" smtClean="0">
              <a:solidFill>
                <a:srgbClr val="C00000"/>
              </a:solidFill>
              <a:latin typeface="Comic Sans MS" pitchFamily="66" charset="0"/>
            </a:endParaRPr>
          </a:p>
          <a:p>
            <a:pPr>
              <a:lnSpc>
                <a:spcPct val="100000"/>
              </a:lnSpc>
              <a:spcBef>
                <a:spcPts val="0"/>
              </a:spcBef>
            </a:pPr>
            <a:r>
              <a:rPr kumimoji="1" lang="en-US" altLang="ja-JP" sz="2400" u="sng" dirty="0" smtClean="0">
                <a:solidFill>
                  <a:srgbClr val="FF0000"/>
                </a:solidFill>
                <a:latin typeface="Comic Sans MS" pitchFamily="66" charset="0"/>
              </a:rPr>
              <a:t>0.72 </a:t>
            </a:r>
            <a:r>
              <a:rPr kumimoji="1" lang="en-US" altLang="ja-JP" sz="2400" u="sng" dirty="0" err="1" smtClean="0">
                <a:solidFill>
                  <a:srgbClr val="FF0000"/>
                </a:solidFill>
                <a:latin typeface="Comic Sans MS" pitchFamily="66" charset="0"/>
              </a:rPr>
              <a:t>Petabyte</a:t>
            </a:r>
            <a:r>
              <a:rPr kumimoji="1" lang="en-US" altLang="ja-JP" sz="2400" u="sng" dirty="0" smtClean="0">
                <a:solidFill>
                  <a:srgbClr val="FF0000"/>
                </a:solidFill>
                <a:latin typeface="Comic Sans MS" pitchFamily="66" charset="0"/>
              </a:rPr>
              <a:t>/s</a:t>
            </a:r>
            <a:r>
              <a:rPr kumimoji="1" lang="en-US" altLang="ja-JP" sz="2400" dirty="0" smtClean="0">
                <a:solidFill>
                  <a:srgbClr val="FF0000"/>
                </a:solidFill>
                <a:latin typeface="Comic Sans MS" pitchFamily="66" charset="0"/>
              </a:rPr>
              <a:t> </a:t>
            </a:r>
            <a:r>
              <a:rPr kumimoji="1" lang="en-US" altLang="ja-JP" sz="2400" dirty="0" smtClean="0">
                <a:latin typeface="Comic Sans MS" pitchFamily="66" charset="0"/>
              </a:rPr>
              <a:t>aggregate </a:t>
            </a:r>
            <a:r>
              <a:rPr kumimoji="1" lang="en-US" altLang="ja-JP" sz="2400" dirty="0" err="1" smtClean="0">
                <a:latin typeface="Comic Sans MS" pitchFamily="66" charset="0"/>
              </a:rPr>
              <a:t>mem</a:t>
            </a:r>
            <a:r>
              <a:rPr kumimoji="1" lang="en-US" altLang="ja-JP" sz="2400" dirty="0" smtClean="0">
                <a:latin typeface="Comic Sans MS" pitchFamily="66" charset="0"/>
              </a:rPr>
              <a:t> BW,</a:t>
            </a:r>
          </a:p>
          <a:p>
            <a:pPr lvl="1">
              <a:lnSpc>
                <a:spcPct val="100000"/>
              </a:lnSpc>
            </a:pPr>
            <a:r>
              <a:rPr kumimoji="1" lang="en-US" altLang="ja-JP" sz="2000" u="sng" dirty="0" smtClean="0">
                <a:latin typeface="Comic Sans MS" pitchFamily="66" charset="0"/>
              </a:rPr>
              <a:t>Effective 0.3-0.5 Bytes/Flop,</a:t>
            </a:r>
            <a:r>
              <a:rPr kumimoji="1" lang="en-US" altLang="ja-JP" sz="2000" dirty="0" smtClean="0">
                <a:latin typeface="Comic Sans MS" pitchFamily="66" charset="0"/>
              </a:rPr>
              <a:t> restrained memory capacity (</a:t>
            </a:r>
            <a:r>
              <a:rPr lang="en-US" altLang="ja-JP" sz="2000" dirty="0" smtClean="0">
                <a:latin typeface="Comic Sans MS" pitchFamily="66" charset="0"/>
              </a:rPr>
              <a:t>100</a:t>
            </a:r>
            <a:r>
              <a:rPr kumimoji="1" lang="en-US" altLang="ja-JP" sz="2000" dirty="0" smtClean="0">
                <a:latin typeface="Comic Sans MS" pitchFamily="66" charset="0"/>
              </a:rPr>
              <a:t>TB)</a:t>
            </a:r>
          </a:p>
          <a:p>
            <a:pPr>
              <a:lnSpc>
                <a:spcPct val="100000"/>
              </a:lnSpc>
            </a:pPr>
            <a:r>
              <a:rPr kumimoji="1" lang="en-US" altLang="ja-JP" sz="2400" dirty="0" smtClean="0">
                <a:latin typeface="Comic Sans MS" pitchFamily="66" charset="0"/>
              </a:rPr>
              <a:t>Optical Dual-Rail IB-QDR BW, </a:t>
            </a:r>
            <a:r>
              <a:rPr kumimoji="1" lang="en-US" altLang="ja-JP" sz="2400" u="sng" dirty="0" smtClean="0">
                <a:latin typeface="Comic Sans MS" pitchFamily="66" charset="0"/>
              </a:rPr>
              <a:t>full bisection BW(Fat Tree)</a:t>
            </a:r>
          </a:p>
          <a:p>
            <a:pPr lvl="1">
              <a:lnSpc>
                <a:spcPct val="100000"/>
              </a:lnSpc>
            </a:pPr>
            <a:r>
              <a:rPr kumimoji="1" lang="en-US" altLang="ja-JP" sz="2000" dirty="0" smtClean="0">
                <a:solidFill>
                  <a:srgbClr val="FF0000"/>
                </a:solidFill>
                <a:latin typeface="Comic Sans MS" pitchFamily="66" charset="0"/>
              </a:rPr>
              <a:t>200Tbits/s</a:t>
            </a:r>
            <a:r>
              <a:rPr kumimoji="1" lang="en-US" altLang="ja-JP" sz="2000" dirty="0" smtClean="0">
                <a:latin typeface="Comic Sans MS" pitchFamily="66" charset="0"/>
              </a:rPr>
              <a:t>, Likely fastest in the world, still scalable</a:t>
            </a:r>
          </a:p>
          <a:p>
            <a:pPr>
              <a:lnSpc>
                <a:spcPct val="100000"/>
              </a:lnSpc>
            </a:pPr>
            <a:r>
              <a:rPr kumimoji="1" lang="en-US" altLang="ja-JP" sz="2400" dirty="0" smtClean="0">
                <a:solidFill>
                  <a:srgbClr val="FF0000"/>
                </a:solidFill>
                <a:latin typeface="Comic Sans MS" pitchFamily="66" charset="0"/>
              </a:rPr>
              <a:t>Flash/node, ~200TB (1PB in future), 660GB/s I/O BW</a:t>
            </a:r>
          </a:p>
          <a:p>
            <a:pPr lvl="1">
              <a:lnSpc>
                <a:spcPct val="100000"/>
              </a:lnSpc>
            </a:pPr>
            <a:r>
              <a:rPr kumimoji="1" lang="en-US" altLang="ja-JP" sz="2000" dirty="0" smtClean="0">
                <a:latin typeface="Comic Sans MS" pitchFamily="66" charset="0"/>
              </a:rPr>
              <a:t>&gt;7 PB IB attached HDDs, 15PB Total HFS incl. LTO tape</a:t>
            </a:r>
          </a:p>
          <a:p>
            <a:pPr>
              <a:lnSpc>
                <a:spcPct val="100000"/>
              </a:lnSpc>
            </a:pPr>
            <a:r>
              <a:rPr kumimoji="1" lang="en-US" altLang="ja-JP" sz="2400" dirty="0" smtClean="0">
                <a:latin typeface="Comic Sans MS" pitchFamily="66" charset="0"/>
              </a:rPr>
              <a:t>Low power &amp; efficient cooling, comparable to TSUBAME 1.0 (~1MW); </a:t>
            </a:r>
            <a:r>
              <a:rPr kumimoji="1" lang="en-US" altLang="ja-JP" sz="2400" dirty="0" smtClean="0">
                <a:solidFill>
                  <a:srgbClr val="FF0000"/>
                </a:solidFill>
                <a:latin typeface="Comic Sans MS" pitchFamily="66" charset="0"/>
              </a:rPr>
              <a:t>PUE = 1.28 </a:t>
            </a:r>
            <a:r>
              <a:rPr kumimoji="1" lang="en-US" altLang="ja-JP" sz="2400" dirty="0" smtClean="0">
                <a:latin typeface="Comic Sans MS" pitchFamily="66" charset="0"/>
              </a:rPr>
              <a:t>(60% </a:t>
            </a:r>
            <a:r>
              <a:rPr lang="en-US" altLang="ja-JP" sz="2400" dirty="0" smtClean="0">
                <a:latin typeface="Comic Sans MS" pitchFamily="66" charset="0"/>
              </a:rPr>
              <a:t>better c.f. TSUBAME1)</a:t>
            </a:r>
            <a:endParaRPr kumimoji="1" lang="en-US" altLang="ja-JP" sz="2400" dirty="0" smtClean="0">
              <a:latin typeface="Comic Sans MS" pitchFamily="66" charset="0"/>
            </a:endParaRPr>
          </a:p>
          <a:p>
            <a:pPr>
              <a:lnSpc>
                <a:spcPct val="100000"/>
              </a:lnSpc>
            </a:pPr>
            <a:r>
              <a:rPr kumimoji="1" lang="en-US" altLang="ja-JP" sz="2400" dirty="0" smtClean="0">
                <a:latin typeface="Comic Sans MS" pitchFamily="66" charset="0"/>
              </a:rPr>
              <a:t>Virtualization and Dynamic Provisioning of </a:t>
            </a:r>
            <a:r>
              <a:rPr kumimoji="1" lang="en-US" altLang="ja-JP" sz="2400" dirty="0" smtClean="0">
                <a:solidFill>
                  <a:srgbClr val="FF0000"/>
                </a:solidFill>
                <a:latin typeface="Comic Sans MS" pitchFamily="66" charset="0"/>
              </a:rPr>
              <a:t>Windows HPC </a:t>
            </a:r>
            <a:r>
              <a:rPr kumimoji="1" lang="en-US" altLang="ja-JP" sz="2400" dirty="0" smtClean="0">
                <a:latin typeface="Comic Sans MS" pitchFamily="66" charset="0"/>
              </a:rPr>
              <a:t>+ Linux, job migration, etc.</a:t>
            </a:r>
          </a:p>
          <a:p>
            <a:pPr>
              <a:lnSpc>
                <a:spcPct val="100000"/>
              </a:lnSpc>
            </a:pPr>
            <a:endParaRPr kumimoji="1" lang="en-US" altLang="ja-JP" sz="2400" dirty="0" smtClean="0">
              <a:latin typeface="Comic Sans MS" pitchFamily="66" charset="0"/>
            </a:endParaRPr>
          </a:p>
        </p:txBody>
      </p:sp>
      <p:pic>
        <p:nvPicPr>
          <p:cNvPr id="4" name="Picture 2" descr="C:\Documents and Settings\sugupta\Desktop\P1030_tesla_091023_R5 copy.png"/>
          <p:cNvPicPr>
            <a:picLocks noChangeAspect="1" noChangeArrowheads="1"/>
          </p:cNvPicPr>
          <p:nvPr/>
        </p:nvPicPr>
        <p:blipFill>
          <a:blip r:embed="rId2" cstate="print">
            <a:lum bright="10000"/>
          </a:blip>
          <a:srcRect/>
          <a:stretch>
            <a:fillRect/>
          </a:stretch>
        </p:blipFill>
        <p:spPr bwMode="auto">
          <a:xfrm rot="516609">
            <a:off x="7247405" y="1411256"/>
            <a:ext cx="1642119" cy="12538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スライド番号プレースホルダ 5"/>
          <p:cNvSpPr>
            <a:spLocks noGrp="1"/>
          </p:cNvSpPr>
          <p:nvPr>
            <p:ph type="sldNum" sz="quarter" idx="4294967295"/>
          </p:nvPr>
        </p:nvSpPr>
        <p:spPr>
          <a:xfrm>
            <a:off x="7046913" y="-71438"/>
            <a:ext cx="2210486" cy="476251"/>
          </a:xfrm>
          <a:prstGeom prst="rect">
            <a:avLst/>
          </a:prstGeom>
        </p:spPr>
        <p:txBody>
          <a:bodyPr/>
          <a:lstStyle/>
          <a:p>
            <a:fld id="{7CF24C50-165D-4C0E-AE3C-4B5E4DE2A46E}" type="slidenum">
              <a:rPr lang="en-US" altLang="ja-JP">
                <a:latin typeface="Comic Sans MS" pitchFamily="66" charset="0"/>
              </a:rPr>
              <a:pPr/>
              <a:t>23</a:t>
            </a:fld>
            <a:endParaRPr lang="en-US" altLang="ja-JP">
              <a:latin typeface="Comic Sans MS" pitchFamily="66" charset="0"/>
            </a:endParaRPr>
          </a:p>
        </p:txBody>
      </p:sp>
      <p:sp>
        <p:nvSpPr>
          <p:cNvPr id="1264642" name="Rectangle 2"/>
          <p:cNvSpPr>
            <a:spLocks noGrp="1" noChangeArrowheads="1"/>
          </p:cNvSpPr>
          <p:nvPr>
            <p:ph type="title"/>
          </p:nvPr>
        </p:nvSpPr>
        <p:spPr>
          <a:xfrm>
            <a:off x="0" y="0"/>
            <a:ext cx="8991600" cy="1143000"/>
          </a:xfrm>
        </p:spPr>
        <p:txBody>
          <a:bodyPr/>
          <a:lstStyle/>
          <a:p>
            <a:r>
              <a:rPr lang="en-US" altLang="ja-JP" sz="4000" dirty="0" smtClean="0">
                <a:latin typeface="Comic Sans MS" pitchFamily="66" charset="0"/>
              </a:rPr>
              <a:t>TSUBAME2.0</a:t>
            </a:r>
            <a:r>
              <a:rPr lang="ja-JP" altLang="en-US" sz="4000" dirty="0" smtClean="0">
                <a:latin typeface="Comic Sans MS" pitchFamily="66" charset="0"/>
              </a:rPr>
              <a:t> </a:t>
            </a:r>
            <a:r>
              <a:rPr lang="en-US" altLang="ja-JP" sz="4000" dirty="0" smtClean="0">
                <a:latin typeface="Comic Sans MS" pitchFamily="66" charset="0"/>
              </a:rPr>
              <a:t>Global Partnership</a:t>
            </a:r>
            <a:endParaRPr lang="en-US" altLang="ja-JP" sz="4000" dirty="0">
              <a:latin typeface="Comic Sans MS" pitchFamily="66" charset="0"/>
            </a:endParaRPr>
          </a:p>
        </p:txBody>
      </p:sp>
      <p:pic>
        <p:nvPicPr>
          <p:cNvPr id="1264643" name="Picture 3" descr="nec"/>
          <p:cNvPicPr>
            <a:picLocks noChangeAspect="1" noChangeArrowheads="1"/>
          </p:cNvPicPr>
          <p:nvPr/>
        </p:nvPicPr>
        <p:blipFill>
          <a:blip r:embed="rId3" cstate="print"/>
          <a:srcRect/>
          <a:stretch>
            <a:fillRect/>
          </a:stretch>
        </p:blipFill>
        <p:spPr bwMode="auto">
          <a:xfrm>
            <a:off x="4038600" y="4724400"/>
            <a:ext cx="1499973" cy="409575"/>
          </a:xfrm>
          <a:prstGeom prst="rect">
            <a:avLst/>
          </a:prstGeom>
          <a:noFill/>
        </p:spPr>
      </p:pic>
      <p:grpSp>
        <p:nvGrpSpPr>
          <p:cNvPr id="2" name="Group 4"/>
          <p:cNvGrpSpPr>
            <a:grpSpLocks/>
          </p:cNvGrpSpPr>
          <p:nvPr/>
        </p:nvGrpSpPr>
        <p:grpSpPr bwMode="auto">
          <a:xfrm>
            <a:off x="990599" y="2708275"/>
            <a:ext cx="7657757" cy="4097338"/>
            <a:chOff x="298" y="1659"/>
            <a:chExt cx="5031" cy="2789"/>
          </a:xfrm>
        </p:grpSpPr>
        <p:sp>
          <p:nvSpPr>
            <p:cNvPr id="1264645" name="Freeform 5"/>
            <p:cNvSpPr>
              <a:spLocks/>
            </p:cNvSpPr>
            <p:nvPr/>
          </p:nvSpPr>
          <p:spPr bwMode="auto">
            <a:xfrm>
              <a:off x="1275" y="3672"/>
              <a:ext cx="119" cy="176"/>
            </a:xfrm>
            <a:custGeom>
              <a:avLst/>
              <a:gdLst/>
              <a:ahLst/>
              <a:cxnLst>
                <a:cxn ang="0">
                  <a:pos x="58" y="61"/>
                </a:cxn>
                <a:cxn ang="0">
                  <a:pos x="93" y="17"/>
                </a:cxn>
                <a:cxn ang="0">
                  <a:pos x="119" y="0"/>
                </a:cxn>
                <a:cxn ang="0">
                  <a:pos x="84" y="235"/>
                </a:cxn>
                <a:cxn ang="0">
                  <a:pos x="32" y="113"/>
                </a:cxn>
                <a:cxn ang="0">
                  <a:pos x="58" y="61"/>
                </a:cxn>
              </a:cxnLst>
              <a:rect l="0" t="0" r="r" b="b"/>
              <a:pathLst>
                <a:path w="158" h="235">
                  <a:moveTo>
                    <a:pt x="58" y="61"/>
                  </a:moveTo>
                  <a:cubicBezTo>
                    <a:pt x="114" y="42"/>
                    <a:pt x="58" y="69"/>
                    <a:pt x="93" y="17"/>
                  </a:cubicBezTo>
                  <a:cubicBezTo>
                    <a:pt x="99" y="8"/>
                    <a:pt x="110" y="6"/>
                    <a:pt x="119" y="0"/>
                  </a:cubicBezTo>
                  <a:cubicBezTo>
                    <a:pt x="147" y="81"/>
                    <a:pt x="158" y="186"/>
                    <a:pt x="84" y="235"/>
                  </a:cubicBezTo>
                  <a:cubicBezTo>
                    <a:pt x="0" y="220"/>
                    <a:pt x="18" y="208"/>
                    <a:pt x="32" y="113"/>
                  </a:cubicBezTo>
                  <a:cubicBezTo>
                    <a:pt x="34" y="98"/>
                    <a:pt x="41" y="61"/>
                    <a:pt x="58" y="61"/>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46" name="Freeform 6"/>
            <p:cNvSpPr>
              <a:spLocks/>
            </p:cNvSpPr>
            <p:nvPr/>
          </p:nvSpPr>
          <p:spPr bwMode="auto">
            <a:xfrm>
              <a:off x="2308" y="3639"/>
              <a:ext cx="578" cy="443"/>
            </a:xfrm>
            <a:custGeom>
              <a:avLst/>
              <a:gdLst/>
              <a:ahLst/>
              <a:cxnLst>
                <a:cxn ang="0">
                  <a:pos x="408" y="46"/>
                </a:cxn>
                <a:cxn ang="0">
                  <a:pos x="408" y="91"/>
                </a:cxn>
                <a:cxn ang="0">
                  <a:pos x="453" y="136"/>
                </a:cxn>
                <a:cxn ang="0">
                  <a:pos x="499" y="136"/>
                </a:cxn>
                <a:cxn ang="0">
                  <a:pos x="499" y="46"/>
                </a:cxn>
                <a:cxn ang="0">
                  <a:pos x="499" y="0"/>
                </a:cxn>
                <a:cxn ang="0">
                  <a:pos x="544" y="0"/>
                </a:cxn>
                <a:cxn ang="0">
                  <a:pos x="589" y="46"/>
                </a:cxn>
                <a:cxn ang="0">
                  <a:pos x="589" y="91"/>
                </a:cxn>
                <a:cxn ang="0">
                  <a:pos x="635" y="136"/>
                </a:cxn>
                <a:cxn ang="0">
                  <a:pos x="635" y="182"/>
                </a:cxn>
                <a:cxn ang="0">
                  <a:pos x="680" y="227"/>
                </a:cxn>
                <a:cxn ang="0">
                  <a:pos x="725" y="272"/>
                </a:cxn>
                <a:cxn ang="0">
                  <a:pos x="771" y="318"/>
                </a:cxn>
                <a:cxn ang="0">
                  <a:pos x="771" y="363"/>
                </a:cxn>
                <a:cxn ang="0">
                  <a:pos x="725" y="454"/>
                </a:cxn>
                <a:cxn ang="0">
                  <a:pos x="725" y="499"/>
                </a:cxn>
                <a:cxn ang="0">
                  <a:pos x="680" y="590"/>
                </a:cxn>
                <a:cxn ang="0">
                  <a:pos x="635" y="590"/>
                </a:cxn>
                <a:cxn ang="0">
                  <a:pos x="589" y="590"/>
                </a:cxn>
                <a:cxn ang="0">
                  <a:pos x="499" y="590"/>
                </a:cxn>
                <a:cxn ang="0">
                  <a:pos x="499" y="545"/>
                </a:cxn>
                <a:cxn ang="0">
                  <a:pos x="453" y="499"/>
                </a:cxn>
                <a:cxn ang="0">
                  <a:pos x="408" y="499"/>
                </a:cxn>
                <a:cxn ang="0">
                  <a:pos x="362" y="454"/>
                </a:cxn>
                <a:cxn ang="0">
                  <a:pos x="317" y="454"/>
                </a:cxn>
                <a:cxn ang="0">
                  <a:pos x="272" y="454"/>
                </a:cxn>
                <a:cxn ang="0">
                  <a:pos x="226" y="454"/>
                </a:cxn>
                <a:cxn ang="0">
                  <a:pos x="181" y="499"/>
                </a:cxn>
                <a:cxn ang="0">
                  <a:pos x="136" y="499"/>
                </a:cxn>
                <a:cxn ang="0">
                  <a:pos x="90" y="545"/>
                </a:cxn>
                <a:cxn ang="0">
                  <a:pos x="45" y="545"/>
                </a:cxn>
                <a:cxn ang="0">
                  <a:pos x="0" y="499"/>
                </a:cxn>
                <a:cxn ang="0">
                  <a:pos x="0" y="454"/>
                </a:cxn>
                <a:cxn ang="0">
                  <a:pos x="0" y="409"/>
                </a:cxn>
                <a:cxn ang="0">
                  <a:pos x="0" y="363"/>
                </a:cxn>
                <a:cxn ang="0">
                  <a:pos x="0" y="227"/>
                </a:cxn>
                <a:cxn ang="0">
                  <a:pos x="45" y="182"/>
                </a:cxn>
                <a:cxn ang="0">
                  <a:pos x="90" y="182"/>
                </a:cxn>
                <a:cxn ang="0">
                  <a:pos x="136" y="182"/>
                </a:cxn>
                <a:cxn ang="0">
                  <a:pos x="181" y="136"/>
                </a:cxn>
                <a:cxn ang="0">
                  <a:pos x="181" y="91"/>
                </a:cxn>
                <a:cxn ang="0">
                  <a:pos x="226" y="91"/>
                </a:cxn>
                <a:cxn ang="0">
                  <a:pos x="272" y="91"/>
                </a:cxn>
                <a:cxn ang="0">
                  <a:pos x="317" y="46"/>
                </a:cxn>
                <a:cxn ang="0">
                  <a:pos x="408" y="46"/>
                </a:cxn>
              </a:cxnLst>
              <a:rect l="0" t="0" r="r" b="b"/>
              <a:pathLst>
                <a:path w="771" h="590">
                  <a:moveTo>
                    <a:pt x="408" y="46"/>
                  </a:moveTo>
                  <a:lnTo>
                    <a:pt x="408" y="91"/>
                  </a:lnTo>
                  <a:lnTo>
                    <a:pt x="453" y="136"/>
                  </a:lnTo>
                  <a:lnTo>
                    <a:pt x="499" y="136"/>
                  </a:lnTo>
                  <a:lnTo>
                    <a:pt x="499" y="46"/>
                  </a:lnTo>
                  <a:lnTo>
                    <a:pt x="499" y="0"/>
                  </a:lnTo>
                  <a:lnTo>
                    <a:pt x="544" y="0"/>
                  </a:lnTo>
                  <a:lnTo>
                    <a:pt x="589" y="46"/>
                  </a:lnTo>
                  <a:lnTo>
                    <a:pt x="589" y="91"/>
                  </a:lnTo>
                  <a:lnTo>
                    <a:pt x="635" y="136"/>
                  </a:lnTo>
                  <a:lnTo>
                    <a:pt x="635" y="182"/>
                  </a:lnTo>
                  <a:lnTo>
                    <a:pt x="680" y="227"/>
                  </a:lnTo>
                  <a:lnTo>
                    <a:pt x="725" y="272"/>
                  </a:lnTo>
                  <a:lnTo>
                    <a:pt x="771" y="318"/>
                  </a:lnTo>
                  <a:lnTo>
                    <a:pt x="771" y="363"/>
                  </a:lnTo>
                  <a:lnTo>
                    <a:pt x="725" y="454"/>
                  </a:lnTo>
                  <a:lnTo>
                    <a:pt x="725" y="499"/>
                  </a:lnTo>
                  <a:lnTo>
                    <a:pt x="680" y="590"/>
                  </a:lnTo>
                  <a:lnTo>
                    <a:pt x="635" y="590"/>
                  </a:lnTo>
                  <a:lnTo>
                    <a:pt x="589" y="590"/>
                  </a:lnTo>
                  <a:lnTo>
                    <a:pt x="499" y="590"/>
                  </a:lnTo>
                  <a:lnTo>
                    <a:pt x="499" y="545"/>
                  </a:lnTo>
                  <a:lnTo>
                    <a:pt x="453" y="499"/>
                  </a:lnTo>
                  <a:lnTo>
                    <a:pt x="408" y="499"/>
                  </a:lnTo>
                  <a:lnTo>
                    <a:pt x="362" y="454"/>
                  </a:lnTo>
                  <a:lnTo>
                    <a:pt x="317" y="454"/>
                  </a:lnTo>
                  <a:lnTo>
                    <a:pt x="272" y="454"/>
                  </a:lnTo>
                  <a:lnTo>
                    <a:pt x="226" y="454"/>
                  </a:lnTo>
                  <a:lnTo>
                    <a:pt x="181" y="499"/>
                  </a:lnTo>
                  <a:lnTo>
                    <a:pt x="136" y="499"/>
                  </a:lnTo>
                  <a:lnTo>
                    <a:pt x="90" y="545"/>
                  </a:lnTo>
                  <a:lnTo>
                    <a:pt x="45" y="545"/>
                  </a:lnTo>
                  <a:lnTo>
                    <a:pt x="0" y="499"/>
                  </a:lnTo>
                  <a:lnTo>
                    <a:pt x="0" y="454"/>
                  </a:lnTo>
                  <a:lnTo>
                    <a:pt x="0" y="409"/>
                  </a:lnTo>
                  <a:lnTo>
                    <a:pt x="0" y="363"/>
                  </a:lnTo>
                  <a:lnTo>
                    <a:pt x="0" y="227"/>
                  </a:lnTo>
                  <a:lnTo>
                    <a:pt x="45" y="182"/>
                  </a:lnTo>
                  <a:lnTo>
                    <a:pt x="90" y="182"/>
                  </a:lnTo>
                  <a:lnTo>
                    <a:pt x="136" y="182"/>
                  </a:lnTo>
                  <a:lnTo>
                    <a:pt x="181" y="136"/>
                  </a:lnTo>
                  <a:lnTo>
                    <a:pt x="181" y="91"/>
                  </a:lnTo>
                  <a:lnTo>
                    <a:pt x="226" y="91"/>
                  </a:lnTo>
                  <a:lnTo>
                    <a:pt x="272" y="91"/>
                  </a:lnTo>
                  <a:lnTo>
                    <a:pt x="317" y="46"/>
                  </a:lnTo>
                  <a:lnTo>
                    <a:pt x="408" y="46"/>
                  </a:ln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47" name="Freeform 7"/>
            <p:cNvSpPr>
              <a:spLocks/>
            </p:cNvSpPr>
            <p:nvPr/>
          </p:nvSpPr>
          <p:spPr bwMode="auto">
            <a:xfrm>
              <a:off x="2549" y="2842"/>
              <a:ext cx="168" cy="138"/>
            </a:xfrm>
            <a:custGeom>
              <a:avLst/>
              <a:gdLst/>
              <a:ahLst/>
              <a:cxnLst>
                <a:cxn ang="0">
                  <a:pos x="171" y="3"/>
                </a:cxn>
                <a:cxn ang="0">
                  <a:pos x="210" y="3"/>
                </a:cxn>
                <a:cxn ang="0">
                  <a:pos x="218" y="20"/>
                </a:cxn>
                <a:cxn ang="0">
                  <a:pos x="204" y="75"/>
                </a:cxn>
                <a:cxn ang="0">
                  <a:pos x="192" y="93"/>
                </a:cxn>
                <a:cxn ang="0">
                  <a:pos x="113" y="153"/>
                </a:cxn>
                <a:cxn ang="0">
                  <a:pos x="102" y="164"/>
                </a:cxn>
                <a:cxn ang="0">
                  <a:pos x="68" y="176"/>
                </a:cxn>
                <a:cxn ang="0">
                  <a:pos x="47" y="170"/>
                </a:cxn>
                <a:cxn ang="0">
                  <a:pos x="12" y="165"/>
                </a:cxn>
                <a:cxn ang="0">
                  <a:pos x="0" y="155"/>
                </a:cxn>
                <a:cxn ang="0">
                  <a:pos x="93" y="140"/>
                </a:cxn>
                <a:cxn ang="0">
                  <a:pos x="107" y="131"/>
                </a:cxn>
                <a:cxn ang="0">
                  <a:pos x="120" y="120"/>
                </a:cxn>
                <a:cxn ang="0">
                  <a:pos x="134" y="108"/>
                </a:cxn>
                <a:cxn ang="0">
                  <a:pos x="155" y="86"/>
                </a:cxn>
                <a:cxn ang="0">
                  <a:pos x="156" y="81"/>
                </a:cxn>
                <a:cxn ang="0">
                  <a:pos x="158" y="15"/>
                </a:cxn>
                <a:cxn ang="0">
                  <a:pos x="171" y="3"/>
                </a:cxn>
              </a:cxnLst>
              <a:rect l="0" t="0" r="r" b="b"/>
              <a:pathLst>
                <a:path w="224" h="184">
                  <a:moveTo>
                    <a:pt x="171" y="3"/>
                  </a:moveTo>
                  <a:cubicBezTo>
                    <a:pt x="183" y="2"/>
                    <a:pt x="199" y="0"/>
                    <a:pt x="210" y="3"/>
                  </a:cubicBezTo>
                  <a:cubicBezTo>
                    <a:pt x="216" y="4"/>
                    <a:pt x="218" y="20"/>
                    <a:pt x="218" y="20"/>
                  </a:cubicBezTo>
                  <a:cubicBezTo>
                    <a:pt x="222" y="43"/>
                    <a:pt x="224" y="63"/>
                    <a:pt x="204" y="75"/>
                  </a:cubicBezTo>
                  <a:cubicBezTo>
                    <a:pt x="199" y="81"/>
                    <a:pt x="196" y="87"/>
                    <a:pt x="192" y="93"/>
                  </a:cubicBezTo>
                  <a:cubicBezTo>
                    <a:pt x="182" y="169"/>
                    <a:pt x="206" y="152"/>
                    <a:pt x="113" y="153"/>
                  </a:cubicBezTo>
                  <a:cubicBezTo>
                    <a:pt x="106" y="155"/>
                    <a:pt x="105" y="157"/>
                    <a:pt x="102" y="164"/>
                  </a:cubicBezTo>
                  <a:cubicBezTo>
                    <a:pt x="100" y="184"/>
                    <a:pt x="89" y="177"/>
                    <a:pt x="68" y="176"/>
                  </a:cubicBezTo>
                  <a:cubicBezTo>
                    <a:pt x="61" y="173"/>
                    <a:pt x="54" y="171"/>
                    <a:pt x="47" y="170"/>
                  </a:cubicBezTo>
                  <a:cubicBezTo>
                    <a:pt x="36" y="165"/>
                    <a:pt x="24" y="169"/>
                    <a:pt x="12" y="165"/>
                  </a:cubicBezTo>
                  <a:cubicBezTo>
                    <a:pt x="7" y="162"/>
                    <a:pt x="3" y="160"/>
                    <a:pt x="0" y="155"/>
                  </a:cubicBezTo>
                  <a:cubicBezTo>
                    <a:pt x="12" y="124"/>
                    <a:pt x="84" y="140"/>
                    <a:pt x="93" y="140"/>
                  </a:cubicBezTo>
                  <a:cubicBezTo>
                    <a:pt x="98" y="137"/>
                    <a:pt x="102" y="134"/>
                    <a:pt x="107" y="131"/>
                  </a:cubicBezTo>
                  <a:cubicBezTo>
                    <a:pt x="110" y="125"/>
                    <a:pt x="114" y="123"/>
                    <a:pt x="120" y="120"/>
                  </a:cubicBezTo>
                  <a:cubicBezTo>
                    <a:pt x="125" y="114"/>
                    <a:pt x="128" y="112"/>
                    <a:pt x="134" y="108"/>
                  </a:cubicBezTo>
                  <a:cubicBezTo>
                    <a:pt x="140" y="100"/>
                    <a:pt x="147" y="92"/>
                    <a:pt x="155" y="86"/>
                  </a:cubicBezTo>
                  <a:cubicBezTo>
                    <a:pt x="155" y="84"/>
                    <a:pt x="156" y="83"/>
                    <a:pt x="156" y="81"/>
                  </a:cubicBezTo>
                  <a:cubicBezTo>
                    <a:pt x="157" y="59"/>
                    <a:pt x="156" y="37"/>
                    <a:pt x="158" y="15"/>
                  </a:cubicBezTo>
                  <a:cubicBezTo>
                    <a:pt x="159" y="9"/>
                    <a:pt x="168" y="8"/>
                    <a:pt x="171" y="3"/>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48" name="Freeform 8"/>
            <p:cNvSpPr>
              <a:spLocks/>
            </p:cNvSpPr>
            <p:nvPr/>
          </p:nvSpPr>
          <p:spPr bwMode="auto">
            <a:xfrm>
              <a:off x="2524" y="2976"/>
              <a:ext cx="42" cy="44"/>
            </a:xfrm>
            <a:custGeom>
              <a:avLst/>
              <a:gdLst/>
              <a:ahLst/>
              <a:cxnLst>
                <a:cxn ang="0">
                  <a:pos x="15" y="28"/>
                </a:cxn>
                <a:cxn ang="0">
                  <a:pos x="24" y="0"/>
                </a:cxn>
                <a:cxn ang="0">
                  <a:pos x="36" y="58"/>
                </a:cxn>
                <a:cxn ang="0">
                  <a:pos x="18" y="57"/>
                </a:cxn>
                <a:cxn ang="0">
                  <a:pos x="15" y="28"/>
                </a:cxn>
              </a:cxnLst>
              <a:rect l="0" t="0" r="r" b="b"/>
              <a:pathLst>
                <a:path w="57" h="59">
                  <a:moveTo>
                    <a:pt x="15" y="28"/>
                  </a:moveTo>
                  <a:cubicBezTo>
                    <a:pt x="0" y="19"/>
                    <a:pt x="10" y="2"/>
                    <a:pt x="24" y="0"/>
                  </a:cubicBezTo>
                  <a:cubicBezTo>
                    <a:pt x="50" y="2"/>
                    <a:pt x="57" y="30"/>
                    <a:pt x="36" y="58"/>
                  </a:cubicBezTo>
                  <a:cubicBezTo>
                    <a:pt x="30" y="58"/>
                    <a:pt x="24" y="59"/>
                    <a:pt x="18" y="57"/>
                  </a:cubicBezTo>
                  <a:cubicBezTo>
                    <a:pt x="12" y="55"/>
                    <a:pt x="14" y="30"/>
                    <a:pt x="15" y="28"/>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49" name="Freeform 9"/>
            <p:cNvSpPr>
              <a:spLocks/>
            </p:cNvSpPr>
            <p:nvPr/>
          </p:nvSpPr>
          <p:spPr bwMode="auto">
            <a:xfrm>
              <a:off x="2566" y="2981"/>
              <a:ext cx="42" cy="18"/>
            </a:xfrm>
            <a:custGeom>
              <a:avLst/>
              <a:gdLst/>
              <a:ahLst/>
              <a:cxnLst>
                <a:cxn ang="0">
                  <a:pos x="0" y="6"/>
                </a:cxn>
                <a:cxn ang="0">
                  <a:pos x="34" y="1"/>
                </a:cxn>
                <a:cxn ang="0">
                  <a:pos x="46" y="3"/>
                </a:cxn>
                <a:cxn ang="0">
                  <a:pos x="40" y="13"/>
                </a:cxn>
                <a:cxn ang="0">
                  <a:pos x="0" y="6"/>
                </a:cxn>
              </a:cxnLst>
              <a:rect l="0" t="0" r="r" b="b"/>
              <a:pathLst>
                <a:path w="55" h="25">
                  <a:moveTo>
                    <a:pt x="0" y="6"/>
                  </a:moveTo>
                  <a:cubicBezTo>
                    <a:pt x="11" y="1"/>
                    <a:pt x="22" y="2"/>
                    <a:pt x="34" y="1"/>
                  </a:cubicBezTo>
                  <a:cubicBezTo>
                    <a:pt x="38" y="2"/>
                    <a:pt x="43" y="0"/>
                    <a:pt x="46" y="3"/>
                  </a:cubicBezTo>
                  <a:cubicBezTo>
                    <a:pt x="55" y="12"/>
                    <a:pt x="42" y="13"/>
                    <a:pt x="40" y="13"/>
                  </a:cubicBezTo>
                  <a:cubicBezTo>
                    <a:pt x="19" y="12"/>
                    <a:pt x="0" y="25"/>
                    <a:pt x="0" y="6"/>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0" name="Freeform 10"/>
            <p:cNvSpPr>
              <a:spLocks/>
            </p:cNvSpPr>
            <p:nvPr/>
          </p:nvSpPr>
          <p:spPr bwMode="auto">
            <a:xfrm>
              <a:off x="2661" y="2758"/>
              <a:ext cx="90" cy="82"/>
            </a:xfrm>
            <a:custGeom>
              <a:avLst/>
              <a:gdLst/>
              <a:ahLst/>
              <a:cxnLst>
                <a:cxn ang="0">
                  <a:pos x="59" y="1"/>
                </a:cxn>
                <a:cxn ang="0">
                  <a:pos x="74" y="21"/>
                </a:cxn>
                <a:cxn ang="0">
                  <a:pos x="119" y="34"/>
                </a:cxn>
                <a:cxn ang="0">
                  <a:pos x="102" y="55"/>
                </a:cxn>
                <a:cxn ang="0">
                  <a:pos x="93" y="73"/>
                </a:cxn>
                <a:cxn ang="0">
                  <a:pos x="83" y="96"/>
                </a:cxn>
                <a:cxn ang="0">
                  <a:pos x="57" y="81"/>
                </a:cxn>
                <a:cxn ang="0">
                  <a:pos x="47" y="76"/>
                </a:cxn>
                <a:cxn ang="0">
                  <a:pos x="24" y="97"/>
                </a:cxn>
                <a:cxn ang="0">
                  <a:pos x="20" y="61"/>
                </a:cxn>
                <a:cxn ang="0">
                  <a:pos x="35" y="46"/>
                </a:cxn>
                <a:cxn ang="0">
                  <a:pos x="44" y="37"/>
                </a:cxn>
                <a:cxn ang="0">
                  <a:pos x="56" y="6"/>
                </a:cxn>
                <a:cxn ang="0">
                  <a:pos x="59" y="1"/>
                </a:cxn>
              </a:cxnLst>
              <a:rect l="0" t="0" r="r" b="b"/>
              <a:pathLst>
                <a:path w="119" h="109">
                  <a:moveTo>
                    <a:pt x="59" y="1"/>
                  </a:moveTo>
                  <a:cubicBezTo>
                    <a:pt x="75" y="4"/>
                    <a:pt x="69" y="8"/>
                    <a:pt x="74" y="21"/>
                  </a:cubicBezTo>
                  <a:cubicBezTo>
                    <a:pt x="77" y="44"/>
                    <a:pt x="107" y="18"/>
                    <a:pt x="119" y="34"/>
                  </a:cubicBezTo>
                  <a:cubicBezTo>
                    <a:pt x="117" y="50"/>
                    <a:pt x="117" y="52"/>
                    <a:pt x="102" y="55"/>
                  </a:cubicBezTo>
                  <a:cubicBezTo>
                    <a:pt x="101" y="61"/>
                    <a:pt x="96" y="67"/>
                    <a:pt x="93" y="73"/>
                  </a:cubicBezTo>
                  <a:cubicBezTo>
                    <a:pt x="92" y="88"/>
                    <a:pt x="95" y="92"/>
                    <a:pt x="83" y="96"/>
                  </a:cubicBezTo>
                  <a:cubicBezTo>
                    <a:pt x="67" y="93"/>
                    <a:pt x="69" y="88"/>
                    <a:pt x="57" y="81"/>
                  </a:cubicBezTo>
                  <a:cubicBezTo>
                    <a:pt x="54" y="79"/>
                    <a:pt x="47" y="76"/>
                    <a:pt x="47" y="76"/>
                  </a:cubicBezTo>
                  <a:cubicBezTo>
                    <a:pt x="36" y="80"/>
                    <a:pt x="36" y="95"/>
                    <a:pt x="24" y="97"/>
                  </a:cubicBezTo>
                  <a:cubicBezTo>
                    <a:pt x="0" y="109"/>
                    <a:pt x="14" y="71"/>
                    <a:pt x="20" y="61"/>
                  </a:cubicBezTo>
                  <a:cubicBezTo>
                    <a:pt x="24" y="54"/>
                    <a:pt x="29" y="51"/>
                    <a:pt x="35" y="46"/>
                  </a:cubicBezTo>
                  <a:cubicBezTo>
                    <a:pt x="38" y="43"/>
                    <a:pt x="44" y="37"/>
                    <a:pt x="44" y="37"/>
                  </a:cubicBezTo>
                  <a:cubicBezTo>
                    <a:pt x="46" y="23"/>
                    <a:pt x="43" y="14"/>
                    <a:pt x="56" y="6"/>
                  </a:cubicBezTo>
                  <a:cubicBezTo>
                    <a:pt x="57" y="0"/>
                    <a:pt x="55" y="1"/>
                    <a:pt x="59" y="1"/>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1" name="Freeform 11"/>
            <p:cNvSpPr>
              <a:spLocks/>
            </p:cNvSpPr>
            <p:nvPr/>
          </p:nvSpPr>
          <p:spPr bwMode="auto">
            <a:xfrm>
              <a:off x="2691" y="2572"/>
              <a:ext cx="59" cy="176"/>
            </a:xfrm>
            <a:custGeom>
              <a:avLst/>
              <a:gdLst/>
              <a:ahLst/>
              <a:cxnLst>
                <a:cxn ang="0">
                  <a:pos x="41" y="3"/>
                </a:cxn>
                <a:cxn ang="0">
                  <a:pos x="59" y="81"/>
                </a:cxn>
                <a:cxn ang="0">
                  <a:pos x="47" y="150"/>
                </a:cxn>
                <a:cxn ang="0">
                  <a:pos x="33" y="167"/>
                </a:cxn>
                <a:cxn ang="0">
                  <a:pos x="21" y="218"/>
                </a:cxn>
                <a:cxn ang="0">
                  <a:pos x="15" y="203"/>
                </a:cxn>
                <a:cxn ang="0">
                  <a:pos x="17" y="90"/>
                </a:cxn>
                <a:cxn ang="0">
                  <a:pos x="30" y="0"/>
                </a:cxn>
                <a:cxn ang="0">
                  <a:pos x="41" y="3"/>
                </a:cxn>
              </a:cxnLst>
              <a:rect l="0" t="0" r="r" b="b"/>
              <a:pathLst>
                <a:path w="79" h="234">
                  <a:moveTo>
                    <a:pt x="41" y="3"/>
                  </a:moveTo>
                  <a:cubicBezTo>
                    <a:pt x="46" y="29"/>
                    <a:pt x="36" y="63"/>
                    <a:pt x="59" y="81"/>
                  </a:cubicBezTo>
                  <a:cubicBezTo>
                    <a:pt x="73" y="104"/>
                    <a:pt x="79" y="147"/>
                    <a:pt x="47" y="150"/>
                  </a:cubicBezTo>
                  <a:cubicBezTo>
                    <a:pt x="36" y="154"/>
                    <a:pt x="37" y="157"/>
                    <a:pt x="33" y="167"/>
                  </a:cubicBezTo>
                  <a:cubicBezTo>
                    <a:pt x="32" y="234"/>
                    <a:pt x="48" y="223"/>
                    <a:pt x="21" y="218"/>
                  </a:cubicBezTo>
                  <a:cubicBezTo>
                    <a:pt x="18" y="213"/>
                    <a:pt x="18" y="208"/>
                    <a:pt x="15" y="203"/>
                  </a:cubicBezTo>
                  <a:cubicBezTo>
                    <a:pt x="8" y="166"/>
                    <a:pt x="3" y="125"/>
                    <a:pt x="17" y="90"/>
                  </a:cubicBezTo>
                  <a:cubicBezTo>
                    <a:pt x="18" y="25"/>
                    <a:pt x="0" y="23"/>
                    <a:pt x="30" y="0"/>
                  </a:cubicBezTo>
                  <a:cubicBezTo>
                    <a:pt x="34" y="1"/>
                    <a:pt x="41" y="3"/>
                    <a:pt x="41" y="3"/>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2" name="Freeform 12"/>
            <p:cNvSpPr>
              <a:spLocks/>
            </p:cNvSpPr>
            <p:nvPr/>
          </p:nvSpPr>
          <p:spPr bwMode="auto">
            <a:xfrm>
              <a:off x="574" y="2432"/>
              <a:ext cx="126" cy="225"/>
            </a:xfrm>
            <a:custGeom>
              <a:avLst/>
              <a:gdLst/>
              <a:ahLst/>
              <a:cxnLst>
                <a:cxn ang="0">
                  <a:pos x="67" y="0"/>
                </a:cxn>
                <a:cxn ang="0">
                  <a:pos x="86" y="46"/>
                </a:cxn>
                <a:cxn ang="0">
                  <a:pos x="86" y="82"/>
                </a:cxn>
                <a:cxn ang="0">
                  <a:pos x="76" y="91"/>
                </a:cxn>
                <a:cxn ang="0">
                  <a:pos x="91" y="117"/>
                </a:cxn>
                <a:cxn ang="0">
                  <a:pos x="97" y="163"/>
                </a:cxn>
                <a:cxn ang="0">
                  <a:pos x="125" y="166"/>
                </a:cxn>
                <a:cxn ang="0">
                  <a:pos x="136" y="174"/>
                </a:cxn>
                <a:cxn ang="0">
                  <a:pos x="143" y="210"/>
                </a:cxn>
                <a:cxn ang="0">
                  <a:pos x="157" y="229"/>
                </a:cxn>
                <a:cxn ang="0">
                  <a:pos x="92" y="276"/>
                </a:cxn>
                <a:cxn ang="0">
                  <a:pos x="50" y="292"/>
                </a:cxn>
                <a:cxn ang="0">
                  <a:pos x="22" y="295"/>
                </a:cxn>
                <a:cxn ang="0">
                  <a:pos x="56" y="268"/>
                </a:cxn>
                <a:cxn ang="0">
                  <a:pos x="35" y="252"/>
                </a:cxn>
                <a:cxn ang="0">
                  <a:pos x="46" y="234"/>
                </a:cxn>
                <a:cxn ang="0">
                  <a:pos x="53" y="222"/>
                </a:cxn>
                <a:cxn ang="0">
                  <a:pos x="62" y="208"/>
                </a:cxn>
                <a:cxn ang="0">
                  <a:pos x="58" y="157"/>
                </a:cxn>
                <a:cxn ang="0">
                  <a:pos x="37" y="180"/>
                </a:cxn>
                <a:cxn ang="0">
                  <a:pos x="28" y="124"/>
                </a:cxn>
                <a:cxn ang="0">
                  <a:pos x="13" y="106"/>
                </a:cxn>
                <a:cxn ang="0">
                  <a:pos x="8" y="96"/>
                </a:cxn>
                <a:cxn ang="0">
                  <a:pos x="25" y="45"/>
                </a:cxn>
                <a:cxn ang="0">
                  <a:pos x="34" y="30"/>
                </a:cxn>
                <a:cxn ang="0">
                  <a:pos x="67" y="0"/>
                </a:cxn>
              </a:cxnLst>
              <a:rect l="0" t="0" r="r" b="b"/>
              <a:pathLst>
                <a:path w="168" h="300">
                  <a:moveTo>
                    <a:pt x="67" y="0"/>
                  </a:moveTo>
                  <a:cubicBezTo>
                    <a:pt x="69" y="22"/>
                    <a:pt x="58" y="44"/>
                    <a:pt x="86" y="46"/>
                  </a:cubicBezTo>
                  <a:cubicBezTo>
                    <a:pt x="100" y="52"/>
                    <a:pt x="94" y="71"/>
                    <a:pt x="86" y="82"/>
                  </a:cubicBezTo>
                  <a:cubicBezTo>
                    <a:pt x="85" y="89"/>
                    <a:pt x="82" y="87"/>
                    <a:pt x="76" y="91"/>
                  </a:cubicBezTo>
                  <a:cubicBezTo>
                    <a:pt x="68" y="110"/>
                    <a:pt x="73" y="115"/>
                    <a:pt x="91" y="117"/>
                  </a:cubicBezTo>
                  <a:cubicBezTo>
                    <a:pt x="93" y="128"/>
                    <a:pt x="92" y="162"/>
                    <a:pt x="97" y="163"/>
                  </a:cubicBezTo>
                  <a:cubicBezTo>
                    <a:pt x="106" y="165"/>
                    <a:pt x="116" y="164"/>
                    <a:pt x="125" y="166"/>
                  </a:cubicBezTo>
                  <a:cubicBezTo>
                    <a:pt x="128" y="169"/>
                    <a:pt x="135" y="170"/>
                    <a:pt x="136" y="174"/>
                  </a:cubicBezTo>
                  <a:cubicBezTo>
                    <a:pt x="139" y="188"/>
                    <a:pt x="130" y="203"/>
                    <a:pt x="143" y="210"/>
                  </a:cubicBezTo>
                  <a:cubicBezTo>
                    <a:pt x="148" y="216"/>
                    <a:pt x="157" y="229"/>
                    <a:pt x="157" y="229"/>
                  </a:cubicBezTo>
                  <a:cubicBezTo>
                    <a:pt x="168" y="285"/>
                    <a:pt x="143" y="274"/>
                    <a:pt x="92" y="276"/>
                  </a:cubicBezTo>
                  <a:cubicBezTo>
                    <a:pt x="76" y="279"/>
                    <a:pt x="67" y="291"/>
                    <a:pt x="50" y="292"/>
                  </a:cubicBezTo>
                  <a:cubicBezTo>
                    <a:pt x="40" y="300"/>
                    <a:pt x="37" y="297"/>
                    <a:pt x="22" y="295"/>
                  </a:cubicBezTo>
                  <a:cubicBezTo>
                    <a:pt x="4" y="271"/>
                    <a:pt x="43" y="270"/>
                    <a:pt x="56" y="268"/>
                  </a:cubicBezTo>
                  <a:cubicBezTo>
                    <a:pt x="67" y="253"/>
                    <a:pt x="43" y="252"/>
                    <a:pt x="35" y="252"/>
                  </a:cubicBezTo>
                  <a:cubicBezTo>
                    <a:pt x="33" y="242"/>
                    <a:pt x="35" y="236"/>
                    <a:pt x="46" y="234"/>
                  </a:cubicBezTo>
                  <a:cubicBezTo>
                    <a:pt x="52" y="231"/>
                    <a:pt x="52" y="229"/>
                    <a:pt x="53" y="222"/>
                  </a:cubicBezTo>
                  <a:cubicBezTo>
                    <a:pt x="52" y="212"/>
                    <a:pt x="52" y="211"/>
                    <a:pt x="62" y="208"/>
                  </a:cubicBezTo>
                  <a:cubicBezTo>
                    <a:pt x="63" y="196"/>
                    <a:pt x="70" y="166"/>
                    <a:pt x="58" y="157"/>
                  </a:cubicBezTo>
                  <a:cubicBezTo>
                    <a:pt x="37" y="161"/>
                    <a:pt x="51" y="170"/>
                    <a:pt x="37" y="180"/>
                  </a:cubicBezTo>
                  <a:cubicBezTo>
                    <a:pt x="24" y="164"/>
                    <a:pt x="38" y="140"/>
                    <a:pt x="28" y="124"/>
                  </a:cubicBezTo>
                  <a:cubicBezTo>
                    <a:pt x="24" y="118"/>
                    <a:pt x="17" y="113"/>
                    <a:pt x="13" y="106"/>
                  </a:cubicBezTo>
                  <a:cubicBezTo>
                    <a:pt x="11" y="103"/>
                    <a:pt x="8" y="96"/>
                    <a:pt x="8" y="96"/>
                  </a:cubicBezTo>
                  <a:cubicBezTo>
                    <a:pt x="4" y="75"/>
                    <a:pt x="0" y="50"/>
                    <a:pt x="25" y="45"/>
                  </a:cubicBezTo>
                  <a:cubicBezTo>
                    <a:pt x="28" y="38"/>
                    <a:pt x="28" y="35"/>
                    <a:pt x="34" y="30"/>
                  </a:cubicBezTo>
                  <a:cubicBezTo>
                    <a:pt x="39" y="1"/>
                    <a:pt x="34" y="1"/>
                    <a:pt x="67" y="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3" name="Freeform 13"/>
            <p:cNvSpPr>
              <a:spLocks/>
            </p:cNvSpPr>
            <p:nvPr/>
          </p:nvSpPr>
          <p:spPr bwMode="auto">
            <a:xfrm>
              <a:off x="520" y="2532"/>
              <a:ext cx="79" cy="87"/>
            </a:xfrm>
            <a:custGeom>
              <a:avLst/>
              <a:gdLst/>
              <a:ahLst/>
              <a:cxnLst>
                <a:cxn ang="0">
                  <a:pos x="34" y="0"/>
                </a:cxn>
                <a:cxn ang="0">
                  <a:pos x="81" y="12"/>
                </a:cxn>
                <a:cxn ang="0">
                  <a:pos x="70" y="99"/>
                </a:cxn>
                <a:cxn ang="0">
                  <a:pos x="54" y="102"/>
                </a:cxn>
                <a:cxn ang="0">
                  <a:pos x="28" y="114"/>
                </a:cxn>
                <a:cxn ang="0">
                  <a:pos x="3" y="105"/>
                </a:cxn>
                <a:cxn ang="0">
                  <a:pos x="0" y="57"/>
                </a:cxn>
                <a:cxn ang="0">
                  <a:pos x="25" y="27"/>
                </a:cxn>
                <a:cxn ang="0">
                  <a:pos x="34" y="0"/>
                </a:cxn>
              </a:cxnLst>
              <a:rect l="0" t="0" r="r" b="b"/>
              <a:pathLst>
                <a:path w="105" h="117">
                  <a:moveTo>
                    <a:pt x="34" y="0"/>
                  </a:moveTo>
                  <a:cubicBezTo>
                    <a:pt x="73" y="5"/>
                    <a:pt x="24" y="10"/>
                    <a:pt x="81" y="12"/>
                  </a:cubicBezTo>
                  <a:cubicBezTo>
                    <a:pt x="87" y="43"/>
                    <a:pt x="105" y="93"/>
                    <a:pt x="70" y="99"/>
                  </a:cubicBezTo>
                  <a:cubicBezTo>
                    <a:pt x="60" y="104"/>
                    <a:pt x="75" y="97"/>
                    <a:pt x="54" y="102"/>
                  </a:cubicBezTo>
                  <a:cubicBezTo>
                    <a:pt x="45" y="104"/>
                    <a:pt x="38" y="112"/>
                    <a:pt x="28" y="114"/>
                  </a:cubicBezTo>
                  <a:cubicBezTo>
                    <a:pt x="17" y="113"/>
                    <a:pt x="5" y="117"/>
                    <a:pt x="3" y="105"/>
                  </a:cubicBezTo>
                  <a:cubicBezTo>
                    <a:pt x="4" y="87"/>
                    <a:pt x="10" y="74"/>
                    <a:pt x="0" y="57"/>
                  </a:cubicBezTo>
                  <a:cubicBezTo>
                    <a:pt x="2" y="38"/>
                    <a:pt x="11" y="37"/>
                    <a:pt x="25" y="27"/>
                  </a:cubicBezTo>
                  <a:cubicBezTo>
                    <a:pt x="30" y="16"/>
                    <a:pt x="24" y="8"/>
                    <a:pt x="34" y="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4" name="Freeform 14"/>
            <p:cNvSpPr>
              <a:spLocks/>
            </p:cNvSpPr>
            <p:nvPr/>
          </p:nvSpPr>
          <p:spPr bwMode="auto">
            <a:xfrm>
              <a:off x="2027" y="3417"/>
              <a:ext cx="177" cy="162"/>
            </a:xfrm>
            <a:custGeom>
              <a:avLst/>
              <a:gdLst/>
              <a:ahLst/>
              <a:cxnLst>
                <a:cxn ang="0">
                  <a:pos x="3" y="0"/>
                </a:cxn>
                <a:cxn ang="0">
                  <a:pos x="55" y="1"/>
                </a:cxn>
                <a:cxn ang="0">
                  <a:pos x="73" y="33"/>
                </a:cxn>
                <a:cxn ang="0">
                  <a:pos x="97" y="34"/>
                </a:cxn>
                <a:cxn ang="0">
                  <a:pos x="117" y="46"/>
                </a:cxn>
                <a:cxn ang="0">
                  <a:pos x="144" y="73"/>
                </a:cxn>
                <a:cxn ang="0">
                  <a:pos x="150" y="94"/>
                </a:cxn>
                <a:cxn ang="0">
                  <a:pos x="166" y="108"/>
                </a:cxn>
                <a:cxn ang="0">
                  <a:pos x="192" y="115"/>
                </a:cxn>
                <a:cxn ang="0">
                  <a:pos x="210" y="121"/>
                </a:cxn>
                <a:cxn ang="0">
                  <a:pos x="222" y="145"/>
                </a:cxn>
                <a:cxn ang="0">
                  <a:pos x="226" y="165"/>
                </a:cxn>
                <a:cxn ang="0">
                  <a:pos x="202" y="210"/>
                </a:cxn>
                <a:cxn ang="0">
                  <a:pos x="175" y="195"/>
                </a:cxn>
                <a:cxn ang="0">
                  <a:pos x="160" y="189"/>
                </a:cxn>
                <a:cxn ang="0">
                  <a:pos x="121" y="162"/>
                </a:cxn>
                <a:cxn ang="0">
                  <a:pos x="108" y="144"/>
                </a:cxn>
                <a:cxn ang="0">
                  <a:pos x="121" y="111"/>
                </a:cxn>
                <a:cxn ang="0">
                  <a:pos x="85" y="91"/>
                </a:cxn>
                <a:cxn ang="0">
                  <a:pos x="69" y="70"/>
                </a:cxn>
                <a:cxn ang="0">
                  <a:pos x="21" y="36"/>
                </a:cxn>
                <a:cxn ang="0">
                  <a:pos x="7" y="27"/>
                </a:cxn>
                <a:cxn ang="0">
                  <a:pos x="3" y="0"/>
                </a:cxn>
              </a:cxnLst>
              <a:rect l="0" t="0" r="r" b="b"/>
              <a:pathLst>
                <a:path w="236" h="217">
                  <a:moveTo>
                    <a:pt x="3" y="0"/>
                  </a:moveTo>
                  <a:cubicBezTo>
                    <a:pt x="18" y="2"/>
                    <a:pt x="44" y="1"/>
                    <a:pt x="55" y="1"/>
                  </a:cubicBezTo>
                  <a:cubicBezTo>
                    <a:pt x="83" y="6"/>
                    <a:pt x="57" y="31"/>
                    <a:pt x="73" y="33"/>
                  </a:cubicBezTo>
                  <a:cubicBezTo>
                    <a:pt x="81" y="34"/>
                    <a:pt x="89" y="34"/>
                    <a:pt x="97" y="34"/>
                  </a:cubicBezTo>
                  <a:cubicBezTo>
                    <a:pt x="103" y="44"/>
                    <a:pt x="105" y="45"/>
                    <a:pt x="117" y="46"/>
                  </a:cubicBezTo>
                  <a:cubicBezTo>
                    <a:pt x="126" y="54"/>
                    <a:pt x="137" y="63"/>
                    <a:pt x="144" y="73"/>
                  </a:cubicBezTo>
                  <a:cubicBezTo>
                    <a:pt x="145" y="80"/>
                    <a:pt x="147" y="88"/>
                    <a:pt x="150" y="94"/>
                  </a:cubicBezTo>
                  <a:cubicBezTo>
                    <a:pt x="152" y="104"/>
                    <a:pt x="157" y="105"/>
                    <a:pt x="166" y="108"/>
                  </a:cubicBezTo>
                  <a:cubicBezTo>
                    <a:pt x="176" y="114"/>
                    <a:pt x="179" y="114"/>
                    <a:pt x="192" y="115"/>
                  </a:cubicBezTo>
                  <a:cubicBezTo>
                    <a:pt x="198" y="117"/>
                    <a:pt x="204" y="120"/>
                    <a:pt x="210" y="121"/>
                  </a:cubicBezTo>
                  <a:cubicBezTo>
                    <a:pt x="215" y="129"/>
                    <a:pt x="216" y="137"/>
                    <a:pt x="222" y="145"/>
                  </a:cubicBezTo>
                  <a:cubicBezTo>
                    <a:pt x="223" y="152"/>
                    <a:pt x="225" y="158"/>
                    <a:pt x="226" y="165"/>
                  </a:cubicBezTo>
                  <a:cubicBezTo>
                    <a:pt x="225" y="208"/>
                    <a:pt x="236" y="217"/>
                    <a:pt x="202" y="210"/>
                  </a:cubicBezTo>
                  <a:cubicBezTo>
                    <a:pt x="194" y="204"/>
                    <a:pt x="184" y="197"/>
                    <a:pt x="175" y="195"/>
                  </a:cubicBezTo>
                  <a:cubicBezTo>
                    <a:pt x="163" y="189"/>
                    <a:pt x="169" y="191"/>
                    <a:pt x="160" y="189"/>
                  </a:cubicBezTo>
                  <a:cubicBezTo>
                    <a:pt x="149" y="180"/>
                    <a:pt x="130" y="173"/>
                    <a:pt x="121" y="162"/>
                  </a:cubicBezTo>
                  <a:cubicBezTo>
                    <a:pt x="117" y="156"/>
                    <a:pt x="113" y="149"/>
                    <a:pt x="108" y="144"/>
                  </a:cubicBezTo>
                  <a:cubicBezTo>
                    <a:pt x="98" y="118"/>
                    <a:pt x="109" y="126"/>
                    <a:pt x="121" y="111"/>
                  </a:cubicBezTo>
                  <a:cubicBezTo>
                    <a:pt x="119" y="90"/>
                    <a:pt x="104" y="93"/>
                    <a:pt x="85" y="91"/>
                  </a:cubicBezTo>
                  <a:cubicBezTo>
                    <a:pt x="79" y="85"/>
                    <a:pt x="76" y="75"/>
                    <a:pt x="69" y="70"/>
                  </a:cubicBezTo>
                  <a:cubicBezTo>
                    <a:pt x="57" y="47"/>
                    <a:pt x="48" y="37"/>
                    <a:pt x="21" y="36"/>
                  </a:cubicBezTo>
                  <a:cubicBezTo>
                    <a:pt x="16" y="34"/>
                    <a:pt x="7" y="27"/>
                    <a:pt x="7" y="27"/>
                  </a:cubicBezTo>
                  <a:cubicBezTo>
                    <a:pt x="0" y="15"/>
                    <a:pt x="1" y="20"/>
                    <a:pt x="3" y="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5" name="Freeform 15"/>
            <p:cNvSpPr>
              <a:spLocks/>
            </p:cNvSpPr>
            <p:nvPr/>
          </p:nvSpPr>
          <p:spPr bwMode="auto">
            <a:xfrm>
              <a:off x="2234" y="3391"/>
              <a:ext cx="143" cy="149"/>
            </a:xfrm>
            <a:custGeom>
              <a:avLst/>
              <a:gdLst/>
              <a:ahLst/>
              <a:cxnLst>
                <a:cxn ang="0">
                  <a:pos x="9" y="108"/>
                </a:cxn>
                <a:cxn ang="0">
                  <a:pos x="22" y="89"/>
                </a:cxn>
                <a:cxn ang="0">
                  <a:pos x="34" y="75"/>
                </a:cxn>
                <a:cxn ang="0">
                  <a:pos x="75" y="74"/>
                </a:cxn>
                <a:cxn ang="0">
                  <a:pos x="84" y="62"/>
                </a:cxn>
                <a:cxn ang="0">
                  <a:pos x="94" y="42"/>
                </a:cxn>
                <a:cxn ang="0">
                  <a:pos x="117" y="56"/>
                </a:cxn>
                <a:cxn ang="0">
                  <a:pos x="123" y="24"/>
                </a:cxn>
                <a:cxn ang="0">
                  <a:pos x="142" y="0"/>
                </a:cxn>
                <a:cxn ang="0">
                  <a:pos x="157" y="20"/>
                </a:cxn>
                <a:cxn ang="0">
                  <a:pos x="177" y="21"/>
                </a:cxn>
                <a:cxn ang="0">
                  <a:pos x="166" y="47"/>
                </a:cxn>
                <a:cxn ang="0">
                  <a:pos x="157" y="68"/>
                </a:cxn>
                <a:cxn ang="0">
                  <a:pos x="159" y="90"/>
                </a:cxn>
                <a:cxn ang="0">
                  <a:pos x="180" y="92"/>
                </a:cxn>
                <a:cxn ang="0">
                  <a:pos x="181" y="98"/>
                </a:cxn>
                <a:cxn ang="0">
                  <a:pos x="183" y="102"/>
                </a:cxn>
                <a:cxn ang="0">
                  <a:pos x="172" y="126"/>
                </a:cxn>
                <a:cxn ang="0">
                  <a:pos x="156" y="143"/>
                </a:cxn>
                <a:cxn ang="0">
                  <a:pos x="151" y="156"/>
                </a:cxn>
                <a:cxn ang="0">
                  <a:pos x="103" y="194"/>
                </a:cxn>
                <a:cxn ang="0">
                  <a:pos x="9" y="167"/>
                </a:cxn>
                <a:cxn ang="0">
                  <a:pos x="3" y="153"/>
                </a:cxn>
                <a:cxn ang="0">
                  <a:pos x="1" y="131"/>
                </a:cxn>
                <a:cxn ang="0">
                  <a:pos x="4" y="120"/>
                </a:cxn>
                <a:cxn ang="0">
                  <a:pos x="9" y="108"/>
                </a:cxn>
              </a:cxnLst>
              <a:rect l="0" t="0" r="r" b="b"/>
              <a:pathLst>
                <a:path w="191" h="200">
                  <a:moveTo>
                    <a:pt x="9" y="108"/>
                  </a:moveTo>
                  <a:cubicBezTo>
                    <a:pt x="15" y="108"/>
                    <a:pt x="16" y="91"/>
                    <a:pt x="22" y="89"/>
                  </a:cubicBezTo>
                  <a:cubicBezTo>
                    <a:pt x="30" y="87"/>
                    <a:pt x="23" y="76"/>
                    <a:pt x="34" y="75"/>
                  </a:cubicBezTo>
                  <a:cubicBezTo>
                    <a:pt x="48" y="74"/>
                    <a:pt x="61" y="74"/>
                    <a:pt x="75" y="74"/>
                  </a:cubicBezTo>
                  <a:cubicBezTo>
                    <a:pt x="80" y="70"/>
                    <a:pt x="81" y="67"/>
                    <a:pt x="84" y="62"/>
                  </a:cubicBezTo>
                  <a:cubicBezTo>
                    <a:pt x="85" y="57"/>
                    <a:pt x="91" y="47"/>
                    <a:pt x="94" y="42"/>
                  </a:cubicBezTo>
                  <a:cubicBezTo>
                    <a:pt x="121" y="46"/>
                    <a:pt x="102" y="47"/>
                    <a:pt x="117" y="56"/>
                  </a:cubicBezTo>
                  <a:cubicBezTo>
                    <a:pt x="129" y="47"/>
                    <a:pt x="120" y="55"/>
                    <a:pt x="123" y="24"/>
                  </a:cubicBezTo>
                  <a:cubicBezTo>
                    <a:pt x="124" y="12"/>
                    <a:pt x="132" y="5"/>
                    <a:pt x="142" y="0"/>
                  </a:cubicBezTo>
                  <a:cubicBezTo>
                    <a:pt x="175" y="5"/>
                    <a:pt x="134" y="4"/>
                    <a:pt x="157" y="20"/>
                  </a:cubicBezTo>
                  <a:cubicBezTo>
                    <a:pt x="162" y="24"/>
                    <a:pt x="170" y="21"/>
                    <a:pt x="177" y="21"/>
                  </a:cubicBezTo>
                  <a:cubicBezTo>
                    <a:pt x="191" y="32"/>
                    <a:pt x="176" y="43"/>
                    <a:pt x="166" y="47"/>
                  </a:cubicBezTo>
                  <a:cubicBezTo>
                    <a:pt x="160" y="53"/>
                    <a:pt x="160" y="60"/>
                    <a:pt x="157" y="68"/>
                  </a:cubicBezTo>
                  <a:cubicBezTo>
                    <a:pt x="158" y="75"/>
                    <a:pt x="154" y="85"/>
                    <a:pt x="159" y="90"/>
                  </a:cubicBezTo>
                  <a:cubicBezTo>
                    <a:pt x="164" y="95"/>
                    <a:pt x="173" y="90"/>
                    <a:pt x="180" y="92"/>
                  </a:cubicBezTo>
                  <a:cubicBezTo>
                    <a:pt x="182" y="93"/>
                    <a:pt x="180" y="96"/>
                    <a:pt x="181" y="98"/>
                  </a:cubicBezTo>
                  <a:cubicBezTo>
                    <a:pt x="181" y="99"/>
                    <a:pt x="182" y="101"/>
                    <a:pt x="183" y="102"/>
                  </a:cubicBezTo>
                  <a:cubicBezTo>
                    <a:pt x="181" y="121"/>
                    <a:pt x="184" y="119"/>
                    <a:pt x="172" y="126"/>
                  </a:cubicBezTo>
                  <a:cubicBezTo>
                    <a:pt x="168" y="132"/>
                    <a:pt x="162" y="139"/>
                    <a:pt x="156" y="143"/>
                  </a:cubicBezTo>
                  <a:cubicBezTo>
                    <a:pt x="154" y="147"/>
                    <a:pt x="153" y="152"/>
                    <a:pt x="151" y="156"/>
                  </a:cubicBezTo>
                  <a:cubicBezTo>
                    <a:pt x="146" y="198"/>
                    <a:pt x="149" y="191"/>
                    <a:pt x="103" y="194"/>
                  </a:cubicBezTo>
                  <a:cubicBezTo>
                    <a:pt x="35" y="192"/>
                    <a:pt x="42" y="200"/>
                    <a:pt x="9" y="167"/>
                  </a:cubicBezTo>
                  <a:cubicBezTo>
                    <a:pt x="7" y="162"/>
                    <a:pt x="4" y="159"/>
                    <a:pt x="3" y="153"/>
                  </a:cubicBezTo>
                  <a:cubicBezTo>
                    <a:pt x="3" y="139"/>
                    <a:pt x="0" y="145"/>
                    <a:pt x="1" y="131"/>
                  </a:cubicBezTo>
                  <a:cubicBezTo>
                    <a:pt x="4" y="125"/>
                    <a:pt x="3" y="124"/>
                    <a:pt x="4" y="120"/>
                  </a:cubicBezTo>
                  <a:cubicBezTo>
                    <a:pt x="5" y="116"/>
                    <a:pt x="8" y="110"/>
                    <a:pt x="9" y="108"/>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6" name="Freeform 16"/>
            <p:cNvSpPr>
              <a:spLocks/>
            </p:cNvSpPr>
            <p:nvPr/>
          </p:nvSpPr>
          <p:spPr bwMode="auto">
            <a:xfrm>
              <a:off x="2187" y="3578"/>
              <a:ext cx="202" cy="42"/>
            </a:xfrm>
            <a:custGeom>
              <a:avLst/>
              <a:gdLst/>
              <a:ahLst/>
              <a:cxnLst>
                <a:cxn ang="0">
                  <a:pos x="24" y="4"/>
                </a:cxn>
                <a:cxn ang="0">
                  <a:pos x="144" y="14"/>
                </a:cxn>
                <a:cxn ang="0">
                  <a:pos x="164" y="20"/>
                </a:cxn>
                <a:cxn ang="0">
                  <a:pos x="170" y="31"/>
                </a:cxn>
                <a:cxn ang="0">
                  <a:pos x="179" y="35"/>
                </a:cxn>
                <a:cxn ang="0">
                  <a:pos x="263" y="37"/>
                </a:cxn>
                <a:cxn ang="0">
                  <a:pos x="261" y="56"/>
                </a:cxn>
                <a:cxn ang="0">
                  <a:pos x="134" y="55"/>
                </a:cxn>
                <a:cxn ang="0">
                  <a:pos x="120" y="52"/>
                </a:cxn>
                <a:cxn ang="0">
                  <a:pos x="81" y="43"/>
                </a:cxn>
                <a:cxn ang="0">
                  <a:pos x="48" y="37"/>
                </a:cxn>
                <a:cxn ang="0">
                  <a:pos x="21" y="28"/>
                </a:cxn>
                <a:cxn ang="0">
                  <a:pos x="6" y="23"/>
                </a:cxn>
                <a:cxn ang="0">
                  <a:pos x="20" y="7"/>
                </a:cxn>
                <a:cxn ang="0">
                  <a:pos x="24" y="4"/>
                </a:cxn>
              </a:cxnLst>
              <a:rect l="0" t="0" r="r" b="b"/>
              <a:pathLst>
                <a:path w="269" h="56">
                  <a:moveTo>
                    <a:pt x="24" y="4"/>
                  </a:moveTo>
                  <a:cubicBezTo>
                    <a:pt x="64" y="6"/>
                    <a:pt x="103" y="12"/>
                    <a:pt x="144" y="14"/>
                  </a:cubicBezTo>
                  <a:cubicBezTo>
                    <a:pt x="153" y="18"/>
                    <a:pt x="153" y="19"/>
                    <a:pt x="164" y="20"/>
                  </a:cubicBezTo>
                  <a:cubicBezTo>
                    <a:pt x="173" y="27"/>
                    <a:pt x="163" y="18"/>
                    <a:pt x="170" y="31"/>
                  </a:cubicBezTo>
                  <a:cubicBezTo>
                    <a:pt x="172" y="34"/>
                    <a:pt x="176" y="35"/>
                    <a:pt x="179" y="35"/>
                  </a:cubicBezTo>
                  <a:cubicBezTo>
                    <a:pt x="207" y="36"/>
                    <a:pt x="235" y="36"/>
                    <a:pt x="263" y="37"/>
                  </a:cubicBezTo>
                  <a:cubicBezTo>
                    <a:pt x="268" y="44"/>
                    <a:pt x="269" y="51"/>
                    <a:pt x="261" y="56"/>
                  </a:cubicBezTo>
                  <a:cubicBezTo>
                    <a:pt x="219" y="56"/>
                    <a:pt x="176" y="56"/>
                    <a:pt x="134" y="55"/>
                  </a:cubicBezTo>
                  <a:cubicBezTo>
                    <a:pt x="129" y="55"/>
                    <a:pt x="120" y="52"/>
                    <a:pt x="120" y="52"/>
                  </a:cubicBezTo>
                  <a:cubicBezTo>
                    <a:pt x="109" y="47"/>
                    <a:pt x="93" y="45"/>
                    <a:pt x="81" y="43"/>
                  </a:cubicBezTo>
                  <a:cubicBezTo>
                    <a:pt x="71" y="38"/>
                    <a:pt x="59" y="39"/>
                    <a:pt x="48" y="37"/>
                  </a:cubicBezTo>
                  <a:cubicBezTo>
                    <a:pt x="39" y="32"/>
                    <a:pt x="31" y="30"/>
                    <a:pt x="21" y="28"/>
                  </a:cubicBezTo>
                  <a:cubicBezTo>
                    <a:pt x="16" y="26"/>
                    <a:pt x="11" y="25"/>
                    <a:pt x="6" y="23"/>
                  </a:cubicBezTo>
                  <a:cubicBezTo>
                    <a:pt x="0" y="14"/>
                    <a:pt x="12" y="9"/>
                    <a:pt x="20" y="7"/>
                  </a:cubicBezTo>
                  <a:cubicBezTo>
                    <a:pt x="23" y="1"/>
                    <a:pt x="22" y="0"/>
                    <a:pt x="24" y="4"/>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7" name="Freeform 17"/>
            <p:cNvSpPr>
              <a:spLocks/>
            </p:cNvSpPr>
            <p:nvPr/>
          </p:nvSpPr>
          <p:spPr bwMode="auto">
            <a:xfrm>
              <a:off x="2368" y="3471"/>
              <a:ext cx="90" cy="95"/>
            </a:xfrm>
            <a:custGeom>
              <a:avLst/>
              <a:gdLst/>
              <a:ahLst/>
              <a:cxnLst>
                <a:cxn ang="0">
                  <a:pos x="37" y="15"/>
                </a:cxn>
                <a:cxn ang="0">
                  <a:pos x="93" y="0"/>
                </a:cxn>
                <a:cxn ang="0">
                  <a:pos x="112" y="34"/>
                </a:cxn>
                <a:cxn ang="0">
                  <a:pos x="103" y="40"/>
                </a:cxn>
                <a:cxn ang="0">
                  <a:pos x="76" y="67"/>
                </a:cxn>
                <a:cxn ang="0">
                  <a:pos x="85" y="117"/>
                </a:cxn>
                <a:cxn ang="0">
                  <a:pos x="84" y="123"/>
                </a:cxn>
                <a:cxn ang="0">
                  <a:pos x="25" y="108"/>
                </a:cxn>
                <a:cxn ang="0">
                  <a:pos x="21" y="103"/>
                </a:cxn>
                <a:cxn ang="0">
                  <a:pos x="16" y="100"/>
                </a:cxn>
                <a:cxn ang="0">
                  <a:pos x="0" y="79"/>
                </a:cxn>
                <a:cxn ang="0">
                  <a:pos x="9" y="43"/>
                </a:cxn>
                <a:cxn ang="0">
                  <a:pos x="16" y="24"/>
                </a:cxn>
                <a:cxn ang="0">
                  <a:pos x="37" y="15"/>
                </a:cxn>
              </a:cxnLst>
              <a:rect l="0" t="0" r="r" b="b"/>
              <a:pathLst>
                <a:path w="119" h="127">
                  <a:moveTo>
                    <a:pt x="37" y="15"/>
                  </a:moveTo>
                  <a:cubicBezTo>
                    <a:pt x="57" y="11"/>
                    <a:pt x="73" y="3"/>
                    <a:pt x="93" y="0"/>
                  </a:cubicBezTo>
                  <a:cubicBezTo>
                    <a:pt x="119" y="1"/>
                    <a:pt x="118" y="2"/>
                    <a:pt x="112" y="34"/>
                  </a:cubicBezTo>
                  <a:cubicBezTo>
                    <a:pt x="112" y="35"/>
                    <a:pt x="103" y="40"/>
                    <a:pt x="103" y="40"/>
                  </a:cubicBezTo>
                  <a:cubicBezTo>
                    <a:pt x="93" y="47"/>
                    <a:pt x="83" y="57"/>
                    <a:pt x="76" y="67"/>
                  </a:cubicBezTo>
                  <a:cubicBezTo>
                    <a:pt x="77" y="86"/>
                    <a:pt x="82" y="99"/>
                    <a:pt x="85" y="117"/>
                  </a:cubicBezTo>
                  <a:cubicBezTo>
                    <a:pt x="85" y="119"/>
                    <a:pt x="86" y="123"/>
                    <a:pt x="84" y="123"/>
                  </a:cubicBezTo>
                  <a:cubicBezTo>
                    <a:pt x="45" y="126"/>
                    <a:pt x="44" y="127"/>
                    <a:pt x="25" y="108"/>
                  </a:cubicBezTo>
                  <a:cubicBezTo>
                    <a:pt x="23" y="106"/>
                    <a:pt x="23" y="104"/>
                    <a:pt x="21" y="103"/>
                  </a:cubicBezTo>
                  <a:cubicBezTo>
                    <a:pt x="20" y="102"/>
                    <a:pt x="18" y="101"/>
                    <a:pt x="16" y="100"/>
                  </a:cubicBezTo>
                  <a:cubicBezTo>
                    <a:pt x="11" y="92"/>
                    <a:pt x="5" y="87"/>
                    <a:pt x="0" y="79"/>
                  </a:cubicBezTo>
                  <a:cubicBezTo>
                    <a:pt x="1" y="64"/>
                    <a:pt x="2" y="55"/>
                    <a:pt x="9" y="43"/>
                  </a:cubicBezTo>
                  <a:cubicBezTo>
                    <a:pt x="10" y="34"/>
                    <a:pt x="6" y="27"/>
                    <a:pt x="16" y="24"/>
                  </a:cubicBezTo>
                  <a:cubicBezTo>
                    <a:pt x="30" y="12"/>
                    <a:pt x="30" y="22"/>
                    <a:pt x="37" y="15"/>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8" name="Freeform 18"/>
            <p:cNvSpPr>
              <a:spLocks/>
            </p:cNvSpPr>
            <p:nvPr/>
          </p:nvSpPr>
          <p:spPr bwMode="auto">
            <a:xfrm>
              <a:off x="2389" y="3118"/>
              <a:ext cx="38" cy="54"/>
            </a:xfrm>
            <a:custGeom>
              <a:avLst/>
              <a:gdLst/>
              <a:ahLst/>
              <a:cxnLst>
                <a:cxn ang="0">
                  <a:pos x="23" y="72"/>
                </a:cxn>
                <a:cxn ang="0">
                  <a:pos x="9" y="58"/>
                </a:cxn>
                <a:cxn ang="0">
                  <a:pos x="18" y="0"/>
                </a:cxn>
                <a:cxn ang="0">
                  <a:pos x="23" y="72"/>
                </a:cxn>
              </a:cxnLst>
              <a:rect l="0" t="0" r="r" b="b"/>
              <a:pathLst>
                <a:path w="50" h="72">
                  <a:moveTo>
                    <a:pt x="23" y="72"/>
                  </a:moveTo>
                  <a:cubicBezTo>
                    <a:pt x="14" y="69"/>
                    <a:pt x="16" y="62"/>
                    <a:pt x="9" y="58"/>
                  </a:cubicBezTo>
                  <a:cubicBezTo>
                    <a:pt x="6" y="38"/>
                    <a:pt x="0" y="14"/>
                    <a:pt x="18" y="0"/>
                  </a:cubicBezTo>
                  <a:cubicBezTo>
                    <a:pt x="46" y="3"/>
                    <a:pt x="50" y="72"/>
                    <a:pt x="23" y="72"/>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59" name="Freeform 19"/>
            <p:cNvSpPr>
              <a:spLocks/>
            </p:cNvSpPr>
            <p:nvPr/>
          </p:nvSpPr>
          <p:spPr bwMode="auto">
            <a:xfrm>
              <a:off x="2380" y="3214"/>
              <a:ext cx="47" cy="102"/>
            </a:xfrm>
            <a:custGeom>
              <a:avLst/>
              <a:gdLst/>
              <a:ahLst/>
              <a:cxnLst>
                <a:cxn ang="0">
                  <a:pos x="18" y="10"/>
                </a:cxn>
                <a:cxn ang="0">
                  <a:pos x="54" y="15"/>
                </a:cxn>
                <a:cxn ang="0">
                  <a:pos x="53" y="93"/>
                </a:cxn>
                <a:cxn ang="0">
                  <a:pos x="42" y="136"/>
                </a:cxn>
                <a:cxn ang="0">
                  <a:pos x="24" y="115"/>
                </a:cxn>
                <a:cxn ang="0">
                  <a:pos x="5" y="78"/>
                </a:cxn>
                <a:cxn ang="0">
                  <a:pos x="5" y="19"/>
                </a:cxn>
                <a:cxn ang="0">
                  <a:pos x="18" y="10"/>
                </a:cxn>
              </a:cxnLst>
              <a:rect l="0" t="0" r="r" b="b"/>
              <a:pathLst>
                <a:path w="62" h="136">
                  <a:moveTo>
                    <a:pt x="18" y="10"/>
                  </a:moveTo>
                  <a:cubicBezTo>
                    <a:pt x="31" y="7"/>
                    <a:pt x="51" y="0"/>
                    <a:pt x="54" y="15"/>
                  </a:cubicBezTo>
                  <a:cubicBezTo>
                    <a:pt x="54" y="41"/>
                    <a:pt x="54" y="67"/>
                    <a:pt x="53" y="93"/>
                  </a:cubicBezTo>
                  <a:cubicBezTo>
                    <a:pt x="52" y="117"/>
                    <a:pt x="62" y="132"/>
                    <a:pt x="42" y="136"/>
                  </a:cubicBezTo>
                  <a:cubicBezTo>
                    <a:pt x="28" y="132"/>
                    <a:pt x="31" y="126"/>
                    <a:pt x="24" y="115"/>
                  </a:cubicBezTo>
                  <a:cubicBezTo>
                    <a:pt x="23" y="97"/>
                    <a:pt x="15" y="91"/>
                    <a:pt x="5" y="78"/>
                  </a:cubicBezTo>
                  <a:cubicBezTo>
                    <a:pt x="0" y="58"/>
                    <a:pt x="3" y="39"/>
                    <a:pt x="5" y="19"/>
                  </a:cubicBezTo>
                  <a:cubicBezTo>
                    <a:pt x="6" y="14"/>
                    <a:pt x="12" y="4"/>
                    <a:pt x="18" y="1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0" name="Freeform 20"/>
            <p:cNvSpPr>
              <a:spLocks/>
            </p:cNvSpPr>
            <p:nvPr/>
          </p:nvSpPr>
          <p:spPr bwMode="auto">
            <a:xfrm>
              <a:off x="2431" y="3283"/>
              <a:ext cx="49" cy="42"/>
            </a:xfrm>
            <a:custGeom>
              <a:avLst/>
              <a:gdLst/>
              <a:ahLst/>
              <a:cxnLst>
                <a:cxn ang="0">
                  <a:pos x="7" y="6"/>
                </a:cxn>
                <a:cxn ang="0">
                  <a:pos x="57" y="23"/>
                </a:cxn>
                <a:cxn ang="0">
                  <a:pos x="34" y="54"/>
                </a:cxn>
                <a:cxn ang="0">
                  <a:pos x="0" y="20"/>
                </a:cxn>
                <a:cxn ang="0">
                  <a:pos x="7" y="6"/>
                </a:cxn>
              </a:cxnLst>
              <a:rect l="0" t="0" r="r" b="b"/>
              <a:pathLst>
                <a:path w="65" h="57">
                  <a:moveTo>
                    <a:pt x="7" y="6"/>
                  </a:moveTo>
                  <a:cubicBezTo>
                    <a:pt x="32" y="7"/>
                    <a:pt x="48" y="0"/>
                    <a:pt x="57" y="23"/>
                  </a:cubicBezTo>
                  <a:cubicBezTo>
                    <a:pt x="62" y="54"/>
                    <a:pt x="65" y="57"/>
                    <a:pt x="34" y="54"/>
                  </a:cubicBezTo>
                  <a:cubicBezTo>
                    <a:pt x="22" y="45"/>
                    <a:pt x="7" y="35"/>
                    <a:pt x="0" y="20"/>
                  </a:cubicBezTo>
                  <a:cubicBezTo>
                    <a:pt x="1" y="14"/>
                    <a:pt x="2" y="11"/>
                    <a:pt x="7" y="6"/>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1" name="Freeform 21"/>
            <p:cNvSpPr>
              <a:spLocks/>
            </p:cNvSpPr>
            <p:nvPr/>
          </p:nvSpPr>
          <p:spPr bwMode="auto">
            <a:xfrm>
              <a:off x="2439" y="3357"/>
              <a:ext cx="61" cy="49"/>
            </a:xfrm>
            <a:custGeom>
              <a:avLst/>
              <a:gdLst/>
              <a:ahLst/>
              <a:cxnLst>
                <a:cxn ang="0">
                  <a:pos x="21" y="11"/>
                </a:cxn>
                <a:cxn ang="0">
                  <a:pos x="32" y="0"/>
                </a:cxn>
                <a:cxn ang="0">
                  <a:pos x="54" y="50"/>
                </a:cxn>
                <a:cxn ang="0">
                  <a:pos x="39" y="60"/>
                </a:cxn>
                <a:cxn ang="0">
                  <a:pos x="15" y="59"/>
                </a:cxn>
                <a:cxn ang="0">
                  <a:pos x="5" y="33"/>
                </a:cxn>
                <a:cxn ang="0">
                  <a:pos x="21" y="11"/>
                </a:cxn>
              </a:cxnLst>
              <a:rect l="0" t="0" r="r" b="b"/>
              <a:pathLst>
                <a:path w="81" h="66">
                  <a:moveTo>
                    <a:pt x="21" y="11"/>
                  </a:moveTo>
                  <a:cubicBezTo>
                    <a:pt x="25" y="4"/>
                    <a:pt x="28" y="7"/>
                    <a:pt x="32" y="0"/>
                  </a:cubicBezTo>
                  <a:cubicBezTo>
                    <a:pt x="61" y="2"/>
                    <a:pt x="81" y="4"/>
                    <a:pt x="54" y="50"/>
                  </a:cubicBezTo>
                  <a:cubicBezTo>
                    <a:pt x="53" y="58"/>
                    <a:pt x="47" y="58"/>
                    <a:pt x="39" y="60"/>
                  </a:cubicBezTo>
                  <a:cubicBezTo>
                    <a:pt x="31" y="66"/>
                    <a:pt x="23" y="64"/>
                    <a:pt x="15" y="59"/>
                  </a:cubicBezTo>
                  <a:cubicBezTo>
                    <a:pt x="13" y="50"/>
                    <a:pt x="11" y="41"/>
                    <a:pt x="5" y="33"/>
                  </a:cubicBezTo>
                  <a:cubicBezTo>
                    <a:pt x="0" y="15"/>
                    <a:pt x="10" y="19"/>
                    <a:pt x="21" y="11"/>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2" name="Freeform 22"/>
            <p:cNvSpPr>
              <a:spLocks/>
            </p:cNvSpPr>
            <p:nvPr/>
          </p:nvSpPr>
          <p:spPr bwMode="auto">
            <a:xfrm>
              <a:off x="2416" y="3327"/>
              <a:ext cx="40" cy="37"/>
            </a:xfrm>
            <a:custGeom>
              <a:avLst/>
              <a:gdLst/>
              <a:ahLst/>
              <a:cxnLst>
                <a:cxn ang="0">
                  <a:pos x="24" y="43"/>
                </a:cxn>
                <a:cxn ang="0">
                  <a:pos x="0" y="24"/>
                </a:cxn>
                <a:cxn ang="0">
                  <a:pos x="17" y="3"/>
                </a:cxn>
                <a:cxn ang="0">
                  <a:pos x="44" y="7"/>
                </a:cxn>
                <a:cxn ang="0">
                  <a:pos x="24" y="43"/>
                </a:cxn>
              </a:cxnLst>
              <a:rect l="0" t="0" r="r" b="b"/>
              <a:pathLst>
                <a:path w="53" h="50">
                  <a:moveTo>
                    <a:pt x="24" y="43"/>
                  </a:moveTo>
                  <a:cubicBezTo>
                    <a:pt x="4" y="41"/>
                    <a:pt x="9" y="36"/>
                    <a:pt x="0" y="24"/>
                  </a:cubicBezTo>
                  <a:cubicBezTo>
                    <a:pt x="2" y="11"/>
                    <a:pt x="4" y="5"/>
                    <a:pt x="17" y="3"/>
                  </a:cubicBezTo>
                  <a:cubicBezTo>
                    <a:pt x="24" y="8"/>
                    <a:pt x="39" y="0"/>
                    <a:pt x="44" y="7"/>
                  </a:cubicBezTo>
                  <a:cubicBezTo>
                    <a:pt x="53" y="20"/>
                    <a:pt x="40" y="50"/>
                    <a:pt x="24" y="43"/>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3" name="Freeform 23"/>
            <p:cNvSpPr>
              <a:spLocks/>
            </p:cNvSpPr>
            <p:nvPr/>
          </p:nvSpPr>
          <p:spPr bwMode="auto">
            <a:xfrm>
              <a:off x="2437" y="3600"/>
              <a:ext cx="57" cy="40"/>
            </a:xfrm>
            <a:custGeom>
              <a:avLst/>
              <a:gdLst/>
              <a:ahLst/>
              <a:cxnLst>
                <a:cxn ang="0">
                  <a:pos x="27" y="47"/>
                </a:cxn>
                <a:cxn ang="0">
                  <a:pos x="12" y="41"/>
                </a:cxn>
                <a:cxn ang="0">
                  <a:pos x="33" y="7"/>
                </a:cxn>
                <a:cxn ang="0">
                  <a:pos x="50" y="1"/>
                </a:cxn>
                <a:cxn ang="0">
                  <a:pos x="68" y="2"/>
                </a:cxn>
                <a:cxn ang="0">
                  <a:pos x="53" y="29"/>
                </a:cxn>
                <a:cxn ang="0">
                  <a:pos x="33" y="41"/>
                </a:cxn>
                <a:cxn ang="0">
                  <a:pos x="32" y="46"/>
                </a:cxn>
                <a:cxn ang="0">
                  <a:pos x="27" y="47"/>
                </a:cxn>
              </a:cxnLst>
              <a:rect l="0" t="0" r="r" b="b"/>
              <a:pathLst>
                <a:path w="76" h="53">
                  <a:moveTo>
                    <a:pt x="27" y="47"/>
                  </a:moveTo>
                  <a:cubicBezTo>
                    <a:pt x="21" y="46"/>
                    <a:pt x="18" y="44"/>
                    <a:pt x="12" y="41"/>
                  </a:cubicBezTo>
                  <a:cubicBezTo>
                    <a:pt x="0" y="25"/>
                    <a:pt x="18" y="10"/>
                    <a:pt x="33" y="7"/>
                  </a:cubicBezTo>
                  <a:cubicBezTo>
                    <a:pt x="47" y="1"/>
                    <a:pt x="41" y="3"/>
                    <a:pt x="50" y="1"/>
                  </a:cubicBezTo>
                  <a:cubicBezTo>
                    <a:pt x="56" y="1"/>
                    <a:pt x="62" y="0"/>
                    <a:pt x="68" y="2"/>
                  </a:cubicBezTo>
                  <a:cubicBezTo>
                    <a:pt x="76" y="5"/>
                    <a:pt x="65" y="27"/>
                    <a:pt x="53" y="29"/>
                  </a:cubicBezTo>
                  <a:cubicBezTo>
                    <a:pt x="42" y="33"/>
                    <a:pt x="38" y="30"/>
                    <a:pt x="33" y="41"/>
                  </a:cubicBezTo>
                  <a:cubicBezTo>
                    <a:pt x="33" y="43"/>
                    <a:pt x="33" y="45"/>
                    <a:pt x="32" y="46"/>
                  </a:cubicBezTo>
                  <a:cubicBezTo>
                    <a:pt x="26" y="53"/>
                    <a:pt x="27" y="50"/>
                    <a:pt x="27" y="47"/>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4" name="Freeform 24"/>
            <p:cNvSpPr>
              <a:spLocks/>
            </p:cNvSpPr>
            <p:nvPr/>
          </p:nvSpPr>
          <p:spPr bwMode="auto">
            <a:xfrm>
              <a:off x="2524" y="3494"/>
              <a:ext cx="329" cy="151"/>
            </a:xfrm>
            <a:custGeom>
              <a:avLst/>
              <a:gdLst/>
              <a:ahLst/>
              <a:cxnLst>
                <a:cxn ang="0">
                  <a:pos x="1" y="0"/>
                </a:cxn>
                <a:cxn ang="0">
                  <a:pos x="85" y="2"/>
                </a:cxn>
                <a:cxn ang="0">
                  <a:pos x="91" y="3"/>
                </a:cxn>
                <a:cxn ang="0">
                  <a:pos x="103" y="53"/>
                </a:cxn>
                <a:cxn ang="0">
                  <a:pos x="123" y="51"/>
                </a:cxn>
                <a:cxn ang="0">
                  <a:pos x="135" y="35"/>
                </a:cxn>
                <a:cxn ang="0">
                  <a:pos x="154" y="30"/>
                </a:cxn>
                <a:cxn ang="0">
                  <a:pos x="250" y="35"/>
                </a:cxn>
                <a:cxn ang="0">
                  <a:pos x="256" y="38"/>
                </a:cxn>
                <a:cxn ang="0">
                  <a:pos x="268" y="39"/>
                </a:cxn>
                <a:cxn ang="0">
                  <a:pos x="289" y="60"/>
                </a:cxn>
                <a:cxn ang="0">
                  <a:pos x="321" y="92"/>
                </a:cxn>
                <a:cxn ang="0">
                  <a:pos x="366" y="132"/>
                </a:cxn>
                <a:cxn ang="0">
                  <a:pos x="388" y="150"/>
                </a:cxn>
                <a:cxn ang="0">
                  <a:pos x="402" y="153"/>
                </a:cxn>
                <a:cxn ang="0">
                  <a:pos x="424" y="161"/>
                </a:cxn>
                <a:cxn ang="0">
                  <a:pos x="433" y="168"/>
                </a:cxn>
                <a:cxn ang="0">
                  <a:pos x="430" y="195"/>
                </a:cxn>
                <a:cxn ang="0">
                  <a:pos x="343" y="182"/>
                </a:cxn>
                <a:cxn ang="0">
                  <a:pos x="310" y="147"/>
                </a:cxn>
                <a:cxn ang="0">
                  <a:pos x="262" y="167"/>
                </a:cxn>
                <a:cxn ang="0">
                  <a:pos x="157" y="159"/>
                </a:cxn>
                <a:cxn ang="0">
                  <a:pos x="165" y="125"/>
                </a:cxn>
                <a:cxn ang="0">
                  <a:pos x="127" y="77"/>
                </a:cxn>
                <a:cxn ang="0">
                  <a:pos x="73" y="71"/>
                </a:cxn>
                <a:cxn ang="0">
                  <a:pos x="55" y="57"/>
                </a:cxn>
                <a:cxn ang="0">
                  <a:pos x="40" y="35"/>
                </a:cxn>
                <a:cxn ang="0">
                  <a:pos x="21" y="29"/>
                </a:cxn>
                <a:cxn ang="0">
                  <a:pos x="6" y="23"/>
                </a:cxn>
                <a:cxn ang="0">
                  <a:pos x="1" y="0"/>
                </a:cxn>
              </a:cxnLst>
              <a:rect l="0" t="0" r="r" b="b"/>
              <a:pathLst>
                <a:path w="440" h="201">
                  <a:moveTo>
                    <a:pt x="1" y="0"/>
                  </a:moveTo>
                  <a:cubicBezTo>
                    <a:pt x="29" y="1"/>
                    <a:pt x="57" y="1"/>
                    <a:pt x="85" y="2"/>
                  </a:cubicBezTo>
                  <a:cubicBezTo>
                    <a:pt x="87" y="2"/>
                    <a:pt x="91" y="1"/>
                    <a:pt x="91" y="3"/>
                  </a:cubicBezTo>
                  <a:cubicBezTo>
                    <a:pt x="94" y="19"/>
                    <a:pt x="85" y="44"/>
                    <a:pt x="103" y="53"/>
                  </a:cubicBezTo>
                  <a:cubicBezTo>
                    <a:pt x="110" y="52"/>
                    <a:pt x="117" y="53"/>
                    <a:pt x="123" y="51"/>
                  </a:cubicBezTo>
                  <a:cubicBezTo>
                    <a:pt x="127" y="50"/>
                    <a:pt x="132" y="38"/>
                    <a:pt x="135" y="35"/>
                  </a:cubicBezTo>
                  <a:cubicBezTo>
                    <a:pt x="141" y="29"/>
                    <a:pt x="144" y="31"/>
                    <a:pt x="154" y="30"/>
                  </a:cubicBezTo>
                  <a:cubicBezTo>
                    <a:pt x="186" y="33"/>
                    <a:pt x="218" y="31"/>
                    <a:pt x="250" y="35"/>
                  </a:cubicBezTo>
                  <a:cubicBezTo>
                    <a:pt x="252" y="36"/>
                    <a:pt x="254" y="38"/>
                    <a:pt x="256" y="38"/>
                  </a:cubicBezTo>
                  <a:cubicBezTo>
                    <a:pt x="260" y="39"/>
                    <a:pt x="264" y="38"/>
                    <a:pt x="268" y="39"/>
                  </a:cubicBezTo>
                  <a:cubicBezTo>
                    <a:pt x="275" y="42"/>
                    <a:pt x="282" y="55"/>
                    <a:pt x="289" y="60"/>
                  </a:cubicBezTo>
                  <a:cubicBezTo>
                    <a:pt x="296" y="72"/>
                    <a:pt x="309" y="85"/>
                    <a:pt x="321" y="92"/>
                  </a:cubicBezTo>
                  <a:cubicBezTo>
                    <a:pt x="333" y="108"/>
                    <a:pt x="349" y="122"/>
                    <a:pt x="366" y="132"/>
                  </a:cubicBezTo>
                  <a:cubicBezTo>
                    <a:pt x="367" y="139"/>
                    <a:pt x="381" y="148"/>
                    <a:pt x="388" y="150"/>
                  </a:cubicBezTo>
                  <a:cubicBezTo>
                    <a:pt x="393" y="152"/>
                    <a:pt x="402" y="153"/>
                    <a:pt x="402" y="153"/>
                  </a:cubicBezTo>
                  <a:cubicBezTo>
                    <a:pt x="409" y="157"/>
                    <a:pt x="417" y="156"/>
                    <a:pt x="424" y="161"/>
                  </a:cubicBezTo>
                  <a:cubicBezTo>
                    <a:pt x="427" y="163"/>
                    <a:pt x="433" y="168"/>
                    <a:pt x="433" y="168"/>
                  </a:cubicBezTo>
                  <a:cubicBezTo>
                    <a:pt x="439" y="177"/>
                    <a:pt x="440" y="189"/>
                    <a:pt x="430" y="195"/>
                  </a:cubicBezTo>
                  <a:cubicBezTo>
                    <a:pt x="376" y="194"/>
                    <a:pt x="375" y="201"/>
                    <a:pt x="343" y="182"/>
                  </a:cubicBezTo>
                  <a:cubicBezTo>
                    <a:pt x="333" y="170"/>
                    <a:pt x="324" y="155"/>
                    <a:pt x="310" y="147"/>
                  </a:cubicBezTo>
                  <a:cubicBezTo>
                    <a:pt x="283" y="150"/>
                    <a:pt x="284" y="158"/>
                    <a:pt x="262" y="167"/>
                  </a:cubicBezTo>
                  <a:cubicBezTo>
                    <a:pt x="249" y="167"/>
                    <a:pt x="185" y="176"/>
                    <a:pt x="157" y="159"/>
                  </a:cubicBezTo>
                  <a:cubicBezTo>
                    <a:pt x="148" y="146"/>
                    <a:pt x="157" y="135"/>
                    <a:pt x="165" y="125"/>
                  </a:cubicBezTo>
                  <a:cubicBezTo>
                    <a:pt x="171" y="95"/>
                    <a:pt x="153" y="81"/>
                    <a:pt x="127" y="77"/>
                  </a:cubicBezTo>
                  <a:cubicBezTo>
                    <a:pt x="111" y="69"/>
                    <a:pt x="91" y="75"/>
                    <a:pt x="73" y="71"/>
                  </a:cubicBezTo>
                  <a:cubicBezTo>
                    <a:pt x="67" y="66"/>
                    <a:pt x="61" y="61"/>
                    <a:pt x="55" y="57"/>
                  </a:cubicBezTo>
                  <a:cubicBezTo>
                    <a:pt x="54" y="49"/>
                    <a:pt x="49" y="37"/>
                    <a:pt x="40" y="35"/>
                  </a:cubicBezTo>
                  <a:cubicBezTo>
                    <a:pt x="34" y="32"/>
                    <a:pt x="27" y="30"/>
                    <a:pt x="21" y="29"/>
                  </a:cubicBezTo>
                  <a:cubicBezTo>
                    <a:pt x="15" y="27"/>
                    <a:pt x="11" y="27"/>
                    <a:pt x="6" y="23"/>
                  </a:cubicBezTo>
                  <a:cubicBezTo>
                    <a:pt x="0" y="14"/>
                    <a:pt x="1" y="12"/>
                    <a:pt x="1" y="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5" name="Freeform 25"/>
            <p:cNvSpPr>
              <a:spLocks/>
            </p:cNvSpPr>
            <p:nvPr/>
          </p:nvSpPr>
          <p:spPr bwMode="auto">
            <a:xfrm>
              <a:off x="2799" y="3544"/>
              <a:ext cx="65" cy="46"/>
            </a:xfrm>
            <a:custGeom>
              <a:avLst/>
              <a:gdLst/>
              <a:ahLst/>
              <a:cxnLst>
                <a:cxn ang="0">
                  <a:pos x="18" y="23"/>
                </a:cxn>
                <a:cxn ang="0">
                  <a:pos x="47" y="22"/>
                </a:cxn>
                <a:cxn ang="0">
                  <a:pos x="50" y="11"/>
                </a:cxn>
                <a:cxn ang="0">
                  <a:pos x="62" y="4"/>
                </a:cxn>
                <a:cxn ang="0">
                  <a:pos x="87" y="2"/>
                </a:cxn>
                <a:cxn ang="0">
                  <a:pos x="86" y="26"/>
                </a:cxn>
                <a:cxn ang="0">
                  <a:pos x="53" y="53"/>
                </a:cxn>
                <a:cxn ang="0">
                  <a:pos x="2" y="43"/>
                </a:cxn>
                <a:cxn ang="0">
                  <a:pos x="12" y="20"/>
                </a:cxn>
                <a:cxn ang="0">
                  <a:pos x="18" y="23"/>
                </a:cxn>
              </a:cxnLst>
              <a:rect l="0" t="0" r="r" b="b"/>
              <a:pathLst>
                <a:path w="87" h="61">
                  <a:moveTo>
                    <a:pt x="18" y="23"/>
                  </a:moveTo>
                  <a:cubicBezTo>
                    <a:pt x="28" y="23"/>
                    <a:pt x="38" y="24"/>
                    <a:pt x="47" y="22"/>
                  </a:cubicBezTo>
                  <a:cubicBezTo>
                    <a:pt x="51" y="21"/>
                    <a:pt x="48" y="14"/>
                    <a:pt x="50" y="11"/>
                  </a:cubicBezTo>
                  <a:cubicBezTo>
                    <a:pt x="53" y="6"/>
                    <a:pt x="57" y="5"/>
                    <a:pt x="62" y="4"/>
                  </a:cubicBezTo>
                  <a:cubicBezTo>
                    <a:pt x="71" y="0"/>
                    <a:pt x="76" y="1"/>
                    <a:pt x="87" y="2"/>
                  </a:cubicBezTo>
                  <a:cubicBezTo>
                    <a:pt x="87" y="10"/>
                    <a:pt x="87" y="18"/>
                    <a:pt x="86" y="26"/>
                  </a:cubicBezTo>
                  <a:cubicBezTo>
                    <a:pt x="85" y="37"/>
                    <a:pt x="61" y="47"/>
                    <a:pt x="53" y="53"/>
                  </a:cubicBezTo>
                  <a:cubicBezTo>
                    <a:pt x="24" y="52"/>
                    <a:pt x="15" y="61"/>
                    <a:pt x="2" y="43"/>
                  </a:cubicBezTo>
                  <a:cubicBezTo>
                    <a:pt x="3" y="24"/>
                    <a:pt x="0" y="26"/>
                    <a:pt x="12" y="20"/>
                  </a:cubicBezTo>
                  <a:cubicBezTo>
                    <a:pt x="17" y="22"/>
                    <a:pt x="16" y="21"/>
                    <a:pt x="18" y="23"/>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6" name="Freeform 26"/>
            <p:cNvSpPr>
              <a:spLocks/>
            </p:cNvSpPr>
            <p:nvPr/>
          </p:nvSpPr>
          <p:spPr bwMode="auto">
            <a:xfrm>
              <a:off x="2731" y="4122"/>
              <a:ext cx="66" cy="67"/>
            </a:xfrm>
            <a:custGeom>
              <a:avLst/>
              <a:gdLst/>
              <a:ahLst/>
              <a:cxnLst>
                <a:cxn ang="0">
                  <a:pos x="21" y="8"/>
                </a:cxn>
                <a:cxn ang="0">
                  <a:pos x="51" y="14"/>
                </a:cxn>
                <a:cxn ang="0">
                  <a:pos x="86" y="23"/>
                </a:cxn>
                <a:cxn ang="0">
                  <a:pos x="80" y="62"/>
                </a:cxn>
                <a:cxn ang="0">
                  <a:pos x="57" y="89"/>
                </a:cxn>
                <a:cxn ang="0">
                  <a:pos x="24" y="79"/>
                </a:cxn>
                <a:cxn ang="0">
                  <a:pos x="9" y="49"/>
                </a:cxn>
                <a:cxn ang="0">
                  <a:pos x="2" y="29"/>
                </a:cxn>
                <a:cxn ang="0">
                  <a:pos x="9" y="2"/>
                </a:cxn>
                <a:cxn ang="0">
                  <a:pos x="21" y="8"/>
                </a:cxn>
              </a:cxnLst>
              <a:rect l="0" t="0" r="r" b="b"/>
              <a:pathLst>
                <a:path w="88" h="90">
                  <a:moveTo>
                    <a:pt x="21" y="8"/>
                  </a:moveTo>
                  <a:cubicBezTo>
                    <a:pt x="31" y="10"/>
                    <a:pt x="41" y="13"/>
                    <a:pt x="51" y="14"/>
                  </a:cubicBezTo>
                  <a:cubicBezTo>
                    <a:pt x="63" y="21"/>
                    <a:pt x="80" y="10"/>
                    <a:pt x="86" y="23"/>
                  </a:cubicBezTo>
                  <a:cubicBezTo>
                    <a:pt x="88" y="35"/>
                    <a:pt x="87" y="52"/>
                    <a:pt x="80" y="62"/>
                  </a:cubicBezTo>
                  <a:cubicBezTo>
                    <a:pt x="74" y="79"/>
                    <a:pt x="78" y="85"/>
                    <a:pt x="57" y="89"/>
                  </a:cubicBezTo>
                  <a:cubicBezTo>
                    <a:pt x="23" y="88"/>
                    <a:pt x="41" y="90"/>
                    <a:pt x="24" y="79"/>
                  </a:cubicBezTo>
                  <a:cubicBezTo>
                    <a:pt x="18" y="69"/>
                    <a:pt x="14" y="59"/>
                    <a:pt x="9" y="49"/>
                  </a:cubicBezTo>
                  <a:cubicBezTo>
                    <a:pt x="8" y="42"/>
                    <a:pt x="3" y="36"/>
                    <a:pt x="2" y="29"/>
                  </a:cubicBezTo>
                  <a:cubicBezTo>
                    <a:pt x="3" y="17"/>
                    <a:pt x="0" y="9"/>
                    <a:pt x="9" y="2"/>
                  </a:cubicBezTo>
                  <a:cubicBezTo>
                    <a:pt x="21" y="4"/>
                    <a:pt x="19" y="0"/>
                    <a:pt x="21" y="8"/>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7" name="Freeform 27"/>
            <p:cNvSpPr>
              <a:spLocks/>
            </p:cNvSpPr>
            <p:nvPr/>
          </p:nvSpPr>
          <p:spPr bwMode="auto">
            <a:xfrm>
              <a:off x="3057" y="4020"/>
              <a:ext cx="196" cy="228"/>
            </a:xfrm>
            <a:custGeom>
              <a:avLst/>
              <a:gdLst/>
              <a:ahLst/>
              <a:cxnLst>
                <a:cxn ang="0">
                  <a:pos x="141" y="0"/>
                </a:cxn>
                <a:cxn ang="0">
                  <a:pos x="171" y="45"/>
                </a:cxn>
                <a:cxn ang="0">
                  <a:pos x="200" y="75"/>
                </a:cxn>
                <a:cxn ang="0">
                  <a:pos x="210" y="60"/>
                </a:cxn>
                <a:cxn ang="0">
                  <a:pos x="234" y="96"/>
                </a:cxn>
                <a:cxn ang="0">
                  <a:pos x="222" y="117"/>
                </a:cxn>
                <a:cxn ang="0">
                  <a:pos x="216" y="137"/>
                </a:cxn>
                <a:cxn ang="0">
                  <a:pos x="210" y="149"/>
                </a:cxn>
                <a:cxn ang="0">
                  <a:pos x="164" y="177"/>
                </a:cxn>
                <a:cxn ang="0">
                  <a:pos x="150" y="186"/>
                </a:cxn>
                <a:cxn ang="0">
                  <a:pos x="146" y="189"/>
                </a:cxn>
                <a:cxn ang="0">
                  <a:pos x="138" y="210"/>
                </a:cxn>
                <a:cxn ang="0">
                  <a:pos x="119" y="243"/>
                </a:cxn>
                <a:cxn ang="0">
                  <a:pos x="105" y="269"/>
                </a:cxn>
                <a:cxn ang="0">
                  <a:pos x="81" y="293"/>
                </a:cxn>
                <a:cxn ang="0">
                  <a:pos x="0" y="275"/>
                </a:cxn>
                <a:cxn ang="0">
                  <a:pos x="47" y="222"/>
                </a:cxn>
                <a:cxn ang="0">
                  <a:pos x="89" y="161"/>
                </a:cxn>
                <a:cxn ang="0">
                  <a:pos x="110" y="138"/>
                </a:cxn>
                <a:cxn ang="0">
                  <a:pos x="131" y="152"/>
                </a:cxn>
                <a:cxn ang="0">
                  <a:pos x="146" y="137"/>
                </a:cxn>
                <a:cxn ang="0">
                  <a:pos x="122" y="105"/>
                </a:cxn>
                <a:cxn ang="0">
                  <a:pos x="137" y="87"/>
                </a:cxn>
                <a:cxn ang="0">
                  <a:pos x="126" y="30"/>
                </a:cxn>
                <a:cxn ang="0">
                  <a:pos x="119" y="15"/>
                </a:cxn>
                <a:cxn ang="0">
                  <a:pos x="141" y="0"/>
                </a:cxn>
              </a:cxnLst>
              <a:rect l="0" t="0" r="r" b="b"/>
              <a:pathLst>
                <a:path w="261" h="304">
                  <a:moveTo>
                    <a:pt x="141" y="0"/>
                  </a:moveTo>
                  <a:cubicBezTo>
                    <a:pt x="148" y="17"/>
                    <a:pt x="161" y="30"/>
                    <a:pt x="171" y="45"/>
                  </a:cubicBezTo>
                  <a:cubicBezTo>
                    <a:pt x="179" y="57"/>
                    <a:pt x="184" y="72"/>
                    <a:pt x="200" y="75"/>
                  </a:cubicBezTo>
                  <a:cubicBezTo>
                    <a:pt x="205" y="70"/>
                    <a:pt x="203" y="63"/>
                    <a:pt x="210" y="60"/>
                  </a:cubicBezTo>
                  <a:cubicBezTo>
                    <a:pt x="239" y="62"/>
                    <a:pt x="261" y="61"/>
                    <a:pt x="234" y="96"/>
                  </a:cubicBezTo>
                  <a:cubicBezTo>
                    <a:pt x="232" y="104"/>
                    <a:pt x="227" y="111"/>
                    <a:pt x="222" y="117"/>
                  </a:cubicBezTo>
                  <a:cubicBezTo>
                    <a:pt x="221" y="123"/>
                    <a:pt x="218" y="131"/>
                    <a:pt x="216" y="137"/>
                  </a:cubicBezTo>
                  <a:cubicBezTo>
                    <a:pt x="214" y="141"/>
                    <a:pt x="210" y="149"/>
                    <a:pt x="210" y="149"/>
                  </a:cubicBezTo>
                  <a:cubicBezTo>
                    <a:pt x="206" y="179"/>
                    <a:pt x="191" y="173"/>
                    <a:pt x="164" y="177"/>
                  </a:cubicBezTo>
                  <a:cubicBezTo>
                    <a:pt x="155" y="180"/>
                    <a:pt x="161" y="178"/>
                    <a:pt x="150" y="186"/>
                  </a:cubicBezTo>
                  <a:cubicBezTo>
                    <a:pt x="149" y="187"/>
                    <a:pt x="146" y="189"/>
                    <a:pt x="146" y="189"/>
                  </a:cubicBezTo>
                  <a:cubicBezTo>
                    <a:pt x="142" y="196"/>
                    <a:pt x="142" y="203"/>
                    <a:pt x="138" y="210"/>
                  </a:cubicBezTo>
                  <a:cubicBezTo>
                    <a:pt x="136" y="221"/>
                    <a:pt x="127" y="235"/>
                    <a:pt x="119" y="243"/>
                  </a:cubicBezTo>
                  <a:cubicBezTo>
                    <a:pt x="115" y="252"/>
                    <a:pt x="109" y="260"/>
                    <a:pt x="105" y="269"/>
                  </a:cubicBezTo>
                  <a:cubicBezTo>
                    <a:pt x="103" y="280"/>
                    <a:pt x="90" y="287"/>
                    <a:pt x="81" y="293"/>
                  </a:cubicBezTo>
                  <a:cubicBezTo>
                    <a:pt x="30" y="291"/>
                    <a:pt x="22" y="304"/>
                    <a:pt x="0" y="275"/>
                  </a:cubicBezTo>
                  <a:cubicBezTo>
                    <a:pt x="9" y="254"/>
                    <a:pt x="25" y="231"/>
                    <a:pt x="47" y="222"/>
                  </a:cubicBezTo>
                  <a:cubicBezTo>
                    <a:pt x="62" y="202"/>
                    <a:pt x="73" y="180"/>
                    <a:pt x="89" y="161"/>
                  </a:cubicBezTo>
                  <a:cubicBezTo>
                    <a:pt x="92" y="147"/>
                    <a:pt x="98" y="142"/>
                    <a:pt x="110" y="138"/>
                  </a:cubicBezTo>
                  <a:cubicBezTo>
                    <a:pt x="123" y="141"/>
                    <a:pt x="121" y="146"/>
                    <a:pt x="131" y="152"/>
                  </a:cubicBezTo>
                  <a:cubicBezTo>
                    <a:pt x="145" y="149"/>
                    <a:pt x="141" y="148"/>
                    <a:pt x="146" y="137"/>
                  </a:cubicBezTo>
                  <a:cubicBezTo>
                    <a:pt x="144" y="122"/>
                    <a:pt x="134" y="114"/>
                    <a:pt x="122" y="105"/>
                  </a:cubicBezTo>
                  <a:cubicBezTo>
                    <a:pt x="116" y="92"/>
                    <a:pt x="127" y="89"/>
                    <a:pt x="137" y="87"/>
                  </a:cubicBezTo>
                  <a:cubicBezTo>
                    <a:pt x="147" y="74"/>
                    <a:pt x="142" y="38"/>
                    <a:pt x="126" y="30"/>
                  </a:cubicBezTo>
                  <a:cubicBezTo>
                    <a:pt x="122" y="25"/>
                    <a:pt x="120" y="22"/>
                    <a:pt x="119" y="15"/>
                  </a:cubicBezTo>
                  <a:cubicBezTo>
                    <a:pt x="121" y="3"/>
                    <a:pt x="130" y="3"/>
                    <a:pt x="141" y="0"/>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8" name="Freeform 28"/>
            <p:cNvSpPr>
              <a:spLocks/>
            </p:cNvSpPr>
            <p:nvPr/>
          </p:nvSpPr>
          <p:spPr bwMode="auto">
            <a:xfrm>
              <a:off x="298" y="2192"/>
              <a:ext cx="183" cy="122"/>
            </a:xfrm>
            <a:custGeom>
              <a:avLst/>
              <a:gdLst/>
              <a:ahLst/>
              <a:cxnLst>
                <a:cxn ang="0">
                  <a:pos x="52" y="11"/>
                </a:cxn>
                <a:cxn ang="0">
                  <a:pos x="90" y="48"/>
                </a:cxn>
                <a:cxn ang="0">
                  <a:pos x="145" y="45"/>
                </a:cxn>
                <a:cxn ang="0">
                  <a:pos x="165" y="41"/>
                </a:cxn>
                <a:cxn ang="0">
                  <a:pos x="174" y="24"/>
                </a:cxn>
                <a:cxn ang="0">
                  <a:pos x="201" y="5"/>
                </a:cxn>
                <a:cxn ang="0">
                  <a:pos x="210" y="24"/>
                </a:cxn>
                <a:cxn ang="0">
                  <a:pos x="234" y="48"/>
                </a:cxn>
                <a:cxn ang="0">
                  <a:pos x="244" y="59"/>
                </a:cxn>
                <a:cxn ang="0">
                  <a:pos x="211" y="137"/>
                </a:cxn>
                <a:cxn ang="0">
                  <a:pos x="196" y="144"/>
                </a:cxn>
                <a:cxn ang="0">
                  <a:pos x="175" y="150"/>
                </a:cxn>
                <a:cxn ang="0">
                  <a:pos x="97" y="149"/>
                </a:cxn>
                <a:cxn ang="0">
                  <a:pos x="25" y="86"/>
                </a:cxn>
                <a:cxn ang="0">
                  <a:pos x="6" y="68"/>
                </a:cxn>
                <a:cxn ang="0">
                  <a:pos x="9" y="41"/>
                </a:cxn>
                <a:cxn ang="0">
                  <a:pos x="42" y="14"/>
                </a:cxn>
                <a:cxn ang="0">
                  <a:pos x="52" y="11"/>
                </a:cxn>
              </a:cxnLst>
              <a:rect l="0" t="0" r="r" b="b"/>
              <a:pathLst>
                <a:path w="244" h="162">
                  <a:moveTo>
                    <a:pt x="52" y="11"/>
                  </a:moveTo>
                  <a:cubicBezTo>
                    <a:pt x="98" y="12"/>
                    <a:pt x="87" y="5"/>
                    <a:pt x="90" y="48"/>
                  </a:cubicBezTo>
                  <a:cubicBezTo>
                    <a:pt x="123" y="47"/>
                    <a:pt x="119" y="48"/>
                    <a:pt x="145" y="45"/>
                  </a:cubicBezTo>
                  <a:cubicBezTo>
                    <a:pt x="152" y="44"/>
                    <a:pt x="165" y="41"/>
                    <a:pt x="165" y="41"/>
                  </a:cubicBezTo>
                  <a:cubicBezTo>
                    <a:pt x="172" y="35"/>
                    <a:pt x="171" y="32"/>
                    <a:pt x="174" y="24"/>
                  </a:cubicBezTo>
                  <a:cubicBezTo>
                    <a:pt x="175" y="0"/>
                    <a:pt x="177" y="3"/>
                    <a:pt x="201" y="5"/>
                  </a:cubicBezTo>
                  <a:cubicBezTo>
                    <a:pt x="207" y="10"/>
                    <a:pt x="206" y="17"/>
                    <a:pt x="210" y="24"/>
                  </a:cubicBezTo>
                  <a:cubicBezTo>
                    <a:pt x="212" y="37"/>
                    <a:pt x="221" y="45"/>
                    <a:pt x="234" y="48"/>
                  </a:cubicBezTo>
                  <a:cubicBezTo>
                    <a:pt x="240" y="53"/>
                    <a:pt x="243" y="51"/>
                    <a:pt x="244" y="59"/>
                  </a:cubicBezTo>
                  <a:cubicBezTo>
                    <a:pt x="243" y="86"/>
                    <a:pt x="240" y="125"/>
                    <a:pt x="211" y="137"/>
                  </a:cubicBezTo>
                  <a:cubicBezTo>
                    <a:pt x="206" y="142"/>
                    <a:pt x="203" y="143"/>
                    <a:pt x="196" y="144"/>
                  </a:cubicBezTo>
                  <a:cubicBezTo>
                    <a:pt x="190" y="147"/>
                    <a:pt x="182" y="149"/>
                    <a:pt x="175" y="150"/>
                  </a:cubicBezTo>
                  <a:cubicBezTo>
                    <a:pt x="151" y="162"/>
                    <a:pt x="123" y="153"/>
                    <a:pt x="97" y="149"/>
                  </a:cubicBezTo>
                  <a:cubicBezTo>
                    <a:pt x="73" y="131"/>
                    <a:pt x="58" y="89"/>
                    <a:pt x="25" y="86"/>
                  </a:cubicBezTo>
                  <a:cubicBezTo>
                    <a:pt x="16" y="81"/>
                    <a:pt x="13" y="75"/>
                    <a:pt x="6" y="68"/>
                  </a:cubicBezTo>
                  <a:cubicBezTo>
                    <a:pt x="2" y="58"/>
                    <a:pt x="0" y="48"/>
                    <a:pt x="9" y="41"/>
                  </a:cubicBezTo>
                  <a:cubicBezTo>
                    <a:pt x="12" y="25"/>
                    <a:pt x="27" y="16"/>
                    <a:pt x="42" y="14"/>
                  </a:cubicBezTo>
                  <a:cubicBezTo>
                    <a:pt x="48" y="11"/>
                    <a:pt x="45" y="12"/>
                    <a:pt x="52" y="11"/>
                  </a:cubicBezTo>
                  <a:close/>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69" name="Freeform 29"/>
            <p:cNvSpPr>
              <a:spLocks/>
            </p:cNvSpPr>
            <p:nvPr/>
          </p:nvSpPr>
          <p:spPr bwMode="auto">
            <a:xfrm>
              <a:off x="817" y="2921"/>
              <a:ext cx="352" cy="109"/>
            </a:xfrm>
            <a:custGeom>
              <a:avLst/>
              <a:gdLst/>
              <a:ahLst/>
              <a:cxnLst>
                <a:cxn ang="0">
                  <a:pos x="2" y="0"/>
                </a:cxn>
                <a:cxn ang="0">
                  <a:pos x="7" y="42"/>
                </a:cxn>
                <a:cxn ang="0">
                  <a:pos x="32" y="101"/>
                </a:cxn>
                <a:cxn ang="0">
                  <a:pos x="59" y="96"/>
                </a:cxn>
                <a:cxn ang="0">
                  <a:pos x="100" y="102"/>
                </a:cxn>
                <a:cxn ang="0">
                  <a:pos x="127" y="129"/>
                </a:cxn>
                <a:cxn ang="0">
                  <a:pos x="155" y="143"/>
                </a:cxn>
                <a:cxn ang="0">
                  <a:pos x="182" y="137"/>
                </a:cxn>
                <a:cxn ang="0">
                  <a:pos x="202" y="89"/>
                </a:cxn>
                <a:cxn ang="0">
                  <a:pos x="265" y="90"/>
                </a:cxn>
                <a:cxn ang="0">
                  <a:pos x="281" y="96"/>
                </a:cxn>
                <a:cxn ang="0">
                  <a:pos x="311" y="105"/>
                </a:cxn>
                <a:cxn ang="0">
                  <a:pos x="352" y="129"/>
                </a:cxn>
                <a:cxn ang="0">
                  <a:pos x="389" y="114"/>
                </a:cxn>
                <a:cxn ang="0">
                  <a:pos x="455" y="122"/>
                </a:cxn>
                <a:cxn ang="0">
                  <a:pos x="469" y="86"/>
                </a:cxn>
                <a:cxn ang="0">
                  <a:pos x="470" y="77"/>
                </a:cxn>
              </a:cxnLst>
              <a:rect l="0" t="0" r="r" b="b"/>
              <a:pathLst>
                <a:path w="470" h="146">
                  <a:moveTo>
                    <a:pt x="2" y="0"/>
                  </a:moveTo>
                  <a:cubicBezTo>
                    <a:pt x="7" y="14"/>
                    <a:pt x="0" y="29"/>
                    <a:pt x="7" y="42"/>
                  </a:cubicBezTo>
                  <a:cubicBezTo>
                    <a:pt x="8" y="72"/>
                    <a:pt x="5" y="88"/>
                    <a:pt x="32" y="101"/>
                  </a:cubicBezTo>
                  <a:cubicBezTo>
                    <a:pt x="42" y="100"/>
                    <a:pt x="50" y="99"/>
                    <a:pt x="59" y="96"/>
                  </a:cubicBezTo>
                  <a:cubicBezTo>
                    <a:pt x="73" y="97"/>
                    <a:pt x="86" y="99"/>
                    <a:pt x="100" y="102"/>
                  </a:cubicBezTo>
                  <a:cubicBezTo>
                    <a:pt x="103" y="119"/>
                    <a:pt x="110" y="126"/>
                    <a:pt x="127" y="129"/>
                  </a:cubicBezTo>
                  <a:cubicBezTo>
                    <a:pt x="136" y="134"/>
                    <a:pt x="145" y="139"/>
                    <a:pt x="155" y="143"/>
                  </a:cubicBezTo>
                  <a:cubicBezTo>
                    <a:pt x="164" y="142"/>
                    <a:pt x="181" y="146"/>
                    <a:pt x="182" y="137"/>
                  </a:cubicBezTo>
                  <a:cubicBezTo>
                    <a:pt x="186" y="107"/>
                    <a:pt x="174" y="92"/>
                    <a:pt x="202" y="89"/>
                  </a:cubicBezTo>
                  <a:cubicBezTo>
                    <a:pt x="222" y="82"/>
                    <a:pt x="244" y="87"/>
                    <a:pt x="265" y="90"/>
                  </a:cubicBezTo>
                  <a:cubicBezTo>
                    <a:pt x="271" y="93"/>
                    <a:pt x="274" y="95"/>
                    <a:pt x="281" y="96"/>
                  </a:cubicBezTo>
                  <a:cubicBezTo>
                    <a:pt x="290" y="100"/>
                    <a:pt x="301" y="104"/>
                    <a:pt x="311" y="105"/>
                  </a:cubicBezTo>
                  <a:cubicBezTo>
                    <a:pt x="323" y="117"/>
                    <a:pt x="335" y="127"/>
                    <a:pt x="352" y="129"/>
                  </a:cubicBezTo>
                  <a:cubicBezTo>
                    <a:pt x="376" y="128"/>
                    <a:pt x="371" y="123"/>
                    <a:pt x="389" y="114"/>
                  </a:cubicBezTo>
                  <a:cubicBezTo>
                    <a:pt x="397" y="114"/>
                    <a:pt x="442" y="106"/>
                    <a:pt x="455" y="122"/>
                  </a:cubicBezTo>
                  <a:cubicBezTo>
                    <a:pt x="462" y="110"/>
                    <a:pt x="461" y="97"/>
                    <a:pt x="469" y="86"/>
                  </a:cubicBezTo>
                  <a:cubicBezTo>
                    <a:pt x="470" y="79"/>
                    <a:pt x="470" y="82"/>
                    <a:pt x="470" y="77"/>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70" name="Freeform 30"/>
            <p:cNvSpPr>
              <a:spLocks/>
            </p:cNvSpPr>
            <p:nvPr/>
          </p:nvSpPr>
          <p:spPr bwMode="auto">
            <a:xfrm>
              <a:off x="1805" y="3358"/>
              <a:ext cx="47" cy="52"/>
            </a:xfrm>
            <a:custGeom>
              <a:avLst/>
              <a:gdLst/>
              <a:ahLst/>
              <a:cxnLst>
                <a:cxn ang="0">
                  <a:pos x="29" y="0"/>
                </a:cxn>
                <a:cxn ang="0">
                  <a:pos x="41" y="13"/>
                </a:cxn>
                <a:cxn ang="0">
                  <a:pos x="50" y="22"/>
                </a:cxn>
                <a:cxn ang="0">
                  <a:pos x="57" y="33"/>
                </a:cxn>
                <a:cxn ang="0">
                  <a:pos x="50" y="69"/>
                </a:cxn>
                <a:cxn ang="0">
                  <a:pos x="21" y="60"/>
                </a:cxn>
                <a:cxn ang="0">
                  <a:pos x="29" y="0"/>
                </a:cxn>
              </a:cxnLst>
              <a:rect l="0" t="0" r="r" b="b"/>
              <a:pathLst>
                <a:path w="63" h="69">
                  <a:moveTo>
                    <a:pt x="29" y="0"/>
                  </a:moveTo>
                  <a:cubicBezTo>
                    <a:pt x="32" y="7"/>
                    <a:pt x="35" y="9"/>
                    <a:pt x="41" y="13"/>
                  </a:cubicBezTo>
                  <a:cubicBezTo>
                    <a:pt x="44" y="16"/>
                    <a:pt x="47" y="19"/>
                    <a:pt x="50" y="22"/>
                  </a:cubicBezTo>
                  <a:cubicBezTo>
                    <a:pt x="53" y="25"/>
                    <a:pt x="57" y="33"/>
                    <a:pt x="57" y="33"/>
                  </a:cubicBezTo>
                  <a:cubicBezTo>
                    <a:pt x="57" y="46"/>
                    <a:pt x="63" y="63"/>
                    <a:pt x="50" y="69"/>
                  </a:cubicBezTo>
                  <a:cubicBezTo>
                    <a:pt x="33" y="67"/>
                    <a:pt x="33" y="68"/>
                    <a:pt x="21" y="60"/>
                  </a:cubicBezTo>
                  <a:cubicBezTo>
                    <a:pt x="0" y="25"/>
                    <a:pt x="13" y="16"/>
                    <a:pt x="29" y="0"/>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71" name="Freeform 31"/>
            <p:cNvSpPr>
              <a:spLocks/>
            </p:cNvSpPr>
            <p:nvPr/>
          </p:nvSpPr>
          <p:spPr bwMode="auto">
            <a:xfrm>
              <a:off x="3225" y="1986"/>
              <a:ext cx="46" cy="47"/>
            </a:xfrm>
            <a:custGeom>
              <a:avLst/>
              <a:gdLst/>
              <a:ahLst/>
              <a:cxnLst>
                <a:cxn ang="0">
                  <a:pos x="49" y="14"/>
                </a:cxn>
                <a:cxn ang="0">
                  <a:pos x="19" y="62"/>
                </a:cxn>
                <a:cxn ang="0">
                  <a:pos x="0" y="47"/>
                </a:cxn>
                <a:cxn ang="0">
                  <a:pos x="18" y="8"/>
                </a:cxn>
                <a:cxn ang="0">
                  <a:pos x="49" y="14"/>
                </a:cxn>
              </a:cxnLst>
              <a:rect l="0" t="0" r="r" b="b"/>
              <a:pathLst>
                <a:path w="62" h="62">
                  <a:moveTo>
                    <a:pt x="49" y="14"/>
                  </a:moveTo>
                  <a:cubicBezTo>
                    <a:pt x="62" y="45"/>
                    <a:pt x="44" y="58"/>
                    <a:pt x="19" y="62"/>
                  </a:cubicBezTo>
                  <a:cubicBezTo>
                    <a:pt x="9" y="61"/>
                    <a:pt x="5" y="55"/>
                    <a:pt x="0" y="47"/>
                  </a:cubicBezTo>
                  <a:cubicBezTo>
                    <a:pt x="1" y="30"/>
                    <a:pt x="0" y="15"/>
                    <a:pt x="18" y="8"/>
                  </a:cubicBezTo>
                  <a:cubicBezTo>
                    <a:pt x="52" y="10"/>
                    <a:pt x="56" y="0"/>
                    <a:pt x="49" y="14"/>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72" name="Freeform 32"/>
            <p:cNvSpPr>
              <a:spLocks/>
            </p:cNvSpPr>
            <p:nvPr/>
          </p:nvSpPr>
          <p:spPr bwMode="auto">
            <a:xfrm>
              <a:off x="1361" y="2091"/>
              <a:ext cx="32" cy="24"/>
            </a:xfrm>
            <a:custGeom>
              <a:avLst/>
              <a:gdLst/>
              <a:ahLst/>
              <a:cxnLst>
                <a:cxn ang="0">
                  <a:pos x="3" y="9"/>
                </a:cxn>
                <a:cxn ang="0">
                  <a:pos x="15" y="0"/>
                </a:cxn>
                <a:cxn ang="0">
                  <a:pos x="34" y="2"/>
                </a:cxn>
                <a:cxn ang="0">
                  <a:pos x="30" y="32"/>
                </a:cxn>
                <a:cxn ang="0">
                  <a:pos x="12" y="30"/>
                </a:cxn>
                <a:cxn ang="0">
                  <a:pos x="3" y="9"/>
                </a:cxn>
              </a:cxnLst>
              <a:rect l="0" t="0" r="r" b="b"/>
              <a:pathLst>
                <a:path w="42" h="32">
                  <a:moveTo>
                    <a:pt x="3" y="9"/>
                  </a:moveTo>
                  <a:cubicBezTo>
                    <a:pt x="7" y="4"/>
                    <a:pt x="9" y="2"/>
                    <a:pt x="15" y="0"/>
                  </a:cubicBezTo>
                  <a:cubicBezTo>
                    <a:pt x="21" y="1"/>
                    <a:pt x="28" y="0"/>
                    <a:pt x="34" y="2"/>
                  </a:cubicBezTo>
                  <a:cubicBezTo>
                    <a:pt x="42" y="4"/>
                    <a:pt x="39" y="27"/>
                    <a:pt x="30" y="32"/>
                  </a:cubicBezTo>
                  <a:cubicBezTo>
                    <a:pt x="24" y="31"/>
                    <a:pt x="18" y="32"/>
                    <a:pt x="12" y="30"/>
                  </a:cubicBezTo>
                  <a:cubicBezTo>
                    <a:pt x="6" y="28"/>
                    <a:pt x="0" y="13"/>
                    <a:pt x="3" y="9"/>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73" name="Freeform 33"/>
            <p:cNvSpPr>
              <a:spLocks/>
            </p:cNvSpPr>
            <p:nvPr/>
          </p:nvSpPr>
          <p:spPr bwMode="auto">
            <a:xfrm>
              <a:off x="771" y="2817"/>
              <a:ext cx="49" cy="77"/>
            </a:xfrm>
            <a:custGeom>
              <a:avLst/>
              <a:gdLst/>
              <a:ahLst/>
              <a:cxnLst>
                <a:cxn ang="0">
                  <a:pos x="26" y="98"/>
                </a:cxn>
                <a:cxn ang="0">
                  <a:pos x="18" y="78"/>
                </a:cxn>
                <a:cxn ang="0">
                  <a:pos x="24" y="0"/>
                </a:cxn>
                <a:cxn ang="0">
                  <a:pos x="56" y="18"/>
                </a:cxn>
                <a:cxn ang="0">
                  <a:pos x="62" y="50"/>
                </a:cxn>
                <a:cxn ang="0">
                  <a:pos x="45" y="99"/>
                </a:cxn>
                <a:cxn ang="0">
                  <a:pos x="26" y="98"/>
                </a:cxn>
              </a:cxnLst>
              <a:rect l="0" t="0" r="r" b="b"/>
              <a:pathLst>
                <a:path w="66" h="103">
                  <a:moveTo>
                    <a:pt x="26" y="98"/>
                  </a:moveTo>
                  <a:cubicBezTo>
                    <a:pt x="22" y="91"/>
                    <a:pt x="21" y="85"/>
                    <a:pt x="18" y="78"/>
                  </a:cubicBezTo>
                  <a:cubicBezTo>
                    <a:pt x="14" y="53"/>
                    <a:pt x="0" y="12"/>
                    <a:pt x="24" y="0"/>
                  </a:cubicBezTo>
                  <a:cubicBezTo>
                    <a:pt x="41" y="2"/>
                    <a:pt x="46" y="5"/>
                    <a:pt x="56" y="18"/>
                  </a:cubicBezTo>
                  <a:cubicBezTo>
                    <a:pt x="58" y="29"/>
                    <a:pt x="59" y="39"/>
                    <a:pt x="62" y="50"/>
                  </a:cubicBezTo>
                  <a:cubicBezTo>
                    <a:pt x="61" y="65"/>
                    <a:pt x="66" y="95"/>
                    <a:pt x="45" y="99"/>
                  </a:cubicBezTo>
                  <a:cubicBezTo>
                    <a:pt x="36" y="103"/>
                    <a:pt x="42" y="101"/>
                    <a:pt x="26" y="98"/>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74" name="Freeform 34"/>
            <p:cNvSpPr>
              <a:spLocks/>
            </p:cNvSpPr>
            <p:nvPr/>
          </p:nvSpPr>
          <p:spPr bwMode="auto">
            <a:xfrm>
              <a:off x="1170" y="2972"/>
              <a:ext cx="36" cy="7"/>
            </a:xfrm>
            <a:custGeom>
              <a:avLst/>
              <a:gdLst/>
              <a:ahLst/>
              <a:cxnLst>
                <a:cxn ang="0">
                  <a:pos x="0" y="9"/>
                </a:cxn>
                <a:cxn ang="0">
                  <a:pos x="48" y="0"/>
                </a:cxn>
              </a:cxnLst>
              <a:rect l="0" t="0" r="r" b="b"/>
              <a:pathLst>
                <a:path w="48" h="10">
                  <a:moveTo>
                    <a:pt x="0" y="9"/>
                  </a:moveTo>
                  <a:cubicBezTo>
                    <a:pt x="14" y="2"/>
                    <a:pt x="38" y="10"/>
                    <a:pt x="48"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grpSp>
          <p:nvGrpSpPr>
            <p:cNvPr id="3" name="Group 35"/>
            <p:cNvGrpSpPr>
              <a:grpSpLocks/>
            </p:cNvGrpSpPr>
            <p:nvPr/>
          </p:nvGrpSpPr>
          <p:grpSpPr bwMode="auto">
            <a:xfrm>
              <a:off x="413" y="1659"/>
              <a:ext cx="2989" cy="2363"/>
              <a:chOff x="215" y="514"/>
              <a:chExt cx="3989" cy="3154"/>
            </a:xfrm>
          </p:grpSpPr>
          <p:sp>
            <p:nvSpPr>
              <p:cNvPr id="1264676" name="Freeform 36"/>
              <p:cNvSpPr>
                <a:spLocks/>
              </p:cNvSpPr>
              <p:nvPr/>
            </p:nvSpPr>
            <p:spPr bwMode="auto">
              <a:xfrm>
                <a:off x="362" y="2191"/>
                <a:ext cx="391" cy="136"/>
              </a:xfrm>
              <a:custGeom>
                <a:avLst/>
                <a:gdLst/>
                <a:ahLst/>
                <a:cxnLst>
                  <a:cxn ang="0">
                    <a:pos x="391" y="9"/>
                  </a:cxn>
                  <a:cxn ang="0">
                    <a:pos x="376" y="3"/>
                  </a:cxn>
                  <a:cxn ang="0">
                    <a:pos x="229" y="10"/>
                  </a:cxn>
                  <a:cxn ang="0">
                    <a:pos x="211" y="22"/>
                  </a:cxn>
                  <a:cxn ang="0">
                    <a:pos x="184" y="34"/>
                  </a:cxn>
                  <a:cxn ang="0">
                    <a:pos x="163" y="40"/>
                  </a:cxn>
                  <a:cxn ang="0">
                    <a:pos x="76" y="43"/>
                  </a:cxn>
                  <a:cxn ang="0">
                    <a:pos x="55" y="67"/>
                  </a:cxn>
                  <a:cxn ang="0">
                    <a:pos x="37" y="76"/>
                  </a:cxn>
                  <a:cxn ang="0">
                    <a:pos x="10" y="97"/>
                  </a:cxn>
                  <a:cxn ang="0">
                    <a:pos x="1" y="130"/>
                  </a:cxn>
                  <a:cxn ang="0">
                    <a:pos x="0" y="136"/>
                  </a:cxn>
                </a:cxnLst>
                <a:rect l="0" t="0" r="r" b="b"/>
                <a:pathLst>
                  <a:path w="391" h="136">
                    <a:moveTo>
                      <a:pt x="391" y="9"/>
                    </a:moveTo>
                    <a:cubicBezTo>
                      <a:pt x="386" y="5"/>
                      <a:pt x="382" y="4"/>
                      <a:pt x="376" y="3"/>
                    </a:cubicBezTo>
                    <a:cubicBezTo>
                      <a:pt x="247" y="4"/>
                      <a:pt x="288" y="0"/>
                      <a:pt x="229" y="10"/>
                    </a:cubicBezTo>
                    <a:cubicBezTo>
                      <a:pt x="224" y="16"/>
                      <a:pt x="219" y="20"/>
                      <a:pt x="211" y="22"/>
                    </a:cubicBezTo>
                    <a:cubicBezTo>
                      <a:pt x="206" y="31"/>
                      <a:pt x="194" y="32"/>
                      <a:pt x="184" y="34"/>
                    </a:cubicBezTo>
                    <a:cubicBezTo>
                      <a:pt x="178" y="37"/>
                      <a:pt x="170" y="39"/>
                      <a:pt x="163" y="40"/>
                    </a:cubicBezTo>
                    <a:cubicBezTo>
                      <a:pt x="142" y="56"/>
                      <a:pt x="104" y="41"/>
                      <a:pt x="76" y="43"/>
                    </a:cubicBezTo>
                    <a:cubicBezTo>
                      <a:pt x="63" y="52"/>
                      <a:pt x="76" y="63"/>
                      <a:pt x="55" y="67"/>
                    </a:cubicBezTo>
                    <a:cubicBezTo>
                      <a:pt x="49" y="70"/>
                      <a:pt x="43" y="72"/>
                      <a:pt x="37" y="76"/>
                    </a:cubicBezTo>
                    <a:cubicBezTo>
                      <a:pt x="30" y="85"/>
                      <a:pt x="20" y="91"/>
                      <a:pt x="10" y="97"/>
                    </a:cubicBezTo>
                    <a:cubicBezTo>
                      <a:pt x="8" y="107"/>
                      <a:pt x="6" y="120"/>
                      <a:pt x="1" y="130"/>
                    </a:cubicBezTo>
                    <a:cubicBezTo>
                      <a:pt x="0" y="135"/>
                      <a:pt x="0" y="133"/>
                      <a:pt x="0" y="136"/>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77" name="Freeform 37"/>
              <p:cNvSpPr>
                <a:spLocks/>
              </p:cNvSpPr>
              <p:nvPr/>
            </p:nvSpPr>
            <p:spPr bwMode="auto">
              <a:xfrm>
                <a:off x="215" y="2332"/>
                <a:ext cx="552" cy="705"/>
              </a:xfrm>
              <a:custGeom>
                <a:avLst/>
                <a:gdLst/>
                <a:ahLst/>
                <a:cxnLst>
                  <a:cxn ang="0">
                    <a:pos x="148" y="0"/>
                  </a:cxn>
                  <a:cxn ang="0">
                    <a:pos x="135" y="51"/>
                  </a:cxn>
                  <a:cxn ang="0">
                    <a:pos x="121" y="54"/>
                  </a:cxn>
                  <a:cxn ang="0">
                    <a:pos x="100" y="69"/>
                  </a:cxn>
                  <a:cxn ang="0">
                    <a:pos x="79" y="88"/>
                  </a:cxn>
                  <a:cxn ang="0">
                    <a:pos x="57" y="115"/>
                  </a:cxn>
                  <a:cxn ang="0">
                    <a:pos x="16" y="172"/>
                  </a:cxn>
                  <a:cxn ang="0">
                    <a:pos x="18" y="229"/>
                  </a:cxn>
                  <a:cxn ang="0">
                    <a:pos x="24" y="247"/>
                  </a:cxn>
                  <a:cxn ang="0">
                    <a:pos x="22" y="310"/>
                  </a:cxn>
                  <a:cxn ang="0">
                    <a:pos x="4" y="346"/>
                  </a:cxn>
                  <a:cxn ang="0">
                    <a:pos x="27" y="403"/>
                  </a:cxn>
                  <a:cxn ang="0">
                    <a:pos x="108" y="466"/>
                  </a:cxn>
                  <a:cxn ang="0">
                    <a:pos x="118" y="487"/>
                  </a:cxn>
                  <a:cxn ang="0">
                    <a:pos x="135" y="511"/>
                  </a:cxn>
                  <a:cxn ang="0">
                    <a:pos x="159" y="531"/>
                  </a:cxn>
                  <a:cxn ang="0">
                    <a:pos x="172" y="537"/>
                  </a:cxn>
                  <a:cxn ang="0">
                    <a:pos x="346" y="535"/>
                  </a:cxn>
                  <a:cxn ang="0">
                    <a:pos x="387" y="516"/>
                  </a:cxn>
                  <a:cxn ang="0">
                    <a:pos x="417" y="546"/>
                  </a:cxn>
                  <a:cxn ang="0">
                    <a:pos x="495" y="549"/>
                  </a:cxn>
                  <a:cxn ang="0">
                    <a:pos x="508" y="567"/>
                  </a:cxn>
                  <a:cxn ang="0">
                    <a:pos x="507" y="627"/>
                  </a:cxn>
                  <a:cxn ang="0">
                    <a:pos x="502" y="645"/>
                  </a:cxn>
                  <a:cxn ang="0">
                    <a:pos x="516" y="682"/>
                  </a:cxn>
                  <a:cxn ang="0">
                    <a:pos x="528" y="690"/>
                  </a:cxn>
                  <a:cxn ang="0">
                    <a:pos x="537" y="694"/>
                  </a:cxn>
                  <a:cxn ang="0">
                    <a:pos x="552" y="705"/>
                  </a:cxn>
                </a:cxnLst>
                <a:rect l="0" t="0" r="r" b="b"/>
                <a:pathLst>
                  <a:path w="552" h="705">
                    <a:moveTo>
                      <a:pt x="148" y="0"/>
                    </a:moveTo>
                    <a:cubicBezTo>
                      <a:pt x="162" y="18"/>
                      <a:pt x="155" y="44"/>
                      <a:pt x="135" y="51"/>
                    </a:cubicBezTo>
                    <a:cubicBezTo>
                      <a:pt x="131" y="53"/>
                      <a:pt x="126" y="53"/>
                      <a:pt x="121" y="54"/>
                    </a:cubicBezTo>
                    <a:cubicBezTo>
                      <a:pt x="114" y="60"/>
                      <a:pt x="106" y="63"/>
                      <a:pt x="100" y="69"/>
                    </a:cubicBezTo>
                    <a:cubicBezTo>
                      <a:pt x="93" y="76"/>
                      <a:pt x="89" y="83"/>
                      <a:pt x="79" y="88"/>
                    </a:cubicBezTo>
                    <a:cubicBezTo>
                      <a:pt x="73" y="98"/>
                      <a:pt x="64" y="106"/>
                      <a:pt x="57" y="115"/>
                    </a:cubicBezTo>
                    <a:cubicBezTo>
                      <a:pt x="42" y="134"/>
                      <a:pt x="35" y="157"/>
                      <a:pt x="16" y="172"/>
                    </a:cubicBezTo>
                    <a:cubicBezTo>
                      <a:pt x="12" y="190"/>
                      <a:pt x="9" y="211"/>
                      <a:pt x="18" y="229"/>
                    </a:cubicBezTo>
                    <a:cubicBezTo>
                      <a:pt x="19" y="236"/>
                      <a:pt x="21" y="241"/>
                      <a:pt x="24" y="247"/>
                    </a:cubicBezTo>
                    <a:cubicBezTo>
                      <a:pt x="27" y="268"/>
                      <a:pt x="32" y="291"/>
                      <a:pt x="22" y="310"/>
                    </a:cubicBezTo>
                    <a:cubicBezTo>
                      <a:pt x="20" y="319"/>
                      <a:pt x="8" y="336"/>
                      <a:pt x="4" y="346"/>
                    </a:cubicBezTo>
                    <a:cubicBezTo>
                      <a:pt x="5" y="370"/>
                      <a:pt x="0" y="398"/>
                      <a:pt x="27" y="403"/>
                    </a:cubicBezTo>
                    <a:cubicBezTo>
                      <a:pt x="41" y="426"/>
                      <a:pt x="85" y="451"/>
                      <a:pt x="108" y="466"/>
                    </a:cubicBezTo>
                    <a:cubicBezTo>
                      <a:pt x="112" y="473"/>
                      <a:pt x="114" y="480"/>
                      <a:pt x="118" y="487"/>
                    </a:cubicBezTo>
                    <a:cubicBezTo>
                      <a:pt x="124" y="495"/>
                      <a:pt x="130" y="502"/>
                      <a:pt x="135" y="511"/>
                    </a:cubicBezTo>
                    <a:cubicBezTo>
                      <a:pt x="137" y="522"/>
                      <a:pt x="149" y="528"/>
                      <a:pt x="159" y="531"/>
                    </a:cubicBezTo>
                    <a:cubicBezTo>
                      <a:pt x="163" y="534"/>
                      <a:pt x="167" y="535"/>
                      <a:pt x="172" y="537"/>
                    </a:cubicBezTo>
                    <a:cubicBezTo>
                      <a:pt x="230" y="536"/>
                      <a:pt x="288" y="536"/>
                      <a:pt x="346" y="535"/>
                    </a:cubicBezTo>
                    <a:cubicBezTo>
                      <a:pt x="362" y="535"/>
                      <a:pt x="371" y="518"/>
                      <a:pt x="387" y="516"/>
                    </a:cubicBezTo>
                    <a:cubicBezTo>
                      <a:pt x="439" y="518"/>
                      <a:pt x="400" y="525"/>
                      <a:pt x="417" y="546"/>
                    </a:cubicBezTo>
                    <a:cubicBezTo>
                      <a:pt x="433" y="566"/>
                      <a:pt x="469" y="548"/>
                      <a:pt x="495" y="549"/>
                    </a:cubicBezTo>
                    <a:cubicBezTo>
                      <a:pt x="506" y="551"/>
                      <a:pt x="503" y="559"/>
                      <a:pt x="508" y="567"/>
                    </a:cubicBezTo>
                    <a:cubicBezTo>
                      <a:pt x="508" y="587"/>
                      <a:pt x="508" y="607"/>
                      <a:pt x="507" y="627"/>
                    </a:cubicBezTo>
                    <a:cubicBezTo>
                      <a:pt x="507" y="633"/>
                      <a:pt x="502" y="645"/>
                      <a:pt x="502" y="645"/>
                    </a:cubicBezTo>
                    <a:cubicBezTo>
                      <a:pt x="504" y="662"/>
                      <a:pt x="502" y="673"/>
                      <a:pt x="516" y="682"/>
                    </a:cubicBezTo>
                    <a:cubicBezTo>
                      <a:pt x="517" y="689"/>
                      <a:pt x="521" y="688"/>
                      <a:pt x="528" y="690"/>
                    </a:cubicBezTo>
                    <a:cubicBezTo>
                      <a:pt x="531" y="692"/>
                      <a:pt x="534" y="692"/>
                      <a:pt x="537" y="694"/>
                    </a:cubicBezTo>
                    <a:cubicBezTo>
                      <a:pt x="542" y="698"/>
                      <a:pt x="543" y="705"/>
                      <a:pt x="552" y="705"/>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78" name="Freeform 38"/>
              <p:cNvSpPr>
                <a:spLocks/>
              </p:cNvSpPr>
              <p:nvPr/>
            </p:nvSpPr>
            <p:spPr bwMode="auto">
              <a:xfrm>
                <a:off x="765" y="2980"/>
                <a:ext cx="602" cy="688"/>
              </a:xfrm>
              <a:custGeom>
                <a:avLst/>
                <a:gdLst/>
                <a:ahLst/>
                <a:cxnLst>
                  <a:cxn ang="0">
                    <a:pos x="0" y="58"/>
                  </a:cxn>
                  <a:cxn ang="0">
                    <a:pos x="14" y="73"/>
                  </a:cxn>
                  <a:cxn ang="0">
                    <a:pos x="20" y="102"/>
                  </a:cxn>
                  <a:cxn ang="0">
                    <a:pos x="29" y="111"/>
                  </a:cxn>
                  <a:cxn ang="0">
                    <a:pos x="35" y="123"/>
                  </a:cxn>
                  <a:cxn ang="0">
                    <a:pos x="24" y="261"/>
                  </a:cxn>
                  <a:cxn ang="0">
                    <a:pos x="35" y="357"/>
                  </a:cxn>
                  <a:cxn ang="0">
                    <a:pos x="53" y="406"/>
                  </a:cxn>
                  <a:cxn ang="0">
                    <a:pos x="62" y="435"/>
                  </a:cxn>
                  <a:cxn ang="0">
                    <a:pos x="65" y="460"/>
                  </a:cxn>
                  <a:cxn ang="0">
                    <a:pos x="68" y="474"/>
                  </a:cxn>
                  <a:cxn ang="0">
                    <a:pos x="83" y="511"/>
                  </a:cxn>
                  <a:cxn ang="0">
                    <a:pos x="96" y="532"/>
                  </a:cxn>
                  <a:cxn ang="0">
                    <a:pos x="104" y="645"/>
                  </a:cxn>
                  <a:cxn ang="0">
                    <a:pos x="158" y="687"/>
                  </a:cxn>
                  <a:cxn ang="0">
                    <a:pos x="290" y="684"/>
                  </a:cxn>
                  <a:cxn ang="0">
                    <a:pos x="317" y="669"/>
                  </a:cxn>
                  <a:cxn ang="0">
                    <a:pos x="348" y="651"/>
                  </a:cxn>
                  <a:cxn ang="0">
                    <a:pos x="362" y="639"/>
                  </a:cxn>
                  <a:cxn ang="0">
                    <a:pos x="374" y="619"/>
                  </a:cxn>
                  <a:cxn ang="0">
                    <a:pos x="387" y="603"/>
                  </a:cxn>
                  <a:cxn ang="0">
                    <a:pos x="422" y="552"/>
                  </a:cxn>
                  <a:cxn ang="0">
                    <a:pos x="429" y="529"/>
                  </a:cxn>
                  <a:cxn ang="0">
                    <a:pos x="461" y="468"/>
                  </a:cxn>
                  <a:cxn ang="0">
                    <a:pos x="470" y="456"/>
                  </a:cxn>
                  <a:cxn ang="0">
                    <a:pos x="494" y="351"/>
                  </a:cxn>
                  <a:cxn ang="0">
                    <a:pos x="531" y="333"/>
                  </a:cxn>
                  <a:cxn ang="0">
                    <a:pos x="548" y="324"/>
                  </a:cxn>
                  <a:cxn ang="0">
                    <a:pos x="563" y="301"/>
                  </a:cxn>
                  <a:cxn ang="0">
                    <a:pos x="549" y="156"/>
                  </a:cxn>
                  <a:cxn ang="0">
                    <a:pos x="543" y="126"/>
                  </a:cxn>
                  <a:cxn ang="0">
                    <a:pos x="542" y="79"/>
                  </a:cxn>
                  <a:cxn ang="0">
                    <a:pos x="554" y="64"/>
                  </a:cxn>
                  <a:cxn ang="0">
                    <a:pos x="564" y="36"/>
                  </a:cxn>
                  <a:cxn ang="0">
                    <a:pos x="572" y="27"/>
                  </a:cxn>
                  <a:cxn ang="0">
                    <a:pos x="597" y="0"/>
                  </a:cxn>
                </a:cxnLst>
                <a:rect l="0" t="0" r="r" b="b"/>
                <a:pathLst>
                  <a:path w="602" h="688">
                    <a:moveTo>
                      <a:pt x="0" y="58"/>
                    </a:moveTo>
                    <a:cubicBezTo>
                      <a:pt x="9" y="62"/>
                      <a:pt x="9" y="66"/>
                      <a:pt x="14" y="73"/>
                    </a:cubicBezTo>
                    <a:cubicBezTo>
                      <a:pt x="15" y="80"/>
                      <a:pt x="17" y="97"/>
                      <a:pt x="20" y="102"/>
                    </a:cubicBezTo>
                    <a:cubicBezTo>
                      <a:pt x="22" y="106"/>
                      <a:pt x="27" y="107"/>
                      <a:pt x="29" y="111"/>
                    </a:cubicBezTo>
                    <a:cubicBezTo>
                      <a:pt x="31" y="115"/>
                      <a:pt x="35" y="123"/>
                      <a:pt x="35" y="123"/>
                    </a:cubicBezTo>
                    <a:cubicBezTo>
                      <a:pt x="37" y="171"/>
                      <a:pt x="42" y="217"/>
                      <a:pt x="24" y="261"/>
                    </a:cubicBezTo>
                    <a:cubicBezTo>
                      <a:pt x="26" y="331"/>
                      <a:pt x="20" y="319"/>
                      <a:pt x="35" y="357"/>
                    </a:cubicBezTo>
                    <a:cubicBezTo>
                      <a:pt x="38" y="374"/>
                      <a:pt x="46" y="390"/>
                      <a:pt x="53" y="406"/>
                    </a:cubicBezTo>
                    <a:cubicBezTo>
                      <a:pt x="55" y="416"/>
                      <a:pt x="60" y="425"/>
                      <a:pt x="62" y="435"/>
                    </a:cubicBezTo>
                    <a:cubicBezTo>
                      <a:pt x="63" y="443"/>
                      <a:pt x="64" y="452"/>
                      <a:pt x="65" y="460"/>
                    </a:cubicBezTo>
                    <a:cubicBezTo>
                      <a:pt x="66" y="465"/>
                      <a:pt x="68" y="474"/>
                      <a:pt x="68" y="474"/>
                    </a:cubicBezTo>
                    <a:cubicBezTo>
                      <a:pt x="69" y="508"/>
                      <a:pt x="60" y="508"/>
                      <a:pt x="83" y="511"/>
                    </a:cubicBezTo>
                    <a:cubicBezTo>
                      <a:pt x="91" y="518"/>
                      <a:pt x="90" y="524"/>
                      <a:pt x="96" y="532"/>
                    </a:cubicBezTo>
                    <a:cubicBezTo>
                      <a:pt x="104" y="569"/>
                      <a:pt x="96" y="608"/>
                      <a:pt x="104" y="645"/>
                    </a:cubicBezTo>
                    <a:cubicBezTo>
                      <a:pt x="107" y="660"/>
                      <a:pt x="144" y="684"/>
                      <a:pt x="158" y="687"/>
                    </a:cubicBezTo>
                    <a:cubicBezTo>
                      <a:pt x="202" y="686"/>
                      <a:pt x="246" y="688"/>
                      <a:pt x="290" y="684"/>
                    </a:cubicBezTo>
                    <a:cubicBezTo>
                      <a:pt x="299" y="683"/>
                      <a:pt x="308" y="671"/>
                      <a:pt x="317" y="669"/>
                    </a:cubicBezTo>
                    <a:cubicBezTo>
                      <a:pt x="327" y="664"/>
                      <a:pt x="339" y="658"/>
                      <a:pt x="348" y="651"/>
                    </a:cubicBezTo>
                    <a:cubicBezTo>
                      <a:pt x="353" y="647"/>
                      <a:pt x="362" y="639"/>
                      <a:pt x="362" y="639"/>
                    </a:cubicBezTo>
                    <a:cubicBezTo>
                      <a:pt x="366" y="632"/>
                      <a:pt x="370" y="626"/>
                      <a:pt x="374" y="619"/>
                    </a:cubicBezTo>
                    <a:cubicBezTo>
                      <a:pt x="376" y="610"/>
                      <a:pt x="380" y="608"/>
                      <a:pt x="387" y="603"/>
                    </a:cubicBezTo>
                    <a:cubicBezTo>
                      <a:pt x="395" y="584"/>
                      <a:pt x="403" y="563"/>
                      <a:pt x="422" y="552"/>
                    </a:cubicBezTo>
                    <a:cubicBezTo>
                      <a:pt x="426" y="545"/>
                      <a:pt x="427" y="537"/>
                      <a:pt x="429" y="529"/>
                    </a:cubicBezTo>
                    <a:cubicBezTo>
                      <a:pt x="431" y="508"/>
                      <a:pt x="434" y="473"/>
                      <a:pt x="461" y="468"/>
                    </a:cubicBezTo>
                    <a:cubicBezTo>
                      <a:pt x="466" y="464"/>
                      <a:pt x="467" y="461"/>
                      <a:pt x="470" y="456"/>
                    </a:cubicBezTo>
                    <a:cubicBezTo>
                      <a:pt x="476" y="420"/>
                      <a:pt x="449" y="360"/>
                      <a:pt x="494" y="351"/>
                    </a:cubicBezTo>
                    <a:cubicBezTo>
                      <a:pt x="506" y="336"/>
                      <a:pt x="510" y="334"/>
                      <a:pt x="531" y="333"/>
                    </a:cubicBezTo>
                    <a:cubicBezTo>
                      <a:pt x="537" y="331"/>
                      <a:pt x="548" y="324"/>
                      <a:pt x="548" y="324"/>
                    </a:cubicBezTo>
                    <a:cubicBezTo>
                      <a:pt x="549" y="315"/>
                      <a:pt x="556" y="308"/>
                      <a:pt x="563" y="301"/>
                    </a:cubicBezTo>
                    <a:cubicBezTo>
                      <a:pt x="568" y="271"/>
                      <a:pt x="590" y="181"/>
                      <a:pt x="549" y="156"/>
                    </a:cubicBezTo>
                    <a:cubicBezTo>
                      <a:pt x="547" y="146"/>
                      <a:pt x="546" y="135"/>
                      <a:pt x="543" y="126"/>
                    </a:cubicBezTo>
                    <a:cubicBezTo>
                      <a:pt x="542" y="111"/>
                      <a:pt x="537" y="94"/>
                      <a:pt x="542" y="79"/>
                    </a:cubicBezTo>
                    <a:cubicBezTo>
                      <a:pt x="545" y="70"/>
                      <a:pt x="548" y="72"/>
                      <a:pt x="554" y="64"/>
                    </a:cubicBezTo>
                    <a:cubicBezTo>
                      <a:pt x="556" y="55"/>
                      <a:pt x="556" y="39"/>
                      <a:pt x="564" y="36"/>
                    </a:cubicBezTo>
                    <a:cubicBezTo>
                      <a:pt x="568" y="28"/>
                      <a:pt x="572" y="27"/>
                      <a:pt x="572" y="27"/>
                    </a:cubicBezTo>
                    <a:cubicBezTo>
                      <a:pt x="572" y="26"/>
                      <a:pt x="602" y="0"/>
                      <a:pt x="597" y="0"/>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79" name="Freeform 39"/>
              <p:cNvSpPr>
                <a:spLocks/>
              </p:cNvSpPr>
              <p:nvPr/>
            </p:nvSpPr>
            <p:spPr bwMode="auto">
              <a:xfrm>
                <a:off x="1201" y="2341"/>
                <a:ext cx="547" cy="658"/>
              </a:xfrm>
              <a:custGeom>
                <a:avLst/>
                <a:gdLst/>
                <a:ahLst/>
                <a:cxnLst>
                  <a:cxn ang="0">
                    <a:pos x="160" y="640"/>
                  </a:cxn>
                  <a:cxn ang="0">
                    <a:pos x="184" y="592"/>
                  </a:cxn>
                  <a:cxn ang="0">
                    <a:pos x="227" y="571"/>
                  </a:cxn>
                  <a:cxn ang="0">
                    <a:pos x="268" y="540"/>
                  </a:cxn>
                  <a:cxn ang="0">
                    <a:pos x="299" y="498"/>
                  </a:cxn>
                  <a:cxn ang="0">
                    <a:pos x="310" y="477"/>
                  </a:cxn>
                  <a:cxn ang="0">
                    <a:pos x="316" y="450"/>
                  </a:cxn>
                  <a:cxn ang="0">
                    <a:pos x="322" y="432"/>
                  </a:cxn>
                  <a:cxn ang="0">
                    <a:pos x="310" y="393"/>
                  </a:cxn>
                  <a:cxn ang="0">
                    <a:pos x="230" y="408"/>
                  </a:cxn>
                  <a:cxn ang="0">
                    <a:pos x="179" y="390"/>
                  </a:cxn>
                  <a:cxn ang="0">
                    <a:pos x="160" y="357"/>
                  </a:cxn>
                  <a:cxn ang="0">
                    <a:pos x="149" y="324"/>
                  </a:cxn>
                  <a:cxn ang="0">
                    <a:pos x="80" y="250"/>
                  </a:cxn>
                  <a:cxn ang="0">
                    <a:pos x="68" y="213"/>
                  </a:cxn>
                  <a:cxn ang="0">
                    <a:pos x="62" y="198"/>
                  </a:cxn>
                  <a:cxn ang="0">
                    <a:pos x="53" y="183"/>
                  </a:cxn>
                  <a:cxn ang="0">
                    <a:pos x="41" y="165"/>
                  </a:cxn>
                  <a:cxn ang="0">
                    <a:pos x="32" y="142"/>
                  </a:cxn>
                  <a:cxn ang="0">
                    <a:pos x="10" y="99"/>
                  </a:cxn>
                  <a:cxn ang="0">
                    <a:pos x="17" y="45"/>
                  </a:cxn>
                  <a:cxn ang="0">
                    <a:pos x="29" y="46"/>
                  </a:cxn>
                  <a:cxn ang="0">
                    <a:pos x="35" y="57"/>
                  </a:cxn>
                  <a:cxn ang="0">
                    <a:pos x="62" y="103"/>
                  </a:cxn>
                  <a:cxn ang="0">
                    <a:pos x="76" y="120"/>
                  </a:cxn>
                  <a:cxn ang="0">
                    <a:pos x="136" y="207"/>
                  </a:cxn>
                  <a:cxn ang="0">
                    <a:pos x="142" y="223"/>
                  </a:cxn>
                  <a:cxn ang="0">
                    <a:pos x="151" y="262"/>
                  </a:cxn>
                  <a:cxn ang="0">
                    <a:pos x="166" y="310"/>
                  </a:cxn>
                  <a:cxn ang="0">
                    <a:pos x="178" y="325"/>
                  </a:cxn>
                  <a:cxn ang="0">
                    <a:pos x="184" y="348"/>
                  </a:cxn>
                  <a:cxn ang="0">
                    <a:pos x="223" y="354"/>
                  </a:cxn>
                  <a:cxn ang="0">
                    <a:pos x="260" y="345"/>
                  </a:cxn>
                  <a:cxn ang="0">
                    <a:pos x="310" y="333"/>
                  </a:cxn>
                  <a:cxn ang="0">
                    <a:pos x="343" y="319"/>
                  </a:cxn>
                  <a:cxn ang="0">
                    <a:pos x="382" y="294"/>
                  </a:cxn>
                  <a:cxn ang="0">
                    <a:pos x="421" y="271"/>
                  </a:cxn>
                  <a:cxn ang="0">
                    <a:pos x="454" y="238"/>
                  </a:cxn>
                  <a:cxn ang="0">
                    <a:pos x="475" y="225"/>
                  </a:cxn>
                  <a:cxn ang="0">
                    <a:pos x="487" y="211"/>
                  </a:cxn>
                  <a:cxn ang="0">
                    <a:pos x="467" y="144"/>
                  </a:cxn>
                  <a:cxn ang="0">
                    <a:pos x="352" y="130"/>
                  </a:cxn>
                  <a:cxn ang="0">
                    <a:pos x="334" y="117"/>
                  </a:cxn>
                  <a:cxn ang="0">
                    <a:pos x="320" y="99"/>
                  </a:cxn>
                  <a:cxn ang="0">
                    <a:pos x="311" y="81"/>
                  </a:cxn>
                  <a:cxn ang="0">
                    <a:pos x="296" y="46"/>
                  </a:cxn>
                  <a:cxn ang="0">
                    <a:pos x="274" y="37"/>
                  </a:cxn>
                  <a:cxn ang="0">
                    <a:pos x="269" y="36"/>
                  </a:cxn>
                  <a:cxn ang="0">
                    <a:pos x="254" y="21"/>
                  </a:cxn>
                  <a:cxn ang="0">
                    <a:pos x="292" y="0"/>
                  </a:cxn>
                  <a:cxn ang="0">
                    <a:pos x="325" y="9"/>
                  </a:cxn>
                  <a:cxn ang="0">
                    <a:pos x="353" y="45"/>
                  </a:cxn>
                  <a:cxn ang="0">
                    <a:pos x="442" y="69"/>
                  </a:cxn>
                  <a:cxn ang="0">
                    <a:pos x="469" y="105"/>
                  </a:cxn>
                  <a:cxn ang="0">
                    <a:pos x="547" y="105"/>
                  </a:cxn>
                </a:cxnLst>
                <a:rect l="0" t="0" r="r" b="b"/>
                <a:pathLst>
                  <a:path w="547" h="658">
                    <a:moveTo>
                      <a:pt x="160" y="640"/>
                    </a:moveTo>
                    <a:cubicBezTo>
                      <a:pt x="188" y="658"/>
                      <a:pt x="178" y="595"/>
                      <a:pt x="184" y="592"/>
                    </a:cubicBezTo>
                    <a:cubicBezTo>
                      <a:pt x="192" y="579"/>
                      <a:pt x="213" y="573"/>
                      <a:pt x="227" y="571"/>
                    </a:cubicBezTo>
                    <a:cubicBezTo>
                      <a:pt x="255" y="560"/>
                      <a:pt x="243" y="555"/>
                      <a:pt x="268" y="540"/>
                    </a:cubicBezTo>
                    <a:cubicBezTo>
                      <a:pt x="276" y="524"/>
                      <a:pt x="288" y="512"/>
                      <a:pt x="299" y="498"/>
                    </a:cubicBezTo>
                    <a:cubicBezTo>
                      <a:pt x="304" y="492"/>
                      <a:pt x="305" y="484"/>
                      <a:pt x="310" y="477"/>
                    </a:cubicBezTo>
                    <a:cubicBezTo>
                      <a:pt x="312" y="469"/>
                      <a:pt x="312" y="457"/>
                      <a:pt x="316" y="450"/>
                    </a:cubicBezTo>
                    <a:cubicBezTo>
                      <a:pt x="317" y="444"/>
                      <a:pt x="319" y="438"/>
                      <a:pt x="322" y="432"/>
                    </a:cubicBezTo>
                    <a:cubicBezTo>
                      <a:pt x="326" y="408"/>
                      <a:pt x="323" y="406"/>
                      <a:pt x="310" y="393"/>
                    </a:cubicBezTo>
                    <a:cubicBezTo>
                      <a:pt x="272" y="394"/>
                      <a:pt x="260" y="393"/>
                      <a:pt x="230" y="408"/>
                    </a:cubicBezTo>
                    <a:cubicBezTo>
                      <a:pt x="176" y="405"/>
                      <a:pt x="208" y="407"/>
                      <a:pt x="179" y="390"/>
                    </a:cubicBezTo>
                    <a:cubicBezTo>
                      <a:pt x="170" y="379"/>
                      <a:pt x="162" y="371"/>
                      <a:pt x="160" y="357"/>
                    </a:cubicBezTo>
                    <a:cubicBezTo>
                      <a:pt x="159" y="336"/>
                      <a:pt x="166" y="327"/>
                      <a:pt x="149" y="324"/>
                    </a:cubicBezTo>
                    <a:cubicBezTo>
                      <a:pt x="115" y="307"/>
                      <a:pt x="99" y="282"/>
                      <a:pt x="80" y="250"/>
                    </a:cubicBezTo>
                    <a:cubicBezTo>
                      <a:pt x="78" y="237"/>
                      <a:pt x="71" y="226"/>
                      <a:pt x="68" y="213"/>
                    </a:cubicBezTo>
                    <a:cubicBezTo>
                      <a:pt x="67" y="208"/>
                      <a:pt x="62" y="198"/>
                      <a:pt x="62" y="198"/>
                    </a:cubicBezTo>
                    <a:cubicBezTo>
                      <a:pt x="61" y="191"/>
                      <a:pt x="59" y="188"/>
                      <a:pt x="53" y="183"/>
                    </a:cubicBezTo>
                    <a:cubicBezTo>
                      <a:pt x="49" y="177"/>
                      <a:pt x="45" y="171"/>
                      <a:pt x="41" y="165"/>
                    </a:cubicBezTo>
                    <a:cubicBezTo>
                      <a:pt x="39" y="157"/>
                      <a:pt x="36" y="149"/>
                      <a:pt x="32" y="142"/>
                    </a:cubicBezTo>
                    <a:cubicBezTo>
                      <a:pt x="31" y="129"/>
                      <a:pt x="21" y="107"/>
                      <a:pt x="10" y="99"/>
                    </a:cubicBezTo>
                    <a:cubicBezTo>
                      <a:pt x="4" y="84"/>
                      <a:pt x="0" y="48"/>
                      <a:pt x="17" y="45"/>
                    </a:cubicBezTo>
                    <a:cubicBezTo>
                      <a:pt x="21" y="45"/>
                      <a:pt x="25" y="45"/>
                      <a:pt x="29" y="46"/>
                    </a:cubicBezTo>
                    <a:cubicBezTo>
                      <a:pt x="30" y="46"/>
                      <a:pt x="35" y="57"/>
                      <a:pt x="35" y="57"/>
                    </a:cubicBezTo>
                    <a:cubicBezTo>
                      <a:pt x="43" y="71"/>
                      <a:pt x="51" y="92"/>
                      <a:pt x="62" y="103"/>
                    </a:cubicBezTo>
                    <a:cubicBezTo>
                      <a:pt x="65" y="110"/>
                      <a:pt x="70" y="116"/>
                      <a:pt x="76" y="120"/>
                    </a:cubicBezTo>
                    <a:cubicBezTo>
                      <a:pt x="98" y="149"/>
                      <a:pt x="110" y="181"/>
                      <a:pt x="136" y="207"/>
                    </a:cubicBezTo>
                    <a:cubicBezTo>
                      <a:pt x="138" y="212"/>
                      <a:pt x="139" y="218"/>
                      <a:pt x="142" y="223"/>
                    </a:cubicBezTo>
                    <a:cubicBezTo>
                      <a:pt x="143" y="239"/>
                      <a:pt x="145" y="248"/>
                      <a:pt x="151" y="262"/>
                    </a:cubicBezTo>
                    <a:cubicBezTo>
                      <a:pt x="153" y="274"/>
                      <a:pt x="153" y="308"/>
                      <a:pt x="166" y="310"/>
                    </a:cubicBezTo>
                    <a:cubicBezTo>
                      <a:pt x="173" y="316"/>
                      <a:pt x="174" y="317"/>
                      <a:pt x="178" y="325"/>
                    </a:cubicBezTo>
                    <a:cubicBezTo>
                      <a:pt x="179" y="333"/>
                      <a:pt x="181" y="341"/>
                      <a:pt x="184" y="348"/>
                    </a:cubicBezTo>
                    <a:cubicBezTo>
                      <a:pt x="187" y="364"/>
                      <a:pt x="211" y="354"/>
                      <a:pt x="223" y="354"/>
                    </a:cubicBezTo>
                    <a:cubicBezTo>
                      <a:pt x="235" y="351"/>
                      <a:pt x="248" y="347"/>
                      <a:pt x="260" y="345"/>
                    </a:cubicBezTo>
                    <a:cubicBezTo>
                      <a:pt x="275" y="340"/>
                      <a:pt x="294" y="336"/>
                      <a:pt x="310" y="333"/>
                    </a:cubicBezTo>
                    <a:cubicBezTo>
                      <a:pt x="321" y="327"/>
                      <a:pt x="331" y="323"/>
                      <a:pt x="343" y="319"/>
                    </a:cubicBezTo>
                    <a:cubicBezTo>
                      <a:pt x="353" y="316"/>
                      <a:pt x="371" y="300"/>
                      <a:pt x="382" y="294"/>
                    </a:cubicBezTo>
                    <a:cubicBezTo>
                      <a:pt x="390" y="281"/>
                      <a:pt x="409" y="278"/>
                      <a:pt x="421" y="271"/>
                    </a:cubicBezTo>
                    <a:cubicBezTo>
                      <a:pt x="428" y="256"/>
                      <a:pt x="439" y="245"/>
                      <a:pt x="454" y="238"/>
                    </a:cubicBezTo>
                    <a:cubicBezTo>
                      <a:pt x="461" y="235"/>
                      <a:pt x="475" y="225"/>
                      <a:pt x="475" y="225"/>
                    </a:cubicBezTo>
                    <a:cubicBezTo>
                      <a:pt x="483" y="214"/>
                      <a:pt x="479" y="219"/>
                      <a:pt x="487" y="211"/>
                    </a:cubicBezTo>
                    <a:cubicBezTo>
                      <a:pt x="486" y="190"/>
                      <a:pt x="497" y="150"/>
                      <a:pt x="467" y="144"/>
                    </a:cubicBezTo>
                    <a:cubicBezTo>
                      <a:pt x="421" y="121"/>
                      <a:pt x="455" y="132"/>
                      <a:pt x="352" y="130"/>
                    </a:cubicBezTo>
                    <a:cubicBezTo>
                      <a:pt x="345" y="126"/>
                      <a:pt x="340" y="122"/>
                      <a:pt x="334" y="117"/>
                    </a:cubicBezTo>
                    <a:cubicBezTo>
                      <a:pt x="330" y="111"/>
                      <a:pt x="325" y="105"/>
                      <a:pt x="320" y="99"/>
                    </a:cubicBezTo>
                    <a:cubicBezTo>
                      <a:pt x="319" y="92"/>
                      <a:pt x="314" y="87"/>
                      <a:pt x="311" y="81"/>
                    </a:cubicBezTo>
                    <a:cubicBezTo>
                      <a:pt x="310" y="67"/>
                      <a:pt x="309" y="54"/>
                      <a:pt x="296" y="46"/>
                    </a:cubicBezTo>
                    <a:cubicBezTo>
                      <a:pt x="290" y="38"/>
                      <a:pt x="285" y="39"/>
                      <a:pt x="274" y="37"/>
                    </a:cubicBezTo>
                    <a:cubicBezTo>
                      <a:pt x="272" y="37"/>
                      <a:pt x="269" y="36"/>
                      <a:pt x="269" y="36"/>
                    </a:cubicBezTo>
                    <a:cubicBezTo>
                      <a:pt x="262" y="31"/>
                      <a:pt x="258" y="29"/>
                      <a:pt x="254" y="21"/>
                    </a:cubicBezTo>
                    <a:cubicBezTo>
                      <a:pt x="259" y="7"/>
                      <a:pt x="279" y="2"/>
                      <a:pt x="292" y="0"/>
                    </a:cubicBezTo>
                    <a:cubicBezTo>
                      <a:pt x="305" y="1"/>
                      <a:pt x="314" y="2"/>
                      <a:pt x="325" y="9"/>
                    </a:cubicBezTo>
                    <a:cubicBezTo>
                      <a:pt x="334" y="22"/>
                      <a:pt x="343" y="33"/>
                      <a:pt x="353" y="45"/>
                    </a:cubicBezTo>
                    <a:cubicBezTo>
                      <a:pt x="366" y="83"/>
                      <a:pt x="410" y="68"/>
                      <a:pt x="442" y="69"/>
                    </a:cubicBezTo>
                    <a:cubicBezTo>
                      <a:pt x="454" y="71"/>
                      <a:pt x="447" y="104"/>
                      <a:pt x="469" y="105"/>
                    </a:cubicBezTo>
                    <a:cubicBezTo>
                      <a:pt x="495" y="106"/>
                      <a:pt x="521" y="105"/>
                      <a:pt x="547" y="105"/>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80" name="Freeform 40"/>
              <p:cNvSpPr>
                <a:spLocks/>
              </p:cNvSpPr>
              <p:nvPr/>
            </p:nvSpPr>
            <p:spPr bwMode="auto">
              <a:xfrm>
                <a:off x="1751" y="2445"/>
                <a:ext cx="825" cy="496"/>
              </a:xfrm>
              <a:custGeom>
                <a:avLst/>
                <a:gdLst/>
                <a:ahLst/>
                <a:cxnLst>
                  <a:cxn ang="0">
                    <a:pos x="0" y="2"/>
                  </a:cxn>
                  <a:cxn ang="0">
                    <a:pos x="87" y="8"/>
                  </a:cxn>
                  <a:cxn ang="0">
                    <a:pos x="102" y="20"/>
                  </a:cxn>
                  <a:cxn ang="0">
                    <a:pos x="117" y="38"/>
                  </a:cxn>
                  <a:cxn ang="0">
                    <a:pos x="126" y="53"/>
                  </a:cxn>
                  <a:cxn ang="0">
                    <a:pos x="138" y="97"/>
                  </a:cxn>
                  <a:cxn ang="0">
                    <a:pos x="153" y="113"/>
                  </a:cxn>
                  <a:cxn ang="0">
                    <a:pos x="168" y="112"/>
                  </a:cxn>
                  <a:cxn ang="0">
                    <a:pos x="195" y="88"/>
                  </a:cxn>
                  <a:cxn ang="0">
                    <a:pos x="210" y="137"/>
                  </a:cxn>
                  <a:cxn ang="0">
                    <a:pos x="219" y="205"/>
                  </a:cxn>
                  <a:cxn ang="0">
                    <a:pos x="225" y="223"/>
                  </a:cxn>
                  <a:cxn ang="0">
                    <a:pos x="250" y="269"/>
                  </a:cxn>
                  <a:cxn ang="0">
                    <a:pos x="262" y="305"/>
                  </a:cxn>
                  <a:cxn ang="0">
                    <a:pos x="288" y="368"/>
                  </a:cxn>
                  <a:cxn ang="0">
                    <a:pos x="303" y="358"/>
                  </a:cxn>
                  <a:cxn ang="0">
                    <a:pos x="328" y="320"/>
                  </a:cxn>
                  <a:cxn ang="0">
                    <a:pos x="336" y="305"/>
                  </a:cxn>
                  <a:cxn ang="0">
                    <a:pos x="366" y="208"/>
                  </a:cxn>
                  <a:cxn ang="0">
                    <a:pos x="424" y="161"/>
                  </a:cxn>
                  <a:cxn ang="0">
                    <a:pos x="445" y="149"/>
                  </a:cxn>
                  <a:cxn ang="0">
                    <a:pos x="454" y="142"/>
                  </a:cxn>
                  <a:cxn ang="0">
                    <a:pos x="465" y="130"/>
                  </a:cxn>
                  <a:cxn ang="0">
                    <a:pos x="474" y="110"/>
                  </a:cxn>
                  <a:cxn ang="0">
                    <a:pos x="483" y="91"/>
                  </a:cxn>
                  <a:cxn ang="0">
                    <a:pos x="580" y="106"/>
                  </a:cxn>
                  <a:cxn ang="0">
                    <a:pos x="588" y="134"/>
                  </a:cxn>
                  <a:cxn ang="0">
                    <a:pos x="610" y="238"/>
                  </a:cxn>
                  <a:cxn ang="0">
                    <a:pos x="624" y="218"/>
                  </a:cxn>
                  <a:cxn ang="0">
                    <a:pos x="639" y="205"/>
                  </a:cxn>
                  <a:cxn ang="0">
                    <a:pos x="663" y="217"/>
                  </a:cxn>
                  <a:cxn ang="0">
                    <a:pos x="669" y="239"/>
                  </a:cxn>
                  <a:cxn ang="0">
                    <a:pos x="675" y="257"/>
                  </a:cxn>
                  <a:cxn ang="0">
                    <a:pos x="682" y="283"/>
                  </a:cxn>
                  <a:cxn ang="0">
                    <a:pos x="687" y="310"/>
                  </a:cxn>
                  <a:cxn ang="0">
                    <a:pos x="693" y="334"/>
                  </a:cxn>
                  <a:cxn ang="0">
                    <a:pos x="703" y="362"/>
                  </a:cxn>
                  <a:cxn ang="0">
                    <a:pos x="711" y="382"/>
                  </a:cxn>
                  <a:cxn ang="0">
                    <a:pos x="723" y="401"/>
                  </a:cxn>
                  <a:cxn ang="0">
                    <a:pos x="732" y="422"/>
                  </a:cxn>
                  <a:cxn ang="0">
                    <a:pos x="738" y="436"/>
                  </a:cxn>
                  <a:cxn ang="0">
                    <a:pos x="774" y="479"/>
                  </a:cxn>
                  <a:cxn ang="0">
                    <a:pos x="790" y="491"/>
                  </a:cxn>
                  <a:cxn ang="0">
                    <a:pos x="811" y="490"/>
                  </a:cxn>
                  <a:cxn ang="0">
                    <a:pos x="783" y="415"/>
                  </a:cxn>
                  <a:cxn ang="0">
                    <a:pos x="739" y="367"/>
                  </a:cxn>
                  <a:cxn ang="0">
                    <a:pos x="726" y="355"/>
                  </a:cxn>
                  <a:cxn ang="0">
                    <a:pos x="712" y="341"/>
                  </a:cxn>
                  <a:cxn ang="0">
                    <a:pos x="705" y="322"/>
                  </a:cxn>
                  <a:cxn ang="0">
                    <a:pos x="720" y="277"/>
                  </a:cxn>
                  <a:cxn ang="0">
                    <a:pos x="741" y="272"/>
                  </a:cxn>
                  <a:cxn ang="0">
                    <a:pos x="756" y="275"/>
                  </a:cxn>
                  <a:cxn ang="0">
                    <a:pos x="763" y="280"/>
                  </a:cxn>
                  <a:cxn ang="0">
                    <a:pos x="765" y="281"/>
                  </a:cxn>
                  <a:cxn ang="0">
                    <a:pos x="784" y="292"/>
                  </a:cxn>
                  <a:cxn ang="0">
                    <a:pos x="813" y="305"/>
                  </a:cxn>
                  <a:cxn ang="0">
                    <a:pos x="822" y="323"/>
                  </a:cxn>
                  <a:cxn ang="0">
                    <a:pos x="820" y="329"/>
                  </a:cxn>
                </a:cxnLst>
                <a:rect l="0" t="0" r="r" b="b"/>
                <a:pathLst>
                  <a:path w="825" h="496">
                    <a:moveTo>
                      <a:pt x="0" y="2"/>
                    </a:moveTo>
                    <a:cubicBezTo>
                      <a:pt x="108" y="5"/>
                      <a:pt x="48" y="0"/>
                      <a:pt x="87" y="8"/>
                    </a:cubicBezTo>
                    <a:cubicBezTo>
                      <a:pt x="91" y="13"/>
                      <a:pt x="102" y="20"/>
                      <a:pt x="102" y="20"/>
                    </a:cubicBezTo>
                    <a:cubicBezTo>
                      <a:pt x="107" y="26"/>
                      <a:pt x="111" y="33"/>
                      <a:pt x="117" y="38"/>
                    </a:cubicBezTo>
                    <a:cubicBezTo>
                      <a:pt x="120" y="43"/>
                      <a:pt x="122" y="48"/>
                      <a:pt x="126" y="53"/>
                    </a:cubicBezTo>
                    <a:cubicBezTo>
                      <a:pt x="127" y="83"/>
                      <a:pt x="121" y="83"/>
                      <a:pt x="138" y="97"/>
                    </a:cubicBezTo>
                    <a:cubicBezTo>
                      <a:pt x="139" y="105"/>
                      <a:pt x="146" y="109"/>
                      <a:pt x="153" y="113"/>
                    </a:cubicBezTo>
                    <a:cubicBezTo>
                      <a:pt x="158" y="113"/>
                      <a:pt x="163" y="113"/>
                      <a:pt x="168" y="112"/>
                    </a:cubicBezTo>
                    <a:cubicBezTo>
                      <a:pt x="176" y="110"/>
                      <a:pt x="179" y="91"/>
                      <a:pt x="195" y="88"/>
                    </a:cubicBezTo>
                    <a:cubicBezTo>
                      <a:pt x="222" y="92"/>
                      <a:pt x="199" y="115"/>
                      <a:pt x="210" y="137"/>
                    </a:cubicBezTo>
                    <a:cubicBezTo>
                      <a:pt x="215" y="160"/>
                      <a:pt x="212" y="183"/>
                      <a:pt x="219" y="205"/>
                    </a:cubicBezTo>
                    <a:cubicBezTo>
                      <a:pt x="220" y="212"/>
                      <a:pt x="222" y="217"/>
                      <a:pt x="225" y="223"/>
                    </a:cubicBezTo>
                    <a:cubicBezTo>
                      <a:pt x="227" y="239"/>
                      <a:pt x="240" y="256"/>
                      <a:pt x="250" y="269"/>
                    </a:cubicBezTo>
                    <a:cubicBezTo>
                      <a:pt x="252" y="282"/>
                      <a:pt x="256" y="293"/>
                      <a:pt x="262" y="305"/>
                    </a:cubicBezTo>
                    <a:cubicBezTo>
                      <a:pt x="263" y="325"/>
                      <a:pt x="260" y="362"/>
                      <a:pt x="288" y="368"/>
                    </a:cubicBezTo>
                    <a:cubicBezTo>
                      <a:pt x="297" y="367"/>
                      <a:pt x="296" y="363"/>
                      <a:pt x="303" y="358"/>
                    </a:cubicBezTo>
                    <a:cubicBezTo>
                      <a:pt x="307" y="339"/>
                      <a:pt x="309" y="328"/>
                      <a:pt x="328" y="320"/>
                    </a:cubicBezTo>
                    <a:cubicBezTo>
                      <a:pt x="332" y="315"/>
                      <a:pt x="333" y="310"/>
                      <a:pt x="336" y="305"/>
                    </a:cubicBezTo>
                    <a:cubicBezTo>
                      <a:pt x="343" y="265"/>
                      <a:pt x="317" y="213"/>
                      <a:pt x="366" y="208"/>
                    </a:cubicBezTo>
                    <a:cubicBezTo>
                      <a:pt x="386" y="193"/>
                      <a:pt x="404" y="176"/>
                      <a:pt x="424" y="161"/>
                    </a:cubicBezTo>
                    <a:cubicBezTo>
                      <a:pt x="431" y="156"/>
                      <a:pt x="438" y="153"/>
                      <a:pt x="445" y="149"/>
                    </a:cubicBezTo>
                    <a:cubicBezTo>
                      <a:pt x="448" y="147"/>
                      <a:pt x="454" y="142"/>
                      <a:pt x="454" y="142"/>
                    </a:cubicBezTo>
                    <a:cubicBezTo>
                      <a:pt x="457" y="137"/>
                      <a:pt x="461" y="135"/>
                      <a:pt x="465" y="130"/>
                    </a:cubicBezTo>
                    <a:cubicBezTo>
                      <a:pt x="466" y="122"/>
                      <a:pt x="470" y="117"/>
                      <a:pt x="474" y="110"/>
                    </a:cubicBezTo>
                    <a:cubicBezTo>
                      <a:pt x="475" y="102"/>
                      <a:pt x="475" y="93"/>
                      <a:pt x="483" y="91"/>
                    </a:cubicBezTo>
                    <a:cubicBezTo>
                      <a:pt x="531" y="92"/>
                      <a:pt x="541" y="95"/>
                      <a:pt x="580" y="106"/>
                    </a:cubicBezTo>
                    <a:cubicBezTo>
                      <a:pt x="589" y="113"/>
                      <a:pt x="585" y="124"/>
                      <a:pt x="588" y="134"/>
                    </a:cubicBezTo>
                    <a:cubicBezTo>
                      <a:pt x="588" y="159"/>
                      <a:pt x="576" y="223"/>
                      <a:pt x="610" y="238"/>
                    </a:cubicBezTo>
                    <a:cubicBezTo>
                      <a:pt x="619" y="234"/>
                      <a:pt x="619" y="226"/>
                      <a:pt x="624" y="218"/>
                    </a:cubicBezTo>
                    <a:cubicBezTo>
                      <a:pt x="626" y="207"/>
                      <a:pt x="628" y="206"/>
                      <a:pt x="639" y="205"/>
                    </a:cubicBezTo>
                    <a:cubicBezTo>
                      <a:pt x="654" y="206"/>
                      <a:pt x="652" y="210"/>
                      <a:pt x="663" y="217"/>
                    </a:cubicBezTo>
                    <a:cubicBezTo>
                      <a:pt x="668" y="224"/>
                      <a:pt x="665" y="232"/>
                      <a:pt x="669" y="239"/>
                    </a:cubicBezTo>
                    <a:cubicBezTo>
                      <a:pt x="670" y="246"/>
                      <a:pt x="673" y="251"/>
                      <a:pt x="675" y="257"/>
                    </a:cubicBezTo>
                    <a:cubicBezTo>
                      <a:pt x="676" y="270"/>
                      <a:pt x="676" y="273"/>
                      <a:pt x="682" y="283"/>
                    </a:cubicBezTo>
                    <a:cubicBezTo>
                      <a:pt x="684" y="292"/>
                      <a:pt x="687" y="310"/>
                      <a:pt x="687" y="310"/>
                    </a:cubicBezTo>
                    <a:cubicBezTo>
                      <a:pt x="688" y="324"/>
                      <a:pt x="687" y="324"/>
                      <a:pt x="693" y="334"/>
                    </a:cubicBezTo>
                    <a:cubicBezTo>
                      <a:pt x="694" y="347"/>
                      <a:pt x="696" y="353"/>
                      <a:pt x="703" y="362"/>
                    </a:cubicBezTo>
                    <a:cubicBezTo>
                      <a:pt x="706" y="370"/>
                      <a:pt x="705" y="375"/>
                      <a:pt x="711" y="382"/>
                    </a:cubicBezTo>
                    <a:cubicBezTo>
                      <a:pt x="712" y="391"/>
                      <a:pt x="716" y="395"/>
                      <a:pt x="723" y="401"/>
                    </a:cubicBezTo>
                    <a:cubicBezTo>
                      <a:pt x="727" y="408"/>
                      <a:pt x="728" y="415"/>
                      <a:pt x="732" y="422"/>
                    </a:cubicBezTo>
                    <a:cubicBezTo>
                      <a:pt x="733" y="428"/>
                      <a:pt x="736" y="431"/>
                      <a:pt x="738" y="436"/>
                    </a:cubicBezTo>
                    <a:cubicBezTo>
                      <a:pt x="740" y="457"/>
                      <a:pt x="752" y="475"/>
                      <a:pt x="774" y="479"/>
                    </a:cubicBezTo>
                    <a:cubicBezTo>
                      <a:pt x="780" y="482"/>
                      <a:pt x="785" y="486"/>
                      <a:pt x="790" y="491"/>
                    </a:cubicBezTo>
                    <a:cubicBezTo>
                      <a:pt x="797" y="491"/>
                      <a:pt x="808" y="496"/>
                      <a:pt x="811" y="490"/>
                    </a:cubicBezTo>
                    <a:cubicBezTo>
                      <a:pt x="824" y="464"/>
                      <a:pt x="803" y="430"/>
                      <a:pt x="783" y="415"/>
                    </a:cubicBezTo>
                    <a:cubicBezTo>
                      <a:pt x="778" y="406"/>
                      <a:pt x="748" y="372"/>
                      <a:pt x="739" y="367"/>
                    </a:cubicBezTo>
                    <a:cubicBezTo>
                      <a:pt x="735" y="362"/>
                      <a:pt x="726" y="355"/>
                      <a:pt x="726" y="355"/>
                    </a:cubicBezTo>
                    <a:cubicBezTo>
                      <a:pt x="723" y="349"/>
                      <a:pt x="712" y="341"/>
                      <a:pt x="712" y="341"/>
                    </a:cubicBezTo>
                    <a:cubicBezTo>
                      <a:pt x="711" y="333"/>
                      <a:pt x="706" y="330"/>
                      <a:pt x="705" y="322"/>
                    </a:cubicBezTo>
                    <a:cubicBezTo>
                      <a:pt x="705" y="311"/>
                      <a:pt x="703" y="280"/>
                      <a:pt x="720" y="277"/>
                    </a:cubicBezTo>
                    <a:cubicBezTo>
                      <a:pt x="727" y="269"/>
                      <a:pt x="730" y="271"/>
                      <a:pt x="741" y="272"/>
                    </a:cubicBezTo>
                    <a:cubicBezTo>
                      <a:pt x="746" y="273"/>
                      <a:pt x="751" y="274"/>
                      <a:pt x="756" y="275"/>
                    </a:cubicBezTo>
                    <a:cubicBezTo>
                      <a:pt x="761" y="276"/>
                      <a:pt x="763" y="280"/>
                      <a:pt x="763" y="280"/>
                    </a:cubicBezTo>
                    <a:cubicBezTo>
                      <a:pt x="764" y="278"/>
                      <a:pt x="763" y="282"/>
                      <a:pt x="765" y="281"/>
                    </a:cubicBezTo>
                    <a:cubicBezTo>
                      <a:pt x="773" y="278"/>
                      <a:pt x="779" y="288"/>
                      <a:pt x="784" y="292"/>
                    </a:cubicBezTo>
                    <a:cubicBezTo>
                      <a:pt x="792" y="299"/>
                      <a:pt x="803" y="304"/>
                      <a:pt x="813" y="305"/>
                    </a:cubicBezTo>
                    <a:cubicBezTo>
                      <a:pt x="817" y="311"/>
                      <a:pt x="819" y="317"/>
                      <a:pt x="822" y="323"/>
                    </a:cubicBezTo>
                    <a:cubicBezTo>
                      <a:pt x="823" y="333"/>
                      <a:pt x="825" y="334"/>
                      <a:pt x="820" y="329"/>
                    </a:cubicBezTo>
                  </a:path>
                </a:pathLst>
              </a:custGeom>
              <a:noFill/>
              <a:ln w="9525">
                <a:solidFill>
                  <a:schemeClr val="tx1"/>
                </a:solidFill>
                <a:round/>
                <a:headEnd/>
                <a:tailEnd/>
              </a:ln>
              <a:effectLst/>
            </p:spPr>
            <p:txBody>
              <a:bodyPr/>
              <a:lstStyle/>
              <a:p>
                <a:endParaRPr lang="ja-JP" altLang="en-US">
                  <a:latin typeface="Comic Sans MS" pitchFamily="66" charset="0"/>
                </a:endParaRPr>
              </a:p>
            </p:txBody>
          </p:sp>
          <p:sp>
            <p:nvSpPr>
              <p:cNvPr id="1264681" name="Freeform 41"/>
              <p:cNvSpPr>
                <a:spLocks/>
              </p:cNvSpPr>
              <p:nvPr/>
            </p:nvSpPr>
            <p:spPr bwMode="auto">
              <a:xfrm>
                <a:off x="2568" y="2314"/>
                <a:ext cx="320" cy="474"/>
              </a:xfrm>
              <a:custGeom>
                <a:avLst/>
                <a:gdLst/>
                <a:ahLst/>
                <a:cxnLst>
                  <a:cxn ang="0">
                    <a:pos x="5" y="463"/>
                  </a:cxn>
                  <a:cxn ang="0">
                    <a:pos x="20" y="469"/>
                  </a:cxn>
                  <a:cxn ang="0">
                    <a:pos x="26" y="454"/>
                  </a:cxn>
                  <a:cxn ang="0">
                    <a:pos x="68" y="438"/>
                  </a:cxn>
                  <a:cxn ang="0">
                    <a:pos x="83" y="429"/>
                  </a:cxn>
                  <a:cxn ang="0">
                    <a:pos x="89" y="414"/>
                  </a:cxn>
                  <a:cxn ang="0">
                    <a:pos x="81" y="360"/>
                  </a:cxn>
                  <a:cxn ang="0">
                    <a:pos x="51" y="328"/>
                  </a:cxn>
                  <a:cxn ang="0">
                    <a:pos x="32" y="306"/>
                  </a:cxn>
                  <a:cxn ang="0">
                    <a:pos x="18" y="286"/>
                  </a:cxn>
                  <a:cxn ang="0">
                    <a:pos x="20" y="237"/>
                  </a:cxn>
                  <a:cxn ang="0">
                    <a:pos x="47" y="211"/>
                  </a:cxn>
                  <a:cxn ang="0">
                    <a:pos x="74" y="264"/>
                  </a:cxn>
                  <a:cxn ang="0">
                    <a:pos x="75" y="282"/>
                  </a:cxn>
                  <a:cxn ang="0">
                    <a:pos x="117" y="264"/>
                  </a:cxn>
                  <a:cxn ang="0">
                    <a:pos x="120" y="229"/>
                  </a:cxn>
                  <a:cxn ang="0">
                    <a:pos x="140" y="219"/>
                  </a:cxn>
                  <a:cxn ang="0">
                    <a:pos x="170" y="216"/>
                  </a:cxn>
                  <a:cxn ang="0">
                    <a:pos x="213" y="198"/>
                  </a:cxn>
                  <a:cxn ang="0">
                    <a:pos x="227" y="186"/>
                  </a:cxn>
                  <a:cxn ang="0">
                    <a:pos x="245" y="156"/>
                  </a:cxn>
                  <a:cxn ang="0">
                    <a:pos x="260" y="148"/>
                  </a:cxn>
                  <a:cxn ang="0">
                    <a:pos x="273" y="139"/>
                  </a:cxn>
                  <a:cxn ang="0">
                    <a:pos x="288" y="121"/>
                  </a:cxn>
                  <a:cxn ang="0">
                    <a:pos x="293" y="102"/>
                  </a:cxn>
                  <a:cxn ang="0">
                    <a:pos x="312" y="69"/>
                  </a:cxn>
                  <a:cxn ang="0">
                    <a:pos x="311" y="0"/>
                  </a:cxn>
                </a:cxnLst>
                <a:rect l="0" t="0" r="r" b="b"/>
                <a:pathLst>
                  <a:path w="320" h="474">
                    <a:moveTo>
                      <a:pt x="5" y="463"/>
                    </a:moveTo>
                    <a:cubicBezTo>
                      <a:pt x="0" y="474"/>
                      <a:pt x="12" y="470"/>
                      <a:pt x="20" y="469"/>
                    </a:cubicBezTo>
                    <a:cubicBezTo>
                      <a:pt x="21" y="463"/>
                      <a:pt x="24" y="460"/>
                      <a:pt x="26" y="454"/>
                    </a:cubicBezTo>
                    <a:cubicBezTo>
                      <a:pt x="28" y="438"/>
                      <a:pt x="55" y="439"/>
                      <a:pt x="68" y="438"/>
                    </a:cubicBezTo>
                    <a:cubicBezTo>
                      <a:pt x="74" y="436"/>
                      <a:pt x="77" y="432"/>
                      <a:pt x="83" y="429"/>
                    </a:cubicBezTo>
                    <a:cubicBezTo>
                      <a:pt x="86" y="424"/>
                      <a:pt x="86" y="419"/>
                      <a:pt x="89" y="414"/>
                    </a:cubicBezTo>
                    <a:cubicBezTo>
                      <a:pt x="88" y="399"/>
                      <a:pt x="96" y="372"/>
                      <a:pt x="81" y="360"/>
                    </a:cubicBezTo>
                    <a:cubicBezTo>
                      <a:pt x="73" y="346"/>
                      <a:pt x="65" y="336"/>
                      <a:pt x="51" y="328"/>
                    </a:cubicBezTo>
                    <a:cubicBezTo>
                      <a:pt x="45" y="320"/>
                      <a:pt x="40" y="311"/>
                      <a:pt x="32" y="306"/>
                    </a:cubicBezTo>
                    <a:cubicBezTo>
                      <a:pt x="28" y="299"/>
                      <a:pt x="22" y="294"/>
                      <a:pt x="18" y="286"/>
                    </a:cubicBezTo>
                    <a:cubicBezTo>
                      <a:pt x="15" y="270"/>
                      <a:pt x="13" y="252"/>
                      <a:pt x="20" y="237"/>
                    </a:cubicBezTo>
                    <a:cubicBezTo>
                      <a:pt x="23" y="224"/>
                      <a:pt x="36" y="216"/>
                      <a:pt x="47" y="211"/>
                    </a:cubicBezTo>
                    <a:cubicBezTo>
                      <a:pt x="89" y="214"/>
                      <a:pt x="84" y="207"/>
                      <a:pt x="74" y="264"/>
                    </a:cubicBezTo>
                    <a:cubicBezTo>
                      <a:pt x="74" y="270"/>
                      <a:pt x="70" y="279"/>
                      <a:pt x="75" y="282"/>
                    </a:cubicBezTo>
                    <a:cubicBezTo>
                      <a:pt x="90" y="291"/>
                      <a:pt x="109" y="275"/>
                      <a:pt x="117" y="264"/>
                    </a:cubicBezTo>
                    <a:cubicBezTo>
                      <a:pt x="123" y="240"/>
                      <a:pt x="113" y="281"/>
                      <a:pt x="120" y="229"/>
                    </a:cubicBezTo>
                    <a:cubicBezTo>
                      <a:pt x="121" y="223"/>
                      <a:pt x="135" y="220"/>
                      <a:pt x="140" y="219"/>
                    </a:cubicBezTo>
                    <a:cubicBezTo>
                      <a:pt x="150" y="218"/>
                      <a:pt x="160" y="217"/>
                      <a:pt x="170" y="216"/>
                    </a:cubicBezTo>
                    <a:cubicBezTo>
                      <a:pt x="174" y="194"/>
                      <a:pt x="193" y="199"/>
                      <a:pt x="213" y="198"/>
                    </a:cubicBezTo>
                    <a:cubicBezTo>
                      <a:pt x="223" y="195"/>
                      <a:pt x="222" y="195"/>
                      <a:pt x="227" y="186"/>
                    </a:cubicBezTo>
                    <a:cubicBezTo>
                      <a:pt x="228" y="169"/>
                      <a:pt x="227" y="160"/>
                      <a:pt x="245" y="156"/>
                    </a:cubicBezTo>
                    <a:cubicBezTo>
                      <a:pt x="250" y="153"/>
                      <a:pt x="255" y="150"/>
                      <a:pt x="260" y="148"/>
                    </a:cubicBezTo>
                    <a:cubicBezTo>
                      <a:pt x="264" y="144"/>
                      <a:pt x="268" y="142"/>
                      <a:pt x="273" y="139"/>
                    </a:cubicBezTo>
                    <a:cubicBezTo>
                      <a:pt x="278" y="133"/>
                      <a:pt x="284" y="128"/>
                      <a:pt x="288" y="121"/>
                    </a:cubicBezTo>
                    <a:cubicBezTo>
                      <a:pt x="289" y="114"/>
                      <a:pt x="290" y="108"/>
                      <a:pt x="293" y="102"/>
                    </a:cubicBezTo>
                    <a:cubicBezTo>
                      <a:pt x="295" y="91"/>
                      <a:pt x="304" y="77"/>
                      <a:pt x="312" y="69"/>
                    </a:cubicBezTo>
                    <a:cubicBezTo>
                      <a:pt x="320" y="45"/>
                      <a:pt x="311" y="24"/>
                      <a:pt x="311"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2" name="Freeform 42"/>
              <p:cNvSpPr>
                <a:spLocks/>
              </p:cNvSpPr>
              <p:nvPr/>
            </p:nvSpPr>
            <p:spPr bwMode="auto">
              <a:xfrm>
                <a:off x="2805" y="1624"/>
                <a:ext cx="443" cy="691"/>
              </a:xfrm>
              <a:custGeom>
                <a:avLst/>
                <a:gdLst/>
                <a:ahLst/>
                <a:cxnLst>
                  <a:cxn ang="0">
                    <a:pos x="77" y="691"/>
                  </a:cxn>
                  <a:cxn ang="0">
                    <a:pos x="48" y="637"/>
                  </a:cxn>
                  <a:cxn ang="0">
                    <a:pos x="39" y="624"/>
                  </a:cxn>
                  <a:cxn ang="0">
                    <a:pos x="81" y="595"/>
                  </a:cxn>
                  <a:cxn ang="0">
                    <a:pos x="71" y="550"/>
                  </a:cxn>
                  <a:cxn ang="0">
                    <a:pos x="30" y="552"/>
                  </a:cxn>
                  <a:cxn ang="0">
                    <a:pos x="12" y="543"/>
                  </a:cxn>
                  <a:cxn ang="0">
                    <a:pos x="27" y="513"/>
                  </a:cxn>
                  <a:cxn ang="0">
                    <a:pos x="42" y="483"/>
                  </a:cxn>
                  <a:cxn ang="0">
                    <a:pos x="54" y="471"/>
                  </a:cxn>
                  <a:cxn ang="0">
                    <a:pos x="66" y="502"/>
                  </a:cxn>
                  <a:cxn ang="0">
                    <a:pos x="71" y="525"/>
                  </a:cxn>
                  <a:cxn ang="0">
                    <a:pos x="87" y="523"/>
                  </a:cxn>
                  <a:cxn ang="0">
                    <a:pos x="90" y="514"/>
                  </a:cxn>
                  <a:cxn ang="0">
                    <a:pos x="104" y="502"/>
                  </a:cxn>
                  <a:cxn ang="0">
                    <a:pos x="138" y="504"/>
                  </a:cxn>
                  <a:cxn ang="0">
                    <a:pos x="152" y="568"/>
                  </a:cxn>
                  <a:cxn ang="0">
                    <a:pos x="164" y="631"/>
                  </a:cxn>
                  <a:cxn ang="0">
                    <a:pos x="240" y="604"/>
                  </a:cxn>
                  <a:cxn ang="0">
                    <a:pos x="215" y="547"/>
                  </a:cxn>
                  <a:cxn ang="0">
                    <a:pos x="206" y="540"/>
                  </a:cxn>
                  <a:cxn ang="0">
                    <a:pos x="197" y="531"/>
                  </a:cxn>
                  <a:cxn ang="0">
                    <a:pos x="188" y="522"/>
                  </a:cxn>
                  <a:cxn ang="0">
                    <a:pos x="215" y="493"/>
                  </a:cxn>
                  <a:cxn ang="0">
                    <a:pos x="245" y="459"/>
                  </a:cxn>
                  <a:cxn ang="0">
                    <a:pos x="282" y="438"/>
                  </a:cxn>
                  <a:cxn ang="0">
                    <a:pos x="311" y="432"/>
                  </a:cxn>
                  <a:cxn ang="0">
                    <a:pos x="323" y="423"/>
                  </a:cxn>
                  <a:cxn ang="0">
                    <a:pos x="368" y="394"/>
                  </a:cxn>
                  <a:cxn ang="0">
                    <a:pos x="378" y="381"/>
                  </a:cxn>
                  <a:cxn ang="0">
                    <a:pos x="395" y="360"/>
                  </a:cxn>
                  <a:cxn ang="0">
                    <a:pos x="402" y="304"/>
                  </a:cxn>
                  <a:cxn ang="0">
                    <a:pos x="416" y="282"/>
                  </a:cxn>
                  <a:cxn ang="0">
                    <a:pos x="425" y="246"/>
                  </a:cxn>
                  <a:cxn ang="0">
                    <a:pos x="434" y="229"/>
                  </a:cxn>
                  <a:cxn ang="0">
                    <a:pos x="440" y="205"/>
                  </a:cxn>
                  <a:cxn ang="0">
                    <a:pos x="440" y="142"/>
                  </a:cxn>
                  <a:cxn ang="0">
                    <a:pos x="398" y="111"/>
                  </a:cxn>
                  <a:cxn ang="0">
                    <a:pos x="393" y="109"/>
                  </a:cxn>
                  <a:cxn ang="0">
                    <a:pos x="384" y="108"/>
                  </a:cxn>
                  <a:cxn ang="0">
                    <a:pos x="365" y="93"/>
                  </a:cxn>
                  <a:cxn ang="0">
                    <a:pos x="353" y="79"/>
                  </a:cxn>
                  <a:cxn ang="0">
                    <a:pos x="365" y="54"/>
                  </a:cxn>
                  <a:cxn ang="0">
                    <a:pos x="377" y="45"/>
                  </a:cxn>
                  <a:cxn ang="0">
                    <a:pos x="396" y="34"/>
                  </a:cxn>
                  <a:cxn ang="0">
                    <a:pos x="420" y="0"/>
                  </a:cxn>
                </a:cxnLst>
                <a:rect l="0" t="0" r="r" b="b"/>
                <a:pathLst>
                  <a:path w="443" h="691">
                    <a:moveTo>
                      <a:pt x="77" y="691"/>
                    </a:moveTo>
                    <a:cubicBezTo>
                      <a:pt x="74" y="674"/>
                      <a:pt x="66" y="644"/>
                      <a:pt x="48" y="637"/>
                    </a:cubicBezTo>
                    <a:cubicBezTo>
                      <a:pt x="44" y="633"/>
                      <a:pt x="42" y="629"/>
                      <a:pt x="39" y="624"/>
                    </a:cubicBezTo>
                    <a:cubicBezTo>
                      <a:pt x="33" y="594"/>
                      <a:pt x="58" y="597"/>
                      <a:pt x="81" y="595"/>
                    </a:cubicBezTo>
                    <a:cubicBezTo>
                      <a:pt x="89" y="579"/>
                      <a:pt x="85" y="561"/>
                      <a:pt x="71" y="550"/>
                    </a:cubicBezTo>
                    <a:cubicBezTo>
                      <a:pt x="54" y="552"/>
                      <a:pt x="47" y="555"/>
                      <a:pt x="30" y="552"/>
                    </a:cubicBezTo>
                    <a:cubicBezTo>
                      <a:pt x="24" y="547"/>
                      <a:pt x="20" y="544"/>
                      <a:pt x="12" y="543"/>
                    </a:cubicBezTo>
                    <a:cubicBezTo>
                      <a:pt x="0" y="523"/>
                      <a:pt x="2" y="514"/>
                      <a:pt x="27" y="513"/>
                    </a:cubicBezTo>
                    <a:cubicBezTo>
                      <a:pt x="36" y="504"/>
                      <a:pt x="35" y="493"/>
                      <a:pt x="42" y="483"/>
                    </a:cubicBezTo>
                    <a:cubicBezTo>
                      <a:pt x="45" y="475"/>
                      <a:pt x="46" y="472"/>
                      <a:pt x="54" y="471"/>
                    </a:cubicBezTo>
                    <a:cubicBezTo>
                      <a:pt x="82" y="473"/>
                      <a:pt x="76" y="481"/>
                      <a:pt x="66" y="502"/>
                    </a:cubicBezTo>
                    <a:cubicBezTo>
                      <a:pt x="64" y="511"/>
                      <a:pt x="61" y="521"/>
                      <a:pt x="71" y="525"/>
                    </a:cubicBezTo>
                    <a:cubicBezTo>
                      <a:pt x="76" y="524"/>
                      <a:pt x="82" y="525"/>
                      <a:pt x="87" y="523"/>
                    </a:cubicBezTo>
                    <a:cubicBezTo>
                      <a:pt x="89" y="522"/>
                      <a:pt x="89" y="515"/>
                      <a:pt x="90" y="514"/>
                    </a:cubicBezTo>
                    <a:cubicBezTo>
                      <a:pt x="96" y="503"/>
                      <a:pt x="95" y="505"/>
                      <a:pt x="104" y="502"/>
                    </a:cubicBezTo>
                    <a:cubicBezTo>
                      <a:pt x="115" y="503"/>
                      <a:pt x="127" y="502"/>
                      <a:pt x="138" y="504"/>
                    </a:cubicBezTo>
                    <a:cubicBezTo>
                      <a:pt x="154" y="507"/>
                      <a:pt x="124" y="562"/>
                      <a:pt x="152" y="568"/>
                    </a:cubicBezTo>
                    <a:cubicBezTo>
                      <a:pt x="156" y="588"/>
                      <a:pt x="148" y="618"/>
                      <a:pt x="164" y="631"/>
                    </a:cubicBezTo>
                    <a:cubicBezTo>
                      <a:pt x="206" y="630"/>
                      <a:pt x="220" y="637"/>
                      <a:pt x="240" y="604"/>
                    </a:cubicBezTo>
                    <a:cubicBezTo>
                      <a:pt x="239" y="578"/>
                      <a:pt x="234" y="564"/>
                      <a:pt x="215" y="547"/>
                    </a:cubicBezTo>
                    <a:cubicBezTo>
                      <a:pt x="212" y="544"/>
                      <a:pt x="209" y="543"/>
                      <a:pt x="206" y="540"/>
                    </a:cubicBezTo>
                    <a:cubicBezTo>
                      <a:pt x="203" y="537"/>
                      <a:pt x="200" y="534"/>
                      <a:pt x="197" y="531"/>
                    </a:cubicBezTo>
                    <a:cubicBezTo>
                      <a:pt x="194" y="528"/>
                      <a:pt x="188" y="522"/>
                      <a:pt x="188" y="522"/>
                    </a:cubicBezTo>
                    <a:cubicBezTo>
                      <a:pt x="179" y="499"/>
                      <a:pt x="198" y="496"/>
                      <a:pt x="215" y="493"/>
                    </a:cubicBezTo>
                    <a:cubicBezTo>
                      <a:pt x="236" y="482"/>
                      <a:pt x="226" y="470"/>
                      <a:pt x="245" y="459"/>
                    </a:cubicBezTo>
                    <a:cubicBezTo>
                      <a:pt x="253" y="449"/>
                      <a:pt x="269" y="440"/>
                      <a:pt x="282" y="438"/>
                    </a:cubicBezTo>
                    <a:cubicBezTo>
                      <a:pt x="291" y="434"/>
                      <a:pt x="302" y="434"/>
                      <a:pt x="311" y="432"/>
                    </a:cubicBezTo>
                    <a:cubicBezTo>
                      <a:pt x="316" y="430"/>
                      <a:pt x="318" y="426"/>
                      <a:pt x="323" y="423"/>
                    </a:cubicBezTo>
                    <a:cubicBezTo>
                      <a:pt x="335" y="408"/>
                      <a:pt x="352" y="404"/>
                      <a:pt x="368" y="394"/>
                    </a:cubicBezTo>
                    <a:cubicBezTo>
                      <a:pt x="372" y="389"/>
                      <a:pt x="373" y="385"/>
                      <a:pt x="378" y="381"/>
                    </a:cubicBezTo>
                    <a:cubicBezTo>
                      <a:pt x="382" y="374"/>
                      <a:pt x="389" y="367"/>
                      <a:pt x="395" y="360"/>
                    </a:cubicBezTo>
                    <a:cubicBezTo>
                      <a:pt x="399" y="342"/>
                      <a:pt x="395" y="321"/>
                      <a:pt x="402" y="304"/>
                    </a:cubicBezTo>
                    <a:cubicBezTo>
                      <a:pt x="405" y="296"/>
                      <a:pt x="412" y="290"/>
                      <a:pt x="416" y="282"/>
                    </a:cubicBezTo>
                    <a:cubicBezTo>
                      <a:pt x="418" y="270"/>
                      <a:pt x="420" y="257"/>
                      <a:pt x="425" y="246"/>
                    </a:cubicBezTo>
                    <a:cubicBezTo>
                      <a:pt x="426" y="234"/>
                      <a:pt x="429" y="238"/>
                      <a:pt x="434" y="229"/>
                    </a:cubicBezTo>
                    <a:cubicBezTo>
                      <a:pt x="435" y="221"/>
                      <a:pt x="437" y="212"/>
                      <a:pt x="440" y="205"/>
                    </a:cubicBezTo>
                    <a:cubicBezTo>
                      <a:pt x="443" y="181"/>
                      <a:pt x="443" y="187"/>
                      <a:pt x="440" y="142"/>
                    </a:cubicBezTo>
                    <a:cubicBezTo>
                      <a:pt x="439" y="134"/>
                      <a:pt x="406" y="112"/>
                      <a:pt x="398" y="111"/>
                    </a:cubicBezTo>
                    <a:cubicBezTo>
                      <a:pt x="396" y="110"/>
                      <a:pt x="395" y="109"/>
                      <a:pt x="393" y="109"/>
                    </a:cubicBezTo>
                    <a:cubicBezTo>
                      <a:pt x="390" y="108"/>
                      <a:pt x="387" y="109"/>
                      <a:pt x="384" y="108"/>
                    </a:cubicBezTo>
                    <a:cubicBezTo>
                      <a:pt x="377" y="106"/>
                      <a:pt x="372" y="96"/>
                      <a:pt x="365" y="93"/>
                    </a:cubicBezTo>
                    <a:cubicBezTo>
                      <a:pt x="362" y="87"/>
                      <a:pt x="357" y="84"/>
                      <a:pt x="353" y="79"/>
                    </a:cubicBezTo>
                    <a:cubicBezTo>
                      <a:pt x="354" y="67"/>
                      <a:pt x="355" y="61"/>
                      <a:pt x="365" y="54"/>
                    </a:cubicBezTo>
                    <a:cubicBezTo>
                      <a:pt x="369" y="48"/>
                      <a:pt x="370" y="46"/>
                      <a:pt x="377" y="45"/>
                    </a:cubicBezTo>
                    <a:cubicBezTo>
                      <a:pt x="383" y="41"/>
                      <a:pt x="390" y="37"/>
                      <a:pt x="396" y="34"/>
                    </a:cubicBezTo>
                    <a:cubicBezTo>
                      <a:pt x="419" y="0"/>
                      <a:pt x="405" y="0"/>
                      <a:pt x="420"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3" name="Freeform 43"/>
              <p:cNvSpPr>
                <a:spLocks/>
              </p:cNvSpPr>
              <p:nvPr/>
            </p:nvSpPr>
            <p:spPr bwMode="auto">
              <a:xfrm>
                <a:off x="3228" y="1247"/>
                <a:ext cx="840" cy="567"/>
              </a:xfrm>
              <a:custGeom>
                <a:avLst/>
                <a:gdLst/>
                <a:ahLst/>
                <a:cxnLst>
                  <a:cxn ang="0">
                    <a:pos x="0" y="377"/>
                  </a:cxn>
                  <a:cxn ang="0">
                    <a:pos x="44" y="320"/>
                  </a:cxn>
                  <a:cxn ang="0">
                    <a:pos x="90" y="290"/>
                  </a:cxn>
                  <a:cxn ang="0">
                    <a:pos x="111" y="285"/>
                  </a:cxn>
                  <a:cxn ang="0">
                    <a:pos x="209" y="287"/>
                  </a:cxn>
                  <a:cxn ang="0">
                    <a:pos x="221" y="303"/>
                  </a:cxn>
                  <a:cxn ang="0">
                    <a:pos x="293" y="273"/>
                  </a:cxn>
                  <a:cxn ang="0">
                    <a:pos x="299" y="269"/>
                  </a:cxn>
                  <a:cxn ang="0">
                    <a:pos x="305" y="252"/>
                  </a:cxn>
                  <a:cxn ang="0">
                    <a:pos x="339" y="209"/>
                  </a:cxn>
                  <a:cxn ang="0">
                    <a:pos x="378" y="210"/>
                  </a:cxn>
                  <a:cxn ang="0">
                    <a:pos x="380" y="224"/>
                  </a:cxn>
                  <a:cxn ang="0">
                    <a:pos x="392" y="234"/>
                  </a:cxn>
                  <a:cxn ang="0">
                    <a:pos x="428" y="221"/>
                  </a:cxn>
                  <a:cxn ang="0">
                    <a:pos x="458" y="161"/>
                  </a:cxn>
                  <a:cxn ang="0">
                    <a:pos x="486" y="162"/>
                  </a:cxn>
                  <a:cxn ang="0">
                    <a:pos x="485" y="200"/>
                  </a:cxn>
                  <a:cxn ang="0">
                    <a:pos x="446" y="251"/>
                  </a:cxn>
                  <a:cxn ang="0">
                    <a:pos x="426" y="276"/>
                  </a:cxn>
                  <a:cxn ang="0">
                    <a:pos x="414" y="288"/>
                  </a:cxn>
                  <a:cxn ang="0">
                    <a:pos x="399" y="303"/>
                  </a:cxn>
                  <a:cxn ang="0">
                    <a:pos x="375" y="327"/>
                  </a:cxn>
                  <a:cxn ang="0">
                    <a:pos x="356" y="342"/>
                  </a:cxn>
                  <a:cxn ang="0">
                    <a:pos x="324" y="365"/>
                  </a:cxn>
                  <a:cxn ang="0">
                    <a:pos x="299" y="390"/>
                  </a:cxn>
                  <a:cxn ang="0">
                    <a:pos x="293" y="405"/>
                  </a:cxn>
                  <a:cxn ang="0">
                    <a:pos x="294" y="438"/>
                  </a:cxn>
                  <a:cxn ang="0">
                    <a:pos x="303" y="521"/>
                  </a:cxn>
                  <a:cxn ang="0">
                    <a:pos x="321" y="548"/>
                  </a:cxn>
                  <a:cxn ang="0">
                    <a:pos x="341" y="564"/>
                  </a:cxn>
                  <a:cxn ang="0">
                    <a:pos x="372" y="528"/>
                  </a:cxn>
                  <a:cxn ang="0">
                    <a:pos x="386" y="515"/>
                  </a:cxn>
                  <a:cxn ang="0">
                    <a:pos x="410" y="495"/>
                  </a:cxn>
                  <a:cxn ang="0">
                    <a:pos x="437" y="465"/>
                  </a:cxn>
                  <a:cxn ang="0">
                    <a:pos x="446" y="449"/>
                  </a:cxn>
                  <a:cxn ang="0">
                    <a:pos x="453" y="419"/>
                  </a:cxn>
                  <a:cxn ang="0">
                    <a:pos x="461" y="380"/>
                  </a:cxn>
                  <a:cxn ang="0">
                    <a:pos x="465" y="354"/>
                  </a:cxn>
                  <a:cxn ang="0">
                    <a:pos x="464" y="324"/>
                  </a:cxn>
                  <a:cxn ang="0">
                    <a:pos x="456" y="305"/>
                  </a:cxn>
                  <a:cxn ang="0">
                    <a:pos x="458" y="290"/>
                  </a:cxn>
                  <a:cxn ang="0">
                    <a:pos x="473" y="279"/>
                  </a:cxn>
                  <a:cxn ang="0">
                    <a:pos x="530" y="254"/>
                  </a:cxn>
                  <a:cxn ang="0">
                    <a:pos x="581" y="267"/>
                  </a:cxn>
                  <a:cxn ang="0">
                    <a:pos x="617" y="242"/>
                  </a:cxn>
                  <a:cxn ang="0">
                    <a:pos x="674" y="221"/>
                  </a:cxn>
                  <a:cxn ang="0">
                    <a:pos x="695" y="198"/>
                  </a:cxn>
                  <a:cxn ang="0">
                    <a:pos x="717" y="183"/>
                  </a:cxn>
                  <a:cxn ang="0">
                    <a:pos x="735" y="188"/>
                  </a:cxn>
                  <a:cxn ang="0">
                    <a:pos x="758" y="170"/>
                  </a:cxn>
                  <a:cxn ang="0">
                    <a:pos x="764" y="156"/>
                  </a:cxn>
                  <a:cxn ang="0">
                    <a:pos x="723" y="104"/>
                  </a:cxn>
                  <a:cxn ang="0">
                    <a:pos x="729" y="78"/>
                  </a:cxn>
                  <a:cxn ang="0">
                    <a:pos x="756" y="77"/>
                  </a:cxn>
                  <a:cxn ang="0">
                    <a:pos x="764" y="68"/>
                  </a:cxn>
                  <a:cxn ang="0">
                    <a:pos x="776" y="21"/>
                  </a:cxn>
                  <a:cxn ang="0">
                    <a:pos x="800" y="24"/>
                  </a:cxn>
                  <a:cxn ang="0">
                    <a:pos x="798" y="33"/>
                  </a:cxn>
                  <a:cxn ang="0">
                    <a:pos x="815" y="50"/>
                  </a:cxn>
                  <a:cxn ang="0">
                    <a:pos x="828" y="48"/>
                  </a:cxn>
                  <a:cxn ang="0">
                    <a:pos x="840" y="32"/>
                  </a:cxn>
                </a:cxnLst>
                <a:rect l="0" t="0" r="r" b="b"/>
                <a:pathLst>
                  <a:path w="840" h="567">
                    <a:moveTo>
                      <a:pt x="0" y="377"/>
                    </a:moveTo>
                    <a:cubicBezTo>
                      <a:pt x="22" y="368"/>
                      <a:pt x="24" y="332"/>
                      <a:pt x="44" y="320"/>
                    </a:cubicBezTo>
                    <a:cubicBezTo>
                      <a:pt x="59" y="294"/>
                      <a:pt x="55" y="291"/>
                      <a:pt x="90" y="290"/>
                    </a:cubicBezTo>
                    <a:cubicBezTo>
                      <a:pt x="97" y="288"/>
                      <a:pt x="104" y="287"/>
                      <a:pt x="111" y="285"/>
                    </a:cubicBezTo>
                    <a:cubicBezTo>
                      <a:pt x="144" y="286"/>
                      <a:pt x="176" y="285"/>
                      <a:pt x="209" y="287"/>
                    </a:cubicBezTo>
                    <a:cubicBezTo>
                      <a:pt x="218" y="287"/>
                      <a:pt x="210" y="301"/>
                      <a:pt x="221" y="303"/>
                    </a:cubicBezTo>
                    <a:cubicBezTo>
                      <a:pt x="324" y="302"/>
                      <a:pt x="279" y="323"/>
                      <a:pt x="293" y="273"/>
                    </a:cubicBezTo>
                    <a:cubicBezTo>
                      <a:pt x="294" y="271"/>
                      <a:pt x="297" y="270"/>
                      <a:pt x="299" y="269"/>
                    </a:cubicBezTo>
                    <a:cubicBezTo>
                      <a:pt x="302" y="263"/>
                      <a:pt x="303" y="258"/>
                      <a:pt x="305" y="252"/>
                    </a:cubicBezTo>
                    <a:cubicBezTo>
                      <a:pt x="307" y="229"/>
                      <a:pt x="315" y="212"/>
                      <a:pt x="339" y="209"/>
                    </a:cubicBezTo>
                    <a:cubicBezTo>
                      <a:pt x="352" y="209"/>
                      <a:pt x="366" y="206"/>
                      <a:pt x="378" y="210"/>
                    </a:cubicBezTo>
                    <a:cubicBezTo>
                      <a:pt x="382" y="212"/>
                      <a:pt x="379" y="219"/>
                      <a:pt x="380" y="224"/>
                    </a:cubicBezTo>
                    <a:cubicBezTo>
                      <a:pt x="381" y="229"/>
                      <a:pt x="388" y="232"/>
                      <a:pt x="392" y="234"/>
                    </a:cubicBezTo>
                    <a:cubicBezTo>
                      <a:pt x="417" y="233"/>
                      <a:pt x="411" y="232"/>
                      <a:pt x="428" y="221"/>
                    </a:cubicBezTo>
                    <a:cubicBezTo>
                      <a:pt x="442" y="199"/>
                      <a:pt x="425" y="166"/>
                      <a:pt x="458" y="161"/>
                    </a:cubicBezTo>
                    <a:cubicBezTo>
                      <a:pt x="467" y="161"/>
                      <a:pt x="481" y="154"/>
                      <a:pt x="486" y="162"/>
                    </a:cubicBezTo>
                    <a:cubicBezTo>
                      <a:pt x="493" y="172"/>
                      <a:pt x="487" y="188"/>
                      <a:pt x="485" y="200"/>
                    </a:cubicBezTo>
                    <a:cubicBezTo>
                      <a:pt x="483" y="211"/>
                      <a:pt x="453" y="241"/>
                      <a:pt x="446" y="251"/>
                    </a:cubicBezTo>
                    <a:cubicBezTo>
                      <a:pt x="440" y="260"/>
                      <a:pt x="432" y="267"/>
                      <a:pt x="426" y="276"/>
                    </a:cubicBezTo>
                    <a:cubicBezTo>
                      <a:pt x="423" y="281"/>
                      <a:pt x="414" y="288"/>
                      <a:pt x="414" y="288"/>
                    </a:cubicBezTo>
                    <a:cubicBezTo>
                      <a:pt x="410" y="294"/>
                      <a:pt x="405" y="299"/>
                      <a:pt x="399" y="303"/>
                    </a:cubicBezTo>
                    <a:cubicBezTo>
                      <a:pt x="394" y="312"/>
                      <a:pt x="385" y="325"/>
                      <a:pt x="375" y="327"/>
                    </a:cubicBezTo>
                    <a:cubicBezTo>
                      <a:pt x="370" y="333"/>
                      <a:pt x="363" y="338"/>
                      <a:pt x="356" y="342"/>
                    </a:cubicBezTo>
                    <a:cubicBezTo>
                      <a:pt x="349" y="354"/>
                      <a:pt x="337" y="361"/>
                      <a:pt x="324" y="365"/>
                    </a:cubicBezTo>
                    <a:cubicBezTo>
                      <a:pt x="314" y="372"/>
                      <a:pt x="309" y="383"/>
                      <a:pt x="299" y="390"/>
                    </a:cubicBezTo>
                    <a:cubicBezTo>
                      <a:pt x="297" y="396"/>
                      <a:pt x="297" y="400"/>
                      <a:pt x="293" y="405"/>
                    </a:cubicBezTo>
                    <a:cubicBezTo>
                      <a:pt x="289" y="416"/>
                      <a:pt x="292" y="427"/>
                      <a:pt x="294" y="438"/>
                    </a:cubicBezTo>
                    <a:cubicBezTo>
                      <a:pt x="295" y="462"/>
                      <a:pt x="285" y="499"/>
                      <a:pt x="303" y="521"/>
                    </a:cubicBezTo>
                    <a:cubicBezTo>
                      <a:pt x="306" y="535"/>
                      <a:pt x="305" y="547"/>
                      <a:pt x="321" y="548"/>
                    </a:cubicBezTo>
                    <a:cubicBezTo>
                      <a:pt x="324" y="560"/>
                      <a:pt x="333" y="567"/>
                      <a:pt x="341" y="564"/>
                    </a:cubicBezTo>
                    <a:cubicBezTo>
                      <a:pt x="349" y="561"/>
                      <a:pt x="365" y="536"/>
                      <a:pt x="372" y="528"/>
                    </a:cubicBezTo>
                    <a:cubicBezTo>
                      <a:pt x="375" y="521"/>
                      <a:pt x="380" y="518"/>
                      <a:pt x="386" y="515"/>
                    </a:cubicBezTo>
                    <a:cubicBezTo>
                      <a:pt x="390" y="507"/>
                      <a:pt x="402" y="500"/>
                      <a:pt x="410" y="495"/>
                    </a:cubicBezTo>
                    <a:cubicBezTo>
                      <a:pt x="418" y="485"/>
                      <a:pt x="428" y="475"/>
                      <a:pt x="437" y="465"/>
                    </a:cubicBezTo>
                    <a:cubicBezTo>
                      <a:pt x="441" y="460"/>
                      <a:pt x="446" y="449"/>
                      <a:pt x="446" y="449"/>
                    </a:cubicBezTo>
                    <a:cubicBezTo>
                      <a:pt x="447" y="437"/>
                      <a:pt x="448" y="430"/>
                      <a:pt x="453" y="419"/>
                    </a:cubicBezTo>
                    <a:cubicBezTo>
                      <a:pt x="455" y="407"/>
                      <a:pt x="456" y="391"/>
                      <a:pt x="461" y="380"/>
                    </a:cubicBezTo>
                    <a:cubicBezTo>
                      <a:pt x="462" y="371"/>
                      <a:pt x="464" y="363"/>
                      <a:pt x="465" y="354"/>
                    </a:cubicBezTo>
                    <a:cubicBezTo>
                      <a:pt x="465" y="344"/>
                      <a:pt x="465" y="334"/>
                      <a:pt x="464" y="324"/>
                    </a:cubicBezTo>
                    <a:cubicBezTo>
                      <a:pt x="463" y="317"/>
                      <a:pt x="456" y="305"/>
                      <a:pt x="456" y="305"/>
                    </a:cubicBezTo>
                    <a:cubicBezTo>
                      <a:pt x="457" y="300"/>
                      <a:pt x="457" y="295"/>
                      <a:pt x="458" y="290"/>
                    </a:cubicBezTo>
                    <a:cubicBezTo>
                      <a:pt x="460" y="284"/>
                      <a:pt x="468" y="281"/>
                      <a:pt x="473" y="279"/>
                    </a:cubicBezTo>
                    <a:cubicBezTo>
                      <a:pt x="491" y="270"/>
                      <a:pt x="510" y="256"/>
                      <a:pt x="530" y="254"/>
                    </a:cubicBezTo>
                    <a:cubicBezTo>
                      <a:pt x="568" y="255"/>
                      <a:pt x="566" y="247"/>
                      <a:pt x="581" y="267"/>
                    </a:cubicBezTo>
                    <a:cubicBezTo>
                      <a:pt x="600" y="265"/>
                      <a:pt x="601" y="252"/>
                      <a:pt x="617" y="242"/>
                    </a:cubicBezTo>
                    <a:cubicBezTo>
                      <a:pt x="632" y="223"/>
                      <a:pt x="651" y="222"/>
                      <a:pt x="674" y="221"/>
                    </a:cubicBezTo>
                    <a:cubicBezTo>
                      <a:pt x="679" y="212"/>
                      <a:pt x="686" y="203"/>
                      <a:pt x="695" y="198"/>
                    </a:cubicBezTo>
                    <a:cubicBezTo>
                      <a:pt x="702" y="189"/>
                      <a:pt x="706" y="187"/>
                      <a:pt x="717" y="183"/>
                    </a:cubicBezTo>
                    <a:cubicBezTo>
                      <a:pt x="723" y="185"/>
                      <a:pt x="729" y="186"/>
                      <a:pt x="735" y="188"/>
                    </a:cubicBezTo>
                    <a:cubicBezTo>
                      <a:pt x="748" y="185"/>
                      <a:pt x="749" y="178"/>
                      <a:pt x="758" y="170"/>
                    </a:cubicBezTo>
                    <a:cubicBezTo>
                      <a:pt x="759" y="164"/>
                      <a:pt x="762" y="161"/>
                      <a:pt x="764" y="156"/>
                    </a:cubicBezTo>
                    <a:cubicBezTo>
                      <a:pt x="762" y="124"/>
                      <a:pt x="756" y="110"/>
                      <a:pt x="723" y="104"/>
                    </a:cubicBezTo>
                    <a:cubicBezTo>
                      <a:pt x="725" y="95"/>
                      <a:pt x="722" y="84"/>
                      <a:pt x="729" y="78"/>
                    </a:cubicBezTo>
                    <a:cubicBezTo>
                      <a:pt x="736" y="72"/>
                      <a:pt x="747" y="79"/>
                      <a:pt x="756" y="77"/>
                    </a:cubicBezTo>
                    <a:cubicBezTo>
                      <a:pt x="760" y="76"/>
                      <a:pt x="761" y="71"/>
                      <a:pt x="764" y="68"/>
                    </a:cubicBezTo>
                    <a:cubicBezTo>
                      <a:pt x="776" y="48"/>
                      <a:pt x="748" y="27"/>
                      <a:pt x="776" y="21"/>
                    </a:cubicBezTo>
                    <a:cubicBezTo>
                      <a:pt x="788" y="0"/>
                      <a:pt x="795" y="15"/>
                      <a:pt x="800" y="24"/>
                    </a:cubicBezTo>
                    <a:cubicBezTo>
                      <a:pt x="799" y="32"/>
                      <a:pt x="801" y="26"/>
                      <a:pt x="798" y="33"/>
                    </a:cubicBezTo>
                    <a:cubicBezTo>
                      <a:pt x="797" y="35"/>
                      <a:pt x="817" y="49"/>
                      <a:pt x="815" y="50"/>
                    </a:cubicBezTo>
                    <a:cubicBezTo>
                      <a:pt x="813" y="52"/>
                      <a:pt x="828" y="45"/>
                      <a:pt x="828" y="48"/>
                    </a:cubicBezTo>
                    <a:cubicBezTo>
                      <a:pt x="829" y="60"/>
                      <a:pt x="818" y="54"/>
                      <a:pt x="840" y="32"/>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4" name="Freeform 44"/>
              <p:cNvSpPr>
                <a:spLocks/>
              </p:cNvSpPr>
              <p:nvPr/>
            </p:nvSpPr>
            <p:spPr bwMode="auto">
              <a:xfrm>
                <a:off x="3225" y="887"/>
                <a:ext cx="979" cy="456"/>
              </a:xfrm>
              <a:custGeom>
                <a:avLst/>
                <a:gdLst/>
                <a:ahLst/>
                <a:cxnLst>
                  <a:cxn ang="0">
                    <a:pos x="842" y="393"/>
                  </a:cxn>
                  <a:cxn ang="0">
                    <a:pos x="854" y="395"/>
                  </a:cxn>
                  <a:cxn ang="0">
                    <a:pos x="863" y="402"/>
                  </a:cxn>
                  <a:cxn ang="0">
                    <a:pos x="879" y="417"/>
                  </a:cxn>
                  <a:cxn ang="0">
                    <a:pos x="902" y="456"/>
                  </a:cxn>
                  <a:cxn ang="0">
                    <a:pos x="917" y="449"/>
                  </a:cxn>
                  <a:cxn ang="0">
                    <a:pos x="926" y="434"/>
                  </a:cxn>
                  <a:cxn ang="0">
                    <a:pos x="963" y="407"/>
                  </a:cxn>
                  <a:cxn ang="0">
                    <a:pos x="977" y="396"/>
                  </a:cxn>
                  <a:cxn ang="0">
                    <a:pos x="977" y="372"/>
                  </a:cxn>
                  <a:cxn ang="0">
                    <a:pos x="930" y="326"/>
                  </a:cxn>
                  <a:cxn ang="0">
                    <a:pos x="908" y="321"/>
                  </a:cxn>
                  <a:cxn ang="0">
                    <a:pos x="893" y="347"/>
                  </a:cxn>
                  <a:cxn ang="0">
                    <a:pos x="882" y="345"/>
                  </a:cxn>
                  <a:cxn ang="0">
                    <a:pos x="875" y="336"/>
                  </a:cxn>
                  <a:cxn ang="0">
                    <a:pos x="861" y="284"/>
                  </a:cxn>
                  <a:cxn ang="0">
                    <a:pos x="809" y="246"/>
                  </a:cxn>
                  <a:cxn ang="0">
                    <a:pos x="789" y="225"/>
                  </a:cxn>
                  <a:cxn ang="0">
                    <a:pos x="737" y="200"/>
                  </a:cxn>
                  <a:cxn ang="0">
                    <a:pos x="720" y="194"/>
                  </a:cxn>
                  <a:cxn ang="0">
                    <a:pos x="668" y="171"/>
                  </a:cxn>
                  <a:cxn ang="0">
                    <a:pos x="645" y="164"/>
                  </a:cxn>
                  <a:cxn ang="0">
                    <a:pos x="603" y="173"/>
                  </a:cxn>
                  <a:cxn ang="0">
                    <a:pos x="605" y="195"/>
                  </a:cxn>
                  <a:cxn ang="0">
                    <a:pos x="594" y="231"/>
                  </a:cxn>
                  <a:cxn ang="0">
                    <a:pos x="579" y="228"/>
                  </a:cxn>
                  <a:cxn ang="0">
                    <a:pos x="570" y="221"/>
                  </a:cxn>
                  <a:cxn ang="0">
                    <a:pos x="578" y="198"/>
                  </a:cxn>
                  <a:cxn ang="0">
                    <a:pos x="587" y="185"/>
                  </a:cxn>
                  <a:cxn ang="0">
                    <a:pos x="570" y="164"/>
                  </a:cxn>
                  <a:cxn ang="0">
                    <a:pos x="534" y="180"/>
                  </a:cxn>
                  <a:cxn ang="0">
                    <a:pos x="516" y="200"/>
                  </a:cxn>
                  <a:cxn ang="0">
                    <a:pos x="483" y="183"/>
                  </a:cxn>
                  <a:cxn ang="0">
                    <a:pos x="450" y="189"/>
                  </a:cxn>
                  <a:cxn ang="0">
                    <a:pos x="426" y="180"/>
                  </a:cxn>
                  <a:cxn ang="0">
                    <a:pos x="417" y="164"/>
                  </a:cxn>
                  <a:cxn ang="0">
                    <a:pos x="377" y="101"/>
                  </a:cxn>
                  <a:cxn ang="0">
                    <a:pos x="339" y="98"/>
                  </a:cxn>
                  <a:cxn ang="0">
                    <a:pos x="311" y="105"/>
                  </a:cxn>
                  <a:cxn ang="0">
                    <a:pos x="275" y="108"/>
                  </a:cxn>
                  <a:cxn ang="0">
                    <a:pos x="251" y="93"/>
                  </a:cxn>
                  <a:cxn ang="0">
                    <a:pos x="240" y="77"/>
                  </a:cxn>
                  <a:cxn ang="0">
                    <a:pos x="216" y="38"/>
                  </a:cxn>
                  <a:cxn ang="0">
                    <a:pos x="191" y="18"/>
                  </a:cxn>
                  <a:cxn ang="0">
                    <a:pos x="141" y="24"/>
                  </a:cxn>
                  <a:cxn ang="0">
                    <a:pos x="93" y="0"/>
                  </a:cxn>
                  <a:cxn ang="0">
                    <a:pos x="14" y="9"/>
                  </a:cxn>
                  <a:cxn ang="0">
                    <a:pos x="0" y="15"/>
                  </a:cxn>
                </a:cxnLst>
                <a:rect l="0" t="0" r="r" b="b"/>
                <a:pathLst>
                  <a:path w="979" h="456">
                    <a:moveTo>
                      <a:pt x="842" y="393"/>
                    </a:moveTo>
                    <a:cubicBezTo>
                      <a:pt x="846" y="394"/>
                      <a:pt x="850" y="393"/>
                      <a:pt x="854" y="395"/>
                    </a:cubicBezTo>
                    <a:cubicBezTo>
                      <a:pt x="857" y="396"/>
                      <a:pt x="863" y="402"/>
                      <a:pt x="863" y="402"/>
                    </a:cubicBezTo>
                    <a:cubicBezTo>
                      <a:pt x="867" y="409"/>
                      <a:pt x="872" y="412"/>
                      <a:pt x="879" y="417"/>
                    </a:cubicBezTo>
                    <a:cubicBezTo>
                      <a:pt x="886" y="435"/>
                      <a:pt x="878" y="451"/>
                      <a:pt x="902" y="456"/>
                    </a:cubicBezTo>
                    <a:cubicBezTo>
                      <a:pt x="909" y="455"/>
                      <a:pt x="911" y="452"/>
                      <a:pt x="917" y="449"/>
                    </a:cubicBezTo>
                    <a:cubicBezTo>
                      <a:pt x="925" y="438"/>
                      <a:pt x="923" y="444"/>
                      <a:pt x="926" y="434"/>
                    </a:cubicBezTo>
                    <a:cubicBezTo>
                      <a:pt x="927" y="400"/>
                      <a:pt x="928" y="408"/>
                      <a:pt x="963" y="407"/>
                    </a:cubicBezTo>
                    <a:cubicBezTo>
                      <a:pt x="969" y="403"/>
                      <a:pt x="973" y="402"/>
                      <a:pt x="977" y="396"/>
                    </a:cubicBezTo>
                    <a:cubicBezTo>
                      <a:pt x="978" y="387"/>
                      <a:pt x="979" y="382"/>
                      <a:pt x="977" y="372"/>
                    </a:cubicBezTo>
                    <a:cubicBezTo>
                      <a:pt x="975" y="360"/>
                      <a:pt x="940" y="332"/>
                      <a:pt x="930" y="326"/>
                    </a:cubicBezTo>
                    <a:cubicBezTo>
                      <a:pt x="925" y="317"/>
                      <a:pt x="918" y="320"/>
                      <a:pt x="908" y="321"/>
                    </a:cubicBezTo>
                    <a:cubicBezTo>
                      <a:pt x="900" y="329"/>
                      <a:pt x="902" y="342"/>
                      <a:pt x="893" y="347"/>
                    </a:cubicBezTo>
                    <a:cubicBezTo>
                      <a:pt x="889" y="346"/>
                      <a:pt x="885" y="347"/>
                      <a:pt x="882" y="345"/>
                    </a:cubicBezTo>
                    <a:cubicBezTo>
                      <a:pt x="879" y="343"/>
                      <a:pt x="875" y="336"/>
                      <a:pt x="875" y="336"/>
                    </a:cubicBezTo>
                    <a:cubicBezTo>
                      <a:pt x="874" y="316"/>
                      <a:pt x="879" y="296"/>
                      <a:pt x="861" y="284"/>
                    </a:cubicBezTo>
                    <a:cubicBezTo>
                      <a:pt x="850" y="266"/>
                      <a:pt x="823" y="260"/>
                      <a:pt x="809" y="246"/>
                    </a:cubicBezTo>
                    <a:cubicBezTo>
                      <a:pt x="802" y="239"/>
                      <a:pt x="798" y="230"/>
                      <a:pt x="789" y="225"/>
                    </a:cubicBezTo>
                    <a:cubicBezTo>
                      <a:pt x="778" y="211"/>
                      <a:pt x="754" y="202"/>
                      <a:pt x="737" y="200"/>
                    </a:cubicBezTo>
                    <a:cubicBezTo>
                      <a:pt x="723" y="194"/>
                      <a:pt x="729" y="196"/>
                      <a:pt x="720" y="194"/>
                    </a:cubicBezTo>
                    <a:cubicBezTo>
                      <a:pt x="713" y="188"/>
                      <a:pt x="680" y="174"/>
                      <a:pt x="668" y="171"/>
                    </a:cubicBezTo>
                    <a:cubicBezTo>
                      <a:pt x="660" y="166"/>
                      <a:pt x="655" y="165"/>
                      <a:pt x="645" y="164"/>
                    </a:cubicBezTo>
                    <a:cubicBezTo>
                      <a:pt x="623" y="165"/>
                      <a:pt x="620" y="165"/>
                      <a:pt x="603" y="173"/>
                    </a:cubicBezTo>
                    <a:cubicBezTo>
                      <a:pt x="598" y="179"/>
                      <a:pt x="602" y="188"/>
                      <a:pt x="605" y="195"/>
                    </a:cubicBezTo>
                    <a:cubicBezTo>
                      <a:pt x="604" y="217"/>
                      <a:pt x="612" y="227"/>
                      <a:pt x="594" y="231"/>
                    </a:cubicBezTo>
                    <a:cubicBezTo>
                      <a:pt x="589" y="230"/>
                      <a:pt x="584" y="230"/>
                      <a:pt x="579" y="228"/>
                    </a:cubicBezTo>
                    <a:cubicBezTo>
                      <a:pt x="575" y="227"/>
                      <a:pt x="570" y="221"/>
                      <a:pt x="570" y="221"/>
                    </a:cubicBezTo>
                    <a:cubicBezTo>
                      <a:pt x="564" y="211"/>
                      <a:pt x="569" y="203"/>
                      <a:pt x="578" y="198"/>
                    </a:cubicBezTo>
                    <a:cubicBezTo>
                      <a:pt x="586" y="188"/>
                      <a:pt x="583" y="192"/>
                      <a:pt x="587" y="185"/>
                    </a:cubicBezTo>
                    <a:cubicBezTo>
                      <a:pt x="585" y="173"/>
                      <a:pt x="583" y="166"/>
                      <a:pt x="570" y="164"/>
                    </a:cubicBezTo>
                    <a:cubicBezTo>
                      <a:pt x="551" y="165"/>
                      <a:pt x="545" y="165"/>
                      <a:pt x="534" y="180"/>
                    </a:cubicBezTo>
                    <a:cubicBezTo>
                      <a:pt x="532" y="188"/>
                      <a:pt x="523" y="195"/>
                      <a:pt x="516" y="200"/>
                    </a:cubicBezTo>
                    <a:cubicBezTo>
                      <a:pt x="504" y="196"/>
                      <a:pt x="495" y="187"/>
                      <a:pt x="483" y="183"/>
                    </a:cubicBezTo>
                    <a:cubicBezTo>
                      <a:pt x="466" y="185"/>
                      <a:pt x="463" y="187"/>
                      <a:pt x="450" y="189"/>
                    </a:cubicBezTo>
                    <a:cubicBezTo>
                      <a:pt x="428" y="188"/>
                      <a:pt x="439" y="188"/>
                      <a:pt x="426" y="180"/>
                    </a:cubicBezTo>
                    <a:cubicBezTo>
                      <a:pt x="422" y="175"/>
                      <a:pt x="420" y="170"/>
                      <a:pt x="417" y="164"/>
                    </a:cubicBezTo>
                    <a:cubicBezTo>
                      <a:pt x="413" y="138"/>
                      <a:pt x="410" y="106"/>
                      <a:pt x="377" y="101"/>
                    </a:cubicBezTo>
                    <a:cubicBezTo>
                      <a:pt x="359" y="94"/>
                      <a:pt x="366" y="96"/>
                      <a:pt x="339" y="98"/>
                    </a:cubicBezTo>
                    <a:cubicBezTo>
                      <a:pt x="329" y="100"/>
                      <a:pt x="321" y="104"/>
                      <a:pt x="311" y="105"/>
                    </a:cubicBezTo>
                    <a:cubicBezTo>
                      <a:pt x="294" y="112"/>
                      <a:pt x="309" y="111"/>
                      <a:pt x="275" y="108"/>
                    </a:cubicBezTo>
                    <a:cubicBezTo>
                      <a:pt x="265" y="103"/>
                      <a:pt x="260" y="100"/>
                      <a:pt x="251" y="93"/>
                    </a:cubicBezTo>
                    <a:cubicBezTo>
                      <a:pt x="248" y="87"/>
                      <a:pt x="244" y="82"/>
                      <a:pt x="240" y="77"/>
                    </a:cubicBezTo>
                    <a:cubicBezTo>
                      <a:pt x="237" y="60"/>
                      <a:pt x="231" y="48"/>
                      <a:pt x="216" y="38"/>
                    </a:cubicBezTo>
                    <a:cubicBezTo>
                      <a:pt x="209" y="27"/>
                      <a:pt x="202" y="23"/>
                      <a:pt x="191" y="18"/>
                    </a:cubicBezTo>
                    <a:cubicBezTo>
                      <a:pt x="151" y="20"/>
                      <a:pt x="163" y="20"/>
                      <a:pt x="141" y="24"/>
                    </a:cubicBezTo>
                    <a:cubicBezTo>
                      <a:pt x="113" y="22"/>
                      <a:pt x="118" y="8"/>
                      <a:pt x="93" y="0"/>
                    </a:cubicBezTo>
                    <a:cubicBezTo>
                      <a:pt x="41" y="2"/>
                      <a:pt x="47" y="4"/>
                      <a:pt x="14" y="9"/>
                    </a:cubicBezTo>
                    <a:cubicBezTo>
                      <a:pt x="12" y="13"/>
                      <a:pt x="4" y="19"/>
                      <a:pt x="0" y="15"/>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5" name="Freeform 45"/>
              <p:cNvSpPr>
                <a:spLocks/>
              </p:cNvSpPr>
              <p:nvPr/>
            </p:nvSpPr>
            <p:spPr bwMode="auto">
              <a:xfrm>
                <a:off x="2076" y="514"/>
                <a:ext cx="1154" cy="498"/>
              </a:xfrm>
              <a:custGeom>
                <a:avLst/>
                <a:gdLst/>
                <a:ahLst/>
                <a:cxnLst>
                  <a:cxn ang="0">
                    <a:pos x="1154" y="427"/>
                  </a:cxn>
                  <a:cxn ang="0">
                    <a:pos x="1071" y="451"/>
                  </a:cxn>
                  <a:cxn ang="0">
                    <a:pos x="1025" y="441"/>
                  </a:cxn>
                  <a:cxn ang="0">
                    <a:pos x="978" y="487"/>
                  </a:cxn>
                  <a:cxn ang="0">
                    <a:pos x="959" y="466"/>
                  </a:cxn>
                  <a:cxn ang="0">
                    <a:pos x="965" y="423"/>
                  </a:cxn>
                  <a:cxn ang="0">
                    <a:pos x="921" y="321"/>
                  </a:cxn>
                  <a:cxn ang="0">
                    <a:pos x="855" y="339"/>
                  </a:cxn>
                  <a:cxn ang="0">
                    <a:pos x="737" y="343"/>
                  </a:cxn>
                  <a:cxn ang="0">
                    <a:pos x="696" y="312"/>
                  </a:cxn>
                  <a:cxn ang="0">
                    <a:pos x="599" y="328"/>
                  </a:cxn>
                  <a:cxn ang="0">
                    <a:pos x="555" y="352"/>
                  </a:cxn>
                  <a:cxn ang="0">
                    <a:pos x="548" y="309"/>
                  </a:cxn>
                  <a:cxn ang="0">
                    <a:pos x="615" y="258"/>
                  </a:cxn>
                  <a:cxn ang="0">
                    <a:pos x="647" y="234"/>
                  </a:cxn>
                  <a:cxn ang="0">
                    <a:pos x="666" y="168"/>
                  </a:cxn>
                  <a:cxn ang="0">
                    <a:pos x="648" y="130"/>
                  </a:cxn>
                  <a:cxn ang="0">
                    <a:pos x="633" y="100"/>
                  </a:cxn>
                  <a:cxn ang="0">
                    <a:pos x="558" y="91"/>
                  </a:cxn>
                  <a:cxn ang="0">
                    <a:pos x="528" y="88"/>
                  </a:cxn>
                  <a:cxn ang="0">
                    <a:pos x="477" y="3"/>
                  </a:cxn>
                  <a:cxn ang="0">
                    <a:pos x="434" y="24"/>
                  </a:cxn>
                  <a:cxn ang="0">
                    <a:pos x="408" y="112"/>
                  </a:cxn>
                  <a:cxn ang="0">
                    <a:pos x="264" y="141"/>
                  </a:cxn>
                  <a:cxn ang="0">
                    <a:pos x="210" y="177"/>
                  </a:cxn>
                  <a:cxn ang="0">
                    <a:pos x="144" y="217"/>
                  </a:cxn>
                  <a:cxn ang="0">
                    <a:pos x="125" y="289"/>
                  </a:cxn>
                  <a:cxn ang="0">
                    <a:pos x="47" y="306"/>
                  </a:cxn>
                  <a:cxn ang="0">
                    <a:pos x="20" y="352"/>
                  </a:cxn>
                  <a:cxn ang="0">
                    <a:pos x="63" y="403"/>
                  </a:cxn>
                  <a:cxn ang="0">
                    <a:pos x="66" y="463"/>
                  </a:cxn>
                  <a:cxn ang="0">
                    <a:pos x="27" y="423"/>
                  </a:cxn>
                </a:cxnLst>
                <a:rect l="0" t="0" r="r" b="b"/>
                <a:pathLst>
                  <a:path w="1154" h="498">
                    <a:moveTo>
                      <a:pt x="1148" y="391"/>
                    </a:moveTo>
                    <a:cubicBezTo>
                      <a:pt x="1149" y="403"/>
                      <a:pt x="1148" y="416"/>
                      <a:pt x="1154" y="427"/>
                    </a:cubicBezTo>
                    <a:cubicBezTo>
                      <a:pt x="1152" y="447"/>
                      <a:pt x="1150" y="446"/>
                      <a:pt x="1131" y="448"/>
                    </a:cubicBezTo>
                    <a:cubicBezTo>
                      <a:pt x="1109" y="447"/>
                      <a:pt x="1092" y="447"/>
                      <a:pt x="1071" y="451"/>
                    </a:cubicBezTo>
                    <a:cubicBezTo>
                      <a:pt x="1066" y="454"/>
                      <a:pt x="1062" y="457"/>
                      <a:pt x="1056" y="459"/>
                    </a:cubicBezTo>
                    <a:cubicBezTo>
                      <a:pt x="1039" y="456"/>
                      <a:pt x="1038" y="450"/>
                      <a:pt x="1025" y="441"/>
                    </a:cubicBezTo>
                    <a:cubicBezTo>
                      <a:pt x="993" y="444"/>
                      <a:pt x="1034" y="486"/>
                      <a:pt x="1005" y="498"/>
                    </a:cubicBezTo>
                    <a:cubicBezTo>
                      <a:pt x="991" y="496"/>
                      <a:pt x="989" y="495"/>
                      <a:pt x="978" y="487"/>
                    </a:cubicBezTo>
                    <a:cubicBezTo>
                      <a:pt x="975" y="485"/>
                      <a:pt x="969" y="480"/>
                      <a:pt x="969" y="480"/>
                    </a:cubicBezTo>
                    <a:cubicBezTo>
                      <a:pt x="965" y="474"/>
                      <a:pt x="961" y="473"/>
                      <a:pt x="959" y="466"/>
                    </a:cubicBezTo>
                    <a:cubicBezTo>
                      <a:pt x="958" y="462"/>
                      <a:pt x="954" y="454"/>
                      <a:pt x="954" y="454"/>
                    </a:cubicBezTo>
                    <a:cubicBezTo>
                      <a:pt x="952" y="440"/>
                      <a:pt x="954" y="432"/>
                      <a:pt x="965" y="423"/>
                    </a:cubicBezTo>
                    <a:cubicBezTo>
                      <a:pt x="968" y="408"/>
                      <a:pt x="970" y="393"/>
                      <a:pt x="963" y="378"/>
                    </a:cubicBezTo>
                    <a:cubicBezTo>
                      <a:pt x="959" y="355"/>
                      <a:pt x="946" y="325"/>
                      <a:pt x="921" y="321"/>
                    </a:cubicBezTo>
                    <a:cubicBezTo>
                      <a:pt x="910" y="316"/>
                      <a:pt x="899" y="314"/>
                      <a:pt x="887" y="310"/>
                    </a:cubicBezTo>
                    <a:cubicBezTo>
                      <a:pt x="850" y="312"/>
                      <a:pt x="848" y="306"/>
                      <a:pt x="855" y="339"/>
                    </a:cubicBezTo>
                    <a:cubicBezTo>
                      <a:pt x="851" y="361"/>
                      <a:pt x="849" y="359"/>
                      <a:pt x="828" y="361"/>
                    </a:cubicBezTo>
                    <a:cubicBezTo>
                      <a:pt x="744" y="360"/>
                      <a:pt x="771" y="372"/>
                      <a:pt x="737" y="343"/>
                    </a:cubicBezTo>
                    <a:cubicBezTo>
                      <a:pt x="734" y="336"/>
                      <a:pt x="732" y="334"/>
                      <a:pt x="726" y="330"/>
                    </a:cubicBezTo>
                    <a:cubicBezTo>
                      <a:pt x="718" y="320"/>
                      <a:pt x="707" y="316"/>
                      <a:pt x="696" y="312"/>
                    </a:cubicBezTo>
                    <a:cubicBezTo>
                      <a:pt x="672" y="313"/>
                      <a:pt x="648" y="312"/>
                      <a:pt x="624" y="313"/>
                    </a:cubicBezTo>
                    <a:cubicBezTo>
                      <a:pt x="618" y="320"/>
                      <a:pt x="608" y="327"/>
                      <a:pt x="599" y="328"/>
                    </a:cubicBezTo>
                    <a:cubicBezTo>
                      <a:pt x="593" y="332"/>
                      <a:pt x="586" y="336"/>
                      <a:pt x="579" y="339"/>
                    </a:cubicBezTo>
                    <a:cubicBezTo>
                      <a:pt x="571" y="347"/>
                      <a:pt x="566" y="351"/>
                      <a:pt x="555" y="352"/>
                    </a:cubicBezTo>
                    <a:cubicBezTo>
                      <a:pt x="539" y="351"/>
                      <a:pt x="535" y="352"/>
                      <a:pt x="524" y="343"/>
                    </a:cubicBezTo>
                    <a:cubicBezTo>
                      <a:pt x="515" y="326"/>
                      <a:pt x="532" y="312"/>
                      <a:pt x="548" y="309"/>
                    </a:cubicBezTo>
                    <a:cubicBezTo>
                      <a:pt x="556" y="305"/>
                      <a:pt x="565" y="302"/>
                      <a:pt x="573" y="298"/>
                    </a:cubicBezTo>
                    <a:cubicBezTo>
                      <a:pt x="584" y="284"/>
                      <a:pt x="602" y="271"/>
                      <a:pt x="615" y="258"/>
                    </a:cubicBezTo>
                    <a:cubicBezTo>
                      <a:pt x="619" y="254"/>
                      <a:pt x="630" y="251"/>
                      <a:pt x="635" y="247"/>
                    </a:cubicBezTo>
                    <a:cubicBezTo>
                      <a:pt x="640" y="243"/>
                      <a:pt x="642" y="238"/>
                      <a:pt x="647" y="234"/>
                    </a:cubicBezTo>
                    <a:cubicBezTo>
                      <a:pt x="655" y="221"/>
                      <a:pt x="660" y="219"/>
                      <a:pt x="674" y="214"/>
                    </a:cubicBezTo>
                    <a:cubicBezTo>
                      <a:pt x="673" y="196"/>
                      <a:pt x="674" y="183"/>
                      <a:pt x="666" y="168"/>
                    </a:cubicBezTo>
                    <a:cubicBezTo>
                      <a:pt x="665" y="161"/>
                      <a:pt x="662" y="157"/>
                      <a:pt x="657" y="151"/>
                    </a:cubicBezTo>
                    <a:cubicBezTo>
                      <a:pt x="656" y="144"/>
                      <a:pt x="651" y="137"/>
                      <a:pt x="648" y="130"/>
                    </a:cubicBezTo>
                    <a:cubicBezTo>
                      <a:pt x="647" y="124"/>
                      <a:pt x="645" y="121"/>
                      <a:pt x="642" y="115"/>
                    </a:cubicBezTo>
                    <a:cubicBezTo>
                      <a:pt x="641" y="108"/>
                      <a:pt x="639" y="105"/>
                      <a:pt x="633" y="100"/>
                    </a:cubicBezTo>
                    <a:cubicBezTo>
                      <a:pt x="629" y="96"/>
                      <a:pt x="620" y="90"/>
                      <a:pt x="620" y="90"/>
                    </a:cubicBezTo>
                    <a:cubicBezTo>
                      <a:pt x="609" y="71"/>
                      <a:pt x="577" y="87"/>
                      <a:pt x="558" y="91"/>
                    </a:cubicBezTo>
                    <a:cubicBezTo>
                      <a:pt x="553" y="94"/>
                      <a:pt x="549" y="96"/>
                      <a:pt x="545" y="100"/>
                    </a:cubicBezTo>
                    <a:cubicBezTo>
                      <a:pt x="533" y="97"/>
                      <a:pt x="534" y="97"/>
                      <a:pt x="528" y="88"/>
                    </a:cubicBezTo>
                    <a:cubicBezTo>
                      <a:pt x="527" y="61"/>
                      <a:pt x="525" y="67"/>
                      <a:pt x="516" y="49"/>
                    </a:cubicBezTo>
                    <a:cubicBezTo>
                      <a:pt x="515" y="25"/>
                      <a:pt x="502" y="7"/>
                      <a:pt x="477" y="3"/>
                    </a:cubicBezTo>
                    <a:cubicBezTo>
                      <a:pt x="464" y="4"/>
                      <a:pt x="453" y="0"/>
                      <a:pt x="444" y="10"/>
                    </a:cubicBezTo>
                    <a:cubicBezTo>
                      <a:pt x="440" y="14"/>
                      <a:pt x="438" y="20"/>
                      <a:pt x="434" y="24"/>
                    </a:cubicBezTo>
                    <a:cubicBezTo>
                      <a:pt x="431" y="27"/>
                      <a:pt x="425" y="31"/>
                      <a:pt x="425" y="31"/>
                    </a:cubicBezTo>
                    <a:cubicBezTo>
                      <a:pt x="410" y="56"/>
                      <a:pt x="436" y="106"/>
                      <a:pt x="408" y="112"/>
                    </a:cubicBezTo>
                    <a:cubicBezTo>
                      <a:pt x="403" y="116"/>
                      <a:pt x="399" y="117"/>
                      <a:pt x="393" y="118"/>
                    </a:cubicBezTo>
                    <a:cubicBezTo>
                      <a:pt x="353" y="138"/>
                      <a:pt x="309" y="135"/>
                      <a:pt x="264" y="141"/>
                    </a:cubicBezTo>
                    <a:cubicBezTo>
                      <a:pt x="259" y="146"/>
                      <a:pt x="252" y="150"/>
                      <a:pt x="246" y="154"/>
                    </a:cubicBezTo>
                    <a:cubicBezTo>
                      <a:pt x="237" y="166"/>
                      <a:pt x="223" y="170"/>
                      <a:pt x="210" y="177"/>
                    </a:cubicBezTo>
                    <a:cubicBezTo>
                      <a:pt x="192" y="187"/>
                      <a:pt x="178" y="201"/>
                      <a:pt x="158" y="207"/>
                    </a:cubicBezTo>
                    <a:cubicBezTo>
                      <a:pt x="153" y="210"/>
                      <a:pt x="149" y="214"/>
                      <a:pt x="144" y="217"/>
                    </a:cubicBezTo>
                    <a:cubicBezTo>
                      <a:pt x="140" y="219"/>
                      <a:pt x="132" y="223"/>
                      <a:pt x="132" y="223"/>
                    </a:cubicBezTo>
                    <a:cubicBezTo>
                      <a:pt x="119" y="243"/>
                      <a:pt x="111" y="260"/>
                      <a:pt x="125" y="289"/>
                    </a:cubicBezTo>
                    <a:cubicBezTo>
                      <a:pt x="122" y="311"/>
                      <a:pt x="123" y="306"/>
                      <a:pt x="99" y="307"/>
                    </a:cubicBezTo>
                    <a:cubicBezTo>
                      <a:pt x="74" y="306"/>
                      <a:pt x="77" y="304"/>
                      <a:pt x="47" y="306"/>
                    </a:cubicBezTo>
                    <a:cubicBezTo>
                      <a:pt x="35" y="308"/>
                      <a:pt x="29" y="313"/>
                      <a:pt x="20" y="321"/>
                    </a:cubicBezTo>
                    <a:cubicBezTo>
                      <a:pt x="14" y="332"/>
                      <a:pt x="12" y="341"/>
                      <a:pt x="20" y="352"/>
                    </a:cubicBezTo>
                    <a:cubicBezTo>
                      <a:pt x="23" y="369"/>
                      <a:pt x="36" y="383"/>
                      <a:pt x="50" y="391"/>
                    </a:cubicBezTo>
                    <a:cubicBezTo>
                      <a:pt x="54" y="396"/>
                      <a:pt x="59" y="399"/>
                      <a:pt x="63" y="403"/>
                    </a:cubicBezTo>
                    <a:cubicBezTo>
                      <a:pt x="66" y="411"/>
                      <a:pt x="76" y="417"/>
                      <a:pt x="81" y="426"/>
                    </a:cubicBezTo>
                    <a:cubicBezTo>
                      <a:pt x="80" y="453"/>
                      <a:pt x="90" y="468"/>
                      <a:pt x="66" y="463"/>
                    </a:cubicBezTo>
                    <a:cubicBezTo>
                      <a:pt x="52" y="452"/>
                      <a:pt x="50" y="453"/>
                      <a:pt x="39" y="438"/>
                    </a:cubicBezTo>
                    <a:cubicBezTo>
                      <a:pt x="37" y="430"/>
                      <a:pt x="33" y="427"/>
                      <a:pt x="27" y="423"/>
                    </a:cubicBezTo>
                    <a:cubicBezTo>
                      <a:pt x="26" y="416"/>
                      <a:pt x="8" y="399"/>
                      <a:pt x="0" y="396"/>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6" name="Freeform 46"/>
              <p:cNvSpPr>
                <a:spLocks/>
              </p:cNvSpPr>
              <p:nvPr/>
            </p:nvSpPr>
            <p:spPr bwMode="auto">
              <a:xfrm>
                <a:off x="1208" y="861"/>
                <a:ext cx="870" cy="482"/>
              </a:xfrm>
              <a:custGeom>
                <a:avLst/>
                <a:gdLst/>
                <a:ahLst/>
                <a:cxnLst>
                  <a:cxn ang="0">
                    <a:pos x="856" y="25"/>
                  </a:cxn>
                  <a:cxn ang="0">
                    <a:pos x="828" y="50"/>
                  </a:cxn>
                  <a:cxn ang="0">
                    <a:pos x="856" y="106"/>
                  </a:cxn>
                  <a:cxn ang="0">
                    <a:pos x="829" y="110"/>
                  </a:cxn>
                  <a:cxn ang="0">
                    <a:pos x="861" y="137"/>
                  </a:cxn>
                  <a:cxn ang="0">
                    <a:pos x="804" y="133"/>
                  </a:cxn>
                  <a:cxn ang="0">
                    <a:pos x="784" y="25"/>
                  </a:cxn>
                  <a:cxn ang="0">
                    <a:pos x="772" y="104"/>
                  </a:cxn>
                  <a:cxn ang="0">
                    <a:pos x="837" y="236"/>
                  </a:cxn>
                  <a:cxn ang="0">
                    <a:pos x="792" y="271"/>
                  </a:cxn>
                  <a:cxn ang="0">
                    <a:pos x="748" y="367"/>
                  </a:cxn>
                  <a:cxn ang="0">
                    <a:pos x="732" y="338"/>
                  </a:cxn>
                  <a:cxn ang="0">
                    <a:pos x="726" y="83"/>
                  </a:cxn>
                  <a:cxn ang="0">
                    <a:pos x="672" y="8"/>
                  </a:cxn>
                  <a:cxn ang="0">
                    <a:pos x="667" y="92"/>
                  </a:cxn>
                  <a:cxn ang="0">
                    <a:pos x="636" y="127"/>
                  </a:cxn>
                  <a:cxn ang="0">
                    <a:pos x="661" y="224"/>
                  </a:cxn>
                  <a:cxn ang="0">
                    <a:pos x="664" y="289"/>
                  </a:cxn>
                  <a:cxn ang="0">
                    <a:pos x="604" y="232"/>
                  </a:cxn>
                  <a:cxn ang="0">
                    <a:pos x="553" y="212"/>
                  </a:cxn>
                  <a:cxn ang="0">
                    <a:pos x="475" y="188"/>
                  </a:cxn>
                  <a:cxn ang="0">
                    <a:pos x="531" y="259"/>
                  </a:cxn>
                  <a:cxn ang="0">
                    <a:pos x="469" y="257"/>
                  </a:cxn>
                  <a:cxn ang="0">
                    <a:pos x="382" y="281"/>
                  </a:cxn>
                  <a:cxn ang="0">
                    <a:pos x="285" y="313"/>
                  </a:cxn>
                  <a:cxn ang="0">
                    <a:pos x="234" y="349"/>
                  </a:cxn>
                  <a:cxn ang="0">
                    <a:pos x="222" y="316"/>
                  </a:cxn>
                  <a:cxn ang="0">
                    <a:pos x="211" y="265"/>
                  </a:cxn>
                  <a:cxn ang="0">
                    <a:pos x="183" y="277"/>
                  </a:cxn>
                  <a:cxn ang="0">
                    <a:pos x="196" y="319"/>
                  </a:cxn>
                  <a:cxn ang="0">
                    <a:pos x="178" y="383"/>
                  </a:cxn>
                  <a:cxn ang="0">
                    <a:pos x="120" y="398"/>
                  </a:cxn>
                  <a:cxn ang="0">
                    <a:pos x="90" y="445"/>
                  </a:cxn>
                  <a:cxn ang="0">
                    <a:pos x="58" y="448"/>
                  </a:cxn>
                  <a:cxn ang="0">
                    <a:pos x="43" y="476"/>
                  </a:cxn>
                  <a:cxn ang="0">
                    <a:pos x="0" y="388"/>
                  </a:cxn>
                </a:cxnLst>
                <a:rect l="0" t="0" r="r" b="b"/>
                <a:pathLst>
                  <a:path w="870" h="482">
                    <a:moveTo>
                      <a:pt x="865" y="47"/>
                    </a:moveTo>
                    <a:cubicBezTo>
                      <a:pt x="864" y="35"/>
                      <a:pt x="865" y="32"/>
                      <a:pt x="856" y="25"/>
                    </a:cubicBezTo>
                    <a:cubicBezTo>
                      <a:pt x="833" y="26"/>
                      <a:pt x="832" y="22"/>
                      <a:pt x="819" y="32"/>
                    </a:cubicBezTo>
                    <a:cubicBezTo>
                      <a:pt x="820" y="42"/>
                      <a:pt x="818" y="48"/>
                      <a:pt x="828" y="50"/>
                    </a:cubicBezTo>
                    <a:cubicBezTo>
                      <a:pt x="838" y="58"/>
                      <a:pt x="849" y="63"/>
                      <a:pt x="859" y="71"/>
                    </a:cubicBezTo>
                    <a:cubicBezTo>
                      <a:pt x="865" y="83"/>
                      <a:pt x="870" y="97"/>
                      <a:pt x="856" y="106"/>
                    </a:cubicBezTo>
                    <a:cubicBezTo>
                      <a:pt x="833" y="103"/>
                      <a:pt x="824" y="88"/>
                      <a:pt x="805" y="85"/>
                    </a:cubicBezTo>
                    <a:cubicBezTo>
                      <a:pt x="787" y="98"/>
                      <a:pt x="818" y="109"/>
                      <a:pt x="829" y="110"/>
                    </a:cubicBezTo>
                    <a:cubicBezTo>
                      <a:pt x="837" y="113"/>
                      <a:pt x="844" y="118"/>
                      <a:pt x="850" y="124"/>
                    </a:cubicBezTo>
                    <a:cubicBezTo>
                      <a:pt x="854" y="128"/>
                      <a:pt x="861" y="137"/>
                      <a:pt x="861" y="137"/>
                    </a:cubicBezTo>
                    <a:cubicBezTo>
                      <a:pt x="855" y="155"/>
                      <a:pt x="849" y="148"/>
                      <a:pt x="828" y="146"/>
                    </a:cubicBezTo>
                    <a:cubicBezTo>
                      <a:pt x="819" y="144"/>
                      <a:pt x="811" y="139"/>
                      <a:pt x="804" y="133"/>
                    </a:cubicBezTo>
                    <a:cubicBezTo>
                      <a:pt x="800" y="126"/>
                      <a:pt x="796" y="127"/>
                      <a:pt x="795" y="119"/>
                    </a:cubicBezTo>
                    <a:cubicBezTo>
                      <a:pt x="795" y="104"/>
                      <a:pt x="810" y="29"/>
                      <a:pt x="784" y="25"/>
                    </a:cubicBezTo>
                    <a:cubicBezTo>
                      <a:pt x="766" y="28"/>
                      <a:pt x="772" y="45"/>
                      <a:pt x="778" y="59"/>
                    </a:cubicBezTo>
                    <a:cubicBezTo>
                      <a:pt x="777" y="75"/>
                      <a:pt x="777" y="89"/>
                      <a:pt x="772" y="104"/>
                    </a:cubicBezTo>
                    <a:cubicBezTo>
                      <a:pt x="774" y="208"/>
                      <a:pt x="742" y="218"/>
                      <a:pt x="814" y="223"/>
                    </a:cubicBezTo>
                    <a:cubicBezTo>
                      <a:pt x="824" y="225"/>
                      <a:pt x="827" y="234"/>
                      <a:pt x="837" y="236"/>
                    </a:cubicBezTo>
                    <a:cubicBezTo>
                      <a:pt x="848" y="250"/>
                      <a:pt x="843" y="250"/>
                      <a:pt x="841" y="277"/>
                    </a:cubicBezTo>
                    <a:cubicBezTo>
                      <a:pt x="823" y="276"/>
                      <a:pt x="809" y="272"/>
                      <a:pt x="792" y="271"/>
                    </a:cubicBezTo>
                    <a:cubicBezTo>
                      <a:pt x="776" y="272"/>
                      <a:pt x="775" y="275"/>
                      <a:pt x="780" y="290"/>
                    </a:cubicBezTo>
                    <a:cubicBezTo>
                      <a:pt x="784" y="342"/>
                      <a:pt x="790" y="353"/>
                      <a:pt x="748" y="367"/>
                    </a:cubicBezTo>
                    <a:cubicBezTo>
                      <a:pt x="739" y="365"/>
                      <a:pt x="740" y="363"/>
                      <a:pt x="736" y="356"/>
                    </a:cubicBezTo>
                    <a:cubicBezTo>
                      <a:pt x="735" y="350"/>
                      <a:pt x="733" y="344"/>
                      <a:pt x="732" y="338"/>
                    </a:cubicBezTo>
                    <a:cubicBezTo>
                      <a:pt x="732" y="303"/>
                      <a:pt x="749" y="201"/>
                      <a:pt x="718" y="149"/>
                    </a:cubicBezTo>
                    <a:cubicBezTo>
                      <a:pt x="715" y="128"/>
                      <a:pt x="715" y="101"/>
                      <a:pt x="726" y="83"/>
                    </a:cubicBezTo>
                    <a:cubicBezTo>
                      <a:pt x="730" y="57"/>
                      <a:pt x="734" y="11"/>
                      <a:pt x="697" y="4"/>
                    </a:cubicBezTo>
                    <a:cubicBezTo>
                      <a:pt x="688" y="0"/>
                      <a:pt x="680" y="3"/>
                      <a:pt x="672" y="8"/>
                    </a:cubicBezTo>
                    <a:cubicBezTo>
                      <a:pt x="667" y="18"/>
                      <a:pt x="668" y="29"/>
                      <a:pt x="672" y="40"/>
                    </a:cubicBezTo>
                    <a:cubicBezTo>
                      <a:pt x="674" y="56"/>
                      <a:pt x="682" y="83"/>
                      <a:pt x="667" y="92"/>
                    </a:cubicBezTo>
                    <a:cubicBezTo>
                      <a:pt x="663" y="101"/>
                      <a:pt x="656" y="107"/>
                      <a:pt x="648" y="113"/>
                    </a:cubicBezTo>
                    <a:cubicBezTo>
                      <a:pt x="643" y="117"/>
                      <a:pt x="636" y="127"/>
                      <a:pt x="636" y="127"/>
                    </a:cubicBezTo>
                    <a:cubicBezTo>
                      <a:pt x="627" y="159"/>
                      <a:pt x="634" y="185"/>
                      <a:pt x="654" y="209"/>
                    </a:cubicBezTo>
                    <a:cubicBezTo>
                      <a:pt x="655" y="215"/>
                      <a:pt x="657" y="219"/>
                      <a:pt x="661" y="224"/>
                    </a:cubicBezTo>
                    <a:cubicBezTo>
                      <a:pt x="663" y="232"/>
                      <a:pt x="666" y="239"/>
                      <a:pt x="667" y="247"/>
                    </a:cubicBezTo>
                    <a:cubicBezTo>
                      <a:pt x="666" y="261"/>
                      <a:pt x="669" y="276"/>
                      <a:pt x="664" y="289"/>
                    </a:cubicBezTo>
                    <a:cubicBezTo>
                      <a:pt x="662" y="295"/>
                      <a:pt x="649" y="277"/>
                      <a:pt x="649" y="277"/>
                    </a:cubicBezTo>
                    <a:cubicBezTo>
                      <a:pt x="643" y="265"/>
                      <a:pt x="618" y="235"/>
                      <a:pt x="604" y="232"/>
                    </a:cubicBezTo>
                    <a:cubicBezTo>
                      <a:pt x="596" y="230"/>
                      <a:pt x="587" y="230"/>
                      <a:pt x="579" y="229"/>
                    </a:cubicBezTo>
                    <a:cubicBezTo>
                      <a:pt x="569" y="224"/>
                      <a:pt x="562" y="217"/>
                      <a:pt x="553" y="212"/>
                    </a:cubicBezTo>
                    <a:cubicBezTo>
                      <a:pt x="540" y="192"/>
                      <a:pt x="513" y="176"/>
                      <a:pt x="489" y="172"/>
                    </a:cubicBezTo>
                    <a:cubicBezTo>
                      <a:pt x="475" y="173"/>
                      <a:pt x="471" y="172"/>
                      <a:pt x="475" y="188"/>
                    </a:cubicBezTo>
                    <a:cubicBezTo>
                      <a:pt x="478" y="199"/>
                      <a:pt x="493" y="205"/>
                      <a:pt x="501" y="211"/>
                    </a:cubicBezTo>
                    <a:cubicBezTo>
                      <a:pt x="515" y="222"/>
                      <a:pt x="525" y="243"/>
                      <a:pt x="531" y="259"/>
                    </a:cubicBezTo>
                    <a:cubicBezTo>
                      <a:pt x="528" y="269"/>
                      <a:pt x="521" y="276"/>
                      <a:pt x="510" y="278"/>
                    </a:cubicBezTo>
                    <a:cubicBezTo>
                      <a:pt x="484" y="273"/>
                      <a:pt x="490" y="264"/>
                      <a:pt x="469" y="257"/>
                    </a:cubicBezTo>
                    <a:cubicBezTo>
                      <a:pt x="449" y="259"/>
                      <a:pt x="428" y="260"/>
                      <a:pt x="408" y="263"/>
                    </a:cubicBezTo>
                    <a:cubicBezTo>
                      <a:pt x="398" y="269"/>
                      <a:pt x="394" y="279"/>
                      <a:pt x="382" y="281"/>
                    </a:cubicBezTo>
                    <a:cubicBezTo>
                      <a:pt x="370" y="279"/>
                      <a:pt x="372" y="267"/>
                      <a:pt x="361" y="265"/>
                    </a:cubicBezTo>
                    <a:cubicBezTo>
                      <a:pt x="333" y="267"/>
                      <a:pt x="305" y="293"/>
                      <a:pt x="285" y="313"/>
                    </a:cubicBezTo>
                    <a:cubicBezTo>
                      <a:pt x="282" y="316"/>
                      <a:pt x="281" y="321"/>
                      <a:pt x="277" y="323"/>
                    </a:cubicBezTo>
                    <a:cubicBezTo>
                      <a:pt x="263" y="332"/>
                      <a:pt x="248" y="340"/>
                      <a:pt x="234" y="349"/>
                    </a:cubicBezTo>
                    <a:cubicBezTo>
                      <a:pt x="226" y="341"/>
                      <a:pt x="224" y="339"/>
                      <a:pt x="220" y="329"/>
                    </a:cubicBezTo>
                    <a:cubicBezTo>
                      <a:pt x="221" y="325"/>
                      <a:pt x="220" y="320"/>
                      <a:pt x="222" y="316"/>
                    </a:cubicBezTo>
                    <a:cubicBezTo>
                      <a:pt x="223" y="312"/>
                      <a:pt x="229" y="307"/>
                      <a:pt x="229" y="307"/>
                    </a:cubicBezTo>
                    <a:cubicBezTo>
                      <a:pt x="228" y="295"/>
                      <a:pt x="227" y="268"/>
                      <a:pt x="211" y="265"/>
                    </a:cubicBezTo>
                    <a:cubicBezTo>
                      <a:pt x="203" y="259"/>
                      <a:pt x="203" y="259"/>
                      <a:pt x="192" y="260"/>
                    </a:cubicBezTo>
                    <a:cubicBezTo>
                      <a:pt x="186" y="266"/>
                      <a:pt x="184" y="269"/>
                      <a:pt x="183" y="277"/>
                    </a:cubicBezTo>
                    <a:cubicBezTo>
                      <a:pt x="184" y="290"/>
                      <a:pt x="184" y="293"/>
                      <a:pt x="192" y="302"/>
                    </a:cubicBezTo>
                    <a:cubicBezTo>
                      <a:pt x="193" y="308"/>
                      <a:pt x="195" y="312"/>
                      <a:pt x="196" y="319"/>
                    </a:cubicBezTo>
                    <a:cubicBezTo>
                      <a:pt x="195" y="343"/>
                      <a:pt x="194" y="344"/>
                      <a:pt x="192" y="362"/>
                    </a:cubicBezTo>
                    <a:cubicBezTo>
                      <a:pt x="194" y="377"/>
                      <a:pt x="196" y="381"/>
                      <a:pt x="178" y="383"/>
                    </a:cubicBezTo>
                    <a:cubicBezTo>
                      <a:pt x="153" y="379"/>
                      <a:pt x="152" y="389"/>
                      <a:pt x="133" y="392"/>
                    </a:cubicBezTo>
                    <a:cubicBezTo>
                      <a:pt x="128" y="394"/>
                      <a:pt x="124" y="395"/>
                      <a:pt x="120" y="398"/>
                    </a:cubicBezTo>
                    <a:cubicBezTo>
                      <a:pt x="117" y="405"/>
                      <a:pt x="113" y="404"/>
                      <a:pt x="106" y="406"/>
                    </a:cubicBezTo>
                    <a:cubicBezTo>
                      <a:pt x="88" y="419"/>
                      <a:pt x="117" y="448"/>
                      <a:pt x="90" y="445"/>
                    </a:cubicBezTo>
                    <a:cubicBezTo>
                      <a:pt x="85" y="442"/>
                      <a:pt x="81" y="439"/>
                      <a:pt x="76" y="437"/>
                    </a:cubicBezTo>
                    <a:cubicBezTo>
                      <a:pt x="63" y="439"/>
                      <a:pt x="62" y="437"/>
                      <a:pt x="58" y="448"/>
                    </a:cubicBezTo>
                    <a:cubicBezTo>
                      <a:pt x="60" y="458"/>
                      <a:pt x="62" y="470"/>
                      <a:pt x="66" y="479"/>
                    </a:cubicBezTo>
                    <a:cubicBezTo>
                      <a:pt x="57" y="482"/>
                      <a:pt x="51" y="480"/>
                      <a:pt x="43" y="476"/>
                    </a:cubicBezTo>
                    <a:cubicBezTo>
                      <a:pt x="32" y="461"/>
                      <a:pt x="38" y="442"/>
                      <a:pt x="31" y="425"/>
                    </a:cubicBezTo>
                    <a:cubicBezTo>
                      <a:pt x="29" y="414"/>
                      <a:pt x="13" y="388"/>
                      <a:pt x="0" y="388"/>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7" name="Freeform 47"/>
              <p:cNvSpPr>
                <a:spLocks/>
              </p:cNvSpPr>
              <p:nvPr/>
            </p:nvSpPr>
            <p:spPr bwMode="auto">
              <a:xfrm>
                <a:off x="612" y="981"/>
                <a:ext cx="715" cy="692"/>
              </a:xfrm>
              <a:custGeom>
                <a:avLst/>
                <a:gdLst/>
                <a:ahLst/>
                <a:cxnLst>
                  <a:cxn ang="0">
                    <a:pos x="559" y="257"/>
                  </a:cxn>
                  <a:cxn ang="0">
                    <a:pos x="534" y="237"/>
                  </a:cxn>
                  <a:cxn ang="0">
                    <a:pos x="579" y="225"/>
                  </a:cxn>
                  <a:cxn ang="0">
                    <a:pos x="597" y="242"/>
                  </a:cxn>
                  <a:cxn ang="0">
                    <a:pos x="657" y="261"/>
                  </a:cxn>
                  <a:cxn ang="0">
                    <a:pos x="705" y="245"/>
                  </a:cxn>
                  <a:cxn ang="0">
                    <a:pos x="615" y="125"/>
                  </a:cxn>
                  <a:cxn ang="0">
                    <a:pos x="546" y="99"/>
                  </a:cxn>
                  <a:cxn ang="0">
                    <a:pos x="505" y="95"/>
                  </a:cxn>
                  <a:cxn ang="0">
                    <a:pos x="484" y="14"/>
                  </a:cxn>
                  <a:cxn ang="0">
                    <a:pos x="463" y="6"/>
                  </a:cxn>
                  <a:cxn ang="0">
                    <a:pos x="406" y="12"/>
                  </a:cxn>
                  <a:cxn ang="0">
                    <a:pos x="354" y="56"/>
                  </a:cxn>
                  <a:cxn ang="0">
                    <a:pos x="262" y="102"/>
                  </a:cxn>
                  <a:cxn ang="0">
                    <a:pos x="226" y="119"/>
                  </a:cxn>
                  <a:cxn ang="0">
                    <a:pos x="216" y="185"/>
                  </a:cxn>
                  <a:cxn ang="0">
                    <a:pos x="166" y="285"/>
                  </a:cxn>
                  <a:cxn ang="0">
                    <a:pos x="136" y="333"/>
                  </a:cxn>
                  <a:cxn ang="0">
                    <a:pos x="79" y="390"/>
                  </a:cxn>
                  <a:cxn ang="0">
                    <a:pos x="39" y="431"/>
                  </a:cxn>
                  <a:cxn ang="0">
                    <a:pos x="0" y="521"/>
                  </a:cxn>
                  <a:cxn ang="0">
                    <a:pos x="75" y="593"/>
                  </a:cxn>
                  <a:cxn ang="0">
                    <a:pos x="114" y="563"/>
                  </a:cxn>
                  <a:cxn ang="0">
                    <a:pos x="147" y="608"/>
                  </a:cxn>
                  <a:cxn ang="0">
                    <a:pos x="166" y="678"/>
                  </a:cxn>
                  <a:cxn ang="0">
                    <a:pos x="232" y="657"/>
                  </a:cxn>
                  <a:cxn ang="0">
                    <a:pos x="264" y="614"/>
                  </a:cxn>
                  <a:cxn ang="0">
                    <a:pos x="261" y="489"/>
                  </a:cxn>
                  <a:cxn ang="0">
                    <a:pos x="283" y="413"/>
                  </a:cxn>
                  <a:cxn ang="0">
                    <a:pos x="336" y="347"/>
                  </a:cxn>
                  <a:cxn ang="0">
                    <a:pos x="399" y="300"/>
                  </a:cxn>
                  <a:cxn ang="0">
                    <a:pos x="358" y="390"/>
                  </a:cxn>
                  <a:cxn ang="0">
                    <a:pos x="339" y="426"/>
                  </a:cxn>
                  <a:cxn ang="0">
                    <a:pos x="472" y="515"/>
                  </a:cxn>
                  <a:cxn ang="0">
                    <a:pos x="399" y="552"/>
                  </a:cxn>
                  <a:cxn ang="0">
                    <a:pos x="367" y="557"/>
                  </a:cxn>
                  <a:cxn ang="0">
                    <a:pos x="325" y="630"/>
                  </a:cxn>
                  <a:cxn ang="0">
                    <a:pos x="304" y="692"/>
                  </a:cxn>
                </a:cxnLst>
                <a:rect l="0" t="0" r="r" b="b"/>
                <a:pathLst>
                  <a:path w="715" h="692">
                    <a:moveTo>
                      <a:pt x="577" y="263"/>
                    </a:moveTo>
                    <a:cubicBezTo>
                      <a:pt x="570" y="261"/>
                      <a:pt x="566" y="258"/>
                      <a:pt x="559" y="257"/>
                    </a:cubicBezTo>
                    <a:cubicBezTo>
                      <a:pt x="547" y="251"/>
                      <a:pt x="553" y="253"/>
                      <a:pt x="544" y="251"/>
                    </a:cubicBezTo>
                    <a:cubicBezTo>
                      <a:pt x="536" y="240"/>
                      <a:pt x="539" y="245"/>
                      <a:pt x="534" y="237"/>
                    </a:cubicBezTo>
                    <a:cubicBezTo>
                      <a:pt x="535" y="227"/>
                      <a:pt x="537" y="225"/>
                      <a:pt x="547" y="224"/>
                    </a:cubicBezTo>
                    <a:cubicBezTo>
                      <a:pt x="558" y="224"/>
                      <a:pt x="569" y="223"/>
                      <a:pt x="579" y="225"/>
                    </a:cubicBezTo>
                    <a:cubicBezTo>
                      <a:pt x="583" y="226"/>
                      <a:pt x="581" y="233"/>
                      <a:pt x="583" y="236"/>
                    </a:cubicBezTo>
                    <a:cubicBezTo>
                      <a:pt x="587" y="241"/>
                      <a:pt x="591" y="241"/>
                      <a:pt x="597" y="242"/>
                    </a:cubicBezTo>
                    <a:cubicBezTo>
                      <a:pt x="611" y="253"/>
                      <a:pt x="625" y="251"/>
                      <a:pt x="643" y="252"/>
                    </a:cubicBezTo>
                    <a:cubicBezTo>
                      <a:pt x="649" y="254"/>
                      <a:pt x="652" y="258"/>
                      <a:pt x="657" y="261"/>
                    </a:cubicBezTo>
                    <a:cubicBezTo>
                      <a:pt x="681" y="260"/>
                      <a:pt x="678" y="260"/>
                      <a:pt x="694" y="257"/>
                    </a:cubicBezTo>
                    <a:cubicBezTo>
                      <a:pt x="701" y="253"/>
                      <a:pt x="699" y="250"/>
                      <a:pt x="705" y="245"/>
                    </a:cubicBezTo>
                    <a:cubicBezTo>
                      <a:pt x="715" y="225"/>
                      <a:pt x="707" y="217"/>
                      <a:pt x="697" y="200"/>
                    </a:cubicBezTo>
                    <a:cubicBezTo>
                      <a:pt x="682" y="173"/>
                      <a:pt x="647" y="130"/>
                      <a:pt x="615" y="125"/>
                    </a:cubicBezTo>
                    <a:cubicBezTo>
                      <a:pt x="603" y="115"/>
                      <a:pt x="587" y="106"/>
                      <a:pt x="571" y="104"/>
                    </a:cubicBezTo>
                    <a:cubicBezTo>
                      <a:pt x="559" y="98"/>
                      <a:pt x="563" y="98"/>
                      <a:pt x="546" y="99"/>
                    </a:cubicBezTo>
                    <a:cubicBezTo>
                      <a:pt x="540" y="101"/>
                      <a:pt x="535" y="104"/>
                      <a:pt x="529" y="105"/>
                    </a:cubicBezTo>
                    <a:cubicBezTo>
                      <a:pt x="513" y="104"/>
                      <a:pt x="513" y="106"/>
                      <a:pt x="505" y="95"/>
                    </a:cubicBezTo>
                    <a:cubicBezTo>
                      <a:pt x="506" y="83"/>
                      <a:pt x="505" y="66"/>
                      <a:pt x="510" y="54"/>
                    </a:cubicBezTo>
                    <a:cubicBezTo>
                      <a:pt x="508" y="39"/>
                      <a:pt x="499" y="20"/>
                      <a:pt x="484" y="14"/>
                    </a:cubicBezTo>
                    <a:cubicBezTo>
                      <a:pt x="482" y="13"/>
                      <a:pt x="479" y="13"/>
                      <a:pt x="477" y="12"/>
                    </a:cubicBezTo>
                    <a:cubicBezTo>
                      <a:pt x="472" y="10"/>
                      <a:pt x="468" y="8"/>
                      <a:pt x="463" y="6"/>
                    </a:cubicBezTo>
                    <a:cubicBezTo>
                      <a:pt x="461" y="5"/>
                      <a:pt x="456" y="3"/>
                      <a:pt x="456" y="3"/>
                    </a:cubicBezTo>
                    <a:cubicBezTo>
                      <a:pt x="426" y="5"/>
                      <a:pt x="424" y="0"/>
                      <a:pt x="406" y="12"/>
                    </a:cubicBezTo>
                    <a:cubicBezTo>
                      <a:pt x="401" y="20"/>
                      <a:pt x="397" y="31"/>
                      <a:pt x="388" y="36"/>
                    </a:cubicBezTo>
                    <a:cubicBezTo>
                      <a:pt x="381" y="47"/>
                      <a:pt x="367" y="52"/>
                      <a:pt x="354" y="56"/>
                    </a:cubicBezTo>
                    <a:cubicBezTo>
                      <a:pt x="336" y="66"/>
                      <a:pt x="308" y="86"/>
                      <a:pt x="289" y="90"/>
                    </a:cubicBezTo>
                    <a:cubicBezTo>
                      <a:pt x="282" y="96"/>
                      <a:pt x="272" y="100"/>
                      <a:pt x="262" y="102"/>
                    </a:cubicBezTo>
                    <a:cubicBezTo>
                      <a:pt x="256" y="106"/>
                      <a:pt x="247" y="110"/>
                      <a:pt x="240" y="111"/>
                    </a:cubicBezTo>
                    <a:cubicBezTo>
                      <a:pt x="235" y="113"/>
                      <a:pt x="231" y="116"/>
                      <a:pt x="226" y="119"/>
                    </a:cubicBezTo>
                    <a:cubicBezTo>
                      <a:pt x="222" y="124"/>
                      <a:pt x="220" y="128"/>
                      <a:pt x="219" y="134"/>
                    </a:cubicBezTo>
                    <a:cubicBezTo>
                      <a:pt x="218" y="151"/>
                      <a:pt x="222" y="169"/>
                      <a:pt x="216" y="185"/>
                    </a:cubicBezTo>
                    <a:cubicBezTo>
                      <a:pt x="208" y="205"/>
                      <a:pt x="193" y="223"/>
                      <a:pt x="184" y="243"/>
                    </a:cubicBezTo>
                    <a:cubicBezTo>
                      <a:pt x="181" y="260"/>
                      <a:pt x="177" y="271"/>
                      <a:pt x="166" y="285"/>
                    </a:cubicBezTo>
                    <a:cubicBezTo>
                      <a:pt x="164" y="294"/>
                      <a:pt x="151" y="308"/>
                      <a:pt x="151" y="308"/>
                    </a:cubicBezTo>
                    <a:cubicBezTo>
                      <a:pt x="149" y="317"/>
                      <a:pt x="142" y="326"/>
                      <a:pt x="136" y="333"/>
                    </a:cubicBezTo>
                    <a:cubicBezTo>
                      <a:pt x="132" y="344"/>
                      <a:pt x="128" y="350"/>
                      <a:pt x="118" y="357"/>
                    </a:cubicBezTo>
                    <a:cubicBezTo>
                      <a:pt x="112" y="368"/>
                      <a:pt x="86" y="380"/>
                      <a:pt x="79" y="390"/>
                    </a:cubicBezTo>
                    <a:cubicBezTo>
                      <a:pt x="71" y="402"/>
                      <a:pt x="62" y="407"/>
                      <a:pt x="51" y="416"/>
                    </a:cubicBezTo>
                    <a:cubicBezTo>
                      <a:pt x="46" y="420"/>
                      <a:pt x="43" y="427"/>
                      <a:pt x="39" y="431"/>
                    </a:cubicBezTo>
                    <a:cubicBezTo>
                      <a:pt x="26" y="444"/>
                      <a:pt x="15" y="454"/>
                      <a:pt x="4" y="468"/>
                    </a:cubicBezTo>
                    <a:cubicBezTo>
                      <a:pt x="0" y="490"/>
                      <a:pt x="1" y="484"/>
                      <a:pt x="0" y="521"/>
                    </a:cubicBezTo>
                    <a:cubicBezTo>
                      <a:pt x="1" y="551"/>
                      <a:pt x="4" y="587"/>
                      <a:pt x="39" y="599"/>
                    </a:cubicBezTo>
                    <a:cubicBezTo>
                      <a:pt x="53" y="598"/>
                      <a:pt x="62" y="594"/>
                      <a:pt x="75" y="593"/>
                    </a:cubicBezTo>
                    <a:cubicBezTo>
                      <a:pt x="87" y="587"/>
                      <a:pt x="81" y="589"/>
                      <a:pt x="90" y="587"/>
                    </a:cubicBezTo>
                    <a:cubicBezTo>
                      <a:pt x="96" y="579"/>
                      <a:pt x="106" y="568"/>
                      <a:pt x="114" y="563"/>
                    </a:cubicBezTo>
                    <a:cubicBezTo>
                      <a:pt x="119" y="554"/>
                      <a:pt x="128" y="550"/>
                      <a:pt x="138" y="548"/>
                    </a:cubicBezTo>
                    <a:cubicBezTo>
                      <a:pt x="147" y="560"/>
                      <a:pt x="142" y="590"/>
                      <a:pt x="147" y="608"/>
                    </a:cubicBezTo>
                    <a:cubicBezTo>
                      <a:pt x="148" y="618"/>
                      <a:pt x="148" y="629"/>
                      <a:pt x="153" y="638"/>
                    </a:cubicBezTo>
                    <a:cubicBezTo>
                      <a:pt x="155" y="651"/>
                      <a:pt x="154" y="676"/>
                      <a:pt x="166" y="678"/>
                    </a:cubicBezTo>
                    <a:cubicBezTo>
                      <a:pt x="178" y="677"/>
                      <a:pt x="190" y="673"/>
                      <a:pt x="202" y="671"/>
                    </a:cubicBezTo>
                    <a:cubicBezTo>
                      <a:pt x="213" y="667"/>
                      <a:pt x="221" y="662"/>
                      <a:pt x="232" y="657"/>
                    </a:cubicBezTo>
                    <a:cubicBezTo>
                      <a:pt x="236" y="655"/>
                      <a:pt x="244" y="651"/>
                      <a:pt x="244" y="651"/>
                    </a:cubicBezTo>
                    <a:cubicBezTo>
                      <a:pt x="248" y="638"/>
                      <a:pt x="256" y="624"/>
                      <a:pt x="264" y="614"/>
                    </a:cubicBezTo>
                    <a:cubicBezTo>
                      <a:pt x="270" y="583"/>
                      <a:pt x="275" y="548"/>
                      <a:pt x="262" y="518"/>
                    </a:cubicBezTo>
                    <a:cubicBezTo>
                      <a:pt x="259" y="504"/>
                      <a:pt x="259" y="511"/>
                      <a:pt x="261" y="489"/>
                    </a:cubicBezTo>
                    <a:cubicBezTo>
                      <a:pt x="262" y="470"/>
                      <a:pt x="259" y="463"/>
                      <a:pt x="267" y="450"/>
                    </a:cubicBezTo>
                    <a:cubicBezTo>
                      <a:pt x="269" y="436"/>
                      <a:pt x="275" y="424"/>
                      <a:pt x="283" y="413"/>
                    </a:cubicBezTo>
                    <a:cubicBezTo>
                      <a:pt x="287" y="401"/>
                      <a:pt x="295" y="387"/>
                      <a:pt x="306" y="380"/>
                    </a:cubicBezTo>
                    <a:cubicBezTo>
                      <a:pt x="313" y="368"/>
                      <a:pt x="325" y="356"/>
                      <a:pt x="336" y="347"/>
                    </a:cubicBezTo>
                    <a:cubicBezTo>
                      <a:pt x="341" y="321"/>
                      <a:pt x="335" y="298"/>
                      <a:pt x="367" y="293"/>
                    </a:cubicBezTo>
                    <a:cubicBezTo>
                      <a:pt x="387" y="294"/>
                      <a:pt x="387" y="291"/>
                      <a:pt x="399" y="300"/>
                    </a:cubicBezTo>
                    <a:cubicBezTo>
                      <a:pt x="416" y="329"/>
                      <a:pt x="389" y="364"/>
                      <a:pt x="367" y="381"/>
                    </a:cubicBezTo>
                    <a:cubicBezTo>
                      <a:pt x="364" y="384"/>
                      <a:pt x="361" y="387"/>
                      <a:pt x="358" y="390"/>
                    </a:cubicBezTo>
                    <a:cubicBezTo>
                      <a:pt x="354" y="396"/>
                      <a:pt x="350" y="402"/>
                      <a:pt x="346" y="408"/>
                    </a:cubicBezTo>
                    <a:cubicBezTo>
                      <a:pt x="345" y="416"/>
                      <a:pt x="340" y="418"/>
                      <a:pt x="339" y="426"/>
                    </a:cubicBezTo>
                    <a:cubicBezTo>
                      <a:pt x="339" y="431"/>
                      <a:pt x="319" y="504"/>
                      <a:pt x="348" y="507"/>
                    </a:cubicBezTo>
                    <a:cubicBezTo>
                      <a:pt x="388" y="520"/>
                      <a:pt x="463" y="470"/>
                      <a:pt x="472" y="515"/>
                    </a:cubicBezTo>
                    <a:cubicBezTo>
                      <a:pt x="470" y="544"/>
                      <a:pt x="448" y="538"/>
                      <a:pt x="421" y="539"/>
                    </a:cubicBezTo>
                    <a:cubicBezTo>
                      <a:pt x="413" y="542"/>
                      <a:pt x="407" y="550"/>
                      <a:pt x="399" y="552"/>
                    </a:cubicBezTo>
                    <a:cubicBezTo>
                      <a:pt x="393" y="553"/>
                      <a:pt x="387" y="553"/>
                      <a:pt x="381" y="554"/>
                    </a:cubicBezTo>
                    <a:cubicBezTo>
                      <a:pt x="376" y="555"/>
                      <a:pt x="372" y="556"/>
                      <a:pt x="367" y="557"/>
                    </a:cubicBezTo>
                    <a:cubicBezTo>
                      <a:pt x="355" y="564"/>
                      <a:pt x="349" y="575"/>
                      <a:pt x="342" y="587"/>
                    </a:cubicBezTo>
                    <a:cubicBezTo>
                      <a:pt x="339" y="621"/>
                      <a:pt x="337" y="607"/>
                      <a:pt x="325" y="630"/>
                    </a:cubicBezTo>
                    <a:cubicBezTo>
                      <a:pt x="323" y="638"/>
                      <a:pt x="318" y="647"/>
                      <a:pt x="313" y="654"/>
                    </a:cubicBezTo>
                    <a:cubicBezTo>
                      <a:pt x="311" y="666"/>
                      <a:pt x="304" y="680"/>
                      <a:pt x="304" y="692"/>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8" name="Freeform 48"/>
              <p:cNvSpPr>
                <a:spLocks/>
              </p:cNvSpPr>
              <p:nvPr/>
            </p:nvSpPr>
            <p:spPr bwMode="auto">
              <a:xfrm>
                <a:off x="348" y="1599"/>
                <a:ext cx="934" cy="665"/>
              </a:xfrm>
              <a:custGeom>
                <a:avLst/>
                <a:gdLst/>
                <a:ahLst/>
                <a:cxnLst>
                  <a:cxn ang="0">
                    <a:pos x="527" y="112"/>
                  </a:cxn>
                  <a:cxn ang="0">
                    <a:pos x="486" y="127"/>
                  </a:cxn>
                  <a:cxn ang="0">
                    <a:pos x="407" y="70"/>
                  </a:cxn>
                  <a:cxn ang="0">
                    <a:pos x="393" y="4"/>
                  </a:cxn>
                  <a:cxn ang="0">
                    <a:pos x="374" y="113"/>
                  </a:cxn>
                  <a:cxn ang="0">
                    <a:pos x="321" y="140"/>
                  </a:cxn>
                  <a:cxn ang="0">
                    <a:pos x="303" y="161"/>
                  </a:cxn>
                  <a:cxn ang="0">
                    <a:pos x="281" y="205"/>
                  </a:cxn>
                  <a:cxn ang="0">
                    <a:pos x="252" y="233"/>
                  </a:cxn>
                  <a:cxn ang="0">
                    <a:pos x="225" y="263"/>
                  </a:cxn>
                  <a:cxn ang="0">
                    <a:pos x="126" y="283"/>
                  </a:cxn>
                  <a:cxn ang="0">
                    <a:pos x="162" y="329"/>
                  </a:cxn>
                  <a:cxn ang="0">
                    <a:pos x="177" y="412"/>
                  </a:cxn>
                  <a:cxn ang="0">
                    <a:pos x="39" y="428"/>
                  </a:cxn>
                  <a:cxn ang="0">
                    <a:pos x="33" y="455"/>
                  </a:cxn>
                  <a:cxn ang="0">
                    <a:pos x="30" y="484"/>
                  </a:cxn>
                  <a:cxn ang="0">
                    <a:pos x="80" y="605"/>
                  </a:cxn>
                  <a:cxn ang="0">
                    <a:pos x="212" y="578"/>
                  </a:cxn>
                  <a:cxn ang="0">
                    <a:pos x="225" y="535"/>
                  </a:cxn>
                  <a:cxn ang="0">
                    <a:pos x="260" y="499"/>
                  </a:cxn>
                  <a:cxn ang="0">
                    <a:pos x="281" y="443"/>
                  </a:cxn>
                  <a:cxn ang="0">
                    <a:pos x="347" y="433"/>
                  </a:cxn>
                  <a:cxn ang="0">
                    <a:pos x="390" y="427"/>
                  </a:cxn>
                  <a:cxn ang="0">
                    <a:pos x="443" y="472"/>
                  </a:cxn>
                  <a:cxn ang="0">
                    <a:pos x="500" y="530"/>
                  </a:cxn>
                  <a:cxn ang="0">
                    <a:pos x="471" y="569"/>
                  </a:cxn>
                  <a:cxn ang="0">
                    <a:pos x="471" y="595"/>
                  </a:cxn>
                  <a:cxn ang="0">
                    <a:pos x="524" y="571"/>
                  </a:cxn>
                  <a:cxn ang="0">
                    <a:pos x="519" y="494"/>
                  </a:cxn>
                  <a:cxn ang="0">
                    <a:pos x="498" y="478"/>
                  </a:cxn>
                  <a:cxn ang="0">
                    <a:pos x="450" y="440"/>
                  </a:cxn>
                  <a:cxn ang="0">
                    <a:pos x="458" y="383"/>
                  </a:cxn>
                  <a:cxn ang="0">
                    <a:pos x="533" y="436"/>
                  </a:cxn>
                  <a:cxn ang="0">
                    <a:pos x="576" y="500"/>
                  </a:cxn>
                  <a:cxn ang="0">
                    <a:pos x="618" y="551"/>
                  </a:cxn>
                  <a:cxn ang="0">
                    <a:pos x="636" y="566"/>
                  </a:cxn>
                  <a:cxn ang="0">
                    <a:pos x="675" y="587"/>
                  </a:cxn>
                  <a:cxn ang="0">
                    <a:pos x="683" y="508"/>
                  </a:cxn>
                  <a:cxn ang="0">
                    <a:pos x="734" y="572"/>
                  </a:cxn>
                  <a:cxn ang="0">
                    <a:pos x="872" y="593"/>
                  </a:cxn>
                  <a:cxn ang="0">
                    <a:pos x="927" y="632"/>
                  </a:cxn>
                </a:cxnLst>
                <a:rect l="0" t="0" r="r" b="b"/>
                <a:pathLst>
                  <a:path w="934" h="665">
                    <a:moveTo>
                      <a:pt x="585" y="85"/>
                    </a:moveTo>
                    <a:cubicBezTo>
                      <a:pt x="583" y="125"/>
                      <a:pt x="579" y="110"/>
                      <a:pt x="527" y="112"/>
                    </a:cubicBezTo>
                    <a:cubicBezTo>
                      <a:pt x="518" y="114"/>
                      <a:pt x="515" y="121"/>
                      <a:pt x="507" y="124"/>
                    </a:cubicBezTo>
                    <a:cubicBezTo>
                      <a:pt x="500" y="126"/>
                      <a:pt x="493" y="126"/>
                      <a:pt x="486" y="127"/>
                    </a:cubicBezTo>
                    <a:cubicBezTo>
                      <a:pt x="446" y="126"/>
                      <a:pt x="420" y="135"/>
                      <a:pt x="402" y="100"/>
                    </a:cubicBezTo>
                    <a:cubicBezTo>
                      <a:pt x="400" y="89"/>
                      <a:pt x="397" y="78"/>
                      <a:pt x="407" y="70"/>
                    </a:cubicBezTo>
                    <a:cubicBezTo>
                      <a:pt x="408" y="63"/>
                      <a:pt x="410" y="59"/>
                      <a:pt x="413" y="53"/>
                    </a:cubicBezTo>
                    <a:cubicBezTo>
                      <a:pt x="416" y="33"/>
                      <a:pt x="415" y="8"/>
                      <a:pt x="393" y="4"/>
                    </a:cubicBezTo>
                    <a:cubicBezTo>
                      <a:pt x="385" y="0"/>
                      <a:pt x="377" y="2"/>
                      <a:pt x="369" y="7"/>
                    </a:cubicBezTo>
                    <a:cubicBezTo>
                      <a:pt x="362" y="21"/>
                      <a:pt x="367" y="98"/>
                      <a:pt x="374" y="113"/>
                    </a:cubicBezTo>
                    <a:cubicBezTo>
                      <a:pt x="371" y="134"/>
                      <a:pt x="369" y="128"/>
                      <a:pt x="344" y="130"/>
                    </a:cubicBezTo>
                    <a:cubicBezTo>
                      <a:pt x="335" y="132"/>
                      <a:pt x="330" y="138"/>
                      <a:pt x="321" y="140"/>
                    </a:cubicBezTo>
                    <a:cubicBezTo>
                      <a:pt x="317" y="143"/>
                      <a:pt x="312" y="144"/>
                      <a:pt x="309" y="149"/>
                    </a:cubicBezTo>
                    <a:cubicBezTo>
                      <a:pt x="307" y="153"/>
                      <a:pt x="303" y="161"/>
                      <a:pt x="303" y="161"/>
                    </a:cubicBezTo>
                    <a:cubicBezTo>
                      <a:pt x="302" y="178"/>
                      <a:pt x="306" y="181"/>
                      <a:pt x="294" y="188"/>
                    </a:cubicBezTo>
                    <a:cubicBezTo>
                      <a:pt x="290" y="194"/>
                      <a:pt x="287" y="201"/>
                      <a:pt x="281" y="205"/>
                    </a:cubicBezTo>
                    <a:cubicBezTo>
                      <a:pt x="277" y="213"/>
                      <a:pt x="272" y="221"/>
                      <a:pt x="264" y="226"/>
                    </a:cubicBezTo>
                    <a:cubicBezTo>
                      <a:pt x="260" y="231"/>
                      <a:pt x="258" y="232"/>
                      <a:pt x="252" y="233"/>
                    </a:cubicBezTo>
                    <a:cubicBezTo>
                      <a:pt x="244" y="237"/>
                      <a:pt x="240" y="239"/>
                      <a:pt x="234" y="247"/>
                    </a:cubicBezTo>
                    <a:cubicBezTo>
                      <a:pt x="230" y="252"/>
                      <a:pt x="225" y="263"/>
                      <a:pt x="225" y="263"/>
                    </a:cubicBezTo>
                    <a:cubicBezTo>
                      <a:pt x="223" y="271"/>
                      <a:pt x="222" y="277"/>
                      <a:pt x="213" y="278"/>
                    </a:cubicBezTo>
                    <a:cubicBezTo>
                      <a:pt x="186" y="291"/>
                      <a:pt x="154" y="272"/>
                      <a:pt x="126" y="283"/>
                    </a:cubicBezTo>
                    <a:cubicBezTo>
                      <a:pt x="115" y="297"/>
                      <a:pt x="124" y="308"/>
                      <a:pt x="140" y="311"/>
                    </a:cubicBezTo>
                    <a:cubicBezTo>
                      <a:pt x="145" y="319"/>
                      <a:pt x="154" y="323"/>
                      <a:pt x="162" y="329"/>
                    </a:cubicBezTo>
                    <a:cubicBezTo>
                      <a:pt x="165" y="337"/>
                      <a:pt x="169" y="343"/>
                      <a:pt x="176" y="347"/>
                    </a:cubicBezTo>
                    <a:cubicBezTo>
                      <a:pt x="189" y="368"/>
                      <a:pt x="185" y="361"/>
                      <a:pt x="177" y="412"/>
                    </a:cubicBezTo>
                    <a:cubicBezTo>
                      <a:pt x="176" y="416"/>
                      <a:pt x="168" y="419"/>
                      <a:pt x="168" y="419"/>
                    </a:cubicBezTo>
                    <a:cubicBezTo>
                      <a:pt x="160" y="461"/>
                      <a:pt x="82" y="428"/>
                      <a:pt x="39" y="428"/>
                    </a:cubicBezTo>
                    <a:cubicBezTo>
                      <a:pt x="38" y="433"/>
                      <a:pt x="33" y="443"/>
                      <a:pt x="33" y="443"/>
                    </a:cubicBezTo>
                    <a:cubicBezTo>
                      <a:pt x="33" y="448"/>
                      <a:pt x="33" y="451"/>
                      <a:pt x="33" y="455"/>
                    </a:cubicBezTo>
                    <a:cubicBezTo>
                      <a:pt x="33" y="459"/>
                      <a:pt x="32" y="464"/>
                      <a:pt x="32" y="469"/>
                    </a:cubicBezTo>
                    <a:cubicBezTo>
                      <a:pt x="29" y="450"/>
                      <a:pt x="26" y="477"/>
                      <a:pt x="30" y="484"/>
                    </a:cubicBezTo>
                    <a:cubicBezTo>
                      <a:pt x="50" y="555"/>
                      <a:pt x="0" y="588"/>
                      <a:pt x="62" y="595"/>
                    </a:cubicBezTo>
                    <a:cubicBezTo>
                      <a:pt x="68" y="599"/>
                      <a:pt x="73" y="604"/>
                      <a:pt x="80" y="605"/>
                    </a:cubicBezTo>
                    <a:cubicBezTo>
                      <a:pt x="231" y="603"/>
                      <a:pt x="144" y="616"/>
                      <a:pt x="194" y="596"/>
                    </a:cubicBezTo>
                    <a:cubicBezTo>
                      <a:pt x="199" y="589"/>
                      <a:pt x="205" y="583"/>
                      <a:pt x="212" y="578"/>
                    </a:cubicBezTo>
                    <a:cubicBezTo>
                      <a:pt x="215" y="572"/>
                      <a:pt x="218" y="566"/>
                      <a:pt x="221" y="560"/>
                    </a:cubicBezTo>
                    <a:cubicBezTo>
                      <a:pt x="222" y="552"/>
                      <a:pt x="224" y="543"/>
                      <a:pt x="225" y="535"/>
                    </a:cubicBezTo>
                    <a:cubicBezTo>
                      <a:pt x="223" y="509"/>
                      <a:pt x="212" y="504"/>
                      <a:pt x="248" y="502"/>
                    </a:cubicBezTo>
                    <a:cubicBezTo>
                      <a:pt x="252" y="500"/>
                      <a:pt x="257" y="502"/>
                      <a:pt x="260" y="499"/>
                    </a:cubicBezTo>
                    <a:cubicBezTo>
                      <a:pt x="264" y="495"/>
                      <a:pt x="262" y="465"/>
                      <a:pt x="264" y="458"/>
                    </a:cubicBezTo>
                    <a:cubicBezTo>
                      <a:pt x="265" y="452"/>
                      <a:pt x="276" y="446"/>
                      <a:pt x="281" y="443"/>
                    </a:cubicBezTo>
                    <a:cubicBezTo>
                      <a:pt x="295" y="445"/>
                      <a:pt x="306" y="450"/>
                      <a:pt x="320" y="452"/>
                    </a:cubicBezTo>
                    <a:cubicBezTo>
                      <a:pt x="342" y="451"/>
                      <a:pt x="336" y="448"/>
                      <a:pt x="347" y="433"/>
                    </a:cubicBezTo>
                    <a:cubicBezTo>
                      <a:pt x="349" y="424"/>
                      <a:pt x="359" y="426"/>
                      <a:pt x="368" y="425"/>
                    </a:cubicBezTo>
                    <a:cubicBezTo>
                      <a:pt x="375" y="426"/>
                      <a:pt x="383" y="426"/>
                      <a:pt x="390" y="427"/>
                    </a:cubicBezTo>
                    <a:cubicBezTo>
                      <a:pt x="404" y="430"/>
                      <a:pt x="413" y="448"/>
                      <a:pt x="425" y="455"/>
                    </a:cubicBezTo>
                    <a:cubicBezTo>
                      <a:pt x="427" y="464"/>
                      <a:pt x="436" y="466"/>
                      <a:pt x="443" y="472"/>
                    </a:cubicBezTo>
                    <a:cubicBezTo>
                      <a:pt x="456" y="484"/>
                      <a:pt x="467" y="500"/>
                      <a:pt x="482" y="509"/>
                    </a:cubicBezTo>
                    <a:cubicBezTo>
                      <a:pt x="486" y="516"/>
                      <a:pt x="493" y="525"/>
                      <a:pt x="500" y="530"/>
                    </a:cubicBezTo>
                    <a:cubicBezTo>
                      <a:pt x="503" y="545"/>
                      <a:pt x="503" y="547"/>
                      <a:pt x="491" y="557"/>
                    </a:cubicBezTo>
                    <a:cubicBezTo>
                      <a:pt x="481" y="565"/>
                      <a:pt x="483" y="567"/>
                      <a:pt x="471" y="569"/>
                    </a:cubicBezTo>
                    <a:cubicBezTo>
                      <a:pt x="466" y="573"/>
                      <a:pt x="462" y="573"/>
                      <a:pt x="461" y="580"/>
                    </a:cubicBezTo>
                    <a:cubicBezTo>
                      <a:pt x="462" y="596"/>
                      <a:pt x="461" y="590"/>
                      <a:pt x="471" y="595"/>
                    </a:cubicBezTo>
                    <a:cubicBezTo>
                      <a:pt x="480" y="594"/>
                      <a:pt x="498" y="596"/>
                      <a:pt x="507" y="589"/>
                    </a:cubicBezTo>
                    <a:cubicBezTo>
                      <a:pt x="511" y="582"/>
                      <a:pt x="518" y="576"/>
                      <a:pt x="524" y="571"/>
                    </a:cubicBezTo>
                    <a:cubicBezTo>
                      <a:pt x="526" y="562"/>
                      <a:pt x="530" y="551"/>
                      <a:pt x="536" y="544"/>
                    </a:cubicBezTo>
                    <a:cubicBezTo>
                      <a:pt x="540" y="524"/>
                      <a:pt x="537" y="505"/>
                      <a:pt x="519" y="494"/>
                    </a:cubicBezTo>
                    <a:cubicBezTo>
                      <a:pt x="513" y="485"/>
                      <a:pt x="518" y="490"/>
                      <a:pt x="509" y="485"/>
                    </a:cubicBezTo>
                    <a:cubicBezTo>
                      <a:pt x="505" y="483"/>
                      <a:pt x="498" y="478"/>
                      <a:pt x="498" y="478"/>
                    </a:cubicBezTo>
                    <a:cubicBezTo>
                      <a:pt x="490" y="468"/>
                      <a:pt x="474" y="459"/>
                      <a:pt x="462" y="452"/>
                    </a:cubicBezTo>
                    <a:cubicBezTo>
                      <a:pt x="454" y="441"/>
                      <a:pt x="458" y="445"/>
                      <a:pt x="450" y="440"/>
                    </a:cubicBezTo>
                    <a:cubicBezTo>
                      <a:pt x="446" y="432"/>
                      <a:pt x="442" y="424"/>
                      <a:pt x="438" y="416"/>
                    </a:cubicBezTo>
                    <a:cubicBezTo>
                      <a:pt x="440" y="400"/>
                      <a:pt x="442" y="389"/>
                      <a:pt x="458" y="383"/>
                    </a:cubicBezTo>
                    <a:cubicBezTo>
                      <a:pt x="474" y="388"/>
                      <a:pt x="486" y="392"/>
                      <a:pt x="500" y="401"/>
                    </a:cubicBezTo>
                    <a:cubicBezTo>
                      <a:pt x="510" y="417"/>
                      <a:pt x="520" y="423"/>
                      <a:pt x="533" y="436"/>
                    </a:cubicBezTo>
                    <a:cubicBezTo>
                      <a:pt x="538" y="441"/>
                      <a:pt x="545" y="455"/>
                      <a:pt x="545" y="455"/>
                    </a:cubicBezTo>
                    <a:cubicBezTo>
                      <a:pt x="548" y="474"/>
                      <a:pt x="565" y="485"/>
                      <a:pt x="576" y="500"/>
                    </a:cubicBezTo>
                    <a:cubicBezTo>
                      <a:pt x="587" y="515"/>
                      <a:pt x="590" y="527"/>
                      <a:pt x="605" y="539"/>
                    </a:cubicBezTo>
                    <a:cubicBezTo>
                      <a:pt x="610" y="543"/>
                      <a:pt x="613" y="547"/>
                      <a:pt x="618" y="551"/>
                    </a:cubicBezTo>
                    <a:cubicBezTo>
                      <a:pt x="623" y="555"/>
                      <a:pt x="627" y="559"/>
                      <a:pt x="632" y="563"/>
                    </a:cubicBezTo>
                    <a:cubicBezTo>
                      <a:pt x="633" y="564"/>
                      <a:pt x="636" y="566"/>
                      <a:pt x="636" y="566"/>
                    </a:cubicBezTo>
                    <a:cubicBezTo>
                      <a:pt x="644" y="579"/>
                      <a:pt x="637" y="597"/>
                      <a:pt x="654" y="599"/>
                    </a:cubicBezTo>
                    <a:cubicBezTo>
                      <a:pt x="670" y="598"/>
                      <a:pt x="673" y="601"/>
                      <a:pt x="675" y="587"/>
                    </a:cubicBezTo>
                    <a:cubicBezTo>
                      <a:pt x="674" y="560"/>
                      <a:pt x="674" y="563"/>
                      <a:pt x="663" y="545"/>
                    </a:cubicBezTo>
                    <a:cubicBezTo>
                      <a:pt x="665" y="528"/>
                      <a:pt x="664" y="511"/>
                      <a:pt x="683" y="508"/>
                    </a:cubicBezTo>
                    <a:cubicBezTo>
                      <a:pt x="703" y="511"/>
                      <a:pt x="713" y="524"/>
                      <a:pt x="728" y="536"/>
                    </a:cubicBezTo>
                    <a:cubicBezTo>
                      <a:pt x="730" y="548"/>
                      <a:pt x="729" y="562"/>
                      <a:pt x="734" y="572"/>
                    </a:cubicBezTo>
                    <a:cubicBezTo>
                      <a:pt x="739" y="597"/>
                      <a:pt x="848" y="589"/>
                      <a:pt x="849" y="589"/>
                    </a:cubicBezTo>
                    <a:cubicBezTo>
                      <a:pt x="857" y="590"/>
                      <a:pt x="864" y="592"/>
                      <a:pt x="872" y="593"/>
                    </a:cubicBezTo>
                    <a:cubicBezTo>
                      <a:pt x="883" y="601"/>
                      <a:pt x="895" y="606"/>
                      <a:pt x="906" y="614"/>
                    </a:cubicBezTo>
                    <a:cubicBezTo>
                      <a:pt x="913" y="620"/>
                      <a:pt x="919" y="627"/>
                      <a:pt x="927" y="632"/>
                    </a:cubicBezTo>
                    <a:cubicBezTo>
                      <a:pt x="934" y="644"/>
                      <a:pt x="929" y="652"/>
                      <a:pt x="929" y="665"/>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89" name="Freeform 49"/>
              <p:cNvSpPr>
                <a:spLocks/>
              </p:cNvSpPr>
              <p:nvPr/>
            </p:nvSpPr>
            <p:spPr bwMode="auto">
              <a:xfrm>
                <a:off x="1077" y="1939"/>
                <a:ext cx="281" cy="175"/>
              </a:xfrm>
              <a:custGeom>
                <a:avLst/>
                <a:gdLst/>
                <a:ahLst/>
                <a:cxnLst>
                  <a:cxn ang="0">
                    <a:pos x="75" y="12"/>
                  </a:cxn>
                  <a:cxn ang="0">
                    <a:pos x="105" y="16"/>
                  </a:cxn>
                  <a:cxn ang="0">
                    <a:pos x="113" y="31"/>
                  </a:cxn>
                  <a:cxn ang="0">
                    <a:pos x="126" y="72"/>
                  </a:cxn>
                  <a:cxn ang="0">
                    <a:pos x="143" y="42"/>
                  </a:cxn>
                  <a:cxn ang="0">
                    <a:pos x="144" y="37"/>
                  </a:cxn>
                  <a:cxn ang="0">
                    <a:pos x="177" y="12"/>
                  </a:cxn>
                  <a:cxn ang="0">
                    <a:pos x="195" y="0"/>
                  </a:cxn>
                  <a:cxn ang="0">
                    <a:pos x="216" y="40"/>
                  </a:cxn>
                  <a:cxn ang="0">
                    <a:pos x="218" y="64"/>
                  </a:cxn>
                  <a:cxn ang="0">
                    <a:pos x="251" y="91"/>
                  </a:cxn>
                  <a:cxn ang="0">
                    <a:pos x="281" y="127"/>
                  </a:cxn>
                  <a:cxn ang="0">
                    <a:pos x="245" y="163"/>
                  </a:cxn>
                  <a:cxn ang="0">
                    <a:pos x="134" y="133"/>
                  </a:cxn>
                  <a:cxn ang="0">
                    <a:pos x="99" y="142"/>
                  </a:cxn>
                  <a:cxn ang="0">
                    <a:pos x="63" y="169"/>
                  </a:cxn>
                  <a:cxn ang="0">
                    <a:pos x="5" y="157"/>
                  </a:cxn>
                  <a:cxn ang="0">
                    <a:pos x="0" y="144"/>
                  </a:cxn>
                  <a:cxn ang="0">
                    <a:pos x="17" y="114"/>
                  </a:cxn>
                  <a:cxn ang="0">
                    <a:pos x="33" y="88"/>
                  </a:cxn>
                  <a:cxn ang="0">
                    <a:pos x="42" y="81"/>
                  </a:cxn>
                  <a:cxn ang="0">
                    <a:pos x="53" y="60"/>
                  </a:cxn>
                  <a:cxn ang="0">
                    <a:pos x="62" y="19"/>
                  </a:cxn>
                  <a:cxn ang="0">
                    <a:pos x="75" y="12"/>
                  </a:cxn>
                </a:cxnLst>
                <a:rect l="0" t="0" r="r" b="b"/>
                <a:pathLst>
                  <a:path w="281" h="175">
                    <a:moveTo>
                      <a:pt x="75" y="12"/>
                    </a:moveTo>
                    <a:cubicBezTo>
                      <a:pt x="88" y="13"/>
                      <a:pt x="93" y="15"/>
                      <a:pt x="105" y="16"/>
                    </a:cubicBezTo>
                    <a:cubicBezTo>
                      <a:pt x="108" y="21"/>
                      <a:pt x="113" y="31"/>
                      <a:pt x="113" y="31"/>
                    </a:cubicBezTo>
                    <a:cubicBezTo>
                      <a:pt x="114" y="53"/>
                      <a:pt x="110" y="60"/>
                      <a:pt x="126" y="72"/>
                    </a:cubicBezTo>
                    <a:cubicBezTo>
                      <a:pt x="148" y="69"/>
                      <a:pt x="140" y="66"/>
                      <a:pt x="143" y="42"/>
                    </a:cubicBezTo>
                    <a:cubicBezTo>
                      <a:pt x="143" y="40"/>
                      <a:pt x="143" y="38"/>
                      <a:pt x="144" y="37"/>
                    </a:cubicBezTo>
                    <a:cubicBezTo>
                      <a:pt x="151" y="27"/>
                      <a:pt x="168" y="21"/>
                      <a:pt x="177" y="12"/>
                    </a:cubicBezTo>
                    <a:cubicBezTo>
                      <a:pt x="182" y="7"/>
                      <a:pt x="195" y="0"/>
                      <a:pt x="195" y="0"/>
                    </a:cubicBezTo>
                    <a:cubicBezTo>
                      <a:pt x="202" y="13"/>
                      <a:pt x="211" y="26"/>
                      <a:pt x="216" y="40"/>
                    </a:cubicBezTo>
                    <a:cubicBezTo>
                      <a:pt x="219" y="48"/>
                      <a:pt x="217" y="56"/>
                      <a:pt x="218" y="64"/>
                    </a:cubicBezTo>
                    <a:cubicBezTo>
                      <a:pt x="220" y="73"/>
                      <a:pt x="244" y="87"/>
                      <a:pt x="251" y="91"/>
                    </a:cubicBezTo>
                    <a:cubicBezTo>
                      <a:pt x="261" y="106"/>
                      <a:pt x="271" y="113"/>
                      <a:pt x="281" y="127"/>
                    </a:cubicBezTo>
                    <a:cubicBezTo>
                      <a:pt x="278" y="143"/>
                      <a:pt x="263" y="160"/>
                      <a:pt x="245" y="163"/>
                    </a:cubicBezTo>
                    <a:cubicBezTo>
                      <a:pt x="190" y="159"/>
                      <a:pt x="178" y="155"/>
                      <a:pt x="134" y="133"/>
                    </a:cubicBezTo>
                    <a:cubicBezTo>
                      <a:pt x="121" y="135"/>
                      <a:pt x="109" y="134"/>
                      <a:pt x="99" y="142"/>
                    </a:cubicBezTo>
                    <a:cubicBezTo>
                      <a:pt x="89" y="150"/>
                      <a:pt x="76" y="167"/>
                      <a:pt x="63" y="169"/>
                    </a:cubicBezTo>
                    <a:cubicBezTo>
                      <a:pt x="10" y="168"/>
                      <a:pt x="29" y="175"/>
                      <a:pt x="5" y="157"/>
                    </a:cubicBezTo>
                    <a:cubicBezTo>
                      <a:pt x="3" y="153"/>
                      <a:pt x="2" y="148"/>
                      <a:pt x="0" y="144"/>
                    </a:cubicBezTo>
                    <a:cubicBezTo>
                      <a:pt x="2" y="132"/>
                      <a:pt x="9" y="124"/>
                      <a:pt x="17" y="114"/>
                    </a:cubicBezTo>
                    <a:cubicBezTo>
                      <a:pt x="19" y="105"/>
                      <a:pt x="28" y="96"/>
                      <a:pt x="33" y="88"/>
                    </a:cubicBezTo>
                    <a:cubicBezTo>
                      <a:pt x="35" y="85"/>
                      <a:pt x="42" y="81"/>
                      <a:pt x="42" y="81"/>
                    </a:cubicBezTo>
                    <a:cubicBezTo>
                      <a:pt x="45" y="72"/>
                      <a:pt x="47" y="68"/>
                      <a:pt x="53" y="60"/>
                    </a:cubicBezTo>
                    <a:cubicBezTo>
                      <a:pt x="56" y="46"/>
                      <a:pt x="54" y="32"/>
                      <a:pt x="62" y="19"/>
                    </a:cubicBezTo>
                    <a:cubicBezTo>
                      <a:pt x="63" y="10"/>
                      <a:pt x="67" y="12"/>
                      <a:pt x="75" y="12"/>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0" name="Freeform 50"/>
              <p:cNvSpPr>
                <a:spLocks/>
              </p:cNvSpPr>
              <p:nvPr/>
            </p:nvSpPr>
            <p:spPr bwMode="auto">
              <a:xfrm>
                <a:off x="1447" y="1931"/>
                <a:ext cx="140" cy="272"/>
              </a:xfrm>
              <a:custGeom>
                <a:avLst/>
                <a:gdLst/>
                <a:ahLst/>
                <a:cxnLst>
                  <a:cxn ang="0">
                    <a:pos x="16" y="56"/>
                  </a:cxn>
                  <a:cxn ang="0">
                    <a:pos x="46" y="27"/>
                  </a:cxn>
                  <a:cxn ang="0">
                    <a:pos x="73" y="9"/>
                  </a:cxn>
                  <a:cxn ang="0">
                    <a:pos x="88" y="3"/>
                  </a:cxn>
                  <a:cxn ang="0">
                    <a:pos x="118" y="15"/>
                  </a:cxn>
                  <a:cxn ang="0">
                    <a:pos x="122" y="36"/>
                  </a:cxn>
                  <a:cxn ang="0">
                    <a:pos x="104" y="59"/>
                  </a:cxn>
                  <a:cxn ang="0">
                    <a:pos x="98" y="80"/>
                  </a:cxn>
                  <a:cxn ang="0">
                    <a:pos x="110" y="102"/>
                  </a:cxn>
                  <a:cxn ang="0">
                    <a:pos x="121" y="177"/>
                  </a:cxn>
                  <a:cxn ang="0">
                    <a:pos x="136" y="240"/>
                  </a:cxn>
                  <a:cxn ang="0">
                    <a:pos x="122" y="269"/>
                  </a:cxn>
                  <a:cxn ang="0">
                    <a:pos x="89" y="264"/>
                  </a:cxn>
                  <a:cxn ang="0">
                    <a:pos x="71" y="255"/>
                  </a:cxn>
                  <a:cxn ang="0">
                    <a:pos x="56" y="239"/>
                  </a:cxn>
                  <a:cxn ang="0">
                    <a:pos x="46" y="150"/>
                  </a:cxn>
                  <a:cxn ang="0">
                    <a:pos x="14" y="108"/>
                  </a:cxn>
                  <a:cxn ang="0">
                    <a:pos x="16" y="56"/>
                  </a:cxn>
                </a:cxnLst>
                <a:rect l="0" t="0" r="r" b="b"/>
                <a:pathLst>
                  <a:path w="140" h="272">
                    <a:moveTo>
                      <a:pt x="16" y="56"/>
                    </a:moveTo>
                    <a:cubicBezTo>
                      <a:pt x="22" y="46"/>
                      <a:pt x="36" y="32"/>
                      <a:pt x="46" y="27"/>
                    </a:cubicBezTo>
                    <a:cubicBezTo>
                      <a:pt x="52" y="18"/>
                      <a:pt x="63" y="12"/>
                      <a:pt x="73" y="9"/>
                    </a:cubicBezTo>
                    <a:cubicBezTo>
                      <a:pt x="78" y="5"/>
                      <a:pt x="82" y="5"/>
                      <a:pt x="88" y="3"/>
                    </a:cubicBezTo>
                    <a:cubicBezTo>
                      <a:pt x="118" y="6"/>
                      <a:pt x="107" y="0"/>
                      <a:pt x="118" y="15"/>
                    </a:cubicBezTo>
                    <a:cubicBezTo>
                      <a:pt x="121" y="31"/>
                      <a:pt x="120" y="24"/>
                      <a:pt x="122" y="36"/>
                    </a:cubicBezTo>
                    <a:cubicBezTo>
                      <a:pt x="120" y="47"/>
                      <a:pt x="112" y="51"/>
                      <a:pt x="104" y="59"/>
                    </a:cubicBezTo>
                    <a:cubicBezTo>
                      <a:pt x="103" y="66"/>
                      <a:pt x="100" y="73"/>
                      <a:pt x="98" y="80"/>
                    </a:cubicBezTo>
                    <a:cubicBezTo>
                      <a:pt x="100" y="93"/>
                      <a:pt x="97" y="100"/>
                      <a:pt x="110" y="102"/>
                    </a:cubicBezTo>
                    <a:cubicBezTo>
                      <a:pt x="131" y="109"/>
                      <a:pt x="119" y="156"/>
                      <a:pt x="121" y="177"/>
                    </a:cubicBezTo>
                    <a:cubicBezTo>
                      <a:pt x="122" y="207"/>
                      <a:pt x="115" y="223"/>
                      <a:pt x="136" y="240"/>
                    </a:cubicBezTo>
                    <a:cubicBezTo>
                      <a:pt x="140" y="259"/>
                      <a:pt x="135" y="261"/>
                      <a:pt x="122" y="269"/>
                    </a:cubicBezTo>
                    <a:cubicBezTo>
                      <a:pt x="82" y="266"/>
                      <a:pt x="104" y="272"/>
                      <a:pt x="89" y="264"/>
                    </a:cubicBezTo>
                    <a:cubicBezTo>
                      <a:pt x="83" y="261"/>
                      <a:pt x="71" y="255"/>
                      <a:pt x="71" y="255"/>
                    </a:cubicBezTo>
                    <a:cubicBezTo>
                      <a:pt x="65" y="248"/>
                      <a:pt x="63" y="243"/>
                      <a:pt x="56" y="239"/>
                    </a:cubicBezTo>
                    <a:cubicBezTo>
                      <a:pt x="51" y="216"/>
                      <a:pt x="60" y="171"/>
                      <a:pt x="46" y="150"/>
                    </a:cubicBezTo>
                    <a:cubicBezTo>
                      <a:pt x="36" y="135"/>
                      <a:pt x="23" y="125"/>
                      <a:pt x="14" y="108"/>
                    </a:cubicBezTo>
                    <a:cubicBezTo>
                      <a:pt x="11" y="92"/>
                      <a:pt x="0" y="64"/>
                      <a:pt x="16" y="56"/>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grpSp>
        <p:sp>
          <p:nvSpPr>
            <p:cNvPr id="1264691" name="Freeform 51"/>
            <p:cNvSpPr>
              <a:spLocks/>
            </p:cNvSpPr>
            <p:nvPr/>
          </p:nvSpPr>
          <p:spPr bwMode="auto">
            <a:xfrm>
              <a:off x="3450" y="1967"/>
              <a:ext cx="838" cy="197"/>
            </a:xfrm>
            <a:custGeom>
              <a:avLst/>
              <a:gdLst/>
              <a:ahLst/>
              <a:cxnLst>
                <a:cxn ang="0">
                  <a:pos x="0" y="199"/>
                </a:cxn>
                <a:cxn ang="0">
                  <a:pos x="48" y="181"/>
                </a:cxn>
                <a:cxn ang="0">
                  <a:pos x="52" y="166"/>
                </a:cxn>
                <a:cxn ang="0">
                  <a:pos x="64" y="117"/>
                </a:cxn>
                <a:cxn ang="0">
                  <a:pos x="87" y="102"/>
                </a:cxn>
                <a:cxn ang="0">
                  <a:pos x="117" y="84"/>
                </a:cxn>
                <a:cxn ang="0">
                  <a:pos x="130" y="72"/>
                </a:cxn>
                <a:cxn ang="0">
                  <a:pos x="141" y="63"/>
                </a:cxn>
                <a:cxn ang="0">
                  <a:pos x="244" y="69"/>
                </a:cxn>
                <a:cxn ang="0">
                  <a:pos x="276" y="94"/>
                </a:cxn>
                <a:cxn ang="0">
                  <a:pos x="327" y="109"/>
                </a:cxn>
                <a:cxn ang="0">
                  <a:pos x="337" y="111"/>
                </a:cxn>
                <a:cxn ang="0">
                  <a:pos x="453" y="112"/>
                </a:cxn>
                <a:cxn ang="0">
                  <a:pos x="471" y="127"/>
                </a:cxn>
                <a:cxn ang="0">
                  <a:pos x="484" y="145"/>
                </a:cxn>
                <a:cxn ang="0">
                  <a:pos x="498" y="174"/>
                </a:cxn>
                <a:cxn ang="0">
                  <a:pos x="519" y="210"/>
                </a:cxn>
                <a:cxn ang="0">
                  <a:pos x="546" y="178"/>
                </a:cxn>
                <a:cxn ang="0">
                  <a:pos x="574" y="184"/>
                </a:cxn>
                <a:cxn ang="0">
                  <a:pos x="592" y="184"/>
                </a:cxn>
                <a:cxn ang="0">
                  <a:pos x="621" y="171"/>
                </a:cxn>
                <a:cxn ang="0">
                  <a:pos x="642" y="154"/>
                </a:cxn>
                <a:cxn ang="0">
                  <a:pos x="679" y="132"/>
                </a:cxn>
                <a:cxn ang="0">
                  <a:pos x="697" y="135"/>
                </a:cxn>
                <a:cxn ang="0">
                  <a:pos x="705" y="142"/>
                </a:cxn>
                <a:cxn ang="0">
                  <a:pos x="720" y="132"/>
                </a:cxn>
                <a:cxn ang="0">
                  <a:pos x="771" y="139"/>
                </a:cxn>
                <a:cxn ang="0">
                  <a:pos x="804" y="142"/>
                </a:cxn>
                <a:cxn ang="0">
                  <a:pos x="807" y="147"/>
                </a:cxn>
                <a:cxn ang="0">
                  <a:pos x="813" y="148"/>
                </a:cxn>
                <a:cxn ang="0">
                  <a:pos x="816" y="193"/>
                </a:cxn>
                <a:cxn ang="0">
                  <a:pos x="829" y="204"/>
                </a:cxn>
                <a:cxn ang="0">
                  <a:pos x="858" y="199"/>
                </a:cxn>
                <a:cxn ang="0">
                  <a:pos x="873" y="169"/>
                </a:cxn>
                <a:cxn ang="0">
                  <a:pos x="925" y="174"/>
                </a:cxn>
                <a:cxn ang="0">
                  <a:pos x="973" y="187"/>
                </a:cxn>
                <a:cxn ang="0">
                  <a:pos x="984" y="202"/>
                </a:cxn>
                <a:cxn ang="0">
                  <a:pos x="982" y="225"/>
                </a:cxn>
                <a:cxn ang="0">
                  <a:pos x="1066" y="244"/>
                </a:cxn>
                <a:cxn ang="0">
                  <a:pos x="1101" y="259"/>
                </a:cxn>
                <a:cxn ang="0">
                  <a:pos x="1111" y="246"/>
                </a:cxn>
                <a:cxn ang="0">
                  <a:pos x="1093" y="205"/>
                </a:cxn>
                <a:cxn ang="0">
                  <a:pos x="1063" y="214"/>
                </a:cxn>
                <a:cxn ang="0">
                  <a:pos x="1018" y="202"/>
                </a:cxn>
                <a:cxn ang="0">
                  <a:pos x="990" y="174"/>
                </a:cxn>
                <a:cxn ang="0">
                  <a:pos x="961" y="166"/>
                </a:cxn>
                <a:cxn ang="0">
                  <a:pos x="943" y="153"/>
                </a:cxn>
                <a:cxn ang="0">
                  <a:pos x="931" y="139"/>
                </a:cxn>
                <a:cxn ang="0">
                  <a:pos x="1008" y="124"/>
                </a:cxn>
                <a:cxn ang="0">
                  <a:pos x="1029" y="106"/>
                </a:cxn>
                <a:cxn ang="0">
                  <a:pos x="1018" y="93"/>
                </a:cxn>
                <a:cxn ang="0">
                  <a:pos x="913" y="79"/>
                </a:cxn>
                <a:cxn ang="0">
                  <a:pos x="915" y="60"/>
                </a:cxn>
                <a:cxn ang="0">
                  <a:pos x="915" y="43"/>
                </a:cxn>
                <a:cxn ang="0">
                  <a:pos x="901" y="33"/>
                </a:cxn>
                <a:cxn ang="0">
                  <a:pos x="912" y="6"/>
                </a:cxn>
                <a:cxn ang="0">
                  <a:pos x="921" y="0"/>
                </a:cxn>
              </a:cxnLst>
              <a:rect l="0" t="0" r="r" b="b"/>
              <a:pathLst>
                <a:path w="1119" h="264">
                  <a:moveTo>
                    <a:pt x="0" y="199"/>
                  </a:moveTo>
                  <a:cubicBezTo>
                    <a:pt x="29" y="198"/>
                    <a:pt x="39" y="205"/>
                    <a:pt x="48" y="181"/>
                  </a:cubicBezTo>
                  <a:cubicBezTo>
                    <a:pt x="49" y="176"/>
                    <a:pt x="51" y="171"/>
                    <a:pt x="52" y="166"/>
                  </a:cubicBezTo>
                  <a:cubicBezTo>
                    <a:pt x="53" y="146"/>
                    <a:pt x="48" y="129"/>
                    <a:pt x="64" y="117"/>
                  </a:cubicBezTo>
                  <a:cubicBezTo>
                    <a:pt x="68" y="109"/>
                    <a:pt x="78" y="104"/>
                    <a:pt x="87" y="102"/>
                  </a:cubicBezTo>
                  <a:cubicBezTo>
                    <a:pt x="97" y="97"/>
                    <a:pt x="107" y="91"/>
                    <a:pt x="117" y="84"/>
                  </a:cubicBezTo>
                  <a:cubicBezTo>
                    <a:pt x="121" y="78"/>
                    <a:pt x="124" y="76"/>
                    <a:pt x="130" y="72"/>
                  </a:cubicBezTo>
                  <a:cubicBezTo>
                    <a:pt x="134" y="69"/>
                    <a:pt x="141" y="63"/>
                    <a:pt x="141" y="63"/>
                  </a:cubicBezTo>
                  <a:cubicBezTo>
                    <a:pt x="176" y="64"/>
                    <a:pt x="209" y="67"/>
                    <a:pt x="244" y="69"/>
                  </a:cubicBezTo>
                  <a:cubicBezTo>
                    <a:pt x="258" y="72"/>
                    <a:pt x="270" y="81"/>
                    <a:pt x="276" y="94"/>
                  </a:cubicBezTo>
                  <a:cubicBezTo>
                    <a:pt x="278" y="122"/>
                    <a:pt x="304" y="105"/>
                    <a:pt x="327" y="109"/>
                  </a:cubicBezTo>
                  <a:cubicBezTo>
                    <a:pt x="330" y="110"/>
                    <a:pt x="334" y="111"/>
                    <a:pt x="337" y="111"/>
                  </a:cubicBezTo>
                  <a:cubicBezTo>
                    <a:pt x="376" y="112"/>
                    <a:pt x="414" y="112"/>
                    <a:pt x="453" y="112"/>
                  </a:cubicBezTo>
                  <a:cubicBezTo>
                    <a:pt x="468" y="122"/>
                    <a:pt x="463" y="117"/>
                    <a:pt x="471" y="127"/>
                  </a:cubicBezTo>
                  <a:cubicBezTo>
                    <a:pt x="472" y="134"/>
                    <a:pt x="484" y="145"/>
                    <a:pt x="484" y="145"/>
                  </a:cubicBezTo>
                  <a:cubicBezTo>
                    <a:pt x="487" y="155"/>
                    <a:pt x="495" y="164"/>
                    <a:pt x="498" y="174"/>
                  </a:cubicBezTo>
                  <a:cubicBezTo>
                    <a:pt x="499" y="209"/>
                    <a:pt x="490" y="212"/>
                    <a:pt x="519" y="210"/>
                  </a:cubicBezTo>
                  <a:cubicBezTo>
                    <a:pt x="528" y="195"/>
                    <a:pt x="528" y="185"/>
                    <a:pt x="546" y="178"/>
                  </a:cubicBezTo>
                  <a:cubicBezTo>
                    <a:pt x="555" y="181"/>
                    <a:pt x="564" y="183"/>
                    <a:pt x="574" y="184"/>
                  </a:cubicBezTo>
                  <a:cubicBezTo>
                    <a:pt x="582" y="187"/>
                    <a:pt x="584" y="187"/>
                    <a:pt x="592" y="184"/>
                  </a:cubicBezTo>
                  <a:cubicBezTo>
                    <a:pt x="602" y="170"/>
                    <a:pt x="601" y="174"/>
                    <a:pt x="621" y="171"/>
                  </a:cubicBezTo>
                  <a:cubicBezTo>
                    <a:pt x="629" y="167"/>
                    <a:pt x="634" y="159"/>
                    <a:pt x="642" y="154"/>
                  </a:cubicBezTo>
                  <a:cubicBezTo>
                    <a:pt x="644" y="140"/>
                    <a:pt x="666" y="134"/>
                    <a:pt x="679" y="132"/>
                  </a:cubicBezTo>
                  <a:cubicBezTo>
                    <a:pt x="681" y="132"/>
                    <a:pt x="695" y="133"/>
                    <a:pt x="697" y="135"/>
                  </a:cubicBezTo>
                  <a:cubicBezTo>
                    <a:pt x="710" y="145"/>
                    <a:pt x="687" y="139"/>
                    <a:pt x="705" y="142"/>
                  </a:cubicBezTo>
                  <a:cubicBezTo>
                    <a:pt x="711" y="139"/>
                    <a:pt x="715" y="135"/>
                    <a:pt x="720" y="132"/>
                  </a:cubicBezTo>
                  <a:cubicBezTo>
                    <a:pt x="738" y="133"/>
                    <a:pt x="754" y="136"/>
                    <a:pt x="771" y="139"/>
                  </a:cubicBezTo>
                  <a:cubicBezTo>
                    <a:pt x="786" y="146"/>
                    <a:pt x="759" y="133"/>
                    <a:pt x="804" y="142"/>
                  </a:cubicBezTo>
                  <a:cubicBezTo>
                    <a:pt x="806" y="142"/>
                    <a:pt x="805" y="146"/>
                    <a:pt x="807" y="147"/>
                  </a:cubicBezTo>
                  <a:cubicBezTo>
                    <a:pt x="809" y="148"/>
                    <a:pt x="811" y="148"/>
                    <a:pt x="813" y="148"/>
                  </a:cubicBezTo>
                  <a:cubicBezTo>
                    <a:pt x="808" y="162"/>
                    <a:pt x="803" y="183"/>
                    <a:pt x="816" y="193"/>
                  </a:cubicBezTo>
                  <a:cubicBezTo>
                    <a:pt x="820" y="199"/>
                    <a:pt x="822" y="201"/>
                    <a:pt x="829" y="204"/>
                  </a:cubicBezTo>
                  <a:cubicBezTo>
                    <a:pt x="839" y="203"/>
                    <a:pt x="855" y="208"/>
                    <a:pt x="858" y="199"/>
                  </a:cubicBezTo>
                  <a:cubicBezTo>
                    <a:pt x="864" y="178"/>
                    <a:pt x="854" y="176"/>
                    <a:pt x="873" y="169"/>
                  </a:cubicBezTo>
                  <a:cubicBezTo>
                    <a:pt x="891" y="171"/>
                    <a:pt x="907" y="173"/>
                    <a:pt x="925" y="174"/>
                  </a:cubicBezTo>
                  <a:cubicBezTo>
                    <a:pt x="941" y="179"/>
                    <a:pt x="956" y="185"/>
                    <a:pt x="973" y="187"/>
                  </a:cubicBezTo>
                  <a:cubicBezTo>
                    <a:pt x="980" y="190"/>
                    <a:pt x="981" y="195"/>
                    <a:pt x="984" y="202"/>
                  </a:cubicBezTo>
                  <a:cubicBezTo>
                    <a:pt x="985" y="210"/>
                    <a:pt x="985" y="217"/>
                    <a:pt x="982" y="225"/>
                  </a:cubicBezTo>
                  <a:cubicBezTo>
                    <a:pt x="989" y="264"/>
                    <a:pt x="1019" y="243"/>
                    <a:pt x="1066" y="244"/>
                  </a:cubicBezTo>
                  <a:cubicBezTo>
                    <a:pt x="1083" y="258"/>
                    <a:pt x="1082" y="262"/>
                    <a:pt x="1101" y="259"/>
                  </a:cubicBezTo>
                  <a:cubicBezTo>
                    <a:pt x="1108" y="254"/>
                    <a:pt x="1106" y="252"/>
                    <a:pt x="1111" y="246"/>
                  </a:cubicBezTo>
                  <a:cubicBezTo>
                    <a:pt x="1119" y="223"/>
                    <a:pt x="1106" y="218"/>
                    <a:pt x="1093" y="205"/>
                  </a:cubicBezTo>
                  <a:cubicBezTo>
                    <a:pt x="1080" y="207"/>
                    <a:pt x="1075" y="212"/>
                    <a:pt x="1063" y="214"/>
                  </a:cubicBezTo>
                  <a:cubicBezTo>
                    <a:pt x="1048" y="213"/>
                    <a:pt x="1031" y="212"/>
                    <a:pt x="1018" y="202"/>
                  </a:cubicBezTo>
                  <a:cubicBezTo>
                    <a:pt x="1007" y="193"/>
                    <a:pt x="1003" y="181"/>
                    <a:pt x="990" y="174"/>
                  </a:cubicBezTo>
                  <a:cubicBezTo>
                    <a:pt x="982" y="169"/>
                    <a:pt x="970" y="169"/>
                    <a:pt x="961" y="166"/>
                  </a:cubicBezTo>
                  <a:cubicBezTo>
                    <a:pt x="955" y="161"/>
                    <a:pt x="950" y="156"/>
                    <a:pt x="943" y="153"/>
                  </a:cubicBezTo>
                  <a:cubicBezTo>
                    <a:pt x="939" y="148"/>
                    <a:pt x="934" y="145"/>
                    <a:pt x="931" y="139"/>
                  </a:cubicBezTo>
                  <a:cubicBezTo>
                    <a:pt x="937" y="110"/>
                    <a:pt x="989" y="125"/>
                    <a:pt x="1008" y="124"/>
                  </a:cubicBezTo>
                  <a:cubicBezTo>
                    <a:pt x="1018" y="123"/>
                    <a:pt x="1025" y="115"/>
                    <a:pt x="1029" y="106"/>
                  </a:cubicBezTo>
                  <a:cubicBezTo>
                    <a:pt x="1027" y="95"/>
                    <a:pt x="1028" y="95"/>
                    <a:pt x="1018" y="93"/>
                  </a:cubicBezTo>
                  <a:cubicBezTo>
                    <a:pt x="991" y="93"/>
                    <a:pt x="931" y="109"/>
                    <a:pt x="913" y="79"/>
                  </a:cubicBezTo>
                  <a:cubicBezTo>
                    <a:pt x="912" y="72"/>
                    <a:pt x="912" y="66"/>
                    <a:pt x="915" y="60"/>
                  </a:cubicBezTo>
                  <a:cubicBezTo>
                    <a:pt x="916" y="54"/>
                    <a:pt x="918" y="49"/>
                    <a:pt x="915" y="43"/>
                  </a:cubicBezTo>
                  <a:cubicBezTo>
                    <a:pt x="913" y="38"/>
                    <a:pt x="901" y="33"/>
                    <a:pt x="901" y="33"/>
                  </a:cubicBezTo>
                  <a:cubicBezTo>
                    <a:pt x="894" y="21"/>
                    <a:pt x="903" y="13"/>
                    <a:pt x="912" y="6"/>
                  </a:cubicBezTo>
                  <a:cubicBezTo>
                    <a:pt x="915" y="4"/>
                    <a:pt x="921" y="0"/>
                    <a:pt x="921"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2" name="Freeform 52"/>
            <p:cNvSpPr>
              <a:spLocks/>
            </p:cNvSpPr>
            <p:nvPr/>
          </p:nvSpPr>
          <p:spPr bwMode="auto">
            <a:xfrm>
              <a:off x="4028" y="1855"/>
              <a:ext cx="394" cy="304"/>
            </a:xfrm>
            <a:custGeom>
              <a:avLst/>
              <a:gdLst/>
              <a:ahLst/>
              <a:cxnLst>
                <a:cxn ang="0">
                  <a:pos x="149" y="149"/>
                </a:cxn>
                <a:cxn ang="0">
                  <a:pos x="128" y="117"/>
                </a:cxn>
                <a:cxn ang="0">
                  <a:pos x="108" y="126"/>
                </a:cxn>
                <a:cxn ang="0">
                  <a:pos x="101" y="140"/>
                </a:cxn>
                <a:cxn ang="0">
                  <a:pos x="96" y="150"/>
                </a:cxn>
                <a:cxn ang="0">
                  <a:pos x="69" y="201"/>
                </a:cxn>
                <a:cxn ang="0">
                  <a:pos x="45" y="203"/>
                </a:cxn>
                <a:cxn ang="0">
                  <a:pos x="32" y="185"/>
                </a:cxn>
                <a:cxn ang="0">
                  <a:pos x="6" y="161"/>
                </a:cxn>
                <a:cxn ang="0">
                  <a:pos x="11" y="134"/>
                </a:cxn>
                <a:cxn ang="0">
                  <a:pos x="20" y="116"/>
                </a:cxn>
                <a:cxn ang="0">
                  <a:pos x="32" y="77"/>
                </a:cxn>
                <a:cxn ang="0">
                  <a:pos x="30" y="30"/>
                </a:cxn>
                <a:cxn ang="0">
                  <a:pos x="24" y="12"/>
                </a:cxn>
                <a:cxn ang="0">
                  <a:pos x="53" y="5"/>
                </a:cxn>
                <a:cxn ang="0">
                  <a:pos x="69" y="0"/>
                </a:cxn>
                <a:cxn ang="0">
                  <a:pos x="80" y="2"/>
                </a:cxn>
                <a:cxn ang="0">
                  <a:pos x="83" y="30"/>
                </a:cxn>
                <a:cxn ang="0">
                  <a:pos x="95" y="57"/>
                </a:cxn>
                <a:cxn ang="0">
                  <a:pos x="107" y="78"/>
                </a:cxn>
                <a:cxn ang="0">
                  <a:pos x="117" y="92"/>
                </a:cxn>
                <a:cxn ang="0">
                  <a:pos x="147" y="78"/>
                </a:cxn>
                <a:cxn ang="0">
                  <a:pos x="146" y="45"/>
                </a:cxn>
                <a:cxn ang="0">
                  <a:pos x="156" y="21"/>
                </a:cxn>
                <a:cxn ang="0">
                  <a:pos x="171" y="30"/>
                </a:cxn>
                <a:cxn ang="0">
                  <a:pos x="186" y="51"/>
                </a:cxn>
                <a:cxn ang="0">
                  <a:pos x="201" y="59"/>
                </a:cxn>
                <a:cxn ang="0">
                  <a:pos x="174" y="80"/>
                </a:cxn>
                <a:cxn ang="0">
                  <a:pos x="176" y="98"/>
                </a:cxn>
                <a:cxn ang="0">
                  <a:pos x="209" y="81"/>
                </a:cxn>
                <a:cxn ang="0">
                  <a:pos x="222" y="83"/>
                </a:cxn>
                <a:cxn ang="0">
                  <a:pos x="230" y="116"/>
                </a:cxn>
                <a:cxn ang="0">
                  <a:pos x="270" y="117"/>
                </a:cxn>
                <a:cxn ang="0">
                  <a:pos x="285" y="122"/>
                </a:cxn>
                <a:cxn ang="0">
                  <a:pos x="294" y="116"/>
                </a:cxn>
                <a:cxn ang="0">
                  <a:pos x="326" y="153"/>
                </a:cxn>
                <a:cxn ang="0">
                  <a:pos x="342" y="144"/>
                </a:cxn>
                <a:cxn ang="0">
                  <a:pos x="362" y="99"/>
                </a:cxn>
                <a:cxn ang="0">
                  <a:pos x="360" y="77"/>
                </a:cxn>
                <a:cxn ang="0">
                  <a:pos x="381" y="47"/>
                </a:cxn>
                <a:cxn ang="0">
                  <a:pos x="416" y="68"/>
                </a:cxn>
                <a:cxn ang="0">
                  <a:pos x="396" y="125"/>
                </a:cxn>
                <a:cxn ang="0">
                  <a:pos x="398" y="156"/>
                </a:cxn>
                <a:cxn ang="0">
                  <a:pos x="410" y="210"/>
                </a:cxn>
                <a:cxn ang="0">
                  <a:pos x="428" y="234"/>
                </a:cxn>
                <a:cxn ang="0">
                  <a:pos x="461" y="251"/>
                </a:cxn>
                <a:cxn ang="0">
                  <a:pos x="479" y="254"/>
                </a:cxn>
                <a:cxn ang="0">
                  <a:pos x="488" y="258"/>
                </a:cxn>
                <a:cxn ang="0">
                  <a:pos x="434" y="288"/>
                </a:cxn>
                <a:cxn ang="0">
                  <a:pos x="434" y="306"/>
                </a:cxn>
                <a:cxn ang="0">
                  <a:pos x="452" y="309"/>
                </a:cxn>
                <a:cxn ang="0">
                  <a:pos x="468" y="321"/>
                </a:cxn>
                <a:cxn ang="0">
                  <a:pos x="462" y="336"/>
                </a:cxn>
                <a:cxn ang="0">
                  <a:pos x="402" y="341"/>
                </a:cxn>
                <a:cxn ang="0">
                  <a:pos x="387" y="350"/>
                </a:cxn>
                <a:cxn ang="0">
                  <a:pos x="405" y="371"/>
                </a:cxn>
                <a:cxn ang="0">
                  <a:pos x="426" y="380"/>
                </a:cxn>
                <a:cxn ang="0">
                  <a:pos x="470" y="390"/>
                </a:cxn>
                <a:cxn ang="0">
                  <a:pos x="524" y="354"/>
                </a:cxn>
              </a:cxnLst>
              <a:rect l="0" t="0" r="r" b="b"/>
              <a:pathLst>
                <a:path w="525" h="406">
                  <a:moveTo>
                    <a:pt x="149" y="149"/>
                  </a:moveTo>
                  <a:cubicBezTo>
                    <a:pt x="146" y="133"/>
                    <a:pt x="140" y="126"/>
                    <a:pt x="128" y="117"/>
                  </a:cubicBezTo>
                  <a:cubicBezTo>
                    <a:pt x="118" y="119"/>
                    <a:pt x="114" y="118"/>
                    <a:pt x="108" y="126"/>
                  </a:cubicBezTo>
                  <a:cubicBezTo>
                    <a:pt x="107" y="132"/>
                    <a:pt x="104" y="135"/>
                    <a:pt x="101" y="140"/>
                  </a:cubicBezTo>
                  <a:cubicBezTo>
                    <a:pt x="99" y="143"/>
                    <a:pt x="96" y="150"/>
                    <a:pt x="96" y="150"/>
                  </a:cubicBezTo>
                  <a:cubicBezTo>
                    <a:pt x="91" y="177"/>
                    <a:pt x="99" y="195"/>
                    <a:pt x="69" y="201"/>
                  </a:cubicBezTo>
                  <a:cubicBezTo>
                    <a:pt x="60" y="205"/>
                    <a:pt x="56" y="204"/>
                    <a:pt x="45" y="203"/>
                  </a:cubicBezTo>
                  <a:cubicBezTo>
                    <a:pt x="44" y="196"/>
                    <a:pt x="37" y="190"/>
                    <a:pt x="32" y="185"/>
                  </a:cubicBezTo>
                  <a:cubicBezTo>
                    <a:pt x="28" y="174"/>
                    <a:pt x="16" y="167"/>
                    <a:pt x="6" y="161"/>
                  </a:cubicBezTo>
                  <a:cubicBezTo>
                    <a:pt x="0" y="152"/>
                    <a:pt x="3" y="140"/>
                    <a:pt x="11" y="134"/>
                  </a:cubicBezTo>
                  <a:cubicBezTo>
                    <a:pt x="12" y="128"/>
                    <a:pt x="17" y="122"/>
                    <a:pt x="20" y="116"/>
                  </a:cubicBezTo>
                  <a:cubicBezTo>
                    <a:pt x="21" y="84"/>
                    <a:pt x="19" y="95"/>
                    <a:pt x="32" y="77"/>
                  </a:cubicBezTo>
                  <a:cubicBezTo>
                    <a:pt x="35" y="61"/>
                    <a:pt x="36" y="45"/>
                    <a:pt x="30" y="30"/>
                  </a:cubicBezTo>
                  <a:cubicBezTo>
                    <a:pt x="29" y="23"/>
                    <a:pt x="27" y="18"/>
                    <a:pt x="24" y="12"/>
                  </a:cubicBezTo>
                  <a:cubicBezTo>
                    <a:pt x="34" y="11"/>
                    <a:pt x="43" y="7"/>
                    <a:pt x="53" y="5"/>
                  </a:cubicBezTo>
                  <a:cubicBezTo>
                    <a:pt x="58" y="2"/>
                    <a:pt x="64" y="3"/>
                    <a:pt x="69" y="0"/>
                  </a:cubicBezTo>
                  <a:cubicBezTo>
                    <a:pt x="73" y="1"/>
                    <a:pt x="77" y="0"/>
                    <a:pt x="80" y="2"/>
                  </a:cubicBezTo>
                  <a:cubicBezTo>
                    <a:pt x="88" y="7"/>
                    <a:pt x="82" y="21"/>
                    <a:pt x="83" y="30"/>
                  </a:cubicBezTo>
                  <a:cubicBezTo>
                    <a:pt x="84" y="40"/>
                    <a:pt x="91" y="48"/>
                    <a:pt x="95" y="57"/>
                  </a:cubicBezTo>
                  <a:cubicBezTo>
                    <a:pt x="96" y="66"/>
                    <a:pt x="100" y="72"/>
                    <a:pt x="107" y="78"/>
                  </a:cubicBezTo>
                  <a:cubicBezTo>
                    <a:pt x="108" y="85"/>
                    <a:pt x="113" y="87"/>
                    <a:pt x="117" y="92"/>
                  </a:cubicBezTo>
                  <a:cubicBezTo>
                    <a:pt x="145" y="89"/>
                    <a:pt x="129" y="87"/>
                    <a:pt x="147" y="78"/>
                  </a:cubicBezTo>
                  <a:cubicBezTo>
                    <a:pt x="152" y="68"/>
                    <a:pt x="148" y="56"/>
                    <a:pt x="146" y="45"/>
                  </a:cubicBezTo>
                  <a:cubicBezTo>
                    <a:pt x="147" y="28"/>
                    <a:pt x="144" y="27"/>
                    <a:pt x="156" y="21"/>
                  </a:cubicBezTo>
                  <a:cubicBezTo>
                    <a:pt x="164" y="23"/>
                    <a:pt x="166" y="24"/>
                    <a:pt x="171" y="30"/>
                  </a:cubicBezTo>
                  <a:cubicBezTo>
                    <a:pt x="174" y="39"/>
                    <a:pt x="179" y="45"/>
                    <a:pt x="186" y="51"/>
                  </a:cubicBezTo>
                  <a:cubicBezTo>
                    <a:pt x="190" y="58"/>
                    <a:pt x="193" y="57"/>
                    <a:pt x="201" y="59"/>
                  </a:cubicBezTo>
                  <a:cubicBezTo>
                    <a:pt x="199" y="71"/>
                    <a:pt x="184" y="74"/>
                    <a:pt x="174" y="80"/>
                  </a:cubicBezTo>
                  <a:cubicBezTo>
                    <a:pt x="175" y="86"/>
                    <a:pt x="171" y="95"/>
                    <a:pt x="176" y="98"/>
                  </a:cubicBezTo>
                  <a:cubicBezTo>
                    <a:pt x="208" y="114"/>
                    <a:pt x="205" y="96"/>
                    <a:pt x="209" y="81"/>
                  </a:cubicBezTo>
                  <a:cubicBezTo>
                    <a:pt x="213" y="82"/>
                    <a:pt x="219" y="80"/>
                    <a:pt x="222" y="83"/>
                  </a:cubicBezTo>
                  <a:cubicBezTo>
                    <a:pt x="224" y="85"/>
                    <a:pt x="223" y="115"/>
                    <a:pt x="230" y="116"/>
                  </a:cubicBezTo>
                  <a:cubicBezTo>
                    <a:pt x="243" y="118"/>
                    <a:pt x="257" y="117"/>
                    <a:pt x="270" y="117"/>
                  </a:cubicBezTo>
                  <a:cubicBezTo>
                    <a:pt x="275" y="119"/>
                    <a:pt x="280" y="120"/>
                    <a:pt x="285" y="122"/>
                  </a:cubicBezTo>
                  <a:cubicBezTo>
                    <a:pt x="292" y="132"/>
                    <a:pt x="293" y="129"/>
                    <a:pt x="294" y="116"/>
                  </a:cubicBezTo>
                  <a:cubicBezTo>
                    <a:pt x="349" y="118"/>
                    <a:pt x="301" y="120"/>
                    <a:pt x="326" y="153"/>
                  </a:cubicBezTo>
                  <a:cubicBezTo>
                    <a:pt x="329" y="170"/>
                    <a:pt x="332" y="159"/>
                    <a:pt x="342" y="144"/>
                  </a:cubicBezTo>
                  <a:cubicBezTo>
                    <a:pt x="344" y="114"/>
                    <a:pt x="340" y="112"/>
                    <a:pt x="362" y="99"/>
                  </a:cubicBezTo>
                  <a:cubicBezTo>
                    <a:pt x="363" y="91"/>
                    <a:pt x="364" y="84"/>
                    <a:pt x="360" y="77"/>
                  </a:cubicBezTo>
                  <a:cubicBezTo>
                    <a:pt x="355" y="54"/>
                    <a:pt x="356" y="51"/>
                    <a:pt x="381" y="47"/>
                  </a:cubicBezTo>
                  <a:cubicBezTo>
                    <a:pt x="398" y="48"/>
                    <a:pt x="405" y="55"/>
                    <a:pt x="416" y="68"/>
                  </a:cubicBezTo>
                  <a:cubicBezTo>
                    <a:pt x="419" y="89"/>
                    <a:pt x="405" y="107"/>
                    <a:pt x="396" y="125"/>
                  </a:cubicBezTo>
                  <a:cubicBezTo>
                    <a:pt x="394" y="135"/>
                    <a:pt x="393" y="146"/>
                    <a:pt x="398" y="156"/>
                  </a:cubicBezTo>
                  <a:cubicBezTo>
                    <a:pt x="401" y="177"/>
                    <a:pt x="401" y="192"/>
                    <a:pt x="410" y="210"/>
                  </a:cubicBezTo>
                  <a:cubicBezTo>
                    <a:pt x="413" y="224"/>
                    <a:pt x="413" y="231"/>
                    <a:pt x="428" y="234"/>
                  </a:cubicBezTo>
                  <a:cubicBezTo>
                    <a:pt x="438" y="239"/>
                    <a:pt x="450" y="249"/>
                    <a:pt x="461" y="251"/>
                  </a:cubicBezTo>
                  <a:cubicBezTo>
                    <a:pt x="467" y="252"/>
                    <a:pt x="479" y="254"/>
                    <a:pt x="479" y="254"/>
                  </a:cubicBezTo>
                  <a:cubicBezTo>
                    <a:pt x="482" y="256"/>
                    <a:pt x="488" y="255"/>
                    <a:pt x="488" y="258"/>
                  </a:cubicBezTo>
                  <a:cubicBezTo>
                    <a:pt x="492" y="293"/>
                    <a:pt x="461" y="287"/>
                    <a:pt x="434" y="288"/>
                  </a:cubicBezTo>
                  <a:cubicBezTo>
                    <a:pt x="432" y="293"/>
                    <a:pt x="428" y="301"/>
                    <a:pt x="434" y="306"/>
                  </a:cubicBezTo>
                  <a:cubicBezTo>
                    <a:pt x="439" y="310"/>
                    <a:pt x="452" y="309"/>
                    <a:pt x="452" y="309"/>
                  </a:cubicBezTo>
                  <a:cubicBezTo>
                    <a:pt x="458" y="312"/>
                    <a:pt x="464" y="315"/>
                    <a:pt x="468" y="321"/>
                  </a:cubicBezTo>
                  <a:cubicBezTo>
                    <a:pt x="471" y="329"/>
                    <a:pt x="472" y="334"/>
                    <a:pt x="462" y="336"/>
                  </a:cubicBezTo>
                  <a:cubicBezTo>
                    <a:pt x="446" y="344"/>
                    <a:pt x="410" y="341"/>
                    <a:pt x="402" y="341"/>
                  </a:cubicBezTo>
                  <a:cubicBezTo>
                    <a:pt x="397" y="344"/>
                    <a:pt x="392" y="347"/>
                    <a:pt x="387" y="350"/>
                  </a:cubicBezTo>
                  <a:cubicBezTo>
                    <a:pt x="372" y="369"/>
                    <a:pt x="387" y="369"/>
                    <a:pt x="405" y="371"/>
                  </a:cubicBezTo>
                  <a:cubicBezTo>
                    <a:pt x="417" y="380"/>
                    <a:pt x="410" y="377"/>
                    <a:pt x="426" y="380"/>
                  </a:cubicBezTo>
                  <a:cubicBezTo>
                    <a:pt x="436" y="393"/>
                    <a:pt x="457" y="389"/>
                    <a:pt x="470" y="390"/>
                  </a:cubicBezTo>
                  <a:cubicBezTo>
                    <a:pt x="525" y="395"/>
                    <a:pt x="524" y="406"/>
                    <a:pt x="524" y="354"/>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3" name="Freeform 53"/>
            <p:cNvSpPr>
              <a:spLocks/>
            </p:cNvSpPr>
            <p:nvPr/>
          </p:nvSpPr>
          <p:spPr bwMode="auto">
            <a:xfrm>
              <a:off x="4411" y="1864"/>
              <a:ext cx="471" cy="314"/>
            </a:xfrm>
            <a:custGeom>
              <a:avLst/>
              <a:gdLst/>
              <a:ahLst/>
              <a:cxnLst>
                <a:cxn ang="0">
                  <a:pos x="14" y="342"/>
                </a:cxn>
                <a:cxn ang="0">
                  <a:pos x="6" y="329"/>
                </a:cxn>
                <a:cxn ang="0">
                  <a:pos x="17" y="293"/>
                </a:cxn>
                <a:cxn ang="0">
                  <a:pos x="50" y="291"/>
                </a:cxn>
                <a:cxn ang="0">
                  <a:pos x="59" y="305"/>
                </a:cxn>
                <a:cxn ang="0">
                  <a:pos x="47" y="350"/>
                </a:cxn>
                <a:cxn ang="0">
                  <a:pos x="72" y="419"/>
                </a:cxn>
                <a:cxn ang="0">
                  <a:pos x="86" y="408"/>
                </a:cxn>
                <a:cxn ang="0">
                  <a:pos x="95" y="368"/>
                </a:cxn>
                <a:cxn ang="0">
                  <a:pos x="89" y="330"/>
                </a:cxn>
                <a:cxn ang="0">
                  <a:pos x="56" y="284"/>
                </a:cxn>
                <a:cxn ang="0">
                  <a:pos x="45" y="263"/>
                </a:cxn>
                <a:cxn ang="0">
                  <a:pos x="50" y="209"/>
                </a:cxn>
                <a:cxn ang="0">
                  <a:pos x="60" y="189"/>
                </a:cxn>
                <a:cxn ang="0">
                  <a:pos x="66" y="171"/>
                </a:cxn>
                <a:cxn ang="0">
                  <a:pos x="81" y="21"/>
                </a:cxn>
                <a:cxn ang="0">
                  <a:pos x="165" y="32"/>
                </a:cxn>
                <a:cxn ang="0">
                  <a:pos x="164" y="65"/>
                </a:cxn>
                <a:cxn ang="0">
                  <a:pos x="153" y="81"/>
                </a:cxn>
                <a:cxn ang="0">
                  <a:pos x="113" y="125"/>
                </a:cxn>
                <a:cxn ang="0">
                  <a:pos x="102" y="137"/>
                </a:cxn>
                <a:cxn ang="0">
                  <a:pos x="125" y="209"/>
                </a:cxn>
                <a:cxn ang="0">
                  <a:pos x="134" y="249"/>
                </a:cxn>
                <a:cxn ang="0">
                  <a:pos x="146" y="294"/>
                </a:cxn>
                <a:cxn ang="0">
                  <a:pos x="152" y="308"/>
                </a:cxn>
                <a:cxn ang="0">
                  <a:pos x="158" y="323"/>
                </a:cxn>
                <a:cxn ang="0">
                  <a:pos x="165" y="350"/>
                </a:cxn>
                <a:cxn ang="0">
                  <a:pos x="191" y="335"/>
                </a:cxn>
                <a:cxn ang="0">
                  <a:pos x="203" y="324"/>
                </a:cxn>
                <a:cxn ang="0">
                  <a:pos x="222" y="398"/>
                </a:cxn>
                <a:cxn ang="0">
                  <a:pos x="245" y="392"/>
                </a:cxn>
                <a:cxn ang="0">
                  <a:pos x="258" y="371"/>
                </a:cxn>
                <a:cxn ang="0">
                  <a:pos x="195" y="242"/>
                </a:cxn>
                <a:cxn ang="0">
                  <a:pos x="183" y="228"/>
                </a:cxn>
                <a:cxn ang="0">
                  <a:pos x="203" y="203"/>
                </a:cxn>
                <a:cxn ang="0">
                  <a:pos x="189" y="189"/>
                </a:cxn>
                <a:cxn ang="0">
                  <a:pos x="171" y="170"/>
                </a:cxn>
                <a:cxn ang="0">
                  <a:pos x="200" y="83"/>
                </a:cxn>
                <a:cxn ang="0">
                  <a:pos x="233" y="50"/>
                </a:cxn>
                <a:cxn ang="0">
                  <a:pos x="258" y="38"/>
                </a:cxn>
                <a:cxn ang="0">
                  <a:pos x="255" y="74"/>
                </a:cxn>
                <a:cxn ang="0">
                  <a:pos x="246" y="95"/>
                </a:cxn>
                <a:cxn ang="0">
                  <a:pos x="245" y="158"/>
                </a:cxn>
                <a:cxn ang="0">
                  <a:pos x="269" y="75"/>
                </a:cxn>
                <a:cxn ang="0">
                  <a:pos x="297" y="83"/>
                </a:cxn>
                <a:cxn ang="0">
                  <a:pos x="333" y="101"/>
                </a:cxn>
                <a:cxn ang="0">
                  <a:pos x="350" y="92"/>
                </a:cxn>
                <a:cxn ang="0">
                  <a:pos x="372" y="84"/>
                </a:cxn>
                <a:cxn ang="0">
                  <a:pos x="458" y="108"/>
                </a:cxn>
                <a:cxn ang="0">
                  <a:pos x="462" y="123"/>
                </a:cxn>
                <a:cxn ang="0">
                  <a:pos x="491" y="171"/>
                </a:cxn>
                <a:cxn ang="0">
                  <a:pos x="542" y="180"/>
                </a:cxn>
                <a:cxn ang="0">
                  <a:pos x="581" y="206"/>
                </a:cxn>
                <a:cxn ang="0">
                  <a:pos x="602" y="239"/>
                </a:cxn>
                <a:cxn ang="0">
                  <a:pos x="617" y="257"/>
                </a:cxn>
                <a:cxn ang="0">
                  <a:pos x="618" y="303"/>
                </a:cxn>
                <a:cxn ang="0">
                  <a:pos x="612" y="318"/>
                </a:cxn>
                <a:cxn ang="0">
                  <a:pos x="594" y="345"/>
                </a:cxn>
                <a:cxn ang="0">
                  <a:pos x="582" y="354"/>
                </a:cxn>
                <a:cxn ang="0">
                  <a:pos x="575" y="368"/>
                </a:cxn>
                <a:cxn ang="0">
                  <a:pos x="629" y="417"/>
                </a:cxn>
              </a:cxnLst>
              <a:rect l="0" t="0" r="r" b="b"/>
              <a:pathLst>
                <a:path w="629" h="419">
                  <a:moveTo>
                    <a:pt x="14" y="342"/>
                  </a:moveTo>
                  <a:cubicBezTo>
                    <a:pt x="11" y="338"/>
                    <a:pt x="8" y="334"/>
                    <a:pt x="6" y="329"/>
                  </a:cubicBezTo>
                  <a:cubicBezTo>
                    <a:pt x="3" y="316"/>
                    <a:pt x="0" y="296"/>
                    <a:pt x="17" y="293"/>
                  </a:cubicBezTo>
                  <a:cubicBezTo>
                    <a:pt x="28" y="287"/>
                    <a:pt x="36" y="290"/>
                    <a:pt x="50" y="291"/>
                  </a:cubicBezTo>
                  <a:cubicBezTo>
                    <a:pt x="54" y="296"/>
                    <a:pt x="56" y="300"/>
                    <a:pt x="59" y="305"/>
                  </a:cubicBezTo>
                  <a:cubicBezTo>
                    <a:pt x="62" y="325"/>
                    <a:pt x="63" y="338"/>
                    <a:pt x="47" y="350"/>
                  </a:cubicBezTo>
                  <a:cubicBezTo>
                    <a:pt x="48" y="394"/>
                    <a:pt x="42" y="397"/>
                    <a:pt x="72" y="419"/>
                  </a:cubicBezTo>
                  <a:cubicBezTo>
                    <a:pt x="82" y="417"/>
                    <a:pt x="82" y="417"/>
                    <a:pt x="86" y="408"/>
                  </a:cubicBezTo>
                  <a:cubicBezTo>
                    <a:pt x="87" y="388"/>
                    <a:pt x="85" y="382"/>
                    <a:pt x="95" y="368"/>
                  </a:cubicBezTo>
                  <a:cubicBezTo>
                    <a:pt x="94" y="351"/>
                    <a:pt x="95" y="343"/>
                    <a:pt x="89" y="330"/>
                  </a:cubicBezTo>
                  <a:cubicBezTo>
                    <a:pt x="86" y="306"/>
                    <a:pt x="75" y="297"/>
                    <a:pt x="56" y="284"/>
                  </a:cubicBezTo>
                  <a:cubicBezTo>
                    <a:pt x="53" y="277"/>
                    <a:pt x="45" y="263"/>
                    <a:pt x="45" y="263"/>
                  </a:cubicBezTo>
                  <a:cubicBezTo>
                    <a:pt x="44" y="245"/>
                    <a:pt x="42" y="225"/>
                    <a:pt x="50" y="209"/>
                  </a:cubicBezTo>
                  <a:cubicBezTo>
                    <a:pt x="52" y="201"/>
                    <a:pt x="56" y="196"/>
                    <a:pt x="60" y="189"/>
                  </a:cubicBezTo>
                  <a:cubicBezTo>
                    <a:pt x="62" y="182"/>
                    <a:pt x="65" y="178"/>
                    <a:pt x="66" y="171"/>
                  </a:cubicBezTo>
                  <a:cubicBezTo>
                    <a:pt x="66" y="169"/>
                    <a:pt x="30" y="38"/>
                    <a:pt x="81" y="21"/>
                  </a:cubicBezTo>
                  <a:cubicBezTo>
                    <a:pt x="105" y="22"/>
                    <a:pt x="159" y="0"/>
                    <a:pt x="165" y="32"/>
                  </a:cubicBezTo>
                  <a:cubicBezTo>
                    <a:pt x="165" y="43"/>
                    <a:pt x="165" y="54"/>
                    <a:pt x="164" y="65"/>
                  </a:cubicBezTo>
                  <a:cubicBezTo>
                    <a:pt x="164" y="70"/>
                    <a:pt x="155" y="77"/>
                    <a:pt x="153" y="81"/>
                  </a:cubicBezTo>
                  <a:cubicBezTo>
                    <a:pt x="140" y="100"/>
                    <a:pt x="138" y="120"/>
                    <a:pt x="113" y="125"/>
                  </a:cubicBezTo>
                  <a:cubicBezTo>
                    <a:pt x="107" y="128"/>
                    <a:pt x="105" y="131"/>
                    <a:pt x="102" y="137"/>
                  </a:cubicBezTo>
                  <a:cubicBezTo>
                    <a:pt x="96" y="172"/>
                    <a:pt x="113" y="180"/>
                    <a:pt x="125" y="209"/>
                  </a:cubicBezTo>
                  <a:cubicBezTo>
                    <a:pt x="127" y="222"/>
                    <a:pt x="131" y="236"/>
                    <a:pt x="134" y="249"/>
                  </a:cubicBezTo>
                  <a:cubicBezTo>
                    <a:pt x="135" y="264"/>
                    <a:pt x="131" y="285"/>
                    <a:pt x="146" y="294"/>
                  </a:cubicBezTo>
                  <a:cubicBezTo>
                    <a:pt x="147" y="300"/>
                    <a:pt x="149" y="303"/>
                    <a:pt x="152" y="308"/>
                  </a:cubicBezTo>
                  <a:cubicBezTo>
                    <a:pt x="153" y="314"/>
                    <a:pt x="156" y="317"/>
                    <a:pt x="158" y="323"/>
                  </a:cubicBezTo>
                  <a:cubicBezTo>
                    <a:pt x="159" y="342"/>
                    <a:pt x="158" y="338"/>
                    <a:pt x="165" y="350"/>
                  </a:cubicBezTo>
                  <a:cubicBezTo>
                    <a:pt x="186" y="348"/>
                    <a:pt x="184" y="350"/>
                    <a:pt x="191" y="335"/>
                  </a:cubicBezTo>
                  <a:cubicBezTo>
                    <a:pt x="192" y="322"/>
                    <a:pt x="192" y="310"/>
                    <a:pt x="203" y="324"/>
                  </a:cubicBezTo>
                  <a:cubicBezTo>
                    <a:pt x="207" y="348"/>
                    <a:pt x="197" y="386"/>
                    <a:pt x="222" y="398"/>
                  </a:cubicBezTo>
                  <a:cubicBezTo>
                    <a:pt x="231" y="397"/>
                    <a:pt x="239" y="399"/>
                    <a:pt x="245" y="392"/>
                  </a:cubicBezTo>
                  <a:cubicBezTo>
                    <a:pt x="250" y="386"/>
                    <a:pt x="258" y="371"/>
                    <a:pt x="258" y="371"/>
                  </a:cubicBezTo>
                  <a:cubicBezTo>
                    <a:pt x="264" y="300"/>
                    <a:pt x="273" y="245"/>
                    <a:pt x="195" y="242"/>
                  </a:cubicBezTo>
                  <a:cubicBezTo>
                    <a:pt x="191" y="237"/>
                    <a:pt x="186" y="234"/>
                    <a:pt x="183" y="228"/>
                  </a:cubicBezTo>
                  <a:cubicBezTo>
                    <a:pt x="186" y="216"/>
                    <a:pt x="195" y="212"/>
                    <a:pt x="203" y="203"/>
                  </a:cubicBezTo>
                  <a:cubicBezTo>
                    <a:pt x="205" y="191"/>
                    <a:pt x="200" y="191"/>
                    <a:pt x="189" y="189"/>
                  </a:cubicBezTo>
                  <a:cubicBezTo>
                    <a:pt x="181" y="184"/>
                    <a:pt x="175" y="179"/>
                    <a:pt x="171" y="170"/>
                  </a:cubicBezTo>
                  <a:cubicBezTo>
                    <a:pt x="175" y="133"/>
                    <a:pt x="170" y="107"/>
                    <a:pt x="200" y="83"/>
                  </a:cubicBezTo>
                  <a:cubicBezTo>
                    <a:pt x="209" y="69"/>
                    <a:pt x="219" y="59"/>
                    <a:pt x="233" y="50"/>
                  </a:cubicBezTo>
                  <a:cubicBezTo>
                    <a:pt x="239" y="41"/>
                    <a:pt x="248" y="39"/>
                    <a:pt x="258" y="38"/>
                  </a:cubicBezTo>
                  <a:cubicBezTo>
                    <a:pt x="271" y="48"/>
                    <a:pt x="262" y="63"/>
                    <a:pt x="255" y="74"/>
                  </a:cubicBezTo>
                  <a:cubicBezTo>
                    <a:pt x="254" y="81"/>
                    <a:pt x="249" y="88"/>
                    <a:pt x="246" y="95"/>
                  </a:cubicBezTo>
                  <a:cubicBezTo>
                    <a:pt x="243" y="116"/>
                    <a:pt x="236" y="136"/>
                    <a:pt x="245" y="158"/>
                  </a:cubicBezTo>
                  <a:cubicBezTo>
                    <a:pt x="278" y="151"/>
                    <a:pt x="263" y="114"/>
                    <a:pt x="269" y="75"/>
                  </a:cubicBezTo>
                  <a:cubicBezTo>
                    <a:pt x="295" y="78"/>
                    <a:pt x="288" y="72"/>
                    <a:pt x="297" y="83"/>
                  </a:cubicBezTo>
                  <a:cubicBezTo>
                    <a:pt x="301" y="109"/>
                    <a:pt x="301" y="102"/>
                    <a:pt x="333" y="101"/>
                  </a:cubicBezTo>
                  <a:cubicBezTo>
                    <a:pt x="339" y="97"/>
                    <a:pt x="343" y="93"/>
                    <a:pt x="350" y="92"/>
                  </a:cubicBezTo>
                  <a:cubicBezTo>
                    <a:pt x="357" y="86"/>
                    <a:pt x="363" y="86"/>
                    <a:pt x="372" y="84"/>
                  </a:cubicBezTo>
                  <a:cubicBezTo>
                    <a:pt x="437" y="86"/>
                    <a:pt x="417" y="83"/>
                    <a:pt x="458" y="108"/>
                  </a:cubicBezTo>
                  <a:cubicBezTo>
                    <a:pt x="459" y="113"/>
                    <a:pt x="461" y="118"/>
                    <a:pt x="462" y="123"/>
                  </a:cubicBezTo>
                  <a:cubicBezTo>
                    <a:pt x="464" y="150"/>
                    <a:pt x="462" y="166"/>
                    <a:pt x="491" y="171"/>
                  </a:cubicBezTo>
                  <a:cubicBezTo>
                    <a:pt x="502" y="185"/>
                    <a:pt x="525" y="178"/>
                    <a:pt x="542" y="180"/>
                  </a:cubicBezTo>
                  <a:cubicBezTo>
                    <a:pt x="554" y="186"/>
                    <a:pt x="572" y="197"/>
                    <a:pt x="581" y="206"/>
                  </a:cubicBezTo>
                  <a:cubicBezTo>
                    <a:pt x="590" y="216"/>
                    <a:pt x="593" y="229"/>
                    <a:pt x="602" y="239"/>
                  </a:cubicBezTo>
                  <a:cubicBezTo>
                    <a:pt x="607" y="245"/>
                    <a:pt x="613" y="250"/>
                    <a:pt x="617" y="257"/>
                  </a:cubicBezTo>
                  <a:cubicBezTo>
                    <a:pt x="618" y="275"/>
                    <a:pt x="620" y="285"/>
                    <a:pt x="618" y="303"/>
                  </a:cubicBezTo>
                  <a:cubicBezTo>
                    <a:pt x="617" y="308"/>
                    <a:pt x="612" y="318"/>
                    <a:pt x="612" y="318"/>
                  </a:cubicBezTo>
                  <a:cubicBezTo>
                    <a:pt x="610" y="329"/>
                    <a:pt x="603" y="339"/>
                    <a:pt x="594" y="345"/>
                  </a:cubicBezTo>
                  <a:cubicBezTo>
                    <a:pt x="590" y="351"/>
                    <a:pt x="589" y="353"/>
                    <a:pt x="582" y="354"/>
                  </a:cubicBezTo>
                  <a:cubicBezTo>
                    <a:pt x="579" y="359"/>
                    <a:pt x="576" y="362"/>
                    <a:pt x="575" y="368"/>
                  </a:cubicBezTo>
                  <a:cubicBezTo>
                    <a:pt x="577" y="406"/>
                    <a:pt x="592" y="417"/>
                    <a:pt x="629" y="417"/>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4" name="Freeform 54"/>
            <p:cNvSpPr>
              <a:spLocks/>
            </p:cNvSpPr>
            <p:nvPr/>
          </p:nvSpPr>
          <p:spPr bwMode="auto">
            <a:xfrm>
              <a:off x="4359" y="1879"/>
              <a:ext cx="85" cy="122"/>
            </a:xfrm>
            <a:custGeom>
              <a:avLst/>
              <a:gdLst/>
              <a:ahLst/>
              <a:cxnLst>
                <a:cxn ang="0">
                  <a:pos x="20" y="12"/>
                </a:cxn>
                <a:cxn ang="0">
                  <a:pos x="66" y="3"/>
                </a:cxn>
                <a:cxn ang="0">
                  <a:pos x="90" y="13"/>
                </a:cxn>
                <a:cxn ang="0">
                  <a:pos x="95" y="79"/>
                </a:cxn>
                <a:cxn ang="0">
                  <a:pos x="110" y="108"/>
                </a:cxn>
                <a:cxn ang="0">
                  <a:pos x="99" y="150"/>
                </a:cxn>
                <a:cxn ang="0">
                  <a:pos x="86" y="163"/>
                </a:cxn>
                <a:cxn ang="0">
                  <a:pos x="51" y="138"/>
                </a:cxn>
                <a:cxn ang="0">
                  <a:pos x="21" y="126"/>
                </a:cxn>
                <a:cxn ang="0">
                  <a:pos x="12" y="115"/>
                </a:cxn>
                <a:cxn ang="0">
                  <a:pos x="6" y="103"/>
                </a:cxn>
                <a:cxn ang="0">
                  <a:pos x="17" y="75"/>
                </a:cxn>
                <a:cxn ang="0">
                  <a:pos x="30" y="87"/>
                </a:cxn>
                <a:cxn ang="0">
                  <a:pos x="48" y="85"/>
                </a:cxn>
                <a:cxn ang="0">
                  <a:pos x="30" y="42"/>
                </a:cxn>
                <a:cxn ang="0">
                  <a:pos x="15" y="22"/>
                </a:cxn>
                <a:cxn ang="0">
                  <a:pos x="20" y="12"/>
                </a:cxn>
              </a:cxnLst>
              <a:rect l="0" t="0" r="r" b="b"/>
              <a:pathLst>
                <a:path w="114" h="163">
                  <a:moveTo>
                    <a:pt x="20" y="12"/>
                  </a:moveTo>
                  <a:cubicBezTo>
                    <a:pt x="39" y="13"/>
                    <a:pt x="55" y="18"/>
                    <a:pt x="66" y="3"/>
                  </a:cubicBezTo>
                  <a:cubicBezTo>
                    <a:pt x="96" y="4"/>
                    <a:pt x="80" y="0"/>
                    <a:pt x="90" y="13"/>
                  </a:cubicBezTo>
                  <a:cubicBezTo>
                    <a:pt x="89" y="34"/>
                    <a:pt x="81" y="62"/>
                    <a:pt x="95" y="79"/>
                  </a:cubicBezTo>
                  <a:cubicBezTo>
                    <a:pt x="96" y="86"/>
                    <a:pt x="106" y="101"/>
                    <a:pt x="110" y="108"/>
                  </a:cubicBezTo>
                  <a:cubicBezTo>
                    <a:pt x="113" y="124"/>
                    <a:pt x="114" y="141"/>
                    <a:pt x="99" y="150"/>
                  </a:cubicBezTo>
                  <a:cubicBezTo>
                    <a:pt x="96" y="155"/>
                    <a:pt x="86" y="163"/>
                    <a:pt x="86" y="163"/>
                  </a:cubicBezTo>
                  <a:cubicBezTo>
                    <a:pt x="71" y="158"/>
                    <a:pt x="61" y="140"/>
                    <a:pt x="51" y="138"/>
                  </a:cubicBezTo>
                  <a:cubicBezTo>
                    <a:pt x="41" y="133"/>
                    <a:pt x="32" y="128"/>
                    <a:pt x="21" y="126"/>
                  </a:cubicBezTo>
                  <a:cubicBezTo>
                    <a:pt x="18" y="122"/>
                    <a:pt x="15" y="119"/>
                    <a:pt x="12" y="115"/>
                  </a:cubicBezTo>
                  <a:cubicBezTo>
                    <a:pt x="10" y="111"/>
                    <a:pt x="6" y="103"/>
                    <a:pt x="6" y="103"/>
                  </a:cubicBezTo>
                  <a:cubicBezTo>
                    <a:pt x="4" y="90"/>
                    <a:pt x="0" y="78"/>
                    <a:pt x="17" y="75"/>
                  </a:cubicBezTo>
                  <a:cubicBezTo>
                    <a:pt x="25" y="76"/>
                    <a:pt x="26" y="80"/>
                    <a:pt x="30" y="87"/>
                  </a:cubicBezTo>
                  <a:cubicBezTo>
                    <a:pt x="36" y="86"/>
                    <a:pt x="42" y="87"/>
                    <a:pt x="48" y="85"/>
                  </a:cubicBezTo>
                  <a:cubicBezTo>
                    <a:pt x="63" y="80"/>
                    <a:pt x="36" y="46"/>
                    <a:pt x="30" y="42"/>
                  </a:cubicBezTo>
                  <a:cubicBezTo>
                    <a:pt x="25" y="35"/>
                    <a:pt x="19" y="29"/>
                    <a:pt x="15" y="22"/>
                  </a:cubicBezTo>
                  <a:cubicBezTo>
                    <a:pt x="16" y="19"/>
                    <a:pt x="20" y="15"/>
                    <a:pt x="20" y="12"/>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5" name="Freeform 55"/>
            <p:cNvSpPr>
              <a:spLocks/>
            </p:cNvSpPr>
            <p:nvPr/>
          </p:nvSpPr>
          <p:spPr bwMode="auto">
            <a:xfrm>
              <a:off x="3420" y="2119"/>
              <a:ext cx="635" cy="586"/>
            </a:xfrm>
            <a:custGeom>
              <a:avLst/>
              <a:gdLst/>
              <a:ahLst/>
              <a:cxnLst>
                <a:cxn ang="0">
                  <a:pos x="35" y="0"/>
                </a:cxn>
                <a:cxn ang="0">
                  <a:pos x="47" y="36"/>
                </a:cxn>
                <a:cxn ang="0">
                  <a:pos x="111" y="56"/>
                </a:cxn>
                <a:cxn ang="0">
                  <a:pos x="131" y="98"/>
                </a:cxn>
                <a:cxn ang="0">
                  <a:pos x="99" y="126"/>
                </a:cxn>
                <a:cxn ang="0">
                  <a:pos x="71" y="142"/>
                </a:cxn>
                <a:cxn ang="0">
                  <a:pos x="53" y="134"/>
                </a:cxn>
                <a:cxn ang="0">
                  <a:pos x="5" y="136"/>
                </a:cxn>
                <a:cxn ang="0">
                  <a:pos x="5" y="150"/>
                </a:cxn>
                <a:cxn ang="0">
                  <a:pos x="35" y="180"/>
                </a:cxn>
                <a:cxn ang="0">
                  <a:pos x="79" y="190"/>
                </a:cxn>
                <a:cxn ang="0">
                  <a:pos x="101" y="182"/>
                </a:cxn>
                <a:cxn ang="0">
                  <a:pos x="137" y="184"/>
                </a:cxn>
                <a:cxn ang="0">
                  <a:pos x="139" y="192"/>
                </a:cxn>
                <a:cxn ang="0">
                  <a:pos x="137" y="238"/>
                </a:cxn>
                <a:cxn ang="0">
                  <a:pos x="109" y="250"/>
                </a:cxn>
                <a:cxn ang="0">
                  <a:pos x="83" y="264"/>
                </a:cxn>
                <a:cxn ang="0">
                  <a:pos x="67" y="290"/>
                </a:cxn>
                <a:cxn ang="0">
                  <a:pos x="59" y="302"/>
                </a:cxn>
                <a:cxn ang="0">
                  <a:pos x="61" y="366"/>
                </a:cxn>
                <a:cxn ang="0">
                  <a:pos x="131" y="420"/>
                </a:cxn>
                <a:cxn ang="0">
                  <a:pos x="179" y="434"/>
                </a:cxn>
                <a:cxn ang="0">
                  <a:pos x="199" y="464"/>
                </a:cxn>
                <a:cxn ang="0">
                  <a:pos x="179" y="498"/>
                </a:cxn>
                <a:cxn ang="0">
                  <a:pos x="145" y="522"/>
                </a:cxn>
                <a:cxn ang="0">
                  <a:pos x="117" y="544"/>
                </a:cxn>
                <a:cxn ang="0">
                  <a:pos x="51" y="574"/>
                </a:cxn>
                <a:cxn ang="0">
                  <a:pos x="39" y="588"/>
                </a:cxn>
                <a:cxn ang="0">
                  <a:pos x="97" y="592"/>
                </a:cxn>
                <a:cxn ang="0">
                  <a:pos x="181" y="540"/>
                </a:cxn>
                <a:cxn ang="0">
                  <a:pos x="213" y="524"/>
                </a:cxn>
                <a:cxn ang="0">
                  <a:pos x="249" y="526"/>
                </a:cxn>
                <a:cxn ang="0">
                  <a:pos x="275" y="518"/>
                </a:cxn>
                <a:cxn ang="0">
                  <a:pos x="291" y="494"/>
                </a:cxn>
                <a:cxn ang="0">
                  <a:pos x="297" y="446"/>
                </a:cxn>
                <a:cxn ang="0">
                  <a:pos x="299" y="424"/>
                </a:cxn>
                <a:cxn ang="0">
                  <a:pos x="311" y="428"/>
                </a:cxn>
                <a:cxn ang="0">
                  <a:pos x="327" y="424"/>
                </a:cxn>
                <a:cxn ang="0">
                  <a:pos x="339" y="416"/>
                </a:cxn>
                <a:cxn ang="0">
                  <a:pos x="351" y="392"/>
                </a:cxn>
                <a:cxn ang="0">
                  <a:pos x="381" y="366"/>
                </a:cxn>
                <a:cxn ang="0">
                  <a:pos x="529" y="388"/>
                </a:cxn>
                <a:cxn ang="0">
                  <a:pos x="549" y="400"/>
                </a:cxn>
                <a:cxn ang="0">
                  <a:pos x="567" y="420"/>
                </a:cxn>
                <a:cxn ang="0">
                  <a:pos x="579" y="432"/>
                </a:cxn>
                <a:cxn ang="0">
                  <a:pos x="589" y="448"/>
                </a:cxn>
                <a:cxn ang="0">
                  <a:pos x="625" y="504"/>
                </a:cxn>
                <a:cxn ang="0">
                  <a:pos x="645" y="532"/>
                </a:cxn>
                <a:cxn ang="0">
                  <a:pos x="699" y="572"/>
                </a:cxn>
                <a:cxn ang="0">
                  <a:pos x="739" y="622"/>
                </a:cxn>
                <a:cxn ang="0">
                  <a:pos x="749" y="646"/>
                </a:cxn>
                <a:cxn ang="0">
                  <a:pos x="753" y="658"/>
                </a:cxn>
                <a:cxn ang="0">
                  <a:pos x="777" y="714"/>
                </a:cxn>
                <a:cxn ang="0">
                  <a:pos x="847" y="782"/>
                </a:cxn>
              </a:cxnLst>
              <a:rect l="0" t="0" r="r" b="b"/>
              <a:pathLst>
                <a:path w="847" h="782">
                  <a:moveTo>
                    <a:pt x="35" y="0"/>
                  </a:moveTo>
                  <a:cubicBezTo>
                    <a:pt x="37" y="20"/>
                    <a:pt x="32" y="26"/>
                    <a:pt x="47" y="36"/>
                  </a:cubicBezTo>
                  <a:cubicBezTo>
                    <a:pt x="54" y="47"/>
                    <a:pt x="93" y="44"/>
                    <a:pt x="111" y="56"/>
                  </a:cubicBezTo>
                  <a:cubicBezTo>
                    <a:pt x="117" y="70"/>
                    <a:pt x="126" y="83"/>
                    <a:pt x="131" y="98"/>
                  </a:cubicBezTo>
                  <a:cubicBezTo>
                    <a:pt x="128" y="124"/>
                    <a:pt x="121" y="122"/>
                    <a:pt x="99" y="126"/>
                  </a:cubicBezTo>
                  <a:cubicBezTo>
                    <a:pt x="78" y="140"/>
                    <a:pt x="109" y="146"/>
                    <a:pt x="71" y="142"/>
                  </a:cubicBezTo>
                  <a:cubicBezTo>
                    <a:pt x="57" y="137"/>
                    <a:pt x="63" y="140"/>
                    <a:pt x="53" y="134"/>
                  </a:cubicBezTo>
                  <a:cubicBezTo>
                    <a:pt x="37" y="135"/>
                    <a:pt x="21" y="133"/>
                    <a:pt x="5" y="136"/>
                  </a:cubicBezTo>
                  <a:cubicBezTo>
                    <a:pt x="0" y="137"/>
                    <a:pt x="2" y="146"/>
                    <a:pt x="5" y="150"/>
                  </a:cubicBezTo>
                  <a:cubicBezTo>
                    <a:pt x="13" y="161"/>
                    <a:pt x="27" y="168"/>
                    <a:pt x="35" y="180"/>
                  </a:cubicBezTo>
                  <a:cubicBezTo>
                    <a:pt x="39" y="202"/>
                    <a:pt x="54" y="191"/>
                    <a:pt x="79" y="190"/>
                  </a:cubicBezTo>
                  <a:cubicBezTo>
                    <a:pt x="87" y="186"/>
                    <a:pt x="93" y="184"/>
                    <a:pt x="101" y="182"/>
                  </a:cubicBezTo>
                  <a:cubicBezTo>
                    <a:pt x="113" y="183"/>
                    <a:pt x="125" y="181"/>
                    <a:pt x="137" y="184"/>
                  </a:cubicBezTo>
                  <a:cubicBezTo>
                    <a:pt x="140" y="185"/>
                    <a:pt x="139" y="189"/>
                    <a:pt x="139" y="192"/>
                  </a:cubicBezTo>
                  <a:cubicBezTo>
                    <a:pt x="139" y="207"/>
                    <a:pt x="139" y="223"/>
                    <a:pt x="137" y="238"/>
                  </a:cubicBezTo>
                  <a:cubicBezTo>
                    <a:pt x="136" y="247"/>
                    <a:pt x="116" y="249"/>
                    <a:pt x="109" y="250"/>
                  </a:cubicBezTo>
                  <a:cubicBezTo>
                    <a:pt x="101" y="255"/>
                    <a:pt x="92" y="260"/>
                    <a:pt x="83" y="264"/>
                  </a:cubicBezTo>
                  <a:cubicBezTo>
                    <a:pt x="77" y="273"/>
                    <a:pt x="74" y="281"/>
                    <a:pt x="67" y="290"/>
                  </a:cubicBezTo>
                  <a:cubicBezTo>
                    <a:pt x="64" y="294"/>
                    <a:pt x="59" y="302"/>
                    <a:pt x="59" y="302"/>
                  </a:cubicBezTo>
                  <a:cubicBezTo>
                    <a:pt x="60" y="323"/>
                    <a:pt x="60" y="345"/>
                    <a:pt x="61" y="366"/>
                  </a:cubicBezTo>
                  <a:cubicBezTo>
                    <a:pt x="62" y="386"/>
                    <a:pt x="115" y="410"/>
                    <a:pt x="131" y="420"/>
                  </a:cubicBezTo>
                  <a:cubicBezTo>
                    <a:pt x="137" y="438"/>
                    <a:pt x="163" y="432"/>
                    <a:pt x="179" y="434"/>
                  </a:cubicBezTo>
                  <a:cubicBezTo>
                    <a:pt x="189" y="441"/>
                    <a:pt x="194" y="453"/>
                    <a:pt x="199" y="464"/>
                  </a:cubicBezTo>
                  <a:cubicBezTo>
                    <a:pt x="197" y="484"/>
                    <a:pt x="198" y="492"/>
                    <a:pt x="179" y="498"/>
                  </a:cubicBezTo>
                  <a:cubicBezTo>
                    <a:pt x="168" y="506"/>
                    <a:pt x="155" y="512"/>
                    <a:pt x="145" y="522"/>
                  </a:cubicBezTo>
                  <a:cubicBezTo>
                    <a:pt x="137" y="530"/>
                    <a:pt x="128" y="540"/>
                    <a:pt x="117" y="544"/>
                  </a:cubicBezTo>
                  <a:cubicBezTo>
                    <a:pt x="91" y="564"/>
                    <a:pt x="86" y="570"/>
                    <a:pt x="51" y="574"/>
                  </a:cubicBezTo>
                  <a:cubicBezTo>
                    <a:pt x="43" y="577"/>
                    <a:pt x="42" y="580"/>
                    <a:pt x="39" y="588"/>
                  </a:cubicBezTo>
                  <a:cubicBezTo>
                    <a:pt x="45" y="613"/>
                    <a:pt x="77" y="599"/>
                    <a:pt x="97" y="592"/>
                  </a:cubicBezTo>
                  <a:cubicBezTo>
                    <a:pt x="123" y="573"/>
                    <a:pt x="154" y="558"/>
                    <a:pt x="181" y="540"/>
                  </a:cubicBezTo>
                  <a:cubicBezTo>
                    <a:pt x="189" y="528"/>
                    <a:pt x="198" y="526"/>
                    <a:pt x="213" y="524"/>
                  </a:cubicBezTo>
                  <a:cubicBezTo>
                    <a:pt x="225" y="521"/>
                    <a:pt x="237" y="522"/>
                    <a:pt x="249" y="526"/>
                  </a:cubicBezTo>
                  <a:cubicBezTo>
                    <a:pt x="261" y="524"/>
                    <a:pt x="265" y="521"/>
                    <a:pt x="275" y="518"/>
                  </a:cubicBezTo>
                  <a:cubicBezTo>
                    <a:pt x="281" y="509"/>
                    <a:pt x="288" y="504"/>
                    <a:pt x="291" y="494"/>
                  </a:cubicBezTo>
                  <a:cubicBezTo>
                    <a:pt x="293" y="478"/>
                    <a:pt x="292" y="461"/>
                    <a:pt x="297" y="446"/>
                  </a:cubicBezTo>
                  <a:cubicBezTo>
                    <a:pt x="298" y="439"/>
                    <a:pt x="294" y="430"/>
                    <a:pt x="299" y="424"/>
                  </a:cubicBezTo>
                  <a:cubicBezTo>
                    <a:pt x="302" y="421"/>
                    <a:pt x="311" y="428"/>
                    <a:pt x="311" y="428"/>
                  </a:cubicBezTo>
                  <a:cubicBezTo>
                    <a:pt x="314" y="427"/>
                    <a:pt x="324" y="426"/>
                    <a:pt x="327" y="424"/>
                  </a:cubicBezTo>
                  <a:cubicBezTo>
                    <a:pt x="331" y="422"/>
                    <a:pt x="339" y="416"/>
                    <a:pt x="339" y="416"/>
                  </a:cubicBezTo>
                  <a:cubicBezTo>
                    <a:pt x="342" y="407"/>
                    <a:pt x="348" y="401"/>
                    <a:pt x="351" y="392"/>
                  </a:cubicBezTo>
                  <a:cubicBezTo>
                    <a:pt x="355" y="367"/>
                    <a:pt x="354" y="369"/>
                    <a:pt x="381" y="366"/>
                  </a:cubicBezTo>
                  <a:cubicBezTo>
                    <a:pt x="429" y="368"/>
                    <a:pt x="477" y="385"/>
                    <a:pt x="529" y="388"/>
                  </a:cubicBezTo>
                  <a:cubicBezTo>
                    <a:pt x="536" y="391"/>
                    <a:pt x="549" y="400"/>
                    <a:pt x="549" y="400"/>
                  </a:cubicBezTo>
                  <a:cubicBezTo>
                    <a:pt x="557" y="411"/>
                    <a:pt x="551" y="404"/>
                    <a:pt x="567" y="420"/>
                  </a:cubicBezTo>
                  <a:cubicBezTo>
                    <a:pt x="571" y="424"/>
                    <a:pt x="579" y="432"/>
                    <a:pt x="579" y="432"/>
                  </a:cubicBezTo>
                  <a:cubicBezTo>
                    <a:pt x="584" y="446"/>
                    <a:pt x="579" y="442"/>
                    <a:pt x="589" y="448"/>
                  </a:cubicBezTo>
                  <a:cubicBezTo>
                    <a:pt x="595" y="472"/>
                    <a:pt x="611" y="485"/>
                    <a:pt x="625" y="504"/>
                  </a:cubicBezTo>
                  <a:cubicBezTo>
                    <a:pt x="631" y="512"/>
                    <a:pt x="637" y="526"/>
                    <a:pt x="645" y="532"/>
                  </a:cubicBezTo>
                  <a:cubicBezTo>
                    <a:pt x="660" y="554"/>
                    <a:pt x="680" y="557"/>
                    <a:pt x="699" y="572"/>
                  </a:cubicBezTo>
                  <a:cubicBezTo>
                    <a:pt x="716" y="585"/>
                    <a:pt x="722" y="610"/>
                    <a:pt x="739" y="622"/>
                  </a:cubicBezTo>
                  <a:cubicBezTo>
                    <a:pt x="742" y="631"/>
                    <a:pt x="746" y="637"/>
                    <a:pt x="749" y="646"/>
                  </a:cubicBezTo>
                  <a:cubicBezTo>
                    <a:pt x="750" y="650"/>
                    <a:pt x="753" y="658"/>
                    <a:pt x="753" y="658"/>
                  </a:cubicBezTo>
                  <a:cubicBezTo>
                    <a:pt x="756" y="679"/>
                    <a:pt x="758" y="703"/>
                    <a:pt x="777" y="714"/>
                  </a:cubicBezTo>
                  <a:cubicBezTo>
                    <a:pt x="794" y="740"/>
                    <a:pt x="825" y="760"/>
                    <a:pt x="847" y="782"/>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6" name="Freeform 56"/>
            <p:cNvSpPr>
              <a:spLocks/>
            </p:cNvSpPr>
            <p:nvPr/>
          </p:nvSpPr>
          <p:spPr bwMode="auto">
            <a:xfrm>
              <a:off x="4034" y="2708"/>
              <a:ext cx="691" cy="752"/>
            </a:xfrm>
            <a:custGeom>
              <a:avLst/>
              <a:gdLst/>
              <a:ahLst/>
              <a:cxnLst>
                <a:cxn ang="0">
                  <a:pos x="26" y="0"/>
                </a:cxn>
                <a:cxn ang="0">
                  <a:pos x="18" y="28"/>
                </a:cxn>
                <a:cxn ang="0">
                  <a:pos x="24" y="134"/>
                </a:cxn>
                <a:cxn ang="0">
                  <a:pos x="40" y="230"/>
                </a:cxn>
                <a:cxn ang="0">
                  <a:pos x="62" y="280"/>
                </a:cxn>
                <a:cxn ang="0">
                  <a:pos x="86" y="312"/>
                </a:cxn>
                <a:cxn ang="0">
                  <a:pos x="98" y="334"/>
                </a:cxn>
                <a:cxn ang="0">
                  <a:pos x="106" y="350"/>
                </a:cxn>
                <a:cxn ang="0">
                  <a:pos x="116" y="370"/>
                </a:cxn>
                <a:cxn ang="0">
                  <a:pos x="128" y="388"/>
                </a:cxn>
                <a:cxn ang="0">
                  <a:pos x="184" y="458"/>
                </a:cxn>
                <a:cxn ang="0">
                  <a:pos x="206" y="498"/>
                </a:cxn>
                <a:cxn ang="0">
                  <a:pos x="220" y="526"/>
                </a:cxn>
                <a:cxn ang="0">
                  <a:pos x="278" y="590"/>
                </a:cxn>
                <a:cxn ang="0">
                  <a:pos x="282" y="546"/>
                </a:cxn>
                <a:cxn ang="0">
                  <a:pos x="222" y="474"/>
                </a:cxn>
                <a:cxn ang="0">
                  <a:pos x="210" y="454"/>
                </a:cxn>
                <a:cxn ang="0">
                  <a:pos x="206" y="442"/>
                </a:cxn>
                <a:cxn ang="0">
                  <a:pos x="208" y="426"/>
                </a:cxn>
                <a:cxn ang="0">
                  <a:pos x="226" y="434"/>
                </a:cxn>
                <a:cxn ang="0">
                  <a:pos x="258" y="464"/>
                </a:cxn>
                <a:cxn ang="0">
                  <a:pos x="292" y="494"/>
                </a:cxn>
                <a:cxn ang="0">
                  <a:pos x="344" y="554"/>
                </a:cxn>
                <a:cxn ang="0">
                  <a:pos x="412" y="692"/>
                </a:cxn>
                <a:cxn ang="0">
                  <a:pos x="430" y="708"/>
                </a:cxn>
                <a:cxn ang="0">
                  <a:pos x="476" y="712"/>
                </a:cxn>
                <a:cxn ang="0">
                  <a:pos x="580" y="720"/>
                </a:cxn>
                <a:cxn ang="0">
                  <a:pos x="652" y="764"/>
                </a:cxn>
                <a:cxn ang="0">
                  <a:pos x="672" y="776"/>
                </a:cxn>
                <a:cxn ang="0">
                  <a:pos x="688" y="786"/>
                </a:cxn>
                <a:cxn ang="0">
                  <a:pos x="712" y="810"/>
                </a:cxn>
                <a:cxn ang="0">
                  <a:pos x="730" y="818"/>
                </a:cxn>
                <a:cxn ang="0">
                  <a:pos x="742" y="826"/>
                </a:cxn>
                <a:cxn ang="0">
                  <a:pos x="922" y="892"/>
                </a:cxn>
                <a:cxn ang="0">
                  <a:pos x="920" y="976"/>
                </a:cxn>
                <a:cxn ang="0">
                  <a:pos x="886" y="1004"/>
                </a:cxn>
              </a:cxnLst>
              <a:rect l="0" t="0" r="r" b="b"/>
              <a:pathLst>
                <a:path w="922" h="1004">
                  <a:moveTo>
                    <a:pt x="26" y="0"/>
                  </a:moveTo>
                  <a:cubicBezTo>
                    <a:pt x="24" y="10"/>
                    <a:pt x="20" y="18"/>
                    <a:pt x="18" y="28"/>
                  </a:cubicBezTo>
                  <a:cubicBezTo>
                    <a:pt x="20" y="64"/>
                    <a:pt x="23" y="98"/>
                    <a:pt x="24" y="134"/>
                  </a:cubicBezTo>
                  <a:cubicBezTo>
                    <a:pt x="26" y="189"/>
                    <a:pt x="0" y="220"/>
                    <a:pt x="40" y="230"/>
                  </a:cubicBezTo>
                  <a:cubicBezTo>
                    <a:pt x="53" y="239"/>
                    <a:pt x="53" y="267"/>
                    <a:pt x="62" y="280"/>
                  </a:cubicBezTo>
                  <a:cubicBezTo>
                    <a:pt x="70" y="292"/>
                    <a:pt x="79" y="299"/>
                    <a:pt x="86" y="312"/>
                  </a:cubicBezTo>
                  <a:cubicBezTo>
                    <a:pt x="90" y="320"/>
                    <a:pt x="95" y="326"/>
                    <a:pt x="98" y="334"/>
                  </a:cubicBezTo>
                  <a:cubicBezTo>
                    <a:pt x="100" y="339"/>
                    <a:pt x="106" y="350"/>
                    <a:pt x="106" y="350"/>
                  </a:cubicBezTo>
                  <a:cubicBezTo>
                    <a:pt x="108" y="360"/>
                    <a:pt x="107" y="364"/>
                    <a:pt x="116" y="370"/>
                  </a:cubicBezTo>
                  <a:cubicBezTo>
                    <a:pt x="118" y="379"/>
                    <a:pt x="120" y="383"/>
                    <a:pt x="128" y="388"/>
                  </a:cubicBezTo>
                  <a:cubicBezTo>
                    <a:pt x="144" y="415"/>
                    <a:pt x="162" y="436"/>
                    <a:pt x="184" y="458"/>
                  </a:cubicBezTo>
                  <a:cubicBezTo>
                    <a:pt x="189" y="473"/>
                    <a:pt x="199" y="484"/>
                    <a:pt x="206" y="498"/>
                  </a:cubicBezTo>
                  <a:cubicBezTo>
                    <a:pt x="208" y="510"/>
                    <a:pt x="217" y="516"/>
                    <a:pt x="220" y="526"/>
                  </a:cubicBezTo>
                  <a:cubicBezTo>
                    <a:pt x="229" y="552"/>
                    <a:pt x="251" y="585"/>
                    <a:pt x="278" y="590"/>
                  </a:cubicBezTo>
                  <a:cubicBezTo>
                    <a:pt x="305" y="586"/>
                    <a:pt x="302" y="559"/>
                    <a:pt x="282" y="546"/>
                  </a:cubicBezTo>
                  <a:cubicBezTo>
                    <a:pt x="265" y="521"/>
                    <a:pt x="244" y="496"/>
                    <a:pt x="222" y="474"/>
                  </a:cubicBezTo>
                  <a:cubicBezTo>
                    <a:pt x="219" y="466"/>
                    <a:pt x="213" y="461"/>
                    <a:pt x="210" y="454"/>
                  </a:cubicBezTo>
                  <a:cubicBezTo>
                    <a:pt x="208" y="450"/>
                    <a:pt x="206" y="442"/>
                    <a:pt x="206" y="442"/>
                  </a:cubicBezTo>
                  <a:cubicBezTo>
                    <a:pt x="207" y="437"/>
                    <a:pt x="205" y="430"/>
                    <a:pt x="208" y="426"/>
                  </a:cubicBezTo>
                  <a:cubicBezTo>
                    <a:pt x="212" y="421"/>
                    <a:pt x="224" y="433"/>
                    <a:pt x="226" y="434"/>
                  </a:cubicBezTo>
                  <a:cubicBezTo>
                    <a:pt x="244" y="444"/>
                    <a:pt x="246" y="456"/>
                    <a:pt x="258" y="464"/>
                  </a:cubicBezTo>
                  <a:cubicBezTo>
                    <a:pt x="268" y="479"/>
                    <a:pt x="280" y="483"/>
                    <a:pt x="292" y="494"/>
                  </a:cubicBezTo>
                  <a:cubicBezTo>
                    <a:pt x="312" y="512"/>
                    <a:pt x="328" y="533"/>
                    <a:pt x="344" y="554"/>
                  </a:cubicBezTo>
                  <a:cubicBezTo>
                    <a:pt x="376" y="595"/>
                    <a:pt x="370" y="658"/>
                    <a:pt x="412" y="692"/>
                  </a:cubicBezTo>
                  <a:cubicBezTo>
                    <a:pt x="412" y="692"/>
                    <a:pt x="425" y="707"/>
                    <a:pt x="430" y="708"/>
                  </a:cubicBezTo>
                  <a:cubicBezTo>
                    <a:pt x="437" y="710"/>
                    <a:pt x="475" y="712"/>
                    <a:pt x="476" y="712"/>
                  </a:cubicBezTo>
                  <a:cubicBezTo>
                    <a:pt x="510" y="717"/>
                    <a:pt x="546" y="718"/>
                    <a:pt x="580" y="720"/>
                  </a:cubicBezTo>
                  <a:cubicBezTo>
                    <a:pt x="608" y="729"/>
                    <a:pt x="625" y="755"/>
                    <a:pt x="652" y="764"/>
                  </a:cubicBezTo>
                  <a:cubicBezTo>
                    <a:pt x="657" y="769"/>
                    <a:pt x="672" y="776"/>
                    <a:pt x="672" y="776"/>
                  </a:cubicBezTo>
                  <a:cubicBezTo>
                    <a:pt x="677" y="780"/>
                    <a:pt x="683" y="782"/>
                    <a:pt x="688" y="786"/>
                  </a:cubicBezTo>
                  <a:cubicBezTo>
                    <a:pt x="692" y="789"/>
                    <a:pt x="705" y="808"/>
                    <a:pt x="712" y="810"/>
                  </a:cubicBezTo>
                  <a:cubicBezTo>
                    <a:pt x="718" y="812"/>
                    <a:pt x="725" y="815"/>
                    <a:pt x="730" y="818"/>
                  </a:cubicBezTo>
                  <a:cubicBezTo>
                    <a:pt x="734" y="820"/>
                    <a:pt x="742" y="826"/>
                    <a:pt x="742" y="826"/>
                  </a:cubicBezTo>
                  <a:cubicBezTo>
                    <a:pt x="789" y="897"/>
                    <a:pt x="841" y="887"/>
                    <a:pt x="922" y="892"/>
                  </a:cubicBezTo>
                  <a:cubicBezTo>
                    <a:pt x="921" y="920"/>
                    <a:pt x="922" y="948"/>
                    <a:pt x="920" y="976"/>
                  </a:cubicBezTo>
                  <a:cubicBezTo>
                    <a:pt x="919" y="991"/>
                    <a:pt x="886" y="993"/>
                    <a:pt x="886" y="1004"/>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7" name="Freeform 57"/>
            <p:cNvSpPr>
              <a:spLocks/>
            </p:cNvSpPr>
            <p:nvPr/>
          </p:nvSpPr>
          <p:spPr bwMode="auto">
            <a:xfrm>
              <a:off x="4668" y="3462"/>
              <a:ext cx="155" cy="749"/>
            </a:xfrm>
            <a:custGeom>
              <a:avLst/>
              <a:gdLst/>
              <a:ahLst/>
              <a:cxnLst>
                <a:cxn ang="0">
                  <a:pos x="38" y="0"/>
                </a:cxn>
                <a:cxn ang="0">
                  <a:pos x="32" y="4"/>
                </a:cxn>
                <a:cxn ang="0">
                  <a:pos x="24" y="6"/>
                </a:cxn>
                <a:cxn ang="0">
                  <a:pos x="12" y="14"/>
                </a:cxn>
                <a:cxn ang="0">
                  <a:pos x="4" y="26"/>
                </a:cxn>
                <a:cxn ang="0">
                  <a:pos x="0" y="38"/>
                </a:cxn>
                <a:cxn ang="0">
                  <a:pos x="2" y="190"/>
                </a:cxn>
                <a:cxn ang="0">
                  <a:pos x="66" y="284"/>
                </a:cxn>
                <a:cxn ang="0">
                  <a:pos x="108" y="326"/>
                </a:cxn>
                <a:cxn ang="0">
                  <a:pos x="166" y="362"/>
                </a:cxn>
                <a:cxn ang="0">
                  <a:pos x="182" y="382"/>
                </a:cxn>
                <a:cxn ang="0">
                  <a:pos x="194" y="398"/>
                </a:cxn>
                <a:cxn ang="0">
                  <a:pos x="202" y="460"/>
                </a:cxn>
                <a:cxn ang="0">
                  <a:pos x="190" y="596"/>
                </a:cxn>
                <a:cxn ang="0">
                  <a:pos x="162" y="708"/>
                </a:cxn>
                <a:cxn ang="0">
                  <a:pos x="116" y="824"/>
                </a:cxn>
                <a:cxn ang="0">
                  <a:pos x="112" y="1000"/>
                </a:cxn>
              </a:cxnLst>
              <a:rect l="0" t="0" r="r" b="b"/>
              <a:pathLst>
                <a:path w="207" h="1000">
                  <a:moveTo>
                    <a:pt x="38" y="0"/>
                  </a:moveTo>
                  <a:cubicBezTo>
                    <a:pt x="36" y="1"/>
                    <a:pt x="34" y="3"/>
                    <a:pt x="32" y="4"/>
                  </a:cubicBezTo>
                  <a:cubicBezTo>
                    <a:pt x="29" y="5"/>
                    <a:pt x="26" y="5"/>
                    <a:pt x="24" y="6"/>
                  </a:cubicBezTo>
                  <a:cubicBezTo>
                    <a:pt x="20" y="8"/>
                    <a:pt x="12" y="14"/>
                    <a:pt x="12" y="14"/>
                  </a:cubicBezTo>
                  <a:cubicBezTo>
                    <a:pt x="9" y="18"/>
                    <a:pt x="7" y="22"/>
                    <a:pt x="4" y="26"/>
                  </a:cubicBezTo>
                  <a:cubicBezTo>
                    <a:pt x="2" y="30"/>
                    <a:pt x="0" y="38"/>
                    <a:pt x="0" y="38"/>
                  </a:cubicBezTo>
                  <a:cubicBezTo>
                    <a:pt x="1" y="89"/>
                    <a:pt x="1" y="139"/>
                    <a:pt x="2" y="190"/>
                  </a:cubicBezTo>
                  <a:cubicBezTo>
                    <a:pt x="3" y="220"/>
                    <a:pt x="46" y="264"/>
                    <a:pt x="66" y="284"/>
                  </a:cubicBezTo>
                  <a:cubicBezTo>
                    <a:pt x="77" y="295"/>
                    <a:pt x="92" y="321"/>
                    <a:pt x="108" y="326"/>
                  </a:cubicBezTo>
                  <a:cubicBezTo>
                    <a:pt x="125" y="339"/>
                    <a:pt x="151" y="347"/>
                    <a:pt x="166" y="362"/>
                  </a:cubicBezTo>
                  <a:cubicBezTo>
                    <a:pt x="172" y="368"/>
                    <a:pt x="177" y="375"/>
                    <a:pt x="182" y="382"/>
                  </a:cubicBezTo>
                  <a:cubicBezTo>
                    <a:pt x="186" y="387"/>
                    <a:pt x="194" y="398"/>
                    <a:pt x="194" y="398"/>
                  </a:cubicBezTo>
                  <a:cubicBezTo>
                    <a:pt x="201" y="418"/>
                    <a:pt x="200" y="439"/>
                    <a:pt x="202" y="460"/>
                  </a:cubicBezTo>
                  <a:cubicBezTo>
                    <a:pt x="201" y="504"/>
                    <a:pt x="207" y="553"/>
                    <a:pt x="190" y="596"/>
                  </a:cubicBezTo>
                  <a:cubicBezTo>
                    <a:pt x="184" y="632"/>
                    <a:pt x="177" y="675"/>
                    <a:pt x="162" y="708"/>
                  </a:cubicBezTo>
                  <a:cubicBezTo>
                    <a:pt x="145" y="745"/>
                    <a:pt x="125" y="784"/>
                    <a:pt x="116" y="824"/>
                  </a:cubicBezTo>
                  <a:cubicBezTo>
                    <a:pt x="104" y="876"/>
                    <a:pt x="112" y="965"/>
                    <a:pt x="112" y="100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8" name="Freeform 58"/>
            <p:cNvSpPr>
              <a:spLocks/>
            </p:cNvSpPr>
            <p:nvPr/>
          </p:nvSpPr>
          <p:spPr bwMode="auto">
            <a:xfrm>
              <a:off x="4738" y="3726"/>
              <a:ext cx="530" cy="722"/>
            </a:xfrm>
            <a:custGeom>
              <a:avLst/>
              <a:gdLst/>
              <a:ahLst/>
              <a:cxnLst>
                <a:cxn ang="0">
                  <a:pos x="14" y="652"/>
                </a:cxn>
                <a:cxn ang="0">
                  <a:pos x="20" y="870"/>
                </a:cxn>
                <a:cxn ang="0">
                  <a:pos x="32" y="902"/>
                </a:cxn>
                <a:cxn ang="0">
                  <a:pos x="158" y="958"/>
                </a:cxn>
                <a:cxn ang="0">
                  <a:pos x="196" y="944"/>
                </a:cxn>
                <a:cxn ang="0">
                  <a:pos x="194" y="916"/>
                </a:cxn>
                <a:cxn ang="0">
                  <a:pos x="150" y="866"/>
                </a:cxn>
                <a:cxn ang="0">
                  <a:pos x="146" y="852"/>
                </a:cxn>
                <a:cxn ang="0">
                  <a:pos x="152" y="802"/>
                </a:cxn>
                <a:cxn ang="0">
                  <a:pos x="182" y="756"/>
                </a:cxn>
                <a:cxn ang="0">
                  <a:pos x="180" y="726"/>
                </a:cxn>
                <a:cxn ang="0">
                  <a:pos x="168" y="702"/>
                </a:cxn>
                <a:cxn ang="0">
                  <a:pos x="210" y="636"/>
                </a:cxn>
                <a:cxn ang="0">
                  <a:pos x="224" y="620"/>
                </a:cxn>
                <a:cxn ang="0">
                  <a:pos x="236" y="604"/>
                </a:cxn>
                <a:cxn ang="0">
                  <a:pos x="266" y="518"/>
                </a:cxn>
                <a:cxn ang="0">
                  <a:pos x="334" y="500"/>
                </a:cxn>
                <a:cxn ang="0">
                  <a:pos x="356" y="494"/>
                </a:cxn>
                <a:cxn ang="0">
                  <a:pos x="368" y="478"/>
                </a:cxn>
                <a:cxn ang="0">
                  <a:pos x="418" y="402"/>
                </a:cxn>
                <a:cxn ang="0">
                  <a:pos x="444" y="386"/>
                </a:cxn>
                <a:cxn ang="0">
                  <a:pos x="484" y="340"/>
                </a:cxn>
                <a:cxn ang="0">
                  <a:pos x="524" y="280"/>
                </a:cxn>
                <a:cxn ang="0">
                  <a:pos x="554" y="182"/>
                </a:cxn>
                <a:cxn ang="0">
                  <a:pos x="576" y="164"/>
                </a:cxn>
                <a:cxn ang="0">
                  <a:pos x="616" y="154"/>
                </a:cxn>
                <a:cxn ang="0">
                  <a:pos x="648" y="148"/>
                </a:cxn>
                <a:cxn ang="0">
                  <a:pos x="676" y="126"/>
                </a:cxn>
                <a:cxn ang="0">
                  <a:pos x="692" y="110"/>
                </a:cxn>
                <a:cxn ang="0">
                  <a:pos x="700" y="0"/>
                </a:cxn>
              </a:cxnLst>
              <a:rect l="0" t="0" r="r" b="b"/>
              <a:pathLst>
                <a:path w="707" h="964">
                  <a:moveTo>
                    <a:pt x="14" y="652"/>
                  </a:moveTo>
                  <a:cubicBezTo>
                    <a:pt x="16" y="878"/>
                    <a:pt x="0" y="790"/>
                    <a:pt x="20" y="870"/>
                  </a:cubicBezTo>
                  <a:cubicBezTo>
                    <a:pt x="22" y="886"/>
                    <a:pt x="21" y="891"/>
                    <a:pt x="32" y="902"/>
                  </a:cubicBezTo>
                  <a:cubicBezTo>
                    <a:pt x="51" y="959"/>
                    <a:pt x="109" y="956"/>
                    <a:pt x="158" y="958"/>
                  </a:cubicBezTo>
                  <a:cubicBezTo>
                    <a:pt x="186" y="956"/>
                    <a:pt x="189" y="964"/>
                    <a:pt x="196" y="944"/>
                  </a:cubicBezTo>
                  <a:cubicBezTo>
                    <a:pt x="195" y="935"/>
                    <a:pt x="196" y="925"/>
                    <a:pt x="194" y="916"/>
                  </a:cubicBezTo>
                  <a:cubicBezTo>
                    <a:pt x="189" y="897"/>
                    <a:pt x="162" y="882"/>
                    <a:pt x="150" y="866"/>
                  </a:cubicBezTo>
                  <a:cubicBezTo>
                    <a:pt x="149" y="863"/>
                    <a:pt x="146" y="855"/>
                    <a:pt x="146" y="852"/>
                  </a:cubicBezTo>
                  <a:cubicBezTo>
                    <a:pt x="146" y="841"/>
                    <a:pt x="145" y="816"/>
                    <a:pt x="152" y="802"/>
                  </a:cubicBezTo>
                  <a:cubicBezTo>
                    <a:pt x="160" y="786"/>
                    <a:pt x="176" y="774"/>
                    <a:pt x="182" y="756"/>
                  </a:cubicBezTo>
                  <a:cubicBezTo>
                    <a:pt x="181" y="746"/>
                    <a:pt x="182" y="736"/>
                    <a:pt x="180" y="726"/>
                  </a:cubicBezTo>
                  <a:cubicBezTo>
                    <a:pt x="178" y="717"/>
                    <a:pt x="168" y="702"/>
                    <a:pt x="168" y="702"/>
                  </a:cubicBezTo>
                  <a:cubicBezTo>
                    <a:pt x="162" y="663"/>
                    <a:pt x="188" y="661"/>
                    <a:pt x="210" y="636"/>
                  </a:cubicBezTo>
                  <a:cubicBezTo>
                    <a:pt x="215" y="631"/>
                    <a:pt x="219" y="625"/>
                    <a:pt x="224" y="620"/>
                  </a:cubicBezTo>
                  <a:cubicBezTo>
                    <a:pt x="228" y="615"/>
                    <a:pt x="236" y="604"/>
                    <a:pt x="236" y="604"/>
                  </a:cubicBezTo>
                  <a:cubicBezTo>
                    <a:pt x="238" y="569"/>
                    <a:pt x="241" y="543"/>
                    <a:pt x="266" y="518"/>
                  </a:cubicBezTo>
                  <a:cubicBezTo>
                    <a:pt x="274" y="493"/>
                    <a:pt x="317" y="501"/>
                    <a:pt x="334" y="500"/>
                  </a:cubicBezTo>
                  <a:cubicBezTo>
                    <a:pt x="341" y="498"/>
                    <a:pt x="356" y="494"/>
                    <a:pt x="356" y="494"/>
                  </a:cubicBezTo>
                  <a:cubicBezTo>
                    <a:pt x="363" y="489"/>
                    <a:pt x="363" y="485"/>
                    <a:pt x="368" y="478"/>
                  </a:cubicBezTo>
                  <a:cubicBezTo>
                    <a:pt x="365" y="406"/>
                    <a:pt x="347" y="406"/>
                    <a:pt x="418" y="402"/>
                  </a:cubicBezTo>
                  <a:cubicBezTo>
                    <a:pt x="428" y="397"/>
                    <a:pt x="435" y="392"/>
                    <a:pt x="444" y="386"/>
                  </a:cubicBezTo>
                  <a:cubicBezTo>
                    <a:pt x="448" y="369"/>
                    <a:pt x="472" y="352"/>
                    <a:pt x="484" y="340"/>
                  </a:cubicBezTo>
                  <a:cubicBezTo>
                    <a:pt x="502" y="322"/>
                    <a:pt x="516" y="305"/>
                    <a:pt x="524" y="280"/>
                  </a:cubicBezTo>
                  <a:cubicBezTo>
                    <a:pt x="525" y="234"/>
                    <a:pt x="517" y="206"/>
                    <a:pt x="554" y="182"/>
                  </a:cubicBezTo>
                  <a:cubicBezTo>
                    <a:pt x="559" y="174"/>
                    <a:pt x="567" y="167"/>
                    <a:pt x="576" y="164"/>
                  </a:cubicBezTo>
                  <a:cubicBezTo>
                    <a:pt x="591" y="153"/>
                    <a:pt x="594" y="156"/>
                    <a:pt x="616" y="154"/>
                  </a:cubicBezTo>
                  <a:cubicBezTo>
                    <a:pt x="627" y="152"/>
                    <a:pt x="637" y="151"/>
                    <a:pt x="648" y="148"/>
                  </a:cubicBezTo>
                  <a:cubicBezTo>
                    <a:pt x="657" y="142"/>
                    <a:pt x="667" y="129"/>
                    <a:pt x="676" y="126"/>
                  </a:cubicBezTo>
                  <a:cubicBezTo>
                    <a:pt x="681" y="119"/>
                    <a:pt x="685" y="115"/>
                    <a:pt x="692" y="110"/>
                  </a:cubicBezTo>
                  <a:cubicBezTo>
                    <a:pt x="707" y="64"/>
                    <a:pt x="700" y="97"/>
                    <a:pt x="700"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699" name="Freeform 59"/>
            <p:cNvSpPr>
              <a:spLocks/>
            </p:cNvSpPr>
            <p:nvPr/>
          </p:nvSpPr>
          <p:spPr bwMode="auto">
            <a:xfrm>
              <a:off x="4439" y="2999"/>
              <a:ext cx="890" cy="725"/>
            </a:xfrm>
            <a:custGeom>
              <a:avLst/>
              <a:gdLst/>
              <a:ahLst/>
              <a:cxnLst>
                <a:cxn ang="0">
                  <a:pos x="1101" y="968"/>
                </a:cxn>
                <a:cxn ang="0">
                  <a:pos x="1109" y="944"/>
                </a:cxn>
                <a:cxn ang="0">
                  <a:pos x="1119" y="910"/>
                </a:cxn>
                <a:cxn ang="0">
                  <a:pos x="1147" y="878"/>
                </a:cxn>
                <a:cxn ang="0">
                  <a:pos x="1171" y="864"/>
                </a:cxn>
                <a:cxn ang="0">
                  <a:pos x="1183" y="846"/>
                </a:cxn>
                <a:cxn ang="0">
                  <a:pos x="1187" y="834"/>
                </a:cxn>
                <a:cxn ang="0">
                  <a:pos x="1151" y="748"/>
                </a:cxn>
                <a:cxn ang="0">
                  <a:pos x="1047" y="708"/>
                </a:cxn>
                <a:cxn ang="0">
                  <a:pos x="1005" y="692"/>
                </a:cxn>
                <a:cxn ang="0">
                  <a:pos x="977" y="672"/>
                </a:cxn>
                <a:cxn ang="0">
                  <a:pos x="921" y="632"/>
                </a:cxn>
                <a:cxn ang="0">
                  <a:pos x="897" y="612"/>
                </a:cxn>
                <a:cxn ang="0">
                  <a:pos x="801" y="544"/>
                </a:cxn>
                <a:cxn ang="0">
                  <a:pos x="779" y="536"/>
                </a:cxn>
                <a:cxn ang="0">
                  <a:pos x="767" y="532"/>
                </a:cxn>
                <a:cxn ang="0">
                  <a:pos x="761" y="528"/>
                </a:cxn>
                <a:cxn ang="0">
                  <a:pos x="769" y="538"/>
                </a:cxn>
                <a:cxn ang="0">
                  <a:pos x="763" y="534"/>
                </a:cxn>
                <a:cxn ang="0">
                  <a:pos x="745" y="522"/>
                </a:cxn>
                <a:cxn ang="0">
                  <a:pos x="727" y="512"/>
                </a:cxn>
                <a:cxn ang="0">
                  <a:pos x="711" y="496"/>
                </a:cxn>
                <a:cxn ang="0">
                  <a:pos x="635" y="450"/>
                </a:cxn>
                <a:cxn ang="0">
                  <a:pos x="405" y="460"/>
                </a:cxn>
                <a:cxn ang="0">
                  <a:pos x="381" y="474"/>
                </a:cxn>
                <a:cxn ang="0">
                  <a:pos x="329" y="472"/>
                </a:cxn>
                <a:cxn ang="0">
                  <a:pos x="321" y="470"/>
                </a:cxn>
                <a:cxn ang="0">
                  <a:pos x="289" y="462"/>
                </a:cxn>
                <a:cxn ang="0">
                  <a:pos x="275" y="438"/>
                </a:cxn>
                <a:cxn ang="0">
                  <a:pos x="277" y="384"/>
                </a:cxn>
                <a:cxn ang="0">
                  <a:pos x="235" y="340"/>
                </a:cxn>
                <a:cxn ang="0">
                  <a:pos x="197" y="332"/>
                </a:cxn>
                <a:cxn ang="0">
                  <a:pos x="179" y="312"/>
                </a:cxn>
                <a:cxn ang="0">
                  <a:pos x="187" y="282"/>
                </a:cxn>
                <a:cxn ang="0">
                  <a:pos x="159" y="236"/>
                </a:cxn>
                <a:cxn ang="0">
                  <a:pos x="127" y="238"/>
                </a:cxn>
                <a:cxn ang="0">
                  <a:pos x="115" y="242"/>
                </a:cxn>
                <a:cxn ang="0">
                  <a:pos x="99" y="284"/>
                </a:cxn>
                <a:cxn ang="0">
                  <a:pos x="87" y="290"/>
                </a:cxn>
                <a:cxn ang="0">
                  <a:pos x="53" y="286"/>
                </a:cxn>
                <a:cxn ang="0">
                  <a:pos x="35" y="266"/>
                </a:cxn>
                <a:cxn ang="0">
                  <a:pos x="17" y="244"/>
                </a:cxn>
                <a:cxn ang="0">
                  <a:pos x="7" y="226"/>
                </a:cxn>
                <a:cxn ang="0">
                  <a:pos x="1" y="196"/>
                </a:cxn>
                <a:cxn ang="0">
                  <a:pos x="3" y="118"/>
                </a:cxn>
                <a:cxn ang="0">
                  <a:pos x="29" y="96"/>
                </a:cxn>
                <a:cxn ang="0">
                  <a:pos x="53" y="84"/>
                </a:cxn>
                <a:cxn ang="0">
                  <a:pos x="151" y="84"/>
                </a:cxn>
                <a:cxn ang="0">
                  <a:pos x="163" y="76"/>
                </a:cxn>
                <a:cxn ang="0">
                  <a:pos x="189" y="52"/>
                </a:cxn>
                <a:cxn ang="0">
                  <a:pos x="233" y="54"/>
                </a:cxn>
                <a:cxn ang="0">
                  <a:pos x="241" y="72"/>
                </a:cxn>
                <a:cxn ang="0">
                  <a:pos x="253" y="88"/>
                </a:cxn>
                <a:cxn ang="0">
                  <a:pos x="273" y="110"/>
                </a:cxn>
                <a:cxn ang="0">
                  <a:pos x="281" y="122"/>
                </a:cxn>
                <a:cxn ang="0">
                  <a:pos x="295" y="158"/>
                </a:cxn>
                <a:cxn ang="0">
                  <a:pos x="343" y="0"/>
                </a:cxn>
              </a:cxnLst>
              <a:rect l="0" t="0" r="r" b="b"/>
              <a:pathLst>
                <a:path w="1187" h="968">
                  <a:moveTo>
                    <a:pt x="1101" y="968"/>
                  </a:moveTo>
                  <a:cubicBezTo>
                    <a:pt x="1103" y="959"/>
                    <a:pt x="1106" y="952"/>
                    <a:pt x="1109" y="944"/>
                  </a:cubicBezTo>
                  <a:cubicBezTo>
                    <a:pt x="1110" y="932"/>
                    <a:pt x="1108" y="917"/>
                    <a:pt x="1119" y="910"/>
                  </a:cubicBezTo>
                  <a:cubicBezTo>
                    <a:pt x="1127" y="898"/>
                    <a:pt x="1135" y="886"/>
                    <a:pt x="1147" y="878"/>
                  </a:cubicBezTo>
                  <a:cubicBezTo>
                    <a:pt x="1152" y="870"/>
                    <a:pt x="1162" y="866"/>
                    <a:pt x="1171" y="864"/>
                  </a:cubicBezTo>
                  <a:cubicBezTo>
                    <a:pt x="1176" y="859"/>
                    <a:pt x="1180" y="853"/>
                    <a:pt x="1183" y="846"/>
                  </a:cubicBezTo>
                  <a:cubicBezTo>
                    <a:pt x="1185" y="842"/>
                    <a:pt x="1187" y="834"/>
                    <a:pt x="1187" y="834"/>
                  </a:cubicBezTo>
                  <a:cubicBezTo>
                    <a:pt x="1186" y="806"/>
                    <a:pt x="1186" y="760"/>
                    <a:pt x="1151" y="748"/>
                  </a:cubicBezTo>
                  <a:cubicBezTo>
                    <a:pt x="1130" y="717"/>
                    <a:pt x="1081" y="715"/>
                    <a:pt x="1047" y="708"/>
                  </a:cubicBezTo>
                  <a:cubicBezTo>
                    <a:pt x="1032" y="705"/>
                    <a:pt x="1019" y="696"/>
                    <a:pt x="1005" y="692"/>
                  </a:cubicBezTo>
                  <a:cubicBezTo>
                    <a:pt x="998" y="687"/>
                    <a:pt x="986" y="675"/>
                    <a:pt x="977" y="672"/>
                  </a:cubicBezTo>
                  <a:cubicBezTo>
                    <a:pt x="962" y="657"/>
                    <a:pt x="939" y="644"/>
                    <a:pt x="921" y="632"/>
                  </a:cubicBezTo>
                  <a:cubicBezTo>
                    <a:pt x="916" y="624"/>
                    <a:pt x="906" y="616"/>
                    <a:pt x="897" y="612"/>
                  </a:cubicBezTo>
                  <a:cubicBezTo>
                    <a:pt x="872" y="575"/>
                    <a:pt x="845" y="553"/>
                    <a:pt x="801" y="544"/>
                  </a:cubicBezTo>
                  <a:cubicBezTo>
                    <a:pt x="793" y="540"/>
                    <a:pt x="787" y="538"/>
                    <a:pt x="779" y="536"/>
                  </a:cubicBezTo>
                  <a:cubicBezTo>
                    <a:pt x="775" y="535"/>
                    <a:pt x="771" y="533"/>
                    <a:pt x="767" y="532"/>
                  </a:cubicBezTo>
                  <a:cubicBezTo>
                    <a:pt x="765" y="531"/>
                    <a:pt x="760" y="526"/>
                    <a:pt x="761" y="528"/>
                  </a:cubicBezTo>
                  <a:cubicBezTo>
                    <a:pt x="762" y="532"/>
                    <a:pt x="768" y="534"/>
                    <a:pt x="769" y="538"/>
                  </a:cubicBezTo>
                  <a:cubicBezTo>
                    <a:pt x="770" y="540"/>
                    <a:pt x="765" y="535"/>
                    <a:pt x="763" y="534"/>
                  </a:cubicBezTo>
                  <a:cubicBezTo>
                    <a:pt x="755" y="530"/>
                    <a:pt x="752" y="528"/>
                    <a:pt x="745" y="522"/>
                  </a:cubicBezTo>
                  <a:cubicBezTo>
                    <a:pt x="739" y="517"/>
                    <a:pt x="733" y="517"/>
                    <a:pt x="727" y="512"/>
                  </a:cubicBezTo>
                  <a:cubicBezTo>
                    <a:pt x="721" y="507"/>
                    <a:pt x="718" y="501"/>
                    <a:pt x="711" y="496"/>
                  </a:cubicBezTo>
                  <a:cubicBezTo>
                    <a:pt x="698" y="476"/>
                    <a:pt x="657" y="461"/>
                    <a:pt x="635" y="450"/>
                  </a:cubicBezTo>
                  <a:cubicBezTo>
                    <a:pt x="544" y="451"/>
                    <a:pt x="482" y="441"/>
                    <a:pt x="405" y="460"/>
                  </a:cubicBezTo>
                  <a:cubicBezTo>
                    <a:pt x="397" y="466"/>
                    <a:pt x="389" y="469"/>
                    <a:pt x="381" y="474"/>
                  </a:cubicBezTo>
                  <a:cubicBezTo>
                    <a:pt x="364" y="473"/>
                    <a:pt x="346" y="473"/>
                    <a:pt x="329" y="472"/>
                  </a:cubicBezTo>
                  <a:cubicBezTo>
                    <a:pt x="326" y="472"/>
                    <a:pt x="324" y="471"/>
                    <a:pt x="321" y="470"/>
                  </a:cubicBezTo>
                  <a:cubicBezTo>
                    <a:pt x="310" y="468"/>
                    <a:pt x="289" y="462"/>
                    <a:pt x="289" y="462"/>
                  </a:cubicBezTo>
                  <a:cubicBezTo>
                    <a:pt x="282" y="455"/>
                    <a:pt x="278" y="447"/>
                    <a:pt x="275" y="438"/>
                  </a:cubicBezTo>
                  <a:cubicBezTo>
                    <a:pt x="275" y="433"/>
                    <a:pt x="281" y="395"/>
                    <a:pt x="277" y="384"/>
                  </a:cubicBezTo>
                  <a:cubicBezTo>
                    <a:pt x="274" y="377"/>
                    <a:pt x="242" y="345"/>
                    <a:pt x="235" y="340"/>
                  </a:cubicBezTo>
                  <a:cubicBezTo>
                    <a:pt x="226" y="334"/>
                    <a:pt x="208" y="335"/>
                    <a:pt x="197" y="332"/>
                  </a:cubicBezTo>
                  <a:cubicBezTo>
                    <a:pt x="183" y="318"/>
                    <a:pt x="188" y="325"/>
                    <a:pt x="179" y="312"/>
                  </a:cubicBezTo>
                  <a:cubicBezTo>
                    <a:pt x="181" y="300"/>
                    <a:pt x="180" y="292"/>
                    <a:pt x="187" y="282"/>
                  </a:cubicBezTo>
                  <a:cubicBezTo>
                    <a:pt x="185" y="251"/>
                    <a:pt x="186" y="245"/>
                    <a:pt x="159" y="236"/>
                  </a:cubicBezTo>
                  <a:cubicBezTo>
                    <a:pt x="148" y="237"/>
                    <a:pt x="138" y="237"/>
                    <a:pt x="127" y="238"/>
                  </a:cubicBezTo>
                  <a:cubicBezTo>
                    <a:pt x="123" y="239"/>
                    <a:pt x="115" y="242"/>
                    <a:pt x="115" y="242"/>
                  </a:cubicBezTo>
                  <a:cubicBezTo>
                    <a:pt x="109" y="252"/>
                    <a:pt x="101" y="282"/>
                    <a:pt x="99" y="284"/>
                  </a:cubicBezTo>
                  <a:cubicBezTo>
                    <a:pt x="96" y="287"/>
                    <a:pt x="91" y="288"/>
                    <a:pt x="87" y="290"/>
                  </a:cubicBezTo>
                  <a:cubicBezTo>
                    <a:pt x="76" y="289"/>
                    <a:pt x="62" y="293"/>
                    <a:pt x="53" y="286"/>
                  </a:cubicBezTo>
                  <a:cubicBezTo>
                    <a:pt x="46" y="280"/>
                    <a:pt x="35" y="266"/>
                    <a:pt x="35" y="266"/>
                  </a:cubicBezTo>
                  <a:cubicBezTo>
                    <a:pt x="32" y="257"/>
                    <a:pt x="25" y="249"/>
                    <a:pt x="17" y="244"/>
                  </a:cubicBezTo>
                  <a:cubicBezTo>
                    <a:pt x="13" y="238"/>
                    <a:pt x="11" y="232"/>
                    <a:pt x="7" y="226"/>
                  </a:cubicBezTo>
                  <a:cubicBezTo>
                    <a:pt x="5" y="216"/>
                    <a:pt x="3" y="206"/>
                    <a:pt x="1" y="196"/>
                  </a:cubicBezTo>
                  <a:cubicBezTo>
                    <a:pt x="2" y="170"/>
                    <a:pt x="0" y="144"/>
                    <a:pt x="3" y="118"/>
                  </a:cubicBezTo>
                  <a:cubicBezTo>
                    <a:pt x="3" y="115"/>
                    <a:pt x="27" y="97"/>
                    <a:pt x="29" y="96"/>
                  </a:cubicBezTo>
                  <a:cubicBezTo>
                    <a:pt x="37" y="92"/>
                    <a:pt x="53" y="84"/>
                    <a:pt x="53" y="84"/>
                  </a:cubicBezTo>
                  <a:cubicBezTo>
                    <a:pt x="86" y="86"/>
                    <a:pt x="118" y="89"/>
                    <a:pt x="151" y="84"/>
                  </a:cubicBezTo>
                  <a:cubicBezTo>
                    <a:pt x="156" y="83"/>
                    <a:pt x="163" y="76"/>
                    <a:pt x="163" y="76"/>
                  </a:cubicBezTo>
                  <a:cubicBezTo>
                    <a:pt x="172" y="62"/>
                    <a:pt x="174" y="57"/>
                    <a:pt x="189" y="52"/>
                  </a:cubicBezTo>
                  <a:cubicBezTo>
                    <a:pt x="204" y="53"/>
                    <a:pt x="219" y="52"/>
                    <a:pt x="233" y="54"/>
                  </a:cubicBezTo>
                  <a:cubicBezTo>
                    <a:pt x="239" y="55"/>
                    <a:pt x="239" y="66"/>
                    <a:pt x="241" y="72"/>
                  </a:cubicBezTo>
                  <a:cubicBezTo>
                    <a:pt x="243" y="78"/>
                    <a:pt x="249" y="83"/>
                    <a:pt x="253" y="88"/>
                  </a:cubicBezTo>
                  <a:cubicBezTo>
                    <a:pt x="259" y="96"/>
                    <a:pt x="267" y="101"/>
                    <a:pt x="273" y="110"/>
                  </a:cubicBezTo>
                  <a:cubicBezTo>
                    <a:pt x="276" y="114"/>
                    <a:pt x="281" y="122"/>
                    <a:pt x="281" y="122"/>
                  </a:cubicBezTo>
                  <a:cubicBezTo>
                    <a:pt x="283" y="148"/>
                    <a:pt x="276" y="152"/>
                    <a:pt x="295" y="158"/>
                  </a:cubicBezTo>
                  <a:cubicBezTo>
                    <a:pt x="395" y="150"/>
                    <a:pt x="256" y="0"/>
                    <a:pt x="343" y="0"/>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700" name="Freeform 60"/>
            <p:cNvSpPr>
              <a:spLocks/>
            </p:cNvSpPr>
            <p:nvPr/>
          </p:nvSpPr>
          <p:spPr bwMode="auto">
            <a:xfrm>
              <a:off x="4593" y="3149"/>
              <a:ext cx="176" cy="53"/>
            </a:xfrm>
            <a:custGeom>
              <a:avLst/>
              <a:gdLst/>
              <a:ahLst/>
              <a:cxnLst>
                <a:cxn ang="0">
                  <a:pos x="18" y="11"/>
                </a:cxn>
                <a:cxn ang="0">
                  <a:pos x="38" y="9"/>
                </a:cxn>
                <a:cxn ang="0">
                  <a:pos x="62" y="5"/>
                </a:cxn>
                <a:cxn ang="0">
                  <a:pos x="180" y="9"/>
                </a:cxn>
                <a:cxn ang="0">
                  <a:pos x="226" y="51"/>
                </a:cxn>
                <a:cxn ang="0">
                  <a:pos x="226" y="67"/>
                </a:cxn>
                <a:cxn ang="0">
                  <a:pos x="160" y="59"/>
                </a:cxn>
                <a:cxn ang="0">
                  <a:pos x="116" y="39"/>
                </a:cxn>
                <a:cxn ang="0">
                  <a:pos x="18" y="11"/>
                </a:cxn>
              </a:cxnLst>
              <a:rect l="0" t="0" r="r" b="b"/>
              <a:pathLst>
                <a:path w="235" h="71">
                  <a:moveTo>
                    <a:pt x="18" y="11"/>
                  </a:moveTo>
                  <a:cubicBezTo>
                    <a:pt x="25" y="10"/>
                    <a:pt x="31" y="10"/>
                    <a:pt x="38" y="9"/>
                  </a:cubicBezTo>
                  <a:cubicBezTo>
                    <a:pt x="46" y="8"/>
                    <a:pt x="62" y="5"/>
                    <a:pt x="62" y="5"/>
                  </a:cubicBezTo>
                  <a:cubicBezTo>
                    <a:pt x="101" y="6"/>
                    <a:pt x="142" y="0"/>
                    <a:pt x="180" y="9"/>
                  </a:cubicBezTo>
                  <a:cubicBezTo>
                    <a:pt x="191" y="12"/>
                    <a:pt x="217" y="42"/>
                    <a:pt x="226" y="51"/>
                  </a:cubicBezTo>
                  <a:cubicBezTo>
                    <a:pt x="229" y="60"/>
                    <a:pt x="235" y="61"/>
                    <a:pt x="226" y="67"/>
                  </a:cubicBezTo>
                  <a:cubicBezTo>
                    <a:pt x="201" y="66"/>
                    <a:pt x="183" y="63"/>
                    <a:pt x="160" y="59"/>
                  </a:cubicBezTo>
                  <a:cubicBezTo>
                    <a:pt x="147" y="50"/>
                    <a:pt x="131" y="43"/>
                    <a:pt x="116" y="39"/>
                  </a:cubicBezTo>
                  <a:cubicBezTo>
                    <a:pt x="81" y="16"/>
                    <a:pt x="0" y="71"/>
                    <a:pt x="18" y="11"/>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701" name="Freeform 61"/>
            <p:cNvSpPr>
              <a:spLocks/>
            </p:cNvSpPr>
            <p:nvPr/>
          </p:nvSpPr>
          <p:spPr bwMode="auto">
            <a:xfrm>
              <a:off x="4780" y="3196"/>
              <a:ext cx="81" cy="41"/>
            </a:xfrm>
            <a:custGeom>
              <a:avLst/>
              <a:gdLst/>
              <a:ahLst/>
              <a:cxnLst>
                <a:cxn ang="0">
                  <a:pos x="14" y="0"/>
                </a:cxn>
                <a:cxn ang="0">
                  <a:pos x="88" y="8"/>
                </a:cxn>
                <a:cxn ang="0">
                  <a:pos x="78" y="48"/>
                </a:cxn>
                <a:cxn ang="0">
                  <a:pos x="0" y="18"/>
                </a:cxn>
                <a:cxn ang="0">
                  <a:pos x="14" y="0"/>
                </a:cxn>
              </a:cxnLst>
              <a:rect l="0" t="0" r="r" b="b"/>
              <a:pathLst>
                <a:path w="108" h="54">
                  <a:moveTo>
                    <a:pt x="14" y="0"/>
                  </a:moveTo>
                  <a:cubicBezTo>
                    <a:pt x="41" y="3"/>
                    <a:pt x="58" y="7"/>
                    <a:pt x="88" y="8"/>
                  </a:cubicBezTo>
                  <a:cubicBezTo>
                    <a:pt x="108" y="21"/>
                    <a:pt x="95" y="42"/>
                    <a:pt x="78" y="48"/>
                  </a:cubicBezTo>
                  <a:cubicBezTo>
                    <a:pt x="44" y="47"/>
                    <a:pt x="12" y="54"/>
                    <a:pt x="0" y="18"/>
                  </a:cubicBezTo>
                  <a:cubicBezTo>
                    <a:pt x="2" y="6"/>
                    <a:pt x="4" y="6"/>
                    <a:pt x="14" y="0"/>
                  </a:cubicBezTo>
                  <a:close/>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702" name="Freeform 62"/>
            <p:cNvSpPr>
              <a:spLocks/>
            </p:cNvSpPr>
            <p:nvPr/>
          </p:nvSpPr>
          <p:spPr bwMode="auto">
            <a:xfrm>
              <a:off x="4476" y="2252"/>
              <a:ext cx="610" cy="748"/>
            </a:xfrm>
            <a:custGeom>
              <a:avLst/>
              <a:gdLst/>
              <a:ahLst/>
              <a:cxnLst>
                <a:cxn ang="0">
                  <a:pos x="329" y="992"/>
                </a:cxn>
                <a:cxn ang="0">
                  <a:pos x="363" y="944"/>
                </a:cxn>
                <a:cxn ang="0">
                  <a:pos x="455" y="804"/>
                </a:cxn>
                <a:cxn ang="0">
                  <a:pos x="515" y="696"/>
                </a:cxn>
                <a:cxn ang="0">
                  <a:pos x="535" y="718"/>
                </a:cxn>
                <a:cxn ang="0">
                  <a:pos x="611" y="708"/>
                </a:cxn>
                <a:cxn ang="0">
                  <a:pos x="601" y="648"/>
                </a:cxn>
                <a:cxn ang="0">
                  <a:pos x="565" y="600"/>
                </a:cxn>
                <a:cxn ang="0">
                  <a:pos x="513" y="554"/>
                </a:cxn>
                <a:cxn ang="0">
                  <a:pos x="645" y="532"/>
                </a:cxn>
                <a:cxn ang="0">
                  <a:pos x="689" y="562"/>
                </a:cxn>
                <a:cxn ang="0">
                  <a:pos x="753" y="626"/>
                </a:cxn>
                <a:cxn ang="0">
                  <a:pos x="813" y="620"/>
                </a:cxn>
                <a:cxn ang="0">
                  <a:pos x="751" y="464"/>
                </a:cxn>
                <a:cxn ang="0">
                  <a:pos x="693" y="388"/>
                </a:cxn>
                <a:cxn ang="0">
                  <a:pos x="639" y="334"/>
                </a:cxn>
                <a:cxn ang="0">
                  <a:pos x="609" y="270"/>
                </a:cxn>
                <a:cxn ang="0">
                  <a:pos x="565" y="206"/>
                </a:cxn>
                <a:cxn ang="0">
                  <a:pos x="537" y="286"/>
                </a:cxn>
                <a:cxn ang="0">
                  <a:pos x="475" y="258"/>
                </a:cxn>
                <a:cxn ang="0">
                  <a:pos x="459" y="188"/>
                </a:cxn>
                <a:cxn ang="0">
                  <a:pos x="371" y="122"/>
                </a:cxn>
                <a:cxn ang="0">
                  <a:pos x="317" y="278"/>
                </a:cxn>
                <a:cxn ang="0">
                  <a:pos x="297" y="398"/>
                </a:cxn>
                <a:cxn ang="0">
                  <a:pos x="299" y="492"/>
                </a:cxn>
                <a:cxn ang="0">
                  <a:pos x="235" y="486"/>
                </a:cxn>
                <a:cxn ang="0">
                  <a:pos x="235" y="382"/>
                </a:cxn>
                <a:cxn ang="0">
                  <a:pos x="133" y="334"/>
                </a:cxn>
                <a:cxn ang="0">
                  <a:pos x="89" y="306"/>
                </a:cxn>
                <a:cxn ang="0">
                  <a:pos x="31" y="298"/>
                </a:cxn>
                <a:cxn ang="0">
                  <a:pos x="9" y="200"/>
                </a:cxn>
                <a:cxn ang="0">
                  <a:pos x="49" y="92"/>
                </a:cxn>
                <a:cxn ang="0">
                  <a:pos x="117" y="28"/>
                </a:cxn>
              </a:cxnLst>
              <a:rect l="0" t="0" r="r" b="b"/>
              <a:pathLst>
                <a:path w="813" h="998">
                  <a:moveTo>
                    <a:pt x="293" y="998"/>
                  </a:moveTo>
                  <a:cubicBezTo>
                    <a:pt x="305" y="996"/>
                    <a:pt x="317" y="994"/>
                    <a:pt x="329" y="992"/>
                  </a:cubicBezTo>
                  <a:cubicBezTo>
                    <a:pt x="343" y="983"/>
                    <a:pt x="336" y="986"/>
                    <a:pt x="347" y="982"/>
                  </a:cubicBezTo>
                  <a:cubicBezTo>
                    <a:pt x="351" y="969"/>
                    <a:pt x="359" y="958"/>
                    <a:pt x="363" y="944"/>
                  </a:cubicBezTo>
                  <a:cubicBezTo>
                    <a:pt x="364" y="912"/>
                    <a:pt x="356" y="874"/>
                    <a:pt x="377" y="846"/>
                  </a:cubicBezTo>
                  <a:cubicBezTo>
                    <a:pt x="389" y="810"/>
                    <a:pt x="420" y="806"/>
                    <a:pt x="455" y="804"/>
                  </a:cubicBezTo>
                  <a:cubicBezTo>
                    <a:pt x="472" y="796"/>
                    <a:pt x="479" y="785"/>
                    <a:pt x="483" y="768"/>
                  </a:cubicBezTo>
                  <a:cubicBezTo>
                    <a:pt x="484" y="732"/>
                    <a:pt x="478" y="703"/>
                    <a:pt x="515" y="696"/>
                  </a:cubicBezTo>
                  <a:cubicBezTo>
                    <a:pt x="520" y="697"/>
                    <a:pt x="526" y="696"/>
                    <a:pt x="531" y="698"/>
                  </a:cubicBezTo>
                  <a:cubicBezTo>
                    <a:pt x="537" y="701"/>
                    <a:pt x="532" y="712"/>
                    <a:pt x="535" y="718"/>
                  </a:cubicBezTo>
                  <a:cubicBezTo>
                    <a:pt x="537" y="723"/>
                    <a:pt x="546" y="721"/>
                    <a:pt x="551" y="722"/>
                  </a:cubicBezTo>
                  <a:cubicBezTo>
                    <a:pt x="580" y="720"/>
                    <a:pt x="587" y="712"/>
                    <a:pt x="611" y="708"/>
                  </a:cubicBezTo>
                  <a:cubicBezTo>
                    <a:pt x="623" y="700"/>
                    <a:pt x="637" y="694"/>
                    <a:pt x="647" y="684"/>
                  </a:cubicBezTo>
                  <a:cubicBezTo>
                    <a:pt x="640" y="651"/>
                    <a:pt x="631" y="651"/>
                    <a:pt x="601" y="648"/>
                  </a:cubicBezTo>
                  <a:cubicBezTo>
                    <a:pt x="589" y="645"/>
                    <a:pt x="577" y="631"/>
                    <a:pt x="571" y="620"/>
                  </a:cubicBezTo>
                  <a:cubicBezTo>
                    <a:pt x="568" y="614"/>
                    <a:pt x="569" y="605"/>
                    <a:pt x="565" y="600"/>
                  </a:cubicBezTo>
                  <a:cubicBezTo>
                    <a:pt x="548" y="578"/>
                    <a:pt x="539" y="576"/>
                    <a:pt x="509" y="574"/>
                  </a:cubicBezTo>
                  <a:cubicBezTo>
                    <a:pt x="502" y="567"/>
                    <a:pt x="500" y="558"/>
                    <a:pt x="513" y="554"/>
                  </a:cubicBezTo>
                  <a:cubicBezTo>
                    <a:pt x="542" y="545"/>
                    <a:pt x="579" y="536"/>
                    <a:pt x="609" y="534"/>
                  </a:cubicBezTo>
                  <a:cubicBezTo>
                    <a:pt x="621" y="533"/>
                    <a:pt x="633" y="533"/>
                    <a:pt x="645" y="532"/>
                  </a:cubicBezTo>
                  <a:cubicBezTo>
                    <a:pt x="658" y="528"/>
                    <a:pt x="668" y="523"/>
                    <a:pt x="681" y="520"/>
                  </a:cubicBezTo>
                  <a:cubicBezTo>
                    <a:pt x="705" y="524"/>
                    <a:pt x="694" y="544"/>
                    <a:pt x="689" y="562"/>
                  </a:cubicBezTo>
                  <a:cubicBezTo>
                    <a:pt x="691" y="621"/>
                    <a:pt x="685" y="610"/>
                    <a:pt x="733" y="614"/>
                  </a:cubicBezTo>
                  <a:cubicBezTo>
                    <a:pt x="740" y="619"/>
                    <a:pt x="746" y="621"/>
                    <a:pt x="753" y="626"/>
                  </a:cubicBezTo>
                  <a:cubicBezTo>
                    <a:pt x="759" y="638"/>
                    <a:pt x="763" y="636"/>
                    <a:pt x="777" y="638"/>
                  </a:cubicBezTo>
                  <a:cubicBezTo>
                    <a:pt x="804" y="634"/>
                    <a:pt x="808" y="641"/>
                    <a:pt x="813" y="620"/>
                  </a:cubicBezTo>
                  <a:cubicBezTo>
                    <a:pt x="807" y="586"/>
                    <a:pt x="773" y="573"/>
                    <a:pt x="755" y="546"/>
                  </a:cubicBezTo>
                  <a:cubicBezTo>
                    <a:pt x="747" y="513"/>
                    <a:pt x="755" y="548"/>
                    <a:pt x="751" y="464"/>
                  </a:cubicBezTo>
                  <a:cubicBezTo>
                    <a:pt x="750" y="445"/>
                    <a:pt x="730" y="419"/>
                    <a:pt x="719" y="404"/>
                  </a:cubicBezTo>
                  <a:cubicBezTo>
                    <a:pt x="713" y="395"/>
                    <a:pt x="701" y="395"/>
                    <a:pt x="693" y="388"/>
                  </a:cubicBezTo>
                  <a:cubicBezTo>
                    <a:pt x="682" y="379"/>
                    <a:pt x="673" y="371"/>
                    <a:pt x="663" y="360"/>
                  </a:cubicBezTo>
                  <a:cubicBezTo>
                    <a:pt x="655" y="351"/>
                    <a:pt x="647" y="343"/>
                    <a:pt x="639" y="334"/>
                  </a:cubicBezTo>
                  <a:cubicBezTo>
                    <a:pt x="635" y="330"/>
                    <a:pt x="627" y="322"/>
                    <a:pt x="627" y="322"/>
                  </a:cubicBezTo>
                  <a:cubicBezTo>
                    <a:pt x="622" y="306"/>
                    <a:pt x="618" y="284"/>
                    <a:pt x="609" y="270"/>
                  </a:cubicBezTo>
                  <a:cubicBezTo>
                    <a:pt x="607" y="261"/>
                    <a:pt x="604" y="257"/>
                    <a:pt x="597" y="250"/>
                  </a:cubicBezTo>
                  <a:cubicBezTo>
                    <a:pt x="590" y="228"/>
                    <a:pt x="590" y="212"/>
                    <a:pt x="565" y="206"/>
                  </a:cubicBezTo>
                  <a:cubicBezTo>
                    <a:pt x="556" y="209"/>
                    <a:pt x="555" y="215"/>
                    <a:pt x="553" y="224"/>
                  </a:cubicBezTo>
                  <a:cubicBezTo>
                    <a:pt x="555" y="246"/>
                    <a:pt x="565" y="277"/>
                    <a:pt x="537" y="286"/>
                  </a:cubicBezTo>
                  <a:cubicBezTo>
                    <a:pt x="511" y="284"/>
                    <a:pt x="510" y="285"/>
                    <a:pt x="491" y="274"/>
                  </a:cubicBezTo>
                  <a:cubicBezTo>
                    <a:pt x="486" y="267"/>
                    <a:pt x="480" y="265"/>
                    <a:pt x="475" y="258"/>
                  </a:cubicBezTo>
                  <a:cubicBezTo>
                    <a:pt x="472" y="254"/>
                    <a:pt x="467" y="246"/>
                    <a:pt x="467" y="246"/>
                  </a:cubicBezTo>
                  <a:cubicBezTo>
                    <a:pt x="463" y="228"/>
                    <a:pt x="465" y="204"/>
                    <a:pt x="459" y="188"/>
                  </a:cubicBezTo>
                  <a:cubicBezTo>
                    <a:pt x="453" y="171"/>
                    <a:pt x="448" y="176"/>
                    <a:pt x="441" y="166"/>
                  </a:cubicBezTo>
                  <a:cubicBezTo>
                    <a:pt x="415" y="130"/>
                    <a:pt x="415" y="133"/>
                    <a:pt x="371" y="122"/>
                  </a:cubicBezTo>
                  <a:cubicBezTo>
                    <a:pt x="338" y="123"/>
                    <a:pt x="324" y="112"/>
                    <a:pt x="315" y="138"/>
                  </a:cubicBezTo>
                  <a:cubicBezTo>
                    <a:pt x="316" y="185"/>
                    <a:pt x="314" y="231"/>
                    <a:pt x="317" y="278"/>
                  </a:cubicBezTo>
                  <a:cubicBezTo>
                    <a:pt x="318" y="293"/>
                    <a:pt x="345" y="314"/>
                    <a:pt x="345" y="314"/>
                  </a:cubicBezTo>
                  <a:cubicBezTo>
                    <a:pt x="350" y="346"/>
                    <a:pt x="318" y="377"/>
                    <a:pt x="297" y="398"/>
                  </a:cubicBezTo>
                  <a:cubicBezTo>
                    <a:pt x="292" y="414"/>
                    <a:pt x="297" y="429"/>
                    <a:pt x="301" y="444"/>
                  </a:cubicBezTo>
                  <a:cubicBezTo>
                    <a:pt x="300" y="460"/>
                    <a:pt x="305" y="477"/>
                    <a:pt x="299" y="492"/>
                  </a:cubicBezTo>
                  <a:cubicBezTo>
                    <a:pt x="296" y="499"/>
                    <a:pt x="279" y="504"/>
                    <a:pt x="279" y="504"/>
                  </a:cubicBezTo>
                  <a:cubicBezTo>
                    <a:pt x="261" y="500"/>
                    <a:pt x="249" y="496"/>
                    <a:pt x="235" y="486"/>
                  </a:cubicBezTo>
                  <a:cubicBezTo>
                    <a:pt x="232" y="467"/>
                    <a:pt x="232" y="447"/>
                    <a:pt x="241" y="430"/>
                  </a:cubicBezTo>
                  <a:cubicBezTo>
                    <a:pt x="244" y="414"/>
                    <a:pt x="251" y="392"/>
                    <a:pt x="235" y="382"/>
                  </a:cubicBezTo>
                  <a:cubicBezTo>
                    <a:pt x="224" y="365"/>
                    <a:pt x="207" y="367"/>
                    <a:pt x="189" y="366"/>
                  </a:cubicBezTo>
                  <a:cubicBezTo>
                    <a:pt x="169" y="356"/>
                    <a:pt x="152" y="345"/>
                    <a:pt x="133" y="334"/>
                  </a:cubicBezTo>
                  <a:cubicBezTo>
                    <a:pt x="124" y="329"/>
                    <a:pt x="119" y="321"/>
                    <a:pt x="109" y="318"/>
                  </a:cubicBezTo>
                  <a:cubicBezTo>
                    <a:pt x="102" y="313"/>
                    <a:pt x="97" y="309"/>
                    <a:pt x="89" y="306"/>
                  </a:cubicBezTo>
                  <a:cubicBezTo>
                    <a:pt x="76" y="307"/>
                    <a:pt x="69" y="309"/>
                    <a:pt x="57" y="312"/>
                  </a:cubicBezTo>
                  <a:cubicBezTo>
                    <a:pt x="45" y="309"/>
                    <a:pt x="41" y="305"/>
                    <a:pt x="31" y="298"/>
                  </a:cubicBezTo>
                  <a:cubicBezTo>
                    <a:pt x="21" y="278"/>
                    <a:pt x="10" y="256"/>
                    <a:pt x="3" y="234"/>
                  </a:cubicBezTo>
                  <a:cubicBezTo>
                    <a:pt x="4" y="226"/>
                    <a:pt x="5" y="208"/>
                    <a:pt x="9" y="200"/>
                  </a:cubicBezTo>
                  <a:cubicBezTo>
                    <a:pt x="17" y="185"/>
                    <a:pt x="0" y="167"/>
                    <a:pt x="11" y="156"/>
                  </a:cubicBezTo>
                  <a:cubicBezTo>
                    <a:pt x="31" y="136"/>
                    <a:pt x="27" y="109"/>
                    <a:pt x="49" y="92"/>
                  </a:cubicBezTo>
                  <a:cubicBezTo>
                    <a:pt x="62" y="82"/>
                    <a:pt x="85" y="73"/>
                    <a:pt x="95" y="60"/>
                  </a:cubicBezTo>
                  <a:cubicBezTo>
                    <a:pt x="109" y="53"/>
                    <a:pt x="110" y="32"/>
                    <a:pt x="117" y="28"/>
                  </a:cubicBezTo>
                  <a:cubicBezTo>
                    <a:pt x="122" y="18"/>
                    <a:pt x="121" y="0"/>
                    <a:pt x="125" y="2"/>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sp>
          <p:nvSpPr>
            <p:cNvPr id="1264703" name="Freeform 63"/>
            <p:cNvSpPr>
              <a:spLocks/>
            </p:cNvSpPr>
            <p:nvPr/>
          </p:nvSpPr>
          <p:spPr bwMode="auto">
            <a:xfrm>
              <a:off x="4523" y="2045"/>
              <a:ext cx="429" cy="316"/>
            </a:xfrm>
            <a:custGeom>
              <a:avLst/>
              <a:gdLst/>
              <a:ahLst/>
              <a:cxnLst>
                <a:cxn ang="0">
                  <a:pos x="67" y="278"/>
                </a:cxn>
                <a:cxn ang="0">
                  <a:pos x="15" y="264"/>
                </a:cxn>
                <a:cxn ang="0">
                  <a:pos x="1" y="244"/>
                </a:cxn>
                <a:cxn ang="0">
                  <a:pos x="7" y="220"/>
                </a:cxn>
                <a:cxn ang="0">
                  <a:pos x="25" y="210"/>
                </a:cxn>
                <a:cxn ang="0">
                  <a:pos x="55" y="234"/>
                </a:cxn>
                <a:cxn ang="0">
                  <a:pos x="99" y="272"/>
                </a:cxn>
                <a:cxn ang="0">
                  <a:pos x="99" y="306"/>
                </a:cxn>
                <a:cxn ang="0">
                  <a:pos x="91" y="324"/>
                </a:cxn>
                <a:cxn ang="0">
                  <a:pos x="123" y="344"/>
                </a:cxn>
                <a:cxn ang="0">
                  <a:pos x="135" y="324"/>
                </a:cxn>
                <a:cxn ang="0">
                  <a:pos x="171" y="334"/>
                </a:cxn>
                <a:cxn ang="0">
                  <a:pos x="191" y="342"/>
                </a:cxn>
                <a:cxn ang="0">
                  <a:pos x="197" y="308"/>
                </a:cxn>
                <a:cxn ang="0">
                  <a:pos x="155" y="282"/>
                </a:cxn>
                <a:cxn ang="0">
                  <a:pos x="117" y="252"/>
                </a:cxn>
                <a:cxn ang="0">
                  <a:pos x="101" y="230"/>
                </a:cxn>
                <a:cxn ang="0">
                  <a:pos x="121" y="210"/>
                </a:cxn>
                <a:cxn ang="0">
                  <a:pos x="167" y="212"/>
                </a:cxn>
                <a:cxn ang="0">
                  <a:pos x="191" y="188"/>
                </a:cxn>
                <a:cxn ang="0">
                  <a:pos x="175" y="70"/>
                </a:cxn>
                <a:cxn ang="0">
                  <a:pos x="163" y="52"/>
                </a:cxn>
                <a:cxn ang="0">
                  <a:pos x="189" y="22"/>
                </a:cxn>
                <a:cxn ang="0">
                  <a:pos x="223" y="38"/>
                </a:cxn>
                <a:cxn ang="0">
                  <a:pos x="233" y="0"/>
                </a:cxn>
                <a:cxn ang="0">
                  <a:pos x="261" y="36"/>
                </a:cxn>
                <a:cxn ang="0">
                  <a:pos x="301" y="82"/>
                </a:cxn>
                <a:cxn ang="0">
                  <a:pos x="329" y="104"/>
                </a:cxn>
                <a:cxn ang="0">
                  <a:pos x="335" y="130"/>
                </a:cxn>
                <a:cxn ang="0">
                  <a:pos x="337" y="188"/>
                </a:cxn>
                <a:cxn ang="0">
                  <a:pos x="325" y="212"/>
                </a:cxn>
                <a:cxn ang="0">
                  <a:pos x="281" y="250"/>
                </a:cxn>
                <a:cxn ang="0">
                  <a:pos x="261" y="260"/>
                </a:cxn>
                <a:cxn ang="0">
                  <a:pos x="247" y="274"/>
                </a:cxn>
                <a:cxn ang="0">
                  <a:pos x="323" y="308"/>
                </a:cxn>
                <a:cxn ang="0">
                  <a:pos x="343" y="342"/>
                </a:cxn>
                <a:cxn ang="0">
                  <a:pos x="363" y="362"/>
                </a:cxn>
                <a:cxn ang="0">
                  <a:pos x="397" y="394"/>
                </a:cxn>
                <a:cxn ang="0">
                  <a:pos x="417" y="404"/>
                </a:cxn>
                <a:cxn ang="0">
                  <a:pos x="485" y="410"/>
                </a:cxn>
                <a:cxn ang="0">
                  <a:pos x="475" y="384"/>
                </a:cxn>
                <a:cxn ang="0">
                  <a:pos x="441" y="354"/>
                </a:cxn>
                <a:cxn ang="0">
                  <a:pos x="441" y="334"/>
                </a:cxn>
                <a:cxn ang="0">
                  <a:pos x="477" y="360"/>
                </a:cxn>
                <a:cxn ang="0">
                  <a:pos x="509" y="350"/>
                </a:cxn>
                <a:cxn ang="0">
                  <a:pos x="477" y="286"/>
                </a:cxn>
                <a:cxn ang="0">
                  <a:pos x="445" y="250"/>
                </a:cxn>
                <a:cxn ang="0">
                  <a:pos x="457" y="218"/>
                </a:cxn>
                <a:cxn ang="0">
                  <a:pos x="495" y="240"/>
                </a:cxn>
                <a:cxn ang="0">
                  <a:pos x="499" y="282"/>
                </a:cxn>
                <a:cxn ang="0">
                  <a:pos x="517" y="292"/>
                </a:cxn>
                <a:cxn ang="0">
                  <a:pos x="547" y="266"/>
                </a:cxn>
                <a:cxn ang="0">
                  <a:pos x="559" y="250"/>
                </a:cxn>
                <a:cxn ang="0">
                  <a:pos x="567" y="236"/>
                </a:cxn>
                <a:cxn ang="0">
                  <a:pos x="571" y="224"/>
                </a:cxn>
                <a:cxn ang="0">
                  <a:pos x="561" y="196"/>
                </a:cxn>
                <a:cxn ang="0">
                  <a:pos x="549" y="184"/>
                </a:cxn>
                <a:cxn ang="0">
                  <a:pos x="523" y="160"/>
                </a:cxn>
                <a:cxn ang="0">
                  <a:pos x="517" y="144"/>
                </a:cxn>
                <a:cxn ang="0">
                  <a:pos x="475" y="174"/>
                </a:cxn>
              </a:cxnLst>
              <a:rect l="0" t="0" r="r" b="b"/>
              <a:pathLst>
                <a:path w="572" h="421">
                  <a:moveTo>
                    <a:pt x="67" y="278"/>
                  </a:moveTo>
                  <a:cubicBezTo>
                    <a:pt x="38" y="276"/>
                    <a:pt x="36" y="274"/>
                    <a:pt x="15" y="264"/>
                  </a:cubicBezTo>
                  <a:cubicBezTo>
                    <a:pt x="10" y="257"/>
                    <a:pt x="6" y="251"/>
                    <a:pt x="1" y="244"/>
                  </a:cubicBezTo>
                  <a:cubicBezTo>
                    <a:pt x="3" y="230"/>
                    <a:pt x="0" y="228"/>
                    <a:pt x="7" y="220"/>
                  </a:cubicBezTo>
                  <a:cubicBezTo>
                    <a:pt x="11" y="215"/>
                    <a:pt x="25" y="210"/>
                    <a:pt x="25" y="210"/>
                  </a:cubicBezTo>
                  <a:cubicBezTo>
                    <a:pt x="44" y="213"/>
                    <a:pt x="42" y="221"/>
                    <a:pt x="55" y="234"/>
                  </a:cubicBezTo>
                  <a:cubicBezTo>
                    <a:pt x="60" y="254"/>
                    <a:pt x="82" y="263"/>
                    <a:pt x="99" y="272"/>
                  </a:cubicBezTo>
                  <a:cubicBezTo>
                    <a:pt x="109" y="286"/>
                    <a:pt x="110" y="291"/>
                    <a:pt x="99" y="306"/>
                  </a:cubicBezTo>
                  <a:cubicBezTo>
                    <a:pt x="95" y="311"/>
                    <a:pt x="91" y="324"/>
                    <a:pt x="91" y="324"/>
                  </a:cubicBezTo>
                  <a:cubicBezTo>
                    <a:pt x="94" y="353"/>
                    <a:pt x="93" y="346"/>
                    <a:pt x="123" y="344"/>
                  </a:cubicBezTo>
                  <a:cubicBezTo>
                    <a:pt x="134" y="340"/>
                    <a:pt x="133" y="335"/>
                    <a:pt x="135" y="324"/>
                  </a:cubicBezTo>
                  <a:cubicBezTo>
                    <a:pt x="158" y="326"/>
                    <a:pt x="152" y="331"/>
                    <a:pt x="171" y="334"/>
                  </a:cubicBezTo>
                  <a:cubicBezTo>
                    <a:pt x="178" y="338"/>
                    <a:pt x="184" y="340"/>
                    <a:pt x="191" y="342"/>
                  </a:cubicBezTo>
                  <a:cubicBezTo>
                    <a:pt x="204" y="338"/>
                    <a:pt x="199" y="320"/>
                    <a:pt x="197" y="308"/>
                  </a:cubicBezTo>
                  <a:cubicBezTo>
                    <a:pt x="194" y="295"/>
                    <a:pt x="165" y="284"/>
                    <a:pt x="155" y="282"/>
                  </a:cubicBezTo>
                  <a:cubicBezTo>
                    <a:pt x="142" y="272"/>
                    <a:pt x="130" y="261"/>
                    <a:pt x="117" y="252"/>
                  </a:cubicBezTo>
                  <a:cubicBezTo>
                    <a:pt x="111" y="243"/>
                    <a:pt x="104" y="240"/>
                    <a:pt x="101" y="230"/>
                  </a:cubicBezTo>
                  <a:cubicBezTo>
                    <a:pt x="103" y="210"/>
                    <a:pt x="101" y="207"/>
                    <a:pt x="121" y="210"/>
                  </a:cubicBezTo>
                  <a:cubicBezTo>
                    <a:pt x="138" y="216"/>
                    <a:pt x="147" y="213"/>
                    <a:pt x="167" y="212"/>
                  </a:cubicBezTo>
                  <a:cubicBezTo>
                    <a:pt x="179" y="206"/>
                    <a:pt x="186" y="202"/>
                    <a:pt x="191" y="188"/>
                  </a:cubicBezTo>
                  <a:cubicBezTo>
                    <a:pt x="189" y="91"/>
                    <a:pt x="217" y="98"/>
                    <a:pt x="175" y="70"/>
                  </a:cubicBezTo>
                  <a:cubicBezTo>
                    <a:pt x="171" y="63"/>
                    <a:pt x="166" y="60"/>
                    <a:pt x="163" y="52"/>
                  </a:cubicBezTo>
                  <a:cubicBezTo>
                    <a:pt x="166" y="31"/>
                    <a:pt x="169" y="27"/>
                    <a:pt x="189" y="22"/>
                  </a:cubicBezTo>
                  <a:cubicBezTo>
                    <a:pt x="212" y="26"/>
                    <a:pt x="204" y="33"/>
                    <a:pt x="223" y="38"/>
                  </a:cubicBezTo>
                  <a:cubicBezTo>
                    <a:pt x="237" y="33"/>
                    <a:pt x="232" y="11"/>
                    <a:pt x="233" y="0"/>
                  </a:cubicBezTo>
                  <a:cubicBezTo>
                    <a:pt x="250" y="3"/>
                    <a:pt x="256" y="20"/>
                    <a:pt x="261" y="36"/>
                  </a:cubicBezTo>
                  <a:cubicBezTo>
                    <a:pt x="266" y="52"/>
                    <a:pt x="288" y="72"/>
                    <a:pt x="301" y="82"/>
                  </a:cubicBezTo>
                  <a:cubicBezTo>
                    <a:pt x="311" y="91"/>
                    <a:pt x="321" y="92"/>
                    <a:pt x="329" y="104"/>
                  </a:cubicBezTo>
                  <a:cubicBezTo>
                    <a:pt x="331" y="113"/>
                    <a:pt x="335" y="130"/>
                    <a:pt x="335" y="130"/>
                  </a:cubicBezTo>
                  <a:cubicBezTo>
                    <a:pt x="337" y="149"/>
                    <a:pt x="342" y="169"/>
                    <a:pt x="337" y="188"/>
                  </a:cubicBezTo>
                  <a:cubicBezTo>
                    <a:pt x="335" y="197"/>
                    <a:pt x="325" y="212"/>
                    <a:pt x="325" y="212"/>
                  </a:cubicBezTo>
                  <a:cubicBezTo>
                    <a:pt x="322" y="256"/>
                    <a:pt x="327" y="247"/>
                    <a:pt x="281" y="250"/>
                  </a:cubicBezTo>
                  <a:cubicBezTo>
                    <a:pt x="274" y="257"/>
                    <a:pt x="270" y="258"/>
                    <a:pt x="261" y="260"/>
                  </a:cubicBezTo>
                  <a:cubicBezTo>
                    <a:pt x="247" y="269"/>
                    <a:pt x="251" y="263"/>
                    <a:pt x="247" y="274"/>
                  </a:cubicBezTo>
                  <a:cubicBezTo>
                    <a:pt x="251" y="323"/>
                    <a:pt x="263" y="306"/>
                    <a:pt x="323" y="308"/>
                  </a:cubicBezTo>
                  <a:cubicBezTo>
                    <a:pt x="338" y="313"/>
                    <a:pt x="338" y="328"/>
                    <a:pt x="343" y="342"/>
                  </a:cubicBezTo>
                  <a:cubicBezTo>
                    <a:pt x="346" y="351"/>
                    <a:pt x="363" y="362"/>
                    <a:pt x="363" y="362"/>
                  </a:cubicBezTo>
                  <a:cubicBezTo>
                    <a:pt x="372" y="375"/>
                    <a:pt x="386" y="383"/>
                    <a:pt x="397" y="394"/>
                  </a:cubicBezTo>
                  <a:cubicBezTo>
                    <a:pt x="402" y="399"/>
                    <a:pt x="417" y="404"/>
                    <a:pt x="417" y="404"/>
                  </a:cubicBezTo>
                  <a:cubicBezTo>
                    <a:pt x="434" y="421"/>
                    <a:pt x="465" y="411"/>
                    <a:pt x="485" y="410"/>
                  </a:cubicBezTo>
                  <a:cubicBezTo>
                    <a:pt x="483" y="397"/>
                    <a:pt x="485" y="391"/>
                    <a:pt x="475" y="384"/>
                  </a:cubicBezTo>
                  <a:cubicBezTo>
                    <a:pt x="469" y="375"/>
                    <a:pt x="451" y="357"/>
                    <a:pt x="441" y="354"/>
                  </a:cubicBezTo>
                  <a:cubicBezTo>
                    <a:pt x="435" y="345"/>
                    <a:pt x="427" y="339"/>
                    <a:pt x="441" y="334"/>
                  </a:cubicBezTo>
                  <a:cubicBezTo>
                    <a:pt x="467" y="336"/>
                    <a:pt x="469" y="337"/>
                    <a:pt x="477" y="360"/>
                  </a:cubicBezTo>
                  <a:cubicBezTo>
                    <a:pt x="488" y="358"/>
                    <a:pt x="508" y="361"/>
                    <a:pt x="509" y="350"/>
                  </a:cubicBezTo>
                  <a:cubicBezTo>
                    <a:pt x="511" y="331"/>
                    <a:pt x="498" y="293"/>
                    <a:pt x="477" y="286"/>
                  </a:cubicBezTo>
                  <a:cubicBezTo>
                    <a:pt x="466" y="275"/>
                    <a:pt x="450" y="266"/>
                    <a:pt x="445" y="250"/>
                  </a:cubicBezTo>
                  <a:cubicBezTo>
                    <a:pt x="447" y="231"/>
                    <a:pt x="445" y="230"/>
                    <a:pt x="457" y="218"/>
                  </a:cubicBezTo>
                  <a:cubicBezTo>
                    <a:pt x="485" y="220"/>
                    <a:pt x="489" y="217"/>
                    <a:pt x="495" y="240"/>
                  </a:cubicBezTo>
                  <a:cubicBezTo>
                    <a:pt x="496" y="254"/>
                    <a:pt x="491" y="270"/>
                    <a:pt x="499" y="282"/>
                  </a:cubicBezTo>
                  <a:cubicBezTo>
                    <a:pt x="503" y="288"/>
                    <a:pt x="517" y="292"/>
                    <a:pt x="517" y="292"/>
                  </a:cubicBezTo>
                  <a:cubicBezTo>
                    <a:pt x="532" y="289"/>
                    <a:pt x="537" y="276"/>
                    <a:pt x="547" y="266"/>
                  </a:cubicBezTo>
                  <a:cubicBezTo>
                    <a:pt x="550" y="258"/>
                    <a:pt x="552" y="255"/>
                    <a:pt x="559" y="250"/>
                  </a:cubicBezTo>
                  <a:cubicBezTo>
                    <a:pt x="563" y="245"/>
                    <a:pt x="564" y="242"/>
                    <a:pt x="567" y="236"/>
                  </a:cubicBezTo>
                  <a:cubicBezTo>
                    <a:pt x="569" y="232"/>
                    <a:pt x="571" y="224"/>
                    <a:pt x="571" y="224"/>
                  </a:cubicBezTo>
                  <a:cubicBezTo>
                    <a:pt x="569" y="210"/>
                    <a:pt x="572" y="203"/>
                    <a:pt x="561" y="196"/>
                  </a:cubicBezTo>
                  <a:cubicBezTo>
                    <a:pt x="557" y="190"/>
                    <a:pt x="556" y="188"/>
                    <a:pt x="549" y="184"/>
                  </a:cubicBezTo>
                  <a:cubicBezTo>
                    <a:pt x="545" y="182"/>
                    <a:pt x="523" y="160"/>
                    <a:pt x="523" y="160"/>
                  </a:cubicBezTo>
                  <a:cubicBezTo>
                    <a:pt x="519" y="154"/>
                    <a:pt x="519" y="150"/>
                    <a:pt x="517" y="144"/>
                  </a:cubicBezTo>
                  <a:cubicBezTo>
                    <a:pt x="504" y="155"/>
                    <a:pt x="475" y="174"/>
                    <a:pt x="475" y="174"/>
                  </a:cubicBezTo>
                </a:path>
              </a:pathLst>
            </a:custGeom>
            <a:noFill/>
            <a:ln w="9525" cap="flat" cmpd="sng">
              <a:solidFill>
                <a:schemeClr val="tx1"/>
              </a:solidFill>
              <a:prstDash val="solid"/>
              <a:round/>
              <a:headEnd type="none" w="med" len="med"/>
              <a:tailEnd type="none" w="med" len="med"/>
            </a:ln>
            <a:effectLst/>
          </p:spPr>
          <p:txBody>
            <a:bodyPr/>
            <a:lstStyle/>
            <a:p>
              <a:endParaRPr lang="ja-JP" altLang="en-US">
                <a:latin typeface="Comic Sans MS" pitchFamily="66" charset="0"/>
              </a:endParaRPr>
            </a:p>
          </p:txBody>
        </p:sp>
      </p:grpSp>
      <p:pic>
        <p:nvPicPr>
          <p:cNvPr id="1264704" name="Picture 64" descr="tokyotech"/>
          <p:cNvPicPr>
            <a:picLocks noChangeAspect="1" noChangeArrowheads="1"/>
          </p:cNvPicPr>
          <p:nvPr/>
        </p:nvPicPr>
        <p:blipFill>
          <a:blip r:embed="rId4" cstate="print"/>
          <a:srcRect/>
          <a:stretch>
            <a:fillRect/>
          </a:stretch>
        </p:blipFill>
        <p:spPr bwMode="auto">
          <a:xfrm>
            <a:off x="4114800" y="3657600"/>
            <a:ext cx="710514" cy="677862"/>
          </a:xfrm>
          <a:prstGeom prst="rect">
            <a:avLst/>
          </a:prstGeom>
          <a:noFill/>
        </p:spPr>
      </p:pic>
      <p:pic>
        <p:nvPicPr>
          <p:cNvPr id="1264707" name="Picture 67" descr="Voltaire"/>
          <p:cNvPicPr>
            <a:picLocks noChangeAspect="1" noChangeArrowheads="1"/>
          </p:cNvPicPr>
          <p:nvPr/>
        </p:nvPicPr>
        <p:blipFill>
          <a:blip r:embed="rId5" cstate="print"/>
          <a:srcRect/>
          <a:stretch>
            <a:fillRect/>
          </a:stretch>
        </p:blipFill>
        <p:spPr bwMode="auto">
          <a:xfrm>
            <a:off x="2057399" y="4443413"/>
            <a:ext cx="1342081" cy="428625"/>
          </a:xfrm>
          <a:prstGeom prst="rect">
            <a:avLst/>
          </a:prstGeom>
          <a:noFill/>
        </p:spPr>
      </p:pic>
      <p:sp>
        <p:nvSpPr>
          <p:cNvPr id="1264711" name="Text Box 71"/>
          <p:cNvSpPr txBox="1">
            <a:spLocks noChangeArrowheads="1"/>
          </p:cNvSpPr>
          <p:nvPr/>
        </p:nvSpPr>
        <p:spPr bwMode="auto">
          <a:xfrm>
            <a:off x="152400" y="963613"/>
            <a:ext cx="8991600" cy="2400657"/>
          </a:xfrm>
          <a:prstGeom prst="rect">
            <a:avLst/>
          </a:prstGeom>
          <a:noFill/>
          <a:ln w="9525">
            <a:noFill/>
            <a:miter lim="800000"/>
            <a:headEnd/>
            <a:tailEnd/>
          </a:ln>
          <a:effectLst/>
        </p:spPr>
        <p:txBody>
          <a:bodyPr wrap="square">
            <a:spAutoFit/>
          </a:bodyPr>
          <a:lstStyle/>
          <a:p>
            <a:pPr>
              <a:spcBef>
                <a:spcPct val="50000"/>
              </a:spcBef>
            </a:pPr>
            <a:r>
              <a:rPr lang="en-US" altLang="ja-JP" sz="2000" dirty="0">
                <a:latin typeface="Comic Sans MS" pitchFamily="66" charset="0"/>
              </a:rPr>
              <a:t>NEC: </a:t>
            </a:r>
            <a:r>
              <a:rPr lang="en-US" altLang="ja-JP" sz="2000" dirty="0" smtClean="0">
                <a:latin typeface="Comic Sans MS" pitchFamily="66" charset="0"/>
              </a:rPr>
              <a:t>Main Contractor, overall system integration, Cloud-SC mgmt.</a:t>
            </a:r>
            <a:r>
              <a:rPr lang="ja-JP" altLang="en-US" sz="2000" dirty="0" smtClean="0">
                <a:latin typeface="Comic Sans MS" pitchFamily="66" charset="0"/>
              </a:rPr>
              <a:t> </a:t>
            </a:r>
            <a:r>
              <a:rPr lang="en-US" altLang="ja-JP" sz="2000" dirty="0">
                <a:latin typeface="Comic Sans MS" pitchFamily="66" charset="0"/>
              </a:rPr>
              <a:t/>
            </a:r>
            <a:br>
              <a:rPr lang="en-US" altLang="ja-JP" sz="2000" dirty="0">
                <a:latin typeface="Comic Sans MS" pitchFamily="66" charset="0"/>
              </a:rPr>
            </a:br>
            <a:r>
              <a:rPr lang="en-US" altLang="ja-JP" sz="2000" dirty="0" smtClean="0">
                <a:latin typeface="Comic Sans MS" pitchFamily="66" charset="0"/>
              </a:rPr>
              <a:t>HP: Node R&amp;D, Green;  Microsoft: </a:t>
            </a:r>
            <a:r>
              <a:rPr lang="en-US" altLang="ja-JP" sz="2000" dirty="0" err="1" smtClean="0">
                <a:latin typeface="Comic Sans MS" pitchFamily="66" charset="0"/>
              </a:rPr>
              <a:t>WindowsHPC</a:t>
            </a:r>
            <a:r>
              <a:rPr lang="en-US" altLang="ja-JP" sz="2000" dirty="0" smtClean="0">
                <a:latin typeface="Comic Sans MS" pitchFamily="66" charset="0"/>
              </a:rPr>
              <a:t>, Cloud &amp; VM</a:t>
            </a:r>
            <a:br>
              <a:rPr lang="en-US" altLang="ja-JP" sz="2000" dirty="0" smtClean="0">
                <a:latin typeface="Comic Sans MS" pitchFamily="66" charset="0"/>
              </a:rPr>
            </a:br>
            <a:r>
              <a:rPr lang="en-US" altLang="ja-JP" sz="2000" dirty="0" smtClean="0">
                <a:latin typeface="Comic Sans MS" pitchFamily="66" charset="0"/>
              </a:rPr>
              <a:t>NVIDIA: Fermi GPUs, CUDA;</a:t>
            </a:r>
            <a:r>
              <a:rPr lang="ja-JP" altLang="en-US" sz="2000" dirty="0" smtClean="0">
                <a:latin typeface="Comic Sans MS" pitchFamily="66" charset="0"/>
              </a:rPr>
              <a:t>　 </a:t>
            </a:r>
            <a:r>
              <a:rPr lang="en-US" altLang="ja-JP" sz="2000" dirty="0" smtClean="0">
                <a:latin typeface="Comic Sans MS" pitchFamily="66" charset="0"/>
              </a:rPr>
              <a:t>Voltaire</a:t>
            </a:r>
            <a:r>
              <a:rPr lang="en-US" altLang="ja-JP" sz="2000" dirty="0">
                <a:latin typeface="Comic Sans MS" pitchFamily="66" charset="0"/>
              </a:rPr>
              <a:t>: </a:t>
            </a:r>
            <a:r>
              <a:rPr lang="en-US" altLang="ja-JP" sz="2000" dirty="0" smtClean="0">
                <a:latin typeface="Comic Sans MS" pitchFamily="66" charset="0"/>
              </a:rPr>
              <a:t>QDR </a:t>
            </a:r>
            <a:r>
              <a:rPr lang="en-US" altLang="ja-JP" sz="2000" dirty="0" err="1" smtClean="0">
                <a:latin typeface="Comic Sans MS" pitchFamily="66" charset="0"/>
              </a:rPr>
              <a:t>Infiniband</a:t>
            </a:r>
            <a:r>
              <a:rPr lang="en-US" altLang="ja-JP" sz="2000" dirty="0" smtClean="0">
                <a:latin typeface="Comic Sans MS" pitchFamily="66" charset="0"/>
              </a:rPr>
              <a:t> </a:t>
            </a:r>
            <a:r>
              <a:rPr lang="en-US" altLang="ja-JP" sz="2000" dirty="0">
                <a:latin typeface="Comic Sans MS" pitchFamily="66" charset="0"/>
              </a:rPr>
              <a:t>Network</a:t>
            </a:r>
            <a:br>
              <a:rPr lang="en-US" altLang="ja-JP" sz="2000" dirty="0">
                <a:latin typeface="Comic Sans MS" pitchFamily="66" charset="0"/>
              </a:rPr>
            </a:br>
            <a:r>
              <a:rPr lang="en-US" altLang="ja-JP" sz="2000" dirty="0" smtClean="0">
                <a:latin typeface="Comic Sans MS" pitchFamily="66" charset="0"/>
              </a:rPr>
              <a:t>DDN: Large-Scale Storage;</a:t>
            </a:r>
            <a:r>
              <a:rPr lang="en-US" altLang="ja-JP" sz="2000" dirty="0">
                <a:latin typeface="Comic Sans MS" pitchFamily="66" charset="0"/>
              </a:rPr>
              <a:t>	</a:t>
            </a:r>
            <a:r>
              <a:rPr lang="en-US" altLang="ja-JP" sz="2000" dirty="0" smtClean="0">
                <a:latin typeface="Comic Sans MS" pitchFamily="66" charset="0"/>
              </a:rPr>
              <a:t>Intel: </a:t>
            </a:r>
            <a:r>
              <a:rPr lang="en-US" altLang="ja-JP" sz="2000" dirty="0" err="1" smtClean="0">
                <a:latin typeface="Comic Sans MS" pitchFamily="66" charset="0"/>
              </a:rPr>
              <a:t>Westmere</a:t>
            </a:r>
            <a:r>
              <a:rPr lang="en-US" altLang="ja-JP" sz="2000" dirty="0" smtClean="0">
                <a:latin typeface="Comic Sans MS" pitchFamily="66" charset="0"/>
              </a:rPr>
              <a:t> &amp; Nehalem-EX CPUs</a:t>
            </a:r>
            <a:br>
              <a:rPr lang="en-US" altLang="ja-JP" sz="2000" dirty="0" smtClean="0">
                <a:latin typeface="Comic Sans MS" pitchFamily="66" charset="0"/>
              </a:rPr>
            </a:br>
            <a:r>
              <a:rPr lang="en-US" altLang="ja-JP" sz="2000" dirty="0" smtClean="0">
                <a:latin typeface="Comic Sans MS" pitchFamily="66" charset="0"/>
              </a:rPr>
              <a:t>PGI: GPU</a:t>
            </a:r>
            <a:r>
              <a:rPr lang="ja-JP" altLang="en-US" sz="2000" dirty="0" smtClean="0">
                <a:latin typeface="Comic Sans MS" pitchFamily="66" charset="0"/>
              </a:rPr>
              <a:t> </a:t>
            </a:r>
            <a:r>
              <a:rPr lang="en-US" altLang="ja-JP" sz="2000" dirty="0" err="1" smtClean="0">
                <a:latin typeface="Comic Sans MS" pitchFamily="66" charset="0"/>
              </a:rPr>
              <a:t>Vectorizing</a:t>
            </a:r>
            <a:r>
              <a:rPr lang="en-US" altLang="ja-JP" sz="2000" dirty="0" smtClean="0">
                <a:latin typeface="Comic Sans MS" pitchFamily="66" charset="0"/>
              </a:rPr>
              <a:t> Compiler</a:t>
            </a:r>
            <a:r>
              <a:rPr lang="en-US" altLang="ja-JP" sz="2000" dirty="0">
                <a:latin typeface="Comic Sans MS" pitchFamily="66" charset="0"/>
              </a:rPr>
              <a:t/>
            </a:r>
            <a:br>
              <a:rPr lang="en-US" altLang="ja-JP" sz="2000" dirty="0">
                <a:latin typeface="Comic Sans MS" pitchFamily="66" charset="0"/>
              </a:rPr>
            </a:br>
            <a:r>
              <a:rPr lang="en-US" altLang="ja-JP" sz="2000" dirty="0" smtClean="0">
                <a:latin typeface="Comic Sans MS" pitchFamily="66" charset="0"/>
              </a:rPr>
              <a:t>Tokyo Tech. GSIC</a:t>
            </a:r>
            <a:r>
              <a:rPr lang="en-US" altLang="ja-JP" sz="2000" dirty="0">
                <a:latin typeface="Comic Sans MS" pitchFamily="66" charset="0"/>
              </a:rPr>
              <a:t>: </a:t>
            </a:r>
            <a:r>
              <a:rPr lang="en-US" altLang="ja-JP" sz="2000" dirty="0" smtClean="0">
                <a:latin typeface="Comic Sans MS" pitchFamily="66" charset="0"/>
              </a:rPr>
              <a:t>Base system design, GPU technologies, Green</a:t>
            </a:r>
            <a:endParaRPr lang="en-US" altLang="ja-JP" sz="2000" dirty="0">
              <a:latin typeface="Comic Sans MS" pitchFamily="66" charset="0"/>
            </a:endParaRPr>
          </a:p>
          <a:p>
            <a:pPr>
              <a:spcBef>
                <a:spcPct val="50000"/>
              </a:spcBef>
            </a:pPr>
            <a:endParaRPr lang="en-US" altLang="ja-JP" sz="2000" dirty="0">
              <a:latin typeface="Comic Sans MS" pitchFamily="66" charset="0"/>
            </a:endParaRPr>
          </a:p>
        </p:txBody>
      </p:sp>
      <p:sp>
        <p:nvSpPr>
          <p:cNvPr id="1264714" name="Rectangle 74"/>
          <p:cNvSpPr>
            <a:spLocks noChangeArrowheads="1"/>
          </p:cNvSpPr>
          <p:nvPr/>
        </p:nvSpPr>
        <p:spPr bwMode="auto">
          <a:xfrm>
            <a:off x="2579688" y="4233863"/>
            <a:ext cx="872236" cy="369332"/>
          </a:xfrm>
          <a:prstGeom prst="rect">
            <a:avLst/>
          </a:prstGeom>
          <a:noFill/>
          <a:ln w="9525">
            <a:noFill/>
            <a:miter lim="800000"/>
            <a:headEnd/>
            <a:tailEnd/>
          </a:ln>
          <a:effectLst/>
        </p:spPr>
        <p:txBody>
          <a:bodyPr wrap="square">
            <a:spAutoFit/>
          </a:bodyPr>
          <a:lstStyle/>
          <a:p>
            <a:r>
              <a:rPr lang="en-US" altLang="ja-JP" b="0">
                <a:solidFill>
                  <a:schemeClr val="tx2"/>
                </a:solidFill>
                <a:latin typeface="Comic Sans MS" pitchFamily="66" charset="0"/>
              </a:rPr>
              <a:t>Israel</a:t>
            </a:r>
          </a:p>
        </p:txBody>
      </p:sp>
      <p:sp>
        <p:nvSpPr>
          <p:cNvPr id="1264715" name="Rectangle 75"/>
          <p:cNvSpPr>
            <a:spLocks noChangeArrowheads="1"/>
          </p:cNvSpPr>
          <p:nvPr/>
        </p:nvSpPr>
        <p:spPr bwMode="auto">
          <a:xfrm>
            <a:off x="6553200" y="3776663"/>
            <a:ext cx="707820" cy="369332"/>
          </a:xfrm>
          <a:prstGeom prst="rect">
            <a:avLst/>
          </a:prstGeom>
          <a:noFill/>
          <a:ln w="9525">
            <a:noFill/>
            <a:miter lim="800000"/>
            <a:headEnd/>
            <a:tailEnd/>
          </a:ln>
          <a:effectLst/>
        </p:spPr>
        <p:txBody>
          <a:bodyPr wrap="square">
            <a:spAutoFit/>
          </a:bodyPr>
          <a:lstStyle/>
          <a:p>
            <a:r>
              <a:rPr lang="en-US" altLang="ja-JP" b="0">
                <a:solidFill>
                  <a:schemeClr val="tx2"/>
                </a:solidFill>
                <a:latin typeface="Comic Sans MS" pitchFamily="66" charset="0"/>
              </a:rPr>
              <a:t>USA</a:t>
            </a:r>
          </a:p>
        </p:txBody>
      </p:sp>
      <p:sp>
        <p:nvSpPr>
          <p:cNvPr id="1264717" name="Rectangle 77"/>
          <p:cNvSpPr>
            <a:spLocks noChangeArrowheads="1"/>
          </p:cNvSpPr>
          <p:nvPr/>
        </p:nvSpPr>
        <p:spPr bwMode="auto">
          <a:xfrm>
            <a:off x="4876800" y="4267200"/>
            <a:ext cx="848985" cy="369332"/>
          </a:xfrm>
          <a:prstGeom prst="rect">
            <a:avLst/>
          </a:prstGeom>
          <a:noFill/>
          <a:ln w="9525">
            <a:noFill/>
            <a:miter lim="800000"/>
            <a:headEnd/>
            <a:tailEnd/>
          </a:ln>
          <a:effectLst/>
        </p:spPr>
        <p:txBody>
          <a:bodyPr wrap="square">
            <a:spAutoFit/>
          </a:bodyPr>
          <a:lstStyle/>
          <a:p>
            <a:r>
              <a:rPr lang="en-US" altLang="ja-JP" b="0" dirty="0">
                <a:solidFill>
                  <a:schemeClr val="tx2"/>
                </a:solidFill>
                <a:latin typeface="Comic Sans MS" pitchFamily="66" charset="0"/>
              </a:rPr>
              <a:t>Japan</a:t>
            </a:r>
          </a:p>
        </p:txBody>
      </p:sp>
      <p:pic>
        <p:nvPicPr>
          <p:cNvPr id="52226" name="Picture 2" descr="http://www.engineering.cornell.edu/diversity/office-diversity-programs/summer-programs/highschool-programs/curie-academy/images/hp_logo.jpg"/>
          <p:cNvPicPr>
            <a:picLocks noChangeAspect="1" noChangeArrowheads="1"/>
          </p:cNvPicPr>
          <p:nvPr/>
        </p:nvPicPr>
        <p:blipFill>
          <a:blip r:embed="rId6" cstate="print"/>
          <a:srcRect/>
          <a:stretch>
            <a:fillRect/>
          </a:stretch>
        </p:blipFill>
        <p:spPr bwMode="auto">
          <a:xfrm>
            <a:off x="6400800" y="3810000"/>
            <a:ext cx="990600" cy="626279"/>
          </a:xfrm>
          <a:prstGeom prst="rect">
            <a:avLst/>
          </a:prstGeom>
          <a:noFill/>
        </p:spPr>
      </p:pic>
      <p:pic>
        <p:nvPicPr>
          <p:cNvPr id="52228" name="Picture 4" descr="http://www-06.ibm.com/itsolutions/jp/deepcomputing/DCCoD/i/w-hpc-svr.jpg"/>
          <p:cNvPicPr>
            <a:picLocks noChangeAspect="1" noChangeArrowheads="1"/>
          </p:cNvPicPr>
          <p:nvPr/>
        </p:nvPicPr>
        <p:blipFill>
          <a:blip r:embed="rId7" cstate="print"/>
          <a:srcRect/>
          <a:stretch>
            <a:fillRect/>
          </a:stretch>
        </p:blipFill>
        <p:spPr bwMode="auto">
          <a:xfrm>
            <a:off x="6400800" y="4495800"/>
            <a:ext cx="1143000" cy="705971"/>
          </a:xfrm>
          <a:prstGeom prst="rect">
            <a:avLst/>
          </a:prstGeom>
          <a:noFill/>
        </p:spPr>
      </p:pic>
      <p:pic>
        <p:nvPicPr>
          <p:cNvPr id="52230" name="Picture 6" descr="http://www.overclockzone.com/news/news/informations/2009/11/21/Intel_logo2.jpg"/>
          <p:cNvPicPr>
            <a:picLocks noChangeAspect="1" noChangeArrowheads="1"/>
          </p:cNvPicPr>
          <p:nvPr/>
        </p:nvPicPr>
        <p:blipFill>
          <a:blip r:embed="rId8" cstate="print"/>
          <a:srcRect/>
          <a:stretch>
            <a:fillRect/>
          </a:stretch>
        </p:blipFill>
        <p:spPr bwMode="auto">
          <a:xfrm>
            <a:off x="7620000" y="4495800"/>
            <a:ext cx="838200" cy="778514"/>
          </a:xfrm>
          <a:prstGeom prst="rect">
            <a:avLst/>
          </a:prstGeom>
          <a:noFill/>
        </p:spPr>
      </p:pic>
      <p:pic>
        <p:nvPicPr>
          <p:cNvPr id="52232" name="Picture 8" descr="http://i.dell.com/images/us/segments/biz/ddn_logo.jpg"/>
          <p:cNvPicPr>
            <a:picLocks noChangeAspect="1" noChangeArrowheads="1"/>
          </p:cNvPicPr>
          <p:nvPr/>
        </p:nvPicPr>
        <p:blipFill>
          <a:blip r:embed="rId9" cstate="print"/>
          <a:srcRect/>
          <a:stretch>
            <a:fillRect/>
          </a:stretch>
        </p:blipFill>
        <p:spPr bwMode="auto">
          <a:xfrm>
            <a:off x="6172200" y="5257800"/>
            <a:ext cx="1295400" cy="246896"/>
          </a:xfrm>
          <a:prstGeom prst="rect">
            <a:avLst/>
          </a:prstGeom>
          <a:noFill/>
        </p:spPr>
      </p:pic>
      <p:pic>
        <p:nvPicPr>
          <p:cNvPr id="52234" name="Picture 10" descr="The Portland Group"/>
          <p:cNvPicPr>
            <a:picLocks noChangeAspect="1" noChangeArrowheads="1"/>
          </p:cNvPicPr>
          <p:nvPr/>
        </p:nvPicPr>
        <p:blipFill>
          <a:blip r:embed="rId10" cstate="print"/>
          <a:srcRect/>
          <a:stretch>
            <a:fillRect/>
          </a:stretch>
        </p:blipFill>
        <p:spPr bwMode="auto">
          <a:xfrm>
            <a:off x="7543800" y="5257800"/>
            <a:ext cx="1752600" cy="245364"/>
          </a:xfrm>
          <a:prstGeom prst="rect">
            <a:avLst/>
          </a:prstGeom>
          <a:noFill/>
        </p:spPr>
      </p:pic>
      <p:pic>
        <p:nvPicPr>
          <p:cNvPr id="51202" name="Picture 2"/>
          <p:cNvPicPr>
            <a:picLocks noChangeAspect="1" noChangeArrowheads="1"/>
          </p:cNvPicPr>
          <p:nvPr/>
        </p:nvPicPr>
        <p:blipFill>
          <a:blip r:embed="rId11" cstate="print"/>
          <a:srcRect/>
          <a:stretch>
            <a:fillRect/>
          </a:stretch>
        </p:blipFill>
        <p:spPr bwMode="auto">
          <a:xfrm>
            <a:off x="7543800" y="3733800"/>
            <a:ext cx="1078070" cy="838200"/>
          </a:xfrm>
          <a:prstGeom prst="rect">
            <a:avLst/>
          </a:prstGeom>
          <a:noFill/>
          <a:ln w="9525">
            <a:noFill/>
            <a:miter lim="800000"/>
            <a:headEnd/>
            <a:tailEnd/>
          </a:ln>
        </p:spPr>
      </p:pic>
      <p:sp>
        <p:nvSpPr>
          <p:cNvPr id="77" name="Rectangle 77"/>
          <p:cNvSpPr>
            <a:spLocks noChangeArrowheads="1"/>
          </p:cNvSpPr>
          <p:nvPr/>
        </p:nvSpPr>
        <p:spPr bwMode="auto">
          <a:xfrm>
            <a:off x="6781800" y="3440668"/>
            <a:ext cx="848985" cy="369332"/>
          </a:xfrm>
          <a:prstGeom prst="rect">
            <a:avLst/>
          </a:prstGeom>
          <a:noFill/>
          <a:ln w="9525">
            <a:noFill/>
            <a:miter lim="800000"/>
            <a:headEnd/>
            <a:tailEnd/>
          </a:ln>
          <a:effectLst/>
        </p:spPr>
        <p:txBody>
          <a:bodyPr wrap="square">
            <a:spAutoFit/>
          </a:bodyPr>
          <a:lstStyle/>
          <a:p>
            <a:r>
              <a:rPr lang="en-US" altLang="ja-JP" b="0" dirty="0" smtClean="0">
                <a:solidFill>
                  <a:schemeClr val="tx2"/>
                </a:solidFill>
                <a:latin typeface="Comic Sans MS" pitchFamily="66" charset="0"/>
              </a:rPr>
              <a:t>US</a:t>
            </a:r>
            <a:endParaRPr lang="en-US" altLang="ja-JP" b="0"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p:cNvSpPr>
            <a:spLocks noChangeShapeType="1"/>
          </p:cNvSpPr>
          <p:nvPr/>
        </p:nvSpPr>
        <p:spPr bwMode="auto">
          <a:xfrm flipV="1">
            <a:off x="1763713" y="1524000"/>
            <a:ext cx="7380287" cy="3114675"/>
          </a:xfrm>
          <a:prstGeom prst="line">
            <a:avLst/>
          </a:prstGeom>
          <a:noFill/>
          <a:ln w="1905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23" name="Line 3"/>
          <p:cNvSpPr>
            <a:spLocks noChangeShapeType="1"/>
          </p:cNvSpPr>
          <p:nvPr/>
        </p:nvSpPr>
        <p:spPr bwMode="auto">
          <a:xfrm flipV="1">
            <a:off x="4572000" y="2276475"/>
            <a:ext cx="4103688" cy="1914525"/>
          </a:xfrm>
          <a:prstGeom prst="line">
            <a:avLst/>
          </a:prstGeom>
          <a:noFill/>
          <a:ln w="28575">
            <a:solidFill>
              <a:schemeClr val="accent2"/>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pSp>
        <p:nvGrpSpPr>
          <p:cNvPr id="2" name="Group 4"/>
          <p:cNvGrpSpPr>
            <a:grpSpLocks/>
          </p:cNvGrpSpPr>
          <p:nvPr/>
        </p:nvGrpSpPr>
        <p:grpSpPr bwMode="auto">
          <a:xfrm>
            <a:off x="1033463" y="1581150"/>
            <a:ext cx="8147050" cy="4970463"/>
            <a:chOff x="233" y="330"/>
            <a:chExt cx="5132" cy="3618"/>
          </a:xfrm>
        </p:grpSpPr>
        <p:sp>
          <p:nvSpPr>
            <p:cNvPr id="81999" name="Line 5"/>
            <p:cNvSpPr>
              <a:spLocks noChangeShapeType="1"/>
            </p:cNvSpPr>
            <p:nvPr/>
          </p:nvSpPr>
          <p:spPr bwMode="auto">
            <a:xfrm>
              <a:off x="239" y="330"/>
              <a:ext cx="0" cy="3618"/>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2000" name="Line 6"/>
            <p:cNvSpPr>
              <a:spLocks noChangeShapeType="1"/>
            </p:cNvSpPr>
            <p:nvPr/>
          </p:nvSpPr>
          <p:spPr bwMode="auto">
            <a:xfrm>
              <a:off x="233" y="3935"/>
              <a:ext cx="5132"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pSp>
      <p:sp>
        <p:nvSpPr>
          <p:cNvPr id="81925" name="Line 7"/>
          <p:cNvSpPr>
            <a:spLocks noChangeShapeType="1"/>
          </p:cNvSpPr>
          <p:nvPr/>
        </p:nvSpPr>
        <p:spPr bwMode="auto">
          <a:xfrm>
            <a:off x="946150" y="6269038"/>
            <a:ext cx="185738"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26" name="Line 8"/>
          <p:cNvSpPr>
            <a:spLocks noChangeShapeType="1"/>
          </p:cNvSpPr>
          <p:nvPr/>
        </p:nvSpPr>
        <p:spPr bwMode="auto">
          <a:xfrm>
            <a:off x="890588" y="5310188"/>
            <a:ext cx="215900"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27" name="Line 9"/>
          <p:cNvSpPr>
            <a:spLocks noChangeShapeType="1"/>
          </p:cNvSpPr>
          <p:nvPr/>
        </p:nvSpPr>
        <p:spPr bwMode="auto">
          <a:xfrm>
            <a:off x="890588" y="4191000"/>
            <a:ext cx="215900"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28" name="Line 10"/>
          <p:cNvSpPr>
            <a:spLocks noChangeShapeType="1"/>
          </p:cNvSpPr>
          <p:nvPr/>
        </p:nvSpPr>
        <p:spPr bwMode="auto">
          <a:xfrm>
            <a:off x="890588" y="3070225"/>
            <a:ext cx="215900"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29" name="Line 11"/>
          <p:cNvSpPr>
            <a:spLocks noChangeShapeType="1"/>
          </p:cNvSpPr>
          <p:nvPr/>
        </p:nvSpPr>
        <p:spPr bwMode="auto">
          <a:xfrm>
            <a:off x="890588" y="1951038"/>
            <a:ext cx="215900" cy="0"/>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0" name="Text Box 12"/>
          <p:cNvSpPr txBox="1">
            <a:spLocks noChangeArrowheads="1"/>
          </p:cNvSpPr>
          <p:nvPr/>
        </p:nvSpPr>
        <p:spPr bwMode="auto">
          <a:xfrm>
            <a:off x="250825" y="6149975"/>
            <a:ext cx="971550"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1TF</a:t>
            </a:r>
          </a:p>
        </p:txBody>
      </p:sp>
      <p:sp>
        <p:nvSpPr>
          <p:cNvPr id="81931" name="Text Box 13"/>
          <p:cNvSpPr txBox="1">
            <a:spLocks noChangeArrowheads="1"/>
          </p:cNvSpPr>
          <p:nvPr/>
        </p:nvSpPr>
        <p:spPr bwMode="auto">
          <a:xfrm>
            <a:off x="250825" y="5030788"/>
            <a:ext cx="971550" cy="366712"/>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10TF</a:t>
            </a:r>
          </a:p>
        </p:txBody>
      </p:sp>
      <p:sp>
        <p:nvSpPr>
          <p:cNvPr id="81932" name="Text Box 14"/>
          <p:cNvSpPr txBox="1">
            <a:spLocks noChangeArrowheads="1"/>
          </p:cNvSpPr>
          <p:nvPr/>
        </p:nvSpPr>
        <p:spPr bwMode="auto">
          <a:xfrm>
            <a:off x="107950" y="3965575"/>
            <a:ext cx="971550"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100TF</a:t>
            </a:r>
          </a:p>
        </p:txBody>
      </p:sp>
      <p:sp>
        <p:nvSpPr>
          <p:cNvPr id="81933" name="Text Box 15"/>
          <p:cNvSpPr txBox="1">
            <a:spLocks noChangeArrowheads="1"/>
          </p:cNvSpPr>
          <p:nvPr/>
        </p:nvSpPr>
        <p:spPr bwMode="auto">
          <a:xfrm>
            <a:off x="250825" y="2903538"/>
            <a:ext cx="971550" cy="366712"/>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1PF</a:t>
            </a:r>
          </a:p>
        </p:txBody>
      </p:sp>
      <p:sp>
        <p:nvSpPr>
          <p:cNvPr id="81934" name="Line 16"/>
          <p:cNvSpPr>
            <a:spLocks noChangeShapeType="1"/>
          </p:cNvSpPr>
          <p:nvPr/>
        </p:nvSpPr>
        <p:spPr bwMode="auto">
          <a:xfrm>
            <a:off x="1692275"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5" name="Line 17"/>
          <p:cNvSpPr>
            <a:spLocks noChangeShapeType="1"/>
          </p:cNvSpPr>
          <p:nvPr/>
        </p:nvSpPr>
        <p:spPr bwMode="auto">
          <a:xfrm>
            <a:off x="3132138"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6" name="Line 18"/>
          <p:cNvSpPr>
            <a:spLocks noChangeShapeType="1"/>
          </p:cNvSpPr>
          <p:nvPr/>
        </p:nvSpPr>
        <p:spPr bwMode="auto">
          <a:xfrm>
            <a:off x="4572000"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7" name="Line 19"/>
          <p:cNvSpPr>
            <a:spLocks noChangeShapeType="1"/>
          </p:cNvSpPr>
          <p:nvPr/>
        </p:nvSpPr>
        <p:spPr bwMode="auto">
          <a:xfrm>
            <a:off x="6011863"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8" name="Line 20"/>
          <p:cNvSpPr>
            <a:spLocks noChangeShapeType="1"/>
          </p:cNvSpPr>
          <p:nvPr/>
        </p:nvSpPr>
        <p:spPr bwMode="auto">
          <a:xfrm>
            <a:off x="7451725"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39" name="Line 21"/>
          <p:cNvSpPr>
            <a:spLocks noChangeShapeType="1"/>
          </p:cNvSpPr>
          <p:nvPr/>
        </p:nvSpPr>
        <p:spPr bwMode="auto">
          <a:xfrm>
            <a:off x="8891588" y="6430963"/>
            <a:ext cx="0" cy="166687"/>
          </a:xfrm>
          <a:prstGeom prst="line">
            <a:avLst/>
          </a:prstGeom>
          <a:noFill/>
          <a:ln w="381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40" name="Text Box 22"/>
          <p:cNvSpPr txBox="1">
            <a:spLocks noChangeArrowheads="1"/>
          </p:cNvSpPr>
          <p:nvPr/>
        </p:nvSpPr>
        <p:spPr bwMode="auto">
          <a:xfrm>
            <a:off x="1331913" y="6572250"/>
            <a:ext cx="792162"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2002</a:t>
            </a:r>
          </a:p>
        </p:txBody>
      </p:sp>
      <p:sp>
        <p:nvSpPr>
          <p:cNvPr id="81941" name="Text Box 23"/>
          <p:cNvSpPr txBox="1">
            <a:spLocks noChangeArrowheads="1"/>
          </p:cNvSpPr>
          <p:nvPr/>
        </p:nvSpPr>
        <p:spPr bwMode="auto">
          <a:xfrm>
            <a:off x="4175125" y="6572250"/>
            <a:ext cx="792163"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2006</a:t>
            </a:r>
          </a:p>
        </p:txBody>
      </p:sp>
      <p:sp>
        <p:nvSpPr>
          <p:cNvPr id="81942" name="Text Box 24"/>
          <p:cNvSpPr txBox="1">
            <a:spLocks noChangeArrowheads="1"/>
          </p:cNvSpPr>
          <p:nvPr/>
        </p:nvSpPr>
        <p:spPr bwMode="auto">
          <a:xfrm>
            <a:off x="5651500" y="6572250"/>
            <a:ext cx="792163"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2008</a:t>
            </a:r>
          </a:p>
        </p:txBody>
      </p:sp>
      <p:sp>
        <p:nvSpPr>
          <p:cNvPr id="81943" name="Text Box 25"/>
          <p:cNvSpPr txBox="1">
            <a:spLocks noChangeArrowheads="1"/>
          </p:cNvSpPr>
          <p:nvPr/>
        </p:nvSpPr>
        <p:spPr bwMode="auto">
          <a:xfrm>
            <a:off x="7019925" y="6572250"/>
            <a:ext cx="792163"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2010</a:t>
            </a:r>
          </a:p>
        </p:txBody>
      </p:sp>
      <p:sp>
        <p:nvSpPr>
          <p:cNvPr id="81944" name="Text Box 26"/>
          <p:cNvSpPr txBox="1">
            <a:spLocks noChangeArrowheads="1"/>
          </p:cNvSpPr>
          <p:nvPr/>
        </p:nvSpPr>
        <p:spPr bwMode="auto">
          <a:xfrm>
            <a:off x="8532813" y="6572250"/>
            <a:ext cx="792162"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2012</a:t>
            </a:r>
          </a:p>
        </p:txBody>
      </p:sp>
      <p:sp>
        <p:nvSpPr>
          <p:cNvPr id="81945" name="Text Box 27"/>
          <p:cNvSpPr txBox="1">
            <a:spLocks noChangeArrowheads="1"/>
          </p:cNvSpPr>
          <p:nvPr/>
        </p:nvSpPr>
        <p:spPr bwMode="auto">
          <a:xfrm>
            <a:off x="2771775" y="6572250"/>
            <a:ext cx="792163"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2004</a:t>
            </a:r>
          </a:p>
        </p:txBody>
      </p:sp>
      <p:sp>
        <p:nvSpPr>
          <p:cNvPr id="81946" name="Oval 28"/>
          <p:cNvSpPr>
            <a:spLocks noChangeArrowheads="1"/>
          </p:cNvSpPr>
          <p:nvPr/>
        </p:nvSpPr>
        <p:spPr bwMode="auto">
          <a:xfrm>
            <a:off x="1619250" y="4583113"/>
            <a:ext cx="144463" cy="112712"/>
          </a:xfrm>
          <a:prstGeom prst="ellipse">
            <a:avLst/>
          </a:prstGeom>
          <a:solidFill>
            <a:schemeClr val="accent1"/>
          </a:solid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47" name="Text Box 29"/>
          <p:cNvSpPr txBox="1">
            <a:spLocks noChangeArrowheads="1"/>
          </p:cNvSpPr>
          <p:nvPr/>
        </p:nvSpPr>
        <p:spPr bwMode="auto">
          <a:xfrm>
            <a:off x="1090613" y="4676775"/>
            <a:ext cx="1728787" cy="5175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Earth Simulator 40TF (2002)</a:t>
            </a:r>
          </a:p>
        </p:txBody>
      </p:sp>
      <p:sp>
        <p:nvSpPr>
          <p:cNvPr id="81948" name="Text Box 30"/>
          <p:cNvSpPr txBox="1">
            <a:spLocks noChangeArrowheads="1"/>
          </p:cNvSpPr>
          <p:nvPr/>
        </p:nvSpPr>
        <p:spPr bwMode="auto">
          <a:xfrm rot="1346865">
            <a:off x="5753100" y="1286786"/>
            <a:ext cx="1928813" cy="56015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600" b="1" dirty="0">
                <a:solidFill>
                  <a:srgbClr val="00B0F0"/>
                </a:solidFill>
                <a:latin typeface="Arial" charset="0"/>
                <a:ea typeface="ＭＳ Ｐゴシック" charset="-128"/>
              </a:rPr>
              <a:t>TSUBAME2.0</a:t>
            </a:r>
            <a:br>
              <a:rPr kumimoji="0" lang="en-US" altLang="ja-JP" sz="1600" b="1" dirty="0">
                <a:solidFill>
                  <a:srgbClr val="00B0F0"/>
                </a:solidFill>
                <a:latin typeface="Arial" charset="0"/>
                <a:ea typeface="ＭＳ Ｐゴシック" charset="-128"/>
              </a:rPr>
            </a:br>
            <a:r>
              <a:rPr kumimoji="0" lang="en-US" altLang="ja-JP" sz="1600" b="1" dirty="0" smtClean="0">
                <a:solidFill>
                  <a:srgbClr val="00B0F0"/>
                </a:solidFill>
                <a:latin typeface="Arial" charset="0"/>
                <a:ea typeface="ＭＳ Ｐゴシック" charset="-128"/>
              </a:rPr>
              <a:t>2.4 </a:t>
            </a:r>
            <a:r>
              <a:rPr kumimoji="0" lang="en-US" altLang="ja-JP" sz="1600" b="1" dirty="0">
                <a:solidFill>
                  <a:srgbClr val="00B0F0"/>
                </a:solidFill>
                <a:latin typeface="Arial" charset="0"/>
                <a:ea typeface="ＭＳ Ｐゴシック" charset="-128"/>
              </a:rPr>
              <a:t>PF (</a:t>
            </a:r>
            <a:r>
              <a:rPr kumimoji="0" lang="en-US" altLang="ja-JP" sz="1600" b="1" dirty="0" smtClean="0">
                <a:solidFill>
                  <a:srgbClr val="00B0F0"/>
                </a:solidFill>
                <a:latin typeface="Arial" charset="0"/>
                <a:ea typeface="ＭＳ Ｐゴシック" charset="-128"/>
              </a:rPr>
              <a:t>2010-2H</a:t>
            </a:r>
            <a:r>
              <a:rPr kumimoji="0" lang="en-US" altLang="ja-JP" sz="1600" b="1" dirty="0">
                <a:solidFill>
                  <a:srgbClr val="00B0F0"/>
                </a:solidFill>
                <a:latin typeface="Arial" charset="0"/>
                <a:ea typeface="ＭＳ Ｐゴシック" charset="-128"/>
              </a:rPr>
              <a:t>)</a:t>
            </a:r>
          </a:p>
        </p:txBody>
      </p:sp>
      <p:sp>
        <p:nvSpPr>
          <p:cNvPr id="81949" name="Text Box 31"/>
          <p:cNvSpPr txBox="1">
            <a:spLocks noChangeArrowheads="1"/>
          </p:cNvSpPr>
          <p:nvPr/>
        </p:nvSpPr>
        <p:spPr bwMode="auto">
          <a:xfrm>
            <a:off x="179388" y="1838325"/>
            <a:ext cx="971550" cy="366713"/>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a:solidFill>
                  <a:srgbClr val="000000"/>
                </a:solidFill>
                <a:latin typeface="Arial" charset="0"/>
                <a:ea typeface="ＭＳ Ｐゴシック" charset="-128"/>
              </a:rPr>
              <a:t>10PF</a:t>
            </a:r>
          </a:p>
        </p:txBody>
      </p:sp>
      <p:sp>
        <p:nvSpPr>
          <p:cNvPr id="81950" name="Text Box 32"/>
          <p:cNvSpPr txBox="1">
            <a:spLocks noChangeArrowheads="1"/>
          </p:cNvSpPr>
          <p:nvPr/>
        </p:nvSpPr>
        <p:spPr bwMode="auto">
          <a:xfrm>
            <a:off x="7451725" y="981075"/>
            <a:ext cx="1839913" cy="5810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600">
                <a:solidFill>
                  <a:srgbClr val="000000"/>
                </a:solidFill>
                <a:latin typeface="Arial" charset="0"/>
                <a:ea typeface="ＭＳ Ｐゴシック" charset="-128"/>
              </a:rPr>
              <a:t>Japanese NLP</a:t>
            </a:r>
            <a:br>
              <a:rPr kumimoji="0" lang="en-US" altLang="ja-JP" sz="1600">
                <a:solidFill>
                  <a:srgbClr val="000000"/>
                </a:solidFill>
                <a:latin typeface="Arial" charset="0"/>
                <a:ea typeface="ＭＳ Ｐゴシック" charset="-128"/>
              </a:rPr>
            </a:br>
            <a:r>
              <a:rPr kumimoji="0" lang="en-US" altLang="ja-JP" sz="1600">
                <a:solidFill>
                  <a:srgbClr val="000000"/>
                </a:solidFill>
                <a:latin typeface="Arial" charset="0"/>
                <a:ea typeface="ＭＳ Ｐゴシック" charset="-128"/>
              </a:rPr>
              <a:t>&gt;10PF(2012)</a:t>
            </a:r>
          </a:p>
        </p:txBody>
      </p:sp>
      <p:sp>
        <p:nvSpPr>
          <p:cNvPr id="81951" name="Text Box 33"/>
          <p:cNvSpPr txBox="1">
            <a:spLocks noChangeArrowheads="1"/>
          </p:cNvSpPr>
          <p:nvPr/>
        </p:nvSpPr>
        <p:spPr bwMode="auto">
          <a:xfrm rot="1308628">
            <a:off x="4071938" y="5103813"/>
            <a:ext cx="3962400" cy="366712"/>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b="1">
                <a:solidFill>
                  <a:srgbClr val="000000"/>
                </a:solidFill>
                <a:latin typeface="Arial" charset="0"/>
                <a:ea typeface="ＭＳ Ｐゴシック" charset="-128"/>
              </a:rPr>
              <a:t>TSUBAME 1.0 80TF (1Q2006)</a:t>
            </a:r>
          </a:p>
        </p:txBody>
      </p:sp>
      <p:sp>
        <p:nvSpPr>
          <p:cNvPr id="81952" name="Oval 34"/>
          <p:cNvSpPr>
            <a:spLocks noChangeArrowheads="1"/>
          </p:cNvSpPr>
          <p:nvPr/>
        </p:nvSpPr>
        <p:spPr bwMode="auto">
          <a:xfrm>
            <a:off x="8820150" y="1557338"/>
            <a:ext cx="144463" cy="112712"/>
          </a:xfrm>
          <a:prstGeom prst="ellipse">
            <a:avLst/>
          </a:prstGeom>
          <a:solidFill>
            <a:schemeClr val="accent1"/>
          </a:solid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53" name="Oval 35"/>
          <p:cNvSpPr>
            <a:spLocks noChangeArrowheads="1"/>
          </p:cNvSpPr>
          <p:nvPr/>
        </p:nvSpPr>
        <p:spPr bwMode="auto">
          <a:xfrm>
            <a:off x="5795963" y="2852738"/>
            <a:ext cx="144462" cy="111125"/>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54" name="Text Box 36"/>
          <p:cNvSpPr txBox="1">
            <a:spLocks noChangeArrowheads="1"/>
          </p:cNvSpPr>
          <p:nvPr/>
        </p:nvSpPr>
        <p:spPr bwMode="auto">
          <a:xfrm>
            <a:off x="5003800" y="2060575"/>
            <a:ext cx="1174750" cy="954088"/>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US/EU Petascales (Peak) (2008)</a:t>
            </a:r>
          </a:p>
        </p:txBody>
      </p:sp>
      <p:sp>
        <p:nvSpPr>
          <p:cNvPr id="81955" name="Oval 37"/>
          <p:cNvSpPr>
            <a:spLocks noChangeArrowheads="1"/>
          </p:cNvSpPr>
          <p:nvPr/>
        </p:nvSpPr>
        <p:spPr bwMode="auto">
          <a:xfrm>
            <a:off x="7358082" y="2174867"/>
            <a:ext cx="144462" cy="111125"/>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56" name="Text Box 38"/>
          <p:cNvSpPr txBox="1">
            <a:spLocks noChangeArrowheads="1"/>
          </p:cNvSpPr>
          <p:nvPr/>
        </p:nvSpPr>
        <p:spPr bwMode="auto">
          <a:xfrm>
            <a:off x="6227763" y="2060575"/>
            <a:ext cx="1481137" cy="5175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dirty="0">
                <a:solidFill>
                  <a:srgbClr val="000000"/>
                </a:solidFill>
                <a:latin typeface="Arial" charset="0"/>
                <a:ea typeface="ＭＳ Ｐゴシック" charset="-128"/>
              </a:rPr>
              <a:t>US NSF/</a:t>
            </a:r>
            <a:r>
              <a:rPr kumimoji="0" lang="en-US" altLang="ja-JP" sz="1400" dirty="0" err="1">
                <a:solidFill>
                  <a:srgbClr val="000000"/>
                </a:solidFill>
                <a:latin typeface="Arial" charset="0"/>
                <a:ea typeface="ＭＳ Ｐゴシック" charset="-128"/>
              </a:rPr>
              <a:t>DoE</a:t>
            </a:r>
            <a:r>
              <a:rPr kumimoji="0" lang="en-US" altLang="ja-JP" sz="1400" dirty="0">
                <a:solidFill>
                  <a:srgbClr val="000000"/>
                </a:solidFill>
                <a:latin typeface="Arial" charset="0"/>
                <a:ea typeface="ＭＳ Ｐゴシック" charset="-128"/>
              </a:rPr>
              <a:t> </a:t>
            </a:r>
            <a:br>
              <a:rPr kumimoji="0" lang="en-US" altLang="ja-JP" sz="1400" dirty="0">
                <a:solidFill>
                  <a:srgbClr val="000000"/>
                </a:solidFill>
                <a:latin typeface="Arial" charset="0"/>
                <a:ea typeface="ＭＳ Ｐゴシック" charset="-128"/>
              </a:rPr>
            </a:br>
            <a:r>
              <a:rPr kumimoji="0" lang="en-US" altLang="ja-JP" sz="1400" dirty="0">
                <a:solidFill>
                  <a:srgbClr val="000000"/>
                </a:solidFill>
                <a:latin typeface="Arial" charset="0"/>
                <a:ea typeface="ＭＳ Ｐゴシック" charset="-128"/>
              </a:rPr>
              <a:t>(</a:t>
            </a:r>
            <a:r>
              <a:rPr kumimoji="0" lang="en-US" altLang="ja-JP" sz="1400" dirty="0" smtClean="0">
                <a:solidFill>
                  <a:srgbClr val="000000"/>
                </a:solidFill>
                <a:latin typeface="Arial" charset="0"/>
                <a:ea typeface="ＭＳ Ｐゴシック" charset="-128"/>
              </a:rPr>
              <a:t>2009 2H)</a:t>
            </a:r>
            <a:endParaRPr kumimoji="0" lang="en-US" altLang="ja-JP" sz="1400" dirty="0">
              <a:solidFill>
                <a:srgbClr val="000000"/>
              </a:solidFill>
              <a:latin typeface="Arial" charset="0"/>
              <a:ea typeface="ＭＳ Ｐゴシック" charset="-128"/>
            </a:endParaRPr>
          </a:p>
        </p:txBody>
      </p:sp>
      <p:sp>
        <p:nvSpPr>
          <p:cNvPr id="81957" name="Oval 39"/>
          <p:cNvSpPr>
            <a:spLocks noChangeArrowheads="1"/>
          </p:cNvSpPr>
          <p:nvPr/>
        </p:nvSpPr>
        <p:spPr bwMode="auto">
          <a:xfrm>
            <a:off x="3779838" y="3630613"/>
            <a:ext cx="144462" cy="112712"/>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58" name="Text Box 40"/>
          <p:cNvSpPr txBox="1">
            <a:spLocks noChangeArrowheads="1"/>
          </p:cNvSpPr>
          <p:nvPr/>
        </p:nvSpPr>
        <p:spPr bwMode="auto">
          <a:xfrm>
            <a:off x="3200400" y="3505200"/>
            <a:ext cx="1219200" cy="5175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BlueGene/L 360TF(2005)</a:t>
            </a:r>
          </a:p>
        </p:txBody>
      </p:sp>
      <p:sp>
        <p:nvSpPr>
          <p:cNvPr id="81959" name="Oval 41"/>
          <p:cNvSpPr>
            <a:spLocks noChangeArrowheads="1"/>
          </p:cNvSpPr>
          <p:nvPr/>
        </p:nvSpPr>
        <p:spPr bwMode="auto">
          <a:xfrm>
            <a:off x="8459788" y="1628775"/>
            <a:ext cx="144462" cy="112713"/>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60" name="Text Box 42"/>
          <p:cNvSpPr txBox="1">
            <a:spLocks noChangeArrowheads="1"/>
          </p:cNvSpPr>
          <p:nvPr/>
        </p:nvSpPr>
        <p:spPr bwMode="auto">
          <a:xfrm rot="1336602">
            <a:off x="6345238" y="3687763"/>
            <a:ext cx="1641475" cy="738187"/>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b="1">
                <a:solidFill>
                  <a:srgbClr val="00CC99"/>
                </a:solidFill>
                <a:latin typeface="Arial" charset="0"/>
                <a:ea typeface="ＭＳ Ｐゴシック" charset="-128"/>
              </a:rPr>
              <a:t>TSUBAME 1.2 Upgrade (3Q2008)</a:t>
            </a:r>
            <a:r>
              <a:rPr kumimoji="0" lang="ja-JP" altLang="en-US" sz="1400" b="1">
                <a:solidFill>
                  <a:srgbClr val="00CC99"/>
                </a:solidFill>
                <a:latin typeface="Arial" charset="0"/>
                <a:ea typeface="ＭＳ Ｐゴシック" charset="-128"/>
              </a:rPr>
              <a:t> </a:t>
            </a:r>
            <a:r>
              <a:rPr kumimoji="0" lang="en-US" altLang="ja-JP" sz="1400" b="1">
                <a:solidFill>
                  <a:srgbClr val="00CC99"/>
                </a:solidFill>
                <a:latin typeface="Arial" charset="0"/>
                <a:ea typeface="ＭＳ Ｐゴシック" charset="-128"/>
              </a:rPr>
              <a:t>170TF</a:t>
            </a:r>
          </a:p>
        </p:txBody>
      </p:sp>
      <p:sp>
        <p:nvSpPr>
          <p:cNvPr id="81961" name="Text Box 43"/>
          <p:cNvSpPr txBox="1">
            <a:spLocks noChangeArrowheads="1"/>
          </p:cNvSpPr>
          <p:nvPr/>
        </p:nvSpPr>
        <p:spPr bwMode="auto">
          <a:xfrm>
            <a:off x="7572375" y="1428750"/>
            <a:ext cx="2089150" cy="52387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US &gt;10P </a:t>
            </a:r>
            <a:br>
              <a:rPr kumimoji="0" lang="en-US" altLang="ja-JP" sz="1400">
                <a:solidFill>
                  <a:srgbClr val="000000"/>
                </a:solidFill>
                <a:latin typeface="Arial" charset="0"/>
                <a:ea typeface="ＭＳ Ｐゴシック" charset="-128"/>
              </a:rPr>
            </a:br>
            <a:r>
              <a:rPr kumimoji="0" lang="en-US" altLang="ja-JP" sz="1400">
                <a:solidFill>
                  <a:srgbClr val="000000"/>
                </a:solidFill>
                <a:latin typeface="Arial" charset="0"/>
                <a:ea typeface="ＭＳ Ｐゴシック" charset="-128"/>
              </a:rPr>
              <a:t>(2011~12)</a:t>
            </a:r>
          </a:p>
        </p:txBody>
      </p:sp>
      <p:sp>
        <p:nvSpPr>
          <p:cNvPr id="81962" name="Rectangle 44"/>
          <p:cNvSpPr>
            <a:spLocks noChangeArrowheads="1"/>
          </p:cNvSpPr>
          <p:nvPr/>
        </p:nvSpPr>
        <p:spPr bwMode="auto">
          <a:xfrm>
            <a:off x="1828800" y="6086475"/>
            <a:ext cx="649288" cy="304800"/>
          </a:xfrm>
          <a:prstGeom prst="rect">
            <a:avLst/>
          </a:prstGeom>
          <a:noFill/>
          <a:ln w="9525">
            <a:noFill/>
            <a:miter lim="800000"/>
            <a:headEnd/>
            <a:tailEnd/>
          </a:ln>
        </p:spPr>
        <p:txBody>
          <a:bodyPr wrap="none">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1.3TF</a:t>
            </a:r>
          </a:p>
        </p:txBody>
      </p:sp>
      <p:sp>
        <p:nvSpPr>
          <p:cNvPr id="81963" name="Rectangle 45"/>
          <p:cNvSpPr>
            <a:spLocks noGrp="1" noChangeArrowheads="1"/>
          </p:cNvSpPr>
          <p:nvPr>
            <p:ph type="title" idx="4294967295"/>
          </p:nvPr>
        </p:nvSpPr>
        <p:spPr>
          <a:xfrm>
            <a:off x="0" y="-315913"/>
            <a:ext cx="9144000" cy="1417638"/>
          </a:xfrm>
        </p:spPr>
        <p:txBody>
          <a:bodyPr/>
          <a:lstStyle/>
          <a:p>
            <a:pPr eaLnBrk="1" hangingPunct="1"/>
            <a:r>
              <a:rPr lang="en-US" altLang="ja-JP" sz="4000" dirty="0" smtClean="0"/>
              <a:t>TSUBAME 2.0 Performance</a:t>
            </a:r>
          </a:p>
        </p:txBody>
      </p:sp>
      <p:sp>
        <p:nvSpPr>
          <p:cNvPr id="81964" name="Oval 46"/>
          <p:cNvSpPr>
            <a:spLocks noChangeArrowheads="1"/>
          </p:cNvSpPr>
          <p:nvPr/>
        </p:nvSpPr>
        <p:spPr bwMode="auto">
          <a:xfrm>
            <a:off x="1619250" y="6151563"/>
            <a:ext cx="144463" cy="112712"/>
          </a:xfrm>
          <a:prstGeom prst="ellipse">
            <a:avLst/>
          </a:prstGeom>
          <a:solidFill>
            <a:srgbClr val="00FFFF"/>
          </a:solid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66" name="Oval 48"/>
          <p:cNvSpPr>
            <a:spLocks noChangeArrowheads="1"/>
          </p:cNvSpPr>
          <p:nvPr/>
        </p:nvSpPr>
        <p:spPr bwMode="auto">
          <a:xfrm>
            <a:off x="6284913" y="3357563"/>
            <a:ext cx="144462" cy="111125"/>
          </a:xfrm>
          <a:prstGeom prst="ellipse">
            <a:avLst/>
          </a:prstGeom>
          <a:solidFill>
            <a:schemeClr val="accent1"/>
          </a:solidFill>
          <a:ln w="9525">
            <a:solidFill>
              <a:schemeClr val="accent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67" name="Line 49"/>
          <p:cNvSpPr>
            <a:spLocks noChangeShapeType="1"/>
          </p:cNvSpPr>
          <p:nvPr/>
        </p:nvSpPr>
        <p:spPr bwMode="auto">
          <a:xfrm flipV="1">
            <a:off x="1692275" y="4343400"/>
            <a:ext cx="2651125" cy="1863725"/>
          </a:xfrm>
          <a:prstGeom prst="line">
            <a:avLst/>
          </a:prstGeom>
          <a:noFill/>
          <a:ln w="28575">
            <a:solidFill>
              <a:schemeClr val="accent2"/>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559154" name="AutoShape 50"/>
          <p:cNvSpPr>
            <a:spLocks noChangeArrowheads="1"/>
          </p:cNvSpPr>
          <p:nvPr/>
        </p:nvSpPr>
        <p:spPr bwMode="auto">
          <a:xfrm>
            <a:off x="4119563" y="4146550"/>
            <a:ext cx="381000" cy="361950"/>
          </a:xfrm>
          <a:prstGeom prst="star5">
            <a:avLst/>
          </a:prstGeom>
          <a:solidFill>
            <a:srgbClr val="00FFFF"/>
          </a:solidFill>
          <a:ln w="9525">
            <a:solidFill>
              <a:schemeClr val="tx1"/>
            </a:solidFill>
            <a:miter lim="800000"/>
            <a:headEnd/>
            <a:tailEnd/>
          </a:ln>
          <a:effectLst/>
        </p:spPr>
        <p:txBody>
          <a:bodyPr wrap="none"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latin typeface="Arial" charset="0"/>
            </a:endParaRPr>
          </a:p>
        </p:txBody>
      </p:sp>
      <p:sp>
        <p:nvSpPr>
          <p:cNvPr id="81969" name="Freeform 51"/>
          <p:cNvSpPr>
            <a:spLocks/>
          </p:cNvSpPr>
          <p:nvPr/>
        </p:nvSpPr>
        <p:spPr bwMode="auto">
          <a:xfrm>
            <a:off x="1619250" y="4292600"/>
            <a:ext cx="2570163" cy="1944688"/>
          </a:xfrm>
          <a:custGeom>
            <a:avLst/>
            <a:gdLst>
              <a:gd name="T0" fmla="*/ 0 w 2208"/>
              <a:gd name="T1" fmla="*/ 2147483647 h 1329"/>
              <a:gd name="T2" fmla="*/ 2147483647 w 2208"/>
              <a:gd name="T3" fmla="*/ 2147483647 h 1329"/>
              <a:gd name="T4" fmla="*/ 2147483647 w 2208"/>
              <a:gd name="T5" fmla="*/ 2147483647 h 1329"/>
              <a:gd name="T6" fmla="*/ 2147483647 w 2208"/>
              <a:gd name="T7" fmla="*/ 2147483647 h 1329"/>
              <a:gd name="T8" fmla="*/ 0 60000 65536"/>
              <a:gd name="T9" fmla="*/ 0 60000 65536"/>
              <a:gd name="T10" fmla="*/ 0 60000 65536"/>
              <a:gd name="T11" fmla="*/ 0 60000 65536"/>
              <a:gd name="T12" fmla="*/ 0 w 2208"/>
              <a:gd name="T13" fmla="*/ 0 h 1329"/>
              <a:gd name="T14" fmla="*/ 2208 w 2208"/>
              <a:gd name="T15" fmla="*/ 1329 h 1329"/>
            </a:gdLst>
            <a:ahLst/>
            <a:cxnLst>
              <a:cxn ang="T8">
                <a:pos x="T0" y="T1"/>
              </a:cxn>
              <a:cxn ang="T9">
                <a:pos x="T2" y="T3"/>
              </a:cxn>
              <a:cxn ang="T10">
                <a:pos x="T4" y="T5"/>
              </a:cxn>
              <a:cxn ang="T11">
                <a:pos x="T6" y="T7"/>
              </a:cxn>
            </a:cxnLst>
            <a:rect l="T12" t="T13" r="T14" b="T15"/>
            <a:pathLst>
              <a:path w="2208" h="1329">
                <a:moveTo>
                  <a:pt x="0" y="1329"/>
                </a:moveTo>
                <a:cubicBezTo>
                  <a:pt x="57" y="1232"/>
                  <a:pt x="86" y="947"/>
                  <a:pt x="344" y="745"/>
                </a:cubicBezTo>
                <a:cubicBezTo>
                  <a:pt x="602" y="543"/>
                  <a:pt x="1239" y="238"/>
                  <a:pt x="1550" y="119"/>
                </a:cubicBezTo>
                <a:cubicBezTo>
                  <a:pt x="1861" y="0"/>
                  <a:pt x="2028" y="33"/>
                  <a:pt x="2208" y="33"/>
                </a:cubicBezTo>
              </a:path>
            </a:pathLst>
          </a:custGeom>
          <a:noFill/>
          <a:ln w="38100">
            <a:solidFill>
              <a:schemeClr val="accent1"/>
            </a:solidFill>
            <a:round/>
            <a:headEnd/>
            <a:tailEnd type="stealth" w="lg" len="lg"/>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0" name="Line 52"/>
          <p:cNvSpPr>
            <a:spLocks noChangeShapeType="1"/>
          </p:cNvSpPr>
          <p:nvPr/>
        </p:nvSpPr>
        <p:spPr bwMode="auto">
          <a:xfrm flipH="1">
            <a:off x="3276600" y="4437063"/>
            <a:ext cx="863600" cy="1439862"/>
          </a:xfrm>
          <a:prstGeom prst="line">
            <a:avLst/>
          </a:prstGeom>
          <a:no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1" name="Text Box 53"/>
          <p:cNvSpPr txBox="1">
            <a:spLocks noChangeArrowheads="1"/>
          </p:cNvSpPr>
          <p:nvPr/>
        </p:nvSpPr>
        <p:spPr bwMode="auto">
          <a:xfrm>
            <a:off x="2843213" y="5876925"/>
            <a:ext cx="2057400" cy="5175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a:solidFill>
                  <a:srgbClr val="000000"/>
                </a:solidFill>
                <a:latin typeface="Arial" charset="0"/>
                <a:ea typeface="ＭＳ Ｐゴシック" charset="-128"/>
              </a:rPr>
              <a:t>KEK 59TF</a:t>
            </a:r>
            <a:br>
              <a:rPr kumimoji="0" lang="en-US" altLang="ja-JP" sz="1400">
                <a:solidFill>
                  <a:srgbClr val="000000"/>
                </a:solidFill>
                <a:latin typeface="Arial" charset="0"/>
                <a:ea typeface="ＭＳ Ｐゴシック" charset="-128"/>
              </a:rPr>
            </a:br>
            <a:r>
              <a:rPr kumimoji="0" lang="en-US" altLang="ja-JP" sz="1400">
                <a:solidFill>
                  <a:srgbClr val="000000"/>
                </a:solidFill>
                <a:latin typeface="Arial" charset="0"/>
                <a:ea typeface="ＭＳ Ｐゴシック" charset="-128"/>
              </a:rPr>
              <a:t>BG/L+SR11100</a:t>
            </a:r>
          </a:p>
        </p:txBody>
      </p:sp>
      <p:sp>
        <p:nvSpPr>
          <p:cNvPr id="81972" name="Text Box 54"/>
          <p:cNvSpPr txBox="1">
            <a:spLocks noChangeArrowheads="1"/>
          </p:cNvSpPr>
          <p:nvPr/>
        </p:nvSpPr>
        <p:spPr bwMode="auto">
          <a:xfrm>
            <a:off x="1116013" y="5516563"/>
            <a:ext cx="2465387" cy="618631"/>
          </a:xfrm>
          <a:prstGeom prst="rect">
            <a:avLst/>
          </a:prstGeom>
          <a:noFill/>
          <a:ln w="9525">
            <a:noFill/>
            <a:miter lim="800000"/>
            <a:headEnd/>
            <a:tailEnd/>
          </a:ln>
        </p:spPr>
        <p:txBody>
          <a:bodyPr wrap="square">
            <a:spAutoFit/>
          </a:bodyPr>
          <a:lstStyle/>
          <a:p>
            <a:pPr defTabSz="449263">
              <a:lnSpc>
                <a:spcPct val="95000"/>
              </a:lnSpc>
              <a:spcBef>
                <a:spcPct val="50000"/>
              </a:spcBef>
              <a:buClr>
                <a:srgbClr val="000000"/>
              </a:buClr>
              <a:buSzPct val="100000"/>
              <a:buFont typeface="Times New Roman" pitchFamily="18" charset="0"/>
              <a:buNone/>
            </a:pPr>
            <a:r>
              <a:rPr kumimoji="0" lang="en-US" altLang="ja-JP" b="1" dirty="0" err="1" smtClean="0">
                <a:solidFill>
                  <a:srgbClr val="000000"/>
                </a:solidFill>
                <a:latin typeface="Arial" charset="0"/>
                <a:ea typeface="ＭＳ Ｐゴシック" charset="-128"/>
              </a:rPr>
              <a:t>Titech</a:t>
            </a:r>
            <a:r>
              <a:rPr kumimoji="0" lang="en-US" altLang="ja-JP" b="1" dirty="0" smtClean="0">
                <a:solidFill>
                  <a:srgbClr val="000000"/>
                </a:solidFill>
                <a:latin typeface="Arial" charset="0"/>
                <a:ea typeface="ＭＳ Ｐゴシック" charset="-128"/>
              </a:rPr>
              <a:t> (Tokyo Tech) Campus </a:t>
            </a:r>
            <a:r>
              <a:rPr kumimoji="0" lang="en-US" altLang="ja-JP" b="1" dirty="0">
                <a:solidFill>
                  <a:srgbClr val="000000"/>
                </a:solidFill>
                <a:latin typeface="Arial" charset="0"/>
                <a:ea typeface="ＭＳ Ｐゴシック" charset="-128"/>
              </a:rPr>
              <a:t>Grid</a:t>
            </a:r>
          </a:p>
        </p:txBody>
      </p:sp>
      <p:sp>
        <p:nvSpPr>
          <p:cNvPr id="81973" name="Oval 57"/>
          <p:cNvSpPr>
            <a:spLocks noChangeArrowheads="1"/>
          </p:cNvSpPr>
          <p:nvPr/>
        </p:nvSpPr>
        <p:spPr bwMode="auto">
          <a:xfrm>
            <a:off x="6084888" y="3605213"/>
            <a:ext cx="144462" cy="112712"/>
          </a:xfrm>
          <a:prstGeom prst="ellipse">
            <a:avLst/>
          </a:prstGeom>
          <a:solidFill>
            <a:srgbClr val="0099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4" name="Oval 58"/>
          <p:cNvSpPr>
            <a:spLocks noChangeArrowheads="1"/>
          </p:cNvSpPr>
          <p:nvPr/>
        </p:nvSpPr>
        <p:spPr bwMode="auto">
          <a:xfrm>
            <a:off x="6084888" y="4221163"/>
            <a:ext cx="144462" cy="112712"/>
          </a:xfrm>
          <a:prstGeom prst="ellipse">
            <a:avLst/>
          </a:prstGeom>
          <a:solidFill>
            <a:srgbClr val="0099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5" name="Oval 59"/>
          <p:cNvSpPr>
            <a:spLocks noChangeArrowheads="1"/>
          </p:cNvSpPr>
          <p:nvPr/>
        </p:nvSpPr>
        <p:spPr bwMode="auto">
          <a:xfrm>
            <a:off x="6084888" y="3933825"/>
            <a:ext cx="144462" cy="112713"/>
          </a:xfrm>
          <a:prstGeom prst="ellipse">
            <a:avLst/>
          </a:prstGeom>
          <a:solidFill>
            <a:srgbClr val="0099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6" name="Text Box 60"/>
          <p:cNvSpPr txBox="1">
            <a:spLocks noChangeArrowheads="1"/>
          </p:cNvSpPr>
          <p:nvPr/>
        </p:nvSpPr>
        <p:spPr bwMode="auto">
          <a:xfrm rot="1405722">
            <a:off x="3355975" y="3106738"/>
            <a:ext cx="3455988" cy="517525"/>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b="1">
                <a:solidFill>
                  <a:srgbClr val="009900"/>
                </a:solidFill>
                <a:latin typeface="Arial" charset="0"/>
                <a:ea typeface="ＭＳ Ｐゴシック" charset="-128"/>
              </a:rPr>
              <a:t>U-Tokyo, Kyoto-U, </a:t>
            </a:r>
            <a:br>
              <a:rPr kumimoji="0" lang="en-US" altLang="ja-JP" sz="1400" b="1">
                <a:solidFill>
                  <a:srgbClr val="009900"/>
                </a:solidFill>
                <a:latin typeface="Arial" charset="0"/>
                <a:ea typeface="ＭＳ Ｐゴシック" charset="-128"/>
              </a:rPr>
            </a:br>
            <a:r>
              <a:rPr kumimoji="0" lang="en-US" altLang="ja-JP" sz="1400" b="1">
                <a:solidFill>
                  <a:srgbClr val="009900"/>
                </a:solidFill>
                <a:latin typeface="Arial" charset="0"/>
                <a:ea typeface="ＭＳ Ｐゴシック" charset="-128"/>
              </a:rPr>
              <a:t>Tsukuba T2K 61-140TF (2008)</a:t>
            </a:r>
          </a:p>
        </p:txBody>
      </p:sp>
      <p:sp>
        <p:nvSpPr>
          <p:cNvPr id="81977" name="Oval 61"/>
          <p:cNvSpPr>
            <a:spLocks noChangeArrowheads="1"/>
          </p:cNvSpPr>
          <p:nvPr/>
        </p:nvSpPr>
        <p:spPr bwMode="auto">
          <a:xfrm>
            <a:off x="6084888" y="2781300"/>
            <a:ext cx="144462" cy="111125"/>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8" name="Oval 62"/>
          <p:cNvSpPr>
            <a:spLocks noChangeArrowheads="1"/>
          </p:cNvSpPr>
          <p:nvPr/>
        </p:nvSpPr>
        <p:spPr bwMode="auto">
          <a:xfrm>
            <a:off x="5940425" y="2852738"/>
            <a:ext cx="144463" cy="111125"/>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79" name="Oval 63"/>
          <p:cNvSpPr>
            <a:spLocks noChangeArrowheads="1"/>
          </p:cNvSpPr>
          <p:nvPr/>
        </p:nvSpPr>
        <p:spPr bwMode="auto">
          <a:xfrm>
            <a:off x="7929563" y="3170238"/>
            <a:ext cx="144462" cy="112712"/>
          </a:xfrm>
          <a:prstGeom prst="ellipse">
            <a:avLst/>
          </a:prstGeom>
          <a:solidFill>
            <a:srgbClr val="CC00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80" name="Oval 64"/>
          <p:cNvSpPr>
            <a:spLocks noChangeArrowheads="1"/>
          </p:cNvSpPr>
          <p:nvPr/>
        </p:nvSpPr>
        <p:spPr bwMode="auto">
          <a:xfrm>
            <a:off x="8216900" y="3241675"/>
            <a:ext cx="144463" cy="112713"/>
          </a:xfrm>
          <a:prstGeom prst="ellipse">
            <a:avLst/>
          </a:prstGeom>
          <a:solidFill>
            <a:srgbClr val="CC00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81" name="Oval 65"/>
          <p:cNvSpPr>
            <a:spLocks noChangeArrowheads="1"/>
          </p:cNvSpPr>
          <p:nvPr/>
        </p:nvSpPr>
        <p:spPr bwMode="auto">
          <a:xfrm>
            <a:off x="8145463" y="3098800"/>
            <a:ext cx="144462" cy="112713"/>
          </a:xfrm>
          <a:prstGeom prst="ellipse">
            <a:avLst/>
          </a:prstGeom>
          <a:solidFill>
            <a:srgbClr val="CC0000"/>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82" name="Text Box 66"/>
          <p:cNvSpPr txBox="1">
            <a:spLocks noChangeArrowheads="1"/>
          </p:cNvSpPr>
          <p:nvPr/>
        </p:nvSpPr>
        <p:spPr bwMode="auto">
          <a:xfrm rot="1346865">
            <a:off x="7929563" y="3081338"/>
            <a:ext cx="1784350" cy="304800"/>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1400" b="1">
                <a:solidFill>
                  <a:srgbClr val="3333CC"/>
                </a:solidFill>
                <a:latin typeface="Arial" charset="0"/>
                <a:ea typeface="ＭＳ Ｐゴシック" charset="-128"/>
              </a:rPr>
              <a:t>Others</a:t>
            </a:r>
          </a:p>
        </p:txBody>
      </p:sp>
      <p:pic>
        <p:nvPicPr>
          <p:cNvPr id="81983" name="Picture 68" descr="swallow"/>
          <p:cNvPicPr>
            <a:picLocks noChangeAspect="1" noChangeArrowheads="1"/>
          </p:cNvPicPr>
          <p:nvPr/>
        </p:nvPicPr>
        <p:blipFill>
          <a:blip r:embed="rId3" cstate="email"/>
          <a:srcRect/>
          <a:stretch>
            <a:fillRect/>
          </a:stretch>
        </p:blipFill>
        <p:spPr bwMode="auto">
          <a:xfrm>
            <a:off x="8388350" y="3716338"/>
            <a:ext cx="503238" cy="500062"/>
          </a:xfrm>
          <a:prstGeom prst="rect">
            <a:avLst/>
          </a:prstGeom>
          <a:noFill/>
          <a:ln w="9525">
            <a:noFill/>
            <a:miter lim="800000"/>
            <a:headEnd/>
            <a:tailEnd/>
          </a:ln>
        </p:spPr>
      </p:pic>
      <p:sp>
        <p:nvSpPr>
          <p:cNvPr id="81984" name="Text Box 74"/>
          <p:cNvSpPr txBox="1">
            <a:spLocks noChangeArrowheads="1"/>
          </p:cNvSpPr>
          <p:nvPr/>
        </p:nvSpPr>
        <p:spPr bwMode="auto">
          <a:xfrm rot="1308628">
            <a:off x="4841875" y="4730750"/>
            <a:ext cx="4156075" cy="641350"/>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b="1">
                <a:solidFill>
                  <a:srgbClr val="00B0F0"/>
                </a:solidFill>
                <a:latin typeface="Arial" charset="0"/>
                <a:ea typeface="ＭＳ Ｐゴシック" charset="-128"/>
              </a:rPr>
              <a:t>TSUBAME 1.1 Upgrade 111TF, 1.6 PB, 128GB nodes (1Q2008)</a:t>
            </a:r>
          </a:p>
        </p:txBody>
      </p:sp>
      <p:sp>
        <p:nvSpPr>
          <p:cNvPr id="81985" name="Oval 75"/>
          <p:cNvSpPr>
            <a:spLocks noChangeArrowheads="1"/>
          </p:cNvSpPr>
          <p:nvPr/>
        </p:nvSpPr>
        <p:spPr bwMode="auto">
          <a:xfrm>
            <a:off x="5076825" y="3933825"/>
            <a:ext cx="144463" cy="111125"/>
          </a:xfrm>
          <a:prstGeom prst="ellipse">
            <a:avLst/>
          </a:prstGeom>
          <a:solidFill>
            <a:srgbClr val="00FFFF"/>
          </a:solid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86" name="AutoShape 78"/>
          <p:cNvSpPr>
            <a:spLocks/>
          </p:cNvSpPr>
          <p:nvPr/>
        </p:nvSpPr>
        <p:spPr bwMode="auto">
          <a:xfrm rot="10800000" flipH="1">
            <a:off x="5867400" y="3573463"/>
            <a:ext cx="198438" cy="790575"/>
          </a:xfrm>
          <a:prstGeom prst="leftBrace">
            <a:avLst>
              <a:gd name="adj1" fmla="val 33200"/>
              <a:gd name="adj2" fmla="val 50194"/>
            </a:avLst>
          </a:prstGeom>
          <a:noFill/>
          <a:ln w="38100">
            <a:solidFill>
              <a:srgbClr val="009900"/>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559183" name="Text Box 79"/>
          <p:cNvSpPr txBox="1">
            <a:spLocks noChangeArrowheads="1"/>
          </p:cNvSpPr>
          <p:nvPr/>
        </p:nvSpPr>
        <p:spPr bwMode="auto">
          <a:xfrm>
            <a:off x="439738" y="692150"/>
            <a:ext cx="4865687" cy="677863"/>
          </a:xfrm>
          <a:prstGeom prst="rect">
            <a:avLst/>
          </a:prstGeom>
          <a:noFill/>
          <a:ln w="9525">
            <a:noFill/>
            <a:miter lim="800000"/>
            <a:headEnd/>
            <a:tailEnd/>
          </a:ln>
          <a:effectLst/>
        </p:spPr>
        <p:txBody>
          <a:bodyPr wrap="none">
            <a:spAutoFit/>
          </a:bodyPr>
          <a:lstStyle/>
          <a:p>
            <a:pPr algn="ctr" defTabSz="449263">
              <a:lnSpc>
                <a:spcPct val="95000"/>
              </a:lnSpc>
              <a:buClr>
                <a:srgbClr val="000000"/>
              </a:buClr>
              <a:buSzPct val="100000"/>
              <a:buFont typeface="Times New Roman" pitchFamily="18" charset="0"/>
              <a:buNone/>
              <a:defRPr/>
            </a:pPr>
            <a:r>
              <a:rPr kumimoji="0" lang="en-US" altLang="ja-JP" sz="2000" b="1" dirty="0">
                <a:solidFill>
                  <a:srgbClr val="3333CC"/>
                </a:solidFill>
                <a:effectLst>
                  <a:outerShdw blurRad="38100" dist="38100" dir="2700000" algn="tl">
                    <a:srgbClr val="C0C0C0"/>
                  </a:outerShdw>
                </a:effectLst>
                <a:latin typeface="Comic Sans MS" pitchFamily="66" charset="0"/>
              </a:rPr>
              <a:t>Earth Simulator ⇒ TSUBAME 4years</a:t>
            </a:r>
            <a:r>
              <a:rPr kumimoji="0" lang="ja-JP" altLang="en-US" sz="2000" b="1" dirty="0">
                <a:solidFill>
                  <a:srgbClr val="3333CC"/>
                </a:solidFill>
                <a:effectLst>
                  <a:outerShdw blurRad="38100" dist="38100" dir="2700000" algn="tl">
                    <a:srgbClr val="C0C0C0"/>
                  </a:outerShdw>
                </a:effectLst>
                <a:latin typeface="Comic Sans MS" pitchFamily="66" charset="0"/>
              </a:rPr>
              <a:t/>
            </a:r>
            <a:br>
              <a:rPr kumimoji="0" lang="ja-JP" altLang="en-US" sz="2000" b="1" dirty="0">
                <a:solidFill>
                  <a:srgbClr val="3333CC"/>
                </a:solidFill>
                <a:effectLst>
                  <a:outerShdw blurRad="38100" dist="38100" dir="2700000" algn="tl">
                    <a:srgbClr val="C0C0C0"/>
                  </a:outerShdw>
                </a:effectLst>
                <a:latin typeface="Comic Sans MS" pitchFamily="66" charset="0"/>
              </a:rPr>
            </a:br>
            <a:r>
              <a:rPr kumimoji="0" lang="en-US" altLang="ja-JP" sz="2000" b="1" dirty="0">
                <a:solidFill>
                  <a:srgbClr val="3333CC"/>
                </a:solidFill>
                <a:effectLst>
                  <a:outerShdw blurRad="38100" dist="38100" dir="2700000" algn="tl">
                    <a:srgbClr val="C0C0C0"/>
                  </a:outerShdw>
                </a:effectLst>
                <a:latin typeface="Comic Sans MS" pitchFamily="66" charset="0"/>
              </a:rPr>
              <a:t>x 40</a:t>
            </a:r>
            <a:r>
              <a:rPr kumimoji="0" lang="ja-JP" altLang="en-US" sz="2000" b="1" dirty="0">
                <a:solidFill>
                  <a:srgbClr val="3333CC"/>
                </a:solidFill>
                <a:effectLst>
                  <a:outerShdw blurRad="38100" dist="38100" dir="2700000" algn="tl">
                    <a:srgbClr val="C0C0C0"/>
                  </a:outerShdw>
                </a:effectLst>
                <a:latin typeface="Comic Sans MS" pitchFamily="66" charset="0"/>
              </a:rPr>
              <a:t> </a:t>
            </a:r>
            <a:r>
              <a:rPr kumimoji="0" lang="en-US" altLang="ja-JP" sz="2000" b="1" dirty="0">
                <a:solidFill>
                  <a:srgbClr val="3333CC"/>
                </a:solidFill>
                <a:effectLst>
                  <a:outerShdw blurRad="38100" dist="38100" dir="2700000" algn="tl">
                    <a:srgbClr val="C0C0C0"/>
                  </a:outerShdw>
                </a:effectLst>
                <a:latin typeface="Comic Sans MS" pitchFamily="66" charset="0"/>
              </a:rPr>
              <a:t>Downsizing</a:t>
            </a:r>
            <a:endParaRPr kumimoji="0" lang="ja-JP" altLang="en-US" sz="2000" b="1" dirty="0">
              <a:solidFill>
                <a:srgbClr val="3333CC"/>
              </a:solidFill>
              <a:effectLst>
                <a:outerShdw blurRad="38100" dist="38100" dir="2700000" algn="tl">
                  <a:srgbClr val="C0C0C0"/>
                </a:outerShdw>
              </a:effectLst>
              <a:latin typeface="Comic Sans MS" pitchFamily="66" charset="0"/>
            </a:endParaRPr>
          </a:p>
        </p:txBody>
      </p:sp>
      <p:pic>
        <p:nvPicPr>
          <p:cNvPr id="81988" name="Picture 80"/>
          <p:cNvPicPr>
            <a:picLocks noChangeAspect="1" noChangeArrowheads="1"/>
          </p:cNvPicPr>
          <p:nvPr/>
        </p:nvPicPr>
        <p:blipFill>
          <a:blip r:embed="rId4" cstate="email"/>
          <a:srcRect/>
          <a:stretch>
            <a:fillRect/>
          </a:stretch>
        </p:blipFill>
        <p:spPr bwMode="auto">
          <a:xfrm>
            <a:off x="971550" y="1412875"/>
            <a:ext cx="1439863" cy="849313"/>
          </a:xfrm>
          <a:prstGeom prst="rect">
            <a:avLst/>
          </a:prstGeom>
          <a:noFill/>
          <a:ln w="9525">
            <a:noFill/>
            <a:miter lim="800000"/>
            <a:headEnd/>
            <a:tailEnd/>
          </a:ln>
        </p:spPr>
      </p:pic>
      <p:pic>
        <p:nvPicPr>
          <p:cNvPr id="81989" name="Picture 81"/>
          <p:cNvPicPr>
            <a:picLocks noChangeAspect="1" noChangeArrowheads="1"/>
          </p:cNvPicPr>
          <p:nvPr/>
        </p:nvPicPr>
        <p:blipFill>
          <a:blip r:embed="rId5" cstate="email"/>
          <a:srcRect/>
          <a:stretch>
            <a:fillRect/>
          </a:stretch>
        </p:blipFill>
        <p:spPr bwMode="auto">
          <a:xfrm>
            <a:off x="3059113" y="1484313"/>
            <a:ext cx="1152525" cy="863600"/>
          </a:xfrm>
          <a:prstGeom prst="rect">
            <a:avLst/>
          </a:prstGeom>
          <a:noFill/>
          <a:ln w="9525">
            <a:noFill/>
            <a:miter lim="800000"/>
            <a:headEnd/>
            <a:tailEnd/>
          </a:ln>
        </p:spPr>
      </p:pic>
      <p:sp>
        <p:nvSpPr>
          <p:cNvPr id="75" name="Text Box 82"/>
          <p:cNvSpPr txBox="1">
            <a:spLocks noChangeArrowheads="1"/>
          </p:cNvSpPr>
          <p:nvPr/>
        </p:nvSpPr>
        <p:spPr bwMode="auto">
          <a:xfrm>
            <a:off x="1071563" y="2500313"/>
            <a:ext cx="2714625" cy="1262062"/>
          </a:xfrm>
          <a:prstGeom prst="rect">
            <a:avLst/>
          </a:prstGeom>
          <a:noFill/>
          <a:ln w="9525">
            <a:noFill/>
            <a:miter lim="800000"/>
            <a:headEnd/>
            <a:tailEnd/>
          </a:ln>
          <a:effectLst/>
        </p:spPr>
        <p:txBody>
          <a:bodyPr>
            <a:spAutoFit/>
          </a:bodyPr>
          <a:lstStyle/>
          <a:p>
            <a:pPr defTabSz="449263">
              <a:lnSpc>
                <a:spcPct val="95000"/>
              </a:lnSpc>
              <a:buClr>
                <a:srgbClr val="000000"/>
              </a:buClr>
              <a:buSzPct val="100000"/>
              <a:buFont typeface="Times New Roman" pitchFamily="18" charset="0"/>
              <a:buNone/>
              <a:defRPr/>
            </a:pPr>
            <a:r>
              <a:rPr kumimoji="0" lang="en-US" altLang="ja-JP" sz="2000" dirty="0">
                <a:solidFill>
                  <a:srgbClr val="C00000"/>
                </a:solidFill>
                <a:effectLst>
                  <a:outerShdw blurRad="38100" dist="38100" dir="2700000" algn="tl">
                    <a:srgbClr val="C0C0C0"/>
                  </a:outerShdw>
                </a:effectLst>
                <a:latin typeface="Comic Sans MS" pitchFamily="66" charset="0"/>
              </a:rPr>
              <a:t>TSUBAME </a:t>
            </a:r>
            <a:r>
              <a:rPr kumimoji="0" lang="ja-JP" altLang="en-US" sz="2000" dirty="0">
                <a:solidFill>
                  <a:srgbClr val="C00000"/>
                </a:solidFill>
                <a:effectLst>
                  <a:outerShdw blurRad="38100" dist="38100" dir="2700000" algn="tl">
                    <a:srgbClr val="C0C0C0"/>
                  </a:outerShdw>
                </a:effectLst>
                <a:latin typeface="Comic Sans MS" pitchFamily="66" charset="0"/>
              </a:rPr>
              <a:t>⇒</a:t>
            </a:r>
            <a:r>
              <a:rPr kumimoji="0" lang="en-US" altLang="ja-JP" sz="2000" dirty="0">
                <a:solidFill>
                  <a:srgbClr val="C00000"/>
                </a:solidFill>
                <a:effectLst>
                  <a:outerShdw blurRad="38100" dist="38100" dir="2700000" algn="tl">
                    <a:srgbClr val="C0C0C0"/>
                  </a:outerShdw>
                </a:effectLst>
                <a:latin typeface="Comic Sans MS" pitchFamily="66" charset="0"/>
              </a:rPr>
              <a:t> TSUBAME 2.0 </a:t>
            </a:r>
            <a:br>
              <a:rPr kumimoji="0" lang="en-US" altLang="ja-JP" sz="2000" dirty="0">
                <a:solidFill>
                  <a:srgbClr val="C00000"/>
                </a:solidFill>
                <a:effectLst>
                  <a:outerShdw blurRad="38100" dist="38100" dir="2700000" algn="tl">
                    <a:srgbClr val="C0C0C0"/>
                  </a:outerShdw>
                </a:effectLst>
                <a:latin typeface="Comic Sans MS" pitchFamily="66" charset="0"/>
              </a:rPr>
            </a:br>
            <a:r>
              <a:rPr kumimoji="0" lang="en-US" altLang="ja-JP" sz="2000" dirty="0">
                <a:solidFill>
                  <a:srgbClr val="C00000"/>
                </a:solidFill>
                <a:effectLst>
                  <a:outerShdw blurRad="38100" dist="38100" dir="2700000" algn="tl">
                    <a:srgbClr val="C0C0C0"/>
                  </a:outerShdw>
                </a:effectLst>
                <a:latin typeface="Comic Sans MS" pitchFamily="66" charset="0"/>
              </a:rPr>
              <a:t>x40 downsizing again?</a:t>
            </a:r>
          </a:p>
        </p:txBody>
      </p:sp>
      <p:sp>
        <p:nvSpPr>
          <p:cNvPr id="81991" name="Line 3"/>
          <p:cNvSpPr>
            <a:spLocks noChangeShapeType="1"/>
          </p:cNvSpPr>
          <p:nvPr/>
        </p:nvSpPr>
        <p:spPr bwMode="auto">
          <a:xfrm flipV="1">
            <a:off x="6357939" y="2285991"/>
            <a:ext cx="1143020" cy="1071571"/>
          </a:xfrm>
          <a:prstGeom prst="line">
            <a:avLst/>
          </a:prstGeom>
          <a:noFill/>
          <a:ln w="38100">
            <a:solidFill>
              <a:srgbClr val="00B0F0"/>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96" name="Oval 41"/>
          <p:cNvSpPr>
            <a:spLocks noChangeArrowheads="1"/>
          </p:cNvSpPr>
          <p:nvPr/>
        </p:nvSpPr>
        <p:spPr bwMode="auto">
          <a:xfrm>
            <a:off x="8786813" y="1387475"/>
            <a:ext cx="144462" cy="112713"/>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997" name="Oval 41"/>
          <p:cNvSpPr>
            <a:spLocks noChangeArrowheads="1"/>
          </p:cNvSpPr>
          <p:nvPr/>
        </p:nvSpPr>
        <p:spPr bwMode="auto">
          <a:xfrm>
            <a:off x="8642350" y="1530350"/>
            <a:ext cx="144463" cy="112713"/>
          </a:xfrm>
          <a:prstGeom prst="ellipse">
            <a:avLst/>
          </a:prstGeom>
          <a:solidFill>
            <a:schemeClr val="folHlink"/>
          </a:solidFill>
          <a:ln w="19050">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81" name="Oval 47"/>
          <p:cNvSpPr>
            <a:spLocks noChangeArrowheads="1"/>
          </p:cNvSpPr>
          <p:nvPr/>
        </p:nvSpPr>
        <p:spPr bwMode="auto">
          <a:xfrm>
            <a:off x="7570810" y="2071678"/>
            <a:ext cx="144462" cy="111125"/>
          </a:xfrm>
          <a:prstGeom prst="ellipse">
            <a:avLst/>
          </a:prstGeom>
          <a:solidFill>
            <a:srgbClr val="00FFFF"/>
          </a:solidFill>
          <a:ln w="9525">
            <a:solidFill>
              <a:schemeClr val="tx1"/>
            </a:solidFill>
            <a:round/>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311"/>
          <p:cNvSpPr>
            <a:spLocks noChangeShapeType="1"/>
          </p:cNvSpPr>
          <p:nvPr/>
        </p:nvSpPr>
        <p:spPr bwMode="auto">
          <a:xfrm>
            <a:off x="6553200" y="3352800"/>
            <a:ext cx="381000" cy="0"/>
          </a:xfrm>
          <a:prstGeom prst="line">
            <a:avLst/>
          </a:prstGeom>
          <a:noFill/>
          <a:ln w="9525">
            <a:solidFill>
              <a:schemeClr val="tx1"/>
            </a:solidFill>
            <a:round/>
            <a:headEnd/>
            <a:tailEnd/>
          </a:ln>
        </p:spPr>
        <p:txBody>
          <a:bodyPr/>
          <a:lstStyle/>
          <a:p>
            <a:endParaRPr lang="ja-JP" altLang="en-US"/>
          </a:p>
        </p:txBody>
      </p:sp>
      <p:sp>
        <p:nvSpPr>
          <p:cNvPr id="3075" name="AutoShape 2"/>
          <p:cNvSpPr>
            <a:spLocks noChangeArrowheads="1"/>
          </p:cNvSpPr>
          <p:nvPr/>
        </p:nvSpPr>
        <p:spPr bwMode="auto">
          <a:xfrm>
            <a:off x="0" y="2438400"/>
            <a:ext cx="6705600" cy="1524000"/>
          </a:xfrm>
          <a:prstGeom prst="roundRect">
            <a:avLst>
              <a:gd name="adj" fmla="val 16667"/>
            </a:avLst>
          </a:prstGeom>
          <a:solidFill>
            <a:srgbClr val="FFCC99">
              <a:alpha val="54117"/>
            </a:srgbClr>
          </a:solidFill>
          <a:ln w="9525">
            <a:solidFill>
              <a:srgbClr val="FF6600"/>
            </a:solidFill>
            <a:round/>
            <a:headEnd/>
            <a:tailEnd/>
          </a:ln>
        </p:spPr>
        <p:txBody>
          <a:bodyPr wrap="none" anchor="ctr"/>
          <a:lstStyle/>
          <a:p>
            <a:endParaRPr lang="ja-JP" altLang="ja-JP"/>
          </a:p>
        </p:txBody>
      </p:sp>
      <p:sp>
        <p:nvSpPr>
          <p:cNvPr id="3076" name="AutoShape 3"/>
          <p:cNvSpPr>
            <a:spLocks noChangeArrowheads="1"/>
          </p:cNvSpPr>
          <p:nvPr/>
        </p:nvSpPr>
        <p:spPr bwMode="auto">
          <a:xfrm>
            <a:off x="0" y="533400"/>
            <a:ext cx="7315200" cy="1828800"/>
          </a:xfrm>
          <a:prstGeom prst="roundRect">
            <a:avLst>
              <a:gd name="adj" fmla="val 16667"/>
            </a:avLst>
          </a:prstGeom>
          <a:solidFill>
            <a:srgbClr val="CCFFCC">
              <a:alpha val="50195"/>
            </a:srgbClr>
          </a:solidFill>
          <a:ln w="9525">
            <a:solidFill>
              <a:srgbClr val="008000"/>
            </a:solidFill>
            <a:round/>
            <a:headEnd/>
            <a:tailEnd/>
          </a:ln>
        </p:spPr>
        <p:txBody>
          <a:bodyPr wrap="none" anchor="ctr"/>
          <a:lstStyle/>
          <a:p>
            <a:endParaRPr lang="ja-JP" altLang="ja-JP"/>
          </a:p>
        </p:txBody>
      </p:sp>
      <p:sp>
        <p:nvSpPr>
          <p:cNvPr id="3078" name="Text Box 5"/>
          <p:cNvSpPr txBox="1">
            <a:spLocks noChangeArrowheads="1"/>
          </p:cNvSpPr>
          <p:nvPr/>
        </p:nvSpPr>
        <p:spPr bwMode="auto">
          <a:xfrm>
            <a:off x="8382000" y="1820863"/>
            <a:ext cx="685800" cy="366712"/>
          </a:xfrm>
          <a:prstGeom prst="rect">
            <a:avLst/>
          </a:prstGeom>
          <a:noFill/>
          <a:ln w="9525">
            <a:noFill/>
            <a:miter lim="800000"/>
            <a:headEnd/>
            <a:tailEnd/>
          </a:ln>
        </p:spPr>
        <p:txBody>
          <a:bodyPr>
            <a:spAutoFit/>
          </a:bodyPr>
          <a:lstStyle/>
          <a:p>
            <a:pPr>
              <a:spcBef>
                <a:spcPct val="50000"/>
              </a:spcBef>
            </a:pPr>
            <a:endParaRPr lang="ja-JP" altLang="ja-JP">
              <a:latin typeface="HGP創英角ｺﾞｼｯｸUB" pitchFamily="50" charset="-128"/>
              <a:ea typeface="HGP創英角ｺﾞｼｯｸUB" pitchFamily="50" charset="-128"/>
            </a:endParaRPr>
          </a:p>
        </p:txBody>
      </p:sp>
      <p:sp>
        <p:nvSpPr>
          <p:cNvPr id="5127" name="Text Box 6"/>
          <p:cNvSpPr txBox="1">
            <a:spLocks noChangeArrowheads="1"/>
          </p:cNvSpPr>
          <p:nvPr/>
        </p:nvSpPr>
        <p:spPr bwMode="auto">
          <a:xfrm>
            <a:off x="152400" y="487363"/>
            <a:ext cx="6781800" cy="276225"/>
          </a:xfrm>
          <a:prstGeom prst="rect">
            <a:avLst/>
          </a:prstGeom>
          <a:noFill/>
          <a:ln w="9525">
            <a:noFill/>
            <a:miter lim="800000"/>
            <a:headEnd/>
            <a:tailEnd/>
          </a:ln>
        </p:spPr>
        <p:txBody>
          <a:bodyPr>
            <a:spAutoFit/>
          </a:bodyPr>
          <a:lstStyle/>
          <a:p>
            <a:pPr>
              <a:spcBef>
                <a:spcPct val="50000"/>
              </a:spcBef>
              <a:defRPr/>
            </a:pPr>
            <a:r>
              <a:rPr lang="en-US" altLang="ja-JP" sz="1200" dirty="0" err="1" smtClean="0">
                <a:latin typeface="+mn-ea"/>
                <a:ea typeface="+mn-ea"/>
              </a:rPr>
              <a:t>Petascale</a:t>
            </a:r>
            <a:r>
              <a:rPr lang="en-US" altLang="ja-JP" sz="1200" dirty="0" smtClean="0">
                <a:latin typeface="+mn-ea"/>
                <a:ea typeface="+mn-ea"/>
              </a:rPr>
              <a:t> Storage</a:t>
            </a:r>
            <a:r>
              <a:rPr lang="ja-JP" altLang="en-US" sz="1200" dirty="0" smtClean="0">
                <a:latin typeface="+mn-ea"/>
                <a:ea typeface="+mn-ea"/>
              </a:rPr>
              <a:t>： </a:t>
            </a:r>
            <a:r>
              <a:rPr lang="en-US" altLang="ja-JP" sz="1200" b="1" dirty="0">
                <a:latin typeface="+mn-ea"/>
                <a:ea typeface="+mn-ea"/>
              </a:rPr>
              <a:t>Total </a:t>
            </a:r>
            <a:r>
              <a:rPr lang="en-US" altLang="ja-JP" sz="1200" b="1" dirty="0" smtClean="0">
                <a:solidFill>
                  <a:schemeClr val="folHlink"/>
                </a:solidFill>
                <a:latin typeface="+mn-ea"/>
                <a:ea typeface="+mn-ea"/>
              </a:rPr>
              <a:t>7.13PB</a:t>
            </a:r>
            <a:r>
              <a:rPr lang="en-US" altLang="ja-JP" sz="1200" b="1" dirty="0" smtClean="0">
                <a:latin typeface="+mn-ea"/>
                <a:ea typeface="+mn-ea"/>
              </a:rPr>
              <a:t>(</a:t>
            </a:r>
            <a:r>
              <a:rPr lang="en-US" altLang="ja-JP" sz="1200" b="1" dirty="0" err="1" smtClean="0">
                <a:latin typeface="+mn-ea"/>
                <a:ea typeface="+mn-ea"/>
              </a:rPr>
              <a:t>Lustre</a:t>
            </a:r>
            <a:r>
              <a:rPr lang="en-US" altLang="ja-JP" sz="1200" b="1" dirty="0" smtClean="0">
                <a:latin typeface="+mn-ea"/>
                <a:ea typeface="+mn-ea"/>
              </a:rPr>
              <a:t> + Accelerated NFS Home</a:t>
            </a:r>
            <a:r>
              <a:rPr lang="en-US" altLang="ja-JP" sz="1200" b="1" dirty="0">
                <a:latin typeface="+mn-ea"/>
                <a:ea typeface="+mn-ea"/>
              </a:rPr>
              <a:t>)</a:t>
            </a:r>
          </a:p>
        </p:txBody>
      </p:sp>
      <p:sp>
        <p:nvSpPr>
          <p:cNvPr id="3080" name="Text Box 8"/>
          <p:cNvSpPr txBox="1">
            <a:spLocks noChangeArrowheads="1"/>
          </p:cNvSpPr>
          <p:nvPr/>
        </p:nvSpPr>
        <p:spPr bwMode="auto">
          <a:xfrm>
            <a:off x="228600" y="2392363"/>
            <a:ext cx="6934200" cy="307777"/>
          </a:xfrm>
          <a:prstGeom prst="rect">
            <a:avLst/>
          </a:prstGeom>
          <a:noFill/>
          <a:ln w="9525">
            <a:noFill/>
            <a:miter lim="800000"/>
            <a:headEnd/>
            <a:tailEnd/>
          </a:ln>
        </p:spPr>
        <p:txBody>
          <a:bodyPr wrap="square">
            <a:spAutoFit/>
          </a:bodyPr>
          <a:lstStyle/>
          <a:p>
            <a:pPr>
              <a:spcBef>
                <a:spcPct val="50000"/>
              </a:spcBef>
            </a:pPr>
            <a:r>
              <a:rPr lang="en-US" altLang="ja-JP" sz="1400" b="1" dirty="0" smtClean="0">
                <a:latin typeface="HGP創英角ｺﾞｼｯｸUB" pitchFamily="50" charset="-128"/>
                <a:ea typeface="HGP創英角ｺﾞｼｯｸUB" pitchFamily="50" charset="-128"/>
              </a:rPr>
              <a:t>Node Interconnect:</a:t>
            </a:r>
            <a:r>
              <a:rPr lang="ja-JP" altLang="en-US" sz="1400" b="1" dirty="0">
                <a:latin typeface="HGP創英角ｺﾞｼｯｸUB" pitchFamily="50" charset="-128"/>
                <a:ea typeface="HGP創英角ｺﾞｼｯｸUB" pitchFamily="50" charset="-128"/>
              </a:rPr>
              <a:t>　</a:t>
            </a:r>
            <a:r>
              <a:rPr lang="en-US" altLang="ja-JP" sz="1400" b="1" dirty="0" smtClean="0">
                <a:solidFill>
                  <a:schemeClr val="folHlink"/>
                </a:solidFill>
                <a:latin typeface="HGP創英角ｺﾞｼｯｸUB" pitchFamily="50" charset="-128"/>
                <a:ea typeface="HGP創英角ｺﾞｼｯｸUB" pitchFamily="50" charset="-128"/>
              </a:rPr>
              <a:t>Optical, Full Bisection, Non-Blocking, Dual-Rail QDR </a:t>
            </a:r>
            <a:r>
              <a:rPr lang="en-US" altLang="ja-JP" sz="1400" b="1" dirty="0" err="1" smtClean="0">
                <a:solidFill>
                  <a:schemeClr val="folHlink"/>
                </a:solidFill>
                <a:latin typeface="HGP創英角ｺﾞｼｯｸUB" pitchFamily="50" charset="-128"/>
                <a:ea typeface="HGP創英角ｺﾞｼｯｸUB" pitchFamily="50" charset="-128"/>
              </a:rPr>
              <a:t>Infiniband</a:t>
            </a:r>
            <a:endParaRPr lang="ja-JP" altLang="en-US" sz="1400" b="1" dirty="0">
              <a:solidFill>
                <a:schemeClr val="folHlink"/>
              </a:solidFill>
              <a:latin typeface="HGP創英角ｺﾞｼｯｸUB" pitchFamily="50" charset="-128"/>
              <a:ea typeface="HGP創英角ｺﾞｼｯｸUB" pitchFamily="50" charset="-128"/>
            </a:endParaRPr>
          </a:p>
        </p:txBody>
      </p:sp>
      <p:sp>
        <p:nvSpPr>
          <p:cNvPr id="3081" name="AutoShape 11"/>
          <p:cNvSpPr>
            <a:spLocks noChangeArrowheads="1"/>
          </p:cNvSpPr>
          <p:nvPr/>
        </p:nvSpPr>
        <p:spPr bwMode="auto">
          <a:xfrm>
            <a:off x="152400" y="762000"/>
            <a:ext cx="3581400" cy="1524000"/>
          </a:xfrm>
          <a:prstGeom prst="roundRect">
            <a:avLst>
              <a:gd name="adj" fmla="val 16667"/>
            </a:avLst>
          </a:prstGeom>
          <a:solidFill>
            <a:srgbClr val="CCFFCC"/>
          </a:solidFill>
          <a:ln w="9525">
            <a:solidFill>
              <a:srgbClr val="008000"/>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082" name="Text Box 12"/>
          <p:cNvSpPr txBox="1">
            <a:spLocks noChangeArrowheads="1"/>
          </p:cNvSpPr>
          <p:nvPr/>
        </p:nvSpPr>
        <p:spPr bwMode="auto">
          <a:xfrm>
            <a:off x="152400" y="762000"/>
            <a:ext cx="3276600" cy="307777"/>
          </a:xfrm>
          <a:prstGeom prst="rect">
            <a:avLst/>
          </a:prstGeom>
          <a:noFill/>
          <a:ln w="9525">
            <a:noFill/>
            <a:miter lim="800000"/>
            <a:headEnd/>
            <a:tailEnd/>
          </a:ln>
        </p:spPr>
        <p:txBody>
          <a:bodyPr>
            <a:spAutoFit/>
          </a:bodyPr>
          <a:lstStyle/>
          <a:p>
            <a:r>
              <a:rPr lang="en-US" altLang="ja-JP" sz="1400" dirty="0" err="1" smtClean="0">
                <a:solidFill>
                  <a:srgbClr val="0000FF"/>
                </a:solidFill>
                <a:latin typeface="HGP創英角ｺﾞｼｯｸUB" pitchFamily="50" charset="-128"/>
                <a:ea typeface="HGP創英角ｺﾞｼｯｸUB" pitchFamily="50" charset="-128"/>
              </a:rPr>
              <a:t>Lustre</a:t>
            </a:r>
            <a:r>
              <a:rPr lang="en-US" altLang="ja-JP" sz="1400" dirty="0" smtClean="0">
                <a:solidFill>
                  <a:srgbClr val="0000FF"/>
                </a:solidFill>
                <a:latin typeface="HGP創英角ｺﾞｼｯｸUB" pitchFamily="50" charset="-128"/>
                <a:ea typeface="HGP創英角ｺﾞｼｯｸUB" pitchFamily="50" charset="-128"/>
              </a:rPr>
              <a:t> Partition</a:t>
            </a:r>
            <a:r>
              <a:rPr lang="ja-JP" altLang="en-US" sz="1400" dirty="0" smtClean="0">
                <a:solidFill>
                  <a:srgbClr val="0000FF"/>
                </a:solidFill>
                <a:latin typeface="HGP創英角ｺﾞｼｯｸUB" pitchFamily="50" charset="-128"/>
                <a:ea typeface="HGP創英角ｺﾞｼｯｸUB" pitchFamily="50" charset="-128"/>
              </a:rPr>
              <a:t> </a:t>
            </a:r>
            <a:r>
              <a:rPr lang="en-US" altLang="ja-JP" sz="1400" dirty="0">
                <a:solidFill>
                  <a:srgbClr val="0000FF"/>
                </a:solidFill>
                <a:latin typeface="HGP創英角ｺﾞｼｯｸUB" pitchFamily="50" charset="-128"/>
                <a:ea typeface="HGP創英角ｺﾞｼｯｸUB" pitchFamily="50" charset="-128"/>
              </a:rPr>
              <a:t>5.93PB</a:t>
            </a:r>
          </a:p>
        </p:txBody>
      </p:sp>
      <p:sp>
        <p:nvSpPr>
          <p:cNvPr id="3083" name="Oval 24"/>
          <p:cNvSpPr>
            <a:spLocks noChangeArrowheads="1"/>
          </p:cNvSpPr>
          <p:nvPr/>
        </p:nvSpPr>
        <p:spPr bwMode="auto">
          <a:xfrm>
            <a:off x="8153400" y="1447800"/>
            <a:ext cx="838200" cy="381000"/>
          </a:xfrm>
          <a:prstGeom prst="ellipse">
            <a:avLst/>
          </a:prstGeom>
          <a:noFill/>
          <a:ln w="9525">
            <a:solidFill>
              <a:schemeClr val="tx1"/>
            </a:solidFill>
            <a:round/>
            <a:headEnd/>
            <a:tailEnd/>
          </a:ln>
        </p:spPr>
        <p:txBody>
          <a:bodyPr wrap="none" anchor="ctr"/>
          <a:lstStyle/>
          <a:p>
            <a:pPr algn="ctr"/>
            <a:r>
              <a:rPr lang="en-US" altLang="ja-JP" sz="800" dirty="0" err="1" smtClean="0">
                <a:latin typeface="HGP創英角ｺﾞｼｯｸUB" pitchFamily="50" charset="-128"/>
                <a:ea typeface="HGP創英角ｺﾞｼｯｸUB" pitchFamily="50" charset="-128"/>
              </a:rPr>
              <a:t>SuperTitenet</a:t>
            </a:r>
            <a:endParaRPr lang="en-US" altLang="ja-JP" sz="800" dirty="0">
              <a:latin typeface="HGP創英角ｺﾞｼｯｸUB" pitchFamily="50" charset="-128"/>
              <a:ea typeface="HGP創英角ｺﾞｼｯｸUB" pitchFamily="50" charset="-128"/>
            </a:endParaRPr>
          </a:p>
        </p:txBody>
      </p:sp>
      <p:sp>
        <p:nvSpPr>
          <p:cNvPr id="3084" name="Line 44"/>
          <p:cNvSpPr>
            <a:spLocks noChangeShapeType="1"/>
          </p:cNvSpPr>
          <p:nvPr/>
        </p:nvSpPr>
        <p:spPr bwMode="auto">
          <a:xfrm>
            <a:off x="2286000" y="2286000"/>
            <a:ext cx="0" cy="152400"/>
          </a:xfrm>
          <a:prstGeom prst="line">
            <a:avLst/>
          </a:prstGeom>
          <a:noFill/>
          <a:ln w="76200">
            <a:solidFill>
              <a:schemeClr val="tx1"/>
            </a:solidFill>
            <a:round/>
            <a:headEnd/>
            <a:tailEnd/>
          </a:ln>
        </p:spPr>
        <p:txBody>
          <a:bodyPr/>
          <a:lstStyle/>
          <a:p>
            <a:endParaRPr lang="ja-JP" altLang="en-US"/>
          </a:p>
        </p:txBody>
      </p:sp>
      <p:sp>
        <p:nvSpPr>
          <p:cNvPr id="3085" name="Line 46"/>
          <p:cNvSpPr>
            <a:spLocks noChangeShapeType="1"/>
          </p:cNvSpPr>
          <p:nvPr/>
        </p:nvSpPr>
        <p:spPr bwMode="auto">
          <a:xfrm>
            <a:off x="4371975" y="1676400"/>
            <a:ext cx="0" cy="152400"/>
          </a:xfrm>
          <a:prstGeom prst="line">
            <a:avLst/>
          </a:prstGeom>
          <a:noFill/>
          <a:ln w="57150">
            <a:solidFill>
              <a:schemeClr val="tx1"/>
            </a:solidFill>
            <a:round/>
            <a:headEnd/>
            <a:tailEnd/>
          </a:ln>
        </p:spPr>
        <p:txBody>
          <a:bodyPr/>
          <a:lstStyle/>
          <a:p>
            <a:endParaRPr lang="ja-JP" altLang="en-US"/>
          </a:p>
        </p:txBody>
      </p:sp>
      <p:sp>
        <p:nvSpPr>
          <p:cNvPr id="3086" name="Line 47"/>
          <p:cNvSpPr>
            <a:spLocks noChangeShapeType="1"/>
          </p:cNvSpPr>
          <p:nvPr/>
        </p:nvSpPr>
        <p:spPr bwMode="auto">
          <a:xfrm>
            <a:off x="4114800" y="3962400"/>
            <a:ext cx="0" cy="457200"/>
          </a:xfrm>
          <a:prstGeom prst="line">
            <a:avLst/>
          </a:prstGeom>
          <a:noFill/>
          <a:ln w="76200">
            <a:solidFill>
              <a:schemeClr val="tx1"/>
            </a:solidFill>
            <a:round/>
            <a:headEnd/>
            <a:tailEnd/>
          </a:ln>
        </p:spPr>
        <p:txBody>
          <a:bodyPr/>
          <a:lstStyle/>
          <a:p>
            <a:endParaRPr lang="ja-JP" altLang="en-US"/>
          </a:p>
        </p:txBody>
      </p:sp>
      <p:sp>
        <p:nvSpPr>
          <p:cNvPr id="3087" name="Line 48"/>
          <p:cNvSpPr>
            <a:spLocks noChangeShapeType="1"/>
          </p:cNvSpPr>
          <p:nvPr/>
        </p:nvSpPr>
        <p:spPr bwMode="auto">
          <a:xfrm>
            <a:off x="5181600" y="3962400"/>
            <a:ext cx="0" cy="152400"/>
          </a:xfrm>
          <a:prstGeom prst="line">
            <a:avLst/>
          </a:prstGeom>
          <a:noFill/>
          <a:ln w="76200">
            <a:solidFill>
              <a:schemeClr val="tx1"/>
            </a:solidFill>
            <a:round/>
            <a:headEnd/>
            <a:tailEnd/>
          </a:ln>
        </p:spPr>
        <p:txBody>
          <a:bodyPr/>
          <a:lstStyle/>
          <a:p>
            <a:endParaRPr lang="ja-JP" altLang="en-US"/>
          </a:p>
        </p:txBody>
      </p:sp>
      <p:sp>
        <p:nvSpPr>
          <p:cNvPr id="3088" name="Line 49"/>
          <p:cNvSpPr>
            <a:spLocks noChangeShapeType="1"/>
          </p:cNvSpPr>
          <p:nvPr/>
        </p:nvSpPr>
        <p:spPr bwMode="auto">
          <a:xfrm>
            <a:off x="4495800" y="3962400"/>
            <a:ext cx="0" cy="304800"/>
          </a:xfrm>
          <a:prstGeom prst="line">
            <a:avLst/>
          </a:prstGeom>
          <a:noFill/>
          <a:ln w="76200">
            <a:solidFill>
              <a:schemeClr val="tx1"/>
            </a:solidFill>
            <a:round/>
            <a:headEnd/>
            <a:tailEnd/>
          </a:ln>
        </p:spPr>
        <p:txBody>
          <a:bodyPr/>
          <a:lstStyle/>
          <a:p>
            <a:endParaRPr lang="ja-JP" altLang="en-US"/>
          </a:p>
        </p:txBody>
      </p:sp>
      <p:sp>
        <p:nvSpPr>
          <p:cNvPr id="3089" name="Line 51"/>
          <p:cNvSpPr>
            <a:spLocks noChangeShapeType="1"/>
          </p:cNvSpPr>
          <p:nvPr/>
        </p:nvSpPr>
        <p:spPr bwMode="auto">
          <a:xfrm flipV="1">
            <a:off x="7848600" y="2362200"/>
            <a:ext cx="0" cy="533400"/>
          </a:xfrm>
          <a:prstGeom prst="line">
            <a:avLst/>
          </a:prstGeom>
          <a:noFill/>
          <a:ln w="9525">
            <a:solidFill>
              <a:schemeClr val="tx1"/>
            </a:solidFill>
            <a:round/>
            <a:headEnd/>
            <a:tailEnd/>
          </a:ln>
        </p:spPr>
        <p:txBody>
          <a:bodyPr/>
          <a:lstStyle/>
          <a:p>
            <a:endParaRPr lang="ja-JP" altLang="en-US"/>
          </a:p>
        </p:txBody>
      </p:sp>
      <p:sp>
        <p:nvSpPr>
          <p:cNvPr id="3090" name="AutoShape 57"/>
          <p:cNvSpPr>
            <a:spLocks noChangeArrowheads="1"/>
          </p:cNvSpPr>
          <p:nvPr/>
        </p:nvSpPr>
        <p:spPr bwMode="auto">
          <a:xfrm>
            <a:off x="3962400" y="762000"/>
            <a:ext cx="3276600" cy="1524000"/>
          </a:xfrm>
          <a:prstGeom prst="roundRect">
            <a:avLst>
              <a:gd name="adj" fmla="val 16667"/>
            </a:avLst>
          </a:prstGeom>
          <a:solidFill>
            <a:srgbClr val="CCFFCC"/>
          </a:solidFill>
          <a:ln w="9525">
            <a:solidFill>
              <a:srgbClr val="008000"/>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091" name="Text Box 58"/>
          <p:cNvSpPr txBox="1">
            <a:spLocks noChangeArrowheads="1"/>
          </p:cNvSpPr>
          <p:nvPr/>
        </p:nvSpPr>
        <p:spPr bwMode="auto">
          <a:xfrm>
            <a:off x="4495800" y="700088"/>
            <a:ext cx="1898650" cy="523220"/>
          </a:xfrm>
          <a:prstGeom prst="rect">
            <a:avLst/>
          </a:prstGeom>
          <a:noFill/>
          <a:ln w="9525">
            <a:noFill/>
            <a:miter lim="800000"/>
            <a:headEnd/>
            <a:tailEnd/>
          </a:ln>
        </p:spPr>
        <p:txBody>
          <a:bodyPr>
            <a:spAutoFit/>
          </a:bodyPr>
          <a:lstStyle/>
          <a:p>
            <a:r>
              <a:rPr lang="en-US" altLang="ja-JP" sz="1400" dirty="0" smtClean="0">
                <a:solidFill>
                  <a:srgbClr val="0000FF"/>
                </a:solidFill>
                <a:latin typeface="HGP創英角ｺﾞｼｯｸUB" pitchFamily="50" charset="-128"/>
                <a:ea typeface="HGP創英角ｺﾞｼｯｸUB" pitchFamily="50" charset="-128"/>
              </a:rPr>
              <a:t>Home NFS/</a:t>
            </a:r>
            <a:br>
              <a:rPr lang="en-US" altLang="ja-JP" sz="1400" dirty="0" smtClean="0">
                <a:solidFill>
                  <a:srgbClr val="0000FF"/>
                </a:solidFill>
                <a:latin typeface="HGP創英角ｺﾞｼｯｸUB" pitchFamily="50" charset="-128"/>
                <a:ea typeface="HGP創英角ｺﾞｼｯｸUB" pitchFamily="50" charset="-128"/>
              </a:rPr>
            </a:br>
            <a:r>
              <a:rPr lang="en-US" altLang="ja-JP" sz="1400" dirty="0" err="1" smtClean="0">
                <a:solidFill>
                  <a:srgbClr val="0000FF"/>
                </a:solidFill>
                <a:latin typeface="HGP創英角ｺﾞｼｯｸUB" pitchFamily="50" charset="-128"/>
                <a:ea typeface="HGP創英角ｺﾞｼｯｸUB" pitchFamily="50" charset="-128"/>
              </a:rPr>
              <a:t>iSCSI</a:t>
            </a:r>
            <a:endParaRPr lang="en-US" altLang="ja-JP" sz="1400" dirty="0">
              <a:solidFill>
                <a:srgbClr val="0000FF"/>
              </a:solidFill>
              <a:latin typeface="HGP創英角ｺﾞｼｯｸUB" pitchFamily="50" charset="-128"/>
              <a:ea typeface="HGP創英角ｺﾞｼｯｸUB" pitchFamily="50" charset="-128"/>
            </a:endParaRPr>
          </a:p>
        </p:txBody>
      </p:sp>
      <p:sp>
        <p:nvSpPr>
          <p:cNvPr id="3092" name="Oval 65"/>
          <p:cNvSpPr>
            <a:spLocks noChangeArrowheads="1"/>
          </p:cNvSpPr>
          <p:nvPr/>
        </p:nvSpPr>
        <p:spPr bwMode="auto">
          <a:xfrm>
            <a:off x="8153400" y="1905000"/>
            <a:ext cx="838200" cy="381000"/>
          </a:xfrm>
          <a:prstGeom prst="ellipse">
            <a:avLst/>
          </a:prstGeom>
          <a:noFill/>
          <a:ln w="9525">
            <a:solidFill>
              <a:schemeClr val="tx1"/>
            </a:solidFill>
            <a:round/>
            <a:headEnd/>
            <a:tailEnd/>
          </a:ln>
        </p:spPr>
        <p:txBody>
          <a:bodyPr wrap="none" anchor="ctr"/>
          <a:lstStyle/>
          <a:p>
            <a:pPr algn="ctr"/>
            <a:r>
              <a:rPr lang="en-US" altLang="ja-JP" sz="800" dirty="0" smtClean="0">
                <a:latin typeface="HGP創英角ｺﾞｼｯｸUB" pitchFamily="50" charset="-128"/>
                <a:ea typeface="HGP創英角ｺﾞｼｯｸUB" pitchFamily="50" charset="-128"/>
              </a:rPr>
              <a:t>SuperSinet3</a:t>
            </a:r>
            <a:endParaRPr lang="en-US" altLang="ja-JP" sz="800" dirty="0">
              <a:latin typeface="HGP創英角ｺﾞｼｯｸUB" pitchFamily="50" charset="-128"/>
              <a:ea typeface="HGP創英角ｺﾞｼｯｸUB" pitchFamily="50" charset="-128"/>
            </a:endParaRPr>
          </a:p>
        </p:txBody>
      </p:sp>
      <p:sp>
        <p:nvSpPr>
          <p:cNvPr id="3093" name="AutoShape 168"/>
          <p:cNvSpPr>
            <a:spLocks noChangeArrowheads="1"/>
          </p:cNvSpPr>
          <p:nvPr/>
        </p:nvSpPr>
        <p:spPr bwMode="auto">
          <a:xfrm>
            <a:off x="7620000" y="914400"/>
            <a:ext cx="1371600" cy="381000"/>
          </a:xfrm>
          <a:prstGeom prst="roundRect">
            <a:avLst>
              <a:gd name="adj" fmla="val 16667"/>
            </a:avLst>
          </a:prstGeom>
          <a:noFill/>
          <a:ln w="9525">
            <a:solidFill>
              <a:schemeClr val="tx1"/>
            </a:solidFill>
            <a:round/>
            <a:headEnd/>
            <a:tailEnd/>
          </a:ln>
        </p:spPr>
        <p:txBody>
          <a:bodyPr wrap="none" anchor="ctr"/>
          <a:lstStyle/>
          <a:p>
            <a:pPr algn="ctr"/>
            <a:r>
              <a:rPr lang="en-US" altLang="ja-JP" sz="1400" dirty="0" smtClean="0">
                <a:latin typeface="HGP創英角ｺﾞｼｯｸUB" pitchFamily="50" charset="-128"/>
                <a:ea typeface="HGP創英角ｺﾞｼｯｸUB" pitchFamily="50" charset="-128"/>
              </a:rPr>
              <a:t>Tape System</a:t>
            </a:r>
            <a:br>
              <a:rPr lang="en-US" altLang="ja-JP" sz="1400" dirty="0" smtClean="0">
                <a:latin typeface="HGP創英角ｺﾞｼｯｸUB" pitchFamily="50" charset="-128"/>
                <a:ea typeface="HGP創英角ｺﾞｼｯｸUB" pitchFamily="50" charset="-128"/>
              </a:rPr>
            </a:br>
            <a:r>
              <a:rPr lang="en-US" altLang="ja-JP" sz="1400" dirty="0" smtClean="0">
                <a:latin typeface="HGP創英角ｺﾞｼｯｸUB" pitchFamily="50" charset="-128"/>
                <a:ea typeface="HGP創英角ｺﾞｼｯｸUB" pitchFamily="50" charset="-128"/>
              </a:rPr>
              <a:t>Sun SL8500 8PB</a:t>
            </a:r>
            <a:endParaRPr lang="ja-JP" altLang="en-US" sz="1400" dirty="0">
              <a:latin typeface="HGP創英角ｺﾞｼｯｸUB" pitchFamily="50" charset="-128"/>
              <a:ea typeface="HGP創英角ｺﾞｼｯｸUB" pitchFamily="50" charset="-128"/>
            </a:endParaRPr>
          </a:p>
        </p:txBody>
      </p:sp>
      <p:sp>
        <p:nvSpPr>
          <p:cNvPr id="3094" name="AutoShape 222"/>
          <p:cNvSpPr>
            <a:spLocks noChangeArrowheads="1"/>
          </p:cNvSpPr>
          <p:nvPr/>
        </p:nvSpPr>
        <p:spPr bwMode="auto">
          <a:xfrm>
            <a:off x="7543800" y="533400"/>
            <a:ext cx="1524000" cy="1828800"/>
          </a:xfrm>
          <a:prstGeom prst="roundRect">
            <a:avLst>
              <a:gd name="adj" fmla="val 16667"/>
            </a:avLst>
          </a:prstGeom>
          <a:noFill/>
          <a:ln w="9525">
            <a:solidFill>
              <a:schemeClr val="tx1"/>
            </a:solidFill>
            <a:prstDash val="dash"/>
            <a:round/>
            <a:headEnd/>
            <a:tailEnd/>
          </a:ln>
        </p:spPr>
        <p:txBody>
          <a:bodyPr wrap="none" anchor="ctr"/>
          <a:lstStyle/>
          <a:p>
            <a:endParaRPr lang="ja-JP" altLang="ja-JP"/>
          </a:p>
        </p:txBody>
      </p:sp>
      <p:sp>
        <p:nvSpPr>
          <p:cNvPr id="3095" name="Line 223"/>
          <p:cNvSpPr>
            <a:spLocks noChangeShapeType="1"/>
          </p:cNvSpPr>
          <p:nvPr/>
        </p:nvSpPr>
        <p:spPr bwMode="auto">
          <a:xfrm>
            <a:off x="7848600" y="1676400"/>
            <a:ext cx="304800" cy="0"/>
          </a:xfrm>
          <a:prstGeom prst="line">
            <a:avLst/>
          </a:prstGeom>
          <a:noFill/>
          <a:ln w="9525">
            <a:solidFill>
              <a:schemeClr val="tx1"/>
            </a:solidFill>
            <a:prstDash val="dash"/>
            <a:round/>
            <a:headEnd/>
            <a:tailEnd/>
          </a:ln>
        </p:spPr>
        <p:txBody>
          <a:bodyPr/>
          <a:lstStyle/>
          <a:p>
            <a:endParaRPr lang="ja-JP" altLang="en-US"/>
          </a:p>
        </p:txBody>
      </p:sp>
      <p:sp>
        <p:nvSpPr>
          <p:cNvPr id="3096" name="Line 224"/>
          <p:cNvSpPr>
            <a:spLocks noChangeShapeType="1"/>
          </p:cNvSpPr>
          <p:nvPr/>
        </p:nvSpPr>
        <p:spPr bwMode="auto">
          <a:xfrm>
            <a:off x="7848600" y="2133600"/>
            <a:ext cx="304800" cy="0"/>
          </a:xfrm>
          <a:prstGeom prst="line">
            <a:avLst/>
          </a:prstGeom>
          <a:noFill/>
          <a:ln w="9525">
            <a:solidFill>
              <a:schemeClr val="tx1"/>
            </a:solidFill>
            <a:prstDash val="dash"/>
            <a:round/>
            <a:headEnd/>
            <a:tailEnd/>
          </a:ln>
        </p:spPr>
        <p:txBody>
          <a:bodyPr/>
          <a:lstStyle/>
          <a:p>
            <a:endParaRPr lang="ja-JP" altLang="en-US"/>
          </a:p>
        </p:txBody>
      </p:sp>
      <p:sp>
        <p:nvSpPr>
          <p:cNvPr id="3097" name="Line 225"/>
          <p:cNvSpPr>
            <a:spLocks noChangeShapeType="1"/>
          </p:cNvSpPr>
          <p:nvPr/>
        </p:nvSpPr>
        <p:spPr bwMode="auto">
          <a:xfrm flipV="1">
            <a:off x="8534400" y="1295400"/>
            <a:ext cx="0" cy="152400"/>
          </a:xfrm>
          <a:prstGeom prst="line">
            <a:avLst/>
          </a:prstGeom>
          <a:noFill/>
          <a:ln w="9525">
            <a:solidFill>
              <a:schemeClr val="tx1"/>
            </a:solidFill>
            <a:prstDash val="dash"/>
            <a:round/>
            <a:headEnd/>
            <a:tailEnd/>
          </a:ln>
        </p:spPr>
        <p:txBody>
          <a:bodyPr/>
          <a:lstStyle/>
          <a:p>
            <a:endParaRPr lang="ja-JP" altLang="en-US"/>
          </a:p>
        </p:txBody>
      </p:sp>
      <p:pic>
        <p:nvPicPr>
          <p:cNvPr id="3099" name="Picture 11"/>
          <p:cNvPicPr preferRelativeResize="0">
            <a:picLocks noChangeArrowheads="1"/>
          </p:cNvPicPr>
          <p:nvPr/>
        </p:nvPicPr>
        <p:blipFill>
          <a:blip r:embed="rId2" cstate="print"/>
          <a:srcRect/>
          <a:stretch>
            <a:fillRect/>
          </a:stretch>
        </p:blipFill>
        <p:spPr bwMode="auto">
          <a:xfrm>
            <a:off x="1828800" y="2057400"/>
            <a:ext cx="381000" cy="104775"/>
          </a:xfrm>
          <a:prstGeom prst="rect">
            <a:avLst/>
          </a:prstGeom>
          <a:noFill/>
          <a:ln w="9525">
            <a:noFill/>
            <a:miter lim="800000"/>
            <a:headEnd/>
            <a:tailEnd type="none" w="lg" len="sm"/>
          </a:ln>
        </p:spPr>
      </p:pic>
      <p:pic>
        <p:nvPicPr>
          <p:cNvPr id="3100" name="Picture 11"/>
          <p:cNvPicPr preferRelativeResize="0">
            <a:picLocks noChangeArrowheads="1"/>
          </p:cNvPicPr>
          <p:nvPr/>
        </p:nvPicPr>
        <p:blipFill>
          <a:blip r:embed="rId2" cstate="print"/>
          <a:srcRect/>
          <a:stretch>
            <a:fillRect/>
          </a:stretch>
        </p:blipFill>
        <p:spPr bwMode="auto">
          <a:xfrm>
            <a:off x="2362200" y="2057400"/>
            <a:ext cx="381000" cy="104775"/>
          </a:xfrm>
          <a:prstGeom prst="rect">
            <a:avLst/>
          </a:prstGeom>
          <a:noFill/>
          <a:ln w="9525">
            <a:noFill/>
            <a:miter lim="800000"/>
            <a:headEnd/>
            <a:tailEnd type="none" w="lg" len="sm"/>
          </a:ln>
        </p:spPr>
      </p:pic>
      <p:pic>
        <p:nvPicPr>
          <p:cNvPr id="3101" name="Picture 11"/>
          <p:cNvPicPr preferRelativeResize="0">
            <a:picLocks noChangeArrowheads="1"/>
          </p:cNvPicPr>
          <p:nvPr/>
        </p:nvPicPr>
        <p:blipFill>
          <a:blip r:embed="rId2" cstate="print"/>
          <a:srcRect/>
          <a:stretch>
            <a:fillRect/>
          </a:stretch>
        </p:blipFill>
        <p:spPr bwMode="auto">
          <a:xfrm>
            <a:off x="2819400" y="2057400"/>
            <a:ext cx="381000" cy="104775"/>
          </a:xfrm>
          <a:prstGeom prst="rect">
            <a:avLst/>
          </a:prstGeom>
          <a:noFill/>
          <a:ln w="9525">
            <a:noFill/>
            <a:miter lim="800000"/>
            <a:headEnd/>
            <a:tailEnd type="none" w="lg" len="sm"/>
          </a:ln>
        </p:spPr>
      </p:pic>
      <p:pic>
        <p:nvPicPr>
          <p:cNvPr id="3102" name="Picture 11"/>
          <p:cNvPicPr preferRelativeResize="0">
            <a:picLocks noChangeArrowheads="1"/>
          </p:cNvPicPr>
          <p:nvPr/>
        </p:nvPicPr>
        <p:blipFill>
          <a:blip r:embed="rId2" cstate="print"/>
          <a:srcRect/>
          <a:stretch>
            <a:fillRect/>
          </a:stretch>
        </p:blipFill>
        <p:spPr bwMode="auto">
          <a:xfrm>
            <a:off x="3200400" y="2057400"/>
            <a:ext cx="381000" cy="104775"/>
          </a:xfrm>
          <a:prstGeom prst="rect">
            <a:avLst/>
          </a:prstGeom>
          <a:noFill/>
          <a:ln w="9525">
            <a:noFill/>
            <a:miter lim="800000"/>
            <a:headEnd/>
            <a:tailEnd type="none" w="lg" len="sm"/>
          </a:ln>
        </p:spPr>
      </p:pic>
      <p:sp>
        <p:nvSpPr>
          <p:cNvPr id="3103" name="Line 263"/>
          <p:cNvSpPr>
            <a:spLocks noChangeShapeType="1"/>
          </p:cNvSpPr>
          <p:nvPr/>
        </p:nvSpPr>
        <p:spPr bwMode="auto">
          <a:xfrm>
            <a:off x="2057400" y="2286000"/>
            <a:ext cx="1219200" cy="0"/>
          </a:xfrm>
          <a:prstGeom prst="line">
            <a:avLst/>
          </a:prstGeom>
          <a:noFill/>
          <a:ln w="9525">
            <a:solidFill>
              <a:schemeClr val="tx1"/>
            </a:solidFill>
            <a:round/>
            <a:headEnd/>
            <a:tailEnd/>
          </a:ln>
        </p:spPr>
        <p:txBody>
          <a:bodyPr/>
          <a:lstStyle/>
          <a:p>
            <a:endParaRPr lang="ja-JP" altLang="en-US"/>
          </a:p>
        </p:txBody>
      </p:sp>
      <p:sp>
        <p:nvSpPr>
          <p:cNvPr id="3104" name="Line 264"/>
          <p:cNvSpPr>
            <a:spLocks noChangeShapeType="1"/>
          </p:cNvSpPr>
          <p:nvPr/>
        </p:nvSpPr>
        <p:spPr bwMode="auto">
          <a:xfrm>
            <a:off x="2057400" y="2133600"/>
            <a:ext cx="0" cy="152400"/>
          </a:xfrm>
          <a:prstGeom prst="line">
            <a:avLst/>
          </a:prstGeom>
          <a:noFill/>
          <a:ln w="9525">
            <a:solidFill>
              <a:schemeClr val="tx1"/>
            </a:solidFill>
            <a:round/>
            <a:headEnd/>
            <a:tailEnd/>
          </a:ln>
        </p:spPr>
        <p:txBody>
          <a:bodyPr/>
          <a:lstStyle/>
          <a:p>
            <a:endParaRPr lang="ja-JP" altLang="en-US"/>
          </a:p>
        </p:txBody>
      </p:sp>
      <p:sp>
        <p:nvSpPr>
          <p:cNvPr id="3105" name="Line 265"/>
          <p:cNvSpPr>
            <a:spLocks noChangeShapeType="1"/>
          </p:cNvSpPr>
          <p:nvPr/>
        </p:nvSpPr>
        <p:spPr bwMode="auto">
          <a:xfrm>
            <a:off x="2514600" y="2133600"/>
            <a:ext cx="0" cy="152400"/>
          </a:xfrm>
          <a:prstGeom prst="line">
            <a:avLst/>
          </a:prstGeom>
          <a:noFill/>
          <a:ln w="9525">
            <a:solidFill>
              <a:schemeClr val="tx1"/>
            </a:solidFill>
            <a:round/>
            <a:headEnd/>
            <a:tailEnd/>
          </a:ln>
        </p:spPr>
        <p:txBody>
          <a:bodyPr/>
          <a:lstStyle/>
          <a:p>
            <a:endParaRPr lang="ja-JP" altLang="en-US"/>
          </a:p>
        </p:txBody>
      </p:sp>
      <p:sp>
        <p:nvSpPr>
          <p:cNvPr id="3106" name="Line 266"/>
          <p:cNvSpPr>
            <a:spLocks noChangeShapeType="1"/>
          </p:cNvSpPr>
          <p:nvPr/>
        </p:nvSpPr>
        <p:spPr bwMode="auto">
          <a:xfrm>
            <a:off x="2971800" y="2133600"/>
            <a:ext cx="0" cy="152400"/>
          </a:xfrm>
          <a:prstGeom prst="line">
            <a:avLst/>
          </a:prstGeom>
          <a:noFill/>
          <a:ln w="9525">
            <a:solidFill>
              <a:schemeClr val="tx1"/>
            </a:solidFill>
            <a:round/>
            <a:headEnd/>
            <a:tailEnd/>
          </a:ln>
        </p:spPr>
        <p:txBody>
          <a:bodyPr/>
          <a:lstStyle/>
          <a:p>
            <a:endParaRPr lang="ja-JP" altLang="en-US"/>
          </a:p>
        </p:txBody>
      </p:sp>
      <p:sp>
        <p:nvSpPr>
          <p:cNvPr id="3107" name="Line 267"/>
          <p:cNvSpPr>
            <a:spLocks noChangeShapeType="1"/>
          </p:cNvSpPr>
          <p:nvPr/>
        </p:nvSpPr>
        <p:spPr bwMode="auto">
          <a:xfrm>
            <a:off x="3276600" y="2133600"/>
            <a:ext cx="0" cy="152400"/>
          </a:xfrm>
          <a:prstGeom prst="line">
            <a:avLst/>
          </a:prstGeom>
          <a:noFill/>
          <a:ln w="9525">
            <a:solidFill>
              <a:schemeClr val="tx1"/>
            </a:solidFill>
            <a:round/>
            <a:headEnd/>
            <a:tailEnd/>
          </a:ln>
        </p:spPr>
        <p:txBody>
          <a:bodyPr/>
          <a:lstStyle/>
          <a:p>
            <a:endParaRPr lang="ja-JP" altLang="en-US"/>
          </a:p>
        </p:txBody>
      </p:sp>
      <p:sp>
        <p:nvSpPr>
          <p:cNvPr id="3108" name="Text Box 271"/>
          <p:cNvSpPr txBox="1">
            <a:spLocks noChangeArrowheads="1"/>
          </p:cNvSpPr>
          <p:nvPr/>
        </p:nvSpPr>
        <p:spPr bwMode="auto">
          <a:xfrm>
            <a:off x="1981200" y="1905000"/>
            <a:ext cx="623888" cy="215900"/>
          </a:xfrm>
          <a:prstGeom prst="rect">
            <a:avLst/>
          </a:prstGeom>
          <a:noFill/>
          <a:ln w="9525">
            <a:noFill/>
            <a:miter lim="800000"/>
            <a:headEnd/>
            <a:tailEnd/>
          </a:ln>
        </p:spPr>
        <p:txBody>
          <a:bodyPr wrap="none">
            <a:spAutoFit/>
          </a:bodyPr>
          <a:lstStyle/>
          <a:p>
            <a:r>
              <a:rPr lang="en-US" altLang="ja-JP" sz="800">
                <a:latin typeface="HGP創英角ｺﾞｼｯｸUB" pitchFamily="50" charset="-128"/>
                <a:ea typeface="HGP創英角ｺﾞｼｯｸUB" pitchFamily="50" charset="-128"/>
              </a:rPr>
              <a:t>OSS</a:t>
            </a:r>
            <a:r>
              <a:rPr lang="ja-JP" altLang="en-US" sz="800">
                <a:latin typeface="HGP創英角ｺﾞｼｯｸUB" pitchFamily="50" charset="-128"/>
                <a:ea typeface="HGP創英角ｺﾞｼｯｸUB" pitchFamily="50" charset="-128"/>
              </a:rPr>
              <a:t>　</a:t>
            </a:r>
            <a:r>
              <a:rPr lang="en-US" altLang="ja-JP" sz="800">
                <a:latin typeface="HGP創英角ｺﾞｼｯｸUB" pitchFamily="50" charset="-128"/>
                <a:ea typeface="HGP創英角ｺﾞｼｯｸUB" pitchFamily="50" charset="-128"/>
              </a:rPr>
              <a:t>x20</a:t>
            </a:r>
          </a:p>
        </p:txBody>
      </p:sp>
      <p:sp>
        <p:nvSpPr>
          <p:cNvPr id="3109" name="Text Box 272"/>
          <p:cNvSpPr txBox="1">
            <a:spLocks noChangeArrowheads="1"/>
          </p:cNvSpPr>
          <p:nvPr/>
        </p:nvSpPr>
        <p:spPr bwMode="auto">
          <a:xfrm>
            <a:off x="2895600" y="1905000"/>
            <a:ext cx="595313" cy="215900"/>
          </a:xfrm>
          <a:prstGeom prst="rect">
            <a:avLst/>
          </a:prstGeom>
          <a:noFill/>
          <a:ln w="9525">
            <a:noFill/>
            <a:miter lim="800000"/>
            <a:headEnd/>
            <a:tailEnd/>
          </a:ln>
        </p:spPr>
        <p:txBody>
          <a:bodyPr wrap="none">
            <a:spAutoFit/>
          </a:bodyPr>
          <a:lstStyle/>
          <a:p>
            <a:r>
              <a:rPr lang="en-US" altLang="ja-JP" sz="800">
                <a:latin typeface="HGP創英角ｺﾞｼｯｸUB" pitchFamily="50" charset="-128"/>
                <a:ea typeface="HGP創英角ｺﾞｼｯｸUB" pitchFamily="50" charset="-128"/>
              </a:rPr>
              <a:t>MDS x10</a:t>
            </a:r>
          </a:p>
        </p:txBody>
      </p:sp>
      <p:sp>
        <p:nvSpPr>
          <p:cNvPr id="3110" name="Line 280"/>
          <p:cNvSpPr>
            <a:spLocks noChangeShapeType="1"/>
          </p:cNvSpPr>
          <p:nvPr/>
        </p:nvSpPr>
        <p:spPr bwMode="auto">
          <a:xfrm>
            <a:off x="2209800" y="2133600"/>
            <a:ext cx="152400" cy="0"/>
          </a:xfrm>
          <a:prstGeom prst="line">
            <a:avLst/>
          </a:prstGeom>
          <a:noFill/>
          <a:ln w="9525">
            <a:solidFill>
              <a:schemeClr val="tx1"/>
            </a:solidFill>
            <a:prstDash val="sysDot"/>
            <a:round/>
            <a:headEnd/>
            <a:tailEnd/>
          </a:ln>
        </p:spPr>
        <p:txBody>
          <a:bodyPr/>
          <a:lstStyle/>
          <a:p>
            <a:endParaRPr lang="ja-JP" altLang="en-US"/>
          </a:p>
        </p:txBody>
      </p:sp>
      <p:sp>
        <p:nvSpPr>
          <p:cNvPr id="3111" name="Rectangle 310"/>
          <p:cNvSpPr>
            <a:spLocks noChangeArrowheads="1"/>
          </p:cNvSpPr>
          <p:nvPr/>
        </p:nvSpPr>
        <p:spPr bwMode="auto">
          <a:xfrm>
            <a:off x="2133600" y="773112"/>
            <a:ext cx="1447800" cy="1143000"/>
          </a:xfrm>
          <a:prstGeom prst="rect">
            <a:avLst/>
          </a:prstGeom>
          <a:solidFill>
            <a:schemeClr val="bg1"/>
          </a:solidFill>
          <a:ln w="9525">
            <a:solidFill>
              <a:schemeClr val="tx1"/>
            </a:solidFill>
            <a:miter lim="800000"/>
            <a:headEnd/>
            <a:tailEnd/>
          </a:ln>
        </p:spPr>
        <p:txBody>
          <a:bodyPr wrap="none" anchor="ctr"/>
          <a:lstStyle/>
          <a:p>
            <a:endParaRPr lang="ja-JP" altLang="ja-JP" sz="2400"/>
          </a:p>
        </p:txBody>
      </p:sp>
      <p:sp>
        <p:nvSpPr>
          <p:cNvPr id="3112" name="Text Box 13"/>
          <p:cNvSpPr txBox="1">
            <a:spLocks noChangeArrowheads="1"/>
          </p:cNvSpPr>
          <p:nvPr/>
        </p:nvSpPr>
        <p:spPr bwMode="auto">
          <a:xfrm>
            <a:off x="2057400" y="762000"/>
            <a:ext cx="1905000" cy="1200329"/>
          </a:xfrm>
          <a:prstGeom prst="rect">
            <a:avLst/>
          </a:prstGeom>
          <a:noFill/>
          <a:ln w="9525">
            <a:noFill/>
            <a:miter lim="800000"/>
            <a:headEnd/>
            <a:tailEnd/>
          </a:ln>
        </p:spPr>
        <p:txBody>
          <a:bodyPr>
            <a:spAutoFit/>
          </a:bodyPr>
          <a:lstStyle/>
          <a:p>
            <a:r>
              <a:rPr lang="en-US" altLang="ja-JP" sz="900" dirty="0">
                <a:latin typeface="HGP創英角ｺﾞｼｯｸUB" pitchFamily="50" charset="-128"/>
                <a:ea typeface="HGP創英角ｺﾞｼｯｸUB" pitchFamily="50" charset="-128"/>
              </a:rPr>
              <a:t>MDS,OSS </a:t>
            </a:r>
          </a:p>
          <a:p>
            <a:r>
              <a:rPr lang="en-US" altLang="ja-JP" sz="900" dirty="0">
                <a:latin typeface="HGP創英角ｺﾞｼｯｸUB" pitchFamily="50" charset="-128"/>
                <a:ea typeface="HGP創英角ｺﾞｼｯｸUB" pitchFamily="50" charset="-128"/>
              </a:rPr>
              <a:t>   HP DL360 G6  30nodes</a:t>
            </a:r>
          </a:p>
          <a:p>
            <a:r>
              <a:rPr lang="en-US" altLang="ja-JP" sz="900" dirty="0">
                <a:latin typeface="HGP創英角ｺﾞｼｯｸUB" pitchFamily="50" charset="-128"/>
                <a:ea typeface="HGP創英角ｺﾞｼｯｸUB" pitchFamily="50" charset="-128"/>
              </a:rPr>
              <a:t>Storage</a:t>
            </a:r>
          </a:p>
          <a:p>
            <a:r>
              <a:rPr lang="en-US" altLang="ja-JP" sz="900" dirty="0">
                <a:latin typeface="HGP創英角ｺﾞｼｯｸUB" pitchFamily="50" charset="-128"/>
                <a:ea typeface="HGP創英角ｺﾞｼｯｸUB" pitchFamily="50" charset="-128"/>
              </a:rPr>
              <a:t>  DDN </a:t>
            </a:r>
            <a:r>
              <a:rPr lang="en-US" altLang="ja-JP" sz="900" dirty="0" smtClean="0">
                <a:latin typeface="HGP創英角ｺﾞｼｯｸUB" pitchFamily="50" charset="-128"/>
                <a:ea typeface="HGP創英角ｺﾞｼｯｸUB" pitchFamily="50" charset="-128"/>
              </a:rPr>
              <a:t>SFA10000x5</a:t>
            </a:r>
            <a:endParaRPr lang="en-US" altLang="ja-JP" sz="900" dirty="0">
              <a:latin typeface="HGP創英角ｺﾞｼｯｸUB" pitchFamily="50" charset="-128"/>
              <a:ea typeface="HGP創英角ｺﾞｼｯｸUB" pitchFamily="50" charset="-128"/>
            </a:endParaRPr>
          </a:p>
          <a:p>
            <a:r>
              <a:rPr lang="en-US" altLang="ja-JP" sz="900" dirty="0">
                <a:latin typeface="HGP創英角ｺﾞｼｯｸUB" pitchFamily="50" charset="-128"/>
                <a:ea typeface="HGP創英角ｺﾞｼｯｸUB" pitchFamily="50" charset="-128"/>
              </a:rPr>
              <a:t>   </a:t>
            </a:r>
            <a:r>
              <a:rPr lang="en-US" altLang="ja-JP" sz="900" dirty="0" smtClean="0">
                <a:latin typeface="HGP創英角ｺﾞｼｯｸUB" pitchFamily="50" charset="-128"/>
                <a:ea typeface="HGP創英角ｺﾞｼｯｸUB" pitchFamily="50" charset="-128"/>
              </a:rPr>
              <a:t>(10 enclosures </a:t>
            </a:r>
            <a:r>
              <a:rPr lang="en-US" altLang="ja-JP" sz="900" dirty="0">
                <a:latin typeface="HGP創英角ｺﾞｼｯｸUB" pitchFamily="50" charset="-128"/>
                <a:ea typeface="HGP創英角ｺﾞｼｯｸUB" pitchFamily="50" charset="-128"/>
              </a:rPr>
              <a:t>x5)</a:t>
            </a:r>
          </a:p>
          <a:p>
            <a:r>
              <a:rPr lang="en-US" altLang="ja-JP" sz="900" dirty="0" err="1" smtClean="0">
                <a:latin typeface="HGP創英角ｺﾞｼｯｸUB" pitchFamily="50" charset="-128"/>
                <a:ea typeface="HGP創英角ｺﾞｼｯｸUB" pitchFamily="50" charset="-128"/>
              </a:rPr>
              <a:t>Lustre</a:t>
            </a:r>
            <a:r>
              <a:rPr lang="ja-JP" altLang="en-US" sz="900" dirty="0" smtClean="0">
                <a:latin typeface="HGP創英角ｺﾞｼｯｸUB" pitchFamily="50" charset="-128"/>
                <a:ea typeface="HGP創英角ｺﾞｼｯｸUB" pitchFamily="50" charset="-128"/>
              </a:rPr>
              <a:t> </a:t>
            </a:r>
            <a:r>
              <a:rPr lang="en-US" altLang="ja-JP" sz="900" dirty="0" smtClean="0">
                <a:latin typeface="HGP創英角ｺﾞｼｯｸUB" pitchFamily="50" charset="-128"/>
                <a:ea typeface="HGP創英角ｺﾞｼｯｸUB" pitchFamily="50" charset="-128"/>
              </a:rPr>
              <a:t>(5 </a:t>
            </a:r>
            <a:r>
              <a:rPr lang="en-US" altLang="ja-JP" sz="900" dirty="0" err="1" smtClean="0">
                <a:latin typeface="HGP創英角ｺﾞｼｯｸUB" pitchFamily="50" charset="-128"/>
                <a:ea typeface="HGP創英角ｺﾞｼｯｸUB" pitchFamily="50" charset="-128"/>
              </a:rPr>
              <a:t>Filesystems</a:t>
            </a:r>
            <a:r>
              <a:rPr lang="en-US" altLang="ja-JP" sz="900" dirty="0">
                <a:latin typeface="HGP創英角ｺﾞｼｯｸUB" pitchFamily="50" charset="-128"/>
                <a:ea typeface="HGP創英角ｺﾞｼｯｸUB" pitchFamily="50" charset="-128"/>
              </a:rPr>
              <a:t>)</a:t>
            </a:r>
            <a:endParaRPr lang="ja-JP" altLang="en-US" sz="900" dirty="0">
              <a:latin typeface="HGP創英角ｺﾞｼｯｸUB" pitchFamily="50" charset="-128"/>
              <a:ea typeface="HGP創英角ｺﾞｼｯｸUB" pitchFamily="50" charset="-128"/>
            </a:endParaRPr>
          </a:p>
          <a:p>
            <a:r>
              <a:rPr lang="ja-JP" altLang="en-US" sz="900" dirty="0">
                <a:latin typeface="HGP創英角ｺﾞｼｯｸUB" pitchFamily="50" charset="-128"/>
                <a:ea typeface="HGP創英角ｺﾞｼｯｸUB" pitchFamily="50" charset="-128"/>
              </a:rPr>
              <a:t>  </a:t>
            </a:r>
            <a:r>
              <a:rPr lang="en-US" altLang="ja-JP" sz="900" dirty="0">
                <a:latin typeface="HGP創英角ｺﾞｼｯｸUB" pitchFamily="50" charset="-128"/>
                <a:ea typeface="HGP創英角ｺﾞｼｯｸUB" pitchFamily="50" charset="-128"/>
              </a:rPr>
              <a:t>OSS: 20   OST:  5.9PB</a:t>
            </a:r>
          </a:p>
          <a:p>
            <a:r>
              <a:rPr lang="en-US" altLang="ja-JP" sz="900" dirty="0">
                <a:latin typeface="HGP創英角ｺﾞｼｯｸUB" pitchFamily="50" charset="-128"/>
                <a:ea typeface="HGP創英角ｺﾞｼｯｸUB" pitchFamily="50" charset="-128"/>
              </a:rPr>
              <a:t>  MDS: 10  MDT:  30TB</a:t>
            </a:r>
          </a:p>
        </p:txBody>
      </p:sp>
      <p:sp>
        <p:nvSpPr>
          <p:cNvPr id="3113" name="Line 311"/>
          <p:cNvSpPr>
            <a:spLocks noChangeShapeType="1"/>
          </p:cNvSpPr>
          <p:nvPr/>
        </p:nvSpPr>
        <p:spPr bwMode="auto">
          <a:xfrm>
            <a:off x="6553200" y="2895600"/>
            <a:ext cx="1295400" cy="0"/>
          </a:xfrm>
          <a:prstGeom prst="line">
            <a:avLst/>
          </a:prstGeom>
          <a:noFill/>
          <a:ln w="9525">
            <a:solidFill>
              <a:schemeClr val="tx1"/>
            </a:solidFill>
            <a:round/>
            <a:headEnd/>
            <a:tailEnd/>
          </a:ln>
        </p:spPr>
        <p:txBody>
          <a:bodyPr/>
          <a:lstStyle/>
          <a:p>
            <a:endParaRPr lang="ja-JP" altLang="en-US"/>
          </a:p>
        </p:txBody>
      </p:sp>
      <p:sp>
        <p:nvSpPr>
          <p:cNvPr id="3114" name="Text Box 363"/>
          <p:cNvSpPr txBox="1">
            <a:spLocks noChangeArrowheads="1"/>
          </p:cNvSpPr>
          <p:nvPr/>
        </p:nvSpPr>
        <p:spPr bwMode="auto">
          <a:xfrm>
            <a:off x="685800" y="990600"/>
            <a:ext cx="425116" cy="307777"/>
          </a:xfrm>
          <a:prstGeom prst="rect">
            <a:avLst/>
          </a:prstGeom>
          <a:noFill/>
          <a:ln w="9525">
            <a:noFill/>
            <a:miter lim="800000"/>
            <a:headEnd/>
            <a:tailEnd/>
          </a:ln>
        </p:spPr>
        <p:txBody>
          <a:bodyPr wrap="none">
            <a:spAutoFit/>
          </a:bodyPr>
          <a:lstStyle/>
          <a:p>
            <a:r>
              <a:rPr lang="en-US" altLang="ja-JP" sz="1400" dirty="0">
                <a:ea typeface="HGP創英角ｺﾞｼｯｸUB" pitchFamily="50" charset="-128"/>
              </a:rPr>
              <a:t>x5</a:t>
            </a:r>
          </a:p>
        </p:txBody>
      </p:sp>
      <p:sp>
        <p:nvSpPr>
          <p:cNvPr id="3115" name="Line 364"/>
          <p:cNvSpPr>
            <a:spLocks noChangeShapeType="1"/>
          </p:cNvSpPr>
          <p:nvPr/>
        </p:nvSpPr>
        <p:spPr bwMode="auto">
          <a:xfrm>
            <a:off x="685800" y="1447800"/>
            <a:ext cx="457200" cy="0"/>
          </a:xfrm>
          <a:prstGeom prst="line">
            <a:avLst/>
          </a:prstGeom>
          <a:noFill/>
          <a:ln w="28575">
            <a:solidFill>
              <a:schemeClr val="tx1"/>
            </a:solidFill>
            <a:prstDash val="sysDot"/>
            <a:round/>
            <a:headEnd/>
            <a:tailEnd/>
          </a:ln>
        </p:spPr>
        <p:txBody>
          <a:bodyPr/>
          <a:lstStyle/>
          <a:p>
            <a:endParaRPr lang="ja-JP" altLang="en-US"/>
          </a:p>
        </p:txBody>
      </p:sp>
      <p:sp>
        <p:nvSpPr>
          <p:cNvPr id="3116" name="AutoShape 14"/>
          <p:cNvSpPr>
            <a:spLocks noChangeArrowheads="1"/>
          </p:cNvSpPr>
          <p:nvPr/>
        </p:nvSpPr>
        <p:spPr bwMode="auto">
          <a:xfrm>
            <a:off x="76200" y="2667000"/>
            <a:ext cx="2438400" cy="1219200"/>
          </a:xfrm>
          <a:prstGeom prst="roundRect">
            <a:avLst>
              <a:gd name="adj" fmla="val 16667"/>
            </a:avLst>
          </a:prstGeom>
          <a:solidFill>
            <a:srgbClr val="FFCC99"/>
          </a:solidFill>
          <a:ln w="9525">
            <a:solidFill>
              <a:srgbClr val="FF6600"/>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117" name="Text Box 16"/>
          <p:cNvSpPr txBox="1">
            <a:spLocks noChangeArrowheads="1"/>
          </p:cNvSpPr>
          <p:nvPr/>
        </p:nvSpPr>
        <p:spPr bwMode="auto">
          <a:xfrm>
            <a:off x="152400" y="3463925"/>
            <a:ext cx="1752600" cy="400110"/>
          </a:xfrm>
          <a:prstGeom prst="rect">
            <a:avLst/>
          </a:prstGeom>
          <a:solidFill>
            <a:schemeClr val="bg1"/>
          </a:solidFill>
          <a:ln w="9525">
            <a:solidFill>
              <a:schemeClr val="tx1"/>
            </a:solidFill>
            <a:miter lim="800000"/>
            <a:headEnd/>
            <a:tailEnd/>
          </a:ln>
        </p:spPr>
        <p:txBody>
          <a:bodyPr wrap="square">
            <a:spAutoFit/>
          </a:bodyPr>
          <a:lstStyle/>
          <a:p>
            <a:r>
              <a:rPr lang="en-US" altLang="ja-JP" sz="1000" dirty="0">
                <a:latin typeface="HGP創英角ｺﾞｼｯｸUB" pitchFamily="50" charset="-128"/>
                <a:ea typeface="HGP創英角ｺﾞｼｯｸUB" pitchFamily="50" charset="-128"/>
              </a:rPr>
              <a:t>Voltaire Grid Director 4700  </a:t>
            </a:r>
            <a:r>
              <a:rPr lang="en-US" altLang="ja-JP" sz="1000" dirty="0" smtClean="0">
                <a:latin typeface="HGP創英角ｺﾞｼｯｸUB" pitchFamily="50" charset="-128"/>
                <a:ea typeface="HGP創英角ｺﾞｼｯｸUB" pitchFamily="50" charset="-128"/>
              </a:rPr>
              <a:t/>
            </a:r>
            <a:br>
              <a:rPr lang="en-US" altLang="ja-JP" sz="1000" dirty="0" smtClean="0">
                <a:latin typeface="HGP創英角ｺﾞｼｯｸUB" pitchFamily="50" charset="-128"/>
                <a:ea typeface="HGP創英角ｺﾞｼｯｸUB" pitchFamily="50" charset="-128"/>
              </a:rPr>
            </a:br>
            <a:r>
              <a:rPr lang="en-US" altLang="ja-JP" sz="1000" dirty="0" smtClean="0">
                <a:latin typeface="HGP創英角ｺﾞｼｯｸUB" pitchFamily="50" charset="-128"/>
                <a:ea typeface="HGP創英角ｺﾞｼｯｸUB" pitchFamily="50" charset="-128"/>
              </a:rPr>
              <a:t>IB </a:t>
            </a:r>
            <a:r>
              <a:rPr lang="en-US" altLang="ja-JP" sz="1000" dirty="0">
                <a:latin typeface="HGP創英角ｺﾞｼｯｸUB" pitchFamily="50" charset="-128"/>
                <a:ea typeface="HGP創英角ｺﾞｼｯｸUB" pitchFamily="50" charset="-128"/>
              </a:rPr>
              <a:t>QDR: </a:t>
            </a:r>
            <a:r>
              <a:rPr lang="en-US" altLang="ja-JP" sz="1000" dirty="0" smtClean="0">
                <a:latin typeface="HGP創英角ｺﾞｼｯｸUB" pitchFamily="50" charset="-128"/>
                <a:ea typeface="HGP創英角ｺﾞｼｯｸUB" pitchFamily="50" charset="-128"/>
              </a:rPr>
              <a:t>324ports</a:t>
            </a:r>
            <a:endParaRPr lang="en-US" altLang="ja-JP" sz="1000" dirty="0">
              <a:latin typeface="HGP創英角ｺﾞｼｯｸUB" pitchFamily="50" charset="-128"/>
              <a:ea typeface="HGP創英角ｺﾞｼｯｸUB" pitchFamily="50" charset="-128"/>
            </a:endParaRPr>
          </a:p>
        </p:txBody>
      </p:sp>
      <p:sp>
        <p:nvSpPr>
          <p:cNvPr id="3118" name="Text Box 87"/>
          <p:cNvSpPr txBox="1">
            <a:spLocks noChangeArrowheads="1"/>
          </p:cNvSpPr>
          <p:nvPr/>
        </p:nvSpPr>
        <p:spPr bwMode="auto">
          <a:xfrm>
            <a:off x="76200" y="2647950"/>
            <a:ext cx="914400" cy="246221"/>
          </a:xfrm>
          <a:prstGeom prst="rect">
            <a:avLst/>
          </a:prstGeom>
          <a:noFill/>
          <a:ln w="9525">
            <a:noFill/>
            <a:miter lim="800000"/>
            <a:headEnd/>
            <a:tailEnd/>
          </a:ln>
        </p:spPr>
        <p:txBody>
          <a:bodyPr wrap="square">
            <a:spAutoFit/>
          </a:bodyPr>
          <a:lstStyle/>
          <a:p>
            <a:r>
              <a:rPr lang="en-US" altLang="ja-JP" sz="1000" dirty="0">
                <a:solidFill>
                  <a:srgbClr val="0000FF"/>
                </a:solidFill>
                <a:latin typeface="HGP創英角ｺﾞｼｯｸUB" pitchFamily="50" charset="-128"/>
                <a:ea typeface="HGP創英角ｺﾞｼｯｸUB" pitchFamily="50" charset="-128"/>
              </a:rPr>
              <a:t>Core Switch</a:t>
            </a:r>
          </a:p>
        </p:txBody>
      </p:sp>
      <p:pic>
        <p:nvPicPr>
          <p:cNvPr id="3119" name="Picture 366"/>
          <p:cNvPicPr>
            <a:picLocks noChangeAspect="1" noChangeArrowheads="1"/>
          </p:cNvPicPr>
          <p:nvPr/>
        </p:nvPicPr>
        <p:blipFill>
          <a:blip r:embed="rId3" cstate="print"/>
          <a:srcRect/>
          <a:stretch>
            <a:fillRect/>
          </a:stretch>
        </p:blipFill>
        <p:spPr bwMode="auto">
          <a:xfrm>
            <a:off x="2895600" y="3200400"/>
            <a:ext cx="609600" cy="242888"/>
          </a:xfrm>
          <a:prstGeom prst="rect">
            <a:avLst/>
          </a:prstGeom>
          <a:noFill/>
          <a:ln w="9525">
            <a:noFill/>
            <a:round/>
            <a:headEnd/>
            <a:tailEnd/>
          </a:ln>
        </p:spPr>
      </p:pic>
      <p:sp>
        <p:nvSpPr>
          <p:cNvPr id="3120" name="AutoShape 369"/>
          <p:cNvSpPr>
            <a:spLocks noChangeArrowheads="1"/>
          </p:cNvSpPr>
          <p:nvPr/>
        </p:nvSpPr>
        <p:spPr bwMode="auto">
          <a:xfrm>
            <a:off x="2590800" y="2667000"/>
            <a:ext cx="2057400" cy="1219200"/>
          </a:xfrm>
          <a:prstGeom prst="roundRect">
            <a:avLst>
              <a:gd name="adj" fmla="val 16667"/>
            </a:avLst>
          </a:prstGeom>
          <a:solidFill>
            <a:srgbClr val="FFCC99"/>
          </a:solidFill>
          <a:ln w="9525">
            <a:solidFill>
              <a:srgbClr val="FF6600"/>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121" name="Text Box 370"/>
          <p:cNvSpPr txBox="1">
            <a:spLocks noChangeArrowheads="1"/>
          </p:cNvSpPr>
          <p:nvPr/>
        </p:nvSpPr>
        <p:spPr bwMode="auto">
          <a:xfrm>
            <a:off x="2667000" y="2681288"/>
            <a:ext cx="990600" cy="246221"/>
          </a:xfrm>
          <a:prstGeom prst="rect">
            <a:avLst/>
          </a:prstGeom>
          <a:noFill/>
          <a:ln w="9525">
            <a:noFill/>
            <a:miter lim="800000"/>
            <a:headEnd/>
            <a:tailEnd/>
          </a:ln>
        </p:spPr>
        <p:txBody>
          <a:bodyPr wrap="square">
            <a:spAutoFit/>
          </a:bodyPr>
          <a:lstStyle/>
          <a:p>
            <a:r>
              <a:rPr lang="en-US" altLang="ja-JP" sz="1000" dirty="0">
                <a:solidFill>
                  <a:srgbClr val="0000FF"/>
                </a:solidFill>
                <a:latin typeface="HGP創英角ｺﾞｼｯｸUB" pitchFamily="50" charset="-128"/>
                <a:ea typeface="HGP創英角ｺﾞｼｯｸUB" pitchFamily="50" charset="-128"/>
              </a:rPr>
              <a:t>Edge Switch</a:t>
            </a:r>
          </a:p>
        </p:txBody>
      </p:sp>
      <p:sp>
        <p:nvSpPr>
          <p:cNvPr id="3122" name="AutoShape 384"/>
          <p:cNvSpPr>
            <a:spLocks noChangeArrowheads="1"/>
          </p:cNvSpPr>
          <p:nvPr/>
        </p:nvSpPr>
        <p:spPr bwMode="auto">
          <a:xfrm>
            <a:off x="4724400" y="2667000"/>
            <a:ext cx="1905000" cy="1219200"/>
          </a:xfrm>
          <a:prstGeom prst="roundRect">
            <a:avLst>
              <a:gd name="adj" fmla="val 16667"/>
            </a:avLst>
          </a:prstGeom>
          <a:solidFill>
            <a:srgbClr val="FFCC99"/>
          </a:solidFill>
          <a:ln w="9525">
            <a:solidFill>
              <a:srgbClr val="FF6600"/>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123" name="Text Box 388"/>
          <p:cNvSpPr txBox="1">
            <a:spLocks noChangeArrowheads="1"/>
          </p:cNvSpPr>
          <p:nvPr/>
        </p:nvSpPr>
        <p:spPr bwMode="auto">
          <a:xfrm>
            <a:off x="4800600" y="2649379"/>
            <a:ext cx="1828800" cy="246221"/>
          </a:xfrm>
          <a:prstGeom prst="rect">
            <a:avLst/>
          </a:prstGeom>
          <a:noFill/>
          <a:ln w="9525">
            <a:noFill/>
            <a:miter lim="800000"/>
            <a:headEnd/>
            <a:tailEnd/>
          </a:ln>
        </p:spPr>
        <p:txBody>
          <a:bodyPr>
            <a:spAutoFit/>
          </a:bodyPr>
          <a:lstStyle/>
          <a:p>
            <a:r>
              <a:rPr lang="en-US" altLang="ja-JP" sz="1000" dirty="0">
                <a:solidFill>
                  <a:srgbClr val="0000FF"/>
                </a:solidFill>
                <a:latin typeface="HGP創英角ｺﾞｼｯｸUB" pitchFamily="50" charset="-128"/>
                <a:ea typeface="HGP創英角ｺﾞｼｯｸUB" pitchFamily="50" charset="-128"/>
              </a:rPr>
              <a:t>Edge </a:t>
            </a:r>
            <a:r>
              <a:rPr lang="en-US" altLang="ja-JP" sz="1000" dirty="0" smtClean="0">
                <a:solidFill>
                  <a:srgbClr val="0000FF"/>
                </a:solidFill>
                <a:latin typeface="HGP創英角ｺﾞｼｯｸUB" pitchFamily="50" charset="-128"/>
                <a:ea typeface="HGP創英角ｺﾞｼｯｸUB" pitchFamily="50" charset="-128"/>
              </a:rPr>
              <a:t>Switch(w/10GbE)</a:t>
            </a:r>
            <a:endParaRPr lang="en-US" altLang="ja-JP" sz="1000" dirty="0">
              <a:solidFill>
                <a:srgbClr val="0000FF"/>
              </a:solidFill>
              <a:latin typeface="HGP創英角ｺﾞｼｯｸUB" pitchFamily="50" charset="-128"/>
              <a:ea typeface="HGP創英角ｺﾞｼｯｸUB" pitchFamily="50" charset="-128"/>
            </a:endParaRPr>
          </a:p>
        </p:txBody>
      </p:sp>
      <p:sp>
        <p:nvSpPr>
          <p:cNvPr id="3124" name="Text Box 390"/>
          <p:cNvSpPr txBox="1">
            <a:spLocks noChangeArrowheads="1"/>
          </p:cNvSpPr>
          <p:nvPr/>
        </p:nvSpPr>
        <p:spPr bwMode="auto">
          <a:xfrm>
            <a:off x="2743200" y="3486090"/>
            <a:ext cx="1752600" cy="400110"/>
          </a:xfrm>
          <a:prstGeom prst="rect">
            <a:avLst/>
          </a:prstGeom>
          <a:solidFill>
            <a:schemeClr val="bg1"/>
          </a:solidFill>
          <a:ln w="9525">
            <a:solidFill>
              <a:schemeClr val="tx1"/>
            </a:solidFill>
            <a:miter lim="800000"/>
            <a:headEnd/>
            <a:tailEnd/>
          </a:ln>
        </p:spPr>
        <p:txBody>
          <a:bodyPr wrap="square">
            <a:spAutoFit/>
          </a:bodyPr>
          <a:lstStyle/>
          <a:p>
            <a:r>
              <a:rPr lang="en-US" altLang="ja-JP" sz="1000" dirty="0">
                <a:latin typeface="HGP創英角ｺﾞｼｯｸUB" pitchFamily="50" charset="-128"/>
                <a:ea typeface="HGP創英角ｺﾞｼｯｸUB" pitchFamily="50" charset="-128"/>
              </a:rPr>
              <a:t>Voltaire </a:t>
            </a:r>
            <a:r>
              <a:rPr lang="en-US" altLang="ja-JP" sz="1000" dirty="0" smtClean="0">
                <a:latin typeface="HGP創英角ｺﾞｼｯｸUB" pitchFamily="50" charset="-128"/>
                <a:ea typeface="HGP創英角ｺﾞｼｯｸUB" pitchFamily="50" charset="-128"/>
              </a:rPr>
              <a:t>Grid </a:t>
            </a:r>
            <a:r>
              <a:rPr lang="en-US" altLang="ja-JP" sz="1000" dirty="0">
                <a:latin typeface="HGP創英角ｺﾞｼｯｸUB" pitchFamily="50" charset="-128"/>
                <a:ea typeface="HGP創英角ｺﾞｼｯｸUB" pitchFamily="50" charset="-128"/>
              </a:rPr>
              <a:t>Director 4036 </a:t>
            </a:r>
            <a:r>
              <a:rPr lang="en-US" altLang="ja-JP" sz="1000" dirty="0" smtClean="0">
                <a:latin typeface="HGP創英角ｺﾞｼｯｸUB" pitchFamily="50" charset="-128"/>
                <a:ea typeface="HGP創英角ｺﾞｼｯｸUB" pitchFamily="50" charset="-128"/>
              </a:rPr>
              <a:t/>
            </a:r>
            <a:br>
              <a:rPr lang="en-US" altLang="ja-JP" sz="1000" dirty="0" smtClean="0">
                <a:latin typeface="HGP創英角ｺﾞｼｯｸUB" pitchFamily="50" charset="-128"/>
                <a:ea typeface="HGP創英角ｺﾞｼｯｸUB" pitchFamily="50" charset="-128"/>
              </a:rPr>
            </a:br>
            <a:r>
              <a:rPr lang="en-US" altLang="ja-JP" sz="1000" dirty="0" smtClean="0">
                <a:latin typeface="HGP創英角ｺﾞｼｯｸUB" pitchFamily="50" charset="-128"/>
                <a:ea typeface="HGP創英角ｺﾞｼｯｸUB" pitchFamily="50" charset="-128"/>
              </a:rPr>
              <a:t>IB </a:t>
            </a:r>
            <a:r>
              <a:rPr lang="en-US" altLang="ja-JP" sz="1000" dirty="0">
                <a:latin typeface="HGP創英角ｺﾞｼｯｸUB" pitchFamily="50" charset="-128"/>
                <a:ea typeface="HGP創英角ｺﾞｼｯｸUB" pitchFamily="50" charset="-128"/>
              </a:rPr>
              <a:t>QDR : 36 </a:t>
            </a:r>
            <a:r>
              <a:rPr lang="en-US" altLang="ja-JP" sz="1000" dirty="0" smtClean="0">
                <a:latin typeface="HGP創英角ｺﾞｼｯｸUB" pitchFamily="50" charset="-128"/>
                <a:ea typeface="HGP創英角ｺﾞｼｯｸUB" pitchFamily="50" charset="-128"/>
              </a:rPr>
              <a:t>ports</a:t>
            </a:r>
            <a:endParaRPr lang="en-US" altLang="ja-JP" sz="1000" dirty="0">
              <a:latin typeface="HGP創英角ｺﾞｼｯｸUB" pitchFamily="50" charset="-128"/>
              <a:ea typeface="HGP創英角ｺﾞｼｯｸUB" pitchFamily="50" charset="-128"/>
            </a:endParaRPr>
          </a:p>
        </p:txBody>
      </p:sp>
      <p:sp>
        <p:nvSpPr>
          <p:cNvPr id="3125" name="Text Box 391"/>
          <p:cNvSpPr txBox="1">
            <a:spLocks noChangeArrowheads="1"/>
          </p:cNvSpPr>
          <p:nvPr/>
        </p:nvSpPr>
        <p:spPr bwMode="auto">
          <a:xfrm>
            <a:off x="4724400" y="3352800"/>
            <a:ext cx="1828800" cy="553998"/>
          </a:xfrm>
          <a:prstGeom prst="rect">
            <a:avLst/>
          </a:prstGeom>
          <a:solidFill>
            <a:schemeClr val="bg1"/>
          </a:solidFill>
          <a:ln w="9525">
            <a:solidFill>
              <a:schemeClr val="tx1"/>
            </a:solidFill>
            <a:miter lim="800000"/>
            <a:headEnd/>
            <a:tailEnd/>
          </a:ln>
        </p:spPr>
        <p:txBody>
          <a:bodyPr wrap="square">
            <a:spAutoFit/>
          </a:bodyPr>
          <a:lstStyle/>
          <a:p>
            <a:r>
              <a:rPr lang="en-US" altLang="ja-JP" sz="1000" dirty="0" smtClean="0">
                <a:latin typeface="HGP創英角ｺﾞｼｯｸUB" pitchFamily="50" charset="-128"/>
                <a:ea typeface="HGP創英角ｺﾞｼｯｸUB" pitchFamily="50" charset="-128"/>
              </a:rPr>
              <a:t>Voltaire </a:t>
            </a:r>
            <a:r>
              <a:rPr lang="en-US" altLang="ja-JP" sz="1000" dirty="0">
                <a:latin typeface="HGP創英角ｺﾞｼｯｸUB" pitchFamily="50" charset="-128"/>
                <a:ea typeface="HGP創英角ｺﾞｼｯｸUB" pitchFamily="50" charset="-128"/>
              </a:rPr>
              <a:t>Grid Director </a:t>
            </a:r>
            <a:r>
              <a:rPr lang="en-US" altLang="ja-JP" sz="1000" dirty="0" smtClean="0">
                <a:latin typeface="HGP創英角ｺﾞｼｯｸUB" pitchFamily="50" charset="-128"/>
                <a:ea typeface="HGP創英角ｺﾞｼｯｸUB" pitchFamily="50" charset="-128"/>
              </a:rPr>
              <a:t>4036E</a:t>
            </a:r>
            <a:endParaRPr lang="en-US" altLang="ja-JP" sz="1000" dirty="0">
              <a:latin typeface="HGP創英角ｺﾞｼｯｸUB" pitchFamily="50" charset="-128"/>
              <a:ea typeface="HGP創英角ｺﾞｼｯｸUB" pitchFamily="50" charset="-128"/>
            </a:endParaRPr>
          </a:p>
          <a:p>
            <a:r>
              <a:rPr lang="en-US" altLang="ja-JP" sz="1000" dirty="0">
                <a:latin typeface="HGP創英角ｺﾞｼｯｸUB" pitchFamily="50" charset="-128"/>
                <a:ea typeface="HGP創英角ｺﾞｼｯｸUB" pitchFamily="50" charset="-128"/>
              </a:rPr>
              <a:t>  IB </a:t>
            </a:r>
            <a:r>
              <a:rPr lang="en-US" altLang="ja-JP" sz="1000" dirty="0" smtClean="0">
                <a:latin typeface="HGP創英角ｺﾞｼｯｸUB" pitchFamily="50" charset="-128"/>
                <a:ea typeface="HGP創英角ｺﾞｼｯｸUB" pitchFamily="50" charset="-128"/>
              </a:rPr>
              <a:t>QDR:34ports</a:t>
            </a:r>
            <a:br>
              <a:rPr lang="en-US" altLang="ja-JP" sz="1000" dirty="0" smtClean="0">
                <a:latin typeface="HGP創英角ｺﾞｼｯｸUB" pitchFamily="50" charset="-128"/>
                <a:ea typeface="HGP創英角ｺﾞｼｯｸUB" pitchFamily="50" charset="-128"/>
              </a:rPr>
            </a:br>
            <a:r>
              <a:rPr lang="en-US" altLang="ja-JP" sz="1000" dirty="0" smtClean="0">
                <a:latin typeface="HGP創英角ｺﾞｼｯｸUB" pitchFamily="50" charset="-128"/>
                <a:ea typeface="HGP創英角ｺﾞｼｯｸUB" pitchFamily="50" charset="-128"/>
              </a:rPr>
              <a:t> 10GbE</a:t>
            </a:r>
            <a:r>
              <a:rPr lang="en-US" altLang="ja-JP" sz="1000" dirty="0">
                <a:latin typeface="HGP創英角ｺﾞｼｯｸUB" pitchFamily="50" charset="-128"/>
                <a:ea typeface="HGP創英角ｺﾞｼｯｸUB" pitchFamily="50" charset="-128"/>
              </a:rPr>
              <a:t>:  </a:t>
            </a:r>
            <a:r>
              <a:rPr lang="en-US" altLang="ja-JP" sz="1000" dirty="0" smtClean="0">
                <a:latin typeface="HGP創英角ｺﾞｼｯｸUB" pitchFamily="50" charset="-128"/>
                <a:ea typeface="HGP創英角ｺﾞｼｯｸUB" pitchFamily="50" charset="-128"/>
              </a:rPr>
              <a:t>2ports</a:t>
            </a:r>
            <a:endParaRPr lang="en-US" altLang="ja-JP" sz="1000" dirty="0">
              <a:latin typeface="HGP創英角ｺﾞｼｯｸUB" pitchFamily="50" charset="-128"/>
              <a:ea typeface="HGP創英角ｺﾞｼｯｸUB" pitchFamily="50" charset="-128"/>
            </a:endParaRPr>
          </a:p>
        </p:txBody>
      </p:sp>
      <p:sp>
        <p:nvSpPr>
          <p:cNvPr id="3126" name="Line 394"/>
          <p:cNvSpPr>
            <a:spLocks noChangeShapeType="1"/>
          </p:cNvSpPr>
          <p:nvPr/>
        </p:nvSpPr>
        <p:spPr bwMode="auto">
          <a:xfrm>
            <a:off x="762000" y="3124200"/>
            <a:ext cx="914400" cy="0"/>
          </a:xfrm>
          <a:prstGeom prst="line">
            <a:avLst/>
          </a:prstGeom>
          <a:noFill/>
          <a:ln w="28575">
            <a:solidFill>
              <a:schemeClr val="tx1"/>
            </a:solidFill>
            <a:prstDash val="sysDot"/>
            <a:round/>
            <a:headEnd/>
            <a:tailEnd/>
          </a:ln>
        </p:spPr>
        <p:txBody>
          <a:bodyPr/>
          <a:lstStyle/>
          <a:p>
            <a:endParaRPr lang="ja-JP" altLang="en-US"/>
          </a:p>
        </p:txBody>
      </p:sp>
      <p:sp>
        <p:nvSpPr>
          <p:cNvPr id="3127" name="Text Box 395"/>
          <p:cNvSpPr txBox="1">
            <a:spLocks noChangeArrowheads="1"/>
          </p:cNvSpPr>
          <p:nvPr/>
        </p:nvSpPr>
        <p:spPr bwMode="auto">
          <a:xfrm>
            <a:off x="685538" y="2819400"/>
            <a:ext cx="1143262" cy="307777"/>
          </a:xfrm>
          <a:prstGeom prst="rect">
            <a:avLst/>
          </a:prstGeom>
          <a:noFill/>
          <a:ln w="9525">
            <a:noFill/>
            <a:miter lim="800000"/>
            <a:headEnd/>
            <a:tailEnd/>
          </a:ln>
        </p:spPr>
        <p:txBody>
          <a:bodyPr wrap="none">
            <a:spAutoFit/>
          </a:bodyPr>
          <a:lstStyle/>
          <a:p>
            <a:r>
              <a:rPr lang="en-US" altLang="ja-JP" sz="1400" dirty="0" smtClean="0">
                <a:latin typeface="HGP創英角ｺﾞｼｯｸUB" pitchFamily="50" charset="-128"/>
                <a:ea typeface="HGP創英角ｺﾞｼｯｸUB" pitchFamily="50" charset="-128"/>
              </a:rPr>
              <a:t>12 switches</a:t>
            </a:r>
            <a:endParaRPr lang="en-US" altLang="ja-JP" sz="1400" dirty="0">
              <a:latin typeface="HGP創英角ｺﾞｼｯｸUB" pitchFamily="50" charset="-128"/>
              <a:ea typeface="HGP創英角ｺﾞｼｯｸUB" pitchFamily="50" charset="-128"/>
            </a:endParaRPr>
          </a:p>
        </p:txBody>
      </p:sp>
      <p:sp>
        <p:nvSpPr>
          <p:cNvPr id="3128" name="Line 402"/>
          <p:cNvSpPr>
            <a:spLocks noChangeShapeType="1"/>
          </p:cNvSpPr>
          <p:nvPr/>
        </p:nvSpPr>
        <p:spPr bwMode="auto">
          <a:xfrm>
            <a:off x="5410200" y="2971800"/>
            <a:ext cx="304800" cy="0"/>
          </a:xfrm>
          <a:prstGeom prst="line">
            <a:avLst/>
          </a:prstGeom>
          <a:noFill/>
          <a:ln w="19050">
            <a:solidFill>
              <a:schemeClr val="tx1"/>
            </a:solidFill>
            <a:prstDash val="sysDot"/>
            <a:round/>
            <a:headEnd/>
            <a:tailEnd/>
          </a:ln>
        </p:spPr>
        <p:txBody>
          <a:bodyPr/>
          <a:lstStyle/>
          <a:p>
            <a:endParaRPr lang="ja-JP" altLang="en-US"/>
          </a:p>
        </p:txBody>
      </p:sp>
      <p:sp>
        <p:nvSpPr>
          <p:cNvPr id="3129" name="Text Box 403"/>
          <p:cNvSpPr txBox="1">
            <a:spLocks noChangeArrowheads="1"/>
          </p:cNvSpPr>
          <p:nvPr/>
        </p:nvSpPr>
        <p:spPr bwMode="auto">
          <a:xfrm>
            <a:off x="5360988" y="2962275"/>
            <a:ext cx="1031051" cy="307777"/>
          </a:xfrm>
          <a:prstGeom prst="rect">
            <a:avLst/>
          </a:prstGeom>
          <a:noFill/>
          <a:ln w="9525">
            <a:noFill/>
            <a:miter lim="800000"/>
            <a:headEnd/>
            <a:tailEnd/>
          </a:ln>
        </p:spPr>
        <p:txBody>
          <a:bodyPr wrap="none">
            <a:spAutoFit/>
          </a:bodyPr>
          <a:lstStyle/>
          <a:p>
            <a:r>
              <a:rPr lang="en-US" altLang="ja-JP" sz="1400" dirty="0" smtClean="0">
                <a:latin typeface="HGP創英角ｺﾞｼｯｸUB" pitchFamily="50" charset="-128"/>
                <a:ea typeface="HGP創英角ｺﾞｼｯｸUB" pitchFamily="50" charset="-128"/>
              </a:rPr>
              <a:t>6 switches</a:t>
            </a:r>
            <a:endParaRPr lang="en-US" altLang="ja-JP" sz="1400" dirty="0">
              <a:latin typeface="HGP創英角ｺﾞｼｯｸUB" pitchFamily="50" charset="-128"/>
              <a:ea typeface="HGP創英角ｺﾞｼｯｸUB" pitchFamily="50" charset="-128"/>
            </a:endParaRPr>
          </a:p>
        </p:txBody>
      </p:sp>
      <p:sp>
        <p:nvSpPr>
          <p:cNvPr id="3130" name="Text Box 406"/>
          <p:cNvSpPr txBox="1">
            <a:spLocks noChangeArrowheads="1"/>
          </p:cNvSpPr>
          <p:nvPr/>
        </p:nvSpPr>
        <p:spPr bwMode="auto">
          <a:xfrm>
            <a:off x="3048000" y="3048000"/>
            <a:ext cx="1255472" cy="307777"/>
          </a:xfrm>
          <a:prstGeom prst="rect">
            <a:avLst/>
          </a:prstGeom>
          <a:noFill/>
          <a:ln w="9525">
            <a:noFill/>
            <a:miter lim="800000"/>
            <a:headEnd/>
            <a:tailEnd/>
          </a:ln>
        </p:spPr>
        <p:txBody>
          <a:bodyPr wrap="none">
            <a:spAutoFit/>
          </a:bodyPr>
          <a:lstStyle/>
          <a:p>
            <a:r>
              <a:rPr lang="en-US" altLang="ja-JP" sz="1400" dirty="0" smtClean="0">
                <a:latin typeface="HGP創英角ｺﾞｼｯｸUB" pitchFamily="50" charset="-128"/>
                <a:ea typeface="HGP創英角ｺﾞｼｯｸUB" pitchFamily="50" charset="-128"/>
              </a:rPr>
              <a:t>179 switches</a:t>
            </a:r>
            <a:endParaRPr lang="en-US" altLang="ja-JP" sz="1400" dirty="0">
              <a:latin typeface="HGP創英角ｺﾞｼｯｸUB" pitchFamily="50" charset="-128"/>
              <a:ea typeface="HGP創英角ｺﾞｼｯｸUB" pitchFamily="50" charset="-128"/>
            </a:endParaRPr>
          </a:p>
        </p:txBody>
      </p:sp>
      <p:sp>
        <p:nvSpPr>
          <p:cNvPr id="3131" name="Line 407"/>
          <p:cNvSpPr>
            <a:spLocks noChangeShapeType="1"/>
          </p:cNvSpPr>
          <p:nvPr/>
        </p:nvSpPr>
        <p:spPr bwMode="auto">
          <a:xfrm>
            <a:off x="3352800" y="2971800"/>
            <a:ext cx="533400" cy="0"/>
          </a:xfrm>
          <a:prstGeom prst="line">
            <a:avLst/>
          </a:prstGeom>
          <a:noFill/>
          <a:ln w="19050">
            <a:solidFill>
              <a:schemeClr val="tx1"/>
            </a:solidFill>
            <a:prstDash val="sysDot"/>
            <a:round/>
            <a:headEnd/>
            <a:tailEnd/>
          </a:ln>
        </p:spPr>
        <p:txBody>
          <a:bodyPr/>
          <a:lstStyle/>
          <a:p>
            <a:endParaRPr lang="ja-JP" altLang="en-US"/>
          </a:p>
        </p:txBody>
      </p:sp>
      <p:sp>
        <p:nvSpPr>
          <p:cNvPr id="3132" name="Line 408"/>
          <p:cNvSpPr>
            <a:spLocks noChangeShapeType="1"/>
          </p:cNvSpPr>
          <p:nvPr/>
        </p:nvSpPr>
        <p:spPr bwMode="auto">
          <a:xfrm>
            <a:off x="4648200" y="2286000"/>
            <a:ext cx="0" cy="152400"/>
          </a:xfrm>
          <a:prstGeom prst="line">
            <a:avLst/>
          </a:prstGeom>
          <a:noFill/>
          <a:ln w="57150">
            <a:solidFill>
              <a:schemeClr val="tx1"/>
            </a:solidFill>
            <a:round/>
            <a:headEnd/>
            <a:tailEnd/>
          </a:ln>
        </p:spPr>
        <p:txBody>
          <a:bodyPr/>
          <a:lstStyle/>
          <a:p>
            <a:endParaRPr lang="ja-JP" altLang="en-US"/>
          </a:p>
        </p:txBody>
      </p:sp>
      <p:sp>
        <p:nvSpPr>
          <p:cNvPr id="3133" name="Text Box 427"/>
          <p:cNvSpPr txBox="1">
            <a:spLocks noChangeArrowheads="1"/>
          </p:cNvSpPr>
          <p:nvPr/>
        </p:nvSpPr>
        <p:spPr bwMode="auto">
          <a:xfrm>
            <a:off x="5486400" y="838200"/>
            <a:ext cx="1752600" cy="1015663"/>
          </a:xfrm>
          <a:prstGeom prst="rect">
            <a:avLst/>
          </a:prstGeom>
          <a:solidFill>
            <a:schemeClr val="bg1"/>
          </a:solidFill>
          <a:ln w="9525">
            <a:solidFill>
              <a:schemeClr val="tx1"/>
            </a:solidFill>
            <a:miter lim="800000"/>
            <a:headEnd/>
            <a:tailEnd/>
          </a:ln>
        </p:spPr>
        <p:txBody>
          <a:bodyPr wrap="square">
            <a:spAutoFit/>
          </a:bodyPr>
          <a:lstStyle/>
          <a:p>
            <a:r>
              <a:rPr lang="en-US" altLang="ja-JP" sz="1000" dirty="0">
                <a:latin typeface="HGP創英角ｺﾞｼｯｸUB" pitchFamily="50" charset="-128"/>
                <a:ea typeface="HGP創英角ｺﾞｼｯｸUB" pitchFamily="50" charset="-128"/>
              </a:rPr>
              <a:t>Storage Server </a:t>
            </a:r>
          </a:p>
          <a:p>
            <a:r>
              <a:rPr lang="en-US" altLang="ja-JP" sz="1000" dirty="0">
                <a:latin typeface="HGP創英角ｺﾞｼｯｸUB" pitchFamily="50" charset="-128"/>
                <a:ea typeface="HGP創英角ｺﾞｼｯｸUB" pitchFamily="50" charset="-128"/>
              </a:rPr>
              <a:t>  HP DL380 G6  4nodes</a:t>
            </a:r>
          </a:p>
          <a:p>
            <a:r>
              <a:rPr lang="en-US" altLang="ja-JP" sz="1000" dirty="0">
                <a:latin typeface="HGP創英角ｺﾞｼｯｸUB" pitchFamily="50" charset="-128"/>
                <a:ea typeface="HGP創英角ｺﾞｼｯｸUB" pitchFamily="50" charset="-128"/>
              </a:rPr>
              <a:t>  </a:t>
            </a:r>
            <a:r>
              <a:rPr lang="en-US" altLang="ja-JP" sz="1000" dirty="0" err="1">
                <a:latin typeface="HGP創英角ｺﾞｼｯｸUB" pitchFamily="50" charset="-128"/>
                <a:ea typeface="HGP創英角ｺﾞｼｯｸUB" pitchFamily="50" charset="-128"/>
              </a:rPr>
              <a:t>BlueArc</a:t>
            </a:r>
            <a:r>
              <a:rPr lang="ja-JP" altLang="en-US" sz="1000" dirty="0">
                <a:latin typeface="HGP創英角ｺﾞｼｯｸUB" pitchFamily="50" charset="-128"/>
                <a:ea typeface="HGP創英角ｺﾞｼｯｸUB" pitchFamily="50" charset="-128"/>
              </a:rPr>
              <a:t>　</a:t>
            </a:r>
            <a:r>
              <a:rPr lang="en-US" altLang="ja-JP" sz="1000" dirty="0">
                <a:latin typeface="HGP創英角ｺﾞｼｯｸUB" pitchFamily="50" charset="-128"/>
                <a:ea typeface="HGP創英角ｺﾞｼｯｸUB" pitchFamily="50" charset="-128"/>
              </a:rPr>
              <a:t>Mercury 100 </a:t>
            </a:r>
            <a:r>
              <a:rPr lang="en-US" altLang="ja-JP" sz="1000" dirty="0" smtClean="0">
                <a:latin typeface="HGP創英角ｺﾞｼｯｸUB" pitchFamily="50" charset="-128"/>
                <a:ea typeface="HGP創英角ｺﾞｼｯｸUB" pitchFamily="50" charset="-128"/>
              </a:rPr>
              <a:t>x2</a:t>
            </a:r>
            <a:endParaRPr lang="en-US" altLang="ja-JP" sz="1000" dirty="0">
              <a:latin typeface="HGP創英角ｺﾞｼｯｸUB" pitchFamily="50" charset="-128"/>
              <a:ea typeface="HGP創英角ｺﾞｼｯｸUB" pitchFamily="50" charset="-128"/>
            </a:endParaRPr>
          </a:p>
          <a:p>
            <a:r>
              <a:rPr lang="en-US" altLang="ja-JP" sz="1000" dirty="0">
                <a:latin typeface="HGP創英角ｺﾞｼｯｸUB" pitchFamily="50" charset="-128"/>
                <a:ea typeface="HGP創英角ｺﾞｼｯｸUB" pitchFamily="50" charset="-128"/>
              </a:rPr>
              <a:t>Storage</a:t>
            </a:r>
          </a:p>
          <a:p>
            <a:r>
              <a:rPr lang="en-US" altLang="ja-JP" sz="1000" dirty="0">
                <a:latin typeface="HGP創英角ｺﾞｼｯｸUB" pitchFamily="50" charset="-128"/>
                <a:ea typeface="HGP創英角ｺﾞｼｯｸUB" pitchFamily="50" charset="-128"/>
              </a:rPr>
              <a:t>  DDN SFA10000  x1</a:t>
            </a:r>
          </a:p>
          <a:p>
            <a:r>
              <a:rPr lang="ja-JP" altLang="en-US" sz="1000" dirty="0">
                <a:latin typeface="HGP創英角ｺﾞｼｯｸUB" pitchFamily="50" charset="-128"/>
                <a:ea typeface="HGP創英角ｺﾞｼｯｸUB" pitchFamily="50" charset="-128"/>
              </a:rPr>
              <a:t>　（</a:t>
            </a:r>
            <a:r>
              <a:rPr lang="en-US" altLang="ja-JP" sz="1000" dirty="0">
                <a:latin typeface="HGP創英角ｺﾞｼｯｸUB" pitchFamily="50" charset="-128"/>
                <a:ea typeface="HGP創英角ｺﾞｼｯｸUB" pitchFamily="50" charset="-128"/>
              </a:rPr>
              <a:t>10 </a:t>
            </a:r>
            <a:r>
              <a:rPr lang="en-US" altLang="ja-JP" sz="1000" dirty="0" smtClean="0">
                <a:latin typeface="HGP創英角ｺﾞｼｯｸUB" pitchFamily="50" charset="-128"/>
                <a:ea typeface="HGP創英角ｺﾞｼｯｸUB" pitchFamily="50" charset="-128"/>
              </a:rPr>
              <a:t>enclosures </a:t>
            </a:r>
            <a:r>
              <a:rPr lang="en-US" altLang="ja-JP" sz="1000" dirty="0">
                <a:latin typeface="HGP創英角ｺﾞｼｯｸUB" pitchFamily="50" charset="-128"/>
                <a:ea typeface="HGP創英角ｺﾞｼｯｸUB" pitchFamily="50" charset="-128"/>
              </a:rPr>
              <a:t>x1</a:t>
            </a:r>
            <a:r>
              <a:rPr lang="ja-JP" altLang="en-US" sz="1000" dirty="0">
                <a:latin typeface="HGP創英角ｺﾞｼｯｸUB" pitchFamily="50" charset="-128"/>
                <a:ea typeface="HGP創英角ｺﾞｼｯｸUB" pitchFamily="50" charset="-128"/>
              </a:rPr>
              <a:t>）</a:t>
            </a:r>
          </a:p>
        </p:txBody>
      </p:sp>
      <p:pic>
        <p:nvPicPr>
          <p:cNvPr id="3134" name="Picture 571" descr="4036"/>
          <p:cNvPicPr>
            <a:picLocks noChangeAspect="1" noChangeArrowheads="1"/>
          </p:cNvPicPr>
          <p:nvPr/>
        </p:nvPicPr>
        <p:blipFill>
          <a:blip r:embed="rId4" cstate="print"/>
          <a:srcRect/>
          <a:stretch>
            <a:fillRect/>
          </a:stretch>
        </p:blipFill>
        <p:spPr bwMode="auto">
          <a:xfrm>
            <a:off x="4848225" y="2895600"/>
            <a:ext cx="533400" cy="152400"/>
          </a:xfrm>
          <a:prstGeom prst="rect">
            <a:avLst/>
          </a:prstGeom>
          <a:noFill/>
          <a:ln w="9525">
            <a:noFill/>
            <a:miter lim="800000"/>
            <a:headEnd/>
            <a:tailEnd/>
          </a:ln>
        </p:spPr>
      </p:pic>
      <p:pic>
        <p:nvPicPr>
          <p:cNvPr id="3135" name="Picture 572" descr="4036"/>
          <p:cNvPicPr>
            <a:picLocks noChangeAspect="1" noChangeArrowheads="1"/>
          </p:cNvPicPr>
          <p:nvPr/>
        </p:nvPicPr>
        <p:blipFill>
          <a:blip r:embed="rId4" cstate="print"/>
          <a:srcRect/>
          <a:stretch>
            <a:fillRect/>
          </a:stretch>
        </p:blipFill>
        <p:spPr bwMode="auto">
          <a:xfrm>
            <a:off x="5734050" y="2895600"/>
            <a:ext cx="533400" cy="152400"/>
          </a:xfrm>
          <a:prstGeom prst="rect">
            <a:avLst/>
          </a:prstGeom>
          <a:noFill/>
          <a:ln w="9525">
            <a:noFill/>
            <a:miter lim="800000"/>
            <a:headEnd/>
            <a:tailEnd/>
          </a:ln>
        </p:spPr>
      </p:pic>
      <p:pic>
        <p:nvPicPr>
          <p:cNvPr id="3136" name="Picture 574" descr="4036-2"/>
          <p:cNvPicPr>
            <a:picLocks noChangeAspect="1" noChangeArrowheads="1"/>
          </p:cNvPicPr>
          <p:nvPr/>
        </p:nvPicPr>
        <p:blipFill>
          <a:blip r:embed="rId5" cstate="print"/>
          <a:srcRect/>
          <a:stretch>
            <a:fillRect/>
          </a:stretch>
        </p:blipFill>
        <p:spPr bwMode="auto">
          <a:xfrm>
            <a:off x="2667000" y="2889250"/>
            <a:ext cx="685800" cy="177800"/>
          </a:xfrm>
          <a:prstGeom prst="rect">
            <a:avLst/>
          </a:prstGeom>
          <a:noFill/>
          <a:ln w="9525">
            <a:noFill/>
            <a:miter lim="800000"/>
            <a:headEnd/>
            <a:tailEnd/>
          </a:ln>
        </p:spPr>
      </p:pic>
      <p:pic>
        <p:nvPicPr>
          <p:cNvPr id="3137" name="Picture 575" descr="4036-2"/>
          <p:cNvPicPr>
            <a:picLocks noChangeAspect="1" noChangeArrowheads="1"/>
          </p:cNvPicPr>
          <p:nvPr/>
        </p:nvPicPr>
        <p:blipFill>
          <a:blip r:embed="rId5" cstate="print"/>
          <a:srcRect/>
          <a:stretch>
            <a:fillRect/>
          </a:stretch>
        </p:blipFill>
        <p:spPr bwMode="auto">
          <a:xfrm>
            <a:off x="3886200" y="2895600"/>
            <a:ext cx="685800" cy="177800"/>
          </a:xfrm>
          <a:prstGeom prst="rect">
            <a:avLst/>
          </a:prstGeom>
          <a:noFill/>
          <a:ln w="9525">
            <a:noFill/>
            <a:miter lim="800000"/>
            <a:headEnd/>
            <a:tailEnd/>
          </a:ln>
        </p:spPr>
      </p:pic>
      <p:pic>
        <p:nvPicPr>
          <p:cNvPr id="3138" name="Picture 577" descr="4700"/>
          <p:cNvPicPr>
            <a:picLocks noChangeAspect="1" noChangeArrowheads="1"/>
          </p:cNvPicPr>
          <p:nvPr/>
        </p:nvPicPr>
        <p:blipFill>
          <a:blip r:embed="rId6" cstate="print"/>
          <a:srcRect/>
          <a:stretch>
            <a:fillRect/>
          </a:stretch>
        </p:blipFill>
        <p:spPr bwMode="auto">
          <a:xfrm>
            <a:off x="1676400" y="2809875"/>
            <a:ext cx="476250" cy="628650"/>
          </a:xfrm>
          <a:prstGeom prst="rect">
            <a:avLst/>
          </a:prstGeom>
          <a:noFill/>
          <a:ln w="9525">
            <a:noFill/>
            <a:miter lim="800000"/>
            <a:headEnd/>
            <a:tailEnd/>
          </a:ln>
        </p:spPr>
      </p:pic>
      <p:pic>
        <p:nvPicPr>
          <p:cNvPr id="3139" name="Picture 578" descr="4700"/>
          <p:cNvPicPr>
            <a:picLocks noChangeAspect="1" noChangeArrowheads="1"/>
          </p:cNvPicPr>
          <p:nvPr/>
        </p:nvPicPr>
        <p:blipFill>
          <a:blip r:embed="rId6" cstate="print"/>
          <a:srcRect/>
          <a:stretch>
            <a:fillRect/>
          </a:stretch>
        </p:blipFill>
        <p:spPr bwMode="auto">
          <a:xfrm>
            <a:off x="314325" y="2809875"/>
            <a:ext cx="476250" cy="628650"/>
          </a:xfrm>
          <a:prstGeom prst="rect">
            <a:avLst/>
          </a:prstGeom>
          <a:noFill/>
          <a:ln w="9525">
            <a:noFill/>
            <a:miter lim="800000"/>
            <a:headEnd/>
            <a:tailEnd/>
          </a:ln>
        </p:spPr>
      </p:pic>
      <p:sp>
        <p:nvSpPr>
          <p:cNvPr id="3140" name="AutoShape 2"/>
          <p:cNvSpPr>
            <a:spLocks noChangeArrowheads="1"/>
          </p:cNvSpPr>
          <p:nvPr/>
        </p:nvSpPr>
        <p:spPr bwMode="auto">
          <a:xfrm>
            <a:off x="6934200" y="3200400"/>
            <a:ext cx="1524000" cy="381000"/>
          </a:xfrm>
          <a:prstGeom prst="roundRect">
            <a:avLst>
              <a:gd name="adj" fmla="val 16667"/>
            </a:avLst>
          </a:prstGeom>
          <a:solidFill>
            <a:srgbClr val="FFFF00">
              <a:alpha val="23137"/>
            </a:srgbClr>
          </a:solidFill>
          <a:ln w="9525">
            <a:solidFill>
              <a:srgbClr val="FFFF00"/>
            </a:solidFill>
            <a:round/>
            <a:headEnd/>
            <a:tailEnd/>
          </a:ln>
        </p:spPr>
        <p:txBody>
          <a:bodyPr wrap="none" anchor="ctr"/>
          <a:lstStyle/>
          <a:p>
            <a:r>
              <a:rPr lang="en-US" altLang="ja-JP" sz="1200" b="1" dirty="0" smtClean="0">
                <a:solidFill>
                  <a:srgbClr val="3333FF"/>
                </a:solidFill>
                <a:latin typeface="HG創英角ｺﾞｼｯｸUB" pitchFamily="49" charset="-128"/>
                <a:ea typeface="HG創英角ｺﾞｼｯｸUB" pitchFamily="49" charset="-128"/>
              </a:rPr>
              <a:t>Mgmt Servers</a:t>
            </a:r>
            <a:endParaRPr lang="ja-JP" altLang="en-US" sz="1200" b="1" dirty="0">
              <a:solidFill>
                <a:srgbClr val="3333FF"/>
              </a:solidFill>
              <a:latin typeface="HG創英角ｺﾞｼｯｸUB" pitchFamily="49" charset="-128"/>
              <a:ea typeface="HG創英角ｺﾞｼｯｸUB" pitchFamily="49" charset="-128"/>
            </a:endParaRPr>
          </a:p>
        </p:txBody>
      </p:sp>
      <p:sp>
        <p:nvSpPr>
          <p:cNvPr id="3141" name="AutoShape 27"/>
          <p:cNvSpPr>
            <a:spLocks noChangeArrowheads="1"/>
          </p:cNvSpPr>
          <p:nvPr/>
        </p:nvSpPr>
        <p:spPr bwMode="auto">
          <a:xfrm>
            <a:off x="76200" y="4267200"/>
            <a:ext cx="4114800" cy="2209800"/>
          </a:xfrm>
          <a:prstGeom prst="roundRect">
            <a:avLst>
              <a:gd name="adj" fmla="val 16667"/>
            </a:avLst>
          </a:prstGeom>
          <a:solidFill>
            <a:srgbClr val="CCFFFF"/>
          </a:solidFill>
          <a:ln w="9525">
            <a:solidFill>
              <a:srgbClr val="0000FF"/>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142" name="AutoShape 28"/>
          <p:cNvSpPr>
            <a:spLocks noChangeArrowheads="1"/>
          </p:cNvSpPr>
          <p:nvPr/>
        </p:nvSpPr>
        <p:spPr bwMode="auto">
          <a:xfrm>
            <a:off x="4267200" y="4267200"/>
            <a:ext cx="2286000" cy="1524000"/>
          </a:xfrm>
          <a:prstGeom prst="roundRect">
            <a:avLst>
              <a:gd name="adj" fmla="val 16667"/>
            </a:avLst>
          </a:prstGeom>
          <a:solidFill>
            <a:srgbClr val="CCFFFF"/>
          </a:solidFill>
          <a:ln w="9525">
            <a:solidFill>
              <a:srgbClr val="0000FF"/>
            </a:solidFill>
            <a:round/>
            <a:headEnd/>
            <a:tailEnd/>
          </a:ln>
        </p:spPr>
        <p:txBody>
          <a:bodyPr wrap="none" anchor="ctr"/>
          <a:lstStyle/>
          <a:p>
            <a:endParaRPr lang="en-US" altLang="ja-JP" sz="1000" dirty="0" smtClean="0">
              <a:latin typeface="HGP創英角ｺﾞｼｯｸUB" pitchFamily="50" charset="-128"/>
              <a:ea typeface="HGP創英角ｺﾞｼｯｸUB" pitchFamily="50" charset="-128"/>
            </a:endParaRPr>
          </a:p>
          <a:p>
            <a:endParaRPr lang="en-US" altLang="ja-JP" sz="800" dirty="0">
              <a:latin typeface="HGP創英角ｺﾞｼｯｸUB" pitchFamily="50" charset="-128"/>
              <a:ea typeface="HGP創英角ｺﾞｼｯｸUB" pitchFamily="50" charset="-128"/>
            </a:endParaRPr>
          </a:p>
        </p:txBody>
      </p:sp>
      <p:sp>
        <p:nvSpPr>
          <p:cNvPr id="3143" name="Text Box 29"/>
          <p:cNvSpPr txBox="1">
            <a:spLocks noChangeArrowheads="1"/>
          </p:cNvSpPr>
          <p:nvPr/>
        </p:nvSpPr>
        <p:spPr bwMode="auto">
          <a:xfrm>
            <a:off x="228600" y="4218801"/>
            <a:ext cx="1752600" cy="276999"/>
          </a:xfrm>
          <a:prstGeom prst="rect">
            <a:avLst/>
          </a:prstGeom>
          <a:noFill/>
          <a:ln w="9525">
            <a:noFill/>
            <a:miter lim="800000"/>
            <a:headEnd/>
            <a:tailEnd/>
          </a:ln>
        </p:spPr>
        <p:txBody>
          <a:bodyPr>
            <a:spAutoFit/>
          </a:bodyPr>
          <a:lstStyle/>
          <a:p>
            <a:r>
              <a:rPr lang="en-US" altLang="ja-JP" sz="1200" b="1" dirty="0" smtClean="0">
                <a:solidFill>
                  <a:srgbClr val="0000FF"/>
                </a:solidFill>
                <a:latin typeface="HGP創英角ｺﾞｼｯｸUB" pitchFamily="50" charset="-128"/>
                <a:ea typeface="HGP創英角ｺﾞｼｯｸUB" pitchFamily="50" charset="-128"/>
              </a:rPr>
              <a:t>“Thin” Nodes</a:t>
            </a:r>
            <a:endParaRPr lang="ja-JP" altLang="en-US" sz="1200" b="1" dirty="0">
              <a:solidFill>
                <a:srgbClr val="0000FF"/>
              </a:solidFill>
              <a:latin typeface="HGP創英角ｺﾞｼｯｸUB" pitchFamily="50" charset="-128"/>
              <a:ea typeface="HGP創英角ｺﾞｼｯｸUB" pitchFamily="50" charset="-128"/>
            </a:endParaRPr>
          </a:p>
        </p:txBody>
      </p:sp>
      <p:sp>
        <p:nvSpPr>
          <p:cNvPr id="3144" name="Text Box 31"/>
          <p:cNvSpPr txBox="1">
            <a:spLocks noChangeArrowheads="1"/>
          </p:cNvSpPr>
          <p:nvPr/>
        </p:nvSpPr>
        <p:spPr bwMode="auto">
          <a:xfrm>
            <a:off x="152400" y="6096000"/>
            <a:ext cx="2362200" cy="461665"/>
          </a:xfrm>
          <a:prstGeom prst="rect">
            <a:avLst/>
          </a:prstGeom>
          <a:noFill/>
          <a:ln w="9525">
            <a:noFill/>
            <a:miter lim="800000"/>
            <a:headEnd/>
            <a:tailEnd/>
          </a:ln>
        </p:spPr>
        <p:txBody>
          <a:bodyPr>
            <a:spAutoFit/>
          </a:bodyPr>
          <a:lstStyle/>
          <a:p>
            <a:pPr>
              <a:spcBef>
                <a:spcPct val="50000"/>
              </a:spcBef>
            </a:pPr>
            <a:r>
              <a:rPr lang="en-US" altLang="ja-JP" sz="1200" b="1" dirty="0">
                <a:solidFill>
                  <a:srgbClr val="FF0000"/>
                </a:solidFill>
                <a:latin typeface="HGP創英角ｺﾞｼｯｸUB" pitchFamily="50" charset="-128"/>
                <a:ea typeface="HGP創英角ｺﾞｼｯｸUB" pitchFamily="50" charset="-128"/>
              </a:rPr>
              <a:t>1408nodes   </a:t>
            </a:r>
            <a:r>
              <a:rPr lang="en-US" altLang="ja-JP" sz="1200" b="1" dirty="0" smtClean="0">
                <a:solidFill>
                  <a:srgbClr val="FF0000"/>
                </a:solidFill>
                <a:latin typeface="HGP創英角ｺﾞｼｯｸUB" pitchFamily="50" charset="-128"/>
                <a:ea typeface="HGP創英角ｺﾞｼｯｸUB" pitchFamily="50" charset="-128"/>
              </a:rPr>
              <a:t/>
            </a:r>
            <a:br>
              <a:rPr lang="en-US" altLang="ja-JP" sz="1200" b="1" dirty="0" smtClean="0">
                <a:solidFill>
                  <a:srgbClr val="FF0000"/>
                </a:solidFill>
                <a:latin typeface="HGP創英角ｺﾞｼｯｸUB" pitchFamily="50" charset="-128"/>
                <a:ea typeface="HGP創英角ｺﾞｼｯｸUB" pitchFamily="50" charset="-128"/>
              </a:rPr>
            </a:br>
            <a:r>
              <a:rPr lang="en-US" altLang="ja-JP" sz="1200" b="1" dirty="0" smtClean="0">
                <a:solidFill>
                  <a:srgbClr val="FF0000"/>
                </a:solidFill>
                <a:latin typeface="HGP創英角ｺﾞｼｯｸUB" pitchFamily="50" charset="-128"/>
                <a:ea typeface="HGP創英角ｺﾞｼｯｸUB" pitchFamily="50" charset="-128"/>
              </a:rPr>
              <a:t>(</a:t>
            </a:r>
            <a:r>
              <a:rPr lang="en-US" altLang="ja-JP" sz="1200" b="1" dirty="0">
                <a:solidFill>
                  <a:srgbClr val="FF0000"/>
                </a:solidFill>
                <a:latin typeface="HGP創英角ｺﾞｼｯｸUB" pitchFamily="50" charset="-128"/>
                <a:ea typeface="HGP創英角ｺﾞｼｯｸUB" pitchFamily="50" charset="-128"/>
              </a:rPr>
              <a:t>32node x44 </a:t>
            </a:r>
            <a:r>
              <a:rPr lang="en-US" altLang="ja-JP" sz="1200" b="1" dirty="0" smtClean="0">
                <a:solidFill>
                  <a:srgbClr val="FF0000"/>
                </a:solidFill>
                <a:latin typeface="HGP創英角ｺﾞｼｯｸUB" pitchFamily="50" charset="-128"/>
                <a:ea typeface="HGP創英角ｺﾞｼｯｸUB" pitchFamily="50" charset="-128"/>
              </a:rPr>
              <a:t>Racks)</a:t>
            </a:r>
            <a:endParaRPr lang="en-US" altLang="ja-JP" sz="1200" b="1" dirty="0">
              <a:solidFill>
                <a:srgbClr val="FF0000"/>
              </a:solidFill>
              <a:latin typeface="HGP創英角ｺﾞｼｯｸUB" pitchFamily="50" charset="-128"/>
              <a:ea typeface="HGP創英角ｺﾞｼｯｸUB" pitchFamily="50" charset="-128"/>
            </a:endParaRPr>
          </a:p>
        </p:txBody>
      </p:sp>
      <p:sp>
        <p:nvSpPr>
          <p:cNvPr id="3145" name="Text Box 32"/>
          <p:cNvSpPr txBox="1">
            <a:spLocks noChangeArrowheads="1"/>
          </p:cNvSpPr>
          <p:nvPr/>
        </p:nvSpPr>
        <p:spPr bwMode="auto">
          <a:xfrm>
            <a:off x="1524000" y="4267200"/>
            <a:ext cx="2667000" cy="1631216"/>
          </a:xfrm>
          <a:prstGeom prst="rect">
            <a:avLst/>
          </a:prstGeom>
          <a:solidFill>
            <a:schemeClr val="bg1"/>
          </a:solidFill>
          <a:ln w="9525">
            <a:solidFill>
              <a:schemeClr val="tx1"/>
            </a:solidFill>
            <a:miter lim="800000"/>
            <a:headEnd/>
            <a:tailEnd/>
          </a:ln>
        </p:spPr>
        <p:txBody>
          <a:bodyPr wrap="square">
            <a:spAutoFit/>
          </a:bodyPr>
          <a:lstStyle/>
          <a:p>
            <a:r>
              <a:rPr lang="en-US" altLang="ja-JP" sz="1000" b="1" dirty="0" smtClean="0">
                <a:latin typeface="HGP創英角ｺﾞｼｯｸUB" pitchFamily="50" charset="-128"/>
                <a:ea typeface="HGP創英角ｺﾞｼｯｸUB" pitchFamily="50" charset="-128"/>
              </a:rPr>
              <a:t>NEW DESIGN Hewlett Packard CPU+GPU </a:t>
            </a:r>
            <a:br>
              <a:rPr lang="en-US" altLang="ja-JP" sz="1000" b="1" dirty="0" smtClean="0">
                <a:latin typeface="HGP創英角ｺﾞｼｯｸUB" pitchFamily="50" charset="-128"/>
                <a:ea typeface="HGP創英角ｺﾞｼｯｸUB" pitchFamily="50" charset="-128"/>
              </a:rPr>
            </a:br>
            <a:r>
              <a:rPr lang="en-US" altLang="ja-JP" sz="1000" b="1" dirty="0" smtClean="0">
                <a:latin typeface="HGP創英角ｺﾞｼｯｸUB" pitchFamily="50" charset="-128"/>
                <a:ea typeface="HGP創英角ｺﾞｼｯｸUB" pitchFamily="50" charset="-128"/>
              </a:rPr>
              <a:t> </a:t>
            </a:r>
            <a:r>
              <a:rPr lang="en-US" altLang="ja-JP"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 High BW Compute Nodes</a:t>
            </a:r>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x 1408</a:t>
            </a:r>
            <a:r>
              <a:rPr lang="ja-JP" altLang="en-US" sz="1000" b="1" dirty="0">
                <a:latin typeface="HGP創英角ｺﾞｼｯｸUB" pitchFamily="50" charset="-128"/>
                <a:ea typeface="HGP創英角ｺﾞｼｯｸUB" pitchFamily="50" charset="-128"/>
              </a:rPr>
              <a:t>　　　　　　　　　　</a:t>
            </a:r>
          </a:p>
          <a:p>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Intel </a:t>
            </a:r>
            <a:r>
              <a:rPr lang="en-US" altLang="ja-JP" sz="1000" b="1" dirty="0" err="1" smtClean="0">
                <a:latin typeface="HGP創英角ｺﾞｼｯｸUB" pitchFamily="50" charset="-128"/>
                <a:ea typeface="HGP創英角ｺﾞｼｯｸUB" pitchFamily="50" charset="-128"/>
              </a:rPr>
              <a:t>Westmere</a:t>
            </a:r>
            <a:r>
              <a:rPr lang="en-US" altLang="ja-JP" sz="1000" b="1" dirty="0" smtClean="0">
                <a:latin typeface="HGP創英角ｺﾞｼｯｸUB" pitchFamily="50" charset="-128"/>
                <a:ea typeface="HGP創英角ｺﾞｼｯｸUB" pitchFamily="50" charset="-128"/>
              </a:rPr>
              <a:t>-EP  2.93GHz</a:t>
            </a:r>
          </a:p>
          <a:p>
            <a:r>
              <a:rPr lang="en-US" altLang="ja-JP"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     (TB</a:t>
            </a:r>
            <a:r>
              <a:rPr lang="ja-JP" altLang="en-US" sz="1000" b="1" dirty="0">
                <a:latin typeface="HGP創英角ｺﾞｼｯｸUB" pitchFamily="50" charset="-128"/>
                <a:ea typeface="HGP創英角ｺﾞｼｯｸUB" pitchFamily="50" charset="-128"/>
              </a:rPr>
              <a:t>　</a:t>
            </a:r>
            <a:r>
              <a:rPr lang="en-US" altLang="ja-JP" sz="1000" b="1" dirty="0">
                <a:latin typeface="HGP創英角ｺﾞｼｯｸUB" pitchFamily="50" charset="-128"/>
                <a:ea typeface="HGP創英角ｺﾞｼｯｸUB" pitchFamily="50" charset="-128"/>
              </a:rPr>
              <a:t>3.196GHz</a:t>
            </a:r>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12Cores/node </a:t>
            </a:r>
            <a:endParaRPr lang="en-US" al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mily="50" charset="-128"/>
                <a:ea typeface="HGP創英角ｺﾞｼｯｸUB" pitchFamily="50" charset="-128"/>
              </a:rPr>
              <a:t> Mem:55.8GB(=</a:t>
            </a:r>
            <a:r>
              <a:rPr lang="en-US" altLang="ja-JP" sz="1000" b="1" dirty="0" smtClean="0">
                <a:latin typeface="HGP創英角ｺﾞｼｯｸUB" pitchFamily="50" charset="-128"/>
                <a:ea typeface="HGP創英角ｺﾞｼｯｸUB" pitchFamily="50" charset="-128"/>
              </a:rPr>
              <a:t>52GiB)or 103GB</a:t>
            </a:r>
            <a:r>
              <a:rPr lang="en-US" altLang="ja-JP" sz="1000" b="1" dirty="0">
                <a:latin typeface="HGP創英角ｺﾞｼｯｸUB" pitchFamily="50" charset="-128"/>
                <a:ea typeface="HGP創英角ｺﾞｼｯｸUB" pitchFamily="50" charset="-128"/>
              </a:rPr>
              <a:t>(=96GiB)</a:t>
            </a:r>
          </a:p>
          <a:p>
            <a:r>
              <a:rPr lang="en-US" altLang="ja-JP" sz="1000" b="1" dirty="0">
                <a:latin typeface="HGP創英角ｺﾞｼｯｸUB" pitchFamily="50" charset="-128"/>
                <a:ea typeface="HGP創英角ｺﾞｼｯｸUB" pitchFamily="50" charset="-128"/>
              </a:rPr>
              <a:t> GPU NVIDIA M2050 </a:t>
            </a:r>
            <a:r>
              <a:rPr lang="en-US" altLang="ja-JP" sz="1000" b="1" dirty="0" smtClean="0">
                <a:latin typeface="HGP創英角ｺﾞｼｯｸUB" pitchFamily="50" charset="-128"/>
                <a:ea typeface="HGP創英角ｺﾞｼｯｸUB" pitchFamily="50" charset="-128"/>
              </a:rPr>
              <a:t>515GFlops, 3GPUs/node</a:t>
            </a:r>
            <a:endParaRPr lang="en-US" al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mily="50" charset="-128"/>
                <a:ea typeface="HGP創英角ｺﾞｼｯｸUB" pitchFamily="50" charset="-128"/>
              </a:rPr>
              <a:t> SSD  60GB x 2  </a:t>
            </a:r>
            <a:r>
              <a:rPr lang="en-US" altLang="ja-JP" sz="1000" b="1" dirty="0" smtClean="0">
                <a:latin typeface="HGP創英角ｺﾞｼｯｸUB" pitchFamily="50" charset="-128"/>
                <a:ea typeface="HGP創英角ｺﾞｼｯｸUB" pitchFamily="50" charset="-128"/>
              </a:rPr>
              <a:t>120GB</a:t>
            </a:r>
            <a:r>
              <a:rPr lang="ja-JP" altLang="en-US" sz="1000" b="1" dirty="0">
                <a:latin typeface="HGP創英角ｺﾞｼｯｸUB" pitchFamily="50" charset="-128"/>
                <a:ea typeface="HGP創英角ｺﾞｼｯｸUB" pitchFamily="50" charset="-128"/>
              </a:rPr>
              <a:t>　</a:t>
            </a:r>
            <a:r>
              <a:rPr lang="en-US" altLang="ja-JP" sz="1000" b="1" dirty="0">
                <a:latin typeface="HGP創英角ｺﾞｼｯｸUB" pitchFamily="50" charset="-128"/>
                <a:ea typeface="HGP創英角ｺﾞｼｯｸUB" pitchFamily="50" charset="-128"/>
              </a:rPr>
              <a:t>※</a:t>
            </a:r>
            <a:r>
              <a:rPr lang="en-US" altLang="ja-JP" sz="1000" b="1" dirty="0" smtClean="0">
                <a:latin typeface="HGP創英角ｺﾞｼｯｸUB" pitchFamily="50" charset="-128"/>
                <a:ea typeface="HGP創英角ｺﾞｼｯｸUB" pitchFamily="50" charset="-128"/>
              </a:rPr>
              <a:t>55.8GB</a:t>
            </a:r>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node</a:t>
            </a:r>
            <a:endParaRPr lang="en-US" al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mily="50" charset="-128"/>
                <a:ea typeface="HGP創英角ｺﾞｼｯｸUB" pitchFamily="50" charset="-128"/>
              </a:rPr>
              <a:t>      120GB x 2 </a:t>
            </a:r>
            <a:r>
              <a:rPr lang="en-US" altLang="ja-JP" sz="1000" b="1" dirty="0" smtClean="0">
                <a:latin typeface="HGP創英角ｺﾞｼｯｸUB" pitchFamily="50" charset="-128"/>
                <a:ea typeface="HGP創英角ｺﾞｼｯｸUB" pitchFamily="50" charset="-128"/>
              </a:rPr>
              <a:t> 240GB</a:t>
            </a:r>
            <a:r>
              <a:rPr lang="ja-JP" altLang="en-US" sz="1000" b="1" dirty="0">
                <a:latin typeface="HGP創英角ｺﾞｼｯｸUB" pitchFamily="50" charset="-128"/>
                <a:ea typeface="HGP創英角ｺﾞｼｯｸUB" pitchFamily="50" charset="-128"/>
              </a:rPr>
              <a:t>　</a:t>
            </a:r>
            <a:r>
              <a:rPr lang="en-US" altLang="ja-JP" sz="1000" b="1" dirty="0">
                <a:latin typeface="HGP創英角ｺﾞｼｯｸUB" pitchFamily="50" charset="-128"/>
                <a:ea typeface="HGP創英角ｺﾞｼｯｸUB" pitchFamily="50" charset="-128"/>
              </a:rPr>
              <a:t>※</a:t>
            </a:r>
            <a:r>
              <a:rPr lang="en-US" altLang="ja-JP" sz="1000" b="1" dirty="0" smtClean="0">
                <a:latin typeface="HGP創英角ｺﾞｼｯｸUB" pitchFamily="50" charset="-128"/>
                <a:ea typeface="HGP創英角ｺﾞｼｯｸUB" pitchFamily="50" charset="-128"/>
              </a:rPr>
              <a:t>103GB</a:t>
            </a:r>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node</a:t>
            </a:r>
            <a:endParaRPr lang="en-US" al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mily="50" charset="-128"/>
                <a:ea typeface="HGP創英角ｺﾞｼｯｸUB" pitchFamily="50" charset="-128"/>
              </a:rPr>
              <a:t> OS: </a:t>
            </a:r>
            <a:r>
              <a:rPr lang="en-US" altLang="ja-JP" sz="1000" b="1" dirty="0" err="1">
                <a:latin typeface="HGP創英角ｺﾞｼｯｸUB" pitchFamily="50" charset="-128"/>
                <a:ea typeface="HGP創英角ｺﾞｼｯｸUB" pitchFamily="50" charset="-128"/>
              </a:rPr>
              <a:t>Suse</a:t>
            </a:r>
            <a:r>
              <a:rPr lang="en-US" altLang="ja-JP" sz="1000" b="1" dirty="0">
                <a:latin typeface="HGP創英角ｺﾞｼｯｸUB" pitchFamily="50" charset="-128"/>
                <a:ea typeface="HGP創英角ｺﾞｼｯｸUB" pitchFamily="50" charset="-128"/>
              </a:rPr>
              <a:t> Linux Enterprise </a:t>
            </a:r>
            <a:r>
              <a:rPr lang="en-US" altLang="ja-JP" sz="1000" b="1" dirty="0" smtClean="0">
                <a:latin typeface="HGP創英角ｺﾞｼｯｸUB" pitchFamily="50" charset="-128"/>
                <a:ea typeface="HGP創英角ｺﾞｼｯｸUB" pitchFamily="50" charset="-128"/>
              </a:rPr>
              <a:t>+ Windows HPC</a:t>
            </a:r>
            <a:endParaRPr lang="en-US" altLang="ja-JP" sz="1000" b="1" dirty="0">
              <a:latin typeface="HGP創英角ｺﾞｼｯｸUB" pitchFamily="50" charset="-128"/>
              <a:ea typeface="HGP創英角ｺﾞｼｯｸUB" pitchFamily="50" charset="-128"/>
            </a:endParaRPr>
          </a:p>
        </p:txBody>
      </p:sp>
      <p:sp>
        <p:nvSpPr>
          <p:cNvPr id="3146" name="Text Box 33"/>
          <p:cNvSpPr txBox="1">
            <a:spLocks noChangeArrowheads="1"/>
          </p:cNvSpPr>
          <p:nvPr/>
        </p:nvSpPr>
        <p:spPr bwMode="auto">
          <a:xfrm>
            <a:off x="4419600" y="4191000"/>
            <a:ext cx="1752600" cy="276999"/>
          </a:xfrm>
          <a:prstGeom prst="rect">
            <a:avLst/>
          </a:prstGeom>
          <a:noFill/>
          <a:ln w="9525">
            <a:noFill/>
            <a:miter lim="800000"/>
            <a:headEnd/>
            <a:tailEnd/>
          </a:ln>
        </p:spPr>
        <p:txBody>
          <a:bodyPr>
            <a:spAutoFit/>
          </a:bodyPr>
          <a:lstStyle/>
          <a:p>
            <a:r>
              <a:rPr lang="en-US" altLang="ja-JP" sz="1200" b="1" dirty="0" smtClean="0">
                <a:solidFill>
                  <a:srgbClr val="0000FF"/>
                </a:solidFill>
                <a:latin typeface="HGP創英角ｺﾞｼｯｸUB" pitchFamily="50" charset="-128"/>
                <a:ea typeface="HGP創英角ｺﾞｼｯｸUB" pitchFamily="50" charset="-128"/>
              </a:rPr>
              <a:t>“Medium” Nodes</a:t>
            </a:r>
            <a:endParaRPr lang="ja-JP" altLang="en-US" sz="1200" b="1" dirty="0">
              <a:solidFill>
                <a:srgbClr val="0000FF"/>
              </a:solidFill>
              <a:latin typeface="HGP創英角ｺﾞｼｯｸUB" pitchFamily="50" charset="-128"/>
              <a:ea typeface="HGP創英角ｺﾞｼｯｸUB" pitchFamily="50" charset="-128"/>
            </a:endParaRPr>
          </a:p>
        </p:txBody>
      </p:sp>
      <p:sp>
        <p:nvSpPr>
          <p:cNvPr id="3147" name="Text Box 37"/>
          <p:cNvSpPr txBox="1">
            <a:spLocks noChangeArrowheads="1"/>
          </p:cNvSpPr>
          <p:nvPr/>
        </p:nvSpPr>
        <p:spPr bwMode="auto">
          <a:xfrm>
            <a:off x="4648200" y="4495800"/>
            <a:ext cx="1828800" cy="1015663"/>
          </a:xfrm>
          <a:prstGeom prst="rect">
            <a:avLst/>
          </a:prstGeom>
          <a:solidFill>
            <a:schemeClr val="bg1"/>
          </a:solidFill>
          <a:ln w="9525">
            <a:solidFill>
              <a:schemeClr val="tx1"/>
            </a:solidFill>
            <a:miter lim="800000"/>
            <a:headEnd/>
            <a:tailEnd/>
          </a:ln>
        </p:spPr>
        <p:txBody>
          <a:bodyPr wrap="square">
            <a:spAutoFit/>
          </a:bodyPr>
          <a:lstStyle/>
          <a:p>
            <a:r>
              <a:rPr lang="en-US" altLang="ja-JP" sz="1000" b="1" dirty="0" smtClean="0">
                <a:latin typeface="HGP創英角ｺﾞｼｯｸUB" pitchFamily="50" charset="-128"/>
                <a:ea typeface="HGP創英角ｺﾞｼｯｸUB" pitchFamily="50" charset="-128"/>
              </a:rPr>
              <a:t>HP</a:t>
            </a:r>
            <a:r>
              <a:rPr lang="ja-JP" altLang="en-US" sz="1000" b="1" dirty="0" smtClean="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4Socket</a:t>
            </a:r>
            <a:r>
              <a:rPr lang="ja-JP" altLang="en-US" sz="1000" b="1" dirty="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Server</a:t>
            </a:r>
            <a:r>
              <a:rPr lang="ja-JP" altLang="en-US" sz="1000" b="1" dirty="0" smtClean="0">
                <a:latin typeface="HGP創英角ｺﾞｼｯｸUB" pitchFamily="50" charset="-128"/>
                <a:ea typeface="HGP創英角ｺﾞｼｯｸUB" pitchFamily="50" charset="-128"/>
              </a:rPr>
              <a:t> </a:t>
            </a:r>
            <a:r>
              <a:rPr lang="en-US" altLang="ja-JP" sz="1000" b="1" dirty="0" smtClean="0">
                <a:latin typeface="HGP創英角ｺﾞｼｯｸUB" pitchFamily="50" charset="-128"/>
                <a:ea typeface="HGP創英角ｺﾞｼｯｸUB" pitchFamily="50" charset="-128"/>
              </a:rPr>
              <a:t>24nodes </a:t>
            </a:r>
            <a:endParaRPr lang="en-US" altLang="ja-JP" sz="1000" b="1" dirty="0">
              <a:latin typeface="HGP創英角ｺﾞｼｯｸUB" pitchFamily="50" charset="-128"/>
              <a:ea typeface="HGP創英角ｺﾞｼｯｸUB" pitchFamily="50" charset="-128"/>
            </a:endParaRPr>
          </a:p>
          <a:p>
            <a:r>
              <a:rPr lang="en-US" altLang="ja-JP" sz="1000" b="1" dirty="0">
                <a:latin typeface="HGP創英角ｺﾞｼｯｸUB" pitchFamily="50" charset="-128"/>
                <a:ea typeface="HGP創英角ｺﾞｼｯｸUB" pitchFamily="50" charset="-128"/>
              </a:rPr>
              <a:t>  CPU </a:t>
            </a:r>
            <a:r>
              <a:rPr lang="en-US" altLang="ja-JP" sz="1000" b="1" dirty="0" smtClean="0">
                <a:latin typeface="HGP創英角ｺﾞｼｯｸUB" pitchFamily="50" charset="-128"/>
                <a:ea typeface="HGP創英角ｺﾞｼｯｸUB" pitchFamily="50" charset="-128"/>
              </a:rPr>
              <a:t>Nehalem-EX 2.0GHz                      32Cores/node </a:t>
            </a:r>
            <a:endParaRPr lang="en-US" altLang="ja-JP" sz="1000" b="1" dirty="0">
              <a:latin typeface="HGP創英角ｺﾞｼｯｸUB" pitchFamily="50" charset="-128"/>
              <a:ea typeface="HGP創英角ｺﾞｼｯｸUB" pitchFamily="50" charset="-128"/>
            </a:endParaRPr>
          </a:p>
          <a:p>
            <a:r>
              <a:rPr lang="ja-JP" altLang="en-US" sz="1000" b="1" dirty="0">
                <a:latin typeface="HGP創英角ｺﾞｼｯｸUB" pitchFamily="50" charset="-128"/>
                <a:ea typeface="HGP創英角ｺﾞｼｯｸUB" pitchFamily="50" charset="-128"/>
              </a:rPr>
              <a:t>　</a:t>
            </a:r>
            <a:r>
              <a:rPr lang="en-US" altLang="ja-JP" sz="1000" b="1" dirty="0">
                <a:latin typeface="HGP創英角ｺﾞｼｯｸUB" pitchFamily="50" charset="-128"/>
                <a:ea typeface="HGP創英角ｺﾞｼｯｸUB" pitchFamily="50" charset="-128"/>
              </a:rPr>
              <a:t>Mem:137GB(=128GiB)</a:t>
            </a:r>
          </a:p>
          <a:p>
            <a:r>
              <a:rPr lang="en-US" altLang="ja-JP" sz="1000" b="1" dirty="0">
                <a:latin typeface="HGP創英角ｺﾞｼｯｸUB" pitchFamily="50" charset="-128"/>
                <a:ea typeface="HGP創英角ｺﾞｼｯｸUB" pitchFamily="50" charset="-128"/>
              </a:rPr>
              <a:t>  SSD 120GB x 4   480GB</a:t>
            </a:r>
          </a:p>
          <a:p>
            <a:r>
              <a:rPr lang="en-US" altLang="ja-JP" sz="1000" b="1" dirty="0">
                <a:latin typeface="HGP創英角ｺﾞｼｯｸUB" pitchFamily="50" charset="-128"/>
                <a:ea typeface="HGP創英角ｺﾞｼｯｸUB" pitchFamily="50" charset="-128"/>
              </a:rPr>
              <a:t>  OS: </a:t>
            </a:r>
            <a:r>
              <a:rPr lang="en-US" altLang="ja-JP" sz="1000" b="1" dirty="0" err="1">
                <a:latin typeface="HGP創英角ｺﾞｼｯｸUB" pitchFamily="50" charset="-128"/>
                <a:ea typeface="HGP創英角ｺﾞｼｯｸUB" pitchFamily="50" charset="-128"/>
              </a:rPr>
              <a:t>Suse</a:t>
            </a:r>
            <a:r>
              <a:rPr lang="en-US" altLang="ja-JP" sz="1000" b="1" dirty="0">
                <a:latin typeface="HGP創英角ｺﾞｼｯｸUB" pitchFamily="50" charset="-128"/>
                <a:ea typeface="HGP創英角ｺﾞｼｯｸUB" pitchFamily="50" charset="-128"/>
              </a:rPr>
              <a:t> Linux </a:t>
            </a:r>
            <a:r>
              <a:rPr lang="en-US" altLang="ja-JP" sz="1000" b="1" dirty="0" smtClean="0">
                <a:latin typeface="HGP創英角ｺﾞｼｯｸUB" pitchFamily="50" charset="-128"/>
                <a:ea typeface="HGP創英角ｺﾞｼｯｸUB" pitchFamily="50" charset="-128"/>
              </a:rPr>
              <a:t>Enterprise</a:t>
            </a:r>
            <a:endParaRPr lang="en-US" altLang="ja-JP" sz="1000" b="1" dirty="0">
              <a:latin typeface="HGP創英角ｺﾞｼｯｸUB" pitchFamily="50" charset="-128"/>
              <a:ea typeface="HGP創英角ｺﾞｼｯｸUB" pitchFamily="50" charset="-128"/>
            </a:endParaRPr>
          </a:p>
        </p:txBody>
      </p:sp>
      <p:sp>
        <p:nvSpPr>
          <p:cNvPr id="3148" name="AutoShape 38"/>
          <p:cNvSpPr>
            <a:spLocks noChangeArrowheads="1"/>
          </p:cNvSpPr>
          <p:nvPr/>
        </p:nvSpPr>
        <p:spPr bwMode="auto">
          <a:xfrm>
            <a:off x="6629400" y="4267200"/>
            <a:ext cx="2438400" cy="1524000"/>
          </a:xfrm>
          <a:prstGeom prst="roundRect">
            <a:avLst>
              <a:gd name="adj" fmla="val 16667"/>
            </a:avLst>
          </a:prstGeom>
          <a:solidFill>
            <a:srgbClr val="CCFFFF"/>
          </a:solidFill>
          <a:ln w="9525">
            <a:solidFill>
              <a:srgbClr val="0000FF"/>
            </a:solidFill>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3149" name="Text Box 39"/>
          <p:cNvSpPr txBox="1">
            <a:spLocks noChangeArrowheads="1"/>
          </p:cNvSpPr>
          <p:nvPr/>
        </p:nvSpPr>
        <p:spPr bwMode="auto">
          <a:xfrm>
            <a:off x="6858000" y="4191000"/>
            <a:ext cx="1752600" cy="276999"/>
          </a:xfrm>
          <a:prstGeom prst="rect">
            <a:avLst/>
          </a:prstGeom>
          <a:noFill/>
          <a:ln w="9525">
            <a:noFill/>
            <a:miter lim="800000"/>
            <a:headEnd/>
            <a:tailEnd/>
          </a:ln>
        </p:spPr>
        <p:txBody>
          <a:bodyPr>
            <a:spAutoFit/>
          </a:bodyPr>
          <a:lstStyle/>
          <a:p>
            <a:r>
              <a:rPr lang="en-US" altLang="ja-JP" sz="1200" b="1" dirty="0" smtClean="0">
                <a:solidFill>
                  <a:srgbClr val="0000FF"/>
                </a:solidFill>
                <a:latin typeface="HGP創英角ｺﾞｼｯｸUB" pitchFamily="50" charset="-128"/>
                <a:ea typeface="HGP創英角ｺﾞｼｯｸUB" pitchFamily="50" charset="-128"/>
              </a:rPr>
              <a:t>“Fat” Nodes</a:t>
            </a:r>
            <a:endParaRPr lang="ja-JP" altLang="en-US" sz="1200" b="1" dirty="0">
              <a:solidFill>
                <a:srgbClr val="0000FF"/>
              </a:solidFill>
              <a:latin typeface="HGP創英角ｺﾞｼｯｸUB" pitchFamily="50" charset="-128"/>
              <a:ea typeface="HGP創英角ｺﾞｼｯｸUB" pitchFamily="50" charset="-128"/>
            </a:endParaRPr>
          </a:p>
        </p:txBody>
      </p:sp>
      <p:sp>
        <p:nvSpPr>
          <p:cNvPr id="3150" name="Text Box 43"/>
          <p:cNvSpPr txBox="1">
            <a:spLocks noChangeArrowheads="1"/>
          </p:cNvSpPr>
          <p:nvPr/>
        </p:nvSpPr>
        <p:spPr bwMode="auto">
          <a:xfrm>
            <a:off x="7086600" y="4419600"/>
            <a:ext cx="1905000" cy="1169551"/>
          </a:xfrm>
          <a:prstGeom prst="rect">
            <a:avLst/>
          </a:prstGeom>
          <a:solidFill>
            <a:schemeClr val="bg1"/>
          </a:solidFill>
          <a:ln w="9525">
            <a:solidFill>
              <a:schemeClr val="tx1"/>
            </a:solidFill>
            <a:miter lim="800000"/>
            <a:headEnd/>
            <a:tailEnd/>
          </a:ln>
        </p:spPr>
        <p:txBody>
          <a:bodyPr wrap="square">
            <a:spAutoFit/>
          </a:bodyPr>
          <a:lstStyle/>
          <a:p>
            <a:r>
              <a:rPr lang="en-US" altLang="ja-JP" sz="1000" dirty="0" smtClean="0">
                <a:latin typeface="HGP創英角ｺﾞｼｯｸUB" pitchFamily="50" charset="-128"/>
                <a:ea typeface="HGP創英角ｺﾞｼｯｸUB" pitchFamily="50" charset="-128"/>
              </a:rPr>
              <a:t>HP</a:t>
            </a:r>
            <a:r>
              <a:rPr lang="ja-JP" altLang="en-US" sz="1000" dirty="0" smtClean="0">
                <a:latin typeface="HGP創英角ｺﾞｼｯｸUB" pitchFamily="50" charset="-128"/>
                <a:ea typeface="HGP創英角ｺﾞｼｯｸUB" pitchFamily="50" charset="-128"/>
              </a:rPr>
              <a:t> </a:t>
            </a:r>
            <a:r>
              <a:rPr lang="en-US" altLang="ja-JP" sz="1000" dirty="0" smtClean="0">
                <a:latin typeface="HGP創英角ｺﾞｼｯｸUB" pitchFamily="50" charset="-128"/>
                <a:ea typeface="HGP創英角ｺﾞｼｯｸUB" pitchFamily="50" charset="-128"/>
              </a:rPr>
              <a:t>4Socket</a:t>
            </a:r>
            <a:r>
              <a:rPr lang="ja-JP" altLang="en-US" sz="1000" dirty="0">
                <a:latin typeface="HGP創英角ｺﾞｼｯｸUB" pitchFamily="50" charset="-128"/>
                <a:ea typeface="HGP創英角ｺﾞｼｯｸUB" pitchFamily="50" charset="-128"/>
              </a:rPr>
              <a:t> </a:t>
            </a:r>
            <a:r>
              <a:rPr lang="en-US" altLang="ja-JP" sz="1000" dirty="0" smtClean="0">
                <a:latin typeface="HGP創英角ｺﾞｼｯｸUB" pitchFamily="50" charset="-128"/>
                <a:ea typeface="HGP創英角ｺﾞｼｯｸUB" pitchFamily="50" charset="-128"/>
              </a:rPr>
              <a:t>Server</a:t>
            </a:r>
            <a:r>
              <a:rPr lang="ja-JP" altLang="en-US" sz="1000" dirty="0">
                <a:latin typeface="HGP創英角ｺﾞｼｯｸUB" pitchFamily="50" charset="-128"/>
                <a:ea typeface="HGP創英角ｺﾞｼｯｸUB" pitchFamily="50" charset="-128"/>
              </a:rPr>
              <a:t>　</a:t>
            </a:r>
            <a:r>
              <a:rPr lang="en-US" altLang="ja-JP" sz="1000" dirty="0">
                <a:latin typeface="HGP創英角ｺﾞｼｯｸUB" pitchFamily="50" charset="-128"/>
                <a:ea typeface="HGP創英角ｺﾞｼｯｸUB" pitchFamily="50" charset="-128"/>
              </a:rPr>
              <a:t>10nodes</a:t>
            </a:r>
          </a:p>
          <a:p>
            <a:r>
              <a:rPr lang="en-US" altLang="ja-JP" sz="1000" dirty="0">
                <a:latin typeface="HGP創英角ｺﾞｼｯｸUB" pitchFamily="50" charset="-128"/>
                <a:ea typeface="HGP創英角ｺﾞｼｯｸUB" pitchFamily="50" charset="-128"/>
              </a:rPr>
              <a:t>  CPU N</a:t>
            </a:r>
            <a:r>
              <a:rPr lang="en-US" altLang="ja-JP" sz="1000" dirty="0" smtClean="0">
                <a:latin typeface="HGP創英角ｺﾞｼｯｸUB" pitchFamily="50" charset="-128"/>
                <a:ea typeface="HGP創英角ｺﾞｼｯｸUB" pitchFamily="50" charset="-128"/>
              </a:rPr>
              <a:t>ehalem-EX 2.0GHz                   </a:t>
            </a:r>
            <a:r>
              <a:rPr lang="en-US" altLang="ja-JP" sz="1000" dirty="0">
                <a:latin typeface="HGP創英角ｺﾞｼｯｸUB" pitchFamily="50" charset="-128"/>
                <a:ea typeface="HGP創英角ｺﾞｼｯｸUB" pitchFamily="50" charset="-128"/>
              </a:rPr>
              <a:t>32Core/node </a:t>
            </a:r>
          </a:p>
          <a:p>
            <a:r>
              <a:rPr lang="en-US" altLang="ja-JP" sz="1000" dirty="0">
                <a:latin typeface="HGP創英角ｺﾞｼｯｸUB" pitchFamily="50" charset="-128"/>
                <a:ea typeface="HGP創英角ｺﾞｼｯｸUB" pitchFamily="50" charset="-128"/>
              </a:rPr>
              <a:t>   Mem:274GB(=</a:t>
            </a:r>
            <a:r>
              <a:rPr lang="en-US" altLang="ja-JP" sz="1000" dirty="0" smtClean="0">
                <a:latin typeface="HGP創英角ｺﾞｼｯｸUB" pitchFamily="50" charset="-128"/>
                <a:ea typeface="HGP創英角ｺﾞｼｯｸUB" pitchFamily="50" charset="-128"/>
              </a:rPr>
              <a:t>256GiB)x8</a:t>
            </a:r>
            <a:endParaRPr lang="en-US" altLang="ja-JP" sz="1000" dirty="0">
              <a:latin typeface="HGP創英角ｺﾞｼｯｸUB" pitchFamily="50" charset="-128"/>
              <a:ea typeface="HGP創英角ｺﾞｼｯｸUB" pitchFamily="50" charset="-128"/>
            </a:endParaRPr>
          </a:p>
          <a:p>
            <a:r>
              <a:rPr lang="en-US" altLang="ja-JP" sz="1000" dirty="0">
                <a:latin typeface="HGP創英角ｺﾞｼｯｸUB" pitchFamily="50" charset="-128"/>
                <a:ea typeface="HGP創英角ｺﾞｼｯｸUB" pitchFamily="50" charset="-128"/>
              </a:rPr>
              <a:t>          549GB(=512GiB) </a:t>
            </a:r>
            <a:r>
              <a:rPr lang="en-US" altLang="ja-JP" sz="1000" dirty="0" smtClean="0">
                <a:latin typeface="HGP創英角ｺﾞｼｯｸUB" pitchFamily="50" charset="-128"/>
                <a:ea typeface="HGP創英角ｺﾞｼｯｸUB" pitchFamily="50" charset="-128"/>
              </a:rPr>
              <a:t>x2</a:t>
            </a:r>
            <a:endParaRPr lang="en-US" altLang="ja-JP" sz="1000" dirty="0">
              <a:latin typeface="HGP創英角ｺﾞｼｯｸUB" pitchFamily="50" charset="-128"/>
              <a:ea typeface="HGP創英角ｺﾞｼｯｸUB" pitchFamily="50" charset="-128"/>
            </a:endParaRPr>
          </a:p>
          <a:p>
            <a:r>
              <a:rPr lang="en-US" altLang="ja-JP" sz="1000" dirty="0">
                <a:latin typeface="HGP創英角ｺﾞｼｯｸUB" pitchFamily="50" charset="-128"/>
                <a:ea typeface="HGP創英角ｺﾞｼｯｸUB" pitchFamily="50" charset="-128"/>
              </a:rPr>
              <a:t>   SSD 120GB x 4   480GB</a:t>
            </a:r>
          </a:p>
          <a:p>
            <a:r>
              <a:rPr lang="en-US" altLang="ja-JP" sz="1000" dirty="0">
                <a:latin typeface="HGP創英角ｺﾞｼｯｸUB" pitchFamily="50" charset="-128"/>
                <a:ea typeface="HGP創英角ｺﾞｼｯｸUB" pitchFamily="50" charset="-128"/>
              </a:rPr>
              <a:t>   OS: </a:t>
            </a:r>
            <a:r>
              <a:rPr lang="en-US" altLang="ja-JP" sz="1000" dirty="0" err="1">
                <a:latin typeface="HGP創英角ｺﾞｼｯｸUB" pitchFamily="50" charset="-128"/>
                <a:ea typeface="HGP創英角ｺﾞｼｯｸUB" pitchFamily="50" charset="-128"/>
              </a:rPr>
              <a:t>Suse</a:t>
            </a:r>
            <a:r>
              <a:rPr lang="en-US" altLang="ja-JP" sz="1000" dirty="0">
                <a:latin typeface="HGP創英角ｺﾞｼｯｸUB" pitchFamily="50" charset="-128"/>
                <a:ea typeface="HGP創英角ｺﾞｼｯｸUB" pitchFamily="50" charset="-128"/>
              </a:rPr>
              <a:t> Linux </a:t>
            </a:r>
            <a:r>
              <a:rPr lang="en-US" altLang="ja-JP" sz="1000" dirty="0" smtClean="0">
                <a:latin typeface="HGP創英角ｺﾞｼｯｸUB" pitchFamily="50" charset="-128"/>
                <a:ea typeface="HGP創英角ｺﾞｼｯｸUB" pitchFamily="50" charset="-128"/>
              </a:rPr>
              <a:t>Enterprise</a:t>
            </a:r>
            <a:endParaRPr lang="en-US" altLang="ja-JP" sz="1000" dirty="0">
              <a:latin typeface="HGP創英角ｺﾞｼｯｸUB" pitchFamily="50" charset="-128"/>
              <a:ea typeface="HGP創英角ｺﾞｼｯｸUB" pitchFamily="50" charset="-128"/>
            </a:endParaRPr>
          </a:p>
        </p:txBody>
      </p:sp>
      <p:sp>
        <p:nvSpPr>
          <p:cNvPr id="3151" name="Text Box 52"/>
          <p:cNvSpPr txBox="1">
            <a:spLocks noChangeArrowheads="1"/>
          </p:cNvSpPr>
          <p:nvPr/>
        </p:nvSpPr>
        <p:spPr bwMode="auto">
          <a:xfrm>
            <a:off x="1828800" y="5867400"/>
            <a:ext cx="2590800" cy="646331"/>
          </a:xfrm>
          <a:prstGeom prst="rect">
            <a:avLst/>
          </a:prstGeom>
          <a:noFill/>
          <a:ln w="9525">
            <a:noFill/>
            <a:miter lim="800000"/>
            <a:headEnd/>
            <a:tailEnd/>
          </a:ln>
        </p:spPr>
        <p:txBody>
          <a:bodyPr>
            <a:spAutoFit/>
          </a:bodyPr>
          <a:lstStyle/>
          <a:p>
            <a:pPr>
              <a:spcBef>
                <a:spcPts val="0"/>
              </a:spcBef>
            </a:pPr>
            <a:r>
              <a:rPr lang="en-US" altLang="ja-JP" sz="1200" b="1" dirty="0" smtClean="0">
                <a:latin typeface="HGP創英角ｺﾞｼｯｸUB" pitchFamily="50" charset="-128"/>
                <a:ea typeface="HGP創英角ｺﾞｼｯｸUB" pitchFamily="50" charset="-128"/>
              </a:rPr>
              <a:t>4224 NVIDIA “Fermi” GPUs</a:t>
            </a:r>
          </a:p>
          <a:p>
            <a:pPr>
              <a:spcBef>
                <a:spcPts val="0"/>
              </a:spcBef>
            </a:pPr>
            <a:r>
              <a:rPr lang="en-US" altLang="ja-JP" sz="1200" b="1" dirty="0" smtClean="0">
                <a:latin typeface="HGP創英角ｺﾞｼｯｸUB" pitchFamily="50" charset="-128"/>
                <a:ea typeface="HGP創英角ｺﾞｼｯｸUB" pitchFamily="50" charset="-128"/>
              </a:rPr>
              <a:t>Memory </a:t>
            </a:r>
            <a:r>
              <a:rPr lang="en-US" altLang="ja-JP" sz="1200" b="1" dirty="0">
                <a:latin typeface="HGP創英角ｺﾞｼｯｸUB" pitchFamily="50" charset="-128"/>
                <a:ea typeface="HGP創英角ｺﾞｼｯｸUB" pitchFamily="50" charset="-128"/>
              </a:rPr>
              <a:t>Total</a:t>
            </a:r>
            <a:r>
              <a:rPr lang="ja-JP" altLang="en-US" sz="1200" b="1" dirty="0">
                <a:latin typeface="HGP創英角ｺﾞｼｯｸUB" pitchFamily="50" charset="-128"/>
                <a:ea typeface="HGP創英角ｺﾞｼｯｸUB" pitchFamily="50" charset="-128"/>
              </a:rPr>
              <a:t>：</a:t>
            </a:r>
            <a:r>
              <a:rPr lang="en-US" altLang="ja-JP" sz="1200" b="1" dirty="0">
                <a:latin typeface="HGP創英角ｺﾞｼｯｸUB" pitchFamily="50" charset="-128"/>
                <a:ea typeface="HGP創英角ｺﾞｼｯｸUB" pitchFamily="50" charset="-128"/>
              </a:rPr>
              <a:t>80.55TB</a:t>
            </a:r>
          </a:p>
          <a:p>
            <a:pPr>
              <a:spcBef>
                <a:spcPts val="0"/>
              </a:spcBef>
            </a:pPr>
            <a:r>
              <a:rPr lang="en-US" altLang="ja-JP" sz="1200" b="1" dirty="0">
                <a:latin typeface="HGP創英角ｺﾞｼｯｸUB" pitchFamily="50" charset="-128"/>
                <a:ea typeface="HGP創英角ｺﾞｼｯｸUB" pitchFamily="50" charset="-128"/>
              </a:rPr>
              <a:t>SSD Total</a:t>
            </a:r>
            <a:r>
              <a:rPr lang="ja-JP" altLang="en-US" sz="1200" b="1" dirty="0">
                <a:latin typeface="HGP創英角ｺﾞｼｯｸUB" pitchFamily="50" charset="-128"/>
                <a:ea typeface="HGP創英角ｺﾞｼｯｸUB" pitchFamily="50" charset="-128"/>
              </a:rPr>
              <a:t>：</a:t>
            </a:r>
            <a:r>
              <a:rPr lang="en-US" altLang="ja-JP" sz="1200" b="1" dirty="0">
                <a:latin typeface="HGP創英角ｺﾞｼｯｸUB" pitchFamily="50" charset="-128"/>
                <a:ea typeface="HGP創英角ｺﾞｼｯｸUB" pitchFamily="50" charset="-128"/>
              </a:rPr>
              <a:t>173.88TB</a:t>
            </a:r>
          </a:p>
        </p:txBody>
      </p:sp>
      <p:sp>
        <p:nvSpPr>
          <p:cNvPr id="3152" name="Text Box 53"/>
          <p:cNvSpPr txBox="1">
            <a:spLocks noChangeArrowheads="1"/>
          </p:cNvSpPr>
          <p:nvPr/>
        </p:nvSpPr>
        <p:spPr bwMode="auto">
          <a:xfrm>
            <a:off x="5334000" y="5483423"/>
            <a:ext cx="1905000" cy="307777"/>
          </a:xfrm>
          <a:prstGeom prst="rect">
            <a:avLst/>
          </a:prstGeom>
          <a:noFill/>
          <a:ln w="9525">
            <a:noFill/>
            <a:miter lim="800000"/>
            <a:headEnd/>
            <a:tailEnd/>
          </a:ln>
        </p:spPr>
        <p:txBody>
          <a:bodyPr wrap="square">
            <a:spAutoFit/>
          </a:bodyPr>
          <a:lstStyle/>
          <a:p>
            <a:pPr>
              <a:spcBef>
                <a:spcPct val="50000"/>
              </a:spcBef>
            </a:pPr>
            <a:r>
              <a:rPr lang="en-US" altLang="ja-JP" sz="1400" b="1" dirty="0" smtClean="0">
                <a:latin typeface="HGP創英角ｺﾞｼｯｸUB" pitchFamily="50" charset="-128"/>
                <a:ea typeface="HGP創英角ｺﾞｼｯｸUB" pitchFamily="50" charset="-128"/>
              </a:rPr>
              <a:t>6.14TFLOPS</a:t>
            </a:r>
            <a:endParaRPr lang="en-US" altLang="ja-JP" sz="1400" b="1" dirty="0">
              <a:latin typeface="HGP創英角ｺﾞｼｯｸUB" pitchFamily="50" charset="-128"/>
              <a:ea typeface="HGP創英角ｺﾞｼｯｸUB" pitchFamily="50" charset="-128"/>
            </a:endParaRPr>
          </a:p>
        </p:txBody>
      </p:sp>
      <p:sp>
        <p:nvSpPr>
          <p:cNvPr id="3153" name="Text Box 54"/>
          <p:cNvSpPr txBox="1">
            <a:spLocks noChangeArrowheads="1"/>
          </p:cNvSpPr>
          <p:nvPr/>
        </p:nvSpPr>
        <p:spPr bwMode="auto">
          <a:xfrm>
            <a:off x="7696200" y="5559623"/>
            <a:ext cx="1676400" cy="307777"/>
          </a:xfrm>
          <a:prstGeom prst="rect">
            <a:avLst/>
          </a:prstGeom>
          <a:noFill/>
          <a:ln w="9525">
            <a:noFill/>
            <a:miter lim="800000"/>
            <a:headEnd/>
            <a:tailEnd/>
          </a:ln>
        </p:spPr>
        <p:txBody>
          <a:bodyPr>
            <a:spAutoFit/>
          </a:bodyPr>
          <a:lstStyle/>
          <a:p>
            <a:pPr>
              <a:spcBef>
                <a:spcPct val="50000"/>
              </a:spcBef>
            </a:pPr>
            <a:r>
              <a:rPr lang="en-US" altLang="ja-JP" sz="1400" b="1" dirty="0" smtClean="0">
                <a:latin typeface="HGP創英角ｺﾞｼｯｸUB" pitchFamily="50" charset="-128"/>
                <a:ea typeface="HGP創英角ｺﾞｼｯｸUB" pitchFamily="50" charset="-128"/>
              </a:rPr>
              <a:t>2.56TFLOPS</a:t>
            </a:r>
            <a:endParaRPr lang="en-US" altLang="ja-JP" sz="1400" b="1" dirty="0">
              <a:latin typeface="HGP創英角ｺﾞｼｯｸUB" pitchFamily="50" charset="-128"/>
              <a:ea typeface="HGP創英角ｺﾞｼｯｸUB" pitchFamily="50" charset="-128"/>
            </a:endParaRPr>
          </a:p>
        </p:txBody>
      </p:sp>
      <p:sp>
        <p:nvSpPr>
          <p:cNvPr id="3154" name="Text Box 64"/>
          <p:cNvSpPr txBox="1">
            <a:spLocks noChangeArrowheads="1"/>
          </p:cNvSpPr>
          <p:nvPr/>
        </p:nvSpPr>
        <p:spPr bwMode="auto">
          <a:xfrm>
            <a:off x="609600" y="5424488"/>
            <a:ext cx="685800" cy="214312"/>
          </a:xfrm>
          <a:prstGeom prst="rect">
            <a:avLst/>
          </a:prstGeom>
          <a:noFill/>
          <a:ln w="9525">
            <a:noFill/>
            <a:miter lim="800000"/>
            <a:headEnd/>
            <a:tailEnd/>
          </a:ln>
        </p:spPr>
        <p:txBody>
          <a:bodyPr>
            <a:spAutoFit/>
          </a:bodyPr>
          <a:lstStyle/>
          <a:p>
            <a:pPr>
              <a:spcBef>
                <a:spcPct val="50000"/>
              </a:spcBef>
            </a:pPr>
            <a:r>
              <a:rPr lang="ja-JP" altLang="en-US" sz="800">
                <a:latin typeface="HGP創英角ｺﾞｼｯｸUB" pitchFamily="50" charset="-128"/>
                <a:ea typeface="HGP創英角ｺﾞｼｯｸUB" pitchFamily="50" charset="-128"/>
              </a:rPr>
              <a:t>・・・・・・</a:t>
            </a:r>
          </a:p>
        </p:txBody>
      </p:sp>
      <p:pic>
        <p:nvPicPr>
          <p:cNvPr id="3155" name="Picture 228"/>
          <p:cNvPicPr>
            <a:picLocks noChangeAspect="1" noChangeArrowheads="1"/>
          </p:cNvPicPr>
          <p:nvPr/>
        </p:nvPicPr>
        <p:blipFill>
          <a:blip r:embed="rId7" cstate="print"/>
          <a:srcRect/>
          <a:stretch>
            <a:fillRect/>
          </a:stretch>
        </p:blipFill>
        <p:spPr bwMode="auto">
          <a:xfrm>
            <a:off x="152400" y="4495800"/>
            <a:ext cx="560388" cy="1676400"/>
          </a:xfrm>
          <a:prstGeom prst="rect">
            <a:avLst/>
          </a:prstGeom>
          <a:noFill/>
          <a:ln w="9525">
            <a:noFill/>
            <a:miter lim="800000"/>
            <a:headEnd/>
            <a:tailEnd/>
          </a:ln>
        </p:spPr>
      </p:pic>
      <p:pic>
        <p:nvPicPr>
          <p:cNvPr id="3156" name="Picture 229"/>
          <p:cNvPicPr>
            <a:picLocks noChangeAspect="1" noChangeArrowheads="1"/>
          </p:cNvPicPr>
          <p:nvPr/>
        </p:nvPicPr>
        <p:blipFill>
          <a:blip r:embed="rId8" cstate="print"/>
          <a:srcRect/>
          <a:stretch>
            <a:fillRect/>
          </a:stretch>
        </p:blipFill>
        <p:spPr bwMode="auto">
          <a:xfrm>
            <a:off x="914400" y="4495800"/>
            <a:ext cx="560388" cy="1676400"/>
          </a:xfrm>
          <a:prstGeom prst="rect">
            <a:avLst/>
          </a:prstGeom>
          <a:noFill/>
          <a:ln w="9525">
            <a:noFill/>
            <a:miter lim="800000"/>
            <a:headEnd/>
            <a:tailEnd/>
          </a:ln>
        </p:spPr>
      </p:pic>
      <p:sp>
        <p:nvSpPr>
          <p:cNvPr id="3157" name="Line 241"/>
          <p:cNvSpPr>
            <a:spLocks noChangeShapeType="1"/>
          </p:cNvSpPr>
          <p:nvPr/>
        </p:nvSpPr>
        <p:spPr bwMode="auto">
          <a:xfrm>
            <a:off x="5141913" y="4114800"/>
            <a:ext cx="1906587" cy="0"/>
          </a:xfrm>
          <a:prstGeom prst="line">
            <a:avLst/>
          </a:prstGeom>
          <a:noFill/>
          <a:ln w="76200">
            <a:solidFill>
              <a:schemeClr val="tx1"/>
            </a:solidFill>
            <a:round/>
            <a:headEnd/>
            <a:tailEnd/>
          </a:ln>
        </p:spPr>
        <p:txBody>
          <a:bodyPr/>
          <a:lstStyle/>
          <a:p>
            <a:endParaRPr lang="ja-JP" altLang="en-US"/>
          </a:p>
        </p:txBody>
      </p:sp>
      <p:sp>
        <p:nvSpPr>
          <p:cNvPr id="3158" name="Line 242"/>
          <p:cNvSpPr>
            <a:spLocks noChangeShapeType="1"/>
          </p:cNvSpPr>
          <p:nvPr/>
        </p:nvSpPr>
        <p:spPr bwMode="auto">
          <a:xfrm>
            <a:off x="7010400" y="4114800"/>
            <a:ext cx="0" cy="152400"/>
          </a:xfrm>
          <a:prstGeom prst="line">
            <a:avLst/>
          </a:prstGeom>
          <a:noFill/>
          <a:ln w="76200">
            <a:solidFill>
              <a:schemeClr val="tx1"/>
            </a:solidFill>
            <a:round/>
            <a:headEnd/>
            <a:tailEnd/>
          </a:ln>
        </p:spPr>
        <p:txBody>
          <a:bodyPr/>
          <a:lstStyle/>
          <a:p>
            <a:endParaRPr lang="ja-JP" altLang="en-US"/>
          </a:p>
        </p:txBody>
      </p:sp>
      <p:sp>
        <p:nvSpPr>
          <p:cNvPr id="3159" name="Text Box 7"/>
          <p:cNvSpPr txBox="1">
            <a:spLocks noChangeArrowheads="1"/>
          </p:cNvSpPr>
          <p:nvPr/>
        </p:nvSpPr>
        <p:spPr bwMode="auto">
          <a:xfrm>
            <a:off x="-304800" y="3962400"/>
            <a:ext cx="4724400" cy="276999"/>
          </a:xfrm>
          <a:prstGeom prst="rect">
            <a:avLst/>
          </a:prstGeom>
          <a:noFill/>
          <a:ln w="9525">
            <a:noFill/>
            <a:miter lim="800000"/>
            <a:headEnd/>
            <a:tailEnd/>
          </a:ln>
        </p:spPr>
        <p:txBody>
          <a:bodyPr wrap="square">
            <a:spAutoFit/>
          </a:bodyPr>
          <a:lstStyle/>
          <a:p>
            <a:pPr>
              <a:spcBef>
                <a:spcPct val="50000"/>
              </a:spcBef>
            </a:pPr>
            <a:r>
              <a:rPr lang="ja-JP" altLang="en-US" sz="1200" dirty="0">
                <a:latin typeface="HGP創英角ｺﾞｼｯｸUB" pitchFamily="50" charset="-128"/>
                <a:ea typeface="HGP創英角ｺﾞｼｯｸUB" pitchFamily="50" charset="-128"/>
              </a:rPr>
              <a:t>　　</a:t>
            </a:r>
            <a:r>
              <a:rPr lang="en-US" altLang="ja-JP" sz="1200" b="1" dirty="0" smtClean="0">
                <a:latin typeface="HGP創英角ｺﾞｼｯｸUB" pitchFamily="50" charset="-128"/>
                <a:ea typeface="HGP創英角ｺﾞｼｯｸUB" pitchFamily="50" charset="-128"/>
              </a:rPr>
              <a:t>Compute Nodes</a:t>
            </a:r>
            <a:r>
              <a:rPr lang="ja-JP" altLang="en-US" sz="1200" dirty="0" smtClean="0">
                <a:latin typeface="HGP創英角ｺﾞｼｯｸUB" pitchFamily="50" charset="-128"/>
                <a:ea typeface="HGP創英角ｺﾞｼｯｸUB" pitchFamily="50" charset="-128"/>
              </a:rPr>
              <a:t>： </a:t>
            </a:r>
            <a:r>
              <a:rPr lang="en-US" altLang="ja-JP" sz="1200" b="1" dirty="0" smtClean="0">
                <a:solidFill>
                  <a:schemeClr val="folHlink"/>
                </a:solidFill>
                <a:latin typeface="HGP創英角ｺﾞｼｯｸUB" pitchFamily="50" charset="-128"/>
                <a:ea typeface="HGP創英角ｺﾞｼｯｸUB" pitchFamily="50" charset="-128"/>
              </a:rPr>
              <a:t>2.4</a:t>
            </a:r>
            <a:r>
              <a:rPr lang="en-US" altLang="ja-JP" sz="1200" b="1" dirty="0" smtClean="0">
                <a:latin typeface="HGP創英角ｺﾞｼｯｸUB" pitchFamily="50" charset="-128"/>
                <a:ea typeface="HGP創英角ｺﾞｼｯｸUB" pitchFamily="50" charset="-128"/>
              </a:rPr>
              <a:t>PFlops(CPU+GPU)</a:t>
            </a:r>
            <a:r>
              <a:rPr lang="ja-JP" altLang="en-US" sz="1200" b="1" dirty="0" err="1" smtClean="0">
                <a:latin typeface="HGP創英角ｺﾞｼｯｸUB" pitchFamily="50" charset="-128"/>
                <a:ea typeface="HGP創英角ｺﾞｼｯｸUB" pitchFamily="50" charset="-128"/>
              </a:rPr>
              <a:t> </a:t>
            </a:r>
            <a:r>
              <a:rPr lang="en-US" altLang="ja-JP" sz="1200" b="1" dirty="0" smtClean="0">
                <a:solidFill>
                  <a:srgbClr val="FF0000"/>
                </a:solidFill>
                <a:latin typeface="HGP創英角ｺﾞｼｯｸUB" pitchFamily="50" charset="-128"/>
                <a:ea typeface="HGP創英角ｺﾞｼｯｸUB" pitchFamily="50" charset="-128"/>
              </a:rPr>
              <a:t>224.69</a:t>
            </a:r>
            <a:r>
              <a:rPr lang="en-US" altLang="ja-JP" sz="1200" b="1" dirty="0" smtClean="0">
                <a:latin typeface="HGP創英角ｺﾞｼｯｸUB" pitchFamily="50" charset="-128"/>
                <a:ea typeface="HGP創英角ｺﾞｼｯｸUB" pitchFamily="50" charset="-128"/>
              </a:rPr>
              <a:t>TFlops(CPU</a:t>
            </a:r>
            <a:r>
              <a:rPr lang="en-US" altLang="ja-JP" sz="1200" b="1" dirty="0">
                <a:latin typeface="HGP創英角ｺﾞｼｯｸUB" pitchFamily="50" charset="-128"/>
                <a:ea typeface="HGP創英角ｺﾞｼｯｸUB" pitchFamily="50" charset="-128"/>
              </a:rPr>
              <a:t>)</a:t>
            </a:r>
          </a:p>
        </p:txBody>
      </p:sp>
      <p:pic>
        <p:nvPicPr>
          <p:cNvPr id="3160" name="Picture 230"/>
          <p:cNvPicPr>
            <a:picLocks noChangeAspect="1" noChangeArrowheads="1"/>
          </p:cNvPicPr>
          <p:nvPr/>
        </p:nvPicPr>
        <p:blipFill>
          <a:blip r:embed="rId9" cstate="print"/>
          <a:srcRect/>
          <a:stretch>
            <a:fillRect/>
          </a:stretch>
        </p:blipFill>
        <p:spPr bwMode="auto">
          <a:xfrm>
            <a:off x="6705600" y="4495800"/>
            <a:ext cx="314325" cy="990600"/>
          </a:xfrm>
          <a:prstGeom prst="rect">
            <a:avLst/>
          </a:prstGeom>
          <a:noFill/>
          <a:ln w="9525">
            <a:noFill/>
            <a:miter lim="800000"/>
            <a:headEnd/>
            <a:tailEnd/>
          </a:ln>
        </p:spPr>
      </p:pic>
      <p:pic>
        <p:nvPicPr>
          <p:cNvPr id="3161" name="Picture 230"/>
          <p:cNvPicPr>
            <a:picLocks noChangeAspect="1" noChangeArrowheads="1"/>
          </p:cNvPicPr>
          <p:nvPr/>
        </p:nvPicPr>
        <p:blipFill>
          <a:blip r:embed="rId9" cstate="print"/>
          <a:srcRect/>
          <a:stretch>
            <a:fillRect/>
          </a:stretch>
        </p:blipFill>
        <p:spPr bwMode="auto">
          <a:xfrm>
            <a:off x="4343400" y="4495800"/>
            <a:ext cx="314325" cy="990600"/>
          </a:xfrm>
          <a:prstGeom prst="rect">
            <a:avLst/>
          </a:prstGeom>
          <a:noFill/>
          <a:ln w="9525">
            <a:noFill/>
            <a:miter lim="800000"/>
            <a:headEnd/>
            <a:tailEnd/>
          </a:ln>
        </p:spPr>
      </p:pic>
      <p:sp>
        <p:nvSpPr>
          <p:cNvPr id="3162" name="AutoShape 222"/>
          <p:cNvSpPr>
            <a:spLocks noChangeArrowheads="1"/>
          </p:cNvSpPr>
          <p:nvPr/>
        </p:nvSpPr>
        <p:spPr bwMode="auto">
          <a:xfrm>
            <a:off x="5181600" y="6172200"/>
            <a:ext cx="2667000" cy="228600"/>
          </a:xfrm>
          <a:prstGeom prst="roundRect">
            <a:avLst>
              <a:gd name="adj" fmla="val 16667"/>
            </a:avLst>
          </a:prstGeom>
          <a:noFill/>
          <a:ln w="9525">
            <a:solidFill>
              <a:schemeClr val="tx1"/>
            </a:solidFill>
            <a:prstDash val="dash"/>
            <a:round/>
            <a:headEnd/>
            <a:tailEnd/>
          </a:ln>
        </p:spPr>
        <p:txBody>
          <a:bodyPr wrap="none" anchor="ctr"/>
          <a:lstStyle/>
          <a:p>
            <a:endParaRPr lang="ja-JP" altLang="ja-JP"/>
          </a:p>
        </p:txBody>
      </p:sp>
      <p:sp>
        <p:nvSpPr>
          <p:cNvPr id="3163" name="Text Box 226"/>
          <p:cNvSpPr txBox="1">
            <a:spLocks noChangeArrowheads="1"/>
          </p:cNvSpPr>
          <p:nvPr/>
        </p:nvSpPr>
        <p:spPr bwMode="auto">
          <a:xfrm>
            <a:off x="5486400" y="6184900"/>
            <a:ext cx="2502608" cy="215444"/>
          </a:xfrm>
          <a:prstGeom prst="rect">
            <a:avLst/>
          </a:prstGeom>
          <a:noFill/>
          <a:ln w="9525">
            <a:noFill/>
            <a:miter lim="800000"/>
            <a:headEnd/>
            <a:tailEnd/>
          </a:ln>
        </p:spPr>
        <p:txBody>
          <a:bodyPr wrap="none">
            <a:spAutoFit/>
          </a:bodyPr>
          <a:lstStyle/>
          <a:p>
            <a:r>
              <a:rPr lang="en-US" altLang="ja-JP" sz="800" dirty="0"/>
              <a:t>GSIC:NVIDIA Tesla </a:t>
            </a:r>
            <a:r>
              <a:rPr lang="en-US" altLang="ja-JP" sz="800" dirty="0" smtClean="0"/>
              <a:t>S1070GPU (34  units) </a:t>
            </a:r>
            <a:endParaRPr lang="en-US" altLang="ja-JP" sz="800" dirty="0"/>
          </a:p>
        </p:txBody>
      </p:sp>
      <p:cxnSp>
        <p:nvCxnSpPr>
          <p:cNvPr id="189" name="直線コネクタ 188"/>
          <p:cNvCxnSpPr/>
          <p:nvPr/>
        </p:nvCxnSpPr>
        <p:spPr>
          <a:xfrm rot="5400000">
            <a:off x="5143500" y="59817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rot="5400000">
            <a:off x="5219700" y="59817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rot="5400000">
            <a:off x="7510463" y="59817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rot="5400000">
            <a:off x="7586663" y="59817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68" name="Text Box 226"/>
          <p:cNvSpPr txBox="1">
            <a:spLocks noChangeArrowheads="1"/>
          </p:cNvSpPr>
          <p:nvPr/>
        </p:nvSpPr>
        <p:spPr bwMode="auto">
          <a:xfrm>
            <a:off x="5181600" y="5867400"/>
            <a:ext cx="2667000" cy="215900"/>
          </a:xfrm>
          <a:prstGeom prst="rect">
            <a:avLst/>
          </a:prstGeom>
          <a:solidFill>
            <a:schemeClr val="bg1"/>
          </a:solidFill>
          <a:ln w="9525">
            <a:solidFill>
              <a:schemeClr val="tx1"/>
            </a:solidFill>
            <a:prstDash val="dash"/>
            <a:miter lim="800000"/>
            <a:headEnd/>
            <a:tailEnd/>
          </a:ln>
        </p:spPr>
        <p:txBody>
          <a:bodyPr>
            <a:spAutoFit/>
          </a:bodyPr>
          <a:lstStyle/>
          <a:p>
            <a:pPr algn="ctr"/>
            <a:r>
              <a:rPr lang="en-US" altLang="ja-JP" sz="800"/>
              <a:t>PCI –E  gen2 x16  x2slot/node </a:t>
            </a:r>
          </a:p>
        </p:txBody>
      </p:sp>
      <p:sp>
        <p:nvSpPr>
          <p:cNvPr id="3169" name="Line 51"/>
          <p:cNvSpPr>
            <a:spLocks noChangeShapeType="1"/>
          </p:cNvSpPr>
          <p:nvPr/>
        </p:nvSpPr>
        <p:spPr bwMode="auto">
          <a:xfrm flipV="1">
            <a:off x="7848600" y="1676400"/>
            <a:ext cx="0" cy="685800"/>
          </a:xfrm>
          <a:prstGeom prst="line">
            <a:avLst/>
          </a:prstGeom>
          <a:noFill/>
          <a:ln w="9525">
            <a:solidFill>
              <a:schemeClr val="tx1"/>
            </a:solidFill>
            <a:prstDash val="dash"/>
            <a:round/>
            <a:headEnd/>
            <a:tailEnd/>
          </a:ln>
        </p:spPr>
        <p:txBody>
          <a:bodyPr/>
          <a:lstStyle/>
          <a:p>
            <a:endParaRPr lang="ja-JP" altLang="en-US"/>
          </a:p>
        </p:txBody>
      </p:sp>
      <p:sp>
        <p:nvSpPr>
          <p:cNvPr id="191" name="Rectangle 66"/>
          <p:cNvSpPr>
            <a:spLocks noChangeArrowheads="1"/>
          </p:cNvSpPr>
          <p:nvPr/>
        </p:nvSpPr>
        <p:spPr bwMode="auto">
          <a:xfrm>
            <a:off x="611188" y="0"/>
            <a:ext cx="7489825" cy="476250"/>
          </a:xfrm>
          <a:prstGeom prst="rect">
            <a:avLst/>
          </a:prstGeom>
          <a:noFill/>
          <a:ln w="9525">
            <a:noFill/>
            <a:miter lim="800000"/>
            <a:headEnd/>
            <a:tailEnd/>
          </a:ln>
        </p:spPr>
        <p:txBody>
          <a:bodyPr anchor="ctr"/>
          <a:lstStyle/>
          <a:p>
            <a:pPr algn="ctr">
              <a:defRPr/>
            </a:pPr>
            <a:r>
              <a:rPr lang="en-US" altLang="ja-JP" sz="2400" dirty="0" smtClean="0">
                <a:solidFill>
                  <a:schemeClr val="tx2"/>
                </a:solidFill>
                <a:effectLst>
                  <a:outerShdw blurRad="38100" dist="38100" dir="2700000" algn="tl">
                    <a:srgbClr val="C0C0C0"/>
                  </a:outerShdw>
                </a:effectLst>
                <a:latin typeface="HGP創英角ｺﾞｼｯｸUB" pitchFamily="50" charset="-128"/>
                <a:ea typeface="HGP創英角ｺﾞｼｯｸUB" pitchFamily="50" charset="-128"/>
              </a:rPr>
              <a:t>TSUBAME2.0 System Overview (2.4 </a:t>
            </a:r>
            <a:r>
              <a:rPr lang="en-US" altLang="ja-JP" sz="2400" dirty="0" err="1" smtClean="0">
                <a:solidFill>
                  <a:schemeClr val="tx2"/>
                </a:solidFill>
                <a:effectLst>
                  <a:outerShdw blurRad="38100" dist="38100" dir="2700000" algn="tl">
                    <a:srgbClr val="C0C0C0"/>
                  </a:outerShdw>
                </a:effectLst>
                <a:latin typeface="HGP創英角ｺﾞｼｯｸUB" pitchFamily="50" charset="-128"/>
                <a:ea typeface="HGP創英角ｺﾞｼｯｸUB" pitchFamily="50" charset="-128"/>
              </a:rPr>
              <a:t>Pflops</a:t>
            </a:r>
            <a:r>
              <a:rPr lang="en-US" altLang="ja-JP" sz="2400" dirty="0" smtClean="0">
                <a:solidFill>
                  <a:schemeClr val="tx2"/>
                </a:solidFill>
                <a:effectLst>
                  <a:outerShdw blurRad="38100" dist="38100" dir="2700000" algn="tl">
                    <a:srgbClr val="C0C0C0"/>
                  </a:outerShdw>
                </a:effectLst>
                <a:latin typeface="HGP創英角ｺﾞｼｯｸUB" pitchFamily="50" charset="-128"/>
                <a:ea typeface="HGP創英角ｺﾞｼｯｸUB" pitchFamily="50" charset="-128"/>
              </a:rPr>
              <a:t>/15PB)</a:t>
            </a:r>
            <a:endParaRPr lang="ja-JP" altLang="en-US" sz="2400" dirty="0">
              <a:solidFill>
                <a:schemeClr val="tx2"/>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grpSp>
        <p:nvGrpSpPr>
          <p:cNvPr id="3171" name="グループ化 195"/>
          <p:cNvGrpSpPr>
            <a:grpSpLocks/>
          </p:cNvGrpSpPr>
          <p:nvPr/>
        </p:nvGrpSpPr>
        <p:grpSpPr bwMode="auto">
          <a:xfrm>
            <a:off x="304800" y="1253218"/>
            <a:ext cx="685800" cy="1032782"/>
            <a:chOff x="457200" y="1330070"/>
            <a:chExt cx="533400" cy="803530"/>
          </a:xfrm>
        </p:grpSpPr>
        <p:pic>
          <p:nvPicPr>
            <p:cNvPr id="3189" name="図 369" descr="Enclosure.jpg"/>
            <p:cNvPicPr preferRelativeResize="0">
              <a:picLocks/>
            </p:cNvPicPr>
            <p:nvPr/>
          </p:nvPicPr>
          <p:blipFill>
            <a:blip r:embed="rId10" cstate="print"/>
            <a:srcRect/>
            <a:stretch>
              <a:fillRect/>
            </a:stretch>
          </p:blipFill>
          <p:spPr bwMode="auto">
            <a:xfrm>
              <a:off x="457200" y="1544949"/>
              <a:ext cx="284156" cy="588651"/>
            </a:xfrm>
            <a:prstGeom prst="rect">
              <a:avLst/>
            </a:prstGeom>
            <a:noFill/>
            <a:ln w="9525">
              <a:noFill/>
              <a:miter lim="800000"/>
              <a:headEnd/>
              <a:tailEnd/>
            </a:ln>
          </p:spPr>
        </p:pic>
        <p:pic>
          <p:nvPicPr>
            <p:cNvPr id="3190" name="図 204"/>
            <p:cNvPicPr preferRelativeResize="0">
              <a:picLocks/>
            </p:cNvPicPr>
            <p:nvPr/>
          </p:nvPicPr>
          <p:blipFill>
            <a:blip r:embed="rId11" cstate="print"/>
            <a:srcRect/>
            <a:stretch>
              <a:fillRect/>
            </a:stretch>
          </p:blipFill>
          <p:spPr bwMode="auto">
            <a:xfrm>
              <a:off x="457200" y="1447800"/>
              <a:ext cx="284156" cy="117730"/>
            </a:xfrm>
            <a:prstGeom prst="rect">
              <a:avLst/>
            </a:prstGeom>
            <a:noFill/>
            <a:ln w="9525">
              <a:noFill/>
              <a:miter lim="800000"/>
              <a:headEnd/>
              <a:tailEnd/>
            </a:ln>
          </p:spPr>
        </p:pic>
        <p:pic>
          <p:nvPicPr>
            <p:cNvPr id="3191" name="図 204"/>
            <p:cNvPicPr preferRelativeResize="0">
              <a:picLocks/>
            </p:cNvPicPr>
            <p:nvPr/>
          </p:nvPicPr>
          <p:blipFill>
            <a:blip r:embed="rId11" cstate="print"/>
            <a:srcRect/>
            <a:stretch>
              <a:fillRect/>
            </a:stretch>
          </p:blipFill>
          <p:spPr bwMode="auto">
            <a:xfrm>
              <a:off x="457200" y="1330070"/>
              <a:ext cx="284156" cy="117730"/>
            </a:xfrm>
            <a:prstGeom prst="rect">
              <a:avLst/>
            </a:prstGeom>
            <a:noFill/>
            <a:ln w="9525">
              <a:noFill/>
              <a:miter lim="800000"/>
              <a:headEnd/>
              <a:tailEnd/>
            </a:ln>
          </p:spPr>
        </p:pic>
        <p:pic>
          <p:nvPicPr>
            <p:cNvPr id="3192" name="図 369" descr="Enclosure.jpg"/>
            <p:cNvPicPr preferRelativeResize="0">
              <a:picLocks/>
            </p:cNvPicPr>
            <p:nvPr/>
          </p:nvPicPr>
          <p:blipFill>
            <a:blip r:embed="rId10" cstate="print"/>
            <a:srcRect/>
            <a:stretch>
              <a:fillRect/>
            </a:stretch>
          </p:blipFill>
          <p:spPr bwMode="auto">
            <a:xfrm>
              <a:off x="706444" y="1544949"/>
              <a:ext cx="284156" cy="588651"/>
            </a:xfrm>
            <a:prstGeom prst="rect">
              <a:avLst/>
            </a:prstGeom>
            <a:noFill/>
            <a:ln w="9525">
              <a:noFill/>
              <a:miter lim="800000"/>
              <a:headEnd/>
              <a:tailEnd/>
            </a:ln>
          </p:spPr>
        </p:pic>
      </p:grpSp>
      <p:pic>
        <p:nvPicPr>
          <p:cNvPr id="3173" name="Picture 11"/>
          <p:cNvPicPr preferRelativeResize="0">
            <a:picLocks noChangeArrowheads="1"/>
          </p:cNvPicPr>
          <p:nvPr/>
        </p:nvPicPr>
        <p:blipFill>
          <a:blip r:embed="rId2" cstate="print"/>
          <a:srcRect/>
          <a:stretch>
            <a:fillRect/>
          </a:stretch>
        </p:blipFill>
        <p:spPr bwMode="auto">
          <a:xfrm>
            <a:off x="5029200" y="2120900"/>
            <a:ext cx="381000" cy="104775"/>
          </a:xfrm>
          <a:prstGeom prst="rect">
            <a:avLst/>
          </a:prstGeom>
          <a:noFill/>
          <a:ln w="9525">
            <a:noFill/>
            <a:miter lim="800000"/>
            <a:headEnd/>
            <a:tailEnd type="none" w="lg" len="sm"/>
          </a:ln>
        </p:spPr>
      </p:pic>
      <p:pic>
        <p:nvPicPr>
          <p:cNvPr id="3174" name="Picture 11"/>
          <p:cNvPicPr preferRelativeResize="0">
            <a:picLocks noChangeArrowheads="1"/>
          </p:cNvPicPr>
          <p:nvPr/>
        </p:nvPicPr>
        <p:blipFill>
          <a:blip r:embed="rId2" cstate="print"/>
          <a:srcRect/>
          <a:stretch>
            <a:fillRect/>
          </a:stretch>
        </p:blipFill>
        <p:spPr bwMode="auto">
          <a:xfrm>
            <a:off x="5486400" y="2120900"/>
            <a:ext cx="381000" cy="104775"/>
          </a:xfrm>
          <a:prstGeom prst="rect">
            <a:avLst/>
          </a:prstGeom>
          <a:noFill/>
          <a:ln w="9525">
            <a:noFill/>
            <a:miter lim="800000"/>
            <a:headEnd/>
            <a:tailEnd type="none" w="lg" len="sm"/>
          </a:ln>
        </p:spPr>
      </p:pic>
      <p:sp>
        <p:nvSpPr>
          <p:cNvPr id="3175" name="Line 280"/>
          <p:cNvSpPr>
            <a:spLocks noChangeShapeType="1"/>
          </p:cNvSpPr>
          <p:nvPr/>
        </p:nvSpPr>
        <p:spPr bwMode="auto">
          <a:xfrm>
            <a:off x="5334000" y="2197100"/>
            <a:ext cx="152400" cy="0"/>
          </a:xfrm>
          <a:prstGeom prst="line">
            <a:avLst/>
          </a:prstGeom>
          <a:noFill/>
          <a:ln w="9525">
            <a:solidFill>
              <a:schemeClr val="tx1"/>
            </a:solidFill>
            <a:prstDash val="sysDot"/>
            <a:round/>
            <a:headEnd/>
            <a:tailEnd/>
          </a:ln>
        </p:spPr>
        <p:txBody>
          <a:bodyPr/>
          <a:lstStyle/>
          <a:p>
            <a:endParaRPr lang="ja-JP" altLang="en-US"/>
          </a:p>
        </p:txBody>
      </p:sp>
      <p:sp>
        <p:nvSpPr>
          <p:cNvPr id="3176" name="Text Box 271"/>
          <p:cNvSpPr txBox="1">
            <a:spLocks noChangeArrowheads="1"/>
          </p:cNvSpPr>
          <p:nvPr/>
        </p:nvSpPr>
        <p:spPr bwMode="auto">
          <a:xfrm>
            <a:off x="5059363" y="1905000"/>
            <a:ext cx="780983" cy="215444"/>
          </a:xfrm>
          <a:prstGeom prst="rect">
            <a:avLst/>
          </a:prstGeom>
          <a:noFill/>
          <a:ln w="9525">
            <a:noFill/>
            <a:miter lim="800000"/>
            <a:headEnd/>
            <a:tailEnd/>
          </a:ln>
        </p:spPr>
        <p:txBody>
          <a:bodyPr wrap="none">
            <a:spAutoFit/>
          </a:bodyPr>
          <a:lstStyle/>
          <a:p>
            <a:r>
              <a:rPr lang="en-US" altLang="ja-JP" sz="800" dirty="0" smtClean="0">
                <a:latin typeface="HGP創英角ｺﾞｼｯｸUB" pitchFamily="50" charset="-128"/>
                <a:ea typeface="HGP創英角ｺﾞｼｯｸUB" pitchFamily="50" charset="-128"/>
              </a:rPr>
              <a:t>NFS,CIFS</a:t>
            </a:r>
            <a:r>
              <a:rPr lang="ja-JP" altLang="en-US" sz="800" dirty="0">
                <a:latin typeface="HGP創英角ｺﾞｼｯｸUB" pitchFamily="50" charset="-128"/>
                <a:ea typeface="HGP創英角ｺﾞｼｯｸUB" pitchFamily="50" charset="-128"/>
              </a:rPr>
              <a:t>　</a:t>
            </a:r>
            <a:r>
              <a:rPr lang="en-US" altLang="ja-JP" sz="800" dirty="0">
                <a:latin typeface="HGP創英角ｺﾞｼｯｸUB" pitchFamily="50" charset="-128"/>
                <a:ea typeface="HGP創英角ｺﾞｼｯｸUB" pitchFamily="50" charset="-128"/>
              </a:rPr>
              <a:t>x4</a:t>
            </a:r>
          </a:p>
        </p:txBody>
      </p:sp>
      <p:pic>
        <p:nvPicPr>
          <p:cNvPr id="3177" name="Picture 62" descr="Mercury-Product"/>
          <p:cNvPicPr>
            <a:picLocks noChangeAspect="1" noChangeArrowheads="1"/>
          </p:cNvPicPr>
          <p:nvPr/>
        </p:nvPicPr>
        <p:blipFill>
          <a:blip r:embed="rId12" cstate="print"/>
          <a:srcRect l="6073" r="6073"/>
          <a:stretch>
            <a:fillRect/>
          </a:stretch>
        </p:blipFill>
        <p:spPr bwMode="auto">
          <a:xfrm>
            <a:off x="5970588" y="2133600"/>
            <a:ext cx="536575" cy="309563"/>
          </a:xfrm>
          <a:prstGeom prst="rect">
            <a:avLst/>
          </a:prstGeom>
          <a:noFill/>
          <a:ln w="9525">
            <a:noFill/>
            <a:miter lim="800000"/>
            <a:headEnd/>
            <a:tailEnd/>
          </a:ln>
        </p:spPr>
      </p:pic>
      <p:pic>
        <p:nvPicPr>
          <p:cNvPr id="3178" name="Picture 62" descr="Mercury-Product"/>
          <p:cNvPicPr>
            <a:picLocks noChangeAspect="1" noChangeArrowheads="1"/>
          </p:cNvPicPr>
          <p:nvPr/>
        </p:nvPicPr>
        <p:blipFill>
          <a:blip r:embed="rId12" cstate="print"/>
          <a:srcRect l="6073" r="6073"/>
          <a:stretch>
            <a:fillRect/>
          </a:stretch>
        </p:blipFill>
        <p:spPr bwMode="auto">
          <a:xfrm>
            <a:off x="6507163" y="2138363"/>
            <a:ext cx="536575" cy="309562"/>
          </a:xfrm>
          <a:prstGeom prst="rect">
            <a:avLst/>
          </a:prstGeom>
          <a:noFill/>
          <a:ln w="9525">
            <a:noFill/>
            <a:miter lim="800000"/>
            <a:headEnd/>
            <a:tailEnd/>
          </a:ln>
        </p:spPr>
      </p:pic>
      <p:sp>
        <p:nvSpPr>
          <p:cNvPr id="3179" name="Text Box 271"/>
          <p:cNvSpPr txBox="1">
            <a:spLocks noChangeArrowheads="1"/>
          </p:cNvSpPr>
          <p:nvPr/>
        </p:nvSpPr>
        <p:spPr bwMode="auto">
          <a:xfrm>
            <a:off x="5943600" y="1828800"/>
            <a:ext cx="891591" cy="338554"/>
          </a:xfrm>
          <a:prstGeom prst="rect">
            <a:avLst/>
          </a:prstGeom>
          <a:noFill/>
          <a:ln w="9525">
            <a:noFill/>
            <a:miter lim="800000"/>
            <a:headEnd/>
            <a:tailEnd/>
          </a:ln>
        </p:spPr>
        <p:txBody>
          <a:bodyPr wrap="none">
            <a:spAutoFit/>
          </a:bodyPr>
          <a:lstStyle/>
          <a:p>
            <a:r>
              <a:rPr lang="en-US" altLang="ja-JP" sz="800" dirty="0" err="1" smtClean="0">
                <a:latin typeface="HGP創英角ｺﾞｼｯｸUB" pitchFamily="50" charset="-128"/>
                <a:ea typeface="HGP創英角ｺﾞｼｯｸUB" pitchFamily="50" charset="-128"/>
              </a:rPr>
              <a:t>NFS,CIFS,iSCSI</a:t>
            </a:r>
            <a:r>
              <a:rPr lang="ja-JP" altLang="en-US" sz="800" dirty="0" smtClean="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
            </a:r>
            <a:br>
              <a:rPr lang="en-US" altLang="ja-JP" sz="800" dirty="0" smtClean="0">
                <a:latin typeface="HGP創英角ｺﾞｼｯｸUB" pitchFamily="50" charset="-128"/>
                <a:ea typeface="HGP創英角ｺﾞｼｯｸUB" pitchFamily="50" charset="-128"/>
              </a:rPr>
            </a:br>
            <a:r>
              <a:rPr lang="en-US" altLang="ja-JP" sz="800" dirty="0" smtClean="0">
                <a:latin typeface="HGP創英角ｺﾞｼｯｸUB" pitchFamily="50" charset="-128"/>
                <a:ea typeface="HGP創英角ｺﾞｼｯｸUB" pitchFamily="50" charset="-128"/>
              </a:rPr>
              <a:t>Accelerationx2</a:t>
            </a:r>
            <a:endParaRPr lang="en-US" altLang="ja-JP" sz="800" dirty="0">
              <a:latin typeface="HGP創英角ｺﾞｼｯｸUB" pitchFamily="50" charset="-128"/>
              <a:ea typeface="HGP創英角ｺﾞｼｯｸUB" pitchFamily="50" charset="-128"/>
            </a:endParaRPr>
          </a:p>
        </p:txBody>
      </p:sp>
      <p:grpSp>
        <p:nvGrpSpPr>
          <p:cNvPr id="3180" name="グループ化 127"/>
          <p:cNvGrpSpPr>
            <a:grpSpLocks/>
          </p:cNvGrpSpPr>
          <p:nvPr/>
        </p:nvGrpSpPr>
        <p:grpSpPr bwMode="auto">
          <a:xfrm>
            <a:off x="4038600" y="1066800"/>
            <a:ext cx="762000" cy="1147536"/>
            <a:chOff x="457200" y="1330070"/>
            <a:chExt cx="533400" cy="803530"/>
          </a:xfrm>
        </p:grpSpPr>
        <p:pic>
          <p:nvPicPr>
            <p:cNvPr id="3181" name="図 369" descr="Enclosure.jpg"/>
            <p:cNvPicPr preferRelativeResize="0">
              <a:picLocks/>
            </p:cNvPicPr>
            <p:nvPr/>
          </p:nvPicPr>
          <p:blipFill>
            <a:blip r:embed="rId10" cstate="print"/>
            <a:srcRect/>
            <a:stretch>
              <a:fillRect/>
            </a:stretch>
          </p:blipFill>
          <p:spPr bwMode="auto">
            <a:xfrm>
              <a:off x="457200" y="1544949"/>
              <a:ext cx="284156" cy="588651"/>
            </a:xfrm>
            <a:prstGeom prst="rect">
              <a:avLst/>
            </a:prstGeom>
            <a:noFill/>
            <a:ln w="9525">
              <a:noFill/>
              <a:miter lim="800000"/>
              <a:headEnd/>
              <a:tailEnd/>
            </a:ln>
          </p:spPr>
        </p:pic>
        <p:pic>
          <p:nvPicPr>
            <p:cNvPr id="3182" name="図 204"/>
            <p:cNvPicPr preferRelativeResize="0">
              <a:picLocks/>
            </p:cNvPicPr>
            <p:nvPr/>
          </p:nvPicPr>
          <p:blipFill>
            <a:blip r:embed="rId11" cstate="print"/>
            <a:srcRect/>
            <a:stretch>
              <a:fillRect/>
            </a:stretch>
          </p:blipFill>
          <p:spPr bwMode="auto">
            <a:xfrm>
              <a:off x="457200" y="1447800"/>
              <a:ext cx="284156" cy="117730"/>
            </a:xfrm>
            <a:prstGeom prst="rect">
              <a:avLst/>
            </a:prstGeom>
            <a:noFill/>
            <a:ln w="9525">
              <a:noFill/>
              <a:miter lim="800000"/>
              <a:headEnd/>
              <a:tailEnd/>
            </a:ln>
          </p:spPr>
        </p:pic>
        <p:pic>
          <p:nvPicPr>
            <p:cNvPr id="3183" name="図 204"/>
            <p:cNvPicPr preferRelativeResize="0">
              <a:picLocks/>
            </p:cNvPicPr>
            <p:nvPr/>
          </p:nvPicPr>
          <p:blipFill>
            <a:blip r:embed="rId11" cstate="print"/>
            <a:srcRect/>
            <a:stretch>
              <a:fillRect/>
            </a:stretch>
          </p:blipFill>
          <p:spPr bwMode="auto">
            <a:xfrm>
              <a:off x="457200" y="1330070"/>
              <a:ext cx="284156" cy="117730"/>
            </a:xfrm>
            <a:prstGeom prst="rect">
              <a:avLst/>
            </a:prstGeom>
            <a:noFill/>
            <a:ln w="9525">
              <a:noFill/>
              <a:miter lim="800000"/>
              <a:headEnd/>
              <a:tailEnd/>
            </a:ln>
          </p:spPr>
        </p:pic>
        <p:pic>
          <p:nvPicPr>
            <p:cNvPr id="3184" name="図 369" descr="Enclosure.jpg"/>
            <p:cNvPicPr preferRelativeResize="0">
              <a:picLocks/>
            </p:cNvPicPr>
            <p:nvPr/>
          </p:nvPicPr>
          <p:blipFill>
            <a:blip r:embed="rId10" cstate="print"/>
            <a:srcRect/>
            <a:stretch>
              <a:fillRect/>
            </a:stretch>
          </p:blipFill>
          <p:spPr bwMode="auto">
            <a:xfrm>
              <a:off x="706444" y="1544949"/>
              <a:ext cx="284156" cy="588651"/>
            </a:xfrm>
            <a:prstGeom prst="rect">
              <a:avLst/>
            </a:prstGeom>
            <a:noFill/>
            <a:ln w="9525">
              <a:noFill/>
              <a:miter lim="800000"/>
              <a:headEnd/>
              <a:tailEnd/>
            </a:ln>
          </p:spPr>
        </p:pic>
      </p:grpSp>
      <p:grpSp>
        <p:nvGrpSpPr>
          <p:cNvPr id="121" name="グループ化 195"/>
          <p:cNvGrpSpPr>
            <a:grpSpLocks/>
          </p:cNvGrpSpPr>
          <p:nvPr/>
        </p:nvGrpSpPr>
        <p:grpSpPr bwMode="auto">
          <a:xfrm>
            <a:off x="1143000" y="1253218"/>
            <a:ext cx="685800" cy="1032782"/>
            <a:chOff x="457200" y="1330070"/>
            <a:chExt cx="533400" cy="803530"/>
          </a:xfrm>
        </p:grpSpPr>
        <p:pic>
          <p:nvPicPr>
            <p:cNvPr id="122" name="図 369" descr="Enclosure.jpg"/>
            <p:cNvPicPr preferRelativeResize="0">
              <a:picLocks/>
            </p:cNvPicPr>
            <p:nvPr/>
          </p:nvPicPr>
          <p:blipFill>
            <a:blip r:embed="rId10" cstate="print"/>
            <a:srcRect/>
            <a:stretch>
              <a:fillRect/>
            </a:stretch>
          </p:blipFill>
          <p:spPr bwMode="auto">
            <a:xfrm>
              <a:off x="457200" y="1544949"/>
              <a:ext cx="284156" cy="588651"/>
            </a:xfrm>
            <a:prstGeom prst="rect">
              <a:avLst/>
            </a:prstGeom>
            <a:noFill/>
            <a:ln w="9525">
              <a:noFill/>
              <a:miter lim="800000"/>
              <a:headEnd/>
              <a:tailEnd/>
            </a:ln>
          </p:spPr>
        </p:pic>
        <p:pic>
          <p:nvPicPr>
            <p:cNvPr id="123" name="図 204"/>
            <p:cNvPicPr preferRelativeResize="0">
              <a:picLocks/>
            </p:cNvPicPr>
            <p:nvPr/>
          </p:nvPicPr>
          <p:blipFill>
            <a:blip r:embed="rId11" cstate="print"/>
            <a:srcRect/>
            <a:stretch>
              <a:fillRect/>
            </a:stretch>
          </p:blipFill>
          <p:spPr bwMode="auto">
            <a:xfrm>
              <a:off x="457200" y="1447800"/>
              <a:ext cx="284156" cy="117730"/>
            </a:xfrm>
            <a:prstGeom prst="rect">
              <a:avLst/>
            </a:prstGeom>
            <a:noFill/>
            <a:ln w="9525">
              <a:noFill/>
              <a:miter lim="800000"/>
              <a:headEnd/>
              <a:tailEnd/>
            </a:ln>
          </p:spPr>
        </p:pic>
        <p:pic>
          <p:nvPicPr>
            <p:cNvPr id="124" name="図 204"/>
            <p:cNvPicPr preferRelativeResize="0">
              <a:picLocks/>
            </p:cNvPicPr>
            <p:nvPr/>
          </p:nvPicPr>
          <p:blipFill>
            <a:blip r:embed="rId11" cstate="print"/>
            <a:srcRect/>
            <a:stretch>
              <a:fillRect/>
            </a:stretch>
          </p:blipFill>
          <p:spPr bwMode="auto">
            <a:xfrm>
              <a:off x="457200" y="1330070"/>
              <a:ext cx="284156" cy="117730"/>
            </a:xfrm>
            <a:prstGeom prst="rect">
              <a:avLst/>
            </a:prstGeom>
            <a:noFill/>
            <a:ln w="9525">
              <a:noFill/>
              <a:miter lim="800000"/>
              <a:headEnd/>
              <a:tailEnd/>
            </a:ln>
          </p:spPr>
        </p:pic>
        <p:pic>
          <p:nvPicPr>
            <p:cNvPr id="125" name="図 369" descr="Enclosure.jpg"/>
            <p:cNvPicPr preferRelativeResize="0">
              <a:picLocks/>
            </p:cNvPicPr>
            <p:nvPr/>
          </p:nvPicPr>
          <p:blipFill>
            <a:blip r:embed="rId10" cstate="print"/>
            <a:srcRect/>
            <a:stretch>
              <a:fillRect/>
            </a:stretch>
          </p:blipFill>
          <p:spPr bwMode="auto">
            <a:xfrm>
              <a:off x="706444" y="1544949"/>
              <a:ext cx="284156" cy="588651"/>
            </a:xfrm>
            <a:prstGeom prst="rect">
              <a:avLst/>
            </a:prstGeom>
            <a:noFill/>
            <a:ln w="9525">
              <a:noFill/>
              <a:miter lim="800000"/>
              <a:headEnd/>
              <a:tailEnd/>
            </a:ln>
          </p:spPr>
        </p:pic>
      </p:grpSp>
      <p:sp>
        <p:nvSpPr>
          <p:cNvPr id="126" name="Text Box 31"/>
          <p:cNvSpPr txBox="1">
            <a:spLocks noChangeArrowheads="1"/>
          </p:cNvSpPr>
          <p:nvPr/>
        </p:nvSpPr>
        <p:spPr bwMode="auto">
          <a:xfrm>
            <a:off x="4343400" y="5514201"/>
            <a:ext cx="2362200" cy="276999"/>
          </a:xfrm>
          <a:prstGeom prst="rect">
            <a:avLst/>
          </a:prstGeom>
          <a:noFill/>
          <a:ln w="9525">
            <a:noFill/>
            <a:miter lim="800000"/>
            <a:headEnd/>
            <a:tailEnd/>
          </a:ln>
        </p:spPr>
        <p:txBody>
          <a:bodyPr>
            <a:spAutoFit/>
          </a:bodyPr>
          <a:lstStyle/>
          <a:p>
            <a:pPr>
              <a:spcBef>
                <a:spcPct val="50000"/>
              </a:spcBef>
            </a:pPr>
            <a:r>
              <a:rPr lang="en-US" altLang="ja-JP" sz="1200" b="1" dirty="0" smtClean="0">
                <a:solidFill>
                  <a:srgbClr val="FF0000"/>
                </a:solidFill>
                <a:latin typeface="HGP創英角ｺﾞｼｯｸUB" pitchFamily="50" charset="-128"/>
                <a:ea typeface="HGP創英角ｺﾞｼｯｸUB" pitchFamily="50" charset="-128"/>
              </a:rPr>
              <a:t>24 nodes  </a:t>
            </a:r>
            <a:endParaRPr lang="en-US" altLang="ja-JP" sz="1200" b="1" dirty="0">
              <a:solidFill>
                <a:srgbClr val="FF0000"/>
              </a:solidFill>
              <a:latin typeface="HGP創英角ｺﾞｼｯｸUB" pitchFamily="50" charset="-128"/>
              <a:ea typeface="HGP創英角ｺﾞｼｯｸUB" pitchFamily="50" charset="-128"/>
            </a:endParaRPr>
          </a:p>
        </p:txBody>
      </p:sp>
      <p:sp>
        <p:nvSpPr>
          <p:cNvPr id="127" name="Text Box 31"/>
          <p:cNvSpPr txBox="1">
            <a:spLocks noChangeArrowheads="1"/>
          </p:cNvSpPr>
          <p:nvPr/>
        </p:nvSpPr>
        <p:spPr bwMode="auto">
          <a:xfrm>
            <a:off x="6781800" y="5562600"/>
            <a:ext cx="2362200" cy="276999"/>
          </a:xfrm>
          <a:prstGeom prst="rect">
            <a:avLst/>
          </a:prstGeom>
          <a:noFill/>
          <a:ln w="9525">
            <a:noFill/>
            <a:miter lim="800000"/>
            <a:headEnd/>
            <a:tailEnd/>
          </a:ln>
        </p:spPr>
        <p:txBody>
          <a:bodyPr>
            <a:spAutoFit/>
          </a:bodyPr>
          <a:lstStyle/>
          <a:p>
            <a:pPr>
              <a:spcBef>
                <a:spcPct val="50000"/>
              </a:spcBef>
            </a:pPr>
            <a:r>
              <a:rPr lang="en-US" altLang="ja-JP" sz="1200" b="1" dirty="0" smtClean="0">
                <a:solidFill>
                  <a:srgbClr val="FF0000"/>
                </a:solidFill>
                <a:latin typeface="HGP創英角ｺﾞｼｯｸUB" pitchFamily="50" charset="-128"/>
                <a:ea typeface="HGP創英角ｺﾞｼｯｸUB" pitchFamily="50" charset="-128"/>
              </a:rPr>
              <a:t>10 nodes  </a:t>
            </a:r>
            <a:endParaRPr lang="en-US" altLang="ja-JP" sz="1200" b="1" dirty="0">
              <a:solidFill>
                <a:srgbClr val="FF0000"/>
              </a:solidFill>
              <a:latin typeface="HGP創英角ｺﾞｼｯｸUB" pitchFamily="50" charset="-128"/>
              <a:ea typeface="HGP創英角ｺﾞｼｯｸUB"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h18004.www1.hp.com/products/quickspecs/13713_na/13713_ov1.jpg"/>
          <p:cNvPicPr>
            <a:picLocks noChangeAspect="1" noChangeArrowheads="1"/>
          </p:cNvPicPr>
          <p:nvPr/>
        </p:nvPicPr>
        <p:blipFill>
          <a:blip r:embed="rId3" cstate="print"/>
          <a:srcRect/>
          <a:stretch>
            <a:fillRect/>
          </a:stretch>
        </p:blipFill>
        <p:spPr bwMode="auto">
          <a:xfrm>
            <a:off x="1398723" y="683669"/>
            <a:ext cx="2825514" cy="2324456"/>
          </a:xfrm>
          <a:prstGeom prst="rect">
            <a:avLst/>
          </a:prstGeom>
          <a:noFill/>
        </p:spPr>
      </p:pic>
      <p:sp>
        <p:nvSpPr>
          <p:cNvPr id="4098" name="AutoShape 4"/>
          <p:cNvSpPr>
            <a:spLocks noChangeArrowheads="1"/>
          </p:cNvSpPr>
          <p:nvPr/>
        </p:nvSpPr>
        <p:spPr bwMode="auto">
          <a:xfrm>
            <a:off x="76200" y="5032375"/>
            <a:ext cx="3733800" cy="1825625"/>
          </a:xfrm>
          <a:prstGeom prst="roundRect">
            <a:avLst>
              <a:gd name="adj" fmla="val 16667"/>
            </a:avLst>
          </a:prstGeom>
          <a:no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8133" name="Rectangle 5"/>
          <p:cNvSpPr>
            <a:spLocks noGrp="1" noChangeArrowheads="1"/>
          </p:cNvSpPr>
          <p:nvPr>
            <p:ph type="title"/>
          </p:nvPr>
        </p:nvSpPr>
        <p:spPr>
          <a:xfrm>
            <a:off x="609600" y="76200"/>
            <a:ext cx="7921625" cy="579438"/>
          </a:xfrm>
        </p:spPr>
        <p:txBody>
          <a:bodyPr/>
          <a:lstStyle/>
          <a:p>
            <a:pPr eaLnBrk="1" hangingPunct="1">
              <a:defRPr/>
            </a:pPr>
            <a:r>
              <a:rPr lang="en-US" altLang="ja-JP" sz="3200" dirty="0" smtClean="0"/>
              <a:t>TSUBAME2.0 Compute Nodes</a:t>
            </a:r>
            <a:endParaRPr lang="ja-JP" altLang="en-US" sz="3200" dirty="0" smtClean="0"/>
          </a:p>
        </p:txBody>
      </p:sp>
      <p:sp>
        <p:nvSpPr>
          <p:cNvPr id="4100" name="Text Box 13"/>
          <p:cNvSpPr txBox="1">
            <a:spLocks noChangeArrowheads="1"/>
          </p:cNvSpPr>
          <p:nvPr/>
        </p:nvSpPr>
        <p:spPr bwMode="auto">
          <a:xfrm>
            <a:off x="4616158" y="675113"/>
            <a:ext cx="4495800" cy="343170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altLang="ja-JP" sz="2800" dirty="0">
                <a:solidFill>
                  <a:srgbClr val="000000"/>
                </a:solidFill>
              </a:rPr>
              <a:t>1408nodes</a:t>
            </a:r>
            <a:r>
              <a:rPr lang="ja-JP" altLang="en-US" sz="2800" dirty="0" smtClean="0">
                <a:solidFill>
                  <a:srgbClr val="000000"/>
                </a:solidFill>
              </a:rPr>
              <a:t>：</a:t>
            </a:r>
            <a:endParaRPr lang="en-US" altLang="ja-JP" dirty="0" smtClean="0">
              <a:solidFill>
                <a:srgbClr val="000000"/>
              </a:solidFill>
            </a:endParaRPr>
          </a:p>
          <a:p>
            <a:pPr defTabSz="914400" fontAlgn="base">
              <a:spcBef>
                <a:spcPct val="50000"/>
              </a:spcBef>
              <a:spcAft>
                <a:spcPct val="0"/>
              </a:spcAft>
            </a:pPr>
            <a:r>
              <a:rPr lang="en-US" altLang="ja-JP" dirty="0" smtClean="0">
                <a:solidFill>
                  <a:srgbClr val="000000"/>
                </a:solidFill>
              </a:rPr>
              <a:t>4224GPUs</a:t>
            </a:r>
            <a:r>
              <a:rPr lang="ja-JP" altLang="en-US" dirty="0" smtClean="0">
                <a:solidFill>
                  <a:srgbClr val="000000"/>
                </a:solidFill>
              </a:rPr>
              <a:t>：</a:t>
            </a:r>
            <a:r>
              <a:rPr lang="en-US" altLang="ja-JP" dirty="0" smtClean="0">
                <a:solidFill>
                  <a:srgbClr val="000000"/>
                </a:solidFill>
              </a:rPr>
              <a:t>59,136 SIMD Vector Cores, 2175.36TFlops</a:t>
            </a:r>
            <a:r>
              <a:rPr lang="ja-JP" altLang="en-US" dirty="0" smtClean="0">
                <a:solidFill>
                  <a:srgbClr val="000000"/>
                </a:solidFill>
              </a:rPr>
              <a:t> </a:t>
            </a:r>
            <a:r>
              <a:rPr lang="en-US" altLang="ja-JP" dirty="0" smtClean="0">
                <a:solidFill>
                  <a:srgbClr val="000000"/>
                </a:solidFill>
              </a:rPr>
              <a:t>(Double FP)</a:t>
            </a:r>
          </a:p>
          <a:p>
            <a:pPr defTabSz="914400" fontAlgn="base">
              <a:spcBef>
                <a:spcPct val="50000"/>
              </a:spcBef>
              <a:spcAft>
                <a:spcPct val="0"/>
              </a:spcAft>
            </a:pPr>
            <a:r>
              <a:rPr lang="en-US" altLang="ja-JP" dirty="0" smtClean="0">
                <a:solidFill>
                  <a:srgbClr val="000000"/>
                </a:solidFill>
              </a:rPr>
              <a:t>2816CPUs, 16,896 Scalar Cores: 215.99TFlops</a:t>
            </a:r>
            <a:endParaRPr lang="en-US" altLang="ja-JP" dirty="0">
              <a:solidFill>
                <a:srgbClr val="000000"/>
              </a:solidFill>
            </a:endParaRPr>
          </a:p>
          <a:p>
            <a:pPr defTabSz="914400" fontAlgn="base">
              <a:spcBef>
                <a:spcPct val="50000"/>
              </a:spcBef>
              <a:spcAft>
                <a:spcPct val="0"/>
              </a:spcAft>
            </a:pPr>
            <a:r>
              <a:rPr lang="en-US" altLang="ja-JP" dirty="0">
                <a:solidFill>
                  <a:srgbClr val="000000"/>
                </a:solidFill>
              </a:rPr>
              <a:t>Total</a:t>
            </a:r>
            <a:r>
              <a:rPr lang="ja-JP" altLang="en-US" dirty="0">
                <a:solidFill>
                  <a:srgbClr val="000000"/>
                </a:solidFill>
              </a:rPr>
              <a:t>：　</a:t>
            </a:r>
            <a:r>
              <a:rPr lang="en-US" altLang="ja-JP" dirty="0">
                <a:solidFill>
                  <a:srgbClr val="000000"/>
                </a:solidFill>
              </a:rPr>
              <a:t>2391.35TFLOPS</a:t>
            </a:r>
          </a:p>
          <a:p>
            <a:pPr defTabSz="914400" fontAlgn="base">
              <a:spcBef>
                <a:spcPct val="50000"/>
              </a:spcBef>
              <a:spcAft>
                <a:spcPct val="0"/>
              </a:spcAft>
            </a:pPr>
            <a:r>
              <a:rPr lang="en-US" altLang="ja-JP" dirty="0">
                <a:solidFill>
                  <a:srgbClr val="000000"/>
                </a:solidFill>
              </a:rPr>
              <a:t>Memory</a:t>
            </a:r>
            <a:r>
              <a:rPr lang="ja-JP" altLang="en-US" dirty="0">
                <a:solidFill>
                  <a:srgbClr val="000000"/>
                </a:solidFill>
              </a:rPr>
              <a:t>： </a:t>
            </a:r>
            <a:r>
              <a:rPr lang="en-US" altLang="ja-JP" dirty="0" smtClean="0">
                <a:solidFill>
                  <a:srgbClr val="000000"/>
                </a:solidFill>
              </a:rPr>
              <a:t>80.6TB</a:t>
            </a:r>
            <a:r>
              <a:rPr lang="ja-JP" altLang="en-US" dirty="0" smtClean="0">
                <a:solidFill>
                  <a:srgbClr val="000000"/>
                </a:solidFill>
              </a:rPr>
              <a:t> </a:t>
            </a:r>
            <a:r>
              <a:rPr lang="en-US" altLang="ja-JP" dirty="0" smtClean="0">
                <a:solidFill>
                  <a:srgbClr val="000000"/>
                </a:solidFill>
              </a:rPr>
              <a:t>(CPU) + 12.7TB (GPU)</a:t>
            </a:r>
            <a:endParaRPr lang="en-US" altLang="ja-JP" dirty="0">
              <a:solidFill>
                <a:srgbClr val="000000"/>
              </a:solidFill>
            </a:endParaRPr>
          </a:p>
          <a:p>
            <a:pPr defTabSz="914400" fontAlgn="base">
              <a:spcBef>
                <a:spcPct val="50000"/>
              </a:spcBef>
              <a:spcAft>
                <a:spcPct val="0"/>
              </a:spcAft>
            </a:pPr>
            <a:r>
              <a:rPr lang="en-US" altLang="ja-JP" dirty="0">
                <a:solidFill>
                  <a:srgbClr val="000000"/>
                </a:solidFill>
              </a:rPr>
              <a:t>SSD</a:t>
            </a:r>
            <a:r>
              <a:rPr lang="ja-JP" altLang="en-US" dirty="0">
                <a:solidFill>
                  <a:srgbClr val="000000"/>
                </a:solidFill>
              </a:rPr>
              <a:t>： </a:t>
            </a:r>
            <a:r>
              <a:rPr lang="en-US" altLang="ja-JP" dirty="0" smtClean="0">
                <a:solidFill>
                  <a:srgbClr val="000000"/>
                </a:solidFill>
              </a:rPr>
              <a:t>173.9TB</a:t>
            </a:r>
            <a:endParaRPr lang="en-US" altLang="ja-JP" dirty="0">
              <a:solidFill>
                <a:srgbClr val="000000"/>
              </a:solidFill>
            </a:endParaRPr>
          </a:p>
        </p:txBody>
      </p:sp>
      <p:sp>
        <p:nvSpPr>
          <p:cNvPr id="4105" name="Text Box 29"/>
          <p:cNvSpPr txBox="1">
            <a:spLocks noChangeArrowheads="1"/>
          </p:cNvSpPr>
          <p:nvPr/>
        </p:nvSpPr>
        <p:spPr bwMode="auto">
          <a:xfrm>
            <a:off x="4038600" y="5029200"/>
            <a:ext cx="22860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altLang="ja-JP" dirty="0" smtClean="0">
                <a:solidFill>
                  <a:srgbClr val="000000"/>
                </a:solidFill>
              </a:rPr>
              <a:t>34 nodes: 8.7TFlops</a:t>
            </a:r>
            <a:endParaRPr lang="en-US" altLang="ja-JP" dirty="0">
              <a:solidFill>
                <a:srgbClr val="000000"/>
              </a:solidFill>
            </a:endParaRPr>
          </a:p>
          <a:p>
            <a:pPr defTabSz="914400" fontAlgn="base">
              <a:spcBef>
                <a:spcPct val="50000"/>
              </a:spcBef>
              <a:spcAft>
                <a:spcPct val="0"/>
              </a:spcAft>
            </a:pPr>
            <a:r>
              <a:rPr lang="en-US" altLang="ja-JP" dirty="0" smtClean="0">
                <a:solidFill>
                  <a:srgbClr val="000000"/>
                </a:solidFill>
              </a:rPr>
              <a:t>Memory: 6.0TB+GPU</a:t>
            </a:r>
          </a:p>
          <a:p>
            <a:pPr defTabSz="914400" fontAlgn="base">
              <a:spcBef>
                <a:spcPct val="50000"/>
              </a:spcBef>
              <a:spcAft>
                <a:spcPct val="0"/>
              </a:spcAft>
            </a:pPr>
            <a:r>
              <a:rPr lang="en-US" altLang="ja-JP" dirty="0" smtClean="0">
                <a:solidFill>
                  <a:srgbClr val="000000"/>
                </a:solidFill>
              </a:rPr>
              <a:t>SSD: 16TB+</a:t>
            </a:r>
            <a:endParaRPr lang="en-US" altLang="ja-JP" dirty="0">
              <a:solidFill>
                <a:srgbClr val="000000"/>
              </a:solidFill>
            </a:endParaRPr>
          </a:p>
        </p:txBody>
      </p:sp>
      <p:sp>
        <p:nvSpPr>
          <p:cNvPr id="4106" name="AutoShape 30"/>
          <p:cNvSpPr>
            <a:spLocks noChangeArrowheads="1"/>
          </p:cNvSpPr>
          <p:nvPr/>
        </p:nvSpPr>
        <p:spPr bwMode="auto">
          <a:xfrm>
            <a:off x="3810000" y="5334000"/>
            <a:ext cx="2286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07" name="AutoShape 31"/>
          <p:cNvSpPr>
            <a:spLocks noChangeArrowheads="1"/>
          </p:cNvSpPr>
          <p:nvPr/>
        </p:nvSpPr>
        <p:spPr bwMode="auto">
          <a:xfrm>
            <a:off x="6096000" y="4267200"/>
            <a:ext cx="2819400" cy="2298700"/>
          </a:xfrm>
          <a:prstGeom prst="horizontalScroll">
            <a:avLst>
              <a:gd name="adj" fmla="val 12500"/>
            </a:avLst>
          </a:pr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altLang="ja-JP" sz="2400" b="1" dirty="0" smtClean="0">
                <a:solidFill>
                  <a:srgbClr val="000000"/>
                </a:solidFill>
              </a:rPr>
              <a:t>Total </a:t>
            </a:r>
            <a:r>
              <a:rPr lang="en-US" altLang="ja-JP" sz="2400" b="1" dirty="0" err="1" smtClean="0">
                <a:solidFill>
                  <a:srgbClr val="000000"/>
                </a:solidFill>
              </a:rPr>
              <a:t>Perf</a:t>
            </a:r>
            <a:endParaRPr lang="ja-JP" altLang="en-US" sz="2400" b="1" dirty="0">
              <a:solidFill>
                <a:srgbClr val="000000"/>
              </a:solidFill>
            </a:endParaRPr>
          </a:p>
          <a:p>
            <a:pPr algn="ctr" defTabSz="914400" fontAlgn="base">
              <a:spcBef>
                <a:spcPct val="0"/>
              </a:spcBef>
              <a:spcAft>
                <a:spcPct val="0"/>
              </a:spcAft>
            </a:pPr>
            <a:r>
              <a:rPr lang="en-US" altLang="ja-JP" sz="2400" dirty="0" smtClean="0">
                <a:solidFill>
                  <a:srgbClr val="FF0000"/>
                </a:solidFill>
              </a:rPr>
              <a:t>2.4</a:t>
            </a:r>
            <a:r>
              <a:rPr lang="en-US" altLang="ja-JP" sz="2400" b="1" dirty="0" smtClean="0">
                <a:solidFill>
                  <a:srgbClr val="E6000A"/>
                </a:solidFill>
              </a:rPr>
              <a:t>PFlops</a:t>
            </a:r>
          </a:p>
          <a:p>
            <a:pPr algn="ctr" defTabSz="914400" fontAlgn="base">
              <a:spcBef>
                <a:spcPct val="0"/>
              </a:spcBef>
              <a:spcAft>
                <a:spcPct val="0"/>
              </a:spcAft>
            </a:pPr>
            <a:r>
              <a:rPr lang="en-US" altLang="ja-JP" sz="2400" b="1" dirty="0" err="1" smtClean="0">
                <a:solidFill>
                  <a:srgbClr val="E6000A"/>
                </a:solidFill>
              </a:rPr>
              <a:t>Mem</a:t>
            </a:r>
            <a:r>
              <a:rPr lang="ja-JP" altLang="en-US" sz="2400" b="1" dirty="0" smtClean="0">
                <a:solidFill>
                  <a:srgbClr val="E6000A"/>
                </a:solidFill>
              </a:rPr>
              <a:t>： </a:t>
            </a:r>
            <a:r>
              <a:rPr lang="en-US" altLang="ja-JP" sz="2400" b="1" dirty="0" smtClean="0">
                <a:solidFill>
                  <a:srgbClr val="E6000A"/>
                </a:solidFill>
              </a:rPr>
              <a:t>~100TB</a:t>
            </a:r>
            <a:br>
              <a:rPr lang="en-US" altLang="ja-JP" sz="2400" b="1" dirty="0" smtClean="0">
                <a:solidFill>
                  <a:srgbClr val="E6000A"/>
                </a:solidFill>
              </a:rPr>
            </a:br>
            <a:r>
              <a:rPr lang="en-US" altLang="ja-JP" sz="2400" b="1" dirty="0" smtClean="0">
                <a:solidFill>
                  <a:srgbClr val="E6000A"/>
                </a:solidFill>
              </a:rPr>
              <a:t>SSD: ~200TB</a:t>
            </a:r>
          </a:p>
        </p:txBody>
      </p:sp>
      <p:sp>
        <p:nvSpPr>
          <p:cNvPr id="4109" name="AutoShape 33"/>
          <p:cNvSpPr>
            <a:spLocks noChangeArrowheads="1"/>
          </p:cNvSpPr>
          <p:nvPr/>
        </p:nvSpPr>
        <p:spPr bwMode="auto">
          <a:xfrm>
            <a:off x="4343400" y="1997075"/>
            <a:ext cx="2286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10" name="Line 47"/>
          <p:cNvSpPr>
            <a:spLocks noChangeShapeType="1"/>
          </p:cNvSpPr>
          <p:nvPr/>
        </p:nvSpPr>
        <p:spPr bwMode="auto">
          <a:xfrm>
            <a:off x="1247686" y="2465210"/>
            <a:ext cx="2562314" cy="0"/>
          </a:xfrm>
          <a:prstGeom prst="line">
            <a:avLst/>
          </a:prstGeom>
          <a:noFill/>
          <a:ln w="57150">
            <a:solidFill>
              <a:schemeClr val="tx1"/>
            </a:solidFill>
            <a:round/>
            <a:headEnd/>
            <a:tailEnd/>
          </a:ln>
        </p:spPr>
        <p:txBody>
          <a:bodyP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11" name="Line 48"/>
          <p:cNvSpPr>
            <a:spLocks noChangeShapeType="1"/>
          </p:cNvSpPr>
          <p:nvPr/>
        </p:nvSpPr>
        <p:spPr bwMode="auto">
          <a:xfrm>
            <a:off x="1247686" y="2606675"/>
            <a:ext cx="2562314" cy="0"/>
          </a:xfrm>
          <a:prstGeom prst="line">
            <a:avLst/>
          </a:prstGeom>
          <a:noFill/>
          <a:ln w="57150">
            <a:solidFill>
              <a:schemeClr val="tx1"/>
            </a:solidFill>
            <a:round/>
            <a:headEnd/>
            <a:tailEnd/>
          </a:ln>
        </p:spPr>
        <p:txBody>
          <a:bodyP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14" name="Text Box 61"/>
          <p:cNvSpPr txBox="1">
            <a:spLocks noChangeArrowheads="1"/>
          </p:cNvSpPr>
          <p:nvPr/>
        </p:nvSpPr>
        <p:spPr bwMode="auto">
          <a:xfrm>
            <a:off x="228600" y="5178425"/>
            <a:ext cx="914400" cy="244475"/>
          </a:xfrm>
          <a:prstGeom prst="rect">
            <a:avLst/>
          </a:prstGeom>
          <a:noFill/>
          <a:ln w="9525">
            <a:noFill/>
            <a:miter lim="800000"/>
            <a:headEnd/>
            <a:tailEnd/>
          </a:ln>
        </p:spPr>
        <p:txBody>
          <a:bodyPr>
            <a:spAutoFit/>
          </a:bodyPr>
          <a:lstStyle/>
          <a:p>
            <a:pPr defTabSz="914400" fontAlgn="base">
              <a:spcBef>
                <a:spcPct val="50000"/>
              </a:spcBef>
              <a:spcAft>
                <a:spcPct val="0"/>
              </a:spcAft>
            </a:pPr>
            <a:r>
              <a:rPr lang="en-US" altLang="ja-JP" sz="1000">
                <a:solidFill>
                  <a:srgbClr val="000000"/>
                </a:solidFill>
                <a:latin typeface="Arial Black" pitchFamily="34" charset="0"/>
              </a:rPr>
              <a:t>IB QDR</a:t>
            </a:r>
          </a:p>
        </p:txBody>
      </p:sp>
      <p:sp>
        <p:nvSpPr>
          <p:cNvPr id="4115" name="Line 62"/>
          <p:cNvSpPr>
            <a:spLocks noChangeShapeType="1"/>
          </p:cNvSpPr>
          <p:nvPr/>
        </p:nvSpPr>
        <p:spPr bwMode="auto">
          <a:xfrm>
            <a:off x="381000" y="5422900"/>
            <a:ext cx="457200" cy="0"/>
          </a:xfrm>
          <a:prstGeom prst="line">
            <a:avLst/>
          </a:prstGeom>
          <a:noFill/>
          <a:ln w="9525">
            <a:solidFill>
              <a:schemeClr val="tx1"/>
            </a:solidFill>
            <a:round/>
            <a:headEnd/>
            <a:tailEnd/>
          </a:ln>
        </p:spPr>
        <p:txBody>
          <a:bodyP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17" name="Text Box 65"/>
          <p:cNvSpPr txBox="1">
            <a:spLocks noChangeArrowheads="1"/>
          </p:cNvSpPr>
          <p:nvPr/>
        </p:nvSpPr>
        <p:spPr bwMode="auto">
          <a:xfrm>
            <a:off x="8701088" y="6537325"/>
            <a:ext cx="366712" cy="244475"/>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ltLang="ja-JP" sz="1000">
                <a:solidFill>
                  <a:srgbClr val="15473D"/>
                </a:solidFill>
                <a:latin typeface="Arial" pitchFamily="34" charset="0"/>
              </a:rPr>
              <a:t>4-1</a:t>
            </a:r>
          </a:p>
        </p:txBody>
      </p:sp>
      <p:sp>
        <p:nvSpPr>
          <p:cNvPr id="4119" name="Text Box 79"/>
          <p:cNvSpPr txBox="1">
            <a:spLocks noChangeArrowheads="1"/>
          </p:cNvSpPr>
          <p:nvPr/>
        </p:nvSpPr>
        <p:spPr bwMode="auto">
          <a:xfrm>
            <a:off x="54165" y="2811566"/>
            <a:ext cx="4267200" cy="2123658"/>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altLang="ja-JP" b="1" dirty="0" smtClean="0">
                <a:solidFill>
                  <a:srgbClr val="FF0000"/>
                </a:solidFill>
                <a:latin typeface="Arial Black" pitchFamily="34" charset="0"/>
                <a:ea typeface="ＭＳ Ｐゴシック" pitchFamily="50" charset="-128"/>
              </a:rPr>
              <a:t>HP SL390G7 (Developed for TSUBAME 2.0)</a:t>
            </a:r>
            <a:endParaRPr lang="en-US" altLang="ja-JP" b="1" dirty="0">
              <a:solidFill>
                <a:srgbClr val="FF0000"/>
              </a:solidFill>
              <a:latin typeface="Arial Black" pitchFamily="34" charset="0"/>
              <a:ea typeface="ＭＳ Ｐゴシック" pitchFamily="50" charset="-128"/>
            </a:endParaRPr>
          </a:p>
          <a:p>
            <a:pPr defTabSz="914400" fontAlgn="base">
              <a:spcBef>
                <a:spcPct val="0"/>
              </a:spcBef>
              <a:spcAft>
                <a:spcPct val="0"/>
              </a:spcAft>
            </a:pPr>
            <a:r>
              <a:rPr lang="en-US" altLang="ja-JP" sz="1600" dirty="0" smtClean="0">
                <a:solidFill>
                  <a:srgbClr val="000000"/>
                </a:solidFill>
                <a:latin typeface="Arial Black" pitchFamily="34" charset="0"/>
                <a:ea typeface="ＭＳ Ｐゴシック" pitchFamily="50" charset="-128"/>
              </a:rPr>
              <a:t>GPU: NVIDIA Fermi M2050 x 3</a:t>
            </a:r>
            <a:br>
              <a:rPr lang="en-US" altLang="ja-JP" sz="1600" dirty="0" smtClean="0">
                <a:solidFill>
                  <a:srgbClr val="000000"/>
                </a:solidFill>
                <a:latin typeface="Arial Black" pitchFamily="34" charset="0"/>
                <a:ea typeface="ＭＳ Ｐゴシック" pitchFamily="50" charset="-128"/>
              </a:rPr>
            </a:br>
            <a:r>
              <a:rPr lang="en-US" altLang="ja-JP" sz="1600" dirty="0" smtClean="0">
                <a:solidFill>
                  <a:srgbClr val="000000"/>
                </a:solidFill>
                <a:latin typeface="Arial Black" pitchFamily="34" charset="0"/>
                <a:ea typeface="ＭＳ Ｐゴシック" pitchFamily="50" charset="-128"/>
              </a:rPr>
              <a:t>  515GFlops, 3GByte memory /GPU</a:t>
            </a:r>
            <a:br>
              <a:rPr lang="en-US" altLang="ja-JP" sz="1600" dirty="0" smtClean="0">
                <a:solidFill>
                  <a:srgbClr val="000000"/>
                </a:solidFill>
                <a:latin typeface="Arial Black" pitchFamily="34" charset="0"/>
                <a:ea typeface="ＭＳ Ｐゴシック" pitchFamily="50" charset="-128"/>
              </a:rPr>
            </a:br>
            <a:r>
              <a:rPr lang="en-US" altLang="ja-JP" sz="1600" dirty="0" smtClean="0">
                <a:solidFill>
                  <a:srgbClr val="000000"/>
                </a:solidFill>
                <a:latin typeface="Arial Black" pitchFamily="34" charset="0"/>
                <a:ea typeface="ＭＳ Ｐゴシック" pitchFamily="50" charset="-128"/>
              </a:rPr>
              <a:t>CPU</a:t>
            </a:r>
            <a:r>
              <a:rPr lang="en-US" altLang="ja-JP" sz="1600" dirty="0">
                <a:solidFill>
                  <a:srgbClr val="000000"/>
                </a:solidFill>
                <a:latin typeface="Arial Black" pitchFamily="34" charset="0"/>
                <a:ea typeface="ＭＳ Ｐゴシック" pitchFamily="50" charset="-128"/>
              </a:rPr>
              <a:t>: Intel </a:t>
            </a:r>
            <a:r>
              <a:rPr lang="en-US" altLang="ja-JP" sz="1600" dirty="0" err="1" smtClean="0">
                <a:solidFill>
                  <a:srgbClr val="000000"/>
                </a:solidFill>
                <a:latin typeface="Arial Black" pitchFamily="34" charset="0"/>
                <a:ea typeface="ＭＳ Ｐゴシック" pitchFamily="50" charset="-128"/>
              </a:rPr>
              <a:t>Westmere</a:t>
            </a:r>
            <a:r>
              <a:rPr lang="en-US" altLang="ja-JP" sz="1600" dirty="0" smtClean="0">
                <a:solidFill>
                  <a:srgbClr val="000000"/>
                </a:solidFill>
                <a:latin typeface="Arial Black" pitchFamily="34" charset="0"/>
                <a:ea typeface="ＭＳ Ｐゴシック" pitchFamily="50" charset="-128"/>
              </a:rPr>
              <a:t>-EP 2.93GHz </a:t>
            </a:r>
            <a:r>
              <a:rPr lang="en-US" altLang="ja-JP" sz="1600" dirty="0">
                <a:solidFill>
                  <a:srgbClr val="000000"/>
                </a:solidFill>
                <a:latin typeface="Arial Black" pitchFamily="34" charset="0"/>
                <a:ea typeface="ＭＳ Ｐゴシック" pitchFamily="50" charset="-128"/>
              </a:rPr>
              <a:t>x2  (</a:t>
            </a:r>
            <a:r>
              <a:rPr lang="en-US" altLang="ja-JP" sz="1600" dirty="0" smtClean="0">
                <a:solidFill>
                  <a:srgbClr val="000000"/>
                </a:solidFill>
                <a:latin typeface="Arial Black" pitchFamily="34" charset="0"/>
                <a:ea typeface="ＭＳ Ｐゴシック" pitchFamily="50" charset="-128"/>
              </a:rPr>
              <a:t>12cores/node</a:t>
            </a:r>
            <a:r>
              <a:rPr lang="en-US" altLang="ja-JP" sz="1600" dirty="0">
                <a:solidFill>
                  <a:srgbClr val="000000"/>
                </a:solidFill>
                <a:latin typeface="Arial Black" pitchFamily="34" charset="0"/>
                <a:ea typeface="ＭＳ Ｐゴシック" pitchFamily="50" charset="-128"/>
              </a:rPr>
              <a:t>)</a:t>
            </a:r>
          </a:p>
          <a:p>
            <a:pPr defTabSz="914400" fontAlgn="base">
              <a:spcBef>
                <a:spcPct val="0"/>
              </a:spcBef>
              <a:spcAft>
                <a:spcPct val="0"/>
              </a:spcAft>
            </a:pPr>
            <a:r>
              <a:rPr lang="en-US" altLang="ja-JP" sz="1600" dirty="0" smtClean="0">
                <a:solidFill>
                  <a:srgbClr val="000000"/>
                </a:solidFill>
                <a:latin typeface="Arial Black" pitchFamily="34" charset="0"/>
                <a:ea typeface="ＭＳ Ｐゴシック" pitchFamily="50" charset="-128"/>
              </a:rPr>
              <a:t>Memory</a:t>
            </a:r>
            <a:r>
              <a:rPr lang="en-US" altLang="ja-JP" sz="1600" dirty="0">
                <a:solidFill>
                  <a:srgbClr val="000000"/>
                </a:solidFill>
                <a:latin typeface="Arial Black" pitchFamily="34" charset="0"/>
                <a:ea typeface="ＭＳ Ｐゴシック" pitchFamily="50" charset="-128"/>
              </a:rPr>
              <a:t>: </a:t>
            </a:r>
            <a:r>
              <a:rPr lang="en-US" altLang="ja-JP" sz="1600" dirty="0" smtClean="0">
                <a:solidFill>
                  <a:srgbClr val="000000"/>
                </a:solidFill>
                <a:latin typeface="Arial Black" pitchFamily="34" charset="0"/>
                <a:ea typeface="ＭＳ Ｐゴシック" pitchFamily="50" charset="-128"/>
              </a:rPr>
              <a:t>54, 96 GB DDR3-1333</a:t>
            </a:r>
            <a:endParaRPr lang="en-US" altLang="ja-JP" sz="1600" dirty="0">
              <a:solidFill>
                <a:srgbClr val="000000"/>
              </a:solidFill>
              <a:latin typeface="Arial Black" pitchFamily="34" charset="0"/>
              <a:ea typeface="ＭＳ Ｐゴシック" pitchFamily="50" charset="-128"/>
            </a:endParaRPr>
          </a:p>
          <a:p>
            <a:pPr defTabSz="914400" fontAlgn="base">
              <a:spcBef>
                <a:spcPct val="0"/>
              </a:spcBef>
              <a:spcAft>
                <a:spcPct val="0"/>
              </a:spcAft>
            </a:pPr>
            <a:r>
              <a:rPr lang="en-US" altLang="ja-JP" sz="1600" dirty="0" smtClean="0">
                <a:solidFill>
                  <a:srgbClr val="000000"/>
                </a:solidFill>
                <a:latin typeface="Arial Black" pitchFamily="34" charset="0"/>
                <a:ea typeface="ＭＳ Ｐゴシック" pitchFamily="50" charset="-128"/>
              </a:rPr>
              <a:t>SSD</a:t>
            </a:r>
            <a:r>
              <a:rPr lang="ja-JP" altLang="en-US" sz="1600" dirty="0">
                <a:solidFill>
                  <a:srgbClr val="000000"/>
                </a:solidFill>
                <a:latin typeface="Arial Black" pitchFamily="34" charset="0"/>
                <a:ea typeface="ＭＳ Ｐゴシック" pitchFamily="50" charset="-128"/>
              </a:rPr>
              <a:t>：</a:t>
            </a:r>
            <a:r>
              <a:rPr lang="en-US" altLang="ja-JP" sz="1600" dirty="0" smtClean="0">
                <a:solidFill>
                  <a:srgbClr val="000000"/>
                </a:solidFill>
                <a:latin typeface="Arial Black" pitchFamily="34" charset="0"/>
                <a:ea typeface="ＭＳ Ｐゴシック" pitchFamily="50" charset="-128"/>
              </a:rPr>
              <a:t>60GBx2, 120GBx2</a:t>
            </a:r>
            <a:endParaRPr lang="en-US" altLang="ja-JP" sz="1600" dirty="0">
              <a:solidFill>
                <a:srgbClr val="000000"/>
              </a:solidFill>
            </a:endParaRPr>
          </a:p>
        </p:txBody>
      </p:sp>
      <p:sp>
        <p:nvSpPr>
          <p:cNvPr id="4121" name="Text Box 81"/>
          <p:cNvSpPr txBox="1">
            <a:spLocks noChangeArrowheads="1"/>
          </p:cNvSpPr>
          <p:nvPr/>
        </p:nvSpPr>
        <p:spPr bwMode="auto">
          <a:xfrm>
            <a:off x="76200" y="5638800"/>
            <a:ext cx="3838743" cy="1323439"/>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altLang="ja-JP" sz="1400" b="1" dirty="0" smtClean="0">
                <a:solidFill>
                  <a:srgbClr val="000000"/>
                </a:solidFill>
                <a:latin typeface="Arial Black" pitchFamily="34" charset="0"/>
                <a:ea typeface="ＭＳ Ｐゴシック" pitchFamily="50" charset="-128"/>
              </a:rPr>
              <a:t>HP</a:t>
            </a:r>
            <a:r>
              <a:rPr lang="ja-JP" altLang="en-US" sz="1400" b="1" dirty="0" smtClean="0">
                <a:solidFill>
                  <a:srgbClr val="000000"/>
                </a:solidFill>
              </a:rPr>
              <a:t> </a:t>
            </a:r>
            <a:r>
              <a:rPr lang="en-US" altLang="ja-JP" sz="1400" b="1" dirty="0" smtClean="0">
                <a:solidFill>
                  <a:srgbClr val="000000"/>
                </a:solidFill>
                <a:latin typeface="Arial Black" pitchFamily="34" charset="0"/>
                <a:ea typeface="ＭＳ Ｐゴシック" pitchFamily="50" charset="-128"/>
              </a:rPr>
              <a:t>4</a:t>
            </a:r>
            <a:r>
              <a:rPr lang="ja-JP" altLang="en-US" sz="1400" b="1" dirty="0" smtClean="0">
                <a:solidFill>
                  <a:srgbClr val="000000"/>
                </a:solidFill>
                <a:latin typeface="Arial Black" pitchFamily="34" charset="0"/>
                <a:ea typeface="ＭＳ Ｐゴシック" pitchFamily="50" charset="-128"/>
              </a:rPr>
              <a:t> </a:t>
            </a:r>
            <a:r>
              <a:rPr lang="en-US" altLang="ja-JP" sz="1400" b="1" dirty="0" smtClean="0">
                <a:solidFill>
                  <a:srgbClr val="000000"/>
                </a:solidFill>
                <a:latin typeface="Arial Black" pitchFamily="34" charset="0"/>
                <a:ea typeface="ＭＳ Ｐゴシック" pitchFamily="50" charset="-128"/>
              </a:rPr>
              <a:t>Socket Server</a:t>
            </a:r>
            <a:endParaRPr lang="en-US" altLang="ja-JP" sz="1400" b="1" dirty="0">
              <a:solidFill>
                <a:srgbClr val="000000"/>
              </a:solidFill>
              <a:latin typeface="Arial Black" pitchFamily="34" charset="0"/>
              <a:ea typeface="ＭＳ Ｐゴシック" pitchFamily="50" charset="-128"/>
            </a:endParaRPr>
          </a:p>
          <a:p>
            <a:pPr defTabSz="914400" fontAlgn="base">
              <a:spcBef>
                <a:spcPct val="0"/>
              </a:spcBef>
              <a:spcAft>
                <a:spcPct val="0"/>
              </a:spcAft>
            </a:pPr>
            <a:r>
              <a:rPr lang="en-US" altLang="ja-JP" sz="1400" dirty="0">
                <a:solidFill>
                  <a:srgbClr val="000000"/>
                </a:solidFill>
                <a:latin typeface="Arial Black" pitchFamily="34" charset="0"/>
                <a:ea typeface="ＭＳ Ｐゴシック" pitchFamily="50" charset="-128"/>
              </a:rPr>
              <a:t>CPU: Intel Nehalem-EX</a:t>
            </a:r>
            <a:r>
              <a:rPr lang="ja-JP" altLang="en-US" sz="1400" dirty="0">
                <a:solidFill>
                  <a:srgbClr val="000000"/>
                </a:solidFill>
                <a:latin typeface="Arial Black" pitchFamily="34" charset="0"/>
                <a:ea typeface="ＭＳ Ｐゴシック" pitchFamily="50" charset="-128"/>
              </a:rPr>
              <a:t> </a:t>
            </a:r>
            <a:r>
              <a:rPr lang="en-US" altLang="ja-JP" sz="1400" dirty="0">
                <a:solidFill>
                  <a:srgbClr val="000000"/>
                </a:solidFill>
                <a:latin typeface="Arial Black" pitchFamily="34" charset="0"/>
                <a:ea typeface="ＭＳ Ｐゴシック" pitchFamily="50" charset="-128"/>
              </a:rPr>
              <a:t>2.0GHz x4  </a:t>
            </a:r>
            <a:r>
              <a:rPr lang="en-US" altLang="ja-JP" sz="1400" dirty="0" smtClean="0">
                <a:solidFill>
                  <a:srgbClr val="000000"/>
                </a:solidFill>
                <a:latin typeface="Arial Black" pitchFamily="34" charset="0"/>
                <a:ea typeface="ＭＳ Ｐゴシック" pitchFamily="50" charset="-128"/>
              </a:rPr>
              <a:t/>
            </a:r>
            <a:br>
              <a:rPr lang="en-US" altLang="ja-JP" sz="1400" dirty="0" smtClean="0">
                <a:solidFill>
                  <a:srgbClr val="000000"/>
                </a:solidFill>
                <a:latin typeface="Arial Black" pitchFamily="34" charset="0"/>
                <a:ea typeface="ＭＳ Ｐゴシック" pitchFamily="50" charset="-128"/>
              </a:rPr>
            </a:br>
            <a:r>
              <a:rPr lang="en-US" altLang="ja-JP" sz="1400" dirty="0" smtClean="0">
                <a:solidFill>
                  <a:srgbClr val="000000"/>
                </a:solidFill>
                <a:latin typeface="Arial Black" pitchFamily="34" charset="0"/>
                <a:ea typeface="ＭＳ Ｐゴシック" pitchFamily="50" charset="-128"/>
              </a:rPr>
              <a:t>(32cores/node</a:t>
            </a:r>
            <a:r>
              <a:rPr lang="en-US" altLang="ja-JP" sz="1400" dirty="0">
                <a:solidFill>
                  <a:srgbClr val="000000"/>
                </a:solidFill>
                <a:latin typeface="Arial Black" pitchFamily="34" charset="0"/>
                <a:ea typeface="ＭＳ Ｐゴシック" pitchFamily="50" charset="-128"/>
              </a:rPr>
              <a:t>)</a:t>
            </a:r>
          </a:p>
          <a:p>
            <a:pPr defTabSz="914400" fontAlgn="base">
              <a:spcBef>
                <a:spcPct val="0"/>
              </a:spcBef>
              <a:spcAft>
                <a:spcPct val="0"/>
              </a:spcAft>
            </a:pPr>
            <a:r>
              <a:rPr lang="en-US" altLang="ja-JP" sz="1400" dirty="0">
                <a:solidFill>
                  <a:srgbClr val="000000"/>
                </a:solidFill>
                <a:latin typeface="Arial Black" pitchFamily="34" charset="0"/>
                <a:ea typeface="ＭＳ Ｐゴシック" pitchFamily="50" charset="-128"/>
              </a:rPr>
              <a:t>Memory: </a:t>
            </a:r>
            <a:r>
              <a:rPr lang="en-US" altLang="ja-JP" sz="1400" dirty="0" smtClean="0">
                <a:solidFill>
                  <a:srgbClr val="000000"/>
                </a:solidFill>
                <a:latin typeface="Arial Black" pitchFamily="34" charset="0"/>
                <a:ea typeface="ＭＳ Ｐゴシック" pitchFamily="50" charset="-128"/>
              </a:rPr>
              <a:t>128, 256, 512GB DDR3-1066</a:t>
            </a:r>
            <a:endParaRPr lang="en-US" altLang="ja-JP" sz="1400" dirty="0">
              <a:solidFill>
                <a:srgbClr val="000000"/>
              </a:solidFill>
              <a:latin typeface="Arial Black" pitchFamily="34" charset="0"/>
              <a:ea typeface="ＭＳ Ｐゴシック" pitchFamily="50" charset="-128"/>
            </a:endParaRPr>
          </a:p>
          <a:p>
            <a:pPr defTabSz="914400" fontAlgn="base">
              <a:spcBef>
                <a:spcPct val="0"/>
              </a:spcBef>
              <a:spcAft>
                <a:spcPct val="0"/>
              </a:spcAft>
            </a:pPr>
            <a:r>
              <a:rPr lang="en-US" altLang="ja-JP" sz="1400" dirty="0">
                <a:solidFill>
                  <a:srgbClr val="000000"/>
                </a:solidFill>
                <a:latin typeface="Arial Black" pitchFamily="34" charset="0"/>
                <a:ea typeface="ＭＳ Ｐゴシック" pitchFamily="50" charset="-128"/>
              </a:rPr>
              <a:t>SSD</a:t>
            </a:r>
            <a:r>
              <a:rPr lang="ja-JP" altLang="en-US" sz="1400" dirty="0">
                <a:solidFill>
                  <a:srgbClr val="000000"/>
                </a:solidFill>
                <a:latin typeface="Arial Black" pitchFamily="34" charset="0"/>
                <a:ea typeface="ＭＳ Ｐゴシック" pitchFamily="50" charset="-128"/>
              </a:rPr>
              <a:t>：</a:t>
            </a:r>
            <a:r>
              <a:rPr lang="en-US" altLang="ja-JP" sz="1400" dirty="0">
                <a:solidFill>
                  <a:srgbClr val="000000"/>
                </a:solidFill>
                <a:latin typeface="Arial Black" pitchFamily="34" charset="0"/>
                <a:ea typeface="ＭＳ Ｐゴシック" pitchFamily="50" charset="-128"/>
              </a:rPr>
              <a:t>120GB x4 (480GB/node)</a:t>
            </a:r>
            <a:r>
              <a:rPr lang="ja-JP" altLang="en-US" sz="1400" dirty="0">
                <a:solidFill>
                  <a:srgbClr val="000000"/>
                </a:solidFill>
                <a:latin typeface="Arial Black" pitchFamily="34" charset="0"/>
                <a:ea typeface="ＭＳ Ｐゴシック" pitchFamily="50" charset="-128"/>
              </a:rPr>
              <a:t>　</a:t>
            </a:r>
            <a:endParaRPr lang="en-US" altLang="ja-JP" sz="1400" dirty="0">
              <a:solidFill>
                <a:srgbClr val="000000"/>
              </a:solidFill>
              <a:latin typeface="Arial Black" pitchFamily="34" charset="0"/>
              <a:ea typeface="ＭＳ Ｐゴシック" pitchFamily="50" charset="-128"/>
            </a:endParaRPr>
          </a:p>
          <a:p>
            <a:pPr defTabSz="914400" fontAlgn="base">
              <a:spcBef>
                <a:spcPct val="0"/>
              </a:spcBef>
              <a:spcAft>
                <a:spcPct val="0"/>
              </a:spcAft>
            </a:pPr>
            <a:endParaRPr lang="en-US" altLang="ja-JP" sz="1000" dirty="0">
              <a:solidFill>
                <a:srgbClr val="FF0000"/>
              </a:solidFill>
              <a:latin typeface="Arial Black" pitchFamily="34" charset="0"/>
              <a:ea typeface="ＭＳ Ｐゴシック" pitchFamily="50" charset="-128"/>
            </a:endParaRPr>
          </a:p>
        </p:txBody>
      </p:sp>
      <p:sp>
        <p:nvSpPr>
          <p:cNvPr id="4125" name="AutoShape 21"/>
          <p:cNvSpPr>
            <a:spLocks noChangeArrowheads="1"/>
          </p:cNvSpPr>
          <p:nvPr/>
        </p:nvSpPr>
        <p:spPr bwMode="auto">
          <a:xfrm>
            <a:off x="76200" y="655639"/>
            <a:ext cx="4267200" cy="4189826"/>
          </a:xfrm>
          <a:prstGeom prst="roundRect">
            <a:avLst>
              <a:gd name="adj" fmla="val 16667"/>
            </a:avLst>
          </a:prstGeom>
          <a:no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latin typeface="Arial Black" pitchFamily="34" charset="0"/>
              <a:ea typeface="ＭＳ Ｐゴシック" pitchFamily="50" charset="-128"/>
            </a:endParaRPr>
          </a:p>
        </p:txBody>
      </p:sp>
      <p:sp>
        <p:nvSpPr>
          <p:cNvPr id="4126" name="Text Box 22"/>
          <p:cNvSpPr txBox="1">
            <a:spLocks noChangeArrowheads="1"/>
          </p:cNvSpPr>
          <p:nvPr/>
        </p:nvSpPr>
        <p:spPr bwMode="auto">
          <a:xfrm>
            <a:off x="228600" y="863125"/>
            <a:ext cx="1170123" cy="707886"/>
          </a:xfrm>
          <a:prstGeom prst="rect">
            <a:avLst/>
          </a:prstGeom>
          <a:solidFill>
            <a:schemeClr val="bg1"/>
          </a:solidFill>
          <a:ln w="9525">
            <a:noFill/>
            <a:miter lim="800000"/>
            <a:headEnd/>
            <a:tailEnd/>
          </a:ln>
        </p:spPr>
        <p:txBody>
          <a:bodyPr wrap="square">
            <a:spAutoFit/>
          </a:bodyPr>
          <a:lstStyle/>
          <a:p>
            <a:pPr defTabSz="914400" fontAlgn="base">
              <a:spcBef>
                <a:spcPct val="50000"/>
              </a:spcBef>
              <a:spcAft>
                <a:spcPct val="0"/>
              </a:spcAft>
            </a:pPr>
            <a:r>
              <a:rPr lang="en-US" altLang="ja-JP" sz="2000" dirty="0" smtClean="0">
                <a:solidFill>
                  <a:srgbClr val="144390"/>
                </a:solidFill>
              </a:rPr>
              <a:t>Thin</a:t>
            </a:r>
            <a:br>
              <a:rPr lang="en-US" altLang="ja-JP" sz="2000" dirty="0" smtClean="0">
                <a:solidFill>
                  <a:srgbClr val="144390"/>
                </a:solidFill>
              </a:rPr>
            </a:br>
            <a:r>
              <a:rPr lang="en-US" altLang="ja-JP" sz="2000" dirty="0" smtClean="0">
                <a:solidFill>
                  <a:srgbClr val="144390"/>
                </a:solidFill>
              </a:rPr>
              <a:t>Node</a:t>
            </a:r>
            <a:endParaRPr lang="ja-JP" altLang="en-US" sz="2000" dirty="0">
              <a:solidFill>
                <a:srgbClr val="144390"/>
              </a:solidFill>
            </a:endParaRPr>
          </a:p>
        </p:txBody>
      </p:sp>
      <p:pic>
        <p:nvPicPr>
          <p:cNvPr id="4128" name="Picture 2"/>
          <p:cNvPicPr>
            <a:picLocks noChangeAspect="1" noChangeArrowheads="1"/>
          </p:cNvPicPr>
          <p:nvPr/>
        </p:nvPicPr>
        <p:blipFill>
          <a:blip r:embed="rId4" cstate="print"/>
          <a:srcRect/>
          <a:stretch>
            <a:fillRect/>
          </a:stretch>
        </p:blipFill>
        <p:spPr bwMode="auto">
          <a:xfrm>
            <a:off x="914400" y="5156200"/>
            <a:ext cx="1247775" cy="482600"/>
          </a:xfrm>
          <a:prstGeom prst="rect">
            <a:avLst/>
          </a:prstGeom>
          <a:noFill/>
          <a:ln w="9525">
            <a:noFill/>
            <a:miter lim="800000"/>
            <a:headEnd/>
            <a:tailEnd/>
          </a:ln>
        </p:spPr>
      </p:pic>
      <p:sp>
        <p:nvSpPr>
          <p:cNvPr id="4129" name="Text Box 51"/>
          <p:cNvSpPr txBox="1">
            <a:spLocks noChangeArrowheads="1"/>
          </p:cNvSpPr>
          <p:nvPr/>
        </p:nvSpPr>
        <p:spPr bwMode="auto">
          <a:xfrm>
            <a:off x="152400" y="1768475"/>
            <a:ext cx="1981200" cy="584775"/>
          </a:xfrm>
          <a:prstGeom prst="rect">
            <a:avLst/>
          </a:prstGeom>
          <a:noFill/>
          <a:ln w="9525">
            <a:noFill/>
            <a:miter lim="800000"/>
            <a:headEnd/>
            <a:tailEnd/>
          </a:ln>
        </p:spPr>
        <p:txBody>
          <a:bodyPr wrap="square">
            <a:spAutoFit/>
          </a:bodyPr>
          <a:lstStyle/>
          <a:p>
            <a:pPr defTabSz="914400" fontAlgn="base">
              <a:spcBef>
                <a:spcPct val="50000"/>
              </a:spcBef>
              <a:spcAft>
                <a:spcPct val="0"/>
              </a:spcAft>
            </a:pPr>
            <a:r>
              <a:rPr lang="en-US" altLang="ja-JP" sz="1600" dirty="0" smtClean="0">
                <a:solidFill>
                  <a:srgbClr val="000000"/>
                </a:solidFill>
                <a:latin typeface="Arial Black" pitchFamily="34" charset="0"/>
              </a:rPr>
              <a:t>Infiniband </a:t>
            </a:r>
            <a:r>
              <a:rPr lang="en-US" altLang="ja-JP" sz="1600" dirty="0">
                <a:solidFill>
                  <a:srgbClr val="000000"/>
                </a:solidFill>
                <a:latin typeface="Arial Black" pitchFamily="34" charset="0"/>
              </a:rPr>
              <a:t>QDR </a:t>
            </a:r>
            <a:r>
              <a:rPr lang="en-US" altLang="ja-JP" sz="1600" dirty="0" smtClean="0">
                <a:solidFill>
                  <a:srgbClr val="000000"/>
                </a:solidFill>
                <a:latin typeface="Arial Black" pitchFamily="34" charset="0"/>
              </a:rPr>
              <a:t>x2 (80Gbps)</a:t>
            </a:r>
            <a:endParaRPr lang="en-US" altLang="ja-JP" sz="1600" dirty="0">
              <a:solidFill>
                <a:srgbClr val="000000"/>
              </a:solidFill>
              <a:latin typeface="Arial Black" pitchFamily="34" charset="0"/>
            </a:endParaRPr>
          </a:p>
        </p:txBody>
      </p:sp>
      <p:sp>
        <p:nvSpPr>
          <p:cNvPr id="38" name="Text Box 78"/>
          <p:cNvSpPr txBox="1">
            <a:spLocks noChangeArrowheads="1"/>
          </p:cNvSpPr>
          <p:nvPr/>
        </p:nvSpPr>
        <p:spPr bwMode="auto">
          <a:xfrm>
            <a:off x="2209800" y="5181600"/>
            <a:ext cx="1522413" cy="554038"/>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altLang="ja-JP" sz="1000" dirty="0">
                <a:solidFill>
                  <a:srgbClr val="000000"/>
                </a:solidFill>
                <a:latin typeface="Arial Black" pitchFamily="34" charset="0"/>
                <a:ea typeface="ＭＳ Ｐゴシック" pitchFamily="50" charset="-128"/>
              </a:rPr>
              <a:t>PCI-e Gen2x16  x2</a:t>
            </a:r>
          </a:p>
          <a:p>
            <a:pPr defTabSz="914400" fontAlgn="base">
              <a:spcBef>
                <a:spcPct val="0"/>
              </a:spcBef>
              <a:spcAft>
                <a:spcPct val="0"/>
              </a:spcAft>
              <a:defRPr/>
            </a:pPr>
            <a:r>
              <a:rPr lang="en-US" altLang="ja-JP" sz="1000" dirty="0" smtClean="0">
                <a:solidFill>
                  <a:srgbClr val="000000"/>
                </a:solidFill>
                <a:latin typeface="Arial Black" pitchFamily="34" charset="0"/>
                <a:ea typeface="ＭＳ Ｐゴシック" pitchFamily="50" charset="-128"/>
              </a:rPr>
              <a:t>NVIDIA </a:t>
            </a:r>
            <a:r>
              <a:rPr lang="en-US" altLang="ja-JP" sz="1000" dirty="0">
                <a:solidFill>
                  <a:srgbClr val="000000"/>
                </a:solidFill>
                <a:latin typeface="Arial Black" pitchFamily="34" charset="0"/>
                <a:ea typeface="ＭＳ Ｐゴシック" pitchFamily="50" charset="-128"/>
              </a:rPr>
              <a:t>Tesla </a:t>
            </a:r>
          </a:p>
          <a:p>
            <a:pPr defTabSz="914400" fontAlgn="base">
              <a:spcBef>
                <a:spcPct val="0"/>
              </a:spcBef>
              <a:spcAft>
                <a:spcPct val="0"/>
              </a:spcAft>
              <a:defRPr/>
            </a:pPr>
            <a:r>
              <a:rPr lang="ja-JP" altLang="en-US" sz="1000" dirty="0">
                <a:solidFill>
                  <a:srgbClr val="000000"/>
                </a:solidFill>
                <a:latin typeface="Arial Black" pitchFamily="34" charset="0"/>
                <a:ea typeface="ＭＳ Ｐゴシック" pitchFamily="50" charset="-128"/>
              </a:rPr>
              <a:t>　　</a:t>
            </a:r>
            <a:r>
              <a:rPr lang="en-US" altLang="ja-JP" sz="1000" dirty="0">
                <a:solidFill>
                  <a:srgbClr val="000000"/>
                </a:solidFill>
                <a:latin typeface="Arial Black" pitchFamily="34" charset="0"/>
                <a:ea typeface="ＭＳ Ｐゴシック" pitchFamily="50" charset="-128"/>
              </a:rPr>
              <a:t>S1070 </a:t>
            </a:r>
            <a:r>
              <a:rPr lang="en-US" altLang="ja-JP" sz="1000" dirty="0" smtClean="0">
                <a:solidFill>
                  <a:srgbClr val="000000"/>
                </a:solidFill>
                <a:latin typeface="Arial Black" pitchFamily="34" charset="0"/>
                <a:ea typeface="ＭＳ Ｐゴシック" pitchFamily="50" charset="-128"/>
              </a:rPr>
              <a:t>GPU</a:t>
            </a:r>
            <a:endParaRPr lang="en-US" altLang="ja-JP" sz="1000"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2010-09-27 16.55.06.jpg"/>
          <p:cNvPicPr>
            <a:picLocks noChangeAspect="1"/>
          </p:cNvPicPr>
          <p:nvPr/>
        </p:nvPicPr>
        <p:blipFill>
          <a:blip r:embed="rId2" cstate="print"/>
          <a:stretch>
            <a:fillRect/>
          </a:stretch>
        </p:blipFill>
        <p:spPr>
          <a:xfrm>
            <a:off x="4724400" y="0"/>
            <a:ext cx="5143500" cy="6858000"/>
          </a:xfrm>
          <a:prstGeom prst="rect">
            <a:avLst/>
          </a:prstGeom>
        </p:spPr>
      </p:pic>
      <p:pic>
        <p:nvPicPr>
          <p:cNvPr id="10" name="図 9" descr="2010-09-27 17.12.47.jpg"/>
          <p:cNvPicPr>
            <a:picLocks noChangeAspect="1"/>
          </p:cNvPicPr>
          <p:nvPr/>
        </p:nvPicPr>
        <p:blipFill>
          <a:blip r:embed="rId3" cstate="print"/>
          <a:stretch>
            <a:fillRect/>
          </a:stretch>
        </p:blipFill>
        <p:spPr>
          <a:xfrm>
            <a:off x="-381000" y="0"/>
            <a:ext cx="51435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8" name="Picture 6"/>
          <p:cNvPicPr>
            <a:picLocks noChangeAspect="1" noChangeArrowheads="1"/>
          </p:cNvPicPr>
          <p:nvPr/>
        </p:nvPicPr>
        <p:blipFill>
          <a:blip r:embed="rId2" cstate="print"/>
          <a:srcRect/>
          <a:stretch>
            <a:fillRect/>
          </a:stretch>
        </p:blipFill>
        <p:spPr bwMode="auto">
          <a:xfrm>
            <a:off x="4343400" y="3429000"/>
            <a:ext cx="5283200" cy="3962400"/>
          </a:xfrm>
          <a:prstGeom prst="rect">
            <a:avLst/>
          </a:prstGeom>
          <a:noFill/>
          <a:ln w="9525">
            <a:noFill/>
            <a:miter lim="800000"/>
            <a:headEnd/>
            <a:tailEnd/>
          </a:ln>
        </p:spPr>
      </p:pic>
      <p:pic>
        <p:nvPicPr>
          <p:cNvPr id="197634" name="Picture 2" descr="C:\Users\matsu\Pictures\Picasa\エクスポート\2010-Tsubame2\IMG_3201-3.JPG"/>
          <p:cNvPicPr>
            <a:picLocks noChangeAspect="1" noChangeArrowheads="1"/>
          </p:cNvPicPr>
          <p:nvPr/>
        </p:nvPicPr>
        <p:blipFill>
          <a:blip r:embed="rId3" cstate="print"/>
          <a:srcRect/>
          <a:stretch>
            <a:fillRect/>
          </a:stretch>
        </p:blipFill>
        <p:spPr bwMode="auto">
          <a:xfrm>
            <a:off x="-381000" y="355600"/>
            <a:ext cx="5029200" cy="6705600"/>
          </a:xfrm>
          <a:prstGeom prst="rect">
            <a:avLst/>
          </a:prstGeom>
          <a:noFill/>
        </p:spPr>
      </p:pic>
      <p:pic>
        <p:nvPicPr>
          <p:cNvPr id="197635" name="Picture 3"/>
          <p:cNvPicPr>
            <a:picLocks noChangeAspect="1" noChangeArrowheads="1"/>
          </p:cNvPicPr>
          <p:nvPr/>
        </p:nvPicPr>
        <p:blipFill>
          <a:blip r:embed="rId4" cstate="print"/>
          <a:srcRect/>
          <a:stretch>
            <a:fillRect/>
          </a:stretch>
        </p:blipFill>
        <p:spPr bwMode="auto">
          <a:xfrm>
            <a:off x="4648200" y="-2667000"/>
            <a:ext cx="4876800" cy="6502400"/>
          </a:xfrm>
          <a:prstGeom prst="rect">
            <a:avLst/>
          </a:prstGeom>
          <a:noFill/>
          <a:ln w="9525">
            <a:noFill/>
            <a:miter lim="800000"/>
            <a:headEnd/>
            <a:tailEnd/>
          </a:ln>
        </p:spPr>
      </p:pic>
      <p:pic>
        <p:nvPicPr>
          <p:cNvPr id="197637" name="Picture 5"/>
          <p:cNvPicPr>
            <a:picLocks noChangeAspect="1" noChangeArrowheads="1"/>
          </p:cNvPicPr>
          <p:nvPr/>
        </p:nvPicPr>
        <p:blipFill>
          <a:blip r:embed="rId5" cstate="print"/>
          <a:srcRect/>
          <a:stretch>
            <a:fillRect/>
          </a:stretch>
        </p:blipFill>
        <p:spPr bwMode="auto">
          <a:xfrm rot="16200000">
            <a:off x="38100" y="2324100"/>
            <a:ext cx="2057401" cy="2743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241300" y="420688"/>
            <a:ext cx="8569325" cy="439737"/>
          </a:xfrm>
        </p:spPr>
        <p:txBody>
          <a:bodyPr/>
          <a:lstStyle/>
          <a:p>
            <a:pPr fontAlgn="base">
              <a:spcAft>
                <a:spcPct val="0"/>
              </a:spcAft>
            </a:pPr>
            <a:r>
              <a:rPr lang="en-US" altLang="ja-JP" smtClean="0">
                <a:ea typeface="ＭＳ Ｐゴシック" charset="-128"/>
              </a:rPr>
              <a:t>GPU-optimized node in HP Skinless Packaging</a:t>
            </a:r>
          </a:p>
        </p:txBody>
      </p:sp>
      <p:sp>
        <p:nvSpPr>
          <p:cNvPr id="69635" name="TextBox 7"/>
          <p:cNvSpPr txBox="1">
            <a:spLocks noChangeArrowheads="1"/>
          </p:cNvSpPr>
          <p:nvPr/>
        </p:nvSpPr>
        <p:spPr bwMode="auto">
          <a:xfrm>
            <a:off x="474663" y="3381375"/>
            <a:ext cx="4008437" cy="3106738"/>
          </a:xfrm>
          <a:prstGeom prst="rect">
            <a:avLst/>
          </a:prstGeom>
          <a:noFill/>
          <a:ln w="9525">
            <a:noFill/>
            <a:miter lim="800000"/>
            <a:headEnd/>
            <a:tailEnd/>
          </a:ln>
        </p:spPr>
        <p:txBody>
          <a:bodyPr>
            <a:spAutoFit/>
          </a:bodyPr>
          <a:lstStyle/>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Nodes go into chassis with shared fans and power</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Chassis mounted into lightweight racks</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Easy assembly</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Lower weight</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Reduced heat retention</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Modular and flexible</a:t>
            </a:r>
          </a:p>
          <a:p>
            <a:pPr marL="292100" indent="-239713">
              <a:lnSpc>
                <a:spcPct val="110000"/>
              </a:lnSpc>
              <a:buFont typeface="Futura Bk" pitchFamily="34" charset="0"/>
              <a:buChar char="–"/>
            </a:pPr>
            <a:r>
              <a:rPr kumimoji="0" lang="en-US" altLang="ja-JP" sz="2000" smtClean="0">
                <a:solidFill>
                  <a:srgbClr val="000000"/>
                </a:solidFill>
                <a:latin typeface="Futura Bk" pitchFamily="34" charset="0"/>
                <a:ea typeface="ＭＳ Ｐゴシック" charset="-128"/>
              </a:rPr>
              <a:t>Standard 19” racks</a:t>
            </a:r>
          </a:p>
        </p:txBody>
      </p:sp>
      <p:grpSp>
        <p:nvGrpSpPr>
          <p:cNvPr id="2" name="Group 9"/>
          <p:cNvGrpSpPr>
            <a:grpSpLocks/>
          </p:cNvGrpSpPr>
          <p:nvPr/>
        </p:nvGrpSpPr>
        <p:grpSpPr bwMode="auto">
          <a:xfrm>
            <a:off x="3700463" y="2290763"/>
            <a:ext cx="5141912" cy="4003675"/>
            <a:chOff x="3429000" y="1524000"/>
            <a:chExt cx="5141913" cy="4003675"/>
          </a:xfrm>
        </p:grpSpPr>
        <p:pic>
          <p:nvPicPr>
            <p:cNvPr id="69639" name="Picture 5" descr="racke components"/>
            <p:cNvPicPr>
              <a:picLocks noChangeAspect="1" noChangeArrowheads="1"/>
            </p:cNvPicPr>
            <p:nvPr/>
          </p:nvPicPr>
          <p:blipFill>
            <a:blip r:embed="rId3" cstate="print"/>
            <a:srcRect/>
            <a:stretch>
              <a:fillRect/>
            </a:stretch>
          </p:blipFill>
          <p:spPr bwMode="auto">
            <a:xfrm>
              <a:off x="3657600" y="1524000"/>
              <a:ext cx="4913313" cy="3819525"/>
            </a:xfrm>
            <a:prstGeom prst="rect">
              <a:avLst/>
            </a:prstGeom>
            <a:noFill/>
            <a:ln w="9525">
              <a:noFill/>
              <a:miter lim="800000"/>
              <a:headEnd/>
              <a:tailEnd/>
            </a:ln>
          </p:spPr>
        </p:pic>
        <p:sp>
          <p:nvSpPr>
            <p:cNvPr id="12" name="Right Triangle 11"/>
            <p:cNvSpPr/>
            <p:nvPr/>
          </p:nvSpPr>
          <p:spPr>
            <a:xfrm rot="20527338">
              <a:off x="3429000" y="4419600"/>
              <a:ext cx="1446212" cy="1108075"/>
            </a:xfrm>
            <a:prstGeom prst="rtTriangle">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pic>
          <p:nvPicPr>
            <p:cNvPr id="69641" name="Picture 5" descr="racke components"/>
            <p:cNvPicPr>
              <a:picLocks noChangeAspect="1" noChangeArrowheads="1"/>
            </p:cNvPicPr>
            <p:nvPr/>
          </p:nvPicPr>
          <p:blipFill>
            <a:blip r:embed="rId3" cstate="print">
              <a:clrChange>
                <a:clrFrom>
                  <a:srgbClr val="FFFFFF"/>
                </a:clrFrom>
                <a:clrTo>
                  <a:srgbClr val="FFFFFF">
                    <a:alpha val="0"/>
                  </a:srgbClr>
                </a:clrTo>
              </a:clrChange>
            </a:blip>
            <a:srcRect l="2795" t="56499" r="34673" b="1675"/>
            <a:stretch>
              <a:fillRect/>
            </a:stretch>
          </p:blipFill>
          <p:spPr bwMode="auto">
            <a:xfrm>
              <a:off x="3810000" y="3505200"/>
              <a:ext cx="3071813" cy="1598613"/>
            </a:xfrm>
            <a:prstGeom prst="rect">
              <a:avLst/>
            </a:prstGeom>
            <a:noFill/>
            <a:ln w="9525">
              <a:noFill/>
              <a:miter lim="800000"/>
              <a:headEnd/>
              <a:tailEnd/>
            </a:ln>
          </p:spPr>
        </p:pic>
        <p:sp>
          <p:nvSpPr>
            <p:cNvPr id="14" name="Right Triangle 13"/>
            <p:cNvSpPr/>
            <p:nvPr/>
          </p:nvSpPr>
          <p:spPr>
            <a:xfrm>
              <a:off x="3657600" y="4648200"/>
              <a:ext cx="1295400" cy="533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ja-JP" altLang="ja-JP" smtClean="0">
                <a:solidFill>
                  <a:srgbClr val="FFFFFF"/>
                </a:solidFill>
              </a:endParaRPr>
            </a:p>
          </p:txBody>
        </p:sp>
        <p:cxnSp>
          <p:nvCxnSpPr>
            <p:cNvPr id="15" name="Straight Connector 14"/>
            <p:cNvCxnSpPr/>
            <p:nvPr/>
          </p:nvCxnSpPr>
          <p:spPr>
            <a:xfrm>
              <a:off x="3886200" y="4572000"/>
              <a:ext cx="1371600" cy="457200"/>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604838" y="1371600"/>
            <a:ext cx="5005387" cy="1584325"/>
          </a:xfrm>
          <a:prstGeom prst="rect">
            <a:avLst/>
          </a:prstGeom>
          <a:solidFill>
            <a:schemeClr val="accent1">
              <a:lumMod val="40000"/>
              <a:lumOff val="60000"/>
            </a:schemeClr>
          </a:solidFill>
        </p:spPr>
        <p:txBody>
          <a:bodyPr wrap="none">
            <a:spAutoFit/>
          </a:bodyPr>
          <a:lstStyle/>
          <a:p>
            <a:pPr>
              <a:defRPr/>
            </a:pPr>
            <a:r>
              <a:rPr kumimoji="0" lang="en-US" sz="2000" dirty="0">
                <a:solidFill>
                  <a:srgbClr val="000000"/>
                </a:solidFill>
                <a:latin typeface="Futura Bk"/>
                <a:ea typeface="+mn-ea"/>
              </a:rPr>
              <a:t>Typical Tsubame2 node:</a:t>
            </a:r>
          </a:p>
          <a:p>
            <a:pPr marL="800100" lvl="1" indent="-342900" eaLnBrk="0" hangingPunct="0">
              <a:lnSpc>
                <a:spcPct val="110000"/>
              </a:lnSpc>
              <a:buSzPct val="80000"/>
              <a:buFontTx/>
              <a:buChar char="•"/>
              <a:defRPr/>
            </a:pPr>
            <a:r>
              <a:rPr kumimoji="0" lang="en-US" sz="1400" dirty="0">
                <a:solidFill>
                  <a:srgbClr val="000000"/>
                </a:solidFill>
                <a:latin typeface="Futura Bk" pitchFamily="34" charset="0"/>
                <a:ea typeface="+mn-ea"/>
                <a:cs typeface="Arial" charset="0"/>
              </a:rPr>
              <a:t>2 Intel</a:t>
            </a:r>
            <a:r>
              <a:rPr kumimoji="0" lang="en-US" sz="1400" baseline="30000" dirty="0">
                <a:solidFill>
                  <a:srgbClr val="000000"/>
                </a:solidFill>
                <a:latin typeface="Futura Bk" pitchFamily="34" charset="0"/>
                <a:ea typeface="+mn-ea"/>
                <a:cs typeface="Arial" charset="0"/>
              </a:rPr>
              <a:t>®</a:t>
            </a:r>
            <a:r>
              <a:rPr kumimoji="0" lang="en-US" sz="1400" dirty="0">
                <a:solidFill>
                  <a:srgbClr val="000000"/>
                </a:solidFill>
                <a:latin typeface="Futura Bk" pitchFamily="34" charset="0"/>
                <a:ea typeface="+mn-ea"/>
                <a:cs typeface="Arial" charset="0"/>
              </a:rPr>
              <a:t> Xeon</a:t>
            </a:r>
            <a:r>
              <a:rPr kumimoji="0" lang="en-US" sz="1400" baseline="30000" dirty="0">
                <a:solidFill>
                  <a:srgbClr val="000000"/>
                </a:solidFill>
                <a:latin typeface="Futura Bk" pitchFamily="34" charset="0"/>
                <a:ea typeface="+mn-ea"/>
                <a:cs typeface="Arial" charset="0"/>
              </a:rPr>
              <a:t>®</a:t>
            </a:r>
            <a:r>
              <a:rPr kumimoji="0" lang="en-US" sz="1400" dirty="0">
                <a:solidFill>
                  <a:srgbClr val="000000"/>
                </a:solidFill>
                <a:latin typeface="Futura Bk" pitchFamily="34" charset="0"/>
                <a:ea typeface="+mn-ea"/>
                <a:cs typeface="Arial" charset="0"/>
              </a:rPr>
              <a:t> Processor X5670 (six-core 2.93Ghz)</a:t>
            </a:r>
          </a:p>
          <a:p>
            <a:pPr marL="800100" lvl="1" indent="-342900" eaLnBrk="0" hangingPunct="0">
              <a:lnSpc>
                <a:spcPct val="110000"/>
              </a:lnSpc>
              <a:buSzPct val="80000"/>
              <a:buFontTx/>
              <a:buChar char="•"/>
              <a:defRPr/>
            </a:pPr>
            <a:r>
              <a:rPr kumimoji="0" lang="en-US" sz="1400" dirty="0">
                <a:solidFill>
                  <a:srgbClr val="000000"/>
                </a:solidFill>
                <a:latin typeface="Futura Bk" pitchFamily="34" charset="0"/>
                <a:ea typeface="+mn-ea"/>
                <a:cs typeface="Arial" charset="0"/>
              </a:rPr>
              <a:t>54 GB or 96 GB memory </a:t>
            </a:r>
          </a:p>
          <a:p>
            <a:pPr marL="800100" lvl="1" indent="-342900" eaLnBrk="0" hangingPunct="0">
              <a:lnSpc>
                <a:spcPct val="110000"/>
              </a:lnSpc>
              <a:buSzPct val="80000"/>
              <a:buFontTx/>
              <a:buChar char="•"/>
              <a:defRPr/>
            </a:pPr>
            <a:r>
              <a:rPr kumimoji="0" lang="en-US" sz="1400" dirty="0">
                <a:solidFill>
                  <a:srgbClr val="000000"/>
                </a:solidFill>
                <a:latin typeface="Futura Bk" pitchFamily="34" charset="0"/>
                <a:ea typeface="+mn-ea"/>
                <a:cs typeface="Arial" charset="0"/>
              </a:rPr>
              <a:t>2 SSDs per node</a:t>
            </a:r>
          </a:p>
          <a:p>
            <a:pPr marL="800100" lvl="1" indent="-342900" eaLnBrk="0" hangingPunct="0">
              <a:lnSpc>
                <a:spcPct val="110000"/>
              </a:lnSpc>
              <a:buSzPct val="80000"/>
              <a:buFontTx/>
              <a:buChar char="•"/>
              <a:defRPr/>
            </a:pPr>
            <a:r>
              <a:rPr kumimoji="0" lang="en-US" sz="1400" dirty="0">
                <a:solidFill>
                  <a:srgbClr val="000000"/>
                </a:solidFill>
                <a:latin typeface="Futura Bk" pitchFamily="34" charset="0"/>
                <a:ea typeface="+mn-ea"/>
                <a:cs typeface="Arial" charset="0"/>
              </a:rPr>
              <a:t>Dual Rail IB</a:t>
            </a:r>
          </a:p>
          <a:p>
            <a:pPr marL="800100" lvl="1" indent="-342900" eaLnBrk="0" hangingPunct="0">
              <a:lnSpc>
                <a:spcPct val="110000"/>
              </a:lnSpc>
              <a:buSzPct val="80000"/>
              <a:buFontTx/>
              <a:buChar char="•"/>
              <a:defRPr/>
            </a:pPr>
            <a:r>
              <a:rPr kumimoji="0" lang="en-US" sz="1400" dirty="0">
                <a:solidFill>
                  <a:srgbClr val="000000"/>
                </a:solidFill>
                <a:latin typeface="Futura Bk" pitchFamily="34" charset="0"/>
                <a:ea typeface="+mn-ea"/>
                <a:cs typeface="Arial" charset="0"/>
              </a:rPr>
              <a:t>3 NVIDIA M2050 GPU board</a:t>
            </a:r>
          </a:p>
        </p:txBody>
      </p:sp>
      <p:cxnSp>
        <p:nvCxnSpPr>
          <p:cNvPr id="24" name="Straight Connector 23"/>
          <p:cNvCxnSpPr/>
          <p:nvPr/>
        </p:nvCxnSpPr>
        <p:spPr>
          <a:xfrm rot="5400000" flipH="1" flipV="1">
            <a:off x="4473575" y="5449888"/>
            <a:ext cx="469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正方形/長方形 16"/>
          <p:cNvSpPr>
            <a:spLocks noChangeArrowheads="1"/>
          </p:cNvSpPr>
          <p:nvPr/>
        </p:nvSpPr>
        <p:spPr bwMode="auto">
          <a:xfrm>
            <a:off x="0" y="0"/>
            <a:ext cx="9144000" cy="6858000"/>
          </a:xfrm>
          <a:prstGeom prst="rect">
            <a:avLst/>
          </a:prstGeom>
          <a:solidFill>
            <a:schemeClr val="tx1"/>
          </a:solidFill>
          <a:ln w="9525" algn="ctr">
            <a:solidFill>
              <a:schemeClr val="tx1"/>
            </a:solidFill>
            <a:round/>
            <a:headEnd/>
            <a:tailEnd/>
          </a:ln>
        </p:spPr>
        <p:txBody>
          <a:bodyPr/>
          <a:lstStyle/>
          <a:p>
            <a:endParaRPr lang="ja-JP" altLang="en-US">
              <a:latin typeface="Comic Sans MS" pitchFamily="66" charset="0"/>
              <a:ea typeface="Arial Unicode MS" pitchFamily="50" charset="-128"/>
              <a:cs typeface="Arial Unicode MS" pitchFamily="50" charset="-128"/>
            </a:endParaRPr>
          </a:p>
        </p:txBody>
      </p:sp>
      <p:sp>
        <p:nvSpPr>
          <p:cNvPr id="44035" name="Rectangle 2"/>
          <p:cNvSpPr>
            <a:spLocks noGrp="1" noChangeArrowheads="1"/>
          </p:cNvSpPr>
          <p:nvPr>
            <p:ph type="title"/>
          </p:nvPr>
        </p:nvSpPr>
        <p:spPr>
          <a:xfrm>
            <a:off x="838200" y="-228600"/>
            <a:ext cx="7770812" cy="1433513"/>
          </a:xfrm>
        </p:spPr>
        <p:txBody>
          <a:bodyPr/>
          <a:lstStyle/>
          <a:p>
            <a:pPr eaLnBrk="1" hangingPunct="1"/>
            <a:r>
              <a:rPr lang="en-US" altLang="ja-JP" dirty="0" smtClean="0">
                <a:solidFill>
                  <a:srgbClr val="92D050"/>
                </a:solidFill>
                <a:latin typeface="Comic Sans MS" pitchFamily="66" charset="0"/>
                <a:ea typeface="Arial Unicode MS" pitchFamily="50" charset="-128"/>
                <a:cs typeface="Arial Unicode MS" pitchFamily="50" charset="-128"/>
              </a:rPr>
              <a:t>GPUs as Modern-Day Vector Engines</a:t>
            </a:r>
          </a:p>
        </p:txBody>
      </p:sp>
      <p:sp>
        <p:nvSpPr>
          <p:cNvPr id="44037" name="Line 5"/>
          <p:cNvSpPr>
            <a:spLocks noChangeShapeType="1"/>
          </p:cNvSpPr>
          <p:nvPr/>
        </p:nvSpPr>
        <p:spPr bwMode="auto">
          <a:xfrm flipV="1">
            <a:off x="827088" y="1196975"/>
            <a:ext cx="0" cy="4608513"/>
          </a:xfrm>
          <a:prstGeom prst="line">
            <a:avLst/>
          </a:prstGeom>
          <a:noFill/>
          <a:ln w="38100">
            <a:solidFill>
              <a:srgbClr val="FFFF00"/>
            </a:solidFill>
            <a:round/>
            <a:headEnd/>
            <a:tailEnd type="triangle" w="med" len="med"/>
          </a:ln>
        </p:spPr>
        <p:txBody>
          <a:bodyPr/>
          <a:lstStyle/>
          <a:p>
            <a:endParaRPr lang="ja-JP" altLang="en-US">
              <a:latin typeface="Comic Sans MS" pitchFamily="66" charset="0"/>
              <a:ea typeface="Arial Unicode MS" pitchFamily="50" charset="-128"/>
              <a:cs typeface="Arial Unicode MS" pitchFamily="50" charset="-128"/>
            </a:endParaRPr>
          </a:p>
        </p:txBody>
      </p:sp>
      <p:sp>
        <p:nvSpPr>
          <p:cNvPr id="44038" name="Line 6"/>
          <p:cNvSpPr>
            <a:spLocks noChangeShapeType="1"/>
          </p:cNvSpPr>
          <p:nvPr/>
        </p:nvSpPr>
        <p:spPr bwMode="auto">
          <a:xfrm flipV="1">
            <a:off x="827088" y="5799138"/>
            <a:ext cx="3960812" cy="0"/>
          </a:xfrm>
          <a:prstGeom prst="line">
            <a:avLst/>
          </a:prstGeom>
          <a:noFill/>
          <a:ln w="38100">
            <a:solidFill>
              <a:srgbClr val="FFFF00"/>
            </a:solidFill>
            <a:round/>
            <a:headEnd/>
            <a:tailEnd type="triangle" w="med" len="med"/>
          </a:ln>
        </p:spPr>
        <p:txBody>
          <a:bodyPr/>
          <a:lstStyle/>
          <a:p>
            <a:endParaRPr lang="ja-JP" altLang="en-US">
              <a:latin typeface="Comic Sans MS" pitchFamily="66" charset="0"/>
              <a:ea typeface="Arial Unicode MS" pitchFamily="50" charset="-128"/>
              <a:cs typeface="Arial Unicode MS" pitchFamily="50" charset="-128"/>
            </a:endParaRPr>
          </a:p>
        </p:txBody>
      </p:sp>
      <p:sp>
        <p:nvSpPr>
          <p:cNvPr id="44039" name="Text Box 7"/>
          <p:cNvSpPr txBox="1">
            <a:spLocks noChangeArrowheads="1"/>
          </p:cNvSpPr>
          <p:nvPr/>
        </p:nvSpPr>
        <p:spPr bwMode="auto">
          <a:xfrm>
            <a:off x="1295400" y="5799138"/>
            <a:ext cx="3421063" cy="369332"/>
          </a:xfrm>
          <a:prstGeom prst="rect">
            <a:avLst/>
          </a:prstGeom>
          <a:noFill/>
          <a:ln w="9525">
            <a:noFill/>
            <a:miter lim="800000"/>
            <a:headEnd/>
            <a:tailEnd/>
          </a:ln>
        </p:spPr>
        <p:txBody>
          <a:bodyPr wrap="square">
            <a:spAutoFit/>
          </a:bodyPr>
          <a:lstStyle/>
          <a:p>
            <a:pPr>
              <a:spcBef>
                <a:spcPct val="50000"/>
              </a:spcBef>
            </a:pPr>
            <a:r>
              <a:rPr lang="en-US" altLang="ja-JP" b="1" dirty="0">
                <a:solidFill>
                  <a:srgbClr val="FFFF00"/>
                </a:solidFill>
                <a:latin typeface="Comic Sans MS" pitchFamily="66" charset="0"/>
                <a:ea typeface="Arial Unicode MS" pitchFamily="50" charset="-128"/>
                <a:cs typeface="Arial Unicode MS" pitchFamily="50" charset="-128"/>
              </a:rPr>
              <a:t>Memory Access Frequency</a:t>
            </a:r>
          </a:p>
        </p:txBody>
      </p:sp>
      <p:sp>
        <p:nvSpPr>
          <p:cNvPr id="44040" name="Text Box 8"/>
          <p:cNvSpPr txBox="1">
            <a:spLocks noChangeArrowheads="1"/>
          </p:cNvSpPr>
          <p:nvPr/>
        </p:nvSpPr>
        <p:spPr bwMode="auto">
          <a:xfrm rot="-5400000">
            <a:off x="-779980" y="2849047"/>
            <a:ext cx="2867028" cy="369332"/>
          </a:xfrm>
          <a:prstGeom prst="rect">
            <a:avLst/>
          </a:prstGeom>
          <a:noFill/>
          <a:ln w="9525">
            <a:noFill/>
            <a:miter lim="800000"/>
            <a:headEnd/>
            <a:tailEnd/>
          </a:ln>
        </p:spPr>
        <p:txBody>
          <a:bodyPr wrap="square">
            <a:spAutoFit/>
          </a:bodyPr>
          <a:lstStyle/>
          <a:p>
            <a:pPr>
              <a:spcBef>
                <a:spcPct val="50000"/>
              </a:spcBef>
            </a:pPr>
            <a:r>
              <a:rPr lang="en-US" altLang="ja-JP" b="1" dirty="0">
                <a:solidFill>
                  <a:srgbClr val="FFFF00"/>
                </a:solidFill>
                <a:latin typeface="Comic Sans MS" pitchFamily="66" charset="0"/>
                <a:ea typeface="Arial Unicode MS" pitchFamily="50" charset="-128"/>
                <a:cs typeface="Arial Unicode MS" pitchFamily="50" charset="-128"/>
              </a:rPr>
              <a:t>Computational Density</a:t>
            </a:r>
          </a:p>
        </p:txBody>
      </p:sp>
      <p:sp>
        <p:nvSpPr>
          <p:cNvPr id="44041" name="Oval 9"/>
          <p:cNvSpPr>
            <a:spLocks noChangeArrowheads="1"/>
          </p:cNvSpPr>
          <p:nvPr/>
        </p:nvSpPr>
        <p:spPr bwMode="auto">
          <a:xfrm rot="2271334">
            <a:off x="1195388" y="1609725"/>
            <a:ext cx="2376487" cy="3455988"/>
          </a:xfrm>
          <a:prstGeom prst="ellipse">
            <a:avLst/>
          </a:prstGeom>
          <a:pattFill prst="wdUpDiag">
            <a:fgClr>
              <a:srgbClr val="FF0066"/>
            </a:fgClr>
            <a:bgClr>
              <a:schemeClr val="tx2"/>
            </a:bgClr>
          </a:pattFill>
          <a:ln w="9525">
            <a:solidFill>
              <a:srgbClr val="FF99CC"/>
            </a:solidFill>
            <a:round/>
            <a:headEnd/>
            <a:tailEnd/>
          </a:ln>
        </p:spPr>
        <p:txBody>
          <a:bodyPr wrap="none" anchor="ctr"/>
          <a:lstStyle/>
          <a:p>
            <a:pPr algn="ctr"/>
            <a:endParaRPr lang="ja-JP" altLang="ja-JP">
              <a:latin typeface="Comic Sans MS" pitchFamily="66" charset="0"/>
              <a:ea typeface="Arial Unicode MS" pitchFamily="50" charset="-128"/>
              <a:cs typeface="Arial Unicode MS" pitchFamily="50" charset="-128"/>
            </a:endParaRPr>
          </a:p>
        </p:txBody>
      </p:sp>
      <p:sp>
        <p:nvSpPr>
          <p:cNvPr id="44042" name="Text Box 10"/>
          <p:cNvSpPr txBox="1">
            <a:spLocks noChangeArrowheads="1"/>
          </p:cNvSpPr>
          <p:nvPr/>
        </p:nvSpPr>
        <p:spPr bwMode="auto">
          <a:xfrm>
            <a:off x="1403350" y="3289300"/>
            <a:ext cx="1811338" cy="648896"/>
          </a:xfrm>
          <a:prstGeom prst="rect">
            <a:avLst/>
          </a:prstGeom>
          <a:solidFill>
            <a:schemeClr val="tx2"/>
          </a:solidFill>
          <a:ln w="9525">
            <a:noFill/>
            <a:miter lim="800000"/>
            <a:headEnd/>
            <a:tailEnd/>
          </a:ln>
        </p:spPr>
        <p:txBody>
          <a:bodyPr>
            <a:spAutoFit/>
          </a:bodyPr>
          <a:lstStyle/>
          <a:p>
            <a:pPr>
              <a:spcBef>
                <a:spcPct val="50000"/>
              </a:spcBef>
            </a:pPr>
            <a:r>
              <a:rPr lang="en-US" altLang="ja-JP">
                <a:solidFill>
                  <a:srgbClr val="FF0066"/>
                </a:solidFill>
                <a:latin typeface="Comic Sans MS" pitchFamily="66" charset="0"/>
                <a:ea typeface="Arial Unicode MS" pitchFamily="50" charset="-128"/>
                <a:cs typeface="Arial Unicode MS" pitchFamily="50" charset="-128"/>
              </a:rPr>
              <a:t>Cache-based</a:t>
            </a:r>
          </a:p>
          <a:p>
            <a:pPr algn="ctr">
              <a:lnSpc>
                <a:spcPts val="1100"/>
              </a:lnSpc>
              <a:spcBef>
                <a:spcPct val="50000"/>
              </a:spcBef>
            </a:pPr>
            <a:r>
              <a:rPr lang="en-US" altLang="ja-JP">
                <a:solidFill>
                  <a:srgbClr val="FF0066"/>
                </a:solidFill>
                <a:latin typeface="Comic Sans MS" pitchFamily="66" charset="0"/>
                <a:ea typeface="Arial Unicode MS" pitchFamily="50" charset="-128"/>
                <a:cs typeface="Arial Unicode MS" pitchFamily="50" charset="-128"/>
              </a:rPr>
              <a:t>CPUs</a:t>
            </a:r>
          </a:p>
        </p:txBody>
      </p:sp>
      <p:sp>
        <p:nvSpPr>
          <p:cNvPr id="44043" name="AutoShape 11"/>
          <p:cNvSpPr>
            <a:spLocks noChangeArrowheads="1"/>
          </p:cNvSpPr>
          <p:nvPr/>
        </p:nvSpPr>
        <p:spPr bwMode="auto">
          <a:xfrm rot="-5400000">
            <a:off x="2015331" y="2882107"/>
            <a:ext cx="2016125" cy="3529012"/>
          </a:xfrm>
          <a:prstGeom prst="rtTriangle">
            <a:avLst/>
          </a:prstGeom>
          <a:pattFill prst="ltHorz">
            <a:fgClr>
              <a:srgbClr val="33CCCC"/>
            </a:fgClr>
            <a:bgClr>
              <a:schemeClr val="tx1"/>
            </a:bgClr>
          </a:pattFill>
          <a:ln w="9525">
            <a:solidFill>
              <a:schemeClr val="tx1"/>
            </a:solidFill>
            <a:miter lim="800000"/>
            <a:headEnd/>
            <a:tailEnd/>
          </a:ln>
        </p:spPr>
        <p:txBody>
          <a:bodyPr wrap="none" anchor="ctr"/>
          <a:lstStyle/>
          <a:p>
            <a:endParaRPr lang="ja-JP" altLang="en-US">
              <a:latin typeface="Comic Sans MS" pitchFamily="66" charset="0"/>
              <a:ea typeface="Arial Unicode MS" pitchFamily="50" charset="-128"/>
              <a:cs typeface="Arial Unicode MS" pitchFamily="50" charset="-128"/>
            </a:endParaRPr>
          </a:p>
        </p:txBody>
      </p:sp>
      <p:sp>
        <p:nvSpPr>
          <p:cNvPr id="44044" name="Text Box 12"/>
          <p:cNvSpPr txBox="1">
            <a:spLocks noChangeArrowheads="1"/>
          </p:cNvSpPr>
          <p:nvPr/>
        </p:nvSpPr>
        <p:spPr bwMode="auto">
          <a:xfrm>
            <a:off x="2571736" y="4857760"/>
            <a:ext cx="2016125" cy="784830"/>
          </a:xfrm>
          <a:prstGeom prst="rect">
            <a:avLst/>
          </a:prstGeom>
          <a:solidFill>
            <a:schemeClr val="tx2"/>
          </a:solidFill>
          <a:ln w="9525">
            <a:noFill/>
            <a:miter lim="800000"/>
            <a:headEnd/>
            <a:tailEnd/>
          </a:ln>
        </p:spPr>
        <p:txBody>
          <a:bodyPr>
            <a:spAutoFit/>
          </a:bodyPr>
          <a:lstStyle/>
          <a:p>
            <a:pPr>
              <a:spcBef>
                <a:spcPct val="50000"/>
              </a:spcBef>
            </a:pPr>
            <a:r>
              <a:rPr lang="en-US" altLang="ja-JP" dirty="0" smtClean="0">
                <a:solidFill>
                  <a:srgbClr val="33CCCC"/>
                </a:solidFill>
                <a:latin typeface="Comic Sans MS" pitchFamily="66" charset="0"/>
                <a:ea typeface="Arial Unicode MS" pitchFamily="50" charset="-128"/>
                <a:cs typeface="Arial Unicode MS" pitchFamily="50" charset="-128"/>
              </a:rPr>
              <a:t>Vector SCs</a:t>
            </a:r>
          </a:p>
          <a:p>
            <a:pPr>
              <a:spcBef>
                <a:spcPct val="50000"/>
              </a:spcBef>
            </a:pPr>
            <a:r>
              <a:rPr lang="en-US" altLang="ja-JP" dirty="0" smtClean="0">
                <a:solidFill>
                  <a:srgbClr val="33CCCC"/>
                </a:solidFill>
                <a:latin typeface="Comic Sans MS" pitchFamily="66" charset="0"/>
                <a:ea typeface="Arial Unicode MS" pitchFamily="50" charset="-128"/>
                <a:cs typeface="Arial Unicode MS" pitchFamily="50" charset="-128"/>
              </a:rPr>
              <a:t>Cray, SX…</a:t>
            </a:r>
            <a:endParaRPr lang="en-US" altLang="ja-JP" dirty="0">
              <a:solidFill>
                <a:srgbClr val="33CCCC"/>
              </a:solidFill>
              <a:latin typeface="Comic Sans MS" pitchFamily="66" charset="0"/>
              <a:ea typeface="Arial Unicode MS" pitchFamily="50" charset="-128"/>
              <a:cs typeface="Arial Unicode MS" pitchFamily="50" charset="-128"/>
            </a:endParaRPr>
          </a:p>
        </p:txBody>
      </p:sp>
      <p:sp>
        <p:nvSpPr>
          <p:cNvPr id="44045" name="AutoShape 13"/>
          <p:cNvSpPr>
            <a:spLocks noChangeArrowheads="1"/>
          </p:cNvSpPr>
          <p:nvPr/>
        </p:nvSpPr>
        <p:spPr bwMode="auto">
          <a:xfrm rot="5400000">
            <a:off x="1349375" y="1117600"/>
            <a:ext cx="1981200" cy="2736850"/>
          </a:xfrm>
          <a:prstGeom prst="rtTriangle">
            <a:avLst/>
          </a:prstGeom>
          <a:pattFill prst="lgCheck">
            <a:fgClr>
              <a:srgbClr val="FFCC99"/>
            </a:fgClr>
            <a:bgClr>
              <a:schemeClr val="tx1"/>
            </a:bgClr>
          </a:pattFill>
          <a:ln w="9525">
            <a:solidFill>
              <a:schemeClr val="tx1"/>
            </a:solidFill>
            <a:miter lim="800000"/>
            <a:headEnd/>
            <a:tailEnd/>
          </a:ln>
        </p:spPr>
        <p:txBody>
          <a:bodyPr wrap="none" anchor="ctr"/>
          <a:lstStyle/>
          <a:p>
            <a:endParaRPr lang="ja-JP" altLang="en-US">
              <a:latin typeface="Comic Sans MS" pitchFamily="66" charset="0"/>
              <a:ea typeface="Arial Unicode MS" pitchFamily="50" charset="-128"/>
              <a:cs typeface="Arial Unicode MS" pitchFamily="50" charset="-128"/>
            </a:endParaRPr>
          </a:p>
        </p:txBody>
      </p:sp>
      <p:sp>
        <p:nvSpPr>
          <p:cNvPr id="44046" name="Text Box 15"/>
          <p:cNvSpPr txBox="1">
            <a:spLocks noChangeArrowheads="1"/>
          </p:cNvSpPr>
          <p:nvPr/>
        </p:nvSpPr>
        <p:spPr bwMode="auto">
          <a:xfrm>
            <a:off x="1142976" y="1357298"/>
            <a:ext cx="2714644" cy="646331"/>
          </a:xfrm>
          <a:prstGeom prst="rect">
            <a:avLst/>
          </a:prstGeom>
          <a:solidFill>
            <a:schemeClr val="tx2"/>
          </a:solidFill>
          <a:ln w="9525">
            <a:noFill/>
            <a:miter lim="800000"/>
            <a:headEnd/>
            <a:tailEnd/>
          </a:ln>
        </p:spPr>
        <p:txBody>
          <a:bodyPr wrap="square">
            <a:spAutoFit/>
          </a:bodyPr>
          <a:lstStyle/>
          <a:p>
            <a:pPr algn="ctr">
              <a:spcBef>
                <a:spcPct val="50000"/>
              </a:spcBef>
            </a:pPr>
            <a:r>
              <a:rPr lang="en-US" altLang="ja-JP" dirty="0" smtClean="0">
                <a:solidFill>
                  <a:srgbClr val="FFCC66"/>
                </a:solidFill>
                <a:latin typeface="Comic Sans MS" pitchFamily="66" charset="0"/>
                <a:ea typeface="Arial Unicode MS" pitchFamily="50" charset="-128"/>
                <a:cs typeface="Arial Unicode MS" pitchFamily="50" charset="-128"/>
              </a:rPr>
              <a:t>Accelerators: Grape,</a:t>
            </a:r>
            <a:br>
              <a:rPr lang="en-US" altLang="ja-JP" dirty="0" smtClean="0">
                <a:solidFill>
                  <a:srgbClr val="FFCC66"/>
                </a:solidFill>
                <a:latin typeface="Comic Sans MS" pitchFamily="66" charset="0"/>
                <a:ea typeface="Arial Unicode MS" pitchFamily="50" charset="-128"/>
                <a:cs typeface="Arial Unicode MS" pitchFamily="50" charset="-128"/>
              </a:rPr>
            </a:br>
            <a:r>
              <a:rPr lang="en-US" altLang="ja-JP" dirty="0" err="1" smtClean="0">
                <a:solidFill>
                  <a:srgbClr val="FFCC66"/>
                </a:solidFill>
                <a:latin typeface="Comic Sans MS" pitchFamily="66" charset="0"/>
                <a:ea typeface="Arial Unicode MS" pitchFamily="50" charset="-128"/>
                <a:cs typeface="Arial Unicode MS" pitchFamily="50" charset="-128"/>
              </a:rPr>
              <a:t>ClearSpeed</a:t>
            </a:r>
            <a:r>
              <a:rPr lang="en-US" altLang="ja-JP" dirty="0" smtClean="0">
                <a:solidFill>
                  <a:srgbClr val="FFCC66"/>
                </a:solidFill>
                <a:latin typeface="Comic Sans MS" pitchFamily="66" charset="0"/>
                <a:ea typeface="Arial Unicode MS" pitchFamily="50" charset="-128"/>
                <a:cs typeface="Arial Unicode MS" pitchFamily="50" charset="-128"/>
              </a:rPr>
              <a:t>, </a:t>
            </a:r>
            <a:endParaRPr lang="en-US" altLang="ja-JP" dirty="0">
              <a:solidFill>
                <a:srgbClr val="FFCC66"/>
              </a:solidFill>
              <a:latin typeface="Comic Sans MS" pitchFamily="66" charset="0"/>
              <a:ea typeface="Arial Unicode MS" pitchFamily="50" charset="-128"/>
              <a:cs typeface="Arial Unicode MS" pitchFamily="50" charset="-128"/>
            </a:endParaRPr>
          </a:p>
        </p:txBody>
      </p:sp>
      <p:sp>
        <p:nvSpPr>
          <p:cNvPr id="44047" name="AutoShape 17"/>
          <p:cNvSpPr>
            <a:spLocks noChangeArrowheads="1"/>
          </p:cNvSpPr>
          <p:nvPr/>
        </p:nvSpPr>
        <p:spPr bwMode="auto">
          <a:xfrm>
            <a:off x="1214414" y="2071678"/>
            <a:ext cx="928688" cy="360362"/>
          </a:xfrm>
          <a:prstGeom prst="roundRect">
            <a:avLst>
              <a:gd name="adj" fmla="val 35241"/>
            </a:avLst>
          </a:prstGeom>
          <a:solidFill>
            <a:schemeClr val="tx2"/>
          </a:solidFill>
          <a:ln w="28575">
            <a:solidFill>
              <a:srgbClr val="CC99FF"/>
            </a:solidFill>
            <a:round/>
            <a:headEnd/>
            <a:tailEnd/>
          </a:ln>
        </p:spPr>
        <p:txBody>
          <a:bodyPr wrap="none" anchor="ctr"/>
          <a:lstStyle/>
          <a:p>
            <a:pPr algn="ctr"/>
            <a:r>
              <a:rPr lang="en-US" altLang="ja-JP" dirty="0" err="1">
                <a:solidFill>
                  <a:srgbClr val="CC00FF"/>
                </a:solidFill>
                <a:latin typeface="Comic Sans MS" pitchFamily="66" charset="0"/>
                <a:ea typeface="Arial Unicode MS" pitchFamily="50" charset="-128"/>
                <a:cs typeface="Arial Unicode MS" pitchFamily="50" charset="-128"/>
              </a:rPr>
              <a:t>MatMul</a:t>
            </a:r>
            <a:endParaRPr lang="en-US" altLang="ja-JP" dirty="0">
              <a:solidFill>
                <a:srgbClr val="CC00FF"/>
              </a:solidFill>
              <a:latin typeface="Comic Sans MS" pitchFamily="66" charset="0"/>
              <a:ea typeface="Arial Unicode MS" pitchFamily="50" charset="-128"/>
              <a:cs typeface="Arial Unicode MS" pitchFamily="50" charset="-128"/>
            </a:endParaRPr>
          </a:p>
        </p:txBody>
      </p:sp>
      <p:sp>
        <p:nvSpPr>
          <p:cNvPr id="44048" name="AutoShape 18"/>
          <p:cNvSpPr>
            <a:spLocks noChangeArrowheads="1"/>
          </p:cNvSpPr>
          <p:nvPr/>
        </p:nvSpPr>
        <p:spPr bwMode="auto">
          <a:xfrm>
            <a:off x="3635375" y="4292600"/>
            <a:ext cx="863600" cy="360363"/>
          </a:xfrm>
          <a:prstGeom prst="roundRect">
            <a:avLst>
              <a:gd name="adj" fmla="val 35241"/>
            </a:avLst>
          </a:prstGeom>
          <a:solidFill>
            <a:schemeClr val="tx2"/>
          </a:solidFill>
          <a:ln w="28575">
            <a:solidFill>
              <a:srgbClr val="CC99FF"/>
            </a:solidFill>
            <a:round/>
            <a:headEnd/>
            <a:tailEnd/>
          </a:ln>
        </p:spPr>
        <p:txBody>
          <a:bodyPr wrap="none" anchor="ctr"/>
          <a:lstStyle/>
          <a:p>
            <a:pPr algn="ctr"/>
            <a:r>
              <a:rPr lang="en-US" altLang="ja-JP">
                <a:solidFill>
                  <a:srgbClr val="CC00FF"/>
                </a:solidFill>
                <a:latin typeface="Comic Sans MS" pitchFamily="66" charset="0"/>
                <a:ea typeface="Arial Unicode MS" pitchFamily="50" charset="-128"/>
                <a:cs typeface="Arial Unicode MS" pitchFamily="50" charset="-128"/>
              </a:rPr>
              <a:t>FFT</a:t>
            </a:r>
          </a:p>
        </p:txBody>
      </p:sp>
      <p:sp>
        <p:nvSpPr>
          <p:cNvPr id="44049" name="AutoShape 19"/>
          <p:cNvSpPr>
            <a:spLocks noChangeArrowheads="1"/>
          </p:cNvSpPr>
          <p:nvPr/>
        </p:nvSpPr>
        <p:spPr bwMode="auto">
          <a:xfrm>
            <a:off x="785786" y="1643050"/>
            <a:ext cx="863600" cy="360362"/>
          </a:xfrm>
          <a:prstGeom prst="roundRect">
            <a:avLst>
              <a:gd name="adj" fmla="val 35241"/>
            </a:avLst>
          </a:prstGeom>
          <a:solidFill>
            <a:schemeClr val="tx2"/>
          </a:solidFill>
          <a:ln w="28575">
            <a:solidFill>
              <a:srgbClr val="CC99FF"/>
            </a:solidFill>
            <a:round/>
            <a:headEnd/>
            <a:tailEnd/>
          </a:ln>
        </p:spPr>
        <p:txBody>
          <a:bodyPr wrap="none" anchor="ctr"/>
          <a:lstStyle/>
          <a:p>
            <a:pPr algn="ctr"/>
            <a:r>
              <a:rPr lang="en-US" altLang="ja-JP" dirty="0">
                <a:solidFill>
                  <a:srgbClr val="CC00FF"/>
                </a:solidFill>
                <a:latin typeface="Comic Sans MS" pitchFamily="66" charset="0"/>
                <a:ea typeface="Arial Unicode MS" pitchFamily="50" charset="-128"/>
                <a:cs typeface="Arial Unicode MS" pitchFamily="50" charset="-128"/>
              </a:rPr>
              <a:t>N-body</a:t>
            </a:r>
          </a:p>
        </p:txBody>
      </p:sp>
      <p:grpSp>
        <p:nvGrpSpPr>
          <p:cNvPr id="2" name="グループ化 20"/>
          <p:cNvGrpSpPr>
            <a:grpSpLocks/>
          </p:cNvGrpSpPr>
          <p:nvPr/>
        </p:nvGrpSpPr>
        <p:grpSpPr bwMode="auto">
          <a:xfrm>
            <a:off x="63500" y="919163"/>
            <a:ext cx="5140325" cy="5268912"/>
            <a:chOff x="62865" y="919137"/>
            <a:chExt cx="5141112" cy="5268278"/>
          </a:xfrm>
        </p:grpSpPr>
        <p:sp>
          <p:nvSpPr>
            <p:cNvPr id="44051" name="フリーフォーム 18"/>
            <p:cNvSpPr>
              <a:spLocks noChangeArrowheads="1"/>
            </p:cNvSpPr>
            <p:nvPr/>
          </p:nvSpPr>
          <p:spPr bwMode="auto">
            <a:xfrm>
              <a:off x="62865" y="919137"/>
              <a:ext cx="5141112" cy="5268278"/>
            </a:xfrm>
            <a:custGeom>
              <a:avLst/>
              <a:gdLst>
                <a:gd name="T0" fmla="*/ 725805 w 5141112"/>
                <a:gd name="T1" fmla="*/ 1698336 h 5268278"/>
                <a:gd name="T2" fmla="*/ 2200274 w 5141112"/>
                <a:gd name="T3" fmla="*/ 1789776 h 5268278"/>
                <a:gd name="T4" fmla="*/ 2200274 w 5141112"/>
                <a:gd name="T5" fmla="*/ 1778346 h 5268278"/>
                <a:gd name="T6" fmla="*/ 3806162 w 5141112"/>
                <a:gd name="T7" fmla="*/ 2044066 h 5268278"/>
                <a:gd name="T8" fmla="*/ 3709034 w 5141112"/>
                <a:gd name="T9" fmla="*/ 3744303 h 5268278"/>
                <a:gd name="T10" fmla="*/ 3971919 w 5141112"/>
                <a:gd name="T11" fmla="*/ 4933022 h 5268278"/>
                <a:gd name="T12" fmla="*/ 4863400 w 5141112"/>
                <a:gd name="T13" fmla="*/ 4995862 h 5268278"/>
                <a:gd name="T14" fmla="*/ 5066308 w 5141112"/>
                <a:gd name="T15" fmla="*/ 3298533 h 5268278"/>
                <a:gd name="T16" fmla="*/ 4852032 w 5141112"/>
                <a:gd name="T17" fmla="*/ 783933 h 5268278"/>
                <a:gd name="T18" fmla="*/ 3331844 w 5141112"/>
                <a:gd name="T19" fmla="*/ 112395 h 5268278"/>
                <a:gd name="T20" fmla="*/ 805815 w 5141112"/>
                <a:gd name="T21" fmla="*/ 109563 h 5268278"/>
                <a:gd name="T22" fmla="*/ 108585 w 5141112"/>
                <a:gd name="T23" fmla="*/ 578193 h 5268278"/>
                <a:gd name="T24" fmla="*/ 154305 w 5141112"/>
                <a:gd name="T25" fmla="*/ 1218276 h 5268278"/>
                <a:gd name="T26" fmla="*/ 417195 w 5141112"/>
                <a:gd name="T27" fmla="*/ 1721196 h 52682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41112"/>
                <a:gd name="T43" fmla="*/ 0 h 5268278"/>
                <a:gd name="T44" fmla="*/ 5141112 w 5141112"/>
                <a:gd name="T45" fmla="*/ 5268278 h 52682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41112" h="5268278">
                  <a:moveTo>
                    <a:pt x="725805" y="1698333"/>
                  </a:moveTo>
                  <a:lnTo>
                    <a:pt x="2200275" y="1789773"/>
                  </a:lnTo>
                  <a:cubicBezTo>
                    <a:pt x="2446020" y="1803108"/>
                    <a:pt x="1932627" y="1735961"/>
                    <a:pt x="2200275" y="1778343"/>
                  </a:cubicBezTo>
                  <a:cubicBezTo>
                    <a:pt x="2433647" y="1735005"/>
                    <a:pt x="3554703" y="1716403"/>
                    <a:pt x="3806163" y="2044063"/>
                  </a:cubicBezTo>
                  <a:cubicBezTo>
                    <a:pt x="4057623" y="2371723"/>
                    <a:pt x="3681408" y="3262810"/>
                    <a:pt x="3709035" y="3744303"/>
                  </a:cubicBezTo>
                  <a:cubicBezTo>
                    <a:pt x="3736662" y="4225796"/>
                    <a:pt x="3779531" y="4724430"/>
                    <a:pt x="3971925" y="4933023"/>
                  </a:cubicBezTo>
                  <a:cubicBezTo>
                    <a:pt x="4164319" y="5141616"/>
                    <a:pt x="4681004" y="5268278"/>
                    <a:pt x="4863401" y="4995863"/>
                  </a:cubicBezTo>
                  <a:cubicBezTo>
                    <a:pt x="5045798" y="4723448"/>
                    <a:pt x="5068203" y="4000521"/>
                    <a:pt x="5066309" y="3298533"/>
                  </a:cubicBezTo>
                  <a:cubicBezTo>
                    <a:pt x="5064415" y="2596545"/>
                    <a:pt x="5141112" y="1314956"/>
                    <a:pt x="4852035" y="783933"/>
                  </a:cubicBezTo>
                  <a:cubicBezTo>
                    <a:pt x="4562958" y="252910"/>
                    <a:pt x="4006215" y="224790"/>
                    <a:pt x="3331845" y="112395"/>
                  </a:cubicBezTo>
                  <a:cubicBezTo>
                    <a:pt x="2657475" y="0"/>
                    <a:pt x="1343025" y="31930"/>
                    <a:pt x="805815" y="109563"/>
                  </a:cubicBezTo>
                  <a:cubicBezTo>
                    <a:pt x="268605" y="187196"/>
                    <a:pt x="217170" y="393408"/>
                    <a:pt x="108585" y="578193"/>
                  </a:cubicBezTo>
                  <a:cubicBezTo>
                    <a:pt x="0" y="762978"/>
                    <a:pt x="102870" y="1027773"/>
                    <a:pt x="154305" y="1218273"/>
                  </a:cubicBezTo>
                  <a:cubicBezTo>
                    <a:pt x="205740" y="1408773"/>
                    <a:pt x="311467" y="1564983"/>
                    <a:pt x="417195" y="1721193"/>
                  </a:cubicBezTo>
                </a:path>
              </a:pathLst>
            </a:custGeom>
            <a:noFill/>
            <a:ln w="57150" algn="ctr">
              <a:solidFill>
                <a:srgbClr val="00B050"/>
              </a:solidFill>
              <a:prstDash val="dash"/>
              <a:round/>
              <a:headEnd/>
              <a:tailEnd/>
            </a:ln>
          </p:spPr>
          <p:txBody>
            <a:bodyPr/>
            <a:lstStyle/>
            <a:p>
              <a:pPr defTabSz="914400">
                <a:lnSpc>
                  <a:spcPct val="100000"/>
                </a:lnSpc>
                <a:buClrTx/>
                <a:buSzTx/>
                <a:buFontTx/>
                <a:buNone/>
              </a:pPr>
              <a:endParaRPr kumimoji="1" lang="ja-JP" altLang="en-US" sz="2400" b="1">
                <a:solidFill>
                  <a:schemeClr val="tx1"/>
                </a:solidFill>
                <a:latin typeface="Comic Sans MS" pitchFamily="66" charset="0"/>
                <a:ea typeface="Arial Unicode MS" pitchFamily="50" charset="-128"/>
                <a:cs typeface="Arial Unicode MS" pitchFamily="50" charset="-128"/>
              </a:endParaRPr>
            </a:p>
          </p:txBody>
        </p:sp>
        <p:sp>
          <p:nvSpPr>
            <p:cNvPr id="44052" name="テキスト ボックス 19"/>
            <p:cNvSpPr txBox="1">
              <a:spLocks noChangeArrowheads="1"/>
            </p:cNvSpPr>
            <p:nvPr/>
          </p:nvSpPr>
          <p:spPr bwMode="auto">
            <a:xfrm>
              <a:off x="3571770" y="2071513"/>
              <a:ext cx="1180312" cy="584705"/>
            </a:xfrm>
            <a:prstGeom prst="rect">
              <a:avLst/>
            </a:prstGeom>
            <a:noFill/>
            <a:ln w="9525">
              <a:noFill/>
              <a:miter lim="800000"/>
              <a:headEnd/>
              <a:tailEnd/>
            </a:ln>
          </p:spPr>
          <p:txBody>
            <a:bodyPr wrap="none">
              <a:spAutoFit/>
            </a:bodyPr>
            <a:lstStyle/>
            <a:p>
              <a:r>
                <a:rPr kumimoji="1" lang="en-US" altLang="ja-JP" sz="3200" dirty="0" smtClean="0">
                  <a:solidFill>
                    <a:srgbClr val="00B050"/>
                  </a:solidFill>
                  <a:latin typeface="Comic Sans MS" pitchFamily="66" charset="0"/>
                  <a:ea typeface="Arial Unicode MS" pitchFamily="50" charset="-128"/>
                  <a:cs typeface="Arial Unicode MS" pitchFamily="50" charset="-128"/>
                </a:rPr>
                <a:t>GPUs</a:t>
              </a:r>
              <a:endParaRPr kumimoji="1" lang="ja-JP" altLang="en-US" sz="3200" dirty="0">
                <a:solidFill>
                  <a:srgbClr val="00B050"/>
                </a:solidFill>
                <a:latin typeface="Comic Sans MS" pitchFamily="66" charset="0"/>
                <a:ea typeface="Arial Unicode MS" pitchFamily="50" charset="-128"/>
                <a:cs typeface="Arial Unicode MS" pitchFamily="50" charset="-128"/>
              </a:endParaRPr>
            </a:p>
          </p:txBody>
        </p:sp>
      </p:grpSp>
      <p:sp>
        <p:nvSpPr>
          <p:cNvPr id="21" name="AutoShape 18"/>
          <p:cNvSpPr>
            <a:spLocks noChangeArrowheads="1"/>
          </p:cNvSpPr>
          <p:nvPr/>
        </p:nvSpPr>
        <p:spPr bwMode="auto">
          <a:xfrm>
            <a:off x="4071934" y="5000636"/>
            <a:ext cx="863600" cy="360363"/>
          </a:xfrm>
          <a:prstGeom prst="roundRect">
            <a:avLst>
              <a:gd name="adj" fmla="val 35241"/>
            </a:avLst>
          </a:prstGeom>
          <a:solidFill>
            <a:schemeClr val="tx2"/>
          </a:solidFill>
          <a:ln w="28575">
            <a:solidFill>
              <a:srgbClr val="CC99FF"/>
            </a:solidFill>
            <a:round/>
            <a:headEnd/>
            <a:tailEnd/>
          </a:ln>
        </p:spPr>
        <p:txBody>
          <a:bodyPr wrap="none" anchor="ctr"/>
          <a:lstStyle/>
          <a:p>
            <a:pPr algn="ctr"/>
            <a:r>
              <a:rPr lang="en-US" altLang="ja-JP" dirty="0" smtClean="0">
                <a:solidFill>
                  <a:srgbClr val="CC00FF"/>
                </a:solidFill>
                <a:latin typeface="Comic Sans MS" pitchFamily="66" charset="0"/>
                <a:ea typeface="Arial Unicode MS" pitchFamily="50" charset="-128"/>
                <a:cs typeface="Arial Unicode MS" pitchFamily="50" charset="-128"/>
              </a:rPr>
              <a:t>CFD</a:t>
            </a:r>
            <a:endParaRPr lang="en-US" altLang="ja-JP" dirty="0">
              <a:solidFill>
                <a:srgbClr val="CC00FF"/>
              </a:solidFill>
              <a:latin typeface="Comic Sans MS" pitchFamily="66" charset="0"/>
              <a:ea typeface="Arial Unicode MS" pitchFamily="50" charset="-128"/>
              <a:cs typeface="Arial Unicode MS" pitchFamily="50" charset="-128"/>
            </a:endParaRPr>
          </a:p>
        </p:txBody>
      </p:sp>
      <p:sp>
        <p:nvSpPr>
          <p:cNvPr id="22" name="四角形吹き出し 21"/>
          <p:cNvSpPr/>
          <p:nvPr/>
        </p:nvSpPr>
        <p:spPr>
          <a:xfrm>
            <a:off x="1828800" y="6248400"/>
            <a:ext cx="2590800" cy="609600"/>
          </a:xfrm>
          <a:prstGeom prst="wedgeRectCallout">
            <a:avLst>
              <a:gd name="adj1" fmla="val 74544"/>
              <a:gd name="adj2" fmla="val -49188"/>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latin typeface="Comic Sans MS" pitchFamily="66" charset="0"/>
              </a:rPr>
              <a:t>Our Research@</a:t>
            </a:r>
            <a:br>
              <a:rPr kumimoji="1" lang="en-US" altLang="ja-JP" sz="2000" dirty="0" smtClean="0">
                <a:latin typeface="Comic Sans MS" pitchFamily="66" charset="0"/>
              </a:rPr>
            </a:br>
            <a:r>
              <a:rPr kumimoji="1" lang="en-US" altLang="ja-JP" sz="2000" dirty="0" smtClean="0">
                <a:latin typeface="Comic Sans MS" pitchFamily="66" charset="0"/>
              </a:rPr>
              <a:t>Tokyo </a:t>
            </a:r>
            <a:r>
              <a:rPr lang="en-US" altLang="ja-JP" sz="2000" dirty="0" smtClean="0">
                <a:latin typeface="Comic Sans MS" pitchFamily="66" charset="0"/>
              </a:rPr>
              <a:t>T</a:t>
            </a:r>
            <a:r>
              <a:rPr kumimoji="1" lang="en-US" altLang="ja-JP" sz="2000" dirty="0" smtClean="0">
                <a:latin typeface="Comic Sans MS" pitchFamily="66" charset="0"/>
              </a:rPr>
              <a:t>ech</a:t>
            </a:r>
            <a:endParaRPr kumimoji="1" lang="ja-JP" altLang="en-US" sz="2000" dirty="0">
              <a:latin typeface="Comic Sans MS" pitchFamily="66" charset="0"/>
            </a:endParaRPr>
          </a:p>
        </p:txBody>
      </p:sp>
      <p:sp>
        <p:nvSpPr>
          <p:cNvPr id="44036" name="Rectangle 3"/>
          <p:cNvSpPr>
            <a:spLocks noGrp="1" noChangeArrowheads="1"/>
          </p:cNvSpPr>
          <p:nvPr>
            <p:ph type="body" idx="1"/>
          </p:nvPr>
        </p:nvSpPr>
        <p:spPr>
          <a:xfrm>
            <a:off x="4714875" y="785812"/>
            <a:ext cx="4429125" cy="3024188"/>
          </a:xfrm>
        </p:spPr>
        <p:txBody>
          <a:bodyPr/>
          <a:lstStyle/>
          <a:p>
            <a:pPr eaLnBrk="1" hangingPunct="1">
              <a:buFontTx/>
              <a:buNone/>
            </a:pPr>
            <a:r>
              <a:rPr lang="en-US" altLang="ja-JP" sz="2000" b="1" dirty="0" smtClean="0">
                <a:solidFill>
                  <a:srgbClr val="FFFF00"/>
                </a:solidFill>
                <a:latin typeface="Comic Sans MS" pitchFamily="66" charset="0"/>
                <a:ea typeface="Arial Unicode MS" pitchFamily="50" charset="-128"/>
                <a:cs typeface="Arial Unicode MS" pitchFamily="50" charset="-128"/>
              </a:rPr>
              <a:t>Two types of HPC Workloads</a:t>
            </a:r>
          </a:p>
          <a:p>
            <a:pPr eaLnBrk="1" hangingPunct="1">
              <a:buFont typeface="Arial" charset="0"/>
              <a:buChar char="•"/>
            </a:pPr>
            <a:r>
              <a:rPr lang="en-US" altLang="ja-JP" sz="2000" dirty="0" smtClean="0">
                <a:solidFill>
                  <a:srgbClr val="FFCB25"/>
                </a:solidFill>
                <a:latin typeface="Comic Sans MS" pitchFamily="66" charset="0"/>
              </a:rPr>
              <a:t>High Computational Density</a:t>
            </a:r>
          </a:p>
          <a:p>
            <a:pPr lvl="1" eaLnBrk="1" hangingPunct="1">
              <a:buNone/>
            </a:pPr>
            <a:r>
              <a:rPr lang="en-US" altLang="ja-JP" sz="2000" dirty="0" smtClean="0">
                <a:solidFill>
                  <a:srgbClr val="FFCB25"/>
                </a:solidFill>
                <a:latin typeface="Comic Sans MS" pitchFamily="66" charset="0"/>
              </a:rPr>
              <a:t>=&gt; Traditional Accelerators</a:t>
            </a:r>
          </a:p>
          <a:p>
            <a:pPr eaLnBrk="1" hangingPunct="1">
              <a:buFont typeface="Arial" charset="0"/>
              <a:buChar char="•"/>
            </a:pPr>
            <a:r>
              <a:rPr lang="en-US" altLang="ja-JP" sz="2000" dirty="0" smtClean="0">
                <a:solidFill>
                  <a:schemeClr val="tx2">
                    <a:lumMod val="75000"/>
                    <a:lumOff val="25000"/>
                  </a:schemeClr>
                </a:solidFill>
                <a:latin typeface="Comic Sans MS" pitchFamily="66" charset="0"/>
              </a:rPr>
              <a:t>High Memory Access Frequency</a:t>
            </a:r>
          </a:p>
          <a:p>
            <a:pPr lvl="1" eaLnBrk="1" hangingPunct="1">
              <a:buNone/>
            </a:pPr>
            <a:r>
              <a:rPr lang="en-US" altLang="ja-JP" sz="2000" dirty="0" smtClean="0">
                <a:solidFill>
                  <a:schemeClr val="tx2">
                    <a:lumMod val="75000"/>
                    <a:lumOff val="25000"/>
                  </a:schemeClr>
                </a:solidFill>
                <a:latin typeface="Comic Sans MS" pitchFamily="66" charset="0"/>
              </a:rPr>
              <a:t>=&gt; Traditional Vector SCs</a:t>
            </a:r>
          </a:p>
          <a:p>
            <a:pPr eaLnBrk="1" hangingPunct="1">
              <a:buNone/>
            </a:pPr>
            <a:r>
              <a:rPr lang="en-US" altLang="ja-JP" sz="2000" dirty="0" smtClean="0">
                <a:solidFill>
                  <a:srgbClr val="FF6699"/>
                </a:solidFill>
                <a:latin typeface="Comic Sans MS" pitchFamily="66" charset="0"/>
              </a:rPr>
              <a:t>Scalar CPUs are so-so at both</a:t>
            </a:r>
          </a:p>
          <a:p>
            <a:pPr eaLnBrk="1" hangingPunct="1">
              <a:buNone/>
            </a:pPr>
            <a:r>
              <a:rPr lang="en-US" altLang="ja-JP" sz="2000" dirty="0" smtClean="0">
                <a:solidFill>
                  <a:srgbClr val="FF6699"/>
                </a:solidFill>
                <a:latin typeface="Comic Sans MS" pitchFamily="66" charset="0"/>
              </a:rPr>
              <a:t>	=&gt; Massive system for speedup</a:t>
            </a:r>
          </a:p>
          <a:p>
            <a:pPr eaLnBrk="1" hangingPunct="1">
              <a:buFontTx/>
              <a:buNone/>
            </a:pPr>
            <a:r>
              <a:rPr lang="en-US" altLang="ja-JP" sz="2000" dirty="0" smtClean="0">
                <a:solidFill>
                  <a:srgbClr val="92D050"/>
                </a:solidFill>
                <a:latin typeface="Comic Sans MS" pitchFamily="66" charset="0"/>
              </a:rPr>
              <a:t>GPUs are both </a:t>
            </a:r>
            <a:r>
              <a:rPr lang="en-US" altLang="ja-JP" sz="2000" b="1" i="1" u="sng" dirty="0" smtClean="0">
                <a:solidFill>
                  <a:srgbClr val="92D050"/>
                </a:solidFill>
                <a:latin typeface="Comic Sans MS" pitchFamily="66" charset="0"/>
              </a:rPr>
              <a:t>modern-day vector engines and high compute density accelerators</a:t>
            </a:r>
            <a:r>
              <a:rPr lang="en-US" altLang="ja-JP" sz="2000" dirty="0" smtClean="0">
                <a:solidFill>
                  <a:srgbClr val="92D050"/>
                </a:solidFill>
                <a:latin typeface="Comic Sans MS" pitchFamily="66" charset="0"/>
              </a:rPr>
              <a:t/>
            </a:r>
            <a:br>
              <a:rPr lang="en-US" altLang="ja-JP" sz="2000" dirty="0" smtClean="0">
                <a:solidFill>
                  <a:srgbClr val="92D050"/>
                </a:solidFill>
                <a:latin typeface="Comic Sans MS" pitchFamily="66" charset="0"/>
              </a:rPr>
            </a:br>
            <a:r>
              <a:rPr lang="en-US" altLang="ja-JP" sz="2000" dirty="0" smtClean="0">
                <a:solidFill>
                  <a:srgbClr val="92D050"/>
                </a:solidFill>
                <a:latin typeface="Comic Sans MS" pitchFamily="66" charset="0"/>
              </a:rPr>
              <a:t>=&gt; Efficient Element of Next-Gen Supercomputers</a:t>
            </a:r>
          </a:p>
          <a:p>
            <a:pPr eaLnBrk="1" hangingPunct="1">
              <a:buFontTx/>
              <a:buNone/>
            </a:pPr>
            <a:r>
              <a:rPr lang="en-US" altLang="ja-JP" sz="2000" dirty="0" smtClean="0">
                <a:solidFill>
                  <a:srgbClr val="FF0000"/>
                </a:solidFill>
                <a:latin typeface="Comic Sans MS" pitchFamily="66" charset="0"/>
              </a:rPr>
              <a:t>Small memory, limited CPU-GPU BW, high-overhead communication with CPUs and other GPUs, lack of system-level SW support incl. fault tolerance, programming,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7"/>
          <p:cNvSpPr>
            <a:spLocks noGrp="1"/>
          </p:cNvSpPr>
          <p:nvPr>
            <p:ph type="title"/>
          </p:nvPr>
        </p:nvSpPr>
        <p:spPr>
          <a:xfrm>
            <a:off x="339725" y="420688"/>
            <a:ext cx="8375650" cy="439737"/>
          </a:xfrm>
        </p:spPr>
        <p:txBody>
          <a:bodyPr/>
          <a:lstStyle/>
          <a:p>
            <a:pPr fontAlgn="base">
              <a:spcAft>
                <a:spcPct val="0"/>
              </a:spcAft>
            </a:pPr>
            <a:r>
              <a:rPr lang="en-US" altLang="ja-JP" smtClean="0">
                <a:ea typeface="ＭＳ Ｐゴシック" charset="-128"/>
              </a:rPr>
              <a:t>Compute Rack Building Block for Tsubame2</a:t>
            </a:r>
          </a:p>
        </p:txBody>
      </p:sp>
      <p:sp>
        <p:nvSpPr>
          <p:cNvPr id="24" name="Rectangle 23"/>
          <p:cNvSpPr/>
          <p:nvPr/>
        </p:nvSpPr>
        <p:spPr>
          <a:xfrm>
            <a:off x="2081213" y="2889250"/>
            <a:ext cx="171450" cy="14605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70660" name="Text Box 3"/>
          <p:cNvSpPr txBox="1">
            <a:spLocks noChangeArrowheads="1"/>
          </p:cNvSpPr>
          <p:nvPr/>
        </p:nvSpPr>
        <p:spPr bwMode="auto">
          <a:xfrm>
            <a:off x="4114801" y="1143000"/>
            <a:ext cx="5029200" cy="5299912"/>
          </a:xfrm>
          <a:prstGeom prst="rect">
            <a:avLst/>
          </a:prstGeom>
          <a:noFill/>
          <a:ln w="12700" algn="ctr">
            <a:noFill/>
            <a:miter lim="800000"/>
            <a:headEnd/>
            <a:tailEnd/>
          </a:ln>
        </p:spPr>
        <p:txBody>
          <a:bodyPr wrap="square">
            <a:spAutoFit/>
          </a:bodyPr>
          <a:lstStyle/>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cs typeface="Arial" charset="0"/>
              </a:rPr>
              <a:t>42U HP Modular Cooling System G2 rack</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cs typeface="Arial" charset="0"/>
              </a:rPr>
              <a:t>30 nodes per rack – 90 GPUs</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cs typeface="Arial" charset="0"/>
              </a:rPr>
              <a:t>8 chassis with Advanced Power Management</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rPr>
              <a:t>1 HP Network Switch for shared console and admin local area network</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rPr>
              <a:t>2 Airflow Dam (Liquid Cooled)</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rPr>
              <a:t>4 Voltaire 4036 Leaf Switch</a:t>
            </a:r>
          </a:p>
          <a:p>
            <a:pPr marL="342900" indent="-342900" eaLnBrk="0" hangingPunct="0">
              <a:lnSpc>
                <a:spcPct val="110000"/>
              </a:lnSpc>
              <a:buFont typeface="Futura Bk" pitchFamily="34" charset="0"/>
              <a:buChar char="–"/>
            </a:pPr>
            <a:r>
              <a:rPr kumimoji="0" lang="en-US" altLang="ja-JP" sz="2400" dirty="0" smtClean="0">
                <a:solidFill>
                  <a:srgbClr val="000000"/>
                </a:solidFill>
                <a:latin typeface="Futura Bk" pitchFamily="34" charset="0"/>
                <a:ea typeface="ＭＳ Ｐゴシック" charset="-128"/>
              </a:rPr>
              <a:t>Power distribution units </a:t>
            </a:r>
          </a:p>
          <a:p>
            <a:pPr marL="342900" indent="-342900" eaLnBrk="0" hangingPunct="0"/>
            <a:r>
              <a:rPr kumimoji="0" lang="en-US" altLang="ja-JP" sz="2400" dirty="0" smtClean="0">
                <a:solidFill>
                  <a:srgbClr val="000000"/>
                </a:solidFill>
                <a:latin typeface="Futura Hv" pitchFamily="34" charset="0"/>
                <a:ea typeface="ＭＳ Ｐゴシック" charset="-128"/>
                <a:cs typeface="Arial" charset="0"/>
              </a:rPr>
              <a:t>Power per rack approximately </a:t>
            </a:r>
            <a:r>
              <a:rPr kumimoji="0" lang="en-US" altLang="ja-JP" sz="2400" b="1" dirty="0" smtClean="0">
                <a:solidFill>
                  <a:srgbClr val="FF0000"/>
                </a:solidFill>
                <a:latin typeface="Futura Hv" pitchFamily="34" charset="0"/>
                <a:ea typeface="ＭＳ Ｐゴシック" charset="-128"/>
                <a:cs typeface="Arial" charset="0"/>
              </a:rPr>
              <a:t>35KW</a:t>
            </a:r>
          </a:p>
        </p:txBody>
      </p:sp>
      <p:grpSp>
        <p:nvGrpSpPr>
          <p:cNvPr id="2" name="Group 59"/>
          <p:cNvGrpSpPr>
            <a:grpSpLocks/>
          </p:cNvGrpSpPr>
          <p:nvPr/>
        </p:nvGrpSpPr>
        <p:grpSpPr bwMode="auto">
          <a:xfrm>
            <a:off x="236538" y="1709738"/>
            <a:ext cx="3055937" cy="4206875"/>
            <a:chOff x="118" y="693"/>
            <a:chExt cx="2382" cy="3278"/>
          </a:xfrm>
        </p:grpSpPr>
        <p:grpSp>
          <p:nvGrpSpPr>
            <p:cNvPr id="3" name="Group 47"/>
            <p:cNvGrpSpPr>
              <a:grpSpLocks/>
            </p:cNvGrpSpPr>
            <p:nvPr/>
          </p:nvGrpSpPr>
          <p:grpSpPr bwMode="auto">
            <a:xfrm>
              <a:off x="304" y="872"/>
              <a:ext cx="2196" cy="3099"/>
              <a:chOff x="2933238" y="1675340"/>
              <a:chExt cx="3486912" cy="4919472"/>
            </a:xfrm>
          </p:grpSpPr>
          <p:pic>
            <p:nvPicPr>
              <p:cNvPr id="70678" name="Picture 2"/>
              <p:cNvPicPr>
                <a:picLocks noChangeAspect="1" noChangeArrowheads="1"/>
              </p:cNvPicPr>
              <p:nvPr/>
            </p:nvPicPr>
            <p:blipFill>
              <a:blip r:embed="rId3" cstate="print"/>
              <a:srcRect/>
              <a:stretch>
                <a:fillRect/>
              </a:stretch>
            </p:blipFill>
            <p:spPr bwMode="auto">
              <a:xfrm>
                <a:off x="2933238" y="1675340"/>
                <a:ext cx="3486912" cy="4919472"/>
              </a:xfrm>
              <a:prstGeom prst="rect">
                <a:avLst/>
              </a:prstGeom>
              <a:noFill/>
              <a:ln w="9525">
                <a:noFill/>
                <a:miter lim="800000"/>
                <a:headEnd/>
                <a:tailEnd/>
              </a:ln>
            </p:spPr>
          </p:pic>
          <p:sp>
            <p:nvSpPr>
              <p:cNvPr id="9" name="Parallelogram 8"/>
              <p:cNvSpPr>
                <a:spLocks noChangeArrowheads="1"/>
              </p:cNvSpPr>
              <p:nvPr/>
            </p:nvSpPr>
            <p:spPr bwMode="auto">
              <a:xfrm rot="16200000" flipH="1">
                <a:off x="5137255" y="2741931"/>
                <a:ext cx="414327" cy="787888"/>
              </a:xfrm>
              <a:prstGeom prst="parallelogram">
                <a:avLst>
                  <a:gd name="adj" fmla="val 47380"/>
                </a:avLst>
              </a:prstGeom>
              <a:solidFill>
                <a:schemeClr val="bg1"/>
              </a:solidFill>
              <a:ln w="25400" algn="ctr">
                <a:solidFill>
                  <a:srgbClr val="B3AEB1"/>
                </a:solidFill>
                <a:miter lim="800000"/>
                <a:headEnd/>
                <a:tailEnd/>
              </a:ln>
            </p:spPr>
            <p:txBody>
              <a:bodyPr vert="eaVert" anchor="ctr"/>
              <a:lstStyle/>
              <a:p>
                <a:pPr algn="ctr">
                  <a:lnSpc>
                    <a:spcPct val="85000"/>
                  </a:lnSpc>
                </a:pPr>
                <a:endParaRPr kumimoji="0" lang="ja-JP" altLang="ja-JP" sz="2000" smtClean="0">
                  <a:solidFill>
                    <a:srgbClr val="FFFFFF"/>
                  </a:solidFill>
                  <a:latin typeface="Futura Bk" pitchFamily="34" charset="0"/>
                  <a:ea typeface="+mn-ea"/>
                </a:endParaRPr>
              </a:p>
            </p:txBody>
          </p:sp>
          <p:sp>
            <p:nvSpPr>
              <p:cNvPr id="11" name="Parallelogram 10"/>
              <p:cNvSpPr>
                <a:spLocks noChangeArrowheads="1"/>
              </p:cNvSpPr>
              <p:nvPr/>
            </p:nvSpPr>
            <p:spPr bwMode="auto">
              <a:xfrm rot="16200000" flipH="1">
                <a:off x="5082254" y="3578438"/>
                <a:ext cx="457526" cy="787887"/>
              </a:xfrm>
              <a:prstGeom prst="parallelogram">
                <a:avLst>
                  <a:gd name="adj" fmla="val 47380"/>
                </a:avLst>
              </a:prstGeom>
              <a:solidFill>
                <a:schemeClr val="bg1"/>
              </a:solidFill>
              <a:ln w="25400" algn="ctr">
                <a:solidFill>
                  <a:srgbClr val="B3AEB1"/>
                </a:solidFill>
                <a:miter lim="800000"/>
                <a:headEnd/>
                <a:tailEnd/>
              </a:ln>
            </p:spPr>
            <p:txBody>
              <a:bodyPr vert="eaVert" anchor="ctr"/>
              <a:lstStyle/>
              <a:p>
                <a:pPr algn="ctr">
                  <a:lnSpc>
                    <a:spcPct val="85000"/>
                  </a:lnSpc>
                </a:pPr>
                <a:endParaRPr kumimoji="0" lang="ja-JP" altLang="ja-JP" sz="2000" smtClean="0">
                  <a:solidFill>
                    <a:srgbClr val="FFFFFF"/>
                  </a:solidFill>
                  <a:latin typeface="Futura Bk" pitchFamily="34" charset="0"/>
                  <a:ea typeface="+mn-ea"/>
                </a:endParaRPr>
              </a:p>
            </p:txBody>
          </p:sp>
          <p:sp>
            <p:nvSpPr>
              <p:cNvPr id="12" name="Parallelogram 11"/>
              <p:cNvSpPr>
                <a:spLocks noChangeArrowheads="1"/>
              </p:cNvSpPr>
              <p:nvPr/>
            </p:nvSpPr>
            <p:spPr bwMode="auto">
              <a:xfrm rot="16200000" flipH="1">
                <a:off x="5138230" y="4820434"/>
                <a:ext cx="384872" cy="787887"/>
              </a:xfrm>
              <a:prstGeom prst="parallelogram">
                <a:avLst>
                  <a:gd name="adj" fmla="val 47380"/>
                </a:avLst>
              </a:prstGeom>
              <a:solidFill>
                <a:schemeClr val="bg1"/>
              </a:solidFill>
              <a:ln w="25400" algn="ctr">
                <a:solidFill>
                  <a:srgbClr val="B3AEB1"/>
                </a:solidFill>
                <a:miter lim="800000"/>
                <a:headEnd/>
                <a:tailEnd/>
              </a:ln>
            </p:spPr>
            <p:txBody>
              <a:bodyPr vert="eaVert" anchor="ctr"/>
              <a:lstStyle/>
              <a:p>
                <a:pPr algn="ctr">
                  <a:lnSpc>
                    <a:spcPct val="85000"/>
                  </a:lnSpc>
                </a:pPr>
                <a:endParaRPr kumimoji="0" lang="ja-JP" altLang="ja-JP" sz="2000" smtClean="0">
                  <a:solidFill>
                    <a:srgbClr val="FFFFFF"/>
                  </a:solidFill>
                  <a:latin typeface="Futura Bk" pitchFamily="34" charset="0"/>
                  <a:ea typeface="+mn-ea"/>
                </a:endParaRPr>
              </a:p>
            </p:txBody>
          </p:sp>
          <p:sp>
            <p:nvSpPr>
              <p:cNvPr id="13" name="Parallelogram 12"/>
              <p:cNvSpPr>
                <a:spLocks noChangeArrowheads="1"/>
              </p:cNvSpPr>
              <p:nvPr/>
            </p:nvSpPr>
            <p:spPr bwMode="auto">
              <a:xfrm rot="5400000" flipH="1" flipV="1">
                <a:off x="3928886" y="4658461"/>
                <a:ext cx="371126" cy="701437"/>
              </a:xfrm>
              <a:prstGeom prst="parallelogram">
                <a:avLst>
                  <a:gd name="adj" fmla="val 50278"/>
                </a:avLst>
              </a:prstGeom>
              <a:solidFill>
                <a:srgbClr val="F2F2F2"/>
              </a:solidFill>
              <a:ln w="25400" algn="ctr">
                <a:solidFill>
                  <a:srgbClr val="B3AEB1"/>
                </a:solidFill>
                <a:miter lim="800000"/>
                <a:headEnd/>
                <a:tailEnd/>
              </a:ln>
            </p:spPr>
            <p:txBody>
              <a:bodyPr vert="eaVert" anchor="ctr"/>
              <a:lstStyle/>
              <a:p>
                <a:pPr algn="ctr">
                  <a:lnSpc>
                    <a:spcPct val="85000"/>
                  </a:lnSpc>
                </a:pPr>
                <a:endParaRPr kumimoji="0" lang="ja-JP" altLang="ja-JP" sz="2000" smtClean="0">
                  <a:solidFill>
                    <a:srgbClr val="FFFFFF"/>
                  </a:solidFill>
                  <a:latin typeface="Futura Bk" pitchFamily="34" charset="0"/>
                  <a:ea typeface="+mn-ea"/>
                </a:endParaRPr>
              </a:p>
            </p:txBody>
          </p:sp>
          <p:cxnSp>
            <p:nvCxnSpPr>
              <p:cNvPr id="18" name="Straight Connector 17"/>
              <p:cNvCxnSpPr/>
              <p:nvPr/>
            </p:nvCxnSpPr>
            <p:spPr>
              <a:xfrm>
                <a:off x="3736224" y="5976267"/>
                <a:ext cx="742697" cy="212072"/>
              </a:xfrm>
              <a:prstGeom prst="line">
                <a:avLst/>
              </a:prstGeom>
              <a:ln w="952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963674">
                <a:off x="3767661" y="5925213"/>
                <a:ext cx="648386" cy="339709"/>
              </a:xfrm>
              <a:prstGeom prst="rect">
                <a:avLst/>
              </a:prstGeom>
              <a:noFill/>
            </p:spPr>
            <p:txBody>
              <a:bodyPr>
                <a:spAutoFit/>
              </a:bodyPr>
              <a:lstStyle/>
              <a:p>
                <a:pPr fontAlgn="auto">
                  <a:spcBef>
                    <a:spcPts val="0"/>
                  </a:spcBef>
                  <a:spcAft>
                    <a:spcPts val="0"/>
                  </a:spcAft>
                  <a:defRPr/>
                </a:pPr>
                <a:r>
                  <a:rPr kumimoji="0" lang="en-US" sz="1200" dirty="0">
                    <a:solidFill>
                      <a:srgbClr val="000000"/>
                    </a:solidFill>
                    <a:latin typeface="Futura Bk"/>
                    <a:ea typeface="+mn-ea"/>
                  </a:rPr>
                  <a:t>PDU</a:t>
                </a:r>
              </a:p>
            </p:txBody>
          </p:sp>
          <p:cxnSp>
            <p:nvCxnSpPr>
              <p:cNvPr id="20" name="Straight Connector 19"/>
              <p:cNvCxnSpPr/>
              <p:nvPr/>
            </p:nvCxnSpPr>
            <p:spPr>
              <a:xfrm>
                <a:off x="3769627" y="6115686"/>
                <a:ext cx="742697" cy="212072"/>
              </a:xfrm>
              <a:prstGeom prst="line">
                <a:avLst/>
              </a:prstGeom>
              <a:ln w="952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69627" y="5864341"/>
                <a:ext cx="742697" cy="212072"/>
              </a:xfrm>
              <a:prstGeom prst="line">
                <a:avLst/>
              </a:prstGeom>
              <a:ln w="952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Parallelogram 21"/>
              <p:cNvSpPr>
                <a:spLocks noChangeArrowheads="1"/>
              </p:cNvSpPr>
              <p:nvPr/>
            </p:nvSpPr>
            <p:spPr bwMode="auto">
              <a:xfrm rot="5400000" flipH="1" flipV="1">
                <a:off x="3909238" y="2942247"/>
                <a:ext cx="371126" cy="701437"/>
              </a:xfrm>
              <a:prstGeom prst="parallelogram">
                <a:avLst>
                  <a:gd name="adj" fmla="val 50278"/>
                </a:avLst>
              </a:prstGeom>
              <a:solidFill>
                <a:srgbClr val="F2F2F2"/>
              </a:solidFill>
              <a:ln w="25400" algn="ctr">
                <a:solidFill>
                  <a:srgbClr val="B3AEB1"/>
                </a:solidFill>
                <a:miter lim="800000"/>
                <a:headEnd/>
                <a:tailEnd/>
              </a:ln>
            </p:spPr>
            <p:txBody>
              <a:bodyPr vert="eaVert" anchor="ctr"/>
              <a:lstStyle/>
              <a:p>
                <a:pPr algn="ctr">
                  <a:lnSpc>
                    <a:spcPct val="85000"/>
                  </a:lnSpc>
                </a:pPr>
                <a:endParaRPr kumimoji="0" lang="ja-JP" altLang="ja-JP" sz="2000" smtClean="0">
                  <a:solidFill>
                    <a:srgbClr val="FFFFFF"/>
                  </a:solidFill>
                  <a:latin typeface="Futura Bk" pitchFamily="34" charset="0"/>
                  <a:ea typeface="+mn-ea"/>
                </a:endParaRPr>
              </a:p>
            </p:txBody>
          </p:sp>
          <p:cxnSp>
            <p:nvCxnSpPr>
              <p:cNvPr id="23" name="Straight Connector 22"/>
              <p:cNvCxnSpPr/>
              <p:nvPr/>
            </p:nvCxnSpPr>
            <p:spPr>
              <a:xfrm>
                <a:off x="3789275" y="2213949"/>
                <a:ext cx="742697" cy="212072"/>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2" idx="2"/>
              </p:cNvCxnSpPr>
              <p:nvPr/>
            </p:nvCxnSpPr>
            <p:spPr>
              <a:xfrm rot="5400000">
                <a:off x="3725643" y="2819726"/>
                <a:ext cx="750107" cy="137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89275" y="2545803"/>
                <a:ext cx="675893" cy="1708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22676" y="2724493"/>
                <a:ext cx="675893" cy="17083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822676" y="2922821"/>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89275" y="3087766"/>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97134" y="3478528"/>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83380" y="3665073"/>
                <a:ext cx="675893" cy="1708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08923" y="3916418"/>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55872" y="4446599"/>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83380" y="4658671"/>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836430" y="4790234"/>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83380" y="5188852"/>
                <a:ext cx="675893" cy="1708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83380" y="5412706"/>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89275" y="5552123"/>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720730" y="3767178"/>
                <a:ext cx="748144" cy="1375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3725643" y="5456882"/>
                <a:ext cx="750107" cy="1375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H="1">
                <a:off x="3874887" y="4604669"/>
                <a:ext cx="485018" cy="78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28571" y="4996416"/>
                <a:ext cx="675893" cy="172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83380" y="3307693"/>
                <a:ext cx="675893" cy="17083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72"/>
            <p:cNvGrpSpPr>
              <a:grpSpLocks/>
            </p:cNvGrpSpPr>
            <p:nvPr/>
          </p:nvGrpSpPr>
          <p:grpSpPr bwMode="auto">
            <a:xfrm>
              <a:off x="118" y="693"/>
              <a:ext cx="1524" cy="3251"/>
              <a:chOff x="187503" y="1099931"/>
              <a:chExt cx="2418767" cy="5161724"/>
            </a:xfrm>
          </p:grpSpPr>
          <p:sp>
            <p:nvSpPr>
              <p:cNvPr id="70665" name="TextBox 58"/>
              <p:cNvSpPr txBox="1">
                <a:spLocks noChangeArrowheads="1"/>
              </p:cNvSpPr>
              <p:nvPr/>
            </p:nvSpPr>
            <p:spPr bwMode="auto">
              <a:xfrm>
                <a:off x="187503" y="1099931"/>
                <a:ext cx="227813" cy="490999"/>
              </a:xfrm>
              <a:prstGeom prst="rect">
                <a:avLst/>
              </a:prstGeom>
              <a:noFill/>
              <a:ln w="9525">
                <a:noFill/>
                <a:miter lim="800000"/>
                <a:headEnd/>
                <a:tailEnd/>
              </a:ln>
            </p:spPr>
            <p:txBody>
              <a:bodyPr wrap="none">
                <a:spAutoFit/>
              </a:bodyPr>
              <a:lstStyle/>
              <a:p>
                <a:endParaRPr kumimoji="0" lang="ja-JP" altLang="ja-JP" sz="2000" smtClean="0">
                  <a:solidFill>
                    <a:srgbClr val="000000"/>
                  </a:solidFill>
                  <a:latin typeface="Futura Bk" pitchFamily="34" charset="0"/>
                  <a:ea typeface="+mn-ea"/>
                </a:endParaRPr>
              </a:p>
            </p:txBody>
          </p:sp>
          <p:grpSp>
            <p:nvGrpSpPr>
              <p:cNvPr id="5" name="Group 71"/>
              <p:cNvGrpSpPr>
                <a:grpSpLocks/>
              </p:cNvGrpSpPr>
              <p:nvPr/>
            </p:nvGrpSpPr>
            <p:grpSpPr bwMode="auto">
              <a:xfrm>
                <a:off x="483699" y="1402499"/>
                <a:ext cx="2122571" cy="4859156"/>
                <a:chOff x="483699" y="1402499"/>
                <a:chExt cx="2122571" cy="4859156"/>
              </a:xfrm>
            </p:grpSpPr>
            <p:grpSp>
              <p:nvGrpSpPr>
                <p:cNvPr id="6" name="Group 70"/>
                <p:cNvGrpSpPr>
                  <a:grpSpLocks/>
                </p:cNvGrpSpPr>
                <p:nvPr/>
              </p:nvGrpSpPr>
              <p:grpSpPr bwMode="auto">
                <a:xfrm>
                  <a:off x="483699" y="1402499"/>
                  <a:ext cx="2122571" cy="4600738"/>
                  <a:chOff x="483699" y="1402499"/>
                  <a:chExt cx="2122571" cy="4600738"/>
                </a:xfrm>
              </p:grpSpPr>
              <p:sp>
                <p:nvSpPr>
                  <p:cNvPr id="54" name="Parallelogram 53"/>
                  <p:cNvSpPr/>
                  <p:nvPr/>
                </p:nvSpPr>
                <p:spPr>
                  <a:xfrm rot="20776221" flipH="1">
                    <a:off x="515474" y="1402386"/>
                    <a:ext cx="2091558" cy="235680"/>
                  </a:xfrm>
                  <a:prstGeom prst="parallelogram">
                    <a:avLst>
                      <a:gd name="adj" fmla="val 174101"/>
                    </a:avLst>
                  </a:prstGeom>
                  <a:solidFill>
                    <a:srgbClr val="D5D1EB"/>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grpSp>
                <p:nvGrpSpPr>
                  <p:cNvPr id="7" name="Group 69"/>
                  <p:cNvGrpSpPr>
                    <a:grpSpLocks/>
                  </p:cNvGrpSpPr>
                  <p:nvPr/>
                </p:nvGrpSpPr>
                <p:grpSpPr bwMode="auto">
                  <a:xfrm>
                    <a:off x="483699" y="1630017"/>
                    <a:ext cx="563224" cy="4373220"/>
                    <a:chOff x="483699" y="1630017"/>
                    <a:chExt cx="563224" cy="4373220"/>
                  </a:xfrm>
                </p:grpSpPr>
                <p:sp>
                  <p:nvSpPr>
                    <p:cNvPr id="53" name="Oval 52"/>
                    <p:cNvSpPr/>
                    <p:nvPr/>
                  </p:nvSpPr>
                  <p:spPr>
                    <a:xfrm>
                      <a:off x="489944" y="5801740"/>
                      <a:ext cx="133545" cy="106056"/>
                    </a:xfrm>
                    <a:prstGeom prst="ellipse">
                      <a:avLst/>
                    </a:prstGeom>
                    <a:solidFill>
                      <a:schemeClr val="bg2">
                        <a:lumMod val="20000"/>
                        <a:lumOff val="80000"/>
                      </a:schemeClr>
                    </a:solidFill>
                    <a:ln>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pPr>
                      <a:endParaRPr kumimoji="0" lang="ja-JP" altLang="ja-JP" sz="2000" smtClean="0">
                        <a:solidFill>
                          <a:srgbClr val="FFFFFF"/>
                        </a:solidFill>
                      </a:endParaRPr>
                    </a:p>
                  </p:txBody>
                </p:sp>
                <p:sp>
                  <p:nvSpPr>
                    <p:cNvPr id="52" name="Parallelogram 51"/>
                    <p:cNvSpPr>
                      <a:spLocks noChangeArrowheads="1"/>
                    </p:cNvSpPr>
                    <p:nvPr/>
                  </p:nvSpPr>
                  <p:spPr bwMode="auto">
                    <a:xfrm rot="5400000">
                      <a:off x="-1410238" y="3544139"/>
                      <a:ext cx="4371858" cy="544002"/>
                    </a:xfrm>
                    <a:prstGeom prst="parallelogram">
                      <a:avLst>
                        <a:gd name="adj" fmla="val 31525"/>
                      </a:avLst>
                    </a:prstGeom>
                    <a:solidFill>
                      <a:srgbClr val="D5D1EB"/>
                    </a:solidFill>
                    <a:ln w="25400" algn="ctr">
                      <a:solidFill>
                        <a:srgbClr val="8D8589"/>
                      </a:solidFill>
                      <a:miter lim="800000"/>
                      <a:headEnd/>
                      <a:tailEnd/>
                    </a:ln>
                  </p:spPr>
                  <p:txBody>
                    <a:bodyPr rot="10800000" vert="eaVert" anchor="ctr"/>
                    <a:lstStyle/>
                    <a:p>
                      <a:pPr algn="ctr">
                        <a:lnSpc>
                          <a:spcPct val="85000"/>
                        </a:lnSpc>
                      </a:pPr>
                      <a:endParaRPr kumimoji="0" lang="ja-JP" altLang="ja-JP" sz="2000" smtClean="0">
                        <a:solidFill>
                          <a:srgbClr val="FFFFFF"/>
                        </a:solidFill>
                        <a:latin typeface="Futura Bk" pitchFamily="34" charset="0"/>
                        <a:ea typeface="+mn-ea"/>
                      </a:endParaRPr>
                    </a:p>
                  </p:txBody>
                </p:sp>
                <p:pic>
                  <p:nvPicPr>
                    <p:cNvPr id="70674" name="Picture 2"/>
                    <p:cNvPicPr>
                      <a:picLocks noChangeAspect="1" noChangeArrowheads="1"/>
                    </p:cNvPicPr>
                    <p:nvPr/>
                  </p:nvPicPr>
                  <p:blipFill>
                    <a:blip r:embed="rId4" cstate="print"/>
                    <a:srcRect/>
                    <a:stretch>
                      <a:fillRect/>
                    </a:stretch>
                  </p:blipFill>
                  <p:spPr bwMode="auto">
                    <a:xfrm>
                      <a:off x="499872" y="3529584"/>
                      <a:ext cx="195072" cy="786384"/>
                    </a:xfrm>
                    <a:prstGeom prst="rect">
                      <a:avLst/>
                    </a:prstGeom>
                    <a:noFill/>
                    <a:ln w="9525">
                      <a:noFill/>
                      <a:miter lim="800000"/>
                      <a:headEnd/>
                      <a:tailEnd/>
                    </a:ln>
                  </p:spPr>
                </p:pic>
                <p:cxnSp>
                  <p:nvCxnSpPr>
                    <p:cNvPr id="57" name="Straight Connector 56"/>
                    <p:cNvCxnSpPr/>
                    <p:nvPr/>
                  </p:nvCxnSpPr>
                  <p:spPr>
                    <a:xfrm rot="5400000">
                      <a:off x="-1050839" y="3887825"/>
                      <a:ext cx="4183314" cy="1374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1601713" y="3774894"/>
                      <a:ext cx="4185278" cy="1374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0677" name="Picture 2"/>
                    <p:cNvPicPr>
                      <a:picLocks noChangeAspect="1" noChangeArrowheads="1"/>
                    </p:cNvPicPr>
                    <p:nvPr/>
                  </p:nvPicPr>
                  <p:blipFill>
                    <a:blip r:embed="rId5" cstate="print"/>
                    <a:srcRect/>
                    <a:stretch>
                      <a:fillRect/>
                    </a:stretch>
                  </p:blipFill>
                  <p:spPr bwMode="auto">
                    <a:xfrm>
                      <a:off x="524256" y="2414016"/>
                      <a:ext cx="499872" cy="859536"/>
                    </a:xfrm>
                    <a:prstGeom prst="rect">
                      <a:avLst/>
                    </a:prstGeom>
                    <a:noFill/>
                    <a:ln w="9525">
                      <a:noFill/>
                      <a:miter lim="800000"/>
                      <a:headEnd/>
                      <a:tailEnd/>
                    </a:ln>
                  </p:spPr>
                </p:pic>
              </p:grpSp>
            </p:grpSp>
            <p:sp>
              <p:nvSpPr>
                <p:cNvPr id="60" name="Parallelogram 59"/>
                <p:cNvSpPr>
                  <a:spLocks noChangeArrowheads="1"/>
                </p:cNvSpPr>
                <p:nvPr/>
              </p:nvSpPr>
              <p:spPr bwMode="auto">
                <a:xfrm rot="5400000">
                  <a:off x="-715019" y="3518618"/>
                  <a:ext cx="4472023" cy="1013374"/>
                </a:xfrm>
                <a:prstGeom prst="parallelogram">
                  <a:avLst>
                    <a:gd name="adj" fmla="val 27594"/>
                  </a:avLst>
                </a:prstGeom>
                <a:solidFill>
                  <a:srgbClr val="D5D1EB">
                    <a:alpha val="41960"/>
                  </a:srgbClr>
                </a:solidFill>
                <a:ln w="25400" algn="ctr">
                  <a:solidFill>
                    <a:srgbClr val="7F7F7F"/>
                  </a:solidFill>
                  <a:miter lim="800000"/>
                  <a:headEnd/>
                  <a:tailEnd/>
                </a:ln>
              </p:spPr>
              <p:txBody>
                <a:bodyPr rot="10800000" vert="eaVert" anchor="ctr"/>
                <a:lstStyle/>
                <a:p>
                  <a:pPr algn="ctr">
                    <a:lnSpc>
                      <a:spcPct val="85000"/>
                    </a:lnSpc>
                  </a:pPr>
                  <a:endParaRPr kumimoji="0" lang="ja-JP" altLang="ja-JP" sz="2000" smtClean="0">
                    <a:solidFill>
                      <a:srgbClr val="FFFFFF"/>
                    </a:solidFill>
                    <a:latin typeface="Futura Bk" pitchFamily="34" charset="0"/>
                    <a:ea typeface="+mn-ea"/>
                  </a:endParaRPr>
                </a:p>
              </p:txBody>
            </p:sp>
            <p:pic>
              <p:nvPicPr>
                <p:cNvPr id="70669" name="Picture 2"/>
                <p:cNvPicPr>
                  <a:picLocks noChangeAspect="1" noChangeArrowheads="1"/>
                </p:cNvPicPr>
                <p:nvPr/>
              </p:nvPicPr>
              <p:blipFill>
                <a:blip r:embed="rId6" cstate="print"/>
                <a:srcRect/>
                <a:stretch>
                  <a:fillRect/>
                </a:stretch>
              </p:blipFill>
              <p:spPr bwMode="auto">
                <a:xfrm>
                  <a:off x="1840992" y="3925824"/>
                  <a:ext cx="201168" cy="780288"/>
                </a:xfrm>
                <a:prstGeom prst="rect">
                  <a:avLst/>
                </a:prstGeom>
                <a:noFill/>
                <a:ln w="9525">
                  <a:noFill/>
                  <a:miter lim="800000"/>
                  <a:headEnd/>
                  <a:tailEnd/>
                </a:ln>
              </p:spPr>
            </p:pic>
          </p:grpSp>
        </p:grpSp>
      </p:grpSp>
      <p:sp>
        <p:nvSpPr>
          <p:cNvPr id="70662" name="Text Box 79"/>
          <p:cNvSpPr txBox="1">
            <a:spLocks noChangeArrowheads="1"/>
          </p:cNvSpPr>
          <p:nvPr/>
        </p:nvSpPr>
        <p:spPr bwMode="auto">
          <a:xfrm>
            <a:off x="1371600" y="1143000"/>
            <a:ext cx="2743200" cy="584775"/>
          </a:xfrm>
          <a:prstGeom prst="rect">
            <a:avLst/>
          </a:prstGeom>
          <a:noFill/>
          <a:ln w="9525">
            <a:noFill/>
            <a:miter lim="800000"/>
            <a:headEnd/>
            <a:tailEnd/>
          </a:ln>
        </p:spPr>
        <p:txBody>
          <a:bodyPr wrap="square">
            <a:spAutoFit/>
          </a:bodyPr>
          <a:lstStyle/>
          <a:p>
            <a:pPr>
              <a:spcBef>
                <a:spcPct val="50000"/>
              </a:spcBef>
            </a:pPr>
            <a:r>
              <a:rPr kumimoji="0" lang="en-US" altLang="ja-JP" sz="1600" dirty="0" smtClean="0">
                <a:solidFill>
                  <a:srgbClr val="000000"/>
                </a:solidFill>
                <a:latin typeface="Futura Hv" pitchFamily="34" charset="0"/>
                <a:ea typeface="ＭＳ Ｐゴシック" charset="-128"/>
              </a:rPr>
              <a:t>HP Modular Cooling System G2 rack</a:t>
            </a: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9"/>
          <p:cNvSpPr>
            <a:spLocks noChangeArrowheads="1"/>
          </p:cNvSpPr>
          <p:nvPr/>
        </p:nvSpPr>
        <p:spPr bwMode="auto">
          <a:xfrm>
            <a:off x="4419600" y="3429000"/>
            <a:ext cx="3962400" cy="2895600"/>
          </a:xfrm>
          <a:prstGeom prst="wedgeRectCallout">
            <a:avLst>
              <a:gd name="adj1" fmla="val -24639"/>
              <a:gd name="adj2" fmla="val 48870"/>
            </a:avLst>
          </a:prstGeom>
          <a:solidFill>
            <a:srgbClr val="CCFFFF">
              <a:alpha val="70195"/>
            </a:srgbClr>
          </a:solidFill>
          <a:ln w="9525">
            <a:solidFill>
              <a:schemeClr val="tx1"/>
            </a:solidFill>
            <a:miter lim="800000"/>
            <a:headEnd/>
            <a:tailEnd/>
          </a:ln>
        </p:spPr>
        <p:txBody>
          <a:bodyPr/>
          <a:lstStyle/>
          <a:p>
            <a:pPr algn="ctr"/>
            <a:endParaRPr lang="ja-JP" altLang="ja-JP"/>
          </a:p>
        </p:txBody>
      </p:sp>
      <p:sp>
        <p:nvSpPr>
          <p:cNvPr id="8195" name="Rectangle 11"/>
          <p:cNvSpPr>
            <a:spLocks noChangeArrowheads="1"/>
          </p:cNvSpPr>
          <p:nvPr/>
        </p:nvSpPr>
        <p:spPr bwMode="auto">
          <a:xfrm>
            <a:off x="838200" y="2057400"/>
            <a:ext cx="8229600" cy="2262188"/>
          </a:xfrm>
          <a:prstGeom prst="rect">
            <a:avLst/>
          </a:prstGeom>
          <a:noFill/>
          <a:ln w="9525">
            <a:noFill/>
            <a:miter lim="800000"/>
            <a:headEnd/>
            <a:tailEnd/>
          </a:ln>
        </p:spPr>
        <p:txBody>
          <a:bodyPr/>
          <a:lstStyle/>
          <a:p>
            <a:pPr marL="342900" indent="-342900">
              <a:spcBef>
                <a:spcPct val="20000"/>
              </a:spcBef>
              <a:buClr>
                <a:srgbClr val="9DD789"/>
              </a:buClr>
              <a:buSzPct val="90000"/>
              <a:buFont typeface="Wingdings" pitchFamily="2" charset="2"/>
              <a:buChar char="l"/>
            </a:pPr>
            <a:endParaRPr lang="ja-JP" altLang="ja-JP" sz="2000">
              <a:latin typeface="HGP創英角ｺﾞｼｯｸUB" pitchFamily="50" charset="-128"/>
              <a:ea typeface="HGP創英角ｺﾞｼｯｸUB" pitchFamily="50" charset="-128"/>
            </a:endParaRPr>
          </a:p>
        </p:txBody>
      </p:sp>
      <p:sp>
        <p:nvSpPr>
          <p:cNvPr id="8196" name="Rectangle 12"/>
          <p:cNvSpPr>
            <a:spLocks noChangeArrowheads="1"/>
          </p:cNvSpPr>
          <p:nvPr/>
        </p:nvSpPr>
        <p:spPr bwMode="auto">
          <a:xfrm>
            <a:off x="-228600" y="685800"/>
            <a:ext cx="9220200" cy="2743200"/>
          </a:xfrm>
          <a:prstGeom prst="rect">
            <a:avLst/>
          </a:prstGeom>
          <a:noFill/>
          <a:ln w="9525">
            <a:noFill/>
            <a:miter lim="800000"/>
            <a:headEnd/>
            <a:tailEnd/>
          </a:ln>
        </p:spPr>
        <p:txBody>
          <a:bodyPr/>
          <a:lstStyle/>
          <a:p>
            <a:pPr marL="742950" lvl="1" indent="-285750">
              <a:spcBef>
                <a:spcPct val="20000"/>
              </a:spcBef>
              <a:buClr>
                <a:srgbClr val="15473D"/>
              </a:buClr>
              <a:buSzPct val="90000"/>
              <a:buFont typeface="Wingdings 3" pitchFamily="18" charset="2"/>
              <a:buChar char="u"/>
            </a:pPr>
            <a:r>
              <a:rPr lang="en-US" altLang="ja-JP" sz="2000" dirty="0" smtClean="0">
                <a:latin typeface="HGP創英角ｺﾞｼｯｸUB" pitchFamily="50" charset="-128"/>
                <a:ea typeface="HGP創英角ｺﾞｼｯｸUB" pitchFamily="50" charset="-128"/>
              </a:rPr>
              <a:t>Monitoring Sensors (incl. GPUs)</a:t>
            </a:r>
          </a:p>
          <a:p>
            <a:pPr marL="1200150" lvl="2" indent="-285750">
              <a:spcBef>
                <a:spcPct val="20000"/>
              </a:spcBef>
              <a:buClr>
                <a:srgbClr val="15473D"/>
              </a:buClr>
              <a:buSzPct val="90000"/>
              <a:buFont typeface="Wingdings 3" pitchFamily="18" charset="2"/>
              <a:buChar char="u"/>
            </a:pPr>
            <a:r>
              <a:rPr lang="en-US" altLang="ja-JP" sz="2000" dirty="0" smtClean="0">
                <a:latin typeface="HGP創英角ｺﾞｼｯｸUB" pitchFamily="50" charset="-128"/>
                <a:ea typeface="HGP創英角ｺﾞｼｯｸUB" pitchFamily="50" charset="-128"/>
              </a:rPr>
              <a:t>Thermals</a:t>
            </a:r>
          </a:p>
          <a:p>
            <a:pPr marL="1200150" lvl="2" indent="-285750">
              <a:spcBef>
                <a:spcPct val="20000"/>
              </a:spcBef>
              <a:buClr>
                <a:srgbClr val="15473D"/>
              </a:buClr>
              <a:buSzPct val="90000"/>
              <a:buFont typeface="Wingdings 3" pitchFamily="18" charset="2"/>
              <a:buChar char="u"/>
            </a:pPr>
            <a:r>
              <a:rPr lang="en-US" altLang="ja-JP" sz="2000" dirty="0" smtClean="0">
                <a:latin typeface="HGP創英角ｺﾞｼｯｸUB" pitchFamily="50" charset="-128"/>
                <a:ea typeface="HGP創英角ｺﾞｼｯｸUB" pitchFamily="50" charset="-128"/>
              </a:rPr>
              <a:t>Power Consumption</a:t>
            </a:r>
          </a:p>
          <a:p>
            <a:pPr marL="1200150" lvl="2" indent="-285750">
              <a:spcBef>
                <a:spcPct val="20000"/>
              </a:spcBef>
              <a:buClr>
                <a:srgbClr val="15473D"/>
              </a:buClr>
              <a:buSzPct val="90000"/>
              <a:buFont typeface="Wingdings 3" pitchFamily="18" charset="2"/>
              <a:buChar char="u"/>
            </a:pPr>
            <a:r>
              <a:rPr lang="en-US" altLang="ja-JP" sz="2000" dirty="0" smtClean="0">
                <a:latin typeface="HGP創英角ｺﾞｼｯｸUB" pitchFamily="50" charset="-128"/>
                <a:ea typeface="HGP創英角ｺﾞｼｯｸUB" pitchFamily="50" charset="-128"/>
              </a:rPr>
              <a:t>Utilization</a:t>
            </a:r>
          </a:p>
          <a:p>
            <a:pPr marL="1200150" lvl="2" indent="-285750">
              <a:spcBef>
                <a:spcPct val="20000"/>
              </a:spcBef>
              <a:buClr>
                <a:srgbClr val="15473D"/>
              </a:buClr>
              <a:buSzPct val="90000"/>
              <a:buFont typeface="Wingdings 3" pitchFamily="18" charset="2"/>
              <a:buChar char="u"/>
            </a:pPr>
            <a:r>
              <a:rPr lang="en-US" altLang="ja-JP" sz="2000" dirty="0" smtClean="0">
                <a:latin typeface="HGP創英角ｺﾞｼｯｸUB" pitchFamily="50" charset="-128"/>
                <a:ea typeface="HGP創英角ｺﾞｼｯｸUB" pitchFamily="50" charset="-128"/>
              </a:rPr>
              <a:t>HW and SW Health checks</a:t>
            </a:r>
            <a:endParaRPr lang="en-US" altLang="ja-JP" sz="2000" dirty="0">
              <a:latin typeface="HGP創英角ｺﾞｼｯｸUB" pitchFamily="50" charset="-128"/>
              <a:ea typeface="HGP創英角ｺﾞｼｯｸUB" pitchFamily="50" charset="-128"/>
            </a:endParaRPr>
          </a:p>
          <a:p>
            <a:pPr marL="342900" indent="-342900">
              <a:lnSpc>
                <a:spcPct val="90000"/>
              </a:lnSpc>
              <a:spcBef>
                <a:spcPct val="20000"/>
              </a:spcBef>
              <a:buClr>
                <a:srgbClr val="9DD789"/>
              </a:buClr>
              <a:buSzPct val="90000"/>
              <a:buFont typeface="Wingdings" pitchFamily="2" charset="2"/>
              <a:buNone/>
            </a:pPr>
            <a:endParaRPr lang="en-US" altLang="ja-JP" sz="2000" dirty="0">
              <a:latin typeface="HGP創英角ｺﾞｼｯｸUB" pitchFamily="50" charset="-128"/>
              <a:ea typeface="HGP創英角ｺﾞｼｯｸUB" pitchFamily="50" charset="-128"/>
            </a:endParaRPr>
          </a:p>
        </p:txBody>
      </p:sp>
      <p:sp>
        <p:nvSpPr>
          <p:cNvPr id="8197" name="Text Box 13"/>
          <p:cNvSpPr txBox="1">
            <a:spLocks noChangeArrowheads="1"/>
          </p:cNvSpPr>
          <p:nvPr/>
        </p:nvSpPr>
        <p:spPr bwMode="auto">
          <a:xfrm>
            <a:off x="8701088" y="6537325"/>
            <a:ext cx="439737" cy="246063"/>
          </a:xfrm>
          <a:prstGeom prst="rect">
            <a:avLst/>
          </a:prstGeom>
          <a:noFill/>
          <a:ln w="9525">
            <a:noFill/>
            <a:miter lim="800000"/>
            <a:headEnd/>
            <a:tailEnd/>
          </a:ln>
        </p:spPr>
        <p:txBody>
          <a:bodyPr wrap="none">
            <a:spAutoFit/>
          </a:bodyPr>
          <a:lstStyle/>
          <a:p>
            <a:r>
              <a:rPr lang="en-US" altLang="ja-JP" sz="1000">
                <a:solidFill>
                  <a:srgbClr val="15473D"/>
                </a:solidFill>
                <a:latin typeface="Arial" pitchFamily="34" charset="0"/>
                <a:ea typeface="HGP創英角ｺﾞｼｯｸUB" pitchFamily="50" charset="-128"/>
              </a:rPr>
              <a:t>4-52</a:t>
            </a:r>
          </a:p>
        </p:txBody>
      </p:sp>
      <p:sp>
        <p:nvSpPr>
          <p:cNvPr id="347150" name="Rectangle 14"/>
          <p:cNvSpPr>
            <a:spLocks noChangeArrowheads="1"/>
          </p:cNvSpPr>
          <p:nvPr/>
        </p:nvSpPr>
        <p:spPr bwMode="auto">
          <a:xfrm>
            <a:off x="260350" y="3505200"/>
            <a:ext cx="4006850" cy="2209800"/>
          </a:xfrm>
          <a:prstGeom prst="rect">
            <a:avLst/>
          </a:prstGeom>
          <a:gradFill rotWithShape="1">
            <a:gsLst>
              <a:gs pos="0">
                <a:srgbClr val="0000FF"/>
              </a:gs>
              <a:gs pos="50000">
                <a:schemeClr val="bg1"/>
              </a:gs>
              <a:gs pos="100000">
                <a:srgbClr val="0000FF"/>
              </a:gs>
            </a:gsLst>
            <a:lin ang="5400000" scaled="1"/>
          </a:gradFill>
          <a:ln w="9525">
            <a:solidFill>
              <a:srgbClr val="3333FF"/>
            </a:solidFill>
            <a:miter lim="800000"/>
            <a:headEnd/>
            <a:tailEnd/>
          </a:ln>
          <a:effectLst>
            <a:outerShdw dist="35921" dir="2700000" algn="ctr" rotWithShape="0">
              <a:schemeClr val="bg2"/>
            </a:outerShdw>
          </a:effectLst>
        </p:spPr>
        <p:txBody>
          <a:bodyPr wrap="none" anchor="ctr"/>
          <a:lstStyle/>
          <a:p>
            <a:pPr algn="ctr">
              <a:defRPr/>
            </a:pPr>
            <a:endParaRPr lang="ja-JP" altLang="ja-JP" sz="1200">
              <a:latin typeface="HGP創英角ｺﾞｼｯｸUB" pitchFamily="50" charset="-128"/>
              <a:ea typeface="HGP創英角ｺﾞｼｯｸUB" pitchFamily="50" charset="-128"/>
            </a:endParaRPr>
          </a:p>
        </p:txBody>
      </p:sp>
      <p:grpSp>
        <p:nvGrpSpPr>
          <p:cNvPr id="2" name="Group 15"/>
          <p:cNvGrpSpPr>
            <a:grpSpLocks/>
          </p:cNvGrpSpPr>
          <p:nvPr/>
        </p:nvGrpSpPr>
        <p:grpSpPr bwMode="auto">
          <a:xfrm>
            <a:off x="3124200" y="5791203"/>
            <a:ext cx="776289" cy="763588"/>
            <a:chOff x="384" y="3120"/>
            <a:chExt cx="489" cy="481"/>
          </a:xfrm>
        </p:grpSpPr>
        <p:grpSp>
          <p:nvGrpSpPr>
            <p:cNvPr id="3" name="Group 16"/>
            <p:cNvGrpSpPr>
              <a:grpSpLocks/>
            </p:cNvGrpSpPr>
            <p:nvPr/>
          </p:nvGrpSpPr>
          <p:grpSpPr bwMode="auto">
            <a:xfrm>
              <a:off x="392" y="3120"/>
              <a:ext cx="393" cy="358"/>
              <a:chOff x="891" y="2544"/>
              <a:chExt cx="513" cy="492"/>
            </a:xfrm>
          </p:grpSpPr>
          <p:sp>
            <p:nvSpPr>
              <p:cNvPr id="8248" name="AutoShape 17"/>
              <p:cNvSpPr>
                <a:spLocks noChangeAspect="1" noChangeArrowheads="1" noTextEdit="1"/>
              </p:cNvSpPr>
              <p:nvPr/>
            </p:nvSpPr>
            <p:spPr bwMode="auto">
              <a:xfrm>
                <a:off x="891" y="2544"/>
                <a:ext cx="513" cy="492"/>
              </a:xfrm>
              <a:prstGeom prst="rect">
                <a:avLst/>
              </a:prstGeom>
              <a:noFill/>
              <a:ln w="9525">
                <a:noFill/>
                <a:miter lim="800000"/>
                <a:headEnd/>
                <a:tailEnd/>
              </a:ln>
            </p:spPr>
            <p:txBody>
              <a:bodyPr/>
              <a:lstStyle/>
              <a:p>
                <a:endParaRPr lang="ja-JP" altLang="en-US"/>
              </a:p>
            </p:txBody>
          </p:sp>
          <p:sp>
            <p:nvSpPr>
              <p:cNvPr id="8249" name="Freeform 18"/>
              <p:cNvSpPr>
                <a:spLocks/>
              </p:cNvSpPr>
              <p:nvPr/>
            </p:nvSpPr>
            <p:spPr bwMode="auto">
              <a:xfrm>
                <a:off x="1244" y="2684"/>
                <a:ext cx="156" cy="319"/>
              </a:xfrm>
              <a:custGeom>
                <a:avLst/>
                <a:gdLst>
                  <a:gd name="T0" fmla="*/ 0 w 641"/>
                  <a:gd name="T1" fmla="*/ 0 h 1299"/>
                  <a:gd name="T2" fmla="*/ 0 w 641"/>
                  <a:gd name="T3" fmla="*/ 0 h 1299"/>
                  <a:gd name="T4" fmla="*/ 0 w 641"/>
                  <a:gd name="T5" fmla="*/ 0 h 1299"/>
                  <a:gd name="T6" fmla="*/ 0 w 641"/>
                  <a:gd name="T7" fmla="*/ 0 h 1299"/>
                  <a:gd name="T8" fmla="*/ 0 w 641"/>
                  <a:gd name="T9" fmla="*/ 0 h 1299"/>
                  <a:gd name="T10" fmla="*/ 0 w 641"/>
                  <a:gd name="T11" fmla="*/ 0 h 1299"/>
                  <a:gd name="T12" fmla="*/ 0 w 641"/>
                  <a:gd name="T13" fmla="*/ 0 h 1299"/>
                  <a:gd name="T14" fmla="*/ 0 w 641"/>
                  <a:gd name="T15" fmla="*/ 0 h 1299"/>
                  <a:gd name="T16" fmla="*/ 0 w 641"/>
                  <a:gd name="T17" fmla="*/ 0 h 1299"/>
                  <a:gd name="T18" fmla="*/ 0 w 641"/>
                  <a:gd name="T19" fmla="*/ 0 h 1299"/>
                  <a:gd name="T20" fmla="*/ 0 w 641"/>
                  <a:gd name="T21" fmla="*/ 0 h 1299"/>
                  <a:gd name="T22" fmla="*/ 0 w 641"/>
                  <a:gd name="T23" fmla="*/ 0 h 1299"/>
                  <a:gd name="T24" fmla="*/ 0 w 641"/>
                  <a:gd name="T25" fmla="*/ 0 h 1299"/>
                  <a:gd name="T26" fmla="*/ 0 w 641"/>
                  <a:gd name="T27" fmla="*/ 0 h 1299"/>
                  <a:gd name="T28" fmla="*/ 0 w 641"/>
                  <a:gd name="T29" fmla="*/ 0 h 1299"/>
                  <a:gd name="T30" fmla="*/ 0 w 641"/>
                  <a:gd name="T31" fmla="*/ 0 h 1299"/>
                  <a:gd name="T32" fmla="*/ 0 w 641"/>
                  <a:gd name="T33" fmla="*/ 0 h 1299"/>
                  <a:gd name="T34" fmla="*/ 0 w 641"/>
                  <a:gd name="T35" fmla="*/ 0 h 1299"/>
                  <a:gd name="T36" fmla="*/ 0 w 641"/>
                  <a:gd name="T37" fmla="*/ 0 h 1299"/>
                  <a:gd name="T38" fmla="*/ 0 w 641"/>
                  <a:gd name="T39" fmla="*/ 0 h 1299"/>
                  <a:gd name="T40" fmla="*/ 0 w 641"/>
                  <a:gd name="T41" fmla="*/ 0 h 1299"/>
                  <a:gd name="T42" fmla="*/ 0 w 641"/>
                  <a:gd name="T43" fmla="*/ 0 h 1299"/>
                  <a:gd name="T44" fmla="*/ 0 w 641"/>
                  <a:gd name="T45" fmla="*/ 0 h 1299"/>
                  <a:gd name="T46" fmla="*/ 0 w 641"/>
                  <a:gd name="T47" fmla="*/ 0 h 1299"/>
                  <a:gd name="T48" fmla="*/ 0 w 641"/>
                  <a:gd name="T49" fmla="*/ 0 h 1299"/>
                  <a:gd name="T50" fmla="*/ 0 w 641"/>
                  <a:gd name="T51" fmla="*/ 0 h 1299"/>
                  <a:gd name="T52" fmla="*/ 0 w 641"/>
                  <a:gd name="T53" fmla="*/ 0 h 1299"/>
                  <a:gd name="T54" fmla="*/ 0 w 641"/>
                  <a:gd name="T55" fmla="*/ 0 h 1299"/>
                  <a:gd name="T56" fmla="*/ 0 w 641"/>
                  <a:gd name="T57" fmla="*/ 0 h 1299"/>
                  <a:gd name="T58" fmla="*/ 0 w 641"/>
                  <a:gd name="T59" fmla="*/ 0 h 1299"/>
                  <a:gd name="T60" fmla="*/ 0 w 641"/>
                  <a:gd name="T61" fmla="*/ 0 h 1299"/>
                  <a:gd name="T62" fmla="*/ 0 w 641"/>
                  <a:gd name="T63" fmla="*/ 0 h 1299"/>
                  <a:gd name="T64" fmla="*/ 0 w 641"/>
                  <a:gd name="T65" fmla="*/ 0 h 1299"/>
                  <a:gd name="T66" fmla="*/ 0 w 641"/>
                  <a:gd name="T67" fmla="*/ 0 h 1299"/>
                  <a:gd name="T68" fmla="*/ 0 w 641"/>
                  <a:gd name="T69" fmla="*/ 0 h 1299"/>
                  <a:gd name="T70" fmla="*/ 0 w 641"/>
                  <a:gd name="T71" fmla="*/ 0 h 1299"/>
                  <a:gd name="T72" fmla="*/ 0 w 641"/>
                  <a:gd name="T73" fmla="*/ 0 h 1299"/>
                  <a:gd name="T74" fmla="*/ 0 w 641"/>
                  <a:gd name="T75" fmla="*/ 0 h 1299"/>
                  <a:gd name="T76" fmla="*/ 0 w 641"/>
                  <a:gd name="T77" fmla="*/ 0 h 1299"/>
                  <a:gd name="T78" fmla="*/ 0 w 641"/>
                  <a:gd name="T79" fmla="*/ 0 h 12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1"/>
                  <a:gd name="T121" fmla="*/ 0 h 1299"/>
                  <a:gd name="T122" fmla="*/ 641 w 641"/>
                  <a:gd name="T123" fmla="*/ 1299 h 12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1" h="1299">
                    <a:moveTo>
                      <a:pt x="152" y="89"/>
                    </a:moveTo>
                    <a:lnTo>
                      <a:pt x="149" y="94"/>
                    </a:lnTo>
                    <a:lnTo>
                      <a:pt x="141" y="109"/>
                    </a:lnTo>
                    <a:lnTo>
                      <a:pt x="130" y="133"/>
                    </a:lnTo>
                    <a:lnTo>
                      <a:pt x="116" y="165"/>
                    </a:lnTo>
                    <a:lnTo>
                      <a:pt x="98" y="203"/>
                    </a:lnTo>
                    <a:lnTo>
                      <a:pt x="81" y="247"/>
                    </a:lnTo>
                    <a:lnTo>
                      <a:pt x="63" y="297"/>
                    </a:lnTo>
                    <a:lnTo>
                      <a:pt x="46" y="350"/>
                    </a:lnTo>
                    <a:lnTo>
                      <a:pt x="29" y="405"/>
                    </a:lnTo>
                    <a:lnTo>
                      <a:pt x="16" y="463"/>
                    </a:lnTo>
                    <a:lnTo>
                      <a:pt x="7" y="521"/>
                    </a:lnTo>
                    <a:lnTo>
                      <a:pt x="1" y="578"/>
                    </a:lnTo>
                    <a:lnTo>
                      <a:pt x="0" y="636"/>
                    </a:lnTo>
                    <a:lnTo>
                      <a:pt x="7" y="691"/>
                    </a:lnTo>
                    <a:lnTo>
                      <a:pt x="20" y="741"/>
                    </a:lnTo>
                    <a:lnTo>
                      <a:pt x="42" y="789"/>
                    </a:lnTo>
                    <a:lnTo>
                      <a:pt x="83" y="870"/>
                    </a:lnTo>
                    <a:lnTo>
                      <a:pt x="107" y="937"/>
                    </a:lnTo>
                    <a:lnTo>
                      <a:pt x="119" y="992"/>
                    </a:lnTo>
                    <a:lnTo>
                      <a:pt x="119" y="1035"/>
                    </a:lnTo>
                    <a:lnTo>
                      <a:pt x="109" y="1069"/>
                    </a:lnTo>
                    <a:lnTo>
                      <a:pt x="96" y="1096"/>
                    </a:lnTo>
                    <a:lnTo>
                      <a:pt x="80" y="1117"/>
                    </a:lnTo>
                    <a:lnTo>
                      <a:pt x="63" y="1133"/>
                    </a:lnTo>
                    <a:lnTo>
                      <a:pt x="57" y="1141"/>
                    </a:lnTo>
                    <a:lnTo>
                      <a:pt x="55" y="1150"/>
                    </a:lnTo>
                    <a:lnTo>
                      <a:pt x="55" y="1158"/>
                    </a:lnTo>
                    <a:lnTo>
                      <a:pt x="58" y="1168"/>
                    </a:lnTo>
                    <a:lnTo>
                      <a:pt x="63" y="1177"/>
                    </a:lnTo>
                    <a:lnTo>
                      <a:pt x="71" y="1188"/>
                    </a:lnTo>
                    <a:lnTo>
                      <a:pt x="82" y="1198"/>
                    </a:lnTo>
                    <a:lnTo>
                      <a:pt x="94" y="1207"/>
                    </a:lnTo>
                    <a:lnTo>
                      <a:pt x="108" y="1218"/>
                    </a:lnTo>
                    <a:lnTo>
                      <a:pt x="125" y="1227"/>
                    </a:lnTo>
                    <a:lnTo>
                      <a:pt x="143" y="1236"/>
                    </a:lnTo>
                    <a:lnTo>
                      <a:pt x="164" y="1244"/>
                    </a:lnTo>
                    <a:lnTo>
                      <a:pt x="185" y="1253"/>
                    </a:lnTo>
                    <a:lnTo>
                      <a:pt x="207" y="1260"/>
                    </a:lnTo>
                    <a:lnTo>
                      <a:pt x="232" y="1265"/>
                    </a:lnTo>
                    <a:lnTo>
                      <a:pt x="257" y="1270"/>
                    </a:lnTo>
                    <a:lnTo>
                      <a:pt x="283" y="1275"/>
                    </a:lnTo>
                    <a:lnTo>
                      <a:pt x="313" y="1281"/>
                    </a:lnTo>
                    <a:lnTo>
                      <a:pt x="343" y="1288"/>
                    </a:lnTo>
                    <a:lnTo>
                      <a:pt x="376" y="1293"/>
                    </a:lnTo>
                    <a:lnTo>
                      <a:pt x="408" y="1297"/>
                    </a:lnTo>
                    <a:lnTo>
                      <a:pt x="441" y="1299"/>
                    </a:lnTo>
                    <a:lnTo>
                      <a:pt x="473" y="1297"/>
                    </a:lnTo>
                    <a:lnTo>
                      <a:pt x="503" y="1290"/>
                    </a:lnTo>
                    <a:lnTo>
                      <a:pt x="533" y="1278"/>
                    </a:lnTo>
                    <a:lnTo>
                      <a:pt x="559" y="1261"/>
                    </a:lnTo>
                    <a:lnTo>
                      <a:pt x="583" y="1235"/>
                    </a:lnTo>
                    <a:lnTo>
                      <a:pt x="604" y="1202"/>
                    </a:lnTo>
                    <a:lnTo>
                      <a:pt x="620" y="1160"/>
                    </a:lnTo>
                    <a:lnTo>
                      <a:pt x="632" y="1108"/>
                    </a:lnTo>
                    <a:lnTo>
                      <a:pt x="640" y="1045"/>
                    </a:lnTo>
                    <a:lnTo>
                      <a:pt x="641" y="970"/>
                    </a:lnTo>
                    <a:lnTo>
                      <a:pt x="638" y="809"/>
                    </a:lnTo>
                    <a:lnTo>
                      <a:pt x="633" y="656"/>
                    </a:lnTo>
                    <a:lnTo>
                      <a:pt x="628" y="510"/>
                    </a:lnTo>
                    <a:lnTo>
                      <a:pt x="619" y="379"/>
                    </a:lnTo>
                    <a:lnTo>
                      <a:pt x="605" y="264"/>
                    </a:lnTo>
                    <a:lnTo>
                      <a:pt x="585" y="169"/>
                    </a:lnTo>
                    <a:lnTo>
                      <a:pt x="557" y="98"/>
                    </a:lnTo>
                    <a:lnTo>
                      <a:pt x="521" y="54"/>
                    </a:lnTo>
                    <a:lnTo>
                      <a:pt x="500" y="39"/>
                    </a:lnTo>
                    <a:lnTo>
                      <a:pt x="476" y="28"/>
                    </a:lnTo>
                    <a:lnTo>
                      <a:pt x="450" y="18"/>
                    </a:lnTo>
                    <a:lnTo>
                      <a:pt x="423" y="10"/>
                    </a:lnTo>
                    <a:lnTo>
                      <a:pt x="397" y="5"/>
                    </a:lnTo>
                    <a:lnTo>
                      <a:pt x="369" y="1"/>
                    </a:lnTo>
                    <a:lnTo>
                      <a:pt x="341" y="0"/>
                    </a:lnTo>
                    <a:lnTo>
                      <a:pt x="313" y="1"/>
                    </a:lnTo>
                    <a:lnTo>
                      <a:pt x="286" y="4"/>
                    </a:lnTo>
                    <a:lnTo>
                      <a:pt x="261" y="9"/>
                    </a:lnTo>
                    <a:lnTo>
                      <a:pt x="237" y="18"/>
                    </a:lnTo>
                    <a:lnTo>
                      <a:pt x="214" y="27"/>
                    </a:lnTo>
                    <a:lnTo>
                      <a:pt x="194" y="39"/>
                    </a:lnTo>
                    <a:lnTo>
                      <a:pt x="177" y="54"/>
                    </a:lnTo>
                    <a:lnTo>
                      <a:pt x="163" y="70"/>
                    </a:lnTo>
                    <a:lnTo>
                      <a:pt x="152" y="89"/>
                    </a:lnTo>
                    <a:close/>
                  </a:path>
                </a:pathLst>
              </a:custGeom>
              <a:solidFill>
                <a:srgbClr val="FFFFFF"/>
              </a:solidFill>
              <a:ln w="9525">
                <a:noFill/>
                <a:round/>
                <a:headEnd/>
                <a:tailEnd/>
              </a:ln>
            </p:spPr>
            <p:txBody>
              <a:bodyPr/>
              <a:lstStyle/>
              <a:p>
                <a:endParaRPr lang="ja-JP" altLang="en-US"/>
              </a:p>
            </p:txBody>
          </p:sp>
          <p:sp>
            <p:nvSpPr>
              <p:cNvPr id="8250" name="Freeform 19"/>
              <p:cNvSpPr>
                <a:spLocks/>
              </p:cNvSpPr>
              <p:nvPr/>
            </p:nvSpPr>
            <p:spPr bwMode="auto">
              <a:xfrm>
                <a:off x="1248" y="2686"/>
                <a:ext cx="150" cy="317"/>
              </a:xfrm>
              <a:custGeom>
                <a:avLst/>
                <a:gdLst>
                  <a:gd name="T0" fmla="*/ 0 w 616"/>
                  <a:gd name="T1" fmla="*/ 0 h 1285"/>
                  <a:gd name="T2" fmla="*/ 0 w 616"/>
                  <a:gd name="T3" fmla="*/ 0 h 1285"/>
                  <a:gd name="T4" fmla="*/ 0 w 616"/>
                  <a:gd name="T5" fmla="*/ 0 h 1285"/>
                  <a:gd name="T6" fmla="*/ 0 w 616"/>
                  <a:gd name="T7" fmla="*/ 0 h 1285"/>
                  <a:gd name="T8" fmla="*/ 0 w 616"/>
                  <a:gd name="T9" fmla="*/ 0 h 1285"/>
                  <a:gd name="T10" fmla="*/ 0 w 616"/>
                  <a:gd name="T11" fmla="*/ 0 h 1285"/>
                  <a:gd name="T12" fmla="*/ 0 w 616"/>
                  <a:gd name="T13" fmla="*/ 0 h 1285"/>
                  <a:gd name="T14" fmla="*/ 0 w 616"/>
                  <a:gd name="T15" fmla="*/ 0 h 1285"/>
                  <a:gd name="T16" fmla="*/ 0 w 616"/>
                  <a:gd name="T17" fmla="*/ 0 h 1285"/>
                  <a:gd name="T18" fmla="*/ 0 w 616"/>
                  <a:gd name="T19" fmla="*/ 0 h 1285"/>
                  <a:gd name="T20" fmla="*/ 0 w 616"/>
                  <a:gd name="T21" fmla="*/ 0 h 1285"/>
                  <a:gd name="T22" fmla="*/ 0 w 616"/>
                  <a:gd name="T23" fmla="*/ 0 h 1285"/>
                  <a:gd name="T24" fmla="*/ 0 w 616"/>
                  <a:gd name="T25" fmla="*/ 0 h 1285"/>
                  <a:gd name="T26" fmla="*/ 0 w 616"/>
                  <a:gd name="T27" fmla="*/ 0 h 1285"/>
                  <a:gd name="T28" fmla="*/ 0 w 616"/>
                  <a:gd name="T29" fmla="*/ 0 h 1285"/>
                  <a:gd name="T30" fmla="*/ 0 w 616"/>
                  <a:gd name="T31" fmla="*/ 0 h 1285"/>
                  <a:gd name="T32" fmla="*/ 0 w 616"/>
                  <a:gd name="T33" fmla="*/ 0 h 1285"/>
                  <a:gd name="T34" fmla="*/ 0 w 616"/>
                  <a:gd name="T35" fmla="*/ 0 h 1285"/>
                  <a:gd name="T36" fmla="*/ 0 w 616"/>
                  <a:gd name="T37" fmla="*/ 0 h 1285"/>
                  <a:gd name="T38" fmla="*/ 0 w 616"/>
                  <a:gd name="T39" fmla="*/ 0 h 1285"/>
                  <a:gd name="T40" fmla="*/ 0 w 616"/>
                  <a:gd name="T41" fmla="*/ 0 h 1285"/>
                  <a:gd name="T42" fmla="*/ 0 w 616"/>
                  <a:gd name="T43" fmla="*/ 0 h 1285"/>
                  <a:gd name="T44" fmla="*/ 0 w 616"/>
                  <a:gd name="T45" fmla="*/ 0 h 1285"/>
                  <a:gd name="T46" fmla="*/ 0 w 616"/>
                  <a:gd name="T47" fmla="*/ 0 h 1285"/>
                  <a:gd name="T48" fmla="*/ 0 w 616"/>
                  <a:gd name="T49" fmla="*/ 0 h 1285"/>
                  <a:gd name="T50" fmla="*/ 0 w 616"/>
                  <a:gd name="T51" fmla="*/ 0 h 1285"/>
                  <a:gd name="T52" fmla="*/ 0 w 616"/>
                  <a:gd name="T53" fmla="*/ 0 h 1285"/>
                  <a:gd name="T54" fmla="*/ 0 w 616"/>
                  <a:gd name="T55" fmla="*/ 0 h 1285"/>
                  <a:gd name="T56" fmla="*/ 0 w 616"/>
                  <a:gd name="T57" fmla="*/ 0 h 1285"/>
                  <a:gd name="T58" fmla="*/ 0 w 616"/>
                  <a:gd name="T59" fmla="*/ 0 h 1285"/>
                  <a:gd name="T60" fmla="*/ 0 w 616"/>
                  <a:gd name="T61" fmla="*/ 0 h 1285"/>
                  <a:gd name="T62" fmla="*/ 0 w 616"/>
                  <a:gd name="T63" fmla="*/ 0 h 1285"/>
                  <a:gd name="T64" fmla="*/ 0 w 616"/>
                  <a:gd name="T65" fmla="*/ 0 h 1285"/>
                  <a:gd name="T66" fmla="*/ 0 w 616"/>
                  <a:gd name="T67" fmla="*/ 0 h 1285"/>
                  <a:gd name="T68" fmla="*/ 0 w 616"/>
                  <a:gd name="T69" fmla="*/ 0 h 1285"/>
                  <a:gd name="T70" fmla="*/ 0 w 616"/>
                  <a:gd name="T71" fmla="*/ 0 h 1285"/>
                  <a:gd name="T72" fmla="*/ 0 w 616"/>
                  <a:gd name="T73" fmla="*/ 0 h 1285"/>
                  <a:gd name="T74" fmla="*/ 0 w 616"/>
                  <a:gd name="T75" fmla="*/ 0 h 1285"/>
                  <a:gd name="T76" fmla="*/ 0 w 616"/>
                  <a:gd name="T77" fmla="*/ 0 h 1285"/>
                  <a:gd name="T78" fmla="*/ 0 w 616"/>
                  <a:gd name="T79" fmla="*/ 0 h 12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16"/>
                  <a:gd name="T121" fmla="*/ 0 h 1285"/>
                  <a:gd name="T122" fmla="*/ 616 w 616"/>
                  <a:gd name="T123" fmla="*/ 1285 h 12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16" h="1285">
                    <a:moveTo>
                      <a:pt x="145" y="87"/>
                    </a:moveTo>
                    <a:lnTo>
                      <a:pt x="142" y="92"/>
                    </a:lnTo>
                    <a:lnTo>
                      <a:pt x="135" y="108"/>
                    </a:lnTo>
                    <a:lnTo>
                      <a:pt x="124" y="130"/>
                    </a:lnTo>
                    <a:lnTo>
                      <a:pt x="110" y="162"/>
                    </a:lnTo>
                    <a:lnTo>
                      <a:pt x="93" y="200"/>
                    </a:lnTo>
                    <a:lnTo>
                      <a:pt x="77" y="245"/>
                    </a:lnTo>
                    <a:lnTo>
                      <a:pt x="59" y="293"/>
                    </a:lnTo>
                    <a:lnTo>
                      <a:pt x="43" y="345"/>
                    </a:lnTo>
                    <a:lnTo>
                      <a:pt x="28" y="400"/>
                    </a:lnTo>
                    <a:lnTo>
                      <a:pt x="14" y="457"/>
                    </a:lnTo>
                    <a:lnTo>
                      <a:pt x="5" y="515"/>
                    </a:lnTo>
                    <a:lnTo>
                      <a:pt x="0" y="573"/>
                    </a:lnTo>
                    <a:lnTo>
                      <a:pt x="0" y="628"/>
                    </a:lnTo>
                    <a:lnTo>
                      <a:pt x="6" y="683"/>
                    </a:lnTo>
                    <a:lnTo>
                      <a:pt x="18" y="733"/>
                    </a:lnTo>
                    <a:lnTo>
                      <a:pt x="39" y="780"/>
                    </a:lnTo>
                    <a:lnTo>
                      <a:pt x="79" y="860"/>
                    </a:lnTo>
                    <a:lnTo>
                      <a:pt x="104" y="927"/>
                    </a:lnTo>
                    <a:lnTo>
                      <a:pt x="114" y="982"/>
                    </a:lnTo>
                    <a:lnTo>
                      <a:pt x="114" y="1024"/>
                    </a:lnTo>
                    <a:lnTo>
                      <a:pt x="106" y="1058"/>
                    </a:lnTo>
                    <a:lnTo>
                      <a:pt x="92" y="1085"/>
                    </a:lnTo>
                    <a:lnTo>
                      <a:pt x="76" y="1106"/>
                    </a:lnTo>
                    <a:lnTo>
                      <a:pt x="61" y="1121"/>
                    </a:lnTo>
                    <a:lnTo>
                      <a:pt x="53" y="1129"/>
                    </a:lnTo>
                    <a:lnTo>
                      <a:pt x="50" y="1139"/>
                    </a:lnTo>
                    <a:lnTo>
                      <a:pt x="49" y="1148"/>
                    </a:lnTo>
                    <a:lnTo>
                      <a:pt x="52" y="1157"/>
                    </a:lnTo>
                    <a:lnTo>
                      <a:pt x="57" y="1167"/>
                    </a:lnTo>
                    <a:lnTo>
                      <a:pt x="65" y="1177"/>
                    </a:lnTo>
                    <a:lnTo>
                      <a:pt x="75" y="1187"/>
                    </a:lnTo>
                    <a:lnTo>
                      <a:pt x="87" y="1196"/>
                    </a:lnTo>
                    <a:lnTo>
                      <a:pt x="102" y="1207"/>
                    </a:lnTo>
                    <a:lnTo>
                      <a:pt x="118" y="1215"/>
                    </a:lnTo>
                    <a:lnTo>
                      <a:pt x="137" y="1224"/>
                    </a:lnTo>
                    <a:lnTo>
                      <a:pt x="156" y="1232"/>
                    </a:lnTo>
                    <a:lnTo>
                      <a:pt x="177" y="1240"/>
                    </a:lnTo>
                    <a:lnTo>
                      <a:pt x="199" y="1246"/>
                    </a:lnTo>
                    <a:lnTo>
                      <a:pt x="223" y="1252"/>
                    </a:lnTo>
                    <a:lnTo>
                      <a:pt x="247" y="1256"/>
                    </a:lnTo>
                    <a:lnTo>
                      <a:pt x="273" y="1261"/>
                    </a:lnTo>
                    <a:lnTo>
                      <a:pt x="301" y="1267"/>
                    </a:lnTo>
                    <a:lnTo>
                      <a:pt x="330" y="1274"/>
                    </a:lnTo>
                    <a:lnTo>
                      <a:pt x="361" y="1279"/>
                    </a:lnTo>
                    <a:lnTo>
                      <a:pt x="393" y="1283"/>
                    </a:lnTo>
                    <a:lnTo>
                      <a:pt x="424" y="1285"/>
                    </a:lnTo>
                    <a:lnTo>
                      <a:pt x="455" y="1283"/>
                    </a:lnTo>
                    <a:lnTo>
                      <a:pt x="485" y="1276"/>
                    </a:lnTo>
                    <a:lnTo>
                      <a:pt x="512" y="1264"/>
                    </a:lnTo>
                    <a:lnTo>
                      <a:pt x="538" y="1247"/>
                    </a:lnTo>
                    <a:lnTo>
                      <a:pt x="561" y="1222"/>
                    </a:lnTo>
                    <a:lnTo>
                      <a:pt x="580" y="1189"/>
                    </a:lnTo>
                    <a:lnTo>
                      <a:pt x="597" y="1147"/>
                    </a:lnTo>
                    <a:lnTo>
                      <a:pt x="608" y="1095"/>
                    </a:lnTo>
                    <a:lnTo>
                      <a:pt x="615" y="1033"/>
                    </a:lnTo>
                    <a:lnTo>
                      <a:pt x="616" y="959"/>
                    </a:lnTo>
                    <a:lnTo>
                      <a:pt x="613" y="800"/>
                    </a:lnTo>
                    <a:lnTo>
                      <a:pt x="610" y="648"/>
                    </a:lnTo>
                    <a:lnTo>
                      <a:pt x="605" y="505"/>
                    </a:lnTo>
                    <a:lnTo>
                      <a:pt x="596" y="375"/>
                    </a:lnTo>
                    <a:lnTo>
                      <a:pt x="582" y="261"/>
                    </a:lnTo>
                    <a:lnTo>
                      <a:pt x="564" y="167"/>
                    </a:lnTo>
                    <a:lnTo>
                      <a:pt x="537" y="96"/>
                    </a:lnTo>
                    <a:lnTo>
                      <a:pt x="502" y="52"/>
                    </a:lnTo>
                    <a:lnTo>
                      <a:pt x="482" y="39"/>
                    </a:lnTo>
                    <a:lnTo>
                      <a:pt x="458" y="26"/>
                    </a:lnTo>
                    <a:lnTo>
                      <a:pt x="434" y="17"/>
                    </a:lnTo>
                    <a:lnTo>
                      <a:pt x="408" y="10"/>
                    </a:lnTo>
                    <a:lnTo>
                      <a:pt x="382" y="5"/>
                    </a:lnTo>
                    <a:lnTo>
                      <a:pt x="355" y="1"/>
                    </a:lnTo>
                    <a:lnTo>
                      <a:pt x="328" y="0"/>
                    </a:lnTo>
                    <a:lnTo>
                      <a:pt x="301" y="1"/>
                    </a:lnTo>
                    <a:lnTo>
                      <a:pt x="276" y="5"/>
                    </a:lnTo>
                    <a:lnTo>
                      <a:pt x="251" y="10"/>
                    </a:lnTo>
                    <a:lnTo>
                      <a:pt x="227" y="17"/>
                    </a:lnTo>
                    <a:lnTo>
                      <a:pt x="206" y="26"/>
                    </a:lnTo>
                    <a:lnTo>
                      <a:pt x="186" y="39"/>
                    </a:lnTo>
                    <a:lnTo>
                      <a:pt x="170" y="52"/>
                    </a:lnTo>
                    <a:lnTo>
                      <a:pt x="155" y="68"/>
                    </a:lnTo>
                    <a:lnTo>
                      <a:pt x="145" y="87"/>
                    </a:lnTo>
                    <a:close/>
                  </a:path>
                </a:pathLst>
              </a:custGeom>
              <a:solidFill>
                <a:srgbClr val="FCF9F7"/>
              </a:solidFill>
              <a:ln w="9525">
                <a:noFill/>
                <a:round/>
                <a:headEnd/>
                <a:tailEnd/>
              </a:ln>
            </p:spPr>
            <p:txBody>
              <a:bodyPr/>
              <a:lstStyle/>
              <a:p>
                <a:endParaRPr lang="ja-JP" altLang="en-US"/>
              </a:p>
            </p:txBody>
          </p:sp>
          <p:sp>
            <p:nvSpPr>
              <p:cNvPr id="8251" name="Freeform 20"/>
              <p:cNvSpPr>
                <a:spLocks/>
              </p:cNvSpPr>
              <p:nvPr/>
            </p:nvSpPr>
            <p:spPr bwMode="auto">
              <a:xfrm>
                <a:off x="1252" y="2690"/>
                <a:ext cx="144" cy="311"/>
              </a:xfrm>
              <a:custGeom>
                <a:avLst/>
                <a:gdLst>
                  <a:gd name="T0" fmla="*/ 0 w 594"/>
                  <a:gd name="T1" fmla="*/ 0 h 1270"/>
                  <a:gd name="T2" fmla="*/ 0 w 594"/>
                  <a:gd name="T3" fmla="*/ 0 h 1270"/>
                  <a:gd name="T4" fmla="*/ 0 w 594"/>
                  <a:gd name="T5" fmla="*/ 0 h 1270"/>
                  <a:gd name="T6" fmla="*/ 0 w 594"/>
                  <a:gd name="T7" fmla="*/ 0 h 1270"/>
                  <a:gd name="T8" fmla="*/ 0 w 594"/>
                  <a:gd name="T9" fmla="*/ 0 h 1270"/>
                  <a:gd name="T10" fmla="*/ 0 w 594"/>
                  <a:gd name="T11" fmla="*/ 0 h 1270"/>
                  <a:gd name="T12" fmla="*/ 0 w 594"/>
                  <a:gd name="T13" fmla="*/ 0 h 1270"/>
                  <a:gd name="T14" fmla="*/ 0 w 594"/>
                  <a:gd name="T15" fmla="*/ 0 h 1270"/>
                  <a:gd name="T16" fmla="*/ 0 w 594"/>
                  <a:gd name="T17" fmla="*/ 0 h 1270"/>
                  <a:gd name="T18" fmla="*/ 0 w 594"/>
                  <a:gd name="T19" fmla="*/ 0 h 1270"/>
                  <a:gd name="T20" fmla="*/ 0 w 594"/>
                  <a:gd name="T21" fmla="*/ 0 h 1270"/>
                  <a:gd name="T22" fmla="*/ 0 w 594"/>
                  <a:gd name="T23" fmla="*/ 0 h 1270"/>
                  <a:gd name="T24" fmla="*/ 0 w 594"/>
                  <a:gd name="T25" fmla="*/ 0 h 1270"/>
                  <a:gd name="T26" fmla="*/ 0 w 594"/>
                  <a:gd name="T27" fmla="*/ 0 h 1270"/>
                  <a:gd name="T28" fmla="*/ 0 w 594"/>
                  <a:gd name="T29" fmla="*/ 0 h 1270"/>
                  <a:gd name="T30" fmla="*/ 0 w 594"/>
                  <a:gd name="T31" fmla="*/ 0 h 1270"/>
                  <a:gd name="T32" fmla="*/ 0 w 594"/>
                  <a:gd name="T33" fmla="*/ 0 h 1270"/>
                  <a:gd name="T34" fmla="*/ 0 w 594"/>
                  <a:gd name="T35" fmla="*/ 0 h 1270"/>
                  <a:gd name="T36" fmla="*/ 0 w 594"/>
                  <a:gd name="T37" fmla="*/ 0 h 1270"/>
                  <a:gd name="T38" fmla="*/ 0 w 594"/>
                  <a:gd name="T39" fmla="*/ 0 h 1270"/>
                  <a:gd name="T40" fmla="*/ 0 w 594"/>
                  <a:gd name="T41" fmla="*/ 0 h 1270"/>
                  <a:gd name="T42" fmla="*/ 0 w 594"/>
                  <a:gd name="T43" fmla="*/ 0 h 1270"/>
                  <a:gd name="T44" fmla="*/ 0 w 594"/>
                  <a:gd name="T45" fmla="*/ 0 h 1270"/>
                  <a:gd name="T46" fmla="*/ 0 w 594"/>
                  <a:gd name="T47" fmla="*/ 0 h 1270"/>
                  <a:gd name="T48" fmla="*/ 0 w 594"/>
                  <a:gd name="T49" fmla="*/ 0 h 1270"/>
                  <a:gd name="T50" fmla="*/ 0 w 594"/>
                  <a:gd name="T51" fmla="*/ 0 h 1270"/>
                  <a:gd name="T52" fmla="*/ 0 w 594"/>
                  <a:gd name="T53" fmla="*/ 0 h 1270"/>
                  <a:gd name="T54" fmla="*/ 0 w 594"/>
                  <a:gd name="T55" fmla="*/ 0 h 1270"/>
                  <a:gd name="T56" fmla="*/ 0 w 594"/>
                  <a:gd name="T57" fmla="*/ 0 h 1270"/>
                  <a:gd name="T58" fmla="*/ 0 w 594"/>
                  <a:gd name="T59" fmla="*/ 0 h 1270"/>
                  <a:gd name="T60" fmla="*/ 0 w 594"/>
                  <a:gd name="T61" fmla="*/ 0 h 1270"/>
                  <a:gd name="T62" fmla="*/ 0 w 594"/>
                  <a:gd name="T63" fmla="*/ 0 h 1270"/>
                  <a:gd name="T64" fmla="*/ 0 w 594"/>
                  <a:gd name="T65" fmla="*/ 0 h 1270"/>
                  <a:gd name="T66" fmla="*/ 0 w 594"/>
                  <a:gd name="T67" fmla="*/ 0 h 1270"/>
                  <a:gd name="T68" fmla="*/ 0 w 594"/>
                  <a:gd name="T69" fmla="*/ 0 h 1270"/>
                  <a:gd name="T70" fmla="*/ 0 w 594"/>
                  <a:gd name="T71" fmla="*/ 0 h 1270"/>
                  <a:gd name="T72" fmla="*/ 0 w 594"/>
                  <a:gd name="T73" fmla="*/ 0 h 1270"/>
                  <a:gd name="T74" fmla="*/ 0 w 594"/>
                  <a:gd name="T75" fmla="*/ 0 h 1270"/>
                  <a:gd name="T76" fmla="*/ 0 w 594"/>
                  <a:gd name="T77" fmla="*/ 0 h 1270"/>
                  <a:gd name="T78" fmla="*/ 0 w 594"/>
                  <a:gd name="T79" fmla="*/ 0 h 1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4"/>
                  <a:gd name="T121" fmla="*/ 0 h 1270"/>
                  <a:gd name="T122" fmla="*/ 594 w 594"/>
                  <a:gd name="T123" fmla="*/ 1270 h 12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4" h="1270">
                    <a:moveTo>
                      <a:pt x="140" y="86"/>
                    </a:moveTo>
                    <a:lnTo>
                      <a:pt x="138" y="91"/>
                    </a:lnTo>
                    <a:lnTo>
                      <a:pt x="131" y="106"/>
                    </a:lnTo>
                    <a:lnTo>
                      <a:pt x="120" y="130"/>
                    </a:lnTo>
                    <a:lnTo>
                      <a:pt x="106" y="161"/>
                    </a:lnTo>
                    <a:lnTo>
                      <a:pt x="91" y="199"/>
                    </a:lnTo>
                    <a:lnTo>
                      <a:pt x="74" y="242"/>
                    </a:lnTo>
                    <a:lnTo>
                      <a:pt x="58" y="289"/>
                    </a:lnTo>
                    <a:lnTo>
                      <a:pt x="41" y="342"/>
                    </a:lnTo>
                    <a:lnTo>
                      <a:pt x="27" y="397"/>
                    </a:lnTo>
                    <a:lnTo>
                      <a:pt x="15" y="452"/>
                    </a:lnTo>
                    <a:lnTo>
                      <a:pt x="5" y="510"/>
                    </a:lnTo>
                    <a:lnTo>
                      <a:pt x="1" y="567"/>
                    </a:lnTo>
                    <a:lnTo>
                      <a:pt x="0" y="622"/>
                    </a:lnTo>
                    <a:lnTo>
                      <a:pt x="6" y="676"/>
                    </a:lnTo>
                    <a:lnTo>
                      <a:pt x="19" y="725"/>
                    </a:lnTo>
                    <a:lnTo>
                      <a:pt x="38" y="772"/>
                    </a:lnTo>
                    <a:lnTo>
                      <a:pt x="77" y="851"/>
                    </a:lnTo>
                    <a:lnTo>
                      <a:pt x="100" y="917"/>
                    </a:lnTo>
                    <a:lnTo>
                      <a:pt x="110" y="971"/>
                    </a:lnTo>
                    <a:lnTo>
                      <a:pt x="110" y="1014"/>
                    </a:lnTo>
                    <a:lnTo>
                      <a:pt x="103" y="1047"/>
                    </a:lnTo>
                    <a:lnTo>
                      <a:pt x="90" y="1073"/>
                    </a:lnTo>
                    <a:lnTo>
                      <a:pt x="74" y="1092"/>
                    </a:lnTo>
                    <a:lnTo>
                      <a:pt x="59" y="1108"/>
                    </a:lnTo>
                    <a:lnTo>
                      <a:pt x="52" y="1117"/>
                    </a:lnTo>
                    <a:lnTo>
                      <a:pt x="47" y="1126"/>
                    </a:lnTo>
                    <a:lnTo>
                      <a:pt x="46" y="1136"/>
                    </a:lnTo>
                    <a:lnTo>
                      <a:pt x="48" y="1146"/>
                    </a:lnTo>
                    <a:lnTo>
                      <a:pt x="53" y="1155"/>
                    </a:lnTo>
                    <a:lnTo>
                      <a:pt x="60" y="1166"/>
                    </a:lnTo>
                    <a:lnTo>
                      <a:pt x="70" y="1175"/>
                    </a:lnTo>
                    <a:lnTo>
                      <a:pt x="83" y="1184"/>
                    </a:lnTo>
                    <a:lnTo>
                      <a:pt x="96" y="1194"/>
                    </a:lnTo>
                    <a:lnTo>
                      <a:pt x="112" y="1203"/>
                    </a:lnTo>
                    <a:lnTo>
                      <a:pt x="130" y="1211"/>
                    </a:lnTo>
                    <a:lnTo>
                      <a:pt x="149" y="1218"/>
                    </a:lnTo>
                    <a:lnTo>
                      <a:pt x="170" y="1225"/>
                    </a:lnTo>
                    <a:lnTo>
                      <a:pt x="192" y="1232"/>
                    </a:lnTo>
                    <a:lnTo>
                      <a:pt x="214" y="1238"/>
                    </a:lnTo>
                    <a:lnTo>
                      <a:pt x="238" y="1242"/>
                    </a:lnTo>
                    <a:lnTo>
                      <a:pt x="263" y="1247"/>
                    </a:lnTo>
                    <a:lnTo>
                      <a:pt x="290" y="1253"/>
                    </a:lnTo>
                    <a:lnTo>
                      <a:pt x="318" y="1259"/>
                    </a:lnTo>
                    <a:lnTo>
                      <a:pt x="348" y="1265"/>
                    </a:lnTo>
                    <a:lnTo>
                      <a:pt x="378" y="1269"/>
                    </a:lnTo>
                    <a:lnTo>
                      <a:pt x="409" y="1270"/>
                    </a:lnTo>
                    <a:lnTo>
                      <a:pt x="438" y="1269"/>
                    </a:lnTo>
                    <a:lnTo>
                      <a:pt x="467" y="1262"/>
                    </a:lnTo>
                    <a:lnTo>
                      <a:pt x="493" y="1250"/>
                    </a:lnTo>
                    <a:lnTo>
                      <a:pt x="518" y="1233"/>
                    </a:lnTo>
                    <a:lnTo>
                      <a:pt x="541" y="1208"/>
                    </a:lnTo>
                    <a:lnTo>
                      <a:pt x="560" y="1176"/>
                    </a:lnTo>
                    <a:lnTo>
                      <a:pt x="576" y="1135"/>
                    </a:lnTo>
                    <a:lnTo>
                      <a:pt x="586" y="1083"/>
                    </a:lnTo>
                    <a:lnTo>
                      <a:pt x="593" y="1021"/>
                    </a:lnTo>
                    <a:lnTo>
                      <a:pt x="594" y="948"/>
                    </a:lnTo>
                    <a:lnTo>
                      <a:pt x="591" y="791"/>
                    </a:lnTo>
                    <a:lnTo>
                      <a:pt x="588" y="641"/>
                    </a:lnTo>
                    <a:lnTo>
                      <a:pt x="583" y="500"/>
                    </a:lnTo>
                    <a:lnTo>
                      <a:pt x="575" y="371"/>
                    </a:lnTo>
                    <a:lnTo>
                      <a:pt x="561" y="258"/>
                    </a:lnTo>
                    <a:lnTo>
                      <a:pt x="543" y="165"/>
                    </a:lnTo>
                    <a:lnTo>
                      <a:pt x="518" y="95"/>
                    </a:lnTo>
                    <a:lnTo>
                      <a:pt x="484" y="51"/>
                    </a:lnTo>
                    <a:lnTo>
                      <a:pt x="463" y="38"/>
                    </a:lnTo>
                    <a:lnTo>
                      <a:pt x="442" y="26"/>
                    </a:lnTo>
                    <a:lnTo>
                      <a:pt x="418" y="17"/>
                    </a:lnTo>
                    <a:lnTo>
                      <a:pt x="393" y="9"/>
                    </a:lnTo>
                    <a:lnTo>
                      <a:pt x="368" y="4"/>
                    </a:lnTo>
                    <a:lnTo>
                      <a:pt x="342" y="1"/>
                    </a:lnTo>
                    <a:lnTo>
                      <a:pt x="316" y="0"/>
                    </a:lnTo>
                    <a:lnTo>
                      <a:pt x="290" y="1"/>
                    </a:lnTo>
                    <a:lnTo>
                      <a:pt x="266" y="4"/>
                    </a:lnTo>
                    <a:lnTo>
                      <a:pt x="242" y="9"/>
                    </a:lnTo>
                    <a:lnTo>
                      <a:pt x="219" y="16"/>
                    </a:lnTo>
                    <a:lnTo>
                      <a:pt x="199" y="26"/>
                    </a:lnTo>
                    <a:lnTo>
                      <a:pt x="180" y="38"/>
                    </a:lnTo>
                    <a:lnTo>
                      <a:pt x="164" y="51"/>
                    </a:lnTo>
                    <a:lnTo>
                      <a:pt x="150" y="68"/>
                    </a:lnTo>
                    <a:lnTo>
                      <a:pt x="140" y="86"/>
                    </a:lnTo>
                    <a:close/>
                  </a:path>
                </a:pathLst>
              </a:custGeom>
              <a:solidFill>
                <a:srgbClr val="FCF7F2"/>
              </a:solidFill>
              <a:ln w="9525">
                <a:noFill/>
                <a:round/>
                <a:headEnd/>
                <a:tailEnd/>
              </a:ln>
            </p:spPr>
            <p:txBody>
              <a:bodyPr/>
              <a:lstStyle/>
              <a:p>
                <a:endParaRPr lang="ja-JP" altLang="en-US"/>
              </a:p>
            </p:txBody>
          </p:sp>
          <p:sp>
            <p:nvSpPr>
              <p:cNvPr id="8252" name="Freeform 21"/>
              <p:cNvSpPr>
                <a:spLocks/>
              </p:cNvSpPr>
              <p:nvPr/>
            </p:nvSpPr>
            <p:spPr bwMode="auto">
              <a:xfrm>
                <a:off x="1256" y="2692"/>
                <a:ext cx="138" cy="309"/>
              </a:xfrm>
              <a:custGeom>
                <a:avLst/>
                <a:gdLst>
                  <a:gd name="T0" fmla="*/ 0 w 570"/>
                  <a:gd name="T1" fmla="*/ 0 h 1257"/>
                  <a:gd name="T2" fmla="*/ 0 w 570"/>
                  <a:gd name="T3" fmla="*/ 0 h 1257"/>
                  <a:gd name="T4" fmla="*/ 0 w 570"/>
                  <a:gd name="T5" fmla="*/ 0 h 1257"/>
                  <a:gd name="T6" fmla="*/ 0 w 570"/>
                  <a:gd name="T7" fmla="*/ 0 h 1257"/>
                  <a:gd name="T8" fmla="*/ 0 w 570"/>
                  <a:gd name="T9" fmla="*/ 0 h 1257"/>
                  <a:gd name="T10" fmla="*/ 0 w 570"/>
                  <a:gd name="T11" fmla="*/ 0 h 1257"/>
                  <a:gd name="T12" fmla="*/ 0 w 570"/>
                  <a:gd name="T13" fmla="*/ 0 h 1257"/>
                  <a:gd name="T14" fmla="*/ 0 w 570"/>
                  <a:gd name="T15" fmla="*/ 0 h 1257"/>
                  <a:gd name="T16" fmla="*/ 0 w 570"/>
                  <a:gd name="T17" fmla="*/ 0 h 1257"/>
                  <a:gd name="T18" fmla="*/ 0 w 570"/>
                  <a:gd name="T19" fmla="*/ 0 h 1257"/>
                  <a:gd name="T20" fmla="*/ 0 w 570"/>
                  <a:gd name="T21" fmla="*/ 0 h 1257"/>
                  <a:gd name="T22" fmla="*/ 0 w 570"/>
                  <a:gd name="T23" fmla="*/ 0 h 1257"/>
                  <a:gd name="T24" fmla="*/ 0 w 570"/>
                  <a:gd name="T25" fmla="*/ 0 h 1257"/>
                  <a:gd name="T26" fmla="*/ 0 w 570"/>
                  <a:gd name="T27" fmla="*/ 0 h 1257"/>
                  <a:gd name="T28" fmla="*/ 0 w 570"/>
                  <a:gd name="T29" fmla="*/ 0 h 1257"/>
                  <a:gd name="T30" fmla="*/ 0 w 570"/>
                  <a:gd name="T31" fmla="*/ 0 h 1257"/>
                  <a:gd name="T32" fmla="*/ 0 w 570"/>
                  <a:gd name="T33" fmla="*/ 0 h 1257"/>
                  <a:gd name="T34" fmla="*/ 0 w 570"/>
                  <a:gd name="T35" fmla="*/ 0 h 1257"/>
                  <a:gd name="T36" fmla="*/ 0 w 570"/>
                  <a:gd name="T37" fmla="*/ 0 h 1257"/>
                  <a:gd name="T38" fmla="*/ 0 w 570"/>
                  <a:gd name="T39" fmla="*/ 0 h 1257"/>
                  <a:gd name="T40" fmla="*/ 0 w 570"/>
                  <a:gd name="T41" fmla="*/ 0 h 1257"/>
                  <a:gd name="T42" fmla="*/ 0 w 570"/>
                  <a:gd name="T43" fmla="*/ 0 h 1257"/>
                  <a:gd name="T44" fmla="*/ 0 w 570"/>
                  <a:gd name="T45" fmla="*/ 0 h 1257"/>
                  <a:gd name="T46" fmla="*/ 0 w 570"/>
                  <a:gd name="T47" fmla="*/ 0 h 1257"/>
                  <a:gd name="T48" fmla="*/ 0 w 570"/>
                  <a:gd name="T49" fmla="*/ 0 h 1257"/>
                  <a:gd name="T50" fmla="*/ 0 w 570"/>
                  <a:gd name="T51" fmla="*/ 0 h 1257"/>
                  <a:gd name="T52" fmla="*/ 0 w 570"/>
                  <a:gd name="T53" fmla="*/ 0 h 1257"/>
                  <a:gd name="T54" fmla="*/ 0 w 570"/>
                  <a:gd name="T55" fmla="*/ 0 h 1257"/>
                  <a:gd name="T56" fmla="*/ 0 w 570"/>
                  <a:gd name="T57" fmla="*/ 0 h 1257"/>
                  <a:gd name="T58" fmla="*/ 0 w 570"/>
                  <a:gd name="T59" fmla="*/ 0 h 1257"/>
                  <a:gd name="T60" fmla="*/ 0 w 570"/>
                  <a:gd name="T61" fmla="*/ 0 h 1257"/>
                  <a:gd name="T62" fmla="*/ 0 w 570"/>
                  <a:gd name="T63" fmla="*/ 0 h 1257"/>
                  <a:gd name="T64" fmla="*/ 0 w 570"/>
                  <a:gd name="T65" fmla="*/ 0 h 1257"/>
                  <a:gd name="T66" fmla="*/ 0 w 570"/>
                  <a:gd name="T67" fmla="*/ 0 h 1257"/>
                  <a:gd name="T68" fmla="*/ 0 w 570"/>
                  <a:gd name="T69" fmla="*/ 0 h 1257"/>
                  <a:gd name="T70" fmla="*/ 0 w 570"/>
                  <a:gd name="T71" fmla="*/ 0 h 1257"/>
                  <a:gd name="T72" fmla="*/ 0 w 570"/>
                  <a:gd name="T73" fmla="*/ 0 h 1257"/>
                  <a:gd name="T74" fmla="*/ 0 w 570"/>
                  <a:gd name="T75" fmla="*/ 0 h 1257"/>
                  <a:gd name="T76" fmla="*/ 0 w 570"/>
                  <a:gd name="T77" fmla="*/ 0 h 1257"/>
                  <a:gd name="T78" fmla="*/ 0 w 570"/>
                  <a:gd name="T79" fmla="*/ 0 h 1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0"/>
                  <a:gd name="T121" fmla="*/ 0 h 1257"/>
                  <a:gd name="T122" fmla="*/ 570 w 570"/>
                  <a:gd name="T123" fmla="*/ 1257 h 1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0" h="1257">
                    <a:moveTo>
                      <a:pt x="134" y="85"/>
                    </a:moveTo>
                    <a:lnTo>
                      <a:pt x="132" y="90"/>
                    </a:lnTo>
                    <a:lnTo>
                      <a:pt x="125" y="104"/>
                    </a:lnTo>
                    <a:lnTo>
                      <a:pt x="115" y="128"/>
                    </a:lnTo>
                    <a:lnTo>
                      <a:pt x="102" y="158"/>
                    </a:lnTo>
                    <a:lnTo>
                      <a:pt x="87" y="195"/>
                    </a:lnTo>
                    <a:lnTo>
                      <a:pt x="72" y="238"/>
                    </a:lnTo>
                    <a:lnTo>
                      <a:pt x="55" y="286"/>
                    </a:lnTo>
                    <a:lnTo>
                      <a:pt x="40" y="337"/>
                    </a:lnTo>
                    <a:lnTo>
                      <a:pt x="25" y="391"/>
                    </a:lnTo>
                    <a:lnTo>
                      <a:pt x="14" y="446"/>
                    </a:lnTo>
                    <a:lnTo>
                      <a:pt x="5" y="503"/>
                    </a:lnTo>
                    <a:lnTo>
                      <a:pt x="0" y="560"/>
                    </a:lnTo>
                    <a:lnTo>
                      <a:pt x="0" y="614"/>
                    </a:lnTo>
                    <a:lnTo>
                      <a:pt x="5" y="667"/>
                    </a:lnTo>
                    <a:lnTo>
                      <a:pt x="17" y="718"/>
                    </a:lnTo>
                    <a:lnTo>
                      <a:pt x="36" y="763"/>
                    </a:lnTo>
                    <a:lnTo>
                      <a:pt x="74" y="842"/>
                    </a:lnTo>
                    <a:lnTo>
                      <a:pt x="96" y="907"/>
                    </a:lnTo>
                    <a:lnTo>
                      <a:pt x="106" y="961"/>
                    </a:lnTo>
                    <a:lnTo>
                      <a:pt x="107" y="1003"/>
                    </a:lnTo>
                    <a:lnTo>
                      <a:pt x="98" y="1036"/>
                    </a:lnTo>
                    <a:lnTo>
                      <a:pt x="86" y="1062"/>
                    </a:lnTo>
                    <a:lnTo>
                      <a:pt x="72" y="1081"/>
                    </a:lnTo>
                    <a:lnTo>
                      <a:pt x="56" y="1096"/>
                    </a:lnTo>
                    <a:lnTo>
                      <a:pt x="48" y="1105"/>
                    </a:lnTo>
                    <a:lnTo>
                      <a:pt x="43" y="1115"/>
                    </a:lnTo>
                    <a:lnTo>
                      <a:pt x="41" y="1125"/>
                    </a:lnTo>
                    <a:lnTo>
                      <a:pt x="43" y="1135"/>
                    </a:lnTo>
                    <a:lnTo>
                      <a:pt x="47" y="1144"/>
                    </a:lnTo>
                    <a:lnTo>
                      <a:pt x="54" y="1155"/>
                    </a:lnTo>
                    <a:lnTo>
                      <a:pt x="63" y="1164"/>
                    </a:lnTo>
                    <a:lnTo>
                      <a:pt x="76" y="1173"/>
                    </a:lnTo>
                    <a:lnTo>
                      <a:pt x="90" y="1183"/>
                    </a:lnTo>
                    <a:lnTo>
                      <a:pt x="106" y="1191"/>
                    </a:lnTo>
                    <a:lnTo>
                      <a:pt x="123" y="1199"/>
                    </a:lnTo>
                    <a:lnTo>
                      <a:pt x="143" y="1206"/>
                    </a:lnTo>
                    <a:lnTo>
                      <a:pt x="162" y="1212"/>
                    </a:lnTo>
                    <a:lnTo>
                      <a:pt x="184" y="1219"/>
                    </a:lnTo>
                    <a:lnTo>
                      <a:pt x="206" y="1225"/>
                    </a:lnTo>
                    <a:lnTo>
                      <a:pt x="228" y="1229"/>
                    </a:lnTo>
                    <a:lnTo>
                      <a:pt x="252" y="1234"/>
                    </a:lnTo>
                    <a:lnTo>
                      <a:pt x="279" y="1239"/>
                    </a:lnTo>
                    <a:lnTo>
                      <a:pt x="306" y="1245"/>
                    </a:lnTo>
                    <a:lnTo>
                      <a:pt x="334" y="1251"/>
                    </a:lnTo>
                    <a:lnTo>
                      <a:pt x="363" y="1255"/>
                    </a:lnTo>
                    <a:lnTo>
                      <a:pt x="392" y="1257"/>
                    </a:lnTo>
                    <a:lnTo>
                      <a:pt x="421" y="1255"/>
                    </a:lnTo>
                    <a:lnTo>
                      <a:pt x="448" y="1248"/>
                    </a:lnTo>
                    <a:lnTo>
                      <a:pt x="474" y="1237"/>
                    </a:lnTo>
                    <a:lnTo>
                      <a:pt x="498" y="1220"/>
                    </a:lnTo>
                    <a:lnTo>
                      <a:pt x="519" y="1195"/>
                    </a:lnTo>
                    <a:lnTo>
                      <a:pt x="537" y="1163"/>
                    </a:lnTo>
                    <a:lnTo>
                      <a:pt x="552" y="1123"/>
                    </a:lnTo>
                    <a:lnTo>
                      <a:pt x="563" y="1072"/>
                    </a:lnTo>
                    <a:lnTo>
                      <a:pt x="569" y="1010"/>
                    </a:lnTo>
                    <a:lnTo>
                      <a:pt x="570" y="938"/>
                    </a:lnTo>
                    <a:lnTo>
                      <a:pt x="568" y="784"/>
                    </a:lnTo>
                    <a:lnTo>
                      <a:pt x="564" y="634"/>
                    </a:lnTo>
                    <a:lnTo>
                      <a:pt x="560" y="494"/>
                    </a:lnTo>
                    <a:lnTo>
                      <a:pt x="551" y="366"/>
                    </a:lnTo>
                    <a:lnTo>
                      <a:pt x="539" y="255"/>
                    </a:lnTo>
                    <a:lnTo>
                      <a:pt x="522" y="163"/>
                    </a:lnTo>
                    <a:lnTo>
                      <a:pt x="497" y="94"/>
                    </a:lnTo>
                    <a:lnTo>
                      <a:pt x="464" y="51"/>
                    </a:lnTo>
                    <a:lnTo>
                      <a:pt x="444" y="37"/>
                    </a:lnTo>
                    <a:lnTo>
                      <a:pt x="424" y="26"/>
                    </a:lnTo>
                    <a:lnTo>
                      <a:pt x="401" y="17"/>
                    </a:lnTo>
                    <a:lnTo>
                      <a:pt x="377" y="9"/>
                    </a:lnTo>
                    <a:lnTo>
                      <a:pt x="353" y="4"/>
                    </a:lnTo>
                    <a:lnTo>
                      <a:pt x="328" y="1"/>
                    </a:lnTo>
                    <a:lnTo>
                      <a:pt x="303" y="0"/>
                    </a:lnTo>
                    <a:lnTo>
                      <a:pt x="279" y="1"/>
                    </a:lnTo>
                    <a:lnTo>
                      <a:pt x="255" y="4"/>
                    </a:lnTo>
                    <a:lnTo>
                      <a:pt x="232" y="9"/>
                    </a:lnTo>
                    <a:lnTo>
                      <a:pt x="211" y="17"/>
                    </a:lnTo>
                    <a:lnTo>
                      <a:pt x="190" y="26"/>
                    </a:lnTo>
                    <a:lnTo>
                      <a:pt x="173" y="37"/>
                    </a:lnTo>
                    <a:lnTo>
                      <a:pt x="157" y="51"/>
                    </a:lnTo>
                    <a:lnTo>
                      <a:pt x="144" y="67"/>
                    </a:lnTo>
                    <a:lnTo>
                      <a:pt x="134" y="85"/>
                    </a:lnTo>
                    <a:close/>
                  </a:path>
                </a:pathLst>
              </a:custGeom>
              <a:solidFill>
                <a:srgbClr val="F9F2EA"/>
              </a:solidFill>
              <a:ln w="9525">
                <a:noFill/>
                <a:round/>
                <a:headEnd/>
                <a:tailEnd/>
              </a:ln>
            </p:spPr>
            <p:txBody>
              <a:bodyPr/>
              <a:lstStyle/>
              <a:p>
                <a:endParaRPr lang="ja-JP" altLang="en-US"/>
              </a:p>
            </p:txBody>
          </p:sp>
          <p:sp>
            <p:nvSpPr>
              <p:cNvPr id="8253" name="Freeform 22"/>
              <p:cNvSpPr>
                <a:spLocks/>
              </p:cNvSpPr>
              <p:nvPr/>
            </p:nvSpPr>
            <p:spPr bwMode="auto">
              <a:xfrm>
                <a:off x="1260" y="2694"/>
                <a:ext cx="132" cy="307"/>
              </a:xfrm>
              <a:custGeom>
                <a:avLst/>
                <a:gdLst>
                  <a:gd name="T0" fmla="*/ 0 w 548"/>
                  <a:gd name="T1" fmla="*/ 0 h 1244"/>
                  <a:gd name="T2" fmla="*/ 0 w 548"/>
                  <a:gd name="T3" fmla="*/ 0 h 1244"/>
                  <a:gd name="T4" fmla="*/ 0 w 548"/>
                  <a:gd name="T5" fmla="*/ 0 h 1244"/>
                  <a:gd name="T6" fmla="*/ 0 w 548"/>
                  <a:gd name="T7" fmla="*/ 0 h 1244"/>
                  <a:gd name="T8" fmla="*/ 0 w 548"/>
                  <a:gd name="T9" fmla="*/ 0 h 1244"/>
                  <a:gd name="T10" fmla="*/ 0 w 548"/>
                  <a:gd name="T11" fmla="*/ 0 h 1244"/>
                  <a:gd name="T12" fmla="*/ 0 w 548"/>
                  <a:gd name="T13" fmla="*/ 0 h 1244"/>
                  <a:gd name="T14" fmla="*/ 0 w 548"/>
                  <a:gd name="T15" fmla="*/ 0 h 1244"/>
                  <a:gd name="T16" fmla="*/ 0 w 548"/>
                  <a:gd name="T17" fmla="*/ 0 h 1244"/>
                  <a:gd name="T18" fmla="*/ 0 w 548"/>
                  <a:gd name="T19" fmla="*/ 0 h 1244"/>
                  <a:gd name="T20" fmla="*/ 0 w 548"/>
                  <a:gd name="T21" fmla="*/ 0 h 1244"/>
                  <a:gd name="T22" fmla="*/ 0 w 548"/>
                  <a:gd name="T23" fmla="*/ 0 h 1244"/>
                  <a:gd name="T24" fmla="*/ 0 w 548"/>
                  <a:gd name="T25" fmla="*/ 0 h 1244"/>
                  <a:gd name="T26" fmla="*/ 0 w 548"/>
                  <a:gd name="T27" fmla="*/ 0 h 1244"/>
                  <a:gd name="T28" fmla="*/ 0 w 548"/>
                  <a:gd name="T29" fmla="*/ 0 h 1244"/>
                  <a:gd name="T30" fmla="*/ 0 w 548"/>
                  <a:gd name="T31" fmla="*/ 0 h 1244"/>
                  <a:gd name="T32" fmla="*/ 0 w 548"/>
                  <a:gd name="T33" fmla="*/ 0 h 1244"/>
                  <a:gd name="T34" fmla="*/ 0 w 548"/>
                  <a:gd name="T35" fmla="*/ 0 h 1244"/>
                  <a:gd name="T36" fmla="*/ 0 w 548"/>
                  <a:gd name="T37" fmla="*/ 0 h 1244"/>
                  <a:gd name="T38" fmla="*/ 0 w 548"/>
                  <a:gd name="T39" fmla="*/ 0 h 1244"/>
                  <a:gd name="T40" fmla="*/ 0 w 548"/>
                  <a:gd name="T41" fmla="*/ 0 h 1244"/>
                  <a:gd name="T42" fmla="*/ 0 w 548"/>
                  <a:gd name="T43" fmla="*/ 0 h 1244"/>
                  <a:gd name="T44" fmla="*/ 0 w 548"/>
                  <a:gd name="T45" fmla="*/ 0 h 1244"/>
                  <a:gd name="T46" fmla="*/ 0 w 548"/>
                  <a:gd name="T47" fmla="*/ 0 h 1244"/>
                  <a:gd name="T48" fmla="*/ 0 w 548"/>
                  <a:gd name="T49" fmla="*/ 0 h 1244"/>
                  <a:gd name="T50" fmla="*/ 0 w 548"/>
                  <a:gd name="T51" fmla="*/ 0 h 1244"/>
                  <a:gd name="T52" fmla="*/ 0 w 548"/>
                  <a:gd name="T53" fmla="*/ 0 h 1244"/>
                  <a:gd name="T54" fmla="*/ 0 w 548"/>
                  <a:gd name="T55" fmla="*/ 0 h 1244"/>
                  <a:gd name="T56" fmla="*/ 0 w 548"/>
                  <a:gd name="T57" fmla="*/ 0 h 1244"/>
                  <a:gd name="T58" fmla="*/ 0 w 548"/>
                  <a:gd name="T59" fmla="*/ 0 h 1244"/>
                  <a:gd name="T60" fmla="*/ 0 w 548"/>
                  <a:gd name="T61" fmla="*/ 0 h 1244"/>
                  <a:gd name="T62" fmla="*/ 0 w 548"/>
                  <a:gd name="T63" fmla="*/ 0 h 1244"/>
                  <a:gd name="T64" fmla="*/ 0 w 548"/>
                  <a:gd name="T65" fmla="*/ 0 h 1244"/>
                  <a:gd name="T66" fmla="*/ 0 w 548"/>
                  <a:gd name="T67" fmla="*/ 0 h 1244"/>
                  <a:gd name="T68" fmla="*/ 0 w 548"/>
                  <a:gd name="T69" fmla="*/ 0 h 1244"/>
                  <a:gd name="T70" fmla="*/ 0 w 548"/>
                  <a:gd name="T71" fmla="*/ 0 h 1244"/>
                  <a:gd name="T72" fmla="*/ 0 w 548"/>
                  <a:gd name="T73" fmla="*/ 0 h 1244"/>
                  <a:gd name="T74" fmla="*/ 0 w 548"/>
                  <a:gd name="T75" fmla="*/ 0 h 1244"/>
                  <a:gd name="T76" fmla="*/ 0 w 548"/>
                  <a:gd name="T77" fmla="*/ 0 h 1244"/>
                  <a:gd name="T78" fmla="*/ 0 w 548"/>
                  <a:gd name="T79" fmla="*/ 0 h 1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8"/>
                  <a:gd name="T121" fmla="*/ 0 h 1244"/>
                  <a:gd name="T122" fmla="*/ 548 w 548"/>
                  <a:gd name="T123" fmla="*/ 1244 h 1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8" h="1244">
                    <a:moveTo>
                      <a:pt x="129" y="85"/>
                    </a:moveTo>
                    <a:lnTo>
                      <a:pt x="127" y="90"/>
                    </a:lnTo>
                    <a:lnTo>
                      <a:pt x="119" y="104"/>
                    </a:lnTo>
                    <a:lnTo>
                      <a:pt x="110" y="127"/>
                    </a:lnTo>
                    <a:lnTo>
                      <a:pt x="98" y="157"/>
                    </a:lnTo>
                    <a:lnTo>
                      <a:pt x="83" y="194"/>
                    </a:lnTo>
                    <a:lnTo>
                      <a:pt x="68" y="236"/>
                    </a:lnTo>
                    <a:lnTo>
                      <a:pt x="53" y="284"/>
                    </a:lnTo>
                    <a:lnTo>
                      <a:pt x="38" y="334"/>
                    </a:lnTo>
                    <a:lnTo>
                      <a:pt x="25" y="388"/>
                    </a:lnTo>
                    <a:lnTo>
                      <a:pt x="13" y="443"/>
                    </a:lnTo>
                    <a:lnTo>
                      <a:pt x="5" y="498"/>
                    </a:lnTo>
                    <a:lnTo>
                      <a:pt x="1" y="554"/>
                    </a:lnTo>
                    <a:lnTo>
                      <a:pt x="0" y="609"/>
                    </a:lnTo>
                    <a:lnTo>
                      <a:pt x="5" y="661"/>
                    </a:lnTo>
                    <a:lnTo>
                      <a:pt x="17" y="710"/>
                    </a:lnTo>
                    <a:lnTo>
                      <a:pt x="35" y="755"/>
                    </a:lnTo>
                    <a:lnTo>
                      <a:pt x="71" y="833"/>
                    </a:lnTo>
                    <a:lnTo>
                      <a:pt x="93" y="898"/>
                    </a:lnTo>
                    <a:lnTo>
                      <a:pt x="102" y="951"/>
                    </a:lnTo>
                    <a:lnTo>
                      <a:pt x="102" y="993"/>
                    </a:lnTo>
                    <a:lnTo>
                      <a:pt x="95" y="1026"/>
                    </a:lnTo>
                    <a:lnTo>
                      <a:pt x="83" y="1051"/>
                    </a:lnTo>
                    <a:lnTo>
                      <a:pt x="68" y="1070"/>
                    </a:lnTo>
                    <a:lnTo>
                      <a:pt x="54" y="1085"/>
                    </a:lnTo>
                    <a:lnTo>
                      <a:pt x="44" y="1095"/>
                    </a:lnTo>
                    <a:lnTo>
                      <a:pt x="38" y="1105"/>
                    </a:lnTo>
                    <a:lnTo>
                      <a:pt x="36" y="1116"/>
                    </a:lnTo>
                    <a:lnTo>
                      <a:pt x="37" y="1125"/>
                    </a:lnTo>
                    <a:lnTo>
                      <a:pt x="41" y="1135"/>
                    </a:lnTo>
                    <a:lnTo>
                      <a:pt x="48" y="1145"/>
                    </a:lnTo>
                    <a:lnTo>
                      <a:pt x="58" y="1154"/>
                    </a:lnTo>
                    <a:lnTo>
                      <a:pt x="70" y="1162"/>
                    </a:lnTo>
                    <a:lnTo>
                      <a:pt x="84" y="1171"/>
                    </a:lnTo>
                    <a:lnTo>
                      <a:pt x="100" y="1180"/>
                    </a:lnTo>
                    <a:lnTo>
                      <a:pt x="117" y="1187"/>
                    </a:lnTo>
                    <a:lnTo>
                      <a:pt x="136" y="1194"/>
                    </a:lnTo>
                    <a:lnTo>
                      <a:pt x="156" y="1200"/>
                    </a:lnTo>
                    <a:lnTo>
                      <a:pt x="176" y="1207"/>
                    </a:lnTo>
                    <a:lnTo>
                      <a:pt x="198" y="1212"/>
                    </a:lnTo>
                    <a:lnTo>
                      <a:pt x="219" y="1216"/>
                    </a:lnTo>
                    <a:lnTo>
                      <a:pt x="242" y="1221"/>
                    </a:lnTo>
                    <a:lnTo>
                      <a:pt x="268" y="1226"/>
                    </a:lnTo>
                    <a:lnTo>
                      <a:pt x="293" y="1232"/>
                    </a:lnTo>
                    <a:lnTo>
                      <a:pt x="321" y="1237"/>
                    </a:lnTo>
                    <a:lnTo>
                      <a:pt x="349" y="1242"/>
                    </a:lnTo>
                    <a:lnTo>
                      <a:pt x="377" y="1244"/>
                    </a:lnTo>
                    <a:lnTo>
                      <a:pt x="404" y="1242"/>
                    </a:lnTo>
                    <a:lnTo>
                      <a:pt x="430" y="1235"/>
                    </a:lnTo>
                    <a:lnTo>
                      <a:pt x="455" y="1224"/>
                    </a:lnTo>
                    <a:lnTo>
                      <a:pt x="478" y="1207"/>
                    </a:lnTo>
                    <a:lnTo>
                      <a:pt x="498" y="1183"/>
                    </a:lnTo>
                    <a:lnTo>
                      <a:pt x="516" y="1151"/>
                    </a:lnTo>
                    <a:lnTo>
                      <a:pt x="530" y="1111"/>
                    </a:lnTo>
                    <a:lnTo>
                      <a:pt x="541" y="1060"/>
                    </a:lnTo>
                    <a:lnTo>
                      <a:pt x="547" y="1000"/>
                    </a:lnTo>
                    <a:lnTo>
                      <a:pt x="548" y="928"/>
                    </a:lnTo>
                    <a:lnTo>
                      <a:pt x="545" y="775"/>
                    </a:lnTo>
                    <a:lnTo>
                      <a:pt x="542" y="627"/>
                    </a:lnTo>
                    <a:lnTo>
                      <a:pt x="536" y="489"/>
                    </a:lnTo>
                    <a:lnTo>
                      <a:pt x="529" y="363"/>
                    </a:lnTo>
                    <a:lnTo>
                      <a:pt x="517" y="253"/>
                    </a:lnTo>
                    <a:lnTo>
                      <a:pt x="500" y="162"/>
                    </a:lnTo>
                    <a:lnTo>
                      <a:pt x="477" y="93"/>
                    </a:lnTo>
                    <a:lnTo>
                      <a:pt x="446" y="51"/>
                    </a:lnTo>
                    <a:lnTo>
                      <a:pt x="427" y="37"/>
                    </a:lnTo>
                    <a:lnTo>
                      <a:pt x="407" y="26"/>
                    </a:lnTo>
                    <a:lnTo>
                      <a:pt x="385" y="17"/>
                    </a:lnTo>
                    <a:lnTo>
                      <a:pt x="362" y="10"/>
                    </a:lnTo>
                    <a:lnTo>
                      <a:pt x="339" y="4"/>
                    </a:lnTo>
                    <a:lnTo>
                      <a:pt x="315" y="1"/>
                    </a:lnTo>
                    <a:lnTo>
                      <a:pt x="291" y="0"/>
                    </a:lnTo>
                    <a:lnTo>
                      <a:pt x="268" y="1"/>
                    </a:lnTo>
                    <a:lnTo>
                      <a:pt x="245" y="4"/>
                    </a:lnTo>
                    <a:lnTo>
                      <a:pt x="222" y="10"/>
                    </a:lnTo>
                    <a:lnTo>
                      <a:pt x="202" y="17"/>
                    </a:lnTo>
                    <a:lnTo>
                      <a:pt x="182" y="26"/>
                    </a:lnTo>
                    <a:lnTo>
                      <a:pt x="166" y="37"/>
                    </a:lnTo>
                    <a:lnTo>
                      <a:pt x="150" y="51"/>
                    </a:lnTo>
                    <a:lnTo>
                      <a:pt x="138" y="67"/>
                    </a:lnTo>
                    <a:lnTo>
                      <a:pt x="129" y="85"/>
                    </a:lnTo>
                    <a:close/>
                  </a:path>
                </a:pathLst>
              </a:custGeom>
              <a:solidFill>
                <a:srgbClr val="F9EFE5"/>
              </a:solidFill>
              <a:ln w="9525">
                <a:noFill/>
                <a:round/>
                <a:headEnd/>
                <a:tailEnd/>
              </a:ln>
            </p:spPr>
            <p:txBody>
              <a:bodyPr/>
              <a:lstStyle/>
              <a:p>
                <a:endParaRPr lang="ja-JP" altLang="en-US"/>
              </a:p>
            </p:txBody>
          </p:sp>
          <p:sp>
            <p:nvSpPr>
              <p:cNvPr id="8254" name="Freeform 23"/>
              <p:cNvSpPr>
                <a:spLocks/>
              </p:cNvSpPr>
              <p:nvPr/>
            </p:nvSpPr>
            <p:spPr bwMode="auto">
              <a:xfrm>
                <a:off x="1264" y="2698"/>
                <a:ext cx="126" cy="301"/>
              </a:xfrm>
              <a:custGeom>
                <a:avLst/>
                <a:gdLst>
                  <a:gd name="T0" fmla="*/ 0 w 522"/>
                  <a:gd name="T1" fmla="*/ 0 h 1229"/>
                  <a:gd name="T2" fmla="*/ 0 w 522"/>
                  <a:gd name="T3" fmla="*/ 0 h 1229"/>
                  <a:gd name="T4" fmla="*/ 0 w 522"/>
                  <a:gd name="T5" fmla="*/ 0 h 1229"/>
                  <a:gd name="T6" fmla="*/ 0 w 522"/>
                  <a:gd name="T7" fmla="*/ 0 h 1229"/>
                  <a:gd name="T8" fmla="*/ 0 w 522"/>
                  <a:gd name="T9" fmla="*/ 0 h 1229"/>
                  <a:gd name="T10" fmla="*/ 0 w 522"/>
                  <a:gd name="T11" fmla="*/ 0 h 1229"/>
                  <a:gd name="T12" fmla="*/ 0 w 522"/>
                  <a:gd name="T13" fmla="*/ 0 h 1229"/>
                  <a:gd name="T14" fmla="*/ 0 w 522"/>
                  <a:gd name="T15" fmla="*/ 0 h 1229"/>
                  <a:gd name="T16" fmla="*/ 0 w 522"/>
                  <a:gd name="T17" fmla="*/ 0 h 1229"/>
                  <a:gd name="T18" fmla="*/ 0 w 522"/>
                  <a:gd name="T19" fmla="*/ 0 h 1229"/>
                  <a:gd name="T20" fmla="*/ 0 w 522"/>
                  <a:gd name="T21" fmla="*/ 0 h 1229"/>
                  <a:gd name="T22" fmla="*/ 0 w 522"/>
                  <a:gd name="T23" fmla="*/ 0 h 1229"/>
                  <a:gd name="T24" fmla="*/ 0 w 522"/>
                  <a:gd name="T25" fmla="*/ 0 h 1229"/>
                  <a:gd name="T26" fmla="*/ 0 w 522"/>
                  <a:gd name="T27" fmla="*/ 0 h 1229"/>
                  <a:gd name="T28" fmla="*/ 0 w 522"/>
                  <a:gd name="T29" fmla="*/ 0 h 1229"/>
                  <a:gd name="T30" fmla="*/ 0 w 522"/>
                  <a:gd name="T31" fmla="*/ 0 h 1229"/>
                  <a:gd name="T32" fmla="*/ 0 w 522"/>
                  <a:gd name="T33" fmla="*/ 0 h 1229"/>
                  <a:gd name="T34" fmla="*/ 0 w 522"/>
                  <a:gd name="T35" fmla="*/ 0 h 1229"/>
                  <a:gd name="T36" fmla="*/ 0 w 522"/>
                  <a:gd name="T37" fmla="*/ 0 h 1229"/>
                  <a:gd name="T38" fmla="*/ 0 w 522"/>
                  <a:gd name="T39" fmla="*/ 0 h 1229"/>
                  <a:gd name="T40" fmla="*/ 0 w 522"/>
                  <a:gd name="T41" fmla="*/ 0 h 1229"/>
                  <a:gd name="T42" fmla="*/ 0 w 522"/>
                  <a:gd name="T43" fmla="*/ 0 h 1229"/>
                  <a:gd name="T44" fmla="*/ 0 w 522"/>
                  <a:gd name="T45" fmla="*/ 0 h 1229"/>
                  <a:gd name="T46" fmla="*/ 0 w 522"/>
                  <a:gd name="T47" fmla="*/ 0 h 1229"/>
                  <a:gd name="T48" fmla="*/ 0 w 522"/>
                  <a:gd name="T49" fmla="*/ 0 h 1229"/>
                  <a:gd name="T50" fmla="*/ 0 w 522"/>
                  <a:gd name="T51" fmla="*/ 0 h 1229"/>
                  <a:gd name="T52" fmla="*/ 0 w 522"/>
                  <a:gd name="T53" fmla="*/ 0 h 1229"/>
                  <a:gd name="T54" fmla="*/ 0 w 522"/>
                  <a:gd name="T55" fmla="*/ 0 h 1229"/>
                  <a:gd name="T56" fmla="*/ 0 w 522"/>
                  <a:gd name="T57" fmla="*/ 0 h 1229"/>
                  <a:gd name="T58" fmla="*/ 0 w 522"/>
                  <a:gd name="T59" fmla="*/ 0 h 1229"/>
                  <a:gd name="T60" fmla="*/ 0 w 522"/>
                  <a:gd name="T61" fmla="*/ 0 h 1229"/>
                  <a:gd name="T62" fmla="*/ 0 w 522"/>
                  <a:gd name="T63" fmla="*/ 0 h 1229"/>
                  <a:gd name="T64" fmla="*/ 0 w 522"/>
                  <a:gd name="T65" fmla="*/ 0 h 1229"/>
                  <a:gd name="T66" fmla="*/ 0 w 522"/>
                  <a:gd name="T67" fmla="*/ 0 h 1229"/>
                  <a:gd name="T68" fmla="*/ 0 w 522"/>
                  <a:gd name="T69" fmla="*/ 0 h 1229"/>
                  <a:gd name="T70" fmla="*/ 0 w 522"/>
                  <a:gd name="T71" fmla="*/ 0 h 1229"/>
                  <a:gd name="T72" fmla="*/ 0 w 522"/>
                  <a:gd name="T73" fmla="*/ 0 h 1229"/>
                  <a:gd name="T74" fmla="*/ 0 w 522"/>
                  <a:gd name="T75" fmla="*/ 0 h 1229"/>
                  <a:gd name="T76" fmla="*/ 0 w 522"/>
                  <a:gd name="T77" fmla="*/ 0 h 1229"/>
                  <a:gd name="T78" fmla="*/ 0 w 522"/>
                  <a:gd name="T79" fmla="*/ 0 h 12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2"/>
                  <a:gd name="T121" fmla="*/ 0 h 1229"/>
                  <a:gd name="T122" fmla="*/ 522 w 522"/>
                  <a:gd name="T123" fmla="*/ 1229 h 12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2" h="1229">
                    <a:moveTo>
                      <a:pt x="122" y="83"/>
                    </a:moveTo>
                    <a:lnTo>
                      <a:pt x="120" y="88"/>
                    </a:lnTo>
                    <a:lnTo>
                      <a:pt x="114" y="103"/>
                    </a:lnTo>
                    <a:lnTo>
                      <a:pt x="105" y="125"/>
                    </a:lnTo>
                    <a:lnTo>
                      <a:pt x="92" y="155"/>
                    </a:lnTo>
                    <a:lnTo>
                      <a:pt x="79" y="191"/>
                    </a:lnTo>
                    <a:lnTo>
                      <a:pt x="64" y="234"/>
                    </a:lnTo>
                    <a:lnTo>
                      <a:pt x="49" y="280"/>
                    </a:lnTo>
                    <a:lnTo>
                      <a:pt x="36" y="331"/>
                    </a:lnTo>
                    <a:lnTo>
                      <a:pt x="22" y="383"/>
                    </a:lnTo>
                    <a:lnTo>
                      <a:pt x="12" y="438"/>
                    </a:lnTo>
                    <a:lnTo>
                      <a:pt x="4" y="493"/>
                    </a:lnTo>
                    <a:lnTo>
                      <a:pt x="0" y="548"/>
                    </a:lnTo>
                    <a:lnTo>
                      <a:pt x="0" y="602"/>
                    </a:lnTo>
                    <a:lnTo>
                      <a:pt x="4" y="653"/>
                    </a:lnTo>
                    <a:lnTo>
                      <a:pt x="15" y="703"/>
                    </a:lnTo>
                    <a:lnTo>
                      <a:pt x="33" y="747"/>
                    </a:lnTo>
                    <a:lnTo>
                      <a:pt x="66" y="824"/>
                    </a:lnTo>
                    <a:lnTo>
                      <a:pt x="87" y="888"/>
                    </a:lnTo>
                    <a:lnTo>
                      <a:pt x="96" y="940"/>
                    </a:lnTo>
                    <a:lnTo>
                      <a:pt x="97" y="982"/>
                    </a:lnTo>
                    <a:lnTo>
                      <a:pt x="90" y="1014"/>
                    </a:lnTo>
                    <a:lnTo>
                      <a:pt x="79" y="1040"/>
                    </a:lnTo>
                    <a:lnTo>
                      <a:pt x="64" y="1058"/>
                    </a:lnTo>
                    <a:lnTo>
                      <a:pt x="50" y="1073"/>
                    </a:lnTo>
                    <a:lnTo>
                      <a:pt x="40" y="1083"/>
                    </a:lnTo>
                    <a:lnTo>
                      <a:pt x="34" y="1094"/>
                    </a:lnTo>
                    <a:lnTo>
                      <a:pt x="30" y="1105"/>
                    </a:lnTo>
                    <a:lnTo>
                      <a:pt x="31" y="1114"/>
                    </a:lnTo>
                    <a:lnTo>
                      <a:pt x="36" y="1124"/>
                    </a:lnTo>
                    <a:lnTo>
                      <a:pt x="42" y="1134"/>
                    </a:lnTo>
                    <a:lnTo>
                      <a:pt x="51" y="1143"/>
                    </a:lnTo>
                    <a:lnTo>
                      <a:pt x="63" y="1151"/>
                    </a:lnTo>
                    <a:lnTo>
                      <a:pt x="77" y="1159"/>
                    </a:lnTo>
                    <a:lnTo>
                      <a:pt x="92" y="1167"/>
                    </a:lnTo>
                    <a:lnTo>
                      <a:pt x="110" y="1174"/>
                    </a:lnTo>
                    <a:lnTo>
                      <a:pt x="127" y="1181"/>
                    </a:lnTo>
                    <a:lnTo>
                      <a:pt x="147" y="1187"/>
                    </a:lnTo>
                    <a:lnTo>
                      <a:pt x="167" y="1192"/>
                    </a:lnTo>
                    <a:lnTo>
                      <a:pt x="188" y="1198"/>
                    </a:lnTo>
                    <a:lnTo>
                      <a:pt x="209" y="1202"/>
                    </a:lnTo>
                    <a:lnTo>
                      <a:pt x="230" y="1207"/>
                    </a:lnTo>
                    <a:lnTo>
                      <a:pt x="255" y="1212"/>
                    </a:lnTo>
                    <a:lnTo>
                      <a:pt x="280" y="1218"/>
                    </a:lnTo>
                    <a:lnTo>
                      <a:pt x="306" y="1223"/>
                    </a:lnTo>
                    <a:lnTo>
                      <a:pt x="332" y="1227"/>
                    </a:lnTo>
                    <a:lnTo>
                      <a:pt x="359" y="1229"/>
                    </a:lnTo>
                    <a:lnTo>
                      <a:pt x="386" y="1227"/>
                    </a:lnTo>
                    <a:lnTo>
                      <a:pt x="410" y="1221"/>
                    </a:lnTo>
                    <a:lnTo>
                      <a:pt x="434" y="1210"/>
                    </a:lnTo>
                    <a:lnTo>
                      <a:pt x="456" y="1193"/>
                    </a:lnTo>
                    <a:lnTo>
                      <a:pt x="475" y="1170"/>
                    </a:lnTo>
                    <a:lnTo>
                      <a:pt x="493" y="1138"/>
                    </a:lnTo>
                    <a:lnTo>
                      <a:pt x="506" y="1099"/>
                    </a:lnTo>
                    <a:lnTo>
                      <a:pt x="515" y="1049"/>
                    </a:lnTo>
                    <a:lnTo>
                      <a:pt x="521" y="989"/>
                    </a:lnTo>
                    <a:lnTo>
                      <a:pt x="522" y="918"/>
                    </a:lnTo>
                    <a:lnTo>
                      <a:pt x="520" y="767"/>
                    </a:lnTo>
                    <a:lnTo>
                      <a:pt x="517" y="620"/>
                    </a:lnTo>
                    <a:lnTo>
                      <a:pt x="512" y="483"/>
                    </a:lnTo>
                    <a:lnTo>
                      <a:pt x="505" y="358"/>
                    </a:lnTo>
                    <a:lnTo>
                      <a:pt x="494" y="250"/>
                    </a:lnTo>
                    <a:lnTo>
                      <a:pt x="477" y="160"/>
                    </a:lnTo>
                    <a:lnTo>
                      <a:pt x="456" y="92"/>
                    </a:lnTo>
                    <a:lnTo>
                      <a:pt x="426" y="50"/>
                    </a:lnTo>
                    <a:lnTo>
                      <a:pt x="408" y="37"/>
                    </a:lnTo>
                    <a:lnTo>
                      <a:pt x="389" y="25"/>
                    </a:lnTo>
                    <a:lnTo>
                      <a:pt x="367" y="17"/>
                    </a:lnTo>
                    <a:lnTo>
                      <a:pt x="345" y="10"/>
                    </a:lnTo>
                    <a:lnTo>
                      <a:pt x="323" y="5"/>
                    </a:lnTo>
                    <a:lnTo>
                      <a:pt x="300" y="1"/>
                    </a:lnTo>
                    <a:lnTo>
                      <a:pt x="277" y="0"/>
                    </a:lnTo>
                    <a:lnTo>
                      <a:pt x="255" y="1"/>
                    </a:lnTo>
                    <a:lnTo>
                      <a:pt x="233" y="4"/>
                    </a:lnTo>
                    <a:lnTo>
                      <a:pt x="212" y="9"/>
                    </a:lnTo>
                    <a:lnTo>
                      <a:pt x="192" y="16"/>
                    </a:lnTo>
                    <a:lnTo>
                      <a:pt x="174" y="25"/>
                    </a:lnTo>
                    <a:lnTo>
                      <a:pt x="157" y="37"/>
                    </a:lnTo>
                    <a:lnTo>
                      <a:pt x="143" y="50"/>
                    </a:lnTo>
                    <a:lnTo>
                      <a:pt x="131" y="66"/>
                    </a:lnTo>
                    <a:lnTo>
                      <a:pt x="122" y="83"/>
                    </a:lnTo>
                    <a:close/>
                  </a:path>
                </a:pathLst>
              </a:custGeom>
              <a:solidFill>
                <a:srgbClr val="F7EADD"/>
              </a:solidFill>
              <a:ln w="9525">
                <a:noFill/>
                <a:round/>
                <a:headEnd/>
                <a:tailEnd/>
              </a:ln>
            </p:spPr>
            <p:txBody>
              <a:bodyPr/>
              <a:lstStyle/>
              <a:p>
                <a:endParaRPr lang="ja-JP" altLang="en-US"/>
              </a:p>
            </p:txBody>
          </p:sp>
          <p:sp>
            <p:nvSpPr>
              <p:cNvPr id="8255" name="Freeform 24"/>
              <p:cNvSpPr>
                <a:spLocks/>
              </p:cNvSpPr>
              <p:nvPr/>
            </p:nvSpPr>
            <p:spPr bwMode="auto">
              <a:xfrm>
                <a:off x="1267" y="2699"/>
                <a:ext cx="121" cy="300"/>
              </a:xfrm>
              <a:custGeom>
                <a:avLst/>
                <a:gdLst>
                  <a:gd name="T0" fmla="*/ 0 w 501"/>
                  <a:gd name="T1" fmla="*/ 0 h 1214"/>
                  <a:gd name="T2" fmla="*/ 0 w 501"/>
                  <a:gd name="T3" fmla="*/ 0 h 1214"/>
                  <a:gd name="T4" fmla="*/ 0 w 501"/>
                  <a:gd name="T5" fmla="*/ 0 h 1214"/>
                  <a:gd name="T6" fmla="*/ 0 w 501"/>
                  <a:gd name="T7" fmla="*/ 0 h 1214"/>
                  <a:gd name="T8" fmla="*/ 0 w 501"/>
                  <a:gd name="T9" fmla="*/ 0 h 1214"/>
                  <a:gd name="T10" fmla="*/ 0 w 501"/>
                  <a:gd name="T11" fmla="*/ 0 h 1214"/>
                  <a:gd name="T12" fmla="*/ 0 w 501"/>
                  <a:gd name="T13" fmla="*/ 0 h 1214"/>
                  <a:gd name="T14" fmla="*/ 0 w 501"/>
                  <a:gd name="T15" fmla="*/ 0 h 1214"/>
                  <a:gd name="T16" fmla="*/ 0 w 501"/>
                  <a:gd name="T17" fmla="*/ 0 h 1214"/>
                  <a:gd name="T18" fmla="*/ 0 w 501"/>
                  <a:gd name="T19" fmla="*/ 0 h 1214"/>
                  <a:gd name="T20" fmla="*/ 0 w 501"/>
                  <a:gd name="T21" fmla="*/ 0 h 1214"/>
                  <a:gd name="T22" fmla="*/ 0 w 501"/>
                  <a:gd name="T23" fmla="*/ 0 h 1214"/>
                  <a:gd name="T24" fmla="*/ 0 w 501"/>
                  <a:gd name="T25" fmla="*/ 0 h 1214"/>
                  <a:gd name="T26" fmla="*/ 0 w 501"/>
                  <a:gd name="T27" fmla="*/ 0 h 1214"/>
                  <a:gd name="T28" fmla="*/ 0 w 501"/>
                  <a:gd name="T29" fmla="*/ 0 h 1214"/>
                  <a:gd name="T30" fmla="*/ 0 w 501"/>
                  <a:gd name="T31" fmla="*/ 0 h 1214"/>
                  <a:gd name="T32" fmla="*/ 0 w 501"/>
                  <a:gd name="T33" fmla="*/ 0 h 1214"/>
                  <a:gd name="T34" fmla="*/ 0 w 501"/>
                  <a:gd name="T35" fmla="*/ 0 h 1214"/>
                  <a:gd name="T36" fmla="*/ 0 w 501"/>
                  <a:gd name="T37" fmla="*/ 0 h 1214"/>
                  <a:gd name="T38" fmla="*/ 0 w 501"/>
                  <a:gd name="T39" fmla="*/ 0 h 1214"/>
                  <a:gd name="T40" fmla="*/ 0 w 501"/>
                  <a:gd name="T41" fmla="*/ 0 h 1214"/>
                  <a:gd name="T42" fmla="*/ 0 w 501"/>
                  <a:gd name="T43" fmla="*/ 0 h 1214"/>
                  <a:gd name="T44" fmla="*/ 0 w 501"/>
                  <a:gd name="T45" fmla="*/ 0 h 1214"/>
                  <a:gd name="T46" fmla="*/ 0 w 501"/>
                  <a:gd name="T47" fmla="*/ 0 h 1214"/>
                  <a:gd name="T48" fmla="*/ 0 w 501"/>
                  <a:gd name="T49" fmla="*/ 0 h 1214"/>
                  <a:gd name="T50" fmla="*/ 0 w 501"/>
                  <a:gd name="T51" fmla="*/ 0 h 1214"/>
                  <a:gd name="T52" fmla="*/ 0 w 501"/>
                  <a:gd name="T53" fmla="*/ 0 h 1214"/>
                  <a:gd name="T54" fmla="*/ 0 w 501"/>
                  <a:gd name="T55" fmla="*/ 0 h 1214"/>
                  <a:gd name="T56" fmla="*/ 0 w 501"/>
                  <a:gd name="T57" fmla="*/ 0 h 1214"/>
                  <a:gd name="T58" fmla="*/ 0 w 501"/>
                  <a:gd name="T59" fmla="*/ 0 h 1214"/>
                  <a:gd name="T60" fmla="*/ 0 w 501"/>
                  <a:gd name="T61" fmla="*/ 0 h 1214"/>
                  <a:gd name="T62" fmla="*/ 0 w 501"/>
                  <a:gd name="T63" fmla="*/ 0 h 1214"/>
                  <a:gd name="T64" fmla="*/ 0 w 501"/>
                  <a:gd name="T65" fmla="*/ 0 h 1214"/>
                  <a:gd name="T66" fmla="*/ 0 w 501"/>
                  <a:gd name="T67" fmla="*/ 0 h 1214"/>
                  <a:gd name="T68" fmla="*/ 0 w 501"/>
                  <a:gd name="T69" fmla="*/ 0 h 1214"/>
                  <a:gd name="T70" fmla="*/ 0 w 501"/>
                  <a:gd name="T71" fmla="*/ 0 h 1214"/>
                  <a:gd name="T72" fmla="*/ 0 w 501"/>
                  <a:gd name="T73" fmla="*/ 0 h 1214"/>
                  <a:gd name="T74" fmla="*/ 0 w 501"/>
                  <a:gd name="T75" fmla="*/ 0 h 1214"/>
                  <a:gd name="T76" fmla="*/ 0 w 501"/>
                  <a:gd name="T77" fmla="*/ 0 h 1214"/>
                  <a:gd name="T78" fmla="*/ 0 w 501"/>
                  <a:gd name="T79" fmla="*/ 0 h 1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1"/>
                  <a:gd name="T121" fmla="*/ 0 h 1214"/>
                  <a:gd name="T122" fmla="*/ 501 w 501"/>
                  <a:gd name="T123" fmla="*/ 1214 h 1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1" h="1214">
                    <a:moveTo>
                      <a:pt x="118" y="82"/>
                    </a:moveTo>
                    <a:lnTo>
                      <a:pt x="116" y="88"/>
                    </a:lnTo>
                    <a:lnTo>
                      <a:pt x="110" y="101"/>
                    </a:lnTo>
                    <a:lnTo>
                      <a:pt x="101" y="124"/>
                    </a:lnTo>
                    <a:lnTo>
                      <a:pt x="90" y="154"/>
                    </a:lnTo>
                    <a:lnTo>
                      <a:pt x="77" y="190"/>
                    </a:lnTo>
                    <a:lnTo>
                      <a:pt x="63" y="231"/>
                    </a:lnTo>
                    <a:lnTo>
                      <a:pt x="48" y="277"/>
                    </a:lnTo>
                    <a:lnTo>
                      <a:pt x="35" y="327"/>
                    </a:lnTo>
                    <a:lnTo>
                      <a:pt x="23" y="378"/>
                    </a:lnTo>
                    <a:lnTo>
                      <a:pt x="12" y="432"/>
                    </a:lnTo>
                    <a:lnTo>
                      <a:pt x="4" y="487"/>
                    </a:lnTo>
                    <a:lnTo>
                      <a:pt x="0" y="541"/>
                    </a:lnTo>
                    <a:lnTo>
                      <a:pt x="0" y="595"/>
                    </a:lnTo>
                    <a:lnTo>
                      <a:pt x="5" y="645"/>
                    </a:lnTo>
                    <a:lnTo>
                      <a:pt x="15" y="694"/>
                    </a:lnTo>
                    <a:lnTo>
                      <a:pt x="32" y="738"/>
                    </a:lnTo>
                    <a:lnTo>
                      <a:pt x="65" y="814"/>
                    </a:lnTo>
                    <a:lnTo>
                      <a:pt x="85" y="878"/>
                    </a:lnTo>
                    <a:lnTo>
                      <a:pt x="95" y="930"/>
                    </a:lnTo>
                    <a:lnTo>
                      <a:pt x="95" y="971"/>
                    </a:lnTo>
                    <a:lnTo>
                      <a:pt x="88" y="1003"/>
                    </a:lnTo>
                    <a:lnTo>
                      <a:pt x="77" y="1028"/>
                    </a:lnTo>
                    <a:lnTo>
                      <a:pt x="64" y="1046"/>
                    </a:lnTo>
                    <a:lnTo>
                      <a:pt x="49" y="1060"/>
                    </a:lnTo>
                    <a:lnTo>
                      <a:pt x="38" y="1071"/>
                    </a:lnTo>
                    <a:lnTo>
                      <a:pt x="31" y="1082"/>
                    </a:lnTo>
                    <a:lnTo>
                      <a:pt x="28" y="1093"/>
                    </a:lnTo>
                    <a:lnTo>
                      <a:pt x="28" y="1103"/>
                    </a:lnTo>
                    <a:lnTo>
                      <a:pt x="31" y="1112"/>
                    </a:lnTo>
                    <a:lnTo>
                      <a:pt x="37" y="1122"/>
                    </a:lnTo>
                    <a:lnTo>
                      <a:pt x="46" y="1131"/>
                    </a:lnTo>
                    <a:lnTo>
                      <a:pt x="58" y="1139"/>
                    </a:lnTo>
                    <a:lnTo>
                      <a:pt x="71" y="1147"/>
                    </a:lnTo>
                    <a:lnTo>
                      <a:pt x="86" y="1155"/>
                    </a:lnTo>
                    <a:lnTo>
                      <a:pt x="104" y="1161"/>
                    </a:lnTo>
                    <a:lnTo>
                      <a:pt x="121" y="1168"/>
                    </a:lnTo>
                    <a:lnTo>
                      <a:pt x="141" y="1173"/>
                    </a:lnTo>
                    <a:lnTo>
                      <a:pt x="161" y="1178"/>
                    </a:lnTo>
                    <a:lnTo>
                      <a:pt x="180" y="1183"/>
                    </a:lnTo>
                    <a:lnTo>
                      <a:pt x="201" y="1188"/>
                    </a:lnTo>
                    <a:lnTo>
                      <a:pt x="221" y="1193"/>
                    </a:lnTo>
                    <a:lnTo>
                      <a:pt x="245" y="1198"/>
                    </a:lnTo>
                    <a:lnTo>
                      <a:pt x="269" y="1204"/>
                    </a:lnTo>
                    <a:lnTo>
                      <a:pt x="293" y="1209"/>
                    </a:lnTo>
                    <a:lnTo>
                      <a:pt x="319" y="1213"/>
                    </a:lnTo>
                    <a:lnTo>
                      <a:pt x="345" y="1214"/>
                    </a:lnTo>
                    <a:lnTo>
                      <a:pt x="370" y="1213"/>
                    </a:lnTo>
                    <a:lnTo>
                      <a:pt x="393" y="1207"/>
                    </a:lnTo>
                    <a:lnTo>
                      <a:pt x="416" y="1196"/>
                    </a:lnTo>
                    <a:lnTo>
                      <a:pt x="437" y="1179"/>
                    </a:lnTo>
                    <a:lnTo>
                      <a:pt x="456" y="1156"/>
                    </a:lnTo>
                    <a:lnTo>
                      <a:pt x="472" y="1125"/>
                    </a:lnTo>
                    <a:lnTo>
                      <a:pt x="485" y="1086"/>
                    </a:lnTo>
                    <a:lnTo>
                      <a:pt x="494" y="1036"/>
                    </a:lnTo>
                    <a:lnTo>
                      <a:pt x="500" y="977"/>
                    </a:lnTo>
                    <a:lnTo>
                      <a:pt x="501" y="907"/>
                    </a:lnTo>
                    <a:lnTo>
                      <a:pt x="499" y="757"/>
                    </a:lnTo>
                    <a:lnTo>
                      <a:pt x="496" y="612"/>
                    </a:lnTo>
                    <a:lnTo>
                      <a:pt x="491" y="477"/>
                    </a:lnTo>
                    <a:lnTo>
                      <a:pt x="484" y="355"/>
                    </a:lnTo>
                    <a:lnTo>
                      <a:pt x="473" y="246"/>
                    </a:lnTo>
                    <a:lnTo>
                      <a:pt x="458" y="158"/>
                    </a:lnTo>
                    <a:lnTo>
                      <a:pt x="436" y="91"/>
                    </a:lnTo>
                    <a:lnTo>
                      <a:pt x="408" y="49"/>
                    </a:lnTo>
                    <a:lnTo>
                      <a:pt x="391" y="36"/>
                    </a:lnTo>
                    <a:lnTo>
                      <a:pt x="373" y="26"/>
                    </a:lnTo>
                    <a:lnTo>
                      <a:pt x="352" y="16"/>
                    </a:lnTo>
                    <a:lnTo>
                      <a:pt x="331" y="9"/>
                    </a:lnTo>
                    <a:lnTo>
                      <a:pt x="311" y="4"/>
                    </a:lnTo>
                    <a:lnTo>
                      <a:pt x="288" y="1"/>
                    </a:lnTo>
                    <a:lnTo>
                      <a:pt x="267" y="0"/>
                    </a:lnTo>
                    <a:lnTo>
                      <a:pt x="245" y="1"/>
                    </a:lnTo>
                    <a:lnTo>
                      <a:pt x="224" y="4"/>
                    </a:lnTo>
                    <a:lnTo>
                      <a:pt x="204" y="9"/>
                    </a:lnTo>
                    <a:lnTo>
                      <a:pt x="185" y="16"/>
                    </a:lnTo>
                    <a:lnTo>
                      <a:pt x="168" y="25"/>
                    </a:lnTo>
                    <a:lnTo>
                      <a:pt x="152" y="36"/>
                    </a:lnTo>
                    <a:lnTo>
                      <a:pt x="138" y="49"/>
                    </a:lnTo>
                    <a:lnTo>
                      <a:pt x="127" y="65"/>
                    </a:lnTo>
                    <a:lnTo>
                      <a:pt x="118" y="82"/>
                    </a:lnTo>
                    <a:close/>
                  </a:path>
                </a:pathLst>
              </a:custGeom>
              <a:solidFill>
                <a:srgbClr val="F4E5D6"/>
              </a:solidFill>
              <a:ln w="9525">
                <a:noFill/>
                <a:round/>
                <a:headEnd/>
                <a:tailEnd/>
              </a:ln>
            </p:spPr>
            <p:txBody>
              <a:bodyPr/>
              <a:lstStyle/>
              <a:p>
                <a:endParaRPr lang="ja-JP" altLang="en-US"/>
              </a:p>
            </p:txBody>
          </p:sp>
          <p:sp>
            <p:nvSpPr>
              <p:cNvPr id="8256" name="Freeform 25"/>
              <p:cNvSpPr>
                <a:spLocks/>
              </p:cNvSpPr>
              <p:nvPr/>
            </p:nvSpPr>
            <p:spPr bwMode="auto">
              <a:xfrm>
                <a:off x="1271" y="2701"/>
                <a:ext cx="115" cy="298"/>
              </a:xfrm>
              <a:custGeom>
                <a:avLst/>
                <a:gdLst>
                  <a:gd name="T0" fmla="*/ 0 w 477"/>
                  <a:gd name="T1" fmla="*/ 0 h 1202"/>
                  <a:gd name="T2" fmla="*/ 0 w 477"/>
                  <a:gd name="T3" fmla="*/ 0 h 1202"/>
                  <a:gd name="T4" fmla="*/ 0 w 477"/>
                  <a:gd name="T5" fmla="*/ 0 h 1202"/>
                  <a:gd name="T6" fmla="*/ 0 w 477"/>
                  <a:gd name="T7" fmla="*/ 0 h 1202"/>
                  <a:gd name="T8" fmla="*/ 0 w 477"/>
                  <a:gd name="T9" fmla="*/ 0 h 1202"/>
                  <a:gd name="T10" fmla="*/ 0 w 477"/>
                  <a:gd name="T11" fmla="*/ 0 h 1202"/>
                  <a:gd name="T12" fmla="*/ 0 w 477"/>
                  <a:gd name="T13" fmla="*/ 0 h 1202"/>
                  <a:gd name="T14" fmla="*/ 0 w 477"/>
                  <a:gd name="T15" fmla="*/ 0 h 1202"/>
                  <a:gd name="T16" fmla="*/ 0 w 477"/>
                  <a:gd name="T17" fmla="*/ 0 h 1202"/>
                  <a:gd name="T18" fmla="*/ 0 w 477"/>
                  <a:gd name="T19" fmla="*/ 0 h 1202"/>
                  <a:gd name="T20" fmla="*/ 0 w 477"/>
                  <a:gd name="T21" fmla="*/ 0 h 1202"/>
                  <a:gd name="T22" fmla="*/ 0 w 477"/>
                  <a:gd name="T23" fmla="*/ 0 h 1202"/>
                  <a:gd name="T24" fmla="*/ 0 w 477"/>
                  <a:gd name="T25" fmla="*/ 0 h 1202"/>
                  <a:gd name="T26" fmla="*/ 0 w 477"/>
                  <a:gd name="T27" fmla="*/ 0 h 1202"/>
                  <a:gd name="T28" fmla="*/ 0 w 477"/>
                  <a:gd name="T29" fmla="*/ 0 h 1202"/>
                  <a:gd name="T30" fmla="*/ 0 w 477"/>
                  <a:gd name="T31" fmla="*/ 0 h 1202"/>
                  <a:gd name="T32" fmla="*/ 0 w 477"/>
                  <a:gd name="T33" fmla="*/ 0 h 1202"/>
                  <a:gd name="T34" fmla="*/ 0 w 477"/>
                  <a:gd name="T35" fmla="*/ 0 h 1202"/>
                  <a:gd name="T36" fmla="*/ 0 w 477"/>
                  <a:gd name="T37" fmla="*/ 0 h 1202"/>
                  <a:gd name="T38" fmla="*/ 0 w 477"/>
                  <a:gd name="T39" fmla="*/ 0 h 1202"/>
                  <a:gd name="T40" fmla="*/ 0 w 477"/>
                  <a:gd name="T41" fmla="*/ 0 h 1202"/>
                  <a:gd name="T42" fmla="*/ 0 w 477"/>
                  <a:gd name="T43" fmla="*/ 0 h 1202"/>
                  <a:gd name="T44" fmla="*/ 0 w 477"/>
                  <a:gd name="T45" fmla="*/ 0 h 1202"/>
                  <a:gd name="T46" fmla="*/ 0 w 477"/>
                  <a:gd name="T47" fmla="*/ 0 h 1202"/>
                  <a:gd name="T48" fmla="*/ 0 w 477"/>
                  <a:gd name="T49" fmla="*/ 0 h 1202"/>
                  <a:gd name="T50" fmla="*/ 0 w 477"/>
                  <a:gd name="T51" fmla="*/ 0 h 1202"/>
                  <a:gd name="T52" fmla="*/ 0 w 477"/>
                  <a:gd name="T53" fmla="*/ 0 h 1202"/>
                  <a:gd name="T54" fmla="*/ 0 w 477"/>
                  <a:gd name="T55" fmla="*/ 0 h 1202"/>
                  <a:gd name="T56" fmla="*/ 0 w 477"/>
                  <a:gd name="T57" fmla="*/ 0 h 1202"/>
                  <a:gd name="T58" fmla="*/ 0 w 477"/>
                  <a:gd name="T59" fmla="*/ 0 h 1202"/>
                  <a:gd name="T60" fmla="*/ 0 w 477"/>
                  <a:gd name="T61" fmla="*/ 0 h 1202"/>
                  <a:gd name="T62" fmla="*/ 0 w 477"/>
                  <a:gd name="T63" fmla="*/ 0 h 1202"/>
                  <a:gd name="T64" fmla="*/ 0 w 477"/>
                  <a:gd name="T65" fmla="*/ 0 h 1202"/>
                  <a:gd name="T66" fmla="*/ 0 w 477"/>
                  <a:gd name="T67" fmla="*/ 0 h 1202"/>
                  <a:gd name="T68" fmla="*/ 0 w 477"/>
                  <a:gd name="T69" fmla="*/ 0 h 1202"/>
                  <a:gd name="T70" fmla="*/ 0 w 477"/>
                  <a:gd name="T71" fmla="*/ 0 h 1202"/>
                  <a:gd name="T72" fmla="*/ 0 w 477"/>
                  <a:gd name="T73" fmla="*/ 0 h 1202"/>
                  <a:gd name="T74" fmla="*/ 0 w 477"/>
                  <a:gd name="T75" fmla="*/ 0 h 1202"/>
                  <a:gd name="T76" fmla="*/ 0 w 477"/>
                  <a:gd name="T77" fmla="*/ 0 h 1202"/>
                  <a:gd name="T78" fmla="*/ 0 w 477"/>
                  <a:gd name="T79" fmla="*/ 0 h 12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7"/>
                  <a:gd name="T121" fmla="*/ 0 h 1202"/>
                  <a:gd name="T122" fmla="*/ 477 w 477"/>
                  <a:gd name="T123" fmla="*/ 1202 h 12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7" h="1202">
                    <a:moveTo>
                      <a:pt x="113" y="82"/>
                    </a:moveTo>
                    <a:lnTo>
                      <a:pt x="111" y="87"/>
                    </a:lnTo>
                    <a:lnTo>
                      <a:pt x="105" y="100"/>
                    </a:lnTo>
                    <a:lnTo>
                      <a:pt x="96" y="123"/>
                    </a:lnTo>
                    <a:lnTo>
                      <a:pt x="86" y="152"/>
                    </a:lnTo>
                    <a:lnTo>
                      <a:pt x="74" y="188"/>
                    </a:lnTo>
                    <a:lnTo>
                      <a:pt x="60" y="229"/>
                    </a:lnTo>
                    <a:lnTo>
                      <a:pt x="46" y="275"/>
                    </a:lnTo>
                    <a:lnTo>
                      <a:pt x="33" y="323"/>
                    </a:lnTo>
                    <a:lnTo>
                      <a:pt x="21" y="375"/>
                    </a:lnTo>
                    <a:lnTo>
                      <a:pt x="12" y="428"/>
                    </a:lnTo>
                    <a:lnTo>
                      <a:pt x="5" y="482"/>
                    </a:lnTo>
                    <a:lnTo>
                      <a:pt x="0" y="535"/>
                    </a:lnTo>
                    <a:lnTo>
                      <a:pt x="0" y="588"/>
                    </a:lnTo>
                    <a:lnTo>
                      <a:pt x="5" y="639"/>
                    </a:lnTo>
                    <a:lnTo>
                      <a:pt x="15" y="687"/>
                    </a:lnTo>
                    <a:lnTo>
                      <a:pt x="30" y="730"/>
                    </a:lnTo>
                    <a:lnTo>
                      <a:pt x="62" y="806"/>
                    </a:lnTo>
                    <a:lnTo>
                      <a:pt x="81" y="868"/>
                    </a:lnTo>
                    <a:lnTo>
                      <a:pt x="90" y="920"/>
                    </a:lnTo>
                    <a:lnTo>
                      <a:pt x="90" y="961"/>
                    </a:lnTo>
                    <a:lnTo>
                      <a:pt x="84" y="993"/>
                    </a:lnTo>
                    <a:lnTo>
                      <a:pt x="74" y="1018"/>
                    </a:lnTo>
                    <a:lnTo>
                      <a:pt x="60" y="1035"/>
                    </a:lnTo>
                    <a:lnTo>
                      <a:pt x="47" y="1049"/>
                    </a:lnTo>
                    <a:lnTo>
                      <a:pt x="34" y="1061"/>
                    </a:lnTo>
                    <a:lnTo>
                      <a:pt x="26" y="1072"/>
                    </a:lnTo>
                    <a:lnTo>
                      <a:pt x="22" y="1083"/>
                    </a:lnTo>
                    <a:lnTo>
                      <a:pt x="22" y="1093"/>
                    </a:lnTo>
                    <a:lnTo>
                      <a:pt x="25" y="1102"/>
                    </a:lnTo>
                    <a:lnTo>
                      <a:pt x="31" y="1112"/>
                    </a:lnTo>
                    <a:lnTo>
                      <a:pt x="40" y="1121"/>
                    </a:lnTo>
                    <a:lnTo>
                      <a:pt x="51" y="1129"/>
                    </a:lnTo>
                    <a:lnTo>
                      <a:pt x="64" y="1136"/>
                    </a:lnTo>
                    <a:lnTo>
                      <a:pt x="80" y="1144"/>
                    </a:lnTo>
                    <a:lnTo>
                      <a:pt x="96" y="1150"/>
                    </a:lnTo>
                    <a:lnTo>
                      <a:pt x="115" y="1156"/>
                    </a:lnTo>
                    <a:lnTo>
                      <a:pt x="133" y="1162"/>
                    </a:lnTo>
                    <a:lnTo>
                      <a:pt x="152" y="1167"/>
                    </a:lnTo>
                    <a:lnTo>
                      <a:pt x="171" y="1171"/>
                    </a:lnTo>
                    <a:lnTo>
                      <a:pt x="191" y="1176"/>
                    </a:lnTo>
                    <a:lnTo>
                      <a:pt x="211" y="1181"/>
                    </a:lnTo>
                    <a:lnTo>
                      <a:pt x="233" y="1186"/>
                    </a:lnTo>
                    <a:lnTo>
                      <a:pt x="256" y="1192"/>
                    </a:lnTo>
                    <a:lnTo>
                      <a:pt x="279" y="1197"/>
                    </a:lnTo>
                    <a:lnTo>
                      <a:pt x="304" y="1201"/>
                    </a:lnTo>
                    <a:lnTo>
                      <a:pt x="328" y="1202"/>
                    </a:lnTo>
                    <a:lnTo>
                      <a:pt x="351" y="1200"/>
                    </a:lnTo>
                    <a:lnTo>
                      <a:pt x="375" y="1194"/>
                    </a:lnTo>
                    <a:lnTo>
                      <a:pt x="397" y="1184"/>
                    </a:lnTo>
                    <a:lnTo>
                      <a:pt x="416" y="1167"/>
                    </a:lnTo>
                    <a:lnTo>
                      <a:pt x="435" y="1144"/>
                    </a:lnTo>
                    <a:lnTo>
                      <a:pt x="449" y="1113"/>
                    </a:lnTo>
                    <a:lnTo>
                      <a:pt x="462" y="1073"/>
                    </a:lnTo>
                    <a:lnTo>
                      <a:pt x="471" y="1025"/>
                    </a:lnTo>
                    <a:lnTo>
                      <a:pt x="476" y="966"/>
                    </a:lnTo>
                    <a:lnTo>
                      <a:pt x="477" y="897"/>
                    </a:lnTo>
                    <a:lnTo>
                      <a:pt x="475" y="749"/>
                    </a:lnTo>
                    <a:lnTo>
                      <a:pt x="472" y="606"/>
                    </a:lnTo>
                    <a:lnTo>
                      <a:pt x="468" y="472"/>
                    </a:lnTo>
                    <a:lnTo>
                      <a:pt x="462" y="351"/>
                    </a:lnTo>
                    <a:lnTo>
                      <a:pt x="451" y="245"/>
                    </a:lnTo>
                    <a:lnTo>
                      <a:pt x="436" y="157"/>
                    </a:lnTo>
                    <a:lnTo>
                      <a:pt x="415" y="91"/>
                    </a:lnTo>
                    <a:lnTo>
                      <a:pt x="389" y="50"/>
                    </a:lnTo>
                    <a:lnTo>
                      <a:pt x="372" y="36"/>
                    </a:lnTo>
                    <a:lnTo>
                      <a:pt x="355" y="26"/>
                    </a:lnTo>
                    <a:lnTo>
                      <a:pt x="336" y="17"/>
                    </a:lnTo>
                    <a:lnTo>
                      <a:pt x="315" y="10"/>
                    </a:lnTo>
                    <a:lnTo>
                      <a:pt x="295" y="4"/>
                    </a:lnTo>
                    <a:lnTo>
                      <a:pt x="274" y="1"/>
                    </a:lnTo>
                    <a:lnTo>
                      <a:pt x="254" y="0"/>
                    </a:lnTo>
                    <a:lnTo>
                      <a:pt x="233" y="1"/>
                    </a:lnTo>
                    <a:lnTo>
                      <a:pt x="214" y="4"/>
                    </a:lnTo>
                    <a:lnTo>
                      <a:pt x="194" y="9"/>
                    </a:lnTo>
                    <a:lnTo>
                      <a:pt x="176" y="16"/>
                    </a:lnTo>
                    <a:lnTo>
                      <a:pt x="159" y="25"/>
                    </a:lnTo>
                    <a:lnTo>
                      <a:pt x="145" y="36"/>
                    </a:lnTo>
                    <a:lnTo>
                      <a:pt x="131" y="49"/>
                    </a:lnTo>
                    <a:lnTo>
                      <a:pt x="121" y="64"/>
                    </a:lnTo>
                    <a:lnTo>
                      <a:pt x="113" y="82"/>
                    </a:lnTo>
                    <a:close/>
                  </a:path>
                </a:pathLst>
              </a:custGeom>
              <a:solidFill>
                <a:srgbClr val="F4E2D1"/>
              </a:solidFill>
              <a:ln w="9525">
                <a:noFill/>
                <a:round/>
                <a:headEnd/>
                <a:tailEnd/>
              </a:ln>
            </p:spPr>
            <p:txBody>
              <a:bodyPr/>
              <a:lstStyle/>
              <a:p>
                <a:endParaRPr lang="ja-JP" altLang="en-US"/>
              </a:p>
            </p:txBody>
          </p:sp>
          <p:sp>
            <p:nvSpPr>
              <p:cNvPr id="8257" name="Freeform 26"/>
              <p:cNvSpPr>
                <a:spLocks/>
              </p:cNvSpPr>
              <p:nvPr/>
            </p:nvSpPr>
            <p:spPr bwMode="auto">
              <a:xfrm>
                <a:off x="1275" y="2705"/>
                <a:ext cx="109" cy="292"/>
              </a:xfrm>
              <a:custGeom>
                <a:avLst/>
                <a:gdLst>
                  <a:gd name="T0" fmla="*/ 0 w 455"/>
                  <a:gd name="T1" fmla="*/ 0 h 1187"/>
                  <a:gd name="T2" fmla="*/ 0 w 455"/>
                  <a:gd name="T3" fmla="*/ 0 h 1187"/>
                  <a:gd name="T4" fmla="*/ 0 w 455"/>
                  <a:gd name="T5" fmla="*/ 0 h 1187"/>
                  <a:gd name="T6" fmla="*/ 0 w 455"/>
                  <a:gd name="T7" fmla="*/ 0 h 1187"/>
                  <a:gd name="T8" fmla="*/ 0 w 455"/>
                  <a:gd name="T9" fmla="*/ 0 h 1187"/>
                  <a:gd name="T10" fmla="*/ 0 w 455"/>
                  <a:gd name="T11" fmla="*/ 0 h 1187"/>
                  <a:gd name="T12" fmla="*/ 0 w 455"/>
                  <a:gd name="T13" fmla="*/ 0 h 1187"/>
                  <a:gd name="T14" fmla="*/ 0 w 455"/>
                  <a:gd name="T15" fmla="*/ 0 h 1187"/>
                  <a:gd name="T16" fmla="*/ 0 w 455"/>
                  <a:gd name="T17" fmla="*/ 0 h 1187"/>
                  <a:gd name="T18" fmla="*/ 0 w 455"/>
                  <a:gd name="T19" fmla="*/ 0 h 1187"/>
                  <a:gd name="T20" fmla="*/ 0 w 455"/>
                  <a:gd name="T21" fmla="*/ 0 h 1187"/>
                  <a:gd name="T22" fmla="*/ 0 w 455"/>
                  <a:gd name="T23" fmla="*/ 0 h 1187"/>
                  <a:gd name="T24" fmla="*/ 0 w 455"/>
                  <a:gd name="T25" fmla="*/ 0 h 1187"/>
                  <a:gd name="T26" fmla="*/ 0 w 455"/>
                  <a:gd name="T27" fmla="*/ 0 h 1187"/>
                  <a:gd name="T28" fmla="*/ 0 w 455"/>
                  <a:gd name="T29" fmla="*/ 0 h 1187"/>
                  <a:gd name="T30" fmla="*/ 0 w 455"/>
                  <a:gd name="T31" fmla="*/ 0 h 1187"/>
                  <a:gd name="T32" fmla="*/ 0 w 455"/>
                  <a:gd name="T33" fmla="*/ 0 h 1187"/>
                  <a:gd name="T34" fmla="*/ 0 w 455"/>
                  <a:gd name="T35" fmla="*/ 0 h 1187"/>
                  <a:gd name="T36" fmla="*/ 0 w 455"/>
                  <a:gd name="T37" fmla="*/ 0 h 1187"/>
                  <a:gd name="T38" fmla="*/ 0 w 455"/>
                  <a:gd name="T39" fmla="*/ 0 h 1187"/>
                  <a:gd name="T40" fmla="*/ 0 w 455"/>
                  <a:gd name="T41" fmla="*/ 0 h 1187"/>
                  <a:gd name="T42" fmla="*/ 0 w 455"/>
                  <a:gd name="T43" fmla="*/ 0 h 1187"/>
                  <a:gd name="T44" fmla="*/ 0 w 455"/>
                  <a:gd name="T45" fmla="*/ 0 h 1187"/>
                  <a:gd name="T46" fmla="*/ 0 w 455"/>
                  <a:gd name="T47" fmla="*/ 0 h 1187"/>
                  <a:gd name="T48" fmla="*/ 0 w 455"/>
                  <a:gd name="T49" fmla="*/ 0 h 1187"/>
                  <a:gd name="T50" fmla="*/ 0 w 455"/>
                  <a:gd name="T51" fmla="*/ 0 h 1187"/>
                  <a:gd name="T52" fmla="*/ 0 w 455"/>
                  <a:gd name="T53" fmla="*/ 0 h 1187"/>
                  <a:gd name="T54" fmla="*/ 0 w 455"/>
                  <a:gd name="T55" fmla="*/ 0 h 1187"/>
                  <a:gd name="T56" fmla="*/ 0 w 455"/>
                  <a:gd name="T57" fmla="*/ 0 h 1187"/>
                  <a:gd name="T58" fmla="*/ 0 w 455"/>
                  <a:gd name="T59" fmla="*/ 0 h 1187"/>
                  <a:gd name="T60" fmla="*/ 0 w 455"/>
                  <a:gd name="T61" fmla="*/ 0 h 1187"/>
                  <a:gd name="T62" fmla="*/ 0 w 455"/>
                  <a:gd name="T63" fmla="*/ 0 h 1187"/>
                  <a:gd name="T64" fmla="*/ 0 w 455"/>
                  <a:gd name="T65" fmla="*/ 0 h 1187"/>
                  <a:gd name="T66" fmla="*/ 0 w 455"/>
                  <a:gd name="T67" fmla="*/ 0 h 1187"/>
                  <a:gd name="T68" fmla="*/ 0 w 455"/>
                  <a:gd name="T69" fmla="*/ 0 h 1187"/>
                  <a:gd name="T70" fmla="*/ 0 w 455"/>
                  <a:gd name="T71" fmla="*/ 0 h 1187"/>
                  <a:gd name="T72" fmla="*/ 0 w 455"/>
                  <a:gd name="T73" fmla="*/ 0 h 1187"/>
                  <a:gd name="T74" fmla="*/ 0 w 455"/>
                  <a:gd name="T75" fmla="*/ 0 h 1187"/>
                  <a:gd name="T76" fmla="*/ 0 w 455"/>
                  <a:gd name="T77" fmla="*/ 0 h 1187"/>
                  <a:gd name="T78" fmla="*/ 0 w 455"/>
                  <a:gd name="T79" fmla="*/ 0 h 1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55"/>
                  <a:gd name="T121" fmla="*/ 0 h 1187"/>
                  <a:gd name="T122" fmla="*/ 455 w 455"/>
                  <a:gd name="T123" fmla="*/ 1187 h 11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55" h="1187">
                    <a:moveTo>
                      <a:pt x="107" y="80"/>
                    </a:moveTo>
                    <a:lnTo>
                      <a:pt x="105" y="85"/>
                    </a:lnTo>
                    <a:lnTo>
                      <a:pt x="100" y="99"/>
                    </a:lnTo>
                    <a:lnTo>
                      <a:pt x="91" y="120"/>
                    </a:lnTo>
                    <a:lnTo>
                      <a:pt x="81" y="149"/>
                    </a:lnTo>
                    <a:lnTo>
                      <a:pt x="69" y="185"/>
                    </a:lnTo>
                    <a:lnTo>
                      <a:pt x="56" y="225"/>
                    </a:lnTo>
                    <a:lnTo>
                      <a:pt x="44" y="270"/>
                    </a:lnTo>
                    <a:lnTo>
                      <a:pt x="32" y="318"/>
                    </a:lnTo>
                    <a:lnTo>
                      <a:pt x="20" y="370"/>
                    </a:lnTo>
                    <a:lnTo>
                      <a:pt x="11" y="422"/>
                    </a:lnTo>
                    <a:lnTo>
                      <a:pt x="4" y="475"/>
                    </a:lnTo>
                    <a:lnTo>
                      <a:pt x="0" y="529"/>
                    </a:lnTo>
                    <a:lnTo>
                      <a:pt x="0" y="580"/>
                    </a:lnTo>
                    <a:lnTo>
                      <a:pt x="4" y="631"/>
                    </a:lnTo>
                    <a:lnTo>
                      <a:pt x="13" y="677"/>
                    </a:lnTo>
                    <a:lnTo>
                      <a:pt x="29" y="720"/>
                    </a:lnTo>
                    <a:lnTo>
                      <a:pt x="59" y="796"/>
                    </a:lnTo>
                    <a:lnTo>
                      <a:pt x="77" y="857"/>
                    </a:lnTo>
                    <a:lnTo>
                      <a:pt x="86" y="909"/>
                    </a:lnTo>
                    <a:lnTo>
                      <a:pt x="86" y="949"/>
                    </a:lnTo>
                    <a:lnTo>
                      <a:pt x="81" y="981"/>
                    </a:lnTo>
                    <a:lnTo>
                      <a:pt x="71" y="1005"/>
                    </a:lnTo>
                    <a:lnTo>
                      <a:pt x="57" y="1023"/>
                    </a:lnTo>
                    <a:lnTo>
                      <a:pt x="44" y="1036"/>
                    </a:lnTo>
                    <a:lnTo>
                      <a:pt x="31" y="1048"/>
                    </a:lnTo>
                    <a:lnTo>
                      <a:pt x="22" y="1059"/>
                    </a:lnTo>
                    <a:lnTo>
                      <a:pt x="18" y="1071"/>
                    </a:lnTo>
                    <a:lnTo>
                      <a:pt x="17" y="1081"/>
                    </a:lnTo>
                    <a:lnTo>
                      <a:pt x="20" y="1090"/>
                    </a:lnTo>
                    <a:lnTo>
                      <a:pt x="26" y="1100"/>
                    </a:lnTo>
                    <a:lnTo>
                      <a:pt x="35" y="1108"/>
                    </a:lnTo>
                    <a:lnTo>
                      <a:pt x="46" y="1116"/>
                    </a:lnTo>
                    <a:lnTo>
                      <a:pt x="60" y="1123"/>
                    </a:lnTo>
                    <a:lnTo>
                      <a:pt x="74" y="1130"/>
                    </a:lnTo>
                    <a:lnTo>
                      <a:pt x="90" y="1136"/>
                    </a:lnTo>
                    <a:lnTo>
                      <a:pt x="108" y="1142"/>
                    </a:lnTo>
                    <a:lnTo>
                      <a:pt x="126" y="1147"/>
                    </a:lnTo>
                    <a:lnTo>
                      <a:pt x="145" y="1152"/>
                    </a:lnTo>
                    <a:lnTo>
                      <a:pt x="164" y="1156"/>
                    </a:lnTo>
                    <a:lnTo>
                      <a:pt x="182" y="1160"/>
                    </a:lnTo>
                    <a:lnTo>
                      <a:pt x="202" y="1166"/>
                    </a:lnTo>
                    <a:lnTo>
                      <a:pt x="222" y="1171"/>
                    </a:lnTo>
                    <a:lnTo>
                      <a:pt x="244" y="1177"/>
                    </a:lnTo>
                    <a:lnTo>
                      <a:pt x="266" y="1182"/>
                    </a:lnTo>
                    <a:lnTo>
                      <a:pt x="289" y="1186"/>
                    </a:lnTo>
                    <a:lnTo>
                      <a:pt x="313" y="1187"/>
                    </a:lnTo>
                    <a:lnTo>
                      <a:pt x="335" y="1185"/>
                    </a:lnTo>
                    <a:lnTo>
                      <a:pt x="357" y="1179"/>
                    </a:lnTo>
                    <a:lnTo>
                      <a:pt x="378" y="1169"/>
                    </a:lnTo>
                    <a:lnTo>
                      <a:pt x="397" y="1152"/>
                    </a:lnTo>
                    <a:lnTo>
                      <a:pt x="414" y="1130"/>
                    </a:lnTo>
                    <a:lnTo>
                      <a:pt x="428" y="1099"/>
                    </a:lnTo>
                    <a:lnTo>
                      <a:pt x="440" y="1060"/>
                    </a:lnTo>
                    <a:lnTo>
                      <a:pt x="449" y="1012"/>
                    </a:lnTo>
                    <a:lnTo>
                      <a:pt x="454" y="954"/>
                    </a:lnTo>
                    <a:lnTo>
                      <a:pt x="455" y="886"/>
                    </a:lnTo>
                    <a:lnTo>
                      <a:pt x="453" y="740"/>
                    </a:lnTo>
                    <a:lnTo>
                      <a:pt x="450" y="599"/>
                    </a:lnTo>
                    <a:lnTo>
                      <a:pt x="446" y="466"/>
                    </a:lnTo>
                    <a:lnTo>
                      <a:pt x="439" y="346"/>
                    </a:lnTo>
                    <a:lnTo>
                      <a:pt x="430" y="241"/>
                    </a:lnTo>
                    <a:lnTo>
                      <a:pt x="416" y="154"/>
                    </a:lnTo>
                    <a:lnTo>
                      <a:pt x="396" y="88"/>
                    </a:lnTo>
                    <a:lnTo>
                      <a:pt x="370" y="48"/>
                    </a:lnTo>
                    <a:lnTo>
                      <a:pt x="355" y="36"/>
                    </a:lnTo>
                    <a:lnTo>
                      <a:pt x="339" y="24"/>
                    </a:lnTo>
                    <a:lnTo>
                      <a:pt x="320" y="15"/>
                    </a:lnTo>
                    <a:lnTo>
                      <a:pt x="301" y="9"/>
                    </a:lnTo>
                    <a:lnTo>
                      <a:pt x="282" y="4"/>
                    </a:lnTo>
                    <a:lnTo>
                      <a:pt x="262" y="1"/>
                    </a:lnTo>
                    <a:lnTo>
                      <a:pt x="242" y="0"/>
                    </a:lnTo>
                    <a:lnTo>
                      <a:pt x="222" y="1"/>
                    </a:lnTo>
                    <a:lnTo>
                      <a:pt x="204" y="3"/>
                    </a:lnTo>
                    <a:lnTo>
                      <a:pt x="185" y="8"/>
                    </a:lnTo>
                    <a:lnTo>
                      <a:pt x="168" y="15"/>
                    </a:lnTo>
                    <a:lnTo>
                      <a:pt x="152" y="24"/>
                    </a:lnTo>
                    <a:lnTo>
                      <a:pt x="138" y="35"/>
                    </a:lnTo>
                    <a:lnTo>
                      <a:pt x="125" y="48"/>
                    </a:lnTo>
                    <a:lnTo>
                      <a:pt x="115" y="63"/>
                    </a:lnTo>
                    <a:lnTo>
                      <a:pt x="107" y="80"/>
                    </a:lnTo>
                    <a:close/>
                  </a:path>
                </a:pathLst>
              </a:custGeom>
              <a:solidFill>
                <a:srgbClr val="F2DDC9"/>
              </a:solidFill>
              <a:ln w="9525">
                <a:noFill/>
                <a:round/>
                <a:headEnd/>
                <a:tailEnd/>
              </a:ln>
            </p:spPr>
            <p:txBody>
              <a:bodyPr/>
              <a:lstStyle/>
              <a:p>
                <a:endParaRPr lang="ja-JP" altLang="en-US"/>
              </a:p>
            </p:txBody>
          </p:sp>
          <p:sp>
            <p:nvSpPr>
              <p:cNvPr id="8258" name="Freeform 27"/>
              <p:cNvSpPr>
                <a:spLocks/>
              </p:cNvSpPr>
              <p:nvPr/>
            </p:nvSpPr>
            <p:spPr bwMode="auto">
              <a:xfrm>
                <a:off x="1049" y="2552"/>
                <a:ext cx="94" cy="45"/>
              </a:xfrm>
              <a:custGeom>
                <a:avLst/>
                <a:gdLst>
                  <a:gd name="T0" fmla="*/ 0 w 386"/>
                  <a:gd name="T1" fmla="*/ 0 h 182"/>
                  <a:gd name="T2" fmla="*/ 0 w 386"/>
                  <a:gd name="T3" fmla="*/ 0 h 182"/>
                  <a:gd name="T4" fmla="*/ 0 w 386"/>
                  <a:gd name="T5" fmla="*/ 0 h 182"/>
                  <a:gd name="T6" fmla="*/ 0 w 386"/>
                  <a:gd name="T7" fmla="*/ 0 h 182"/>
                  <a:gd name="T8" fmla="*/ 0 w 386"/>
                  <a:gd name="T9" fmla="*/ 0 h 182"/>
                  <a:gd name="T10" fmla="*/ 0 w 386"/>
                  <a:gd name="T11" fmla="*/ 0 h 182"/>
                  <a:gd name="T12" fmla="*/ 0 w 386"/>
                  <a:gd name="T13" fmla="*/ 0 h 182"/>
                  <a:gd name="T14" fmla="*/ 0 w 386"/>
                  <a:gd name="T15" fmla="*/ 0 h 182"/>
                  <a:gd name="T16" fmla="*/ 0 w 386"/>
                  <a:gd name="T17" fmla="*/ 0 h 182"/>
                  <a:gd name="T18" fmla="*/ 0 w 386"/>
                  <a:gd name="T19" fmla="*/ 0 h 182"/>
                  <a:gd name="T20" fmla="*/ 0 w 386"/>
                  <a:gd name="T21" fmla="*/ 0 h 182"/>
                  <a:gd name="T22" fmla="*/ 0 w 386"/>
                  <a:gd name="T23" fmla="*/ 0 h 182"/>
                  <a:gd name="T24" fmla="*/ 0 w 386"/>
                  <a:gd name="T25" fmla="*/ 0 h 182"/>
                  <a:gd name="T26" fmla="*/ 0 w 386"/>
                  <a:gd name="T27" fmla="*/ 0 h 182"/>
                  <a:gd name="T28" fmla="*/ 0 w 386"/>
                  <a:gd name="T29" fmla="*/ 0 h 182"/>
                  <a:gd name="T30" fmla="*/ 0 w 386"/>
                  <a:gd name="T31" fmla="*/ 0 h 182"/>
                  <a:gd name="T32" fmla="*/ 0 w 386"/>
                  <a:gd name="T33" fmla="*/ 0 h 182"/>
                  <a:gd name="T34" fmla="*/ 0 w 386"/>
                  <a:gd name="T35" fmla="*/ 0 h 182"/>
                  <a:gd name="T36" fmla="*/ 0 w 386"/>
                  <a:gd name="T37" fmla="*/ 0 h 182"/>
                  <a:gd name="T38" fmla="*/ 0 w 386"/>
                  <a:gd name="T39" fmla="*/ 0 h 182"/>
                  <a:gd name="T40" fmla="*/ 0 w 386"/>
                  <a:gd name="T41" fmla="*/ 0 h 182"/>
                  <a:gd name="T42" fmla="*/ 0 w 386"/>
                  <a:gd name="T43" fmla="*/ 0 h 182"/>
                  <a:gd name="T44" fmla="*/ 0 w 386"/>
                  <a:gd name="T45" fmla="*/ 0 h 182"/>
                  <a:gd name="T46" fmla="*/ 0 w 386"/>
                  <a:gd name="T47" fmla="*/ 0 h 182"/>
                  <a:gd name="T48" fmla="*/ 0 w 386"/>
                  <a:gd name="T49" fmla="*/ 0 h 182"/>
                  <a:gd name="T50" fmla="*/ 0 w 386"/>
                  <a:gd name="T51" fmla="*/ 0 h 182"/>
                  <a:gd name="T52" fmla="*/ 0 w 386"/>
                  <a:gd name="T53" fmla="*/ 0 h 182"/>
                  <a:gd name="T54" fmla="*/ 0 w 386"/>
                  <a:gd name="T55" fmla="*/ 0 h 182"/>
                  <a:gd name="T56" fmla="*/ 0 w 386"/>
                  <a:gd name="T57" fmla="*/ 0 h 182"/>
                  <a:gd name="T58" fmla="*/ 0 w 386"/>
                  <a:gd name="T59" fmla="*/ 0 h 182"/>
                  <a:gd name="T60" fmla="*/ 0 w 386"/>
                  <a:gd name="T61" fmla="*/ 0 h 182"/>
                  <a:gd name="T62" fmla="*/ 0 w 386"/>
                  <a:gd name="T63" fmla="*/ 0 h 182"/>
                  <a:gd name="T64" fmla="*/ 0 w 386"/>
                  <a:gd name="T65" fmla="*/ 0 h 182"/>
                  <a:gd name="T66" fmla="*/ 0 w 386"/>
                  <a:gd name="T67" fmla="*/ 0 h 182"/>
                  <a:gd name="T68" fmla="*/ 0 w 386"/>
                  <a:gd name="T69" fmla="*/ 0 h 182"/>
                  <a:gd name="T70" fmla="*/ 0 w 386"/>
                  <a:gd name="T71" fmla="*/ 0 h 182"/>
                  <a:gd name="T72" fmla="*/ 0 w 386"/>
                  <a:gd name="T73" fmla="*/ 0 h 182"/>
                  <a:gd name="T74" fmla="*/ 0 w 386"/>
                  <a:gd name="T75" fmla="*/ 0 h 182"/>
                  <a:gd name="T76" fmla="*/ 0 w 386"/>
                  <a:gd name="T77" fmla="*/ 0 h 182"/>
                  <a:gd name="T78" fmla="*/ 0 w 386"/>
                  <a:gd name="T79" fmla="*/ 0 h 182"/>
                  <a:gd name="T80" fmla="*/ 0 w 386"/>
                  <a:gd name="T81" fmla="*/ 0 h 182"/>
                  <a:gd name="T82" fmla="*/ 0 w 386"/>
                  <a:gd name="T83" fmla="*/ 0 h 182"/>
                  <a:gd name="T84" fmla="*/ 0 w 386"/>
                  <a:gd name="T85" fmla="*/ 0 h 182"/>
                  <a:gd name="T86" fmla="*/ 0 w 386"/>
                  <a:gd name="T87" fmla="*/ 0 h 182"/>
                  <a:gd name="T88" fmla="*/ 0 w 386"/>
                  <a:gd name="T89" fmla="*/ 0 h 182"/>
                  <a:gd name="T90" fmla="*/ 0 w 386"/>
                  <a:gd name="T91" fmla="*/ 0 h 182"/>
                  <a:gd name="T92" fmla="*/ 0 w 386"/>
                  <a:gd name="T93" fmla="*/ 0 h 182"/>
                  <a:gd name="T94" fmla="*/ 0 w 386"/>
                  <a:gd name="T95" fmla="*/ 0 h 182"/>
                  <a:gd name="T96" fmla="*/ 0 w 386"/>
                  <a:gd name="T97" fmla="*/ 0 h 182"/>
                  <a:gd name="T98" fmla="*/ 0 w 386"/>
                  <a:gd name="T99" fmla="*/ 0 h 182"/>
                  <a:gd name="T100" fmla="*/ 0 w 386"/>
                  <a:gd name="T101" fmla="*/ 0 h 182"/>
                  <a:gd name="T102" fmla="*/ 0 w 386"/>
                  <a:gd name="T103" fmla="*/ 0 h 182"/>
                  <a:gd name="T104" fmla="*/ 0 w 386"/>
                  <a:gd name="T105" fmla="*/ 0 h 182"/>
                  <a:gd name="T106" fmla="*/ 0 w 386"/>
                  <a:gd name="T107" fmla="*/ 0 h 182"/>
                  <a:gd name="T108" fmla="*/ 0 w 386"/>
                  <a:gd name="T109" fmla="*/ 0 h 182"/>
                  <a:gd name="T110" fmla="*/ 0 w 386"/>
                  <a:gd name="T111" fmla="*/ 0 h 182"/>
                  <a:gd name="T112" fmla="*/ 0 w 386"/>
                  <a:gd name="T113" fmla="*/ 0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6"/>
                  <a:gd name="T172" fmla="*/ 0 h 182"/>
                  <a:gd name="T173" fmla="*/ 386 w 386"/>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6" h="182">
                    <a:moveTo>
                      <a:pt x="173" y="76"/>
                    </a:moveTo>
                    <a:lnTo>
                      <a:pt x="180" y="77"/>
                    </a:lnTo>
                    <a:lnTo>
                      <a:pt x="195" y="82"/>
                    </a:lnTo>
                    <a:lnTo>
                      <a:pt x="218" y="90"/>
                    </a:lnTo>
                    <a:lnTo>
                      <a:pt x="245" y="99"/>
                    </a:lnTo>
                    <a:lnTo>
                      <a:pt x="273" y="111"/>
                    </a:lnTo>
                    <a:lnTo>
                      <a:pt x="300" y="126"/>
                    </a:lnTo>
                    <a:lnTo>
                      <a:pt x="323" y="143"/>
                    </a:lnTo>
                    <a:lnTo>
                      <a:pt x="337" y="162"/>
                    </a:lnTo>
                    <a:lnTo>
                      <a:pt x="348" y="175"/>
                    </a:lnTo>
                    <a:lnTo>
                      <a:pt x="361" y="176"/>
                    </a:lnTo>
                    <a:lnTo>
                      <a:pt x="372" y="168"/>
                    </a:lnTo>
                    <a:lnTo>
                      <a:pt x="381" y="152"/>
                    </a:lnTo>
                    <a:lnTo>
                      <a:pt x="386" y="131"/>
                    </a:lnTo>
                    <a:lnTo>
                      <a:pt x="385" y="107"/>
                    </a:lnTo>
                    <a:lnTo>
                      <a:pt x="376" y="84"/>
                    </a:lnTo>
                    <a:lnTo>
                      <a:pt x="357" y="62"/>
                    </a:lnTo>
                    <a:lnTo>
                      <a:pt x="343" y="52"/>
                    </a:lnTo>
                    <a:lnTo>
                      <a:pt x="328" y="42"/>
                    </a:lnTo>
                    <a:lnTo>
                      <a:pt x="311" y="33"/>
                    </a:lnTo>
                    <a:lnTo>
                      <a:pt x="293" y="25"/>
                    </a:lnTo>
                    <a:lnTo>
                      <a:pt x="273" y="18"/>
                    </a:lnTo>
                    <a:lnTo>
                      <a:pt x="253" y="11"/>
                    </a:lnTo>
                    <a:lnTo>
                      <a:pt x="231" y="6"/>
                    </a:lnTo>
                    <a:lnTo>
                      <a:pt x="210" y="2"/>
                    </a:lnTo>
                    <a:lnTo>
                      <a:pt x="188" y="0"/>
                    </a:lnTo>
                    <a:lnTo>
                      <a:pt x="167" y="0"/>
                    </a:lnTo>
                    <a:lnTo>
                      <a:pt x="146" y="1"/>
                    </a:lnTo>
                    <a:lnTo>
                      <a:pt x="125" y="4"/>
                    </a:lnTo>
                    <a:lnTo>
                      <a:pt x="105" y="9"/>
                    </a:lnTo>
                    <a:lnTo>
                      <a:pt x="87" y="17"/>
                    </a:lnTo>
                    <a:lnTo>
                      <a:pt x="69" y="27"/>
                    </a:lnTo>
                    <a:lnTo>
                      <a:pt x="54" y="39"/>
                    </a:lnTo>
                    <a:lnTo>
                      <a:pt x="29" y="66"/>
                    </a:lnTo>
                    <a:lnTo>
                      <a:pt x="13" y="90"/>
                    </a:lnTo>
                    <a:lnTo>
                      <a:pt x="3" y="111"/>
                    </a:lnTo>
                    <a:lnTo>
                      <a:pt x="0" y="130"/>
                    </a:lnTo>
                    <a:lnTo>
                      <a:pt x="2" y="146"/>
                    </a:lnTo>
                    <a:lnTo>
                      <a:pt x="7" y="159"/>
                    </a:lnTo>
                    <a:lnTo>
                      <a:pt x="14" y="169"/>
                    </a:lnTo>
                    <a:lnTo>
                      <a:pt x="22" y="176"/>
                    </a:lnTo>
                    <a:lnTo>
                      <a:pt x="30" y="180"/>
                    </a:lnTo>
                    <a:lnTo>
                      <a:pt x="36" y="182"/>
                    </a:lnTo>
                    <a:lnTo>
                      <a:pt x="43" y="181"/>
                    </a:lnTo>
                    <a:lnTo>
                      <a:pt x="48" y="178"/>
                    </a:lnTo>
                    <a:lnTo>
                      <a:pt x="51" y="172"/>
                    </a:lnTo>
                    <a:lnTo>
                      <a:pt x="54" y="163"/>
                    </a:lnTo>
                    <a:lnTo>
                      <a:pt x="55" y="152"/>
                    </a:lnTo>
                    <a:lnTo>
                      <a:pt x="54" y="137"/>
                    </a:lnTo>
                    <a:lnTo>
                      <a:pt x="54" y="123"/>
                    </a:lnTo>
                    <a:lnTo>
                      <a:pt x="58" y="108"/>
                    </a:lnTo>
                    <a:lnTo>
                      <a:pt x="66" y="97"/>
                    </a:lnTo>
                    <a:lnTo>
                      <a:pt x="79" y="88"/>
                    </a:lnTo>
                    <a:lnTo>
                      <a:pt x="96" y="80"/>
                    </a:lnTo>
                    <a:lnTo>
                      <a:pt x="117" y="75"/>
                    </a:lnTo>
                    <a:lnTo>
                      <a:pt x="142" y="74"/>
                    </a:lnTo>
                    <a:lnTo>
                      <a:pt x="173" y="76"/>
                    </a:lnTo>
                    <a:close/>
                  </a:path>
                </a:pathLst>
              </a:custGeom>
              <a:solidFill>
                <a:srgbClr val="FFFFFF"/>
              </a:solidFill>
              <a:ln w="9525">
                <a:noFill/>
                <a:round/>
                <a:headEnd/>
                <a:tailEnd/>
              </a:ln>
            </p:spPr>
            <p:txBody>
              <a:bodyPr/>
              <a:lstStyle/>
              <a:p>
                <a:endParaRPr lang="ja-JP" altLang="en-US"/>
              </a:p>
            </p:txBody>
          </p:sp>
          <p:sp>
            <p:nvSpPr>
              <p:cNvPr id="8259" name="Freeform 28"/>
              <p:cNvSpPr>
                <a:spLocks/>
              </p:cNvSpPr>
              <p:nvPr/>
            </p:nvSpPr>
            <p:spPr bwMode="auto">
              <a:xfrm>
                <a:off x="1049" y="2554"/>
                <a:ext cx="92" cy="41"/>
              </a:xfrm>
              <a:custGeom>
                <a:avLst/>
                <a:gdLst>
                  <a:gd name="T0" fmla="*/ 0 w 375"/>
                  <a:gd name="T1" fmla="*/ 0 h 170"/>
                  <a:gd name="T2" fmla="*/ 0 w 375"/>
                  <a:gd name="T3" fmla="*/ 0 h 170"/>
                  <a:gd name="T4" fmla="*/ 0 w 375"/>
                  <a:gd name="T5" fmla="*/ 0 h 170"/>
                  <a:gd name="T6" fmla="*/ 0 w 375"/>
                  <a:gd name="T7" fmla="*/ 0 h 170"/>
                  <a:gd name="T8" fmla="*/ 0 w 375"/>
                  <a:gd name="T9" fmla="*/ 0 h 170"/>
                  <a:gd name="T10" fmla="*/ 0 w 375"/>
                  <a:gd name="T11" fmla="*/ 0 h 170"/>
                  <a:gd name="T12" fmla="*/ 0 w 375"/>
                  <a:gd name="T13" fmla="*/ 0 h 170"/>
                  <a:gd name="T14" fmla="*/ 0 w 375"/>
                  <a:gd name="T15" fmla="*/ 0 h 170"/>
                  <a:gd name="T16" fmla="*/ 0 w 375"/>
                  <a:gd name="T17" fmla="*/ 0 h 170"/>
                  <a:gd name="T18" fmla="*/ 0 w 375"/>
                  <a:gd name="T19" fmla="*/ 0 h 170"/>
                  <a:gd name="T20" fmla="*/ 0 w 375"/>
                  <a:gd name="T21" fmla="*/ 0 h 170"/>
                  <a:gd name="T22" fmla="*/ 0 w 375"/>
                  <a:gd name="T23" fmla="*/ 0 h 170"/>
                  <a:gd name="T24" fmla="*/ 0 w 375"/>
                  <a:gd name="T25" fmla="*/ 0 h 170"/>
                  <a:gd name="T26" fmla="*/ 0 w 375"/>
                  <a:gd name="T27" fmla="*/ 0 h 170"/>
                  <a:gd name="T28" fmla="*/ 0 w 375"/>
                  <a:gd name="T29" fmla="*/ 0 h 170"/>
                  <a:gd name="T30" fmla="*/ 0 w 375"/>
                  <a:gd name="T31" fmla="*/ 0 h 170"/>
                  <a:gd name="T32" fmla="*/ 0 w 375"/>
                  <a:gd name="T33" fmla="*/ 0 h 170"/>
                  <a:gd name="T34" fmla="*/ 0 w 375"/>
                  <a:gd name="T35" fmla="*/ 0 h 170"/>
                  <a:gd name="T36" fmla="*/ 0 w 375"/>
                  <a:gd name="T37" fmla="*/ 0 h 170"/>
                  <a:gd name="T38" fmla="*/ 0 w 375"/>
                  <a:gd name="T39" fmla="*/ 0 h 170"/>
                  <a:gd name="T40" fmla="*/ 0 w 375"/>
                  <a:gd name="T41" fmla="*/ 0 h 170"/>
                  <a:gd name="T42" fmla="*/ 0 w 375"/>
                  <a:gd name="T43" fmla="*/ 0 h 170"/>
                  <a:gd name="T44" fmla="*/ 0 w 375"/>
                  <a:gd name="T45" fmla="*/ 0 h 170"/>
                  <a:gd name="T46" fmla="*/ 0 w 375"/>
                  <a:gd name="T47" fmla="*/ 0 h 170"/>
                  <a:gd name="T48" fmla="*/ 0 w 375"/>
                  <a:gd name="T49" fmla="*/ 0 h 170"/>
                  <a:gd name="T50" fmla="*/ 0 w 375"/>
                  <a:gd name="T51" fmla="*/ 0 h 170"/>
                  <a:gd name="T52" fmla="*/ 0 w 375"/>
                  <a:gd name="T53" fmla="*/ 0 h 170"/>
                  <a:gd name="T54" fmla="*/ 0 w 375"/>
                  <a:gd name="T55" fmla="*/ 0 h 170"/>
                  <a:gd name="T56" fmla="*/ 0 w 375"/>
                  <a:gd name="T57" fmla="*/ 0 h 170"/>
                  <a:gd name="T58" fmla="*/ 0 w 375"/>
                  <a:gd name="T59" fmla="*/ 0 h 170"/>
                  <a:gd name="T60" fmla="*/ 0 w 375"/>
                  <a:gd name="T61" fmla="*/ 0 h 170"/>
                  <a:gd name="T62" fmla="*/ 0 w 375"/>
                  <a:gd name="T63" fmla="*/ 0 h 170"/>
                  <a:gd name="T64" fmla="*/ 0 w 375"/>
                  <a:gd name="T65" fmla="*/ 0 h 170"/>
                  <a:gd name="T66" fmla="*/ 0 w 375"/>
                  <a:gd name="T67" fmla="*/ 0 h 1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170"/>
                  <a:gd name="T104" fmla="*/ 375 w 375"/>
                  <a:gd name="T105" fmla="*/ 170 h 1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170">
                    <a:moveTo>
                      <a:pt x="46" y="124"/>
                    </a:moveTo>
                    <a:lnTo>
                      <a:pt x="48" y="109"/>
                    </a:lnTo>
                    <a:lnTo>
                      <a:pt x="54" y="96"/>
                    </a:lnTo>
                    <a:lnTo>
                      <a:pt x="63" y="84"/>
                    </a:lnTo>
                    <a:lnTo>
                      <a:pt x="77" y="73"/>
                    </a:lnTo>
                    <a:lnTo>
                      <a:pt x="94" y="66"/>
                    </a:lnTo>
                    <a:lnTo>
                      <a:pt x="116" y="62"/>
                    </a:lnTo>
                    <a:lnTo>
                      <a:pt x="142" y="62"/>
                    </a:lnTo>
                    <a:lnTo>
                      <a:pt x="170" y="67"/>
                    </a:lnTo>
                    <a:lnTo>
                      <a:pt x="183" y="70"/>
                    </a:lnTo>
                    <a:lnTo>
                      <a:pt x="201" y="75"/>
                    </a:lnTo>
                    <a:lnTo>
                      <a:pt x="224" y="84"/>
                    </a:lnTo>
                    <a:lnTo>
                      <a:pt x="251" y="93"/>
                    </a:lnTo>
                    <a:lnTo>
                      <a:pt x="276" y="104"/>
                    </a:lnTo>
                    <a:lnTo>
                      <a:pt x="300" y="118"/>
                    </a:lnTo>
                    <a:lnTo>
                      <a:pt x="320" y="132"/>
                    </a:lnTo>
                    <a:lnTo>
                      <a:pt x="333" y="149"/>
                    </a:lnTo>
                    <a:lnTo>
                      <a:pt x="339" y="158"/>
                    </a:lnTo>
                    <a:lnTo>
                      <a:pt x="345" y="162"/>
                    </a:lnTo>
                    <a:lnTo>
                      <a:pt x="353" y="164"/>
                    </a:lnTo>
                    <a:lnTo>
                      <a:pt x="359" y="162"/>
                    </a:lnTo>
                    <a:lnTo>
                      <a:pt x="365" y="157"/>
                    </a:lnTo>
                    <a:lnTo>
                      <a:pt x="370" y="150"/>
                    </a:lnTo>
                    <a:lnTo>
                      <a:pt x="373" y="139"/>
                    </a:lnTo>
                    <a:lnTo>
                      <a:pt x="375" y="128"/>
                    </a:lnTo>
                    <a:lnTo>
                      <a:pt x="375" y="120"/>
                    </a:lnTo>
                    <a:lnTo>
                      <a:pt x="375" y="110"/>
                    </a:lnTo>
                    <a:lnTo>
                      <a:pt x="373" y="101"/>
                    </a:lnTo>
                    <a:lnTo>
                      <a:pt x="370" y="92"/>
                    </a:lnTo>
                    <a:lnTo>
                      <a:pt x="366" y="84"/>
                    </a:lnTo>
                    <a:lnTo>
                      <a:pt x="360" y="74"/>
                    </a:lnTo>
                    <a:lnTo>
                      <a:pt x="353" y="65"/>
                    </a:lnTo>
                    <a:lnTo>
                      <a:pt x="343" y="57"/>
                    </a:lnTo>
                    <a:lnTo>
                      <a:pt x="330" y="47"/>
                    </a:lnTo>
                    <a:lnTo>
                      <a:pt x="313" y="37"/>
                    </a:lnTo>
                    <a:lnTo>
                      <a:pt x="296" y="28"/>
                    </a:lnTo>
                    <a:lnTo>
                      <a:pt x="277" y="20"/>
                    </a:lnTo>
                    <a:lnTo>
                      <a:pt x="257" y="13"/>
                    </a:lnTo>
                    <a:lnTo>
                      <a:pt x="235" y="7"/>
                    </a:lnTo>
                    <a:lnTo>
                      <a:pt x="214" y="3"/>
                    </a:lnTo>
                    <a:lnTo>
                      <a:pt x="192" y="1"/>
                    </a:lnTo>
                    <a:lnTo>
                      <a:pt x="172" y="0"/>
                    </a:lnTo>
                    <a:lnTo>
                      <a:pt x="153" y="1"/>
                    </a:lnTo>
                    <a:lnTo>
                      <a:pt x="134" y="3"/>
                    </a:lnTo>
                    <a:lnTo>
                      <a:pt x="116" y="6"/>
                    </a:lnTo>
                    <a:lnTo>
                      <a:pt x="99" y="12"/>
                    </a:lnTo>
                    <a:lnTo>
                      <a:pt x="83" y="19"/>
                    </a:lnTo>
                    <a:lnTo>
                      <a:pt x="67" y="27"/>
                    </a:lnTo>
                    <a:lnTo>
                      <a:pt x="54" y="37"/>
                    </a:lnTo>
                    <a:lnTo>
                      <a:pt x="46" y="45"/>
                    </a:lnTo>
                    <a:lnTo>
                      <a:pt x="39" y="53"/>
                    </a:lnTo>
                    <a:lnTo>
                      <a:pt x="32" y="60"/>
                    </a:lnTo>
                    <a:lnTo>
                      <a:pt x="26" y="67"/>
                    </a:lnTo>
                    <a:lnTo>
                      <a:pt x="21" y="74"/>
                    </a:lnTo>
                    <a:lnTo>
                      <a:pt x="16" y="82"/>
                    </a:lnTo>
                    <a:lnTo>
                      <a:pt x="12" y="89"/>
                    </a:lnTo>
                    <a:lnTo>
                      <a:pt x="9" y="96"/>
                    </a:lnTo>
                    <a:lnTo>
                      <a:pt x="3" y="110"/>
                    </a:lnTo>
                    <a:lnTo>
                      <a:pt x="0" y="124"/>
                    </a:lnTo>
                    <a:lnTo>
                      <a:pt x="2" y="135"/>
                    </a:lnTo>
                    <a:lnTo>
                      <a:pt x="4" y="143"/>
                    </a:lnTo>
                    <a:lnTo>
                      <a:pt x="6" y="150"/>
                    </a:lnTo>
                    <a:lnTo>
                      <a:pt x="10" y="156"/>
                    </a:lnTo>
                    <a:lnTo>
                      <a:pt x="14" y="162"/>
                    </a:lnTo>
                    <a:lnTo>
                      <a:pt x="19" y="166"/>
                    </a:lnTo>
                    <a:lnTo>
                      <a:pt x="31" y="170"/>
                    </a:lnTo>
                    <a:lnTo>
                      <a:pt x="40" y="164"/>
                    </a:lnTo>
                    <a:lnTo>
                      <a:pt x="45" y="149"/>
                    </a:lnTo>
                    <a:lnTo>
                      <a:pt x="46" y="124"/>
                    </a:lnTo>
                    <a:close/>
                  </a:path>
                </a:pathLst>
              </a:custGeom>
              <a:solidFill>
                <a:srgbClr val="D1BAB2"/>
              </a:solidFill>
              <a:ln w="9525">
                <a:noFill/>
                <a:round/>
                <a:headEnd/>
                <a:tailEnd/>
              </a:ln>
            </p:spPr>
            <p:txBody>
              <a:bodyPr/>
              <a:lstStyle/>
              <a:p>
                <a:endParaRPr lang="ja-JP" altLang="en-US"/>
              </a:p>
            </p:txBody>
          </p:sp>
          <p:sp>
            <p:nvSpPr>
              <p:cNvPr id="8260" name="Freeform 29"/>
              <p:cNvSpPr>
                <a:spLocks/>
              </p:cNvSpPr>
              <p:nvPr/>
            </p:nvSpPr>
            <p:spPr bwMode="auto">
              <a:xfrm>
                <a:off x="1051" y="2556"/>
                <a:ext cx="88" cy="37"/>
              </a:xfrm>
              <a:custGeom>
                <a:avLst/>
                <a:gdLst>
                  <a:gd name="T0" fmla="*/ 0 w 364"/>
                  <a:gd name="T1" fmla="*/ 0 h 156"/>
                  <a:gd name="T2" fmla="*/ 0 w 364"/>
                  <a:gd name="T3" fmla="*/ 0 h 156"/>
                  <a:gd name="T4" fmla="*/ 0 w 364"/>
                  <a:gd name="T5" fmla="*/ 0 h 156"/>
                  <a:gd name="T6" fmla="*/ 0 w 364"/>
                  <a:gd name="T7" fmla="*/ 0 h 156"/>
                  <a:gd name="T8" fmla="*/ 0 w 364"/>
                  <a:gd name="T9" fmla="*/ 0 h 156"/>
                  <a:gd name="T10" fmla="*/ 0 w 364"/>
                  <a:gd name="T11" fmla="*/ 0 h 156"/>
                  <a:gd name="T12" fmla="*/ 0 w 364"/>
                  <a:gd name="T13" fmla="*/ 0 h 156"/>
                  <a:gd name="T14" fmla="*/ 0 w 364"/>
                  <a:gd name="T15" fmla="*/ 0 h 156"/>
                  <a:gd name="T16" fmla="*/ 0 w 364"/>
                  <a:gd name="T17" fmla="*/ 0 h 156"/>
                  <a:gd name="T18" fmla="*/ 0 w 364"/>
                  <a:gd name="T19" fmla="*/ 0 h 156"/>
                  <a:gd name="T20" fmla="*/ 0 w 364"/>
                  <a:gd name="T21" fmla="*/ 0 h 156"/>
                  <a:gd name="T22" fmla="*/ 0 w 364"/>
                  <a:gd name="T23" fmla="*/ 0 h 156"/>
                  <a:gd name="T24" fmla="*/ 0 w 364"/>
                  <a:gd name="T25" fmla="*/ 0 h 156"/>
                  <a:gd name="T26" fmla="*/ 0 w 364"/>
                  <a:gd name="T27" fmla="*/ 0 h 156"/>
                  <a:gd name="T28" fmla="*/ 0 w 364"/>
                  <a:gd name="T29" fmla="*/ 0 h 156"/>
                  <a:gd name="T30" fmla="*/ 0 w 364"/>
                  <a:gd name="T31" fmla="*/ 0 h 156"/>
                  <a:gd name="T32" fmla="*/ 0 w 364"/>
                  <a:gd name="T33" fmla="*/ 0 h 156"/>
                  <a:gd name="T34" fmla="*/ 0 w 364"/>
                  <a:gd name="T35" fmla="*/ 0 h 156"/>
                  <a:gd name="T36" fmla="*/ 0 w 364"/>
                  <a:gd name="T37" fmla="*/ 0 h 156"/>
                  <a:gd name="T38" fmla="*/ 0 w 364"/>
                  <a:gd name="T39" fmla="*/ 0 h 156"/>
                  <a:gd name="T40" fmla="*/ 0 w 364"/>
                  <a:gd name="T41" fmla="*/ 0 h 156"/>
                  <a:gd name="T42" fmla="*/ 0 w 364"/>
                  <a:gd name="T43" fmla="*/ 0 h 156"/>
                  <a:gd name="T44" fmla="*/ 0 w 364"/>
                  <a:gd name="T45" fmla="*/ 0 h 156"/>
                  <a:gd name="T46" fmla="*/ 0 w 364"/>
                  <a:gd name="T47" fmla="*/ 0 h 156"/>
                  <a:gd name="T48" fmla="*/ 0 w 364"/>
                  <a:gd name="T49" fmla="*/ 0 h 156"/>
                  <a:gd name="T50" fmla="*/ 0 w 364"/>
                  <a:gd name="T51" fmla="*/ 0 h 156"/>
                  <a:gd name="T52" fmla="*/ 0 w 364"/>
                  <a:gd name="T53" fmla="*/ 0 h 156"/>
                  <a:gd name="T54" fmla="*/ 0 w 364"/>
                  <a:gd name="T55" fmla="*/ 0 h 156"/>
                  <a:gd name="T56" fmla="*/ 0 w 364"/>
                  <a:gd name="T57" fmla="*/ 0 h 156"/>
                  <a:gd name="T58" fmla="*/ 0 w 364"/>
                  <a:gd name="T59" fmla="*/ 0 h 156"/>
                  <a:gd name="T60" fmla="*/ 0 w 364"/>
                  <a:gd name="T61" fmla="*/ 0 h 156"/>
                  <a:gd name="T62" fmla="*/ 0 w 364"/>
                  <a:gd name="T63" fmla="*/ 0 h 156"/>
                  <a:gd name="T64" fmla="*/ 0 w 364"/>
                  <a:gd name="T65" fmla="*/ 0 h 156"/>
                  <a:gd name="T66" fmla="*/ 0 w 364"/>
                  <a:gd name="T67" fmla="*/ 0 h 1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156"/>
                  <a:gd name="T104" fmla="*/ 364 w 364"/>
                  <a:gd name="T105" fmla="*/ 156 h 1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156">
                    <a:moveTo>
                      <a:pt x="36" y="109"/>
                    </a:moveTo>
                    <a:lnTo>
                      <a:pt x="39" y="96"/>
                    </a:lnTo>
                    <a:lnTo>
                      <a:pt x="46" y="83"/>
                    </a:lnTo>
                    <a:lnTo>
                      <a:pt x="57" y="71"/>
                    </a:lnTo>
                    <a:lnTo>
                      <a:pt x="72" y="62"/>
                    </a:lnTo>
                    <a:lnTo>
                      <a:pt x="90" y="55"/>
                    </a:lnTo>
                    <a:lnTo>
                      <a:pt x="112" y="52"/>
                    </a:lnTo>
                    <a:lnTo>
                      <a:pt x="138" y="52"/>
                    </a:lnTo>
                    <a:lnTo>
                      <a:pt x="166" y="57"/>
                    </a:lnTo>
                    <a:lnTo>
                      <a:pt x="184" y="62"/>
                    </a:lnTo>
                    <a:lnTo>
                      <a:pt x="205" y="68"/>
                    </a:lnTo>
                    <a:lnTo>
                      <a:pt x="228" y="76"/>
                    </a:lnTo>
                    <a:lnTo>
                      <a:pt x="253" y="85"/>
                    </a:lnTo>
                    <a:lnTo>
                      <a:pt x="277" y="96"/>
                    </a:lnTo>
                    <a:lnTo>
                      <a:pt x="298" y="108"/>
                    </a:lnTo>
                    <a:lnTo>
                      <a:pt x="315" y="121"/>
                    </a:lnTo>
                    <a:lnTo>
                      <a:pt x="326" y="134"/>
                    </a:lnTo>
                    <a:lnTo>
                      <a:pt x="332" y="143"/>
                    </a:lnTo>
                    <a:lnTo>
                      <a:pt x="338" y="148"/>
                    </a:lnTo>
                    <a:lnTo>
                      <a:pt x="346" y="149"/>
                    </a:lnTo>
                    <a:lnTo>
                      <a:pt x="352" y="148"/>
                    </a:lnTo>
                    <a:lnTo>
                      <a:pt x="357" y="144"/>
                    </a:lnTo>
                    <a:lnTo>
                      <a:pt x="361" y="136"/>
                    </a:lnTo>
                    <a:lnTo>
                      <a:pt x="364" y="127"/>
                    </a:lnTo>
                    <a:lnTo>
                      <a:pt x="364" y="115"/>
                    </a:lnTo>
                    <a:lnTo>
                      <a:pt x="363" y="108"/>
                    </a:lnTo>
                    <a:lnTo>
                      <a:pt x="361" y="99"/>
                    </a:lnTo>
                    <a:lnTo>
                      <a:pt x="358" y="91"/>
                    </a:lnTo>
                    <a:lnTo>
                      <a:pt x="355" y="83"/>
                    </a:lnTo>
                    <a:lnTo>
                      <a:pt x="350" y="75"/>
                    </a:lnTo>
                    <a:lnTo>
                      <a:pt x="343" y="66"/>
                    </a:lnTo>
                    <a:lnTo>
                      <a:pt x="336" y="58"/>
                    </a:lnTo>
                    <a:lnTo>
                      <a:pt x="328" y="51"/>
                    </a:lnTo>
                    <a:lnTo>
                      <a:pt x="315" y="41"/>
                    </a:lnTo>
                    <a:lnTo>
                      <a:pt x="299" y="31"/>
                    </a:lnTo>
                    <a:lnTo>
                      <a:pt x="283" y="23"/>
                    </a:lnTo>
                    <a:lnTo>
                      <a:pt x="264" y="16"/>
                    </a:lnTo>
                    <a:lnTo>
                      <a:pt x="246" y="10"/>
                    </a:lnTo>
                    <a:lnTo>
                      <a:pt x="225" y="4"/>
                    </a:lnTo>
                    <a:lnTo>
                      <a:pt x="205" y="1"/>
                    </a:lnTo>
                    <a:lnTo>
                      <a:pt x="184" y="0"/>
                    </a:lnTo>
                    <a:lnTo>
                      <a:pt x="164" y="0"/>
                    </a:lnTo>
                    <a:lnTo>
                      <a:pt x="146" y="1"/>
                    </a:lnTo>
                    <a:lnTo>
                      <a:pt x="127" y="3"/>
                    </a:lnTo>
                    <a:lnTo>
                      <a:pt x="111" y="7"/>
                    </a:lnTo>
                    <a:lnTo>
                      <a:pt x="94" y="12"/>
                    </a:lnTo>
                    <a:lnTo>
                      <a:pt x="80" y="17"/>
                    </a:lnTo>
                    <a:lnTo>
                      <a:pt x="66" y="24"/>
                    </a:lnTo>
                    <a:lnTo>
                      <a:pt x="53" y="33"/>
                    </a:lnTo>
                    <a:lnTo>
                      <a:pt x="46" y="40"/>
                    </a:lnTo>
                    <a:lnTo>
                      <a:pt x="39" y="47"/>
                    </a:lnTo>
                    <a:lnTo>
                      <a:pt x="33" y="53"/>
                    </a:lnTo>
                    <a:lnTo>
                      <a:pt x="27" y="59"/>
                    </a:lnTo>
                    <a:lnTo>
                      <a:pt x="22" y="66"/>
                    </a:lnTo>
                    <a:lnTo>
                      <a:pt x="17" y="72"/>
                    </a:lnTo>
                    <a:lnTo>
                      <a:pt x="13" y="80"/>
                    </a:lnTo>
                    <a:lnTo>
                      <a:pt x="9" y="86"/>
                    </a:lnTo>
                    <a:lnTo>
                      <a:pt x="3" y="100"/>
                    </a:lnTo>
                    <a:lnTo>
                      <a:pt x="0" y="114"/>
                    </a:lnTo>
                    <a:lnTo>
                      <a:pt x="0" y="124"/>
                    </a:lnTo>
                    <a:lnTo>
                      <a:pt x="1" y="131"/>
                    </a:lnTo>
                    <a:lnTo>
                      <a:pt x="3" y="136"/>
                    </a:lnTo>
                    <a:lnTo>
                      <a:pt x="5" y="143"/>
                    </a:lnTo>
                    <a:lnTo>
                      <a:pt x="8" y="150"/>
                    </a:lnTo>
                    <a:lnTo>
                      <a:pt x="14" y="155"/>
                    </a:lnTo>
                    <a:lnTo>
                      <a:pt x="24" y="156"/>
                    </a:lnTo>
                    <a:lnTo>
                      <a:pt x="30" y="148"/>
                    </a:lnTo>
                    <a:lnTo>
                      <a:pt x="33" y="131"/>
                    </a:lnTo>
                    <a:lnTo>
                      <a:pt x="36" y="109"/>
                    </a:lnTo>
                    <a:close/>
                  </a:path>
                </a:pathLst>
              </a:custGeom>
              <a:solidFill>
                <a:srgbClr val="A07266"/>
              </a:solidFill>
              <a:ln w="9525">
                <a:noFill/>
                <a:round/>
                <a:headEnd/>
                <a:tailEnd/>
              </a:ln>
            </p:spPr>
            <p:txBody>
              <a:bodyPr/>
              <a:lstStyle/>
              <a:p>
                <a:endParaRPr lang="ja-JP" altLang="en-US"/>
              </a:p>
            </p:txBody>
          </p:sp>
          <p:sp>
            <p:nvSpPr>
              <p:cNvPr id="8261" name="Freeform 30"/>
              <p:cNvSpPr>
                <a:spLocks/>
              </p:cNvSpPr>
              <p:nvPr/>
            </p:nvSpPr>
            <p:spPr bwMode="auto">
              <a:xfrm>
                <a:off x="1051" y="2556"/>
                <a:ext cx="88" cy="35"/>
              </a:xfrm>
              <a:custGeom>
                <a:avLst/>
                <a:gdLst>
                  <a:gd name="T0" fmla="*/ 0 w 357"/>
                  <a:gd name="T1" fmla="*/ 0 h 146"/>
                  <a:gd name="T2" fmla="*/ 0 w 357"/>
                  <a:gd name="T3" fmla="*/ 0 h 146"/>
                  <a:gd name="T4" fmla="*/ 0 w 357"/>
                  <a:gd name="T5" fmla="*/ 0 h 146"/>
                  <a:gd name="T6" fmla="*/ 0 w 357"/>
                  <a:gd name="T7" fmla="*/ 0 h 146"/>
                  <a:gd name="T8" fmla="*/ 0 w 357"/>
                  <a:gd name="T9" fmla="*/ 0 h 146"/>
                  <a:gd name="T10" fmla="*/ 0 w 357"/>
                  <a:gd name="T11" fmla="*/ 0 h 146"/>
                  <a:gd name="T12" fmla="*/ 0 w 357"/>
                  <a:gd name="T13" fmla="*/ 0 h 146"/>
                  <a:gd name="T14" fmla="*/ 0 w 357"/>
                  <a:gd name="T15" fmla="*/ 0 h 146"/>
                  <a:gd name="T16" fmla="*/ 0 w 357"/>
                  <a:gd name="T17" fmla="*/ 0 h 146"/>
                  <a:gd name="T18" fmla="*/ 0 w 357"/>
                  <a:gd name="T19" fmla="*/ 0 h 146"/>
                  <a:gd name="T20" fmla="*/ 0 w 357"/>
                  <a:gd name="T21" fmla="*/ 0 h 146"/>
                  <a:gd name="T22" fmla="*/ 0 w 357"/>
                  <a:gd name="T23" fmla="*/ 0 h 146"/>
                  <a:gd name="T24" fmla="*/ 0 w 357"/>
                  <a:gd name="T25" fmla="*/ 0 h 146"/>
                  <a:gd name="T26" fmla="*/ 0 w 357"/>
                  <a:gd name="T27" fmla="*/ 0 h 146"/>
                  <a:gd name="T28" fmla="*/ 0 w 357"/>
                  <a:gd name="T29" fmla="*/ 0 h 146"/>
                  <a:gd name="T30" fmla="*/ 0 w 357"/>
                  <a:gd name="T31" fmla="*/ 0 h 146"/>
                  <a:gd name="T32" fmla="*/ 0 w 357"/>
                  <a:gd name="T33" fmla="*/ 0 h 146"/>
                  <a:gd name="T34" fmla="*/ 0 w 357"/>
                  <a:gd name="T35" fmla="*/ 0 h 146"/>
                  <a:gd name="T36" fmla="*/ 0 w 357"/>
                  <a:gd name="T37" fmla="*/ 0 h 146"/>
                  <a:gd name="T38" fmla="*/ 0 w 357"/>
                  <a:gd name="T39" fmla="*/ 0 h 146"/>
                  <a:gd name="T40" fmla="*/ 0 w 357"/>
                  <a:gd name="T41" fmla="*/ 0 h 146"/>
                  <a:gd name="T42" fmla="*/ 0 w 357"/>
                  <a:gd name="T43" fmla="*/ 0 h 146"/>
                  <a:gd name="T44" fmla="*/ 0 w 357"/>
                  <a:gd name="T45" fmla="*/ 0 h 146"/>
                  <a:gd name="T46" fmla="*/ 0 w 357"/>
                  <a:gd name="T47" fmla="*/ 0 h 146"/>
                  <a:gd name="T48" fmla="*/ 0 w 357"/>
                  <a:gd name="T49" fmla="*/ 0 h 146"/>
                  <a:gd name="T50" fmla="*/ 0 w 357"/>
                  <a:gd name="T51" fmla="*/ 0 h 146"/>
                  <a:gd name="T52" fmla="*/ 0 w 357"/>
                  <a:gd name="T53" fmla="*/ 0 h 146"/>
                  <a:gd name="T54" fmla="*/ 0 w 357"/>
                  <a:gd name="T55" fmla="*/ 0 h 146"/>
                  <a:gd name="T56" fmla="*/ 0 w 357"/>
                  <a:gd name="T57" fmla="*/ 0 h 146"/>
                  <a:gd name="T58" fmla="*/ 0 w 357"/>
                  <a:gd name="T59" fmla="*/ 0 h 146"/>
                  <a:gd name="T60" fmla="*/ 0 w 357"/>
                  <a:gd name="T61" fmla="*/ 0 h 146"/>
                  <a:gd name="T62" fmla="*/ 0 w 357"/>
                  <a:gd name="T63" fmla="*/ 0 h 146"/>
                  <a:gd name="T64" fmla="*/ 0 w 357"/>
                  <a:gd name="T65" fmla="*/ 0 h 146"/>
                  <a:gd name="T66" fmla="*/ 0 w 357"/>
                  <a:gd name="T67" fmla="*/ 0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7"/>
                  <a:gd name="T103" fmla="*/ 0 h 146"/>
                  <a:gd name="T104" fmla="*/ 357 w 357"/>
                  <a:gd name="T105" fmla="*/ 146 h 1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7" h="146">
                    <a:moveTo>
                      <a:pt x="29" y="95"/>
                    </a:moveTo>
                    <a:lnTo>
                      <a:pt x="34" y="84"/>
                    </a:lnTo>
                    <a:lnTo>
                      <a:pt x="42" y="72"/>
                    </a:lnTo>
                    <a:lnTo>
                      <a:pt x="54" y="61"/>
                    </a:lnTo>
                    <a:lnTo>
                      <a:pt x="70" y="52"/>
                    </a:lnTo>
                    <a:lnTo>
                      <a:pt x="88" y="46"/>
                    </a:lnTo>
                    <a:lnTo>
                      <a:pt x="111" y="43"/>
                    </a:lnTo>
                    <a:lnTo>
                      <a:pt x="136" y="43"/>
                    </a:lnTo>
                    <a:lnTo>
                      <a:pt x="164" y="49"/>
                    </a:lnTo>
                    <a:lnTo>
                      <a:pt x="187" y="55"/>
                    </a:lnTo>
                    <a:lnTo>
                      <a:pt x="212" y="63"/>
                    </a:lnTo>
                    <a:lnTo>
                      <a:pt x="236" y="72"/>
                    </a:lnTo>
                    <a:lnTo>
                      <a:pt x="259" y="81"/>
                    </a:lnTo>
                    <a:lnTo>
                      <a:pt x="280" y="90"/>
                    </a:lnTo>
                    <a:lnTo>
                      <a:pt x="298" y="100"/>
                    </a:lnTo>
                    <a:lnTo>
                      <a:pt x="314" y="111"/>
                    </a:lnTo>
                    <a:lnTo>
                      <a:pt x="323" y="122"/>
                    </a:lnTo>
                    <a:lnTo>
                      <a:pt x="329" y="129"/>
                    </a:lnTo>
                    <a:lnTo>
                      <a:pt x="335" y="134"/>
                    </a:lnTo>
                    <a:lnTo>
                      <a:pt x="342" y="137"/>
                    </a:lnTo>
                    <a:lnTo>
                      <a:pt x="348" y="135"/>
                    </a:lnTo>
                    <a:lnTo>
                      <a:pt x="352" y="131"/>
                    </a:lnTo>
                    <a:lnTo>
                      <a:pt x="356" y="125"/>
                    </a:lnTo>
                    <a:lnTo>
                      <a:pt x="357" y="116"/>
                    </a:lnTo>
                    <a:lnTo>
                      <a:pt x="355" y="104"/>
                    </a:lnTo>
                    <a:lnTo>
                      <a:pt x="353" y="96"/>
                    </a:lnTo>
                    <a:lnTo>
                      <a:pt x="350" y="90"/>
                    </a:lnTo>
                    <a:lnTo>
                      <a:pt x="347" y="83"/>
                    </a:lnTo>
                    <a:lnTo>
                      <a:pt x="343" y="75"/>
                    </a:lnTo>
                    <a:lnTo>
                      <a:pt x="337" y="67"/>
                    </a:lnTo>
                    <a:lnTo>
                      <a:pt x="331" y="60"/>
                    </a:lnTo>
                    <a:lnTo>
                      <a:pt x="324" y="54"/>
                    </a:lnTo>
                    <a:lnTo>
                      <a:pt x="316" y="47"/>
                    </a:lnTo>
                    <a:lnTo>
                      <a:pt x="302" y="38"/>
                    </a:lnTo>
                    <a:lnTo>
                      <a:pt x="288" y="28"/>
                    </a:lnTo>
                    <a:lnTo>
                      <a:pt x="273" y="20"/>
                    </a:lnTo>
                    <a:lnTo>
                      <a:pt x="255" y="13"/>
                    </a:lnTo>
                    <a:lnTo>
                      <a:pt x="238" y="8"/>
                    </a:lnTo>
                    <a:lnTo>
                      <a:pt x="219" y="4"/>
                    </a:lnTo>
                    <a:lnTo>
                      <a:pt x="199" y="0"/>
                    </a:lnTo>
                    <a:lnTo>
                      <a:pt x="180" y="0"/>
                    </a:lnTo>
                    <a:lnTo>
                      <a:pt x="160" y="1"/>
                    </a:lnTo>
                    <a:lnTo>
                      <a:pt x="142" y="4"/>
                    </a:lnTo>
                    <a:lnTo>
                      <a:pt x="124" y="6"/>
                    </a:lnTo>
                    <a:lnTo>
                      <a:pt x="109" y="9"/>
                    </a:lnTo>
                    <a:lnTo>
                      <a:pt x="93" y="13"/>
                    </a:lnTo>
                    <a:lnTo>
                      <a:pt x="80" y="18"/>
                    </a:lnTo>
                    <a:lnTo>
                      <a:pt x="67" y="24"/>
                    </a:lnTo>
                    <a:lnTo>
                      <a:pt x="55" y="32"/>
                    </a:lnTo>
                    <a:lnTo>
                      <a:pt x="48" y="38"/>
                    </a:lnTo>
                    <a:lnTo>
                      <a:pt x="42" y="43"/>
                    </a:lnTo>
                    <a:lnTo>
                      <a:pt x="37" y="48"/>
                    </a:lnTo>
                    <a:lnTo>
                      <a:pt x="31" y="53"/>
                    </a:lnTo>
                    <a:lnTo>
                      <a:pt x="26" y="59"/>
                    </a:lnTo>
                    <a:lnTo>
                      <a:pt x="21" y="65"/>
                    </a:lnTo>
                    <a:lnTo>
                      <a:pt x="16" y="72"/>
                    </a:lnTo>
                    <a:lnTo>
                      <a:pt x="12" y="78"/>
                    </a:lnTo>
                    <a:lnTo>
                      <a:pt x="5" y="93"/>
                    </a:lnTo>
                    <a:lnTo>
                      <a:pt x="1" y="107"/>
                    </a:lnTo>
                    <a:lnTo>
                      <a:pt x="0" y="116"/>
                    </a:lnTo>
                    <a:lnTo>
                      <a:pt x="1" y="121"/>
                    </a:lnTo>
                    <a:lnTo>
                      <a:pt x="2" y="125"/>
                    </a:lnTo>
                    <a:lnTo>
                      <a:pt x="3" y="132"/>
                    </a:lnTo>
                    <a:lnTo>
                      <a:pt x="7" y="141"/>
                    </a:lnTo>
                    <a:lnTo>
                      <a:pt x="13" y="146"/>
                    </a:lnTo>
                    <a:lnTo>
                      <a:pt x="20" y="146"/>
                    </a:lnTo>
                    <a:lnTo>
                      <a:pt x="22" y="134"/>
                    </a:lnTo>
                    <a:lnTo>
                      <a:pt x="23" y="117"/>
                    </a:lnTo>
                    <a:lnTo>
                      <a:pt x="29" y="95"/>
                    </a:lnTo>
                    <a:close/>
                  </a:path>
                </a:pathLst>
              </a:custGeom>
              <a:solidFill>
                <a:srgbClr val="722B19"/>
              </a:solidFill>
              <a:ln w="9525">
                <a:noFill/>
                <a:round/>
                <a:headEnd/>
                <a:tailEnd/>
              </a:ln>
            </p:spPr>
            <p:txBody>
              <a:bodyPr/>
              <a:lstStyle/>
              <a:p>
                <a:endParaRPr lang="ja-JP" altLang="en-US"/>
              </a:p>
            </p:txBody>
          </p:sp>
          <p:sp>
            <p:nvSpPr>
              <p:cNvPr id="8262" name="Freeform 31"/>
              <p:cNvSpPr>
                <a:spLocks/>
              </p:cNvSpPr>
              <p:nvPr/>
            </p:nvSpPr>
            <p:spPr bwMode="auto">
              <a:xfrm>
                <a:off x="1053" y="2556"/>
                <a:ext cx="86" cy="33"/>
              </a:xfrm>
              <a:custGeom>
                <a:avLst/>
                <a:gdLst>
                  <a:gd name="T0" fmla="*/ 0 w 349"/>
                  <a:gd name="T1" fmla="*/ 0 h 136"/>
                  <a:gd name="T2" fmla="*/ 0 w 349"/>
                  <a:gd name="T3" fmla="*/ 0 h 136"/>
                  <a:gd name="T4" fmla="*/ 0 w 349"/>
                  <a:gd name="T5" fmla="*/ 0 h 136"/>
                  <a:gd name="T6" fmla="*/ 0 w 349"/>
                  <a:gd name="T7" fmla="*/ 0 h 136"/>
                  <a:gd name="T8" fmla="*/ 0 w 349"/>
                  <a:gd name="T9" fmla="*/ 0 h 136"/>
                  <a:gd name="T10" fmla="*/ 0 w 349"/>
                  <a:gd name="T11" fmla="*/ 0 h 136"/>
                  <a:gd name="T12" fmla="*/ 0 w 349"/>
                  <a:gd name="T13" fmla="*/ 0 h 136"/>
                  <a:gd name="T14" fmla="*/ 0 w 349"/>
                  <a:gd name="T15" fmla="*/ 0 h 136"/>
                  <a:gd name="T16" fmla="*/ 0 w 349"/>
                  <a:gd name="T17" fmla="*/ 0 h 136"/>
                  <a:gd name="T18" fmla="*/ 0 w 349"/>
                  <a:gd name="T19" fmla="*/ 0 h 136"/>
                  <a:gd name="T20" fmla="*/ 0 w 349"/>
                  <a:gd name="T21" fmla="*/ 0 h 136"/>
                  <a:gd name="T22" fmla="*/ 0 w 349"/>
                  <a:gd name="T23" fmla="*/ 0 h 136"/>
                  <a:gd name="T24" fmla="*/ 0 w 349"/>
                  <a:gd name="T25" fmla="*/ 0 h 136"/>
                  <a:gd name="T26" fmla="*/ 0 w 349"/>
                  <a:gd name="T27" fmla="*/ 0 h 136"/>
                  <a:gd name="T28" fmla="*/ 0 w 349"/>
                  <a:gd name="T29" fmla="*/ 0 h 136"/>
                  <a:gd name="T30" fmla="*/ 0 w 349"/>
                  <a:gd name="T31" fmla="*/ 0 h 136"/>
                  <a:gd name="T32" fmla="*/ 0 w 349"/>
                  <a:gd name="T33" fmla="*/ 0 h 136"/>
                  <a:gd name="T34" fmla="*/ 0 w 349"/>
                  <a:gd name="T35" fmla="*/ 0 h 136"/>
                  <a:gd name="T36" fmla="*/ 0 w 349"/>
                  <a:gd name="T37" fmla="*/ 0 h 136"/>
                  <a:gd name="T38" fmla="*/ 0 w 349"/>
                  <a:gd name="T39" fmla="*/ 0 h 136"/>
                  <a:gd name="T40" fmla="*/ 0 w 349"/>
                  <a:gd name="T41" fmla="*/ 0 h 136"/>
                  <a:gd name="T42" fmla="*/ 0 w 349"/>
                  <a:gd name="T43" fmla="*/ 0 h 136"/>
                  <a:gd name="T44" fmla="*/ 0 w 349"/>
                  <a:gd name="T45" fmla="*/ 0 h 136"/>
                  <a:gd name="T46" fmla="*/ 0 w 349"/>
                  <a:gd name="T47" fmla="*/ 0 h 136"/>
                  <a:gd name="T48" fmla="*/ 0 w 349"/>
                  <a:gd name="T49" fmla="*/ 0 h 136"/>
                  <a:gd name="T50" fmla="*/ 0 w 349"/>
                  <a:gd name="T51" fmla="*/ 0 h 136"/>
                  <a:gd name="T52" fmla="*/ 0 w 349"/>
                  <a:gd name="T53" fmla="*/ 0 h 136"/>
                  <a:gd name="T54" fmla="*/ 0 w 349"/>
                  <a:gd name="T55" fmla="*/ 0 h 136"/>
                  <a:gd name="T56" fmla="*/ 0 w 349"/>
                  <a:gd name="T57" fmla="*/ 0 h 136"/>
                  <a:gd name="T58" fmla="*/ 0 w 349"/>
                  <a:gd name="T59" fmla="*/ 0 h 136"/>
                  <a:gd name="T60" fmla="*/ 0 w 349"/>
                  <a:gd name="T61" fmla="*/ 0 h 136"/>
                  <a:gd name="T62" fmla="*/ 0 w 349"/>
                  <a:gd name="T63" fmla="*/ 0 h 136"/>
                  <a:gd name="T64" fmla="*/ 0 w 349"/>
                  <a:gd name="T65" fmla="*/ 0 h 136"/>
                  <a:gd name="T66" fmla="*/ 0 w 349"/>
                  <a:gd name="T67" fmla="*/ 0 h 136"/>
                  <a:gd name="T68" fmla="*/ 0 w 349"/>
                  <a:gd name="T69" fmla="*/ 0 h 136"/>
                  <a:gd name="T70" fmla="*/ 0 w 349"/>
                  <a:gd name="T71" fmla="*/ 0 h 136"/>
                  <a:gd name="T72" fmla="*/ 0 w 349"/>
                  <a:gd name="T73" fmla="*/ 0 h 136"/>
                  <a:gd name="T74" fmla="*/ 0 w 349"/>
                  <a:gd name="T75" fmla="*/ 0 h 136"/>
                  <a:gd name="T76" fmla="*/ 0 w 349"/>
                  <a:gd name="T77" fmla="*/ 0 h 136"/>
                  <a:gd name="T78" fmla="*/ 0 w 349"/>
                  <a:gd name="T79" fmla="*/ 0 h 136"/>
                  <a:gd name="T80" fmla="*/ 0 w 349"/>
                  <a:gd name="T81" fmla="*/ 0 h 136"/>
                  <a:gd name="T82" fmla="*/ 0 w 349"/>
                  <a:gd name="T83" fmla="*/ 0 h 136"/>
                  <a:gd name="T84" fmla="*/ 0 w 349"/>
                  <a:gd name="T85" fmla="*/ 0 h 136"/>
                  <a:gd name="T86" fmla="*/ 0 w 349"/>
                  <a:gd name="T87" fmla="*/ 0 h 136"/>
                  <a:gd name="T88" fmla="*/ 0 w 349"/>
                  <a:gd name="T89" fmla="*/ 0 h 136"/>
                  <a:gd name="T90" fmla="*/ 0 w 349"/>
                  <a:gd name="T91" fmla="*/ 0 h 136"/>
                  <a:gd name="T92" fmla="*/ 0 w 349"/>
                  <a:gd name="T93" fmla="*/ 0 h 136"/>
                  <a:gd name="T94" fmla="*/ 0 w 349"/>
                  <a:gd name="T95" fmla="*/ 0 h 136"/>
                  <a:gd name="T96" fmla="*/ 0 w 349"/>
                  <a:gd name="T97" fmla="*/ 0 h 136"/>
                  <a:gd name="T98" fmla="*/ 0 w 349"/>
                  <a:gd name="T99" fmla="*/ 0 h 136"/>
                  <a:gd name="T100" fmla="*/ 0 w 349"/>
                  <a:gd name="T101" fmla="*/ 0 h 136"/>
                  <a:gd name="T102" fmla="*/ 0 w 349"/>
                  <a:gd name="T103" fmla="*/ 0 h 136"/>
                  <a:gd name="T104" fmla="*/ 0 w 349"/>
                  <a:gd name="T105" fmla="*/ 0 h 136"/>
                  <a:gd name="T106" fmla="*/ 0 w 349"/>
                  <a:gd name="T107" fmla="*/ 0 h 136"/>
                  <a:gd name="T108" fmla="*/ 0 w 349"/>
                  <a:gd name="T109" fmla="*/ 0 h 136"/>
                  <a:gd name="T110" fmla="*/ 0 w 349"/>
                  <a:gd name="T111" fmla="*/ 0 h 136"/>
                  <a:gd name="T112" fmla="*/ 0 w 349"/>
                  <a:gd name="T113" fmla="*/ 0 h 136"/>
                  <a:gd name="T114" fmla="*/ 0 w 349"/>
                  <a:gd name="T115" fmla="*/ 0 h 136"/>
                  <a:gd name="T116" fmla="*/ 0 w 349"/>
                  <a:gd name="T117" fmla="*/ 0 h 136"/>
                  <a:gd name="T118" fmla="*/ 0 w 349"/>
                  <a:gd name="T119" fmla="*/ 0 h 136"/>
                  <a:gd name="T120" fmla="*/ 0 w 349"/>
                  <a:gd name="T121" fmla="*/ 0 h 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9"/>
                  <a:gd name="T184" fmla="*/ 0 h 136"/>
                  <a:gd name="T185" fmla="*/ 349 w 349"/>
                  <a:gd name="T186" fmla="*/ 136 h 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9" h="136">
                    <a:moveTo>
                      <a:pt x="0" y="111"/>
                    </a:moveTo>
                    <a:lnTo>
                      <a:pt x="0" y="114"/>
                    </a:lnTo>
                    <a:lnTo>
                      <a:pt x="1" y="121"/>
                    </a:lnTo>
                    <a:lnTo>
                      <a:pt x="3" y="129"/>
                    </a:lnTo>
                    <a:lnTo>
                      <a:pt x="10" y="136"/>
                    </a:lnTo>
                    <a:lnTo>
                      <a:pt x="15" y="133"/>
                    </a:lnTo>
                    <a:lnTo>
                      <a:pt x="14" y="120"/>
                    </a:lnTo>
                    <a:lnTo>
                      <a:pt x="13" y="102"/>
                    </a:lnTo>
                    <a:lnTo>
                      <a:pt x="19" y="81"/>
                    </a:lnTo>
                    <a:lnTo>
                      <a:pt x="27" y="71"/>
                    </a:lnTo>
                    <a:lnTo>
                      <a:pt x="37" y="59"/>
                    </a:lnTo>
                    <a:lnTo>
                      <a:pt x="50" y="50"/>
                    </a:lnTo>
                    <a:lnTo>
                      <a:pt x="67" y="41"/>
                    </a:lnTo>
                    <a:lnTo>
                      <a:pt x="86" y="35"/>
                    </a:lnTo>
                    <a:lnTo>
                      <a:pt x="108" y="31"/>
                    </a:lnTo>
                    <a:lnTo>
                      <a:pt x="134" y="34"/>
                    </a:lnTo>
                    <a:lnTo>
                      <a:pt x="162" y="40"/>
                    </a:lnTo>
                    <a:lnTo>
                      <a:pt x="190" y="49"/>
                    </a:lnTo>
                    <a:lnTo>
                      <a:pt x="217" y="57"/>
                    </a:lnTo>
                    <a:lnTo>
                      <a:pt x="242" y="67"/>
                    </a:lnTo>
                    <a:lnTo>
                      <a:pt x="263" y="75"/>
                    </a:lnTo>
                    <a:lnTo>
                      <a:pt x="283" y="83"/>
                    </a:lnTo>
                    <a:lnTo>
                      <a:pt x="298" y="91"/>
                    </a:lnTo>
                    <a:lnTo>
                      <a:pt x="311" y="100"/>
                    </a:lnTo>
                    <a:lnTo>
                      <a:pt x="318" y="108"/>
                    </a:lnTo>
                    <a:lnTo>
                      <a:pt x="324" y="115"/>
                    </a:lnTo>
                    <a:lnTo>
                      <a:pt x="330" y="120"/>
                    </a:lnTo>
                    <a:lnTo>
                      <a:pt x="337" y="122"/>
                    </a:lnTo>
                    <a:lnTo>
                      <a:pt x="343" y="121"/>
                    </a:lnTo>
                    <a:lnTo>
                      <a:pt x="347" y="118"/>
                    </a:lnTo>
                    <a:lnTo>
                      <a:pt x="349" y="112"/>
                    </a:lnTo>
                    <a:lnTo>
                      <a:pt x="349" y="104"/>
                    </a:lnTo>
                    <a:lnTo>
                      <a:pt x="345" y="91"/>
                    </a:lnTo>
                    <a:lnTo>
                      <a:pt x="342" y="84"/>
                    </a:lnTo>
                    <a:lnTo>
                      <a:pt x="337" y="77"/>
                    </a:lnTo>
                    <a:lnTo>
                      <a:pt x="330" y="69"/>
                    </a:lnTo>
                    <a:lnTo>
                      <a:pt x="324" y="60"/>
                    </a:lnTo>
                    <a:lnTo>
                      <a:pt x="316" y="52"/>
                    </a:lnTo>
                    <a:lnTo>
                      <a:pt x="307" y="44"/>
                    </a:lnTo>
                    <a:lnTo>
                      <a:pt x="296" y="37"/>
                    </a:lnTo>
                    <a:lnTo>
                      <a:pt x="285" y="29"/>
                    </a:lnTo>
                    <a:lnTo>
                      <a:pt x="274" y="22"/>
                    </a:lnTo>
                    <a:lnTo>
                      <a:pt x="260" y="16"/>
                    </a:lnTo>
                    <a:lnTo>
                      <a:pt x="248" y="11"/>
                    </a:lnTo>
                    <a:lnTo>
                      <a:pt x="234" y="7"/>
                    </a:lnTo>
                    <a:lnTo>
                      <a:pt x="219" y="3"/>
                    </a:lnTo>
                    <a:lnTo>
                      <a:pt x="205" y="1"/>
                    </a:lnTo>
                    <a:lnTo>
                      <a:pt x="189" y="0"/>
                    </a:lnTo>
                    <a:lnTo>
                      <a:pt x="174" y="1"/>
                    </a:lnTo>
                    <a:lnTo>
                      <a:pt x="145" y="4"/>
                    </a:lnTo>
                    <a:lnTo>
                      <a:pt x="119" y="8"/>
                    </a:lnTo>
                    <a:lnTo>
                      <a:pt x="97" y="12"/>
                    </a:lnTo>
                    <a:lnTo>
                      <a:pt x="77" y="19"/>
                    </a:lnTo>
                    <a:lnTo>
                      <a:pt x="60" y="27"/>
                    </a:lnTo>
                    <a:lnTo>
                      <a:pt x="43" y="38"/>
                    </a:lnTo>
                    <a:lnTo>
                      <a:pt x="29" y="52"/>
                    </a:lnTo>
                    <a:lnTo>
                      <a:pt x="15" y="69"/>
                    </a:lnTo>
                    <a:lnTo>
                      <a:pt x="6" y="85"/>
                    </a:lnTo>
                    <a:lnTo>
                      <a:pt x="2" y="98"/>
                    </a:lnTo>
                    <a:lnTo>
                      <a:pt x="0" y="108"/>
                    </a:lnTo>
                    <a:lnTo>
                      <a:pt x="0" y="111"/>
                    </a:lnTo>
                    <a:close/>
                  </a:path>
                </a:pathLst>
              </a:custGeom>
              <a:solidFill>
                <a:srgbClr val="440000"/>
              </a:solidFill>
              <a:ln w="9525">
                <a:noFill/>
                <a:round/>
                <a:headEnd/>
                <a:tailEnd/>
              </a:ln>
            </p:spPr>
            <p:txBody>
              <a:bodyPr/>
              <a:lstStyle/>
              <a:p>
                <a:endParaRPr lang="ja-JP" altLang="en-US"/>
              </a:p>
            </p:txBody>
          </p:sp>
          <p:sp>
            <p:nvSpPr>
              <p:cNvPr id="8263" name="Freeform 32"/>
              <p:cNvSpPr>
                <a:spLocks/>
              </p:cNvSpPr>
              <p:nvPr/>
            </p:nvSpPr>
            <p:spPr bwMode="auto">
              <a:xfrm>
                <a:off x="1158" y="2906"/>
                <a:ext cx="70" cy="55"/>
              </a:xfrm>
              <a:custGeom>
                <a:avLst/>
                <a:gdLst>
                  <a:gd name="T0" fmla="*/ 0 w 293"/>
                  <a:gd name="T1" fmla="*/ 0 h 221"/>
                  <a:gd name="T2" fmla="*/ 0 w 293"/>
                  <a:gd name="T3" fmla="*/ 0 h 221"/>
                  <a:gd name="T4" fmla="*/ 0 w 293"/>
                  <a:gd name="T5" fmla="*/ 0 h 221"/>
                  <a:gd name="T6" fmla="*/ 0 w 293"/>
                  <a:gd name="T7" fmla="*/ 0 h 221"/>
                  <a:gd name="T8" fmla="*/ 0 w 293"/>
                  <a:gd name="T9" fmla="*/ 0 h 221"/>
                  <a:gd name="T10" fmla="*/ 0 w 293"/>
                  <a:gd name="T11" fmla="*/ 0 h 221"/>
                  <a:gd name="T12" fmla="*/ 0 w 293"/>
                  <a:gd name="T13" fmla="*/ 0 h 221"/>
                  <a:gd name="T14" fmla="*/ 0 w 293"/>
                  <a:gd name="T15" fmla="*/ 0 h 221"/>
                  <a:gd name="T16" fmla="*/ 0 w 293"/>
                  <a:gd name="T17" fmla="*/ 0 h 221"/>
                  <a:gd name="T18" fmla="*/ 0 w 293"/>
                  <a:gd name="T19" fmla="*/ 0 h 221"/>
                  <a:gd name="T20" fmla="*/ 0 w 293"/>
                  <a:gd name="T21" fmla="*/ 0 h 221"/>
                  <a:gd name="T22" fmla="*/ 0 w 293"/>
                  <a:gd name="T23" fmla="*/ 0 h 221"/>
                  <a:gd name="T24" fmla="*/ 0 w 293"/>
                  <a:gd name="T25" fmla="*/ 0 h 221"/>
                  <a:gd name="T26" fmla="*/ 0 w 293"/>
                  <a:gd name="T27" fmla="*/ 0 h 221"/>
                  <a:gd name="T28" fmla="*/ 0 w 293"/>
                  <a:gd name="T29" fmla="*/ 0 h 221"/>
                  <a:gd name="T30" fmla="*/ 0 w 293"/>
                  <a:gd name="T31" fmla="*/ 0 h 221"/>
                  <a:gd name="T32" fmla="*/ 0 w 293"/>
                  <a:gd name="T33" fmla="*/ 0 h 221"/>
                  <a:gd name="T34" fmla="*/ 0 w 293"/>
                  <a:gd name="T35" fmla="*/ 0 h 221"/>
                  <a:gd name="T36" fmla="*/ 0 w 293"/>
                  <a:gd name="T37" fmla="*/ 0 h 221"/>
                  <a:gd name="T38" fmla="*/ 0 w 293"/>
                  <a:gd name="T39" fmla="*/ 0 h 221"/>
                  <a:gd name="T40" fmla="*/ 0 w 293"/>
                  <a:gd name="T41" fmla="*/ 0 h 221"/>
                  <a:gd name="T42" fmla="*/ 0 w 293"/>
                  <a:gd name="T43" fmla="*/ 0 h 221"/>
                  <a:gd name="T44" fmla="*/ 0 w 293"/>
                  <a:gd name="T45" fmla="*/ 0 h 221"/>
                  <a:gd name="T46" fmla="*/ 0 w 293"/>
                  <a:gd name="T47" fmla="*/ 0 h 221"/>
                  <a:gd name="T48" fmla="*/ 0 w 293"/>
                  <a:gd name="T49" fmla="*/ 0 h 221"/>
                  <a:gd name="T50" fmla="*/ 0 w 293"/>
                  <a:gd name="T51" fmla="*/ 0 h 221"/>
                  <a:gd name="T52" fmla="*/ 0 w 293"/>
                  <a:gd name="T53" fmla="*/ 0 h 221"/>
                  <a:gd name="T54" fmla="*/ 0 w 293"/>
                  <a:gd name="T55" fmla="*/ 0 h 221"/>
                  <a:gd name="T56" fmla="*/ 0 w 293"/>
                  <a:gd name="T57" fmla="*/ 0 h 221"/>
                  <a:gd name="T58" fmla="*/ 0 w 293"/>
                  <a:gd name="T59" fmla="*/ 0 h 221"/>
                  <a:gd name="T60" fmla="*/ 0 w 293"/>
                  <a:gd name="T61" fmla="*/ 0 h 221"/>
                  <a:gd name="T62" fmla="*/ 0 w 293"/>
                  <a:gd name="T63" fmla="*/ 0 h 221"/>
                  <a:gd name="T64" fmla="*/ 0 w 293"/>
                  <a:gd name="T65" fmla="*/ 0 h 221"/>
                  <a:gd name="T66" fmla="*/ 0 w 293"/>
                  <a:gd name="T67" fmla="*/ 0 h 221"/>
                  <a:gd name="T68" fmla="*/ 0 w 293"/>
                  <a:gd name="T69" fmla="*/ 0 h 221"/>
                  <a:gd name="T70" fmla="*/ 0 w 293"/>
                  <a:gd name="T71" fmla="*/ 0 h 221"/>
                  <a:gd name="T72" fmla="*/ 0 w 293"/>
                  <a:gd name="T73" fmla="*/ 0 h 221"/>
                  <a:gd name="T74" fmla="*/ 0 w 293"/>
                  <a:gd name="T75" fmla="*/ 0 h 221"/>
                  <a:gd name="T76" fmla="*/ 0 w 293"/>
                  <a:gd name="T77" fmla="*/ 0 h 221"/>
                  <a:gd name="T78" fmla="*/ 0 w 293"/>
                  <a:gd name="T79" fmla="*/ 0 h 221"/>
                  <a:gd name="T80" fmla="*/ 0 w 293"/>
                  <a:gd name="T81" fmla="*/ 0 h 221"/>
                  <a:gd name="T82" fmla="*/ 0 w 293"/>
                  <a:gd name="T83" fmla="*/ 0 h 221"/>
                  <a:gd name="T84" fmla="*/ 0 w 293"/>
                  <a:gd name="T85" fmla="*/ 0 h 221"/>
                  <a:gd name="T86" fmla="*/ 0 w 293"/>
                  <a:gd name="T87" fmla="*/ 0 h 221"/>
                  <a:gd name="T88" fmla="*/ 0 w 293"/>
                  <a:gd name="T89" fmla="*/ 0 h 221"/>
                  <a:gd name="T90" fmla="*/ 0 w 293"/>
                  <a:gd name="T91" fmla="*/ 0 h 221"/>
                  <a:gd name="T92" fmla="*/ 0 w 293"/>
                  <a:gd name="T93" fmla="*/ 0 h 221"/>
                  <a:gd name="T94" fmla="*/ 0 w 293"/>
                  <a:gd name="T95" fmla="*/ 0 h 221"/>
                  <a:gd name="T96" fmla="*/ 0 w 293"/>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3"/>
                  <a:gd name="T148" fmla="*/ 0 h 221"/>
                  <a:gd name="T149" fmla="*/ 293 w 293"/>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3" h="221">
                    <a:moveTo>
                      <a:pt x="8" y="135"/>
                    </a:moveTo>
                    <a:lnTo>
                      <a:pt x="9" y="134"/>
                    </a:lnTo>
                    <a:lnTo>
                      <a:pt x="12" y="130"/>
                    </a:lnTo>
                    <a:lnTo>
                      <a:pt x="16" y="125"/>
                    </a:lnTo>
                    <a:lnTo>
                      <a:pt x="21" y="118"/>
                    </a:lnTo>
                    <a:lnTo>
                      <a:pt x="28" y="109"/>
                    </a:lnTo>
                    <a:lnTo>
                      <a:pt x="35" y="99"/>
                    </a:lnTo>
                    <a:lnTo>
                      <a:pt x="46" y="89"/>
                    </a:lnTo>
                    <a:lnTo>
                      <a:pt x="56" y="78"/>
                    </a:lnTo>
                    <a:lnTo>
                      <a:pt x="67" y="66"/>
                    </a:lnTo>
                    <a:lnTo>
                      <a:pt x="79" y="55"/>
                    </a:lnTo>
                    <a:lnTo>
                      <a:pt x="94" y="43"/>
                    </a:lnTo>
                    <a:lnTo>
                      <a:pt x="108" y="33"/>
                    </a:lnTo>
                    <a:lnTo>
                      <a:pt x="124" y="24"/>
                    </a:lnTo>
                    <a:lnTo>
                      <a:pt x="140" y="16"/>
                    </a:lnTo>
                    <a:lnTo>
                      <a:pt x="158" y="8"/>
                    </a:lnTo>
                    <a:lnTo>
                      <a:pt x="175" y="3"/>
                    </a:lnTo>
                    <a:lnTo>
                      <a:pt x="193" y="0"/>
                    </a:lnTo>
                    <a:lnTo>
                      <a:pt x="210" y="0"/>
                    </a:lnTo>
                    <a:lnTo>
                      <a:pt x="227" y="2"/>
                    </a:lnTo>
                    <a:lnTo>
                      <a:pt x="241" y="6"/>
                    </a:lnTo>
                    <a:lnTo>
                      <a:pt x="254" y="13"/>
                    </a:lnTo>
                    <a:lnTo>
                      <a:pt x="267" y="20"/>
                    </a:lnTo>
                    <a:lnTo>
                      <a:pt x="276" y="30"/>
                    </a:lnTo>
                    <a:lnTo>
                      <a:pt x="284" y="40"/>
                    </a:lnTo>
                    <a:lnTo>
                      <a:pt x="289" y="54"/>
                    </a:lnTo>
                    <a:lnTo>
                      <a:pt x="293" y="67"/>
                    </a:lnTo>
                    <a:lnTo>
                      <a:pt x="293" y="82"/>
                    </a:lnTo>
                    <a:lnTo>
                      <a:pt x="289" y="97"/>
                    </a:lnTo>
                    <a:lnTo>
                      <a:pt x="282" y="113"/>
                    </a:lnTo>
                    <a:lnTo>
                      <a:pt x="273" y="129"/>
                    </a:lnTo>
                    <a:lnTo>
                      <a:pt x="259" y="146"/>
                    </a:lnTo>
                    <a:lnTo>
                      <a:pt x="241" y="162"/>
                    </a:lnTo>
                    <a:lnTo>
                      <a:pt x="221" y="178"/>
                    </a:lnTo>
                    <a:lnTo>
                      <a:pt x="199" y="190"/>
                    </a:lnTo>
                    <a:lnTo>
                      <a:pt x="176" y="201"/>
                    </a:lnTo>
                    <a:lnTo>
                      <a:pt x="154" y="209"/>
                    </a:lnTo>
                    <a:lnTo>
                      <a:pt x="130" y="216"/>
                    </a:lnTo>
                    <a:lnTo>
                      <a:pt x="108" y="219"/>
                    </a:lnTo>
                    <a:lnTo>
                      <a:pt x="87" y="221"/>
                    </a:lnTo>
                    <a:lnTo>
                      <a:pt x="67" y="220"/>
                    </a:lnTo>
                    <a:lnTo>
                      <a:pt x="49" y="217"/>
                    </a:lnTo>
                    <a:lnTo>
                      <a:pt x="33" y="212"/>
                    </a:lnTo>
                    <a:lnTo>
                      <a:pt x="20" y="204"/>
                    </a:lnTo>
                    <a:lnTo>
                      <a:pt x="9" y="195"/>
                    </a:lnTo>
                    <a:lnTo>
                      <a:pt x="3" y="183"/>
                    </a:lnTo>
                    <a:lnTo>
                      <a:pt x="0" y="169"/>
                    </a:lnTo>
                    <a:lnTo>
                      <a:pt x="2" y="154"/>
                    </a:lnTo>
                    <a:lnTo>
                      <a:pt x="8" y="135"/>
                    </a:lnTo>
                    <a:close/>
                  </a:path>
                </a:pathLst>
              </a:custGeom>
              <a:solidFill>
                <a:srgbClr val="FFFFFF"/>
              </a:solidFill>
              <a:ln w="9525">
                <a:noFill/>
                <a:round/>
                <a:headEnd/>
                <a:tailEnd/>
              </a:ln>
            </p:spPr>
            <p:txBody>
              <a:bodyPr/>
              <a:lstStyle/>
              <a:p>
                <a:endParaRPr lang="ja-JP" altLang="en-US"/>
              </a:p>
            </p:txBody>
          </p:sp>
          <p:sp>
            <p:nvSpPr>
              <p:cNvPr id="8264" name="Freeform 33"/>
              <p:cNvSpPr>
                <a:spLocks/>
              </p:cNvSpPr>
              <p:nvPr/>
            </p:nvSpPr>
            <p:spPr bwMode="auto">
              <a:xfrm>
                <a:off x="1162" y="2908"/>
                <a:ext cx="64" cy="49"/>
              </a:xfrm>
              <a:custGeom>
                <a:avLst/>
                <a:gdLst>
                  <a:gd name="T0" fmla="*/ 0 w 267"/>
                  <a:gd name="T1" fmla="*/ 0 h 202"/>
                  <a:gd name="T2" fmla="*/ 0 w 267"/>
                  <a:gd name="T3" fmla="*/ 0 h 202"/>
                  <a:gd name="T4" fmla="*/ 0 w 267"/>
                  <a:gd name="T5" fmla="*/ 0 h 202"/>
                  <a:gd name="T6" fmla="*/ 0 w 267"/>
                  <a:gd name="T7" fmla="*/ 0 h 202"/>
                  <a:gd name="T8" fmla="*/ 0 w 267"/>
                  <a:gd name="T9" fmla="*/ 0 h 202"/>
                  <a:gd name="T10" fmla="*/ 0 w 267"/>
                  <a:gd name="T11" fmla="*/ 0 h 202"/>
                  <a:gd name="T12" fmla="*/ 0 w 267"/>
                  <a:gd name="T13" fmla="*/ 0 h 202"/>
                  <a:gd name="T14" fmla="*/ 0 w 267"/>
                  <a:gd name="T15" fmla="*/ 0 h 202"/>
                  <a:gd name="T16" fmla="*/ 0 w 267"/>
                  <a:gd name="T17" fmla="*/ 0 h 202"/>
                  <a:gd name="T18" fmla="*/ 0 w 267"/>
                  <a:gd name="T19" fmla="*/ 0 h 202"/>
                  <a:gd name="T20" fmla="*/ 0 w 267"/>
                  <a:gd name="T21" fmla="*/ 0 h 202"/>
                  <a:gd name="T22" fmla="*/ 0 w 267"/>
                  <a:gd name="T23" fmla="*/ 0 h 202"/>
                  <a:gd name="T24" fmla="*/ 0 w 267"/>
                  <a:gd name="T25" fmla="*/ 0 h 202"/>
                  <a:gd name="T26" fmla="*/ 0 w 267"/>
                  <a:gd name="T27" fmla="*/ 0 h 202"/>
                  <a:gd name="T28" fmla="*/ 0 w 267"/>
                  <a:gd name="T29" fmla="*/ 0 h 202"/>
                  <a:gd name="T30" fmla="*/ 0 w 267"/>
                  <a:gd name="T31" fmla="*/ 0 h 202"/>
                  <a:gd name="T32" fmla="*/ 0 w 267"/>
                  <a:gd name="T33" fmla="*/ 0 h 202"/>
                  <a:gd name="T34" fmla="*/ 0 w 267"/>
                  <a:gd name="T35" fmla="*/ 0 h 202"/>
                  <a:gd name="T36" fmla="*/ 0 w 267"/>
                  <a:gd name="T37" fmla="*/ 0 h 202"/>
                  <a:gd name="T38" fmla="*/ 0 w 267"/>
                  <a:gd name="T39" fmla="*/ 0 h 202"/>
                  <a:gd name="T40" fmla="*/ 0 w 267"/>
                  <a:gd name="T41" fmla="*/ 0 h 202"/>
                  <a:gd name="T42" fmla="*/ 0 w 267"/>
                  <a:gd name="T43" fmla="*/ 0 h 202"/>
                  <a:gd name="T44" fmla="*/ 0 w 267"/>
                  <a:gd name="T45" fmla="*/ 0 h 202"/>
                  <a:gd name="T46" fmla="*/ 0 w 267"/>
                  <a:gd name="T47" fmla="*/ 0 h 202"/>
                  <a:gd name="T48" fmla="*/ 0 w 267"/>
                  <a:gd name="T49" fmla="*/ 0 h 202"/>
                  <a:gd name="T50" fmla="*/ 0 w 267"/>
                  <a:gd name="T51" fmla="*/ 0 h 202"/>
                  <a:gd name="T52" fmla="*/ 0 w 267"/>
                  <a:gd name="T53" fmla="*/ 0 h 202"/>
                  <a:gd name="T54" fmla="*/ 0 w 267"/>
                  <a:gd name="T55" fmla="*/ 0 h 202"/>
                  <a:gd name="T56" fmla="*/ 0 w 267"/>
                  <a:gd name="T57" fmla="*/ 0 h 202"/>
                  <a:gd name="T58" fmla="*/ 0 w 267"/>
                  <a:gd name="T59" fmla="*/ 0 h 202"/>
                  <a:gd name="T60" fmla="*/ 0 w 267"/>
                  <a:gd name="T61" fmla="*/ 0 h 202"/>
                  <a:gd name="T62" fmla="*/ 0 w 267"/>
                  <a:gd name="T63" fmla="*/ 0 h 202"/>
                  <a:gd name="T64" fmla="*/ 0 w 267"/>
                  <a:gd name="T65" fmla="*/ 0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7"/>
                  <a:gd name="T100" fmla="*/ 0 h 202"/>
                  <a:gd name="T101" fmla="*/ 267 w 267"/>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7" h="202">
                    <a:moveTo>
                      <a:pt x="7" y="124"/>
                    </a:moveTo>
                    <a:lnTo>
                      <a:pt x="10" y="120"/>
                    </a:lnTo>
                    <a:lnTo>
                      <a:pt x="18" y="109"/>
                    </a:lnTo>
                    <a:lnTo>
                      <a:pt x="32" y="91"/>
                    </a:lnTo>
                    <a:lnTo>
                      <a:pt x="50" y="72"/>
                    </a:lnTo>
                    <a:lnTo>
                      <a:pt x="72" y="51"/>
                    </a:lnTo>
                    <a:lnTo>
                      <a:pt x="99" y="31"/>
                    </a:lnTo>
                    <a:lnTo>
                      <a:pt x="127" y="15"/>
                    </a:lnTo>
                    <a:lnTo>
                      <a:pt x="159" y="4"/>
                    </a:lnTo>
                    <a:lnTo>
                      <a:pt x="191" y="0"/>
                    </a:lnTo>
                    <a:lnTo>
                      <a:pt x="220" y="7"/>
                    </a:lnTo>
                    <a:lnTo>
                      <a:pt x="244" y="19"/>
                    </a:lnTo>
                    <a:lnTo>
                      <a:pt x="259" y="39"/>
                    </a:lnTo>
                    <a:lnTo>
                      <a:pt x="267" y="61"/>
                    </a:lnTo>
                    <a:lnTo>
                      <a:pt x="264" y="89"/>
                    </a:lnTo>
                    <a:lnTo>
                      <a:pt x="249" y="118"/>
                    </a:lnTo>
                    <a:lnTo>
                      <a:pt x="220" y="148"/>
                    </a:lnTo>
                    <a:lnTo>
                      <a:pt x="201" y="162"/>
                    </a:lnTo>
                    <a:lnTo>
                      <a:pt x="181" y="174"/>
                    </a:lnTo>
                    <a:lnTo>
                      <a:pt x="160" y="184"/>
                    </a:lnTo>
                    <a:lnTo>
                      <a:pt x="140" y="191"/>
                    </a:lnTo>
                    <a:lnTo>
                      <a:pt x="119" y="196"/>
                    </a:lnTo>
                    <a:lnTo>
                      <a:pt x="99" y="200"/>
                    </a:lnTo>
                    <a:lnTo>
                      <a:pt x="79" y="202"/>
                    </a:lnTo>
                    <a:lnTo>
                      <a:pt x="60" y="200"/>
                    </a:lnTo>
                    <a:lnTo>
                      <a:pt x="44" y="198"/>
                    </a:lnTo>
                    <a:lnTo>
                      <a:pt x="30" y="193"/>
                    </a:lnTo>
                    <a:lnTo>
                      <a:pt x="17" y="187"/>
                    </a:lnTo>
                    <a:lnTo>
                      <a:pt x="8" y="179"/>
                    </a:lnTo>
                    <a:lnTo>
                      <a:pt x="2" y="167"/>
                    </a:lnTo>
                    <a:lnTo>
                      <a:pt x="0" y="155"/>
                    </a:lnTo>
                    <a:lnTo>
                      <a:pt x="1" y="141"/>
                    </a:lnTo>
                    <a:lnTo>
                      <a:pt x="7" y="124"/>
                    </a:lnTo>
                    <a:close/>
                  </a:path>
                </a:pathLst>
              </a:custGeom>
              <a:solidFill>
                <a:srgbClr val="EDDDD3"/>
              </a:solidFill>
              <a:ln w="9525">
                <a:noFill/>
                <a:round/>
                <a:headEnd/>
                <a:tailEnd/>
              </a:ln>
            </p:spPr>
            <p:txBody>
              <a:bodyPr/>
              <a:lstStyle/>
              <a:p>
                <a:endParaRPr lang="ja-JP" altLang="en-US"/>
              </a:p>
            </p:txBody>
          </p:sp>
          <p:sp>
            <p:nvSpPr>
              <p:cNvPr id="8265" name="Freeform 34"/>
              <p:cNvSpPr>
                <a:spLocks/>
              </p:cNvSpPr>
              <p:nvPr/>
            </p:nvSpPr>
            <p:spPr bwMode="auto">
              <a:xfrm>
                <a:off x="1164" y="2912"/>
                <a:ext cx="59" cy="43"/>
              </a:xfrm>
              <a:custGeom>
                <a:avLst/>
                <a:gdLst>
                  <a:gd name="T0" fmla="*/ 0 w 244"/>
                  <a:gd name="T1" fmla="*/ 0 h 181"/>
                  <a:gd name="T2" fmla="*/ 0 w 244"/>
                  <a:gd name="T3" fmla="*/ 0 h 181"/>
                  <a:gd name="T4" fmla="*/ 0 w 244"/>
                  <a:gd name="T5" fmla="*/ 0 h 181"/>
                  <a:gd name="T6" fmla="*/ 0 w 244"/>
                  <a:gd name="T7" fmla="*/ 0 h 181"/>
                  <a:gd name="T8" fmla="*/ 0 w 244"/>
                  <a:gd name="T9" fmla="*/ 0 h 181"/>
                  <a:gd name="T10" fmla="*/ 0 w 244"/>
                  <a:gd name="T11" fmla="*/ 0 h 181"/>
                  <a:gd name="T12" fmla="*/ 0 w 244"/>
                  <a:gd name="T13" fmla="*/ 0 h 181"/>
                  <a:gd name="T14" fmla="*/ 0 w 244"/>
                  <a:gd name="T15" fmla="*/ 0 h 181"/>
                  <a:gd name="T16" fmla="*/ 0 w 244"/>
                  <a:gd name="T17" fmla="*/ 0 h 181"/>
                  <a:gd name="T18" fmla="*/ 0 w 244"/>
                  <a:gd name="T19" fmla="*/ 0 h 181"/>
                  <a:gd name="T20" fmla="*/ 0 w 244"/>
                  <a:gd name="T21" fmla="*/ 0 h 181"/>
                  <a:gd name="T22" fmla="*/ 0 w 244"/>
                  <a:gd name="T23" fmla="*/ 0 h 181"/>
                  <a:gd name="T24" fmla="*/ 0 w 244"/>
                  <a:gd name="T25" fmla="*/ 0 h 181"/>
                  <a:gd name="T26" fmla="*/ 0 w 244"/>
                  <a:gd name="T27" fmla="*/ 0 h 181"/>
                  <a:gd name="T28" fmla="*/ 0 w 244"/>
                  <a:gd name="T29" fmla="*/ 0 h 181"/>
                  <a:gd name="T30" fmla="*/ 0 w 244"/>
                  <a:gd name="T31" fmla="*/ 0 h 181"/>
                  <a:gd name="T32" fmla="*/ 0 w 244"/>
                  <a:gd name="T33" fmla="*/ 0 h 181"/>
                  <a:gd name="T34" fmla="*/ 0 w 244"/>
                  <a:gd name="T35" fmla="*/ 0 h 181"/>
                  <a:gd name="T36" fmla="*/ 0 w 244"/>
                  <a:gd name="T37" fmla="*/ 0 h 181"/>
                  <a:gd name="T38" fmla="*/ 0 w 244"/>
                  <a:gd name="T39" fmla="*/ 0 h 181"/>
                  <a:gd name="T40" fmla="*/ 0 w 244"/>
                  <a:gd name="T41" fmla="*/ 0 h 181"/>
                  <a:gd name="T42" fmla="*/ 0 w 244"/>
                  <a:gd name="T43" fmla="*/ 0 h 181"/>
                  <a:gd name="T44" fmla="*/ 0 w 244"/>
                  <a:gd name="T45" fmla="*/ 0 h 181"/>
                  <a:gd name="T46" fmla="*/ 0 w 244"/>
                  <a:gd name="T47" fmla="*/ 0 h 181"/>
                  <a:gd name="T48" fmla="*/ 0 w 244"/>
                  <a:gd name="T49" fmla="*/ 0 h 181"/>
                  <a:gd name="T50" fmla="*/ 0 w 244"/>
                  <a:gd name="T51" fmla="*/ 0 h 181"/>
                  <a:gd name="T52" fmla="*/ 0 w 244"/>
                  <a:gd name="T53" fmla="*/ 0 h 181"/>
                  <a:gd name="T54" fmla="*/ 0 w 244"/>
                  <a:gd name="T55" fmla="*/ 0 h 181"/>
                  <a:gd name="T56" fmla="*/ 0 w 244"/>
                  <a:gd name="T57" fmla="*/ 0 h 181"/>
                  <a:gd name="T58" fmla="*/ 0 w 244"/>
                  <a:gd name="T59" fmla="*/ 0 h 181"/>
                  <a:gd name="T60" fmla="*/ 0 w 244"/>
                  <a:gd name="T61" fmla="*/ 0 h 181"/>
                  <a:gd name="T62" fmla="*/ 0 w 244"/>
                  <a:gd name="T63" fmla="*/ 0 h 181"/>
                  <a:gd name="T64" fmla="*/ 0 w 244"/>
                  <a:gd name="T65" fmla="*/ 0 h 1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4"/>
                  <a:gd name="T100" fmla="*/ 0 h 181"/>
                  <a:gd name="T101" fmla="*/ 244 w 244"/>
                  <a:gd name="T102" fmla="*/ 181 h 1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4" h="181">
                    <a:moveTo>
                      <a:pt x="7" y="111"/>
                    </a:moveTo>
                    <a:lnTo>
                      <a:pt x="10" y="107"/>
                    </a:lnTo>
                    <a:lnTo>
                      <a:pt x="17" y="97"/>
                    </a:lnTo>
                    <a:lnTo>
                      <a:pt x="30" y="81"/>
                    </a:lnTo>
                    <a:lnTo>
                      <a:pt x="46" y="64"/>
                    </a:lnTo>
                    <a:lnTo>
                      <a:pt x="66" y="44"/>
                    </a:lnTo>
                    <a:lnTo>
                      <a:pt x="89" y="27"/>
                    </a:lnTo>
                    <a:lnTo>
                      <a:pt x="116" y="12"/>
                    </a:lnTo>
                    <a:lnTo>
                      <a:pt x="145" y="2"/>
                    </a:lnTo>
                    <a:lnTo>
                      <a:pt x="175" y="0"/>
                    </a:lnTo>
                    <a:lnTo>
                      <a:pt x="201" y="5"/>
                    </a:lnTo>
                    <a:lnTo>
                      <a:pt x="221" y="16"/>
                    </a:lnTo>
                    <a:lnTo>
                      <a:pt x="237" y="34"/>
                    </a:lnTo>
                    <a:lnTo>
                      <a:pt x="244" y="55"/>
                    </a:lnTo>
                    <a:lnTo>
                      <a:pt x="241" y="79"/>
                    </a:lnTo>
                    <a:lnTo>
                      <a:pt x="227" y="106"/>
                    </a:lnTo>
                    <a:lnTo>
                      <a:pt x="201" y="133"/>
                    </a:lnTo>
                    <a:lnTo>
                      <a:pt x="183" y="145"/>
                    </a:lnTo>
                    <a:lnTo>
                      <a:pt x="166" y="156"/>
                    </a:lnTo>
                    <a:lnTo>
                      <a:pt x="146" y="165"/>
                    </a:lnTo>
                    <a:lnTo>
                      <a:pt x="128" y="172"/>
                    </a:lnTo>
                    <a:lnTo>
                      <a:pt x="108" y="176"/>
                    </a:lnTo>
                    <a:lnTo>
                      <a:pt x="89" y="179"/>
                    </a:lnTo>
                    <a:lnTo>
                      <a:pt x="72" y="181"/>
                    </a:lnTo>
                    <a:lnTo>
                      <a:pt x="56" y="180"/>
                    </a:lnTo>
                    <a:lnTo>
                      <a:pt x="40" y="178"/>
                    </a:lnTo>
                    <a:lnTo>
                      <a:pt x="28" y="174"/>
                    </a:lnTo>
                    <a:lnTo>
                      <a:pt x="16" y="168"/>
                    </a:lnTo>
                    <a:lnTo>
                      <a:pt x="8" y="160"/>
                    </a:lnTo>
                    <a:lnTo>
                      <a:pt x="2" y="150"/>
                    </a:lnTo>
                    <a:lnTo>
                      <a:pt x="0" y="139"/>
                    </a:lnTo>
                    <a:lnTo>
                      <a:pt x="2" y="126"/>
                    </a:lnTo>
                    <a:lnTo>
                      <a:pt x="7" y="111"/>
                    </a:lnTo>
                    <a:close/>
                  </a:path>
                </a:pathLst>
              </a:custGeom>
              <a:solidFill>
                <a:srgbClr val="D6B7A5"/>
              </a:solidFill>
              <a:ln w="9525">
                <a:noFill/>
                <a:round/>
                <a:headEnd/>
                <a:tailEnd/>
              </a:ln>
            </p:spPr>
            <p:txBody>
              <a:bodyPr/>
              <a:lstStyle/>
              <a:p>
                <a:endParaRPr lang="ja-JP" altLang="en-US"/>
              </a:p>
            </p:txBody>
          </p:sp>
          <p:sp>
            <p:nvSpPr>
              <p:cNvPr id="8266" name="Freeform 35"/>
              <p:cNvSpPr>
                <a:spLocks/>
              </p:cNvSpPr>
              <p:nvPr/>
            </p:nvSpPr>
            <p:spPr bwMode="auto">
              <a:xfrm>
                <a:off x="1168" y="2914"/>
                <a:ext cx="53" cy="39"/>
              </a:xfrm>
              <a:custGeom>
                <a:avLst/>
                <a:gdLst>
                  <a:gd name="T0" fmla="*/ 0 w 220"/>
                  <a:gd name="T1" fmla="*/ 0 h 161"/>
                  <a:gd name="T2" fmla="*/ 0 w 220"/>
                  <a:gd name="T3" fmla="*/ 0 h 161"/>
                  <a:gd name="T4" fmla="*/ 0 w 220"/>
                  <a:gd name="T5" fmla="*/ 0 h 161"/>
                  <a:gd name="T6" fmla="*/ 0 w 220"/>
                  <a:gd name="T7" fmla="*/ 0 h 161"/>
                  <a:gd name="T8" fmla="*/ 0 w 220"/>
                  <a:gd name="T9" fmla="*/ 0 h 161"/>
                  <a:gd name="T10" fmla="*/ 0 w 220"/>
                  <a:gd name="T11" fmla="*/ 0 h 161"/>
                  <a:gd name="T12" fmla="*/ 0 w 220"/>
                  <a:gd name="T13" fmla="*/ 0 h 161"/>
                  <a:gd name="T14" fmla="*/ 0 w 220"/>
                  <a:gd name="T15" fmla="*/ 0 h 161"/>
                  <a:gd name="T16" fmla="*/ 0 w 220"/>
                  <a:gd name="T17" fmla="*/ 0 h 161"/>
                  <a:gd name="T18" fmla="*/ 0 w 220"/>
                  <a:gd name="T19" fmla="*/ 0 h 161"/>
                  <a:gd name="T20" fmla="*/ 0 w 220"/>
                  <a:gd name="T21" fmla="*/ 0 h 161"/>
                  <a:gd name="T22" fmla="*/ 0 w 220"/>
                  <a:gd name="T23" fmla="*/ 0 h 161"/>
                  <a:gd name="T24" fmla="*/ 0 w 220"/>
                  <a:gd name="T25" fmla="*/ 0 h 161"/>
                  <a:gd name="T26" fmla="*/ 0 w 220"/>
                  <a:gd name="T27" fmla="*/ 0 h 161"/>
                  <a:gd name="T28" fmla="*/ 0 w 220"/>
                  <a:gd name="T29" fmla="*/ 0 h 161"/>
                  <a:gd name="T30" fmla="*/ 0 w 220"/>
                  <a:gd name="T31" fmla="*/ 0 h 161"/>
                  <a:gd name="T32" fmla="*/ 0 w 220"/>
                  <a:gd name="T33" fmla="*/ 0 h 161"/>
                  <a:gd name="T34" fmla="*/ 0 w 220"/>
                  <a:gd name="T35" fmla="*/ 0 h 161"/>
                  <a:gd name="T36" fmla="*/ 0 w 220"/>
                  <a:gd name="T37" fmla="*/ 0 h 161"/>
                  <a:gd name="T38" fmla="*/ 0 w 220"/>
                  <a:gd name="T39" fmla="*/ 0 h 161"/>
                  <a:gd name="T40" fmla="*/ 0 w 220"/>
                  <a:gd name="T41" fmla="*/ 0 h 161"/>
                  <a:gd name="T42" fmla="*/ 0 w 220"/>
                  <a:gd name="T43" fmla="*/ 0 h 161"/>
                  <a:gd name="T44" fmla="*/ 0 w 220"/>
                  <a:gd name="T45" fmla="*/ 0 h 161"/>
                  <a:gd name="T46" fmla="*/ 0 w 220"/>
                  <a:gd name="T47" fmla="*/ 0 h 161"/>
                  <a:gd name="T48" fmla="*/ 0 w 220"/>
                  <a:gd name="T49" fmla="*/ 0 h 161"/>
                  <a:gd name="T50" fmla="*/ 0 w 220"/>
                  <a:gd name="T51" fmla="*/ 0 h 161"/>
                  <a:gd name="T52" fmla="*/ 0 w 220"/>
                  <a:gd name="T53" fmla="*/ 0 h 161"/>
                  <a:gd name="T54" fmla="*/ 0 w 220"/>
                  <a:gd name="T55" fmla="*/ 0 h 161"/>
                  <a:gd name="T56" fmla="*/ 0 w 220"/>
                  <a:gd name="T57" fmla="*/ 0 h 161"/>
                  <a:gd name="T58" fmla="*/ 0 w 220"/>
                  <a:gd name="T59" fmla="*/ 0 h 161"/>
                  <a:gd name="T60" fmla="*/ 0 w 220"/>
                  <a:gd name="T61" fmla="*/ 0 h 161"/>
                  <a:gd name="T62" fmla="*/ 0 w 220"/>
                  <a:gd name="T63" fmla="*/ 0 h 161"/>
                  <a:gd name="T64" fmla="*/ 0 w 220"/>
                  <a:gd name="T65" fmla="*/ 0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161"/>
                  <a:gd name="T101" fmla="*/ 220 w 220"/>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161">
                    <a:moveTo>
                      <a:pt x="6" y="99"/>
                    </a:moveTo>
                    <a:lnTo>
                      <a:pt x="9" y="96"/>
                    </a:lnTo>
                    <a:lnTo>
                      <a:pt x="16" y="86"/>
                    </a:lnTo>
                    <a:lnTo>
                      <a:pt x="27" y="72"/>
                    </a:lnTo>
                    <a:lnTo>
                      <a:pt x="41" y="57"/>
                    </a:lnTo>
                    <a:lnTo>
                      <a:pt x="60" y="39"/>
                    </a:lnTo>
                    <a:lnTo>
                      <a:pt x="82" y="24"/>
                    </a:lnTo>
                    <a:lnTo>
                      <a:pt x="105" y="10"/>
                    </a:lnTo>
                    <a:lnTo>
                      <a:pt x="131" y="2"/>
                    </a:lnTo>
                    <a:lnTo>
                      <a:pt x="158" y="0"/>
                    </a:lnTo>
                    <a:lnTo>
                      <a:pt x="180" y="4"/>
                    </a:lnTo>
                    <a:lnTo>
                      <a:pt x="200" y="15"/>
                    </a:lnTo>
                    <a:lnTo>
                      <a:pt x="213" y="30"/>
                    </a:lnTo>
                    <a:lnTo>
                      <a:pt x="220" y="49"/>
                    </a:lnTo>
                    <a:lnTo>
                      <a:pt x="216" y="71"/>
                    </a:lnTo>
                    <a:lnTo>
                      <a:pt x="204" y="94"/>
                    </a:lnTo>
                    <a:lnTo>
                      <a:pt x="180" y="119"/>
                    </a:lnTo>
                    <a:lnTo>
                      <a:pt x="165" y="130"/>
                    </a:lnTo>
                    <a:lnTo>
                      <a:pt x="149" y="139"/>
                    </a:lnTo>
                    <a:lnTo>
                      <a:pt x="132" y="146"/>
                    </a:lnTo>
                    <a:lnTo>
                      <a:pt x="115" y="153"/>
                    </a:lnTo>
                    <a:lnTo>
                      <a:pt x="98" y="158"/>
                    </a:lnTo>
                    <a:lnTo>
                      <a:pt x="81" y="160"/>
                    </a:lnTo>
                    <a:lnTo>
                      <a:pt x="65" y="161"/>
                    </a:lnTo>
                    <a:lnTo>
                      <a:pt x="51" y="161"/>
                    </a:lnTo>
                    <a:lnTo>
                      <a:pt x="36" y="159"/>
                    </a:lnTo>
                    <a:lnTo>
                      <a:pt x="25" y="155"/>
                    </a:lnTo>
                    <a:lnTo>
                      <a:pt x="15" y="150"/>
                    </a:lnTo>
                    <a:lnTo>
                      <a:pt x="7" y="142"/>
                    </a:lnTo>
                    <a:lnTo>
                      <a:pt x="2" y="134"/>
                    </a:lnTo>
                    <a:lnTo>
                      <a:pt x="0" y="124"/>
                    </a:lnTo>
                    <a:lnTo>
                      <a:pt x="1" y="112"/>
                    </a:lnTo>
                    <a:lnTo>
                      <a:pt x="6" y="99"/>
                    </a:lnTo>
                    <a:close/>
                  </a:path>
                </a:pathLst>
              </a:custGeom>
              <a:solidFill>
                <a:srgbClr val="C1967C"/>
              </a:solidFill>
              <a:ln w="9525">
                <a:noFill/>
                <a:round/>
                <a:headEnd/>
                <a:tailEnd/>
              </a:ln>
            </p:spPr>
            <p:txBody>
              <a:bodyPr/>
              <a:lstStyle/>
              <a:p>
                <a:endParaRPr lang="ja-JP" altLang="en-US"/>
              </a:p>
            </p:txBody>
          </p:sp>
          <p:sp>
            <p:nvSpPr>
              <p:cNvPr id="8267" name="Freeform 36"/>
              <p:cNvSpPr>
                <a:spLocks/>
              </p:cNvSpPr>
              <p:nvPr/>
            </p:nvSpPr>
            <p:spPr bwMode="auto">
              <a:xfrm>
                <a:off x="1170" y="2916"/>
                <a:ext cx="47" cy="35"/>
              </a:xfrm>
              <a:custGeom>
                <a:avLst/>
                <a:gdLst>
                  <a:gd name="T0" fmla="*/ 0 w 194"/>
                  <a:gd name="T1" fmla="*/ 0 h 143"/>
                  <a:gd name="T2" fmla="*/ 0 w 194"/>
                  <a:gd name="T3" fmla="*/ 0 h 143"/>
                  <a:gd name="T4" fmla="*/ 0 w 194"/>
                  <a:gd name="T5" fmla="*/ 0 h 143"/>
                  <a:gd name="T6" fmla="*/ 0 w 194"/>
                  <a:gd name="T7" fmla="*/ 0 h 143"/>
                  <a:gd name="T8" fmla="*/ 0 w 194"/>
                  <a:gd name="T9" fmla="*/ 0 h 143"/>
                  <a:gd name="T10" fmla="*/ 0 w 194"/>
                  <a:gd name="T11" fmla="*/ 0 h 143"/>
                  <a:gd name="T12" fmla="*/ 0 w 194"/>
                  <a:gd name="T13" fmla="*/ 0 h 143"/>
                  <a:gd name="T14" fmla="*/ 0 w 194"/>
                  <a:gd name="T15" fmla="*/ 0 h 143"/>
                  <a:gd name="T16" fmla="*/ 0 w 194"/>
                  <a:gd name="T17" fmla="*/ 0 h 143"/>
                  <a:gd name="T18" fmla="*/ 0 w 194"/>
                  <a:gd name="T19" fmla="*/ 0 h 143"/>
                  <a:gd name="T20" fmla="*/ 0 w 194"/>
                  <a:gd name="T21" fmla="*/ 0 h 143"/>
                  <a:gd name="T22" fmla="*/ 0 w 194"/>
                  <a:gd name="T23" fmla="*/ 0 h 143"/>
                  <a:gd name="T24" fmla="*/ 0 w 194"/>
                  <a:gd name="T25" fmla="*/ 0 h 143"/>
                  <a:gd name="T26" fmla="*/ 0 w 194"/>
                  <a:gd name="T27" fmla="*/ 0 h 143"/>
                  <a:gd name="T28" fmla="*/ 0 w 194"/>
                  <a:gd name="T29" fmla="*/ 0 h 143"/>
                  <a:gd name="T30" fmla="*/ 0 w 194"/>
                  <a:gd name="T31" fmla="*/ 0 h 143"/>
                  <a:gd name="T32" fmla="*/ 0 w 194"/>
                  <a:gd name="T33" fmla="*/ 0 h 143"/>
                  <a:gd name="T34" fmla="*/ 0 w 194"/>
                  <a:gd name="T35" fmla="*/ 0 h 143"/>
                  <a:gd name="T36" fmla="*/ 0 w 194"/>
                  <a:gd name="T37" fmla="*/ 0 h 143"/>
                  <a:gd name="T38" fmla="*/ 0 w 194"/>
                  <a:gd name="T39" fmla="*/ 0 h 143"/>
                  <a:gd name="T40" fmla="*/ 0 w 194"/>
                  <a:gd name="T41" fmla="*/ 0 h 143"/>
                  <a:gd name="T42" fmla="*/ 0 w 194"/>
                  <a:gd name="T43" fmla="*/ 0 h 143"/>
                  <a:gd name="T44" fmla="*/ 0 w 194"/>
                  <a:gd name="T45" fmla="*/ 0 h 143"/>
                  <a:gd name="T46" fmla="*/ 0 w 194"/>
                  <a:gd name="T47" fmla="*/ 0 h 143"/>
                  <a:gd name="T48" fmla="*/ 0 w 194"/>
                  <a:gd name="T49" fmla="*/ 0 h 143"/>
                  <a:gd name="T50" fmla="*/ 0 w 194"/>
                  <a:gd name="T51" fmla="*/ 0 h 143"/>
                  <a:gd name="T52" fmla="*/ 0 w 194"/>
                  <a:gd name="T53" fmla="*/ 0 h 143"/>
                  <a:gd name="T54" fmla="*/ 0 w 194"/>
                  <a:gd name="T55" fmla="*/ 0 h 143"/>
                  <a:gd name="T56" fmla="*/ 0 w 194"/>
                  <a:gd name="T57" fmla="*/ 0 h 143"/>
                  <a:gd name="T58" fmla="*/ 0 w 194"/>
                  <a:gd name="T59" fmla="*/ 0 h 143"/>
                  <a:gd name="T60" fmla="*/ 0 w 194"/>
                  <a:gd name="T61" fmla="*/ 0 h 143"/>
                  <a:gd name="T62" fmla="*/ 0 w 194"/>
                  <a:gd name="T63" fmla="*/ 0 h 143"/>
                  <a:gd name="T64" fmla="*/ 0 w 194"/>
                  <a:gd name="T65" fmla="*/ 0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4"/>
                  <a:gd name="T100" fmla="*/ 0 h 143"/>
                  <a:gd name="T101" fmla="*/ 194 w 194"/>
                  <a:gd name="T102" fmla="*/ 143 h 1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4" h="143">
                    <a:moveTo>
                      <a:pt x="6" y="88"/>
                    </a:moveTo>
                    <a:lnTo>
                      <a:pt x="8" y="85"/>
                    </a:lnTo>
                    <a:lnTo>
                      <a:pt x="14" y="77"/>
                    </a:lnTo>
                    <a:lnTo>
                      <a:pt x="23" y="64"/>
                    </a:lnTo>
                    <a:lnTo>
                      <a:pt x="37" y="51"/>
                    </a:lnTo>
                    <a:lnTo>
                      <a:pt x="52" y="35"/>
                    </a:lnTo>
                    <a:lnTo>
                      <a:pt x="72" y="22"/>
                    </a:lnTo>
                    <a:lnTo>
                      <a:pt x="92" y="11"/>
                    </a:lnTo>
                    <a:lnTo>
                      <a:pt x="116" y="2"/>
                    </a:lnTo>
                    <a:lnTo>
                      <a:pt x="140" y="0"/>
                    </a:lnTo>
                    <a:lnTo>
                      <a:pt x="160" y="4"/>
                    </a:lnTo>
                    <a:lnTo>
                      <a:pt x="177" y="14"/>
                    </a:lnTo>
                    <a:lnTo>
                      <a:pt x="189" y="27"/>
                    </a:lnTo>
                    <a:lnTo>
                      <a:pt x="194" y="44"/>
                    </a:lnTo>
                    <a:lnTo>
                      <a:pt x="192" y="62"/>
                    </a:lnTo>
                    <a:lnTo>
                      <a:pt x="182" y="83"/>
                    </a:lnTo>
                    <a:lnTo>
                      <a:pt x="160" y="104"/>
                    </a:lnTo>
                    <a:lnTo>
                      <a:pt x="147" y="115"/>
                    </a:lnTo>
                    <a:lnTo>
                      <a:pt x="131" y="123"/>
                    </a:lnTo>
                    <a:lnTo>
                      <a:pt x="117" y="129"/>
                    </a:lnTo>
                    <a:lnTo>
                      <a:pt x="102" y="135"/>
                    </a:lnTo>
                    <a:lnTo>
                      <a:pt x="86" y="139"/>
                    </a:lnTo>
                    <a:lnTo>
                      <a:pt x="72" y="142"/>
                    </a:lnTo>
                    <a:lnTo>
                      <a:pt x="57" y="143"/>
                    </a:lnTo>
                    <a:lnTo>
                      <a:pt x="44" y="142"/>
                    </a:lnTo>
                    <a:lnTo>
                      <a:pt x="32" y="140"/>
                    </a:lnTo>
                    <a:lnTo>
                      <a:pt x="21" y="136"/>
                    </a:lnTo>
                    <a:lnTo>
                      <a:pt x="13" y="132"/>
                    </a:lnTo>
                    <a:lnTo>
                      <a:pt x="6" y="126"/>
                    </a:lnTo>
                    <a:lnTo>
                      <a:pt x="2" y="119"/>
                    </a:lnTo>
                    <a:lnTo>
                      <a:pt x="0" y="110"/>
                    </a:lnTo>
                    <a:lnTo>
                      <a:pt x="2" y="99"/>
                    </a:lnTo>
                    <a:lnTo>
                      <a:pt x="6" y="88"/>
                    </a:lnTo>
                    <a:close/>
                  </a:path>
                </a:pathLst>
              </a:custGeom>
              <a:solidFill>
                <a:srgbClr val="AF7551"/>
              </a:solidFill>
              <a:ln w="9525">
                <a:noFill/>
                <a:round/>
                <a:headEnd/>
                <a:tailEnd/>
              </a:ln>
            </p:spPr>
            <p:txBody>
              <a:bodyPr/>
              <a:lstStyle/>
              <a:p>
                <a:endParaRPr lang="ja-JP" altLang="en-US"/>
              </a:p>
            </p:txBody>
          </p:sp>
          <p:sp>
            <p:nvSpPr>
              <p:cNvPr id="8268" name="Freeform 37"/>
              <p:cNvSpPr>
                <a:spLocks/>
              </p:cNvSpPr>
              <p:nvPr/>
            </p:nvSpPr>
            <p:spPr bwMode="auto">
              <a:xfrm>
                <a:off x="914" y="2694"/>
                <a:ext cx="311" cy="271"/>
              </a:xfrm>
              <a:custGeom>
                <a:avLst/>
                <a:gdLst>
                  <a:gd name="T0" fmla="*/ 0 w 1271"/>
                  <a:gd name="T1" fmla="*/ 0 h 1108"/>
                  <a:gd name="T2" fmla="*/ 0 w 1271"/>
                  <a:gd name="T3" fmla="*/ 0 h 1108"/>
                  <a:gd name="T4" fmla="*/ 0 w 1271"/>
                  <a:gd name="T5" fmla="*/ 0 h 1108"/>
                  <a:gd name="T6" fmla="*/ 0 w 1271"/>
                  <a:gd name="T7" fmla="*/ 0 h 1108"/>
                  <a:gd name="T8" fmla="*/ 0 w 1271"/>
                  <a:gd name="T9" fmla="*/ 0 h 1108"/>
                  <a:gd name="T10" fmla="*/ 0 w 1271"/>
                  <a:gd name="T11" fmla="*/ 0 h 1108"/>
                  <a:gd name="T12" fmla="*/ 0 w 1271"/>
                  <a:gd name="T13" fmla="*/ 0 h 1108"/>
                  <a:gd name="T14" fmla="*/ 0 w 1271"/>
                  <a:gd name="T15" fmla="*/ 0 h 1108"/>
                  <a:gd name="T16" fmla="*/ 0 w 1271"/>
                  <a:gd name="T17" fmla="*/ 0 h 1108"/>
                  <a:gd name="T18" fmla="*/ 0 w 1271"/>
                  <a:gd name="T19" fmla="*/ 0 h 1108"/>
                  <a:gd name="T20" fmla="*/ 0 w 1271"/>
                  <a:gd name="T21" fmla="*/ 0 h 1108"/>
                  <a:gd name="T22" fmla="*/ 0 w 1271"/>
                  <a:gd name="T23" fmla="*/ 0 h 1108"/>
                  <a:gd name="T24" fmla="*/ 0 w 1271"/>
                  <a:gd name="T25" fmla="*/ 0 h 1108"/>
                  <a:gd name="T26" fmla="*/ 0 w 1271"/>
                  <a:gd name="T27" fmla="*/ 0 h 1108"/>
                  <a:gd name="T28" fmla="*/ 0 w 1271"/>
                  <a:gd name="T29" fmla="*/ 0 h 1108"/>
                  <a:gd name="T30" fmla="*/ 0 w 1271"/>
                  <a:gd name="T31" fmla="*/ 0 h 1108"/>
                  <a:gd name="T32" fmla="*/ 0 w 1271"/>
                  <a:gd name="T33" fmla="*/ 0 h 1108"/>
                  <a:gd name="T34" fmla="*/ 0 w 1271"/>
                  <a:gd name="T35" fmla="*/ 0 h 1108"/>
                  <a:gd name="T36" fmla="*/ 0 w 1271"/>
                  <a:gd name="T37" fmla="*/ 0 h 1108"/>
                  <a:gd name="T38" fmla="*/ 0 w 1271"/>
                  <a:gd name="T39" fmla="*/ 0 h 1108"/>
                  <a:gd name="T40" fmla="*/ 0 w 1271"/>
                  <a:gd name="T41" fmla="*/ 0 h 1108"/>
                  <a:gd name="T42" fmla="*/ 0 w 1271"/>
                  <a:gd name="T43" fmla="*/ 0 h 1108"/>
                  <a:gd name="T44" fmla="*/ 0 w 1271"/>
                  <a:gd name="T45" fmla="*/ 0 h 1108"/>
                  <a:gd name="T46" fmla="*/ 0 w 1271"/>
                  <a:gd name="T47" fmla="*/ 0 h 1108"/>
                  <a:gd name="T48" fmla="*/ 0 w 1271"/>
                  <a:gd name="T49" fmla="*/ 0 h 1108"/>
                  <a:gd name="T50" fmla="*/ 0 w 1271"/>
                  <a:gd name="T51" fmla="*/ 0 h 1108"/>
                  <a:gd name="T52" fmla="*/ 0 w 1271"/>
                  <a:gd name="T53" fmla="*/ 0 h 1108"/>
                  <a:gd name="T54" fmla="*/ 0 w 1271"/>
                  <a:gd name="T55" fmla="*/ 0 h 1108"/>
                  <a:gd name="T56" fmla="*/ 0 w 1271"/>
                  <a:gd name="T57" fmla="*/ 0 h 1108"/>
                  <a:gd name="T58" fmla="*/ 0 w 1271"/>
                  <a:gd name="T59" fmla="*/ 0 h 1108"/>
                  <a:gd name="T60" fmla="*/ 0 w 1271"/>
                  <a:gd name="T61" fmla="*/ 0 h 1108"/>
                  <a:gd name="T62" fmla="*/ 0 w 1271"/>
                  <a:gd name="T63" fmla="*/ 0 h 1108"/>
                  <a:gd name="T64" fmla="*/ 0 w 1271"/>
                  <a:gd name="T65" fmla="*/ 0 h 1108"/>
                  <a:gd name="T66" fmla="*/ 0 w 1271"/>
                  <a:gd name="T67" fmla="*/ 0 h 1108"/>
                  <a:gd name="T68" fmla="*/ 0 w 1271"/>
                  <a:gd name="T69" fmla="*/ 0 h 1108"/>
                  <a:gd name="T70" fmla="*/ 0 w 1271"/>
                  <a:gd name="T71" fmla="*/ 0 h 1108"/>
                  <a:gd name="T72" fmla="*/ 0 w 1271"/>
                  <a:gd name="T73" fmla="*/ 0 h 1108"/>
                  <a:gd name="T74" fmla="*/ 0 w 1271"/>
                  <a:gd name="T75" fmla="*/ 0 h 1108"/>
                  <a:gd name="T76" fmla="*/ 0 w 1271"/>
                  <a:gd name="T77" fmla="*/ 0 h 1108"/>
                  <a:gd name="T78" fmla="*/ 0 w 1271"/>
                  <a:gd name="T79" fmla="*/ 0 h 1108"/>
                  <a:gd name="T80" fmla="*/ 0 w 1271"/>
                  <a:gd name="T81" fmla="*/ 0 h 1108"/>
                  <a:gd name="T82" fmla="*/ 0 w 1271"/>
                  <a:gd name="T83" fmla="*/ 0 h 1108"/>
                  <a:gd name="T84" fmla="*/ 0 w 1271"/>
                  <a:gd name="T85" fmla="*/ 0 h 1108"/>
                  <a:gd name="T86" fmla="*/ 0 w 1271"/>
                  <a:gd name="T87" fmla="*/ 0 h 1108"/>
                  <a:gd name="T88" fmla="*/ 0 w 1271"/>
                  <a:gd name="T89" fmla="*/ 0 h 1108"/>
                  <a:gd name="T90" fmla="*/ 0 w 1271"/>
                  <a:gd name="T91" fmla="*/ 0 h 1108"/>
                  <a:gd name="T92" fmla="*/ 0 w 1271"/>
                  <a:gd name="T93" fmla="*/ 0 h 1108"/>
                  <a:gd name="T94" fmla="*/ 0 w 1271"/>
                  <a:gd name="T95" fmla="*/ 0 h 1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1"/>
                  <a:gd name="T145" fmla="*/ 0 h 1108"/>
                  <a:gd name="T146" fmla="*/ 1271 w 1271"/>
                  <a:gd name="T147" fmla="*/ 1108 h 11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1" h="1108">
                    <a:moveTo>
                      <a:pt x="0" y="571"/>
                    </a:moveTo>
                    <a:lnTo>
                      <a:pt x="0" y="568"/>
                    </a:lnTo>
                    <a:lnTo>
                      <a:pt x="1" y="559"/>
                    </a:lnTo>
                    <a:lnTo>
                      <a:pt x="2" y="544"/>
                    </a:lnTo>
                    <a:lnTo>
                      <a:pt x="4" y="525"/>
                    </a:lnTo>
                    <a:lnTo>
                      <a:pt x="8" y="501"/>
                    </a:lnTo>
                    <a:lnTo>
                      <a:pt x="14" y="473"/>
                    </a:lnTo>
                    <a:lnTo>
                      <a:pt x="22" y="442"/>
                    </a:lnTo>
                    <a:lnTo>
                      <a:pt x="33" y="408"/>
                    </a:lnTo>
                    <a:lnTo>
                      <a:pt x="47" y="372"/>
                    </a:lnTo>
                    <a:lnTo>
                      <a:pt x="65" y="335"/>
                    </a:lnTo>
                    <a:lnTo>
                      <a:pt x="85" y="297"/>
                    </a:lnTo>
                    <a:lnTo>
                      <a:pt x="111" y="258"/>
                    </a:lnTo>
                    <a:lnTo>
                      <a:pt x="140" y="219"/>
                    </a:lnTo>
                    <a:lnTo>
                      <a:pt x="175" y="181"/>
                    </a:lnTo>
                    <a:lnTo>
                      <a:pt x="215" y="143"/>
                    </a:lnTo>
                    <a:lnTo>
                      <a:pt x="260" y="108"/>
                    </a:lnTo>
                    <a:lnTo>
                      <a:pt x="325" y="67"/>
                    </a:lnTo>
                    <a:lnTo>
                      <a:pt x="386" y="36"/>
                    </a:lnTo>
                    <a:lnTo>
                      <a:pt x="442" y="16"/>
                    </a:lnTo>
                    <a:lnTo>
                      <a:pt x="495" y="4"/>
                    </a:lnTo>
                    <a:lnTo>
                      <a:pt x="544" y="0"/>
                    </a:lnTo>
                    <a:lnTo>
                      <a:pt x="590" y="3"/>
                    </a:lnTo>
                    <a:lnTo>
                      <a:pt x="633" y="13"/>
                    </a:lnTo>
                    <a:lnTo>
                      <a:pt x="672" y="27"/>
                    </a:lnTo>
                    <a:lnTo>
                      <a:pt x="709" y="44"/>
                    </a:lnTo>
                    <a:lnTo>
                      <a:pt x="744" y="65"/>
                    </a:lnTo>
                    <a:lnTo>
                      <a:pt x="776" y="88"/>
                    </a:lnTo>
                    <a:lnTo>
                      <a:pt x="807" y="110"/>
                    </a:lnTo>
                    <a:lnTo>
                      <a:pt x="835" y="134"/>
                    </a:lnTo>
                    <a:lnTo>
                      <a:pt x="861" y="156"/>
                    </a:lnTo>
                    <a:lnTo>
                      <a:pt x="887" y="176"/>
                    </a:lnTo>
                    <a:lnTo>
                      <a:pt x="912" y="193"/>
                    </a:lnTo>
                    <a:lnTo>
                      <a:pt x="937" y="210"/>
                    </a:lnTo>
                    <a:lnTo>
                      <a:pt x="962" y="232"/>
                    </a:lnTo>
                    <a:lnTo>
                      <a:pt x="989" y="259"/>
                    </a:lnTo>
                    <a:lnTo>
                      <a:pt x="1017" y="288"/>
                    </a:lnTo>
                    <a:lnTo>
                      <a:pt x="1044" y="321"/>
                    </a:lnTo>
                    <a:lnTo>
                      <a:pt x="1071" y="355"/>
                    </a:lnTo>
                    <a:lnTo>
                      <a:pt x="1098" y="391"/>
                    </a:lnTo>
                    <a:lnTo>
                      <a:pt x="1125" y="428"/>
                    </a:lnTo>
                    <a:lnTo>
                      <a:pt x="1150" y="466"/>
                    </a:lnTo>
                    <a:lnTo>
                      <a:pt x="1173" y="503"/>
                    </a:lnTo>
                    <a:lnTo>
                      <a:pt x="1196" y="540"/>
                    </a:lnTo>
                    <a:lnTo>
                      <a:pt x="1215" y="575"/>
                    </a:lnTo>
                    <a:lnTo>
                      <a:pt x="1233" y="608"/>
                    </a:lnTo>
                    <a:lnTo>
                      <a:pt x="1247" y="639"/>
                    </a:lnTo>
                    <a:lnTo>
                      <a:pt x="1260" y="666"/>
                    </a:lnTo>
                    <a:lnTo>
                      <a:pt x="1268" y="690"/>
                    </a:lnTo>
                    <a:lnTo>
                      <a:pt x="1271" y="711"/>
                    </a:lnTo>
                    <a:lnTo>
                      <a:pt x="1266" y="732"/>
                    </a:lnTo>
                    <a:lnTo>
                      <a:pt x="1255" y="754"/>
                    </a:lnTo>
                    <a:lnTo>
                      <a:pt x="1238" y="774"/>
                    </a:lnTo>
                    <a:lnTo>
                      <a:pt x="1217" y="794"/>
                    </a:lnTo>
                    <a:lnTo>
                      <a:pt x="1191" y="815"/>
                    </a:lnTo>
                    <a:lnTo>
                      <a:pt x="1163" y="834"/>
                    </a:lnTo>
                    <a:lnTo>
                      <a:pt x="1132" y="854"/>
                    </a:lnTo>
                    <a:lnTo>
                      <a:pt x="1100" y="874"/>
                    </a:lnTo>
                    <a:lnTo>
                      <a:pt x="1067" y="894"/>
                    </a:lnTo>
                    <a:lnTo>
                      <a:pt x="1035" y="914"/>
                    </a:lnTo>
                    <a:lnTo>
                      <a:pt x="1004" y="933"/>
                    </a:lnTo>
                    <a:lnTo>
                      <a:pt x="977" y="953"/>
                    </a:lnTo>
                    <a:lnTo>
                      <a:pt x="951" y="972"/>
                    </a:lnTo>
                    <a:lnTo>
                      <a:pt x="929" y="993"/>
                    </a:lnTo>
                    <a:lnTo>
                      <a:pt x="912" y="1013"/>
                    </a:lnTo>
                    <a:lnTo>
                      <a:pt x="895" y="1031"/>
                    </a:lnTo>
                    <a:lnTo>
                      <a:pt x="875" y="1048"/>
                    </a:lnTo>
                    <a:lnTo>
                      <a:pt x="851" y="1062"/>
                    </a:lnTo>
                    <a:lnTo>
                      <a:pt x="823" y="1074"/>
                    </a:lnTo>
                    <a:lnTo>
                      <a:pt x="793" y="1085"/>
                    </a:lnTo>
                    <a:lnTo>
                      <a:pt x="761" y="1093"/>
                    </a:lnTo>
                    <a:lnTo>
                      <a:pt x="727" y="1099"/>
                    </a:lnTo>
                    <a:lnTo>
                      <a:pt x="691" y="1104"/>
                    </a:lnTo>
                    <a:lnTo>
                      <a:pt x="652" y="1106"/>
                    </a:lnTo>
                    <a:lnTo>
                      <a:pt x="615" y="1108"/>
                    </a:lnTo>
                    <a:lnTo>
                      <a:pt x="577" y="1107"/>
                    </a:lnTo>
                    <a:lnTo>
                      <a:pt x="539" y="1105"/>
                    </a:lnTo>
                    <a:lnTo>
                      <a:pt x="501" y="1102"/>
                    </a:lnTo>
                    <a:lnTo>
                      <a:pt x="465" y="1097"/>
                    </a:lnTo>
                    <a:lnTo>
                      <a:pt x="430" y="1090"/>
                    </a:lnTo>
                    <a:lnTo>
                      <a:pt x="397" y="1083"/>
                    </a:lnTo>
                    <a:lnTo>
                      <a:pt x="365" y="1072"/>
                    </a:lnTo>
                    <a:lnTo>
                      <a:pt x="333" y="1057"/>
                    </a:lnTo>
                    <a:lnTo>
                      <a:pt x="302" y="1036"/>
                    </a:lnTo>
                    <a:lnTo>
                      <a:pt x="272" y="1014"/>
                    </a:lnTo>
                    <a:lnTo>
                      <a:pt x="242" y="986"/>
                    </a:lnTo>
                    <a:lnTo>
                      <a:pt x="212" y="956"/>
                    </a:lnTo>
                    <a:lnTo>
                      <a:pt x="184" y="923"/>
                    </a:lnTo>
                    <a:lnTo>
                      <a:pt x="157" y="888"/>
                    </a:lnTo>
                    <a:lnTo>
                      <a:pt x="132" y="851"/>
                    </a:lnTo>
                    <a:lnTo>
                      <a:pt x="107" y="813"/>
                    </a:lnTo>
                    <a:lnTo>
                      <a:pt x="84" y="772"/>
                    </a:lnTo>
                    <a:lnTo>
                      <a:pt x="64" y="732"/>
                    </a:lnTo>
                    <a:lnTo>
                      <a:pt x="45" y="692"/>
                    </a:lnTo>
                    <a:lnTo>
                      <a:pt x="28" y="651"/>
                    </a:lnTo>
                    <a:lnTo>
                      <a:pt x="12" y="610"/>
                    </a:lnTo>
                    <a:lnTo>
                      <a:pt x="0" y="571"/>
                    </a:lnTo>
                    <a:close/>
                  </a:path>
                </a:pathLst>
              </a:custGeom>
              <a:solidFill>
                <a:srgbClr val="FFFFFF"/>
              </a:solidFill>
              <a:ln w="9525">
                <a:noFill/>
                <a:round/>
                <a:headEnd/>
                <a:tailEnd/>
              </a:ln>
            </p:spPr>
            <p:txBody>
              <a:bodyPr/>
              <a:lstStyle/>
              <a:p>
                <a:endParaRPr lang="ja-JP" altLang="en-US"/>
              </a:p>
            </p:txBody>
          </p:sp>
          <p:sp>
            <p:nvSpPr>
              <p:cNvPr id="8269" name="Freeform 38"/>
              <p:cNvSpPr>
                <a:spLocks/>
              </p:cNvSpPr>
              <p:nvPr/>
            </p:nvSpPr>
            <p:spPr bwMode="auto">
              <a:xfrm>
                <a:off x="920" y="2699"/>
                <a:ext cx="301" cy="262"/>
              </a:xfrm>
              <a:custGeom>
                <a:avLst/>
                <a:gdLst>
                  <a:gd name="T0" fmla="*/ 0 w 1230"/>
                  <a:gd name="T1" fmla="*/ 0 h 1062"/>
                  <a:gd name="T2" fmla="*/ 0 w 1230"/>
                  <a:gd name="T3" fmla="*/ 0 h 1062"/>
                  <a:gd name="T4" fmla="*/ 0 w 1230"/>
                  <a:gd name="T5" fmla="*/ 0 h 1062"/>
                  <a:gd name="T6" fmla="*/ 0 w 1230"/>
                  <a:gd name="T7" fmla="*/ 0 h 1062"/>
                  <a:gd name="T8" fmla="*/ 0 w 1230"/>
                  <a:gd name="T9" fmla="*/ 0 h 1062"/>
                  <a:gd name="T10" fmla="*/ 0 w 1230"/>
                  <a:gd name="T11" fmla="*/ 0 h 1062"/>
                  <a:gd name="T12" fmla="*/ 0 w 1230"/>
                  <a:gd name="T13" fmla="*/ 0 h 1062"/>
                  <a:gd name="T14" fmla="*/ 0 w 1230"/>
                  <a:gd name="T15" fmla="*/ 0 h 1062"/>
                  <a:gd name="T16" fmla="*/ 0 w 1230"/>
                  <a:gd name="T17" fmla="*/ 0 h 1062"/>
                  <a:gd name="T18" fmla="*/ 0 w 1230"/>
                  <a:gd name="T19" fmla="*/ 0 h 1062"/>
                  <a:gd name="T20" fmla="*/ 0 w 1230"/>
                  <a:gd name="T21" fmla="*/ 0 h 1062"/>
                  <a:gd name="T22" fmla="*/ 0 w 1230"/>
                  <a:gd name="T23" fmla="*/ 0 h 1062"/>
                  <a:gd name="T24" fmla="*/ 0 w 1230"/>
                  <a:gd name="T25" fmla="*/ 0 h 1062"/>
                  <a:gd name="T26" fmla="*/ 0 w 1230"/>
                  <a:gd name="T27" fmla="*/ 0 h 1062"/>
                  <a:gd name="T28" fmla="*/ 0 w 1230"/>
                  <a:gd name="T29" fmla="*/ 0 h 1062"/>
                  <a:gd name="T30" fmla="*/ 0 w 1230"/>
                  <a:gd name="T31" fmla="*/ 0 h 1062"/>
                  <a:gd name="T32" fmla="*/ 0 w 1230"/>
                  <a:gd name="T33" fmla="*/ 0 h 1062"/>
                  <a:gd name="T34" fmla="*/ 0 w 1230"/>
                  <a:gd name="T35" fmla="*/ 0 h 1062"/>
                  <a:gd name="T36" fmla="*/ 0 w 1230"/>
                  <a:gd name="T37" fmla="*/ 0 h 1062"/>
                  <a:gd name="T38" fmla="*/ 0 w 1230"/>
                  <a:gd name="T39" fmla="*/ 0 h 1062"/>
                  <a:gd name="T40" fmla="*/ 0 w 1230"/>
                  <a:gd name="T41" fmla="*/ 0 h 1062"/>
                  <a:gd name="T42" fmla="*/ 0 w 1230"/>
                  <a:gd name="T43" fmla="*/ 0 h 1062"/>
                  <a:gd name="T44" fmla="*/ 0 w 1230"/>
                  <a:gd name="T45" fmla="*/ 0 h 1062"/>
                  <a:gd name="T46" fmla="*/ 0 w 1230"/>
                  <a:gd name="T47" fmla="*/ 0 h 1062"/>
                  <a:gd name="T48" fmla="*/ 0 w 1230"/>
                  <a:gd name="T49" fmla="*/ 0 h 1062"/>
                  <a:gd name="T50" fmla="*/ 0 w 1230"/>
                  <a:gd name="T51" fmla="*/ 0 h 1062"/>
                  <a:gd name="T52" fmla="*/ 0 w 1230"/>
                  <a:gd name="T53" fmla="*/ 0 h 1062"/>
                  <a:gd name="T54" fmla="*/ 0 w 1230"/>
                  <a:gd name="T55" fmla="*/ 0 h 1062"/>
                  <a:gd name="T56" fmla="*/ 0 w 1230"/>
                  <a:gd name="T57" fmla="*/ 0 h 1062"/>
                  <a:gd name="T58" fmla="*/ 0 w 1230"/>
                  <a:gd name="T59" fmla="*/ 0 h 1062"/>
                  <a:gd name="T60" fmla="*/ 0 w 1230"/>
                  <a:gd name="T61" fmla="*/ 0 h 1062"/>
                  <a:gd name="T62" fmla="*/ 0 w 1230"/>
                  <a:gd name="T63" fmla="*/ 0 h 1062"/>
                  <a:gd name="T64" fmla="*/ 0 w 1230"/>
                  <a:gd name="T65" fmla="*/ 0 h 1062"/>
                  <a:gd name="T66" fmla="*/ 0 w 1230"/>
                  <a:gd name="T67" fmla="*/ 0 h 1062"/>
                  <a:gd name="T68" fmla="*/ 0 w 1230"/>
                  <a:gd name="T69" fmla="*/ 0 h 1062"/>
                  <a:gd name="T70" fmla="*/ 0 w 1230"/>
                  <a:gd name="T71" fmla="*/ 0 h 1062"/>
                  <a:gd name="T72" fmla="*/ 0 w 1230"/>
                  <a:gd name="T73" fmla="*/ 0 h 1062"/>
                  <a:gd name="T74" fmla="*/ 0 w 1230"/>
                  <a:gd name="T75" fmla="*/ 0 h 1062"/>
                  <a:gd name="T76" fmla="*/ 0 w 1230"/>
                  <a:gd name="T77" fmla="*/ 0 h 1062"/>
                  <a:gd name="T78" fmla="*/ 0 w 1230"/>
                  <a:gd name="T79" fmla="*/ 0 h 1062"/>
                  <a:gd name="T80" fmla="*/ 0 w 1230"/>
                  <a:gd name="T81" fmla="*/ 0 h 1062"/>
                  <a:gd name="T82" fmla="*/ 0 w 1230"/>
                  <a:gd name="T83" fmla="*/ 0 h 1062"/>
                  <a:gd name="T84" fmla="*/ 0 w 1230"/>
                  <a:gd name="T85" fmla="*/ 0 h 1062"/>
                  <a:gd name="T86" fmla="*/ 0 w 1230"/>
                  <a:gd name="T87" fmla="*/ 0 h 1062"/>
                  <a:gd name="T88" fmla="*/ 0 w 1230"/>
                  <a:gd name="T89" fmla="*/ 0 h 1062"/>
                  <a:gd name="T90" fmla="*/ 0 w 1230"/>
                  <a:gd name="T91" fmla="*/ 0 h 1062"/>
                  <a:gd name="T92" fmla="*/ 0 w 1230"/>
                  <a:gd name="T93" fmla="*/ 0 h 1062"/>
                  <a:gd name="T94" fmla="*/ 0 w 1230"/>
                  <a:gd name="T95" fmla="*/ 0 h 1062"/>
                  <a:gd name="T96" fmla="*/ 0 w 1230"/>
                  <a:gd name="T97" fmla="*/ 0 h 1062"/>
                  <a:gd name="T98" fmla="*/ 0 w 1230"/>
                  <a:gd name="T99" fmla="*/ 0 h 10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30"/>
                  <a:gd name="T151" fmla="*/ 0 h 1062"/>
                  <a:gd name="T152" fmla="*/ 1230 w 1230"/>
                  <a:gd name="T153" fmla="*/ 1062 h 10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30" h="1062">
                    <a:moveTo>
                      <a:pt x="252" y="94"/>
                    </a:moveTo>
                    <a:lnTo>
                      <a:pt x="311" y="58"/>
                    </a:lnTo>
                    <a:lnTo>
                      <a:pt x="368" y="31"/>
                    </a:lnTo>
                    <a:lnTo>
                      <a:pt x="421" y="13"/>
                    </a:lnTo>
                    <a:lnTo>
                      <a:pt x="472" y="3"/>
                    </a:lnTo>
                    <a:lnTo>
                      <a:pt x="519" y="0"/>
                    </a:lnTo>
                    <a:lnTo>
                      <a:pt x="563" y="3"/>
                    </a:lnTo>
                    <a:lnTo>
                      <a:pt x="605" y="10"/>
                    </a:lnTo>
                    <a:lnTo>
                      <a:pt x="645" y="23"/>
                    </a:lnTo>
                    <a:lnTo>
                      <a:pt x="681" y="39"/>
                    </a:lnTo>
                    <a:lnTo>
                      <a:pt x="716" y="58"/>
                    </a:lnTo>
                    <a:lnTo>
                      <a:pt x="749" y="78"/>
                    </a:lnTo>
                    <a:lnTo>
                      <a:pt x="779" y="99"/>
                    </a:lnTo>
                    <a:lnTo>
                      <a:pt x="807" y="121"/>
                    </a:lnTo>
                    <a:lnTo>
                      <a:pt x="834" y="140"/>
                    </a:lnTo>
                    <a:lnTo>
                      <a:pt x="860" y="159"/>
                    </a:lnTo>
                    <a:lnTo>
                      <a:pt x="884" y="175"/>
                    </a:lnTo>
                    <a:lnTo>
                      <a:pt x="907" y="192"/>
                    </a:lnTo>
                    <a:lnTo>
                      <a:pt x="932" y="213"/>
                    </a:lnTo>
                    <a:lnTo>
                      <a:pt x="959" y="238"/>
                    </a:lnTo>
                    <a:lnTo>
                      <a:pt x="984" y="267"/>
                    </a:lnTo>
                    <a:lnTo>
                      <a:pt x="1011" y="298"/>
                    </a:lnTo>
                    <a:lnTo>
                      <a:pt x="1038" y="332"/>
                    </a:lnTo>
                    <a:lnTo>
                      <a:pt x="1064" y="367"/>
                    </a:lnTo>
                    <a:lnTo>
                      <a:pt x="1089" y="403"/>
                    </a:lnTo>
                    <a:lnTo>
                      <a:pt x="1113" y="439"/>
                    </a:lnTo>
                    <a:lnTo>
                      <a:pt x="1137" y="475"/>
                    </a:lnTo>
                    <a:lnTo>
                      <a:pt x="1157" y="511"/>
                    </a:lnTo>
                    <a:lnTo>
                      <a:pt x="1177" y="545"/>
                    </a:lnTo>
                    <a:lnTo>
                      <a:pt x="1194" y="577"/>
                    </a:lnTo>
                    <a:lnTo>
                      <a:pt x="1209" y="607"/>
                    </a:lnTo>
                    <a:lnTo>
                      <a:pt x="1220" y="634"/>
                    </a:lnTo>
                    <a:lnTo>
                      <a:pt x="1228" y="657"/>
                    </a:lnTo>
                    <a:lnTo>
                      <a:pt x="1230" y="677"/>
                    </a:lnTo>
                    <a:lnTo>
                      <a:pt x="1226" y="698"/>
                    </a:lnTo>
                    <a:lnTo>
                      <a:pt x="1216" y="718"/>
                    </a:lnTo>
                    <a:lnTo>
                      <a:pt x="1200" y="738"/>
                    </a:lnTo>
                    <a:lnTo>
                      <a:pt x="1178" y="758"/>
                    </a:lnTo>
                    <a:lnTo>
                      <a:pt x="1153" y="777"/>
                    </a:lnTo>
                    <a:lnTo>
                      <a:pt x="1127" y="796"/>
                    </a:lnTo>
                    <a:lnTo>
                      <a:pt x="1097" y="816"/>
                    </a:lnTo>
                    <a:lnTo>
                      <a:pt x="1066" y="835"/>
                    </a:lnTo>
                    <a:lnTo>
                      <a:pt x="1034" y="854"/>
                    </a:lnTo>
                    <a:lnTo>
                      <a:pt x="1003" y="873"/>
                    </a:lnTo>
                    <a:lnTo>
                      <a:pt x="973" y="892"/>
                    </a:lnTo>
                    <a:lnTo>
                      <a:pt x="945" y="911"/>
                    </a:lnTo>
                    <a:lnTo>
                      <a:pt x="921" y="930"/>
                    </a:lnTo>
                    <a:lnTo>
                      <a:pt x="900" y="950"/>
                    </a:lnTo>
                    <a:lnTo>
                      <a:pt x="884" y="969"/>
                    </a:lnTo>
                    <a:lnTo>
                      <a:pt x="867" y="988"/>
                    </a:lnTo>
                    <a:lnTo>
                      <a:pt x="848" y="1003"/>
                    </a:lnTo>
                    <a:lnTo>
                      <a:pt x="824" y="1018"/>
                    </a:lnTo>
                    <a:lnTo>
                      <a:pt x="797" y="1029"/>
                    </a:lnTo>
                    <a:lnTo>
                      <a:pt x="768" y="1039"/>
                    </a:lnTo>
                    <a:lnTo>
                      <a:pt x="736" y="1047"/>
                    </a:lnTo>
                    <a:lnTo>
                      <a:pt x="703" y="1054"/>
                    </a:lnTo>
                    <a:lnTo>
                      <a:pt x="668" y="1058"/>
                    </a:lnTo>
                    <a:lnTo>
                      <a:pt x="632" y="1061"/>
                    </a:lnTo>
                    <a:lnTo>
                      <a:pt x="595" y="1062"/>
                    </a:lnTo>
                    <a:lnTo>
                      <a:pt x="558" y="1061"/>
                    </a:lnTo>
                    <a:lnTo>
                      <a:pt x="522" y="1059"/>
                    </a:lnTo>
                    <a:lnTo>
                      <a:pt x="485" y="1056"/>
                    </a:lnTo>
                    <a:lnTo>
                      <a:pt x="450" y="1051"/>
                    </a:lnTo>
                    <a:lnTo>
                      <a:pt x="416" y="1044"/>
                    </a:lnTo>
                    <a:lnTo>
                      <a:pt x="384" y="1037"/>
                    </a:lnTo>
                    <a:lnTo>
                      <a:pt x="353" y="1027"/>
                    </a:lnTo>
                    <a:lnTo>
                      <a:pt x="324" y="1012"/>
                    </a:lnTo>
                    <a:lnTo>
                      <a:pt x="295" y="995"/>
                    </a:lnTo>
                    <a:lnTo>
                      <a:pt x="265" y="972"/>
                    </a:lnTo>
                    <a:lnTo>
                      <a:pt x="237" y="947"/>
                    </a:lnTo>
                    <a:lnTo>
                      <a:pt x="209" y="919"/>
                    </a:lnTo>
                    <a:lnTo>
                      <a:pt x="183" y="888"/>
                    </a:lnTo>
                    <a:lnTo>
                      <a:pt x="157" y="855"/>
                    </a:lnTo>
                    <a:lnTo>
                      <a:pt x="132" y="821"/>
                    </a:lnTo>
                    <a:lnTo>
                      <a:pt x="110" y="785"/>
                    </a:lnTo>
                    <a:lnTo>
                      <a:pt x="88" y="746"/>
                    </a:lnTo>
                    <a:lnTo>
                      <a:pt x="67" y="708"/>
                    </a:lnTo>
                    <a:lnTo>
                      <a:pt x="49" y="670"/>
                    </a:lnTo>
                    <a:lnTo>
                      <a:pt x="32" y="632"/>
                    </a:lnTo>
                    <a:lnTo>
                      <a:pt x="17" y="593"/>
                    </a:lnTo>
                    <a:lnTo>
                      <a:pt x="5" y="556"/>
                    </a:lnTo>
                    <a:lnTo>
                      <a:pt x="3" y="552"/>
                    </a:lnTo>
                    <a:lnTo>
                      <a:pt x="2" y="549"/>
                    </a:lnTo>
                    <a:lnTo>
                      <a:pt x="1" y="545"/>
                    </a:lnTo>
                    <a:lnTo>
                      <a:pt x="0" y="541"/>
                    </a:lnTo>
                    <a:lnTo>
                      <a:pt x="0" y="537"/>
                    </a:lnTo>
                    <a:lnTo>
                      <a:pt x="0" y="528"/>
                    </a:lnTo>
                    <a:lnTo>
                      <a:pt x="1" y="513"/>
                    </a:lnTo>
                    <a:lnTo>
                      <a:pt x="3" y="494"/>
                    </a:lnTo>
                    <a:lnTo>
                      <a:pt x="8" y="470"/>
                    </a:lnTo>
                    <a:lnTo>
                      <a:pt x="13" y="443"/>
                    </a:lnTo>
                    <a:lnTo>
                      <a:pt x="21" y="412"/>
                    </a:lnTo>
                    <a:lnTo>
                      <a:pt x="31" y="379"/>
                    </a:lnTo>
                    <a:lnTo>
                      <a:pt x="45" y="345"/>
                    </a:lnTo>
                    <a:lnTo>
                      <a:pt x="61" y="309"/>
                    </a:lnTo>
                    <a:lnTo>
                      <a:pt x="82" y="272"/>
                    </a:lnTo>
                    <a:lnTo>
                      <a:pt x="105" y="235"/>
                    </a:lnTo>
                    <a:lnTo>
                      <a:pt x="134" y="198"/>
                    </a:lnTo>
                    <a:lnTo>
                      <a:pt x="168" y="162"/>
                    </a:lnTo>
                    <a:lnTo>
                      <a:pt x="207" y="127"/>
                    </a:lnTo>
                    <a:lnTo>
                      <a:pt x="252" y="94"/>
                    </a:lnTo>
                    <a:close/>
                  </a:path>
                </a:pathLst>
              </a:custGeom>
              <a:solidFill>
                <a:srgbClr val="F7EFEA"/>
              </a:solidFill>
              <a:ln w="9525">
                <a:noFill/>
                <a:round/>
                <a:headEnd/>
                <a:tailEnd/>
              </a:ln>
            </p:spPr>
            <p:txBody>
              <a:bodyPr/>
              <a:lstStyle/>
              <a:p>
                <a:endParaRPr lang="ja-JP" altLang="en-US"/>
              </a:p>
            </p:txBody>
          </p:sp>
          <p:sp>
            <p:nvSpPr>
              <p:cNvPr id="8270" name="Freeform 39"/>
              <p:cNvSpPr>
                <a:spLocks/>
              </p:cNvSpPr>
              <p:nvPr/>
            </p:nvSpPr>
            <p:spPr bwMode="auto">
              <a:xfrm>
                <a:off x="924" y="2707"/>
                <a:ext cx="291" cy="250"/>
              </a:xfrm>
              <a:custGeom>
                <a:avLst/>
                <a:gdLst>
                  <a:gd name="T0" fmla="*/ 0 w 1190"/>
                  <a:gd name="T1" fmla="*/ 0 h 1016"/>
                  <a:gd name="T2" fmla="*/ 0 w 1190"/>
                  <a:gd name="T3" fmla="*/ 0 h 1016"/>
                  <a:gd name="T4" fmla="*/ 0 w 1190"/>
                  <a:gd name="T5" fmla="*/ 0 h 1016"/>
                  <a:gd name="T6" fmla="*/ 0 w 1190"/>
                  <a:gd name="T7" fmla="*/ 0 h 1016"/>
                  <a:gd name="T8" fmla="*/ 0 w 1190"/>
                  <a:gd name="T9" fmla="*/ 0 h 1016"/>
                  <a:gd name="T10" fmla="*/ 0 w 1190"/>
                  <a:gd name="T11" fmla="*/ 0 h 1016"/>
                  <a:gd name="T12" fmla="*/ 0 w 1190"/>
                  <a:gd name="T13" fmla="*/ 0 h 1016"/>
                  <a:gd name="T14" fmla="*/ 0 w 1190"/>
                  <a:gd name="T15" fmla="*/ 0 h 1016"/>
                  <a:gd name="T16" fmla="*/ 0 w 1190"/>
                  <a:gd name="T17" fmla="*/ 0 h 1016"/>
                  <a:gd name="T18" fmla="*/ 0 w 1190"/>
                  <a:gd name="T19" fmla="*/ 0 h 1016"/>
                  <a:gd name="T20" fmla="*/ 0 w 1190"/>
                  <a:gd name="T21" fmla="*/ 0 h 1016"/>
                  <a:gd name="T22" fmla="*/ 0 w 1190"/>
                  <a:gd name="T23" fmla="*/ 0 h 1016"/>
                  <a:gd name="T24" fmla="*/ 0 w 1190"/>
                  <a:gd name="T25" fmla="*/ 0 h 1016"/>
                  <a:gd name="T26" fmla="*/ 0 w 1190"/>
                  <a:gd name="T27" fmla="*/ 0 h 1016"/>
                  <a:gd name="T28" fmla="*/ 0 w 1190"/>
                  <a:gd name="T29" fmla="*/ 0 h 1016"/>
                  <a:gd name="T30" fmla="*/ 0 w 1190"/>
                  <a:gd name="T31" fmla="*/ 0 h 1016"/>
                  <a:gd name="T32" fmla="*/ 0 w 1190"/>
                  <a:gd name="T33" fmla="*/ 0 h 1016"/>
                  <a:gd name="T34" fmla="*/ 0 w 1190"/>
                  <a:gd name="T35" fmla="*/ 0 h 1016"/>
                  <a:gd name="T36" fmla="*/ 0 w 1190"/>
                  <a:gd name="T37" fmla="*/ 0 h 1016"/>
                  <a:gd name="T38" fmla="*/ 0 w 1190"/>
                  <a:gd name="T39" fmla="*/ 0 h 1016"/>
                  <a:gd name="T40" fmla="*/ 0 w 1190"/>
                  <a:gd name="T41" fmla="*/ 0 h 1016"/>
                  <a:gd name="T42" fmla="*/ 0 w 1190"/>
                  <a:gd name="T43" fmla="*/ 0 h 1016"/>
                  <a:gd name="T44" fmla="*/ 0 w 1190"/>
                  <a:gd name="T45" fmla="*/ 0 h 1016"/>
                  <a:gd name="T46" fmla="*/ 0 w 1190"/>
                  <a:gd name="T47" fmla="*/ 0 h 1016"/>
                  <a:gd name="T48" fmla="*/ 0 w 1190"/>
                  <a:gd name="T49" fmla="*/ 0 h 1016"/>
                  <a:gd name="T50" fmla="*/ 0 w 1190"/>
                  <a:gd name="T51" fmla="*/ 0 h 1016"/>
                  <a:gd name="T52" fmla="*/ 0 w 1190"/>
                  <a:gd name="T53" fmla="*/ 0 h 1016"/>
                  <a:gd name="T54" fmla="*/ 0 w 1190"/>
                  <a:gd name="T55" fmla="*/ 0 h 1016"/>
                  <a:gd name="T56" fmla="*/ 0 w 1190"/>
                  <a:gd name="T57" fmla="*/ 0 h 1016"/>
                  <a:gd name="T58" fmla="*/ 0 w 1190"/>
                  <a:gd name="T59" fmla="*/ 0 h 1016"/>
                  <a:gd name="T60" fmla="*/ 0 w 1190"/>
                  <a:gd name="T61" fmla="*/ 0 h 1016"/>
                  <a:gd name="T62" fmla="*/ 0 w 1190"/>
                  <a:gd name="T63" fmla="*/ 0 h 1016"/>
                  <a:gd name="T64" fmla="*/ 0 w 1190"/>
                  <a:gd name="T65" fmla="*/ 0 h 1016"/>
                  <a:gd name="T66" fmla="*/ 0 w 1190"/>
                  <a:gd name="T67" fmla="*/ 0 h 1016"/>
                  <a:gd name="T68" fmla="*/ 0 w 1190"/>
                  <a:gd name="T69" fmla="*/ 0 h 1016"/>
                  <a:gd name="T70" fmla="*/ 0 w 1190"/>
                  <a:gd name="T71" fmla="*/ 0 h 1016"/>
                  <a:gd name="T72" fmla="*/ 0 w 1190"/>
                  <a:gd name="T73" fmla="*/ 0 h 1016"/>
                  <a:gd name="T74" fmla="*/ 0 w 1190"/>
                  <a:gd name="T75" fmla="*/ 0 h 1016"/>
                  <a:gd name="T76" fmla="*/ 0 w 1190"/>
                  <a:gd name="T77" fmla="*/ 0 h 1016"/>
                  <a:gd name="T78" fmla="*/ 0 w 1190"/>
                  <a:gd name="T79" fmla="*/ 0 h 1016"/>
                  <a:gd name="T80" fmla="*/ 0 w 1190"/>
                  <a:gd name="T81" fmla="*/ 0 h 1016"/>
                  <a:gd name="T82" fmla="*/ 0 w 1190"/>
                  <a:gd name="T83" fmla="*/ 0 h 1016"/>
                  <a:gd name="T84" fmla="*/ 0 w 1190"/>
                  <a:gd name="T85" fmla="*/ 0 h 1016"/>
                  <a:gd name="T86" fmla="*/ 0 w 1190"/>
                  <a:gd name="T87" fmla="*/ 0 h 1016"/>
                  <a:gd name="T88" fmla="*/ 0 w 1190"/>
                  <a:gd name="T89" fmla="*/ 0 h 1016"/>
                  <a:gd name="T90" fmla="*/ 0 w 1190"/>
                  <a:gd name="T91" fmla="*/ 0 h 1016"/>
                  <a:gd name="T92" fmla="*/ 0 w 1190"/>
                  <a:gd name="T93" fmla="*/ 0 h 1016"/>
                  <a:gd name="T94" fmla="*/ 0 w 1190"/>
                  <a:gd name="T95" fmla="*/ 0 h 1016"/>
                  <a:gd name="T96" fmla="*/ 0 w 1190"/>
                  <a:gd name="T97" fmla="*/ 0 h 1016"/>
                  <a:gd name="T98" fmla="*/ 0 w 1190"/>
                  <a:gd name="T99" fmla="*/ 0 h 10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0"/>
                  <a:gd name="T151" fmla="*/ 0 h 1016"/>
                  <a:gd name="T152" fmla="*/ 1190 w 1190"/>
                  <a:gd name="T153" fmla="*/ 1016 h 10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0" h="1016">
                    <a:moveTo>
                      <a:pt x="244" y="80"/>
                    </a:moveTo>
                    <a:lnTo>
                      <a:pt x="298" y="49"/>
                    </a:lnTo>
                    <a:lnTo>
                      <a:pt x="351" y="27"/>
                    </a:lnTo>
                    <a:lnTo>
                      <a:pt x="400" y="11"/>
                    </a:lnTo>
                    <a:lnTo>
                      <a:pt x="448" y="3"/>
                    </a:lnTo>
                    <a:lnTo>
                      <a:pt x="493" y="0"/>
                    </a:lnTo>
                    <a:lnTo>
                      <a:pt x="536" y="3"/>
                    </a:lnTo>
                    <a:lnTo>
                      <a:pt x="577" y="10"/>
                    </a:lnTo>
                    <a:lnTo>
                      <a:pt x="616" y="21"/>
                    </a:lnTo>
                    <a:lnTo>
                      <a:pt x="653" y="35"/>
                    </a:lnTo>
                    <a:lnTo>
                      <a:pt x="688" y="51"/>
                    </a:lnTo>
                    <a:lnTo>
                      <a:pt x="719" y="70"/>
                    </a:lnTo>
                    <a:lnTo>
                      <a:pt x="750" y="89"/>
                    </a:lnTo>
                    <a:lnTo>
                      <a:pt x="779" y="108"/>
                    </a:lnTo>
                    <a:lnTo>
                      <a:pt x="806" y="127"/>
                    </a:lnTo>
                    <a:lnTo>
                      <a:pt x="831" y="143"/>
                    </a:lnTo>
                    <a:lnTo>
                      <a:pt x="854" y="159"/>
                    </a:lnTo>
                    <a:lnTo>
                      <a:pt x="878" y="175"/>
                    </a:lnTo>
                    <a:lnTo>
                      <a:pt x="902" y="196"/>
                    </a:lnTo>
                    <a:lnTo>
                      <a:pt x="927" y="221"/>
                    </a:lnTo>
                    <a:lnTo>
                      <a:pt x="952" y="247"/>
                    </a:lnTo>
                    <a:lnTo>
                      <a:pt x="979" y="278"/>
                    </a:lnTo>
                    <a:lnTo>
                      <a:pt x="1004" y="310"/>
                    </a:lnTo>
                    <a:lnTo>
                      <a:pt x="1029" y="344"/>
                    </a:lnTo>
                    <a:lnTo>
                      <a:pt x="1054" y="379"/>
                    </a:lnTo>
                    <a:lnTo>
                      <a:pt x="1078" y="414"/>
                    </a:lnTo>
                    <a:lnTo>
                      <a:pt x="1099" y="449"/>
                    </a:lnTo>
                    <a:lnTo>
                      <a:pt x="1120" y="484"/>
                    </a:lnTo>
                    <a:lnTo>
                      <a:pt x="1138" y="517"/>
                    </a:lnTo>
                    <a:lnTo>
                      <a:pt x="1155" y="548"/>
                    </a:lnTo>
                    <a:lnTo>
                      <a:pt x="1169" y="577"/>
                    </a:lnTo>
                    <a:lnTo>
                      <a:pt x="1180" y="603"/>
                    </a:lnTo>
                    <a:lnTo>
                      <a:pt x="1188" y="625"/>
                    </a:lnTo>
                    <a:lnTo>
                      <a:pt x="1190" y="644"/>
                    </a:lnTo>
                    <a:lnTo>
                      <a:pt x="1186" y="664"/>
                    </a:lnTo>
                    <a:lnTo>
                      <a:pt x="1175" y="683"/>
                    </a:lnTo>
                    <a:lnTo>
                      <a:pt x="1160" y="703"/>
                    </a:lnTo>
                    <a:lnTo>
                      <a:pt x="1139" y="723"/>
                    </a:lnTo>
                    <a:lnTo>
                      <a:pt x="1116" y="741"/>
                    </a:lnTo>
                    <a:lnTo>
                      <a:pt x="1089" y="760"/>
                    </a:lnTo>
                    <a:lnTo>
                      <a:pt x="1060" y="778"/>
                    </a:lnTo>
                    <a:lnTo>
                      <a:pt x="1030" y="797"/>
                    </a:lnTo>
                    <a:lnTo>
                      <a:pt x="1000" y="815"/>
                    </a:lnTo>
                    <a:lnTo>
                      <a:pt x="971" y="834"/>
                    </a:lnTo>
                    <a:lnTo>
                      <a:pt x="942" y="852"/>
                    </a:lnTo>
                    <a:lnTo>
                      <a:pt x="915" y="871"/>
                    </a:lnTo>
                    <a:lnTo>
                      <a:pt x="890" y="890"/>
                    </a:lnTo>
                    <a:lnTo>
                      <a:pt x="871" y="908"/>
                    </a:lnTo>
                    <a:lnTo>
                      <a:pt x="854" y="927"/>
                    </a:lnTo>
                    <a:lnTo>
                      <a:pt x="839" y="944"/>
                    </a:lnTo>
                    <a:lnTo>
                      <a:pt x="819" y="960"/>
                    </a:lnTo>
                    <a:lnTo>
                      <a:pt x="797" y="973"/>
                    </a:lnTo>
                    <a:lnTo>
                      <a:pt x="772" y="985"/>
                    </a:lnTo>
                    <a:lnTo>
                      <a:pt x="743" y="995"/>
                    </a:lnTo>
                    <a:lnTo>
                      <a:pt x="712" y="1002"/>
                    </a:lnTo>
                    <a:lnTo>
                      <a:pt x="680" y="1008"/>
                    </a:lnTo>
                    <a:lnTo>
                      <a:pt x="646" y="1012"/>
                    </a:lnTo>
                    <a:lnTo>
                      <a:pt x="611" y="1015"/>
                    </a:lnTo>
                    <a:lnTo>
                      <a:pt x="576" y="1016"/>
                    </a:lnTo>
                    <a:lnTo>
                      <a:pt x="540" y="1015"/>
                    </a:lnTo>
                    <a:lnTo>
                      <a:pt x="504" y="1014"/>
                    </a:lnTo>
                    <a:lnTo>
                      <a:pt x="469" y="1010"/>
                    </a:lnTo>
                    <a:lnTo>
                      <a:pt x="435" y="1006"/>
                    </a:lnTo>
                    <a:lnTo>
                      <a:pt x="402" y="1000"/>
                    </a:lnTo>
                    <a:lnTo>
                      <a:pt x="372" y="993"/>
                    </a:lnTo>
                    <a:lnTo>
                      <a:pt x="342" y="983"/>
                    </a:lnTo>
                    <a:lnTo>
                      <a:pt x="313" y="969"/>
                    </a:lnTo>
                    <a:lnTo>
                      <a:pt x="284" y="951"/>
                    </a:lnTo>
                    <a:lnTo>
                      <a:pt x="256" y="930"/>
                    </a:lnTo>
                    <a:lnTo>
                      <a:pt x="228" y="905"/>
                    </a:lnTo>
                    <a:lnTo>
                      <a:pt x="202" y="878"/>
                    </a:lnTo>
                    <a:lnTo>
                      <a:pt x="176" y="848"/>
                    </a:lnTo>
                    <a:lnTo>
                      <a:pt x="151" y="816"/>
                    </a:lnTo>
                    <a:lnTo>
                      <a:pt x="128" y="782"/>
                    </a:lnTo>
                    <a:lnTo>
                      <a:pt x="106" y="747"/>
                    </a:lnTo>
                    <a:lnTo>
                      <a:pt x="84" y="711"/>
                    </a:lnTo>
                    <a:lnTo>
                      <a:pt x="65" y="674"/>
                    </a:lnTo>
                    <a:lnTo>
                      <a:pt x="47" y="637"/>
                    </a:lnTo>
                    <a:lnTo>
                      <a:pt x="31" y="599"/>
                    </a:lnTo>
                    <a:lnTo>
                      <a:pt x="16" y="562"/>
                    </a:lnTo>
                    <a:lnTo>
                      <a:pt x="4" y="526"/>
                    </a:lnTo>
                    <a:lnTo>
                      <a:pt x="3" y="523"/>
                    </a:lnTo>
                    <a:lnTo>
                      <a:pt x="2" y="520"/>
                    </a:lnTo>
                    <a:lnTo>
                      <a:pt x="1" y="516"/>
                    </a:lnTo>
                    <a:lnTo>
                      <a:pt x="0" y="512"/>
                    </a:lnTo>
                    <a:lnTo>
                      <a:pt x="0" y="508"/>
                    </a:lnTo>
                    <a:lnTo>
                      <a:pt x="0" y="499"/>
                    </a:lnTo>
                    <a:lnTo>
                      <a:pt x="1" y="483"/>
                    </a:lnTo>
                    <a:lnTo>
                      <a:pt x="3" y="465"/>
                    </a:lnTo>
                    <a:lnTo>
                      <a:pt x="6" y="441"/>
                    </a:lnTo>
                    <a:lnTo>
                      <a:pt x="12" y="414"/>
                    </a:lnTo>
                    <a:lnTo>
                      <a:pt x="20" y="384"/>
                    </a:lnTo>
                    <a:lnTo>
                      <a:pt x="30" y="352"/>
                    </a:lnTo>
                    <a:lnTo>
                      <a:pt x="42" y="318"/>
                    </a:lnTo>
                    <a:lnTo>
                      <a:pt x="59" y="283"/>
                    </a:lnTo>
                    <a:lnTo>
                      <a:pt x="78" y="248"/>
                    </a:lnTo>
                    <a:lnTo>
                      <a:pt x="102" y="212"/>
                    </a:lnTo>
                    <a:lnTo>
                      <a:pt x="130" y="177"/>
                    </a:lnTo>
                    <a:lnTo>
                      <a:pt x="163" y="143"/>
                    </a:lnTo>
                    <a:lnTo>
                      <a:pt x="201" y="110"/>
                    </a:lnTo>
                    <a:lnTo>
                      <a:pt x="244" y="80"/>
                    </a:lnTo>
                    <a:close/>
                  </a:path>
                </a:pathLst>
              </a:custGeom>
              <a:solidFill>
                <a:srgbClr val="F2E2D6"/>
              </a:solidFill>
              <a:ln w="9525">
                <a:noFill/>
                <a:round/>
                <a:headEnd/>
                <a:tailEnd/>
              </a:ln>
            </p:spPr>
            <p:txBody>
              <a:bodyPr/>
              <a:lstStyle/>
              <a:p>
                <a:endParaRPr lang="ja-JP" altLang="en-US"/>
              </a:p>
            </p:txBody>
          </p:sp>
          <p:sp>
            <p:nvSpPr>
              <p:cNvPr id="8271" name="Freeform 40"/>
              <p:cNvSpPr>
                <a:spLocks/>
              </p:cNvSpPr>
              <p:nvPr/>
            </p:nvSpPr>
            <p:spPr bwMode="auto">
              <a:xfrm>
                <a:off x="930" y="2715"/>
                <a:ext cx="281" cy="238"/>
              </a:xfrm>
              <a:custGeom>
                <a:avLst/>
                <a:gdLst>
                  <a:gd name="T0" fmla="*/ 0 w 1150"/>
                  <a:gd name="T1" fmla="*/ 0 h 972"/>
                  <a:gd name="T2" fmla="*/ 0 w 1150"/>
                  <a:gd name="T3" fmla="*/ 0 h 972"/>
                  <a:gd name="T4" fmla="*/ 0 w 1150"/>
                  <a:gd name="T5" fmla="*/ 0 h 972"/>
                  <a:gd name="T6" fmla="*/ 0 w 1150"/>
                  <a:gd name="T7" fmla="*/ 0 h 972"/>
                  <a:gd name="T8" fmla="*/ 0 w 1150"/>
                  <a:gd name="T9" fmla="*/ 0 h 972"/>
                  <a:gd name="T10" fmla="*/ 0 w 1150"/>
                  <a:gd name="T11" fmla="*/ 0 h 972"/>
                  <a:gd name="T12" fmla="*/ 0 w 1150"/>
                  <a:gd name="T13" fmla="*/ 0 h 972"/>
                  <a:gd name="T14" fmla="*/ 0 w 1150"/>
                  <a:gd name="T15" fmla="*/ 0 h 972"/>
                  <a:gd name="T16" fmla="*/ 0 w 1150"/>
                  <a:gd name="T17" fmla="*/ 0 h 972"/>
                  <a:gd name="T18" fmla="*/ 0 w 1150"/>
                  <a:gd name="T19" fmla="*/ 0 h 972"/>
                  <a:gd name="T20" fmla="*/ 0 w 1150"/>
                  <a:gd name="T21" fmla="*/ 0 h 972"/>
                  <a:gd name="T22" fmla="*/ 0 w 1150"/>
                  <a:gd name="T23" fmla="*/ 0 h 972"/>
                  <a:gd name="T24" fmla="*/ 0 w 1150"/>
                  <a:gd name="T25" fmla="*/ 0 h 972"/>
                  <a:gd name="T26" fmla="*/ 0 w 1150"/>
                  <a:gd name="T27" fmla="*/ 0 h 972"/>
                  <a:gd name="T28" fmla="*/ 0 w 1150"/>
                  <a:gd name="T29" fmla="*/ 0 h 972"/>
                  <a:gd name="T30" fmla="*/ 0 w 1150"/>
                  <a:gd name="T31" fmla="*/ 0 h 972"/>
                  <a:gd name="T32" fmla="*/ 0 w 1150"/>
                  <a:gd name="T33" fmla="*/ 0 h 972"/>
                  <a:gd name="T34" fmla="*/ 0 w 1150"/>
                  <a:gd name="T35" fmla="*/ 0 h 972"/>
                  <a:gd name="T36" fmla="*/ 0 w 1150"/>
                  <a:gd name="T37" fmla="*/ 0 h 972"/>
                  <a:gd name="T38" fmla="*/ 0 w 1150"/>
                  <a:gd name="T39" fmla="*/ 0 h 972"/>
                  <a:gd name="T40" fmla="*/ 0 w 1150"/>
                  <a:gd name="T41" fmla="*/ 0 h 972"/>
                  <a:gd name="T42" fmla="*/ 0 w 1150"/>
                  <a:gd name="T43" fmla="*/ 0 h 972"/>
                  <a:gd name="T44" fmla="*/ 0 w 1150"/>
                  <a:gd name="T45" fmla="*/ 0 h 972"/>
                  <a:gd name="T46" fmla="*/ 0 w 1150"/>
                  <a:gd name="T47" fmla="*/ 0 h 972"/>
                  <a:gd name="T48" fmla="*/ 0 w 1150"/>
                  <a:gd name="T49" fmla="*/ 0 h 972"/>
                  <a:gd name="T50" fmla="*/ 0 w 1150"/>
                  <a:gd name="T51" fmla="*/ 0 h 972"/>
                  <a:gd name="T52" fmla="*/ 0 w 1150"/>
                  <a:gd name="T53" fmla="*/ 0 h 972"/>
                  <a:gd name="T54" fmla="*/ 0 w 1150"/>
                  <a:gd name="T55" fmla="*/ 0 h 972"/>
                  <a:gd name="T56" fmla="*/ 0 w 1150"/>
                  <a:gd name="T57" fmla="*/ 0 h 972"/>
                  <a:gd name="T58" fmla="*/ 0 w 1150"/>
                  <a:gd name="T59" fmla="*/ 0 h 972"/>
                  <a:gd name="T60" fmla="*/ 0 w 1150"/>
                  <a:gd name="T61" fmla="*/ 0 h 972"/>
                  <a:gd name="T62" fmla="*/ 0 w 1150"/>
                  <a:gd name="T63" fmla="*/ 0 h 972"/>
                  <a:gd name="T64" fmla="*/ 0 w 1150"/>
                  <a:gd name="T65" fmla="*/ 0 h 972"/>
                  <a:gd name="T66" fmla="*/ 0 w 1150"/>
                  <a:gd name="T67" fmla="*/ 0 h 972"/>
                  <a:gd name="T68" fmla="*/ 0 w 1150"/>
                  <a:gd name="T69" fmla="*/ 0 h 972"/>
                  <a:gd name="T70" fmla="*/ 0 w 1150"/>
                  <a:gd name="T71" fmla="*/ 0 h 972"/>
                  <a:gd name="T72" fmla="*/ 0 w 1150"/>
                  <a:gd name="T73" fmla="*/ 0 h 972"/>
                  <a:gd name="T74" fmla="*/ 0 w 1150"/>
                  <a:gd name="T75" fmla="*/ 0 h 972"/>
                  <a:gd name="T76" fmla="*/ 0 w 1150"/>
                  <a:gd name="T77" fmla="*/ 0 h 972"/>
                  <a:gd name="T78" fmla="*/ 0 w 1150"/>
                  <a:gd name="T79" fmla="*/ 0 h 972"/>
                  <a:gd name="T80" fmla="*/ 0 w 1150"/>
                  <a:gd name="T81" fmla="*/ 0 h 972"/>
                  <a:gd name="T82" fmla="*/ 0 w 1150"/>
                  <a:gd name="T83" fmla="*/ 0 h 972"/>
                  <a:gd name="T84" fmla="*/ 0 w 1150"/>
                  <a:gd name="T85" fmla="*/ 0 h 972"/>
                  <a:gd name="T86" fmla="*/ 0 w 1150"/>
                  <a:gd name="T87" fmla="*/ 0 h 972"/>
                  <a:gd name="T88" fmla="*/ 0 w 1150"/>
                  <a:gd name="T89" fmla="*/ 0 h 972"/>
                  <a:gd name="T90" fmla="*/ 0 w 1150"/>
                  <a:gd name="T91" fmla="*/ 0 h 972"/>
                  <a:gd name="T92" fmla="*/ 0 w 1150"/>
                  <a:gd name="T93" fmla="*/ 0 h 972"/>
                  <a:gd name="T94" fmla="*/ 0 w 1150"/>
                  <a:gd name="T95" fmla="*/ 0 h 972"/>
                  <a:gd name="T96" fmla="*/ 0 w 1150"/>
                  <a:gd name="T97" fmla="*/ 0 h 972"/>
                  <a:gd name="T98" fmla="*/ 0 w 1150"/>
                  <a:gd name="T99" fmla="*/ 0 h 9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0"/>
                  <a:gd name="T151" fmla="*/ 0 h 972"/>
                  <a:gd name="T152" fmla="*/ 1150 w 1150"/>
                  <a:gd name="T153" fmla="*/ 972 h 9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0" h="972">
                    <a:moveTo>
                      <a:pt x="235" y="67"/>
                    </a:moveTo>
                    <a:lnTo>
                      <a:pt x="285" y="41"/>
                    </a:lnTo>
                    <a:lnTo>
                      <a:pt x="333" y="21"/>
                    </a:lnTo>
                    <a:lnTo>
                      <a:pt x="379" y="9"/>
                    </a:lnTo>
                    <a:lnTo>
                      <a:pt x="424" y="2"/>
                    </a:lnTo>
                    <a:lnTo>
                      <a:pt x="468" y="0"/>
                    </a:lnTo>
                    <a:lnTo>
                      <a:pt x="509" y="2"/>
                    </a:lnTo>
                    <a:lnTo>
                      <a:pt x="549" y="9"/>
                    </a:lnTo>
                    <a:lnTo>
                      <a:pt x="587" y="18"/>
                    </a:lnTo>
                    <a:lnTo>
                      <a:pt x="624" y="31"/>
                    </a:lnTo>
                    <a:lnTo>
                      <a:pt x="658" y="45"/>
                    </a:lnTo>
                    <a:lnTo>
                      <a:pt x="691" y="61"/>
                    </a:lnTo>
                    <a:lnTo>
                      <a:pt x="722" y="78"/>
                    </a:lnTo>
                    <a:lnTo>
                      <a:pt x="751" y="95"/>
                    </a:lnTo>
                    <a:lnTo>
                      <a:pt x="779" y="111"/>
                    </a:lnTo>
                    <a:lnTo>
                      <a:pt x="803" y="128"/>
                    </a:lnTo>
                    <a:lnTo>
                      <a:pt x="826" y="142"/>
                    </a:lnTo>
                    <a:lnTo>
                      <a:pt x="849" y="158"/>
                    </a:lnTo>
                    <a:lnTo>
                      <a:pt x="871" y="178"/>
                    </a:lnTo>
                    <a:lnTo>
                      <a:pt x="896" y="202"/>
                    </a:lnTo>
                    <a:lnTo>
                      <a:pt x="921" y="229"/>
                    </a:lnTo>
                    <a:lnTo>
                      <a:pt x="945" y="258"/>
                    </a:lnTo>
                    <a:lnTo>
                      <a:pt x="970" y="289"/>
                    </a:lnTo>
                    <a:lnTo>
                      <a:pt x="995" y="322"/>
                    </a:lnTo>
                    <a:lnTo>
                      <a:pt x="1019" y="355"/>
                    </a:lnTo>
                    <a:lnTo>
                      <a:pt x="1041" y="389"/>
                    </a:lnTo>
                    <a:lnTo>
                      <a:pt x="1063" y="423"/>
                    </a:lnTo>
                    <a:lnTo>
                      <a:pt x="1082" y="456"/>
                    </a:lnTo>
                    <a:lnTo>
                      <a:pt x="1101" y="488"/>
                    </a:lnTo>
                    <a:lnTo>
                      <a:pt x="1116" y="519"/>
                    </a:lnTo>
                    <a:lnTo>
                      <a:pt x="1130" y="546"/>
                    </a:lnTo>
                    <a:lnTo>
                      <a:pt x="1141" y="571"/>
                    </a:lnTo>
                    <a:lnTo>
                      <a:pt x="1148" y="593"/>
                    </a:lnTo>
                    <a:lnTo>
                      <a:pt x="1150" y="612"/>
                    </a:lnTo>
                    <a:lnTo>
                      <a:pt x="1146" y="631"/>
                    </a:lnTo>
                    <a:lnTo>
                      <a:pt x="1136" y="650"/>
                    </a:lnTo>
                    <a:lnTo>
                      <a:pt x="1122" y="669"/>
                    </a:lnTo>
                    <a:lnTo>
                      <a:pt x="1102" y="687"/>
                    </a:lnTo>
                    <a:lnTo>
                      <a:pt x="1078" y="705"/>
                    </a:lnTo>
                    <a:lnTo>
                      <a:pt x="1053" y="723"/>
                    </a:lnTo>
                    <a:lnTo>
                      <a:pt x="1025" y="742"/>
                    </a:lnTo>
                    <a:lnTo>
                      <a:pt x="996" y="760"/>
                    </a:lnTo>
                    <a:lnTo>
                      <a:pt x="967" y="777"/>
                    </a:lnTo>
                    <a:lnTo>
                      <a:pt x="938" y="796"/>
                    </a:lnTo>
                    <a:lnTo>
                      <a:pt x="910" y="813"/>
                    </a:lnTo>
                    <a:lnTo>
                      <a:pt x="884" y="832"/>
                    </a:lnTo>
                    <a:lnTo>
                      <a:pt x="861" y="849"/>
                    </a:lnTo>
                    <a:lnTo>
                      <a:pt x="842" y="867"/>
                    </a:lnTo>
                    <a:lnTo>
                      <a:pt x="826" y="885"/>
                    </a:lnTo>
                    <a:lnTo>
                      <a:pt x="812" y="902"/>
                    </a:lnTo>
                    <a:lnTo>
                      <a:pt x="792" y="917"/>
                    </a:lnTo>
                    <a:lnTo>
                      <a:pt x="771" y="931"/>
                    </a:lnTo>
                    <a:lnTo>
                      <a:pt x="746" y="941"/>
                    </a:lnTo>
                    <a:lnTo>
                      <a:pt x="718" y="950"/>
                    </a:lnTo>
                    <a:lnTo>
                      <a:pt x="689" y="959"/>
                    </a:lnTo>
                    <a:lnTo>
                      <a:pt x="657" y="964"/>
                    </a:lnTo>
                    <a:lnTo>
                      <a:pt x="625" y="968"/>
                    </a:lnTo>
                    <a:lnTo>
                      <a:pt x="591" y="971"/>
                    </a:lnTo>
                    <a:lnTo>
                      <a:pt x="556" y="972"/>
                    </a:lnTo>
                    <a:lnTo>
                      <a:pt x="522" y="971"/>
                    </a:lnTo>
                    <a:lnTo>
                      <a:pt x="487" y="969"/>
                    </a:lnTo>
                    <a:lnTo>
                      <a:pt x="453" y="966"/>
                    </a:lnTo>
                    <a:lnTo>
                      <a:pt x="421" y="962"/>
                    </a:lnTo>
                    <a:lnTo>
                      <a:pt x="389" y="956"/>
                    </a:lnTo>
                    <a:lnTo>
                      <a:pt x="359" y="949"/>
                    </a:lnTo>
                    <a:lnTo>
                      <a:pt x="330" y="940"/>
                    </a:lnTo>
                    <a:lnTo>
                      <a:pt x="302" y="927"/>
                    </a:lnTo>
                    <a:lnTo>
                      <a:pt x="274" y="909"/>
                    </a:lnTo>
                    <a:lnTo>
                      <a:pt x="248" y="888"/>
                    </a:lnTo>
                    <a:lnTo>
                      <a:pt x="221" y="864"/>
                    </a:lnTo>
                    <a:lnTo>
                      <a:pt x="195" y="838"/>
                    </a:lnTo>
                    <a:lnTo>
                      <a:pt x="169" y="808"/>
                    </a:lnTo>
                    <a:lnTo>
                      <a:pt x="146" y="777"/>
                    </a:lnTo>
                    <a:lnTo>
                      <a:pt x="123" y="744"/>
                    </a:lnTo>
                    <a:lnTo>
                      <a:pt x="101" y="710"/>
                    </a:lnTo>
                    <a:lnTo>
                      <a:pt x="81" y="675"/>
                    </a:lnTo>
                    <a:lnTo>
                      <a:pt x="61" y="639"/>
                    </a:lnTo>
                    <a:lnTo>
                      <a:pt x="44" y="603"/>
                    </a:lnTo>
                    <a:lnTo>
                      <a:pt x="28" y="567"/>
                    </a:lnTo>
                    <a:lnTo>
                      <a:pt x="15" y="531"/>
                    </a:lnTo>
                    <a:lnTo>
                      <a:pt x="3" y="496"/>
                    </a:lnTo>
                    <a:lnTo>
                      <a:pt x="2" y="493"/>
                    </a:lnTo>
                    <a:lnTo>
                      <a:pt x="2" y="489"/>
                    </a:lnTo>
                    <a:lnTo>
                      <a:pt x="1" y="487"/>
                    </a:lnTo>
                    <a:lnTo>
                      <a:pt x="0" y="484"/>
                    </a:lnTo>
                    <a:lnTo>
                      <a:pt x="0" y="480"/>
                    </a:lnTo>
                    <a:lnTo>
                      <a:pt x="0" y="470"/>
                    </a:lnTo>
                    <a:lnTo>
                      <a:pt x="0" y="454"/>
                    </a:lnTo>
                    <a:lnTo>
                      <a:pt x="2" y="435"/>
                    </a:lnTo>
                    <a:lnTo>
                      <a:pt x="5" y="412"/>
                    </a:lnTo>
                    <a:lnTo>
                      <a:pt x="10" y="385"/>
                    </a:lnTo>
                    <a:lnTo>
                      <a:pt x="17" y="356"/>
                    </a:lnTo>
                    <a:lnTo>
                      <a:pt x="26" y="325"/>
                    </a:lnTo>
                    <a:lnTo>
                      <a:pt x="39" y="293"/>
                    </a:lnTo>
                    <a:lnTo>
                      <a:pt x="55" y="259"/>
                    </a:lnTo>
                    <a:lnTo>
                      <a:pt x="74" y="225"/>
                    </a:lnTo>
                    <a:lnTo>
                      <a:pt x="97" y="191"/>
                    </a:lnTo>
                    <a:lnTo>
                      <a:pt x="124" y="156"/>
                    </a:lnTo>
                    <a:lnTo>
                      <a:pt x="156" y="125"/>
                    </a:lnTo>
                    <a:lnTo>
                      <a:pt x="193" y="95"/>
                    </a:lnTo>
                    <a:lnTo>
                      <a:pt x="235" y="67"/>
                    </a:lnTo>
                    <a:close/>
                  </a:path>
                </a:pathLst>
              </a:custGeom>
              <a:solidFill>
                <a:srgbClr val="EAD3C1"/>
              </a:solidFill>
              <a:ln w="9525">
                <a:noFill/>
                <a:round/>
                <a:headEnd/>
                <a:tailEnd/>
              </a:ln>
            </p:spPr>
            <p:txBody>
              <a:bodyPr/>
              <a:lstStyle/>
              <a:p>
                <a:endParaRPr lang="ja-JP" altLang="en-US"/>
              </a:p>
            </p:txBody>
          </p:sp>
          <p:sp>
            <p:nvSpPr>
              <p:cNvPr id="8272" name="Freeform 41"/>
              <p:cNvSpPr>
                <a:spLocks/>
              </p:cNvSpPr>
              <p:nvPr/>
            </p:nvSpPr>
            <p:spPr bwMode="auto">
              <a:xfrm>
                <a:off x="934" y="2721"/>
                <a:ext cx="271" cy="228"/>
              </a:xfrm>
              <a:custGeom>
                <a:avLst/>
                <a:gdLst>
                  <a:gd name="T0" fmla="*/ 0 w 1112"/>
                  <a:gd name="T1" fmla="*/ 0 h 927"/>
                  <a:gd name="T2" fmla="*/ 0 w 1112"/>
                  <a:gd name="T3" fmla="*/ 0 h 927"/>
                  <a:gd name="T4" fmla="*/ 0 w 1112"/>
                  <a:gd name="T5" fmla="*/ 0 h 927"/>
                  <a:gd name="T6" fmla="*/ 0 w 1112"/>
                  <a:gd name="T7" fmla="*/ 0 h 927"/>
                  <a:gd name="T8" fmla="*/ 0 w 1112"/>
                  <a:gd name="T9" fmla="*/ 0 h 927"/>
                  <a:gd name="T10" fmla="*/ 0 w 1112"/>
                  <a:gd name="T11" fmla="*/ 0 h 927"/>
                  <a:gd name="T12" fmla="*/ 0 w 1112"/>
                  <a:gd name="T13" fmla="*/ 0 h 927"/>
                  <a:gd name="T14" fmla="*/ 0 w 1112"/>
                  <a:gd name="T15" fmla="*/ 0 h 927"/>
                  <a:gd name="T16" fmla="*/ 0 w 1112"/>
                  <a:gd name="T17" fmla="*/ 0 h 927"/>
                  <a:gd name="T18" fmla="*/ 0 w 1112"/>
                  <a:gd name="T19" fmla="*/ 0 h 927"/>
                  <a:gd name="T20" fmla="*/ 0 w 1112"/>
                  <a:gd name="T21" fmla="*/ 0 h 927"/>
                  <a:gd name="T22" fmla="*/ 0 w 1112"/>
                  <a:gd name="T23" fmla="*/ 0 h 927"/>
                  <a:gd name="T24" fmla="*/ 0 w 1112"/>
                  <a:gd name="T25" fmla="*/ 0 h 927"/>
                  <a:gd name="T26" fmla="*/ 0 w 1112"/>
                  <a:gd name="T27" fmla="*/ 0 h 927"/>
                  <a:gd name="T28" fmla="*/ 0 w 1112"/>
                  <a:gd name="T29" fmla="*/ 0 h 927"/>
                  <a:gd name="T30" fmla="*/ 0 w 1112"/>
                  <a:gd name="T31" fmla="*/ 0 h 927"/>
                  <a:gd name="T32" fmla="*/ 0 w 1112"/>
                  <a:gd name="T33" fmla="*/ 0 h 927"/>
                  <a:gd name="T34" fmla="*/ 0 w 1112"/>
                  <a:gd name="T35" fmla="*/ 0 h 927"/>
                  <a:gd name="T36" fmla="*/ 0 w 1112"/>
                  <a:gd name="T37" fmla="*/ 0 h 927"/>
                  <a:gd name="T38" fmla="*/ 0 w 1112"/>
                  <a:gd name="T39" fmla="*/ 0 h 927"/>
                  <a:gd name="T40" fmla="*/ 0 w 1112"/>
                  <a:gd name="T41" fmla="*/ 0 h 927"/>
                  <a:gd name="T42" fmla="*/ 0 w 1112"/>
                  <a:gd name="T43" fmla="*/ 0 h 927"/>
                  <a:gd name="T44" fmla="*/ 0 w 1112"/>
                  <a:gd name="T45" fmla="*/ 0 h 927"/>
                  <a:gd name="T46" fmla="*/ 0 w 1112"/>
                  <a:gd name="T47" fmla="*/ 0 h 927"/>
                  <a:gd name="T48" fmla="*/ 0 w 1112"/>
                  <a:gd name="T49" fmla="*/ 0 h 927"/>
                  <a:gd name="T50" fmla="*/ 0 w 1112"/>
                  <a:gd name="T51" fmla="*/ 0 h 927"/>
                  <a:gd name="T52" fmla="*/ 0 w 1112"/>
                  <a:gd name="T53" fmla="*/ 0 h 927"/>
                  <a:gd name="T54" fmla="*/ 0 w 1112"/>
                  <a:gd name="T55" fmla="*/ 0 h 927"/>
                  <a:gd name="T56" fmla="*/ 0 w 1112"/>
                  <a:gd name="T57" fmla="*/ 0 h 927"/>
                  <a:gd name="T58" fmla="*/ 0 w 1112"/>
                  <a:gd name="T59" fmla="*/ 0 h 927"/>
                  <a:gd name="T60" fmla="*/ 0 w 1112"/>
                  <a:gd name="T61" fmla="*/ 0 h 927"/>
                  <a:gd name="T62" fmla="*/ 0 w 1112"/>
                  <a:gd name="T63" fmla="*/ 0 h 927"/>
                  <a:gd name="T64" fmla="*/ 0 w 1112"/>
                  <a:gd name="T65" fmla="*/ 0 h 927"/>
                  <a:gd name="T66" fmla="*/ 0 w 1112"/>
                  <a:gd name="T67" fmla="*/ 0 h 927"/>
                  <a:gd name="T68" fmla="*/ 0 w 1112"/>
                  <a:gd name="T69" fmla="*/ 0 h 927"/>
                  <a:gd name="T70" fmla="*/ 0 w 1112"/>
                  <a:gd name="T71" fmla="*/ 0 h 927"/>
                  <a:gd name="T72" fmla="*/ 0 w 1112"/>
                  <a:gd name="T73" fmla="*/ 0 h 927"/>
                  <a:gd name="T74" fmla="*/ 0 w 1112"/>
                  <a:gd name="T75" fmla="*/ 0 h 927"/>
                  <a:gd name="T76" fmla="*/ 0 w 1112"/>
                  <a:gd name="T77" fmla="*/ 0 h 927"/>
                  <a:gd name="T78" fmla="*/ 0 w 1112"/>
                  <a:gd name="T79" fmla="*/ 0 h 927"/>
                  <a:gd name="T80" fmla="*/ 0 w 1112"/>
                  <a:gd name="T81" fmla="*/ 0 h 927"/>
                  <a:gd name="T82" fmla="*/ 0 w 1112"/>
                  <a:gd name="T83" fmla="*/ 0 h 927"/>
                  <a:gd name="T84" fmla="*/ 0 w 1112"/>
                  <a:gd name="T85" fmla="*/ 0 h 927"/>
                  <a:gd name="T86" fmla="*/ 0 w 1112"/>
                  <a:gd name="T87" fmla="*/ 0 h 927"/>
                  <a:gd name="T88" fmla="*/ 0 w 1112"/>
                  <a:gd name="T89" fmla="*/ 0 h 927"/>
                  <a:gd name="T90" fmla="*/ 0 w 1112"/>
                  <a:gd name="T91" fmla="*/ 0 h 927"/>
                  <a:gd name="T92" fmla="*/ 0 w 1112"/>
                  <a:gd name="T93" fmla="*/ 0 h 927"/>
                  <a:gd name="T94" fmla="*/ 0 w 1112"/>
                  <a:gd name="T95" fmla="*/ 0 h 927"/>
                  <a:gd name="T96" fmla="*/ 0 w 1112"/>
                  <a:gd name="T97" fmla="*/ 0 h 927"/>
                  <a:gd name="T98" fmla="*/ 0 w 1112"/>
                  <a:gd name="T99" fmla="*/ 0 h 9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12"/>
                  <a:gd name="T151" fmla="*/ 0 h 927"/>
                  <a:gd name="T152" fmla="*/ 1112 w 1112"/>
                  <a:gd name="T153" fmla="*/ 927 h 9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12" h="927">
                    <a:moveTo>
                      <a:pt x="228" y="53"/>
                    </a:moveTo>
                    <a:lnTo>
                      <a:pt x="272" y="33"/>
                    </a:lnTo>
                    <a:lnTo>
                      <a:pt x="315" y="17"/>
                    </a:lnTo>
                    <a:lnTo>
                      <a:pt x="358" y="7"/>
                    </a:lnTo>
                    <a:lnTo>
                      <a:pt x="400" y="1"/>
                    </a:lnTo>
                    <a:lnTo>
                      <a:pt x="443" y="0"/>
                    </a:lnTo>
                    <a:lnTo>
                      <a:pt x="483" y="2"/>
                    </a:lnTo>
                    <a:lnTo>
                      <a:pt x="522" y="7"/>
                    </a:lnTo>
                    <a:lnTo>
                      <a:pt x="560" y="15"/>
                    </a:lnTo>
                    <a:lnTo>
                      <a:pt x="596" y="26"/>
                    </a:lnTo>
                    <a:lnTo>
                      <a:pt x="631" y="39"/>
                    </a:lnTo>
                    <a:lnTo>
                      <a:pt x="664" y="52"/>
                    </a:lnTo>
                    <a:lnTo>
                      <a:pt x="695" y="68"/>
                    </a:lnTo>
                    <a:lnTo>
                      <a:pt x="724" y="83"/>
                    </a:lnTo>
                    <a:lnTo>
                      <a:pt x="752" y="98"/>
                    </a:lnTo>
                    <a:lnTo>
                      <a:pt x="776" y="113"/>
                    </a:lnTo>
                    <a:lnTo>
                      <a:pt x="798" y="126"/>
                    </a:lnTo>
                    <a:lnTo>
                      <a:pt x="819" y="142"/>
                    </a:lnTo>
                    <a:lnTo>
                      <a:pt x="842" y="160"/>
                    </a:lnTo>
                    <a:lnTo>
                      <a:pt x="866" y="184"/>
                    </a:lnTo>
                    <a:lnTo>
                      <a:pt x="889" y="210"/>
                    </a:lnTo>
                    <a:lnTo>
                      <a:pt x="914" y="238"/>
                    </a:lnTo>
                    <a:lnTo>
                      <a:pt x="938" y="268"/>
                    </a:lnTo>
                    <a:lnTo>
                      <a:pt x="961" y="300"/>
                    </a:lnTo>
                    <a:lnTo>
                      <a:pt x="984" y="333"/>
                    </a:lnTo>
                    <a:lnTo>
                      <a:pt x="1007" y="366"/>
                    </a:lnTo>
                    <a:lnTo>
                      <a:pt x="1027" y="399"/>
                    </a:lnTo>
                    <a:lnTo>
                      <a:pt x="1046" y="431"/>
                    </a:lnTo>
                    <a:lnTo>
                      <a:pt x="1063" y="462"/>
                    </a:lnTo>
                    <a:lnTo>
                      <a:pt x="1079" y="490"/>
                    </a:lnTo>
                    <a:lnTo>
                      <a:pt x="1092" y="517"/>
                    </a:lnTo>
                    <a:lnTo>
                      <a:pt x="1103" y="541"/>
                    </a:lnTo>
                    <a:lnTo>
                      <a:pt x="1110" y="562"/>
                    </a:lnTo>
                    <a:lnTo>
                      <a:pt x="1112" y="580"/>
                    </a:lnTo>
                    <a:lnTo>
                      <a:pt x="1108" y="599"/>
                    </a:lnTo>
                    <a:lnTo>
                      <a:pt x="1098" y="617"/>
                    </a:lnTo>
                    <a:lnTo>
                      <a:pt x="1083" y="635"/>
                    </a:lnTo>
                    <a:lnTo>
                      <a:pt x="1064" y="652"/>
                    </a:lnTo>
                    <a:lnTo>
                      <a:pt x="1042" y="670"/>
                    </a:lnTo>
                    <a:lnTo>
                      <a:pt x="1017" y="687"/>
                    </a:lnTo>
                    <a:lnTo>
                      <a:pt x="990" y="705"/>
                    </a:lnTo>
                    <a:lnTo>
                      <a:pt x="963" y="722"/>
                    </a:lnTo>
                    <a:lnTo>
                      <a:pt x="934" y="740"/>
                    </a:lnTo>
                    <a:lnTo>
                      <a:pt x="906" y="756"/>
                    </a:lnTo>
                    <a:lnTo>
                      <a:pt x="879" y="774"/>
                    </a:lnTo>
                    <a:lnTo>
                      <a:pt x="854" y="791"/>
                    </a:lnTo>
                    <a:lnTo>
                      <a:pt x="832" y="808"/>
                    </a:lnTo>
                    <a:lnTo>
                      <a:pt x="812" y="825"/>
                    </a:lnTo>
                    <a:lnTo>
                      <a:pt x="798" y="843"/>
                    </a:lnTo>
                    <a:lnTo>
                      <a:pt x="783" y="859"/>
                    </a:lnTo>
                    <a:lnTo>
                      <a:pt x="766" y="874"/>
                    </a:lnTo>
                    <a:lnTo>
                      <a:pt x="744" y="887"/>
                    </a:lnTo>
                    <a:lnTo>
                      <a:pt x="721" y="898"/>
                    </a:lnTo>
                    <a:lnTo>
                      <a:pt x="694" y="907"/>
                    </a:lnTo>
                    <a:lnTo>
                      <a:pt x="665" y="914"/>
                    </a:lnTo>
                    <a:lnTo>
                      <a:pt x="635" y="919"/>
                    </a:lnTo>
                    <a:lnTo>
                      <a:pt x="603" y="923"/>
                    </a:lnTo>
                    <a:lnTo>
                      <a:pt x="571" y="926"/>
                    </a:lnTo>
                    <a:lnTo>
                      <a:pt x="538" y="927"/>
                    </a:lnTo>
                    <a:lnTo>
                      <a:pt x="504" y="926"/>
                    </a:lnTo>
                    <a:lnTo>
                      <a:pt x="472" y="924"/>
                    </a:lnTo>
                    <a:lnTo>
                      <a:pt x="439" y="921"/>
                    </a:lnTo>
                    <a:lnTo>
                      <a:pt x="407" y="917"/>
                    </a:lnTo>
                    <a:lnTo>
                      <a:pt x="376" y="912"/>
                    </a:lnTo>
                    <a:lnTo>
                      <a:pt x="347" y="905"/>
                    </a:lnTo>
                    <a:lnTo>
                      <a:pt x="319" y="896"/>
                    </a:lnTo>
                    <a:lnTo>
                      <a:pt x="292" y="882"/>
                    </a:lnTo>
                    <a:lnTo>
                      <a:pt x="265" y="866"/>
                    </a:lnTo>
                    <a:lnTo>
                      <a:pt x="239" y="845"/>
                    </a:lnTo>
                    <a:lnTo>
                      <a:pt x="213" y="822"/>
                    </a:lnTo>
                    <a:lnTo>
                      <a:pt x="188" y="797"/>
                    </a:lnTo>
                    <a:lnTo>
                      <a:pt x="164" y="769"/>
                    </a:lnTo>
                    <a:lnTo>
                      <a:pt x="141" y="738"/>
                    </a:lnTo>
                    <a:lnTo>
                      <a:pt x="118" y="707"/>
                    </a:lnTo>
                    <a:lnTo>
                      <a:pt x="98" y="673"/>
                    </a:lnTo>
                    <a:lnTo>
                      <a:pt x="78" y="639"/>
                    </a:lnTo>
                    <a:lnTo>
                      <a:pt x="60" y="605"/>
                    </a:lnTo>
                    <a:lnTo>
                      <a:pt x="43" y="570"/>
                    </a:lnTo>
                    <a:lnTo>
                      <a:pt x="28" y="535"/>
                    </a:lnTo>
                    <a:lnTo>
                      <a:pt x="14" y="500"/>
                    </a:lnTo>
                    <a:lnTo>
                      <a:pt x="3" y="466"/>
                    </a:lnTo>
                    <a:lnTo>
                      <a:pt x="2" y="464"/>
                    </a:lnTo>
                    <a:lnTo>
                      <a:pt x="2" y="460"/>
                    </a:lnTo>
                    <a:lnTo>
                      <a:pt x="1" y="458"/>
                    </a:lnTo>
                    <a:lnTo>
                      <a:pt x="0" y="456"/>
                    </a:lnTo>
                    <a:lnTo>
                      <a:pt x="0" y="451"/>
                    </a:lnTo>
                    <a:lnTo>
                      <a:pt x="0" y="441"/>
                    </a:lnTo>
                    <a:lnTo>
                      <a:pt x="0" y="425"/>
                    </a:lnTo>
                    <a:lnTo>
                      <a:pt x="2" y="407"/>
                    </a:lnTo>
                    <a:lnTo>
                      <a:pt x="4" y="383"/>
                    </a:lnTo>
                    <a:lnTo>
                      <a:pt x="9" y="357"/>
                    </a:lnTo>
                    <a:lnTo>
                      <a:pt x="16" y="329"/>
                    </a:lnTo>
                    <a:lnTo>
                      <a:pt x="25" y="298"/>
                    </a:lnTo>
                    <a:lnTo>
                      <a:pt x="37" y="267"/>
                    </a:lnTo>
                    <a:lnTo>
                      <a:pt x="52" y="234"/>
                    </a:lnTo>
                    <a:lnTo>
                      <a:pt x="70" y="201"/>
                    </a:lnTo>
                    <a:lnTo>
                      <a:pt x="93" y="168"/>
                    </a:lnTo>
                    <a:lnTo>
                      <a:pt x="119" y="137"/>
                    </a:lnTo>
                    <a:lnTo>
                      <a:pt x="150" y="107"/>
                    </a:lnTo>
                    <a:lnTo>
                      <a:pt x="186" y="79"/>
                    </a:lnTo>
                    <a:lnTo>
                      <a:pt x="228" y="53"/>
                    </a:lnTo>
                    <a:close/>
                  </a:path>
                </a:pathLst>
              </a:custGeom>
              <a:solidFill>
                <a:srgbClr val="E2C1AD"/>
              </a:solidFill>
              <a:ln w="9525">
                <a:noFill/>
                <a:round/>
                <a:headEnd/>
                <a:tailEnd/>
              </a:ln>
            </p:spPr>
            <p:txBody>
              <a:bodyPr/>
              <a:lstStyle/>
              <a:p>
                <a:endParaRPr lang="ja-JP" altLang="en-US"/>
              </a:p>
            </p:txBody>
          </p:sp>
          <p:sp>
            <p:nvSpPr>
              <p:cNvPr id="8273" name="Freeform 42"/>
              <p:cNvSpPr>
                <a:spLocks/>
              </p:cNvSpPr>
              <p:nvPr/>
            </p:nvSpPr>
            <p:spPr bwMode="auto">
              <a:xfrm>
                <a:off x="940" y="2729"/>
                <a:ext cx="261" cy="216"/>
              </a:xfrm>
              <a:custGeom>
                <a:avLst/>
                <a:gdLst>
                  <a:gd name="T0" fmla="*/ 0 w 1072"/>
                  <a:gd name="T1" fmla="*/ 0 h 885"/>
                  <a:gd name="T2" fmla="*/ 0 w 1072"/>
                  <a:gd name="T3" fmla="*/ 0 h 885"/>
                  <a:gd name="T4" fmla="*/ 0 w 1072"/>
                  <a:gd name="T5" fmla="*/ 0 h 885"/>
                  <a:gd name="T6" fmla="*/ 0 w 1072"/>
                  <a:gd name="T7" fmla="*/ 0 h 885"/>
                  <a:gd name="T8" fmla="*/ 0 w 1072"/>
                  <a:gd name="T9" fmla="*/ 0 h 885"/>
                  <a:gd name="T10" fmla="*/ 0 w 1072"/>
                  <a:gd name="T11" fmla="*/ 0 h 885"/>
                  <a:gd name="T12" fmla="*/ 0 w 1072"/>
                  <a:gd name="T13" fmla="*/ 0 h 885"/>
                  <a:gd name="T14" fmla="*/ 0 w 1072"/>
                  <a:gd name="T15" fmla="*/ 0 h 885"/>
                  <a:gd name="T16" fmla="*/ 0 w 1072"/>
                  <a:gd name="T17" fmla="*/ 0 h 885"/>
                  <a:gd name="T18" fmla="*/ 0 w 1072"/>
                  <a:gd name="T19" fmla="*/ 0 h 885"/>
                  <a:gd name="T20" fmla="*/ 0 w 1072"/>
                  <a:gd name="T21" fmla="*/ 0 h 885"/>
                  <a:gd name="T22" fmla="*/ 0 w 1072"/>
                  <a:gd name="T23" fmla="*/ 0 h 885"/>
                  <a:gd name="T24" fmla="*/ 0 w 1072"/>
                  <a:gd name="T25" fmla="*/ 0 h 885"/>
                  <a:gd name="T26" fmla="*/ 0 w 1072"/>
                  <a:gd name="T27" fmla="*/ 0 h 885"/>
                  <a:gd name="T28" fmla="*/ 0 w 1072"/>
                  <a:gd name="T29" fmla="*/ 0 h 885"/>
                  <a:gd name="T30" fmla="*/ 0 w 1072"/>
                  <a:gd name="T31" fmla="*/ 0 h 885"/>
                  <a:gd name="T32" fmla="*/ 0 w 1072"/>
                  <a:gd name="T33" fmla="*/ 0 h 885"/>
                  <a:gd name="T34" fmla="*/ 0 w 1072"/>
                  <a:gd name="T35" fmla="*/ 0 h 885"/>
                  <a:gd name="T36" fmla="*/ 0 w 1072"/>
                  <a:gd name="T37" fmla="*/ 0 h 885"/>
                  <a:gd name="T38" fmla="*/ 0 w 1072"/>
                  <a:gd name="T39" fmla="*/ 0 h 885"/>
                  <a:gd name="T40" fmla="*/ 0 w 1072"/>
                  <a:gd name="T41" fmla="*/ 0 h 885"/>
                  <a:gd name="T42" fmla="*/ 0 w 1072"/>
                  <a:gd name="T43" fmla="*/ 0 h 885"/>
                  <a:gd name="T44" fmla="*/ 0 w 1072"/>
                  <a:gd name="T45" fmla="*/ 0 h 885"/>
                  <a:gd name="T46" fmla="*/ 0 w 1072"/>
                  <a:gd name="T47" fmla="*/ 0 h 885"/>
                  <a:gd name="T48" fmla="*/ 0 w 1072"/>
                  <a:gd name="T49" fmla="*/ 0 h 885"/>
                  <a:gd name="T50" fmla="*/ 0 w 1072"/>
                  <a:gd name="T51" fmla="*/ 0 h 885"/>
                  <a:gd name="T52" fmla="*/ 0 w 1072"/>
                  <a:gd name="T53" fmla="*/ 0 h 885"/>
                  <a:gd name="T54" fmla="*/ 0 w 1072"/>
                  <a:gd name="T55" fmla="*/ 0 h 885"/>
                  <a:gd name="T56" fmla="*/ 0 w 1072"/>
                  <a:gd name="T57" fmla="*/ 0 h 885"/>
                  <a:gd name="T58" fmla="*/ 0 w 1072"/>
                  <a:gd name="T59" fmla="*/ 0 h 885"/>
                  <a:gd name="T60" fmla="*/ 0 w 1072"/>
                  <a:gd name="T61" fmla="*/ 0 h 885"/>
                  <a:gd name="T62" fmla="*/ 0 w 1072"/>
                  <a:gd name="T63" fmla="*/ 0 h 885"/>
                  <a:gd name="T64" fmla="*/ 0 w 1072"/>
                  <a:gd name="T65" fmla="*/ 0 h 885"/>
                  <a:gd name="T66" fmla="*/ 0 w 1072"/>
                  <a:gd name="T67" fmla="*/ 0 h 885"/>
                  <a:gd name="T68" fmla="*/ 0 w 1072"/>
                  <a:gd name="T69" fmla="*/ 0 h 885"/>
                  <a:gd name="T70" fmla="*/ 0 w 1072"/>
                  <a:gd name="T71" fmla="*/ 0 h 885"/>
                  <a:gd name="T72" fmla="*/ 0 w 1072"/>
                  <a:gd name="T73" fmla="*/ 0 h 885"/>
                  <a:gd name="T74" fmla="*/ 0 w 1072"/>
                  <a:gd name="T75" fmla="*/ 0 h 885"/>
                  <a:gd name="T76" fmla="*/ 0 w 1072"/>
                  <a:gd name="T77" fmla="*/ 0 h 885"/>
                  <a:gd name="T78" fmla="*/ 0 w 1072"/>
                  <a:gd name="T79" fmla="*/ 0 h 885"/>
                  <a:gd name="T80" fmla="*/ 0 w 1072"/>
                  <a:gd name="T81" fmla="*/ 0 h 885"/>
                  <a:gd name="T82" fmla="*/ 0 w 1072"/>
                  <a:gd name="T83" fmla="*/ 0 h 885"/>
                  <a:gd name="T84" fmla="*/ 0 w 1072"/>
                  <a:gd name="T85" fmla="*/ 0 h 885"/>
                  <a:gd name="T86" fmla="*/ 0 w 1072"/>
                  <a:gd name="T87" fmla="*/ 0 h 885"/>
                  <a:gd name="T88" fmla="*/ 0 w 1072"/>
                  <a:gd name="T89" fmla="*/ 0 h 885"/>
                  <a:gd name="T90" fmla="*/ 0 w 1072"/>
                  <a:gd name="T91" fmla="*/ 0 h 885"/>
                  <a:gd name="T92" fmla="*/ 0 w 1072"/>
                  <a:gd name="T93" fmla="*/ 0 h 885"/>
                  <a:gd name="T94" fmla="*/ 0 w 1072"/>
                  <a:gd name="T95" fmla="*/ 0 h 885"/>
                  <a:gd name="T96" fmla="*/ 0 w 1072"/>
                  <a:gd name="T97" fmla="*/ 0 h 885"/>
                  <a:gd name="T98" fmla="*/ 0 w 1072"/>
                  <a:gd name="T99" fmla="*/ 0 h 8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2"/>
                  <a:gd name="T151" fmla="*/ 0 h 885"/>
                  <a:gd name="T152" fmla="*/ 1072 w 1072"/>
                  <a:gd name="T153" fmla="*/ 885 h 8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2" h="885">
                    <a:moveTo>
                      <a:pt x="221" y="42"/>
                    </a:moveTo>
                    <a:lnTo>
                      <a:pt x="259" y="25"/>
                    </a:lnTo>
                    <a:lnTo>
                      <a:pt x="298" y="14"/>
                    </a:lnTo>
                    <a:lnTo>
                      <a:pt x="338" y="6"/>
                    </a:lnTo>
                    <a:lnTo>
                      <a:pt x="377" y="2"/>
                    </a:lnTo>
                    <a:lnTo>
                      <a:pt x="416" y="0"/>
                    </a:lnTo>
                    <a:lnTo>
                      <a:pt x="456" y="4"/>
                    </a:lnTo>
                    <a:lnTo>
                      <a:pt x="495" y="8"/>
                    </a:lnTo>
                    <a:lnTo>
                      <a:pt x="532" y="15"/>
                    </a:lnTo>
                    <a:lnTo>
                      <a:pt x="568" y="24"/>
                    </a:lnTo>
                    <a:lnTo>
                      <a:pt x="603" y="35"/>
                    </a:lnTo>
                    <a:lnTo>
                      <a:pt x="637" y="47"/>
                    </a:lnTo>
                    <a:lnTo>
                      <a:pt x="668" y="59"/>
                    </a:lnTo>
                    <a:lnTo>
                      <a:pt x="698" y="73"/>
                    </a:lnTo>
                    <a:lnTo>
                      <a:pt x="724" y="86"/>
                    </a:lnTo>
                    <a:lnTo>
                      <a:pt x="749" y="99"/>
                    </a:lnTo>
                    <a:lnTo>
                      <a:pt x="771" y="113"/>
                    </a:lnTo>
                    <a:lnTo>
                      <a:pt x="791" y="127"/>
                    </a:lnTo>
                    <a:lnTo>
                      <a:pt x="814" y="146"/>
                    </a:lnTo>
                    <a:lnTo>
                      <a:pt x="835" y="169"/>
                    </a:lnTo>
                    <a:lnTo>
                      <a:pt x="859" y="193"/>
                    </a:lnTo>
                    <a:lnTo>
                      <a:pt x="882" y="220"/>
                    </a:lnTo>
                    <a:lnTo>
                      <a:pt x="905" y="250"/>
                    </a:lnTo>
                    <a:lnTo>
                      <a:pt x="928" y="280"/>
                    </a:lnTo>
                    <a:lnTo>
                      <a:pt x="950" y="312"/>
                    </a:lnTo>
                    <a:lnTo>
                      <a:pt x="971" y="343"/>
                    </a:lnTo>
                    <a:lnTo>
                      <a:pt x="991" y="375"/>
                    </a:lnTo>
                    <a:lnTo>
                      <a:pt x="1009" y="406"/>
                    </a:lnTo>
                    <a:lnTo>
                      <a:pt x="1026" y="436"/>
                    </a:lnTo>
                    <a:lnTo>
                      <a:pt x="1041" y="463"/>
                    </a:lnTo>
                    <a:lnTo>
                      <a:pt x="1054" y="489"/>
                    </a:lnTo>
                    <a:lnTo>
                      <a:pt x="1063" y="513"/>
                    </a:lnTo>
                    <a:lnTo>
                      <a:pt x="1070" y="532"/>
                    </a:lnTo>
                    <a:lnTo>
                      <a:pt x="1072" y="550"/>
                    </a:lnTo>
                    <a:lnTo>
                      <a:pt x="1068" y="569"/>
                    </a:lnTo>
                    <a:lnTo>
                      <a:pt x="1059" y="586"/>
                    </a:lnTo>
                    <a:lnTo>
                      <a:pt x="1045" y="604"/>
                    </a:lnTo>
                    <a:lnTo>
                      <a:pt x="1027" y="620"/>
                    </a:lnTo>
                    <a:lnTo>
                      <a:pt x="1005" y="638"/>
                    </a:lnTo>
                    <a:lnTo>
                      <a:pt x="982" y="654"/>
                    </a:lnTo>
                    <a:lnTo>
                      <a:pt x="956" y="671"/>
                    </a:lnTo>
                    <a:lnTo>
                      <a:pt x="929" y="687"/>
                    </a:lnTo>
                    <a:lnTo>
                      <a:pt x="901" y="704"/>
                    </a:lnTo>
                    <a:lnTo>
                      <a:pt x="875" y="720"/>
                    </a:lnTo>
                    <a:lnTo>
                      <a:pt x="849" y="737"/>
                    </a:lnTo>
                    <a:lnTo>
                      <a:pt x="825" y="753"/>
                    </a:lnTo>
                    <a:lnTo>
                      <a:pt x="804" y="771"/>
                    </a:lnTo>
                    <a:lnTo>
                      <a:pt x="785" y="787"/>
                    </a:lnTo>
                    <a:lnTo>
                      <a:pt x="771" y="804"/>
                    </a:lnTo>
                    <a:lnTo>
                      <a:pt x="756" y="820"/>
                    </a:lnTo>
                    <a:lnTo>
                      <a:pt x="740" y="833"/>
                    </a:lnTo>
                    <a:lnTo>
                      <a:pt x="719" y="846"/>
                    </a:lnTo>
                    <a:lnTo>
                      <a:pt x="695" y="856"/>
                    </a:lnTo>
                    <a:lnTo>
                      <a:pt x="670" y="865"/>
                    </a:lnTo>
                    <a:lnTo>
                      <a:pt x="643" y="873"/>
                    </a:lnTo>
                    <a:lnTo>
                      <a:pt x="613" y="878"/>
                    </a:lnTo>
                    <a:lnTo>
                      <a:pt x="583" y="881"/>
                    </a:lnTo>
                    <a:lnTo>
                      <a:pt x="551" y="884"/>
                    </a:lnTo>
                    <a:lnTo>
                      <a:pt x="519" y="885"/>
                    </a:lnTo>
                    <a:lnTo>
                      <a:pt x="488" y="884"/>
                    </a:lnTo>
                    <a:lnTo>
                      <a:pt x="456" y="882"/>
                    </a:lnTo>
                    <a:lnTo>
                      <a:pt x="425" y="880"/>
                    </a:lnTo>
                    <a:lnTo>
                      <a:pt x="394" y="875"/>
                    </a:lnTo>
                    <a:lnTo>
                      <a:pt x="364" y="870"/>
                    </a:lnTo>
                    <a:lnTo>
                      <a:pt x="336" y="863"/>
                    </a:lnTo>
                    <a:lnTo>
                      <a:pt x="309" y="854"/>
                    </a:lnTo>
                    <a:lnTo>
                      <a:pt x="283" y="842"/>
                    </a:lnTo>
                    <a:lnTo>
                      <a:pt x="257" y="825"/>
                    </a:lnTo>
                    <a:lnTo>
                      <a:pt x="231" y="806"/>
                    </a:lnTo>
                    <a:lnTo>
                      <a:pt x="205" y="783"/>
                    </a:lnTo>
                    <a:lnTo>
                      <a:pt x="182" y="758"/>
                    </a:lnTo>
                    <a:lnTo>
                      <a:pt x="158" y="731"/>
                    </a:lnTo>
                    <a:lnTo>
                      <a:pt x="135" y="702"/>
                    </a:lnTo>
                    <a:lnTo>
                      <a:pt x="115" y="672"/>
                    </a:lnTo>
                    <a:lnTo>
                      <a:pt x="94" y="639"/>
                    </a:lnTo>
                    <a:lnTo>
                      <a:pt x="75" y="606"/>
                    </a:lnTo>
                    <a:lnTo>
                      <a:pt x="57" y="573"/>
                    </a:lnTo>
                    <a:lnTo>
                      <a:pt x="42" y="539"/>
                    </a:lnTo>
                    <a:lnTo>
                      <a:pt x="26" y="505"/>
                    </a:lnTo>
                    <a:lnTo>
                      <a:pt x="14" y="471"/>
                    </a:lnTo>
                    <a:lnTo>
                      <a:pt x="3" y="438"/>
                    </a:lnTo>
                    <a:lnTo>
                      <a:pt x="3" y="436"/>
                    </a:lnTo>
                    <a:lnTo>
                      <a:pt x="2" y="435"/>
                    </a:lnTo>
                    <a:lnTo>
                      <a:pt x="2" y="432"/>
                    </a:lnTo>
                    <a:lnTo>
                      <a:pt x="1" y="430"/>
                    </a:lnTo>
                    <a:lnTo>
                      <a:pt x="1" y="425"/>
                    </a:lnTo>
                    <a:lnTo>
                      <a:pt x="0" y="414"/>
                    </a:lnTo>
                    <a:lnTo>
                      <a:pt x="1" y="398"/>
                    </a:lnTo>
                    <a:lnTo>
                      <a:pt x="2" y="380"/>
                    </a:lnTo>
                    <a:lnTo>
                      <a:pt x="5" y="356"/>
                    </a:lnTo>
                    <a:lnTo>
                      <a:pt x="9" y="330"/>
                    </a:lnTo>
                    <a:lnTo>
                      <a:pt x="15" y="303"/>
                    </a:lnTo>
                    <a:lnTo>
                      <a:pt x="23" y="273"/>
                    </a:lnTo>
                    <a:lnTo>
                      <a:pt x="35" y="242"/>
                    </a:lnTo>
                    <a:lnTo>
                      <a:pt x="49" y="210"/>
                    </a:lnTo>
                    <a:lnTo>
                      <a:pt x="68" y="179"/>
                    </a:lnTo>
                    <a:lnTo>
                      <a:pt x="89" y="148"/>
                    </a:lnTo>
                    <a:lnTo>
                      <a:pt x="115" y="118"/>
                    </a:lnTo>
                    <a:lnTo>
                      <a:pt x="145" y="90"/>
                    </a:lnTo>
                    <a:lnTo>
                      <a:pt x="181" y="64"/>
                    </a:lnTo>
                    <a:lnTo>
                      <a:pt x="221" y="42"/>
                    </a:lnTo>
                    <a:close/>
                  </a:path>
                </a:pathLst>
              </a:custGeom>
              <a:solidFill>
                <a:srgbClr val="DBB299"/>
              </a:solidFill>
              <a:ln w="9525">
                <a:noFill/>
                <a:round/>
                <a:headEnd/>
                <a:tailEnd/>
              </a:ln>
            </p:spPr>
            <p:txBody>
              <a:bodyPr/>
              <a:lstStyle/>
              <a:p>
                <a:endParaRPr lang="ja-JP" altLang="en-US"/>
              </a:p>
            </p:txBody>
          </p:sp>
          <p:sp>
            <p:nvSpPr>
              <p:cNvPr id="8274" name="Freeform 43"/>
              <p:cNvSpPr>
                <a:spLocks/>
              </p:cNvSpPr>
              <p:nvPr/>
            </p:nvSpPr>
            <p:spPr bwMode="auto">
              <a:xfrm>
                <a:off x="944" y="2735"/>
                <a:ext cx="251" cy="207"/>
              </a:xfrm>
              <a:custGeom>
                <a:avLst/>
                <a:gdLst>
                  <a:gd name="T0" fmla="*/ 0 w 1033"/>
                  <a:gd name="T1" fmla="*/ 0 h 842"/>
                  <a:gd name="T2" fmla="*/ 0 w 1033"/>
                  <a:gd name="T3" fmla="*/ 0 h 842"/>
                  <a:gd name="T4" fmla="*/ 0 w 1033"/>
                  <a:gd name="T5" fmla="*/ 0 h 842"/>
                  <a:gd name="T6" fmla="*/ 0 w 1033"/>
                  <a:gd name="T7" fmla="*/ 0 h 842"/>
                  <a:gd name="T8" fmla="*/ 0 w 1033"/>
                  <a:gd name="T9" fmla="*/ 0 h 842"/>
                  <a:gd name="T10" fmla="*/ 0 w 1033"/>
                  <a:gd name="T11" fmla="*/ 0 h 842"/>
                  <a:gd name="T12" fmla="*/ 0 w 1033"/>
                  <a:gd name="T13" fmla="*/ 0 h 842"/>
                  <a:gd name="T14" fmla="*/ 0 w 1033"/>
                  <a:gd name="T15" fmla="*/ 0 h 842"/>
                  <a:gd name="T16" fmla="*/ 0 w 1033"/>
                  <a:gd name="T17" fmla="*/ 0 h 842"/>
                  <a:gd name="T18" fmla="*/ 0 w 1033"/>
                  <a:gd name="T19" fmla="*/ 0 h 842"/>
                  <a:gd name="T20" fmla="*/ 0 w 1033"/>
                  <a:gd name="T21" fmla="*/ 0 h 842"/>
                  <a:gd name="T22" fmla="*/ 0 w 1033"/>
                  <a:gd name="T23" fmla="*/ 0 h 842"/>
                  <a:gd name="T24" fmla="*/ 0 w 1033"/>
                  <a:gd name="T25" fmla="*/ 0 h 842"/>
                  <a:gd name="T26" fmla="*/ 0 w 1033"/>
                  <a:gd name="T27" fmla="*/ 0 h 842"/>
                  <a:gd name="T28" fmla="*/ 0 w 1033"/>
                  <a:gd name="T29" fmla="*/ 0 h 842"/>
                  <a:gd name="T30" fmla="*/ 0 w 1033"/>
                  <a:gd name="T31" fmla="*/ 0 h 842"/>
                  <a:gd name="T32" fmla="*/ 0 w 1033"/>
                  <a:gd name="T33" fmla="*/ 0 h 842"/>
                  <a:gd name="T34" fmla="*/ 0 w 1033"/>
                  <a:gd name="T35" fmla="*/ 0 h 842"/>
                  <a:gd name="T36" fmla="*/ 0 w 1033"/>
                  <a:gd name="T37" fmla="*/ 0 h 842"/>
                  <a:gd name="T38" fmla="*/ 0 w 1033"/>
                  <a:gd name="T39" fmla="*/ 0 h 842"/>
                  <a:gd name="T40" fmla="*/ 0 w 1033"/>
                  <a:gd name="T41" fmla="*/ 0 h 842"/>
                  <a:gd name="T42" fmla="*/ 0 w 1033"/>
                  <a:gd name="T43" fmla="*/ 0 h 842"/>
                  <a:gd name="T44" fmla="*/ 0 w 1033"/>
                  <a:gd name="T45" fmla="*/ 0 h 842"/>
                  <a:gd name="T46" fmla="*/ 0 w 1033"/>
                  <a:gd name="T47" fmla="*/ 0 h 842"/>
                  <a:gd name="T48" fmla="*/ 0 w 1033"/>
                  <a:gd name="T49" fmla="*/ 0 h 842"/>
                  <a:gd name="T50" fmla="*/ 0 w 1033"/>
                  <a:gd name="T51" fmla="*/ 0 h 842"/>
                  <a:gd name="T52" fmla="*/ 0 w 1033"/>
                  <a:gd name="T53" fmla="*/ 0 h 842"/>
                  <a:gd name="T54" fmla="*/ 0 w 1033"/>
                  <a:gd name="T55" fmla="*/ 0 h 842"/>
                  <a:gd name="T56" fmla="*/ 0 w 1033"/>
                  <a:gd name="T57" fmla="*/ 0 h 842"/>
                  <a:gd name="T58" fmla="*/ 0 w 1033"/>
                  <a:gd name="T59" fmla="*/ 0 h 842"/>
                  <a:gd name="T60" fmla="*/ 0 w 1033"/>
                  <a:gd name="T61" fmla="*/ 0 h 842"/>
                  <a:gd name="T62" fmla="*/ 0 w 1033"/>
                  <a:gd name="T63" fmla="*/ 0 h 842"/>
                  <a:gd name="T64" fmla="*/ 0 w 1033"/>
                  <a:gd name="T65" fmla="*/ 0 h 842"/>
                  <a:gd name="T66" fmla="*/ 0 w 1033"/>
                  <a:gd name="T67" fmla="*/ 0 h 842"/>
                  <a:gd name="T68" fmla="*/ 0 w 1033"/>
                  <a:gd name="T69" fmla="*/ 0 h 842"/>
                  <a:gd name="T70" fmla="*/ 0 w 1033"/>
                  <a:gd name="T71" fmla="*/ 0 h 842"/>
                  <a:gd name="T72" fmla="*/ 0 w 1033"/>
                  <a:gd name="T73" fmla="*/ 0 h 842"/>
                  <a:gd name="T74" fmla="*/ 0 w 1033"/>
                  <a:gd name="T75" fmla="*/ 0 h 842"/>
                  <a:gd name="T76" fmla="*/ 0 w 1033"/>
                  <a:gd name="T77" fmla="*/ 0 h 842"/>
                  <a:gd name="T78" fmla="*/ 0 w 1033"/>
                  <a:gd name="T79" fmla="*/ 0 h 842"/>
                  <a:gd name="T80" fmla="*/ 0 w 1033"/>
                  <a:gd name="T81" fmla="*/ 0 h 842"/>
                  <a:gd name="T82" fmla="*/ 0 w 1033"/>
                  <a:gd name="T83" fmla="*/ 0 h 842"/>
                  <a:gd name="T84" fmla="*/ 0 w 1033"/>
                  <a:gd name="T85" fmla="*/ 0 h 842"/>
                  <a:gd name="T86" fmla="*/ 0 w 1033"/>
                  <a:gd name="T87" fmla="*/ 0 h 842"/>
                  <a:gd name="T88" fmla="*/ 0 w 1033"/>
                  <a:gd name="T89" fmla="*/ 0 h 842"/>
                  <a:gd name="T90" fmla="*/ 0 w 1033"/>
                  <a:gd name="T91" fmla="*/ 0 h 842"/>
                  <a:gd name="T92" fmla="*/ 0 w 1033"/>
                  <a:gd name="T93" fmla="*/ 0 h 842"/>
                  <a:gd name="T94" fmla="*/ 0 w 1033"/>
                  <a:gd name="T95" fmla="*/ 0 h 842"/>
                  <a:gd name="T96" fmla="*/ 0 w 1033"/>
                  <a:gd name="T97" fmla="*/ 0 h 842"/>
                  <a:gd name="T98" fmla="*/ 0 w 1033"/>
                  <a:gd name="T99" fmla="*/ 0 h 8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3"/>
                  <a:gd name="T151" fmla="*/ 0 h 842"/>
                  <a:gd name="T152" fmla="*/ 1033 w 1033"/>
                  <a:gd name="T153" fmla="*/ 842 h 8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3" h="842">
                    <a:moveTo>
                      <a:pt x="212" y="29"/>
                    </a:moveTo>
                    <a:lnTo>
                      <a:pt x="245" y="18"/>
                    </a:lnTo>
                    <a:lnTo>
                      <a:pt x="280" y="9"/>
                    </a:lnTo>
                    <a:lnTo>
                      <a:pt x="316" y="3"/>
                    </a:lnTo>
                    <a:lnTo>
                      <a:pt x="352" y="0"/>
                    </a:lnTo>
                    <a:lnTo>
                      <a:pt x="390" y="0"/>
                    </a:lnTo>
                    <a:lnTo>
                      <a:pt x="427" y="2"/>
                    </a:lnTo>
                    <a:lnTo>
                      <a:pt x="465" y="7"/>
                    </a:lnTo>
                    <a:lnTo>
                      <a:pt x="503" y="13"/>
                    </a:lnTo>
                    <a:lnTo>
                      <a:pt x="539" y="20"/>
                    </a:lnTo>
                    <a:lnTo>
                      <a:pt x="574" y="29"/>
                    </a:lnTo>
                    <a:lnTo>
                      <a:pt x="608" y="40"/>
                    </a:lnTo>
                    <a:lnTo>
                      <a:pt x="639" y="50"/>
                    </a:lnTo>
                    <a:lnTo>
                      <a:pt x="669" y="62"/>
                    </a:lnTo>
                    <a:lnTo>
                      <a:pt x="697" y="74"/>
                    </a:lnTo>
                    <a:lnTo>
                      <a:pt x="721" y="86"/>
                    </a:lnTo>
                    <a:lnTo>
                      <a:pt x="742" y="98"/>
                    </a:lnTo>
                    <a:lnTo>
                      <a:pt x="762" y="113"/>
                    </a:lnTo>
                    <a:lnTo>
                      <a:pt x="784" y="130"/>
                    </a:lnTo>
                    <a:lnTo>
                      <a:pt x="805" y="151"/>
                    </a:lnTo>
                    <a:lnTo>
                      <a:pt x="827" y="176"/>
                    </a:lnTo>
                    <a:lnTo>
                      <a:pt x="849" y="201"/>
                    </a:lnTo>
                    <a:lnTo>
                      <a:pt x="871" y="229"/>
                    </a:lnTo>
                    <a:lnTo>
                      <a:pt x="893" y="259"/>
                    </a:lnTo>
                    <a:lnTo>
                      <a:pt x="914" y="289"/>
                    </a:lnTo>
                    <a:lnTo>
                      <a:pt x="935" y="320"/>
                    </a:lnTo>
                    <a:lnTo>
                      <a:pt x="953" y="350"/>
                    </a:lnTo>
                    <a:lnTo>
                      <a:pt x="972" y="380"/>
                    </a:lnTo>
                    <a:lnTo>
                      <a:pt x="988" y="409"/>
                    </a:lnTo>
                    <a:lnTo>
                      <a:pt x="1002" y="435"/>
                    </a:lnTo>
                    <a:lnTo>
                      <a:pt x="1014" y="460"/>
                    </a:lnTo>
                    <a:lnTo>
                      <a:pt x="1023" y="482"/>
                    </a:lnTo>
                    <a:lnTo>
                      <a:pt x="1031" y="501"/>
                    </a:lnTo>
                    <a:lnTo>
                      <a:pt x="1033" y="519"/>
                    </a:lnTo>
                    <a:lnTo>
                      <a:pt x="1029" y="536"/>
                    </a:lnTo>
                    <a:lnTo>
                      <a:pt x="1020" y="553"/>
                    </a:lnTo>
                    <a:lnTo>
                      <a:pt x="1007" y="569"/>
                    </a:lnTo>
                    <a:lnTo>
                      <a:pt x="989" y="586"/>
                    </a:lnTo>
                    <a:lnTo>
                      <a:pt x="969" y="602"/>
                    </a:lnTo>
                    <a:lnTo>
                      <a:pt x="945" y="619"/>
                    </a:lnTo>
                    <a:lnTo>
                      <a:pt x="920" y="635"/>
                    </a:lnTo>
                    <a:lnTo>
                      <a:pt x="895" y="651"/>
                    </a:lnTo>
                    <a:lnTo>
                      <a:pt x="868" y="667"/>
                    </a:lnTo>
                    <a:lnTo>
                      <a:pt x="842" y="683"/>
                    </a:lnTo>
                    <a:lnTo>
                      <a:pt x="818" y="699"/>
                    </a:lnTo>
                    <a:lnTo>
                      <a:pt x="795" y="715"/>
                    </a:lnTo>
                    <a:lnTo>
                      <a:pt x="773" y="731"/>
                    </a:lnTo>
                    <a:lnTo>
                      <a:pt x="756" y="747"/>
                    </a:lnTo>
                    <a:lnTo>
                      <a:pt x="742" y="763"/>
                    </a:lnTo>
                    <a:lnTo>
                      <a:pt x="729" y="779"/>
                    </a:lnTo>
                    <a:lnTo>
                      <a:pt x="713" y="792"/>
                    </a:lnTo>
                    <a:lnTo>
                      <a:pt x="692" y="803"/>
                    </a:lnTo>
                    <a:lnTo>
                      <a:pt x="670" y="814"/>
                    </a:lnTo>
                    <a:lnTo>
                      <a:pt x="646" y="822"/>
                    </a:lnTo>
                    <a:lnTo>
                      <a:pt x="619" y="829"/>
                    </a:lnTo>
                    <a:lnTo>
                      <a:pt x="591" y="834"/>
                    </a:lnTo>
                    <a:lnTo>
                      <a:pt x="561" y="838"/>
                    </a:lnTo>
                    <a:lnTo>
                      <a:pt x="531" y="841"/>
                    </a:lnTo>
                    <a:lnTo>
                      <a:pt x="500" y="842"/>
                    </a:lnTo>
                    <a:lnTo>
                      <a:pt x="470" y="841"/>
                    </a:lnTo>
                    <a:lnTo>
                      <a:pt x="439" y="840"/>
                    </a:lnTo>
                    <a:lnTo>
                      <a:pt x="408" y="836"/>
                    </a:lnTo>
                    <a:lnTo>
                      <a:pt x="379" y="832"/>
                    </a:lnTo>
                    <a:lnTo>
                      <a:pt x="350" y="827"/>
                    </a:lnTo>
                    <a:lnTo>
                      <a:pt x="323" y="821"/>
                    </a:lnTo>
                    <a:lnTo>
                      <a:pt x="298" y="813"/>
                    </a:lnTo>
                    <a:lnTo>
                      <a:pt x="272" y="799"/>
                    </a:lnTo>
                    <a:lnTo>
                      <a:pt x="246" y="784"/>
                    </a:lnTo>
                    <a:lnTo>
                      <a:pt x="222" y="765"/>
                    </a:lnTo>
                    <a:lnTo>
                      <a:pt x="198" y="744"/>
                    </a:lnTo>
                    <a:lnTo>
                      <a:pt x="174" y="719"/>
                    </a:lnTo>
                    <a:lnTo>
                      <a:pt x="152" y="693"/>
                    </a:lnTo>
                    <a:lnTo>
                      <a:pt x="130" y="664"/>
                    </a:lnTo>
                    <a:lnTo>
                      <a:pt x="109" y="634"/>
                    </a:lnTo>
                    <a:lnTo>
                      <a:pt x="90" y="603"/>
                    </a:lnTo>
                    <a:lnTo>
                      <a:pt x="71" y="571"/>
                    </a:lnTo>
                    <a:lnTo>
                      <a:pt x="55" y="540"/>
                    </a:lnTo>
                    <a:lnTo>
                      <a:pt x="39" y="507"/>
                    </a:lnTo>
                    <a:lnTo>
                      <a:pt x="25" y="474"/>
                    </a:lnTo>
                    <a:lnTo>
                      <a:pt x="13" y="442"/>
                    </a:lnTo>
                    <a:lnTo>
                      <a:pt x="2" y="410"/>
                    </a:lnTo>
                    <a:lnTo>
                      <a:pt x="2" y="408"/>
                    </a:lnTo>
                    <a:lnTo>
                      <a:pt x="2" y="407"/>
                    </a:lnTo>
                    <a:lnTo>
                      <a:pt x="1" y="404"/>
                    </a:lnTo>
                    <a:lnTo>
                      <a:pt x="1" y="403"/>
                    </a:lnTo>
                    <a:lnTo>
                      <a:pt x="0" y="397"/>
                    </a:lnTo>
                    <a:lnTo>
                      <a:pt x="0" y="387"/>
                    </a:lnTo>
                    <a:lnTo>
                      <a:pt x="0" y="371"/>
                    </a:lnTo>
                    <a:lnTo>
                      <a:pt x="1" y="352"/>
                    </a:lnTo>
                    <a:lnTo>
                      <a:pt x="3" y="328"/>
                    </a:lnTo>
                    <a:lnTo>
                      <a:pt x="7" y="303"/>
                    </a:lnTo>
                    <a:lnTo>
                      <a:pt x="13" y="276"/>
                    </a:lnTo>
                    <a:lnTo>
                      <a:pt x="21" y="246"/>
                    </a:lnTo>
                    <a:lnTo>
                      <a:pt x="31" y="216"/>
                    </a:lnTo>
                    <a:lnTo>
                      <a:pt x="45" y="186"/>
                    </a:lnTo>
                    <a:lnTo>
                      <a:pt x="62" y="155"/>
                    </a:lnTo>
                    <a:lnTo>
                      <a:pt x="84" y="126"/>
                    </a:lnTo>
                    <a:lnTo>
                      <a:pt x="108" y="98"/>
                    </a:lnTo>
                    <a:lnTo>
                      <a:pt x="138" y="73"/>
                    </a:lnTo>
                    <a:lnTo>
                      <a:pt x="172" y="49"/>
                    </a:lnTo>
                    <a:lnTo>
                      <a:pt x="212" y="29"/>
                    </a:lnTo>
                    <a:close/>
                  </a:path>
                </a:pathLst>
              </a:custGeom>
              <a:solidFill>
                <a:srgbClr val="D6A587"/>
              </a:solidFill>
              <a:ln w="9525">
                <a:noFill/>
                <a:round/>
                <a:headEnd/>
                <a:tailEnd/>
              </a:ln>
            </p:spPr>
            <p:txBody>
              <a:bodyPr/>
              <a:lstStyle/>
              <a:p>
                <a:endParaRPr lang="ja-JP" altLang="en-US"/>
              </a:p>
            </p:txBody>
          </p:sp>
          <p:sp>
            <p:nvSpPr>
              <p:cNvPr id="8275" name="Freeform 44"/>
              <p:cNvSpPr>
                <a:spLocks/>
              </p:cNvSpPr>
              <p:nvPr/>
            </p:nvSpPr>
            <p:spPr bwMode="auto">
              <a:xfrm>
                <a:off x="950" y="2743"/>
                <a:ext cx="241" cy="197"/>
              </a:xfrm>
              <a:custGeom>
                <a:avLst/>
                <a:gdLst>
                  <a:gd name="T0" fmla="*/ 0 w 993"/>
                  <a:gd name="T1" fmla="*/ 0 h 799"/>
                  <a:gd name="T2" fmla="*/ 0 w 993"/>
                  <a:gd name="T3" fmla="*/ 0 h 799"/>
                  <a:gd name="T4" fmla="*/ 0 w 993"/>
                  <a:gd name="T5" fmla="*/ 0 h 799"/>
                  <a:gd name="T6" fmla="*/ 0 w 993"/>
                  <a:gd name="T7" fmla="*/ 0 h 799"/>
                  <a:gd name="T8" fmla="*/ 0 w 993"/>
                  <a:gd name="T9" fmla="*/ 0 h 799"/>
                  <a:gd name="T10" fmla="*/ 0 w 993"/>
                  <a:gd name="T11" fmla="*/ 0 h 799"/>
                  <a:gd name="T12" fmla="*/ 0 w 993"/>
                  <a:gd name="T13" fmla="*/ 0 h 799"/>
                  <a:gd name="T14" fmla="*/ 0 w 993"/>
                  <a:gd name="T15" fmla="*/ 0 h 799"/>
                  <a:gd name="T16" fmla="*/ 0 w 993"/>
                  <a:gd name="T17" fmla="*/ 0 h 799"/>
                  <a:gd name="T18" fmla="*/ 0 w 993"/>
                  <a:gd name="T19" fmla="*/ 0 h 799"/>
                  <a:gd name="T20" fmla="*/ 0 w 993"/>
                  <a:gd name="T21" fmla="*/ 0 h 799"/>
                  <a:gd name="T22" fmla="*/ 0 w 993"/>
                  <a:gd name="T23" fmla="*/ 0 h 799"/>
                  <a:gd name="T24" fmla="*/ 0 w 993"/>
                  <a:gd name="T25" fmla="*/ 0 h 799"/>
                  <a:gd name="T26" fmla="*/ 0 w 993"/>
                  <a:gd name="T27" fmla="*/ 0 h 799"/>
                  <a:gd name="T28" fmla="*/ 0 w 993"/>
                  <a:gd name="T29" fmla="*/ 0 h 799"/>
                  <a:gd name="T30" fmla="*/ 0 w 993"/>
                  <a:gd name="T31" fmla="*/ 0 h 799"/>
                  <a:gd name="T32" fmla="*/ 0 w 993"/>
                  <a:gd name="T33" fmla="*/ 0 h 799"/>
                  <a:gd name="T34" fmla="*/ 0 w 993"/>
                  <a:gd name="T35" fmla="*/ 0 h 799"/>
                  <a:gd name="T36" fmla="*/ 0 w 993"/>
                  <a:gd name="T37" fmla="*/ 0 h 799"/>
                  <a:gd name="T38" fmla="*/ 0 w 993"/>
                  <a:gd name="T39" fmla="*/ 0 h 799"/>
                  <a:gd name="T40" fmla="*/ 0 w 993"/>
                  <a:gd name="T41" fmla="*/ 0 h 799"/>
                  <a:gd name="T42" fmla="*/ 0 w 993"/>
                  <a:gd name="T43" fmla="*/ 0 h 799"/>
                  <a:gd name="T44" fmla="*/ 0 w 993"/>
                  <a:gd name="T45" fmla="*/ 0 h 799"/>
                  <a:gd name="T46" fmla="*/ 0 w 993"/>
                  <a:gd name="T47" fmla="*/ 0 h 799"/>
                  <a:gd name="T48" fmla="*/ 0 w 993"/>
                  <a:gd name="T49" fmla="*/ 0 h 799"/>
                  <a:gd name="T50" fmla="*/ 0 w 993"/>
                  <a:gd name="T51" fmla="*/ 0 h 799"/>
                  <a:gd name="T52" fmla="*/ 0 w 993"/>
                  <a:gd name="T53" fmla="*/ 0 h 799"/>
                  <a:gd name="T54" fmla="*/ 0 w 993"/>
                  <a:gd name="T55" fmla="*/ 0 h 799"/>
                  <a:gd name="T56" fmla="*/ 0 w 993"/>
                  <a:gd name="T57" fmla="*/ 0 h 799"/>
                  <a:gd name="T58" fmla="*/ 0 w 993"/>
                  <a:gd name="T59" fmla="*/ 0 h 799"/>
                  <a:gd name="T60" fmla="*/ 0 w 993"/>
                  <a:gd name="T61" fmla="*/ 0 h 799"/>
                  <a:gd name="T62" fmla="*/ 0 w 993"/>
                  <a:gd name="T63" fmla="*/ 0 h 799"/>
                  <a:gd name="T64" fmla="*/ 0 w 993"/>
                  <a:gd name="T65" fmla="*/ 0 h 799"/>
                  <a:gd name="T66" fmla="*/ 0 w 993"/>
                  <a:gd name="T67" fmla="*/ 0 h 799"/>
                  <a:gd name="T68" fmla="*/ 0 w 993"/>
                  <a:gd name="T69" fmla="*/ 0 h 799"/>
                  <a:gd name="T70" fmla="*/ 0 w 993"/>
                  <a:gd name="T71" fmla="*/ 0 h 799"/>
                  <a:gd name="T72" fmla="*/ 0 w 993"/>
                  <a:gd name="T73" fmla="*/ 0 h 799"/>
                  <a:gd name="T74" fmla="*/ 0 w 993"/>
                  <a:gd name="T75" fmla="*/ 0 h 799"/>
                  <a:gd name="T76" fmla="*/ 0 w 993"/>
                  <a:gd name="T77" fmla="*/ 0 h 799"/>
                  <a:gd name="T78" fmla="*/ 0 w 993"/>
                  <a:gd name="T79" fmla="*/ 0 h 799"/>
                  <a:gd name="T80" fmla="*/ 0 w 993"/>
                  <a:gd name="T81" fmla="*/ 0 h 799"/>
                  <a:gd name="T82" fmla="*/ 0 w 993"/>
                  <a:gd name="T83" fmla="*/ 0 h 799"/>
                  <a:gd name="T84" fmla="*/ 0 w 993"/>
                  <a:gd name="T85" fmla="*/ 0 h 799"/>
                  <a:gd name="T86" fmla="*/ 0 w 993"/>
                  <a:gd name="T87" fmla="*/ 0 h 799"/>
                  <a:gd name="T88" fmla="*/ 0 w 993"/>
                  <a:gd name="T89" fmla="*/ 0 h 799"/>
                  <a:gd name="T90" fmla="*/ 0 w 993"/>
                  <a:gd name="T91" fmla="*/ 0 h 799"/>
                  <a:gd name="T92" fmla="*/ 0 w 993"/>
                  <a:gd name="T93" fmla="*/ 0 h 799"/>
                  <a:gd name="T94" fmla="*/ 0 w 993"/>
                  <a:gd name="T95" fmla="*/ 0 h 799"/>
                  <a:gd name="T96" fmla="*/ 0 w 993"/>
                  <a:gd name="T97" fmla="*/ 0 h 799"/>
                  <a:gd name="T98" fmla="*/ 0 w 993"/>
                  <a:gd name="T99" fmla="*/ 0 h 7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3"/>
                  <a:gd name="T151" fmla="*/ 0 h 799"/>
                  <a:gd name="T152" fmla="*/ 993 w 993"/>
                  <a:gd name="T153" fmla="*/ 799 h 7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3" h="799">
                    <a:moveTo>
                      <a:pt x="205" y="19"/>
                    </a:moveTo>
                    <a:lnTo>
                      <a:pt x="231" y="10"/>
                    </a:lnTo>
                    <a:lnTo>
                      <a:pt x="261" y="5"/>
                    </a:lnTo>
                    <a:lnTo>
                      <a:pt x="294" y="2"/>
                    </a:lnTo>
                    <a:lnTo>
                      <a:pt x="328" y="0"/>
                    </a:lnTo>
                    <a:lnTo>
                      <a:pt x="363" y="0"/>
                    </a:lnTo>
                    <a:lnTo>
                      <a:pt x="399" y="2"/>
                    </a:lnTo>
                    <a:lnTo>
                      <a:pt x="436" y="5"/>
                    </a:lnTo>
                    <a:lnTo>
                      <a:pt x="473" y="10"/>
                    </a:lnTo>
                    <a:lnTo>
                      <a:pt x="509" y="17"/>
                    </a:lnTo>
                    <a:lnTo>
                      <a:pt x="545" y="24"/>
                    </a:lnTo>
                    <a:lnTo>
                      <a:pt x="579" y="32"/>
                    </a:lnTo>
                    <a:lnTo>
                      <a:pt x="611" y="40"/>
                    </a:lnTo>
                    <a:lnTo>
                      <a:pt x="642" y="51"/>
                    </a:lnTo>
                    <a:lnTo>
                      <a:pt x="669" y="61"/>
                    </a:lnTo>
                    <a:lnTo>
                      <a:pt x="694" y="72"/>
                    </a:lnTo>
                    <a:lnTo>
                      <a:pt x="714" y="84"/>
                    </a:lnTo>
                    <a:lnTo>
                      <a:pt x="734" y="97"/>
                    </a:lnTo>
                    <a:lnTo>
                      <a:pt x="753" y="115"/>
                    </a:lnTo>
                    <a:lnTo>
                      <a:pt x="774" y="135"/>
                    </a:lnTo>
                    <a:lnTo>
                      <a:pt x="795" y="158"/>
                    </a:lnTo>
                    <a:lnTo>
                      <a:pt x="817" y="184"/>
                    </a:lnTo>
                    <a:lnTo>
                      <a:pt x="838" y="210"/>
                    </a:lnTo>
                    <a:lnTo>
                      <a:pt x="859" y="238"/>
                    </a:lnTo>
                    <a:lnTo>
                      <a:pt x="880" y="267"/>
                    </a:lnTo>
                    <a:lnTo>
                      <a:pt x="899" y="297"/>
                    </a:lnTo>
                    <a:lnTo>
                      <a:pt x="918" y="326"/>
                    </a:lnTo>
                    <a:lnTo>
                      <a:pt x="934" y="355"/>
                    </a:lnTo>
                    <a:lnTo>
                      <a:pt x="951" y="383"/>
                    </a:lnTo>
                    <a:lnTo>
                      <a:pt x="964" y="408"/>
                    </a:lnTo>
                    <a:lnTo>
                      <a:pt x="976" y="432"/>
                    </a:lnTo>
                    <a:lnTo>
                      <a:pt x="985" y="454"/>
                    </a:lnTo>
                    <a:lnTo>
                      <a:pt x="991" y="472"/>
                    </a:lnTo>
                    <a:lnTo>
                      <a:pt x="993" y="489"/>
                    </a:lnTo>
                    <a:lnTo>
                      <a:pt x="990" y="505"/>
                    </a:lnTo>
                    <a:lnTo>
                      <a:pt x="981" y="522"/>
                    </a:lnTo>
                    <a:lnTo>
                      <a:pt x="968" y="537"/>
                    </a:lnTo>
                    <a:lnTo>
                      <a:pt x="951" y="554"/>
                    </a:lnTo>
                    <a:lnTo>
                      <a:pt x="931" y="569"/>
                    </a:lnTo>
                    <a:lnTo>
                      <a:pt x="910" y="585"/>
                    </a:lnTo>
                    <a:lnTo>
                      <a:pt x="885" y="600"/>
                    </a:lnTo>
                    <a:lnTo>
                      <a:pt x="860" y="616"/>
                    </a:lnTo>
                    <a:lnTo>
                      <a:pt x="836" y="631"/>
                    </a:lnTo>
                    <a:lnTo>
                      <a:pt x="811" y="647"/>
                    </a:lnTo>
                    <a:lnTo>
                      <a:pt x="786" y="662"/>
                    </a:lnTo>
                    <a:lnTo>
                      <a:pt x="765" y="678"/>
                    </a:lnTo>
                    <a:lnTo>
                      <a:pt x="744" y="693"/>
                    </a:lnTo>
                    <a:lnTo>
                      <a:pt x="728" y="708"/>
                    </a:lnTo>
                    <a:lnTo>
                      <a:pt x="714" y="724"/>
                    </a:lnTo>
                    <a:lnTo>
                      <a:pt x="701" y="738"/>
                    </a:lnTo>
                    <a:lnTo>
                      <a:pt x="685" y="752"/>
                    </a:lnTo>
                    <a:lnTo>
                      <a:pt x="666" y="763"/>
                    </a:lnTo>
                    <a:lnTo>
                      <a:pt x="644" y="772"/>
                    </a:lnTo>
                    <a:lnTo>
                      <a:pt x="620" y="781"/>
                    </a:lnTo>
                    <a:lnTo>
                      <a:pt x="596" y="787"/>
                    </a:lnTo>
                    <a:lnTo>
                      <a:pt x="568" y="792"/>
                    </a:lnTo>
                    <a:lnTo>
                      <a:pt x="540" y="796"/>
                    </a:lnTo>
                    <a:lnTo>
                      <a:pt x="511" y="798"/>
                    </a:lnTo>
                    <a:lnTo>
                      <a:pt x="481" y="799"/>
                    </a:lnTo>
                    <a:lnTo>
                      <a:pt x="452" y="798"/>
                    </a:lnTo>
                    <a:lnTo>
                      <a:pt x="422" y="796"/>
                    </a:lnTo>
                    <a:lnTo>
                      <a:pt x="393" y="794"/>
                    </a:lnTo>
                    <a:lnTo>
                      <a:pt x="364" y="790"/>
                    </a:lnTo>
                    <a:lnTo>
                      <a:pt x="336" y="785"/>
                    </a:lnTo>
                    <a:lnTo>
                      <a:pt x="311" y="779"/>
                    </a:lnTo>
                    <a:lnTo>
                      <a:pt x="286" y="770"/>
                    </a:lnTo>
                    <a:lnTo>
                      <a:pt x="261" y="758"/>
                    </a:lnTo>
                    <a:lnTo>
                      <a:pt x="237" y="743"/>
                    </a:lnTo>
                    <a:lnTo>
                      <a:pt x="213" y="725"/>
                    </a:lnTo>
                    <a:lnTo>
                      <a:pt x="189" y="704"/>
                    </a:lnTo>
                    <a:lnTo>
                      <a:pt x="168" y="681"/>
                    </a:lnTo>
                    <a:lnTo>
                      <a:pt x="145" y="655"/>
                    </a:lnTo>
                    <a:lnTo>
                      <a:pt x="124" y="628"/>
                    </a:lnTo>
                    <a:lnTo>
                      <a:pt x="105" y="599"/>
                    </a:lnTo>
                    <a:lnTo>
                      <a:pt x="86" y="569"/>
                    </a:lnTo>
                    <a:lnTo>
                      <a:pt x="69" y="538"/>
                    </a:lnTo>
                    <a:lnTo>
                      <a:pt x="52" y="506"/>
                    </a:lnTo>
                    <a:lnTo>
                      <a:pt x="37" y="475"/>
                    </a:lnTo>
                    <a:lnTo>
                      <a:pt x="23" y="443"/>
                    </a:lnTo>
                    <a:lnTo>
                      <a:pt x="12" y="413"/>
                    </a:lnTo>
                    <a:lnTo>
                      <a:pt x="2" y="382"/>
                    </a:lnTo>
                    <a:lnTo>
                      <a:pt x="2" y="381"/>
                    </a:lnTo>
                    <a:lnTo>
                      <a:pt x="2" y="380"/>
                    </a:lnTo>
                    <a:lnTo>
                      <a:pt x="2" y="379"/>
                    </a:lnTo>
                    <a:lnTo>
                      <a:pt x="1" y="378"/>
                    </a:lnTo>
                    <a:lnTo>
                      <a:pt x="0" y="371"/>
                    </a:lnTo>
                    <a:lnTo>
                      <a:pt x="0" y="360"/>
                    </a:lnTo>
                    <a:lnTo>
                      <a:pt x="0" y="343"/>
                    </a:lnTo>
                    <a:lnTo>
                      <a:pt x="0" y="324"/>
                    </a:lnTo>
                    <a:lnTo>
                      <a:pt x="2" y="301"/>
                    </a:lnTo>
                    <a:lnTo>
                      <a:pt x="5" y="275"/>
                    </a:lnTo>
                    <a:lnTo>
                      <a:pt x="10" y="248"/>
                    </a:lnTo>
                    <a:lnTo>
                      <a:pt x="18" y="219"/>
                    </a:lnTo>
                    <a:lnTo>
                      <a:pt x="28" y="190"/>
                    </a:lnTo>
                    <a:lnTo>
                      <a:pt x="41" y="160"/>
                    </a:lnTo>
                    <a:lnTo>
                      <a:pt x="57" y="131"/>
                    </a:lnTo>
                    <a:lnTo>
                      <a:pt x="78" y="103"/>
                    </a:lnTo>
                    <a:lnTo>
                      <a:pt x="103" y="79"/>
                    </a:lnTo>
                    <a:lnTo>
                      <a:pt x="132" y="55"/>
                    </a:lnTo>
                    <a:lnTo>
                      <a:pt x="165" y="35"/>
                    </a:lnTo>
                    <a:lnTo>
                      <a:pt x="205" y="19"/>
                    </a:lnTo>
                    <a:close/>
                  </a:path>
                </a:pathLst>
              </a:custGeom>
              <a:solidFill>
                <a:srgbClr val="CE9670"/>
              </a:solidFill>
              <a:ln w="9525">
                <a:noFill/>
                <a:round/>
                <a:headEnd/>
                <a:tailEnd/>
              </a:ln>
            </p:spPr>
            <p:txBody>
              <a:bodyPr/>
              <a:lstStyle/>
              <a:p>
                <a:endParaRPr lang="ja-JP" altLang="en-US"/>
              </a:p>
            </p:txBody>
          </p:sp>
          <p:sp>
            <p:nvSpPr>
              <p:cNvPr id="8276" name="Freeform 45"/>
              <p:cNvSpPr>
                <a:spLocks/>
              </p:cNvSpPr>
              <p:nvPr/>
            </p:nvSpPr>
            <p:spPr bwMode="auto">
              <a:xfrm>
                <a:off x="953" y="2749"/>
                <a:ext cx="233" cy="185"/>
              </a:xfrm>
              <a:custGeom>
                <a:avLst/>
                <a:gdLst>
                  <a:gd name="T0" fmla="*/ 0 w 956"/>
                  <a:gd name="T1" fmla="*/ 0 h 757"/>
                  <a:gd name="T2" fmla="*/ 0 w 956"/>
                  <a:gd name="T3" fmla="*/ 0 h 757"/>
                  <a:gd name="T4" fmla="*/ 0 w 956"/>
                  <a:gd name="T5" fmla="*/ 0 h 757"/>
                  <a:gd name="T6" fmla="*/ 0 w 956"/>
                  <a:gd name="T7" fmla="*/ 0 h 757"/>
                  <a:gd name="T8" fmla="*/ 0 w 956"/>
                  <a:gd name="T9" fmla="*/ 0 h 757"/>
                  <a:gd name="T10" fmla="*/ 0 w 956"/>
                  <a:gd name="T11" fmla="*/ 0 h 757"/>
                  <a:gd name="T12" fmla="*/ 0 w 956"/>
                  <a:gd name="T13" fmla="*/ 0 h 757"/>
                  <a:gd name="T14" fmla="*/ 0 w 956"/>
                  <a:gd name="T15" fmla="*/ 0 h 757"/>
                  <a:gd name="T16" fmla="*/ 0 w 956"/>
                  <a:gd name="T17" fmla="*/ 0 h 757"/>
                  <a:gd name="T18" fmla="*/ 0 w 956"/>
                  <a:gd name="T19" fmla="*/ 0 h 757"/>
                  <a:gd name="T20" fmla="*/ 0 w 956"/>
                  <a:gd name="T21" fmla="*/ 0 h 757"/>
                  <a:gd name="T22" fmla="*/ 0 w 956"/>
                  <a:gd name="T23" fmla="*/ 0 h 757"/>
                  <a:gd name="T24" fmla="*/ 0 w 956"/>
                  <a:gd name="T25" fmla="*/ 0 h 757"/>
                  <a:gd name="T26" fmla="*/ 0 w 956"/>
                  <a:gd name="T27" fmla="*/ 0 h 757"/>
                  <a:gd name="T28" fmla="*/ 0 w 956"/>
                  <a:gd name="T29" fmla="*/ 0 h 757"/>
                  <a:gd name="T30" fmla="*/ 0 w 956"/>
                  <a:gd name="T31" fmla="*/ 0 h 757"/>
                  <a:gd name="T32" fmla="*/ 0 w 956"/>
                  <a:gd name="T33" fmla="*/ 0 h 757"/>
                  <a:gd name="T34" fmla="*/ 0 w 956"/>
                  <a:gd name="T35" fmla="*/ 0 h 757"/>
                  <a:gd name="T36" fmla="*/ 0 w 956"/>
                  <a:gd name="T37" fmla="*/ 0 h 757"/>
                  <a:gd name="T38" fmla="*/ 0 w 956"/>
                  <a:gd name="T39" fmla="*/ 0 h 757"/>
                  <a:gd name="T40" fmla="*/ 0 w 956"/>
                  <a:gd name="T41" fmla="*/ 0 h 757"/>
                  <a:gd name="T42" fmla="*/ 0 w 956"/>
                  <a:gd name="T43" fmla="*/ 0 h 757"/>
                  <a:gd name="T44" fmla="*/ 0 w 956"/>
                  <a:gd name="T45" fmla="*/ 0 h 757"/>
                  <a:gd name="T46" fmla="*/ 0 w 956"/>
                  <a:gd name="T47" fmla="*/ 0 h 757"/>
                  <a:gd name="T48" fmla="*/ 0 w 956"/>
                  <a:gd name="T49" fmla="*/ 0 h 757"/>
                  <a:gd name="T50" fmla="*/ 0 w 956"/>
                  <a:gd name="T51" fmla="*/ 0 h 757"/>
                  <a:gd name="T52" fmla="*/ 0 w 956"/>
                  <a:gd name="T53" fmla="*/ 0 h 757"/>
                  <a:gd name="T54" fmla="*/ 0 w 956"/>
                  <a:gd name="T55" fmla="*/ 0 h 757"/>
                  <a:gd name="T56" fmla="*/ 0 w 956"/>
                  <a:gd name="T57" fmla="*/ 0 h 757"/>
                  <a:gd name="T58" fmla="*/ 0 w 956"/>
                  <a:gd name="T59" fmla="*/ 0 h 757"/>
                  <a:gd name="T60" fmla="*/ 0 w 956"/>
                  <a:gd name="T61" fmla="*/ 0 h 757"/>
                  <a:gd name="T62" fmla="*/ 0 w 956"/>
                  <a:gd name="T63" fmla="*/ 0 h 757"/>
                  <a:gd name="T64" fmla="*/ 0 w 956"/>
                  <a:gd name="T65" fmla="*/ 0 h 757"/>
                  <a:gd name="T66" fmla="*/ 0 w 956"/>
                  <a:gd name="T67" fmla="*/ 0 h 757"/>
                  <a:gd name="T68" fmla="*/ 0 w 956"/>
                  <a:gd name="T69" fmla="*/ 0 h 757"/>
                  <a:gd name="T70" fmla="*/ 0 w 956"/>
                  <a:gd name="T71" fmla="*/ 0 h 757"/>
                  <a:gd name="T72" fmla="*/ 0 w 956"/>
                  <a:gd name="T73" fmla="*/ 0 h 757"/>
                  <a:gd name="T74" fmla="*/ 0 w 956"/>
                  <a:gd name="T75" fmla="*/ 0 h 757"/>
                  <a:gd name="T76" fmla="*/ 0 w 956"/>
                  <a:gd name="T77" fmla="*/ 0 h 757"/>
                  <a:gd name="T78" fmla="*/ 0 w 956"/>
                  <a:gd name="T79" fmla="*/ 0 h 757"/>
                  <a:gd name="T80" fmla="*/ 0 w 956"/>
                  <a:gd name="T81" fmla="*/ 0 h 757"/>
                  <a:gd name="T82" fmla="*/ 0 w 956"/>
                  <a:gd name="T83" fmla="*/ 0 h 757"/>
                  <a:gd name="T84" fmla="*/ 0 w 956"/>
                  <a:gd name="T85" fmla="*/ 0 h 757"/>
                  <a:gd name="T86" fmla="*/ 0 w 956"/>
                  <a:gd name="T87" fmla="*/ 0 h 757"/>
                  <a:gd name="T88" fmla="*/ 0 w 956"/>
                  <a:gd name="T89" fmla="*/ 0 h 757"/>
                  <a:gd name="T90" fmla="*/ 0 w 956"/>
                  <a:gd name="T91" fmla="*/ 0 h 757"/>
                  <a:gd name="T92" fmla="*/ 0 w 956"/>
                  <a:gd name="T93" fmla="*/ 0 h 757"/>
                  <a:gd name="T94" fmla="*/ 0 w 956"/>
                  <a:gd name="T95" fmla="*/ 0 h 75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6"/>
                  <a:gd name="T145" fmla="*/ 0 h 757"/>
                  <a:gd name="T146" fmla="*/ 956 w 956"/>
                  <a:gd name="T147" fmla="*/ 757 h 75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6" h="757">
                    <a:moveTo>
                      <a:pt x="2" y="355"/>
                    </a:moveTo>
                    <a:lnTo>
                      <a:pt x="2" y="351"/>
                    </a:lnTo>
                    <a:lnTo>
                      <a:pt x="1" y="342"/>
                    </a:lnTo>
                    <a:lnTo>
                      <a:pt x="0" y="327"/>
                    </a:lnTo>
                    <a:lnTo>
                      <a:pt x="0" y="308"/>
                    </a:lnTo>
                    <a:lnTo>
                      <a:pt x="1" y="284"/>
                    </a:lnTo>
                    <a:lnTo>
                      <a:pt x="3" y="259"/>
                    </a:lnTo>
                    <a:lnTo>
                      <a:pt x="7" y="231"/>
                    </a:lnTo>
                    <a:lnTo>
                      <a:pt x="14" y="201"/>
                    </a:lnTo>
                    <a:lnTo>
                      <a:pt x="22" y="171"/>
                    </a:lnTo>
                    <a:lnTo>
                      <a:pt x="34" y="141"/>
                    </a:lnTo>
                    <a:lnTo>
                      <a:pt x="50" y="112"/>
                    </a:lnTo>
                    <a:lnTo>
                      <a:pt x="69" y="84"/>
                    </a:lnTo>
                    <a:lnTo>
                      <a:pt x="94" y="60"/>
                    </a:lnTo>
                    <a:lnTo>
                      <a:pt x="123" y="38"/>
                    </a:lnTo>
                    <a:lnTo>
                      <a:pt x="158" y="20"/>
                    </a:lnTo>
                    <a:lnTo>
                      <a:pt x="198" y="8"/>
                    </a:lnTo>
                    <a:lnTo>
                      <a:pt x="220" y="4"/>
                    </a:lnTo>
                    <a:lnTo>
                      <a:pt x="244" y="2"/>
                    </a:lnTo>
                    <a:lnTo>
                      <a:pt x="273" y="0"/>
                    </a:lnTo>
                    <a:lnTo>
                      <a:pt x="304" y="0"/>
                    </a:lnTo>
                    <a:lnTo>
                      <a:pt x="338" y="0"/>
                    </a:lnTo>
                    <a:lnTo>
                      <a:pt x="372" y="2"/>
                    </a:lnTo>
                    <a:lnTo>
                      <a:pt x="408" y="5"/>
                    </a:lnTo>
                    <a:lnTo>
                      <a:pt x="445" y="8"/>
                    </a:lnTo>
                    <a:lnTo>
                      <a:pt x="481" y="13"/>
                    </a:lnTo>
                    <a:lnTo>
                      <a:pt x="517" y="18"/>
                    </a:lnTo>
                    <a:lnTo>
                      <a:pt x="551" y="26"/>
                    </a:lnTo>
                    <a:lnTo>
                      <a:pt x="584" y="33"/>
                    </a:lnTo>
                    <a:lnTo>
                      <a:pt x="615" y="41"/>
                    </a:lnTo>
                    <a:lnTo>
                      <a:pt x="643" y="50"/>
                    </a:lnTo>
                    <a:lnTo>
                      <a:pt x="666" y="61"/>
                    </a:lnTo>
                    <a:lnTo>
                      <a:pt x="687" y="71"/>
                    </a:lnTo>
                    <a:lnTo>
                      <a:pt x="705" y="84"/>
                    </a:lnTo>
                    <a:lnTo>
                      <a:pt x="725" y="101"/>
                    </a:lnTo>
                    <a:lnTo>
                      <a:pt x="745" y="120"/>
                    </a:lnTo>
                    <a:lnTo>
                      <a:pt x="765" y="142"/>
                    </a:lnTo>
                    <a:lnTo>
                      <a:pt x="786" y="167"/>
                    </a:lnTo>
                    <a:lnTo>
                      <a:pt x="806" y="193"/>
                    </a:lnTo>
                    <a:lnTo>
                      <a:pt x="827" y="219"/>
                    </a:lnTo>
                    <a:lnTo>
                      <a:pt x="846" y="247"/>
                    </a:lnTo>
                    <a:lnTo>
                      <a:pt x="865" y="276"/>
                    </a:lnTo>
                    <a:lnTo>
                      <a:pt x="882" y="304"/>
                    </a:lnTo>
                    <a:lnTo>
                      <a:pt x="899" y="332"/>
                    </a:lnTo>
                    <a:lnTo>
                      <a:pt x="914" y="358"/>
                    </a:lnTo>
                    <a:lnTo>
                      <a:pt x="927" y="382"/>
                    </a:lnTo>
                    <a:lnTo>
                      <a:pt x="938" y="406"/>
                    </a:lnTo>
                    <a:lnTo>
                      <a:pt x="947" y="427"/>
                    </a:lnTo>
                    <a:lnTo>
                      <a:pt x="953" y="444"/>
                    </a:lnTo>
                    <a:lnTo>
                      <a:pt x="956" y="460"/>
                    </a:lnTo>
                    <a:lnTo>
                      <a:pt x="951" y="476"/>
                    </a:lnTo>
                    <a:lnTo>
                      <a:pt x="943" y="492"/>
                    </a:lnTo>
                    <a:lnTo>
                      <a:pt x="931" y="507"/>
                    </a:lnTo>
                    <a:lnTo>
                      <a:pt x="914" y="522"/>
                    </a:lnTo>
                    <a:lnTo>
                      <a:pt x="896" y="537"/>
                    </a:lnTo>
                    <a:lnTo>
                      <a:pt x="874" y="551"/>
                    </a:lnTo>
                    <a:lnTo>
                      <a:pt x="852" y="567"/>
                    </a:lnTo>
                    <a:lnTo>
                      <a:pt x="827" y="581"/>
                    </a:lnTo>
                    <a:lnTo>
                      <a:pt x="803" y="597"/>
                    </a:lnTo>
                    <a:lnTo>
                      <a:pt x="778" y="611"/>
                    </a:lnTo>
                    <a:lnTo>
                      <a:pt x="756" y="626"/>
                    </a:lnTo>
                    <a:lnTo>
                      <a:pt x="734" y="641"/>
                    </a:lnTo>
                    <a:lnTo>
                      <a:pt x="716" y="656"/>
                    </a:lnTo>
                    <a:lnTo>
                      <a:pt x="699" y="670"/>
                    </a:lnTo>
                    <a:lnTo>
                      <a:pt x="687" y="685"/>
                    </a:lnTo>
                    <a:lnTo>
                      <a:pt x="675" y="700"/>
                    </a:lnTo>
                    <a:lnTo>
                      <a:pt x="659" y="712"/>
                    </a:lnTo>
                    <a:lnTo>
                      <a:pt x="641" y="723"/>
                    </a:lnTo>
                    <a:lnTo>
                      <a:pt x="620" y="732"/>
                    </a:lnTo>
                    <a:lnTo>
                      <a:pt x="597" y="740"/>
                    </a:lnTo>
                    <a:lnTo>
                      <a:pt x="573" y="746"/>
                    </a:lnTo>
                    <a:lnTo>
                      <a:pt x="547" y="750"/>
                    </a:lnTo>
                    <a:lnTo>
                      <a:pt x="520" y="755"/>
                    </a:lnTo>
                    <a:lnTo>
                      <a:pt x="492" y="757"/>
                    </a:lnTo>
                    <a:lnTo>
                      <a:pt x="463" y="757"/>
                    </a:lnTo>
                    <a:lnTo>
                      <a:pt x="435" y="757"/>
                    </a:lnTo>
                    <a:lnTo>
                      <a:pt x="407" y="755"/>
                    </a:lnTo>
                    <a:lnTo>
                      <a:pt x="378" y="752"/>
                    </a:lnTo>
                    <a:lnTo>
                      <a:pt x="351" y="748"/>
                    </a:lnTo>
                    <a:lnTo>
                      <a:pt x="325" y="744"/>
                    </a:lnTo>
                    <a:lnTo>
                      <a:pt x="300" y="738"/>
                    </a:lnTo>
                    <a:lnTo>
                      <a:pt x="276" y="730"/>
                    </a:lnTo>
                    <a:lnTo>
                      <a:pt x="252" y="718"/>
                    </a:lnTo>
                    <a:lnTo>
                      <a:pt x="229" y="704"/>
                    </a:lnTo>
                    <a:lnTo>
                      <a:pt x="205" y="686"/>
                    </a:lnTo>
                    <a:lnTo>
                      <a:pt x="184" y="666"/>
                    </a:lnTo>
                    <a:lnTo>
                      <a:pt x="161" y="643"/>
                    </a:lnTo>
                    <a:lnTo>
                      <a:pt x="140" y="618"/>
                    </a:lnTo>
                    <a:lnTo>
                      <a:pt x="121" y="593"/>
                    </a:lnTo>
                    <a:lnTo>
                      <a:pt x="101" y="565"/>
                    </a:lnTo>
                    <a:lnTo>
                      <a:pt x="83" y="536"/>
                    </a:lnTo>
                    <a:lnTo>
                      <a:pt x="66" y="506"/>
                    </a:lnTo>
                    <a:lnTo>
                      <a:pt x="51" y="475"/>
                    </a:lnTo>
                    <a:lnTo>
                      <a:pt x="36" y="445"/>
                    </a:lnTo>
                    <a:lnTo>
                      <a:pt x="23" y="414"/>
                    </a:lnTo>
                    <a:lnTo>
                      <a:pt x="12" y="384"/>
                    </a:lnTo>
                    <a:lnTo>
                      <a:pt x="2" y="355"/>
                    </a:lnTo>
                    <a:close/>
                  </a:path>
                </a:pathLst>
              </a:custGeom>
              <a:solidFill>
                <a:srgbClr val="C6875B"/>
              </a:solidFill>
              <a:ln w="9525">
                <a:noFill/>
                <a:round/>
                <a:headEnd/>
                <a:tailEnd/>
              </a:ln>
            </p:spPr>
            <p:txBody>
              <a:bodyPr/>
              <a:lstStyle/>
              <a:p>
                <a:endParaRPr lang="ja-JP" altLang="en-US"/>
              </a:p>
            </p:txBody>
          </p:sp>
          <p:sp>
            <p:nvSpPr>
              <p:cNvPr id="8277" name="Freeform 46"/>
              <p:cNvSpPr>
                <a:spLocks/>
              </p:cNvSpPr>
              <p:nvPr/>
            </p:nvSpPr>
            <p:spPr bwMode="auto">
              <a:xfrm>
                <a:off x="1041" y="2670"/>
                <a:ext cx="90" cy="216"/>
              </a:xfrm>
              <a:custGeom>
                <a:avLst/>
                <a:gdLst>
                  <a:gd name="T0" fmla="*/ 0 w 366"/>
                  <a:gd name="T1" fmla="*/ 0 h 877"/>
                  <a:gd name="T2" fmla="*/ 0 w 366"/>
                  <a:gd name="T3" fmla="*/ 0 h 877"/>
                  <a:gd name="T4" fmla="*/ 0 w 366"/>
                  <a:gd name="T5" fmla="*/ 0 h 877"/>
                  <a:gd name="T6" fmla="*/ 0 w 366"/>
                  <a:gd name="T7" fmla="*/ 0 h 877"/>
                  <a:gd name="T8" fmla="*/ 0 w 366"/>
                  <a:gd name="T9" fmla="*/ 0 h 877"/>
                  <a:gd name="T10" fmla="*/ 0 w 366"/>
                  <a:gd name="T11" fmla="*/ 0 h 877"/>
                  <a:gd name="T12" fmla="*/ 0 w 366"/>
                  <a:gd name="T13" fmla="*/ 0 h 877"/>
                  <a:gd name="T14" fmla="*/ 0 w 366"/>
                  <a:gd name="T15" fmla="*/ 0 h 877"/>
                  <a:gd name="T16" fmla="*/ 0 w 366"/>
                  <a:gd name="T17" fmla="*/ 0 h 877"/>
                  <a:gd name="T18" fmla="*/ 0 w 366"/>
                  <a:gd name="T19" fmla="*/ 0 h 877"/>
                  <a:gd name="T20" fmla="*/ 0 w 366"/>
                  <a:gd name="T21" fmla="*/ 0 h 877"/>
                  <a:gd name="T22" fmla="*/ 0 w 366"/>
                  <a:gd name="T23" fmla="*/ 0 h 877"/>
                  <a:gd name="T24" fmla="*/ 0 w 366"/>
                  <a:gd name="T25" fmla="*/ 0 h 877"/>
                  <a:gd name="T26" fmla="*/ 0 w 366"/>
                  <a:gd name="T27" fmla="*/ 0 h 877"/>
                  <a:gd name="T28" fmla="*/ 0 w 366"/>
                  <a:gd name="T29" fmla="*/ 0 h 877"/>
                  <a:gd name="T30" fmla="*/ 0 w 366"/>
                  <a:gd name="T31" fmla="*/ 0 h 877"/>
                  <a:gd name="T32" fmla="*/ 0 w 366"/>
                  <a:gd name="T33" fmla="*/ 0 h 877"/>
                  <a:gd name="T34" fmla="*/ 0 w 366"/>
                  <a:gd name="T35" fmla="*/ 0 h 877"/>
                  <a:gd name="T36" fmla="*/ 0 w 366"/>
                  <a:gd name="T37" fmla="*/ 0 h 877"/>
                  <a:gd name="T38" fmla="*/ 0 w 366"/>
                  <a:gd name="T39" fmla="*/ 0 h 877"/>
                  <a:gd name="T40" fmla="*/ 0 w 366"/>
                  <a:gd name="T41" fmla="*/ 0 h 877"/>
                  <a:gd name="T42" fmla="*/ 0 w 366"/>
                  <a:gd name="T43" fmla="*/ 0 h 877"/>
                  <a:gd name="T44" fmla="*/ 0 w 366"/>
                  <a:gd name="T45" fmla="*/ 0 h 877"/>
                  <a:gd name="T46" fmla="*/ 0 w 366"/>
                  <a:gd name="T47" fmla="*/ 0 h 877"/>
                  <a:gd name="T48" fmla="*/ 0 w 366"/>
                  <a:gd name="T49" fmla="*/ 0 h 877"/>
                  <a:gd name="T50" fmla="*/ 0 w 366"/>
                  <a:gd name="T51" fmla="*/ 0 h 877"/>
                  <a:gd name="T52" fmla="*/ 0 w 366"/>
                  <a:gd name="T53" fmla="*/ 0 h 877"/>
                  <a:gd name="T54" fmla="*/ 0 w 366"/>
                  <a:gd name="T55" fmla="*/ 0 h 877"/>
                  <a:gd name="T56" fmla="*/ 0 w 366"/>
                  <a:gd name="T57" fmla="*/ 0 h 877"/>
                  <a:gd name="T58" fmla="*/ 0 w 366"/>
                  <a:gd name="T59" fmla="*/ 0 h 877"/>
                  <a:gd name="T60" fmla="*/ 0 w 366"/>
                  <a:gd name="T61" fmla="*/ 0 h 877"/>
                  <a:gd name="T62" fmla="*/ 0 w 366"/>
                  <a:gd name="T63" fmla="*/ 0 h 8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6"/>
                  <a:gd name="T97" fmla="*/ 0 h 877"/>
                  <a:gd name="T98" fmla="*/ 366 w 366"/>
                  <a:gd name="T99" fmla="*/ 877 h 87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6" h="877">
                    <a:moveTo>
                      <a:pt x="19" y="0"/>
                    </a:moveTo>
                    <a:lnTo>
                      <a:pt x="18" y="1"/>
                    </a:lnTo>
                    <a:lnTo>
                      <a:pt x="16" y="5"/>
                    </a:lnTo>
                    <a:lnTo>
                      <a:pt x="13" y="9"/>
                    </a:lnTo>
                    <a:lnTo>
                      <a:pt x="9" y="16"/>
                    </a:lnTo>
                    <a:lnTo>
                      <a:pt x="6" y="24"/>
                    </a:lnTo>
                    <a:lnTo>
                      <a:pt x="3" y="36"/>
                    </a:lnTo>
                    <a:lnTo>
                      <a:pt x="1" y="48"/>
                    </a:lnTo>
                    <a:lnTo>
                      <a:pt x="0" y="62"/>
                    </a:lnTo>
                    <a:lnTo>
                      <a:pt x="2" y="80"/>
                    </a:lnTo>
                    <a:lnTo>
                      <a:pt x="5" y="98"/>
                    </a:lnTo>
                    <a:lnTo>
                      <a:pt x="12" y="120"/>
                    </a:lnTo>
                    <a:lnTo>
                      <a:pt x="22" y="144"/>
                    </a:lnTo>
                    <a:lnTo>
                      <a:pt x="37" y="170"/>
                    </a:lnTo>
                    <a:lnTo>
                      <a:pt x="55" y="197"/>
                    </a:lnTo>
                    <a:lnTo>
                      <a:pt x="78" y="227"/>
                    </a:lnTo>
                    <a:lnTo>
                      <a:pt x="107" y="260"/>
                    </a:lnTo>
                    <a:lnTo>
                      <a:pt x="137" y="294"/>
                    </a:lnTo>
                    <a:lnTo>
                      <a:pt x="164" y="329"/>
                    </a:lnTo>
                    <a:lnTo>
                      <a:pt x="189" y="365"/>
                    </a:lnTo>
                    <a:lnTo>
                      <a:pt x="211" y="403"/>
                    </a:lnTo>
                    <a:lnTo>
                      <a:pt x="230" y="440"/>
                    </a:lnTo>
                    <a:lnTo>
                      <a:pt x="247" y="477"/>
                    </a:lnTo>
                    <a:lnTo>
                      <a:pt x="262" y="515"/>
                    </a:lnTo>
                    <a:lnTo>
                      <a:pt x="273" y="554"/>
                    </a:lnTo>
                    <a:lnTo>
                      <a:pt x="284" y="593"/>
                    </a:lnTo>
                    <a:lnTo>
                      <a:pt x="291" y="632"/>
                    </a:lnTo>
                    <a:lnTo>
                      <a:pt x="296" y="673"/>
                    </a:lnTo>
                    <a:lnTo>
                      <a:pt x="299" y="713"/>
                    </a:lnTo>
                    <a:lnTo>
                      <a:pt x="300" y="753"/>
                    </a:lnTo>
                    <a:lnTo>
                      <a:pt x="300" y="794"/>
                    </a:lnTo>
                    <a:lnTo>
                      <a:pt x="297" y="836"/>
                    </a:lnTo>
                    <a:lnTo>
                      <a:pt x="292" y="877"/>
                    </a:lnTo>
                    <a:lnTo>
                      <a:pt x="294" y="873"/>
                    </a:lnTo>
                    <a:lnTo>
                      <a:pt x="299" y="861"/>
                    </a:lnTo>
                    <a:lnTo>
                      <a:pt x="307" y="842"/>
                    </a:lnTo>
                    <a:lnTo>
                      <a:pt x="318" y="816"/>
                    </a:lnTo>
                    <a:lnTo>
                      <a:pt x="328" y="785"/>
                    </a:lnTo>
                    <a:lnTo>
                      <a:pt x="339" y="747"/>
                    </a:lnTo>
                    <a:lnTo>
                      <a:pt x="350" y="705"/>
                    </a:lnTo>
                    <a:lnTo>
                      <a:pt x="358" y="657"/>
                    </a:lnTo>
                    <a:lnTo>
                      <a:pt x="363" y="607"/>
                    </a:lnTo>
                    <a:lnTo>
                      <a:pt x="366" y="551"/>
                    </a:lnTo>
                    <a:lnTo>
                      <a:pt x="364" y="493"/>
                    </a:lnTo>
                    <a:lnTo>
                      <a:pt x="357" y="433"/>
                    </a:lnTo>
                    <a:lnTo>
                      <a:pt x="344" y="371"/>
                    </a:lnTo>
                    <a:lnTo>
                      <a:pt x="325" y="307"/>
                    </a:lnTo>
                    <a:lnTo>
                      <a:pt x="297" y="242"/>
                    </a:lnTo>
                    <a:lnTo>
                      <a:pt x="261" y="177"/>
                    </a:lnTo>
                    <a:lnTo>
                      <a:pt x="259" y="177"/>
                    </a:lnTo>
                    <a:lnTo>
                      <a:pt x="254" y="176"/>
                    </a:lnTo>
                    <a:lnTo>
                      <a:pt x="245" y="174"/>
                    </a:lnTo>
                    <a:lnTo>
                      <a:pt x="233" y="171"/>
                    </a:lnTo>
                    <a:lnTo>
                      <a:pt x="219" y="166"/>
                    </a:lnTo>
                    <a:lnTo>
                      <a:pt x="203" y="160"/>
                    </a:lnTo>
                    <a:lnTo>
                      <a:pt x="185" y="153"/>
                    </a:lnTo>
                    <a:lnTo>
                      <a:pt x="166" y="145"/>
                    </a:lnTo>
                    <a:lnTo>
                      <a:pt x="147" y="134"/>
                    </a:lnTo>
                    <a:lnTo>
                      <a:pt x="126" y="122"/>
                    </a:lnTo>
                    <a:lnTo>
                      <a:pt x="107" y="108"/>
                    </a:lnTo>
                    <a:lnTo>
                      <a:pt x="86" y="91"/>
                    </a:lnTo>
                    <a:lnTo>
                      <a:pt x="68" y="73"/>
                    </a:lnTo>
                    <a:lnTo>
                      <a:pt x="50" y="51"/>
                    </a:lnTo>
                    <a:lnTo>
                      <a:pt x="34" y="27"/>
                    </a:lnTo>
                    <a:lnTo>
                      <a:pt x="19" y="0"/>
                    </a:lnTo>
                    <a:close/>
                  </a:path>
                </a:pathLst>
              </a:custGeom>
              <a:solidFill>
                <a:srgbClr val="FFFFFF"/>
              </a:solidFill>
              <a:ln w="9525">
                <a:noFill/>
                <a:round/>
                <a:headEnd/>
                <a:tailEnd/>
              </a:ln>
            </p:spPr>
            <p:txBody>
              <a:bodyPr/>
              <a:lstStyle/>
              <a:p>
                <a:endParaRPr lang="ja-JP" altLang="en-US"/>
              </a:p>
            </p:txBody>
          </p:sp>
          <p:sp>
            <p:nvSpPr>
              <p:cNvPr id="8278" name="Freeform 47"/>
              <p:cNvSpPr>
                <a:spLocks/>
              </p:cNvSpPr>
              <p:nvPr/>
            </p:nvSpPr>
            <p:spPr bwMode="auto">
              <a:xfrm>
                <a:off x="1047" y="2581"/>
                <a:ext cx="98" cy="142"/>
              </a:xfrm>
              <a:custGeom>
                <a:avLst/>
                <a:gdLst>
                  <a:gd name="T0" fmla="*/ 0 w 399"/>
                  <a:gd name="T1" fmla="*/ 0 h 575"/>
                  <a:gd name="T2" fmla="*/ 0 w 399"/>
                  <a:gd name="T3" fmla="*/ 0 h 575"/>
                  <a:gd name="T4" fmla="*/ 0 w 399"/>
                  <a:gd name="T5" fmla="*/ 0 h 575"/>
                  <a:gd name="T6" fmla="*/ 0 w 399"/>
                  <a:gd name="T7" fmla="*/ 0 h 575"/>
                  <a:gd name="T8" fmla="*/ 0 w 399"/>
                  <a:gd name="T9" fmla="*/ 0 h 575"/>
                  <a:gd name="T10" fmla="*/ 0 w 399"/>
                  <a:gd name="T11" fmla="*/ 0 h 575"/>
                  <a:gd name="T12" fmla="*/ 0 w 399"/>
                  <a:gd name="T13" fmla="*/ 0 h 575"/>
                  <a:gd name="T14" fmla="*/ 0 w 399"/>
                  <a:gd name="T15" fmla="*/ 0 h 575"/>
                  <a:gd name="T16" fmla="*/ 0 w 399"/>
                  <a:gd name="T17" fmla="*/ 0 h 575"/>
                  <a:gd name="T18" fmla="*/ 0 w 399"/>
                  <a:gd name="T19" fmla="*/ 0 h 575"/>
                  <a:gd name="T20" fmla="*/ 0 w 399"/>
                  <a:gd name="T21" fmla="*/ 0 h 575"/>
                  <a:gd name="T22" fmla="*/ 0 w 399"/>
                  <a:gd name="T23" fmla="*/ 0 h 575"/>
                  <a:gd name="T24" fmla="*/ 0 w 399"/>
                  <a:gd name="T25" fmla="*/ 0 h 575"/>
                  <a:gd name="T26" fmla="*/ 0 w 399"/>
                  <a:gd name="T27" fmla="*/ 0 h 575"/>
                  <a:gd name="T28" fmla="*/ 0 w 399"/>
                  <a:gd name="T29" fmla="*/ 0 h 575"/>
                  <a:gd name="T30" fmla="*/ 0 w 399"/>
                  <a:gd name="T31" fmla="*/ 0 h 575"/>
                  <a:gd name="T32" fmla="*/ 0 w 399"/>
                  <a:gd name="T33" fmla="*/ 0 h 575"/>
                  <a:gd name="T34" fmla="*/ 0 w 399"/>
                  <a:gd name="T35" fmla="*/ 0 h 575"/>
                  <a:gd name="T36" fmla="*/ 0 w 399"/>
                  <a:gd name="T37" fmla="*/ 0 h 575"/>
                  <a:gd name="T38" fmla="*/ 0 w 399"/>
                  <a:gd name="T39" fmla="*/ 0 h 575"/>
                  <a:gd name="T40" fmla="*/ 0 w 399"/>
                  <a:gd name="T41" fmla="*/ 0 h 575"/>
                  <a:gd name="T42" fmla="*/ 0 w 399"/>
                  <a:gd name="T43" fmla="*/ 0 h 575"/>
                  <a:gd name="T44" fmla="*/ 0 w 399"/>
                  <a:gd name="T45" fmla="*/ 0 h 575"/>
                  <a:gd name="T46" fmla="*/ 0 w 399"/>
                  <a:gd name="T47" fmla="*/ 0 h 575"/>
                  <a:gd name="T48" fmla="*/ 0 w 399"/>
                  <a:gd name="T49" fmla="*/ 0 h 575"/>
                  <a:gd name="T50" fmla="*/ 0 w 399"/>
                  <a:gd name="T51" fmla="*/ 0 h 575"/>
                  <a:gd name="T52" fmla="*/ 0 w 399"/>
                  <a:gd name="T53" fmla="*/ 0 h 575"/>
                  <a:gd name="T54" fmla="*/ 0 w 399"/>
                  <a:gd name="T55" fmla="*/ 0 h 575"/>
                  <a:gd name="T56" fmla="*/ 0 w 399"/>
                  <a:gd name="T57" fmla="*/ 0 h 575"/>
                  <a:gd name="T58" fmla="*/ 0 w 399"/>
                  <a:gd name="T59" fmla="*/ 0 h 575"/>
                  <a:gd name="T60" fmla="*/ 0 w 399"/>
                  <a:gd name="T61" fmla="*/ 0 h 575"/>
                  <a:gd name="T62" fmla="*/ 0 w 399"/>
                  <a:gd name="T63" fmla="*/ 0 h 575"/>
                  <a:gd name="T64" fmla="*/ 0 w 399"/>
                  <a:gd name="T65" fmla="*/ 0 h 575"/>
                  <a:gd name="T66" fmla="*/ 0 w 399"/>
                  <a:gd name="T67" fmla="*/ 0 h 575"/>
                  <a:gd name="T68" fmla="*/ 0 w 399"/>
                  <a:gd name="T69" fmla="*/ 0 h 575"/>
                  <a:gd name="T70" fmla="*/ 0 w 399"/>
                  <a:gd name="T71" fmla="*/ 0 h 575"/>
                  <a:gd name="T72" fmla="*/ 0 w 399"/>
                  <a:gd name="T73" fmla="*/ 0 h 575"/>
                  <a:gd name="T74" fmla="*/ 0 w 399"/>
                  <a:gd name="T75" fmla="*/ 0 h 575"/>
                  <a:gd name="T76" fmla="*/ 0 w 399"/>
                  <a:gd name="T77" fmla="*/ 0 h 575"/>
                  <a:gd name="T78" fmla="*/ 0 w 399"/>
                  <a:gd name="T79" fmla="*/ 0 h 575"/>
                  <a:gd name="T80" fmla="*/ 0 w 399"/>
                  <a:gd name="T81" fmla="*/ 0 h 575"/>
                  <a:gd name="T82" fmla="*/ 0 w 399"/>
                  <a:gd name="T83" fmla="*/ 0 h 575"/>
                  <a:gd name="T84" fmla="*/ 0 w 399"/>
                  <a:gd name="T85" fmla="*/ 0 h 575"/>
                  <a:gd name="T86" fmla="*/ 0 w 399"/>
                  <a:gd name="T87" fmla="*/ 0 h 575"/>
                  <a:gd name="T88" fmla="*/ 0 w 399"/>
                  <a:gd name="T89" fmla="*/ 0 h 575"/>
                  <a:gd name="T90" fmla="*/ 0 w 399"/>
                  <a:gd name="T91" fmla="*/ 0 h 575"/>
                  <a:gd name="T92" fmla="*/ 0 w 399"/>
                  <a:gd name="T93" fmla="*/ 0 h 575"/>
                  <a:gd name="T94" fmla="*/ 0 w 399"/>
                  <a:gd name="T95" fmla="*/ 0 h 575"/>
                  <a:gd name="T96" fmla="*/ 0 w 399"/>
                  <a:gd name="T97" fmla="*/ 0 h 5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9"/>
                  <a:gd name="T148" fmla="*/ 0 h 575"/>
                  <a:gd name="T149" fmla="*/ 399 w 399"/>
                  <a:gd name="T150" fmla="*/ 575 h 5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9" h="575">
                    <a:moveTo>
                      <a:pt x="107" y="575"/>
                    </a:moveTo>
                    <a:lnTo>
                      <a:pt x="103" y="573"/>
                    </a:lnTo>
                    <a:lnTo>
                      <a:pt x="92" y="567"/>
                    </a:lnTo>
                    <a:lnTo>
                      <a:pt x="76" y="554"/>
                    </a:lnTo>
                    <a:lnTo>
                      <a:pt x="58" y="538"/>
                    </a:lnTo>
                    <a:lnTo>
                      <a:pt x="39" y="515"/>
                    </a:lnTo>
                    <a:lnTo>
                      <a:pt x="22" y="486"/>
                    </a:lnTo>
                    <a:lnTo>
                      <a:pt x="9" y="451"/>
                    </a:lnTo>
                    <a:lnTo>
                      <a:pt x="1" y="409"/>
                    </a:lnTo>
                    <a:lnTo>
                      <a:pt x="0" y="359"/>
                    </a:lnTo>
                    <a:lnTo>
                      <a:pt x="3" y="304"/>
                    </a:lnTo>
                    <a:lnTo>
                      <a:pt x="11" y="246"/>
                    </a:lnTo>
                    <a:lnTo>
                      <a:pt x="24" y="188"/>
                    </a:lnTo>
                    <a:lnTo>
                      <a:pt x="40" y="134"/>
                    </a:lnTo>
                    <a:lnTo>
                      <a:pt x="62" y="86"/>
                    </a:lnTo>
                    <a:lnTo>
                      <a:pt x="89" y="47"/>
                    </a:lnTo>
                    <a:lnTo>
                      <a:pt x="120" y="21"/>
                    </a:lnTo>
                    <a:lnTo>
                      <a:pt x="138" y="13"/>
                    </a:lnTo>
                    <a:lnTo>
                      <a:pt x="161" y="6"/>
                    </a:lnTo>
                    <a:lnTo>
                      <a:pt x="186" y="2"/>
                    </a:lnTo>
                    <a:lnTo>
                      <a:pt x="213" y="0"/>
                    </a:lnTo>
                    <a:lnTo>
                      <a:pt x="241" y="1"/>
                    </a:lnTo>
                    <a:lnTo>
                      <a:pt x="270" y="5"/>
                    </a:lnTo>
                    <a:lnTo>
                      <a:pt x="298" y="12"/>
                    </a:lnTo>
                    <a:lnTo>
                      <a:pt x="324" y="23"/>
                    </a:lnTo>
                    <a:lnTo>
                      <a:pt x="347" y="38"/>
                    </a:lnTo>
                    <a:lnTo>
                      <a:pt x="368" y="57"/>
                    </a:lnTo>
                    <a:lnTo>
                      <a:pt x="383" y="81"/>
                    </a:lnTo>
                    <a:lnTo>
                      <a:pt x="395" y="109"/>
                    </a:lnTo>
                    <a:lnTo>
                      <a:pt x="399" y="143"/>
                    </a:lnTo>
                    <a:lnTo>
                      <a:pt x="397" y="181"/>
                    </a:lnTo>
                    <a:lnTo>
                      <a:pt x="386" y="225"/>
                    </a:lnTo>
                    <a:lnTo>
                      <a:pt x="367" y="276"/>
                    </a:lnTo>
                    <a:lnTo>
                      <a:pt x="352" y="308"/>
                    </a:lnTo>
                    <a:lnTo>
                      <a:pt x="337" y="338"/>
                    </a:lnTo>
                    <a:lnTo>
                      <a:pt x="320" y="368"/>
                    </a:lnTo>
                    <a:lnTo>
                      <a:pt x="304" y="396"/>
                    </a:lnTo>
                    <a:lnTo>
                      <a:pt x="287" y="422"/>
                    </a:lnTo>
                    <a:lnTo>
                      <a:pt x="270" y="447"/>
                    </a:lnTo>
                    <a:lnTo>
                      <a:pt x="252" y="471"/>
                    </a:lnTo>
                    <a:lnTo>
                      <a:pt x="236" y="492"/>
                    </a:lnTo>
                    <a:lnTo>
                      <a:pt x="219" y="512"/>
                    </a:lnTo>
                    <a:lnTo>
                      <a:pt x="201" y="529"/>
                    </a:lnTo>
                    <a:lnTo>
                      <a:pt x="185" y="544"/>
                    </a:lnTo>
                    <a:lnTo>
                      <a:pt x="168" y="555"/>
                    </a:lnTo>
                    <a:lnTo>
                      <a:pt x="152" y="565"/>
                    </a:lnTo>
                    <a:lnTo>
                      <a:pt x="136" y="572"/>
                    </a:lnTo>
                    <a:lnTo>
                      <a:pt x="122" y="575"/>
                    </a:lnTo>
                    <a:lnTo>
                      <a:pt x="107" y="575"/>
                    </a:lnTo>
                    <a:close/>
                  </a:path>
                </a:pathLst>
              </a:custGeom>
              <a:solidFill>
                <a:srgbClr val="FFFFFF"/>
              </a:solidFill>
              <a:ln w="9525">
                <a:noFill/>
                <a:round/>
                <a:headEnd/>
                <a:tailEnd/>
              </a:ln>
            </p:spPr>
            <p:txBody>
              <a:bodyPr/>
              <a:lstStyle/>
              <a:p>
                <a:endParaRPr lang="ja-JP" altLang="en-US"/>
              </a:p>
            </p:txBody>
          </p:sp>
          <p:sp>
            <p:nvSpPr>
              <p:cNvPr id="8279" name="Freeform 48"/>
              <p:cNvSpPr>
                <a:spLocks/>
              </p:cNvSpPr>
              <p:nvPr/>
            </p:nvSpPr>
            <p:spPr bwMode="auto">
              <a:xfrm>
                <a:off x="1049" y="2585"/>
                <a:ext cx="92" cy="136"/>
              </a:xfrm>
              <a:custGeom>
                <a:avLst/>
                <a:gdLst>
                  <a:gd name="T0" fmla="*/ 0 w 373"/>
                  <a:gd name="T1" fmla="*/ 0 h 545"/>
                  <a:gd name="T2" fmla="*/ 0 w 373"/>
                  <a:gd name="T3" fmla="*/ 0 h 545"/>
                  <a:gd name="T4" fmla="*/ 0 w 373"/>
                  <a:gd name="T5" fmla="*/ 0 h 545"/>
                  <a:gd name="T6" fmla="*/ 0 w 373"/>
                  <a:gd name="T7" fmla="*/ 0 h 545"/>
                  <a:gd name="T8" fmla="*/ 0 w 373"/>
                  <a:gd name="T9" fmla="*/ 0 h 545"/>
                  <a:gd name="T10" fmla="*/ 0 w 373"/>
                  <a:gd name="T11" fmla="*/ 0 h 545"/>
                  <a:gd name="T12" fmla="*/ 0 w 373"/>
                  <a:gd name="T13" fmla="*/ 0 h 545"/>
                  <a:gd name="T14" fmla="*/ 0 w 373"/>
                  <a:gd name="T15" fmla="*/ 0 h 545"/>
                  <a:gd name="T16" fmla="*/ 0 w 373"/>
                  <a:gd name="T17" fmla="*/ 0 h 545"/>
                  <a:gd name="T18" fmla="*/ 0 w 373"/>
                  <a:gd name="T19" fmla="*/ 0 h 545"/>
                  <a:gd name="T20" fmla="*/ 0 w 373"/>
                  <a:gd name="T21" fmla="*/ 0 h 545"/>
                  <a:gd name="T22" fmla="*/ 0 w 373"/>
                  <a:gd name="T23" fmla="*/ 0 h 545"/>
                  <a:gd name="T24" fmla="*/ 0 w 373"/>
                  <a:gd name="T25" fmla="*/ 0 h 545"/>
                  <a:gd name="T26" fmla="*/ 0 w 373"/>
                  <a:gd name="T27" fmla="*/ 0 h 545"/>
                  <a:gd name="T28" fmla="*/ 0 w 373"/>
                  <a:gd name="T29" fmla="*/ 0 h 545"/>
                  <a:gd name="T30" fmla="*/ 0 w 373"/>
                  <a:gd name="T31" fmla="*/ 0 h 545"/>
                  <a:gd name="T32" fmla="*/ 0 w 373"/>
                  <a:gd name="T33" fmla="*/ 0 h 545"/>
                  <a:gd name="T34" fmla="*/ 0 w 373"/>
                  <a:gd name="T35" fmla="*/ 0 h 545"/>
                  <a:gd name="T36" fmla="*/ 0 w 373"/>
                  <a:gd name="T37" fmla="*/ 0 h 545"/>
                  <a:gd name="T38" fmla="*/ 0 w 373"/>
                  <a:gd name="T39" fmla="*/ 0 h 545"/>
                  <a:gd name="T40" fmla="*/ 0 w 373"/>
                  <a:gd name="T41" fmla="*/ 0 h 545"/>
                  <a:gd name="T42" fmla="*/ 0 w 373"/>
                  <a:gd name="T43" fmla="*/ 0 h 545"/>
                  <a:gd name="T44" fmla="*/ 0 w 373"/>
                  <a:gd name="T45" fmla="*/ 0 h 545"/>
                  <a:gd name="T46" fmla="*/ 0 w 373"/>
                  <a:gd name="T47" fmla="*/ 0 h 545"/>
                  <a:gd name="T48" fmla="*/ 0 w 373"/>
                  <a:gd name="T49" fmla="*/ 0 h 545"/>
                  <a:gd name="T50" fmla="*/ 0 w 373"/>
                  <a:gd name="T51" fmla="*/ 0 h 545"/>
                  <a:gd name="T52" fmla="*/ 0 w 373"/>
                  <a:gd name="T53" fmla="*/ 0 h 545"/>
                  <a:gd name="T54" fmla="*/ 0 w 373"/>
                  <a:gd name="T55" fmla="*/ 0 h 545"/>
                  <a:gd name="T56" fmla="*/ 0 w 373"/>
                  <a:gd name="T57" fmla="*/ 0 h 545"/>
                  <a:gd name="T58" fmla="*/ 0 w 373"/>
                  <a:gd name="T59" fmla="*/ 0 h 545"/>
                  <a:gd name="T60" fmla="*/ 0 w 373"/>
                  <a:gd name="T61" fmla="*/ 0 h 545"/>
                  <a:gd name="T62" fmla="*/ 0 w 373"/>
                  <a:gd name="T63" fmla="*/ 0 h 545"/>
                  <a:gd name="T64" fmla="*/ 0 w 373"/>
                  <a:gd name="T65" fmla="*/ 0 h 545"/>
                  <a:gd name="T66" fmla="*/ 0 w 373"/>
                  <a:gd name="T67" fmla="*/ 0 h 545"/>
                  <a:gd name="T68" fmla="*/ 0 w 373"/>
                  <a:gd name="T69" fmla="*/ 0 h 545"/>
                  <a:gd name="T70" fmla="*/ 0 w 373"/>
                  <a:gd name="T71" fmla="*/ 0 h 545"/>
                  <a:gd name="T72" fmla="*/ 0 w 373"/>
                  <a:gd name="T73" fmla="*/ 0 h 545"/>
                  <a:gd name="T74" fmla="*/ 0 w 373"/>
                  <a:gd name="T75" fmla="*/ 0 h 545"/>
                  <a:gd name="T76" fmla="*/ 0 w 373"/>
                  <a:gd name="T77" fmla="*/ 0 h 545"/>
                  <a:gd name="T78" fmla="*/ 0 w 373"/>
                  <a:gd name="T79" fmla="*/ 0 h 545"/>
                  <a:gd name="T80" fmla="*/ 0 w 373"/>
                  <a:gd name="T81" fmla="*/ 0 h 545"/>
                  <a:gd name="T82" fmla="*/ 0 w 373"/>
                  <a:gd name="T83" fmla="*/ 0 h 545"/>
                  <a:gd name="T84" fmla="*/ 0 w 373"/>
                  <a:gd name="T85" fmla="*/ 0 h 545"/>
                  <a:gd name="T86" fmla="*/ 0 w 373"/>
                  <a:gd name="T87" fmla="*/ 0 h 545"/>
                  <a:gd name="T88" fmla="*/ 0 w 373"/>
                  <a:gd name="T89" fmla="*/ 0 h 545"/>
                  <a:gd name="T90" fmla="*/ 0 w 373"/>
                  <a:gd name="T91" fmla="*/ 0 h 545"/>
                  <a:gd name="T92" fmla="*/ 0 w 373"/>
                  <a:gd name="T93" fmla="*/ 0 h 545"/>
                  <a:gd name="T94" fmla="*/ 0 w 373"/>
                  <a:gd name="T95" fmla="*/ 0 h 545"/>
                  <a:gd name="T96" fmla="*/ 0 w 373"/>
                  <a:gd name="T97" fmla="*/ 0 h 5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3"/>
                  <a:gd name="T148" fmla="*/ 0 h 545"/>
                  <a:gd name="T149" fmla="*/ 373 w 373"/>
                  <a:gd name="T150" fmla="*/ 545 h 5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3" h="545">
                    <a:moveTo>
                      <a:pt x="113" y="20"/>
                    </a:moveTo>
                    <a:lnTo>
                      <a:pt x="130" y="11"/>
                    </a:lnTo>
                    <a:lnTo>
                      <a:pt x="151" y="5"/>
                    </a:lnTo>
                    <a:lnTo>
                      <a:pt x="175" y="1"/>
                    </a:lnTo>
                    <a:lnTo>
                      <a:pt x="200" y="0"/>
                    </a:lnTo>
                    <a:lnTo>
                      <a:pt x="226" y="1"/>
                    </a:lnTo>
                    <a:lnTo>
                      <a:pt x="253" y="6"/>
                    </a:lnTo>
                    <a:lnTo>
                      <a:pt x="278" y="14"/>
                    </a:lnTo>
                    <a:lnTo>
                      <a:pt x="302" y="24"/>
                    </a:lnTo>
                    <a:lnTo>
                      <a:pt x="324" y="38"/>
                    </a:lnTo>
                    <a:lnTo>
                      <a:pt x="343" y="57"/>
                    </a:lnTo>
                    <a:lnTo>
                      <a:pt x="358" y="80"/>
                    </a:lnTo>
                    <a:lnTo>
                      <a:pt x="368" y="105"/>
                    </a:lnTo>
                    <a:lnTo>
                      <a:pt x="373" y="136"/>
                    </a:lnTo>
                    <a:lnTo>
                      <a:pt x="371" y="172"/>
                    </a:lnTo>
                    <a:lnTo>
                      <a:pt x="363" y="214"/>
                    </a:lnTo>
                    <a:lnTo>
                      <a:pt x="346" y="259"/>
                    </a:lnTo>
                    <a:lnTo>
                      <a:pt x="333" y="289"/>
                    </a:lnTo>
                    <a:lnTo>
                      <a:pt x="319" y="319"/>
                    </a:lnTo>
                    <a:lnTo>
                      <a:pt x="304" y="347"/>
                    </a:lnTo>
                    <a:lnTo>
                      <a:pt x="289" y="373"/>
                    </a:lnTo>
                    <a:lnTo>
                      <a:pt x="272" y="399"/>
                    </a:lnTo>
                    <a:lnTo>
                      <a:pt x="257" y="424"/>
                    </a:lnTo>
                    <a:lnTo>
                      <a:pt x="240" y="445"/>
                    </a:lnTo>
                    <a:lnTo>
                      <a:pt x="224" y="466"/>
                    </a:lnTo>
                    <a:lnTo>
                      <a:pt x="207" y="485"/>
                    </a:lnTo>
                    <a:lnTo>
                      <a:pt x="191" y="501"/>
                    </a:lnTo>
                    <a:lnTo>
                      <a:pt x="175" y="516"/>
                    </a:lnTo>
                    <a:lnTo>
                      <a:pt x="159" y="527"/>
                    </a:lnTo>
                    <a:lnTo>
                      <a:pt x="144" y="536"/>
                    </a:lnTo>
                    <a:lnTo>
                      <a:pt x="128" y="542"/>
                    </a:lnTo>
                    <a:lnTo>
                      <a:pt x="115" y="545"/>
                    </a:lnTo>
                    <a:lnTo>
                      <a:pt x="101" y="545"/>
                    </a:lnTo>
                    <a:lnTo>
                      <a:pt x="97" y="543"/>
                    </a:lnTo>
                    <a:lnTo>
                      <a:pt x="87" y="537"/>
                    </a:lnTo>
                    <a:lnTo>
                      <a:pt x="72" y="526"/>
                    </a:lnTo>
                    <a:lnTo>
                      <a:pt x="54" y="510"/>
                    </a:lnTo>
                    <a:lnTo>
                      <a:pt x="37" y="489"/>
                    </a:lnTo>
                    <a:lnTo>
                      <a:pt x="20" y="462"/>
                    </a:lnTo>
                    <a:lnTo>
                      <a:pt x="8" y="428"/>
                    </a:lnTo>
                    <a:lnTo>
                      <a:pt x="1" y="388"/>
                    </a:lnTo>
                    <a:lnTo>
                      <a:pt x="0" y="340"/>
                    </a:lnTo>
                    <a:lnTo>
                      <a:pt x="3" y="288"/>
                    </a:lnTo>
                    <a:lnTo>
                      <a:pt x="10" y="232"/>
                    </a:lnTo>
                    <a:lnTo>
                      <a:pt x="22" y="177"/>
                    </a:lnTo>
                    <a:lnTo>
                      <a:pt x="39" y="127"/>
                    </a:lnTo>
                    <a:lnTo>
                      <a:pt x="59" y="82"/>
                    </a:lnTo>
                    <a:lnTo>
                      <a:pt x="84" y="44"/>
                    </a:lnTo>
                    <a:lnTo>
                      <a:pt x="113" y="20"/>
                    </a:lnTo>
                    <a:close/>
                  </a:path>
                </a:pathLst>
              </a:custGeom>
              <a:solidFill>
                <a:srgbClr val="F2E8E0"/>
              </a:solidFill>
              <a:ln w="9525">
                <a:noFill/>
                <a:round/>
                <a:headEnd/>
                <a:tailEnd/>
              </a:ln>
            </p:spPr>
            <p:txBody>
              <a:bodyPr/>
              <a:lstStyle/>
              <a:p>
                <a:endParaRPr lang="ja-JP" altLang="en-US"/>
              </a:p>
            </p:txBody>
          </p:sp>
          <p:sp>
            <p:nvSpPr>
              <p:cNvPr id="8280" name="Freeform 49"/>
              <p:cNvSpPr>
                <a:spLocks/>
              </p:cNvSpPr>
              <p:nvPr/>
            </p:nvSpPr>
            <p:spPr bwMode="auto">
              <a:xfrm>
                <a:off x="1051" y="2589"/>
                <a:ext cx="86" cy="128"/>
              </a:xfrm>
              <a:custGeom>
                <a:avLst/>
                <a:gdLst>
                  <a:gd name="T0" fmla="*/ 0 w 348"/>
                  <a:gd name="T1" fmla="*/ 0 h 515"/>
                  <a:gd name="T2" fmla="*/ 0 w 348"/>
                  <a:gd name="T3" fmla="*/ 0 h 515"/>
                  <a:gd name="T4" fmla="*/ 0 w 348"/>
                  <a:gd name="T5" fmla="*/ 0 h 515"/>
                  <a:gd name="T6" fmla="*/ 0 w 348"/>
                  <a:gd name="T7" fmla="*/ 0 h 515"/>
                  <a:gd name="T8" fmla="*/ 0 w 348"/>
                  <a:gd name="T9" fmla="*/ 0 h 515"/>
                  <a:gd name="T10" fmla="*/ 0 w 348"/>
                  <a:gd name="T11" fmla="*/ 0 h 515"/>
                  <a:gd name="T12" fmla="*/ 0 w 348"/>
                  <a:gd name="T13" fmla="*/ 0 h 515"/>
                  <a:gd name="T14" fmla="*/ 0 w 348"/>
                  <a:gd name="T15" fmla="*/ 0 h 515"/>
                  <a:gd name="T16" fmla="*/ 0 w 348"/>
                  <a:gd name="T17" fmla="*/ 0 h 515"/>
                  <a:gd name="T18" fmla="*/ 0 w 348"/>
                  <a:gd name="T19" fmla="*/ 0 h 515"/>
                  <a:gd name="T20" fmla="*/ 0 w 348"/>
                  <a:gd name="T21" fmla="*/ 0 h 515"/>
                  <a:gd name="T22" fmla="*/ 0 w 348"/>
                  <a:gd name="T23" fmla="*/ 0 h 515"/>
                  <a:gd name="T24" fmla="*/ 0 w 348"/>
                  <a:gd name="T25" fmla="*/ 0 h 515"/>
                  <a:gd name="T26" fmla="*/ 0 w 348"/>
                  <a:gd name="T27" fmla="*/ 0 h 515"/>
                  <a:gd name="T28" fmla="*/ 0 w 348"/>
                  <a:gd name="T29" fmla="*/ 0 h 515"/>
                  <a:gd name="T30" fmla="*/ 0 w 348"/>
                  <a:gd name="T31" fmla="*/ 0 h 515"/>
                  <a:gd name="T32" fmla="*/ 0 w 348"/>
                  <a:gd name="T33" fmla="*/ 0 h 515"/>
                  <a:gd name="T34" fmla="*/ 0 w 348"/>
                  <a:gd name="T35" fmla="*/ 0 h 515"/>
                  <a:gd name="T36" fmla="*/ 0 w 348"/>
                  <a:gd name="T37" fmla="*/ 0 h 515"/>
                  <a:gd name="T38" fmla="*/ 0 w 348"/>
                  <a:gd name="T39" fmla="*/ 0 h 515"/>
                  <a:gd name="T40" fmla="*/ 0 w 348"/>
                  <a:gd name="T41" fmla="*/ 0 h 515"/>
                  <a:gd name="T42" fmla="*/ 0 w 348"/>
                  <a:gd name="T43" fmla="*/ 0 h 515"/>
                  <a:gd name="T44" fmla="*/ 0 w 348"/>
                  <a:gd name="T45" fmla="*/ 0 h 515"/>
                  <a:gd name="T46" fmla="*/ 0 w 348"/>
                  <a:gd name="T47" fmla="*/ 0 h 515"/>
                  <a:gd name="T48" fmla="*/ 0 w 348"/>
                  <a:gd name="T49" fmla="*/ 0 h 515"/>
                  <a:gd name="T50" fmla="*/ 0 w 348"/>
                  <a:gd name="T51" fmla="*/ 0 h 515"/>
                  <a:gd name="T52" fmla="*/ 0 w 348"/>
                  <a:gd name="T53" fmla="*/ 0 h 515"/>
                  <a:gd name="T54" fmla="*/ 0 w 348"/>
                  <a:gd name="T55" fmla="*/ 0 h 515"/>
                  <a:gd name="T56" fmla="*/ 0 w 348"/>
                  <a:gd name="T57" fmla="*/ 0 h 515"/>
                  <a:gd name="T58" fmla="*/ 0 w 348"/>
                  <a:gd name="T59" fmla="*/ 0 h 515"/>
                  <a:gd name="T60" fmla="*/ 0 w 348"/>
                  <a:gd name="T61" fmla="*/ 0 h 515"/>
                  <a:gd name="T62" fmla="*/ 0 w 348"/>
                  <a:gd name="T63" fmla="*/ 0 h 515"/>
                  <a:gd name="T64" fmla="*/ 0 w 348"/>
                  <a:gd name="T65" fmla="*/ 0 h 515"/>
                  <a:gd name="T66" fmla="*/ 0 w 348"/>
                  <a:gd name="T67" fmla="*/ 0 h 515"/>
                  <a:gd name="T68" fmla="*/ 0 w 348"/>
                  <a:gd name="T69" fmla="*/ 0 h 515"/>
                  <a:gd name="T70" fmla="*/ 0 w 348"/>
                  <a:gd name="T71" fmla="*/ 0 h 515"/>
                  <a:gd name="T72" fmla="*/ 0 w 348"/>
                  <a:gd name="T73" fmla="*/ 0 h 515"/>
                  <a:gd name="T74" fmla="*/ 0 w 348"/>
                  <a:gd name="T75" fmla="*/ 0 h 515"/>
                  <a:gd name="T76" fmla="*/ 0 w 348"/>
                  <a:gd name="T77" fmla="*/ 0 h 515"/>
                  <a:gd name="T78" fmla="*/ 0 w 348"/>
                  <a:gd name="T79" fmla="*/ 0 h 515"/>
                  <a:gd name="T80" fmla="*/ 0 w 348"/>
                  <a:gd name="T81" fmla="*/ 0 h 515"/>
                  <a:gd name="T82" fmla="*/ 0 w 348"/>
                  <a:gd name="T83" fmla="*/ 0 h 515"/>
                  <a:gd name="T84" fmla="*/ 0 w 348"/>
                  <a:gd name="T85" fmla="*/ 0 h 515"/>
                  <a:gd name="T86" fmla="*/ 0 w 348"/>
                  <a:gd name="T87" fmla="*/ 0 h 515"/>
                  <a:gd name="T88" fmla="*/ 0 w 348"/>
                  <a:gd name="T89" fmla="*/ 0 h 515"/>
                  <a:gd name="T90" fmla="*/ 0 w 348"/>
                  <a:gd name="T91" fmla="*/ 0 h 515"/>
                  <a:gd name="T92" fmla="*/ 0 w 348"/>
                  <a:gd name="T93" fmla="*/ 0 h 515"/>
                  <a:gd name="T94" fmla="*/ 0 w 348"/>
                  <a:gd name="T95" fmla="*/ 0 h 515"/>
                  <a:gd name="T96" fmla="*/ 0 w 348"/>
                  <a:gd name="T97" fmla="*/ 0 h 5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8"/>
                  <a:gd name="T148" fmla="*/ 0 h 515"/>
                  <a:gd name="T149" fmla="*/ 348 w 348"/>
                  <a:gd name="T150" fmla="*/ 515 h 5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8" h="515">
                    <a:moveTo>
                      <a:pt x="107" y="17"/>
                    </a:moveTo>
                    <a:lnTo>
                      <a:pt x="123" y="10"/>
                    </a:lnTo>
                    <a:lnTo>
                      <a:pt x="143" y="4"/>
                    </a:lnTo>
                    <a:lnTo>
                      <a:pt x="164" y="1"/>
                    </a:lnTo>
                    <a:lnTo>
                      <a:pt x="188" y="0"/>
                    </a:lnTo>
                    <a:lnTo>
                      <a:pt x="212" y="2"/>
                    </a:lnTo>
                    <a:lnTo>
                      <a:pt x="236" y="6"/>
                    </a:lnTo>
                    <a:lnTo>
                      <a:pt x="259" y="13"/>
                    </a:lnTo>
                    <a:lnTo>
                      <a:pt x="282" y="24"/>
                    </a:lnTo>
                    <a:lnTo>
                      <a:pt x="301" y="38"/>
                    </a:lnTo>
                    <a:lnTo>
                      <a:pt x="319" y="55"/>
                    </a:lnTo>
                    <a:lnTo>
                      <a:pt x="332" y="76"/>
                    </a:lnTo>
                    <a:lnTo>
                      <a:pt x="343" y="101"/>
                    </a:lnTo>
                    <a:lnTo>
                      <a:pt x="348" y="130"/>
                    </a:lnTo>
                    <a:lnTo>
                      <a:pt x="347" y="161"/>
                    </a:lnTo>
                    <a:lnTo>
                      <a:pt x="339" y="199"/>
                    </a:lnTo>
                    <a:lnTo>
                      <a:pt x="326" y="240"/>
                    </a:lnTo>
                    <a:lnTo>
                      <a:pt x="314" y="269"/>
                    </a:lnTo>
                    <a:lnTo>
                      <a:pt x="300" y="297"/>
                    </a:lnTo>
                    <a:lnTo>
                      <a:pt x="287" y="323"/>
                    </a:lnTo>
                    <a:lnTo>
                      <a:pt x="273" y="349"/>
                    </a:lnTo>
                    <a:lnTo>
                      <a:pt x="258" y="374"/>
                    </a:lnTo>
                    <a:lnTo>
                      <a:pt x="243" y="398"/>
                    </a:lnTo>
                    <a:lnTo>
                      <a:pt x="227" y="419"/>
                    </a:lnTo>
                    <a:lnTo>
                      <a:pt x="212" y="439"/>
                    </a:lnTo>
                    <a:lnTo>
                      <a:pt x="196" y="456"/>
                    </a:lnTo>
                    <a:lnTo>
                      <a:pt x="180" y="472"/>
                    </a:lnTo>
                    <a:lnTo>
                      <a:pt x="166" y="486"/>
                    </a:lnTo>
                    <a:lnTo>
                      <a:pt x="150" y="497"/>
                    </a:lnTo>
                    <a:lnTo>
                      <a:pt x="136" y="506"/>
                    </a:lnTo>
                    <a:lnTo>
                      <a:pt x="121" y="512"/>
                    </a:lnTo>
                    <a:lnTo>
                      <a:pt x="108" y="515"/>
                    </a:lnTo>
                    <a:lnTo>
                      <a:pt x="96" y="515"/>
                    </a:lnTo>
                    <a:lnTo>
                      <a:pt x="91" y="513"/>
                    </a:lnTo>
                    <a:lnTo>
                      <a:pt x="82" y="507"/>
                    </a:lnTo>
                    <a:lnTo>
                      <a:pt x="68" y="497"/>
                    </a:lnTo>
                    <a:lnTo>
                      <a:pt x="51" y="482"/>
                    </a:lnTo>
                    <a:lnTo>
                      <a:pt x="35" y="461"/>
                    </a:lnTo>
                    <a:lnTo>
                      <a:pt x="19" y="436"/>
                    </a:lnTo>
                    <a:lnTo>
                      <a:pt x="7" y="404"/>
                    </a:lnTo>
                    <a:lnTo>
                      <a:pt x="1" y="366"/>
                    </a:lnTo>
                    <a:lnTo>
                      <a:pt x="0" y="320"/>
                    </a:lnTo>
                    <a:lnTo>
                      <a:pt x="2" y="271"/>
                    </a:lnTo>
                    <a:lnTo>
                      <a:pt x="9" y="218"/>
                    </a:lnTo>
                    <a:lnTo>
                      <a:pt x="20" y="167"/>
                    </a:lnTo>
                    <a:lnTo>
                      <a:pt x="36" y="118"/>
                    </a:lnTo>
                    <a:lnTo>
                      <a:pt x="55" y="75"/>
                    </a:lnTo>
                    <a:lnTo>
                      <a:pt x="79" y="41"/>
                    </a:lnTo>
                    <a:lnTo>
                      <a:pt x="107" y="17"/>
                    </a:lnTo>
                    <a:close/>
                  </a:path>
                </a:pathLst>
              </a:custGeom>
              <a:solidFill>
                <a:srgbClr val="E5D1C6"/>
              </a:solidFill>
              <a:ln w="9525">
                <a:noFill/>
                <a:round/>
                <a:headEnd/>
                <a:tailEnd/>
              </a:ln>
            </p:spPr>
            <p:txBody>
              <a:bodyPr/>
              <a:lstStyle/>
              <a:p>
                <a:endParaRPr lang="ja-JP" altLang="en-US"/>
              </a:p>
            </p:txBody>
          </p:sp>
          <p:sp>
            <p:nvSpPr>
              <p:cNvPr id="8281" name="Freeform 50"/>
              <p:cNvSpPr>
                <a:spLocks/>
              </p:cNvSpPr>
              <p:nvPr/>
            </p:nvSpPr>
            <p:spPr bwMode="auto">
              <a:xfrm>
                <a:off x="1053" y="2595"/>
                <a:ext cx="80" cy="118"/>
              </a:xfrm>
              <a:custGeom>
                <a:avLst/>
                <a:gdLst>
                  <a:gd name="T0" fmla="*/ 0 w 323"/>
                  <a:gd name="T1" fmla="*/ 0 h 485"/>
                  <a:gd name="T2" fmla="*/ 0 w 323"/>
                  <a:gd name="T3" fmla="*/ 0 h 485"/>
                  <a:gd name="T4" fmla="*/ 0 w 323"/>
                  <a:gd name="T5" fmla="*/ 0 h 485"/>
                  <a:gd name="T6" fmla="*/ 0 w 323"/>
                  <a:gd name="T7" fmla="*/ 0 h 485"/>
                  <a:gd name="T8" fmla="*/ 0 w 323"/>
                  <a:gd name="T9" fmla="*/ 0 h 485"/>
                  <a:gd name="T10" fmla="*/ 0 w 323"/>
                  <a:gd name="T11" fmla="*/ 0 h 485"/>
                  <a:gd name="T12" fmla="*/ 0 w 323"/>
                  <a:gd name="T13" fmla="*/ 0 h 485"/>
                  <a:gd name="T14" fmla="*/ 0 w 323"/>
                  <a:gd name="T15" fmla="*/ 0 h 485"/>
                  <a:gd name="T16" fmla="*/ 0 w 323"/>
                  <a:gd name="T17" fmla="*/ 0 h 485"/>
                  <a:gd name="T18" fmla="*/ 0 w 323"/>
                  <a:gd name="T19" fmla="*/ 0 h 485"/>
                  <a:gd name="T20" fmla="*/ 0 w 323"/>
                  <a:gd name="T21" fmla="*/ 0 h 485"/>
                  <a:gd name="T22" fmla="*/ 0 w 323"/>
                  <a:gd name="T23" fmla="*/ 0 h 485"/>
                  <a:gd name="T24" fmla="*/ 0 w 323"/>
                  <a:gd name="T25" fmla="*/ 0 h 485"/>
                  <a:gd name="T26" fmla="*/ 0 w 323"/>
                  <a:gd name="T27" fmla="*/ 0 h 485"/>
                  <a:gd name="T28" fmla="*/ 0 w 323"/>
                  <a:gd name="T29" fmla="*/ 0 h 485"/>
                  <a:gd name="T30" fmla="*/ 0 w 323"/>
                  <a:gd name="T31" fmla="*/ 0 h 485"/>
                  <a:gd name="T32" fmla="*/ 0 w 323"/>
                  <a:gd name="T33" fmla="*/ 0 h 485"/>
                  <a:gd name="T34" fmla="*/ 0 w 323"/>
                  <a:gd name="T35" fmla="*/ 0 h 485"/>
                  <a:gd name="T36" fmla="*/ 0 w 323"/>
                  <a:gd name="T37" fmla="*/ 0 h 485"/>
                  <a:gd name="T38" fmla="*/ 0 w 323"/>
                  <a:gd name="T39" fmla="*/ 0 h 485"/>
                  <a:gd name="T40" fmla="*/ 0 w 323"/>
                  <a:gd name="T41" fmla="*/ 0 h 485"/>
                  <a:gd name="T42" fmla="*/ 0 w 323"/>
                  <a:gd name="T43" fmla="*/ 0 h 485"/>
                  <a:gd name="T44" fmla="*/ 0 w 323"/>
                  <a:gd name="T45" fmla="*/ 0 h 485"/>
                  <a:gd name="T46" fmla="*/ 0 w 323"/>
                  <a:gd name="T47" fmla="*/ 0 h 485"/>
                  <a:gd name="T48" fmla="*/ 0 w 323"/>
                  <a:gd name="T49" fmla="*/ 0 h 485"/>
                  <a:gd name="T50" fmla="*/ 0 w 323"/>
                  <a:gd name="T51" fmla="*/ 0 h 485"/>
                  <a:gd name="T52" fmla="*/ 0 w 323"/>
                  <a:gd name="T53" fmla="*/ 0 h 485"/>
                  <a:gd name="T54" fmla="*/ 0 w 323"/>
                  <a:gd name="T55" fmla="*/ 0 h 485"/>
                  <a:gd name="T56" fmla="*/ 0 w 323"/>
                  <a:gd name="T57" fmla="*/ 0 h 485"/>
                  <a:gd name="T58" fmla="*/ 0 w 323"/>
                  <a:gd name="T59" fmla="*/ 0 h 485"/>
                  <a:gd name="T60" fmla="*/ 0 w 323"/>
                  <a:gd name="T61" fmla="*/ 0 h 485"/>
                  <a:gd name="T62" fmla="*/ 0 w 323"/>
                  <a:gd name="T63" fmla="*/ 0 h 485"/>
                  <a:gd name="T64" fmla="*/ 0 w 323"/>
                  <a:gd name="T65" fmla="*/ 0 h 485"/>
                  <a:gd name="T66" fmla="*/ 0 w 323"/>
                  <a:gd name="T67" fmla="*/ 0 h 485"/>
                  <a:gd name="T68" fmla="*/ 0 w 323"/>
                  <a:gd name="T69" fmla="*/ 0 h 485"/>
                  <a:gd name="T70" fmla="*/ 0 w 323"/>
                  <a:gd name="T71" fmla="*/ 0 h 485"/>
                  <a:gd name="T72" fmla="*/ 0 w 323"/>
                  <a:gd name="T73" fmla="*/ 0 h 485"/>
                  <a:gd name="T74" fmla="*/ 0 w 323"/>
                  <a:gd name="T75" fmla="*/ 0 h 485"/>
                  <a:gd name="T76" fmla="*/ 0 w 323"/>
                  <a:gd name="T77" fmla="*/ 0 h 485"/>
                  <a:gd name="T78" fmla="*/ 0 w 323"/>
                  <a:gd name="T79" fmla="*/ 0 h 485"/>
                  <a:gd name="T80" fmla="*/ 0 w 323"/>
                  <a:gd name="T81" fmla="*/ 0 h 485"/>
                  <a:gd name="T82" fmla="*/ 0 w 323"/>
                  <a:gd name="T83" fmla="*/ 0 h 485"/>
                  <a:gd name="T84" fmla="*/ 0 w 323"/>
                  <a:gd name="T85" fmla="*/ 0 h 485"/>
                  <a:gd name="T86" fmla="*/ 0 w 323"/>
                  <a:gd name="T87" fmla="*/ 0 h 485"/>
                  <a:gd name="T88" fmla="*/ 0 w 323"/>
                  <a:gd name="T89" fmla="*/ 0 h 485"/>
                  <a:gd name="T90" fmla="*/ 0 w 323"/>
                  <a:gd name="T91" fmla="*/ 0 h 485"/>
                  <a:gd name="T92" fmla="*/ 0 w 323"/>
                  <a:gd name="T93" fmla="*/ 0 h 485"/>
                  <a:gd name="T94" fmla="*/ 0 w 323"/>
                  <a:gd name="T95" fmla="*/ 0 h 485"/>
                  <a:gd name="T96" fmla="*/ 0 w 323"/>
                  <a:gd name="T97" fmla="*/ 0 h 4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3"/>
                  <a:gd name="T148" fmla="*/ 0 h 485"/>
                  <a:gd name="T149" fmla="*/ 323 w 323"/>
                  <a:gd name="T150" fmla="*/ 485 h 4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3" h="485">
                    <a:moveTo>
                      <a:pt x="102" y="15"/>
                    </a:moveTo>
                    <a:lnTo>
                      <a:pt x="117" y="7"/>
                    </a:lnTo>
                    <a:lnTo>
                      <a:pt x="135" y="2"/>
                    </a:lnTo>
                    <a:lnTo>
                      <a:pt x="155" y="0"/>
                    </a:lnTo>
                    <a:lnTo>
                      <a:pt x="176" y="0"/>
                    </a:lnTo>
                    <a:lnTo>
                      <a:pt x="198" y="2"/>
                    </a:lnTo>
                    <a:lnTo>
                      <a:pt x="220" y="6"/>
                    </a:lnTo>
                    <a:lnTo>
                      <a:pt x="241" y="15"/>
                    </a:lnTo>
                    <a:lnTo>
                      <a:pt x="261" y="25"/>
                    </a:lnTo>
                    <a:lnTo>
                      <a:pt x="280" y="38"/>
                    </a:lnTo>
                    <a:lnTo>
                      <a:pt x="295" y="54"/>
                    </a:lnTo>
                    <a:lnTo>
                      <a:pt x="309" y="73"/>
                    </a:lnTo>
                    <a:lnTo>
                      <a:pt x="318" y="96"/>
                    </a:lnTo>
                    <a:lnTo>
                      <a:pt x="323" y="123"/>
                    </a:lnTo>
                    <a:lnTo>
                      <a:pt x="323" y="152"/>
                    </a:lnTo>
                    <a:lnTo>
                      <a:pt x="318" y="185"/>
                    </a:lnTo>
                    <a:lnTo>
                      <a:pt x="307" y="222"/>
                    </a:lnTo>
                    <a:lnTo>
                      <a:pt x="295" y="250"/>
                    </a:lnTo>
                    <a:lnTo>
                      <a:pt x="284" y="276"/>
                    </a:lnTo>
                    <a:lnTo>
                      <a:pt x="272" y="302"/>
                    </a:lnTo>
                    <a:lnTo>
                      <a:pt x="258" y="327"/>
                    </a:lnTo>
                    <a:lnTo>
                      <a:pt x="244" y="350"/>
                    </a:lnTo>
                    <a:lnTo>
                      <a:pt x="231" y="372"/>
                    </a:lnTo>
                    <a:lnTo>
                      <a:pt x="216" y="393"/>
                    </a:lnTo>
                    <a:lnTo>
                      <a:pt x="201" y="411"/>
                    </a:lnTo>
                    <a:lnTo>
                      <a:pt x="186" y="429"/>
                    </a:lnTo>
                    <a:lnTo>
                      <a:pt x="172" y="443"/>
                    </a:lnTo>
                    <a:lnTo>
                      <a:pt x="158" y="457"/>
                    </a:lnTo>
                    <a:lnTo>
                      <a:pt x="143" y="467"/>
                    </a:lnTo>
                    <a:lnTo>
                      <a:pt x="130" y="475"/>
                    </a:lnTo>
                    <a:lnTo>
                      <a:pt x="116" y="482"/>
                    </a:lnTo>
                    <a:lnTo>
                      <a:pt x="103" y="485"/>
                    </a:lnTo>
                    <a:lnTo>
                      <a:pt x="92" y="485"/>
                    </a:lnTo>
                    <a:lnTo>
                      <a:pt x="89" y="483"/>
                    </a:lnTo>
                    <a:lnTo>
                      <a:pt x="78" y="477"/>
                    </a:lnTo>
                    <a:lnTo>
                      <a:pt x="65" y="467"/>
                    </a:lnTo>
                    <a:lnTo>
                      <a:pt x="49" y="453"/>
                    </a:lnTo>
                    <a:lnTo>
                      <a:pt x="33" y="434"/>
                    </a:lnTo>
                    <a:lnTo>
                      <a:pt x="19" y="409"/>
                    </a:lnTo>
                    <a:lnTo>
                      <a:pt x="7" y="380"/>
                    </a:lnTo>
                    <a:lnTo>
                      <a:pt x="1" y="343"/>
                    </a:lnTo>
                    <a:lnTo>
                      <a:pt x="0" y="301"/>
                    </a:lnTo>
                    <a:lnTo>
                      <a:pt x="3" y="254"/>
                    </a:lnTo>
                    <a:lnTo>
                      <a:pt x="9" y="204"/>
                    </a:lnTo>
                    <a:lnTo>
                      <a:pt x="21" y="156"/>
                    </a:lnTo>
                    <a:lnTo>
                      <a:pt x="35" y="109"/>
                    </a:lnTo>
                    <a:lnTo>
                      <a:pt x="54" y="69"/>
                    </a:lnTo>
                    <a:lnTo>
                      <a:pt x="76" y="36"/>
                    </a:lnTo>
                    <a:lnTo>
                      <a:pt x="102" y="15"/>
                    </a:lnTo>
                    <a:close/>
                  </a:path>
                </a:pathLst>
              </a:custGeom>
              <a:solidFill>
                <a:srgbClr val="D6B7A5"/>
              </a:solidFill>
              <a:ln w="9525">
                <a:noFill/>
                <a:round/>
                <a:headEnd/>
                <a:tailEnd/>
              </a:ln>
            </p:spPr>
            <p:txBody>
              <a:bodyPr/>
              <a:lstStyle/>
              <a:p>
                <a:endParaRPr lang="ja-JP" altLang="en-US"/>
              </a:p>
            </p:txBody>
          </p:sp>
          <p:sp>
            <p:nvSpPr>
              <p:cNvPr id="8282" name="Freeform 51"/>
              <p:cNvSpPr>
                <a:spLocks/>
              </p:cNvSpPr>
              <p:nvPr/>
            </p:nvSpPr>
            <p:spPr bwMode="auto">
              <a:xfrm>
                <a:off x="1057" y="2599"/>
                <a:ext cx="72" cy="112"/>
              </a:xfrm>
              <a:custGeom>
                <a:avLst/>
                <a:gdLst>
                  <a:gd name="T0" fmla="*/ 0 w 299"/>
                  <a:gd name="T1" fmla="*/ 0 h 455"/>
                  <a:gd name="T2" fmla="*/ 0 w 299"/>
                  <a:gd name="T3" fmla="*/ 0 h 455"/>
                  <a:gd name="T4" fmla="*/ 0 w 299"/>
                  <a:gd name="T5" fmla="*/ 0 h 455"/>
                  <a:gd name="T6" fmla="*/ 0 w 299"/>
                  <a:gd name="T7" fmla="*/ 0 h 455"/>
                  <a:gd name="T8" fmla="*/ 0 w 299"/>
                  <a:gd name="T9" fmla="*/ 0 h 455"/>
                  <a:gd name="T10" fmla="*/ 0 w 299"/>
                  <a:gd name="T11" fmla="*/ 0 h 455"/>
                  <a:gd name="T12" fmla="*/ 0 w 299"/>
                  <a:gd name="T13" fmla="*/ 0 h 455"/>
                  <a:gd name="T14" fmla="*/ 0 w 299"/>
                  <a:gd name="T15" fmla="*/ 0 h 455"/>
                  <a:gd name="T16" fmla="*/ 0 w 299"/>
                  <a:gd name="T17" fmla="*/ 0 h 455"/>
                  <a:gd name="T18" fmla="*/ 0 w 299"/>
                  <a:gd name="T19" fmla="*/ 0 h 455"/>
                  <a:gd name="T20" fmla="*/ 0 w 299"/>
                  <a:gd name="T21" fmla="*/ 0 h 455"/>
                  <a:gd name="T22" fmla="*/ 0 w 299"/>
                  <a:gd name="T23" fmla="*/ 0 h 455"/>
                  <a:gd name="T24" fmla="*/ 0 w 299"/>
                  <a:gd name="T25" fmla="*/ 0 h 455"/>
                  <a:gd name="T26" fmla="*/ 0 w 299"/>
                  <a:gd name="T27" fmla="*/ 0 h 455"/>
                  <a:gd name="T28" fmla="*/ 0 w 299"/>
                  <a:gd name="T29" fmla="*/ 0 h 455"/>
                  <a:gd name="T30" fmla="*/ 0 w 299"/>
                  <a:gd name="T31" fmla="*/ 0 h 455"/>
                  <a:gd name="T32" fmla="*/ 0 w 299"/>
                  <a:gd name="T33" fmla="*/ 0 h 455"/>
                  <a:gd name="T34" fmla="*/ 0 w 299"/>
                  <a:gd name="T35" fmla="*/ 0 h 455"/>
                  <a:gd name="T36" fmla="*/ 0 w 299"/>
                  <a:gd name="T37" fmla="*/ 0 h 455"/>
                  <a:gd name="T38" fmla="*/ 0 w 299"/>
                  <a:gd name="T39" fmla="*/ 0 h 455"/>
                  <a:gd name="T40" fmla="*/ 0 w 299"/>
                  <a:gd name="T41" fmla="*/ 0 h 455"/>
                  <a:gd name="T42" fmla="*/ 0 w 299"/>
                  <a:gd name="T43" fmla="*/ 0 h 455"/>
                  <a:gd name="T44" fmla="*/ 0 w 299"/>
                  <a:gd name="T45" fmla="*/ 0 h 455"/>
                  <a:gd name="T46" fmla="*/ 0 w 299"/>
                  <a:gd name="T47" fmla="*/ 0 h 455"/>
                  <a:gd name="T48" fmla="*/ 0 w 299"/>
                  <a:gd name="T49" fmla="*/ 0 h 455"/>
                  <a:gd name="T50" fmla="*/ 0 w 299"/>
                  <a:gd name="T51" fmla="*/ 0 h 455"/>
                  <a:gd name="T52" fmla="*/ 0 w 299"/>
                  <a:gd name="T53" fmla="*/ 0 h 455"/>
                  <a:gd name="T54" fmla="*/ 0 w 299"/>
                  <a:gd name="T55" fmla="*/ 0 h 455"/>
                  <a:gd name="T56" fmla="*/ 0 w 299"/>
                  <a:gd name="T57" fmla="*/ 0 h 455"/>
                  <a:gd name="T58" fmla="*/ 0 w 299"/>
                  <a:gd name="T59" fmla="*/ 0 h 455"/>
                  <a:gd name="T60" fmla="*/ 0 w 299"/>
                  <a:gd name="T61" fmla="*/ 0 h 455"/>
                  <a:gd name="T62" fmla="*/ 0 w 299"/>
                  <a:gd name="T63" fmla="*/ 0 h 455"/>
                  <a:gd name="T64" fmla="*/ 0 w 299"/>
                  <a:gd name="T65" fmla="*/ 0 h 455"/>
                  <a:gd name="T66" fmla="*/ 0 w 299"/>
                  <a:gd name="T67" fmla="*/ 0 h 455"/>
                  <a:gd name="T68" fmla="*/ 0 w 299"/>
                  <a:gd name="T69" fmla="*/ 0 h 455"/>
                  <a:gd name="T70" fmla="*/ 0 w 299"/>
                  <a:gd name="T71" fmla="*/ 0 h 455"/>
                  <a:gd name="T72" fmla="*/ 0 w 299"/>
                  <a:gd name="T73" fmla="*/ 0 h 455"/>
                  <a:gd name="T74" fmla="*/ 0 w 299"/>
                  <a:gd name="T75" fmla="*/ 0 h 455"/>
                  <a:gd name="T76" fmla="*/ 0 w 299"/>
                  <a:gd name="T77" fmla="*/ 0 h 455"/>
                  <a:gd name="T78" fmla="*/ 0 w 299"/>
                  <a:gd name="T79" fmla="*/ 0 h 455"/>
                  <a:gd name="T80" fmla="*/ 0 w 299"/>
                  <a:gd name="T81" fmla="*/ 0 h 455"/>
                  <a:gd name="T82" fmla="*/ 0 w 299"/>
                  <a:gd name="T83" fmla="*/ 0 h 455"/>
                  <a:gd name="T84" fmla="*/ 0 w 299"/>
                  <a:gd name="T85" fmla="*/ 0 h 455"/>
                  <a:gd name="T86" fmla="*/ 0 w 299"/>
                  <a:gd name="T87" fmla="*/ 0 h 455"/>
                  <a:gd name="T88" fmla="*/ 0 w 299"/>
                  <a:gd name="T89" fmla="*/ 0 h 455"/>
                  <a:gd name="T90" fmla="*/ 0 w 299"/>
                  <a:gd name="T91" fmla="*/ 0 h 455"/>
                  <a:gd name="T92" fmla="*/ 0 w 299"/>
                  <a:gd name="T93" fmla="*/ 0 h 455"/>
                  <a:gd name="T94" fmla="*/ 0 w 299"/>
                  <a:gd name="T95" fmla="*/ 0 h 455"/>
                  <a:gd name="T96" fmla="*/ 0 w 299"/>
                  <a:gd name="T97" fmla="*/ 0 h 4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9"/>
                  <a:gd name="T148" fmla="*/ 0 h 455"/>
                  <a:gd name="T149" fmla="*/ 299 w 299"/>
                  <a:gd name="T150" fmla="*/ 455 h 4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9" h="455">
                    <a:moveTo>
                      <a:pt x="95" y="12"/>
                    </a:moveTo>
                    <a:lnTo>
                      <a:pt x="109" y="6"/>
                    </a:lnTo>
                    <a:lnTo>
                      <a:pt x="126" y="2"/>
                    </a:lnTo>
                    <a:lnTo>
                      <a:pt x="144" y="0"/>
                    </a:lnTo>
                    <a:lnTo>
                      <a:pt x="163" y="0"/>
                    </a:lnTo>
                    <a:lnTo>
                      <a:pt x="183" y="3"/>
                    </a:lnTo>
                    <a:lnTo>
                      <a:pt x="203" y="8"/>
                    </a:lnTo>
                    <a:lnTo>
                      <a:pt x="222" y="15"/>
                    </a:lnTo>
                    <a:lnTo>
                      <a:pt x="240" y="25"/>
                    </a:lnTo>
                    <a:lnTo>
                      <a:pt x="257" y="39"/>
                    </a:lnTo>
                    <a:lnTo>
                      <a:pt x="271" y="54"/>
                    </a:lnTo>
                    <a:lnTo>
                      <a:pt x="283" y="72"/>
                    </a:lnTo>
                    <a:lnTo>
                      <a:pt x="293" y="92"/>
                    </a:lnTo>
                    <a:lnTo>
                      <a:pt x="298" y="116"/>
                    </a:lnTo>
                    <a:lnTo>
                      <a:pt x="299" y="143"/>
                    </a:lnTo>
                    <a:lnTo>
                      <a:pt x="296" y="173"/>
                    </a:lnTo>
                    <a:lnTo>
                      <a:pt x="287" y="205"/>
                    </a:lnTo>
                    <a:lnTo>
                      <a:pt x="277" y="231"/>
                    </a:lnTo>
                    <a:lnTo>
                      <a:pt x="266" y="256"/>
                    </a:lnTo>
                    <a:lnTo>
                      <a:pt x="255" y="280"/>
                    </a:lnTo>
                    <a:lnTo>
                      <a:pt x="242" y="304"/>
                    </a:lnTo>
                    <a:lnTo>
                      <a:pt x="230" y="326"/>
                    </a:lnTo>
                    <a:lnTo>
                      <a:pt x="217" y="347"/>
                    </a:lnTo>
                    <a:lnTo>
                      <a:pt x="203" y="367"/>
                    </a:lnTo>
                    <a:lnTo>
                      <a:pt x="189" y="385"/>
                    </a:lnTo>
                    <a:lnTo>
                      <a:pt x="175" y="402"/>
                    </a:lnTo>
                    <a:lnTo>
                      <a:pt x="161" y="416"/>
                    </a:lnTo>
                    <a:lnTo>
                      <a:pt x="148" y="428"/>
                    </a:lnTo>
                    <a:lnTo>
                      <a:pt x="134" y="439"/>
                    </a:lnTo>
                    <a:lnTo>
                      <a:pt x="121" y="446"/>
                    </a:lnTo>
                    <a:lnTo>
                      <a:pt x="108" y="452"/>
                    </a:lnTo>
                    <a:lnTo>
                      <a:pt x="97" y="455"/>
                    </a:lnTo>
                    <a:lnTo>
                      <a:pt x="86" y="455"/>
                    </a:lnTo>
                    <a:lnTo>
                      <a:pt x="83" y="453"/>
                    </a:lnTo>
                    <a:lnTo>
                      <a:pt x="73" y="448"/>
                    </a:lnTo>
                    <a:lnTo>
                      <a:pt x="61" y="439"/>
                    </a:lnTo>
                    <a:lnTo>
                      <a:pt x="47" y="425"/>
                    </a:lnTo>
                    <a:lnTo>
                      <a:pt x="31" y="408"/>
                    </a:lnTo>
                    <a:lnTo>
                      <a:pt x="18" y="384"/>
                    </a:lnTo>
                    <a:lnTo>
                      <a:pt x="8" y="356"/>
                    </a:lnTo>
                    <a:lnTo>
                      <a:pt x="1" y="322"/>
                    </a:lnTo>
                    <a:lnTo>
                      <a:pt x="0" y="282"/>
                    </a:lnTo>
                    <a:lnTo>
                      <a:pt x="2" y="238"/>
                    </a:lnTo>
                    <a:lnTo>
                      <a:pt x="9" y="191"/>
                    </a:lnTo>
                    <a:lnTo>
                      <a:pt x="19" y="145"/>
                    </a:lnTo>
                    <a:lnTo>
                      <a:pt x="32" y="103"/>
                    </a:lnTo>
                    <a:lnTo>
                      <a:pt x="50" y="64"/>
                    </a:lnTo>
                    <a:lnTo>
                      <a:pt x="70" y="33"/>
                    </a:lnTo>
                    <a:lnTo>
                      <a:pt x="95" y="12"/>
                    </a:lnTo>
                    <a:close/>
                  </a:path>
                </a:pathLst>
              </a:custGeom>
              <a:solidFill>
                <a:srgbClr val="CCA38C"/>
              </a:solidFill>
              <a:ln w="9525">
                <a:noFill/>
                <a:round/>
                <a:headEnd/>
                <a:tailEnd/>
              </a:ln>
            </p:spPr>
            <p:txBody>
              <a:bodyPr/>
              <a:lstStyle/>
              <a:p>
                <a:endParaRPr lang="ja-JP" altLang="en-US"/>
              </a:p>
            </p:txBody>
          </p:sp>
          <p:sp>
            <p:nvSpPr>
              <p:cNvPr id="8283" name="Freeform 52"/>
              <p:cNvSpPr>
                <a:spLocks/>
              </p:cNvSpPr>
              <p:nvPr/>
            </p:nvSpPr>
            <p:spPr bwMode="auto">
              <a:xfrm>
                <a:off x="1059" y="2603"/>
                <a:ext cx="66" cy="104"/>
              </a:xfrm>
              <a:custGeom>
                <a:avLst/>
                <a:gdLst>
                  <a:gd name="T0" fmla="*/ 0 w 273"/>
                  <a:gd name="T1" fmla="*/ 0 h 427"/>
                  <a:gd name="T2" fmla="*/ 0 w 273"/>
                  <a:gd name="T3" fmla="*/ 0 h 427"/>
                  <a:gd name="T4" fmla="*/ 0 w 273"/>
                  <a:gd name="T5" fmla="*/ 0 h 427"/>
                  <a:gd name="T6" fmla="*/ 0 w 273"/>
                  <a:gd name="T7" fmla="*/ 0 h 427"/>
                  <a:gd name="T8" fmla="*/ 0 w 273"/>
                  <a:gd name="T9" fmla="*/ 0 h 427"/>
                  <a:gd name="T10" fmla="*/ 0 w 273"/>
                  <a:gd name="T11" fmla="*/ 0 h 427"/>
                  <a:gd name="T12" fmla="*/ 0 w 273"/>
                  <a:gd name="T13" fmla="*/ 0 h 427"/>
                  <a:gd name="T14" fmla="*/ 0 w 273"/>
                  <a:gd name="T15" fmla="*/ 0 h 427"/>
                  <a:gd name="T16" fmla="*/ 0 w 273"/>
                  <a:gd name="T17" fmla="*/ 0 h 427"/>
                  <a:gd name="T18" fmla="*/ 0 w 273"/>
                  <a:gd name="T19" fmla="*/ 0 h 427"/>
                  <a:gd name="T20" fmla="*/ 0 w 273"/>
                  <a:gd name="T21" fmla="*/ 0 h 427"/>
                  <a:gd name="T22" fmla="*/ 0 w 273"/>
                  <a:gd name="T23" fmla="*/ 0 h 427"/>
                  <a:gd name="T24" fmla="*/ 0 w 273"/>
                  <a:gd name="T25" fmla="*/ 0 h 427"/>
                  <a:gd name="T26" fmla="*/ 0 w 273"/>
                  <a:gd name="T27" fmla="*/ 0 h 427"/>
                  <a:gd name="T28" fmla="*/ 0 w 273"/>
                  <a:gd name="T29" fmla="*/ 0 h 427"/>
                  <a:gd name="T30" fmla="*/ 0 w 273"/>
                  <a:gd name="T31" fmla="*/ 0 h 427"/>
                  <a:gd name="T32" fmla="*/ 0 w 273"/>
                  <a:gd name="T33" fmla="*/ 0 h 427"/>
                  <a:gd name="T34" fmla="*/ 0 w 273"/>
                  <a:gd name="T35" fmla="*/ 0 h 427"/>
                  <a:gd name="T36" fmla="*/ 0 w 273"/>
                  <a:gd name="T37" fmla="*/ 0 h 427"/>
                  <a:gd name="T38" fmla="*/ 0 w 273"/>
                  <a:gd name="T39" fmla="*/ 0 h 427"/>
                  <a:gd name="T40" fmla="*/ 0 w 273"/>
                  <a:gd name="T41" fmla="*/ 0 h 427"/>
                  <a:gd name="T42" fmla="*/ 0 w 273"/>
                  <a:gd name="T43" fmla="*/ 0 h 427"/>
                  <a:gd name="T44" fmla="*/ 0 w 273"/>
                  <a:gd name="T45" fmla="*/ 0 h 427"/>
                  <a:gd name="T46" fmla="*/ 0 w 273"/>
                  <a:gd name="T47" fmla="*/ 0 h 427"/>
                  <a:gd name="T48" fmla="*/ 0 w 273"/>
                  <a:gd name="T49" fmla="*/ 0 h 427"/>
                  <a:gd name="T50" fmla="*/ 0 w 273"/>
                  <a:gd name="T51" fmla="*/ 0 h 427"/>
                  <a:gd name="T52" fmla="*/ 0 w 273"/>
                  <a:gd name="T53" fmla="*/ 0 h 427"/>
                  <a:gd name="T54" fmla="*/ 0 w 273"/>
                  <a:gd name="T55" fmla="*/ 0 h 427"/>
                  <a:gd name="T56" fmla="*/ 0 w 273"/>
                  <a:gd name="T57" fmla="*/ 0 h 427"/>
                  <a:gd name="T58" fmla="*/ 0 w 273"/>
                  <a:gd name="T59" fmla="*/ 0 h 427"/>
                  <a:gd name="T60" fmla="*/ 0 w 273"/>
                  <a:gd name="T61" fmla="*/ 0 h 427"/>
                  <a:gd name="T62" fmla="*/ 0 w 273"/>
                  <a:gd name="T63" fmla="*/ 0 h 427"/>
                  <a:gd name="T64" fmla="*/ 0 w 273"/>
                  <a:gd name="T65" fmla="*/ 0 h 427"/>
                  <a:gd name="T66" fmla="*/ 0 w 273"/>
                  <a:gd name="T67" fmla="*/ 0 h 427"/>
                  <a:gd name="T68" fmla="*/ 0 w 273"/>
                  <a:gd name="T69" fmla="*/ 0 h 427"/>
                  <a:gd name="T70" fmla="*/ 0 w 273"/>
                  <a:gd name="T71" fmla="*/ 0 h 427"/>
                  <a:gd name="T72" fmla="*/ 0 w 273"/>
                  <a:gd name="T73" fmla="*/ 0 h 427"/>
                  <a:gd name="T74" fmla="*/ 0 w 273"/>
                  <a:gd name="T75" fmla="*/ 0 h 427"/>
                  <a:gd name="T76" fmla="*/ 0 w 273"/>
                  <a:gd name="T77" fmla="*/ 0 h 427"/>
                  <a:gd name="T78" fmla="*/ 0 w 273"/>
                  <a:gd name="T79" fmla="*/ 0 h 427"/>
                  <a:gd name="T80" fmla="*/ 0 w 273"/>
                  <a:gd name="T81" fmla="*/ 0 h 427"/>
                  <a:gd name="T82" fmla="*/ 0 w 273"/>
                  <a:gd name="T83" fmla="*/ 0 h 427"/>
                  <a:gd name="T84" fmla="*/ 0 w 273"/>
                  <a:gd name="T85" fmla="*/ 0 h 427"/>
                  <a:gd name="T86" fmla="*/ 0 w 273"/>
                  <a:gd name="T87" fmla="*/ 0 h 427"/>
                  <a:gd name="T88" fmla="*/ 0 w 273"/>
                  <a:gd name="T89" fmla="*/ 0 h 427"/>
                  <a:gd name="T90" fmla="*/ 0 w 273"/>
                  <a:gd name="T91" fmla="*/ 0 h 427"/>
                  <a:gd name="T92" fmla="*/ 0 w 273"/>
                  <a:gd name="T93" fmla="*/ 0 h 427"/>
                  <a:gd name="T94" fmla="*/ 0 w 273"/>
                  <a:gd name="T95" fmla="*/ 0 h 427"/>
                  <a:gd name="T96" fmla="*/ 0 w 273"/>
                  <a:gd name="T97" fmla="*/ 0 h 4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3"/>
                  <a:gd name="T148" fmla="*/ 0 h 427"/>
                  <a:gd name="T149" fmla="*/ 273 w 273"/>
                  <a:gd name="T150" fmla="*/ 427 h 4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3" h="427">
                    <a:moveTo>
                      <a:pt x="88" y="11"/>
                    </a:moveTo>
                    <a:lnTo>
                      <a:pt x="102" y="5"/>
                    </a:lnTo>
                    <a:lnTo>
                      <a:pt x="117" y="2"/>
                    </a:lnTo>
                    <a:lnTo>
                      <a:pt x="133" y="0"/>
                    </a:lnTo>
                    <a:lnTo>
                      <a:pt x="150" y="1"/>
                    </a:lnTo>
                    <a:lnTo>
                      <a:pt x="168" y="4"/>
                    </a:lnTo>
                    <a:lnTo>
                      <a:pt x="186" y="10"/>
                    </a:lnTo>
                    <a:lnTo>
                      <a:pt x="202" y="18"/>
                    </a:lnTo>
                    <a:lnTo>
                      <a:pt x="219" y="28"/>
                    </a:lnTo>
                    <a:lnTo>
                      <a:pt x="234" y="40"/>
                    </a:lnTo>
                    <a:lnTo>
                      <a:pt x="248" y="55"/>
                    </a:lnTo>
                    <a:lnTo>
                      <a:pt x="258" y="72"/>
                    </a:lnTo>
                    <a:lnTo>
                      <a:pt x="267" y="91"/>
                    </a:lnTo>
                    <a:lnTo>
                      <a:pt x="272" y="112"/>
                    </a:lnTo>
                    <a:lnTo>
                      <a:pt x="273" y="135"/>
                    </a:lnTo>
                    <a:lnTo>
                      <a:pt x="271" y="161"/>
                    </a:lnTo>
                    <a:lnTo>
                      <a:pt x="265" y="189"/>
                    </a:lnTo>
                    <a:lnTo>
                      <a:pt x="257" y="213"/>
                    </a:lnTo>
                    <a:lnTo>
                      <a:pt x="248" y="237"/>
                    </a:lnTo>
                    <a:lnTo>
                      <a:pt x="237" y="261"/>
                    </a:lnTo>
                    <a:lnTo>
                      <a:pt x="226" y="283"/>
                    </a:lnTo>
                    <a:lnTo>
                      <a:pt x="215" y="304"/>
                    </a:lnTo>
                    <a:lnTo>
                      <a:pt x="202" y="324"/>
                    </a:lnTo>
                    <a:lnTo>
                      <a:pt x="190" y="342"/>
                    </a:lnTo>
                    <a:lnTo>
                      <a:pt x="177" y="360"/>
                    </a:lnTo>
                    <a:lnTo>
                      <a:pt x="163" y="375"/>
                    </a:lnTo>
                    <a:lnTo>
                      <a:pt x="151" y="390"/>
                    </a:lnTo>
                    <a:lnTo>
                      <a:pt x="138" y="401"/>
                    </a:lnTo>
                    <a:lnTo>
                      <a:pt x="125" y="411"/>
                    </a:lnTo>
                    <a:lnTo>
                      <a:pt x="113" y="419"/>
                    </a:lnTo>
                    <a:lnTo>
                      <a:pt x="101" y="424"/>
                    </a:lnTo>
                    <a:lnTo>
                      <a:pt x="89" y="427"/>
                    </a:lnTo>
                    <a:lnTo>
                      <a:pt x="79" y="427"/>
                    </a:lnTo>
                    <a:lnTo>
                      <a:pt x="76" y="425"/>
                    </a:lnTo>
                    <a:lnTo>
                      <a:pt x="68" y="421"/>
                    </a:lnTo>
                    <a:lnTo>
                      <a:pt x="56" y="411"/>
                    </a:lnTo>
                    <a:lnTo>
                      <a:pt x="42" y="399"/>
                    </a:lnTo>
                    <a:lnTo>
                      <a:pt x="28" y="382"/>
                    </a:lnTo>
                    <a:lnTo>
                      <a:pt x="15" y="360"/>
                    </a:lnTo>
                    <a:lnTo>
                      <a:pt x="6" y="334"/>
                    </a:lnTo>
                    <a:lnTo>
                      <a:pt x="1" y="302"/>
                    </a:lnTo>
                    <a:lnTo>
                      <a:pt x="0" y="265"/>
                    </a:lnTo>
                    <a:lnTo>
                      <a:pt x="2" y="223"/>
                    </a:lnTo>
                    <a:lnTo>
                      <a:pt x="8" y="179"/>
                    </a:lnTo>
                    <a:lnTo>
                      <a:pt x="17" y="136"/>
                    </a:lnTo>
                    <a:lnTo>
                      <a:pt x="31" y="96"/>
                    </a:lnTo>
                    <a:lnTo>
                      <a:pt x="46" y="60"/>
                    </a:lnTo>
                    <a:lnTo>
                      <a:pt x="66" y="31"/>
                    </a:lnTo>
                    <a:lnTo>
                      <a:pt x="88" y="11"/>
                    </a:lnTo>
                    <a:close/>
                  </a:path>
                </a:pathLst>
              </a:custGeom>
              <a:solidFill>
                <a:srgbClr val="BC8C6D"/>
              </a:solidFill>
              <a:ln w="9525">
                <a:noFill/>
                <a:round/>
                <a:headEnd/>
                <a:tailEnd/>
              </a:ln>
            </p:spPr>
            <p:txBody>
              <a:bodyPr/>
              <a:lstStyle/>
              <a:p>
                <a:endParaRPr lang="ja-JP" altLang="en-US"/>
              </a:p>
            </p:txBody>
          </p:sp>
          <p:sp>
            <p:nvSpPr>
              <p:cNvPr id="8284" name="Freeform 53"/>
              <p:cNvSpPr>
                <a:spLocks/>
              </p:cNvSpPr>
              <p:nvPr/>
            </p:nvSpPr>
            <p:spPr bwMode="auto">
              <a:xfrm>
                <a:off x="1061" y="2607"/>
                <a:ext cx="60" cy="96"/>
              </a:xfrm>
              <a:custGeom>
                <a:avLst/>
                <a:gdLst>
                  <a:gd name="T0" fmla="*/ 0 w 250"/>
                  <a:gd name="T1" fmla="*/ 0 h 396"/>
                  <a:gd name="T2" fmla="*/ 0 w 250"/>
                  <a:gd name="T3" fmla="*/ 0 h 396"/>
                  <a:gd name="T4" fmla="*/ 0 w 250"/>
                  <a:gd name="T5" fmla="*/ 0 h 396"/>
                  <a:gd name="T6" fmla="*/ 0 w 250"/>
                  <a:gd name="T7" fmla="*/ 0 h 396"/>
                  <a:gd name="T8" fmla="*/ 0 w 250"/>
                  <a:gd name="T9" fmla="*/ 0 h 396"/>
                  <a:gd name="T10" fmla="*/ 0 w 250"/>
                  <a:gd name="T11" fmla="*/ 0 h 396"/>
                  <a:gd name="T12" fmla="*/ 0 w 250"/>
                  <a:gd name="T13" fmla="*/ 0 h 396"/>
                  <a:gd name="T14" fmla="*/ 0 w 250"/>
                  <a:gd name="T15" fmla="*/ 0 h 396"/>
                  <a:gd name="T16" fmla="*/ 0 w 250"/>
                  <a:gd name="T17" fmla="*/ 0 h 396"/>
                  <a:gd name="T18" fmla="*/ 0 w 250"/>
                  <a:gd name="T19" fmla="*/ 0 h 396"/>
                  <a:gd name="T20" fmla="*/ 0 w 250"/>
                  <a:gd name="T21" fmla="*/ 0 h 396"/>
                  <a:gd name="T22" fmla="*/ 0 w 250"/>
                  <a:gd name="T23" fmla="*/ 0 h 396"/>
                  <a:gd name="T24" fmla="*/ 0 w 250"/>
                  <a:gd name="T25" fmla="*/ 0 h 396"/>
                  <a:gd name="T26" fmla="*/ 0 w 250"/>
                  <a:gd name="T27" fmla="*/ 0 h 396"/>
                  <a:gd name="T28" fmla="*/ 0 w 250"/>
                  <a:gd name="T29" fmla="*/ 0 h 396"/>
                  <a:gd name="T30" fmla="*/ 0 w 250"/>
                  <a:gd name="T31" fmla="*/ 0 h 396"/>
                  <a:gd name="T32" fmla="*/ 0 w 250"/>
                  <a:gd name="T33" fmla="*/ 0 h 396"/>
                  <a:gd name="T34" fmla="*/ 0 w 250"/>
                  <a:gd name="T35" fmla="*/ 0 h 396"/>
                  <a:gd name="T36" fmla="*/ 0 w 250"/>
                  <a:gd name="T37" fmla="*/ 0 h 396"/>
                  <a:gd name="T38" fmla="*/ 0 w 250"/>
                  <a:gd name="T39" fmla="*/ 0 h 396"/>
                  <a:gd name="T40" fmla="*/ 0 w 250"/>
                  <a:gd name="T41" fmla="*/ 0 h 396"/>
                  <a:gd name="T42" fmla="*/ 0 w 250"/>
                  <a:gd name="T43" fmla="*/ 0 h 396"/>
                  <a:gd name="T44" fmla="*/ 0 w 250"/>
                  <a:gd name="T45" fmla="*/ 0 h 396"/>
                  <a:gd name="T46" fmla="*/ 0 w 250"/>
                  <a:gd name="T47" fmla="*/ 0 h 396"/>
                  <a:gd name="T48" fmla="*/ 0 w 250"/>
                  <a:gd name="T49" fmla="*/ 0 h 396"/>
                  <a:gd name="T50" fmla="*/ 0 w 250"/>
                  <a:gd name="T51" fmla="*/ 0 h 396"/>
                  <a:gd name="T52" fmla="*/ 0 w 250"/>
                  <a:gd name="T53" fmla="*/ 0 h 396"/>
                  <a:gd name="T54" fmla="*/ 0 w 250"/>
                  <a:gd name="T55" fmla="*/ 0 h 396"/>
                  <a:gd name="T56" fmla="*/ 0 w 250"/>
                  <a:gd name="T57" fmla="*/ 0 h 396"/>
                  <a:gd name="T58" fmla="*/ 0 w 250"/>
                  <a:gd name="T59" fmla="*/ 0 h 396"/>
                  <a:gd name="T60" fmla="*/ 0 w 250"/>
                  <a:gd name="T61" fmla="*/ 0 h 396"/>
                  <a:gd name="T62" fmla="*/ 0 w 250"/>
                  <a:gd name="T63" fmla="*/ 0 h 396"/>
                  <a:gd name="T64" fmla="*/ 0 w 250"/>
                  <a:gd name="T65" fmla="*/ 0 h 396"/>
                  <a:gd name="T66" fmla="*/ 0 w 250"/>
                  <a:gd name="T67" fmla="*/ 0 h 396"/>
                  <a:gd name="T68" fmla="*/ 0 w 250"/>
                  <a:gd name="T69" fmla="*/ 0 h 396"/>
                  <a:gd name="T70" fmla="*/ 0 w 250"/>
                  <a:gd name="T71" fmla="*/ 0 h 396"/>
                  <a:gd name="T72" fmla="*/ 0 w 250"/>
                  <a:gd name="T73" fmla="*/ 0 h 396"/>
                  <a:gd name="T74" fmla="*/ 0 w 250"/>
                  <a:gd name="T75" fmla="*/ 0 h 396"/>
                  <a:gd name="T76" fmla="*/ 0 w 250"/>
                  <a:gd name="T77" fmla="*/ 0 h 396"/>
                  <a:gd name="T78" fmla="*/ 0 w 250"/>
                  <a:gd name="T79" fmla="*/ 0 h 396"/>
                  <a:gd name="T80" fmla="*/ 0 w 250"/>
                  <a:gd name="T81" fmla="*/ 0 h 396"/>
                  <a:gd name="T82" fmla="*/ 0 w 250"/>
                  <a:gd name="T83" fmla="*/ 0 h 396"/>
                  <a:gd name="T84" fmla="*/ 0 w 250"/>
                  <a:gd name="T85" fmla="*/ 0 h 396"/>
                  <a:gd name="T86" fmla="*/ 0 w 250"/>
                  <a:gd name="T87" fmla="*/ 0 h 396"/>
                  <a:gd name="T88" fmla="*/ 0 w 250"/>
                  <a:gd name="T89" fmla="*/ 0 h 396"/>
                  <a:gd name="T90" fmla="*/ 0 w 250"/>
                  <a:gd name="T91" fmla="*/ 0 h 396"/>
                  <a:gd name="T92" fmla="*/ 0 w 250"/>
                  <a:gd name="T93" fmla="*/ 0 h 396"/>
                  <a:gd name="T94" fmla="*/ 0 w 250"/>
                  <a:gd name="T95" fmla="*/ 0 h 396"/>
                  <a:gd name="T96" fmla="*/ 0 w 250"/>
                  <a:gd name="T97" fmla="*/ 0 h 3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0"/>
                  <a:gd name="T148" fmla="*/ 0 h 396"/>
                  <a:gd name="T149" fmla="*/ 250 w 250"/>
                  <a:gd name="T150" fmla="*/ 396 h 3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0" h="396">
                    <a:moveTo>
                      <a:pt x="74" y="396"/>
                    </a:moveTo>
                    <a:lnTo>
                      <a:pt x="71" y="395"/>
                    </a:lnTo>
                    <a:lnTo>
                      <a:pt x="64" y="390"/>
                    </a:lnTo>
                    <a:lnTo>
                      <a:pt x="52" y="382"/>
                    </a:lnTo>
                    <a:lnTo>
                      <a:pt x="40" y="371"/>
                    </a:lnTo>
                    <a:lnTo>
                      <a:pt x="27" y="354"/>
                    </a:lnTo>
                    <a:lnTo>
                      <a:pt x="15" y="335"/>
                    </a:lnTo>
                    <a:lnTo>
                      <a:pt x="6" y="310"/>
                    </a:lnTo>
                    <a:lnTo>
                      <a:pt x="1" y="280"/>
                    </a:lnTo>
                    <a:lnTo>
                      <a:pt x="0" y="245"/>
                    </a:lnTo>
                    <a:lnTo>
                      <a:pt x="2" y="206"/>
                    </a:lnTo>
                    <a:lnTo>
                      <a:pt x="8" y="166"/>
                    </a:lnTo>
                    <a:lnTo>
                      <a:pt x="16" y="125"/>
                    </a:lnTo>
                    <a:lnTo>
                      <a:pt x="29" y="87"/>
                    </a:lnTo>
                    <a:lnTo>
                      <a:pt x="44" y="54"/>
                    </a:lnTo>
                    <a:lnTo>
                      <a:pt x="62" y="27"/>
                    </a:lnTo>
                    <a:lnTo>
                      <a:pt x="83" y="9"/>
                    </a:lnTo>
                    <a:lnTo>
                      <a:pt x="96" y="4"/>
                    </a:lnTo>
                    <a:lnTo>
                      <a:pt x="109" y="1"/>
                    </a:lnTo>
                    <a:lnTo>
                      <a:pt x="123" y="0"/>
                    </a:lnTo>
                    <a:lnTo>
                      <a:pt x="139" y="1"/>
                    </a:lnTo>
                    <a:lnTo>
                      <a:pt x="154" y="5"/>
                    </a:lnTo>
                    <a:lnTo>
                      <a:pt x="170" y="11"/>
                    </a:lnTo>
                    <a:lnTo>
                      <a:pt x="185" y="18"/>
                    </a:lnTo>
                    <a:lnTo>
                      <a:pt x="200" y="28"/>
                    </a:lnTo>
                    <a:lnTo>
                      <a:pt x="212" y="40"/>
                    </a:lnTo>
                    <a:lnTo>
                      <a:pt x="224" y="53"/>
                    </a:lnTo>
                    <a:lnTo>
                      <a:pt x="235" y="69"/>
                    </a:lnTo>
                    <a:lnTo>
                      <a:pt x="242" y="86"/>
                    </a:lnTo>
                    <a:lnTo>
                      <a:pt x="247" y="105"/>
                    </a:lnTo>
                    <a:lnTo>
                      <a:pt x="250" y="125"/>
                    </a:lnTo>
                    <a:lnTo>
                      <a:pt x="249" y="147"/>
                    </a:lnTo>
                    <a:lnTo>
                      <a:pt x="245" y="170"/>
                    </a:lnTo>
                    <a:lnTo>
                      <a:pt x="238" y="193"/>
                    </a:lnTo>
                    <a:lnTo>
                      <a:pt x="230" y="216"/>
                    </a:lnTo>
                    <a:lnTo>
                      <a:pt x="221" y="238"/>
                    </a:lnTo>
                    <a:lnTo>
                      <a:pt x="211" y="259"/>
                    </a:lnTo>
                    <a:lnTo>
                      <a:pt x="201" y="280"/>
                    </a:lnTo>
                    <a:lnTo>
                      <a:pt x="189" y="299"/>
                    </a:lnTo>
                    <a:lnTo>
                      <a:pt x="178" y="316"/>
                    </a:lnTo>
                    <a:lnTo>
                      <a:pt x="166" y="333"/>
                    </a:lnTo>
                    <a:lnTo>
                      <a:pt x="154" y="347"/>
                    </a:lnTo>
                    <a:lnTo>
                      <a:pt x="142" y="360"/>
                    </a:lnTo>
                    <a:lnTo>
                      <a:pt x="130" y="372"/>
                    </a:lnTo>
                    <a:lnTo>
                      <a:pt x="117" y="381"/>
                    </a:lnTo>
                    <a:lnTo>
                      <a:pt x="106" y="388"/>
                    </a:lnTo>
                    <a:lnTo>
                      <a:pt x="95" y="393"/>
                    </a:lnTo>
                    <a:lnTo>
                      <a:pt x="84" y="396"/>
                    </a:lnTo>
                    <a:lnTo>
                      <a:pt x="74" y="396"/>
                    </a:lnTo>
                    <a:close/>
                  </a:path>
                </a:pathLst>
              </a:custGeom>
              <a:solidFill>
                <a:srgbClr val="AF7551"/>
              </a:solidFill>
              <a:ln w="9525">
                <a:noFill/>
                <a:round/>
                <a:headEnd/>
                <a:tailEnd/>
              </a:ln>
            </p:spPr>
            <p:txBody>
              <a:bodyPr/>
              <a:lstStyle/>
              <a:p>
                <a:endParaRPr lang="ja-JP" altLang="en-US"/>
              </a:p>
            </p:txBody>
          </p:sp>
          <p:sp>
            <p:nvSpPr>
              <p:cNvPr id="8285" name="Freeform 54"/>
              <p:cNvSpPr>
                <a:spLocks/>
              </p:cNvSpPr>
              <p:nvPr/>
            </p:nvSpPr>
            <p:spPr bwMode="auto">
              <a:xfrm>
                <a:off x="1133" y="2597"/>
                <a:ext cx="12" cy="38"/>
              </a:xfrm>
              <a:custGeom>
                <a:avLst/>
                <a:gdLst>
                  <a:gd name="T0" fmla="*/ 0 w 51"/>
                  <a:gd name="T1" fmla="*/ 0 h 157"/>
                  <a:gd name="T2" fmla="*/ 0 w 51"/>
                  <a:gd name="T3" fmla="*/ 0 h 157"/>
                  <a:gd name="T4" fmla="*/ 0 w 51"/>
                  <a:gd name="T5" fmla="*/ 0 h 157"/>
                  <a:gd name="T6" fmla="*/ 0 w 51"/>
                  <a:gd name="T7" fmla="*/ 0 h 157"/>
                  <a:gd name="T8" fmla="*/ 0 w 51"/>
                  <a:gd name="T9" fmla="*/ 0 h 157"/>
                  <a:gd name="T10" fmla="*/ 0 w 51"/>
                  <a:gd name="T11" fmla="*/ 0 h 157"/>
                  <a:gd name="T12" fmla="*/ 0 w 51"/>
                  <a:gd name="T13" fmla="*/ 0 h 157"/>
                  <a:gd name="T14" fmla="*/ 0 w 51"/>
                  <a:gd name="T15" fmla="*/ 0 h 157"/>
                  <a:gd name="T16" fmla="*/ 0 w 51"/>
                  <a:gd name="T17" fmla="*/ 0 h 157"/>
                  <a:gd name="T18" fmla="*/ 0 w 51"/>
                  <a:gd name="T19" fmla="*/ 0 h 157"/>
                  <a:gd name="T20" fmla="*/ 0 w 51"/>
                  <a:gd name="T21" fmla="*/ 0 h 157"/>
                  <a:gd name="T22" fmla="*/ 0 w 51"/>
                  <a:gd name="T23" fmla="*/ 0 h 157"/>
                  <a:gd name="T24" fmla="*/ 0 w 51"/>
                  <a:gd name="T25" fmla="*/ 0 h 157"/>
                  <a:gd name="T26" fmla="*/ 0 w 51"/>
                  <a:gd name="T27" fmla="*/ 0 h 157"/>
                  <a:gd name="T28" fmla="*/ 0 w 51"/>
                  <a:gd name="T29" fmla="*/ 0 h 157"/>
                  <a:gd name="T30" fmla="*/ 0 w 51"/>
                  <a:gd name="T31" fmla="*/ 0 h 157"/>
                  <a:gd name="T32" fmla="*/ 0 w 51"/>
                  <a:gd name="T33" fmla="*/ 0 h 157"/>
                  <a:gd name="T34" fmla="*/ 0 w 51"/>
                  <a:gd name="T35" fmla="*/ 0 h 157"/>
                  <a:gd name="T36" fmla="*/ 0 w 51"/>
                  <a:gd name="T37" fmla="*/ 0 h 157"/>
                  <a:gd name="T38" fmla="*/ 0 w 51"/>
                  <a:gd name="T39" fmla="*/ 0 h 157"/>
                  <a:gd name="T40" fmla="*/ 0 w 51"/>
                  <a:gd name="T41" fmla="*/ 0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57"/>
                  <a:gd name="T65" fmla="*/ 51 w 51"/>
                  <a:gd name="T66" fmla="*/ 157 h 1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57">
                    <a:moveTo>
                      <a:pt x="1" y="153"/>
                    </a:moveTo>
                    <a:lnTo>
                      <a:pt x="0" y="154"/>
                    </a:lnTo>
                    <a:lnTo>
                      <a:pt x="1" y="156"/>
                    </a:lnTo>
                    <a:lnTo>
                      <a:pt x="2" y="157"/>
                    </a:lnTo>
                    <a:lnTo>
                      <a:pt x="3" y="157"/>
                    </a:lnTo>
                    <a:lnTo>
                      <a:pt x="25" y="134"/>
                    </a:lnTo>
                    <a:lnTo>
                      <a:pt x="39" y="110"/>
                    </a:lnTo>
                    <a:lnTo>
                      <a:pt x="48" y="84"/>
                    </a:lnTo>
                    <a:lnTo>
                      <a:pt x="51" y="58"/>
                    </a:lnTo>
                    <a:lnTo>
                      <a:pt x="51" y="35"/>
                    </a:lnTo>
                    <a:lnTo>
                      <a:pt x="50" y="17"/>
                    </a:lnTo>
                    <a:lnTo>
                      <a:pt x="48" y="5"/>
                    </a:lnTo>
                    <a:lnTo>
                      <a:pt x="47" y="0"/>
                    </a:lnTo>
                    <a:lnTo>
                      <a:pt x="47" y="6"/>
                    </a:lnTo>
                    <a:lnTo>
                      <a:pt x="47" y="19"/>
                    </a:lnTo>
                    <a:lnTo>
                      <a:pt x="47" y="40"/>
                    </a:lnTo>
                    <a:lnTo>
                      <a:pt x="44" y="64"/>
                    </a:lnTo>
                    <a:lnTo>
                      <a:pt x="38" y="90"/>
                    </a:lnTo>
                    <a:lnTo>
                      <a:pt x="30" y="115"/>
                    </a:lnTo>
                    <a:lnTo>
                      <a:pt x="19" y="137"/>
                    </a:lnTo>
                    <a:lnTo>
                      <a:pt x="1" y="153"/>
                    </a:lnTo>
                    <a:close/>
                  </a:path>
                </a:pathLst>
              </a:custGeom>
              <a:solidFill>
                <a:srgbClr val="140000"/>
              </a:solidFill>
              <a:ln w="9525">
                <a:noFill/>
                <a:round/>
                <a:headEnd/>
                <a:tailEnd/>
              </a:ln>
            </p:spPr>
            <p:txBody>
              <a:bodyPr/>
              <a:lstStyle/>
              <a:p>
                <a:endParaRPr lang="ja-JP" altLang="en-US"/>
              </a:p>
            </p:txBody>
          </p:sp>
          <p:sp>
            <p:nvSpPr>
              <p:cNvPr id="8286" name="Freeform 55"/>
              <p:cNvSpPr>
                <a:spLocks/>
              </p:cNvSpPr>
              <p:nvPr/>
            </p:nvSpPr>
            <p:spPr bwMode="auto">
              <a:xfrm>
                <a:off x="1080" y="2631"/>
                <a:ext cx="28" cy="7"/>
              </a:xfrm>
              <a:custGeom>
                <a:avLst/>
                <a:gdLst>
                  <a:gd name="T0" fmla="*/ 0 w 114"/>
                  <a:gd name="T1" fmla="*/ 0 h 29"/>
                  <a:gd name="T2" fmla="*/ 0 w 114"/>
                  <a:gd name="T3" fmla="*/ 0 h 29"/>
                  <a:gd name="T4" fmla="*/ 0 w 114"/>
                  <a:gd name="T5" fmla="*/ 0 h 29"/>
                  <a:gd name="T6" fmla="*/ 0 w 114"/>
                  <a:gd name="T7" fmla="*/ 0 h 29"/>
                  <a:gd name="T8" fmla="*/ 0 w 114"/>
                  <a:gd name="T9" fmla="*/ 0 h 29"/>
                  <a:gd name="T10" fmla="*/ 0 w 114"/>
                  <a:gd name="T11" fmla="*/ 0 h 29"/>
                  <a:gd name="T12" fmla="*/ 0 w 114"/>
                  <a:gd name="T13" fmla="*/ 0 h 29"/>
                  <a:gd name="T14" fmla="*/ 0 w 114"/>
                  <a:gd name="T15" fmla="*/ 0 h 29"/>
                  <a:gd name="T16" fmla="*/ 0 w 114"/>
                  <a:gd name="T17" fmla="*/ 0 h 29"/>
                  <a:gd name="T18" fmla="*/ 0 w 114"/>
                  <a:gd name="T19" fmla="*/ 0 h 29"/>
                  <a:gd name="T20" fmla="*/ 0 w 114"/>
                  <a:gd name="T21" fmla="*/ 0 h 29"/>
                  <a:gd name="T22" fmla="*/ 0 w 114"/>
                  <a:gd name="T23" fmla="*/ 0 h 29"/>
                  <a:gd name="T24" fmla="*/ 0 w 114"/>
                  <a:gd name="T25" fmla="*/ 0 h 29"/>
                  <a:gd name="T26" fmla="*/ 0 w 114"/>
                  <a:gd name="T27" fmla="*/ 0 h 29"/>
                  <a:gd name="T28" fmla="*/ 0 w 114"/>
                  <a:gd name="T29" fmla="*/ 0 h 29"/>
                  <a:gd name="T30" fmla="*/ 0 w 114"/>
                  <a:gd name="T31" fmla="*/ 0 h 29"/>
                  <a:gd name="T32" fmla="*/ 0 w 114"/>
                  <a:gd name="T33" fmla="*/ 0 h 29"/>
                  <a:gd name="T34" fmla="*/ 0 w 114"/>
                  <a:gd name="T35" fmla="*/ 0 h 29"/>
                  <a:gd name="T36" fmla="*/ 0 w 114"/>
                  <a:gd name="T37" fmla="*/ 0 h 29"/>
                  <a:gd name="T38" fmla="*/ 0 w 114"/>
                  <a:gd name="T39" fmla="*/ 0 h 29"/>
                  <a:gd name="T40" fmla="*/ 0 w 114"/>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29"/>
                  <a:gd name="T65" fmla="*/ 114 w 114"/>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29">
                    <a:moveTo>
                      <a:pt x="12" y="2"/>
                    </a:moveTo>
                    <a:lnTo>
                      <a:pt x="2" y="0"/>
                    </a:lnTo>
                    <a:lnTo>
                      <a:pt x="0" y="2"/>
                    </a:lnTo>
                    <a:lnTo>
                      <a:pt x="2" y="7"/>
                    </a:lnTo>
                    <a:lnTo>
                      <a:pt x="6" y="10"/>
                    </a:lnTo>
                    <a:lnTo>
                      <a:pt x="29" y="22"/>
                    </a:lnTo>
                    <a:lnTo>
                      <a:pt x="50" y="28"/>
                    </a:lnTo>
                    <a:lnTo>
                      <a:pt x="68" y="29"/>
                    </a:lnTo>
                    <a:lnTo>
                      <a:pt x="83" y="26"/>
                    </a:lnTo>
                    <a:lnTo>
                      <a:pt x="97" y="22"/>
                    </a:lnTo>
                    <a:lnTo>
                      <a:pt x="106" y="17"/>
                    </a:lnTo>
                    <a:lnTo>
                      <a:pt x="112" y="13"/>
                    </a:lnTo>
                    <a:lnTo>
                      <a:pt x="114" y="11"/>
                    </a:lnTo>
                    <a:lnTo>
                      <a:pt x="111" y="11"/>
                    </a:lnTo>
                    <a:lnTo>
                      <a:pt x="103" y="11"/>
                    </a:lnTo>
                    <a:lnTo>
                      <a:pt x="91" y="11"/>
                    </a:lnTo>
                    <a:lnTo>
                      <a:pt x="76" y="11"/>
                    </a:lnTo>
                    <a:lnTo>
                      <a:pt x="59" y="10"/>
                    </a:lnTo>
                    <a:lnTo>
                      <a:pt x="42" y="8"/>
                    </a:lnTo>
                    <a:lnTo>
                      <a:pt x="26" y="6"/>
                    </a:lnTo>
                    <a:lnTo>
                      <a:pt x="12" y="2"/>
                    </a:lnTo>
                    <a:close/>
                  </a:path>
                </a:pathLst>
              </a:custGeom>
              <a:solidFill>
                <a:srgbClr val="140000"/>
              </a:solidFill>
              <a:ln w="9525">
                <a:noFill/>
                <a:round/>
                <a:headEnd/>
                <a:tailEnd/>
              </a:ln>
            </p:spPr>
            <p:txBody>
              <a:bodyPr/>
              <a:lstStyle/>
              <a:p>
                <a:endParaRPr lang="ja-JP" altLang="en-US"/>
              </a:p>
            </p:txBody>
          </p:sp>
          <p:sp>
            <p:nvSpPr>
              <p:cNvPr id="8287" name="Freeform 56"/>
              <p:cNvSpPr>
                <a:spLocks/>
              </p:cNvSpPr>
              <p:nvPr/>
            </p:nvSpPr>
            <p:spPr bwMode="auto">
              <a:xfrm>
                <a:off x="1106" y="2636"/>
                <a:ext cx="31" cy="65"/>
              </a:xfrm>
              <a:custGeom>
                <a:avLst/>
                <a:gdLst>
                  <a:gd name="T0" fmla="*/ 0 w 128"/>
                  <a:gd name="T1" fmla="*/ 0 h 269"/>
                  <a:gd name="T2" fmla="*/ 0 w 128"/>
                  <a:gd name="T3" fmla="*/ 0 h 269"/>
                  <a:gd name="T4" fmla="*/ 0 w 128"/>
                  <a:gd name="T5" fmla="*/ 0 h 269"/>
                  <a:gd name="T6" fmla="*/ 0 w 128"/>
                  <a:gd name="T7" fmla="*/ 0 h 269"/>
                  <a:gd name="T8" fmla="*/ 0 w 128"/>
                  <a:gd name="T9" fmla="*/ 0 h 269"/>
                  <a:gd name="T10" fmla="*/ 0 w 128"/>
                  <a:gd name="T11" fmla="*/ 0 h 269"/>
                  <a:gd name="T12" fmla="*/ 0 w 128"/>
                  <a:gd name="T13" fmla="*/ 0 h 269"/>
                  <a:gd name="T14" fmla="*/ 0 w 128"/>
                  <a:gd name="T15" fmla="*/ 0 h 269"/>
                  <a:gd name="T16" fmla="*/ 0 w 128"/>
                  <a:gd name="T17" fmla="*/ 0 h 269"/>
                  <a:gd name="T18" fmla="*/ 0 w 128"/>
                  <a:gd name="T19" fmla="*/ 0 h 269"/>
                  <a:gd name="T20" fmla="*/ 0 w 128"/>
                  <a:gd name="T21" fmla="*/ 0 h 269"/>
                  <a:gd name="T22" fmla="*/ 0 w 128"/>
                  <a:gd name="T23" fmla="*/ 0 h 269"/>
                  <a:gd name="T24" fmla="*/ 0 w 128"/>
                  <a:gd name="T25" fmla="*/ 0 h 269"/>
                  <a:gd name="T26" fmla="*/ 0 w 128"/>
                  <a:gd name="T27" fmla="*/ 0 h 269"/>
                  <a:gd name="T28" fmla="*/ 0 w 128"/>
                  <a:gd name="T29" fmla="*/ 0 h 269"/>
                  <a:gd name="T30" fmla="*/ 0 w 128"/>
                  <a:gd name="T31" fmla="*/ 0 h 269"/>
                  <a:gd name="T32" fmla="*/ 0 w 128"/>
                  <a:gd name="T33" fmla="*/ 0 h 269"/>
                  <a:gd name="T34" fmla="*/ 0 w 128"/>
                  <a:gd name="T35" fmla="*/ 0 h 269"/>
                  <a:gd name="T36" fmla="*/ 0 w 128"/>
                  <a:gd name="T37" fmla="*/ 0 h 269"/>
                  <a:gd name="T38" fmla="*/ 0 w 128"/>
                  <a:gd name="T39" fmla="*/ 0 h 269"/>
                  <a:gd name="T40" fmla="*/ 0 w 128"/>
                  <a:gd name="T41" fmla="*/ 0 h 269"/>
                  <a:gd name="T42" fmla="*/ 0 w 128"/>
                  <a:gd name="T43" fmla="*/ 0 h 269"/>
                  <a:gd name="T44" fmla="*/ 0 w 128"/>
                  <a:gd name="T45" fmla="*/ 0 h 269"/>
                  <a:gd name="T46" fmla="*/ 0 w 128"/>
                  <a:gd name="T47" fmla="*/ 0 h 269"/>
                  <a:gd name="T48" fmla="*/ 0 w 128"/>
                  <a:gd name="T49" fmla="*/ 0 h 269"/>
                  <a:gd name="T50" fmla="*/ 0 w 128"/>
                  <a:gd name="T51" fmla="*/ 0 h 269"/>
                  <a:gd name="T52" fmla="*/ 0 w 128"/>
                  <a:gd name="T53" fmla="*/ 0 h 269"/>
                  <a:gd name="T54" fmla="*/ 0 w 128"/>
                  <a:gd name="T55" fmla="*/ 0 h 269"/>
                  <a:gd name="T56" fmla="*/ 0 w 128"/>
                  <a:gd name="T57" fmla="*/ 0 h 269"/>
                  <a:gd name="T58" fmla="*/ 0 w 128"/>
                  <a:gd name="T59" fmla="*/ 0 h 269"/>
                  <a:gd name="T60" fmla="*/ 0 w 128"/>
                  <a:gd name="T61" fmla="*/ 0 h 269"/>
                  <a:gd name="T62" fmla="*/ 0 w 128"/>
                  <a:gd name="T63" fmla="*/ 0 h 269"/>
                  <a:gd name="T64" fmla="*/ 0 w 128"/>
                  <a:gd name="T65" fmla="*/ 0 h 269"/>
                  <a:gd name="T66" fmla="*/ 0 w 128"/>
                  <a:gd name="T67" fmla="*/ 0 h 269"/>
                  <a:gd name="T68" fmla="*/ 0 w 128"/>
                  <a:gd name="T69" fmla="*/ 0 h 269"/>
                  <a:gd name="T70" fmla="*/ 0 w 128"/>
                  <a:gd name="T71" fmla="*/ 0 h 269"/>
                  <a:gd name="T72" fmla="*/ 0 w 128"/>
                  <a:gd name="T73" fmla="*/ 0 h 269"/>
                  <a:gd name="T74" fmla="*/ 0 w 128"/>
                  <a:gd name="T75" fmla="*/ 0 h 269"/>
                  <a:gd name="T76" fmla="*/ 0 w 128"/>
                  <a:gd name="T77" fmla="*/ 0 h 269"/>
                  <a:gd name="T78" fmla="*/ 0 w 128"/>
                  <a:gd name="T79" fmla="*/ 0 h 269"/>
                  <a:gd name="T80" fmla="*/ 0 w 128"/>
                  <a:gd name="T81" fmla="*/ 0 h 269"/>
                  <a:gd name="T82" fmla="*/ 0 w 128"/>
                  <a:gd name="T83" fmla="*/ 0 h 269"/>
                  <a:gd name="T84" fmla="*/ 0 w 128"/>
                  <a:gd name="T85" fmla="*/ 0 h 269"/>
                  <a:gd name="T86" fmla="*/ 0 w 128"/>
                  <a:gd name="T87" fmla="*/ 0 h 269"/>
                  <a:gd name="T88" fmla="*/ 0 w 128"/>
                  <a:gd name="T89" fmla="*/ 0 h 269"/>
                  <a:gd name="T90" fmla="*/ 0 w 128"/>
                  <a:gd name="T91" fmla="*/ 0 h 269"/>
                  <a:gd name="T92" fmla="*/ 0 w 128"/>
                  <a:gd name="T93" fmla="*/ 0 h 269"/>
                  <a:gd name="T94" fmla="*/ 0 w 128"/>
                  <a:gd name="T95" fmla="*/ 0 h 269"/>
                  <a:gd name="T96" fmla="*/ 0 w 128"/>
                  <a:gd name="T97" fmla="*/ 0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269"/>
                  <a:gd name="T149" fmla="*/ 128 w 128"/>
                  <a:gd name="T150" fmla="*/ 269 h 2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269">
                    <a:moveTo>
                      <a:pt x="113" y="89"/>
                    </a:moveTo>
                    <a:lnTo>
                      <a:pt x="109" y="97"/>
                    </a:lnTo>
                    <a:lnTo>
                      <a:pt x="103" y="105"/>
                    </a:lnTo>
                    <a:lnTo>
                      <a:pt x="98" y="114"/>
                    </a:lnTo>
                    <a:lnTo>
                      <a:pt x="92" y="121"/>
                    </a:lnTo>
                    <a:lnTo>
                      <a:pt x="85" y="128"/>
                    </a:lnTo>
                    <a:lnTo>
                      <a:pt x="78" y="135"/>
                    </a:lnTo>
                    <a:lnTo>
                      <a:pt x="71" y="142"/>
                    </a:lnTo>
                    <a:lnTo>
                      <a:pt x="65" y="149"/>
                    </a:lnTo>
                    <a:lnTo>
                      <a:pt x="59" y="156"/>
                    </a:lnTo>
                    <a:lnTo>
                      <a:pt x="53" y="163"/>
                    </a:lnTo>
                    <a:lnTo>
                      <a:pt x="46" y="169"/>
                    </a:lnTo>
                    <a:lnTo>
                      <a:pt x="40" y="177"/>
                    </a:lnTo>
                    <a:lnTo>
                      <a:pt x="34" y="184"/>
                    </a:lnTo>
                    <a:lnTo>
                      <a:pt x="29" y="192"/>
                    </a:lnTo>
                    <a:lnTo>
                      <a:pt x="24" y="199"/>
                    </a:lnTo>
                    <a:lnTo>
                      <a:pt x="19" y="207"/>
                    </a:lnTo>
                    <a:lnTo>
                      <a:pt x="11" y="225"/>
                    </a:lnTo>
                    <a:lnTo>
                      <a:pt x="5" y="246"/>
                    </a:lnTo>
                    <a:lnTo>
                      <a:pt x="1" y="263"/>
                    </a:lnTo>
                    <a:lnTo>
                      <a:pt x="0" y="269"/>
                    </a:lnTo>
                    <a:lnTo>
                      <a:pt x="4" y="260"/>
                    </a:lnTo>
                    <a:lnTo>
                      <a:pt x="8" y="250"/>
                    </a:lnTo>
                    <a:lnTo>
                      <a:pt x="12" y="240"/>
                    </a:lnTo>
                    <a:lnTo>
                      <a:pt x="18" y="231"/>
                    </a:lnTo>
                    <a:lnTo>
                      <a:pt x="22" y="223"/>
                    </a:lnTo>
                    <a:lnTo>
                      <a:pt x="28" y="214"/>
                    </a:lnTo>
                    <a:lnTo>
                      <a:pt x="34" y="204"/>
                    </a:lnTo>
                    <a:lnTo>
                      <a:pt x="40" y="196"/>
                    </a:lnTo>
                    <a:lnTo>
                      <a:pt x="47" y="188"/>
                    </a:lnTo>
                    <a:lnTo>
                      <a:pt x="55" y="180"/>
                    </a:lnTo>
                    <a:lnTo>
                      <a:pt x="62" y="171"/>
                    </a:lnTo>
                    <a:lnTo>
                      <a:pt x="69" y="163"/>
                    </a:lnTo>
                    <a:lnTo>
                      <a:pt x="75" y="156"/>
                    </a:lnTo>
                    <a:lnTo>
                      <a:pt x="82" y="148"/>
                    </a:lnTo>
                    <a:lnTo>
                      <a:pt x="90" y="139"/>
                    </a:lnTo>
                    <a:lnTo>
                      <a:pt x="97" y="131"/>
                    </a:lnTo>
                    <a:lnTo>
                      <a:pt x="107" y="118"/>
                    </a:lnTo>
                    <a:lnTo>
                      <a:pt x="115" y="103"/>
                    </a:lnTo>
                    <a:lnTo>
                      <a:pt x="122" y="88"/>
                    </a:lnTo>
                    <a:lnTo>
                      <a:pt x="127" y="72"/>
                    </a:lnTo>
                    <a:lnTo>
                      <a:pt x="128" y="52"/>
                    </a:lnTo>
                    <a:lnTo>
                      <a:pt x="127" y="28"/>
                    </a:lnTo>
                    <a:lnTo>
                      <a:pt x="124" y="8"/>
                    </a:lnTo>
                    <a:lnTo>
                      <a:pt x="123" y="0"/>
                    </a:lnTo>
                    <a:lnTo>
                      <a:pt x="124" y="10"/>
                    </a:lnTo>
                    <a:lnTo>
                      <a:pt x="124" y="33"/>
                    </a:lnTo>
                    <a:lnTo>
                      <a:pt x="122" y="63"/>
                    </a:lnTo>
                    <a:lnTo>
                      <a:pt x="113" y="89"/>
                    </a:lnTo>
                    <a:close/>
                  </a:path>
                </a:pathLst>
              </a:custGeom>
              <a:solidFill>
                <a:srgbClr val="140000"/>
              </a:solidFill>
              <a:ln w="9525">
                <a:noFill/>
                <a:round/>
                <a:headEnd/>
                <a:tailEnd/>
              </a:ln>
            </p:spPr>
            <p:txBody>
              <a:bodyPr/>
              <a:lstStyle/>
              <a:p>
                <a:endParaRPr lang="ja-JP" altLang="en-US"/>
              </a:p>
            </p:txBody>
          </p:sp>
          <p:sp>
            <p:nvSpPr>
              <p:cNvPr id="8288" name="Freeform 57"/>
              <p:cNvSpPr>
                <a:spLocks/>
              </p:cNvSpPr>
              <p:nvPr/>
            </p:nvSpPr>
            <p:spPr bwMode="auto">
              <a:xfrm>
                <a:off x="1125" y="2635"/>
                <a:ext cx="14" cy="5"/>
              </a:xfrm>
              <a:custGeom>
                <a:avLst/>
                <a:gdLst>
                  <a:gd name="T0" fmla="*/ 0 w 58"/>
                  <a:gd name="T1" fmla="*/ 0 h 24"/>
                  <a:gd name="T2" fmla="*/ 0 w 58"/>
                  <a:gd name="T3" fmla="*/ 0 h 24"/>
                  <a:gd name="T4" fmla="*/ 0 w 58"/>
                  <a:gd name="T5" fmla="*/ 0 h 24"/>
                  <a:gd name="T6" fmla="*/ 0 w 58"/>
                  <a:gd name="T7" fmla="*/ 0 h 24"/>
                  <a:gd name="T8" fmla="*/ 0 w 58"/>
                  <a:gd name="T9" fmla="*/ 0 h 24"/>
                  <a:gd name="T10" fmla="*/ 0 w 58"/>
                  <a:gd name="T11" fmla="*/ 0 h 24"/>
                  <a:gd name="T12" fmla="*/ 0 w 58"/>
                  <a:gd name="T13" fmla="*/ 0 h 24"/>
                  <a:gd name="T14" fmla="*/ 0 w 58"/>
                  <a:gd name="T15" fmla="*/ 0 h 24"/>
                  <a:gd name="T16" fmla="*/ 0 w 58"/>
                  <a:gd name="T17" fmla="*/ 0 h 24"/>
                  <a:gd name="T18" fmla="*/ 0 w 58"/>
                  <a:gd name="T19" fmla="*/ 0 h 24"/>
                  <a:gd name="T20" fmla="*/ 0 w 58"/>
                  <a:gd name="T21" fmla="*/ 0 h 24"/>
                  <a:gd name="T22" fmla="*/ 0 w 58"/>
                  <a:gd name="T23" fmla="*/ 0 h 24"/>
                  <a:gd name="T24" fmla="*/ 0 w 58"/>
                  <a:gd name="T25" fmla="*/ 0 h 24"/>
                  <a:gd name="T26" fmla="*/ 0 w 58"/>
                  <a:gd name="T27" fmla="*/ 0 h 24"/>
                  <a:gd name="T28" fmla="*/ 0 w 58"/>
                  <a:gd name="T29" fmla="*/ 0 h 24"/>
                  <a:gd name="T30" fmla="*/ 0 w 58"/>
                  <a:gd name="T31" fmla="*/ 0 h 24"/>
                  <a:gd name="T32" fmla="*/ 0 w 58"/>
                  <a:gd name="T33" fmla="*/ 0 h 24"/>
                  <a:gd name="T34" fmla="*/ 0 w 58"/>
                  <a:gd name="T35" fmla="*/ 0 h 24"/>
                  <a:gd name="T36" fmla="*/ 0 w 58"/>
                  <a:gd name="T37" fmla="*/ 0 h 24"/>
                  <a:gd name="T38" fmla="*/ 0 w 58"/>
                  <a:gd name="T39" fmla="*/ 0 h 24"/>
                  <a:gd name="T40" fmla="*/ 0 w 58"/>
                  <a:gd name="T41" fmla="*/ 0 h 24"/>
                  <a:gd name="T42" fmla="*/ 0 w 58"/>
                  <a:gd name="T43" fmla="*/ 0 h 24"/>
                  <a:gd name="T44" fmla="*/ 0 w 58"/>
                  <a:gd name="T45" fmla="*/ 0 h 24"/>
                  <a:gd name="T46" fmla="*/ 0 w 58"/>
                  <a:gd name="T47" fmla="*/ 0 h 24"/>
                  <a:gd name="T48" fmla="*/ 0 w 58"/>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4"/>
                  <a:gd name="T77" fmla="*/ 58 w 58"/>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4">
                    <a:moveTo>
                      <a:pt x="28" y="9"/>
                    </a:moveTo>
                    <a:lnTo>
                      <a:pt x="22" y="8"/>
                    </a:lnTo>
                    <a:lnTo>
                      <a:pt x="16" y="7"/>
                    </a:lnTo>
                    <a:lnTo>
                      <a:pt x="9" y="8"/>
                    </a:lnTo>
                    <a:lnTo>
                      <a:pt x="2" y="9"/>
                    </a:lnTo>
                    <a:lnTo>
                      <a:pt x="1" y="10"/>
                    </a:lnTo>
                    <a:lnTo>
                      <a:pt x="0" y="11"/>
                    </a:lnTo>
                    <a:lnTo>
                      <a:pt x="0" y="13"/>
                    </a:lnTo>
                    <a:lnTo>
                      <a:pt x="0" y="14"/>
                    </a:lnTo>
                    <a:lnTo>
                      <a:pt x="2" y="18"/>
                    </a:lnTo>
                    <a:lnTo>
                      <a:pt x="4" y="20"/>
                    </a:lnTo>
                    <a:lnTo>
                      <a:pt x="8" y="22"/>
                    </a:lnTo>
                    <a:lnTo>
                      <a:pt x="11" y="23"/>
                    </a:lnTo>
                    <a:lnTo>
                      <a:pt x="16" y="24"/>
                    </a:lnTo>
                    <a:lnTo>
                      <a:pt x="21" y="23"/>
                    </a:lnTo>
                    <a:lnTo>
                      <a:pt x="27" y="23"/>
                    </a:lnTo>
                    <a:lnTo>
                      <a:pt x="31" y="21"/>
                    </a:lnTo>
                    <a:lnTo>
                      <a:pt x="39" y="16"/>
                    </a:lnTo>
                    <a:lnTo>
                      <a:pt x="49" y="8"/>
                    </a:lnTo>
                    <a:lnTo>
                      <a:pt x="55" y="3"/>
                    </a:lnTo>
                    <a:lnTo>
                      <a:pt x="58" y="0"/>
                    </a:lnTo>
                    <a:lnTo>
                      <a:pt x="55" y="2"/>
                    </a:lnTo>
                    <a:lnTo>
                      <a:pt x="48" y="5"/>
                    </a:lnTo>
                    <a:lnTo>
                      <a:pt x="37" y="8"/>
                    </a:lnTo>
                    <a:lnTo>
                      <a:pt x="28" y="9"/>
                    </a:lnTo>
                    <a:close/>
                  </a:path>
                </a:pathLst>
              </a:custGeom>
              <a:solidFill>
                <a:srgbClr val="140000"/>
              </a:solidFill>
              <a:ln w="9525">
                <a:noFill/>
                <a:round/>
                <a:headEnd/>
                <a:tailEnd/>
              </a:ln>
            </p:spPr>
            <p:txBody>
              <a:bodyPr/>
              <a:lstStyle/>
              <a:p>
                <a:endParaRPr lang="ja-JP" altLang="en-US"/>
              </a:p>
            </p:txBody>
          </p:sp>
          <p:sp>
            <p:nvSpPr>
              <p:cNvPr id="8289" name="Freeform 58"/>
              <p:cNvSpPr>
                <a:spLocks/>
              </p:cNvSpPr>
              <p:nvPr/>
            </p:nvSpPr>
            <p:spPr bwMode="auto">
              <a:xfrm>
                <a:off x="1090" y="2678"/>
                <a:ext cx="21" cy="4"/>
              </a:xfrm>
              <a:custGeom>
                <a:avLst/>
                <a:gdLst>
                  <a:gd name="T0" fmla="*/ 0 w 93"/>
                  <a:gd name="T1" fmla="*/ 0 h 14"/>
                  <a:gd name="T2" fmla="*/ 0 w 93"/>
                  <a:gd name="T3" fmla="*/ 0 h 14"/>
                  <a:gd name="T4" fmla="*/ 0 w 93"/>
                  <a:gd name="T5" fmla="*/ 0 h 14"/>
                  <a:gd name="T6" fmla="*/ 0 w 93"/>
                  <a:gd name="T7" fmla="*/ 0 h 14"/>
                  <a:gd name="T8" fmla="*/ 0 w 93"/>
                  <a:gd name="T9" fmla="*/ 0 h 14"/>
                  <a:gd name="T10" fmla="*/ 0 w 93"/>
                  <a:gd name="T11" fmla="*/ 0 h 14"/>
                  <a:gd name="T12" fmla="*/ 0 w 93"/>
                  <a:gd name="T13" fmla="*/ 0 h 14"/>
                  <a:gd name="T14" fmla="*/ 0 w 93"/>
                  <a:gd name="T15" fmla="*/ 0 h 14"/>
                  <a:gd name="T16" fmla="*/ 0 w 93"/>
                  <a:gd name="T17" fmla="*/ 0 h 14"/>
                  <a:gd name="T18" fmla="*/ 0 w 93"/>
                  <a:gd name="T19" fmla="*/ 0 h 14"/>
                  <a:gd name="T20" fmla="*/ 0 w 93"/>
                  <a:gd name="T21" fmla="*/ 0 h 14"/>
                  <a:gd name="T22" fmla="*/ 0 w 93"/>
                  <a:gd name="T23" fmla="*/ 0 h 14"/>
                  <a:gd name="T24" fmla="*/ 0 w 93"/>
                  <a:gd name="T25" fmla="*/ 0 h 14"/>
                  <a:gd name="T26" fmla="*/ 0 w 93"/>
                  <a:gd name="T27" fmla="*/ 0 h 14"/>
                  <a:gd name="T28" fmla="*/ 0 w 93"/>
                  <a:gd name="T29" fmla="*/ 0 h 14"/>
                  <a:gd name="T30" fmla="*/ 0 w 93"/>
                  <a:gd name="T31" fmla="*/ 0 h 14"/>
                  <a:gd name="T32" fmla="*/ 0 w 93"/>
                  <a:gd name="T33" fmla="*/ 0 h 14"/>
                  <a:gd name="T34" fmla="*/ 0 w 93"/>
                  <a:gd name="T35" fmla="*/ 0 h 14"/>
                  <a:gd name="T36" fmla="*/ 0 w 93"/>
                  <a:gd name="T37" fmla="*/ 0 h 14"/>
                  <a:gd name="T38" fmla="*/ 0 w 93"/>
                  <a:gd name="T39" fmla="*/ 0 h 14"/>
                  <a:gd name="T40" fmla="*/ 0 w 93"/>
                  <a:gd name="T41" fmla="*/ 0 h 14"/>
                  <a:gd name="T42" fmla="*/ 0 w 93"/>
                  <a:gd name="T43" fmla="*/ 0 h 14"/>
                  <a:gd name="T44" fmla="*/ 0 w 93"/>
                  <a:gd name="T45" fmla="*/ 0 h 14"/>
                  <a:gd name="T46" fmla="*/ 0 w 93"/>
                  <a:gd name="T47" fmla="*/ 0 h 14"/>
                  <a:gd name="T48" fmla="*/ 0 w 93"/>
                  <a:gd name="T49" fmla="*/ 0 h 14"/>
                  <a:gd name="T50" fmla="*/ 0 w 93"/>
                  <a:gd name="T51" fmla="*/ 0 h 14"/>
                  <a:gd name="T52" fmla="*/ 0 w 93"/>
                  <a:gd name="T53" fmla="*/ 0 h 14"/>
                  <a:gd name="T54" fmla="*/ 0 w 93"/>
                  <a:gd name="T55" fmla="*/ 0 h 14"/>
                  <a:gd name="T56" fmla="*/ 0 w 93"/>
                  <a:gd name="T57" fmla="*/ 0 h 14"/>
                  <a:gd name="T58" fmla="*/ 0 w 93"/>
                  <a:gd name="T59" fmla="*/ 0 h 14"/>
                  <a:gd name="T60" fmla="*/ 0 w 93"/>
                  <a:gd name="T61" fmla="*/ 0 h 14"/>
                  <a:gd name="T62" fmla="*/ 0 w 93"/>
                  <a:gd name="T63" fmla="*/ 0 h 14"/>
                  <a:gd name="T64" fmla="*/ 0 w 93"/>
                  <a:gd name="T65" fmla="*/ 0 h 14"/>
                  <a:gd name="T66" fmla="*/ 0 w 93"/>
                  <a:gd name="T67" fmla="*/ 0 h 14"/>
                  <a:gd name="T68" fmla="*/ 0 w 93"/>
                  <a:gd name="T69" fmla="*/ 0 h 14"/>
                  <a:gd name="T70" fmla="*/ 0 w 93"/>
                  <a:gd name="T71" fmla="*/ 0 h 14"/>
                  <a:gd name="T72" fmla="*/ 0 w 93"/>
                  <a:gd name="T73" fmla="*/ 0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3"/>
                  <a:gd name="T112" fmla="*/ 0 h 14"/>
                  <a:gd name="T113" fmla="*/ 93 w 93"/>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3" h="14">
                    <a:moveTo>
                      <a:pt x="53" y="1"/>
                    </a:moveTo>
                    <a:lnTo>
                      <a:pt x="46" y="0"/>
                    </a:lnTo>
                    <a:lnTo>
                      <a:pt x="38" y="2"/>
                    </a:lnTo>
                    <a:lnTo>
                      <a:pt x="31" y="5"/>
                    </a:lnTo>
                    <a:lnTo>
                      <a:pt x="24" y="6"/>
                    </a:lnTo>
                    <a:lnTo>
                      <a:pt x="19" y="5"/>
                    </a:lnTo>
                    <a:lnTo>
                      <a:pt x="13" y="4"/>
                    </a:lnTo>
                    <a:lnTo>
                      <a:pt x="6" y="4"/>
                    </a:lnTo>
                    <a:lnTo>
                      <a:pt x="1" y="3"/>
                    </a:lnTo>
                    <a:lnTo>
                      <a:pt x="0" y="3"/>
                    </a:lnTo>
                    <a:lnTo>
                      <a:pt x="0" y="4"/>
                    </a:lnTo>
                    <a:lnTo>
                      <a:pt x="0" y="6"/>
                    </a:lnTo>
                    <a:lnTo>
                      <a:pt x="7" y="10"/>
                    </a:lnTo>
                    <a:lnTo>
                      <a:pt x="14" y="12"/>
                    </a:lnTo>
                    <a:lnTo>
                      <a:pt x="20" y="13"/>
                    </a:lnTo>
                    <a:lnTo>
                      <a:pt x="27" y="14"/>
                    </a:lnTo>
                    <a:lnTo>
                      <a:pt x="33" y="14"/>
                    </a:lnTo>
                    <a:lnTo>
                      <a:pt x="38" y="13"/>
                    </a:lnTo>
                    <a:lnTo>
                      <a:pt x="43" y="12"/>
                    </a:lnTo>
                    <a:lnTo>
                      <a:pt x="49" y="10"/>
                    </a:lnTo>
                    <a:lnTo>
                      <a:pt x="53" y="9"/>
                    </a:lnTo>
                    <a:lnTo>
                      <a:pt x="58" y="9"/>
                    </a:lnTo>
                    <a:lnTo>
                      <a:pt x="63" y="10"/>
                    </a:lnTo>
                    <a:lnTo>
                      <a:pt x="69" y="12"/>
                    </a:lnTo>
                    <a:lnTo>
                      <a:pt x="77" y="12"/>
                    </a:lnTo>
                    <a:lnTo>
                      <a:pt x="85" y="8"/>
                    </a:lnTo>
                    <a:lnTo>
                      <a:pt x="91" y="2"/>
                    </a:lnTo>
                    <a:lnTo>
                      <a:pt x="93" y="0"/>
                    </a:lnTo>
                    <a:lnTo>
                      <a:pt x="92" y="0"/>
                    </a:lnTo>
                    <a:lnTo>
                      <a:pt x="90" y="2"/>
                    </a:lnTo>
                    <a:lnTo>
                      <a:pt x="87" y="3"/>
                    </a:lnTo>
                    <a:lnTo>
                      <a:pt x="83" y="4"/>
                    </a:lnTo>
                    <a:lnTo>
                      <a:pt x="76" y="5"/>
                    </a:lnTo>
                    <a:lnTo>
                      <a:pt x="69" y="5"/>
                    </a:lnTo>
                    <a:lnTo>
                      <a:pt x="62" y="4"/>
                    </a:lnTo>
                    <a:lnTo>
                      <a:pt x="53" y="1"/>
                    </a:lnTo>
                    <a:close/>
                  </a:path>
                </a:pathLst>
              </a:custGeom>
              <a:solidFill>
                <a:srgbClr val="140000"/>
              </a:solidFill>
              <a:ln w="9525">
                <a:noFill/>
                <a:round/>
                <a:headEnd/>
                <a:tailEnd/>
              </a:ln>
            </p:spPr>
            <p:txBody>
              <a:bodyPr/>
              <a:lstStyle/>
              <a:p>
                <a:endParaRPr lang="ja-JP" altLang="en-US"/>
              </a:p>
            </p:txBody>
          </p:sp>
          <p:sp>
            <p:nvSpPr>
              <p:cNvPr id="8290" name="Freeform 59"/>
              <p:cNvSpPr>
                <a:spLocks/>
              </p:cNvSpPr>
              <p:nvPr/>
            </p:nvSpPr>
            <p:spPr bwMode="auto">
              <a:xfrm>
                <a:off x="1098" y="2686"/>
                <a:ext cx="11" cy="4"/>
              </a:xfrm>
              <a:custGeom>
                <a:avLst/>
                <a:gdLst>
                  <a:gd name="T0" fmla="*/ 0 w 43"/>
                  <a:gd name="T1" fmla="*/ 0 h 14"/>
                  <a:gd name="T2" fmla="*/ 0 w 43"/>
                  <a:gd name="T3" fmla="*/ 0 h 14"/>
                  <a:gd name="T4" fmla="*/ 0 w 43"/>
                  <a:gd name="T5" fmla="*/ 0 h 14"/>
                  <a:gd name="T6" fmla="*/ 0 w 43"/>
                  <a:gd name="T7" fmla="*/ 0 h 14"/>
                  <a:gd name="T8" fmla="*/ 0 w 43"/>
                  <a:gd name="T9" fmla="*/ 0 h 14"/>
                  <a:gd name="T10" fmla="*/ 0 w 43"/>
                  <a:gd name="T11" fmla="*/ 0 h 14"/>
                  <a:gd name="T12" fmla="*/ 0 w 43"/>
                  <a:gd name="T13" fmla="*/ 0 h 14"/>
                  <a:gd name="T14" fmla="*/ 0 w 43"/>
                  <a:gd name="T15" fmla="*/ 0 h 14"/>
                  <a:gd name="T16" fmla="*/ 0 w 43"/>
                  <a:gd name="T17" fmla="*/ 0 h 14"/>
                  <a:gd name="T18" fmla="*/ 0 w 43"/>
                  <a:gd name="T19" fmla="*/ 0 h 14"/>
                  <a:gd name="T20" fmla="*/ 0 w 43"/>
                  <a:gd name="T21" fmla="*/ 0 h 14"/>
                  <a:gd name="T22" fmla="*/ 0 w 43"/>
                  <a:gd name="T23" fmla="*/ 0 h 14"/>
                  <a:gd name="T24" fmla="*/ 0 w 43"/>
                  <a:gd name="T25" fmla="*/ 0 h 14"/>
                  <a:gd name="T26" fmla="*/ 0 w 43"/>
                  <a:gd name="T27" fmla="*/ 0 h 14"/>
                  <a:gd name="T28" fmla="*/ 0 w 43"/>
                  <a:gd name="T29" fmla="*/ 0 h 14"/>
                  <a:gd name="T30" fmla="*/ 0 w 43"/>
                  <a:gd name="T31" fmla="*/ 0 h 14"/>
                  <a:gd name="T32" fmla="*/ 0 w 43"/>
                  <a:gd name="T33" fmla="*/ 0 h 14"/>
                  <a:gd name="T34" fmla="*/ 0 w 43"/>
                  <a:gd name="T35" fmla="*/ 0 h 14"/>
                  <a:gd name="T36" fmla="*/ 0 w 43"/>
                  <a:gd name="T37" fmla="*/ 0 h 14"/>
                  <a:gd name="T38" fmla="*/ 0 w 43"/>
                  <a:gd name="T39" fmla="*/ 0 h 14"/>
                  <a:gd name="T40" fmla="*/ 0 w 43"/>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4"/>
                  <a:gd name="T65" fmla="*/ 43 w 43"/>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4">
                    <a:moveTo>
                      <a:pt x="23" y="5"/>
                    </a:moveTo>
                    <a:lnTo>
                      <a:pt x="18" y="4"/>
                    </a:lnTo>
                    <a:lnTo>
                      <a:pt x="13" y="3"/>
                    </a:lnTo>
                    <a:lnTo>
                      <a:pt x="7" y="2"/>
                    </a:lnTo>
                    <a:lnTo>
                      <a:pt x="2" y="1"/>
                    </a:lnTo>
                    <a:lnTo>
                      <a:pt x="1" y="1"/>
                    </a:lnTo>
                    <a:lnTo>
                      <a:pt x="0" y="3"/>
                    </a:lnTo>
                    <a:lnTo>
                      <a:pt x="0" y="4"/>
                    </a:lnTo>
                    <a:lnTo>
                      <a:pt x="1" y="5"/>
                    </a:lnTo>
                    <a:lnTo>
                      <a:pt x="13" y="11"/>
                    </a:lnTo>
                    <a:lnTo>
                      <a:pt x="22" y="13"/>
                    </a:lnTo>
                    <a:lnTo>
                      <a:pt x="29" y="14"/>
                    </a:lnTo>
                    <a:lnTo>
                      <a:pt x="35" y="12"/>
                    </a:lnTo>
                    <a:lnTo>
                      <a:pt x="38" y="10"/>
                    </a:lnTo>
                    <a:lnTo>
                      <a:pt x="41" y="7"/>
                    </a:lnTo>
                    <a:lnTo>
                      <a:pt x="42" y="3"/>
                    </a:lnTo>
                    <a:lnTo>
                      <a:pt x="43" y="0"/>
                    </a:lnTo>
                    <a:lnTo>
                      <a:pt x="41" y="1"/>
                    </a:lnTo>
                    <a:lnTo>
                      <a:pt x="36" y="2"/>
                    </a:lnTo>
                    <a:lnTo>
                      <a:pt x="29" y="4"/>
                    </a:lnTo>
                    <a:lnTo>
                      <a:pt x="23" y="5"/>
                    </a:lnTo>
                    <a:close/>
                  </a:path>
                </a:pathLst>
              </a:custGeom>
              <a:solidFill>
                <a:srgbClr val="140000"/>
              </a:solidFill>
              <a:ln w="9525">
                <a:noFill/>
                <a:round/>
                <a:headEnd/>
                <a:tailEnd/>
              </a:ln>
            </p:spPr>
            <p:txBody>
              <a:bodyPr/>
              <a:lstStyle/>
              <a:p>
                <a:endParaRPr lang="ja-JP" altLang="en-US"/>
              </a:p>
            </p:txBody>
          </p:sp>
          <p:sp>
            <p:nvSpPr>
              <p:cNvPr id="8291" name="Freeform 60"/>
              <p:cNvSpPr>
                <a:spLocks/>
              </p:cNvSpPr>
              <p:nvPr/>
            </p:nvSpPr>
            <p:spPr bwMode="auto">
              <a:xfrm>
                <a:off x="1117" y="2621"/>
                <a:ext cx="31" cy="51"/>
              </a:xfrm>
              <a:custGeom>
                <a:avLst/>
                <a:gdLst>
                  <a:gd name="T0" fmla="*/ 0 w 127"/>
                  <a:gd name="T1" fmla="*/ 0 h 211"/>
                  <a:gd name="T2" fmla="*/ 0 w 127"/>
                  <a:gd name="T3" fmla="*/ 0 h 211"/>
                  <a:gd name="T4" fmla="*/ 0 w 127"/>
                  <a:gd name="T5" fmla="*/ 0 h 211"/>
                  <a:gd name="T6" fmla="*/ 0 w 127"/>
                  <a:gd name="T7" fmla="*/ 0 h 211"/>
                  <a:gd name="T8" fmla="*/ 0 w 127"/>
                  <a:gd name="T9" fmla="*/ 0 h 211"/>
                  <a:gd name="T10" fmla="*/ 0 w 127"/>
                  <a:gd name="T11" fmla="*/ 0 h 211"/>
                  <a:gd name="T12" fmla="*/ 0 w 127"/>
                  <a:gd name="T13" fmla="*/ 0 h 211"/>
                  <a:gd name="T14" fmla="*/ 0 w 127"/>
                  <a:gd name="T15" fmla="*/ 0 h 211"/>
                  <a:gd name="T16" fmla="*/ 0 w 127"/>
                  <a:gd name="T17" fmla="*/ 0 h 211"/>
                  <a:gd name="T18" fmla="*/ 0 w 127"/>
                  <a:gd name="T19" fmla="*/ 0 h 211"/>
                  <a:gd name="T20" fmla="*/ 0 w 127"/>
                  <a:gd name="T21" fmla="*/ 0 h 211"/>
                  <a:gd name="T22" fmla="*/ 0 w 127"/>
                  <a:gd name="T23" fmla="*/ 0 h 211"/>
                  <a:gd name="T24" fmla="*/ 0 w 127"/>
                  <a:gd name="T25" fmla="*/ 0 h 211"/>
                  <a:gd name="T26" fmla="*/ 0 w 127"/>
                  <a:gd name="T27" fmla="*/ 0 h 211"/>
                  <a:gd name="T28" fmla="*/ 0 w 127"/>
                  <a:gd name="T29" fmla="*/ 0 h 211"/>
                  <a:gd name="T30" fmla="*/ 0 w 127"/>
                  <a:gd name="T31" fmla="*/ 0 h 211"/>
                  <a:gd name="T32" fmla="*/ 0 w 127"/>
                  <a:gd name="T33" fmla="*/ 0 h 211"/>
                  <a:gd name="T34" fmla="*/ 0 w 127"/>
                  <a:gd name="T35" fmla="*/ 0 h 211"/>
                  <a:gd name="T36" fmla="*/ 0 w 127"/>
                  <a:gd name="T37" fmla="*/ 0 h 211"/>
                  <a:gd name="T38" fmla="*/ 0 w 127"/>
                  <a:gd name="T39" fmla="*/ 0 h 211"/>
                  <a:gd name="T40" fmla="*/ 0 w 127"/>
                  <a:gd name="T41" fmla="*/ 0 h 211"/>
                  <a:gd name="T42" fmla="*/ 0 w 127"/>
                  <a:gd name="T43" fmla="*/ 0 h 211"/>
                  <a:gd name="T44" fmla="*/ 0 w 127"/>
                  <a:gd name="T45" fmla="*/ 0 h 211"/>
                  <a:gd name="T46" fmla="*/ 0 w 127"/>
                  <a:gd name="T47" fmla="*/ 0 h 211"/>
                  <a:gd name="T48" fmla="*/ 0 w 127"/>
                  <a:gd name="T49" fmla="*/ 0 h 211"/>
                  <a:gd name="T50" fmla="*/ 0 w 127"/>
                  <a:gd name="T51" fmla="*/ 0 h 211"/>
                  <a:gd name="T52" fmla="*/ 0 w 127"/>
                  <a:gd name="T53" fmla="*/ 0 h 211"/>
                  <a:gd name="T54" fmla="*/ 0 w 127"/>
                  <a:gd name="T55" fmla="*/ 0 h 211"/>
                  <a:gd name="T56" fmla="*/ 0 w 127"/>
                  <a:gd name="T57" fmla="*/ 0 h 211"/>
                  <a:gd name="T58" fmla="*/ 0 w 127"/>
                  <a:gd name="T59" fmla="*/ 0 h 211"/>
                  <a:gd name="T60" fmla="*/ 0 w 127"/>
                  <a:gd name="T61" fmla="*/ 0 h 211"/>
                  <a:gd name="T62" fmla="*/ 0 w 127"/>
                  <a:gd name="T63" fmla="*/ 0 h 211"/>
                  <a:gd name="T64" fmla="*/ 0 w 127"/>
                  <a:gd name="T65" fmla="*/ 0 h 211"/>
                  <a:gd name="T66" fmla="*/ 0 w 127"/>
                  <a:gd name="T67" fmla="*/ 0 h 211"/>
                  <a:gd name="T68" fmla="*/ 0 w 127"/>
                  <a:gd name="T69" fmla="*/ 0 h 211"/>
                  <a:gd name="T70" fmla="*/ 0 w 127"/>
                  <a:gd name="T71" fmla="*/ 0 h 211"/>
                  <a:gd name="T72" fmla="*/ 0 w 127"/>
                  <a:gd name="T73" fmla="*/ 0 h 211"/>
                  <a:gd name="T74" fmla="*/ 0 w 127"/>
                  <a:gd name="T75" fmla="*/ 0 h 211"/>
                  <a:gd name="T76" fmla="*/ 0 w 127"/>
                  <a:gd name="T77" fmla="*/ 0 h 211"/>
                  <a:gd name="T78" fmla="*/ 0 w 127"/>
                  <a:gd name="T79" fmla="*/ 0 h 211"/>
                  <a:gd name="T80" fmla="*/ 0 w 127"/>
                  <a:gd name="T81" fmla="*/ 0 h 211"/>
                  <a:gd name="T82" fmla="*/ 0 w 127"/>
                  <a:gd name="T83" fmla="*/ 0 h 211"/>
                  <a:gd name="T84" fmla="*/ 0 w 127"/>
                  <a:gd name="T85" fmla="*/ 0 h 211"/>
                  <a:gd name="T86" fmla="*/ 0 w 127"/>
                  <a:gd name="T87" fmla="*/ 0 h 211"/>
                  <a:gd name="T88" fmla="*/ 0 w 127"/>
                  <a:gd name="T89" fmla="*/ 0 h 211"/>
                  <a:gd name="T90" fmla="*/ 0 w 127"/>
                  <a:gd name="T91" fmla="*/ 0 h 211"/>
                  <a:gd name="T92" fmla="*/ 0 w 127"/>
                  <a:gd name="T93" fmla="*/ 0 h 211"/>
                  <a:gd name="T94" fmla="*/ 0 w 127"/>
                  <a:gd name="T95" fmla="*/ 0 h 211"/>
                  <a:gd name="T96" fmla="*/ 0 w 127"/>
                  <a:gd name="T97" fmla="*/ 0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211"/>
                  <a:gd name="T149" fmla="*/ 127 w 127"/>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211">
                    <a:moveTo>
                      <a:pt x="73" y="3"/>
                    </a:moveTo>
                    <a:lnTo>
                      <a:pt x="65" y="7"/>
                    </a:lnTo>
                    <a:lnTo>
                      <a:pt x="59" y="12"/>
                    </a:lnTo>
                    <a:lnTo>
                      <a:pt x="53" y="18"/>
                    </a:lnTo>
                    <a:lnTo>
                      <a:pt x="48" y="24"/>
                    </a:lnTo>
                    <a:lnTo>
                      <a:pt x="43" y="30"/>
                    </a:lnTo>
                    <a:lnTo>
                      <a:pt x="39" y="37"/>
                    </a:lnTo>
                    <a:lnTo>
                      <a:pt x="34" y="45"/>
                    </a:lnTo>
                    <a:lnTo>
                      <a:pt x="30" y="52"/>
                    </a:lnTo>
                    <a:lnTo>
                      <a:pt x="25" y="69"/>
                    </a:lnTo>
                    <a:lnTo>
                      <a:pt x="23" y="87"/>
                    </a:lnTo>
                    <a:lnTo>
                      <a:pt x="23" y="105"/>
                    </a:lnTo>
                    <a:lnTo>
                      <a:pt x="21" y="124"/>
                    </a:lnTo>
                    <a:lnTo>
                      <a:pt x="18" y="145"/>
                    </a:lnTo>
                    <a:lnTo>
                      <a:pt x="14" y="166"/>
                    </a:lnTo>
                    <a:lnTo>
                      <a:pt x="8" y="188"/>
                    </a:lnTo>
                    <a:lnTo>
                      <a:pt x="0" y="209"/>
                    </a:lnTo>
                    <a:lnTo>
                      <a:pt x="0" y="211"/>
                    </a:lnTo>
                    <a:lnTo>
                      <a:pt x="3" y="211"/>
                    </a:lnTo>
                    <a:lnTo>
                      <a:pt x="5" y="211"/>
                    </a:lnTo>
                    <a:lnTo>
                      <a:pt x="6" y="210"/>
                    </a:lnTo>
                    <a:lnTo>
                      <a:pt x="16" y="185"/>
                    </a:lnTo>
                    <a:lnTo>
                      <a:pt x="24" y="160"/>
                    </a:lnTo>
                    <a:lnTo>
                      <a:pt x="30" y="133"/>
                    </a:lnTo>
                    <a:lnTo>
                      <a:pt x="33" y="107"/>
                    </a:lnTo>
                    <a:lnTo>
                      <a:pt x="33" y="100"/>
                    </a:lnTo>
                    <a:lnTo>
                      <a:pt x="33" y="92"/>
                    </a:lnTo>
                    <a:lnTo>
                      <a:pt x="32" y="85"/>
                    </a:lnTo>
                    <a:lnTo>
                      <a:pt x="32" y="78"/>
                    </a:lnTo>
                    <a:lnTo>
                      <a:pt x="34" y="64"/>
                    </a:lnTo>
                    <a:lnTo>
                      <a:pt x="39" y="52"/>
                    </a:lnTo>
                    <a:lnTo>
                      <a:pt x="45" y="39"/>
                    </a:lnTo>
                    <a:lnTo>
                      <a:pt x="52" y="29"/>
                    </a:lnTo>
                    <a:lnTo>
                      <a:pt x="59" y="22"/>
                    </a:lnTo>
                    <a:lnTo>
                      <a:pt x="69" y="16"/>
                    </a:lnTo>
                    <a:lnTo>
                      <a:pt x="82" y="12"/>
                    </a:lnTo>
                    <a:lnTo>
                      <a:pt x="95" y="7"/>
                    </a:lnTo>
                    <a:lnTo>
                      <a:pt x="108" y="5"/>
                    </a:lnTo>
                    <a:lnTo>
                      <a:pt x="118" y="3"/>
                    </a:lnTo>
                    <a:lnTo>
                      <a:pt x="124" y="2"/>
                    </a:lnTo>
                    <a:lnTo>
                      <a:pt x="127" y="2"/>
                    </a:lnTo>
                    <a:lnTo>
                      <a:pt x="125" y="2"/>
                    </a:lnTo>
                    <a:lnTo>
                      <a:pt x="121" y="1"/>
                    </a:lnTo>
                    <a:lnTo>
                      <a:pt x="114" y="1"/>
                    </a:lnTo>
                    <a:lnTo>
                      <a:pt x="107" y="0"/>
                    </a:lnTo>
                    <a:lnTo>
                      <a:pt x="97" y="0"/>
                    </a:lnTo>
                    <a:lnTo>
                      <a:pt x="88" y="0"/>
                    </a:lnTo>
                    <a:lnTo>
                      <a:pt x="80" y="1"/>
                    </a:lnTo>
                    <a:lnTo>
                      <a:pt x="73" y="3"/>
                    </a:lnTo>
                    <a:close/>
                  </a:path>
                </a:pathLst>
              </a:custGeom>
              <a:solidFill>
                <a:srgbClr val="140000"/>
              </a:solidFill>
              <a:ln w="9525">
                <a:noFill/>
                <a:round/>
                <a:headEnd/>
                <a:tailEnd/>
              </a:ln>
            </p:spPr>
            <p:txBody>
              <a:bodyPr/>
              <a:lstStyle/>
              <a:p>
                <a:endParaRPr lang="ja-JP" altLang="en-US"/>
              </a:p>
            </p:txBody>
          </p:sp>
          <p:sp>
            <p:nvSpPr>
              <p:cNvPr id="8292" name="Freeform 61"/>
              <p:cNvSpPr>
                <a:spLocks/>
              </p:cNvSpPr>
              <p:nvPr/>
            </p:nvSpPr>
            <p:spPr bwMode="auto">
              <a:xfrm>
                <a:off x="1074" y="2617"/>
                <a:ext cx="47" cy="10"/>
              </a:xfrm>
              <a:custGeom>
                <a:avLst/>
                <a:gdLst>
                  <a:gd name="T0" fmla="*/ 0 w 194"/>
                  <a:gd name="T1" fmla="*/ 0 h 36"/>
                  <a:gd name="T2" fmla="*/ 0 w 194"/>
                  <a:gd name="T3" fmla="*/ 0 h 36"/>
                  <a:gd name="T4" fmla="*/ 0 w 194"/>
                  <a:gd name="T5" fmla="*/ 0 h 36"/>
                  <a:gd name="T6" fmla="*/ 0 w 194"/>
                  <a:gd name="T7" fmla="*/ 0 h 36"/>
                  <a:gd name="T8" fmla="*/ 0 w 194"/>
                  <a:gd name="T9" fmla="*/ 0 h 36"/>
                  <a:gd name="T10" fmla="*/ 0 w 194"/>
                  <a:gd name="T11" fmla="*/ 0 h 36"/>
                  <a:gd name="T12" fmla="*/ 0 w 194"/>
                  <a:gd name="T13" fmla="*/ 0 h 36"/>
                  <a:gd name="T14" fmla="*/ 0 w 194"/>
                  <a:gd name="T15" fmla="*/ 0 h 36"/>
                  <a:gd name="T16" fmla="*/ 0 w 194"/>
                  <a:gd name="T17" fmla="*/ 0 h 36"/>
                  <a:gd name="T18" fmla="*/ 0 w 194"/>
                  <a:gd name="T19" fmla="*/ 0 h 36"/>
                  <a:gd name="T20" fmla="*/ 0 w 194"/>
                  <a:gd name="T21" fmla="*/ 0 h 36"/>
                  <a:gd name="T22" fmla="*/ 0 w 194"/>
                  <a:gd name="T23" fmla="*/ 0 h 36"/>
                  <a:gd name="T24" fmla="*/ 0 w 194"/>
                  <a:gd name="T25" fmla="*/ 0 h 36"/>
                  <a:gd name="T26" fmla="*/ 0 w 194"/>
                  <a:gd name="T27" fmla="*/ 0 h 36"/>
                  <a:gd name="T28" fmla="*/ 0 w 194"/>
                  <a:gd name="T29" fmla="*/ 0 h 36"/>
                  <a:gd name="T30" fmla="*/ 0 w 194"/>
                  <a:gd name="T31" fmla="*/ 0 h 36"/>
                  <a:gd name="T32" fmla="*/ 0 w 194"/>
                  <a:gd name="T33" fmla="*/ 0 h 36"/>
                  <a:gd name="T34" fmla="*/ 0 w 194"/>
                  <a:gd name="T35" fmla="*/ 0 h 36"/>
                  <a:gd name="T36" fmla="*/ 0 w 194"/>
                  <a:gd name="T37" fmla="*/ 0 h 36"/>
                  <a:gd name="T38" fmla="*/ 0 w 194"/>
                  <a:gd name="T39" fmla="*/ 0 h 36"/>
                  <a:gd name="T40" fmla="*/ 0 w 194"/>
                  <a:gd name="T41" fmla="*/ 0 h 36"/>
                  <a:gd name="T42" fmla="*/ 0 w 194"/>
                  <a:gd name="T43" fmla="*/ 0 h 36"/>
                  <a:gd name="T44" fmla="*/ 0 w 194"/>
                  <a:gd name="T45" fmla="*/ 0 h 36"/>
                  <a:gd name="T46" fmla="*/ 0 w 194"/>
                  <a:gd name="T47" fmla="*/ 0 h 36"/>
                  <a:gd name="T48" fmla="*/ 0 w 194"/>
                  <a:gd name="T49" fmla="*/ 0 h 36"/>
                  <a:gd name="T50" fmla="*/ 0 w 194"/>
                  <a:gd name="T51" fmla="*/ 0 h 36"/>
                  <a:gd name="T52" fmla="*/ 0 w 194"/>
                  <a:gd name="T53" fmla="*/ 0 h 36"/>
                  <a:gd name="T54" fmla="*/ 0 w 194"/>
                  <a:gd name="T55" fmla="*/ 0 h 36"/>
                  <a:gd name="T56" fmla="*/ 0 w 194"/>
                  <a:gd name="T57" fmla="*/ 0 h 36"/>
                  <a:gd name="T58" fmla="*/ 0 w 194"/>
                  <a:gd name="T59" fmla="*/ 0 h 36"/>
                  <a:gd name="T60" fmla="*/ 0 w 194"/>
                  <a:gd name="T61" fmla="*/ 0 h 36"/>
                  <a:gd name="T62" fmla="*/ 0 w 194"/>
                  <a:gd name="T63" fmla="*/ 0 h 36"/>
                  <a:gd name="T64" fmla="*/ 0 w 194"/>
                  <a:gd name="T65" fmla="*/ 0 h 36"/>
                  <a:gd name="T66" fmla="*/ 0 w 194"/>
                  <a:gd name="T67" fmla="*/ 0 h 36"/>
                  <a:gd name="T68" fmla="*/ 0 w 194"/>
                  <a:gd name="T69" fmla="*/ 0 h 36"/>
                  <a:gd name="T70" fmla="*/ 0 w 194"/>
                  <a:gd name="T71" fmla="*/ 0 h 36"/>
                  <a:gd name="T72" fmla="*/ 0 w 194"/>
                  <a:gd name="T73" fmla="*/ 0 h 36"/>
                  <a:gd name="T74" fmla="*/ 0 w 194"/>
                  <a:gd name="T75" fmla="*/ 0 h 36"/>
                  <a:gd name="T76" fmla="*/ 0 w 194"/>
                  <a:gd name="T77" fmla="*/ 0 h 36"/>
                  <a:gd name="T78" fmla="*/ 0 w 194"/>
                  <a:gd name="T79" fmla="*/ 0 h 36"/>
                  <a:gd name="T80" fmla="*/ 0 w 194"/>
                  <a:gd name="T81" fmla="*/ 0 h 36"/>
                  <a:gd name="T82" fmla="*/ 0 w 194"/>
                  <a:gd name="T83" fmla="*/ 0 h 36"/>
                  <a:gd name="T84" fmla="*/ 0 w 194"/>
                  <a:gd name="T85" fmla="*/ 0 h 36"/>
                  <a:gd name="T86" fmla="*/ 0 w 194"/>
                  <a:gd name="T87" fmla="*/ 0 h 36"/>
                  <a:gd name="T88" fmla="*/ 0 w 194"/>
                  <a:gd name="T89" fmla="*/ 0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
                  <a:gd name="T136" fmla="*/ 0 h 36"/>
                  <a:gd name="T137" fmla="*/ 194 w 194"/>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 h="36">
                    <a:moveTo>
                      <a:pt x="135" y="18"/>
                    </a:moveTo>
                    <a:lnTo>
                      <a:pt x="131" y="15"/>
                    </a:lnTo>
                    <a:lnTo>
                      <a:pt x="126" y="12"/>
                    </a:lnTo>
                    <a:lnTo>
                      <a:pt x="121" y="10"/>
                    </a:lnTo>
                    <a:lnTo>
                      <a:pt x="116" y="8"/>
                    </a:lnTo>
                    <a:lnTo>
                      <a:pt x="110" y="7"/>
                    </a:lnTo>
                    <a:lnTo>
                      <a:pt x="105" y="6"/>
                    </a:lnTo>
                    <a:lnTo>
                      <a:pt x="99" y="5"/>
                    </a:lnTo>
                    <a:lnTo>
                      <a:pt x="94" y="4"/>
                    </a:lnTo>
                    <a:lnTo>
                      <a:pt x="82" y="2"/>
                    </a:lnTo>
                    <a:lnTo>
                      <a:pt x="70" y="0"/>
                    </a:lnTo>
                    <a:lnTo>
                      <a:pt x="59" y="0"/>
                    </a:lnTo>
                    <a:lnTo>
                      <a:pt x="48" y="0"/>
                    </a:lnTo>
                    <a:lnTo>
                      <a:pt x="36" y="1"/>
                    </a:lnTo>
                    <a:lnTo>
                      <a:pt x="25" y="3"/>
                    </a:lnTo>
                    <a:lnTo>
                      <a:pt x="15" y="7"/>
                    </a:lnTo>
                    <a:lnTo>
                      <a:pt x="3" y="11"/>
                    </a:lnTo>
                    <a:lnTo>
                      <a:pt x="1" y="13"/>
                    </a:lnTo>
                    <a:lnTo>
                      <a:pt x="0" y="16"/>
                    </a:lnTo>
                    <a:lnTo>
                      <a:pt x="1" y="18"/>
                    </a:lnTo>
                    <a:lnTo>
                      <a:pt x="4" y="19"/>
                    </a:lnTo>
                    <a:lnTo>
                      <a:pt x="19" y="18"/>
                    </a:lnTo>
                    <a:lnTo>
                      <a:pt x="32" y="17"/>
                    </a:lnTo>
                    <a:lnTo>
                      <a:pt x="47" y="18"/>
                    </a:lnTo>
                    <a:lnTo>
                      <a:pt x="60" y="18"/>
                    </a:lnTo>
                    <a:lnTo>
                      <a:pt x="74" y="21"/>
                    </a:lnTo>
                    <a:lnTo>
                      <a:pt x="88" y="23"/>
                    </a:lnTo>
                    <a:lnTo>
                      <a:pt x="102" y="26"/>
                    </a:lnTo>
                    <a:lnTo>
                      <a:pt x="116" y="30"/>
                    </a:lnTo>
                    <a:lnTo>
                      <a:pt x="134" y="35"/>
                    </a:lnTo>
                    <a:lnTo>
                      <a:pt x="150" y="36"/>
                    </a:lnTo>
                    <a:lnTo>
                      <a:pt x="163" y="36"/>
                    </a:lnTo>
                    <a:lnTo>
                      <a:pt x="174" y="34"/>
                    </a:lnTo>
                    <a:lnTo>
                      <a:pt x="183" y="31"/>
                    </a:lnTo>
                    <a:lnTo>
                      <a:pt x="189" y="29"/>
                    </a:lnTo>
                    <a:lnTo>
                      <a:pt x="193" y="27"/>
                    </a:lnTo>
                    <a:lnTo>
                      <a:pt x="194" y="26"/>
                    </a:lnTo>
                    <a:lnTo>
                      <a:pt x="192" y="26"/>
                    </a:lnTo>
                    <a:lnTo>
                      <a:pt x="188" y="27"/>
                    </a:lnTo>
                    <a:lnTo>
                      <a:pt x="182" y="29"/>
                    </a:lnTo>
                    <a:lnTo>
                      <a:pt x="173" y="29"/>
                    </a:lnTo>
                    <a:lnTo>
                      <a:pt x="164" y="29"/>
                    </a:lnTo>
                    <a:lnTo>
                      <a:pt x="155" y="28"/>
                    </a:lnTo>
                    <a:lnTo>
                      <a:pt x="144" y="24"/>
                    </a:lnTo>
                    <a:lnTo>
                      <a:pt x="135" y="18"/>
                    </a:lnTo>
                    <a:close/>
                  </a:path>
                </a:pathLst>
              </a:custGeom>
              <a:solidFill>
                <a:srgbClr val="140000"/>
              </a:solidFill>
              <a:ln w="9525">
                <a:noFill/>
                <a:round/>
                <a:headEnd/>
                <a:tailEnd/>
              </a:ln>
            </p:spPr>
            <p:txBody>
              <a:bodyPr/>
              <a:lstStyle/>
              <a:p>
                <a:endParaRPr lang="ja-JP" altLang="en-US"/>
              </a:p>
            </p:txBody>
          </p:sp>
          <p:sp>
            <p:nvSpPr>
              <p:cNvPr id="8293" name="Freeform 62"/>
              <p:cNvSpPr>
                <a:spLocks/>
              </p:cNvSpPr>
              <p:nvPr/>
            </p:nvSpPr>
            <p:spPr bwMode="auto">
              <a:xfrm>
                <a:off x="1055" y="2644"/>
                <a:ext cx="47" cy="61"/>
              </a:xfrm>
              <a:custGeom>
                <a:avLst/>
                <a:gdLst>
                  <a:gd name="T0" fmla="*/ 0 w 188"/>
                  <a:gd name="T1" fmla="*/ 0 h 253"/>
                  <a:gd name="T2" fmla="*/ 0 w 188"/>
                  <a:gd name="T3" fmla="*/ 0 h 253"/>
                  <a:gd name="T4" fmla="*/ 0 w 188"/>
                  <a:gd name="T5" fmla="*/ 0 h 253"/>
                  <a:gd name="T6" fmla="*/ 0 w 188"/>
                  <a:gd name="T7" fmla="*/ 0 h 253"/>
                  <a:gd name="T8" fmla="*/ 0 w 188"/>
                  <a:gd name="T9" fmla="*/ 0 h 253"/>
                  <a:gd name="T10" fmla="*/ 0 w 188"/>
                  <a:gd name="T11" fmla="*/ 0 h 253"/>
                  <a:gd name="T12" fmla="*/ 0 w 188"/>
                  <a:gd name="T13" fmla="*/ 0 h 253"/>
                  <a:gd name="T14" fmla="*/ 0 w 188"/>
                  <a:gd name="T15" fmla="*/ 0 h 253"/>
                  <a:gd name="T16" fmla="*/ 0 w 188"/>
                  <a:gd name="T17" fmla="*/ 0 h 253"/>
                  <a:gd name="T18" fmla="*/ 0 w 188"/>
                  <a:gd name="T19" fmla="*/ 0 h 253"/>
                  <a:gd name="T20" fmla="*/ 0 w 188"/>
                  <a:gd name="T21" fmla="*/ 0 h 253"/>
                  <a:gd name="T22" fmla="*/ 0 w 188"/>
                  <a:gd name="T23" fmla="*/ 0 h 253"/>
                  <a:gd name="T24" fmla="*/ 0 w 188"/>
                  <a:gd name="T25" fmla="*/ 0 h 253"/>
                  <a:gd name="T26" fmla="*/ 0 w 188"/>
                  <a:gd name="T27" fmla="*/ 0 h 253"/>
                  <a:gd name="T28" fmla="*/ 0 w 188"/>
                  <a:gd name="T29" fmla="*/ 0 h 253"/>
                  <a:gd name="T30" fmla="*/ 0 w 188"/>
                  <a:gd name="T31" fmla="*/ 0 h 253"/>
                  <a:gd name="T32" fmla="*/ 0 w 188"/>
                  <a:gd name="T33" fmla="*/ 0 h 253"/>
                  <a:gd name="T34" fmla="*/ 0 w 188"/>
                  <a:gd name="T35" fmla="*/ 0 h 253"/>
                  <a:gd name="T36" fmla="*/ 0 w 188"/>
                  <a:gd name="T37" fmla="*/ 0 h 253"/>
                  <a:gd name="T38" fmla="*/ 0 w 188"/>
                  <a:gd name="T39" fmla="*/ 0 h 253"/>
                  <a:gd name="T40" fmla="*/ 0 w 188"/>
                  <a:gd name="T41" fmla="*/ 0 h 253"/>
                  <a:gd name="T42" fmla="*/ 0 w 188"/>
                  <a:gd name="T43" fmla="*/ 0 h 253"/>
                  <a:gd name="T44" fmla="*/ 0 w 188"/>
                  <a:gd name="T45" fmla="*/ 0 h 253"/>
                  <a:gd name="T46" fmla="*/ 0 w 188"/>
                  <a:gd name="T47" fmla="*/ 0 h 253"/>
                  <a:gd name="T48" fmla="*/ 0 w 188"/>
                  <a:gd name="T49" fmla="*/ 0 h 253"/>
                  <a:gd name="T50" fmla="*/ 0 w 188"/>
                  <a:gd name="T51" fmla="*/ 0 h 253"/>
                  <a:gd name="T52" fmla="*/ 0 w 188"/>
                  <a:gd name="T53" fmla="*/ 0 h 253"/>
                  <a:gd name="T54" fmla="*/ 0 w 188"/>
                  <a:gd name="T55" fmla="*/ 0 h 253"/>
                  <a:gd name="T56" fmla="*/ 0 w 188"/>
                  <a:gd name="T57" fmla="*/ 0 h 253"/>
                  <a:gd name="T58" fmla="*/ 0 w 188"/>
                  <a:gd name="T59" fmla="*/ 0 h 253"/>
                  <a:gd name="T60" fmla="*/ 0 w 188"/>
                  <a:gd name="T61" fmla="*/ 0 h 253"/>
                  <a:gd name="T62" fmla="*/ 0 w 188"/>
                  <a:gd name="T63" fmla="*/ 0 h 253"/>
                  <a:gd name="T64" fmla="*/ 0 w 188"/>
                  <a:gd name="T65" fmla="*/ 0 h 253"/>
                  <a:gd name="T66" fmla="*/ 0 w 188"/>
                  <a:gd name="T67" fmla="*/ 0 h 253"/>
                  <a:gd name="T68" fmla="*/ 0 w 188"/>
                  <a:gd name="T69" fmla="*/ 0 h 253"/>
                  <a:gd name="T70" fmla="*/ 0 w 188"/>
                  <a:gd name="T71" fmla="*/ 0 h 253"/>
                  <a:gd name="T72" fmla="*/ 0 w 188"/>
                  <a:gd name="T73" fmla="*/ 0 h 253"/>
                  <a:gd name="T74" fmla="*/ 0 w 188"/>
                  <a:gd name="T75" fmla="*/ 0 h 253"/>
                  <a:gd name="T76" fmla="*/ 0 w 188"/>
                  <a:gd name="T77" fmla="*/ 0 h 253"/>
                  <a:gd name="T78" fmla="*/ 0 w 188"/>
                  <a:gd name="T79" fmla="*/ 0 h 253"/>
                  <a:gd name="T80" fmla="*/ 0 w 188"/>
                  <a:gd name="T81" fmla="*/ 0 h 2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8"/>
                  <a:gd name="T124" fmla="*/ 0 h 253"/>
                  <a:gd name="T125" fmla="*/ 188 w 188"/>
                  <a:gd name="T126" fmla="*/ 253 h 2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8" h="253">
                    <a:moveTo>
                      <a:pt x="7" y="99"/>
                    </a:moveTo>
                    <a:lnTo>
                      <a:pt x="13" y="118"/>
                    </a:lnTo>
                    <a:lnTo>
                      <a:pt x="19" y="135"/>
                    </a:lnTo>
                    <a:lnTo>
                      <a:pt x="27" y="153"/>
                    </a:lnTo>
                    <a:lnTo>
                      <a:pt x="37" y="168"/>
                    </a:lnTo>
                    <a:lnTo>
                      <a:pt x="52" y="184"/>
                    </a:lnTo>
                    <a:lnTo>
                      <a:pt x="67" y="199"/>
                    </a:lnTo>
                    <a:lnTo>
                      <a:pt x="84" y="214"/>
                    </a:lnTo>
                    <a:lnTo>
                      <a:pt x="102" y="227"/>
                    </a:lnTo>
                    <a:lnTo>
                      <a:pt x="121" y="238"/>
                    </a:lnTo>
                    <a:lnTo>
                      <a:pt x="141" y="247"/>
                    </a:lnTo>
                    <a:lnTo>
                      <a:pt x="162" y="252"/>
                    </a:lnTo>
                    <a:lnTo>
                      <a:pt x="183" y="253"/>
                    </a:lnTo>
                    <a:lnTo>
                      <a:pt x="185" y="252"/>
                    </a:lnTo>
                    <a:lnTo>
                      <a:pt x="188" y="250"/>
                    </a:lnTo>
                    <a:lnTo>
                      <a:pt x="188" y="248"/>
                    </a:lnTo>
                    <a:lnTo>
                      <a:pt x="187" y="247"/>
                    </a:lnTo>
                    <a:lnTo>
                      <a:pt x="167" y="240"/>
                    </a:lnTo>
                    <a:lnTo>
                      <a:pt x="148" y="232"/>
                    </a:lnTo>
                    <a:lnTo>
                      <a:pt x="130" y="224"/>
                    </a:lnTo>
                    <a:lnTo>
                      <a:pt x="113" y="212"/>
                    </a:lnTo>
                    <a:lnTo>
                      <a:pt x="97" y="201"/>
                    </a:lnTo>
                    <a:lnTo>
                      <a:pt x="80" y="189"/>
                    </a:lnTo>
                    <a:lnTo>
                      <a:pt x="65" y="175"/>
                    </a:lnTo>
                    <a:lnTo>
                      <a:pt x="51" y="161"/>
                    </a:lnTo>
                    <a:lnTo>
                      <a:pt x="43" y="154"/>
                    </a:lnTo>
                    <a:lnTo>
                      <a:pt x="37" y="145"/>
                    </a:lnTo>
                    <a:lnTo>
                      <a:pt x="32" y="137"/>
                    </a:lnTo>
                    <a:lnTo>
                      <a:pt x="27" y="128"/>
                    </a:lnTo>
                    <a:lnTo>
                      <a:pt x="23" y="120"/>
                    </a:lnTo>
                    <a:lnTo>
                      <a:pt x="19" y="109"/>
                    </a:lnTo>
                    <a:lnTo>
                      <a:pt x="15" y="100"/>
                    </a:lnTo>
                    <a:lnTo>
                      <a:pt x="12" y="90"/>
                    </a:lnTo>
                    <a:lnTo>
                      <a:pt x="6" y="64"/>
                    </a:lnTo>
                    <a:lnTo>
                      <a:pt x="4" y="34"/>
                    </a:lnTo>
                    <a:lnTo>
                      <a:pt x="2" y="10"/>
                    </a:lnTo>
                    <a:lnTo>
                      <a:pt x="2" y="0"/>
                    </a:lnTo>
                    <a:lnTo>
                      <a:pt x="1" y="9"/>
                    </a:lnTo>
                    <a:lnTo>
                      <a:pt x="0" y="32"/>
                    </a:lnTo>
                    <a:lnTo>
                      <a:pt x="1" y="64"/>
                    </a:lnTo>
                    <a:lnTo>
                      <a:pt x="7" y="99"/>
                    </a:lnTo>
                    <a:close/>
                  </a:path>
                </a:pathLst>
              </a:custGeom>
              <a:solidFill>
                <a:srgbClr val="140000"/>
              </a:solidFill>
              <a:ln w="9525">
                <a:noFill/>
                <a:round/>
                <a:headEnd/>
                <a:tailEnd/>
              </a:ln>
            </p:spPr>
            <p:txBody>
              <a:bodyPr/>
              <a:lstStyle/>
              <a:p>
                <a:endParaRPr lang="ja-JP" altLang="en-US"/>
              </a:p>
            </p:txBody>
          </p:sp>
          <p:sp>
            <p:nvSpPr>
              <p:cNvPr id="8294" name="Freeform 63"/>
              <p:cNvSpPr>
                <a:spLocks/>
              </p:cNvSpPr>
              <p:nvPr/>
            </p:nvSpPr>
            <p:spPr bwMode="auto">
              <a:xfrm>
                <a:off x="907" y="2755"/>
                <a:ext cx="95" cy="214"/>
              </a:xfrm>
              <a:custGeom>
                <a:avLst/>
                <a:gdLst>
                  <a:gd name="T0" fmla="*/ 0 w 391"/>
                  <a:gd name="T1" fmla="*/ 0 h 872"/>
                  <a:gd name="T2" fmla="*/ 0 w 391"/>
                  <a:gd name="T3" fmla="*/ 0 h 872"/>
                  <a:gd name="T4" fmla="*/ 0 w 391"/>
                  <a:gd name="T5" fmla="*/ 0 h 872"/>
                  <a:gd name="T6" fmla="*/ 0 w 391"/>
                  <a:gd name="T7" fmla="*/ 0 h 872"/>
                  <a:gd name="T8" fmla="*/ 0 w 391"/>
                  <a:gd name="T9" fmla="*/ 0 h 872"/>
                  <a:gd name="T10" fmla="*/ 0 w 391"/>
                  <a:gd name="T11" fmla="*/ 0 h 872"/>
                  <a:gd name="T12" fmla="*/ 0 w 391"/>
                  <a:gd name="T13" fmla="*/ 0 h 872"/>
                  <a:gd name="T14" fmla="*/ 0 w 391"/>
                  <a:gd name="T15" fmla="*/ 0 h 872"/>
                  <a:gd name="T16" fmla="*/ 0 w 391"/>
                  <a:gd name="T17" fmla="*/ 0 h 872"/>
                  <a:gd name="T18" fmla="*/ 0 w 391"/>
                  <a:gd name="T19" fmla="*/ 0 h 872"/>
                  <a:gd name="T20" fmla="*/ 0 w 391"/>
                  <a:gd name="T21" fmla="*/ 0 h 872"/>
                  <a:gd name="T22" fmla="*/ 0 w 391"/>
                  <a:gd name="T23" fmla="*/ 0 h 872"/>
                  <a:gd name="T24" fmla="*/ 0 w 391"/>
                  <a:gd name="T25" fmla="*/ 0 h 872"/>
                  <a:gd name="T26" fmla="*/ 0 w 391"/>
                  <a:gd name="T27" fmla="*/ 0 h 872"/>
                  <a:gd name="T28" fmla="*/ 0 w 391"/>
                  <a:gd name="T29" fmla="*/ 0 h 872"/>
                  <a:gd name="T30" fmla="*/ 0 w 391"/>
                  <a:gd name="T31" fmla="*/ 0 h 872"/>
                  <a:gd name="T32" fmla="*/ 0 w 391"/>
                  <a:gd name="T33" fmla="*/ 0 h 872"/>
                  <a:gd name="T34" fmla="*/ 0 w 391"/>
                  <a:gd name="T35" fmla="*/ 0 h 872"/>
                  <a:gd name="T36" fmla="*/ 0 w 391"/>
                  <a:gd name="T37" fmla="*/ 0 h 872"/>
                  <a:gd name="T38" fmla="*/ 0 w 391"/>
                  <a:gd name="T39" fmla="*/ 0 h 872"/>
                  <a:gd name="T40" fmla="*/ 0 w 391"/>
                  <a:gd name="T41" fmla="*/ 0 h 872"/>
                  <a:gd name="T42" fmla="*/ 0 w 391"/>
                  <a:gd name="T43" fmla="*/ 0 h 872"/>
                  <a:gd name="T44" fmla="*/ 0 w 391"/>
                  <a:gd name="T45" fmla="*/ 0 h 872"/>
                  <a:gd name="T46" fmla="*/ 0 w 391"/>
                  <a:gd name="T47" fmla="*/ 0 h 872"/>
                  <a:gd name="T48" fmla="*/ 0 w 391"/>
                  <a:gd name="T49" fmla="*/ 0 h 872"/>
                  <a:gd name="T50" fmla="*/ 0 w 391"/>
                  <a:gd name="T51" fmla="*/ 0 h 872"/>
                  <a:gd name="T52" fmla="*/ 0 w 391"/>
                  <a:gd name="T53" fmla="*/ 0 h 872"/>
                  <a:gd name="T54" fmla="*/ 0 w 391"/>
                  <a:gd name="T55" fmla="*/ 0 h 872"/>
                  <a:gd name="T56" fmla="*/ 0 w 391"/>
                  <a:gd name="T57" fmla="*/ 0 h 872"/>
                  <a:gd name="T58" fmla="*/ 0 w 391"/>
                  <a:gd name="T59" fmla="*/ 0 h 872"/>
                  <a:gd name="T60" fmla="*/ 0 w 391"/>
                  <a:gd name="T61" fmla="*/ 0 h 872"/>
                  <a:gd name="T62" fmla="*/ 0 w 391"/>
                  <a:gd name="T63" fmla="*/ 0 h 872"/>
                  <a:gd name="T64" fmla="*/ 0 w 391"/>
                  <a:gd name="T65" fmla="*/ 0 h 872"/>
                  <a:gd name="T66" fmla="*/ 0 w 391"/>
                  <a:gd name="T67" fmla="*/ 0 h 872"/>
                  <a:gd name="T68" fmla="*/ 0 w 391"/>
                  <a:gd name="T69" fmla="*/ 0 h 872"/>
                  <a:gd name="T70" fmla="*/ 0 w 391"/>
                  <a:gd name="T71" fmla="*/ 0 h 872"/>
                  <a:gd name="T72" fmla="*/ 0 w 391"/>
                  <a:gd name="T73" fmla="*/ 0 h 872"/>
                  <a:gd name="T74" fmla="*/ 0 w 391"/>
                  <a:gd name="T75" fmla="*/ 0 h 872"/>
                  <a:gd name="T76" fmla="*/ 0 w 391"/>
                  <a:gd name="T77" fmla="*/ 0 h 872"/>
                  <a:gd name="T78" fmla="*/ 0 w 391"/>
                  <a:gd name="T79" fmla="*/ 0 h 872"/>
                  <a:gd name="T80" fmla="*/ 0 w 391"/>
                  <a:gd name="T81" fmla="*/ 0 h 872"/>
                  <a:gd name="T82" fmla="*/ 0 w 391"/>
                  <a:gd name="T83" fmla="*/ 0 h 872"/>
                  <a:gd name="T84" fmla="*/ 0 w 391"/>
                  <a:gd name="T85" fmla="*/ 0 h 872"/>
                  <a:gd name="T86" fmla="*/ 0 w 391"/>
                  <a:gd name="T87" fmla="*/ 0 h 872"/>
                  <a:gd name="T88" fmla="*/ 0 w 391"/>
                  <a:gd name="T89" fmla="*/ 0 h 872"/>
                  <a:gd name="T90" fmla="*/ 0 w 391"/>
                  <a:gd name="T91" fmla="*/ 0 h 872"/>
                  <a:gd name="T92" fmla="*/ 0 w 391"/>
                  <a:gd name="T93" fmla="*/ 0 h 872"/>
                  <a:gd name="T94" fmla="*/ 0 w 391"/>
                  <a:gd name="T95" fmla="*/ 0 h 872"/>
                  <a:gd name="T96" fmla="*/ 0 w 391"/>
                  <a:gd name="T97" fmla="*/ 0 h 8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1"/>
                  <a:gd name="T148" fmla="*/ 0 h 872"/>
                  <a:gd name="T149" fmla="*/ 391 w 391"/>
                  <a:gd name="T150" fmla="*/ 872 h 8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1" h="872">
                    <a:moveTo>
                      <a:pt x="1" y="249"/>
                    </a:moveTo>
                    <a:lnTo>
                      <a:pt x="5" y="280"/>
                    </a:lnTo>
                    <a:lnTo>
                      <a:pt x="11" y="311"/>
                    </a:lnTo>
                    <a:lnTo>
                      <a:pt x="18" y="342"/>
                    </a:lnTo>
                    <a:lnTo>
                      <a:pt x="27" y="372"/>
                    </a:lnTo>
                    <a:lnTo>
                      <a:pt x="36" y="402"/>
                    </a:lnTo>
                    <a:lnTo>
                      <a:pt x="46" y="432"/>
                    </a:lnTo>
                    <a:lnTo>
                      <a:pt x="57" y="461"/>
                    </a:lnTo>
                    <a:lnTo>
                      <a:pt x="71" y="489"/>
                    </a:lnTo>
                    <a:lnTo>
                      <a:pt x="84" y="517"/>
                    </a:lnTo>
                    <a:lnTo>
                      <a:pt x="100" y="545"/>
                    </a:lnTo>
                    <a:lnTo>
                      <a:pt x="115" y="572"/>
                    </a:lnTo>
                    <a:lnTo>
                      <a:pt x="132" y="598"/>
                    </a:lnTo>
                    <a:lnTo>
                      <a:pt x="148" y="624"/>
                    </a:lnTo>
                    <a:lnTo>
                      <a:pt x="167" y="649"/>
                    </a:lnTo>
                    <a:lnTo>
                      <a:pt x="185" y="674"/>
                    </a:lnTo>
                    <a:lnTo>
                      <a:pt x="205" y="698"/>
                    </a:lnTo>
                    <a:lnTo>
                      <a:pt x="225" y="721"/>
                    </a:lnTo>
                    <a:lnTo>
                      <a:pt x="246" y="744"/>
                    </a:lnTo>
                    <a:lnTo>
                      <a:pt x="266" y="767"/>
                    </a:lnTo>
                    <a:lnTo>
                      <a:pt x="289" y="788"/>
                    </a:lnTo>
                    <a:lnTo>
                      <a:pt x="312" y="810"/>
                    </a:lnTo>
                    <a:lnTo>
                      <a:pt x="334" y="831"/>
                    </a:lnTo>
                    <a:lnTo>
                      <a:pt x="358" y="851"/>
                    </a:lnTo>
                    <a:lnTo>
                      <a:pt x="382" y="871"/>
                    </a:lnTo>
                    <a:lnTo>
                      <a:pt x="386" y="872"/>
                    </a:lnTo>
                    <a:lnTo>
                      <a:pt x="389" y="869"/>
                    </a:lnTo>
                    <a:lnTo>
                      <a:pt x="391" y="866"/>
                    </a:lnTo>
                    <a:lnTo>
                      <a:pt x="389" y="862"/>
                    </a:lnTo>
                    <a:lnTo>
                      <a:pt x="311" y="782"/>
                    </a:lnTo>
                    <a:lnTo>
                      <a:pt x="244" y="704"/>
                    </a:lnTo>
                    <a:lnTo>
                      <a:pt x="187" y="626"/>
                    </a:lnTo>
                    <a:lnTo>
                      <a:pt x="141" y="549"/>
                    </a:lnTo>
                    <a:lnTo>
                      <a:pt x="104" y="475"/>
                    </a:lnTo>
                    <a:lnTo>
                      <a:pt x="74" y="404"/>
                    </a:lnTo>
                    <a:lnTo>
                      <a:pt x="51" y="336"/>
                    </a:lnTo>
                    <a:lnTo>
                      <a:pt x="35" y="273"/>
                    </a:lnTo>
                    <a:lnTo>
                      <a:pt x="24" y="214"/>
                    </a:lnTo>
                    <a:lnTo>
                      <a:pt x="17" y="162"/>
                    </a:lnTo>
                    <a:lnTo>
                      <a:pt x="14" y="115"/>
                    </a:lnTo>
                    <a:lnTo>
                      <a:pt x="14" y="75"/>
                    </a:lnTo>
                    <a:lnTo>
                      <a:pt x="15" y="43"/>
                    </a:lnTo>
                    <a:lnTo>
                      <a:pt x="16" y="19"/>
                    </a:lnTo>
                    <a:lnTo>
                      <a:pt x="18" y="5"/>
                    </a:lnTo>
                    <a:lnTo>
                      <a:pt x="19" y="0"/>
                    </a:lnTo>
                    <a:lnTo>
                      <a:pt x="15" y="28"/>
                    </a:lnTo>
                    <a:lnTo>
                      <a:pt x="6" y="94"/>
                    </a:lnTo>
                    <a:lnTo>
                      <a:pt x="0" y="175"/>
                    </a:lnTo>
                    <a:lnTo>
                      <a:pt x="1" y="249"/>
                    </a:lnTo>
                    <a:close/>
                  </a:path>
                </a:pathLst>
              </a:custGeom>
              <a:solidFill>
                <a:srgbClr val="140000"/>
              </a:solidFill>
              <a:ln w="9525">
                <a:noFill/>
                <a:round/>
                <a:headEnd/>
                <a:tailEnd/>
              </a:ln>
            </p:spPr>
            <p:txBody>
              <a:bodyPr/>
              <a:lstStyle/>
              <a:p>
                <a:endParaRPr lang="ja-JP" altLang="en-US"/>
              </a:p>
            </p:txBody>
          </p:sp>
          <p:sp>
            <p:nvSpPr>
              <p:cNvPr id="8295" name="Freeform 64"/>
              <p:cNvSpPr>
                <a:spLocks/>
              </p:cNvSpPr>
              <p:nvPr/>
            </p:nvSpPr>
            <p:spPr bwMode="auto">
              <a:xfrm>
                <a:off x="926" y="2723"/>
                <a:ext cx="117" cy="154"/>
              </a:xfrm>
              <a:custGeom>
                <a:avLst/>
                <a:gdLst>
                  <a:gd name="T0" fmla="*/ 0 w 479"/>
                  <a:gd name="T1" fmla="*/ 0 h 620"/>
                  <a:gd name="T2" fmla="*/ 0 w 479"/>
                  <a:gd name="T3" fmla="*/ 0 h 620"/>
                  <a:gd name="T4" fmla="*/ 0 w 479"/>
                  <a:gd name="T5" fmla="*/ 0 h 620"/>
                  <a:gd name="T6" fmla="*/ 0 w 479"/>
                  <a:gd name="T7" fmla="*/ 0 h 620"/>
                  <a:gd name="T8" fmla="*/ 0 w 479"/>
                  <a:gd name="T9" fmla="*/ 0 h 620"/>
                  <a:gd name="T10" fmla="*/ 0 w 479"/>
                  <a:gd name="T11" fmla="*/ 0 h 620"/>
                  <a:gd name="T12" fmla="*/ 0 w 479"/>
                  <a:gd name="T13" fmla="*/ 0 h 620"/>
                  <a:gd name="T14" fmla="*/ 0 w 479"/>
                  <a:gd name="T15" fmla="*/ 0 h 620"/>
                  <a:gd name="T16" fmla="*/ 0 w 479"/>
                  <a:gd name="T17" fmla="*/ 0 h 620"/>
                  <a:gd name="T18" fmla="*/ 0 w 479"/>
                  <a:gd name="T19" fmla="*/ 0 h 620"/>
                  <a:gd name="T20" fmla="*/ 0 w 479"/>
                  <a:gd name="T21" fmla="*/ 0 h 620"/>
                  <a:gd name="T22" fmla="*/ 0 w 479"/>
                  <a:gd name="T23" fmla="*/ 0 h 620"/>
                  <a:gd name="T24" fmla="*/ 0 w 479"/>
                  <a:gd name="T25" fmla="*/ 0 h 620"/>
                  <a:gd name="T26" fmla="*/ 0 w 479"/>
                  <a:gd name="T27" fmla="*/ 0 h 620"/>
                  <a:gd name="T28" fmla="*/ 0 w 479"/>
                  <a:gd name="T29" fmla="*/ 0 h 620"/>
                  <a:gd name="T30" fmla="*/ 0 w 479"/>
                  <a:gd name="T31" fmla="*/ 0 h 620"/>
                  <a:gd name="T32" fmla="*/ 0 w 479"/>
                  <a:gd name="T33" fmla="*/ 0 h 620"/>
                  <a:gd name="T34" fmla="*/ 0 w 479"/>
                  <a:gd name="T35" fmla="*/ 0 h 620"/>
                  <a:gd name="T36" fmla="*/ 0 w 479"/>
                  <a:gd name="T37" fmla="*/ 0 h 620"/>
                  <a:gd name="T38" fmla="*/ 0 w 479"/>
                  <a:gd name="T39" fmla="*/ 0 h 620"/>
                  <a:gd name="T40" fmla="*/ 0 w 479"/>
                  <a:gd name="T41" fmla="*/ 0 h 620"/>
                  <a:gd name="T42" fmla="*/ 0 w 479"/>
                  <a:gd name="T43" fmla="*/ 0 h 620"/>
                  <a:gd name="T44" fmla="*/ 0 w 479"/>
                  <a:gd name="T45" fmla="*/ 0 h 620"/>
                  <a:gd name="T46" fmla="*/ 0 w 479"/>
                  <a:gd name="T47" fmla="*/ 0 h 620"/>
                  <a:gd name="T48" fmla="*/ 0 w 479"/>
                  <a:gd name="T49" fmla="*/ 0 h 620"/>
                  <a:gd name="T50" fmla="*/ 0 w 479"/>
                  <a:gd name="T51" fmla="*/ 0 h 620"/>
                  <a:gd name="T52" fmla="*/ 0 w 479"/>
                  <a:gd name="T53" fmla="*/ 0 h 620"/>
                  <a:gd name="T54" fmla="*/ 0 w 479"/>
                  <a:gd name="T55" fmla="*/ 0 h 620"/>
                  <a:gd name="T56" fmla="*/ 0 w 479"/>
                  <a:gd name="T57" fmla="*/ 0 h 620"/>
                  <a:gd name="T58" fmla="*/ 0 w 479"/>
                  <a:gd name="T59" fmla="*/ 0 h 620"/>
                  <a:gd name="T60" fmla="*/ 0 w 479"/>
                  <a:gd name="T61" fmla="*/ 0 h 620"/>
                  <a:gd name="T62" fmla="*/ 0 w 479"/>
                  <a:gd name="T63" fmla="*/ 0 h 620"/>
                  <a:gd name="T64" fmla="*/ 0 w 479"/>
                  <a:gd name="T65" fmla="*/ 0 h 620"/>
                  <a:gd name="T66" fmla="*/ 0 w 479"/>
                  <a:gd name="T67" fmla="*/ 0 h 620"/>
                  <a:gd name="T68" fmla="*/ 0 w 479"/>
                  <a:gd name="T69" fmla="*/ 0 h 620"/>
                  <a:gd name="T70" fmla="*/ 0 w 479"/>
                  <a:gd name="T71" fmla="*/ 0 h 620"/>
                  <a:gd name="T72" fmla="*/ 0 w 479"/>
                  <a:gd name="T73" fmla="*/ 0 h 620"/>
                  <a:gd name="T74" fmla="*/ 0 w 479"/>
                  <a:gd name="T75" fmla="*/ 0 h 620"/>
                  <a:gd name="T76" fmla="*/ 0 w 479"/>
                  <a:gd name="T77" fmla="*/ 0 h 620"/>
                  <a:gd name="T78" fmla="*/ 0 w 479"/>
                  <a:gd name="T79" fmla="*/ 0 h 620"/>
                  <a:gd name="T80" fmla="*/ 0 w 479"/>
                  <a:gd name="T81" fmla="*/ 0 h 620"/>
                  <a:gd name="T82" fmla="*/ 0 w 479"/>
                  <a:gd name="T83" fmla="*/ 0 h 620"/>
                  <a:gd name="T84" fmla="*/ 0 w 479"/>
                  <a:gd name="T85" fmla="*/ 0 h 620"/>
                  <a:gd name="T86" fmla="*/ 0 w 479"/>
                  <a:gd name="T87" fmla="*/ 0 h 620"/>
                  <a:gd name="T88" fmla="*/ 0 w 479"/>
                  <a:gd name="T89" fmla="*/ 0 h 620"/>
                  <a:gd name="T90" fmla="*/ 0 w 479"/>
                  <a:gd name="T91" fmla="*/ 0 h 620"/>
                  <a:gd name="T92" fmla="*/ 0 w 479"/>
                  <a:gd name="T93" fmla="*/ 0 h 620"/>
                  <a:gd name="T94" fmla="*/ 0 w 479"/>
                  <a:gd name="T95" fmla="*/ 0 h 620"/>
                  <a:gd name="T96" fmla="*/ 0 w 479"/>
                  <a:gd name="T97" fmla="*/ 0 h 620"/>
                  <a:gd name="T98" fmla="*/ 0 w 479"/>
                  <a:gd name="T99" fmla="*/ 0 h 6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9"/>
                  <a:gd name="T151" fmla="*/ 0 h 620"/>
                  <a:gd name="T152" fmla="*/ 479 w 479"/>
                  <a:gd name="T153" fmla="*/ 620 h 6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9" h="620">
                    <a:moveTo>
                      <a:pt x="207" y="108"/>
                    </a:moveTo>
                    <a:lnTo>
                      <a:pt x="218" y="116"/>
                    </a:lnTo>
                    <a:lnTo>
                      <a:pt x="231" y="124"/>
                    </a:lnTo>
                    <a:lnTo>
                      <a:pt x="242" y="132"/>
                    </a:lnTo>
                    <a:lnTo>
                      <a:pt x="253" y="140"/>
                    </a:lnTo>
                    <a:lnTo>
                      <a:pt x="265" y="148"/>
                    </a:lnTo>
                    <a:lnTo>
                      <a:pt x="276" y="157"/>
                    </a:lnTo>
                    <a:lnTo>
                      <a:pt x="287" y="166"/>
                    </a:lnTo>
                    <a:lnTo>
                      <a:pt x="299" y="174"/>
                    </a:lnTo>
                    <a:lnTo>
                      <a:pt x="310" y="183"/>
                    </a:lnTo>
                    <a:lnTo>
                      <a:pt x="320" y="193"/>
                    </a:lnTo>
                    <a:lnTo>
                      <a:pt x="331" y="202"/>
                    </a:lnTo>
                    <a:lnTo>
                      <a:pt x="342" y="211"/>
                    </a:lnTo>
                    <a:lnTo>
                      <a:pt x="351" y="221"/>
                    </a:lnTo>
                    <a:lnTo>
                      <a:pt x="361" y="231"/>
                    </a:lnTo>
                    <a:lnTo>
                      <a:pt x="372" y="241"/>
                    </a:lnTo>
                    <a:lnTo>
                      <a:pt x="381" y="251"/>
                    </a:lnTo>
                    <a:lnTo>
                      <a:pt x="397" y="272"/>
                    </a:lnTo>
                    <a:lnTo>
                      <a:pt x="414" y="293"/>
                    </a:lnTo>
                    <a:lnTo>
                      <a:pt x="427" y="316"/>
                    </a:lnTo>
                    <a:lnTo>
                      <a:pt x="440" y="340"/>
                    </a:lnTo>
                    <a:lnTo>
                      <a:pt x="449" y="365"/>
                    </a:lnTo>
                    <a:lnTo>
                      <a:pt x="454" y="391"/>
                    </a:lnTo>
                    <a:lnTo>
                      <a:pt x="455" y="416"/>
                    </a:lnTo>
                    <a:lnTo>
                      <a:pt x="452" y="443"/>
                    </a:lnTo>
                    <a:lnTo>
                      <a:pt x="445" y="467"/>
                    </a:lnTo>
                    <a:lnTo>
                      <a:pt x="436" y="488"/>
                    </a:lnTo>
                    <a:lnTo>
                      <a:pt x="424" y="510"/>
                    </a:lnTo>
                    <a:lnTo>
                      <a:pt x="412" y="531"/>
                    </a:lnTo>
                    <a:lnTo>
                      <a:pt x="398" y="551"/>
                    </a:lnTo>
                    <a:lnTo>
                      <a:pt x="386" y="572"/>
                    </a:lnTo>
                    <a:lnTo>
                      <a:pt x="375" y="593"/>
                    </a:lnTo>
                    <a:lnTo>
                      <a:pt x="366" y="615"/>
                    </a:lnTo>
                    <a:lnTo>
                      <a:pt x="366" y="618"/>
                    </a:lnTo>
                    <a:lnTo>
                      <a:pt x="369" y="620"/>
                    </a:lnTo>
                    <a:lnTo>
                      <a:pt x="372" y="619"/>
                    </a:lnTo>
                    <a:lnTo>
                      <a:pt x="375" y="617"/>
                    </a:lnTo>
                    <a:lnTo>
                      <a:pt x="387" y="595"/>
                    </a:lnTo>
                    <a:lnTo>
                      <a:pt x="402" y="573"/>
                    </a:lnTo>
                    <a:lnTo>
                      <a:pt x="417" y="552"/>
                    </a:lnTo>
                    <a:lnTo>
                      <a:pt x="431" y="531"/>
                    </a:lnTo>
                    <a:lnTo>
                      <a:pt x="446" y="510"/>
                    </a:lnTo>
                    <a:lnTo>
                      <a:pt x="458" y="487"/>
                    </a:lnTo>
                    <a:lnTo>
                      <a:pt x="468" y="464"/>
                    </a:lnTo>
                    <a:lnTo>
                      <a:pt x="476" y="439"/>
                    </a:lnTo>
                    <a:lnTo>
                      <a:pt x="479" y="413"/>
                    </a:lnTo>
                    <a:lnTo>
                      <a:pt x="477" y="388"/>
                    </a:lnTo>
                    <a:lnTo>
                      <a:pt x="472" y="364"/>
                    </a:lnTo>
                    <a:lnTo>
                      <a:pt x="463" y="340"/>
                    </a:lnTo>
                    <a:lnTo>
                      <a:pt x="452" y="317"/>
                    </a:lnTo>
                    <a:lnTo>
                      <a:pt x="440" y="296"/>
                    </a:lnTo>
                    <a:lnTo>
                      <a:pt x="424" y="276"/>
                    </a:lnTo>
                    <a:lnTo>
                      <a:pt x="409" y="257"/>
                    </a:lnTo>
                    <a:lnTo>
                      <a:pt x="399" y="245"/>
                    </a:lnTo>
                    <a:lnTo>
                      <a:pt x="389" y="235"/>
                    </a:lnTo>
                    <a:lnTo>
                      <a:pt x="378" y="225"/>
                    </a:lnTo>
                    <a:lnTo>
                      <a:pt x="368" y="215"/>
                    </a:lnTo>
                    <a:lnTo>
                      <a:pt x="355" y="206"/>
                    </a:lnTo>
                    <a:lnTo>
                      <a:pt x="344" y="197"/>
                    </a:lnTo>
                    <a:lnTo>
                      <a:pt x="333" y="188"/>
                    </a:lnTo>
                    <a:lnTo>
                      <a:pt x="320" y="179"/>
                    </a:lnTo>
                    <a:lnTo>
                      <a:pt x="308" y="171"/>
                    </a:lnTo>
                    <a:lnTo>
                      <a:pt x="296" y="163"/>
                    </a:lnTo>
                    <a:lnTo>
                      <a:pt x="283" y="154"/>
                    </a:lnTo>
                    <a:lnTo>
                      <a:pt x="272" y="145"/>
                    </a:lnTo>
                    <a:lnTo>
                      <a:pt x="260" y="137"/>
                    </a:lnTo>
                    <a:lnTo>
                      <a:pt x="247" y="129"/>
                    </a:lnTo>
                    <a:lnTo>
                      <a:pt x="236" y="119"/>
                    </a:lnTo>
                    <a:lnTo>
                      <a:pt x="225" y="110"/>
                    </a:lnTo>
                    <a:lnTo>
                      <a:pt x="206" y="96"/>
                    </a:lnTo>
                    <a:lnTo>
                      <a:pt x="187" y="82"/>
                    </a:lnTo>
                    <a:lnTo>
                      <a:pt x="169" y="70"/>
                    </a:lnTo>
                    <a:lnTo>
                      <a:pt x="149" y="59"/>
                    </a:lnTo>
                    <a:lnTo>
                      <a:pt x="131" y="48"/>
                    </a:lnTo>
                    <a:lnTo>
                      <a:pt x="112" y="39"/>
                    </a:lnTo>
                    <a:lnTo>
                      <a:pt x="94" y="32"/>
                    </a:lnTo>
                    <a:lnTo>
                      <a:pt x="77" y="25"/>
                    </a:lnTo>
                    <a:lnTo>
                      <a:pt x="61" y="18"/>
                    </a:lnTo>
                    <a:lnTo>
                      <a:pt x="46" y="13"/>
                    </a:lnTo>
                    <a:lnTo>
                      <a:pt x="33" y="9"/>
                    </a:lnTo>
                    <a:lnTo>
                      <a:pt x="22" y="6"/>
                    </a:lnTo>
                    <a:lnTo>
                      <a:pt x="12" y="3"/>
                    </a:lnTo>
                    <a:lnTo>
                      <a:pt x="6" y="1"/>
                    </a:lnTo>
                    <a:lnTo>
                      <a:pt x="1" y="0"/>
                    </a:lnTo>
                    <a:lnTo>
                      <a:pt x="0" y="0"/>
                    </a:lnTo>
                    <a:lnTo>
                      <a:pt x="2" y="1"/>
                    </a:lnTo>
                    <a:lnTo>
                      <a:pt x="6" y="3"/>
                    </a:lnTo>
                    <a:lnTo>
                      <a:pt x="13" y="6"/>
                    </a:lnTo>
                    <a:lnTo>
                      <a:pt x="24" y="11"/>
                    </a:lnTo>
                    <a:lnTo>
                      <a:pt x="35" y="16"/>
                    </a:lnTo>
                    <a:lnTo>
                      <a:pt x="48" y="23"/>
                    </a:lnTo>
                    <a:lnTo>
                      <a:pt x="64" y="30"/>
                    </a:lnTo>
                    <a:lnTo>
                      <a:pt x="79" y="38"/>
                    </a:lnTo>
                    <a:lnTo>
                      <a:pt x="96" y="46"/>
                    </a:lnTo>
                    <a:lnTo>
                      <a:pt x="113" y="56"/>
                    </a:lnTo>
                    <a:lnTo>
                      <a:pt x="131" y="64"/>
                    </a:lnTo>
                    <a:lnTo>
                      <a:pt x="147" y="73"/>
                    </a:lnTo>
                    <a:lnTo>
                      <a:pt x="164" y="82"/>
                    </a:lnTo>
                    <a:lnTo>
                      <a:pt x="180" y="92"/>
                    </a:lnTo>
                    <a:lnTo>
                      <a:pt x="195" y="100"/>
                    </a:lnTo>
                    <a:lnTo>
                      <a:pt x="207" y="108"/>
                    </a:lnTo>
                    <a:close/>
                  </a:path>
                </a:pathLst>
              </a:custGeom>
              <a:solidFill>
                <a:srgbClr val="140000"/>
              </a:solidFill>
              <a:ln w="9525">
                <a:noFill/>
                <a:round/>
                <a:headEnd/>
                <a:tailEnd/>
              </a:ln>
            </p:spPr>
            <p:txBody>
              <a:bodyPr/>
              <a:lstStyle/>
              <a:p>
                <a:endParaRPr lang="ja-JP" altLang="en-US"/>
              </a:p>
            </p:txBody>
          </p:sp>
          <p:sp>
            <p:nvSpPr>
              <p:cNvPr id="8296" name="Freeform 65"/>
              <p:cNvSpPr>
                <a:spLocks/>
              </p:cNvSpPr>
              <p:nvPr/>
            </p:nvSpPr>
            <p:spPr bwMode="auto">
              <a:xfrm>
                <a:off x="1051" y="2719"/>
                <a:ext cx="66" cy="138"/>
              </a:xfrm>
              <a:custGeom>
                <a:avLst/>
                <a:gdLst>
                  <a:gd name="T0" fmla="*/ 0 w 270"/>
                  <a:gd name="T1" fmla="*/ 0 h 564"/>
                  <a:gd name="T2" fmla="*/ 0 w 270"/>
                  <a:gd name="T3" fmla="*/ 0 h 564"/>
                  <a:gd name="T4" fmla="*/ 0 w 270"/>
                  <a:gd name="T5" fmla="*/ 0 h 564"/>
                  <a:gd name="T6" fmla="*/ 0 w 270"/>
                  <a:gd name="T7" fmla="*/ 0 h 564"/>
                  <a:gd name="T8" fmla="*/ 0 w 270"/>
                  <a:gd name="T9" fmla="*/ 0 h 564"/>
                  <a:gd name="T10" fmla="*/ 0 w 270"/>
                  <a:gd name="T11" fmla="*/ 0 h 564"/>
                  <a:gd name="T12" fmla="*/ 0 w 270"/>
                  <a:gd name="T13" fmla="*/ 0 h 564"/>
                  <a:gd name="T14" fmla="*/ 0 w 270"/>
                  <a:gd name="T15" fmla="*/ 0 h 564"/>
                  <a:gd name="T16" fmla="*/ 0 w 270"/>
                  <a:gd name="T17" fmla="*/ 0 h 564"/>
                  <a:gd name="T18" fmla="*/ 0 w 270"/>
                  <a:gd name="T19" fmla="*/ 0 h 564"/>
                  <a:gd name="T20" fmla="*/ 0 w 270"/>
                  <a:gd name="T21" fmla="*/ 0 h 564"/>
                  <a:gd name="T22" fmla="*/ 0 w 270"/>
                  <a:gd name="T23" fmla="*/ 0 h 564"/>
                  <a:gd name="T24" fmla="*/ 0 w 270"/>
                  <a:gd name="T25" fmla="*/ 0 h 564"/>
                  <a:gd name="T26" fmla="*/ 0 w 270"/>
                  <a:gd name="T27" fmla="*/ 0 h 564"/>
                  <a:gd name="T28" fmla="*/ 0 w 270"/>
                  <a:gd name="T29" fmla="*/ 0 h 564"/>
                  <a:gd name="T30" fmla="*/ 0 w 270"/>
                  <a:gd name="T31" fmla="*/ 0 h 564"/>
                  <a:gd name="T32" fmla="*/ 0 w 270"/>
                  <a:gd name="T33" fmla="*/ 0 h 564"/>
                  <a:gd name="T34" fmla="*/ 0 w 270"/>
                  <a:gd name="T35" fmla="*/ 0 h 564"/>
                  <a:gd name="T36" fmla="*/ 0 w 270"/>
                  <a:gd name="T37" fmla="*/ 0 h 564"/>
                  <a:gd name="T38" fmla="*/ 0 w 270"/>
                  <a:gd name="T39" fmla="*/ 0 h 564"/>
                  <a:gd name="T40" fmla="*/ 0 w 270"/>
                  <a:gd name="T41" fmla="*/ 0 h 564"/>
                  <a:gd name="T42" fmla="*/ 0 w 270"/>
                  <a:gd name="T43" fmla="*/ 0 h 564"/>
                  <a:gd name="T44" fmla="*/ 0 w 270"/>
                  <a:gd name="T45" fmla="*/ 0 h 564"/>
                  <a:gd name="T46" fmla="*/ 0 w 270"/>
                  <a:gd name="T47" fmla="*/ 0 h 564"/>
                  <a:gd name="T48" fmla="*/ 0 w 270"/>
                  <a:gd name="T49" fmla="*/ 0 h 564"/>
                  <a:gd name="T50" fmla="*/ 0 w 270"/>
                  <a:gd name="T51" fmla="*/ 0 h 564"/>
                  <a:gd name="T52" fmla="*/ 0 w 270"/>
                  <a:gd name="T53" fmla="*/ 0 h 564"/>
                  <a:gd name="T54" fmla="*/ 0 w 270"/>
                  <a:gd name="T55" fmla="*/ 0 h 564"/>
                  <a:gd name="T56" fmla="*/ 0 w 270"/>
                  <a:gd name="T57" fmla="*/ 0 h 564"/>
                  <a:gd name="T58" fmla="*/ 0 w 270"/>
                  <a:gd name="T59" fmla="*/ 0 h 564"/>
                  <a:gd name="T60" fmla="*/ 0 w 270"/>
                  <a:gd name="T61" fmla="*/ 0 h 564"/>
                  <a:gd name="T62" fmla="*/ 0 w 270"/>
                  <a:gd name="T63" fmla="*/ 0 h 564"/>
                  <a:gd name="T64" fmla="*/ 0 w 270"/>
                  <a:gd name="T65" fmla="*/ 0 h 564"/>
                  <a:gd name="T66" fmla="*/ 0 w 270"/>
                  <a:gd name="T67" fmla="*/ 0 h 564"/>
                  <a:gd name="T68" fmla="*/ 0 w 270"/>
                  <a:gd name="T69" fmla="*/ 0 h 564"/>
                  <a:gd name="T70" fmla="*/ 0 w 270"/>
                  <a:gd name="T71" fmla="*/ 0 h 564"/>
                  <a:gd name="T72" fmla="*/ 0 w 270"/>
                  <a:gd name="T73" fmla="*/ 0 h 564"/>
                  <a:gd name="T74" fmla="*/ 0 w 270"/>
                  <a:gd name="T75" fmla="*/ 0 h 564"/>
                  <a:gd name="T76" fmla="*/ 0 w 270"/>
                  <a:gd name="T77" fmla="*/ 0 h 564"/>
                  <a:gd name="T78" fmla="*/ 0 w 270"/>
                  <a:gd name="T79" fmla="*/ 0 h 564"/>
                  <a:gd name="T80" fmla="*/ 0 w 270"/>
                  <a:gd name="T81" fmla="*/ 0 h 564"/>
                  <a:gd name="T82" fmla="*/ 0 w 270"/>
                  <a:gd name="T83" fmla="*/ 0 h 564"/>
                  <a:gd name="T84" fmla="*/ 0 w 270"/>
                  <a:gd name="T85" fmla="*/ 0 h 564"/>
                  <a:gd name="T86" fmla="*/ 0 w 270"/>
                  <a:gd name="T87" fmla="*/ 0 h 564"/>
                  <a:gd name="T88" fmla="*/ 0 w 270"/>
                  <a:gd name="T89" fmla="*/ 0 h 564"/>
                  <a:gd name="T90" fmla="*/ 0 w 270"/>
                  <a:gd name="T91" fmla="*/ 0 h 564"/>
                  <a:gd name="T92" fmla="*/ 0 w 270"/>
                  <a:gd name="T93" fmla="*/ 0 h 564"/>
                  <a:gd name="T94" fmla="*/ 0 w 270"/>
                  <a:gd name="T95" fmla="*/ 0 h 564"/>
                  <a:gd name="T96" fmla="*/ 0 w 270"/>
                  <a:gd name="T97" fmla="*/ 0 h 564"/>
                  <a:gd name="T98" fmla="*/ 0 w 270"/>
                  <a:gd name="T99" fmla="*/ 0 h 564"/>
                  <a:gd name="T100" fmla="*/ 0 w 270"/>
                  <a:gd name="T101" fmla="*/ 0 h 564"/>
                  <a:gd name="T102" fmla="*/ 0 w 270"/>
                  <a:gd name="T103" fmla="*/ 0 h 564"/>
                  <a:gd name="T104" fmla="*/ 0 w 270"/>
                  <a:gd name="T105" fmla="*/ 0 h 564"/>
                  <a:gd name="T106" fmla="*/ 0 w 270"/>
                  <a:gd name="T107" fmla="*/ 0 h 5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0"/>
                  <a:gd name="T163" fmla="*/ 0 h 564"/>
                  <a:gd name="T164" fmla="*/ 270 w 270"/>
                  <a:gd name="T165" fmla="*/ 564 h 5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0" h="564">
                    <a:moveTo>
                      <a:pt x="0" y="0"/>
                    </a:moveTo>
                    <a:lnTo>
                      <a:pt x="12" y="16"/>
                    </a:lnTo>
                    <a:lnTo>
                      <a:pt x="24" y="31"/>
                    </a:lnTo>
                    <a:lnTo>
                      <a:pt x="38" y="46"/>
                    </a:lnTo>
                    <a:lnTo>
                      <a:pt x="50" y="61"/>
                    </a:lnTo>
                    <a:lnTo>
                      <a:pt x="62" y="77"/>
                    </a:lnTo>
                    <a:lnTo>
                      <a:pt x="75" y="91"/>
                    </a:lnTo>
                    <a:lnTo>
                      <a:pt x="87" y="106"/>
                    </a:lnTo>
                    <a:lnTo>
                      <a:pt x="98" y="122"/>
                    </a:lnTo>
                    <a:lnTo>
                      <a:pt x="110" y="138"/>
                    </a:lnTo>
                    <a:lnTo>
                      <a:pt x="121" y="154"/>
                    </a:lnTo>
                    <a:lnTo>
                      <a:pt x="132" y="170"/>
                    </a:lnTo>
                    <a:lnTo>
                      <a:pt x="143" y="187"/>
                    </a:lnTo>
                    <a:lnTo>
                      <a:pt x="153" y="204"/>
                    </a:lnTo>
                    <a:lnTo>
                      <a:pt x="162" y="221"/>
                    </a:lnTo>
                    <a:lnTo>
                      <a:pt x="172" y="238"/>
                    </a:lnTo>
                    <a:lnTo>
                      <a:pt x="180" y="256"/>
                    </a:lnTo>
                    <a:lnTo>
                      <a:pt x="197" y="297"/>
                    </a:lnTo>
                    <a:lnTo>
                      <a:pt x="214" y="346"/>
                    </a:lnTo>
                    <a:lnTo>
                      <a:pt x="229" y="396"/>
                    </a:lnTo>
                    <a:lnTo>
                      <a:pt x="243" y="447"/>
                    </a:lnTo>
                    <a:lnTo>
                      <a:pt x="254" y="493"/>
                    </a:lnTo>
                    <a:lnTo>
                      <a:pt x="263" y="530"/>
                    </a:lnTo>
                    <a:lnTo>
                      <a:pt x="268" y="556"/>
                    </a:lnTo>
                    <a:lnTo>
                      <a:pt x="270" y="564"/>
                    </a:lnTo>
                    <a:lnTo>
                      <a:pt x="266" y="524"/>
                    </a:lnTo>
                    <a:lnTo>
                      <a:pt x="260" y="485"/>
                    </a:lnTo>
                    <a:lnTo>
                      <a:pt x="253" y="445"/>
                    </a:lnTo>
                    <a:lnTo>
                      <a:pt x="244" y="406"/>
                    </a:lnTo>
                    <a:lnTo>
                      <a:pt x="233" y="367"/>
                    </a:lnTo>
                    <a:lnTo>
                      <a:pt x="222" y="329"/>
                    </a:lnTo>
                    <a:lnTo>
                      <a:pt x="209" y="292"/>
                    </a:lnTo>
                    <a:lnTo>
                      <a:pt x="193" y="255"/>
                    </a:lnTo>
                    <a:lnTo>
                      <a:pt x="185" y="236"/>
                    </a:lnTo>
                    <a:lnTo>
                      <a:pt x="176" y="218"/>
                    </a:lnTo>
                    <a:lnTo>
                      <a:pt x="166" y="199"/>
                    </a:lnTo>
                    <a:lnTo>
                      <a:pt x="156" y="182"/>
                    </a:lnTo>
                    <a:lnTo>
                      <a:pt x="145" y="164"/>
                    </a:lnTo>
                    <a:lnTo>
                      <a:pt x="133" y="147"/>
                    </a:lnTo>
                    <a:lnTo>
                      <a:pt x="122" y="130"/>
                    </a:lnTo>
                    <a:lnTo>
                      <a:pt x="110" y="114"/>
                    </a:lnTo>
                    <a:lnTo>
                      <a:pt x="97" y="98"/>
                    </a:lnTo>
                    <a:lnTo>
                      <a:pt x="84" y="84"/>
                    </a:lnTo>
                    <a:lnTo>
                      <a:pt x="71" y="69"/>
                    </a:lnTo>
                    <a:lnTo>
                      <a:pt x="57" y="55"/>
                    </a:lnTo>
                    <a:lnTo>
                      <a:pt x="43" y="42"/>
                    </a:lnTo>
                    <a:lnTo>
                      <a:pt x="28" y="27"/>
                    </a:lnTo>
                    <a:lnTo>
                      <a:pt x="15" y="14"/>
                    </a:lnTo>
                    <a:lnTo>
                      <a:pt x="1" y="0"/>
                    </a:lnTo>
                    <a:lnTo>
                      <a:pt x="0" y="0"/>
                    </a:lnTo>
                    <a:close/>
                  </a:path>
                </a:pathLst>
              </a:custGeom>
              <a:solidFill>
                <a:srgbClr val="140000"/>
              </a:solidFill>
              <a:ln w="9525">
                <a:noFill/>
                <a:round/>
                <a:headEnd/>
                <a:tailEnd/>
              </a:ln>
            </p:spPr>
            <p:txBody>
              <a:bodyPr/>
              <a:lstStyle/>
              <a:p>
                <a:endParaRPr lang="ja-JP" altLang="en-US"/>
              </a:p>
            </p:txBody>
          </p:sp>
          <p:sp>
            <p:nvSpPr>
              <p:cNvPr id="8297" name="Freeform 66"/>
              <p:cNvSpPr>
                <a:spLocks/>
              </p:cNvSpPr>
              <p:nvPr/>
            </p:nvSpPr>
            <p:spPr bwMode="auto">
              <a:xfrm>
                <a:off x="989" y="2879"/>
                <a:ext cx="152" cy="55"/>
              </a:xfrm>
              <a:custGeom>
                <a:avLst/>
                <a:gdLst>
                  <a:gd name="T0" fmla="*/ 0 w 618"/>
                  <a:gd name="T1" fmla="*/ 0 h 227"/>
                  <a:gd name="T2" fmla="*/ 0 w 618"/>
                  <a:gd name="T3" fmla="*/ 0 h 227"/>
                  <a:gd name="T4" fmla="*/ 0 w 618"/>
                  <a:gd name="T5" fmla="*/ 0 h 227"/>
                  <a:gd name="T6" fmla="*/ 0 w 618"/>
                  <a:gd name="T7" fmla="*/ 0 h 227"/>
                  <a:gd name="T8" fmla="*/ 0 w 618"/>
                  <a:gd name="T9" fmla="*/ 0 h 227"/>
                  <a:gd name="T10" fmla="*/ 0 w 618"/>
                  <a:gd name="T11" fmla="*/ 0 h 227"/>
                  <a:gd name="T12" fmla="*/ 0 w 618"/>
                  <a:gd name="T13" fmla="*/ 0 h 227"/>
                  <a:gd name="T14" fmla="*/ 0 w 618"/>
                  <a:gd name="T15" fmla="*/ 0 h 227"/>
                  <a:gd name="T16" fmla="*/ 0 w 618"/>
                  <a:gd name="T17" fmla="*/ 0 h 227"/>
                  <a:gd name="T18" fmla="*/ 0 w 618"/>
                  <a:gd name="T19" fmla="*/ 0 h 227"/>
                  <a:gd name="T20" fmla="*/ 0 w 618"/>
                  <a:gd name="T21" fmla="*/ 0 h 227"/>
                  <a:gd name="T22" fmla="*/ 0 w 618"/>
                  <a:gd name="T23" fmla="*/ 0 h 227"/>
                  <a:gd name="T24" fmla="*/ 0 w 618"/>
                  <a:gd name="T25" fmla="*/ 0 h 227"/>
                  <a:gd name="T26" fmla="*/ 0 w 618"/>
                  <a:gd name="T27" fmla="*/ 0 h 227"/>
                  <a:gd name="T28" fmla="*/ 0 w 618"/>
                  <a:gd name="T29" fmla="*/ 0 h 227"/>
                  <a:gd name="T30" fmla="*/ 0 w 618"/>
                  <a:gd name="T31" fmla="*/ 0 h 227"/>
                  <a:gd name="T32" fmla="*/ 0 w 618"/>
                  <a:gd name="T33" fmla="*/ 0 h 227"/>
                  <a:gd name="T34" fmla="*/ 0 w 618"/>
                  <a:gd name="T35" fmla="*/ 0 h 227"/>
                  <a:gd name="T36" fmla="*/ 0 w 618"/>
                  <a:gd name="T37" fmla="*/ 0 h 227"/>
                  <a:gd name="T38" fmla="*/ 0 w 618"/>
                  <a:gd name="T39" fmla="*/ 0 h 227"/>
                  <a:gd name="T40" fmla="*/ 0 w 618"/>
                  <a:gd name="T41" fmla="*/ 0 h 227"/>
                  <a:gd name="T42" fmla="*/ 0 w 618"/>
                  <a:gd name="T43" fmla="*/ 0 h 227"/>
                  <a:gd name="T44" fmla="*/ 0 w 618"/>
                  <a:gd name="T45" fmla="*/ 0 h 227"/>
                  <a:gd name="T46" fmla="*/ 0 w 618"/>
                  <a:gd name="T47" fmla="*/ 0 h 227"/>
                  <a:gd name="T48" fmla="*/ 0 w 618"/>
                  <a:gd name="T49" fmla="*/ 0 h 227"/>
                  <a:gd name="T50" fmla="*/ 0 w 618"/>
                  <a:gd name="T51" fmla="*/ 0 h 227"/>
                  <a:gd name="T52" fmla="*/ 0 w 618"/>
                  <a:gd name="T53" fmla="*/ 0 h 227"/>
                  <a:gd name="T54" fmla="*/ 0 w 618"/>
                  <a:gd name="T55" fmla="*/ 0 h 227"/>
                  <a:gd name="T56" fmla="*/ 0 w 618"/>
                  <a:gd name="T57" fmla="*/ 0 h 227"/>
                  <a:gd name="T58" fmla="*/ 0 w 618"/>
                  <a:gd name="T59" fmla="*/ 0 h 227"/>
                  <a:gd name="T60" fmla="*/ 0 w 618"/>
                  <a:gd name="T61" fmla="*/ 0 h 227"/>
                  <a:gd name="T62" fmla="*/ 0 w 618"/>
                  <a:gd name="T63" fmla="*/ 0 h 227"/>
                  <a:gd name="T64" fmla="*/ 0 w 618"/>
                  <a:gd name="T65" fmla="*/ 0 h 227"/>
                  <a:gd name="T66" fmla="*/ 0 w 618"/>
                  <a:gd name="T67" fmla="*/ 0 h 227"/>
                  <a:gd name="T68" fmla="*/ 0 w 618"/>
                  <a:gd name="T69" fmla="*/ 0 h 227"/>
                  <a:gd name="T70" fmla="*/ 0 w 618"/>
                  <a:gd name="T71" fmla="*/ 0 h 227"/>
                  <a:gd name="T72" fmla="*/ 0 w 618"/>
                  <a:gd name="T73" fmla="*/ 0 h 227"/>
                  <a:gd name="T74" fmla="*/ 0 w 618"/>
                  <a:gd name="T75" fmla="*/ 0 h 227"/>
                  <a:gd name="T76" fmla="*/ 0 w 618"/>
                  <a:gd name="T77" fmla="*/ 0 h 227"/>
                  <a:gd name="T78" fmla="*/ 0 w 618"/>
                  <a:gd name="T79" fmla="*/ 0 h 227"/>
                  <a:gd name="T80" fmla="*/ 0 w 618"/>
                  <a:gd name="T81" fmla="*/ 0 h 227"/>
                  <a:gd name="T82" fmla="*/ 0 w 618"/>
                  <a:gd name="T83" fmla="*/ 0 h 227"/>
                  <a:gd name="T84" fmla="*/ 0 w 618"/>
                  <a:gd name="T85" fmla="*/ 0 h 227"/>
                  <a:gd name="T86" fmla="*/ 0 w 618"/>
                  <a:gd name="T87" fmla="*/ 0 h 227"/>
                  <a:gd name="T88" fmla="*/ 0 w 618"/>
                  <a:gd name="T89" fmla="*/ 0 h 227"/>
                  <a:gd name="T90" fmla="*/ 0 w 618"/>
                  <a:gd name="T91" fmla="*/ 0 h 227"/>
                  <a:gd name="T92" fmla="*/ 0 w 618"/>
                  <a:gd name="T93" fmla="*/ 0 h 227"/>
                  <a:gd name="T94" fmla="*/ 0 w 618"/>
                  <a:gd name="T95" fmla="*/ 0 h 227"/>
                  <a:gd name="T96" fmla="*/ 0 w 618"/>
                  <a:gd name="T97" fmla="*/ 0 h 227"/>
                  <a:gd name="T98" fmla="*/ 0 w 618"/>
                  <a:gd name="T99" fmla="*/ 0 h 227"/>
                  <a:gd name="T100" fmla="*/ 0 w 618"/>
                  <a:gd name="T101" fmla="*/ 0 h 227"/>
                  <a:gd name="T102" fmla="*/ 0 w 618"/>
                  <a:gd name="T103" fmla="*/ 0 h 227"/>
                  <a:gd name="T104" fmla="*/ 0 w 618"/>
                  <a:gd name="T105" fmla="*/ 0 h 227"/>
                  <a:gd name="T106" fmla="*/ 0 w 618"/>
                  <a:gd name="T107" fmla="*/ 0 h 227"/>
                  <a:gd name="T108" fmla="*/ 0 w 618"/>
                  <a:gd name="T109" fmla="*/ 0 h 227"/>
                  <a:gd name="T110" fmla="*/ 0 w 618"/>
                  <a:gd name="T111" fmla="*/ 0 h 227"/>
                  <a:gd name="T112" fmla="*/ 0 w 618"/>
                  <a:gd name="T113" fmla="*/ 0 h 227"/>
                  <a:gd name="T114" fmla="*/ 0 w 618"/>
                  <a:gd name="T115" fmla="*/ 0 h 2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18"/>
                  <a:gd name="T175" fmla="*/ 0 h 227"/>
                  <a:gd name="T176" fmla="*/ 618 w 618"/>
                  <a:gd name="T177" fmla="*/ 227 h 2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18" h="227">
                    <a:moveTo>
                      <a:pt x="61" y="222"/>
                    </a:moveTo>
                    <a:lnTo>
                      <a:pt x="64" y="208"/>
                    </a:lnTo>
                    <a:lnTo>
                      <a:pt x="66" y="183"/>
                    </a:lnTo>
                    <a:lnTo>
                      <a:pt x="66" y="156"/>
                    </a:lnTo>
                    <a:lnTo>
                      <a:pt x="66" y="137"/>
                    </a:lnTo>
                    <a:lnTo>
                      <a:pt x="67" y="127"/>
                    </a:lnTo>
                    <a:lnTo>
                      <a:pt x="68" y="114"/>
                    </a:lnTo>
                    <a:lnTo>
                      <a:pt x="73" y="100"/>
                    </a:lnTo>
                    <a:lnTo>
                      <a:pt x="78" y="83"/>
                    </a:lnTo>
                    <a:lnTo>
                      <a:pt x="86" y="69"/>
                    </a:lnTo>
                    <a:lnTo>
                      <a:pt x="98" y="55"/>
                    </a:lnTo>
                    <a:lnTo>
                      <a:pt x="114" y="44"/>
                    </a:lnTo>
                    <a:lnTo>
                      <a:pt x="134" y="37"/>
                    </a:lnTo>
                    <a:lnTo>
                      <a:pt x="151" y="34"/>
                    </a:lnTo>
                    <a:lnTo>
                      <a:pt x="167" y="33"/>
                    </a:lnTo>
                    <a:lnTo>
                      <a:pt x="184" y="32"/>
                    </a:lnTo>
                    <a:lnTo>
                      <a:pt x="200" y="33"/>
                    </a:lnTo>
                    <a:lnTo>
                      <a:pt x="216" y="35"/>
                    </a:lnTo>
                    <a:lnTo>
                      <a:pt x="232" y="38"/>
                    </a:lnTo>
                    <a:lnTo>
                      <a:pt x="246" y="42"/>
                    </a:lnTo>
                    <a:lnTo>
                      <a:pt x="262" y="47"/>
                    </a:lnTo>
                    <a:lnTo>
                      <a:pt x="276" y="53"/>
                    </a:lnTo>
                    <a:lnTo>
                      <a:pt x="291" y="61"/>
                    </a:lnTo>
                    <a:lnTo>
                      <a:pt x="304" y="68"/>
                    </a:lnTo>
                    <a:lnTo>
                      <a:pt x="319" y="76"/>
                    </a:lnTo>
                    <a:lnTo>
                      <a:pt x="332" y="84"/>
                    </a:lnTo>
                    <a:lnTo>
                      <a:pt x="345" y="93"/>
                    </a:lnTo>
                    <a:lnTo>
                      <a:pt x="359" y="101"/>
                    </a:lnTo>
                    <a:lnTo>
                      <a:pt x="372" y="109"/>
                    </a:lnTo>
                    <a:lnTo>
                      <a:pt x="385" y="117"/>
                    </a:lnTo>
                    <a:lnTo>
                      <a:pt x="400" y="124"/>
                    </a:lnTo>
                    <a:lnTo>
                      <a:pt x="414" y="131"/>
                    </a:lnTo>
                    <a:lnTo>
                      <a:pt x="429" y="136"/>
                    </a:lnTo>
                    <a:lnTo>
                      <a:pt x="443" y="141"/>
                    </a:lnTo>
                    <a:lnTo>
                      <a:pt x="459" y="146"/>
                    </a:lnTo>
                    <a:lnTo>
                      <a:pt x="474" y="150"/>
                    </a:lnTo>
                    <a:lnTo>
                      <a:pt x="488" y="153"/>
                    </a:lnTo>
                    <a:lnTo>
                      <a:pt x="504" y="156"/>
                    </a:lnTo>
                    <a:lnTo>
                      <a:pt x="519" y="159"/>
                    </a:lnTo>
                    <a:lnTo>
                      <a:pt x="535" y="162"/>
                    </a:lnTo>
                    <a:lnTo>
                      <a:pt x="551" y="163"/>
                    </a:lnTo>
                    <a:lnTo>
                      <a:pt x="567" y="165"/>
                    </a:lnTo>
                    <a:lnTo>
                      <a:pt x="582" y="166"/>
                    </a:lnTo>
                    <a:lnTo>
                      <a:pt x="599" y="167"/>
                    </a:lnTo>
                    <a:lnTo>
                      <a:pt x="614" y="167"/>
                    </a:lnTo>
                    <a:lnTo>
                      <a:pt x="616" y="166"/>
                    </a:lnTo>
                    <a:lnTo>
                      <a:pt x="618" y="164"/>
                    </a:lnTo>
                    <a:lnTo>
                      <a:pt x="618" y="162"/>
                    </a:lnTo>
                    <a:lnTo>
                      <a:pt x="616" y="160"/>
                    </a:lnTo>
                    <a:lnTo>
                      <a:pt x="601" y="158"/>
                    </a:lnTo>
                    <a:lnTo>
                      <a:pt x="585" y="155"/>
                    </a:lnTo>
                    <a:lnTo>
                      <a:pt x="570" y="153"/>
                    </a:lnTo>
                    <a:lnTo>
                      <a:pt x="554" y="151"/>
                    </a:lnTo>
                    <a:lnTo>
                      <a:pt x="539" y="148"/>
                    </a:lnTo>
                    <a:lnTo>
                      <a:pt x="523" y="145"/>
                    </a:lnTo>
                    <a:lnTo>
                      <a:pt x="509" y="141"/>
                    </a:lnTo>
                    <a:lnTo>
                      <a:pt x="495" y="137"/>
                    </a:lnTo>
                    <a:lnTo>
                      <a:pt x="479" y="133"/>
                    </a:lnTo>
                    <a:lnTo>
                      <a:pt x="466" y="128"/>
                    </a:lnTo>
                    <a:lnTo>
                      <a:pt x="451" y="121"/>
                    </a:lnTo>
                    <a:lnTo>
                      <a:pt x="437" y="116"/>
                    </a:lnTo>
                    <a:lnTo>
                      <a:pt x="424" y="109"/>
                    </a:lnTo>
                    <a:lnTo>
                      <a:pt x="409" y="102"/>
                    </a:lnTo>
                    <a:lnTo>
                      <a:pt x="396" y="94"/>
                    </a:lnTo>
                    <a:lnTo>
                      <a:pt x="382" y="85"/>
                    </a:lnTo>
                    <a:lnTo>
                      <a:pt x="370" y="77"/>
                    </a:lnTo>
                    <a:lnTo>
                      <a:pt x="359" y="70"/>
                    </a:lnTo>
                    <a:lnTo>
                      <a:pt x="346" y="62"/>
                    </a:lnTo>
                    <a:lnTo>
                      <a:pt x="334" y="54"/>
                    </a:lnTo>
                    <a:lnTo>
                      <a:pt x="322" y="46"/>
                    </a:lnTo>
                    <a:lnTo>
                      <a:pt x="309" y="39"/>
                    </a:lnTo>
                    <a:lnTo>
                      <a:pt x="297" y="32"/>
                    </a:lnTo>
                    <a:lnTo>
                      <a:pt x="285" y="26"/>
                    </a:lnTo>
                    <a:lnTo>
                      <a:pt x="271" y="19"/>
                    </a:lnTo>
                    <a:lnTo>
                      <a:pt x="259" y="14"/>
                    </a:lnTo>
                    <a:lnTo>
                      <a:pt x="245" y="9"/>
                    </a:lnTo>
                    <a:lnTo>
                      <a:pt x="231" y="6"/>
                    </a:lnTo>
                    <a:lnTo>
                      <a:pt x="218" y="3"/>
                    </a:lnTo>
                    <a:lnTo>
                      <a:pt x="203" y="1"/>
                    </a:lnTo>
                    <a:lnTo>
                      <a:pt x="189" y="0"/>
                    </a:lnTo>
                    <a:lnTo>
                      <a:pt x="173" y="0"/>
                    </a:lnTo>
                    <a:lnTo>
                      <a:pt x="161" y="1"/>
                    </a:lnTo>
                    <a:lnTo>
                      <a:pt x="149" y="3"/>
                    </a:lnTo>
                    <a:lnTo>
                      <a:pt x="137" y="7"/>
                    </a:lnTo>
                    <a:lnTo>
                      <a:pt x="126" y="11"/>
                    </a:lnTo>
                    <a:lnTo>
                      <a:pt x="115" y="17"/>
                    </a:lnTo>
                    <a:lnTo>
                      <a:pt x="104" y="24"/>
                    </a:lnTo>
                    <a:lnTo>
                      <a:pt x="94" y="31"/>
                    </a:lnTo>
                    <a:lnTo>
                      <a:pt x="85" y="39"/>
                    </a:lnTo>
                    <a:lnTo>
                      <a:pt x="77" y="48"/>
                    </a:lnTo>
                    <a:lnTo>
                      <a:pt x="69" y="58"/>
                    </a:lnTo>
                    <a:lnTo>
                      <a:pt x="64" y="68"/>
                    </a:lnTo>
                    <a:lnTo>
                      <a:pt x="60" y="79"/>
                    </a:lnTo>
                    <a:lnTo>
                      <a:pt x="57" y="91"/>
                    </a:lnTo>
                    <a:lnTo>
                      <a:pt x="56" y="102"/>
                    </a:lnTo>
                    <a:lnTo>
                      <a:pt x="55" y="114"/>
                    </a:lnTo>
                    <a:lnTo>
                      <a:pt x="55" y="127"/>
                    </a:lnTo>
                    <a:lnTo>
                      <a:pt x="57" y="147"/>
                    </a:lnTo>
                    <a:lnTo>
                      <a:pt x="59" y="178"/>
                    </a:lnTo>
                    <a:lnTo>
                      <a:pt x="56" y="203"/>
                    </a:lnTo>
                    <a:lnTo>
                      <a:pt x="42" y="205"/>
                    </a:lnTo>
                    <a:lnTo>
                      <a:pt x="35" y="201"/>
                    </a:lnTo>
                    <a:lnTo>
                      <a:pt x="28" y="195"/>
                    </a:lnTo>
                    <a:lnTo>
                      <a:pt x="21" y="189"/>
                    </a:lnTo>
                    <a:lnTo>
                      <a:pt x="15" y="183"/>
                    </a:lnTo>
                    <a:lnTo>
                      <a:pt x="9" y="177"/>
                    </a:lnTo>
                    <a:lnTo>
                      <a:pt x="5" y="173"/>
                    </a:lnTo>
                    <a:lnTo>
                      <a:pt x="2" y="170"/>
                    </a:lnTo>
                    <a:lnTo>
                      <a:pt x="0" y="169"/>
                    </a:lnTo>
                    <a:lnTo>
                      <a:pt x="3" y="172"/>
                    </a:lnTo>
                    <a:lnTo>
                      <a:pt x="8" y="180"/>
                    </a:lnTo>
                    <a:lnTo>
                      <a:pt x="15" y="193"/>
                    </a:lnTo>
                    <a:lnTo>
                      <a:pt x="23" y="205"/>
                    </a:lnTo>
                    <a:lnTo>
                      <a:pt x="33" y="216"/>
                    </a:lnTo>
                    <a:lnTo>
                      <a:pt x="44" y="225"/>
                    </a:lnTo>
                    <a:lnTo>
                      <a:pt x="53" y="227"/>
                    </a:lnTo>
                    <a:lnTo>
                      <a:pt x="61" y="222"/>
                    </a:lnTo>
                    <a:close/>
                  </a:path>
                </a:pathLst>
              </a:custGeom>
              <a:solidFill>
                <a:srgbClr val="140000"/>
              </a:solidFill>
              <a:ln w="9525">
                <a:noFill/>
                <a:round/>
                <a:headEnd/>
                <a:tailEnd/>
              </a:ln>
            </p:spPr>
            <p:txBody>
              <a:bodyPr/>
              <a:lstStyle/>
              <a:p>
                <a:endParaRPr lang="ja-JP" altLang="en-US"/>
              </a:p>
            </p:txBody>
          </p:sp>
          <p:sp>
            <p:nvSpPr>
              <p:cNvPr id="8298" name="Freeform 67"/>
              <p:cNvSpPr>
                <a:spLocks/>
              </p:cNvSpPr>
              <p:nvPr/>
            </p:nvSpPr>
            <p:spPr bwMode="auto">
              <a:xfrm>
                <a:off x="1035" y="2666"/>
                <a:ext cx="47" cy="57"/>
              </a:xfrm>
              <a:custGeom>
                <a:avLst/>
                <a:gdLst>
                  <a:gd name="T0" fmla="*/ 0 w 191"/>
                  <a:gd name="T1" fmla="*/ 0 h 232"/>
                  <a:gd name="T2" fmla="*/ 0 w 191"/>
                  <a:gd name="T3" fmla="*/ 0 h 232"/>
                  <a:gd name="T4" fmla="*/ 0 w 191"/>
                  <a:gd name="T5" fmla="*/ 0 h 232"/>
                  <a:gd name="T6" fmla="*/ 0 w 191"/>
                  <a:gd name="T7" fmla="*/ 0 h 232"/>
                  <a:gd name="T8" fmla="*/ 0 w 191"/>
                  <a:gd name="T9" fmla="*/ 0 h 232"/>
                  <a:gd name="T10" fmla="*/ 0 w 191"/>
                  <a:gd name="T11" fmla="*/ 0 h 232"/>
                  <a:gd name="T12" fmla="*/ 0 w 191"/>
                  <a:gd name="T13" fmla="*/ 0 h 232"/>
                  <a:gd name="T14" fmla="*/ 0 w 191"/>
                  <a:gd name="T15" fmla="*/ 0 h 232"/>
                  <a:gd name="T16" fmla="*/ 0 w 191"/>
                  <a:gd name="T17" fmla="*/ 0 h 232"/>
                  <a:gd name="T18" fmla="*/ 0 w 191"/>
                  <a:gd name="T19" fmla="*/ 0 h 232"/>
                  <a:gd name="T20" fmla="*/ 0 w 191"/>
                  <a:gd name="T21" fmla="*/ 0 h 232"/>
                  <a:gd name="T22" fmla="*/ 0 w 191"/>
                  <a:gd name="T23" fmla="*/ 0 h 232"/>
                  <a:gd name="T24" fmla="*/ 0 w 191"/>
                  <a:gd name="T25" fmla="*/ 0 h 232"/>
                  <a:gd name="T26" fmla="*/ 0 w 191"/>
                  <a:gd name="T27" fmla="*/ 0 h 232"/>
                  <a:gd name="T28" fmla="*/ 0 w 191"/>
                  <a:gd name="T29" fmla="*/ 0 h 232"/>
                  <a:gd name="T30" fmla="*/ 0 w 191"/>
                  <a:gd name="T31" fmla="*/ 0 h 232"/>
                  <a:gd name="T32" fmla="*/ 0 w 191"/>
                  <a:gd name="T33" fmla="*/ 0 h 232"/>
                  <a:gd name="T34" fmla="*/ 0 w 191"/>
                  <a:gd name="T35" fmla="*/ 0 h 232"/>
                  <a:gd name="T36" fmla="*/ 0 w 191"/>
                  <a:gd name="T37" fmla="*/ 0 h 232"/>
                  <a:gd name="T38" fmla="*/ 0 w 191"/>
                  <a:gd name="T39" fmla="*/ 0 h 232"/>
                  <a:gd name="T40" fmla="*/ 0 w 191"/>
                  <a:gd name="T41" fmla="*/ 0 h 232"/>
                  <a:gd name="T42" fmla="*/ 0 w 191"/>
                  <a:gd name="T43" fmla="*/ 0 h 232"/>
                  <a:gd name="T44" fmla="*/ 0 w 191"/>
                  <a:gd name="T45" fmla="*/ 0 h 232"/>
                  <a:gd name="T46" fmla="*/ 0 w 191"/>
                  <a:gd name="T47" fmla="*/ 0 h 232"/>
                  <a:gd name="T48" fmla="*/ 0 w 191"/>
                  <a:gd name="T49" fmla="*/ 0 h 232"/>
                  <a:gd name="T50" fmla="*/ 0 w 191"/>
                  <a:gd name="T51" fmla="*/ 0 h 232"/>
                  <a:gd name="T52" fmla="*/ 0 w 191"/>
                  <a:gd name="T53" fmla="*/ 0 h 232"/>
                  <a:gd name="T54" fmla="*/ 0 w 191"/>
                  <a:gd name="T55" fmla="*/ 0 h 232"/>
                  <a:gd name="T56" fmla="*/ 0 w 191"/>
                  <a:gd name="T57" fmla="*/ 0 h 232"/>
                  <a:gd name="T58" fmla="*/ 0 w 191"/>
                  <a:gd name="T59" fmla="*/ 0 h 232"/>
                  <a:gd name="T60" fmla="*/ 0 w 191"/>
                  <a:gd name="T61" fmla="*/ 0 h 232"/>
                  <a:gd name="T62" fmla="*/ 0 w 191"/>
                  <a:gd name="T63" fmla="*/ 0 h 232"/>
                  <a:gd name="T64" fmla="*/ 0 w 191"/>
                  <a:gd name="T65" fmla="*/ 0 h 232"/>
                  <a:gd name="T66" fmla="*/ 0 w 191"/>
                  <a:gd name="T67" fmla="*/ 0 h 232"/>
                  <a:gd name="T68" fmla="*/ 0 w 191"/>
                  <a:gd name="T69" fmla="*/ 0 h 232"/>
                  <a:gd name="T70" fmla="*/ 0 w 191"/>
                  <a:gd name="T71" fmla="*/ 0 h 232"/>
                  <a:gd name="T72" fmla="*/ 0 w 191"/>
                  <a:gd name="T73" fmla="*/ 0 h 232"/>
                  <a:gd name="T74" fmla="*/ 0 w 191"/>
                  <a:gd name="T75" fmla="*/ 0 h 232"/>
                  <a:gd name="T76" fmla="*/ 0 w 191"/>
                  <a:gd name="T77" fmla="*/ 0 h 232"/>
                  <a:gd name="T78" fmla="*/ 0 w 191"/>
                  <a:gd name="T79" fmla="*/ 0 h 232"/>
                  <a:gd name="T80" fmla="*/ 0 w 191"/>
                  <a:gd name="T81" fmla="*/ 0 h 232"/>
                  <a:gd name="T82" fmla="*/ 0 w 191"/>
                  <a:gd name="T83" fmla="*/ 0 h 232"/>
                  <a:gd name="T84" fmla="*/ 0 w 191"/>
                  <a:gd name="T85" fmla="*/ 0 h 232"/>
                  <a:gd name="T86" fmla="*/ 0 w 191"/>
                  <a:gd name="T87" fmla="*/ 0 h 232"/>
                  <a:gd name="T88" fmla="*/ 0 w 191"/>
                  <a:gd name="T89" fmla="*/ 0 h 232"/>
                  <a:gd name="T90" fmla="*/ 0 w 191"/>
                  <a:gd name="T91" fmla="*/ 0 h 232"/>
                  <a:gd name="T92" fmla="*/ 0 w 191"/>
                  <a:gd name="T93" fmla="*/ 0 h 232"/>
                  <a:gd name="T94" fmla="*/ 0 w 191"/>
                  <a:gd name="T95" fmla="*/ 0 h 232"/>
                  <a:gd name="T96" fmla="*/ 0 w 191"/>
                  <a:gd name="T97" fmla="*/ 0 h 232"/>
                  <a:gd name="T98" fmla="*/ 0 w 191"/>
                  <a:gd name="T99" fmla="*/ 0 h 232"/>
                  <a:gd name="T100" fmla="*/ 0 w 191"/>
                  <a:gd name="T101" fmla="*/ 0 h 232"/>
                  <a:gd name="T102" fmla="*/ 0 w 191"/>
                  <a:gd name="T103" fmla="*/ 0 h 232"/>
                  <a:gd name="T104" fmla="*/ 0 w 191"/>
                  <a:gd name="T105" fmla="*/ 0 h 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
                  <a:gd name="T160" fmla="*/ 0 h 232"/>
                  <a:gd name="T161" fmla="*/ 191 w 191"/>
                  <a:gd name="T162" fmla="*/ 232 h 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 h="232">
                    <a:moveTo>
                      <a:pt x="52" y="142"/>
                    </a:moveTo>
                    <a:lnTo>
                      <a:pt x="59" y="150"/>
                    </a:lnTo>
                    <a:lnTo>
                      <a:pt x="66" y="159"/>
                    </a:lnTo>
                    <a:lnTo>
                      <a:pt x="73" y="166"/>
                    </a:lnTo>
                    <a:lnTo>
                      <a:pt x="81" y="174"/>
                    </a:lnTo>
                    <a:lnTo>
                      <a:pt x="89" y="181"/>
                    </a:lnTo>
                    <a:lnTo>
                      <a:pt x="98" y="189"/>
                    </a:lnTo>
                    <a:lnTo>
                      <a:pt x="106" y="195"/>
                    </a:lnTo>
                    <a:lnTo>
                      <a:pt x="114" y="201"/>
                    </a:lnTo>
                    <a:lnTo>
                      <a:pt x="122" y="206"/>
                    </a:lnTo>
                    <a:lnTo>
                      <a:pt x="132" y="211"/>
                    </a:lnTo>
                    <a:lnTo>
                      <a:pt x="141" y="215"/>
                    </a:lnTo>
                    <a:lnTo>
                      <a:pt x="150" y="220"/>
                    </a:lnTo>
                    <a:lnTo>
                      <a:pt x="159" y="223"/>
                    </a:lnTo>
                    <a:lnTo>
                      <a:pt x="170" y="226"/>
                    </a:lnTo>
                    <a:lnTo>
                      <a:pt x="179" y="229"/>
                    </a:lnTo>
                    <a:lnTo>
                      <a:pt x="188" y="232"/>
                    </a:lnTo>
                    <a:lnTo>
                      <a:pt x="190" y="232"/>
                    </a:lnTo>
                    <a:lnTo>
                      <a:pt x="191" y="230"/>
                    </a:lnTo>
                    <a:lnTo>
                      <a:pt x="191" y="229"/>
                    </a:lnTo>
                    <a:lnTo>
                      <a:pt x="190" y="228"/>
                    </a:lnTo>
                    <a:lnTo>
                      <a:pt x="183" y="225"/>
                    </a:lnTo>
                    <a:lnTo>
                      <a:pt x="176" y="222"/>
                    </a:lnTo>
                    <a:lnTo>
                      <a:pt x="169" y="219"/>
                    </a:lnTo>
                    <a:lnTo>
                      <a:pt x="163" y="215"/>
                    </a:lnTo>
                    <a:lnTo>
                      <a:pt x="155" y="212"/>
                    </a:lnTo>
                    <a:lnTo>
                      <a:pt x="148" y="209"/>
                    </a:lnTo>
                    <a:lnTo>
                      <a:pt x="141" y="206"/>
                    </a:lnTo>
                    <a:lnTo>
                      <a:pt x="134" y="203"/>
                    </a:lnTo>
                    <a:lnTo>
                      <a:pt x="125" y="198"/>
                    </a:lnTo>
                    <a:lnTo>
                      <a:pt x="117" y="193"/>
                    </a:lnTo>
                    <a:lnTo>
                      <a:pt x="109" y="187"/>
                    </a:lnTo>
                    <a:lnTo>
                      <a:pt x="102" y="179"/>
                    </a:lnTo>
                    <a:lnTo>
                      <a:pt x="95" y="173"/>
                    </a:lnTo>
                    <a:lnTo>
                      <a:pt x="87" y="166"/>
                    </a:lnTo>
                    <a:lnTo>
                      <a:pt x="80" y="159"/>
                    </a:lnTo>
                    <a:lnTo>
                      <a:pt x="73" y="152"/>
                    </a:lnTo>
                    <a:lnTo>
                      <a:pt x="60" y="134"/>
                    </a:lnTo>
                    <a:lnTo>
                      <a:pt x="46" y="112"/>
                    </a:lnTo>
                    <a:lnTo>
                      <a:pt x="34" y="88"/>
                    </a:lnTo>
                    <a:lnTo>
                      <a:pt x="23" y="62"/>
                    </a:lnTo>
                    <a:lnTo>
                      <a:pt x="13" y="38"/>
                    </a:lnTo>
                    <a:lnTo>
                      <a:pt x="6" y="19"/>
                    </a:lnTo>
                    <a:lnTo>
                      <a:pt x="2" y="5"/>
                    </a:lnTo>
                    <a:lnTo>
                      <a:pt x="0" y="0"/>
                    </a:lnTo>
                    <a:lnTo>
                      <a:pt x="1" y="4"/>
                    </a:lnTo>
                    <a:lnTo>
                      <a:pt x="4" y="16"/>
                    </a:lnTo>
                    <a:lnTo>
                      <a:pt x="8" y="35"/>
                    </a:lnTo>
                    <a:lnTo>
                      <a:pt x="15" y="57"/>
                    </a:lnTo>
                    <a:lnTo>
                      <a:pt x="23" y="80"/>
                    </a:lnTo>
                    <a:lnTo>
                      <a:pt x="32" y="104"/>
                    </a:lnTo>
                    <a:lnTo>
                      <a:pt x="41" y="125"/>
                    </a:lnTo>
                    <a:lnTo>
                      <a:pt x="52" y="142"/>
                    </a:lnTo>
                    <a:close/>
                  </a:path>
                </a:pathLst>
              </a:custGeom>
              <a:solidFill>
                <a:srgbClr val="140000"/>
              </a:solidFill>
              <a:ln w="9525">
                <a:noFill/>
                <a:round/>
                <a:headEnd/>
                <a:tailEnd/>
              </a:ln>
            </p:spPr>
            <p:txBody>
              <a:bodyPr/>
              <a:lstStyle/>
              <a:p>
                <a:endParaRPr lang="ja-JP" altLang="en-US"/>
              </a:p>
            </p:txBody>
          </p:sp>
          <p:sp>
            <p:nvSpPr>
              <p:cNvPr id="8299" name="Freeform 68"/>
              <p:cNvSpPr>
                <a:spLocks/>
              </p:cNvSpPr>
              <p:nvPr/>
            </p:nvSpPr>
            <p:spPr bwMode="auto">
              <a:xfrm>
                <a:off x="1080" y="2721"/>
                <a:ext cx="4" cy="39"/>
              </a:xfrm>
              <a:custGeom>
                <a:avLst/>
                <a:gdLst>
                  <a:gd name="T0" fmla="*/ 0 w 20"/>
                  <a:gd name="T1" fmla="*/ 0 h 160"/>
                  <a:gd name="T2" fmla="*/ 0 w 20"/>
                  <a:gd name="T3" fmla="*/ 0 h 160"/>
                  <a:gd name="T4" fmla="*/ 0 w 20"/>
                  <a:gd name="T5" fmla="*/ 0 h 160"/>
                  <a:gd name="T6" fmla="*/ 0 w 20"/>
                  <a:gd name="T7" fmla="*/ 0 h 160"/>
                  <a:gd name="T8" fmla="*/ 0 w 20"/>
                  <a:gd name="T9" fmla="*/ 0 h 160"/>
                  <a:gd name="T10" fmla="*/ 0 w 20"/>
                  <a:gd name="T11" fmla="*/ 0 h 160"/>
                  <a:gd name="T12" fmla="*/ 0 w 20"/>
                  <a:gd name="T13" fmla="*/ 0 h 160"/>
                  <a:gd name="T14" fmla="*/ 0 w 20"/>
                  <a:gd name="T15" fmla="*/ 0 h 160"/>
                  <a:gd name="T16" fmla="*/ 0 w 20"/>
                  <a:gd name="T17" fmla="*/ 0 h 160"/>
                  <a:gd name="T18" fmla="*/ 0 w 20"/>
                  <a:gd name="T19" fmla="*/ 0 h 160"/>
                  <a:gd name="T20" fmla="*/ 0 w 20"/>
                  <a:gd name="T21" fmla="*/ 0 h 160"/>
                  <a:gd name="T22" fmla="*/ 0 w 20"/>
                  <a:gd name="T23" fmla="*/ 0 h 160"/>
                  <a:gd name="T24" fmla="*/ 0 w 20"/>
                  <a:gd name="T25" fmla="*/ 0 h 160"/>
                  <a:gd name="T26" fmla="*/ 0 w 20"/>
                  <a:gd name="T27" fmla="*/ 0 h 160"/>
                  <a:gd name="T28" fmla="*/ 0 w 20"/>
                  <a:gd name="T29" fmla="*/ 0 h 160"/>
                  <a:gd name="T30" fmla="*/ 0 w 20"/>
                  <a:gd name="T31" fmla="*/ 0 h 160"/>
                  <a:gd name="T32" fmla="*/ 0 w 20"/>
                  <a:gd name="T33" fmla="*/ 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60"/>
                  <a:gd name="T53" fmla="*/ 20 w 20"/>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60">
                    <a:moveTo>
                      <a:pt x="1" y="157"/>
                    </a:moveTo>
                    <a:lnTo>
                      <a:pt x="0" y="159"/>
                    </a:lnTo>
                    <a:lnTo>
                      <a:pt x="1" y="160"/>
                    </a:lnTo>
                    <a:lnTo>
                      <a:pt x="3" y="160"/>
                    </a:lnTo>
                    <a:lnTo>
                      <a:pt x="4" y="159"/>
                    </a:lnTo>
                    <a:lnTo>
                      <a:pt x="15" y="139"/>
                    </a:lnTo>
                    <a:lnTo>
                      <a:pt x="19" y="114"/>
                    </a:lnTo>
                    <a:lnTo>
                      <a:pt x="20" y="88"/>
                    </a:lnTo>
                    <a:lnTo>
                      <a:pt x="18" y="61"/>
                    </a:lnTo>
                    <a:lnTo>
                      <a:pt x="15" y="38"/>
                    </a:lnTo>
                    <a:lnTo>
                      <a:pt x="10" y="18"/>
                    </a:lnTo>
                    <a:lnTo>
                      <a:pt x="7" y="5"/>
                    </a:lnTo>
                    <a:lnTo>
                      <a:pt x="6" y="0"/>
                    </a:lnTo>
                    <a:lnTo>
                      <a:pt x="9" y="17"/>
                    </a:lnTo>
                    <a:lnTo>
                      <a:pt x="13" y="60"/>
                    </a:lnTo>
                    <a:lnTo>
                      <a:pt x="12" y="113"/>
                    </a:lnTo>
                    <a:lnTo>
                      <a:pt x="1" y="157"/>
                    </a:lnTo>
                    <a:close/>
                  </a:path>
                </a:pathLst>
              </a:custGeom>
              <a:solidFill>
                <a:srgbClr val="140000"/>
              </a:solidFill>
              <a:ln w="9525">
                <a:noFill/>
                <a:round/>
                <a:headEnd/>
                <a:tailEnd/>
              </a:ln>
            </p:spPr>
            <p:txBody>
              <a:bodyPr/>
              <a:lstStyle/>
              <a:p>
                <a:endParaRPr lang="ja-JP" altLang="en-US"/>
              </a:p>
            </p:txBody>
          </p:sp>
          <p:sp>
            <p:nvSpPr>
              <p:cNvPr id="8300" name="Freeform 69"/>
              <p:cNvSpPr>
                <a:spLocks/>
              </p:cNvSpPr>
              <p:nvPr/>
            </p:nvSpPr>
            <p:spPr bwMode="auto">
              <a:xfrm>
                <a:off x="1018" y="2682"/>
                <a:ext cx="27" cy="96"/>
              </a:xfrm>
              <a:custGeom>
                <a:avLst/>
                <a:gdLst>
                  <a:gd name="T0" fmla="*/ 0 w 112"/>
                  <a:gd name="T1" fmla="*/ 0 h 394"/>
                  <a:gd name="T2" fmla="*/ 0 w 112"/>
                  <a:gd name="T3" fmla="*/ 0 h 394"/>
                  <a:gd name="T4" fmla="*/ 0 w 112"/>
                  <a:gd name="T5" fmla="*/ 0 h 394"/>
                  <a:gd name="T6" fmla="*/ 0 w 112"/>
                  <a:gd name="T7" fmla="*/ 0 h 394"/>
                  <a:gd name="T8" fmla="*/ 0 w 112"/>
                  <a:gd name="T9" fmla="*/ 0 h 394"/>
                  <a:gd name="T10" fmla="*/ 0 w 112"/>
                  <a:gd name="T11" fmla="*/ 0 h 394"/>
                  <a:gd name="T12" fmla="*/ 0 w 112"/>
                  <a:gd name="T13" fmla="*/ 0 h 394"/>
                  <a:gd name="T14" fmla="*/ 0 w 112"/>
                  <a:gd name="T15" fmla="*/ 0 h 394"/>
                  <a:gd name="T16" fmla="*/ 0 w 112"/>
                  <a:gd name="T17" fmla="*/ 0 h 394"/>
                  <a:gd name="T18" fmla="*/ 0 w 112"/>
                  <a:gd name="T19" fmla="*/ 0 h 394"/>
                  <a:gd name="T20" fmla="*/ 0 w 112"/>
                  <a:gd name="T21" fmla="*/ 0 h 394"/>
                  <a:gd name="T22" fmla="*/ 0 w 112"/>
                  <a:gd name="T23" fmla="*/ 0 h 394"/>
                  <a:gd name="T24" fmla="*/ 0 w 112"/>
                  <a:gd name="T25" fmla="*/ 0 h 394"/>
                  <a:gd name="T26" fmla="*/ 0 w 112"/>
                  <a:gd name="T27" fmla="*/ 0 h 394"/>
                  <a:gd name="T28" fmla="*/ 0 w 112"/>
                  <a:gd name="T29" fmla="*/ 0 h 394"/>
                  <a:gd name="T30" fmla="*/ 0 w 112"/>
                  <a:gd name="T31" fmla="*/ 0 h 394"/>
                  <a:gd name="T32" fmla="*/ 0 w 112"/>
                  <a:gd name="T33" fmla="*/ 0 h 394"/>
                  <a:gd name="T34" fmla="*/ 0 w 112"/>
                  <a:gd name="T35" fmla="*/ 0 h 394"/>
                  <a:gd name="T36" fmla="*/ 0 w 112"/>
                  <a:gd name="T37" fmla="*/ 0 h 394"/>
                  <a:gd name="T38" fmla="*/ 0 w 112"/>
                  <a:gd name="T39" fmla="*/ 0 h 394"/>
                  <a:gd name="T40" fmla="*/ 0 w 112"/>
                  <a:gd name="T41" fmla="*/ 0 h 394"/>
                  <a:gd name="T42" fmla="*/ 0 w 112"/>
                  <a:gd name="T43" fmla="*/ 0 h 394"/>
                  <a:gd name="T44" fmla="*/ 0 w 112"/>
                  <a:gd name="T45" fmla="*/ 0 h 394"/>
                  <a:gd name="T46" fmla="*/ 0 w 112"/>
                  <a:gd name="T47" fmla="*/ 0 h 394"/>
                  <a:gd name="T48" fmla="*/ 0 w 112"/>
                  <a:gd name="T49" fmla="*/ 0 h 394"/>
                  <a:gd name="T50" fmla="*/ 0 w 112"/>
                  <a:gd name="T51" fmla="*/ 0 h 394"/>
                  <a:gd name="T52" fmla="*/ 0 w 112"/>
                  <a:gd name="T53" fmla="*/ 0 h 394"/>
                  <a:gd name="T54" fmla="*/ 0 w 112"/>
                  <a:gd name="T55" fmla="*/ 0 h 394"/>
                  <a:gd name="T56" fmla="*/ 0 w 112"/>
                  <a:gd name="T57" fmla="*/ 0 h 394"/>
                  <a:gd name="T58" fmla="*/ 0 w 112"/>
                  <a:gd name="T59" fmla="*/ 0 h 394"/>
                  <a:gd name="T60" fmla="*/ 0 w 112"/>
                  <a:gd name="T61" fmla="*/ 0 h 394"/>
                  <a:gd name="T62" fmla="*/ 0 w 112"/>
                  <a:gd name="T63" fmla="*/ 0 h 394"/>
                  <a:gd name="T64" fmla="*/ 0 w 112"/>
                  <a:gd name="T65" fmla="*/ 0 h 394"/>
                  <a:gd name="T66" fmla="*/ 0 w 112"/>
                  <a:gd name="T67" fmla="*/ 0 h 394"/>
                  <a:gd name="T68" fmla="*/ 0 w 112"/>
                  <a:gd name="T69" fmla="*/ 0 h 394"/>
                  <a:gd name="T70" fmla="*/ 0 w 112"/>
                  <a:gd name="T71" fmla="*/ 0 h 394"/>
                  <a:gd name="T72" fmla="*/ 0 w 112"/>
                  <a:gd name="T73" fmla="*/ 0 h 3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
                  <a:gd name="T112" fmla="*/ 0 h 394"/>
                  <a:gd name="T113" fmla="*/ 112 w 112"/>
                  <a:gd name="T114" fmla="*/ 394 h 3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 h="394">
                    <a:moveTo>
                      <a:pt x="0" y="100"/>
                    </a:moveTo>
                    <a:lnTo>
                      <a:pt x="2" y="127"/>
                    </a:lnTo>
                    <a:lnTo>
                      <a:pt x="3" y="154"/>
                    </a:lnTo>
                    <a:lnTo>
                      <a:pt x="5" y="182"/>
                    </a:lnTo>
                    <a:lnTo>
                      <a:pt x="9" y="209"/>
                    </a:lnTo>
                    <a:lnTo>
                      <a:pt x="14" y="235"/>
                    </a:lnTo>
                    <a:lnTo>
                      <a:pt x="21" y="261"/>
                    </a:lnTo>
                    <a:lnTo>
                      <a:pt x="31" y="284"/>
                    </a:lnTo>
                    <a:lnTo>
                      <a:pt x="42" y="308"/>
                    </a:lnTo>
                    <a:lnTo>
                      <a:pt x="54" y="331"/>
                    </a:lnTo>
                    <a:lnTo>
                      <a:pt x="69" y="352"/>
                    </a:lnTo>
                    <a:lnTo>
                      <a:pt x="85" y="373"/>
                    </a:lnTo>
                    <a:lnTo>
                      <a:pt x="103" y="393"/>
                    </a:lnTo>
                    <a:lnTo>
                      <a:pt x="107" y="394"/>
                    </a:lnTo>
                    <a:lnTo>
                      <a:pt x="110" y="392"/>
                    </a:lnTo>
                    <a:lnTo>
                      <a:pt x="112" y="387"/>
                    </a:lnTo>
                    <a:lnTo>
                      <a:pt x="112" y="383"/>
                    </a:lnTo>
                    <a:lnTo>
                      <a:pt x="99" y="364"/>
                    </a:lnTo>
                    <a:lnTo>
                      <a:pt x="85" y="342"/>
                    </a:lnTo>
                    <a:lnTo>
                      <a:pt x="73" y="321"/>
                    </a:lnTo>
                    <a:lnTo>
                      <a:pt x="61" y="300"/>
                    </a:lnTo>
                    <a:lnTo>
                      <a:pt x="51" y="277"/>
                    </a:lnTo>
                    <a:lnTo>
                      <a:pt x="42" y="254"/>
                    </a:lnTo>
                    <a:lnTo>
                      <a:pt x="34" y="232"/>
                    </a:lnTo>
                    <a:lnTo>
                      <a:pt x="28" y="208"/>
                    </a:lnTo>
                    <a:lnTo>
                      <a:pt x="21" y="184"/>
                    </a:lnTo>
                    <a:lnTo>
                      <a:pt x="17" y="160"/>
                    </a:lnTo>
                    <a:lnTo>
                      <a:pt x="13" y="135"/>
                    </a:lnTo>
                    <a:lnTo>
                      <a:pt x="10" y="110"/>
                    </a:lnTo>
                    <a:lnTo>
                      <a:pt x="7" y="77"/>
                    </a:lnTo>
                    <a:lnTo>
                      <a:pt x="5" y="41"/>
                    </a:lnTo>
                    <a:lnTo>
                      <a:pt x="4" y="12"/>
                    </a:lnTo>
                    <a:lnTo>
                      <a:pt x="4" y="0"/>
                    </a:lnTo>
                    <a:lnTo>
                      <a:pt x="3" y="11"/>
                    </a:lnTo>
                    <a:lnTo>
                      <a:pt x="1" y="37"/>
                    </a:lnTo>
                    <a:lnTo>
                      <a:pt x="0" y="70"/>
                    </a:lnTo>
                    <a:lnTo>
                      <a:pt x="0" y="100"/>
                    </a:lnTo>
                    <a:close/>
                  </a:path>
                </a:pathLst>
              </a:custGeom>
              <a:solidFill>
                <a:srgbClr val="140000"/>
              </a:solidFill>
              <a:ln w="9525">
                <a:noFill/>
                <a:round/>
                <a:headEnd/>
                <a:tailEnd/>
              </a:ln>
            </p:spPr>
            <p:txBody>
              <a:bodyPr/>
              <a:lstStyle/>
              <a:p>
                <a:endParaRPr lang="ja-JP" altLang="en-US"/>
              </a:p>
            </p:txBody>
          </p:sp>
          <p:sp>
            <p:nvSpPr>
              <p:cNvPr id="8301" name="Freeform 70"/>
              <p:cNvSpPr>
                <a:spLocks/>
              </p:cNvSpPr>
              <p:nvPr/>
            </p:nvSpPr>
            <p:spPr bwMode="auto">
              <a:xfrm>
                <a:off x="1035" y="2772"/>
                <a:ext cx="51" cy="4"/>
              </a:xfrm>
              <a:custGeom>
                <a:avLst/>
                <a:gdLst>
                  <a:gd name="T0" fmla="*/ 0 w 203"/>
                  <a:gd name="T1" fmla="*/ 0 h 12"/>
                  <a:gd name="T2" fmla="*/ 0 w 203"/>
                  <a:gd name="T3" fmla="*/ 0 h 12"/>
                  <a:gd name="T4" fmla="*/ 0 w 203"/>
                  <a:gd name="T5" fmla="*/ 0 h 12"/>
                  <a:gd name="T6" fmla="*/ 0 w 203"/>
                  <a:gd name="T7" fmla="*/ 0 h 12"/>
                  <a:gd name="T8" fmla="*/ 0 w 203"/>
                  <a:gd name="T9" fmla="*/ 0 h 12"/>
                  <a:gd name="T10" fmla="*/ 0 w 203"/>
                  <a:gd name="T11" fmla="*/ 0 h 12"/>
                  <a:gd name="T12" fmla="*/ 0 w 203"/>
                  <a:gd name="T13" fmla="*/ 0 h 12"/>
                  <a:gd name="T14" fmla="*/ 0 w 203"/>
                  <a:gd name="T15" fmla="*/ 0 h 12"/>
                  <a:gd name="T16" fmla="*/ 0 w 203"/>
                  <a:gd name="T17" fmla="*/ 0 h 12"/>
                  <a:gd name="T18" fmla="*/ 0 w 203"/>
                  <a:gd name="T19" fmla="*/ 0 h 12"/>
                  <a:gd name="T20" fmla="*/ 0 w 203"/>
                  <a:gd name="T21" fmla="*/ 0 h 12"/>
                  <a:gd name="T22" fmla="*/ 0 w 203"/>
                  <a:gd name="T23" fmla="*/ 0 h 12"/>
                  <a:gd name="T24" fmla="*/ 0 w 203"/>
                  <a:gd name="T25" fmla="*/ 0 h 12"/>
                  <a:gd name="T26" fmla="*/ 0 w 203"/>
                  <a:gd name="T27" fmla="*/ 0 h 12"/>
                  <a:gd name="T28" fmla="*/ 0 w 203"/>
                  <a:gd name="T29" fmla="*/ 0 h 12"/>
                  <a:gd name="T30" fmla="*/ 0 w 203"/>
                  <a:gd name="T31" fmla="*/ 0 h 12"/>
                  <a:gd name="T32" fmla="*/ 0 w 203"/>
                  <a:gd name="T33" fmla="*/ 0 h 12"/>
                  <a:gd name="T34" fmla="*/ 0 w 203"/>
                  <a:gd name="T35" fmla="*/ 0 h 12"/>
                  <a:gd name="T36" fmla="*/ 0 w 203"/>
                  <a:gd name="T37" fmla="*/ 0 h 12"/>
                  <a:gd name="T38" fmla="*/ 0 w 203"/>
                  <a:gd name="T39" fmla="*/ 0 h 12"/>
                  <a:gd name="T40" fmla="*/ 0 w 203"/>
                  <a:gd name="T41" fmla="*/ 0 h 12"/>
                  <a:gd name="T42" fmla="*/ 0 w 203"/>
                  <a:gd name="T43" fmla="*/ 0 h 12"/>
                  <a:gd name="T44" fmla="*/ 0 w 203"/>
                  <a:gd name="T45" fmla="*/ 0 h 12"/>
                  <a:gd name="T46" fmla="*/ 0 w 203"/>
                  <a:gd name="T47" fmla="*/ 0 h 12"/>
                  <a:gd name="T48" fmla="*/ 0 w 203"/>
                  <a:gd name="T49" fmla="*/ 0 h 12"/>
                  <a:gd name="T50" fmla="*/ 0 w 203"/>
                  <a:gd name="T51" fmla="*/ 0 h 12"/>
                  <a:gd name="T52" fmla="*/ 0 w 203"/>
                  <a:gd name="T53" fmla="*/ 0 h 12"/>
                  <a:gd name="T54" fmla="*/ 0 w 203"/>
                  <a:gd name="T55" fmla="*/ 0 h 12"/>
                  <a:gd name="T56" fmla="*/ 0 w 203"/>
                  <a:gd name="T57" fmla="*/ 0 h 12"/>
                  <a:gd name="T58" fmla="*/ 0 w 203"/>
                  <a:gd name="T59" fmla="*/ 0 h 12"/>
                  <a:gd name="T60" fmla="*/ 0 w 203"/>
                  <a:gd name="T61" fmla="*/ 0 h 12"/>
                  <a:gd name="T62" fmla="*/ 0 w 203"/>
                  <a:gd name="T63" fmla="*/ 0 h 12"/>
                  <a:gd name="T64" fmla="*/ 0 w 203"/>
                  <a:gd name="T65" fmla="*/ 0 h 12"/>
                  <a:gd name="T66" fmla="*/ 0 w 203"/>
                  <a:gd name="T67" fmla="*/ 0 h 12"/>
                  <a:gd name="T68" fmla="*/ 0 w 203"/>
                  <a:gd name="T69" fmla="*/ 0 h 12"/>
                  <a:gd name="T70" fmla="*/ 0 w 203"/>
                  <a:gd name="T71" fmla="*/ 0 h 12"/>
                  <a:gd name="T72" fmla="*/ 0 w 203"/>
                  <a:gd name="T73" fmla="*/ 0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3"/>
                  <a:gd name="T112" fmla="*/ 0 h 12"/>
                  <a:gd name="T113" fmla="*/ 203 w 203"/>
                  <a:gd name="T114" fmla="*/ 12 h 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3" h="12">
                    <a:moveTo>
                      <a:pt x="96" y="5"/>
                    </a:moveTo>
                    <a:lnTo>
                      <a:pt x="109" y="5"/>
                    </a:lnTo>
                    <a:lnTo>
                      <a:pt x="122" y="6"/>
                    </a:lnTo>
                    <a:lnTo>
                      <a:pt x="136" y="6"/>
                    </a:lnTo>
                    <a:lnTo>
                      <a:pt x="148" y="7"/>
                    </a:lnTo>
                    <a:lnTo>
                      <a:pt x="162" y="8"/>
                    </a:lnTo>
                    <a:lnTo>
                      <a:pt x="175" y="9"/>
                    </a:lnTo>
                    <a:lnTo>
                      <a:pt x="188" y="10"/>
                    </a:lnTo>
                    <a:lnTo>
                      <a:pt x="201" y="12"/>
                    </a:lnTo>
                    <a:lnTo>
                      <a:pt x="202" y="12"/>
                    </a:lnTo>
                    <a:lnTo>
                      <a:pt x="203" y="10"/>
                    </a:lnTo>
                    <a:lnTo>
                      <a:pt x="203" y="9"/>
                    </a:lnTo>
                    <a:lnTo>
                      <a:pt x="202" y="8"/>
                    </a:lnTo>
                    <a:lnTo>
                      <a:pt x="188" y="6"/>
                    </a:lnTo>
                    <a:lnTo>
                      <a:pt x="174" y="4"/>
                    </a:lnTo>
                    <a:lnTo>
                      <a:pt x="161" y="2"/>
                    </a:lnTo>
                    <a:lnTo>
                      <a:pt x="146" y="1"/>
                    </a:lnTo>
                    <a:lnTo>
                      <a:pt x="133" y="1"/>
                    </a:lnTo>
                    <a:lnTo>
                      <a:pt x="118" y="0"/>
                    </a:lnTo>
                    <a:lnTo>
                      <a:pt x="105" y="0"/>
                    </a:lnTo>
                    <a:lnTo>
                      <a:pt x="91" y="0"/>
                    </a:lnTo>
                    <a:lnTo>
                      <a:pt x="78" y="0"/>
                    </a:lnTo>
                    <a:lnTo>
                      <a:pt x="64" y="2"/>
                    </a:lnTo>
                    <a:lnTo>
                      <a:pt x="48" y="3"/>
                    </a:lnTo>
                    <a:lnTo>
                      <a:pt x="34" y="5"/>
                    </a:lnTo>
                    <a:lnTo>
                      <a:pt x="21" y="7"/>
                    </a:lnTo>
                    <a:lnTo>
                      <a:pt x="10" y="8"/>
                    </a:lnTo>
                    <a:lnTo>
                      <a:pt x="3" y="10"/>
                    </a:lnTo>
                    <a:lnTo>
                      <a:pt x="0" y="10"/>
                    </a:lnTo>
                    <a:lnTo>
                      <a:pt x="3" y="10"/>
                    </a:lnTo>
                    <a:lnTo>
                      <a:pt x="10" y="9"/>
                    </a:lnTo>
                    <a:lnTo>
                      <a:pt x="23" y="8"/>
                    </a:lnTo>
                    <a:lnTo>
                      <a:pt x="36" y="7"/>
                    </a:lnTo>
                    <a:lnTo>
                      <a:pt x="51" y="7"/>
                    </a:lnTo>
                    <a:lnTo>
                      <a:pt x="68" y="6"/>
                    </a:lnTo>
                    <a:lnTo>
                      <a:pt x="82" y="5"/>
                    </a:lnTo>
                    <a:lnTo>
                      <a:pt x="96" y="5"/>
                    </a:lnTo>
                    <a:close/>
                  </a:path>
                </a:pathLst>
              </a:custGeom>
              <a:solidFill>
                <a:srgbClr val="140000"/>
              </a:solidFill>
              <a:ln w="9525">
                <a:noFill/>
                <a:round/>
                <a:headEnd/>
                <a:tailEnd/>
              </a:ln>
            </p:spPr>
            <p:txBody>
              <a:bodyPr/>
              <a:lstStyle/>
              <a:p>
                <a:endParaRPr lang="ja-JP" altLang="en-US"/>
              </a:p>
            </p:txBody>
          </p:sp>
          <p:sp>
            <p:nvSpPr>
              <p:cNvPr id="8302" name="Freeform 71"/>
              <p:cNvSpPr>
                <a:spLocks/>
              </p:cNvSpPr>
              <p:nvPr/>
            </p:nvSpPr>
            <p:spPr bwMode="auto">
              <a:xfrm>
                <a:off x="1065" y="2774"/>
                <a:ext cx="19" cy="32"/>
              </a:xfrm>
              <a:custGeom>
                <a:avLst/>
                <a:gdLst>
                  <a:gd name="T0" fmla="*/ 0 w 82"/>
                  <a:gd name="T1" fmla="*/ 0 h 128"/>
                  <a:gd name="T2" fmla="*/ 0 w 82"/>
                  <a:gd name="T3" fmla="*/ 0 h 128"/>
                  <a:gd name="T4" fmla="*/ 0 w 82"/>
                  <a:gd name="T5" fmla="*/ 0 h 128"/>
                  <a:gd name="T6" fmla="*/ 0 w 82"/>
                  <a:gd name="T7" fmla="*/ 0 h 128"/>
                  <a:gd name="T8" fmla="*/ 0 w 82"/>
                  <a:gd name="T9" fmla="*/ 0 h 128"/>
                  <a:gd name="T10" fmla="*/ 0 w 82"/>
                  <a:gd name="T11" fmla="*/ 0 h 128"/>
                  <a:gd name="T12" fmla="*/ 0 w 82"/>
                  <a:gd name="T13" fmla="*/ 0 h 128"/>
                  <a:gd name="T14" fmla="*/ 0 w 82"/>
                  <a:gd name="T15" fmla="*/ 0 h 128"/>
                  <a:gd name="T16" fmla="*/ 0 w 82"/>
                  <a:gd name="T17" fmla="*/ 0 h 128"/>
                  <a:gd name="T18" fmla="*/ 0 w 82"/>
                  <a:gd name="T19" fmla="*/ 0 h 128"/>
                  <a:gd name="T20" fmla="*/ 0 w 82"/>
                  <a:gd name="T21" fmla="*/ 0 h 128"/>
                  <a:gd name="T22" fmla="*/ 0 w 82"/>
                  <a:gd name="T23" fmla="*/ 0 h 128"/>
                  <a:gd name="T24" fmla="*/ 0 w 82"/>
                  <a:gd name="T25" fmla="*/ 0 h 128"/>
                  <a:gd name="T26" fmla="*/ 0 w 82"/>
                  <a:gd name="T27" fmla="*/ 0 h 128"/>
                  <a:gd name="T28" fmla="*/ 0 w 82"/>
                  <a:gd name="T29" fmla="*/ 0 h 128"/>
                  <a:gd name="T30" fmla="*/ 0 w 82"/>
                  <a:gd name="T31" fmla="*/ 0 h 128"/>
                  <a:gd name="T32" fmla="*/ 0 w 82"/>
                  <a:gd name="T33" fmla="*/ 0 h 128"/>
                  <a:gd name="T34" fmla="*/ 0 w 82"/>
                  <a:gd name="T35" fmla="*/ 0 h 128"/>
                  <a:gd name="T36" fmla="*/ 0 w 82"/>
                  <a:gd name="T37" fmla="*/ 0 h 128"/>
                  <a:gd name="T38" fmla="*/ 0 w 82"/>
                  <a:gd name="T39" fmla="*/ 0 h 128"/>
                  <a:gd name="T40" fmla="*/ 0 w 82"/>
                  <a:gd name="T41" fmla="*/ 0 h 128"/>
                  <a:gd name="T42" fmla="*/ 0 w 82"/>
                  <a:gd name="T43" fmla="*/ 0 h 128"/>
                  <a:gd name="T44" fmla="*/ 0 w 82"/>
                  <a:gd name="T45" fmla="*/ 0 h 128"/>
                  <a:gd name="T46" fmla="*/ 0 w 82"/>
                  <a:gd name="T47" fmla="*/ 0 h 128"/>
                  <a:gd name="T48" fmla="*/ 0 w 82"/>
                  <a:gd name="T49" fmla="*/ 0 h 128"/>
                  <a:gd name="T50" fmla="*/ 0 w 82"/>
                  <a:gd name="T51" fmla="*/ 0 h 128"/>
                  <a:gd name="T52" fmla="*/ 0 w 82"/>
                  <a:gd name="T53" fmla="*/ 0 h 128"/>
                  <a:gd name="T54" fmla="*/ 0 w 82"/>
                  <a:gd name="T55" fmla="*/ 0 h 128"/>
                  <a:gd name="T56" fmla="*/ 0 w 82"/>
                  <a:gd name="T57" fmla="*/ 0 h 128"/>
                  <a:gd name="T58" fmla="*/ 0 w 82"/>
                  <a:gd name="T59" fmla="*/ 0 h 128"/>
                  <a:gd name="T60" fmla="*/ 0 w 82"/>
                  <a:gd name="T61" fmla="*/ 0 h 128"/>
                  <a:gd name="T62" fmla="*/ 0 w 82"/>
                  <a:gd name="T63" fmla="*/ 0 h 128"/>
                  <a:gd name="T64" fmla="*/ 0 w 82"/>
                  <a:gd name="T65" fmla="*/ 0 h 128"/>
                  <a:gd name="T66" fmla="*/ 0 w 82"/>
                  <a:gd name="T67" fmla="*/ 0 h 128"/>
                  <a:gd name="T68" fmla="*/ 0 w 82"/>
                  <a:gd name="T69" fmla="*/ 0 h 128"/>
                  <a:gd name="T70" fmla="*/ 0 w 82"/>
                  <a:gd name="T71" fmla="*/ 0 h 128"/>
                  <a:gd name="T72" fmla="*/ 0 w 82"/>
                  <a:gd name="T73" fmla="*/ 0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36" y="59"/>
                    </a:moveTo>
                    <a:lnTo>
                      <a:pt x="31" y="67"/>
                    </a:lnTo>
                    <a:lnTo>
                      <a:pt x="26" y="75"/>
                    </a:lnTo>
                    <a:lnTo>
                      <a:pt x="21" y="84"/>
                    </a:lnTo>
                    <a:lnTo>
                      <a:pt x="17" y="92"/>
                    </a:lnTo>
                    <a:lnTo>
                      <a:pt x="12" y="100"/>
                    </a:lnTo>
                    <a:lnTo>
                      <a:pt x="7" y="108"/>
                    </a:lnTo>
                    <a:lnTo>
                      <a:pt x="3" y="117"/>
                    </a:lnTo>
                    <a:lnTo>
                      <a:pt x="0" y="126"/>
                    </a:lnTo>
                    <a:lnTo>
                      <a:pt x="0" y="128"/>
                    </a:lnTo>
                    <a:lnTo>
                      <a:pt x="1" y="128"/>
                    </a:lnTo>
                    <a:lnTo>
                      <a:pt x="3" y="128"/>
                    </a:lnTo>
                    <a:lnTo>
                      <a:pt x="5" y="127"/>
                    </a:lnTo>
                    <a:lnTo>
                      <a:pt x="9" y="119"/>
                    </a:lnTo>
                    <a:lnTo>
                      <a:pt x="14" y="110"/>
                    </a:lnTo>
                    <a:lnTo>
                      <a:pt x="19" y="102"/>
                    </a:lnTo>
                    <a:lnTo>
                      <a:pt x="23" y="94"/>
                    </a:lnTo>
                    <a:lnTo>
                      <a:pt x="28" y="86"/>
                    </a:lnTo>
                    <a:lnTo>
                      <a:pt x="33" y="78"/>
                    </a:lnTo>
                    <a:lnTo>
                      <a:pt x="38" y="70"/>
                    </a:lnTo>
                    <a:lnTo>
                      <a:pt x="43" y="62"/>
                    </a:lnTo>
                    <a:lnTo>
                      <a:pt x="50" y="52"/>
                    </a:lnTo>
                    <a:lnTo>
                      <a:pt x="55" y="42"/>
                    </a:lnTo>
                    <a:lnTo>
                      <a:pt x="60" y="34"/>
                    </a:lnTo>
                    <a:lnTo>
                      <a:pt x="66" y="26"/>
                    </a:lnTo>
                    <a:lnTo>
                      <a:pt x="71" y="19"/>
                    </a:lnTo>
                    <a:lnTo>
                      <a:pt x="76" y="9"/>
                    </a:lnTo>
                    <a:lnTo>
                      <a:pt x="80" y="3"/>
                    </a:lnTo>
                    <a:lnTo>
                      <a:pt x="82" y="0"/>
                    </a:lnTo>
                    <a:lnTo>
                      <a:pt x="80" y="2"/>
                    </a:lnTo>
                    <a:lnTo>
                      <a:pt x="76" y="6"/>
                    </a:lnTo>
                    <a:lnTo>
                      <a:pt x="71" y="14"/>
                    </a:lnTo>
                    <a:lnTo>
                      <a:pt x="64" y="22"/>
                    </a:lnTo>
                    <a:lnTo>
                      <a:pt x="57" y="31"/>
                    </a:lnTo>
                    <a:lnTo>
                      <a:pt x="50" y="41"/>
                    </a:lnTo>
                    <a:lnTo>
                      <a:pt x="42" y="51"/>
                    </a:lnTo>
                    <a:lnTo>
                      <a:pt x="36" y="59"/>
                    </a:lnTo>
                    <a:close/>
                  </a:path>
                </a:pathLst>
              </a:custGeom>
              <a:solidFill>
                <a:srgbClr val="140000"/>
              </a:solidFill>
              <a:ln w="9525">
                <a:noFill/>
                <a:round/>
                <a:headEnd/>
                <a:tailEnd/>
              </a:ln>
            </p:spPr>
            <p:txBody>
              <a:bodyPr/>
              <a:lstStyle/>
              <a:p>
                <a:endParaRPr lang="ja-JP" altLang="en-US"/>
              </a:p>
            </p:txBody>
          </p:sp>
          <p:sp>
            <p:nvSpPr>
              <p:cNvPr id="8303" name="Freeform 72"/>
              <p:cNvSpPr>
                <a:spLocks/>
              </p:cNvSpPr>
              <p:nvPr/>
            </p:nvSpPr>
            <p:spPr bwMode="auto">
              <a:xfrm>
                <a:off x="1055" y="2800"/>
                <a:ext cx="54" cy="104"/>
              </a:xfrm>
              <a:custGeom>
                <a:avLst/>
                <a:gdLst>
                  <a:gd name="T0" fmla="*/ 0 w 228"/>
                  <a:gd name="T1" fmla="*/ 0 h 421"/>
                  <a:gd name="T2" fmla="*/ 0 w 228"/>
                  <a:gd name="T3" fmla="*/ 0 h 421"/>
                  <a:gd name="T4" fmla="*/ 0 w 228"/>
                  <a:gd name="T5" fmla="*/ 0 h 421"/>
                  <a:gd name="T6" fmla="*/ 0 w 228"/>
                  <a:gd name="T7" fmla="*/ 0 h 421"/>
                  <a:gd name="T8" fmla="*/ 0 w 228"/>
                  <a:gd name="T9" fmla="*/ 0 h 421"/>
                  <a:gd name="T10" fmla="*/ 0 w 228"/>
                  <a:gd name="T11" fmla="*/ 0 h 421"/>
                  <a:gd name="T12" fmla="*/ 0 w 228"/>
                  <a:gd name="T13" fmla="*/ 0 h 421"/>
                  <a:gd name="T14" fmla="*/ 0 w 228"/>
                  <a:gd name="T15" fmla="*/ 0 h 421"/>
                  <a:gd name="T16" fmla="*/ 0 w 228"/>
                  <a:gd name="T17" fmla="*/ 0 h 421"/>
                  <a:gd name="T18" fmla="*/ 0 w 228"/>
                  <a:gd name="T19" fmla="*/ 0 h 421"/>
                  <a:gd name="T20" fmla="*/ 0 w 228"/>
                  <a:gd name="T21" fmla="*/ 0 h 421"/>
                  <a:gd name="T22" fmla="*/ 0 w 228"/>
                  <a:gd name="T23" fmla="*/ 0 h 421"/>
                  <a:gd name="T24" fmla="*/ 0 w 228"/>
                  <a:gd name="T25" fmla="*/ 0 h 421"/>
                  <a:gd name="T26" fmla="*/ 0 w 228"/>
                  <a:gd name="T27" fmla="*/ 0 h 421"/>
                  <a:gd name="T28" fmla="*/ 0 w 228"/>
                  <a:gd name="T29" fmla="*/ 0 h 421"/>
                  <a:gd name="T30" fmla="*/ 0 w 228"/>
                  <a:gd name="T31" fmla="*/ 0 h 421"/>
                  <a:gd name="T32" fmla="*/ 0 w 228"/>
                  <a:gd name="T33" fmla="*/ 0 h 421"/>
                  <a:gd name="T34" fmla="*/ 0 w 228"/>
                  <a:gd name="T35" fmla="*/ 0 h 421"/>
                  <a:gd name="T36" fmla="*/ 0 w 228"/>
                  <a:gd name="T37" fmla="*/ 0 h 421"/>
                  <a:gd name="T38" fmla="*/ 0 w 228"/>
                  <a:gd name="T39" fmla="*/ 0 h 421"/>
                  <a:gd name="T40" fmla="*/ 0 w 228"/>
                  <a:gd name="T41" fmla="*/ 0 h 421"/>
                  <a:gd name="T42" fmla="*/ 0 w 228"/>
                  <a:gd name="T43" fmla="*/ 0 h 421"/>
                  <a:gd name="T44" fmla="*/ 0 w 228"/>
                  <a:gd name="T45" fmla="*/ 0 h 421"/>
                  <a:gd name="T46" fmla="*/ 0 w 228"/>
                  <a:gd name="T47" fmla="*/ 0 h 421"/>
                  <a:gd name="T48" fmla="*/ 0 w 228"/>
                  <a:gd name="T49" fmla="*/ 0 h 421"/>
                  <a:gd name="T50" fmla="*/ 0 w 228"/>
                  <a:gd name="T51" fmla="*/ 0 h 421"/>
                  <a:gd name="T52" fmla="*/ 0 w 228"/>
                  <a:gd name="T53" fmla="*/ 0 h 421"/>
                  <a:gd name="T54" fmla="*/ 0 w 228"/>
                  <a:gd name="T55" fmla="*/ 0 h 421"/>
                  <a:gd name="T56" fmla="*/ 0 w 228"/>
                  <a:gd name="T57" fmla="*/ 0 h 421"/>
                  <a:gd name="T58" fmla="*/ 0 w 228"/>
                  <a:gd name="T59" fmla="*/ 0 h 421"/>
                  <a:gd name="T60" fmla="*/ 0 w 228"/>
                  <a:gd name="T61" fmla="*/ 0 h 421"/>
                  <a:gd name="T62" fmla="*/ 0 w 228"/>
                  <a:gd name="T63" fmla="*/ 0 h 421"/>
                  <a:gd name="T64" fmla="*/ 0 w 228"/>
                  <a:gd name="T65" fmla="*/ 0 h 421"/>
                  <a:gd name="T66" fmla="*/ 0 w 228"/>
                  <a:gd name="T67" fmla="*/ 0 h 421"/>
                  <a:gd name="T68" fmla="*/ 0 w 228"/>
                  <a:gd name="T69" fmla="*/ 0 h 421"/>
                  <a:gd name="T70" fmla="*/ 0 w 228"/>
                  <a:gd name="T71" fmla="*/ 0 h 421"/>
                  <a:gd name="T72" fmla="*/ 0 w 228"/>
                  <a:gd name="T73" fmla="*/ 0 h 421"/>
                  <a:gd name="T74" fmla="*/ 0 w 228"/>
                  <a:gd name="T75" fmla="*/ 0 h 421"/>
                  <a:gd name="T76" fmla="*/ 0 w 228"/>
                  <a:gd name="T77" fmla="*/ 0 h 421"/>
                  <a:gd name="T78" fmla="*/ 0 w 228"/>
                  <a:gd name="T79" fmla="*/ 0 h 421"/>
                  <a:gd name="T80" fmla="*/ 0 w 228"/>
                  <a:gd name="T81" fmla="*/ 0 h 421"/>
                  <a:gd name="T82" fmla="*/ 0 w 228"/>
                  <a:gd name="T83" fmla="*/ 0 h 421"/>
                  <a:gd name="T84" fmla="*/ 0 w 228"/>
                  <a:gd name="T85" fmla="*/ 0 h 421"/>
                  <a:gd name="T86" fmla="*/ 0 w 228"/>
                  <a:gd name="T87" fmla="*/ 0 h 421"/>
                  <a:gd name="T88" fmla="*/ 0 w 228"/>
                  <a:gd name="T89" fmla="*/ 0 h 421"/>
                  <a:gd name="T90" fmla="*/ 0 w 228"/>
                  <a:gd name="T91" fmla="*/ 0 h 421"/>
                  <a:gd name="T92" fmla="*/ 0 w 228"/>
                  <a:gd name="T93" fmla="*/ 0 h 421"/>
                  <a:gd name="T94" fmla="*/ 0 w 228"/>
                  <a:gd name="T95" fmla="*/ 0 h 421"/>
                  <a:gd name="T96" fmla="*/ 0 w 228"/>
                  <a:gd name="T97" fmla="*/ 0 h 421"/>
                  <a:gd name="T98" fmla="*/ 0 w 228"/>
                  <a:gd name="T99" fmla="*/ 0 h 4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8"/>
                  <a:gd name="T151" fmla="*/ 0 h 421"/>
                  <a:gd name="T152" fmla="*/ 228 w 228"/>
                  <a:gd name="T153" fmla="*/ 421 h 4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8" h="421">
                    <a:moveTo>
                      <a:pt x="0" y="0"/>
                    </a:moveTo>
                    <a:lnTo>
                      <a:pt x="25" y="18"/>
                    </a:lnTo>
                    <a:lnTo>
                      <a:pt x="49" y="36"/>
                    </a:lnTo>
                    <a:lnTo>
                      <a:pt x="70" y="57"/>
                    </a:lnTo>
                    <a:lnTo>
                      <a:pt x="91" y="79"/>
                    </a:lnTo>
                    <a:lnTo>
                      <a:pt x="109" y="102"/>
                    </a:lnTo>
                    <a:lnTo>
                      <a:pt x="126" y="127"/>
                    </a:lnTo>
                    <a:lnTo>
                      <a:pt x="141" y="154"/>
                    </a:lnTo>
                    <a:lnTo>
                      <a:pt x="155" y="181"/>
                    </a:lnTo>
                    <a:lnTo>
                      <a:pt x="166" y="208"/>
                    </a:lnTo>
                    <a:lnTo>
                      <a:pt x="176" y="237"/>
                    </a:lnTo>
                    <a:lnTo>
                      <a:pt x="184" y="267"/>
                    </a:lnTo>
                    <a:lnTo>
                      <a:pt x="193" y="297"/>
                    </a:lnTo>
                    <a:lnTo>
                      <a:pt x="199" y="327"/>
                    </a:lnTo>
                    <a:lnTo>
                      <a:pt x="205" y="357"/>
                    </a:lnTo>
                    <a:lnTo>
                      <a:pt x="211" y="388"/>
                    </a:lnTo>
                    <a:lnTo>
                      <a:pt x="216" y="418"/>
                    </a:lnTo>
                    <a:lnTo>
                      <a:pt x="218" y="421"/>
                    </a:lnTo>
                    <a:lnTo>
                      <a:pt x="222" y="420"/>
                    </a:lnTo>
                    <a:lnTo>
                      <a:pt x="226" y="418"/>
                    </a:lnTo>
                    <a:lnTo>
                      <a:pt x="228" y="414"/>
                    </a:lnTo>
                    <a:lnTo>
                      <a:pt x="226" y="382"/>
                    </a:lnTo>
                    <a:lnTo>
                      <a:pt x="222" y="350"/>
                    </a:lnTo>
                    <a:lnTo>
                      <a:pt x="219" y="318"/>
                    </a:lnTo>
                    <a:lnTo>
                      <a:pt x="214" y="286"/>
                    </a:lnTo>
                    <a:lnTo>
                      <a:pt x="207" y="255"/>
                    </a:lnTo>
                    <a:lnTo>
                      <a:pt x="199" y="224"/>
                    </a:lnTo>
                    <a:lnTo>
                      <a:pt x="190" y="193"/>
                    </a:lnTo>
                    <a:lnTo>
                      <a:pt x="177" y="163"/>
                    </a:lnTo>
                    <a:lnTo>
                      <a:pt x="170" y="149"/>
                    </a:lnTo>
                    <a:lnTo>
                      <a:pt x="163" y="135"/>
                    </a:lnTo>
                    <a:lnTo>
                      <a:pt x="155" y="122"/>
                    </a:lnTo>
                    <a:lnTo>
                      <a:pt x="145" y="108"/>
                    </a:lnTo>
                    <a:lnTo>
                      <a:pt x="136" y="97"/>
                    </a:lnTo>
                    <a:lnTo>
                      <a:pt x="127" y="86"/>
                    </a:lnTo>
                    <a:lnTo>
                      <a:pt x="115" y="74"/>
                    </a:lnTo>
                    <a:lnTo>
                      <a:pt x="105" y="64"/>
                    </a:lnTo>
                    <a:lnTo>
                      <a:pt x="94" y="54"/>
                    </a:lnTo>
                    <a:lnTo>
                      <a:pt x="81" y="45"/>
                    </a:lnTo>
                    <a:lnTo>
                      <a:pt x="69" y="36"/>
                    </a:lnTo>
                    <a:lnTo>
                      <a:pt x="56" y="28"/>
                    </a:lnTo>
                    <a:lnTo>
                      <a:pt x="42" y="20"/>
                    </a:lnTo>
                    <a:lnTo>
                      <a:pt x="29" y="13"/>
                    </a:lnTo>
                    <a:lnTo>
                      <a:pt x="15" y="6"/>
                    </a:lnTo>
                    <a:lnTo>
                      <a:pt x="0" y="0"/>
                    </a:lnTo>
                    <a:close/>
                  </a:path>
                </a:pathLst>
              </a:custGeom>
              <a:solidFill>
                <a:srgbClr val="140000"/>
              </a:solidFill>
              <a:ln w="9525">
                <a:noFill/>
                <a:round/>
                <a:headEnd/>
                <a:tailEnd/>
              </a:ln>
            </p:spPr>
            <p:txBody>
              <a:bodyPr/>
              <a:lstStyle/>
              <a:p>
                <a:endParaRPr lang="ja-JP" altLang="en-US"/>
              </a:p>
            </p:txBody>
          </p:sp>
          <p:sp>
            <p:nvSpPr>
              <p:cNvPr id="8304" name="Freeform 73"/>
              <p:cNvSpPr>
                <a:spLocks/>
              </p:cNvSpPr>
              <p:nvPr/>
            </p:nvSpPr>
            <p:spPr bwMode="auto">
              <a:xfrm>
                <a:off x="1090" y="2727"/>
                <a:ext cx="33" cy="136"/>
              </a:xfrm>
              <a:custGeom>
                <a:avLst/>
                <a:gdLst>
                  <a:gd name="T0" fmla="*/ 0 w 136"/>
                  <a:gd name="T1" fmla="*/ 0 h 555"/>
                  <a:gd name="T2" fmla="*/ 0 w 136"/>
                  <a:gd name="T3" fmla="*/ 0 h 555"/>
                  <a:gd name="T4" fmla="*/ 0 w 136"/>
                  <a:gd name="T5" fmla="*/ 0 h 555"/>
                  <a:gd name="T6" fmla="*/ 0 w 136"/>
                  <a:gd name="T7" fmla="*/ 0 h 555"/>
                  <a:gd name="T8" fmla="*/ 0 w 136"/>
                  <a:gd name="T9" fmla="*/ 0 h 555"/>
                  <a:gd name="T10" fmla="*/ 0 w 136"/>
                  <a:gd name="T11" fmla="*/ 0 h 555"/>
                  <a:gd name="T12" fmla="*/ 0 w 136"/>
                  <a:gd name="T13" fmla="*/ 0 h 555"/>
                  <a:gd name="T14" fmla="*/ 0 w 136"/>
                  <a:gd name="T15" fmla="*/ 0 h 555"/>
                  <a:gd name="T16" fmla="*/ 0 w 136"/>
                  <a:gd name="T17" fmla="*/ 0 h 555"/>
                  <a:gd name="T18" fmla="*/ 0 w 136"/>
                  <a:gd name="T19" fmla="*/ 0 h 555"/>
                  <a:gd name="T20" fmla="*/ 0 w 136"/>
                  <a:gd name="T21" fmla="*/ 0 h 555"/>
                  <a:gd name="T22" fmla="*/ 0 w 136"/>
                  <a:gd name="T23" fmla="*/ 0 h 555"/>
                  <a:gd name="T24" fmla="*/ 0 w 136"/>
                  <a:gd name="T25" fmla="*/ 0 h 555"/>
                  <a:gd name="T26" fmla="*/ 0 w 136"/>
                  <a:gd name="T27" fmla="*/ 0 h 555"/>
                  <a:gd name="T28" fmla="*/ 0 w 136"/>
                  <a:gd name="T29" fmla="*/ 0 h 555"/>
                  <a:gd name="T30" fmla="*/ 0 w 136"/>
                  <a:gd name="T31" fmla="*/ 0 h 555"/>
                  <a:gd name="T32" fmla="*/ 0 w 136"/>
                  <a:gd name="T33" fmla="*/ 0 h 555"/>
                  <a:gd name="T34" fmla="*/ 0 w 136"/>
                  <a:gd name="T35" fmla="*/ 0 h 555"/>
                  <a:gd name="T36" fmla="*/ 0 w 136"/>
                  <a:gd name="T37" fmla="*/ 0 h 555"/>
                  <a:gd name="T38" fmla="*/ 0 w 136"/>
                  <a:gd name="T39" fmla="*/ 0 h 555"/>
                  <a:gd name="T40" fmla="*/ 0 w 136"/>
                  <a:gd name="T41" fmla="*/ 0 h 555"/>
                  <a:gd name="T42" fmla="*/ 0 w 136"/>
                  <a:gd name="T43" fmla="*/ 0 h 555"/>
                  <a:gd name="T44" fmla="*/ 0 w 136"/>
                  <a:gd name="T45" fmla="*/ 0 h 555"/>
                  <a:gd name="T46" fmla="*/ 0 w 136"/>
                  <a:gd name="T47" fmla="*/ 0 h 555"/>
                  <a:gd name="T48" fmla="*/ 0 w 136"/>
                  <a:gd name="T49" fmla="*/ 0 h 555"/>
                  <a:gd name="T50" fmla="*/ 0 w 136"/>
                  <a:gd name="T51" fmla="*/ 0 h 555"/>
                  <a:gd name="T52" fmla="*/ 0 w 136"/>
                  <a:gd name="T53" fmla="*/ 0 h 555"/>
                  <a:gd name="T54" fmla="*/ 0 w 136"/>
                  <a:gd name="T55" fmla="*/ 0 h 555"/>
                  <a:gd name="T56" fmla="*/ 0 w 136"/>
                  <a:gd name="T57" fmla="*/ 0 h 555"/>
                  <a:gd name="T58" fmla="*/ 0 w 136"/>
                  <a:gd name="T59" fmla="*/ 0 h 555"/>
                  <a:gd name="T60" fmla="*/ 0 w 136"/>
                  <a:gd name="T61" fmla="*/ 0 h 555"/>
                  <a:gd name="T62" fmla="*/ 0 w 136"/>
                  <a:gd name="T63" fmla="*/ 0 h 555"/>
                  <a:gd name="T64" fmla="*/ 0 w 136"/>
                  <a:gd name="T65" fmla="*/ 0 h 555"/>
                  <a:gd name="T66" fmla="*/ 0 w 136"/>
                  <a:gd name="T67" fmla="*/ 0 h 555"/>
                  <a:gd name="T68" fmla="*/ 0 w 136"/>
                  <a:gd name="T69" fmla="*/ 0 h 555"/>
                  <a:gd name="T70" fmla="*/ 0 w 136"/>
                  <a:gd name="T71" fmla="*/ 0 h 555"/>
                  <a:gd name="T72" fmla="*/ 0 w 136"/>
                  <a:gd name="T73" fmla="*/ 0 h 555"/>
                  <a:gd name="T74" fmla="*/ 0 w 136"/>
                  <a:gd name="T75" fmla="*/ 0 h 555"/>
                  <a:gd name="T76" fmla="*/ 0 w 136"/>
                  <a:gd name="T77" fmla="*/ 0 h 555"/>
                  <a:gd name="T78" fmla="*/ 0 w 136"/>
                  <a:gd name="T79" fmla="*/ 0 h 555"/>
                  <a:gd name="T80" fmla="*/ 0 w 136"/>
                  <a:gd name="T81" fmla="*/ 0 h 555"/>
                  <a:gd name="T82" fmla="*/ 0 w 136"/>
                  <a:gd name="T83" fmla="*/ 0 h 555"/>
                  <a:gd name="T84" fmla="*/ 0 w 136"/>
                  <a:gd name="T85" fmla="*/ 0 h 555"/>
                  <a:gd name="T86" fmla="*/ 0 w 136"/>
                  <a:gd name="T87" fmla="*/ 0 h 555"/>
                  <a:gd name="T88" fmla="*/ 0 w 136"/>
                  <a:gd name="T89" fmla="*/ 0 h 555"/>
                  <a:gd name="T90" fmla="*/ 0 w 136"/>
                  <a:gd name="T91" fmla="*/ 0 h 555"/>
                  <a:gd name="T92" fmla="*/ 0 w 136"/>
                  <a:gd name="T93" fmla="*/ 0 h 555"/>
                  <a:gd name="T94" fmla="*/ 0 w 136"/>
                  <a:gd name="T95" fmla="*/ 0 h 555"/>
                  <a:gd name="T96" fmla="*/ 0 w 136"/>
                  <a:gd name="T97" fmla="*/ 0 h 555"/>
                  <a:gd name="T98" fmla="*/ 0 w 136"/>
                  <a:gd name="T99" fmla="*/ 0 h 555"/>
                  <a:gd name="T100" fmla="*/ 0 w 136"/>
                  <a:gd name="T101" fmla="*/ 0 h 555"/>
                  <a:gd name="T102" fmla="*/ 0 w 136"/>
                  <a:gd name="T103" fmla="*/ 0 h 555"/>
                  <a:gd name="T104" fmla="*/ 0 w 136"/>
                  <a:gd name="T105" fmla="*/ 0 h 5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
                  <a:gd name="T160" fmla="*/ 0 h 555"/>
                  <a:gd name="T161" fmla="*/ 136 w 136"/>
                  <a:gd name="T162" fmla="*/ 555 h 5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 h="555">
                    <a:moveTo>
                      <a:pt x="53" y="127"/>
                    </a:moveTo>
                    <a:lnTo>
                      <a:pt x="59" y="144"/>
                    </a:lnTo>
                    <a:lnTo>
                      <a:pt x="64" y="161"/>
                    </a:lnTo>
                    <a:lnTo>
                      <a:pt x="68" y="178"/>
                    </a:lnTo>
                    <a:lnTo>
                      <a:pt x="72" y="195"/>
                    </a:lnTo>
                    <a:lnTo>
                      <a:pt x="76" y="212"/>
                    </a:lnTo>
                    <a:lnTo>
                      <a:pt x="79" y="229"/>
                    </a:lnTo>
                    <a:lnTo>
                      <a:pt x="83" y="247"/>
                    </a:lnTo>
                    <a:lnTo>
                      <a:pt x="86" y="264"/>
                    </a:lnTo>
                    <a:lnTo>
                      <a:pt x="94" y="334"/>
                    </a:lnTo>
                    <a:lnTo>
                      <a:pt x="98" y="405"/>
                    </a:lnTo>
                    <a:lnTo>
                      <a:pt x="100" y="476"/>
                    </a:lnTo>
                    <a:lnTo>
                      <a:pt x="102" y="548"/>
                    </a:lnTo>
                    <a:lnTo>
                      <a:pt x="105" y="554"/>
                    </a:lnTo>
                    <a:lnTo>
                      <a:pt x="110" y="555"/>
                    </a:lnTo>
                    <a:lnTo>
                      <a:pt x="117" y="552"/>
                    </a:lnTo>
                    <a:lnTo>
                      <a:pt x="120" y="547"/>
                    </a:lnTo>
                    <a:lnTo>
                      <a:pt x="132" y="474"/>
                    </a:lnTo>
                    <a:lnTo>
                      <a:pt x="136" y="401"/>
                    </a:lnTo>
                    <a:lnTo>
                      <a:pt x="131" y="328"/>
                    </a:lnTo>
                    <a:lnTo>
                      <a:pt x="118" y="257"/>
                    </a:lnTo>
                    <a:lnTo>
                      <a:pt x="113" y="239"/>
                    </a:lnTo>
                    <a:lnTo>
                      <a:pt x="108" y="223"/>
                    </a:lnTo>
                    <a:lnTo>
                      <a:pt x="103" y="206"/>
                    </a:lnTo>
                    <a:lnTo>
                      <a:pt x="98" y="190"/>
                    </a:lnTo>
                    <a:lnTo>
                      <a:pt x="91" y="173"/>
                    </a:lnTo>
                    <a:lnTo>
                      <a:pt x="85" y="157"/>
                    </a:lnTo>
                    <a:lnTo>
                      <a:pt x="77" y="141"/>
                    </a:lnTo>
                    <a:lnTo>
                      <a:pt x="69" y="126"/>
                    </a:lnTo>
                    <a:lnTo>
                      <a:pt x="65" y="118"/>
                    </a:lnTo>
                    <a:lnTo>
                      <a:pt x="60" y="109"/>
                    </a:lnTo>
                    <a:lnTo>
                      <a:pt x="56" y="101"/>
                    </a:lnTo>
                    <a:lnTo>
                      <a:pt x="51" y="93"/>
                    </a:lnTo>
                    <a:lnTo>
                      <a:pt x="45" y="85"/>
                    </a:lnTo>
                    <a:lnTo>
                      <a:pt x="41" y="78"/>
                    </a:lnTo>
                    <a:lnTo>
                      <a:pt x="36" y="69"/>
                    </a:lnTo>
                    <a:lnTo>
                      <a:pt x="32" y="61"/>
                    </a:lnTo>
                    <a:lnTo>
                      <a:pt x="28" y="53"/>
                    </a:lnTo>
                    <a:lnTo>
                      <a:pt x="23" y="42"/>
                    </a:lnTo>
                    <a:lnTo>
                      <a:pt x="18" y="33"/>
                    </a:lnTo>
                    <a:lnTo>
                      <a:pt x="13" y="23"/>
                    </a:lnTo>
                    <a:lnTo>
                      <a:pt x="7" y="14"/>
                    </a:lnTo>
                    <a:lnTo>
                      <a:pt x="3" y="6"/>
                    </a:lnTo>
                    <a:lnTo>
                      <a:pt x="1" y="2"/>
                    </a:lnTo>
                    <a:lnTo>
                      <a:pt x="0" y="0"/>
                    </a:lnTo>
                    <a:lnTo>
                      <a:pt x="2" y="4"/>
                    </a:lnTo>
                    <a:lnTo>
                      <a:pt x="6" y="14"/>
                    </a:lnTo>
                    <a:lnTo>
                      <a:pt x="13" y="29"/>
                    </a:lnTo>
                    <a:lnTo>
                      <a:pt x="21" y="48"/>
                    </a:lnTo>
                    <a:lnTo>
                      <a:pt x="29" y="68"/>
                    </a:lnTo>
                    <a:lnTo>
                      <a:pt x="37" y="89"/>
                    </a:lnTo>
                    <a:lnTo>
                      <a:pt x="45" y="109"/>
                    </a:lnTo>
                    <a:lnTo>
                      <a:pt x="53" y="127"/>
                    </a:lnTo>
                    <a:close/>
                  </a:path>
                </a:pathLst>
              </a:custGeom>
              <a:solidFill>
                <a:srgbClr val="140000"/>
              </a:solidFill>
              <a:ln w="9525">
                <a:noFill/>
                <a:round/>
                <a:headEnd/>
                <a:tailEnd/>
              </a:ln>
            </p:spPr>
            <p:txBody>
              <a:bodyPr/>
              <a:lstStyle/>
              <a:p>
                <a:endParaRPr lang="ja-JP" altLang="en-US"/>
              </a:p>
            </p:txBody>
          </p:sp>
          <p:sp>
            <p:nvSpPr>
              <p:cNvPr id="8305" name="Freeform 74"/>
              <p:cNvSpPr>
                <a:spLocks/>
              </p:cNvSpPr>
              <p:nvPr/>
            </p:nvSpPr>
            <p:spPr bwMode="auto">
              <a:xfrm>
                <a:off x="1115" y="2918"/>
                <a:ext cx="33" cy="51"/>
              </a:xfrm>
              <a:custGeom>
                <a:avLst/>
                <a:gdLst>
                  <a:gd name="T0" fmla="*/ 0 w 138"/>
                  <a:gd name="T1" fmla="*/ 0 h 205"/>
                  <a:gd name="T2" fmla="*/ 0 w 138"/>
                  <a:gd name="T3" fmla="*/ 0 h 205"/>
                  <a:gd name="T4" fmla="*/ 0 w 138"/>
                  <a:gd name="T5" fmla="*/ 0 h 205"/>
                  <a:gd name="T6" fmla="*/ 0 w 138"/>
                  <a:gd name="T7" fmla="*/ 0 h 205"/>
                  <a:gd name="T8" fmla="*/ 0 w 138"/>
                  <a:gd name="T9" fmla="*/ 0 h 205"/>
                  <a:gd name="T10" fmla="*/ 0 w 138"/>
                  <a:gd name="T11" fmla="*/ 0 h 205"/>
                  <a:gd name="T12" fmla="*/ 0 w 138"/>
                  <a:gd name="T13" fmla="*/ 0 h 205"/>
                  <a:gd name="T14" fmla="*/ 0 w 138"/>
                  <a:gd name="T15" fmla="*/ 0 h 205"/>
                  <a:gd name="T16" fmla="*/ 0 w 138"/>
                  <a:gd name="T17" fmla="*/ 0 h 205"/>
                  <a:gd name="T18" fmla="*/ 0 w 138"/>
                  <a:gd name="T19" fmla="*/ 0 h 205"/>
                  <a:gd name="T20" fmla="*/ 0 w 138"/>
                  <a:gd name="T21" fmla="*/ 0 h 205"/>
                  <a:gd name="T22" fmla="*/ 0 w 138"/>
                  <a:gd name="T23" fmla="*/ 0 h 205"/>
                  <a:gd name="T24" fmla="*/ 0 w 138"/>
                  <a:gd name="T25" fmla="*/ 0 h 205"/>
                  <a:gd name="T26" fmla="*/ 0 w 138"/>
                  <a:gd name="T27" fmla="*/ 0 h 205"/>
                  <a:gd name="T28" fmla="*/ 0 w 138"/>
                  <a:gd name="T29" fmla="*/ 0 h 205"/>
                  <a:gd name="T30" fmla="*/ 0 w 138"/>
                  <a:gd name="T31" fmla="*/ 0 h 205"/>
                  <a:gd name="T32" fmla="*/ 0 w 138"/>
                  <a:gd name="T33" fmla="*/ 0 h 205"/>
                  <a:gd name="T34" fmla="*/ 0 w 138"/>
                  <a:gd name="T35" fmla="*/ 0 h 205"/>
                  <a:gd name="T36" fmla="*/ 0 w 138"/>
                  <a:gd name="T37" fmla="*/ 0 h 205"/>
                  <a:gd name="T38" fmla="*/ 0 w 138"/>
                  <a:gd name="T39" fmla="*/ 0 h 205"/>
                  <a:gd name="T40" fmla="*/ 0 w 138"/>
                  <a:gd name="T41" fmla="*/ 0 h 205"/>
                  <a:gd name="T42" fmla="*/ 0 w 138"/>
                  <a:gd name="T43" fmla="*/ 0 h 205"/>
                  <a:gd name="T44" fmla="*/ 0 w 138"/>
                  <a:gd name="T45" fmla="*/ 0 h 205"/>
                  <a:gd name="T46" fmla="*/ 0 w 138"/>
                  <a:gd name="T47" fmla="*/ 0 h 205"/>
                  <a:gd name="T48" fmla="*/ 0 w 138"/>
                  <a:gd name="T49" fmla="*/ 0 h 205"/>
                  <a:gd name="T50" fmla="*/ 0 w 138"/>
                  <a:gd name="T51" fmla="*/ 0 h 205"/>
                  <a:gd name="T52" fmla="*/ 0 w 138"/>
                  <a:gd name="T53" fmla="*/ 0 h 205"/>
                  <a:gd name="T54" fmla="*/ 0 w 138"/>
                  <a:gd name="T55" fmla="*/ 0 h 205"/>
                  <a:gd name="T56" fmla="*/ 0 w 138"/>
                  <a:gd name="T57" fmla="*/ 0 h 205"/>
                  <a:gd name="T58" fmla="*/ 0 w 138"/>
                  <a:gd name="T59" fmla="*/ 0 h 205"/>
                  <a:gd name="T60" fmla="*/ 0 w 138"/>
                  <a:gd name="T61" fmla="*/ 0 h 205"/>
                  <a:gd name="T62" fmla="*/ 0 w 138"/>
                  <a:gd name="T63" fmla="*/ 0 h 205"/>
                  <a:gd name="T64" fmla="*/ 0 w 138"/>
                  <a:gd name="T65" fmla="*/ 0 h 205"/>
                  <a:gd name="T66" fmla="*/ 0 w 138"/>
                  <a:gd name="T67" fmla="*/ 0 h 205"/>
                  <a:gd name="T68" fmla="*/ 0 w 138"/>
                  <a:gd name="T69" fmla="*/ 0 h 205"/>
                  <a:gd name="T70" fmla="*/ 0 w 138"/>
                  <a:gd name="T71" fmla="*/ 0 h 205"/>
                  <a:gd name="T72" fmla="*/ 0 w 138"/>
                  <a:gd name="T73" fmla="*/ 0 h 205"/>
                  <a:gd name="T74" fmla="*/ 0 w 138"/>
                  <a:gd name="T75" fmla="*/ 0 h 205"/>
                  <a:gd name="T76" fmla="*/ 0 w 138"/>
                  <a:gd name="T77" fmla="*/ 0 h 205"/>
                  <a:gd name="T78" fmla="*/ 0 w 138"/>
                  <a:gd name="T79" fmla="*/ 0 h 205"/>
                  <a:gd name="T80" fmla="*/ 0 w 138"/>
                  <a:gd name="T81" fmla="*/ 0 h 2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8"/>
                  <a:gd name="T124" fmla="*/ 0 h 205"/>
                  <a:gd name="T125" fmla="*/ 138 w 138"/>
                  <a:gd name="T126" fmla="*/ 205 h 2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8" h="205">
                    <a:moveTo>
                      <a:pt x="33" y="77"/>
                    </a:moveTo>
                    <a:lnTo>
                      <a:pt x="28" y="84"/>
                    </a:lnTo>
                    <a:lnTo>
                      <a:pt x="23" y="92"/>
                    </a:lnTo>
                    <a:lnTo>
                      <a:pt x="18" y="100"/>
                    </a:lnTo>
                    <a:lnTo>
                      <a:pt x="14" y="108"/>
                    </a:lnTo>
                    <a:lnTo>
                      <a:pt x="9" y="116"/>
                    </a:lnTo>
                    <a:lnTo>
                      <a:pt x="6" y="124"/>
                    </a:lnTo>
                    <a:lnTo>
                      <a:pt x="3" y="133"/>
                    </a:lnTo>
                    <a:lnTo>
                      <a:pt x="1" y="141"/>
                    </a:lnTo>
                    <a:lnTo>
                      <a:pt x="0" y="157"/>
                    </a:lnTo>
                    <a:lnTo>
                      <a:pt x="2" y="174"/>
                    </a:lnTo>
                    <a:lnTo>
                      <a:pt x="7" y="189"/>
                    </a:lnTo>
                    <a:lnTo>
                      <a:pt x="14" y="204"/>
                    </a:lnTo>
                    <a:lnTo>
                      <a:pt x="15" y="205"/>
                    </a:lnTo>
                    <a:lnTo>
                      <a:pt x="17" y="205"/>
                    </a:lnTo>
                    <a:lnTo>
                      <a:pt x="19" y="203"/>
                    </a:lnTo>
                    <a:lnTo>
                      <a:pt x="19" y="201"/>
                    </a:lnTo>
                    <a:lnTo>
                      <a:pt x="15" y="183"/>
                    </a:lnTo>
                    <a:lnTo>
                      <a:pt x="12" y="168"/>
                    </a:lnTo>
                    <a:lnTo>
                      <a:pt x="12" y="151"/>
                    </a:lnTo>
                    <a:lnTo>
                      <a:pt x="16" y="136"/>
                    </a:lnTo>
                    <a:lnTo>
                      <a:pt x="20" y="121"/>
                    </a:lnTo>
                    <a:lnTo>
                      <a:pt x="26" y="107"/>
                    </a:lnTo>
                    <a:lnTo>
                      <a:pt x="34" y="92"/>
                    </a:lnTo>
                    <a:lnTo>
                      <a:pt x="43" y="78"/>
                    </a:lnTo>
                    <a:lnTo>
                      <a:pt x="54" y="66"/>
                    </a:lnTo>
                    <a:lnTo>
                      <a:pt x="67" y="52"/>
                    </a:lnTo>
                    <a:lnTo>
                      <a:pt x="82" y="40"/>
                    </a:lnTo>
                    <a:lnTo>
                      <a:pt x="99" y="28"/>
                    </a:lnTo>
                    <a:lnTo>
                      <a:pt x="114" y="16"/>
                    </a:lnTo>
                    <a:lnTo>
                      <a:pt x="127" y="8"/>
                    </a:lnTo>
                    <a:lnTo>
                      <a:pt x="135" y="2"/>
                    </a:lnTo>
                    <a:lnTo>
                      <a:pt x="138" y="0"/>
                    </a:lnTo>
                    <a:lnTo>
                      <a:pt x="135" y="2"/>
                    </a:lnTo>
                    <a:lnTo>
                      <a:pt x="125" y="8"/>
                    </a:lnTo>
                    <a:lnTo>
                      <a:pt x="111" y="16"/>
                    </a:lnTo>
                    <a:lnTo>
                      <a:pt x="95" y="28"/>
                    </a:lnTo>
                    <a:lnTo>
                      <a:pt x="76" y="40"/>
                    </a:lnTo>
                    <a:lnTo>
                      <a:pt x="60" y="52"/>
                    </a:lnTo>
                    <a:lnTo>
                      <a:pt x="44" y="65"/>
                    </a:lnTo>
                    <a:lnTo>
                      <a:pt x="33" y="77"/>
                    </a:lnTo>
                    <a:close/>
                  </a:path>
                </a:pathLst>
              </a:custGeom>
              <a:solidFill>
                <a:srgbClr val="140000"/>
              </a:solidFill>
              <a:ln w="9525">
                <a:noFill/>
                <a:round/>
                <a:headEnd/>
                <a:tailEnd/>
              </a:ln>
            </p:spPr>
            <p:txBody>
              <a:bodyPr/>
              <a:lstStyle/>
              <a:p>
                <a:endParaRPr lang="ja-JP" altLang="en-US"/>
              </a:p>
            </p:txBody>
          </p:sp>
          <p:sp>
            <p:nvSpPr>
              <p:cNvPr id="8306" name="Freeform 75"/>
              <p:cNvSpPr>
                <a:spLocks/>
              </p:cNvSpPr>
              <p:nvPr/>
            </p:nvSpPr>
            <p:spPr bwMode="auto">
              <a:xfrm>
                <a:off x="1135" y="2920"/>
                <a:ext cx="27" cy="53"/>
              </a:xfrm>
              <a:custGeom>
                <a:avLst/>
                <a:gdLst>
                  <a:gd name="T0" fmla="*/ 0 w 110"/>
                  <a:gd name="T1" fmla="*/ 0 h 217"/>
                  <a:gd name="T2" fmla="*/ 0 w 110"/>
                  <a:gd name="T3" fmla="*/ 0 h 217"/>
                  <a:gd name="T4" fmla="*/ 0 w 110"/>
                  <a:gd name="T5" fmla="*/ 0 h 217"/>
                  <a:gd name="T6" fmla="*/ 0 w 110"/>
                  <a:gd name="T7" fmla="*/ 0 h 217"/>
                  <a:gd name="T8" fmla="*/ 0 w 110"/>
                  <a:gd name="T9" fmla="*/ 0 h 217"/>
                  <a:gd name="T10" fmla="*/ 0 w 110"/>
                  <a:gd name="T11" fmla="*/ 0 h 217"/>
                  <a:gd name="T12" fmla="*/ 0 w 110"/>
                  <a:gd name="T13" fmla="*/ 0 h 217"/>
                  <a:gd name="T14" fmla="*/ 0 w 110"/>
                  <a:gd name="T15" fmla="*/ 0 h 217"/>
                  <a:gd name="T16" fmla="*/ 0 w 110"/>
                  <a:gd name="T17" fmla="*/ 0 h 217"/>
                  <a:gd name="T18" fmla="*/ 0 w 110"/>
                  <a:gd name="T19" fmla="*/ 0 h 217"/>
                  <a:gd name="T20" fmla="*/ 0 w 110"/>
                  <a:gd name="T21" fmla="*/ 0 h 217"/>
                  <a:gd name="T22" fmla="*/ 0 w 110"/>
                  <a:gd name="T23" fmla="*/ 0 h 217"/>
                  <a:gd name="T24" fmla="*/ 0 w 110"/>
                  <a:gd name="T25" fmla="*/ 0 h 217"/>
                  <a:gd name="T26" fmla="*/ 0 w 110"/>
                  <a:gd name="T27" fmla="*/ 0 h 217"/>
                  <a:gd name="T28" fmla="*/ 0 w 110"/>
                  <a:gd name="T29" fmla="*/ 0 h 217"/>
                  <a:gd name="T30" fmla="*/ 0 w 110"/>
                  <a:gd name="T31" fmla="*/ 0 h 217"/>
                  <a:gd name="T32" fmla="*/ 0 w 110"/>
                  <a:gd name="T33" fmla="*/ 0 h 217"/>
                  <a:gd name="T34" fmla="*/ 0 w 110"/>
                  <a:gd name="T35" fmla="*/ 0 h 217"/>
                  <a:gd name="T36" fmla="*/ 0 w 110"/>
                  <a:gd name="T37" fmla="*/ 0 h 217"/>
                  <a:gd name="T38" fmla="*/ 0 w 110"/>
                  <a:gd name="T39" fmla="*/ 0 h 217"/>
                  <a:gd name="T40" fmla="*/ 0 w 110"/>
                  <a:gd name="T41" fmla="*/ 0 h 217"/>
                  <a:gd name="T42" fmla="*/ 0 w 110"/>
                  <a:gd name="T43" fmla="*/ 0 h 217"/>
                  <a:gd name="T44" fmla="*/ 0 w 110"/>
                  <a:gd name="T45" fmla="*/ 0 h 217"/>
                  <a:gd name="T46" fmla="*/ 0 w 110"/>
                  <a:gd name="T47" fmla="*/ 0 h 217"/>
                  <a:gd name="T48" fmla="*/ 0 w 110"/>
                  <a:gd name="T49" fmla="*/ 0 h 217"/>
                  <a:gd name="T50" fmla="*/ 0 w 110"/>
                  <a:gd name="T51" fmla="*/ 0 h 217"/>
                  <a:gd name="T52" fmla="*/ 0 w 110"/>
                  <a:gd name="T53" fmla="*/ 0 h 217"/>
                  <a:gd name="T54" fmla="*/ 0 w 110"/>
                  <a:gd name="T55" fmla="*/ 0 h 217"/>
                  <a:gd name="T56" fmla="*/ 0 w 110"/>
                  <a:gd name="T57" fmla="*/ 0 h 217"/>
                  <a:gd name="T58" fmla="*/ 0 w 110"/>
                  <a:gd name="T59" fmla="*/ 0 h 217"/>
                  <a:gd name="T60" fmla="*/ 0 w 110"/>
                  <a:gd name="T61" fmla="*/ 0 h 217"/>
                  <a:gd name="T62" fmla="*/ 0 w 110"/>
                  <a:gd name="T63" fmla="*/ 0 h 217"/>
                  <a:gd name="T64" fmla="*/ 0 w 110"/>
                  <a:gd name="T65" fmla="*/ 0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217"/>
                  <a:gd name="T101" fmla="*/ 110 w 110"/>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217">
                    <a:moveTo>
                      <a:pt x="24" y="93"/>
                    </a:moveTo>
                    <a:lnTo>
                      <a:pt x="16" y="108"/>
                    </a:lnTo>
                    <a:lnTo>
                      <a:pt x="10" y="124"/>
                    </a:lnTo>
                    <a:lnTo>
                      <a:pt x="5" y="140"/>
                    </a:lnTo>
                    <a:lnTo>
                      <a:pt x="1" y="157"/>
                    </a:lnTo>
                    <a:lnTo>
                      <a:pt x="0" y="171"/>
                    </a:lnTo>
                    <a:lnTo>
                      <a:pt x="2" y="186"/>
                    </a:lnTo>
                    <a:lnTo>
                      <a:pt x="5" y="201"/>
                    </a:lnTo>
                    <a:lnTo>
                      <a:pt x="8" y="215"/>
                    </a:lnTo>
                    <a:lnTo>
                      <a:pt x="9" y="217"/>
                    </a:lnTo>
                    <a:lnTo>
                      <a:pt x="11" y="216"/>
                    </a:lnTo>
                    <a:lnTo>
                      <a:pt x="13" y="214"/>
                    </a:lnTo>
                    <a:lnTo>
                      <a:pt x="14" y="212"/>
                    </a:lnTo>
                    <a:lnTo>
                      <a:pt x="11" y="180"/>
                    </a:lnTo>
                    <a:lnTo>
                      <a:pt x="14" y="149"/>
                    </a:lnTo>
                    <a:lnTo>
                      <a:pt x="21" y="120"/>
                    </a:lnTo>
                    <a:lnTo>
                      <a:pt x="35" y="91"/>
                    </a:lnTo>
                    <a:lnTo>
                      <a:pt x="44" y="76"/>
                    </a:lnTo>
                    <a:lnTo>
                      <a:pt x="54" y="61"/>
                    </a:lnTo>
                    <a:lnTo>
                      <a:pt x="67" y="46"/>
                    </a:lnTo>
                    <a:lnTo>
                      <a:pt x="80" y="32"/>
                    </a:lnTo>
                    <a:lnTo>
                      <a:pt x="91" y="19"/>
                    </a:lnTo>
                    <a:lnTo>
                      <a:pt x="100" y="9"/>
                    </a:lnTo>
                    <a:lnTo>
                      <a:pt x="108" y="2"/>
                    </a:lnTo>
                    <a:lnTo>
                      <a:pt x="110" y="0"/>
                    </a:lnTo>
                    <a:lnTo>
                      <a:pt x="107" y="2"/>
                    </a:lnTo>
                    <a:lnTo>
                      <a:pt x="99" y="9"/>
                    </a:lnTo>
                    <a:lnTo>
                      <a:pt x="89" y="19"/>
                    </a:lnTo>
                    <a:lnTo>
                      <a:pt x="76" y="32"/>
                    </a:lnTo>
                    <a:lnTo>
                      <a:pt x="61" y="47"/>
                    </a:lnTo>
                    <a:lnTo>
                      <a:pt x="47" y="63"/>
                    </a:lnTo>
                    <a:lnTo>
                      <a:pt x="35" y="78"/>
                    </a:lnTo>
                    <a:lnTo>
                      <a:pt x="24" y="93"/>
                    </a:lnTo>
                    <a:close/>
                  </a:path>
                </a:pathLst>
              </a:custGeom>
              <a:solidFill>
                <a:srgbClr val="140000"/>
              </a:solidFill>
              <a:ln w="9525">
                <a:noFill/>
                <a:round/>
                <a:headEnd/>
                <a:tailEnd/>
              </a:ln>
            </p:spPr>
            <p:txBody>
              <a:bodyPr/>
              <a:lstStyle/>
              <a:p>
                <a:endParaRPr lang="ja-JP" altLang="en-US"/>
              </a:p>
            </p:txBody>
          </p:sp>
          <p:sp>
            <p:nvSpPr>
              <p:cNvPr id="8307" name="Freeform 76"/>
              <p:cNvSpPr>
                <a:spLocks/>
              </p:cNvSpPr>
              <p:nvPr/>
            </p:nvSpPr>
            <p:spPr bwMode="auto">
              <a:xfrm>
                <a:off x="1164" y="2894"/>
                <a:ext cx="80" cy="36"/>
              </a:xfrm>
              <a:custGeom>
                <a:avLst/>
                <a:gdLst>
                  <a:gd name="T0" fmla="*/ 0 w 328"/>
                  <a:gd name="T1" fmla="*/ 0 h 149"/>
                  <a:gd name="T2" fmla="*/ 0 w 328"/>
                  <a:gd name="T3" fmla="*/ 0 h 149"/>
                  <a:gd name="T4" fmla="*/ 0 w 328"/>
                  <a:gd name="T5" fmla="*/ 0 h 149"/>
                  <a:gd name="T6" fmla="*/ 0 w 328"/>
                  <a:gd name="T7" fmla="*/ 0 h 149"/>
                  <a:gd name="T8" fmla="*/ 0 w 328"/>
                  <a:gd name="T9" fmla="*/ 0 h 149"/>
                  <a:gd name="T10" fmla="*/ 0 w 328"/>
                  <a:gd name="T11" fmla="*/ 0 h 149"/>
                  <a:gd name="T12" fmla="*/ 0 w 328"/>
                  <a:gd name="T13" fmla="*/ 0 h 149"/>
                  <a:gd name="T14" fmla="*/ 0 w 328"/>
                  <a:gd name="T15" fmla="*/ 0 h 149"/>
                  <a:gd name="T16" fmla="*/ 0 w 328"/>
                  <a:gd name="T17" fmla="*/ 0 h 149"/>
                  <a:gd name="T18" fmla="*/ 0 w 328"/>
                  <a:gd name="T19" fmla="*/ 0 h 149"/>
                  <a:gd name="T20" fmla="*/ 0 w 328"/>
                  <a:gd name="T21" fmla="*/ 0 h 149"/>
                  <a:gd name="T22" fmla="*/ 0 w 328"/>
                  <a:gd name="T23" fmla="*/ 0 h 149"/>
                  <a:gd name="T24" fmla="*/ 0 w 328"/>
                  <a:gd name="T25" fmla="*/ 0 h 149"/>
                  <a:gd name="T26" fmla="*/ 0 w 328"/>
                  <a:gd name="T27" fmla="*/ 0 h 149"/>
                  <a:gd name="T28" fmla="*/ 0 w 328"/>
                  <a:gd name="T29" fmla="*/ 0 h 149"/>
                  <a:gd name="T30" fmla="*/ 0 w 328"/>
                  <a:gd name="T31" fmla="*/ 0 h 149"/>
                  <a:gd name="T32" fmla="*/ 0 w 328"/>
                  <a:gd name="T33" fmla="*/ 0 h 149"/>
                  <a:gd name="T34" fmla="*/ 0 w 328"/>
                  <a:gd name="T35" fmla="*/ 0 h 149"/>
                  <a:gd name="T36" fmla="*/ 0 w 328"/>
                  <a:gd name="T37" fmla="*/ 0 h 149"/>
                  <a:gd name="T38" fmla="*/ 0 w 328"/>
                  <a:gd name="T39" fmla="*/ 0 h 149"/>
                  <a:gd name="T40" fmla="*/ 0 w 328"/>
                  <a:gd name="T41" fmla="*/ 0 h 149"/>
                  <a:gd name="T42" fmla="*/ 0 w 328"/>
                  <a:gd name="T43" fmla="*/ 0 h 149"/>
                  <a:gd name="T44" fmla="*/ 0 w 328"/>
                  <a:gd name="T45" fmla="*/ 0 h 149"/>
                  <a:gd name="T46" fmla="*/ 0 w 328"/>
                  <a:gd name="T47" fmla="*/ 0 h 149"/>
                  <a:gd name="T48" fmla="*/ 0 w 328"/>
                  <a:gd name="T49" fmla="*/ 0 h 149"/>
                  <a:gd name="T50" fmla="*/ 0 w 328"/>
                  <a:gd name="T51" fmla="*/ 0 h 149"/>
                  <a:gd name="T52" fmla="*/ 0 w 328"/>
                  <a:gd name="T53" fmla="*/ 0 h 149"/>
                  <a:gd name="T54" fmla="*/ 0 w 328"/>
                  <a:gd name="T55" fmla="*/ 0 h 149"/>
                  <a:gd name="T56" fmla="*/ 0 w 328"/>
                  <a:gd name="T57" fmla="*/ 0 h 149"/>
                  <a:gd name="T58" fmla="*/ 0 w 328"/>
                  <a:gd name="T59" fmla="*/ 0 h 149"/>
                  <a:gd name="T60" fmla="*/ 0 w 328"/>
                  <a:gd name="T61" fmla="*/ 0 h 149"/>
                  <a:gd name="T62" fmla="*/ 0 w 328"/>
                  <a:gd name="T63" fmla="*/ 0 h 149"/>
                  <a:gd name="T64" fmla="*/ 0 w 328"/>
                  <a:gd name="T65" fmla="*/ 0 h 149"/>
                  <a:gd name="T66" fmla="*/ 0 w 328"/>
                  <a:gd name="T67" fmla="*/ 0 h 149"/>
                  <a:gd name="T68" fmla="*/ 0 w 328"/>
                  <a:gd name="T69" fmla="*/ 0 h 149"/>
                  <a:gd name="T70" fmla="*/ 0 w 328"/>
                  <a:gd name="T71" fmla="*/ 0 h 1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8"/>
                  <a:gd name="T109" fmla="*/ 0 h 149"/>
                  <a:gd name="T110" fmla="*/ 328 w 328"/>
                  <a:gd name="T111" fmla="*/ 149 h 1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8" h="149">
                    <a:moveTo>
                      <a:pt x="128" y="52"/>
                    </a:moveTo>
                    <a:lnTo>
                      <a:pt x="134" y="45"/>
                    </a:lnTo>
                    <a:lnTo>
                      <a:pt x="140" y="37"/>
                    </a:lnTo>
                    <a:lnTo>
                      <a:pt x="146" y="30"/>
                    </a:lnTo>
                    <a:lnTo>
                      <a:pt x="152" y="22"/>
                    </a:lnTo>
                    <a:lnTo>
                      <a:pt x="159" y="16"/>
                    </a:lnTo>
                    <a:lnTo>
                      <a:pt x="168" y="13"/>
                    </a:lnTo>
                    <a:lnTo>
                      <a:pt x="176" y="12"/>
                    </a:lnTo>
                    <a:lnTo>
                      <a:pt x="185" y="13"/>
                    </a:lnTo>
                    <a:lnTo>
                      <a:pt x="193" y="16"/>
                    </a:lnTo>
                    <a:lnTo>
                      <a:pt x="203" y="19"/>
                    </a:lnTo>
                    <a:lnTo>
                      <a:pt x="211" y="22"/>
                    </a:lnTo>
                    <a:lnTo>
                      <a:pt x="219" y="26"/>
                    </a:lnTo>
                    <a:lnTo>
                      <a:pt x="225" y="30"/>
                    </a:lnTo>
                    <a:lnTo>
                      <a:pt x="233" y="33"/>
                    </a:lnTo>
                    <a:lnTo>
                      <a:pt x="240" y="35"/>
                    </a:lnTo>
                    <a:lnTo>
                      <a:pt x="247" y="38"/>
                    </a:lnTo>
                    <a:lnTo>
                      <a:pt x="253" y="40"/>
                    </a:lnTo>
                    <a:lnTo>
                      <a:pt x="260" y="43"/>
                    </a:lnTo>
                    <a:lnTo>
                      <a:pt x="268" y="45"/>
                    </a:lnTo>
                    <a:lnTo>
                      <a:pt x="274" y="48"/>
                    </a:lnTo>
                    <a:lnTo>
                      <a:pt x="280" y="51"/>
                    </a:lnTo>
                    <a:lnTo>
                      <a:pt x="287" y="53"/>
                    </a:lnTo>
                    <a:lnTo>
                      <a:pt x="293" y="56"/>
                    </a:lnTo>
                    <a:lnTo>
                      <a:pt x="299" y="59"/>
                    </a:lnTo>
                    <a:lnTo>
                      <a:pt x="307" y="63"/>
                    </a:lnTo>
                    <a:lnTo>
                      <a:pt x="313" y="66"/>
                    </a:lnTo>
                    <a:lnTo>
                      <a:pt x="319" y="69"/>
                    </a:lnTo>
                    <a:lnTo>
                      <a:pt x="325" y="72"/>
                    </a:lnTo>
                    <a:lnTo>
                      <a:pt x="327" y="72"/>
                    </a:lnTo>
                    <a:lnTo>
                      <a:pt x="328" y="71"/>
                    </a:lnTo>
                    <a:lnTo>
                      <a:pt x="328" y="69"/>
                    </a:lnTo>
                    <a:lnTo>
                      <a:pt x="327" y="68"/>
                    </a:lnTo>
                    <a:lnTo>
                      <a:pt x="321" y="65"/>
                    </a:lnTo>
                    <a:lnTo>
                      <a:pt x="315" y="60"/>
                    </a:lnTo>
                    <a:lnTo>
                      <a:pt x="309" y="57"/>
                    </a:lnTo>
                    <a:lnTo>
                      <a:pt x="303" y="54"/>
                    </a:lnTo>
                    <a:lnTo>
                      <a:pt x="296" y="51"/>
                    </a:lnTo>
                    <a:lnTo>
                      <a:pt x="290" y="48"/>
                    </a:lnTo>
                    <a:lnTo>
                      <a:pt x="283" y="45"/>
                    </a:lnTo>
                    <a:lnTo>
                      <a:pt x="277" y="42"/>
                    </a:lnTo>
                    <a:lnTo>
                      <a:pt x="271" y="39"/>
                    </a:lnTo>
                    <a:lnTo>
                      <a:pt x="263" y="36"/>
                    </a:lnTo>
                    <a:lnTo>
                      <a:pt x="257" y="34"/>
                    </a:lnTo>
                    <a:lnTo>
                      <a:pt x="250" y="31"/>
                    </a:lnTo>
                    <a:lnTo>
                      <a:pt x="243" y="27"/>
                    </a:lnTo>
                    <a:lnTo>
                      <a:pt x="237" y="24"/>
                    </a:lnTo>
                    <a:lnTo>
                      <a:pt x="229" y="21"/>
                    </a:lnTo>
                    <a:lnTo>
                      <a:pt x="223" y="18"/>
                    </a:lnTo>
                    <a:lnTo>
                      <a:pt x="213" y="13"/>
                    </a:lnTo>
                    <a:lnTo>
                      <a:pt x="203" y="8"/>
                    </a:lnTo>
                    <a:lnTo>
                      <a:pt x="192" y="4"/>
                    </a:lnTo>
                    <a:lnTo>
                      <a:pt x="182" y="1"/>
                    </a:lnTo>
                    <a:lnTo>
                      <a:pt x="172" y="0"/>
                    </a:lnTo>
                    <a:lnTo>
                      <a:pt x="163" y="2"/>
                    </a:lnTo>
                    <a:lnTo>
                      <a:pt x="153" y="6"/>
                    </a:lnTo>
                    <a:lnTo>
                      <a:pt x="145" y="14"/>
                    </a:lnTo>
                    <a:lnTo>
                      <a:pt x="125" y="37"/>
                    </a:lnTo>
                    <a:lnTo>
                      <a:pt x="103" y="59"/>
                    </a:lnTo>
                    <a:lnTo>
                      <a:pt x="78" y="82"/>
                    </a:lnTo>
                    <a:lnTo>
                      <a:pt x="54" y="103"/>
                    </a:lnTo>
                    <a:lnTo>
                      <a:pt x="33" y="121"/>
                    </a:lnTo>
                    <a:lnTo>
                      <a:pt x="16" y="136"/>
                    </a:lnTo>
                    <a:lnTo>
                      <a:pt x="4" y="146"/>
                    </a:lnTo>
                    <a:lnTo>
                      <a:pt x="0" y="149"/>
                    </a:lnTo>
                    <a:lnTo>
                      <a:pt x="4" y="147"/>
                    </a:lnTo>
                    <a:lnTo>
                      <a:pt x="15" y="140"/>
                    </a:lnTo>
                    <a:lnTo>
                      <a:pt x="31" y="130"/>
                    </a:lnTo>
                    <a:lnTo>
                      <a:pt x="50" y="116"/>
                    </a:lnTo>
                    <a:lnTo>
                      <a:pt x="72" y="101"/>
                    </a:lnTo>
                    <a:lnTo>
                      <a:pt x="93" y="85"/>
                    </a:lnTo>
                    <a:lnTo>
                      <a:pt x="112" y="69"/>
                    </a:lnTo>
                    <a:lnTo>
                      <a:pt x="128" y="52"/>
                    </a:lnTo>
                    <a:close/>
                  </a:path>
                </a:pathLst>
              </a:custGeom>
              <a:solidFill>
                <a:srgbClr val="140000"/>
              </a:solidFill>
              <a:ln w="9525">
                <a:noFill/>
                <a:round/>
                <a:headEnd/>
                <a:tailEnd/>
              </a:ln>
            </p:spPr>
            <p:txBody>
              <a:bodyPr/>
              <a:lstStyle/>
              <a:p>
                <a:endParaRPr lang="ja-JP" altLang="en-US"/>
              </a:p>
            </p:txBody>
          </p:sp>
          <p:sp>
            <p:nvSpPr>
              <p:cNvPr id="8308" name="Freeform 77"/>
              <p:cNvSpPr>
                <a:spLocks/>
              </p:cNvSpPr>
              <p:nvPr/>
            </p:nvSpPr>
            <p:spPr bwMode="auto">
              <a:xfrm>
                <a:off x="1147" y="2938"/>
                <a:ext cx="52" cy="21"/>
              </a:xfrm>
              <a:custGeom>
                <a:avLst/>
                <a:gdLst>
                  <a:gd name="T0" fmla="*/ 0 w 216"/>
                  <a:gd name="T1" fmla="*/ 0 h 89"/>
                  <a:gd name="T2" fmla="*/ 0 w 216"/>
                  <a:gd name="T3" fmla="*/ 0 h 89"/>
                  <a:gd name="T4" fmla="*/ 0 w 216"/>
                  <a:gd name="T5" fmla="*/ 0 h 89"/>
                  <a:gd name="T6" fmla="*/ 0 w 216"/>
                  <a:gd name="T7" fmla="*/ 0 h 89"/>
                  <a:gd name="T8" fmla="*/ 0 w 216"/>
                  <a:gd name="T9" fmla="*/ 0 h 89"/>
                  <a:gd name="T10" fmla="*/ 0 w 216"/>
                  <a:gd name="T11" fmla="*/ 0 h 89"/>
                  <a:gd name="T12" fmla="*/ 0 w 216"/>
                  <a:gd name="T13" fmla="*/ 0 h 89"/>
                  <a:gd name="T14" fmla="*/ 0 w 216"/>
                  <a:gd name="T15" fmla="*/ 0 h 89"/>
                  <a:gd name="T16" fmla="*/ 0 w 216"/>
                  <a:gd name="T17" fmla="*/ 0 h 89"/>
                  <a:gd name="T18" fmla="*/ 0 w 216"/>
                  <a:gd name="T19" fmla="*/ 0 h 89"/>
                  <a:gd name="T20" fmla="*/ 0 w 216"/>
                  <a:gd name="T21" fmla="*/ 0 h 89"/>
                  <a:gd name="T22" fmla="*/ 0 w 216"/>
                  <a:gd name="T23" fmla="*/ 0 h 89"/>
                  <a:gd name="T24" fmla="*/ 0 w 216"/>
                  <a:gd name="T25" fmla="*/ 0 h 89"/>
                  <a:gd name="T26" fmla="*/ 0 w 216"/>
                  <a:gd name="T27" fmla="*/ 0 h 89"/>
                  <a:gd name="T28" fmla="*/ 0 w 216"/>
                  <a:gd name="T29" fmla="*/ 0 h 89"/>
                  <a:gd name="T30" fmla="*/ 0 w 216"/>
                  <a:gd name="T31" fmla="*/ 0 h 89"/>
                  <a:gd name="T32" fmla="*/ 0 w 216"/>
                  <a:gd name="T33" fmla="*/ 0 h 89"/>
                  <a:gd name="T34" fmla="*/ 0 w 216"/>
                  <a:gd name="T35" fmla="*/ 0 h 89"/>
                  <a:gd name="T36" fmla="*/ 0 w 216"/>
                  <a:gd name="T37" fmla="*/ 0 h 89"/>
                  <a:gd name="T38" fmla="*/ 0 w 216"/>
                  <a:gd name="T39" fmla="*/ 0 h 89"/>
                  <a:gd name="T40" fmla="*/ 0 w 216"/>
                  <a:gd name="T41" fmla="*/ 0 h 89"/>
                  <a:gd name="T42" fmla="*/ 0 w 216"/>
                  <a:gd name="T43" fmla="*/ 0 h 89"/>
                  <a:gd name="T44" fmla="*/ 0 w 216"/>
                  <a:gd name="T45" fmla="*/ 0 h 89"/>
                  <a:gd name="T46" fmla="*/ 0 w 216"/>
                  <a:gd name="T47" fmla="*/ 0 h 89"/>
                  <a:gd name="T48" fmla="*/ 0 w 216"/>
                  <a:gd name="T49" fmla="*/ 0 h 89"/>
                  <a:gd name="T50" fmla="*/ 0 w 216"/>
                  <a:gd name="T51" fmla="*/ 0 h 89"/>
                  <a:gd name="T52" fmla="*/ 0 w 216"/>
                  <a:gd name="T53" fmla="*/ 0 h 89"/>
                  <a:gd name="T54" fmla="*/ 0 w 216"/>
                  <a:gd name="T55" fmla="*/ 0 h 89"/>
                  <a:gd name="T56" fmla="*/ 0 w 216"/>
                  <a:gd name="T57" fmla="*/ 0 h 89"/>
                  <a:gd name="T58" fmla="*/ 0 w 216"/>
                  <a:gd name="T59" fmla="*/ 0 h 89"/>
                  <a:gd name="T60" fmla="*/ 0 w 216"/>
                  <a:gd name="T61" fmla="*/ 0 h 89"/>
                  <a:gd name="T62" fmla="*/ 0 w 216"/>
                  <a:gd name="T63" fmla="*/ 0 h 89"/>
                  <a:gd name="T64" fmla="*/ 0 w 216"/>
                  <a:gd name="T65" fmla="*/ 0 h 89"/>
                  <a:gd name="T66" fmla="*/ 0 w 216"/>
                  <a:gd name="T67" fmla="*/ 0 h 89"/>
                  <a:gd name="T68" fmla="*/ 0 w 216"/>
                  <a:gd name="T69" fmla="*/ 0 h 89"/>
                  <a:gd name="T70" fmla="*/ 0 w 216"/>
                  <a:gd name="T71" fmla="*/ 0 h 89"/>
                  <a:gd name="T72" fmla="*/ 0 w 216"/>
                  <a:gd name="T73" fmla="*/ 0 h 89"/>
                  <a:gd name="T74" fmla="*/ 0 w 216"/>
                  <a:gd name="T75" fmla="*/ 0 h 89"/>
                  <a:gd name="T76" fmla="*/ 0 w 216"/>
                  <a:gd name="T77" fmla="*/ 0 h 89"/>
                  <a:gd name="T78" fmla="*/ 0 w 216"/>
                  <a:gd name="T79" fmla="*/ 0 h 89"/>
                  <a:gd name="T80" fmla="*/ 0 w 216"/>
                  <a:gd name="T81" fmla="*/ 0 h 89"/>
                  <a:gd name="T82" fmla="*/ 0 w 216"/>
                  <a:gd name="T83" fmla="*/ 0 h 89"/>
                  <a:gd name="T84" fmla="*/ 0 w 216"/>
                  <a:gd name="T85" fmla="*/ 0 h 89"/>
                  <a:gd name="T86" fmla="*/ 0 w 216"/>
                  <a:gd name="T87" fmla="*/ 0 h 89"/>
                  <a:gd name="T88" fmla="*/ 0 w 216"/>
                  <a:gd name="T89" fmla="*/ 0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6"/>
                  <a:gd name="T136" fmla="*/ 0 h 89"/>
                  <a:gd name="T137" fmla="*/ 216 w 216"/>
                  <a:gd name="T138" fmla="*/ 89 h 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 h="89">
                    <a:moveTo>
                      <a:pt x="101" y="89"/>
                    </a:moveTo>
                    <a:lnTo>
                      <a:pt x="109" y="87"/>
                    </a:lnTo>
                    <a:lnTo>
                      <a:pt x="117" y="84"/>
                    </a:lnTo>
                    <a:lnTo>
                      <a:pt x="126" y="80"/>
                    </a:lnTo>
                    <a:lnTo>
                      <a:pt x="134" y="76"/>
                    </a:lnTo>
                    <a:lnTo>
                      <a:pt x="142" y="72"/>
                    </a:lnTo>
                    <a:lnTo>
                      <a:pt x="150" y="68"/>
                    </a:lnTo>
                    <a:lnTo>
                      <a:pt x="157" y="63"/>
                    </a:lnTo>
                    <a:lnTo>
                      <a:pt x="165" y="59"/>
                    </a:lnTo>
                    <a:lnTo>
                      <a:pt x="172" y="55"/>
                    </a:lnTo>
                    <a:lnTo>
                      <a:pt x="178" y="50"/>
                    </a:lnTo>
                    <a:lnTo>
                      <a:pt x="184" y="43"/>
                    </a:lnTo>
                    <a:lnTo>
                      <a:pt x="191" y="38"/>
                    </a:lnTo>
                    <a:lnTo>
                      <a:pt x="197" y="32"/>
                    </a:lnTo>
                    <a:lnTo>
                      <a:pt x="203" y="26"/>
                    </a:lnTo>
                    <a:lnTo>
                      <a:pt x="209" y="19"/>
                    </a:lnTo>
                    <a:lnTo>
                      <a:pt x="214" y="12"/>
                    </a:lnTo>
                    <a:lnTo>
                      <a:pt x="216" y="8"/>
                    </a:lnTo>
                    <a:lnTo>
                      <a:pt x="215" y="3"/>
                    </a:lnTo>
                    <a:lnTo>
                      <a:pt x="212" y="0"/>
                    </a:lnTo>
                    <a:lnTo>
                      <a:pt x="207" y="1"/>
                    </a:lnTo>
                    <a:lnTo>
                      <a:pt x="196" y="7"/>
                    </a:lnTo>
                    <a:lnTo>
                      <a:pt x="183" y="12"/>
                    </a:lnTo>
                    <a:lnTo>
                      <a:pt x="172" y="18"/>
                    </a:lnTo>
                    <a:lnTo>
                      <a:pt x="159" y="23"/>
                    </a:lnTo>
                    <a:lnTo>
                      <a:pt x="148" y="28"/>
                    </a:lnTo>
                    <a:lnTo>
                      <a:pt x="136" y="34"/>
                    </a:lnTo>
                    <a:lnTo>
                      <a:pt x="126" y="40"/>
                    </a:lnTo>
                    <a:lnTo>
                      <a:pt x="115" y="49"/>
                    </a:lnTo>
                    <a:lnTo>
                      <a:pt x="96" y="60"/>
                    </a:lnTo>
                    <a:lnTo>
                      <a:pt x="76" y="64"/>
                    </a:lnTo>
                    <a:lnTo>
                      <a:pt x="57" y="63"/>
                    </a:lnTo>
                    <a:lnTo>
                      <a:pt x="39" y="59"/>
                    </a:lnTo>
                    <a:lnTo>
                      <a:pt x="24" y="54"/>
                    </a:lnTo>
                    <a:lnTo>
                      <a:pt x="11" y="47"/>
                    </a:lnTo>
                    <a:lnTo>
                      <a:pt x="3" y="42"/>
                    </a:lnTo>
                    <a:lnTo>
                      <a:pt x="0" y="40"/>
                    </a:lnTo>
                    <a:lnTo>
                      <a:pt x="3" y="42"/>
                    </a:lnTo>
                    <a:lnTo>
                      <a:pt x="10" y="49"/>
                    </a:lnTo>
                    <a:lnTo>
                      <a:pt x="21" y="58"/>
                    </a:lnTo>
                    <a:lnTo>
                      <a:pt x="35" y="67"/>
                    </a:lnTo>
                    <a:lnTo>
                      <a:pt x="50" y="76"/>
                    </a:lnTo>
                    <a:lnTo>
                      <a:pt x="68" y="85"/>
                    </a:lnTo>
                    <a:lnTo>
                      <a:pt x="84" y="89"/>
                    </a:lnTo>
                    <a:lnTo>
                      <a:pt x="101" y="89"/>
                    </a:lnTo>
                    <a:close/>
                  </a:path>
                </a:pathLst>
              </a:custGeom>
              <a:solidFill>
                <a:srgbClr val="140000"/>
              </a:solidFill>
              <a:ln w="9525">
                <a:noFill/>
                <a:round/>
                <a:headEnd/>
                <a:tailEnd/>
              </a:ln>
            </p:spPr>
            <p:txBody>
              <a:bodyPr/>
              <a:lstStyle/>
              <a:p>
                <a:endParaRPr lang="ja-JP" altLang="en-US"/>
              </a:p>
            </p:txBody>
          </p:sp>
          <p:sp>
            <p:nvSpPr>
              <p:cNvPr id="8309" name="Freeform 78"/>
              <p:cNvSpPr>
                <a:spLocks/>
              </p:cNvSpPr>
              <p:nvPr/>
            </p:nvSpPr>
            <p:spPr bwMode="auto">
              <a:xfrm>
                <a:off x="1182" y="2951"/>
                <a:ext cx="21" cy="6"/>
              </a:xfrm>
              <a:custGeom>
                <a:avLst/>
                <a:gdLst>
                  <a:gd name="T0" fmla="*/ 0 w 89"/>
                  <a:gd name="T1" fmla="*/ 0 h 26"/>
                  <a:gd name="T2" fmla="*/ 0 w 89"/>
                  <a:gd name="T3" fmla="*/ 0 h 26"/>
                  <a:gd name="T4" fmla="*/ 0 w 89"/>
                  <a:gd name="T5" fmla="*/ 0 h 26"/>
                  <a:gd name="T6" fmla="*/ 0 w 89"/>
                  <a:gd name="T7" fmla="*/ 0 h 26"/>
                  <a:gd name="T8" fmla="*/ 0 w 89"/>
                  <a:gd name="T9" fmla="*/ 0 h 26"/>
                  <a:gd name="T10" fmla="*/ 0 w 89"/>
                  <a:gd name="T11" fmla="*/ 0 h 26"/>
                  <a:gd name="T12" fmla="*/ 0 w 89"/>
                  <a:gd name="T13" fmla="*/ 0 h 26"/>
                  <a:gd name="T14" fmla="*/ 0 w 89"/>
                  <a:gd name="T15" fmla="*/ 0 h 26"/>
                  <a:gd name="T16" fmla="*/ 0 w 89"/>
                  <a:gd name="T17" fmla="*/ 0 h 26"/>
                  <a:gd name="T18" fmla="*/ 0 w 89"/>
                  <a:gd name="T19" fmla="*/ 0 h 26"/>
                  <a:gd name="T20" fmla="*/ 0 w 89"/>
                  <a:gd name="T21" fmla="*/ 0 h 26"/>
                  <a:gd name="T22" fmla="*/ 0 w 89"/>
                  <a:gd name="T23" fmla="*/ 0 h 26"/>
                  <a:gd name="T24" fmla="*/ 0 w 89"/>
                  <a:gd name="T25" fmla="*/ 0 h 26"/>
                  <a:gd name="T26" fmla="*/ 0 w 89"/>
                  <a:gd name="T27" fmla="*/ 0 h 26"/>
                  <a:gd name="T28" fmla="*/ 0 w 89"/>
                  <a:gd name="T29" fmla="*/ 0 h 26"/>
                  <a:gd name="T30" fmla="*/ 0 w 89"/>
                  <a:gd name="T31" fmla="*/ 0 h 26"/>
                  <a:gd name="T32" fmla="*/ 0 w 89"/>
                  <a:gd name="T33" fmla="*/ 0 h 26"/>
                  <a:gd name="T34" fmla="*/ 0 w 89"/>
                  <a:gd name="T35" fmla="*/ 0 h 26"/>
                  <a:gd name="T36" fmla="*/ 0 w 89"/>
                  <a:gd name="T37" fmla="*/ 0 h 26"/>
                  <a:gd name="T38" fmla="*/ 0 w 89"/>
                  <a:gd name="T39" fmla="*/ 0 h 26"/>
                  <a:gd name="T40" fmla="*/ 0 w 89"/>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26"/>
                  <a:gd name="T65" fmla="*/ 89 w 89"/>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26">
                    <a:moveTo>
                      <a:pt x="86" y="26"/>
                    </a:moveTo>
                    <a:lnTo>
                      <a:pt x="87" y="24"/>
                    </a:lnTo>
                    <a:lnTo>
                      <a:pt x="89" y="23"/>
                    </a:lnTo>
                    <a:lnTo>
                      <a:pt x="89" y="22"/>
                    </a:lnTo>
                    <a:lnTo>
                      <a:pt x="87" y="21"/>
                    </a:lnTo>
                    <a:lnTo>
                      <a:pt x="75" y="19"/>
                    </a:lnTo>
                    <a:lnTo>
                      <a:pt x="62" y="16"/>
                    </a:lnTo>
                    <a:lnTo>
                      <a:pt x="47" y="13"/>
                    </a:lnTo>
                    <a:lnTo>
                      <a:pt x="33" y="9"/>
                    </a:lnTo>
                    <a:lnTo>
                      <a:pt x="21" y="6"/>
                    </a:lnTo>
                    <a:lnTo>
                      <a:pt x="9" y="3"/>
                    </a:lnTo>
                    <a:lnTo>
                      <a:pt x="3" y="1"/>
                    </a:lnTo>
                    <a:lnTo>
                      <a:pt x="0" y="0"/>
                    </a:lnTo>
                    <a:lnTo>
                      <a:pt x="0" y="1"/>
                    </a:lnTo>
                    <a:lnTo>
                      <a:pt x="2" y="4"/>
                    </a:lnTo>
                    <a:lnTo>
                      <a:pt x="5" y="9"/>
                    </a:lnTo>
                    <a:lnTo>
                      <a:pt x="12" y="14"/>
                    </a:lnTo>
                    <a:lnTo>
                      <a:pt x="23" y="19"/>
                    </a:lnTo>
                    <a:lnTo>
                      <a:pt x="38" y="23"/>
                    </a:lnTo>
                    <a:lnTo>
                      <a:pt x="59" y="26"/>
                    </a:lnTo>
                    <a:lnTo>
                      <a:pt x="86" y="26"/>
                    </a:lnTo>
                    <a:close/>
                  </a:path>
                </a:pathLst>
              </a:custGeom>
              <a:solidFill>
                <a:srgbClr val="140000"/>
              </a:solidFill>
              <a:ln w="9525">
                <a:noFill/>
                <a:round/>
                <a:headEnd/>
                <a:tailEnd/>
              </a:ln>
            </p:spPr>
            <p:txBody>
              <a:bodyPr/>
              <a:lstStyle/>
              <a:p>
                <a:endParaRPr lang="ja-JP" altLang="en-US"/>
              </a:p>
            </p:txBody>
          </p:sp>
          <p:sp>
            <p:nvSpPr>
              <p:cNvPr id="8310" name="Freeform 79"/>
              <p:cNvSpPr>
                <a:spLocks/>
              </p:cNvSpPr>
              <p:nvPr/>
            </p:nvSpPr>
            <p:spPr bwMode="auto">
              <a:xfrm>
                <a:off x="920" y="2638"/>
                <a:ext cx="129" cy="109"/>
              </a:xfrm>
              <a:custGeom>
                <a:avLst/>
                <a:gdLst>
                  <a:gd name="T0" fmla="*/ 0 w 523"/>
                  <a:gd name="T1" fmla="*/ 0 h 445"/>
                  <a:gd name="T2" fmla="*/ 0 w 523"/>
                  <a:gd name="T3" fmla="*/ 0 h 445"/>
                  <a:gd name="T4" fmla="*/ 0 w 523"/>
                  <a:gd name="T5" fmla="*/ 0 h 445"/>
                  <a:gd name="T6" fmla="*/ 0 w 523"/>
                  <a:gd name="T7" fmla="*/ 0 h 445"/>
                  <a:gd name="T8" fmla="*/ 0 w 523"/>
                  <a:gd name="T9" fmla="*/ 0 h 445"/>
                  <a:gd name="T10" fmla="*/ 0 w 523"/>
                  <a:gd name="T11" fmla="*/ 0 h 445"/>
                  <a:gd name="T12" fmla="*/ 0 w 523"/>
                  <a:gd name="T13" fmla="*/ 0 h 445"/>
                  <a:gd name="T14" fmla="*/ 0 w 523"/>
                  <a:gd name="T15" fmla="*/ 0 h 445"/>
                  <a:gd name="T16" fmla="*/ 0 w 523"/>
                  <a:gd name="T17" fmla="*/ 0 h 445"/>
                  <a:gd name="T18" fmla="*/ 0 w 523"/>
                  <a:gd name="T19" fmla="*/ 0 h 445"/>
                  <a:gd name="T20" fmla="*/ 0 w 523"/>
                  <a:gd name="T21" fmla="*/ 0 h 445"/>
                  <a:gd name="T22" fmla="*/ 0 w 523"/>
                  <a:gd name="T23" fmla="*/ 0 h 445"/>
                  <a:gd name="T24" fmla="*/ 0 w 523"/>
                  <a:gd name="T25" fmla="*/ 0 h 445"/>
                  <a:gd name="T26" fmla="*/ 0 w 523"/>
                  <a:gd name="T27" fmla="*/ 0 h 445"/>
                  <a:gd name="T28" fmla="*/ 0 w 523"/>
                  <a:gd name="T29" fmla="*/ 0 h 445"/>
                  <a:gd name="T30" fmla="*/ 0 w 523"/>
                  <a:gd name="T31" fmla="*/ 0 h 445"/>
                  <a:gd name="T32" fmla="*/ 0 w 523"/>
                  <a:gd name="T33" fmla="*/ 0 h 445"/>
                  <a:gd name="T34" fmla="*/ 0 w 523"/>
                  <a:gd name="T35" fmla="*/ 0 h 445"/>
                  <a:gd name="T36" fmla="*/ 0 w 523"/>
                  <a:gd name="T37" fmla="*/ 0 h 445"/>
                  <a:gd name="T38" fmla="*/ 0 w 523"/>
                  <a:gd name="T39" fmla="*/ 0 h 445"/>
                  <a:gd name="T40" fmla="*/ 0 w 523"/>
                  <a:gd name="T41" fmla="*/ 0 h 445"/>
                  <a:gd name="T42" fmla="*/ 0 w 523"/>
                  <a:gd name="T43" fmla="*/ 0 h 445"/>
                  <a:gd name="T44" fmla="*/ 0 w 523"/>
                  <a:gd name="T45" fmla="*/ 0 h 445"/>
                  <a:gd name="T46" fmla="*/ 0 w 523"/>
                  <a:gd name="T47" fmla="*/ 0 h 445"/>
                  <a:gd name="T48" fmla="*/ 0 w 523"/>
                  <a:gd name="T49" fmla="*/ 0 h 445"/>
                  <a:gd name="T50" fmla="*/ 0 w 523"/>
                  <a:gd name="T51" fmla="*/ 0 h 445"/>
                  <a:gd name="T52" fmla="*/ 0 w 523"/>
                  <a:gd name="T53" fmla="*/ 0 h 445"/>
                  <a:gd name="T54" fmla="*/ 0 w 523"/>
                  <a:gd name="T55" fmla="*/ 0 h 445"/>
                  <a:gd name="T56" fmla="*/ 0 w 523"/>
                  <a:gd name="T57" fmla="*/ 0 h 445"/>
                  <a:gd name="T58" fmla="*/ 0 w 523"/>
                  <a:gd name="T59" fmla="*/ 0 h 445"/>
                  <a:gd name="T60" fmla="*/ 0 w 523"/>
                  <a:gd name="T61" fmla="*/ 0 h 445"/>
                  <a:gd name="T62" fmla="*/ 0 w 523"/>
                  <a:gd name="T63" fmla="*/ 0 h 445"/>
                  <a:gd name="T64" fmla="*/ 0 w 523"/>
                  <a:gd name="T65" fmla="*/ 0 h 445"/>
                  <a:gd name="T66" fmla="*/ 0 w 523"/>
                  <a:gd name="T67" fmla="*/ 0 h 445"/>
                  <a:gd name="T68" fmla="*/ 0 w 523"/>
                  <a:gd name="T69" fmla="*/ 0 h 445"/>
                  <a:gd name="T70" fmla="*/ 0 w 523"/>
                  <a:gd name="T71" fmla="*/ 0 h 445"/>
                  <a:gd name="T72" fmla="*/ 0 w 523"/>
                  <a:gd name="T73" fmla="*/ 0 h 445"/>
                  <a:gd name="T74" fmla="*/ 0 w 523"/>
                  <a:gd name="T75" fmla="*/ 0 h 445"/>
                  <a:gd name="T76" fmla="*/ 0 w 523"/>
                  <a:gd name="T77" fmla="*/ 0 h 445"/>
                  <a:gd name="T78" fmla="*/ 0 w 523"/>
                  <a:gd name="T79" fmla="*/ 0 h 445"/>
                  <a:gd name="T80" fmla="*/ 0 w 523"/>
                  <a:gd name="T81" fmla="*/ 0 h 4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3"/>
                  <a:gd name="T124" fmla="*/ 0 h 445"/>
                  <a:gd name="T125" fmla="*/ 523 w 523"/>
                  <a:gd name="T126" fmla="*/ 445 h 4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3" h="445">
                    <a:moveTo>
                      <a:pt x="523" y="0"/>
                    </a:moveTo>
                    <a:lnTo>
                      <a:pt x="519" y="24"/>
                    </a:lnTo>
                    <a:lnTo>
                      <a:pt x="513" y="46"/>
                    </a:lnTo>
                    <a:lnTo>
                      <a:pt x="504" y="67"/>
                    </a:lnTo>
                    <a:lnTo>
                      <a:pt x="494" y="87"/>
                    </a:lnTo>
                    <a:lnTo>
                      <a:pt x="481" y="106"/>
                    </a:lnTo>
                    <a:lnTo>
                      <a:pt x="468" y="122"/>
                    </a:lnTo>
                    <a:lnTo>
                      <a:pt x="452" y="139"/>
                    </a:lnTo>
                    <a:lnTo>
                      <a:pt x="436" y="154"/>
                    </a:lnTo>
                    <a:lnTo>
                      <a:pt x="418" y="168"/>
                    </a:lnTo>
                    <a:lnTo>
                      <a:pt x="400" y="182"/>
                    </a:lnTo>
                    <a:lnTo>
                      <a:pt x="380" y="194"/>
                    </a:lnTo>
                    <a:lnTo>
                      <a:pt x="361" y="206"/>
                    </a:lnTo>
                    <a:lnTo>
                      <a:pt x="340" y="217"/>
                    </a:lnTo>
                    <a:lnTo>
                      <a:pt x="320" y="227"/>
                    </a:lnTo>
                    <a:lnTo>
                      <a:pt x="299" y="238"/>
                    </a:lnTo>
                    <a:lnTo>
                      <a:pt x="278" y="247"/>
                    </a:lnTo>
                    <a:lnTo>
                      <a:pt x="259" y="256"/>
                    </a:lnTo>
                    <a:lnTo>
                      <a:pt x="239" y="265"/>
                    </a:lnTo>
                    <a:lnTo>
                      <a:pt x="221" y="275"/>
                    </a:lnTo>
                    <a:lnTo>
                      <a:pt x="201" y="284"/>
                    </a:lnTo>
                    <a:lnTo>
                      <a:pt x="183" y="294"/>
                    </a:lnTo>
                    <a:lnTo>
                      <a:pt x="164" y="305"/>
                    </a:lnTo>
                    <a:lnTo>
                      <a:pt x="146" y="315"/>
                    </a:lnTo>
                    <a:lnTo>
                      <a:pt x="127" y="326"/>
                    </a:lnTo>
                    <a:lnTo>
                      <a:pt x="110" y="338"/>
                    </a:lnTo>
                    <a:lnTo>
                      <a:pt x="92" y="350"/>
                    </a:lnTo>
                    <a:lnTo>
                      <a:pt x="75" y="362"/>
                    </a:lnTo>
                    <a:lnTo>
                      <a:pt x="58" y="376"/>
                    </a:lnTo>
                    <a:lnTo>
                      <a:pt x="42" y="390"/>
                    </a:lnTo>
                    <a:lnTo>
                      <a:pt x="27" y="405"/>
                    </a:lnTo>
                    <a:lnTo>
                      <a:pt x="13" y="421"/>
                    </a:lnTo>
                    <a:lnTo>
                      <a:pt x="1" y="438"/>
                    </a:lnTo>
                    <a:lnTo>
                      <a:pt x="0" y="442"/>
                    </a:lnTo>
                    <a:lnTo>
                      <a:pt x="2" y="444"/>
                    </a:lnTo>
                    <a:lnTo>
                      <a:pt x="5" y="445"/>
                    </a:lnTo>
                    <a:lnTo>
                      <a:pt x="8" y="444"/>
                    </a:lnTo>
                    <a:lnTo>
                      <a:pt x="25" y="428"/>
                    </a:lnTo>
                    <a:lnTo>
                      <a:pt x="44" y="413"/>
                    </a:lnTo>
                    <a:lnTo>
                      <a:pt x="62" y="398"/>
                    </a:lnTo>
                    <a:lnTo>
                      <a:pt x="81" y="384"/>
                    </a:lnTo>
                    <a:lnTo>
                      <a:pt x="99" y="369"/>
                    </a:lnTo>
                    <a:lnTo>
                      <a:pt x="119" y="356"/>
                    </a:lnTo>
                    <a:lnTo>
                      <a:pt x="138" y="344"/>
                    </a:lnTo>
                    <a:lnTo>
                      <a:pt x="158" y="330"/>
                    </a:lnTo>
                    <a:lnTo>
                      <a:pt x="168" y="324"/>
                    </a:lnTo>
                    <a:lnTo>
                      <a:pt x="179" y="318"/>
                    </a:lnTo>
                    <a:lnTo>
                      <a:pt x="189" y="312"/>
                    </a:lnTo>
                    <a:lnTo>
                      <a:pt x="200" y="307"/>
                    </a:lnTo>
                    <a:lnTo>
                      <a:pt x="211" y="300"/>
                    </a:lnTo>
                    <a:lnTo>
                      <a:pt x="221" y="295"/>
                    </a:lnTo>
                    <a:lnTo>
                      <a:pt x="232" y="290"/>
                    </a:lnTo>
                    <a:lnTo>
                      <a:pt x="242" y="285"/>
                    </a:lnTo>
                    <a:lnTo>
                      <a:pt x="254" y="280"/>
                    </a:lnTo>
                    <a:lnTo>
                      <a:pt x="264" y="275"/>
                    </a:lnTo>
                    <a:lnTo>
                      <a:pt x="274" y="269"/>
                    </a:lnTo>
                    <a:lnTo>
                      <a:pt x="286" y="263"/>
                    </a:lnTo>
                    <a:lnTo>
                      <a:pt x="296" y="258"/>
                    </a:lnTo>
                    <a:lnTo>
                      <a:pt x="307" y="253"/>
                    </a:lnTo>
                    <a:lnTo>
                      <a:pt x="318" y="248"/>
                    </a:lnTo>
                    <a:lnTo>
                      <a:pt x="328" y="242"/>
                    </a:lnTo>
                    <a:lnTo>
                      <a:pt x="345" y="231"/>
                    </a:lnTo>
                    <a:lnTo>
                      <a:pt x="363" y="221"/>
                    </a:lnTo>
                    <a:lnTo>
                      <a:pt x="380" y="210"/>
                    </a:lnTo>
                    <a:lnTo>
                      <a:pt x="397" y="198"/>
                    </a:lnTo>
                    <a:lnTo>
                      <a:pt x="413" y="186"/>
                    </a:lnTo>
                    <a:lnTo>
                      <a:pt x="429" y="173"/>
                    </a:lnTo>
                    <a:lnTo>
                      <a:pt x="444" y="159"/>
                    </a:lnTo>
                    <a:lnTo>
                      <a:pt x="458" y="145"/>
                    </a:lnTo>
                    <a:lnTo>
                      <a:pt x="471" y="129"/>
                    </a:lnTo>
                    <a:lnTo>
                      <a:pt x="482" y="114"/>
                    </a:lnTo>
                    <a:lnTo>
                      <a:pt x="493" y="97"/>
                    </a:lnTo>
                    <a:lnTo>
                      <a:pt x="502" y="80"/>
                    </a:lnTo>
                    <a:lnTo>
                      <a:pt x="510" y="61"/>
                    </a:lnTo>
                    <a:lnTo>
                      <a:pt x="516" y="42"/>
                    </a:lnTo>
                    <a:lnTo>
                      <a:pt x="520" y="22"/>
                    </a:lnTo>
                    <a:lnTo>
                      <a:pt x="523" y="0"/>
                    </a:lnTo>
                    <a:close/>
                  </a:path>
                </a:pathLst>
              </a:custGeom>
              <a:solidFill>
                <a:srgbClr val="140000"/>
              </a:solidFill>
              <a:ln w="9525">
                <a:noFill/>
                <a:round/>
                <a:headEnd/>
                <a:tailEnd/>
              </a:ln>
            </p:spPr>
            <p:txBody>
              <a:bodyPr/>
              <a:lstStyle/>
              <a:p>
                <a:endParaRPr lang="ja-JP" altLang="en-US"/>
              </a:p>
            </p:txBody>
          </p:sp>
          <p:sp>
            <p:nvSpPr>
              <p:cNvPr id="8311" name="Freeform 80"/>
              <p:cNvSpPr>
                <a:spLocks/>
              </p:cNvSpPr>
              <p:nvPr/>
            </p:nvSpPr>
            <p:spPr bwMode="auto">
              <a:xfrm>
                <a:off x="1045" y="2548"/>
                <a:ext cx="37" cy="88"/>
              </a:xfrm>
              <a:custGeom>
                <a:avLst/>
                <a:gdLst>
                  <a:gd name="T0" fmla="*/ 0 w 155"/>
                  <a:gd name="T1" fmla="*/ 0 h 355"/>
                  <a:gd name="T2" fmla="*/ 0 w 155"/>
                  <a:gd name="T3" fmla="*/ 0 h 355"/>
                  <a:gd name="T4" fmla="*/ 0 w 155"/>
                  <a:gd name="T5" fmla="*/ 0 h 355"/>
                  <a:gd name="T6" fmla="*/ 0 w 155"/>
                  <a:gd name="T7" fmla="*/ 0 h 355"/>
                  <a:gd name="T8" fmla="*/ 0 w 155"/>
                  <a:gd name="T9" fmla="*/ 0 h 355"/>
                  <a:gd name="T10" fmla="*/ 0 w 155"/>
                  <a:gd name="T11" fmla="*/ 0 h 355"/>
                  <a:gd name="T12" fmla="*/ 0 w 155"/>
                  <a:gd name="T13" fmla="*/ 0 h 355"/>
                  <a:gd name="T14" fmla="*/ 0 w 155"/>
                  <a:gd name="T15" fmla="*/ 0 h 355"/>
                  <a:gd name="T16" fmla="*/ 0 w 155"/>
                  <a:gd name="T17" fmla="*/ 0 h 355"/>
                  <a:gd name="T18" fmla="*/ 0 w 155"/>
                  <a:gd name="T19" fmla="*/ 0 h 355"/>
                  <a:gd name="T20" fmla="*/ 0 w 155"/>
                  <a:gd name="T21" fmla="*/ 0 h 355"/>
                  <a:gd name="T22" fmla="*/ 0 w 155"/>
                  <a:gd name="T23" fmla="*/ 0 h 355"/>
                  <a:gd name="T24" fmla="*/ 0 w 155"/>
                  <a:gd name="T25" fmla="*/ 0 h 355"/>
                  <a:gd name="T26" fmla="*/ 0 w 155"/>
                  <a:gd name="T27" fmla="*/ 0 h 355"/>
                  <a:gd name="T28" fmla="*/ 0 w 155"/>
                  <a:gd name="T29" fmla="*/ 0 h 355"/>
                  <a:gd name="T30" fmla="*/ 0 w 155"/>
                  <a:gd name="T31" fmla="*/ 0 h 355"/>
                  <a:gd name="T32" fmla="*/ 0 w 155"/>
                  <a:gd name="T33" fmla="*/ 0 h 355"/>
                  <a:gd name="T34" fmla="*/ 0 w 155"/>
                  <a:gd name="T35" fmla="*/ 0 h 355"/>
                  <a:gd name="T36" fmla="*/ 0 w 155"/>
                  <a:gd name="T37" fmla="*/ 0 h 355"/>
                  <a:gd name="T38" fmla="*/ 0 w 155"/>
                  <a:gd name="T39" fmla="*/ 0 h 355"/>
                  <a:gd name="T40" fmla="*/ 0 w 155"/>
                  <a:gd name="T41" fmla="*/ 0 h 355"/>
                  <a:gd name="T42" fmla="*/ 0 w 155"/>
                  <a:gd name="T43" fmla="*/ 0 h 355"/>
                  <a:gd name="T44" fmla="*/ 0 w 155"/>
                  <a:gd name="T45" fmla="*/ 0 h 355"/>
                  <a:gd name="T46" fmla="*/ 0 w 155"/>
                  <a:gd name="T47" fmla="*/ 0 h 355"/>
                  <a:gd name="T48" fmla="*/ 0 w 155"/>
                  <a:gd name="T49" fmla="*/ 0 h 355"/>
                  <a:gd name="T50" fmla="*/ 0 w 155"/>
                  <a:gd name="T51" fmla="*/ 0 h 355"/>
                  <a:gd name="T52" fmla="*/ 0 w 155"/>
                  <a:gd name="T53" fmla="*/ 0 h 355"/>
                  <a:gd name="T54" fmla="*/ 0 w 155"/>
                  <a:gd name="T55" fmla="*/ 0 h 355"/>
                  <a:gd name="T56" fmla="*/ 0 w 155"/>
                  <a:gd name="T57" fmla="*/ 0 h 355"/>
                  <a:gd name="T58" fmla="*/ 0 w 155"/>
                  <a:gd name="T59" fmla="*/ 0 h 355"/>
                  <a:gd name="T60" fmla="*/ 0 w 155"/>
                  <a:gd name="T61" fmla="*/ 0 h 355"/>
                  <a:gd name="T62" fmla="*/ 0 w 155"/>
                  <a:gd name="T63" fmla="*/ 0 h 355"/>
                  <a:gd name="T64" fmla="*/ 0 w 155"/>
                  <a:gd name="T65" fmla="*/ 0 h 355"/>
                  <a:gd name="T66" fmla="*/ 0 w 155"/>
                  <a:gd name="T67" fmla="*/ 0 h 355"/>
                  <a:gd name="T68" fmla="*/ 0 w 155"/>
                  <a:gd name="T69" fmla="*/ 0 h 355"/>
                  <a:gd name="T70" fmla="*/ 0 w 155"/>
                  <a:gd name="T71" fmla="*/ 0 h 355"/>
                  <a:gd name="T72" fmla="*/ 0 w 155"/>
                  <a:gd name="T73" fmla="*/ 0 h 355"/>
                  <a:gd name="T74" fmla="*/ 0 w 155"/>
                  <a:gd name="T75" fmla="*/ 0 h 355"/>
                  <a:gd name="T76" fmla="*/ 0 w 155"/>
                  <a:gd name="T77" fmla="*/ 0 h 355"/>
                  <a:gd name="T78" fmla="*/ 0 w 155"/>
                  <a:gd name="T79" fmla="*/ 0 h 355"/>
                  <a:gd name="T80" fmla="*/ 0 w 155"/>
                  <a:gd name="T81" fmla="*/ 0 h 355"/>
                  <a:gd name="T82" fmla="*/ 0 w 155"/>
                  <a:gd name="T83" fmla="*/ 0 h 355"/>
                  <a:gd name="T84" fmla="*/ 0 w 155"/>
                  <a:gd name="T85" fmla="*/ 0 h 355"/>
                  <a:gd name="T86" fmla="*/ 0 w 155"/>
                  <a:gd name="T87" fmla="*/ 0 h 355"/>
                  <a:gd name="T88" fmla="*/ 0 w 155"/>
                  <a:gd name="T89" fmla="*/ 0 h 355"/>
                  <a:gd name="T90" fmla="*/ 0 w 155"/>
                  <a:gd name="T91" fmla="*/ 0 h 3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5"/>
                  <a:gd name="T139" fmla="*/ 0 h 355"/>
                  <a:gd name="T140" fmla="*/ 155 w 155"/>
                  <a:gd name="T141" fmla="*/ 355 h 3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5" h="355">
                    <a:moveTo>
                      <a:pt x="10" y="355"/>
                    </a:moveTo>
                    <a:lnTo>
                      <a:pt x="13" y="330"/>
                    </a:lnTo>
                    <a:lnTo>
                      <a:pt x="15" y="306"/>
                    </a:lnTo>
                    <a:lnTo>
                      <a:pt x="17" y="282"/>
                    </a:lnTo>
                    <a:lnTo>
                      <a:pt x="17" y="257"/>
                    </a:lnTo>
                    <a:lnTo>
                      <a:pt x="15" y="226"/>
                    </a:lnTo>
                    <a:lnTo>
                      <a:pt x="14" y="195"/>
                    </a:lnTo>
                    <a:lnTo>
                      <a:pt x="13" y="166"/>
                    </a:lnTo>
                    <a:lnTo>
                      <a:pt x="15" y="135"/>
                    </a:lnTo>
                    <a:lnTo>
                      <a:pt x="21" y="111"/>
                    </a:lnTo>
                    <a:lnTo>
                      <a:pt x="31" y="88"/>
                    </a:lnTo>
                    <a:lnTo>
                      <a:pt x="44" y="68"/>
                    </a:lnTo>
                    <a:lnTo>
                      <a:pt x="62" y="49"/>
                    </a:lnTo>
                    <a:lnTo>
                      <a:pt x="82" y="33"/>
                    </a:lnTo>
                    <a:lnTo>
                      <a:pt x="104" y="20"/>
                    </a:lnTo>
                    <a:lnTo>
                      <a:pt x="128" y="11"/>
                    </a:lnTo>
                    <a:lnTo>
                      <a:pt x="151" y="7"/>
                    </a:lnTo>
                    <a:lnTo>
                      <a:pt x="153" y="6"/>
                    </a:lnTo>
                    <a:lnTo>
                      <a:pt x="155" y="3"/>
                    </a:lnTo>
                    <a:lnTo>
                      <a:pt x="155" y="1"/>
                    </a:lnTo>
                    <a:lnTo>
                      <a:pt x="153" y="0"/>
                    </a:lnTo>
                    <a:lnTo>
                      <a:pt x="129" y="0"/>
                    </a:lnTo>
                    <a:lnTo>
                      <a:pt x="106" y="4"/>
                    </a:lnTo>
                    <a:lnTo>
                      <a:pt x="83" y="13"/>
                    </a:lnTo>
                    <a:lnTo>
                      <a:pt x="63" y="26"/>
                    </a:lnTo>
                    <a:lnTo>
                      <a:pt x="45" y="42"/>
                    </a:lnTo>
                    <a:lnTo>
                      <a:pt x="29" y="60"/>
                    </a:lnTo>
                    <a:lnTo>
                      <a:pt x="16" y="81"/>
                    </a:lnTo>
                    <a:lnTo>
                      <a:pt x="6" y="103"/>
                    </a:lnTo>
                    <a:lnTo>
                      <a:pt x="0" y="131"/>
                    </a:lnTo>
                    <a:lnTo>
                      <a:pt x="1" y="161"/>
                    </a:lnTo>
                    <a:lnTo>
                      <a:pt x="5" y="191"/>
                    </a:lnTo>
                    <a:lnTo>
                      <a:pt x="9" y="221"/>
                    </a:lnTo>
                    <a:lnTo>
                      <a:pt x="11" y="236"/>
                    </a:lnTo>
                    <a:lnTo>
                      <a:pt x="12" y="251"/>
                    </a:lnTo>
                    <a:lnTo>
                      <a:pt x="14" y="267"/>
                    </a:lnTo>
                    <a:lnTo>
                      <a:pt x="15" y="281"/>
                    </a:lnTo>
                    <a:lnTo>
                      <a:pt x="15" y="300"/>
                    </a:lnTo>
                    <a:lnTo>
                      <a:pt x="14" y="318"/>
                    </a:lnTo>
                    <a:lnTo>
                      <a:pt x="12" y="337"/>
                    </a:lnTo>
                    <a:lnTo>
                      <a:pt x="10" y="355"/>
                    </a:lnTo>
                    <a:close/>
                  </a:path>
                </a:pathLst>
              </a:custGeom>
              <a:solidFill>
                <a:srgbClr val="140000"/>
              </a:solidFill>
              <a:ln w="9525">
                <a:noFill/>
                <a:round/>
                <a:headEnd/>
                <a:tailEnd/>
              </a:ln>
            </p:spPr>
            <p:txBody>
              <a:bodyPr/>
              <a:lstStyle/>
              <a:p>
                <a:endParaRPr lang="ja-JP" altLang="en-US"/>
              </a:p>
            </p:txBody>
          </p:sp>
          <p:sp>
            <p:nvSpPr>
              <p:cNvPr id="8312" name="Freeform 81"/>
              <p:cNvSpPr>
                <a:spLocks/>
              </p:cNvSpPr>
              <p:nvPr/>
            </p:nvSpPr>
            <p:spPr bwMode="auto">
              <a:xfrm>
                <a:off x="1080" y="2548"/>
                <a:ext cx="70" cy="49"/>
              </a:xfrm>
              <a:custGeom>
                <a:avLst/>
                <a:gdLst>
                  <a:gd name="T0" fmla="*/ 0 w 290"/>
                  <a:gd name="T1" fmla="*/ 0 h 206"/>
                  <a:gd name="T2" fmla="*/ 0 w 290"/>
                  <a:gd name="T3" fmla="*/ 0 h 206"/>
                  <a:gd name="T4" fmla="*/ 0 w 290"/>
                  <a:gd name="T5" fmla="*/ 0 h 206"/>
                  <a:gd name="T6" fmla="*/ 0 w 290"/>
                  <a:gd name="T7" fmla="*/ 0 h 206"/>
                  <a:gd name="T8" fmla="*/ 0 w 290"/>
                  <a:gd name="T9" fmla="*/ 0 h 206"/>
                  <a:gd name="T10" fmla="*/ 0 w 290"/>
                  <a:gd name="T11" fmla="*/ 0 h 206"/>
                  <a:gd name="T12" fmla="*/ 0 w 290"/>
                  <a:gd name="T13" fmla="*/ 0 h 206"/>
                  <a:gd name="T14" fmla="*/ 0 w 290"/>
                  <a:gd name="T15" fmla="*/ 0 h 206"/>
                  <a:gd name="T16" fmla="*/ 0 w 290"/>
                  <a:gd name="T17" fmla="*/ 0 h 206"/>
                  <a:gd name="T18" fmla="*/ 0 w 290"/>
                  <a:gd name="T19" fmla="*/ 0 h 206"/>
                  <a:gd name="T20" fmla="*/ 0 w 290"/>
                  <a:gd name="T21" fmla="*/ 0 h 206"/>
                  <a:gd name="T22" fmla="*/ 0 w 290"/>
                  <a:gd name="T23" fmla="*/ 0 h 206"/>
                  <a:gd name="T24" fmla="*/ 0 w 290"/>
                  <a:gd name="T25" fmla="*/ 0 h 206"/>
                  <a:gd name="T26" fmla="*/ 0 w 290"/>
                  <a:gd name="T27" fmla="*/ 0 h 206"/>
                  <a:gd name="T28" fmla="*/ 0 w 290"/>
                  <a:gd name="T29" fmla="*/ 0 h 206"/>
                  <a:gd name="T30" fmla="*/ 0 w 290"/>
                  <a:gd name="T31" fmla="*/ 0 h 206"/>
                  <a:gd name="T32" fmla="*/ 0 w 290"/>
                  <a:gd name="T33" fmla="*/ 0 h 206"/>
                  <a:gd name="T34" fmla="*/ 0 w 290"/>
                  <a:gd name="T35" fmla="*/ 0 h 206"/>
                  <a:gd name="T36" fmla="*/ 0 w 290"/>
                  <a:gd name="T37" fmla="*/ 0 h 206"/>
                  <a:gd name="T38" fmla="*/ 0 w 290"/>
                  <a:gd name="T39" fmla="*/ 0 h 206"/>
                  <a:gd name="T40" fmla="*/ 0 w 290"/>
                  <a:gd name="T41" fmla="*/ 0 h 206"/>
                  <a:gd name="T42" fmla="*/ 0 w 290"/>
                  <a:gd name="T43" fmla="*/ 0 h 206"/>
                  <a:gd name="T44" fmla="*/ 0 w 290"/>
                  <a:gd name="T45" fmla="*/ 0 h 206"/>
                  <a:gd name="T46" fmla="*/ 0 w 290"/>
                  <a:gd name="T47" fmla="*/ 0 h 206"/>
                  <a:gd name="T48" fmla="*/ 0 w 290"/>
                  <a:gd name="T49" fmla="*/ 0 h 206"/>
                  <a:gd name="T50" fmla="*/ 0 w 290"/>
                  <a:gd name="T51" fmla="*/ 0 h 206"/>
                  <a:gd name="T52" fmla="*/ 0 w 290"/>
                  <a:gd name="T53" fmla="*/ 0 h 206"/>
                  <a:gd name="T54" fmla="*/ 0 w 290"/>
                  <a:gd name="T55" fmla="*/ 0 h 206"/>
                  <a:gd name="T56" fmla="*/ 0 w 290"/>
                  <a:gd name="T57" fmla="*/ 0 h 206"/>
                  <a:gd name="T58" fmla="*/ 0 w 290"/>
                  <a:gd name="T59" fmla="*/ 0 h 206"/>
                  <a:gd name="T60" fmla="*/ 0 w 290"/>
                  <a:gd name="T61" fmla="*/ 0 h 206"/>
                  <a:gd name="T62" fmla="*/ 0 w 290"/>
                  <a:gd name="T63" fmla="*/ 0 h 206"/>
                  <a:gd name="T64" fmla="*/ 0 w 290"/>
                  <a:gd name="T65" fmla="*/ 0 h 2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206"/>
                  <a:gd name="T101" fmla="*/ 290 w 290"/>
                  <a:gd name="T102" fmla="*/ 206 h 2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206">
                    <a:moveTo>
                      <a:pt x="0" y="14"/>
                    </a:moveTo>
                    <a:lnTo>
                      <a:pt x="12" y="11"/>
                    </a:lnTo>
                    <a:lnTo>
                      <a:pt x="26" y="8"/>
                    </a:lnTo>
                    <a:lnTo>
                      <a:pt x="38" y="7"/>
                    </a:lnTo>
                    <a:lnTo>
                      <a:pt x="52" y="6"/>
                    </a:lnTo>
                    <a:lnTo>
                      <a:pt x="65" y="6"/>
                    </a:lnTo>
                    <a:lnTo>
                      <a:pt x="79" y="6"/>
                    </a:lnTo>
                    <a:lnTo>
                      <a:pt x="93" y="8"/>
                    </a:lnTo>
                    <a:lnTo>
                      <a:pt x="106" y="10"/>
                    </a:lnTo>
                    <a:lnTo>
                      <a:pt x="119" y="13"/>
                    </a:lnTo>
                    <a:lnTo>
                      <a:pt x="132" y="16"/>
                    </a:lnTo>
                    <a:lnTo>
                      <a:pt x="145" y="20"/>
                    </a:lnTo>
                    <a:lnTo>
                      <a:pt x="158" y="25"/>
                    </a:lnTo>
                    <a:lnTo>
                      <a:pt x="170" y="30"/>
                    </a:lnTo>
                    <a:lnTo>
                      <a:pt x="182" y="37"/>
                    </a:lnTo>
                    <a:lnTo>
                      <a:pt x="194" y="44"/>
                    </a:lnTo>
                    <a:lnTo>
                      <a:pt x="204" y="51"/>
                    </a:lnTo>
                    <a:lnTo>
                      <a:pt x="213" y="58"/>
                    </a:lnTo>
                    <a:lnTo>
                      <a:pt x="222" y="65"/>
                    </a:lnTo>
                    <a:lnTo>
                      <a:pt x="231" y="74"/>
                    </a:lnTo>
                    <a:lnTo>
                      <a:pt x="239" y="82"/>
                    </a:lnTo>
                    <a:lnTo>
                      <a:pt x="246" y="91"/>
                    </a:lnTo>
                    <a:lnTo>
                      <a:pt x="253" y="100"/>
                    </a:lnTo>
                    <a:lnTo>
                      <a:pt x="259" y="110"/>
                    </a:lnTo>
                    <a:lnTo>
                      <a:pt x="266" y="120"/>
                    </a:lnTo>
                    <a:lnTo>
                      <a:pt x="274" y="141"/>
                    </a:lnTo>
                    <a:lnTo>
                      <a:pt x="280" y="161"/>
                    </a:lnTo>
                    <a:lnTo>
                      <a:pt x="283" y="183"/>
                    </a:lnTo>
                    <a:lnTo>
                      <a:pt x="286" y="205"/>
                    </a:lnTo>
                    <a:lnTo>
                      <a:pt x="287" y="206"/>
                    </a:lnTo>
                    <a:lnTo>
                      <a:pt x="288" y="206"/>
                    </a:lnTo>
                    <a:lnTo>
                      <a:pt x="290" y="205"/>
                    </a:lnTo>
                    <a:lnTo>
                      <a:pt x="290" y="204"/>
                    </a:lnTo>
                    <a:lnTo>
                      <a:pt x="288" y="181"/>
                    </a:lnTo>
                    <a:lnTo>
                      <a:pt x="285" y="158"/>
                    </a:lnTo>
                    <a:lnTo>
                      <a:pt x="280" y="137"/>
                    </a:lnTo>
                    <a:lnTo>
                      <a:pt x="273" y="115"/>
                    </a:lnTo>
                    <a:lnTo>
                      <a:pt x="267" y="104"/>
                    </a:lnTo>
                    <a:lnTo>
                      <a:pt x="261" y="92"/>
                    </a:lnTo>
                    <a:lnTo>
                      <a:pt x="252" y="82"/>
                    </a:lnTo>
                    <a:lnTo>
                      <a:pt x="244" y="73"/>
                    </a:lnTo>
                    <a:lnTo>
                      <a:pt x="235" y="63"/>
                    </a:lnTo>
                    <a:lnTo>
                      <a:pt x="224" y="55"/>
                    </a:lnTo>
                    <a:lnTo>
                      <a:pt x="215" y="47"/>
                    </a:lnTo>
                    <a:lnTo>
                      <a:pt x="205" y="40"/>
                    </a:lnTo>
                    <a:lnTo>
                      <a:pt x="194" y="32"/>
                    </a:lnTo>
                    <a:lnTo>
                      <a:pt x="182" y="25"/>
                    </a:lnTo>
                    <a:lnTo>
                      <a:pt x="171" y="20"/>
                    </a:lnTo>
                    <a:lnTo>
                      <a:pt x="158" y="15"/>
                    </a:lnTo>
                    <a:lnTo>
                      <a:pt x="145" y="11"/>
                    </a:lnTo>
                    <a:lnTo>
                      <a:pt x="132" y="7"/>
                    </a:lnTo>
                    <a:lnTo>
                      <a:pt x="118" y="4"/>
                    </a:lnTo>
                    <a:lnTo>
                      <a:pt x="105" y="1"/>
                    </a:lnTo>
                    <a:lnTo>
                      <a:pt x="92" y="0"/>
                    </a:lnTo>
                    <a:lnTo>
                      <a:pt x="78" y="0"/>
                    </a:lnTo>
                    <a:lnTo>
                      <a:pt x="65" y="0"/>
                    </a:lnTo>
                    <a:lnTo>
                      <a:pt x="52" y="1"/>
                    </a:lnTo>
                    <a:lnTo>
                      <a:pt x="38" y="4"/>
                    </a:lnTo>
                    <a:lnTo>
                      <a:pt x="25" y="7"/>
                    </a:lnTo>
                    <a:lnTo>
                      <a:pt x="12" y="10"/>
                    </a:lnTo>
                    <a:lnTo>
                      <a:pt x="0" y="14"/>
                    </a:lnTo>
                    <a:close/>
                  </a:path>
                </a:pathLst>
              </a:custGeom>
              <a:solidFill>
                <a:srgbClr val="140000"/>
              </a:solidFill>
              <a:ln w="9525">
                <a:noFill/>
                <a:round/>
                <a:headEnd/>
                <a:tailEnd/>
              </a:ln>
            </p:spPr>
            <p:txBody>
              <a:bodyPr/>
              <a:lstStyle/>
              <a:p>
                <a:endParaRPr lang="ja-JP" altLang="en-US"/>
              </a:p>
            </p:txBody>
          </p:sp>
          <p:sp>
            <p:nvSpPr>
              <p:cNvPr id="8313" name="Freeform 82"/>
              <p:cNvSpPr>
                <a:spLocks/>
              </p:cNvSpPr>
              <p:nvPr/>
            </p:nvSpPr>
            <p:spPr bwMode="auto">
              <a:xfrm>
                <a:off x="1108" y="2577"/>
                <a:ext cx="21" cy="24"/>
              </a:xfrm>
              <a:custGeom>
                <a:avLst/>
                <a:gdLst>
                  <a:gd name="T0" fmla="*/ 0 w 95"/>
                  <a:gd name="T1" fmla="*/ 0 h 94"/>
                  <a:gd name="T2" fmla="*/ 0 w 95"/>
                  <a:gd name="T3" fmla="*/ 0 h 94"/>
                  <a:gd name="T4" fmla="*/ 0 w 95"/>
                  <a:gd name="T5" fmla="*/ 0 h 94"/>
                  <a:gd name="T6" fmla="*/ 0 w 95"/>
                  <a:gd name="T7" fmla="*/ 0 h 94"/>
                  <a:gd name="T8" fmla="*/ 0 w 95"/>
                  <a:gd name="T9" fmla="*/ 0 h 94"/>
                  <a:gd name="T10" fmla="*/ 0 w 95"/>
                  <a:gd name="T11" fmla="*/ 0 h 94"/>
                  <a:gd name="T12" fmla="*/ 0 w 95"/>
                  <a:gd name="T13" fmla="*/ 0 h 94"/>
                  <a:gd name="T14" fmla="*/ 0 w 95"/>
                  <a:gd name="T15" fmla="*/ 0 h 94"/>
                  <a:gd name="T16" fmla="*/ 0 w 95"/>
                  <a:gd name="T17" fmla="*/ 0 h 94"/>
                  <a:gd name="T18" fmla="*/ 0 w 95"/>
                  <a:gd name="T19" fmla="*/ 0 h 94"/>
                  <a:gd name="T20" fmla="*/ 0 w 95"/>
                  <a:gd name="T21" fmla="*/ 0 h 94"/>
                  <a:gd name="T22" fmla="*/ 0 w 95"/>
                  <a:gd name="T23" fmla="*/ 0 h 94"/>
                  <a:gd name="T24" fmla="*/ 0 w 95"/>
                  <a:gd name="T25" fmla="*/ 0 h 94"/>
                  <a:gd name="T26" fmla="*/ 0 w 95"/>
                  <a:gd name="T27" fmla="*/ 0 h 94"/>
                  <a:gd name="T28" fmla="*/ 0 w 95"/>
                  <a:gd name="T29" fmla="*/ 0 h 94"/>
                  <a:gd name="T30" fmla="*/ 0 w 95"/>
                  <a:gd name="T31" fmla="*/ 0 h 94"/>
                  <a:gd name="T32" fmla="*/ 0 w 95"/>
                  <a:gd name="T33" fmla="*/ 0 h 94"/>
                  <a:gd name="T34" fmla="*/ 0 w 95"/>
                  <a:gd name="T35" fmla="*/ 0 h 94"/>
                  <a:gd name="T36" fmla="*/ 0 w 95"/>
                  <a:gd name="T37" fmla="*/ 0 h 94"/>
                  <a:gd name="T38" fmla="*/ 0 w 95"/>
                  <a:gd name="T39" fmla="*/ 0 h 94"/>
                  <a:gd name="T40" fmla="*/ 0 w 95"/>
                  <a:gd name="T41" fmla="*/ 0 h 94"/>
                  <a:gd name="T42" fmla="*/ 0 w 95"/>
                  <a:gd name="T43" fmla="*/ 0 h 94"/>
                  <a:gd name="T44" fmla="*/ 0 w 95"/>
                  <a:gd name="T45" fmla="*/ 0 h 94"/>
                  <a:gd name="T46" fmla="*/ 0 w 95"/>
                  <a:gd name="T47" fmla="*/ 0 h 94"/>
                  <a:gd name="T48" fmla="*/ 0 w 95"/>
                  <a:gd name="T49" fmla="*/ 0 h 94"/>
                  <a:gd name="T50" fmla="*/ 0 w 95"/>
                  <a:gd name="T51" fmla="*/ 0 h 94"/>
                  <a:gd name="T52" fmla="*/ 0 w 95"/>
                  <a:gd name="T53" fmla="*/ 0 h 94"/>
                  <a:gd name="T54" fmla="*/ 0 w 95"/>
                  <a:gd name="T55" fmla="*/ 0 h 94"/>
                  <a:gd name="T56" fmla="*/ 0 w 95"/>
                  <a:gd name="T57" fmla="*/ 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94"/>
                  <a:gd name="T89" fmla="*/ 95 w 95"/>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94">
                    <a:moveTo>
                      <a:pt x="66" y="27"/>
                    </a:moveTo>
                    <a:lnTo>
                      <a:pt x="76" y="41"/>
                    </a:lnTo>
                    <a:lnTo>
                      <a:pt x="83" y="57"/>
                    </a:lnTo>
                    <a:lnTo>
                      <a:pt x="87" y="75"/>
                    </a:lnTo>
                    <a:lnTo>
                      <a:pt x="89" y="93"/>
                    </a:lnTo>
                    <a:lnTo>
                      <a:pt x="90" y="94"/>
                    </a:lnTo>
                    <a:lnTo>
                      <a:pt x="92" y="94"/>
                    </a:lnTo>
                    <a:lnTo>
                      <a:pt x="93" y="93"/>
                    </a:lnTo>
                    <a:lnTo>
                      <a:pt x="94" y="92"/>
                    </a:lnTo>
                    <a:lnTo>
                      <a:pt x="95" y="71"/>
                    </a:lnTo>
                    <a:lnTo>
                      <a:pt x="93" y="52"/>
                    </a:lnTo>
                    <a:lnTo>
                      <a:pt x="86" y="33"/>
                    </a:lnTo>
                    <a:lnTo>
                      <a:pt x="72" y="19"/>
                    </a:lnTo>
                    <a:lnTo>
                      <a:pt x="60" y="10"/>
                    </a:lnTo>
                    <a:lnTo>
                      <a:pt x="47" y="5"/>
                    </a:lnTo>
                    <a:lnTo>
                      <a:pt x="34" y="2"/>
                    </a:lnTo>
                    <a:lnTo>
                      <a:pt x="24" y="0"/>
                    </a:lnTo>
                    <a:lnTo>
                      <a:pt x="14" y="0"/>
                    </a:lnTo>
                    <a:lnTo>
                      <a:pt x="6" y="0"/>
                    </a:lnTo>
                    <a:lnTo>
                      <a:pt x="2" y="1"/>
                    </a:lnTo>
                    <a:lnTo>
                      <a:pt x="0" y="1"/>
                    </a:lnTo>
                    <a:lnTo>
                      <a:pt x="2" y="1"/>
                    </a:lnTo>
                    <a:lnTo>
                      <a:pt x="8" y="3"/>
                    </a:lnTo>
                    <a:lnTo>
                      <a:pt x="17" y="5"/>
                    </a:lnTo>
                    <a:lnTo>
                      <a:pt x="27" y="7"/>
                    </a:lnTo>
                    <a:lnTo>
                      <a:pt x="38" y="11"/>
                    </a:lnTo>
                    <a:lnTo>
                      <a:pt x="49" y="16"/>
                    </a:lnTo>
                    <a:lnTo>
                      <a:pt x="59" y="21"/>
                    </a:lnTo>
                    <a:lnTo>
                      <a:pt x="66" y="27"/>
                    </a:lnTo>
                    <a:close/>
                  </a:path>
                </a:pathLst>
              </a:custGeom>
              <a:solidFill>
                <a:srgbClr val="140000"/>
              </a:solidFill>
              <a:ln w="9525">
                <a:noFill/>
                <a:round/>
                <a:headEnd/>
                <a:tailEnd/>
              </a:ln>
            </p:spPr>
            <p:txBody>
              <a:bodyPr/>
              <a:lstStyle/>
              <a:p>
                <a:endParaRPr lang="ja-JP" altLang="en-US"/>
              </a:p>
            </p:txBody>
          </p:sp>
          <p:sp>
            <p:nvSpPr>
              <p:cNvPr id="8314" name="Freeform 83"/>
              <p:cNvSpPr>
                <a:spLocks/>
              </p:cNvSpPr>
              <p:nvPr/>
            </p:nvSpPr>
            <p:spPr bwMode="auto">
              <a:xfrm>
                <a:off x="1057" y="2574"/>
                <a:ext cx="27" cy="72"/>
              </a:xfrm>
              <a:custGeom>
                <a:avLst/>
                <a:gdLst>
                  <a:gd name="T0" fmla="*/ 0 w 108"/>
                  <a:gd name="T1" fmla="*/ 0 h 288"/>
                  <a:gd name="T2" fmla="*/ 0 w 108"/>
                  <a:gd name="T3" fmla="*/ 0 h 288"/>
                  <a:gd name="T4" fmla="*/ 0 w 108"/>
                  <a:gd name="T5" fmla="*/ 0 h 288"/>
                  <a:gd name="T6" fmla="*/ 0 w 108"/>
                  <a:gd name="T7" fmla="*/ 0 h 288"/>
                  <a:gd name="T8" fmla="*/ 0 w 108"/>
                  <a:gd name="T9" fmla="*/ 0 h 288"/>
                  <a:gd name="T10" fmla="*/ 0 w 108"/>
                  <a:gd name="T11" fmla="*/ 0 h 288"/>
                  <a:gd name="T12" fmla="*/ 0 w 108"/>
                  <a:gd name="T13" fmla="*/ 0 h 288"/>
                  <a:gd name="T14" fmla="*/ 0 w 108"/>
                  <a:gd name="T15" fmla="*/ 0 h 288"/>
                  <a:gd name="T16" fmla="*/ 0 w 108"/>
                  <a:gd name="T17" fmla="*/ 0 h 288"/>
                  <a:gd name="T18" fmla="*/ 0 w 108"/>
                  <a:gd name="T19" fmla="*/ 0 h 288"/>
                  <a:gd name="T20" fmla="*/ 0 w 108"/>
                  <a:gd name="T21" fmla="*/ 0 h 288"/>
                  <a:gd name="T22" fmla="*/ 0 w 108"/>
                  <a:gd name="T23" fmla="*/ 0 h 288"/>
                  <a:gd name="T24" fmla="*/ 0 w 108"/>
                  <a:gd name="T25" fmla="*/ 0 h 288"/>
                  <a:gd name="T26" fmla="*/ 0 w 108"/>
                  <a:gd name="T27" fmla="*/ 0 h 288"/>
                  <a:gd name="T28" fmla="*/ 0 w 108"/>
                  <a:gd name="T29" fmla="*/ 0 h 288"/>
                  <a:gd name="T30" fmla="*/ 0 w 108"/>
                  <a:gd name="T31" fmla="*/ 0 h 288"/>
                  <a:gd name="T32" fmla="*/ 0 w 108"/>
                  <a:gd name="T33" fmla="*/ 0 h 288"/>
                  <a:gd name="T34" fmla="*/ 0 w 108"/>
                  <a:gd name="T35" fmla="*/ 0 h 288"/>
                  <a:gd name="T36" fmla="*/ 0 w 108"/>
                  <a:gd name="T37" fmla="*/ 0 h 288"/>
                  <a:gd name="T38" fmla="*/ 0 w 108"/>
                  <a:gd name="T39" fmla="*/ 0 h 288"/>
                  <a:gd name="T40" fmla="*/ 0 w 108"/>
                  <a:gd name="T41" fmla="*/ 0 h 288"/>
                  <a:gd name="T42" fmla="*/ 0 w 108"/>
                  <a:gd name="T43" fmla="*/ 0 h 288"/>
                  <a:gd name="T44" fmla="*/ 0 w 108"/>
                  <a:gd name="T45" fmla="*/ 0 h 288"/>
                  <a:gd name="T46" fmla="*/ 0 w 108"/>
                  <a:gd name="T47" fmla="*/ 0 h 288"/>
                  <a:gd name="T48" fmla="*/ 0 w 108"/>
                  <a:gd name="T49" fmla="*/ 0 h 288"/>
                  <a:gd name="T50" fmla="*/ 0 w 108"/>
                  <a:gd name="T51" fmla="*/ 0 h 288"/>
                  <a:gd name="T52" fmla="*/ 0 w 108"/>
                  <a:gd name="T53" fmla="*/ 0 h 288"/>
                  <a:gd name="T54" fmla="*/ 0 w 108"/>
                  <a:gd name="T55" fmla="*/ 0 h 288"/>
                  <a:gd name="T56" fmla="*/ 0 w 108"/>
                  <a:gd name="T57" fmla="*/ 0 h 288"/>
                  <a:gd name="T58" fmla="*/ 0 w 108"/>
                  <a:gd name="T59" fmla="*/ 0 h 288"/>
                  <a:gd name="T60" fmla="*/ 0 w 108"/>
                  <a:gd name="T61" fmla="*/ 0 h 288"/>
                  <a:gd name="T62" fmla="*/ 0 w 108"/>
                  <a:gd name="T63" fmla="*/ 0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288"/>
                  <a:gd name="T98" fmla="*/ 108 w 108"/>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288">
                    <a:moveTo>
                      <a:pt x="35" y="16"/>
                    </a:moveTo>
                    <a:lnTo>
                      <a:pt x="29" y="22"/>
                    </a:lnTo>
                    <a:lnTo>
                      <a:pt x="23" y="30"/>
                    </a:lnTo>
                    <a:lnTo>
                      <a:pt x="18" y="37"/>
                    </a:lnTo>
                    <a:lnTo>
                      <a:pt x="15" y="45"/>
                    </a:lnTo>
                    <a:lnTo>
                      <a:pt x="13" y="52"/>
                    </a:lnTo>
                    <a:lnTo>
                      <a:pt x="13" y="61"/>
                    </a:lnTo>
                    <a:lnTo>
                      <a:pt x="15" y="69"/>
                    </a:lnTo>
                    <a:lnTo>
                      <a:pt x="20" y="77"/>
                    </a:lnTo>
                    <a:lnTo>
                      <a:pt x="25" y="82"/>
                    </a:lnTo>
                    <a:lnTo>
                      <a:pt x="30" y="87"/>
                    </a:lnTo>
                    <a:lnTo>
                      <a:pt x="34" y="92"/>
                    </a:lnTo>
                    <a:lnTo>
                      <a:pt x="39" y="99"/>
                    </a:lnTo>
                    <a:lnTo>
                      <a:pt x="42" y="108"/>
                    </a:lnTo>
                    <a:lnTo>
                      <a:pt x="41" y="117"/>
                    </a:lnTo>
                    <a:lnTo>
                      <a:pt x="36" y="127"/>
                    </a:lnTo>
                    <a:lnTo>
                      <a:pt x="31" y="135"/>
                    </a:lnTo>
                    <a:lnTo>
                      <a:pt x="25" y="146"/>
                    </a:lnTo>
                    <a:lnTo>
                      <a:pt x="19" y="158"/>
                    </a:lnTo>
                    <a:lnTo>
                      <a:pt x="14" y="171"/>
                    </a:lnTo>
                    <a:lnTo>
                      <a:pt x="10" y="183"/>
                    </a:lnTo>
                    <a:lnTo>
                      <a:pt x="4" y="209"/>
                    </a:lnTo>
                    <a:lnTo>
                      <a:pt x="1" y="235"/>
                    </a:lnTo>
                    <a:lnTo>
                      <a:pt x="0" y="262"/>
                    </a:lnTo>
                    <a:lnTo>
                      <a:pt x="3" y="288"/>
                    </a:lnTo>
                    <a:lnTo>
                      <a:pt x="4" y="278"/>
                    </a:lnTo>
                    <a:lnTo>
                      <a:pt x="7" y="252"/>
                    </a:lnTo>
                    <a:lnTo>
                      <a:pt x="11" y="219"/>
                    </a:lnTo>
                    <a:lnTo>
                      <a:pt x="18" y="190"/>
                    </a:lnTo>
                    <a:lnTo>
                      <a:pt x="21" y="181"/>
                    </a:lnTo>
                    <a:lnTo>
                      <a:pt x="26" y="171"/>
                    </a:lnTo>
                    <a:lnTo>
                      <a:pt x="30" y="163"/>
                    </a:lnTo>
                    <a:lnTo>
                      <a:pt x="35" y="153"/>
                    </a:lnTo>
                    <a:lnTo>
                      <a:pt x="41" y="144"/>
                    </a:lnTo>
                    <a:lnTo>
                      <a:pt x="46" y="136"/>
                    </a:lnTo>
                    <a:lnTo>
                      <a:pt x="51" y="125"/>
                    </a:lnTo>
                    <a:lnTo>
                      <a:pt x="55" y="116"/>
                    </a:lnTo>
                    <a:lnTo>
                      <a:pt x="56" y="102"/>
                    </a:lnTo>
                    <a:lnTo>
                      <a:pt x="51" y="88"/>
                    </a:lnTo>
                    <a:lnTo>
                      <a:pt x="42" y="76"/>
                    </a:lnTo>
                    <a:lnTo>
                      <a:pt x="32" y="66"/>
                    </a:lnTo>
                    <a:lnTo>
                      <a:pt x="27" y="57"/>
                    </a:lnTo>
                    <a:lnTo>
                      <a:pt x="24" y="50"/>
                    </a:lnTo>
                    <a:lnTo>
                      <a:pt x="25" y="42"/>
                    </a:lnTo>
                    <a:lnTo>
                      <a:pt x="28" y="35"/>
                    </a:lnTo>
                    <a:lnTo>
                      <a:pt x="32" y="29"/>
                    </a:lnTo>
                    <a:lnTo>
                      <a:pt x="39" y="21"/>
                    </a:lnTo>
                    <a:lnTo>
                      <a:pt x="46" y="16"/>
                    </a:lnTo>
                    <a:lnTo>
                      <a:pt x="53" y="11"/>
                    </a:lnTo>
                    <a:lnTo>
                      <a:pt x="59" y="8"/>
                    </a:lnTo>
                    <a:lnTo>
                      <a:pt x="67" y="6"/>
                    </a:lnTo>
                    <a:lnTo>
                      <a:pt x="77" y="5"/>
                    </a:lnTo>
                    <a:lnTo>
                      <a:pt x="86" y="4"/>
                    </a:lnTo>
                    <a:lnTo>
                      <a:pt x="94" y="4"/>
                    </a:lnTo>
                    <a:lnTo>
                      <a:pt x="101" y="4"/>
                    </a:lnTo>
                    <a:lnTo>
                      <a:pt x="105" y="4"/>
                    </a:lnTo>
                    <a:lnTo>
                      <a:pt x="108" y="4"/>
                    </a:lnTo>
                    <a:lnTo>
                      <a:pt x="105" y="3"/>
                    </a:lnTo>
                    <a:lnTo>
                      <a:pt x="100" y="2"/>
                    </a:lnTo>
                    <a:lnTo>
                      <a:pt x="92" y="1"/>
                    </a:lnTo>
                    <a:lnTo>
                      <a:pt x="82" y="0"/>
                    </a:lnTo>
                    <a:lnTo>
                      <a:pt x="70" y="1"/>
                    </a:lnTo>
                    <a:lnTo>
                      <a:pt x="58" y="3"/>
                    </a:lnTo>
                    <a:lnTo>
                      <a:pt x="47" y="8"/>
                    </a:lnTo>
                    <a:lnTo>
                      <a:pt x="35" y="16"/>
                    </a:lnTo>
                    <a:close/>
                  </a:path>
                </a:pathLst>
              </a:custGeom>
              <a:solidFill>
                <a:srgbClr val="140000"/>
              </a:solidFill>
              <a:ln w="9525">
                <a:noFill/>
                <a:round/>
                <a:headEnd/>
                <a:tailEnd/>
              </a:ln>
            </p:spPr>
            <p:txBody>
              <a:bodyPr/>
              <a:lstStyle/>
              <a:p>
                <a:endParaRPr lang="ja-JP" altLang="en-US"/>
              </a:p>
            </p:txBody>
          </p:sp>
          <p:sp>
            <p:nvSpPr>
              <p:cNvPr id="8315" name="Freeform 84"/>
              <p:cNvSpPr>
                <a:spLocks/>
              </p:cNvSpPr>
              <p:nvPr/>
            </p:nvSpPr>
            <p:spPr bwMode="auto">
              <a:xfrm>
                <a:off x="1041" y="2597"/>
                <a:ext cx="20" cy="43"/>
              </a:xfrm>
              <a:custGeom>
                <a:avLst/>
                <a:gdLst>
                  <a:gd name="T0" fmla="*/ 0 w 80"/>
                  <a:gd name="T1" fmla="*/ 0 h 178"/>
                  <a:gd name="T2" fmla="*/ 0 w 80"/>
                  <a:gd name="T3" fmla="*/ 0 h 178"/>
                  <a:gd name="T4" fmla="*/ 0 w 80"/>
                  <a:gd name="T5" fmla="*/ 0 h 178"/>
                  <a:gd name="T6" fmla="*/ 0 w 80"/>
                  <a:gd name="T7" fmla="*/ 0 h 178"/>
                  <a:gd name="T8" fmla="*/ 0 w 80"/>
                  <a:gd name="T9" fmla="*/ 0 h 178"/>
                  <a:gd name="T10" fmla="*/ 0 w 80"/>
                  <a:gd name="T11" fmla="*/ 0 h 178"/>
                  <a:gd name="T12" fmla="*/ 0 w 80"/>
                  <a:gd name="T13" fmla="*/ 0 h 178"/>
                  <a:gd name="T14" fmla="*/ 0 w 80"/>
                  <a:gd name="T15" fmla="*/ 0 h 178"/>
                  <a:gd name="T16" fmla="*/ 0 w 80"/>
                  <a:gd name="T17" fmla="*/ 0 h 178"/>
                  <a:gd name="T18" fmla="*/ 0 w 80"/>
                  <a:gd name="T19" fmla="*/ 0 h 178"/>
                  <a:gd name="T20" fmla="*/ 0 w 80"/>
                  <a:gd name="T21" fmla="*/ 0 h 178"/>
                  <a:gd name="T22" fmla="*/ 0 w 80"/>
                  <a:gd name="T23" fmla="*/ 0 h 178"/>
                  <a:gd name="T24" fmla="*/ 0 w 80"/>
                  <a:gd name="T25" fmla="*/ 0 h 178"/>
                  <a:gd name="T26" fmla="*/ 0 w 80"/>
                  <a:gd name="T27" fmla="*/ 0 h 178"/>
                  <a:gd name="T28" fmla="*/ 0 w 80"/>
                  <a:gd name="T29" fmla="*/ 0 h 178"/>
                  <a:gd name="T30" fmla="*/ 0 w 80"/>
                  <a:gd name="T31" fmla="*/ 0 h 178"/>
                  <a:gd name="T32" fmla="*/ 0 w 80"/>
                  <a:gd name="T33" fmla="*/ 0 h 178"/>
                  <a:gd name="T34" fmla="*/ 0 w 80"/>
                  <a:gd name="T35" fmla="*/ 0 h 178"/>
                  <a:gd name="T36" fmla="*/ 0 w 80"/>
                  <a:gd name="T37" fmla="*/ 0 h 178"/>
                  <a:gd name="T38" fmla="*/ 0 w 80"/>
                  <a:gd name="T39" fmla="*/ 0 h 178"/>
                  <a:gd name="T40" fmla="*/ 0 w 80"/>
                  <a:gd name="T41" fmla="*/ 0 h 178"/>
                  <a:gd name="T42" fmla="*/ 0 w 80"/>
                  <a:gd name="T43" fmla="*/ 0 h 178"/>
                  <a:gd name="T44" fmla="*/ 0 w 80"/>
                  <a:gd name="T45" fmla="*/ 0 h 178"/>
                  <a:gd name="T46" fmla="*/ 0 w 80"/>
                  <a:gd name="T47" fmla="*/ 0 h 178"/>
                  <a:gd name="T48" fmla="*/ 0 w 80"/>
                  <a:gd name="T49" fmla="*/ 0 h 178"/>
                  <a:gd name="T50" fmla="*/ 0 w 80"/>
                  <a:gd name="T51" fmla="*/ 0 h 178"/>
                  <a:gd name="T52" fmla="*/ 0 w 80"/>
                  <a:gd name="T53" fmla="*/ 0 h 178"/>
                  <a:gd name="T54" fmla="*/ 0 w 80"/>
                  <a:gd name="T55" fmla="*/ 0 h 178"/>
                  <a:gd name="T56" fmla="*/ 0 w 80"/>
                  <a:gd name="T57" fmla="*/ 0 h 178"/>
                  <a:gd name="T58" fmla="*/ 0 w 80"/>
                  <a:gd name="T59" fmla="*/ 0 h 178"/>
                  <a:gd name="T60" fmla="*/ 0 w 80"/>
                  <a:gd name="T61" fmla="*/ 0 h 178"/>
                  <a:gd name="T62" fmla="*/ 0 w 80"/>
                  <a:gd name="T63" fmla="*/ 0 h 178"/>
                  <a:gd name="T64" fmla="*/ 0 w 80"/>
                  <a:gd name="T65" fmla="*/ 0 h 178"/>
                  <a:gd name="T66" fmla="*/ 0 w 80"/>
                  <a:gd name="T67" fmla="*/ 0 h 178"/>
                  <a:gd name="T68" fmla="*/ 0 w 80"/>
                  <a:gd name="T69" fmla="*/ 0 h 178"/>
                  <a:gd name="T70" fmla="*/ 0 w 80"/>
                  <a:gd name="T71" fmla="*/ 0 h 178"/>
                  <a:gd name="T72" fmla="*/ 0 w 80"/>
                  <a:gd name="T73" fmla="*/ 0 h 178"/>
                  <a:gd name="T74" fmla="*/ 0 w 80"/>
                  <a:gd name="T75" fmla="*/ 0 h 178"/>
                  <a:gd name="T76" fmla="*/ 0 w 80"/>
                  <a:gd name="T77" fmla="*/ 0 h 178"/>
                  <a:gd name="T78" fmla="*/ 0 w 80"/>
                  <a:gd name="T79" fmla="*/ 0 h 178"/>
                  <a:gd name="T80" fmla="*/ 0 w 80"/>
                  <a:gd name="T81" fmla="*/ 0 h 1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178"/>
                  <a:gd name="T125" fmla="*/ 80 w 80"/>
                  <a:gd name="T126" fmla="*/ 178 h 1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178">
                    <a:moveTo>
                      <a:pt x="65" y="10"/>
                    </a:moveTo>
                    <a:lnTo>
                      <a:pt x="60" y="5"/>
                    </a:lnTo>
                    <a:lnTo>
                      <a:pt x="55" y="2"/>
                    </a:lnTo>
                    <a:lnTo>
                      <a:pt x="49" y="0"/>
                    </a:lnTo>
                    <a:lnTo>
                      <a:pt x="43" y="2"/>
                    </a:lnTo>
                    <a:lnTo>
                      <a:pt x="38" y="4"/>
                    </a:lnTo>
                    <a:lnTo>
                      <a:pt x="32" y="7"/>
                    </a:lnTo>
                    <a:lnTo>
                      <a:pt x="27" y="11"/>
                    </a:lnTo>
                    <a:lnTo>
                      <a:pt x="23" y="16"/>
                    </a:lnTo>
                    <a:lnTo>
                      <a:pt x="12" y="36"/>
                    </a:lnTo>
                    <a:lnTo>
                      <a:pt x="5" y="57"/>
                    </a:lnTo>
                    <a:lnTo>
                      <a:pt x="1" y="80"/>
                    </a:lnTo>
                    <a:lnTo>
                      <a:pt x="0" y="103"/>
                    </a:lnTo>
                    <a:lnTo>
                      <a:pt x="2" y="115"/>
                    </a:lnTo>
                    <a:lnTo>
                      <a:pt x="6" y="128"/>
                    </a:lnTo>
                    <a:lnTo>
                      <a:pt x="12" y="142"/>
                    </a:lnTo>
                    <a:lnTo>
                      <a:pt x="19" y="154"/>
                    </a:lnTo>
                    <a:lnTo>
                      <a:pt x="26" y="164"/>
                    </a:lnTo>
                    <a:lnTo>
                      <a:pt x="32" y="172"/>
                    </a:lnTo>
                    <a:lnTo>
                      <a:pt x="38" y="177"/>
                    </a:lnTo>
                    <a:lnTo>
                      <a:pt x="39" y="178"/>
                    </a:lnTo>
                    <a:lnTo>
                      <a:pt x="32" y="166"/>
                    </a:lnTo>
                    <a:lnTo>
                      <a:pt x="26" y="154"/>
                    </a:lnTo>
                    <a:lnTo>
                      <a:pt x="21" y="143"/>
                    </a:lnTo>
                    <a:lnTo>
                      <a:pt x="17" y="130"/>
                    </a:lnTo>
                    <a:lnTo>
                      <a:pt x="15" y="114"/>
                    </a:lnTo>
                    <a:lnTo>
                      <a:pt x="15" y="96"/>
                    </a:lnTo>
                    <a:lnTo>
                      <a:pt x="16" y="79"/>
                    </a:lnTo>
                    <a:lnTo>
                      <a:pt x="18" y="62"/>
                    </a:lnTo>
                    <a:lnTo>
                      <a:pt x="20" y="53"/>
                    </a:lnTo>
                    <a:lnTo>
                      <a:pt x="24" y="43"/>
                    </a:lnTo>
                    <a:lnTo>
                      <a:pt x="28" y="31"/>
                    </a:lnTo>
                    <a:lnTo>
                      <a:pt x="35" y="22"/>
                    </a:lnTo>
                    <a:lnTo>
                      <a:pt x="41" y="15"/>
                    </a:lnTo>
                    <a:lnTo>
                      <a:pt x="49" y="12"/>
                    </a:lnTo>
                    <a:lnTo>
                      <a:pt x="57" y="14"/>
                    </a:lnTo>
                    <a:lnTo>
                      <a:pt x="66" y="23"/>
                    </a:lnTo>
                    <a:lnTo>
                      <a:pt x="75" y="32"/>
                    </a:lnTo>
                    <a:lnTo>
                      <a:pt x="80" y="35"/>
                    </a:lnTo>
                    <a:lnTo>
                      <a:pt x="78" y="28"/>
                    </a:lnTo>
                    <a:lnTo>
                      <a:pt x="65" y="10"/>
                    </a:lnTo>
                    <a:close/>
                  </a:path>
                </a:pathLst>
              </a:custGeom>
              <a:solidFill>
                <a:srgbClr val="140000"/>
              </a:solidFill>
              <a:ln w="9525">
                <a:noFill/>
                <a:round/>
                <a:headEnd/>
                <a:tailEnd/>
              </a:ln>
            </p:spPr>
            <p:txBody>
              <a:bodyPr/>
              <a:lstStyle/>
              <a:p>
                <a:endParaRPr lang="ja-JP" altLang="en-US"/>
              </a:p>
            </p:txBody>
          </p:sp>
          <p:sp>
            <p:nvSpPr>
              <p:cNvPr id="8316" name="Freeform 85"/>
              <p:cNvSpPr>
                <a:spLocks/>
              </p:cNvSpPr>
              <p:nvPr/>
            </p:nvSpPr>
            <p:spPr bwMode="auto">
              <a:xfrm>
                <a:off x="1232" y="2688"/>
                <a:ext cx="37" cy="193"/>
              </a:xfrm>
              <a:custGeom>
                <a:avLst/>
                <a:gdLst>
                  <a:gd name="T0" fmla="*/ 0 w 158"/>
                  <a:gd name="T1" fmla="*/ 0 h 785"/>
                  <a:gd name="T2" fmla="*/ 0 w 158"/>
                  <a:gd name="T3" fmla="*/ 0 h 785"/>
                  <a:gd name="T4" fmla="*/ 0 w 158"/>
                  <a:gd name="T5" fmla="*/ 0 h 785"/>
                  <a:gd name="T6" fmla="*/ 0 w 158"/>
                  <a:gd name="T7" fmla="*/ 0 h 785"/>
                  <a:gd name="T8" fmla="*/ 0 w 158"/>
                  <a:gd name="T9" fmla="*/ 0 h 785"/>
                  <a:gd name="T10" fmla="*/ 0 w 158"/>
                  <a:gd name="T11" fmla="*/ 0 h 785"/>
                  <a:gd name="T12" fmla="*/ 0 w 158"/>
                  <a:gd name="T13" fmla="*/ 0 h 785"/>
                  <a:gd name="T14" fmla="*/ 0 w 158"/>
                  <a:gd name="T15" fmla="*/ 0 h 785"/>
                  <a:gd name="T16" fmla="*/ 0 w 158"/>
                  <a:gd name="T17" fmla="*/ 0 h 785"/>
                  <a:gd name="T18" fmla="*/ 0 w 158"/>
                  <a:gd name="T19" fmla="*/ 0 h 785"/>
                  <a:gd name="T20" fmla="*/ 0 w 158"/>
                  <a:gd name="T21" fmla="*/ 0 h 785"/>
                  <a:gd name="T22" fmla="*/ 0 w 158"/>
                  <a:gd name="T23" fmla="*/ 0 h 785"/>
                  <a:gd name="T24" fmla="*/ 0 w 158"/>
                  <a:gd name="T25" fmla="*/ 0 h 785"/>
                  <a:gd name="T26" fmla="*/ 0 w 158"/>
                  <a:gd name="T27" fmla="*/ 0 h 785"/>
                  <a:gd name="T28" fmla="*/ 0 w 158"/>
                  <a:gd name="T29" fmla="*/ 0 h 785"/>
                  <a:gd name="T30" fmla="*/ 0 w 158"/>
                  <a:gd name="T31" fmla="*/ 0 h 785"/>
                  <a:gd name="T32" fmla="*/ 0 w 158"/>
                  <a:gd name="T33" fmla="*/ 0 h 785"/>
                  <a:gd name="T34" fmla="*/ 0 w 158"/>
                  <a:gd name="T35" fmla="*/ 0 h 785"/>
                  <a:gd name="T36" fmla="*/ 0 w 158"/>
                  <a:gd name="T37" fmla="*/ 0 h 785"/>
                  <a:gd name="T38" fmla="*/ 0 w 158"/>
                  <a:gd name="T39" fmla="*/ 0 h 785"/>
                  <a:gd name="T40" fmla="*/ 0 w 158"/>
                  <a:gd name="T41" fmla="*/ 0 h 785"/>
                  <a:gd name="T42" fmla="*/ 0 w 158"/>
                  <a:gd name="T43" fmla="*/ 0 h 785"/>
                  <a:gd name="T44" fmla="*/ 0 w 158"/>
                  <a:gd name="T45" fmla="*/ 0 h 785"/>
                  <a:gd name="T46" fmla="*/ 0 w 158"/>
                  <a:gd name="T47" fmla="*/ 0 h 785"/>
                  <a:gd name="T48" fmla="*/ 0 w 158"/>
                  <a:gd name="T49" fmla="*/ 0 h 785"/>
                  <a:gd name="T50" fmla="*/ 0 w 158"/>
                  <a:gd name="T51" fmla="*/ 0 h 785"/>
                  <a:gd name="T52" fmla="*/ 0 w 158"/>
                  <a:gd name="T53" fmla="*/ 0 h 785"/>
                  <a:gd name="T54" fmla="*/ 0 w 158"/>
                  <a:gd name="T55" fmla="*/ 0 h 785"/>
                  <a:gd name="T56" fmla="*/ 0 w 158"/>
                  <a:gd name="T57" fmla="*/ 0 h 785"/>
                  <a:gd name="T58" fmla="*/ 0 w 158"/>
                  <a:gd name="T59" fmla="*/ 0 h 785"/>
                  <a:gd name="T60" fmla="*/ 0 w 158"/>
                  <a:gd name="T61" fmla="*/ 0 h 785"/>
                  <a:gd name="T62" fmla="*/ 0 w 158"/>
                  <a:gd name="T63" fmla="*/ 0 h 785"/>
                  <a:gd name="T64" fmla="*/ 0 w 158"/>
                  <a:gd name="T65" fmla="*/ 0 h 785"/>
                  <a:gd name="T66" fmla="*/ 0 w 158"/>
                  <a:gd name="T67" fmla="*/ 0 h 785"/>
                  <a:gd name="T68" fmla="*/ 0 w 158"/>
                  <a:gd name="T69" fmla="*/ 0 h 785"/>
                  <a:gd name="T70" fmla="*/ 0 w 158"/>
                  <a:gd name="T71" fmla="*/ 0 h 785"/>
                  <a:gd name="T72" fmla="*/ 0 w 158"/>
                  <a:gd name="T73" fmla="*/ 0 h 785"/>
                  <a:gd name="T74" fmla="*/ 0 w 158"/>
                  <a:gd name="T75" fmla="*/ 0 h 7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8"/>
                  <a:gd name="T115" fmla="*/ 0 h 785"/>
                  <a:gd name="T116" fmla="*/ 158 w 158"/>
                  <a:gd name="T117" fmla="*/ 785 h 7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8" h="785">
                    <a:moveTo>
                      <a:pt x="158" y="0"/>
                    </a:moveTo>
                    <a:lnTo>
                      <a:pt x="138" y="47"/>
                    </a:lnTo>
                    <a:lnTo>
                      <a:pt x="117" y="93"/>
                    </a:lnTo>
                    <a:lnTo>
                      <a:pt x="97" y="140"/>
                    </a:lnTo>
                    <a:lnTo>
                      <a:pt x="78" y="186"/>
                    </a:lnTo>
                    <a:lnTo>
                      <a:pt x="61" y="233"/>
                    </a:lnTo>
                    <a:lnTo>
                      <a:pt x="45" y="282"/>
                    </a:lnTo>
                    <a:lnTo>
                      <a:pt x="32" y="331"/>
                    </a:lnTo>
                    <a:lnTo>
                      <a:pt x="21" y="381"/>
                    </a:lnTo>
                    <a:lnTo>
                      <a:pt x="7" y="481"/>
                    </a:lnTo>
                    <a:lnTo>
                      <a:pt x="0" y="582"/>
                    </a:lnTo>
                    <a:lnTo>
                      <a:pt x="0" y="683"/>
                    </a:lnTo>
                    <a:lnTo>
                      <a:pt x="9" y="784"/>
                    </a:lnTo>
                    <a:lnTo>
                      <a:pt x="10" y="785"/>
                    </a:lnTo>
                    <a:lnTo>
                      <a:pt x="12" y="785"/>
                    </a:lnTo>
                    <a:lnTo>
                      <a:pt x="14" y="784"/>
                    </a:lnTo>
                    <a:lnTo>
                      <a:pt x="14" y="782"/>
                    </a:lnTo>
                    <a:lnTo>
                      <a:pt x="11" y="733"/>
                    </a:lnTo>
                    <a:lnTo>
                      <a:pt x="9" y="686"/>
                    </a:lnTo>
                    <a:lnTo>
                      <a:pt x="8" y="638"/>
                    </a:lnTo>
                    <a:lnTo>
                      <a:pt x="8" y="589"/>
                    </a:lnTo>
                    <a:lnTo>
                      <a:pt x="10" y="539"/>
                    </a:lnTo>
                    <a:lnTo>
                      <a:pt x="15" y="488"/>
                    </a:lnTo>
                    <a:lnTo>
                      <a:pt x="20" y="438"/>
                    </a:lnTo>
                    <a:lnTo>
                      <a:pt x="28" y="387"/>
                    </a:lnTo>
                    <a:lnTo>
                      <a:pt x="37" y="337"/>
                    </a:lnTo>
                    <a:lnTo>
                      <a:pt x="48" y="287"/>
                    </a:lnTo>
                    <a:lnTo>
                      <a:pt x="64" y="239"/>
                    </a:lnTo>
                    <a:lnTo>
                      <a:pt x="80" y="190"/>
                    </a:lnTo>
                    <a:lnTo>
                      <a:pt x="99" y="142"/>
                    </a:lnTo>
                    <a:lnTo>
                      <a:pt x="117" y="94"/>
                    </a:lnTo>
                    <a:lnTo>
                      <a:pt x="138" y="47"/>
                    </a:lnTo>
                    <a:lnTo>
                      <a:pt x="158" y="0"/>
                    </a:lnTo>
                    <a:close/>
                  </a:path>
                </a:pathLst>
              </a:custGeom>
              <a:solidFill>
                <a:srgbClr val="140000"/>
              </a:solidFill>
              <a:ln w="9525">
                <a:noFill/>
                <a:round/>
                <a:headEnd/>
                <a:tailEnd/>
              </a:ln>
            </p:spPr>
            <p:txBody>
              <a:bodyPr/>
              <a:lstStyle/>
              <a:p>
                <a:endParaRPr lang="ja-JP" altLang="en-US"/>
              </a:p>
            </p:txBody>
          </p:sp>
          <p:sp>
            <p:nvSpPr>
              <p:cNvPr id="8317" name="Freeform 86"/>
              <p:cNvSpPr>
                <a:spLocks/>
              </p:cNvSpPr>
              <p:nvPr/>
            </p:nvSpPr>
            <p:spPr bwMode="auto">
              <a:xfrm>
                <a:off x="1299" y="2692"/>
                <a:ext cx="39" cy="208"/>
              </a:xfrm>
              <a:custGeom>
                <a:avLst/>
                <a:gdLst>
                  <a:gd name="T0" fmla="*/ 0 w 158"/>
                  <a:gd name="T1" fmla="*/ 0 h 854"/>
                  <a:gd name="T2" fmla="*/ 0 w 158"/>
                  <a:gd name="T3" fmla="*/ 0 h 854"/>
                  <a:gd name="T4" fmla="*/ 0 w 158"/>
                  <a:gd name="T5" fmla="*/ 0 h 854"/>
                  <a:gd name="T6" fmla="*/ 0 w 158"/>
                  <a:gd name="T7" fmla="*/ 0 h 854"/>
                  <a:gd name="T8" fmla="*/ 0 w 158"/>
                  <a:gd name="T9" fmla="*/ 0 h 854"/>
                  <a:gd name="T10" fmla="*/ 0 w 158"/>
                  <a:gd name="T11" fmla="*/ 0 h 854"/>
                  <a:gd name="T12" fmla="*/ 0 w 158"/>
                  <a:gd name="T13" fmla="*/ 0 h 854"/>
                  <a:gd name="T14" fmla="*/ 0 w 158"/>
                  <a:gd name="T15" fmla="*/ 0 h 854"/>
                  <a:gd name="T16" fmla="*/ 0 w 158"/>
                  <a:gd name="T17" fmla="*/ 0 h 854"/>
                  <a:gd name="T18" fmla="*/ 0 w 158"/>
                  <a:gd name="T19" fmla="*/ 0 h 854"/>
                  <a:gd name="T20" fmla="*/ 0 w 158"/>
                  <a:gd name="T21" fmla="*/ 0 h 854"/>
                  <a:gd name="T22" fmla="*/ 0 w 158"/>
                  <a:gd name="T23" fmla="*/ 0 h 854"/>
                  <a:gd name="T24" fmla="*/ 0 w 158"/>
                  <a:gd name="T25" fmla="*/ 0 h 854"/>
                  <a:gd name="T26" fmla="*/ 0 w 158"/>
                  <a:gd name="T27" fmla="*/ 0 h 854"/>
                  <a:gd name="T28" fmla="*/ 0 w 158"/>
                  <a:gd name="T29" fmla="*/ 0 h 854"/>
                  <a:gd name="T30" fmla="*/ 0 w 158"/>
                  <a:gd name="T31" fmla="*/ 0 h 854"/>
                  <a:gd name="T32" fmla="*/ 0 w 158"/>
                  <a:gd name="T33" fmla="*/ 0 h 854"/>
                  <a:gd name="T34" fmla="*/ 0 w 158"/>
                  <a:gd name="T35" fmla="*/ 0 h 854"/>
                  <a:gd name="T36" fmla="*/ 0 w 158"/>
                  <a:gd name="T37" fmla="*/ 0 h 854"/>
                  <a:gd name="T38" fmla="*/ 0 w 158"/>
                  <a:gd name="T39" fmla="*/ 0 h 854"/>
                  <a:gd name="T40" fmla="*/ 0 w 158"/>
                  <a:gd name="T41" fmla="*/ 0 h 854"/>
                  <a:gd name="T42" fmla="*/ 0 w 158"/>
                  <a:gd name="T43" fmla="*/ 0 h 854"/>
                  <a:gd name="T44" fmla="*/ 0 w 158"/>
                  <a:gd name="T45" fmla="*/ 0 h 854"/>
                  <a:gd name="T46" fmla="*/ 0 w 158"/>
                  <a:gd name="T47" fmla="*/ 0 h 854"/>
                  <a:gd name="T48" fmla="*/ 0 w 158"/>
                  <a:gd name="T49" fmla="*/ 0 h 854"/>
                  <a:gd name="T50" fmla="*/ 0 w 158"/>
                  <a:gd name="T51" fmla="*/ 0 h 854"/>
                  <a:gd name="T52" fmla="*/ 0 w 158"/>
                  <a:gd name="T53" fmla="*/ 0 h 854"/>
                  <a:gd name="T54" fmla="*/ 0 w 158"/>
                  <a:gd name="T55" fmla="*/ 0 h 854"/>
                  <a:gd name="T56" fmla="*/ 0 w 158"/>
                  <a:gd name="T57" fmla="*/ 0 h 854"/>
                  <a:gd name="T58" fmla="*/ 0 w 158"/>
                  <a:gd name="T59" fmla="*/ 0 h 854"/>
                  <a:gd name="T60" fmla="*/ 0 w 158"/>
                  <a:gd name="T61" fmla="*/ 0 h 854"/>
                  <a:gd name="T62" fmla="*/ 0 w 158"/>
                  <a:gd name="T63" fmla="*/ 0 h 854"/>
                  <a:gd name="T64" fmla="*/ 0 w 158"/>
                  <a:gd name="T65" fmla="*/ 0 h 854"/>
                  <a:gd name="T66" fmla="*/ 0 w 158"/>
                  <a:gd name="T67" fmla="*/ 0 h 854"/>
                  <a:gd name="T68" fmla="*/ 0 w 158"/>
                  <a:gd name="T69" fmla="*/ 0 h 854"/>
                  <a:gd name="T70" fmla="*/ 0 w 158"/>
                  <a:gd name="T71" fmla="*/ 0 h 854"/>
                  <a:gd name="T72" fmla="*/ 0 w 158"/>
                  <a:gd name="T73" fmla="*/ 0 h 8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8"/>
                  <a:gd name="T112" fmla="*/ 0 h 854"/>
                  <a:gd name="T113" fmla="*/ 158 w 158"/>
                  <a:gd name="T114" fmla="*/ 854 h 8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8" h="854">
                    <a:moveTo>
                      <a:pt x="158" y="0"/>
                    </a:moveTo>
                    <a:lnTo>
                      <a:pt x="152" y="11"/>
                    </a:lnTo>
                    <a:lnTo>
                      <a:pt x="146" y="22"/>
                    </a:lnTo>
                    <a:lnTo>
                      <a:pt x="141" y="33"/>
                    </a:lnTo>
                    <a:lnTo>
                      <a:pt x="135" y="44"/>
                    </a:lnTo>
                    <a:lnTo>
                      <a:pt x="130" y="57"/>
                    </a:lnTo>
                    <a:lnTo>
                      <a:pt x="126" y="68"/>
                    </a:lnTo>
                    <a:lnTo>
                      <a:pt x="122" y="79"/>
                    </a:lnTo>
                    <a:lnTo>
                      <a:pt x="118" y="92"/>
                    </a:lnTo>
                    <a:lnTo>
                      <a:pt x="113" y="105"/>
                    </a:lnTo>
                    <a:lnTo>
                      <a:pt x="109" y="117"/>
                    </a:lnTo>
                    <a:lnTo>
                      <a:pt x="104" y="131"/>
                    </a:lnTo>
                    <a:lnTo>
                      <a:pt x="99" y="144"/>
                    </a:lnTo>
                    <a:lnTo>
                      <a:pt x="94" y="158"/>
                    </a:lnTo>
                    <a:lnTo>
                      <a:pt x="90" y="170"/>
                    </a:lnTo>
                    <a:lnTo>
                      <a:pt x="86" y="183"/>
                    </a:lnTo>
                    <a:lnTo>
                      <a:pt x="82" y="197"/>
                    </a:lnTo>
                    <a:lnTo>
                      <a:pt x="74" y="224"/>
                    </a:lnTo>
                    <a:lnTo>
                      <a:pt x="65" y="250"/>
                    </a:lnTo>
                    <a:lnTo>
                      <a:pt x="57" y="277"/>
                    </a:lnTo>
                    <a:lnTo>
                      <a:pt x="50" y="304"/>
                    </a:lnTo>
                    <a:lnTo>
                      <a:pt x="43" y="332"/>
                    </a:lnTo>
                    <a:lnTo>
                      <a:pt x="36" y="359"/>
                    </a:lnTo>
                    <a:lnTo>
                      <a:pt x="29" y="386"/>
                    </a:lnTo>
                    <a:lnTo>
                      <a:pt x="23" y="413"/>
                    </a:lnTo>
                    <a:lnTo>
                      <a:pt x="13" y="467"/>
                    </a:lnTo>
                    <a:lnTo>
                      <a:pt x="6" y="521"/>
                    </a:lnTo>
                    <a:lnTo>
                      <a:pt x="2" y="575"/>
                    </a:lnTo>
                    <a:lnTo>
                      <a:pt x="0" y="630"/>
                    </a:lnTo>
                    <a:lnTo>
                      <a:pt x="1" y="686"/>
                    </a:lnTo>
                    <a:lnTo>
                      <a:pt x="5" y="740"/>
                    </a:lnTo>
                    <a:lnTo>
                      <a:pt x="10" y="796"/>
                    </a:lnTo>
                    <a:lnTo>
                      <a:pt x="16" y="851"/>
                    </a:lnTo>
                    <a:lnTo>
                      <a:pt x="18" y="854"/>
                    </a:lnTo>
                    <a:lnTo>
                      <a:pt x="20" y="854"/>
                    </a:lnTo>
                    <a:lnTo>
                      <a:pt x="22" y="851"/>
                    </a:lnTo>
                    <a:lnTo>
                      <a:pt x="23" y="849"/>
                    </a:lnTo>
                    <a:lnTo>
                      <a:pt x="19" y="796"/>
                    </a:lnTo>
                    <a:lnTo>
                      <a:pt x="15" y="741"/>
                    </a:lnTo>
                    <a:lnTo>
                      <a:pt x="13" y="688"/>
                    </a:lnTo>
                    <a:lnTo>
                      <a:pt x="13" y="634"/>
                    </a:lnTo>
                    <a:lnTo>
                      <a:pt x="15" y="578"/>
                    </a:lnTo>
                    <a:lnTo>
                      <a:pt x="19" y="524"/>
                    </a:lnTo>
                    <a:lnTo>
                      <a:pt x="25" y="469"/>
                    </a:lnTo>
                    <a:lnTo>
                      <a:pt x="35" y="414"/>
                    </a:lnTo>
                    <a:lnTo>
                      <a:pt x="40" y="388"/>
                    </a:lnTo>
                    <a:lnTo>
                      <a:pt x="45" y="362"/>
                    </a:lnTo>
                    <a:lnTo>
                      <a:pt x="51" y="335"/>
                    </a:lnTo>
                    <a:lnTo>
                      <a:pt x="57" y="309"/>
                    </a:lnTo>
                    <a:lnTo>
                      <a:pt x="64" y="282"/>
                    </a:lnTo>
                    <a:lnTo>
                      <a:pt x="71" y="257"/>
                    </a:lnTo>
                    <a:lnTo>
                      <a:pt x="78" y="231"/>
                    </a:lnTo>
                    <a:lnTo>
                      <a:pt x="85" y="205"/>
                    </a:lnTo>
                    <a:lnTo>
                      <a:pt x="89" y="193"/>
                    </a:lnTo>
                    <a:lnTo>
                      <a:pt x="92" y="179"/>
                    </a:lnTo>
                    <a:lnTo>
                      <a:pt x="96" y="167"/>
                    </a:lnTo>
                    <a:lnTo>
                      <a:pt x="100" y="155"/>
                    </a:lnTo>
                    <a:lnTo>
                      <a:pt x="104" y="142"/>
                    </a:lnTo>
                    <a:lnTo>
                      <a:pt x="108" y="130"/>
                    </a:lnTo>
                    <a:lnTo>
                      <a:pt x="112" y="118"/>
                    </a:lnTo>
                    <a:lnTo>
                      <a:pt x="116" y="106"/>
                    </a:lnTo>
                    <a:lnTo>
                      <a:pt x="120" y="93"/>
                    </a:lnTo>
                    <a:lnTo>
                      <a:pt x="124" y="79"/>
                    </a:lnTo>
                    <a:lnTo>
                      <a:pt x="129" y="65"/>
                    </a:lnTo>
                    <a:lnTo>
                      <a:pt x="134" y="51"/>
                    </a:lnTo>
                    <a:lnTo>
                      <a:pt x="140" y="38"/>
                    </a:lnTo>
                    <a:lnTo>
                      <a:pt x="145" y="26"/>
                    </a:lnTo>
                    <a:lnTo>
                      <a:pt x="151" y="12"/>
                    </a:lnTo>
                    <a:lnTo>
                      <a:pt x="158" y="0"/>
                    </a:lnTo>
                    <a:close/>
                  </a:path>
                </a:pathLst>
              </a:custGeom>
              <a:solidFill>
                <a:srgbClr val="140000"/>
              </a:solidFill>
              <a:ln w="9525">
                <a:noFill/>
                <a:round/>
                <a:headEnd/>
                <a:tailEnd/>
              </a:ln>
            </p:spPr>
            <p:txBody>
              <a:bodyPr/>
              <a:lstStyle/>
              <a:p>
                <a:endParaRPr lang="ja-JP" altLang="en-US"/>
              </a:p>
            </p:txBody>
          </p:sp>
          <p:sp>
            <p:nvSpPr>
              <p:cNvPr id="8318" name="Freeform 87"/>
              <p:cNvSpPr>
                <a:spLocks/>
              </p:cNvSpPr>
              <p:nvPr/>
            </p:nvSpPr>
            <p:spPr bwMode="auto">
              <a:xfrm>
                <a:off x="1242" y="2890"/>
                <a:ext cx="66" cy="18"/>
              </a:xfrm>
              <a:custGeom>
                <a:avLst/>
                <a:gdLst>
                  <a:gd name="T0" fmla="*/ 0 w 271"/>
                  <a:gd name="T1" fmla="*/ 0 h 77"/>
                  <a:gd name="T2" fmla="*/ 0 w 271"/>
                  <a:gd name="T3" fmla="*/ 0 h 77"/>
                  <a:gd name="T4" fmla="*/ 0 w 271"/>
                  <a:gd name="T5" fmla="*/ 0 h 77"/>
                  <a:gd name="T6" fmla="*/ 0 w 271"/>
                  <a:gd name="T7" fmla="*/ 0 h 77"/>
                  <a:gd name="T8" fmla="*/ 0 w 271"/>
                  <a:gd name="T9" fmla="*/ 0 h 77"/>
                  <a:gd name="T10" fmla="*/ 0 w 271"/>
                  <a:gd name="T11" fmla="*/ 0 h 77"/>
                  <a:gd name="T12" fmla="*/ 0 w 271"/>
                  <a:gd name="T13" fmla="*/ 0 h 77"/>
                  <a:gd name="T14" fmla="*/ 0 w 271"/>
                  <a:gd name="T15" fmla="*/ 0 h 77"/>
                  <a:gd name="T16" fmla="*/ 0 w 271"/>
                  <a:gd name="T17" fmla="*/ 0 h 77"/>
                  <a:gd name="T18" fmla="*/ 0 w 271"/>
                  <a:gd name="T19" fmla="*/ 0 h 77"/>
                  <a:gd name="T20" fmla="*/ 0 w 271"/>
                  <a:gd name="T21" fmla="*/ 0 h 77"/>
                  <a:gd name="T22" fmla="*/ 0 w 271"/>
                  <a:gd name="T23" fmla="*/ 0 h 77"/>
                  <a:gd name="T24" fmla="*/ 0 w 271"/>
                  <a:gd name="T25" fmla="*/ 0 h 77"/>
                  <a:gd name="T26" fmla="*/ 0 w 271"/>
                  <a:gd name="T27" fmla="*/ 0 h 77"/>
                  <a:gd name="T28" fmla="*/ 0 w 271"/>
                  <a:gd name="T29" fmla="*/ 0 h 77"/>
                  <a:gd name="T30" fmla="*/ 0 w 271"/>
                  <a:gd name="T31" fmla="*/ 0 h 77"/>
                  <a:gd name="T32" fmla="*/ 0 w 271"/>
                  <a:gd name="T33" fmla="*/ 0 h 77"/>
                  <a:gd name="T34" fmla="*/ 0 w 271"/>
                  <a:gd name="T35" fmla="*/ 0 h 77"/>
                  <a:gd name="T36" fmla="*/ 0 w 271"/>
                  <a:gd name="T37" fmla="*/ 0 h 77"/>
                  <a:gd name="T38" fmla="*/ 0 w 271"/>
                  <a:gd name="T39" fmla="*/ 0 h 77"/>
                  <a:gd name="T40" fmla="*/ 0 w 271"/>
                  <a:gd name="T41" fmla="*/ 0 h 77"/>
                  <a:gd name="T42" fmla="*/ 0 w 271"/>
                  <a:gd name="T43" fmla="*/ 0 h 77"/>
                  <a:gd name="T44" fmla="*/ 0 w 271"/>
                  <a:gd name="T45" fmla="*/ 0 h 77"/>
                  <a:gd name="T46" fmla="*/ 0 w 271"/>
                  <a:gd name="T47" fmla="*/ 0 h 77"/>
                  <a:gd name="T48" fmla="*/ 0 w 271"/>
                  <a:gd name="T49" fmla="*/ 0 h 77"/>
                  <a:gd name="T50" fmla="*/ 0 w 271"/>
                  <a:gd name="T51" fmla="*/ 0 h 77"/>
                  <a:gd name="T52" fmla="*/ 0 w 271"/>
                  <a:gd name="T53" fmla="*/ 0 h 77"/>
                  <a:gd name="T54" fmla="*/ 0 w 271"/>
                  <a:gd name="T55" fmla="*/ 0 h 77"/>
                  <a:gd name="T56" fmla="*/ 0 w 271"/>
                  <a:gd name="T57" fmla="*/ 0 h 77"/>
                  <a:gd name="T58" fmla="*/ 0 w 271"/>
                  <a:gd name="T59" fmla="*/ 0 h 77"/>
                  <a:gd name="T60" fmla="*/ 0 w 271"/>
                  <a:gd name="T61" fmla="*/ 0 h 77"/>
                  <a:gd name="T62" fmla="*/ 0 w 271"/>
                  <a:gd name="T63" fmla="*/ 0 h 77"/>
                  <a:gd name="T64" fmla="*/ 0 w 271"/>
                  <a:gd name="T65" fmla="*/ 0 h 77"/>
                  <a:gd name="T66" fmla="*/ 0 w 271"/>
                  <a:gd name="T67" fmla="*/ 0 h 77"/>
                  <a:gd name="T68" fmla="*/ 0 w 271"/>
                  <a:gd name="T69" fmla="*/ 0 h 77"/>
                  <a:gd name="T70" fmla="*/ 0 w 271"/>
                  <a:gd name="T71" fmla="*/ 0 h 77"/>
                  <a:gd name="T72" fmla="*/ 0 w 271"/>
                  <a:gd name="T73" fmla="*/ 0 h 77"/>
                  <a:gd name="T74" fmla="*/ 0 w 271"/>
                  <a:gd name="T75" fmla="*/ 0 h 77"/>
                  <a:gd name="T76" fmla="*/ 0 w 271"/>
                  <a:gd name="T77" fmla="*/ 0 h 77"/>
                  <a:gd name="T78" fmla="*/ 0 w 271"/>
                  <a:gd name="T79" fmla="*/ 0 h 77"/>
                  <a:gd name="T80" fmla="*/ 0 w 271"/>
                  <a:gd name="T81" fmla="*/ 0 h 77"/>
                  <a:gd name="T82" fmla="*/ 0 w 271"/>
                  <a:gd name="T83" fmla="*/ 0 h 77"/>
                  <a:gd name="T84" fmla="*/ 0 w 271"/>
                  <a:gd name="T85" fmla="*/ 0 h 77"/>
                  <a:gd name="T86" fmla="*/ 0 w 271"/>
                  <a:gd name="T87" fmla="*/ 0 h 77"/>
                  <a:gd name="T88" fmla="*/ 0 w 271"/>
                  <a:gd name="T89" fmla="*/ 0 h 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1"/>
                  <a:gd name="T136" fmla="*/ 0 h 77"/>
                  <a:gd name="T137" fmla="*/ 271 w 271"/>
                  <a:gd name="T138" fmla="*/ 77 h 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1" h="77">
                    <a:moveTo>
                      <a:pt x="117" y="32"/>
                    </a:moveTo>
                    <a:lnTo>
                      <a:pt x="136" y="37"/>
                    </a:lnTo>
                    <a:lnTo>
                      <a:pt x="156" y="43"/>
                    </a:lnTo>
                    <a:lnTo>
                      <a:pt x="174" y="49"/>
                    </a:lnTo>
                    <a:lnTo>
                      <a:pt x="193" y="55"/>
                    </a:lnTo>
                    <a:lnTo>
                      <a:pt x="211" y="60"/>
                    </a:lnTo>
                    <a:lnTo>
                      <a:pt x="230" y="66"/>
                    </a:lnTo>
                    <a:lnTo>
                      <a:pt x="249" y="71"/>
                    </a:lnTo>
                    <a:lnTo>
                      <a:pt x="268" y="77"/>
                    </a:lnTo>
                    <a:lnTo>
                      <a:pt x="269" y="77"/>
                    </a:lnTo>
                    <a:lnTo>
                      <a:pt x="271" y="76"/>
                    </a:lnTo>
                    <a:lnTo>
                      <a:pt x="271" y="74"/>
                    </a:lnTo>
                    <a:lnTo>
                      <a:pt x="270" y="73"/>
                    </a:lnTo>
                    <a:lnTo>
                      <a:pt x="249" y="66"/>
                    </a:lnTo>
                    <a:lnTo>
                      <a:pt x="230" y="59"/>
                    </a:lnTo>
                    <a:lnTo>
                      <a:pt x="209" y="53"/>
                    </a:lnTo>
                    <a:lnTo>
                      <a:pt x="188" y="45"/>
                    </a:lnTo>
                    <a:lnTo>
                      <a:pt x="169" y="39"/>
                    </a:lnTo>
                    <a:lnTo>
                      <a:pt x="148" y="33"/>
                    </a:lnTo>
                    <a:lnTo>
                      <a:pt x="128" y="27"/>
                    </a:lnTo>
                    <a:lnTo>
                      <a:pt x="107" y="22"/>
                    </a:lnTo>
                    <a:lnTo>
                      <a:pt x="99" y="20"/>
                    </a:lnTo>
                    <a:lnTo>
                      <a:pt x="91" y="17"/>
                    </a:lnTo>
                    <a:lnTo>
                      <a:pt x="82" y="15"/>
                    </a:lnTo>
                    <a:lnTo>
                      <a:pt x="75" y="12"/>
                    </a:lnTo>
                    <a:lnTo>
                      <a:pt x="67" y="10"/>
                    </a:lnTo>
                    <a:lnTo>
                      <a:pt x="59" y="7"/>
                    </a:lnTo>
                    <a:lnTo>
                      <a:pt x="51" y="5"/>
                    </a:lnTo>
                    <a:lnTo>
                      <a:pt x="42" y="3"/>
                    </a:lnTo>
                    <a:lnTo>
                      <a:pt x="36" y="2"/>
                    </a:lnTo>
                    <a:lnTo>
                      <a:pt x="30" y="1"/>
                    </a:lnTo>
                    <a:lnTo>
                      <a:pt x="23" y="1"/>
                    </a:lnTo>
                    <a:lnTo>
                      <a:pt x="16" y="0"/>
                    </a:lnTo>
                    <a:lnTo>
                      <a:pt x="9" y="1"/>
                    </a:lnTo>
                    <a:lnTo>
                      <a:pt x="4" y="1"/>
                    </a:lnTo>
                    <a:lnTo>
                      <a:pt x="1" y="1"/>
                    </a:lnTo>
                    <a:lnTo>
                      <a:pt x="0" y="1"/>
                    </a:lnTo>
                    <a:lnTo>
                      <a:pt x="4" y="2"/>
                    </a:lnTo>
                    <a:lnTo>
                      <a:pt x="16" y="5"/>
                    </a:lnTo>
                    <a:lnTo>
                      <a:pt x="32" y="9"/>
                    </a:lnTo>
                    <a:lnTo>
                      <a:pt x="51" y="15"/>
                    </a:lnTo>
                    <a:lnTo>
                      <a:pt x="71" y="20"/>
                    </a:lnTo>
                    <a:lnTo>
                      <a:pt x="90" y="25"/>
                    </a:lnTo>
                    <a:lnTo>
                      <a:pt x="106" y="29"/>
                    </a:lnTo>
                    <a:lnTo>
                      <a:pt x="117" y="32"/>
                    </a:lnTo>
                    <a:close/>
                  </a:path>
                </a:pathLst>
              </a:custGeom>
              <a:solidFill>
                <a:srgbClr val="140000"/>
              </a:solidFill>
              <a:ln w="9525">
                <a:noFill/>
                <a:round/>
                <a:headEnd/>
                <a:tailEnd/>
              </a:ln>
            </p:spPr>
            <p:txBody>
              <a:bodyPr/>
              <a:lstStyle/>
              <a:p>
                <a:endParaRPr lang="ja-JP" altLang="en-US"/>
              </a:p>
            </p:txBody>
          </p:sp>
          <p:sp>
            <p:nvSpPr>
              <p:cNvPr id="8319" name="Freeform 88"/>
              <p:cNvSpPr>
                <a:spLocks/>
              </p:cNvSpPr>
              <p:nvPr/>
            </p:nvSpPr>
            <p:spPr bwMode="auto">
              <a:xfrm>
                <a:off x="1293" y="2884"/>
                <a:ext cx="91" cy="6"/>
              </a:xfrm>
              <a:custGeom>
                <a:avLst/>
                <a:gdLst>
                  <a:gd name="T0" fmla="*/ 0 w 379"/>
                  <a:gd name="T1" fmla="*/ 0 h 18"/>
                  <a:gd name="T2" fmla="*/ 0 w 379"/>
                  <a:gd name="T3" fmla="*/ 0 h 18"/>
                  <a:gd name="T4" fmla="*/ 0 w 379"/>
                  <a:gd name="T5" fmla="*/ 0 h 18"/>
                  <a:gd name="T6" fmla="*/ 0 w 379"/>
                  <a:gd name="T7" fmla="*/ 0 h 18"/>
                  <a:gd name="T8" fmla="*/ 0 w 379"/>
                  <a:gd name="T9" fmla="*/ 0 h 18"/>
                  <a:gd name="T10" fmla="*/ 0 w 379"/>
                  <a:gd name="T11" fmla="*/ 0 h 18"/>
                  <a:gd name="T12" fmla="*/ 0 w 379"/>
                  <a:gd name="T13" fmla="*/ 0 h 18"/>
                  <a:gd name="T14" fmla="*/ 0 w 379"/>
                  <a:gd name="T15" fmla="*/ 0 h 18"/>
                  <a:gd name="T16" fmla="*/ 0 w 379"/>
                  <a:gd name="T17" fmla="*/ 0 h 18"/>
                  <a:gd name="T18" fmla="*/ 0 w 379"/>
                  <a:gd name="T19" fmla="*/ 0 h 18"/>
                  <a:gd name="T20" fmla="*/ 0 w 379"/>
                  <a:gd name="T21" fmla="*/ 0 h 18"/>
                  <a:gd name="T22" fmla="*/ 0 w 379"/>
                  <a:gd name="T23" fmla="*/ 0 h 18"/>
                  <a:gd name="T24" fmla="*/ 0 w 379"/>
                  <a:gd name="T25" fmla="*/ 0 h 18"/>
                  <a:gd name="T26" fmla="*/ 0 w 379"/>
                  <a:gd name="T27" fmla="*/ 0 h 18"/>
                  <a:gd name="T28" fmla="*/ 0 w 379"/>
                  <a:gd name="T29" fmla="*/ 0 h 18"/>
                  <a:gd name="T30" fmla="*/ 0 w 379"/>
                  <a:gd name="T31" fmla="*/ 0 h 18"/>
                  <a:gd name="T32" fmla="*/ 0 w 379"/>
                  <a:gd name="T33" fmla="*/ 0 h 18"/>
                  <a:gd name="T34" fmla="*/ 0 w 379"/>
                  <a:gd name="T35" fmla="*/ 0 h 18"/>
                  <a:gd name="T36" fmla="*/ 0 w 379"/>
                  <a:gd name="T37" fmla="*/ 0 h 18"/>
                  <a:gd name="T38" fmla="*/ 0 w 379"/>
                  <a:gd name="T39" fmla="*/ 0 h 18"/>
                  <a:gd name="T40" fmla="*/ 0 w 379"/>
                  <a:gd name="T41" fmla="*/ 0 h 18"/>
                  <a:gd name="T42" fmla="*/ 0 w 379"/>
                  <a:gd name="T43" fmla="*/ 0 h 18"/>
                  <a:gd name="T44" fmla="*/ 0 w 379"/>
                  <a:gd name="T45" fmla="*/ 0 h 18"/>
                  <a:gd name="T46" fmla="*/ 0 w 379"/>
                  <a:gd name="T47" fmla="*/ 0 h 18"/>
                  <a:gd name="T48" fmla="*/ 0 w 379"/>
                  <a:gd name="T49" fmla="*/ 0 h 18"/>
                  <a:gd name="T50" fmla="*/ 0 w 379"/>
                  <a:gd name="T51" fmla="*/ 0 h 18"/>
                  <a:gd name="T52" fmla="*/ 0 w 379"/>
                  <a:gd name="T53" fmla="*/ 0 h 18"/>
                  <a:gd name="T54" fmla="*/ 0 w 379"/>
                  <a:gd name="T55" fmla="*/ 0 h 18"/>
                  <a:gd name="T56" fmla="*/ 0 w 379"/>
                  <a:gd name="T57" fmla="*/ 0 h 18"/>
                  <a:gd name="T58" fmla="*/ 0 w 379"/>
                  <a:gd name="T59" fmla="*/ 0 h 18"/>
                  <a:gd name="T60" fmla="*/ 0 w 379"/>
                  <a:gd name="T61" fmla="*/ 0 h 18"/>
                  <a:gd name="T62" fmla="*/ 0 w 379"/>
                  <a:gd name="T63" fmla="*/ 0 h 18"/>
                  <a:gd name="T64" fmla="*/ 0 w 379"/>
                  <a:gd name="T65" fmla="*/ 0 h 18"/>
                  <a:gd name="T66" fmla="*/ 0 w 379"/>
                  <a:gd name="T67" fmla="*/ 0 h 18"/>
                  <a:gd name="T68" fmla="*/ 0 w 379"/>
                  <a:gd name="T69" fmla="*/ 0 h 18"/>
                  <a:gd name="T70" fmla="*/ 0 w 379"/>
                  <a:gd name="T71" fmla="*/ 0 h 18"/>
                  <a:gd name="T72" fmla="*/ 0 w 379"/>
                  <a:gd name="T73" fmla="*/ 0 h 18"/>
                  <a:gd name="T74" fmla="*/ 0 w 379"/>
                  <a:gd name="T75" fmla="*/ 0 h 18"/>
                  <a:gd name="T76" fmla="*/ 0 w 379"/>
                  <a:gd name="T77" fmla="*/ 0 h 18"/>
                  <a:gd name="T78" fmla="*/ 0 w 379"/>
                  <a:gd name="T79" fmla="*/ 0 h 18"/>
                  <a:gd name="T80" fmla="*/ 0 w 379"/>
                  <a:gd name="T81" fmla="*/ 0 h 18"/>
                  <a:gd name="T82" fmla="*/ 0 w 379"/>
                  <a:gd name="T83" fmla="*/ 0 h 18"/>
                  <a:gd name="T84" fmla="*/ 0 w 379"/>
                  <a:gd name="T85" fmla="*/ 0 h 18"/>
                  <a:gd name="T86" fmla="*/ 0 w 379"/>
                  <a:gd name="T87" fmla="*/ 0 h 18"/>
                  <a:gd name="T88" fmla="*/ 0 w 379"/>
                  <a:gd name="T89" fmla="*/ 0 h 18"/>
                  <a:gd name="T90" fmla="*/ 0 w 379"/>
                  <a:gd name="T91" fmla="*/ 0 h 18"/>
                  <a:gd name="T92" fmla="*/ 0 w 379"/>
                  <a:gd name="T93" fmla="*/ 0 h 18"/>
                  <a:gd name="T94" fmla="*/ 0 w 379"/>
                  <a:gd name="T95" fmla="*/ 0 h 18"/>
                  <a:gd name="T96" fmla="*/ 0 w 379"/>
                  <a:gd name="T97" fmla="*/ 0 h 18"/>
                  <a:gd name="T98" fmla="*/ 0 w 379"/>
                  <a:gd name="T99" fmla="*/ 0 h 18"/>
                  <a:gd name="T100" fmla="*/ 0 w 379"/>
                  <a:gd name="T101" fmla="*/ 0 h 18"/>
                  <a:gd name="T102" fmla="*/ 0 w 379"/>
                  <a:gd name="T103" fmla="*/ 0 h 18"/>
                  <a:gd name="T104" fmla="*/ 0 w 379"/>
                  <a:gd name="T105" fmla="*/ 0 h 18"/>
                  <a:gd name="T106" fmla="*/ 0 w 379"/>
                  <a:gd name="T107" fmla="*/ 0 h 18"/>
                  <a:gd name="T108" fmla="*/ 0 w 379"/>
                  <a:gd name="T109" fmla="*/ 0 h 18"/>
                  <a:gd name="T110" fmla="*/ 0 w 379"/>
                  <a:gd name="T111" fmla="*/ 0 h 18"/>
                  <a:gd name="T112" fmla="*/ 0 w 379"/>
                  <a:gd name="T113" fmla="*/ 0 h 18"/>
                  <a:gd name="T114" fmla="*/ 0 w 379"/>
                  <a:gd name="T115" fmla="*/ 0 h 18"/>
                  <a:gd name="T116" fmla="*/ 0 w 379"/>
                  <a:gd name="T117" fmla="*/ 0 h 18"/>
                  <a:gd name="T118" fmla="*/ 0 w 379"/>
                  <a:gd name="T119" fmla="*/ 0 h 18"/>
                  <a:gd name="T120" fmla="*/ 0 w 379"/>
                  <a:gd name="T121" fmla="*/ 0 h 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18"/>
                  <a:gd name="T185" fmla="*/ 379 w 379"/>
                  <a:gd name="T186" fmla="*/ 18 h 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18">
                    <a:moveTo>
                      <a:pt x="161" y="18"/>
                    </a:moveTo>
                    <a:lnTo>
                      <a:pt x="174" y="18"/>
                    </a:lnTo>
                    <a:lnTo>
                      <a:pt x="187" y="17"/>
                    </a:lnTo>
                    <a:lnTo>
                      <a:pt x="201" y="17"/>
                    </a:lnTo>
                    <a:lnTo>
                      <a:pt x="214" y="16"/>
                    </a:lnTo>
                    <a:lnTo>
                      <a:pt x="228" y="16"/>
                    </a:lnTo>
                    <a:lnTo>
                      <a:pt x="242" y="15"/>
                    </a:lnTo>
                    <a:lnTo>
                      <a:pt x="255" y="15"/>
                    </a:lnTo>
                    <a:lnTo>
                      <a:pt x="269" y="14"/>
                    </a:lnTo>
                    <a:lnTo>
                      <a:pt x="282" y="14"/>
                    </a:lnTo>
                    <a:lnTo>
                      <a:pt x="295" y="13"/>
                    </a:lnTo>
                    <a:lnTo>
                      <a:pt x="309" y="12"/>
                    </a:lnTo>
                    <a:lnTo>
                      <a:pt x="322" y="11"/>
                    </a:lnTo>
                    <a:lnTo>
                      <a:pt x="336" y="10"/>
                    </a:lnTo>
                    <a:lnTo>
                      <a:pt x="349" y="9"/>
                    </a:lnTo>
                    <a:lnTo>
                      <a:pt x="362" y="7"/>
                    </a:lnTo>
                    <a:lnTo>
                      <a:pt x="376" y="6"/>
                    </a:lnTo>
                    <a:lnTo>
                      <a:pt x="378" y="5"/>
                    </a:lnTo>
                    <a:lnTo>
                      <a:pt x="379" y="3"/>
                    </a:lnTo>
                    <a:lnTo>
                      <a:pt x="379" y="1"/>
                    </a:lnTo>
                    <a:lnTo>
                      <a:pt x="377" y="0"/>
                    </a:lnTo>
                    <a:lnTo>
                      <a:pt x="364" y="1"/>
                    </a:lnTo>
                    <a:lnTo>
                      <a:pt x="352" y="1"/>
                    </a:lnTo>
                    <a:lnTo>
                      <a:pt x="340" y="1"/>
                    </a:lnTo>
                    <a:lnTo>
                      <a:pt x="327" y="2"/>
                    </a:lnTo>
                    <a:lnTo>
                      <a:pt x="315" y="2"/>
                    </a:lnTo>
                    <a:lnTo>
                      <a:pt x="303" y="3"/>
                    </a:lnTo>
                    <a:lnTo>
                      <a:pt x="290" y="3"/>
                    </a:lnTo>
                    <a:lnTo>
                      <a:pt x="278" y="3"/>
                    </a:lnTo>
                    <a:lnTo>
                      <a:pt x="266" y="4"/>
                    </a:lnTo>
                    <a:lnTo>
                      <a:pt x="253" y="4"/>
                    </a:lnTo>
                    <a:lnTo>
                      <a:pt x="241" y="4"/>
                    </a:lnTo>
                    <a:lnTo>
                      <a:pt x="228" y="5"/>
                    </a:lnTo>
                    <a:lnTo>
                      <a:pt x="216" y="5"/>
                    </a:lnTo>
                    <a:lnTo>
                      <a:pt x="204" y="5"/>
                    </a:lnTo>
                    <a:lnTo>
                      <a:pt x="191" y="6"/>
                    </a:lnTo>
                    <a:lnTo>
                      <a:pt x="179" y="6"/>
                    </a:lnTo>
                    <a:lnTo>
                      <a:pt x="172" y="6"/>
                    </a:lnTo>
                    <a:lnTo>
                      <a:pt x="162" y="7"/>
                    </a:lnTo>
                    <a:lnTo>
                      <a:pt x="150" y="7"/>
                    </a:lnTo>
                    <a:lnTo>
                      <a:pt x="137" y="7"/>
                    </a:lnTo>
                    <a:lnTo>
                      <a:pt x="122" y="8"/>
                    </a:lnTo>
                    <a:lnTo>
                      <a:pt x="108" y="8"/>
                    </a:lnTo>
                    <a:lnTo>
                      <a:pt x="93" y="8"/>
                    </a:lnTo>
                    <a:lnTo>
                      <a:pt x="77" y="9"/>
                    </a:lnTo>
                    <a:lnTo>
                      <a:pt x="62" y="9"/>
                    </a:lnTo>
                    <a:lnTo>
                      <a:pt x="48" y="10"/>
                    </a:lnTo>
                    <a:lnTo>
                      <a:pt x="35" y="10"/>
                    </a:lnTo>
                    <a:lnTo>
                      <a:pt x="24" y="10"/>
                    </a:lnTo>
                    <a:lnTo>
                      <a:pt x="13" y="11"/>
                    </a:lnTo>
                    <a:lnTo>
                      <a:pt x="6" y="11"/>
                    </a:lnTo>
                    <a:lnTo>
                      <a:pt x="2" y="11"/>
                    </a:lnTo>
                    <a:lnTo>
                      <a:pt x="0" y="11"/>
                    </a:lnTo>
                    <a:lnTo>
                      <a:pt x="5" y="11"/>
                    </a:lnTo>
                    <a:lnTo>
                      <a:pt x="21" y="12"/>
                    </a:lnTo>
                    <a:lnTo>
                      <a:pt x="41" y="13"/>
                    </a:lnTo>
                    <a:lnTo>
                      <a:pt x="67" y="15"/>
                    </a:lnTo>
                    <a:lnTo>
                      <a:pt x="95" y="16"/>
                    </a:lnTo>
                    <a:lnTo>
                      <a:pt x="120" y="17"/>
                    </a:lnTo>
                    <a:lnTo>
                      <a:pt x="144" y="18"/>
                    </a:lnTo>
                    <a:lnTo>
                      <a:pt x="161" y="18"/>
                    </a:lnTo>
                    <a:close/>
                  </a:path>
                </a:pathLst>
              </a:custGeom>
              <a:solidFill>
                <a:srgbClr val="140000"/>
              </a:solidFill>
              <a:ln w="9525">
                <a:noFill/>
                <a:round/>
                <a:headEnd/>
                <a:tailEnd/>
              </a:ln>
            </p:spPr>
            <p:txBody>
              <a:bodyPr/>
              <a:lstStyle/>
              <a:p>
                <a:endParaRPr lang="ja-JP" altLang="en-US"/>
              </a:p>
            </p:txBody>
          </p:sp>
          <p:sp>
            <p:nvSpPr>
              <p:cNvPr id="8320" name="Freeform 89"/>
              <p:cNvSpPr>
                <a:spLocks/>
              </p:cNvSpPr>
              <p:nvPr/>
            </p:nvSpPr>
            <p:spPr bwMode="auto">
              <a:xfrm>
                <a:off x="1170" y="2973"/>
                <a:ext cx="90" cy="12"/>
              </a:xfrm>
              <a:custGeom>
                <a:avLst/>
                <a:gdLst>
                  <a:gd name="T0" fmla="*/ 0 w 364"/>
                  <a:gd name="T1" fmla="*/ 0 h 50"/>
                  <a:gd name="T2" fmla="*/ 0 w 364"/>
                  <a:gd name="T3" fmla="*/ 0 h 50"/>
                  <a:gd name="T4" fmla="*/ 0 w 364"/>
                  <a:gd name="T5" fmla="*/ 0 h 50"/>
                  <a:gd name="T6" fmla="*/ 0 w 364"/>
                  <a:gd name="T7" fmla="*/ 0 h 50"/>
                  <a:gd name="T8" fmla="*/ 0 w 364"/>
                  <a:gd name="T9" fmla="*/ 0 h 50"/>
                  <a:gd name="T10" fmla="*/ 0 w 364"/>
                  <a:gd name="T11" fmla="*/ 0 h 50"/>
                  <a:gd name="T12" fmla="*/ 0 w 364"/>
                  <a:gd name="T13" fmla="*/ 0 h 50"/>
                  <a:gd name="T14" fmla="*/ 0 w 364"/>
                  <a:gd name="T15" fmla="*/ 0 h 50"/>
                  <a:gd name="T16" fmla="*/ 0 w 364"/>
                  <a:gd name="T17" fmla="*/ 0 h 50"/>
                  <a:gd name="T18" fmla="*/ 0 w 364"/>
                  <a:gd name="T19" fmla="*/ 0 h 50"/>
                  <a:gd name="T20" fmla="*/ 0 w 364"/>
                  <a:gd name="T21" fmla="*/ 0 h 50"/>
                  <a:gd name="T22" fmla="*/ 0 w 364"/>
                  <a:gd name="T23" fmla="*/ 0 h 50"/>
                  <a:gd name="T24" fmla="*/ 0 w 364"/>
                  <a:gd name="T25" fmla="*/ 0 h 50"/>
                  <a:gd name="T26" fmla="*/ 0 w 364"/>
                  <a:gd name="T27" fmla="*/ 0 h 50"/>
                  <a:gd name="T28" fmla="*/ 0 w 364"/>
                  <a:gd name="T29" fmla="*/ 0 h 50"/>
                  <a:gd name="T30" fmla="*/ 0 w 364"/>
                  <a:gd name="T31" fmla="*/ 0 h 50"/>
                  <a:gd name="T32" fmla="*/ 0 w 364"/>
                  <a:gd name="T33" fmla="*/ 0 h 50"/>
                  <a:gd name="T34" fmla="*/ 0 w 364"/>
                  <a:gd name="T35" fmla="*/ 0 h 50"/>
                  <a:gd name="T36" fmla="*/ 0 w 364"/>
                  <a:gd name="T37" fmla="*/ 0 h 50"/>
                  <a:gd name="T38" fmla="*/ 0 w 364"/>
                  <a:gd name="T39" fmla="*/ 0 h 50"/>
                  <a:gd name="T40" fmla="*/ 0 w 364"/>
                  <a:gd name="T41" fmla="*/ 0 h 50"/>
                  <a:gd name="T42" fmla="*/ 0 w 364"/>
                  <a:gd name="T43" fmla="*/ 0 h 50"/>
                  <a:gd name="T44" fmla="*/ 0 w 364"/>
                  <a:gd name="T45" fmla="*/ 0 h 50"/>
                  <a:gd name="T46" fmla="*/ 0 w 364"/>
                  <a:gd name="T47" fmla="*/ 0 h 50"/>
                  <a:gd name="T48" fmla="*/ 0 w 364"/>
                  <a:gd name="T49" fmla="*/ 0 h 50"/>
                  <a:gd name="T50" fmla="*/ 0 w 364"/>
                  <a:gd name="T51" fmla="*/ 0 h 50"/>
                  <a:gd name="T52" fmla="*/ 0 w 364"/>
                  <a:gd name="T53" fmla="*/ 0 h 50"/>
                  <a:gd name="T54" fmla="*/ 0 w 364"/>
                  <a:gd name="T55" fmla="*/ 0 h 50"/>
                  <a:gd name="T56" fmla="*/ 0 w 364"/>
                  <a:gd name="T57" fmla="*/ 0 h 50"/>
                  <a:gd name="T58" fmla="*/ 0 w 364"/>
                  <a:gd name="T59" fmla="*/ 0 h 50"/>
                  <a:gd name="T60" fmla="*/ 0 w 364"/>
                  <a:gd name="T61" fmla="*/ 0 h 50"/>
                  <a:gd name="T62" fmla="*/ 0 w 364"/>
                  <a:gd name="T63" fmla="*/ 0 h 50"/>
                  <a:gd name="T64" fmla="*/ 0 w 364"/>
                  <a:gd name="T65" fmla="*/ 0 h 50"/>
                  <a:gd name="T66" fmla="*/ 0 w 364"/>
                  <a:gd name="T67" fmla="*/ 0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50"/>
                  <a:gd name="T104" fmla="*/ 364 w 364"/>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50">
                    <a:moveTo>
                      <a:pt x="33" y="4"/>
                    </a:moveTo>
                    <a:lnTo>
                      <a:pt x="41" y="6"/>
                    </a:lnTo>
                    <a:lnTo>
                      <a:pt x="55" y="7"/>
                    </a:lnTo>
                    <a:lnTo>
                      <a:pt x="74" y="8"/>
                    </a:lnTo>
                    <a:lnTo>
                      <a:pt x="94" y="10"/>
                    </a:lnTo>
                    <a:lnTo>
                      <a:pt x="116" y="12"/>
                    </a:lnTo>
                    <a:lnTo>
                      <a:pt x="137" y="14"/>
                    </a:lnTo>
                    <a:lnTo>
                      <a:pt x="154" y="16"/>
                    </a:lnTo>
                    <a:lnTo>
                      <a:pt x="168" y="18"/>
                    </a:lnTo>
                    <a:lnTo>
                      <a:pt x="181" y="20"/>
                    </a:lnTo>
                    <a:lnTo>
                      <a:pt x="193" y="21"/>
                    </a:lnTo>
                    <a:lnTo>
                      <a:pt x="205" y="23"/>
                    </a:lnTo>
                    <a:lnTo>
                      <a:pt x="217" y="25"/>
                    </a:lnTo>
                    <a:lnTo>
                      <a:pt x="229" y="27"/>
                    </a:lnTo>
                    <a:lnTo>
                      <a:pt x="242" y="29"/>
                    </a:lnTo>
                    <a:lnTo>
                      <a:pt x="253" y="31"/>
                    </a:lnTo>
                    <a:lnTo>
                      <a:pt x="265" y="33"/>
                    </a:lnTo>
                    <a:lnTo>
                      <a:pt x="278" y="35"/>
                    </a:lnTo>
                    <a:lnTo>
                      <a:pt x="289" y="37"/>
                    </a:lnTo>
                    <a:lnTo>
                      <a:pt x="301" y="40"/>
                    </a:lnTo>
                    <a:lnTo>
                      <a:pt x="313" y="42"/>
                    </a:lnTo>
                    <a:lnTo>
                      <a:pt x="325" y="44"/>
                    </a:lnTo>
                    <a:lnTo>
                      <a:pt x="337" y="46"/>
                    </a:lnTo>
                    <a:lnTo>
                      <a:pt x="349" y="48"/>
                    </a:lnTo>
                    <a:lnTo>
                      <a:pt x="361" y="50"/>
                    </a:lnTo>
                    <a:lnTo>
                      <a:pt x="363" y="50"/>
                    </a:lnTo>
                    <a:lnTo>
                      <a:pt x="364" y="48"/>
                    </a:lnTo>
                    <a:lnTo>
                      <a:pt x="364" y="46"/>
                    </a:lnTo>
                    <a:lnTo>
                      <a:pt x="363" y="45"/>
                    </a:lnTo>
                    <a:lnTo>
                      <a:pt x="352" y="43"/>
                    </a:lnTo>
                    <a:lnTo>
                      <a:pt x="340" y="40"/>
                    </a:lnTo>
                    <a:lnTo>
                      <a:pt x="329" y="37"/>
                    </a:lnTo>
                    <a:lnTo>
                      <a:pt x="318" y="34"/>
                    </a:lnTo>
                    <a:lnTo>
                      <a:pt x="305" y="32"/>
                    </a:lnTo>
                    <a:lnTo>
                      <a:pt x="294" y="30"/>
                    </a:lnTo>
                    <a:lnTo>
                      <a:pt x="283" y="27"/>
                    </a:lnTo>
                    <a:lnTo>
                      <a:pt x="271" y="25"/>
                    </a:lnTo>
                    <a:lnTo>
                      <a:pt x="260" y="23"/>
                    </a:lnTo>
                    <a:lnTo>
                      <a:pt x="248" y="21"/>
                    </a:lnTo>
                    <a:lnTo>
                      <a:pt x="236" y="19"/>
                    </a:lnTo>
                    <a:lnTo>
                      <a:pt x="225" y="17"/>
                    </a:lnTo>
                    <a:lnTo>
                      <a:pt x="214" y="16"/>
                    </a:lnTo>
                    <a:lnTo>
                      <a:pt x="201" y="14"/>
                    </a:lnTo>
                    <a:lnTo>
                      <a:pt x="190" y="12"/>
                    </a:lnTo>
                    <a:lnTo>
                      <a:pt x="179" y="11"/>
                    </a:lnTo>
                    <a:lnTo>
                      <a:pt x="172" y="10"/>
                    </a:lnTo>
                    <a:lnTo>
                      <a:pt x="162" y="9"/>
                    </a:lnTo>
                    <a:lnTo>
                      <a:pt x="150" y="9"/>
                    </a:lnTo>
                    <a:lnTo>
                      <a:pt x="138" y="8"/>
                    </a:lnTo>
                    <a:lnTo>
                      <a:pt x="123" y="7"/>
                    </a:lnTo>
                    <a:lnTo>
                      <a:pt x="108" y="6"/>
                    </a:lnTo>
                    <a:lnTo>
                      <a:pt x="92" y="4"/>
                    </a:lnTo>
                    <a:lnTo>
                      <a:pt x="77" y="3"/>
                    </a:lnTo>
                    <a:lnTo>
                      <a:pt x="61" y="3"/>
                    </a:lnTo>
                    <a:lnTo>
                      <a:pt x="47" y="2"/>
                    </a:lnTo>
                    <a:lnTo>
                      <a:pt x="35" y="2"/>
                    </a:lnTo>
                    <a:lnTo>
                      <a:pt x="22" y="1"/>
                    </a:lnTo>
                    <a:lnTo>
                      <a:pt x="13" y="1"/>
                    </a:lnTo>
                    <a:lnTo>
                      <a:pt x="6" y="0"/>
                    </a:lnTo>
                    <a:lnTo>
                      <a:pt x="1" y="0"/>
                    </a:lnTo>
                    <a:lnTo>
                      <a:pt x="0" y="0"/>
                    </a:lnTo>
                    <a:lnTo>
                      <a:pt x="1" y="0"/>
                    </a:lnTo>
                    <a:lnTo>
                      <a:pt x="4" y="1"/>
                    </a:lnTo>
                    <a:lnTo>
                      <a:pt x="7" y="1"/>
                    </a:lnTo>
                    <a:lnTo>
                      <a:pt x="12" y="2"/>
                    </a:lnTo>
                    <a:lnTo>
                      <a:pt x="17" y="3"/>
                    </a:lnTo>
                    <a:lnTo>
                      <a:pt x="23" y="3"/>
                    </a:lnTo>
                    <a:lnTo>
                      <a:pt x="28" y="4"/>
                    </a:lnTo>
                    <a:lnTo>
                      <a:pt x="33" y="4"/>
                    </a:lnTo>
                    <a:close/>
                  </a:path>
                </a:pathLst>
              </a:custGeom>
              <a:solidFill>
                <a:srgbClr val="140000"/>
              </a:solidFill>
              <a:ln w="9525">
                <a:noFill/>
                <a:round/>
                <a:headEnd/>
                <a:tailEnd/>
              </a:ln>
            </p:spPr>
            <p:txBody>
              <a:bodyPr/>
              <a:lstStyle/>
              <a:p>
                <a:endParaRPr lang="ja-JP" altLang="en-US"/>
              </a:p>
            </p:txBody>
          </p:sp>
          <p:sp>
            <p:nvSpPr>
              <p:cNvPr id="8321" name="Freeform 90"/>
              <p:cNvSpPr>
                <a:spLocks/>
              </p:cNvSpPr>
              <p:nvPr/>
            </p:nvSpPr>
            <p:spPr bwMode="auto">
              <a:xfrm>
                <a:off x="1312" y="2709"/>
                <a:ext cx="33" cy="158"/>
              </a:xfrm>
              <a:custGeom>
                <a:avLst/>
                <a:gdLst>
                  <a:gd name="T0" fmla="*/ 0 w 136"/>
                  <a:gd name="T1" fmla="*/ 0 h 640"/>
                  <a:gd name="T2" fmla="*/ 0 w 136"/>
                  <a:gd name="T3" fmla="*/ 0 h 640"/>
                  <a:gd name="T4" fmla="*/ 0 w 136"/>
                  <a:gd name="T5" fmla="*/ 0 h 640"/>
                  <a:gd name="T6" fmla="*/ 0 w 136"/>
                  <a:gd name="T7" fmla="*/ 0 h 640"/>
                  <a:gd name="T8" fmla="*/ 0 w 136"/>
                  <a:gd name="T9" fmla="*/ 0 h 640"/>
                  <a:gd name="T10" fmla="*/ 0 w 136"/>
                  <a:gd name="T11" fmla="*/ 0 h 640"/>
                  <a:gd name="T12" fmla="*/ 0 w 136"/>
                  <a:gd name="T13" fmla="*/ 0 h 640"/>
                  <a:gd name="T14" fmla="*/ 0 w 136"/>
                  <a:gd name="T15" fmla="*/ 0 h 640"/>
                  <a:gd name="T16" fmla="*/ 0 w 136"/>
                  <a:gd name="T17" fmla="*/ 0 h 640"/>
                  <a:gd name="T18" fmla="*/ 0 w 136"/>
                  <a:gd name="T19" fmla="*/ 0 h 640"/>
                  <a:gd name="T20" fmla="*/ 0 w 136"/>
                  <a:gd name="T21" fmla="*/ 0 h 640"/>
                  <a:gd name="T22" fmla="*/ 0 w 136"/>
                  <a:gd name="T23" fmla="*/ 0 h 640"/>
                  <a:gd name="T24" fmla="*/ 0 w 136"/>
                  <a:gd name="T25" fmla="*/ 0 h 640"/>
                  <a:gd name="T26" fmla="*/ 0 w 136"/>
                  <a:gd name="T27" fmla="*/ 0 h 640"/>
                  <a:gd name="T28" fmla="*/ 0 w 136"/>
                  <a:gd name="T29" fmla="*/ 0 h 640"/>
                  <a:gd name="T30" fmla="*/ 0 w 136"/>
                  <a:gd name="T31" fmla="*/ 0 h 640"/>
                  <a:gd name="T32" fmla="*/ 0 w 136"/>
                  <a:gd name="T33" fmla="*/ 0 h 640"/>
                  <a:gd name="T34" fmla="*/ 0 w 136"/>
                  <a:gd name="T35" fmla="*/ 0 h 640"/>
                  <a:gd name="T36" fmla="*/ 0 w 136"/>
                  <a:gd name="T37" fmla="*/ 0 h 640"/>
                  <a:gd name="T38" fmla="*/ 0 w 136"/>
                  <a:gd name="T39" fmla="*/ 0 h 640"/>
                  <a:gd name="T40" fmla="*/ 0 w 136"/>
                  <a:gd name="T41" fmla="*/ 0 h 640"/>
                  <a:gd name="T42" fmla="*/ 0 w 136"/>
                  <a:gd name="T43" fmla="*/ 0 h 640"/>
                  <a:gd name="T44" fmla="*/ 0 w 136"/>
                  <a:gd name="T45" fmla="*/ 0 h 640"/>
                  <a:gd name="T46" fmla="*/ 0 w 136"/>
                  <a:gd name="T47" fmla="*/ 0 h 640"/>
                  <a:gd name="T48" fmla="*/ 0 w 136"/>
                  <a:gd name="T49" fmla="*/ 0 h 640"/>
                  <a:gd name="T50" fmla="*/ 0 w 136"/>
                  <a:gd name="T51" fmla="*/ 0 h 640"/>
                  <a:gd name="T52" fmla="*/ 0 w 136"/>
                  <a:gd name="T53" fmla="*/ 0 h 640"/>
                  <a:gd name="T54" fmla="*/ 0 w 136"/>
                  <a:gd name="T55" fmla="*/ 0 h 640"/>
                  <a:gd name="T56" fmla="*/ 0 w 136"/>
                  <a:gd name="T57" fmla="*/ 0 h 640"/>
                  <a:gd name="T58" fmla="*/ 0 w 136"/>
                  <a:gd name="T59" fmla="*/ 0 h 640"/>
                  <a:gd name="T60" fmla="*/ 0 w 136"/>
                  <a:gd name="T61" fmla="*/ 0 h 640"/>
                  <a:gd name="T62" fmla="*/ 0 w 136"/>
                  <a:gd name="T63" fmla="*/ 0 h 640"/>
                  <a:gd name="T64" fmla="*/ 0 w 136"/>
                  <a:gd name="T65" fmla="*/ 0 h 640"/>
                  <a:gd name="T66" fmla="*/ 0 w 136"/>
                  <a:gd name="T67" fmla="*/ 0 h 640"/>
                  <a:gd name="T68" fmla="*/ 0 w 136"/>
                  <a:gd name="T69" fmla="*/ 0 h 640"/>
                  <a:gd name="T70" fmla="*/ 0 w 136"/>
                  <a:gd name="T71" fmla="*/ 0 h 640"/>
                  <a:gd name="T72" fmla="*/ 0 w 136"/>
                  <a:gd name="T73" fmla="*/ 0 h 640"/>
                  <a:gd name="T74" fmla="*/ 0 w 136"/>
                  <a:gd name="T75" fmla="*/ 0 h 640"/>
                  <a:gd name="T76" fmla="*/ 0 w 136"/>
                  <a:gd name="T77" fmla="*/ 0 h 640"/>
                  <a:gd name="T78" fmla="*/ 0 w 136"/>
                  <a:gd name="T79" fmla="*/ 0 h 640"/>
                  <a:gd name="T80" fmla="*/ 0 w 136"/>
                  <a:gd name="T81" fmla="*/ 0 h 640"/>
                  <a:gd name="T82" fmla="*/ 0 w 136"/>
                  <a:gd name="T83" fmla="*/ 0 h 640"/>
                  <a:gd name="T84" fmla="*/ 0 w 136"/>
                  <a:gd name="T85" fmla="*/ 0 h 640"/>
                  <a:gd name="T86" fmla="*/ 0 w 136"/>
                  <a:gd name="T87" fmla="*/ 0 h 640"/>
                  <a:gd name="T88" fmla="*/ 0 w 136"/>
                  <a:gd name="T89" fmla="*/ 0 h 640"/>
                  <a:gd name="T90" fmla="*/ 0 w 136"/>
                  <a:gd name="T91" fmla="*/ 0 h 640"/>
                  <a:gd name="T92" fmla="*/ 0 w 136"/>
                  <a:gd name="T93" fmla="*/ 0 h 640"/>
                  <a:gd name="T94" fmla="*/ 0 w 136"/>
                  <a:gd name="T95" fmla="*/ 0 h 640"/>
                  <a:gd name="T96" fmla="*/ 0 w 136"/>
                  <a:gd name="T97" fmla="*/ 0 h 640"/>
                  <a:gd name="T98" fmla="*/ 0 w 136"/>
                  <a:gd name="T99" fmla="*/ 0 h 640"/>
                  <a:gd name="T100" fmla="*/ 0 w 136"/>
                  <a:gd name="T101" fmla="*/ 0 h 640"/>
                  <a:gd name="T102" fmla="*/ 0 w 136"/>
                  <a:gd name="T103" fmla="*/ 0 h 640"/>
                  <a:gd name="T104" fmla="*/ 0 w 136"/>
                  <a:gd name="T105" fmla="*/ 0 h 640"/>
                  <a:gd name="T106" fmla="*/ 0 w 136"/>
                  <a:gd name="T107" fmla="*/ 0 h 640"/>
                  <a:gd name="T108" fmla="*/ 0 w 136"/>
                  <a:gd name="T109" fmla="*/ 0 h 640"/>
                  <a:gd name="T110" fmla="*/ 0 w 136"/>
                  <a:gd name="T111" fmla="*/ 0 h 640"/>
                  <a:gd name="T112" fmla="*/ 0 w 136"/>
                  <a:gd name="T113" fmla="*/ 0 h 640"/>
                  <a:gd name="T114" fmla="*/ 0 w 136"/>
                  <a:gd name="T115" fmla="*/ 0 h 6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
                  <a:gd name="T175" fmla="*/ 0 h 640"/>
                  <a:gd name="T176" fmla="*/ 136 w 136"/>
                  <a:gd name="T177" fmla="*/ 640 h 6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 h="640">
                    <a:moveTo>
                      <a:pt x="135" y="0"/>
                    </a:moveTo>
                    <a:lnTo>
                      <a:pt x="127" y="17"/>
                    </a:lnTo>
                    <a:lnTo>
                      <a:pt x="120" y="34"/>
                    </a:lnTo>
                    <a:lnTo>
                      <a:pt x="112" y="51"/>
                    </a:lnTo>
                    <a:lnTo>
                      <a:pt x="106" y="68"/>
                    </a:lnTo>
                    <a:lnTo>
                      <a:pt x="101" y="86"/>
                    </a:lnTo>
                    <a:lnTo>
                      <a:pt x="96" y="104"/>
                    </a:lnTo>
                    <a:lnTo>
                      <a:pt x="91" y="122"/>
                    </a:lnTo>
                    <a:lnTo>
                      <a:pt x="87" y="139"/>
                    </a:lnTo>
                    <a:lnTo>
                      <a:pt x="82" y="160"/>
                    </a:lnTo>
                    <a:lnTo>
                      <a:pt x="76" y="180"/>
                    </a:lnTo>
                    <a:lnTo>
                      <a:pt x="71" y="201"/>
                    </a:lnTo>
                    <a:lnTo>
                      <a:pt x="65" y="221"/>
                    </a:lnTo>
                    <a:lnTo>
                      <a:pt x="60" y="241"/>
                    </a:lnTo>
                    <a:lnTo>
                      <a:pt x="55" y="262"/>
                    </a:lnTo>
                    <a:lnTo>
                      <a:pt x="50" y="282"/>
                    </a:lnTo>
                    <a:lnTo>
                      <a:pt x="44" y="302"/>
                    </a:lnTo>
                    <a:lnTo>
                      <a:pt x="37" y="322"/>
                    </a:lnTo>
                    <a:lnTo>
                      <a:pt x="32" y="341"/>
                    </a:lnTo>
                    <a:lnTo>
                      <a:pt x="27" y="361"/>
                    </a:lnTo>
                    <a:lnTo>
                      <a:pt x="22" y="380"/>
                    </a:lnTo>
                    <a:lnTo>
                      <a:pt x="17" y="400"/>
                    </a:lnTo>
                    <a:lnTo>
                      <a:pt x="13" y="420"/>
                    </a:lnTo>
                    <a:lnTo>
                      <a:pt x="9" y="440"/>
                    </a:lnTo>
                    <a:lnTo>
                      <a:pt x="5" y="460"/>
                    </a:lnTo>
                    <a:lnTo>
                      <a:pt x="1" y="504"/>
                    </a:lnTo>
                    <a:lnTo>
                      <a:pt x="0" y="549"/>
                    </a:lnTo>
                    <a:lnTo>
                      <a:pt x="1" y="593"/>
                    </a:lnTo>
                    <a:lnTo>
                      <a:pt x="4" y="637"/>
                    </a:lnTo>
                    <a:lnTo>
                      <a:pt x="6" y="640"/>
                    </a:lnTo>
                    <a:lnTo>
                      <a:pt x="10" y="640"/>
                    </a:lnTo>
                    <a:lnTo>
                      <a:pt x="13" y="638"/>
                    </a:lnTo>
                    <a:lnTo>
                      <a:pt x="14" y="635"/>
                    </a:lnTo>
                    <a:lnTo>
                      <a:pt x="13" y="594"/>
                    </a:lnTo>
                    <a:lnTo>
                      <a:pt x="14" y="554"/>
                    </a:lnTo>
                    <a:lnTo>
                      <a:pt x="16" y="513"/>
                    </a:lnTo>
                    <a:lnTo>
                      <a:pt x="20" y="472"/>
                    </a:lnTo>
                    <a:lnTo>
                      <a:pt x="23" y="451"/>
                    </a:lnTo>
                    <a:lnTo>
                      <a:pt x="26" y="429"/>
                    </a:lnTo>
                    <a:lnTo>
                      <a:pt x="30" y="408"/>
                    </a:lnTo>
                    <a:lnTo>
                      <a:pt x="34" y="387"/>
                    </a:lnTo>
                    <a:lnTo>
                      <a:pt x="39" y="366"/>
                    </a:lnTo>
                    <a:lnTo>
                      <a:pt x="45" y="345"/>
                    </a:lnTo>
                    <a:lnTo>
                      <a:pt x="50" y="324"/>
                    </a:lnTo>
                    <a:lnTo>
                      <a:pt x="55" y="303"/>
                    </a:lnTo>
                    <a:lnTo>
                      <a:pt x="61" y="278"/>
                    </a:lnTo>
                    <a:lnTo>
                      <a:pt x="69" y="241"/>
                    </a:lnTo>
                    <a:lnTo>
                      <a:pt x="80" y="198"/>
                    </a:lnTo>
                    <a:lnTo>
                      <a:pt x="91" y="152"/>
                    </a:lnTo>
                    <a:lnTo>
                      <a:pt x="102" y="104"/>
                    </a:lnTo>
                    <a:lnTo>
                      <a:pt x="115" y="61"/>
                    </a:lnTo>
                    <a:lnTo>
                      <a:pt x="126" y="25"/>
                    </a:lnTo>
                    <a:lnTo>
                      <a:pt x="136" y="0"/>
                    </a:lnTo>
                    <a:lnTo>
                      <a:pt x="135" y="0"/>
                    </a:lnTo>
                    <a:close/>
                  </a:path>
                </a:pathLst>
              </a:custGeom>
              <a:solidFill>
                <a:srgbClr val="140000"/>
              </a:solidFill>
              <a:ln w="9525">
                <a:noFill/>
                <a:round/>
                <a:headEnd/>
                <a:tailEnd/>
              </a:ln>
            </p:spPr>
            <p:txBody>
              <a:bodyPr/>
              <a:lstStyle/>
              <a:p>
                <a:endParaRPr lang="ja-JP" altLang="en-US"/>
              </a:p>
            </p:txBody>
          </p:sp>
          <p:sp>
            <p:nvSpPr>
              <p:cNvPr id="8322" name="Freeform 91"/>
              <p:cNvSpPr>
                <a:spLocks/>
              </p:cNvSpPr>
              <p:nvPr/>
            </p:nvSpPr>
            <p:spPr bwMode="auto">
              <a:xfrm>
                <a:off x="1342" y="2707"/>
                <a:ext cx="62" cy="34"/>
              </a:xfrm>
              <a:custGeom>
                <a:avLst/>
                <a:gdLst>
                  <a:gd name="T0" fmla="*/ 0 w 251"/>
                  <a:gd name="T1" fmla="*/ 0 h 132"/>
                  <a:gd name="T2" fmla="*/ 0 w 251"/>
                  <a:gd name="T3" fmla="*/ 0 h 132"/>
                  <a:gd name="T4" fmla="*/ 0 w 251"/>
                  <a:gd name="T5" fmla="*/ 0 h 132"/>
                  <a:gd name="T6" fmla="*/ 0 w 251"/>
                  <a:gd name="T7" fmla="*/ 0 h 132"/>
                  <a:gd name="T8" fmla="*/ 0 w 251"/>
                  <a:gd name="T9" fmla="*/ 0 h 132"/>
                  <a:gd name="T10" fmla="*/ 0 w 251"/>
                  <a:gd name="T11" fmla="*/ 0 h 132"/>
                  <a:gd name="T12" fmla="*/ 0 w 251"/>
                  <a:gd name="T13" fmla="*/ 0 h 132"/>
                  <a:gd name="T14" fmla="*/ 0 w 251"/>
                  <a:gd name="T15" fmla="*/ 0 h 132"/>
                  <a:gd name="T16" fmla="*/ 0 w 251"/>
                  <a:gd name="T17" fmla="*/ 0 h 132"/>
                  <a:gd name="T18" fmla="*/ 0 w 251"/>
                  <a:gd name="T19" fmla="*/ 0 h 132"/>
                  <a:gd name="T20" fmla="*/ 0 w 251"/>
                  <a:gd name="T21" fmla="*/ 0 h 132"/>
                  <a:gd name="T22" fmla="*/ 0 w 251"/>
                  <a:gd name="T23" fmla="*/ 0 h 132"/>
                  <a:gd name="T24" fmla="*/ 0 w 251"/>
                  <a:gd name="T25" fmla="*/ 0 h 132"/>
                  <a:gd name="T26" fmla="*/ 0 w 251"/>
                  <a:gd name="T27" fmla="*/ 0 h 132"/>
                  <a:gd name="T28" fmla="*/ 0 w 251"/>
                  <a:gd name="T29" fmla="*/ 0 h 132"/>
                  <a:gd name="T30" fmla="*/ 0 w 251"/>
                  <a:gd name="T31" fmla="*/ 0 h 132"/>
                  <a:gd name="T32" fmla="*/ 0 w 251"/>
                  <a:gd name="T33" fmla="*/ 0 h 132"/>
                  <a:gd name="T34" fmla="*/ 0 w 251"/>
                  <a:gd name="T35" fmla="*/ 0 h 132"/>
                  <a:gd name="T36" fmla="*/ 0 w 251"/>
                  <a:gd name="T37" fmla="*/ 0 h 132"/>
                  <a:gd name="T38" fmla="*/ 0 w 251"/>
                  <a:gd name="T39" fmla="*/ 0 h 132"/>
                  <a:gd name="T40" fmla="*/ 0 w 251"/>
                  <a:gd name="T41" fmla="*/ 0 h 132"/>
                  <a:gd name="T42" fmla="*/ 0 w 251"/>
                  <a:gd name="T43" fmla="*/ 0 h 132"/>
                  <a:gd name="T44" fmla="*/ 0 w 251"/>
                  <a:gd name="T45" fmla="*/ 0 h 132"/>
                  <a:gd name="T46" fmla="*/ 0 w 251"/>
                  <a:gd name="T47" fmla="*/ 0 h 132"/>
                  <a:gd name="T48" fmla="*/ 0 w 251"/>
                  <a:gd name="T49" fmla="*/ 0 h 132"/>
                  <a:gd name="T50" fmla="*/ 0 w 251"/>
                  <a:gd name="T51" fmla="*/ 0 h 132"/>
                  <a:gd name="T52" fmla="*/ 0 w 251"/>
                  <a:gd name="T53" fmla="*/ 0 h 132"/>
                  <a:gd name="T54" fmla="*/ 0 w 251"/>
                  <a:gd name="T55" fmla="*/ 0 h 132"/>
                  <a:gd name="T56" fmla="*/ 0 w 251"/>
                  <a:gd name="T57" fmla="*/ 0 h 132"/>
                  <a:gd name="T58" fmla="*/ 0 w 251"/>
                  <a:gd name="T59" fmla="*/ 0 h 132"/>
                  <a:gd name="T60" fmla="*/ 0 w 251"/>
                  <a:gd name="T61" fmla="*/ 0 h 132"/>
                  <a:gd name="T62" fmla="*/ 0 w 251"/>
                  <a:gd name="T63" fmla="*/ 0 h 132"/>
                  <a:gd name="T64" fmla="*/ 0 w 251"/>
                  <a:gd name="T65" fmla="*/ 0 h 132"/>
                  <a:gd name="T66" fmla="*/ 0 w 251"/>
                  <a:gd name="T67" fmla="*/ 0 h 132"/>
                  <a:gd name="T68" fmla="*/ 0 w 251"/>
                  <a:gd name="T69" fmla="*/ 0 h 132"/>
                  <a:gd name="T70" fmla="*/ 0 w 251"/>
                  <a:gd name="T71" fmla="*/ 0 h 132"/>
                  <a:gd name="T72" fmla="*/ 0 w 251"/>
                  <a:gd name="T73" fmla="*/ 0 h 1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1"/>
                  <a:gd name="T112" fmla="*/ 0 h 132"/>
                  <a:gd name="T113" fmla="*/ 251 w 251"/>
                  <a:gd name="T114" fmla="*/ 132 h 1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1" h="132">
                    <a:moveTo>
                      <a:pt x="248" y="132"/>
                    </a:moveTo>
                    <a:lnTo>
                      <a:pt x="249" y="132"/>
                    </a:lnTo>
                    <a:lnTo>
                      <a:pt x="251" y="131"/>
                    </a:lnTo>
                    <a:lnTo>
                      <a:pt x="251" y="129"/>
                    </a:lnTo>
                    <a:lnTo>
                      <a:pt x="250" y="128"/>
                    </a:lnTo>
                    <a:lnTo>
                      <a:pt x="233" y="119"/>
                    </a:lnTo>
                    <a:lnTo>
                      <a:pt x="217" y="110"/>
                    </a:lnTo>
                    <a:lnTo>
                      <a:pt x="201" y="101"/>
                    </a:lnTo>
                    <a:lnTo>
                      <a:pt x="184" y="93"/>
                    </a:lnTo>
                    <a:lnTo>
                      <a:pt x="168" y="85"/>
                    </a:lnTo>
                    <a:lnTo>
                      <a:pt x="150" y="76"/>
                    </a:lnTo>
                    <a:lnTo>
                      <a:pt x="134" y="67"/>
                    </a:lnTo>
                    <a:lnTo>
                      <a:pt x="117" y="59"/>
                    </a:lnTo>
                    <a:lnTo>
                      <a:pt x="105" y="53"/>
                    </a:lnTo>
                    <a:lnTo>
                      <a:pt x="88" y="44"/>
                    </a:lnTo>
                    <a:lnTo>
                      <a:pt x="69" y="35"/>
                    </a:lnTo>
                    <a:lnTo>
                      <a:pt x="49" y="25"/>
                    </a:lnTo>
                    <a:lnTo>
                      <a:pt x="30" y="15"/>
                    </a:lnTo>
                    <a:lnTo>
                      <a:pt x="14" y="7"/>
                    </a:lnTo>
                    <a:lnTo>
                      <a:pt x="4" y="2"/>
                    </a:lnTo>
                    <a:lnTo>
                      <a:pt x="0" y="0"/>
                    </a:lnTo>
                    <a:lnTo>
                      <a:pt x="2" y="1"/>
                    </a:lnTo>
                    <a:lnTo>
                      <a:pt x="9" y="5"/>
                    </a:lnTo>
                    <a:lnTo>
                      <a:pt x="18" y="10"/>
                    </a:lnTo>
                    <a:lnTo>
                      <a:pt x="32" y="18"/>
                    </a:lnTo>
                    <a:lnTo>
                      <a:pt x="48" y="27"/>
                    </a:lnTo>
                    <a:lnTo>
                      <a:pt x="67" y="36"/>
                    </a:lnTo>
                    <a:lnTo>
                      <a:pt x="86" y="47"/>
                    </a:lnTo>
                    <a:lnTo>
                      <a:pt x="107" y="58"/>
                    </a:lnTo>
                    <a:lnTo>
                      <a:pt x="128" y="70"/>
                    </a:lnTo>
                    <a:lnTo>
                      <a:pt x="149" y="81"/>
                    </a:lnTo>
                    <a:lnTo>
                      <a:pt x="171" y="92"/>
                    </a:lnTo>
                    <a:lnTo>
                      <a:pt x="190" y="103"/>
                    </a:lnTo>
                    <a:lnTo>
                      <a:pt x="208" y="112"/>
                    </a:lnTo>
                    <a:lnTo>
                      <a:pt x="224" y="121"/>
                    </a:lnTo>
                    <a:lnTo>
                      <a:pt x="238" y="127"/>
                    </a:lnTo>
                    <a:lnTo>
                      <a:pt x="248" y="132"/>
                    </a:lnTo>
                    <a:close/>
                  </a:path>
                </a:pathLst>
              </a:custGeom>
              <a:solidFill>
                <a:srgbClr val="140000"/>
              </a:solidFill>
              <a:ln w="9525">
                <a:noFill/>
                <a:round/>
                <a:headEnd/>
                <a:tailEnd/>
              </a:ln>
            </p:spPr>
            <p:txBody>
              <a:bodyPr/>
              <a:lstStyle/>
              <a:p>
                <a:endParaRPr lang="ja-JP" altLang="en-US"/>
              </a:p>
            </p:txBody>
          </p:sp>
          <p:sp>
            <p:nvSpPr>
              <p:cNvPr id="8323" name="Freeform 92"/>
              <p:cNvSpPr>
                <a:spLocks/>
              </p:cNvSpPr>
              <p:nvPr/>
            </p:nvSpPr>
            <p:spPr bwMode="auto">
              <a:xfrm>
                <a:off x="1340" y="2696"/>
                <a:ext cx="60" cy="11"/>
              </a:xfrm>
              <a:custGeom>
                <a:avLst/>
                <a:gdLst>
                  <a:gd name="T0" fmla="*/ 0 w 242"/>
                  <a:gd name="T1" fmla="*/ 0 h 50"/>
                  <a:gd name="T2" fmla="*/ 0 w 242"/>
                  <a:gd name="T3" fmla="*/ 0 h 50"/>
                  <a:gd name="T4" fmla="*/ 0 w 242"/>
                  <a:gd name="T5" fmla="*/ 0 h 50"/>
                  <a:gd name="T6" fmla="*/ 0 w 242"/>
                  <a:gd name="T7" fmla="*/ 0 h 50"/>
                  <a:gd name="T8" fmla="*/ 0 w 242"/>
                  <a:gd name="T9" fmla="*/ 0 h 50"/>
                  <a:gd name="T10" fmla="*/ 0 w 242"/>
                  <a:gd name="T11" fmla="*/ 0 h 50"/>
                  <a:gd name="T12" fmla="*/ 0 w 242"/>
                  <a:gd name="T13" fmla="*/ 0 h 50"/>
                  <a:gd name="T14" fmla="*/ 0 w 242"/>
                  <a:gd name="T15" fmla="*/ 0 h 50"/>
                  <a:gd name="T16" fmla="*/ 0 w 242"/>
                  <a:gd name="T17" fmla="*/ 0 h 50"/>
                  <a:gd name="T18" fmla="*/ 0 w 242"/>
                  <a:gd name="T19" fmla="*/ 0 h 50"/>
                  <a:gd name="T20" fmla="*/ 0 w 242"/>
                  <a:gd name="T21" fmla="*/ 0 h 50"/>
                  <a:gd name="T22" fmla="*/ 0 w 242"/>
                  <a:gd name="T23" fmla="*/ 0 h 50"/>
                  <a:gd name="T24" fmla="*/ 0 w 242"/>
                  <a:gd name="T25" fmla="*/ 0 h 50"/>
                  <a:gd name="T26" fmla="*/ 0 w 242"/>
                  <a:gd name="T27" fmla="*/ 0 h 50"/>
                  <a:gd name="T28" fmla="*/ 0 w 242"/>
                  <a:gd name="T29" fmla="*/ 0 h 50"/>
                  <a:gd name="T30" fmla="*/ 0 w 242"/>
                  <a:gd name="T31" fmla="*/ 0 h 50"/>
                  <a:gd name="T32" fmla="*/ 0 w 242"/>
                  <a:gd name="T33" fmla="*/ 0 h 50"/>
                  <a:gd name="T34" fmla="*/ 0 w 242"/>
                  <a:gd name="T35" fmla="*/ 0 h 50"/>
                  <a:gd name="T36" fmla="*/ 0 w 242"/>
                  <a:gd name="T37" fmla="*/ 0 h 50"/>
                  <a:gd name="T38" fmla="*/ 0 w 242"/>
                  <a:gd name="T39" fmla="*/ 0 h 50"/>
                  <a:gd name="T40" fmla="*/ 0 w 242"/>
                  <a:gd name="T41" fmla="*/ 0 h 50"/>
                  <a:gd name="T42" fmla="*/ 0 w 242"/>
                  <a:gd name="T43" fmla="*/ 0 h 50"/>
                  <a:gd name="T44" fmla="*/ 0 w 242"/>
                  <a:gd name="T45" fmla="*/ 0 h 50"/>
                  <a:gd name="T46" fmla="*/ 0 w 242"/>
                  <a:gd name="T47" fmla="*/ 0 h 50"/>
                  <a:gd name="T48" fmla="*/ 0 w 242"/>
                  <a:gd name="T49" fmla="*/ 0 h 50"/>
                  <a:gd name="T50" fmla="*/ 0 w 242"/>
                  <a:gd name="T51" fmla="*/ 0 h 50"/>
                  <a:gd name="T52" fmla="*/ 0 w 242"/>
                  <a:gd name="T53" fmla="*/ 0 h 50"/>
                  <a:gd name="T54" fmla="*/ 0 w 242"/>
                  <a:gd name="T55" fmla="*/ 0 h 50"/>
                  <a:gd name="T56" fmla="*/ 0 w 242"/>
                  <a:gd name="T57" fmla="*/ 0 h 50"/>
                  <a:gd name="T58" fmla="*/ 0 w 242"/>
                  <a:gd name="T59" fmla="*/ 0 h 50"/>
                  <a:gd name="T60" fmla="*/ 0 w 242"/>
                  <a:gd name="T61" fmla="*/ 0 h 50"/>
                  <a:gd name="T62" fmla="*/ 0 w 242"/>
                  <a:gd name="T63" fmla="*/ 0 h 50"/>
                  <a:gd name="T64" fmla="*/ 0 w 242"/>
                  <a:gd name="T65" fmla="*/ 0 h 50"/>
                  <a:gd name="T66" fmla="*/ 0 w 242"/>
                  <a:gd name="T67" fmla="*/ 0 h 50"/>
                  <a:gd name="T68" fmla="*/ 0 w 242"/>
                  <a:gd name="T69" fmla="*/ 0 h 50"/>
                  <a:gd name="T70" fmla="*/ 0 w 242"/>
                  <a:gd name="T71" fmla="*/ 0 h 50"/>
                  <a:gd name="T72" fmla="*/ 0 w 242"/>
                  <a:gd name="T73" fmla="*/ 0 h 50"/>
                  <a:gd name="T74" fmla="*/ 0 w 242"/>
                  <a:gd name="T75" fmla="*/ 0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2"/>
                  <a:gd name="T115" fmla="*/ 0 h 50"/>
                  <a:gd name="T116" fmla="*/ 242 w 242"/>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2" h="50">
                    <a:moveTo>
                      <a:pt x="1" y="50"/>
                    </a:moveTo>
                    <a:lnTo>
                      <a:pt x="6" y="49"/>
                    </a:lnTo>
                    <a:lnTo>
                      <a:pt x="15" y="48"/>
                    </a:lnTo>
                    <a:lnTo>
                      <a:pt x="27" y="46"/>
                    </a:lnTo>
                    <a:lnTo>
                      <a:pt x="44" y="42"/>
                    </a:lnTo>
                    <a:lnTo>
                      <a:pt x="62" y="39"/>
                    </a:lnTo>
                    <a:lnTo>
                      <a:pt x="83" y="34"/>
                    </a:lnTo>
                    <a:lnTo>
                      <a:pt x="105" y="29"/>
                    </a:lnTo>
                    <a:lnTo>
                      <a:pt x="127" y="25"/>
                    </a:lnTo>
                    <a:lnTo>
                      <a:pt x="149" y="21"/>
                    </a:lnTo>
                    <a:lnTo>
                      <a:pt x="170" y="16"/>
                    </a:lnTo>
                    <a:lnTo>
                      <a:pt x="190" y="12"/>
                    </a:lnTo>
                    <a:lnTo>
                      <a:pt x="207" y="8"/>
                    </a:lnTo>
                    <a:lnTo>
                      <a:pt x="222" y="4"/>
                    </a:lnTo>
                    <a:lnTo>
                      <a:pt x="233" y="2"/>
                    </a:lnTo>
                    <a:lnTo>
                      <a:pt x="240" y="1"/>
                    </a:lnTo>
                    <a:lnTo>
                      <a:pt x="242" y="0"/>
                    </a:lnTo>
                    <a:lnTo>
                      <a:pt x="227" y="2"/>
                    </a:lnTo>
                    <a:lnTo>
                      <a:pt x="212" y="6"/>
                    </a:lnTo>
                    <a:lnTo>
                      <a:pt x="196" y="8"/>
                    </a:lnTo>
                    <a:lnTo>
                      <a:pt x="182" y="10"/>
                    </a:lnTo>
                    <a:lnTo>
                      <a:pt x="166" y="12"/>
                    </a:lnTo>
                    <a:lnTo>
                      <a:pt x="151" y="15"/>
                    </a:lnTo>
                    <a:lnTo>
                      <a:pt x="136" y="17"/>
                    </a:lnTo>
                    <a:lnTo>
                      <a:pt x="121" y="20"/>
                    </a:lnTo>
                    <a:lnTo>
                      <a:pt x="109" y="22"/>
                    </a:lnTo>
                    <a:lnTo>
                      <a:pt x="91" y="26"/>
                    </a:lnTo>
                    <a:lnTo>
                      <a:pt x="69" y="31"/>
                    </a:lnTo>
                    <a:lnTo>
                      <a:pt x="46" y="35"/>
                    </a:lnTo>
                    <a:lnTo>
                      <a:pt x="24" y="41"/>
                    </a:lnTo>
                    <a:lnTo>
                      <a:pt x="8" y="45"/>
                    </a:lnTo>
                    <a:lnTo>
                      <a:pt x="0" y="48"/>
                    </a:lnTo>
                    <a:lnTo>
                      <a:pt x="1" y="49"/>
                    </a:lnTo>
                    <a:lnTo>
                      <a:pt x="1" y="50"/>
                    </a:lnTo>
                    <a:close/>
                  </a:path>
                </a:pathLst>
              </a:custGeom>
              <a:solidFill>
                <a:srgbClr val="140000"/>
              </a:solidFill>
              <a:ln w="9525">
                <a:noFill/>
                <a:round/>
                <a:headEnd/>
                <a:tailEnd/>
              </a:ln>
            </p:spPr>
            <p:txBody>
              <a:bodyPr/>
              <a:lstStyle/>
              <a:p>
                <a:endParaRPr lang="ja-JP" altLang="en-US"/>
              </a:p>
            </p:txBody>
          </p:sp>
          <p:sp>
            <p:nvSpPr>
              <p:cNvPr id="8324" name="Freeform 93"/>
              <p:cNvSpPr>
                <a:spLocks/>
              </p:cNvSpPr>
              <p:nvPr/>
            </p:nvSpPr>
            <p:spPr bwMode="auto">
              <a:xfrm>
                <a:off x="1266" y="2678"/>
                <a:ext cx="120" cy="4"/>
              </a:xfrm>
              <a:custGeom>
                <a:avLst/>
                <a:gdLst>
                  <a:gd name="T0" fmla="*/ 0 w 498"/>
                  <a:gd name="T1" fmla="*/ 0 h 17"/>
                  <a:gd name="T2" fmla="*/ 0 w 498"/>
                  <a:gd name="T3" fmla="*/ 0 h 17"/>
                  <a:gd name="T4" fmla="*/ 0 w 498"/>
                  <a:gd name="T5" fmla="*/ 0 h 17"/>
                  <a:gd name="T6" fmla="*/ 0 w 498"/>
                  <a:gd name="T7" fmla="*/ 0 h 17"/>
                  <a:gd name="T8" fmla="*/ 0 w 498"/>
                  <a:gd name="T9" fmla="*/ 0 h 17"/>
                  <a:gd name="T10" fmla="*/ 0 w 498"/>
                  <a:gd name="T11" fmla="*/ 0 h 17"/>
                  <a:gd name="T12" fmla="*/ 0 w 498"/>
                  <a:gd name="T13" fmla="*/ 0 h 17"/>
                  <a:gd name="T14" fmla="*/ 0 w 498"/>
                  <a:gd name="T15" fmla="*/ 0 h 17"/>
                  <a:gd name="T16" fmla="*/ 0 w 498"/>
                  <a:gd name="T17" fmla="*/ 0 h 17"/>
                  <a:gd name="T18" fmla="*/ 0 w 498"/>
                  <a:gd name="T19" fmla="*/ 0 h 17"/>
                  <a:gd name="T20" fmla="*/ 0 w 498"/>
                  <a:gd name="T21" fmla="*/ 0 h 17"/>
                  <a:gd name="T22" fmla="*/ 0 w 498"/>
                  <a:gd name="T23" fmla="*/ 0 h 17"/>
                  <a:gd name="T24" fmla="*/ 0 w 498"/>
                  <a:gd name="T25" fmla="*/ 0 h 17"/>
                  <a:gd name="T26" fmla="*/ 0 w 498"/>
                  <a:gd name="T27" fmla="*/ 0 h 17"/>
                  <a:gd name="T28" fmla="*/ 0 w 498"/>
                  <a:gd name="T29" fmla="*/ 0 h 17"/>
                  <a:gd name="T30" fmla="*/ 0 w 498"/>
                  <a:gd name="T31" fmla="*/ 0 h 17"/>
                  <a:gd name="T32" fmla="*/ 0 w 498"/>
                  <a:gd name="T33" fmla="*/ 0 h 17"/>
                  <a:gd name="T34" fmla="*/ 0 w 498"/>
                  <a:gd name="T35" fmla="*/ 0 h 17"/>
                  <a:gd name="T36" fmla="*/ 0 w 498"/>
                  <a:gd name="T37" fmla="*/ 0 h 17"/>
                  <a:gd name="T38" fmla="*/ 0 w 498"/>
                  <a:gd name="T39" fmla="*/ 0 h 17"/>
                  <a:gd name="T40" fmla="*/ 0 w 498"/>
                  <a:gd name="T41" fmla="*/ 0 h 17"/>
                  <a:gd name="T42" fmla="*/ 0 w 498"/>
                  <a:gd name="T43" fmla="*/ 0 h 17"/>
                  <a:gd name="T44" fmla="*/ 0 w 498"/>
                  <a:gd name="T45" fmla="*/ 0 h 17"/>
                  <a:gd name="T46" fmla="*/ 0 w 498"/>
                  <a:gd name="T47" fmla="*/ 0 h 17"/>
                  <a:gd name="T48" fmla="*/ 0 w 498"/>
                  <a:gd name="T49" fmla="*/ 0 h 17"/>
                  <a:gd name="T50" fmla="*/ 0 w 498"/>
                  <a:gd name="T51" fmla="*/ 0 h 17"/>
                  <a:gd name="T52" fmla="*/ 0 w 498"/>
                  <a:gd name="T53" fmla="*/ 0 h 17"/>
                  <a:gd name="T54" fmla="*/ 0 w 498"/>
                  <a:gd name="T55" fmla="*/ 0 h 17"/>
                  <a:gd name="T56" fmla="*/ 0 w 498"/>
                  <a:gd name="T57" fmla="*/ 0 h 17"/>
                  <a:gd name="T58" fmla="*/ 0 w 498"/>
                  <a:gd name="T59" fmla="*/ 0 h 17"/>
                  <a:gd name="T60" fmla="*/ 0 w 498"/>
                  <a:gd name="T61" fmla="*/ 0 h 17"/>
                  <a:gd name="T62" fmla="*/ 0 w 498"/>
                  <a:gd name="T63" fmla="*/ 0 h 17"/>
                  <a:gd name="T64" fmla="*/ 0 w 498"/>
                  <a:gd name="T65" fmla="*/ 0 h 17"/>
                  <a:gd name="T66" fmla="*/ 0 w 498"/>
                  <a:gd name="T67" fmla="*/ 0 h 17"/>
                  <a:gd name="T68" fmla="*/ 0 w 498"/>
                  <a:gd name="T69" fmla="*/ 0 h 17"/>
                  <a:gd name="T70" fmla="*/ 0 w 498"/>
                  <a:gd name="T71" fmla="*/ 0 h 17"/>
                  <a:gd name="T72" fmla="*/ 0 w 498"/>
                  <a:gd name="T73" fmla="*/ 0 h 17"/>
                  <a:gd name="T74" fmla="*/ 0 w 498"/>
                  <a:gd name="T75" fmla="*/ 0 h 17"/>
                  <a:gd name="T76" fmla="*/ 0 w 498"/>
                  <a:gd name="T77" fmla="*/ 0 h 17"/>
                  <a:gd name="T78" fmla="*/ 0 w 498"/>
                  <a:gd name="T79" fmla="*/ 0 h 17"/>
                  <a:gd name="T80" fmla="*/ 0 w 498"/>
                  <a:gd name="T81" fmla="*/ 0 h 17"/>
                  <a:gd name="T82" fmla="*/ 0 w 498"/>
                  <a:gd name="T83" fmla="*/ 0 h 17"/>
                  <a:gd name="T84" fmla="*/ 0 w 498"/>
                  <a:gd name="T85" fmla="*/ 0 h 17"/>
                  <a:gd name="T86" fmla="*/ 0 w 498"/>
                  <a:gd name="T87" fmla="*/ 0 h 17"/>
                  <a:gd name="T88" fmla="*/ 0 w 498"/>
                  <a:gd name="T89" fmla="*/ 0 h 17"/>
                  <a:gd name="T90" fmla="*/ 0 w 498"/>
                  <a:gd name="T91" fmla="*/ 0 h 17"/>
                  <a:gd name="T92" fmla="*/ 0 w 498"/>
                  <a:gd name="T93" fmla="*/ 0 h 17"/>
                  <a:gd name="T94" fmla="*/ 0 w 498"/>
                  <a:gd name="T95" fmla="*/ 0 h 17"/>
                  <a:gd name="T96" fmla="*/ 0 w 498"/>
                  <a:gd name="T97" fmla="*/ 0 h 17"/>
                  <a:gd name="T98" fmla="*/ 0 w 498"/>
                  <a:gd name="T99" fmla="*/ 0 h 17"/>
                  <a:gd name="T100" fmla="*/ 0 w 498"/>
                  <a:gd name="T101" fmla="*/ 0 h 17"/>
                  <a:gd name="T102" fmla="*/ 0 w 498"/>
                  <a:gd name="T103" fmla="*/ 0 h 17"/>
                  <a:gd name="T104" fmla="*/ 0 w 498"/>
                  <a:gd name="T105" fmla="*/ 0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8"/>
                  <a:gd name="T160" fmla="*/ 0 h 17"/>
                  <a:gd name="T161" fmla="*/ 498 w 498"/>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8" h="17">
                    <a:moveTo>
                      <a:pt x="116" y="11"/>
                    </a:moveTo>
                    <a:lnTo>
                      <a:pt x="126" y="10"/>
                    </a:lnTo>
                    <a:lnTo>
                      <a:pt x="141" y="10"/>
                    </a:lnTo>
                    <a:lnTo>
                      <a:pt x="159" y="9"/>
                    </a:lnTo>
                    <a:lnTo>
                      <a:pt x="182" y="7"/>
                    </a:lnTo>
                    <a:lnTo>
                      <a:pt x="206" y="7"/>
                    </a:lnTo>
                    <a:lnTo>
                      <a:pt x="232" y="6"/>
                    </a:lnTo>
                    <a:lnTo>
                      <a:pt x="261" y="5"/>
                    </a:lnTo>
                    <a:lnTo>
                      <a:pt x="291" y="4"/>
                    </a:lnTo>
                    <a:lnTo>
                      <a:pt x="321" y="4"/>
                    </a:lnTo>
                    <a:lnTo>
                      <a:pt x="351" y="4"/>
                    </a:lnTo>
                    <a:lnTo>
                      <a:pt x="380" y="3"/>
                    </a:lnTo>
                    <a:lnTo>
                      <a:pt x="407" y="3"/>
                    </a:lnTo>
                    <a:lnTo>
                      <a:pt x="434" y="3"/>
                    </a:lnTo>
                    <a:lnTo>
                      <a:pt x="458" y="4"/>
                    </a:lnTo>
                    <a:lnTo>
                      <a:pt x="479" y="4"/>
                    </a:lnTo>
                    <a:lnTo>
                      <a:pt x="497" y="5"/>
                    </a:lnTo>
                    <a:lnTo>
                      <a:pt x="498" y="5"/>
                    </a:lnTo>
                    <a:lnTo>
                      <a:pt x="498" y="4"/>
                    </a:lnTo>
                    <a:lnTo>
                      <a:pt x="498" y="3"/>
                    </a:lnTo>
                    <a:lnTo>
                      <a:pt x="481" y="2"/>
                    </a:lnTo>
                    <a:lnTo>
                      <a:pt x="460" y="1"/>
                    </a:lnTo>
                    <a:lnTo>
                      <a:pt x="436" y="1"/>
                    </a:lnTo>
                    <a:lnTo>
                      <a:pt x="409" y="0"/>
                    </a:lnTo>
                    <a:lnTo>
                      <a:pt x="383" y="0"/>
                    </a:lnTo>
                    <a:lnTo>
                      <a:pt x="354" y="0"/>
                    </a:lnTo>
                    <a:lnTo>
                      <a:pt x="325" y="0"/>
                    </a:lnTo>
                    <a:lnTo>
                      <a:pt x="295" y="0"/>
                    </a:lnTo>
                    <a:lnTo>
                      <a:pt x="266" y="0"/>
                    </a:lnTo>
                    <a:lnTo>
                      <a:pt x="240" y="0"/>
                    </a:lnTo>
                    <a:lnTo>
                      <a:pt x="214" y="0"/>
                    </a:lnTo>
                    <a:lnTo>
                      <a:pt x="190" y="1"/>
                    </a:lnTo>
                    <a:lnTo>
                      <a:pt x="169" y="1"/>
                    </a:lnTo>
                    <a:lnTo>
                      <a:pt x="151" y="2"/>
                    </a:lnTo>
                    <a:lnTo>
                      <a:pt x="138" y="2"/>
                    </a:lnTo>
                    <a:lnTo>
                      <a:pt x="128" y="3"/>
                    </a:lnTo>
                    <a:lnTo>
                      <a:pt x="110" y="5"/>
                    </a:lnTo>
                    <a:lnTo>
                      <a:pt x="89" y="7"/>
                    </a:lnTo>
                    <a:lnTo>
                      <a:pt x="69" y="10"/>
                    </a:lnTo>
                    <a:lnTo>
                      <a:pt x="47" y="12"/>
                    </a:lnTo>
                    <a:lnTo>
                      <a:pt x="29" y="14"/>
                    </a:lnTo>
                    <a:lnTo>
                      <a:pt x="13" y="16"/>
                    </a:lnTo>
                    <a:lnTo>
                      <a:pt x="4" y="17"/>
                    </a:lnTo>
                    <a:lnTo>
                      <a:pt x="0" y="17"/>
                    </a:lnTo>
                    <a:lnTo>
                      <a:pt x="3" y="17"/>
                    </a:lnTo>
                    <a:lnTo>
                      <a:pt x="12" y="16"/>
                    </a:lnTo>
                    <a:lnTo>
                      <a:pt x="27" y="16"/>
                    </a:lnTo>
                    <a:lnTo>
                      <a:pt x="43" y="15"/>
                    </a:lnTo>
                    <a:lnTo>
                      <a:pt x="63" y="14"/>
                    </a:lnTo>
                    <a:lnTo>
                      <a:pt x="81" y="13"/>
                    </a:lnTo>
                    <a:lnTo>
                      <a:pt x="100" y="12"/>
                    </a:lnTo>
                    <a:lnTo>
                      <a:pt x="116" y="11"/>
                    </a:lnTo>
                    <a:close/>
                  </a:path>
                </a:pathLst>
              </a:custGeom>
              <a:solidFill>
                <a:srgbClr val="140000"/>
              </a:solidFill>
              <a:ln w="9525">
                <a:noFill/>
                <a:round/>
                <a:headEnd/>
                <a:tailEnd/>
              </a:ln>
            </p:spPr>
            <p:txBody>
              <a:bodyPr/>
              <a:lstStyle/>
              <a:p>
                <a:endParaRPr lang="ja-JP" altLang="en-US"/>
              </a:p>
            </p:txBody>
          </p:sp>
          <p:sp>
            <p:nvSpPr>
              <p:cNvPr id="8325" name="Freeform 94"/>
              <p:cNvSpPr>
                <a:spLocks/>
              </p:cNvSpPr>
              <p:nvPr/>
            </p:nvSpPr>
            <p:spPr bwMode="auto">
              <a:xfrm>
                <a:off x="1324" y="2684"/>
                <a:ext cx="72" cy="10"/>
              </a:xfrm>
              <a:custGeom>
                <a:avLst/>
                <a:gdLst>
                  <a:gd name="T0" fmla="*/ 0 w 302"/>
                  <a:gd name="T1" fmla="*/ 0 h 38"/>
                  <a:gd name="T2" fmla="*/ 0 w 302"/>
                  <a:gd name="T3" fmla="*/ 0 h 38"/>
                  <a:gd name="T4" fmla="*/ 0 w 302"/>
                  <a:gd name="T5" fmla="*/ 0 h 38"/>
                  <a:gd name="T6" fmla="*/ 0 w 302"/>
                  <a:gd name="T7" fmla="*/ 0 h 38"/>
                  <a:gd name="T8" fmla="*/ 0 w 302"/>
                  <a:gd name="T9" fmla="*/ 0 h 38"/>
                  <a:gd name="T10" fmla="*/ 0 w 302"/>
                  <a:gd name="T11" fmla="*/ 0 h 38"/>
                  <a:gd name="T12" fmla="*/ 0 w 302"/>
                  <a:gd name="T13" fmla="*/ 0 h 38"/>
                  <a:gd name="T14" fmla="*/ 0 w 302"/>
                  <a:gd name="T15" fmla="*/ 0 h 38"/>
                  <a:gd name="T16" fmla="*/ 0 w 302"/>
                  <a:gd name="T17" fmla="*/ 0 h 38"/>
                  <a:gd name="T18" fmla="*/ 0 w 302"/>
                  <a:gd name="T19" fmla="*/ 0 h 38"/>
                  <a:gd name="T20" fmla="*/ 0 w 302"/>
                  <a:gd name="T21" fmla="*/ 0 h 38"/>
                  <a:gd name="T22" fmla="*/ 0 w 302"/>
                  <a:gd name="T23" fmla="*/ 0 h 38"/>
                  <a:gd name="T24" fmla="*/ 0 w 302"/>
                  <a:gd name="T25" fmla="*/ 0 h 38"/>
                  <a:gd name="T26" fmla="*/ 0 w 302"/>
                  <a:gd name="T27" fmla="*/ 0 h 38"/>
                  <a:gd name="T28" fmla="*/ 0 w 302"/>
                  <a:gd name="T29" fmla="*/ 0 h 38"/>
                  <a:gd name="T30" fmla="*/ 0 w 302"/>
                  <a:gd name="T31" fmla="*/ 0 h 38"/>
                  <a:gd name="T32" fmla="*/ 0 w 302"/>
                  <a:gd name="T33" fmla="*/ 0 h 38"/>
                  <a:gd name="T34" fmla="*/ 0 w 302"/>
                  <a:gd name="T35" fmla="*/ 0 h 38"/>
                  <a:gd name="T36" fmla="*/ 0 w 302"/>
                  <a:gd name="T37" fmla="*/ 0 h 38"/>
                  <a:gd name="T38" fmla="*/ 0 w 302"/>
                  <a:gd name="T39" fmla="*/ 0 h 38"/>
                  <a:gd name="T40" fmla="*/ 0 w 302"/>
                  <a:gd name="T41" fmla="*/ 0 h 38"/>
                  <a:gd name="T42" fmla="*/ 0 w 302"/>
                  <a:gd name="T43" fmla="*/ 0 h 38"/>
                  <a:gd name="T44" fmla="*/ 0 w 302"/>
                  <a:gd name="T45" fmla="*/ 0 h 38"/>
                  <a:gd name="T46" fmla="*/ 0 w 302"/>
                  <a:gd name="T47" fmla="*/ 0 h 38"/>
                  <a:gd name="T48" fmla="*/ 0 w 302"/>
                  <a:gd name="T49" fmla="*/ 0 h 38"/>
                  <a:gd name="T50" fmla="*/ 0 w 302"/>
                  <a:gd name="T51" fmla="*/ 0 h 38"/>
                  <a:gd name="T52" fmla="*/ 0 w 302"/>
                  <a:gd name="T53" fmla="*/ 0 h 38"/>
                  <a:gd name="T54" fmla="*/ 0 w 302"/>
                  <a:gd name="T55" fmla="*/ 0 h 38"/>
                  <a:gd name="T56" fmla="*/ 0 w 302"/>
                  <a:gd name="T57" fmla="*/ 0 h 38"/>
                  <a:gd name="T58" fmla="*/ 0 w 302"/>
                  <a:gd name="T59" fmla="*/ 0 h 38"/>
                  <a:gd name="T60" fmla="*/ 0 w 302"/>
                  <a:gd name="T61" fmla="*/ 0 h 38"/>
                  <a:gd name="T62" fmla="*/ 0 w 302"/>
                  <a:gd name="T63" fmla="*/ 0 h 38"/>
                  <a:gd name="T64" fmla="*/ 0 w 302"/>
                  <a:gd name="T65" fmla="*/ 0 h 38"/>
                  <a:gd name="T66" fmla="*/ 0 w 302"/>
                  <a:gd name="T67" fmla="*/ 0 h 38"/>
                  <a:gd name="T68" fmla="*/ 0 w 302"/>
                  <a:gd name="T69" fmla="*/ 0 h 38"/>
                  <a:gd name="T70" fmla="*/ 0 w 302"/>
                  <a:gd name="T71" fmla="*/ 0 h 38"/>
                  <a:gd name="T72" fmla="*/ 0 w 302"/>
                  <a:gd name="T73" fmla="*/ 0 h 38"/>
                  <a:gd name="T74" fmla="*/ 0 w 302"/>
                  <a:gd name="T75" fmla="*/ 0 h 38"/>
                  <a:gd name="T76" fmla="*/ 0 w 302"/>
                  <a:gd name="T77" fmla="*/ 0 h 38"/>
                  <a:gd name="T78" fmla="*/ 0 w 302"/>
                  <a:gd name="T79" fmla="*/ 0 h 38"/>
                  <a:gd name="T80" fmla="*/ 0 w 302"/>
                  <a:gd name="T81" fmla="*/ 0 h 38"/>
                  <a:gd name="T82" fmla="*/ 0 w 302"/>
                  <a:gd name="T83" fmla="*/ 0 h 38"/>
                  <a:gd name="T84" fmla="*/ 0 w 302"/>
                  <a:gd name="T85" fmla="*/ 0 h 38"/>
                  <a:gd name="T86" fmla="*/ 0 w 302"/>
                  <a:gd name="T87" fmla="*/ 0 h 38"/>
                  <a:gd name="T88" fmla="*/ 0 w 302"/>
                  <a:gd name="T89" fmla="*/ 0 h 38"/>
                  <a:gd name="T90" fmla="*/ 0 w 302"/>
                  <a:gd name="T91" fmla="*/ 0 h 38"/>
                  <a:gd name="T92" fmla="*/ 0 w 302"/>
                  <a:gd name="T93" fmla="*/ 0 h 38"/>
                  <a:gd name="T94" fmla="*/ 0 w 302"/>
                  <a:gd name="T95" fmla="*/ 0 h 38"/>
                  <a:gd name="T96" fmla="*/ 0 w 302"/>
                  <a:gd name="T97" fmla="*/ 0 h 38"/>
                  <a:gd name="T98" fmla="*/ 0 w 302"/>
                  <a:gd name="T99" fmla="*/ 0 h 38"/>
                  <a:gd name="T100" fmla="*/ 0 w 302"/>
                  <a:gd name="T101" fmla="*/ 0 h 38"/>
                  <a:gd name="T102" fmla="*/ 0 w 302"/>
                  <a:gd name="T103" fmla="*/ 0 h 38"/>
                  <a:gd name="T104" fmla="*/ 0 w 302"/>
                  <a:gd name="T105" fmla="*/ 0 h 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2"/>
                  <a:gd name="T160" fmla="*/ 0 h 38"/>
                  <a:gd name="T161" fmla="*/ 302 w 302"/>
                  <a:gd name="T162" fmla="*/ 38 h 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2" h="38">
                    <a:moveTo>
                      <a:pt x="134" y="21"/>
                    </a:moveTo>
                    <a:lnTo>
                      <a:pt x="145" y="20"/>
                    </a:lnTo>
                    <a:lnTo>
                      <a:pt x="155" y="19"/>
                    </a:lnTo>
                    <a:lnTo>
                      <a:pt x="165" y="18"/>
                    </a:lnTo>
                    <a:lnTo>
                      <a:pt x="176" y="17"/>
                    </a:lnTo>
                    <a:lnTo>
                      <a:pt x="186" y="16"/>
                    </a:lnTo>
                    <a:lnTo>
                      <a:pt x="196" y="16"/>
                    </a:lnTo>
                    <a:lnTo>
                      <a:pt x="206" y="14"/>
                    </a:lnTo>
                    <a:lnTo>
                      <a:pt x="217" y="13"/>
                    </a:lnTo>
                    <a:lnTo>
                      <a:pt x="227" y="12"/>
                    </a:lnTo>
                    <a:lnTo>
                      <a:pt x="237" y="11"/>
                    </a:lnTo>
                    <a:lnTo>
                      <a:pt x="248" y="10"/>
                    </a:lnTo>
                    <a:lnTo>
                      <a:pt x="259" y="9"/>
                    </a:lnTo>
                    <a:lnTo>
                      <a:pt x="269" y="8"/>
                    </a:lnTo>
                    <a:lnTo>
                      <a:pt x="280" y="6"/>
                    </a:lnTo>
                    <a:lnTo>
                      <a:pt x="290" y="5"/>
                    </a:lnTo>
                    <a:lnTo>
                      <a:pt x="300" y="4"/>
                    </a:lnTo>
                    <a:lnTo>
                      <a:pt x="301" y="3"/>
                    </a:lnTo>
                    <a:lnTo>
                      <a:pt x="302" y="2"/>
                    </a:lnTo>
                    <a:lnTo>
                      <a:pt x="302" y="1"/>
                    </a:lnTo>
                    <a:lnTo>
                      <a:pt x="300" y="0"/>
                    </a:lnTo>
                    <a:lnTo>
                      <a:pt x="290" y="1"/>
                    </a:lnTo>
                    <a:lnTo>
                      <a:pt x="280" y="2"/>
                    </a:lnTo>
                    <a:lnTo>
                      <a:pt x="269" y="3"/>
                    </a:lnTo>
                    <a:lnTo>
                      <a:pt x="259" y="4"/>
                    </a:lnTo>
                    <a:lnTo>
                      <a:pt x="249" y="4"/>
                    </a:lnTo>
                    <a:lnTo>
                      <a:pt x="238" y="5"/>
                    </a:lnTo>
                    <a:lnTo>
                      <a:pt x="228" y="6"/>
                    </a:lnTo>
                    <a:lnTo>
                      <a:pt x="218" y="7"/>
                    </a:lnTo>
                    <a:lnTo>
                      <a:pt x="207" y="8"/>
                    </a:lnTo>
                    <a:lnTo>
                      <a:pt x="197" y="8"/>
                    </a:lnTo>
                    <a:lnTo>
                      <a:pt x="187" y="9"/>
                    </a:lnTo>
                    <a:lnTo>
                      <a:pt x="177" y="10"/>
                    </a:lnTo>
                    <a:lnTo>
                      <a:pt x="166" y="11"/>
                    </a:lnTo>
                    <a:lnTo>
                      <a:pt x="156" y="11"/>
                    </a:lnTo>
                    <a:lnTo>
                      <a:pt x="146" y="12"/>
                    </a:lnTo>
                    <a:lnTo>
                      <a:pt x="135" y="13"/>
                    </a:lnTo>
                    <a:lnTo>
                      <a:pt x="122" y="16"/>
                    </a:lnTo>
                    <a:lnTo>
                      <a:pt x="104" y="19"/>
                    </a:lnTo>
                    <a:lnTo>
                      <a:pt x="82" y="22"/>
                    </a:lnTo>
                    <a:lnTo>
                      <a:pt x="58" y="27"/>
                    </a:lnTo>
                    <a:lnTo>
                      <a:pt x="36" y="31"/>
                    </a:lnTo>
                    <a:lnTo>
                      <a:pt x="17" y="35"/>
                    </a:lnTo>
                    <a:lnTo>
                      <a:pt x="5" y="37"/>
                    </a:lnTo>
                    <a:lnTo>
                      <a:pt x="0" y="38"/>
                    </a:lnTo>
                    <a:lnTo>
                      <a:pt x="5" y="37"/>
                    </a:lnTo>
                    <a:lnTo>
                      <a:pt x="17" y="36"/>
                    </a:lnTo>
                    <a:lnTo>
                      <a:pt x="36" y="33"/>
                    </a:lnTo>
                    <a:lnTo>
                      <a:pt x="57" y="31"/>
                    </a:lnTo>
                    <a:lnTo>
                      <a:pt x="80" y="28"/>
                    </a:lnTo>
                    <a:lnTo>
                      <a:pt x="102" y="25"/>
                    </a:lnTo>
                    <a:lnTo>
                      <a:pt x="121" y="23"/>
                    </a:lnTo>
                    <a:lnTo>
                      <a:pt x="134" y="21"/>
                    </a:lnTo>
                    <a:close/>
                  </a:path>
                </a:pathLst>
              </a:custGeom>
              <a:solidFill>
                <a:srgbClr val="140000"/>
              </a:solidFill>
              <a:ln w="9525">
                <a:noFill/>
                <a:round/>
                <a:headEnd/>
                <a:tailEnd/>
              </a:ln>
            </p:spPr>
            <p:txBody>
              <a:bodyPr/>
              <a:lstStyle/>
              <a:p>
                <a:endParaRPr lang="ja-JP" altLang="en-US"/>
              </a:p>
            </p:txBody>
          </p:sp>
          <p:sp>
            <p:nvSpPr>
              <p:cNvPr id="8326" name="Freeform 95"/>
              <p:cNvSpPr>
                <a:spLocks/>
              </p:cNvSpPr>
              <p:nvPr/>
            </p:nvSpPr>
            <p:spPr bwMode="auto">
              <a:xfrm>
                <a:off x="1164" y="2747"/>
                <a:ext cx="62" cy="86"/>
              </a:xfrm>
              <a:custGeom>
                <a:avLst/>
                <a:gdLst>
                  <a:gd name="T0" fmla="*/ 0 w 254"/>
                  <a:gd name="T1" fmla="*/ 0 h 345"/>
                  <a:gd name="T2" fmla="*/ 0 w 254"/>
                  <a:gd name="T3" fmla="*/ 0 h 345"/>
                  <a:gd name="T4" fmla="*/ 0 w 254"/>
                  <a:gd name="T5" fmla="*/ 0 h 345"/>
                  <a:gd name="T6" fmla="*/ 0 w 254"/>
                  <a:gd name="T7" fmla="*/ 0 h 345"/>
                  <a:gd name="T8" fmla="*/ 0 w 254"/>
                  <a:gd name="T9" fmla="*/ 0 h 345"/>
                  <a:gd name="T10" fmla="*/ 0 w 254"/>
                  <a:gd name="T11" fmla="*/ 0 h 345"/>
                  <a:gd name="T12" fmla="*/ 0 w 254"/>
                  <a:gd name="T13" fmla="*/ 0 h 345"/>
                  <a:gd name="T14" fmla="*/ 0 w 254"/>
                  <a:gd name="T15" fmla="*/ 0 h 345"/>
                  <a:gd name="T16" fmla="*/ 0 w 254"/>
                  <a:gd name="T17" fmla="*/ 0 h 345"/>
                  <a:gd name="T18" fmla="*/ 0 w 254"/>
                  <a:gd name="T19" fmla="*/ 0 h 345"/>
                  <a:gd name="T20" fmla="*/ 0 w 254"/>
                  <a:gd name="T21" fmla="*/ 0 h 345"/>
                  <a:gd name="T22" fmla="*/ 0 w 254"/>
                  <a:gd name="T23" fmla="*/ 0 h 345"/>
                  <a:gd name="T24" fmla="*/ 0 w 254"/>
                  <a:gd name="T25" fmla="*/ 0 h 345"/>
                  <a:gd name="T26" fmla="*/ 0 w 254"/>
                  <a:gd name="T27" fmla="*/ 0 h 345"/>
                  <a:gd name="T28" fmla="*/ 0 w 254"/>
                  <a:gd name="T29" fmla="*/ 0 h 345"/>
                  <a:gd name="T30" fmla="*/ 0 w 254"/>
                  <a:gd name="T31" fmla="*/ 0 h 345"/>
                  <a:gd name="T32" fmla="*/ 0 w 254"/>
                  <a:gd name="T33" fmla="*/ 0 h 345"/>
                  <a:gd name="T34" fmla="*/ 0 w 254"/>
                  <a:gd name="T35" fmla="*/ 0 h 345"/>
                  <a:gd name="T36" fmla="*/ 0 w 254"/>
                  <a:gd name="T37" fmla="*/ 0 h 345"/>
                  <a:gd name="T38" fmla="*/ 0 w 254"/>
                  <a:gd name="T39" fmla="*/ 0 h 345"/>
                  <a:gd name="T40" fmla="*/ 0 w 254"/>
                  <a:gd name="T41" fmla="*/ 0 h 345"/>
                  <a:gd name="T42" fmla="*/ 0 w 254"/>
                  <a:gd name="T43" fmla="*/ 0 h 345"/>
                  <a:gd name="T44" fmla="*/ 0 w 254"/>
                  <a:gd name="T45" fmla="*/ 0 h 345"/>
                  <a:gd name="T46" fmla="*/ 0 w 254"/>
                  <a:gd name="T47" fmla="*/ 0 h 345"/>
                  <a:gd name="T48" fmla="*/ 0 w 254"/>
                  <a:gd name="T49" fmla="*/ 0 h 345"/>
                  <a:gd name="T50" fmla="*/ 0 w 254"/>
                  <a:gd name="T51" fmla="*/ 0 h 345"/>
                  <a:gd name="T52" fmla="*/ 0 w 254"/>
                  <a:gd name="T53" fmla="*/ 0 h 345"/>
                  <a:gd name="T54" fmla="*/ 0 w 254"/>
                  <a:gd name="T55" fmla="*/ 0 h 345"/>
                  <a:gd name="T56" fmla="*/ 0 w 254"/>
                  <a:gd name="T57" fmla="*/ 0 h 345"/>
                  <a:gd name="T58" fmla="*/ 0 w 254"/>
                  <a:gd name="T59" fmla="*/ 0 h 345"/>
                  <a:gd name="T60" fmla="*/ 0 w 254"/>
                  <a:gd name="T61" fmla="*/ 0 h 345"/>
                  <a:gd name="T62" fmla="*/ 0 w 254"/>
                  <a:gd name="T63" fmla="*/ 0 h 345"/>
                  <a:gd name="T64" fmla="*/ 0 w 254"/>
                  <a:gd name="T65" fmla="*/ 0 h 345"/>
                  <a:gd name="T66" fmla="*/ 0 w 254"/>
                  <a:gd name="T67" fmla="*/ 0 h 345"/>
                  <a:gd name="T68" fmla="*/ 0 w 254"/>
                  <a:gd name="T69" fmla="*/ 0 h 345"/>
                  <a:gd name="T70" fmla="*/ 0 w 254"/>
                  <a:gd name="T71" fmla="*/ 0 h 345"/>
                  <a:gd name="T72" fmla="*/ 0 w 254"/>
                  <a:gd name="T73" fmla="*/ 0 h 345"/>
                  <a:gd name="T74" fmla="*/ 0 w 254"/>
                  <a:gd name="T75" fmla="*/ 0 h 345"/>
                  <a:gd name="T76" fmla="*/ 0 w 254"/>
                  <a:gd name="T77" fmla="*/ 0 h 345"/>
                  <a:gd name="T78" fmla="*/ 0 w 254"/>
                  <a:gd name="T79" fmla="*/ 0 h 345"/>
                  <a:gd name="T80" fmla="*/ 0 w 254"/>
                  <a:gd name="T81" fmla="*/ 0 h 345"/>
                  <a:gd name="T82" fmla="*/ 0 w 254"/>
                  <a:gd name="T83" fmla="*/ 0 h 345"/>
                  <a:gd name="T84" fmla="*/ 0 w 254"/>
                  <a:gd name="T85" fmla="*/ 0 h 345"/>
                  <a:gd name="T86" fmla="*/ 0 w 254"/>
                  <a:gd name="T87" fmla="*/ 0 h 345"/>
                  <a:gd name="T88" fmla="*/ 0 w 254"/>
                  <a:gd name="T89" fmla="*/ 0 h 345"/>
                  <a:gd name="T90" fmla="*/ 0 w 254"/>
                  <a:gd name="T91" fmla="*/ 0 h 345"/>
                  <a:gd name="T92" fmla="*/ 0 w 254"/>
                  <a:gd name="T93" fmla="*/ 0 h 345"/>
                  <a:gd name="T94" fmla="*/ 0 w 254"/>
                  <a:gd name="T95" fmla="*/ 0 h 345"/>
                  <a:gd name="T96" fmla="*/ 0 w 254"/>
                  <a:gd name="T97" fmla="*/ 0 h 345"/>
                  <a:gd name="T98" fmla="*/ 0 w 254"/>
                  <a:gd name="T99" fmla="*/ 0 h 345"/>
                  <a:gd name="T100" fmla="*/ 0 w 254"/>
                  <a:gd name="T101" fmla="*/ 0 h 345"/>
                  <a:gd name="T102" fmla="*/ 0 w 254"/>
                  <a:gd name="T103" fmla="*/ 0 h 345"/>
                  <a:gd name="T104" fmla="*/ 0 w 254"/>
                  <a:gd name="T105" fmla="*/ 0 h 3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4"/>
                  <a:gd name="T160" fmla="*/ 0 h 345"/>
                  <a:gd name="T161" fmla="*/ 254 w 254"/>
                  <a:gd name="T162" fmla="*/ 345 h 3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4" h="345">
                    <a:moveTo>
                      <a:pt x="37" y="85"/>
                    </a:moveTo>
                    <a:lnTo>
                      <a:pt x="44" y="98"/>
                    </a:lnTo>
                    <a:lnTo>
                      <a:pt x="51" y="110"/>
                    </a:lnTo>
                    <a:lnTo>
                      <a:pt x="59" y="123"/>
                    </a:lnTo>
                    <a:lnTo>
                      <a:pt x="67" y="134"/>
                    </a:lnTo>
                    <a:lnTo>
                      <a:pt x="75" y="146"/>
                    </a:lnTo>
                    <a:lnTo>
                      <a:pt x="83" y="158"/>
                    </a:lnTo>
                    <a:lnTo>
                      <a:pt x="92" y="169"/>
                    </a:lnTo>
                    <a:lnTo>
                      <a:pt x="100" y="180"/>
                    </a:lnTo>
                    <a:lnTo>
                      <a:pt x="117" y="202"/>
                    </a:lnTo>
                    <a:lnTo>
                      <a:pt x="135" y="224"/>
                    </a:lnTo>
                    <a:lnTo>
                      <a:pt x="153" y="245"/>
                    </a:lnTo>
                    <a:lnTo>
                      <a:pt x="172" y="266"/>
                    </a:lnTo>
                    <a:lnTo>
                      <a:pt x="190" y="286"/>
                    </a:lnTo>
                    <a:lnTo>
                      <a:pt x="210" y="306"/>
                    </a:lnTo>
                    <a:lnTo>
                      <a:pt x="230" y="326"/>
                    </a:lnTo>
                    <a:lnTo>
                      <a:pt x="249" y="345"/>
                    </a:lnTo>
                    <a:lnTo>
                      <a:pt x="251" y="345"/>
                    </a:lnTo>
                    <a:lnTo>
                      <a:pt x="253" y="344"/>
                    </a:lnTo>
                    <a:lnTo>
                      <a:pt x="254" y="343"/>
                    </a:lnTo>
                    <a:lnTo>
                      <a:pt x="253" y="341"/>
                    </a:lnTo>
                    <a:lnTo>
                      <a:pt x="235" y="321"/>
                    </a:lnTo>
                    <a:lnTo>
                      <a:pt x="217" y="302"/>
                    </a:lnTo>
                    <a:lnTo>
                      <a:pt x="199" y="281"/>
                    </a:lnTo>
                    <a:lnTo>
                      <a:pt x="181" y="262"/>
                    </a:lnTo>
                    <a:lnTo>
                      <a:pt x="164" y="241"/>
                    </a:lnTo>
                    <a:lnTo>
                      <a:pt x="147" y="220"/>
                    </a:lnTo>
                    <a:lnTo>
                      <a:pt x="130" y="200"/>
                    </a:lnTo>
                    <a:lnTo>
                      <a:pt x="113" y="179"/>
                    </a:lnTo>
                    <a:lnTo>
                      <a:pt x="105" y="169"/>
                    </a:lnTo>
                    <a:lnTo>
                      <a:pt x="97" y="159"/>
                    </a:lnTo>
                    <a:lnTo>
                      <a:pt x="89" y="147"/>
                    </a:lnTo>
                    <a:lnTo>
                      <a:pt x="80" y="137"/>
                    </a:lnTo>
                    <a:lnTo>
                      <a:pt x="73" y="126"/>
                    </a:lnTo>
                    <a:lnTo>
                      <a:pt x="65" y="114"/>
                    </a:lnTo>
                    <a:lnTo>
                      <a:pt x="58" y="103"/>
                    </a:lnTo>
                    <a:lnTo>
                      <a:pt x="50" y="92"/>
                    </a:lnTo>
                    <a:lnTo>
                      <a:pt x="43" y="80"/>
                    </a:lnTo>
                    <a:lnTo>
                      <a:pt x="35" y="66"/>
                    </a:lnTo>
                    <a:lnTo>
                      <a:pt x="27" y="50"/>
                    </a:lnTo>
                    <a:lnTo>
                      <a:pt x="19" y="36"/>
                    </a:lnTo>
                    <a:lnTo>
                      <a:pt x="11" y="21"/>
                    </a:lnTo>
                    <a:lnTo>
                      <a:pt x="5" y="10"/>
                    </a:lnTo>
                    <a:lnTo>
                      <a:pt x="1" y="3"/>
                    </a:lnTo>
                    <a:lnTo>
                      <a:pt x="0" y="0"/>
                    </a:lnTo>
                    <a:lnTo>
                      <a:pt x="1" y="3"/>
                    </a:lnTo>
                    <a:lnTo>
                      <a:pt x="4" y="9"/>
                    </a:lnTo>
                    <a:lnTo>
                      <a:pt x="8" y="20"/>
                    </a:lnTo>
                    <a:lnTo>
                      <a:pt x="13" y="33"/>
                    </a:lnTo>
                    <a:lnTo>
                      <a:pt x="19" y="47"/>
                    </a:lnTo>
                    <a:lnTo>
                      <a:pt x="25" y="61"/>
                    </a:lnTo>
                    <a:lnTo>
                      <a:pt x="31" y="74"/>
                    </a:lnTo>
                    <a:lnTo>
                      <a:pt x="37" y="85"/>
                    </a:lnTo>
                    <a:close/>
                  </a:path>
                </a:pathLst>
              </a:custGeom>
              <a:solidFill>
                <a:srgbClr val="140000"/>
              </a:solidFill>
              <a:ln w="9525">
                <a:noFill/>
                <a:round/>
                <a:headEnd/>
                <a:tailEnd/>
              </a:ln>
            </p:spPr>
            <p:txBody>
              <a:bodyPr/>
              <a:lstStyle/>
              <a:p>
                <a:endParaRPr lang="ja-JP" altLang="en-US"/>
              </a:p>
            </p:txBody>
          </p:sp>
          <p:sp>
            <p:nvSpPr>
              <p:cNvPr id="8327" name="Freeform 96"/>
              <p:cNvSpPr>
                <a:spLocks/>
              </p:cNvSpPr>
              <p:nvPr/>
            </p:nvSpPr>
            <p:spPr bwMode="auto">
              <a:xfrm>
                <a:off x="1137" y="2780"/>
                <a:ext cx="31" cy="26"/>
              </a:xfrm>
              <a:custGeom>
                <a:avLst/>
                <a:gdLst>
                  <a:gd name="T0" fmla="*/ 0 w 123"/>
                  <a:gd name="T1" fmla="*/ 0 h 108"/>
                  <a:gd name="T2" fmla="*/ 0 w 123"/>
                  <a:gd name="T3" fmla="*/ 0 h 108"/>
                  <a:gd name="T4" fmla="*/ 0 w 123"/>
                  <a:gd name="T5" fmla="*/ 0 h 108"/>
                  <a:gd name="T6" fmla="*/ 0 w 123"/>
                  <a:gd name="T7" fmla="*/ 0 h 108"/>
                  <a:gd name="T8" fmla="*/ 0 w 123"/>
                  <a:gd name="T9" fmla="*/ 0 h 108"/>
                  <a:gd name="T10" fmla="*/ 0 w 123"/>
                  <a:gd name="T11" fmla="*/ 0 h 108"/>
                  <a:gd name="T12" fmla="*/ 0 w 123"/>
                  <a:gd name="T13" fmla="*/ 0 h 108"/>
                  <a:gd name="T14" fmla="*/ 0 w 123"/>
                  <a:gd name="T15" fmla="*/ 0 h 108"/>
                  <a:gd name="T16" fmla="*/ 0 w 123"/>
                  <a:gd name="T17" fmla="*/ 0 h 108"/>
                  <a:gd name="T18" fmla="*/ 0 w 123"/>
                  <a:gd name="T19" fmla="*/ 0 h 108"/>
                  <a:gd name="T20" fmla="*/ 0 w 123"/>
                  <a:gd name="T21" fmla="*/ 0 h 108"/>
                  <a:gd name="T22" fmla="*/ 0 w 123"/>
                  <a:gd name="T23" fmla="*/ 0 h 108"/>
                  <a:gd name="T24" fmla="*/ 0 w 123"/>
                  <a:gd name="T25" fmla="*/ 0 h 108"/>
                  <a:gd name="T26" fmla="*/ 0 w 123"/>
                  <a:gd name="T27" fmla="*/ 0 h 108"/>
                  <a:gd name="T28" fmla="*/ 0 w 123"/>
                  <a:gd name="T29" fmla="*/ 0 h 108"/>
                  <a:gd name="T30" fmla="*/ 0 w 123"/>
                  <a:gd name="T31" fmla="*/ 0 h 108"/>
                  <a:gd name="T32" fmla="*/ 0 w 123"/>
                  <a:gd name="T33" fmla="*/ 0 h 108"/>
                  <a:gd name="T34" fmla="*/ 0 w 123"/>
                  <a:gd name="T35" fmla="*/ 0 h 108"/>
                  <a:gd name="T36" fmla="*/ 0 w 123"/>
                  <a:gd name="T37" fmla="*/ 0 h 108"/>
                  <a:gd name="T38" fmla="*/ 0 w 123"/>
                  <a:gd name="T39" fmla="*/ 0 h 108"/>
                  <a:gd name="T40" fmla="*/ 0 w 123"/>
                  <a:gd name="T41" fmla="*/ 0 h 108"/>
                  <a:gd name="T42" fmla="*/ 0 w 123"/>
                  <a:gd name="T43" fmla="*/ 0 h 108"/>
                  <a:gd name="T44" fmla="*/ 0 w 123"/>
                  <a:gd name="T45" fmla="*/ 0 h 108"/>
                  <a:gd name="T46" fmla="*/ 0 w 123"/>
                  <a:gd name="T47" fmla="*/ 0 h 108"/>
                  <a:gd name="T48" fmla="*/ 0 w 123"/>
                  <a:gd name="T49" fmla="*/ 0 h 108"/>
                  <a:gd name="T50" fmla="*/ 0 w 123"/>
                  <a:gd name="T51" fmla="*/ 0 h 108"/>
                  <a:gd name="T52" fmla="*/ 0 w 123"/>
                  <a:gd name="T53" fmla="*/ 0 h 108"/>
                  <a:gd name="T54" fmla="*/ 0 w 123"/>
                  <a:gd name="T55" fmla="*/ 0 h 108"/>
                  <a:gd name="T56" fmla="*/ 0 w 123"/>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3"/>
                  <a:gd name="T88" fmla="*/ 0 h 108"/>
                  <a:gd name="T89" fmla="*/ 123 w 123"/>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3" h="108">
                    <a:moveTo>
                      <a:pt x="53" y="53"/>
                    </a:moveTo>
                    <a:lnTo>
                      <a:pt x="62" y="60"/>
                    </a:lnTo>
                    <a:lnTo>
                      <a:pt x="70" y="67"/>
                    </a:lnTo>
                    <a:lnTo>
                      <a:pt x="78" y="73"/>
                    </a:lnTo>
                    <a:lnTo>
                      <a:pt x="87" y="80"/>
                    </a:lnTo>
                    <a:lnTo>
                      <a:pt x="97" y="87"/>
                    </a:lnTo>
                    <a:lnTo>
                      <a:pt x="105" y="95"/>
                    </a:lnTo>
                    <a:lnTo>
                      <a:pt x="114" y="101"/>
                    </a:lnTo>
                    <a:lnTo>
                      <a:pt x="122" y="108"/>
                    </a:lnTo>
                    <a:lnTo>
                      <a:pt x="123" y="106"/>
                    </a:lnTo>
                    <a:lnTo>
                      <a:pt x="123" y="102"/>
                    </a:lnTo>
                    <a:lnTo>
                      <a:pt x="123" y="99"/>
                    </a:lnTo>
                    <a:lnTo>
                      <a:pt x="123" y="97"/>
                    </a:lnTo>
                    <a:lnTo>
                      <a:pt x="107" y="83"/>
                    </a:lnTo>
                    <a:lnTo>
                      <a:pt x="87" y="68"/>
                    </a:lnTo>
                    <a:lnTo>
                      <a:pt x="67" y="51"/>
                    </a:lnTo>
                    <a:lnTo>
                      <a:pt x="47" y="36"/>
                    </a:lnTo>
                    <a:lnTo>
                      <a:pt x="29" y="21"/>
                    </a:lnTo>
                    <a:lnTo>
                      <a:pt x="13" y="10"/>
                    </a:lnTo>
                    <a:lnTo>
                      <a:pt x="4" y="3"/>
                    </a:lnTo>
                    <a:lnTo>
                      <a:pt x="0" y="0"/>
                    </a:lnTo>
                    <a:lnTo>
                      <a:pt x="1" y="2"/>
                    </a:lnTo>
                    <a:lnTo>
                      <a:pt x="5" y="6"/>
                    </a:lnTo>
                    <a:lnTo>
                      <a:pt x="11" y="12"/>
                    </a:lnTo>
                    <a:lnTo>
                      <a:pt x="19" y="20"/>
                    </a:lnTo>
                    <a:lnTo>
                      <a:pt x="28" y="30"/>
                    </a:lnTo>
                    <a:lnTo>
                      <a:pt x="37" y="38"/>
                    </a:lnTo>
                    <a:lnTo>
                      <a:pt x="45" y="46"/>
                    </a:lnTo>
                    <a:lnTo>
                      <a:pt x="53" y="53"/>
                    </a:lnTo>
                    <a:close/>
                  </a:path>
                </a:pathLst>
              </a:custGeom>
              <a:solidFill>
                <a:srgbClr val="140000"/>
              </a:solidFill>
              <a:ln w="9525">
                <a:noFill/>
                <a:round/>
                <a:headEnd/>
                <a:tailEnd/>
              </a:ln>
            </p:spPr>
            <p:txBody>
              <a:bodyPr/>
              <a:lstStyle/>
              <a:p>
                <a:endParaRPr lang="ja-JP" altLang="en-US"/>
              </a:p>
            </p:txBody>
          </p:sp>
          <p:sp>
            <p:nvSpPr>
              <p:cNvPr id="8328" name="Freeform 97"/>
              <p:cNvSpPr>
                <a:spLocks/>
              </p:cNvSpPr>
              <p:nvPr/>
            </p:nvSpPr>
            <p:spPr bwMode="auto">
              <a:xfrm>
                <a:off x="1117" y="2800"/>
                <a:ext cx="47" cy="104"/>
              </a:xfrm>
              <a:custGeom>
                <a:avLst/>
                <a:gdLst>
                  <a:gd name="T0" fmla="*/ 0 w 193"/>
                  <a:gd name="T1" fmla="*/ 0 h 426"/>
                  <a:gd name="T2" fmla="*/ 0 w 193"/>
                  <a:gd name="T3" fmla="*/ 0 h 426"/>
                  <a:gd name="T4" fmla="*/ 0 w 193"/>
                  <a:gd name="T5" fmla="*/ 0 h 426"/>
                  <a:gd name="T6" fmla="*/ 0 w 193"/>
                  <a:gd name="T7" fmla="*/ 0 h 426"/>
                  <a:gd name="T8" fmla="*/ 0 w 193"/>
                  <a:gd name="T9" fmla="*/ 0 h 426"/>
                  <a:gd name="T10" fmla="*/ 0 w 193"/>
                  <a:gd name="T11" fmla="*/ 0 h 426"/>
                  <a:gd name="T12" fmla="*/ 0 w 193"/>
                  <a:gd name="T13" fmla="*/ 0 h 426"/>
                  <a:gd name="T14" fmla="*/ 0 w 193"/>
                  <a:gd name="T15" fmla="*/ 0 h 426"/>
                  <a:gd name="T16" fmla="*/ 0 w 193"/>
                  <a:gd name="T17" fmla="*/ 0 h 426"/>
                  <a:gd name="T18" fmla="*/ 0 w 193"/>
                  <a:gd name="T19" fmla="*/ 0 h 426"/>
                  <a:gd name="T20" fmla="*/ 0 w 193"/>
                  <a:gd name="T21" fmla="*/ 0 h 426"/>
                  <a:gd name="T22" fmla="*/ 0 w 193"/>
                  <a:gd name="T23" fmla="*/ 0 h 426"/>
                  <a:gd name="T24" fmla="*/ 0 w 193"/>
                  <a:gd name="T25" fmla="*/ 0 h 426"/>
                  <a:gd name="T26" fmla="*/ 0 w 193"/>
                  <a:gd name="T27" fmla="*/ 0 h 426"/>
                  <a:gd name="T28" fmla="*/ 0 w 193"/>
                  <a:gd name="T29" fmla="*/ 0 h 426"/>
                  <a:gd name="T30" fmla="*/ 0 w 193"/>
                  <a:gd name="T31" fmla="*/ 0 h 426"/>
                  <a:gd name="T32" fmla="*/ 0 w 193"/>
                  <a:gd name="T33" fmla="*/ 0 h 426"/>
                  <a:gd name="T34" fmla="*/ 0 w 193"/>
                  <a:gd name="T35" fmla="*/ 0 h 426"/>
                  <a:gd name="T36" fmla="*/ 0 w 193"/>
                  <a:gd name="T37" fmla="*/ 0 h 426"/>
                  <a:gd name="T38" fmla="*/ 0 w 193"/>
                  <a:gd name="T39" fmla="*/ 0 h 426"/>
                  <a:gd name="T40" fmla="*/ 0 w 193"/>
                  <a:gd name="T41" fmla="*/ 0 h 426"/>
                  <a:gd name="T42" fmla="*/ 0 w 193"/>
                  <a:gd name="T43" fmla="*/ 0 h 426"/>
                  <a:gd name="T44" fmla="*/ 0 w 193"/>
                  <a:gd name="T45" fmla="*/ 0 h 426"/>
                  <a:gd name="T46" fmla="*/ 0 w 193"/>
                  <a:gd name="T47" fmla="*/ 0 h 426"/>
                  <a:gd name="T48" fmla="*/ 0 w 193"/>
                  <a:gd name="T49" fmla="*/ 0 h 426"/>
                  <a:gd name="T50" fmla="*/ 0 w 193"/>
                  <a:gd name="T51" fmla="*/ 0 h 426"/>
                  <a:gd name="T52" fmla="*/ 0 w 193"/>
                  <a:gd name="T53" fmla="*/ 0 h 426"/>
                  <a:gd name="T54" fmla="*/ 0 w 193"/>
                  <a:gd name="T55" fmla="*/ 0 h 426"/>
                  <a:gd name="T56" fmla="*/ 0 w 193"/>
                  <a:gd name="T57" fmla="*/ 0 h 426"/>
                  <a:gd name="T58" fmla="*/ 0 w 193"/>
                  <a:gd name="T59" fmla="*/ 0 h 426"/>
                  <a:gd name="T60" fmla="*/ 0 w 193"/>
                  <a:gd name="T61" fmla="*/ 0 h 426"/>
                  <a:gd name="T62" fmla="*/ 0 w 193"/>
                  <a:gd name="T63" fmla="*/ 0 h 426"/>
                  <a:gd name="T64" fmla="*/ 0 w 193"/>
                  <a:gd name="T65" fmla="*/ 0 h 426"/>
                  <a:gd name="T66" fmla="*/ 0 w 193"/>
                  <a:gd name="T67" fmla="*/ 0 h 426"/>
                  <a:gd name="T68" fmla="*/ 0 w 193"/>
                  <a:gd name="T69" fmla="*/ 0 h 426"/>
                  <a:gd name="T70" fmla="*/ 0 w 193"/>
                  <a:gd name="T71" fmla="*/ 0 h 426"/>
                  <a:gd name="T72" fmla="*/ 0 w 193"/>
                  <a:gd name="T73" fmla="*/ 0 h 4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426"/>
                  <a:gd name="T113" fmla="*/ 193 w 193"/>
                  <a:gd name="T114" fmla="*/ 426 h 4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426">
                    <a:moveTo>
                      <a:pt x="133" y="235"/>
                    </a:moveTo>
                    <a:lnTo>
                      <a:pt x="120" y="261"/>
                    </a:lnTo>
                    <a:lnTo>
                      <a:pt x="105" y="286"/>
                    </a:lnTo>
                    <a:lnTo>
                      <a:pt x="90" y="310"/>
                    </a:lnTo>
                    <a:lnTo>
                      <a:pt x="73" y="333"/>
                    </a:lnTo>
                    <a:lnTo>
                      <a:pt x="57" y="356"/>
                    </a:lnTo>
                    <a:lnTo>
                      <a:pt x="38" y="379"/>
                    </a:lnTo>
                    <a:lnTo>
                      <a:pt x="21" y="400"/>
                    </a:lnTo>
                    <a:lnTo>
                      <a:pt x="1" y="421"/>
                    </a:lnTo>
                    <a:lnTo>
                      <a:pt x="0" y="423"/>
                    </a:lnTo>
                    <a:lnTo>
                      <a:pt x="1" y="425"/>
                    </a:lnTo>
                    <a:lnTo>
                      <a:pt x="2" y="426"/>
                    </a:lnTo>
                    <a:lnTo>
                      <a:pt x="5" y="425"/>
                    </a:lnTo>
                    <a:lnTo>
                      <a:pt x="25" y="404"/>
                    </a:lnTo>
                    <a:lnTo>
                      <a:pt x="45" y="383"/>
                    </a:lnTo>
                    <a:lnTo>
                      <a:pt x="63" y="360"/>
                    </a:lnTo>
                    <a:lnTo>
                      <a:pt x="82" y="337"/>
                    </a:lnTo>
                    <a:lnTo>
                      <a:pt x="98" y="315"/>
                    </a:lnTo>
                    <a:lnTo>
                      <a:pt x="115" y="290"/>
                    </a:lnTo>
                    <a:lnTo>
                      <a:pt x="129" y="265"/>
                    </a:lnTo>
                    <a:lnTo>
                      <a:pt x="142" y="239"/>
                    </a:lnTo>
                    <a:lnTo>
                      <a:pt x="155" y="207"/>
                    </a:lnTo>
                    <a:lnTo>
                      <a:pt x="166" y="170"/>
                    </a:lnTo>
                    <a:lnTo>
                      <a:pt x="174" y="131"/>
                    </a:lnTo>
                    <a:lnTo>
                      <a:pt x="182" y="92"/>
                    </a:lnTo>
                    <a:lnTo>
                      <a:pt x="187" y="56"/>
                    </a:lnTo>
                    <a:lnTo>
                      <a:pt x="190" y="27"/>
                    </a:lnTo>
                    <a:lnTo>
                      <a:pt x="192" y="7"/>
                    </a:lnTo>
                    <a:lnTo>
                      <a:pt x="193" y="0"/>
                    </a:lnTo>
                    <a:lnTo>
                      <a:pt x="192" y="7"/>
                    </a:lnTo>
                    <a:lnTo>
                      <a:pt x="189" y="27"/>
                    </a:lnTo>
                    <a:lnTo>
                      <a:pt x="184" y="55"/>
                    </a:lnTo>
                    <a:lnTo>
                      <a:pt x="176" y="90"/>
                    </a:lnTo>
                    <a:lnTo>
                      <a:pt x="168" y="129"/>
                    </a:lnTo>
                    <a:lnTo>
                      <a:pt x="158" y="167"/>
                    </a:lnTo>
                    <a:lnTo>
                      <a:pt x="147" y="204"/>
                    </a:lnTo>
                    <a:lnTo>
                      <a:pt x="133" y="235"/>
                    </a:lnTo>
                    <a:close/>
                  </a:path>
                </a:pathLst>
              </a:custGeom>
              <a:solidFill>
                <a:srgbClr val="140000"/>
              </a:solidFill>
              <a:ln w="9525">
                <a:noFill/>
                <a:round/>
                <a:headEnd/>
                <a:tailEnd/>
              </a:ln>
            </p:spPr>
            <p:txBody>
              <a:bodyPr/>
              <a:lstStyle/>
              <a:p>
                <a:endParaRPr lang="ja-JP" altLang="en-US"/>
              </a:p>
            </p:txBody>
          </p:sp>
          <p:sp>
            <p:nvSpPr>
              <p:cNvPr id="8329" name="Freeform 99"/>
              <p:cNvSpPr>
                <a:spLocks/>
              </p:cNvSpPr>
              <p:nvPr/>
            </p:nvSpPr>
            <p:spPr bwMode="auto">
              <a:xfrm>
                <a:off x="1293" y="2922"/>
                <a:ext cx="4" cy="53"/>
              </a:xfrm>
              <a:custGeom>
                <a:avLst/>
                <a:gdLst>
                  <a:gd name="T0" fmla="*/ 0 w 17"/>
                  <a:gd name="T1" fmla="*/ 0 h 217"/>
                  <a:gd name="T2" fmla="*/ 0 w 17"/>
                  <a:gd name="T3" fmla="*/ 0 h 217"/>
                  <a:gd name="T4" fmla="*/ 0 w 17"/>
                  <a:gd name="T5" fmla="*/ 0 h 217"/>
                  <a:gd name="T6" fmla="*/ 0 w 17"/>
                  <a:gd name="T7" fmla="*/ 0 h 217"/>
                  <a:gd name="T8" fmla="*/ 0 w 17"/>
                  <a:gd name="T9" fmla="*/ 0 h 217"/>
                  <a:gd name="T10" fmla="*/ 0 w 17"/>
                  <a:gd name="T11" fmla="*/ 0 h 217"/>
                  <a:gd name="T12" fmla="*/ 0 w 17"/>
                  <a:gd name="T13" fmla="*/ 0 h 217"/>
                  <a:gd name="T14" fmla="*/ 0 w 17"/>
                  <a:gd name="T15" fmla="*/ 0 h 217"/>
                  <a:gd name="T16" fmla="*/ 0 w 17"/>
                  <a:gd name="T17" fmla="*/ 0 h 217"/>
                  <a:gd name="T18" fmla="*/ 0 w 17"/>
                  <a:gd name="T19" fmla="*/ 0 h 217"/>
                  <a:gd name="T20" fmla="*/ 0 w 17"/>
                  <a:gd name="T21" fmla="*/ 0 h 217"/>
                  <a:gd name="T22" fmla="*/ 0 w 17"/>
                  <a:gd name="T23" fmla="*/ 0 h 217"/>
                  <a:gd name="T24" fmla="*/ 0 w 17"/>
                  <a:gd name="T25" fmla="*/ 0 h 217"/>
                  <a:gd name="T26" fmla="*/ 0 w 17"/>
                  <a:gd name="T27" fmla="*/ 0 h 217"/>
                  <a:gd name="T28" fmla="*/ 0 w 17"/>
                  <a:gd name="T29" fmla="*/ 0 h 217"/>
                  <a:gd name="T30" fmla="*/ 0 w 17"/>
                  <a:gd name="T31" fmla="*/ 0 h 217"/>
                  <a:gd name="T32" fmla="*/ 0 w 17"/>
                  <a:gd name="T33" fmla="*/ 0 h 217"/>
                  <a:gd name="T34" fmla="*/ 0 w 17"/>
                  <a:gd name="T35" fmla="*/ 0 h 217"/>
                  <a:gd name="T36" fmla="*/ 0 w 17"/>
                  <a:gd name="T37" fmla="*/ 0 h 217"/>
                  <a:gd name="T38" fmla="*/ 0 w 17"/>
                  <a:gd name="T39" fmla="*/ 0 h 217"/>
                  <a:gd name="T40" fmla="*/ 0 w 17"/>
                  <a:gd name="T41" fmla="*/ 0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17"/>
                  <a:gd name="T65" fmla="*/ 17 w 17"/>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17">
                    <a:moveTo>
                      <a:pt x="6" y="103"/>
                    </a:moveTo>
                    <a:lnTo>
                      <a:pt x="7" y="131"/>
                    </a:lnTo>
                    <a:lnTo>
                      <a:pt x="8" y="159"/>
                    </a:lnTo>
                    <a:lnTo>
                      <a:pt x="8" y="187"/>
                    </a:lnTo>
                    <a:lnTo>
                      <a:pt x="9" y="215"/>
                    </a:lnTo>
                    <a:lnTo>
                      <a:pt x="10" y="217"/>
                    </a:lnTo>
                    <a:lnTo>
                      <a:pt x="12" y="217"/>
                    </a:lnTo>
                    <a:lnTo>
                      <a:pt x="13" y="216"/>
                    </a:lnTo>
                    <a:lnTo>
                      <a:pt x="14" y="214"/>
                    </a:lnTo>
                    <a:lnTo>
                      <a:pt x="15" y="184"/>
                    </a:lnTo>
                    <a:lnTo>
                      <a:pt x="17" y="153"/>
                    </a:lnTo>
                    <a:lnTo>
                      <a:pt x="15" y="123"/>
                    </a:lnTo>
                    <a:lnTo>
                      <a:pt x="14" y="93"/>
                    </a:lnTo>
                    <a:lnTo>
                      <a:pt x="11" y="65"/>
                    </a:lnTo>
                    <a:lnTo>
                      <a:pt x="6" y="35"/>
                    </a:lnTo>
                    <a:lnTo>
                      <a:pt x="2" y="10"/>
                    </a:lnTo>
                    <a:lnTo>
                      <a:pt x="0" y="0"/>
                    </a:lnTo>
                    <a:lnTo>
                      <a:pt x="1" y="12"/>
                    </a:lnTo>
                    <a:lnTo>
                      <a:pt x="3" y="39"/>
                    </a:lnTo>
                    <a:lnTo>
                      <a:pt x="5" y="72"/>
                    </a:lnTo>
                    <a:lnTo>
                      <a:pt x="6" y="103"/>
                    </a:lnTo>
                    <a:close/>
                  </a:path>
                </a:pathLst>
              </a:custGeom>
              <a:solidFill>
                <a:srgbClr val="140000"/>
              </a:solidFill>
              <a:ln w="9525">
                <a:noFill/>
                <a:round/>
                <a:headEnd/>
                <a:tailEnd/>
              </a:ln>
            </p:spPr>
            <p:txBody>
              <a:bodyPr/>
              <a:lstStyle/>
              <a:p>
                <a:endParaRPr lang="ja-JP" altLang="en-US"/>
              </a:p>
            </p:txBody>
          </p:sp>
          <p:sp>
            <p:nvSpPr>
              <p:cNvPr id="8330" name="Freeform 100"/>
              <p:cNvSpPr>
                <a:spLocks/>
              </p:cNvSpPr>
              <p:nvPr/>
            </p:nvSpPr>
            <p:spPr bwMode="auto">
              <a:xfrm>
                <a:off x="1295" y="2985"/>
                <a:ext cx="97" cy="14"/>
              </a:xfrm>
              <a:custGeom>
                <a:avLst/>
                <a:gdLst>
                  <a:gd name="T0" fmla="*/ 0 w 406"/>
                  <a:gd name="T1" fmla="*/ 0 h 54"/>
                  <a:gd name="T2" fmla="*/ 0 w 406"/>
                  <a:gd name="T3" fmla="*/ 0 h 54"/>
                  <a:gd name="T4" fmla="*/ 0 w 406"/>
                  <a:gd name="T5" fmla="*/ 0 h 54"/>
                  <a:gd name="T6" fmla="*/ 0 w 406"/>
                  <a:gd name="T7" fmla="*/ 0 h 54"/>
                  <a:gd name="T8" fmla="*/ 0 w 406"/>
                  <a:gd name="T9" fmla="*/ 0 h 54"/>
                  <a:gd name="T10" fmla="*/ 0 w 406"/>
                  <a:gd name="T11" fmla="*/ 0 h 54"/>
                  <a:gd name="T12" fmla="*/ 0 w 406"/>
                  <a:gd name="T13" fmla="*/ 0 h 54"/>
                  <a:gd name="T14" fmla="*/ 0 w 406"/>
                  <a:gd name="T15" fmla="*/ 0 h 54"/>
                  <a:gd name="T16" fmla="*/ 0 w 406"/>
                  <a:gd name="T17" fmla="*/ 0 h 54"/>
                  <a:gd name="T18" fmla="*/ 0 w 406"/>
                  <a:gd name="T19" fmla="*/ 0 h 54"/>
                  <a:gd name="T20" fmla="*/ 0 w 406"/>
                  <a:gd name="T21" fmla="*/ 0 h 54"/>
                  <a:gd name="T22" fmla="*/ 0 w 406"/>
                  <a:gd name="T23" fmla="*/ 0 h 54"/>
                  <a:gd name="T24" fmla="*/ 0 w 406"/>
                  <a:gd name="T25" fmla="*/ 0 h 54"/>
                  <a:gd name="T26" fmla="*/ 0 w 406"/>
                  <a:gd name="T27" fmla="*/ 0 h 54"/>
                  <a:gd name="T28" fmla="*/ 0 w 406"/>
                  <a:gd name="T29" fmla="*/ 0 h 54"/>
                  <a:gd name="T30" fmla="*/ 0 w 406"/>
                  <a:gd name="T31" fmla="*/ 0 h 54"/>
                  <a:gd name="T32" fmla="*/ 0 w 406"/>
                  <a:gd name="T33" fmla="*/ 0 h 54"/>
                  <a:gd name="T34" fmla="*/ 0 w 406"/>
                  <a:gd name="T35" fmla="*/ 0 h 54"/>
                  <a:gd name="T36" fmla="*/ 0 w 406"/>
                  <a:gd name="T37" fmla="*/ 0 h 54"/>
                  <a:gd name="T38" fmla="*/ 0 w 406"/>
                  <a:gd name="T39" fmla="*/ 0 h 54"/>
                  <a:gd name="T40" fmla="*/ 0 w 406"/>
                  <a:gd name="T41" fmla="*/ 0 h 54"/>
                  <a:gd name="T42" fmla="*/ 0 w 406"/>
                  <a:gd name="T43" fmla="*/ 0 h 54"/>
                  <a:gd name="T44" fmla="*/ 0 w 406"/>
                  <a:gd name="T45" fmla="*/ 0 h 54"/>
                  <a:gd name="T46" fmla="*/ 0 w 406"/>
                  <a:gd name="T47" fmla="*/ 0 h 54"/>
                  <a:gd name="T48" fmla="*/ 0 w 406"/>
                  <a:gd name="T49" fmla="*/ 0 h 54"/>
                  <a:gd name="T50" fmla="*/ 0 w 406"/>
                  <a:gd name="T51" fmla="*/ 0 h 54"/>
                  <a:gd name="T52" fmla="*/ 0 w 406"/>
                  <a:gd name="T53" fmla="*/ 0 h 54"/>
                  <a:gd name="T54" fmla="*/ 0 w 406"/>
                  <a:gd name="T55" fmla="*/ 0 h 54"/>
                  <a:gd name="T56" fmla="*/ 0 w 406"/>
                  <a:gd name="T57" fmla="*/ 0 h 54"/>
                  <a:gd name="T58" fmla="*/ 0 w 406"/>
                  <a:gd name="T59" fmla="*/ 0 h 54"/>
                  <a:gd name="T60" fmla="*/ 0 w 406"/>
                  <a:gd name="T61" fmla="*/ 0 h 54"/>
                  <a:gd name="T62" fmla="*/ 0 w 406"/>
                  <a:gd name="T63" fmla="*/ 0 h 54"/>
                  <a:gd name="T64" fmla="*/ 0 w 406"/>
                  <a:gd name="T65" fmla="*/ 0 h 54"/>
                  <a:gd name="T66" fmla="*/ 0 w 406"/>
                  <a:gd name="T67" fmla="*/ 0 h 54"/>
                  <a:gd name="T68" fmla="*/ 0 w 406"/>
                  <a:gd name="T69" fmla="*/ 0 h 54"/>
                  <a:gd name="T70" fmla="*/ 0 w 406"/>
                  <a:gd name="T71" fmla="*/ 0 h 54"/>
                  <a:gd name="T72" fmla="*/ 0 w 406"/>
                  <a:gd name="T73" fmla="*/ 0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6"/>
                  <a:gd name="T112" fmla="*/ 0 h 54"/>
                  <a:gd name="T113" fmla="*/ 406 w 406"/>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6" h="54">
                    <a:moveTo>
                      <a:pt x="0" y="1"/>
                    </a:moveTo>
                    <a:lnTo>
                      <a:pt x="6" y="3"/>
                    </a:lnTo>
                    <a:lnTo>
                      <a:pt x="17" y="5"/>
                    </a:lnTo>
                    <a:lnTo>
                      <a:pt x="28" y="7"/>
                    </a:lnTo>
                    <a:lnTo>
                      <a:pt x="41" y="9"/>
                    </a:lnTo>
                    <a:lnTo>
                      <a:pt x="56" y="11"/>
                    </a:lnTo>
                    <a:lnTo>
                      <a:pt x="68" y="13"/>
                    </a:lnTo>
                    <a:lnTo>
                      <a:pt x="79" y="14"/>
                    </a:lnTo>
                    <a:lnTo>
                      <a:pt x="88" y="15"/>
                    </a:lnTo>
                    <a:lnTo>
                      <a:pt x="101" y="17"/>
                    </a:lnTo>
                    <a:lnTo>
                      <a:pt x="114" y="19"/>
                    </a:lnTo>
                    <a:lnTo>
                      <a:pt x="127" y="21"/>
                    </a:lnTo>
                    <a:lnTo>
                      <a:pt x="140" y="22"/>
                    </a:lnTo>
                    <a:lnTo>
                      <a:pt x="154" y="24"/>
                    </a:lnTo>
                    <a:lnTo>
                      <a:pt x="167" y="27"/>
                    </a:lnTo>
                    <a:lnTo>
                      <a:pt x="179" y="29"/>
                    </a:lnTo>
                    <a:lnTo>
                      <a:pt x="193" y="31"/>
                    </a:lnTo>
                    <a:lnTo>
                      <a:pt x="206" y="33"/>
                    </a:lnTo>
                    <a:lnTo>
                      <a:pt x="219" y="35"/>
                    </a:lnTo>
                    <a:lnTo>
                      <a:pt x="232" y="37"/>
                    </a:lnTo>
                    <a:lnTo>
                      <a:pt x="245" y="39"/>
                    </a:lnTo>
                    <a:lnTo>
                      <a:pt x="259" y="40"/>
                    </a:lnTo>
                    <a:lnTo>
                      <a:pt x="272" y="42"/>
                    </a:lnTo>
                    <a:lnTo>
                      <a:pt x="284" y="44"/>
                    </a:lnTo>
                    <a:lnTo>
                      <a:pt x="298" y="45"/>
                    </a:lnTo>
                    <a:lnTo>
                      <a:pt x="311" y="47"/>
                    </a:lnTo>
                    <a:lnTo>
                      <a:pt x="324" y="48"/>
                    </a:lnTo>
                    <a:lnTo>
                      <a:pt x="337" y="49"/>
                    </a:lnTo>
                    <a:lnTo>
                      <a:pt x="350" y="50"/>
                    </a:lnTo>
                    <a:lnTo>
                      <a:pt x="364" y="51"/>
                    </a:lnTo>
                    <a:lnTo>
                      <a:pt x="377" y="52"/>
                    </a:lnTo>
                    <a:lnTo>
                      <a:pt x="389" y="53"/>
                    </a:lnTo>
                    <a:lnTo>
                      <a:pt x="403" y="54"/>
                    </a:lnTo>
                    <a:lnTo>
                      <a:pt x="405" y="54"/>
                    </a:lnTo>
                    <a:lnTo>
                      <a:pt x="406" y="52"/>
                    </a:lnTo>
                    <a:lnTo>
                      <a:pt x="406" y="50"/>
                    </a:lnTo>
                    <a:lnTo>
                      <a:pt x="404" y="49"/>
                    </a:lnTo>
                    <a:lnTo>
                      <a:pt x="391" y="47"/>
                    </a:lnTo>
                    <a:lnTo>
                      <a:pt x="379" y="46"/>
                    </a:lnTo>
                    <a:lnTo>
                      <a:pt x="367" y="44"/>
                    </a:lnTo>
                    <a:lnTo>
                      <a:pt x="353" y="42"/>
                    </a:lnTo>
                    <a:lnTo>
                      <a:pt x="341" y="41"/>
                    </a:lnTo>
                    <a:lnTo>
                      <a:pt x="329" y="39"/>
                    </a:lnTo>
                    <a:lnTo>
                      <a:pt x="316" y="37"/>
                    </a:lnTo>
                    <a:lnTo>
                      <a:pt x="304" y="35"/>
                    </a:lnTo>
                    <a:lnTo>
                      <a:pt x="291" y="33"/>
                    </a:lnTo>
                    <a:lnTo>
                      <a:pt x="279" y="31"/>
                    </a:lnTo>
                    <a:lnTo>
                      <a:pt x="267" y="29"/>
                    </a:lnTo>
                    <a:lnTo>
                      <a:pt x="254" y="27"/>
                    </a:lnTo>
                    <a:lnTo>
                      <a:pt x="241" y="24"/>
                    </a:lnTo>
                    <a:lnTo>
                      <a:pt x="229" y="23"/>
                    </a:lnTo>
                    <a:lnTo>
                      <a:pt x="216" y="21"/>
                    </a:lnTo>
                    <a:lnTo>
                      <a:pt x="204" y="19"/>
                    </a:lnTo>
                    <a:lnTo>
                      <a:pt x="197" y="18"/>
                    </a:lnTo>
                    <a:lnTo>
                      <a:pt x="186" y="17"/>
                    </a:lnTo>
                    <a:lnTo>
                      <a:pt x="174" y="16"/>
                    </a:lnTo>
                    <a:lnTo>
                      <a:pt x="161" y="15"/>
                    </a:lnTo>
                    <a:lnTo>
                      <a:pt x="145" y="14"/>
                    </a:lnTo>
                    <a:lnTo>
                      <a:pt x="130" y="13"/>
                    </a:lnTo>
                    <a:lnTo>
                      <a:pt x="112" y="11"/>
                    </a:lnTo>
                    <a:lnTo>
                      <a:pt x="96" y="10"/>
                    </a:lnTo>
                    <a:lnTo>
                      <a:pt x="79" y="9"/>
                    </a:lnTo>
                    <a:lnTo>
                      <a:pt x="63" y="7"/>
                    </a:lnTo>
                    <a:lnTo>
                      <a:pt x="49" y="6"/>
                    </a:lnTo>
                    <a:lnTo>
                      <a:pt x="34" y="5"/>
                    </a:lnTo>
                    <a:lnTo>
                      <a:pt x="22" y="3"/>
                    </a:lnTo>
                    <a:lnTo>
                      <a:pt x="13" y="2"/>
                    </a:lnTo>
                    <a:lnTo>
                      <a:pt x="5" y="1"/>
                    </a:lnTo>
                    <a:lnTo>
                      <a:pt x="0" y="0"/>
                    </a:lnTo>
                    <a:lnTo>
                      <a:pt x="0" y="1"/>
                    </a:lnTo>
                    <a:close/>
                  </a:path>
                </a:pathLst>
              </a:custGeom>
              <a:solidFill>
                <a:srgbClr val="140000"/>
              </a:solidFill>
              <a:ln w="9525">
                <a:noFill/>
                <a:round/>
                <a:headEnd/>
                <a:tailEnd/>
              </a:ln>
            </p:spPr>
            <p:txBody>
              <a:bodyPr/>
              <a:lstStyle/>
              <a:p>
                <a:endParaRPr lang="ja-JP" altLang="en-US"/>
              </a:p>
            </p:txBody>
          </p:sp>
          <p:sp>
            <p:nvSpPr>
              <p:cNvPr id="8331" name="Freeform 101"/>
              <p:cNvSpPr>
                <a:spLocks/>
              </p:cNvSpPr>
              <p:nvPr/>
            </p:nvSpPr>
            <p:spPr bwMode="auto">
              <a:xfrm>
                <a:off x="1285" y="2928"/>
                <a:ext cx="115" cy="16"/>
              </a:xfrm>
              <a:custGeom>
                <a:avLst/>
                <a:gdLst>
                  <a:gd name="T0" fmla="*/ 0 w 471"/>
                  <a:gd name="T1" fmla="*/ 0 h 67"/>
                  <a:gd name="T2" fmla="*/ 0 w 471"/>
                  <a:gd name="T3" fmla="*/ 0 h 67"/>
                  <a:gd name="T4" fmla="*/ 0 w 471"/>
                  <a:gd name="T5" fmla="*/ 0 h 67"/>
                  <a:gd name="T6" fmla="*/ 0 w 471"/>
                  <a:gd name="T7" fmla="*/ 0 h 67"/>
                  <a:gd name="T8" fmla="*/ 0 w 471"/>
                  <a:gd name="T9" fmla="*/ 0 h 67"/>
                  <a:gd name="T10" fmla="*/ 0 w 471"/>
                  <a:gd name="T11" fmla="*/ 0 h 67"/>
                  <a:gd name="T12" fmla="*/ 0 w 471"/>
                  <a:gd name="T13" fmla="*/ 0 h 67"/>
                  <a:gd name="T14" fmla="*/ 0 w 471"/>
                  <a:gd name="T15" fmla="*/ 0 h 67"/>
                  <a:gd name="T16" fmla="*/ 0 w 471"/>
                  <a:gd name="T17" fmla="*/ 0 h 67"/>
                  <a:gd name="T18" fmla="*/ 0 w 471"/>
                  <a:gd name="T19" fmla="*/ 0 h 67"/>
                  <a:gd name="T20" fmla="*/ 0 w 471"/>
                  <a:gd name="T21" fmla="*/ 0 h 67"/>
                  <a:gd name="T22" fmla="*/ 0 w 471"/>
                  <a:gd name="T23" fmla="*/ 0 h 67"/>
                  <a:gd name="T24" fmla="*/ 0 w 471"/>
                  <a:gd name="T25" fmla="*/ 0 h 67"/>
                  <a:gd name="T26" fmla="*/ 0 w 471"/>
                  <a:gd name="T27" fmla="*/ 0 h 67"/>
                  <a:gd name="T28" fmla="*/ 0 w 471"/>
                  <a:gd name="T29" fmla="*/ 0 h 67"/>
                  <a:gd name="T30" fmla="*/ 0 w 471"/>
                  <a:gd name="T31" fmla="*/ 0 h 67"/>
                  <a:gd name="T32" fmla="*/ 0 w 471"/>
                  <a:gd name="T33" fmla="*/ 0 h 67"/>
                  <a:gd name="T34" fmla="*/ 0 w 471"/>
                  <a:gd name="T35" fmla="*/ 0 h 67"/>
                  <a:gd name="T36" fmla="*/ 0 w 471"/>
                  <a:gd name="T37" fmla="*/ 0 h 67"/>
                  <a:gd name="T38" fmla="*/ 0 w 471"/>
                  <a:gd name="T39" fmla="*/ 0 h 67"/>
                  <a:gd name="T40" fmla="*/ 0 w 471"/>
                  <a:gd name="T41" fmla="*/ 0 h 67"/>
                  <a:gd name="T42" fmla="*/ 0 w 471"/>
                  <a:gd name="T43" fmla="*/ 0 h 67"/>
                  <a:gd name="T44" fmla="*/ 0 w 471"/>
                  <a:gd name="T45" fmla="*/ 0 h 67"/>
                  <a:gd name="T46" fmla="*/ 0 w 471"/>
                  <a:gd name="T47" fmla="*/ 0 h 67"/>
                  <a:gd name="T48" fmla="*/ 0 w 471"/>
                  <a:gd name="T49" fmla="*/ 0 h 67"/>
                  <a:gd name="T50" fmla="*/ 0 w 471"/>
                  <a:gd name="T51" fmla="*/ 0 h 67"/>
                  <a:gd name="T52" fmla="*/ 0 w 471"/>
                  <a:gd name="T53" fmla="*/ 0 h 67"/>
                  <a:gd name="T54" fmla="*/ 0 w 471"/>
                  <a:gd name="T55" fmla="*/ 0 h 67"/>
                  <a:gd name="T56" fmla="*/ 0 w 471"/>
                  <a:gd name="T57" fmla="*/ 0 h 67"/>
                  <a:gd name="T58" fmla="*/ 0 w 471"/>
                  <a:gd name="T59" fmla="*/ 0 h 67"/>
                  <a:gd name="T60" fmla="*/ 0 w 471"/>
                  <a:gd name="T61" fmla="*/ 0 h 67"/>
                  <a:gd name="T62" fmla="*/ 0 w 471"/>
                  <a:gd name="T63" fmla="*/ 0 h 67"/>
                  <a:gd name="T64" fmla="*/ 0 w 471"/>
                  <a:gd name="T65" fmla="*/ 0 h 67"/>
                  <a:gd name="T66" fmla="*/ 0 w 471"/>
                  <a:gd name="T67" fmla="*/ 0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1"/>
                  <a:gd name="T103" fmla="*/ 0 h 67"/>
                  <a:gd name="T104" fmla="*/ 471 w 471"/>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1" h="67">
                    <a:moveTo>
                      <a:pt x="226" y="33"/>
                    </a:moveTo>
                    <a:lnTo>
                      <a:pt x="241" y="35"/>
                    </a:lnTo>
                    <a:lnTo>
                      <a:pt x="255" y="36"/>
                    </a:lnTo>
                    <a:lnTo>
                      <a:pt x="271" y="38"/>
                    </a:lnTo>
                    <a:lnTo>
                      <a:pt x="286" y="40"/>
                    </a:lnTo>
                    <a:lnTo>
                      <a:pt x="301" y="42"/>
                    </a:lnTo>
                    <a:lnTo>
                      <a:pt x="316" y="43"/>
                    </a:lnTo>
                    <a:lnTo>
                      <a:pt x="331" y="45"/>
                    </a:lnTo>
                    <a:lnTo>
                      <a:pt x="346" y="47"/>
                    </a:lnTo>
                    <a:lnTo>
                      <a:pt x="361" y="49"/>
                    </a:lnTo>
                    <a:lnTo>
                      <a:pt x="376" y="51"/>
                    </a:lnTo>
                    <a:lnTo>
                      <a:pt x="391" y="54"/>
                    </a:lnTo>
                    <a:lnTo>
                      <a:pt x="407" y="56"/>
                    </a:lnTo>
                    <a:lnTo>
                      <a:pt x="421" y="59"/>
                    </a:lnTo>
                    <a:lnTo>
                      <a:pt x="437" y="62"/>
                    </a:lnTo>
                    <a:lnTo>
                      <a:pt x="451" y="64"/>
                    </a:lnTo>
                    <a:lnTo>
                      <a:pt x="466" y="67"/>
                    </a:lnTo>
                    <a:lnTo>
                      <a:pt x="469" y="66"/>
                    </a:lnTo>
                    <a:lnTo>
                      <a:pt x="471" y="64"/>
                    </a:lnTo>
                    <a:lnTo>
                      <a:pt x="471" y="62"/>
                    </a:lnTo>
                    <a:lnTo>
                      <a:pt x="469" y="60"/>
                    </a:lnTo>
                    <a:lnTo>
                      <a:pt x="454" y="56"/>
                    </a:lnTo>
                    <a:lnTo>
                      <a:pt x="439" y="53"/>
                    </a:lnTo>
                    <a:lnTo>
                      <a:pt x="424" y="50"/>
                    </a:lnTo>
                    <a:lnTo>
                      <a:pt x="409" y="47"/>
                    </a:lnTo>
                    <a:lnTo>
                      <a:pt x="394" y="44"/>
                    </a:lnTo>
                    <a:lnTo>
                      <a:pt x="379" y="42"/>
                    </a:lnTo>
                    <a:lnTo>
                      <a:pt x="365" y="39"/>
                    </a:lnTo>
                    <a:lnTo>
                      <a:pt x="349" y="37"/>
                    </a:lnTo>
                    <a:lnTo>
                      <a:pt x="335" y="35"/>
                    </a:lnTo>
                    <a:lnTo>
                      <a:pt x="319" y="32"/>
                    </a:lnTo>
                    <a:lnTo>
                      <a:pt x="305" y="30"/>
                    </a:lnTo>
                    <a:lnTo>
                      <a:pt x="289" y="28"/>
                    </a:lnTo>
                    <a:lnTo>
                      <a:pt x="275" y="26"/>
                    </a:lnTo>
                    <a:lnTo>
                      <a:pt x="260" y="23"/>
                    </a:lnTo>
                    <a:lnTo>
                      <a:pt x="245" y="21"/>
                    </a:lnTo>
                    <a:lnTo>
                      <a:pt x="230" y="19"/>
                    </a:lnTo>
                    <a:lnTo>
                      <a:pt x="213" y="17"/>
                    </a:lnTo>
                    <a:lnTo>
                      <a:pt x="196" y="15"/>
                    </a:lnTo>
                    <a:lnTo>
                      <a:pt x="177" y="13"/>
                    </a:lnTo>
                    <a:lnTo>
                      <a:pt x="159" y="11"/>
                    </a:lnTo>
                    <a:lnTo>
                      <a:pt x="139" y="10"/>
                    </a:lnTo>
                    <a:lnTo>
                      <a:pt x="120" y="8"/>
                    </a:lnTo>
                    <a:lnTo>
                      <a:pt x="101" y="7"/>
                    </a:lnTo>
                    <a:lnTo>
                      <a:pt x="84" y="5"/>
                    </a:lnTo>
                    <a:lnTo>
                      <a:pt x="66" y="4"/>
                    </a:lnTo>
                    <a:lnTo>
                      <a:pt x="51" y="3"/>
                    </a:lnTo>
                    <a:lnTo>
                      <a:pt x="36" y="2"/>
                    </a:lnTo>
                    <a:lnTo>
                      <a:pt x="24" y="1"/>
                    </a:lnTo>
                    <a:lnTo>
                      <a:pt x="15" y="1"/>
                    </a:lnTo>
                    <a:lnTo>
                      <a:pt x="6" y="0"/>
                    </a:lnTo>
                    <a:lnTo>
                      <a:pt x="2" y="0"/>
                    </a:lnTo>
                    <a:lnTo>
                      <a:pt x="0" y="0"/>
                    </a:lnTo>
                    <a:lnTo>
                      <a:pt x="2" y="0"/>
                    </a:lnTo>
                    <a:lnTo>
                      <a:pt x="6" y="1"/>
                    </a:lnTo>
                    <a:lnTo>
                      <a:pt x="15" y="2"/>
                    </a:lnTo>
                    <a:lnTo>
                      <a:pt x="25" y="4"/>
                    </a:lnTo>
                    <a:lnTo>
                      <a:pt x="37" y="6"/>
                    </a:lnTo>
                    <a:lnTo>
                      <a:pt x="52" y="8"/>
                    </a:lnTo>
                    <a:lnTo>
                      <a:pt x="67" y="10"/>
                    </a:lnTo>
                    <a:lnTo>
                      <a:pt x="85" y="13"/>
                    </a:lnTo>
                    <a:lnTo>
                      <a:pt x="103" y="15"/>
                    </a:lnTo>
                    <a:lnTo>
                      <a:pt x="122" y="18"/>
                    </a:lnTo>
                    <a:lnTo>
                      <a:pt x="140" y="21"/>
                    </a:lnTo>
                    <a:lnTo>
                      <a:pt x="159" y="23"/>
                    </a:lnTo>
                    <a:lnTo>
                      <a:pt x="177" y="27"/>
                    </a:lnTo>
                    <a:lnTo>
                      <a:pt x="195" y="29"/>
                    </a:lnTo>
                    <a:lnTo>
                      <a:pt x="211" y="31"/>
                    </a:lnTo>
                    <a:lnTo>
                      <a:pt x="226" y="33"/>
                    </a:lnTo>
                    <a:close/>
                  </a:path>
                </a:pathLst>
              </a:custGeom>
              <a:solidFill>
                <a:srgbClr val="140000"/>
              </a:solidFill>
              <a:ln w="9525">
                <a:noFill/>
                <a:round/>
                <a:headEnd/>
                <a:tailEnd/>
              </a:ln>
            </p:spPr>
            <p:txBody>
              <a:bodyPr/>
              <a:lstStyle/>
              <a:p>
                <a:endParaRPr lang="ja-JP" altLang="en-US"/>
              </a:p>
            </p:txBody>
          </p:sp>
          <p:sp>
            <p:nvSpPr>
              <p:cNvPr id="8332" name="Freeform 102"/>
              <p:cNvSpPr>
                <a:spLocks/>
              </p:cNvSpPr>
              <p:nvPr/>
            </p:nvSpPr>
            <p:spPr bwMode="auto">
              <a:xfrm>
                <a:off x="1340" y="2882"/>
                <a:ext cx="60" cy="36"/>
              </a:xfrm>
              <a:custGeom>
                <a:avLst/>
                <a:gdLst>
                  <a:gd name="T0" fmla="*/ 0 w 248"/>
                  <a:gd name="T1" fmla="*/ 0 h 139"/>
                  <a:gd name="T2" fmla="*/ 0 w 248"/>
                  <a:gd name="T3" fmla="*/ 0 h 139"/>
                  <a:gd name="T4" fmla="*/ 0 w 248"/>
                  <a:gd name="T5" fmla="*/ 0 h 139"/>
                  <a:gd name="T6" fmla="*/ 0 w 248"/>
                  <a:gd name="T7" fmla="*/ 0 h 139"/>
                  <a:gd name="T8" fmla="*/ 0 w 248"/>
                  <a:gd name="T9" fmla="*/ 0 h 139"/>
                  <a:gd name="T10" fmla="*/ 0 w 248"/>
                  <a:gd name="T11" fmla="*/ 0 h 139"/>
                  <a:gd name="T12" fmla="*/ 0 w 248"/>
                  <a:gd name="T13" fmla="*/ 0 h 139"/>
                  <a:gd name="T14" fmla="*/ 0 w 248"/>
                  <a:gd name="T15" fmla="*/ 0 h 139"/>
                  <a:gd name="T16" fmla="*/ 0 w 248"/>
                  <a:gd name="T17" fmla="*/ 0 h 139"/>
                  <a:gd name="T18" fmla="*/ 0 w 248"/>
                  <a:gd name="T19" fmla="*/ 0 h 139"/>
                  <a:gd name="T20" fmla="*/ 0 w 248"/>
                  <a:gd name="T21" fmla="*/ 0 h 139"/>
                  <a:gd name="T22" fmla="*/ 0 w 248"/>
                  <a:gd name="T23" fmla="*/ 0 h 139"/>
                  <a:gd name="T24" fmla="*/ 0 w 248"/>
                  <a:gd name="T25" fmla="*/ 0 h 139"/>
                  <a:gd name="T26" fmla="*/ 0 w 248"/>
                  <a:gd name="T27" fmla="*/ 0 h 139"/>
                  <a:gd name="T28" fmla="*/ 0 w 248"/>
                  <a:gd name="T29" fmla="*/ 0 h 139"/>
                  <a:gd name="T30" fmla="*/ 0 w 248"/>
                  <a:gd name="T31" fmla="*/ 0 h 139"/>
                  <a:gd name="T32" fmla="*/ 0 w 248"/>
                  <a:gd name="T33" fmla="*/ 0 h 139"/>
                  <a:gd name="T34" fmla="*/ 0 w 248"/>
                  <a:gd name="T35" fmla="*/ 0 h 139"/>
                  <a:gd name="T36" fmla="*/ 0 w 248"/>
                  <a:gd name="T37" fmla="*/ 0 h 139"/>
                  <a:gd name="T38" fmla="*/ 0 w 248"/>
                  <a:gd name="T39" fmla="*/ 0 h 139"/>
                  <a:gd name="T40" fmla="*/ 0 w 248"/>
                  <a:gd name="T41" fmla="*/ 0 h 139"/>
                  <a:gd name="T42" fmla="*/ 0 w 248"/>
                  <a:gd name="T43" fmla="*/ 0 h 139"/>
                  <a:gd name="T44" fmla="*/ 0 w 248"/>
                  <a:gd name="T45" fmla="*/ 0 h 139"/>
                  <a:gd name="T46" fmla="*/ 0 w 248"/>
                  <a:gd name="T47" fmla="*/ 0 h 139"/>
                  <a:gd name="T48" fmla="*/ 0 w 248"/>
                  <a:gd name="T49" fmla="*/ 0 h 139"/>
                  <a:gd name="T50" fmla="*/ 0 w 248"/>
                  <a:gd name="T51" fmla="*/ 0 h 139"/>
                  <a:gd name="T52" fmla="*/ 0 w 248"/>
                  <a:gd name="T53" fmla="*/ 0 h 139"/>
                  <a:gd name="T54" fmla="*/ 0 w 248"/>
                  <a:gd name="T55" fmla="*/ 0 h 139"/>
                  <a:gd name="T56" fmla="*/ 0 w 248"/>
                  <a:gd name="T57" fmla="*/ 0 h 139"/>
                  <a:gd name="T58" fmla="*/ 0 w 248"/>
                  <a:gd name="T59" fmla="*/ 0 h 139"/>
                  <a:gd name="T60" fmla="*/ 0 w 248"/>
                  <a:gd name="T61" fmla="*/ 0 h 139"/>
                  <a:gd name="T62" fmla="*/ 0 w 248"/>
                  <a:gd name="T63" fmla="*/ 0 h 139"/>
                  <a:gd name="T64" fmla="*/ 0 w 248"/>
                  <a:gd name="T65" fmla="*/ 0 h 139"/>
                  <a:gd name="T66" fmla="*/ 0 w 248"/>
                  <a:gd name="T67" fmla="*/ 0 h 139"/>
                  <a:gd name="T68" fmla="*/ 0 w 248"/>
                  <a:gd name="T69" fmla="*/ 0 h 139"/>
                  <a:gd name="T70" fmla="*/ 0 w 248"/>
                  <a:gd name="T71" fmla="*/ 0 h 139"/>
                  <a:gd name="T72" fmla="*/ 0 w 248"/>
                  <a:gd name="T73" fmla="*/ 0 h 1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8"/>
                  <a:gd name="T112" fmla="*/ 0 h 139"/>
                  <a:gd name="T113" fmla="*/ 248 w 248"/>
                  <a:gd name="T114" fmla="*/ 139 h 1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8" h="139">
                    <a:moveTo>
                      <a:pt x="245" y="139"/>
                    </a:moveTo>
                    <a:lnTo>
                      <a:pt x="246" y="139"/>
                    </a:lnTo>
                    <a:lnTo>
                      <a:pt x="248" y="138"/>
                    </a:lnTo>
                    <a:lnTo>
                      <a:pt x="248" y="137"/>
                    </a:lnTo>
                    <a:lnTo>
                      <a:pt x="246" y="136"/>
                    </a:lnTo>
                    <a:lnTo>
                      <a:pt x="228" y="132"/>
                    </a:lnTo>
                    <a:lnTo>
                      <a:pt x="208" y="125"/>
                    </a:lnTo>
                    <a:lnTo>
                      <a:pt x="189" y="117"/>
                    </a:lnTo>
                    <a:lnTo>
                      <a:pt x="168" y="108"/>
                    </a:lnTo>
                    <a:lnTo>
                      <a:pt x="148" y="97"/>
                    </a:lnTo>
                    <a:lnTo>
                      <a:pt x="127" y="85"/>
                    </a:lnTo>
                    <a:lnTo>
                      <a:pt x="108" y="74"/>
                    </a:lnTo>
                    <a:lnTo>
                      <a:pt x="88" y="61"/>
                    </a:lnTo>
                    <a:lnTo>
                      <a:pt x="69" y="50"/>
                    </a:lnTo>
                    <a:lnTo>
                      <a:pt x="53" y="38"/>
                    </a:lnTo>
                    <a:lnTo>
                      <a:pt x="39" y="28"/>
                    </a:lnTo>
                    <a:lnTo>
                      <a:pt x="25" y="19"/>
                    </a:lnTo>
                    <a:lnTo>
                      <a:pt x="15" y="11"/>
                    </a:lnTo>
                    <a:lnTo>
                      <a:pt x="7" y="5"/>
                    </a:lnTo>
                    <a:lnTo>
                      <a:pt x="3" y="1"/>
                    </a:lnTo>
                    <a:lnTo>
                      <a:pt x="0" y="0"/>
                    </a:lnTo>
                    <a:lnTo>
                      <a:pt x="1" y="1"/>
                    </a:lnTo>
                    <a:lnTo>
                      <a:pt x="4" y="5"/>
                    </a:lnTo>
                    <a:lnTo>
                      <a:pt x="8" y="12"/>
                    </a:lnTo>
                    <a:lnTo>
                      <a:pt x="13" y="20"/>
                    </a:lnTo>
                    <a:lnTo>
                      <a:pt x="21" y="29"/>
                    </a:lnTo>
                    <a:lnTo>
                      <a:pt x="30" y="41"/>
                    </a:lnTo>
                    <a:lnTo>
                      <a:pt x="42" y="52"/>
                    </a:lnTo>
                    <a:lnTo>
                      <a:pt x="55" y="64"/>
                    </a:lnTo>
                    <a:lnTo>
                      <a:pt x="70" y="77"/>
                    </a:lnTo>
                    <a:lnTo>
                      <a:pt x="88" y="89"/>
                    </a:lnTo>
                    <a:lnTo>
                      <a:pt x="109" y="100"/>
                    </a:lnTo>
                    <a:lnTo>
                      <a:pt x="131" y="112"/>
                    </a:lnTo>
                    <a:lnTo>
                      <a:pt x="156" y="121"/>
                    </a:lnTo>
                    <a:lnTo>
                      <a:pt x="183" y="129"/>
                    </a:lnTo>
                    <a:lnTo>
                      <a:pt x="213" y="135"/>
                    </a:lnTo>
                    <a:lnTo>
                      <a:pt x="245" y="139"/>
                    </a:lnTo>
                    <a:close/>
                  </a:path>
                </a:pathLst>
              </a:custGeom>
              <a:solidFill>
                <a:srgbClr val="140000"/>
              </a:solidFill>
              <a:ln w="9525">
                <a:noFill/>
                <a:round/>
                <a:headEnd/>
                <a:tailEnd/>
              </a:ln>
            </p:spPr>
            <p:txBody>
              <a:bodyPr/>
              <a:lstStyle/>
              <a:p>
                <a:endParaRPr lang="ja-JP" altLang="en-US"/>
              </a:p>
            </p:txBody>
          </p:sp>
          <p:sp>
            <p:nvSpPr>
              <p:cNvPr id="8333" name="Freeform 103"/>
              <p:cNvSpPr>
                <a:spLocks/>
              </p:cNvSpPr>
              <p:nvPr/>
            </p:nvSpPr>
            <p:spPr bwMode="auto">
              <a:xfrm>
                <a:off x="1297" y="2890"/>
                <a:ext cx="47" cy="18"/>
              </a:xfrm>
              <a:custGeom>
                <a:avLst/>
                <a:gdLst>
                  <a:gd name="T0" fmla="*/ 0 w 196"/>
                  <a:gd name="T1" fmla="*/ 0 h 69"/>
                  <a:gd name="T2" fmla="*/ 0 w 196"/>
                  <a:gd name="T3" fmla="*/ 0 h 69"/>
                  <a:gd name="T4" fmla="*/ 0 w 196"/>
                  <a:gd name="T5" fmla="*/ 0 h 69"/>
                  <a:gd name="T6" fmla="*/ 0 w 196"/>
                  <a:gd name="T7" fmla="*/ 0 h 69"/>
                  <a:gd name="T8" fmla="*/ 0 w 196"/>
                  <a:gd name="T9" fmla="*/ 0 h 69"/>
                  <a:gd name="T10" fmla="*/ 0 w 196"/>
                  <a:gd name="T11" fmla="*/ 0 h 69"/>
                  <a:gd name="T12" fmla="*/ 0 w 196"/>
                  <a:gd name="T13" fmla="*/ 0 h 69"/>
                  <a:gd name="T14" fmla="*/ 0 w 196"/>
                  <a:gd name="T15" fmla="*/ 0 h 69"/>
                  <a:gd name="T16" fmla="*/ 0 w 196"/>
                  <a:gd name="T17" fmla="*/ 0 h 69"/>
                  <a:gd name="T18" fmla="*/ 0 w 196"/>
                  <a:gd name="T19" fmla="*/ 0 h 69"/>
                  <a:gd name="T20" fmla="*/ 0 w 196"/>
                  <a:gd name="T21" fmla="*/ 0 h 69"/>
                  <a:gd name="T22" fmla="*/ 0 w 196"/>
                  <a:gd name="T23" fmla="*/ 0 h 69"/>
                  <a:gd name="T24" fmla="*/ 0 w 196"/>
                  <a:gd name="T25" fmla="*/ 0 h 69"/>
                  <a:gd name="T26" fmla="*/ 0 w 196"/>
                  <a:gd name="T27" fmla="*/ 0 h 69"/>
                  <a:gd name="T28" fmla="*/ 0 w 196"/>
                  <a:gd name="T29" fmla="*/ 0 h 69"/>
                  <a:gd name="T30" fmla="*/ 0 w 196"/>
                  <a:gd name="T31" fmla="*/ 0 h 69"/>
                  <a:gd name="T32" fmla="*/ 0 w 196"/>
                  <a:gd name="T33" fmla="*/ 0 h 69"/>
                  <a:gd name="T34" fmla="*/ 0 w 196"/>
                  <a:gd name="T35" fmla="*/ 0 h 69"/>
                  <a:gd name="T36" fmla="*/ 0 w 196"/>
                  <a:gd name="T37" fmla="*/ 0 h 69"/>
                  <a:gd name="T38" fmla="*/ 0 w 196"/>
                  <a:gd name="T39" fmla="*/ 0 h 69"/>
                  <a:gd name="T40" fmla="*/ 0 w 196"/>
                  <a:gd name="T41" fmla="*/ 0 h 69"/>
                  <a:gd name="T42" fmla="*/ 0 w 196"/>
                  <a:gd name="T43" fmla="*/ 0 h 69"/>
                  <a:gd name="T44" fmla="*/ 0 w 196"/>
                  <a:gd name="T45" fmla="*/ 0 h 69"/>
                  <a:gd name="T46" fmla="*/ 0 w 196"/>
                  <a:gd name="T47" fmla="*/ 0 h 69"/>
                  <a:gd name="T48" fmla="*/ 0 w 196"/>
                  <a:gd name="T49" fmla="*/ 0 h 69"/>
                  <a:gd name="T50" fmla="*/ 0 w 196"/>
                  <a:gd name="T51" fmla="*/ 0 h 69"/>
                  <a:gd name="T52" fmla="*/ 0 w 196"/>
                  <a:gd name="T53" fmla="*/ 0 h 69"/>
                  <a:gd name="T54" fmla="*/ 0 w 196"/>
                  <a:gd name="T55" fmla="*/ 0 h 69"/>
                  <a:gd name="T56" fmla="*/ 0 w 196"/>
                  <a:gd name="T57" fmla="*/ 0 h 69"/>
                  <a:gd name="T58" fmla="*/ 0 w 196"/>
                  <a:gd name="T59" fmla="*/ 0 h 69"/>
                  <a:gd name="T60" fmla="*/ 0 w 196"/>
                  <a:gd name="T61" fmla="*/ 0 h 69"/>
                  <a:gd name="T62" fmla="*/ 0 w 196"/>
                  <a:gd name="T63" fmla="*/ 0 h 69"/>
                  <a:gd name="T64" fmla="*/ 0 w 196"/>
                  <a:gd name="T65" fmla="*/ 0 h 69"/>
                  <a:gd name="T66" fmla="*/ 0 w 196"/>
                  <a:gd name="T67" fmla="*/ 0 h 69"/>
                  <a:gd name="T68" fmla="*/ 0 w 196"/>
                  <a:gd name="T69" fmla="*/ 0 h 69"/>
                  <a:gd name="T70" fmla="*/ 0 w 196"/>
                  <a:gd name="T71" fmla="*/ 0 h 69"/>
                  <a:gd name="T72" fmla="*/ 0 w 196"/>
                  <a:gd name="T73" fmla="*/ 0 h 69"/>
                  <a:gd name="T74" fmla="*/ 0 w 196"/>
                  <a:gd name="T75" fmla="*/ 0 h 69"/>
                  <a:gd name="T76" fmla="*/ 0 w 196"/>
                  <a:gd name="T77" fmla="*/ 0 h 69"/>
                  <a:gd name="T78" fmla="*/ 0 w 196"/>
                  <a:gd name="T79" fmla="*/ 0 h 69"/>
                  <a:gd name="T80" fmla="*/ 0 w 196"/>
                  <a:gd name="T81" fmla="*/ 0 h 69"/>
                  <a:gd name="T82" fmla="*/ 0 w 196"/>
                  <a:gd name="T83" fmla="*/ 0 h 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6"/>
                  <a:gd name="T127" fmla="*/ 0 h 69"/>
                  <a:gd name="T128" fmla="*/ 196 w 196"/>
                  <a:gd name="T129" fmla="*/ 69 h 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6" h="69">
                    <a:moveTo>
                      <a:pt x="1" y="69"/>
                    </a:moveTo>
                    <a:lnTo>
                      <a:pt x="13" y="64"/>
                    </a:lnTo>
                    <a:lnTo>
                      <a:pt x="24" y="59"/>
                    </a:lnTo>
                    <a:lnTo>
                      <a:pt x="35" y="55"/>
                    </a:lnTo>
                    <a:lnTo>
                      <a:pt x="48" y="50"/>
                    </a:lnTo>
                    <a:lnTo>
                      <a:pt x="59" y="46"/>
                    </a:lnTo>
                    <a:lnTo>
                      <a:pt x="70" y="42"/>
                    </a:lnTo>
                    <a:lnTo>
                      <a:pt x="82" y="38"/>
                    </a:lnTo>
                    <a:lnTo>
                      <a:pt x="94" y="34"/>
                    </a:lnTo>
                    <a:lnTo>
                      <a:pt x="106" y="31"/>
                    </a:lnTo>
                    <a:lnTo>
                      <a:pt x="118" y="28"/>
                    </a:lnTo>
                    <a:lnTo>
                      <a:pt x="130" y="25"/>
                    </a:lnTo>
                    <a:lnTo>
                      <a:pt x="142" y="22"/>
                    </a:lnTo>
                    <a:lnTo>
                      <a:pt x="154" y="19"/>
                    </a:lnTo>
                    <a:lnTo>
                      <a:pt x="166" y="16"/>
                    </a:lnTo>
                    <a:lnTo>
                      <a:pt x="178" y="14"/>
                    </a:lnTo>
                    <a:lnTo>
                      <a:pt x="191" y="11"/>
                    </a:lnTo>
                    <a:lnTo>
                      <a:pt x="194" y="9"/>
                    </a:lnTo>
                    <a:lnTo>
                      <a:pt x="196" y="4"/>
                    </a:lnTo>
                    <a:lnTo>
                      <a:pt x="195" y="1"/>
                    </a:lnTo>
                    <a:lnTo>
                      <a:pt x="191" y="0"/>
                    </a:lnTo>
                    <a:lnTo>
                      <a:pt x="178" y="2"/>
                    </a:lnTo>
                    <a:lnTo>
                      <a:pt x="166" y="3"/>
                    </a:lnTo>
                    <a:lnTo>
                      <a:pt x="154" y="5"/>
                    </a:lnTo>
                    <a:lnTo>
                      <a:pt x="140" y="8"/>
                    </a:lnTo>
                    <a:lnTo>
                      <a:pt x="127" y="10"/>
                    </a:lnTo>
                    <a:lnTo>
                      <a:pt x="115" y="12"/>
                    </a:lnTo>
                    <a:lnTo>
                      <a:pt x="101" y="15"/>
                    </a:lnTo>
                    <a:lnTo>
                      <a:pt x="88" y="18"/>
                    </a:lnTo>
                    <a:lnTo>
                      <a:pt x="76" y="22"/>
                    </a:lnTo>
                    <a:lnTo>
                      <a:pt x="63" y="26"/>
                    </a:lnTo>
                    <a:lnTo>
                      <a:pt x="51" y="31"/>
                    </a:lnTo>
                    <a:lnTo>
                      <a:pt x="39" y="36"/>
                    </a:lnTo>
                    <a:lnTo>
                      <a:pt x="29" y="44"/>
                    </a:lnTo>
                    <a:lnTo>
                      <a:pt x="19" y="51"/>
                    </a:lnTo>
                    <a:lnTo>
                      <a:pt x="9" y="59"/>
                    </a:lnTo>
                    <a:lnTo>
                      <a:pt x="0" y="68"/>
                    </a:lnTo>
                    <a:lnTo>
                      <a:pt x="0" y="69"/>
                    </a:lnTo>
                    <a:lnTo>
                      <a:pt x="1" y="69"/>
                    </a:lnTo>
                    <a:close/>
                  </a:path>
                </a:pathLst>
              </a:custGeom>
              <a:solidFill>
                <a:srgbClr val="140000"/>
              </a:solidFill>
              <a:ln w="9525">
                <a:noFill/>
                <a:round/>
                <a:headEnd/>
                <a:tailEnd/>
              </a:ln>
            </p:spPr>
            <p:txBody>
              <a:bodyPr/>
              <a:lstStyle/>
              <a:p>
                <a:endParaRPr lang="ja-JP" altLang="en-US"/>
              </a:p>
            </p:txBody>
          </p:sp>
          <p:sp>
            <p:nvSpPr>
              <p:cNvPr id="8334" name="Freeform 104"/>
              <p:cNvSpPr>
                <a:spLocks/>
              </p:cNvSpPr>
              <p:nvPr/>
            </p:nvSpPr>
            <p:spPr bwMode="auto">
              <a:xfrm>
                <a:off x="1170" y="2981"/>
                <a:ext cx="174" cy="49"/>
              </a:xfrm>
              <a:custGeom>
                <a:avLst/>
                <a:gdLst>
                  <a:gd name="T0" fmla="*/ 0 w 714"/>
                  <a:gd name="T1" fmla="*/ 0 h 204"/>
                  <a:gd name="T2" fmla="*/ 0 w 714"/>
                  <a:gd name="T3" fmla="*/ 0 h 204"/>
                  <a:gd name="T4" fmla="*/ 0 w 714"/>
                  <a:gd name="T5" fmla="*/ 0 h 204"/>
                  <a:gd name="T6" fmla="*/ 0 w 714"/>
                  <a:gd name="T7" fmla="*/ 0 h 204"/>
                  <a:gd name="T8" fmla="*/ 0 w 714"/>
                  <a:gd name="T9" fmla="*/ 0 h 204"/>
                  <a:gd name="T10" fmla="*/ 0 w 714"/>
                  <a:gd name="T11" fmla="*/ 0 h 204"/>
                  <a:gd name="T12" fmla="*/ 0 w 714"/>
                  <a:gd name="T13" fmla="*/ 0 h 204"/>
                  <a:gd name="T14" fmla="*/ 0 w 714"/>
                  <a:gd name="T15" fmla="*/ 0 h 204"/>
                  <a:gd name="T16" fmla="*/ 0 w 714"/>
                  <a:gd name="T17" fmla="*/ 0 h 204"/>
                  <a:gd name="T18" fmla="*/ 0 w 714"/>
                  <a:gd name="T19" fmla="*/ 0 h 204"/>
                  <a:gd name="T20" fmla="*/ 0 w 714"/>
                  <a:gd name="T21" fmla="*/ 0 h 204"/>
                  <a:gd name="T22" fmla="*/ 0 w 714"/>
                  <a:gd name="T23" fmla="*/ 0 h 204"/>
                  <a:gd name="T24" fmla="*/ 0 w 714"/>
                  <a:gd name="T25" fmla="*/ 0 h 204"/>
                  <a:gd name="T26" fmla="*/ 0 w 714"/>
                  <a:gd name="T27" fmla="*/ 0 h 204"/>
                  <a:gd name="T28" fmla="*/ 0 w 714"/>
                  <a:gd name="T29" fmla="*/ 0 h 204"/>
                  <a:gd name="T30" fmla="*/ 0 w 714"/>
                  <a:gd name="T31" fmla="*/ 0 h 204"/>
                  <a:gd name="T32" fmla="*/ 0 w 714"/>
                  <a:gd name="T33" fmla="*/ 0 h 204"/>
                  <a:gd name="T34" fmla="*/ 0 w 714"/>
                  <a:gd name="T35" fmla="*/ 0 h 204"/>
                  <a:gd name="T36" fmla="*/ 0 w 714"/>
                  <a:gd name="T37" fmla="*/ 0 h 204"/>
                  <a:gd name="T38" fmla="*/ 0 w 714"/>
                  <a:gd name="T39" fmla="*/ 0 h 204"/>
                  <a:gd name="T40" fmla="*/ 0 w 714"/>
                  <a:gd name="T41" fmla="*/ 0 h 204"/>
                  <a:gd name="T42" fmla="*/ 0 w 714"/>
                  <a:gd name="T43" fmla="*/ 0 h 204"/>
                  <a:gd name="T44" fmla="*/ 0 w 714"/>
                  <a:gd name="T45" fmla="*/ 0 h 204"/>
                  <a:gd name="T46" fmla="*/ 0 w 714"/>
                  <a:gd name="T47" fmla="*/ 0 h 204"/>
                  <a:gd name="T48" fmla="*/ 0 w 714"/>
                  <a:gd name="T49" fmla="*/ 0 h 204"/>
                  <a:gd name="T50" fmla="*/ 0 w 714"/>
                  <a:gd name="T51" fmla="*/ 0 h 204"/>
                  <a:gd name="T52" fmla="*/ 0 w 714"/>
                  <a:gd name="T53" fmla="*/ 0 h 204"/>
                  <a:gd name="T54" fmla="*/ 0 w 714"/>
                  <a:gd name="T55" fmla="*/ 0 h 204"/>
                  <a:gd name="T56" fmla="*/ 0 w 714"/>
                  <a:gd name="T57" fmla="*/ 0 h 204"/>
                  <a:gd name="T58" fmla="*/ 0 w 714"/>
                  <a:gd name="T59" fmla="*/ 0 h 204"/>
                  <a:gd name="T60" fmla="*/ 0 w 714"/>
                  <a:gd name="T61" fmla="*/ 0 h 204"/>
                  <a:gd name="T62" fmla="*/ 0 w 714"/>
                  <a:gd name="T63" fmla="*/ 0 h 204"/>
                  <a:gd name="T64" fmla="*/ 0 w 714"/>
                  <a:gd name="T65" fmla="*/ 0 h 204"/>
                  <a:gd name="T66" fmla="*/ 0 w 714"/>
                  <a:gd name="T67" fmla="*/ 0 h 204"/>
                  <a:gd name="T68" fmla="*/ 0 w 714"/>
                  <a:gd name="T69" fmla="*/ 0 h 204"/>
                  <a:gd name="T70" fmla="*/ 0 w 714"/>
                  <a:gd name="T71" fmla="*/ 0 h 204"/>
                  <a:gd name="T72" fmla="*/ 0 w 714"/>
                  <a:gd name="T73" fmla="*/ 0 h 204"/>
                  <a:gd name="T74" fmla="*/ 0 w 714"/>
                  <a:gd name="T75" fmla="*/ 0 h 204"/>
                  <a:gd name="T76" fmla="*/ 0 w 714"/>
                  <a:gd name="T77" fmla="*/ 0 h 204"/>
                  <a:gd name="T78" fmla="*/ 0 w 714"/>
                  <a:gd name="T79" fmla="*/ 0 h 204"/>
                  <a:gd name="T80" fmla="*/ 0 w 714"/>
                  <a:gd name="T81" fmla="*/ 0 h 204"/>
                  <a:gd name="T82" fmla="*/ 0 w 714"/>
                  <a:gd name="T83" fmla="*/ 0 h 204"/>
                  <a:gd name="T84" fmla="*/ 0 w 714"/>
                  <a:gd name="T85" fmla="*/ 0 h 204"/>
                  <a:gd name="T86" fmla="*/ 0 w 714"/>
                  <a:gd name="T87" fmla="*/ 0 h 204"/>
                  <a:gd name="T88" fmla="*/ 0 w 714"/>
                  <a:gd name="T89" fmla="*/ 0 h 204"/>
                  <a:gd name="T90" fmla="*/ 0 w 714"/>
                  <a:gd name="T91" fmla="*/ 0 h 204"/>
                  <a:gd name="T92" fmla="*/ 0 w 714"/>
                  <a:gd name="T93" fmla="*/ 0 h 204"/>
                  <a:gd name="T94" fmla="*/ 0 w 714"/>
                  <a:gd name="T95" fmla="*/ 0 h 204"/>
                  <a:gd name="T96" fmla="*/ 0 w 714"/>
                  <a:gd name="T97" fmla="*/ 0 h 204"/>
                  <a:gd name="T98" fmla="*/ 0 w 714"/>
                  <a:gd name="T99" fmla="*/ 0 h 204"/>
                  <a:gd name="T100" fmla="*/ 0 w 714"/>
                  <a:gd name="T101" fmla="*/ 0 h 204"/>
                  <a:gd name="T102" fmla="*/ 0 w 714"/>
                  <a:gd name="T103" fmla="*/ 0 h 204"/>
                  <a:gd name="T104" fmla="*/ 0 w 714"/>
                  <a:gd name="T105" fmla="*/ 0 h 204"/>
                  <a:gd name="T106" fmla="*/ 0 w 714"/>
                  <a:gd name="T107" fmla="*/ 0 h 204"/>
                  <a:gd name="T108" fmla="*/ 0 w 714"/>
                  <a:gd name="T109" fmla="*/ 0 h 204"/>
                  <a:gd name="T110" fmla="*/ 0 w 714"/>
                  <a:gd name="T111" fmla="*/ 0 h 204"/>
                  <a:gd name="T112" fmla="*/ 0 w 714"/>
                  <a:gd name="T113" fmla="*/ 0 h 204"/>
                  <a:gd name="T114" fmla="*/ 0 w 714"/>
                  <a:gd name="T115" fmla="*/ 0 h 204"/>
                  <a:gd name="T116" fmla="*/ 0 w 714"/>
                  <a:gd name="T117" fmla="*/ 0 h 204"/>
                  <a:gd name="T118" fmla="*/ 0 w 714"/>
                  <a:gd name="T119" fmla="*/ 0 h 204"/>
                  <a:gd name="T120" fmla="*/ 0 w 714"/>
                  <a:gd name="T121" fmla="*/ 0 h 204"/>
                  <a:gd name="T122" fmla="*/ 0 w 714"/>
                  <a:gd name="T123" fmla="*/ 0 h 204"/>
                  <a:gd name="T124" fmla="*/ 0 w 714"/>
                  <a:gd name="T125" fmla="*/ 0 h 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14"/>
                  <a:gd name="T190" fmla="*/ 0 h 204"/>
                  <a:gd name="T191" fmla="*/ 714 w 714"/>
                  <a:gd name="T192" fmla="*/ 204 h 2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14" h="204">
                    <a:moveTo>
                      <a:pt x="140" y="39"/>
                    </a:moveTo>
                    <a:lnTo>
                      <a:pt x="133" y="43"/>
                    </a:lnTo>
                    <a:lnTo>
                      <a:pt x="127" y="48"/>
                    </a:lnTo>
                    <a:lnTo>
                      <a:pt x="120" y="51"/>
                    </a:lnTo>
                    <a:lnTo>
                      <a:pt x="114" y="54"/>
                    </a:lnTo>
                    <a:lnTo>
                      <a:pt x="109" y="56"/>
                    </a:lnTo>
                    <a:lnTo>
                      <a:pt x="104" y="58"/>
                    </a:lnTo>
                    <a:lnTo>
                      <a:pt x="98" y="60"/>
                    </a:lnTo>
                    <a:lnTo>
                      <a:pt x="94" y="62"/>
                    </a:lnTo>
                    <a:lnTo>
                      <a:pt x="89" y="64"/>
                    </a:lnTo>
                    <a:lnTo>
                      <a:pt x="84" y="66"/>
                    </a:lnTo>
                    <a:lnTo>
                      <a:pt x="79" y="68"/>
                    </a:lnTo>
                    <a:lnTo>
                      <a:pt x="74" y="70"/>
                    </a:lnTo>
                    <a:lnTo>
                      <a:pt x="68" y="73"/>
                    </a:lnTo>
                    <a:lnTo>
                      <a:pt x="59" y="76"/>
                    </a:lnTo>
                    <a:lnTo>
                      <a:pt x="52" y="80"/>
                    </a:lnTo>
                    <a:lnTo>
                      <a:pt x="44" y="83"/>
                    </a:lnTo>
                    <a:lnTo>
                      <a:pt x="37" y="87"/>
                    </a:lnTo>
                    <a:lnTo>
                      <a:pt x="29" y="91"/>
                    </a:lnTo>
                    <a:lnTo>
                      <a:pt x="23" y="95"/>
                    </a:lnTo>
                    <a:lnTo>
                      <a:pt x="18" y="101"/>
                    </a:lnTo>
                    <a:lnTo>
                      <a:pt x="11" y="112"/>
                    </a:lnTo>
                    <a:lnTo>
                      <a:pt x="5" y="122"/>
                    </a:lnTo>
                    <a:lnTo>
                      <a:pt x="1" y="133"/>
                    </a:lnTo>
                    <a:lnTo>
                      <a:pt x="0" y="146"/>
                    </a:lnTo>
                    <a:lnTo>
                      <a:pt x="2" y="151"/>
                    </a:lnTo>
                    <a:lnTo>
                      <a:pt x="6" y="155"/>
                    </a:lnTo>
                    <a:lnTo>
                      <a:pt x="10" y="158"/>
                    </a:lnTo>
                    <a:lnTo>
                      <a:pt x="16" y="161"/>
                    </a:lnTo>
                    <a:lnTo>
                      <a:pt x="22" y="163"/>
                    </a:lnTo>
                    <a:lnTo>
                      <a:pt x="27" y="165"/>
                    </a:lnTo>
                    <a:lnTo>
                      <a:pt x="34" y="166"/>
                    </a:lnTo>
                    <a:lnTo>
                      <a:pt x="38" y="167"/>
                    </a:lnTo>
                    <a:lnTo>
                      <a:pt x="55" y="171"/>
                    </a:lnTo>
                    <a:lnTo>
                      <a:pt x="73" y="172"/>
                    </a:lnTo>
                    <a:lnTo>
                      <a:pt x="91" y="171"/>
                    </a:lnTo>
                    <a:lnTo>
                      <a:pt x="110" y="168"/>
                    </a:lnTo>
                    <a:lnTo>
                      <a:pt x="127" y="164"/>
                    </a:lnTo>
                    <a:lnTo>
                      <a:pt x="146" y="160"/>
                    </a:lnTo>
                    <a:lnTo>
                      <a:pt x="163" y="154"/>
                    </a:lnTo>
                    <a:lnTo>
                      <a:pt x="180" y="149"/>
                    </a:lnTo>
                    <a:lnTo>
                      <a:pt x="197" y="142"/>
                    </a:lnTo>
                    <a:lnTo>
                      <a:pt x="215" y="135"/>
                    </a:lnTo>
                    <a:lnTo>
                      <a:pt x="232" y="129"/>
                    </a:lnTo>
                    <a:lnTo>
                      <a:pt x="250" y="123"/>
                    </a:lnTo>
                    <a:lnTo>
                      <a:pt x="267" y="117"/>
                    </a:lnTo>
                    <a:lnTo>
                      <a:pt x="286" y="113"/>
                    </a:lnTo>
                    <a:lnTo>
                      <a:pt x="303" y="109"/>
                    </a:lnTo>
                    <a:lnTo>
                      <a:pt x="322" y="107"/>
                    </a:lnTo>
                    <a:lnTo>
                      <a:pt x="330" y="107"/>
                    </a:lnTo>
                    <a:lnTo>
                      <a:pt x="338" y="107"/>
                    </a:lnTo>
                    <a:lnTo>
                      <a:pt x="347" y="108"/>
                    </a:lnTo>
                    <a:lnTo>
                      <a:pt x="354" y="109"/>
                    </a:lnTo>
                    <a:lnTo>
                      <a:pt x="362" y="112"/>
                    </a:lnTo>
                    <a:lnTo>
                      <a:pt x="369" y="115"/>
                    </a:lnTo>
                    <a:lnTo>
                      <a:pt x="377" y="118"/>
                    </a:lnTo>
                    <a:lnTo>
                      <a:pt x="385" y="121"/>
                    </a:lnTo>
                    <a:lnTo>
                      <a:pt x="394" y="126"/>
                    </a:lnTo>
                    <a:lnTo>
                      <a:pt x="402" y="132"/>
                    </a:lnTo>
                    <a:lnTo>
                      <a:pt x="409" y="138"/>
                    </a:lnTo>
                    <a:lnTo>
                      <a:pt x="417" y="146"/>
                    </a:lnTo>
                    <a:lnTo>
                      <a:pt x="424" y="153"/>
                    </a:lnTo>
                    <a:lnTo>
                      <a:pt x="431" y="160"/>
                    </a:lnTo>
                    <a:lnTo>
                      <a:pt x="438" y="167"/>
                    </a:lnTo>
                    <a:lnTo>
                      <a:pt x="446" y="173"/>
                    </a:lnTo>
                    <a:lnTo>
                      <a:pt x="461" y="183"/>
                    </a:lnTo>
                    <a:lnTo>
                      <a:pt x="475" y="190"/>
                    </a:lnTo>
                    <a:lnTo>
                      <a:pt x="490" y="196"/>
                    </a:lnTo>
                    <a:lnTo>
                      <a:pt x="505" y="200"/>
                    </a:lnTo>
                    <a:lnTo>
                      <a:pt x="521" y="203"/>
                    </a:lnTo>
                    <a:lnTo>
                      <a:pt x="537" y="204"/>
                    </a:lnTo>
                    <a:lnTo>
                      <a:pt x="552" y="203"/>
                    </a:lnTo>
                    <a:lnTo>
                      <a:pt x="568" y="201"/>
                    </a:lnTo>
                    <a:lnTo>
                      <a:pt x="583" y="198"/>
                    </a:lnTo>
                    <a:lnTo>
                      <a:pt x="599" y="193"/>
                    </a:lnTo>
                    <a:lnTo>
                      <a:pt x="613" y="187"/>
                    </a:lnTo>
                    <a:lnTo>
                      <a:pt x="628" y="180"/>
                    </a:lnTo>
                    <a:lnTo>
                      <a:pt x="641" y="170"/>
                    </a:lnTo>
                    <a:lnTo>
                      <a:pt x="653" y="161"/>
                    </a:lnTo>
                    <a:lnTo>
                      <a:pt x="666" y="150"/>
                    </a:lnTo>
                    <a:lnTo>
                      <a:pt x="676" y="137"/>
                    </a:lnTo>
                    <a:lnTo>
                      <a:pt x="681" y="130"/>
                    </a:lnTo>
                    <a:lnTo>
                      <a:pt x="687" y="122"/>
                    </a:lnTo>
                    <a:lnTo>
                      <a:pt x="692" y="115"/>
                    </a:lnTo>
                    <a:lnTo>
                      <a:pt x="696" y="106"/>
                    </a:lnTo>
                    <a:lnTo>
                      <a:pt x="702" y="98"/>
                    </a:lnTo>
                    <a:lnTo>
                      <a:pt x="706" y="89"/>
                    </a:lnTo>
                    <a:lnTo>
                      <a:pt x="710" y="81"/>
                    </a:lnTo>
                    <a:lnTo>
                      <a:pt x="714" y="72"/>
                    </a:lnTo>
                    <a:lnTo>
                      <a:pt x="714" y="70"/>
                    </a:lnTo>
                    <a:lnTo>
                      <a:pt x="713" y="69"/>
                    </a:lnTo>
                    <a:lnTo>
                      <a:pt x="711" y="69"/>
                    </a:lnTo>
                    <a:lnTo>
                      <a:pt x="709" y="71"/>
                    </a:lnTo>
                    <a:lnTo>
                      <a:pt x="700" y="87"/>
                    </a:lnTo>
                    <a:lnTo>
                      <a:pt x="690" y="101"/>
                    </a:lnTo>
                    <a:lnTo>
                      <a:pt x="680" y="116"/>
                    </a:lnTo>
                    <a:lnTo>
                      <a:pt x="670" y="129"/>
                    </a:lnTo>
                    <a:lnTo>
                      <a:pt x="657" y="141"/>
                    </a:lnTo>
                    <a:lnTo>
                      <a:pt x="645" y="154"/>
                    </a:lnTo>
                    <a:lnTo>
                      <a:pt x="632" y="164"/>
                    </a:lnTo>
                    <a:lnTo>
                      <a:pt x="616" y="173"/>
                    </a:lnTo>
                    <a:lnTo>
                      <a:pt x="598" y="182"/>
                    </a:lnTo>
                    <a:lnTo>
                      <a:pt x="578" y="187"/>
                    </a:lnTo>
                    <a:lnTo>
                      <a:pt x="558" y="190"/>
                    </a:lnTo>
                    <a:lnTo>
                      <a:pt x="538" y="190"/>
                    </a:lnTo>
                    <a:lnTo>
                      <a:pt x="517" y="188"/>
                    </a:lnTo>
                    <a:lnTo>
                      <a:pt x="498" y="183"/>
                    </a:lnTo>
                    <a:lnTo>
                      <a:pt x="478" y="175"/>
                    </a:lnTo>
                    <a:lnTo>
                      <a:pt x="461" y="166"/>
                    </a:lnTo>
                    <a:lnTo>
                      <a:pt x="454" y="161"/>
                    </a:lnTo>
                    <a:lnTo>
                      <a:pt x="446" y="155"/>
                    </a:lnTo>
                    <a:lnTo>
                      <a:pt x="439" y="149"/>
                    </a:lnTo>
                    <a:lnTo>
                      <a:pt x="433" y="142"/>
                    </a:lnTo>
                    <a:lnTo>
                      <a:pt x="427" y="136"/>
                    </a:lnTo>
                    <a:lnTo>
                      <a:pt x="420" y="130"/>
                    </a:lnTo>
                    <a:lnTo>
                      <a:pt x="413" y="124"/>
                    </a:lnTo>
                    <a:lnTo>
                      <a:pt x="406" y="118"/>
                    </a:lnTo>
                    <a:lnTo>
                      <a:pt x="400" y="114"/>
                    </a:lnTo>
                    <a:lnTo>
                      <a:pt x="394" y="109"/>
                    </a:lnTo>
                    <a:lnTo>
                      <a:pt x="387" y="106"/>
                    </a:lnTo>
                    <a:lnTo>
                      <a:pt x="380" y="103"/>
                    </a:lnTo>
                    <a:lnTo>
                      <a:pt x="373" y="101"/>
                    </a:lnTo>
                    <a:lnTo>
                      <a:pt x="366" y="99"/>
                    </a:lnTo>
                    <a:lnTo>
                      <a:pt x="358" y="97"/>
                    </a:lnTo>
                    <a:lnTo>
                      <a:pt x="351" y="96"/>
                    </a:lnTo>
                    <a:lnTo>
                      <a:pt x="335" y="95"/>
                    </a:lnTo>
                    <a:lnTo>
                      <a:pt x="319" y="95"/>
                    </a:lnTo>
                    <a:lnTo>
                      <a:pt x="302" y="97"/>
                    </a:lnTo>
                    <a:lnTo>
                      <a:pt x="287" y="100"/>
                    </a:lnTo>
                    <a:lnTo>
                      <a:pt x="270" y="104"/>
                    </a:lnTo>
                    <a:lnTo>
                      <a:pt x="255" y="108"/>
                    </a:lnTo>
                    <a:lnTo>
                      <a:pt x="239" y="114"/>
                    </a:lnTo>
                    <a:lnTo>
                      <a:pt x="225" y="119"/>
                    </a:lnTo>
                    <a:lnTo>
                      <a:pt x="205" y="126"/>
                    </a:lnTo>
                    <a:lnTo>
                      <a:pt x="186" y="133"/>
                    </a:lnTo>
                    <a:lnTo>
                      <a:pt x="167" y="139"/>
                    </a:lnTo>
                    <a:lnTo>
                      <a:pt x="149" y="146"/>
                    </a:lnTo>
                    <a:lnTo>
                      <a:pt x="129" y="151"/>
                    </a:lnTo>
                    <a:lnTo>
                      <a:pt x="110" y="155"/>
                    </a:lnTo>
                    <a:lnTo>
                      <a:pt x="89" y="157"/>
                    </a:lnTo>
                    <a:lnTo>
                      <a:pt x="69" y="158"/>
                    </a:lnTo>
                    <a:lnTo>
                      <a:pt x="63" y="158"/>
                    </a:lnTo>
                    <a:lnTo>
                      <a:pt x="58" y="158"/>
                    </a:lnTo>
                    <a:lnTo>
                      <a:pt x="54" y="158"/>
                    </a:lnTo>
                    <a:lnTo>
                      <a:pt x="49" y="157"/>
                    </a:lnTo>
                    <a:lnTo>
                      <a:pt x="45" y="156"/>
                    </a:lnTo>
                    <a:lnTo>
                      <a:pt x="40" y="155"/>
                    </a:lnTo>
                    <a:lnTo>
                      <a:pt x="36" y="154"/>
                    </a:lnTo>
                    <a:lnTo>
                      <a:pt x="30" y="153"/>
                    </a:lnTo>
                    <a:lnTo>
                      <a:pt x="20" y="149"/>
                    </a:lnTo>
                    <a:lnTo>
                      <a:pt x="13" y="142"/>
                    </a:lnTo>
                    <a:lnTo>
                      <a:pt x="11" y="133"/>
                    </a:lnTo>
                    <a:lnTo>
                      <a:pt x="16" y="120"/>
                    </a:lnTo>
                    <a:lnTo>
                      <a:pt x="21" y="112"/>
                    </a:lnTo>
                    <a:lnTo>
                      <a:pt x="28" y="104"/>
                    </a:lnTo>
                    <a:lnTo>
                      <a:pt x="36" y="98"/>
                    </a:lnTo>
                    <a:lnTo>
                      <a:pt x="43" y="93"/>
                    </a:lnTo>
                    <a:lnTo>
                      <a:pt x="51" y="89"/>
                    </a:lnTo>
                    <a:lnTo>
                      <a:pt x="60" y="85"/>
                    </a:lnTo>
                    <a:lnTo>
                      <a:pt x="69" y="81"/>
                    </a:lnTo>
                    <a:lnTo>
                      <a:pt x="78" y="76"/>
                    </a:lnTo>
                    <a:lnTo>
                      <a:pt x="86" y="72"/>
                    </a:lnTo>
                    <a:lnTo>
                      <a:pt x="95" y="68"/>
                    </a:lnTo>
                    <a:lnTo>
                      <a:pt x="106" y="64"/>
                    </a:lnTo>
                    <a:lnTo>
                      <a:pt x="116" y="60"/>
                    </a:lnTo>
                    <a:lnTo>
                      <a:pt x="125" y="55"/>
                    </a:lnTo>
                    <a:lnTo>
                      <a:pt x="134" y="50"/>
                    </a:lnTo>
                    <a:lnTo>
                      <a:pt x="142" y="42"/>
                    </a:lnTo>
                    <a:lnTo>
                      <a:pt x="147" y="35"/>
                    </a:lnTo>
                    <a:lnTo>
                      <a:pt x="147" y="27"/>
                    </a:lnTo>
                    <a:lnTo>
                      <a:pt x="140" y="20"/>
                    </a:lnTo>
                    <a:lnTo>
                      <a:pt x="128" y="15"/>
                    </a:lnTo>
                    <a:lnTo>
                      <a:pt x="113" y="9"/>
                    </a:lnTo>
                    <a:lnTo>
                      <a:pt x="96" y="5"/>
                    </a:lnTo>
                    <a:lnTo>
                      <a:pt x="81" y="2"/>
                    </a:lnTo>
                    <a:lnTo>
                      <a:pt x="68" y="1"/>
                    </a:lnTo>
                    <a:lnTo>
                      <a:pt x="59" y="0"/>
                    </a:lnTo>
                    <a:lnTo>
                      <a:pt x="59" y="1"/>
                    </a:lnTo>
                    <a:lnTo>
                      <a:pt x="63" y="2"/>
                    </a:lnTo>
                    <a:lnTo>
                      <a:pt x="74" y="5"/>
                    </a:lnTo>
                    <a:lnTo>
                      <a:pt x="88" y="10"/>
                    </a:lnTo>
                    <a:lnTo>
                      <a:pt x="105" y="16"/>
                    </a:lnTo>
                    <a:lnTo>
                      <a:pt x="120" y="22"/>
                    </a:lnTo>
                    <a:lnTo>
                      <a:pt x="133" y="28"/>
                    </a:lnTo>
                    <a:lnTo>
                      <a:pt x="141" y="34"/>
                    </a:lnTo>
                    <a:lnTo>
                      <a:pt x="140" y="39"/>
                    </a:lnTo>
                    <a:close/>
                  </a:path>
                </a:pathLst>
              </a:custGeom>
              <a:solidFill>
                <a:srgbClr val="140000"/>
              </a:solidFill>
              <a:ln w="9525">
                <a:noFill/>
                <a:round/>
                <a:headEnd/>
                <a:tailEnd/>
              </a:ln>
            </p:spPr>
            <p:txBody>
              <a:bodyPr/>
              <a:lstStyle/>
              <a:p>
                <a:endParaRPr lang="ja-JP" altLang="en-US"/>
              </a:p>
            </p:txBody>
          </p:sp>
          <p:sp>
            <p:nvSpPr>
              <p:cNvPr id="8335" name="Freeform 105"/>
              <p:cNvSpPr>
                <a:spLocks/>
              </p:cNvSpPr>
              <p:nvPr/>
            </p:nvSpPr>
            <p:spPr bwMode="auto">
              <a:xfrm>
                <a:off x="1262" y="2965"/>
                <a:ext cx="5" cy="20"/>
              </a:xfrm>
              <a:custGeom>
                <a:avLst/>
                <a:gdLst>
                  <a:gd name="T0" fmla="*/ 0 w 18"/>
                  <a:gd name="T1" fmla="*/ 0 h 82"/>
                  <a:gd name="T2" fmla="*/ 0 w 18"/>
                  <a:gd name="T3" fmla="*/ 0 h 82"/>
                  <a:gd name="T4" fmla="*/ 0 w 18"/>
                  <a:gd name="T5" fmla="*/ 0 h 82"/>
                  <a:gd name="T6" fmla="*/ 0 w 18"/>
                  <a:gd name="T7" fmla="*/ 0 h 82"/>
                  <a:gd name="T8" fmla="*/ 0 w 18"/>
                  <a:gd name="T9" fmla="*/ 0 h 82"/>
                  <a:gd name="T10" fmla="*/ 0 w 18"/>
                  <a:gd name="T11" fmla="*/ 0 h 82"/>
                  <a:gd name="T12" fmla="*/ 0 w 18"/>
                  <a:gd name="T13" fmla="*/ 0 h 82"/>
                  <a:gd name="T14" fmla="*/ 0 w 18"/>
                  <a:gd name="T15" fmla="*/ 0 h 82"/>
                  <a:gd name="T16" fmla="*/ 0 w 18"/>
                  <a:gd name="T17" fmla="*/ 0 h 82"/>
                  <a:gd name="T18" fmla="*/ 0 w 18"/>
                  <a:gd name="T19" fmla="*/ 0 h 82"/>
                  <a:gd name="T20" fmla="*/ 0 w 18"/>
                  <a:gd name="T21" fmla="*/ 0 h 82"/>
                  <a:gd name="T22" fmla="*/ 0 w 18"/>
                  <a:gd name="T23" fmla="*/ 0 h 82"/>
                  <a:gd name="T24" fmla="*/ 0 w 18"/>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2"/>
                  <a:gd name="T41" fmla="*/ 18 w 18"/>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2">
                    <a:moveTo>
                      <a:pt x="3" y="0"/>
                    </a:moveTo>
                    <a:lnTo>
                      <a:pt x="4" y="5"/>
                    </a:lnTo>
                    <a:lnTo>
                      <a:pt x="7" y="19"/>
                    </a:lnTo>
                    <a:lnTo>
                      <a:pt x="8" y="38"/>
                    </a:lnTo>
                    <a:lnTo>
                      <a:pt x="5" y="60"/>
                    </a:lnTo>
                    <a:lnTo>
                      <a:pt x="0" y="77"/>
                    </a:lnTo>
                    <a:lnTo>
                      <a:pt x="1" y="82"/>
                    </a:lnTo>
                    <a:lnTo>
                      <a:pt x="6" y="80"/>
                    </a:lnTo>
                    <a:lnTo>
                      <a:pt x="11" y="72"/>
                    </a:lnTo>
                    <a:lnTo>
                      <a:pt x="16" y="58"/>
                    </a:lnTo>
                    <a:lnTo>
                      <a:pt x="18" y="37"/>
                    </a:lnTo>
                    <a:lnTo>
                      <a:pt x="14" y="16"/>
                    </a:lnTo>
                    <a:lnTo>
                      <a:pt x="3" y="0"/>
                    </a:lnTo>
                    <a:close/>
                  </a:path>
                </a:pathLst>
              </a:custGeom>
              <a:solidFill>
                <a:srgbClr val="140000"/>
              </a:solidFill>
              <a:ln w="9525">
                <a:noFill/>
                <a:round/>
                <a:headEnd/>
                <a:tailEnd/>
              </a:ln>
            </p:spPr>
            <p:txBody>
              <a:bodyPr/>
              <a:lstStyle/>
              <a:p>
                <a:endParaRPr lang="ja-JP" altLang="en-US"/>
              </a:p>
            </p:txBody>
          </p:sp>
          <p:sp>
            <p:nvSpPr>
              <p:cNvPr id="8336" name="Freeform 106"/>
              <p:cNvSpPr>
                <a:spLocks/>
              </p:cNvSpPr>
              <p:nvPr/>
            </p:nvSpPr>
            <p:spPr bwMode="auto">
              <a:xfrm>
                <a:off x="1209" y="2908"/>
                <a:ext cx="17" cy="51"/>
              </a:xfrm>
              <a:custGeom>
                <a:avLst/>
                <a:gdLst>
                  <a:gd name="T0" fmla="*/ 0 w 71"/>
                  <a:gd name="T1" fmla="*/ 0 h 207"/>
                  <a:gd name="T2" fmla="*/ 0 w 71"/>
                  <a:gd name="T3" fmla="*/ 0 h 207"/>
                  <a:gd name="T4" fmla="*/ 0 w 71"/>
                  <a:gd name="T5" fmla="*/ 0 h 207"/>
                  <a:gd name="T6" fmla="*/ 0 w 71"/>
                  <a:gd name="T7" fmla="*/ 0 h 207"/>
                  <a:gd name="T8" fmla="*/ 0 w 71"/>
                  <a:gd name="T9" fmla="*/ 0 h 207"/>
                  <a:gd name="T10" fmla="*/ 0 w 71"/>
                  <a:gd name="T11" fmla="*/ 0 h 207"/>
                  <a:gd name="T12" fmla="*/ 0 w 71"/>
                  <a:gd name="T13" fmla="*/ 0 h 207"/>
                  <a:gd name="T14" fmla="*/ 0 w 71"/>
                  <a:gd name="T15" fmla="*/ 0 h 207"/>
                  <a:gd name="T16" fmla="*/ 0 w 71"/>
                  <a:gd name="T17" fmla="*/ 0 h 207"/>
                  <a:gd name="T18" fmla="*/ 0 w 71"/>
                  <a:gd name="T19" fmla="*/ 0 h 207"/>
                  <a:gd name="T20" fmla="*/ 0 w 71"/>
                  <a:gd name="T21" fmla="*/ 0 h 207"/>
                  <a:gd name="T22" fmla="*/ 0 w 71"/>
                  <a:gd name="T23" fmla="*/ 0 h 207"/>
                  <a:gd name="T24" fmla="*/ 0 w 71"/>
                  <a:gd name="T25" fmla="*/ 0 h 207"/>
                  <a:gd name="T26" fmla="*/ 0 w 71"/>
                  <a:gd name="T27" fmla="*/ 0 h 207"/>
                  <a:gd name="T28" fmla="*/ 0 w 71"/>
                  <a:gd name="T29" fmla="*/ 0 h 207"/>
                  <a:gd name="T30" fmla="*/ 0 w 71"/>
                  <a:gd name="T31" fmla="*/ 0 h 207"/>
                  <a:gd name="T32" fmla="*/ 0 w 71"/>
                  <a:gd name="T33" fmla="*/ 0 h 207"/>
                  <a:gd name="T34" fmla="*/ 0 w 71"/>
                  <a:gd name="T35" fmla="*/ 0 h 207"/>
                  <a:gd name="T36" fmla="*/ 0 w 71"/>
                  <a:gd name="T37" fmla="*/ 0 h 207"/>
                  <a:gd name="T38" fmla="*/ 0 w 71"/>
                  <a:gd name="T39" fmla="*/ 0 h 207"/>
                  <a:gd name="T40" fmla="*/ 0 w 71"/>
                  <a:gd name="T41" fmla="*/ 0 h 207"/>
                  <a:gd name="T42" fmla="*/ 0 w 71"/>
                  <a:gd name="T43" fmla="*/ 0 h 207"/>
                  <a:gd name="T44" fmla="*/ 0 w 71"/>
                  <a:gd name="T45" fmla="*/ 0 h 207"/>
                  <a:gd name="T46" fmla="*/ 0 w 71"/>
                  <a:gd name="T47" fmla="*/ 0 h 207"/>
                  <a:gd name="T48" fmla="*/ 0 w 71"/>
                  <a:gd name="T49" fmla="*/ 0 h 207"/>
                  <a:gd name="T50" fmla="*/ 0 w 71"/>
                  <a:gd name="T51" fmla="*/ 0 h 207"/>
                  <a:gd name="T52" fmla="*/ 0 w 71"/>
                  <a:gd name="T53" fmla="*/ 0 h 207"/>
                  <a:gd name="T54" fmla="*/ 0 w 71"/>
                  <a:gd name="T55" fmla="*/ 0 h 207"/>
                  <a:gd name="T56" fmla="*/ 0 w 71"/>
                  <a:gd name="T57" fmla="*/ 0 h 207"/>
                  <a:gd name="T58" fmla="*/ 0 w 71"/>
                  <a:gd name="T59" fmla="*/ 0 h 207"/>
                  <a:gd name="T60" fmla="*/ 0 w 71"/>
                  <a:gd name="T61" fmla="*/ 0 h 207"/>
                  <a:gd name="T62" fmla="*/ 0 w 71"/>
                  <a:gd name="T63" fmla="*/ 0 h 207"/>
                  <a:gd name="T64" fmla="*/ 0 w 71"/>
                  <a:gd name="T65" fmla="*/ 0 h 207"/>
                  <a:gd name="T66" fmla="*/ 0 w 71"/>
                  <a:gd name="T67" fmla="*/ 0 h 207"/>
                  <a:gd name="T68" fmla="*/ 0 w 71"/>
                  <a:gd name="T69" fmla="*/ 0 h 207"/>
                  <a:gd name="T70" fmla="*/ 0 w 71"/>
                  <a:gd name="T71" fmla="*/ 0 h 207"/>
                  <a:gd name="T72" fmla="*/ 0 w 71"/>
                  <a:gd name="T73" fmla="*/ 0 h 207"/>
                  <a:gd name="T74" fmla="*/ 0 w 71"/>
                  <a:gd name="T75" fmla="*/ 0 h 207"/>
                  <a:gd name="T76" fmla="*/ 0 w 71"/>
                  <a:gd name="T77" fmla="*/ 0 h 207"/>
                  <a:gd name="T78" fmla="*/ 0 w 71"/>
                  <a:gd name="T79" fmla="*/ 0 h 207"/>
                  <a:gd name="T80" fmla="*/ 0 w 71"/>
                  <a:gd name="T81" fmla="*/ 0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207"/>
                  <a:gd name="T125" fmla="*/ 71 w 71"/>
                  <a:gd name="T126" fmla="*/ 207 h 20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207">
                    <a:moveTo>
                      <a:pt x="14" y="0"/>
                    </a:moveTo>
                    <a:lnTo>
                      <a:pt x="12" y="7"/>
                    </a:lnTo>
                    <a:lnTo>
                      <a:pt x="14" y="21"/>
                    </a:lnTo>
                    <a:lnTo>
                      <a:pt x="19" y="43"/>
                    </a:lnTo>
                    <a:lnTo>
                      <a:pt x="33" y="66"/>
                    </a:lnTo>
                    <a:lnTo>
                      <a:pt x="42" y="78"/>
                    </a:lnTo>
                    <a:lnTo>
                      <a:pt x="51" y="89"/>
                    </a:lnTo>
                    <a:lnTo>
                      <a:pt x="58" y="100"/>
                    </a:lnTo>
                    <a:lnTo>
                      <a:pt x="62" y="112"/>
                    </a:lnTo>
                    <a:lnTo>
                      <a:pt x="64" y="122"/>
                    </a:lnTo>
                    <a:lnTo>
                      <a:pt x="64" y="132"/>
                    </a:lnTo>
                    <a:lnTo>
                      <a:pt x="61" y="142"/>
                    </a:lnTo>
                    <a:lnTo>
                      <a:pt x="55" y="150"/>
                    </a:lnTo>
                    <a:lnTo>
                      <a:pt x="47" y="158"/>
                    </a:lnTo>
                    <a:lnTo>
                      <a:pt x="39" y="166"/>
                    </a:lnTo>
                    <a:lnTo>
                      <a:pt x="31" y="174"/>
                    </a:lnTo>
                    <a:lnTo>
                      <a:pt x="24" y="181"/>
                    </a:lnTo>
                    <a:lnTo>
                      <a:pt x="17" y="188"/>
                    </a:lnTo>
                    <a:lnTo>
                      <a:pt x="9" y="195"/>
                    </a:lnTo>
                    <a:lnTo>
                      <a:pt x="4" y="201"/>
                    </a:lnTo>
                    <a:lnTo>
                      <a:pt x="0" y="207"/>
                    </a:lnTo>
                    <a:lnTo>
                      <a:pt x="2" y="206"/>
                    </a:lnTo>
                    <a:lnTo>
                      <a:pt x="7" y="200"/>
                    </a:lnTo>
                    <a:lnTo>
                      <a:pt x="15" y="195"/>
                    </a:lnTo>
                    <a:lnTo>
                      <a:pt x="24" y="187"/>
                    </a:lnTo>
                    <a:lnTo>
                      <a:pt x="33" y="180"/>
                    </a:lnTo>
                    <a:lnTo>
                      <a:pt x="42" y="171"/>
                    </a:lnTo>
                    <a:lnTo>
                      <a:pt x="51" y="164"/>
                    </a:lnTo>
                    <a:lnTo>
                      <a:pt x="57" y="159"/>
                    </a:lnTo>
                    <a:lnTo>
                      <a:pt x="65" y="146"/>
                    </a:lnTo>
                    <a:lnTo>
                      <a:pt x="70" y="126"/>
                    </a:lnTo>
                    <a:lnTo>
                      <a:pt x="71" y="106"/>
                    </a:lnTo>
                    <a:lnTo>
                      <a:pt x="64" y="86"/>
                    </a:lnTo>
                    <a:lnTo>
                      <a:pt x="58" y="78"/>
                    </a:lnTo>
                    <a:lnTo>
                      <a:pt x="51" y="68"/>
                    </a:lnTo>
                    <a:lnTo>
                      <a:pt x="43" y="60"/>
                    </a:lnTo>
                    <a:lnTo>
                      <a:pt x="36" y="51"/>
                    </a:lnTo>
                    <a:lnTo>
                      <a:pt x="29" y="41"/>
                    </a:lnTo>
                    <a:lnTo>
                      <a:pt x="23" y="28"/>
                    </a:lnTo>
                    <a:lnTo>
                      <a:pt x="18" y="16"/>
                    </a:lnTo>
                    <a:lnTo>
                      <a:pt x="14" y="0"/>
                    </a:lnTo>
                    <a:close/>
                  </a:path>
                </a:pathLst>
              </a:custGeom>
              <a:solidFill>
                <a:srgbClr val="140000"/>
              </a:solidFill>
              <a:ln w="9525">
                <a:noFill/>
                <a:round/>
                <a:headEnd/>
                <a:tailEnd/>
              </a:ln>
            </p:spPr>
            <p:txBody>
              <a:bodyPr/>
              <a:lstStyle/>
              <a:p>
                <a:endParaRPr lang="ja-JP" altLang="en-US"/>
              </a:p>
            </p:txBody>
          </p:sp>
          <p:sp>
            <p:nvSpPr>
              <p:cNvPr id="8337" name="Freeform 107"/>
              <p:cNvSpPr>
                <a:spLocks/>
              </p:cNvSpPr>
              <p:nvPr/>
            </p:nvSpPr>
            <p:spPr bwMode="auto">
              <a:xfrm>
                <a:off x="1209" y="2908"/>
                <a:ext cx="47" cy="41"/>
              </a:xfrm>
              <a:custGeom>
                <a:avLst/>
                <a:gdLst>
                  <a:gd name="T0" fmla="*/ 0 w 195"/>
                  <a:gd name="T1" fmla="*/ 0 h 164"/>
                  <a:gd name="T2" fmla="*/ 0 w 195"/>
                  <a:gd name="T3" fmla="*/ 0 h 164"/>
                  <a:gd name="T4" fmla="*/ 0 w 195"/>
                  <a:gd name="T5" fmla="*/ 0 h 164"/>
                  <a:gd name="T6" fmla="*/ 0 w 195"/>
                  <a:gd name="T7" fmla="*/ 0 h 164"/>
                  <a:gd name="T8" fmla="*/ 0 w 195"/>
                  <a:gd name="T9" fmla="*/ 0 h 164"/>
                  <a:gd name="T10" fmla="*/ 0 w 195"/>
                  <a:gd name="T11" fmla="*/ 0 h 164"/>
                  <a:gd name="T12" fmla="*/ 0 w 195"/>
                  <a:gd name="T13" fmla="*/ 0 h 164"/>
                  <a:gd name="T14" fmla="*/ 0 w 195"/>
                  <a:gd name="T15" fmla="*/ 0 h 164"/>
                  <a:gd name="T16" fmla="*/ 0 w 195"/>
                  <a:gd name="T17" fmla="*/ 0 h 164"/>
                  <a:gd name="T18" fmla="*/ 0 w 195"/>
                  <a:gd name="T19" fmla="*/ 0 h 164"/>
                  <a:gd name="T20" fmla="*/ 0 w 195"/>
                  <a:gd name="T21" fmla="*/ 0 h 164"/>
                  <a:gd name="T22" fmla="*/ 0 w 195"/>
                  <a:gd name="T23" fmla="*/ 0 h 164"/>
                  <a:gd name="T24" fmla="*/ 0 w 195"/>
                  <a:gd name="T25" fmla="*/ 0 h 164"/>
                  <a:gd name="T26" fmla="*/ 0 w 195"/>
                  <a:gd name="T27" fmla="*/ 0 h 164"/>
                  <a:gd name="T28" fmla="*/ 0 w 195"/>
                  <a:gd name="T29" fmla="*/ 0 h 164"/>
                  <a:gd name="T30" fmla="*/ 0 w 195"/>
                  <a:gd name="T31" fmla="*/ 0 h 164"/>
                  <a:gd name="T32" fmla="*/ 0 w 195"/>
                  <a:gd name="T33" fmla="*/ 0 h 164"/>
                  <a:gd name="T34" fmla="*/ 0 w 195"/>
                  <a:gd name="T35" fmla="*/ 0 h 164"/>
                  <a:gd name="T36" fmla="*/ 0 w 195"/>
                  <a:gd name="T37" fmla="*/ 0 h 164"/>
                  <a:gd name="T38" fmla="*/ 0 w 195"/>
                  <a:gd name="T39" fmla="*/ 0 h 164"/>
                  <a:gd name="T40" fmla="*/ 0 w 195"/>
                  <a:gd name="T41" fmla="*/ 0 h 164"/>
                  <a:gd name="T42" fmla="*/ 0 w 195"/>
                  <a:gd name="T43" fmla="*/ 0 h 164"/>
                  <a:gd name="T44" fmla="*/ 0 w 195"/>
                  <a:gd name="T45" fmla="*/ 0 h 164"/>
                  <a:gd name="T46" fmla="*/ 0 w 195"/>
                  <a:gd name="T47" fmla="*/ 0 h 164"/>
                  <a:gd name="T48" fmla="*/ 0 w 195"/>
                  <a:gd name="T49" fmla="*/ 0 h 164"/>
                  <a:gd name="T50" fmla="*/ 0 w 195"/>
                  <a:gd name="T51" fmla="*/ 0 h 164"/>
                  <a:gd name="T52" fmla="*/ 0 w 195"/>
                  <a:gd name="T53" fmla="*/ 0 h 164"/>
                  <a:gd name="T54" fmla="*/ 0 w 195"/>
                  <a:gd name="T55" fmla="*/ 0 h 164"/>
                  <a:gd name="T56" fmla="*/ 0 w 195"/>
                  <a:gd name="T57" fmla="*/ 0 h 164"/>
                  <a:gd name="T58" fmla="*/ 0 w 195"/>
                  <a:gd name="T59" fmla="*/ 0 h 164"/>
                  <a:gd name="T60" fmla="*/ 0 w 195"/>
                  <a:gd name="T61" fmla="*/ 0 h 164"/>
                  <a:gd name="T62" fmla="*/ 0 w 195"/>
                  <a:gd name="T63" fmla="*/ 0 h 164"/>
                  <a:gd name="T64" fmla="*/ 0 w 195"/>
                  <a:gd name="T65" fmla="*/ 0 h 164"/>
                  <a:gd name="T66" fmla="*/ 0 w 195"/>
                  <a:gd name="T67" fmla="*/ 0 h 164"/>
                  <a:gd name="T68" fmla="*/ 0 w 195"/>
                  <a:gd name="T69" fmla="*/ 0 h 164"/>
                  <a:gd name="T70" fmla="*/ 0 w 195"/>
                  <a:gd name="T71" fmla="*/ 0 h 164"/>
                  <a:gd name="T72" fmla="*/ 0 w 195"/>
                  <a:gd name="T73" fmla="*/ 0 h 164"/>
                  <a:gd name="T74" fmla="*/ 0 w 195"/>
                  <a:gd name="T75" fmla="*/ 0 h 164"/>
                  <a:gd name="T76" fmla="*/ 0 w 195"/>
                  <a:gd name="T77" fmla="*/ 0 h 164"/>
                  <a:gd name="T78" fmla="*/ 0 w 195"/>
                  <a:gd name="T79" fmla="*/ 0 h 164"/>
                  <a:gd name="T80" fmla="*/ 0 w 195"/>
                  <a:gd name="T81" fmla="*/ 0 h 1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5"/>
                  <a:gd name="T124" fmla="*/ 0 h 164"/>
                  <a:gd name="T125" fmla="*/ 195 w 195"/>
                  <a:gd name="T126" fmla="*/ 164 h 1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5" h="164">
                    <a:moveTo>
                      <a:pt x="4" y="8"/>
                    </a:moveTo>
                    <a:lnTo>
                      <a:pt x="7" y="9"/>
                    </a:lnTo>
                    <a:lnTo>
                      <a:pt x="16" y="13"/>
                    </a:lnTo>
                    <a:lnTo>
                      <a:pt x="27" y="19"/>
                    </a:lnTo>
                    <a:lnTo>
                      <a:pt x="42" y="26"/>
                    </a:lnTo>
                    <a:lnTo>
                      <a:pt x="59" y="35"/>
                    </a:lnTo>
                    <a:lnTo>
                      <a:pt x="76" y="46"/>
                    </a:lnTo>
                    <a:lnTo>
                      <a:pt x="93" y="57"/>
                    </a:lnTo>
                    <a:lnTo>
                      <a:pt x="107" y="69"/>
                    </a:lnTo>
                    <a:lnTo>
                      <a:pt x="120" y="83"/>
                    </a:lnTo>
                    <a:lnTo>
                      <a:pt x="129" y="96"/>
                    </a:lnTo>
                    <a:lnTo>
                      <a:pt x="137" y="111"/>
                    </a:lnTo>
                    <a:lnTo>
                      <a:pt x="145" y="125"/>
                    </a:lnTo>
                    <a:lnTo>
                      <a:pt x="154" y="138"/>
                    </a:lnTo>
                    <a:lnTo>
                      <a:pt x="164" y="149"/>
                    </a:lnTo>
                    <a:lnTo>
                      <a:pt x="177" y="158"/>
                    </a:lnTo>
                    <a:lnTo>
                      <a:pt x="195" y="164"/>
                    </a:lnTo>
                    <a:lnTo>
                      <a:pt x="194" y="163"/>
                    </a:lnTo>
                    <a:lnTo>
                      <a:pt x="191" y="160"/>
                    </a:lnTo>
                    <a:lnTo>
                      <a:pt x="187" y="155"/>
                    </a:lnTo>
                    <a:lnTo>
                      <a:pt x="180" y="149"/>
                    </a:lnTo>
                    <a:lnTo>
                      <a:pt x="174" y="140"/>
                    </a:lnTo>
                    <a:lnTo>
                      <a:pt x="167" y="129"/>
                    </a:lnTo>
                    <a:lnTo>
                      <a:pt x="161" y="117"/>
                    </a:lnTo>
                    <a:lnTo>
                      <a:pt x="154" y="104"/>
                    </a:lnTo>
                    <a:lnTo>
                      <a:pt x="146" y="90"/>
                    </a:lnTo>
                    <a:lnTo>
                      <a:pt x="139" y="78"/>
                    </a:lnTo>
                    <a:lnTo>
                      <a:pt x="132" y="66"/>
                    </a:lnTo>
                    <a:lnTo>
                      <a:pt x="125" y="56"/>
                    </a:lnTo>
                    <a:lnTo>
                      <a:pt x="118" y="47"/>
                    </a:lnTo>
                    <a:lnTo>
                      <a:pt x="109" y="40"/>
                    </a:lnTo>
                    <a:lnTo>
                      <a:pt x="100" y="32"/>
                    </a:lnTo>
                    <a:lnTo>
                      <a:pt x="91" y="27"/>
                    </a:lnTo>
                    <a:lnTo>
                      <a:pt x="79" y="22"/>
                    </a:lnTo>
                    <a:lnTo>
                      <a:pt x="64" y="16"/>
                    </a:lnTo>
                    <a:lnTo>
                      <a:pt x="47" y="10"/>
                    </a:lnTo>
                    <a:lnTo>
                      <a:pt x="29" y="5"/>
                    </a:lnTo>
                    <a:lnTo>
                      <a:pt x="15" y="1"/>
                    </a:lnTo>
                    <a:lnTo>
                      <a:pt x="4" y="0"/>
                    </a:lnTo>
                    <a:lnTo>
                      <a:pt x="0" y="2"/>
                    </a:lnTo>
                    <a:lnTo>
                      <a:pt x="4" y="8"/>
                    </a:lnTo>
                    <a:close/>
                  </a:path>
                </a:pathLst>
              </a:custGeom>
              <a:solidFill>
                <a:srgbClr val="140000"/>
              </a:solidFill>
              <a:ln w="9525">
                <a:noFill/>
                <a:round/>
                <a:headEnd/>
                <a:tailEnd/>
              </a:ln>
            </p:spPr>
            <p:txBody>
              <a:bodyPr/>
              <a:lstStyle/>
              <a:p>
                <a:endParaRPr lang="ja-JP" altLang="en-US"/>
              </a:p>
            </p:txBody>
          </p:sp>
          <p:sp>
            <p:nvSpPr>
              <p:cNvPr id="8338" name="Freeform 108"/>
              <p:cNvSpPr>
                <a:spLocks/>
              </p:cNvSpPr>
              <p:nvPr/>
            </p:nvSpPr>
            <p:spPr bwMode="auto">
              <a:xfrm>
                <a:off x="1244" y="2912"/>
                <a:ext cx="16" cy="32"/>
              </a:xfrm>
              <a:custGeom>
                <a:avLst/>
                <a:gdLst>
                  <a:gd name="T0" fmla="*/ 0 w 61"/>
                  <a:gd name="T1" fmla="*/ 0 h 123"/>
                  <a:gd name="T2" fmla="*/ 0 w 61"/>
                  <a:gd name="T3" fmla="*/ 0 h 123"/>
                  <a:gd name="T4" fmla="*/ 0 w 61"/>
                  <a:gd name="T5" fmla="*/ 0 h 123"/>
                  <a:gd name="T6" fmla="*/ 0 w 61"/>
                  <a:gd name="T7" fmla="*/ 0 h 123"/>
                  <a:gd name="T8" fmla="*/ 0 w 61"/>
                  <a:gd name="T9" fmla="*/ 0 h 123"/>
                  <a:gd name="T10" fmla="*/ 0 w 61"/>
                  <a:gd name="T11" fmla="*/ 0 h 123"/>
                  <a:gd name="T12" fmla="*/ 0 w 61"/>
                  <a:gd name="T13" fmla="*/ 0 h 123"/>
                  <a:gd name="T14" fmla="*/ 0 w 61"/>
                  <a:gd name="T15" fmla="*/ 0 h 123"/>
                  <a:gd name="T16" fmla="*/ 0 w 61"/>
                  <a:gd name="T17" fmla="*/ 0 h 123"/>
                  <a:gd name="T18" fmla="*/ 0 w 61"/>
                  <a:gd name="T19" fmla="*/ 0 h 123"/>
                  <a:gd name="T20" fmla="*/ 0 w 61"/>
                  <a:gd name="T21" fmla="*/ 0 h 123"/>
                  <a:gd name="T22" fmla="*/ 0 w 61"/>
                  <a:gd name="T23" fmla="*/ 0 h 123"/>
                  <a:gd name="T24" fmla="*/ 0 w 61"/>
                  <a:gd name="T25" fmla="*/ 0 h 123"/>
                  <a:gd name="T26" fmla="*/ 0 w 61"/>
                  <a:gd name="T27" fmla="*/ 0 h 123"/>
                  <a:gd name="T28" fmla="*/ 0 w 61"/>
                  <a:gd name="T29" fmla="*/ 0 h 123"/>
                  <a:gd name="T30" fmla="*/ 0 w 61"/>
                  <a:gd name="T31" fmla="*/ 0 h 123"/>
                  <a:gd name="T32" fmla="*/ 0 w 61"/>
                  <a:gd name="T33" fmla="*/ 0 h 123"/>
                  <a:gd name="T34" fmla="*/ 0 w 61"/>
                  <a:gd name="T35" fmla="*/ 0 h 123"/>
                  <a:gd name="T36" fmla="*/ 0 w 61"/>
                  <a:gd name="T37" fmla="*/ 0 h 123"/>
                  <a:gd name="T38" fmla="*/ 0 w 61"/>
                  <a:gd name="T39" fmla="*/ 0 h 123"/>
                  <a:gd name="T40" fmla="*/ 0 w 61"/>
                  <a:gd name="T41" fmla="*/ 0 h 123"/>
                  <a:gd name="T42" fmla="*/ 0 w 61"/>
                  <a:gd name="T43" fmla="*/ 0 h 123"/>
                  <a:gd name="T44" fmla="*/ 0 w 61"/>
                  <a:gd name="T45" fmla="*/ 0 h 123"/>
                  <a:gd name="T46" fmla="*/ 0 w 61"/>
                  <a:gd name="T47" fmla="*/ 0 h 123"/>
                  <a:gd name="T48" fmla="*/ 0 w 61"/>
                  <a:gd name="T49" fmla="*/ 0 h 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23"/>
                  <a:gd name="T77" fmla="*/ 61 w 61"/>
                  <a:gd name="T78" fmla="*/ 123 h 1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23">
                    <a:moveTo>
                      <a:pt x="0" y="6"/>
                    </a:moveTo>
                    <a:lnTo>
                      <a:pt x="2" y="6"/>
                    </a:lnTo>
                    <a:lnTo>
                      <a:pt x="8" y="7"/>
                    </a:lnTo>
                    <a:lnTo>
                      <a:pt x="14" y="13"/>
                    </a:lnTo>
                    <a:lnTo>
                      <a:pt x="19" y="30"/>
                    </a:lnTo>
                    <a:lnTo>
                      <a:pt x="22" y="42"/>
                    </a:lnTo>
                    <a:lnTo>
                      <a:pt x="28" y="57"/>
                    </a:lnTo>
                    <a:lnTo>
                      <a:pt x="34" y="72"/>
                    </a:lnTo>
                    <a:lnTo>
                      <a:pt x="42" y="87"/>
                    </a:lnTo>
                    <a:lnTo>
                      <a:pt x="49" y="101"/>
                    </a:lnTo>
                    <a:lnTo>
                      <a:pt x="55" y="112"/>
                    </a:lnTo>
                    <a:lnTo>
                      <a:pt x="59" y="120"/>
                    </a:lnTo>
                    <a:lnTo>
                      <a:pt x="61" y="123"/>
                    </a:lnTo>
                    <a:lnTo>
                      <a:pt x="57" y="111"/>
                    </a:lnTo>
                    <a:lnTo>
                      <a:pt x="49" y="87"/>
                    </a:lnTo>
                    <a:lnTo>
                      <a:pt x="38" y="58"/>
                    </a:lnTo>
                    <a:lnTo>
                      <a:pt x="31" y="38"/>
                    </a:lnTo>
                    <a:lnTo>
                      <a:pt x="29" y="32"/>
                    </a:lnTo>
                    <a:lnTo>
                      <a:pt x="26" y="24"/>
                    </a:lnTo>
                    <a:lnTo>
                      <a:pt x="23" y="16"/>
                    </a:lnTo>
                    <a:lnTo>
                      <a:pt x="20" y="9"/>
                    </a:lnTo>
                    <a:lnTo>
                      <a:pt x="16" y="3"/>
                    </a:lnTo>
                    <a:lnTo>
                      <a:pt x="11" y="0"/>
                    </a:lnTo>
                    <a:lnTo>
                      <a:pt x="5" y="1"/>
                    </a:lnTo>
                    <a:lnTo>
                      <a:pt x="0" y="6"/>
                    </a:lnTo>
                    <a:close/>
                  </a:path>
                </a:pathLst>
              </a:custGeom>
              <a:solidFill>
                <a:srgbClr val="140000"/>
              </a:solidFill>
              <a:ln w="9525">
                <a:noFill/>
                <a:round/>
                <a:headEnd/>
                <a:tailEnd/>
              </a:ln>
            </p:spPr>
            <p:txBody>
              <a:bodyPr/>
              <a:lstStyle/>
              <a:p>
                <a:endParaRPr lang="ja-JP" altLang="en-US"/>
              </a:p>
            </p:txBody>
          </p:sp>
          <p:sp>
            <p:nvSpPr>
              <p:cNvPr id="8339" name="Freeform 109"/>
              <p:cNvSpPr>
                <a:spLocks/>
              </p:cNvSpPr>
              <p:nvPr/>
            </p:nvSpPr>
            <p:spPr bwMode="auto">
              <a:xfrm>
                <a:off x="1271" y="2684"/>
                <a:ext cx="65" cy="14"/>
              </a:xfrm>
              <a:custGeom>
                <a:avLst/>
                <a:gdLst>
                  <a:gd name="T0" fmla="*/ 0 w 266"/>
                  <a:gd name="T1" fmla="*/ 0 h 53"/>
                  <a:gd name="T2" fmla="*/ 0 w 266"/>
                  <a:gd name="T3" fmla="*/ 0 h 53"/>
                  <a:gd name="T4" fmla="*/ 0 w 266"/>
                  <a:gd name="T5" fmla="*/ 0 h 53"/>
                  <a:gd name="T6" fmla="*/ 0 w 266"/>
                  <a:gd name="T7" fmla="*/ 0 h 53"/>
                  <a:gd name="T8" fmla="*/ 0 w 266"/>
                  <a:gd name="T9" fmla="*/ 0 h 53"/>
                  <a:gd name="T10" fmla="*/ 0 w 266"/>
                  <a:gd name="T11" fmla="*/ 0 h 53"/>
                  <a:gd name="T12" fmla="*/ 0 w 266"/>
                  <a:gd name="T13" fmla="*/ 0 h 53"/>
                  <a:gd name="T14" fmla="*/ 0 w 266"/>
                  <a:gd name="T15" fmla="*/ 0 h 53"/>
                  <a:gd name="T16" fmla="*/ 0 w 266"/>
                  <a:gd name="T17" fmla="*/ 0 h 53"/>
                  <a:gd name="T18" fmla="*/ 0 w 266"/>
                  <a:gd name="T19" fmla="*/ 0 h 53"/>
                  <a:gd name="T20" fmla="*/ 0 w 266"/>
                  <a:gd name="T21" fmla="*/ 0 h 53"/>
                  <a:gd name="T22" fmla="*/ 0 w 266"/>
                  <a:gd name="T23" fmla="*/ 0 h 53"/>
                  <a:gd name="T24" fmla="*/ 0 w 266"/>
                  <a:gd name="T25" fmla="*/ 0 h 53"/>
                  <a:gd name="T26" fmla="*/ 0 w 266"/>
                  <a:gd name="T27" fmla="*/ 0 h 53"/>
                  <a:gd name="T28" fmla="*/ 0 w 266"/>
                  <a:gd name="T29" fmla="*/ 0 h 53"/>
                  <a:gd name="T30" fmla="*/ 0 w 266"/>
                  <a:gd name="T31" fmla="*/ 0 h 53"/>
                  <a:gd name="T32" fmla="*/ 0 w 266"/>
                  <a:gd name="T33" fmla="*/ 0 h 53"/>
                  <a:gd name="T34" fmla="*/ 0 w 266"/>
                  <a:gd name="T35" fmla="*/ 0 h 53"/>
                  <a:gd name="T36" fmla="*/ 0 w 266"/>
                  <a:gd name="T37" fmla="*/ 0 h 53"/>
                  <a:gd name="T38" fmla="*/ 0 w 266"/>
                  <a:gd name="T39" fmla="*/ 0 h 53"/>
                  <a:gd name="T40" fmla="*/ 0 w 266"/>
                  <a:gd name="T41" fmla="*/ 0 h 53"/>
                  <a:gd name="T42" fmla="*/ 0 w 266"/>
                  <a:gd name="T43" fmla="*/ 0 h 53"/>
                  <a:gd name="T44" fmla="*/ 0 w 266"/>
                  <a:gd name="T45" fmla="*/ 0 h 53"/>
                  <a:gd name="T46" fmla="*/ 0 w 266"/>
                  <a:gd name="T47" fmla="*/ 0 h 53"/>
                  <a:gd name="T48" fmla="*/ 0 w 266"/>
                  <a:gd name="T49" fmla="*/ 0 h 53"/>
                  <a:gd name="T50" fmla="*/ 0 w 266"/>
                  <a:gd name="T51" fmla="*/ 0 h 53"/>
                  <a:gd name="T52" fmla="*/ 0 w 266"/>
                  <a:gd name="T53" fmla="*/ 0 h 53"/>
                  <a:gd name="T54" fmla="*/ 0 w 266"/>
                  <a:gd name="T55" fmla="*/ 0 h 53"/>
                  <a:gd name="T56" fmla="*/ 0 w 266"/>
                  <a:gd name="T57" fmla="*/ 0 h 53"/>
                  <a:gd name="T58" fmla="*/ 0 w 266"/>
                  <a:gd name="T59" fmla="*/ 0 h 53"/>
                  <a:gd name="T60" fmla="*/ 0 w 266"/>
                  <a:gd name="T61" fmla="*/ 0 h 53"/>
                  <a:gd name="T62" fmla="*/ 0 w 266"/>
                  <a:gd name="T63" fmla="*/ 0 h 53"/>
                  <a:gd name="T64" fmla="*/ 0 w 266"/>
                  <a:gd name="T65" fmla="*/ 0 h 53"/>
                  <a:gd name="T66" fmla="*/ 0 w 266"/>
                  <a:gd name="T67" fmla="*/ 0 h 53"/>
                  <a:gd name="T68" fmla="*/ 0 w 266"/>
                  <a:gd name="T69" fmla="*/ 0 h 53"/>
                  <a:gd name="T70" fmla="*/ 0 w 266"/>
                  <a:gd name="T71" fmla="*/ 0 h 53"/>
                  <a:gd name="T72" fmla="*/ 0 w 266"/>
                  <a:gd name="T73" fmla="*/ 0 h 53"/>
                  <a:gd name="T74" fmla="*/ 0 w 266"/>
                  <a:gd name="T75" fmla="*/ 0 h 53"/>
                  <a:gd name="T76" fmla="*/ 0 w 266"/>
                  <a:gd name="T77" fmla="*/ 0 h 53"/>
                  <a:gd name="T78" fmla="*/ 0 w 266"/>
                  <a:gd name="T79" fmla="*/ 0 h 53"/>
                  <a:gd name="T80" fmla="*/ 0 w 266"/>
                  <a:gd name="T81" fmla="*/ 0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6"/>
                  <a:gd name="T124" fmla="*/ 0 h 53"/>
                  <a:gd name="T125" fmla="*/ 266 w 266"/>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6" h="53">
                    <a:moveTo>
                      <a:pt x="0" y="1"/>
                    </a:moveTo>
                    <a:lnTo>
                      <a:pt x="2" y="1"/>
                    </a:lnTo>
                    <a:lnTo>
                      <a:pt x="9" y="2"/>
                    </a:lnTo>
                    <a:lnTo>
                      <a:pt x="18" y="3"/>
                    </a:lnTo>
                    <a:lnTo>
                      <a:pt x="30" y="5"/>
                    </a:lnTo>
                    <a:lnTo>
                      <a:pt x="45" y="7"/>
                    </a:lnTo>
                    <a:lnTo>
                      <a:pt x="61" y="10"/>
                    </a:lnTo>
                    <a:lnTo>
                      <a:pt x="80" y="13"/>
                    </a:lnTo>
                    <a:lnTo>
                      <a:pt x="99" y="17"/>
                    </a:lnTo>
                    <a:lnTo>
                      <a:pt x="120" y="21"/>
                    </a:lnTo>
                    <a:lnTo>
                      <a:pt x="140" y="25"/>
                    </a:lnTo>
                    <a:lnTo>
                      <a:pt x="161" y="29"/>
                    </a:lnTo>
                    <a:lnTo>
                      <a:pt x="182" y="33"/>
                    </a:lnTo>
                    <a:lnTo>
                      <a:pt x="201" y="38"/>
                    </a:lnTo>
                    <a:lnTo>
                      <a:pt x="219" y="42"/>
                    </a:lnTo>
                    <a:lnTo>
                      <a:pt x="235" y="47"/>
                    </a:lnTo>
                    <a:lnTo>
                      <a:pt x="248" y="53"/>
                    </a:lnTo>
                    <a:lnTo>
                      <a:pt x="251" y="53"/>
                    </a:lnTo>
                    <a:lnTo>
                      <a:pt x="254" y="53"/>
                    </a:lnTo>
                    <a:lnTo>
                      <a:pt x="259" y="53"/>
                    </a:lnTo>
                    <a:lnTo>
                      <a:pt x="264" y="53"/>
                    </a:lnTo>
                    <a:lnTo>
                      <a:pt x="266" y="52"/>
                    </a:lnTo>
                    <a:lnTo>
                      <a:pt x="265" y="50"/>
                    </a:lnTo>
                    <a:lnTo>
                      <a:pt x="260" y="45"/>
                    </a:lnTo>
                    <a:lnTo>
                      <a:pt x="248" y="40"/>
                    </a:lnTo>
                    <a:lnTo>
                      <a:pt x="240" y="37"/>
                    </a:lnTo>
                    <a:lnTo>
                      <a:pt x="230" y="34"/>
                    </a:lnTo>
                    <a:lnTo>
                      <a:pt x="220" y="30"/>
                    </a:lnTo>
                    <a:lnTo>
                      <a:pt x="207" y="27"/>
                    </a:lnTo>
                    <a:lnTo>
                      <a:pt x="194" y="23"/>
                    </a:lnTo>
                    <a:lnTo>
                      <a:pt x="179" y="20"/>
                    </a:lnTo>
                    <a:lnTo>
                      <a:pt x="164" y="16"/>
                    </a:lnTo>
                    <a:lnTo>
                      <a:pt x="149" y="12"/>
                    </a:lnTo>
                    <a:lnTo>
                      <a:pt x="131" y="9"/>
                    </a:lnTo>
                    <a:lnTo>
                      <a:pt x="115" y="7"/>
                    </a:lnTo>
                    <a:lnTo>
                      <a:pt x="96" y="4"/>
                    </a:lnTo>
                    <a:lnTo>
                      <a:pt x="78" y="3"/>
                    </a:lnTo>
                    <a:lnTo>
                      <a:pt x="59" y="1"/>
                    </a:lnTo>
                    <a:lnTo>
                      <a:pt x="39" y="1"/>
                    </a:lnTo>
                    <a:lnTo>
                      <a:pt x="20" y="0"/>
                    </a:lnTo>
                    <a:lnTo>
                      <a:pt x="0" y="1"/>
                    </a:lnTo>
                    <a:close/>
                  </a:path>
                </a:pathLst>
              </a:custGeom>
              <a:solidFill>
                <a:srgbClr val="140000"/>
              </a:solidFill>
              <a:ln w="9525">
                <a:noFill/>
                <a:round/>
                <a:headEnd/>
                <a:tailEnd/>
              </a:ln>
            </p:spPr>
            <p:txBody>
              <a:bodyPr/>
              <a:lstStyle/>
              <a:p>
                <a:endParaRPr lang="ja-JP" altLang="en-US"/>
              </a:p>
            </p:txBody>
          </p:sp>
          <p:sp>
            <p:nvSpPr>
              <p:cNvPr id="8340" name="Freeform 110"/>
              <p:cNvSpPr>
                <a:spLocks/>
              </p:cNvSpPr>
              <p:nvPr/>
            </p:nvSpPr>
            <p:spPr bwMode="auto">
              <a:xfrm>
                <a:off x="1008" y="2971"/>
                <a:ext cx="123" cy="10"/>
              </a:xfrm>
              <a:custGeom>
                <a:avLst/>
                <a:gdLst>
                  <a:gd name="T0" fmla="*/ 0 w 503"/>
                  <a:gd name="T1" fmla="*/ 0 h 43"/>
                  <a:gd name="T2" fmla="*/ 0 w 503"/>
                  <a:gd name="T3" fmla="*/ 0 h 43"/>
                  <a:gd name="T4" fmla="*/ 0 w 503"/>
                  <a:gd name="T5" fmla="*/ 0 h 43"/>
                  <a:gd name="T6" fmla="*/ 0 w 503"/>
                  <a:gd name="T7" fmla="*/ 0 h 43"/>
                  <a:gd name="T8" fmla="*/ 0 w 503"/>
                  <a:gd name="T9" fmla="*/ 0 h 43"/>
                  <a:gd name="T10" fmla="*/ 0 w 503"/>
                  <a:gd name="T11" fmla="*/ 0 h 43"/>
                  <a:gd name="T12" fmla="*/ 0 w 503"/>
                  <a:gd name="T13" fmla="*/ 0 h 43"/>
                  <a:gd name="T14" fmla="*/ 0 w 503"/>
                  <a:gd name="T15" fmla="*/ 0 h 43"/>
                  <a:gd name="T16" fmla="*/ 0 w 503"/>
                  <a:gd name="T17" fmla="*/ 0 h 43"/>
                  <a:gd name="T18" fmla="*/ 0 w 503"/>
                  <a:gd name="T19" fmla="*/ 0 h 43"/>
                  <a:gd name="T20" fmla="*/ 0 w 503"/>
                  <a:gd name="T21" fmla="*/ 0 h 43"/>
                  <a:gd name="T22" fmla="*/ 0 w 503"/>
                  <a:gd name="T23" fmla="*/ 0 h 43"/>
                  <a:gd name="T24" fmla="*/ 0 w 503"/>
                  <a:gd name="T25" fmla="*/ 0 h 43"/>
                  <a:gd name="T26" fmla="*/ 0 w 503"/>
                  <a:gd name="T27" fmla="*/ 0 h 43"/>
                  <a:gd name="T28" fmla="*/ 0 w 503"/>
                  <a:gd name="T29" fmla="*/ 0 h 43"/>
                  <a:gd name="T30" fmla="*/ 0 w 503"/>
                  <a:gd name="T31" fmla="*/ 0 h 43"/>
                  <a:gd name="T32" fmla="*/ 0 w 503"/>
                  <a:gd name="T33" fmla="*/ 0 h 43"/>
                  <a:gd name="T34" fmla="*/ 0 w 503"/>
                  <a:gd name="T35" fmla="*/ 0 h 43"/>
                  <a:gd name="T36" fmla="*/ 0 w 503"/>
                  <a:gd name="T37" fmla="*/ 0 h 43"/>
                  <a:gd name="T38" fmla="*/ 0 w 503"/>
                  <a:gd name="T39" fmla="*/ 0 h 43"/>
                  <a:gd name="T40" fmla="*/ 0 w 503"/>
                  <a:gd name="T41" fmla="*/ 0 h 43"/>
                  <a:gd name="T42" fmla="*/ 0 w 503"/>
                  <a:gd name="T43" fmla="*/ 0 h 43"/>
                  <a:gd name="T44" fmla="*/ 0 w 503"/>
                  <a:gd name="T45" fmla="*/ 0 h 43"/>
                  <a:gd name="T46" fmla="*/ 0 w 503"/>
                  <a:gd name="T47" fmla="*/ 0 h 43"/>
                  <a:gd name="T48" fmla="*/ 0 w 503"/>
                  <a:gd name="T49" fmla="*/ 0 h 43"/>
                  <a:gd name="T50" fmla="*/ 0 w 503"/>
                  <a:gd name="T51" fmla="*/ 0 h 43"/>
                  <a:gd name="T52" fmla="*/ 0 w 503"/>
                  <a:gd name="T53" fmla="*/ 0 h 43"/>
                  <a:gd name="T54" fmla="*/ 0 w 503"/>
                  <a:gd name="T55" fmla="*/ 0 h 43"/>
                  <a:gd name="T56" fmla="*/ 0 w 503"/>
                  <a:gd name="T57" fmla="*/ 0 h 43"/>
                  <a:gd name="T58" fmla="*/ 0 w 503"/>
                  <a:gd name="T59" fmla="*/ 0 h 43"/>
                  <a:gd name="T60" fmla="*/ 0 w 503"/>
                  <a:gd name="T61" fmla="*/ 0 h 43"/>
                  <a:gd name="T62" fmla="*/ 0 w 503"/>
                  <a:gd name="T63" fmla="*/ 0 h 43"/>
                  <a:gd name="T64" fmla="*/ 0 w 503"/>
                  <a:gd name="T65" fmla="*/ 0 h 43"/>
                  <a:gd name="T66" fmla="*/ 0 w 503"/>
                  <a:gd name="T67" fmla="*/ 0 h 43"/>
                  <a:gd name="T68" fmla="*/ 0 w 503"/>
                  <a:gd name="T69" fmla="*/ 0 h 43"/>
                  <a:gd name="T70" fmla="*/ 0 w 503"/>
                  <a:gd name="T71" fmla="*/ 0 h 43"/>
                  <a:gd name="T72" fmla="*/ 0 w 503"/>
                  <a:gd name="T73" fmla="*/ 0 h 43"/>
                  <a:gd name="T74" fmla="*/ 0 w 503"/>
                  <a:gd name="T75" fmla="*/ 0 h 43"/>
                  <a:gd name="T76" fmla="*/ 0 w 503"/>
                  <a:gd name="T77" fmla="*/ 0 h 43"/>
                  <a:gd name="T78" fmla="*/ 0 w 503"/>
                  <a:gd name="T79" fmla="*/ 0 h 43"/>
                  <a:gd name="T80" fmla="*/ 0 w 503"/>
                  <a:gd name="T81" fmla="*/ 0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3"/>
                  <a:gd name="T124" fmla="*/ 0 h 43"/>
                  <a:gd name="T125" fmla="*/ 503 w 503"/>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3" h="43">
                    <a:moveTo>
                      <a:pt x="0" y="2"/>
                    </a:moveTo>
                    <a:lnTo>
                      <a:pt x="4" y="2"/>
                    </a:lnTo>
                    <a:lnTo>
                      <a:pt x="14" y="4"/>
                    </a:lnTo>
                    <a:lnTo>
                      <a:pt x="31" y="6"/>
                    </a:lnTo>
                    <a:lnTo>
                      <a:pt x="52" y="8"/>
                    </a:lnTo>
                    <a:lnTo>
                      <a:pt x="79" y="11"/>
                    </a:lnTo>
                    <a:lnTo>
                      <a:pt x="110" y="14"/>
                    </a:lnTo>
                    <a:lnTo>
                      <a:pt x="144" y="16"/>
                    </a:lnTo>
                    <a:lnTo>
                      <a:pt x="180" y="19"/>
                    </a:lnTo>
                    <a:lnTo>
                      <a:pt x="218" y="21"/>
                    </a:lnTo>
                    <a:lnTo>
                      <a:pt x="257" y="22"/>
                    </a:lnTo>
                    <a:lnTo>
                      <a:pt x="297" y="22"/>
                    </a:lnTo>
                    <a:lnTo>
                      <a:pt x="336" y="21"/>
                    </a:lnTo>
                    <a:lnTo>
                      <a:pt x="374" y="19"/>
                    </a:lnTo>
                    <a:lnTo>
                      <a:pt x="411" y="14"/>
                    </a:lnTo>
                    <a:lnTo>
                      <a:pt x="444" y="8"/>
                    </a:lnTo>
                    <a:lnTo>
                      <a:pt x="475" y="1"/>
                    </a:lnTo>
                    <a:lnTo>
                      <a:pt x="477" y="1"/>
                    </a:lnTo>
                    <a:lnTo>
                      <a:pt x="483" y="0"/>
                    </a:lnTo>
                    <a:lnTo>
                      <a:pt x="490" y="0"/>
                    </a:lnTo>
                    <a:lnTo>
                      <a:pt x="496" y="0"/>
                    </a:lnTo>
                    <a:lnTo>
                      <a:pt x="501" y="1"/>
                    </a:lnTo>
                    <a:lnTo>
                      <a:pt x="503" y="4"/>
                    </a:lnTo>
                    <a:lnTo>
                      <a:pt x="500" y="9"/>
                    </a:lnTo>
                    <a:lnTo>
                      <a:pt x="491" y="18"/>
                    </a:lnTo>
                    <a:lnTo>
                      <a:pt x="483" y="22"/>
                    </a:lnTo>
                    <a:lnTo>
                      <a:pt x="472" y="27"/>
                    </a:lnTo>
                    <a:lnTo>
                      <a:pt x="458" y="31"/>
                    </a:lnTo>
                    <a:lnTo>
                      <a:pt x="441" y="34"/>
                    </a:lnTo>
                    <a:lnTo>
                      <a:pt x="422" y="37"/>
                    </a:lnTo>
                    <a:lnTo>
                      <a:pt x="398" y="40"/>
                    </a:lnTo>
                    <a:lnTo>
                      <a:pt x="372" y="42"/>
                    </a:lnTo>
                    <a:lnTo>
                      <a:pt x="344" y="43"/>
                    </a:lnTo>
                    <a:lnTo>
                      <a:pt x="312" y="43"/>
                    </a:lnTo>
                    <a:lnTo>
                      <a:pt x="277" y="41"/>
                    </a:lnTo>
                    <a:lnTo>
                      <a:pt x="239" y="39"/>
                    </a:lnTo>
                    <a:lnTo>
                      <a:pt x="197" y="35"/>
                    </a:lnTo>
                    <a:lnTo>
                      <a:pt x="152" y="30"/>
                    </a:lnTo>
                    <a:lnTo>
                      <a:pt x="105" y="23"/>
                    </a:lnTo>
                    <a:lnTo>
                      <a:pt x="54" y="13"/>
                    </a:lnTo>
                    <a:lnTo>
                      <a:pt x="0" y="2"/>
                    </a:lnTo>
                    <a:close/>
                  </a:path>
                </a:pathLst>
              </a:custGeom>
              <a:solidFill>
                <a:srgbClr val="140000"/>
              </a:solidFill>
              <a:ln w="9525">
                <a:noFill/>
                <a:round/>
                <a:headEnd/>
                <a:tailEnd/>
              </a:ln>
            </p:spPr>
            <p:txBody>
              <a:bodyPr/>
              <a:lstStyle/>
              <a:p>
                <a:endParaRPr lang="ja-JP" altLang="en-US"/>
              </a:p>
            </p:txBody>
          </p:sp>
          <p:sp>
            <p:nvSpPr>
              <p:cNvPr id="8341" name="Freeform 111"/>
              <p:cNvSpPr>
                <a:spLocks/>
              </p:cNvSpPr>
              <p:nvPr/>
            </p:nvSpPr>
            <p:spPr bwMode="auto">
              <a:xfrm>
                <a:off x="1170" y="2963"/>
                <a:ext cx="90" cy="6"/>
              </a:xfrm>
              <a:custGeom>
                <a:avLst/>
                <a:gdLst>
                  <a:gd name="T0" fmla="*/ 0 w 361"/>
                  <a:gd name="T1" fmla="*/ 0 h 29"/>
                  <a:gd name="T2" fmla="*/ 0 w 361"/>
                  <a:gd name="T3" fmla="*/ 0 h 29"/>
                  <a:gd name="T4" fmla="*/ 0 w 361"/>
                  <a:gd name="T5" fmla="*/ 0 h 29"/>
                  <a:gd name="T6" fmla="*/ 0 w 361"/>
                  <a:gd name="T7" fmla="*/ 0 h 29"/>
                  <a:gd name="T8" fmla="*/ 0 w 361"/>
                  <a:gd name="T9" fmla="*/ 0 h 29"/>
                  <a:gd name="T10" fmla="*/ 0 w 361"/>
                  <a:gd name="T11" fmla="*/ 0 h 29"/>
                  <a:gd name="T12" fmla="*/ 0 w 361"/>
                  <a:gd name="T13" fmla="*/ 0 h 29"/>
                  <a:gd name="T14" fmla="*/ 0 w 361"/>
                  <a:gd name="T15" fmla="*/ 0 h 29"/>
                  <a:gd name="T16" fmla="*/ 0 w 361"/>
                  <a:gd name="T17" fmla="*/ 0 h 29"/>
                  <a:gd name="T18" fmla="*/ 0 w 361"/>
                  <a:gd name="T19" fmla="*/ 0 h 29"/>
                  <a:gd name="T20" fmla="*/ 0 w 361"/>
                  <a:gd name="T21" fmla="*/ 0 h 29"/>
                  <a:gd name="T22" fmla="*/ 0 w 361"/>
                  <a:gd name="T23" fmla="*/ 0 h 29"/>
                  <a:gd name="T24" fmla="*/ 0 w 361"/>
                  <a:gd name="T25" fmla="*/ 0 h 29"/>
                  <a:gd name="T26" fmla="*/ 0 w 361"/>
                  <a:gd name="T27" fmla="*/ 0 h 29"/>
                  <a:gd name="T28" fmla="*/ 0 w 361"/>
                  <a:gd name="T29" fmla="*/ 0 h 29"/>
                  <a:gd name="T30" fmla="*/ 0 w 361"/>
                  <a:gd name="T31" fmla="*/ 0 h 29"/>
                  <a:gd name="T32" fmla="*/ 0 w 361"/>
                  <a:gd name="T33" fmla="*/ 0 h 29"/>
                  <a:gd name="T34" fmla="*/ 0 w 361"/>
                  <a:gd name="T35" fmla="*/ 0 h 29"/>
                  <a:gd name="T36" fmla="*/ 0 w 361"/>
                  <a:gd name="T37" fmla="*/ 0 h 29"/>
                  <a:gd name="T38" fmla="*/ 0 w 361"/>
                  <a:gd name="T39" fmla="*/ 0 h 29"/>
                  <a:gd name="T40" fmla="*/ 0 w 361"/>
                  <a:gd name="T41" fmla="*/ 0 h 29"/>
                  <a:gd name="T42" fmla="*/ 0 w 361"/>
                  <a:gd name="T43" fmla="*/ 0 h 29"/>
                  <a:gd name="T44" fmla="*/ 0 w 361"/>
                  <a:gd name="T45" fmla="*/ 0 h 29"/>
                  <a:gd name="T46" fmla="*/ 0 w 361"/>
                  <a:gd name="T47" fmla="*/ 0 h 29"/>
                  <a:gd name="T48" fmla="*/ 0 w 361"/>
                  <a:gd name="T49" fmla="*/ 0 h 29"/>
                  <a:gd name="T50" fmla="*/ 0 w 361"/>
                  <a:gd name="T51" fmla="*/ 0 h 29"/>
                  <a:gd name="T52" fmla="*/ 0 w 361"/>
                  <a:gd name="T53" fmla="*/ 0 h 29"/>
                  <a:gd name="T54" fmla="*/ 0 w 361"/>
                  <a:gd name="T55" fmla="*/ 0 h 29"/>
                  <a:gd name="T56" fmla="*/ 0 w 361"/>
                  <a:gd name="T57" fmla="*/ 0 h 29"/>
                  <a:gd name="T58" fmla="*/ 0 w 361"/>
                  <a:gd name="T59" fmla="*/ 0 h 29"/>
                  <a:gd name="T60" fmla="*/ 0 w 361"/>
                  <a:gd name="T61" fmla="*/ 0 h 29"/>
                  <a:gd name="T62" fmla="*/ 0 w 361"/>
                  <a:gd name="T63" fmla="*/ 0 h 29"/>
                  <a:gd name="T64" fmla="*/ 0 w 361"/>
                  <a:gd name="T65" fmla="*/ 0 h 29"/>
                  <a:gd name="T66" fmla="*/ 0 w 361"/>
                  <a:gd name="T67" fmla="*/ 0 h 29"/>
                  <a:gd name="T68" fmla="*/ 0 w 361"/>
                  <a:gd name="T69" fmla="*/ 0 h 29"/>
                  <a:gd name="T70" fmla="*/ 0 w 361"/>
                  <a:gd name="T71" fmla="*/ 0 h 29"/>
                  <a:gd name="T72" fmla="*/ 0 w 361"/>
                  <a:gd name="T73" fmla="*/ 0 h 29"/>
                  <a:gd name="T74" fmla="*/ 0 w 361"/>
                  <a:gd name="T75" fmla="*/ 0 h 29"/>
                  <a:gd name="T76" fmla="*/ 0 w 361"/>
                  <a:gd name="T77" fmla="*/ 0 h 29"/>
                  <a:gd name="T78" fmla="*/ 0 w 361"/>
                  <a:gd name="T79" fmla="*/ 0 h 29"/>
                  <a:gd name="T80" fmla="*/ 0 w 361"/>
                  <a:gd name="T81" fmla="*/ 0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1"/>
                  <a:gd name="T124" fmla="*/ 0 h 29"/>
                  <a:gd name="T125" fmla="*/ 361 w 36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1" h="29">
                    <a:moveTo>
                      <a:pt x="0" y="29"/>
                    </a:moveTo>
                    <a:lnTo>
                      <a:pt x="3" y="29"/>
                    </a:lnTo>
                    <a:lnTo>
                      <a:pt x="13" y="28"/>
                    </a:lnTo>
                    <a:lnTo>
                      <a:pt x="29" y="27"/>
                    </a:lnTo>
                    <a:lnTo>
                      <a:pt x="49" y="25"/>
                    </a:lnTo>
                    <a:lnTo>
                      <a:pt x="74" y="24"/>
                    </a:lnTo>
                    <a:lnTo>
                      <a:pt x="101" y="22"/>
                    </a:lnTo>
                    <a:lnTo>
                      <a:pt x="129" y="19"/>
                    </a:lnTo>
                    <a:lnTo>
                      <a:pt x="159" y="16"/>
                    </a:lnTo>
                    <a:lnTo>
                      <a:pt x="189" y="14"/>
                    </a:lnTo>
                    <a:lnTo>
                      <a:pt x="219" y="11"/>
                    </a:lnTo>
                    <a:lnTo>
                      <a:pt x="247" y="9"/>
                    </a:lnTo>
                    <a:lnTo>
                      <a:pt x="271" y="7"/>
                    </a:lnTo>
                    <a:lnTo>
                      <a:pt x="293" y="5"/>
                    </a:lnTo>
                    <a:lnTo>
                      <a:pt x="311" y="3"/>
                    </a:lnTo>
                    <a:lnTo>
                      <a:pt x="322" y="2"/>
                    </a:lnTo>
                    <a:lnTo>
                      <a:pt x="328" y="1"/>
                    </a:lnTo>
                    <a:lnTo>
                      <a:pt x="334" y="0"/>
                    </a:lnTo>
                    <a:lnTo>
                      <a:pt x="341" y="1"/>
                    </a:lnTo>
                    <a:lnTo>
                      <a:pt x="350" y="2"/>
                    </a:lnTo>
                    <a:lnTo>
                      <a:pt x="356" y="4"/>
                    </a:lnTo>
                    <a:lnTo>
                      <a:pt x="361" y="7"/>
                    </a:lnTo>
                    <a:lnTo>
                      <a:pt x="361" y="10"/>
                    </a:lnTo>
                    <a:lnTo>
                      <a:pt x="358" y="13"/>
                    </a:lnTo>
                    <a:lnTo>
                      <a:pt x="348" y="16"/>
                    </a:lnTo>
                    <a:lnTo>
                      <a:pt x="337" y="18"/>
                    </a:lnTo>
                    <a:lnTo>
                      <a:pt x="322" y="20"/>
                    </a:lnTo>
                    <a:lnTo>
                      <a:pt x="302" y="21"/>
                    </a:lnTo>
                    <a:lnTo>
                      <a:pt x="278" y="22"/>
                    </a:lnTo>
                    <a:lnTo>
                      <a:pt x="251" y="23"/>
                    </a:lnTo>
                    <a:lnTo>
                      <a:pt x="222" y="24"/>
                    </a:lnTo>
                    <a:lnTo>
                      <a:pt x="191" y="25"/>
                    </a:lnTo>
                    <a:lnTo>
                      <a:pt x="160" y="26"/>
                    </a:lnTo>
                    <a:lnTo>
                      <a:pt x="129" y="27"/>
                    </a:lnTo>
                    <a:lnTo>
                      <a:pt x="101" y="27"/>
                    </a:lnTo>
                    <a:lnTo>
                      <a:pt x="73" y="28"/>
                    </a:lnTo>
                    <a:lnTo>
                      <a:pt x="49" y="28"/>
                    </a:lnTo>
                    <a:lnTo>
                      <a:pt x="29" y="29"/>
                    </a:lnTo>
                    <a:lnTo>
                      <a:pt x="13" y="29"/>
                    </a:lnTo>
                    <a:lnTo>
                      <a:pt x="3" y="29"/>
                    </a:lnTo>
                    <a:lnTo>
                      <a:pt x="0" y="29"/>
                    </a:lnTo>
                    <a:close/>
                  </a:path>
                </a:pathLst>
              </a:custGeom>
              <a:solidFill>
                <a:srgbClr val="140000"/>
              </a:solidFill>
              <a:ln w="9525">
                <a:noFill/>
                <a:round/>
                <a:headEnd/>
                <a:tailEnd/>
              </a:ln>
            </p:spPr>
            <p:txBody>
              <a:bodyPr/>
              <a:lstStyle/>
              <a:p>
                <a:endParaRPr lang="ja-JP" altLang="en-US"/>
              </a:p>
            </p:txBody>
          </p:sp>
          <p:sp>
            <p:nvSpPr>
              <p:cNvPr id="8342" name="Freeform 112"/>
              <p:cNvSpPr>
                <a:spLocks/>
              </p:cNvSpPr>
              <p:nvPr/>
            </p:nvSpPr>
            <p:spPr bwMode="auto">
              <a:xfrm>
                <a:off x="1266" y="2949"/>
                <a:ext cx="31" cy="16"/>
              </a:xfrm>
              <a:custGeom>
                <a:avLst/>
                <a:gdLst>
                  <a:gd name="T0" fmla="*/ 0 w 124"/>
                  <a:gd name="T1" fmla="*/ 0 h 57"/>
                  <a:gd name="T2" fmla="*/ 0 w 124"/>
                  <a:gd name="T3" fmla="*/ 0 h 57"/>
                  <a:gd name="T4" fmla="*/ 0 w 124"/>
                  <a:gd name="T5" fmla="*/ 0 h 57"/>
                  <a:gd name="T6" fmla="*/ 0 w 124"/>
                  <a:gd name="T7" fmla="*/ 0 h 57"/>
                  <a:gd name="T8" fmla="*/ 0 w 124"/>
                  <a:gd name="T9" fmla="*/ 0 h 57"/>
                  <a:gd name="T10" fmla="*/ 0 w 124"/>
                  <a:gd name="T11" fmla="*/ 0 h 57"/>
                  <a:gd name="T12" fmla="*/ 0 w 124"/>
                  <a:gd name="T13" fmla="*/ 0 h 57"/>
                  <a:gd name="T14" fmla="*/ 0 w 124"/>
                  <a:gd name="T15" fmla="*/ 0 h 57"/>
                  <a:gd name="T16" fmla="*/ 0 w 124"/>
                  <a:gd name="T17" fmla="*/ 0 h 57"/>
                  <a:gd name="T18" fmla="*/ 0 w 124"/>
                  <a:gd name="T19" fmla="*/ 0 h 57"/>
                  <a:gd name="T20" fmla="*/ 0 w 124"/>
                  <a:gd name="T21" fmla="*/ 0 h 57"/>
                  <a:gd name="T22" fmla="*/ 0 w 124"/>
                  <a:gd name="T23" fmla="*/ 0 h 57"/>
                  <a:gd name="T24" fmla="*/ 0 w 124"/>
                  <a:gd name="T25" fmla="*/ 0 h 57"/>
                  <a:gd name="T26" fmla="*/ 0 w 124"/>
                  <a:gd name="T27" fmla="*/ 0 h 57"/>
                  <a:gd name="T28" fmla="*/ 0 w 124"/>
                  <a:gd name="T29" fmla="*/ 0 h 57"/>
                  <a:gd name="T30" fmla="*/ 0 w 124"/>
                  <a:gd name="T31" fmla="*/ 0 h 57"/>
                  <a:gd name="T32" fmla="*/ 0 w 124"/>
                  <a:gd name="T33" fmla="*/ 0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57"/>
                  <a:gd name="T53" fmla="*/ 124 w 124"/>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57">
                    <a:moveTo>
                      <a:pt x="0" y="57"/>
                    </a:moveTo>
                    <a:lnTo>
                      <a:pt x="6" y="53"/>
                    </a:lnTo>
                    <a:lnTo>
                      <a:pt x="21" y="44"/>
                    </a:lnTo>
                    <a:lnTo>
                      <a:pt x="42" y="32"/>
                    </a:lnTo>
                    <a:lnTo>
                      <a:pt x="67" y="18"/>
                    </a:lnTo>
                    <a:lnTo>
                      <a:pt x="90" y="7"/>
                    </a:lnTo>
                    <a:lnTo>
                      <a:pt x="110" y="0"/>
                    </a:lnTo>
                    <a:lnTo>
                      <a:pt x="122" y="0"/>
                    </a:lnTo>
                    <a:lnTo>
                      <a:pt x="124" y="9"/>
                    </a:lnTo>
                    <a:lnTo>
                      <a:pt x="115" y="22"/>
                    </a:lnTo>
                    <a:lnTo>
                      <a:pt x="100" y="34"/>
                    </a:lnTo>
                    <a:lnTo>
                      <a:pt x="79" y="42"/>
                    </a:lnTo>
                    <a:lnTo>
                      <a:pt x="57" y="48"/>
                    </a:lnTo>
                    <a:lnTo>
                      <a:pt x="36" y="52"/>
                    </a:lnTo>
                    <a:lnTo>
                      <a:pt x="17" y="55"/>
                    </a:lnTo>
                    <a:lnTo>
                      <a:pt x="5" y="57"/>
                    </a:lnTo>
                    <a:lnTo>
                      <a:pt x="0" y="57"/>
                    </a:lnTo>
                    <a:close/>
                  </a:path>
                </a:pathLst>
              </a:custGeom>
              <a:solidFill>
                <a:srgbClr val="140000"/>
              </a:solidFill>
              <a:ln w="9525">
                <a:noFill/>
                <a:round/>
                <a:headEnd/>
                <a:tailEnd/>
              </a:ln>
            </p:spPr>
            <p:txBody>
              <a:bodyPr/>
              <a:lstStyle/>
              <a:p>
                <a:endParaRPr lang="ja-JP" altLang="en-US"/>
              </a:p>
            </p:txBody>
          </p:sp>
          <p:sp>
            <p:nvSpPr>
              <p:cNvPr id="8343" name="Freeform 113"/>
              <p:cNvSpPr>
                <a:spLocks/>
              </p:cNvSpPr>
              <p:nvPr/>
            </p:nvSpPr>
            <p:spPr bwMode="auto">
              <a:xfrm>
                <a:off x="1262" y="2936"/>
                <a:ext cx="39" cy="21"/>
              </a:xfrm>
              <a:custGeom>
                <a:avLst/>
                <a:gdLst>
                  <a:gd name="T0" fmla="*/ 0 w 157"/>
                  <a:gd name="T1" fmla="*/ 0 h 80"/>
                  <a:gd name="T2" fmla="*/ 0 w 157"/>
                  <a:gd name="T3" fmla="*/ 0 h 80"/>
                  <a:gd name="T4" fmla="*/ 0 w 157"/>
                  <a:gd name="T5" fmla="*/ 0 h 80"/>
                  <a:gd name="T6" fmla="*/ 0 w 157"/>
                  <a:gd name="T7" fmla="*/ 0 h 80"/>
                  <a:gd name="T8" fmla="*/ 0 w 157"/>
                  <a:gd name="T9" fmla="*/ 0 h 80"/>
                  <a:gd name="T10" fmla="*/ 0 w 157"/>
                  <a:gd name="T11" fmla="*/ 0 h 80"/>
                  <a:gd name="T12" fmla="*/ 0 w 157"/>
                  <a:gd name="T13" fmla="*/ 0 h 80"/>
                  <a:gd name="T14" fmla="*/ 0 w 157"/>
                  <a:gd name="T15" fmla="*/ 0 h 80"/>
                  <a:gd name="T16" fmla="*/ 0 w 157"/>
                  <a:gd name="T17" fmla="*/ 0 h 80"/>
                  <a:gd name="T18" fmla="*/ 0 w 157"/>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7"/>
                  <a:gd name="T31" fmla="*/ 0 h 80"/>
                  <a:gd name="T32" fmla="*/ 157 w 157"/>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7" h="80">
                    <a:moveTo>
                      <a:pt x="0" y="80"/>
                    </a:moveTo>
                    <a:lnTo>
                      <a:pt x="157" y="0"/>
                    </a:lnTo>
                    <a:lnTo>
                      <a:pt x="154" y="3"/>
                    </a:lnTo>
                    <a:lnTo>
                      <a:pt x="143" y="10"/>
                    </a:lnTo>
                    <a:lnTo>
                      <a:pt x="127" y="22"/>
                    </a:lnTo>
                    <a:lnTo>
                      <a:pt x="107" y="34"/>
                    </a:lnTo>
                    <a:lnTo>
                      <a:pt x="84" y="48"/>
                    </a:lnTo>
                    <a:lnTo>
                      <a:pt x="57" y="61"/>
                    </a:lnTo>
                    <a:lnTo>
                      <a:pt x="29" y="72"/>
                    </a:lnTo>
                    <a:lnTo>
                      <a:pt x="0" y="80"/>
                    </a:lnTo>
                    <a:close/>
                  </a:path>
                </a:pathLst>
              </a:custGeom>
              <a:solidFill>
                <a:srgbClr val="140000"/>
              </a:solidFill>
              <a:ln w="9525">
                <a:noFill/>
                <a:round/>
                <a:headEnd/>
                <a:tailEnd/>
              </a:ln>
            </p:spPr>
            <p:txBody>
              <a:bodyPr/>
              <a:lstStyle/>
              <a:p>
                <a:endParaRPr lang="ja-JP" altLang="en-US"/>
              </a:p>
            </p:txBody>
          </p:sp>
          <p:sp>
            <p:nvSpPr>
              <p:cNvPr id="8344" name="Freeform 114"/>
              <p:cNvSpPr>
                <a:spLocks/>
              </p:cNvSpPr>
              <p:nvPr/>
            </p:nvSpPr>
            <p:spPr bwMode="auto">
              <a:xfrm>
                <a:off x="1106" y="2707"/>
                <a:ext cx="58" cy="38"/>
              </a:xfrm>
              <a:custGeom>
                <a:avLst/>
                <a:gdLst>
                  <a:gd name="T0" fmla="*/ 0 w 244"/>
                  <a:gd name="T1" fmla="*/ 0 h 148"/>
                  <a:gd name="T2" fmla="*/ 0 w 244"/>
                  <a:gd name="T3" fmla="*/ 0 h 148"/>
                  <a:gd name="T4" fmla="*/ 0 w 244"/>
                  <a:gd name="T5" fmla="*/ 0 h 148"/>
                  <a:gd name="T6" fmla="*/ 0 w 244"/>
                  <a:gd name="T7" fmla="*/ 0 h 148"/>
                  <a:gd name="T8" fmla="*/ 0 w 244"/>
                  <a:gd name="T9" fmla="*/ 0 h 148"/>
                  <a:gd name="T10" fmla="*/ 0 w 244"/>
                  <a:gd name="T11" fmla="*/ 0 h 148"/>
                  <a:gd name="T12" fmla="*/ 0 w 244"/>
                  <a:gd name="T13" fmla="*/ 0 h 148"/>
                  <a:gd name="T14" fmla="*/ 0 w 244"/>
                  <a:gd name="T15" fmla="*/ 0 h 148"/>
                  <a:gd name="T16" fmla="*/ 0 w 244"/>
                  <a:gd name="T17" fmla="*/ 0 h 148"/>
                  <a:gd name="T18" fmla="*/ 0 w 244"/>
                  <a:gd name="T19" fmla="*/ 0 h 148"/>
                  <a:gd name="T20" fmla="*/ 0 w 244"/>
                  <a:gd name="T21" fmla="*/ 0 h 148"/>
                  <a:gd name="T22" fmla="*/ 0 w 244"/>
                  <a:gd name="T23" fmla="*/ 0 h 148"/>
                  <a:gd name="T24" fmla="*/ 0 w 244"/>
                  <a:gd name="T25" fmla="*/ 0 h 148"/>
                  <a:gd name="T26" fmla="*/ 0 w 244"/>
                  <a:gd name="T27" fmla="*/ 0 h 148"/>
                  <a:gd name="T28" fmla="*/ 0 w 244"/>
                  <a:gd name="T29" fmla="*/ 0 h 148"/>
                  <a:gd name="T30" fmla="*/ 0 w 244"/>
                  <a:gd name="T31" fmla="*/ 0 h 148"/>
                  <a:gd name="T32" fmla="*/ 0 w 244"/>
                  <a:gd name="T33" fmla="*/ 0 h 148"/>
                  <a:gd name="T34" fmla="*/ 0 w 244"/>
                  <a:gd name="T35" fmla="*/ 0 h 148"/>
                  <a:gd name="T36" fmla="*/ 0 w 244"/>
                  <a:gd name="T37" fmla="*/ 0 h 148"/>
                  <a:gd name="T38" fmla="*/ 0 w 244"/>
                  <a:gd name="T39" fmla="*/ 0 h 148"/>
                  <a:gd name="T40" fmla="*/ 0 w 244"/>
                  <a:gd name="T41" fmla="*/ 0 h 148"/>
                  <a:gd name="T42" fmla="*/ 0 w 244"/>
                  <a:gd name="T43" fmla="*/ 0 h 148"/>
                  <a:gd name="T44" fmla="*/ 0 w 244"/>
                  <a:gd name="T45" fmla="*/ 0 h 148"/>
                  <a:gd name="T46" fmla="*/ 0 w 244"/>
                  <a:gd name="T47" fmla="*/ 0 h 148"/>
                  <a:gd name="T48" fmla="*/ 0 w 244"/>
                  <a:gd name="T49" fmla="*/ 0 h 148"/>
                  <a:gd name="T50" fmla="*/ 0 w 244"/>
                  <a:gd name="T51" fmla="*/ 0 h 148"/>
                  <a:gd name="T52" fmla="*/ 0 w 244"/>
                  <a:gd name="T53" fmla="*/ 0 h 148"/>
                  <a:gd name="T54" fmla="*/ 0 w 244"/>
                  <a:gd name="T55" fmla="*/ 0 h 148"/>
                  <a:gd name="T56" fmla="*/ 0 w 244"/>
                  <a:gd name="T57" fmla="*/ 0 h 148"/>
                  <a:gd name="T58" fmla="*/ 0 w 244"/>
                  <a:gd name="T59" fmla="*/ 0 h 148"/>
                  <a:gd name="T60" fmla="*/ 0 w 244"/>
                  <a:gd name="T61" fmla="*/ 0 h 148"/>
                  <a:gd name="T62" fmla="*/ 0 w 244"/>
                  <a:gd name="T63" fmla="*/ 0 h 148"/>
                  <a:gd name="T64" fmla="*/ 0 w 244"/>
                  <a:gd name="T65" fmla="*/ 0 h 148"/>
                  <a:gd name="T66" fmla="*/ 0 w 244"/>
                  <a:gd name="T67" fmla="*/ 0 h 148"/>
                  <a:gd name="T68" fmla="*/ 0 w 244"/>
                  <a:gd name="T69" fmla="*/ 0 h 148"/>
                  <a:gd name="T70" fmla="*/ 0 w 244"/>
                  <a:gd name="T71" fmla="*/ 0 h 148"/>
                  <a:gd name="T72" fmla="*/ 0 w 244"/>
                  <a:gd name="T73" fmla="*/ 0 h 148"/>
                  <a:gd name="T74" fmla="*/ 0 w 244"/>
                  <a:gd name="T75" fmla="*/ 0 h 148"/>
                  <a:gd name="T76" fmla="*/ 0 w 244"/>
                  <a:gd name="T77" fmla="*/ 0 h 148"/>
                  <a:gd name="T78" fmla="*/ 0 w 244"/>
                  <a:gd name="T79" fmla="*/ 0 h 148"/>
                  <a:gd name="T80" fmla="*/ 0 w 244"/>
                  <a:gd name="T81" fmla="*/ 0 h 1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48"/>
                  <a:gd name="T125" fmla="*/ 244 w 244"/>
                  <a:gd name="T126" fmla="*/ 148 h 1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48">
                    <a:moveTo>
                      <a:pt x="0" y="0"/>
                    </a:moveTo>
                    <a:lnTo>
                      <a:pt x="1" y="1"/>
                    </a:lnTo>
                    <a:lnTo>
                      <a:pt x="3" y="4"/>
                    </a:lnTo>
                    <a:lnTo>
                      <a:pt x="8" y="10"/>
                    </a:lnTo>
                    <a:lnTo>
                      <a:pt x="14" y="16"/>
                    </a:lnTo>
                    <a:lnTo>
                      <a:pt x="23" y="26"/>
                    </a:lnTo>
                    <a:lnTo>
                      <a:pt x="32" y="35"/>
                    </a:lnTo>
                    <a:lnTo>
                      <a:pt x="44" y="46"/>
                    </a:lnTo>
                    <a:lnTo>
                      <a:pt x="58" y="58"/>
                    </a:lnTo>
                    <a:lnTo>
                      <a:pt x="73" y="70"/>
                    </a:lnTo>
                    <a:lnTo>
                      <a:pt x="91" y="82"/>
                    </a:lnTo>
                    <a:lnTo>
                      <a:pt x="109" y="95"/>
                    </a:lnTo>
                    <a:lnTo>
                      <a:pt x="131" y="106"/>
                    </a:lnTo>
                    <a:lnTo>
                      <a:pt x="153" y="119"/>
                    </a:lnTo>
                    <a:lnTo>
                      <a:pt x="178" y="129"/>
                    </a:lnTo>
                    <a:lnTo>
                      <a:pt x="204" y="139"/>
                    </a:lnTo>
                    <a:lnTo>
                      <a:pt x="233" y="148"/>
                    </a:lnTo>
                    <a:lnTo>
                      <a:pt x="234" y="148"/>
                    </a:lnTo>
                    <a:lnTo>
                      <a:pt x="237" y="147"/>
                    </a:lnTo>
                    <a:lnTo>
                      <a:pt x="240" y="145"/>
                    </a:lnTo>
                    <a:lnTo>
                      <a:pt x="243" y="142"/>
                    </a:lnTo>
                    <a:lnTo>
                      <a:pt x="244" y="140"/>
                    </a:lnTo>
                    <a:lnTo>
                      <a:pt x="242" y="136"/>
                    </a:lnTo>
                    <a:lnTo>
                      <a:pt x="236" y="132"/>
                    </a:lnTo>
                    <a:lnTo>
                      <a:pt x="225" y="128"/>
                    </a:lnTo>
                    <a:lnTo>
                      <a:pt x="218" y="126"/>
                    </a:lnTo>
                    <a:lnTo>
                      <a:pt x="211" y="124"/>
                    </a:lnTo>
                    <a:lnTo>
                      <a:pt x="202" y="121"/>
                    </a:lnTo>
                    <a:lnTo>
                      <a:pt x="193" y="118"/>
                    </a:lnTo>
                    <a:lnTo>
                      <a:pt x="182" y="114"/>
                    </a:lnTo>
                    <a:lnTo>
                      <a:pt x="171" y="110"/>
                    </a:lnTo>
                    <a:lnTo>
                      <a:pt x="159" y="105"/>
                    </a:lnTo>
                    <a:lnTo>
                      <a:pt x="146" y="99"/>
                    </a:lnTo>
                    <a:lnTo>
                      <a:pt x="132" y="92"/>
                    </a:lnTo>
                    <a:lnTo>
                      <a:pt x="116" y="83"/>
                    </a:lnTo>
                    <a:lnTo>
                      <a:pt x="100" y="73"/>
                    </a:lnTo>
                    <a:lnTo>
                      <a:pt x="82" y="62"/>
                    </a:lnTo>
                    <a:lnTo>
                      <a:pt x="64" y="49"/>
                    </a:lnTo>
                    <a:lnTo>
                      <a:pt x="44" y="35"/>
                    </a:lnTo>
                    <a:lnTo>
                      <a:pt x="23" y="19"/>
                    </a:lnTo>
                    <a:lnTo>
                      <a:pt x="0" y="0"/>
                    </a:lnTo>
                    <a:close/>
                  </a:path>
                </a:pathLst>
              </a:custGeom>
              <a:solidFill>
                <a:srgbClr val="140000"/>
              </a:solidFill>
              <a:ln w="9525">
                <a:noFill/>
                <a:round/>
                <a:headEnd/>
                <a:tailEnd/>
              </a:ln>
            </p:spPr>
            <p:txBody>
              <a:bodyPr/>
              <a:lstStyle/>
              <a:p>
                <a:endParaRPr lang="ja-JP" altLang="en-US"/>
              </a:p>
            </p:txBody>
          </p:sp>
          <p:sp>
            <p:nvSpPr>
              <p:cNvPr id="8345" name="Freeform 115"/>
              <p:cNvSpPr>
                <a:spLocks/>
              </p:cNvSpPr>
              <p:nvPr/>
            </p:nvSpPr>
            <p:spPr bwMode="auto">
              <a:xfrm>
                <a:off x="1108" y="2721"/>
                <a:ext cx="23" cy="187"/>
              </a:xfrm>
              <a:custGeom>
                <a:avLst/>
                <a:gdLst>
                  <a:gd name="T0" fmla="*/ 0 w 95"/>
                  <a:gd name="T1" fmla="*/ 0 h 763"/>
                  <a:gd name="T2" fmla="*/ 0 w 95"/>
                  <a:gd name="T3" fmla="*/ 0 h 763"/>
                  <a:gd name="T4" fmla="*/ 0 w 95"/>
                  <a:gd name="T5" fmla="*/ 0 h 763"/>
                  <a:gd name="T6" fmla="*/ 0 w 95"/>
                  <a:gd name="T7" fmla="*/ 0 h 763"/>
                  <a:gd name="T8" fmla="*/ 0 w 95"/>
                  <a:gd name="T9" fmla="*/ 0 h 763"/>
                  <a:gd name="T10" fmla="*/ 0 w 95"/>
                  <a:gd name="T11" fmla="*/ 0 h 763"/>
                  <a:gd name="T12" fmla="*/ 0 w 95"/>
                  <a:gd name="T13" fmla="*/ 0 h 763"/>
                  <a:gd name="T14" fmla="*/ 0 w 95"/>
                  <a:gd name="T15" fmla="*/ 0 h 763"/>
                  <a:gd name="T16" fmla="*/ 0 w 95"/>
                  <a:gd name="T17" fmla="*/ 0 h 763"/>
                  <a:gd name="T18" fmla="*/ 0 w 95"/>
                  <a:gd name="T19" fmla="*/ 0 h 763"/>
                  <a:gd name="T20" fmla="*/ 0 w 95"/>
                  <a:gd name="T21" fmla="*/ 0 h 763"/>
                  <a:gd name="T22" fmla="*/ 0 w 95"/>
                  <a:gd name="T23" fmla="*/ 0 h 763"/>
                  <a:gd name="T24" fmla="*/ 0 w 95"/>
                  <a:gd name="T25" fmla="*/ 0 h 763"/>
                  <a:gd name="T26" fmla="*/ 0 w 95"/>
                  <a:gd name="T27" fmla="*/ 0 h 763"/>
                  <a:gd name="T28" fmla="*/ 0 w 95"/>
                  <a:gd name="T29" fmla="*/ 0 h 763"/>
                  <a:gd name="T30" fmla="*/ 0 w 95"/>
                  <a:gd name="T31" fmla="*/ 0 h 763"/>
                  <a:gd name="T32" fmla="*/ 0 w 95"/>
                  <a:gd name="T33" fmla="*/ 0 h 763"/>
                  <a:gd name="T34" fmla="*/ 0 w 95"/>
                  <a:gd name="T35" fmla="*/ 0 h 763"/>
                  <a:gd name="T36" fmla="*/ 0 w 95"/>
                  <a:gd name="T37" fmla="*/ 0 h 763"/>
                  <a:gd name="T38" fmla="*/ 0 w 95"/>
                  <a:gd name="T39" fmla="*/ 0 h 763"/>
                  <a:gd name="T40" fmla="*/ 0 w 95"/>
                  <a:gd name="T41" fmla="*/ 0 h 763"/>
                  <a:gd name="T42" fmla="*/ 0 w 95"/>
                  <a:gd name="T43" fmla="*/ 0 h 763"/>
                  <a:gd name="T44" fmla="*/ 0 w 95"/>
                  <a:gd name="T45" fmla="*/ 0 h 763"/>
                  <a:gd name="T46" fmla="*/ 0 w 95"/>
                  <a:gd name="T47" fmla="*/ 0 h 763"/>
                  <a:gd name="T48" fmla="*/ 0 w 95"/>
                  <a:gd name="T49" fmla="*/ 0 h 763"/>
                  <a:gd name="T50" fmla="*/ 0 w 95"/>
                  <a:gd name="T51" fmla="*/ 0 h 763"/>
                  <a:gd name="T52" fmla="*/ 0 w 95"/>
                  <a:gd name="T53" fmla="*/ 0 h 763"/>
                  <a:gd name="T54" fmla="*/ 0 w 95"/>
                  <a:gd name="T55" fmla="*/ 0 h 763"/>
                  <a:gd name="T56" fmla="*/ 0 w 95"/>
                  <a:gd name="T57" fmla="*/ 0 h 763"/>
                  <a:gd name="T58" fmla="*/ 0 w 95"/>
                  <a:gd name="T59" fmla="*/ 0 h 763"/>
                  <a:gd name="T60" fmla="*/ 0 w 95"/>
                  <a:gd name="T61" fmla="*/ 0 h 763"/>
                  <a:gd name="T62" fmla="*/ 0 w 95"/>
                  <a:gd name="T63" fmla="*/ 0 h 763"/>
                  <a:gd name="T64" fmla="*/ 0 w 95"/>
                  <a:gd name="T65" fmla="*/ 0 h 763"/>
                  <a:gd name="T66" fmla="*/ 0 w 95"/>
                  <a:gd name="T67" fmla="*/ 0 h 763"/>
                  <a:gd name="T68" fmla="*/ 0 w 95"/>
                  <a:gd name="T69" fmla="*/ 0 h 763"/>
                  <a:gd name="T70" fmla="*/ 0 w 95"/>
                  <a:gd name="T71" fmla="*/ 0 h 763"/>
                  <a:gd name="T72" fmla="*/ 0 w 95"/>
                  <a:gd name="T73" fmla="*/ 0 h 7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5"/>
                  <a:gd name="T112" fmla="*/ 0 h 763"/>
                  <a:gd name="T113" fmla="*/ 95 w 95"/>
                  <a:gd name="T114" fmla="*/ 763 h 7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5" h="763">
                    <a:moveTo>
                      <a:pt x="5" y="6"/>
                    </a:moveTo>
                    <a:lnTo>
                      <a:pt x="7" y="11"/>
                    </a:lnTo>
                    <a:lnTo>
                      <a:pt x="12" y="24"/>
                    </a:lnTo>
                    <a:lnTo>
                      <a:pt x="19" y="46"/>
                    </a:lnTo>
                    <a:lnTo>
                      <a:pt x="28" y="76"/>
                    </a:lnTo>
                    <a:lnTo>
                      <a:pt x="39" y="112"/>
                    </a:lnTo>
                    <a:lnTo>
                      <a:pt x="49" y="154"/>
                    </a:lnTo>
                    <a:lnTo>
                      <a:pt x="59" y="203"/>
                    </a:lnTo>
                    <a:lnTo>
                      <a:pt x="67" y="255"/>
                    </a:lnTo>
                    <a:lnTo>
                      <a:pt x="74" y="312"/>
                    </a:lnTo>
                    <a:lnTo>
                      <a:pt x="78" y="373"/>
                    </a:lnTo>
                    <a:lnTo>
                      <a:pt x="78" y="436"/>
                    </a:lnTo>
                    <a:lnTo>
                      <a:pt x="75" y="499"/>
                    </a:lnTo>
                    <a:lnTo>
                      <a:pt x="65" y="565"/>
                    </a:lnTo>
                    <a:lnTo>
                      <a:pt x="50" y="632"/>
                    </a:lnTo>
                    <a:lnTo>
                      <a:pt x="29" y="698"/>
                    </a:lnTo>
                    <a:lnTo>
                      <a:pt x="0" y="763"/>
                    </a:lnTo>
                    <a:lnTo>
                      <a:pt x="2" y="760"/>
                    </a:lnTo>
                    <a:lnTo>
                      <a:pt x="9" y="750"/>
                    </a:lnTo>
                    <a:lnTo>
                      <a:pt x="18" y="733"/>
                    </a:lnTo>
                    <a:lnTo>
                      <a:pt x="28" y="712"/>
                    </a:lnTo>
                    <a:lnTo>
                      <a:pt x="41" y="683"/>
                    </a:lnTo>
                    <a:lnTo>
                      <a:pt x="54" y="649"/>
                    </a:lnTo>
                    <a:lnTo>
                      <a:pt x="66" y="609"/>
                    </a:lnTo>
                    <a:lnTo>
                      <a:pt x="78" y="564"/>
                    </a:lnTo>
                    <a:lnTo>
                      <a:pt x="87" y="514"/>
                    </a:lnTo>
                    <a:lnTo>
                      <a:pt x="93" y="458"/>
                    </a:lnTo>
                    <a:lnTo>
                      <a:pt x="95" y="398"/>
                    </a:lnTo>
                    <a:lnTo>
                      <a:pt x="94" y="335"/>
                    </a:lnTo>
                    <a:lnTo>
                      <a:pt x="87" y="265"/>
                    </a:lnTo>
                    <a:lnTo>
                      <a:pt x="74" y="192"/>
                    </a:lnTo>
                    <a:lnTo>
                      <a:pt x="53" y="115"/>
                    </a:lnTo>
                    <a:lnTo>
                      <a:pt x="25" y="35"/>
                    </a:lnTo>
                    <a:lnTo>
                      <a:pt x="24" y="26"/>
                    </a:lnTo>
                    <a:lnTo>
                      <a:pt x="20" y="11"/>
                    </a:lnTo>
                    <a:lnTo>
                      <a:pt x="13" y="0"/>
                    </a:lnTo>
                    <a:lnTo>
                      <a:pt x="5" y="6"/>
                    </a:lnTo>
                    <a:close/>
                  </a:path>
                </a:pathLst>
              </a:custGeom>
              <a:solidFill>
                <a:srgbClr val="140000"/>
              </a:solidFill>
              <a:ln w="9525">
                <a:noFill/>
                <a:round/>
                <a:headEnd/>
                <a:tailEnd/>
              </a:ln>
            </p:spPr>
            <p:txBody>
              <a:bodyPr/>
              <a:lstStyle/>
              <a:p>
                <a:endParaRPr lang="ja-JP" altLang="en-US"/>
              </a:p>
            </p:txBody>
          </p:sp>
          <p:sp>
            <p:nvSpPr>
              <p:cNvPr id="8346" name="Freeform 116"/>
              <p:cNvSpPr>
                <a:spLocks/>
              </p:cNvSpPr>
              <p:nvPr/>
            </p:nvSpPr>
            <p:spPr bwMode="auto">
              <a:xfrm>
                <a:off x="1088" y="2572"/>
                <a:ext cx="37" cy="23"/>
              </a:xfrm>
              <a:custGeom>
                <a:avLst/>
                <a:gdLst>
                  <a:gd name="T0" fmla="*/ 0 w 152"/>
                  <a:gd name="T1" fmla="*/ 0 h 100"/>
                  <a:gd name="T2" fmla="*/ 0 w 152"/>
                  <a:gd name="T3" fmla="*/ 0 h 100"/>
                  <a:gd name="T4" fmla="*/ 0 w 152"/>
                  <a:gd name="T5" fmla="*/ 0 h 100"/>
                  <a:gd name="T6" fmla="*/ 0 w 152"/>
                  <a:gd name="T7" fmla="*/ 0 h 100"/>
                  <a:gd name="T8" fmla="*/ 0 w 152"/>
                  <a:gd name="T9" fmla="*/ 0 h 100"/>
                  <a:gd name="T10" fmla="*/ 0 w 152"/>
                  <a:gd name="T11" fmla="*/ 0 h 100"/>
                  <a:gd name="T12" fmla="*/ 0 w 152"/>
                  <a:gd name="T13" fmla="*/ 0 h 100"/>
                  <a:gd name="T14" fmla="*/ 0 w 152"/>
                  <a:gd name="T15" fmla="*/ 0 h 100"/>
                  <a:gd name="T16" fmla="*/ 0 w 152"/>
                  <a:gd name="T17" fmla="*/ 0 h 100"/>
                  <a:gd name="T18" fmla="*/ 0 w 152"/>
                  <a:gd name="T19" fmla="*/ 0 h 100"/>
                  <a:gd name="T20" fmla="*/ 0 w 152"/>
                  <a:gd name="T21" fmla="*/ 0 h 100"/>
                  <a:gd name="T22" fmla="*/ 0 w 152"/>
                  <a:gd name="T23" fmla="*/ 0 h 100"/>
                  <a:gd name="T24" fmla="*/ 0 w 152"/>
                  <a:gd name="T25" fmla="*/ 0 h 100"/>
                  <a:gd name="T26" fmla="*/ 0 w 152"/>
                  <a:gd name="T27" fmla="*/ 0 h 100"/>
                  <a:gd name="T28" fmla="*/ 0 w 152"/>
                  <a:gd name="T29" fmla="*/ 0 h 100"/>
                  <a:gd name="T30" fmla="*/ 0 w 152"/>
                  <a:gd name="T31" fmla="*/ 0 h 100"/>
                  <a:gd name="T32" fmla="*/ 0 w 152"/>
                  <a:gd name="T33" fmla="*/ 0 h 100"/>
                  <a:gd name="T34" fmla="*/ 0 w 152"/>
                  <a:gd name="T35" fmla="*/ 0 h 100"/>
                  <a:gd name="T36" fmla="*/ 0 w 152"/>
                  <a:gd name="T37" fmla="*/ 0 h 100"/>
                  <a:gd name="T38" fmla="*/ 0 w 152"/>
                  <a:gd name="T39" fmla="*/ 0 h 100"/>
                  <a:gd name="T40" fmla="*/ 0 w 152"/>
                  <a:gd name="T41" fmla="*/ 0 h 100"/>
                  <a:gd name="T42" fmla="*/ 0 w 152"/>
                  <a:gd name="T43" fmla="*/ 0 h 100"/>
                  <a:gd name="T44" fmla="*/ 0 w 152"/>
                  <a:gd name="T45" fmla="*/ 0 h 100"/>
                  <a:gd name="T46" fmla="*/ 0 w 152"/>
                  <a:gd name="T47" fmla="*/ 0 h 100"/>
                  <a:gd name="T48" fmla="*/ 0 w 152"/>
                  <a:gd name="T49" fmla="*/ 0 h 100"/>
                  <a:gd name="T50" fmla="*/ 0 w 152"/>
                  <a:gd name="T51" fmla="*/ 0 h 100"/>
                  <a:gd name="T52" fmla="*/ 0 w 152"/>
                  <a:gd name="T53" fmla="*/ 0 h 100"/>
                  <a:gd name="T54" fmla="*/ 0 w 152"/>
                  <a:gd name="T55" fmla="*/ 0 h 100"/>
                  <a:gd name="T56" fmla="*/ 0 w 152"/>
                  <a:gd name="T57" fmla="*/ 0 h 100"/>
                  <a:gd name="T58" fmla="*/ 0 w 152"/>
                  <a:gd name="T59" fmla="*/ 0 h 100"/>
                  <a:gd name="T60" fmla="*/ 0 w 152"/>
                  <a:gd name="T61" fmla="*/ 0 h 100"/>
                  <a:gd name="T62" fmla="*/ 0 w 152"/>
                  <a:gd name="T63" fmla="*/ 0 h 100"/>
                  <a:gd name="T64" fmla="*/ 0 w 152"/>
                  <a:gd name="T65" fmla="*/ 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
                  <a:gd name="T100" fmla="*/ 0 h 100"/>
                  <a:gd name="T101" fmla="*/ 152 w 15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 h="100">
                    <a:moveTo>
                      <a:pt x="0" y="0"/>
                    </a:moveTo>
                    <a:lnTo>
                      <a:pt x="1" y="2"/>
                    </a:lnTo>
                    <a:lnTo>
                      <a:pt x="5" y="6"/>
                    </a:lnTo>
                    <a:lnTo>
                      <a:pt x="12" y="13"/>
                    </a:lnTo>
                    <a:lnTo>
                      <a:pt x="21" y="20"/>
                    </a:lnTo>
                    <a:lnTo>
                      <a:pt x="31" y="29"/>
                    </a:lnTo>
                    <a:lnTo>
                      <a:pt x="42" y="36"/>
                    </a:lnTo>
                    <a:lnTo>
                      <a:pt x="56" y="44"/>
                    </a:lnTo>
                    <a:lnTo>
                      <a:pt x="69" y="50"/>
                    </a:lnTo>
                    <a:lnTo>
                      <a:pt x="83" y="54"/>
                    </a:lnTo>
                    <a:lnTo>
                      <a:pt x="97" y="58"/>
                    </a:lnTo>
                    <a:lnTo>
                      <a:pt x="109" y="61"/>
                    </a:lnTo>
                    <a:lnTo>
                      <a:pt x="120" y="65"/>
                    </a:lnTo>
                    <a:lnTo>
                      <a:pt x="131" y="70"/>
                    </a:lnTo>
                    <a:lnTo>
                      <a:pt x="140" y="78"/>
                    </a:lnTo>
                    <a:lnTo>
                      <a:pt x="147" y="88"/>
                    </a:lnTo>
                    <a:lnTo>
                      <a:pt x="152" y="100"/>
                    </a:lnTo>
                    <a:lnTo>
                      <a:pt x="152" y="99"/>
                    </a:lnTo>
                    <a:lnTo>
                      <a:pt x="152" y="95"/>
                    </a:lnTo>
                    <a:lnTo>
                      <a:pt x="151" y="89"/>
                    </a:lnTo>
                    <a:lnTo>
                      <a:pt x="147" y="81"/>
                    </a:lnTo>
                    <a:lnTo>
                      <a:pt x="138" y="72"/>
                    </a:lnTo>
                    <a:lnTo>
                      <a:pt x="125" y="63"/>
                    </a:lnTo>
                    <a:lnTo>
                      <a:pt x="104" y="54"/>
                    </a:lnTo>
                    <a:lnTo>
                      <a:pt x="76" y="46"/>
                    </a:lnTo>
                    <a:lnTo>
                      <a:pt x="75" y="46"/>
                    </a:lnTo>
                    <a:lnTo>
                      <a:pt x="70" y="44"/>
                    </a:lnTo>
                    <a:lnTo>
                      <a:pt x="64" y="42"/>
                    </a:lnTo>
                    <a:lnTo>
                      <a:pt x="55" y="37"/>
                    </a:lnTo>
                    <a:lnTo>
                      <a:pt x="43" y="32"/>
                    </a:lnTo>
                    <a:lnTo>
                      <a:pt x="31" y="24"/>
                    </a:lnTo>
                    <a:lnTo>
                      <a:pt x="16" y="14"/>
                    </a:lnTo>
                    <a:lnTo>
                      <a:pt x="0" y="0"/>
                    </a:lnTo>
                    <a:close/>
                  </a:path>
                </a:pathLst>
              </a:custGeom>
              <a:solidFill>
                <a:srgbClr val="140000"/>
              </a:solidFill>
              <a:ln w="9525">
                <a:noFill/>
                <a:round/>
                <a:headEnd/>
                <a:tailEnd/>
              </a:ln>
            </p:spPr>
            <p:txBody>
              <a:bodyPr/>
              <a:lstStyle/>
              <a:p>
                <a:endParaRPr lang="ja-JP" altLang="en-US"/>
              </a:p>
            </p:txBody>
          </p:sp>
        </p:grpSp>
        <p:sp>
          <p:nvSpPr>
            <p:cNvPr id="8247" name="Text Box 117"/>
            <p:cNvSpPr txBox="1">
              <a:spLocks noChangeArrowheads="1"/>
            </p:cNvSpPr>
            <p:nvPr/>
          </p:nvSpPr>
          <p:spPr bwMode="auto">
            <a:xfrm>
              <a:off x="384" y="3427"/>
              <a:ext cx="489" cy="174"/>
            </a:xfrm>
            <a:prstGeom prst="rect">
              <a:avLst/>
            </a:prstGeom>
            <a:noFill/>
            <a:ln w="9525">
              <a:noFill/>
              <a:miter lim="800000"/>
              <a:headEnd/>
              <a:tailEnd/>
            </a:ln>
          </p:spPr>
          <p:txBody>
            <a:bodyPr wrap="none">
              <a:spAutoFit/>
            </a:bodyPr>
            <a:lstStyle/>
            <a:p>
              <a:r>
                <a:rPr lang="en-US" altLang="ja-JP" sz="1200" dirty="0" smtClean="0">
                  <a:latin typeface="HGP創英角ｺﾞｼｯｸUB" pitchFamily="50" charset="-128"/>
                  <a:ea typeface="HGP創英角ｺﾞｼｯｸUB" pitchFamily="50" charset="-128"/>
                </a:rPr>
                <a:t>Operator</a:t>
              </a:r>
              <a:endParaRPr lang="ja-JP" altLang="en-US" sz="1200" dirty="0">
                <a:latin typeface="HGP創英角ｺﾞｼｯｸUB" pitchFamily="50" charset="-128"/>
                <a:ea typeface="HGP創英角ｺﾞｼｯｸUB" pitchFamily="50" charset="-128"/>
              </a:endParaRPr>
            </a:p>
          </p:txBody>
        </p:sp>
      </p:grpSp>
      <p:sp>
        <p:nvSpPr>
          <p:cNvPr id="8200" name="Line 123"/>
          <p:cNvSpPr>
            <a:spLocks noChangeShapeType="1"/>
          </p:cNvSpPr>
          <p:nvPr/>
        </p:nvSpPr>
        <p:spPr bwMode="auto">
          <a:xfrm flipV="1">
            <a:off x="5257800" y="4495800"/>
            <a:ext cx="0" cy="609600"/>
          </a:xfrm>
          <a:prstGeom prst="line">
            <a:avLst/>
          </a:prstGeom>
          <a:noFill/>
          <a:ln w="9525">
            <a:solidFill>
              <a:schemeClr val="tx1"/>
            </a:solidFill>
            <a:round/>
            <a:headEnd/>
            <a:tailEnd/>
          </a:ln>
        </p:spPr>
        <p:txBody>
          <a:bodyPr/>
          <a:lstStyle/>
          <a:p>
            <a:endParaRPr lang="ja-JP" altLang="en-US"/>
          </a:p>
        </p:txBody>
      </p:sp>
      <p:sp>
        <p:nvSpPr>
          <p:cNvPr id="8201" name="Line 125"/>
          <p:cNvSpPr>
            <a:spLocks noChangeShapeType="1"/>
          </p:cNvSpPr>
          <p:nvPr/>
        </p:nvSpPr>
        <p:spPr bwMode="auto">
          <a:xfrm flipV="1">
            <a:off x="6477000" y="4038600"/>
            <a:ext cx="0" cy="1066800"/>
          </a:xfrm>
          <a:prstGeom prst="line">
            <a:avLst/>
          </a:prstGeom>
          <a:noFill/>
          <a:ln w="9525">
            <a:solidFill>
              <a:schemeClr val="tx1"/>
            </a:solidFill>
            <a:round/>
            <a:headEnd/>
            <a:tailEnd/>
          </a:ln>
        </p:spPr>
        <p:txBody>
          <a:bodyPr/>
          <a:lstStyle/>
          <a:p>
            <a:endParaRPr lang="ja-JP" altLang="en-US"/>
          </a:p>
        </p:txBody>
      </p:sp>
      <p:sp>
        <p:nvSpPr>
          <p:cNvPr id="8202" name="computr3"/>
          <p:cNvSpPr>
            <a:spLocks noEditPoints="1" noChangeArrowheads="1"/>
          </p:cNvSpPr>
          <p:nvPr/>
        </p:nvSpPr>
        <p:spPr bwMode="auto">
          <a:xfrm>
            <a:off x="3079750" y="4737100"/>
            <a:ext cx="1209675" cy="771525"/>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lstStyle/>
          <a:p>
            <a:endParaRPr lang="ja-JP" altLang="en-US"/>
          </a:p>
        </p:txBody>
      </p:sp>
      <p:sp>
        <p:nvSpPr>
          <p:cNvPr id="8203" name="Text Box 127"/>
          <p:cNvSpPr txBox="1">
            <a:spLocks noChangeArrowheads="1"/>
          </p:cNvSpPr>
          <p:nvPr/>
        </p:nvSpPr>
        <p:spPr bwMode="auto">
          <a:xfrm>
            <a:off x="3175000" y="4965700"/>
            <a:ext cx="1244600" cy="523220"/>
          </a:xfrm>
          <a:prstGeom prst="rect">
            <a:avLst/>
          </a:prstGeom>
          <a:solidFill>
            <a:schemeClr val="bg1"/>
          </a:solidFill>
          <a:ln w="9525">
            <a:noFill/>
            <a:miter lim="800000"/>
            <a:headEnd/>
            <a:tailEnd/>
          </a:ln>
        </p:spPr>
        <p:txBody>
          <a:bodyPr wrap="square">
            <a:spAutoFit/>
          </a:bodyPr>
          <a:lstStyle/>
          <a:p>
            <a:r>
              <a:rPr lang="en-US" altLang="ja-JP" sz="1400" b="1" dirty="0" smtClean="0"/>
              <a:t>Mgmt Console</a:t>
            </a:r>
            <a:endParaRPr lang="ja-JP" altLang="en-US" sz="1400" b="1" dirty="0"/>
          </a:p>
        </p:txBody>
      </p:sp>
      <p:sp>
        <p:nvSpPr>
          <p:cNvPr id="8204" name="Rectangle 130" descr="ひし形 (強調)"/>
          <p:cNvSpPr>
            <a:spLocks noChangeArrowheads="1"/>
          </p:cNvSpPr>
          <p:nvPr/>
        </p:nvSpPr>
        <p:spPr bwMode="auto">
          <a:xfrm>
            <a:off x="1784350" y="4876800"/>
            <a:ext cx="762000" cy="533400"/>
          </a:xfrm>
          <a:prstGeom prst="rect">
            <a:avLst/>
          </a:prstGeom>
          <a:pattFill prst="solidDmnd">
            <a:fgClr>
              <a:schemeClr val="accent1"/>
            </a:fgClr>
            <a:bgClr>
              <a:schemeClr val="bg1"/>
            </a:bgClr>
          </a:pattFill>
          <a:ln w="9525">
            <a:solidFill>
              <a:schemeClr val="tx1"/>
            </a:solidFill>
            <a:miter lim="800000"/>
            <a:headEnd/>
            <a:tailEnd/>
          </a:ln>
        </p:spPr>
        <p:txBody>
          <a:bodyPr wrap="none" anchor="ctr"/>
          <a:lstStyle/>
          <a:p>
            <a:pPr algn="ctr"/>
            <a:r>
              <a:rPr lang="en-US" altLang="ja-JP" sz="1200" dirty="0" smtClean="0">
                <a:ea typeface="HGP創英角ｺﾞｼｯｸUB" pitchFamily="50" charset="-128"/>
              </a:rPr>
              <a:t>Monitor</a:t>
            </a:r>
            <a:br>
              <a:rPr lang="en-US" altLang="ja-JP" sz="1200" dirty="0" smtClean="0">
                <a:ea typeface="HGP創英角ｺﾞｼｯｸUB" pitchFamily="50" charset="-128"/>
              </a:rPr>
            </a:br>
            <a:r>
              <a:rPr lang="en-US" altLang="ja-JP" sz="1200" dirty="0" smtClean="0">
                <a:ea typeface="HGP創英角ｺﾞｼｯｸUB" pitchFamily="50" charset="-128"/>
              </a:rPr>
              <a:t>Processor</a:t>
            </a:r>
            <a:endParaRPr lang="ja-JP" altLang="en-US" sz="1200" dirty="0">
              <a:ea typeface="HGP創英角ｺﾞｼｯｸUB" pitchFamily="50" charset="-128"/>
            </a:endParaRPr>
          </a:p>
        </p:txBody>
      </p:sp>
      <p:sp>
        <p:nvSpPr>
          <p:cNvPr id="8205" name="AutoShape 131"/>
          <p:cNvSpPr>
            <a:spLocks noChangeArrowheads="1"/>
          </p:cNvSpPr>
          <p:nvPr/>
        </p:nvSpPr>
        <p:spPr bwMode="auto">
          <a:xfrm>
            <a:off x="625475" y="4800600"/>
            <a:ext cx="914400" cy="609600"/>
          </a:xfrm>
          <a:prstGeom prst="can">
            <a:avLst>
              <a:gd name="adj" fmla="val 25000"/>
            </a:avLst>
          </a:prstGeom>
          <a:solidFill>
            <a:srgbClr val="CCFFFF"/>
          </a:solidFill>
          <a:ln w="9525">
            <a:solidFill>
              <a:schemeClr val="tx1"/>
            </a:solidFill>
            <a:round/>
            <a:headEnd/>
            <a:tailEnd/>
          </a:ln>
        </p:spPr>
        <p:txBody>
          <a:bodyPr wrap="none" anchor="ctr"/>
          <a:lstStyle/>
          <a:p>
            <a:pPr algn="ctr"/>
            <a:r>
              <a:rPr lang="en-US" altLang="ja-JP" sz="1200" dirty="0" smtClean="0">
                <a:latin typeface="HGP創英角ｺﾞｼｯｸUB" pitchFamily="50" charset="-128"/>
                <a:ea typeface="HGP創英角ｺﾞｼｯｸUB" pitchFamily="50" charset="-128"/>
              </a:rPr>
              <a:t>Monitoring</a:t>
            </a:r>
            <a:br>
              <a:rPr lang="en-US" altLang="ja-JP" sz="1200" dirty="0" smtClean="0">
                <a:latin typeface="HGP創英角ｺﾞｼｯｸUB" pitchFamily="50" charset="-128"/>
                <a:ea typeface="HGP創英角ｺﾞｼｯｸUB" pitchFamily="50" charset="-128"/>
              </a:rPr>
            </a:br>
            <a:r>
              <a:rPr lang="en-US" altLang="ja-JP" sz="1200" dirty="0" smtClean="0">
                <a:latin typeface="HGP創英角ｺﾞｼｯｸUB" pitchFamily="50" charset="-128"/>
                <a:ea typeface="HGP創英角ｺﾞｼｯｸUB" pitchFamily="50" charset="-128"/>
              </a:rPr>
              <a:t>DB</a:t>
            </a:r>
            <a:endParaRPr lang="en-US" altLang="ja-JP" sz="1200" dirty="0">
              <a:latin typeface="HGP創英角ｺﾞｼｯｸUB" pitchFamily="50" charset="-128"/>
              <a:ea typeface="HGP創英角ｺﾞｼｯｸUB" pitchFamily="50" charset="-128"/>
            </a:endParaRPr>
          </a:p>
        </p:txBody>
      </p:sp>
      <p:sp>
        <p:nvSpPr>
          <p:cNvPr id="8206" name="Line 133"/>
          <p:cNvSpPr>
            <a:spLocks noChangeShapeType="1"/>
          </p:cNvSpPr>
          <p:nvPr/>
        </p:nvSpPr>
        <p:spPr bwMode="auto">
          <a:xfrm>
            <a:off x="2622550" y="5105400"/>
            <a:ext cx="457200" cy="0"/>
          </a:xfrm>
          <a:prstGeom prst="line">
            <a:avLst/>
          </a:prstGeom>
          <a:noFill/>
          <a:ln w="28575">
            <a:solidFill>
              <a:schemeClr val="tx1"/>
            </a:solidFill>
            <a:round/>
            <a:headEnd type="triangle" w="med" len="med"/>
            <a:tailEnd type="triangle" w="med" len="med"/>
          </a:ln>
        </p:spPr>
        <p:txBody>
          <a:bodyPr/>
          <a:lstStyle/>
          <a:p>
            <a:endParaRPr lang="ja-JP" altLang="en-US"/>
          </a:p>
        </p:txBody>
      </p:sp>
      <p:sp>
        <p:nvSpPr>
          <p:cNvPr id="8207" name="Line 134"/>
          <p:cNvSpPr>
            <a:spLocks noChangeShapeType="1"/>
          </p:cNvSpPr>
          <p:nvPr/>
        </p:nvSpPr>
        <p:spPr bwMode="auto">
          <a:xfrm flipH="1">
            <a:off x="1555750" y="5181600"/>
            <a:ext cx="304800" cy="0"/>
          </a:xfrm>
          <a:prstGeom prst="line">
            <a:avLst/>
          </a:prstGeom>
          <a:noFill/>
          <a:ln w="38100">
            <a:solidFill>
              <a:schemeClr val="tx1"/>
            </a:solidFill>
            <a:round/>
            <a:headEnd type="triangle" w="med" len="med"/>
            <a:tailEnd type="triangle" w="med" len="med"/>
          </a:ln>
        </p:spPr>
        <p:txBody>
          <a:bodyPr/>
          <a:lstStyle/>
          <a:p>
            <a:endParaRPr lang="ja-JP" altLang="en-US"/>
          </a:p>
        </p:txBody>
      </p:sp>
      <p:sp>
        <p:nvSpPr>
          <p:cNvPr id="8208" name="Line 136"/>
          <p:cNvSpPr>
            <a:spLocks noChangeShapeType="1"/>
          </p:cNvSpPr>
          <p:nvPr/>
        </p:nvSpPr>
        <p:spPr bwMode="auto">
          <a:xfrm>
            <a:off x="4114800" y="5105400"/>
            <a:ext cx="3200400" cy="0"/>
          </a:xfrm>
          <a:prstGeom prst="line">
            <a:avLst/>
          </a:prstGeom>
          <a:noFill/>
          <a:ln w="9525">
            <a:solidFill>
              <a:schemeClr val="tx1"/>
            </a:solidFill>
            <a:round/>
            <a:headEnd/>
            <a:tailEnd/>
          </a:ln>
        </p:spPr>
        <p:txBody>
          <a:bodyPr/>
          <a:lstStyle/>
          <a:p>
            <a:endParaRPr lang="ja-JP" altLang="en-US"/>
          </a:p>
        </p:txBody>
      </p:sp>
      <p:sp>
        <p:nvSpPr>
          <p:cNvPr id="8209" name="AutoShape 141"/>
          <p:cNvSpPr>
            <a:spLocks noChangeArrowheads="1"/>
          </p:cNvSpPr>
          <p:nvPr/>
        </p:nvSpPr>
        <p:spPr bwMode="auto">
          <a:xfrm>
            <a:off x="7924800" y="4953000"/>
            <a:ext cx="1066800" cy="533400"/>
          </a:xfrm>
          <a:prstGeom prst="wedgeRoundRectCallout">
            <a:avLst>
              <a:gd name="adj1" fmla="val -82889"/>
              <a:gd name="adj2" fmla="val 66069"/>
              <a:gd name="adj3" fmla="val 16667"/>
            </a:avLst>
          </a:prstGeom>
          <a:solidFill>
            <a:schemeClr val="bg1"/>
          </a:solidFill>
          <a:ln w="9525">
            <a:solidFill>
              <a:schemeClr val="tx1"/>
            </a:solidFill>
            <a:miter lim="800000"/>
            <a:headEnd/>
            <a:tailEnd/>
          </a:ln>
        </p:spPr>
        <p:txBody>
          <a:bodyPr/>
          <a:lstStyle/>
          <a:p>
            <a:r>
              <a:rPr lang="en-US" altLang="ja-JP" sz="1000" dirty="0" smtClean="0">
                <a:latin typeface="HGP創英角ｺﾞｼｯｸUB" pitchFamily="50" charset="-128"/>
                <a:ea typeface="HGP創英角ｺﾞｼｯｸUB" pitchFamily="50" charset="-128"/>
              </a:rPr>
              <a:t>Intake </a:t>
            </a:r>
            <a:r>
              <a:rPr lang="en-US" altLang="ja-JP" sz="1000" dirty="0" err="1" smtClean="0">
                <a:latin typeface="HGP創英角ｺﾞｼｯｸUB" pitchFamily="50" charset="-128"/>
                <a:ea typeface="HGP創英角ｺﾞｼｯｸUB" pitchFamily="50" charset="-128"/>
              </a:rPr>
              <a:t>Temperture</a:t>
            </a:r>
            <a:endParaRPr lang="ja-JP" altLang="en-US" sz="1000" dirty="0">
              <a:latin typeface="HGP創英角ｺﾞｼｯｸUB" pitchFamily="50" charset="-128"/>
              <a:ea typeface="HGP創英角ｺﾞｼｯｸUB" pitchFamily="50" charset="-128"/>
            </a:endParaRPr>
          </a:p>
          <a:p>
            <a:r>
              <a:rPr lang="en-US" altLang="ja-JP" sz="1000" dirty="0">
                <a:latin typeface="HGP創英角ｺﾞｼｯｸUB" pitchFamily="50" charset="-128"/>
                <a:ea typeface="HGP創英角ｺﾞｼｯｸUB" pitchFamily="50" charset="-128"/>
              </a:rPr>
              <a:t>【</a:t>
            </a:r>
            <a:r>
              <a:rPr lang="en-US" altLang="ja-JP" sz="1000" dirty="0" smtClean="0">
                <a:latin typeface="HGP創英角ｺﾞｼｯｸUB" pitchFamily="50" charset="-128"/>
                <a:ea typeface="HGP創英角ｺﾞｼｯｸUB" pitchFamily="50" charset="-128"/>
              </a:rPr>
              <a:t>SNMP etc.】</a:t>
            </a:r>
            <a:endParaRPr lang="en-US" altLang="ja-JP" sz="1000" dirty="0">
              <a:latin typeface="HGP創英角ｺﾞｼｯｸUB" pitchFamily="50" charset="-128"/>
              <a:ea typeface="HGP創英角ｺﾞｼｯｸUB" pitchFamily="50" charset="-128"/>
            </a:endParaRPr>
          </a:p>
        </p:txBody>
      </p:sp>
      <p:sp>
        <p:nvSpPr>
          <p:cNvPr id="8210" name="Text Box 142"/>
          <p:cNvSpPr txBox="1">
            <a:spLocks noChangeArrowheads="1"/>
          </p:cNvSpPr>
          <p:nvPr/>
        </p:nvSpPr>
        <p:spPr bwMode="auto">
          <a:xfrm>
            <a:off x="-65087" y="3505200"/>
            <a:ext cx="2808287" cy="523220"/>
          </a:xfrm>
          <a:prstGeom prst="rect">
            <a:avLst/>
          </a:prstGeom>
          <a:noFill/>
          <a:ln w="9525">
            <a:noFill/>
            <a:miter lim="800000"/>
            <a:headEnd/>
            <a:tailEnd/>
          </a:ln>
        </p:spPr>
        <p:txBody>
          <a:bodyPr wrap="square">
            <a:spAutoFit/>
          </a:bodyPr>
          <a:lstStyle/>
          <a:p>
            <a:pPr algn="ctr"/>
            <a:r>
              <a:rPr lang="en-US" altLang="ja-JP" sz="1400" dirty="0" smtClean="0">
                <a:solidFill>
                  <a:schemeClr val="bg1"/>
                </a:solidFill>
                <a:ea typeface="HGP創英角ｺﾞｼｯｸUB" pitchFamily="50" charset="-128"/>
              </a:rPr>
              <a:t>Real-Time Monitoring System</a:t>
            </a:r>
            <a:endParaRPr lang="ja-JP" altLang="en-US" sz="1400" dirty="0">
              <a:solidFill>
                <a:schemeClr val="bg1"/>
              </a:solidFill>
              <a:ea typeface="HGP創英角ｺﾞｼｯｸUB" pitchFamily="50" charset="-128"/>
            </a:endParaRPr>
          </a:p>
        </p:txBody>
      </p:sp>
      <p:sp>
        <p:nvSpPr>
          <p:cNvPr id="8211" name="AutoShape 143"/>
          <p:cNvSpPr>
            <a:spLocks noChangeArrowheads="1"/>
          </p:cNvSpPr>
          <p:nvPr/>
        </p:nvSpPr>
        <p:spPr bwMode="auto">
          <a:xfrm>
            <a:off x="2438400" y="3810000"/>
            <a:ext cx="1524000" cy="838200"/>
          </a:xfrm>
          <a:prstGeom prst="wedgeRoundRectCallout">
            <a:avLst>
              <a:gd name="adj1" fmla="val 33231"/>
              <a:gd name="adj2" fmla="val 68602"/>
              <a:gd name="adj3" fmla="val 16667"/>
            </a:avLst>
          </a:prstGeom>
          <a:solidFill>
            <a:schemeClr val="bg1"/>
          </a:solidFill>
          <a:ln w="9525">
            <a:solidFill>
              <a:schemeClr val="tx1"/>
            </a:solidFill>
            <a:miter lim="800000"/>
            <a:headEnd/>
            <a:tailEnd/>
          </a:ln>
        </p:spPr>
        <p:txBody>
          <a:bodyPr/>
          <a:lstStyle/>
          <a:p>
            <a:r>
              <a:rPr lang="en-US" altLang="ja-JP" sz="1200" dirty="0" smtClean="0">
                <a:ea typeface="HGP創英角ｺﾞｼｯｸUB" pitchFamily="50" charset="-128"/>
              </a:rPr>
              <a:t>Management of Various Sensors</a:t>
            </a:r>
            <a:endParaRPr lang="ja-JP" altLang="en-US" sz="1200" dirty="0">
              <a:ea typeface="HGP創英角ｺﾞｼｯｸUB" pitchFamily="50" charset="-128"/>
            </a:endParaRPr>
          </a:p>
        </p:txBody>
      </p:sp>
      <p:sp>
        <p:nvSpPr>
          <p:cNvPr id="8212" name="AutoShape 144"/>
          <p:cNvSpPr>
            <a:spLocks noChangeArrowheads="1"/>
          </p:cNvSpPr>
          <p:nvPr/>
        </p:nvSpPr>
        <p:spPr bwMode="auto">
          <a:xfrm>
            <a:off x="762000" y="4038600"/>
            <a:ext cx="1600200" cy="609600"/>
          </a:xfrm>
          <a:prstGeom prst="wedgeRoundRectCallout">
            <a:avLst>
              <a:gd name="adj1" fmla="val 44046"/>
              <a:gd name="adj2" fmla="val 86718"/>
              <a:gd name="adj3" fmla="val 16667"/>
            </a:avLst>
          </a:prstGeom>
          <a:solidFill>
            <a:schemeClr val="bg1"/>
          </a:solidFill>
          <a:ln w="9525">
            <a:solidFill>
              <a:schemeClr val="tx1"/>
            </a:solidFill>
            <a:miter lim="800000"/>
            <a:headEnd/>
            <a:tailEnd/>
          </a:ln>
        </p:spPr>
        <p:txBody>
          <a:bodyPr/>
          <a:lstStyle/>
          <a:p>
            <a:r>
              <a:rPr lang="en-US" altLang="ja-JP" sz="1100" b="1" dirty="0" smtClean="0">
                <a:latin typeface="HGP創英角ｺﾞｼｯｸUB" pitchFamily="50" charset="-128"/>
                <a:ea typeface="HGP創英角ｺﾞｼｯｸUB" pitchFamily="50" charset="-128"/>
              </a:rPr>
              <a:t>Processes and Filters Info from Sensors and Stores it into the DB</a:t>
            </a:r>
            <a:endParaRPr lang="ja-JP" altLang="en-US" sz="1100" b="1" dirty="0">
              <a:latin typeface="HGP創英角ｺﾞｼｯｸUB" pitchFamily="50" charset="-128"/>
              <a:ea typeface="HGP創英角ｺﾞｼｯｸUB" pitchFamily="50" charset="-128"/>
            </a:endParaRPr>
          </a:p>
        </p:txBody>
      </p:sp>
      <p:sp>
        <p:nvSpPr>
          <p:cNvPr id="8213" name="Line 146"/>
          <p:cNvSpPr>
            <a:spLocks noChangeShapeType="1"/>
          </p:cNvSpPr>
          <p:nvPr/>
        </p:nvSpPr>
        <p:spPr bwMode="auto">
          <a:xfrm flipV="1">
            <a:off x="3613150" y="5486400"/>
            <a:ext cx="0" cy="304800"/>
          </a:xfrm>
          <a:prstGeom prst="line">
            <a:avLst/>
          </a:prstGeom>
          <a:noFill/>
          <a:ln w="28575">
            <a:solidFill>
              <a:schemeClr val="tx1"/>
            </a:solidFill>
            <a:round/>
            <a:headEnd/>
            <a:tailEnd type="triangle" w="med" len="med"/>
          </a:ln>
        </p:spPr>
        <p:txBody>
          <a:bodyPr/>
          <a:lstStyle/>
          <a:p>
            <a:endParaRPr lang="ja-JP" altLang="en-US"/>
          </a:p>
        </p:txBody>
      </p:sp>
      <p:sp>
        <p:nvSpPr>
          <p:cNvPr id="335874" name="Rectangle 2"/>
          <p:cNvSpPr>
            <a:spLocks noChangeArrowheads="1"/>
          </p:cNvSpPr>
          <p:nvPr/>
        </p:nvSpPr>
        <p:spPr bwMode="auto">
          <a:xfrm>
            <a:off x="609600" y="76200"/>
            <a:ext cx="7921625" cy="579438"/>
          </a:xfrm>
          <a:prstGeom prst="rect">
            <a:avLst/>
          </a:prstGeom>
          <a:noFill/>
          <a:ln w="9525">
            <a:noFill/>
            <a:miter lim="800000"/>
            <a:headEnd/>
            <a:tailEnd/>
          </a:ln>
        </p:spPr>
        <p:txBody>
          <a:bodyPr anchor="ctr"/>
          <a:lstStyle/>
          <a:p>
            <a:pPr algn="ctr">
              <a:defRPr/>
            </a:pPr>
            <a:r>
              <a:rPr lang="en-US" altLang="ja-JP" sz="3600" dirty="0" smtClean="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rPr>
              <a:t>Green and Reliable SC</a:t>
            </a:r>
            <a:endParaRPr lang="ja-JP" altLang="en-US" sz="3600" dirty="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8216" name="Rectangle 122"/>
          <p:cNvSpPr>
            <a:spLocks noChangeArrowheads="1"/>
          </p:cNvSpPr>
          <p:nvPr/>
        </p:nvSpPr>
        <p:spPr bwMode="auto">
          <a:xfrm>
            <a:off x="4648200" y="58674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altLang="ja-JP" sz="1200" dirty="0" smtClean="0">
                <a:ea typeface="HGP創英角ｺﾞｼｯｸUB" pitchFamily="50" charset="-128"/>
              </a:rPr>
              <a:t>Power</a:t>
            </a:r>
            <a:endParaRPr lang="ja-JP" altLang="en-US" sz="1200" dirty="0">
              <a:ea typeface="HGP創英角ｺﾞｼｯｸUB" pitchFamily="50" charset="-128"/>
            </a:endParaRPr>
          </a:p>
        </p:txBody>
      </p:sp>
      <p:sp>
        <p:nvSpPr>
          <p:cNvPr id="161" name="正方形/長方形 160"/>
          <p:cNvSpPr/>
          <p:nvPr/>
        </p:nvSpPr>
        <p:spPr>
          <a:xfrm>
            <a:off x="5029200" y="53340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smtClean="0">
                <a:solidFill>
                  <a:schemeClr val="tx1"/>
                </a:solidFill>
              </a:rPr>
              <a:t>Network Rack</a:t>
            </a:r>
            <a:endParaRPr lang="ja-JP" altLang="en-US" sz="1200" dirty="0">
              <a:solidFill>
                <a:schemeClr val="tx1"/>
              </a:solidFill>
            </a:endParaRPr>
          </a:p>
        </p:txBody>
      </p:sp>
      <p:sp>
        <p:nvSpPr>
          <p:cNvPr id="162" name="正方形/長方形 161"/>
          <p:cNvSpPr/>
          <p:nvPr/>
        </p:nvSpPr>
        <p:spPr>
          <a:xfrm>
            <a:off x="4572000" y="5257800"/>
            <a:ext cx="1524000" cy="9906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19" name="Rectangle 122"/>
          <p:cNvSpPr>
            <a:spLocks noChangeArrowheads="1"/>
          </p:cNvSpPr>
          <p:nvPr/>
        </p:nvSpPr>
        <p:spPr bwMode="auto">
          <a:xfrm>
            <a:off x="4648200" y="37338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altLang="ja-JP" sz="1200" dirty="0" smtClean="0">
                <a:ea typeface="HGP創英角ｺﾞｼｯｸUB" pitchFamily="50" charset="-128"/>
              </a:rPr>
              <a:t>Power</a:t>
            </a:r>
            <a:endParaRPr lang="ja-JP" altLang="en-US" sz="1200" dirty="0">
              <a:ea typeface="HGP創英角ｺﾞｼｯｸUB" pitchFamily="50" charset="-128"/>
            </a:endParaRPr>
          </a:p>
        </p:txBody>
      </p:sp>
      <p:sp>
        <p:nvSpPr>
          <p:cNvPr id="164" name="正方形/長方形 163"/>
          <p:cNvSpPr/>
          <p:nvPr/>
        </p:nvSpPr>
        <p:spPr>
          <a:xfrm>
            <a:off x="5029200" y="42672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smtClean="0">
                <a:solidFill>
                  <a:schemeClr val="tx1"/>
                </a:solidFill>
              </a:rPr>
              <a:t>Storage Rack</a:t>
            </a:r>
            <a:endParaRPr lang="en-US" altLang="ja-JP" sz="1200" dirty="0">
              <a:solidFill>
                <a:schemeClr val="tx1"/>
              </a:solidFill>
            </a:endParaRPr>
          </a:p>
        </p:txBody>
      </p:sp>
      <p:sp>
        <p:nvSpPr>
          <p:cNvPr id="165" name="正方形/長方形 164"/>
          <p:cNvSpPr/>
          <p:nvPr/>
        </p:nvSpPr>
        <p:spPr>
          <a:xfrm>
            <a:off x="4572000" y="3657600"/>
            <a:ext cx="1524000" cy="106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22" name="Rectangle 122"/>
          <p:cNvSpPr>
            <a:spLocks noChangeArrowheads="1"/>
          </p:cNvSpPr>
          <p:nvPr/>
        </p:nvSpPr>
        <p:spPr bwMode="auto">
          <a:xfrm>
            <a:off x="6248400" y="37338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altLang="ja-JP" sz="1200" dirty="0" smtClean="0">
                <a:ea typeface="HGP創英角ｺﾞｼｯｸUB" pitchFamily="50" charset="-128"/>
              </a:rPr>
              <a:t>Power</a:t>
            </a:r>
            <a:endParaRPr lang="ja-JP" altLang="en-US" sz="1200" dirty="0">
              <a:ea typeface="HGP創英角ｺﾞｼｯｸUB" pitchFamily="50" charset="-128"/>
            </a:endParaRPr>
          </a:p>
        </p:txBody>
      </p:sp>
      <p:sp>
        <p:nvSpPr>
          <p:cNvPr id="167" name="正方形/長方形 166"/>
          <p:cNvSpPr/>
          <p:nvPr/>
        </p:nvSpPr>
        <p:spPr>
          <a:xfrm>
            <a:off x="6629400" y="42672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smtClean="0">
                <a:solidFill>
                  <a:schemeClr val="tx1"/>
                </a:solidFill>
              </a:rPr>
              <a:t>Compute Nodes</a:t>
            </a:r>
            <a:endParaRPr lang="ja-JP" altLang="en-US" sz="1200" dirty="0">
              <a:solidFill>
                <a:schemeClr val="tx1"/>
              </a:solidFill>
            </a:endParaRPr>
          </a:p>
        </p:txBody>
      </p:sp>
      <p:sp>
        <p:nvSpPr>
          <p:cNvPr id="168" name="正方形/長方形 167"/>
          <p:cNvSpPr/>
          <p:nvPr/>
        </p:nvSpPr>
        <p:spPr>
          <a:xfrm>
            <a:off x="6172200" y="3657600"/>
            <a:ext cx="1524000" cy="1066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25" name="Rectangle 122"/>
          <p:cNvSpPr>
            <a:spLocks noChangeArrowheads="1"/>
          </p:cNvSpPr>
          <p:nvPr/>
        </p:nvSpPr>
        <p:spPr bwMode="auto">
          <a:xfrm>
            <a:off x="6248400" y="5867400"/>
            <a:ext cx="685800" cy="304800"/>
          </a:xfrm>
          <a:prstGeom prst="rect">
            <a:avLst/>
          </a:prstGeom>
          <a:solidFill>
            <a:schemeClr val="accent1"/>
          </a:solidFill>
          <a:ln w="9525">
            <a:solidFill>
              <a:schemeClr val="tx1"/>
            </a:solidFill>
            <a:miter lim="800000"/>
            <a:headEnd/>
            <a:tailEnd/>
          </a:ln>
        </p:spPr>
        <p:txBody>
          <a:bodyPr wrap="none" anchor="ctr"/>
          <a:lstStyle/>
          <a:p>
            <a:pPr algn="ctr"/>
            <a:r>
              <a:rPr lang="en-US" altLang="ja-JP" sz="1200" dirty="0" smtClean="0">
                <a:ea typeface="HGP創英角ｺﾞｼｯｸUB" pitchFamily="50" charset="-128"/>
              </a:rPr>
              <a:t>Power</a:t>
            </a:r>
            <a:endParaRPr lang="ja-JP" altLang="en-US" sz="1200" dirty="0">
              <a:ea typeface="HGP創英角ｺﾞｼｯｸUB" pitchFamily="50" charset="-128"/>
            </a:endParaRPr>
          </a:p>
        </p:txBody>
      </p:sp>
      <p:sp>
        <p:nvSpPr>
          <p:cNvPr id="170" name="正方形/長方形 169"/>
          <p:cNvSpPr/>
          <p:nvPr/>
        </p:nvSpPr>
        <p:spPr>
          <a:xfrm>
            <a:off x="6629400" y="5334000"/>
            <a:ext cx="990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smtClean="0">
                <a:solidFill>
                  <a:schemeClr val="tx1"/>
                </a:solidFill>
              </a:rPr>
              <a:t>AC Units</a:t>
            </a:r>
            <a:endParaRPr lang="ja-JP" altLang="en-US" sz="1200" dirty="0">
              <a:solidFill>
                <a:schemeClr val="tx1"/>
              </a:solidFill>
            </a:endParaRPr>
          </a:p>
        </p:txBody>
      </p:sp>
      <p:sp>
        <p:nvSpPr>
          <p:cNvPr id="171" name="正方形/長方形 170"/>
          <p:cNvSpPr/>
          <p:nvPr/>
        </p:nvSpPr>
        <p:spPr>
          <a:xfrm>
            <a:off x="6172200" y="5257800"/>
            <a:ext cx="1524000" cy="9906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28" name="Line 123"/>
          <p:cNvSpPr>
            <a:spLocks noChangeShapeType="1"/>
          </p:cNvSpPr>
          <p:nvPr/>
        </p:nvSpPr>
        <p:spPr bwMode="auto">
          <a:xfrm flipV="1">
            <a:off x="4876800" y="4038600"/>
            <a:ext cx="0" cy="1066800"/>
          </a:xfrm>
          <a:prstGeom prst="line">
            <a:avLst/>
          </a:prstGeom>
          <a:noFill/>
          <a:ln w="9525">
            <a:solidFill>
              <a:schemeClr val="tx1"/>
            </a:solidFill>
            <a:round/>
            <a:headEnd/>
            <a:tailEnd/>
          </a:ln>
        </p:spPr>
        <p:txBody>
          <a:bodyPr/>
          <a:lstStyle/>
          <a:p>
            <a:endParaRPr lang="ja-JP" altLang="en-US"/>
          </a:p>
        </p:txBody>
      </p:sp>
      <p:sp>
        <p:nvSpPr>
          <p:cNvPr id="8229" name="Line 123"/>
          <p:cNvSpPr>
            <a:spLocks noChangeShapeType="1"/>
          </p:cNvSpPr>
          <p:nvPr/>
        </p:nvSpPr>
        <p:spPr bwMode="auto">
          <a:xfrm flipV="1">
            <a:off x="4953000" y="5105400"/>
            <a:ext cx="0" cy="685800"/>
          </a:xfrm>
          <a:prstGeom prst="line">
            <a:avLst/>
          </a:prstGeom>
          <a:noFill/>
          <a:ln w="9525">
            <a:solidFill>
              <a:schemeClr val="tx1"/>
            </a:solidFill>
            <a:round/>
            <a:headEnd/>
            <a:tailEnd/>
          </a:ln>
        </p:spPr>
        <p:txBody>
          <a:bodyPr/>
          <a:lstStyle/>
          <a:p>
            <a:endParaRPr lang="ja-JP" altLang="en-US"/>
          </a:p>
        </p:txBody>
      </p:sp>
      <p:sp>
        <p:nvSpPr>
          <p:cNvPr id="8230" name="Line 125"/>
          <p:cNvSpPr>
            <a:spLocks noChangeShapeType="1"/>
          </p:cNvSpPr>
          <p:nvPr/>
        </p:nvSpPr>
        <p:spPr bwMode="auto">
          <a:xfrm flipV="1">
            <a:off x="5486400" y="5118100"/>
            <a:ext cx="0" cy="215900"/>
          </a:xfrm>
          <a:prstGeom prst="line">
            <a:avLst/>
          </a:prstGeom>
          <a:noFill/>
          <a:ln w="9525">
            <a:solidFill>
              <a:schemeClr val="tx1"/>
            </a:solidFill>
            <a:round/>
            <a:headEnd/>
            <a:tailEnd/>
          </a:ln>
        </p:spPr>
        <p:txBody>
          <a:bodyPr/>
          <a:lstStyle/>
          <a:p>
            <a:endParaRPr lang="ja-JP" altLang="en-US"/>
          </a:p>
        </p:txBody>
      </p:sp>
      <p:sp>
        <p:nvSpPr>
          <p:cNvPr id="8231" name="Line 125"/>
          <p:cNvSpPr>
            <a:spLocks noChangeShapeType="1"/>
          </p:cNvSpPr>
          <p:nvPr/>
        </p:nvSpPr>
        <p:spPr bwMode="auto">
          <a:xfrm flipV="1">
            <a:off x="7086600" y="4648200"/>
            <a:ext cx="0" cy="444500"/>
          </a:xfrm>
          <a:prstGeom prst="line">
            <a:avLst/>
          </a:prstGeom>
          <a:noFill/>
          <a:ln w="9525">
            <a:solidFill>
              <a:schemeClr val="tx1"/>
            </a:solidFill>
            <a:round/>
            <a:headEnd/>
            <a:tailEnd/>
          </a:ln>
        </p:spPr>
        <p:txBody>
          <a:bodyPr/>
          <a:lstStyle/>
          <a:p>
            <a:endParaRPr lang="ja-JP" altLang="en-US"/>
          </a:p>
        </p:txBody>
      </p:sp>
      <p:sp>
        <p:nvSpPr>
          <p:cNvPr id="8232" name="Line 125"/>
          <p:cNvSpPr>
            <a:spLocks noChangeShapeType="1"/>
          </p:cNvSpPr>
          <p:nvPr/>
        </p:nvSpPr>
        <p:spPr bwMode="auto">
          <a:xfrm flipV="1">
            <a:off x="6553200" y="5105400"/>
            <a:ext cx="0" cy="685800"/>
          </a:xfrm>
          <a:prstGeom prst="line">
            <a:avLst/>
          </a:prstGeom>
          <a:noFill/>
          <a:ln w="9525">
            <a:solidFill>
              <a:schemeClr val="tx1"/>
            </a:solidFill>
            <a:round/>
            <a:headEnd/>
            <a:tailEnd/>
          </a:ln>
        </p:spPr>
        <p:txBody>
          <a:bodyPr/>
          <a:lstStyle/>
          <a:p>
            <a:endParaRPr lang="ja-JP" altLang="en-US"/>
          </a:p>
        </p:txBody>
      </p:sp>
      <p:sp>
        <p:nvSpPr>
          <p:cNvPr id="8233" name="Line 125"/>
          <p:cNvSpPr>
            <a:spLocks noChangeShapeType="1"/>
          </p:cNvSpPr>
          <p:nvPr/>
        </p:nvSpPr>
        <p:spPr bwMode="auto">
          <a:xfrm flipV="1">
            <a:off x="7010400" y="5105400"/>
            <a:ext cx="0" cy="228600"/>
          </a:xfrm>
          <a:prstGeom prst="line">
            <a:avLst/>
          </a:prstGeom>
          <a:noFill/>
          <a:ln w="9525">
            <a:solidFill>
              <a:schemeClr val="tx1"/>
            </a:solidFill>
            <a:round/>
            <a:headEnd/>
            <a:tailEnd/>
          </a:ln>
        </p:spPr>
        <p:txBody>
          <a:bodyPr/>
          <a:lstStyle/>
          <a:p>
            <a:endParaRPr lang="ja-JP" altLang="en-US"/>
          </a:p>
        </p:txBody>
      </p:sp>
      <p:sp>
        <p:nvSpPr>
          <p:cNvPr id="178" name="正方形/長方形 177"/>
          <p:cNvSpPr/>
          <p:nvPr/>
        </p:nvSpPr>
        <p:spPr>
          <a:xfrm>
            <a:off x="4724400" y="4038600"/>
            <a:ext cx="304800" cy="76200"/>
          </a:xfrm>
          <a:prstGeom prst="rect">
            <a:avLst/>
          </a:prstGeom>
          <a:solidFill>
            <a:srgbClr val="E6000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9" name="正方形/長方形 178"/>
          <p:cNvSpPr/>
          <p:nvPr/>
        </p:nvSpPr>
        <p:spPr>
          <a:xfrm>
            <a:off x="4800600" y="5791200"/>
            <a:ext cx="304800" cy="76200"/>
          </a:xfrm>
          <a:prstGeom prst="rect">
            <a:avLst/>
          </a:prstGeom>
          <a:solidFill>
            <a:srgbClr val="E6000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0" name="正方形/長方形 179"/>
          <p:cNvSpPr/>
          <p:nvPr/>
        </p:nvSpPr>
        <p:spPr>
          <a:xfrm>
            <a:off x="6400800" y="5791200"/>
            <a:ext cx="304800" cy="76200"/>
          </a:xfrm>
          <a:prstGeom prst="rect">
            <a:avLst/>
          </a:prstGeom>
          <a:solidFill>
            <a:srgbClr val="E6000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1" name="正方形/長方形 180"/>
          <p:cNvSpPr/>
          <p:nvPr/>
        </p:nvSpPr>
        <p:spPr>
          <a:xfrm>
            <a:off x="6324600" y="4038600"/>
            <a:ext cx="304800" cy="76200"/>
          </a:xfrm>
          <a:prstGeom prst="rect">
            <a:avLst/>
          </a:prstGeom>
          <a:solidFill>
            <a:srgbClr val="E6000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238" name="AutoShape 140"/>
          <p:cNvSpPr>
            <a:spLocks noChangeArrowheads="1"/>
          </p:cNvSpPr>
          <p:nvPr/>
        </p:nvSpPr>
        <p:spPr bwMode="auto">
          <a:xfrm>
            <a:off x="7239000" y="5867400"/>
            <a:ext cx="1219200" cy="533400"/>
          </a:xfrm>
          <a:prstGeom prst="wedgeRoundRectCallout">
            <a:avLst>
              <a:gd name="adj1" fmla="val -98361"/>
              <a:gd name="adj2" fmla="val -64880"/>
              <a:gd name="adj3" fmla="val 16667"/>
            </a:avLst>
          </a:prstGeom>
          <a:solidFill>
            <a:schemeClr val="bg1"/>
          </a:solidFill>
          <a:ln w="9525">
            <a:solidFill>
              <a:schemeClr val="tx1"/>
            </a:solidFill>
            <a:miter lim="800000"/>
            <a:headEnd/>
            <a:tailEnd/>
          </a:ln>
        </p:spPr>
        <p:txBody>
          <a:bodyPr/>
          <a:lstStyle/>
          <a:p>
            <a:r>
              <a:rPr lang="en-US" altLang="ja-JP" sz="1000" dirty="0" smtClean="0">
                <a:ea typeface="HGP創英角ｺﾞｼｯｸUB" pitchFamily="50" charset="-128"/>
              </a:rPr>
              <a:t>Power Consumption</a:t>
            </a:r>
            <a:endParaRPr lang="ja-JP" altLang="en-US" sz="1000" dirty="0">
              <a:ea typeface="HGP創英角ｺﾞｼｯｸUB" pitchFamily="50" charset="-128"/>
            </a:endParaRPr>
          </a:p>
          <a:p>
            <a:r>
              <a:rPr lang="en-US" altLang="ja-JP" sz="1000" dirty="0">
                <a:ea typeface="HGP創英角ｺﾞｼｯｸUB" pitchFamily="50" charset="-128"/>
              </a:rPr>
              <a:t>【</a:t>
            </a:r>
            <a:r>
              <a:rPr lang="en-US" altLang="ja-JP" sz="1000" dirty="0" smtClean="0">
                <a:ea typeface="HGP創英角ｺﾞｼｯｸUB" pitchFamily="50" charset="-128"/>
              </a:rPr>
              <a:t>SNMP</a:t>
            </a:r>
            <a:r>
              <a:rPr lang="ja-JP" altLang="en-US" sz="1000" dirty="0" smtClean="0">
                <a:ea typeface="HGP創英角ｺﾞｼｯｸUB" pitchFamily="50" charset="-128"/>
              </a:rPr>
              <a:t> </a:t>
            </a:r>
            <a:r>
              <a:rPr lang="en-US" altLang="ja-JP" sz="1000" dirty="0" smtClean="0">
                <a:ea typeface="HGP創英角ｺﾞｼｯｸUB" pitchFamily="50" charset="-128"/>
              </a:rPr>
              <a:t>etc.】</a:t>
            </a:r>
            <a:endParaRPr lang="en-US" altLang="ja-JP" sz="1000" dirty="0">
              <a:ea typeface="HGP創英角ｺﾞｼｯｸUB" pitchFamily="50" charset="-128"/>
            </a:endParaRPr>
          </a:p>
        </p:txBody>
      </p:sp>
      <p:sp>
        <p:nvSpPr>
          <p:cNvPr id="8239" name="AutoShape 158"/>
          <p:cNvSpPr>
            <a:spLocks noChangeArrowheads="1"/>
          </p:cNvSpPr>
          <p:nvPr/>
        </p:nvSpPr>
        <p:spPr bwMode="auto">
          <a:xfrm>
            <a:off x="7620000" y="3581400"/>
            <a:ext cx="1447800" cy="1219200"/>
          </a:xfrm>
          <a:prstGeom prst="wedgeRoundRectCallout">
            <a:avLst>
              <a:gd name="adj1" fmla="val -62611"/>
              <a:gd name="adj2" fmla="val 30486"/>
              <a:gd name="adj3" fmla="val 16667"/>
            </a:avLst>
          </a:prstGeom>
          <a:solidFill>
            <a:schemeClr val="bg1"/>
          </a:solidFill>
          <a:ln w="9525">
            <a:solidFill>
              <a:schemeClr val="tx1"/>
            </a:solidFill>
            <a:miter lim="800000"/>
            <a:headEnd/>
            <a:tailEnd/>
          </a:ln>
        </p:spPr>
        <p:txBody>
          <a:bodyPr/>
          <a:lstStyle/>
          <a:p>
            <a:r>
              <a:rPr lang="en-US" altLang="ja-JP" sz="1000" dirty="0" smtClean="0">
                <a:ea typeface="HGP創英角ｺﾞｼｯｸUB" pitchFamily="50" charset="-128"/>
              </a:rPr>
              <a:t>Power, thermals, performance, and health checks per node, thermals per rack</a:t>
            </a:r>
            <a:r>
              <a:rPr lang="ja-JP" altLang="en-US" sz="1000" dirty="0" err="1" smtClean="0">
                <a:ea typeface="HGP創英角ｺﾞｼｯｸUB" pitchFamily="50" charset="-128"/>
              </a:rPr>
              <a:t>．</a:t>
            </a:r>
            <a:endParaRPr lang="ja-JP" altLang="en-US" sz="1000" dirty="0">
              <a:ea typeface="HGP創英角ｺﾞｼｯｸUB" pitchFamily="50" charset="-128"/>
            </a:endParaRPr>
          </a:p>
          <a:p>
            <a:r>
              <a:rPr lang="en-US" altLang="ja-JP" sz="1000" dirty="0">
                <a:ea typeface="HGP創英角ｺﾞｼｯｸUB" pitchFamily="50" charset="-128"/>
              </a:rPr>
              <a:t>【</a:t>
            </a:r>
            <a:r>
              <a:rPr lang="en-US" altLang="ja-JP" sz="1000" dirty="0" smtClean="0">
                <a:ea typeface="HGP創英角ｺﾞｼｯｸUB" pitchFamily="50" charset="-128"/>
              </a:rPr>
              <a:t>SNMP etc.】</a:t>
            </a:r>
            <a:endParaRPr lang="en-US" altLang="ja-JP" sz="1000" dirty="0">
              <a:ea typeface="HGP創英角ｺﾞｼｯｸUB" pitchFamily="50" charset="-128"/>
            </a:endParaRPr>
          </a:p>
        </p:txBody>
      </p:sp>
      <p:sp>
        <p:nvSpPr>
          <p:cNvPr id="182" name="正方形/長方形 181"/>
          <p:cNvSpPr/>
          <p:nvPr/>
        </p:nvSpPr>
        <p:spPr>
          <a:xfrm>
            <a:off x="5410200" y="4191000"/>
            <a:ext cx="304800" cy="76200"/>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3" name="正方形/長方形 182"/>
          <p:cNvSpPr/>
          <p:nvPr/>
        </p:nvSpPr>
        <p:spPr>
          <a:xfrm>
            <a:off x="5410200" y="5715000"/>
            <a:ext cx="304800" cy="76200"/>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 name="正方形/長方形 183"/>
          <p:cNvSpPr/>
          <p:nvPr/>
        </p:nvSpPr>
        <p:spPr>
          <a:xfrm>
            <a:off x="7010400" y="5715000"/>
            <a:ext cx="304800" cy="76200"/>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6" name="テキスト ボックス 185"/>
          <p:cNvSpPr txBox="1"/>
          <p:nvPr/>
        </p:nvSpPr>
        <p:spPr>
          <a:xfrm>
            <a:off x="5181600" y="4013200"/>
            <a:ext cx="914400" cy="215444"/>
          </a:xfrm>
          <a:prstGeom prst="rect">
            <a:avLst/>
          </a:prstGeom>
          <a:noFill/>
        </p:spPr>
        <p:txBody>
          <a:bodyPr wrap="square">
            <a:spAutoFit/>
          </a:bodyPr>
          <a:lstStyle/>
          <a:p>
            <a:pPr>
              <a:defRPr/>
            </a:pPr>
            <a:r>
              <a:rPr lang="en-US" altLang="ja-JP" sz="800" dirty="0" smtClean="0">
                <a:latin typeface="+mn-ea"/>
                <a:ea typeface="+mn-ea"/>
              </a:rPr>
              <a:t>Thermal Sensor</a:t>
            </a:r>
            <a:endParaRPr lang="ja-JP" altLang="en-US" sz="800" dirty="0">
              <a:latin typeface="+mn-ea"/>
              <a:ea typeface="+mn-ea"/>
            </a:endParaRPr>
          </a:p>
        </p:txBody>
      </p:sp>
      <p:sp>
        <p:nvSpPr>
          <p:cNvPr id="156" name="正方形/長方形 155"/>
          <p:cNvSpPr/>
          <p:nvPr/>
        </p:nvSpPr>
        <p:spPr>
          <a:xfrm>
            <a:off x="6781800" y="4267200"/>
            <a:ext cx="304800" cy="76200"/>
          </a:xfrm>
          <a:prstGeom prst="re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 name="正方形/長方形 152"/>
          <p:cNvSpPr/>
          <p:nvPr/>
        </p:nvSpPr>
        <p:spPr>
          <a:xfrm>
            <a:off x="4343400" y="609600"/>
            <a:ext cx="4572000" cy="2862322"/>
          </a:xfrm>
          <a:prstGeom prst="rect">
            <a:avLst/>
          </a:prstGeom>
        </p:spPr>
        <p:txBody>
          <a:bodyPr>
            <a:spAutoFit/>
          </a:bodyPr>
          <a:lstStyle/>
          <a:p>
            <a:pPr eaLnBrk="1" hangingPunct="1">
              <a:buFontTx/>
              <a:buChar char="•"/>
            </a:pPr>
            <a:r>
              <a:rPr lang="en-US" altLang="ja-JP" dirty="0" smtClean="0">
                <a:ea typeface="ＭＳ Ｐゴシック" charset="-128"/>
              </a:rPr>
              <a:t>Advanced Power Management</a:t>
            </a:r>
          </a:p>
          <a:p>
            <a:pPr marL="801688" lvl="1" indent="-225425" eaLnBrk="1" hangingPunct="1">
              <a:buFont typeface="Futura Bk" pitchFamily="34" charset="0"/>
              <a:buChar char="–"/>
            </a:pPr>
            <a:r>
              <a:rPr lang="en-US" altLang="ja-JP" dirty="0" smtClean="0">
                <a:ea typeface="ＭＳ Ｐゴシック" charset="-128"/>
              </a:rPr>
              <a:t>Dynamic Power Capping</a:t>
            </a:r>
          </a:p>
          <a:p>
            <a:pPr marL="801688" lvl="1" indent="-225425" eaLnBrk="1" hangingPunct="1">
              <a:buFont typeface="Futura Bk" pitchFamily="34" charset="0"/>
              <a:buChar char="–"/>
            </a:pPr>
            <a:r>
              <a:rPr lang="en-US" altLang="ja-JP" dirty="0" smtClean="0">
                <a:ea typeface="ＭＳ Ｐゴシック" charset="-128"/>
              </a:rPr>
              <a:t>Power monitoring</a:t>
            </a:r>
          </a:p>
          <a:p>
            <a:pPr marL="801688" lvl="1" indent="-225425" eaLnBrk="1" hangingPunct="1">
              <a:buFont typeface="Futura Bk" pitchFamily="34" charset="0"/>
              <a:buChar char="–"/>
            </a:pPr>
            <a:r>
              <a:rPr lang="en-US" altLang="ja-JP" dirty="0" smtClean="0">
                <a:ea typeface="ＭＳ Ｐゴシック" charset="-128"/>
              </a:rPr>
              <a:t>Node level power off/on</a:t>
            </a:r>
          </a:p>
          <a:p>
            <a:pPr eaLnBrk="1" hangingPunct="1">
              <a:buFontTx/>
              <a:buChar char="•"/>
            </a:pPr>
            <a:r>
              <a:rPr lang="en-US" altLang="ja-JP" dirty="0" smtClean="0">
                <a:ea typeface="ＭＳ Ｐゴシック" charset="-128"/>
              </a:rPr>
              <a:t>Thermal logic technologies</a:t>
            </a:r>
          </a:p>
          <a:p>
            <a:pPr marL="801688" lvl="1" indent="-225425" eaLnBrk="1" hangingPunct="1">
              <a:buFont typeface="Futura Bk" pitchFamily="34" charset="0"/>
              <a:buChar char="–"/>
            </a:pPr>
            <a:r>
              <a:rPr lang="en-US" altLang="ja-JP" dirty="0" smtClean="0">
                <a:ea typeface="ＭＳ Ｐゴシック" charset="-128"/>
              </a:rPr>
              <a:t>Shared power and fans</a:t>
            </a:r>
          </a:p>
          <a:p>
            <a:pPr marL="801688" lvl="1" indent="-225425" eaLnBrk="1" hangingPunct="1">
              <a:buFont typeface="Futura Bk" pitchFamily="34" charset="0"/>
              <a:buChar char="–"/>
            </a:pPr>
            <a:r>
              <a:rPr lang="en-US" altLang="ja-JP" dirty="0" smtClean="0">
                <a:ea typeface="ＭＳ Ｐゴシック" charset="-128"/>
              </a:rPr>
              <a:t>Energy-efficient fans </a:t>
            </a:r>
          </a:p>
          <a:p>
            <a:pPr marL="801688" lvl="1" indent="-225425" eaLnBrk="1" hangingPunct="1">
              <a:buFont typeface="Futura Bk" pitchFamily="34" charset="0"/>
              <a:buChar char="–"/>
            </a:pPr>
            <a:r>
              <a:rPr lang="en-US" altLang="ja-JP" dirty="0" smtClean="0">
                <a:ea typeface="ＭＳ Ｐゴシック" charset="-128"/>
              </a:rPr>
              <a:t>Three-phase load balancing</a:t>
            </a:r>
          </a:p>
          <a:p>
            <a:pPr eaLnBrk="1" hangingPunct="1">
              <a:buFontTx/>
              <a:buChar char="•"/>
            </a:pPr>
            <a:r>
              <a:rPr lang="en-US" altLang="ja-JP" dirty="0" smtClean="0">
                <a:ea typeface="ＭＳ Ｐゴシック" charset="-128"/>
              </a:rPr>
              <a:t>94% Platinum Common Slot Power Supplies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0"/>
            <a:ext cx="8229600" cy="1143000"/>
          </a:xfrm>
        </p:spPr>
        <p:txBody>
          <a:bodyPr/>
          <a:lstStyle/>
          <a:p>
            <a:pPr>
              <a:defRPr/>
            </a:pPr>
            <a:r>
              <a:rPr lang="en-US" altLang="ja-JP" dirty="0" smtClean="0"/>
              <a:t>Cooling: Enhanced HP Modular Cooling System G2 </a:t>
            </a:r>
          </a:p>
        </p:txBody>
      </p:sp>
      <p:sp>
        <p:nvSpPr>
          <p:cNvPr id="9219" name="Rectangle 4"/>
          <p:cNvSpPr>
            <a:spLocks noChangeArrowheads="1"/>
          </p:cNvSpPr>
          <p:nvPr/>
        </p:nvSpPr>
        <p:spPr bwMode="auto">
          <a:xfrm>
            <a:off x="-304800" y="1066800"/>
            <a:ext cx="4572000" cy="4632325"/>
          </a:xfrm>
          <a:prstGeom prst="rect">
            <a:avLst/>
          </a:prstGeom>
          <a:noFill/>
          <a:ln w="9525">
            <a:noFill/>
            <a:miter lim="800000"/>
            <a:headEnd/>
            <a:tailEnd/>
          </a:ln>
        </p:spPr>
        <p:txBody>
          <a:bodyPr/>
          <a:lstStyle/>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HP’s </a:t>
            </a:r>
            <a:r>
              <a:rPr kumimoji="0" lang="en-US" altLang="ja-JP" sz="2000" dirty="0" smtClean="0">
                <a:solidFill>
                  <a:srgbClr val="C00000"/>
                </a:solidFill>
                <a:latin typeface="Calibri" pitchFamily="34" charset="0"/>
              </a:rPr>
              <a:t>water-cooled </a:t>
            </a:r>
            <a:r>
              <a:rPr kumimoji="0" lang="en-US" altLang="ja-JP" sz="2000" dirty="0" smtClean="0">
                <a:latin typeface="Calibri" pitchFamily="34" charset="0"/>
              </a:rPr>
              <a:t>rack</a:t>
            </a:r>
            <a:endParaRPr kumimoji="0" lang="en-US" altLang="ja-JP" sz="2000" b="1" dirty="0">
              <a:latin typeface="Calibri" pitchFamily="34" charset="0"/>
            </a:endParaRP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Completely closed racks with their own heat exchanger.</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1.5 x width of normal </a:t>
            </a:r>
            <a:r>
              <a:rPr kumimoji="0" lang="en-US" altLang="ja-JP" sz="2000" dirty="0" err="1">
                <a:latin typeface="Calibri" pitchFamily="34" charset="0"/>
              </a:rPr>
              <a:t>rack+rear</a:t>
            </a:r>
            <a:r>
              <a:rPr kumimoji="0" lang="en-US" altLang="ja-JP" sz="2000" dirty="0">
                <a:latin typeface="Calibri" pitchFamily="34" charset="0"/>
              </a:rPr>
              <a:t> </a:t>
            </a:r>
            <a:r>
              <a:rPr kumimoji="0" lang="en-US" altLang="ja-JP" sz="2000" dirty="0" smtClean="0">
                <a:latin typeface="Calibri" pitchFamily="34" charset="0"/>
              </a:rPr>
              <a:t>ext.</a:t>
            </a:r>
            <a:endParaRPr kumimoji="0" lang="en-US" altLang="ja-JP" sz="2000" dirty="0">
              <a:latin typeface="Calibri" pitchFamily="34" charset="0"/>
            </a:endParaRP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Cooling for high density deployments</a:t>
            </a:r>
          </a:p>
          <a:p>
            <a:pPr marL="228600" indent="-228600">
              <a:lnSpc>
                <a:spcPct val="80000"/>
              </a:lnSpc>
              <a:spcBef>
                <a:spcPct val="25000"/>
              </a:spcBef>
              <a:spcAft>
                <a:spcPct val="10000"/>
              </a:spcAft>
              <a:buClr>
                <a:srgbClr val="ABA69F"/>
              </a:buClr>
              <a:buSzPct val="80000"/>
              <a:buFontTx/>
              <a:buChar char="•"/>
            </a:pPr>
            <a:r>
              <a:rPr kumimoji="0" lang="en-US" altLang="ja-JP" sz="2000" b="1" dirty="0">
                <a:solidFill>
                  <a:srgbClr val="FF0000"/>
                </a:solidFill>
                <a:latin typeface="Calibri" pitchFamily="34" charset="0"/>
              </a:rPr>
              <a:t>35kW of cooling </a:t>
            </a:r>
            <a:r>
              <a:rPr kumimoji="0" lang="en-US" altLang="ja-JP" sz="2000" b="1" dirty="0" smtClean="0">
                <a:solidFill>
                  <a:srgbClr val="FF0000"/>
                </a:solidFill>
                <a:latin typeface="Calibri" pitchFamily="34" charset="0"/>
              </a:rPr>
              <a:t>capacity </a:t>
            </a:r>
            <a:r>
              <a:rPr kumimoji="0" lang="en-US" altLang="ja-JP" sz="2000" b="1" dirty="0">
                <a:solidFill>
                  <a:srgbClr val="FF0000"/>
                </a:solidFill>
                <a:latin typeface="Calibri" pitchFamily="34" charset="0"/>
              </a:rPr>
              <a:t>single rack</a:t>
            </a:r>
          </a:p>
          <a:p>
            <a:pPr marL="685800" lvl="1" indent="-228600">
              <a:lnSpc>
                <a:spcPct val="80000"/>
              </a:lnSpc>
              <a:spcBef>
                <a:spcPct val="25000"/>
              </a:spcBef>
              <a:spcAft>
                <a:spcPct val="10000"/>
              </a:spcAft>
              <a:buClr>
                <a:srgbClr val="ABA69F"/>
              </a:buClr>
              <a:buSzPct val="80000"/>
              <a:buFontTx/>
              <a:buChar char="•"/>
            </a:pPr>
            <a:r>
              <a:rPr kumimoji="0" lang="en-US" altLang="ja-JP" sz="2000" b="1" dirty="0" smtClean="0">
                <a:solidFill>
                  <a:srgbClr val="FF0000"/>
                </a:solidFill>
                <a:latin typeface="Calibri" pitchFamily="34" charset="0"/>
              </a:rPr>
              <a:t>Highest Rack Heat Density ever</a:t>
            </a:r>
          </a:p>
          <a:p>
            <a:pPr marL="685800" lvl="1" indent="-228600">
              <a:lnSpc>
                <a:spcPct val="80000"/>
              </a:lnSpc>
              <a:spcBef>
                <a:spcPct val="25000"/>
              </a:spcBef>
              <a:spcAft>
                <a:spcPct val="10000"/>
              </a:spcAft>
              <a:buClr>
                <a:srgbClr val="ABA69F"/>
              </a:buClr>
              <a:buSzPct val="80000"/>
              <a:buFontTx/>
              <a:buChar char="•"/>
            </a:pPr>
            <a:r>
              <a:rPr kumimoji="0" lang="en-US" altLang="ja-JP" sz="2000" b="1" dirty="0" smtClean="0">
                <a:solidFill>
                  <a:srgbClr val="FF0000"/>
                </a:solidFill>
                <a:latin typeface="Calibri" pitchFamily="34" charset="0"/>
              </a:rPr>
              <a:t>3000CFM Intake airflow with 7C chiller water</a:t>
            </a:r>
          </a:p>
          <a:p>
            <a:pPr marL="228600" indent="-228600">
              <a:lnSpc>
                <a:spcPct val="80000"/>
              </a:lnSpc>
              <a:spcBef>
                <a:spcPct val="25000"/>
              </a:spcBef>
              <a:spcAft>
                <a:spcPct val="10000"/>
              </a:spcAft>
              <a:buClr>
                <a:srgbClr val="ABA69F"/>
              </a:buClr>
              <a:buSzPct val="80000"/>
              <a:buFontTx/>
              <a:buChar char="•"/>
            </a:pPr>
            <a:r>
              <a:rPr kumimoji="0" lang="en-US" altLang="ja-JP" sz="2000" dirty="0" smtClean="0">
                <a:latin typeface="Calibri" pitchFamily="34" charset="0"/>
              </a:rPr>
              <a:t>up </a:t>
            </a:r>
            <a:r>
              <a:rPr kumimoji="0" lang="en-US" altLang="ja-JP" sz="2000" dirty="0">
                <a:latin typeface="Calibri" pitchFamily="34" charset="0"/>
              </a:rPr>
              <a:t>to 2000 lbs of IT equipment</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Uniform air flow across the front of the servers</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Automatic door opening mechanism controlling both racks</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Adjustable temperature set point</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Removes 95% to 97% of heat inside racks</a:t>
            </a:r>
          </a:p>
          <a:p>
            <a:pPr marL="228600" indent="-228600">
              <a:lnSpc>
                <a:spcPct val="80000"/>
              </a:lnSpc>
              <a:spcBef>
                <a:spcPct val="25000"/>
              </a:spcBef>
              <a:spcAft>
                <a:spcPct val="10000"/>
              </a:spcAft>
              <a:buClr>
                <a:srgbClr val="ABA69F"/>
              </a:buClr>
              <a:buSzPct val="80000"/>
              <a:buFontTx/>
              <a:buChar char="•"/>
            </a:pPr>
            <a:r>
              <a:rPr kumimoji="0" lang="en-US" altLang="ja-JP" sz="2000" dirty="0">
                <a:latin typeface="Calibri" pitchFamily="34" charset="0"/>
              </a:rPr>
              <a:t>Polycarbonate front door reduces ambient noise considerably </a:t>
            </a:r>
          </a:p>
        </p:txBody>
      </p:sp>
      <p:pic>
        <p:nvPicPr>
          <p:cNvPr id="9220" name="Picture 5" descr="MCS-top"/>
          <p:cNvPicPr>
            <a:picLocks noChangeAspect="1" noChangeArrowheads="1"/>
          </p:cNvPicPr>
          <p:nvPr/>
        </p:nvPicPr>
        <p:blipFill>
          <a:blip r:embed="rId3" cstate="print"/>
          <a:srcRect r="508"/>
          <a:stretch>
            <a:fillRect/>
          </a:stretch>
        </p:blipFill>
        <p:spPr bwMode="auto">
          <a:xfrm>
            <a:off x="5943600" y="1905000"/>
            <a:ext cx="3200400" cy="1719445"/>
          </a:xfrm>
          <a:prstGeom prst="rect">
            <a:avLst/>
          </a:prstGeom>
          <a:noFill/>
          <a:ln w="9525">
            <a:noFill/>
            <a:miter lim="800000"/>
            <a:headEnd/>
            <a:tailEnd/>
          </a:ln>
        </p:spPr>
      </p:pic>
      <p:pic>
        <p:nvPicPr>
          <p:cNvPr id="9222" name="Picture 4" descr="Sidewinder_11"/>
          <p:cNvPicPr>
            <a:picLocks noChangeAspect="1" noChangeArrowheads="1"/>
          </p:cNvPicPr>
          <p:nvPr/>
        </p:nvPicPr>
        <p:blipFill>
          <a:blip r:embed="rId4" cstate="print"/>
          <a:srcRect/>
          <a:stretch>
            <a:fillRect/>
          </a:stretch>
        </p:blipFill>
        <p:spPr bwMode="auto">
          <a:xfrm>
            <a:off x="4419600" y="990600"/>
            <a:ext cx="1801813" cy="3352800"/>
          </a:xfrm>
          <a:prstGeom prst="rect">
            <a:avLst/>
          </a:prstGeom>
          <a:noFill/>
          <a:ln w="9525">
            <a:noFill/>
            <a:miter lim="800000"/>
            <a:headEnd/>
            <a:tailEnd/>
          </a:ln>
        </p:spPr>
      </p:pic>
      <p:sp>
        <p:nvSpPr>
          <p:cNvPr id="8" name="テキスト ボックス 7"/>
          <p:cNvSpPr txBox="1"/>
          <p:nvPr/>
        </p:nvSpPr>
        <p:spPr>
          <a:xfrm>
            <a:off x="6553200" y="990600"/>
            <a:ext cx="2133600" cy="923330"/>
          </a:xfrm>
          <a:prstGeom prst="rect">
            <a:avLst/>
          </a:prstGeom>
          <a:noFill/>
        </p:spPr>
        <p:txBody>
          <a:bodyPr wrap="square" rtlCol="0">
            <a:spAutoFit/>
          </a:bodyPr>
          <a:lstStyle/>
          <a:p>
            <a:r>
              <a:rPr kumimoji="1" lang="en-US" altLang="ja-JP" dirty="0" smtClean="0">
                <a:solidFill>
                  <a:srgbClr val="C00000"/>
                </a:solidFill>
              </a:rPr>
              <a:t>~= Entire Earth Simulator</a:t>
            </a:r>
            <a:br>
              <a:rPr kumimoji="1" lang="en-US" altLang="ja-JP" dirty="0" smtClean="0">
                <a:solidFill>
                  <a:srgbClr val="C00000"/>
                </a:solidFill>
              </a:rPr>
            </a:br>
            <a:r>
              <a:rPr kumimoji="1" lang="en-US" altLang="ja-JP" dirty="0" smtClean="0">
                <a:solidFill>
                  <a:srgbClr val="C00000"/>
                </a:solidFill>
              </a:rPr>
              <a:t>(rack = 50TF)</a:t>
            </a:r>
            <a:endParaRPr kumimoji="1" lang="ja-JP" altLang="en-US" dirty="0">
              <a:solidFill>
                <a:srgbClr val="C00000"/>
              </a:solidFill>
            </a:endParaRPr>
          </a:p>
        </p:txBody>
      </p:sp>
      <p:pic>
        <p:nvPicPr>
          <p:cNvPr id="160769" name="Picture 1"/>
          <p:cNvPicPr>
            <a:picLocks noChangeAspect="1" noChangeArrowheads="1"/>
          </p:cNvPicPr>
          <p:nvPr/>
        </p:nvPicPr>
        <p:blipFill>
          <a:blip r:embed="rId5" cstate="print"/>
          <a:srcRect/>
          <a:stretch>
            <a:fillRect/>
          </a:stretch>
        </p:blipFill>
        <p:spPr bwMode="auto">
          <a:xfrm>
            <a:off x="4114800" y="4267200"/>
            <a:ext cx="3810000" cy="2857500"/>
          </a:xfrm>
          <a:prstGeom prst="rect">
            <a:avLst/>
          </a:prstGeom>
          <a:noFill/>
          <a:ln w="9525">
            <a:noFill/>
            <a:miter lim="800000"/>
            <a:headEnd/>
            <a:tailEnd/>
          </a:ln>
        </p:spPr>
      </p:pic>
      <p:pic>
        <p:nvPicPr>
          <p:cNvPr id="160770" name="Picture 2"/>
          <p:cNvPicPr>
            <a:picLocks noChangeAspect="1" noChangeArrowheads="1"/>
          </p:cNvPicPr>
          <p:nvPr/>
        </p:nvPicPr>
        <p:blipFill>
          <a:blip r:embed="rId6" cstate="print"/>
          <a:srcRect/>
          <a:stretch>
            <a:fillRect/>
          </a:stretch>
        </p:blipFill>
        <p:spPr bwMode="auto">
          <a:xfrm>
            <a:off x="7442200" y="5105400"/>
            <a:ext cx="2692400" cy="201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38138" y="420688"/>
            <a:ext cx="8375650" cy="579437"/>
          </a:xfrm>
        </p:spPr>
        <p:txBody>
          <a:bodyPr/>
          <a:lstStyle/>
          <a:p>
            <a:pPr eaLnBrk="1" hangingPunct="1"/>
            <a:r>
              <a:rPr lang="en-US" altLang="ja-JP" smtClean="0">
                <a:ea typeface="ＭＳ Ｐゴシック" charset="-128"/>
              </a:rPr>
              <a:t>Pulling It All Together</a:t>
            </a:r>
          </a:p>
        </p:txBody>
      </p:sp>
      <p:pic>
        <p:nvPicPr>
          <p:cNvPr id="71683" name="Picture 283" descr="Putting_it_all_together"/>
          <p:cNvPicPr>
            <a:picLocks noChangeAspect="1" noChangeArrowheads="1"/>
          </p:cNvPicPr>
          <p:nvPr/>
        </p:nvPicPr>
        <p:blipFill>
          <a:blip r:embed="rId2" cstate="print"/>
          <a:srcRect/>
          <a:stretch>
            <a:fillRect/>
          </a:stretch>
        </p:blipFill>
        <p:spPr bwMode="auto">
          <a:xfrm>
            <a:off x="152400" y="1524000"/>
            <a:ext cx="8668259" cy="4376738"/>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348" y="-214338"/>
            <a:ext cx="7770813" cy="1433513"/>
          </a:xfrm>
        </p:spPr>
        <p:txBody>
          <a:bodyPr/>
          <a:lstStyle/>
          <a:p>
            <a:r>
              <a:rPr kumimoji="1" lang="en-US" altLang="ja-JP" sz="3600" dirty="0" smtClean="0"/>
              <a:t>TSUBAME2.0 Layout (200m2 for main compute nodes)</a:t>
            </a:r>
            <a:endParaRPr kumimoji="1" lang="ja-JP" altLang="en-US" sz="3600" dirty="0"/>
          </a:p>
        </p:txBody>
      </p:sp>
      <p:pic>
        <p:nvPicPr>
          <p:cNvPr id="3" name="図 2" descr="DSC00211.JPG"/>
          <p:cNvPicPr>
            <a:picLocks noChangeAspect="1"/>
          </p:cNvPicPr>
          <p:nvPr/>
        </p:nvPicPr>
        <p:blipFill>
          <a:blip r:embed="rId2" cstate="print"/>
          <a:stretch>
            <a:fillRect/>
          </a:stretch>
        </p:blipFill>
        <p:spPr>
          <a:xfrm>
            <a:off x="0" y="1000108"/>
            <a:ext cx="9144000" cy="2009180"/>
          </a:xfrm>
          <a:prstGeom prst="rect">
            <a:avLst/>
          </a:prstGeom>
        </p:spPr>
      </p:pic>
      <p:pic>
        <p:nvPicPr>
          <p:cNvPr id="1191938" name="Picture 2"/>
          <p:cNvPicPr>
            <a:picLocks noChangeAspect="1" noChangeArrowheads="1"/>
          </p:cNvPicPr>
          <p:nvPr/>
        </p:nvPicPr>
        <p:blipFill>
          <a:blip r:embed="rId3" cstate="print"/>
          <a:srcRect/>
          <a:stretch>
            <a:fillRect/>
          </a:stretch>
        </p:blipFill>
        <p:spPr bwMode="auto">
          <a:xfrm>
            <a:off x="285720" y="4071942"/>
            <a:ext cx="8591550" cy="2628900"/>
          </a:xfrm>
          <a:prstGeom prst="rect">
            <a:avLst/>
          </a:prstGeom>
          <a:noFill/>
          <a:ln w="9525">
            <a:noFill/>
            <a:miter lim="800000"/>
            <a:headEnd/>
            <a:tailEnd/>
          </a:ln>
        </p:spPr>
      </p:pic>
      <p:pic>
        <p:nvPicPr>
          <p:cNvPr id="1191939" name="Picture 3"/>
          <p:cNvPicPr>
            <a:picLocks noChangeAspect="1" noChangeArrowheads="1"/>
          </p:cNvPicPr>
          <p:nvPr/>
        </p:nvPicPr>
        <p:blipFill>
          <a:blip r:embed="rId4" cstate="print"/>
          <a:srcRect/>
          <a:stretch>
            <a:fillRect/>
          </a:stretch>
        </p:blipFill>
        <p:spPr bwMode="auto">
          <a:xfrm>
            <a:off x="-71470" y="3000372"/>
            <a:ext cx="4704324" cy="1000132"/>
          </a:xfrm>
          <a:prstGeom prst="rect">
            <a:avLst/>
          </a:prstGeom>
          <a:noFill/>
          <a:ln w="9525">
            <a:noFill/>
            <a:miter lim="800000"/>
            <a:headEnd/>
            <a:tailEnd/>
          </a:ln>
        </p:spPr>
      </p:pic>
      <p:pic>
        <p:nvPicPr>
          <p:cNvPr id="1191940" name="Picture 4"/>
          <p:cNvPicPr>
            <a:picLocks noChangeAspect="1" noChangeArrowheads="1"/>
          </p:cNvPicPr>
          <p:nvPr/>
        </p:nvPicPr>
        <p:blipFill>
          <a:blip r:embed="rId5" cstate="print"/>
          <a:srcRect/>
          <a:stretch>
            <a:fillRect/>
          </a:stretch>
        </p:blipFill>
        <p:spPr bwMode="auto">
          <a:xfrm>
            <a:off x="4617016" y="3000372"/>
            <a:ext cx="4370440"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3114.JPG"/>
          <p:cNvPicPr>
            <a:picLocks noGrp="1" noChangeAspect="1"/>
          </p:cNvPicPr>
          <p:nvPr isPhoto="1"/>
        </p:nvPicPr>
        <p:blipFill>
          <a:blip r:embed="rId2" cstate="print">
            <a:lum/>
          </a:blip>
          <a:stretch>
            <a:fillRect/>
          </a:stretch>
        </p:blipFill>
        <p:spPr>
          <a:xfrm>
            <a:off x="76200" y="0"/>
            <a:ext cx="9144000" cy="6856413"/>
          </a:xfrm>
          <a:prstGeom prst="rect">
            <a:avLst/>
          </a:prstGeom>
          <a:noFill/>
          <a:ln>
            <a:noFill/>
          </a:ln>
        </p:spPr>
      </p:pic>
      <p:grpSp>
        <p:nvGrpSpPr>
          <p:cNvPr id="14" name="グループ化 13"/>
          <p:cNvGrpSpPr/>
          <p:nvPr/>
        </p:nvGrpSpPr>
        <p:grpSpPr>
          <a:xfrm>
            <a:off x="-609600" y="-304800"/>
            <a:ext cx="9966960" cy="8991600"/>
            <a:chOff x="-609600" y="-304800"/>
            <a:chExt cx="9966960" cy="8991600"/>
          </a:xfrm>
        </p:grpSpPr>
        <p:pic>
          <p:nvPicPr>
            <p:cNvPr id="165889" name="Picture 1"/>
            <p:cNvPicPr>
              <a:picLocks noChangeAspect="1" noChangeArrowheads="1"/>
            </p:cNvPicPr>
            <p:nvPr/>
          </p:nvPicPr>
          <p:blipFill>
            <a:blip r:embed="rId3" cstate="print"/>
            <a:srcRect/>
            <a:stretch>
              <a:fillRect/>
            </a:stretch>
          </p:blipFill>
          <p:spPr bwMode="auto">
            <a:xfrm>
              <a:off x="4495800" y="2286000"/>
              <a:ext cx="4800600" cy="6400800"/>
            </a:xfrm>
            <a:prstGeom prst="rect">
              <a:avLst/>
            </a:prstGeom>
            <a:noFill/>
            <a:ln w="9525">
              <a:noFill/>
              <a:miter lim="800000"/>
              <a:headEnd/>
              <a:tailEnd/>
            </a:ln>
          </p:spPr>
        </p:pic>
        <p:pic>
          <p:nvPicPr>
            <p:cNvPr id="4" name="図 3" descr="P1010347.JPG"/>
            <p:cNvPicPr>
              <a:picLocks noChangeAspect="1"/>
            </p:cNvPicPr>
            <p:nvPr/>
          </p:nvPicPr>
          <p:blipFill>
            <a:blip r:embed="rId4" cstate="print"/>
            <a:stretch>
              <a:fillRect/>
            </a:stretch>
          </p:blipFill>
          <p:spPr>
            <a:xfrm>
              <a:off x="4419600" y="-121920"/>
              <a:ext cx="4937760" cy="3703320"/>
            </a:xfrm>
            <a:prstGeom prst="rect">
              <a:avLst/>
            </a:prstGeom>
          </p:spPr>
        </p:pic>
        <p:pic>
          <p:nvPicPr>
            <p:cNvPr id="6" name="図 5" descr="P1010351.JPG"/>
            <p:cNvPicPr>
              <a:picLocks noChangeAspect="1"/>
            </p:cNvPicPr>
            <p:nvPr/>
          </p:nvPicPr>
          <p:blipFill>
            <a:blip r:embed="rId5" cstate="print"/>
            <a:stretch>
              <a:fillRect/>
            </a:stretch>
          </p:blipFill>
          <p:spPr>
            <a:xfrm>
              <a:off x="-457200" y="3474720"/>
              <a:ext cx="4937760" cy="3703320"/>
            </a:xfrm>
            <a:prstGeom prst="rect">
              <a:avLst/>
            </a:prstGeom>
          </p:spPr>
        </p:pic>
        <p:pic>
          <p:nvPicPr>
            <p:cNvPr id="165890" name="Picture 2"/>
            <p:cNvPicPr>
              <a:picLocks noChangeAspect="1" noChangeArrowheads="1"/>
            </p:cNvPicPr>
            <p:nvPr/>
          </p:nvPicPr>
          <p:blipFill>
            <a:blip r:embed="rId6" cstate="print"/>
            <a:srcRect/>
            <a:stretch>
              <a:fillRect/>
            </a:stretch>
          </p:blipFill>
          <p:spPr bwMode="auto">
            <a:xfrm>
              <a:off x="-609600" y="-304800"/>
              <a:ext cx="5181600" cy="3886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grpSp>
        <p:nvGrpSpPr>
          <p:cNvPr id="3" name="グループ化 8"/>
          <p:cNvGrpSpPr/>
          <p:nvPr/>
        </p:nvGrpSpPr>
        <p:grpSpPr>
          <a:xfrm>
            <a:off x="-609600" y="0"/>
            <a:ext cx="9931400" cy="7448550"/>
            <a:chOff x="-457200" y="152400"/>
            <a:chExt cx="9931400" cy="7448550"/>
          </a:xfrm>
        </p:grpSpPr>
        <p:pic>
          <p:nvPicPr>
            <p:cNvPr id="11266" name="Picture 2"/>
            <p:cNvPicPr>
              <a:picLocks noChangeAspect="1" noChangeArrowheads="1"/>
            </p:cNvPicPr>
            <p:nvPr/>
          </p:nvPicPr>
          <p:blipFill>
            <a:blip r:embed="rId2" cstate="print"/>
            <a:srcRect/>
            <a:stretch>
              <a:fillRect/>
            </a:stretch>
          </p:blipFill>
          <p:spPr bwMode="auto">
            <a:xfrm>
              <a:off x="-457200" y="152400"/>
              <a:ext cx="4978400" cy="373380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495800" y="152400"/>
              <a:ext cx="4978400" cy="3733800"/>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4495800" y="3886200"/>
              <a:ext cx="4953000" cy="3714750"/>
            </a:xfrm>
            <a:prstGeom prst="rect">
              <a:avLst/>
            </a:prstGeom>
            <a:noFill/>
            <a:ln w="9525">
              <a:noFill/>
              <a:miter lim="800000"/>
              <a:headEnd/>
              <a:tailEnd/>
            </a:ln>
          </p:spPr>
        </p:pic>
      </p:grpSp>
      <p:pic>
        <p:nvPicPr>
          <p:cNvPr id="2051" name="Picture 3"/>
          <p:cNvPicPr>
            <a:picLocks noChangeAspect="1" noChangeArrowheads="1"/>
          </p:cNvPicPr>
          <p:nvPr/>
        </p:nvPicPr>
        <p:blipFill>
          <a:blip r:embed="rId5" cstate="print"/>
          <a:srcRect/>
          <a:stretch>
            <a:fillRect/>
          </a:stretch>
        </p:blipFill>
        <p:spPr bwMode="auto">
          <a:xfrm>
            <a:off x="-609601" y="3732713"/>
            <a:ext cx="4968241" cy="3726181"/>
          </a:xfrm>
          <a:prstGeom prst="rect">
            <a:avLst/>
          </a:prstGeom>
          <a:noFill/>
          <a:ln w="9525">
            <a:noFill/>
            <a:miter lim="800000"/>
            <a:headEnd/>
            <a:tailEnd/>
          </a:ln>
        </p:spPr>
      </p:pic>
      <p:sp>
        <p:nvSpPr>
          <p:cNvPr id="10" name="テキスト ボックス 9"/>
          <p:cNvSpPr txBox="1"/>
          <p:nvPr/>
        </p:nvSpPr>
        <p:spPr>
          <a:xfrm>
            <a:off x="611188" y="2825859"/>
            <a:ext cx="7069746" cy="1815882"/>
          </a:xfrm>
          <a:prstGeom prst="rect">
            <a:avLst/>
          </a:prstGeom>
          <a:solidFill>
            <a:schemeClr val="bg1">
              <a:alpha val="26000"/>
            </a:schemeClr>
          </a:solidFill>
        </p:spPr>
        <p:txBody>
          <a:bodyPr wrap="square" rtlCol="0">
            <a:spAutoFit/>
          </a:bodyPr>
          <a:lstStyle/>
          <a:p>
            <a:pPr algn="ctr"/>
            <a:r>
              <a:rPr kumimoji="1" lang="en-US" altLang="ja-JP" sz="2800" b="1" dirty="0" smtClean="0">
                <a:solidFill>
                  <a:srgbClr val="C00000"/>
                </a:solidFill>
                <a:latin typeface="Comic Sans MS" pitchFamily="66" charset="0"/>
              </a:rPr>
              <a:t>2.4 Petaflops, 1408 nodes</a:t>
            </a:r>
          </a:p>
          <a:p>
            <a:pPr algn="ctr"/>
            <a:r>
              <a:rPr kumimoji="1" lang="en-US" altLang="ja-JP" sz="2800" b="1" dirty="0" smtClean="0">
                <a:solidFill>
                  <a:srgbClr val="C00000"/>
                </a:solidFill>
                <a:latin typeface="Comic Sans MS" pitchFamily="66" charset="0"/>
              </a:rPr>
              <a:t>~50 compute racks + 6 switch racks</a:t>
            </a:r>
          </a:p>
          <a:p>
            <a:pPr algn="ctr"/>
            <a:r>
              <a:rPr lang="en-US" altLang="ja-JP" sz="2800" b="1" dirty="0" smtClean="0">
                <a:solidFill>
                  <a:srgbClr val="C00000"/>
                </a:solidFill>
                <a:latin typeface="Comic Sans MS" pitchFamily="66" charset="0"/>
              </a:rPr>
              <a:t>Two Rooms, Total 160m</a:t>
            </a:r>
            <a:r>
              <a:rPr lang="en-US" altLang="ja-JP" sz="2800" b="1" baseline="30000" dirty="0" smtClean="0">
                <a:solidFill>
                  <a:srgbClr val="C00000"/>
                </a:solidFill>
                <a:latin typeface="Comic Sans MS" pitchFamily="66" charset="0"/>
              </a:rPr>
              <a:t>2</a:t>
            </a:r>
          </a:p>
          <a:p>
            <a:pPr algn="ctr"/>
            <a:r>
              <a:rPr kumimoji="1" lang="en-US" altLang="ja-JP" sz="2800" b="1" dirty="0" smtClean="0">
                <a:solidFill>
                  <a:srgbClr val="C00000"/>
                </a:solidFill>
                <a:latin typeface="Comic Sans MS" pitchFamily="66" charset="0"/>
              </a:rPr>
              <a:t>1.4MW (Max, Linpack), 0.48MW (Idle)  </a:t>
            </a:r>
            <a:endParaRPr kumimoji="1" lang="ja-JP" altLang="en-US" sz="2800" b="1" dirty="0">
              <a:solidFill>
                <a:srgbClr val="C00000"/>
              </a:solidFill>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cstate="print"/>
          <a:srcRect/>
          <a:stretch>
            <a:fillRect/>
          </a:stretch>
        </p:blipFill>
        <p:spPr bwMode="auto">
          <a:xfrm>
            <a:off x="-228600" y="1399712"/>
            <a:ext cx="9144000" cy="5458288"/>
          </a:xfrm>
          <a:prstGeom prst="rect">
            <a:avLst/>
          </a:prstGeom>
          <a:noFill/>
          <a:ln w="9525">
            <a:noFill/>
            <a:miter lim="800000"/>
            <a:headEnd/>
            <a:tailEnd/>
          </a:ln>
        </p:spPr>
      </p:pic>
      <p:sp>
        <p:nvSpPr>
          <p:cNvPr id="3" name="タイトル 2"/>
          <p:cNvSpPr>
            <a:spLocks noGrp="1"/>
          </p:cNvSpPr>
          <p:nvPr>
            <p:ph type="title"/>
          </p:nvPr>
        </p:nvSpPr>
        <p:spPr>
          <a:xfrm>
            <a:off x="-228600" y="304800"/>
            <a:ext cx="9067800" cy="579437"/>
          </a:xfrm>
        </p:spPr>
        <p:txBody>
          <a:bodyPr/>
          <a:lstStyle/>
          <a:p>
            <a:r>
              <a:rPr lang="en-US" altLang="ja-JP" dirty="0" smtClean="0"/>
              <a:t>ORNL Jaguar and </a:t>
            </a:r>
            <a:r>
              <a:rPr lang="en-US" altLang="ja-JP" dirty="0" err="1" smtClean="0"/>
              <a:t>Tsubame</a:t>
            </a:r>
            <a:r>
              <a:rPr lang="en-US" altLang="ja-JP" dirty="0" smtClean="0"/>
              <a:t> 2.0</a:t>
            </a:r>
            <a:br>
              <a:rPr lang="en-US" altLang="ja-JP" dirty="0" smtClean="0"/>
            </a:br>
            <a:r>
              <a:rPr lang="en-US" altLang="ja-JP" dirty="0" smtClean="0"/>
              <a:t>Similar Peak Performance, 1/4 the Size and Power</a:t>
            </a:r>
            <a:endParaRPr kumimoji="1" lang="ja-JP" altLang="en-US" dirty="0"/>
          </a:p>
        </p:txBody>
      </p:sp>
      <p:sp>
        <p:nvSpPr>
          <p:cNvPr id="4" name="コンテンツ プレースホルダ 3"/>
          <p:cNvSpPr>
            <a:spLocks noGrp="1"/>
          </p:cNvSpPr>
          <p:nvPr>
            <p:ph idx="1"/>
          </p:nvPr>
        </p:nvSpPr>
        <p:spPr/>
        <p:txBody>
          <a:bodyPr/>
          <a:lstStyle/>
          <a:p>
            <a:endParaRPr kumimoji="1" lang="ja-JP" altLang="en-US" dirty="0"/>
          </a:p>
        </p:txBody>
      </p:sp>
      <p:sp>
        <p:nvSpPr>
          <p:cNvPr id="5" name="角丸四角形 4"/>
          <p:cNvSpPr/>
          <p:nvPr/>
        </p:nvSpPr>
        <p:spPr>
          <a:xfrm rot="1470356">
            <a:off x="-205841" y="3500177"/>
            <a:ext cx="5867400" cy="1751414"/>
          </a:xfrm>
          <a:prstGeom prst="roundRect">
            <a:avLst/>
          </a:prstGeom>
          <a:solidFill>
            <a:schemeClr val="bg1">
              <a:alpha val="41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smtClean="0">
                <a:solidFill>
                  <a:srgbClr val="C00000"/>
                </a:solidFill>
              </a:rPr>
              <a:t>TSUBAME2.0</a:t>
            </a:r>
            <a:br>
              <a:rPr kumimoji="1" lang="en-US" altLang="ja-JP" sz="3200" dirty="0" smtClean="0">
                <a:solidFill>
                  <a:srgbClr val="C00000"/>
                </a:solidFill>
              </a:rPr>
            </a:br>
            <a:r>
              <a:rPr kumimoji="1" lang="en-US" altLang="ja-JP" sz="3200" dirty="0" smtClean="0">
                <a:solidFill>
                  <a:srgbClr val="C00000"/>
                </a:solidFill>
              </a:rPr>
              <a:t>2.4PF</a:t>
            </a:r>
            <a:endParaRPr kumimoji="1" lang="ja-JP" altLang="en-US" sz="3200"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正方形/長方形 658"/>
          <p:cNvSpPr/>
          <p:nvPr/>
        </p:nvSpPr>
        <p:spPr>
          <a:xfrm>
            <a:off x="152400" y="914400"/>
            <a:ext cx="7391400" cy="548640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7" name="Oval 3"/>
          <p:cNvSpPr>
            <a:spLocks noChangeArrowheads="1"/>
          </p:cNvSpPr>
          <p:nvPr/>
        </p:nvSpPr>
        <p:spPr bwMode="auto">
          <a:xfrm>
            <a:off x="7686675" y="2511425"/>
            <a:ext cx="152400" cy="152400"/>
          </a:xfrm>
          <a:prstGeom prst="ellipse">
            <a:avLst/>
          </a:prstGeom>
          <a:solidFill>
            <a:schemeClr val="accent1"/>
          </a:solidFill>
          <a:ln w="9525">
            <a:solidFill>
              <a:schemeClr val="tx1"/>
            </a:solidFill>
            <a:round/>
            <a:headEnd/>
            <a:tailEnd/>
          </a:ln>
        </p:spPr>
        <p:txBody>
          <a:bodyPr wrap="none" anchor="ctr"/>
          <a:lstStyle/>
          <a:p>
            <a:endParaRPr lang="ja-JP" altLang="ja-JP"/>
          </a:p>
        </p:txBody>
      </p:sp>
      <p:sp>
        <p:nvSpPr>
          <p:cNvPr id="333830" name="AutoShape 5"/>
          <p:cNvSpPr>
            <a:spLocks noChangeArrowheads="1"/>
          </p:cNvSpPr>
          <p:nvPr/>
        </p:nvSpPr>
        <p:spPr bwMode="auto">
          <a:xfrm>
            <a:off x="5791200" y="963613"/>
            <a:ext cx="1676400" cy="712787"/>
          </a:xfrm>
          <a:prstGeom prst="roundRect">
            <a:avLst>
              <a:gd name="adj" fmla="val 8750"/>
            </a:avLst>
          </a:prstGeom>
          <a:solidFill>
            <a:srgbClr val="CCFFCC"/>
          </a:solidFill>
          <a:ln w="9525">
            <a:solidFill>
              <a:srgbClr val="008000"/>
            </a:solidFill>
            <a:round/>
            <a:headEnd/>
            <a:tailEnd/>
          </a:ln>
          <a:effectLst>
            <a:outerShdw dist="107763" dir="2700000" algn="ctr" rotWithShape="0">
              <a:srgbClr val="808080">
                <a:alpha val="50000"/>
              </a:srgbClr>
            </a:outerShdw>
          </a:effectLst>
        </p:spPr>
        <p:txBody>
          <a:bodyPr wrap="none" anchor="ctr"/>
          <a:lstStyle/>
          <a:p>
            <a:pPr>
              <a:defRPr/>
            </a:pPr>
            <a:endParaRPr lang="en-US" altLang="ja-JP" sz="1000">
              <a:latin typeface="HGP創英角ｺﾞｼｯｸUB" pitchFamily="50" charset="-128"/>
              <a:ea typeface="HGP創英角ｺﾞｼｯｸUB" pitchFamily="50" charset="-128"/>
            </a:endParaRPr>
          </a:p>
          <a:p>
            <a:pPr>
              <a:defRPr/>
            </a:pPr>
            <a:endParaRPr lang="en-US" altLang="ja-JP" sz="800">
              <a:latin typeface="HGP創英角ｺﾞｼｯｸUB" pitchFamily="50" charset="-128"/>
              <a:ea typeface="HGP創英角ｺﾞｼｯｸUB" pitchFamily="50" charset="-128"/>
            </a:endParaRPr>
          </a:p>
        </p:txBody>
      </p:sp>
      <p:sp>
        <p:nvSpPr>
          <p:cNvPr id="333831" name="AutoShape 6"/>
          <p:cNvSpPr>
            <a:spLocks noChangeArrowheads="1"/>
          </p:cNvSpPr>
          <p:nvPr/>
        </p:nvSpPr>
        <p:spPr bwMode="auto">
          <a:xfrm>
            <a:off x="336550" y="963613"/>
            <a:ext cx="4248150" cy="712787"/>
          </a:xfrm>
          <a:prstGeom prst="roundRect">
            <a:avLst>
              <a:gd name="adj" fmla="val 8750"/>
            </a:avLst>
          </a:prstGeom>
          <a:solidFill>
            <a:srgbClr val="CCFFCC"/>
          </a:solidFill>
          <a:ln w="9525">
            <a:solidFill>
              <a:srgbClr val="008000"/>
            </a:solidFill>
            <a:round/>
            <a:headEnd/>
            <a:tailEnd/>
          </a:ln>
          <a:effectLst>
            <a:outerShdw dist="107763" dir="2700000" algn="ctr" rotWithShape="0">
              <a:srgbClr val="808080">
                <a:alpha val="50000"/>
              </a:srgbClr>
            </a:outerShdw>
          </a:effectLst>
        </p:spPr>
        <p:txBody>
          <a:bodyPr wrap="none" anchor="ctr"/>
          <a:lstStyle/>
          <a:p>
            <a:pPr>
              <a:defRPr/>
            </a:pPr>
            <a:endParaRPr lang="en-US" altLang="ja-JP" sz="1000">
              <a:latin typeface="HGP創英角ｺﾞｼｯｸUB" pitchFamily="50" charset="-128"/>
              <a:ea typeface="HGP創英角ｺﾞｼｯｸUB" pitchFamily="50" charset="-128"/>
            </a:endParaRPr>
          </a:p>
          <a:p>
            <a:pPr>
              <a:defRPr/>
            </a:pPr>
            <a:endParaRPr lang="en-US" altLang="ja-JP" sz="800">
              <a:latin typeface="HGP創英角ｺﾞｼｯｸUB" pitchFamily="50" charset="-128"/>
              <a:ea typeface="HGP創英角ｺﾞｼｯｸUB" pitchFamily="50" charset="-128"/>
            </a:endParaRPr>
          </a:p>
        </p:txBody>
      </p:sp>
      <p:sp>
        <p:nvSpPr>
          <p:cNvPr id="6150" name="Text Box 7"/>
          <p:cNvSpPr txBox="1">
            <a:spLocks noChangeArrowheads="1"/>
          </p:cNvSpPr>
          <p:nvPr/>
        </p:nvSpPr>
        <p:spPr bwMode="auto">
          <a:xfrm>
            <a:off x="3575050" y="1355725"/>
            <a:ext cx="457200" cy="214313"/>
          </a:xfrm>
          <a:prstGeom prst="rect">
            <a:avLst/>
          </a:prstGeom>
          <a:noFill/>
          <a:ln w="9525">
            <a:noFill/>
            <a:miter lim="800000"/>
            <a:headEnd/>
            <a:tailEnd/>
          </a:ln>
        </p:spPr>
        <p:txBody>
          <a:bodyPr>
            <a:spAutoFit/>
          </a:bodyPr>
          <a:lstStyle/>
          <a:p>
            <a:pPr>
              <a:spcBef>
                <a:spcPct val="50000"/>
              </a:spcBef>
            </a:pPr>
            <a:r>
              <a:rPr lang="ja-JP" altLang="en-US" sz="800">
                <a:latin typeface="HGP創英角ｺﾞｼｯｸUB" pitchFamily="50" charset="-128"/>
                <a:ea typeface="HGP創英角ｺﾞｼｯｸUB" pitchFamily="50" charset="-128"/>
              </a:rPr>
              <a:t>・・・</a:t>
            </a:r>
          </a:p>
        </p:txBody>
      </p:sp>
      <p:sp>
        <p:nvSpPr>
          <p:cNvPr id="333834" name="AutoShape 9"/>
          <p:cNvSpPr>
            <a:spLocks noChangeArrowheads="1"/>
          </p:cNvSpPr>
          <p:nvPr/>
        </p:nvSpPr>
        <p:spPr bwMode="auto">
          <a:xfrm>
            <a:off x="304800" y="1752600"/>
            <a:ext cx="7010400" cy="3276600"/>
          </a:xfrm>
          <a:prstGeom prst="roundRect">
            <a:avLst>
              <a:gd name="adj" fmla="val 11495"/>
            </a:avLst>
          </a:prstGeom>
          <a:solidFill>
            <a:srgbClr val="FFCC99"/>
          </a:solidFill>
          <a:ln w="9525">
            <a:solidFill>
              <a:srgbClr val="FF6600"/>
            </a:solidFill>
            <a:round/>
            <a:headEnd/>
            <a:tailEnd/>
          </a:ln>
          <a:effectLst>
            <a:outerShdw dist="107763" dir="2700000" algn="ctr" rotWithShape="0">
              <a:srgbClr val="808080">
                <a:alpha val="50000"/>
              </a:srgbClr>
            </a:outerShdw>
          </a:effectLst>
        </p:spPr>
        <p:txBody>
          <a:bodyPr wrap="none" anchor="ctr"/>
          <a:lstStyle/>
          <a:p>
            <a:pPr>
              <a:defRPr/>
            </a:pPr>
            <a:endParaRPr lang="en-US" altLang="ja-JP" sz="1000">
              <a:latin typeface="HGP創英角ｺﾞｼｯｸUB" pitchFamily="50" charset="-128"/>
              <a:ea typeface="HGP創英角ｺﾞｼｯｸUB" pitchFamily="50" charset="-128"/>
            </a:endParaRPr>
          </a:p>
          <a:p>
            <a:pPr>
              <a:defRPr/>
            </a:pPr>
            <a:endParaRPr lang="en-US" altLang="ja-JP" sz="800">
              <a:latin typeface="HGP創英角ｺﾞｼｯｸUB" pitchFamily="50" charset="-128"/>
              <a:ea typeface="HGP創英角ｺﾞｼｯｸUB" pitchFamily="50" charset="-128"/>
            </a:endParaRPr>
          </a:p>
        </p:txBody>
      </p:sp>
      <p:sp>
        <p:nvSpPr>
          <p:cNvPr id="333835" name="AutoShape 10"/>
          <p:cNvSpPr>
            <a:spLocks noChangeArrowheads="1"/>
          </p:cNvSpPr>
          <p:nvPr/>
        </p:nvSpPr>
        <p:spPr bwMode="auto">
          <a:xfrm>
            <a:off x="331788" y="5105400"/>
            <a:ext cx="5916612" cy="793750"/>
          </a:xfrm>
          <a:prstGeom prst="roundRect">
            <a:avLst>
              <a:gd name="adj" fmla="val 6000"/>
            </a:avLst>
          </a:prstGeom>
          <a:solidFill>
            <a:srgbClr val="CCFFFF"/>
          </a:solidFill>
          <a:ln w="9525">
            <a:solidFill>
              <a:srgbClr val="0000FF"/>
            </a:solidFill>
            <a:round/>
            <a:headEnd/>
            <a:tailEnd/>
          </a:ln>
          <a:effectLst>
            <a:outerShdw dist="107763" dir="2700000" algn="ctr" rotWithShape="0">
              <a:srgbClr val="808080">
                <a:alpha val="50000"/>
              </a:srgbClr>
            </a:outerShdw>
          </a:effectLst>
        </p:spPr>
        <p:txBody>
          <a:bodyPr wrap="none" anchor="ctr"/>
          <a:lstStyle/>
          <a:p>
            <a:pPr>
              <a:defRPr/>
            </a:pPr>
            <a:endParaRPr lang="en-US" altLang="ja-JP" sz="1000">
              <a:latin typeface="HGP創英角ｺﾞｼｯｸUB" pitchFamily="50" charset="-128"/>
              <a:ea typeface="HGP創英角ｺﾞｼｯｸUB" pitchFamily="50" charset="-128"/>
            </a:endParaRPr>
          </a:p>
          <a:p>
            <a:pPr>
              <a:defRPr/>
            </a:pPr>
            <a:endParaRPr lang="en-US" altLang="ja-JP" sz="800">
              <a:latin typeface="HGP創英角ｺﾞｼｯｸUB" pitchFamily="50" charset="-128"/>
              <a:ea typeface="HGP創英角ｺﾞｼｯｸUB" pitchFamily="50" charset="-128"/>
            </a:endParaRPr>
          </a:p>
        </p:txBody>
      </p:sp>
      <p:sp>
        <p:nvSpPr>
          <p:cNvPr id="6153" name="AutoShape 15"/>
          <p:cNvSpPr>
            <a:spLocks noChangeArrowheads="1"/>
          </p:cNvSpPr>
          <p:nvPr/>
        </p:nvSpPr>
        <p:spPr bwMode="auto">
          <a:xfrm>
            <a:off x="425450" y="4665663"/>
            <a:ext cx="3232150" cy="1081087"/>
          </a:xfrm>
          <a:prstGeom prst="roundRect">
            <a:avLst>
              <a:gd name="adj" fmla="val 10296"/>
            </a:avLst>
          </a:prstGeom>
          <a:noFill/>
          <a:ln w="9525">
            <a:solidFill>
              <a:schemeClr val="tx1"/>
            </a:solidFill>
            <a:prstDash val="sysDash"/>
            <a:round/>
            <a:headEnd/>
            <a:tailEnd/>
          </a:ln>
        </p:spPr>
        <p:txBody>
          <a:bodyPr wrap="none" anchor="ctr"/>
          <a:lstStyle/>
          <a:p>
            <a:endParaRPr lang="en-US" altLang="ja-JP" sz="1000">
              <a:latin typeface="HGP創英角ｺﾞｼｯｸUB" pitchFamily="50" charset="-128"/>
              <a:ea typeface="HGP創英角ｺﾞｼｯｸUB" pitchFamily="50" charset="-128"/>
            </a:endParaRPr>
          </a:p>
          <a:p>
            <a:endParaRPr lang="en-US" altLang="ja-JP" sz="800">
              <a:latin typeface="HGP創英角ｺﾞｼｯｸUB" pitchFamily="50" charset="-128"/>
              <a:ea typeface="HGP創英角ｺﾞｼｯｸUB" pitchFamily="50" charset="-128"/>
            </a:endParaRPr>
          </a:p>
        </p:txBody>
      </p:sp>
      <p:sp>
        <p:nvSpPr>
          <p:cNvPr id="6154" name="AutoShape 16"/>
          <p:cNvSpPr>
            <a:spLocks/>
          </p:cNvSpPr>
          <p:nvPr/>
        </p:nvSpPr>
        <p:spPr bwMode="auto">
          <a:xfrm rot="5400000">
            <a:off x="1165225" y="4786313"/>
            <a:ext cx="76200" cy="1517650"/>
          </a:xfrm>
          <a:prstGeom prst="rightBrace">
            <a:avLst>
              <a:gd name="adj1" fmla="val 165972"/>
              <a:gd name="adj2" fmla="val 50000"/>
            </a:avLst>
          </a:prstGeom>
          <a:noFill/>
          <a:ln w="9525">
            <a:solidFill>
              <a:schemeClr val="tx1"/>
            </a:solidFill>
            <a:round/>
            <a:headEnd/>
            <a:tailEnd/>
          </a:ln>
        </p:spPr>
        <p:txBody>
          <a:bodyPr rot="10800000" vert="eaVert" wrap="none" anchor="ctr"/>
          <a:lstStyle/>
          <a:p>
            <a:endParaRPr lang="ja-JP" altLang="ja-JP"/>
          </a:p>
        </p:txBody>
      </p:sp>
      <p:sp>
        <p:nvSpPr>
          <p:cNvPr id="6155" name="Text Box 17"/>
          <p:cNvSpPr txBox="1">
            <a:spLocks noChangeArrowheads="1"/>
          </p:cNvSpPr>
          <p:nvPr/>
        </p:nvSpPr>
        <p:spPr bwMode="auto">
          <a:xfrm>
            <a:off x="152400" y="5689600"/>
            <a:ext cx="1744663" cy="254000"/>
          </a:xfrm>
          <a:prstGeom prst="rect">
            <a:avLst/>
          </a:prstGeom>
          <a:noFill/>
          <a:ln w="9525">
            <a:noFill/>
            <a:miter lim="800000"/>
            <a:headEnd/>
            <a:tailEnd/>
          </a:ln>
        </p:spPr>
        <p:txBody>
          <a:bodyPr>
            <a:spAutoFit/>
          </a:bodyPr>
          <a:lstStyle/>
          <a:p>
            <a:pPr algn="ctr"/>
            <a:r>
              <a:rPr lang="en-US" altLang="ja-JP" sz="1000" dirty="0" smtClean="0">
                <a:solidFill>
                  <a:srgbClr val="0000FF"/>
                </a:solidFill>
                <a:latin typeface="HGP創英角ｺﾞｼｯｸUB" pitchFamily="50" charset="-128"/>
                <a:ea typeface="HGP創英角ｺﾞｼｯｸUB" pitchFamily="50" charset="-128"/>
              </a:rPr>
              <a:t>Thin Nodes</a:t>
            </a:r>
            <a:r>
              <a:rPr lang="ja-JP" altLang="en-US" sz="1000" dirty="0" smtClean="0">
                <a:solidFill>
                  <a:srgbClr val="0000FF"/>
                </a:solidFill>
                <a:latin typeface="HGP創英角ｺﾞｼｯｸUB" pitchFamily="50" charset="-128"/>
                <a:ea typeface="HGP創英角ｺﾞｼｯｸUB" pitchFamily="50" charset="-128"/>
              </a:rPr>
              <a:t>  </a:t>
            </a:r>
            <a:r>
              <a:rPr lang="en-US" altLang="ja-JP" sz="1000" dirty="0">
                <a:solidFill>
                  <a:srgbClr val="0000FF"/>
                </a:solidFill>
                <a:latin typeface="HGP創英角ｺﾞｼｯｸUB" pitchFamily="50" charset="-128"/>
                <a:ea typeface="HGP創英角ｺﾞｼｯｸUB" pitchFamily="50" charset="-128"/>
              </a:rPr>
              <a:t>x1408</a:t>
            </a:r>
            <a:endParaRPr lang="ja-JP" altLang="en-US" sz="1000" dirty="0">
              <a:solidFill>
                <a:srgbClr val="0000FF"/>
              </a:solidFill>
              <a:latin typeface="HGP創英角ｺﾞｼｯｸUB" pitchFamily="50" charset="-128"/>
              <a:ea typeface="HGP創英角ｺﾞｼｯｸUB" pitchFamily="50" charset="-128"/>
            </a:endParaRPr>
          </a:p>
        </p:txBody>
      </p:sp>
      <p:sp>
        <p:nvSpPr>
          <p:cNvPr id="6156" name="Text Box 19"/>
          <p:cNvSpPr txBox="1">
            <a:spLocks noChangeArrowheads="1"/>
          </p:cNvSpPr>
          <p:nvPr/>
        </p:nvSpPr>
        <p:spPr bwMode="auto">
          <a:xfrm>
            <a:off x="746125" y="5532438"/>
            <a:ext cx="930275" cy="276999"/>
          </a:xfrm>
          <a:prstGeom prst="rect">
            <a:avLst/>
          </a:prstGeom>
          <a:noFill/>
          <a:ln w="9525">
            <a:noFill/>
            <a:miter lim="800000"/>
            <a:headEnd/>
            <a:tailEnd/>
          </a:ln>
        </p:spPr>
        <p:txBody>
          <a:bodyPr wrap="square">
            <a:spAutoFit/>
          </a:bodyPr>
          <a:lstStyle/>
          <a:p>
            <a:pPr algn="ctr">
              <a:spcBef>
                <a:spcPct val="50000"/>
              </a:spcBef>
            </a:pPr>
            <a:r>
              <a:rPr lang="en-US" altLang="ja-JP" sz="1200" dirty="0" smtClean="0">
                <a:latin typeface="HGP創英角ｺﾞｼｯｸUB" pitchFamily="50" charset="-128"/>
                <a:ea typeface="HGP創英角ｺﾞｼｯｸUB" pitchFamily="50" charset="-128"/>
              </a:rPr>
              <a:t>16</a:t>
            </a:r>
            <a:r>
              <a:rPr lang="ja-JP" altLang="en-US" sz="1200" dirty="0">
                <a:latin typeface="HGP創英角ｺﾞｼｯｸUB" pitchFamily="50" charset="-128"/>
                <a:ea typeface="HGP創英角ｺﾞｼｯｸUB" pitchFamily="50" charset="-128"/>
              </a:rPr>
              <a:t> </a:t>
            </a:r>
            <a:r>
              <a:rPr lang="en-US" altLang="ja-JP" sz="1200" dirty="0" smtClean="0">
                <a:latin typeface="HGP創英角ｺﾞｼｯｸUB" pitchFamily="50" charset="-128"/>
                <a:ea typeface="HGP創英角ｺﾞｼｯｸUB" pitchFamily="50" charset="-128"/>
              </a:rPr>
              <a:t>Nodes</a:t>
            </a:r>
            <a:endParaRPr lang="en-US" altLang="ja-JP" sz="1200" dirty="0">
              <a:latin typeface="HGP創英角ｺﾞｼｯｸUB" pitchFamily="50" charset="-128"/>
              <a:ea typeface="HGP創英角ｺﾞｼｯｸUB" pitchFamily="50" charset="-128"/>
            </a:endParaRPr>
          </a:p>
        </p:txBody>
      </p:sp>
      <p:sp>
        <p:nvSpPr>
          <p:cNvPr id="6157" name="Text Box 20"/>
          <p:cNvSpPr txBox="1">
            <a:spLocks noChangeArrowheads="1"/>
          </p:cNvSpPr>
          <p:nvPr/>
        </p:nvSpPr>
        <p:spPr bwMode="auto">
          <a:xfrm>
            <a:off x="1676400" y="5666601"/>
            <a:ext cx="885825" cy="276999"/>
          </a:xfrm>
          <a:prstGeom prst="rect">
            <a:avLst/>
          </a:prstGeom>
          <a:noFill/>
          <a:ln w="9525">
            <a:noFill/>
            <a:miter lim="800000"/>
            <a:headEnd/>
            <a:tailEnd/>
          </a:ln>
        </p:spPr>
        <p:txBody>
          <a:bodyPr>
            <a:spAutoFit/>
          </a:bodyPr>
          <a:lstStyle/>
          <a:p>
            <a:pPr algn="ctr">
              <a:spcBef>
                <a:spcPct val="50000"/>
              </a:spcBef>
            </a:pPr>
            <a:r>
              <a:rPr lang="en-US" altLang="ja-JP" sz="1200" dirty="0">
                <a:latin typeface="HGP創英角ｺﾞｼｯｸUB" pitchFamily="50" charset="-128"/>
                <a:ea typeface="HGP創英角ｺﾞｼｯｸUB" pitchFamily="50" charset="-128"/>
              </a:rPr>
              <a:t>Rack#1</a:t>
            </a:r>
          </a:p>
        </p:txBody>
      </p:sp>
      <p:sp>
        <p:nvSpPr>
          <p:cNvPr id="6158" name="Text Box 25"/>
          <p:cNvSpPr txBox="1">
            <a:spLocks noChangeArrowheads="1"/>
          </p:cNvSpPr>
          <p:nvPr/>
        </p:nvSpPr>
        <p:spPr bwMode="auto">
          <a:xfrm>
            <a:off x="2971800" y="5666601"/>
            <a:ext cx="885825" cy="276999"/>
          </a:xfrm>
          <a:prstGeom prst="rect">
            <a:avLst/>
          </a:prstGeom>
          <a:noFill/>
          <a:ln w="9525">
            <a:noFill/>
            <a:miter lim="800000"/>
            <a:headEnd/>
            <a:tailEnd/>
          </a:ln>
        </p:spPr>
        <p:txBody>
          <a:bodyPr>
            <a:spAutoFit/>
          </a:bodyPr>
          <a:lstStyle/>
          <a:p>
            <a:pPr algn="ctr">
              <a:spcBef>
                <a:spcPct val="50000"/>
              </a:spcBef>
            </a:pPr>
            <a:r>
              <a:rPr lang="en-US" altLang="ja-JP" sz="1200" dirty="0" smtClean="0">
                <a:latin typeface="HGP創英角ｺﾞｼｯｸUB" pitchFamily="50" charset="-128"/>
                <a:ea typeface="HGP創英角ｺﾞｼｯｸUB" pitchFamily="50" charset="-128"/>
              </a:rPr>
              <a:t>x44Racks</a:t>
            </a:r>
            <a:endParaRPr lang="en-US" altLang="ja-JP" sz="1200" dirty="0">
              <a:latin typeface="HGP創英角ｺﾞｼｯｸUB" pitchFamily="50" charset="-128"/>
              <a:ea typeface="HGP創英角ｺﾞｼｯｸUB" pitchFamily="50" charset="-128"/>
            </a:endParaRPr>
          </a:p>
        </p:txBody>
      </p:sp>
      <p:sp>
        <p:nvSpPr>
          <p:cNvPr id="6159" name="AutoShape 31"/>
          <p:cNvSpPr>
            <a:spLocks/>
          </p:cNvSpPr>
          <p:nvPr/>
        </p:nvSpPr>
        <p:spPr bwMode="auto">
          <a:xfrm rot="5400000">
            <a:off x="4297363" y="4926012"/>
            <a:ext cx="215900" cy="1247775"/>
          </a:xfrm>
          <a:prstGeom prst="rightBrace">
            <a:avLst>
              <a:gd name="adj1" fmla="val 51399"/>
              <a:gd name="adj2" fmla="val 50000"/>
            </a:avLst>
          </a:prstGeom>
          <a:noFill/>
          <a:ln w="15875">
            <a:solidFill>
              <a:schemeClr val="tx1"/>
            </a:solidFill>
            <a:round/>
            <a:headEnd/>
            <a:tailEnd/>
          </a:ln>
        </p:spPr>
        <p:txBody>
          <a:bodyPr rot="10800000" vert="eaVert" wrap="none" anchor="ctr"/>
          <a:lstStyle/>
          <a:p>
            <a:endParaRPr lang="ja-JP" altLang="ja-JP"/>
          </a:p>
        </p:txBody>
      </p:sp>
      <p:sp>
        <p:nvSpPr>
          <p:cNvPr id="6160" name="AutoShape 37"/>
          <p:cNvSpPr>
            <a:spLocks/>
          </p:cNvSpPr>
          <p:nvPr/>
        </p:nvSpPr>
        <p:spPr bwMode="auto">
          <a:xfrm rot="5400000">
            <a:off x="5421312" y="5126038"/>
            <a:ext cx="206375" cy="838200"/>
          </a:xfrm>
          <a:prstGeom prst="rightBrace">
            <a:avLst>
              <a:gd name="adj1" fmla="val 50863"/>
              <a:gd name="adj2" fmla="val 50000"/>
            </a:avLst>
          </a:prstGeom>
          <a:noFill/>
          <a:ln w="15875">
            <a:solidFill>
              <a:schemeClr val="tx1"/>
            </a:solidFill>
            <a:round/>
            <a:headEnd/>
            <a:tailEnd/>
          </a:ln>
        </p:spPr>
        <p:txBody>
          <a:bodyPr rot="10800000" vert="eaVert" wrap="none" anchor="ctr"/>
          <a:lstStyle/>
          <a:p>
            <a:endParaRPr lang="ja-JP" altLang="ja-JP"/>
          </a:p>
        </p:txBody>
      </p:sp>
      <p:sp>
        <p:nvSpPr>
          <p:cNvPr id="6161" name="Text Box 47"/>
          <p:cNvSpPr txBox="1">
            <a:spLocks noChangeArrowheads="1"/>
          </p:cNvSpPr>
          <p:nvPr/>
        </p:nvSpPr>
        <p:spPr bwMode="auto">
          <a:xfrm>
            <a:off x="2127250" y="1379538"/>
            <a:ext cx="649288" cy="184150"/>
          </a:xfrm>
          <a:prstGeom prst="rect">
            <a:avLst/>
          </a:prstGeom>
          <a:noFill/>
          <a:ln w="9525">
            <a:noFill/>
            <a:miter lim="800000"/>
            <a:headEnd/>
            <a:tailEnd/>
          </a:ln>
        </p:spPr>
        <p:txBody>
          <a:bodyPr>
            <a:spAutoFit/>
          </a:bodyPr>
          <a:lstStyle/>
          <a:p>
            <a:pPr algn="ctr">
              <a:spcBef>
                <a:spcPct val="50000"/>
              </a:spcBef>
            </a:pPr>
            <a:r>
              <a:rPr lang="ja-JP" altLang="en-US" sz="600">
                <a:latin typeface="HGP創英角ｺﾞｼｯｸUB" pitchFamily="50" charset="-128"/>
                <a:ea typeface="HGP創英角ｺﾞｼｯｸUB" pitchFamily="50" charset="-128"/>
              </a:rPr>
              <a:t>・・・</a:t>
            </a:r>
          </a:p>
        </p:txBody>
      </p:sp>
      <p:sp>
        <p:nvSpPr>
          <p:cNvPr id="6162" name="Text Box 48"/>
          <p:cNvSpPr txBox="1">
            <a:spLocks noChangeArrowheads="1"/>
          </p:cNvSpPr>
          <p:nvPr/>
        </p:nvSpPr>
        <p:spPr bwMode="auto">
          <a:xfrm>
            <a:off x="2114550" y="1116013"/>
            <a:ext cx="725488"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20</a:t>
            </a:r>
            <a:r>
              <a:rPr lang="ja-JP" altLang="en-US" sz="800" dirty="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Nodes</a:t>
            </a:r>
            <a:endParaRPr lang="en-US" altLang="ja-JP" sz="800" dirty="0">
              <a:latin typeface="HGP創英角ｺﾞｼｯｸUB" pitchFamily="50" charset="-128"/>
              <a:ea typeface="HGP創英角ｺﾞｼｯｸUB" pitchFamily="50" charset="-128"/>
            </a:endParaRPr>
          </a:p>
        </p:txBody>
      </p:sp>
      <p:sp>
        <p:nvSpPr>
          <p:cNvPr id="6163" name="Text Box 52"/>
          <p:cNvSpPr txBox="1">
            <a:spLocks noChangeArrowheads="1"/>
          </p:cNvSpPr>
          <p:nvPr/>
        </p:nvSpPr>
        <p:spPr bwMode="auto">
          <a:xfrm>
            <a:off x="3581400" y="5594350"/>
            <a:ext cx="1676400" cy="261610"/>
          </a:xfrm>
          <a:prstGeom prst="rect">
            <a:avLst/>
          </a:prstGeom>
          <a:noFill/>
          <a:ln w="9525">
            <a:noFill/>
            <a:miter lim="800000"/>
            <a:headEnd/>
            <a:tailEnd/>
          </a:ln>
        </p:spPr>
        <p:txBody>
          <a:bodyPr>
            <a:spAutoFit/>
          </a:bodyPr>
          <a:lstStyle/>
          <a:p>
            <a:pPr algn="ctr"/>
            <a:r>
              <a:rPr lang="en-US" altLang="ja-JP" sz="1100" dirty="0" smtClean="0">
                <a:solidFill>
                  <a:srgbClr val="0000FF"/>
                </a:solidFill>
                <a:latin typeface="HGP創英角ｺﾞｼｯｸUB" pitchFamily="50" charset="-128"/>
                <a:ea typeface="HGP創英角ｺﾞｼｯｸUB" pitchFamily="50" charset="-128"/>
              </a:rPr>
              <a:t>Medium Nodes x24</a:t>
            </a:r>
            <a:endParaRPr lang="ja-JP" altLang="en-US" sz="1100" dirty="0">
              <a:solidFill>
                <a:srgbClr val="0000FF"/>
              </a:solidFill>
              <a:latin typeface="HGP創英角ｺﾞｼｯｸUB" pitchFamily="50" charset="-128"/>
              <a:ea typeface="HGP創英角ｺﾞｼｯｸUB" pitchFamily="50" charset="-128"/>
            </a:endParaRPr>
          </a:p>
        </p:txBody>
      </p:sp>
      <p:sp>
        <p:nvSpPr>
          <p:cNvPr id="6174" name="Text Box 53"/>
          <p:cNvSpPr txBox="1">
            <a:spLocks noChangeArrowheads="1"/>
          </p:cNvSpPr>
          <p:nvPr/>
        </p:nvSpPr>
        <p:spPr bwMode="auto">
          <a:xfrm>
            <a:off x="4953000" y="5594350"/>
            <a:ext cx="1371600" cy="276999"/>
          </a:xfrm>
          <a:prstGeom prst="rect">
            <a:avLst/>
          </a:prstGeom>
          <a:noFill/>
          <a:ln w="9525">
            <a:noFill/>
            <a:miter lim="800000"/>
            <a:headEnd/>
            <a:tailEnd/>
          </a:ln>
        </p:spPr>
        <p:txBody>
          <a:bodyPr>
            <a:spAutoFit/>
          </a:bodyPr>
          <a:lstStyle/>
          <a:p>
            <a:pPr algn="ctr">
              <a:defRPr/>
            </a:pPr>
            <a:r>
              <a:rPr lang="en-US" altLang="ja-JP" sz="1200" dirty="0" smtClean="0">
                <a:solidFill>
                  <a:srgbClr val="0000FF"/>
                </a:solidFill>
                <a:latin typeface="HGP創英角ｺﾞｼｯｸUB" pitchFamily="50" charset="-128"/>
                <a:ea typeface="HGP創英角ｺﾞｼｯｸUB" pitchFamily="50" charset="-128"/>
              </a:rPr>
              <a:t>Fat</a:t>
            </a:r>
            <a:r>
              <a:rPr lang="ja-JP" altLang="en-US" sz="1200" dirty="0">
                <a:solidFill>
                  <a:srgbClr val="0000FF"/>
                </a:solidFill>
                <a:latin typeface="HGP創英角ｺﾞｼｯｸUB" pitchFamily="50" charset="-128"/>
                <a:ea typeface="HGP創英角ｺﾞｼｯｸUB" pitchFamily="50" charset="-128"/>
              </a:rPr>
              <a:t> </a:t>
            </a:r>
            <a:r>
              <a:rPr lang="en-US" altLang="ja-JP" sz="1200" dirty="0" smtClean="0">
                <a:solidFill>
                  <a:srgbClr val="0000FF"/>
                </a:solidFill>
                <a:latin typeface="HGP創英角ｺﾞｼｯｸUB" pitchFamily="50" charset="-128"/>
                <a:ea typeface="HGP創英角ｺﾞｼｯｸUB" pitchFamily="50" charset="-128"/>
              </a:rPr>
              <a:t>Nodes</a:t>
            </a:r>
            <a:r>
              <a:rPr lang="ja-JP" altLang="en-US" sz="1200" dirty="0" smtClean="0">
                <a:solidFill>
                  <a:srgbClr val="0000FF"/>
                </a:solidFill>
                <a:latin typeface="HGP創英角ｺﾞｼｯｸUB" pitchFamily="50" charset="-128"/>
                <a:ea typeface="HGP創英角ｺﾞｼｯｸUB" pitchFamily="50" charset="-128"/>
              </a:rPr>
              <a:t> </a:t>
            </a:r>
            <a:r>
              <a:rPr lang="en-US" altLang="ja-JP" sz="1200" dirty="0">
                <a:solidFill>
                  <a:srgbClr val="0000FF"/>
                </a:solidFill>
                <a:latin typeface="HGP創英角ｺﾞｼｯｸUB" pitchFamily="50" charset="-128"/>
                <a:ea typeface="HGP創英角ｺﾞｼｯｸUB" pitchFamily="50" charset="-128"/>
              </a:rPr>
              <a:t>x10</a:t>
            </a:r>
            <a:endParaRPr lang="ja-JP" altLang="en-US" sz="1200" dirty="0">
              <a:solidFill>
                <a:srgbClr val="0000FF"/>
              </a:solidFill>
              <a:latin typeface="HGP創英角ｺﾞｼｯｸUB" pitchFamily="50" charset="-128"/>
              <a:ea typeface="HGP創英角ｺﾞｼｯｸUB" pitchFamily="50" charset="-128"/>
            </a:endParaRPr>
          </a:p>
        </p:txBody>
      </p:sp>
      <p:sp>
        <p:nvSpPr>
          <p:cNvPr id="6165" name="Text Box 54"/>
          <p:cNvSpPr txBox="1">
            <a:spLocks noChangeArrowheads="1"/>
          </p:cNvSpPr>
          <p:nvPr/>
        </p:nvSpPr>
        <p:spPr bwMode="auto">
          <a:xfrm>
            <a:off x="685800" y="914400"/>
            <a:ext cx="3657600" cy="246063"/>
          </a:xfrm>
          <a:prstGeom prst="rect">
            <a:avLst/>
          </a:prstGeom>
          <a:noFill/>
          <a:ln w="9525">
            <a:noFill/>
            <a:miter lim="800000"/>
            <a:headEnd/>
            <a:tailEnd/>
          </a:ln>
        </p:spPr>
        <p:txBody>
          <a:bodyPr>
            <a:spAutoFit/>
          </a:bodyPr>
          <a:lstStyle/>
          <a:p>
            <a:pPr algn="ctr"/>
            <a:r>
              <a:rPr lang="en-US" altLang="ja-JP" sz="1000" dirty="0" err="1" smtClean="0">
                <a:solidFill>
                  <a:srgbClr val="0000FF"/>
                </a:solidFill>
                <a:latin typeface="HGP創英角ｺﾞｼｯｸUB" pitchFamily="50" charset="-128"/>
                <a:ea typeface="HGP創英角ｺﾞｼｯｸUB" pitchFamily="50" charset="-128"/>
              </a:rPr>
              <a:t>Lustre</a:t>
            </a:r>
            <a:r>
              <a:rPr lang="en-US" altLang="ja-JP" sz="1000" dirty="0" smtClean="0">
                <a:solidFill>
                  <a:srgbClr val="0000FF"/>
                </a:solidFill>
                <a:latin typeface="HGP創英角ｺﾞｼｯｸUB" pitchFamily="50" charset="-128"/>
                <a:ea typeface="HGP創英角ｺﾞｼｯｸUB" pitchFamily="50" charset="-128"/>
              </a:rPr>
              <a:t> </a:t>
            </a:r>
            <a:r>
              <a:rPr lang="en-US" altLang="ja-JP" sz="1000" dirty="0" err="1" smtClean="0">
                <a:solidFill>
                  <a:srgbClr val="0000FF"/>
                </a:solidFill>
                <a:latin typeface="HGP創英角ｺﾞｼｯｸUB" pitchFamily="50" charset="-128"/>
                <a:ea typeface="HGP創英角ｺﾞｼｯｸUB" pitchFamily="50" charset="-128"/>
              </a:rPr>
              <a:t>Filesystem</a:t>
            </a:r>
            <a:endParaRPr lang="en-US" altLang="ja-JP" sz="1000" dirty="0">
              <a:solidFill>
                <a:srgbClr val="0000FF"/>
              </a:solidFill>
              <a:latin typeface="HGP創英角ｺﾞｼｯｸUB" pitchFamily="50" charset="-128"/>
              <a:ea typeface="HGP創英角ｺﾞｼｯｸUB" pitchFamily="50" charset="-128"/>
            </a:endParaRPr>
          </a:p>
        </p:txBody>
      </p:sp>
      <p:sp>
        <p:nvSpPr>
          <p:cNvPr id="6166" name="Oval 58"/>
          <p:cNvSpPr>
            <a:spLocks noChangeArrowheads="1"/>
          </p:cNvSpPr>
          <p:nvPr/>
        </p:nvSpPr>
        <p:spPr bwMode="auto">
          <a:xfrm>
            <a:off x="2635250" y="4729163"/>
            <a:ext cx="76200" cy="76200"/>
          </a:xfrm>
          <a:prstGeom prst="ellipse">
            <a:avLst/>
          </a:prstGeom>
          <a:noFill/>
          <a:ln w="9525">
            <a:noFill/>
            <a:round/>
            <a:headEnd/>
            <a:tailEnd/>
          </a:ln>
        </p:spPr>
        <p:txBody>
          <a:bodyPr wrap="none" anchor="ctr"/>
          <a:lstStyle/>
          <a:p>
            <a:endParaRPr lang="ja-JP" altLang="ja-JP"/>
          </a:p>
        </p:txBody>
      </p:sp>
      <p:sp>
        <p:nvSpPr>
          <p:cNvPr id="6167" name="Text Box 60"/>
          <p:cNvSpPr txBox="1">
            <a:spLocks noChangeArrowheads="1"/>
          </p:cNvSpPr>
          <p:nvPr/>
        </p:nvSpPr>
        <p:spPr bwMode="auto">
          <a:xfrm>
            <a:off x="8245475" y="2921000"/>
            <a:ext cx="685800" cy="366713"/>
          </a:xfrm>
          <a:prstGeom prst="rect">
            <a:avLst/>
          </a:prstGeom>
          <a:noFill/>
          <a:ln w="9525">
            <a:noFill/>
            <a:miter lim="800000"/>
            <a:headEnd/>
            <a:tailEnd/>
          </a:ln>
        </p:spPr>
        <p:txBody>
          <a:bodyPr>
            <a:spAutoFit/>
          </a:bodyPr>
          <a:lstStyle/>
          <a:p>
            <a:pPr>
              <a:spcBef>
                <a:spcPct val="50000"/>
              </a:spcBef>
            </a:pPr>
            <a:endParaRPr lang="ja-JP" altLang="ja-JP">
              <a:latin typeface="HGP創英角ｺﾞｼｯｸUB" pitchFamily="50" charset="-128"/>
              <a:ea typeface="HGP創英角ｺﾞｼｯｸUB" pitchFamily="50" charset="-128"/>
            </a:endParaRPr>
          </a:p>
        </p:txBody>
      </p:sp>
      <p:sp>
        <p:nvSpPr>
          <p:cNvPr id="6168" name="Oval 61"/>
          <p:cNvSpPr>
            <a:spLocks noChangeArrowheads="1"/>
          </p:cNvSpPr>
          <p:nvPr/>
        </p:nvSpPr>
        <p:spPr bwMode="auto">
          <a:xfrm>
            <a:off x="7635875" y="2463800"/>
            <a:ext cx="152400" cy="152400"/>
          </a:xfrm>
          <a:prstGeom prst="ellipse">
            <a:avLst/>
          </a:prstGeom>
          <a:noFill/>
          <a:ln w="9525">
            <a:noFill/>
            <a:round/>
            <a:headEnd/>
            <a:tailEnd/>
          </a:ln>
        </p:spPr>
        <p:txBody>
          <a:bodyPr wrap="none" anchor="ctr"/>
          <a:lstStyle/>
          <a:p>
            <a:endParaRPr lang="ja-JP" altLang="ja-JP"/>
          </a:p>
        </p:txBody>
      </p:sp>
      <p:sp>
        <p:nvSpPr>
          <p:cNvPr id="6169" name="Oval 63"/>
          <p:cNvSpPr>
            <a:spLocks noChangeArrowheads="1"/>
          </p:cNvSpPr>
          <p:nvPr/>
        </p:nvSpPr>
        <p:spPr bwMode="auto">
          <a:xfrm>
            <a:off x="3167063" y="1339850"/>
            <a:ext cx="212725" cy="212725"/>
          </a:xfrm>
          <a:prstGeom prst="ellipse">
            <a:avLst/>
          </a:prstGeom>
          <a:solidFill>
            <a:srgbClr val="FF66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MDS</a:t>
            </a:r>
          </a:p>
        </p:txBody>
      </p:sp>
      <p:sp>
        <p:nvSpPr>
          <p:cNvPr id="6170" name="Oval 64"/>
          <p:cNvSpPr>
            <a:spLocks noChangeArrowheads="1"/>
          </p:cNvSpPr>
          <p:nvPr/>
        </p:nvSpPr>
        <p:spPr bwMode="auto">
          <a:xfrm>
            <a:off x="3378200" y="1339850"/>
            <a:ext cx="212725" cy="212725"/>
          </a:xfrm>
          <a:prstGeom prst="ellipse">
            <a:avLst/>
          </a:prstGeom>
          <a:solidFill>
            <a:srgbClr val="FF66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MDS</a:t>
            </a:r>
          </a:p>
        </p:txBody>
      </p:sp>
      <p:sp>
        <p:nvSpPr>
          <p:cNvPr id="6171" name="Oval 94"/>
          <p:cNvSpPr>
            <a:spLocks noChangeArrowheads="1"/>
          </p:cNvSpPr>
          <p:nvPr/>
        </p:nvSpPr>
        <p:spPr bwMode="auto">
          <a:xfrm>
            <a:off x="3919538" y="1339850"/>
            <a:ext cx="212725" cy="212725"/>
          </a:xfrm>
          <a:prstGeom prst="ellipse">
            <a:avLst/>
          </a:prstGeom>
          <a:solidFill>
            <a:srgbClr val="FF66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MDS</a:t>
            </a:r>
          </a:p>
        </p:txBody>
      </p:sp>
      <p:sp>
        <p:nvSpPr>
          <p:cNvPr id="6172" name="Oval 95"/>
          <p:cNvSpPr>
            <a:spLocks noChangeArrowheads="1"/>
          </p:cNvSpPr>
          <p:nvPr/>
        </p:nvSpPr>
        <p:spPr bwMode="auto">
          <a:xfrm>
            <a:off x="4130675" y="1339850"/>
            <a:ext cx="212725" cy="212725"/>
          </a:xfrm>
          <a:prstGeom prst="ellipse">
            <a:avLst/>
          </a:prstGeom>
          <a:solidFill>
            <a:srgbClr val="FF66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MDS</a:t>
            </a:r>
          </a:p>
        </p:txBody>
      </p:sp>
      <p:sp>
        <p:nvSpPr>
          <p:cNvPr id="6173" name="Oval 121"/>
          <p:cNvSpPr>
            <a:spLocks noChangeArrowheads="1"/>
          </p:cNvSpPr>
          <p:nvPr/>
        </p:nvSpPr>
        <p:spPr bwMode="auto">
          <a:xfrm>
            <a:off x="444500" y="5246688"/>
            <a:ext cx="211138"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2" name="Oval 122"/>
          <p:cNvSpPr>
            <a:spLocks noChangeArrowheads="1"/>
          </p:cNvSpPr>
          <p:nvPr/>
        </p:nvSpPr>
        <p:spPr bwMode="auto">
          <a:xfrm>
            <a:off x="654050" y="5246688"/>
            <a:ext cx="212725"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175" name="Oval 123"/>
          <p:cNvSpPr>
            <a:spLocks noChangeArrowheads="1"/>
          </p:cNvSpPr>
          <p:nvPr/>
        </p:nvSpPr>
        <p:spPr bwMode="auto">
          <a:xfrm>
            <a:off x="865188" y="5246688"/>
            <a:ext cx="211137"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176" name="Oval 124"/>
          <p:cNvSpPr>
            <a:spLocks noChangeArrowheads="1"/>
          </p:cNvSpPr>
          <p:nvPr/>
        </p:nvSpPr>
        <p:spPr bwMode="auto">
          <a:xfrm>
            <a:off x="1374775" y="5224463"/>
            <a:ext cx="211138"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177" name="Oval 125"/>
          <p:cNvSpPr>
            <a:spLocks noChangeArrowheads="1"/>
          </p:cNvSpPr>
          <p:nvPr/>
        </p:nvSpPr>
        <p:spPr bwMode="auto">
          <a:xfrm>
            <a:off x="1584325" y="5224463"/>
            <a:ext cx="212725"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178" name="Oval 126"/>
          <p:cNvSpPr>
            <a:spLocks noChangeArrowheads="1"/>
          </p:cNvSpPr>
          <p:nvPr/>
        </p:nvSpPr>
        <p:spPr bwMode="auto">
          <a:xfrm>
            <a:off x="1795463" y="5224463"/>
            <a:ext cx="211137"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179" name="Text Box 127"/>
          <p:cNvSpPr txBox="1">
            <a:spLocks noChangeArrowheads="1"/>
          </p:cNvSpPr>
          <p:nvPr/>
        </p:nvSpPr>
        <p:spPr bwMode="auto">
          <a:xfrm>
            <a:off x="908050" y="5213350"/>
            <a:ext cx="646113" cy="244475"/>
          </a:xfrm>
          <a:prstGeom prst="rect">
            <a:avLst/>
          </a:prstGeom>
          <a:noFill/>
          <a:ln w="9525">
            <a:noFill/>
            <a:miter lim="800000"/>
            <a:headEnd/>
            <a:tailEnd/>
          </a:ln>
        </p:spPr>
        <p:txBody>
          <a:bodyPr>
            <a:spAutoFit/>
          </a:bodyPr>
          <a:lstStyle/>
          <a:p>
            <a:pPr algn="ctr">
              <a:spcBef>
                <a:spcPct val="50000"/>
              </a:spcBef>
            </a:pPr>
            <a:r>
              <a:rPr lang="ja-JP" altLang="en-US" sz="1000">
                <a:latin typeface="HGP創英角ｺﾞｼｯｸUB" pitchFamily="50" charset="-128"/>
                <a:ea typeface="HGP創英角ｺﾞｼｯｸUB" pitchFamily="50" charset="-128"/>
              </a:rPr>
              <a:t>・・・</a:t>
            </a:r>
          </a:p>
        </p:txBody>
      </p:sp>
      <p:cxnSp>
        <p:nvCxnSpPr>
          <p:cNvPr id="6180" name="AutoShape 141"/>
          <p:cNvCxnSpPr>
            <a:cxnSpLocks noChangeShapeType="1"/>
            <a:stCxn id="6173" idx="0"/>
            <a:endCxn id="6246" idx="2"/>
          </p:cNvCxnSpPr>
          <p:nvPr/>
        </p:nvCxnSpPr>
        <p:spPr bwMode="auto">
          <a:xfrm rot="5400000" flipH="1" flipV="1">
            <a:off x="564460" y="4938609"/>
            <a:ext cx="293688" cy="322470"/>
          </a:xfrm>
          <a:prstGeom prst="straightConnector1">
            <a:avLst/>
          </a:prstGeom>
          <a:noFill/>
          <a:ln w="15875">
            <a:solidFill>
              <a:schemeClr val="accent2"/>
            </a:solidFill>
            <a:round/>
            <a:headEnd/>
            <a:tailEnd/>
          </a:ln>
        </p:spPr>
      </p:cxnSp>
      <p:cxnSp>
        <p:nvCxnSpPr>
          <p:cNvPr id="6181" name="AutoShape 142"/>
          <p:cNvCxnSpPr>
            <a:cxnSpLocks noChangeShapeType="1"/>
            <a:endCxn id="6192" idx="2"/>
          </p:cNvCxnSpPr>
          <p:nvPr/>
        </p:nvCxnSpPr>
        <p:spPr bwMode="auto">
          <a:xfrm rot="5400000" flipH="1" flipV="1">
            <a:off x="661194" y="5072857"/>
            <a:ext cx="273050" cy="74612"/>
          </a:xfrm>
          <a:prstGeom prst="straightConnector1">
            <a:avLst/>
          </a:prstGeom>
          <a:noFill/>
          <a:ln w="15875">
            <a:solidFill>
              <a:schemeClr val="accent2"/>
            </a:solidFill>
            <a:round/>
            <a:headEnd/>
            <a:tailEnd/>
          </a:ln>
        </p:spPr>
      </p:cxnSp>
      <p:cxnSp>
        <p:nvCxnSpPr>
          <p:cNvPr id="6182" name="AutoShape 143"/>
          <p:cNvCxnSpPr>
            <a:cxnSpLocks noChangeShapeType="1"/>
            <a:stCxn id="6175" idx="0"/>
            <a:endCxn id="6246" idx="2"/>
          </p:cNvCxnSpPr>
          <p:nvPr/>
        </p:nvCxnSpPr>
        <p:spPr bwMode="auto">
          <a:xfrm rot="16200000" flipV="1">
            <a:off x="774804" y="5050735"/>
            <a:ext cx="293688" cy="98218"/>
          </a:xfrm>
          <a:prstGeom prst="straightConnector1">
            <a:avLst/>
          </a:prstGeom>
          <a:noFill/>
          <a:ln w="15875">
            <a:solidFill>
              <a:schemeClr val="accent2"/>
            </a:solidFill>
            <a:round/>
            <a:headEnd/>
            <a:tailEnd/>
          </a:ln>
        </p:spPr>
      </p:cxnSp>
      <p:cxnSp>
        <p:nvCxnSpPr>
          <p:cNvPr id="6183" name="AutoShape 144"/>
          <p:cNvCxnSpPr>
            <a:cxnSpLocks noChangeShapeType="1"/>
            <a:stCxn id="6176" idx="0"/>
            <a:endCxn id="6246" idx="2"/>
          </p:cNvCxnSpPr>
          <p:nvPr/>
        </p:nvCxnSpPr>
        <p:spPr bwMode="auto">
          <a:xfrm rot="16200000" flipV="1">
            <a:off x="1040711" y="4784829"/>
            <a:ext cx="271463" cy="607805"/>
          </a:xfrm>
          <a:prstGeom prst="straightConnector1">
            <a:avLst/>
          </a:prstGeom>
          <a:noFill/>
          <a:ln w="15875">
            <a:solidFill>
              <a:schemeClr val="accent2"/>
            </a:solidFill>
            <a:round/>
            <a:headEnd/>
            <a:tailEnd/>
          </a:ln>
        </p:spPr>
      </p:cxnSp>
      <p:cxnSp>
        <p:nvCxnSpPr>
          <p:cNvPr id="6184" name="AutoShape 145"/>
          <p:cNvCxnSpPr>
            <a:cxnSpLocks noChangeShapeType="1"/>
            <a:stCxn id="6177" idx="0"/>
            <a:endCxn id="6246" idx="2"/>
          </p:cNvCxnSpPr>
          <p:nvPr/>
        </p:nvCxnSpPr>
        <p:spPr bwMode="auto">
          <a:xfrm rot="16200000" flipV="1">
            <a:off x="1145883" y="4679657"/>
            <a:ext cx="271463" cy="818149"/>
          </a:xfrm>
          <a:prstGeom prst="straightConnector1">
            <a:avLst/>
          </a:prstGeom>
          <a:noFill/>
          <a:ln w="15875">
            <a:solidFill>
              <a:schemeClr val="accent2"/>
            </a:solidFill>
            <a:round/>
            <a:headEnd/>
            <a:tailEnd/>
          </a:ln>
        </p:spPr>
      </p:cxnSp>
      <p:cxnSp>
        <p:nvCxnSpPr>
          <p:cNvPr id="6185" name="AutoShape 146"/>
          <p:cNvCxnSpPr>
            <a:cxnSpLocks noChangeShapeType="1"/>
            <a:stCxn id="6178" idx="0"/>
            <a:endCxn id="6246" idx="2"/>
          </p:cNvCxnSpPr>
          <p:nvPr/>
        </p:nvCxnSpPr>
        <p:spPr bwMode="auto">
          <a:xfrm rot="16200000" flipV="1">
            <a:off x="1251055" y="4574485"/>
            <a:ext cx="271463" cy="1028493"/>
          </a:xfrm>
          <a:prstGeom prst="straightConnector1">
            <a:avLst/>
          </a:prstGeom>
          <a:noFill/>
          <a:ln w="15875">
            <a:solidFill>
              <a:schemeClr val="accent2"/>
            </a:solidFill>
            <a:round/>
            <a:headEnd/>
            <a:tailEnd/>
          </a:ln>
        </p:spPr>
      </p:cxnSp>
      <p:cxnSp>
        <p:nvCxnSpPr>
          <p:cNvPr id="6186" name="AutoShape 147"/>
          <p:cNvCxnSpPr>
            <a:cxnSpLocks noChangeShapeType="1"/>
            <a:stCxn id="6173" idx="0"/>
            <a:endCxn id="6194" idx="4"/>
          </p:cNvCxnSpPr>
          <p:nvPr/>
        </p:nvCxnSpPr>
        <p:spPr bwMode="auto">
          <a:xfrm rot="5400000" flipH="1" flipV="1">
            <a:off x="922338" y="4554538"/>
            <a:ext cx="320675" cy="1063625"/>
          </a:xfrm>
          <a:prstGeom prst="straightConnector1">
            <a:avLst/>
          </a:prstGeom>
          <a:noFill/>
          <a:ln w="15875">
            <a:solidFill>
              <a:schemeClr val="accent2"/>
            </a:solidFill>
            <a:round/>
            <a:headEnd/>
            <a:tailEnd/>
          </a:ln>
        </p:spPr>
      </p:cxnSp>
      <p:cxnSp>
        <p:nvCxnSpPr>
          <p:cNvPr id="6187" name="AutoShape 148"/>
          <p:cNvCxnSpPr>
            <a:cxnSpLocks noChangeShapeType="1"/>
            <a:endCxn id="6194" idx="4"/>
          </p:cNvCxnSpPr>
          <p:nvPr/>
        </p:nvCxnSpPr>
        <p:spPr bwMode="auto">
          <a:xfrm rot="5400000" flipH="1" flipV="1">
            <a:off x="1027113" y="4659313"/>
            <a:ext cx="320675" cy="854075"/>
          </a:xfrm>
          <a:prstGeom prst="straightConnector1">
            <a:avLst/>
          </a:prstGeom>
          <a:noFill/>
          <a:ln w="15875">
            <a:solidFill>
              <a:schemeClr val="accent2"/>
            </a:solidFill>
            <a:round/>
            <a:headEnd/>
            <a:tailEnd/>
          </a:ln>
        </p:spPr>
      </p:cxnSp>
      <p:cxnSp>
        <p:nvCxnSpPr>
          <p:cNvPr id="6188" name="AutoShape 149"/>
          <p:cNvCxnSpPr>
            <a:cxnSpLocks noChangeShapeType="1"/>
            <a:stCxn id="6175" idx="0"/>
            <a:endCxn id="6194" idx="4"/>
          </p:cNvCxnSpPr>
          <p:nvPr/>
        </p:nvCxnSpPr>
        <p:spPr bwMode="auto">
          <a:xfrm rot="5400000" flipH="1" flipV="1">
            <a:off x="1132681" y="4764882"/>
            <a:ext cx="320675" cy="642938"/>
          </a:xfrm>
          <a:prstGeom prst="straightConnector1">
            <a:avLst/>
          </a:prstGeom>
          <a:noFill/>
          <a:ln w="15875">
            <a:solidFill>
              <a:schemeClr val="accent2"/>
            </a:solidFill>
            <a:round/>
            <a:headEnd/>
            <a:tailEnd/>
          </a:ln>
        </p:spPr>
      </p:cxnSp>
      <p:cxnSp>
        <p:nvCxnSpPr>
          <p:cNvPr id="6189" name="AutoShape 150"/>
          <p:cNvCxnSpPr>
            <a:cxnSpLocks noChangeShapeType="1"/>
            <a:stCxn id="6176" idx="0"/>
            <a:endCxn id="6194" idx="4"/>
          </p:cNvCxnSpPr>
          <p:nvPr/>
        </p:nvCxnSpPr>
        <p:spPr bwMode="auto">
          <a:xfrm rot="5400000" flipH="1" flipV="1">
            <a:off x="1398588" y="5008563"/>
            <a:ext cx="298450" cy="133350"/>
          </a:xfrm>
          <a:prstGeom prst="straightConnector1">
            <a:avLst/>
          </a:prstGeom>
          <a:noFill/>
          <a:ln w="15875">
            <a:solidFill>
              <a:schemeClr val="accent2"/>
            </a:solidFill>
            <a:round/>
            <a:headEnd/>
            <a:tailEnd/>
          </a:ln>
        </p:spPr>
      </p:cxnSp>
      <p:cxnSp>
        <p:nvCxnSpPr>
          <p:cNvPr id="6190" name="AutoShape 151"/>
          <p:cNvCxnSpPr>
            <a:cxnSpLocks noChangeShapeType="1"/>
            <a:stCxn id="6177" idx="0"/>
            <a:endCxn id="6194" idx="4"/>
          </p:cNvCxnSpPr>
          <p:nvPr/>
        </p:nvCxnSpPr>
        <p:spPr bwMode="auto">
          <a:xfrm rot="16200000" flipV="1">
            <a:off x="1503363" y="5037138"/>
            <a:ext cx="298450" cy="76200"/>
          </a:xfrm>
          <a:prstGeom prst="straightConnector1">
            <a:avLst/>
          </a:prstGeom>
          <a:noFill/>
          <a:ln w="15875">
            <a:solidFill>
              <a:schemeClr val="accent2"/>
            </a:solidFill>
            <a:round/>
            <a:headEnd/>
            <a:tailEnd/>
          </a:ln>
        </p:spPr>
      </p:cxnSp>
      <p:cxnSp>
        <p:nvCxnSpPr>
          <p:cNvPr id="6191" name="AutoShape 152"/>
          <p:cNvCxnSpPr>
            <a:cxnSpLocks noChangeShapeType="1"/>
            <a:stCxn id="6178" idx="0"/>
            <a:endCxn id="6194" idx="4"/>
          </p:cNvCxnSpPr>
          <p:nvPr/>
        </p:nvCxnSpPr>
        <p:spPr bwMode="auto">
          <a:xfrm rot="16200000" flipV="1">
            <a:off x="1608932" y="4931569"/>
            <a:ext cx="298450" cy="287337"/>
          </a:xfrm>
          <a:prstGeom prst="straightConnector1">
            <a:avLst/>
          </a:prstGeom>
          <a:noFill/>
          <a:ln w="15875">
            <a:solidFill>
              <a:schemeClr val="accent2"/>
            </a:solidFill>
            <a:round/>
            <a:headEnd/>
            <a:tailEnd/>
          </a:ln>
        </p:spPr>
      </p:cxnSp>
      <p:sp>
        <p:nvSpPr>
          <p:cNvPr id="6192" name="Rectangle 189"/>
          <p:cNvSpPr>
            <a:spLocks noChangeArrowheads="1"/>
          </p:cNvSpPr>
          <p:nvPr/>
        </p:nvSpPr>
        <p:spPr bwMode="auto">
          <a:xfrm>
            <a:off x="496888" y="4733925"/>
            <a:ext cx="676275" cy="239713"/>
          </a:xfrm>
          <a:prstGeom prst="rect">
            <a:avLst/>
          </a:prstGeom>
          <a:solidFill>
            <a:schemeClr val="bg1"/>
          </a:solidFill>
          <a:ln w="9525">
            <a:solidFill>
              <a:schemeClr val="tx1"/>
            </a:solidFill>
            <a:miter lim="800000"/>
            <a:headEnd/>
            <a:tailEnd/>
          </a:ln>
        </p:spPr>
        <p:txBody>
          <a:bodyPr wrap="none" anchor="ctr"/>
          <a:lstStyle/>
          <a:p>
            <a:endParaRPr lang="ja-JP" altLang="ja-JP"/>
          </a:p>
        </p:txBody>
      </p:sp>
      <p:sp>
        <p:nvSpPr>
          <p:cNvPr id="6193" name="Rectangle 194"/>
          <p:cNvSpPr>
            <a:spLocks noChangeArrowheads="1"/>
          </p:cNvSpPr>
          <p:nvPr/>
        </p:nvSpPr>
        <p:spPr bwMode="auto">
          <a:xfrm>
            <a:off x="1268413" y="4733925"/>
            <a:ext cx="676275" cy="239713"/>
          </a:xfrm>
          <a:prstGeom prst="rect">
            <a:avLst/>
          </a:prstGeom>
          <a:solidFill>
            <a:schemeClr val="bg1"/>
          </a:solidFill>
          <a:ln w="9525">
            <a:solidFill>
              <a:schemeClr val="tx1"/>
            </a:solidFill>
            <a:miter lim="800000"/>
            <a:headEnd/>
            <a:tailEnd/>
          </a:ln>
        </p:spPr>
        <p:txBody>
          <a:bodyPr wrap="none" anchor="ctr"/>
          <a:lstStyle/>
          <a:p>
            <a:endParaRPr lang="ja-JP" altLang="ja-JP"/>
          </a:p>
        </p:txBody>
      </p:sp>
      <p:sp>
        <p:nvSpPr>
          <p:cNvPr id="6194" name="Oval 197"/>
          <p:cNvSpPr>
            <a:spLocks noChangeArrowheads="1"/>
          </p:cNvSpPr>
          <p:nvPr/>
        </p:nvSpPr>
        <p:spPr bwMode="auto">
          <a:xfrm>
            <a:off x="1541463" y="4781550"/>
            <a:ext cx="144462" cy="144463"/>
          </a:xfrm>
          <a:prstGeom prst="ellipse">
            <a:avLst/>
          </a:prstGeom>
          <a:noFill/>
          <a:ln w="9525">
            <a:noFill/>
            <a:round/>
            <a:headEnd/>
            <a:tailEnd/>
          </a:ln>
        </p:spPr>
        <p:txBody>
          <a:bodyPr wrap="none" anchor="ctr"/>
          <a:lstStyle/>
          <a:p>
            <a:endParaRPr lang="ja-JP" altLang="ja-JP"/>
          </a:p>
        </p:txBody>
      </p:sp>
      <p:sp>
        <p:nvSpPr>
          <p:cNvPr id="6195" name="Oval 202"/>
          <p:cNvSpPr>
            <a:spLocks noChangeArrowheads="1"/>
          </p:cNvSpPr>
          <p:nvPr/>
        </p:nvSpPr>
        <p:spPr bwMode="auto">
          <a:xfrm>
            <a:off x="2566988" y="4781550"/>
            <a:ext cx="144462" cy="144463"/>
          </a:xfrm>
          <a:prstGeom prst="ellipse">
            <a:avLst/>
          </a:prstGeom>
          <a:noFill/>
          <a:ln w="9525">
            <a:noFill/>
            <a:round/>
            <a:headEnd/>
            <a:tailEnd/>
          </a:ln>
        </p:spPr>
        <p:txBody>
          <a:bodyPr wrap="none" anchor="ctr"/>
          <a:lstStyle/>
          <a:p>
            <a:endParaRPr lang="ja-JP" altLang="ja-JP"/>
          </a:p>
        </p:txBody>
      </p:sp>
      <p:sp>
        <p:nvSpPr>
          <p:cNvPr id="6196" name="Oval 207"/>
          <p:cNvSpPr>
            <a:spLocks noChangeArrowheads="1"/>
          </p:cNvSpPr>
          <p:nvPr/>
        </p:nvSpPr>
        <p:spPr bwMode="auto">
          <a:xfrm>
            <a:off x="3338513" y="4781550"/>
            <a:ext cx="144462" cy="144463"/>
          </a:xfrm>
          <a:prstGeom prst="ellipse">
            <a:avLst/>
          </a:prstGeom>
          <a:noFill/>
          <a:ln w="9525">
            <a:noFill/>
            <a:round/>
            <a:headEnd/>
            <a:tailEnd/>
          </a:ln>
        </p:spPr>
        <p:txBody>
          <a:bodyPr wrap="none" anchor="ctr"/>
          <a:lstStyle/>
          <a:p>
            <a:endParaRPr lang="ja-JP" altLang="ja-JP"/>
          </a:p>
        </p:txBody>
      </p:sp>
      <p:sp>
        <p:nvSpPr>
          <p:cNvPr id="6197" name="AutoShape 262"/>
          <p:cNvSpPr>
            <a:spLocks/>
          </p:cNvSpPr>
          <p:nvPr/>
        </p:nvSpPr>
        <p:spPr bwMode="auto">
          <a:xfrm rot="16200000" flipV="1">
            <a:off x="2423319" y="683419"/>
            <a:ext cx="73025" cy="1223963"/>
          </a:xfrm>
          <a:prstGeom prst="rightBrace">
            <a:avLst>
              <a:gd name="adj1" fmla="val 139674"/>
              <a:gd name="adj2" fmla="val 50000"/>
            </a:avLst>
          </a:prstGeom>
          <a:noFill/>
          <a:ln w="9525">
            <a:solidFill>
              <a:schemeClr val="tx1"/>
            </a:solidFill>
            <a:round/>
            <a:headEnd/>
            <a:tailEnd/>
          </a:ln>
        </p:spPr>
        <p:txBody>
          <a:bodyPr wrap="none" anchor="ctr"/>
          <a:lstStyle/>
          <a:p>
            <a:endParaRPr lang="ja-JP" altLang="ja-JP"/>
          </a:p>
        </p:txBody>
      </p:sp>
      <p:sp>
        <p:nvSpPr>
          <p:cNvPr id="6198" name="Oval 263"/>
          <p:cNvSpPr>
            <a:spLocks noChangeArrowheads="1"/>
          </p:cNvSpPr>
          <p:nvPr/>
        </p:nvSpPr>
        <p:spPr bwMode="auto">
          <a:xfrm>
            <a:off x="1862138" y="1360488"/>
            <a:ext cx="212725" cy="212725"/>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OSS</a:t>
            </a:r>
          </a:p>
        </p:txBody>
      </p:sp>
      <p:sp>
        <p:nvSpPr>
          <p:cNvPr id="6199" name="Oval 264"/>
          <p:cNvSpPr>
            <a:spLocks noChangeArrowheads="1"/>
          </p:cNvSpPr>
          <p:nvPr/>
        </p:nvSpPr>
        <p:spPr bwMode="auto">
          <a:xfrm>
            <a:off x="2073275" y="1360488"/>
            <a:ext cx="212725" cy="212725"/>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OSS</a:t>
            </a:r>
          </a:p>
        </p:txBody>
      </p:sp>
      <p:sp>
        <p:nvSpPr>
          <p:cNvPr id="6200" name="Oval 265"/>
          <p:cNvSpPr>
            <a:spLocks noChangeArrowheads="1"/>
          </p:cNvSpPr>
          <p:nvPr/>
        </p:nvSpPr>
        <p:spPr bwMode="auto">
          <a:xfrm>
            <a:off x="2622550" y="1354138"/>
            <a:ext cx="212725" cy="212725"/>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OSS</a:t>
            </a:r>
          </a:p>
        </p:txBody>
      </p:sp>
      <p:sp>
        <p:nvSpPr>
          <p:cNvPr id="6201" name="Oval 266"/>
          <p:cNvSpPr>
            <a:spLocks noChangeArrowheads="1"/>
          </p:cNvSpPr>
          <p:nvPr/>
        </p:nvSpPr>
        <p:spPr bwMode="auto">
          <a:xfrm>
            <a:off x="2844800" y="1344613"/>
            <a:ext cx="212725" cy="212725"/>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OSS</a:t>
            </a:r>
          </a:p>
        </p:txBody>
      </p:sp>
      <p:sp>
        <p:nvSpPr>
          <p:cNvPr id="6202" name="Text Box 267"/>
          <p:cNvSpPr txBox="1">
            <a:spLocks noChangeArrowheads="1"/>
          </p:cNvSpPr>
          <p:nvPr/>
        </p:nvSpPr>
        <p:spPr bwMode="auto">
          <a:xfrm>
            <a:off x="3429000" y="1116013"/>
            <a:ext cx="725488"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10</a:t>
            </a:r>
            <a:r>
              <a:rPr lang="ja-JP" altLang="en-US" sz="800" dirty="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Nodes</a:t>
            </a:r>
            <a:endParaRPr lang="en-US" altLang="ja-JP" sz="800" dirty="0">
              <a:latin typeface="HGP創英角ｺﾞｼｯｸUB" pitchFamily="50" charset="-128"/>
              <a:ea typeface="HGP創英角ｺﾞｼｯｸUB" pitchFamily="50" charset="-128"/>
            </a:endParaRPr>
          </a:p>
        </p:txBody>
      </p:sp>
      <p:sp>
        <p:nvSpPr>
          <p:cNvPr id="6203" name="AutoShape 268"/>
          <p:cNvSpPr>
            <a:spLocks/>
          </p:cNvSpPr>
          <p:nvPr/>
        </p:nvSpPr>
        <p:spPr bwMode="auto">
          <a:xfrm rot="16200000" flipV="1">
            <a:off x="3720306" y="659607"/>
            <a:ext cx="73025" cy="1223962"/>
          </a:xfrm>
          <a:prstGeom prst="rightBrace">
            <a:avLst>
              <a:gd name="adj1" fmla="val 139674"/>
              <a:gd name="adj2" fmla="val 50000"/>
            </a:avLst>
          </a:prstGeom>
          <a:noFill/>
          <a:ln w="9525">
            <a:solidFill>
              <a:schemeClr val="tx1"/>
            </a:solidFill>
            <a:round/>
            <a:headEnd/>
            <a:tailEnd/>
          </a:ln>
        </p:spPr>
        <p:txBody>
          <a:bodyPr wrap="none" anchor="ctr"/>
          <a:lstStyle/>
          <a:p>
            <a:endParaRPr lang="ja-JP" altLang="ja-JP"/>
          </a:p>
        </p:txBody>
      </p:sp>
      <p:sp>
        <p:nvSpPr>
          <p:cNvPr id="6204" name="Oval 398"/>
          <p:cNvSpPr>
            <a:spLocks noChangeArrowheads="1"/>
          </p:cNvSpPr>
          <p:nvPr/>
        </p:nvSpPr>
        <p:spPr bwMode="auto">
          <a:xfrm>
            <a:off x="2279650" y="1770063"/>
            <a:ext cx="76200" cy="76200"/>
          </a:xfrm>
          <a:prstGeom prst="ellipse">
            <a:avLst/>
          </a:prstGeom>
          <a:noFill/>
          <a:ln w="9525">
            <a:noFill/>
            <a:round/>
            <a:headEnd/>
            <a:tailEnd/>
          </a:ln>
        </p:spPr>
        <p:txBody>
          <a:bodyPr wrap="none" anchor="ctr"/>
          <a:lstStyle/>
          <a:p>
            <a:endParaRPr lang="ja-JP" altLang="ja-JP"/>
          </a:p>
        </p:txBody>
      </p:sp>
      <p:sp>
        <p:nvSpPr>
          <p:cNvPr id="6205" name="Rectangle 412"/>
          <p:cNvSpPr>
            <a:spLocks noChangeArrowheads="1"/>
          </p:cNvSpPr>
          <p:nvPr/>
        </p:nvSpPr>
        <p:spPr bwMode="auto">
          <a:xfrm>
            <a:off x="7583488" y="2973388"/>
            <a:ext cx="217487" cy="215900"/>
          </a:xfrm>
          <a:prstGeom prst="rect">
            <a:avLst/>
          </a:prstGeom>
          <a:noFill/>
          <a:ln w="9525">
            <a:noFill/>
            <a:miter lim="800000"/>
            <a:headEnd/>
            <a:tailEnd/>
          </a:ln>
        </p:spPr>
        <p:txBody>
          <a:bodyPr wrap="none" anchor="ctr"/>
          <a:lstStyle/>
          <a:p>
            <a:endParaRPr lang="ja-JP" altLang="ja-JP"/>
          </a:p>
        </p:txBody>
      </p:sp>
      <p:sp>
        <p:nvSpPr>
          <p:cNvPr id="6206" name="Rectangle 413"/>
          <p:cNvSpPr>
            <a:spLocks noChangeArrowheads="1"/>
          </p:cNvSpPr>
          <p:nvPr/>
        </p:nvSpPr>
        <p:spPr bwMode="auto">
          <a:xfrm>
            <a:off x="7666038" y="3038475"/>
            <a:ext cx="217487" cy="215900"/>
          </a:xfrm>
          <a:prstGeom prst="rect">
            <a:avLst/>
          </a:prstGeom>
          <a:noFill/>
          <a:ln w="9525">
            <a:noFill/>
            <a:miter lim="800000"/>
            <a:headEnd/>
            <a:tailEnd/>
          </a:ln>
        </p:spPr>
        <p:txBody>
          <a:bodyPr wrap="none" anchor="ctr"/>
          <a:lstStyle/>
          <a:p>
            <a:endParaRPr lang="ja-JP" altLang="ja-JP"/>
          </a:p>
        </p:txBody>
      </p:sp>
      <p:sp>
        <p:nvSpPr>
          <p:cNvPr id="6207" name="Rectangle 414"/>
          <p:cNvSpPr>
            <a:spLocks noChangeArrowheads="1"/>
          </p:cNvSpPr>
          <p:nvPr/>
        </p:nvSpPr>
        <p:spPr bwMode="auto">
          <a:xfrm>
            <a:off x="7653338" y="2454275"/>
            <a:ext cx="217487" cy="215900"/>
          </a:xfrm>
          <a:prstGeom prst="rect">
            <a:avLst/>
          </a:prstGeom>
          <a:noFill/>
          <a:ln w="9525">
            <a:noFill/>
            <a:miter lim="800000"/>
            <a:headEnd/>
            <a:tailEnd/>
          </a:ln>
        </p:spPr>
        <p:txBody>
          <a:bodyPr wrap="none" anchor="ctr"/>
          <a:lstStyle/>
          <a:p>
            <a:endParaRPr lang="ja-JP" altLang="ja-JP"/>
          </a:p>
        </p:txBody>
      </p:sp>
      <p:sp>
        <p:nvSpPr>
          <p:cNvPr id="6208" name="Rectangle 415"/>
          <p:cNvSpPr>
            <a:spLocks noChangeArrowheads="1"/>
          </p:cNvSpPr>
          <p:nvPr/>
        </p:nvSpPr>
        <p:spPr bwMode="auto">
          <a:xfrm>
            <a:off x="7735888" y="2519363"/>
            <a:ext cx="217487" cy="215900"/>
          </a:xfrm>
          <a:prstGeom prst="rect">
            <a:avLst/>
          </a:prstGeom>
          <a:noFill/>
          <a:ln w="9525">
            <a:noFill/>
            <a:miter lim="800000"/>
            <a:headEnd/>
            <a:tailEnd/>
          </a:ln>
        </p:spPr>
        <p:txBody>
          <a:bodyPr wrap="none" anchor="ctr"/>
          <a:lstStyle/>
          <a:p>
            <a:endParaRPr lang="ja-JP" altLang="ja-JP"/>
          </a:p>
        </p:txBody>
      </p:sp>
      <p:sp>
        <p:nvSpPr>
          <p:cNvPr id="6209" name="Oval 454"/>
          <p:cNvSpPr>
            <a:spLocks noChangeArrowheads="1"/>
          </p:cNvSpPr>
          <p:nvPr/>
        </p:nvSpPr>
        <p:spPr bwMode="auto">
          <a:xfrm>
            <a:off x="3571875" y="1765300"/>
            <a:ext cx="76200" cy="76200"/>
          </a:xfrm>
          <a:prstGeom prst="ellipse">
            <a:avLst/>
          </a:prstGeom>
          <a:noFill/>
          <a:ln w="9525">
            <a:noFill/>
            <a:round/>
            <a:headEnd/>
            <a:tailEnd/>
          </a:ln>
        </p:spPr>
        <p:txBody>
          <a:bodyPr wrap="none" anchor="ctr"/>
          <a:lstStyle/>
          <a:p>
            <a:endParaRPr lang="ja-JP" altLang="ja-JP"/>
          </a:p>
        </p:txBody>
      </p:sp>
      <p:sp>
        <p:nvSpPr>
          <p:cNvPr id="6210" name="Rectangle 458"/>
          <p:cNvSpPr>
            <a:spLocks noChangeArrowheads="1"/>
          </p:cNvSpPr>
          <p:nvPr/>
        </p:nvSpPr>
        <p:spPr bwMode="auto">
          <a:xfrm>
            <a:off x="7670800" y="2592388"/>
            <a:ext cx="217488" cy="215900"/>
          </a:xfrm>
          <a:prstGeom prst="rect">
            <a:avLst/>
          </a:prstGeom>
          <a:solidFill>
            <a:schemeClr val="accent1"/>
          </a:solidFill>
          <a:ln w="9525">
            <a:noFill/>
            <a:miter lim="800000"/>
            <a:headEnd/>
            <a:tailEnd/>
          </a:ln>
        </p:spPr>
        <p:txBody>
          <a:bodyPr wrap="none" anchor="ctr"/>
          <a:lstStyle/>
          <a:p>
            <a:endParaRPr lang="ja-JP" altLang="ja-JP"/>
          </a:p>
        </p:txBody>
      </p:sp>
      <p:grpSp>
        <p:nvGrpSpPr>
          <p:cNvPr id="6211" name="Group 461"/>
          <p:cNvGrpSpPr>
            <a:grpSpLocks/>
          </p:cNvGrpSpPr>
          <p:nvPr/>
        </p:nvGrpSpPr>
        <p:grpSpPr bwMode="auto">
          <a:xfrm>
            <a:off x="7620000" y="2230438"/>
            <a:ext cx="1447800" cy="1485900"/>
            <a:chOff x="4722" y="1938"/>
            <a:chExt cx="1008" cy="906"/>
          </a:xfrm>
        </p:grpSpPr>
        <p:sp>
          <p:nvSpPr>
            <p:cNvPr id="6372" name="AutoShape 462"/>
            <p:cNvSpPr>
              <a:spLocks noChangeArrowheads="1"/>
            </p:cNvSpPr>
            <p:nvPr/>
          </p:nvSpPr>
          <p:spPr bwMode="auto">
            <a:xfrm>
              <a:off x="4722" y="1938"/>
              <a:ext cx="1008" cy="906"/>
            </a:xfrm>
            <a:prstGeom prst="roundRect">
              <a:avLst>
                <a:gd name="adj" fmla="val 11509"/>
              </a:avLst>
            </a:prstGeom>
            <a:solidFill>
              <a:schemeClr val="bg1"/>
            </a:solidFill>
            <a:ln w="9525">
              <a:solidFill>
                <a:schemeClr val="tx1"/>
              </a:solidFill>
              <a:prstDash val="dash"/>
              <a:round/>
              <a:headEnd/>
              <a:tailEnd/>
            </a:ln>
          </p:spPr>
          <p:txBody>
            <a:bodyPr wrap="none" anchor="ctr"/>
            <a:lstStyle/>
            <a:p>
              <a:endParaRPr lang="ja-JP" altLang="ja-JP"/>
            </a:p>
          </p:txBody>
        </p:sp>
        <p:sp>
          <p:nvSpPr>
            <p:cNvPr id="6373" name="Line 463"/>
            <p:cNvSpPr>
              <a:spLocks noChangeShapeType="1"/>
            </p:cNvSpPr>
            <p:nvPr/>
          </p:nvSpPr>
          <p:spPr bwMode="auto">
            <a:xfrm flipV="1">
              <a:off x="5194" y="2208"/>
              <a:ext cx="0" cy="96"/>
            </a:xfrm>
            <a:prstGeom prst="line">
              <a:avLst/>
            </a:prstGeom>
            <a:noFill/>
            <a:ln w="9525">
              <a:solidFill>
                <a:schemeClr val="tx1"/>
              </a:solidFill>
              <a:round/>
              <a:headEnd/>
              <a:tailEnd/>
            </a:ln>
          </p:spPr>
          <p:txBody>
            <a:bodyPr/>
            <a:lstStyle/>
            <a:p>
              <a:endParaRPr lang="ja-JP" altLang="en-US"/>
            </a:p>
          </p:txBody>
        </p:sp>
        <p:sp>
          <p:nvSpPr>
            <p:cNvPr id="6374" name="Oval 464"/>
            <p:cNvSpPr>
              <a:spLocks noChangeArrowheads="1"/>
            </p:cNvSpPr>
            <p:nvPr/>
          </p:nvSpPr>
          <p:spPr bwMode="auto">
            <a:xfrm>
              <a:off x="4890" y="2562"/>
              <a:ext cx="640" cy="235"/>
            </a:xfrm>
            <a:prstGeom prst="ellipse">
              <a:avLst/>
            </a:prstGeom>
            <a:noFill/>
            <a:ln w="9525">
              <a:solidFill>
                <a:schemeClr val="tx1"/>
              </a:solidFill>
              <a:round/>
              <a:headEnd/>
              <a:tailEnd/>
            </a:ln>
          </p:spPr>
          <p:txBody>
            <a:bodyPr wrap="none" anchor="ctr"/>
            <a:lstStyle/>
            <a:p>
              <a:pPr algn="ctr"/>
              <a:r>
                <a:rPr lang="en-US" altLang="ja-JP" sz="800">
                  <a:latin typeface="HGP創英角ｺﾞｼｯｸUB" pitchFamily="50" charset="-128"/>
                  <a:ea typeface="HGP創英角ｺﾞｼｯｸUB" pitchFamily="50" charset="-128"/>
                </a:rPr>
                <a:t>SuperSINET3</a:t>
              </a:r>
            </a:p>
          </p:txBody>
        </p:sp>
        <p:sp>
          <p:nvSpPr>
            <p:cNvPr id="6375" name="Oval 465"/>
            <p:cNvSpPr>
              <a:spLocks noChangeArrowheads="1"/>
            </p:cNvSpPr>
            <p:nvPr/>
          </p:nvSpPr>
          <p:spPr bwMode="auto">
            <a:xfrm>
              <a:off x="4890" y="2288"/>
              <a:ext cx="624" cy="226"/>
            </a:xfrm>
            <a:prstGeom prst="ellipse">
              <a:avLst/>
            </a:prstGeom>
            <a:solidFill>
              <a:schemeClr val="bg1"/>
            </a:solidFill>
            <a:ln w="9525">
              <a:solidFill>
                <a:schemeClr val="tx1"/>
              </a:solidFill>
              <a:round/>
              <a:headEnd/>
              <a:tailEnd/>
            </a:ln>
          </p:spPr>
          <p:txBody>
            <a:bodyPr wrap="none" anchor="ctr"/>
            <a:lstStyle/>
            <a:p>
              <a:pPr algn="ctr"/>
              <a:r>
                <a:rPr lang="en-US" altLang="ja-JP" sz="800">
                  <a:latin typeface="HGP創英角ｺﾞｼｯｸUB" pitchFamily="50" charset="-128"/>
                  <a:ea typeface="HGP創英角ｺﾞｼｯｸUB" pitchFamily="50" charset="-128"/>
                </a:rPr>
                <a:t>SuperTitanet</a:t>
              </a:r>
            </a:p>
          </p:txBody>
        </p:sp>
        <p:sp>
          <p:nvSpPr>
            <p:cNvPr id="6376" name="AutoShape 466"/>
            <p:cNvSpPr>
              <a:spLocks noChangeArrowheads="1"/>
            </p:cNvSpPr>
            <p:nvPr/>
          </p:nvSpPr>
          <p:spPr bwMode="auto">
            <a:xfrm>
              <a:off x="4896" y="2004"/>
              <a:ext cx="624" cy="240"/>
            </a:xfrm>
            <a:prstGeom prst="roundRect">
              <a:avLst>
                <a:gd name="adj" fmla="val 16667"/>
              </a:avLst>
            </a:prstGeom>
            <a:solidFill>
              <a:schemeClr val="bg1"/>
            </a:solidFill>
            <a:ln w="9525">
              <a:solidFill>
                <a:schemeClr val="tx1"/>
              </a:solidFill>
              <a:round/>
              <a:headEnd/>
              <a:tailEnd/>
            </a:ln>
          </p:spPr>
          <p:txBody>
            <a:bodyPr wrap="none" anchor="ctr"/>
            <a:lstStyle/>
            <a:p>
              <a:pPr algn="ctr"/>
              <a:r>
                <a:rPr lang="en-US" altLang="ja-JP" sz="1400" dirty="0" smtClean="0">
                  <a:latin typeface="HGP創英角ｺﾞｼｯｸUB" pitchFamily="50" charset="-128"/>
                  <a:ea typeface="HGP創英角ｺﾞｼｯｸUB" pitchFamily="50" charset="-128"/>
                </a:rPr>
                <a:t>8PB Sun </a:t>
              </a:r>
              <a:br>
                <a:rPr lang="en-US" altLang="ja-JP" sz="1400" dirty="0" smtClean="0">
                  <a:latin typeface="HGP創英角ｺﾞｼｯｸUB" pitchFamily="50" charset="-128"/>
                  <a:ea typeface="HGP創英角ｺﾞｼｯｸUB" pitchFamily="50" charset="-128"/>
                </a:rPr>
              </a:br>
              <a:r>
                <a:rPr lang="en-US" altLang="ja-JP" sz="1400" dirty="0" smtClean="0">
                  <a:latin typeface="HGP創英角ｺﾞｼｯｸUB" pitchFamily="50" charset="-128"/>
                  <a:ea typeface="HGP創英角ｺﾞｼｯｸUB" pitchFamily="50" charset="-128"/>
                </a:rPr>
                <a:t>SL8500</a:t>
              </a:r>
              <a:endParaRPr lang="ja-JP" altLang="en-US" sz="1400" dirty="0">
                <a:latin typeface="HGP創英角ｺﾞｼｯｸUB" pitchFamily="50" charset="-128"/>
                <a:ea typeface="HGP創英角ｺﾞｼｯｸUB" pitchFamily="50" charset="-128"/>
              </a:endParaRPr>
            </a:p>
          </p:txBody>
        </p:sp>
      </p:grpSp>
      <p:sp>
        <p:nvSpPr>
          <p:cNvPr id="6212" name="Rectangle 467"/>
          <p:cNvSpPr>
            <a:spLocks noChangeArrowheads="1"/>
          </p:cNvSpPr>
          <p:nvPr/>
        </p:nvSpPr>
        <p:spPr bwMode="auto">
          <a:xfrm>
            <a:off x="7543800" y="762000"/>
            <a:ext cx="1295400" cy="252413"/>
          </a:xfrm>
          <a:prstGeom prst="rect">
            <a:avLst/>
          </a:prstGeom>
          <a:pattFill prst="pct20">
            <a:fgClr>
              <a:srgbClr val="99CC00"/>
            </a:fgClr>
            <a:bgClr>
              <a:schemeClr val="bg1"/>
            </a:bgClr>
          </a:pattFill>
          <a:ln w="22225">
            <a:solidFill>
              <a:srgbClr val="99CC00"/>
            </a:solidFill>
            <a:miter lim="800000"/>
            <a:headEnd/>
            <a:tailEnd/>
          </a:ln>
        </p:spPr>
        <p:txBody>
          <a:bodyPr>
            <a:spAutoFit/>
          </a:bodyPr>
          <a:lstStyle/>
          <a:p>
            <a:r>
              <a:rPr lang="en-US" altLang="ja-JP" sz="1050">
                <a:solidFill>
                  <a:srgbClr val="FF0000"/>
                </a:solidFill>
                <a:latin typeface="HGS創英角ｺﾞｼｯｸUB" pitchFamily="50" charset="-128"/>
                <a:ea typeface="HGS創英角ｺﾞｼｯｸUB" pitchFamily="50" charset="-128"/>
              </a:rPr>
              <a:t>10Gb Ethernet x2</a:t>
            </a:r>
          </a:p>
        </p:txBody>
      </p:sp>
      <p:sp>
        <p:nvSpPr>
          <p:cNvPr id="6213" name="Text Box 49"/>
          <p:cNvSpPr txBox="1">
            <a:spLocks noChangeArrowheads="1"/>
          </p:cNvSpPr>
          <p:nvPr/>
        </p:nvSpPr>
        <p:spPr bwMode="auto">
          <a:xfrm>
            <a:off x="990600" y="1344613"/>
            <a:ext cx="457200" cy="214312"/>
          </a:xfrm>
          <a:prstGeom prst="rect">
            <a:avLst/>
          </a:prstGeom>
          <a:noFill/>
          <a:ln w="9525">
            <a:noFill/>
            <a:miter lim="800000"/>
            <a:headEnd/>
            <a:tailEnd/>
          </a:ln>
        </p:spPr>
        <p:txBody>
          <a:bodyPr>
            <a:spAutoFit/>
          </a:bodyPr>
          <a:lstStyle/>
          <a:p>
            <a:pPr>
              <a:spcBef>
                <a:spcPct val="50000"/>
              </a:spcBef>
            </a:pPr>
            <a:r>
              <a:rPr lang="ja-JP" altLang="en-US" sz="800">
                <a:latin typeface="HGP創英角ｺﾞｼｯｸUB" pitchFamily="50" charset="-128"/>
                <a:ea typeface="HGP創英角ｺﾞｼｯｸUB" pitchFamily="50" charset="-128"/>
              </a:rPr>
              <a:t>・・・・・</a:t>
            </a:r>
          </a:p>
        </p:txBody>
      </p:sp>
      <p:sp>
        <p:nvSpPr>
          <p:cNvPr id="6214" name="Oval 13"/>
          <p:cNvSpPr>
            <a:spLocks noChangeArrowheads="1"/>
          </p:cNvSpPr>
          <p:nvPr/>
        </p:nvSpPr>
        <p:spPr bwMode="auto">
          <a:xfrm>
            <a:off x="4529138" y="5226050"/>
            <a:ext cx="212725" cy="212725"/>
          </a:xfrm>
          <a:prstGeom prst="ellipse">
            <a:avLst/>
          </a:prstGeom>
          <a:solidFill>
            <a:srgbClr val="FF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Med.</a:t>
            </a:r>
          </a:p>
          <a:p>
            <a:pPr algn="ctr"/>
            <a:r>
              <a:rPr lang="en-US" altLang="ja-JP" sz="600">
                <a:latin typeface="HGP創英角ｺﾞｼｯｸUB" pitchFamily="50" charset="-128"/>
                <a:ea typeface="HGP創英角ｺﾞｼｯｸUB" pitchFamily="50" charset="-128"/>
              </a:rPr>
              <a:t>Node</a:t>
            </a:r>
          </a:p>
        </p:txBody>
      </p:sp>
      <p:sp>
        <p:nvSpPr>
          <p:cNvPr id="6215" name="Oval 14"/>
          <p:cNvSpPr>
            <a:spLocks noChangeArrowheads="1"/>
          </p:cNvSpPr>
          <p:nvPr/>
        </p:nvSpPr>
        <p:spPr bwMode="auto">
          <a:xfrm>
            <a:off x="4740275" y="5226050"/>
            <a:ext cx="212725" cy="212725"/>
          </a:xfrm>
          <a:prstGeom prst="ellipse">
            <a:avLst/>
          </a:prstGeom>
          <a:solidFill>
            <a:srgbClr val="FF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Med.</a:t>
            </a:r>
          </a:p>
          <a:p>
            <a:pPr algn="ctr"/>
            <a:r>
              <a:rPr lang="en-US" altLang="ja-JP" sz="600">
                <a:latin typeface="HGP創英角ｺﾞｼｯｸUB" pitchFamily="50" charset="-128"/>
                <a:ea typeface="HGP創英角ｺﾞｼｯｸUB" pitchFamily="50" charset="-128"/>
              </a:rPr>
              <a:t>Node</a:t>
            </a:r>
          </a:p>
        </p:txBody>
      </p:sp>
      <p:sp>
        <p:nvSpPr>
          <p:cNvPr id="6216" name="Text Box 27"/>
          <p:cNvSpPr txBox="1">
            <a:spLocks noChangeArrowheads="1"/>
          </p:cNvSpPr>
          <p:nvPr/>
        </p:nvSpPr>
        <p:spPr bwMode="auto">
          <a:xfrm>
            <a:off x="4114800" y="5219700"/>
            <a:ext cx="533400" cy="246063"/>
          </a:xfrm>
          <a:prstGeom prst="rect">
            <a:avLst/>
          </a:prstGeom>
          <a:noFill/>
          <a:ln w="9525">
            <a:noFill/>
            <a:miter lim="800000"/>
            <a:headEnd/>
            <a:tailEnd/>
          </a:ln>
        </p:spPr>
        <p:txBody>
          <a:bodyPr>
            <a:spAutoFit/>
          </a:bodyPr>
          <a:lstStyle/>
          <a:p>
            <a:pPr algn="ctr">
              <a:spcBef>
                <a:spcPct val="50000"/>
              </a:spcBef>
            </a:pPr>
            <a:r>
              <a:rPr lang="ja-JP" altLang="en-US" sz="1000">
                <a:latin typeface="HGP創英角ｺﾞｼｯｸUB" pitchFamily="50" charset="-128"/>
                <a:ea typeface="HGP創英角ｺﾞｼｯｸUB" pitchFamily="50" charset="-128"/>
              </a:rPr>
              <a:t>・・・・・</a:t>
            </a:r>
          </a:p>
        </p:txBody>
      </p:sp>
      <p:sp>
        <p:nvSpPr>
          <p:cNvPr id="6217" name="Oval 28"/>
          <p:cNvSpPr>
            <a:spLocks noChangeArrowheads="1"/>
          </p:cNvSpPr>
          <p:nvPr/>
        </p:nvSpPr>
        <p:spPr bwMode="auto">
          <a:xfrm>
            <a:off x="3790950" y="5226050"/>
            <a:ext cx="212725" cy="212725"/>
          </a:xfrm>
          <a:prstGeom prst="ellipse">
            <a:avLst/>
          </a:prstGeom>
          <a:solidFill>
            <a:srgbClr val="FF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Med.</a:t>
            </a:r>
          </a:p>
          <a:p>
            <a:pPr algn="ctr"/>
            <a:r>
              <a:rPr lang="en-US" altLang="ja-JP" sz="600">
                <a:latin typeface="HGP創英角ｺﾞｼｯｸUB" pitchFamily="50" charset="-128"/>
                <a:ea typeface="HGP創英角ｺﾞｼｯｸUB" pitchFamily="50" charset="-128"/>
              </a:rPr>
              <a:t>Node</a:t>
            </a:r>
          </a:p>
        </p:txBody>
      </p:sp>
      <p:sp>
        <p:nvSpPr>
          <p:cNvPr id="6218" name="Oval 29"/>
          <p:cNvSpPr>
            <a:spLocks noChangeArrowheads="1"/>
          </p:cNvSpPr>
          <p:nvPr/>
        </p:nvSpPr>
        <p:spPr bwMode="auto">
          <a:xfrm>
            <a:off x="4002088" y="5226050"/>
            <a:ext cx="212725" cy="212725"/>
          </a:xfrm>
          <a:prstGeom prst="ellipse">
            <a:avLst/>
          </a:prstGeom>
          <a:solidFill>
            <a:srgbClr val="FF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Med.</a:t>
            </a:r>
          </a:p>
          <a:p>
            <a:pPr algn="ctr"/>
            <a:r>
              <a:rPr lang="en-US" altLang="ja-JP" sz="600">
                <a:latin typeface="HGP創英角ｺﾞｼｯｸUB" pitchFamily="50" charset="-128"/>
                <a:ea typeface="HGP創英角ｺﾞｼｯｸUB" pitchFamily="50" charset="-128"/>
              </a:rPr>
              <a:t>Node</a:t>
            </a:r>
          </a:p>
        </p:txBody>
      </p:sp>
      <p:sp>
        <p:nvSpPr>
          <p:cNvPr id="6219" name="Oval 32"/>
          <p:cNvSpPr>
            <a:spLocks noChangeArrowheads="1"/>
          </p:cNvSpPr>
          <p:nvPr/>
        </p:nvSpPr>
        <p:spPr bwMode="auto">
          <a:xfrm>
            <a:off x="5126038" y="5222875"/>
            <a:ext cx="212725" cy="212725"/>
          </a:xfrm>
          <a:prstGeom prst="ellipse">
            <a:avLst/>
          </a:prstGeom>
          <a:solidFill>
            <a:srgbClr val="99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Fat</a:t>
            </a:r>
          </a:p>
          <a:p>
            <a:pPr algn="ctr"/>
            <a:r>
              <a:rPr lang="en-US" altLang="ja-JP" sz="600">
                <a:latin typeface="HGP創英角ｺﾞｼｯｸUB" pitchFamily="50" charset="-128"/>
                <a:ea typeface="HGP創英角ｺﾞｼｯｸUB" pitchFamily="50" charset="-128"/>
              </a:rPr>
              <a:t>Node</a:t>
            </a:r>
          </a:p>
        </p:txBody>
      </p:sp>
      <p:sp>
        <p:nvSpPr>
          <p:cNvPr id="6220" name="Oval 34"/>
          <p:cNvSpPr>
            <a:spLocks noChangeArrowheads="1"/>
          </p:cNvSpPr>
          <p:nvPr/>
        </p:nvSpPr>
        <p:spPr bwMode="auto">
          <a:xfrm>
            <a:off x="5715000" y="5222875"/>
            <a:ext cx="212725" cy="212725"/>
          </a:xfrm>
          <a:prstGeom prst="ellipse">
            <a:avLst/>
          </a:prstGeom>
          <a:solidFill>
            <a:srgbClr val="99CC00"/>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Fat</a:t>
            </a:r>
          </a:p>
          <a:p>
            <a:pPr algn="ctr"/>
            <a:r>
              <a:rPr lang="en-US" altLang="ja-JP" sz="600">
                <a:latin typeface="HGP創英角ｺﾞｼｯｸUB" pitchFamily="50" charset="-128"/>
                <a:ea typeface="HGP創英角ｺﾞｼｯｸUB" pitchFamily="50" charset="-128"/>
              </a:rPr>
              <a:t>Node</a:t>
            </a:r>
          </a:p>
        </p:txBody>
      </p:sp>
      <p:sp>
        <p:nvSpPr>
          <p:cNvPr id="6221" name="Text Box 180"/>
          <p:cNvSpPr txBox="1">
            <a:spLocks noChangeArrowheads="1"/>
          </p:cNvSpPr>
          <p:nvPr/>
        </p:nvSpPr>
        <p:spPr bwMode="auto">
          <a:xfrm>
            <a:off x="5257800" y="5213350"/>
            <a:ext cx="649288" cy="244475"/>
          </a:xfrm>
          <a:prstGeom prst="rect">
            <a:avLst/>
          </a:prstGeom>
          <a:noFill/>
          <a:ln w="9525">
            <a:noFill/>
            <a:miter lim="800000"/>
            <a:headEnd/>
            <a:tailEnd/>
          </a:ln>
        </p:spPr>
        <p:txBody>
          <a:bodyPr>
            <a:spAutoFit/>
          </a:bodyPr>
          <a:lstStyle/>
          <a:p>
            <a:pPr algn="ctr">
              <a:spcBef>
                <a:spcPct val="50000"/>
              </a:spcBef>
            </a:pPr>
            <a:r>
              <a:rPr lang="ja-JP" altLang="en-US" sz="1000">
                <a:latin typeface="HGP創英角ｺﾞｼｯｸUB" pitchFamily="50" charset="-128"/>
                <a:ea typeface="HGP創英角ｺﾞｼｯｸUB" pitchFamily="50" charset="-128"/>
              </a:rPr>
              <a:t>・・・・・・</a:t>
            </a:r>
          </a:p>
        </p:txBody>
      </p:sp>
      <p:sp>
        <p:nvSpPr>
          <p:cNvPr id="6222" name="AutoShape 16"/>
          <p:cNvSpPr>
            <a:spLocks/>
          </p:cNvSpPr>
          <p:nvPr/>
        </p:nvSpPr>
        <p:spPr bwMode="auto">
          <a:xfrm rot="5400000">
            <a:off x="2778125" y="4791075"/>
            <a:ext cx="76200" cy="1517650"/>
          </a:xfrm>
          <a:prstGeom prst="rightBrace">
            <a:avLst>
              <a:gd name="adj1" fmla="val 165972"/>
              <a:gd name="adj2" fmla="val 50000"/>
            </a:avLst>
          </a:prstGeom>
          <a:noFill/>
          <a:ln w="9525">
            <a:solidFill>
              <a:schemeClr val="tx1"/>
            </a:solidFill>
            <a:round/>
            <a:headEnd/>
            <a:tailEnd/>
          </a:ln>
        </p:spPr>
        <p:txBody>
          <a:bodyPr rot="10800000" vert="eaVert" wrap="none" anchor="ctr"/>
          <a:lstStyle/>
          <a:p>
            <a:endParaRPr lang="ja-JP" altLang="ja-JP"/>
          </a:p>
        </p:txBody>
      </p:sp>
      <p:sp>
        <p:nvSpPr>
          <p:cNvPr id="6223" name="Text Box 19"/>
          <p:cNvSpPr txBox="1">
            <a:spLocks noChangeArrowheads="1"/>
          </p:cNvSpPr>
          <p:nvPr/>
        </p:nvSpPr>
        <p:spPr bwMode="auto">
          <a:xfrm>
            <a:off x="2362200" y="5562600"/>
            <a:ext cx="838200" cy="261610"/>
          </a:xfrm>
          <a:prstGeom prst="rect">
            <a:avLst/>
          </a:prstGeom>
          <a:noFill/>
          <a:ln w="9525">
            <a:noFill/>
            <a:miter lim="800000"/>
            <a:headEnd/>
            <a:tailEnd/>
          </a:ln>
        </p:spPr>
        <p:txBody>
          <a:bodyPr wrap="square">
            <a:spAutoFit/>
          </a:bodyPr>
          <a:lstStyle/>
          <a:p>
            <a:pPr algn="ctr">
              <a:spcBef>
                <a:spcPct val="50000"/>
              </a:spcBef>
            </a:pPr>
            <a:r>
              <a:rPr lang="en-US" altLang="ja-JP" sz="1100" dirty="0" smtClean="0">
                <a:latin typeface="HGP創英角ｺﾞｼｯｸUB" pitchFamily="50" charset="-128"/>
                <a:ea typeface="HGP創英角ｺﾞｼｯｸUB" pitchFamily="50" charset="-128"/>
              </a:rPr>
              <a:t>16</a:t>
            </a:r>
            <a:r>
              <a:rPr lang="ja-JP" altLang="en-US" sz="1100" dirty="0">
                <a:latin typeface="HGP創英角ｺﾞｼｯｸUB" pitchFamily="50" charset="-128"/>
                <a:ea typeface="HGP創英角ｺﾞｼｯｸUB" pitchFamily="50" charset="-128"/>
              </a:rPr>
              <a:t> </a:t>
            </a:r>
            <a:r>
              <a:rPr lang="en-US" altLang="ja-JP" sz="1100" dirty="0" smtClean="0">
                <a:latin typeface="HGP創英角ｺﾞｼｯｸUB" pitchFamily="50" charset="-128"/>
                <a:ea typeface="HGP創英角ｺﾞｼｯｸUB" pitchFamily="50" charset="-128"/>
              </a:rPr>
              <a:t>Nodes</a:t>
            </a:r>
            <a:endParaRPr lang="en-US" altLang="ja-JP" sz="1100" dirty="0">
              <a:latin typeface="HGP創英角ｺﾞｼｯｸUB" pitchFamily="50" charset="-128"/>
              <a:ea typeface="HGP創英角ｺﾞｼｯｸUB" pitchFamily="50" charset="-128"/>
            </a:endParaRPr>
          </a:p>
        </p:txBody>
      </p:sp>
      <p:sp>
        <p:nvSpPr>
          <p:cNvPr id="6224" name="Oval 121"/>
          <p:cNvSpPr>
            <a:spLocks noChangeArrowheads="1"/>
          </p:cNvSpPr>
          <p:nvPr/>
        </p:nvSpPr>
        <p:spPr bwMode="auto">
          <a:xfrm>
            <a:off x="2057400" y="5251450"/>
            <a:ext cx="211138"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25" name="Oval 122"/>
          <p:cNvSpPr>
            <a:spLocks noChangeArrowheads="1"/>
          </p:cNvSpPr>
          <p:nvPr/>
        </p:nvSpPr>
        <p:spPr bwMode="auto">
          <a:xfrm>
            <a:off x="2266950" y="5251450"/>
            <a:ext cx="212725"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26" name="Oval 123"/>
          <p:cNvSpPr>
            <a:spLocks noChangeArrowheads="1"/>
          </p:cNvSpPr>
          <p:nvPr/>
        </p:nvSpPr>
        <p:spPr bwMode="auto">
          <a:xfrm>
            <a:off x="2478088" y="5251450"/>
            <a:ext cx="211137"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27" name="Oval 124"/>
          <p:cNvSpPr>
            <a:spLocks noChangeArrowheads="1"/>
          </p:cNvSpPr>
          <p:nvPr/>
        </p:nvSpPr>
        <p:spPr bwMode="auto">
          <a:xfrm>
            <a:off x="2987675" y="5229225"/>
            <a:ext cx="211138"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28" name="Oval 125"/>
          <p:cNvSpPr>
            <a:spLocks noChangeArrowheads="1"/>
          </p:cNvSpPr>
          <p:nvPr/>
        </p:nvSpPr>
        <p:spPr bwMode="auto">
          <a:xfrm>
            <a:off x="3197225" y="5229225"/>
            <a:ext cx="212725"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29" name="Oval 126"/>
          <p:cNvSpPr>
            <a:spLocks noChangeArrowheads="1"/>
          </p:cNvSpPr>
          <p:nvPr/>
        </p:nvSpPr>
        <p:spPr bwMode="auto">
          <a:xfrm>
            <a:off x="3408363" y="5229225"/>
            <a:ext cx="211137" cy="212725"/>
          </a:xfrm>
          <a:prstGeom prst="ellipse">
            <a:avLst/>
          </a:prstGeom>
          <a:solidFill>
            <a:srgbClr val="99CC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Thin</a:t>
            </a:r>
          </a:p>
          <a:p>
            <a:pPr algn="ctr"/>
            <a:r>
              <a:rPr lang="en-US" altLang="ja-JP" sz="600">
                <a:latin typeface="HGP創英角ｺﾞｼｯｸUB" pitchFamily="50" charset="-128"/>
                <a:ea typeface="HGP創英角ｺﾞｼｯｸUB" pitchFamily="50" charset="-128"/>
              </a:rPr>
              <a:t>Node</a:t>
            </a:r>
          </a:p>
        </p:txBody>
      </p:sp>
      <p:sp>
        <p:nvSpPr>
          <p:cNvPr id="6230" name="Text Box 127"/>
          <p:cNvSpPr txBox="1">
            <a:spLocks noChangeArrowheads="1"/>
          </p:cNvSpPr>
          <p:nvPr/>
        </p:nvSpPr>
        <p:spPr bwMode="auto">
          <a:xfrm>
            <a:off x="2520950" y="5218113"/>
            <a:ext cx="646113" cy="244475"/>
          </a:xfrm>
          <a:prstGeom prst="rect">
            <a:avLst/>
          </a:prstGeom>
          <a:noFill/>
          <a:ln w="9525">
            <a:noFill/>
            <a:miter lim="800000"/>
            <a:headEnd/>
            <a:tailEnd/>
          </a:ln>
        </p:spPr>
        <p:txBody>
          <a:bodyPr>
            <a:spAutoFit/>
          </a:bodyPr>
          <a:lstStyle/>
          <a:p>
            <a:pPr algn="ctr">
              <a:spcBef>
                <a:spcPct val="50000"/>
              </a:spcBef>
            </a:pPr>
            <a:r>
              <a:rPr lang="ja-JP" altLang="en-US" sz="1000">
                <a:latin typeface="HGP創英角ｺﾞｼｯｸUB" pitchFamily="50" charset="-128"/>
                <a:ea typeface="HGP創英角ｺﾞｼｯｸUB" pitchFamily="50" charset="-128"/>
              </a:rPr>
              <a:t>・・・</a:t>
            </a:r>
          </a:p>
        </p:txBody>
      </p:sp>
      <p:cxnSp>
        <p:nvCxnSpPr>
          <p:cNvPr id="6231" name="AutoShape 141"/>
          <p:cNvCxnSpPr>
            <a:cxnSpLocks noChangeShapeType="1"/>
            <a:stCxn id="6224" idx="0"/>
            <a:endCxn id="6248" idx="2"/>
          </p:cNvCxnSpPr>
          <p:nvPr/>
        </p:nvCxnSpPr>
        <p:spPr bwMode="auto">
          <a:xfrm rot="5400000" flipH="1" flipV="1">
            <a:off x="2168629" y="4947340"/>
            <a:ext cx="298450" cy="309770"/>
          </a:xfrm>
          <a:prstGeom prst="straightConnector1">
            <a:avLst/>
          </a:prstGeom>
          <a:noFill/>
          <a:ln w="15875">
            <a:solidFill>
              <a:schemeClr val="accent2"/>
            </a:solidFill>
            <a:round/>
            <a:headEnd/>
            <a:tailEnd/>
          </a:ln>
        </p:spPr>
      </p:cxnSp>
      <p:cxnSp>
        <p:nvCxnSpPr>
          <p:cNvPr id="6232" name="AutoShape 142"/>
          <p:cNvCxnSpPr>
            <a:cxnSpLocks noChangeShapeType="1"/>
            <a:stCxn id="6225" idx="0"/>
            <a:endCxn id="6248" idx="2"/>
          </p:cNvCxnSpPr>
          <p:nvPr/>
        </p:nvCxnSpPr>
        <p:spPr bwMode="auto">
          <a:xfrm rot="5400000" flipH="1" flipV="1">
            <a:off x="2273801" y="5052512"/>
            <a:ext cx="298450" cy="99426"/>
          </a:xfrm>
          <a:prstGeom prst="straightConnector1">
            <a:avLst/>
          </a:prstGeom>
          <a:noFill/>
          <a:ln w="15875">
            <a:solidFill>
              <a:schemeClr val="accent2"/>
            </a:solidFill>
            <a:round/>
            <a:headEnd/>
            <a:tailEnd/>
          </a:ln>
        </p:spPr>
      </p:cxnSp>
      <p:cxnSp>
        <p:nvCxnSpPr>
          <p:cNvPr id="6233" name="AutoShape 143"/>
          <p:cNvCxnSpPr>
            <a:cxnSpLocks noChangeShapeType="1"/>
            <a:stCxn id="6226" idx="0"/>
            <a:endCxn id="6248" idx="2"/>
          </p:cNvCxnSpPr>
          <p:nvPr/>
        </p:nvCxnSpPr>
        <p:spPr bwMode="auto">
          <a:xfrm rot="16200000" flipV="1">
            <a:off x="2378973" y="5046766"/>
            <a:ext cx="298450" cy="110918"/>
          </a:xfrm>
          <a:prstGeom prst="straightConnector1">
            <a:avLst/>
          </a:prstGeom>
          <a:noFill/>
          <a:ln w="15875">
            <a:solidFill>
              <a:schemeClr val="accent2"/>
            </a:solidFill>
            <a:round/>
            <a:headEnd/>
            <a:tailEnd/>
          </a:ln>
        </p:spPr>
      </p:cxnSp>
      <p:cxnSp>
        <p:nvCxnSpPr>
          <p:cNvPr id="6234" name="AutoShape 144"/>
          <p:cNvCxnSpPr>
            <a:cxnSpLocks noChangeShapeType="1"/>
            <a:stCxn id="6227" idx="0"/>
            <a:endCxn id="6248" idx="2"/>
          </p:cNvCxnSpPr>
          <p:nvPr/>
        </p:nvCxnSpPr>
        <p:spPr bwMode="auto">
          <a:xfrm rot="16200000" flipV="1">
            <a:off x="2644880" y="4780860"/>
            <a:ext cx="276225" cy="620505"/>
          </a:xfrm>
          <a:prstGeom prst="straightConnector1">
            <a:avLst/>
          </a:prstGeom>
          <a:noFill/>
          <a:ln w="15875">
            <a:solidFill>
              <a:schemeClr val="accent2"/>
            </a:solidFill>
            <a:round/>
            <a:headEnd/>
            <a:tailEnd/>
          </a:ln>
        </p:spPr>
      </p:cxnSp>
      <p:cxnSp>
        <p:nvCxnSpPr>
          <p:cNvPr id="6235" name="AutoShape 145"/>
          <p:cNvCxnSpPr>
            <a:cxnSpLocks noChangeShapeType="1"/>
            <a:stCxn id="6228" idx="0"/>
            <a:endCxn id="6243" idx="2"/>
          </p:cNvCxnSpPr>
          <p:nvPr/>
        </p:nvCxnSpPr>
        <p:spPr bwMode="auto">
          <a:xfrm rot="16200000" flipV="1">
            <a:off x="2750344" y="4675981"/>
            <a:ext cx="250825" cy="855663"/>
          </a:xfrm>
          <a:prstGeom prst="straightConnector1">
            <a:avLst/>
          </a:prstGeom>
          <a:noFill/>
          <a:ln w="15875">
            <a:solidFill>
              <a:schemeClr val="accent2"/>
            </a:solidFill>
            <a:round/>
            <a:headEnd/>
            <a:tailEnd/>
          </a:ln>
        </p:spPr>
      </p:cxnSp>
      <p:cxnSp>
        <p:nvCxnSpPr>
          <p:cNvPr id="6236" name="AutoShape 146"/>
          <p:cNvCxnSpPr>
            <a:cxnSpLocks noChangeShapeType="1"/>
            <a:stCxn id="6229" idx="0"/>
            <a:endCxn id="6248" idx="2"/>
          </p:cNvCxnSpPr>
          <p:nvPr/>
        </p:nvCxnSpPr>
        <p:spPr bwMode="auto">
          <a:xfrm rot="16200000" flipV="1">
            <a:off x="2855224" y="4570516"/>
            <a:ext cx="276225" cy="1041193"/>
          </a:xfrm>
          <a:prstGeom prst="straightConnector1">
            <a:avLst/>
          </a:prstGeom>
          <a:noFill/>
          <a:ln w="15875">
            <a:solidFill>
              <a:schemeClr val="accent2"/>
            </a:solidFill>
            <a:round/>
            <a:headEnd/>
            <a:tailEnd/>
          </a:ln>
        </p:spPr>
      </p:cxnSp>
      <p:cxnSp>
        <p:nvCxnSpPr>
          <p:cNvPr id="6237" name="AutoShape 147"/>
          <p:cNvCxnSpPr>
            <a:cxnSpLocks noChangeShapeType="1"/>
            <a:stCxn id="6224" idx="0"/>
            <a:endCxn id="6245" idx="4"/>
          </p:cNvCxnSpPr>
          <p:nvPr/>
        </p:nvCxnSpPr>
        <p:spPr bwMode="auto">
          <a:xfrm rot="5400000" flipH="1" flipV="1">
            <a:off x="2535238" y="4559300"/>
            <a:ext cx="320675" cy="1063625"/>
          </a:xfrm>
          <a:prstGeom prst="straightConnector1">
            <a:avLst/>
          </a:prstGeom>
          <a:noFill/>
          <a:ln w="15875">
            <a:solidFill>
              <a:schemeClr val="accent2"/>
            </a:solidFill>
            <a:round/>
            <a:headEnd/>
            <a:tailEnd/>
          </a:ln>
        </p:spPr>
      </p:cxnSp>
      <p:cxnSp>
        <p:nvCxnSpPr>
          <p:cNvPr id="6238" name="AutoShape 148"/>
          <p:cNvCxnSpPr>
            <a:cxnSpLocks noChangeShapeType="1"/>
            <a:stCxn id="6225" idx="0"/>
            <a:endCxn id="6245" idx="4"/>
          </p:cNvCxnSpPr>
          <p:nvPr/>
        </p:nvCxnSpPr>
        <p:spPr bwMode="auto">
          <a:xfrm rot="5400000" flipH="1" flipV="1">
            <a:off x="2640013" y="4664075"/>
            <a:ext cx="320675" cy="854075"/>
          </a:xfrm>
          <a:prstGeom prst="straightConnector1">
            <a:avLst/>
          </a:prstGeom>
          <a:noFill/>
          <a:ln w="15875">
            <a:solidFill>
              <a:schemeClr val="accent2"/>
            </a:solidFill>
            <a:round/>
            <a:headEnd/>
            <a:tailEnd/>
          </a:ln>
        </p:spPr>
      </p:cxnSp>
      <p:cxnSp>
        <p:nvCxnSpPr>
          <p:cNvPr id="6239" name="AutoShape 149"/>
          <p:cNvCxnSpPr>
            <a:cxnSpLocks noChangeShapeType="1"/>
            <a:stCxn id="6226" idx="0"/>
            <a:endCxn id="6245" idx="4"/>
          </p:cNvCxnSpPr>
          <p:nvPr/>
        </p:nvCxnSpPr>
        <p:spPr bwMode="auto">
          <a:xfrm rot="5400000" flipH="1" flipV="1">
            <a:off x="2745581" y="4769644"/>
            <a:ext cx="320675" cy="642938"/>
          </a:xfrm>
          <a:prstGeom prst="straightConnector1">
            <a:avLst/>
          </a:prstGeom>
          <a:noFill/>
          <a:ln w="15875">
            <a:solidFill>
              <a:schemeClr val="accent2"/>
            </a:solidFill>
            <a:round/>
            <a:headEnd/>
            <a:tailEnd/>
          </a:ln>
        </p:spPr>
      </p:cxnSp>
      <p:cxnSp>
        <p:nvCxnSpPr>
          <p:cNvPr id="6240" name="AutoShape 150"/>
          <p:cNvCxnSpPr>
            <a:cxnSpLocks noChangeShapeType="1"/>
            <a:stCxn id="6227" idx="0"/>
            <a:endCxn id="6245" idx="4"/>
          </p:cNvCxnSpPr>
          <p:nvPr/>
        </p:nvCxnSpPr>
        <p:spPr bwMode="auto">
          <a:xfrm rot="5400000" flipH="1" flipV="1">
            <a:off x="3011488" y="5013325"/>
            <a:ext cx="298450" cy="133350"/>
          </a:xfrm>
          <a:prstGeom prst="straightConnector1">
            <a:avLst/>
          </a:prstGeom>
          <a:noFill/>
          <a:ln w="15875">
            <a:solidFill>
              <a:schemeClr val="accent2"/>
            </a:solidFill>
            <a:round/>
            <a:headEnd/>
            <a:tailEnd/>
          </a:ln>
        </p:spPr>
      </p:cxnSp>
      <p:cxnSp>
        <p:nvCxnSpPr>
          <p:cNvPr id="6241" name="AutoShape 151"/>
          <p:cNvCxnSpPr>
            <a:cxnSpLocks noChangeShapeType="1"/>
            <a:stCxn id="6228" idx="0"/>
            <a:endCxn id="6245" idx="4"/>
          </p:cNvCxnSpPr>
          <p:nvPr/>
        </p:nvCxnSpPr>
        <p:spPr bwMode="auto">
          <a:xfrm rot="16200000" flipV="1">
            <a:off x="3116263" y="5041900"/>
            <a:ext cx="298450" cy="76200"/>
          </a:xfrm>
          <a:prstGeom prst="straightConnector1">
            <a:avLst/>
          </a:prstGeom>
          <a:noFill/>
          <a:ln w="15875">
            <a:solidFill>
              <a:schemeClr val="accent2"/>
            </a:solidFill>
            <a:round/>
            <a:headEnd/>
            <a:tailEnd/>
          </a:ln>
        </p:spPr>
      </p:cxnSp>
      <p:cxnSp>
        <p:nvCxnSpPr>
          <p:cNvPr id="6242" name="AutoShape 152"/>
          <p:cNvCxnSpPr>
            <a:cxnSpLocks noChangeShapeType="1"/>
            <a:stCxn id="6229" idx="0"/>
            <a:endCxn id="6245" idx="4"/>
          </p:cNvCxnSpPr>
          <p:nvPr/>
        </p:nvCxnSpPr>
        <p:spPr bwMode="auto">
          <a:xfrm rot="16200000" flipV="1">
            <a:off x="3221832" y="4936331"/>
            <a:ext cx="298450" cy="287337"/>
          </a:xfrm>
          <a:prstGeom prst="straightConnector1">
            <a:avLst/>
          </a:prstGeom>
          <a:noFill/>
          <a:ln w="15875">
            <a:solidFill>
              <a:schemeClr val="accent2"/>
            </a:solidFill>
            <a:round/>
            <a:headEnd/>
            <a:tailEnd/>
          </a:ln>
        </p:spPr>
      </p:cxnSp>
      <p:sp>
        <p:nvSpPr>
          <p:cNvPr id="6243" name="Rectangle 189"/>
          <p:cNvSpPr>
            <a:spLocks noChangeArrowheads="1"/>
          </p:cNvSpPr>
          <p:nvPr/>
        </p:nvSpPr>
        <p:spPr bwMode="auto">
          <a:xfrm>
            <a:off x="2109788" y="4738688"/>
            <a:ext cx="676275" cy="239712"/>
          </a:xfrm>
          <a:prstGeom prst="rect">
            <a:avLst/>
          </a:prstGeom>
          <a:solidFill>
            <a:schemeClr val="bg1"/>
          </a:solidFill>
          <a:ln w="9525">
            <a:solidFill>
              <a:schemeClr val="tx1"/>
            </a:solidFill>
            <a:miter lim="800000"/>
            <a:headEnd/>
            <a:tailEnd/>
          </a:ln>
        </p:spPr>
        <p:txBody>
          <a:bodyPr wrap="none" anchor="ctr"/>
          <a:lstStyle/>
          <a:p>
            <a:endParaRPr lang="ja-JP" altLang="ja-JP"/>
          </a:p>
        </p:txBody>
      </p:sp>
      <p:sp>
        <p:nvSpPr>
          <p:cNvPr id="6244" name="Rectangle 194"/>
          <p:cNvSpPr>
            <a:spLocks noChangeArrowheads="1"/>
          </p:cNvSpPr>
          <p:nvPr/>
        </p:nvSpPr>
        <p:spPr bwMode="auto">
          <a:xfrm>
            <a:off x="2881313" y="4738688"/>
            <a:ext cx="676275" cy="239712"/>
          </a:xfrm>
          <a:prstGeom prst="rect">
            <a:avLst/>
          </a:prstGeom>
          <a:solidFill>
            <a:schemeClr val="bg1"/>
          </a:solidFill>
          <a:ln w="9525">
            <a:solidFill>
              <a:schemeClr val="tx1"/>
            </a:solidFill>
            <a:miter lim="800000"/>
            <a:headEnd/>
            <a:tailEnd/>
          </a:ln>
        </p:spPr>
        <p:txBody>
          <a:bodyPr wrap="none" anchor="ctr"/>
          <a:lstStyle/>
          <a:p>
            <a:endParaRPr lang="ja-JP" altLang="ja-JP"/>
          </a:p>
        </p:txBody>
      </p:sp>
      <p:sp>
        <p:nvSpPr>
          <p:cNvPr id="6245" name="Oval 197"/>
          <p:cNvSpPr>
            <a:spLocks noChangeArrowheads="1"/>
          </p:cNvSpPr>
          <p:nvPr/>
        </p:nvSpPr>
        <p:spPr bwMode="auto">
          <a:xfrm>
            <a:off x="3154363" y="4786313"/>
            <a:ext cx="144462" cy="144462"/>
          </a:xfrm>
          <a:prstGeom prst="ellipse">
            <a:avLst/>
          </a:prstGeom>
          <a:noFill/>
          <a:ln w="9525">
            <a:noFill/>
            <a:round/>
            <a:headEnd/>
            <a:tailEnd/>
          </a:ln>
        </p:spPr>
        <p:txBody>
          <a:bodyPr wrap="none" anchor="ctr"/>
          <a:lstStyle/>
          <a:p>
            <a:endParaRPr lang="ja-JP" altLang="ja-JP"/>
          </a:p>
        </p:txBody>
      </p:sp>
      <p:sp>
        <p:nvSpPr>
          <p:cNvPr id="6246" name="Text Box 223"/>
          <p:cNvSpPr txBox="1">
            <a:spLocks noChangeArrowheads="1"/>
          </p:cNvSpPr>
          <p:nvPr/>
        </p:nvSpPr>
        <p:spPr bwMode="auto">
          <a:xfrm>
            <a:off x="457200" y="4706779"/>
            <a:ext cx="830677" cy="246221"/>
          </a:xfrm>
          <a:prstGeom prst="rect">
            <a:avLst/>
          </a:prstGeom>
          <a:noFill/>
          <a:ln w="9525">
            <a:noFill/>
            <a:miter lim="800000"/>
            <a:headEnd/>
            <a:tailEnd/>
          </a:ln>
        </p:spPr>
        <p:txBody>
          <a:bodyPr wrap="none">
            <a:spAutoFit/>
          </a:bodyPr>
          <a:lstStyle/>
          <a:p>
            <a:r>
              <a:rPr lang="en-US" altLang="ja-JP" sz="1000" dirty="0">
                <a:latin typeface="HGP創英角ｺﾞｼｯｸUB" pitchFamily="50" charset="-128"/>
                <a:ea typeface="HGP創英角ｺﾞｼｯｸUB" pitchFamily="50" charset="-128"/>
              </a:rPr>
              <a:t>Edge </a:t>
            </a:r>
            <a:r>
              <a:rPr lang="en-US" altLang="ja-JP" sz="1000" dirty="0" smtClean="0">
                <a:latin typeface="HGP創英角ｺﾞｼｯｸUB" pitchFamily="50" charset="-128"/>
                <a:ea typeface="HGP創英角ｺﾞｼｯｸUB" pitchFamily="50" charset="-128"/>
              </a:rPr>
              <a:t>SW#1</a:t>
            </a:r>
            <a:endParaRPr lang="en-US" altLang="ja-JP" sz="1000" dirty="0">
              <a:latin typeface="HGP創英角ｺﾞｼｯｸUB" pitchFamily="50" charset="-128"/>
              <a:ea typeface="HGP創英角ｺﾞｼｯｸUB" pitchFamily="50" charset="-128"/>
            </a:endParaRPr>
          </a:p>
        </p:txBody>
      </p:sp>
      <p:sp>
        <p:nvSpPr>
          <p:cNvPr id="6247" name="Text Box 223"/>
          <p:cNvSpPr txBox="1">
            <a:spLocks noChangeArrowheads="1"/>
          </p:cNvSpPr>
          <p:nvPr/>
        </p:nvSpPr>
        <p:spPr bwMode="auto">
          <a:xfrm>
            <a:off x="1219200" y="4706779"/>
            <a:ext cx="830677" cy="246221"/>
          </a:xfrm>
          <a:prstGeom prst="rect">
            <a:avLst/>
          </a:prstGeom>
          <a:noFill/>
          <a:ln w="9525">
            <a:noFill/>
            <a:miter lim="800000"/>
            <a:headEnd/>
            <a:tailEnd/>
          </a:ln>
        </p:spPr>
        <p:txBody>
          <a:bodyPr wrap="none">
            <a:spAutoFit/>
          </a:bodyPr>
          <a:lstStyle/>
          <a:p>
            <a:r>
              <a:rPr lang="en-US" altLang="ja-JP" sz="1000" dirty="0">
                <a:latin typeface="HGP創英角ｺﾞｼｯｸUB" pitchFamily="50" charset="-128"/>
                <a:ea typeface="HGP創英角ｺﾞｼｯｸUB" pitchFamily="50" charset="-128"/>
              </a:rPr>
              <a:t>Edge </a:t>
            </a:r>
            <a:r>
              <a:rPr lang="en-US" altLang="ja-JP" sz="1000" dirty="0" smtClean="0">
                <a:latin typeface="HGP創英角ｺﾞｼｯｸUB" pitchFamily="50" charset="-128"/>
                <a:ea typeface="HGP創英角ｺﾞｼｯｸUB" pitchFamily="50" charset="-128"/>
              </a:rPr>
              <a:t>SW#2</a:t>
            </a:r>
            <a:endParaRPr lang="en-US" altLang="ja-JP" sz="1000" dirty="0">
              <a:latin typeface="HGP創英角ｺﾞｼｯｸUB" pitchFamily="50" charset="-128"/>
              <a:ea typeface="HGP創英角ｺﾞｼｯｸUB" pitchFamily="50" charset="-128"/>
            </a:endParaRPr>
          </a:p>
        </p:txBody>
      </p:sp>
      <p:sp>
        <p:nvSpPr>
          <p:cNvPr id="6248" name="Text Box 223"/>
          <p:cNvSpPr txBox="1">
            <a:spLocks noChangeArrowheads="1"/>
          </p:cNvSpPr>
          <p:nvPr/>
        </p:nvSpPr>
        <p:spPr bwMode="auto">
          <a:xfrm>
            <a:off x="2057400" y="4706779"/>
            <a:ext cx="830677" cy="246221"/>
          </a:xfrm>
          <a:prstGeom prst="rect">
            <a:avLst/>
          </a:prstGeom>
          <a:noFill/>
          <a:ln w="9525">
            <a:noFill/>
            <a:miter lim="800000"/>
            <a:headEnd/>
            <a:tailEnd/>
          </a:ln>
        </p:spPr>
        <p:txBody>
          <a:bodyPr wrap="none">
            <a:spAutoFit/>
          </a:bodyPr>
          <a:lstStyle/>
          <a:p>
            <a:r>
              <a:rPr lang="en-US" altLang="ja-JP" sz="1000" dirty="0">
                <a:latin typeface="HGP創英角ｺﾞｼｯｸUB" pitchFamily="50" charset="-128"/>
                <a:ea typeface="HGP創英角ｺﾞｼｯｸUB" pitchFamily="50" charset="-128"/>
              </a:rPr>
              <a:t>Edge </a:t>
            </a:r>
            <a:r>
              <a:rPr lang="en-US" altLang="ja-JP" sz="1000" dirty="0" smtClean="0">
                <a:latin typeface="HGP創英角ｺﾞｼｯｸUB" pitchFamily="50" charset="-128"/>
                <a:ea typeface="HGP創英角ｺﾞｼｯｸUB" pitchFamily="50" charset="-128"/>
              </a:rPr>
              <a:t>SW#3</a:t>
            </a:r>
            <a:endParaRPr lang="en-US" altLang="ja-JP" sz="1000" dirty="0">
              <a:latin typeface="HGP創英角ｺﾞｼｯｸUB" pitchFamily="50" charset="-128"/>
              <a:ea typeface="HGP創英角ｺﾞｼｯｸUB" pitchFamily="50" charset="-128"/>
            </a:endParaRPr>
          </a:p>
        </p:txBody>
      </p:sp>
      <p:sp>
        <p:nvSpPr>
          <p:cNvPr id="6249" name="Text Box 223"/>
          <p:cNvSpPr txBox="1">
            <a:spLocks noChangeArrowheads="1"/>
          </p:cNvSpPr>
          <p:nvPr/>
        </p:nvSpPr>
        <p:spPr bwMode="auto">
          <a:xfrm>
            <a:off x="2819400" y="4724400"/>
            <a:ext cx="830677" cy="246221"/>
          </a:xfrm>
          <a:prstGeom prst="rect">
            <a:avLst/>
          </a:prstGeom>
          <a:noFill/>
          <a:ln w="9525">
            <a:noFill/>
            <a:miter lim="800000"/>
            <a:headEnd/>
            <a:tailEnd/>
          </a:ln>
        </p:spPr>
        <p:txBody>
          <a:bodyPr wrap="none">
            <a:spAutoFit/>
          </a:bodyPr>
          <a:lstStyle/>
          <a:p>
            <a:r>
              <a:rPr lang="en-US" altLang="ja-JP" sz="1000" dirty="0">
                <a:latin typeface="HGP創英角ｺﾞｼｯｸUB" pitchFamily="50" charset="-128"/>
                <a:ea typeface="HGP創英角ｺﾞｼｯｸUB" pitchFamily="50" charset="-128"/>
              </a:rPr>
              <a:t>Edge </a:t>
            </a:r>
            <a:r>
              <a:rPr lang="en-US" altLang="ja-JP" sz="1000" dirty="0" smtClean="0">
                <a:latin typeface="HGP創英角ｺﾞｼｯｸUB" pitchFamily="50" charset="-128"/>
                <a:ea typeface="HGP創英角ｺﾞｼｯｸUB" pitchFamily="50" charset="-128"/>
              </a:rPr>
              <a:t>SW#4</a:t>
            </a:r>
            <a:endParaRPr lang="en-US" altLang="ja-JP" sz="1000" dirty="0">
              <a:latin typeface="HGP創英角ｺﾞｼｯｸUB" pitchFamily="50" charset="-128"/>
              <a:ea typeface="HGP創英角ｺﾞｼｯｸUB" pitchFamily="50" charset="-128"/>
            </a:endParaRPr>
          </a:p>
        </p:txBody>
      </p:sp>
      <p:sp>
        <p:nvSpPr>
          <p:cNvPr id="6250" name="Rectangle 228"/>
          <p:cNvSpPr>
            <a:spLocks noChangeArrowheads="1"/>
          </p:cNvSpPr>
          <p:nvPr/>
        </p:nvSpPr>
        <p:spPr bwMode="auto">
          <a:xfrm>
            <a:off x="762000" y="3040063"/>
            <a:ext cx="3048000" cy="768350"/>
          </a:xfrm>
          <a:prstGeom prst="rect">
            <a:avLst/>
          </a:prstGeom>
          <a:solidFill>
            <a:schemeClr val="bg1"/>
          </a:solidFill>
          <a:ln w="9525">
            <a:solidFill>
              <a:schemeClr val="tx1"/>
            </a:solidFill>
            <a:miter lim="800000"/>
            <a:headEnd/>
            <a:tailEnd/>
          </a:ln>
        </p:spPr>
        <p:txBody>
          <a:bodyPr wrap="none" anchor="ctr"/>
          <a:lstStyle/>
          <a:p>
            <a:endParaRPr lang="ja-JP" altLang="ja-JP"/>
          </a:p>
        </p:txBody>
      </p:sp>
      <p:cxnSp>
        <p:nvCxnSpPr>
          <p:cNvPr id="505" name="直線コネクタ 504"/>
          <p:cNvCxnSpPr>
            <a:stCxn id="6192" idx="0"/>
            <a:endCxn id="312" idx="2"/>
          </p:cNvCxnSpPr>
          <p:nvPr/>
        </p:nvCxnSpPr>
        <p:spPr>
          <a:xfrm rot="5400000" flipH="1" flipV="1">
            <a:off x="442119" y="4042569"/>
            <a:ext cx="1084262" cy="2984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a:stCxn id="6192" idx="0"/>
            <a:endCxn id="313" idx="2"/>
          </p:cNvCxnSpPr>
          <p:nvPr/>
        </p:nvCxnSpPr>
        <p:spPr>
          <a:xfrm rot="5400000" flipH="1" flipV="1">
            <a:off x="670719" y="3813969"/>
            <a:ext cx="1084262" cy="7556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53" name="Oval 187"/>
          <p:cNvSpPr>
            <a:spLocks noChangeArrowheads="1"/>
          </p:cNvSpPr>
          <p:nvPr/>
        </p:nvSpPr>
        <p:spPr bwMode="auto">
          <a:xfrm>
            <a:off x="3544888" y="6480175"/>
            <a:ext cx="225425" cy="225425"/>
          </a:xfrm>
          <a:prstGeom prst="ellipse">
            <a:avLst/>
          </a:prstGeom>
          <a:noFill/>
          <a:ln w="9525">
            <a:noFill/>
            <a:round/>
            <a:headEnd/>
            <a:tailEnd/>
          </a:ln>
        </p:spPr>
        <p:txBody>
          <a:bodyPr wrap="none" anchor="ctr"/>
          <a:lstStyle/>
          <a:p>
            <a:endParaRPr lang="ja-JP" altLang="ja-JP"/>
          </a:p>
        </p:txBody>
      </p:sp>
      <p:sp>
        <p:nvSpPr>
          <p:cNvPr id="440" name="正方形/長方形 439"/>
          <p:cNvSpPr/>
          <p:nvPr/>
        </p:nvSpPr>
        <p:spPr bwMode="auto">
          <a:xfrm>
            <a:off x="3886200" y="3040063"/>
            <a:ext cx="2895600" cy="769937"/>
          </a:xfrm>
          <a:prstGeom prst="rect">
            <a:avLst/>
          </a:prstGeom>
          <a:solidFill>
            <a:schemeClr val="bg1"/>
          </a:solidFill>
          <a:ln w="9525">
            <a:solidFill>
              <a:schemeClr val="tx1"/>
            </a:solidFill>
            <a:round/>
            <a:headEnd/>
            <a:tailEnd/>
          </a:ln>
          <a:effectLst>
            <a:outerShdw dist="107763" dir="2700000" algn="ctr" rotWithShape="0">
              <a:srgbClr val="808080">
                <a:alpha val="50000"/>
              </a:srgbClr>
            </a:outerShdw>
          </a:effectLst>
        </p:spPr>
        <p:txBody>
          <a:bodyPr wrap="none" anchor="ctr"/>
          <a:lstStyle/>
          <a:p>
            <a:pPr algn="ctr">
              <a:defRPr/>
            </a:pPr>
            <a:endParaRPr lang="ja-JP" altLang="en-US" sz="1000">
              <a:latin typeface="HGP創英角ｺﾞｼｯｸUB" pitchFamily="50" charset="-128"/>
              <a:ea typeface="HGP創英角ｺﾞｼｯｸUB" pitchFamily="50" charset="-128"/>
            </a:endParaRPr>
          </a:p>
        </p:txBody>
      </p:sp>
      <p:sp>
        <p:nvSpPr>
          <p:cNvPr id="406" name="Rectangle 150"/>
          <p:cNvSpPr>
            <a:spLocks noChangeArrowheads="1"/>
          </p:cNvSpPr>
          <p:nvPr/>
        </p:nvSpPr>
        <p:spPr bwMode="auto">
          <a:xfrm>
            <a:off x="304800" y="152400"/>
            <a:ext cx="8534400" cy="579438"/>
          </a:xfrm>
          <a:prstGeom prst="rect">
            <a:avLst/>
          </a:prstGeom>
          <a:noFill/>
          <a:ln w="9525">
            <a:noFill/>
            <a:miter lim="800000"/>
            <a:headEnd/>
            <a:tailEnd/>
          </a:ln>
        </p:spPr>
        <p:txBody>
          <a:bodyPr anchor="ctr"/>
          <a:lstStyle/>
          <a:p>
            <a:pPr algn="ctr">
              <a:defRPr/>
            </a:pPr>
            <a:r>
              <a:rPr lang="en-US" altLang="ja-JP" sz="2800" dirty="0" smtClean="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rPr>
              <a:t>TSUBAME 2.0 Full Bisection Fat Tree, Optical, </a:t>
            </a:r>
            <a:br>
              <a:rPr lang="en-US" altLang="ja-JP" sz="2800" dirty="0" smtClean="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rPr>
            </a:br>
            <a:r>
              <a:rPr lang="en-US" altLang="ja-JP" sz="2800" dirty="0" smtClean="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rPr>
              <a:t>Dual Rail QDR </a:t>
            </a:r>
            <a:r>
              <a:rPr lang="en-US" altLang="ja-JP" sz="2800" dirty="0" err="1" smtClean="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rPr>
              <a:t>Infiniband</a:t>
            </a:r>
            <a:endParaRPr lang="ja-JP" altLang="en-US" sz="2800" dirty="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407" name="Rectangle 470"/>
          <p:cNvSpPr txBox="1">
            <a:spLocks noChangeArrowheads="1"/>
          </p:cNvSpPr>
          <p:nvPr/>
        </p:nvSpPr>
        <p:spPr bwMode="auto">
          <a:xfrm>
            <a:off x="231775" y="334963"/>
            <a:ext cx="7921625" cy="579437"/>
          </a:xfrm>
          <a:prstGeom prst="rect">
            <a:avLst/>
          </a:prstGeom>
          <a:noFill/>
          <a:ln w="9525">
            <a:noFill/>
            <a:miter lim="800000"/>
            <a:headEnd/>
            <a:tailEnd/>
          </a:ln>
          <a:effectLst/>
        </p:spPr>
        <p:txBody>
          <a:bodyPr anchor="ctr"/>
          <a:lstStyle/>
          <a:p>
            <a:pPr>
              <a:defRPr/>
            </a:pPr>
            <a:endParaRPr lang="en-US" altLang="ja-JP" sz="2000" kern="0" dirty="0">
              <a:solidFill>
                <a:srgbClr val="15473D"/>
              </a:solidFill>
              <a:latin typeface="+mj-lt"/>
              <a:ea typeface="+mj-ea"/>
              <a:cs typeface="+mj-cs"/>
            </a:endParaRPr>
          </a:p>
        </p:txBody>
      </p:sp>
      <p:sp>
        <p:nvSpPr>
          <p:cNvPr id="333929" name="AutoShape 135"/>
          <p:cNvSpPr>
            <a:spLocks noChangeArrowheads="1"/>
          </p:cNvSpPr>
          <p:nvPr/>
        </p:nvSpPr>
        <p:spPr bwMode="auto">
          <a:xfrm>
            <a:off x="4662488" y="958850"/>
            <a:ext cx="1052512" cy="717550"/>
          </a:xfrm>
          <a:prstGeom prst="roundRect">
            <a:avLst>
              <a:gd name="adj" fmla="val 5532"/>
            </a:avLst>
          </a:prstGeom>
          <a:solidFill>
            <a:srgbClr val="FFFFCC"/>
          </a:solidFill>
          <a:ln w="9525">
            <a:solidFill>
              <a:srgbClr val="FFC000"/>
            </a:solidFill>
            <a:round/>
            <a:headEnd/>
            <a:tailEnd/>
          </a:ln>
          <a:effectLst>
            <a:outerShdw dist="107763" dir="2700000" algn="ctr" rotWithShape="0">
              <a:srgbClr val="808080">
                <a:alpha val="50000"/>
              </a:srgbClr>
            </a:outerShdw>
          </a:effectLst>
        </p:spPr>
        <p:txBody>
          <a:bodyPr wrap="none" anchor="ctr"/>
          <a:lstStyle/>
          <a:p>
            <a:pPr>
              <a:defRPr/>
            </a:pPr>
            <a:endParaRPr lang="en-US" altLang="ja-JP" sz="1000">
              <a:latin typeface="HGP創英角ｺﾞｼｯｸUB" pitchFamily="50" charset="-128"/>
              <a:ea typeface="HGP創英角ｺﾞｼｯｸUB" pitchFamily="50" charset="-128"/>
            </a:endParaRPr>
          </a:p>
          <a:p>
            <a:pPr>
              <a:defRPr/>
            </a:pPr>
            <a:endParaRPr lang="en-US" altLang="ja-JP" sz="800">
              <a:latin typeface="HGP創英角ｺﾞｼｯｸUB" pitchFamily="50" charset="-128"/>
              <a:ea typeface="HGP創英角ｺﾞｼｯｸUB" pitchFamily="50" charset="-128"/>
            </a:endParaRPr>
          </a:p>
        </p:txBody>
      </p:sp>
      <p:sp>
        <p:nvSpPr>
          <p:cNvPr id="6258" name="Text Box 136"/>
          <p:cNvSpPr txBox="1">
            <a:spLocks noChangeArrowheads="1"/>
          </p:cNvSpPr>
          <p:nvPr/>
        </p:nvSpPr>
        <p:spPr bwMode="auto">
          <a:xfrm>
            <a:off x="4829175" y="1389063"/>
            <a:ext cx="649288" cy="184150"/>
          </a:xfrm>
          <a:prstGeom prst="rect">
            <a:avLst/>
          </a:prstGeom>
          <a:noFill/>
          <a:ln w="9525">
            <a:noFill/>
            <a:miter lim="800000"/>
            <a:headEnd/>
            <a:tailEnd/>
          </a:ln>
        </p:spPr>
        <p:txBody>
          <a:bodyPr>
            <a:spAutoFit/>
          </a:bodyPr>
          <a:lstStyle/>
          <a:p>
            <a:pPr algn="ctr">
              <a:spcBef>
                <a:spcPct val="50000"/>
              </a:spcBef>
            </a:pPr>
            <a:r>
              <a:rPr lang="ja-JP" altLang="en-US" sz="600">
                <a:latin typeface="HGP創英角ｺﾞｼｯｸUB" pitchFamily="50" charset="-128"/>
                <a:ea typeface="HGP創英角ｺﾞｼｯｸUB" pitchFamily="50" charset="-128"/>
              </a:rPr>
              <a:t>・・・・・・・</a:t>
            </a:r>
          </a:p>
        </p:txBody>
      </p:sp>
      <p:sp>
        <p:nvSpPr>
          <p:cNvPr id="6259" name="Text Box 137"/>
          <p:cNvSpPr txBox="1">
            <a:spLocks noChangeArrowheads="1"/>
          </p:cNvSpPr>
          <p:nvPr/>
        </p:nvSpPr>
        <p:spPr bwMode="auto">
          <a:xfrm>
            <a:off x="4572000" y="889000"/>
            <a:ext cx="1143000" cy="246221"/>
          </a:xfrm>
          <a:prstGeom prst="rect">
            <a:avLst/>
          </a:prstGeom>
          <a:noFill/>
          <a:ln w="9525">
            <a:noFill/>
            <a:miter lim="800000"/>
            <a:headEnd/>
            <a:tailEnd/>
          </a:ln>
        </p:spPr>
        <p:txBody>
          <a:bodyPr wrap="square">
            <a:spAutoFit/>
          </a:bodyPr>
          <a:lstStyle/>
          <a:p>
            <a:r>
              <a:rPr lang="en-US" altLang="ja-JP" sz="1000" dirty="0" smtClean="0">
                <a:solidFill>
                  <a:srgbClr val="0000FF"/>
                </a:solidFill>
                <a:latin typeface="HGP創英角ｺﾞｼｯｸUB" pitchFamily="50" charset="-128"/>
                <a:ea typeface="HGP創英角ｺﾞｼｯｸUB" pitchFamily="50" charset="-128"/>
              </a:rPr>
              <a:t>Mgmt Nodes</a:t>
            </a:r>
            <a:r>
              <a:rPr lang="ja-JP" altLang="en-US" sz="1000" dirty="0" smtClean="0">
                <a:solidFill>
                  <a:srgbClr val="0000FF"/>
                </a:solidFill>
                <a:latin typeface="HGP創英角ｺﾞｼｯｸUB" pitchFamily="50" charset="-128"/>
                <a:ea typeface="HGP創英角ｺﾞｼｯｸUB" pitchFamily="50" charset="-128"/>
              </a:rPr>
              <a:t> </a:t>
            </a:r>
            <a:r>
              <a:rPr lang="en-US" altLang="ja-JP" sz="1000" dirty="0" smtClean="0">
                <a:solidFill>
                  <a:srgbClr val="0000FF"/>
                </a:solidFill>
                <a:latin typeface="HGP創英角ｺﾞｼｯｸUB" pitchFamily="50" charset="-128"/>
                <a:ea typeface="HGP創英角ｺﾞｼｯｸUB" pitchFamily="50" charset="-128"/>
              </a:rPr>
              <a:t>x51</a:t>
            </a:r>
            <a:endParaRPr lang="ja-JP" altLang="en-US" sz="1000" dirty="0">
              <a:solidFill>
                <a:srgbClr val="0000FF"/>
              </a:solidFill>
              <a:latin typeface="HGP創英角ｺﾞｼｯｸUB" pitchFamily="50" charset="-128"/>
              <a:ea typeface="HGP創英角ｺﾞｼｯｸUB" pitchFamily="50" charset="-128"/>
            </a:endParaRPr>
          </a:p>
        </p:txBody>
      </p:sp>
      <p:sp>
        <p:nvSpPr>
          <p:cNvPr id="6260" name="Text Box 246"/>
          <p:cNvSpPr txBox="1">
            <a:spLocks noChangeArrowheads="1"/>
          </p:cNvSpPr>
          <p:nvPr/>
        </p:nvSpPr>
        <p:spPr bwMode="auto">
          <a:xfrm>
            <a:off x="4572000" y="1066800"/>
            <a:ext cx="1219200"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IB and Ether</a:t>
            </a:r>
            <a:endParaRPr lang="en-US" altLang="ja-JP" sz="800" dirty="0">
              <a:latin typeface="HGP創英角ｺﾞｼｯｸUB" pitchFamily="50" charset="-128"/>
              <a:ea typeface="HGP創英角ｺﾞｼｯｸUB" pitchFamily="50" charset="-128"/>
            </a:endParaRPr>
          </a:p>
        </p:txBody>
      </p:sp>
      <p:sp>
        <p:nvSpPr>
          <p:cNvPr id="6261" name="Oval 260"/>
          <p:cNvSpPr>
            <a:spLocks noChangeArrowheads="1"/>
          </p:cNvSpPr>
          <p:nvPr/>
        </p:nvSpPr>
        <p:spPr bwMode="auto">
          <a:xfrm>
            <a:off x="4748213" y="1371600"/>
            <a:ext cx="212725" cy="212725"/>
          </a:xfrm>
          <a:prstGeom prst="ellipse">
            <a:avLst/>
          </a:prstGeom>
          <a:solidFill>
            <a:srgbClr val="CC99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Mgmt</a:t>
            </a:r>
          </a:p>
          <a:p>
            <a:pPr algn="ctr"/>
            <a:r>
              <a:rPr lang="en-US" altLang="ja-JP" sz="600">
                <a:latin typeface="HGP創英角ｺﾞｼｯｸUB" pitchFamily="50" charset="-128"/>
                <a:ea typeface="HGP創英角ｺﾞｼｯｸUB" pitchFamily="50" charset="-128"/>
              </a:rPr>
              <a:t>Server</a:t>
            </a:r>
          </a:p>
        </p:txBody>
      </p:sp>
      <p:sp>
        <p:nvSpPr>
          <p:cNvPr id="6262" name="Oval 261"/>
          <p:cNvSpPr>
            <a:spLocks noChangeArrowheads="1"/>
          </p:cNvSpPr>
          <p:nvPr/>
        </p:nvSpPr>
        <p:spPr bwMode="auto">
          <a:xfrm>
            <a:off x="5349875" y="1373188"/>
            <a:ext cx="212725" cy="212725"/>
          </a:xfrm>
          <a:prstGeom prst="ellipse">
            <a:avLst/>
          </a:prstGeom>
          <a:solidFill>
            <a:srgbClr val="CC99FF"/>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Mgmt</a:t>
            </a:r>
          </a:p>
          <a:p>
            <a:pPr algn="ctr"/>
            <a:r>
              <a:rPr lang="en-US" altLang="ja-JP" sz="600">
                <a:latin typeface="HGP創英角ｺﾞｼｯｸUB" pitchFamily="50" charset="-128"/>
                <a:ea typeface="HGP創英角ｺﾞｼｯｸUB" pitchFamily="50" charset="-128"/>
              </a:rPr>
              <a:t>Server</a:t>
            </a:r>
          </a:p>
        </p:txBody>
      </p:sp>
      <p:sp>
        <p:nvSpPr>
          <p:cNvPr id="6263" name="Oval 138"/>
          <p:cNvSpPr>
            <a:spLocks noChangeArrowheads="1"/>
          </p:cNvSpPr>
          <p:nvPr/>
        </p:nvSpPr>
        <p:spPr bwMode="auto">
          <a:xfrm>
            <a:off x="7183438" y="4879975"/>
            <a:ext cx="76200" cy="76200"/>
          </a:xfrm>
          <a:prstGeom prst="ellipse">
            <a:avLst/>
          </a:prstGeom>
          <a:noFill/>
          <a:ln w="9525">
            <a:noFill/>
            <a:round/>
            <a:headEnd/>
            <a:tailEnd/>
          </a:ln>
        </p:spPr>
        <p:txBody>
          <a:bodyPr wrap="none" anchor="ctr"/>
          <a:lstStyle/>
          <a:p>
            <a:endParaRPr lang="ja-JP" altLang="ja-JP"/>
          </a:p>
        </p:txBody>
      </p:sp>
      <p:sp>
        <p:nvSpPr>
          <p:cNvPr id="6264" name="Oval 240"/>
          <p:cNvSpPr>
            <a:spLocks noChangeArrowheads="1"/>
          </p:cNvSpPr>
          <p:nvPr/>
        </p:nvSpPr>
        <p:spPr bwMode="auto">
          <a:xfrm>
            <a:off x="6732588" y="4827588"/>
            <a:ext cx="144462" cy="144462"/>
          </a:xfrm>
          <a:prstGeom prst="ellipse">
            <a:avLst/>
          </a:prstGeom>
          <a:noFill/>
          <a:ln w="9525">
            <a:noFill/>
            <a:round/>
            <a:headEnd/>
            <a:tailEnd/>
          </a:ln>
        </p:spPr>
        <p:txBody>
          <a:bodyPr wrap="none" anchor="ctr"/>
          <a:lstStyle/>
          <a:p>
            <a:endParaRPr lang="ja-JP" altLang="ja-JP"/>
          </a:p>
        </p:txBody>
      </p:sp>
      <p:pic>
        <p:nvPicPr>
          <p:cNvPr id="6265" name="Picture 578" descr="4700"/>
          <p:cNvPicPr>
            <a:picLocks noChangeAspect="1" noChangeArrowheads="1"/>
          </p:cNvPicPr>
          <p:nvPr/>
        </p:nvPicPr>
        <p:blipFill>
          <a:blip r:embed="rId2" cstate="print"/>
          <a:srcRect/>
          <a:stretch>
            <a:fillRect/>
          </a:stretch>
        </p:blipFill>
        <p:spPr bwMode="auto">
          <a:xfrm>
            <a:off x="971550" y="3222625"/>
            <a:ext cx="323850" cy="427038"/>
          </a:xfrm>
          <a:prstGeom prst="rect">
            <a:avLst/>
          </a:prstGeom>
          <a:noFill/>
          <a:ln w="9525">
            <a:noFill/>
            <a:miter lim="800000"/>
            <a:headEnd/>
            <a:tailEnd/>
          </a:ln>
        </p:spPr>
      </p:pic>
      <p:pic>
        <p:nvPicPr>
          <p:cNvPr id="6266" name="Picture 578" descr="4700"/>
          <p:cNvPicPr>
            <a:picLocks noChangeAspect="1" noChangeArrowheads="1"/>
          </p:cNvPicPr>
          <p:nvPr/>
        </p:nvPicPr>
        <p:blipFill>
          <a:blip r:embed="rId2" cstate="print"/>
          <a:srcRect/>
          <a:stretch>
            <a:fillRect/>
          </a:stretch>
        </p:blipFill>
        <p:spPr bwMode="auto">
          <a:xfrm>
            <a:off x="1428750" y="3222625"/>
            <a:ext cx="323850" cy="427038"/>
          </a:xfrm>
          <a:prstGeom prst="rect">
            <a:avLst/>
          </a:prstGeom>
          <a:noFill/>
          <a:ln w="9525">
            <a:noFill/>
            <a:miter lim="800000"/>
            <a:headEnd/>
            <a:tailEnd/>
          </a:ln>
        </p:spPr>
      </p:pic>
      <p:pic>
        <p:nvPicPr>
          <p:cNvPr id="6267" name="Picture 578" descr="4700"/>
          <p:cNvPicPr>
            <a:picLocks noChangeAspect="1" noChangeArrowheads="1"/>
          </p:cNvPicPr>
          <p:nvPr/>
        </p:nvPicPr>
        <p:blipFill>
          <a:blip r:embed="rId2" cstate="print"/>
          <a:srcRect/>
          <a:stretch>
            <a:fillRect/>
          </a:stretch>
        </p:blipFill>
        <p:spPr bwMode="auto">
          <a:xfrm>
            <a:off x="1885950" y="3222625"/>
            <a:ext cx="323850" cy="427038"/>
          </a:xfrm>
          <a:prstGeom prst="rect">
            <a:avLst/>
          </a:prstGeom>
          <a:noFill/>
          <a:ln w="9525">
            <a:noFill/>
            <a:miter lim="800000"/>
            <a:headEnd/>
            <a:tailEnd/>
          </a:ln>
        </p:spPr>
      </p:pic>
      <p:pic>
        <p:nvPicPr>
          <p:cNvPr id="6268" name="Picture 578" descr="4700"/>
          <p:cNvPicPr>
            <a:picLocks noChangeAspect="1" noChangeArrowheads="1"/>
          </p:cNvPicPr>
          <p:nvPr/>
        </p:nvPicPr>
        <p:blipFill>
          <a:blip r:embed="rId2" cstate="print"/>
          <a:srcRect/>
          <a:stretch>
            <a:fillRect/>
          </a:stretch>
        </p:blipFill>
        <p:spPr bwMode="auto">
          <a:xfrm>
            <a:off x="2266950" y="3222625"/>
            <a:ext cx="323850" cy="427038"/>
          </a:xfrm>
          <a:prstGeom prst="rect">
            <a:avLst/>
          </a:prstGeom>
          <a:noFill/>
          <a:ln w="9525">
            <a:noFill/>
            <a:miter lim="800000"/>
            <a:headEnd/>
            <a:tailEnd/>
          </a:ln>
        </p:spPr>
      </p:pic>
      <p:pic>
        <p:nvPicPr>
          <p:cNvPr id="6269" name="Picture 578" descr="4700"/>
          <p:cNvPicPr>
            <a:picLocks noChangeAspect="1" noChangeArrowheads="1"/>
          </p:cNvPicPr>
          <p:nvPr/>
        </p:nvPicPr>
        <p:blipFill>
          <a:blip r:embed="rId2" cstate="print"/>
          <a:srcRect/>
          <a:stretch>
            <a:fillRect/>
          </a:stretch>
        </p:blipFill>
        <p:spPr bwMode="auto">
          <a:xfrm>
            <a:off x="2724150" y="3222625"/>
            <a:ext cx="323850" cy="427038"/>
          </a:xfrm>
          <a:prstGeom prst="rect">
            <a:avLst/>
          </a:prstGeom>
          <a:noFill/>
          <a:ln w="9525">
            <a:noFill/>
            <a:miter lim="800000"/>
            <a:headEnd/>
            <a:tailEnd/>
          </a:ln>
        </p:spPr>
      </p:pic>
      <p:pic>
        <p:nvPicPr>
          <p:cNvPr id="6270" name="Picture 578" descr="4700"/>
          <p:cNvPicPr>
            <a:picLocks noChangeAspect="1" noChangeArrowheads="1"/>
          </p:cNvPicPr>
          <p:nvPr/>
        </p:nvPicPr>
        <p:blipFill>
          <a:blip r:embed="rId2" cstate="print"/>
          <a:srcRect/>
          <a:stretch>
            <a:fillRect/>
          </a:stretch>
        </p:blipFill>
        <p:spPr bwMode="auto">
          <a:xfrm>
            <a:off x="3181350" y="3222625"/>
            <a:ext cx="323850" cy="427038"/>
          </a:xfrm>
          <a:prstGeom prst="rect">
            <a:avLst/>
          </a:prstGeom>
          <a:noFill/>
          <a:ln w="9525">
            <a:noFill/>
            <a:miter lim="800000"/>
            <a:headEnd/>
            <a:tailEnd/>
          </a:ln>
        </p:spPr>
      </p:pic>
      <p:pic>
        <p:nvPicPr>
          <p:cNvPr id="6271" name="Picture 578" descr="4700"/>
          <p:cNvPicPr>
            <a:picLocks noChangeAspect="1" noChangeArrowheads="1"/>
          </p:cNvPicPr>
          <p:nvPr/>
        </p:nvPicPr>
        <p:blipFill>
          <a:blip r:embed="rId2" cstate="print"/>
          <a:srcRect/>
          <a:stretch>
            <a:fillRect/>
          </a:stretch>
        </p:blipFill>
        <p:spPr bwMode="auto">
          <a:xfrm>
            <a:off x="4095750" y="3222625"/>
            <a:ext cx="323850" cy="427038"/>
          </a:xfrm>
          <a:prstGeom prst="rect">
            <a:avLst/>
          </a:prstGeom>
          <a:noFill/>
          <a:ln w="9525">
            <a:noFill/>
            <a:miter lim="800000"/>
            <a:headEnd/>
            <a:tailEnd/>
          </a:ln>
        </p:spPr>
      </p:pic>
      <p:pic>
        <p:nvPicPr>
          <p:cNvPr id="6272" name="Picture 578" descr="4700"/>
          <p:cNvPicPr>
            <a:picLocks noChangeAspect="1" noChangeArrowheads="1"/>
          </p:cNvPicPr>
          <p:nvPr/>
        </p:nvPicPr>
        <p:blipFill>
          <a:blip r:embed="rId2" cstate="print"/>
          <a:srcRect/>
          <a:stretch>
            <a:fillRect/>
          </a:stretch>
        </p:blipFill>
        <p:spPr bwMode="auto">
          <a:xfrm>
            <a:off x="4552950" y="3222625"/>
            <a:ext cx="323850" cy="427038"/>
          </a:xfrm>
          <a:prstGeom prst="rect">
            <a:avLst/>
          </a:prstGeom>
          <a:noFill/>
          <a:ln w="9525">
            <a:noFill/>
            <a:miter lim="800000"/>
            <a:headEnd/>
            <a:tailEnd/>
          </a:ln>
        </p:spPr>
      </p:pic>
      <p:pic>
        <p:nvPicPr>
          <p:cNvPr id="6273" name="Picture 578" descr="4700"/>
          <p:cNvPicPr>
            <a:picLocks noChangeAspect="1" noChangeArrowheads="1"/>
          </p:cNvPicPr>
          <p:nvPr/>
        </p:nvPicPr>
        <p:blipFill>
          <a:blip r:embed="rId2" cstate="print"/>
          <a:srcRect/>
          <a:stretch>
            <a:fillRect/>
          </a:stretch>
        </p:blipFill>
        <p:spPr bwMode="auto">
          <a:xfrm>
            <a:off x="5010150" y="3222625"/>
            <a:ext cx="323850" cy="427038"/>
          </a:xfrm>
          <a:prstGeom prst="rect">
            <a:avLst/>
          </a:prstGeom>
          <a:noFill/>
          <a:ln w="9525">
            <a:noFill/>
            <a:miter lim="800000"/>
            <a:headEnd/>
            <a:tailEnd/>
          </a:ln>
        </p:spPr>
      </p:pic>
      <p:pic>
        <p:nvPicPr>
          <p:cNvPr id="6274" name="Picture 578" descr="4700"/>
          <p:cNvPicPr>
            <a:picLocks noChangeAspect="1" noChangeArrowheads="1"/>
          </p:cNvPicPr>
          <p:nvPr/>
        </p:nvPicPr>
        <p:blipFill>
          <a:blip r:embed="rId2" cstate="print"/>
          <a:srcRect/>
          <a:stretch>
            <a:fillRect/>
          </a:stretch>
        </p:blipFill>
        <p:spPr bwMode="auto">
          <a:xfrm>
            <a:off x="5391150" y="3222625"/>
            <a:ext cx="323850" cy="427038"/>
          </a:xfrm>
          <a:prstGeom prst="rect">
            <a:avLst/>
          </a:prstGeom>
          <a:noFill/>
          <a:ln w="9525">
            <a:noFill/>
            <a:miter lim="800000"/>
            <a:headEnd/>
            <a:tailEnd/>
          </a:ln>
        </p:spPr>
      </p:pic>
      <p:pic>
        <p:nvPicPr>
          <p:cNvPr id="6275" name="Picture 578" descr="4700"/>
          <p:cNvPicPr>
            <a:picLocks noChangeAspect="1" noChangeArrowheads="1"/>
          </p:cNvPicPr>
          <p:nvPr/>
        </p:nvPicPr>
        <p:blipFill>
          <a:blip r:embed="rId2" cstate="print"/>
          <a:srcRect/>
          <a:stretch>
            <a:fillRect/>
          </a:stretch>
        </p:blipFill>
        <p:spPr bwMode="auto">
          <a:xfrm>
            <a:off x="5848350" y="3222625"/>
            <a:ext cx="323850" cy="427038"/>
          </a:xfrm>
          <a:prstGeom prst="rect">
            <a:avLst/>
          </a:prstGeom>
          <a:noFill/>
          <a:ln w="9525">
            <a:noFill/>
            <a:miter lim="800000"/>
            <a:headEnd/>
            <a:tailEnd/>
          </a:ln>
        </p:spPr>
      </p:pic>
      <p:pic>
        <p:nvPicPr>
          <p:cNvPr id="6276" name="Picture 578" descr="4700"/>
          <p:cNvPicPr>
            <a:picLocks noChangeAspect="1" noChangeArrowheads="1"/>
          </p:cNvPicPr>
          <p:nvPr/>
        </p:nvPicPr>
        <p:blipFill>
          <a:blip r:embed="rId2" cstate="print"/>
          <a:srcRect/>
          <a:stretch>
            <a:fillRect/>
          </a:stretch>
        </p:blipFill>
        <p:spPr bwMode="auto">
          <a:xfrm>
            <a:off x="6305550" y="3222625"/>
            <a:ext cx="323850" cy="427038"/>
          </a:xfrm>
          <a:prstGeom prst="rect">
            <a:avLst/>
          </a:prstGeom>
          <a:noFill/>
          <a:ln w="9525">
            <a:noFill/>
            <a:miter lim="800000"/>
            <a:headEnd/>
            <a:tailEnd/>
          </a:ln>
        </p:spPr>
      </p:pic>
      <p:cxnSp>
        <p:nvCxnSpPr>
          <p:cNvPr id="326" name="直線コネクタ 325"/>
          <p:cNvCxnSpPr>
            <a:stCxn id="6192" idx="0"/>
            <a:endCxn id="314" idx="2"/>
          </p:cNvCxnSpPr>
          <p:nvPr/>
        </p:nvCxnSpPr>
        <p:spPr>
          <a:xfrm rot="5400000" flipH="1" flipV="1">
            <a:off x="899319" y="3585369"/>
            <a:ext cx="1084262" cy="12128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p:cNvCxnSpPr>
            <a:stCxn id="6192" idx="0"/>
            <a:endCxn id="315" idx="2"/>
          </p:cNvCxnSpPr>
          <p:nvPr/>
        </p:nvCxnSpPr>
        <p:spPr>
          <a:xfrm rot="5400000" flipH="1" flipV="1">
            <a:off x="1089819" y="3394869"/>
            <a:ext cx="1084262" cy="15938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p:cNvCxnSpPr>
            <a:stCxn id="6192" idx="0"/>
            <a:endCxn id="316" idx="2"/>
          </p:cNvCxnSpPr>
          <p:nvPr/>
        </p:nvCxnSpPr>
        <p:spPr>
          <a:xfrm rot="5400000" flipH="1" flipV="1">
            <a:off x="1318419" y="3166269"/>
            <a:ext cx="1084262" cy="20510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a:stCxn id="6192" idx="0"/>
            <a:endCxn id="317" idx="2"/>
          </p:cNvCxnSpPr>
          <p:nvPr/>
        </p:nvCxnSpPr>
        <p:spPr>
          <a:xfrm rot="5400000" flipH="1" flipV="1">
            <a:off x="1547019" y="2937669"/>
            <a:ext cx="1084262" cy="25082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0" name="直線コネクタ 529"/>
          <p:cNvCxnSpPr>
            <a:stCxn id="6193" idx="0"/>
            <a:endCxn id="318" idx="2"/>
          </p:cNvCxnSpPr>
          <p:nvPr/>
        </p:nvCxnSpPr>
        <p:spPr>
          <a:xfrm rot="5400000" flipH="1" flipV="1">
            <a:off x="2389982" y="2866231"/>
            <a:ext cx="1084262" cy="26511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p:cNvCxnSpPr>
            <a:stCxn id="6193" idx="0"/>
            <a:endCxn id="319" idx="2"/>
          </p:cNvCxnSpPr>
          <p:nvPr/>
        </p:nvCxnSpPr>
        <p:spPr>
          <a:xfrm rot="5400000" flipH="1" flipV="1">
            <a:off x="2618582" y="2637631"/>
            <a:ext cx="1084262" cy="31083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p:cNvCxnSpPr>
            <a:stCxn id="6193" idx="0"/>
            <a:endCxn id="320" idx="2"/>
          </p:cNvCxnSpPr>
          <p:nvPr/>
        </p:nvCxnSpPr>
        <p:spPr>
          <a:xfrm rot="5400000" flipH="1" flipV="1">
            <a:off x="2847182" y="2409031"/>
            <a:ext cx="1084262" cy="35655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a:stCxn id="6193" idx="0"/>
            <a:endCxn id="321" idx="2"/>
          </p:cNvCxnSpPr>
          <p:nvPr/>
        </p:nvCxnSpPr>
        <p:spPr>
          <a:xfrm rot="5400000" flipH="1" flipV="1">
            <a:off x="3037682" y="2218531"/>
            <a:ext cx="1084262" cy="39465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p:cNvCxnSpPr>
            <a:stCxn id="6193" idx="0"/>
            <a:endCxn id="322" idx="2"/>
          </p:cNvCxnSpPr>
          <p:nvPr/>
        </p:nvCxnSpPr>
        <p:spPr>
          <a:xfrm rot="5400000" flipH="1" flipV="1">
            <a:off x="3266282" y="1989931"/>
            <a:ext cx="1084262" cy="44037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p:cNvCxnSpPr>
            <a:stCxn id="6193" idx="0"/>
            <a:endCxn id="323" idx="2"/>
          </p:cNvCxnSpPr>
          <p:nvPr/>
        </p:nvCxnSpPr>
        <p:spPr>
          <a:xfrm rot="5400000" flipH="1" flipV="1">
            <a:off x="3494882" y="1761331"/>
            <a:ext cx="1084262" cy="48609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p:cNvCxnSpPr>
            <a:stCxn id="6243" idx="0"/>
            <a:endCxn id="312" idx="2"/>
          </p:cNvCxnSpPr>
          <p:nvPr/>
        </p:nvCxnSpPr>
        <p:spPr>
          <a:xfrm rot="16200000" flipV="1">
            <a:off x="1246187" y="3536951"/>
            <a:ext cx="1089025" cy="13144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p:cNvCxnSpPr>
            <a:stCxn id="6243" idx="0"/>
            <a:endCxn id="313" idx="2"/>
          </p:cNvCxnSpPr>
          <p:nvPr/>
        </p:nvCxnSpPr>
        <p:spPr>
          <a:xfrm rot="16200000" flipV="1">
            <a:off x="1474787" y="3765551"/>
            <a:ext cx="1089025" cy="8572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p:cNvCxnSpPr>
            <a:stCxn id="6243" idx="0"/>
            <a:endCxn id="314" idx="2"/>
          </p:cNvCxnSpPr>
          <p:nvPr/>
        </p:nvCxnSpPr>
        <p:spPr>
          <a:xfrm rot="16200000" flipV="1">
            <a:off x="1703387" y="3994151"/>
            <a:ext cx="1089025" cy="4000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5" name="直線コネクタ 364"/>
          <p:cNvCxnSpPr>
            <a:stCxn id="6243" idx="0"/>
            <a:endCxn id="315" idx="2"/>
          </p:cNvCxnSpPr>
          <p:nvPr/>
        </p:nvCxnSpPr>
        <p:spPr>
          <a:xfrm rot="16200000" flipV="1">
            <a:off x="1893887" y="4184651"/>
            <a:ext cx="1089025" cy="190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8" name="直線コネクタ 367"/>
          <p:cNvCxnSpPr>
            <a:stCxn id="6243" idx="0"/>
            <a:endCxn id="316" idx="2"/>
          </p:cNvCxnSpPr>
          <p:nvPr/>
        </p:nvCxnSpPr>
        <p:spPr>
          <a:xfrm rot="5400000" flipH="1" flipV="1">
            <a:off x="2122487" y="3975101"/>
            <a:ext cx="1089025" cy="4381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1" name="直線コネクタ 370"/>
          <p:cNvCxnSpPr>
            <a:stCxn id="6243" idx="0"/>
            <a:endCxn id="317" idx="2"/>
          </p:cNvCxnSpPr>
          <p:nvPr/>
        </p:nvCxnSpPr>
        <p:spPr>
          <a:xfrm rot="5400000" flipH="1" flipV="1">
            <a:off x="2351087" y="3746501"/>
            <a:ext cx="1089025" cy="8953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p:cNvCxnSpPr>
            <a:stCxn id="6244" idx="0"/>
            <a:endCxn id="318" idx="2"/>
          </p:cNvCxnSpPr>
          <p:nvPr/>
        </p:nvCxnSpPr>
        <p:spPr>
          <a:xfrm rot="5400000" flipH="1" flipV="1">
            <a:off x="3194050" y="3675063"/>
            <a:ext cx="1089025" cy="10382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p:cNvCxnSpPr>
            <a:stCxn id="6244" idx="0"/>
            <a:endCxn id="319" idx="2"/>
          </p:cNvCxnSpPr>
          <p:nvPr/>
        </p:nvCxnSpPr>
        <p:spPr>
          <a:xfrm rot="5400000" flipH="1" flipV="1">
            <a:off x="3422650" y="3446463"/>
            <a:ext cx="1089025" cy="14954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p:cNvCxnSpPr>
            <a:stCxn id="6244" idx="0"/>
            <a:endCxn id="320" idx="2"/>
          </p:cNvCxnSpPr>
          <p:nvPr/>
        </p:nvCxnSpPr>
        <p:spPr>
          <a:xfrm rot="5400000" flipH="1" flipV="1">
            <a:off x="3651250" y="3217863"/>
            <a:ext cx="1089025" cy="19526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3" name="直線コネクタ 382"/>
          <p:cNvCxnSpPr>
            <a:stCxn id="6244" idx="0"/>
            <a:endCxn id="321" idx="2"/>
          </p:cNvCxnSpPr>
          <p:nvPr/>
        </p:nvCxnSpPr>
        <p:spPr>
          <a:xfrm rot="5400000" flipH="1" flipV="1">
            <a:off x="3841750" y="3027363"/>
            <a:ext cx="1089025" cy="23336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p:cNvCxnSpPr>
            <a:stCxn id="6244" idx="0"/>
            <a:endCxn id="322" idx="2"/>
          </p:cNvCxnSpPr>
          <p:nvPr/>
        </p:nvCxnSpPr>
        <p:spPr>
          <a:xfrm rot="5400000" flipH="1" flipV="1">
            <a:off x="4070350" y="2798763"/>
            <a:ext cx="1089025" cy="27908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a:endCxn id="323" idx="2"/>
          </p:cNvCxnSpPr>
          <p:nvPr/>
        </p:nvCxnSpPr>
        <p:spPr>
          <a:xfrm flipV="1">
            <a:off x="3733800" y="3649663"/>
            <a:ext cx="2733675" cy="6096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299" name="Oval 138"/>
          <p:cNvSpPr>
            <a:spLocks noChangeArrowheads="1"/>
          </p:cNvSpPr>
          <p:nvPr/>
        </p:nvSpPr>
        <p:spPr bwMode="auto">
          <a:xfrm>
            <a:off x="4541838" y="4856163"/>
            <a:ext cx="76200" cy="76200"/>
          </a:xfrm>
          <a:prstGeom prst="ellipse">
            <a:avLst/>
          </a:prstGeom>
          <a:noFill/>
          <a:ln w="9525">
            <a:noFill/>
            <a:round/>
            <a:headEnd/>
            <a:tailEnd/>
          </a:ln>
        </p:spPr>
        <p:txBody>
          <a:bodyPr wrap="none" anchor="ctr"/>
          <a:lstStyle/>
          <a:p>
            <a:endParaRPr lang="ja-JP" altLang="ja-JP"/>
          </a:p>
        </p:txBody>
      </p:sp>
      <p:sp>
        <p:nvSpPr>
          <p:cNvPr id="6300" name="Oval 240"/>
          <p:cNvSpPr>
            <a:spLocks noChangeArrowheads="1"/>
          </p:cNvSpPr>
          <p:nvPr/>
        </p:nvSpPr>
        <p:spPr bwMode="auto">
          <a:xfrm>
            <a:off x="4090988" y="4803775"/>
            <a:ext cx="144462" cy="144463"/>
          </a:xfrm>
          <a:prstGeom prst="ellipse">
            <a:avLst/>
          </a:prstGeom>
          <a:noFill/>
          <a:ln w="9525">
            <a:noFill/>
            <a:round/>
            <a:headEnd/>
            <a:tailEnd/>
          </a:ln>
        </p:spPr>
        <p:txBody>
          <a:bodyPr wrap="none" anchor="ctr"/>
          <a:lstStyle/>
          <a:p>
            <a:endParaRPr lang="ja-JP" altLang="ja-JP"/>
          </a:p>
        </p:txBody>
      </p:sp>
      <p:sp>
        <p:nvSpPr>
          <p:cNvPr id="421" name="Rectangle 194"/>
          <p:cNvSpPr>
            <a:spLocks noChangeArrowheads="1"/>
          </p:cNvSpPr>
          <p:nvPr/>
        </p:nvSpPr>
        <p:spPr bwMode="auto">
          <a:xfrm>
            <a:off x="3759200" y="4745038"/>
            <a:ext cx="2184400" cy="239712"/>
          </a:xfrm>
          <a:prstGeom prst="rect">
            <a:avLst/>
          </a:prstGeom>
          <a:solidFill>
            <a:schemeClr val="bg1"/>
          </a:solidFill>
          <a:ln w="9525">
            <a:solidFill>
              <a:schemeClr val="tx1"/>
            </a:solidFill>
            <a:miter lim="800000"/>
            <a:headEnd/>
            <a:tailEnd/>
          </a:ln>
        </p:spPr>
        <p:txBody>
          <a:bodyPr wrap="none" anchor="ctr"/>
          <a:lstStyle/>
          <a:p>
            <a:pPr algn="ctr">
              <a:defRPr/>
            </a:pPr>
            <a:r>
              <a:rPr lang="en-US" altLang="ja-JP" sz="800" dirty="0">
                <a:latin typeface="+mn-ea"/>
                <a:ea typeface="+mn-ea"/>
              </a:rPr>
              <a:t>Edge Switch x2</a:t>
            </a:r>
            <a:endParaRPr lang="ja-JP" altLang="ja-JP" sz="800" dirty="0">
              <a:latin typeface="+mn-ea"/>
              <a:ea typeface="+mn-ea"/>
            </a:endParaRPr>
          </a:p>
        </p:txBody>
      </p:sp>
      <p:sp>
        <p:nvSpPr>
          <p:cNvPr id="6302" name="Oval 263"/>
          <p:cNvSpPr>
            <a:spLocks noChangeArrowheads="1"/>
          </p:cNvSpPr>
          <p:nvPr/>
        </p:nvSpPr>
        <p:spPr bwMode="auto">
          <a:xfrm rot="10800000" flipV="1">
            <a:off x="642938" y="1344613"/>
            <a:ext cx="423862" cy="228600"/>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SFA10K</a:t>
            </a:r>
          </a:p>
        </p:txBody>
      </p:sp>
      <p:sp>
        <p:nvSpPr>
          <p:cNvPr id="6303" name="Oval 263"/>
          <p:cNvSpPr>
            <a:spLocks noChangeArrowheads="1"/>
          </p:cNvSpPr>
          <p:nvPr/>
        </p:nvSpPr>
        <p:spPr bwMode="auto">
          <a:xfrm rot="10800000" flipV="1">
            <a:off x="1371600" y="1344613"/>
            <a:ext cx="423863" cy="228600"/>
          </a:xfrm>
          <a:prstGeom prst="ellipse">
            <a:avLst/>
          </a:prstGeom>
          <a:solidFill>
            <a:srgbClr val="FF99CC"/>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SFA10K</a:t>
            </a:r>
          </a:p>
        </p:txBody>
      </p:sp>
      <p:sp>
        <p:nvSpPr>
          <p:cNvPr id="6304" name="AutoShape 268"/>
          <p:cNvSpPr>
            <a:spLocks/>
          </p:cNvSpPr>
          <p:nvPr/>
        </p:nvSpPr>
        <p:spPr bwMode="auto">
          <a:xfrm rot="16200000" flipV="1">
            <a:off x="1183482" y="770731"/>
            <a:ext cx="76200" cy="1071563"/>
          </a:xfrm>
          <a:prstGeom prst="rightBrace">
            <a:avLst>
              <a:gd name="adj1" fmla="val 139649"/>
              <a:gd name="adj2" fmla="val 50000"/>
            </a:avLst>
          </a:prstGeom>
          <a:noFill/>
          <a:ln w="9525">
            <a:solidFill>
              <a:schemeClr val="tx1"/>
            </a:solidFill>
            <a:round/>
            <a:headEnd/>
            <a:tailEnd/>
          </a:ln>
        </p:spPr>
        <p:txBody>
          <a:bodyPr wrap="none" anchor="ctr"/>
          <a:lstStyle/>
          <a:p>
            <a:endParaRPr lang="ja-JP" altLang="ja-JP"/>
          </a:p>
        </p:txBody>
      </p:sp>
      <p:cxnSp>
        <p:nvCxnSpPr>
          <p:cNvPr id="432" name="直線コネクタ 431"/>
          <p:cNvCxnSpPr>
            <a:stCxn id="421" idx="0"/>
            <a:endCxn id="318" idx="2"/>
          </p:cNvCxnSpPr>
          <p:nvPr/>
        </p:nvCxnSpPr>
        <p:spPr>
          <a:xfrm rot="16200000" flipV="1">
            <a:off x="4006850" y="3900488"/>
            <a:ext cx="1095375" cy="5937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a:stCxn id="421" idx="0"/>
            <a:endCxn id="319" idx="2"/>
          </p:cNvCxnSpPr>
          <p:nvPr/>
        </p:nvCxnSpPr>
        <p:spPr>
          <a:xfrm rot="16200000" flipV="1">
            <a:off x="4235450" y="4129088"/>
            <a:ext cx="1095375" cy="13652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a:stCxn id="421" idx="0"/>
            <a:endCxn id="320" idx="2"/>
          </p:cNvCxnSpPr>
          <p:nvPr/>
        </p:nvCxnSpPr>
        <p:spPr>
          <a:xfrm rot="5400000" flipH="1" flipV="1">
            <a:off x="4464050" y="4037013"/>
            <a:ext cx="1095375" cy="3206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a:stCxn id="421" idx="0"/>
            <a:endCxn id="321" idx="2"/>
          </p:cNvCxnSpPr>
          <p:nvPr/>
        </p:nvCxnSpPr>
        <p:spPr>
          <a:xfrm rot="5400000" flipH="1" flipV="1">
            <a:off x="4654550" y="3846513"/>
            <a:ext cx="1095375" cy="7016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a:stCxn id="421" idx="0"/>
            <a:endCxn id="322" idx="2"/>
          </p:cNvCxnSpPr>
          <p:nvPr/>
        </p:nvCxnSpPr>
        <p:spPr>
          <a:xfrm rot="5400000" flipH="1" flipV="1">
            <a:off x="4883150" y="3617913"/>
            <a:ext cx="1095375" cy="11588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21" idx="0"/>
            <a:endCxn id="323" idx="2"/>
          </p:cNvCxnSpPr>
          <p:nvPr/>
        </p:nvCxnSpPr>
        <p:spPr>
          <a:xfrm rot="5400000" flipH="1" flipV="1">
            <a:off x="5111750" y="3389313"/>
            <a:ext cx="1095375" cy="16160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rot="5400000" flipH="1" flipV="1">
            <a:off x="5676900"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rot="5400000" flipH="1" flipV="1">
            <a:off x="5143500"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rot="5400000" flipH="1" flipV="1">
            <a:off x="4759325"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rot="5400000" flipH="1" flipV="1">
            <a:off x="4530725"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rot="5400000" flipH="1" flipV="1">
            <a:off x="4000500"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rot="5400000" flipH="1" flipV="1">
            <a:off x="3771900" y="509905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a:stCxn id="318" idx="0"/>
          </p:cNvCxnSpPr>
          <p:nvPr/>
        </p:nvCxnSpPr>
        <p:spPr>
          <a:xfrm rot="16200000" flipV="1">
            <a:off x="2784475" y="1749425"/>
            <a:ext cx="1241425" cy="17049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p:cNvCxnSpPr>
            <a:stCxn id="319" idx="0"/>
          </p:cNvCxnSpPr>
          <p:nvPr/>
        </p:nvCxnSpPr>
        <p:spPr>
          <a:xfrm rot="16200000" flipV="1">
            <a:off x="3013075" y="1520825"/>
            <a:ext cx="1241425" cy="21621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7" name="直線コネクタ 506"/>
          <p:cNvCxnSpPr>
            <a:endCxn id="430" idx="2"/>
          </p:cNvCxnSpPr>
          <p:nvPr/>
        </p:nvCxnSpPr>
        <p:spPr>
          <a:xfrm rot="16200000" flipV="1">
            <a:off x="3432175" y="2397125"/>
            <a:ext cx="1241426" cy="4095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7" name="直線コネクタ 516"/>
          <p:cNvCxnSpPr>
            <a:stCxn id="321" idx="0"/>
          </p:cNvCxnSpPr>
          <p:nvPr/>
        </p:nvCxnSpPr>
        <p:spPr>
          <a:xfrm rot="16200000" flipV="1">
            <a:off x="3432175" y="1101725"/>
            <a:ext cx="1241425" cy="30003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3" name="直線コネクタ 522"/>
          <p:cNvCxnSpPr>
            <a:stCxn id="322" idx="0"/>
          </p:cNvCxnSpPr>
          <p:nvPr/>
        </p:nvCxnSpPr>
        <p:spPr>
          <a:xfrm rot="16200000" flipV="1">
            <a:off x="3660775" y="873125"/>
            <a:ext cx="1241425" cy="34575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9" name="直線コネクタ 528"/>
          <p:cNvCxnSpPr>
            <a:stCxn id="323" idx="0"/>
          </p:cNvCxnSpPr>
          <p:nvPr/>
        </p:nvCxnSpPr>
        <p:spPr>
          <a:xfrm rot="16200000" flipV="1">
            <a:off x="3889375" y="644525"/>
            <a:ext cx="1241425" cy="39147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5" name="直線コネクタ 534"/>
          <p:cNvCxnSpPr>
            <a:stCxn id="320" idx="0"/>
          </p:cNvCxnSpPr>
          <p:nvPr/>
        </p:nvCxnSpPr>
        <p:spPr>
          <a:xfrm rot="16200000" flipV="1">
            <a:off x="3241675" y="1292225"/>
            <a:ext cx="1241425" cy="26193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1" name="直線コネクタ 540"/>
          <p:cNvCxnSpPr>
            <a:endCxn id="430" idx="2"/>
          </p:cNvCxnSpPr>
          <p:nvPr/>
        </p:nvCxnSpPr>
        <p:spPr>
          <a:xfrm rot="16200000" flipV="1">
            <a:off x="3660775" y="2168525"/>
            <a:ext cx="1241426" cy="86677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6" name="直線コネクタ 545"/>
          <p:cNvCxnSpPr>
            <a:endCxn id="430" idx="2"/>
          </p:cNvCxnSpPr>
          <p:nvPr/>
        </p:nvCxnSpPr>
        <p:spPr>
          <a:xfrm rot="10800000">
            <a:off x="3848100" y="1981200"/>
            <a:ext cx="1323976" cy="12414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9" name="直線コネクタ 548"/>
          <p:cNvCxnSpPr>
            <a:endCxn id="430" idx="2"/>
          </p:cNvCxnSpPr>
          <p:nvPr/>
        </p:nvCxnSpPr>
        <p:spPr>
          <a:xfrm rot="10800000">
            <a:off x="3848100" y="1981200"/>
            <a:ext cx="1704976" cy="12414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2" name="直線コネクタ 551"/>
          <p:cNvCxnSpPr>
            <a:endCxn id="430" idx="2"/>
          </p:cNvCxnSpPr>
          <p:nvPr/>
        </p:nvCxnSpPr>
        <p:spPr>
          <a:xfrm rot="10800000">
            <a:off x="3848100" y="1981200"/>
            <a:ext cx="2162176" cy="12414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6" name="直線コネクタ 555"/>
          <p:cNvCxnSpPr>
            <a:endCxn id="430" idx="2"/>
          </p:cNvCxnSpPr>
          <p:nvPr/>
        </p:nvCxnSpPr>
        <p:spPr>
          <a:xfrm rot="10800000">
            <a:off x="3848100" y="1981200"/>
            <a:ext cx="2619376" cy="124142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1" name="直線コネクタ 570"/>
          <p:cNvCxnSpPr/>
          <p:nvPr/>
        </p:nvCxnSpPr>
        <p:spPr>
          <a:xfrm rot="5400000" flipH="1" flipV="1">
            <a:off x="723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2" name="直線コネクタ 571"/>
          <p:cNvCxnSpPr/>
          <p:nvPr/>
        </p:nvCxnSpPr>
        <p:spPr>
          <a:xfrm rot="5400000" flipH="1" flipV="1">
            <a:off x="1485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3" name="直線コネクタ 572"/>
          <p:cNvCxnSpPr/>
          <p:nvPr/>
        </p:nvCxnSpPr>
        <p:spPr>
          <a:xfrm rot="5400000" flipH="1" flipV="1">
            <a:off x="1866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4" name="直線コネクタ 573"/>
          <p:cNvCxnSpPr/>
          <p:nvPr/>
        </p:nvCxnSpPr>
        <p:spPr>
          <a:xfrm rot="5400000" flipH="1" flipV="1">
            <a:off x="20955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5" name="直線コネクタ 574"/>
          <p:cNvCxnSpPr/>
          <p:nvPr/>
        </p:nvCxnSpPr>
        <p:spPr>
          <a:xfrm rot="5400000" flipH="1" flipV="1">
            <a:off x="2628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6" name="直線コネクタ 575"/>
          <p:cNvCxnSpPr/>
          <p:nvPr/>
        </p:nvCxnSpPr>
        <p:spPr>
          <a:xfrm rot="5400000" flipH="1" flipV="1">
            <a:off x="28575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7" name="直線コネクタ 576"/>
          <p:cNvCxnSpPr/>
          <p:nvPr/>
        </p:nvCxnSpPr>
        <p:spPr>
          <a:xfrm rot="5400000" flipH="1" flipV="1">
            <a:off x="31623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8" name="直線コネクタ 577"/>
          <p:cNvCxnSpPr/>
          <p:nvPr/>
        </p:nvCxnSpPr>
        <p:spPr>
          <a:xfrm rot="5400000" flipH="1" flipV="1">
            <a:off x="3390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9" name="直線コネクタ 578"/>
          <p:cNvCxnSpPr/>
          <p:nvPr/>
        </p:nvCxnSpPr>
        <p:spPr>
          <a:xfrm rot="5400000" flipH="1" flipV="1">
            <a:off x="39243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0" name="直線コネクタ 579"/>
          <p:cNvCxnSpPr/>
          <p:nvPr/>
        </p:nvCxnSpPr>
        <p:spPr>
          <a:xfrm rot="5400000" flipH="1" flipV="1">
            <a:off x="4152900" y="168751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339" name="Text Box 54"/>
          <p:cNvSpPr txBox="1">
            <a:spLocks noChangeArrowheads="1"/>
          </p:cNvSpPr>
          <p:nvPr/>
        </p:nvSpPr>
        <p:spPr bwMode="auto">
          <a:xfrm>
            <a:off x="4648200" y="3297238"/>
            <a:ext cx="1371600" cy="276225"/>
          </a:xfrm>
          <a:prstGeom prst="rect">
            <a:avLst/>
          </a:prstGeom>
          <a:solidFill>
            <a:srgbClr val="FFCCFF"/>
          </a:solidFill>
          <a:ln w="9525">
            <a:solidFill>
              <a:srgbClr val="FF0000"/>
            </a:solidFill>
            <a:miter lim="800000"/>
            <a:headEnd/>
            <a:tailEnd/>
          </a:ln>
        </p:spPr>
        <p:txBody>
          <a:bodyPr>
            <a:spAutoFit/>
          </a:bodyPr>
          <a:lstStyle/>
          <a:p>
            <a:pPr algn="ctr"/>
            <a:r>
              <a:rPr lang="en-US" altLang="ja-JP" sz="1200">
                <a:solidFill>
                  <a:srgbClr val="0000FF"/>
                </a:solidFill>
                <a:latin typeface="HGP創英角ｺﾞｼｯｸUB" pitchFamily="50" charset="-128"/>
                <a:ea typeface="HGP創英角ｺﾞｼｯｸUB" pitchFamily="50" charset="-128"/>
              </a:rPr>
              <a:t>First Rail</a:t>
            </a:r>
          </a:p>
        </p:txBody>
      </p:sp>
      <p:sp>
        <p:nvSpPr>
          <p:cNvPr id="6340" name="Text Box 54"/>
          <p:cNvSpPr txBox="1">
            <a:spLocks noChangeArrowheads="1"/>
          </p:cNvSpPr>
          <p:nvPr/>
        </p:nvSpPr>
        <p:spPr bwMode="auto">
          <a:xfrm>
            <a:off x="1600200" y="3297238"/>
            <a:ext cx="1371600" cy="276225"/>
          </a:xfrm>
          <a:prstGeom prst="rect">
            <a:avLst/>
          </a:prstGeom>
          <a:solidFill>
            <a:srgbClr val="FFCCFF"/>
          </a:solidFill>
          <a:ln w="9525">
            <a:solidFill>
              <a:srgbClr val="FF0000"/>
            </a:solidFill>
            <a:miter lim="800000"/>
            <a:headEnd/>
            <a:tailEnd/>
          </a:ln>
        </p:spPr>
        <p:txBody>
          <a:bodyPr>
            <a:spAutoFit/>
          </a:bodyPr>
          <a:lstStyle/>
          <a:p>
            <a:pPr algn="ctr"/>
            <a:r>
              <a:rPr lang="en-US" altLang="ja-JP" sz="1200">
                <a:solidFill>
                  <a:srgbClr val="0000FF"/>
                </a:solidFill>
                <a:latin typeface="HGP創英角ｺﾞｼｯｸUB" pitchFamily="50" charset="-128"/>
                <a:ea typeface="HGP創英角ｺﾞｼｯｸUB" pitchFamily="50" charset="-128"/>
              </a:rPr>
              <a:t>Second Rail</a:t>
            </a:r>
          </a:p>
        </p:txBody>
      </p:sp>
      <p:sp>
        <p:nvSpPr>
          <p:cNvPr id="6341" name="Text Box 54"/>
          <p:cNvSpPr txBox="1">
            <a:spLocks noChangeArrowheads="1"/>
          </p:cNvSpPr>
          <p:nvPr/>
        </p:nvSpPr>
        <p:spPr bwMode="auto">
          <a:xfrm>
            <a:off x="304800" y="2057400"/>
            <a:ext cx="4800600" cy="400110"/>
          </a:xfrm>
          <a:prstGeom prst="rect">
            <a:avLst/>
          </a:prstGeom>
          <a:solidFill>
            <a:srgbClr val="FFC000">
              <a:alpha val="71000"/>
            </a:srgbClr>
          </a:solidFill>
          <a:ln w="9525">
            <a:noFill/>
            <a:miter lim="800000"/>
            <a:headEnd/>
            <a:tailEnd/>
          </a:ln>
        </p:spPr>
        <p:txBody>
          <a:bodyPr wrap="square">
            <a:spAutoFit/>
          </a:bodyPr>
          <a:lstStyle/>
          <a:p>
            <a:r>
              <a:rPr lang="en-US" altLang="ja-JP" sz="2000" dirty="0" smtClean="0">
                <a:solidFill>
                  <a:srgbClr val="FF0000"/>
                </a:solidFill>
                <a:latin typeface="HGP創英角ｺﾞｼｯｸUB" pitchFamily="50" charset="-128"/>
                <a:ea typeface="HGP創英角ｺﾞｼｯｸUB" pitchFamily="50" charset="-128"/>
              </a:rPr>
              <a:t>Optical Intra-Node Interconnect</a:t>
            </a:r>
            <a:endParaRPr lang="en-US" altLang="ja-JP" sz="2000" dirty="0">
              <a:solidFill>
                <a:srgbClr val="FF0000"/>
              </a:solidFill>
              <a:latin typeface="HGP創英角ｺﾞｼｯｸUB" pitchFamily="50" charset="-128"/>
              <a:ea typeface="HGP創英角ｺﾞｼｯｸUB" pitchFamily="50" charset="-128"/>
            </a:endParaRPr>
          </a:p>
        </p:txBody>
      </p:sp>
      <p:sp>
        <p:nvSpPr>
          <p:cNvPr id="6342" name="Text Box 54"/>
          <p:cNvSpPr txBox="1">
            <a:spLocks noChangeArrowheads="1"/>
          </p:cNvSpPr>
          <p:nvPr/>
        </p:nvSpPr>
        <p:spPr bwMode="auto">
          <a:xfrm>
            <a:off x="5791200" y="931863"/>
            <a:ext cx="1676400" cy="246062"/>
          </a:xfrm>
          <a:prstGeom prst="rect">
            <a:avLst/>
          </a:prstGeom>
          <a:noFill/>
          <a:ln w="9525">
            <a:noFill/>
            <a:miter lim="800000"/>
            <a:headEnd/>
            <a:tailEnd/>
          </a:ln>
        </p:spPr>
        <p:txBody>
          <a:bodyPr>
            <a:spAutoFit/>
          </a:bodyPr>
          <a:lstStyle/>
          <a:p>
            <a:pPr algn="ctr"/>
            <a:r>
              <a:rPr lang="en-US" altLang="ja-JP" sz="1000" dirty="0" smtClean="0">
                <a:solidFill>
                  <a:srgbClr val="0000FF"/>
                </a:solidFill>
                <a:latin typeface="HGP創英角ｺﾞｼｯｸUB" pitchFamily="50" charset="-128"/>
                <a:ea typeface="HGP創英角ｺﾞｼｯｸUB" pitchFamily="50" charset="-128"/>
              </a:rPr>
              <a:t>Home/</a:t>
            </a:r>
            <a:r>
              <a:rPr lang="en-US" altLang="ja-JP" sz="1000" dirty="0" err="1" smtClean="0">
                <a:solidFill>
                  <a:srgbClr val="0000FF"/>
                </a:solidFill>
                <a:latin typeface="HGP創英角ｺﾞｼｯｸUB" pitchFamily="50" charset="-128"/>
                <a:ea typeface="HGP創英角ｺﾞｼｯｸUB" pitchFamily="50" charset="-128"/>
              </a:rPr>
              <a:t>iSCSI</a:t>
            </a:r>
            <a:r>
              <a:rPr lang="en-US" altLang="ja-JP" sz="1000" dirty="0" smtClean="0">
                <a:solidFill>
                  <a:srgbClr val="0000FF"/>
                </a:solidFill>
                <a:latin typeface="HGP創英角ｺﾞｼｯｸUB" pitchFamily="50" charset="-128"/>
                <a:ea typeface="HGP創英角ｺﾞｼｯｸUB" pitchFamily="50" charset="-128"/>
              </a:rPr>
              <a:t> Nodes</a:t>
            </a:r>
            <a:endParaRPr lang="en-US" altLang="ja-JP" sz="1000" dirty="0">
              <a:solidFill>
                <a:srgbClr val="0000FF"/>
              </a:solidFill>
              <a:latin typeface="HGP創英角ｺﾞｼｯｸUB" pitchFamily="50" charset="-128"/>
              <a:ea typeface="HGP創英角ｺﾞｼｯｸUB" pitchFamily="50" charset="-128"/>
            </a:endParaRPr>
          </a:p>
        </p:txBody>
      </p:sp>
      <p:grpSp>
        <p:nvGrpSpPr>
          <p:cNvPr id="6343" name="グループ化 638"/>
          <p:cNvGrpSpPr>
            <a:grpSpLocks/>
          </p:cNvGrpSpPr>
          <p:nvPr/>
        </p:nvGrpSpPr>
        <p:grpSpPr bwMode="auto">
          <a:xfrm>
            <a:off x="5867400" y="1320800"/>
            <a:ext cx="728663" cy="252413"/>
            <a:chOff x="5467350" y="2370138"/>
            <a:chExt cx="728662" cy="252412"/>
          </a:xfrm>
        </p:grpSpPr>
        <p:sp>
          <p:nvSpPr>
            <p:cNvPr id="6369" name="Oval 320"/>
            <p:cNvSpPr>
              <a:spLocks noChangeArrowheads="1"/>
            </p:cNvSpPr>
            <p:nvPr/>
          </p:nvSpPr>
          <p:spPr bwMode="auto">
            <a:xfrm>
              <a:off x="5467350" y="2370138"/>
              <a:ext cx="252413" cy="252412"/>
            </a:xfrm>
            <a:prstGeom prst="ellipse">
              <a:avLst/>
            </a:prstGeom>
            <a:solidFill>
              <a:srgbClr val="FFFF99"/>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storage</a:t>
              </a:r>
            </a:p>
            <a:p>
              <a:pPr algn="ctr"/>
              <a:r>
                <a:rPr lang="en-US" altLang="ja-JP" sz="600">
                  <a:latin typeface="HGP創英角ｺﾞｼｯｸUB" pitchFamily="50" charset="-128"/>
                  <a:ea typeface="HGP創英角ｺﾞｼｯｸUB" pitchFamily="50" charset="-128"/>
                </a:rPr>
                <a:t>server</a:t>
              </a:r>
            </a:p>
          </p:txBody>
        </p:sp>
        <p:sp>
          <p:nvSpPr>
            <p:cNvPr id="6370" name="Oval 329"/>
            <p:cNvSpPr>
              <a:spLocks noChangeArrowheads="1"/>
            </p:cNvSpPr>
            <p:nvPr/>
          </p:nvSpPr>
          <p:spPr bwMode="auto">
            <a:xfrm>
              <a:off x="5943600" y="2370138"/>
              <a:ext cx="252412" cy="252412"/>
            </a:xfrm>
            <a:prstGeom prst="ellipse">
              <a:avLst/>
            </a:prstGeom>
            <a:solidFill>
              <a:srgbClr val="FFFF99"/>
            </a:solidFill>
            <a:ln w="9525">
              <a:solidFill>
                <a:schemeClr val="tx1"/>
              </a:solidFill>
              <a:round/>
              <a:headEnd/>
              <a:tailEnd/>
            </a:ln>
          </p:spPr>
          <p:txBody>
            <a:bodyPr wrap="none" anchor="ctr"/>
            <a:lstStyle/>
            <a:p>
              <a:pPr algn="ctr"/>
              <a:r>
                <a:rPr lang="en-US" altLang="ja-JP" sz="600">
                  <a:latin typeface="HGP創英角ｺﾞｼｯｸUB" pitchFamily="50" charset="-128"/>
                  <a:ea typeface="HGP創英角ｺﾞｼｯｸUB" pitchFamily="50" charset="-128"/>
                </a:rPr>
                <a:t>storage</a:t>
              </a:r>
            </a:p>
            <a:p>
              <a:pPr algn="ctr"/>
              <a:r>
                <a:rPr lang="en-US" altLang="ja-JP" sz="600">
                  <a:latin typeface="HGP創英角ｺﾞｼｯｸUB" pitchFamily="50" charset="-128"/>
                  <a:ea typeface="HGP創英角ｺﾞｼｯｸUB" pitchFamily="50" charset="-128"/>
                </a:rPr>
                <a:t>server</a:t>
              </a:r>
            </a:p>
          </p:txBody>
        </p:sp>
        <p:sp>
          <p:nvSpPr>
            <p:cNvPr id="6371" name="Text Box 7"/>
            <p:cNvSpPr txBox="1">
              <a:spLocks noChangeArrowheads="1"/>
            </p:cNvSpPr>
            <p:nvPr/>
          </p:nvSpPr>
          <p:spPr bwMode="auto">
            <a:xfrm>
              <a:off x="5638800" y="2376488"/>
              <a:ext cx="457200" cy="214312"/>
            </a:xfrm>
            <a:prstGeom prst="rect">
              <a:avLst/>
            </a:prstGeom>
            <a:noFill/>
            <a:ln w="9525">
              <a:noFill/>
              <a:miter lim="800000"/>
              <a:headEnd/>
              <a:tailEnd/>
            </a:ln>
          </p:spPr>
          <p:txBody>
            <a:bodyPr>
              <a:spAutoFit/>
            </a:bodyPr>
            <a:lstStyle/>
            <a:p>
              <a:pPr>
                <a:spcBef>
                  <a:spcPct val="50000"/>
                </a:spcBef>
              </a:pPr>
              <a:r>
                <a:rPr lang="ja-JP" altLang="en-US" sz="800">
                  <a:latin typeface="HGP創英角ｺﾞｼｯｸUB" pitchFamily="50" charset="-128"/>
                  <a:ea typeface="HGP創英角ｺﾞｼｯｸUB" pitchFamily="50" charset="-128"/>
                </a:rPr>
                <a:t>・・・</a:t>
              </a:r>
            </a:p>
          </p:txBody>
        </p:sp>
      </p:grpSp>
      <p:sp>
        <p:nvSpPr>
          <p:cNvPr id="6344" name="Text Box 267"/>
          <p:cNvSpPr txBox="1">
            <a:spLocks noChangeArrowheads="1"/>
          </p:cNvSpPr>
          <p:nvPr/>
        </p:nvSpPr>
        <p:spPr bwMode="auto">
          <a:xfrm>
            <a:off x="5867400" y="1084263"/>
            <a:ext cx="725488"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4</a:t>
            </a:r>
            <a:r>
              <a:rPr lang="ja-JP" altLang="en-US" sz="800" dirty="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Nodes</a:t>
            </a:r>
            <a:endParaRPr lang="en-US" altLang="ja-JP" sz="800" dirty="0">
              <a:latin typeface="HGP創英角ｺﾞｼｯｸUB" pitchFamily="50" charset="-128"/>
              <a:ea typeface="HGP創英角ｺﾞｼｯｸUB" pitchFamily="50" charset="-128"/>
            </a:endParaRPr>
          </a:p>
        </p:txBody>
      </p:sp>
      <p:sp>
        <p:nvSpPr>
          <p:cNvPr id="6345" name="AutoShape 268"/>
          <p:cNvSpPr>
            <a:spLocks/>
          </p:cNvSpPr>
          <p:nvPr/>
        </p:nvSpPr>
        <p:spPr bwMode="auto">
          <a:xfrm rot="16200000" flipV="1">
            <a:off x="6171406" y="931070"/>
            <a:ext cx="73025" cy="690562"/>
          </a:xfrm>
          <a:prstGeom prst="rightBrace">
            <a:avLst>
              <a:gd name="adj1" fmla="val 139659"/>
              <a:gd name="adj2" fmla="val 50000"/>
            </a:avLst>
          </a:prstGeom>
          <a:noFill/>
          <a:ln w="9525">
            <a:solidFill>
              <a:schemeClr val="tx1"/>
            </a:solidFill>
            <a:round/>
            <a:headEnd/>
            <a:tailEnd/>
          </a:ln>
        </p:spPr>
        <p:txBody>
          <a:bodyPr wrap="none" anchor="ctr"/>
          <a:lstStyle/>
          <a:p>
            <a:endParaRPr lang="ja-JP" altLang="ja-JP"/>
          </a:p>
        </p:txBody>
      </p:sp>
      <p:sp>
        <p:nvSpPr>
          <p:cNvPr id="6346" name="Text Box 48"/>
          <p:cNvSpPr txBox="1">
            <a:spLocks noChangeArrowheads="1"/>
          </p:cNvSpPr>
          <p:nvPr/>
        </p:nvSpPr>
        <p:spPr bwMode="auto">
          <a:xfrm>
            <a:off x="874713" y="1096963"/>
            <a:ext cx="725487"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5</a:t>
            </a:r>
            <a:r>
              <a:rPr lang="ja-JP" altLang="en-US" sz="800" dirty="0" smtClean="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Units</a:t>
            </a:r>
            <a:endParaRPr lang="en-US" altLang="ja-JP" sz="800" dirty="0">
              <a:latin typeface="HGP創英角ｺﾞｼｯｸUB" pitchFamily="50" charset="-128"/>
              <a:ea typeface="HGP創英角ｺﾞｼｯｸUB" pitchFamily="50" charset="-128"/>
            </a:endParaRPr>
          </a:p>
        </p:txBody>
      </p:sp>
      <p:sp>
        <p:nvSpPr>
          <p:cNvPr id="6347" name="Oval 320"/>
          <p:cNvSpPr>
            <a:spLocks noChangeArrowheads="1"/>
          </p:cNvSpPr>
          <p:nvPr/>
        </p:nvSpPr>
        <p:spPr bwMode="auto">
          <a:xfrm>
            <a:off x="6629400" y="1312863"/>
            <a:ext cx="252413" cy="252412"/>
          </a:xfrm>
          <a:prstGeom prst="ellipse">
            <a:avLst/>
          </a:prstGeom>
          <a:solidFill>
            <a:srgbClr val="FFFF99"/>
          </a:solidFill>
          <a:ln w="9525">
            <a:solidFill>
              <a:schemeClr val="tx1"/>
            </a:solidFill>
            <a:round/>
            <a:headEnd/>
            <a:tailEnd/>
          </a:ln>
        </p:spPr>
        <p:txBody>
          <a:bodyPr wrap="none" anchor="ctr"/>
          <a:lstStyle/>
          <a:p>
            <a:pPr algn="ctr"/>
            <a:r>
              <a:rPr lang="en-US" altLang="ja-JP" sz="900" dirty="0">
                <a:latin typeface="HGP創英角ｺﾞｼｯｸUB" pitchFamily="50" charset="-128"/>
                <a:ea typeface="HGP創英角ｺﾞｼｯｸUB" pitchFamily="50" charset="-128"/>
              </a:rPr>
              <a:t>mercury</a:t>
            </a:r>
          </a:p>
        </p:txBody>
      </p:sp>
      <p:sp>
        <p:nvSpPr>
          <p:cNvPr id="6348" name="Oval 329"/>
          <p:cNvSpPr>
            <a:spLocks noChangeArrowheads="1"/>
          </p:cNvSpPr>
          <p:nvPr/>
        </p:nvSpPr>
        <p:spPr bwMode="auto">
          <a:xfrm>
            <a:off x="7105650" y="1312863"/>
            <a:ext cx="252413" cy="252412"/>
          </a:xfrm>
          <a:prstGeom prst="ellipse">
            <a:avLst/>
          </a:prstGeom>
          <a:solidFill>
            <a:srgbClr val="FFFF99"/>
          </a:solidFill>
          <a:ln w="9525">
            <a:solidFill>
              <a:schemeClr val="tx1"/>
            </a:solidFill>
            <a:round/>
            <a:headEnd/>
            <a:tailEnd/>
          </a:ln>
        </p:spPr>
        <p:txBody>
          <a:bodyPr wrap="none" anchor="ctr"/>
          <a:lstStyle/>
          <a:p>
            <a:pPr algn="ctr"/>
            <a:r>
              <a:rPr lang="en-US" altLang="ja-JP" sz="900">
                <a:latin typeface="HGP創英角ｺﾞｼｯｸUB" pitchFamily="50" charset="-128"/>
                <a:ea typeface="HGP創英角ｺﾞｼｯｸUB" pitchFamily="50" charset="-128"/>
              </a:rPr>
              <a:t>mercury</a:t>
            </a:r>
          </a:p>
        </p:txBody>
      </p:sp>
      <p:sp>
        <p:nvSpPr>
          <p:cNvPr id="6349" name="Text Box 267"/>
          <p:cNvSpPr txBox="1">
            <a:spLocks noChangeArrowheads="1"/>
          </p:cNvSpPr>
          <p:nvPr/>
        </p:nvSpPr>
        <p:spPr bwMode="auto">
          <a:xfrm>
            <a:off x="6634163" y="1084263"/>
            <a:ext cx="725487" cy="215900"/>
          </a:xfrm>
          <a:prstGeom prst="rect">
            <a:avLst/>
          </a:prstGeom>
          <a:noFill/>
          <a:ln w="9525">
            <a:noFill/>
            <a:miter lim="800000"/>
            <a:headEnd/>
            <a:tailEnd/>
          </a:ln>
        </p:spPr>
        <p:txBody>
          <a:bodyPr>
            <a:spAutoFit/>
          </a:bodyPr>
          <a:lstStyle/>
          <a:p>
            <a:pPr algn="ctr">
              <a:spcBef>
                <a:spcPct val="50000"/>
              </a:spcBef>
            </a:pPr>
            <a:r>
              <a:rPr lang="en-US" altLang="ja-JP" sz="800" dirty="0" smtClean="0">
                <a:latin typeface="HGP創英角ｺﾞｼｯｸUB" pitchFamily="50" charset="-128"/>
                <a:ea typeface="HGP創英角ｺﾞｼｯｸUB" pitchFamily="50" charset="-128"/>
              </a:rPr>
              <a:t>2</a:t>
            </a:r>
            <a:r>
              <a:rPr lang="ja-JP" altLang="en-US" sz="800" dirty="0">
                <a:latin typeface="HGP創英角ｺﾞｼｯｸUB" pitchFamily="50" charset="-128"/>
                <a:ea typeface="HGP創英角ｺﾞｼｯｸUB" pitchFamily="50" charset="-128"/>
              </a:rPr>
              <a:t> </a:t>
            </a:r>
            <a:r>
              <a:rPr lang="en-US" altLang="ja-JP" sz="800" dirty="0" smtClean="0">
                <a:latin typeface="HGP創英角ｺﾞｼｯｸUB" pitchFamily="50" charset="-128"/>
                <a:ea typeface="HGP創英角ｺﾞｼｯｸUB" pitchFamily="50" charset="-128"/>
              </a:rPr>
              <a:t>Nodes</a:t>
            </a:r>
            <a:endParaRPr lang="en-US" altLang="ja-JP" sz="800" dirty="0">
              <a:latin typeface="HGP創英角ｺﾞｼｯｸUB" pitchFamily="50" charset="-128"/>
              <a:ea typeface="HGP創英角ｺﾞｼｯｸUB" pitchFamily="50" charset="-128"/>
            </a:endParaRPr>
          </a:p>
        </p:txBody>
      </p:sp>
      <p:sp>
        <p:nvSpPr>
          <p:cNvPr id="6350" name="AutoShape 268"/>
          <p:cNvSpPr>
            <a:spLocks/>
          </p:cNvSpPr>
          <p:nvPr/>
        </p:nvSpPr>
        <p:spPr bwMode="auto">
          <a:xfrm rot="16200000" flipV="1">
            <a:off x="6938169" y="931069"/>
            <a:ext cx="73025" cy="690563"/>
          </a:xfrm>
          <a:prstGeom prst="rightBrace">
            <a:avLst>
              <a:gd name="adj1" fmla="val 139659"/>
              <a:gd name="adj2" fmla="val 50000"/>
            </a:avLst>
          </a:prstGeom>
          <a:noFill/>
          <a:ln w="9525">
            <a:solidFill>
              <a:schemeClr val="tx1"/>
            </a:solidFill>
            <a:round/>
            <a:headEnd/>
            <a:tailEnd/>
          </a:ln>
        </p:spPr>
        <p:txBody>
          <a:bodyPr wrap="none" anchor="ctr"/>
          <a:lstStyle/>
          <a:p>
            <a:endParaRPr lang="ja-JP" altLang="ja-JP"/>
          </a:p>
        </p:txBody>
      </p:sp>
      <p:cxnSp>
        <p:nvCxnSpPr>
          <p:cNvPr id="649" name="直線コネクタ 648"/>
          <p:cNvCxnSpPr/>
          <p:nvPr/>
        </p:nvCxnSpPr>
        <p:spPr>
          <a:xfrm rot="5400000" flipH="1" flipV="1">
            <a:off x="5905500" y="165576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0" name="直線コネクタ 649"/>
          <p:cNvCxnSpPr/>
          <p:nvPr/>
        </p:nvCxnSpPr>
        <p:spPr>
          <a:xfrm rot="5400000" flipH="1" flipV="1">
            <a:off x="6362700" y="165576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1" name="直線コネクタ 650"/>
          <p:cNvCxnSpPr/>
          <p:nvPr/>
        </p:nvCxnSpPr>
        <p:spPr>
          <a:xfrm rot="5400000" flipH="1" flipV="1">
            <a:off x="6667500" y="165576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2" name="直線コネクタ 651"/>
          <p:cNvCxnSpPr/>
          <p:nvPr/>
        </p:nvCxnSpPr>
        <p:spPr>
          <a:xfrm rot="5400000" flipH="1" flipV="1">
            <a:off x="7124700" y="1655763"/>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0" name="テキスト ボックス 659"/>
          <p:cNvSpPr txBox="1"/>
          <p:nvPr/>
        </p:nvSpPr>
        <p:spPr>
          <a:xfrm>
            <a:off x="2352675" y="6092825"/>
            <a:ext cx="2600325" cy="307975"/>
          </a:xfrm>
          <a:prstGeom prst="rect">
            <a:avLst/>
          </a:prstGeom>
          <a:noFill/>
        </p:spPr>
        <p:txBody>
          <a:bodyPr wrap="none">
            <a:spAutoFit/>
          </a:bodyPr>
          <a:lstStyle/>
          <a:p>
            <a:pPr>
              <a:defRPr/>
            </a:pPr>
            <a:r>
              <a:rPr lang="en-US" altLang="ja-JP" sz="1400" dirty="0">
                <a:latin typeface="+mn-ea"/>
                <a:ea typeface="+mn-ea"/>
              </a:rPr>
              <a:t>TSUBAME2.0</a:t>
            </a:r>
            <a:r>
              <a:rPr lang="ja-JP" altLang="en-US" sz="1400" dirty="0">
                <a:latin typeface="+mn-ea"/>
                <a:ea typeface="+mn-ea"/>
              </a:rPr>
              <a:t>ネットワーク全体図</a:t>
            </a:r>
          </a:p>
        </p:txBody>
      </p:sp>
      <p:sp>
        <p:nvSpPr>
          <p:cNvPr id="246" name="Text Box 16"/>
          <p:cNvSpPr txBox="1">
            <a:spLocks noChangeArrowheads="1"/>
          </p:cNvSpPr>
          <p:nvPr/>
        </p:nvSpPr>
        <p:spPr bwMode="auto">
          <a:xfrm>
            <a:off x="381000" y="2495550"/>
            <a:ext cx="2971800" cy="307777"/>
          </a:xfrm>
          <a:prstGeom prst="rect">
            <a:avLst/>
          </a:prstGeom>
          <a:noFill/>
          <a:ln w="9525">
            <a:noFill/>
            <a:miter lim="800000"/>
            <a:headEnd/>
            <a:tailEnd/>
          </a:ln>
        </p:spPr>
        <p:txBody>
          <a:bodyPr>
            <a:spAutoFit/>
          </a:bodyPr>
          <a:lstStyle/>
          <a:p>
            <a:pPr>
              <a:defRPr/>
            </a:pPr>
            <a:r>
              <a:rPr lang="en-US" altLang="ja-JP" sz="1400" dirty="0">
                <a:latin typeface="HGP創英角ｺﾞｼｯｸUB" pitchFamily="50" charset="-128"/>
                <a:ea typeface="HGP創英角ｺﾞｼｯｸUB" pitchFamily="50" charset="-128"/>
              </a:rPr>
              <a:t>Voltaire Grid Director 4700  x12</a:t>
            </a:r>
            <a:endParaRPr lang="ja-JP" altLang="en-US" sz="1400" dirty="0">
              <a:solidFill>
                <a:srgbClr val="FF0000"/>
              </a:solidFill>
              <a:latin typeface="HGP創英角ｺﾞｼｯｸUB" pitchFamily="50" charset="-128"/>
              <a:ea typeface="HGP創英角ｺﾞｼｯｸUB" pitchFamily="50" charset="-128"/>
            </a:endParaRPr>
          </a:p>
        </p:txBody>
      </p:sp>
      <p:sp>
        <p:nvSpPr>
          <p:cNvPr id="249" name="Text Box 54"/>
          <p:cNvSpPr txBox="1">
            <a:spLocks noChangeArrowheads="1"/>
          </p:cNvSpPr>
          <p:nvPr/>
        </p:nvSpPr>
        <p:spPr bwMode="auto">
          <a:xfrm>
            <a:off x="838200" y="4191000"/>
            <a:ext cx="4648200" cy="254000"/>
          </a:xfrm>
          <a:prstGeom prst="rect">
            <a:avLst/>
          </a:prstGeom>
          <a:solidFill>
            <a:srgbClr val="FFFF00"/>
          </a:solidFill>
          <a:ln w="9525">
            <a:solidFill>
              <a:schemeClr val="tx1"/>
            </a:solidFill>
            <a:miter lim="800000"/>
            <a:headEnd/>
            <a:tailEnd/>
          </a:ln>
        </p:spPr>
        <p:txBody>
          <a:bodyPr>
            <a:spAutoFit/>
          </a:bodyPr>
          <a:lstStyle/>
          <a:p>
            <a:pPr algn="ctr">
              <a:defRPr/>
            </a:pPr>
            <a:r>
              <a:rPr lang="en-US" altLang="ja-JP" sz="1050" dirty="0" smtClean="0">
                <a:solidFill>
                  <a:srgbClr val="FF0000"/>
                </a:solidFill>
                <a:latin typeface="HGP創英角ｺﾞｼｯｸUB" pitchFamily="50" charset="-128"/>
                <a:ea typeface="HGP創英角ｺﾞｼｯｸUB" pitchFamily="50" charset="-128"/>
              </a:rPr>
              <a:t>Full Bisection, Non blocking, Optical Fiber Connection</a:t>
            </a:r>
            <a:endParaRPr lang="en-US" altLang="ja-JP" sz="1050" dirty="0">
              <a:solidFill>
                <a:srgbClr val="FF0000"/>
              </a:solidFill>
              <a:latin typeface="HGP創英角ｺﾞｼｯｸUB" pitchFamily="50" charset="-128"/>
              <a:ea typeface="HGP創英角ｺﾞｼｯｸUB" pitchFamily="50" charset="-128"/>
            </a:endParaRPr>
          </a:p>
        </p:txBody>
      </p:sp>
      <p:cxnSp>
        <p:nvCxnSpPr>
          <p:cNvPr id="251" name="直線コネクタ 250"/>
          <p:cNvCxnSpPr>
            <a:stCxn id="6342" idx="3"/>
          </p:cNvCxnSpPr>
          <p:nvPr/>
        </p:nvCxnSpPr>
        <p:spPr>
          <a:xfrm>
            <a:off x="7467600" y="1055688"/>
            <a:ext cx="1524000" cy="11112"/>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359" name="Rectangle 467"/>
          <p:cNvSpPr>
            <a:spLocks noChangeArrowheads="1"/>
          </p:cNvSpPr>
          <p:nvPr/>
        </p:nvSpPr>
        <p:spPr bwMode="auto">
          <a:xfrm>
            <a:off x="7543800" y="1600200"/>
            <a:ext cx="1371600" cy="253916"/>
          </a:xfrm>
          <a:prstGeom prst="rect">
            <a:avLst/>
          </a:prstGeom>
          <a:pattFill prst="pct20">
            <a:fgClr>
              <a:srgbClr val="99CC00"/>
            </a:fgClr>
            <a:bgClr>
              <a:schemeClr val="bg1"/>
            </a:bgClr>
          </a:pattFill>
          <a:ln w="22225">
            <a:solidFill>
              <a:srgbClr val="99CC00"/>
            </a:solidFill>
            <a:miter lim="800000"/>
            <a:headEnd/>
            <a:tailEnd/>
          </a:ln>
        </p:spPr>
        <p:txBody>
          <a:bodyPr wrap="square">
            <a:spAutoFit/>
          </a:bodyPr>
          <a:lstStyle/>
          <a:p>
            <a:r>
              <a:rPr lang="en-US" altLang="ja-JP" sz="1050">
                <a:solidFill>
                  <a:srgbClr val="FF0000"/>
                </a:solidFill>
                <a:latin typeface="HGS創英角ｺﾞｼｯｸUB" pitchFamily="50" charset="-128"/>
                <a:ea typeface="HGS創英角ｺﾞｼｯｸUB" pitchFamily="50" charset="-128"/>
              </a:rPr>
              <a:t>10Gb Ethernet x10</a:t>
            </a:r>
          </a:p>
        </p:txBody>
      </p:sp>
      <p:cxnSp>
        <p:nvCxnSpPr>
          <p:cNvPr id="265" name="直線コネクタ 264"/>
          <p:cNvCxnSpPr/>
          <p:nvPr/>
        </p:nvCxnSpPr>
        <p:spPr>
          <a:xfrm>
            <a:off x="7391400" y="1905000"/>
            <a:ext cx="990600"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テキスト ボックス 266"/>
          <p:cNvSpPr txBox="1"/>
          <p:nvPr/>
        </p:nvSpPr>
        <p:spPr>
          <a:xfrm>
            <a:off x="7693025" y="3716338"/>
            <a:ext cx="1374775" cy="246062"/>
          </a:xfrm>
          <a:prstGeom prst="rect">
            <a:avLst/>
          </a:prstGeom>
          <a:noFill/>
        </p:spPr>
        <p:txBody>
          <a:bodyPr wrap="none">
            <a:spAutoFit/>
          </a:bodyPr>
          <a:lstStyle/>
          <a:p>
            <a:pPr>
              <a:defRPr/>
            </a:pPr>
            <a:r>
              <a:rPr lang="ja-JP" altLang="en-US" sz="1000" dirty="0">
                <a:latin typeface="+mn-ea"/>
                <a:ea typeface="+mn-ea"/>
              </a:rPr>
              <a:t>貴学ご提供のシステム</a:t>
            </a:r>
          </a:p>
        </p:txBody>
      </p:sp>
      <p:sp>
        <p:nvSpPr>
          <p:cNvPr id="6362" name="AutoShape 268"/>
          <p:cNvSpPr>
            <a:spLocks/>
          </p:cNvSpPr>
          <p:nvPr/>
        </p:nvSpPr>
        <p:spPr bwMode="auto">
          <a:xfrm rot="16200000" flipV="1">
            <a:off x="5109369" y="989806"/>
            <a:ext cx="73025" cy="690563"/>
          </a:xfrm>
          <a:prstGeom prst="rightBrace">
            <a:avLst>
              <a:gd name="adj1" fmla="val 139659"/>
              <a:gd name="adj2" fmla="val 50000"/>
            </a:avLst>
          </a:prstGeom>
          <a:noFill/>
          <a:ln w="9525">
            <a:solidFill>
              <a:schemeClr val="tx1"/>
            </a:solidFill>
            <a:round/>
            <a:headEnd/>
            <a:tailEnd/>
          </a:ln>
        </p:spPr>
        <p:txBody>
          <a:bodyPr wrap="none" anchor="ctr"/>
          <a:lstStyle/>
          <a:p>
            <a:endParaRPr lang="ja-JP" altLang="ja-JP"/>
          </a:p>
        </p:txBody>
      </p:sp>
      <p:cxnSp>
        <p:nvCxnSpPr>
          <p:cNvPr id="272" name="直線コネクタ 271"/>
          <p:cNvCxnSpPr/>
          <p:nvPr/>
        </p:nvCxnSpPr>
        <p:spPr>
          <a:xfrm rot="5400000" flipH="1" flipV="1">
            <a:off x="8420100" y="1638300"/>
            <a:ext cx="1143000"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p:nvPr/>
        </p:nvCxnSpPr>
        <p:spPr>
          <a:xfrm rot="5400000" flipH="1" flipV="1">
            <a:off x="8229600" y="2057400"/>
            <a:ext cx="304800"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5400000" flipH="1" flipV="1">
            <a:off x="5372100" y="171450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rot="5400000" flipH="1" flipV="1">
            <a:off x="4762500" y="1714500"/>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0" name="Rectangle 194"/>
          <p:cNvSpPr>
            <a:spLocks noChangeArrowheads="1"/>
          </p:cNvSpPr>
          <p:nvPr/>
        </p:nvSpPr>
        <p:spPr bwMode="auto">
          <a:xfrm>
            <a:off x="685800" y="1790700"/>
            <a:ext cx="6324600" cy="190500"/>
          </a:xfrm>
          <a:prstGeom prst="rect">
            <a:avLst/>
          </a:prstGeom>
          <a:solidFill>
            <a:schemeClr val="bg1"/>
          </a:solidFill>
          <a:ln w="9525">
            <a:solidFill>
              <a:schemeClr val="tx1"/>
            </a:solidFill>
            <a:miter lim="800000"/>
            <a:headEnd/>
            <a:tailEnd/>
          </a:ln>
        </p:spPr>
        <p:txBody>
          <a:bodyPr wrap="none" anchor="ctr"/>
          <a:lstStyle/>
          <a:p>
            <a:pPr algn="ctr">
              <a:defRPr/>
            </a:pPr>
            <a:r>
              <a:rPr lang="en-US" altLang="ja-JP" sz="1200" dirty="0" err="1">
                <a:latin typeface="+mn-ea"/>
                <a:ea typeface="+mn-ea"/>
              </a:rPr>
              <a:t>Voltarie</a:t>
            </a:r>
            <a:r>
              <a:rPr lang="en-US" altLang="ja-JP" sz="1200" dirty="0">
                <a:latin typeface="+mn-ea"/>
                <a:ea typeface="+mn-ea"/>
              </a:rPr>
              <a:t> Grid Director 4036E x6 + Grid Director 4036 x1</a:t>
            </a:r>
            <a:endParaRPr lang="ja-JP" altLang="ja-JP" sz="1200" dirty="0">
              <a:latin typeface="+mn-ea"/>
              <a:ea typeface="+mn-ea"/>
            </a:endParaRPr>
          </a:p>
        </p:txBody>
      </p:sp>
      <p:sp>
        <p:nvSpPr>
          <p:cNvPr id="6368" name="Text Box 8"/>
          <p:cNvSpPr txBox="1">
            <a:spLocks noChangeArrowheads="1"/>
          </p:cNvSpPr>
          <p:nvPr/>
        </p:nvSpPr>
        <p:spPr bwMode="auto">
          <a:xfrm>
            <a:off x="8701088" y="6537325"/>
            <a:ext cx="368300" cy="246063"/>
          </a:xfrm>
          <a:prstGeom prst="rect">
            <a:avLst/>
          </a:prstGeom>
          <a:noFill/>
          <a:ln w="9525">
            <a:noFill/>
            <a:miter lim="800000"/>
            <a:headEnd/>
            <a:tailEnd/>
          </a:ln>
        </p:spPr>
        <p:txBody>
          <a:bodyPr wrap="none">
            <a:spAutoFit/>
          </a:bodyPr>
          <a:lstStyle/>
          <a:p>
            <a:r>
              <a:rPr lang="en-US" altLang="ja-JP" sz="1000">
                <a:solidFill>
                  <a:srgbClr val="15473D"/>
                </a:solidFill>
                <a:latin typeface="Arial" pitchFamily="34" charset="0"/>
                <a:ea typeface="HGP創英角ｺﾞｼｯｸUB" pitchFamily="50" charset="-128"/>
              </a:rPr>
              <a:t>4-7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descr="P1010342.JPG"/>
          <p:cNvPicPr>
            <a:picLocks noChangeAspect="1"/>
          </p:cNvPicPr>
          <p:nvPr/>
        </p:nvPicPr>
        <p:blipFill>
          <a:blip r:embed="rId2" cstate="print"/>
          <a:stretch>
            <a:fillRect/>
          </a:stretch>
        </p:blipFill>
        <p:spPr>
          <a:xfrm>
            <a:off x="-441960" y="-198120"/>
            <a:ext cx="4937760" cy="3703320"/>
          </a:xfrm>
          <a:prstGeom prst="rect">
            <a:avLst/>
          </a:prstGeom>
        </p:spPr>
      </p:pic>
      <p:pic>
        <p:nvPicPr>
          <p:cNvPr id="5" name="Picture 4"/>
          <p:cNvPicPr>
            <a:picLocks noGrp="1" noChangeAspect="1" noChangeArrowheads="1"/>
          </p:cNvPicPr>
          <p:nvPr>
            <p:ph idx="1"/>
          </p:nvPr>
        </p:nvPicPr>
        <p:blipFill>
          <a:blip r:embed="rId3" cstate="print"/>
          <a:srcRect/>
          <a:stretch>
            <a:fillRect/>
          </a:stretch>
        </p:blipFill>
        <p:spPr bwMode="auto">
          <a:xfrm>
            <a:off x="-381000" y="3505200"/>
            <a:ext cx="4876800" cy="3657600"/>
          </a:xfrm>
          <a:prstGeom prst="rect">
            <a:avLst/>
          </a:prstGeom>
          <a:noFill/>
          <a:ln w="9525">
            <a:noFill/>
            <a:miter lim="800000"/>
            <a:headEnd/>
            <a:tailEnd/>
          </a:ln>
        </p:spPr>
      </p:pic>
      <p:pic>
        <p:nvPicPr>
          <p:cNvPr id="199682" name="Picture 2"/>
          <p:cNvPicPr>
            <a:picLocks noChangeAspect="1" noChangeArrowheads="1"/>
          </p:cNvPicPr>
          <p:nvPr/>
        </p:nvPicPr>
        <p:blipFill>
          <a:blip r:embed="rId4" cstate="print"/>
          <a:srcRect/>
          <a:stretch>
            <a:fillRect/>
          </a:stretch>
        </p:blipFill>
        <p:spPr bwMode="auto">
          <a:xfrm>
            <a:off x="4495800" y="-228600"/>
            <a:ext cx="4953000" cy="3714750"/>
          </a:xfrm>
          <a:prstGeom prst="rect">
            <a:avLst/>
          </a:prstGeom>
          <a:noFill/>
          <a:ln w="9525">
            <a:noFill/>
            <a:miter lim="800000"/>
            <a:headEnd/>
            <a:tailEnd/>
          </a:ln>
        </p:spPr>
      </p:pic>
      <p:grpSp>
        <p:nvGrpSpPr>
          <p:cNvPr id="9" name="グループ化 8"/>
          <p:cNvGrpSpPr/>
          <p:nvPr/>
        </p:nvGrpSpPr>
        <p:grpSpPr>
          <a:xfrm>
            <a:off x="4495800" y="3429000"/>
            <a:ext cx="4648200" cy="3810000"/>
            <a:chOff x="4495800" y="3429000"/>
            <a:chExt cx="2133600" cy="1828800"/>
          </a:xfrm>
        </p:grpSpPr>
        <p:pic>
          <p:nvPicPr>
            <p:cNvPr id="7" name="Picture 13"/>
            <p:cNvPicPr>
              <a:picLocks noChangeAspect="1" noChangeArrowheads="1"/>
            </p:cNvPicPr>
            <p:nvPr/>
          </p:nvPicPr>
          <p:blipFill>
            <a:blip r:embed="rId5" cstate="print"/>
            <a:srcRect/>
            <a:stretch>
              <a:fillRect/>
            </a:stretch>
          </p:blipFill>
          <p:spPr bwMode="auto">
            <a:xfrm>
              <a:off x="5635032" y="3429000"/>
              <a:ext cx="994368" cy="1809750"/>
            </a:xfrm>
            <a:prstGeom prst="rect">
              <a:avLst/>
            </a:prstGeom>
            <a:noFill/>
            <a:ln w="9525">
              <a:noFill/>
              <a:miter lim="800000"/>
              <a:headEnd/>
              <a:tailEnd/>
            </a:ln>
          </p:spPr>
        </p:pic>
        <p:pic>
          <p:nvPicPr>
            <p:cNvPr id="8" name="Picture 14"/>
            <p:cNvPicPr>
              <a:picLocks noChangeAspect="1" noChangeArrowheads="1"/>
            </p:cNvPicPr>
            <p:nvPr/>
          </p:nvPicPr>
          <p:blipFill>
            <a:blip r:embed="rId6" cstate="print"/>
            <a:srcRect/>
            <a:stretch>
              <a:fillRect/>
            </a:stretch>
          </p:blipFill>
          <p:spPr bwMode="auto">
            <a:xfrm>
              <a:off x="4495800" y="3429000"/>
              <a:ext cx="1136650" cy="1828800"/>
            </a:xfrm>
            <a:prstGeom prst="rect">
              <a:avLst/>
            </a:prstGeom>
            <a:noFill/>
            <a:ln w="9525">
              <a:noFill/>
              <a:miter lim="800000"/>
              <a:headEnd/>
              <a:tailEnd/>
            </a:ln>
          </p:spPr>
        </p:pic>
      </p:grpSp>
      <p:sp>
        <p:nvSpPr>
          <p:cNvPr id="10" name="テキスト ボックス 9"/>
          <p:cNvSpPr txBox="1"/>
          <p:nvPr/>
        </p:nvSpPr>
        <p:spPr>
          <a:xfrm>
            <a:off x="1219200" y="2362200"/>
            <a:ext cx="6629400" cy="707886"/>
          </a:xfrm>
          <a:prstGeom prst="rect">
            <a:avLst/>
          </a:prstGeom>
          <a:noFill/>
        </p:spPr>
        <p:txBody>
          <a:bodyPr wrap="square" rtlCol="0">
            <a:spAutoFit/>
          </a:bodyPr>
          <a:lstStyle/>
          <a:p>
            <a:r>
              <a:rPr kumimoji="1" lang="en-US" altLang="ja-JP" sz="4000" dirty="0" smtClean="0">
                <a:solidFill>
                  <a:schemeClr val="bg1"/>
                </a:solidFill>
                <a:latin typeface="Comic Sans MS" pitchFamily="66" charset="0"/>
              </a:rPr>
              <a:t>3500 Fiber Cables &gt; 100Km</a:t>
            </a:r>
            <a:endParaRPr kumimoji="1" lang="ja-JP" altLang="en-US" sz="4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ermi-goto-1.jpg"/>
          <p:cNvPicPr>
            <a:picLocks noChangeAspect="1"/>
          </p:cNvPicPr>
          <p:nvPr/>
        </p:nvPicPr>
        <p:blipFill>
          <a:blip r:embed="rId2" cstate="print"/>
          <a:stretch>
            <a:fillRect/>
          </a:stretch>
        </p:blipFill>
        <p:spPr>
          <a:xfrm>
            <a:off x="-228600" y="1752600"/>
            <a:ext cx="9582008" cy="4522976"/>
          </a:xfrm>
          <a:prstGeom prst="rect">
            <a:avLst/>
          </a:prstGeom>
        </p:spPr>
      </p:pic>
      <p:sp>
        <p:nvSpPr>
          <p:cNvPr id="3" name="タイトル 2"/>
          <p:cNvSpPr>
            <a:spLocks noGrp="1"/>
          </p:cNvSpPr>
          <p:nvPr>
            <p:ph type="title"/>
          </p:nvPr>
        </p:nvSpPr>
        <p:spPr>
          <a:xfrm>
            <a:off x="0" y="274638"/>
            <a:ext cx="8991600" cy="1143000"/>
          </a:xfrm>
        </p:spPr>
        <p:txBody>
          <a:bodyPr>
            <a:normAutofit fontScale="90000"/>
          </a:bodyPr>
          <a:lstStyle/>
          <a:p>
            <a:r>
              <a:rPr lang="en-US" altLang="ja-JP" dirty="0" smtClean="0">
                <a:latin typeface="Comic Sans MS" pitchFamily="66" charset="0"/>
              </a:rPr>
              <a:t>NVIDIA Fermi</a:t>
            </a:r>
            <a:br>
              <a:rPr lang="en-US" altLang="ja-JP" dirty="0" smtClean="0">
                <a:latin typeface="Comic Sans MS" pitchFamily="66" charset="0"/>
              </a:rPr>
            </a:br>
            <a:r>
              <a:rPr lang="en-US" altLang="ja-JP" dirty="0" smtClean="0">
                <a:latin typeface="Comic Sans MS" pitchFamily="66" charset="0"/>
              </a:rPr>
              <a:t>Many Core, </a:t>
            </a:r>
            <a:r>
              <a:rPr lang="en-US" altLang="ja-JP" dirty="0" err="1" smtClean="0">
                <a:latin typeface="Comic Sans MS" pitchFamily="66" charset="0"/>
              </a:rPr>
              <a:t>Multhreaded</a:t>
            </a:r>
            <a:r>
              <a:rPr lang="en-US" altLang="ja-JP" dirty="0" smtClean="0">
                <a:latin typeface="Comic Sans MS" pitchFamily="66" charset="0"/>
              </a:rPr>
              <a:t>, SIMD-Vector, MIMD Parallel Architecture</a:t>
            </a:r>
            <a:endParaRPr kumimoji="1" lang="ja-JP" altLang="en-US" dirty="0">
              <a:latin typeface="Comic Sans MS" pitchFamily="66" charset="0"/>
            </a:endParaRPr>
          </a:p>
        </p:txBody>
      </p:sp>
      <p:sp>
        <p:nvSpPr>
          <p:cNvPr id="4" name="テキスト ボックス 3"/>
          <p:cNvSpPr txBox="1"/>
          <p:nvPr/>
        </p:nvSpPr>
        <p:spPr>
          <a:xfrm>
            <a:off x="152400" y="6019800"/>
            <a:ext cx="3599575" cy="369332"/>
          </a:xfrm>
          <a:prstGeom prst="rect">
            <a:avLst/>
          </a:prstGeom>
          <a:noFill/>
        </p:spPr>
        <p:txBody>
          <a:bodyPr wrap="none" rtlCol="0">
            <a:spAutoFit/>
          </a:bodyPr>
          <a:lstStyle/>
          <a:p>
            <a:r>
              <a:rPr lang="en-US" altLang="ja-JP" dirty="0" smtClean="0">
                <a:solidFill>
                  <a:prstClr val="black"/>
                </a:solidFill>
              </a:rPr>
              <a:t>(Figure by Kazushige </a:t>
            </a:r>
            <a:r>
              <a:rPr lang="en-US" altLang="ja-JP" dirty="0" err="1" smtClean="0">
                <a:solidFill>
                  <a:prstClr val="black"/>
                </a:solidFill>
              </a:rPr>
              <a:t>Goto</a:t>
            </a:r>
            <a:r>
              <a:rPr lang="en-US" altLang="ja-JP" dirty="0" smtClean="0">
                <a:solidFill>
                  <a:prstClr val="black"/>
                </a:solidFill>
              </a:rPr>
              <a:t>)</a:t>
            </a:r>
            <a:endParaRPr lang="ja-JP" altLang="en-US" dirty="0">
              <a:solidFill>
                <a:prstClr val="black"/>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正方形/長方形 186"/>
          <p:cNvSpPr/>
          <p:nvPr/>
        </p:nvSpPr>
        <p:spPr>
          <a:xfrm>
            <a:off x="5486400" y="1447800"/>
            <a:ext cx="3657600" cy="487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6" name="正方形/長方形 185"/>
          <p:cNvSpPr/>
          <p:nvPr/>
        </p:nvSpPr>
        <p:spPr>
          <a:xfrm>
            <a:off x="76200" y="1447800"/>
            <a:ext cx="5410200" cy="487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124" name="AutoShape 4"/>
          <p:cNvSpPr>
            <a:spLocks noChangeArrowheads="1"/>
          </p:cNvSpPr>
          <p:nvPr/>
        </p:nvSpPr>
        <p:spPr bwMode="auto">
          <a:xfrm>
            <a:off x="5943600" y="4648200"/>
            <a:ext cx="2667000" cy="1600200"/>
          </a:xfrm>
          <a:prstGeom prst="roundRect">
            <a:avLst>
              <a:gd name="adj" fmla="val 16667"/>
            </a:avLst>
          </a:prstGeom>
          <a:solidFill>
            <a:srgbClr val="CCFFCC"/>
          </a:solidFill>
          <a:ln w="9525">
            <a:solidFill>
              <a:schemeClr val="tx1"/>
            </a:solidFill>
            <a:round/>
            <a:headEnd/>
            <a:tailEnd/>
          </a:ln>
        </p:spPr>
        <p:txBody>
          <a:bodyPr wrap="none" anchor="ctr"/>
          <a:lstStyle/>
          <a:p>
            <a:endParaRPr lang="ja-JP" altLang="en-US"/>
          </a:p>
        </p:txBody>
      </p:sp>
      <p:sp>
        <p:nvSpPr>
          <p:cNvPr id="5125" name="AutoShape 7"/>
          <p:cNvSpPr>
            <a:spLocks noChangeArrowheads="1"/>
          </p:cNvSpPr>
          <p:nvPr/>
        </p:nvSpPr>
        <p:spPr bwMode="auto">
          <a:xfrm>
            <a:off x="3281363" y="4572000"/>
            <a:ext cx="1066800" cy="1676400"/>
          </a:xfrm>
          <a:prstGeom prst="roundRect">
            <a:avLst>
              <a:gd name="adj" fmla="val 16667"/>
            </a:avLst>
          </a:prstGeom>
          <a:solidFill>
            <a:srgbClr val="CCFFFF"/>
          </a:solidFill>
          <a:ln w="9525">
            <a:solidFill>
              <a:schemeClr val="tx1"/>
            </a:solidFill>
            <a:round/>
            <a:headEnd/>
            <a:tailEnd/>
          </a:ln>
        </p:spPr>
        <p:txBody>
          <a:bodyPr wrap="none" anchor="ctr"/>
          <a:lstStyle/>
          <a:p>
            <a:endParaRPr lang="ja-JP" altLang="en-US"/>
          </a:p>
        </p:txBody>
      </p:sp>
      <p:sp>
        <p:nvSpPr>
          <p:cNvPr id="5126" name="AutoShape 7"/>
          <p:cNvSpPr>
            <a:spLocks noChangeArrowheads="1"/>
          </p:cNvSpPr>
          <p:nvPr/>
        </p:nvSpPr>
        <p:spPr bwMode="auto">
          <a:xfrm>
            <a:off x="2214563" y="4572000"/>
            <a:ext cx="1066800" cy="1676400"/>
          </a:xfrm>
          <a:prstGeom prst="roundRect">
            <a:avLst>
              <a:gd name="adj" fmla="val 16667"/>
            </a:avLst>
          </a:prstGeom>
          <a:solidFill>
            <a:srgbClr val="CCFFFF"/>
          </a:solidFill>
          <a:ln w="9525">
            <a:solidFill>
              <a:schemeClr val="tx1"/>
            </a:solidFill>
            <a:round/>
            <a:headEnd/>
            <a:tailEnd/>
          </a:ln>
        </p:spPr>
        <p:txBody>
          <a:bodyPr wrap="none" anchor="ctr"/>
          <a:lstStyle/>
          <a:p>
            <a:endParaRPr lang="ja-JP" altLang="en-US"/>
          </a:p>
        </p:txBody>
      </p:sp>
      <p:sp>
        <p:nvSpPr>
          <p:cNvPr id="5127" name="Text Box 8"/>
          <p:cNvSpPr txBox="1">
            <a:spLocks noChangeArrowheads="1"/>
          </p:cNvSpPr>
          <p:nvPr/>
        </p:nvSpPr>
        <p:spPr bwMode="auto">
          <a:xfrm>
            <a:off x="8701088" y="6537325"/>
            <a:ext cx="366712" cy="244475"/>
          </a:xfrm>
          <a:prstGeom prst="rect">
            <a:avLst/>
          </a:prstGeom>
          <a:noFill/>
          <a:ln w="9525">
            <a:noFill/>
            <a:miter lim="800000"/>
            <a:headEnd/>
            <a:tailEnd/>
          </a:ln>
        </p:spPr>
        <p:txBody>
          <a:bodyPr wrap="none">
            <a:spAutoFit/>
          </a:bodyPr>
          <a:lstStyle/>
          <a:p>
            <a:r>
              <a:rPr lang="en-US" altLang="ja-JP" sz="1000">
                <a:solidFill>
                  <a:srgbClr val="15473D"/>
                </a:solidFill>
                <a:latin typeface="Arial" pitchFamily="34" charset="0"/>
                <a:ea typeface="HGP創英角ｺﾞｼｯｸUB" pitchFamily="50" charset="-128"/>
              </a:rPr>
              <a:t>4-3</a:t>
            </a:r>
          </a:p>
        </p:txBody>
      </p:sp>
      <p:sp>
        <p:nvSpPr>
          <p:cNvPr id="5129" name="Rectangle 216"/>
          <p:cNvSpPr>
            <a:spLocks noChangeArrowheads="1"/>
          </p:cNvSpPr>
          <p:nvPr/>
        </p:nvSpPr>
        <p:spPr bwMode="auto">
          <a:xfrm>
            <a:off x="0" y="685800"/>
            <a:ext cx="8763000" cy="685800"/>
          </a:xfrm>
          <a:prstGeom prst="rect">
            <a:avLst/>
          </a:prstGeom>
          <a:noFill/>
          <a:ln w="9525">
            <a:noFill/>
            <a:miter lim="800000"/>
            <a:headEnd/>
            <a:tailEnd/>
          </a:ln>
        </p:spPr>
        <p:txBody>
          <a:bodyPr/>
          <a:lstStyle/>
          <a:p>
            <a:pPr marL="342900" indent="-342900" algn="ctr">
              <a:spcBef>
                <a:spcPct val="20000"/>
              </a:spcBef>
              <a:buClr>
                <a:srgbClr val="9DD789"/>
              </a:buClr>
              <a:buSzPct val="90000"/>
              <a:buFont typeface="Wingdings" pitchFamily="2" charset="2"/>
              <a:buNone/>
            </a:pPr>
            <a:r>
              <a:rPr lang="en-US" altLang="ja-JP" sz="2000" dirty="0">
                <a:latin typeface="HGP創英角ｺﾞｼｯｸUB" pitchFamily="50" charset="-128"/>
                <a:ea typeface="HGP創英角ｺﾞｼｯｸUB" pitchFamily="50" charset="-128"/>
              </a:rPr>
              <a:t>	</a:t>
            </a:r>
            <a:r>
              <a:rPr lang="en-US" altLang="ja-JP" sz="2000" dirty="0" smtClean="0">
                <a:latin typeface="HGP創英角ｺﾞｼｯｸUB" pitchFamily="50" charset="-128"/>
                <a:ea typeface="HGP創英角ｺﾞｼｯｸUB" pitchFamily="50" charset="-128"/>
              </a:rPr>
              <a:t>Multi-</a:t>
            </a:r>
            <a:r>
              <a:rPr lang="en-US" altLang="ja-JP" sz="2000" dirty="0" err="1" smtClean="0">
                <a:latin typeface="HGP創英角ｺﾞｼｯｸUB" pitchFamily="50" charset="-128"/>
                <a:ea typeface="HGP創英角ｺﾞｼｯｸUB" pitchFamily="50" charset="-128"/>
              </a:rPr>
              <a:t>Petabyte</a:t>
            </a:r>
            <a:r>
              <a:rPr lang="en-US" altLang="ja-JP" sz="2000" dirty="0" smtClean="0">
                <a:latin typeface="HGP創英角ｺﾞｼｯｸUB" pitchFamily="50" charset="-128"/>
                <a:ea typeface="HGP創英角ｺﾞｼｯｸUB" pitchFamily="50" charset="-128"/>
              </a:rPr>
              <a:t> storage consisting of Luster Parallel </a:t>
            </a:r>
            <a:r>
              <a:rPr lang="en-US" altLang="ja-JP" sz="2000" dirty="0" err="1" smtClean="0">
                <a:latin typeface="HGP創英角ｺﾞｼｯｸUB" pitchFamily="50" charset="-128"/>
                <a:ea typeface="HGP創英角ｺﾞｼｯｸUB" pitchFamily="50" charset="-128"/>
              </a:rPr>
              <a:t>Filesystem</a:t>
            </a:r>
            <a:r>
              <a:rPr lang="en-US" altLang="ja-JP" sz="2000" dirty="0" smtClean="0">
                <a:latin typeface="HGP創英角ｺﾞｼｯｸUB" pitchFamily="50" charset="-128"/>
                <a:ea typeface="HGP創英角ｺﾞｼｯｸUB" pitchFamily="50" charset="-128"/>
              </a:rPr>
              <a:t> Partition and NFS/CIFS/</a:t>
            </a:r>
            <a:r>
              <a:rPr lang="en-US" altLang="ja-JP" sz="2000" dirty="0" err="1" smtClean="0">
                <a:latin typeface="HGP創英角ｺﾞｼｯｸUB" pitchFamily="50" charset="-128"/>
                <a:ea typeface="HGP創英角ｺﾞｼｯｸUB" pitchFamily="50" charset="-128"/>
              </a:rPr>
              <a:t>iSCSI</a:t>
            </a:r>
            <a:r>
              <a:rPr lang="en-US" altLang="ja-JP" sz="2000" dirty="0" smtClean="0">
                <a:latin typeface="HGP創英角ｺﾞｼｯｸUB" pitchFamily="50" charset="-128"/>
                <a:ea typeface="HGP創英角ｺﾞｼｯｸUB" pitchFamily="50" charset="-128"/>
              </a:rPr>
              <a:t> Home Partition + Node SSD Acceleration</a:t>
            </a:r>
            <a:endParaRPr lang="ja-JP" altLang="en-US" sz="2000" dirty="0">
              <a:latin typeface="HGP創英角ｺﾞｼｯｸUB" pitchFamily="50" charset="-128"/>
              <a:ea typeface="HGP創英角ｺﾞｼｯｸUB" pitchFamily="50" charset="-128"/>
            </a:endParaRPr>
          </a:p>
        </p:txBody>
      </p:sp>
      <p:sp>
        <p:nvSpPr>
          <p:cNvPr id="329951" name="Rectangle 223"/>
          <p:cNvSpPr>
            <a:spLocks noGrp="1" noChangeArrowheads="1"/>
          </p:cNvSpPr>
          <p:nvPr>
            <p:ph type="title"/>
          </p:nvPr>
        </p:nvSpPr>
        <p:spPr>
          <a:xfrm>
            <a:off x="609600" y="76200"/>
            <a:ext cx="7921625" cy="579438"/>
          </a:xfrm>
        </p:spPr>
        <p:txBody>
          <a:bodyPr/>
          <a:lstStyle/>
          <a:p>
            <a:pPr eaLnBrk="1" hangingPunct="1">
              <a:defRPr/>
            </a:pPr>
            <a:r>
              <a:rPr lang="en-US" altLang="ja-JP" dirty="0" smtClean="0"/>
              <a:t>TSUBAME2.0 Storage</a:t>
            </a:r>
            <a:endParaRPr lang="ja-JP" altLang="en-US" dirty="0" smtClean="0"/>
          </a:p>
        </p:txBody>
      </p:sp>
      <p:grpSp>
        <p:nvGrpSpPr>
          <p:cNvPr id="5131" name="図形グループ 695"/>
          <p:cNvGrpSpPr>
            <a:grpSpLocks/>
          </p:cNvGrpSpPr>
          <p:nvPr/>
        </p:nvGrpSpPr>
        <p:grpSpPr bwMode="auto">
          <a:xfrm>
            <a:off x="2327275" y="4673600"/>
            <a:ext cx="958850" cy="1227138"/>
            <a:chOff x="5864746" y="3669216"/>
            <a:chExt cx="958373" cy="1226178"/>
          </a:xfrm>
        </p:grpSpPr>
        <p:grpSp>
          <p:nvGrpSpPr>
            <p:cNvPr id="5303" name="図形グループ 322"/>
            <p:cNvGrpSpPr>
              <a:grpSpLocks/>
            </p:cNvGrpSpPr>
            <p:nvPr/>
          </p:nvGrpSpPr>
          <p:grpSpPr bwMode="auto">
            <a:xfrm>
              <a:off x="5864746" y="3669216"/>
              <a:ext cx="958373" cy="1226178"/>
              <a:chOff x="5931368" y="4631266"/>
              <a:chExt cx="958373" cy="1226178"/>
            </a:xfrm>
          </p:grpSpPr>
          <p:pic>
            <p:nvPicPr>
              <p:cNvPr id="5310"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311" name="図形グループ 367"/>
              <p:cNvGrpSpPr>
                <a:grpSpLocks/>
              </p:cNvGrpSpPr>
              <p:nvPr/>
            </p:nvGrpSpPr>
            <p:grpSpPr bwMode="auto">
              <a:xfrm>
                <a:off x="5981851" y="4840064"/>
                <a:ext cx="131384" cy="318778"/>
                <a:chOff x="685800" y="2171700"/>
                <a:chExt cx="185738" cy="533400"/>
              </a:xfrm>
            </p:grpSpPr>
            <p:cxnSp>
              <p:nvCxnSpPr>
                <p:cNvPr id="339" name="直線コネクタ 74"/>
                <p:cNvCxnSpPr>
                  <a:cxnSpLocks noChangeShapeType="1"/>
                </p:cNvCxnSpPr>
                <p:nvPr/>
              </p:nvCxnSpPr>
              <p:spPr bwMode="auto">
                <a:xfrm rot="5400000" flipH="1" flipV="1">
                  <a:off x="469071" y="2466799"/>
                  <a:ext cx="443255" cy="8973"/>
                </a:xfrm>
                <a:prstGeom prst="line">
                  <a:avLst/>
                </a:prstGeom>
                <a:noFill/>
                <a:ln w="12700">
                  <a:solidFill>
                    <a:schemeClr val="tx1">
                      <a:lumMod val="50000"/>
                      <a:lumOff val="50000"/>
                    </a:schemeClr>
                  </a:solidFill>
                  <a:prstDash val="sysDash"/>
                  <a:round/>
                  <a:headEnd/>
                  <a:tailEnd/>
                </a:ln>
              </p:spPr>
            </p:cxnSp>
            <p:cxnSp>
              <p:nvCxnSpPr>
                <p:cNvPr id="340" name="直線コネクタ 74"/>
                <p:cNvCxnSpPr>
                  <a:cxnSpLocks noChangeShapeType="1"/>
                </p:cNvCxnSpPr>
                <p:nvPr/>
              </p:nvCxnSpPr>
              <p:spPr bwMode="auto">
                <a:xfrm rot="5400000" flipH="1" flipV="1">
                  <a:off x="492419" y="2441585"/>
                  <a:ext cx="445910" cy="8973"/>
                </a:xfrm>
                <a:prstGeom prst="line">
                  <a:avLst/>
                </a:prstGeom>
                <a:noFill/>
                <a:ln w="12700">
                  <a:solidFill>
                    <a:schemeClr val="tx1">
                      <a:lumMod val="50000"/>
                      <a:lumOff val="50000"/>
                    </a:schemeClr>
                  </a:solidFill>
                  <a:prstDash val="sysDash"/>
                  <a:round/>
                  <a:headEnd/>
                  <a:tailEnd/>
                </a:ln>
              </p:spPr>
            </p:cxnSp>
            <p:cxnSp>
              <p:nvCxnSpPr>
                <p:cNvPr id="341" name="直線コネクタ 74"/>
                <p:cNvCxnSpPr>
                  <a:cxnSpLocks noChangeShapeType="1"/>
                </p:cNvCxnSpPr>
                <p:nvPr/>
              </p:nvCxnSpPr>
              <p:spPr bwMode="auto">
                <a:xfrm rot="5400000" flipH="1" flipV="1">
                  <a:off x="519541" y="2481193"/>
                  <a:ext cx="443257" cy="6729"/>
                </a:xfrm>
                <a:prstGeom prst="line">
                  <a:avLst/>
                </a:prstGeom>
                <a:noFill/>
                <a:ln w="12700">
                  <a:solidFill>
                    <a:schemeClr val="tx1">
                      <a:lumMod val="50000"/>
                      <a:lumOff val="50000"/>
                    </a:schemeClr>
                  </a:solidFill>
                  <a:prstDash val="sysDash"/>
                  <a:round/>
                  <a:headEnd/>
                  <a:tailEnd/>
                </a:ln>
              </p:spPr>
            </p:cxnSp>
            <p:cxnSp>
              <p:nvCxnSpPr>
                <p:cNvPr id="342" name="直線コネクタ 74"/>
                <p:cNvCxnSpPr>
                  <a:cxnSpLocks noChangeShapeType="1"/>
                </p:cNvCxnSpPr>
                <p:nvPr/>
              </p:nvCxnSpPr>
              <p:spPr bwMode="auto">
                <a:xfrm rot="5400000" flipH="1" flipV="1">
                  <a:off x="545337" y="2453529"/>
                  <a:ext cx="443257" cy="8973"/>
                </a:xfrm>
                <a:prstGeom prst="line">
                  <a:avLst/>
                </a:prstGeom>
                <a:noFill/>
                <a:ln w="12700">
                  <a:solidFill>
                    <a:schemeClr val="tx1">
                      <a:lumMod val="50000"/>
                      <a:lumOff val="50000"/>
                    </a:schemeClr>
                  </a:solidFill>
                  <a:prstDash val="sysDash"/>
                  <a:round/>
                  <a:headEnd/>
                  <a:tailEnd/>
                </a:ln>
              </p:spPr>
            </p:cxnSp>
            <p:cxnSp>
              <p:nvCxnSpPr>
                <p:cNvPr id="343" name="直線コネクタ 74"/>
                <p:cNvCxnSpPr>
                  <a:cxnSpLocks noChangeShapeType="1"/>
                </p:cNvCxnSpPr>
                <p:nvPr/>
              </p:nvCxnSpPr>
              <p:spPr bwMode="auto">
                <a:xfrm rot="5400000" flipH="1" flipV="1">
                  <a:off x="570012" y="2416370"/>
                  <a:ext cx="443257" cy="8973"/>
                </a:xfrm>
                <a:prstGeom prst="line">
                  <a:avLst/>
                </a:prstGeom>
                <a:noFill/>
                <a:ln w="12700">
                  <a:solidFill>
                    <a:schemeClr val="tx1">
                      <a:lumMod val="50000"/>
                      <a:lumOff val="50000"/>
                    </a:schemeClr>
                  </a:solidFill>
                  <a:prstDash val="sysDash"/>
                  <a:round/>
                  <a:headEnd/>
                  <a:tailEnd/>
                </a:ln>
              </p:spPr>
            </p:cxnSp>
            <p:cxnSp>
              <p:nvCxnSpPr>
                <p:cNvPr id="344" name="直線コネクタ 74"/>
                <p:cNvCxnSpPr>
                  <a:cxnSpLocks noChangeShapeType="1"/>
                </p:cNvCxnSpPr>
                <p:nvPr/>
              </p:nvCxnSpPr>
              <p:spPr bwMode="auto">
                <a:xfrm rot="5400000" flipH="1" flipV="1">
                  <a:off x="594482" y="2392275"/>
                  <a:ext cx="445910" cy="6729"/>
                </a:xfrm>
                <a:prstGeom prst="line">
                  <a:avLst/>
                </a:prstGeom>
                <a:noFill/>
                <a:ln w="12700">
                  <a:solidFill>
                    <a:schemeClr val="tx1">
                      <a:lumMod val="50000"/>
                      <a:lumOff val="50000"/>
                    </a:schemeClr>
                  </a:solidFill>
                  <a:prstDash val="sysDash"/>
                  <a:round/>
                  <a:headEnd/>
                  <a:tailEnd/>
                </a:ln>
              </p:spPr>
            </p:cxnSp>
            <p:cxnSp>
              <p:nvCxnSpPr>
                <p:cNvPr id="345" name="直線コネクタ 74"/>
                <p:cNvCxnSpPr>
                  <a:cxnSpLocks noChangeShapeType="1"/>
                </p:cNvCxnSpPr>
                <p:nvPr/>
              </p:nvCxnSpPr>
              <p:spPr bwMode="auto">
                <a:xfrm rot="5400000" flipH="1" flipV="1">
                  <a:off x="620278" y="2428313"/>
                  <a:ext cx="445910" cy="8973"/>
                </a:xfrm>
                <a:prstGeom prst="line">
                  <a:avLst/>
                </a:prstGeom>
                <a:noFill/>
                <a:ln w="12700">
                  <a:solidFill>
                    <a:schemeClr val="tx1">
                      <a:lumMod val="50000"/>
                      <a:lumOff val="50000"/>
                    </a:schemeClr>
                  </a:solidFill>
                  <a:prstDash val="sysDash"/>
                  <a:round/>
                  <a:headEnd/>
                  <a:tailEnd/>
                </a:ln>
              </p:spPr>
            </p:cxnSp>
            <p:cxnSp>
              <p:nvCxnSpPr>
                <p:cNvPr id="346" name="直線コネクタ 74"/>
                <p:cNvCxnSpPr>
                  <a:cxnSpLocks noChangeShapeType="1"/>
                </p:cNvCxnSpPr>
                <p:nvPr/>
              </p:nvCxnSpPr>
              <p:spPr bwMode="auto">
                <a:xfrm rot="5400000" flipH="1" flipV="1">
                  <a:off x="646281" y="2403098"/>
                  <a:ext cx="443255" cy="8973"/>
                </a:xfrm>
                <a:prstGeom prst="line">
                  <a:avLst/>
                </a:prstGeom>
                <a:noFill/>
                <a:ln w="12700">
                  <a:solidFill>
                    <a:schemeClr val="tx1">
                      <a:lumMod val="50000"/>
                      <a:lumOff val="50000"/>
                    </a:schemeClr>
                  </a:solidFill>
                  <a:prstDash val="sysDash"/>
                  <a:round/>
                  <a:headEnd/>
                  <a:tailEnd/>
                </a:ln>
              </p:spPr>
            </p:cxnSp>
          </p:grpSp>
          <p:grpSp>
            <p:nvGrpSpPr>
              <p:cNvPr id="5312" name="図形グループ 376"/>
              <p:cNvGrpSpPr>
                <a:grpSpLocks/>
              </p:cNvGrpSpPr>
              <p:nvPr/>
            </p:nvGrpSpPr>
            <p:grpSpPr bwMode="auto">
              <a:xfrm>
                <a:off x="6205561" y="4807074"/>
                <a:ext cx="131384" cy="318778"/>
                <a:chOff x="685800" y="2171700"/>
                <a:chExt cx="185738" cy="533400"/>
              </a:xfrm>
            </p:grpSpPr>
            <p:cxnSp>
              <p:nvCxnSpPr>
                <p:cNvPr id="331" name="直線コネクタ 74"/>
                <p:cNvCxnSpPr>
                  <a:cxnSpLocks noChangeShapeType="1"/>
                </p:cNvCxnSpPr>
                <p:nvPr/>
              </p:nvCxnSpPr>
              <p:spPr bwMode="auto">
                <a:xfrm rot="5400000" flipH="1" flipV="1">
                  <a:off x="469094" y="2466261"/>
                  <a:ext cx="443257" cy="8973"/>
                </a:xfrm>
                <a:prstGeom prst="line">
                  <a:avLst/>
                </a:prstGeom>
                <a:noFill/>
                <a:ln w="12700">
                  <a:solidFill>
                    <a:schemeClr val="tx1">
                      <a:lumMod val="50000"/>
                      <a:lumOff val="50000"/>
                    </a:schemeClr>
                  </a:solidFill>
                  <a:prstDash val="sysDash"/>
                  <a:round/>
                  <a:headEnd/>
                  <a:tailEnd/>
                </a:ln>
              </p:spPr>
            </p:cxnSp>
            <p:cxnSp>
              <p:nvCxnSpPr>
                <p:cNvPr id="332" name="直線コネクタ 74"/>
                <p:cNvCxnSpPr>
                  <a:cxnSpLocks noChangeShapeType="1"/>
                </p:cNvCxnSpPr>
                <p:nvPr/>
              </p:nvCxnSpPr>
              <p:spPr bwMode="auto">
                <a:xfrm rot="5400000" flipH="1" flipV="1">
                  <a:off x="492442" y="2441045"/>
                  <a:ext cx="445910" cy="8973"/>
                </a:xfrm>
                <a:prstGeom prst="line">
                  <a:avLst/>
                </a:prstGeom>
                <a:noFill/>
                <a:ln w="12700">
                  <a:solidFill>
                    <a:schemeClr val="tx1">
                      <a:lumMod val="50000"/>
                      <a:lumOff val="50000"/>
                    </a:schemeClr>
                  </a:solidFill>
                  <a:prstDash val="sysDash"/>
                  <a:round/>
                  <a:headEnd/>
                  <a:tailEnd/>
                </a:ln>
              </p:spPr>
            </p:cxnSp>
            <p:cxnSp>
              <p:nvCxnSpPr>
                <p:cNvPr id="333" name="直線コネクタ 74"/>
                <p:cNvCxnSpPr>
                  <a:cxnSpLocks noChangeShapeType="1"/>
                </p:cNvCxnSpPr>
                <p:nvPr/>
              </p:nvCxnSpPr>
              <p:spPr bwMode="auto">
                <a:xfrm rot="5400000" flipH="1" flipV="1">
                  <a:off x="519567" y="2480652"/>
                  <a:ext cx="443255" cy="6730"/>
                </a:xfrm>
                <a:prstGeom prst="line">
                  <a:avLst/>
                </a:prstGeom>
                <a:noFill/>
                <a:ln w="12700">
                  <a:solidFill>
                    <a:schemeClr val="tx1">
                      <a:lumMod val="50000"/>
                      <a:lumOff val="50000"/>
                    </a:schemeClr>
                  </a:solidFill>
                  <a:prstDash val="sysDash"/>
                  <a:round/>
                  <a:headEnd/>
                  <a:tailEnd/>
                </a:ln>
              </p:spPr>
            </p:cxnSp>
            <p:cxnSp>
              <p:nvCxnSpPr>
                <p:cNvPr id="334" name="直線コネクタ 74"/>
                <p:cNvCxnSpPr>
                  <a:cxnSpLocks noChangeShapeType="1"/>
                </p:cNvCxnSpPr>
                <p:nvPr/>
              </p:nvCxnSpPr>
              <p:spPr bwMode="auto">
                <a:xfrm rot="5400000" flipH="1" flipV="1">
                  <a:off x="545362" y="2452989"/>
                  <a:ext cx="443255" cy="8973"/>
                </a:xfrm>
                <a:prstGeom prst="line">
                  <a:avLst/>
                </a:prstGeom>
                <a:noFill/>
                <a:ln w="12700">
                  <a:solidFill>
                    <a:schemeClr val="tx1">
                      <a:lumMod val="50000"/>
                      <a:lumOff val="50000"/>
                    </a:schemeClr>
                  </a:solidFill>
                  <a:prstDash val="sysDash"/>
                  <a:round/>
                  <a:headEnd/>
                  <a:tailEnd/>
                </a:ln>
              </p:spPr>
            </p:cxnSp>
            <p:cxnSp>
              <p:nvCxnSpPr>
                <p:cNvPr id="335" name="直線コネクタ 74"/>
                <p:cNvCxnSpPr>
                  <a:cxnSpLocks noChangeShapeType="1"/>
                </p:cNvCxnSpPr>
                <p:nvPr/>
              </p:nvCxnSpPr>
              <p:spPr bwMode="auto">
                <a:xfrm rot="5400000" flipH="1" flipV="1">
                  <a:off x="570036" y="2415830"/>
                  <a:ext cx="443255" cy="8973"/>
                </a:xfrm>
                <a:prstGeom prst="line">
                  <a:avLst/>
                </a:prstGeom>
                <a:noFill/>
                <a:ln w="12700">
                  <a:solidFill>
                    <a:schemeClr val="tx1">
                      <a:lumMod val="50000"/>
                      <a:lumOff val="50000"/>
                    </a:schemeClr>
                  </a:solidFill>
                  <a:prstDash val="sysDash"/>
                  <a:round/>
                  <a:headEnd/>
                  <a:tailEnd/>
                </a:ln>
              </p:spPr>
            </p:cxnSp>
            <p:cxnSp>
              <p:nvCxnSpPr>
                <p:cNvPr id="336" name="直線コネクタ 74"/>
                <p:cNvCxnSpPr>
                  <a:cxnSpLocks noChangeShapeType="1"/>
                </p:cNvCxnSpPr>
                <p:nvPr/>
              </p:nvCxnSpPr>
              <p:spPr bwMode="auto">
                <a:xfrm rot="5400000" flipH="1" flipV="1">
                  <a:off x="594506" y="2391736"/>
                  <a:ext cx="445910" cy="6730"/>
                </a:xfrm>
                <a:prstGeom prst="line">
                  <a:avLst/>
                </a:prstGeom>
                <a:noFill/>
                <a:ln w="12700">
                  <a:solidFill>
                    <a:schemeClr val="tx1">
                      <a:lumMod val="50000"/>
                      <a:lumOff val="50000"/>
                    </a:schemeClr>
                  </a:solidFill>
                  <a:prstDash val="sysDash"/>
                  <a:round/>
                  <a:headEnd/>
                  <a:tailEnd/>
                </a:ln>
              </p:spPr>
            </p:cxnSp>
            <p:cxnSp>
              <p:nvCxnSpPr>
                <p:cNvPr id="337" name="直線コネクタ 74"/>
                <p:cNvCxnSpPr>
                  <a:cxnSpLocks noChangeShapeType="1"/>
                </p:cNvCxnSpPr>
                <p:nvPr/>
              </p:nvCxnSpPr>
              <p:spPr bwMode="auto">
                <a:xfrm rot="5400000" flipH="1" flipV="1">
                  <a:off x="620302" y="2427774"/>
                  <a:ext cx="445910" cy="8973"/>
                </a:xfrm>
                <a:prstGeom prst="line">
                  <a:avLst/>
                </a:prstGeom>
                <a:noFill/>
                <a:ln w="12700">
                  <a:solidFill>
                    <a:schemeClr val="tx1">
                      <a:lumMod val="50000"/>
                      <a:lumOff val="50000"/>
                    </a:schemeClr>
                  </a:solidFill>
                  <a:prstDash val="sysDash"/>
                  <a:round/>
                  <a:headEnd/>
                  <a:tailEnd/>
                </a:ln>
              </p:spPr>
            </p:cxnSp>
            <p:cxnSp>
              <p:nvCxnSpPr>
                <p:cNvPr id="338" name="直線コネクタ 74"/>
                <p:cNvCxnSpPr>
                  <a:cxnSpLocks noChangeShapeType="1"/>
                </p:cNvCxnSpPr>
                <p:nvPr/>
              </p:nvCxnSpPr>
              <p:spPr bwMode="auto">
                <a:xfrm rot="5400000" flipH="1" flipV="1">
                  <a:off x="646302" y="2402560"/>
                  <a:ext cx="443257" cy="8973"/>
                </a:xfrm>
                <a:prstGeom prst="line">
                  <a:avLst/>
                </a:prstGeom>
                <a:noFill/>
                <a:ln w="12700">
                  <a:solidFill>
                    <a:schemeClr val="tx1">
                      <a:lumMod val="50000"/>
                      <a:lumOff val="50000"/>
                    </a:schemeClr>
                  </a:solidFill>
                  <a:prstDash val="sysDash"/>
                  <a:round/>
                  <a:headEnd/>
                  <a:tailEnd/>
                </a:ln>
              </p:spPr>
            </p:cxnSp>
          </p:grpSp>
          <p:pic>
            <p:nvPicPr>
              <p:cNvPr id="5313"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314"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315"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304" name="図 318" descr="Server HP.jpg"/>
            <p:cNvPicPr>
              <a:picLocks noChangeAspect="1"/>
            </p:cNvPicPr>
            <p:nvPr/>
          </p:nvPicPr>
          <p:blipFill>
            <a:blip r:embed="rId4" cstate="print"/>
            <a:srcRect/>
            <a:stretch>
              <a:fillRect/>
            </a:stretch>
          </p:blipFill>
          <p:spPr bwMode="auto">
            <a:xfrm>
              <a:off x="6361367" y="3692508"/>
              <a:ext cx="461752" cy="45719"/>
            </a:xfrm>
            <a:prstGeom prst="rect">
              <a:avLst/>
            </a:prstGeom>
            <a:noFill/>
            <a:ln w="9525">
              <a:noFill/>
              <a:miter lim="800000"/>
              <a:headEnd/>
              <a:tailEnd/>
            </a:ln>
          </p:spPr>
        </p:pic>
        <p:pic>
          <p:nvPicPr>
            <p:cNvPr id="5305" name="図 319" descr="Server HP.jpg"/>
            <p:cNvPicPr>
              <a:picLocks noChangeAspect="1"/>
            </p:cNvPicPr>
            <p:nvPr/>
          </p:nvPicPr>
          <p:blipFill>
            <a:blip r:embed="rId4" cstate="print"/>
            <a:srcRect/>
            <a:stretch>
              <a:fillRect/>
            </a:stretch>
          </p:blipFill>
          <p:spPr bwMode="auto">
            <a:xfrm>
              <a:off x="6361367" y="3736958"/>
              <a:ext cx="461752" cy="45719"/>
            </a:xfrm>
            <a:prstGeom prst="rect">
              <a:avLst/>
            </a:prstGeom>
            <a:noFill/>
            <a:ln w="9525">
              <a:noFill/>
              <a:miter lim="800000"/>
              <a:headEnd/>
              <a:tailEnd/>
            </a:ln>
          </p:spPr>
        </p:pic>
        <p:pic>
          <p:nvPicPr>
            <p:cNvPr id="5306" name="図 320" descr="Server HP.jpg"/>
            <p:cNvPicPr>
              <a:picLocks noChangeAspect="1"/>
            </p:cNvPicPr>
            <p:nvPr/>
          </p:nvPicPr>
          <p:blipFill>
            <a:blip r:embed="rId4" cstate="print"/>
            <a:srcRect/>
            <a:stretch>
              <a:fillRect/>
            </a:stretch>
          </p:blipFill>
          <p:spPr bwMode="auto">
            <a:xfrm>
              <a:off x="6361367" y="3781408"/>
              <a:ext cx="461752" cy="45719"/>
            </a:xfrm>
            <a:prstGeom prst="rect">
              <a:avLst/>
            </a:prstGeom>
            <a:noFill/>
            <a:ln w="9525">
              <a:noFill/>
              <a:miter lim="800000"/>
              <a:headEnd/>
              <a:tailEnd/>
            </a:ln>
          </p:spPr>
        </p:pic>
        <p:pic>
          <p:nvPicPr>
            <p:cNvPr id="5307" name="図 321" descr="Server HP.jpg"/>
            <p:cNvPicPr>
              <a:picLocks noChangeAspect="1"/>
            </p:cNvPicPr>
            <p:nvPr/>
          </p:nvPicPr>
          <p:blipFill>
            <a:blip r:embed="rId4" cstate="print"/>
            <a:srcRect/>
            <a:stretch>
              <a:fillRect/>
            </a:stretch>
          </p:blipFill>
          <p:spPr bwMode="auto">
            <a:xfrm>
              <a:off x="6361367" y="3825858"/>
              <a:ext cx="461752" cy="45719"/>
            </a:xfrm>
            <a:prstGeom prst="rect">
              <a:avLst/>
            </a:prstGeom>
            <a:noFill/>
            <a:ln w="9525">
              <a:noFill/>
              <a:miter lim="800000"/>
              <a:headEnd/>
              <a:tailEnd/>
            </a:ln>
          </p:spPr>
        </p:pic>
        <p:pic>
          <p:nvPicPr>
            <p:cNvPr id="5308" name="図 322" descr="Server HP.jpg"/>
            <p:cNvPicPr>
              <a:picLocks noChangeAspect="1"/>
            </p:cNvPicPr>
            <p:nvPr/>
          </p:nvPicPr>
          <p:blipFill>
            <a:blip r:embed="rId4" cstate="print"/>
            <a:srcRect/>
            <a:stretch>
              <a:fillRect/>
            </a:stretch>
          </p:blipFill>
          <p:spPr bwMode="auto">
            <a:xfrm>
              <a:off x="6361367" y="3908408"/>
              <a:ext cx="461752" cy="45719"/>
            </a:xfrm>
            <a:prstGeom prst="rect">
              <a:avLst/>
            </a:prstGeom>
            <a:noFill/>
            <a:ln w="9525">
              <a:noFill/>
              <a:miter lim="800000"/>
              <a:headEnd/>
              <a:tailEnd/>
            </a:ln>
          </p:spPr>
        </p:pic>
        <p:pic>
          <p:nvPicPr>
            <p:cNvPr id="5309" name="図 323" descr="Server HP.jpg"/>
            <p:cNvPicPr>
              <a:picLocks noChangeAspect="1"/>
            </p:cNvPicPr>
            <p:nvPr/>
          </p:nvPicPr>
          <p:blipFill>
            <a:blip r:embed="rId4" cstate="print"/>
            <a:srcRect/>
            <a:stretch>
              <a:fillRect/>
            </a:stretch>
          </p:blipFill>
          <p:spPr bwMode="auto">
            <a:xfrm>
              <a:off x="6361367" y="3952858"/>
              <a:ext cx="461752" cy="45719"/>
            </a:xfrm>
            <a:prstGeom prst="rect">
              <a:avLst/>
            </a:prstGeom>
            <a:noFill/>
            <a:ln w="9525">
              <a:noFill/>
              <a:miter lim="800000"/>
              <a:headEnd/>
              <a:tailEnd/>
            </a:ln>
          </p:spPr>
        </p:pic>
      </p:grpSp>
      <p:grpSp>
        <p:nvGrpSpPr>
          <p:cNvPr id="5132" name="図形グループ 740"/>
          <p:cNvGrpSpPr>
            <a:grpSpLocks/>
          </p:cNvGrpSpPr>
          <p:nvPr/>
        </p:nvGrpSpPr>
        <p:grpSpPr bwMode="auto">
          <a:xfrm>
            <a:off x="3311525" y="4672013"/>
            <a:ext cx="957263" cy="1225550"/>
            <a:chOff x="5864746" y="3669216"/>
            <a:chExt cx="958373" cy="1226178"/>
          </a:xfrm>
        </p:grpSpPr>
        <p:grpSp>
          <p:nvGrpSpPr>
            <p:cNvPr id="5274" name="図形グループ 322"/>
            <p:cNvGrpSpPr>
              <a:grpSpLocks/>
            </p:cNvGrpSpPr>
            <p:nvPr/>
          </p:nvGrpSpPr>
          <p:grpSpPr bwMode="auto">
            <a:xfrm>
              <a:off x="5864746" y="3669216"/>
              <a:ext cx="958373" cy="1226178"/>
              <a:chOff x="5931368" y="4631266"/>
              <a:chExt cx="958373" cy="1226178"/>
            </a:xfrm>
          </p:grpSpPr>
          <p:pic>
            <p:nvPicPr>
              <p:cNvPr id="5281"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282" name="図形グループ 367"/>
              <p:cNvGrpSpPr>
                <a:grpSpLocks/>
              </p:cNvGrpSpPr>
              <p:nvPr/>
            </p:nvGrpSpPr>
            <p:grpSpPr bwMode="auto">
              <a:xfrm>
                <a:off x="5981851" y="4840066"/>
                <a:ext cx="131384" cy="318778"/>
                <a:chOff x="685800" y="2171700"/>
                <a:chExt cx="185738" cy="533400"/>
              </a:xfrm>
            </p:grpSpPr>
            <p:cxnSp>
              <p:nvCxnSpPr>
                <p:cNvPr id="369" name="直線コネクタ 74"/>
                <p:cNvCxnSpPr>
                  <a:cxnSpLocks noChangeShapeType="1"/>
                </p:cNvCxnSpPr>
                <p:nvPr/>
              </p:nvCxnSpPr>
              <p:spPr bwMode="auto">
                <a:xfrm rot="5400000" flipH="1" flipV="1">
                  <a:off x="468910" y="2464970"/>
                  <a:ext cx="443830" cy="8987"/>
                </a:xfrm>
                <a:prstGeom prst="line">
                  <a:avLst/>
                </a:prstGeom>
                <a:noFill/>
                <a:ln w="12700">
                  <a:solidFill>
                    <a:schemeClr val="tx1">
                      <a:lumMod val="50000"/>
                      <a:lumOff val="50000"/>
                    </a:schemeClr>
                  </a:solidFill>
                  <a:prstDash val="sysDash"/>
                  <a:round/>
                  <a:headEnd/>
                  <a:tailEnd/>
                </a:ln>
              </p:spPr>
            </p:cxnSp>
            <p:cxnSp>
              <p:nvCxnSpPr>
                <p:cNvPr id="370" name="直線コネクタ 74"/>
                <p:cNvCxnSpPr>
                  <a:cxnSpLocks noChangeShapeType="1"/>
                </p:cNvCxnSpPr>
                <p:nvPr/>
              </p:nvCxnSpPr>
              <p:spPr bwMode="auto">
                <a:xfrm rot="5400000" flipH="1" flipV="1">
                  <a:off x="492297" y="2439723"/>
                  <a:ext cx="446488" cy="8987"/>
                </a:xfrm>
                <a:prstGeom prst="line">
                  <a:avLst/>
                </a:prstGeom>
                <a:noFill/>
                <a:ln w="12700">
                  <a:solidFill>
                    <a:schemeClr val="tx1">
                      <a:lumMod val="50000"/>
                      <a:lumOff val="50000"/>
                    </a:schemeClr>
                  </a:solidFill>
                  <a:prstDash val="sysDash"/>
                  <a:round/>
                  <a:headEnd/>
                  <a:tailEnd/>
                </a:ln>
              </p:spPr>
            </p:cxnSp>
            <p:cxnSp>
              <p:nvCxnSpPr>
                <p:cNvPr id="371" name="直線コネクタ 74"/>
                <p:cNvCxnSpPr>
                  <a:cxnSpLocks noChangeShapeType="1"/>
                </p:cNvCxnSpPr>
                <p:nvPr/>
              </p:nvCxnSpPr>
              <p:spPr bwMode="auto">
                <a:xfrm rot="5400000" flipH="1" flipV="1">
                  <a:off x="518339" y="2478260"/>
                  <a:ext cx="443831" cy="8987"/>
                </a:xfrm>
                <a:prstGeom prst="line">
                  <a:avLst/>
                </a:prstGeom>
                <a:noFill/>
                <a:ln w="12700">
                  <a:solidFill>
                    <a:schemeClr val="tx1">
                      <a:lumMod val="50000"/>
                      <a:lumOff val="50000"/>
                    </a:schemeClr>
                  </a:solidFill>
                  <a:prstDash val="sysDash"/>
                  <a:round/>
                  <a:headEnd/>
                  <a:tailEnd/>
                </a:ln>
              </p:spPr>
            </p:cxnSp>
            <p:cxnSp>
              <p:nvCxnSpPr>
                <p:cNvPr id="372" name="直線コネクタ 74"/>
                <p:cNvCxnSpPr>
                  <a:cxnSpLocks noChangeShapeType="1"/>
                </p:cNvCxnSpPr>
                <p:nvPr/>
              </p:nvCxnSpPr>
              <p:spPr bwMode="auto">
                <a:xfrm rot="5400000" flipH="1" flipV="1">
                  <a:off x="544179" y="2452805"/>
                  <a:ext cx="443831" cy="6741"/>
                </a:xfrm>
                <a:prstGeom prst="line">
                  <a:avLst/>
                </a:prstGeom>
                <a:noFill/>
                <a:ln w="12700">
                  <a:solidFill>
                    <a:schemeClr val="tx1">
                      <a:lumMod val="50000"/>
                      <a:lumOff val="50000"/>
                    </a:schemeClr>
                  </a:solidFill>
                  <a:prstDash val="sysDash"/>
                  <a:round/>
                  <a:headEnd/>
                  <a:tailEnd/>
                </a:ln>
              </p:spPr>
            </p:cxnSp>
            <p:cxnSp>
              <p:nvCxnSpPr>
                <p:cNvPr id="373" name="直線コネクタ 74"/>
                <p:cNvCxnSpPr>
                  <a:cxnSpLocks noChangeShapeType="1"/>
                </p:cNvCxnSpPr>
                <p:nvPr/>
              </p:nvCxnSpPr>
              <p:spPr bwMode="auto">
                <a:xfrm rot="5400000" flipH="1" flipV="1">
                  <a:off x="568893" y="2415599"/>
                  <a:ext cx="443831" cy="6740"/>
                </a:xfrm>
                <a:prstGeom prst="line">
                  <a:avLst/>
                </a:prstGeom>
                <a:noFill/>
                <a:ln w="12700">
                  <a:solidFill>
                    <a:schemeClr val="tx1">
                      <a:lumMod val="50000"/>
                      <a:lumOff val="50000"/>
                    </a:schemeClr>
                  </a:solidFill>
                  <a:prstDash val="sysDash"/>
                  <a:round/>
                  <a:headEnd/>
                  <a:tailEnd/>
                </a:ln>
              </p:spPr>
            </p:cxnSp>
            <p:cxnSp>
              <p:nvCxnSpPr>
                <p:cNvPr id="374" name="直線コネクタ 74"/>
                <p:cNvCxnSpPr>
                  <a:cxnSpLocks noChangeShapeType="1"/>
                </p:cNvCxnSpPr>
                <p:nvPr/>
              </p:nvCxnSpPr>
              <p:spPr bwMode="auto">
                <a:xfrm rot="5400000" flipH="1" flipV="1">
                  <a:off x="593404" y="2389227"/>
                  <a:ext cx="446488" cy="8987"/>
                </a:xfrm>
                <a:prstGeom prst="line">
                  <a:avLst/>
                </a:prstGeom>
                <a:noFill/>
                <a:ln w="12700">
                  <a:solidFill>
                    <a:schemeClr val="tx1">
                      <a:lumMod val="50000"/>
                      <a:lumOff val="50000"/>
                    </a:schemeClr>
                  </a:solidFill>
                  <a:prstDash val="sysDash"/>
                  <a:round/>
                  <a:headEnd/>
                  <a:tailEnd/>
                </a:ln>
              </p:spPr>
            </p:cxnSp>
            <p:cxnSp>
              <p:nvCxnSpPr>
                <p:cNvPr id="375" name="直線コネクタ 74"/>
                <p:cNvCxnSpPr>
                  <a:cxnSpLocks noChangeShapeType="1"/>
                </p:cNvCxnSpPr>
                <p:nvPr/>
              </p:nvCxnSpPr>
              <p:spPr bwMode="auto">
                <a:xfrm rot="5400000" flipH="1" flipV="1">
                  <a:off x="618120" y="2426434"/>
                  <a:ext cx="446488" cy="8987"/>
                </a:xfrm>
                <a:prstGeom prst="line">
                  <a:avLst/>
                </a:prstGeom>
                <a:noFill/>
                <a:ln w="12700">
                  <a:solidFill>
                    <a:schemeClr val="tx1">
                      <a:lumMod val="50000"/>
                      <a:lumOff val="50000"/>
                    </a:schemeClr>
                  </a:solidFill>
                  <a:prstDash val="sysDash"/>
                  <a:round/>
                  <a:headEnd/>
                  <a:tailEnd/>
                </a:ln>
              </p:spPr>
            </p:cxnSp>
            <p:cxnSp>
              <p:nvCxnSpPr>
                <p:cNvPr id="376" name="直線コネクタ 74"/>
                <p:cNvCxnSpPr>
                  <a:cxnSpLocks noChangeShapeType="1"/>
                </p:cNvCxnSpPr>
                <p:nvPr/>
              </p:nvCxnSpPr>
              <p:spPr bwMode="auto">
                <a:xfrm rot="5400000" flipH="1" flipV="1">
                  <a:off x="644164" y="2401186"/>
                  <a:ext cx="443830" cy="8987"/>
                </a:xfrm>
                <a:prstGeom prst="line">
                  <a:avLst/>
                </a:prstGeom>
                <a:noFill/>
                <a:ln w="12700">
                  <a:solidFill>
                    <a:schemeClr val="tx1">
                      <a:lumMod val="50000"/>
                      <a:lumOff val="50000"/>
                    </a:schemeClr>
                  </a:solidFill>
                  <a:prstDash val="sysDash"/>
                  <a:round/>
                  <a:headEnd/>
                  <a:tailEnd/>
                </a:ln>
              </p:spPr>
            </p:cxnSp>
          </p:grpSp>
          <p:grpSp>
            <p:nvGrpSpPr>
              <p:cNvPr id="5283" name="図形グループ 376"/>
              <p:cNvGrpSpPr>
                <a:grpSpLocks/>
              </p:cNvGrpSpPr>
              <p:nvPr/>
            </p:nvGrpSpPr>
            <p:grpSpPr bwMode="auto">
              <a:xfrm>
                <a:off x="6205561" y="4807076"/>
                <a:ext cx="131384" cy="318778"/>
                <a:chOff x="685800" y="2171700"/>
                <a:chExt cx="185738" cy="533400"/>
              </a:xfrm>
            </p:grpSpPr>
            <p:cxnSp>
              <p:nvCxnSpPr>
                <p:cNvPr id="361" name="直線コネクタ 74"/>
                <p:cNvCxnSpPr>
                  <a:cxnSpLocks noChangeShapeType="1"/>
                </p:cNvCxnSpPr>
                <p:nvPr/>
              </p:nvCxnSpPr>
              <p:spPr bwMode="auto">
                <a:xfrm rot="5400000" flipH="1" flipV="1">
                  <a:off x="470787" y="2465690"/>
                  <a:ext cx="441173" cy="8987"/>
                </a:xfrm>
                <a:prstGeom prst="line">
                  <a:avLst/>
                </a:prstGeom>
                <a:noFill/>
                <a:ln w="12700">
                  <a:solidFill>
                    <a:schemeClr val="tx1">
                      <a:lumMod val="50000"/>
                      <a:lumOff val="50000"/>
                    </a:schemeClr>
                  </a:solidFill>
                  <a:prstDash val="sysDash"/>
                  <a:round/>
                  <a:headEnd/>
                  <a:tailEnd/>
                </a:ln>
              </p:spPr>
            </p:cxnSp>
            <p:cxnSp>
              <p:nvCxnSpPr>
                <p:cNvPr id="362" name="直線コネクタ 74"/>
                <p:cNvCxnSpPr>
                  <a:cxnSpLocks noChangeShapeType="1"/>
                </p:cNvCxnSpPr>
                <p:nvPr/>
              </p:nvCxnSpPr>
              <p:spPr bwMode="auto">
                <a:xfrm rot="5400000" flipH="1" flipV="1">
                  <a:off x="494174" y="2440441"/>
                  <a:ext cx="443830" cy="8987"/>
                </a:xfrm>
                <a:prstGeom prst="line">
                  <a:avLst/>
                </a:prstGeom>
                <a:noFill/>
                <a:ln w="12700">
                  <a:solidFill>
                    <a:schemeClr val="tx1">
                      <a:lumMod val="50000"/>
                      <a:lumOff val="50000"/>
                    </a:schemeClr>
                  </a:solidFill>
                  <a:prstDash val="sysDash"/>
                  <a:round/>
                  <a:headEnd/>
                  <a:tailEnd/>
                </a:ln>
              </p:spPr>
            </p:cxnSp>
            <p:cxnSp>
              <p:nvCxnSpPr>
                <p:cNvPr id="363" name="直線コネクタ 74"/>
                <p:cNvCxnSpPr>
                  <a:cxnSpLocks noChangeShapeType="1"/>
                </p:cNvCxnSpPr>
                <p:nvPr/>
              </p:nvCxnSpPr>
              <p:spPr bwMode="auto">
                <a:xfrm rot="5400000" flipH="1" flipV="1">
                  <a:off x="518890" y="2477649"/>
                  <a:ext cx="443830" cy="8987"/>
                </a:xfrm>
                <a:prstGeom prst="line">
                  <a:avLst/>
                </a:prstGeom>
                <a:noFill/>
                <a:ln w="12700">
                  <a:solidFill>
                    <a:schemeClr val="tx1">
                      <a:lumMod val="50000"/>
                      <a:lumOff val="50000"/>
                    </a:schemeClr>
                  </a:solidFill>
                  <a:prstDash val="sysDash"/>
                  <a:round/>
                  <a:headEnd/>
                  <a:tailEnd/>
                </a:ln>
              </p:spPr>
            </p:cxnSp>
            <p:cxnSp>
              <p:nvCxnSpPr>
                <p:cNvPr id="364" name="直線コネクタ 74"/>
                <p:cNvCxnSpPr>
                  <a:cxnSpLocks noChangeShapeType="1"/>
                </p:cNvCxnSpPr>
                <p:nvPr/>
              </p:nvCxnSpPr>
              <p:spPr bwMode="auto">
                <a:xfrm rot="5400000" flipH="1" flipV="1">
                  <a:off x="546056" y="2453525"/>
                  <a:ext cx="441173" cy="6740"/>
                </a:xfrm>
                <a:prstGeom prst="line">
                  <a:avLst/>
                </a:prstGeom>
                <a:noFill/>
                <a:ln w="12700">
                  <a:solidFill>
                    <a:schemeClr val="tx1">
                      <a:lumMod val="50000"/>
                      <a:lumOff val="50000"/>
                    </a:schemeClr>
                  </a:solidFill>
                  <a:prstDash val="sysDash"/>
                  <a:round/>
                  <a:headEnd/>
                  <a:tailEnd/>
                </a:ln>
              </p:spPr>
            </p:cxnSp>
            <p:cxnSp>
              <p:nvCxnSpPr>
                <p:cNvPr id="365" name="直線コネクタ 74"/>
                <p:cNvCxnSpPr>
                  <a:cxnSpLocks noChangeShapeType="1"/>
                </p:cNvCxnSpPr>
                <p:nvPr/>
              </p:nvCxnSpPr>
              <p:spPr bwMode="auto">
                <a:xfrm rot="5400000" flipH="1" flipV="1">
                  <a:off x="570772" y="2416316"/>
                  <a:ext cx="441173" cy="6741"/>
                </a:xfrm>
                <a:prstGeom prst="line">
                  <a:avLst/>
                </a:prstGeom>
                <a:noFill/>
                <a:ln w="12700">
                  <a:solidFill>
                    <a:schemeClr val="tx1">
                      <a:lumMod val="50000"/>
                      <a:lumOff val="50000"/>
                    </a:schemeClr>
                  </a:solidFill>
                  <a:prstDash val="sysDash"/>
                  <a:round/>
                  <a:headEnd/>
                  <a:tailEnd/>
                </a:ln>
              </p:spPr>
            </p:cxnSp>
            <p:cxnSp>
              <p:nvCxnSpPr>
                <p:cNvPr id="366" name="直線コネクタ 74"/>
                <p:cNvCxnSpPr>
                  <a:cxnSpLocks noChangeShapeType="1"/>
                </p:cNvCxnSpPr>
                <p:nvPr/>
              </p:nvCxnSpPr>
              <p:spPr bwMode="auto">
                <a:xfrm rot="5400000" flipH="1" flipV="1">
                  <a:off x="595281" y="2389946"/>
                  <a:ext cx="443831" cy="8987"/>
                </a:xfrm>
                <a:prstGeom prst="line">
                  <a:avLst/>
                </a:prstGeom>
                <a:noFill/>
                <a:ln w="12700">
                  <a:solidFill>
                    <a:schemeClr val="tx1">
                      <a:lumMod val="50000"/>
                      <a:lumOff val="50000"/>
                    </a:schemeClr>
                  </a:solidFill>
                  <a:prstDash val="sysDash"/>
                  <a:round/>
                  <a:headEnd/>
                  <a:tailEnd/>
                </a:ln>
              </p:spPr>
            </p:cxnSp>
            <p:cxnSp>
              <p:nvCxnSpPr>
                <p:cNvPr id="367" name="直線コネクタ 74"/>
                <p:cNvCxnSpPr>
                  <a:cxnSpLocks noChangeShapeType="1"/>
                </p:cNvCxnSpPr>
                <p:nvPr/>
              </p:nvCxnSpPr>
              <p:spPr bwMode="auto">
                <a:xfrm rot="5400000" flipH="1" flipV="1">
                  <a:off x="619996" y="2427154"/>
                  <a:ext cx="443831" cy="8987"/>
                </a:xfrm>
                <a:prstGeom prst="line">
                  <a:avLst/>
                </a:prstGeom>
                <a:noFill/>
                <a:ln w="12700">
                  <a:solidFill>
                    <a:schemeClr val="tx1">
                      <a:lumMod val="50000"/>
                      <a:lumOff val="50000"/>
                    </a:schemeClr>
                  </a:solidFill>
                  <a:prstDash val="sysDash"/>
                  <a:round/>
                  <a:headEnd/>
                  <a:tailEnd/>
                </a:ln>
              </p:spPr>
            </p:cxnSp>
            <p:cxnSp>
              <p:nvCxnSpPr>
                <p:cNvPr id="368" name="直線コネクタ 74"/>
                <p:cNvCxnSpPr>
                  <a:cxnSpLocks noChangeShapeType="1"/>
                </p:cNvCxnSpPr>
                <p:nvPr/>
              </p:nvCxnSpPr>
              <p:spPr bwMode="auto">
                <a:xfrm rot="5400000" flipH="1" flipV="1">
                  <a:off x="646041" y="2401906"/>
                  <a:ext cx="441173" cy="8987"/>
                </a:xfrm>
                <a:prstGeom prst="line">
                  <a:avLst/>
                </a:prstGeom>
                <a:noFill/>
                <a:ln w="12700">
                  <a:solidFill>
                    <a:schemeClr val="tx1">
                      <a:lumMod val="50000"/>
                      <a:lumOff val="50000"/>
                    </a:schemeClr>
                  </a:solidFill>
                  <a:prstDash val="sysDash"/>
                  <a:round/>
                  <a:headEnd/>
                  <a:tailEnd/>
                </a:ln>
              </p:spPr>
            </p:cxnSp>
          </p:grpSp>
          <p:pic>
            <p:nvPicPr>
              <p:cNvPr id="5284"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285"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286"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275" name="図 348" descr="Server HP.jpg"/>
            <p:cNvPicPr>
              <a:picLocks noChangeAspect="1"/>
            </p:cNvPicPr>
            <p:nvPr/>
          </p:nvPicPr>
          <p:blipFill>
            <a:blip r:embed="rId5" cstate="print"/>
            <a:srcRect/>
            <a:stretch>
              <a:fillRect/>
            </a:stretch>
          </p:blipFill>
          <p:spPr bwMode="auto">
            <a:xfrm>
              <a:off x="6361367" y="3692508"/>
              <a:ext cx="461752" cy="45719"/>
            </a:xfrm>
            <a:prstGeom prst="rect">
              <a:avLst/>
            </a:prstGeom>
            <a:noFill/>
            <a:ln w="9525">
              <a:noFill/>
              <a:miter lim="800000"/>
              <a:headEnd/>
              <a:tailEnd/>
            </a:ln>
          </p:spPr>
        </p:pic>
        <p:pic>
          <p:nvPicPr>
            <p:cNvPr id="5276" name="図 349" descr="Server HP.jpg"/>
            <p:cNvPicPr>
              <a:picLocks noChangeAspect="1"/>
            </p:cNvPicPr>
            <p:nvPr/>
          </p:nvPicPr>
          <p:blipFill>
            <a:blip r:embed="rId5" cstate="print"/>
            <a:srcRect/>
            <a:stretch>
              <a:fillRect/>
            </a:stretch>
          </p:blipFill>
          <p:spPr bwMode="auto">
            <a:xfrm>
              <a:off x="6361367" y="3736958"/>
              <a:ext cx="461752" cy="45719"/>
            </a:xfrm>
            <a:prstGeom prst="rect">
              <a:avLst/>
            </a:prstGeom>
            <a:noFill/>
            <a:ln w="9525">
              <a:noFill/>
              <a:miter lim="800000"/>
              <a:headEnd/>
              <a:tailEnd/>
            </a:ln>
          </p:spPr>
        </p:pic>
        <p:pic>
          <p:nvPicPr>
            <p:cNvPr id="5277" name="図 350" descr="Server HP.jpg"/>
            <p:cNvPicPr>
              <a:picLocks noChangeAspect="1"/>
            </p:cNvPicPr>
            <p:nvPr/>
          </p:nvPicPr>
          <p:blipFill>
            <a:blip r:embed="rId5" cstate="print"/>
            <a:srcRect/>
            <a:stretch>
              <a:fillRect/>
            </a:stretch>
          </p:blipFill>
          <p:spPr bwMode="auto">
            <a:xfrm>
              <a:off x="6361367" y="3781408"/>
              <a:ext cx="461752" cy="45719"/>
            </a:xfrm>
            <a:prstGeom prst="rect">
              <a:avLst/>
            </a:prstGeom>
            <a:noFill/>
            <a:ln w="9525">
              <a:noFill/>
              <a:miter lim="800000"/>
              <a:headEnd/>
              <a:tailEnd/>
            </a:ln>
          </p:spPr>
        </p:pic>
        <p:pic>
          <p:nvPicPr>
            <p:cNvPr id="5278" name="図 351" descr="Server HP.jpg"/>
            <p:cNvPicPr>
              <a:picLocks noChangeAspect="1"/>
            </p:cNvPicPr>
            <p:nvPr/>
          </p:nvPicPr>
          <p:blipFill>
            <a:blip r:embed="rId5" cstate="print"/>
            <a:srcRect/>
            <a:stretch>
              <a:fillRect/>
            </a:stretch>
          </p:blipFill>
          <p:spPr bwMode="auto">
            <a:xfrm>
              <a:off x="6361367" y="3825858"/>
              <a:ext cx="461752" cy="45719"/>
            </a:xfrm>
            <a:prstGeom prst="rect">
              <a:avLst/>
            </a:prstGeom>
            <a:noFill/>
            <a:ln w="9525">
              <a:noFill/>
              <a:miter lim="800000"/>
              <a:headEnd/>
              <a:tailEnd/>
            </a:ln>
          </p:spPr>
        </p:pic>
        <p:pic>
          <p:nvPicPr>
            <p:cNvPr id="5279" name="図 352" descr="Server HP.jpg"/>
            <p:cNvPicPr>
              <a:picLocks noChangeAspect="1"/>
            </p:cNvPicPr>
            <p:nvPr/>
          </p:nvPicPr>
          <p:blipFill>
            <a:blip r:embed="rId5" cstate="print"/>
            <a:srcRect/>
            <a:stretch>
              <a:fillRect/>
            </a:stretch>
          </p:blipFill>
          <p:spPr bwMode="auto">
            <a:xfrm>
              <a:off x="6361367" y="3908408"/>
              <a:ext cx="461752" cy="45719"/>
            </a:xfrm>
            <a:prstGeom prst="rect">
              <a:avLst/>
            </a:prstGeom>
            <a:noFill/>
            <a:ln w="9525">
              <a:noFill/>
              <a:miter lim="800000"/>
              <a:headEnd/>
              <a:tailEnd/>
            </a:ln>
          </p:spPr>
        </p:pic>
        <p:pic>
          <p:nvPicPr>
            <p:cNvPr id="5280" name="図 353" descr="Server HP.jpg"/>
            <p:cNvPicPr>
              <a:picLocks noChangeAspect="1"/>
            </p:cNvPicPr>
            <p:nvPr/>
          </p:nvPicPr>
          <p:blipFill>
            <a:blip r:embed="rId5" cstate="print"/>
            <a:srcRect/>
            <a:stretch>
              <a:fillRect/>
            </a:stretch>
          </p:blipFill>
          <p:spPr bwMode="auto">
            <a:xfrm>
              <a:off x="6361367" y="3952858"/>
              <a:ext cx="461752" cy="45719"/>
            </a:xfrm>
            <a:prstGeom prst="rect">
              <a:avLst/>
            </a:prstGeom>
            <a:noFill/>
            <a:ln w="9525">
              <a:noFill/>
              <a:miter lim="800000"/>
              <a:headEnd/>
              <a:tailEnd/>
            </a:ln>
          </p:spPr>
        </p:pic>
      </p:grpSp>
      <p:sp>
        <p:nvSpPr>
          <p:cNvPr id="5133" name="テキスト ボックス 383"/>
          <p:cNvSpPr txBox="1">
            <a:spLocks noChangeArrowheads="1"/>
          </p:cNvSpPr>
          <p:nvPr/>
        </p:nvSpPr>
        <p:spPr bwMode="auto">
          <a:xfrm>
            <a:off x="3295650" y="5867400"/>
            <a:ext cx="1004888" cy="369888"/>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br>
              <a:rPr lang="en-US" altLang="ja-JP" sz="900">
                <a:latin typeface="Arial Narrow" pitchFamily="34" charset="0"/>
              </a:rPr>
            </a:br>
            <a:r>
              <a:rPr lang="en-US" altLang="ja-JP" sz="900">
                <a:latin typeface="Arial Narrow" pitchFamily="34" charset="0"/>
              </a:rPr>
              <a:t>OST, MDT</a:t>
            </a:r>
            <a:endParaRPr lang="ja-JP" altLang="en-US" sz="900">
              <a:latin typeface="Arial Narrow" pitchFamily="34" charset="0"/>
            </a:endParaRPr>
          </a:p>
        </p:txBody>
      </p:sp>
      <p:sp>
        <p:nvSpPr>
          <p:cNvPr id="5134" name="テキスト ボックス 390"/>
          <p:cNvSpPr txBox="1">
            <a:spLocks noChangeArrowheads="1"/>
          </p:cNvSpPr>
          <p:nvPr/>
        </p:nvSpPr>
        <p:spPr bwMode="auto">
          <a:xfrm>
            <a:off x="2263775" y="5867400"/>
            <a:ext cx="1004888" cy="369888"/>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br>
              <a:rPr lang="en-US" altLang="ja-JP" sz="900">
                <a:latin typeface="Arial Narrow" pitchFamily="34" charset="0"/>
              </a:rPr>
            </a:br>
            <a:r>
              <a:rPr lang="en-US" altLang="ja-JP" sz="900">
                <a:latin typeface="Arial Narrow" pitchFamily="34" charset="0"/>
              </a:rPr>
              <a:t>OST, MDT</a:t>
            </a:r>
            <a:endParaRPr lang="ja-JP" altLang="en-US" sz="900">
              <a:latin typeface="Arial Narrow" pitchFamily="34" charset="0"/>
            </a:endParaRPr>
          </a:p>
        </p:txBody>
      </p:sp>
      <p:sp>
        <p:nvSpPr>
          <p:cNvPr id="5135" name="テキスト ボックス 391"/>
          <p:cNvSpPr txBox="1">
            <a:spLocks noChangeArrowheads="1"/>
          </p:cNvSpPr>
          <p:nvPr/>
        </p:nvSpPr>
        <p:spPr bwMode="auto">
          <a:xfrm>
            <a:off x="2422525" y="5340350"/>
            <a:ext cx="379413" cy="431800"/>
          </a:xfrm>
          <a:prstGeom prst="rect">
            <a:avLst/>
          </a:prstGeom>
          <a:noFill/>
          <a:ln w="9525">
            <a:noFill/>
            <a:miter lim="800000"/>
            <a:headEnd/>
            <a:tailEnd/>
          </a:ln>
        </p:spPr>
        <p:txBody>
          <a:bodyPr wrap="none">
            <a:spAutoFit/>
          </a:bodyPr>
          <a:lstStyle/>
          <a:p>
            <a:r>
              <a:rPr lang="en-US" altLang="ja-JP" sz="2200" b="1">
                <a:solidFill>
                  <a:srgbClr val="FF0000"/>
                </a:solidFill>
              </a:rPr>
              <a:t>3</a:t>
            </a:r>
            <a:endParaRPr lang="ja-JP" altLang="en-US" sz="2200" b="1">
              <a:solidFill>
                <a:srgbClr val="FF0000"/>
              </a:solidFill>
            </a:endParaRPr>
          </a:p>
        </p:txBody>
      </p:sp>
      <p:sp>
        <p:nvSpPr>
          <p:cNvPr id="5136" name="テキスト ボックス 392"/>
          <p:cNvSpPr txBox="1">
            <a:spLocks noChangeArrowheads="1"/>
          </p:cNvSpPr>
          <p:nvPr/>
        </p:nvSpPr>
        <p:spPr bwMode="auto">
          <a:xfrm>
            <a:off x="3429000" y="5360988"/>
            <a:ext cx="379413" cy="430212"/>
          </a:xfrm>
          <a:prstGeom prst="rect">
            <a:avLst/>
          </a:prstGeom>
          <a:noFill/>
          <a:ln w="9525">
            <a:noFill/>
            <a:miter lim="800000"/>
            <a:headEnd/>
            <a:tailEnd/>
          </a:ln>
        </p:spPr>
        <p:txBody>
          <a:bodyPr wrap="none">
            <a:spAutoFit/>
          </a:bodyPr>
          <a:lstStyle/>
          <a:p>
            <a:r>
              <a:rPr lang="en-US" altLang="ja-JP" sz="2200" b="1">
                <a:solidFill>
                  <a:srgbClr val="FF0000"/>
                </a:solidFill>
              </a:rPr>
              <a:t>4</a:t>
            </a:r>
            <a:endParaRPr lang="ja-JP" altLang="en-US" sz="2200" b="1">
              <a:solidFill>
                <a:srgbClr val="FF0000"/>
              </a:solidFill>
            </a:endParaRPr>
          </a:p>
        </p:txBody>
      </p:sp>
      <p:grpSp>
        <p:nvGrpSpPr>
          <p:cNvPr id="5137" name="図形グループ 322"/>
          <p:cNvGrpSpPr>
            <a:grpSpLocks/>
          </p:cNvGrpSpPr>
          <p:nvPr/>
        </p:nvGrpSpPr>
        <p:grpSpPr bwMode="auto">
          <a:xfrm>
            <a:off x="6386513" y="4759325"/>
            <a:ext cx="957262" cy="1225550"/>
            <a:chOff x="5931368" y="4631266"/>
            <a:chExt cx="958373" cy="1226178"/>
          </a:xfrm>
        </p:grpSpPr>
        <p:pic>
          <p:nvPicPr>
            <p:cNvPr id="5252"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253" name="図形グループ 367"/>
            <p:cNvGrpSpPr>
              <a:grpSpLocks/>
            </p:cNvGrpSpPr>
            <p:nvPr/>
          </p:nvGrpSpPr>
          <p:grpSpPr bwMode="auto">
            <a:xfrm>
              <a:off x="5981851" y="4840066"/>
              <a:ext cx="131384" cy="318778"/>
              <a:chOff x="685800" y="2171700"/>
              <a:chExt cx="185738" cy="533400"/>
            </a:xfrm>
          </p:grpSpPr>
          <p:cxnSp>
            <p:nvCxnSpPr>
              <p:cNvPr id="459" name="直線コネクタ 74"/>
              <p:cNvCxnSpPr>
                <a:cxnSpLocks noChangeShapeType="1"/>
              </p:cNvCxnSpPr>
              <p:nvPr/>
            </p:nvCxnSpPr>
            <p:spPr bwMode="auto">
              <a:xfrm rot="5400000" flipH="1" flipV="1">
                <a:off x="468910" y="2464972"/>
                <a:ext cx="443831" cy="8987"/>
              </a:xfrm>
              <a:prstGeom prst="line">
                <a:avLst/>
              </a:prstGeom>
              <a:noFill/>
              <a:ln w="12700">
                <a:solidFill>
                  <a:schemeClr val="tx1">
                    <a:lumMod val="50000"/>
                    <a:lumOff val="50000"/>
                  </a:schemeClr>
                </a:solidFill>
                <a:prstDash val="sysDash"/>
                <a:round/>
                <a:headEnd/>
                <a:tailEnd/>
              </a:ln>
            </p:spPr>
          </p:cxnSp>
          <p:cxnSp>
            <p:nvCxnSpPr>
              <p:cNvPr id="460" name="直線コネクタ 74"/>
              <p:cNvCxnSpPr>
                <a:cxnSpLocks noChangeShapeType="1"/>
              </p:cNvCxnSpPr>
              <p:nvPr/>
            </p:nvCxnSpPr>
            <p:spPr bwMode="auto">
              <a:xfrm rot="5400000" flipH="1" flipV="1">
                <a:off x="492297" y="2439723"/>
                <a:ext cx="446488" cy="8987"/>
              </a:xfrm>
              <a:prstGeom prst="line">
                <a:avLst/>
              </a:prstGeom>
              <a:noFill/>
              <a:ln w="12700">
                <a:solidFill>
                  <a:schemeClr val="tx1">
                    <a:lumMod val="50000"/>
                    <a:lumOff val="50000"/>
                  </a:schemeClr>
                </a:solidFill>
                <a:prstDash val="sysDash"/>
                <a:round/>
                <a:headEnd/>
                <a:tailEnd/>
              </a:ln>
            </p:spPr>
          </p:cxnSp>
          <p:cxnSp>
            <p:nvCxnSpPr>
              <p:cNvPr id="461" name="直線コネクタ 74"/>
              <p:cNvCxnSpPr>
                <a:cxnSpLocks noChangeShapeType="1"/>
              </p:cNvCxnSpPr>
              <p:nvPr/>
            </p:nvCxnSpPr>
            <p:spPr bwMode="auto">
              <a:xfrm rot="5400000" flipH="1" flipV="1">
                <a:off x="518342" y="2478260"/>
                <a:ext cx="443830" cy="8987"/>
              </a:xfrm>
              <a:prstGeom prst="line">
                <a:avLst/>
              </a:prstGeom>
              <a:noFill/>
              <a:ln w="12700">
                <a:solidFill>
                  <a:schemeClr val="tx1">
                    <a:lumMod val="50000"/>
                    <a:lumOff val="50000"/>
                  </a:schemeClr>
                </a:solidFill>
                <a:prstDash val="sysDash"/>
                <a:round/>
                <a:headEnd/>
                <a:tailEnd/>
              </a:ln>
            </p:spPr>
          </p:cxnSp>
          <p:cxnSp>
            <p:nvCxnSpPr>
              <p:cNvPr id="462" name="直線コネクタ 74"/>
              <p:cNvCxnSpPr>
                <a:cxnSpLocks noChangeShapeType="1"/>
              </p:cNvCxnSpPr>
              <p:nvPr/>
            </p:nvCxnSpPr>
            <p:spPr bwMode="auto">
              <a:xfrm rot="5400000" flipH="1" flipV="1">
                <a:off x="544180" y="2452807"/>
                <a:ext cx="443830" cy="6740"/>
              </a:xfrm>
              <a:prstGeom prst="line">
                <a:avLst/>
              </a:prstGeom>
              <a:noFill/>
              <a:ln w="12700">
                <a:solidFill>
                  <a:schemeClr val="tx1">
                    <a:lumMod val="50000"/>
                    <a:lumOff val="50000"/>
                  </a:schemeClr>
                </a:solidFill>
                <a:prstDash val="sysDash"/>
                <a:round/>
                <a:headEnd/>
                <a:tailEnd/>
              </a:ln>
            </p:spPr>
          </p:cxnSp>
          <p:cxnSp>
            <p:nvCxnSpPr>
              <p:cNvPr id="463" name="直線コネクタ 74"/>
              <p:cNvCxnSpPr>
                <a:cxnSpLocks noChangeShapeType="1"/>
              </p:cNvCxnSpPr>
              <p:nvPr/>
            </p:nvCxnSpPr>
            <p:spPr bwMode="auto">
              <a:xfrm rot="5400000" flipH="1" flipV="1">
                <a:off x="568896" y="2415598"/>
                <a:ext cx="443830" cy="6741"/>
              </a:xfrm>
              <a:prstGeom prst="line">
                <a:avLst/>
              </a:prstGeom>
              <a:noFill/>
              <a:ln w="12700">
                <a:solidFill>
                  <a:schemeClr val="tx1">
                    <a:lumMod val="50000"/>
                    <a:lumOff val="50000"/>
                  </a:schemeClr>
                </a:solidFill>
                <a:prstDash val="sysDash"/>
                <a:round/>
                <a:headEnd/>
                <a:tailEnd/>
              </a:ln>
            </p:spPr>
          </p:cxnSp>
          <p:cxnSp>
            <p:nvCxnSpPr>
              <p:cNvPr id="464" name="直線コネクタ 74"/>
              <p:cNvCxnSpPr>
                <a:cxnSpLocks noChangeShapeType="1"/>
              </p:cNvCxnSpPr>
              <p:nvPr/>
            </p:nvCxnSpPr>
            <p:spPr bwMode="auto">
              <a:xfrm rot="5400000" flipH="1" flipV="1">
                <a:off x="593406" y="2389228"/>
                <a:ext cx="446488" cy="8987"/>
              </a:xfrm>
              <a:prstGeom prst="line">
                <a:avLst/>
              </a:prstGeom>
              <a:noFill/>
              <a:ln w="12700">
                <a:solidFill>
                  <a:schemeClr val="tx1">
                    <a:lumMod val="50000"/>
                    <a:lumOff val="50000"/>
                  </a:schemeClr>
                </a:solidFill>
                <a:prstDash val="sysDash"/>
                <a:round/>
                <a:headEnd/>
                <a:tailEnd/>
              </a:ln>
            </p:spPr>
          </p:cxnSp>
          <p:cxnSp>
            <p:nvCxnSpPr>
              <p:cNvPr id="465" name="直線コネクタ 74"/>
              <p:cNvCxnSpPr>
                <a:cxnSpLocks noChangeShapeType="1"/>
              </p:cNvCxnSpPr>
              <p:nvPr/>
            </p:nvCxnSpPr>
            <p:spPr bwMode="auto">
              <a:xfrm rot="5400000" flipH="1" flipV="1">
                <a:off x="618120" y="2426436"/>
                <a:ext cx="446488" cy="8987"/>
              </a:xfrm>
              <a:prstGeom prst="line">
                <a:avLst/>
              </a:prstGeom>
              <a:noFill/>
              <a:ln w="12700">
                <a:solidFill>
                  <a:schemeClr val="tx1">
                    <a:lumMod val="50000"/>
                    <a:lumOff val="50000"/>
                  </a:schemeClr>
                </a:solidFill>
                <a:prstDash val="sysDash"/>
                <a:round/>
                <a:headEnd/>
                <a:tailEnd/>
              </a:ln>
            </p:spPr>
          </p:cxnSp>
          <p:cxnSp>
            <p:nvCxnSpPr>
              <p:cNvPr id="466" name="直線コネクタ 74"/>
              <p:cNvCxnSpPr>
                <a:cxnSpLocks noChangeShapeType="1"/>
              </p:cNvCxnSpPr>
              <p:nvPr/>
            </p:nvCxnSpPr>
            <p:spPr bwMode="auto">
              <a:xfrm rot="5400000" flipH="1" flipV="1">
                <a:off x="644164" y="2401188"/>
                <a:ext cx="443831" cy="8987"/>
              </a:xfrm>
              <a:prstGeom prst="line">
                <a:avLst/>
              </a:prstGeom>
              <a:noFill/>
              <a:ln w="12700">
                <a:solidFill>
                  <a:schemeClr val="tx1">
                    <a:lumMod val="50000"/>
                    <a:lumOff val="50000"/>
                  </a:schemeClr>
                </a:solidFill>
                <a:prstDash val="sysDash"/>
                <a:round/>
                <a:headEnd/>
                <a:tailEnd/>
              </a:ln>
            </p:spPr>
          </p:cxnSp>
        </p:grpSp>
        <p:grpSp>
          <p:nvGrpSpPr>
            <p:cNvPr id="5254" name="図形グループ 376"/>
            <p:cNvGrpSpPr>
              <a:grpSpLocks/>
            </p:cNvGrpSpPr>
            <p:nvPr/>
          </p:nvGrpSpPr>
          <p:grpSpPr bwMode="auto">
            <a:xfrm>
              <a:off x="6205561" y="4807076"/>
              <a:ext cx="131384" cy="318778"/>
              <a:chOff x="685800" y="2171700"/>
              <a:chExt cx="185738" cy="533400"/>
            </a:xfrm>
          </p:grpSpPr>
          <p:cxnSp>
            <p:nvCxnSpPr>
              <p:cNvPr id="451" name="直線コネクタ 74"/>
              <p:cNvCxnSpPr>
                <a:cxnSpLocks noChangeShapeType="1"/>
              </p:cNvCxnSpPr>
              <p:nvPr/>
            </p:nvCxnSpPr>
            <p:spPr bwMode="auto">
              <a:xfrm rot="5400000" flipH="1" flipV="1">
                <a:off x="470785" y="2465690"/>
                <a:ext cx="441173" cy="8987"/>
              </a:xfrm>
              <a:prstGeom prst="line">
                <a:avLst/>
              </a:prstGeom>
              <a:noFill/>
              <a:ln w="12700">
                <a:solidFill>
                  <a:schemeClr val="tx1">
                    <a:lumMod val="50000"/>
                    <a:lumOff val="50000"/>
                  </a:schemeClr>
                </a:solidFill>
                <a:prstDash val="sysDash"/>
                <a:round/>
                <a:headEnd/>
                <a:tailEnd/>
              </a:ln>
            </p:spPr>
          </p:cxnSp>
          <p:cxnSp>
            <p:nvCxnSpPr>
              <p:cNvPr id="452" name="直線コネクタ 74"/>
              <p:cNvCxnSpPr>
                <a:cxnSpLocks noChangeShapeType="1"/>
              </p:cNvCxnSpPr>
              <p:nvPr/>
            </p:nvCxnSpPr>
            <p:spPr bwMode="auto">
              <a:xfrm rot="5400000" flipH="1" flipV="1">
                <a:off x="494172" y="2440443"/>
                <a:ext cx="443831" cy="8987"/>
              </a:xfrm>
              <a:prstGeom prst="line">
                <a:avLst/>
              </a:prstGeom>
              <a:noFill/>
              <a:ln w="12700">
                <a:solidFill>
                  <a:schemeClr val="tx1">
                    <a:lumMod val="50000"/>
                    <a:lumOff val="50000"/>
                  </a:schemeClr>
                </a:solidFill>
                <a:prstDash val="sysDash"/>
                <a:round/>
                <a:headEnd/>
                <a:tailEnd/>
              </a:ln>
            </p:spPr>
          </p:cxnSp>
          <p:cxnSp>
            <p:nvCxnSpPr>
              <p:cNvPr id="453" name="直線コネクタ 74"/>
              <p:cNvCxnSpPr>
                <a:cxnSpLocks noChangeShapeType="1"/>
              </p:cNvCxnSpPr>
              <p:nvPr/>
            </p:nvCxnSpPr>
            <p:spPr bwMode="auto">
              <a:xfrm rot="5400000" flipH="1" flipV="1">
                <a:off x="518887" y="2477650"/>
                <a:ext cx="443831" cy="8987"/>
              </a:xfrm>
              <a:prstGeom prst="line">
                <a:avLst/>
              </a:prstGeom>
              <a:noFill/>
              <a:ln w="12700">
                <a:solidFill>
                  <a:schemeClr val="tx1">
                    <a:lumMod val="50000"/>
                    <a:lumOff val="50000"/>
                  </a:schemeClr>
                </a:solidFill>
                <a:prstDash val="sysDash"/>
                <a:round/>
                <a:headEnd/>
                <a:tailEnd/>
              </a:ln>
            </p:spPr>
          </p:cxnSp>
          <p:cxnSp>
            <p:nvCxnSpPr>
              <p:cNvPr id="454" name="直線コネクタ 74"/>
              <p:cNvCxnSpPr>
                <a:cxnSpLocks noChangeShapeType="1"/>
              </p:cNvCxnSpPr>
              <p:nvPr/>
            </p:nvCxnSpPr>
            <p:spPr bwMode="auto">
              <a:xfrm rot="5400000" flipH="1" flipV="1">
                <a:off x="546056" y="2453525"/>
                <a:ext cx="441173" cy="6741"/>
              </a:xfrm>
              <a:prstGeom prst="line">
                <a:avLst/>
              </a:prstGeom>
              <a:noFill/>
              <a:ln w="12700">
                <a:solidFill>
                  <a:schemeClr val="tx1">
                    <a:lumMod val="50000"/>
                    <a:lumOff val="50000"/>
                  </a:schemeClr>
                </a:solidFill>
                <a:prstDash val="sysDash"/>
                <a:round/>
                <a:headEnd/>
                <a:tailEnd/>
              </a:ln>
            </p:spPr>
          </p:cxnSp>
          <p:cxnSp>
            <p:nvCxnSpPr>
              <p:cNvPr id="455" name="直線コネクタ 74"/>
              <p:cNvCxnSpPr>
                <a:cxnSpLocks noChangeShapeType="1"/>
              </p:cNvCxnSpPr>
              <p:nvPr/>
            </p:nvCxnSpPr>
            <p:spPr bwMode="auto">
              <a:xfrm rot="5400000" flipH="1" flipV="1">
                <a:off x="570770" y="2416319"/>
                <a:ext cx="441173" cy="6740"/>
              </a:xfrm>
              <a:prstGeom prst="line">
                <a:avLst/>
              </a:prstGeom>
              <a:noFill/>
              <a:ln w="12700">
                <a:solidFill>
                  <a:schemeClr val="tx1">
                    <a:lumMod val="50000"/>
                    <a:lumOff val="50000"/>
                  </a:schemeClr>
                </a:solidFill>
                <a:prstDash val="sysDash"/>
                <a:round/>
                <a:headEnd/>
                <a:tailEnd/>
              </a:ln>
            </p:spPr>
          </p:cxnSp>
          <p:cxnSp>
            <p:nvCxnSpPr>
              <p:cNvPr id="456" name="直線コネクタ 74"/>
              <p:cNvCxnSpPr>
                <a:cxnSpLocks noChangeShapeType="1"/>
              </p:cNvCxnSpPr>
              <p:nvPr/>
            </p:nvCxnSpPr>
            <p:spPr bwMode="auto">
              <a:xfrm rot="5400000" flipH="1" flipV="1">
                <a:off x="595281" y="2389946"/>
                <a:ext cx="443830" cy="8987"/>
              </a:xfrm>
              <a:prstGeom prst="line">
                <a:avLst/>
              </a:prstGeom>
              <a:noFill/>
              <a:ln w="12700">
                <a:solidFill>
                  <a:schemeClr val="tx1">
                    <a:lumMod val="50000"/>
                    <a:lumOff val="50000"/>
                  </a:schemeClr>
                </a:solidFill>
                <a:prstDash val="sysDash"/>
                <a:round/>
                <a:headEnd/>
                <a:tailEnd/>
              </a:ln>
            </p:spPr>
          </p:cxnSp>
          <p:cxnSp>
            <p:nvCxnSpPr>
              <p:cNvPr id="457" name="直線コネクタ 74"/>
              <p:cNvCxnSpPr>
                <a:cxnSpLocks noChangeShapeType="1"/>
              </p:cNvCxnSpPr>
              <p:nvPr/>
            </p:nvCxnSpPr>
            <p:spPr bwMode="auto">
              <a:xfrm rot="5400000" flipH="1" flipV="1">
                <a:off x="619997" y="2427154"/>
                <a:ext cx="443830" cy="8987"/>
              </a:xfrm>
              <a:prstGeom prst="line">
                <a:avLst/>
              </a:prstGeom>
              <a:noFill/>
              <a:ln w="12700">
                <a:solidFill>
                  <a:schemeClr val="tx1">
                    <a:lumMod val="50000"/>
                    <a:lumOff val="50000"/>
                  </a:schemeClr>
                </a:solidFill>
                <a:prstDash val="sysDash"/>
                <a:round/>
                <a:headEnd/>
                <a:tailEnd/>
              </a:ln>
            </p:spPr>
          </p:cxnSp>
          <p:cxnSp>
            <p:nvCxnSpPr>
              <p:cNvPr id="458" name="直線コネクタ 74"/>
              <p:cNvCxnSpPr>
                <a:cxnSpLocks noChangeShapeType="1"/>
              </p:cNvCxnSpPr>
              <p:nvPr/>
            </p:nvCxnSpPr>
            <p:spPr bwMode="auto">
              <a:xfrm rot="5400000" flipH="1" flipV="1">
                <a:off x="646040" y="2401906"/>
                <a:ext cx="441173" cy="8987"/>
              </a:xfrm>
              <a:prstGeom prst="line">
                <a:avLst/>
              </a:prstGeom>
              <a:noFill/>
              <a:ln w="12700">
                <a:solidFill>
                  <a:schemeClr val="tx1">
                    <a:lumMod val="50000"/>
                    <a:lumOff val="50000"/>
                  </a:schemeClr>
                </a:solidFill>
                <a:prstDash val="sysDash"/>
                <a:round/>
                <a:headEnd/>
                <a:tailEnd/>
              </a:ln>
            </p:spPr>
          </p:cxnSp>
        </p:grpSp>
        <p:pic>
          <p:nvPicPr>
            <p:cNvPr id="5255"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256"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257"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138" name="図 467" descr="Server HP.jpg"/>
          <p:cNvPicPr>
            <a:picLocks noChangeAspect="1"/>
          </p:cNvPicPr>
          <p:nvPr/>
        </p:nvPicPr>
        <p:blipFill>
          <a:blip r:embed="rId4" cstate="print"/>
          <a:srcRect/>
          <a:stretch>
            <a:fillRect/>
          </a:stretch>
        </p:blipFill>
        <p:spPr bwMode="auto">
          <a:xfrm>
            <a:off x="6894513" y="4826000"/>
            <a:ext cx="461962" cy="46038"/>
          </a:xfrm>
          <a:prstGeom prst="rect">
            <a:avLst/>
          </a:prstGeom>
          <a:noFill/>
          <a:ln w="9525">
            <a:noFill/>
            <a:miter lim="800000"/>
            <a:headEnd/>
            <a:tailEnd/>
          </a:ln>
        </p:spPr>
      </p:pic>
      <p:pic>
        <p:nvPicPr>
          <p:cNvPr id="5139" name="図 468" descr="Server HP.jpg"/>
          <p:cNvPicPr>
            <a:picLocks noChangeAspect="1"/>
          </p:cNvPicPr>
          <p:nvPr/>
        </p:nvPicPr>
        <p:blipFill>
          <a:blip r:embed="rId4" cstate="print"/>
          <a:srcRect/>
          <a:stretch>
            <a:fillRect/>
          </a:stretch>
        </p:blipFill>
        <p:spPr bwMode="auto">
          <a:xfrm>
            <a:off x="6894513" y="4870450"/>
            <a:ext cx="461962" cy="46038"/>
          </a:xfrm>
          <a:prstGeom prst="rect">
            <a:avLst/>
          </a:prstGeom>
          <a:noFill/>
          <a:ln w="9525">
            <a:noFill/>
            <a:miter lim="800000"/>
            <a:headEnd/>
            <a:tailEnd/>
          </a:ln>
        </p:spPr>
      </p:pic>
      <p:pic>
        <p:nvPicPr>
          <p:cNvPr id="5140" name="図 469" descr="Server HP.jpg"/>
          <p:cNvPicPr>
            <a:picLocks noChangeAspect="1"/>
          </p:cNvPicPr>
          <p:nvPr/>
        </p:nvPicPr>
        <p:blipFill>
          <a:blip r:embed="rId4" cstate="print"/>
          <a:srcRect/>
          <a:stretch>
            <a:fillRect/>
          </a:stretch>
        </p:blipFill>
        <p:spPr bwMode="auto">
          <a:xfrm>
            <a:off x="6894513" y="4914900"/>
            <a:ext cx="461962" cy="46038"/>
          </a:xfrm>
          <a:prstGeom prst="rect">
            <a:avLst/>
          </a:prstGeom>
          <a:noFill/>
          <a:ln w="9525">
            <a:noFill/>
            <a:miter lim="800000"/>
            <a:headEnd/>
            <a:tailEnd/>
          </a:ln>
        </p:spPr>
      </p:pic>
      <p:sp>
        <p:nvSpPr>
          <p:cNvPr id="5141" name="テキスト ボックス 477"/>
          <p:cNvSpPr txBox="1">
            <a:spLocks noChangeArrowheads="1"/>
          </p:cNvSpPr>
          <p:nvPr/>
        </p:nvSpPr>
        <p:spPr bwMode="auto">
          <a:xfrm>
            <a:off x="6362700" y="5942013"/>
            <a:ext cx="1004888" cy="230187"/>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endParaRPr lang="ja-JP" altLang="en-US" sz="900">
              <a:latin typeface="Arial Narrow" pitchFamily="34" charset="0"/>
            </a:endParaRPr>
          </a:p>
        </p:txBody>
      </p:sp>
      <p:sp>
        <p:nvSpPr>
          <p:cNvPr id="5142" name="テキスト ボックス 478"/>
          <p:cNvSpPr txBox="1">
            <a:spLocks noChangeArrowheads="1"/>
          </p:cNvSpPr>
          <p:nvPr/>
        </p:nvSpPr>
        <p:spPr bwMode="auto">
          <a:xfrm>
            <a:off x="7350125" y="5942013"/>
            <a:ext cx="1047750" cy="230187"/>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SFA6620 100 Disks </a:t>
            </a:r>
            <a:endParaRPr lang="ja-JP" altLang="en-US" sz="900">
              <a:latin typeface="Arial Narrow" pitchFamily="34" charset="0"/>
            </a:endParaRPr>
          </a:p>
        </p:txBody>
      </p:sp>
      <p:sp>
        <p:nvSpPr>
          <p:cNvPr id="5145" name="AutoShape 7"/>
          <p:cNvSpPr>
            <a:spLocks noChangeArrowheads="1"/>
          </p:cNvSpPr>
          <p:nvPr/>
        </p:nvSpPr>
        <p:spPr bwMode="auto">
          <a:xfrm>
            <a:off x="1219200" y="4572000"/>
            <a:ext cx="1066800" cy="1676400"/>
          </a:xfrm>
          <a:prstGeom prst="roundRect">
            <a:avLst>
              <a:gd name="adj" fmla="val 16667"/>
            </a:avLst>
          </a:prstGeom>
          <a:solidFill>
            <a:srgbClr val="CCFFFF"/>
          </a:solidFill>
          <a:ln w="9525">
            <a:solidFill>
              <a:schemeClr val="tx1"/>
            </a:solidFill>
            <a:round/>
            <a:headEnd/>
            <a:tailEnd/>
          </a:ln>
        </p:spPr>
        <p:txBody>
          <a:bodyPr wrap="none" anchor="ctr"/>
          <a:lstStyle/>
          <a:p>
            <a:endParaRPr lang="ja-JP" altLang="en-US"/>
          </a:p>
        </p:txBody>
      </p:sp>
      <p:grpSp>
        <p:nvGrpSpPr>
          <p:cNvPr id="5146" name="図形グループ 695"/>
          <p:cNvGrpSpPr>
            <a:grpSpLocks/>
          </p:cNvGrpSpPr>
          <p:nvPr/>
        </p:nvGrpSpPr>
        <p:grpSpPr bwMode="auto">
          <a:xfrm>
            <a:off x="1331913" y="4673600"/>
            <a:ext cx="958850" cy="1227138"/>
            <a:chOff x="5864746" y="3669216"/>
            <a:chExt cx="958373" cy="1226178"/>
          </a:xfrm>
        </p:grpSpPr>
        <p:grpSp>
          <p:nvGrpSpPr>
            <p:cNvPr id="5223" name="図形グループ 322"/>
            <p:cNvGrpSpPr>
              <a:grpSpLocks/>
            </p:cNvGrpSpPr>
            <p:nvPr/>
          </p:nvGrpSpPr>
          <p:grpSpPr bwMode="auto">
            <a:xfrm>
              <a:off x="5864746" y="3669216"/>
              <a:ext cx="958373" cy="1226178"/>
              <a:chOff x="5931368" y="4631266"/>
              <a:chExt cx="958373" cy="1226178"/>
            </a:xfrm>
          </p:grpSpPr>
          <p:pic>
            <p:nvPicPr>
              <p:cNvPr id="5230"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231" name="図形グループ 367"/>
              <p:cNvGrpSpPr>
                <a:grpSpLocks/>
              </p:cNvGrpSpPr>
              <p:nvPr/>
            </p:nvGrpSpPr>
            <p:grpSpPr bwMode="auto">
              <a:xfrm>
                <a:off x="5981851" y="4840066"/>
                <a:ext cx="131384" cy="318778"/>
                <a:chOff x="685800" y="2171700"/>
                <a:chExt cx="185738" cy="533400"/>
              </a:xfrm>
            </p:grpSpPr>
            <p:cxnSp>
              <p:nvCxnSpPr>
                <p:cNvPr id="410" name="直線コネクタ 74"/>
                <p:cNvCxnSpPr>
                  <a:cxnSpLocks noChangeShapeType="1"/>
                </p:cNvCxnSpPr>
                <p:nvPr/>
              </p:nvCxnSpPr>
              <p:spPr bwMode="auto">
                <a:xfrm rot="5400000" flipH="1" flipV="1">
                  <a:off x="469071" y="2466796"/>
                  <a:ext cx="443255" cy="8973"/>
                </a:xfrm>
                <a:prstGeom prst="line">
                  <a:avLst/>
                </a:prstGeom>
                <a:noFill/>
                <a:ln w="12700">
                  <a:solidFill>
                    <a:schemeClr val="tx1">
                      <a:lumMod val="50000"/>
                      <a:lumOff val="50000"/>
                    </a:schemeClr>
                  </a:solidFill>
                  <a:prstDash val="sysDash"/>
                  <a:round/>
                  <a:headEnd/>
                  <a:tailEnd/>
                </a:ln>
              </p:spPr>
            </p:cxnSp>
            <p:cxnSp>
              <p:nvCxnSpPr>
                <p:cNvPr id="411" name="直線コネクタ 74"/>
                <p:cNvCxnSpPr>
                  <a:cxnSpLocks noChangeShapeType="1"/>
                </p:cNvCxnSpPr>
                <p:nvPr/>
              </p:nvCxnSpPr>
              <p:spPr bwMode="auto">
                <a:xfrm rot="5400000" flipH="1" flipV="1">
                  <a:off x="492418" y="2441581"/>
                  <a:ext cx="445910" cy="8973"/>
                </a:xfrm>
                <a:prstGeom prst="line">
                  <a:avLst/>
                </a:prstGeom>
                <a:noFill/>
                <a:ln w="12700">
                  <a:solidFill>
                    <a:schemeClr val="tx1">
                      <a:lumMod val="50000"/>
                      <a:lumOff val="50000"/>
                    </a:schemeClr>
                  </a:solidFill>
                  <a:prstDash val="sysDash"/>
                  <a:round/>
                  <a:headEnd/>
                  <a:tailEnd/>
                </a:ln>
              </p:spPr>
            </p:cxnSp>
            <p:cxnSp>
              <p:nvCxnSpPr>
                <p:cNvPr id="412" name="直線コネクタ 74"/>
                <p:cNvCxnSpPr>
                  <a:cxnSpLocks noChangeShapeType="1"/>
                </p:cNvCxnSpPr>
                <p:nvPr/>
              </p:nvCxnSpPr>
              <p:spPr bwMode="auto">
                <a:xfrm rot="5400000" flipH="1" flipV="1">
                  <a:off x="519541" y="2481188"/>
                  <a:ext cx="443257" cy="6730"/>
                </a:xfrm>
                <a:prstGeom prst="line">
                  <a:avLst/>
                </a:prstGeom>
                <a:noFill/>
                <a:ln w="12700">
                  <a:solidFill>
                    <a:schemeClr val="tx1">
                      <a:lumMod val="50000"/>
                      <a:lumOff val="50000"/>
                    </a:schemeClr>
                  </a:solidFill>
                  <a:prstDash val="sysDash"/>
                  <a:round/>
                  <a:headEnd/>
                  <a:tailEnd/>
                </a:ln>
              </p:spPr>
            </p:cxnSp>
            <p:cxnSp>
              <p:nvCxnSpPr>
                <p:cNvPr id="413" name="直線コネクタ 74"/>
                <p:cNvCxnSpPr>
                  <a:cxnSpLocks noChangeShapeType="1"/>
                </p:cNvCxnSpPr>
                <p:nvPr/>
              </p:nvCxnSpPr>
              <p:spPr bwMode="auto">
                <a:xfrm rot="5400000" flipH="1" flipV="1">
                  <a:off x="545337" y="2453526"/>
                  <a:ext cx="443257" cy="8973"/>
                </a:xfrm>
                <a:prstGeom prst="line">
                  <a:avLst/>
                </a:prstGeom>
                <a:noFill/>
                <a:ln w="12700">
                  <a:solidFill>
                    <a:schemeClr val="tx1">
                      <a:lumMod val="50000"/>
                      <a:lumOff val="50000"/>
                    </a:schemeClr>
                  </a:solidFill>
                  <a:prstDash val="sysDash"/>
                  <a:round/>
                  <a:headEnd/>
                  <a:tailEnd/>
                </a:ln>
              </p:spPr>
            </p:cxnSp>
            <p:cxnSp>
              <p:nvCxnSpPr>
                <p:cNvPr id="414" name="直線コネクタ 74"/>
                <p:cNvCxnSpPr>
                  <a:cxnSpLocks noChangeShapeType="1"/>
                </p:cNvCxnSpPr>
                <p:nvPr/>
              </p:nvCxnSpPr>
              <p:spPr bwMode="auto">
                <a:xfrm rot="5400000" flipH="1" flipV="1">
                  <a:off x="570011" y="2416367"/>
                  <a:ext cx="443257" cy="8973"/>
                </a:xfrm>
                <a:prstGeom prst="line">
                  <a:avLst/>
                </a:prstGeom>
                <a:noFill/>
                <a:ln w="12700">
                  <a:solidFill>
                    <a:schemeClr val="tx1">
                      <a:lumMod val="50000"/>
                      <a:lumOff val="50000"/>
                    </a:schemeClr>
                  </a:solidFill>
                  <a:prstDash val="sysDash"/>
                  <a:round/>
                  <a:headEnd/>
                  <a:tailEnd/>
                </a:ln>
              </p:spPr>
            </p:cxnSp>
            <p:cxnSp>
              <p:nvCxnSpPr>
                <p:cNvPr id="415" name="直線コネクタ 74"/>
                <p:cNvCxnSpPr>
                  <a:cxnSpLocks noChangeShapeType="1"/>
                </p:cNvCxnSpPr>
                <p:nvPr/>
              </p:nvCxnSpPr>
              <p:spPr bwMode="auto">
                <a:xfrm rot="5400000" flipH="1" flipV="1">
                  <a:off x="594482" y="2392271"/>
                  <a:ext cx="445910" cy="6730"/>
                </a:xfrm>
                <a:prstGeom prst="line">
                  <a:avLst/>
                </a:prstGeom>
                <a:noFill/>
                <a:ln w="12700">
                  <a:solidFill>
                    <a:schemeClr val="tx1">
                      <a:lumMod val="50000"/>
                      <a:lumOff val="50000"/>
                    </a:schemeClr>
                  </a:solidFill>
                  <a:prstDash val="sysDash"/>
                  <a:round/>
                  <a:headEnd/>
                  <a:tailEnd/>
                </a:ln>
              </p:spPr>
            </p:cxnSp>
            <p:cxnSp>
              <p:nvCxnSpPr>
                <p:cNvPr id="423" name="直線コネクタ 74"/>
                <p:cNvCxnSpPr>
                  <a:cxnSpLocks noChangeShapeType="1"/>
                </p:cNvCxnSpPr>
                <p:nvPr/>
              </p:nvCxnSpPr>
              <p:spPr bwMode="auto">
                <a:xfrm rot="5400000" flipH="1" flipV="1">
                  <a:off x="620278" y="2428309"/>
                  <a:ext cx="445910" cy="8973"/>
                </a:xfrm>
                <a:prstGeom prst="line">
                  <a:avLst/>
                </a:prstGeom>
                <a:noFill/>
                <a:ln w="12700">
                  <a:solidFill>
                    <a:schemeClr val="tx1">
                      <a:lumMod val="50000"/>
                      <a:lumOff val="50000"/>
                    </a:schemeClr>
                  </a:solidFill>
                  <a:prstDash val="sysDash"/>
                  <a:round/>
                  <a:headEnd/>
                  <a:tailEnd/>
                </a:ln>
              </p:spPr>
            </p:cxnSp>
            <p:cxnSp>
              <p:nvCxnSpPr>
                <p:cNvPr id="424" name="直線コネクタ 74"/>
                <p:cNvCxnSpPr>
                  <a:cxnSpLocks noChangeShapeType="1"/>
                </p:cNvCxnSpPr>
                <p:nvPr/>
              </p:nvCxnSpPr>
              <p:spPr bwMode="auto">
                <a:xfrm rot="5400000" flipH="1" flipV="1">
                  <a:off x="646279" y="2403095"/>
                  <a:ext cx="443255" cy="8973"/>
                </a:xfrm>
                <a:prstGeom prst="line">
                  <a:avLst/>
                </a:prstGeom>
                <a:noFill/>
                <a:ln w="12700">
                  <a:solidFill>
                    <a:schemeClr val="tx1">
                      <a:lumMod val="50000"/>
                      <a:lumOff val="50000"/>
                    </a:schemeClr>
                  </a:solidFill>
                  <a:prstDash val="sysDash"/>
                  <a:round/>
                  <a:headEnd/>
                  <a:tailEnd/>
                </a:ln>
              </p:spPr>
            </p:cxnSp>
          </p:grpSp>
          <p:grpSp>
            <p:nvGrpSpPr>
              <p:cNvPr id="5232" name="図形グループ 376"/>
              <p:cNvGrpSpPr>
                <a:grpSpLocks/>
              </p:cNvGrpSpPr>
              <p:nvPr/>
            </p:nvGrpSpPr>
            <p:grpSpPr bwMode="auto">
              <a:xfrm>
                <a:off x="6205561" y="4807076"/>
                <a:ext cx="131384" cy="318778"/>
                <a:chOff x="685800" y="2171700"/>
                <a:chExt cx="185738" cy="533400"/>
              </a:xfrm>
            </p:grpSpPr>
            <p:cxnSp>
              <p:nvCxnSpPr>
                <p:cNvPr id="402" name="直線コネクタ 74"/>
                <p:cNvCxnSpPr>
                  <a:cxnSpLocks noChangeShapeType="1"/>
                </p:cNvCxnSpPr>
                <p:nvPr/>
              </p:nvCxnSpPr>
              <p:spPr bwMode="auto">
                <a:xfrm rot="5400000" flipH="1" flipV="1">
                  <a:off x="469092" y="2466258"/>
                  <a:ext cx="443257" cy="8973"/>
                </a:xfrm>
                <a:prstGeom prst="line">
                  <a:avLst/>
                </a:prstGeom>
                <a:noFill/>
                <a:ln w="12700">
                  <a:solidFill>
                    <a:schemeClr val="tx1">
                      <a:lumMod val="50000"/>
                      <a:lumOff val="50000"/>
                    </a:schemeClr>
                  </a:solidFill>
                  <a:prstDash val="sysDash"/>
                  <a:round/>
                  <a:headEnd/>
                  <a:tailEnd/>
                </a:ln>
              </p:spPr>
            </p:cxnSp>
            <p:cxnSp>
              <p:nvCxnSpPr>
                <p:cNvPr id="403" name="直線コネクタ 74"/>
                <p:cNvCxnSpPr>
                  <a:cxnSpLocks noChangeShapeType="1"/>
                </p:cNvCxnSpPr>
                <p:nvPr/>
              </p:nvCxnSpPr>
              <p:spPr bwMode="auto">
                <a:xfrm rot="5400000" flipH="1" flipV="1">
                  <a:off x="492442" y="2441041"/>
                  <a:ext cx="445910" cy="8973"/>
                </a:xfrm>
                <a:prstGeom prst="line">
                  <a:avLst/>
                </a:prstGeom>
                <a:noFill/>
                <a:ln w="12700">
                  <a:solidFill>
                    <a:schemeClr val="tx1">
                      <a:lumMod val="50000"/>
                      <a:lumOff val="50000"/>
                    </a:schemeClr>
                  </a:solidFill>
                  <a:prstDash val="sysDash"/>
                  <a:round/>
                  <a:headEnd/>
                  <a:tailEnd/>
                </a:ln>
              </p:spPr>
            </p:cxnSp>
            <p:cxnSp>
              <p:nvCxnSpPr>
                <p:cNvPr id="404" name="直線コネクタ 74"/>
                <p:cNvCxnSpPr>
                  <a:cxnSpLocks noChangeShapeType="1"/>
                </p:cNvCxnSpPr>
                <p:nvPr/>
              </p:nvCxnSpPr>
              <p:spPr bwMode="auto">
                <a:xfrm rot="5400000" flipH="1" flipV="1">
                  <a:off x="519565" y="2480650"/>
                  <a:ext cx="443255" cy="6729"/>
                </a:xfrm>
                <a:prstGeom prst="line">
                  <a:avLst/>
                </a:prstGeom>
                <a:noFill/>
                <a:ln w="12700">
                  <a:solidFill>
                    <a:schemeClr val="tx1">
                      <a:lumMod val="50000"/>
                      <a:lumOff val="50000"/>
                    </a:schemeClr>
                  </a:solidFill>
                  <a:prstDash val="sysDash"/>
                  <a:round/>
                  <a:headEnd/>
                  <a:tailEnd/>
                </a:ln>
              </p:spPr>
            </p:cxnSp>
            <p:cxnSp>
              <p:nvCxnSpPr>
                <p:cNvPr id="405" name="直線コネクタ 74"/>
                <p:cNvCxnSpPr>
                  <a:cxnSpLocks noChangeShapeType="1"/>
                </p:cNvCxnSpPr>
                <p:nvPr/>
              </p:nvCxnSpPr>
              <p:spPr bwMode="auto">
                <a:xfrm rot="5400000" flipH="1" flipV="1">
                  <a:off x="545361" y="2452986"/>
                  <a:ext cx="443255" cy="8973"/>
                </a:xfrm>
                <a:prstGeom prst="line">
                  <a:avLst/>
                </a:prstGeom>
                <a:noFill/>
                <a:ln w="12700">
                  <a:solidFill>
                    <a:schemeClr val="tx1">
                      <a:lumMod val="50000"/>
                      <a:lumOff val="50000"/>
                    </a:schemeClr>
                  </a:solidFill>
                  <a:prstDash val="sysDash"/>
                  <a:round/>
                  <a:headEnd/>
                  <a:tailEnd/>
                </a:ln>
              </p:spPr>
            </p:cxnSp>
            <p:cxnSp>
              <p:nvCxnSpPr>
                <p:cNvPr id="406" name="直線コネクタ 74"/>
                <p:cNvCxnSpPr>
                  <a:cxnSpLocks noChangeShapeType="1"/>
                </p:cNvCxnSpPr>
                <p:nvPr/>
              </p:nvCxnSpPr>
              <p:spPr bwMode="auto">
                <a:xfrm rot="5400000" flipH="1" flipV="1">
                  <a:off x="570036" y="2415827"/>
                  <a:ext cx="443255" cy="8973"/>
                </a:xfrm>
                <a:prstGeom prst="line">
                  <a:avLst/>
                </a:prstGeom>
                <a:noFill/>
                <a:ln w="12700">
                  <a:solidFill>
                    <a:schemeClr val="tx1">
                      <a:lumMod val="50000"/>
                      <a:lumOff val="50000"/>
                    </a:schemeClr>
                  </a:solidFill>
                  <a:prstDash val="sysDash"/>
                  <a:round/>
                  <a:headEnd/>
                  <a:tailEnd/>
                </a:ln>
              </p:spPr>
            </p:cxnSp>
            <p:cxnSp>
              <p:nvCxnSpPr>
                <p:cNvPr id="407" name="直線コネクタ 74"/>
                <p:cNvCxnSpPr>
                  <a:cxnSpLocks noChangeShapeType="1"/>
                </p:cNvCxnSpPr>
                <p:nvPr/>
              </p:nvCxnSpPr>
              <p:spPr bwMode="auto">
                <a:xfrm rot="5400000" flipH="1" flipV="1">
                  <a:off x="594504" y="2391734"/>
                  <a:ext cx="445910" cy="6729"/>
                </a:xfrm>
                <a:prstGeom prst="line">
                  <a:avLst/>
                </a:prstGeom>
                <a:noFill/>
                <a:ln w="12700">
                  <a:solidFill>
                    <a:schemeClr val="tx1">
                      <a:lumMod val="50000"/>
                      <a:lumOff val="50000"/>
                    </a:schemeClr>
                  </a:solidFill>
                  <a:prstDash val="sysDash"/>
                  <a:round/>
                  <a:headEnd/>
                  <a:tailEnd/>
                </a:ln>
              </p:spPr>
            </p:cxnSp>
            <p:cxnSp>
              <p:nvCxnSpPr>
                <p:cNvPr id="408" name="直線コネクタ 74"/>
                <p:cNvCxnSpPr>
                  <a:cxnSpLocks noChangeShapeType="1"/>
                </p:cNvCxnSpPr>
                <p:nvPr/>
              </p:nvCxnSpPr>
              <p:spPr bwMode="auto">
                <a:xfrm rot="5400000" flipH="1" flipV="1">
                  <a:off x="620300" y="2427771"/>
                  <a:ext cx="445910" cy="8973"/>
                </a:xfrm>
                <a:prstGeom prst="line">
                  <a:avLst/>
                </a:prstGeom>
                <a:noFill/>
                <a:ln w="12700">
                  <a:solidFill>
                    <a:schemeClr val="tx1">
                      <a:lumMod val="50000"/>
                      <a:lumOff val="50000"/>
                    </a:schemeClr>
                  </a:solidFill>
                  <a:prstDash val="sysDash"/>
                  <a:round/>
                  <a:headEnd/>
                  <a:tailEnd/>
                </a:ln>
              </p:spPr>
            </p:cxnSp>
            <p:cxnSp>
              <p:nvCxnSpPr>
                <p:cNvPr id="409" name="直線コネクタ 74"/>
                <p:cNvCxnSpPr>
                  <a:cxnSpLocks noChangeShapeType="1"/>
                </p:cNvCxnSpPr>
                <p:nvPr/>
              </p:nvCxnSpPr>
              <p:spPr bwMode="auto">
                <a:xfrm rot="5400000" flipH="1" flipV="1">
                  <a:off x="646302" y="2402556"/>
                  <a:ext cx="443257" cy="8973"/>
                </a:xfrm>
                <a:prstGeom prst="line">
                  <a:avLst/>
                </a:prstGeom>
                <a:noFill/>
                <a:ln w="12700">
                  <a:solidFill>
                    <a:schemeClr val="tx1">
                      <a:lumMod val="50000"/>
                      <a:lumOff val="50000"/>
                    </a:schemeClr>
                  </a:solidFill>
                  <a:prstDash val="sysDash"/>
                  <a:round/>
                  <a:headEnd/>
                  <a:tailEnd/>
                </a:ln>
              </p:spPr>
            </p:cxnSp>
          </p:grpSp>
          <p:pic>
            <p:nvPicPr>
              <p:cNvPr id="5233"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234"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235"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224" name="図 299" descr="Server HP.jpg"/>
            <p:cNvPicPr>
              <a:picLocks noChangeAspect="1"/>
            </p:cNvPicPr>
            <p:nvPr/>
          </p:nvPicPr>
          <p:blipFill>
            <a:blip r:embed="rId4" cstate="print"/>
            <a:srcRect/>
            <a:stretch>
              <a:fillRect/>
            </a:stretch>
          </p:blipFill>
          <p:spPr bwMode="auto">
            <a:xfrm>
              <a:off x="6361367" y="3692508"/>
              <a:ext cx="461752" cy="45719"/>
            </a:xfrm>
            <a:prstGeom prst="rect">
              <a:avLst/>
            </a:prstGeom>
            <a:noFill/>
            <a:ln w="9525">
              <a:noFill/>
              <a:miter lim="800000"/>
              <a:headEnd/>
              <a:tailEnd/>
            </a:ln>
          </p:spPr>
        </p:pic>
        <p:pic>
          <p:nvPicPr>
            <p:cNvPr id="5225" name="図 300" descr="Server HP.jpg"/>
            <p:cNvPicPr>
              <a:picLocks noChangeAspect="1"/>
            </p:cNvPicPr>
            <p:nvPr/>
          </p:nvPicPr>
          <p:blipFill>
            <a:blip r:embed="rId4" cstate="print"/>
            <a:srcRect/>
            <a:stretch>
              <a:fillRect/>
            </a:stretch>
          </p:blipFill>
          <p:spPr bwMode="auto">
            <a:xfrm>
              <a:off x="6361367" y="3736958"/>
              <a:ext cx="461752" cy="45719"/>
            </a:xfrm>
            <a:prstGeom prst="rect">
              <a:avLst/>
            </a:prstGeom>
            <a:noFill/>
            <a:ln w="9525">
              <a:noFill/>
              <a:miter lim="800000"/>
              <a:headEnd/>
              <a:tailEnd/>
            </a:ln>
          </p:spPr>
        </p:pic>
        <p:pic>
          <p:nvPicPr>
            <p:cNvPr id="5226" name="図 313" descr="Server HP.jpg"/>
            <p:cNvPicPr>
              <a:picLocks noChangeAspect="1"/>
            </p:cNvPicPr>
            <p:nvPr/>
          </p:nvPicPr>
          <p:blipFill>
            <a:blip r:embed="rId4" cstate="print"/>
            <a:srcRect/>
            <a:stretch>
              <a:fillRect/>
            </a:stretch>
          </p:blipFill>
          <p:spPr bwMode="auto">
            <a:xfrm>
              <a:off x="6361367" y="3781408"/>
              <a:ext cx="461752" cy="45719"/>
            </a:xfrm>
            <a:prstGeom prst="rect">
              <a:avLst/>
            </a:prstGeom>
            <a:noFill/>
            <a:ln w="9525">
              <a:noFill/>
              <a:miter lim="800000"/>
              <a:headEnd/>
              <a:tailEnd/>
            </a:ln>
          </p:spPr>
        </p:pic>
        <p:pic>
          <p:nvPicPr>
            <p:cNvPr id="5227" name="図 314" descr="Server HP.jpg"/>
            <p:cNvPicPr>
              <a:picLocks noChangeAspect="1"/>
            </p:cNvPicPr>
            <p:nvPr/>
          </p:nvPicPr>
          <p:blipFill>
            <a:blip r:embed="rId4" cstate="print"/>
            <a:srcRect/>
            <a:stretch>
              <a:fillRect/>
            </a:stretch>
          </p:blipFill>
          <p:spPr bwMode="auto">
            <a:xfrm>
              <a:off x="6361367" y="3825858"/>
              <a:ext cx="461752" cy="45719"/>
            </a:xfrm>
            <a:prstGeom prst="rect">
              <a:avLst/>
            </a:prstGeom>
            <a:noFill/>
            <a:ln w="9525">
              <a:noFill/>
              <a:miter lim="800000"/>
              <a:headEnd/>
              <a:tailEnd/>
            </a:ln>
          </p:spPr>
        </p:pic>
        <p:pic>
          <p:nvPicPr>
            <p:cNvPr id="5228" name="図 381" descr="Server HP.jpg"/>
            <p:cNvPicPr>
              <a:picLocks noChangeAspect="1"/>
            </p:cNvPicPr>
            <p:nvPr/>
          </p:nvPicPr>
          <p:blipFill>
            <a:blip r:embed="rId4" cstate="print"/>
            <a:srcRect/>
            <a:stretch>
              <a:fillRect/>
            </a:stretch>
          </p:blipFill>
          <p:spPr bwMode="auto">
            <a:xfrm>
              <a:off x="6361367" y="3908408"/>
              <a:ext cx="461752" cy="45719"/>
            </a:xfrm>
            <a:prstGeom prst="rect">
              <a:avLst/>
            </a:prstGeom>
            <a:noFill/>
            <a:ln w="9525">
              <a:noFill/>
              <a:miter lim="800000"/>
              <a:headEnd/>
              <a:tailEnd/>
            </a:ln>
          </p:spPr>
        </p:pic>
        <p:pic>
          <p:nvPicPr>
            <p:cNvPr id="5229" name="図 382" descr="Server HP.jpg"/>
            <p:cNvPicPr>
              <a:picLocks noChangeAspect="1"/>
            </p:cNvPicPr>
            <p:nvPr/>
          </p:nvPicPr>
          <p:blipFill>
            <a:blip r:embed="rId4" cstate="print"/>
            <a:srcRect/>
            <a:stretch>
              <a:fillRect/>
            </a:stretch>
          </p:blipFill>
          <p:spPr bwMode="auto">
            <a:xfrm>
              <a:off x="6361367" y="3952858"/>
              <a:ext cx="461752" cy="45719"/>
            </a:xfrm>
            <a:prstGeom prst="rect">
              <a:avLst/>
            </a:prstGeom>
            <a:noFill/>
            <a:ln w="9525">
              <a:noFill/>
              <a:miter lim="800000"/>
              <a:headEnd/>
              <a:tailEnd/>
            </a:ln>
          </p:spPr>
        </p:pic>
      </p:grpSp>
      <p:sp>
        <p:nvSpPr>
          <p:cNvPr id="5147" name="テキスト ボックス 443"/>
          <p:cNvSpPr txBox="1">
            <a:spLocks noChangeArrowheads="1"/>
          </p:cNvSpPr>
          <p:nvPr/>
        </p:nvSpPr>
        <p:spPr bwMode="auto">
          <a:xfrm>
            <a:off x="1268413" y="5867400"/>
            <a:ext cx="1006475" cy="369888"/>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br>
              <a:rPr lang="en-US" altLang="ja-JP" sz="900">
                <a:latin typeface="Arial Narrow" pitchFamily="34" charset="0"/>
              </a:rPr>
            </a:br>
            <a:r>
              <a:rPr lang="en-US" altLang="ja-JP" sz="900">
                <a:latin typeface="Arial Narrow" pitchFamily="34" charset="0"/>
              </a:rPr>
              <a:t>OST, MDT</a:t>
            </a:r>
            <a:endParaRPr lang="ja-JP" altLang="en-US" sz="900">
              <a:latin typeface="Arial Narrow" pitchFamily="34" charset="0"/>
            </a:endParaRPr>
          </a:p>
        </p:txBody>
      </p:sp>
      <p:sp>
        <p:nvSpPr>
          <p:cNvPr id="5148" name="テキスト ボックス 445"/>
          <p:cNvSpPr txBox="1">
            <a:spLocks noChangeArrowheads="1"/>
          </p:cNvSpPr>
          <p:nvPr/>
        </p:nvSpPr>
        <p:spPr bwMode="auto">
          <a:xfrm>
            <a:off x="1428750" y="5340350"/>
            <a:ext cx="371475" cy="431800"/>
          </a:xfrm>
          <a:prstGeom prst="rect">
            <a:avLst/>
          </a:prstGeom>
          <a:noFill/>
          <a:ln w="9525">
            <a:noFill/>
            <a:miter lim="800000"/>
            <a:headEnd/>
            <a:tailEnd/>
          </a:ln>
        </p:spPr>
        <p:txBody>
          <a:bodyPr wrap="none">
            <a:spAutoFit/>
          </a:bodyPr>
          <a:lstStyle/>
          <a:p>
            <a:r>
              <a:rPr lang="en-US" altLang="ja-JP" sz="2200" b="1">
                <a:solidFill>
                  <a:srgbClr val="FF0000"/>
                </a:solidFill>
              </a:rPr>
              <a:t>2</a:t>
            </a:r>
            <a:endParaRPr lang="ja-JP" altLang="en-US" sz="2200" b="1">
              <a:solidFill>
                <a:srgbClr val="FF0000"/>
              </a:solidFill>
            </a:endParaRPr>
          </a:p>
        </p:txBody>
      </p:sp>
      <p:sp>
        <p:nvSpPr>
          <p:cNvPr id="5149" name="AutoShape 7"/>
          <p:cNvSpPr>
            <a:spLocks noChangeArrowheads="1"/>
          </p:cNvSpPr>
          <p:nvPr/>
        </p:nvSpPr>
        <p:spPr bwMode="auto">
          <a:xfrm>
            <a:off x="152400" y="4572000"/>
            <a:ext cx="1066800" cy="1676400"/>
          </a:xfrm>
          <a:prstGeom prst="roundRect">
            <a:avLst>
              <a:gd name="adj" fmla="val 16667"/>
            </a:avLst>
          </a:prstGeom>
          <a:solidFill>
            <a:srgbClr val="CCFFFF"/>
          </a:solidFill>
          <a:ln w="9525">
            <a:solidFill>
              <a:schemeClr val="tx1"/>
            </a:solidFill>
            <a:round/>
            <a:headEnd/>
            <a:tailEnd/>
          </a:ln>
        </p:spPr>
        <p:txBody>
          <a:bodyPr wrap="none" anchor="ctr"/>
          <a:lstStyle/>
          <a:p>
            <a:endParaRPr lang="ja-JP" altLang="en-US"/>
          </a:p>
        </p:txBody>
      </p:sp>
      <p:grpSp>
        <p:nvGrpSpPr>
          <p:cNvPr id="5150" name="図形グループ 695"/>
          <p:cNvGrpSpPr>
            <a:grpSpLocks/>
          </p:cNvGrpSpPr>
          <p:nvPr/>
        </p:nvGrpSpPr>
        <p:grpSpPr bwMode="auto">
          <a:xfrm>
            <a:off x="265113" y="4673600"/>
            <a:ext cx="958850" cy="1227138"/>
            <a:chOff x="5864746" y="3669216"/>
            <a:chExt cx="958373" cy="1226178"/>
          </a:xfrm>
        </p:grpSpPr>
        <p:grpSp>
          <p:nvGrpSpPr>
            <p:cNvPr id="5194" name="図形グループ 322"/>
            <p:cNvGrpSpPr>
              <a:grpSpLocks/>
            </p:cNvGrpSpPr>
            <p:nvPr/>
          </p:nvGrpSpPr>
          <p:grpSpPr bwMode="auto">
            <a:xfrm>
              <a:off x="5864746" y="3669216"/>
              <a:ext cx="958373" cy="1226178"/>
              <a:chOff x="5931368" y="4631266"/>
              <a:chExt cx="958373" cy="1226178"/>
            </a:xfrm>
          </p:grpSpPr>
          <p:pic>
            <p:nvPicPr>
              <p:cNvPr id="5201"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202" name="図形グループ 367"/>
              <p:cNvGrpSpPr>
                <a:grpSpLocks/>
              </p:cNvGrpSpPr>
              <p:nvPr/>
            </p:nvGrpSpPr>
            <p:grpSpPr bwMode="auto">
              <a:xfrm>
                <a:off x="5981851" y="4840066"/>
                <a:ext cx="131384" cy="318778"/>
                <a:chOff x="685800" y="2171700"/>
                <a:chExt cx="185738" cy="533400"/>
              </a:xfrm>
            </p:grpSpPr>
            <p:cxnSp>
              <p:nvCxnSpPr>
                <p:cNvPr id="524" name="直線コネクタ 74"/>
                <p:cNvCxnSpPr>
                  <a:cxnSpLocks noChangeShapeType="1"/>
                </p:cNvCxnSpPr>
                <p:nvPr/>
              </p:nvCxnSpPr>
              <p:spPr bwMode="auto">
                <a:xfrm rot="5400000" flipH="1" flipV="1">
                  <a:off x="469071" y="2466796"/>
                  <a:ext cx="443255" cy="8973"/>
                </a:xfrm>
                <a:prstGeom prst="line">
                  <a:avLst/>
                </a:prstGeom>
                <a:noFill/>
                <a:ln w="12700">
                  <a:solidFill>
                    <a:schemeClr val="tx1">
                      <a:lumMod val="50000"/>
                      <a:lumOff val="50000"/>
                    </a:schemeClr>
                  </a:solidFill>
                  <a:prstDash val="sysDash"/>
                  <a:round/>
                  <a:headEnd/>
                  <a:tailEnd/>
                </a:ln>
              </p:spPr>
            </p:cxnSp>
            <p:cxnSp>
              <p:nvCxnSpPr>
                <p:cNvPr id="525" name="直線コネクタ 74"/>
                <p:cNvCxnSpPr>
                  <a:cxnSpLocks noChangeShapeType="1"/>
                </p:cNvCxnSpPr>
                <p:nvPr/>
              </p:nvCxnSpPr>
              <p:spPr bwMode="auto">
                <a:xfrm rot="5400000" flipH="1" flipV="1">
                  <a:off x="492418" y="2441581"/>
                  <a:ext cx="445910" cy="8973"/>
                </a:xfrm>
                <a:prstGeom prst="line">
                  <a:avLst/>
                </a:prstGeom>
                <a:noFill/>
                <a:ln w="12700">
                  <a:solidFill>
                    <a:schemeClr val="tx1">
                      <a:lumMod val="50000"/>
                      <a:lumOff val="50000"/>
                    </a:schemeClr>
                  </a:solidFill>
                  <a:prstDash val="sysDash"/>
                  <a:round/>
                  <a:headEnd/>
                  <a:tailEnd/>
                </a:ln>
              </p:spPr>
            </p:cxnSp>
            <p:cxnSp>
              <p:nvCxnSpPr>
                <p:cNvPr id="526" name="直線コネクタ 74"/>
                <p:cNvCxnSpPr>
                  <a:cxnSpLocks noChangeShapeType="1"/>
                </p:cNvCxnSpPr>
                <p:nvPr/>
              </p:nvCxnSpPr>
              <p:spPr bwMode="auto">
                <a:xfrm rot="5400000" flipH="1" flipV="1">
                  <a:off x="519541" y="2481188"/>
                  <a:ext cx="443257" cy="6730"/>
                </a:xfrm>
                <a:prstGeom prst="line">
                  <a:avLst/>
                </a:prstGeom>
                <a:noFill/>
                <a:ln w="12700">
                  <a:solidFill>
                    <a:schemeClr val="tx1">
                      <a:lumMod val="50000"/>
                      <a:lumOff val="50000"/>
                    </a:schemeClr>
                  </a:solidFill>
                  <a:prstDash val="sysDash"/>
                  <a:round/>
                  <a:headEnd/>
                  <a:tailEnd/>
                </a:ln>
              </p:spPr>
            </p:cxnSp>
            <p:cxnSp>
              <p:nvCxnSpPr>
                <p:cNvPr id="527" name="直線コネクタ 74"/>
                <p:cNvCxnSpPr>
                  <a:cxnSpLocks noChangeShapeType="1"/>
                </p:cNvCxnSpPr>
                <p:nvPr/>
              </p:nvCxnSpPr>
              <p:spPr bwMode="auto">
                <a:xfrm rot="5400000" flipH="1" flipV="1">
                  <a:off x="545337" y="2453526"/>
                  <a:ext cx="443257" cy="8973"/>
                </a:xfrm>
                <a:prstGeom prst="line">
                  <a:avLst/>
                </a:prstGeom>
                <a:noFill/>
                <a:ln w="12700">
                  <a:solidFill>
                    <a:schemeClr val="tx1">
                      <a:lumMod val="50000"/>
                      <a:lumOff val="50000"/>
                    </a:schemeClr>
                  </a:solidFill>
                  <a:prstDash val="sysDash"/>
                  <a:round/>
                  <a:headEnd/>
                  <a:tailEnd/>
                </a:ln>
              </p:spPr>
            </p:cxnSp>
            <p:cxnSp>
              <p:nvCxnSpPr>
                <p:cNvPr id="528" name="直線コネクタ 74"/>
                <p:cNvCxnSpPr>
                  <a:cxnSpLocks noChangeShapeType="1"/>
                </p:cNvCxnSpPr>
                <p:nvPr/>
              </p:nvCxnSpPr>
              <p:spPr bwMode="auto">
                <a:xfrm rot="5400000" flipH="1" flipV="1">
                  <a:off x="570011" y="2416367"/>
                  <a:ext cx="443257" cy="8973"/>
                </a:xfrm>
                <a:prstGeom prst="line">
                  <a:avLst/>
                </a:prstGeom>
                <a:noFill/>
                <a:ln w="12700">
                  <a:solidFill>
                    <a:schemeClr val="tx1">
                      <a:lumMod val="50000"/>
                      <a:lumOff val="50000"/>
                    </a:schemeClr>
                  </a:solidFill>
                  <a:prstDash val="sysDash"/>
                  <a:round/>
                  <a:headEnd/>
                  <a:tailEnd/>
                </a:ln>
              </p:spPr>
            </p:cxnSp>
            <p:cxnSp>
              <p:nvCxnSpPr>
                <p:cNvPr id="529" name="直線コネクタ 74"/>
                <p:cNvCxnSpPr>
                  <a:cxnSpLocks noChangeShapeType="1"/>
                </p:cNvCxnSpPr>
                <p:nvPr/>
              </p:nvCxnSpPr>
              <p:spPr bwMode="auto">
                <a:xfrm rot="5400000" flipH="1" flipV="1">
                  <a:off x="594482" y="2392271"/>
                  <a:ext cx="445910" cy="6730"/>
                </a:xfrm>
                <a:prstGeom prst="line">
                  <a:avLst/>
                </a:prstGeom>
                <a:noFill/>
                <a:ln w="12700">
                  <a:solidFill>
                    <a:schemeClr val="tx1">
                      <a:lumMod val="50000"/>
                      <a:lumOff val="50000"/>
                    </a:schemeClr>
                  </a:solidFill>
                  <a:prstDash val="sysDash"/>
                  <a:round/>
                  <a:headEnd/>
                  <a:tailEnd/>
                </a:ln>
              </p:spPr>
            </p:cxnSp>
            <p:cxnSp>
              <p:nvCxnSpPr>
                <p:cNvPr id="530" name="直線コネクタ 74"/>
                <p:cNvCxnSpPr>
                  <a:cxnSpLocks noChangeShapeType="1"/>
                </p:cNvCxnSpPr>
                <p:nvPr/>
              </p:nvCxnSpPr>
              <p:spPr bwMode="auto">
                <a:xfrm rot="5400000" flipH="1" flipV="1">
                  <a:off x="620278" y="2428309"/>
                  <a:ext cx="445910" cy="8973"/>
                </a:xfrm>
                <a:prstGeom prst="line">
                  <a:avLst/>
                </a:prstGeom>
                <a:noFill/>
                <a:ln w="12700">
                  <a:solidFill>
                    <a:schemeClr val="tx1">
                      <a:lumMod val="50000"/>
                      <a:lumOff val="50000"/>
                    </a:schemeClr>
                  </a:solidFill>
                  <a:prstDash val="sysDash"/>
                  <a:round/>
                  <a:headEnd/>
                  <a:tailEnd/>
                </a:ln>
              </p:spPr>
            </p:cxnSp>
            <p:cxnSp>
              <p:nvCxnSpPr>
                <p:cNvPr id="531" name="直線コネクタ 74"/>
                <p:cNvCxnSpPr>
                  <a:cxnSpLocks noChangeShapeType="1"/>
                </p:cNvCxnSpPr>
                <p:nvPr/>
              </p:nvCxnSpPr>
              <p:spPr bwMode="auto">
                <a:xfrm rot="5400000" flipH="1" flipV="1">
                  <a:off x="646279" y="2403095"/>
                  <a:ext cx="443255" cy="8973"/>
                </a:xfrm>
                <a:prstGeom prst="line">
                  <a:avLst/>
                </a:prstGeom>
                <a:noFill/>
                <a:ln w="12700">
                  <a:solidFill>
                    <a:schemeClr val="tx1">
                      <a:lumMod val="50000"/>
                      <a:lumOff val="50000"/>
                    </a:schemeClr>
                  </a:solidFill>
                  <a:prstDash val="sysDash"/>
                  <a:round/>
                  <a:headEnd/>
                  <a:tailEnd/>
                </a:ln>
              </p:spPr>
            </p:cxnSp>
          </p:grpSp>
          <p:grpSp>
            <p:nvGrpSpPr>
              <p:cNvPr id="5203" name="図形グループ 376"/>
              <p:cNvGrpSpPr>
                <a:grpSpLocks/>
              </p:cNvGrpSpPr>
              <p:nvPr/>
            </p:nvGrpSpPr>
            <p:grpSpPr bwMode="auto">
              <a:xfrm>
                <a:off x="6205561" y="4807076"/>
                <a:ext cx="131384" cy="318778"/>
                <a:chOff x="685800" y="2171700"/>
                <a:chExt cx="185738" cy="533400"/>
              </a:xfrm>
            </p:grpSpPr>
            <p:cxnSp>
              <p:nvCxnSpPr>
                <p:cNvPr id="516" name="直線コネクタ 74"/>
                <p:cNvCxnSpPr>
                  <a:cxnSpLocks noChangeShapeType="1"/>
                </p:cNvCxnSpPr>
                <p:nvPr/>
              </p:nvCxnSpPr>
              <p:spPr bwMode="auto">
                <a:xfrm rot="5400000" flipH="1" flipV="1">
                  <a:off x="469092" y="2466258"/>
                  <a:ext cx="443257" cy="8973"/>
                </a:xfrm>
                <a:prstGeom prst="line">
                  <a:avLst/>
                </a:prstGeom>
                <a:noFill/>
                <a:ln w="12700">
                  <a:solidFill>
                    <a:schemeClr val="tx1">
                      <a:lumMod val="50000"/>
                      <a:lumOff val="50000"/>
                    </a:schemeClr>
                  </a:solidFill>
                  <a:prstDash val="sysDash"/>
                  <a:round/>
                  <a:headEnd/>
                  <a:tailEnd/>
                </a:ln>
              </p:spPr>
            </p:cxnSp>
            <p:cxnSp>
              <p:nvCxnSpPr>
                <p:cNvPr id="517" name="直線コネクタ 74"/>
                <p:cNvCxnSpPr>
                  <a:cxnSpLocks noChangeShapeType="1"/>
                </p:cNvCxnSpPr>
                <p:nvPr/>
              </p:nvCxnSpPr>
              <p:spPr bwMode="auto">
                <a:xfrm rot="5400000" flipH="1" flipV="1">
                  <a:off x="492442" y="2441041"/>
                  <a:ext cx="445910" cy="8973"/>
                </a:xfrm>
                <a:prstGeom prst="line">
                  <a:avLst/>
                </a:prstGeom>
                <a:noFill/>
                <a:ln w="12700">
                  <a:solidFill>
                    <a:schemeClr val="tx1">
                      <a:lumMod val="50000"/>
                      <a:lumOff val="50000"/>
                    </a:schemeClr>
                  </a:solidFill>
                  <a:prstDash val="sysDash"/>
                  <a:round/>
                  <a:headEnd/>
                  <a:tailEnd/>
                </a:ln>
              </p:spPr>
            </p:cxnSp>
            <p:cxnSp>
              <p:nvCxnSpPr>
                <p:cNvPr id="518" name="直線コネクタ 74"/>
                <p:cNvCxnSpPr>
                  <a:cxnSpLocks noChangeShapeType="1"/>
                </p:cNvCxnSpPr>
                <p:nvPr/>
              </p:nvCxnSpPr>
              <p:spPr bwMode="auto">
                <a:xfrm rot="5400000" flipH="1" flipV="1">
                  <a:off x="519565" y="2480650"/>
                  <a:ext cx="443255" cy="6729"/>
                </a:xfrm>
                <a:prstGeom prst="line">
                  <a:avLst/>
                </a:prstGeom>
                <a:noFill/>
                <a:ln w="12700">
                  <a:solidFill>
                    <a:schemeClr val="tx1">
                      <a:lumMod val="50000"/>
                      <a:lumOff val="50000"/>
                    </a:schemeClr>
                  </a:solidFill>
                  <a:prstDash val="sysDash"/>
                  <a:round/>
                  <a:headEnd/>
                  <a:tailEnd/>
                </a:ln>
              </p:spPr>
            </p:cxnSp>
            <p:cxnSp>
              <p:nvCxnSpPr>
                <p:cNvPr id="519" name="直線コネクタ 74"/>
                <p:cNvCxnSpPr>
                  <a:cxnSpLocks noChangeShapeType="1"/>
                </p:cNvCxnSpPr>
                <p:nvPr/>
              </p:nvCxnSpPr>
              <p:spPr bwMode="auto">
                <a:xfrm rot="5400000" flipH="1" flipV="1">
                  <a:off x="545361" y="2452986"/>
                  <a:ext cx="443255" cy="8973"/>
                </a:xfrm>
                <a:prstGeom prst="line">
                  <a:avLst/>
                </a:prstGeom>
                <a:noFill/>
                <a:ln w="12700">
                  <a:solidFill>
                    <a:schemeClr val="tx1">
                      <a:lumMod val="50000"/>
                      <a:lumOff val="50000"/>
                    </a:schemeClr>
                  </a:solidFill>
                  <a:prstDash val="sysDash"/>
                  <a:round/>
                  <a:headEnd/>
                  <a:tailEnd/>
                </a:ln>
              </p:spPr>
            </p:cxnSp>
            <p:cxnSp>
              <p:nvCxnSpPr>
                <p:cNvPr id="520" name="直線コネクタ 74"/>
                <p:cNvCxnSpPr>
                  <a:cxnSpLocks noChangeShapeType="1"/>
                </p:cNvCxnSpPr>
                <p:nvPr/>
              </p:nvCxnSpPr>
              <p:spPr bwMode="auto">
                <a:xfrm rot="5400000" flipH="1" flipV="1">
                  <a:off x="570036" y="2415827"/>
                  <a:ext cx="443255" cy="8973"/>
                </a:xfrm>
                <a:prstGeom prst="line">
                  <a:avLst/>
                </a:prstGeom>
                <a:noFill/>
                <a:ln w="12700">
                  <a:solidFill>
                    <a:schemeClr val="tx1">
                      <a:lumMod val="50000"/>
                      <a:lumOff val="50000"/>
                    </a:schemeClr>
                  </a:solidFill>
                  <a:prstDash val="sysDash"/>
                  <a:round/>
                  <a:headEnd/>
                  <a:tailEnd/>
                </a:ln>
              </p:spPr>
            </p:cxnSp>
            <p:cxnSp>
              <p:nvCxnSpPr>
                <p:cNvPr id="521" name="直線コネクタ 74"/>
                <p:cNvCxnSpPr>
                  <a:cxnSpLocks noChangeShapeType="1"/>
                </p:cNvCxnSpPr>
                <p:nvPr/>
              </p:nvCxnSpPr>
              <p:spPr bwMode="auto">
                <a:xfrm rot="5400000" flipH="1" flipV="1">
                  <a:off x="594504" y="2391734"/>
                  <a:ext cx="445910" cy="6729"/>
                </a:xfrm>
                <a:prstGeom prst="line">
                  <a:avLst/>
                </a:prstGeom>
                <a:noFill/>
                <a:ln w="12700">
                  <a:solidFill>
                    <a:schemeClr val="tx1">
                      <a:lumMod val="50000"/>
                      <a:lumOff val="50000"/>
                    </a:schemeClr>
                  </a:solidFill>
                  <a:prstDash val="sysDash"/>
                  <a:round/>
                  <a:headEnd/>
                  <a:tailEnd/>
                </a:ln>
              </p:spPr>
            </p:cxnSp>
            <p:cxnSp>
              <p:nvCxnSpPr>
                <p:cNvPr id="522" name="直線コネクタ 74"/>
                <p:cNvCxnSpPr>
                  <a:cxnSpLocks noChangeShapeType="1"/>
                </p:cNvCxnSpPr>
                <p:nvPr/>
              </p:nvCxnSpPr>
              <p:spPr bwMode="auto">
                <a:xfrm rot="5400000" flipH="1" flipV="1">
                  <a:off x="620300" y="2427771"/>
                  <a:ext cx="445910" cy="8973"/>
                </a:xfrm>
                <a:prstGeom prst="line">
                  <a:avLst/>
                </a:prstGeom>
                <a:noFill/>
                <a:ln w="12700">
                  <a:solidFill>
                    <a:schemeClr val="tx1">
                      <a:lumMod val="50000"/>
                      <a:lumOff val="50000"/>
                    </a:schemeClr>
                  </a:solidFill>
                  <a:prstDash val="sysDash"/>
                  <a:round/>
                  <a:headEnd/>
                  <a:tailEnd/>
                </a:ln>
              </p:spPr>
            </p:cxnSp>
            <p:cxnSp>
              <p:nvCxnSpPr>
                <p:cNvPr id="523" name="直線コネクタ 74"/>
                <p:cNvCxnSpPr>
                  <a:cxnSpLocks noChangeShapeType="1"/>
                </p:cNvCxnSpPr>
                <p:nvPr/>
              </p:nvCxnSpPr>
              <p:spPr bwMode="auto">
                <a:xfrm rot="5400000" flipH="1" flipV="1">
                  <a:off x="646302" y="2402556"/>
                  <a:ext cx="443257" cy="8973"/>
                </a:xfrm>
                <a:prstGeom prst="line">
                  <a:avLst/>
                </a:prstGeom>
                <a:noFill/>
                <a:ln w="12700">
                  <a:solidFill>
                    <a:schemeClr val="tx1">
                      <a:lumMod val="50000"/>
                      <a:lumOff val="50000"/>
                    </a:schemeClr>
                  </a:solidFill>
                  <a:prstDash val="sysDash"/>
                  <a:round/>
                  <a:headEnd/>
                  <a:tailEnd/>
                </a:ln>
              </p:spPr>
            </p:cxnSp>
          </p:grpSp>
          <p:pic>
            <p:nvPicPr>
              <p:cNvPr id="5204"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205"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206"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195" name="図 483" descr="Server HP.jpg"/>
            <p:cNvPicPr>
              <a:picLocks noChangeAspect="1"/>
            </p:cNvPicPr>
            <p:nvPr/>
          </p:nvPicPr>
          <p:blipFill>
            <a:blip r:embed="rId4" cstate="print"/>
            <a:srcRect/>
            <a:stretch>
              <a:fillRect/>
            </a:stretch>
          </p:blipFill>
          <p:spPr bwMode="auto">
            <a:xfrm>
              <a:off x="6361367" y="3692508"/>
              <a:ext cx="461752" cy="45719"/>
            </a:xfrm>
            <a:prstGeom prst="rect">
              <a:avLst/>
            </a:prstGeom>
            <a:noFill/>
            <a:ln w="9525">
              <a:noFill/>
              <a:miter lim="800000"/>
              <a:headEnd/>
              <a:tailEnd/>
            </a:ln>
          </p:spPr>
        </p:pic>
        <p:pic>
          <p:nvPicPr>
            <p:cNvPr id="5196" name="図 484" descr="Server HP.jpg"/>
            <p:cNvPicPr>
              <a:picLocks noChangeAspect="1"/>
            </p:cNvPicPr>
            <p:nvPr/>
          </p:nvPicPr>
          <p:blipFill>
            <a:blip r:embed="rId4" cstate="print"/>
            <a:srcRect/>
            <a:stretch>
              <a:fillRect/>
            </a:stretch>
          </p:blipFill>
          <p:spPr bwMode="auto">
            <a:xfrm>
              <a:off x="6361367" y="3736958"/>
              <a:ext cx="461752" cy="45719"/>
            </a:xfrm>
            <a:prstGeom prst="rect">
              <a:avLst/>
            </a:prstGeom>
            <a:noFill/>
            <a:ln w="9525">
              <a:noFill/>
              <a:miter lim="800000"/>
              <a:headEnd/>
              <a:tailEnd/>
            </a:ln>
          </p:spPr>
        </p:pic>
        <p:pic>
          <p:nvPicPr>
            <p:cNvPr id="5197" name="図 495" descr="Server HP.jpg"/>
            <p:cNvPicPr>
              <a:picLocks noChangeAspect="1"/>
            </p:cNvPicPr>
            <p:nvPr/>
          </p:nvPicPr>
          <p:blipFill>
            <a:blip r:embed="rId4" cstate="print"/>
            <a:srcRect/>
            <a:stretch>
              <a:fillRect/>
            </a:stretch>
          </p:blipFill>
          <p:spPr bwMode="auto">
            <a:xfrm>
              <a:off x="6361367" y="3781408"/>
              <a:ext cx="461752" cy="45719"/>
            </a:xfrm>
            <a:prstGeom prst="rect">
              <a:avLst/>
            </a:prstGeom>
            <a:noFill/>
            <a:ln w="9525">
              <a:noFill/>
              <a:miter lim="800000"/>
              <a:headEnd/>
              <a:tailEnd/>
            </a:ln>
          </p:spPr>
        </p:pic>
        <p:pic>
          <p:nvPicPr>
            <p:cNvPr id="5198" name="図 496" descr="Server HP.jpg"/>
            <p:cNvPicPr>
              <a:picLocks noChangeAspect="1"/>
            </p:cNvPicPr>
            <p:nvPr/>
          </p:nvPicPr>
          <p:blipFill>
            <a:blip r:embed="rId4" cstate="print"/>
            <a:srcRect/>
            <a:stretch>
              <a:fillRect/>
            </a:stretch>
          </p:blipFill>
          <p:spPr bwMode="auto">
            <a:xfrm>
              <a:off x="6361367" y="3825858"/>
              <a:ext cx="461752" cy="45719"/>
            </a:xfrm>
            <a:prstGeom prst="rect">
              <a:avLst/>
            </a:prstGeom>
            <a:noFill/>
            <a:ln w="9525">
              <a:noFill/>
              <a:miter lim="800000"/>
              <a:headEnd/>
              <a:tailEnd/>
            </a:ln>
          </p:spPr>
        </p:pic>
        <p:pic>
          <p:nvPicPr>
            <p:cNvPr id="5199" name="図 497" descr="Server HP.jpg"/>
            <p:cNvPicPr>
              <a:picLocks noChangeAspect="1"/>
            </p:cNvPicPr>
            <p:nvPr/>
          </p:nvPicPr>
          <p:blipFill>
            <a:blip r:embed="rId4" cstate="print"/>
            <a:srcRect/>
            <a:stretch>
              <a:fillRect/>
            </a:stretch>
          </p:blipFill>
          <p:spPr bwMode="auto">
            <a:xfrm>
              <a:off x="6361367" y="3908408"/>
              <a:ext cx="461752" cy="45719"/>
            </a:xfrm>
            <a:prstGeom prst="rect">
              <a:avLst/>
            </a:prstGeom>
            <a:noFill/>
            <a:ln w="9525">
              <a:noFill/>
              <a:miter lim="800000"/>
              <a:headEnd/>
              <a:tailEnd/>
            </a:ln>
          </p:spPr>
        </p:pic>
        <p:pic>
          <p:nvPicPr>
            <p:cNvPr id="5200" name="図 498" descr="Server HP.jpg"/>
            <p:cNvPicPr>
              <a:picLocks noChangeAspect="1"/>
            </p:cNvPicPr>
            <p:nvPr/>
          </p:nvPicPr>
          <p:blipFill>
            <a:blip r:embed="rId4" cstate="print"/>
            <a:srcRect/>
            <a:stretch>
              <a:fillRect/>
            </a:stretch>
          </p:blipFill>
          <p:spPr bwMode="auto">
            <a:xfrm>
              <a:off x="6361367" y="3952858"/>
              <a:ext cx="461752" cy="45719"/>
            </a:xfrm>
            <a:prstGeom prst="rect">
              <a:avLst/>
            </a:prstGeom>
            <a:noFill/>
            <a:ln w="9525">
              <a:noFill/>
              <a:miter lim="800000"/>
              <a:headEnd/>
              <a:tailEnd/>
            </a:ln>
          </p:spPr>
        </p:pic>
      </p:grpSp>
      <p:sp>
        <p:nvSpPr>
          <p:cNvPr id="5151" name="テキスト ボックス 531"/>
          <p:cNvSpPr txBox="1">
            <a:spLocks noChangeArrowheads="1"/>
          </p:cNvSpPr>
          <p:nvPr/>
        </p:nvSpPr>
        <p:spPr bwMode="auto">
          <a:xfrm>
            <a:off x="201613" y="5867400"/>
            <a:ext cx="1006475" cy="369888"/>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br>
              <a:rPr lang="en-US" altLang="ja-JP" sz="900">
                <a:latin typeface="Arial Narrow" pitchFamily="34" charset="0"/>
              </a:rPr>
            </a:br>
            <a:r>
              <a:rPr lang="en-US" altLang="ja-JP" sz="900">
                <a:latin typeface="Arial Narrow" pitchFamily="34" charset="0"/>
              </a:rPr>
              <a:t>OST, MDT</a:t>
            </a:r>
            <a:endParaRPr lang="ja-JP" altLang="en-US" sz="900">
              <a:latin typeface="Arial Narrow" pitchFamily="34" charset="0"/>
            </a:endParaRPr>
          </a:p>
        </p:txBody>
      </p:sp>
      <p:sp>
        <p:nvSpPr>
          <p:cNvPr id="5152" name="テキスト ボックス 532"/>
          <p:cNvSpPr txBox="1">
            <a:spLocks noChangeArrowheads="1"/>
          </p:cNvSpPr>
          <p:nvPr/>
        </p:nvSpPr>
        <p:spPr bwMode="auto">
          <a:xfrm>
            <a:off x="361950" y="5340350"/>
            <a:ext cx="371475" cy="431800"/>
          </a:xfrm>
          <a:prstGeom prst="rect">
            <a:avLst/>
          </a:prstGeom>
          <a:noFill/>
          <a:ln w="9525">
            <a:noFill/>
            <a:miter lim="800000"/>
            <a:headEnd/>
            <a:tailEnd/>
          </a:ln>
        </p:spPr>
        <p:txBody>
          <a:bodyPr wrap="none">
            <a:spAutoFit/>
          </a:bodyPr>
          <a:lstStyle/>
          <a:p>
            <a:r>
              <a:rPr lang="en-US" altLang="ja-JP" sz="2200" b="1">
                <a:solidFill>
                  <a:srgbClr val="FF0000"/>
                </a:solidFill>
              </a:rPr>
              <a:t>1</a:t>
            </a:r>
            <a:endParaRPr lang="ja-JP" altLang="en-US" sz="2200" b="1">
              <a:solidFill>
                <a:srgbClr val="FF0000"/>
              </a:solidFill>
            </a:endParaRPr>
          </a:p>
        </p:txBody>
      </p:sp>
      <p:sp>
        <p:nvSpPr>
          <p:cNvPr id="5153" name="Rectangle 216"/>
          <p:cNvSpPr>
            <a:spLocks noChangeArrowheads="1"/>
          </p:cNvSpPr>
          <p:nvPr/>
        </p:nvSpPr>
        <p:spPr bwMode="auto">
          <a:xfrm>
            <a:off x="76200" y="1447800"/>
            <a:ext cx="4876800" cy="304800"/>
          </a:xfrm>
          <a:prstGeom prst="rect">
            <a:avLst/>
          </a:prstGeom>
          <a:noFill/>
          <a:ln w="9525">
            <a:noFill/>
            <a:miter lim="800000"/>
            <a:headEnd/>
            <a:tailEnd/>
          </a:ln>
        </p:spPr>
        <p:txBody>
          <a:bodyPr/>
          <a:lstStyle/>
          <a:p>
            <a:pPr marL="342900" indent="-342900" algn="ctr">
              <a:spcBef>
                <a:spcPct val="20000"/>
              </a:spcBef>
              <a:buClr>
                <a:srgbClr val="9DD789"/>
              </a:buClr>
              <a:buSzPct val="90000"/>
              <a:buFont typeface="Wingdings" pitchFamily="2" charset="2"/>
              <a:buNone/>
            </a:pPr>
            <a:r>
              <a:rPr lang="en-US" altLang="ja-JP" dirty="0">
                <a:solidFill>
                  <a:srgbClr val="0070C0"/>
                </a:solidFill>
                <a:latin typeface="HGP創英角ｺﾞｼｯｸUB" pitchFamily="50" charset="-128"/>
                <a:ea typeface="HGP創英角ｺﾞｼｯｸUB" pitchFamily="50" charset="-128"/>
              </a:rPr>
              <a:t>	</a:t>
            </a:r>
            <a:r>
              <a:rPr lang="en-US" altLang="ja-JP" dirty="0" err="1" smtClean="0">
                <a:solidFill>
                  <a:srgbClr val="0070C0"/>
                </a:solidFill>
                <a:latin typeface="HGP創英角ｺﾞｼｯｸUB" pitchFamily="50" charset="-128"/>
                <a:ea typeface="HGP創英角ｺﾞｼｯｸUB" pitchFamily="50" charset="-128"/>
              </a:rPr>
              <a:t>Lustre</a:t>
            </a:r>
            <a:r>
              <a:rPr lang="en-US" altLang="ja-JP" dirty="0" smtClean="0">
                <a:solidFill>
                  <a:srgbClr val="0070C0"/>
                </a:solidFill>
                <a:latin typeface="HGP創英角ｺﾞｼｯｸUB" pitchFamily="50" charset="-128"/>
                <a:ea typeface="HGP創英角ｺﾞｼｯｸUB" pitchFamily="50" charset="-128"/>
              </a:rPr>
              <a:t> Parallel </a:t>
            </a:r>
            <a:r>
              <a:rPr lang="en-US" altLang="ja-JP" dirty="0" err="1" smtClean="0">
                <a:solidFill>
                  <a:srgbClr val="0070C0"/>
                </a:solidFill>
                <a:latin typeface="HGP創英角ｺﾞｼｯｸUB" pitchFamily="50" charset="-128"/>
                <a:ea typeface="HGP創英角ｺﾞｼｯｸUB" pitchFamily="50" charset="-128"/>
              </a:rPr>
              <a:t>Filesystem</a:t>
            </a:r>
            <a:r>
              <a:rPr lang="en-US" altLang="ja-JP" dirty="0" smtClean="0">
                <a:solidFill>
                  <a:srgbClr val="0070C0"/>
                </a:solidFill>
                <a:latin typeface="HGP創英角ｺﾞｼｯｸUB" pitchFamily="50" charset="-128"/>
                <a:ea typeface="HGP創英角ｺﾞｼｯｸUB" pitchFamily="50" charset="-128"/>
              </a:rPr>
              <a:t> Partition, 5.93PB</a:t>
            </a:r>
            <a:endParaRPr lang="en-US" altLang="ja-JP" dirty="0">
              <a:solidFill>
                <a:srgbClr val="0070C0"/>
              </a:solidFill>
              <a:latin typeface="HGP創英角ｺﾞｼｯｸUB" pitchFamily="50" charset="-128"/>
              <a:ea typeface="HGP創英角ｺﾞｼｯｸUB" pitchFamily="50" charset="-128"/>
            </a:endParaRPr>
          </a:p>
        </p:txBody>
      </p:sp>
      <p:sp>
        <p:nvSpPr>
          <p:cNvPr id="188" name="Rectangle 216"/>
          <p:cNvSpPr>
            <a:spLocks noChangeArrowheads="1"/>
          </p:cNvSpPr>
          <p:nvPr/>
        </p:nvSpPr>
        <p:spPr bwMode="auto">
          <a:xfrm>
            <a:off x="76200" y="1752600"/>
            <a:ext cx="5181600" cy="2514600"/>
          </a:xfrm>
          <a:prstGeom prst="rect">
            <a:avLst/>
          </a:prstGeom>
          <a:noFill/>
          <a:ln w="9525">
            <a:noFill/>
            <a:miter lim="800000"/>
            <a:headEnd/>
            <a:tailEnd/>
          </a:ln>
        </p:spPr>
        <p:txBody>
          <a:bodyPr/>
          <a:lstStyle/>
          <a:p>
            <a:pPr marL="342900" indent="-342900">
              <a:spcBef>
                <a:spcPts val="0"/>
              </a:spcBef>
              <a:buClr>
                <a:srgbClr val="9DD789"/>
              </a:buClr>
              <a:buSzPct val="90000"/>
              <a:buFont typeface="Wingdings" pitchFamily="2" charset="2"/>
              <a:buNone/>
              <a:defRPr/>
            </a:pPr>
            <a:r>
              <a:rPr lang="en-US" altLang="ja-JP" dirty="0">
                <a:latin typeface="HGP創英角ｺﾞｼｯｸUB" pitchFamily="50" charset="-128"/>
                <a:ea typeface="HGP創英角ｺﾞｼｯｸUB" pitchFamily="50" charset="-128"/>
              </a:rPr>
              <a:t>MDS</a:t>
            </a:r>
            <a:r>
              <a:rPr lang="ja-JP" altLang="en-US" dirty="0">
                <a:latin typeface="HGP創英角ｺﾞｼｯｸUB" pitchFamily="50" charset="-128"/>
                <a:ea typeface="HGP創英角ｺﾞｼｯｸUB" pitchFamily="50" charset="-128"/>
              </a:rPr>
              <a:t>：</a:t>
            </a:r>
            <a:r>
              <a:rPr lang="en-US" altLang="ja-JP" dirty="0">
                <a:latin typeface="HGP創英角ｺﾞｼｯｸUB" pitchFamily="50" charset="-128"/>
                <a:ea typeface="HGP創英角ｺﾞｼｯｸUB" pitchFamily="50" charset="-128"/>
              </a:rPr>
              <a:t>HP DL360 G6</a:t>
            </a:r>
            <a:r>
              <a:rPr lang="ja-JP" altLang="en-US" dirty="0">
                <a:latin typeface="HGP創英角ｺﾞｼｯｸUB" pitchFamily="50" charset="-128"/>
                <a:ea typeface="HGP創英角ｺﾞｼｯｸUB" pitchFamily="50" charset="-128"/>
              </a:rPr>
              <a:t> </a:t>
            </a:r>
            <a:r>
              <a:rPr lang="en-US" altLang="ja-JP" dirty="0">
                <a:latin typeface="HGP創英角ｺﾞｼｯｸUB" pitchFamily="50" charset="-128"/>
                <a:ea typeface="HGP創英角ｺﾞｼｯｸUB" pitchFamily="50" charset="-128"/>
              </a:rPr>
              <a:t>x10</a:t>
            </a:r>
          </a:p>
          <a:p>
            <a:pPr marL="342900" indent="-342900">
              <a:spcBef>
                <a:spcPts val="0"/>
              </a:spcBef>
              <a:buClr>
                <a:srgbClr val="9DD789"/>
              </a:buClr>
              <a:buSzPct val="90000"/>
              <a:buFont typeface="Wingdings" pitchFamily="2" charset="2"/>
              <a:buNone/>
              <a:defRPr/>
            </a:pPr>
            <a:r>
              <a:rPr lang="ja-JP" altLang="en-US" sz="1600" dirty="0">
                <a:latin typeface="HGP創英角ｺﾞｼｯｸUB" pitchFamily="50" charset="-128"/>
                <a:ea typeface="HGP創英角ｺﾞｼｯｸUB" pitchFamily="50" charset="-128"/>
              </a:rPr>
              <a:t>　</a:t>
            </a:r>
            <a:r>
              <a:rPr lang="en-US" altLang="ja-JP" sz="1600" dirty="0">
                <a:latin typeface="HGP創英角ｺﾞｼｯｸUB" pitchFamily="50" charset="-128"/>
                <a:ea typeface="HGP創英角ｺﾞｼｯｸUB" pitchFamily="50" charset="-128"/>
              </a:rPr>
              <a:t>-</a:t>
            </a:r>
            <a:r>
              <a:rPr lang="en-US" altLang="ja-JP" sz="1600" dirty="0" err="1">
                <a:latin typeface="HGP創英角ｺﾞｼｯｸUB" pitchFamily="50" charset="-128"/>
                <a:ea typeface="HGP創英角ｺﾞｼｯｸUB" pitchFamily="50" charset="-128"/>
              </a:rPr>
              <a:t>CPU:Intel</a:t>
            </a:r>
            <a:r>
              <a:rPr lang="en-US" altLang="ja-JP" sz="1600" dirty="0">
                <a:latin typeface="HGP創英角ｺﾞｼｯｸUB" pitchFamily="50" charset="-128"/>
                <a:ea typeface="HGP創英角ｺﾞｼｯｸUB" pitchFamily="50" charset="-128"/>
              </a:rPr>
              <a:t> </a:t>
            </a:r>
            <a:r>
              <a:rPr lang="en-US" altLang="ja-JP" sz="1600" dirty="0" err="1">
                <a:latin typeface="HGP創英角ｺﾞｼｯｸUB" pitchFamily="50" charset="-128"/>
                <a:ea typeface="HGP創英角ｺﾞｼｯｸUB" pitchFamily="50" charset="-128"/>
              </a:rPr>
              <a:t>Westmere</a:t>
            </a:r>
            <a:r>
              <a:rPr lang="en-US" altLang="ja-JP" sz="1600" dirty="0">
                <a:latin typeface="HGP創英角ｺﾞｼｯｸUB" pitchFamily="50" charset="-128"/>
                <a:ea typeface="HGP創英角ｺﾞｼｯｸUB" pitchFamily="50" charset="-128"/>
              </a:rPr>
              <a:t>-EP x2 </a:t>
            </a:r>
            <a:r>
              <a:rPr lang="en-US" altLang="ja-JP" sz="1600" dirty="0" smtClean="0">
                <a:latin typeface="HGP創英角ｺﾞｼｯｸUB" pitchFamily="50" charset="-128"/>
                <a:ea typeface="HGP創英角ｺﾞｼｯｸUB" pitchFamily="50" charset="-128"/>
              </a:rPr>
              <a:t>socket(12</a:t>
            </a:r>
            <a:r>
              <a:rPr lang="ja-JP" altLang="en-US" sz="1600" dirty="0" smtClean="0">
                <a:latin typeface="HGP創英角ｺﾞｼｯｸUB" pitchFamily="50" charset="-128"/>
                <a:ea typeface="HGP創英角ｺﾞｼｯｸUB" pitchFamily="50" charset="-128"/>
              </a:rPr>
              <a:t> </a:t>
            </a:r>
            <a:r>
              <a:rPr lang="en-US" altLang="ja-JP" sz="1600" dirty="0" smtClean="0">
                <a:latin typeface="HGP創英角ｺﾞｼｯｸUB" pitchFamily="50" charset="-128"/>
                <a:ea typeface="HGP創英角ｺﾞｼｯｸUB" pitchFamily="50" charset="-128"/>
              </a:rPr>
              <a:t>Cores)</a:t>
            </a:r>
            <a:endParaRPr lang="en-US" altLang="ja-JP" sz="1600" dirty="0">
              <a:latin typeface="HGP創英角ｺﾞｼｯｸUB" pitchFamily="50" charset="-128"/>
              <a:ea typeface="HGP創英角ｺﾞｼｯｸUB" pitchFamily="50" charset="-128"/>
            </a:endParaRPr>
          </a:p>
          <a:p>
            <a:pPr marL="342900" indent="-342900">
              <a:spcBef>
                <a:spcPts val="0"/>
              </a:spcBef>
              <a:buClr>
                <a:srgbClr val="9DD789"/>
              </a:buClr>
              <a:buSzPct val="90000"/>
              <a:buFont typeface="Wingdings" pitchFamily="2" charset="2"/>
              <a:buNone/>
              <a:defRPr/>
            </a:pPr>
            <a:r>
              <a:rPr lang="ja-JP" altLang="en-US" sz="1600" dirty="0">
                <a:latin typeface="HGP創英角ｺﾞｼｯｸUB" pitchFamily="50" charset="-128"/>
                <a:ea typeface="HGP創英角ｺﾞｼｯｸUB" pitchFamily="50" charset="-128"/>
              </a:rPr>
              <a:t>　</a:t>
            </a:r>
            <a:r>
              <a:rPr lang="en-US" altLang="ja-JP" sz="1600" dirty="0" smtClean="0">
                <a:latin typeface="HGP創英角ｺﾞｼｯｸUB" pitchFamily="50" charset="-128"/>
                <a:ea typeface="HGP創英角ｺﾞｼｯｸUB" pitchFamily="50" charset="-128"/>
              </a:rPr>
              <a:t>-Memory</a:t>
            </a:r>
            <a:r>
              <a:rPr lang="ja-JP" altLang="en-US" sz="1600" dirty="0" smtClean="0">
                <a:latin typeface="HGP創英角ｺﾞｼｯｸUB" pitchFamily="50" charset="-128"/>
                <a:ea typeface="HGP創英角ｺﾞｼｯｸUB" pitchFamily="50" charset="-128"/>
              </a:rPr>
              <a:t>：</a:t>
            </a:r>
            <a:r>
              <a:rPr lang="en-US" altLang="ja-JP" sz="1600" dirty="0">
                <a:latin typeface="HGP創英角ｺﾞｼｯｸUB" pitchFamily="50" charset="-128"/>
                <a:ea typeface="HGP創英角ｺﾞｼｯｸUB" pitchFamily="50" charset="-128"/>
              </a:rPr>
              <a:t>51GB(=48GiB)</a:t>
            </a:r>
          </a:p>
          <a:p>
            <a:pPr marL="342900" indent="-342900">
              <a:spcBef>
                <a:spcPts val="0"/>
              </a:spcBef>
              <a:buClr>
                <a:srgbClr val="9DD789"/>
              </a:buClr>
              <a:buSzPct val="90000"/>
              <a:buFont typeface="Wingdings" pitchFamily="2" charset="2"/>
              <a:buNone/>
              <a:defRPr/>
            </a:pPr>
            <a:r>
              <a:rPr lang="ja-JP" altLang="en-US" sz="1600" kern="0" dirty="0">
                <a:latin typeface="+mn-ea"/>
              </a:rPr>
              <a:t>　</a:t>
            </a:r>
            <a:r>
              <a:rPr lang="en-US" altLang="ja-JP" sz="1600" kern="0" dirty="0">
                <a:latin typeface="+mn-ea"/>
              </a:rPr>
              <a:t>-IB HCA:IB 4X QDR PCI-e G2</a:t>
            </a:r>
            <a:r>
              <a:rPr lang="ja-JP" altLang="en-US" sz="1600" kern="0" dirty="0">
                <a:latin typeface="+mn-ea"/>
              </a:rPr>
              <a:t> </a:t>
            </a:r>
            <a:r>
              <a:rPr lang="en-US" altLang="ja-JP" sz="1600" kern="0" dirty="0">
                <a:latin typeface="+mn-ea"/>
              </a:rPr>
              <a:t>x1port</a:t>
            </a:r>
            <a:endParaRPr lang="en-US" altLang="ja-JP" sz="1600" dirty="0">
              <a:latin typeface="HGP創英角ｺﾞｼｯｸUB" pitchFamily="50" charset="-128"/>
              <a:ea typeface="HGP創英角ｺﾞｼｯｸUB" pitchFamily="50" charset="-128"/>
            </a:endParaRPr>
          </a:p>
          <a:p>
            <a:pPr marL="342900" indent="-342900">
              <a:spcBef>
                <a:spcPts val="0"/>
              </a:spcBef>
              <a:buClr>
                <a:srgbClr val="9DD789"/>
              </a:buClr>
              <a:buSzPct val="90000"/>
              <a:buFont typeface="Wingdings" pitchFamily="2" charset="2"/>
              <a:buNone/>
              <a:defRPr/>
            </a:pPr>
            <a:r>
              <a:rPr lang="en-US" altLang="ja-JP" dirty="0">
                <a:latin typeface="HGP創英角ｺﾞｼｯｸUB" pitchFamily="50" charset="-128"/>
                <a:ea typeface="HGP創英角ｺﾞｼｯｸUB" pitchFamily="50" charset="-128"/>
              </a:rPr>
              <a:t>OSS</a:t>
            </a:r>
            <a:r>
              <a:rPr lang="ja-JP" altLang="en-US" dirty="0">
                <a:latin typeface="HGP創英角ｺﾞｼｯｸUB" pitchFamily="50" charset="-128"/>
                <a:ea typeface="HGP創英角ｺﾞｼｯｸUB" pitchFamily="50" charset="-128"/>
              </a:rPr>
              <a:t>：</a:t>
            </a:r>
            <a:r>
              <a:rPr lang="en-US" altLang="ja-JP" dirty="0">
                <a:latin typeface="HGP創英角ｺﾞｼｯｸUB" pitchFamily="50" charset="-128"/>
                <a:ea typeface="HGP創英角ｺﾞｼｯｸUB" pitchFamily="50" charset="-128"/>
              </a:rPr>
              <a:t>HP DL360 G6 x20</a:t>
            </a:r>
          </a:p>
          <a:p>
            <a:pPr marL="342900" indent="-342900">
              <a:spcBef>
                <a:spcPts val="0"/>
              </a:spcBef>
              <a:buClr>
                <a:srgbClr val="9DD789"/>
              </a:buClr>
              <a:buSzPct val="90000"/>
              <a:defRPr/>
            </a:pPr>
            <a:r>
              <a:rPr lang="ja-JP" altLang="en-US" sz="1600" dirty="0">
                <a:latin typeface="HGP創英角ｺﾞｼｯｸUB" pitchFamily="50" charset="-128"/>
                <a:ea typeface="HGP創英角ｺﾞｼｯｸUB" pitchFamily="50" charset="-128"/>
              </a:rPr>
              <a:t>　</a:t>
            </a:r>
            <a:r>
              <a:rPr lang="en-US" altLang="ja-JP" sz="1600" dirty="0">
                <a:latin typeface="HGP創英角ｺﾞｼｯｸUB" pitchFamily="50" charset="-128"/>
                <a:ea typeface="HGP創英角ｺﾞｼｯｸUB" pitchFamily="50" charset="-128"/>
              </a:rPr>
              <a:t>-</a:t>
            </a:r>
            <a:r>
              <a:rPr lang="en-US" altLang="ja-JP" sz="1600" dirty="0" err="1">
                <a:latin typeface="HGP創英角ｺﾞｼｯｸUB" pitchFamily="50" charset="-128"/>
                <a:ea typeface="HGP創英角ｺﾞｼｯｸUB" pitchFamily="50" charset="-128"/>
              </a:rPr>
              <a:t>CPU:Intel</a:t>
            </a:r>
            <a:r>
              <a:rPr lang="en-US" altLang="ja-JP" sz="1600" dirty="0">
                <a:latin typeface="HGP創英角ｺﾞｼｯｸUB" pitchFamily="50" charset="-128"/>
                <a:ea typeface="HGP創英角ｺﾞｼｯｸUB" pitchFamily="50" charset="-128"/>
              </a:rPr>
              <a:t> </a:t>
            </a:r>
            <a:r>
              <a:rPr lang="en-US" altLang="ja-JP" sz="1600" dirty="0" err="1">
                <a:latin typeface="HGP創英角ｺﾞｼｯｸUB" pitchFamily="50" charset="-128"/>
                <a:ea typeface="HGP創英角ｺﾞｼｯｸUB" pitchFamily="50" charset="-128"/>
              </a:rPr>
              <a:t>Westmere</a:t>
            </a:r>
            <a:r>
              <a:rPr lang="en-US" altLang="ja-JP" sz="1600" dirty="0">
                <a:latin typeface="HGP創英角ｺﾞｼｯｸUB" pitchFamily="50" charset="-128"/>
                <a:ea typeface="HGP創英角ｺﾞｼｯｸUB" pitchFamily="50" charset="-128"/>
              </a:rPr>
              <a:t>-EP x2 </a:t>
            </a:r>
            <a:r>
              <a:rPr lang="en-US" altLang="ja-JP" sz="1600" dirty="0" smtClean="0">
                <a:latin typeface="HGP創英角ｺﾞｼｯｸUB" pitchFamily="50" charset="-128"/>
                <a:ea typeface="HGP創英角ｺﾞｼｯｸUB" pitchFamily="50" charset="-128"/>
              </a:rPr>
              <a:t>socket(12</a:t>
            </a:r>
            <a:r>
              <a:rPr lang="ja-JP" altLang="en-US" sz="1600" dirty="0" smtClean="0">
                <a:latin typeface="HGP創英角ｺﾞｼｯｸUB" pitchFamily="50" charset="-128"/>
                <a:ea typeface="HGP創英角ｺﾞｼｯｸUB" pitchFamily="50" charset="-128"/>
              </a:rPr>
              <a:t> </a:t>
            </a:r>
            <a:r>
              <a:rPr lang="en-US" altLang="ja-JP" sz="1600" dirty="0" smtClean="0">
                <a:latin typeface="HGP創英角ｺﾞｼｯｸUB" pitchFamily="50" charset="-128"/>
                <a:ea typeface="HGP創英角ｺﾞｼｯｸUB" pitchFamily="50" charset="-128"/>
              </a:rPr>
              <a:t>Cores)</a:t>
            </a:r>
            <a:endParaRPr lang="en-US" altLang="ja-JP" sz="1600" dirty="0">
              <a:latin typeface="HGP創英角ｺﾞｼｯｸUB" pitchFamily="50" charset="-128"/>
              <a:ea typeface="HGP創英角ｺﾞｼｯｸUB" pitchFamily="50" charset="-128"/>
            </a:endParaRPr>
          </a:p>
          <a:p>
            <a:pPr marL="342900" indent="-342900">
              <a:spcBef>
                <a:spcPts val="0"/>
              </a:spcBef>
              <a:buClr>
                <a:srgbClr val="9DD789"/>
              </a:buClr>
              <a:buSzPct val="90000"/>
              <a:buFont typeface="Wingdings" pitchFamily="2" charset="2"/>
              <a:buNone/>
              <a:defRPr/>
            </a:pPr>
            <a:r>
              <a:rPr lang="ja-JP" altLang="en-US" sz="1600" dirty="0">
                <a:latin typeface="HGP創英角ｺﾞｼｯｸUB" pitchFamily="50" charset="-128"/>
                <a:ea typeface="HGP創英角ｺﾞｼｯｸUB" pitchFamily="50" charset="-128"/>
              </a:rPr>
              <a:t>　</a:t>
            </a:r>
            <a:r>
              <a:rPr lang="en-US" altLang="ja-JP" sz="1600" dirty="0" smtClean="0">
                <a:latin typeface="HGP創英角ｺﾞｼｯｸUB" pitchFamily="50" charset="-128"/>
                <a:ea typeface="HGP創英角ｺﾞｼｯｸUB" pitchFamily="50" charset="-128"/>
              </a:rPr>
              <a:t>-Memory</a:t>
            </a:r>
            <a:r>
              <a:rPr lang="ja-JP" altLang="en-US" sz="1600" dirty="0" smtClean="0">
                <a:latin typeface="HGP創英角ｺﾞｼｯｸUB" pitchFamily="50" charset="-128"/>
                <a:ea typeface="HGP創英角ｺﾞｼｯｸUB" pitchFamily="50" charset="-128"/>
              </a:rPr>
              <a:t>：</a:t>
            </a:r>
            <a:r>
              <a:rPr lang="en-US" altLang="ja-JP" sz="1600" dirty="0">
                <a:latin typeface="HGP創英角ｺﾞｼｯｸUB" pitchFamily="50" charset="-128"/>
                <a:ea typeface="HGP創英角ｺﾞｼｯｸUB" pitchFamily="50" charset="-128"/>
              </a:rPr>
              <a:t>25GB(=24GiB)</a:t>
            </a:r>
          </a:p>
          <a:p>
            <a:pPr marL="342900" indent="-342900">
              <a:spcBef>
                <a:spcPts val="0"/>
              </a:spcBef>
              <a:buClr>
                <a:srgbClr val="9DD789"/>
              </a:buClr>
              <a:buSzPct val="90000"/>
              <a:buFont typeface="Wingdings" pitchFamily="2" charset="2"/>
              <a:buNone/>
              <a:defRPr/>
            </a:pPr>
            <a:r>
              <a:rPr lang="ja-JP" altLang="en-US" sz="1600" kern="0" dirty="0">
                <a:latin typeface="+mn-ea"/>
              </a:rPr>
              <a:t>　</a:t>
            </a:r>
            <a:r>
              <a:rPr lang="en-US" altLang="ja-JP" sz="1600" kern="0" dirty="0">
                <a:latin typeface="+mn-ea"/>
              </a:rPr>
              <a:t>-IB HCA</a:t>
            </a:r>
            <a:r>
              <a:rPr lang="ja-JP" altLang="en-US" sz="1600" kern="0" dirty="0">
                <a:latin typeface="+mn-ea"/>
              </a:rPr>
              <a:t>：</a:t>
            </a:r>
            <a:r>
              <a:rPr lang="en-US" altLang="ja-JP" sz="1600" kern="0" dirty="0">
                <a:latin typeface="+mn-ea"/>
              </a:rPr>
              <a:t>IB 4X QDR PCI-e G2 x2port</a:t>
            </a:r>
            <a:endParaRPr lang="en-US" altLang="ja-JP" sz="1600" dirty="0">
              <a:latin typeface="HGP創英角ｺﾞｼｯｸUB" pitchFamily="50" charset="-128"/>
              <a:ea typeface="HGP創英角ｺﾞｼｯｸUB" pitchFamily="50" charset="-128"/>
            </a:endParaRPr>
          </a:p>
          <a:p>
            <a:pPr marL="342900" indent="-342900">
              <a:spcBef>
                <a:spcPts val="0"/>
              </a:spcBef>
              <a:buClr>
                <a:srgbClr val="9DD789"/>
              </a:buClr>
              <a:buSzPct val="90000"/>
              <a:buFont typeface="Wingdings" pitchFamily="2" charset="2"/>
              <a:buNone/>
              <a:defRPr/>
            </a:pPr>
            <a:r>
              <a:rPr lang="en-US" altLang="ja-JP" dirty="0" smtClean="0">
                <a:latin typeface="HGP創英角ｺﾞｼｯｸUB" pitchFamily="50" charset="-128"/>
                <a:ea typeface="HGP創英角ｺﾞｼｯｸUB" pitchFamily="50" charset="-128"/>
              </a:rPr>
              <a:t>Storage</a:t>
            </a:r>
            <a:r>
              <a:rPr lang="ja-JP" altLang="en-US" dirty="0" smtClean="0">
                <a:latin typeface="HGP創英角ｺﾞｼｯｸUB" pitchFamily="50" charset="-128"/>
                <a:ea typeface="HGP創英角ｺﾞｼｯｸUB" pitchFamily="50" charset="-128"/>
              </a:rPr>
              <a:t>：</a:t>
            </a:r>
            <a:r>
              <a:rPr lang="en-US" altLang="ja-JP" dirty="0">
                <a:latin typeface="HGP創英角ｺﾞｼｯｸUB" pitchFamily="50" charset="-128"/>
                <a:ea typeface="HGP創英角ｺﾞｼｯｸUB" pitchFamily="50" charset="-128"/>
              </a:rPr>
              <a:t>DDN SFA10000 x5</a:t>
            </a:r>
          </a:p>
          <a:p>
            <a:pPr marL="342900" indent="-342900">
              <a:spcBef>
                <a:spcPts val="0"/>
              </a:spcBef>
              <a:buClr>
                <a:srgbClr val="9DD789"/>
              </a:buClr>
              <a:buSzPct val="90000"/>
              <a:buFont typeface="Wingdings" pitchFamily="2" charset="2"/>
              <a:buNone/>
              <a:defRPr/>
            </a:pPr>
            <a:r>
              <a:rPr lang="ja-JP" altLang="en-US" sz="1600" dirty="0">
                <a:latin typeface="HGP創英角ｺﾞｼｯｸUB" pitchFamily="50" charset="-128"/>
                <a:ea typeface="HGP創英角ｺﾞｼｯｸUB" pitchFamily="50" charset="-128"/>
              </a:rPr>
              <a:t>　</a:t>
            </a:r>
            <a:r>
              <a:rPr lang="en-US" altLang="ja-JP" sz="1600" dirty="0">
                <a:latin typeface="HGP創英角ｺﾞｼｯｸUB" pitchFamily="50" charset="-128"/>
                <a:ea typeface="HGP創英角ｺﾞｼｯｸUB" pitchFamily="50" charset="-128"/>
              </a:rPr>
              <a:t>-</a:t>
            </a:r>
            <a:r>
              <a:rPr lang="en-US" altLang="ja-JP" sz="1600" dirty="0" smtClean="0">
                <a:latin typeface="HGP創英角ｺﾞｼｯｸUB" pitchFamily="50" charset="-128"/>
                <a:ea typeface="HGP創英角ｺﾞｼｯｸUB" pitchFamily="50" charset="-128"/>
              </a:rPr>
              <a:t>Total</a:t>
            </a:r>
            <a:r>
              <a:rPr lang="ja-JP" altLang="en-US" sz="1600" dirty="0" smtClean="0">
                <a:latin typeface="HGP創英角ｺﾞｼｯｸUB" pitchFamily="50" charset="-128"/>
                <a:ea typeface="HGP創英角ｺﾞｼｯｸUB" pitchFamily="50" charset="-128"/>
              </a:rPr>
              <a:t> </a:t>
            </a:r>
            <a:r>
              <a:rPr lang="en-US" altLang="ja-JP" sz="1600" dirty="0" smtClean="0">
                <a:latin typeface="HGP創英角ｺﾞｼｯｸUB" pitchFamily="50" charset="-128"/>
                <a:ea typeface="HGP創英角ｺﾞｼｯｸUB" pitchFamily="50" charset="-128"/>
              </a:rPr>
              <a:t>Capacity</a:t>
            </a:r>
            <a:r>
              <a:rPr lang="ja-JP" altLang="en-US" sz="1600" dirty="0" smtClean="0">
                <a:latin typeface="HGP創英角ｺﾞｼｯｸUB" pitchFamily="50" charset="-128"/>
                <a:ea typeface="HGP創英角ｺﾞｼｯｸUB" pitchFamily="50" charset="-128"/>
              </a:rPr>
              <a:t>：</a:t>
            </a:r>
            <a:r>
              <a:rPr lang="en-US" altLang="ja-JP" sz="1600" dirty="0">
                <a:latin typeface="HGP創英角ｺﾞｼｯｸUB" pitchFamily="50" charset="-128"/>
                <a:ea typeface="HGP創英角ｺﾞｼｯｸUB" pitchFamily="50" charset="-128"/>
              </a:rPr>
              <a:t>5.93PB</a:t>
            </a:r>
          </a:p>
          <a:p>
            <a:pPr marL="342900" indent="-342900">
              <a:spcBef>
                <a:spcPts val="0"/>
              </a:spcBef>
              <a:buClr>
                <a:srgbClr val="9DD789"/>
              </a:buClr>
              <a:buSzPct val="90000"/>
              <a:buFont typeface="Wingdings" pitchFamily="2" charset="2"/>
              <a:buNone/>
              <a:defRPr/>
            </a:pPr>
            <a:r>
              <a:rPr lang="en-US" altLang="ja-JP" sz="1600" dirty="0">
                <a:latin typeface="HGP創英角ｺﾞｼｯｸUB" pitchFamily="50" charset="-128"/>
                <a:ea typeface="HGP創英角ｺﾞｼｯｸUB" pitchFamily="50" charset="-128"/>
              </a:rPr>
              <a:t>	2TB SATA x 2950 Disks + 600GB SAS x 50 Disks</a:t>
            </a:r>
          </a:p>
        </p:txBody>
      </p:sp>
      <p:sp>
        <p:nvSpPr>
          <p:cNvPr id="5155" name="Rectangle 216"/>
          <p:cNvSpPr>
            <a:spLocks noChangeArrowheads="1"/>
          </p:cNvSpPr>
          <p:nvPr/>
        </p:nvSpPr>
        <p:spPr bwMode="auto">
          <a:xfrm>
            <a:off x="4724400" y="1447800"/>
            <a:ext cx="4343400" cy="304800"/>
          </a:xfrm>
          <a:prstGeom prst="rect">
            <a:avLst/>
          </a:prstGeom>
          <a:noFill/>
          <a:ln w="9525">
            <a:noFill/>
            <a:miter lim="800000"/>
            <a:headEnd/>
            <a:tailEnd/>
          </a:ln>
        </p:spPr>
        <p:txBody>
          <a:bodyPr/>
          <a:lstStyle/>
          <a:p>
            <a:pPr marL="342900" indent="-342900" algn="ctr">
              <a:spcBef>
                <a:spcPct val="20000"/>
              </a:spcBef>
              <a:buClr>
                <a:srgbClr val="9DD789"/>
              </a:buClr>
              <a:buSzPct val="90000"/>
              <a:buFont typeface="Wingdings" pitchFamily="2" charset="2"/>
              <a:buNone/>
            </a:pPr>
            <a:r>
              <a:rPr lang="en-US" altLang="ja-JP" sz="1600" dirty="0" smtClean="0">
                <a:solidFill>
                  <a:srgbClr val="0070C0"/>
                </a:solidFill>
                <a:latin typeface="HGP創英角ｺﾞｼｯｸUB" pitchFamily="50" charset="-128"/>
                <a:ea typeface="HGP創英角ｺﾞｼｯｸUB" pitchFamily="50" charset="-128"/>
              </a:rPr>
              <a:t>Home Partition 1.2PB</a:t>
            </a:r>
            <a:endParaRPr lang="en-US" altLang="ja-JP" sz="1600" dirty="0">
              <a:solidFill>
                <a:srgbClr val="0070C0"/>
              </a:solidFill>
              <a:latin typeface="HGP創英角ｺﾞｼｯｸUB" pitchFamily="50" charset="-128"/>
              <a:ea typeface="HGP創英角ｺﾞｼｯｸUB" pitchFamily="50" charset="-128"/>
            </a:endParaRPr>
          </a:p>
        </p:txBody>
      </p:sp>
      <p:sp>
        <p:nvSpPr>
          <p:cNvPr id="184" name="Rectangle 216"/>
          <p:cNvSpPr>
            <a:spLocks noChangeArrowheads="1"/>
          </p:cNvSpPr>
          <p:nvPr/>
        </p:nvSpPr>
        <p:spPr bwMode="auto">
          <a:xfrm>
            <a:off x="5486400" y="1752600"/>
            <a:ext cx="3962400" cy="2209800"/>
          </a:xfrm>
          <a:prstGeom prst="rect">
            <a:avLst/>
          </a:prstGeom>
          <a:noFill/>
          <a:ln w="9525">
            <a:noFill/>
            <a:miter lim="800000"/>
            <a:headEnd/>
            <a:tailEnd/>
          </a:ln>
        </p:spPr>
        <p:txBody>
          <a:bodyPr/>
          <a:lstStyle/>
          <a:p>
            <a:pPr marL="342900" indent="-342900">
              <a:spcBef>
                <a:spcPct val="20000"/>
              </a:spcBef>
              <a:buClr>
                <a:srgbClr val="9DD789"/>
              </a:buClr>
              <a:buSzPct val="90000"/>
              <a:buFont typeface="Wingdings" pitchFamily="2" charset="2"/>
              <a:buNone/>
              <a:defRPr/>
            </a:pPr>
            <a:r>
              <a:rPr lang="en-US" altLang="ja-JP" sz="1400" dirty="0" smtClean="0">
                <a:latin typeface="HGP創英角ｺﾞｼｯｸUB" pitchFamily="50" charset="-128"/>
                <a:ea typeface="HGP創英角ｺﾞｼｯｸUB" pitchFamily="50" charset="-128"/>
              </a:rPr>
              <a:t>NFS/CIFS</a:t>
            </a:r>
            <a:r>
              <a:rPr lang="ja-JP" altLang="en-US" sz="1400" dirty="0" smtClean="0">
                <a:latin typeface="HGP創英角ｺﾞｼｯｸUB" pitchFamily="50" charset="-128"/>
                <a:ea typeface="HGP創英角ｺﾞｼｯｸUB" pitchFamily="50" charset="-128"/>
              </a:rPr>
              <a:t>：</a:t>
            </a:r>
            <a:r>
              <a:rPr lang="en-US" altLang="ja-JP" sz="1400" dirty="0">
                <a:latin typeface="HGP創英角ｺﾞｼｯｸUB" pitchFamily="50" charset="-128"/>
                <a:ea typeface="HGP創英角ｺﾞｼｯｸUB" pitchFamily="50" charset="-128"/>
              </a:rPr>
              <a:t>HP DL380 G6</a:t>
            </a:r>
            <a:r>
              <a:rPr lang="ja-JP" altLang="en-US" sz="1400" dirty="0">
                <a:latin typeface="HGP創英角ｺﾞｼｯｸUB" pitchFamily="50" charset="-128"/>
                <a:ea typeface="HGP創英角ｺﾞｼｯｸUB" pitchFamily="50" charset="-128"/>
              </a:rPr>
              <a:t>　</a:t>
            </a:r>
            <a:r>
              <a:rPr lang="en-US" altLang="ja-JP" sz="1400" dirty="0">
                <a:latin typeface="HGP創英角ｺﾞｼｯｸUB" pitchFamily="50" charset="-128"/>
                <a:ea typeface="HGP創英角ｺﾞｼｯｸUB" pitchFamily="50" charset="-128"/>
              </a:rPr>
              <a:t>x4</a:t>
            </a:r>
          </a:p>
          <a:p>
            <a:pPr marL="342900" indent="-342900">
              <a:spcBef>
                <a:spcPct val="20000"/>
              </a:spcBef>
              <a:buClr>
                <a:srgbClr val="9DD789"/>
              </a:buClr>
              <a:buSzPct val="90000"/>
              <a:buFont typeface="Wingdings" pitchFamily="2" charset="2"/>
              <a:buNone/>
              <a:defRPr/>
            </a:pPr>
            <a:r>
              <a:rPr lang="ja-JP" altLang="en-US" sz="1200" dirty="0">
                <a:latin typeface="HGP創英角ｺﾞｼｯｸUB" pitchFamily="50" charset="-128"/>
                <a:ea typeface="HGP創英角ｺﾞｼｯｸUB" pitchFamily="50" charset="-128"/>
              </a:rPr>
              <a:t>　</a:t>
            </a:r>
            <a:r>
              <a:rPr lang="en-US" altLang="ja-JP" sz="1200" dirty="0">
                <a:latin typeface="HGP創英角ｺﾞｼｯｸUB" pitchFamily="50" charset="-128"/>
                <a:ea typeface="HGP創英角ｺﾞｼｯｸUB" pitchFamily="50" charset="-128"/>
              </a:rPr>
              <a:t>-</a:t>
            </a:r>
            <a:r>
              <a:rPr lang="en-US" altLang="ja-JP" sz="1200" dirty="0" err="1">
                <a:latin typeface="HGP創英角ｺﾞｼｯｸUB" pitchFamily="50" charset="-128"/>
                <a:ea typeface="HGP創英角ｺﾞｼｯｸUB" pitchFamily="50" charset="-128"/>
              </a:rPr>
              <a:t>CPU:Intel</a:t>
            </a:r>
            <a:r>
              <a:rPr lang="en-US" altLang="ja-JP" sz="1200" dirty="0">
                <a:latin typeface="HGP創英角ｺﾞｼｯｸUB" pitchFamily="50" charset="-128"/>
                <a:ea typeface="HGP創英角ｺﾞｼｯｸUB" pitchFamily="50" charset="-128"/>
              </a:rPr>
              <a:t> </a:t>
            </a:r>
            <a:r>
              <a:rPr lang="en-US" altLang="ja-JP" sz="1200" dirty="0" err="1">
                <a:latin typeface="HGP創英角ｺﾞｼｯｸUB" pitchFamily="50" charset="-128"/>
                <a:ea typeface="HGP創英角ｺﾞｼｯｸUB" pitchFamily="50" charset="-128"/>
              </a:rPr>
              <a:t>Westmere</a:t>
            </a:r>
            <a:r>
              <a:rPr lang="en-US" altLang="ja-JP" sz="1200" dirty="0">
                <a:latin typeface="HGP創英角ｺﾞｼｯｸUB" pitchFamily="50" charset="-128"/>
                <a:ea typeface="HGP創英角ｺﾞｼｯｸUB" pitchFamily="50" charset="-128"/>
              </a:rPr>
              <a:t>-EP x2 </a:t>
            </a:r>
            <a:r>
              <a:rPr lang="en-US" altLang="ja-JP" sz="1200" dirty="0" smtClean="0">
                <a:latin typeface="HGP創英角ｺﾞｼｯｸUB" pitchFamily="50" charset="-128"/>
                <a:ea typeface="HGP創英角ｺﾞｼｯｸUB" pitchFamily="50" charset="-128"/>
              </a:rPr>
              <a:t>socket(12</a:t>
            </a:r>
            <a:r>
              <a:rPr lang="ja-JP" altLang="en-US" sz="1200" dirty="0" smtClean="0">
                <a:latin typeface="HGP創英角ｺﾞｼｯｸUB" pitchFamily="50" charset="-128"/>
                <a:ea typeface="HGP創英角ｺﾞｼｯｸUB" pitchFamily="50" charset="-128"/>
              </a:rPr>
              <a:t> </a:t>
            </a:r>
            <a:r>
              <a:rPr lang="en-US" altLang="ja-JP" sz="1200" dirty="0" smtClean="0">
                <a:latin typeface="HGP創英角ｺﾞｼｯｸUB" pitchFamily="50" charset="-128"/>
                <a:ea typeface="HGP創英角ｺﾞｼｯｸUB" pitchFamily="50" charset="-128"/>
              </a:rPr>
              <a:t>Cores)</a:t>
            </a:r>
            <a:endParaRPr lang="en-US" altLang="ja-JP" sz="1200" dirty="0">
              <a:latin typeface="HGP創英角ｺﾞｼｯｸUB" pitchFamily="50" charset="-128"/>
              <a:ea typeface="HGP創英角ｺﾞｼｯｸUB" pitchFamily="50" charset="-128"/>
            </a:endParaRPr>
          </a:p>
          <a:p>
            <a:pPr marL="342900" indent="-342900">
              <a:spcBef>
                <a:spcPct val="20000"/>
              </a:spcBef>
              <a:buClr>
                <a:srgbClr val="9DD789"/>
              </a:buClr>
              <a:buSzPct val="90000"/>
              <a:buFont typeface="Wingdings" pitchFamily="2" charset="2"/>
              <a:buNone/>
              <a:defRPr/>
            </a:pPr>
            <a:r>
              <a:rPr lang="ja-JP" altLang="en-US" sz="1200" dirty="0">
                <a:latin typeface="HGP創英角ｺﾞｼｯｸUB" pitchFamily="50" charset="-128"/>
                <a:ea typeface="HGP創英角ｺﾞｼｯｸUB" pitchFamily="50" charset="-128"/>
              </a:rPr>
              <a:t>　</a:t>
            </a:r>
            <a:r>
              <a:rPr lang="en-US" altLang="ja-JP" sz="1200" dirty="0" smtClean="0">
                <a:latin typeface="HGP創英角ｺﾞｼｯｸUB" pitchFamily="50" charset="-128"/>
                <a:ea typeface="HGP創英角ｺﾞｼｯｸUB" pitchFamily="50" charset="-128"/>
              </a:rPr>
              <a:t>-Memory</a:t>
            </a:r>
            <a:r>
              <a:rPr lang="ja-JP" altLang="en-US" sz="1200" dirty="0" smtClean="0">
                <a:latin typeface="HGP創英角ｺﾞｼｯｸUB" pitchFamily="50" charset="-128"/>
                <a:ea typeface="HGP創英角ｺﾞｼｯｸUB" pitchFamily="50" charset="-128"/>
              </a:rPr>
              <a:t>：</a:t>
            </a:r>
            <a:r>
              <a:rPr lang="en-US" altLang="ja-JP" sz="1200" dirty="0">
                <a:latin typeface="HGP創英角ｺﾞｼｯｸUB" pitchFamily="50" charset="-128"/>
                <a:ea typeface="HGP創英角ｺﾞｼｯｸUB" pitchFamily="50" charset="-128"/>
              </a:rPr>
              <a:t>51GB(=48GiB)</a:t>
            </a:r>
          </a:p>
          <a:p>
            <a:pPr marL="342900" indent="-342900">
              <a:spcBef>
                <a:spcPct val="20000"/>
              </a:spcBef>
              <a:buClr>
                <a:srgbClr val="9DD789"/>
              </a:buClr>
              <a:buSzPct val="90000"/>
              <a:buFont typeface="Wingdings" pitchFamily="2" charset="2"/>
              <a:buNone/>
              <a:defRPr/>
            </a:pPr>
            <a:r>
              <a:rPr lang="ja-JP" altLang="en-US" sz="1200" dirty="0">
                <a:latin typeface="HGP創英角ｺﾞｼｯｸUB" pitchFamily="50" charset="-128"/>
                <a:ea typeface="HGP創英角ｺﾞｼｯｸUB" pitchFamily="50" charset="-128"/>
              </a:rPr>
              <a:t>　</a:t>
            </a:r>
            <a:r>
              <a:rPr lang="en-US" altLang="ja-JP" sz="1200" kern="0" dirty="0">
                <a:latin typeface="+mn-ea"/>
              </a:rPr>
              <a:t>-IB HCA:IB 4X QDR PCI-e G2 x2port</a:t>
            </a:r>
            <a:endParaRPr lang="en-US" altLang="ja-JP" sz="1200" dirty="0">
              <a:latin typeface="HGP創英角ｺﾞｼｯｸUB" pitchFamily="50" charset="-128"/>
              <a:ea typeface="HGP創英角ｺﾞｼｯｸUB" pitchFamily="50" charset="-128"/>
            </a:endParaRPr>
          </a:p>
          <a:p>
            <a:pPr marL="342900" indent="-342900">
              <a:spcBef>
                <a:spcPct val="20000"/>
              </a:spcBef>
              <a:buClr>
                <a:srgbClr val="9DD789"/>
              </a:buClr>
              <a:buSzPct val="90000"/>
              <a:buFont typeface="Wingdings" pitchFamily="2" charset="2"/>
              <a:buNone/>
              <a:defRPr/>
            </a:pPr>
            <a:r>
              <a:rPr lang="en-US" altLang="ja-JP" sz="1400" dirty="0" smtClean="0">
                <a:latin typeface="HGP創英角ｺﾞｼｯｸUB" pitchFamily="50" charset="-128"/>
                <a:ea typeface="HGP創英角ｺﾞｼｯｸUB" pitchFamily="50" charset="-128"/>
              </a:rPr>
              <a:t>NFS/CIFS/</a:t>
            </a:r>
            <a:r>
              <a:rPr lang="en-US" altLang="ja-JP" sz="1400" dirty="0" err="1" smtClean="0">
                <a:latin typeface="HGP創英角ｺﾞｼｯｸUB" pitchFamily="50" charset="-128"/>
                <a:ea typeface="HGP創英角ｺﾞｼｯｸUB" pitchFamily="50" charset="-128"/>
              </a:rPr>
              <a:t>iSCSI</a:t>
            </a:r>
            <a:r>
              <a:rPr lang="ja-JP" altLang="en-US" sz="1400" dirty="0" smtClean="0">
                <a:latin typeface="HGP創英角ｺﾞｼｯｸUB" pitchFamily="50" charset="-128"/>
                <a:ea typeface="HGP創英角ｺﾞｼｯｸUB" pitchFamily="50" charset="-128"/>
              </a:rPr>
              <a:t>：</a:t>
            </a:r>
            <a:r>
              <a:rPr lang="en-US" altLang="ja-JP" sz="1400" dirty="0" err="1">
                <a:latin typeface="HGP創英角ｺﾞｼｯｸUB" pitchFamily="50" charset="-128"/>
                <a:ea typeface="HGP創英角ｺﾞｼｯｸUB" pitchFamily="50" charset="-128"/>
              </a:rPr>
              <a:t>BlueArc</a:t>
            </a:r>
            <a:r>
              <a:rPr lang="en-US" altLang="ja-JP" sz="1400" dirty="0">
                <a:latin typeface="HGP創英角ｺﾞｼｯｸUB" pitchFamily="50" charset="-128"/>
                <a:ea typeface="HGP創英角ｺﾞｼｯｸUB" pitchFamily="50" charset="-128"/>
              </a:rPr>
              <a:t> Mercury100 x2</a:t>
            </a:r>
          </a:p>
          <a:p>
            <a:pPr marL="342900" indent="-342900">
              <a:spcBef>
                <a:spcPct val="20000"/>
              </a:spcBef>
              <a:buClr>
                <a:srgbClr val="9DD789"/>
              </a:buClr>
              <a:buSzPct val="90000"/>
              <a:buFont typeface="Wingdings" pitchFamily="2" charset="2"/>
              <a:buNone/>
              <a:defRPr/>
            </a:pPr>
            <a:r>
              <a:rPr lang="en-US" altLang="ja-JP" sz="1200" kern="0" dirty="0">
                <a:latin typeface="+mn-ea"/>
              </a:rPr>
              <a:t> </a:t>
            </a:r>
            <a:r>
              <a:rPr lang="ja-JP" altLang="en-US" sz="1200" kern="0" dirty="0">
                <a:latin typeface="+mn-ea"/>
              </a:rPr>
              <a:t> </a:t>
            </a:r>
            <a:r>
              <a:rPr lang="en-US" altLang="ja-JP" sz="1200" kern="0" dirty="0">
                <a:latin typeface="+mn-ea"/>
              </a:rPr>
              <a:t>-10GbE x2</a:t>
            </a:r>
            <a:endParaRPr lang="en-US" altLang="ja-JP" sz="1200" dirty="0">
              <a:latin typeface="HGP創英角ｺﾞｼｯｸUB" pitchFamily="50" charset="-128"/>
              <a:ea typeface="HGP創英角ｺﾞｼｯｸUB" pitchFamily="50" charset="-128"/>
            </a:endParaRPr>
          </a:p>
          <a:p>
            <a:pPr marL="342900" indent="-342900">
              <a:spcBef>
                <a:spcPct val="20000"/>
              </a:spcBef>
              <a:buClr>
                <a:srgbClr val="9DD789"/>
              </a:buClr>
              <a:buSzPct val="90000"/>
              <a:buFont typeface="Wingdings" pitchFamily="2" charset="2"/>
              <a:buNone/>
              <a:defRPr/>
            </a:pPr>
            <a:r>
              <a:rPr lang="ja-JP" altLang="en-US" sz="1400" dirty="0">
                <a:latin typeface="HGP創英角ｺﾞｼｯｸUB" pitchFamily="50" charset="-128"/>
                <a:ea typeface="HGP創英角ｺﾞｼｯｸUB" pitchFamily="50" charset="-128"/>
              </a:rPr>
              <a:t>ストレージ：</a:t>
            </a:r>
            <a:r>
              <a:rPr lang="en-US" altLang="ja-JP" sz="1400" dirty="0">
                <a:latin typeface="HGP創英角ｺﾞｼｯｸUB" pitchFamily="50" charset="-128"/>
                <a:ea typeface="HGP創英角ｺﾞｼｯｸUB" pitchFamily="50" charset="-128"/>
              </a:rPr>
              <a:t>DDN SFA10000 x1</a:t>
            </a:r>
          </a:p>
          <a:p>
            <a:pPr marL="342900" indent="-342900">
              <a:spcBef>
                <a:spcPct val="20000"/>
              </a:spcBef>
              <a:buClr>
                <a:srgbClr val="9DD789"/>
              </a:buClr>
              <a:buSzPct val="90000"/>
              <a:buFont typeface="Wingdings" pitchFamily="2" charset="2"/>
              <a:buNone/>
              <a:defRPr/>
            </a:pPr>
            <a:r>
              <a:rPr lang="ja-JP" altLang="en-US" sz="1200" kern="0" dirty="0">
                <a:latin typeface="+mn-ea"/>
                <a:ea typeface="+mn-ea"/>
              </a:rPr>
              <a:t>　</a:t>
            </a:r>
            <a:r>
              <a:rPr lang="en-US" altLang="ja-JP" sz="1200" kern="0" dirty="0">
                <a:latin typeface="+mn-ea"/>
                <a:ea typeface="+mn-ea"/>
              </a:rPr>
              <a:t>-</a:t>
            </a:r>
            <a:r>
              <a:rPr lang="en-US" altLang="ja-JP" sz="1200" kern="0" dirty="0" smtClean="0">
                <a:latin typeface="+mn-ea"/>
                <a:ea typeface="+mn-ea"/>
              </a:rPr>
              <a:t>Total</a:t>
            </a:r>
            <a:r>
              <a:rPr lang="ja-JP" altLang="en-US" sz="1200" kern="0" dirty="0" smtClean="0">
                <a:latin typeface="+mn-ea"/>
                <a:ea typeface="+mn-ea"/>
              </a:rPr>
              <a:t> </a:t>
            </a:r>
            <a:r>
              <a:rPr lang="en-US" altLang="ja-JP" sz="1200" kern="0" dirty="0" smtClean="0">
                <a:latin typeface="+mn-ea"/>
                <a:ea typeface="+mn-ea"/>
              </a:rPr>
              <a:t>Capacity</a:t>
            </a:r>
            <a:r>
              <a:rPr lang="ja-JP" altLang="en-US" sz="1200" kern="0" dirty="0" smtClean="0">
                <a:latin typeface="+mn-ea"/>
                <a:ea typeface="+mn-ea"/>
              </a:rPr>
              <a:t>：</a:t>
            </a:r>
            <a:r>
              <a:rPr lang="en-US" altLang="ja-JP" sz="1200" kern="0" dirty="0">
                <a:latin typeface="+mn-ea"/>
                <a:ea typeface="+mn-ea"/>
              </a:rPr>
              <a:t>1.2PB</a:t>
            </a:r>
          </a:p>
          <a:p>
            <a:pPr marL="342900" indent="-342900">
              <a:spcBef>
                <a:spcPct val="20000"/>
              </a:spcBef>
              <a:buClr>
                <a:srgbClr val="9DD789"/>
              </a:buClr>
              <a:buSzPct val="90000"/>
              <a:buFont typeface="Wingdings" pitchFamily="2" charset="2"/>
              <a:buNone/>
              <a:defRPr/>
            </a:pPr>
            <a:r>
              <a:rPr lang="en-US" altLang="ja-JP" sz="1200" kern="0" dirty="0">
                <a:latin typeface="+mn-ea"/>
                <a:ea typeface="+mn-ea"/>
              </a:rPr>
              <a:t>	2TB SATA x 600 Disks</a:t>
            </a:r>
            <a:endParaRPr lang="en-US" altLang="ja-JP" sz="1200" dirty="0">
              <a:latin typeface="+mn-ea"/>
              <a:ea typeface="+mn-ea"/>
            </a:endParaRPr>
          </a:p>
          <a:p>
            <a:pPr marL="342900" indent="-342900">
              <a:spcBef>
                <a:spcPct val="20000"/>
              </a:spcBef>
              <a:buClr>
                <a:srgbClr val="9DD789"/>
              </a:buClr>
              <a:buSzPct val="90000"/>
              <a:buFont typeface="Wingdings" pitchFamily="2" charset="2"/>
              <a:buNone/>
              <a:defRPr/>
            </a:pPr>
            <a:r>
              <a:rPr lang="en-US" altLang="ja-JP" sz="1400" dirty="0">
                <a:latin typeface="HGP創英角ｺﾞｼｯｸUB" pitchFamily="50" charset="-128"/>
                <a:ea typeface="HGP創英角ｺﾞｼｯｸUB" pitchFamily="50" charset="-128"/>
              </a:rPr>
              <a:t>              </a:t>
            </a:r>
          </a:p>
          <a:p>
            <a:pPr marL="342900" indent="-342900">
              <a:spcBef>
                <a:spcPct val="20000"/>
              </a:spcBef>
              <a:buClr>
                <a:srgbClr val="9DD789"/>
              </a:buClr>
              <a:buSzPct val="90000"/>
              <a:buFont typeface="Wingdings" pitchFamily="2" charset="2"/>
              <a:buNone/>
              <a:defRPr/>
            </a:pPr>
            <a:r>
              <a:rPr lang="en-US" altLang="ja-JP" sz="1400" dirty="0">
                <a:latin typeface="HGP創英角ｺﾞｼｯｸUB" pitchFamily="50" charset="-128"/>
                <a:ea typeface="HGP創英角ｺﾞｼｯｸUB" pitchFamily="50" charset="-128"/>
              </a:rPr>
              <a:t> </a:t>
            </a:r>
          </a:p>
        </p:txBody>
      </p:sp>
      <p:pic>
        <p:nvPicPr>
          <p:cNvPr id="5157" name="Picture 62" descr="Mercury-Product"/>
          <p:cNvPicPr>
            <a:picLocks noChangeAspect="1" noChangeArrowheads="1"/>
          </p:cNvPicPr>
          <p:nvPr/>
        </p:nvPicPr>
        <p:blipFill>
          <a:blip r:embed="rId6" cstate="print"/>
          <a:srcRect l="6073" r="6073"/>
          <a:stretch>
            <a:fillRect/>
          </a:stretch>
        </p:blipFill>
        <p:spPr bwMode="auto">
          <a:xfrm>
            <a:off x="7388225" y="4799013"/>
            <a:ext cx="536575" cy="309562"/>
          </a:xfrm>
          <a:prstGeom prst="rect">
            <a:avLst/>
          </a:prstGeom>
          <a:noFill/>
          <a:ln w="9525">
            <a:noFill/>
            <a:miter lim="800000"/>
            <a:headEnd/>
            <a:tailEnd/>
          </a:ln>
        </p:spPr>
      </p:pic>
      <p:pic>
        <p:nvPicPr>
          <p:cNvPr id="5158" name="Picture 62" descr="Mercury-Product"/>
          <p:cNvPicPr>
            <a:picLocks noChangeAspect="1" noChangeArrowheads="1"/>
          </p:cNvPicPr>
          <p:nvPr/>
        </p:nvPicPr>
        <p:blipFill>
          <a:blip r:embed="rId6" cstate="print"/>
          <a:srcRect l="6073" r="6073"/>
          <a:stretch>
            <a:fillRect/>
          </a:stretch>
        </p:blipFill>
        <p:spPr bwMode="auto">
          <a:xfrm>
            <a:off x="7924800" y="4799013"/>
            <a:ext cx="536575" cy="309562"/>
          </a:xfrm>
          <a:prstGeom prst="rect">
            <a:avLst/>
          </a:prstGeom>
          <a:noFill/>
          <a:ln w="9525">
            <a:noFill/>
            <a:miter lim="800000"/>
            <a:headEnd/>
            <a:tailEnd/>
          </a:ln>
        </p:spPr>
      </p:pic>
      <p:sp>
        <p:nvSpPr>
          <p:cNvPr id="5159" name="テキスト ボックス 490"/>
          <p:cNvSpPr txBox="1">
            <a:spLocks noChangeArrowheads="1"/>
          </p:cNvSpPr>
          <p:nvPr/>
        </p:nvSpPr>
        <p:spPr bwMode="auto">
          <a:xfrm>
            <a:off x="6886575" y="5410200"/>
            <a:ext cx="885825" cy="430213"/>
          </a:xfrm>
          <a:prstGeom prst="rect">
            <a:avLst/>
          </a:prstGeom>
          <a:noFill/>
          <a:ln w="9525">
            <a:noFill/>
            <a:miter lim="800000"/>
            <a:headEnd/>
            <a:tailEnd/>
          </a:ln>
        </p:spPr>
        <p:txBody>
          <a:bodyPr wrap="none">
            <a:spAutoFit/>
          </a:bodyPr>
          <a:lstStyle/>
          <a:p>
            <a:r>
              <a:rPr lang="en-US" altLang="ja-JP" sz="2200" b="1">
                <a:solidFill>
                  <a:srgbClr val="FF0000"/>
                </a:solidFill>
              </a:rPr>
              <a:t>Home</a:t>
            </a:r>
            <a:endParaRPr lang="ja-JP" altLang="en-US" sz="2200" b="1">
              <a:solidFill>
                <a:srgbClr val="FF0000"/>
              </a:solidFill>
            </a:endParaRPr>
          </a:p>
        </p:txBody>
      </p:sp>
      <p:sp>
        <p:nvSpPr>
          <p:cNvPr id="5160" name="AutoShape 7"/>
          <p:cNvSpPr>
            <a:spLocks noChangeArrowheads="1"/>
          </p:cNvSpPr>
          <p:nvPr/>
        </p:nvSpPr>
        <p:spPr bwMode="auto">
          <a:xfrm>
            <a:off x="4343400" y="4572000"/>
            <a:ext cx="1066800" cy="1676400"/>
          </a:xfrm>
          <a:prstGeom prst="roundRect">
            <a:avLst>
              <a:gd name="adj" fmla="val 16667"/>
            </a:avLst>
          </a:prstGeom>
          <a:solidFill>
            <a:srgbClr val="CCFFFF"/>
          </a:solidFill>
          <a:ln w="9525">
            <a:solidFill>
              <a:schemeClr val="tx1"/>
            </a:solidFill>
            <a:round/>
            <a:headEnd/>
            <a:tailEnd/>
          </a:ln>
        </p:spPr>
        <p:txBody>
          <a:bodyPr wrap="none" anchor="ctr"/>
          <a:lstStyle/>
          <a:p>
            <a:endParaRPr lang="ja-JP" altLang="en-US"/>
          </a:p>
        </p:txBody>
      </p:sp>
      <p:grpSp>
        <p:nvGrpSpPr>
          <p:cNvPr id="5161" name="図形グループ 740"/>
          <p:cNvGrpSpPr>
            <a:grpSpLocks/>
          </p:cNvGrpSpPr>
          <p:nvPr/>
        </p:nvGrpSpPr>
        <p:grpSpPr bwMode="auto">
          <a:xfrm>
            <a:off x="4373563" y="4672013"/>
            <a:ext cx="958850" cy="1225550"/>
            <a:chOff x="5864746" y="3669216"/>
            <a:chExt cx="958373" cy="1226178"/>
          </a:xfrm>
        </p:grpSpPr>
        <p:grpSp>
          <p:nvGrpSpPr>
            <p:cNvPr id="5165" name="図形グループ 322"/>
            <p:cNvGrpSpPr>
              <a:grpSpLocks/>
            </p:cNvGrpSpPr>
            <p:nvPr/>
          </p:nvGrpSpPr>
          <p:grpSpPr bwMode="auto">
            <a:xfrm>
              <a:off x="5864746" y="3669216"/>
              <a:ext cx="958373" cy="1226178"/>
              <a:chOff x="5931368" y="4631266"/>
              <a:chExt cx="958373" cy="1226178"/>
            </a:xfrm>
          </p:grpSpPr>
          <p:pic>
            <p:nvPicPr>
              <p:cNvPr id="5172" name="図 369" descr="Enclosure.jpg"/>
              <p:cNvPicPr preferRelativeResize="0">
                <a:picLocks/>
              </p:cNvPicPr>
              <p:nvPr/>
            </p:nvPicPr>
            <p:blipFill>
              <a:blip r:embed="rId2" cstate="print"/>
              <a:srcRect/>
              <a:stretch>
                <a:fillRect/>
              </a:stretch>
            </p:blipFill>
            <p:spPr bwMode="auto">
              <a:xfrm>
                <a:off x="6405770" y="5010086"/>
                <a:ext cx="483971" cy="847358"/>
              </a:xfrm>
              <a:prstGeom prst="rect">
                <a:avLst/>
              </a:prstGeom>
              <a:noFill/>
              <a:ln w="9525">
                <a:noFill/>
                <a:miter lim="800000"/>
                <a:headEnd/>
                <a:tailEnd/>
              </a:ln>
            </p:spPr>
          </p:pic>
          <p:grpSp>
            <p:nvGrpSpPr>
              <p:cNvPr id="5173" name="図形グループ 367"/>
              <p:cNvGrpSpPr>
                <a:grpSpLocks/>
              </p:cNvGrpSpPr>
              <p:nvPr/>
            </p:nvGrpSpPr>
            <p:grpSpPr bwMode="auto">
              <a:xfrm>
                <a:off x="5981851" y="4840068"/>
                <a:ext cx="131384" cy="318778"/>
                <a:chOff x="685800" y="2171700"/>
                <a:chExt cx="185738" cy="533400"/>
              </a:xfrm>
            </p:grpSpPr>
            <p:cxnSp>
              <p:nvCxnSpPr>
                <p:cNvPr id="239" name="直線コネクタ 74"/>
                <p:cNvCxnSpPr>
                  <a:cxnSpLocks noChangeShapeType="1"/>
                </p:cNvCxnSpPr>
                <p:nvPr/>
              </p:nvCxnSpPr>
              <p:spPr bwMode="auto">
                <a:xfrm rot="5400000" flipH="1" flipV="1">
                  <a:off x="468784" y="2464975"/>
                  <a:ext cx="443830" cy="8973"/>
                </a:xfrm>
                <a:prstGeom prst="line">
                  <a:avLst/>
                </a:prstGeom>
                <a:noFill/>
                <a:ln w="12700">
                  <a:solidFill>
                    <a:schemeClr val="tx1">
                      <a:lumMod val="50000"/>
                      <a:lumOff val="50000"/>
                    </a:schemeClr>
                  </a:solidFill>
                  <a:prstDash val="sysDash"/>
                  <a:round/>
                  <a:headEnd/>
                  <a:tailEnd/>
                </a:ln>
              </p:spPr>
            </p:cxnSp>
            <p:cxnSp>
              <p:nvCxnSpPr>
                <p:cNvPr id="240" name="直線コネクタ 74"/>
                <p:cNvCxnSpPr>
                  <a:cxnSpLocks noChangeShapeType="1"/>
                </p:cNvCxnSpPr>
                <p:nvPr/>
              </p:nvCxnSpPr>
              <p:spPr bwMode="auto">
                <a:xfrm rot="5400000" flipH="1" flipV="1">
                  <a:off x="492129" y="2439727"/>
                  <a:ext cx="446488" cy="8973"/>
                </a:xfrm>
                <a:prstGeom prst="line">
                  <a:avLst/>
                </a:prstGeom>
                <a:noFill/>
                <a:ln w="12700">
                  <a:solidFill>
                    <a:schemeClr val="tx1">
                      <a:lumMod val="50000"/>
                      <a:lumOff val="50000"/>
                    </a:schemeClr>
                  </a:solidFill>
                  <a:prstDash val="sysDash"/>
                  <a:round/>
                  <a:headEnd/>
                  <a:tailEnd/>
                </a:ln>
              </p:spPr>
            </p:cxnSp>
            <p:cxnSp>
              <p:nvCxnSpPr>
                <p:cNvPr id="241" name="直線コネクタ 74"/>
                <p:cNvCxnSpPr>
                  <a:cxnSpLocks noChangeShapeType="1"/>
                </p:cNvCxnSpPr>
                <p:nvPr/>
              </p:nvCxnSpPr>
              <p:spPr bwMode="auto">
                <a:xfrm rot="5400000" flipH="1" flipV="1">
                  <a:off x="519254" y="2479384"/>
                  <a:ext cx="443831" cy="6730"/>
                </a:xfrm>
                <a:prstGeom prst="line">
                  <a:avLst/>
                </a:prstGeom>
                <a:noFill/>
                <a:ln w="12700">
                  <a:solidFill>
                    <a:schemeClr val="tx1">
                      <a:lumMod val="50000"/>
                      <a:lumOff val="50000"/>
                    </a:schemeClr>
                  </a:solidFill>
                  <a:prstDash val="sysDash"/>
                  <a:round/>
                  <a:headEnd/>
                  <a:tailEnd/>
                </a:ln>
              </p:spPr>
            </p:cxnSp>
            <p:cxnSp>
              <p:nvCxnSpPr>
                <p:cNvPr id="242" name="直線コネクタ 74"/>
                <p:cNvCxnSpPr>
                  <a:cxnSpLocks noChangeShapeType="1"/>
                </p:cNvCxnSpPr>
                <p:nvPr/>
              </p:nvCxnSpPr>
              <p:spPr bwMode="auto">
                <a:xfrm rot="5400000" flipH="1" flipV="1">
                  <a:off x="545049" y="2451687"/>
                  <a:ext cx="443831" cy="8973"/>
                </a:xfrm>
                <a:prstGeom prst="line">
                  <a:avLst/>
                </a:prstGeom>
                <a:noFill/>
                <a:ln w="12700">
                  <a:solidFill>
                    <a:schemeClr val="tx1">
                      <a:lumMod val="50000"/>
                      <a:lumOff val="50000"/>
                    </a:schemeClr>
                  </a:solidFill>
                  <a:prstDash val="sysDash"/>
                  <a:round/>
                  <a:headEnd/>
                  <a:tailEnd/>
                </a:ln>
              </p:spPr>
            </p:cxnSp>
            <p:cxnSp>
              <p:nvCxnSpPr>
                <p:cNvPr id="243" name="直線コネクタ 74"/>
                <p:cNvCxnSpPr>
                  <a:cxnSpLocks noChangeShapeType="1"/>
                </p:cNvCxnSpPr>
                <p:nvPr/>
              </p:nvCxnSpPr>
              <p:spPr bwMode="auto">
                <a:xfrm rot="5400000" flipH="1" flipV="1">
                  <a:off x="569723" y="2414480"/>
                  <a:ext cx="443831" cy="8973"/>
                </a:xfrm>
                <a:prstGeom prst="line">
                  <a:avLst/>
                </a:prstGeom>
                <a:noFill/>
                <a:ln w="12700">
                  <a:solidFill>
                    <a:schemeClr val="tx1">
                      <a:lumMod val="50000"/>
                      <a:lumOff val="50000"/>
                    </a:schemeClr>
                  </a:solidFill>
                  <a:prstDash val="sysDash"/>
                  <a:round/>
                  <a:headEnd/>
                  <a:tailEnd/>
                </a:ln>
              </p:spPr>
            </p:cxnSp>
            <p:cxnSp>
              <p:nvCxnSpPr>
                <p:cNvPr id="244" name="直線コネクタ 74"/>
                <p:cNvCxnSpPr>
                  <a:cxnSpLocks noChangeShapeType="1"/>
                </p:cNvCxnSpPr>
                <p:nvPr/>
              </p:nvCxnSpPr>
              <p:spPr bwMode="auto">
                <a:xfrm rot="5400000" flipH="1" flipV="1">
                  <a:off x="594193" y="2390351"/>
                  <a:ext cx="446488" cy="6730"/>
                </a:xfrm>
                <a:prstGeom prst="line">
                  <a:avLst/>
                </a:prstGeom>
                <a:noFill/>
                <a:ln w="12700">
                  <a:solidFill>
                    <a:schemeClr val="tx1">
                      <a:lumMod val="50000"/>
                      <a:lumOff val="50000"/>
                    </a:schemeClr>
                  </a:solidFill>
                  <a:prstDash val="sysDash"/>
                  <a:round/>
                  <a:headEnd/>
                  <a:tailEnd/>
                </a:ln>
              </p:spPr>
            </p:cxnSp>
            <p:cxnSp>
              <p:nvCxnSpPr>
                <p:cNvPr id="245" name="直線コネクタ 74"/>
                <p:cNvCxnSpPr>
                  <a:cxnSpLocks noChangeShapeType="1"/>
                </p:cNvCxnSpPr>
                <p:nvPr/>
              </p:nvCxnSpPr>
              <p:spPr bwMode="auto">
                <a:xfrm rot="5400000" flipH="1" flipV="1">
                  <a:off x="619989" y="2426438"/>
                  <a:ext cx="446488" cy="8973"/>
                </a:xfrm>
                <a:prstGeom prst="line">
                  <a:avLst/>
                </a:prstGeom>
                <a:noFill/>
                <a:ln w="12700">
                  <a:solidFill>
                    <a:schemeClr val="tx1">
                      <a:lumMod val="50000"/>
                      <a:lumOff val="50000"/>
                    </a:schemeClr>
                  </a:solidFill>
                  <a:prstDash val="sysDash"/>
                  <a:round/>
                  <a:headEnd/>
                  <a:tailEnd/>
                </a:ln>
              </p:spPr>
            </p:cxnSp>
            <p:cxnSp>
              <p:nvCxnSpPr>
                <p:cNvPr id="246" name="直線コネクタ 74"/>
                <p:cNvCxnSpPr>
                  <a:cxnSpLocks noChangeShapeType="1"/>
                </p:cNvCxnSpPr>
                <p:nvPr/>
              </p:nvCxnSpPr>
              <p:spPr bwMode="auto">
                <a:xfrm rot="5400000" flipH="1" flipV="1">
                  <a:off x="645992" y="2401191"/>
                  <a:ext cx="443830" cy="8973"/>
                </a:xfrm>
                <a:prstGeom prst="line">
                  <a:avLst/>
                </a:prstGeom>
                <a:noFill/>
                <a:ln w="12700">
                  <a:solidFill>
                    <a:schemeClr val="tx1">
                      <a:lumMod val="50000"/>
                      <a:lumOff val="50000"/>
                    </a:schemeClr>
                  </a:solidFill>
                  <a:prstDash val="sysDash"/>
                  <a:round/>
                  <a:headEnd/>
                  <a:tailEnd/>
                </a:ln>
              </p:spPr>
            </p:cxnSp>
          </p:grpSp>
          <p:grpSp>
            <p:nvGrpSpPr>
              <p:cNvPr id="5174" name="図形グループ 376"/>
              <p:cNvGrpSpPr>
                <a:grpSpLocks/>
              </p:cNvGrpSpPr>
              <p:nvPr/>
            </p:nvGrpSpPr>
            <p:grpSpPr bwMode="auto">
              <a:xfrm>
                <a:off x="6205561" y="4807078"/>
                <a:ext cx="131384" cy="318778"/>
                <a:chOff x="685800" y="2171700"/>
                <a:chExt cx="185738" cy="533400"/>
              </a:xfrm>
            </p:grpSpPr>
            <p:cxnSp>
              <p:nvCxnSpPr>
                <p:cNvPr id="231" name="直線コネクタ 74"/>
                <p:cNvCxnSpPr>
                  <a:cxnSpLocks noChangeShapeType="1"/>
                </p:cNvCxnSpPr>
                <p:nvPr/>
              </p:nvCxnSpPr>
              <p:spPr bwMode="auto">
                <a:xfrm rot="5400000" flipH="1" flipV="1">
                  <a:off x="470134" y="2465694"/>
                  <a:ext cx="441173" cy="8973"/>
                </a:xfrm>
                <a:prstGeom prst="line">
                  <a:avLst/>
                </a:prstGeom>
                <a:noFill/>
                <a:ln w="12700">
                  <a:solidFill>
                    <a:schemeClr val="tx1">
                      <a:lumMod val="50000"/>
                      <a:lumOff val="50000"/>
                    </a:schemeClr>
                  </a:solidFill>
                  <a:prstDash val="sysDash"/>
                  <a:round/>
                  <a:headEnd/>
                  <a:tailEnd/>
                </a:ln>
              </p:spPr>
            </p:cxnSp>
            <p:cxnSp>
              <p:nvCxnSpPr>
                <p:cNvPr id="232" name="直線コネクタ 74"/>
                <p:cNvCxnSpPr>
                  <a:cxnSpLocks noChangeShapeType="1"/>
                </p:cNvCxnSpPr>
                <p:nvPr/>
              </p:nvCxnSpPr>
              <p:spPr bwMode="auto">
                <a:xfrm rot="5400000" flipH="1" flipV="1">
                  <a:off x="493482" y="2440445"/>
                  <a:ext cx="443830" cy="8973"/>
                </a:xfrm>
                <a:prstGeom prst="line">
                  <a:avLst/>
                </a:prstGeom>
                <a:noFill/>
                <a:ln w="12700">
                  <a:solidFill>
                    <a:schemeClr val="tx1">
                      <a:lumMod val="50000"/>
                      <a:lumOff val="50000"/>
                    </a:schemeClr>
                  </a:solidFill>
                  <a:prstDash val="sysDash"/>
                  <a:round/>
                  <a:headEnd/>
                  <a:tailEnd/>
                </a:ln>
              </p:spPr>
            </p:cxnSp>
            <p:cxnSp>
              <p:nvCxnSpPr>
                <p:cNvPr id="233" name="直線コネクタ 74"/>
                <p:cNvCxnSpPr>
                  <a:cxnSpLocks noChangeShapeType="1"/>
                </p:cNvCxnSpPr>
                <p:nvPr/>
              </p:nvCxnSpPr>
              <p:spPr bwMode="auto">
                <a:xfrm rot="5400000" flipH="1" flipV="1">
                  <a:off x="519278" y="2478775"/>
                  <a:ext cx="443830" cy="6729"/>
                </a:xfrm>
                <a:prstGeom prst="line">
                  <a:avLst/>
                </a:prstGeom>
                <a:noFill/>
                <a:ln w="12700">
                  <a:solidFill>
                    <a:schemeClr val="tx1">
                      <a:lumMod val="50000"/>
                      <a:lumOff val="50000"/>
                    </a:schemeClr>
                  </a:solidFill>
                  <a:prstDash val="sysDash"/>
                  <a:round/>
                  <a:headEnd/>
                  <a:tailEnd/>
                </a:ln>
              </p:spPr>
            </p:cxnSp>
            <p:cxnSp>
              <p:nvCxnSpPr>
                <p:cNvPr id="234" name="直線コネクタ 74"/>
                <p:cNvCxnSpPr>
                  <a:cxnSpLocks noChangeShapeType="1"/>
                </p:cNvCxnSpPr>
                <p:nvPr/>
              </p:nvCxnSpPr>
              <p:spPr bwMode="auto">
                <a:xfrm rot="5400000" flipH="1" flipV="1">
                  <a:off x="546401" y="2452405"/>
                  <a:ext cx="441173" cy="8973"/>
                </a:xfrm>
                <a:prstGeom prst="line">
                  <a:avLst/>
                </a:prstGeom>
                <a:noFill/>
                <a:ln w="12700">
                  <a:solidFill>
                    <a:schemeClr val="tx1">
                      <a:lumMod val="50000"/>
                      <a:lumOff val="50000"/>
                    </a:schemeClr>
                  </a:solidFill>
                  <a:prstDash val="sysDash"/>
                  <a:round/>
                  <a:headEnd/>
                  <a:tailEnd/>
                </a:ln>
              </p:spPr>
            </p:cxnSp>
            <p:cxnSp>
              <p:nvCxnSpPr>
                <p:cNvPr id="235" name="直線コネクタ 74"/>
                <p:cNvCxnSpPr>
                  <a:cxnSpLocks noChangeShapeType="1"/>
                </p:cNvCxnSpPr>
                <p:nvPr/>
              </p:nvCxnSpPr>
              <p:spPr bwMode="auto">
                <a:xfrm rot="5400000" flipH="1" flipV="1">
                  <a:off x="571077" y="2415198"/>
                  <a:ext cx="441173" cy="8973"/>
                </a:xfrm>
                <a:prstGeom prst="line">
                  <a:avLst/>
                </a:prstGeom>
                <a:noFill/>
                <a:ln w="12700">
                  <a:solidFill>
                    <a:schemeClr val="tx1">
                      <a:lumMod val="50000"/>
                      <a:lumOff val="50000"/>
                    </a:schemeClr>
                  </a:solidFill>
                  <a:prstDash val="sysDash"/>
                  <a:round/>
                  <a:headEnd/>
                  <a:tailEnd/>
                </a:ln>
              </p:spPr>
            </p:cxnSp>
            <p:cxnSp>
              <p:nvCxnSpPr>
                <p:cNvPr id="236" name="直線コネクタ 74"/>
                <p:cNvCxnSpPr>
                  <a:cxnSpLocks noChangeShapeType="1"/>
                </p:cNvCxnSpPr>
                <p:nvPr/>
              </p:nvCxnSpPr>
              <p:spPr bwMode="auto">
                <a:xfrm rot="5400000" flipH="1" flipV="1">
                  <a:off x="595543" y="2391072"/>
                  <a:ext cx="443831" cy="6729"/>
                </a:xfrm>
                <a:prstGeom prst="line">
                  <a:avLst/>
                </a:prstGeom>
                <a:noFill/>
                <a:ln w="12700">
                  <a:solidFill>
                    <a:schemeClr val="tx1">
                      <a:lumMod val="50000"/>
                      <a:lumOff val="50000"/>
                    </a:schemeClr>
                  </a:solidFill>
                  <a:prstDash val="sysDash"/>
                  <a:round/>
                  <a:headEnd/>
                  <a:tailEnd/>
                </a:ln>
              </p:spPr>
            </p:cxnSp>
            <p:cxnSp>
              <p:nvCxnSpPr>
                <p:cNvPr id="237" name="直線コネクタ 74"/>
                <p:cNvCxnSpPr>
                  <a:cxnSpLocks noChangeShapeType="1"/>
                </p:cNvCxnSpPr>
                <p:nvPr/>
              </p:nvCxnSpPr>
              <p:spPr bwMode="auto">
                <a:xfrm rot="5400000" flipH="1" flipV="1">
                  <a:off x="621339" y="2427158"/>
                  <a:ext cx="443831" cy="8973"/>
                </a:xfrm>
                <a:prstGeom prst="line">
                  <a:avLst/>
                </a:prstGeom>
                <a:noFill/>
                <a:ln w="12700">
                  <a:solidFill>
                    <a:schemeClr val="tx1">
                      <a:lumMod val="50000"/>
                      <a:lumOff val="50000"/>
                    </a:schemeClr>
                  </a:solidFill>
                  <a:prstDash val="sysDash"/>
                  <a:round/>
                  <a:headEnd/>
                  <a:tailEnd/>
                </a:ln>
              </p:spPr>
            </p:cxnSp>
            <p:cxnSp>
              <p:nvCxnSpPr>
                <p:cNvPr id="238" name="直線コネクタ 74"/>
                <p:cNvCxnSpPr>
                  <a:cxnSpLocks noChangeShapeType="1"/>
                </p:cNvCxnSpPr>
                <p:nvPr/>
              </p:nvCxnSpPr>
              <p:spPr bwMode="auto">
                <a:xfrm rot="5400000" flipH="1" flipV="1">
                  <a:off x="647344" y="2401910"/>
                  <a:ext cx="441173" cy="8973"/>
                </a:xfrm>
                <a:prstGeom prst="line">
                  <a:avLst/>
                </a:prstGeom>
                <a:noFill/>
                <a:ln w="12700">
                  <a:solidFill>
                    <a:schemeClr val="tx1">
                      <a:lumMod val="50000"/>
                      <a:lumOff val="50000"/>
                    </a:schemeClr>
                  </a:solidFill>
                  <a:prstDash val="sysDash"/>
                  <a:round/>
                  <a:headEnd/>
                  <a:tailEnd/>
                </a:ln>
              </p:spPr>
            </p:cxnSp>
          </p:grpSp>
          <p:pic>
            <p:nvPicPr>
              <p:cNvPr id="5175" name="図 204"/>
              <p:cNvPicPr preferRelativeResize="0">
                <a:picLocks/>
              </p:cNvPicPr>
              <p:nvPr/>
            </p:nvPicPr>
            <p:blipFill>
              <a:blip r:embed="rId3" cstate="print"/>
              <a:srcRect/>
              <a:stretch>
                <a:fillRect/>
              </a:stretch>
            </p:blipFill>
            <p:spPr bwMode="auto">
              <a:xfrm>
                <a:off x="5931368" y="4631266"/>
                <a:ext cx="483971" cy="169472"/>
              </a:xfrm>
              <a:prstGeom prst="rect">
                <a:avLst/>
              </a:prstGeom>
              <a:noFill/>
              <a:ln w="9525">
                <a:noFill/>
                <a:miter lim="800000"/>
                <a:headEnd/>
                <a:tailEnd/>
              </a:ln>
            </p:spPr>
          </p:pic>
          <p:pic>
            <p:nvPicPr>
              <p:cNvPr id="5176" name="図 204"/>
              <p:cNvPicPr preferRelativeResize="0">
                <a:picLocks/>
              </p:cNvPicPr>
              <p:nvPr/>
            </p:nvPicPr>
            <p:blipFill>
              <a:blip r:embed="rId3" cstate="print"/>
              <a:srcRect/>
              <a:stretch>
                <a:fillRect/>
              </a:stretch>
            </p:blipFill>
            <p:spPr bwMode="auto">
              <a:xfrm>
                <a:off x="5931547" y="4802620"/>
                <a:ext cx="483971" cy="169472"/>
              </a:xfrm>
              <a:prstGeom prst="rect">
                <a:avLst/>
              </a:prstGeom>
              <a:noFill/>
              <a:ln w="9525">
                <a:noFill/>
                <a:miter lim="800000"/>
                <a:headEnd/>
                <a:tailEnd/>
              </a:ln>
            </p:spPr>
          </p:pic>
          <p:pic>
            <p:nvPicPr>
              <p:cNvPr id="5177" name="図 369" descr="Enclosure.jpg"/>
              <p:cNvPicPr preferRelativeResize="0">
                <a:picLocks/>
              </p:cNvPicPr>
              <p:nvPr/>
            </p:nvPicPr>
            <p:blipFill>
              <a:blip r:embed="rId2" cstate="print"/>
              <a:srcRect/>
              <a:stretch>
                <a:fillRect/>
              </a:stretch>
            </p:blipFill>
            <p:spPr bwMode="auto">
              <a:xfrm>
                <a:off x="5933165" y="5009192"/>
                <a:ext cx="483971" cy="847358"/>
              </a:xfrm>
              <a:prstGeom prst="rect">
                <a:avLst/>
              </a:prstGeom>
              <a:noFill/>
              <a:ln w="9525">
                <a:noFill/>
                <a:miter lim="800000"/>
                <a:headEnd/>
                <a:tailEnd/>
              </a:ln>
            </p:spPr>
          </p:pic>
        </p:grpSp>
        <p:pic>
          <p:nvPicPr>
            <p:cNvPr id="5166" name="図 218" descr="Server HP.jpg"/>
            <p:cNvPicPr>
              <a:picLocks noChangeAspect="1"/>
            </p:cNvPicPr>
            <p:nvPr/>
          </p:nvPicPr>
          <p:blipFill>
            <a:blip r:embed="rId4" cstate="print"/>
            <a:srcRect/>
            <a:stretch>
              <a:fillRect/>
            </a:stretch>
          </p:blipFill>
          <p:spPr bwMode="auto">
            <a:xfrm>
              <a:off x="6361367" y="3692508"/>
              <a:ext cx="461752" cy="45719"/>
            </a:xfrm>
            <a:prstGeom prst="rect">
              <a:avLst/>
            </a:prstGeom>
            <a:noFill/>
            <a:ln w="9525">
              <a:noFill/>
              <a:miter lim="800000"/>
              <a:headEnd/>
              <a:tailEnd/>
            </a:ln>
          </p:spPr>
        </p:pic>
        <p:pic>
          <p:nvPicPr>
            <p:cNvPr id="5167" name="図 219" descr="Server HP.jpg"/>
            <p:cNvPicPr>
              <a:picLocks noChangeAspect="1"/>
            </p:cNvPicPr>
            <p:nvPr/>
          </p:nvPicPr>
          <p:blipFill>
            <a:blip r:embed="rId4" cstate="print"/>
            <a:srcRect/>
            <a:stretch>
              <a:fillRect/>
            </a:stretch>
          </p:blipFill>
          <p:spPr bwMode="auto">
            <a:xfrm>
              <a:off x="6361367" y="3736958"/>
              <a:ext cx="461752" cy="45719"/>
            </a:xfrm>
            <a:prstGeom prst="rect">
              <a:avLst/>
            </a:prstGeom>
            <a:noFill/>
            <a:ln w="9525">
              <a:noFill/>
              <a:miter lim="800000"/>
              <a:headEnd/>
              <a:tailEnd/>
            </a:ln>
          </p:spPr>
        </p:pic>
        <p:pic>
          <p:nvPicPr>
            <p:cNvPr id="5168" name="図 220" descr="Server HP.jpg"/>
            <p:cNvPicPr>
              <a:picLocks noChangeAspect="1"/>
            </p:cNvPicPr>
            <p:nvPr/>
          </p:nvPicPr>
          <p:blipFill>
            <a:blip r:embed="rId4" cstate="print"/>
            <a:srcRect/>
            <a:stretch>
              <a:fillRect/>
            </a:stretch>
          </p:blipFill>
          <p:spPr bwMode="auto">
            <a:xfrm>
              <a:off x="6361367" y="3781408"/>
              <a:ext cx="461752" cy="45719"/>
            </a:xfrm>
            <a:prstGeom prst="rect">
              <a:avLst/>
            </a:prstGeom>
            <a:noFill/>
            <a:ln w="9525">
              <a:noFill/>
              <a:miter lim="800000"/>
              <a:headEnd/>
              <a:tailEnd/>
            </a:ln>
          </p:spPr>
        </p:pic>
        <p:pic>
          <p:nvPicPr>
            <p:cNvPr id="5169" name="図 221" descr="Server HP.jpg"/>
            <p:cNvPicPr>
              <a:picLocks noChangeAspect="1"/>
            </p:cNvPicPr>
            <p:nvPr/>
          </p:nvPicPr>
          <p:blipFill>
            <a:blip r:embed="rId4" cstate="print"/>
            <a:srcRect/>
            <a:stretch>
              <a:fillRect/>
            </a:stretch>
          </p:blipFill>
          <p:spPr bwMode="auto">
            <a:xfrm>
              <a:off x="6361367" y="3825858"/>
              <a:ext cx="461752" cy="45719"/>
            </a:xfrm>
            <a:prstGeom prst="rect">
              <a:avLst/>
            </a:prstGeom>
            <a:noFill/>
            <a:ln w="9525">
              <a:noFill/>
              <a:miter lim="800000"/>
              <a:headEnd/>
              <a:tailEnd/>
            </a:ln>
          </p:spPr>
        </p:pic>
        <p:pic>
          <p:nvPicPr>
            <p:cNvPr id="5170" name="図 222" descr="Server HP.jpg"/>
            <p:cNvPicPr>
              <a:picLocks noChangeAspect="1"/>
            </p:cNvPicPr>
            <p:nvPr/>
          </p:nvPicPr>
          <p:blipFill>
            <a:blip r:embed="rId4" cstate="print"/>
            <a:srcRect/>
            <a:stretch>
              <a:fillRect/>
            </a:stretch>
          </p:blipFill>
          <p:spPr bwMode="auto">
            <a:xfrm>
              <a:off x="6361367" y="3908408"/>
              <a:ext cx="461752" cy="45719"/>
            </a:xfrm>
            <a:prstGeom prst="rect">
              <a:avLst/>
            </a:prstGeom>
            <a:noFill/>
            <a:ln w="9525">
              <a:noFill/>
              <a:miter lim="800000"/>
              <a:headEnd/>
              <a:tailEnd/>
            </a:ln>
          </p:spPr>
        </p:pic>
        <p:pic>
          <p:nvPicPr>
            <p:cNvPr id="5171" name="図 223" descr="Server HP.jpg"/>
            <p:cNvPicPr>
              <a:picLocks noChangeAspect="1"/>
            </p:cNvPicPr>
            <p:nvPr/>
          </p:nvPicPr>
          <p:blipFill>
            <a:blip r:embed="rId4" cstate="print"/>
            <a:srcRect/>
            <a:stretch>
              <a:fillRect/>
            </a:stretch>
          </p:blipFill>
          <p:spPr bwMode="auto">
            <a:xfrm>
              <a:off x="6361367" y="3952858"/>
              <a:ext cx="461752" cy="45719"/>
            </a:xfrm>
            <a:prstGeom prst="rect">
              <a:avLst/>
            </a:prstGeom>
            <a:noFill/>
            <a:ln w="9525">
              <a:noFill/>
              <a:miter lim="800000"/>
              <a:headEnd/>
              <a:tailEnd/>
            </a:ln>
          </p:spPr>
        </p:pic>
      </p:grpSp>
      <p:sp>
        <p:nvSpPr>
          <p:cNvPr id="5162" name="テキスト ボックス 246"/>
          <p:cNvSpPr txBox="1">
            <a:spLocks noChangeArrowheads="1"/>
          </p:cNvSpPr>
          <p:nvPr/>
        </p:nvSpPr>
        <p:spPr bwMode="auto">
          <a:xfrm>
            <a:off x="4357688" y="5867400"/>
            <a:ext cx="1006475" cy="369888"/>
          </a:xfrm>
          <a:prstGeom prst="rect">
            <a:avLst/>
          </a:prstGeom>
          <a:noFill/>
          <a:ln w="9525">
            <a:noFill/>
            <a:miter lim="800000"/>
            <a:headEnd/>
            <a:tailEnd/>
          </a:ln>
        </p:spPr>
        <p:txBody>
          <a:bodyPr wrap="none">
            <a:spAutoFit/>
          </a:bodyPr>
          <a:lstStyle/>
          <a:p>
            <a:pPr algn="ctr"/>
            <a:r>
              <a:rPr lang="en-US" altLang="ja-JP" sz="900">
                <a:latin typeface="Arial Narrow" pitchFamily="34" charset="0"/>
              </a:rPr>
              <a:t>SFA10K 600 Disks </a:t>
            </a:r>
            <a:br>
              <a:rPr lang="en-US" altLang="ja-JP" sz="900">
                <a:latin typeface="Arial Narrow" pitchFamily="34" charset="0"/>
              </a:rPr>
            </a:br>
            <a:r>
              <a:rPr lang="en-US" altLang="ja-JP" sz="900">
                <a:latin typeface="Arial Narrow" pitchFamily="34" charset="0"/>
              </a:rPr>
              <a:t>OST, MDT</a:t>
            </a:r>
            <a:endParaRPr lang="ja-JP" altLang="en-US" sz="900">
              <a:latin typeface="Arial Narrow" pitchFamily="34" charset="0"/>
            </a:endParaRPr>
          </a:p>
        </p:txBody>
      </p:sp>
      <p:sp>
        <p:nvSpPr>
          <p:cNvPr id="5163" name="テキスト ボックス 248"/>
          <p:cNvSpPr txBox="1">
            <a:spLocks noChangeArrowheads="1"/>
          </p:cNvSpPr>
          <p:nvPr/>
        </p:nvSpPr>
        <p:spPr bwMode="auto">
          <a:xfrm>
            <a:off x="4495800" y="5360988"/>
            <a:ext cx="379413" cy="430212"/>
          </a:xfrm>
          <a:prstGeom prst="rect">
            <a:avLst/>
          </a:prstGeom>
          <a:noFill/>
          <a:ln w="9525">
            <a:noFill/>
            <a:miter lim="800000"/>
            <a:headEnd/>
            <a:tailEnd/>
          </a:ln>
        </p:spPr>
        <p:txBody>
          <a:bodyPr wrap="none">
            <a:spAutoFit/>
          </a:bodyPr>
          <a:lstStyle/>
          <a:p>
            <a:r>
              <a:rPr lang="en-US" altLang="ja-JP" sz="2200" b="1">
                <a:solidFill>
                  <a:srgbClr val="FF0000"/>
                </a:solidFill>
              </a:rPr>
              <a:t>5</a:t>
            </a:r>
            <a:endParaRPr lang="ja-JP" altLang="en-US" sz="2200" b="1">
              <a:solidFill>
                <a:srgbClr val="FF0000"/>
              </a:solidFill>
            </a:endParaRPr>
          </a:p>
        </p:txBody>
      </p:sp>
      <p:sp>
        <p:nvSpPr>
          <p:cNvPr id="263" name="AutoShape 222"/>
          <p:cNvSpPr>
            <a:spLocks noChangeArrowheads="1"/>
          </p:cNvSpPr>
          <p:nvPr/>
        </p:nvSpPr>
        <p:spPr bwMode="auto">
          <a:xfrm>
            <a:off x="3429000" y="6248400"/>
            <a:ext cx="3048000" cy="228600"/>
          </a:xfrm>
          <a:prstGeom prst="foldedCorner">
            <a:avLst>
              <a:gd name="adj" fmla="val 12500"/>
            </a:avLst>
          </a:prstGeom>
          <a:solidFill>
            <a:srgbClr val="FFFF99"/>
          </a:solidFill>
          <a:ln w="9525">
            <a:solidFill>
              <a:schemeClr val="tx1"/>
            </a:solidFill>
            <a:round/>
            <a:headEnd/>
            <a:tailEnd/>
          </a:ln>
        </p:spPr>
        <p:txBody>
          <a:bodyPr wrap="none" anchor="ctr"/>
          <a:lstStyle/>
          <a:p>
            <a:pPr algn="ctr">
              <a:defRPr/>
            </a:pPr>
            <a:r>
              <a:rPr lang="en-US" altLang="ja-JP" b="1" dirty="0" smtClean="0">
                <a:solidFill>
                  <a:srgbClr val="E6000A"/>
                </a:solidFill>
                <a:latin typeface="+mn-ea"/>
                <a:ea typeface="+mn-ea"/>
              </a:rPr>
              <a:t>7.13PB HDD +200TB SSD + 8PB Tape</a:t>
            </a:r>
            <a:endParaRPr lang="ja-JP" altLang="en-US" b="1" dirty="0">
              <a:solidFill>
                <a:srgbClr val="E6000A"/>
              </a:solidFill>
              <a:latin typeface="+mn-ea"/>
              <a:ea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pic>
        <p:nvPicPr>
          <p:cNvPr id="198658" name="Picture 2"/>
          <p:cNvPicPr>
            <a:picLocks noChangeAspect="1" noChangeArrowheads="1"/>
          </p:cNvPicPr>
          <p:nvPr/>
        </p:nvPicPr>
        <p:blipFill>
          <a:blip r:embed="rId2" cstate="print"/>
          <a:srcRect/>
          <a:stretch>
            <a:fillRect/>
          </a:stretch>
        </p:blipFill>
        <p:spPr bwMode="auto">
          <a:xfrm>
            <a:off x="-533400" y="0"/>
            <a:ext cx="5372100" cy="7162800"/>
          </a:xfrm>
          <a:prstGeom prst="rect">
            <a:avLst/>
          </a:prstGeom>
          <a:noFill/>
          <a:ln w="9525">
            <a:noFill/>
            <a:miter lim="800000"/>
            <a:headEnd/>
            <a:tailEnd/>
          </a:ln>
        </p:spPr>
      </p:pic>
      <p:pic>
        <p:nvPicPr>
          <p:cNvPr id="5" name="図 4" descr="DSCF0500.JPG"/>
          <p:cNvPicPr>
            <a:picLocks noChangeAspect="1"/>
          </p:cNvPicPr>
          <p:nvPr/>
        </p:nvPicPr>
        <p:blipFill>
          <a:blip r:embed="rId3" cstate="print"/>
          <a:stretch>
            <a:fillRect/>
          </a:stretch>
        </p:blipFill>
        <p:spPr>
          <a:xfrm>
            <a:off x="4063999" y="-152400"/>
            <a:ext cx="5080001" cy="3810000"/>
          </a:xfrm>
          <a:prstGeom prst="rect">
            <a:avLst/>
          </a:prstGeom>
        </p:spPr>
      </p:pic>
      <p:pic>
        <p:nvPicPr>
          <p:cNvPr id="198659" name="Picture 3"/>
          <p:cNvPicPr>
            <a:picLocks noChangeAspect="1" noChangeArrowheads="1"/>
          </p:cNvPicPr>
          <p:nvPr/>
        </p:nvPicPr>
        <p:blipFill>
          <a:blip r:embed="rId4" cstate="print"/>
          <a:srcRect/>
          <a:stretch>
            <a:fillRect/>
          </a:stretch>
        </p:blipFill>
        <p:spPr bwMode="auto">
          <a:xfrm>
            <a:off x="4038600" y="3638550"/>
            <a:ext cx="5105400" cy="3829050"/>
          </a:xfrm>
          <a:prstGeom prst="rect">
            <a:avLst/>
          </a:prstGeom>
          <a:noFill/>
          <a:ln w="9525">
            <a:noFill/>
            <a:miter lim="800000"/>
            <a:headEnd/>
            <a:tailEnd/>
          </a:ln>
        </p:spPr>
      </p:pic>
      <p:sp>
        <p:nvSpPr>
          <p:cNvPr id="7" name="テキスト ボックス 6"/>
          <p:cNvSpPr txBox="1"/>
          <p:nvPr/>
        </p:nvSpPr>
        <p:spPr>
          <a:xfrm>
            <a:off x="1143000" y="1905000"/>
            <a:ext cx="6934200" cy="1815882"/>
          </a:xfrm>
          <a:prstGeom prst="rect">
            <a:avLst/>
          </a:prstGeom>
          <a:noFill/>
        </p:spPr>
        <p:txBody>
          <a:bodyPr wrap="square" rtlCol="0">
            <a:spAutoFit/>
          </a:bodyPr>
          <a:lstStyle/>
          <a:p>
            <a:r>
              <a:rPr lang="en-US" altLang="ja-JP" sz="2800" dirty="0" smtClean="0">
                <a:solidFill>
                  <a:srgbClr val="FF0000"/>
                </a:solidFill>
                <a:effectLst>
                  <a:outerShdw blurRad="38100" dist="38100" dir="2700000" algn="tl">
                    <a:srgbClr val="000000">
                      <a:alpha val="43137"/>
                    </a:srgbClr>
                  </a:outerShdw>
                </a:effectLst>
              </a:rPr>
              <a:t>200 TB SSD (SLC, 1PB MLC future)</a:t>
            </a:r>
            <a:br>
              <a:rPr lang="en-US" altLang="ja-JP" sz="2800" dirty="0" smtClean="0">
                <a:solidFill>
                  <a:srgbClr val="FF0000"/>
                </a:solidFill>
                <a:effectLst>
                  <a:outerShdw blurRad="38100" dist="38100" dir="2700000" algn="tl">
                    <a:srgbClr val="000000">
                      <a:alpha val="43137"/>
                    </a:srgbClr>
                  </a:outerShdw>
                </a:effectLst>
              </a:rPr>
            </a:br>
            <a:r>
              <a:rPr lang="en-US" altLang="ja-JP" sz="2800" dirty="0" smtClean="0">
                <a:solidFill>
                  <a:srgbClr val="FF0000"/>
                </a:solidFill>
                <a:effectLst>
                  <a:outerShdw blurRad="38100" dist="38100" dir="2700000" algn="tl">
                    <a:srgbClr val="000000">
                      <a:alpha val="43137"/>
                    </a:srgbClr>
                  </a:outerShdw>
                </a:effectLst>
              </a:rPr>
              <a:t>7.1 PB HDD (Highly </a:t>
            </a:r>
            <a:r>
              <a:rPr lang="en-US" altLang="ja-JP" sz="2800" dirty="0" err="1" smtClean="0">
                <a:solidFill>
                  <a:srgbClr val="FF0000"/>
                </a:solidFill>
                <a:effectLst>
                  <a:outerShdw blurRad="38100" dist="38100" dir="2700000" algn="tl">
                    <a:srgbClr val="000000">
                      <a:alpha val="43137"/>
                    </a:srgbClr>
                  </a:outerShdw>
                </a:effectLst>
              </a:rPr>
              <a:t>redundunt</a:t>
            </a:r>
            <a:r>
              <a:rPr lang="en-US" altLang="ja-JP" sz="2800" dirty="0" smtClean="0">
                <a:solidFill>
                  <a:srgbClr val="FF0000"/>
                </a:solidFill>
                <a:effectLst>
                  <a:outerShdw blurRad="38100" dist="38100" dir="2700000" algn="tl">
                    <a:srgbClr val="000000">
                      <a:alpha val="43137"/>
                    </a:srgbClr>
                  </a:outerShdw>
                </a:effectLst>
              </a:rPr>
              <a:t>)</a:t>
            </a:r>
            <a:br>
              <a:rPr lang="en-US" altLang="ja-JP" sz="2800" dirty="0" smtClean="0">
                <a:solidFill>
                  <a:srgbClr val="FF0000"/>
                </a:solidFill>
                <a:effectLst>
                  <a:outerShdw blurRad="38100" dist="38100" dir="2700000" algn="tl">
                    <a:srgbClr val="000000">
                      <a:alpha val="43137"/>
                    </a:srgbClr>
                  </a:outerShdw>
                </a:effectLst>
              </a:rPr>
            </a:br>
            <a:r>
              <a:rPr lang="en-US" altLang="ja-JP" sz="2800" dirty="0" smtClean="0">
                <a:solidFill>
                  <a:srgbClr val="FF0000"/>
                </a:solidFill>
                <a:effectLst>
                  <a:outerShdw blurRad="38100" dist="38100" dir="2700000" algn="tl">
                    <a:srgbClr val="000000">
                      <a:alpha val="43137"/>
                    </a:srgbClr>
                  </a:outerShdw>
                </a:effectLst>
              </a:rPr>
              <a:t>4-8 PB Tape (</a:t>
            </a:r>
            <a:r>
              <a:rPr lang="en-US" altLang="ja-JP" sz="2800" dirty="0" err="1" smtClean="0">
                <a:solidFill>
                  <a:srgbClr val="FF0000"/>
                </a:solidFill>
                <a:effectLst>
                  <a:outerShdw blurRad="38100" dist="38100" dir="2700000" algn="tl">
                    <a:srgbClr val="000000">
                      <a:alpha val="43137"/>
                    </a:srgbClr>
                  </a:outerShdw>
                </a:effectLst>
              </a:rPr>
              <a:t>HFS+Backup</a:t>
            </a:r>
            <a:r>
              <a:rPr lang="en-US" altLang="ja-JP" sz="2800" dirty="0" smtClean="0">
                <a:solidFill>
                  <a:srgbClr val="FF0000"/>
                </a:solidFill>
                <a:effectLst>
                  <a:outerShdw blurRad="38100" dist="38100" dir="2700000" algn="tl">
                    <a:srgbClr val="000000">
                      <a:alpha val="43137"/>
                    </a:srgbClr>
                  </a:outerShdw>
                </a:effectLst>
              </a:rPr>
              <a:t>)</a:t>
            </a:r>
          </a:p>
          <a:p>
            <a:r>
              <a:rPr kumimoji="1" lang="en-US" altLang="ja-JP" sz="2800" dirty="0" smtClean="0">
                <a:solidFill>
                  <a:srgbClr val="FF0000"/>
                </a:solidFill>
                <a:effectLst>
                  <a:outerShdw blurRad="38100" dist="38100" dir="2700000" algn="tl">
                    <a:srgbClr val="000000">
                      <a:alpha val="43137"/>
                    </a:srgbClr>
                  </a:outerShdw>
                </a:effectLst>
              </a:rPr>
              <a:t>All Inifiniband+10GbE Connected</a:t>
            </a:r>
            <a:endParaRPr kumimoji="1" lang="ja-JP" altLang="en-US" sz="2800" dirty="0">
              <a:solidFill>
                <a:srgbClr val="FF0000"/>
              </a:solidFill>
              <a:effectLst>
                <a:outerShdw blurRad="38100" dist="38100" dir="2700000" algn="tl">
                  <a:srgbClr val="000000">
                    <a:alpha val="43137"/>
                  </a:srgbClr>
                </a:outerShdw>
              </a:effectLst>
            </a:endParaRPr>
          </a:p>
        </p:txBody>
      </p:sp>
      <p:sp>
        <p:nvSpPr>
          <p:cNvPr id="8" name="テキスト ボックス 7"/>
          <p:cNvSpPr txBox="1"/>
          <p:nvPr/>
        </p:nvSpPr>
        <p:spPr>
          <a:xfrm>
            <a:off x="4114800" y="4419600"/>
            <a:ext cx="4648200" cy="1815882"/>
          </a:xfrm>
          <a:prstGeom prst="rect">
            <a:avLst/>
          </a:prstGeom>
          <a:noFill/>
        </p:spPr>
        <p:txBody>
          <a:bodyPr wrap="square" rtlCol="0">
            <a:spAutoFit/>
          </a:bodyPr>
          <a:lstStyle/>
          <a:p>
            <a:r>
              <a:rPr lang="en-US" altLang="ja-JP" sz="2800" dirty="0" err="1" smtClean="0">
                <a:solidFill>
                  <a:srgbClr val="FF0000"/>
                </a:solidFill>
                <a:effectLst>
                  <a:outerShdw blurRad="38100" dist="38100" dir="2700000" algn="tl">
                    <a:srgbClr val="000000">
                      <a:alpha val="43137"/>
                    </a:srgbClr>
                  </a:outerShdw>
                </a:effectLst>
              </a:rPr>
              <a:t>Lustre</a:t>
            </a:r>
            <a:r>
              <a:rPr lang="en-US" altLang="ja-JP" sz="2800" dirty="0" smtClean="0">
                <a:solidFill>
                  <a:srgbClr val="FF0000"/>
                </a:solidFill>
                <a:effectLst>
                  <a:outerShdw blurRad="38100" dist="38100" dir="2700000" algn="tl">
                    <a:srgbClr val="000000">
                      <a:alpha val="43137"/>
                    </a:srgbClr>
                  </a:outerShdw>
                </a:effectLst>
              </a:rPr>
              <a:t> + GPFS</a:t>
            </a:r>
            <a:br>
              <a:rPr lang="en-US" altLang="ja-JP" sz="2800" dirty="0" smtClean="0">
                <a:solidFill>
                  <a:srgbClr val="FF0000"/>
                </a:solidFill>
                <a:effectLst>
                  <a:outerShdw blurRad="38100" dist="38100" dir="2700000" algn="tl">
                    <a:srgbClr val="000000">
                      <a:alpha val="43137"/>
                    </a:srgbClr>
                  </a:outerShdw>
                </a:effectLst>
              </a:rPr>
            </a:br>
            <a:r>
              <a:rPr lang="en-US" altLang="ja-JP" sz="2800" dirty="0" smtClean="0">
                <a:solidFill>
                  <a:srgbClr val="FF0000"/>
                </a:solidFill>
                <a:effectLst>
                  <a:outerShdw blurRad="38100" dist="38100" dir="2700000" algn="tl">
                    <a:srgbClr val="000000">
                      <a:alpha val="43137"/>
                    </a:srgbClr>
                  </a:outerShdw>
                </a:effectLst>
              </a:rPr>
              <a:t>NFS, CIFS, </a:t>
            </a:r>
            <a:r>
              <a:rPr lang="en-US" altLang="ja-JP" sz="2800" dirty="0" err="1" smtClean="0">
                <a:solidFill>
                  <a:srgbClr val="FF0000"/>
                </a:solidFill>
                <a:effectLst>
                  <a:outerShdw blurRad="38100" dist="38100" dir="2700000" algn="tl">
                    <a:srgbClr val="000000">
                      <a:alpha val="43137"/>
                    </a:srgbClr>
                  </a:outerShdw>
                </a:effectLst>
              </a:rPr>
              <a:t>WebDAV</a:t>
            </a:r>
            <a:r>
              <a:rPr lang="en-US" altLang="ja-JP" sz="2800" dirty="0" smtClean="0">
                <a:solidFill>
                  <a:srgbClr val="FF0000"/>
                </a:solidFill>
                <a:effectLst>
                  <a:outerShdw blurRad="38100" dist="38100" dir="2700000" algn="tl">
                    <a:srgbClr val="000000">
                      <a:alpha val="43137"/>
                    </a:srgbClr>
                  </a:outerShdw>
                </a:effectLst>
              </a:rPr>
              <a:t>,…</a:t>
            </a:r>
          </a:p>
          <a:p>
            <a:r>
              <a:rPr lang="en-US" altLang="ja-JP" sz="2800" dirty="0" smtClean="0">
                <a:solidFill>
                  <a:srgbClr val="FF0000"/>
                </a:solidFill>
                <a:effectLst>
                  <a:outerShdw blurRad="38100" dist="38100" dir="2700000" algn="tl">
                    <a:srgbClr val="000000">
                      <a:alpha val="43137"/>
                    </a:srgbClr>
                  </a:outerShdw>
                </a:effectLst>
              </a:rPr>
              <a:t>Tivoli HFS</a:t>
            </a:r>
          </a:p>
          <a:p>
            <a:r>
              <a:rPr lang="en-US" altLang="ja-JP" sz="2800" dirty="0" err="1" smtClean="0">
                <a:solidFill>
                  <a:srgbClr val="FF0000"/>
                </a:solidFill>
                <a:effectLst>
                  <a:outerShdw blurRad="38100" dist="38100" dir="2700000" algn="tl">
                    <a:srgbClr val="000000">
                      <a:alpha val="43137"/>
                    </a:srgbClr>
                  </a:outerShdw>
                </a:effectLst>
              </a:rPr>
              <a:t>GridScaler</a:t>
            </a:r>
            <a:r>
              <a:rPr lang="en-US" altLang="ja-JP" sz="2800" dirty="0" smtClean="0">
                <a:solidFill>
                  <a:srgbClr val="FF0000"/>
                </a:solidFill>
                <a:effectLst>
                  <a:outerShdw blurRad="38100" dist="38100" dir="2700000" algn="tl">
                    <a:srgbClr val="000000">
                      <a:alpha val="43137"/>
                    </a:srgbClr>
                  </a:outerShdw>
                </a:effectLst>
              </a:rPr>
              <a:t> + </a:t>
            </a:r>
            <a:r>
              <a:rPr lang="en-US" altLang="ja-JP" sz="2800" dirty="0" err="1" smtClean="0">
                <a:solidFill>
                  <a:srgbClr val="FF0000"/>
                </a:solidFill>
                <a:effectLst>
                  <a:outerShdw blurRad="38100" dist="38100" dir="2700000" algn="tl">
                    <a:srgbClr val="000000">
                      <a:alpha val="43137"/>
                    </a:srgbClr>
                  </a:outerShdw>
                </a:effectLst>
              </a:rPr>
              <a:t>BlueArc</a:t>
            </a:r>
            <a:endParaRPr lang="en-US" altLang="ja-JP" sz="2800" dirty="0" smtClean="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stretch>
            <a:fillRect/>
          </a:stretch>
        </p:blipFill>
        <p:spPr>
          <a:xfrm>
            <a:off x="0" y="1143000"/>
            <a:ext cx="9144000" cy="5689600"/>
          </a:xfrm>
          <a:prstGeom prst="rect">
            <a:avLst/>
          </a:prstGeom>
        </p:spPr>
      </p:pic>
      <p:sp>
        <p:nvSpPr>
          <p:cNvPr id="6" name="タイトル 5"/>
          <p:cNvSpPr>
            <a:spLocks noGrp="1"/>
          </p:cNvSpPr>
          <p:nvPr>
            <p:ph type="title"/>
          </p:nvPr>
        </p:nvSpPr>
        <p:spPr>
          <a:xfrm>
            <a:off x="609600" y="228600"/>
            <a:ext cx="7921625" cy="579437"/>
          </a:xfrm>
        </p:spPr>
        <p:txBody>
          <a:bodyPr/>
          <a:lstStyle/>
          <a:p>
            <a:r>
              <a:rPr lang="en-US" altLang="ja-JP" sz="3200" dirty="0" smtClean="0"/>
              <a:t>TSUBAME2.0 Tape System</a:t>
            </a:r>
            <a:br>
              <a:rPr lang="en-US" altLang="ja-JP" sz="3200" dirty="0" smtClean="0"/>
            </a:br>
            <a:r>
              <a:rPr lang="en-US" altLang="ja-JP" sz="3200" dirty="0" smtClean="0"/>
              <a:t>HFS of over15PB</a:t>
            </a:r>
            <a:r>
              <a:rPr lang="ja-JP" altLang="en-US" sz="3200" dirty="0" smtClean="0"/>
              <a:t> </a:t>
            </a:r>
            <a:r>
              <a:rPr lang="en-US" altLang="ja-JP" sz="3200" dirty="0" smtClean="0"/>
              <a:t>and Scalable</a:t>
            </a:r>
            <a:endParaRPr lang="ja-JP" altLang="en-US" sz="3200" dirty="0"/>
          </a:p>
        </p:txBody>
      </p:sp>
      <p:sp>
        <p:nvSpPr>
          <p:cNvPr id="4" name="テキスト ボックス 3"/>
          <p:cNvSpPr txBox="1"/>
          <p:nvPr/>
        </p:nvSpPr>
        <p:spPr>
          <a:xfrm>
            <a:off x="4191000" y="2286000"/>
            <a:ext cx="2895600" cy="646331"/>
          </a:xfrm>
          <a:prstGeom prst="rect">
            <a:avLst/>
          </a:prstGeom>
          <a:noFill/>
        </p:spPr>
        <p:txBody>
          <a:bodyPr wrap="square" rtlCol="0">
            <a:spAutoFit/>
          </a:bodyPr>
          <a:lstStyle/>
          <a:p>
            <a:r>
              <a:rPr kumimoji="1" lang="en-US" altLang="ja-JP" dirty="0" smtClean="0">
                <a:solidFill>
                  <a:srgbClr val="FF0000"/>
                </a:solidFill>
              </a:rPr>
              <a:t>~8PB HFS</a:t>
            </a:r>
            <a:r>
              <a:rPr kumimoji="1" lang="ja-JP" altLang="en-US" dirty="0" smtClean="0">
                <a:solidFill>
                  <a:srgbClr val="FF0000"/>
                </a:solidFill>
              </a:rPr>
              <a:t> </a:t>
            </a:r>
            <a:r>
              <a:rPr kumimoji="1" lang="en-US" altLang="ja-JP" dirty="0" smtClean="0">
                <a:solidFill>
                  <a:srgbClr val="FF0000"/>
                </a:solidFill>
              </a:rPr>
              <a:t>Expansion 2010</a:t>
            </a:r>
            <a:endParaRPr kumimoji="1" lang="ja-JP" altLang="en-US" dirty="0">
              <a:solidFill>
                <a:srgbClr val="FF0000"/>
              </a:solidFill>
            </a:endParaRPr>
          </a:p>
        </p:txBody>
      </p:sp>
      <p:sp>
        <p:nvSpPr>
          <p:cNvPr id="7" name="テキスト ボックス 6"/>
          <p:cNvSpPr txBox="1"/>
          <p:nvPr/>
        </p:nvSpPr>
        <p:spPr>
          <a:xfrm>
            <a:off x="2286000" y="2514600"/>
            <a:ext cx="1981200" cy="830997"/>
          </a:xfrm>
          <a:prstGeom prst="rect">
            <a:avLst/>
          </a:prstGeom>
          <a:solidFill>
            <a:schemeClr val="bg1"/>
          </a:solidFill>
        </p:spPr>
        <p:txBody>
          <a:bodyPr wrap="square" rtlCol="0">
            <a:spAutoFit/>
          </a:bodyPr>
          <a:lstStyle/>
          <a:p>
            <a:r>
              <a:rPr lang="en-US" altLang="ja-JP" sz="1600" b="1" dirty="0" smtClean="0"/>
              <a:t>HFS and Backup Servers</a:t>
            </a:r>
          </a:p>
          <a:p>
            <a:endParaRPr kumimoji="1" lang="ja-JP" altLang="en-US" sz="16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381000"/>
            <a:ext cx="7921625" cy="579437"/>
          </a:xfrm>
        </p:spPr>
        <p:txBody>
          <a:bodyPr/>
          <a:lstStyle/>
          <a:p>
            <a:r>
              <a:rPr lang="en-US" altLang="ja-JP" sz="4000" dirty="0" smtClean="0"/>
              <a:t>RENKEI-POP Distributed Storage</a:t>
            </a:r>
            <a:endParaRPr lang="ja-JP" altLang="en-US" sz="4000" dirty="0"/>
          </a:p>
        </p:txBody>
      </p:sp>
      <p:sp>
        <p:nvSpPr>
          <p:cNvPr id="3" name="コンテンツ プレースホルダ 2"/>
          <p:cNvSpPr>
            <a:spLocks noGrp="1"/>
          </p:cNvSpPr>
          <p:nvPr>
            <p:ph idx="1"/>
          </p:nvPr>
        </p:nvSpPr>
        <p:spPr>
          <a:xfrm>
            <a:off x="457200" y="990600"/>
            <a:ext cx="8458200" cy="3787669"/>
          </a:xfrm>
        </p:spPr>
        <p:txBody>
          <a:bodyPr>
            <a:noAutofit/>
          </a:bodyPr>
          <a:lstStyle/>
          <a:p>
            <a:r>
              <a:rPr lang="en-US" altLang="ja-JP" sz="2000" dirty="0" smtClean="0"/>
              <a:t>Objective: SC</a:t>
            </a:r>
            <a:r>
              <a:rPr lang="ja-JP" altLang="en-US" sz="2000" dirty="0" smtClean="0"/>
              <a:t> </a:t>
            </a:r>
            <a:r>
              <a:rPr lang="en-US" altLang="ja-JP" sz="2000" dirty="0" smtClean="0"/>
              <a:t>Centers-Wide Distributed Storage on SINET National NW</a:t>
            </a:r>
          </a:p>
          <a:p>
            <a:pPr lvl="1"/>
            <a:r>
              <a:rPr lang="en-US" altLang="ja-JP" sz="1800" dirty="0" smtClean="0"/>
              <a:t>RENKEI</a:t>
            </a:r>
            <a:r>
              <a:rPr lang="ja-JP" altLang="en-US" sz="1800" dirty="0" smtClean="0"/>
              <a:t> </a:t>
            </a:r>
            <a:r>
              <a:rPr lang="en-US" altLang="ja-JP" sz="1800" dirty="0" smtClean="0"/>
              <a:t>(MEXT e-Science)Project</a:t>
            </a:r>
            <a:r>
              <a:rPr lang="ja-JP" altLang="en-US" sz="1800" dirty="0" smtClean="0"/>
              <a:t> </a:t>
            </a:r>
            <a:r>
              <a:rPr lang="en-US" altLang="ja-JP" sz="1800" dirty="0" smtClean="0"/>
              <a:t>and R&amp;D and nationwide deployment of </a:t>
            </a:r>
            <a:r>
              <a:rPr lang="en-US" altLang="ja-JP" sz="2000" dirty="0" smtClean="0"/>
              <a:t>RENKEI-</a:t>
            </a:r>
            <a:r>
              <a:rPr lang="en-US" altLang="ja-JP" sz="2000" dirty="0" err="1" smtClean="0"/>
              <a:t>PoPs</a:t>
            </a:r>
            <a:r>
              <a:rPr lang="en-US" altLang="ja-JP" sz="2000" dirty="0" smtClean="0"/>
              <a:t>(Point of Presence)</a:t>
            </a:r>
          </a:p>
          <a:p>
            <a:pPr lvl="1"/>
            <a:r>
              <a:rPr lang="en-US" altLang="ja-JP" sz="2000" dirty="0" smtClean="0"/>
              <a:t>Data transfer server engine with large capacity and fast I/O</a:t>
            </a:r>
          </a:p>
          <a:p>
            <a:pPr lvl="1"/>
            <a:r>
              <a:rPr lang="en-US" altLang="ja-JP" sz="2000" dirty="0" smtClean="0"/>
              <a:t>“RENKEI-Cloud” on SINET3 with various Grid/Cloud Services including </a:t>
            </a:r>
            <a:r>
              <a:rPr lang="en-US" altLang="ja-JP" sz="2000" dirty="0" err="1" smtClean="0"/>
              <a:t>Gfarm</a:t>
            </a:r>
            <a:r>
              <a:rPr lang="en-US" altLang="ja-JP" sz="2000" dirty="0" smtClean="0"/>
              <a:t> distributed </a:t>
            </a:r>
            <a:r>
              <a:rPr lang="en-US" altLang="ja-JP" sz="2000" dirty="0" err="1" smtClean="0"/>
              <a:t>filesystem</a:t>
            </a:r>
            <a:endParaRPr lang="en-US" altLang="ja-JP" sz="2000" dirty="0" smtClean="0"/>
          </a:p>
          <a:p>
            <a:pPr lvl="1"/>
            <a:r>
              <a:rPr lang="en-US" altLang="ja-JP" sz="2000" dirty="0" smtClean="0"/>
              <a:t>Allows fast exchange of data between TSUBAME2.0 and other SCs</a:t>
            </a:r>
          </a:p>
          <a:p>
            <a:pPr lvl="1"/>
            <a:endParaRPr lang="en-US" altLang="ja-JP" sz="2000" dirty="0" smtClean="0"/>
          </a:p>
          <a:p>
            <a:pPr lvl="1"/>
            <a:endParaRPr lang="en-US" altLang="ja-JP" sz="2000" dirty="0" smtClean="0"/>
          </a:p>
          <a:p>
            <a:pPr lvl="1"/>
            <a:endParaRPr lang="en-US" altLang="ja-JP" sz="2000" dirty="0" smtClean="0"/>
          </a:p>
          <a:p>
            <a:pPr lvl="1">
              <a:buNone/>
            </a:pPr>
            <a:endParaRPr lang="en-US" altLang="ja-JP" sz="2000" dirty="0" smtClean="0"/>
          </a:p>
          <a:p>
            <a:pPr lvl="1">
              <a:buNone/>
            </a:pPr>
            <a:r>
              <a:rPr lang="en-US" altLang="ja-JP" sz="2000" dirty="0" smtClean="0"/>
              <a:t>9 sites, 110TB distributed cloud storage, mountable from SCs</a:t>
            </a:r>
            <a:endParaRPr lang="ja-JP" altLang="en-US" sz="2000" dirty="0"/>
          </a:p>
        </p:txBody>
      </p:sp>
      <p:pic>
        <p:nvPicPr>
          <p:cNvPr id="9" name="Picture 3" descr="C:\Users\RyzeVia\Desktop\a\V9040211.JPG"/>
          <p:cNvPicPr>
            <a:picLocks noChangeAspect="1" noChangeArrowheads="1"/>
          </p:cNvPicPr>
          <p:nvPr/>
        </p:nvPicPr>
        <p:blipFill>
          <a:blip r:embed="rId2" cstate="print"/>
          <a:srcRect l="1996" t="7249" r="13505" b="39564"/>
          <a:stretch>
            <a:fillRect/>
          </a:stretch>
        </p:blipFill>
        <p:spPr bwMode="auto">
          <a:xfrm>
            <a:off x="1095609" y="3400919"/>
            <a:ext cx="2854963" cy="1428750"/>
          </a:xfrm>
          <a:prstGeom prst="rect">
            <a:avLst/>
          </a:prstGeom>
          <a:noFill/>
          <a:ln w="9525">
            <a:noFill/>
            <a:miter lim="800000"/>
            <a:headEnd/>
            <a:tailEnd/>
          </a:ln>
        </p:spPr>
      </p:pic>
      <p:graphicFrame>
        <p:nvGraphicFramePr>
          <p:cNvPr id="10" name="コンテンツ プレースホルダ 3"/>
          <p:cNvGraphicFramePr>
            <a:graphicFrameLocks noGrp="1"/>
          </p:cNvGraphicFramePr>
          <p:nvPr/>
        </p:nvGraphicFramePr>
        <p:xfrm>
          <a:off x="4097365" y="3400919"/>
          <a:ext cx="4403725" cy="1428750"/>
        </p:xfrm>
        <a:graphic>
          <a:graphicData uri="http://schemas.openxmlformats.org/drawingml/2006/table">
            <a:tbl>
              <a:tblPr/>
              <a:tblGrid>
                <a:gridCol w="1155700"/>
                <a:gridCol w="3248025"/>
              </a:tblGrid>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CPU</a:t>
                      </a:r>
                      <a:endParaRPr kumimoji="1" lang="ja-JP" altLang="en-US" sz="14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Core i7 </a:t>
                      </a: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975 </a:t>
                      </a: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Extreme (</a:t>
                      </a: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3.33 </a:t>
                      </a: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GHz)</a:t>
                      </a:r>
                      <a:endParaRPr kumimoji="1" lang="ja-JP" altLang="en-US" sz="14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Memory</a:t>
                      </a:r>
                      <a:endParaRPr kumimoji="1" lang="ja-JP" altLang="en-US" sz="14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128"/>
                          <a:cs typeface="ＭＳ Ｐゴシック" charset="-128"/>
                        </a:rPr>
                        <a:t>12GB (DDR3 PC3-10600 , 2GB*6)</a:t>
                      </a:r>
                      <a:endParaRPr kumimoji="1" lang="ja-JP" altLang="en-US" sz="14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128"/>
                          <a:cs typeface="ＭＳ Ｐゴシック" charset="-128"/>
                        </a:rPr>
                        <a:t>NIC</a:t>
                      </a:r>
                      <a:endParaRPr kumimoji="1" lang="ja-JP" altLang="en-US" sz="14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10GbE (</a:t>
                      </a: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without </a:t>
                      </a: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TCP/IP Offload Engine)</a:t>
                      </a: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System Disk</a:t>
                      </a:r>
                      <a:endParaRPr kumimoji="1" lang="ja-JP" altLang="en-US" sz="14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128"/>
                          <a:cs typeface="ＭＳ Ｐゴシック" charset="-128"/>
                        </a:rPr>
                        <a:t>500GB HDD</a:t>
                      </a:r>
                      <a:endParaRPr kumimoji="1" lang="ja-JP" altLang="en-US" sz="14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r>
              <a:tr h="285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a:ln>
                            <a:noFill/>
                          </a:ln>
                          <a:solidFill>
                            <a:srgbClr val="000000"/>
                          </a:solidFill>
                          <a:effectLst/>
                          <a:latin typeface="Calibri" charset="0"/>
                          <a:ea typeface="ＭＳ Ｐゴシック" charset="-128"/>
                          <a:cs typeface="ＭＳ Ｐゴシック" charset="-128"/>
                        </a:rPr>
                        <a:t>SSD RAID</a:t>
                      </a:r>
                      <a:endParaRPr kumimoji="1" lang="ja-JP" altLang="en-US" sz="1400" b="1" i="0" u="none" strike="noStrike" cap="none" normalizeH="0" baseline="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30TB </a:t>
                      </a:r>
                      <a:r>
                        <a:rPr kumimoji="1" lang="en-US" altLang="ja-JP" sz="1400" b="1" i="0" u="none" strike="noStrike" cap="none" normalizeH="0" baseline="0" dirty="0">
                          <a:ln>
                            <a:noFill/>
                          </a:ln>
                          <a:solidFill>
                            <a:srgbClr val="000000"/>
                          </a:solidFill>
                          <a:effectLst/>
                          <a:latin typeface="Calibri" charset="0"/>
                          <a:ea typeface="ＭＳ Ｐゴシック" charset="-128"/>
                          <a:cs typeface="ＭＳ Ｐゴシック" charset="-128"/>
                        </a:rPr>
                        <a:t>(RAID</a:t>
                      </a: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 5,  2TB HDD </a:t>
                      </a:r>
                      <a:r>
                        <a:rPr kumimoji="1" lang="en-US" altLang="ja-JP" sz="1400" b="1" i="0" u="none" strike="noStrike" cap="none" normalizeH="0" baseline="0" dirty="0" err="1" smtClean="0">
                          <a:ln>
                            <a:noFill/>
                          </a:ln>
                          <a:solidFill>
                            <a:srgbClr val="000000"/>
                          </a:solidFill>
                          <a:effectLst/>
                          <a:latin typeface="Calibri" charset="0"/>
                          <a:ea typeface="ＭＳ Ｐゴシック" charset="-128"/>
                          <a:cs typeface="ＭＳ Ｐゴシック" charset="-128"/>
                        </a:rPr>
                        <a:t>x</a:t>
                      </a:r>
                      <a:r>
                        <a:rPr kumimoji="1" lang="en-US" altLang="ja-JP" sz="1400" b="1" i="0" u="none" strike="noStrike" cap="none" normalizeH="0" baseline="0" dirty="0" smtClean="0">
                          <a:ln>
                            <a:noFill/>
                          </a:ln>
                          <a:solidFill>
                            <a:srgbClr val="000000"/>
                          </a:solidFill>
                          <a:effectLst/>
                          <a:latin typeface="Calibri" charset="0"/>
                          <a:ea typeface="ＭＳ Ｐゴシック" charset="-128"/>
                          <a:cs typeface="ＭＳ Ｐゴシック" charset="-128"/>
                        </a:rPr>
                        <a:t> 16)</a:t>
                      </a:r>
                      <a:endParaRPr kumimoji="1" lang="ja-JP" altLang="en-US" sz="14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marL="70460" marR="70460" marT="35229" marB="35229"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r>
            </a:tbl>
          </a:graphicData>
        </a:graphic>
      </p:graphicFrame>
      <p:pic>
        <p:nvPicPr>
          <p:cNvPr id="11" name="図 10" descr="rpop-japan.png"/>
          <p:cNvPicPr>
            <a:picLocks noChangeAspect="1"/>
          </p:cNvPicPr>
          <p:nvPr/>
        </p:nvPicPr>
        <p:blipFill>
          <a:blip r:embed="rId3" cstate="print"/>
          <a:stretch>
            <a:fillRect/>
          </a:stretch>
        </p:blipFill>
        <p:spPr>
          <a:xfrm>
            <a:off x="5484304" y="4803899"/>
            <a:ext cx="3546296" cy="1867327"/>
          </a:xfrm>
          <a:prstGeom prst="rect">
            <a:avLst/>
          </a:prstGeom>
        </p:spPr>
      </p:pic>
      <p:graphicFrame>
        <p:nvGraphicFramePr>
          <p:cNvPr id="13" name="表 12"/>
          <p:cNvGraphicFramePr>
            <a:graphicFrameLocks noGrp="1"/>
          </p:cNvGraphicFramePr>
          <p:nvPr/>
        </p:nvGraphicFramePr>
        <p:xfrm>
          <a:off x="661400" y="5181600"/>
          <a:ext cx="4748800" cy="1600200"/>
        </p:xfrm>
        <a:graphic>
          <a:graphicData uri="http://schemas.openxmlformats.org/drawingml/2006/table">
            <a:tbl>
              <a:tblPr bandRow="1">
                <a:tableStyleId>{5C22544A-7EE6-4342-B048-85BDC9FD1C3A}</a:tableStyleId>
              </a:tblPr>
              <a:tblGrid>
                <a:gridCol w="1967189"/>
                <a:gridCol w="2781611"/>
              </a:tblGrid>
              <a:tr h="400050">
                <a:tc>
                  <a:txBody>
                    <a:bodyPr/>
                    <a:lstStyle/>
                    <a:p>
                      <a:r>
                        <a:rPr kumimoji="1" lang="en-US" altLang="ja-JP" sz="1600" dirty="0" smtClean="0"/>
                        <a:t>Tokyo</a:t>
                      </a:r>
                      <a:r>
                        <a:rPr kumimoji="1" lang="en-US" altLang="ja-JP" sz="1600" baseline="0" dirty="0" smtClean="0"/>
                        <a:t> Inst. Tech.</a:t>
                      </a:r>
                      <a:endParaRPr kumimoji="1" lang="ja-JP" altLang="en-US" sz="1600" dirty="0"/>
                    </a:p>
                  </a:txBody>
                  <a:tcPr/>
                </a:tc>
                <a:tc>
                  <a:txBody>
                    <a:bodyPr/>
                    <a:lstStyle/>
                    <a:p>
                      <a:r>
                        <a:rPr kumimoji="1" lang="en-US" altLang="ja-JP" sz="1600" dirty="0" smtClean="0"/>
                        <a:t>Osaka</a:t>
                      </a:r>
                      <a:r>
                        <a:rPr kumimoji="1" lang="en-US" altLang="ja-JP" sz="1600" baseline="0" dirty="0" smtClean="0"/>
                        <a:t> Univ.</a:t>
                      </a:r>
                      <a:endParaRPr kumimoji="1" lang="ja-JP" altLang="en-US" sz="1600" dirty="0"/>
                    </a:p>
                  </a:txBody>
                  <a:tcPr/>
                </a:tc>
              </a:tr>
              <a:tr h="400050">
                <a:tc>
                  <a:txBody>
                    <a:bodyPr/>
                    <a:lstStyle/>
                    <a:p>
                      <a:r>
                        <a:rPr kumimoji="1" lang="en-US" altLang="ja-JP" sz="1600" dirty="0" smtClean="0"/>
                        <a:t>National</a:t>
                      </a:r>
                      <a:r>
                        <a:rPr kumimoji="1" lang="en-US" altLang="ja-JP" sz="1600" baseline="0" dirty="0" smtClean="0"/>
                        <a:t> Inst. Inform.</a:t>
                      </a:r>
                      <a:endParaRPr kumimoji="1" lang="ja-JP" altLang="en-US" sz="1600" dirty="0"/>
                    </a:p>
                  </a:txBody>
                  <a:tcPr/>
                </a:tc>
                <a:tc>
                  <a:txBody>
                    <a:bodyPr/>
                    <a:lstStyle/>
                    <a:p>
                      <a:r>
                        <a:rPr kumimoji="1" lang="en-US" altLang="ja-JP" sz="1600" dirty="0" smtClean="0"/>
                        <a:t>KEK</a:t>
                      </a:r>
                      <a:endParaRPr kumimoji="1" lang="ja-JP" altLang="en-US" sz="1600" dirty="0"/>
                    </a:p>
                  </a:txBody>
                  <a:tcPr/>
                </a:tc>
              </a:tr>
              <a:tr h="400050">
                <a:tc>
                  <a:txBody>
                    <a:bodyPr/>
                    <a:lstStyle/>
                    <a:p>
                      <a:r>
                        <a:rPr kumimoji="1" lang="en-US" altLang="ja-JP" sz="1600" dirty="0" smtClean="0"/>
                        <a:t>Nagoya</a:t>
                      </a:r>
                      <a:r>
                        <a:rPr kumimoji="1" lang="en-US" altLang="ja-JP" sz="1600" baseline="0" dirty="0" smtClean="0"/>
                        <a:t> Univ.</a:t>
                      </a:r>
                      <a:endParaRPr kumimoji="1" lang="ja-JP" altLang="en-US" sz="1600" dirty="0"/>
                    </a:p>
                  </a:txBody>
                  <a:tcPr/>
                </a:tc>
                <a:tc>
                  <a:txBody>
                    <a:bodyPr/>
                    <a:lstStyle/>
                    <a:p>
                      <a:r>
                        <a:rPr kumimoji="1" lang="en-US" altLang="ja-JP" sz="1600" dirty="0" smtClean="0"/>
                        <a:t>Univ.</a:t>
                      </a:r>
                      <a:r>
                        <a:rPr kumimoji="1" lang="en-US" altLang="ja-JP" sz="1600" baseline="0" dirty="0" smtClean="0"/>
                        <a:t> Tsukuba</a:t>
                      </a:r>
                      <a:endParaRPr kumimoji="1" lang="ja-JP" altLang="en-US" sz="1600" dirty="0"/>
                    </a:p>
                  </a:txBody>
                  <a:tcPr/>
                </a:tc>
              </a:tr>
              <a:tr h="400050">
                <a:tc>
                  <a:txBody>
                    <a:bodyPr/>
                    <a:lstStyle/>
                    <a:p>
                      <a:r>
                        <a:rPr kumimoji="1" lang="en-US" altLang="ja-JP" sz="1600" dirty="0" smtClean="0"/>
                        <a:t>AIST</a:t>
                      </a:r>
                      <a:endParaRPr kumimoji="1" lang="ja-JP" altLang="en-US" sz="1600" dirty="0"/>
                    </a:p>
                  </a:txBody>
                  <a:tcPr/>
                </a:tc>
                <a:tc>
                  <a:txBody>
                    <a:bodyPr/>
                    <a:lstStyle/>
                    <a:p>
                      <a:r>
                        <a:rPr kumimoji="1" lang="en-US" altLang="ja-JP" sz="1600" dirty="0" smtClean="0"/>
                        <a:t>Tohoku</a:t>
                      </a:r>
                      <a:r>
                        <a:rPr kumimoji="1" lang="en-US" altLang="ja-JP" sz="1600" baseline="0" dirty="0" smtClean="0"/>
                        <a:t> Univ.</a:t>
                      </a:r>
                      <a:endParaRPr kumimoji="1" lang="ja-JP" altLang="en-US" sz="1600" dirty="0"/>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ChangeArrowheads="1"/>
          </p:cNvSpPr>
          <p:nvPr/>
        </p:nvSpPr>
        <p:spPr bwMode="auto">
          <a:xfrm>
            <a:off x="422275" y="152400"/>
            <a:ext cx="8299450" cy="576263"/>
          </a:xfrm>
          <a:prstGeom prst="rect">
            <a:avLst/>
          </a:prstGeom>
          <a:noFill/>
          <a:ln w="9525">
            <a:noFill/>
            <a:miter lim="800000"/>
            <a:headEnd/>
            <a:tailEnd/>
          </a:ln>
          <a:effectLst/>
        </p:spPr>
        <p:txBody>
          <a:bodyPr anchor="ctr"/>
          <a:lstStyle/>
          <a:p>
            <a:pPr>
              <a:defRPr/>
            </a:pPr>
            <a:endParaRPr lang="ja-JP" altLang="ja-JP" sz="2000">
              <a:solidFill>
                <a:srgbClr val="15473D"/>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grpSp>
        <p:nvGrpSpPr>
          <p:cNvPr id="2" name="Group 9"/>
          <p:cNvGrpSpPr>
            <a:grpSpLocks/>
          </p:cNvGrpSpPr>
          <p:nvPr/>
        </p:nvGrpSpPr>
        <p:grpSpPr bwMode="auto">
          <a:xfrm>
            <a:off x="128588" y="5648327"/>
            <a:ext cx="1408115" cy="906463"/>
            <a:chOff x="66" y="2598"/>
            <a:chExt cx="887" cy="571"/>
          </a:xfrm>
        </p:grpSpPr>
        <p:sp>
          <p:nvSpPr>
            <p:cNvPr id="7211" name="Text Box 10"/>
            <p:cNvSpPr txBox="1">
              <a:spLocks noChangeArrowheads="1"/>
            </p:cNvSpPr>
            <p:nvPr/>
          </p:nvSpPr>
          <p:spPr bwMode="auto">
            <a:xfrm>
              <a:off x="96" y="2995"/>
              <a:ext cx="857" cy="174"/>
            </a:xfrm>
            <a:prstGeom prst="rect">
              <a:avLst/>
            </a:prstGeom>
            <a:noFill/>
            <a:ln w="9525">
              <a:noFill/>
              <a:miter lim="800000"/>
              <a:headEnd/>
              <a:tailEnd/>
            </a:ln>
          </p:spPr>
          <p:txBody>
            <a:bodyPr wrap="none">
              <a:spAutoFit/>
            </a:bodyPr>
            <a:lstStyle/>
            <a:p>
              <a:r>
                <a:rPr lang="en-US" altLang="ja-JP" sz="1200" dirty="0" smtClean="0">
                  <a:latin typeface="HGP創英角ｺﾞｼｯｸUB" pitchFamily="50" charset="-128"/>
                  <a:ea typeface="HGP創英角ｺﾞｼｯｸUB" pitchFamily="50" charset="-128"/>
                </a:rPr>
                <a:t>System Managers</a:t>
              </a:r>
              <a:endParaRPr lang="ja-JP" altLang="en-US" sz="1200" dirty="0">
                <a:latin typeface="HGP創英角ｺﾞｼｯｸUB" pitchFamily="50" charset="-128"/>
                <a:ea typeface="HGP創英角ｺﾞｼｯｸUB" pitchFamily="50" charset="-128"/>
              </a:endParaRPr>
            </a:p>
          </p:txBody>
        </p:sp>
        <p:pic>
          <p:nvPicPr>
            <p:cNvPr id="7212" name="Picture 11" descr="ps_085"/>
            <p:cNvPicPr>
              <a:picLocks noChangeAspect="1" noChangeArrowheads="1"/>
            </p:cNvPicPr>
            <p:nvPr/>
          </p:nvPicPr>
          <p:blipFill>
            <a:blip r:embed="rId2" cstate="print"/>
            <a:srcRect/>
            <a:stretch>
              <a:fillRect/>
            </a:stretch>
          </p:blipFill>
          <p:spPr bwMode="auto">
            <a:xfrm>
              <a:off x="66" y="2598"/>
              <a:ext cx="606" cy="414"/>
            </a:xfrm>
            <a:prstGeom prst="rect">
              <a:avLst/>
            </a:prstGeom>
            <a:noFill/>
            <a:ln w="9525">
              <a:noFill/>
              <a:miter lim="800000"/>
              <a:headEnd/>
              <a:tailEnd/>
            </a:ln>
          </p:spPr>
        </p:pic>
      </p:grpSp>
      <p:sp>
        <p:nvSpPr>
          <p:cNvPr id="7172" name="Text Box 12"/>
          <p:cNvSpPr txBox="1">
            <a:spLocks noChangeArrowheads="1"/>
          </p:cNvSpPr>
          <p:nvPr/>
        </p:nvSpPr>
        <p:spPr bwMode="auto">
          <a:xfrm>
            <a:off x="8701088" y="6537325"/>
            <a:ext cx="439737" cy="246063"/>
          </a:xfrm>
          <a:prstGeom prst="rect">
            <a:avLst/>
          </a:prstGeom>
          <a:noFill/>
          <a:ln w="9525">
            <a:noFill/>
            <a:miter lim="800000"/>
            <a:headEnd/>
            <a:tailEnd/>
          </a:ln>
        </p:spPr>
        <p:txBody>
          <a:bodyPr wrap="none">
            <a:spAutoFit/>
          </a:bodyPr>
          <a:lstStyle/>
          <a:p>
            <a:r>
              <a:rPr lang="en-US" altLang="ja-JP" sz="1000">
                <a:solidFill>
                  <a:srgbClr val="15473D"/>
                </a:solidFill>
                <a:latin typeface="Arial" pitchFamily="34" charset="0"/>
                <a:ea typeface="HGP創英角ｺﾞｼｯｸUB" pitchFamily="50" charset="-128"/>
              </a:rPr>
              <a:t>4-35</a:t>
            </a:r>
          </a:p>
        </p:txBody>
      </p:sp>
      <p:sp>
        <p:nvSpPr>
          <p:cNvPr id="342029" name="Rectangle 13"/>
          <p:cNvSpPr>
            <a:spLocks noGrp="1" noChangeArrowheads="1"/>
          </p:cNvSpPr>
          <p:nvPr>
            <p:ph type="title"/>
          </p:nvPr>
        </p:nvSpPr>
        <p:spPr>
          <a:xfrm>
            <a:off x="609600" y="76200"/>
            <a:ext cx="7921625" cy="579438"/>
          </a:xfrm>
        </p:spPr>
        <p:txBody>
          <a:bodyPr/>
          <a:lstStyle/>
          <a:p>
            <a:pPr eaLnBrk="1" hangingPunct="1">
              <a:defRPr/>
            </a:pPr>
            <a:r>
              <a:rPr lang="en-US" altLang="ja-JP" sz="2400" dirty="0" smtClean="0"/>
              <a:t>Cloud Provisioning Supercomputing Nodes</a:t>
            </a:r>
            <a:endParaRPr lang="ja-JP" altLang="en-US" sz="2400" dirty="0" smtClean="0"/>
          </a:p>
        </p:txBody>
      </p:sp>
      <p:sp>
        <p:nvSpPr>
          <p:cNvPr id="7198" name="Rectangle 46"/>
          <p:cNvSpPr>
            <a:spLocks noChangeArrowheads="1"/>
          </p:cNvSpPr>
          <p:nvPr/>
        </p:nvSpPr>
        <p:spPr bwMode="auto">
          <a:xfrm>
            <a:off x="414338" y="685800"/>
            <a:ext cx="8305800" cy="2990850"/>
          </a:xfrm>
          <a:prstGeom prst="rect">
            <a:avLst/>
          </a:prstGeom>
          <a:noFill/>
          <a:ln w="9525">
            <a:noFill/>
            <a:miter lim="800000"/>
            <a:headEnd/>
            <a:tailEnd/>
          </a:ln>
        </p:spPr>
        <p:txBody>
          <a:bodyPr/>
          <a:lstStyle/>
          <a:p>
            <a:pPr>
              <a:spcBef>
                <a:spcPct val="20000"/>
              </a:spcBef>
              <a:buClr>
                <a:srgbClr val="9DD789"/>
              </a:buClr>
              <a:buSzPct val="90000"/>
              <a:buFont typeface="Wingdings" pitchFamily="2" charset="2"/>
              <a:buNone/>
              <a:defRPr/>
            </a:pPr>
            <a:r>
              <a:rPr lang="en-US" altLang="ja-JP" sz="1600" dirty="0" err="1" smtClean="0">
                <a:latin typeface="+mn-ea"/>
                <a:ea typeface="+mn-ea"/>
              </a:rPr>
              <a:t>Tsubame</a:t>
            </a:r>
            <a:r>
              <a:rPr lang="en-US" altLang="ja-JP" sz="1600" dirty="0" smtClean="0">
                <a:latin typeface="+mn-ea"/>
                <a:ea typeface="+mn-ea"/>
              </a:rPr>
              <a:t> 2.0 will have a dynamic provisioning system that works with batch queue systems and cluster management systems to dynamically provision compute resources</a:t>
            </a:r>
          </a:p>
          <a:p>
            <a:pPr>
              <a:spcBef>
                <a:spcPct val="20000"/>
              </a:spcBef>
              <a:buClr>
                <a:srgbClr val="9DD789"/>
              </a:buClr>
              <a:buSzPct val="90000"/>
              <a:buFont typeface="Wingdings" pitchFamily="2" charset="2"/>
              <a:buNone/>
              <a:defRPr/>
            </a:pPr>
            <a:endParaRPr lang="ja-JP" altLang="en-US" sz="1600" dirty="0">
              <a:latin typeface="+mn-ea"/>
              <a:ea typeface="+mn-ea"/>
            </a:endParaRPr>
          </a:p>
          <a:p>
            <a:pPr marL="742950" lvl="1" indent="-285750">
              <a:spcBef>
                <a:spcPct val="20000"/>
              </a:spcBef>
              <a:buClr>
                <a:srgbClr val="15473D"/>
              </a:buClr>
              <a:buSzPct val="90000"/>
              <a:buFont typeface="Wingdings 3" pitchFamily="18" charset="2"/>
              <a:buChar char="u"/>
              <a:defRPr/>
            </a:pPr>
            <a:r>
              <a:rPr lang="en-US" altLang="ja-JP" sz="1400" dirty="0" smtClean="0">
                <a:latin typeface="+mn-ea"/>
                <a:ea typeface="+mn-ea"/>
              </a:rPr>
              <a:t>Pool nodes can be </a:t>
            </a:r>
            <a:r>
              <a:rPr lang="en-US" altLang="ja-JP" sz="1400" dirty="0" err="1" smtClean="0">
                <a:latin typeface="+mn-ea"/>
                <a:ea typeface="+mn-ea"/>
              </a:rPr>
              <a:t>dynamicaly</a:t>
            </a:r>
            <a:r>
              <a:rPr lang="en-US" altLang="ja-JP" sz="1400" dirty="0" smtClean="0">
                <a:latin typeface="+mn-ea"/>
                <a:ea typeface="+mn-ea"/>
              </a:rPr>
              <a:t> allocated to various supercomputing services</a:t>
            </a:r>
            <a:endParaRPr lang="en-US" altLang="ja-JP" sz="1400" dirty="0">
              <a:latin typeface="+mn-ea"/>
              <a:ea typeface="+mn-ea"/>
            </a:endParaRPr>
          </a:p>
          <a:p>
            <a:pPr marL="742950" lvl="1" indent="-285750">
              <a:spcBef>
                <a:spcPct val="20000"/>
              </a:spcBef>
              <a:buClr>
                <a:srgbClr val="15473D"/>
              </a:buClr>
              <a:buSzPct val="90000"/>
              <a:buFont typeface="Wingdings 3" pitchFamily="18" charset="2"/>
              <a:buChar char="u"/>
              <a:defRPr/>
            </a:pPr>
            <a:r>
              <a:rPr lang="en-US" altLang="ja-JP" sz="1400" dirty="0" smtClean="0">
                <a:latin typeface="+mn-ea"/>
                <a:ea typeface="+mn-ea"/>
              </a:rPr>
              <a:t>Linux and Windows batch queue systems coordinate to manage the nodes</a:t>
            </a:r>
            <a:endParaRPr lang="en-US" altLang="ja-JP" sz="1400" dirty="0">
              <a:latin typeface="+mn-ea"/>
              <a:ea typeface="+mn-ea"/>
            </a:endParaRPr>
          </a:p>
          <a:p>
            <a:pPr marL="742950" lvl="1" indent="-285750">
              <a:spcBef>
                <a:spcPct val="20000"/>
              </a:spcBef>
              <a:buClr>
                <a:srgbClr val="15473D"/>
              </a:buClr>
              <a:buSzPct val="90000"/>
              <a:buFont typeface="Wingdings 3" pitchFamily="18" charset="2"/>
              <a:buChar char="u"/>
              <a:defRPr/>
            </a:pPr>
            <a:r>
              <a:rPr lang="en-US" altLang="ja-JP" sz="1400" dirty="0" smtClean="0">
                <a:latin typeface="+mn-ea"/>
                <a:ea typeface="+mn-ea"/>
              </a:rPr>
              <a:t>Dynamic increase/decrease of nodes allocated to particular services</a:t>
            </a:r>
            <a:endParaRPr lang="en-US" altLang="ja-JP" sz="1400" dirty="0">
              <a:latin typeface="+mn-ea"/>
              <a:ea typeface="+mn-ea"/>
            </a:endParaRPr>
          </a:p>
          <a:p>
            <a:pPr marL="742950" lvl="1" indent="-285750">
              <a:spcBef>
                <a:spcPct val="20000"/>
              </a:spcBef>
              <a:buClr>
                <a:srgbClr val="15473D"/>
              </a:buClr>
              <a:buSzPct val="90000"/>
              <a:defRPr/>
            </a:pPr>
            <a:r>
              <a:rPr lang="en-US" altLang="ja-JP" sz="1400" dirty="0">
                <a:latin typeface="+mn-ea"/>
                <a:ea typeface="+mn-ea"/>
              </a:rPr>
              <a:t>	</a:t>
            </a:r>
            <a:r>
              <a:rPr lang="en-US" altLang="ja-JP" sz="1400" dirty="0" smtClean="0">
                <a:latin typeface="+mn-ea"/>
                <a:ea typeface="+mn-ea"/>
              </a:rPr>
              <a:t>※</a:t>
            </a:r>
            <a:r>
              <a:rPr lang="en-US" altLang="ja-JP" sz="1400" dirty="0" err="1" smtClean="0">
                <a:latin typeface="+mn-ea"/>
                <a:ea typeface="+mn-ea"/>
              </a:rPr>
              <a:t>Increse</a:t>
            </a:r>
            <a:r>
              <a:rPr lang="en-US" altLang="ja-JP" sz="1400" dirty="0" smtClean="0">
                <a:latin typeface="+mn-ea"/>
                <a:ea typeface="+mn-ea"/>
              </a:rPr>
              <a:t> / Decrease of Windows HPC and Linux nodes of different configurations</a:t>
            </a:r>
            <a:endParaRPr lang="en-US" altLang="ja-JP" sz="1400" dirty="0">
              <a:latin typeface="+mn-ea"/>
              <a:ea typeface="+mn-ea"/>
            </a:endParaRPr>
          </a:p>
          <a:p>
            <a:pPr marL="742950" lvl="1" indent="-285750">
              <a:spcBef>
                <a:spcPct val="20000"/>
              </a:spcBef>
              <a:buClr>
                <a:srgbClr val="15473D"/>
              </a:buClr>
              <a:buSzPct val="90000"/>
              <a:buFont typeface="Wingdings 3" pitchFamily="18" charset="2"/>
              <a:buChar char="u"/>
              <a:defRPr/>
            </a:pPr>
            <a:r>
              <a:rPr lang="en-US" altLang="ja-JP" sz="1400" dirty="0" smtClean="0">
                <a:latin typeface="+mn-ea"/>
                <a:ea typeface="+mn-ea"/>
              </a:rPr>
              <a:t>Virtual Nodes on VMs on respective </a:t>
            </a:r>
            <a:r>
              <a:rPr lang="en-US" altLang="ja-JP" sz="1400" dirty="0" err="1" smtClean="0">
                <a:latin typeface="+mn-ea"/>
                <a:ea typeface="+mn-ea"/>
              </a:rPr>
              <a:t>OSes</a:t>
            </a:r>
            <a:r>
              <a:rPr lang="en-US" altLang="ja-JP" sz="1400" dirty="0" smtClean="0">
                <a:latin typeface="+mn-ea"/>
                <a:ea typeface="+mn-ea"/>
              </a:rPr>
              <a:t> can be subject to dynamically allocated and scheduled.</a:t>
            </a:r>
            <a:endParaRPr lang="ja-JP" altLang="en-US" sz="1400" dirty="0">
              <a:latin typeface="+mn-ea"/>
              <a:ea typeface="+mn-ea"/>
            </a:endParaRPr>
          </a:p>
          <a:p>
            <a:pPr marL="742950" lvl="1" indent="-285750">
              <a:spcBef>
                <a:spcPct val="20000"/>
              </a:spcBef>
              <a:buClr>
                <a:srgbClr val="15473D"/>
              </a:buClr>
              <a:buSzPct val="90000"/>
              <a:buFont typeface="Wingdings 3" pitchFamily="18" charset="2"/>
              <a:buChar char="u"/>
              <a:defRPr/>
            </a:pPr>
            <a:endParaRPr lang="ja-JP" altLang="en-US" sz="1400" dirty="0">
              <a:latin typeface="+mn-ea"/>
              <a:ea typeface="+mn-ea"/>
            </a:endParaRPr>
          </a:p>
        </p:txBody>
      </p:sp>
      <p:sp>
        <p:nvSpPr>
          <p:cNvPr id="82" name="Rectangle 2"/>
          <p:cNvSpPr>
            <a:spLocks noChangeArrowheads="1"/>
          </p:cNvSpPr>
          <p:nvPr/>
        </p:nvSpPr>
        <p:spPr bwMode="auto">
          <a:xfrm>
            <a:off x="1595438" y="3581400"/>
            <a:ext cx="6786562" cy="2895600"/>
          </a:xfrm>
          <a:prstGeom prst="rect">
            <a:avLst/>
          </a:prstGeom>
          <a:gradFill>
            <a:gsLst>
              <a:gs pos="0">
                <a:schemeClr val="bg1"/>
              </a:gs>
              <a:gs pos="53000">
                <a:srgbClr val="D4DEFF"/>
              </a:gs>
              <a:gs pos="83000">
                <a:srgbClr val="D4DEFF"/>
              </a:gs>
              <a:gs pos="100000">
                <a:srgbClr val="96AB94"/>
              </a:gs>
            </a:gsLst>
            <a:lin ang="5400000" scaled="0"/>
          </a:gradFill>
          <a:ln w="9525">
            <a:solidFill>
              <a:srgbClr val="0033CC"/>
            </a:solidFill>
            <a:miter lim="800000"/>
            <a:headEnd/>
            <a:tailEnd/>
          </a:ln>
        </p:spPr>
        <p:txBody>
          <a:bodyPr wrap="none" anchor="ctr"/>
          <a:lstStyle/>
          <a:p>
            <a:pPr>
              <a:defRPr/>
            </a:pPr>
            <a:endParaRPr lang="ja-JP" altLang="en-US">
              <a:latin typeface="+mn-ea"/>
            </a:endParaRPr>
          </a:p>
        </p:txBody>
      </p:sp>
      <p:sp>
        <p:nvSpPr>
          <p:cNvPr id="83" name="Rectangle 5"/>
          <p:cNvSpPr>
            <a:spLocks noChangeArrowheads="1"/>
          </p:cNvSpPr>
          <p:nvPr/>
        </p:nvSpPr>
        <p:spPr bwMode="auto">
          <a:xfrm>
            <a:off x="1752600" y="4048125"/>
            <a:ext cx="2000250" cy="385763"/>
          </a:xfrm>
          <a:prstGeom prst="rect">
            <a:avLst/>
          </a:prstGeom>
          <a:gradFill rotWithShape="1">
            <a:gsLst>
              <a:gs pos="0">
                <a:schemeClr val="bg1"/>
              </a:gs>
              <a:gs pos="100000">
                <a:srgbClr val="0099FF"/>
              </a:gs>
            </a:gsLst>
            <a:lin ang="5400000" scaled="1"/>
          </a:gradFill>
          <a:ln w="9525">
            <a:solidFill>
              <a:srgbClr val="0033CC"/>
            </a:solidFill>
            <a:miter lim="800000"/>
            <a:headEnd/>
            <a:tailEnd/>
          </a:ln>
        </p:spPr>
        <p:txBody>
          <a:bodyPr wrap="none" anchor="ctr"/>
          <a:lstStyle/>
          <a:p>
            <a:pPr algn="ctr">
              <a:defRPr/>
            </a:pPr>
            <a:r>
              <a:rPr lang="en-US" altLang="ja-JP" sz="1200" dirty="0" smtClean="0">
                <a:latin typeface="+mn-ea"/>
                <a:ea typeface="+mn-ea"/>
              </a:rPr>
              <a:t>Job Management (BQ)</a:t>
            </a:r>
            <a:endParaRPr lang="ja-JP" altLang="en-US" sz="1200" dirty="0">
              <a:latin typeface="+mn-ea"/>
              <a:ea typeface="+mn-ea"/>
            </a:endParaRPr>
          </a:p>
        </p:txBody>
      </p:sp>
      <p:sp>
        <p:nvSpPr>
          <p:cNvPr id="84" name="AutoShape 15"/>
          <p:cNvSpPr>
            <a:spLocks noChangeArrowheads="1"/>
          </p:cNvSpPr>
          <p:nvPr/>
        </p:nvSpPr>
        <p:spPr bwMode="auto">
          <a:xfrm>
            <a:off x="6524625" y="4500563"/>
            <a:ext cx="1338263" cy="1143000"/>
          </a:xfrm>
          <a:prstGeom prst="can">
            <a:avLst>
              <a:gd name="adj" fmla="val 7458"/>
            </a:avLst>
          </a:prstGeom>
          <a:solidFill>
            <a:srgbClr val="CCFFFF"/>
          </a:solidFill>
          <a:ln w="25400">
            <a:solidFill>
              <a:schemeClr val="tx1"/>
            </a:solidFill>
            <a:prstDash val="sysDot"/>
            <a:round/>
            <a:headEnd/>
            <a:tailEnd/>
          </a:ln>
        </p:spPr>
        <p:txBody>
          <a:bodyPr wrap="none" anchor="ctr"/>
          <a:lstStyle/>
          <a:p>
            <a:pPr>
              <a:defRPr/>
            </a:pPr>
            <a:endParaRPr lang="ja-JP" altLang="en-US">
              <a:latin typeface="+mn-ea"/>
            </a:endParaRPr>
          </a:p>
        </p:txBody>
      </p:sp>
      <p:grpSp>
        <p:nvGrpSpPr>
          <p:cNvPr id="3" name="Group 28"/>
          <p:cNvGrpSpPr>
            <a:grpSpLocks/>
          </p:cNvGrpSpPr>
          <p:nvPr/>
        </p:nvGrpSpPr>
        <p:grpSpPr bwMode="auto">
          <a:xfrm>
            <a:off x="5038725" y="4643438"/>
            <a:ext cx="700088" cy="842962"/>
            <a:chOff x="3072" y="3696"/>
            <a:chExt cx="217" cy="280"/>
          </a:xfrm>
        </p:grpSpPr>
        <p:pic>
          <p:nvPicPr>
            <p:cNvPr id="7209" name="Picture 29" descr="it_091"/>
            <p:cNvPicPr>
              <a:picLocks noChangeAspect="1" noChangeArrowheads="1"/>
            </p:cNvPicPr>
            <p:nvPr/>
          </p:nvPicPr>
          <p:blipFill>
            <a:blip r:embed="rId3" cstate="print"/>
            <a:srcRect/>
            <a:stretch>
              <a:fillRect/>
            </a:stretch>
          </p:blipFill>
          <p:spPr bwMode="auto">
            <a:xfrm>
              <a:off x="3072" y="3696"/>
              <a:ext cx="121" cy="280"/>
            </a:xfrm>
            <a:prstGeom prst="rect">
              <a:avLst/>
            </a:prstGeom>
            <a:noFill/>
            <a:ln w="9525">
              <a:noFill/>
              <a:miter lim="800000"/>
              <a:headEnd/>
              <a:tailEnd/>
            </a:ln>
          </p:spPr>
        </p:pic>
        <p:pic>
          <p:nvPicPr>
            <p:cNvPr id="7210" name="Picture 30" descr="it_091"/>
            <p:cNvPicPr>
              <a:picLocks noChangeAspect="1" noChangeArrowheads="1"/>
            </p:cNvPicPr>
            <p:nvPr/>
          </p:nvPicPr>
          <p:blipFill>
            <a:blip r:embed="rId3" cstate="print"/>
            <a:srcRect/>
            <a:stretch>
              <a:fillRect/>
            </a:stretch>
          </p:blipFill>
          <p:spPr bwMode="auto">
            <a:xfrm>
              <a:off x="3168" y="3696"/>
              <a:ext cx="121" cy="280"/>
            </a:xfrm>
            <a:prstGeom prst="rect">
              <a:avLst/>
            </a:prstGeom>
            <a:noFill/>
            <a:ln w="9525">
              <a:noFill/>
              <a:miter lim="800000"/>
              <a:headEnd/>
              <a:tailEnd/>
            </a:ln>
          </p:spPr>
        </p:pic>
      </p:grpSp>
      <p:sp useBgFill="1">
        <p:nvSpPr>
          <p:cNvPr id="88" name="Rectangle 5"/>
          <p:cNvSpPr>
            <a:spLocks noChangeArrowheads="1"/>
          </p:cNvSpPr>
          <p:nvPr/>
        </p:nvSpPr>
        <p:spPr bwMode="auto">
          <a:xfrm>
            <a:off x="1752600" y="5976938"/>
            <a:ext cx="1993900" cy="385762"/>
          </a:xfrm>
          <a:prstGeom prst="rect">
            <a:avLst/>
          </a:prstGeom>
          <a:ln w="9525">
            <a:solidFill>
              <a:srgbClr val="0033CC"/>
            </a:solidFill>
            <a:miter lim="800000"/>
            <a:headEnd/>
            <a:tailEnd/>
          </a:ln>
        </p:spPr>
        <p:txBody>
          <a:bodyPr wrap="none" anchor="ctr"/>
          <a:lstStyle/>
          <a:p>
            <a:pPr algn="ctr">
              <a:defRPr/>
            </a:pPr>
            <a:r>
              <a:rPr lang="en-US" altLang="ja-JP" sz="1200" dirty="0" smtClean="0">
                <a:solidFill>
                  <a:srgbClr val="FF0000"/>
                </a:solidFill>
                <a:latin typeface="+mn-ea"/>
                <a:ea typeface="+mn-ea"/>
              </a:rPr>
              <a:t>Dynamic Provisioning</a:t>
            </a:r>
            <a:endParaRPr lang="ja-JP" altLang="en-US" sz="1200" dirty="0">
              <a:solidFill>
                <a:srgbClr val="FF0000"/>
              </a:solidFill>
              <a:latin typeface="+mn-ea"/>
              <a:ea typeface="+mn-ea"/>
            </a:endParaRPr>
          </a:p>
        </p:txBody>
      </p:sp>
      <p:cxnSp>
        <p:nvCxnSpPr>
          <p:cNvPr id="7180" name="直線矢印コネクタ 88"/>
          <p:cNvCxnSpPr>
            <a:cxnSpLocks noChangeShapeType="1"/>
            <a:stCxn id="88" idx="0"/>
          </p:cNvCxnSpPr>
          <p:nvPr/>
        </p:nvCxnSpPr>
        <p:spPr bwMode="auto">
          <a:xfrm rot="5400000" flipH="1" flipV="1">
            <a:off x="1978819" y="5206206"/>
            <a:ext cx="1543050" cy="1588"/>
          </a:xfrm>
          <a:prstGeom prst="straightConnector1">
            <a:avLst/>
          </a:prstGeom>
          <a:noFill/>
          <a:ln w="38100" algn="ctr">
            <a:solidFill>
              <a:srgbClr val="00B4A0"/>
            </a:solidFill>
            <a:round/>
            <a:headEnd type="arrow" w="med" len="med"/>
            <a:tailEnd type="arrow" w="med" len="med"/>
          </a:ln>
        </p:spPr>
      </p:cxnSp>
      <p:sp>
        <p:nvSpPr>
          <p:cNvPr id="90" name="テキスト ボックス 89"/>
          <p:cNvSpPr txBox="1"/>
          <p:nvPr/>
        </p:nvSpPr>
        <p:spPr>
          <a:xfrm>
            <a:off x="2881313" y="4905375"/>
            <a:ext cx="1348446" cy="276999"/>
          </a:xfrm>
          <a:prstGeom prst="rect">
            <a:avLst/>
          </a:prstGeom>
          <a:noFill/>
        </p:spPr>
        <p:txBody>
          <a:bodyPr wrap="none">
            <a:spAutoFit/>
          </a:bodyPr>
          <a:lstStyle/>
          <a:p>
            <a:pPr>
              <a:defRPr/>
            </a:pPr>
            <a:r>
              <a:rPr lang="en-US" altLang="ja-JP" sz="1200" dirty="0" smtClean="0">
                <a:latin typeface="+mn-ea"/>
                <a:ea typeface="+mn-ea"/>
              </a:rPr>
              <a:t>Collect Node Info</a:t>
            </a:r>
            <a:endParaRPr lang="en-US" altLang="ja-JP" sz="1200" dirty="0">
              <a:latin typeface="+mn-ea"/>
              <a:ea typeface="+mn-ea"/>
            </a:endParaRPr>
          </a:p>
        </p:txBody>
      </p:sp>
      <p:sp>
        <p:nvSpPr>
          <p:cNvPr id="91" name="Rectangle 5"/>
          <p:cNvSpPr>
            <a:spLocks noChangeArrowheads="1"/>
          </p:cNvSpPr>
          <p:nvPr/>
        </p:nvSpPr>
        <p:spPr bwMode="auto">
          <a:xfrm>
            <a:off x="4876800" y="5976938"/>
            <a:ext cx="3071813" cy="385762"/>
          </a:xfrm>
          <a:prstGeom prst="rect">
            <a:avLst/>
          </a:prstGeom>
          <a:gradFill rotWithShape="1">
            <a:gsLst>
              <a:gs pos="0">
                <a:schemeClr val="bg1"/>
              </a:gs>
              <a:gs pos="100000">
                <a:srgbClr val="0099FF"/>
              </a:gs>
            </a:gsLst>
            <a:lin ang="5400000" scaled="1"/>
          </a:gradFill>
          <a:ln w="9525">
            <a:solidFill>
              <a:srgbClr val="0033CC"/>
            </a:solidFill>
            <a:miter lim="800000"/>
            <a:headEnd/>
            <a:tailEnd/>
          </a:ln>
        </p:spPr>
        <p:txBody>
          <a:bodyPr wrap="none" anchor="ctr"/>
          <a:lstStyle/>
          <a:p>
            <a:pPr algn="ctr">
              <a:defRPr/>
            </a:pPr>
            <a:r>
              <a:rPr lang="en-US" altLang="ja-JP" sz="1200" dirty="0" smtClean="0">
                <a:latin typeface="+mn-ea"/>
                <a:ea typeface="+mn-ea"/>
              </a:rPr>
              <a:t>Cluster Management</a:t>
            </a:r>
            <a:endParaRPr lang="ja-JP" altLang="en-US" sz="1200" dirty="0">
              <a:latin typeface="+mn-ea"/>
              <a:ea typeface="+mn-ea"/>
            </a:endParaRPr>
          </a:p>
        </p:txBody>
      </p:sp>
      <p:grpSp>
        <p:nvGrpSpPr>
          <p:cNvPr id="4" name="Group 28"/>
          <p:cNvGrpSpPr>
            <a:grpSpLocks/>
          </p:cNvGrpSpPr>
          <p:nvPr/>
        </p:nvGrpSpPr>
        <p:grpSpPr bwMode="auto">
          <a:xfrm>
            <a:off x="5753100" y="4643438"/>
            <a:ext cx="700088" cy="842962"/>
            <a:chOff x="3072" y="3696"/>
            <a:chExt cx="217" cy="280"/>
          </a:xfrm>
        </p:grpSpPr>
        <p:pic>
          <p:nvPicPr>
            <p:cNvPr id="7207" name="Picture 29" descr="it_091"/>
            <p:cNvPicPr>
              <a:picLocks noChangeAspect="1" noChangeArrowheads="1"/>
            </p:cNvPicPr>
            <p:nvPr/>
          </p:nvPicPr>
          <p:blipFill>
            <a:blip r:embed="rId3" cstate="print"/>
            <a:srcRect/>
            <a:stretch>
              <a:fillRect/>
            </a:stretch>
          </p:blipFill>
          <p:spPr bwMode="auto">
            <a:xfrm>
              <a:off x="3072" y="3696"/>
              <a:ext cx="121" cy="280"/>
            </a:xfrm>
            <a:prstGeom prst="rect">
              <a:avLst/>
            </a:prstGeom>
            <a:noFill/>
            <a:ln w="9525">
              <a:noFill/>
              <a:miter lim="800000"/>
              <a:headEnd/>
              <a:tailEnd/>
            </a:ln>
          </p:spPr>
        </p:pic>
        <p:pic>
          <p:nvPicPr>
            <p:cNvPr id="7208" name="Picture 30" descr="it_091"/>
            <p:cNvPicPr>
              <a:picLocks noChangeAspect="1" noChangeArrowheads="1"/>
            </p:cNvPicPr>
            <p:nvPr/>
          </p:nvPicPr>
          <p:blipFill>
            <a:blip r:embed="rId3" cstate="print"/>
            <a:srcRect/>
            <a:stretch>
              <a:fillRect/>
            </a:stretch>
          </p:blipFill>
          <p:spPr bwMode="auto">
            <a:xfrm>
              <a:off x="3168" y="3696"/>
              <a:ext cx="121" cy="280"/>
            </a:xfrm>
            <a:prstGeom prst="rect">
              <a:avLst/>
            </a:prstGeom>
            <a:noFill/>
            <a:ln w="9525">
              <a:noFill/>
              <a:miter lim="800000"/>
              <a:headEnd/>
              <a:tailEnd/>
            </a:ln>
          </p:spPr>
        </p:pic>
      </p:grpSp>
      <p:grpSp>
        <p:nvGrpSpPr>
          <p:cNvPr id="5" name="Group 28"/>
          <p:cNvGrpSpPr>
            <a:grpSpLocks/>
          </p:cNvGrpSpPr>
          <p:nvPr/>
        </p:nvGrpSpPr>
        <p:grpSpPr bwMode="auto">
          <a:xfrm>
            <a:off x="6810375" y="4643438"/>
            <a:ext cx="700088" cy="842962"/>
            <a:chOff x="3072" y="3696"/>
            <a:chExt cx="217" cy="280"/>
          </a:xfrm>
        </p:grpSpPr>
        <p:pic>
          <p:nvPicPr>
            <p:cNvPr id="7205" name="Picture 29" descr="it_091"/>
            <p:cNvPicPr>
              <a:picLocks noChangeAspect="1" noChangeArrowheads="1"/>
            </p:cNvPicPr>
            <p:nvPr/>
          </p:nvPicPr>
          <p:blipFill>
            <a:blip r:embed="rId3" cstate="print"/>
            <a:srcRect/>
            <a:stretch>
              <a:fillRect/>
            </a:stretch>
          </p:blipFill>
          <p:spPr bwMode="auto">
            <a:xfrm>
              <a:off x="3072" y="3696"/>
              <a:ext cx="121" cy="280"/>
            </a:xfrm>
            <a:prstGeom prst="rect">
              <a:avLst/>
            </a:prstGeom>
            <a:noFill/>
            <a:ln w="9525">
              <a:noFill/>
              <a:miter lim="800000"/>
              <a:headEnd/>
              <a:tailEnd/>
            </a:ln>
          </p:spPr>
        </p:pic>
        <p:pic>
          <p:nvPicPr>
            <p:cNvPr id="7206" name="Picture 30" descr="it_091"/>
            <p:cNvPicPr>
              <a:picLocks noChangeAspect="1" noChangeArrowheads="1"/>
            </p:cNvPicPr>
            <p:nvPr/>
          </p:nvPicPr>
          <p:blipFill>
            <a:blip r:embed="rId3" cstate="print"/>
            <a:srcRect/>
            <a:stretch>
              <a:fillRect/>
            </a:stretch>
          </p:blipFill>
          <p:spPr bwMode="auto">
            <a:xfrm>
              <a:off x="3168" y="3696"/>
              <a:ext cx="121" cy="280"/>
            </a:xfrm>
            <a:prstGeom prst="rect">
              <a:avLst/>
            </a:prstGeom>
            <a:noFill/>
            <a:ln w="9525">
              <a:noFill/>
              <a:miter lim="800000"/>
              <a:headEnd/>
              <a:tailEnd/>
            </a:ln>
          </p:spPr>
        </p:pic>
      </p:grpSp>
      <p:sp>
        <p:nvSpPr>
          <p:cNvPr id="101" name="テキスト ボックス 100"/>
          <p:cNvSpPr txBox="1"/>
          <p:nvPr/>
        </p:nvSpPr>
        <p:spPr>
          <a:xfrm>
            <a:off x="3922713" y="5938838"/>
            <a:ext cx="1212191" cy="461665"/>
          </a:xfrm>
          <a:prstGeom prst="rect">
            <a:avLst/>
          </a:prstGeom>
          <a:noFill/>
        </p:spPr>
        <p:txBody>
          <a:bodyPr wrap="none">
            <a:spAutoFit/>
          </a:bodyPr>
          <a:lstStyle/>
          <a:p>
            <a:pPr>
              <a:defRPr/>
            </a:pPr>
            <a:r>
              <a:rPr lang="en-US" altLang="ja-JP" sz="1200" dirty="0" smtClean="0">
                <a:latin typeface="+mn-ea"/>
                <a:ea typeface="+mn-ea"/>
              </a:rPr>
              <a:t>Boot. shutdown</a:t>
            </a:r>
            <a:endParaRPr lang="en-US" altLang="ja-JP" sz="1200" dirty="0">
              <a:latin typeface="+mn-ea"/>
              <a:ea typeface="+mn-ea"/>
            </a:endParaRPr>
          </a:p>
          <a:p>
            <a:pPr>
              <a:defRPr/>
            </a:pPr>
            <a:r>
              <a:rPr lang="en-US" altLang="ja-JP" sz="1200" dirty="0" smtClean="0">
                <a:latin typeface="+mn-ea"/>
                <a:ea typeface="+mn-ea"/>
              </a:rPr>
              <a:t>Change OS</a:t>
            </a:r>
            <a:endParaRPr lang="en-US" altLang="ja-JP" sz="1200" dirty="0">
              <a:latin typeface="+mn-ea"/>
              <a:ea typeface="+mn-ea"/>
            </a:endParaRPr>
          </a:p>
        </p:txBody>
      </p:sp>
      <p:sp>
        <p:nvSpPr>
          <p:cNvPr id="7186" name="正方形/長方形 101"/>
          <p:cNvSpPr>
            <a:spLocks noChangeArrowheads="1"/>
          </p:cNvSpPr>
          <p:nvPr/>
        </p:nvSpPr>
        <p:spPr bwMode="auto">
          <a:xfrm>
            <a:off x="4881563" y="3643313"/>
            <a:ext cx="3071812" cy="2071687"/>
          </a:xfrm>
          <a:prstGeom prst="rect">
            <a:avLst/>
          </a:prstGeom>
          <a:noFill/>
          <a:ln w="38100" algn="ctr">
            <a:solidFill>
              <a:srgbClr val="00B4A0"/>
            </a:solidFill>
            <a:round/>
            <a:headEnd/>
            <a:tailEnd/>
          </a:ln>
        </p:spPr>
        <p:txBody>
          <a:bodyPr wrap="none" lIns="288000" tIns="90000" rIns="288000" bIns="90000" anchor="ctr"/>
          <a:lstStyle/>
          <a:p>
            <a:pPr algn="ctr"/>
            <a:endParaRPr lang="ja-JP" altLang="en-US" sz="2200">
              <a:latin typeface="Arial" pitchFamily="34" charset="0"/>
              <a:ea typeface="HGP創英角ｺﾞｼｯｸUB" pitchFamily="50" charset="-128"/>
              <a:cs typeface="osaka"/>
            </a:endParaRPr>
          </a:p>
        </p:txBody>
      </p:sp>
      <p:sp>
        <p:nvSpPr>
          <p:cNvPr id="103" name="テキスト ボックス 102"/>
          <p:cNvSpPr txBox="1"/>
          <p:nvPr/>
        </p:nvSpPr>
        <p:spPr>
          <a:xfrm>
            <a:off x="6318250" y="5743575"/>
            <a:ext cx="1920875" cy="276225"/>
          </a:xfrm>
          <a:prstGeom prst="rect">
            <a:avLst/>
          </a:prstGeom>
          <a:noFill/>
        </p:spPr>
        <p:txBody>
          <a:bodyPr>
            <a:spAutoFit/>
          </a:bodyPr>
          <a:lstStyle/>
          <a:p>
            <a:pPr>
              <a:defRPr/>
            </a:pPr>
            <a:r>
              <a:rPr lang="en-US" altLang="ja-JP" sz="1200" dirty="0" smtClean="0">
                <a:latin typeface="+mn-ea"/>
                <a:ea typeface="+mn-ea"/>
              </a:rPr>
              <a:t>Boot, shutdown, install</a:t>
            </a:r>
            <a:endParaRPr lang="en-US" altLang="ja-JP" sz="1200" dirty="0">
              <a:latin typeface="+mn-ea"/>
              <a:ea typeface="+mn-ea"/>
            </a:endParaRPr>
          </a:p>
        </p:txBody>
      </p:sp>
      <p:cxnSp>
        <p:nvCxnSpPr>
          <p:cNvPr id="7188" name="直線矢印コネクタ 103"/>
          <p:cNvCxnSpPr>
            <a:cxnSpLocks noChangeShapeType="1"/>
          </p:cNvCxnSpPr>
          <p:nvPr/>
        </p:nvCxnSpPr>
        <p:spPr bwMode="auto">
          <a:xfrm rot="5400000" flipH="1" flipV="1">
            <a:off x="6161088" y="5861050"/>
            <a:ext cx="290512" cy="1588"/>
          </a:xfrm>
          <a:prstGeom prst="straightConnector1">
            <a:avLst/>
          </a:prstGeom>
          <a:noFill/>
          <a:ln w="38100" algn="ctr">
            <a:solidFill>
              <a:srgbClr val="00B4A0"/>
            </a:solidFill>
            <a:round/>
            <a:headEnd/>
            <a:tailEnd type="arrow" w="med" len="med"/>
          </a:ln>
        </p:spPr>
      </p:cxnSp>
      <p:sp>
        <p:nvSpPr>
          <p:cNvPr id="105" name="AutoShape 23"/>
          <p:cNvSpPr>
            <a:spLocks noChangeArrowheads="1"/>
          </p:cNvSpPr>
          <p:nvPr/>
        </p:nvSpPr>
        <p:spPr bwMode="auto">
          <a:xfrm>
            <a:off x="4953000" y="4191000"/>
            <a:ext cx="2947988" cy="228600"/>
          </a:xfrm>
          <a:prstGeom prst="roundRect">
            <a:avLst>
              <a:gd name="adj" fmla="val 16667"/>
            </a:avLst>
          </a:prstGeom>
          <a:solidFill>
            <a:schemeClr val="accent1"/>
          </a:solidFill>
          <a:ln w="9525">
            <a:solidFill>
              <a:schemeClr val="tx1"/>
            </a:solidFill>
            <a:round/>
            <a:headEnd/>
            <a:tailEnd/>
          </a:ln>
        </p:spPr>
        <p:txBody>
          <a:bodyPr wrap="none" anchor="ctr"/>
          <a:lstStyle/>
          <a:p>
            <a:pPr algn="ctr">
              <a:defRPr/>
            </a:pPr>
            <a:r>
              <a:rPr lang="en-US" altLang="ja-JP" sz="1200" dirty="0" smtClean="0">
                <a:latin typeface="+mn-ea"/>
                <a:ea typeface="+mn-ea"/>
              </a:rPr>
              <a:t>Allocate necessary resources dynamically</a:t>
            </a:r>
            <a:endParaRPr lang="ja-JP" altLang="en-US" sz="1200" dirty="0">
              <a:latin typeface="+mn-ea"/>
              <a:ea typeface="+mn-ea"/>
            </a:endParaRPr>
          </a:p>
        </p:txBody>
      </p:sp>
      <p:grpSp>
        <p:nvGrpSpPr>
          <p:cNvPr id="6" name="グループ化 105"/>
          <p:cNvGrpSpPr>
            <a:grpSpLocks/>
          </p:cNvGrpSpPr>
          <p:nvPr/>
        </p:nvGrpSpPr>
        <p:grpSpPr bwMode="auto">
          <a:xfrm>
            <a:off x="4719638" y="3663950"/>
            <a:ext cx="3376612" cy="527050"/>
            <a:chOff x="4671982" y="2116132"/>
            <a:chExt cx="3376612" cy="527050"/>
          </a:xfrm>
        </p:grpSpPr>
        <p:pic>
          <p:nvPicPr>
            <p:cNvPr id="7197" name="Picture 44" descr="windows"/>
            <p:cNvPicPr>
              <a:picLocks noChangeAspect="1" noChangeArrowheads="1"/>
            </p:cNvPicPr>
            <p:nvPr/>
          </p:nvPicPr>
          <p:blipFill>
            <a:blip r:embed="rId4" cstate="print"/>
            <a:srcRect/>
            <a:stretch>
              <a:fillRect/>
            </a:stretch>
          </p:blipFill>
          <p:spPr bwMode="auto">
            <a:xfrm>
              <a:off x="5683219" y="2162170"/>
              <a:ext cx="381000" cy="280988"/>
            </a:xfrm>
            <a:prstGeom prst="rect">
              <a:avLst/>
            </a:prstGeom>
            <a:noFill/>
            <a:ln w="9525">
              <a:noFill/>
              <a:miter lim="800000"/>
              <a:headEnd/>
              <a:tailEnd/>
            </a:ln>
          </p:spPr>
        </p:pic>
        <p:sp>
          <p:nvSpPr>
            <p:cNvPr id="108" name="Text Box 45"/>
            <p:cNvSpPr txBox="1">
              <a:spLocks noChangeArrowheads="1"/>
            </p:cNvSpPr>
            <p:nvPr/>
          </p:nvSpPr>
          <p:spPr bwMode="auto">
            <a:xfrm>
              <a:off x="5267294" y="2395532"/>
              <a:ext cx="1333500" cy="244475"/>
            </a:xfrm>
            <a:prstGeom prst="rect">
              <a:avLst/>
            </a:prstGeom>
            <a:noFill/>
            <a:ln w="9525">
              <a:noFill/>
              <a:miter lim="800000"/>
              <a:headEnd/>
              <a:tailEnd/>
            </a:ln>
          </p:spPr>
          <p:txBody>
            <a:bodyPr>
              <a:spAutoFit/>
            </a:bodyPr>
            <a:lstStyle/>
            <a:p>
              <a:pPr algn="ctr">
                <a:defRPr/>
              </a:pPr>
              <a:r>
                <a:rPr lang="en-US" altLang="ja-JP" sz="1000" b="1">
                  <a:solidFill>
                    <a:srgbClr val="0066FF"/>
                  </a:solidFill>
                  <a:latin typeface="+mn-ea"/>
                </a:rPr>
                <a:t>Windows</a:t>
              </a:r>
            </a:p>
          </p:txBody>
        </p:sp>
        <p:pic>
          <p:nvPicPr>
            <p:cNvPr id="7199" name="Picture 51" descr="xen_logo"/>
            <p:cNvPicPr>
              <a:picLocks noChangeAspect="1" noChangeArrowheads="1"/>
            </p:cNvPicPr>
            <p:nvPr/>
          </p:nvPicPr>
          <p:blipFill>
            <a:blip r:embed="rId5" cstate="print"/>
            <a:srcRect/>
            <a:stretch>
              <a:fillRect/>
            </a:stretch>
          </p:blipFill>
          <p:spPr bwMode="auto">
            <a:xfrm>
              <a:off x="6299170" y="2116132"/>
              <a:ext cx="554038" cy="207962"/>
            </a:xfrm>
            <a:prstGeom prst="rect">
              <a:avLst/>
            </a:prstGeom>
            <a:noFill/>
            <a:ln w="9525">
              <a:noFill/>
              <a:miter lim="800000"/>
              <a:headEnd/>
              <a:tailEnd/>
            </a:ln>
          </p:spPr>
        </p:pic>
        <p:sp>
          <p:nvSpPr>
            <p:cNvPr id="110" name="Text Box 52"/>
            <p:cNvSpPr txBox="1">
              <a:spLocks noChangeArrowheads="1"/>
            </p:cNvSpPr>
            <p:nvPr/>
          </p:nvSpPr>
          <p:spPr bwMode="auto">
            <a:xfrm>
              <a:off x="5910232" y="2241545"/>
              <a:ext cx="1390650" cy="396875"/>
            </a:xfrm>
            <a:prstGeom prst="rect">
              <a:avLst/>
            </a:prstGeom>
            <a:noFill/>
            <a:ln w="9525">
              <a:noFill/>
              <a:miter lim="800000"/>
              <a:headEnd/>
              <a:tailEnd/>
            </a:ln>
          </p:spPr>
          <p:txBody>
            <a:bodyPr>
              <a:spAutoFit/>
            </a:bodyPr>
            <a:lstStyle/>
            <a:p>
              <a:pPr algn="ctr">
                <a:defRPr/>
              </a:pPr>
              <a:r>
                <a:rPr lang="en-US" altLang="ja-JP" sz="1000" b="1" dirty="0">
                  <a:solidFill>
                    <a:srgbClr val="FF00FF"/>
                  </a:solidFill>
                  <a:latin typeface="+mn-ea"/>
                </a:rPr>
                <a:t>Linux</a:t>
              </a:r>
            </a:p>
            <a:p>
              <a:pPr algn="ctr">
                <a:defRPr/>
              </a:pPr>
              <a:r>
                <a:rPr lang="ja-JP" altLang="en-US" sz="1000" b="1" dirty="0">
                  <a:solidFill>
                    <a:srgbClr val="FF00FF"/>
                  </a:solidFill>
                  <a:latin typeface="+mn-ea"/>
                </a:rPr>
                <a:t>仮想環境用</a:t>
              </a:r>
            </a:p>
          </p:txBody>
        </p:sp>
        <p:sp>
          <p:nvSpPr>
            <p:cNvPr id="111" name="Text Box 57"/>
            <p:cNvSpPr txBox="1">
              <a:spLocks noChangeArrowheads="1"/>
            </p:cNvSpPr>
            <p:nvPr/>
          </p:nvSpPr>
          <p:spPr bwMode="auto">
            <a:xfrm>
              <a:off x="6657944" y="2246307"/>
              <a:ext cx="1390650" cy="396875"/>
            </a:xfrm>
            <a:prstGeom prst="rect">
              <a:avLst/>
            </a:prstGeom>
            <a:noFill/>
            <a:ln w="9525">
              <a:noFill/>
              <a:miter lim="800000"/>
              <a:headEnd/>
              <a:tailEnd/>
            </a:ln>
          </p:spPr>
          <p:txBody>
            <a:bodyPr>
              <a:spAutoFit/>
            </a:bodyPr>
            <a:lstStyle/>
            <a:p>
              <a:pPr algn="ctr">
                <a:defRPr/>
              </a:pPr>
              <a:r>
                <a:rPr lang="en-US" altLang="ja-JP" sz="1000" b="1" dirty="0">
                  <a:solidFill>
                    <a:srgbClr val="FF6600"/>
                  </a:solidFill>
                  <a:latin typeface="+mn-ea"/>
                </a:rPr>
                <a:t>Windows</a:t>
              </a:r>
            </a:p>
            <a:p>
              <a:pPr algn="ctr">
                <a:defRPr/>
              </a:pPr>
              <a:r>
                <a:rPr lang="ja-JP" altLang="en-US" sz="1000" b="1" dirty="0">
                  <a:solidFill>
                    <a:srgbClr val="FF6600"/>
                  </a:solidFill>
                  <a:latin typeface="+mn-ea"/>
                </a:rPr>
                <a:t>仮想環境用</a:t>
              </a:r>
            </a:p>
          </p:txBody>
        </p:sp>
        <p:pic>
          <p:nvPicPr>
            <p:cNvPr id="112" name="Picture 58" descr="hyper-v"/>
            <p:cNvPicPr>
              <a:picLocks noChangeAspect="1" noChangeArrowheads="1"/>
            </p:cNvPicPr>
            <p:nvPr/>
          </p:nvPicPr>
          <p:blipFill>
            <a:blip r:embed="rId6" cstate="print"/>
            <a:srcRect/>
            <a:stretch>
              <a:fillRect/>
            </a:stretch>
          </p:blipFill>
          <p:spPr bwMode="auto">
            <a:xfrm>
              <a:off x="6938932" y="2120895"/>
              <a:ext cx="685800" cy="222250"/>
            </a:xfrm>
            <a:prstGeom prst="rect">
              <a:avLst/>
            </a:prstGeom>
            <a:noFill/>
            <a:effectLst>
              <a:outerShdw dist="28398" dir="1593903" algn="ctr" rotWithShape="0">
                <a:srgbClr val="808080">
                  <a:alpha val="50000"/>
                </a:srgbClr>
              </a:outerShdw>
            </a:effectLst>
          </p:spPr>
        </p:pic>
        <p:pic>
          <p:nvPicPr>
            <p:cNvPr id="7203" name="Picture 38" descr="SUSE"/>
            <p:cNvPicPr>
              <a:picLocks noChangeAspect="1" noChangeArrowheads="1"/>
            </p:cNvPicPr>
            <p:nvPr/>
          </p:nvPicPr>
          <p:blipFill>
            <a:blip r:embed="rId7" cstate="print"/>
            <a:srcRect/>
            <a:stretch>
              <a:fillRect/>
            </a:stretch>
          </p:blipFill>
          <p:spPr bwMode="auto">
            <a:xfrm>
              <a:off x="4994245" y="2181215"/>
              <a:ext cx="498475" cy="233362"/>
            </a:xfrm>
            <a:prstGeom prst="rect">
              <a:avLst/>
            </a:prstGeom>
            <a:noFill/>
            <a:ln w="9525">
              <a:noFill/>
              <a:miter lim="800000"/>
              <a:headEnd/>
              <a:tailEnd/>
            </a:ln>
          </p:spPr>
        </p:pic>
        <p:sp>
          <p:nvSpPr>
            <p:cNvPr id="114" name="Text Box 39"/>
            <p:cNvSpPr txBox="1">
              <a:spLocks noChangeArrowheads="1"/>
            </p:cNvSpPr>
            <p:nvPr/>
          </p:nvSpPr>
          <p:spPr bwMode="auto">
            <a:xfrm>
              <a:off x="4671982" y="2390770"/>
              <a:ext cx="1181100" cy="244475"/>
            </a:xfrm>
            <a:prstGeom prst="rect">
              <a:avLst/>
            </a:prstGeom>
            <a:noFill/>
            <a:ln w="9525">
              <a:noFill/>
              <a:miter lim="800000"/>
              <a:headEnd/>
              <a:tailEnd/>
            </a:ln>
          </p:spPr>
          <p:txBody>
            <a:bodyPr>
              <a:spAutoFit/>
            </a:bodyPr>
            <a:lstStyle/>
            <a:p>
              <a:pPr algn="ctr">
                <a:defRPr/>
              </a:pPr>
              <a:r>
                <a:rPr lang="en-US" altLang="ja-JP" sz="1000" b="1">
                  <a:solidFill>
                    <a:srgbClr val="339933"/>
                  </a:solidFill>
                  <a:latin typeface="+mn-ea"/>
                </a:rPr>
                <a:t>Linux</a:t>
              </a:r>
            </a:p>
          </p:txBody>
        </p:sp>
      </p:grpSp>
      <p:sp>
        <p:nvSpPr>
          <p:cNvPr id="7191" name="左カーブ矢印 114"/>
          <p:cNvSpPr>
            <a:spLocks noChangeArrowheads="1"/>
          </p:cNvSpPr>
          <p:nvPr/>
        </p:nvSpPr>
        <p:spPr bwMode="auto">
          <a:xfrm rot="-5400000">
            <a:off x="5467350" y="4414838"/>
            <a:ext cx="428625" cy="742950"/>
          </a:xfrm>
          <a:prstGeom prst="curvedLeftArrow">
            <a:avLst>
              <a:gd name="adj1" fmla="val 24997"/>
              <a:gd name="adj2" fmla="val 50002"/>
              <a:gd name="adj3" fmla="val 25000"/>
            </a:avLst>
          </a:prstGeom>
          <a:solidFill>
            <a:srgbClr val="00B050"/>
          </a:solidFill>
          <a:ln w="38100" algn="ctr">
            <a:solidFill>
              <a:srgbClr val="00B4A0"/>
            </a:solidFill>
            <a:round/>
            <a:headEnd/>
            <a:tailEnd/>
          </a:ln>
        </p:spPr>
        <p:txBody>
          <a:bodyPr wrap="none" lIns="288000" tIns="90000" rIns="288000" bIns="90000" anchor="ctr"/>
          <a:lstStyle/>
          <a:p>
            <a:pPr algn="ctr"/>
            <a:endParaRPr lang="ja-JP" altLang="en-US" sz="2200">
              <a:latin typeface="HGP創英角ｺﾞｼｯｸUB" pitchFamily="50" charset="-128"/>
              <a:ea typeface="osaka"/>
              <a:cs typeface="osaka"/>
            </a:endParaRPr>
          </a:p>
        </p:txBody>
      </p:sp>
      <p:sp>
        <p:nvSpPr>
          <p:cNvPr id="7192" name="右カーブ矢印 115"/>
          <p:cNvSpPr>
            <a:spLocks noChangeArrowheads="1"/>
          </p:cNvSpPr>
          <p:nvPr/>
        </p:nvSpPr>
        <p:spPr bwMode="auto">
          <a:xfrm rot="5400000">
            <a:off x="6505575" y="4410075"/>
            <a:ext cx="428625" cy="752475"/>
          </a:xfrm>
          <a:prstGeom prst="curvedRightArrow">
            <a:avLst>
              <a:gd name="adj1" fmla="val 25000"/>
              <a:gd name="adj2" fmla="val 50001"/>
              <a:gd name="adj3" fmla="val 25000"/>
            </a:avLst>
          </a:prstGeom>
          <a:solidFill>
            <a:srgbClr val="0070C0"/>
          </a:solidFill>
          <a:ln w="38100" algn="ctr">
            <a:solidFill>
              <a:srgbClr val="0070C0"/>
            </a:solidFill>
            <a:round/>
            <a:headEnd/>
            <a:tailEnd/>
          </a:ln>
        </p:spPr>
        <p:txBody>
          <a:bodyPr wrap="none" lIns="288000" tIns="90000" rIns="288000" bIns="90000" anchor="ctr"/>
          <a:lstStyle/>
          <a:p>
            <a:pPr algn="ctr"/>
            <a:endParaRPr lang="ja-JP" altLang="en-US" sz="2200">
              <a:latin typeface="HGP創英角ｺﾞｼｯｸUB" pitchFamily="50" charset="-128"/>
              <a:ea typeface="osaka"/>
              <a:cs typeface="osaka"/>
            </a:endParaRPr>
          </a:p>
        </p:txBody>
      </p:sp>
      <p:sp>
        <p:nvSpPr>
          <p:cNvPr id="7193" name="Line 7"/>
          <p:cNvSpPr>
            <a:spLocks noChangeShapeType="1"/>
          </p:cNvSpPr>
          <p:nvPr/>
        </p:nvSpPr>
        <p:spPr bwMode="auto">
          <a:xfrm flipV="1">
            <a:off x="1066800" y="6172200"/>
            <a:ext cx="685800" cy="0"/>
          </a:xfrm>
          <a:prstGeom prst="line">
            <a:avLst/>
          </a:prstGeom>
          <a:noFill/>
          <a:ln w="38100">
            <a:solidFill>
              <a:schemeClr val="tx1"/>
            </a:solidFill>
            <a:round/>
            <a:headEnd/>
            <a:tailEnd type="triangle" w="med" len="med"/>
          </a:ln>
        </p:spPr>
        <p:txBody>
          <a:bodyPr/>
          <a:lstStyle/>
          <a:p>
            <a:endParaRPr lang="ja-JP" altLang="en-US"/>
          </a:p>
        </p:txBody>
      </p:sp>
      <p:sp>
        <p:nvSpPr>
          <p:cNvPr id="120" name="テキスト ボックス 119"/>
          <p:cNvSpPr txBox="1"/>
          <p:nvPr/>
        </p:nvSpPr>
        <p:spPr>
          <a:xfrm>
            <a:off x="6688138" y="5410200"/>
            <a:ext cx="926857" cy="276999"/>
          </a:xfrm>
          <a:prstGeom prst="rect">
            <a:avLst/>
          </a:prstGeom>
          <a:noFill/>
        </p:spPr>
        <p:txBody>
          <a:bodyPr wrap="none">
            <a:spAutoFit/>
          </a:bodyPr>
          <a:lstStyle/>
          <a:p>
            <a:pPr>
              <a:defRPr/>
            </a:pPr>
            <a:r>
              <a:rPr lang="en-US" altLang="ja-JP" sz="1200" dirty="0" smtClean="0">
                <a:latin typeface="+mn-ea"/>
                <a:ea typeface="+mn-ea"/>
              </a:rPr>
              <a:t>Pool nodes</a:t>
            </a:r>
            <a:endParaRPr lang="en-US" altLang="ja-JP" sz="1200" dirty="0">
              <a:latin typeface="+mn-ea"/>
              <a:ea typeface="+mn-ea"/>
            </a:endParaRPr>
          </a:p>
        </p:txBody>
      </p:sp>
      <p:cxnSp>
        <p:nvCxnSpPr>
          <p:cNvPr id="7195" name="直線矢印コネクタ 122"/>
          <p:cNvCxnSpPr>
            <a:cxnSpLocks noChangeShapeType="1"/>
          </p:cNvCxnSpPr>
          <p:nvPr/>
        </p:nvCxnSpPr>
        <p:spPr bwMode="auto">
          <a:xfrm rot="10800000">
            <a:off x="3733800" y="4267200"/>
            <a:ext cx="1143000" cy="1588"/>
          </a:xfrm>
          <a:prstGeom prst="straightConnector1">
            <a:avLst/>
          </a:prstGeom>
          <a:noFill/>
          <a:ln w="38100" algn="ctr">
            <a:solidFill>
              <a:srgbClr val="00B4A0"/>
            </a:solidFill>
            <a:round/>
            <a:headEnd type="arrow" w="med" len="med"/>
            <a:tailEnd type="arrow" w="med" len="med"/>
          </a:ln>
        </p:spPr>
      </p:cxnSp>
      <p:cxnSp>
        <p:nvCxnSpPr>
          <p:cNvPr id="7196" name="直線矢印コネクタ 129"/>
          <p:cNvCxnSpPr>
            <a:cxnSpLocks noChangeShapeType="1"/>
          </p:cNvCxnSpPr>
          <p:nvPr/>
        </p:nvCxnSpPr>
        <p:spPr bwMode="auto">
          <a:xfrm rot="10800000">
            <a:off x="3733800" y="6170613"/>
            <a:ext cx="1143000" cy="1587"/>
          </a:xfrm>
          <a:prstGeom prst="straightConnector1">
            <a:avLst/>
          </a:prstGeom>
          <a:noFill/>
          <a:ln w="38100" algn="ctr">
            <a:solidFill>
              <a:srgbClr val="00B4A0"/>
            </a:solidFill>
            <a:round/>
            <a:headEnd type="arrow" w="med" len="med"/>
            <a:tailEnd type="arrow" w="med" len="med"/>
          </a:ln>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42875" y="1508125"/>
            <a:ext cx="8801100" cy="3827462"/>
          </a:xfrm>
          <a:prstGeom prst="rect">
            <a:avLst/>
          </a:prstGeom>
          <a:solidFill>
            <a:srgbClr val="FFCC00"/>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19" name="Rectangle 4"/>
          <p:cNvSpPr>
            <a:spLocks noChangeArrowheads="1"/>
          </p:cNvSpPr>
          <p:nvPr/>
        </p:nvSpPr>
        <p:spPr bwMode="auto">
          <a:xfrm>
            <a:off x="149225" y="3767137"/>
            <a:ext cx="7494588" cy="1089025"/>
          </a:xfrm>
          <a:prstGeom prst="rect">
            <a:avLst/>
          </a:prstGeom>
          <a:solidFill>
            <a:srgbClr val="99CCFF"/>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0" name="Rectangle 5"/>
          <p:cNvSpPr>
            <a:spLocks noChangeArrowheads="1"/>
          </p:cNvSpPr>
          <p:nvPr/>
        </p:nvSpPr>
        <p:spPr bwMode="auto">
          <a:xfrm>
            <a:off x="142875" y="1508125"/>
            <a:ext cx="8823325" cy="4816475"/>
          </a:xfrm>
          <a:prstGeom prst="rect">
            <a:avLst/>
          </a:prstGeom>
          <a:no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1" name="Rectangle 6"/>
          <p:cNvSpPr>
            <a:spLocks noChangeArrowheads="1"/>
          </p:cNvSpPr>
          <p:nvPr/>
        </p:nvSpPr>
        <p:spPr bwMode="auto">
          <a:xfrm>
            <a:off x="2286000" y="3049587"/>
            <a:ext cx="2127250" cy="714375"/>
          </a:xfrm>
          <a:prstGeom prst="rect">
            <a:avLst/>
          </a:prstGeom>
          <a:solidFill>
            <a:srgbClr val="CCFFFF"/>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2" name="Rectangle 7"/>
          <p:cNvSpPr>
            <a:spLocks noChangeArrowheads="1"/>
          </p:cNvSpPr>
          <p:nvPr/>
        </p:nvSpPr>
        <p:spPr bwMode="auto">
          <a:xfrm>
            <a:off x="131762" y="3049587"/>
            <a:ext cx="2154238" cy="714375"/>
          </a:xfrm>
          <a:prstGeom prst="rect">
            <a:avLst/>
          </a:prstGeom>
          <a:solidFill>
            <a:srgbClr val="CCFFFF"/>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3" name="Rectangle 8"/>
          <p:cNvSpPr>
            <a:spLocks noChangeArrowheads="1"/>
          </p:cNvSpPr>
          <p:nvPr/>
        </p:nvSpPr>
        <p:spPr bwMode="auto">
          <a:xfrm>
            <a:off x="142875" y="5311775"/>
            <a:ext cx="8823325" cy="1012825"/>
          </a:xfrm>
          <a:prstGeom prst="rect">
            <a:avLst/>
          </a:prstGeom>
          <a:solidFill>
            <a:srgbClr val="C0C0C0"/>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4" name="Rectangle 9"/>
          <p:cNvSpPr>
            <a:spLocks noChangeArrowheads="1"/>
          </p:cNvSpPr>
          <p:nvPr/>
        </p:nvSpPr>
        <p:spPr bwMode="auto">
          <a:xfrm>
            <a:off x="4413250" y="2843212"/>
            <a:ext cx="2192338" cy="923925"/>
          </a:xfrm>
          <a:prstGeom prst="rect">
            <a:avLst/>
          </a:prstGeom>
          <a:solidFill>
            <a:srgbClr val="CCFFFF"/>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5" name="Rectangle 10"/>
          <p:cNvSpPr>
            <a:spLocks noChangeArrowheads="1"/>
          </p:cNvSpPr>
          <p:nvPr/>
        </p:nvSpPr>
        <p:spPr bwMode="auto">
          <a:xfrm>
            <a:off x="142875" y="1508125"/>
            <a:ext cx="6291263" cy="1233487"/>
          </a:xfrm>
          <a:prstGeom prst="rect">
            <a:avLst/>
          </a:prstGeom>
          <a:solidFill>
            <a:srgbClr val="FF99CC"/>
          </a:solidFill>
          <a:ln w="25400">
            <a:solidFill>
              <a:schemeClr val="tx1"/>
            </a:solidFill>
            <a:miter lim="800000"/>
            <a:headEnd/>
            <a:tailEnd/>
          </a:ln>
        </p:spPr>
        <p:txBody>
          <a:bodyPr wrap="none" anchor="ctr"/>
          <a:lstStyle/>
          <a:p>
            <a:endParaRPr lang="ja-JP" altLang="en-US" sz="2400" dirty="0" smtClean="0">
              <a:solidFill>
                <a:srgbClr val="000000"/>
              </a:solidFill>
              <a:latin typeface="HGP創英角ｺﾞｼｯｸUB" pitchFamily="50" charset="-128"/>
            </a:endParaRPr>
          </a:p>
        </p:txBody>
      </p:sp>
      <p:sp>
        <p:nvSpPr>
          <p:cNvPr id="9226" name="Rectangle 11"/>
          <p:cNvSpPr>
            <a:spLocks noChangeArrowheads="1"/>
          </p:cNvSpPr>
          <p:nvPr/>
        </p:nvSpPr>
        <p:spPr bwMode="auto">
          <a:xfrm>
            <a:off x="142875" y="2503487"/>
            <a:ext cx="6410325" cy="546100"/>
          </a:xfrm>
          <a:prstGeom prst="rect">
            <a:avLst/>
          </a:prstGeom>
          <a:solidFill>
            <a:srgbClr val="FFCC99"/>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27" name="Rectangle 12"/>
          <p:cNvSpPr>
            <a:spLocks noChangeArrowheads="1"/>
          </p:cNvSpPr>
          <p:nvPr/>
        </p:nvSpPr>
        <p:spPr bwMode="auto">
          <a:xfrm>
            <a:off x="381000" y="5345112"/>
            <a:ext cx="8305800" cy="830997"/>
          </a:xfrm>
          <a:prstGeom prst="rect">
            <a:avLst/>
          </a:prstGeom>
          <a:noFill/>
          <a:ln w="9525">
            <a:noFill/>
            <a:miter lim="800000"/>
            <a:headEnd/>
            <a:tailEnd/>
          </a:ln>
        </p:spPr>
        <p:txBody>
          <a:bodyPr wrap="square">
            <a:spAutoFit/>
          </a:bodyPr>
          <a:lstStyle/>
          <a:p>
            <a:pPr algn="ctr"/>
            <a:r>
              <a:rPr lang="en-US" altLang="ja-JP" sz="1600" b="1" dirty="0" smtClean="0">
                <a:solidFill>
                  <a:srgbClr val="000000"/>
                </a:solidFill>
                <a:latin typeface="HGP創英角ｺﾞｼｯｸUB" pitchFamily="50" charset="-128"/>
              </a:rPr>
              <a:t>Server and Storage Platform</a:t>
            </a:r>
            <a:r>
              <a:rPr lang="ja-JP" altLang="en-US" sz="1600" dirty="0" smtClean="0">
                <a:solidFill>
                  <a:srgbClr val="000000"/>
                </a:solidFill>
                <a:latin typeface="HGP創英角ｺﾞｼｯｸUB" pitchFamily="50" charset="-128"/>
              </a:rPr>
              <a:t>　</a:t>
            </a:r>
          </a:p>
          <a:p>
            <a:pPr algn="ctr"/>
            <a:r>
              <a:rPr lang="ja-JP" altLang="en-US" sz="1600" b="1" dirty="0" smtClean="0">
                <a:solidFill>
                  <a:srgbClr val="000000"/>
                </a:solidFill>
                <a:latin typeface="HGP創英角ｺﾞｼｯｸUB" pitchFamily="50" charset="-128"/>
              </a:rPr>
              <a:t> </a:t>
            </a:r>
            <a:r>
              <a:rPr lang="en-US" altLang="ja-JP" sz="1600" b="1" dirty="0" smtClean="0">
                <a:solidFill>
                  <a:srgbClr val="E6000A"/>
                </a:solidFill>
                <a:latin typeface="HGP創英角ｺﾞｼｯｸUB" pitchFamily="50" charset="-128"/>
              </a:rPr>
              <a:t>(HP </a:t>
            </a:r>
            <a:r>
              <a:rPr lang="en-US" altLang="ja-JP" sz="1600" b="1" dirty="0" err="1" smtClean="0">
                <a:solidFill>
                  <a:srgbClr val="E6000A"/>
                </a:solidFill>
                <a:latin typeface="HGP創英角ｺﾞｼｯｸUB" pitchFamily="50" charset="-128"/>
              </a:rPr>
              <a:t>ProLiant</a:t>
            </a:r>
            <a:r>
              <a:rPr lang="en-US" altLang="ja-JP" sz="1600" b="1" dirty="0" smtClean="0">
                <a:solidFill>
                  <a:srgbClr val="E6000A"/>
                </a:solidFill>
                <a:latin typeface="HGP創英角ｺﾞｼｯｸUB" pitchFamily="50" charset="-128"/>
              </a:rPr>
              <a:t> SL390z G7</a:t>
            </a:r>
            <a:r>
              <a:rPr lang="ja-JP" altLang="en-US" sz="1600" b="1" dirty="0" err="1" smtClean="0">
                <a:solidFill>
                  <a:srgbClr val="E6000A"/>
                </a:solidFill>
                <a:latin typeface="HGP創英角ｺﾞｼｯｸUB" pitchFamily="50" charset="-128"/>
              </a:rPr>
              <a:t>，</a:t>
            </a:r>
            <a:r>
              <a:rPr lang="en-US" altLang="ja-JP" sz="1600" b="1" dirty="0" smtClean="0">
                <a:solidFill>
                  <a:srgbClr val="E6000A"/>
                </a:solidFill>
                <a:latin typeface="HGP創英角ｺﾞｼｯｸUB" pitchFamily="50" charset="-128"/>
              </a:rPr>
              <a:t>DL580G7</a:t>
            </a:r>
            <a:r>
              <a:rPr lang="ja-JP" altLang="en-US" sz="1600" b="1" dirty="0" err="1" smtClean="0">
                <a:solidFill>
                  <a:srgbClr val="E6000A"/>
                </a:solidFill>
                <a:latin typeface="HGP創英角ｺﾞｼｯｸUB" pitchFamily="50" charset="-128"/>
              </a:rPr>
              <a:t>，</a:t>
            </a:r>
            <a:r>
              <a:rPr lang="en-US" altLang="ja-JP" sz="1600" b="1" dirty="0" smtClean="0">
                <a:solidFill>
                  <a:srgbClr val="E6000A"/>
                </a:solidFill>
                <a:latin typeface="HGP創英角ｺﾞｼｯｸUB" pitchFamily="50" charset="-128"/>
              </a:rPr>
              <a:t>NVIDIA Tesla M2050/M2070, Voltaire </a:t>
            </a:r>
            <a:r>
              <a:rPr lang="en-US" altLang="ja-JP" sz="1600" b="1" dirty="0" err="1" smtClean="0">
                <a:solidFill>
                  <a:srgbClr val="E6000A"/>
                </a:solidFill>
                <a:latin typeface="HGP創英角ｺﾞｼｯｸUB" pitchFamily="50" charset="-128"/>
              </a:rPr>
              <a:t>InfiniBand</a:t>
            </a:r>
            <a:r>
              <a:rPr lang="en-US" altLang="ja-JP" sz="1600" b="1" dirty="0" smtClean="0">
                <a:solidFill>
                  <a:srgbClr val="E6000A"/>
                </a:solidFill>
                <a:latin typeface="HGP創英角ｺﾞｼｯｸUB" pitchFamily="50" charset="-128"/>
              </a:rPr>
              <a:t>)</a:t>
            </a:r>
            <a:br>
              <a:rPr lang="en-US" altLang="ja-JP" sz="1600" b="1" dirty="0" smtClean="0">
                <a:solidFill>
                  <a:srgbClr val="E6000A"/>
                </a:solidFill>
                <a:latin typeface="HGP創英角ｺﾞｼｯｸUB" pitchFamily="50" charset="-128"/>
              </a:rPr>
            </a:br>
            <a:r>
              <a:rPr lang="en-US" altLang="ja-JP" sz="1600" b="1" dirty="0" smtClean="0">
                <a:solidFill>
                  <a:srgbClr val="E6000A"/>
                </a:solidFill>
                <a:latin typeface="HGP創英角ｺﾞｼｯｸUB" pitchFamily="50" charset="-128"/>
              </a:rPr>
              <a:t>DDN DFA10000, Oracle SL8500, …</a:t>
            </a:r>
          </a:p>
        </p:txBody>
      </p:sp>
      <p:sp>
        <p:nvSpPr>
          <p:cNvPr id="9228" name="Rectangle 13"/>
          <p:cNvSpPr>
            <a:spLocks noChangeArrowheads="1"/>
          </p:cNvSpPr>
          <p:nvPr/>
        </p:nvSpPr>
        <p:spPr bwMode="auto">
          <a:xfrm>
            <a:off x="149225" y="3767137"/>
            <a:ext cx="2876550" cy="738664"/>
          </a:xfrm>
          <a:prstGeom prst="rect">
            <a:avLst/>
          </a:prstGeom>
          <a:solidFill>
            <a:srgbClr val="CCFFFF"/>
          </a:solidFill>
          <a:ln w="25400">
            <a:solidFill>
              <a:schemeClr val="tx1"/>
            </a:solidFill>
            <a:miter lim="800000"/>
            <a:headEnd/>
            <a:tailEnd/>
          </a:ln>
        </p:spPr>
        <p:txBody>
          <a:bodyPr>
            <a:spAutoFit/>
          </a:bodyPr>
          <a:lstStyle/>
          <a:p>
            <a:r>
              <a:rPr lang="en-US" altLang="ja-JP" sz="1400" b="1" dirty="0" smtClean="0">
                <a:solidFill>
                  <a:srgbClr val="000000"/>
                </a:solidFill>
                <a:latin typeface="HGP創英角ｺﾞｼｯｸUB" pitchFamily="50" charset="-128"/>
              </a:rPr>
              <a:t>Compiler</a:t>
            </a:r>
          </a:p>
          <a:p>
            <a:r>
              <a:rPr lang="en-US" altLang="ja-JP" sz="1400" b="1" dirty="0" smtClean="0">
                <a:solidFill>
                  <a:srgbClr val="E6000A"/>
                </a:solidFill>
                <a:latin typeface="HGP創英角ｺﾞｼｯｸUB" pitchFamily="50" charset="-128"/>
              </a:rPr>
              <a:t>PGI, Intel</a:t>
            </a:r>
            <a:r>
              <a:rPr lang="ja-JP" altLang="en-US" sz="1400" b="1" dirty="0" err="1" smtClean="0">
                <a:solidFill>
                  <a:srgbClr val="E6000A"/>
                </a:solidFill>
                <a:latin typeface="HGP創英角ｺﾞｼｯｸUB" pitchFamily="50" charset="-128"/>
              </a:rPr>
              <a:t>，</a:t>
            </a:r>
            <a:r>
              <a:rPr lang="en-US" altLang="ja-JP" sz="1400" b="1" dirty="0" err="1" smtClean="0">
                <a:solidFill>
                  <a:srgbClr val="E6000A"/>
                </a:solidFill>
                <a:latin typeface="HGP創英角ｺﾞｼｯｸUB" pitchFamily="50" charset="-128"/>
              </a:rPr>
              <a:t>TotalView</a:t>
            </a:r>
            <a:r>
              <a:rPr lang="ja-JP" altLang="en-US" sz="1400" b="1" dirty="0" smtClean="0">
                <a:solidFill>
                  <a:srgbClr val="E6000A"/>
                </a:solidFill>
                <a:latin typeface="HGP創英角ｺﾞｼｯｸUB" pitchFamily="50" charset="-128"/>
              </a:rPr>
              <a:t>　</a:t>
            </a:r>
            <a:r>
              <a:rPr lang="en-US" altLang="ja-JP" sz="1400" b="1" dirty="0" smtClean="0">
                <a:solidFill>
                  <a:srgbClr val="E6000A"/>
                </a:solidFill>
                <a:latin typeface="HGP創英角ｺﾞｼｯｸUB" pitchFamily="50" charset="-128"/>
              </a:rPr>
              <a:t>Debugger (GPU/CPU)</a:t>
            </a:r>
          </a:p>
        </p:txBody>
      </p:sp>
      <p:sp>
        <p:nvSpPr>
          <p:cNvPr id="9229" name="Rectangle 14"/>
          <p:cNvSpPr>
            <a:spLocks noChangeArrowheads="1"/>
          </p:cNvSpPr>
          <p:nvPr/>
        </p:nvSpPr>
        <p:spPr bwMode="auto">
          <a:xfrm>
            <a:off x="234950" y="3059112"/>
            <a:ext cx="2122697" cy="738664"/>
          </a:xfrm>
          <a:prstGeom prst="rect">
            <a:avLst/>
          </a:prstGeom>
          <a:noFill/>
          <a:ln w="9525">
            <a:noFill/>
            <a:miter lim="800000"/>
            <a:headEnd/>
            <a:tailEnd/>
          </a:ln>
        </p:spPr>
        <p:txBody>
          <a:bodyPr wrap="none">
            <a:spAutoFit/>
          </a:bodyPr>
          <a:lstStyle/>
          <a:p>
            <a:r>
              <a:rPr lang="en-US" altLang="ja-JP" sz="1400" b="1" dirty="0" smtClean="0">
                <a:solidFill>
                  <a:srgbClr val="000000"/>
                </a:solidFill>
                <a:latin typeface="HGP創英角ｺﾞｼｯｸUB" pitchFamily="50" charset="-128"/>
              </a:rPr>
              <a:t>GPU Libraries</a:t>
            </a:r>
          </a:p>
          <a:p>
            <a:r>
              <a:rPr lang="en-US" altLang="ja-JP" sz="1400" b="1" dirty="0" smtClean="0">
                <a:solidFill>
                  <a:srgbClr val="FF0066"/>
                </a:solidFill>
                <a:latin typeface="HGP創英角ｺﾞｼｯｸUB" pitchFamily="50" charset="-128"/>
              </a:rPr>
              <a:t>CUDA Lib, CULA,</a:t>
            </a:r>
            <a:br>
              <a:rPr lang="en-US" altLang="ja-JP" sz="1400" b="1" dirty="0" smtClean="0">
                <a:solidFill>
                  <a:srgbClr val="FF0066"/>
                </a:solidFill>
                <a:latin typeface="HGP創英角ｺﾞｼｯｸUB" pitchFamily="50" charset="-128"/>
              </a:rPr>
            </a:br>
            <a:r>
              <a:rPr lang="en-US" altLang="ja-JP" sz="1400" b="1" dirty="0" smtClean="0">
                <a:solidFill>
                  <a:srgbClr val="FF0066"/>
                </a:solidFill>
                <a:latin typeface="HGP創英角ｺﾞｼｯｸUB" pitchFamily="50" charset="-128"/>
              </a:rPr>
              <a:t>NUFFT, … (MKL/AKML)</a:t>
            </a:r>
          </a:p>
        </p:txBody>
      </p:sp>
      <p:sp>
        <p:nvSpPr>
          <p:cNvPr id="9230" name="Rectangle 15"/>
          <p:cNvSpPr>
            <a:spLocks noChangeArrowheads="1"/>
          </p:cNvSpPr>
          <p:nvPr/>
        </p:nvSpPr>
        <p:spPr bwMode="auto">
          <a:xfrm>
            <a:off x="2451100" y="3006248"/>
            <a:ext cx="2959100" cy="738664"/>
          </a:xfrm>
          <a:prstGeom prst="rect">
            <a:avLst/>
          </a:prstGeom>
          <a:noFill/>
          <a:ln w="9525">
            <a:noFill/>
            <a:miter lim="800000"/>
            <a:headEnd/>
            <a:tailEnd/>
          </a:ln>
        </p:spPr>
        <p:txBody>
          <a:bodyPr>
            <a:spAutoFit/>
          </a:bodyPr>
          <a:lstStyle/>
          <a:p>
            <a:r>
              <a:rPr lang="en-US" altLang="ja-JP" sz="1400" dirty="0" smtClean="0">
                <a:solidFill>
                  <a:srgbClr val="000000"/>
                </a:solidFill>
                <a:latin typeface="HGP創英角ｺﾞｼｯｸUB" pitchFamily="50" charset="-128"/>
              </a:rPr>
              <a:t>Message Passing</a:t>
            </a:r>
            <a:endParaRPr lang="ja-JP" altLang="en-US" sz="1400" dirty="0" smtClean="0">
              <a:solidFill>
                <a:srgbClr val="000000"/>
              </a:solidFill>
              <a:latin typeface="HGP創英角ｺﾞｼｯｸUB" pitchFamily="50" charset="-128"/>
            </a:endParaRPr>
          </a:p>
          <a:p>
            <a:r>
              <a:rPr lang="en-US" altLang="ja-JP" sz="1400" b="1" dirty="0" smtClean="0">
                <a:solidFill>
                  <a:srgbClr val="E6000A"/>
                </a:solidFill>
                <a:latin typeface="HGP創英角ｺﾞｼｯｸUB" pitchFamily="50" charset="-128"/>
              </a:rPr>
              <a:t>OpenMPI,MVAPICH2 </a:t>
            </a:r>
            <a:br>
              <a:rPr lang="en-US" altLang="ja-JP" sz="1400" b="1" dirty="0" smtClean="0">
                <a:solidFill>
                  <a:srgbClr val="E6000A"/>
                </a:solidFill>
                <a:latin typeface="HGP創英角ｺﾞｼｯｸUB" pitchFamily="50" charset="-128"/>
              </a:rPr>
            </a:br>
            <a:r>
              <a:rPr lang="en-US" altLang="ja-JP" sz="1400" b="1" dirty="0" smtClean="0">
                <a:solidFill>
                  <a:srgbClr val="E6000A"/>
                </a:solidFill>
                <a:latin typeface="HGP創英角ｺﾞｼｯｸUB" pitchFamily="50" charset="-128"/>
              </a:rPr>
              <a:t>w/GPU Direct</a:t>
            </a:r>
          </a:p>
        </p:txBody>
      </p:sp>
      <p:sp>
        <p:nvSpPr>
          <p:cNvPr id="9231" name="Rectangle 16"/>
          <p:cNvSpPr>
            <a:spLocks noChangeArrowheads="1"/>
          </p:cNvSpPr>
          <p:nvPr/>
        </p:nvSpPr>
        <p:spPr bwMode="auto">
          <a:xfrm>
            <a:off x="4419600" y="2982912"/>
            <a:ext cx="1451038" cy="738664"/>
          </a:xfrm>
          <a:prstGeom prst="rect">
            <a:avLst/>
          </a:prstGeom>
          <a:noFill/>
          <a:ln w="9525">
            <a:noFill/>
            <a:miter lim="800000"/>
            <a:headEnd/>
            <a:tailEnd/>
          </a:ln>
        </p:spPr>
        <p:txBody>
          <a:bodyPr wrap="none">
            <a:spAutoFit/>
          </a:bodyPr>
          <a:lstStyle/>
          <a:p>
            <a:r>
              <a:rPr lang="en-US" altLang="ja-JP" sz="1400" b="1" dirty="0" err="1" smtClean="0">
                <a:solidFill>
                  <a:srgbClr val="000000"/>
                </a:solidFill>
                <a:latin typeface="HGP創英角ｺﾞｼｯｸUB" pitchFamily="50" charset="-128"/>
              </a:rPr>
              <a:t>FileSystem</a:t>
            </a:r>
            <a:endParaRPr lang="en-US" altLang="ja-JP" sz="1400" b="1" dirty="0" smtClean="0">
              <a:solidFill>
                <a:srgbClr val="000000"/>
              </a:solidFill>
              <a:latin typeface="HGP創英角ｺﾞｼｯｸUB" pitchFamily="50" charset="-128"/>
            </a:endParaRPr>
          </a:p>
          <a:p>
            <a:r>
              <a:rPr lang="en-US" altLang="ja-JP" sz="1400" b="1" dirty="0" smtClean="0">
                <a:solidFill>
                  <a:srgbClr val="E6000A"/>
                </a:solidFill>
                <a:latin typeface="HGP創英角ｺﾞｼｯｸUB" pitchFamily="50" charset="-128"/>
              </a:rPr>
              <a:t>Lustre, GPFS,</a:t>
            </a:r>
            <a:br>
              <a:rPr lang="en-US" altLang="ja-JP" sz="1400" b="1" dirty="0" smtClean="0">
                <a:solidFill>
                  <a:srgbClr val="E6000A"/>
                </a:solidFill>
                <a:latin typeface="HGP創英角ｺﾞｼｯｸUB" pitchFamily="50" charset="-128"/>
              </a:rPr>
            </a:br>
            <a:r>
              <a:rPr lang="en-US" altLang="ja-JP" sz="1400" b="1" dirty="0" smtClean="0">
                <a:solidFill>
                  <a:srgbClr val="E6000A"/>
                </a:solidFill>
                <a:latin typeface="HGP創英角ｺﾞｼｯｸUB" pitchFamily="50" charset="-128"/>
              </a:rPr>
              <a:t>NFS,CIFS</a:t>
            </a:r>
            <a:r>
              <a:rPr lang="ja-JP" altLang="en-US" sz="1400" b="1" dirty="0" err="1" smtClean="0">
                <a:solidFill>
                  <a:srgbClr val="E6000A"/>
                </a:solidFill>
                <a:latin typeface="HGP創英角ｺﾞｼｯｸUB" pitchFamily="50" charset="-128"/>
              </a:rPr>
              <a:t>，</a:t>
            </a:r>
            <a:r>
              <a:rPr lang="en-US" altLang="ja-JP" sz="1400" b="1" dirty="0" err="1" smtClean="0">
                <a:solidFill>
                  <a:srgbClr val="E6000A"/>
                </a:solidFill>
                <a:latin typeface="HGP創英角ｺﾞｼｯｸUB" pitchFamily="50" charset="-128"/>
              </a:rPr>
              <a:t>iSCSI</a:t>
            </a:r>
            <a:endParaRPr lang="en-US" altLang="ja-JP" sz="1400" b="1" dirty="0" smtClean="0">
              <a:solidFill>
                <a:srgbClr val="E6000A"/>
              </a:solidFill>
              <a:latin typeface="HGP創英角ｺﾞｼｯｸUB" pitchFamily="50" charset="-128"/>
            </a:endParaRPr>
          </a:p>
        </p:txBody>
      </p:sp>
      <p:sp>
        <p:nvSpPr>
          <p:cNvPr id="9232" name="Rectangle 17"/>
          <p:cNvSpPr>
            <a:spLocks noChangeArrowheads="1"/>
          </p:cNvSpPr>
          <p:nvPr/>
        </p:nvSpPr>
        <p:spPr bwMode="auto">
          <a:xfrm>
            <a:off x="609600" y="2487612"/>
            <a:ext cx="5481637" cy="523220"/>
          </a:xfrm>
          <a:prstGeom prst="rect">
            <a:avLst/>
          </a:prstGeom>
          <a:noFill/>
          <a:ln w="9525">
            <a:noFill/>
            <a:miter lim="800000"/>
            <a:headEnd/>
            <a:tailEnd/>
          </a:ln>
        </p:spPr>
        <p:txBody>
          <a:bodyPr wrap="square">
            <a:spAutoFit/>
          </a:bodyPr>
          <a:lstStyle/>
          <a:p>
            <a:pPr algn="ctr"/>
            <a:r>
              <a:rPr lang="en-US" altLang="ja-JP" sz="1400" b="1" dirty="0" smtClean="0">
                <a:solidFill>
                  <a:srgbClr val="000000"/>
                </a:solidFill>
                <a:latin typeface="HGP創英角ｺﾞｼｯｸUB" pitchFamily="50" charset="-128"/>
              </a:rPr>
              <a:t>Resource Scheduler</a:t>
            </a:r>
            <a:endParaRPr lang="ja-JP" altLang="en-US" sz="1400" b="1" dirty="0" smtClean="0">
              <a:solidFill>
                <a:srgbClr val="000000"/>
              </a:solidFill>
              <a:latin typeface="HGP創英角ｺﾞｼｯｸUB" pitchFamily="50" charset="-128"/>
            </a:endParaRPr>
          </a:p>
          <a:p>
            <a:pPr algn="ctr"/>
            <a:r>
              <a:rPr lang="en-US" altLang="ja-JP" sz="1400" b="1" dirty="0" smtClean="0">
                <a:solidFill>
                  <a:srgbClr val="E6000A"/>
                </a:solidFill>
                <a:latin typeface="HGP創英角ｺﾞｼｯｸUB" pitchFamily="50" charset="-128"/>
              </a:rPr>
              <a:t>PBS professional (w/GPU extensions), Windows HPC Server</a:t>
            </a:r>
            <a:endParaRPr lang="ja-JP" altLang="en-US" sz="1400" b="1" dirty="0" smtClean="0">
              <a:solidFill>
                <a:srgbClr val="E6000A"/>
              </a:solidFill>
              <a:latin typeface="HGP創英角ｺﾞｼｯｸUB" pitchFamily="50" charset="-128"/>
            </a:endParaRPr>
          </a:p>
        </p:txBody>
      </p:sp>
      <p:sp>
        <p:nvSpPr>
          <p:cNvPr id="9233" name="Rectangle 18"/>
          <p:cNvSpPr>
            <a:spLocks noChangeArrowheads="1"/>
          </p:cNvSpPr>
          <p:nvPr/>
        </p:nvSpPr>
        <p:spPr bwMode="auto">
          <a:xfrm>
            <a:off x="138113" y="1458912"/>
            <a:ext cx="5043487" cy="923330"/>
          </a:xfrm>
          <a:prstGeom prst="rect">
            <a:avLst/>
          </a:prstGeom>
          <a:noFill/>
          <a:ln w="9525">
            <a:noFill/>
            <a:miter lim="800000"/>
            <a:headEnd/>
            <a:tailEnd/>
          </a:ln>
        </p:spPr>
        <p:txBody>
          <a:bodyPr wrap="square">
            <a:spAutoFit/>
          </a:bodyPr>
          <a:lstStyle/>
          <a:p>
            <a:r>
              <a:rPr lang="en-US" altLang="ja-JP" b="1" dirty="0" smtClean="0">
                <a:solidFill>
                  <a:srgbClr val="000000"/>
                </a:solidFill>
                <a:latin typeface="HGP創英角ｺﾞｼｯｸUB" pitchFamily="50" charset="-128"/>
              </a:rPr>
              <a:t>Programming Environment GPU)</a:t>
            </a:r>
          </a:p>
          <a:p>
            <a:r>
              <a:rPr lang="en-US" altLang="ja-JP" dirty="0" smtClean="0">
                <a:solidFill>
                  <a:srgbClr val="E6000A"/>
                </a:solidFill>
                <a:latin typeface="HGP創英角ｺﾞｼｯｸUB" pitchFamily="50" charset="-128"/>
              </a:rPr>
              <a:t>CUDA, </a:t>
            </a:r>
            <a:r>
              <a:rPr lang="en-US" altLang="ja-JP" dirty="0" err="1" smtClean="0">
                <a:solidFill>
                  <a:srgbClr val="E6000A"/>
                </a:solidFill>
                <a:latin typeface="HGP創英角ｺﾞｼｯｸUB" pitchFamily="50" charset="-128"/>
              </a:rPr>
              <a:t>OpenCL</a:t>
            </a:r>
            <a:r>
              <a:rPr lang="en-US" altLang="ja-JP" dirty="0" smtClean="0">
                <a:solidFill>
                  <a:srgbClr val="E6000A"/>
                </a:solidFill>
                <a:latin typeface="HGP創英角ｺﾞｼｯｸUB" pitchFamily="50" charset="-128"/>
              </a:rPr>
              <a:t>, </a:t>
            </a:r>
            <a:r>
              <a:rPr lang="en-US" altLang="ja-JP" dirty="0" err="1" smtClean="0">
                <a:solidFill>
                  <a:srgbClr val="E6000A"/>
                </a:solidFill>
                <a:latin typeface="HGP創英角ｺﾞｼｯｸUB" pitchFamily="50" charset="-128"/>
              </a:rPr>
              <a:t>MATLab</a:t>
            </a:r>
            <a:r>
              <a:rPr lang="en-US" altLang="ja-JP" dirty="0" smtClean="0">
                <a:solidFill>
                  <a:srgbClr val="E6000A"/>
                </a:solidFill>
                <a:latin typeface="HGP創英角ｺﾞｼｯｸUB" pitchFamily="50" charset="-128"/>
              </a:rPr>
              <a:t>, </a:t>
            </a:r>
            <a:r>
              <a:rPr lang="en-US" altLang="ja-JP" dirty="0" err="1" smtClean="0">
                <a:solidFill>
                  <a:srgbClr val="E6000A"/>
                </a:solidFill>
                <a:latin typeface="HGP創英角ｺﾞｼｯｸUB" pitchFamily="50" charset="-128"/>
              </a:rPr>
              <a:t>Mathematica</a:t>
            </a:r>
            <a:r>
              <a:rPr lang="en-US" altLang="ja-JP" dirty="0" smtClean="0">
                <a:solidFill>
                  <a:srgbClr val="E6000A"/>
                </a:solidFill>
                <a:latin typeface="HGP創英角ｺﾞｼｯｸUB" pitchFamily="50" charset="-128"/>
              </a:rPr>
              <a:t>,</a:t>
            </a:r>
            <a:br>
              <a:rPr lang="en-US" altLang="ja-JP" dirty="0" smtClean="0">
                <a:solidFill>
                  <a:srgbClr val="E6000A"/>
                </a:solidFill>
                <a:latin typeface="HGP創英角ｺﾞｼｯｸUB" pitchFamily="50" charset="-128"/>
              </a:rPr>
            </a:br>
            <a:r>
              <a:rPr lang="en-US" altLang="ja-JP" dirty="0" smtClean="0">
                <a:solidFill>
                  <a:srgbClr val="E6000A"/>
                </a:solidFill>
                <a:latin typeface="HGP創英角ｺﾞｼｯｸUB" pitchFamily="50" charset="-128"/>
              </a:rPr>
              <a:t>PGI Fortran, CUDA Fortran, …</a:t>
            </a:r>
            <a:endParaRPr lang="ja-JP" altLang="en-US" dirty="0" smtClean="0">
              <a:solidFill>
                <a:srgbClr val="E6000A"/>
              </a:solidFill>
              <a:latin typeface="HGP創英角ｺﾞｼｯｸUB" pitchFamily="50" charset="-128"/>
            </a:endParaRPr>
          </a:p>
        </p:txBody>
      </p:sp>
      <p:sp>
        <p:nvSpPr>
          <p:cNvPr id="9234" name="Rectangle 19"/>
          <p:cNvSpPr>
            <a:spLocks noChangeArrowheads="1"/>
          </p:cNvSpPr>
          <p:nvPr/>
        </p:nvSpPr>
        <p:spPr bwMode="auto">
          <a:xfrm>
            <a:off x="6477000" y="1547812"/>
            <a:ext cx="2667000" cy="2062103"/>
          </a:xfrm>
          <a:prstGeom prst="rect">
            <a:avLst/>
          </a:prstGeom>
          <a:noFill/>
          <a:ln w="9525">
            <a:noFill/>
            <a:miter lim="800000"/>
            <a:headEnd/>
            <a:tailEnd/>
          </a:ln>
        </p:spPr>
        <p:txBody>
          <a:bodyPr wrap="square">
            <a:spAutoFit/>
          </a:bodyPr>
          <a:lstStyle/>
          <a:p>
            <a:r>
              <a:rPr lang="en-US" altLang="ja-JP" sz="1600" b="1" dirty="0" smtClean="0">
                <a:solidFill>
                  <a:srgbClr val="000000"/>
                </a:solidFill>
                <a:latin typeface="HGP創英角ｺﾞｼｯｸUB" pitchFamily="50" charset="-128"/>
              </a:rPr>
              <a:t>System Management</a:t>
            </a:r>
            <a:endParaRPr lang="ja-JP" altLang="en-US" sz="1600" b="1" dirty="0" smtClean="0">
              <a:solidFill>
                <a:srgbClr val="000000"/>
              </a:solidFill>
              <a:latin typeface="HGP創英角ｺﾞｼｯｸUB" pitchFamily="50" charset="-128"/>
            </a:endParaRPr>
          </a:p>
          <a:p>
            <a:r>
              <a:rPr lang="ja-JP" altLang="en-US" sz="1600" b="1" dirty="0" smtClean="0">
                <a:solidFill>
                  <a:srgbClr val="E6000A"/>
                </a:solidFill>
                <a:latin typeface="HGP創英角ｺﾞｼｯｸUB" pitchFamily="50" charset="-128"/>
              </a:rPr>
              <a:t>  </a:t>
            </a:r>
            <a:r>
              <a:rPr lang="en-US" altLang="ja-JP" sz="1600" b="1" dirty="0" smtClean="0">
                <a:solidFill>
                  <a:srgbClr val="E6000A"/>
                </a:solidFill>
                <a:latin typeface="HGP創英角ｺﾞｼｯｸUB" pitchFamily="50" charset="-128"/>
              </a:rPr>
              <a:t>- User Management</a:t>
            </a:r>
            <a:endParaRPr lang="ja-JP" altLang="en-US" sz="1600" b="1" dirty="0" smtClean="0">
              <a:solidFill>
                <a:srgbClr val="E6000A"/>
              </a:solidFill>
              <a:latin typeface="HGP創英角ｺﾞｼｯｸUB" pitchFamily="50" charset="-128"/>
            </a:endParaRPr>
          </a:p>
          <a:p>
            <a:r>
              <a:rPr lang="ja-JP" altLang="en-US" sz="1600" b="1" dirty="0" smtClean="0">
                <a:solidFill>
                  <a:srgbClr val="E6000A"/>
                </a:solidFill>
                <a:latin typeface="HGP創英角ｺﾞｼｯｸUB" pitchFamily="50" charset="-128"/>
              </a:rPr>
              <a:t>  </a:t>
            </a:r>
            <a:r>
              <a:rPr lang="en-US" altLang="ja-JP" sz="1600" b="1" dirty="0" smtClean="0">
                <a:solidFill>
                  <a:srgbClr val="E6000A"/>
                </a:solidFill>
                <a:latin typeface="HGP創英角ｺﾞｼｯｸUB" pitchFamily="50" charset="-128"/>
              </a:rPr>
              <a:t>- Accounting</a:t>
            </a:r>
          </a:p>
          <a:p>
            <a:r>
              <a:rPr lang="en-US" altLang="ja-JP" sz="1600" b="1" dirty="0" smtClean="0">
                <a:solidFill>
                  <a:srgbClr val="E6000A"/>
                </a:solidFill>
                <a:latin typeface="HGP創英角ｺﾞｼｯｸUB" pitchFamily="50" charset="-128"/>
              </a:rPr>
              <a:t>  - Data Backup</a:t>
            </a:r>
            <a:endParaRPr lang="ja-JP" altLang="en-US" sz="1600" b="1" dirty="0" smtClean="0">
              <a:solidFill>
                <a:srgbClr val="E6000A"/>
              </a:solidFill>
              <a:latin typeface="HGP創英角ｺﾞｼｯｸUB" pitchFamily="50" charset="-128"/>
            </a:endParaRPr>
          </a:p>
          <a:p>
            <a:r>
              <a:rPr lang="ja-JP" altLang="en-US" sz="1600" b="1" dirty="0" smtClean="0">
                <a:solidFill>
                  <a:srgbClr val="E6000A"/>
                </a:solidFill>
                <a:latin typeface="HGP創英角ｺﾞｼｯｸUB" pitchFamily="50" charset="-128"/>
              </a:rPr>
              <a:t>  </a:t>
            </a:r>
            <a:r>
              <a:rPr lang="en-US" altLang="ja-JP" sz="1600" b="1" dirty="0" smtClean="0">
                <a:solidFill>
                  <a:srgbClr val="E6000A"/>
                </a:solidFill>
                <a:latin typeface="HGP創英角ｺﾞｼｯｸUB" pitchFamily="50" charset="-128"/>
              </a:rPr>
              <a:t>- System Management</a:t>
            </a:r>
            <a:endParaRPr lang="ja-JP" altLang="en-US" sz="1600" b="1" dirty="0" smtClean="0">
              <a:solidFill>
                <a:srgbClr val="E6000A"/>
              </a:solidFill>
              <a:latin typeface="HGP創英角ｺﾞｼｯｸUB" pitchFamily="50" charset="-128"/>
            </a:endParaRPr>
          </a:p>
          <a:p>
            <a:r>
              <a:rPr lang="ja-JP" altLang="en-US" sz="1600" b="1" dirty="0" smtClean="0">
                <a:solidFill>
                  <a:srgbClr val="E6000A"/>
                </a:solidFill>
                <a:latin typeface="HGP創英角ｺﾞｼｯｸUB" pitchFamily="50" charset="-128"/>
              </a:rPr>
              <a:t>　　</a:t>
            </a:r>
            <a:r>
              <a:rPr lang="en-US" altLang="ja-JP" sz="1600" b="1" dirty="0" smtClean="0">
                <a:solidFill>
                  <a:srgbClr val="E6000A"/>
                </a:solidFill>
                <a:latin typeface="HGP創英角ｺﾞｼｯｸUB" pitchFamily="50" charset="-128"/>
              </a:rPr>
              <a:t>(Autonomic Operation, Power Management)</a:t>
            </a:r>
          </a:p>
          <a:p>
            <a:r>
              <a:rPr lang="en-US" altLang="ja-JP" sz="1600" b="1" dirty="0" smtClean="0">
                <a:solidFill>
                  <a:srgbClr val="E6000A"/>
                </a:solidFill>
                <a:latin typeface="HGP創英角ｺﾞｼｯｸUB" pitchFamily="50" charset="-128"/>
              </a:rPr>
              <a:t>  - System Monitoring</a:t>
            </a:r>
          </a:p>
        </p:txBody>
      </p:sp>
      <p:sp>
        <p:nvSpPr>
          <p:cNvPr id="6164" name="Rectangle 20"/>
          <p:cNvSpPr>
            <a:spLocks noChangeArrowheads="1"/>
          </p:cNvSpPr>
          <p:nvPr/>
        </p:nvSpPr>
        <p:spPr bwMode="auto">
          <a:xfrm>
            <a:off x="149225" y="4856162"/>
            <a:ext cx="7488238" cy="454025"/>
          </a:xfrm>
          <a:prstGeom prst="rect">
            <a:avLst/>
          </a:prstGeom>
          <a:solidFill>
            <a:schemeClr val="accent1">
              <a:lumMod val="60000"/>
              <a:lumOff val="40000"/>
            </a:schemeClr>
          </a:solidFill>
          <a:ln w="25400">
            <a:solidFill>
              <a:schemeClr val="tx1"/>
            </a:solidFill>
            <a:miter lim="800000"/>
            <a:headEnd/>
            <a:tailEnd/>
          </a:ln>
        </p:spPr>
        <p:txBody>
          <a:bodyPr wrap="none" anchor="ctr"/>
          <a:lstStyle/>
          <a:p>
            <a:pPr algn="ctr">
              <a:defRPr/>
            </a:pPr>
            <a:r>
              <a:rPr lang="en-US" altLang="ja-JP" sz="1400" b="1" dirty="0">
                <a:solidFill>
                  <a:srgbClr val="000000"/>
                </a:solidFill>
                <a:latin typeface="HGP創英角ｺﾞｼｯｸUB" pitchFamily="50" charset="-128"/>
                <a:ea typeface="HGP創英角ｺﾞｼｯｸUB" pitchFamily="50" charset="-128"/>
              </a:rPr>
              <a:t>Driver </a:t>
            </a:r>
            <a:r>
              <a:rPr lang="en-US" altLang="ja-JP" sz="1400" b="1" dirty="0">
                <a:solidFill>
                  <a:srgbClr val="E6000A"/>
                </a:solidFill>
                <a:latin typeface="HGP創英角ｺﾞｼｯｸUB" pitchFamily="50" charset="-128"/>
                <a:ea typeface="HGP創英角ｺﾞｼｯｸUB" pitchFamily="50" charset="-128"/>
              </a:rPr>
              <a:t>(Voltaire OFED/</a:t>
            </a:r>
            <a:r>
              <a:rPr lang="en-US" altLang="ja-JP" sz="1400" b="1" dirty="0" err="1">
                <a:solidFill>
                  <a:srgbClr val="E6000A"/>
                </a:solidFill>
                <a:latin typeface="HGP創英角ｺﾞｼｯｸUB" pitchFamily="50" charset="-128"/>
                <a:ea typeface="HGP創英角ｺﾞｼｯｸUB" pitchFamily="50" charset="-128"/>
              </a:rPr>
              <a:t>InfiniBand</a:t>
            </a:r>
            <a:r>
              <a:rPr lang="en-US" altLang="ja-JP" sz="1400" b="1" dirty="0">
                <a:solidFill>
                  <a:srgbClr val="E6000A"/>
                </a:solidFill>
                <a:latin typeface="HGP創英角ｺﾞｼｯｸUB" pitchFamily="50" charset="-128"/>
                <a:ea typeface="HGP創英角ｺﾞｼｯｸUB" pitchFamily="50" charset="-128"/>
              </a:rPr>
              <a:t>, </a:t>
            </a:r>
            <a:r>
              <a:rPr lang="en-US" altLang="ja-JP" sz="1400" b="1" dirty="0" smtClean="0">
                <a:solidFill>
                  <a:srgbClr val="E6000A"/>
                </a:solidFill>
                <a:latin typeface="HGP創英角ｺﾞｼｯｸUB" pitchFamily="50" charset="-128"/>
                <a:ea typeface="HGP創英角ｺﾞｼｯｸUB" pitchFamily="50" charset="-128"/>
              </a:rPr>
              <a:t>CUDA Driver)</a:t>
            </a:r>
            <a:endParaRPr lang="en-US" altLang="ja-JP" sz="1400" b="1" dirty="0">
              <a:solidFill>
                <a:srgbClr val="E6000A"/>
              </a:solidFill>
              <a:latin typeface="HGP創英角ｺﾞｼｯｸUB" pitchFamily="50" charset="-128"/>
              <a:ea typeface="HGP創英角ｺﾞｼｯｸUB" pitchFamily="50" charset="-128"/>
            </a:endParaRPr>
          </a:p>
        </p:txBody>
      </p:sp>
      <p:sp>
        <p:nvSpPr>
          <p:cNvPr id="9236" name="Rectangle 21"/>
          <p:cNvSpPr>
            <a:spLocks noChangeArrowheads="1"/>
          </p:cNvSpPr>
          <p:nvPr/>
        </p:nvSpPr>
        <p:spPr bwMode="auto">
          <a:xfrm>
            <a:off x="3748089" y="2060575"/>
            <a:ext cx="2805112" cy="442912"/>
          </a:xfrm>
          <a:prstGeom prst="rect">
            <a:avLst/>
          </a:prstGeom>
          <a:solidFill>
            <a:srgbClr val="FFCC99"/>
          </a:solidFill>
          <a:ln w="25400">
            <a:solidFill>
              <a:schemeClr val="tx1"/>
            </a:solidFill>
            <a:miter lim="800000"/>
            <a:headEnd/>
            <a:tailEnd/>
          </a:ln>
        </p:spPr>
        <p:txBody>
          <a:bodyPr wrap="none" anchor="ctr"/>
          <a:lstStyle/>
          <a:p>
            <a:endParaRPr lang="ja-JP" altLang="en-US" sz="2400" smtClean="0">
              <a:solidFill>
                <a:srgbClr val="000000"/>
              </a:solidFill>
              <a:latin typeface="HGP創英角ｺﾞｼｯｸUB" pitchFamily="50" charset="-128"/>
            </a:endParaRPr>
          </a:p>
        </p:txBody>
      </p:sp>
      <p:sp>
        <p:nvSpPr>
          <p:cNvPr id="9237" name="Rectangle 22"/>
          <p:cNvSpPr>
            <a:spLocks noChangeArrowheads="1"/>
          </p:cNvSpPr>
          <p:nvPr/>
        </p:nvSpPr>
        <p:spPr bwMode="auto">
          <a:xfrm>
            <a:off x="3756025" y="1981200"/>
            <a:ext cx="3121025" cy="523220"/>
          </a:xfrm>
          <a:prstGeom prst="rect">
            <a:avLst/>
          </a:prstGeom>
          <a:noFill/>
          <a:ln w="9525">
            <a:noFill/>
            <a:miter lim="800000"/>
            <a:headEnd/>
            <a:tailEnd/>
          </a:ln>
        </p:spPr>
        <p:txBody>
          <a:bodyPr>
            <a:spAutoFit/>
          </a:bodyPr>
          <a:lstStyle/>
          <a:p>
            <a:r>
              <a:rPr lang="en-US" altLang="ja-JP" sz="1400" dirty="0" smtClean="0">
                <a:solidFill>
                  <a:srgbClr val="000000"/>
                </a:solidFill>
                <a:latin typeface="HGP創英角ｺﾞｼｯｸUB" pitchFamily="50" charset="-128"/>
              </a:rPr>
              <a:t>Grid Middleware</a:t>
            </a:r>
            <a:endParaRPr lang="ja-JP" altLang="en-US" sz="1400" dirty="0" smtClean="0">
              <a:solidFill>
                <a:srgbClr val="000000"/>
              </a:solidFill>
              <a:latin typeface="HGP創英角ｺﾞｼｯｸUB" pitchFamily="50" charset="-128"/>
            </a:endParaRPr>
          </a:p>
          <a:p>
            <a:pPr>
              <a:buFontTx/>
              <a:buChar char="-"/>
            </a:pPr>
            <a:r>
              <a:rPr lang="en-US" altLang="ja-JP" sz="1400" b="1" dirty="0" smtClean="0">
                <a:solidFill>
                  <a:srgbClr val="E6000A"/>
                </a:solidFill>
                <a:latin typeface="HGP創英角ｺﾞｼｯｸUB" pitchFamily="50" charset="-128"/>
              </a:rPr>
              <a:t>NAREGI</a:t>
            </a:r>
            <a:r>
              <a:rPr lang="ja-JP" altLang="en-US" sz="1400" b="1" dirty="0" err="1" smtClean="0">
                <a:solidFill>
                  <a:srgbClr val="E6000A"/>
                </a:solidFill>
                <a:latin typeface="HGP創英角ｺﾞｼｯｸUB" pitchFamily="50" charset="-128"/>
              </a:rPr>
              <a:t>，</a:t>
            </a:r>
            <a:r>
              <a:rPr lang="en-US" altLang="ja-JP" sz="1400" b="1" dirty="0" err="1" smtClean="0">
                <a:solidFill>
                  <a:srgbClr val="E6000A"/>
                </a:solidFill>
                <a:latin typeface="HGP創英角ｺﾞｼｯｸUB" pitchFamily="50" charset="-128"/>
              </a:rPr>
              <a:t>Globus</a:t>
            </a:r>
            <a:r>
              <a:rPr lang="en-US" altLang="ja-JP" sz="1400" b="1" dirty="0" smtClean="0">
                <a:solidFill>
                  <a:srgbClr val="E6000A"/>
                </a:solidFill>
                <a:latin typeface="HGP創英角ｺﾞｼｯｸUB" pitchFamily="50" charset="-128"/>
              </a:rPr>
              <a:t>, Gfarm2</a:t>
            </a:r>
          </a:p>
        </p:txBody>
      </p:sp>
      <p:sp>
        <p:nvSpPr>
          <p:cNvPr id="9238" name="Rectangle 23"/>
          <p:cNvSpPr>
            <a:spLocks noChangeArrowheads="1"/>
          </p:cNvSpPr>
          <p:nvPr/>
        </p:nvSpPr>
        <p:spPr bwMode="auto">
          <a:xfrm>
            <a:off x="3124200" y="3973512"/>
            <a:ext cx="4495800" cy="830997"/>
          </a:xfrm>
          <a:prstGeom prst="rect">
            <a:avLst/>
          </a:prstGeom>
          <a:noFill/>
          <a:ln w="9525">
            <a:noFill/>
            <a:miter lim="800000"/>
            <a:headEnd/>
            <a:tailEnd/>
          </a:ln>
        </p:spPr>
        <p:txBody>
          <a:bodyPr wrap="square">
            <a:spAutoFit/>
          </a:bodyPr>
          <a:lstStyle/>
          <a:p>
            <a:r>
              <a:rPr lang="en-US" altLang="ja-JP" sz="1600" b="1" dirty="0" smtClean="0">
                <a:solidFill>
                  <a:srgbClr val="000000"/>
                </a:solidFill>
                <a:latin typeface="HGP創英角ｺﾞｼｯｸUB" pitchFamily="50" charset="-128"/>
              </a:rPr>
              <a:t>Operating Systems/Virtual Machine</a:t>
            </a:r>
          </a:p>
          <a:p>
            <a:r>
              <a:rPr lang="en-US" altLang="ja-JP" sz="1600" b="1" dirty="0" smtClean="0">
                <a:solidFill>
                  <a:srgbClr val="E6000A"/>
                </a:solidFill>
                <a:latin typeface="HGP創英角ｺﾞｼｯｸUB" pitchFamily="50" charset="-128"/>
              </a:rPr>
              <a:t>SUSE Linux Enterprise Server, Windows HPC Server,  KVM</a:t>
            </a:r>
          </a:p>
        </p:txBody>
      </p:sp>
      <p:pic>
        <p:nvPicPr>
          <p:cNvPr id="9240" name="Picture 28"/>
          <p:cNvPicPr>
            <a:picLocks noChangeAspect="1" noChangeArrowheads="1"/>
          </p:cNvPicPr>
          <p:nvPr/>
        </p:nvPicPr>
        <p:blipFill>
          <a:blip r:embed="rId2" cstate="print"/>
          <a:srcRect/>
          <a:stretch>
            <a:fillRect/>
          </a:stretch>
        </p:blipFill>
        <p:spPr bwMode="gray">
          <a:xfrm>
            <a:off x="0" y="0"/>
            <a:ext cx="9144000" cy="827088"/>
          </a:xfrm>
          <a:prstGeom prst="rect">
            <a:avLst/>
          </a:prstGeom>
          <a:noFill/>
          <a:ln w="38100" algn="ctr">
            <a:noFill/>
            <a:miter lim="800000"/>
            <a:headEnd/>
            <a:tailEnd/>
          </a:ln>
        </p:spPr>
      </p:pic>
      <p:sp>
        <p:nvSpPr>
          <p:cNvPr id="9241" name="タイトル 1"/>
          <p:cNvSpPr>
            <a:spLocks/>
          </p:cNvSpPr>
          <p:nvPr/>
        </p:nvSpPr>
        <p:spPr bwMode="auto">
          <a:xfrm>
            <a:off x="152400" y="115888"/>
            <a:ext cx="8839200" cy="539750"/>
          </a:xfrm>
          <a:prstGeom prst="rect">
            <a:avLst/>
          </a:prstGeom>
          <a:noFill/>
          <a:ln w="9525">
            <a:noFill/>
            <a:miter lim="800000"/>
            <a:headEnd/>
            <a:tailEnd/>
          </a:ln>
        </p:spPr>
        <p:txBody>
          <a:bodyPr lIns="0" rIns="0" anchor="ctr"/>
          <a:lstStyle/>
          <a:p>
            <a:pPr algn="ctr" eaLnBrk="0" hangingPunct="0"/>
            <a:r>
              <a:rPr lang="en-US" altLang="ja-JP" sz="2800" dirty="0" smtClean="0">
                <a:solidFill>
                  <a:srgbClr val="000000"/>
                </a:solidFill>
                <a:latin typeface="HGP創英角ｺﾞｼｯｸUB" pitchFamily="50" charset="-128"/>
              </a:rPr>
              <a:t>TSUBAME2.0 Software Stack</a:t>
            </a:r>
            <a:endParaRPr lang="ja-JP" altLang="en-US" sz="2800" dirty="0" smtClean="0">
              <a:solidFill>
                <a:srgbClr val="000000"/>
              </a:solidFill>
              <a:latin typeface="Arial" pitchFamily="34" charset="0"/>
            </a:endParaRPr>
          </a:p>
        </p:txBody>
      </p:sp>
      <p:sp>
        <p:nvSpPr>
          <p:cNvPr id="26" name="Rectangle 10"/>
          <p:cNvSpPr>
            <a:spLocks noChangeArrowheads="1"/>
          </p:cNvSpPr>
          <p:nvPr/>
        </p:nvSpPr>
        <p:spPr bwMode="auto">
          <a:xfrm>
            <a:off x="152400" y="1077912"/>
            <a:ext cx="8839200" cy="395287"/>
          </a:xfrm>
          <a:prstGeom prst="rect">
            <a:avLst/>
          </a:prstGeom>
          <a:solidFill>
            <a:schemeClr val="accent1"/>
          </a:solidFill>
          <a:ln w="25400">
            <a:solidFill>
              <a:schemeClr val="tx1"/>
            </a:solidFill>
            <a:miter lim="800000"/>
            <a:headEnd/>
            <a:tailEnd/>
          </a:ln>
        </p:spPr>
        <p:txBody>
          <a:bodyPr wrap="none" anchor="ctr"/>
          <a:lstStyle/>
          <a:p>
            <a:r>
              <a:rPr lang="en-US" altLang="ja-JP" sz="2000" dirty="0" smtClean="0">
                <a:solidFill>
                  <a:srgbClr val="000000"/>
                </a:solidFill>
                <a:latin typeface="HGP創英角ｺﾞｼｯｸUB" pitchFamily="50" charset="-128"/>
              </a:rPr>
              <a:t>GPU Enabled OSS and ISV SW: </a:t>
            </a:r>
            <a:r>
              <a:rPr lang="en-US" altLang="ja-JP" sz="2000" dirty="0" smtClean="0">
                <a:solidFill>
                  <a:srgbClr val="FF0000"/>
                </a:solidFill>
                <a:latin typeface="HGP創英角ｺﾞｼｯｸUB" pitchFamily="50" charset="-128"/>
              </a:rPr>
              <a:t>Amber, Gaussian(2011), BLAST, SW, …</a:t>
            </a:r>
            <a:r>
              <a:rPr lang="en-US" altLang="ja-JP" sz="2400" dirty="0" smtClean="0">
                <a:solidFill>
                  <a:srgbClr val="FF0000"/>
                </a:solidFill>
                <a:latin typeface="HGP創英角ｺﾞｼｯｸUB" pitchFamily="50" charset="-128"/>
              </a:rPr>
              <a:t> </a:t>
            </a:r>
            <a:endParaRPr lang="ja-JP" altLang="en-US" sz="2400" dirty="0" smtClean="0">
              <a:solidFill>
                <a:srgbClr val="FF0000"/>
              </a:solidFill>
              <a:latin typeface="HGP創英角ｺﾞｼｯｸUB" pitchFamily="50"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7620000" y="1676400"/>
            <a:ext cx="1524000" cy="928022"/>
          </a:xfrm>
          <a:prstGeom prst="rect">
            <a:avLst/>
          </a:prstGeom>
          <a:noFill/>
          <a:ln w="9525">
            <a:noFill/>
            <a:miter lim="800000"/>
            <a:headEnd/>
            <a:tailEnd/>
          </a:ln>
        </p:spPr>
      </p:pic>
      <p:pic>
        <p:nvPicPr>
          <p:cNvPr id="6" name="ASUCA.avi">
            <a:hlinkClick r:id="" action="ppaction://media"/>
          </p:cNvPr>
          <p:cNvPicPr>
            <a:picLocks noRot="1" noChangeAspect="1"/>
          </p:cNvPicPr>
          <p:nvPr>
            <a:videoFile r:link="rId1"/>
          </p:nvPr>
        </p:nvPicPr>
        <p:blipFill>
          <a:blip r:embed="rId4" cstate="print"/>
          <a:stretch>
            <a:fillRect/>
          </a:stretch>
        </p:blipFill>
        <p:spPr>
          <a:xfrm>
            <a:off x="7010400" y="4495800"/>
            <a:ext cx="2819400" cy="2129873"/>
          </a:xfrm>
          <a:prstGeom prst="rect">
            <a:avLst/>
          </a:prstGeom>
        </p:spPr>
      </p:pic>
      <p:sp>
        <p:nvSpPr>
          <p:cNvPr id="2" name="タイトル 1"/>
          <p:cNvSpPr>
            <a:spLocks noGrp="1"/>
          </p:cNvSpPr>
          <p:nvPr>
            <p:ph type="title"/>
          </p:nvPr>
        </p:nvSpPr>
        <p:spPr>
          <a:xfrm>
            <a:off x="642910" y="142852"/>
            <a:ext cx="7770813" cy="1433513"/>
          </a:xfrm>
        </p:spPr>
        <p:txBody>
          <a:bodyPr/>
          <a:lstStyle/>
          <a:p>
            <a:r>
              <a:rPr kumimoji="1" lang="en-US" altLang="ja-JP" sz="3200" dirty="0" smtClean="0"/>
              <a:t>TSUBAME2.0 Estimated Performances</a:t>
            </a:r>
            <a:endParaRPr kumimoji="1" lang="ja-JP" altLang="en-US" sz="3200" dirty="0"/>
          </a:p>
        </p:txBody>
      </p:sp>
      <p:sp>
        <p:nvSpPr>
          <p:cNvPr id="3" name="コンテンツ プレースホルダ 2"/>
          <p:cNvSpPr>
            <a:spLocks noGrp="1"/>
          </p:cNvSpPr>
          <p:nvPr>
            <p:ph idx="1"/>
          </p:nvPr>
        </p:nvSpPr>
        <p:spPr>
          <a:xfrm>
            <a:off x="304800" y="1295400"/>
            <a:ext cx="7315200" cy="4233863"/>
          </a:xfrm>
        </p:spPr>
        <p:txBody>
          <a:bodyPr/>
          <a:lstStyle/>
          <a:p>
            <a:r>
              <a:rPr kumimoji="1" lang="en-US" altLang="ja-JP" sz="2800" dirty="0" smtClean="0"/>
              <a:t>1.192 </a:t>
            </a:r>
            <a:r>
              <a:rPr kumimoji="1" lang="en-US" altLang="ja-JP" sz="2800" dirty="0" err="1" smtClean="0"/>
              <a:t>TFlops</a:t>
            </a:r>
            <a:r>
              <a:rPr kumimoji="1" lang="en-US" altLang="ja-JP" sz="2800" dirty="0" smtClean="0"/>
              <a:t> </a:t>
            </a:r>
            <a:r>
              <a:rPr kumimoji="1" lang="en-US" altLang="ja-JP" sz="2800" dirty="0" err="1" smtClean="0"/>
              <a:t>Linpack</a:t>
            </a:r>
            <a:r>
              <a:rPr kumimoji="1" lang="en-US" altLang="ja-JP" sz="2800" dirty="0" smtClean="0"/>
              <a:t> [IEEE IPDPS 2010]</a:t>
            </a:r>
          </a:p>
          <a:p>
            <a:pPr lvl="1"/>
            <a:r>
              <a:rPr kumimoji="1" lang="en-US" altLang="ja-JP" sz="2400" dirty="0" smtClean="0">
                <a:solidFill>
                  <a:srgbClr val="00B050"/>
                </a:solidFill>
              </a:rPr>
              <a:t>Top ranks Green 500?</a:t>
            </a:r>
          </a:p>
          <a:p>
            <a:r>
              <a:rPr kumimoji="1" lang="en-US" altLang="ja-JP" sz="2800" dirty="0" smtClean="0"/>
              <a:t>~0.5 PF 3D Protein Rigid Docking (Node 3-D FFT) [SC08, SC09]</a:t>
            </a:r>
          </a:p>
          <a:p>
            <a:r>
              <a:rPr kumimoji="1" lang="en-US" altLang="ja-JP" sz="2800" dirty="0" smtClean="0"/>
              <a:t>145Tlops ASUCA Weather Forecast [SC10 Best Student Paper Finalist]</a:t>
            </a:r>
          </a:p>
          <a:p>
            <a:r>
              <a:rPr kumimoji="1" lang="en-US" altLang="ja-JP" sz="2800" dirty="0" err="1" smtClean="0"/>
              <a:t>Multiscale</a:t>
            </a:r>
            <a:r>
              <a:rPr kumimoji="1" lang="en-US" altLang="ja-JP" sz="2800" dirty="0" smtClean="0"/>
              <a:t> Simulation of Cardiovascular flows [SC10 Gordon Bell Finalist] </a:t>
            </a:r>
          </a:p>
          <a:p>
            <a:r>
              <a:rPr kumimoji="1" lang="en-US" altLang="ja-JP" sz="2800" dirty="0" smtClean="0"/>
              <a:t>Various FEM, Genomics, MD/MO (w/IMS), CS-Apps: search, optimization, …</a:t>
            </a:r>
          </a:p>
        </p:txBody>
      </p:sp>
      <p:pic>
        <p:nvPicPr>
          <p:cNvPr id="5" name="Picture 2" descr="1EER"/>
          <p:cNvPicPr>
            <a:picLocks noChangeAspect="1" noChangeArrowheads="1"/>
          </p:cNvPicPr>
          <p:nvPr/>
        </p:nvPicPr>
        <p:blipFill>
          <a:blip r:embed="rId5" cstate="email"/>
          <a:srcRect/>
          <a:stretch>
            <a:fillRect/>
          </a:stretch>
        </p:blipFill>
        <p:spPr bwMode="auto">
          <a:xfrm>
            <a:off x="7467600" y="3276600"/>
            <a:ext cx="1484327" cy="1113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2" name="Picture 4" descr="http://www.scientificcomputing.com/uploadedImages/Images/0911/Green500.jpg"/>
          <p:cNvPicPr>
            <a:picLocks noChangeAspect="1" noChangeArrowheads="1"/>
          </p:cNvPicPr>
          <p:nvPr/>
        </p:nvPicPr>
        <p:blipFill>
          <a:blip r:embed="rId2" cstate="print"/>
          <a:srcRect/>
          <a:stretch>
            <a:fillRect/>
          </a:stretch>
        </p:blipFill>
        <p:spPr bwMode="auto">
          <a:xfrm>
            <a:off x="7467600" y="3692270"/>
            <a:ext cx="1600200" cy="1032130"/>
          </a:xfrm>
          <a:prstGeom prst="rect">
            <a:avLst/>
          </a:prstGeom>
          <a:noFill/>
        </p:spPr>
      </p:pic>
      <p:sp>
        <p:nvSpPr>
          <p:cNvPr id="2" name="タイトル 1"/>
          <p:cNvSpPr>
            <a:spLocks noGrp="1"/>
          </p:cNvSpPr>
          <p:nvPr>
            <p:ph type="title"/>
          </p:nvPr>
        </p:nvSpPr>
        <p:spPr/>
        <p:txBody>
          <a:bodyPr>
            <a:noAutofit/>
          </a:bodyPr>
          <a:lstStyle/>
          <a:p>
            <a:r>
              <a:rPr lang="en-US" altLang="ja-JP" sz="3600" dirty="0" smtClean="0"/>
              <a:t>TSUBAME2.0 World Rankings</a:t>
            </a:r>
            <a:br>
              <a:rPr lang="en-US" altLang="ja-JP" sz="3600" dirty="0" smtClean="0"/>
            </a:br>
            <a:r>
              <a:rPr lang="en-US" altLang="ja-JP" sz="3600" dirty="0" smtClean="0"/>
              <a:t>(Nov. 2010 Announcement Green500!!!)</a:t>
            </a:r>
            <a:endParaRPr kumimoji="1" lang="ja-JP" altLang="en-US" sz="3600" dirty="0"/>
          </a:p>
        </p:txBody>
      </p:sp>
      <p:sp>
        <p:nvSpPr>
          <p:cNvPr id="3" name="コンテンツ プレースホルダ 2"/>
          <p:cNvSpPr>
            <a:spLocks noGrp="1"/>
          </p:cNvSpPr>
          <p:nvPr>
            <p:ph idx="1"/>
          </p:nvPr>
        </p:nvSpPr>
        <p:spPr>
          <a:xfrm>
            <a:off x="-228600" y="1493837"/>
            <a:ext cx="9144000" cy="4525963"/>
          </a:xfrm>
        </p:spPr>
        <p:txBody>
          <a:bodyPr>
            <a:normAutofit fontScale="77500" lnSpcReduction="20000"/>
          </a:bodyPr>
          <a:lstStyle/>
          <a:p>
            <a:r>
              <a:rPr kumimoji="1" lang="en-US" altLang="ja-JP" sz="3100" b="1" dirty="0" smtClean="0">
                <a:solidFill>
                  <a:srgbClr val="C00000"/>
                </a:solidFill>
                <a:latin typeface="+mn-ea"/>
              </a:rPr>
              <a:t>The Top 500 </a:t>
            </a:r>
            <a:r>
              <a:rPr lang="en-US" altLang="ja-JP" sz="3100" b="1" dirty="0" smtClean="0">
                <a:solidFill>
                  <a:srgbClr val="C00000"/>
                </a:solidFill>
                <a:latin typeface="+mn-ea"/>
              </a:rPr>
              <a:t>(Absolute Performance)</a:t>
            </a:r>
            <a:endParaRPr kumimoji="1" lang="en-US" altLang="ja-JP" sz="3100" b="1" dirty="0" smtClean="0">
              <a:solidFill>
                <a:srgbClr val="C00000"/>
              </a:solidFill>
              <a:latin typeface="+mn-ea"/>
            </a:endParaRPr>
          </a:p>
          <a:p>
            <a:pPr marL="914400" lvl="1" indent="-457200">
              <a:buNone/>
            </a:pPr>
            <a:r>
              <a:rPr lang="en-US" altLang="ja-JP" sz="2400" dirty="0" smtClean="0">
                <a:solidFill>
                  <a:srgbClr val="C00000"/>
                </a:solidFill>
                <a:latin typeface="+mn-ea"/>
              </a:rPr>
              <a:t>#1</a:t>
            </a:r>
            <a:r>
              <a:rPr kumimoji="1" lang="ja-JP" altLang="en-US" sz="2400" dirty="0" smtClean="0">
                <a:solidFill>
                  <a:srgbClr val="C00000"/>
                </a:solidFill>
                <a:latin typeface="+mn-ea"/>
              </a:rPr>
              <a:t>：</a:t>
            </a:r>
            <a:r>
              <a:rPr kumimoji="1" lang="en-US" altLang="ja-JP" sz="2400" dirty="0" smtClean="0">
                <a:solidFill>
                  <a:srgbClr val="C00000"/>
                </a:solidFill>
                <a:latin typeface="+mn-ea"/>
              </a:rPr>
              <a:t>~2.5 </a:t>
            </a:r>
            <a:r>
              <a:rPr lang="en-US" altLang="ja-JP" sz="2400" dirty="0" err="1" smtClean="0">
                <a:solidFill>
                  <a:srgbClr val="C00000"/>
                </a:solidFill>
                <a:latin typeface="+mn-ea"/>
              </a:rPr>
              <a:t>PetaFlops</a:t>
            </a:r>
            <a:r>
              <a:rPr lang="en-US" altLang="ja-JP" sz="2400" dirty="0" smtClean="0">
                <a:solidFill>
                  <a:srgbClr val="C00000"/>
                </a:solidFill>
                <a:latin typeface="+mn-ea"/>
              </a:rPr>
              <a:t>: </a:t>
            </a:r>
            <a:r>
              <a:rPr kumimoji="1" lang="en-US" altLang="ja-JP" sz="2400" dirty="0" smtClean="0">
                <a:solidFill>
                  <a:srgbClr val="C00000"/>
                </a:solidFill>
                <a:latin typeface="+mn-ea"/>
              </a:rPr>
              <a:t>China Defense Univ. </a:t>
            </a:r>
            <a:r>
              <a:rPr lang="ja-JP" altLang="en-US" sz="2400" dirty="0" smtClean="0">
                <a:solidFill>
                  <a:srgbClr val="C00000"/>
                </a:solidFill>
                <a:latin typeface="+mn-ea"/>
              </a:rPr>
              <a:t> </a:t>
            </a:r>
            <a:r>
              <a:rPr lang="en-US" altLang="ja-JP" sz="2400" dirty="0" smtClean="0">
                <a:solidFill>
                  <a:srgbClr val="C00000"/>
                </a:solidFill>
                <a:latin typeface="+mn-ea"/>
              </a:rPr>
              <a:t>Dawning </a:t>
            </a:r>
            <a:r>
              <a:rPr kumimoji="1" lang="en-US" altLang="ja-JP" sz="2400" dirty="0" err="1" smtClean="0">
                <a:solidFill>
                  <a:srgbClr val="C00000"/>
                </a:solidFill>
                <a:latin typeface="+mn-ea"/>
              </a:rPr>
              <a:t>Tianhe</a:t>
            </a:r>
            <a:r>
              <a:rPr kumimoji="1" lang="en-US" altLang="ja-JP" sz="2400" dirty="0" smtClean="0">
                <a:solidFill>
                  <a:srgbClr val="C00000"/>
                </a:solidFill>
                <a:latin typeface="+mn-ea"/>
              </a:rPr>
              <a:t> 1-A</a:t>
            </a:r>
          </a:p>
          <a:p>
            <a:pPr marL="914400" lvl="1" indent="-457200">
              <a:buNone/>
            </a:pPr>
            <a:r>
              <a:rPr lang="en-US" altLang="ja-JP" sz="2400" dirty="0" smtClean="0">
                <a:latin typeface="+mn-ea"/>
              </a:rPr>
              <a:t>#2</a:t>
            </a:r>
            <a:r>
              <a:rPr lang="ja-JP" altLang="en-US" sz="2400" dirty="0" smtClean="0">
                <a:latin typeface="+mn-ea"/>
              </a:rPr>
              <a:t>： </a:t>
            </a:r>
            <a:r>
              <a:rPr kumimoji="1" lang="en-US" altLang="ja-JP" sz="2400" dirty="0" smtClean="0">
                <a:latin typeface="+mn-ea"/>
              </a:rPr>
              <a:t>1.76 </a:t>
            </a:r>
            <a:r>
              <a:rPr lang="en-US" altLang="ja-JP" sz="2400" dirty="0" smtClean="0">
                <a:latin typeface="+mn-ea"/>
              </a:rPr>
              <a:t>Petaflops: US ORNL </a:t>
            </a:r>
            <a:r>
              <a:rPr kumimoji="1" lang="en-US" altLang="ja-JP" sz="2400" dirty="0" smtClean="0">
                <a:latin typeface="+mn-ea"/>
              </a:rPr>
              <a:t>Cray XT5 Jaguar</a:t>
            </a:r>
          </a:p>
          <a:p>
            <a:pPr marL="914400" lvl="1" indent="-457200">
              <a:buNone/>
            </a:pPr>
            <a:r>
              <a:rPr lang="en-US" altLang="ja-JP" sz="2400" dirty="0" smtClean="0">
                <a:latin typeface="+mn-ea"/>
              </a:rPr>
              <a:t>#3</a:t>
            </a:r>
            <a:r>
              <a:rPr lang="ja-JP" altLang="en-US" sz="2400" dirty="0" smtClean="0">
                <a:latin typeface="+mn-ea"/>
              </a:rPr>
              <a:t>： </a:t>
            </a:r>
            <a:r>
              <a:rPr lang="en-US" altLang="ja-JP" sz="2400" dirty="0" smtClean="0">
                <a:latin typeface="+mn-ea"/>
              </a:rPr>
              <a:t>1.27 </a:t>
            </a:r>
            <a:r>
              <a:rPr lang="en-US" altLang="ja-JP" sz="2400" dirty="0" err="1" smtClean="0">
                <a:latin typeface="+mn-ea"/>
              </a:rPr>
              <a:t>PetaFlops</a:t>
            </a:r>
            <a:r>
              <a:rPr lang="en-US" altLang="ja-JP" sz="2400" dirty="0" smtClean="0">
                <a:latin typeface="+mn-ea"/>
              </a:rPr>
              <a:t>: China </a:t>
            </a:r>
            <a:r>
              <a:rPr lang="en-US" altLang="ja-JP" sz="2400" dirty="0" err="1" smtClean="0">
                <a:latin typeface="+mn-ea"/>
              </a:rPr>
              <a:t>Shenzen</a:t>
            </a:r>
            <a:r>
              <a:rPr lang="en-US" altLang="ja-JP" sz="2400" dirty="0" smtClean="0">
                <a:latin typeface="+mn-ea"/>
              </a:rPr>
              <a:t> SC Nebulae</a:t>
            </a:r>
          </a:p>
          <a:p>
            <a:pPr marL="914400" lvl="1" indent="-457200">
              <a:buNone/>
            </a:pPr>
            <a:r>
              <a:rPr lang="en-US" altLang="ja-JP" sz="2400" b="1" u="sng" dirty="0" smtClean="0">
                <a:solidFill>
                  <a:srgbClr val="C00000"/>
                </a:solidFill>
                <a:latin typeface="+mn-ea"/>
              </a:rPr>
              <a:t>#4</a:t>
            </a:r>
            <a:r>
              <a:rPr lang="ja-JP" altLang="en-US" sz="2400" b="1" u="sng" dirty="0" smtClean="0">
                <a:solidFill>
                  <a:srgbClr val="C00000"/>
                </a:solidFill>
                <a:latin typeface="+mn-ea"/>
              </a:rPr>
              <a:t>： </a:t>
            </a:r>
            <a:r>
              <a:rPr lang="en-US" altLang="ja-JP" sz="2400" b="1" u="sng" dirty="0" smtClean="0">
                <a:solidFill>
                  <a:srgbClr val="C00000"/>
                </a:solidFill>
                <a:latin typeface="+mn-ea"/>
              </a:rPr>
              <a:t>1.19 </a:t>
            </a:r>
            <a:r>
              <a:rPr lang="en-US" altLang="ja-JP" sz="2400" b="1" u="sng" dirty="0" err="1" smtClean="0">
                <a:solidFill>
                  <a:srgbClr val="C00000"/>
                </a:solidFill>
                <a:latin typeface="+mn-ea"/>
              </a:rPr>
              <a:t>PetaFlops</a:t>
            </a:r>
            <a:r>
              <a:rPr lang="en-US" altLang="ja-JP" sz="2400" b="1" u="sng" dirty="0" smtClean="0">
                <a:solidFill>
                  <a:srgbClr val="C00000"/>
                </a:solidFill>
                <a:latin typeface="+mn-ea"/>
              </a:rPr>
              <a:t>: Japan Tokyo Tech. HP/NEC</a:t>
            </a:r>
            <a:r>
              <a:rPr lang="ja-JP" altLang="en-US" sz="2400" b="1" u="sng" dirty="0" smtClean="0">
                <a:solidFill>
                  <a:srgbClr val="C00000"/>
                </a:solidFill>
                <a:latin typeface="+mn-ea"/>
              </a:rPr>
              <a:t> </a:t>
            </a:r>
            <a:r>
              <a:rPr lang="en-US" altLang="ja-JP" sz="2400" b="1" u="sng" dirty="0" smtClean="0">
                <a:solidFill>
                  <a:srgbClr val="C00000"/>
                </a:solidFill>
                <a:latin typeface="+mn-ea"/>
              </a:rPr>
              <a:t>TSUBAME2.0</a:t>
            </a:r>
          </a:p>
          <a:p>
            <a:pPr marL="914400" lvl="1" indent="-457200">
              <a:buNone/>
            </a:pPr>
            <a:r>
              <a:rPr lang="en-US" altLang="ja-JP" sz="2400" dirty="0" smtClean="0">
                <a:latin typeface="+mn-ea"/>
              </a:rPr>
              <a:t>#5</a:t>
            </a:r>
            <a:r>
              <a:rPr lang="ja-JP" altLang="en-US" sz="2400" dirty="0" smtClean="0">
                <a:latin typeface="+mn-ea"/>
              </a:rPr>
              <a:t>： </a:t>
            </a:r>
            <a:r>
              <a:rPr lang="en-US" altLang="ja-JP" sz="2400" dirty="0" smtClean="0">
                <a:latin typeface="+mn-ea"/>
              </a:rPr>
              <a:t>1.054 </a:t>
            </a:r>
            <a:r>
              <a:rPr lang="en-US" altLang="ja-JP" sz="2400" dirty="0" err="1" smtClean="0">
                <a:latin typeface="+mn-ea"/>
              </a:rPr>
              <a:t>PetaFlops</a:t>
            </a:r>
            <a:r>
              <a:rPr lang="en-US" altLang="ja-JP" sz="2400" dirty="0" smtClean="0">
                <a:latin typeface="+mn-ea"/>
              </a:rPr>
              <a:t>: US LLBL Cray XE6 Hopper</a:t>
            </a:r>
            <a:endParaRPr lang="en-US" altLang="ja-JP" sz="2400" dirty="0" smtClean="0">
              <a:solidFill>
                <a:srgbClr val="C00000"/>
              </a:solidFill>
              <a:latin typeface="+mn-ea"/>
            </a:endParaRPr>
          </a:p>
          <a:p>
            <a:pPr marL="914400" lvl="1" indent="-457200">
              <a:buNone/>
            </a:pPr>
            <a:r>
              <a:rPr lang="en-US" altLang="ja-JP" sz="2400" dirty="0" smtClean="0">
                <a:latin typeface="+mn-ea"/>
              </a:rPr>
              <a:t>#~33 (#2 Japan)</a:t>
            </a:r>
            <a:r>
              <a:rPr lang="ja-JP" altLang="en-US" sz="2400" dirty="0" smtClean="0">
                <a:latin typeface="+mn-ea"/>
              </a:rPr>
              <a:t>： </a:t>
            </a:r>
            <a:r>
              <a:rPr lang="en-US" altLang="ja-JP" sz="2400" dirty="0" smtClean="0">
                <a:latin typeface="+mn-ea"/>
              </a:rPr>
              <a:t>0.191 Petaflops</a:t>
            </a:r>
            <a:r>
              <a:rPr lang="ja-JP" altLang="en-US" sz="2400" dirty="0" smtClean="0">
                <a:latin typeface="+mn-ea"/>
              </a:rPr>
              <a:t>：</a:t>
            </a:r>
            <a:r>
              <a:rPr lang="en-US" altLang="ja-JP" sz="2400" dirty="0" smtClean="0">
                <a:latin typeface="+mn-ea"/>
              </a:rPr>
              <a:t>J</a:t>
            </a:r>
            <a:r>
              <a:rPr lang="en-US" altLang="ja-JP" sz="2400" dirty="0" smtClean="0">
                <a:latin typeface="ＭＳ Ｐゴシック" pitchFamily="50" charset="-128"/>
                <a:ea typeface="ＭＳ Ｐゴシック" pitchFamily="50" charset="-128"/>
              </a:rPr>
              <a:t>AEA Fujitsu</a:t>
            </a:r>
            <a:r>
              <a:rPr lang="en-US" altLang="zh-TW" sz="2400" dirty="0" smtClean="0">
                <a:latin typeface="ＭＳ Ｐゴシック" pitchFamily="50" charset="-128"/>
                <a:ea typeface="ＭＳ Ｐゴシック" pitchFamily="50" charset="-128"/>
              </a:rPr>
              <a:t/>
            </a:r>
            <a:br>
              <a:rPr lang="en-US" altLang="zh-TW" sz="2400" dirty="0" smtClean="0">
                <a:latin typeface="ＭＳ Ｐゴシック" pitchFamily="50" charset="-128"/>
                <a:ea typeface="ＭＳ Ｐゴシック" pitchFamily="50" charset="-128"/>
              </a:rPr>
            </a:br>
            <a:endParaRPr lang="en-US" altLang="zh-TW" sz="2600" dirty="0" smtClean="0">
              <a:latin typeface="ＭＳ Ｐゴシック" pitchFamily="50" charset="-128"/>
              <a:ea typeface="ＭＳ Ｐゴシック" pitchFamily="50" charset="-128"/>
            </a:endParaRPr>
          </a:p>
          <a:p>
            <a:r>
              <a:rPr lang="en-US" altLang="ja-JP" sz="3100" b="1" dirty="0" smtClean="0">
                <a:solidFill>
                  <a:srgbClr val="00B050"/>
                </a:solidFill>
                <a:latin typeface="+mn-ea"/>
              </a:rPr>
              <a:t>The Green 500 (Performance/Power Efficiency)</a:t>
            </a:r>
          </a:p>
          <a:p>
            <a:pPr marL="914400" lvl="1" indent="-457200">
              <a:buNone/>
            </a:pPr>
            <a:r>
              <a:rPr lang="en-US" altLang="ja-JP" sz="2400" b="1" dirty="0" smtClean="0">
                <a:solidFill>
                  <a:srgbClr val="00B050"/>
                </a:solidFill>
                <a:latin typeface="+mn-ea"/>
              </a:rPr>
              <a:t>#1: </a:t>
            </a:r>
            <a:r>
              <a:rPr lang="en-US" altLang="ja-JP" sz="2400" dirty="0" smtClean="0">
                <a:latin typeface="+mn-ea"/>
              </a:rPr>
              <a:t>1684.20 : US</a:t>
            </a:r>
            <a:r>
              <a:rPr lang="ja-JP" altLang="en-US" sz="2400" dirty="0" smtClean="0">
                <a:latin typeface="+mn-ea"/>
              </a:rPr>
              <a:t> </a:t>
            </a:r>
            <a:r>
              <a:rPr lang="en-US" altLang="ja-JP" sz="2400" dirty="0" smtClean="0">
                <a:latin typeface="+mn-ea"/>
              </a:rPr>
              <a:t>IBM Research BG/Q Prototype</a:t>
            </a:r>
            <a:r>
              <a:rPr lang="ja-JP" altLang="en-US" sz="2400" dirty="0" smtClean="0">
                <a:latin typeface="+mn-ea"/>
              </a:rPr>
              <a:t> </a:t>
            </a:r>
            <a:r>
              <a:rPr lang="en-US" altLang="ja-JP" sz="2400" b="1" dirty="0" smtClean="0">
                <a:solidFill>
                  <a:srgbClr val="FF0000"/>
                </a:solidFill>
                <a:latin typeface="+mn-ea"/>
              </a:rPr>
              <a:t>(116)</a:t>
            </a:r>
            <a:endParaRPr lang="en-US" altLang="ja-JP" sz="2400" b="1" i="1" dirty="0" smtClean="0">
              <a:solidFill>
                <a:srgbClr val="00B050"/>
              </a:solidFill>
              <a:latin typeface="+mn-ea"/>
            </a:endParaRPr>
          </a:p>
          <a:p>
            <a:pPr marL="914400" lvl="1" indent="-457200">
              <a:buNone/>
            </a:pPr>
            <a:r>
              <a:rPr lang="en-US" altLang="ja-JP" sz="2400" b="1" dirty="0" smtClean="0">
                <a:solidFill>
                  <a:srgbClr val="00B050"/>
                </a:solidFill>
                <a:latin typeface="+mn-ea"/>
              </a:rPr>
              <a:t>#2: </a:t>
            </a:r>
            <a:r>
              <a:rPr lang="en-US" altLang="ja-JP" sz="2400" b="1" u="sng" dirty="0" smtClean="0">
                <a:solidFill>
                  <a:srgbClr val="00B050"/>
                </a:solidFill>
                <a:latin typeface="+mn-ea"/>
              </a:rPr>
              <a:t>958.35: Japan Tokyo Tech/HP/NEC </a:t>
            </a:r>
            <a:r>
              <a:rPr lang="en-US" altLang="ja-JP" sz="2400" b="1" u="sng" dirty="0" err="1" smtClean="0">
                <a:solidFill>
                  <a:srgbClr val="00B050"/>
                </a:solidFill>
                <a:latin typeface="+mn-ea"/>
              </a:rPr>
              <a:t>Tsubame</a:t>
            </a:r>
            <a:r>
              <a:rPr lang="en-US" altLang="ja-JP" sz="2400" b="1" u="sng" dirty="0" smtClean="0">
                <a:solidFill>
                  <a:srgbClr val="00B050"/>
                </a:solidFill>
                <a:latin typeface="+mn-ea"/>
              </a:rPr>
              <a:t> 2.0 </a:t>
            </a:r>
            <a:r>
              <a:rPr lang="en-US" altLang="ja-JP" sz="2400" b="1" u="sng" dirty="0" smtClean="0">
                <a:solidFill>
                  <a:srgbClr val="FF0000"/>
                </a:solidFill>
                <a:latin typeface="+mn-ea"/>
              </a:rPr>
              <a:t>(4)</a:t>
            </a:r>
            <a:endParaRPr lang="en-US" altLang="ja-JP" sz="2400" b="1" dirty="0" smtClean="0">
              <a:solidFill>
                <a:srgbClr val="00B050"/>
              </a:solidFill>
              <a:latin typeface="+mn-ea"/>
            </a:endParaRPr>
          </a:p>
          <a:p>
            <a:pPr marL="914400" lvl="1" indent="-457200">
              <a:buNone/>
            </a:pPr>
            <a:r>
              <a:rPr lang="en-US" altLang="ja-JP" sz="2400" b="1" dirty="0" smtClean="0">
                <a:solidFill>
                  <a:srgbClr val="00B050"/>
                </a:solidFill>
                <a:latin typeface="+mn-ea"/>
              </a:rPr>
              <a:t>#3: </a:t>
            </a:r>
            <a:r>
              <a:rPr lang="en-US" altLang="ja-JP" sz="2400" dirty="0" smtClean="0">
                <a:latin typeface="+mn-ea"/>
              </a:rPr>
              <a:t>933.06 : US</a:t>
            </a:r>
            <a:r>
              <a:rPr lang="ja-JP" altLang="en-US" sz="2400" dirty="0" smtClean="0">
                <a:latin typeface="+mn-ea"/>
              </a:rPr>
              <a:t> </a:t>
            </a:r>
            <a:r>
              <a:rPr lang="en-US" altLang="ja-JP" sz="2400" dirty="0" smtClean="0">
                <a:latin typeface="+mn-ea"/>
              </a:rPr>
              <a:t>NCSA Hybrid Cluster</a:t>
            </a:r>
            <a:r>
              <a:rPr lang="ja-JP" altLang="en-US" sz="2400" dirty="0" smtClean="0">
                <a:latin typeface="+mn-ea"/>
              </a:rPr>
              <a:t> </a:t>
            </a:r>
            <a:r>
              <a:rPr lang="en-US" altLang="ja-JP" sz="2400" dirty="0" smtClean="0">
                <a:latin typeface="+mn-ea"/>
              </a:rPr>
              <a:t>Prototype</a:t>
            </a:r>
            <a:r>
              <a:rPr lang="ja-JP" altLang="en-US" sz="2400" dirty="0" smtClean="0">
                <a:latin typeface="+mn-ea"/>
              </a:rPr>
              <a:t> </a:t>
            </a:r>
            <a:r>
              <a:rPr lang="en-US" altLang="ja-JP" sz="2400" b="1" dirty="0" smtClean="0">
                <a:solidFill>
                  <a:srgbClr val="FF0000"/>
                </a:solidFill>
                <a:latin typeface="+mn-ea"/>
              </a:rPr>
              <a:t>(403)</a:t>
            </a:r>
            <a:endParaRPr lang="en-US" altLang="ja-JP" sz="2400" b="1" dirty="0" smtClean="0">
              <a:solidFill>
                <a:srgbClr val="00B050"/>
              </a:solidFill>
              <a:latin typeface="+mn-ea"/>
            </a:endParaRPr>
          </a:p>
          <a:p>
            <a:pPr marL="914400" lvl="1" indent="-457200">
              <a:buNone/>
            </a:pPr>
            <a:r>
              <a:rPr lang="en-US" altLang="ja-JP" sz="2400" b="1" dirty="0" smtClean="0">
                <a:solidFill>
                  <a:srgbClr val="00B050"/>
                </a:solidFill>
                <a:latin typeface="+mn-ea"/>
              </a:rPr>
              <a:t>#4: </a:t>
            </a:r>
            <a:r>
              <a:rPr lang="en-US" altLang="ja-JP" sz="2400" dirty="0" smtClean="0">
                <a:latin typeface="+mn-ea"/>
              </a:rPr>
              <a:t>828.67: Japan Riken “K” Supercomputer Prototype</a:t>
            </a:r>
            <a:r>
              <a:rPr lang="ja-JP" altLang="en-US" sz="2400" dirty="0" smtClean="0">
                <a:latin typeface="+mn-ea"/>
              </a:rPr>
              <a:t> </a:t>
            </a:r>
            <a:r>
              <a:rPr lang="en-US" altLang="ja-JP" sz="2400" b="1" dirty="0" smtClean="0">
                <a:solidFill>
                  <a:srgbClr val="FF0000"/>
                </a:solidFill>
                <a:latin typeface="+mn-ea"/>
              </a:rPr>
              <a:t>(170)</a:t>
            </a:r>
            <a:endParaRPr lang="en-US" altLang="ja-JP" sz="2400" b="1" dirty="0" smtClean="0">
              <a:solidFill>
                <a:srgbClr val="00B050"/>
              </a:solidFill>
              <a:latin typeface="+mn-ea"/>
            </a:endParaRPr>
          </a:p>
          <a:p>
            <a:pPr marL="914400" lvl="1" indent="-457200">
              <a:buNone/>
            </a:pPr>
            <a:r>
              <a:rPr lang="en-US" altLang="ja-JP" sz="2400" b="1" dirty="0" smtClean="0">
                <a:solidFill>
                  <a:srgbClr val="00B050"/>
                </a:solidFill>
                <a:latin typeface="+mn-ea"/>
              </a:rPr>
              <a:t>#5-7: </a:t>
            </a:r>
            <a:r>
              <a:rPr lang="en-US" altLang="ja-JP" sz="2400" dirty="0" smtClean="0">
                <a:latin typeface="+mn-ea"/>
              </a:rPr>
              <a:t>773.38: Germany</a:t>
            </a:r>
            <a:r>
              <a:rPr lang="ja-JP" altLang="en-US" sz="2400" dirty="0" smtClean="0">
                <a:latin typeface="+mn-ea"/>
              </a:rPr>
              <a:t> </a:t>
            </a:r>
            <a:r>
              <a:rPr lang="en-US" altLang="ja-JP" sz="2400" dirty="0" smtClean="0">
                <a:latin typeface="+mn-ea"/>
              </a:rPr>
              <a:t>Julich etc.IBM QPACE SFB TR </a:t>
            </a:r>
            <a:r>
              <a:rPr lang="en-US" altLang="ja-JP" sz="2400" b="1" dirty="0" smtClean="0">
                <a:solidFill>
                  <a:srgbClr val="FF0000"/>
                </a:solidFill>
                <a:latin typeface="+mn-ea"/>
              </a:rPr>
              <a:t>(207-209)</a:t>
            </a:r>
          </a:p>
          <a:p>
            <a:pPr marL="914400" lvl="1" indent="-457200">
              <a:buNone/>
            </a:pPr>
            <a:r>
              <a:rPr lang="en-US" altLang="ja-JP" sz="2300" dirty="0" smtClean="0">
                <a:solidFill>
                  <a:srgbClr val="00B050"/>
                </a:solidFill>
                <a:latin typeface="+mn-ea"/>
              </a:rPr>
              <a:t>(#2+ </a:t>
            </a:r>
            <a:r>
              <a:rPr lang="en-US" altLang="ja-JP" sz="2300" dirty="0" smtClean="0">
                <a:latin typeface="+mn-ea"/>
              </a:rPr>
              <a:t>1448.03: Japan NAO Grape-DR Prototype)</a:t>
            </a:r>
            <a:r>
              <a:rPr lang="en-US" altLang="ja-JP" sz="2300" dirty="0" smtClean="0">
                <a:solidFill>
                  <a:srgbClr val="00B050"/>
                </a:solidFill>
                <a:latin typeface="+mn-ea"/>
              </a:rPr>
              <a:t> </a:t>
            </a:r>
            <a:r>
              <a:rPr lang="en-US" altLang="ja-JP" sz="2300" dirty="0" smtClean="0">
                <a:solidFill>
                  <a:srgbClr val="FF0000"/>
                </a:solidFill>
                <a:latin typeface="+mn-ea"/>
              </a:rPr>
              <a:t>(383) (Added in Dec.)</a:t>
            </a:r>
          </a:p>
          <a:p>
            <a:pPr marL="914400" lvl="1" indent="-457200">
              <a:buNone/>
            </a:pPr>
            <a:endParaRPr lang="en-US" altLang="ja-JP" sz="2400" dirty="0" smtClean="0">
              <a:latin typeface="ＭＳ Ｐゴシック" pitchFamily="50" charset="-128"/>
              <a:ea typeface="ＭＳ Ｐゴシック" pitchFamily="50" charset="-128"/>
            </a:endParaRPr>
          </a:p>
        </p:txBody>
      </p:sp>
      <p:pic>
        <p:nvPicPr>
          <p:cNvPr id="524290" name="Picture 2" descr="http://www.x4live.com/images/stories/logo/top500.gif"/>
          <p:cNvPicPr>
            <a:picLocks noChangeAspect="1" noChangeArrowheads="1"/>
          </p:cNvPicPr>
          <p:nvPr/>
        </p:nvPicPr>
        <p:blipFill>
          <a:blip r:embed="rId3" cstate="print"/>
          <a:srcRect/>
          <a:stretch>
            <a:fillRect/>
          </a:stretch>
        </p:blipFill>
        <p:spPr bwMode="auto">
          <a:xfrm>
            <a:off x="7467600" y="1430265"/>
            <a:ext cx="1676400" cy="855735"/>
          </a:xfrm>
          <a:prstGeom prst="rect">
            <a:avLst/>
          </a:prstGeom>
          <a:noFill/>
        </p:spPr>
      </p:pic>
      <p:sp>
        <p:nvSpPr>
          <p:cNvPr id="6" name="テキスト ボックス 5"/>
          <p:cNvSpPr txBox="1"/>
          <p:nvPr/>
        </p:nvSpPr>
        <p:spPr>
          <a:xfrm>
            <a:off x="304800" y="6150114"/>
            <a:ext cx="8305800" cy="707886"/>
          </a:xfrm>
          <a:prstGeom prst="rect">
            <a:avLst/>
          </a:prstGeom>
          <a:noFill/>
        </p:spPr>
        <p:txBody>
          <a:bodyPr wrap="square" rtlCol="0">
            <a:spAutoFit/>
          </a:bodyPr>
          <a:lstStyle/>
          <a:p>
            <a:pPr algn="ctr"/>
            <a:r>
              <a:rPr lang="en-US" altLang="ja-JP" sz="2000" b="1" dirty="0" smtClean="0">
                <a:solidFill>
                  <a:srgbClr val="00B050"/>
                </a:solidFill>
                <a:latin typeface="ＭＳ Ｐゴシック"/>
              </a:rPr>
              <a:t>“Little Green 500”</a:t>
            </a:r>
            <a:r>
              <a:rPr lang="ja-JP" altLang="en-US" sz="2000" b="1" dirty="0" smtClean="0">
                <a:solidFill>
                  <a:srgbClr val="00B050"/>
                </a:solidFill>
                <a:latin typeface="ＭＳ Ｐゴシック"/>
              </a:rPr>
              <a:t> </a:t>
            </a:r>
            <a:r>
              <a:rPr lang="en-US" altLang="ja-JP" sz="2000" b="1" dirty="0" smtClean="0">
                <a:solidFill>
                  <a:srgbClr val="00B050"/>
                </a:solidFill>
                <a:latin typeface="ＭＳ Ｐゴシック"/>
              </a:rPr>
              <a:t>collaboration w/Microsoft</a:t>
            </a:r>
            <a:br>
              <a:rPr lang="en-US" altLang="ja-JP" sz="2000" b="1" dirty="0" smtClean="0">
                <a:solidFill>
                  <a:srgbClr val="00B050"/>
                </a:solidFill>
                <a:latin typeface="ＭＳ Ｐゴシック"/>
              </a:rPr>
            </a:br>
            <a:r>
              <a:rPr lang="en-US" altLang="ja-JP" sz="2000" b="1" dirty="0" smtClean="0">
                <a:solidFill>
                  <a:srgbClr val="00B050"/>
                </a:solidFill>
                <a:latin typeface="ＭＳ Ｐゴシック"/>
              </a:rPr>
              <a:t>Achieved 1.037</a:t>
            </a:r>
            <a:r>
              <a:rPr lang="ja-JP" altLang="en-US" sz="2000" b="1" dirty="0" smtClean="0">
                <a:solidFill>
                  <a:srgbClr val="00B050"/>
                </a:solidFill>
                <a:latin typeface="ＭＳ Ｐゴシック"/>
              </a:rPr>
              <a:t> </a:t>
            </a:r>
            <a:r>
              <a:rPr lang="en-US" altLang="ja-JP" sz="2000" b="1" dirty="0" smtClean="0">
                <a:solidFill>
                  <a:srgbClr val="00B050"/>
                </a:solidFill>
                <a:latin typeface="ＭＳ Ｐゴシック"/>
              </a:rPr>
              <a:t>Gigaflops/W</a:t>
            </a:r>
            <a:r>
              <a:rPr lang="ja-JP" altLang="en-US" sz="2000" b="1" dirty="0" smtClean="0">
                <a:solidFill>
                  <a:srgbClr val="00B050"/>
                </a:solidFill>
                <a:latin typeface="ＭＳ Ｐゴシック"/>
              </a:rPr>
              <a:t> </a:t>
            </a:r>
            <a:r>
              <a:rPr lang="en-US" altLang="ja-JP" sz="2000" b="1" dirty="0" smtClean="0">
                <a:solidFill>
                  <a:srgbClr val="00B050"/>
                </a:solidFill>
                <a:latin typeface="ＭＳ Ｐゴシック"/>
              </a:rPr>
              <a:t>in power efficient experimental </a:t>
            </a:r>
            <a:r>
              <a:rPr lang="en-US" altLang="ja-JP" sz="2000" b="1" dirty="0" err="1" smtClean="0">
                <a:solidFill>
                  <a:srgbClr val="00B050"/>
                </a:solidFill>
                <a:latin typeface="ＭＳ Ｐゴシック"/>
              </a:rPr>
              <a:t>config</a:t>
            </a:r>
            <a:r>
              <a:rPr lang="en-US" altLang="ja-JP" sz="2000" b="1" dirty="0" smtClean="0">
                <a:solidFill>
                  <a:srgbClr val="00B050"/>
                </a:solidFill>
                <a:latin typeface="ＭＳ Ｐゴシック"/>
              </a:rPr>
              <a:t>.</a:t>
            </a:r>
            <a:endParaRPr lang="ja-JP" altLang="en-US" sz="2000" b="1" dirty="0">
              <a:solidFill>
                <a:srgbClr val="00B050"/>
              </a:solidFill>
              <a:latin typeface="ＭＳ Ｐゴシック"/>
            </a:endParaRPr>
          </a:p>
        </p:txBody>
      </p:sp>
      <p:sp>
        <p:nvSpPr>
          <p:cNvPr id="7" name="テキスト ボックス 6"/>
          <p:cNvSpPr txBox="1"/>
          <p:nvPr/>
        </p:nvSpPr>
        <p:spPr>
          <a:xfrm>
            <a:off x="7391400" y="2362200"/>
            <a:ext cx="1669431" cy="923330"/>
          </a:xfrm>
          <a:prstGeom prst="rect">
            <a:avLst/>
          </a:prstGeom>
          <a:noFill/>
        </p:spPr>
        <p:txBody>
          <a:bodyPr wrap="none" rtlCol="0">
            <a:spAutoFit/>
          </a:bodyPr>
          <a:lstStyle/>
          <a:p>
            <a:r>
              <a:rPr lang="en-US" altLang="ja-JP" dirty="0" smtClean="0">
                <a:solidFill>
                  <a:prstClr val="black"/>
                </a:solidFill>
              </a:rPr>
              <a:t>Top500 </a:t>
            </a:r>
            <a:r>
              <a:rPr lang="en-US" altLang="ja-JP" dirty="0" err="1" smtClean="0">
                <a:solidFill>
                  <a:prstClr val="black"/>
                </a:solidFill>
              </a:rPr>
              <a:t>BoF</a:t>
            </a:r>
            <a:r>
              <a:rPr lang="en-US" altLang="ja-JP" dirty="0" smtClean="0">
                <a:solidFill>
                  <a:prstClr val="black"/>
                </a:solidFill>
              </a:rPr>
              <a:t/>
            </a:r>
            <a:br>
              <a:rPr lang="en-US" altLang="ja-JP" dirty="0" smtClean="0">
                <a:solidFill>
                  <a:prstClr val="black"/>
                </a:solidFill>
              </a:rPr>
            </a:br>
            <a:r>
              <a:rPr lang="en-US" altLang="ja-JP" dirty="0" smtClean="0">
                <a:solidFill>
                  <a:prstClr val="black"/>
                </a:solidFill>
              </a:rPr>
              <a:t>Tue 16</a:t>
            </a:r>
            <a:r>
              <a:rPr lang="en-US" altLang="ja-JP" baseline="30000" dirty="0" smtClean="0">
                <a:solidFill>
                  <a:prstClr val="black"/>
                </a:solidFill>
              </a:rPr>
              <a:t>th</a:t>
            </a:r>
            <a:r>
              <a:rPr lang="en-US" altLang="ja-JP" dirty="0" smtClean="0">
                <a:solidFill>
                  <a:prstClr val="black"/>
                </a:solidFill>
              </a:rPr>
              <a:t/>
            </a:r>
            <a:br>
              <a:rPr lang="en-US" altLang="ja-JP" dirty="0" smtClean="0">
                <a:solidFill>
                  <a:prstClr val="black"/>
                </a:solidFill>
              </a:rPr>
            </a:br>
            <a:r>
              <a:rPr lang="en-US" altLang="ja-JP" dirty="0" smtClean="0">
                <a:solidFill>
                  <a:prstClr val="black"/>
                </a:solidFill>
              </a:rPr>
              <a:t>17:30~</a:t>
            </a:r>
            <a:endParaRPr lang="ja-JP" altLang="en-US" dirty="0">
              <a:solidFill>
                <a:prstClr val="black"/>
              </a:solidFill>
            </a:endParaRPr>
          </a:p>
        </p:txBody>
      </p:sp>
      <p:sp>
        <p:nvSpPr>
          <p:cNvPr id="8" name="テキスト ボックス 7"/>
          <p:cNvSpPr txBox="1"/>
          <p:nvPr/>
        </p:nvSpPr>
        <p:spPr>
          <a:xfrm>
            <a:off x="7538689" y="4724400"/>
            <a:ext cx="1560555" cy="1200329"/>
          </a:xfrm>
          <a:prstGeom prst="rect">
            <a:avLst/>
          </a:prstGeom>
          <a:noFill/>
        </p:spPr>
        <p:txBody>
          <a:bodyPr wrap="none" rtlCol="0">
            <a:spAutoFit/>
          </a:bodyPr>
          <a:lstStyle/>
          <a:p>
            <a:r>
              <a:rPr lang="en-US" altLang="ja-JP" dirty="0" smtClean="0">
                <a:solidFill>
                  <a:prstClr val="black"/>
                </a:solidFill>
              </a:rPr>
              <a:t>Green 500 </a:t>
            </a:r>
            <a:br>
              <a:rPr lang="en-US" altLang="ja-JP" dirty="0" smtClean="0">
                <a:solidFill>
                  <a:prstClr val="black"/>
                </a:solidFill>
              </a:rPr>
            </a:br>
            <a:r>
              <a:rPr lang="en-US" altLang="ja-JP" dirty="0" err="1" smtClean="0">
                <a:solidFill>
                  <a:prstClr val="black"/>
                </a:solidFill>
              </a:rPr>
              <a:t>BoF</a:t>
            </a:r>
            <a:r>
              <a:rPr lang="en-US" altLang="ja-JP" dirty="0" smtClean="0">
                <a:solidFill>
                  <a:prstClr val="black"/>
                </a:solidFill>
              </a:rPr>
              <a:t/>
            </a:r>
            <a:br>
              <a:rPr lang="en-US" altLang="ja-JP" dirty="0" smtClean="0">
                <a:solidFill>
                  <a:prstClr val="black"/>
                </a:solidFill>
              </a:rPr>
            </a:br>
            <a:r>
              <a:rPr lang="en-US" altLang="ja-JP" dirty="0" smtClean="0">
                <a:solidFill>
                  <a:prstClr val="black"/>
                </a:solidFill>
              </a:rPr>
              <a:t>Thu 18</a:t>
            </a:r>
            <a:r>
              <a:rPr lang="en-US" altLang="ja-JP" baseline="30000" dirty="0" smtClean="0">
                <a:solidFill>
                  <a:prstClr val="black"/>
                </a:solidFill>
              </a:rPr>
              <a:t>th</a:t>
            </a:r>
            <a:r>
              <a:rPr lang="en-US" altLang="ja-JP" dirty="0" smtClean="0">
                <a:solidFill>
                  <a:prstClr val="black"/>
                </a:solidFill>
              </a:rPr>
              <a:t> </a:t>
            </a:r>
            <a:br>
              <a:rPr lang="en-US" altLang="ja-JP" dirty="0" smtClean="0">
                <a:solidFill>
                  <a:prstClr val="black"/>
                </a:solidFill>
              </a:rPr>
            </a:br>
            <a:r>
              <a:rPr lang="en-US" altLang="ja-JP" dirty="0" smtClean="0">
                <a:solidFill>
                  <a:prstClr val="black"/>
                </a:solidFill>
              </a:rPr>
              <a:t>12:15~</a:t>
            </a:r>
            <a:endParaRPr lang="ja-JP" altLang="en-US" dirty="0">
              <a:solidFill>
                <a:prstClr val="black"/>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 3" descr="IMG_0380.JPG"/>
          <p:cNvPicPr>
            <a:picLocks noGrp="1" noChangeAspect="1"/>
          </p:cNvPicPr>
          <p:nvPr>
            <p:ph idx="1"/>
          </p:nvPr>
        </p:nvPicPr>
        <p:blipFill>
          <a:blip r:embed="rId2" cstate="print"/>
          <a:stretch>
            <a:fillRect/>
          </a:stretch>
        </p:blipFill>
        <p:spPr>
          <a:xfrm>
            <a:off x="0" y="0"/>
            <a:ext cx="9144000" cy="6829778"/>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Petaflops? Gigaflops/W?</a:t>
            </a:r>
            <a:endParaRPr kumimoji="1" lang="ja-JP" altLang="en-US" dirty="0"/>
          </a:p>
        </p:txBody>
      </p:sp>
      <p:pic>
        <p:nvPicPr>
          <p:cNvPr id="529410" name="Picture 2" descr="http://technience.com/wp-content/uploads/2010/07/sony-y-series-300x256.jpg"/>
          <p:cNvPicPr>
            <a:picLocks noChangeAspect="1" noChangeArrowheads="1"/>
          </p:cNvPicPr>
          <p:nvPr/>
        </p:nvPicPr>
        <p:blipFill>
          <a:blip r:embed="rId2" cstate="print"/>
          <a:srcRect/>
          <a:stretch>
            <a:fillRect/>
          </a:stretch>
        </p:blipFill>
        <p:spPr bwMode="auto">
          <a:xfrm>
            <a:off x="304799" y="1447800"/>
            <a:ext cx="2946797" cy="2514600"/>
          </a:xfrm>
          <a:prstGeom prst="rect">
            <a:avLst/>
          </a:prstGeom>
          <a:noFill/>
        </p:spPr>
      </p:pic>
      <p:sp>
        <p:nvSpPr>
          <p:cNvPr id="5" name="テキスト ボックス 4"/>
          <p:cNvSpPr txBox="1"/>
          <p:nvPr/>
        </p:nvSpPr>
        <p:spPr>
          <a:xfrm>
            <a:off x="152400" y="4038600"/>
            <a:ext cx="4419600" cy="2554545"/>
          </a:xfrm>
          <a:prstGeom prst="rect">
            <a:avLst/>
          </a:prstGeom>
          <a:noFill/>
        </p:spPr>
        <p:txBody>
          <a:bodyPr wrap="square" rtlCol="0">
            <a:spAutoFit/>
          </a:bodyPr>
          <a:lstStyle/>
          <a:p>
            <a:r>
              <a:rPr lang="en-US" altLang="ja-JP" sz="1600" b="1" dirty="0" smtClean="0">
                <a:solidFill>
                  <a:prstClr val="black"/>
                </a:solidFill>
                <a:latin typeface="ＭＳ Ｐゴシック"/>
                <a:ea typeface="ＭＳ Ｐゴシック"/>
              </a:rPr>
              <a:t>Laptop: SONY </a:t>
            </a:r>
            <a:r>
              <a:rPr lang="en-US" altLang="ja-JP" sz="1600" b="1" dirty="0" err="1" smtClean="0">
                <a:solidFill>
                  <a:prstClr val="black"/>
                </a:solidFill>
                <a:latin typeface="ＭＳ Ｐゴシック"/>
                <a:ea typeface="ＭＳ Ｐゴシック"/>
              </a:rPr>
              <a:t>Vaio</a:t>
            </a:r>
            <a:r>
              <a:rPr lang="en-US" altLang="ja-JP" sz="1600" b="1" dirty="0" smtClean="0">
                <a:solidFill>
                  <a:prstClr val="black"/>
                </a:solidFill>
                <a:latin typeface="ＭＳ Ｐゴシック"/>
                <a:ea typeface="ＭＳ Ｐゴシック"/>
              </a:rPr>
              <a:t> type Z (VPCZ1)</a:t>
            </a:r>
          </a:p>
          <a:p>
            <a:r>
              <a:rPr lang="en-US" altLang="ja-JP" sz="1600" b="1" dirty="0" smtClean="0">
                <a:solidFill>
                  <a:prstClr val="black"/>
                </a:solidFill>
                <a:latin typeface="ＭＳ Ｐゴシック"/>
                <a:ea typeface="ＭＳ Ｐゴシック"/>
              </a:rPr>
              <a:t>CPU: Intel Core i7 620M (2.66GHz)</a:t>
            </a:r>
          </a:p>
          <a:p>
            <a:r>
              <a:rPr lang="en-US" altLang="ja-JP" sz="1600" b="1" dirty="0" smtClean="0">
                <a:solidFill>
                  <a:prstClr val="black"/>
                </a:solidFill>
                <a:latin typeface="ＭＳ Ｐゴシック"/>
                <a:ea typeface="ＭＳ Ｐゴシック"/>
              </a:rPr>
              <a:t>MEMORY: DDR3-1066 4GBx2</a:t>
            </a:r>
          </a:p>
          <a:p>
            <a:r>
              <a:rPr lang="en-US" altLang="ja-JP" sz="1600" b="1" dirty="0" smtClean="0">
                <a:solidFill>
                  <a:prstClr val="black"/>
                </a:solidFill>
                <a:latin typeface="ＭＳ Ｐゴシック"/>
                <a:ea typeface="ＭＳ Ｐゴシック"/>
              </a:rPr>
              <a:t>OS: Microsoft Windows 7 Ultimate 64bit</a:t>
            </a:r>
          </a:p>
          <a:p>
            <a:r>
              <a:rPr lang="en-US" altLang="ja-JP" sz="1600" b="1" dirty="0" smtClean="0">
                <a:solidFill>
                  <a:prstClr val="black"/>
                </a:solidFill>
                <a:latin typeface="ＭＳ Ｐゴシック"/>
                <a:ea typeface="ＭＳ Ｐゴシック"/>
              </a:rPr>
              <a:t>HPL: Intel(R) Optimized LINPACK Benchmark for Windows (10.2.6.015)</a:t>
            </a:r>
          </a:p>
          <a:p>
            <a:r>
              <a:rPr lang="en-US" altLang="ja-JP" sz="1600" b="1" dirty="0" smtClean="0">
                <a:solidFill>
                  <a:prstClr val="black"/>
                </a:solidFill>
                <a:latin typeface="ＭＳ Ｐゴシック"/>
                <a:ea typeface="ＭＳ Ｐゴシック"/>
              </a:rPr>
              <a:t>256GB HDD</a:t>
            </a:r>
            <a:endParaRPr lang="en-US" altLang="ja-JP" sz="2400" b="1" dirty="0" smtClean="0">
              <a:solidFill>
                <a:prstClr val="black"/>
              </a:solidFill>
              <a:latin typeface="ＭＳ Ｐゴシック"/>
              <a:ea typeface="ＭＳ Ｐゴシック"/>
            </a:endParaRPr>
          </a:p>
          <a:p>
            <a:r>
              <a:rPr lang="en-US" altLang="ja-JP" sz="2400" b="1" dirty="0" smtClean="0">
                <a:solidFill>
                  <a:srgbClr val="C00000"/>
                </a:solidFill>
                <a:latin typeface="ＭＳ Ｐゴシック"/>
                <a:ea typeface="ＭＳ Ｐゴシック"/>
              </a:rPr>
              <a:t>18.1 </a:t>
            </a:r>
            <a:r>
              <a:rPr lang="en-US" altLang="ja-JP" sz="2400" b="1" dirty="0" err="1" smtClean="0">
                <a:solidFill>
                  <a:srgbClr val="C00000"/>
                </a:solidFill>
                <a:latin typeface="ＭＳ Ｐゴシック"/>
                <a:ea typeface="ＭＳ Ｐゴシック"/>
              </a:rPr>
              <a:t>GigaFlops</a:t>
            </a:r>
            <a:r>
              <a:rPr lang="en-US" altLang="ja-JP" sz="2400" b="1" dirty="0" smtClean="0">
                <a:solidFill>
                  <a:srgbClr val="C00000"/>
                </a:solidFill>
                <a:latin typeface="ＭＳ Ｐゴシック"/>
                <a:ea typeface="ＭＳ Ｐゴシック"/>
              </a:rPr>
              <a:t> Linpack</a:t>
            </a:r>
            <a:r>
              <a:rPr lang="en-US" altLang="ja-JP" sz="2400" b="1" dirty="0" smtClean="0">
                <a:solidFill>
                  <a:prstClr val="black"/>
                </a:solidFill>
                <a:latin typeface="ＭＳ Ｐゴシック"/>
                <a:ea typeface="ＭＳ Ｐゴシック"/>
              </a:rPr>
              <a:t/>
            </a:r>
            <a:br>
              <a:rPr lang="en-US" altLang="ja-JP" sz="2400" b="1" dirty="0" smtClean="0">
                <a:solidFill>
                  <a:prstClr val="black"/>
                </a:solidFill>
                <a:latin typeface="ＭＳ Ｐゴシック"/>
                <a:ea typeface="ＭＳ Ｐゴシック"/>
              </a:rPr>
            </a:br>
            <a:r>
              <a:rPr lang="en-US" altLang="ja-JP" sz="2400" b="1" dirty="0" smtClean="0">
                <a:solidFill>
                  <a:srgbClr val="00B050"/>
                </a:solidFill>
                <a:latin typeface="ＭＳ Ｐゴシック"/>
                <a:ea typeface="ＭＳ Ｐゴシック"/>
              </a:rPr>
              <a:t>369</a:t>
            </a:r>
            <a:r>
              <a:rPr lang="ja-JP" altLang="en-US" sz="2400" b="1" dirty="0" smtClean="0">
                <a:solidFill>
                  <a:srgbClr val="00B050"/>
                </a:solidFill>
                <a:latin typeface="ＭＳ Ｐゴシック"/>
                <a:ea typeface="ＭＳ Ｐゴシック"/>
              </a:rPr>
              <a:t> </a:t>
            </a:r>
            <a:r>
              <a:rPr lang="en-US" altLang="ja-JP" sz="2400" b="1" dirty="0" err="1" smtClean="0">
                <a:solidFill>
                  <a:srgbClr val="00B050"/>
                </a:solidFill>
                <a:latin typeface="ＭＳ Ｐゴシック"/>
                <a:ea typeface="ＭＳ Ｐゴシック"/>
              </a:rPr>
              <a:t>MegaFlops</a:t>
            </a:r>
            <a:r>
              <a:rPr lang="en-US" altLang="ja-JP" sz="2400" b="1" dirty="0" smtClean="0">
                <a:solidFill>
                  <a:srgbClr val="00B050"/>
                </a:solidFill>
                <a:latin typeface="ＭＳ Ｐゴシック"/>
                <a:ea typeface="ＭＳ Ｐゴシック"/>
              </a:rPr>
              <a:t>/W</a:t>
            </a:r>
          </a:p>
        </p:txBody>
      </p:sp>
      <p:pic>
        <p:nvPicPr>
          <p:cNvPr id="6" name="図 5" descr="DSC04341.JPG"/>
          <p:cNvPicPr>
            <a:picLocks noChangeAspect="1"/>
          </p:cNvPicPr>
          <p:nvPr/>
        </p:nvPicPr>
        <p:blipFill>
          <a:blip r:embed="rId3" cstate="print"/>
          <a:stretch>
            <a:fillRect/>
          </a:stretch>
        </p:blipFill>
        <p:spPr>
          <a:xfrm>
            <a:off x="5486400" y="1524000"/>
            <a:ext cx="3276600" cy="2457450"/>
          </a:xfrm>
          <a:prstGeom prst="rect">
            <a:avLst/>
          </a:prstGeom>
        </p:spPr>
      </p:pic>
      <p:sp>
        <p:nvSpPr>
          <p:cNvPr id="7" name="テキスト ボックス 6"/>
          <p:cNvSpPr txBox="1"/>
          <p:nvPr/>
        </p:nvSpPr>
        <p:spPr>
          <a:xfrm>
            <a:off x="4953000" y="4038600"/>
            <a:ext cx="4419600" cy="2554545"/>
          </a:xfrm>
          <a:prstGeom prst="rect">
            <a:avLst/>
          </a:prstGeom>
          <a:noFill/>
        </p:spPr>
        <p:txBody>
          <a:bodyPr wrap="square" rtlCol="0">
            <a:spAutoFit/>
          </a:bodyPr>
          <a:lstStyle/>
          <a:p>
            <a:r>
              <a:rPr lang="en-US" altLang="ja-JP" sz="1600" b="1" dirty="0" smtClean="0">
                <a:solidFill>
                  <a:prstClr val="black"/>
                </a:solidFill>
                <a:latin typeface="ＭＳ Ｐゴシック"/>
                <a:ea typeface="ＭＳ Ｐゴシック"/>
              </a:rPr>
              <a:t>Supercomputer: TSUBAME 2.0</a:t>
            </a:r>
          </a:p>
          <a:p>
            <a:r>
              <a:rPr lang="en-US" altLang="ja-JP" sz="1600" b="1" dirty="0" smtClean="0">
                <a:solidFill>
                  <a:prstClr val="black"/>
                </a:solidFill>
                <a:latin typeface="ＭＳ Ｐゴシック"/>
                <a:ea typeface="ＭＳ Ｐゴシック"/>
              </a:rPr>
              <a:t>CPU: 2714 Intel </a:t>
            </a:r>
            <a:r>
              <a:rPr lang="en-US" altLang="ja-JP" sz="1600" b="1" dirty="0" err="1" smtClean="0">
                <a:solidFill>
                  <a:prstClr val="black"/>
                </a:solidFill>
                <a:latin typeface="ＭＳ Ｐゴシック"/>
                <a:ea typeface="ＭＳ Ｐゴシック"/>
              </a:rPr>
              <a:t>Westmere</a:t>
            </a:r>
            <a:r>
              <a:rPr lang="en-US" altLang="ja-JP" sz="1600" b="1" dirty="0" smtClean="0">
                <a:solidFill>
                  <a:prstClr val="black"/>
                </a:solidFill>
                <a:latin typeface="ＭＳ Ｐゴシック"/>
                <a:ea typeface="ＭＳ Ｐゴシック"/>
              </a:rPr>
              <a:t> 2.93 </a:t>
            </a:r>
            <a:r>
              <a:rPr lang="en-US" altLang="ja-JP" sz="1600" b="1" dirty="0" err="1" smtClean="0">
                <a:solidFill>
                  <a:prstClr val="black"/>
                </a:solidFill>
                <a:latin typeface="ＭＳ Ｐゴシック"/>
                <a:ea typeface="ＭＳ Ｐゴシック"/>
              </a:rPr>
              <a:t>Ghz</a:t>
            </a:r>
            <a:r>
              <a:rPr lang="en-US" altLang="ja-JP" sz="1600" b="1" dirty="0" smtClean="0">
                <a:solidFill>
                  <a:prstClr val="black"/>
                </a:solidFill>
                <a:latin typeface="ＭＳ Ｐゴシック"/>
                <a:ea typeface="ＭＳ Ｐゴシック"/>
              </a:rPr>
              <a:t/>
            </a:r>
            <a:br>
              <a:rPr lang="en-US" altLang="ja-JP" sz="1600" b="1" dirty="0" smtClean="0">
                <a:solidFill>
                  <a:prstClr val="black"/>
                </a:solidFill>
                <a:latin typeface="ＭＳ Ｐゴシック"/>
                <a:ea typeface="ＭＳ Ｐゴシック"/>
              </a:rPr>
            </a:br>
            <a:r>
              <a:rPr lang="en-US" altLang="ja-JP" sz="1600" b="1" dirty="0" smtClean="0">
                <a:solidFill>
                  <a:prstClr val="black"/>
                </a:solidFill>
                <a:latin typeface="ＭＳ Ｐゴシック"/>
                <a:ea typeface="ＭＳ Ｐゴシック"/>
              </a:rPr>
              <a:t>GPU: 4071 </a:t>
            </a:r>
            <a:r>
              <a:rPr lang="en-US" altLang="ja-JP" sz="1600" b="1" dirty="0" err="1" smtClean="0">
                <a:solidFill>
                  <a:prstClr val="black"/>
                </a:solidFill>
                <a:latin typeface="ＭＳ Ｐゴシック"/>
                <a:ea typeface="ＭＳ Ｐゴシック"/>
              </a:rPr>
              <a:t>nVidia</a:t>
            </a:r>
            <a:r>
              <a:rPr lang="en-US" altLang="ja-JP" sz="1600" b="1" dirty="0" smtClean="0">
                <a:solidFill>
                  <a:prstClr val="black"/>
                </a:solidFill>
                <a:latin typeface="ＭＳ Ｐゴシック"/>
                <a:ea typeface="ＭＳ Ｐゴシック"/>
              </a:rPr>
              <a:t> Fermi M2050</a:t>
            </a:r>
          </a:p>
          <a:p>
            <a:r>
              <a:rPr lang="en-US" altLang="ja-JP" sz="1600" b="1" dirty="0" smtClean="0">
                <a:solidFill>
                  <a:prstClr val="black"/>
                </a:solidFill>
                <a:latin typeface="ＭＳ Ｐゴシック"/>
                <a:ea typeface="ＭＳ Ｐゴシック"/>
              </a:rPr>
              <a:t>MEMORY: DDR3-1333 80TB + GDDR5 12TB</a:t>
            </a:r>
          </a:p>
          <a:p>
            <a:r>
              <a:rPr lang="en-US" altLang="ja-JP" sz="1600" b="1" dirty="0" smtClean="0">
                <a:solidFill>
                  <a:prstClr val="black"/>
                </a:solidFill>
                <a:latin typeface="ＭＳ Ｐゴシック"/>
                <a:ea typeface="ＭＳ Ｐゴシック"/>
              </a:rPr>
              <a:t>OS: </a:t>
            </a:r>
            <a:r>
              <a:rPr lang="en-US" altLang="ja-JP" sz="1600" b="1" dirty="0" err="1" smtClean="0">
                <a:solidFill>
                  <a:prstClr val="black"/>
                </a:solidFill>
                <a:latin typeface="ＭＳ Ｐゴシック"/>
                <a:ea typeface="ＭＳ Ｐゴシック"/>
              </a:rPr>
              <a:t>SuSE</a:t>
            </a:r>
            <a:r>
              <a:rPr lang="en-US" altLang="ja-JP" sz="1600" b="1" dirty="0" smtClean="0">
                <a:solidFill>
                  <a:prstClr val="black"/>
                </a:solidFill>
                <a:latin typeface="ＭＳ Ｐゴシック"/>
                <a:ea typeface="ＭＳ Ｐゴシック"/>
              </a:rPr>
              <a:t> Linux 11 + Windows HPC Server R2</a:t>
            </a:r>
          </a:p>
          <a:p>
            <a:r>
              <a:rPr lang="en-US" altLang="ja-JP" sz="1600" b="1" dirty="0" smtClean="0">
                <a:solidFill>
                  <a:prstClr val="black"/>
                </a:solidFill>
                <a:latin typeface="ＭＳ Ｐゴシック"/>
                <a:ea typeface="ＭＳ Ｐゴシック"/>
              </a:rPr>
              <a:t>HPL: Tokyo Tech Heterogeneous HPL</a:t>
            </a:r>
          </a:p>
          <a:p>
            <a:r>
              <a:rPr lang="en-US" altLang="ja-JP" sz="1600" b="1" dirty="0" smtClean="0">
                <a:solidFill>
                  <a:prstClr val="black"/>
                </a:solidFill>
                <a:latin typeface="ＭＳ Ｐゴシック"/>
                <a:ea typeface="ＭＳ Ｐゴシック"/>
              </a:rPr>
              <a:t>11PB Hierarchical Storage</a:t>
            </a:r>
            <a:endParaRPr lang="en-US" altLang="ja-JP" sz="2400" b="1" dirty="0" smtClean="0">
              <a:solidFill>
                <a:prstClr val="black"/>
              </a:solidFill>
              <a:latin typeface="ＭＳ Ｐゴシック"/>
              <a:ea typeface="ＭＳ Ｐゴシック"/>
            </a:endParaRPr>
          </a:p>
          <a:p>
            <a:r>
              <a:rPr lang="en-US" altLang="ja-JP" sz="2400" b="1" dirty="0" smtClean="0">
                <a:solidFill>
                  <a:srgbClr val="C00000"/>
                </a:solidFill>
                <a:latin typeface="ＭＳ Ｐゴシック"/>
                <a:ea typeface="ＭＳ Ｐゴシック"/>
              </a:rPr>
              <a:t>1.192 </a:t>
            </a:r>
            <a:r>
              <a:rPr lang="en-US" altLang="ja-JP" sz="2400" b="1" dirty="0" err="1" smtClean="0">
                <a:solidFill>
                  <a:srgbClr val="C00000"/>
                </a:solidFill>
                <a:latin typeface="ＭＳ Ｐゴシック"/>
                <a:ea typeface="ＭＳ Ｐゴシック"/>
              </a:rPr>
              <a:t>PetaFlops</a:t>
            </a:r>
            <a:r>
              <a:rPr lang="en-US" altLang="ja-JP" sz="2400" b="1" dirty="0" smtClean="0">
                <a:solidFill>
                  <a:srgbClr val="C00000"/>
                </a:solidFill>
                <a:latin typeface="ＭＳ Ｐゴシック"/>
                <a:ea typeface="ＭＳ Ｐゴシック"/>
              </a:rPr>
              <a:t> Linpack</a:t>
            </a:r>
            <a:r>
              <a:rPr lang="en-US" altLang="ja-JP" sz="2400" b="1" dirty="0" smtClean="0">
                <a:solidFill>
                  <a:prstClr val="black"/>
                </a:solidFill>
                <a:latin typeface="ＭＳ Ｐゴシック"/>
                <a:ea typeface="ＭＳ Ｐゴシック"/>
              </a:rPr>
              <a:t/>
            </a:r>
            <a:br>
              <a:rPr lang="en-US" altLang="ja-JP" sz="2400" b="1" dirty="0" smtClean="0">
                <a:solidFill>
                  <a:prstClr val="black"/>
                </a:solidFill>
                <a:latin typeface="ＭＳ Ｐゴシック"/>
                <a:ea typeface="ＭＳ Ｐゴシック"/>
              </a:rPr>
            </a:br>
            <a:r>
              <a:rPr lang="en-US" altLang="ja-JP" sz="2400" b="1" dirty="0" smtClean="0">
                <a:solidFill>
                  <a:srgbClr val="00B050"/>
                </a:solidFill>
                <a:latin typeface="ＭＳ Ｐゴシック"/>
                <a:ea typeface="ＭＳ Ｐゴシック"/>
              </a:rPr>
              <a:t>1043</a:t>
            </a:r>
            <a:r>
              <a:rPr lang="ja-JP" altLang="en-US" sz="2400" b="1" dirty="0" smtClean="0">
                <a:solidFill>
                  <a:srgbClr val="00B050"/>
                </a:solidFill>
                <a:latin typeface="ＭＳ Ｐゴシック"/>
                <a:ea typeface="ＭＳ Ｐゴシック"/>
              </a:rPr>
              <a:t> </a:t>
            </a:r>
            <a:r>
              <a:rPr lang="en-US" altLang="ja-JP" sz="2400" b="1" dirty="0" err="1" smtClean="0">
                <a:solidFill>
                  <a:srgbClr val="00B050"/>
                </a:solidFill>
                <a:latin typeface="ＭＳ Ｐゴシック"/>
                <a:ea typeface="ＭＳ Ｐゴシック"/>
              </a:rPr>
              <a:t>MegaFlops</a:t>
            </a:r>
            <a:r>
              <a:rPr lang="en-US" altLang="ja-JP" sz="2400" b="1" dirty="0" smtClean="0">
                <a:solidFill>
                  <a:srgbClr val="00B050"/>
                </a:solidFill>
                <a:latin typeface="ＭＳ Ｐゴシック"/>
                <a:ea typeface="ＭＳ Ｐゴシック"/>
              </a:rPr>
              <a:t>/W</a:t>
            </a:r>
          </a:p>
        </p:txBody>
      </p:sp>
      <p:sp>
        <p:nvSpPr>
          <p:cNvPr id="8" name="テキスト ボックス 7"/>
          <p:cNvSpPr txBox="1"/>
          <p:nvPr/>
        </p:nvSpPr>
        <p:spPr>
          <a:xfrm>
            <a:off x="3200400" y="1447800"/>
            <a:ext cx="2286000" cy="3293209"/>
          </a:xfrm>
          <a:prstGeom prst="rect">
            <a:avLst/>
          </a:prstGeom>
          <a:noFill/>
        </p:spPr>
        <p:txBody>
          <a:bodyPr wrap="square" rtlCol="0">
            <a:spAutoFit/>
          </a:bodyPr>
          <a:lstStyle/>
          <a:p>
            <a:pPr algn="ctr"/>
            <a:r>
              <a:rPr lang="en-US" altLang="ja-JP" sz="2400" dirty="0" smtClean="0">
                <a:solidFill>
                  <a:srgbClr val="C00000"/>
                </a:solidFill>
              </a:rPr>
              <a:t>x66,000 faster</a:t>
            </a:r>
            <a:br>
              <a:rPr lang="en-US" altLang="ja-JP" sz="2400" dirty="0" smtClean="0">
                <a:solidFill>
                  <a:srgbClr val="C00000"/>
                </a:solidFill>
              </a:rPr>
            </a:br>
            <a:r>
              <a:rPr lang="en-US" altLang="ja-JP" sz="2400" dirty="0" smtClean="0">
                <a:solidFill>
                  <a:srgbClr val="00B050"/>
                </a:solidFill>
              </a:rPr>
              <a:t>x3 power efficient</a:t>
            </a:r>
          </a:p>
          <a:p>
            <a:pPr algn="ctr"/>
            <a:r>
              <a:rPr lang="en-US" altLang="ja-JP" sz="4400" dirty="0" smtClean="0">
                <a:solidFill>
                  <a:prstClr val="black"/>
                </a:solidFill>
              </a:rPr>
              <a:t>&lt;&lt;</a:t>
            </a:r>
            <a:br>
              <a:rPr lang="en-US" altLang="ja-JP" sz="4400" dirty="0" smtClean="0">
                <a:solidFill>
                  <a:prstClr val="black"/>
                </a:solidFill>
              </a:rPr>
            </a:br>
            <a:r>
              <a:rPr lang="en-US" altLang="ja-JP" sz="2000" dirty="0" smtClean="0">
                <a:solidFill>
                  <a:srgbClr val="002060"/>
                </a:solidFill>
              </a:rPr>
              <a:t>x44,000 Data</a:t>
            </a:r>
            <a:endParaRPr lang="en-US" altLang="ja-JP" sz="4400" dirty="0" smtClean="0">
              <a:solidFill>
                <a:srgbClr val="002060"/>
              </a:solidFill>
            </a:endParaRPr>
          </a:p>
          <a:p>
            <a:pPr algn="ctr"/>
            <a:endParaRPr lang="en-US" altLang="ja-JP" sz="4400" dirty="0" smtClean="0">
              <a:solidFill>
                <a:prstClr val="black"/>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ermi-goto-3.jpg"/>
          <p:cNvPicPr>
            <a:picLocks noChangeAspect="1"/>
          </p:cNvPicPr>
          <p:nvPr/>
        </p:nvPicPr>
        <p:blipFill>
          <a:blip r:embed="rId2" cstate="print"/>
          <a:stretch>
            <a:fillRect/>
          </a:stretch>
        </p:blipFill>
        <p:spPr>
          <a:xfrm>
            <a:off x="0" y="355265"/>
            <a:ext cx="9144000" cy="6147470"/>
          </a:xfrm>
          <a:prstGeom prst="rect">
            <a:avLst/>
          </a:prstGeom>
        </p:spPr>
      </p:pic>
      <p:sp>
        <p:nvSpPr>
          <p:cNvPr id="3" name="テキスト ボックス 2"/>
          <p:cNvSpPr txBox="1"/>
          <p:nvPr/>
        </p:nvSpPr>
        <p:spPr>
          <a:xfrm>
            <a:off x="286625" y="6336268"/>
            <a:ext cx="3599575" cy="369332"/>
          </a:xfrm>
          <a:prstGeom prst="rect">
            <a:avLst/>
          </a:prstGeom>
          <a:noFill/>
        </p:spPr>
        <p:txBody>
          <a:bodyPr wrap="none" rtlCol="0">
            <a:spAutoFit/>
          </a:bodyPr>
          <a:lstStyle/>
          <a:p>
            <a:r>
              <a:rPr lang="en-US" altLang="ja-JP" dirty="0" smtClean="0">
                <a:solidFill>
                  <a:prstClr val="black"/>
                </a:solidFill>
              </a:rPr>
              <a:t>(Figure by Kazushige </a:t>
            </a:r>
            <a:r>
              <a:rPr lang="en-US" altLang="ja-JP" dirty="0" err="1" smtClean="0">
                <a:solidFill>
                  <a:prstClr val="black"/>
                </a:solidFill>
              </a:rPr>
              <a:t>Goto</a:t>
            </a:r>
            <a:r>
              <a:rPr lang="en-US" altLang="ja-JP" dirty="0" smtClean="0">
                <a:solidFill>
                  <a:prstClr val="black"/>
                </a:solidFill>
              </a:rPr>
              <a:t>)</a:t>
            </a:r>
            <a:endParaRPr lang="ja-JP" altLang="en-US" dirty="0">
              <a:solidFill>
                <a:prstClr val="black"/>
              </a:solidFill>
            </a:endParaRPr>
          </a:p>
        </p:txBody>
      </p:sp>
      <p:sp>
        <p:nvSpPr>
          <p:cNvPr id="4" name="タイトル 3"/>
          <p:cNvSpPr>
            <a:spLocks noGrp="1"/>
          </p:cNvSpPr>
          <p:nvPr>
            <p:ph type="title"/>
          </p:nvPr>
        </p:nvSpPr>
        <p:spPr>
          <a:xfrm>
            <a:off x="457200" y="0"/>
            <a:ext cx="8229600" cy="1143000"/>
          </a:xfrm>
        </p:spPr>
        <p:txBody>
          <a:bodyPr/>
          <a:lstStyle/>
          <a:p>
            <a:r>
              <a:rPr lang="en-US" altLang="ja-JP" dirty="0" smtClean="0">
                <a:latin typeface="Comic Sans MS" pitchFamily="66" charset="0"/>
              </a:rPr>
              <a:t>NVIDIA Fermi SM “Core”</a:t>
            </a:r>
            <a:endParaRPr kumimoji="1" lang="ja-JP"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endParaRPr kumimoji="1" lang="ja-JP" altLang="en-US"/>
          </a:p>
        </p:txBody>
      </p:sp>
      <p:pic>
        <p:nvPicPr>
          <p:cNvPr id="4" name="Picture 2" descr="http://www.ne.jp/asahi/comp/tarusan/ES25.jpg"/>
          <p:cNvPicPr>
            <a:picLocks noChangeAspect="1" noChangeArrowheads="1"/>
          </p:cNvPicPr>
          <p:nvPr/>
        </p:nvPicPr>
        <p:blipFill>
          <a:blip r:embed="rId2" cstate="print"/>
          <a:srcRect/>
          <a:stretch>
            <a:fillRect/>
          </a:stretch>
        </p:blipFill>
        <p:spPr bwMode="auto">
          <a:xfrm>
            <a:off x="0" y="1714488"/>
            <a:ext cx="5214974" cy="2387480"/>
          </a:xfrm>
          <a:prstGeom prst="rect">
            <a:avLst/>
          </a:prstGeom>
          <a:noFill/>
        </p:spPr>
      </p:pic>
      <p:grpSp>
        <p:nvGrpSpPr>
          <p:cNvPr id="5" name="グループ化 36"/>
          <p:cNvGrpSpPr>
            <a:grpSpLocks/>
          </p:cNvGrpSpPr>
          <p:nvPr/>
        </p:nvGrpSpPr>
        <p:grpSpPr bwMode="auto">
          <a:xfrm>
            <a:off x="7143768" y="1285860"/>
            <a:ext cx="1285884" cy="1310449"/>
            <a:chOff x="285720" y="1643050"/>
            <a:chExt cx="5357850" cy="4150208"/>
          </a:xfrm>
        </p:grpSpPr>
        <p:grpSp>
          <p:nvGrpSpPr>
            <p:cNvPr id="6" name="グループ化 25"/>
            <p:cNvGrpSpPr>
              <a:grpSpLocks/>
            </p:cNvGrpSpPr>
            <p:nvPr/>
          </p:nvGrpSpPr>
          <p:grpSpPr bwMode="auto">
            <a:xfrm>
              <a:off x="285720" y="1643050"/>
              <a:ext cx="2857518" cy="4150208"/>
              <a:chOff x="571472" y="1500174"/>
              <a:chExt cx="3000396" cy="4357718"/>
            </a:xfrm>
          </p:grpSpPr>
          <p:pic>
            <p:nvPicPr>
              <p:cNvPr id="12" name="Picture 4"/>
              <p:cNvPicPr>
                <a:picLocks noChangeAspect="1" noChangeArrowheads="1"/>
              </p:cNvPicPr>
              <p:nvPr/>
            </p:nvPicPr>
            <p:blipFill>
              <a:blip r:embed="rId3" cstate="email"/>
              <a:srcRect/>
              <a:stretch>
                <a:fillRect/>
              </a:stretch>
            </p:blipFill>
            <p:spPr bwMode="auto">
              <a:xfrm>
                <a:off x="642910" y="1857364"/>
                <a:ext cx="1643062" cy="3957638"/>
              </a:xfrm>
              <a:prstGeom prst="rect">
                <a:avLst/>
              </a:prstGeom>
              <a:noFill/>
              <a:ln w="9525">
                <a:noFill/>
                <a:miter lim="800000"/>
                <a:headEnd/>
                <a:tailEnd/>
              </a:ln>
            </p:spPr>
          </p:pic>
          <p:pic>
            <p:nvPicPr>
              <p:cNvPr id="13" name="Picture 4"/>
              <p:cNvPicPr>
                <a:picLocks noChangeAspect="1" noChangeArrowheads="1"/>
              </p:cNvPicPr>
              <p:nvPr/>
            </p:nvPicPr>
            <p:blipFill>
              <a:blip r:embed="rId4" cstate="email"/>
              <a:srcRect/>
              <a:stretch>
                <a:fillRect/>
              </a:stretch>
            </p:blipFill>
            <p:spPr bwMode="auto">
              <a:xfrm>
                <a:off x="2214546" y="2285992"/>
                <a:ext cx="1156676" cy="2786082"/>
              </a:xfrm>
              <a:prstGeom prst="rect">
                <a:avLst/>
              </a:prstGeom>
              <a:noFill/>
              <a:ln w="9525">
                <a:noFill/>
                <a:miter lim="800000"/>
                <a:headEnd/>
                <a:tailEnd/>
              </a:ln>
            </p:spPr>
          </p:pic>
          <p:sp>
            <p:nvSpPr>
              <p:cNvPr id="14" name="正方形/長方形 22"/>
              <p:cNvSpPr>
                <a:spLocks noChangeArrowheads="1"/>
              </p:cNvSpPr>
              <p:nvPr/>
            </p:nvSpPr>
            <p:spPr bwMode="auto">
              <a:xfrm>
                <a:off x="571472" y="5072074"/>
                <a:ext cx="2928958" cy="785818"/>
              </a:xfrm>
              <a:prstGeom prst="rect">
                <a:avLst/>
              </a:prstGeom>
              <a:solidFill>
                <a:schemeClr val="bg1"/>
              </a:solidFill>
              <a:ln w="9525" algn="ctr">
                <a:solidFill>
                  <a:schemeClr val="bg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400">
                  <a:solidFill>
                    <a:srgbClr val="000000"/>
                  </a:solidFill>
                  <a:latin typeface="Comic Sans MS" pitchFamily="66" charset="0"/>
                  <a:ea typeface="ＭＳ Ｐゴシック" charset="-128"/>
                </a:endParaRPr>
              </a:p>
            </p:txBody>
          </p:sp>
          <p:sp>
            <p:nvSpPr>
              <p:cNvPr id="15" name="正方形/長方形 23"/>
              <p:cNvSpPr>
                <a:spLocks noChangeArrowheads="1"/>
              </p:cNvSpPr>
              <p:nvPr/>
            </p:nvSpPr>
            <p:spPr bwMode="auto">
              <a:xfrm>
                <a:off x="642910" y="1500174"/>
                <a:ext cx="2928958" cy="785818"/>
              </a:xfrm>
              <a:prstGeom prst="rect">
                <a:avLst/>
              </a:prstGeom>
              <a:solidFill>
                <a:schemeClr val="bg1"/>
              </a:solidFill>
              <a:ln w="9525" algn="ctr">
                <a:solidFill>
                  <a:schemeClr val="bg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400">
                  <a:solidFill>
                    <a:srgbClr val="000000"/>
                  </a:solidFill>
                  <a:latin typeface="Comic Sans MS" pitchFamily="66" charset="0"/>
                  <a:ea typeface="ＭＳ Ｐゴシック" charset="-128"/>
                </a:endParaRPr>
              </a:p>
            </p:txBody>
          </p:sp>
        </p:grpSp>
        <p:grpSp>
          <p:nvGrpSpPr>
            <p:cNvPr id="7" name="グループ化 31"/>
            <p:cNvGrpSpPr>
              <a:grpSpLocks/>
            </p:cNvGrpSpPr>
            <p:nvPr/>
          </p:nvGrpSpPr>
          <p:grpSpPr bwMode="auto">
            <a:xfrm flipH="1">
              <a:off x="2786052" y="1643050"/>
              <a:ext cx="2857518" cy="4150208"/>
              <a:chOff x="571472" y="1500174"/>
              <a:chExt cx="3000396" cy="4357718"/>
            </a:xfrm>
          </p:grpSpPr>
          <p:pic>
            <p:nvPicPr>
              <p:cNvPr id="8" name="Picture 4"/>
              <p:cNvPicPr>
                <a:picLocks noChangeAspect="1" noChangeArrowheads="1"/>
              </p:cNvPicPr>
              <p:nvPr/>
            </p:nvPicPr>
            <p:blipFill>
              <a:blip r:embed="rId3" cstate="email"/>
              <a:srcRect/>
              <a:stretch>
                <a:fillRect/>
              </a:stretch>
            </p:blipFill>
            <p:spPr bwMode="auto">
              <a:xfrm>
                <a:off x="642910" y="1857364"/>
                <a:ext cx="1643062" cy="3957638"/>
              </a:xfrm>
              <a:prstGeom prst="rect">
                <a:avLst/>
              </a:prstGeom>
              <a:noFill/>
              <a:ln w="9525">
                <a:noFill/>
                <a:miter lim="800000"/>
                <a:headEnd/>
                <a:tailEnd/>
              </a:ln>
            </p:spPr>
          </p:pic>
          <p:pic>
            <p:nvPicPr>
              <p:cNvPr id="9" name="Picture 4"/>
              <p:cNvPicPr>
                <a:picLocks noChangeAspect="1" noChangeArrowheads="1"/>
              </p:cNvPicPr>
              <p:nvPr/>
            </p:nvPicPr>
            <p:blipFill>
              <a:blip r:embed="rId4" cstate="email"/>
              <a:srcRect/>
              <a:stretch>
                <a:fillRect/>
              </a:stretch>
            </p:blipFill>
            <p:spPr bwMode="auto">
              <a:xfrm>
                <a:off x="2214546" y="2285992"/>
                <a:ext cx="1156676" cy="2786082"/>
              </a:xfrm>
              <a:prstGeom prst="rect">
                <a:avLst/>
              </a:prstGeom>
              <a:noFill/>
              <a:ln w="9525">
                <a:noFill/>
                <a:miter lim="800000"/>
                <a:headEnd/>
                <a:tailEnd/>
              </a:ln>
            </p:spPr>
          </p:pic>
          <p:sp>
            <p:nvSpPr>
              <p:cNvPr id="10" name="正方形/長方形 34"/>
              <p:cNvSpPr>
                <a:spLocks noChangeArrowheads="1"/>
              </p:cNvSpPr>
              <p:nvPr/>
            </p:nvSpPr>
            <p:spPr bwMode="auto">
              <a:xfrm>
                <a:off x="571472" y="5072074"/>
                <a:ext cx="2928958" cy="785818"/>
              </a:xfrm>
              <a:prstGeom prst="rect">
                <a:avLst/>
              </a:prstGeom>
              <a:solidFill>
                <a:schemeClr val="bg1"/>
              </a:solidFill>
              <a:ln w="9525" algn="ctr">
                <a:solidFill>
                  <a:schemeClr val="bg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400">
                  <a:solidFill>
                    <a:srgbClr val="000000"/>
                  </a:solidFill>
                  <a:latin typeface="Comic Sans MS" pitchFamily="66" charset="0"/>
                  <a:ea typeface="ＭＳ Ｐゴシック" charset="-128"/>
                </a:endParaRPr>
              </a:p>
            </p:txBody>
          </p:sp>
          <p:sp>
            <p:nvSpPr>
              <p:cNvPr id="11" name="正方形/長方形 35"/>
              <p:cNvSpPr>
                <a:spLocks noChangeArrowheads="1"/>
              </p:cNvSpPr>
              <p:nvPr/>
            </p:nvSpPr>
            <p:spPr bwMode="auto">
              <a:xfrm>
                <a:off x="642910" y="1500174"/>
                <a:ext cx="2928958" cy="785818"/>
              </a:xfrm>
              <a:prstGeom prst="rect">
                <a:avLst/>
              </a:prstGeom>
              <a:solidFill>
                <a:schemeClr val="bg1"/>
              </a:solidFill>
              <a:ln w="9525" algn="ctr">
                <a:solidFill>
                  <a:schemeClr val="bg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400">
                  <a:solidFill>
                    <a:srgbClr val="000000"/>
                  </a:solidFill>
                  <a:latin typeface="Comic Sans MS" pitchFamily="66" charset="0"/>
                  <a:ea typeface="ＭＳ Ｐゴシック" charset="-128"/>
                </a:endParaRPr>
              </a:p>
            </p:txBody>
          </p:sp>
        </p:grpSp>
      </p:grpSp>
      <p:pic>
        <p:nvPicPr>
          <p:cNvPr id="1074178" name="Picture 2" descr="https://aspara.asahi.com/ulrsc/9/kagaku/091126aaa.M.JPG"/>
          <p:cNvPicPr>
            <a:picLocks noChangeAspect="1" noChangeArrowheads="1"/>
          </p:cNvPicPr>
          <p:nvPr/>
        </p:nvPicPr>
        <p:blipFill>
          <a:blip r:embed="rId5" cstate="print"/>
          <a:srcRect/>
          <a:stretch>
            <a:fillRect/>
          </a:stretch>
        </p:blipFill>
        <p:spPr bwMode="auto">
          <a:xfrm>
            <a:off x="3500430" y="2992132"/>
            <a:ext cx="5643570" cy="3713470"/>
          </a:xfrm>
          <a:prstGeom prst="rect">
            <a:avLst/>
          </a:prstGeom>
          <a:noFill/>
        </p:spPr>
      </p:pic>
      <p:pic>
        <p:nvPicPr>
          <p:cNvPr id="1074180" name="Picture 4" descr="http://sikenjou.web.fc2.com/Resize/jamstec/DSCN2315_01.jpg"/>
          <p:cNvPicPr>
            <a:picLocks noChangeAspect="1" noChangeArrowheads="1"/>
          </p:cNvPicPr>
          <p:nvPr/>
        </p:nvPicPr>
        <p:blipFill>
          <a:blip r:embed="rId6" cstate="print"/>
          <a:srcRect/>
          <a:stretch>
            <a:fillRect/>
          </a:stretch>
        </p:blipFill>
        <p:spPr bwMode="auto">
          <a:xfrm>
            <a:off x="0" y="4071942"/>
            <a:ext cx="3143272" cy="2357454"/>
          </a:xfrm>
          <a:prstGeom prst="rect">
            <a:avLst/>
          </a:prstGeom>
          <a:noFill/>
        </p:spPr>
      </p:pic>
      <p:sp>
        <p:nvSpPr>
          <p:cNvPr id="2" name="タイトル 1"/>
          <p:cNvSpPr>
            <a:spLocks noGrp="1"/>
          </p:cNvSpPr>
          <p:nvPr>
            <p:ph type="title"/>
          </p:nvPr>
        </p:nvSpPr>
        <p:spPr>
          <a:xfrm>
            <a:off x="-228600" y="0"/>
            <a:ext cx="9753600" cy="1433513"/>
          </a:xfrm>
        </p:spPr>
        <p:txBody>
          <a:bodyPr/>
          <a:lstStyle/>
          <a:p>
            <a:r>
              <a:rPr kumimoji="1" lang="en-US" altLang="ja-JP" dirty="0" smtClean="0"/>
              <a:t>TSUBAME2.0 (2010) vs. Earth Simulator1 (ES) (2002) </a:t>
            </a:r>
            <a:br>
              <a:rPr kumimoji="1" lang="en-US" altLang="ja-JP" dirty="0" smtClean="0"/>
            </a:br>
            <a:r>
              <a:rPr kumimoji="1" lang="en-US" altLang="ja-JP" dirty="0" smtClean="0"/>
              <a:t>vs. Japanese 10PF </a:t>
            </a:r>
            <a:r>
              <a:rPr kumimoji="1" lang="en-US" altLang="ja-JP" dirty="0" err="1" smtClean="0"/>
              <a:t>NexGen</a:t>
            </a:r>
            <a:r>
              <a:rPr kumimoji="1" lang="en-US" altLang="ja-JP" dirty="0" smtClean="0"/>
              <a:t> “K” @Kobe (2012)</a:t>
            </a:r>
            <a:endParaRPr kumimoji="1" lang="ja-JP" altLang="en-US" dirty="0"/>
          </a:p>
        </p:txBody>
      </p:sp>
      <p:sp>
        <p:nvSpPr>
          <p:cNvPr id="18" name="テキスト ボックス 17"/>
          <p:cNvSpPr txBox="1"/>
          <p:nvPr/>
        </p:nvSpPr>
        <p:spPr>
          <a:xfrm>
            <a:off x="428596" y="2000240"/>
            <a:ext cx="2428892" cy="4478149"/>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80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ES1</a:t>
            </a:r>
            <a:br>
              <a:rPr lang="en-US" altLang="ja-JP" sz="80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br>
            <a:r>
              <a:rPr lang="en-US" altLang="ja-JP" sz="60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40TF</a:t>
            </a:r>
            <a:br>
              <a:rPr lang="en-US" altLang="ja-JP" sz="60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br>
            <a:r>
              <a:rPr lang="en-US" altLang="ja-JP" sz="32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“High efficiency, Ideal Scaling”</a:t>
            </a:r>
            <a:br>
              <a:rPr lang="en-US" altLang="ja-JP" sz="32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br>
            <a:r>
              <a:rPr lang="en-US" altLang="ja-JP" sz="32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3000m2</a:t>
            </a:r>
            <a:endParaRPr lang="ja-JP" altLang="en-US" sz="6000" dirty="0">
              <a:solidFill>
                <a:srgbClr val="FFFFFF"/>
              </a:solidFill>
              <a:effectLst>
                <a:outerShdw blurRad="38100" dist="38100" dir="2700000" algn="tl">
                  <a:srgbClr val="000000">
                    <a:alpha val="43137"/>
                  </a:srgbClr>
                </a:outerShdw>
              </a:effectLst>
              <a:latin typeface="Comic Sans MS" pitchFamily="66" charset="0"/>
              <a:ea typeface="ＭＳ Ｐゴシック" charset="-128"/>
            </a:endParaRPr>
          </a:p>
        </p:txBody>
      </p:sp>
      <p:sp>
        <p:nvSpPr>
          <p:cNvPr id="19" name="テキスト ボックス 18"/>
          <p:cNvSpPr txBox="1"/>
          <p:nvPr/>
        </p:nvSpPr>
        <p:spPr>
          <a:xfrm>
            <a:off x="3581400" y="3143248"/>
            <a:ext cx="5410200" cy="2723823"/>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66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10PF </a:t>
            </a:r>
            <a:r>
              <a:rPr lang="en-US" altLang="ja-JP" sz="6600" dirty="0" err="1"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NextGen</a:t>
            </a:r>
            <a:r>
              <a:rPr lang="en-US" altLang="ja-JP" sz="66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 “K”</a:t>
            </a:r>
          </a:p>
          <a:p>
            <a:pPr algn="ctr" defTabSz="449263">
              <a:lnSpc>
                <a:spcPct val="95000"/>
              </a:lnSpc>
              <a:buClr>
                <a:srgbClr val="000000"/>
              </a:buClr>
              <a:buSzPct val="100000"/>
              <a:buFont typeface="Times New Roman" pitchFamily="18" charset="0"/>
              <a:buNone/>
            </a:pPr>
            <a:r>
              <a:rPr lang="en-US" altLang="ja-JP" sz="48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10,000m2</a:t>
            </a:r>
            <a:endParaRPr lang="ja-JP" altLang="en-US" sz="4800" dirty="0">
              <a:solidFill>
                <a:srgbClr val="FFFFFF"/>
              </a:solidFill>
              <a:effectLst>
                <a:outerShdw blurRad="38100" dist="38100" dir="2700000" algn="tl">
                  <a:srgbClr val="000000">
                    <a:alpha val="43137"/>
                  </a:srgbClr>
                </a:outerShdw>
              </a:effectLst>
              <a:latin typeface="Comic Sans MS" pitchFamily="66" charset="0"/>
              <a:ea typeface="ＭＳ Ｐゴシック" charset="-128"/>
            </a:endParaRPr>
          </a:p>
        </p:txBody>
      </p:sp>
      <p:sp>
        <p:nvSpPr>
          <p:cNvPr id="20" name="テキスト ボックス 19"/>
          <p:cNvSpPr txBox="1"/>
          <p:nvPr/>
        </p:nvSpPr>
        <p:spPr>
          <a:xfrm>
            <a:off x="7215206" y="2000240"/>
            <a:ext cx="1285884" cy="501676"/>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14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Tsubame2.0</a:t>
            </a:r>
            <a:br>
              <a:rPr lang="en-US" altLang="ja-JP" sz="14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br>
            <a:r>
              <a:rPr lang="en-US" altLang="ja-JP" sz="1400" dirty="0" smtClean="0">
                <a:solidFill>
                  <a:srgbClr val="FFFFFF"/>
                </a:solidFill>
                <a:effectLst>
                  <a:outerShdw blurRad="38100" dist="38100" dir="2700000" algn="tl">
                    <a:srgbClr val="000000">
                      <a:alpha val="43137"/>
                    </a:srgbClr>
                  </a:outerShdw>
                </a:effectLst>
                <a:latin typeface="Comic Sans MS" pitchFamily="66" charset="0"/>
                <a:ea typeface="ＭＳ Ｐゴシック" charset="-128"/>
              </a:rPr>
              <a:t>3PF</a:t>
            </a:r>
            <a:endParaRPr lang="ja-JP" altLang="en-US" sz="1400" dirty="0">
              <a:solidFill>
                <a:srgbClr val="FFFFFF"/>
              </a:solidFill>
              <a:effectLst>
                <a:outerShdw blurRad="38100" dist="38100" dir="2700000" algn="tl">
                  <a:srgbClr val="000000">
                    <a:alpha val="43137"/>
                  </a:srgbClr>
                </a:outerShdw>
              </a:effectLst>
              <a:latin typeface="Comic Sans MS" pitchFamily="66" charset="0"/>
              <a:ea typeface="ＭＳ Ｐゴシック" charset="-128"/>
            </a:endParaRPr>
          </a:p>
        </p:txBody>
      </p:sp>
      <p:sp>
        <p:nvSpPr>
          <p:cNvPr id="21" name="テキスト ボックス 20"/>
          <p:cNvSpPr txBox="1"/>
          <p:nvPr/>
        </p:nvSpPr>
        <p:spPr>
          <a:xfrm>
            <a:off x="7143768" y="2428868"/>
            <a:ext cx="1785950" cy="384721"/>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200m2</a:t>
            </a:r>
            <a:endParaRPr lang="ja-JP" altLang="en-US" sz="2000" dirty="0">
              <a:solidFill>
                <a:srgbClr val="000000"/>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0"/>
            <a:ext cx="8286808" cy="1433513"/>
          </a:xfrm>
        </p:spPr>
        <p:txBody>
          <a:bodyPr/>
          <a:lstStyle/>
          <a:p>
            <a:r>
              <a:rPr kumimoji="1" lang="en-US" altLang="ja-JP" sz="3200" dirty="0" smtClean="0"/>
              <a:t>The “IDEAL TSUBAME2.0”</a:t>
            </a:r>
            <a:br>
              <a:rPr kumimoji="1" lang="en-US" altLang="ja-JP" sz="3200" dirty="0" smtClean="0"/>
            </a:br>
            <a:endParaRPr kumimoji="1" lang="ja-JP" altLang="en-US" sz="3200" dirty="0"/>
          </a:p>
        </p:txBody>
      </p:sp>
      <p:pic>
        <p:nvPicPr>
          <p:cNvPr id="126" name="Picture 56" descr="GT200-Die"/>
          <p:cNvPicPr>
            <a:picLocks noChangeAspect="1" noChangeArrowheads="1"/>
          </p:cNvPicPr>
          <p:nvPr/>
        </p:nvPicPr>
        <p:blipFill>
          <a:blip r:embed="rId2" cstate="email"/>
          <a:srcRect/>
          <a:stretch>
            <a:fillRect/>
          </a:stretch>
        </p:blipFill>
        <p:spPr bwMode="auto">
          <a:xfrm>
            <a:off x="4929191" y="2803733"/>
            <a:ext cx="2200104" cy="1928826"/>
          </a:xfrm>
          <a:prstGeom prst="rect">
            <a:avLst/>
          </a:prstGeom>
          <a:noFill/>
          <a:ln w="9525">
            <a:noFill/>
            <a:miter lim="800000"/>
            <a:headEnd/>
            <a:tailEnd/>
          </a:ln>
        </p:spPr>
      </p:pic>
      <p:grpSp>
        <p:nvGrpSpPr>
          <p:cNvPr id="3" name="グループ化 50"/>
          <p:cNvGrpSpPr>
            <a:grpSpLocks/>
          </p:cNvGrpSpPr>
          <p:nvPr/>
        </p:nvGrpSpPr>
        <p:grpSpPr bwMode="auto">
          <a:xfrm rot="16200000">
            <a:off x="5698958" y="1462462"/>
            <a:ext cx="389291" cy="1785950"/>
            <a:chOff x="1662090" y="2304220"/>
            <a:chExt cx="469199" cy="2153484"/>
          </a:xfrm>
        </p:grpSpPr>
        <p:grpSp>
          <p:nvGrpSpPr>
            <p:cNvPr id="4" name="グループ化 27"/>
            <p:cNvGrpSpPr>
              <a:grpSpLocks/>
            </p:cNvGrpSpPr>
            <p:nvPr/>
          </p:nvGrpSpPr>
          <p:grpSpPr bwMode="auto">
            <a:xfrm>
              <a:off x="1662090" y="2304220"/>
              <a:ext cx="321030" cy="2001134"/>
              <a:chOff x="285720" y="1784814"/>
              <a:chExt cx="435684" cy="2715825"/>
            </a:xfrm>
          </p:grpSpPr>
          <p:sp>
            <p:nvSpPr>
              <p:cNvPr id="140" name="正方形/長方形 139"/>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1" name="正方形/長方形 140"/>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2" name="正方形/長方形 141"/>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3" name="正方形/長方形 142"/>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4" name="正方形/長方形 143"/>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5" name="正方形/長方形 144"/>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6" name="正方形/長方形 145"/>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7" name="正方形/長方形 146"/>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8" name="正方形/長方形 147"/>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9" name="正方形/長方形 148"/>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5" name="グループ化 38"/>
            <p:cNvGrpSpPr>
              <a:grpSpLocks/>
            </p:cNvGrpSpPr>
            <p:nvPr/>
          </p:nvGrpSpPr>
          <p:grpSpPr bwMode="auto">
            <a:xfrm>
              <a:off x="1814374" y="2456570"/>
              <a:ext cx="316915" cy="2001134"/>
              <a:chOff x="285562" y="1784745"/>
              <a:chExt cx="430099" cy="2715825"/>
            </a:xfrm>
          </p:grpSpPr>
          <p:sp>
            <p:nvSpPr>
              <p:cNvPr id="130" name="正方形/長方形 129"/>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1" name="正方形/長方形 130"/>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2" name="正方形/長方形 131"/>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3" name="正方形/長方形 132"/>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4" name="正方形/長方形 133"/>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5" name="正方形/長方形 134"/>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6" name="正方形/長方形 135"/>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7" name="正方形/長方形 136"/>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8" name="正方形/長方形 137"/>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9" name="正方形/長方形 138"/>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150" name="直線コネクタ 149"/>
          <p:cNvCxnSpPr/>
          <p:nvPr/>
        </p:nvCxnSpPr>
        <p:spPr>
          <a:xfrm rot="16200000" flipV="1">
            <a:off x="5464978" y="262513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0"/>
          <p:cNvGrpSpPr>
            <a:grpSpLocks/>
          </p:cNvGrpSpPr>
          <p:nvPr/>
        </p:nvGrpSpPr>
        <p:grpSpPr bwMode="auto">
          <a:xfrm rot="16200000">
            <a:off x="5984710" y="1248148"/>
            <a:ext cx="389291" cy="1785950"/>
            <a:chOff x="1662090" y="2304220"/>
            <a:chExt cx="469199" cy="2153484"/>
          </a:xfrm>
        </p:grpSpPr>
        <p:grpSp>
          <p:nvGrpSpPr>
            <p:cNvPr id="7" name="グループ化 27"/>
            <p:cNvGrpSpPr>
              <a:grpSpLocks/>
            </p:cNvGrpSpPr>
            <p:nvPr/>
          </p:nvGrpSpPr>
          <p:grpSpPr bwMode="auto">
            <a:xfrm>
              <a:off x="1662090" y="2304220"/>
              <a:ext cx="321030" cy="2001134"/>
              <a:chOff x="285720" y="1784814"/>
              <a:chExt cx="435684" cy="2715825"/>
            </a:xfrm>
          </p:grpSpPr>
          <p:sp>
            <p:nvSpPr>
              <p:cNvPr id="172" name="正方形/長方形 17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3" name="正方形/長方形 17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4" name="正方形/長方形 17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5" name="正方形/長方形 17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6" name="正方形/長方形 17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7" name="正方形/長方形 17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8" name="正方形/長方形 17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9" name="正方形/長方形 17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0" name="正方形/長方形 17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1" name="正方形/長方形 18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8" name="グループ化 38"/>
            <p:cNvGrpSpPr>
              <a:grpSpLocks/>
            </p:cNvGrpSpPr>
            <p:nvPr/>
          </p:nvGrpSpPr>
          <p:grpSpPr bwMode="auto">
            <a:xfrm>
              <a:off x="1814374" y="2456570"/>
              <a:ext cx="316915" cy="2001134"/>
              <a:chOff x="285562" y="1784745"/>
              <a:chExt cx="430099" cy="2715825"/>
            </a:xfrm>
          </p:grpSpPr>
          <p:sp>
            <p:nvSpPr>
              <p:cNvPr id="162" name="正方形/長方形 16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3" name="正方形/長方形 16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4" name="正方形/長方形 16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5" name="正方形/長方形 16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6" name="正方形/長方形 16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7" name="正方形/長方形 16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8" name="正方形/長方形 16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9" name="正方形/長方形 16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0" name="正方形/長方形 16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1" name="正方形/長方形 17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9" name="グループ化 50"/>
          <p:cNvGrpSpPr>
            <a:grpSpLocks/>
          </p:cNvGrpSpPr>
          <p:nvPr/>
        </p:nvGrpSpPr>
        <p:grpSpPr bwMode="auto">
          <a:xfrm rot="16200000">
            <a:off x="6270462" y="1033834"/>
            <a:ext cx="389291" cy="1785950"/>
            <a:chOff x="1662090" y="2304220"/>
            <a:chExt cx="469199" cy="2153484"/>
          </a:xfrm>
        </p:grpSpPr>
        <p:grpSp>
          <p:nvGrpSpPr>
            <p:cNvPr id="10" name="グループ化 27"/>
            <p:cNvGrpSpPr>
              <a:grpSpLocks/>
            </p:cNvGrpSpPr>
            <p:nvPr/>
          </p:nvGrpSpPr>
          <p:grpSpPr bwMode="auto">
            <a:xfrm>
              <a:off x="1662090" y="2304220"/>
              <a:ext cx="321030" cy="2001134"/>
              <a:chOff x="285720" y="1784814"/>
              <a:chExt cx="435684" cy="2715825"/>
            </a:xfrm>
          </p:grpSpPr>
          <p:sp>
            <p:nvSpPr>
              <p:cNvPr id="195" name="正方形/長方形 19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6" name="正方形/長方形 19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7" name="正方形/長方形 19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8" name="正方形/長方形 19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9" name="正方形/長方形 19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0" name="正方形/長方形 19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1" name="正方形/長方形 20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2" name="正方形/長方形 20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3" name="正方形/長方形 20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4" name="正方形/長方形 20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1" name="グループ化 38"/>
            <p:cNvGrpSpPr>
              <a:grpSpLocks/>
            </p:cNvGrpSpPr>
            <p:nvPr/>
          </p:nvGrpSpPr>
          <p:grpSpPr bwMode="auto">
            <a:xfrm>
              <a:off x="1814374" y="2456570"/>
              <a:ext cx="316915" cy="2001134"/>
              <a:chOff x="285562" y="1784745"/>
              <a:chExt cx="430099" cy="2715825"/>
            </a:xfrm>
          </p:grpSpPr>
          <p:sp>
            <p:nvSpPr>
              <p:cNvPr id="185" name="正方形/長方形 18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6" name="正方形/長方形 18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7" name="正方形/長方形 18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8" name="正方形/長方形 18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9" name="正方形/長方形 18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0" name="正方形/長方形 18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1" name="正方形/長方形 19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2" name="正方形/長方形 19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3" name="正方形/長方形 19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4" name="正方形/長方形 19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12" name="グループ化 50"/>
          <p:cNvGrpSpPr>
            <a:grpSpLocks/>
          </p:cNvGrpSpPr>
          <p:nvPr/>
        </p:nvGrpSpPr>
        <p:grpSpPr bwMode="auto">
          <a:xfrm rot="16200000">
            <a:off x="6556214" y="819520"/>
            <a:ext cx="389291" cy="1785950"/>
            <a:chOff x="1662090" y="2304220"/>
            <a:chExt cx="469199" cy="2153484"/>
          </a:xfrm>
        </p:grpSpPr>
        <p:grpSp>
          <p:nvGrpSpPr>
            <p:cNvPr id="13" name="グループ化 27"/>
            <p:cNvGrpSpPr>
              <a:grpSpLocks/>
            </p:cNvGrpSpPr>
            <p:nvPr/>
          </p:nvGrpSpPr>
          <p:grpSpPr bwMode="auto">
            <a:xfrm>
              <a:off x="1662090" y="2304220"/>
              <a:ext cx="321030" cy="2001134"/>
              <a:chOff x="285720" y="1784814"/>
              <a:chExt cx="435684" cy="2715825"/>
            </a:xfrm>
          </p:grpSpPr>
          <p:sp>
            <p:nvSpPr>
              <p:cNvPr id="218" name="正方形/長方形 21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9" name="正方形/長方形 21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0" name="正方形/長方形 21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1" name="正方形/長方形 22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2" name="正方形/長方形 22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3" name="正方形/長方形 22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4" name="正方形/長方形 22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5" name="正方形/長方形 22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6" name="正方形/長方形 22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7" name="正方形/長方形 226"/>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4" name="グループ化 38"/>
            <p:cNvGrpSpPr>
              <a:grpSpLocks/>
            </p:cNvGrpSpPr>
            <p:nvPr/>
          </p:nvGrpSpPr>
          <p:grpSpPr bwMode="auto">
            <a:xfrm>
              <a:off x="1814374" y="2456570"/>
              <a:ext cx="316915" cy="2001134"/>
              <a:chOff x="285562" y="1784745"/>
              <a:chExt cx="430099" cy="2715825"/>
            </a:xfrm>
          </p:grpSpPr>
          <p:sp>
            <p:nvSpPr>
              <p:cNvPr id="208" name="正方形/長方形 207"/>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9" name="正方形/長方形 20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0" name="正方形/長方形 209"/>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1" name="正方形/長方形 210"/>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2" name="正方形/長方形 21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3" name="正方形/長方形 21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4" name="正方形/長方形 21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5" name="正方形/長方形 21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6" name="正方形/長方形 21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7" name="正方形/長方形 21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28" name="直線コネクタ 227"/>
          <p:cNvCxnSpPr/>
          <p:nvPr/>
        </p:nvCxnSpPr>
        <p:spPr>
          <a:xfrm rot="5400000" flipH="1" flipV="1">
            <a:off x="5572134" y="2589419"/>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rot="5400000" flipH="1" flipV="1">
            <a:off x="5679291" y="2553700"/>
            <a:ext cx="5000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5400000" flipH="1" flipV="1">
            <a:off x="5786448" y="2517981"/>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16200000" flipV="1">
            <a:off x="5893606" y="2482261"/>
            <a:ext cx="6429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16200000" flipV="1">
            <a:off x="6000763" y="2446542"/>
            <a:ext cx="71438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16200000" flipV="1">
            <a:off x="6072201" y="2446542"/>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rot="5400000" flipH="1" flipV="1">
            <a:off x="6215075" y="2375105"/>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rot="5400000" flipH="1" flipV="1">
            <a:off x="6286513" y="2375105"/>
            <a:ext cx="100013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テキスト ボックス 908"/>
          <p:cNvSpPr txBox="1">
            <a:spLocks noChangeArrowheads="1"/>
          </p:cNvSpPr>
          <p:nvPr/>
        </p:nvSpPr>
        <p:spPr bwMode="auto">
          <a:xfrm>
            <a:off x="6357951" y="1446411"/>
            <a:ext cx="1992853" cy="1144929"/>
          </a:xfrm>
          <a:prstGeom prst="rect">
            <a:avLst/>
          </a:prstGeom>
          <a:solidFill>
            <a:schemeClr val="bg1">
              <a:alpha val="65881"/>
            </a:schemeClr>
          </a:solid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400" dirty="0" smtClean="0">
                <a:solidFill>
                  <a:srgbClr val="000000"/>
                </a:solidFill>
                <a:latin typeface="Comic Sans MS" pitchFamily="66" charset="0"/>
                <a:ea typeface="ＭＳ Ｐゴシック" charset="-128"/>
              </a:rPr>
              <a:t>GDDR5 </a:t>
            </a:r>
            <a:r>
              <a:rPr kumimoji="0" lang="en-US" altLang="ja-JP" sz="2400" dirty="0" err="1" smtClean="0">
                <a:solidFill>
                  <a:srgbClr val="000000"/>
                </a:solidFill>
                <a:latin typeface="Comic Sans MS" pitchFamily="66" charset="0"/>
                <a:ea typeface="ＭＳ Ｐゴシック" charset="-128"/>
              </a:rPr>
              <a:t>Mem</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FF0000"/>
                </a:solidFill>
                <a:latin typeface="Comic Sans MS" pitchFamily="66" charset="0"/>
                <a:ea typeface="ＭＳ Ｐゴシック" charset="-128"/>
              </a:rPr>
              <a:t>6GB</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u="sng" dirty="0" smtClean="0">
                <a:solidFill>
                  <a:srgbClr val="FF0000"/>
                </a:solidFill>
                <a:latin typeface="Comic Sans MS" pitchFamily="66" charset="0"/>
                <a:ea typeface="ＭＳ Ｐゴシック" charset="-128"/>
              </a:rPr>
              <a:t>150+GB/s</a:t>
            </a:r>
            <a:endParaRPr kumimoji="0" lang="ja-JP" altLang="en-US" sz="2400" u="sng" dirty="0">
              <a:solidFill>
                <a:srgbClr val="FF0000"/>
              </a:solidFill>
              <a:latin typeface="Comic Sans MS" pitchFamily="66" charset="0"/>
              <a:ea typeface="ＭＳ Ｐゴシック" charset="-128"/>
            </a:endParaRPr>
          </a:p>
        </p:txBody>
      </p:sp>
      <p:sp>
        <p:nvSpPr>
          <p:cNvPr id="245" name="正方形/長方形 244"/>
          <p:cNvSpPr/>
          <p:nvPr/>
        </p:nvSpPr>
        <p:spPr>
          <a:xfrm>
            <a:off x="5572133" y="5089749"/>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IOH</a:t>
            </a:r>
            <a:endParaRPr kumimoji="0" lang="ja-JP" altLang="en-US" dirty="0">
              <a:solidFill>
                <a:srgbClr val="000000"/>
              </a:solidFill>
            </a:endParaRPr>
          </a:p>
        </p:txBody>
      </p:sp>
      <p:grpSp>
        <p:nvGrpSpPr>
          <p:cNvPr id="15" name="グループ化 246"/>
          <p:cNvGrpSpPr/>
          <p:nvPr/>
        </p:nvGrpSpPr>
        <p:grpSpPr>
          <a:xfrm>
            <a:off x="6929455" y="4880696"/>
            <a:ext cx="571504" cy="637681"/>
            <a:chOff x="2190750" y="3649663"/>
            <a:chExt cx="881063" cy="1155700"/>
          </a:xfrm>
        </p:grpSpPr>
        <p:sp>
          <p:nvSpPr>
            <p:cNvPr id="248" name="角丸四角形 247"/>
            <p:cNvSpPr/>
            <p:nvPr/>
          </p:nvSpPr>
          <p:spPr bwMode="auto">
            <a:xfrm>
              <a:off x="2190750" y="3649663"/>
              <a:ext cx="881063"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6" name="グループ化 697"/>
            <p:cNvGrpSpPr>
              <a:grpSpLocks/>
            </p:cNvGrpSpPr>
            <p:nvPr/>
          </p:nvGrpSpPr>
          <p:grpSpPr bwMode="auto">
            <a:xfrm>
              <a:off x="2244722" y="3759200"/>
              <a:ext cx="771524" cy="330200"/>
              <a:chOff x="1999643" y="1785122"/>
              <a:chExt cx="1000132" cy="856452"/>
            </a:xfrm>
          </p:grpSpPr>
          <p:sp>
            <p:nvSpPr>
              <p:cNvPr id="254" name="正方形/長方形 253"/>
              <p:cNvSpPr/>
              <p:nvPr/>
            </p:nvSpPr>
            <p:spPr>
              <a:xfrm>
                <a:off x="1999643" y="1785122"/>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5" name="正方形/長方形 254"/>
              <p:cNvSpPr/>
              <p:nvPr/>
            </p:nvSpPr>
            <p:spPr>
              <a:xfrm>
                <a:off x="2499710" y="1785122"/>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sp>
          <p:nvSpPr>
            <p:cNvPr id="250" name="正方形/長方形 249"/>
            <p:cNvSpPr/>
            <p:nvPr/>
          </p:nvSpPr>
          <p:spPr bwMode="auto">
            <a:xfrm>
              <a:off x="2244725" y="4089400"/>
              <a:ext cx="771525" cy="220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7" name="グループ化 703"/>
            <p:cNvGrpSpPr>
              <a:grpSpLocks/>
            </p:cNvGrpSpPr>
            <p:nvPr/>
          </p:nvGrpSpPr>
          <p:grpSpPr bwMode="auto">
            <a:xfrm>
              <a:off x="2244722" y="4310063"/>
              <a:ext cx="771524" cy="330200"/>
              <a:chOff x="1999643" y="1785156"/>
              <a:chExt cx="1000132" cy="856452"/>
            </a:xfrm>
          </p:grpSpPr>
          <p:sp>
            <p:nvSpPr>
              <p:cNvPr id="252" name="正方形/長方形 251"/>
              <p:cNvSpPr/>
              <p:nvPr/>
            </p:nvSpPr>
            <p:spPr>
              <a:xfrm>
                <a:off x="1999643" y="1785156"/>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3" name="正方形/長方形 252"/>
              <p:cNvSpPr/>
              <p:nvPr/>
            </p:nvSpPr>
            <p:spPr>
              <a:xfrm>
                <a:off x="2499710" y="1785156"/>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56" name="直線コネクタ 255"/>
          <p:cNvCxnSpPr>
            <a:stCxn id="245" idx="0"/>
            <a:endCxn id="126" idx="2"/>
          </p:cNvCxnSpPr>
          <p:nvPr/>
        </p:nvCxnSpPr>
        <p:spPr>
          <a:xfrm rot="5400000" flipH="1" flipV="1">
            <a:off x="5836408" y="4896914"/>
            <a:ext cx="357190" cy="28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a:stCxn id="245" idx="3"/>
          </p:cNvCxnSpPr>
          <p:nvPr/>
        </p:nvCxnSpPr>
        <p:spPr>
          <a:xfrm flipV="1">
            <a:off x="6429393" y="5199537"/>
            <a:ext cx="500062" cy="330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正方形/長方形 259"/>
          <p:cNvSpPr/>
          <p:nvPr/>
        </p:nvSpPr>
        <p:spPr>
          <a:xfrm>
            <a:off x="5072067" y="5589815"/>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1" name="直線コネクタ 260"/>
          <p:cNvCxnSpPr>
            <a:stCxn id="260" idx="1"/>
          </p:cNvCxnSpPr>
          <p:nvPr/>
        </p:nvCxnSpPr>
        <p:spPr>
          <a:xfrm rot="10800000" flipV="1">
            <a:off x="4000497" y="6018439"/>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テキスト ボックス 687"/>
          <p:cNvSpPr txBox="1">
            <a:spLocks noChangeArrowheads="1"/>
          </p:cNvSpPr>
          <p:nvPr/>
        </p:nvSpPr>
        <p:spPr bwMode="auto">
          <a:xfrm>
            <a:off x="3857620" y="5072074"/>
            <a:ext cx="1441420" cy="96949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000" dirty="0" smtClean="0">
                <a:solidFill>
                  <a:srgbClr val="000000"/>
                </a:solidFill>
                <a:latin typeface="Comic Sans MS" pitchFamily="66" charset="0"/>
                <a:ea typeface="ＭＳ Ｐゴシック" charset="-128"/>
              </a:rPr>
              <a:t>QDR IBx2</a:t>
            </a:r>
            <a:br>
              <a:rPr kumimoji="0" lang="en-US" altLang="ja-JP" sz="2000" dirty="0" smtClean="0">
                <a:solidFill>
                  <a:srgbClr val="000000"/>
                </a:solidFill>
                <a:latin typeface="Comic Sans MS" pitchFamily="66" charset="0"/>
                <a:ea typeface="ＭＳ Ｐゴシック" charset="-128"/>
              </a:rPr>
            </a:br>
            <a:r>
              <a:rPr kumimoji="0" lang="en-US" altLang="ja-JP" sz="2000" dirty="0" smtClean="0">
                <a:solidFill>
                  <a:srgbClr val="FF0000"/>
                </a:solidFill>
                <a:latin typeface="Comic Sans MS" pitchFamily="66" charset="0"/>
                <a:ea typeface="ＭＳ Ｐゴシック" charset="-128"/>
              </a:rPr>
              <a:t>~=8GB/s</a:t>
            </a:r>
            <a:br>
              <a:rPr kumimoji="0" lang="en-US" altLang="ja-JP" sz="2000" dirty="0" smtClean="0">
                <a:solidFill>
                  <a:srgbClr val="FF0000"/>
                </a:solidFill>
                <a:latin typeface="Comic Sans MS" pitchFamily="66" charset="0"/>
                <a:ea typeface="ＭＳ Ｐゴシック" charset="-128"/>
              </a:rPr>
            </a:br>
            <a:r>
              <a:rPr kumimoji="0" lang="en-US" altLang="ja-JP" sz="2000" dirty="0" smtClean="0">
                <a:solidFill>
                  <a:srgbClr val="FF0000"/>
                </a:solidFill>
                <a:latin typeface="Comic Sans MS" pitchFamily="66" charset="0"/>
                <a:ea typeface="ＭＳ Ｐゴシック" charset="-128"/>
              </a:rPr>
              <a:t>(up/down)</a:t>
            </a:r>
          </a:p>
        </p:txBody>
      </p:sp>
      <p:sp>
        <p:nvSpPr>
          <p:cNvPr id="264" name="正方形/長方形 263"/>
          <p:cNvSpPr/>
          <p:nvPr/>
        </p:nvSpPr>
        <p:spPr>
          <a:xfrm>
            <a:off x="5214943" y="5732697"/>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5" name="直線コネクタ 264"/>
          <p:cNvCxnSpPr>
            <a:stCxn id="264" idx="1"/>
          </p:cNvCxnSpPr>
          <p:nvPr/>
        </p:nvCxnSpPr>
        <p:spPr>
          <a:xfrm rot="10800000" flipV="1">
            <a:off x="4143373" y="6161321"/>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rot="5400000" flipH="1" flipV="1">
            <a:off x="5858680" y="5589023"/>
            <a:ext cx="42862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rot="5400000" flipH="1" flipV="1">
            <a:off x="5823754" y="5482659"/>
            <a:ext cx="214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6286513" y="5375501"/>
            <a:ext cx="443268" cy="1369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50"/>
          <p:cNvGrpSpPr>
            <a:grpSpLocks/>
          </p:cNvGrpSpPr>
          <p:nvPr/>
        </p:nvGrpSpPr>
        <p:grpSpPr bwMode="auto">
          <a:xfrm>
            <a:off x="6715141" y="5232625"/>
            <a:ext cx="128377" cy="588955"/>
            <a:chOff x="1662090" y="2304220"/>
            <a:chExt cx="469199" cy="2153484"/>
          </a:xfrm>
        </p:grpSpPr>
        <p:grpSp>
          <p:nvGrpSpPr>
            <p:cNvPr id="19" name="グループ化 27"/>
            <p:cNvGrpSpPr>
              <a:grpSpLocks/>
            </p:cNvGrpSpPr>
            <p:nvPr/>
          </p:nvGrpSpPr>
          <p:grpSpPr bwMode="auto">
            <a:xfrm>
              <a:off x="1662090" y="2304220"/>
              <a:ext cx="321030" cy="2001134"/>
              <a:chOff x="285720" y="1784814"/>
              <a:chExt cx="435684" cy="2715825"/>
            </a:xfrm>
          </p:grpSpPr>
          <p:sp>
            <p:nvSpPr>
              <p:cNvPr id="288" name="正方形/長方形 287"/>
              <p:cNvSpPr/>
              <p:nvPr/>
            </p:nvSpPr>
            <p:spPr>
              <a:xfrm>
                <a:off x="285720" y="1784814"/>
                <a:ext cx="435684"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9" name="正方形/長方形 288"/>
              <p:cNvSpPr/>
              <p:nvPr/>
            </p:nvSpPr>
            <p:spPr>
              <a:xfrm>
                <a:off x="358334" y="1927310"/>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0" name="正方形/長方形 289"/>
              <p:cNvSpPr/>
              <p:nvPr/>
            </p:nvSpPr>
            <p:spPr>
              <a:xfrm>
                <a:off x="358334" y="2212304"/>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1" name="正方形/長方形 290"/>
              <p:cNvSpPr/>
              <p:nvPr/>
            </p:nvSpPr>
            <p:spPr>
              <a:xfrm>
                <a:off x="358334" y="2500093"/>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2" name="正方形/長方形 291"/>
              <p:cNvSpPr/>
              <p:nvPr/>
            </p:nvSpPr>
            <p:spPr>
              <a:xfrm>
                <a:off x="358334" y="2785087"/>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3" name="正方形/長方形 292"/>
              <p:cNvSpPr/>
              <p:nvPr/>
            </p:nvSpPr>
            <p:spPr>
              <a:xfrm>
                <a:off x="358334" y="3070081"/>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4" name="正方形/長方形 293"/>
              <p:cNvSpPr/>
              <p:nvPr/>
            </p:nvSpPr>
            <p:spPr>
              <a:xfrm>
                <a:off x="358334" y="3357868"/>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5" name="正方形/長方形 294"/>
              <p:cNvSpPr/>
              <p:nvPr/>
            </p:nvSpPr>
            <p:spPr>
              <a:xfrm>
                <a:off x="358334" y="3642862"/>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6" name="正方形/長方形 295"/>
              <p:cNvSpPr/>
              <p:nvPr/>
            </p:nvSpPr>
            <p:spPr>
              <a:xfrm>
                <a:off x="358334" y="3927856"/>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7" name="正方形/長方形 296"/>
              <p:cNvSpPr/>
              <p:nvPr/>
            </p:nvSpPr>
            <p:spPr>
              <a:xfrm>
                <a:off x="358334" y="4215645"/>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0" name="グループ化 38"/>
            <p:cNvGrpSpPr>
              <a:grpSpLocks/>
            </p:cNvGrpSpPr>
            <p:nvPr/>
          </p:nvGrpSpPr>
          <p:grpSpPr bwMode="auto">
            <a:xfrm>
              <a:off x="1814374" y="2456570"/>
              <a:ext cx="316915" cy="2001134"/>
              <a:chOff x="285562" y="1784745"/>
              <a:chExt cx="430099" cy="2715825"/>
            </a:xfrm>
          </p:grpSpPr>
          <p:sp>
            <p:nvSpPr>
              <p:cNvPr id="278" name="正方形/長方形 277"/>
              <p:cNvSpPr/>
              <p:nvPr/>
            </p:nvSpPr>
            <p:spPr>
              <a:xfrm>
                <a:off x="285562" y="1784745"/>
                <a:ext cx="430099"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9" name="正方形/長方形 278"/>
              <p:cNvSpPr/>
              <p:nvPr/>
            </p:nvSpPr>
            <p:spPr>
              <a:xfrm>
                <a:off x="358176" y="1927241"/>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0" name="正方形/長方形 279"/>
              <p:cNvSpPr/>
              <p:nvPr/>
            </p:nvSpPr>
            <p:spPr>
              <a:xfrm>
                <a:off x="358176" y="2212235"/>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1" name="正方形/長方形 280"/>
              <p:cNvSpPr/>
              <p:nvPr/>
            </p:nvSpPr>
            <p:spPr>
              <a:xfrm>
                <a:off x="358176" y="2500024"/>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2" name="正方形/長方形 281"/>
              <p:cNvSpPr/>
              <p:nvPr/>
            </p:nvSpPr>
            <p:spPr>
              <a:xfrm>
                <a:off x="358176" y="2785018"/>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3" name="正方形/長方形 282"/>
              <p:cNvSpPr/>
              <p:nvPr/>
            </p:nvSpPr>
            <p:spPr>
              <a:xfrm>
                <a:off x="358176" y="3070012"/>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4" name="正方形/長方形 283"/>
              <p:cNvSpPr/>
              <p:nvPr/>
            </p:nvSpPr>
            <p:spPr>
              <a:xfrm>
                <a:off x="358176" y="3357799"/>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5" name="正方形/長方形 284"/>
              <p:cNvSpPr/>
              <p:nvPr/>
            </p:nvSpPr>
            <p:spPr>
              <a:xfrm>
                <a:off x="358176" y="3642793"/>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6" name="正方形/長方形 285"/>
              <p:cNvSpPr/>
              <p:nvPr/>
            </p:nvSpPr>
            <p:spPr>
              <a:xfrm>
                <a:off x="358176" y="3927787"/>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7" name="正方形/長方形 286"/>
              <p:cNvSpPr/>
              <p:nvPr/>
            </p:nvSpPr>
            <p:spPr>
              <a:xfrm>
                <a:off x="358176" y="4215576"/>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sp>
        <p:nvSpPr>
          <p:cNvPr id="298" name="テキスト ボックス 908"/>
          <p:cNvSpPr txBox="1">
            <a:spLocks noChangeArrowheads="1"/>
          </p:cNvSpPr>
          <p:nvPr/>
        </p:nvSpPr>
        <p:spPr bwMode="auto">
          <a:xfrm>
            <a:off x="6177463" y="5518377"/>
            <a:ext cx="1323496"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SSD 200GB</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500MB/s</a:t>
            </a:r>
            <a:endParaRPr kumimoji="0" lang="ja-JP" altLang="en-US" sz="1600" dirty="0">
              <a:solidFill>
                <a:srgbClr val="000000"/>
              </a:solidFill>
              <a:latin typeface="Comic Sans MS" pitchFamily="66" charset="0"/>
              <a:ea typeface="ＭＳ Ｐゴシック" charset="-128"/>
            </a:endParaRPr>
          </a:p>
        </p:txBody>
      </p:sp>
      <p:grpSp>
        <p:nvGrpSpPr>
          <p:cNvPr id="21" name="グループ化 50"/>
          <p:cNvGrpSpPr>
            <a:grpSpLocks/>
          </p:cNvGrpSpPr>
          <p:nvPr/>
        </p:nvGrpSpPr>
        <p:grpSpPr bwMode="auto">
          <a:xfrm>
            <a:off x="7715273" y="4875435"/>
            <a:ext cx="128377" cy="588955"/>
            <a:chOff x="1662090" y="2304220"/>
            <a:chExt cx="469199" cy="2153484"/>
          </a:xfrm>
        </p:grpSpPr>
        <p:grpSp>
          <p:nvGrpSpPr>
            <p:cNvPr id="22" name="グループ化 27"/>
            <p:cNvGrpSpPr>
              <a:grpSpLocks/>
            </p:cNvGrpSpPr>
            <p:nvPr/>
          </p:nvGrpSpPr>
          <p:grpSpPr bwMode="auto">
            <a:xfrm>
              <a:off x="1662090" y="2304220"/>
              <a:ext cx="321030" cy="2001134"/>
              <a:chOff x="285720" y="1784814"/>
              <a:chExt cx="435684" cy="2715825"/>
            </a:xfrm>
          </p:grpSpPr>
          <p:sp>
            <p:nvSpPr>
              <p:cNvPr id="312" name="正方形/長方形 31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3" name="正方形/長方形 31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4" name="正方形/長方形 31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5" name="正方形/長方形 31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6" name="正方形/長方形 31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7" name="正方形/長方形 31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8" name="正方形/長方形 31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9" name="正方形/長方形 31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0" name="正方形/長方形 31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1" name="正方形/長方形 32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3" name="グループ化 38"/>
            <p:cNvGrpSpPr>
              <a:grpSpLocks/>
            </p:cNvGrpSpPr>
            <p:nvPr/>
          </p:nvGrpSpPr>
          <p:grpSpPr bwMode="auto">
            <a:xfrm>
              <a:off x="1814374" y="2456570"/>
              <a:ext cx="316915" cy="2001134"/>
              <a:chOff x="285562" y="1784745"/>
              <a:chExt cx="430099" cy="2715825"/>
            </a:xfrm>
          </p:grpSpPr>
          <p:sp>
            <p:nvSpPr>
              <p:cNvPr id="302" name="正方形/長方形 30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3" name="正方形/長方形 30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4" name="正方形/長方形 30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5" name="正方形/長方形 30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6" name="正方形/長方形 30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7" name="正方形/長方形 30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8" name="正方形/長方形 30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9" name="正方形/長方形 30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0" name="正方形/長方形 30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1" name="正方形/長方形 31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24" name="グループ化 50"/>
          <p:cNvGrpSpPr>
            <a:grpSpLocks/>
          </p:cNvGrpSpPr>
          <p:nvPr/>
        </p:nvGrpSpPr>
        <p:grpSpPr bwMode="auto">
          <a:xfrm>
            <a:off x="7858149" y="5089749"/>
            <a:ext cx="128377" cy="588955"/>
            <a:chOff x="1662090" y="2304220"/>
            <a:chExt cx="469199" cy="2153484"/>
          </a:xfrm>
        </p:grpSpPr>
        <p:grpSp>
          <p:nvGrpSpPr>
            <p:cNvPr id="25" name="グループ化 27"/>
            <p:cNvGrpSpPr>
              <a:grpSpLocks/>
            </p:cNvGrpSpPr>
            <p:nvPr/>
          </p:nvGrpSpPr>
          <p:grpSpPr bwMode="auto">
            <a:xfrm>
              <a:off x="1662090" y="2304220"/>
              <a:ext cx="321030" cy="2001134"/>
              <a:chOff x="285720" y="1784814"/>
              <a:chExt cx="435684" cy="2715825"/>
            </a:xfrm>
          </p:grpSpPr>
          <p:sp>
            <p:nvSpPr>
              <p:cNvPr id="335" name="正方形/長方形 33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6" name="正方形/長方形 33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7" name="正方形/長方形 33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8" name="正方形/長方形 33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9" name="正方形/長方形 33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0" name="正方形/長方形 33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1" name="正方形/長方形 34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2" name="正方形/長方形 34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3" name="正方形/長方形 34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4" name="正方形/長方形 34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6" name="グループ化 38"/>
            <p:cNvGrpSpPr>
              <a:grpSpLocks/>
            </p:cNvGrpSpPr>
            <p:nvPr/>
          </p:nvGrpSpPr>
          <p:grpSpPr bwMode="auto">
            <a:xfrm>
              <a:off x="1814374" y="2456570"/>
              <a:ext cx="316915" cy="2001134"/>
              <a:chOff x="285562" y="1784745"/>
              <a:chExt cx="430099" cy="2715825"/>
            </a:xfrm>
          </p:grpSpPr>
          <p:sp>
            <p:nvSpPr>
              <p:cNvPr id="325" name="正方形/長方形 32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6" name="正方形/長方形 32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7" name="正方形/長方形 32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8" name="正方形/長方形 32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9" name="正方形/長方形 32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0" name="正方形/長方形 32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1" name="正方形/長方形 33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2" name="正方形/長方形 33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3" name="正方形/長方形 33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4" name="正方形/長方形 33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345" name="直線コネクタ 344"/>
          <p:cNvCxnSpPr/>
          <p:nvPr/>
        </p:nvCxnSpPr>
        <p:spPr>
          <a:xfrm rot="16200000" flipV="1">
            <a:off x="7578030" y="5012679"/>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rot="16200000" flipV="1">
            <a:off x="7578029" y="5084117"/>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テキスト ボックス 908"/>
          <p:cNvSpPr txBox="1">
            <a:spLocks noChangeArrowheads="1"/>
          </p:cNvSpPr>
          <p:nvPr/>
        </p:nvSpPr>
        <p:spPr bwMode="auto">
          <a:xfrm>
            <a:off x="4878697" y="3089485"/>
            <a:ext cx="2279791" cy="1320361"/>
          </a:xfrm>
          <a:prstGeom prst="rect">
            <a:avLst/>
          </a:prstGeom>
          <a:solidFill>
            <a:schemeClr val="bg1">
              <a:alpha val="65881"/>
            </a:schemeClr>
          </a:solid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sz="2800" dirty="0" err="1" smtClean="0">
                <a:solidFill>
                  <a:srgbClr val="000000"/>
                </a:solidFill>
                <a:latin typeface="Comic Sans MS" pitchFamily="66" charset="0"/>
                <a:ea typeface="ＭＳ Ｐゴシック" charset="-128"/>
              </a:rPr>
              <a:t>nVidia</a:t>
            </a:r>
            <a:r>
              <a:rPr kumimoji="0" lang="en-US" altLang="ja-JP" sz="2800" dirty="0" smtClean="0">
                <a:solidFill>
                  <a:srgbClr val="000000"/>
                </a:solidFill>
                <a:latin typeface="Comic Sans MS" pitchFamily="66" charset="0"/>
                <a:ea typeface="ＭＳ Ｐゴシック" charset="-128"/>
              </a:rPr>
              <a:t> Fermi</a:t>
            </a:r>
            <a:br>
              <a:rPr kumimoji="0" lang="en-US" altLang="ja-JP" sz="2800" dirty="0" smtClean="0">
                <a:solidFill>
                  <a:srgbClr val="000000"/>
                </a:solidFill>
                <a:latin typeface="Comic Sans MS" pitchFamily="66" charset="0"/>
                <a:ea typeface="ＭＳ Ｐゴシック" charset="-128"/>
              </a:rPr>
            </a:br>
            <a:r>
              <a:rPr kumimoji="0" lang="en-US" altLang="ja-JP" sz="2800" dirty="0" smtClean="0">
                <a:solidFill>
                  <a:srgbClr val="FF0000"/>
                </a:solidFill>
                <a:latin typeface="Comic Sans MS" pitchFamily="66" charset="0"/>
                <a:ea typeface="ＭＳ Ｐゴシック" charset="-128"/>
              </a:rPr>
              <a:t>600+GF</a:t>
            </a:r>
            <a:br>
              <a:rPr kumimoji="0" lang="en-US" altLang="ja-JP" sz="2800" dirty="0" smtClean="0">
                <a:solidFill>
                  <a:srgbClr val="FF0000"/>
                </a:solidFill>
                <a:latin typeface="Comic Sans MS" pitchFamily="66" charset="0"/>
                <a:ea typeface="ＭＳ Ｐゴシック" charset="-128"/>
              </a:rPr>
            </a:br>
            <a:r>
              <a:rPr kumimoji="0" lang="en-US" altLang="ja-JP" sz="2800" dirty="0" smtClean="0">
                <a:solidFill>
                  <a:srgbClr val="000000"/>
                </a:solidFill>
                <a:latin typeface="Comic Sans MS" pitchFamily="66" charset="0"/>
                <a:ea typeface="ＭＳ Ｐゴシック" charset="-128"/>
              </a:rPr>
              <a:t>DFP</a:t>
            </a:r>
            <a:endParaRPr kumimoji="0" lang="ja-JP" altLang="en-US" sz="2800" dirty="0">
              <a:solidFill>
                <a:srgbClr val="000000"/>
              </a:solidFill>
              <a:latin typeface="Comic Sans MS" pitchFamily="66" charset="0"/>
              <a:ea typeface="ＭＳ Ｐゴシック" charset="-128"/>
            </a:endParaRPr>
          </a:p>
        </p:txBody>
      </p:sp>
      <p:sp>
        <p:nvSpPr>
          <p:cNvPr id="351" name="テキスト ボックス 908"/>
          <p:cNvSpPr txBox="1">
            <a:spLocks noChangeArrowheads="1"/>
          </p:cNvSpPr>
          <p:nvPr/>
        </p:nvSpPr>
        <p:spPr bwMode="auto">
          <a:xfrm>
            <a:off x="7286645" y="3803865"/>
            <a:ext cx="1785950" cy="1115690"/>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400" dirty="0" smtClean="0">
                <a:solidFill>
                  <a:srgbClr val="000000"/>
                </a:solidFill>
                <a:latin typeface="Comic Sans MS" pitchFamily="66" charset="0"/>
                <a:ea typeface="ＭＳ Ｐゴシック" charset="-128"/>
              </a:rPr>
              <a:t>6 Core x86 CPU</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70GF</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OS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Services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Sparse access</a:t>
            </a:r>
            <a:endParaRPr kumimoji="0" lang="ja-JP" altLang="en-US" sz="1400" dirty="0">
              <a:solidFill>
                <a:srgbClr val="000000"/>
              </a:solidFill>
              <a:latin typeface="Comic Sans MS" pitchFamily="66" charset="0"/>
              <a:ea typeface="ＭＳ Ｐゴシック" charset="-128"/>
            </a:endParaRPr>
          </a:p>
        </p:txBody>
      </p:sp>
      <p:sp>
        <p:nvSpPr>
          <p:cNvPr id="206" name="テキスト ボックス 908"/>
          <p:cNvSpPr txBox="1">
            <a:spLocks noChangeArrowheads="1"/>
          </p:cNvSpPr>
          <p:nvPr/>
        </p:nvSpPr>
        <p:spPr bwMode="auto">
          <a:xfrm>
            <a:off x="7429521" y="5375501"/>
            <a:ext cx="1643074"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16-32GB </a:t>
            </a:r>
            <a:r>
              <a:rPr kumimoji="0" lang="en-US" altLang="ja-JP" sz="1600" dirty="0" err="1" smtClean="0">
                <a:solidFill>
                  <a:srgbClr val="000000"/>
                </a:solidFill>
                <a:latin typeface="Comic Sans MS" pitchFamily="66" charset="0"/>
                <a:ea typeface="ＭＳ Ｐゴシック" charset="-128"/>
              </a:rPr>
              <a:t>Mem</a:t>
            </a:r>
            <a:r>
              <a:rPr kumimoji="0" lang="en-US" altLang="ja-JP" sz="1600" dirty="0" smtClean="0">
                <a:solidFill>
                  <a:srgbClr val="000000"/>
                </a:solidFill>
                <a:latin typeface="Comic Sans MS" pitchFamily="66" charset="0"/>
                <a:ea typeface="ＭＳ Ｐゴシック" charset="-128"/>
              </a:rPr>
              <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30-43GB/s</a:t>
            </a:r>
            <a:endParaRPr kumimoji="0" lang="ja-JP" altLang="en-US" sz="1600" dirty="0">
              <a:solidFill>
                <a:srgbClr val="000000"/>
              </a:solidFill>
              <a:latin typeface="Comic Sans MS" pitchFamily="66" charset="0"/>
              <a:ea typeface="ＭＳ Ｐゴシック" charset="-128"/>
            </a:endParaRPr>
          </a:p>
        </p:txBody>
      </p:sp>
      <p:sp>
        <p:nvSpPr>
          <p:cNvPr id="236" name="テキスト ボックス 235"/>
          <p:cNvSpPr txBox="1"/>
          <p:nvPr/>
        </p:nvSpPr>
        <p:spPr>
          <a:xfrm>
            <a:off x="4714877" y="4776466"/>
            <a:ext cx="2357454" cy="384721"/>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FF0000"/>
                </a:solidFill>
                <a:latin typeface="Comic Sans MS" pitchFamily="66" charset="0"/>
                <a:ea typeface="ＭＳ Ｐゴシック" charset="-128"/>
              </a:rPr>
              <a:t>PCI-e x16 8GB/s</a:t>
            </a:r>
            <a:endParaRPr lang="ja-JP" altLang="en-US" sz="2000" dirty="0">
              <a:solidFill>
                <a:srgbClr val="FF0000"/>
              </a:solidFill>
              <a:latin typeface="Comic Sans MS" pitchFamily="66" charset="0"/>
              <a:ea typeface="ＭＳ Ｐゴシック" charset="-128"/>
            </a:endParaRPr>
          </a:p>
        </p:txBody>
      </p:sp>
      <p:sp>
        <p:nvSpPr>
          <p:cNvPr id="394" name="テキスト ボックス 393"/>
          <p:cNvSpPr txBox="1"/>
          <p:nvPr/>
        </p:nvSpPr>
        <p:spPr>
          <a:xfrm>
            <a:off x="6572232" y="5946981"/>
            <a:ext cx="2571768" cy="911019"/>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800" b="1" i="1" dirty="0" smtClean="0">
                <a:solidFill>
                  <a:srgbClr val="000000"/>
                </a:solidFill>
                <a:latin typeface="Comic Sans MS" pitchFamily="66" charset="0"/>
                <a:ea typeface="ＭＳ Ｐゴシック" charset="-128"/>
              </a:rPr>
              <a:t>TSUBAME2.0 Node</a:t>
            </a:r>
            <a:endParaRPr lang="ja-JP" altLang="en-US" sz="2800" b="1" i="1" dirty="0">
              <a:solidFill>
                <a:srgbClr val="000000"/>
              </a:solidFill>
              <a:latin typeface="Comic Sans MS" pitchFamily="66" charset="0"/>
              <a:ea typeface="ＭＳ Ｐゴシック" charset="-128"/>
            </a:endParaRPr>
          </a:p>
        </p:txBody>
      </p:sp>
      <p:sp>
        <p:nvSpPr>
          <p:cNvPr id="416" name="円/楕円 415"/>
          <p:cNvSpPr/>
          <p:nvPr/>
        </p:nvSpPr>
        <p:spPr bwMode="auto">
          <a:xfrm rot="16200000">
            <a:off x="5036348" y="1178706"/>
            <a:ext cx="2571770" cy="3357584"/>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350" name="テキスト ボックス 349"/>
          <p:cNvSpPr txBox="1"/>
          <p:nvPr/>
        </p:nvSpPr>
        <p:spPr>
          <a:xfrm>
            <a:off x="142844" y="1357298"/>
            <a:ext cx="4429156" cy="5004447"/>
          </a:xfrm>
          <a:prstGeom prst="rect">
            <a:avLst/>
          </a:prstGeom>
          <a:noFill/>
        </p:spPr>
        <p:txBody>
          <a:bodyPr wrap="square" rtlCol="0">
            <a:spAutoFit/>
          </a:bodyPr>
          <a:lstStyle/>
          <a:p>
            <a:pPr defTabSz="449263">
              <a:lnSpc>
                <a:spcPct val="95000"/>
              </a:lnSpc>
              <a:buClr>
                <a:srgbClr val="000000"/>
              </a:buClr>
              <a:buSzPct val="100000"/>
              <a:buFontTx/>
              <a:buChar char="-"/>
            </a:pPr>
            <a:r>
              <a:rPr lang="en-US" altLang="ja-JP" sz="2400" dirty="0" smtClean="0">
                <a:solidFill>
                  <a:srgbClr val="000000"/>
                </a:solidFill>
                <a:latin typeface="Comic Sans MS" pitchFamily="66" charset="0"/>
                <a:ea typeface="ＭＳ Ｐゴシック" charset="-128"/>
              </a:rPr>
              <a:t> What are architecturally possible without excessive design, power, or SW change</a:t>
            </a:r>
          </a:p>
          <a:p>
            <a:pPr defTabSz="449263">
              <a:lnSpc>
                <a:spcPct val="95000"/>
              </a:lnSpc>
              <a:buClr>
                <a:srgbClr val="000000"/>
              </a:buClr>
              <a:buSzPct val="100000"/>
              <a:buFontTx/>
              <a:buChar char="-"/>
            </a:pPr>
            <a:endParaRPr lang="en-US" altLang="ja-JP" sz="2400" dirty="0" smtClean="0">
              <a:solidFill>
                <a:srgbClr val="000000"/>
              </a:solidFill>
              <a:latin typeface="Comic Sans MS" pitchFamily="66" charset="0"/>
              <a:ea typeface="ＭＳ Ｐゴシック" charset="-128"/>
            </a:endParaRPr>
          </a:p>
          <a:p>
            <a:pPr defTabSz="449263">
              <a:lnSpc>
                <a:spcPct val="95000"/>
              </a:lnSpc>
              <a:buClr>
                <a:srgbClr val="000000"/>
              </a:buClr>
              <a:buSzPct val="100000"/>
              <a:buFontTx/>
              <a:buChar char="-"/>
            </a:pPr>
            <a:r>
              <a:rPr lang="en-US" altLang="ja-JP" sz="2400" dirty="0" smtClean="0">
                <a:solidFill>
                  <a:srgbClr val="000000"/>
                </a:solidFill>
                <a:latin typeface="Comic Sans MS" pitchFamily="66" charset="0"/>
                <a:ea typeface="ＭＳ Ｐゴシック" charset="-128"/>
              </a:rPr>
              <a:t> In the REAL TSUBAME2.0, will have to compromise various parameters for cost and other reasons</a:t>
            </a:r>
          </a:p>
          <a:p>
            <a:pPr defTabSz="449263">
              <a:lnSpc>
                <a:spcPct val="95000"/>
              </a:lnSpc>
              <a:buClr>
                <a:srgbClr val="000000"/>
              </a:buClr>
              <a:buSzPct val="100000"/>
              <a:buFontTx/>
              <a:buChar char="-"/>
            </a:pPr>
            <a:endParaRPr lang="en-US" altLang="ja-JP" sz="2400" dirty="0" smtClean="0">
              <a:solidFill>
                <a:srgbClr val="000000"/>
              </a:solidFill>
              <a:latin typeface="Comic Sans MS" pitchFamily="66" charset="0"/>
              <a:ea typeface="ＭＳ Ｐゴシック" charset="-128"/>
            </a:endParaRPr>
          </a:p>
          <a:p>
            <a:pPr defTabSz="449263">
              <a:lnSpc>
                <a:spcPct val="95000"/>
              </a:lnSpc>
              <a:buClr>
                <a:srgbClr val="000000"/>
              </a:buClr>
              <a:buSzPct val="100000"/>
              <a:buFontTx/>
              <a:buChar char="-"/>
            </a:pPr>
            <a:r>
              <a:rPr lang="en-US" altLang="ja-JP" sz="2400" dirty="0" smtClean="0">
                <a:solidFill>
                  <a:srgbClr val="000000"/>
                </a:solidFill>
                <a:latin typeface="Comic Sans MS" pitchFamily="66" charset="0"/>
                <a:ea typeface="ＭＳ Ｐゴシック" charset="-128"/>
              </a:rPr>
              <a:t> Almost Equal to </a:t>
            </a:r>
            <a:br>
              <a:rPr lang="en-US" altLang="ja-JP" sz="2400" dirty="0" smtClean="0">
                <a:solidFill>
                  <a:srgbClr val="000000"/>
                </a:solidFill>
                <a:latin typeface="Comic Sans MS" pitchFamily="66" charset="0"/>
                <a:ea typeface="ＭＳ Ｐゴシック" charset="-128"/>
              </a:rPr>
            </a:br>
            <a:r>
              <a:rPr lang="en-US" altLang="ja-JP" sz="2400" dirty="0" smtClean="0">
                <a:solidFill>
                  <a:srgbClr val="000000"/>
                </a:solidFill>
                <a:latin typeface="Comic Sans MS" pitchFamily="66" charset="0"/>
                <a:ea typeface="ＭＳ Ｐゴシック" charset="-128"/>
              </a:rPr>
              <a:t>“High Bandwidth”</a:t>
            </a:r>
            <a:br>
              <a:rPr lang="en-US" altLang="ja-JP" sz="2400" dirty="0" smtClean="0">
                <a:solidFill>
                  <a:srgbClr val="000000"/>
                </a:solidFill>
                <a:latin typeface="Comic Sans MS" pitchFamily="66" charset="0"/>
                <a:ea typeface="ＭＳ Ｐゴシック" charset="-128"/>
              </a:rPr>
            </a:br>
            <a:r>
              <a:rPr lang="en-US" altLang="ja-JP" sz="2400" dirty="0" smtClean="0">
                <a:solidFill>
                  <a:srgbClr val="000000"/>
                </a:solidFill>
                <a:latin typeface="Comic Sans MS" pitchFamily="66" charset="0"/>
                <a:ea typeface="ＭＳ Ｐゴシック" charset="-128"/>
              </a:rPr>
              <a:t>TSUBAME2/SL390 </a:t>
            </a:r>
            <a:br>
              <a:rPr lang="en-US" altLang="ja-JP" sz="2400" dirty="0" smtClean="0">
                <a:solidFill>
                  <a:srgbClr val="000000"/>
                </a:solidFill>
                <a:latin typeface="Comic Sans MS" pitchFamily="66" charset="0"/>
                <a:ea typeface="ＭＳ Ｐゴシック" charset="-128"/>
              </a:rPr>
            </a:br>
            <a:r>
              <a:rPr lang="en-US" altLang="ja-JP" sz="2400" dirty="0" err="1" smtClean="0">
                <a:solidFill>
                  <a:srgbClr val="000000"/>
                </a:solidFill>
                <a:latin typeface="Comic Sans MS" pitchFamily="66" charset="0"/>
                <a:ea typeface="ＭＳ Ｐゴシック" charset="-128"/>
              </a:rPr>
              <a:t>Config</a:t>
            </a:r>
            <a:endParaRPr lang="en-US" altLang="ja-JP" sz="2400" dirty="0" smtClean="0">
              <a:solidFill>
                <a:srgbClr val="000000"/>
              </a:solidFill>
              <a:latin typeface="Comic Sans MS" pitchFamily="66" charset="0"/>
              <a:ea typeface="ＭＳ Ｐゴシック" charset="-128"/>
            </a:endParaRPr>
          </a:p>
          <a:p>
            <a:pPr defTabSz="449263">
              <a:lnSpc>
                <a:spcPct val="95000"/>
              </a:lnSpc>
              <a:buClr>
                <a:srgbClr val="000000"/>
              </a:buClr>
              <a:buSzPct val="100000"/>
              <a:buFontTx/>
              <a:buChar char="-"/>
            </a:pPr>
            <a:endParaRPr lang="ja-JP" altLang="en-US" sz="2400" dirty="0">
              <a:solidFill>
                <a:srgbClr val="000000"/>
              </a:solidFill>
              <a:latin typeface="Comic Sans MS" pitchFamily="66"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dissolve">
                                      <p:cBhvr>
                                        <p:cTn id="7" dur="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0"/>
            <a:ext cx="8286808" cy="1433513"/>
          </a:xfrm>
        </p:spPr>
        <p:txBody>
          <a:bodyPr/>
          <a:lstStyle/>
          <a:p>
            <a:r>
              <a:rPr kumimoji="1" lang="en-US" altLang="ja-JP" sz="3200" dirty="0" smtClean="0"/>
              <a:t>The “IDEAL TSUBAME2.0”</a:t>
            </a:r>
            <a:br>
              <a:rPr kumimoji="1" lang="en-US" altLang="ja-JP" sz="3200" dirty="0" smtClean="0"/>
            </a:br>
            <a:r>
              <a:rPr kumimoji="1" lang="en-US" altLang="ja-JP" sz="3200" dirty="0" smtClean="0"/>
              <a:t>(w/o cost constraints) node vs. ES1 node</a:t>
            </a:r>
            <a:endParaRPr kumimoji="1" lang="ja-JP" altLang="en-US" sz="3200" dirty="0"/>
          </a:p>
        </p:txBody>
      </p:sp>
      <p:pic>
        <p:nvPicPr>
          <p:cNvPr id="126" name="Picture 56" descr="GT200-Die"/>
          <p:cNvPicPr>
            <a:picLocks noChangeAspect="1" noChangeArrowheads="1"/>
          </p:cNvPicPr>
          <p:nvPr/>
        </p:nvPicPr>
        <p:blipFill>
          <a:blip r:embed="rId2" cstate="email"/>
          <a:srcRect/>
          <a:stretch>
            <a:fillRect/>
          </a:stretch>
        </p:blipFill>
        <p:spPr bwMode="auto">
          <a:xfrm>
            <a:off x="4929191" y="2803733"/>
            <a:ext cx="2200104" cy="1928826"/>
          </a:xfrm>
          <a:prstGeom prst="rect">
            <a:avLst/>
          </a:prstGeom>
          <a:noFill/>
          <a:ln w="9525">
            <a:noFill/>
            <a:miter lim="800000"/>
            <a:headEnd/>
            <a:tailEnd/>
          </a:ln>
        </p:spPr>
      </p:pic>
      <p:grpSp>
        <p:nvGrpSpPr>
          <p:cNvPr id="3" name="グループ化 50"/>
          <p:cNvGrpSpPr>
            <a:grpSpLocks/>
          </p:cNvGrpSpPr>
          <p:nvPr/>
        </p:nvGrpSpPr>
        <p:grpSpPr bwMode="auto">
          <a:xfrm rot="16200000">
            <a:off x="5698958" y="1462462"/>
            <a:ext cx="389291" cy="1785950"/>
            <a:chOff x="1662090" y="2304220"/>
            <a:chExt cx="469199" cy="2153484"/>
          </a:xfrm>
        </p:grpSpPr>
        <p:grpSp>
          <p:nvGrpSpPr>
            <p:cNvPr id="4" name="グループ化 27"/>
            <p:cNvGrpSpPr>
              <a:grpSpLocks/>
            </p:cNvGrpSpPr>
            <p:nvPr/>
          </p:nvGrpSpPr>
          <p:grpSpPr bwMode="auto">
            <a:xfrm>
              <a:off x="1662090" y="2304220"/>
              <a:ext cx="321030" cy="2001134"/>
              <a:chOff x="285720" y="1784814"/>
              <a:chExt cx="435684" cy="2715825"/>
            </a:xfrm>
          </p:grpSpPr>
          <p:sp>
            <p:nvSpPr>
              <p:cNvPr id="140" name="正方形/長方形 139"/>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1" name="正方形/長方形 140"/>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2" name="正方形/長方形 141"/>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3" name="正方形/長方形 142"/>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4" name="正方形/長方形 143"/>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5" name="正方形/長方形 144"/>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6" name="正方形/長方形 145"/>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7" name="正方形/長方形 146"/>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8" name="正方形/長方形 147"/>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9" name="正方形/長方形 148"/>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5" name="グループ化 38"/>
            <p:cNvGrpSpPr>
              <a:grpSpLocks/>
            </p:cNvGrpSpPr>
            <p:nvPr/>
          </p:nvGrpSpPr>
          <p:grpSpPr bwMode="auto">
            <a:xfrm>
              <a:off x="1814374" y="2456570"/>
              <a:ext cx="316915" cy="2001134"/>
              <a:chOff x="285562" y="1784745"/>
              <a:chExt cx="430099" cy="2715825"/>
            </a:xfrm>
          </p:grpSpPr>
          <p:sp>
            <p:nvSpPr>
              <p:cNvPr id="130" name="正方形/長方形 129"/>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1" name="正方形/長方形 130"/>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2" name="正方形/長方形 131"/>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3" name="正方形/長方形 132"/>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4" name="正方形/長方形 133"/>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5" name="正方形/長方形 134"/>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6" name="正方形/長方形 135"/>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7" name="正方形/長方形 136"/>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8" name="正方形/長方形 137"/>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9" name="正方形/長方形 138"/>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150" name="直線コネクタ 149"/>
          <p:cNvCxnSpPr/>
          <p:nvPr/>
        </p:nvCxnSpPr>
        <p:spPr>
          <a:xfrm rot="16200000" flipV="1">
            <a:off x="5464978" y="262513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0"/>
          <p:cNvGrpSpPr>
            <a:grpSpLocks/>
          </p:cNvGrpSpPr>
          <p:nvPr/>
        </p:nvGrpSpPr>
        <p:grpSpPr bwMode="auto">
          <a:xfrm rot="16200000">
            <a:off x="5984710" y="1248148"/>
            <a:ext cx="389291" cy="1785950"/>
            <a:chOff x="1662090" y="2304220"/>
            <a:chExt cx="469199" cy="2153484"/>
          </a:xfrm>
        </p:grpSpPr>
        <p:grpSp>
          <p:nvGrpSpPr>
            <p:cNvPr id="7" name="グループ化 27"/>
            <p:cNvGrpSpPr>
              <a:grpSpLocks/>
            </p:cNvGrpSpPr>
            <p:nvPr/>
          </p:nvGrpSpPr>
          <p:grpSpPr bwMode="auto">
            <a:xfrm>
              <a:off x="1662090" y="2304220"/>
              <a:ext cx="321030" cy="2001134"/>
              <a:chOff x="285720" y="1784814"/>
              <a:chExt cx="435684" cy="2715825"/>
            </a:xfrm>
          </p:grpSpPr>
          <p:sp>
            <p:nvSpPr>
              <p:cNvPr id="172" name="正方形/長方形 17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3" name="正方形/長方形 17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4" name="正方形/長方形 17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5" name="正方形/長方形 17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6" name="正方形/長方形 17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7" name="正方形/長方形 17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8" name="正方形/長方形 17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9" name="正方形/長方形 17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0" name="正方形/長方形 17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1" name="正方形/長方形 18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8" name="グループ化 38"/>
            <p:cNvGrpSpPr>
              <a:grpSpLocks/>
            </p:cNvGrpSpPr>
            <p:nvPr/>
          </p:nvGrpSpPr>
          <p:grpSpPr bwMode="auto">
            <a:xfrm>
              <a:off x="1814374" y="2456570"/>
              <a:ext cx="316915" cy="2001134"/>
              <a:chOff x="285562" y="1784745"/>
              <a:chExt cx="430099" cy="2715825"/>
            </a:xfrm>
          </p:grpSpPr>
          <p:sp>
            <p:nvSpPr>
              <p:cNvPr id="162" name="正方形/長方形 16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3" name="正方形/長方形 16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4" name="正方形/長方形 16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5" name="正方形/長方形 16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6" name="正方形/長方形 16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7" name="正方形/長方形 16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8" name="正方形/長方形 16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9" name="正方形/長方形 16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0" name="正方形/長方形 16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1" name="正方形/長方形 17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9" name="グループ化 50"/>
          <p:cNvGrpSpPr>
            <a:grpSpLocks/>
          </p:cNvGrpSpPr>
          <p:nvPr/>
        </p:nvGrpSpPr>
        <p:grpSpPr bwMode="auto">
          <a:xfrm rot="16200000">
            <a:off x="6270462" y="1033834"/>
            <a:ext cx="389291" cy="1785950"/>
            <a:chOff x="1662090" y="2304220"/>
            <a:chExt cx="469199" cy="2153484"/>
          </a:xfrm>
        </p:grpSpPr>
        <p:grpSp>
          <p:nvGrpSpPr>
            <p:cNvPr id="10" name="グループ化 27"/>
            <p:cNvGrpSpPr>
              <a:grpSpLocks/>
            </p:cNvGrpSpPr>
            <p:nvPr/>
          </p:nvGrpSpPr>
          <p:grpSpPr bwMode="auto">
            <a:xfrm>
              <a:off x="1662090" y="2304220"/>
              <a:ext cx="321030" cy="2001134"/>
              <a:chOff x="285720" y="1784814"/>
              <a:chExt cx="435684" cy="2715825"/>
            </a:xfrm>
          </p:grpSpPr>
          <p:sp>
            <p:nvSpPr>
              <p:cNvPr id="195" name="正方形/長方形 19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6" name="正方形/長方形 19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7" name="正方形/長方形 19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8" name="正方形/長方形 19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9" name="正方形/長方形 19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0" name="正方形/長方形 19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1" name="正方形/長方形 20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2" name="正方形/長方形 20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3" name="正方形/長方形 20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4" name="正方形/長方形 20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1" name="グループ化 38"/>
            <p:cNvGrpSpPr>
              <a:grpSpLocks/>
            </p:cNvGrpSpPr>
            <p:nvPr/>
          </p:nvGrpSpPr>
          <p:grpSpPr bwMode="auto">
            <a:xfrm>
              <a:off x="1814374" y="2456570"/>
              <a:ext cx="316915" cy="2001134"/>
              <a:chOff x="285562" y="1784745"/>
              <a:chExt cx="430099" cy="2715825"/>
            </a:xfrm>
          </p:grpSpPr>
          <p:sp>
            <p:nvSpPr>
              <p:cNvPr id="185" name="正方形/長方形 18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6" name="正方形/長方形 18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7" name="正方形/長方形 18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8" name="正方形/長方形 18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9" name="正方形/長方形 18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0" name="正方形/長方形 18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1" name="正方形/長方形 19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2" name="正方形/長方形 19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3" name="正方形/長方形 19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4" name="正方形/長方形 19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12" name="グループ化 50"/>
          <p:cNvGrpSpPr>
            <a:grpSpLocks/>
          </p:cNvGrpSpPr>
          <p:nvPr/>
        </p:nvGrpSpPr>
        <p:grpSpPr bwMode="auto">
          <a:xfrm rot="16200000">
            <a:off x="6556214" y="819520"/>
            <a:ext cx="389291" cy="1785950"/>
            <a:chOff x="1662090" y="2304220"/>
            <a:chExt cx="469199" cy="2153484"/>
          </a:xfrm>
        </p:grpSpPr>
        <p:grpSp>
          <p:nvGrpSpPr>
            <p:cNvPr id="13" name="グループ化 27"/>
            <p:cNvGrpSpPr>
              <a:grpSpLocks/>
            </p:cNvGrpSpPr>
            <p:nvPr/>
          </p:nvGrpSpPr>
          <p:grpSpPr bwMode="auto">
            <a:xfrm>
              <a:off x="1662090" y="2304220"/>
              <a:ext cx="321030" cy="2001134"/>
              <a:chOff x="285720" y="1784814"/>
              <a:chExt cx="435684" cy="2715825"/>
            </a:xfrm>
          </p:grpSpPr>
          <p:sp>
            <p:nvSpPr>
              <p:cNvPr id="218" name="正方形/長方形 21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9" name="正方形/長方形 21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0" name="正方形/長方形 21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1" name="正方形/長方形 22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2" name="正方形/長方形 22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3" name="正方形/長方形 22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4" name="正方形/長方形 22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5" name="正方形/長方形 22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6" name="正方形/長方形 22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7" name="正方形/長方形 226"/>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4" name="グループ化 38"/>
            <p:cNvGrpSpPr>
              <a:grpSpLocks/>
            </p:cNvGrpSpPr>
            <p:nvPr/>
          </p:nvGrpSpPr>
          <p:grpSpPr bwMode="auto">
            <a:xfrm>
              <a:off x="1814374" y="2456570"/>
              <a:ext cx="316915" cy="2001134"/>
              <a:chOff x="285562" y="1784745"/>
              <a:chExt cx="430099" cy="2715825"/>
            </a:xfrm>
          </p:grpSpPr>
          <p:sp>
            <p:nvSpPr>
              <p:cNvPr id="208" name="正方形/長方形 207"/>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9" name="正方形/長方形 20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0" name="正方形/長方形 209"/>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1" name="正方形/長方形 210"/>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2" name="正方形/長方形 21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3" name="正方形/長方形 21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4" name="正方形/長方形 21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5" name="正方形/長方形 21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6" name="正方形/長方形 21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7" name="正方形/長方形 21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28" name="直線コネクタ 227"/>
          <p:cNvCxnSpPr/>
          <p:nvPr/>
        </p:nvCxnSpPr>
        <p:spPr>
          <a:xfrm rot="5400000" flipH="1" flipV="1">
            <a:off x="5572134" y="2589419"/>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rot="5400000" flipH="1" flipV="1">
            <a:off x="5679291" y="2553700"/>
            <a:ext cx="5000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5400000" flipH="1" flipV="1">
            <a:off x="5786448" y="2517981"/>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16200000" flipV="1">
            <a:off x="5893606" y="2482261"/>
            <a:ext cx="6429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16200000" flipV="1">
            <a:off x="6000763" y="2446542"/>
            <a:ext cx="71438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16200000" flipV="1">
            <a:off x="6072201" y="2446542"/>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rot="5400000" flipH="1" flipV="1">
            <a:off x="6215075" y="2375105"/>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rot="5400000" flipH="1" flipV="1">
            <a:off x="6286513" y="2375105"/>
            <a:ext cx="100013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テキスト ボックス 908"/>
          <p:cNvSpPr txBox="1">
            <a:spLocks noChangeArrowheads="1"/>
          </p:cNvSpPr>
          <p:nvPr/>
        </p:nvSpPr>
        <p:spPr bwMode="auto">
          <a:xfrm>
            <a:off x="6357951" y="1446411"/>
            <a:ext cx="1992853" cy="1144929"/>
          </a:xfrm>
          <a:prstGeom prst="rect">
            <a:avLst/>
          </a:prstGeom>
          <a:solidFill>
            <a:schemeClr val="bg1">
              <a:alpha val="65881"/>
            </a:schemeClr>
          </a:solid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400" dirty="0" smtClean="0">
                <a:solidFill>
                  <a:srgbClr val="000000"/>
                </a:solidFill>
                <a:latin typeface="Comic Sans MS" pitchFamily="66" charset="0"/>
                <a:ea typeface="ＭＳ Ｐゴシック" charset="-128"/>
              </a:rPr>
              <a:t>GDDR5 </a:t>
            </a:r>
            <a:r>
              <a:rPr kumimoji="0" lang="en-US" altLang="ja-JP" sz="2400" dirty="0" err="1" smtClean="0">
                <a:solidFill>
                  <a:srgbClr val="000000"/>
                </a:solidFill>
                <a:latin typeface="Comic Sans MS" pitchFamily="66" charset="0"/>
                <a:ea typeface="ＭＳ Ｐゴシック" charset="-128"/>
              </a:rPr>
              <a:t>Mem</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FF0000"/>
                </a:solidFill>
                <a:latin typeface="Comic Sans MS" pitchFamily="66" charset="0"/>
                <a:ea typeface="ＭＳ Ｐゴシック" charset="-128"/>
              </a:rPr>
              <a:t>6GB</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b="1" u="sng" dirty="0" smtClean="0">
                <a:solidFill>
                  <a:srgbClr val="FF0000"/>
                </a:solidFill>
                <a:latin typeface="Comic Sans MS" pitchFamily="66" charset="0"/>
                <a:ea typeface="ＭＳ Ｐゴシック" charset="-128"/>
              </a:rPr>
              <a:t>~150GB/s</a:t>
            </a:r>
            <a:endParaRPr kumimoji="0" lang="ja-JP" altLang="en-US" sz="2400" b="1" u="sng" dirty="0">
              <a:solidFill>
                <a:srgbClr val="FF0000"/>
              </a:solidFill>
              <a:latin typeface="Comic Sans MS" pitchFamily="66" charset="0"/>
              <a:ea typeface="ＭＳ Ｐゴシック" charset="-128"/>
            </a:endParaRPr>
          </a:p>
        </p:txBody>
      </p:sp>
      <p:sp>
        <p:nvSpPr>
          <p:cNvPr id="245" name="正方形/長方形 244"/>
          <p:cNvSpPr/>
          <p:nvPr/>
        </p:nvSpPr>
        <p:spPr>
          <a:xfrm>
            <a:off x="5572133" y="5089749"/>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IOH</a:t>
            </a:r>
            <a:endParaRPr kumimoji="0" lang="ja-JP" altLang="en-US" dirty="0">
              <a:solidFill>
                <a:srgbClr val="000000"/>
              </a:solidFill>
            </a:endParaRPr>
          </a:p>
        </p:txBody>
      </p:sp>
      <p:grpSp>
        <p:nvGrpSpPr>
          <p:cNvPr id="15" name="グループ化 246"/>
          <p:cNvGrpSpPr/>
          <p:nvPr/>
        </p:nvGrpSpPr>
        <p:grpSpPr>
          <a:xfrm>
            <a:off x="6929455" y="4880696"/>
            <a:ext cx="571504" cy="637681"/>
            <a:chOff x="2190750" y="3649663"/>
            <a:chExt cx="881063" cy="1155700"/>
          </a:xfrm>
        </p:grpSpPr>
        <p:sp>
          <p:nvSpPr>
            <p:cNvPr id="248" name="角丸四角形 247"/>
            <p:cNvSpPr/>
            <p:nvPr/>
          </p:nvSpPr>
          <p:spPr bwMode="auto">
            <a:xfrm>
              <a:off x="2190750" y="3649663"/>
              <a:ext cx="881063"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6" name="グループ化 697"/>
            <p:cNvGrpSpPr>
              <a:grpSpLocks/>
            </p:cNvGrpSpPr>
            <p:nvPr/>
          </p:nvGrpSpPr>
          <p:grpSpPr bwMode="auto">
            <a:xfrm>
              <a:off x="2244722" y="3759200"/>
              <a:ext cx="771524" cy="330200"/>
              <a:chOff x="1999643" y="1785122"/>
              <a:chExt cx="1000132" cy="856452"/>
            </a:xfrm>
          </p:grpSpPr>
          <p:sp>
            <p:nvSpPr>
              <p:cNvPr id="254" name="正方形/長方形 253"/>
              <p:cNvSpPr/>
              <p:nvPr/>
            </p:nvSpPr>
            <p:spPr>
              <a:xfrm>
                <a:off x="1999643" y="1785122"/>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5" name="正方形/長方形 254"/>
              <p:cNvSpPr/>
              <p:nvPr/>
            </p:nvSpPr>
            <p:spPr>
              <a:xfrm>
                <a:off x="2499710" y="1785122"/>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sp>
          <p:nvSpPr>
            <p:cNvPr id="250" name="正方形/長方形 249"/>
            <p:cNvSpPr/>
            <p:nvPr/>
          </p:nvSpPr>
          <p:spPr bwMode="auto">
            <a:xfrm>
              <a:off x="2244725" y="4089400"/>
              <a:ext cx="771525" cy="220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7" name="グループ化 703"/>
            <p:cNvGrpSpPr>
              <a:grpSpLocks/>
            </p:cNvGrpSpPr>
            <p:nvPr/>
          </p:nvGrpSpPr>
          <p:grpSpPr bwMode="auto">
            <a:xfrm>
              <a:off x="2244722" y="4310063"/>
              <a:ext cx="771524" cy="330200"/>
              <a:chOff x="1999643" y="1785156"/>
              <a:chExt cx="1000132" cy="856452"/>
            </a:xfrm>
          </p:grpSpPr>
          <p:sp>
            <p:nvSpPr>
              <p:cNvPr id="252" name="正方形/長方形 251"/>
              <p:cNvSpPr/>
              <p:nvPr/>
            </p:nvSpPr>
            <p:spPr>
              <a:xfrm>
                <a:off x="1999643" y="1785156"/>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3" name="正方形/長方形 252"/>
              <p:cNvSpPr/>
              <p:nvPr/>
            </p:nvSpPr>
            <p:spPr>
              <a:xfrm>
                <a:off x="2499710" y="1785156"/>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56" name="直線コネクタ 255"/>
          <p:cNvCxnSpPr>
            <a:stCxn id="245" idx="0"/>
            <a:endCxn id="126" idx="2"/>
          </p:cNvCxnSpPr>
          <p:nvPr/>
        </p:nvCxnSpPr>
        <p:spPr>
          <a:xfrm rot="5400000" flipH="1" flipV="1">
            <a:off x="5836408" y="4896914"/>
            <a:ext cx="357190" cy="28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a:stCxn id="245" idx="3"/>
          </p:cNvCxnSpPr>
          <p:nvPr/>
        </p:nvCxnSpPr>
        <p:spPr>
          <a:xfrm flipV="1">
            <a:off x="6429393" y="5199537"/>
            <a:ext cx="500062" cy="330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正方形/長方形 259"/>
          <p:cNvSpPr/>
          <p:nvPr/>
        </p:nvSpPr>
        <p:spPr>
          <a:xfrm>
            <a:off x="5072067" y="5589815"/>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1" name="直線コネクタ 260"/>
          <p:cNvCxnSpPr>
            <a:stCxn id="260" idx="1"/>
          </p:cNvCxnSpPr>
          <p:nvPr/>
        </p:nvCxnSpPr>
        <p:spPr>
          <a:xfrm rot="10800000" flipV="1">
            <a:off x="4000497" y="6018439"/>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テキスト ボックス 687"/>
          <p:cNvSpPr txBox="1">
            <a:spLocks noChangeArrowheads="1"/>
          </p:cNvSpPr>
          <p:nvPr/>
        </p:nvSpPr>
        <p:spPr bwMode="auto">
          <a:xfrm>
            <a:off x="3929058" y="5072074"/>
            <a:ext cx="1441420" cy="96949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000" dirty="0" smtClean="0">
                <a:solidFill>
                  <a:srgbClr val="000000"/>
                </a:solidFill>
                <a:latin typeface="Comic Sans MS" pitchFamily="66" charset="0"/>
                <a:ea typeface="ＭＳ Ｐゴシック" charset="-128"/>
              </a:rPr>
              <a:t>QDR IBx2</a:t>
            </a:r>
            <a:br>
              <a:rPr kumimoji="0" lang="en-US" altLang="ja-JP" sz="2000" dirty="0" smtClean="0">
                <a:solidFill>
                  <a:srgbClr val="000000"/>
                </a:solidFill>
                <a:latin typeface="Comic Sans MS" pitchFamily="66" charset="0"/>
                <a:ea typeface="ＭＳ Ｐゴシック" charset="-128"/>
              </a:rPr>
            </a:br>
            <a:r>
              <a:rPr kumimoji="0" lang="en-US" altLang="ja-JP" sz="2000" b="1" dirty="0" smtClean="0">
                <a:solidFill>
                  <a:srgbClr val="FF0000"/>
                </a:solidFill>
                <a:latin typeface="Comic Sans MS" pitchFamily="66" charset="0"/>
                <a:ea typeface="ＭＳ Ｐゴシック" charset="-128"/>
              </a:rPr>
              <a:t>~=8GB/s</a:t>
            </a:r>
            <a:r>
              <a:rPr kumimoji="0" lang="en-US" altLang="ja-JP" sz="2000" dirty="0" smtClean="0">
                <a:solidFill>
                  <a:srgbClr val="FF0000"/>
                </a:solidFill>
                <a:latin typeface="Comic Sans MS" pitchFamily="66" charset="0"/>
                <a:ea typeface="ＭＳ Ｐゴシック" charset="-128"/>
              </a:rPr>
              <a:t/>
            </a:r>
            <a:br>
              <a:rPr kumimoji="0" lang="en-US" altLang="ja-JP" sz="2000" dirty="0" smtClean="0">
                <a:solidFill>
                  <a:srgbClr val="FF0000"/>
                </a:solidFill>
                <a:latin typeface="Comic Sans MS" pitchFamily="66" charset="0"/>
                <a:ea typeface="ＭＳ Ｐゴシック" charset="-128"/>
              </a:rPr>
            </a:br>
            <a:r>
              <a:rPr kumimoji="0" lang="en-US" altLang="ja-JP" sz="2000" dirty="0" smtClean="0">
                <a:solidFill>
                  <a:srgbClr val="FF0000"/>
                </a:solidFill>
                <a:latin typeface="Comic Sans MS" pitchFamily="66" charset="0"/>
                <a:ea typeface="ＭＳ Ｐゴシック" charset="-128"/>
              </a:rPr>
              <a:t>(up/down)</a:t>
            </a:r>
          </a:p>
        </p:txBody>
      </p:sp>
      <p:sp>
        <p:nvSpPr>
          <p:cNvPr id="264" name="正方形/長方形 263"/>
          <p:cNvSpPr/>
          <p:nvPr/>
        </p:nvSpPr>
        <p:spPr>
          <a:xfrm>
            <a:off x="5214943" y="5732697"/>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5" name="直線コネクタ 264"/>
          <p:cNvCxnSpPr>
            <a:stCxn id="264" idx="1"/>
          </p:cNvCxnSpPr>
          <p:nvPr/>
        </p:nvCxnSpPr>
        <p:spPr>
          <a:xfrm rot="10800000" flipV="1">
            <a:off x="4143373" y="6161321"/>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rot="5400000" flipH="1" flipV="1">
            <a:off x="5858680" y="5589023"/>
            <a:ext cx="42862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rot="5400000" flipH="1" flipV="1">
            <a:off x="5823754" y="5482659"/>
            <a:ext cx="214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6286513" y="5375501"/>
            <a:ext cx="443268" cy="1369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50"/>
          <p:cNvGrpSpPr>
            <a:grpSpLocks/>
          </p:cNvGrpSpPr>
          <p:nvPr/>
        </p:nvGrpSpPr>
        <p:grpSpPr bwMode="auto">
          <a:xfrm>
            <a:off x="6715141" y="5232625"/>
            <a:ext cx="128377" cy="588955"/>
            <a:chOff x="1662090" y="2304220"/>
            <a:chExt cx="469199" cy="2153484"/>
          </a:xfrm>
        </p:grpSpPr>
        <p:grpSp>
          <p:nvGrpSpPr>
            <p:cNvPr id="19" name="グループ化 27"/>
            <p:cNvGrpSpPr>
              <a:grpSpLocks/>
            </p:cNvGrpSpPr>
            <p:nvPr/>
          </p:nvGrpSpPr>
          <p:grpSpPr bwMode="auto">
            <a:xfrm>
              <a:off x="1662090" y="2304220"/>
              <a:ext cx="321030" cy="2001134"/>
              <a:chOff x="285720" y="1784814"/>
              <a:chExt cx="435684" cy="2715825"/>
            </a:xfrm>
          </p:grpSpPr>
          <p:sp>
            <p:nvSpPr>
              <p:cNvPr id="288" name="正方形/長方形 287"/>
              <p:cNvSpPr/>
              <p:nvPr/>
            </p:nvSpPr>
            <p:spPr>
              <a:xfrm>
                <a:off x="285720" y="1784814"/>
                <a:ext cx="435684"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9" name="正方形/長方形 288"/>
              <p:cNvSpPr/>
              <p:nvPr/>
            </p:nvSpPr>
            <p:spPr>
              <a:xfrm>
                <a:off x="358334" y="1927310"/>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0" name="正方形/長方形 289"/>
              <p:cNvSpPr/>
              <p:nvPr/>
            </p:nvSpPr>
            <p:spPr>
              <a:xfrm>
                <a:off x="358334" y="2212304"/>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1" name="正方形/長方形 290"/>
              <p:cNvSpPr/>
              <p:nvPr/>
            </p:nvSpPr>
            <p:spPr>
              <a:xfrm>
                <a:off x="358334" y="2500093"/>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2" name="正方形/長方形 291"/>
              <p:cNvSpPr/>
              <p:nvPr/>
            </p:nvSpPr>
            <p:spPr>
              <a:xfrm>
                <a:off x="358334" y="2785087"/>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3" name="正方形/長方形 292"/>
              <p:cNvSpPr/>
              <p:nvPr/>
            </p:nvSpPr>
            <p:spPr>
              <a:xfrm>
                <a:off x="358334" y="3070081"/>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4" name="正方形/長方形 293"/>
              <p:cNvSpPr/>
              <p:nvPr/>
            </p:nvSpPr>
            <p:spPr>
              <a:xfrm>
                <a:off x="358334" y="3357868"/>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5" name="正方形/長方形 294"/>
              <p:cNvSpPr/>
              <p:nvPr/>
            </p:nvSpPr>
            <p:spPr>
              <a:xfrm>
                <a:off x="358334" y="3642862"/>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6" name="正方形/長方形 295"/>
              <p:cNvSpPr/>
              <p:nvPr/>
            </p:nvSpPr>
            <p:spPr>
              <a:xfrm>
                <a:off x="358334" y="3927856"/>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7" name="正方形/長方形 296"/>
              <p:cNvSpPr/>
              <p:nvPr/>
            </p:nvSpPr>
            <p:spPr>
              <a:xfrm>
                <a:off x="358334" y="4215645"/>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0" name="グループ化 38"/>
            <p:cNvGrpSpPr>
              <a:grpSpLocks/>
            </p:cNvGrpSpPr>
            <p:nvPr/>
          </p:nvGrpSpPr>
          <p:grpSpPr bwMode="auto">
            <a:xfrm>
              <a:off x="1814374" y="2456570"/>
              <a:ext cx="316915" cy="2001134"/>
              <a:chOff x="285562" y="1784745"/>
              <a:chExt cx="430099" cy="2715825"/>
            </a:xfrm>
          </p:grpSpPr>
          <p:sp>
            <p:nvSpPr>
              <p:cNvPr id="278" name="正方形/長方形 277"/>
              <p:cNvSpPr/>
              <p:nvPr/>
            </p:nvSpPr>
            <p:spPr>
              <a:xfrm>
                <a:off x="285562" y="1784745"/>
                <a:ext cx="430099"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9" name="正方形/長方形 278"/>
              <p:cNvSpPr/>
              <p:nvPr/>
            </p:nvSpPr>
            <p:spPr>
              <a:xfrm>
                <a:off x="358176" y="1927241"/>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0" name="正方形/長方形 279"/>
              <p:cNvSpPr/>
              <p:nvPr/>
            </p:nvSpPr>
            <p:spPr>
              <a:xfrm>
                <a:off x="358176" y="2212235"/>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1" name="正方形/長方形 280"/>
              <p:cNvSpPr/>
              <p:nvPr/>
            </p:nvSpPr>
            <p:spPr>
              <a:xfrm>
                <a:off x="358176" y="2500024"/>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2" name="正方形/長方形 281"/>
              <p:cNvSpPr/>
              <p:nvPr/>
            </p:nvSpPr>
            <p:spPr>
              <a:xfrm>
                <a:off x="358176" y="2785018"/>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3" name="正方形/長方形 282"/>
              <p:cNvSpPr/>
              <p:nvPr/>
            </p:nvSpPr>
            <p:spPr>
              <a:xfrm>
                <a:off x="358176" y="3070012"/>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4" name="正方形/長方形 283"/>
              <p:cNvSpPr/>
              <p:nvPr/>
            </p:nvSpPr>
            <p:spPr>
              <a:xfrm>
                <a:off x="358176" y="3357799"/>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5" name="正方形/長方形 284"/>
              <p:cNvSpPr/>
              <p:nvPr/>
            </p:nvSpPr>
            <p:spPr>
              <a:xfrm>
                <a:off x="358176" y="3642793"/>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6" name="正方形/長方形 285"/>
              <p:cNvSpPr/>
              <p:nvPr/>
            </p:nvSpPr>
            <p:spPr>
              <a:xfrm>
                <a:off x="358176" y="3927787"/>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7" name="正方形/長方形 286"/>
              <p:cNvSpPr/>
              <p:nvPr/>
            </p:nvSpPr>
            <p:spPr>
              <a:xfrm>
                <a:off x="358176" y="4215576"/>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sp>
        <p:nvSpPr>
          <p:cNvPr id="298" name="テキスト ボックス 908"/>
          <p:cNvSpPr txBox="1">
            <a:spLocks noChangeArrowheads="1"/>
          </p:cNvSpPr>
          <p:nvPr/>
        </p:nvSpPr>
        <p:spPr bwMode="auto">
          <a:xfrm>
            <a:off x="6177463" y="5518377"/>
            <a:ext cx="1323496"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SSD 200GB</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500MB/s</a:t>
            </a:r>
            <a:endParaRPr kumimoji="0" lang="ja-JP" altLang="en-US" sz="1600" dirty="0">
              <a:solidFill>
                <a:srgbClr val="000000"/>
              </a:solidFill>
              <a:latin typeface="Comic Sans MS" pitchFamily="66" charset="0"/>
              <a:ea typeface="ＭＳ Ｐゴシック" charset="-128"/>
            </a:endParaRPr>
          </a:p>
        </p:txBody>
      </p:sp>
      <p:grpSp>
        <p:nvGrpSpPr>
          <p:cNvPr id="21" name="グループ化 50"/>
          <p:cNvGrpSpPr>
            <a:grpSpLocks/>
          </p:cNvGrpSpPr>
          <p:nvPr/>
        </p:nvGrpSpPr>
        <p:grpSpPr bwMode="auto">
          <a:xfrm>
            <a:off x="7715273" y="4875435"/>
            <a:ext cx="128377" cy="588955"/>
            <a:chOff x="1662090" y="2304220"/>
            <a:chExt cx="469199" cy="2153484"/>
          </a:xfrm>
        </p:grpSpPr>
        <p:grpSp>
          <p:nvGrpSpPr>
            <p:cNvPr id="22" name="グループ化 27"/>
            <p:cNvGrpSpPr>
              <a:grpSpLocks/>
            </p:cNvGrpSpPr>
            <p:nvPr/>
          </p:nvGrpSpPr>
          <p:grpSpPr bwMode="auto">
            <a:xfrm>
              <a:off x="1662090" y="2304220"/>
              <a:ext cx="321030" cy="2001134"/>
              <a:chOff x="285720" y="1784814"/>
              <a:chExt cx="435684" cy="2715825"/>
            </a:xfrm>
          </p:grpSpPr>
          <p:sp>
            <p:nvSpPr>
              <p:cNvPr id="312" name="正方形/長方形 31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3" name="正方形/長方形 31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4" name="正方形/長方形 31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5" name="正方形/長方形 31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6" name="正方形/長方形 31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7" name="正方形/長方形 31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8" name="正方形/長方形 31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9" name="正方形/長方形 31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0" name="正方形/長方形 31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1" name="正方形/長方形 32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3" name="グループ化 38"/>
            <p:cNvGrpSpPr>
              <a:grpSpLocks/>
            </p:cNvGrpSpPr>
            <p:nvPr/>
          </p:nvGrpSpPr>
          <p:grpSpPr bwMode="auto">
            <a:xfrm>
              <a:off x="1814374" y="2456570"/>
              <a:ext cx="316915" cy="2001134"/>
              <a:chOff x="285562" y="1784745"/>
              <a:chExt cx="430099" cy="2715825"/>
            </a:xfrm>
          </p:grpSpPr>
          <p:sp>
            <p:nvSpPr>
              <p:cNvPr id="302" name="正方形/長方形 30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3" name="正方形/長方形 30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4" name="正方形/長方形 30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5" name="正方形/長方形 30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6" name="正方形/長方形 30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7" name="正方形/長方形 30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8" name="正方形/長方形 30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9" name="正方形/長方形 30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0" name="正方形/長方形 30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1" name="正方形/長方形 31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24" name="グループ化 50"/>
          <p:cNvGrpSpPr>
            <a:grpSpLocks/>
          </p:cNvGrpSpPr>
          <p:nvPr/>
        </p:nvGrpSpPr>
        <p:grpSpPr bwMode="auto">
          <a:xfrm>
            <a:off x="7858149" y="5089749"/>
            <a:ext cx="128377" cy="588955"/>
            <a:chOff x="1662090" y="2304220"/>
            <a:chExt cx="469199" cy="2153484"/>
          </a:xfrm>
        </p:grpSpPr>
        <p:grpSp>
          <p:nvGrpSpPr>
            <p:cNvPr id="25" name="グループ化 27"/>
            <p:cNvGrpSpPr>
              <a:grpSpLocks/>
            </p:cNvGrpSpPr>
            <p:nvPr/>
          </p:nvGrpSpPr>
          <p:grpSpPr bwMode="auto">
            <a:xfrm>
              <a:off x="1662090" y="2304220"/>
              <a:ext cx="321030" cy="2001134"/>
              <a:chOff x="285720" y="1784814"/>
              <a:chExt cx="435684" cy="2715825"/>
            </a:xfrm>
          </p:grpSpPr>
          <p:sp>
            <p:nvSpPr>
              <p:cNvPr id="335" name="正方形/長方形 33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6" name="正方形/長方形 33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7" name="正方形/長方形 33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8" name="正方形/長方形 33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9" name="正方形/長方形 33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0" name="正方形/長方形 33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1" name="正方形/長方形 34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2" name="正方形/長方形 34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3" name="正方形/長方形 34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4" name="正方形/長方形 34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6" name="グループ化 38"/>
            <p:cNvGrpSpPr>
              <a:grpSpLocks/>
            </p:cNvGrpSpPr>
            <p:nvPr/>
          </p:nvGrpSpPr>
          <p:grpSpPr bwMode="auto">
            <a:xfrm>
              <a:off x="1814374" y="2456570"/>
              <a:ext cx="316915" cy="2001134"/>
              <a:chOff x="285562" y="1784745"/>
              <a:chExt cx="430099" cy="2715825"/>
            </a:xfrm>
          </p:grpSpPr>
          <p:sp>
            <p:nvSpPr>
              <p:cNvPr id="325" name="正方形/長方形 32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6" name="正方形/長方形 32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7" name="正方形/長方形 32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8" name="正方形/長方形 32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9" name="正方形/長方形 32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0" name="正方形/長方形 32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1" name="正方形/長方形 33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2" name="正方形/長方形 33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3" name="正方形/長方形 33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4" name="正方形/長方形 33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345" name="直線コネクタ 344"/>
          <p:cNvCxnSpPr/>
          <p:nvPr/>
        </p:nvCxnSpPr>
        <p:spPr>
          <a:xfrm rot="16200000" flipV="1">
            <a:off x="7578030" y="5012679"/>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rot="16200000" flipV="1">
            <a:off x="7578029" y="5084117"/>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テキスト ボックス 908"/>
          <p:cNvSpPr txBox="1">
            <a:spLocks noChangeArrowheads="1"/>
          </p:cNvSpPr>
          <p:nvPr/>
        </p:nvSpPr>
        <p:spPr bwMode="auto">
          <a:xfrm>
            <a:off x="4878697" y="3089485"/>
            <a:ext cx="2279791" cy="1320361"/>
          </a:xfrm>
          <a:prstGeom prst="rect">
            <a:avLst/>
          </a:prstGeom>
          <a:solidFill>
            <a:schemeClr val="bg1">
              <a:alpha val="65881"/>
            </a:schemeClr>
          </a:solid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sz="2800" dirty="0" err="1" smtClean="0">
                <a:solidFill>
                  <a:srgbClr val="000000"/>
                </a:solidFill>
                <a:latin typeface="Comic Sans MS" pitchFamily="66" charset="0"/>
                <a:ea typeface="ＭＳ Ｐゴシック" charset="-128"/>
              </a:rPr>
              <a:t>nVidia</a:t>
            </a:r>
            <a:r>
              <a:rPr kumimoji="0" lang="en-US" altLang="ja-JP" sz="2800" dirty="0" smtClean="0">
                <a:solidFill>
                  <a:srgbClr val="000000"/>
                </a:solidFill>
                <a:latin typeface="Comic Sans MS" pitchFamily="66" charset="0"/>
                <a:ea typeface="ＭＳ Ｐゴシック" charset="-128"/>
              </a:rPr>
              <a:t> Fermi</a:t>
            </a:r>
            <a:br>
              <a:rPr kumimoji="0" lang="en-US" altLang="ja-JP" sz="2800" dirty="0" smtClean="0">
                <a:solidFill>
                  <a:srgbClr val="000000"/>
                </a:solidFill>
                <a:latin typeface="Comic Sans MS" pitchFamily="66" charset="0"/>
                <a:ea typeface="ＭＳ Ｐゴシック" charset="-128"/>
              </a:rPr>
            </a:br>
            <a:r>
              <a:rPr kumimoji="0" lang="en-US" altLang="ja-JP" sz="2800" dirty="0" smtClean="0">
                <a:solidFill>
                  <a:srgbClr val="000000"/>
                </a:solidFill>
                <a:latin typeface="Comic Sans MS" pitchFamily="66" charset="0"/>
                <a:ea typeface="ＭＳ Ｐゴシック" charset="-128"/>
              </a:rPr>
              <a:t>515GF</a:t>
            </a:r>
            <a:br>
              <a:rPr kumimoji="0" lang="en-US" altLang="ja-JP" sz="2800" dirty="0" smtClean="0">
                <a:solidFill>
                  <a:srgbClr val="000000"/>
                </a:solidFill>
                <a:latin typeface="Comic Sans MS" pitchFamily="66" charset="0"/>
                <a:ea typeface="ＭＳ Ｐゴシック" charset="-128"/>
              </a:rPr>
            </a:br>
            <a:r>
              <a:rPr kumimoji="0" lang="en-US" altLang="ja-JP" sz="2800" dirty="0" smtClean="0">
                <a:solidFill>
                  <a:srgbClr val="000000"/>
                </a:solidFill>
                <a:latin typeface="Comic Sans MS" pitchFamily="66" charset="0"/>
                <a:ea typeface="ＭＳ Ｐゴシック" charset="-128"/>
              </a:rPr>
              <a:t>DFP</a:t>
            </a:r>
            <a:endParaRPr kumimoji="0" lang="ja-JP" altLang="en-US" sz="2800" dirty="0">
              <a:solidFill>
                <a:srgbClr val="000000"/>
              </a:solidFill>
              <a:latin typeface="Comic Sans MS" pitchFamily="66" charset="0"/>
              <a:ea typeface="ＭＳ Ｐゴシック" charset="-128"/>
            </a:endParaRPr>
          </a:p>
        </p:txBody>
      </p:sp>
      <p:sp>
        <p:nvSpPr>
          <p:cNvPr id="351" name="テキスト ボックス 908"/>
          <p:cNvSpPr txBox="1">
            <a:spLocks noChangeArrowheads="1"/>
          </p:cNvSpPr>
          <p:nvPr/>
        </p:nvSpPr>
        <p:spPr bwMode="auto">
          <a:xfrm>
            <a:off x="7286645" y="3803865"/>
            <a:ext cx="1785950" cy="1115690"/>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400" dirty="0" smtClean="0">
                <a:solidFill>
                  <a:srgbClr val="000000"/>
                </a:solidFill>
                <a:latin typeface="Comic Sans MS" pitchFamily="66" charset="0"/>
                <a:ea typeface="ＭＳ Ｐゴシック" charset="-128"/>
              </a:rPr>
              <a:t>6 Core x86 CPU</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70GF</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OS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Services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Sparse access</a:t>
            </a:r>
            <a:endParaRPr kumimoji="0" lang="ja-JP" altLang="en-US" sz="1400" dirty="0">
              <a:solidFill>
                <a:srgbClr val="000000"/>
              </a:solidFill>
              <a:latin typeface="Comic Sans MS" pitchFamily="66" charset="0"/>
              <a:ea typeface="ＭＳ Ｐゴシック" charset="-128"/>
            </a:endParaRPr>
          </a:p>
        </p:txBody>
      </p:sp>
      <p:sp>
        <p:nvSpPr>
          <p:cNvPr id="206" name="テキスト ボックス 908"/>
          <p:cNvSpPr txBox="1">
            <a:spLocks noChangeArrowheads="1"/>
          </p:cNvSpPr>
          <p:nvPr/>
        </p:nvSpPr>
        <p:spPr bwMode="auto">
          <a:xfrm>
            <a:off x="7429521" y="5375501"/>
            <a:ext cx="1643074"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16-32GB </a:t>
            </a:r>
            <a:r>
              <a:rPr kumimoji="0" lang="en-US" altLang="ja-JP" sz="1600" dirty="0" err="1" smtClean="0">
                <a:solidFill>
                  <a:srgbClr val="000000"/>
                </a:solidFill>
                <a:latin typeface="Comic Sans MS" pitchFamily="66" charset="0"/>
                <a:ea typeface="ＭＳ Ｐゴシック" charset="-128"/>
              </a:rPr>
              <a:t>Mem</a:t>
            </a:r>
            <a:r>
              <a:rPr kumimoji="0" lang="en-US" altLang="ja-JP" sz="1600" dirty="0" smtClean="0">
                <a:solidFill>
                  <a:srgbClr val="000000"/>
                </a:solidFill>
                <a:latin typeface="Comic Sans MS" pitchFamily="66" charset="0"/>
                <a:ea typeface="ＭＳ Ｐゴシック" charset="-128"/>
              </a:rPr>
              <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30-43GB/s</a:t>
            </a:r>
            <a:endParaRPr kumimoji="0" lang="ja-JP" altLang="en-US" sz="1600" dirty="0">
              <a:solidFill>
                <a:srgbClr val="000000"/>
              </a:solidFill>
              <a:latin typeface="Comic Sans MS" pitchFamily="66" charset="0"/>
              <a:ea typeface="ＭＳ Ｐゴシック" charset="-128"/>
            </a:endParaRPr>
          </a:p>
        </p:txBody>
      </p:sp>
      <p:sp>
        <p:nvSpPr>
          <p:cNvPr id="236" name="テキスト ボックス 235"/>
          <p:cNvSpPr txBox="1"/>
          <p:nvPr/>
        </p:nvSpPr>
        <p:spPr>
          <a:xfrm>
            <a:off x="4714877" y="4776466"/>
            <a:ext cx="2357454" cy="384721"/>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FF0000"/>
                </a:solidFill>
                <a:latin typeface="Comic Sans MS" pitchFamily="66" charset="0"/>
                <a:ea typeface="ＭＳ Ｐゴシック" charset="-128"/>
              </a:rPr>
              <a:t>PCI-e x16 8GB/s</a:t>
            </a:r>
            <a:endParaRPr lang="ja-JP" altLang="en-US" sz="2000" dirty="0">
              <a:solidFill>
                <a:srgbClr val="FF0000"/>
              </a:solidFill>
              <a:latin typeface="Comic Sans MS" pitchFamily="66" charset="0"/>
              <a:ea typeface="ＭＳ Ｐゴシック" charset="-128"/>
            </a:endParaRPr>
          </a:p>
        </p:txBody>
      </p:sp>
      <p:sp>
        <p:nvSpPr>
          <p:cNvPr id="237" name="正方形/長方形 236"/>
          <p:cNvSpPr/>
          <p:nvPr/>
        </p:nvSpPr>
        <p:spPr bwMode="auto">
          <a:xfrm>
            <a:off x="428596" y="3000372"/>
            <a:ext cx="2571768" cy="571504"/>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smtClean="0">
              <a:solidFill>
                <a:srgbClr val="FFFFFF"/>
              </a:solidFill>
              <a:latin typeface="Comic Sans MS" pitchFamily="66" charset="0"/>
            </a:endParaRPr>
          </a:p>
        </p:txBody>
      </p:sp>
      <p:sp>
        <p:nvSpPr>
          <p:cNvPr id="239" name="テキスト ボックス 238"/>
          <p:cNvSpPr txBox="1"/>
          <p:nvPr/>
        </p:nvSpPr>
        <p:spPr>
          <a:xfrm>
            <a:off x="428596" y="3071810"/>
            <a:ext cx="2658100" cy="384721"/>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Main Memory (</a:t>
            </a:r>
            <a:r>
              <a:rPr lang="en-US" altLang="ja-JP" sz="2000" dirty="0" smtClean="0">
                <a:solidFill>
                  <a:srgbClr val="FF0000"/>
                </a:solidFill>
                <a:latin typeface="Comic Sans MS" pitchFamily="66" charset="0"/>
                <a:ea typeface="ＭＳ Ｐゴシック" charset="-128"/>
              </a:rPr>
              <a:t>16GB</a:t>
            </a:r>
            <a:r>
              <a:rPr lang="en-US" altLang="ja-JP" sz="2000" dirty="0" smtClean="0">
                <a:solidFill>
                  <a:srgbClr val="000000"/>
                </a:solidFill>
                <a:latin typeface="Comic Sans MS" pitchFamily="66" charset="0"/>
                <a:ea typeface="ＭＳ Ｐゴシック" charset="-128"/>
              </a:rPr>
              <a:t>)</a:t>
            </a:r>
            <a:endParaRPr lang="ja-JP" altLang="en-US" sz="2000" dirty="0">
              <a:solidFill>
                <a:srgbClr val="000000"/>
              </a:solidFill>
              <a:latin typeface="Comic Sans MS" pitchFamily="66" charset="0"/>
              <a:ea typeface="ＭＳ Ｐゴシック" charset="-128"/>
            </a:endParaRPr>
          </a:p>
        </p:txBody>
      </p:sp>
      <p:sp>
        <p:nvSpPr>
          <p:cNvPr id="242" name="正方形/長方形 241"/>
          <p:cNvSpPr/>
          <p:nvPr/>
        </p:nvSpPr>
        <p:spPr bwMode="auto">
          <a:xfrm>
            <a:off x="428596" y="2428868"/>
            <a:ext cx="2571768" cy="57150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smtClean="0">
              <a:solidFill>
                <a:srgbClr val="FFFFFF"/>
              </a:solidFill>
              <a:latin typeface="Comic Sans MS" pitchFamily="66" charset="0"/>
            </a:endParaRPr>
          </a:p>
        </p:txBody>
      </p:sp>
      <p:sp>
        <p:nvSpPr>
          <p:cNvPr id="243" name="テキスト ボックス 242"/>
          <p:cNvSpPr txBox="1"/>
          <p:nvPr/>
        </p:nvSpPr>
        <p:spPr>
          <a:xfrm>
            <a:off x="642910" y="2500306"/>
            <a:ext cx="2178802" cy="384721"/>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RCU/MNU (NW)</a:t>
            </a:r>
            <a:endParaRPr lang="ja-JP" altLang="en-US" sz="2000" dirty="0">
              <a:solidFill>
                <a:srgbClr val="000000"/>
              </a:solidFill>
              <a:latin typeface="Comic Sans MS" pitchFamily="66" charset="0"/>
              <a:ea typeface="ＭＳ Ｐゴシック" charset="-128"/>
            </a:endParaRPr>
          </a:p>
        </p:txBody>
      </p:sp>
      <p:cxnSp>
        <p:nvCxnSpPr>
          <p:cNvPr id="251" name="直線コネクタ 250"/>
          <p:cNvCxnSpPr/>
          <p:nvPr/>
        </p:nvCxnSpPr>
        <p:spPr bwMode="auto">
          <a:xfrm rot="5400000">
            <a:off x="861994" y="3643314"/>
            <a:ext cx="285752"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257" name="正方形/長方形 256"/>
          <p:cNvSpPr/>
          <p:nvPr/>
        </p:nvSpPr>
        <p:spPr bwMode="auto">
          <a:xfrm>
            <a:off x="719118" y="3786190"/>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58" name="直線コネクタ 357"/>
          <p:cNvCxnSpPr/>
          <p:nvPr/>
        </p:nvCxnSpPr>
        <p:spPr bwMode="auto">
          <a:xfrm rot="5400000">
            <a:off x="978675" y="3679033"/>
            <a:ext cx="357190"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59" name="正方形/長方形 358"/>
          <p:cNvSpPr/>
          <p:nvPr/>
        </p:nvSpPr>
        <p:spPr bwMode="auto">
          <a:xfrm>
            <a:off x="871518" y="3857628"/>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60" name="直線コネクタ 359"/>
          <p:cNvCxnSpPr/>
          <p:nvPr/>
        </p:nvCxnSpPr>
        <p:spPr bwMode="auto">
          <a:xfrm rot="5400000">
            <a:off x="1095356" y="3714752"/>
            <a:ext cx="428628"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61" name="正方形/長方形 360"/>
          <p:cNvSpPr/>
          <p:nvPr/>
        </p:nvSpPr>
        <p:spPr bwMode="auto">
          <a:xfrm>
            <a:off x="1023918" y="3929066"/>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62" name="直線コネクタ 361"/>
          <p:cNvCxnSpPr/>
          <p:nvPr/>
        </p:nvCxnSpPr>
        <p:spPr bwMode="auto">
          <a:xfrm rot="5400000">
            <a:off x="1212037" y="3750471"/>
            <a:ext cx="500066"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63" name="正方形/長方形 362"/>
          <p:cNvSpPr/>
          <p:nvPr/>
        </p:nvSpPr>
        <p:spPr bwMode="auto">
          <a:xfrm>
            <a:off x="1176318" y="4000504"/>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64" name="直線コネクタ 363"/>
          <p:cNvCxnSpPr/>
          <p:nvPr/>
        </p:nvCxnSpPr>
        <p:spPr bwMode="auto">
          <a:xfrm rot="5400000">
            <a:off x="1328718" y="3786190"/>
            <a:ext cx="571504"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65" name="正方形/長方形 364"/>
          <p:cNvSpPr/>
          <p:nvPr/>
        </p:nvSpPr>
        <p:spPr bwMode="auto">
          <a:xfrm>
            <a:off x="1328718" y="4071942"/>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66" name="直線コネクタ 365"/>
          <p:cNvCxnSpPr/>
          <p:nvPr/>
        </p:nvCxnSpPr>
        <p:spPr bwMode="auto">
          <a:xfrm rot="5400000">
            <a:off x="1445399" y="3821909"/>
            <a:ext cx="642942"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67" name="正方形/長方形 366"/>
          <p:cNvSpPr/>
          <p:nvPr/>
        </p:nvSpPr>
        <p:spPr bwMode="auto">
          <a:xfrm>
            <a:off x="1481118" y="4143380"/>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68" name="直線コネクタ 367"/>
          <p:cNvCxnSpPr/>
          <p:nvPr/>
        </p:nvCxnSpPr>
        <p:spPr bwMode="auto">
          <a:xfrm rot="5400000">
            <a:off x="1562080" y="3857628"/>
            <a:ext cx="714380"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69" name="正方形/長方形 368"/>
          <p:cNvSpPr/>
          <p:nvPr/>
        </p:nvSpPr>
        <p:spPr bwMode="auto">
          <a:xfrm>
            <a:off x="1633518" y="4214818"/>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cxnSp>
        <p:nvCxnSpPr>
          <p:cNvPr id="370" name="直線コネクタ 369"/>
          <p:cNvCxnSpPr/>
          <p:nvPr/>
        </p:nvCxnSpPr>
        <p:spPr bwMode="auto">
          <a:xfrm rot="5400000">
            <a:off x="1678761" y="3893347"/>
            <a:ext cx="785818" cy="0"/>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71" name="正方形/長方形 370"/>
          <p:cNvSpPr/>
          <p:nvPr/>
        </p:nvSpPr>
        <p:spPr bwMode="auto">
          <a:xfrm>
            <a:off x="1785918" y="4286256"/>
            <a:ext cx="571504" cy="1357322"/>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a:lnSpc>
                <a:spcPct val="95000"/>
              </a:lnSpc>
              <a:buClr>
                <a:srgbClr val="000000"/>
              </a:buClr>
              <a:buSzPct val="100000"/>
              <a:buFont typeface="Times New Roman" pitchFamily="18" charset="0"/>
              <a:buNone/>
            </a:pPr>
            <a:r>
              <a:rPr kumimoji="0" lang="en-US" altLang="ja-JP" sz="2000" dirty="0" smtClean="0">
                <a:solidFill>
                  <a:srgbClr val="FFFFFF"/>
                </a:solidFill>
                <a:latin typeface="Comic Sans MS" pitchFamily="66" charset="0"/>
              </a:rPr>
              <a:t>AP</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8</a:t>
            </a:r>
            <a:br>
              <a:rPr kumimoji="0" lang="en-US" altLang="ja-JP" sz="2000" dirty="0" smtClean="0">
                <a:solidFill>
                  <a:srgbClr val="FFFFFF"/>
                </a:solidFill>
                <a:latin typeface="Comic Sans MS" pitchFamily="66" charset="0"/>
              </a:rPr>
            </a:br>
            <a:r>
              <a:rPr kumimoji="0" lang="en-US" altLang="ja-JP" sz="2000" dirty="0" smtClean="0">
                <a:solidFill>
                  <a:srgbClr val="FFFFFF"/>
                </a:solidFill>
                <a:latin typeface="Comic Sans MS" pitchFamily="66" charset="0"/>
              </a:rPr>
              <a:t>GF</a:t>
            </a:r>
            <a:endParaRPr kumimoji="0" lang="ja-JP" altLang="en-US" sz="2000" dirty="0" smtClean="0">
              <a:solidFill>
                <a:srgbClr val="FFFFFF"/>
              </a:solidFill>
              <a:latin typeface="Comic Sans MS" pitchFamily="66" charset="0"/>
            </a:endParaRPr>
          </a:p>
        </p:txBody>
      </p:sp>
      <p:sp>
        <p:nvSpPr>
          <p:cNvPr id="387" name="テキスト ボックス 386"/>
          <p:cNvSpPr txBox="1"/>
          <p:nvPr/>
        </p:nvSpPr>
        <p:spPr>
          <a:xfrm>
            <a:off x="1928794" y="3714752"/>
            <a:ext cx="1249060" cy="384721"/>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000" b="1" dirty="0" smtClean="0">
                <a:solidFill>
                  <a:srgbClr val="FF0000"/>
                </a:solidFill>
                <a:latin typeface="Comic Sans MS" pitchFamily="66" charset="0"/>
                <a:ea typeface="ＭＳ Ｐゴシック" charset="-128"/>
              </a:rPr>
              <a:t>256GB/s</a:t>
            </a:r>
            <a:endParaRPr lang="ja-JP" altLang="en-US" sz="2000" b="1" dirty="0">
              <a:solidFill>
                <a:srgbClr val="FF0000"/>
              </a:solidFill>
              <a:latin typeface="Comic Sans MS" pitchFamily="66" charset="0"/>
              <a:ea typeface="ＭＳ Ｐゴシック" charset="-128"/>
            </a:endParaRPr>
          </a:p>
        </p:txBody>
      </p:sp>
      <p:sp>
        <p:nvSpPr>
          <p:cNvPr id="388" name="テキスト ボックス 387"/>
          <p:cNvSpPr txBox="1"/>
          <p:nvPr/>
        </p:nvSpPr>
        <p:spPr>
          <a:xfrm>
            <a:off x="785786" y="5544609"/>
            <a:ext cx="1537600" cy="384721"/>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Total 64GF</a:t>
            </a:r>
            <a:endParaRPr lang="ja-JP" altLang="en-US" sz="2000" dirty="0">
              <a:solidFill>
                <a:srgbClr val="000000"/>
              </a:solidFill>
              <a:latin typeface="Comic Sans MS" pitchFamily="66" charset="0"/>
              <a:ea typeface="ＭＳ Ｐゴシック" charset="-128"/>
            </a:endParaRPr>
          </a:p>
        </p:txBody>
      </p:sp>
      <p:cxnSp>
        <p:nvCxnSpPr>
          <p:cNvPr id="389" name="直線コネクタ 388"/>
          <p:cNvCxnSpPr/>
          <p:nvPr/>
        </p:nvCxnSpPr>
        <p:spPr bwMode="auto">
          <a:xfrm rot="5400000">
            <a:off x="1250133" y="2035959"/>
            <a:ext cx="785818"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cxnSp>
        <p:nvCxnSpPr>
          <p:cNvPr id="390" name="直線コネクタ 389"/>
          <p:cNvCxnSpPr/>
          <p:nvPr/>
        </p:nvCxnSpPr>
        <p:spPr bwMode="auto">
          <a:xfrm rot="5400000">
            <a:off x="1464447" y="2035959"/>
            <a:ext cx="785818" cy="0"/>
          </a:xfrm>
          <a:prstGeom prst="line">
            <a:avLst/>
          </a:prstGeom>
          <a:solidFill>
            <a:srgbClr val="00B8FF"/>
          </a:solidFill>
          <a:ln w="38100" cap="flat" cmpd="sng" algn="ctr">
            <a:solidFill>
              <a:schemeClr val="tx1"/>
            </a:solidFill>
            <a:prstDash val="solid"/>
            <a:round/>
            <a:headEnd type="triangle" w="med" len="med"/>
            <a:tailEnd type="none" w="med" len="med"/>
          </a:ln>
          <a:effectLst/>
        </p:spPr>
      </p:cxnSp>
      <p:sp>
        <p:nvSpPr>
          <p:cNvPr id="391" name="テキスト ボックス 390"/>
          <p:cNvSpPr txBox="1"/>
          <p:nvPr/>
        </p:nvSpPr>
        <p:spPr>
          <a:xfrm>
            <a:off x="1714480" y="1785926"/>
            <a:ext cx="2857520" cy="677108"/>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2000" dirty="0" smtClean="0">
                <a:solidFill>
                  <a:srgbClr val="FF0000"/>
                </a:solidFill>
                <a:latin typeface="Comic Sans MS" pitchFamily="66" charset="0"/>
                <a:ea typeface="ＭＳ Ｐゴシック" charset="-128"/>
              </a:rPr>
              <a:t>To Crossbar NW</a:t>
            </a:r>
            <a:br>
              <a:rPr lang="en-US" altLang="ja-JP" sz="2000" dirty="0" smtClean="0">
                <a:solidFill>
                  <a:srgbClr val="FF0000"/>
                </a:solidFill>
                <a:latin typeface="Comic Sans MS" pitchFamily="66" charset="0"/>
                <a:ea typeface="ＭＳ Ｐゴシック" charset="-128"/>
              </a:rPr>
            </a:br>
            <a:r>
              <a:rPr lang="en-US" altLang="ja-JP" sz="2000" b="1" dirty="0" smtClean="0">
                <a:solidFill>
                  <a:srgbClr val="FF0000"/>
                </a:solidFill>
                <a:latin typeface="Comic Sans MS" pitchFamily="66" charset="0"/>
                <a:ea typeface="ＭＳ Ｐゴシック" charset="-128"/>
              </a:rPr>
              <a:t>12.8GB/s </a:t>
            </a:r>
            <a:r>
              <a:rPr lang="en-US" altLang="ja-JP" sz="2000" dirty="0" smtClean="0">
                <a:solidFill>
                  <a:srgbClr val="FF0000"/>
                </a:solidFill>
                <a:latin typeface="Comic Sans MS" pitchFamily="66" charset="0"/>
                <a:ea typeface="ＭＳ Ｐゴシック" charset="-128"/>
              </a:rPr>
              <a:t>(up/down)</a:t>
            </a:r>
            <a:endParaRPr lang="ja-JP" altLang="en-US" sz="2000" dirty="0">
              <a:solidFill>
                <a:srgbClr val="FF0000"/>
              </a:solidFill>
              <a:latin typeface="Comic Sans MS" pitchFamily="66" charset="0"/>
              <a:ea typeface="ＭＳ Ｐゴシック" charset="-128"/>
            </a:endParaRPr>
          </a:p>
        </p:txBody>
      </p:sp>
      <p:sp>
        <p:nvSpPr>
          <p:cNvPr id="393" name="テキスト ボックス 392"/>
          <p:cNvSpPr txBox="1"/>
          <p:nvPr/>
        </p:nvSpPr>
        <p:spPr>
          <a:xfrm>
            <a:off x="0" y="5857892"/>
            <a:ext cx="3071802" cy="823302"/>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3200" b="1" i="1" dirty="0" smtClean="0">
                <a:solidFill>
                  <a:srgbClr val="000000"/>
                </a:solidFill>
                <a:latin typeface="Comic Sans MS" pitchFamily="66" charset="0"/>
                <a:ea typeface="ＭＳ Ｐゴシック" charset="-128"/>
              </a:rPr>
              <a:t>ES1 Node</a:t>
            </a:r>
            <a:br>
              <a:rPr lang="en-US" altLang="ja-JP" sz="3200" b="1" i="1" dirty="0" smtClean="0">
                <a:solidFill>
                  <a:srgbClr val="000000"/>
                </a:solidFill>
                <a:latin typeface="Comic Sans MS" pitchFamily="66" charset="0"/>
                <a:ea typeface="ＭＳ Ｐゴシック" charset="-128"/>
              </a:rPr>
            </a:br>
            <a:r>
              <a:rPr lang="en-US" altLang="ja-JP" b="1" i="1" dirty="0" smtClean="0">
                <a:solidFill>
                  <a:srgbClr val="FF0000"/>
                </a:solidFill>
                <a:latin typeface="Comic Sans MS" pitchFamily="66" charset="0"/>
                <a:ea typeface="ＭＳ Ｐゴシック" charset="-128"/>
              </a:rPr>
              <a:t>Total </a:t>
            </a:r>
            <a:r>
              <a:rPr lang="en-US" altLang="ja-JP" b="1" i="1" dirty="0" err="1" smtClean="0">
                <a:solidFill>
                  <a:srgbClr val="FF0000"/>
                </a:solidFill>
                <a:latin typeface="Comic Sans MS" pitchFamily="66" charset="0"/>
                <a:ea typeface="ＭＳ Ｐゴシック" charset="-128"/>
              </a:rPr>
              <a:t>Mem</a:t>
            </a:r>
            <a:r>
              <a:rPr lang="en-US" altLang="ja-JP" b="1" i="1" dirty="0" smtClean="0">
                <a:solidFill>
                  <a:srgbClr val="FF0000"/>
                </a:solidFill>
                <a:latin typeface="Comic Sans MS" pitchFamily="66" charset="0"/>
                <a:ea typeface="ＭＳ Ｐゴシック" charset="-128"/>
              </a:rPr>
              <a:t> BW 160TB/s </a:t>
            </a:r>
            <a:endParaRPr lang="ja-JP" altLang="en-US" sz="3200" b="1" i="1" dirty="0">
              <a:solidFill>
                <a:srgbClr val="FF0000"/>
              </a:solidFill>
              <a:latin typeface="Comic Sans MS" pitchFamily="66" charset="0"/>
              <a:ea typeface="ＭＳ Ｐゴシック" charset="-128"/>
            </a:endParaRPr>
          </a:p>
        </p:txBody>
      </p:sp>
      <p:sp>
        <p:nvSpPr>
          <p:cNvPr id="394" name="テキスト ボックス 393"/>
          <p:cNvSpPr txBox="1"/>
          <p:nvPr/>
        </p:nvSpPr>
        <p:spPr>
          <a:xfrm>
            <a:off x="6072198" y="6067278"/>
            <a:ext cx="3143272" cy="647870"/>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b="1" i="1" dirty="0" smtClean="0">
                <a:solidFill>
                  <a:srgbClr val="000000"/>
                </a:solidFill>
                <a:latin typeface="Comic Sans MS" pitchFamily="66" charset="0"/>
                <a:ea typeface="ＭＳ Ｐゴシック" charset="-128"/>
              </a:rPr>
              <a:t>TSUBAME2.0 Node</a:t>
            </a:r>
            <a:br>
              <a:rPr lang="en-US" altLang="ja-JP" sz="2000" b="1" i="1" dirty="0" smtClean="0">
                <a:solidFill>
                  <a:srgbClr val="000000"/>
                </a:solidFill>
                <a:latin typeface="Comic Sans MS" pitchFamily="66" charset="0"/>
                <a:ea typeface="ＭＳ Ｐゴシック" charset="-128"/>
              </a:rPr>
            </a:br>
            <a:r>
              <a:rPr lang="en-US" altLang="ja-JP" b="1" i="1" dirty="0" smtClean="0">
                <a:solidFill>
                  <a:srgbClr val="FF0000"/>
                </a:solidFill>
                <a:latin typeface="Comic Sans MS" pitchFamily="66" charset="0"/>
                <a:ea typeface="ＭＳ Ｐゴシック" charset="-128"/>
              </a:rPr>
              <a:t>Total </a:t>
            </a:r>
            <a:r>
              <a:rPr lang="en-US" altLang="ja-JP" b="1" i="1" dirty="0" err="1" smtClean="0">
                <a:solidFill>
                  <a:srgbClr val="FF0000"/>
                </a:solidFill>
                <a:latin typeface="Comic Sans MS" pitchFamily="66" charset="0"/>
                <a:ea typeface="ＭＳ Ｐゴシック" charset="-128"/>
              </a:rPr>
              <a:t>Mem</a:t>
            </a:r>
            <a:r>
              <a:rPr lang="en-US" altLang="ja-JP" b="1" i="1" dirty="0" smtClean="0">
                <a:solidFill>
                  <a:srgbClr val="FF0000"/>
                </a:solidFill>
                <a:latin typeface="Comic Sans MS" pitchFamily="66" charset="0"/>
                <a:ea typeface="ＭＳ Ｐゴシック" charset="-128"/>
              </a:rPr>
              <a:t> BW 0.72PB/s</a:t>
            </a:r>
            <a:endParaRPr lang="ja-JP" altLang="en-US" b="1" i="1" dirty="0">
              <a:solidFill>
                <a:srgbClr val="FF0000"/>
              </a:solidFill>
              <a:latin typeface="Comic Sans MS" pitchFamily="66" charset="0"/>
              <a:ea typeface="ＭＳ Ｐゴシック" charset="-128"/>
            </a:endParaRPr>
          </a:p>
        </p:txBody>
      </p:sp>
      <p:sp>
        <p:nvSpPr>
          <p:cNvPr id="395" name="円/楕円 394"/>
          <p:cNvSpPr/>
          <p:nvPr/>
        </p:nvSpPr>
        <p:spPr bwMode="auto">
          <a:xfrm rot="20426283">
            <a:off x="1865031" y="2402019"/>
            <a:ext cx="6503628" cy="1262857"/>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396" name="円/楕円 395"/>
          <p:cNvSpPr/>
          <p:nvPr/>
        </p:nvSpPr>
        <p:spPr bwMode="auto">
          <a:xfrm rot="3675654">
            <a:off x="585615" y="2936171"/>
            <a:ext cx="5932471" cy="1513463"/>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398" name="円/楕円 397"/>
          <p:cNvSpPr/>
          <p:nvPr/>
        </p:nvSpPr>
        <p:spPr bwMode="auto">
          <a:xfrm>
            <a:off x="0" y="6143644"/>
            <a:ext cx="9144000" cy="714356"/>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399" name="テキスト ボックス 398"/>
          <p:cNvSpPr txBox="1"/>
          <p:nvPr/>
        </p:nvSpPr>
        <p:spPr>
          <a:xfrm>
            <a:off x="2857488" y="4143380"/>
            <a:ext cx="2032929" cy="1027974"/>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3200" b="1" dirty="0" err="1" smtClean="0">
                <a:solidFill>
                  <a:srgbClr val="FF0000"/>
                </a:solidFill>
                <a:latin typeface="Comic Sans MS" pitchFamily="66" charset="0"/>
                <a:ea typeface="ＭＳ Ｐゴシック" charset="-128"/>
              </a:rPr>
              <a:t>Mem:NW</a:t>
            </a:r>
            <a:r>
              <a:rPr lang="en-US" altLang="ja-JP" sz="3200" b="1" dirty="0" smtClean="0">
                <a:solidFill>
                  <a:srgbClr val="FF0000"/>
                </a:solidFill>
                <a:latin typeface="Comic Sans MS" pitchFamily="66" charset="0"/>
                <a:ea typeface="ＭＳ Ｐゴシック" charset="-128"/>
              </a:rPr>
              <a:t/>
            </a:r>
            <a:br>
              <a:rPr lang="en-US" altLang="ja-JP" sz="3200" b="1" dirty="0" smtClean="0">
                <a:solidFill>
                  <a:srgbClr val="FF0000"/>
                </a:solidFill>
                <a:latin typeface="Comic Sans MS" pitchFamily="66" charset="0"/>
                <a:ea typeface="ＭＳ Ｐゴシック" charset="-128"/>
              </a:rPr>
            </a:br>
            <a:r>
              <a:rPr lang="en-US" altLang="ja-JP" sz="3200" b="1" dirty="0" smtClean="0">
                <a:solidFill>
                  <a:srgbClr val="FF0000"/>
                </a:solidFill>
                <a:latin typeface="Comic Sans MS" pitchFamily="66" charset="0"/>
                <a:ea typeface="ＭＳ Ｐゴシック" charset="-128"/>
              </a:rPr>
              <a:t>= ~10:1</a:t>
            </a:r>
            <a:endParaRPr lang="ja-JP" altLang="en-US" sz="3200" b="1" dirty="0">
              <a:solidFill>
                <a:srgbClr val="FF0000"/>
              </a:solidFill>
              <a:latin typeface="Comic Sans MS" pitchFamily="66" charset="0"/>
              <a:ea typeface="ＭＳ Ｐゴシック" charset="-128"/>
            </a:endParaRPr>
          </a:p>
        </p:txBody>
      </p:sp>
      <p:sp>
        <p:nvSpPr>
          <p:cNvPr id="400" name="テキスト ボックス 399"/>
          <p:cNvSpPr txBox="1"/>
          <p:nvPr/>
        </p:nvSpPr>
        <p:spPr>
          <a:xfrm>
            <a:off x="3000364" y="6018443"/>
            <a:ext cx="2428892" cy="911019"/>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2800" b="1" dirty="0" smtClean="0">
                <a:solidFill>
                  <a:srgbClr val="FF0000"/>
                </a:solidFill>
                <a:latin typeface="Comic Sans MS" pitchFamily="66" charset="0"/>
                <a:ea typeface="ＭＳ Ｐゴシック" charset="-128"/>
              </a:rPr>
              <a:t>X4.7 ES1 </a:t>
            </a:r>
            <a:r>
              <a:rPr lang="en-US" altLang="ja-JP" sz="2800" b="1" dirty="0" err="1" smtClean="0">
                <a:solidFill>
                  <a:srgbClr val="FF0000"/>
                </a:solidFill>
                <a:latin typeface="Comic Sans MS" pitchFamily="66" charset="0"/>
                <a:ea typeface="ＭＳ Ｐゴシック" charset="-128"/>
              </a:rPr>
              <a:t>Mem</a:t>
            </a:r>
            <a:r>
              <a:rPr lang="en-US" altLang="ja-JP" sz="2800" b="1" dirty="0" smtClean="0">
                <a:solidFill>
                  <a:srgbClr val="FF0000"/>
                </a:solidFill>
                <a:latin typeface="Comic Sans MS" pitchFamily="66" charset="0"/>
                <a:ea typeface="ＭＳ Ｐゴシック" charset="-128"/>
              </a:rPr>
              <a:t> BW</a:t>
            </a:r>
            <a:endParaRPr lang="ja-JP" altLang="en-US" sz="2800" b="1" dirty="0">
              <a:solidFill>
                <a:srgbClr val="FF0000"/>
              </a:solidFill>
              <a:latin typeface="Comic Sans MS" pitchFamily="66"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dissolve">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6"/>
                                        </p:tgtEl>
                                        <p:attrNameLst>
                                          <p:attrName>style.visibility</p:attrName>
                                        </p:attrNameLst>
                                      </p:cBhvr>
                                      <p:to>
                                        <p:strVal val="visible"/>
                                      </p:to>
                                    </p:set>
                                    <p:animEffect transition="in" filter="dissolve">
                                      <p:cBhvr>
                                        <p:cTn id="12" dur="500"/>
                                        <p:tgtEl>
                                          <p:spTgt spid="39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8"/>
                                        </p:tgtEl>
                                        <p:attrNameLst>
                                          <p:attrName>style.visibility</p:attrName>
                                        </p:attrNameLst>
                                      </p:cBhvr>
                                      <p:to>
                                        <p:strVal val="visible"/>
                                      </p:to>
                                    </p:set>
                                    <p:animEffect transition="in" filter="dissolve">
                                      <p:cBhvr>
                                        <p:cTn id="17" dur="500"/>
                                        <p:tgtEl>
                                          <p:spTgt spid="39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99"/>
                                        </p:tgtEl>
                                        <p:attrNameLst>
                                          <p:attrName>style.visibility</p:attrName>
                                        </p:attrNameLst>
                                      </p:cBhvr>
                                      <p:to>
                                        <p:strVal val="visible"/>
                                      </p:to>
                                    </p:set>
                                    <p:animEffect transition="in" filter="dissolve">
                                      <p:cBhvr>
                                        <p:cTn id="22" dur="500"/>
                                        <p:tgtEl>
                                          <p:spTgt spid="39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0"/>
                                        </p:tgtEl>
                                        <p:attrNameLst>
                                          <p:attrName>style.visibility</p:attrName>
                                        </p:attrNameLst>
                                      </p:cBhvr>
                                      <p:to>
                                        <p:strVal val="visible"/>
                                      </p:to>
                                    </p:set>
                                    <p:animEffect transition="in" filter="dissolve">
                                      <p:cBhvr>
                                        <p:cTn id="27"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p:bldP spid="396" grpId="0" animBg="1"/>
      <p:bldP spid="398" grpId="0" animBg="1"/>
      <p:bldP spid="399" grpId="0"/>
      <p:bldP spid="4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0"/>
            <a:ext cx="8286808" cy="1433513"/>
          </a:xfrm>
        </p:spPr>
        <p:txBody>
          <a:bodyPr/>
          <a:lstStyle/>
          <a:p>
            <a:r>
              <a:rPr kumimoji="1" lang="en-US" altLang="ja-JP" sz="3200" dirty="0" smtClean="0"/>
              <a:t>The “IDEAL TSUBAME2.0”</a:t>
            </a:r>
            <a:br>
              <a:rPr kumimoji="1" lang="en-US" altLang="ja-JP" sz="3200" dirty="0" smtClean="0"/>
            </a:br>
            <a:r>
              <a:rPr kumimoji="1" lang="en-US" altLang="ja-JP" sz="3200" dirty="0" smtClean="0"/>
              <a:t>node vs. 10PF NLP Node (2012) </a:t>
            </a:r>
            <a:endParaRPr kumimoji="1" lang="ja-JP" altLang="en-US" sz="3200" dirty="0"/>
          </a:p>
        </p:txBody>
      </p:sp>
      <p:pic>
        <p:nvPicPr>
          <p:cNvPr id="126" name="Picture 56" descr="GT200-Die"/>
          <p:cNvPicPr>
            <a:picLocks noChangeAspect="1" noChangeArrowheads="1"/>
          </p:cNvPicPr>
          <p:nvPr/>
        </p:nvPicPr>
        <p:blipFill>
          <a:blip r:embed="rId2" cstate="email"/>
          <a:srcRect/>
          <a:stretch>
            <a:fillRect/>
          </a:stretch>
        </p:blipFill>
        <p:spPr bwMode="auto">
          <a:xfrm>
            <a:off x="4929191" y="2803733"/>
            <a:ext cx="2200104" cy="1928826"/>
          </a:xfrm>
          <a:prstGeom prst="rect">
            <a:avLst/>
          </a:prstGeom>
          <a:noFill/>
          <a:ln w="9525">
            <a:noFill/>
            <a:miter lim="800000"/>
            <a:headEnd/>
            <a:tailEnd/>
          </a:ln>
        </p:spPr>
      </p:pic>
      <p:grpSp>
        <p:nvGrpSpPr>
          <p:cNvPr id="3" name="グループ化 50"/>
          <p:cNvGrpSpPr>
            <a:grpSpLocks/>
          </p:cNvGrpSpPr>
          <p:nvPr/>
        </p:nvGrpSpPr>
        <p:grpSpPr bwMode="auto">
          <a:xfrm rot="16200000">
            <a:off x="5698958" y="1462462"/>
            <a:ext cx="389291" cy="1785950"/>
            <a:chOff x="1662090" y="2304220"/>
            <a:chExt cx="469199" cy="2153484"/>
          </a:xfrm>
        </p:grpSpPr>
        <p:grpSp>
          <p:nvGrpSpPr>
            <p:cNvPr id="4" name="グループ化 27"/>
            <p:cNvGrpSpPr>
              <a:grpSpLocks/>
            </p:cNvGrpSpPr>
            <p:nvPr/>
          </p:nvGrpSpPr>
          <p:grpSpPr bwMode="auto">
            <a:xfrm>
              <a:off x="1662090" y="2304220"/>
              <a:ext cx="321030" cy="2001134"/>
              <a:chOff x="285720" y="1784814"/>
              <a:chExt cx="435684" cy="2715825"/>
            </a:xfrm>
          </p:grpSpPr>
          <p:sp>
            <p:nvSpPr>
              <p:cNvPr id="140" name="正方形/長方形 139"/>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1" name="正方形/長方形 140"/>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2" name="正方形/長方形 141"/>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3" name="正方形/長方形 142"/>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4" name="正方形/長方形 143"/>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5" name="正方形/長方形 144"/>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6" name="正方形/長方形 145"/>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7" name="正方形/長方形 146"/>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8" name="正方形/長方形 147"/>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49" name="正方形/長方形 148"/>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5" name="グループ化 38"/>
            <p:cNvGrpSpPr>
              <a:grpSpLocks/>
            </p:cNvGrpSpPr>
            <p:nvPr/>
          </p:nvGrpSpPr>
          <p:grpSpPr bwMode="auto">
            <a:xfrm>
              <a:off x="1814374" y="2456570"/>
              <a:ext cx="316915" cy="2001134"/>
              <a:chOff x="285562" y="1784745"/>
              <a:chExt cx="430099" cy="2715825"/>
            </a:xfrm>
          </p:grpSpPr>
          <p:sp>
            <p:nvSpPr>
              <p:cNvPr id="130" name="正方形/長方形 129"/>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1" name="正方形/長方形 130"/>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2" name="正方形/長方形 131"/>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3" name="正方形/長方形 132"/>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4" name="正方形/長方形 133"/>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5" name="正方形/長方形 134"/>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6" name="正方形/長方形 135"/>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7" name="正方形/長方形 136"/>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8" name="正方形/長方形 137"/>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39" name="正方形/長方形 138"/>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150" name="直線コネクタ 149"/>
          <p:cNvCxnSpPr/>
          <p:nvPr/>
        </p:nvCxnSpPr>
        <p:spPr>
          <a:xfrm rot="16200000" flipV="1">
            <a:off x="5464978" y="262513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グループ化 50"/>
          <p:cNvGrpSpPr>
            <a:grpSpLocks/>
          </p:cNvGrpSpPr>
          <p:nvPr/>
        </p:nvGrpSpPr>
        <p:grpSpPr bwMode="auto">
          <a:xfrm rot="16200000">
            <a:off x="5984710" y="1248148"/>
            <a:ext cx="389291" cy="1785950"/>
            <a:chOff x="1662090" y="2304220"/>
            <a:chExt cx="469199" cy="2153484"/>
          </a:xfrm>
        </p:grpSpPr>
        <p:grpSp>
          <p:nvGrpSpPr>
            <p:cNvPr id="7" name="グループ化 27"/>
            <p:cNvGrpSpPr>
              <a:grpSpLocks/>
            </p:cNvGrpSpPr>
            <p:nvPr/>
          </p:nvGrpSpPr>
          <p:grpSpPr bwMode="auto">
            <a:xfrm>
              <a:off x="1662090" y="2304220"/>
              <a:ext cx="321030" cy="2001134"/>
              <a:chOff x="285720" y="1784814"/>
              <a:chExt cx="435684" cy="2715825"/>
            </a:xfrm>
          </p:grpSpPr>
          <p:sp>
            <p:nvSpPr>
              <p:cNvPr id="172" name="正方形/長方形 17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3" name="正方形/長方形 17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4" name="正方形/長方形 17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5" name="正方形/長方形 17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6" name="正方形/長方形 17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7" name="正方形/長方形 17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8" name="正方形/長方形 17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9" name="正方形/長方形 17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0" name="正方形/長方形 17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1" name="正方形/長方形 18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8" name="グループ化 38"/>
            <p:cNvGrpSpPr>
              <a:grpSpLocks/>
            </p:cNvGrpSpPr>
            <p:nvPr/>
          </p:nvGrpSpPr>
          <p:grpSpPr bwMode="auto">
            <a:xfrm>
              <a:off x="1814374" y="2456570"/>
              <a:ext cx="316915" cy="2001134"/>
              <a:chOff x="285562" y="1784745"/>
              <a:chExt cx="430099" cy="2715825"/>
            </a:xfrm>
          </p:grpSpPr>
          <p:sp>
            <p:nvSpPr>
              <p:cNvPr id="162" name="正方形/長方形 16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3" name="正方形/長方形 16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4" name="正方形/長方形 16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5" name="正方形/長方形 16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6" name="正方形/長方形 16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7" name="正方形/長方形 16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8" name="正方形/長方形 16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69" name="正方形/長方形 16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0" name="正方形/長方形 16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71" name="正方形/長方形 17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9" name="グループ化 50"/>
          <p:cNvGrpSpPr>
            <a:grpSpLocks/>
          </p:cNvGrpSpPr>
          <p:nvPr/>
        </p:nvGrpSpPr>
        <p:grpSpPr bwMode="auto">
          <a:xfrm rot="16200000">
            <a:off x="6270462" y="1033834"/>
            <a:ext cx="389291" cy="1785950"/>
            <a:chOff x="1662090" y="2304220"/>
            <a:chExt cx="469199" cy="2153484"/>
          </a:xfrm>
        </p:grpSpPr>
        <p:grpSp>
          <p:nvGrpSpPr>
            <p:cNvPr id="10" name="グループ化 27"/>
            <p:cNvGrpSpPr>
              <a:grpSpLocks/>
            </p:cNvGrpSpPr>
            <p:nvPr/>
          </p:nvGrpSpPr>
          <p:grpSpPr bwMode="auto">
            <a:xfrm>
              <a:off x="1662090" y="2304220"/>
              <a:ext cx="321030" cy="2001134"/>
              <a:chOff x="285720" y="1784814"/>
              <a:chExt cx="435684" cy="2715825"/>
            </a:xfrm>
          </p:grpSpPr>
          <p:sp>
            <p:nvSpPr>
              <p:cNvPr id="195" name="正方形/長方形 19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6" name="正方形/長方形 19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7" name="正方形/長方形 19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8" name="正方形/長方形 19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9" name="正方形/長方形 19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0" name="正方形/長方形 19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1" name="正方形/長方形 20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2" name="正方形/長方形 20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3" name="正方形/長方形 20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4" name="正方形/長方形 20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1" name="グループ化 38"/>
            <p:cNvGrpSpPr>
              <a:grpSpLocks/>
            </p:cNvGrpSpPr>
            <p:nvPr/>
          </p:nvGrpSpPr>
          <p:grpSpPr bwMode="auto">
            <a:xfrm>
              <a:off x="1814374" y="2456570"/>
              <a:ext cx="316915" cy="2001134"/>
              <a:chOff x="285562" y="1784745"/>
              <a:chExt cx="430099" cy="2715825"/>
            </a:xfrm>
          </p:grpSpPr>
          <p:sp>
            <p:nvSpPr>
              <p:cNvPr id="185" name="正方形/長方形 18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6" name="正方形/長方形 18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7" name="正方形/長方形 18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8" name="正方形/長方形 18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89" name="正方形/長方形 18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0" name="正方形/長方形 18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1" name="正方形/長方形 19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2" name="正方形/長方形 19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3" name="正方形/長方形 19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194" name="正方形/長方形 19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12" name="グループ化 50"/>
          <p:cNvGrpSpPr>
            <a:grpSpLocks/>
          </p:cNvGrpSpPr>
          <p:nvPr/>
        </p:nvGrpSpPr>
        <p:grpSpPr bwMode="auto">
          <a:xfrm rot="16200000">
            <a:off x="6556214" y="819520"/>
            <a:ext cx="389291" cy="1785950"/>
            <a:chOff x="1662090" y="2304220"/>
            <a:chExt cx="469199" cy="2153484"/>
          </a:xfrm>
        </p:grpSpPr>
        <p:grpSp>
          <p:nvGrpSpPr>
            <p:cNvPr id="13" name="グループ化 27"/>
            <p:cNvGrpSpPr>
              <a:grpSpLocks/>
            </p:cNvGrpSpPr>
            <p:nvPr/>
          </p:nvGrpSpPr>
          <p:grpSpPr bwMode="auto">
            <a:xfrm>
              <a:off x="1662090" y="2304220"/>
              <a:ext cx="321030" cy="2001134"/>
              <a:chOff x="285720" y="1784814"/>
              <a:chExt cx="435684" cy="2715825"/>
            </a:xfrm>
          </p:grpSpPr>
          <p:sp>
            <p:nvSpPr>
              <p:cNvPr id="218" name="正方形/長方形 21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9" name="正方形/長方形 21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0" name="正方形/長方形 21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1" name="正方形/長方形 22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2" name="正方形/長方形 22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3" name="正方形/長方形 22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4" name="正方形/長方形 22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5" name="正方形/長方形 22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6" name="正方形/長方形 22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27" name="正方形/長方形 226"/>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14" name="グループ化 38"/>
            <p:cNvGrpSpPr>
              <a:grpSpLocks/>
            </p:cNvGrpSpPr>
            <p:nvPr/>
          </p:nvGrpSpPr>
          <p:grpSpPr bwMode="auto">
            <a:xfrm>
              <a:off x="1814374" y="2456570"/>
              <a:ext cx="316915" cy="2001134"/>
              <a:chOff x="285562" y="1784745"/>
              <a:chExt cx="430099" cy="2715825"/>
            </a:xfrm>
          </p:grpSpPr>
          <p:sp>
            <p:nvSpPr>
              <p:cNvPr id="208" name="正方形/長方形 207"/>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09" name="正方形/長方形 20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0" name="正方形/長方形 209"/>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1" name="正方形/長方形 210"/>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2" name="正方形/長方形 21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3" name="正方形/長方形 21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4" name="正方形/長方形 21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5" name="正方形/長方形 21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6" name="正方形/長方形 21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17" name="正方形/長方形 21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28" name="直線コネクタ 227"/>
          <p:cNvCxnSpPr/>
          <p:nvPr/>
        </p:nvCxnSpPr>
        <p:spPr>
          <a:xfrm rot="5400000" flipH="1" flipV="1">
            <a:off x="5572134" y="2589419"/>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rot="5400000" flipH="1" flipV="1">
            <a:off x="5679291" y="2553700"/>
            <a:ext cx="5000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rot="5400000" flipH="1" flipV="1">
            <a:off x="5786448" y="2517981"/>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rot="16200000" flipV="1">
            <a:off x="5893606" y="2482261"/>
            <a:ext cx="6429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rot="16200000" flipV="1">
            <a:off x="6000763" y="2446542"/>
            <a:ext cx="71438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rot="16200000" flipV="1">
            <a:off x="6072201" y="2446542"/>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rot="5400000" flipH="1" flipV="1">
            <a:off x="6215075" y="2375105"/>
            <a:ext cx="85725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rot="5400000" flipH="1" flipV="1">
            <a:off x="6286513" y="2375105"/>
            <a:ext cx="100013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テキスト ボックス 908"/>
          <p:cNvSpPr txBox="1">
            <a:spLocks noChangeArrowheads="1"/>
          </p:cNvSpPr>
          <p:nvPr/>
        </p:nvSpPr>
        <p:spPr bwMode="auto">
          <a:xfrm>
            <a:off x="6357951" y="1446411"/>
            <a:ext cx="1992853" cy="1144929"/>
          </a:xfrm>
          <a:prstGeom prst="rect">
            <a:avLst/>
          </a:prstGeom>
          <a:solidFill>
            <a:schemeClr val="bg1">
              <a:alpha val="65881"/>
            </a:schemeClr>
          </a:solid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400" dirty="0" smtClean="0">
                <a:solidFill>
                  <a:srgbClr val="000000"/>
                </a:solidFill>
                <a:latin typeface="Comic Sans MS" pitchFamily="66" charset="0"/>
                <a:ea typeface="ＭＳ Ｐゴシック" charset="-128"/>
              </a:rPr>
              <a:t>GDDR5 </a:t>
            </a:r>
            <a:r>
              <a:rPr kumimoji="0" lang="en-US" altLang="ja-JP" sz="2400" dirty="0" err="1" smtClean="0">
                <a:solidFill>
                  <a:srgbClr val="000000"/>
                </a:solidFill>
                <a:latin typeface="Comic Sans MS" pitchFamily="66" charset="0"/>
                <a:ea typeface="ＭＳ Ｐゴシック" charset="-128"/>
              </a:rPr>
              <a:t>Mem</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FF0000"/>
                </a:solidFill>
                <a:latin typeface="Comic Sans MS" pitchFamily="66" charset="0"/>
                <a:ea typeface="ＭＳ Ｐゴシック" charset="-128"/>
              </a:rPr>
              <a:t>6GB</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u="sng" dirty="0" smtClean="0">
                <a:solidFill>
                  <a:srgbClr val="FF0000"/>
                </a:solidFill>
                <a:latin typeface="Comic Sans MS" pitchFamily="66" charset="0"/>
                <a:ea typeface="ＭＳ Ｐゴシック" charset="-128"/>
              </a:rPr>
              <a:t>~150+GB/s</a:t>
            </a:r>
            <a:endParaRPr kumimoji="0" lang="ja-JP" altLang="en-US" sz="2400" u="sng" dirty="0">
              <a:solidFill>
                <a:srgbClr val="FF0000"/>
              </a:solidFill>
              <a:latin typeface="Comic Sans MS" pitchFamily="66" charset="0"/>
              <a:ea typeface="ＭＳ Ｐゴシック" charset="-128"/>
            </a:endParaRPr>
          </a:p>
        </p:txBody>
      </p:sp>
      <p:sp>
        <p:nvSpPr>
          <p:cNvPr id="245" name="正方形/長方形 244"/>
          <p:cNvSpPr/>
          <p:nvPr/>
        </p:nvSpPr>
        <p:spPr>
          <a:xfrm>
            <a:off x="5572133" y="5089749"/>
            <a:ext cx="857260" cy="285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IOH</a:t>
            </a:r>
            <a:endParaRPr kumimoji="0" lang="ja-JP" altLang="en-US" dirty="0">
              <a:solidFill>
                <a:srgbClr val="000000"/>
              </a:solidFill>
            </a:endParaRPr>
          </a:p>
        </p:txBody>
      </p:sp>
      <p:grpSp>
        <p:nvGrpSpPr>
          <p:cNvPr id="15" name="グループ化 246"/>
          <p:cNvGrpSpPr/>
          <p:nvPr/>
        </p:nvGrpSpPr>
        <p:grpSpPr>
          <a:xfrm>
            <a:off x="6929455" y="4880696"/>
            <a:ext cx="571504" cy="637681"/>
            <a:chOff x="2190750" y="3649663"/>
            <a:chExt cx="881063" cy="1155700"/>
          </a:xfrm>
        </p:grpSpPr>
        <p:sp>
          <p:nvSpPr>
            <p:cNvPr id="248" name="角丸四角形 247"/>
            <p:cNvSpPr/>
            <p:nvPr/>
          </p:nvSpPr>
          <p:spPr bwMode="auto">
            <a:xfrm>
              <a:off x="2190750" y="3649663"/>
              <a:ext cx="881063" cy="1155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6" name="グループ化 697"/>
            <p:cNvGrpSpPr>
              <a:grpSpLocks/>
            </p:cNvGrpSpPr>
            <p:nvPr/>
          </p:nvGrpSpPr>
          <p:grpSpPr bwMode="auto">
            <a:xfrm>
              <a:off x="2244722" y="3759200"/>
              <a:ext cx="771524" cy="330200"/>
              <a:chOff x="1999643" y="1785122"/>
              <a:chExt cx="1000132" cy="856452"/>
            </a:xfrm>
          </p:grpSpPr>
          <p:sp>
            <p:nvSpPr>
              <p:cNvPr id="254" name="正方形/長方形 253"/>
              <p:cNvSpPr/>
              <p:nvPr/>
            </p:nvSpPr>
            <p:spPr>
              <a:xfrm>
                <a:off x="1999643" y="1785122"/>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5" name="正方形/長方形 254"/>
              <p:cNvSpPr/>
              <p:nvPr/>
            </p:nvSpPr>
            <p:spPr>
              <a:xfrm>
                <a:off x="2499710" y="1785122"/>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sp>
          <p:nvSpPr>
            <p:cNvPr id="250" name="正方形/長方形 249"/>
            <p:cNvSpPr/>
            <p:nvPr/>
          </p:nvSpPr>
          <p:spPr bwMode="auto">
            <a:xfrm>
              <a:off x="2244725" y="4089400"/>
              <a:ext cx="771525" cy="2206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nvGrpSpPr>
            <p:cNvPr id="17" name="グループ化 703"/>
            <p:cNvGrpSpPr>
              <a:grpSpLocks/>
            </p:cNvGrpSpPr>
            <p:nvPr/>
          </p:nvGrpSpPr>
          <p:grpSpPr bwMode="auto">
            <a:xfrm>
              <a:off x="2244722" y="4310063"/>
              <a:ext cx="771524" cy="330200"/>
              <a:chOff x="1999643" y="1785156"/>
              <a:chExt cx="1000132" cy="856452"/>
            </a:xfrm>
          </p:grpSpPr>
          <p:sp>
            <p:nvSpPr>
              <p:cNvPr id="252" name="正方形/長方形 251"/>
              <p:cNvSpPr/>
              <p:nvPr/>
            </p:nvSpPr>
            <p:spPr>
              <a:xfrm>
                <a:off x="1999643" y="1785156"/>
                <a:ext cx="500067"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3" name="正方形/長方形 252"/>
              <p:cNvSpPr/>
              <p:nvPr/>
            </p:nvSpPr>
            <p:spPr>
              <a:xfrm>
                <a:off x="2499710" y="1785156"/>
                <a:ext cx="500065" cy="856452"/>
              </a:xfrm>
              <a:prstGeom prst="rect">
                <a:avLst/>
              </a:prstGeom>
              <a:solidFill>
                <a:schemeClr val="accent4">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256" name="直線コネクタ 255"/>
          <p:cNvCxnSpPr>
            <a:stCxn id="245" idx="0"/>
            <a:endCxn id="126" idx="2"/>
          </p:cNvCxnSpPr>
          <p:nvPr/>
        </p:nvCxnSpPr>
        <p:spPr>
          <a:xfrm rot="5400000" flipH="1" flipV="1">
            <a:off x="5836408" y="4896914"/>
            <a:ext cx="357190" cy="28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直線コネクタ 257"/>
          <p:cNvCxnSpPr>
            <a:stCxn id="245" idx="3"/>
          </p:cNvCxnSpPr>
          <p:nvPr/>
        </p:nvCxnSpPr>
        <p:spPr>
          <a:xfrm flipV="1">
            <a:off x="6429393" y="5199537"/>
            <a:ext cx="500062" cy="330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正方形/長方形 259"/>
          <p:cNvSpPr/>
          <p:nvPr/>
        </p:nvSpPr>
        <p:spPr>
          <a:xfrm>
            <a:off x="5072067" y="5589815"/>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1" name="直線コネクタ 260"/>
          <p:cNvCxnSpPr>
            <a:stCxn id="260" idx="1"/>
          </p:cNvCxnSpPr>
          <p:nvPr/>
        </p:nvCxnSpPr>
        <p:spPr>
          <a:xfrm rot="10800000" flipV="1">
            <a:off x="4000497" y="6018439"/>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テキスト ボックス 687"/>
          <p:cNvSpPr txBox="1">
            <a:spLocks noChangeArrowheads="1"/>
          </p:cNvSpPr>
          <p:nvPr/>
        </p:nvSpPr>
        <p:spPr bwMode="auto">
          <a:xfrm>
            <a:off x="3929058" y="5214950"/>
            <a:ext cx="1441420" cy="96949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000" dirty="0" smtClean="0">
                <a:solidFill>
                  <a:srgbClr val="000000"/>
                </a:solidFill>
                <a:latin typeface="Comic Sans MS" pitchFamily="66" charset="0"/>
                <a:ea typeface="ＭＳ Ｐゴシック" charset="-128"/>
              </a:rPr>
              <a:t>QDR IBx2</a:t>
            </a:r>
            <a:br>
              <a:rPr kumimoji="0" lang="en-US" altLang="ja-JP" sz="2000" dirty="0" smtClean="0">
                <a:solidFill>
                  <a:srgbClr val="000000"/>
                </a:solidFill>
                <a:latin typeface="Comic Sans MS" pitchFamily="66" charset="0"/>
                <a:ea typeface="ＭＳ Ｐゴシック" charset="-128"/>
              </a:rPr>
            </a:br>
            <a:r>
              <a:rPr kumimoji="0" lang="en-US" altLang="ja-JP" sz="2000" dirty="0" smtClean="0">
                <a:solidFill>
                  <a:srgbClr val="FF0000"/>
                </a:solidFill>
                <a:latin typeface="Comic Sans MS" pitchFamily="66" charset="0"/>
                <a:ea typeface="ＭＳ Ｐゴシック" charset="-128"/>
              </a:rPr>
              <a:t>~=8GB/s</a:t>
            </a:r>
            <a:br>
              <a:rPr kumimoji="0" lang="en-US" altLang="ja-JP" sz="2000" dirty="0" smtClean="0">
                <a:solidFill>
                  <a:srgbClr val="FF0000"/>
                </a:solidFill>
                <a:latin typeface="Comic Sans MS" pitchFamily="66" charset="0"/>
                <a:ea typeface="ＭＳ Ｐゴシック" charset="-128"/>
              </a:rPr>
            </a:br>
            <a:r>
              <a:rPr kumimoji="0" lang="en-US" altLang="ja-JP" sz="2000" dirty="0" smtClean="0">
                <a:solidFill>
                  <a:srgbClr val="FF0000"/>
                </a:solidFill>
                <a:latin typeface="Comic Sans MS" pitchFamily="66" charset="0"/>
                <a:ea typeface="ＭＳ Ｐゴシック" charset="-128"/>
              </a:rPr>
              <a:t>(up/down)</a:t>
            </a:r>
          </a:p>
        </p:txBody>
      </p:sp>
      <p:sp>
        <p:nvSpPr>
          <p:cNvPr id="264" name="正方形/長方形 263"/>
          <p:cNvSpPr/>
          <p:nvPr/>
        </p:nvSpPr>
        <p:spPr>
          <a:xfrm>
            <a:off x="5214943" y="5732697"/>
            <a:ext cx="1071563" cy="8572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r>
              <a:rPr kumimoji="0" lang="en-US" altLang="ja-JP" dirty="0" smtClean="0">
                <a:solidFill>
                  <a:srgbClr val="000000"/>
                </a:solidFill>
              </a:rPr>
              <a:t>IB QDR HCA</a:t>
            </a:r>
            <a:endParaRPr kumimoji="0" lang="ja-JP" altLang="en-US" dirty="0">
              <a:solidFill>
                <a:srgbClr val="000000"/>
              </a:solidFill>
            </a:endParaRPr>
          </a:p>
        </p:txBody>
      </p:sp>
      <p:cxnSp>
        <p:nvCxnSpPr>
          <p:cNvPr id="265" name="直線コネクタ 264"/>
          <p:cNvCxnSpPr>
            <a:stCxn id="264" idx="1"/>
          </p:cNvCxnSpPr>
          <p:nvPr/>
        </p:nvCxnSpPr>
        <p:spPr>
          <a:xfrm rot="10800000" flipV="1">
            <a:off x="4143373" y="6161321"/>
            <a:ext cx="1071570" cy="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p:cNvCxnSpPr/>
          <p:nvPr/>
        </p:nvCxnSpPr>
        <p:spPr>
          <a:xfrm rot="5400000" flipH="1" flipV="1">
            <a:off x="5858680" y="5589023"/>
            <a:ext cx="42862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p:cNvCxnSpPr/>
          <p:nvPr/>
        </p:nvCxnSpPr>
        <p:spPr>
          <a:xfrm rot="5400000" flipH="1" flipV="1">
            <a:off x="5823754" y="5482659"/>
            <a:ext cx="2143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6286513" y="5375501"/>
            <a:ext cx="443268" cy="1369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50"/>
          <p:cNvGrpSpPr>
            <a:grpSpLocks/>
          </p:cNvGrpSpPr>
          <p:nvPr/>
        </p:nvGrpSpPr>
        <p:grpSpPr bwMode="auto">
          <a:xfrm>
            <a:off x="6715141" y="5232625"/>
            <a:ext cx="128377" cy="588955"/>
            <a:chOff x="1662090" y="2304220"/>
            <a:chExt cx="469199" cy="2153484"/>
          </a:xfrm>
        </p:grpSpPr>
        <p:grpSp>
          <p:nvGrpSpPr>
            <p:cNvPr id="19" name="グループ化 27"/>
            <p:cNvGrpSpPr>
              <a:grpSpLocks/>
            </p:cNvGrpSpPr>
            <p:nvPr/>
          </p:nvGrpSpPr>
          <p:grpSpPr bwMode="auto">
            <a:xfrm>
              <a:off x="1662090" y="2304220"/>
              <a:ext cx="321030" cy="2001134"/>
              <a:chOff x="285720" y="1784814"/>
              <a:chExt cx="435684" cy="2715825"/>
            </a:xfrm>
          </p:grpSpPr>
          <p:sp>
            <p:nvSpPr>
              <p:cNvPr id="288" name="正方形/長方形 287"/>
              <p:cNvSpPr/>
              <p:nvPr/>
            </p:nvSpPr>
            <p:spPr>
              <a:xfrm>
                <a:off x="285720" y="1784814"/>
                <a:ext cx="435684"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9" name="正方形/長方形 288"/>
              <p:cNvSpPr/>
              <p:nvPr/>
            </p:nvSpPr>
            <p:spPr>
              <a:xfrm>
                <a:off x="358334" y="1927310"/>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0" name="正方形/長方形 289"/>
              <p:cNvSpPr/>
              <p:nvPr/>
            </p:nvSpPr>
            <p:spPr>
              <a:xfrm>
                <a:off x="358334" y="2212304"/>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1" name="正方形/長方形 290"/>
              <p:cNvSpPr/>
              <p:nvPr/>
            </p:nvSpPr>
            <p:spPr>
              <a:xfrm>
                <a:off x="358334" y="2500093"/>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2" name="正方形/長方形 291"/>
              <p:cNvSpPr/>
              <p:nvPr/>
            </p:nvSpPr>
            <p:spPr>
              <a:xfrm>
                <a:off x="358334" y="2785087"/>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3" name="正方形/長方形 292"/>
              <p:cNvSpPr/>
              <p:nvPr/>
            </p:nvSpPr>
            <p:spPr>
              <a:xfrm>
                <a:off x="358334" y="3070081"/>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4" name="正方形/長方形 293"/>
              <p:cNvSpPr/>
              <p:nvPr/>
            </p:nvSpPr>
            <p:spPr>
              <a:xfrm>
                <a:off x="358334" y="3357868"/>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5" name="正方形/長方形 294"/>
              <p:cNvSpPr/>
              <p:nvPr/>
            </p:nvSpPr>
            <p:spPr>
              <a:xfrm>
                <a:off x="358334" y="3642862"/>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6" name="正方形/長方形 295"/>
              <p:cNvSpPr/>
              <p:nvPr/>
            </p:nvSpPr>
            <p:spPr>
              <a:xfrm>
                <a:off x="358334" y="3927856"/>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7" name="正方形/長方形 296"/>
              <p:cNvSpPr/>
              <p:nvPr/>
            </p:nvSpPr>
            <p:spPr>
              <a:xfrm>
                <a:off x="358334" y="4215645"/>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0" name="グループ化 38"/>
            <p:cNvGrpSpPr>
              <a:grpSpLocks/>
            </p:cNvGrpSpPr>
            <p:nvPr/>
          </p:nvGrpSpPr>
          <p:grpSpPr bwMode="auto">
            <a:xfrm>
              <a:off x="1814374" y="2456570"/>
              <a:ext cx="316915" cy="2001134"/>
              <a:chOff x="285562" y="1784745"/>
              <a:chExt cx="430099" cy="2715825"/>
            </a:xfrm>
          </p:grpSpPr>
          <p:sp>
            <p:nvSpPr>
              <p:cNvPr id="278" name="正方形/長方形 277"/>
              <p:cNvSpPr/>
              <p:nvPr/>
            </p:nvSpPr>
            <p:spPr>
              <a:xfrm>
                <a:off x="285562" y="1784745"/>
                <a:ext cx="430099" cy="271582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9" name="正方形/長方形 278"/>
              <p:cNvSpPr/>
              <p:nvPr/>
            </p:nvSpPr>
            <p:spPr>
              <a:xfrm>
                <a:off x="358176" y="1927241"/>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0" name="正方形/長方形 279"/>
              <p:cNvSpPr/>
              <p:nvPr/>
            </p:nvSpPr>
            <p:spPr>
              <a:xfrm>
                <a:off x="358176" y="2212235"/>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1" name="正方形/長方形 280"/>
              <p:cNvSpPr/>
              <p:nvPr/>
            </p:nvSpPr>
            <p:spPr>
              <a:xfrm>
                <a:off x="358176" y="2500024"/>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2" name="正方形/長方形 281"/>
              <p:cNvSpPr/>
              <p:nvPr/>
            </p:nvSpPr>
            <p:spPr>
              <a:xfrm>
                <a:off x="358176" y="2785018"/>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3" name="正方形/長方形 282"/>
              <p:cNvSpPr/>
              <p:nvPr/>
            </p:nvSpPr>
            <p:spPr>
              <a:xfrm>
                <a:off x="358176" y="3070012"/>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4" name="正方形/長方形 283"/>
              <p:cNvSpPr/>
              <p:nvPr/>
            </p:nvSpPr>
            <p:spPr>
              <a:xfrm>
                <a:off x="358176" y="3357799"/>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5" name="正方形/長方形 284"/>
              <p:cNvSpPr/>
              <p:nvPr/>
            </p:nvSpPr>
            <p:spPr>
              <a:xfrm>
                <a:off x="358176" y="3642793"/>
                <a:ext cx="276493" cy="203967"/>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6" name="正方形/長方形 285"/>
              <p:cNvSpPr/>
              <p:nvPr/>
            </p:nvSpPr>
            <p:spPr>
              <a:xfrm>
                <a:off x="358176" y="3927787"/>
                <a:ext cx="276493" cy="206760"/>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87" name="正方形/長方形 286"/>
              <p:cNvSpPr/>
              <p:nvPr/>
            </p:nvSpPr>
            <p:spPr>
              <a:xfrm>
                <a:off x="358176" y="4215576"/>
                <a:ext cx="276493" cy="203965"/>
              </a:xfrm>
              <a:prstGeom prst="rect">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sp>
        <p:nvSpPr>
          <p:cNvPr id="298" name="テキスト ボックス 908"/>
          <p:cNvSpPr txBox="1">
            <a:spLocks noChangeArrowheads="1"/>
          </p:cNvSpPr>
          <p:nvPr/>
        </p:nvSpPr>
        <p:spPr bwMode="auto">
          <a:xfrm>
            <a:off x="6177463" y="5518377"/>
            <a:ext cx="1323496"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SSD 200GB</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500MB/s</a:t>
            </a:r>
            <a:endParaRPr kumimoji="0" lang="ja-JP" altLang="en-US" sz="1600" dirty="0">
              <a:solidFill>
                <a:srgbClr val="000000"/>
              </a:solidFill>
              <a:latin typeface="Comic Sans MS" pitchFamily="66" charset="0"/>
              <a:ea typeface="ＭＳ Ｐゴシック" charset="-128"/>
            </a:endParaRPr>
          </a:p>
        </p:txBody>
      </p:sp>
      <p:grpSp>
        <p:nvGrpSpPr>
          <p:cNvPr id="21" name="グループ化 50"/>
          <p:cNvGrpSpPr>
            <a:grpSpLocks/>
          </p:cNvGrpSpPr>
          <p:nvPr/>
        </p:nvGrpSpPr>
        <p:grpSpPr bwMode="auto">
          <a:xfrm>
            <a:off x="7715273" y="4875435"/>
            <a:ext cx="128377" cy="588955"/>
            <a:chOff x="1662090" y="2304220"/>
            <a:chExt cx="469199" cy="2153484"/>
          </a:xfrm>
        </p:grpSpPr>
        <p:grpSp>
          <p:nvGrpSpPr>
            <p:cNvPr id="22" name="グループ化 27"/>
            <p:cNvGrpSpPr>
              <a:grpSpLocks/>
            </p:cNvGrpSpPr>
            <p:nvPr/>
          </p:nvGrpSpPr>
          <p:grpSpPr bwMode="auto">
            <a:xfrm>
              <a:off x="1662090" y="2304220"/>
              <a:ext cx="321030" cy="2001134"/>
              <a:chOff x="285720" y="1784814"/>
              <a:chExt cx="435684" cy="2715825"/>
            </a:xfrm>
          </p:grpSpPr>
          <p:sp>
            <p:nvSpPr>
              <p:cNvPr id="312" name="正方形/長方形 311"/>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3" name="正方形/長方形 312"/>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4" name="正方形/長方形 313"/>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5" name="正方形/長方形 314"/>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6" name="正方形/長方形 315"/>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7" name="正方形/長方形 316"/>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8" name="正方形/長方形 317"/>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9" name="正方形/長方形 318"/>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0" name="正方形/長方形 319"/>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1" name="正方形/長方形 320"/>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3" name="グループ化 38"/>
            <p:cNvGrpSpPr>
              <a:grpSpLocks/>
            </p:cNvGrpSpPr>
            <p:nvPr/>
          </p:nvGrpSpPr>
          <p:grpSpPr bwMode="auto">
            <a:xfrm>
              <a:off x="1814374" y="2456570"/>
              <a:ext cx="316915" cy="2001134"/>
              <a:chOff x="285562" y="1784745"/>
              <a:chExt cx="430099" cy="2715825"/>
            </a:xfrm>
          </p:grpSpPr>
          <p:sp>
            <p:nvSpPr>
              <p:cNvPr id="302" name="正方形/長方形 301"/>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3" name="正方形/長方形 302"/>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4" name="正方形/長方形 303"/>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5" name="正方形/長方形 304"/>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6" name="正方形/長方形 30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7" name="正方形/長方形 30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8" name="正方形/長方形 307"/>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9" name="正方形/長方形 308"/>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0" name="正方形/長方形 309"/>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11" name="正方形/長方形 310"/>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grpSp>
        <p:nvGrpSpPr>
          <p:cNvPr id="24" name="グループ化 50"/>
          <p:cNvGrpSpPr>
            <a:grpSpLocks/>
          </p:cNvGrpSpPr>
          <p:nvPr/>
        </p:nvGrpSpPr>
        <p:grpSpPr bwMode="auto">
          <a:xfrm>
            <a:off x="7858149" y="5089749"/>
            <a:ext cx="128377" cy="588955"/>
            <a:chOff x="1662090" y="2304220"/>
            <a:chExt cx="469199" cy="2153484"/>
          </a:xfrm>
        </p:grpSpPr>
        <p:grpSp>
          <p:nvGrpSpPr>
            <p:cNvPr id="25" name="グループ化 27"/>
            <p:cNvGrpSpPr>
              <a:grpSpLocks/>
            </p:cNvGrpSpPr>
            <p:nvPr/>
          </p:nvGrpSpPr>
          <p:grpSpPr bwMode="auto">
            <a:xfrm>
              <a:off x="1662090" y="2304220"/>
              <a:ext cx="321030" cy="2001134"/>
              <a:chOff x="285720" y="1784814"/>
              <a:chExt cx="435684" cy="2715825"/>
            </a:xfrm>
          </p:grpSpPr>
          <p:sp>
            <p:nvSpPr>
              <p:cNvPr id="335" name="正方形/長方形 33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6" name="正方形/長方形 33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7" name="正方形/長方形 33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8" name="正方形/長方形 337"/>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9" name="正方形/長方形 338"/>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0" name="正方形/長方形 339"/>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1" name="正方形/長方形 340"/>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2" name="正方形/長方形 341"/>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3" name="正方形/長方形 342"/>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4" name="正方形/長方形 343"/>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6" name="グループ化 38"/>
            <p:cNvGrpSpPr>
              <a:grpSpLocks/>
            </p:cNvGrpSpPr>
            <p:nvPr/>
          </p:nvGrpSpPr>
          <p:grpSpPr bwMode="auto">
            <a:xfrm>
              <a:off x="1814374" y="2456570"/>
              <a:ext cx="316915" cy="2001134"/>
              <a:chOff x="285562" y="1784745"/>
              <a:chExt cx="430099" cy="2715825"/>
            </a:xfrm>
          </p:grpSpPr>
          <p:sp>
            <p:nvSpPr>
              <p:cNvPr id="325" name="正方形/長方形 324"/>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6" name="正方形/長方形 325"/>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7" name="正方形/長方形 326"/>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8" name="正方形/長方形 327"/>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9" name="正方形/長方形 328"/>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0" name="正方形/長方形 329"/>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1" name="正方形/長方形 330"/>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2" name="正方形/長方形 331"/>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3" name="正方形/長方形 332"/>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34" name="正方形/長方形 33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345" name="直線コネクタ 344"/>
          <p:cNvCxnSpPr/>
          <p:nvPr/>
        </p:nvCxnSpPr>
        <p:spPr>
          <a:xfrm rot="16200000" flipV="1">
            <a:off x="7578030" y="5012679"/>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rot="16200000" flipV="1">
            <a:off x="7578029" y="5084117"/>
            <a:ext cx="72913" cy="3699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8" name="テキスト ボックス 908"/>
          <p:cNvSpPr txBox="1">
            <a:spLocks noChangeArrowheads="1"/>
          </p:cNvSpPr>
          <p:nvPr/>
        </p:nvSpPr>
        <p:spPr bwMode="auto">
          <a:xfrm>
            <a:off x="4878697" y="3089485"/>
            <a:ext cx="2279791" cy="1320361"/>
          </a:xfrm>
          <a:prstGeom prst="rect">
            <a:avLst/>
          </a:prstGeom>
          <a:solidFill>
            <a:schemeClr val="bg1">
              <a:alpha val="65881"/>
            </a:schemeClr>
          </a:solid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sz="2800" dirty="0" err="1" smtClean="0">
                <a:solidFill>
                  <a:srgbClr val="000000"/>
                </a:solidFill>
                <a:latin typeface="Comic Sans MS" pitchFamily="66" charset="0"/>
                <a:ea typeface="ＭＳ Ｐゴシック" charset="-128"/>
              </a:rPr>
              <a:t>nVidia</a:t>
            </a:r>
            <a:r>
              <a:rPr kumimoji="0" lang="en-US" altLang="ja-JP" sz="2800" dirty="0" smtClean="0">
                <a:solidFill>
                  <a:srgbClr val="000000"/>
                </a:solidFill>
                <a:latin typeface="Comic Sans MS" pitchFamily="66" charset="0"/>
                <a:ea typeface="ＭＳ Ｐゴシック" charset="-128"/>
              </a:rPr>
              <a:t> Fermi</a:t>
            </a:r>
            <a:br>
              <a:rPr kumimoji="0" lang="en-US" altLang="ja-JP" sz="2800" dirty="0" smtClean="0">
                <a:solidFill>
                  <a:srgbClr val="000000"/>
                </a:solidFill>
                <a:latin typeface="Comic Sans MS" pitchFamily="66" charset="0"/>
                <a:ea typeface="ＭＳ Ｐゴシック" charset="-128"/>
              </a:rPr>
            </a:br>
            <a:r>
              <a:rPr kumimoji="0" lang="en-US" altLang="ja-JP" sz="2800" dirty="0" smtClean="0">
                <a:solidFill>
                  <a:srgbClr val="FF0000"/>
                </a:solidFill>
                <a:latin typeface="Comic Sans MS" pitchFamily="66" charset="0"/>
                <a:ea typeface="ＭＳ Ｐゴシック" charset="-128"/>
              </a:rPr>
              <a:t>500+GF</a:t>
            </a:r>
            <a:br>
              <a:rPr kumimoji="0" lang="en-US" altLang="ja-JP" sz="2800" dirty="0" smtClean="0">
                <a:solidFill>
                  <a:srgbClr val="FF0000"/>
                </a:solidFill>
                <a:latin typeface="Comic Sans MS" pitchFamily="66" charset="0"/>
                <a:ea typeface="ＭＳ Ｐゴシック" charset="-128"/>
              </a:rPr>
            </a:br>
            <a:r>
              <a:rPr kumimoji="0" lang="en-US" altLang="ja-JP" sz="2800" dirty="0" smtClean="0">
                <a:solidFill>
                  <a:srgbClr val="000000"/>
                </a:solidFill>
                <a:latin typeface="Comic Sans MS" pitchFamily="66" charset="0"/>
                <a:ea typeface="ＭＳ Ｐゴシック" charset="-128"/>
              </a:rPr>
              <a:t>DFP</a:t>
            </a:r>
            <a:endParaRPr kumimoji="0" lang="ja-JP" altLang="en-US" sz="2800" dirty="0">
              <a:solidFill>
                <a:srgbClr val="000000"/>
              </a:solidFill>
              <a:latin typeface="Comic Sans MS" pitchFamily="66" charset="0"/>
              <a:ea typeface="ＭＳ Ｐゴシック" charset="-128"/>
            </a:endParaRPr>
          </a:p>
        </p:txBody>
      </p:sp>
      <p:sp>
        <p:nvSpPr>
          <p:cNvPr id="351" name="テキスト ボックス 908"/>
          <p:cNvSpPr txBox="1">
            <a:spLocks noChangeArrowheads="1"/>
          </p:cNvSpPr>
          <p:nvPr/>
        </p:nvSpPr>
        <p:spPr bwMode="auto">
          <a:xfrm>
            <a:off x="7286645" y="3803865"/>
            <a:ext cx="1785950" cy="1115690"/>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400" dirty="0" smtClean="0">
                <a:solidFill>
                  <a:srgbClr val="000000"/>
                </a:solidFill>
                <a:latin typeface="Comic Sans MS" pitchFamily="66" charset="0"/>
                <a:ea typeface="ＭＳ Ｐゴシック" charset="-128"/>
              </a:rPr>
              <a:t>6 Core x86 CPU</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70GF</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OS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Services</a:t>
            </a:r>
            <a:br>
              <a:rPr kumimoji="0" lang="en-US" altLang="ja-JP" sz="1400" dirty="0" smtClean="0">
                <a:solidFill>
                  <a:srgbClr val="000000"/>
                </a:solidFill>
                <a:latin typeface="Comic Sans MS" pitchFamily="66" charset="0"/>
                <a:ea typeface="ＭＳ Ｐゴシック" charset="-128"/>
              </a:rPr>
            </a:br>
            <a:r>
              <a:rPr kumimoji="0" lang="en-US" altLang="ja-JP" sz="1400" dirty="0" smtClean="0">
                <a:solidFill>
                  <a:srgbClr val="000000"/>
                </a:solidFill>
                <a:latin typeface="Comic Sans MS" pitchFamily="66" charset="0"/>
                <a:ea typeface="ＭＳ Ｐゴシック" charset="-128"/>
              </a:rPr>
              <a:t>- Sparse access</a:t>
            </a:r>
            <a:endParaRPr kumimoji="0" lang="ja-JP" altLang="en-US" sz="1400" dirty="0">
              <a:solidFill>
                <a:srgbClr val="000000"/>
              </a:solidFill>
              <a:latin typeface="Comic Sans MS" pitchFamily="66" charset="0"/>
              <a:ea typeface="ＭＳ Ｐゴシック" charset="-128"/>
            </a:endParaRPr>
          </a:p>
        </p:txBody>
      </p:sp>
      <p:sp>
        <p:nvSpPr>
          <p:cNvPr id="206" name="テキスト ボックス 908"/>
          <p:cNvSpPr txBox="1">
            <a:spLocks noChangeArrowheads="1"/>
          </p:cNvSpPr>
          <p:nvPr/>
        </p:nvSpPr>
        <p:spPr bwMode="auto">
          <a:xfrm>
            <a:off x="7429521" y="5375501"/>
            <a:ext cx="1643074" cy="560153"/>
          </a:xfrm>
          <a:prstGeom prst="rect">
            <a:avLst/>
          </a:prstGeom>
          <a:solidFill>
            <a:schemeClr val="bg1">
              <a:alpha val="65881"/>
            </a:schemeClr>
          </a:solidFill>
          <a:ln w="9525">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sz="1600" dirty="0" smtClean="0">
                <a:solidFill>
                  <a:srgbClr val="000000"/>
                </a:solidFill>
                <a:latin typeface="Comic Sans MS" pitchFamily="66" charset="0"/>
                <a:ea typeface="ＭＳ Ｐゴシック" charset="-128"/>
              </a:rPr>
              <a:t>16-32GB </a:t>
            </a:r>
            <a:r>
              <a:rPr kumimoji="0" lang="en-US" altLang="ja-JP" sz="1600" dirty="0" err="1" smtClean="0">
                <a:solidFill>
                  <a:srgbClr val="000000"/>
                </a:solidFill>
                <a:latin typeface="Comic Sans MS" pitchFamily="66" charset="0"/>
                <a:ea typeface="ＭＳ Ｐゴシック" charset="-128"/>
              </a:rPr>
              <a:t>Mem</a:t>
            </a:r>
            <a:r>
              <a:rPr kumimoji="0" lang="en-US" altLang="ja-JP" sz="1600" dirty="0" smtClean="0">
                <a:solidFill>
                  <a:srgbClr val="000000"/>
                </a:solidFill>
                <a:latin typeface="Comic Sans MS" pitchFamily="66" charset="0"/>
                <a:ea typeface="ＭＳ Ｐゴシック" charset="-128"/>
              </a:rPr>
              <a:t/>
            </a:r>
            <a:br>
              <a:rPr kumimoji="0" lang="en-US" altLang="ja-JP" sz="1600" dirty="0" smtClean="0">
                <a:solidFill>
                  <a:srgbClr val="000000"/>
                </a:solidFill>
                <a:latin typeface="Comic Sans MS" pitchFamily="66" charset="0"/>
                <a:ea typeface="ＭＳ Ｐゴシック" charset="-128"/>
              </a:rPr>
            </a:br>
            <a:r>
              <a:rPr kumimoji="0" lang="en-US" altLang="ja-JP" sz="1600" dirty="0" smtClean="0">
                <a:solidFill>
                  <a:srgbClr val="000000"/>
                </a:solidFill>
                <a:latin typeface="Comic Sans MS" pitchFamily="66" charset="0"/>
                <a:ea typeface="ＭＳ Ｐゴシック" charset="-128"/>
              </a:rPr>
              <a:t>30-43GB/s</a:t>
            </a:r>
            <a:endParaRPr kumimoji="0" lang="ja-JP" altLang="en-US" sz="1600" dirty="0">
              <a:solidFill>
                <a:srgbClr val="000000"/>
              </a:solidFill>
              <a:latin typeface="Comic Sans MS" pitchFamily="66" charset="0"/>
              <a:ea typeface="ＭＳ Ｐゴシック" charset="-128"/>
            </a:endParaRPr>
          </a:p>
        </p:txBody>
      </p:sp>
      <p:sp>
        <p:nvSpPr>
          <p:cNvPr id="236" name="テキスト ボックス 235"/>
          <p:cNvSpPr txBox="1"/>
          <p:nvPr/>
        </p:nvSpPr>
        <p:spPr>
          <a:xfrm>
            <a:off x="4714877" y="4776466"/>
            <a:ext cx="2357454" cy="384721"/>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FF0000"/>
                </a:solidFill>
                <a:latin typeface="Comic Sans MS" pitchFamily="66" charset="0"/>
                <a:ea typeface="ＭＳ Ｐゴシック" charset="-128"/>
              </a:rPr>
              <a:t>PCI-e x16 8GB/s</a:t>
            </a:r>
            <a:endParaRPr lang="ja-JP" altLang="en-US" sz="2000" dirty="0">
              <a:solidFill>
                <a:srgbClr val="FF0000"/>
              </a:solidFill>
              <a:latin typeface="Comic Sans MS" pitchFamily="66" charset="0"/>
              <a:ea typeface="ＭＳ Ｐゴシック" charset="-128"/>
            </a:endParaRPr>
          </a:p>
        </p:txBody>
      </p:sp>
      <p:sp>
        <p:nvSpPr>
          <p:cNvPr id="394" name="テキスト ボックス 393"/>
          <p:cNvSpPr txBox="1"/>
          <p:nvPr/>
        </p:nvSpPr>
        <p:spPr>
          <a:xfrm>
            <a:off x="6643703" y="6018443"/>
            <a:ext cx="2571768" cy="911019"/>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800" b="1" i="1" dirty="0" smtClean="0">
                <a:solidFill>
                  <a:srgbClr val="000000"/>
                </a:solidFill>
                <a:latin typeface="Comic Sans MS" pitchFamily="66" charset="0"/>
                <a:ea typeface="ＭＳ Ｐゴシック" charset="-128"/>
              </a:rPr>
              <a:t>TSUBAME2.0 Node</a:t>
            </a:r>
            <a:endParaRPr lang="ja-JP" altLang="en-US" sz="2800" b="1" i="1" dirty="0">
              <a:solidFill>
                <a:srgbClr val="000000"/>
              </a:solidFill>
              <a:latin typeface="Comic Sans MS" pitchFamily="66" charset="0"/>
              <a:ea typeface="ＭＳ Ｐゴシック" charset="-128"/>
            </a:endParaRPr>
          </a:p>
        </p:txBody>
      </p:sp>
      <p:pic>
        <p:nvPicPr>
          <p:cNvPr id="1075202" name="Picture 2" descr="http://gigazine.jp/img/2009/05/13/fujitsu_venus/fujitsu_venus_m.png"/>
          <p:cNvPicPr>
            <a:picLocks noChangeAspect="1" noChangeArrowheads="1"/>
          </p:cNvPicPr>
          <p:nvPr/>
        </p:nvPicPr>
        <p:blipFill>
          <a:blip r:embed="rId3" cstate="print"/>
          <a:srcRect/>
          <a:stretch>
            <a:fillRect/>
          </a:stretch>
        </p:blipFill>
        <p:spPr bwMode="auto">
          <a:xfrm>
            <a:off x="801420" y="2571744"/>
            <a:ext cx="2000443" cy="1995442"/>
          </a:xfrm>
          <a:prstGeom prst="rect">
            <a:avLst/>
          </a:prstGeom>
          <a:noFill/>
        </p:spPr>
      </p:pic>
      <p:sp>
        <p:nvSpPr>
          <p:cNvPr id="238" name="テキスト ボックス 908"/>
          <p:cNvSpPr txBox="1">
            <a:spLocks noChangeArrowheads="1"/>
          </p:cNvSpPr>
          <p:nvPr/>
        </p:nvSpPr>
        <p:spPr bwMode="auto">
          <a:xfrm>
            <a:off x="729983" y="3071810"/>
            <a:ext cx="2127505" cy="1144929"/>
          </a:xfrm>
          <a:prstGeom prst="rect">
            <a:avLst/>
          </a:prstGeom>
          <a:solidFill>
            <a:schemeClr val="bg1">
              <a:alpha val="65881"/>
            </a:schemeClr>
          </a:solid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sz="2400" dirty="0" smtClean="0">
                <a:solidFill>
                  <a:srgbClr val="000000"/>
                </a:solidFill>
                <a:latin typeface="Comic Sans MS" pitchFamily="66" charset="0"/>
                <a:ea typeface="ＭＳ Ｐゴシック" charset="-128"/>
              </a:rPr>
              <a:t>Fujitsu Venus</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FF0000"/>
                </a:solidFill>
                <a:latin typeface="Comic Sans MS" pitchFamily="66" charset="0"/>
                <a:ea typeface="ＭＳ Ｐゴシック" charset="-128"/>
              </a:rPr>
              <a:t>128GF</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000000"/>
                </a:solidFill>
                <a:latin typeface="Comic Sans MS" pitchFamily="66" charset="0"/>
                <a:ea typeface="ＭＳ Ｐゴシック" charset="-128"/>
              </a:rPr>
              <a:t>DFP</a:t>
            </a:r>
            <a:endParaRPr kumimoji="0" lang="ja-JP" altLang="en-US" sz="2400" dirty="0">
              <a:solidFill>
                <a:srgbClr val="000000"/>
              </a:solidFill>
              <a:latin typeface="Comic Sans MS" pitchFamily="66" charset="0"/>
              <a:ea typeface="ＭＳ Ｐゴシック" charset="-128"/>
            </a:endParaRPr>
          </a:p>
        </p:txBody>
      </p:sp>
      <p:grpSp>
        <p:nvGrpSpPr>
          <p:cNvPr id="27" name="グループ化 50"/>
          <p:cNvGrpSpPr>
            <a:grpSpLocks/>
          </p:cNvGrpSpPr>
          <p:nvPr/>
        </p:nvGrpSpPr>
        <p:grpSpPr bwMode="auto">
          <a:xfrm rot="16200000">
            <a:off x="1484115" y="1230472"/>
            <a:ext cx="389291" cy="1785950"/>
            <a:chOff x="1662090" y="2304220"/>
            <a:chExt cx="469199" cy="2153484"/>
          </a:xfrm>
        </p:grpSpPr>
        <p:grpSp>
          <p:nvGrpSpPr>
            <p:cNvPr id="28" name="グループ化 27"/>
            <p:cNvGrpSpPr>
              <a:grpSpLocks/>
            </p:cNvGrpSpPr>
            <p:nvPr/>
          </p:nvGrpSpPr>
          <p:grpSpPr bwMode="auto">
            <a:xfrm>
              <a:off x="1662090" y="2304220"/>
              <a:ext cx="321030" cy="2001134"/>
              <a:chOff x="285720" y="1784814"/>
              <a:chExt cx="435684" cy="2715825"/>
            </a:xfrm>
          </p:grpSpPr>
          <p:sp>
            <p:nvSpPr>
              <p:cNvPr id="275" name="正方形/長方形 274"/>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6" name="正方形/長方形 275"/>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7" name="正方形/長方形 276"/>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99" name="正方形/長方形 298"/>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0" name="正方形/長方形 299"/>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01" name="正方形/長方形 300"/>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2" name="正方形/長方形 321"/>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3" name="正方形/長方形 322"/>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24" name="正方形/長方形 323"/>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46" name="正方形/長方形 345"/>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29" name="グループ化 38"/>
            <p:cNvGrpSpPr>
              <a:grpSpLocks/>
            </p:cNvGrpSpPr>
            <p:nvPr/>
          </p:nvGrpSpPr>
          <p:grpSpPr bwMode="auto">
            <a:xfrm>
              <a:off x="1814374" y="2456570"/>
              <a:ext cx="316915" cy="2001134"/>
              <a:chOff x="285562" y="1784745"/>
              <a:chExt cx="430099" cy="2715825"/>
            </a:xfrm>
          </p:grpSpPr>
          <p:sp>
            <p:nvSpPr>
              <p:cNvPr id="247" name="正方形/長方形 246"/>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49" name="正方形/長方形 248"/>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59" name="正方形/長方形 258"/>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63" name="正方形/長方形 262"/>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66" name="正方形/長方形 265"/>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67" name="正方形/長方形 266"/>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0" name="正方形/長方形 269"/>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1" name="正方形/長方形 270"/>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2" name="正方形/長方形 271"/>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274" name="正方形/長方形 273"/>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349" name="直線コネクタ 348"/>
          <p:cNvCxnSpPr/>
          <p:nvPr/>
        </p:nvCxnSpPr>
        <p:spPr>
          <a:xfrm rot="16200000" flipV="1">
            <a:off x="1250135" y="239314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グループ化 50"/>
          <p:cNvGrpSpPr>
            <a:grpSpLocks/>
          </p:cNvGrpSpPr>
          <p:nvPr/>
        </p:nvGrpSpPr>
        <p:grpSpPr bwMode="auto">
          <a:xfrm rot="16200000">
            <a:off x="1769867" y="1016158"/>
            <a:ext cx="389291" cy="1785950"/>
            <a:chOff x="1662090" y="2304220"/>
            <a:chExt cx="469199" cy="2153484"/>
          </a:xfrm>
        </p:grpSpPr>
        <p:grpSp>
          <p:nvGrpSpPr>
            <p:cNvPr id="31" name="グループ化 27"/>
            <p:cNvGrpSpPr>
              <a:grpSpLocks/>
            </p:cNvGrpSpPr>
            <p:nvPr/>
          </p:nvGrpSpPr>
          <p:grpSpPr bwMode="auto">
            <a:xfrm>
              <a:off x="1662090" y="2304220"/>
              <a:ext cx="321030" cy="2001134"/>
              <a:chOff x="285720" y="1784814"/>
              <a:chExt cx="435684" cy="2715825"/>
            </a:xfrm>
          </p:grpSpPr>
          <p:sp>
            <p:nvSpPr>
              <p:cNvPr id="378" name="正方形/長方形 377"/>
              <p:cNvSpPr/>
              <p:nvPr/>
            </p:nvSpPr>
            <p:spPr>
              <a:xfrm>
                <a:off x="285720" y="1784814"/>
                <a:ext cx="435684"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9" name="正方形/長方形 378"/>
              <p:cNvSpPr/>
              <p:nvPr/>
            </p:nvSpPr>
            <p:spPr>
              <a:xfrm>
                <a:off x="358334" y="1927310"/>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0" name="正方形/長方形 379"/>
              <p:cNvSpPr/>
              <p:nvPr/>
            </p:nvSpPr>
            <p:spPr>
              <a:xfrm>
                <a:off x="358334" y="2212304"/>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1" name="正方形/長方形 380"/>
              <p:cNvSpPr/>
              <p:nvPr/>
            </p:nvSpPr>
            <p:spPr>
              <a:xfrm>
                <a:off x="358334" y="2500093"/>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2" name="正方形/長方形 381"/>
              <p:cNvSpPr/>
              <p:nvPr/>
            </p:nvSpPr>
            <p:spPr>
              <a:xfrm>
                <a:off x="358334" y="2785087"/>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3" name="正方形/長方形 382"/>
              <p:cNvSpPr/>
              <p:nvPr/>
            </p:nvSpPr>
            <p:spPr>
              <a:xfrm>
                <a:off x="358334" y="3070081"/>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4" name="正方形/長方形 383"/>
              <p:cNvSpPr/>
              <p:nvPr/>
            </p:nvSpPr>
            <p:spPr>
              <a:xfrm>
                <a:off x="358334" y="3357868"/>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5" name="正方形/長方形 384"/>
              <p:cNvSpPr/>
              <p:nvPr/>
            </p:nvSpPr>
            <p:spPr>
              <a:xfrm>
                <a:off x="358334" y="3642862"/>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86" name="正方形/長方形 385"/>
              <p:cNvSpPr/>
              <p:nvPr/>
            </p:nvSpPr>
            <p:spPr>
              <a:xfrm>
                <a:off x="358334" y="3927856"/>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92" name="正方形/長方形 391"/>
              <p:cNvSpPr/>
              <p:nvPr/>
            </p:nvSpPr>
            <p:spPr>
              <a:xfrm>
                <a:off x="358334" y="4215645"/>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nvGrpSpPr>
            <p:cNvPr id="96" name="グループ化 38"/>
            <p:cNvGrpSpPr>
              <a:grpSpLocks/>
            </p:cNvGrpSpPr>
            <p:nvPr/>
          </p:nvGrpSpPr>
          <p:grpSpPr bwMode="auto">
            <a:xfrm>
              <a:off x="1814374" y="2456570"/>
              <a:ext cx="316915" cy="2001134"/>
              <a:chOff x="285562" y="1784745"/>
              <a:chExt cx="430099" cy="2715825"/>
            </a:xfrm>
          </p:grpSpPr>
          <p:sp>
            <p:nvSpPr>
              <p:cNvPr id="354" name="正方形/長方形 353"/>
              <p:cNvSpPr/>
              <p:nvPr/>
            </p:nvSpPr>
            <p:spPr>
              <a:xfrm>
                <a:off x="285562" y="1784745"/>
                <a:ext cx="430099" cy="2715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55" name="正方形/長方形 354"/>
              <p:cNvSpPr/>
              <p:nvPr/>
            </p:nvSpPr>
            <p:spPr>
              <a:xfrm>
                <a:off x="358176" y="1927241"/>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56" name="正方形/長方形 355"/>
              <p:cNvSpPr/>
              <p:nvPr/>
            </p:nvSpPr>
            <p:spPr>
              <a:xfrm>
                <a:off x="358176" y="2212235"/>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57" name="正方形/長方形 356"/>
              <p:cNvSpPr/>
              <p:nvPr/>
            </p:nvSpPr>
            <p:spPr>
              <a:xfrm>
                <a:off x="358176" y="2500024"/>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2" name="正方形/長方形 371"/>
              <p:cNvSpPr/>
              <p:nvPr/>
            </p:nvSpPr>
            <p:spPr>
              <a:xfrm>
                <a:off x="358176" y="2785018"/>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3" name="正方形/長方形 372"/>
              <p:cNvSpPr/>
              <p:nvPr/>
            </p:nvSpPr>
            <p:spPr>
              <a:xfrm>
                <a:off x="358176" y="3070012"/>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4" name="正方形/長方形 373"/>
              <p:cNvSpPr/>
              <p:nvPr/>
            </p:nvSpPr>
            <p:spPr>
              <a:xfrm>
                <a:off x="358176" y="3357799"/>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5" name="正方形/長方形 374"/>
              <p:cNvSpPr/>
              <p:nvPr/>
            </p:nvSpPr>
            <p:spPr>
              <a:xfrm>
                <a:off x="358176" y="3642793"/>
                <a:ext cx="276493" cy="2039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6" name="正方形/長方形 375"/>
              <p:cNvSpPr/>
              <p:nvPr/>
            </p:nvSpPr>
            <p:spPr>
              <a:xfrm>
                <a:off x="358176" y="3927787"/>
                <a:ext cx="276493" cy="2067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sp>
            <p:nvSpPr>
              <p:cNvPr id="377" name="正方形/長方形 376"/>
              <p:cNvSpPr/>
              <p:nvPr/>
            </p:nvSpPr>
            <p:spPr>
              <a:xfrm>
                <a:off x="358176" y="4215576"/>
                <a:ext cx="276493" cy="20396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000000"/>
                  </a:solidFill>
                </a:endParaRPr>
              </a:p>
            </p:txBody>
          </p:sp>
        </p:grpSp>
      </p:grpSp>
      <p:cxnSp>
        <p:nvCxnSpPr>
          <p:cNvPr id="395" name="直線コネクタ 394"/>
          <p:cNvCxnSpPr/>
          <p:nvPr/>
        </p:nvCxnSpPr>
        <p:spPr>
          <a:xfrm rot="5400000" flipH="1" flipV="1">
            <a:off x="1357291" y="2357429"/>
            <a:ext cx="428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直線コネクタ 395"/>
          <p:cNvCxnSpPr/>
          <p:nvPr/>
        </p:nvCxnSpPr>
        <p:spPr>
          <a:xfrm rot="5400000" flipH="1" flipV="1">
            <a:off x="1464448" y="2321710"/>
            <a:ext cx="5000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直線コネクタ 396"/>
          <p:cNvCxnSpPr/>
          <p:nvPr/>
        </p:nvCxnSpPr>
        <p:spPr>
          <a:xfrm rot="5400000" flipH="1" flipV="1">
            <a:off x="1571605" y="2285991"/>
            <a:ext cx="5715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直線コネクタ 397"/>
          <p:cNvCxnSpPr/>
          <p:nvPr/>
        </p:nvCxnSpPr>
        <p:spPr>
          <a:xfrm rot="16200000" flipV="1">
            <a:off x="1678763" y="2250271"/>
            <a:ext cx="64294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テキスト ボックス 908"/>
          <p:cNvSpPr txBox="1">
            <a:spLocks noChangeArrowheads="1"/>
          </p:cNvSpPr>
          <p:nvPr/>
        </p:nvSpPr>
        <p:spPr bwMode="auto">
          <a:xfrm>
            <a:off x="714348" y="1285860"/>
            <a:ext cx="2611612" cy="794064"/>
          </a:xfrm>
          <a:prstGeom prst="rect">
            <a:avLst/>
          </a:prstGeom>
          <a:solidFill>
            <a:schemeClr val="bg1">
              <a:alpha val="65881"/>
            </a:schemeClr>
          </a:solid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400" dirty="0" smtClean="0">
                <a:solidFill>
                  <a:srgbClr val="000000"/>
                </a:solidFill>
                <a:latin typeface="Comic Sans MS" pitchFamily="66" charset="0"/>
                <a:ea typeface="ＭＳ Ｐゴシック" charset="-128"/>
              </a:rPr>
              <a:t>DDR3-1066 </a:t>
            </a:r>
            <a:r>
              <a:rPr kumimoji="0" lang="en-US" altLang="ja-JP" sz="2400" dirty="0" err="1" smtClean="0">
                <a:solidFill>
                  <a:srgbClr val="000000"/>
                </a:solidFill>
                <a:latin typeface="Comic Sans MS" pitchFamily="66" charset="0"/>
                <a:ea typeface="ＭＳ Ｐゴシック" charset="-128"/>
              </a:rPr>
              <a:t>Mem</a:t>
            </a:r>
            <a:r>
              <a:rPr kumimoji="0" lang="en-US" altLang="ja-JP" sz="2400" dirty="0" smtClean="0">
                <a:solidFill>
                  <a:srgbClr val="000000"/>
                </a:solidFill>
                <a:latin typeface="Comic Sans MS" pitchFamily="66" charset="0"/>
                <a:ea typeface="ＭＳ Ｐゴシック" charset="-128"/>
              </a:rPr>
              <a:t/>
            </a:r>
            <a:br>
              <a:rPr kumimoji="0" lang="en-US" altLang="ja-JP" sz="2400" dirty="0" smtClean="0">
                <a:solidFill>
                  <a:srgbClr val="000000"/>
                </a:solidFill>
                <a:latin typeface="Comic Sans MS" pitchFamily="66" charset="0"/>
                <a:ea typeface="ＭＳ Ｐゴシック" charset="-128"/>
              </a:rPr>
            </a:br>
            <a:r>
              <a:rPr kumimoji="0" lang="en-US" altLang="ja-JP" sz="2400" dirty="0" smtClean="0">
                <a:solidFill>
                  <a:srgbClr val="FF0000"/>
                </a:solidFill>
                <a:latin typeface="Comic Sans MS" pitchFamily="66" charset="0"/>
                <a:ea typeface="ＭＳ Ｐゴシック" charset="-128"/>
              </a:rPr>
              <a:t>16GB</a:t>
            </a:r>
            <a:r>
              <a:rPr kumimoji="0" lang="en-US" altLang="ja-JP" sz="2400" dirty="0" smtClean="0">
                <a:solidFill>
                  <a:srgbClr val="000000"/>
                </a:solidFill>
                <a:latin typeface="Comic Sans MS" pitchFamily="66" charset="0"/>
                <a:ea typeface="ＭＳ Ｐゴシック" charset="-128"/>
              </a:rPr>
              <a:t> </a:t>
            </a:r>
            <a:r>
              <a:rPr kumimoji="0" lang="en-US" altLang="ja-JP" sz="2400" u="sng" dirty="0" smtClean="0">
                <a:solidFill>
                  <a:srgbClr val="FF0000"/>
                </a:solidFill>
                <a:latin typeface="Comic Sans MS" pitchFamily="66" charset="0"/>
                <a:ea typeface="ＭＳ Ｐゴシック" charset="-128"/>
              </a:rPr>
              <a:t>64GB/s</a:t>
            </a:r>
            <a:endParaRPr kumimoji="0" lang="ja-JP" altLang="en-US" sz="2400" u="sng" dirty="0">
              <a:solidFill>
                <a:srgbClr val="FF0000"/>
              </a:solidFill>
              <a:latin typeface="Comic Sans MS" pitchFamily="66" charset="0"/>
              <a:ea typeface="ＭＳ Ｐゴシック" charset="-128"/>
            </a:endParaRPr>
          </a:p>
        </p:txBody>
      </p:sp>
      <p:grpSp>
        <p:nvGrpSpPr>
          <p:cNvPr id="97" name="グループ化 411"/>
          <p:cNvGrpSpPr/>
          <p:nvPr/>
        </p:nvGrpSpPr>
        <p:grpSpPr>
          <a:xfrm>
            <a:off x="1357285" y="4572008"/>
            <a:ext cx="714385" cy="642942"/>
            <a:chOff x="1357289" y="4786323"/>
            <a:chExt cx="714385" cy="357192"/>
          </a:xfrm>
        </p:grpSpPr>
        <p:cxnSp>
          <p:nvCxnSpPr>
            <p:cNvPr id="404" name="直線コネクタ 403"/>
            <p:cNvCxnSpPr/>
            <p:nvPr/>
          </p:nvCxnSpPr>
          <p:spPr>
            <a:xfrm rot="16200000" flipV="1">
              <a:off x="1178696"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直線コネクタ 404"/>
            <p:cNvCxnSpPr/>
            <p:nvPr/>
          </p:nvCxnSpPr>
          <p:spPr>
            <a:xfrm rot="16200000" flipV="1">
              <a:off x="1321572"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rot="16200000" flipV="1">
              <a:off x="1464448"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直線コネクタ 406"/>
            <p:cNvCxnSpPr/>
            <p:nvPr/>
          </p:nvCxnSpPr>
          <p:spPr>
            <a:xfrm rot="16200000" flipV="1">
              <a:off x="1607324"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 name="直線コネクタ 407"/>
            <p:cNvCxnSpPr/>
            <p:nvPr/>
          </p:nvCxnSpPr>
          <p:spPr>
            <a:xfrm rot="16200000" flipV="1">
              <a:off x="1750200"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rot="16200000" flipV="1">
              <a:off x="1893076" y="4964916"/>
              <a:ext cx="357192" cy="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75203" name="Picture 3"/>
          <p:cNvPicPr>
            <a:picLocks noChangeAspect="1" noChangeArrowheads="1"/>
          </p:cNvPicPr>
          <p:nvPr/>
        </p:nvPicPr>
        <p:blipFill>
          <a:blip r:embed="rId4" cstate="print"/>
          <a:srcRect/>
          <a:stretch>
            <a:fillRect/>
          </a:stretch>
        </p:blipFill>
        <p:spPr bwMode="auto">
          <a:xfrm>
            <a:off x="142844" y="4857760"/>
            <a:ext cx="2119306" cy="1589480"/>
          </a:xfrm>
          <a:prstGeom prst="rect">
            <a:avLst/>
          </a:prstGeom>
          <a:noFill/>
          <a:ln w="9525">
            <a:noFill/>
            <a:miter lim="800000"/>
            <a:headEnd/>
            <a:tailEnd/>
          </a:ln>
        </p:spPr>
      </p:pic>
      <p:sp>
        <p:nvSpPr>
          <p:cNvPr id="413" name="テキスト ボックス 412"/>
          <p:cNvSpPr txBox="1"/>
          <p:nvPr/>
        </p:nvSpPr>
        <p:spPr>
          <a:xfrm>
            <a:off x="2214546" y="4643446"/>
            <a:ext cx="2357454" cy="1554272"/>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FF0000"/>
                </a:solidFill>
                <a:latin typeface="Comic Sans MS" pitchFamily="66" charset="0"/>
                <a:ea typeface="ＭＳ Ｐゴシック" charset="-128"/>
              </a:rPr>
              <a:t>6-D Torus</a:t>
            </a:r>
            <a:br>
              <a:rPr lang="en-US" altLang="ja-JP" sz="2000" dirty="0" smtClean="0">
                <a:solidFill>
                  <a:srgbClr val="FF0000"/>
                </a:solidFill>
                <a:latin typeface="Comic Sans MS" pitchFamily="66" charset="0"/>
                <a:ea typeface="ＭＳ Ｐゴシック" charset="-128"/>
              </a:rPr>
            </a:br>
            <a:r>
              <a:rPr lang="en-US" altLang="ja-JP" sz="2000" dirty="0" smtClean="0">
                <a:solidFill>
                  <a:srgbClr val="FF0000"/>
                </a:solidFill>
                <a:latin typeface="Comic Sans MS" pitchFamily="66" charset="0"/>
                <a:ea typeface="ＭＳ Ｐゴシック" charset="-128"/>
              </a:rPr>
              <a:t>5GB/s / link</a:t>
            </a:r>
            <a:br>
              <a:rPr lang="en-US" altLang="ja-JP" sz="2000" dirty="0" smtClean="0">
                <a:solidFill>
                  <a:srgbClr val="FF0000"/>
                </a:solidFill>
                <a:latin typeface="Comic Sans MS" pitchFamily="66" charset="0"/>
                <a:ea typeface="ＭＳ Ｐゴシック" charset="-128"/>
              </a:rPr>
            </a:br>
            <a:r>
              <a:rPr lang="en-US" altLang="ja-JP" sz="2000" dirty="0" smtClean="0">
                <a:solidFill>
                  <a:srgbClr val="FF0000"/>
                </a:solidFill>
                <a:latin typeface="Comic Sans MS" pitchFamily="66" charset="0"/>
                <a:ea typeface="ＭＳ Ｐゴシック" charset="-128"/>
              </a:rPr>
              <a:t>up to 4 simultaneous</a:t>
            </a:r>
            <a:br>
              <a:rPr lang="en-US" altLang="ja-JP" sz="2000" dirty="0" smtClean="0">
                <a:solidFill>
                  <a:srgbClr val="FF0000"/>
                </a:solidFill>
                <a:latin typeface="Comic Sans MS" pitchFamily="66" charset="0"/>
                <a:ea typeface="ＭＳ Ｐゴシック" charset="-128"/>
              </a:rPr>
            </a:br>
            <a:r>
              <a:rPr lang="en-US" altLang="ja-JP" sz="2000" dirty="0" smtClean="0">
                <a:solidFill>
                  <a:srgbClr val="FF0000"/>
                </a:solidFill>
                <a:latin typeface="Comic Sans MS" pitchFamily="66" charset="0"/>
                <a:ea typeface="ＭＳ Ｐゴシック" charset="-128"/>
              </a:rPr>
              <a:t>transfers</a:t>
            </a:r>
            <a:endParaRPr lang="ja-JP" altLang="en-US" sz="2000" dirty="0">
              <a:solidFill>
                <a:srgbClr val="FF0000"/>
              </a:solidFill>
              <a:latin typeface="Comic Sans MS" pitchFamily="66" charset="0"/>
              <a:ea typeface="ＭＳ Ｐゴシック" charset="-128"/>
            </a:endParaRPr>
          </a:p>
        </p:txBody>
      </p:sp>
      <p:sp>
        <p:nvSpPr>
          <p:cNvPr id="414" name="テキスト ボックス 413"/>
          <p:cNvSpPr txBox="1"/>
          <p:nvPr/>
        </p:nvSpPr>
        <p:spPr>
          <a:xfrm>
            <a:off x="1142976" y="6356348"/>
            <a:ext cx="2571768" cy="501676"/>
          </a:xfrm>
          <a:prstGeom prst="rect">
            <a:avLst/>
          </a:prstGeom>
          <a:no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800" b="1" i="1" dirty="0" smtClean="0">
                <a:solidFill>
                  <a:srgbClr val="000000"/>
                </a:solidFill>
                <a:latin typeface="Comic Sans MS" pitchFamily="66" charset="0"/>
                <a:ea typeface="ＭＳ Ｐゴシック" charset="-128"/>
              </a:rPr>
              <a:t>NLP Node</a:t>
            </a:r>
            <a:endParaRPr lang="ja-JP" altLang="en-US" sz="2800" b="1" i="1" dirty="0">
              <a:solidFill>
                <a:srgbClr val="000000"/>
              </a:solidFill>
              <a:latin typeface="Comic Sans MS" pitchFamily="66" charset="0"/>
              <a:ea typeface="ＭＳ Ｐゴシック" charset="-128"/>
            </a:endParaRPr>
          </a:p>
        </p:txBody>
      </p:sp>
      <p:sp>
        <p:nvSpPr>
          <p:cNvPr id="415" name="円/楕円 414"/>
          <p:cNvSpPr/>
          <p:nvPr/>
        </p:nvSpPr>
        <p:spPr bwMode="auto">
          <a:xfrm rot="16200000">
            <a:off x="464317" y="1393018"/>
            <a:ext cx="2571770" cy="2500329"/>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416" name="円/楕円 415"/>
          <p:cNvSpPr/>
          <p:nvPr/>
        </p:nvSpPr>
        <p:spPr bwMode="auto">
          <a:xfrm rot="16200000">
            <a:off x="5036348" y="1178706"/>
            <a:ext cx="2571770" cy="3357584"/>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5000"/>
              </a:lnSpc>
              <a:buClr>
                <a:srgbClr val="000000"/>
              </a:buClr>
              <a:buSzPct val="100000"/>
              <a:buFont typeface="Times New Roman" pitchFamily="18" charset="0"/>
              <a:buNone/>
            </a:pPr>
            <a:endParaRPr kumimoji="0" lang="ja-JP" altLang="en-US" sz="2000" dirty="0" smtClean="0">
              <a:solidFill>
                <a:srgbClr val="FF0000"/>
              </a:solidFill>
              <a:latin typeface="Comic Sans MS" pitchFamily="66" charset="0"/>
            </a:endParaRPr>
          </a:p>
        </p:txBody>
      </p:sp>
      <p:sp>
        <p:nvSpPr>
          <p:cNvPr id="417" name="テキスト ボックス 416"/>
          <p:cNvSpPr txBox="1"/>
          <p:nvPr/>
        </p:nvSpPr>
        <p:spPr>
          <a:xfrm>
            <a:off x="2900979" y="2571744"/>
            <a:ext cx="1903085" cy="794064"/>
          </a:xfrm>
          <a:prstGeom prst="rect">
            <a:avLst/>
          </a:prstGeom>
          <a:noFill/>
        </p:spPr>
        <p:txBody>
          <a:bodyPr wrap="none" rtlCol="0">
            <a:spAutoFit/>
          </a:bodyPr>
          <a:lstStyle/>
          <a:p>
            <a:pPr algn="ctr" defTabSz="449263">
              <a:lnSpc>
                <a:spcPct val="95000"/>
              </a:lnSpc>
              <a:buClr>
                <a:srgbClr val="000000"/>
              </a:buClr>
              <a:buSzPct val="100000"/>
              <a:buFont typeface="Times New Roman" pitchFamily="18" charset="0"/>
              <a:buNone/>
            </a:pPr>
            <a:r>
              <a:rPr lang="en-US" altLang="ja-JP" sz="2400" b="1" dirty="0" smtClean="0">
                <a:solidFill>
                  <a:srgbClr val="FF0000"/>
                </a:solidFill>
                <a:latin typeface="Comic Sans MS" pitchFamily="66" charset="0"/>
                <a:ea typeface="ＭＳ Ｐゴシック" charset="-128"/>
              </a:rPr>
              <a:t>Bytes/Flop </a:t>
            </a:r>
            <a:br>
              <a:rPr lang="en-US" altLang="ja-JP" sz="2400" b="1" dirty="0" smtClean="0">
                <a:solidFill>
                  <a:srgbClr val="FF0000"/>
                </a:solidFill>
                <a:latin typeface="Comic Sans MS" pitchFamily="66" charset="0"/>
                <a:ea typeface="ＭＳ Ｐゴシック" charset="-128"/>
              </a:rPr>
            </a:br>
            <a:r>
              <a:rPr lang="en-US" altLang="ja-JP" sz="2400" b="1" dirty="0" smtClean="0">
                <a:solidFill>
                  <a:srgbClr val="FF0000"/>
                </a:solidFill>
                <a:latin typeface="Comic Sans MS" pitchFamily="66" charset="0"/>
                <a:ea typeface="ＭＳ Ｐゴシック" charset="-128"/>
              </a:rPr>
              <a:t>=0.3~0.5</a:t>
            </a:r>
            <a:endParaRPr lang="ja-JP" altLang="en-US" sz="2400" b="1" dirty="0">
              <a:solidFill>
                <a:srgbClr val="FF0000"/>
              </a:solidFill>
              <a:latin typeface="Comic Sans MS" pitchFamily="66"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dissolve">
                                      <p:cBhvr>
                                        <p:cTn id="7" dur="500"/>
                                        <p:tgtEl>
                                          <p:spTgt spid="4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6"/>
                                        </p:tgtEl>
                                        <p:attrNameLst>
                                          <p:attrName>style.visibility</p:attrName>
                                        </p:attrNameLst>
                                      </p:cBhvr>
                                      <p:to>
                                        <p:strVal val="visible"/>
                                      </p:to>
                                    </p:set>
                                    <p:animEffect transition="in" filter="dissolve">
                                      <p:cBhvr>
                                        <p:cTn id="12" dur="500"/>
                                        <p:tgtEl>
                                          <p:spTgt spid="4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7"/>
                                        </p:tgtEl>
                                        <p:attrNameLst>
                                          <p:attrName>style.visibility</p:attrName>
                                        </p:attrNameLst>
                                      </p:cBhvr>
                                      <p:to>
                                        <p:strVal val="visible"/>
                                      </p:to>
                                    </p:set>
                                    <p:animEffect transition="in" filter="dissolve">
                                      <p:cBhvr>
                                        <p:cTn id="17"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animBg="1"/>
      <p:bldP spid="416" grpId="0" animBg="1"/>
      <p:bldP spid="4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2910" y="0"/>
            <a:ext cx="7770813" cy="1433513"/>
          </a:xfrm>
        </p:spPr>
        <p:txBody>
          <a:bodyPr/>
          <a:lstStyle/>
          <a:p>
            <a:r>
              <a:rPr kumimoji="1" lang="en-US" altLang="ja-JP" dirty="0" smtClean="0"/>
              <a:t>Comparing the Networks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1077250" name="Picture 2" descr="http://pr.fujitsu.com/jp/news/2009/07/17e.jpg"/>
          <p:cNvPicPr>
            <a:picLocks noChangeAspect="1" noChangeArrowheads="1"/>
          </p:cNvPicPr>
          <p:nvPr/>
        </p:nvPicPr>
        <p:blipFill>
          <a:blip r:embed="rId2" cstate="print"/>
          <a:srcRect/>
          <a:stretch>
            <a:fillRect/>
          </a:stretch>
        </p:blipFill>
        <p:spPr bwMode="auto">
          <a:xfrm>
            <a:off x="6715140" y="2556552"/>
            <a:ext cx="2041785" cy="2071702"/>
          </a:xfrm>
          <a:prstGeom prst="rect">
            <a:avLst/>
          </a:prstGeom>
          <a:noFill/>
        </p:spPr>
      </p:pic>
      <p:pic>
        <p:nvPicPr>
          <p:cNvPr id="1077252" name="Picture 4" descr="http://www.jamstec.go.jp/es/jp/images/IN_01_b.gif"/>
          <p:cNvPicPr>
            <a:picLocks noChangeAspect="1" noChangeArrowheads="1"/>
          </p:cNvPicPr>
          <p:nvPr/>
        </p:nvPicPr>
        <p:blipFill>
          <a:blip r:embed="rId3" cstate="print"/>
          <a:srcRect/>
          <a:stretch>
            <a:fillRect/>
          </a:stretch>
        </p:blipFill>
        <p:spPr bwMode="auto">
          <a:xfrm>
            <a:off x="142844" y="2928934"/>
            <a:ext cx="2500330" cy="1998439"/>
          </a:xfrm>
          <a:prstGeom prst="rect">
            <a:avLst/>
          </a:prstGeom>
          <a:noFill/>
        </p:spPr>
      </p:pic>
      <p:sp>
        <p:nvSpPr>
          <p:cNvPr id="8" name="テキスト ボックス 7"/>
          <p:cNvSpPr txBox="1"/>
          <p:nvPr/>
        </p:nvSpPr>
        <p:spPr>
          <a:xfrm>
            <a:off x="428596" y="4842568"/>
            <a:ext cx="2071702" cy="2022092"/>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3200" dirty="0" smtClean="0">
                <a:solidFill>
                  <a:srgbClr val="000000"/>
                </a:solidFill>
                <a:latin typeface="Comic Sans MS" pitchFamily="66" charset="0"/>
                <a:ea typeface="ＭＳ Ｐゴシック" charset="-128"/>
              </a:rPr>
              <a:t>ES1</a:t>
            </a:r>
            <a:r>
              <a:rPr lang="en-US" altLang="ja-JP" sz="2000" dirty="0" smtClean="0">
                <a:solidFill>
                  <a:srgbClr val="000000"/>
                </a:solidFill>
                <a:latin typeface="Comic Sans MS" pitchFamily="66" charset="0"/>
                <a:ea typeface="ＭＳ Ｐゴシック" charset="-128"/>
              </a:rPr>
              <a:t/>
            </a:r>
            <a:br>
              <a:rPr lang="en-US" altLang="ja-JP" sz="2000" dirty="0" smtClean="0">
                <a:solidFill>
                  <a:srgbClr val="000000"/>
                </a:solidFill>
                <a:latin typeface="Comic Sans MS" pitchFamily="66" charset="0"/>
                <a:ea typeface="ＭＳ Ｐゴシック" charset="-128"/>
              </a:rPr>
            </a:br>
            <a:r>
              <a:rPr lang="en-US" altLang="ja-JP" sz="2000" dirty="0" smtClean="0">
                <a:solidFill>
                  <a:srgbClr val="000000"/>
                </a:solidFill>
                <a:latin typeface="Comic Sans MS" pitchFamily="66" charset="0"/>
                <a:ea typeface="ＭＳ Ｐゴシック" charset="-128"/>
              </a:rPr>
              <a:t>12.8GB/s Link</a:t>
            </a:r>
            <a:br>
              <a:rPr lang="en-US" altLang="ja-JP" sz="2000" dirty="0" smtClean="0">
                <a:solidFill>
                  <a:srgbClr val="000000"/>
                </a:solidFill>
                <a:latin typeface="Comic Sans MS" pitchFamily="66" charset="0"/>
                <a:ea typeface="ＭＳ Ｐゴシック" charset="-128"/>
              </a:rPr>
            </a:br>
            <a:r>
              <a:rPr lang="en-US" altLang="ja-JP" sz="2000" dirty="0" smtClean="0">
                <a:solidFill>
                  <a:srgbClr val="000000"/>
                </a:solidFill>
                <a:latin typeface="Comic Sans MS" pitchFamily="66" charset="0"/>
                <a:ea typeface="ＭＳ Ｐゴシック" charset="-128"/>
              </a:rPr>
              <a:t>5us latency</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Full Crossbar</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~8TB/s Bisection BW</a:t>
            </a:r>
          </a:p>
        </p:txBody>
      </p:sp>
      <p:sp>
        <p:nvSpPr>
          <p:cNvPr id="9" name="テキスト ボックス 8"/>
          <p:cNvSpPr txBox="1"/>
          <p:nvPr/>
        </p:nvSpPr>
        <p:spPr>
          <a:xfrm>
            <a:off x="6786578" y="4771130"/>
            <a:ext cx="2071702" cy="2022092"/>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3200" dirty="0" smtClean="0">
                <a:solidFill>
                  <a:srgbClr val="000000"/>
                </a:solidFill>
                <a:latin typeface="Comic Sans MS" pitchFamily="66" charset="0"/>
                <a:ea typeface="ＭＳ Ｐゴシック" charset="-128"/>
              </a:rPr>
              <a:t>10PF NLP</a:t>
            </a:r>
            <a:r>
              <a:rPr lang="en-US" altLang="ja-JP" sz="2000" dirty="0" smtClean="0">
                <a:solidFill>
                  <a:srgbClr val="000000"/>
                </a:solidFill>
                <a:latin typeface="Comic Sans MS" pitchFamily="66" charset="0"/>
                <a:ea typeface="ＭＳ Ｐゴシック" charset="-128"/>
              </a:rPr>
              <a:t/>
            </a:r>
            <a:br>
              <a:rPr lang="en-US" altLang="ja-JP" sz="2000" dirty="0" smtClean="0">
                <a:solidFill>
                  <a:srgbClr val="000000"/>
                </a:solidFill>
                <a:latin typeface="Comic Sans MS" pitchFamily="66" charset="0"/>
                <a:ea typeface="ＭＳ Ｐゴシック" charset="-128"/>
              </a:rPr>
            </a:br>
            <a:r>
              <a:rPr lang="en-US" altLang="ja-JP" sz="2000" dirty="0" smtClean="0">
                <a:solidFill>
                  <a:srgbClr val="000000"/>
                </a:solidFill>
                <a:latin typeface="Comic Sans MS" pitchFamily="66" charset="0"/>
                <a:ea typeface="ＭＳ Ｐゴシック" charset="-128"/>
              </a:rPr>
              <a:t>5GB/s Link</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?us latency</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6-D Torus</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~30TB/s? Bisection BW</a:t>
            </a:r>
          </a:p>
        </p:txBody>
      </p:sp>
      <p:grpSp>
        <p:nvGrpSpPr>
          <p:cNvPr id="4" name="グループ化 1149"/>
          <p:cNvGrpSpPr/>
          <p:nvPr/>
        </p:nvGrpSpPr>
        <p:grpSpPr>
          <a:xfrm>
            <a:off x="3214678" y="1785926"/>
            <a:ext cx="3143272" cy="1787157"/>
            <a:chOff x="827999" y="1944000"/>
            <a:chExt cx="8136000" cy="4031999"/>
          </a:xfrm>
        </p:grpSpPr>
        <p:sp>
          <p:nvSpPr>
            <p:cNvPr id="1151" name="正方形/長方形 1150"/>
            <p:cNvSpPr/>
            <p:nvPr/>
          </p:nvSpPr>
          <p:spPr>
            <a:xfrm>
              <a:off x="737639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2" name="正方形/長方形 1151"/>
            <p:cNvSpPr/>
            <p:nvPr/>
          </p:nvSpPr>
          <p:spPr>
            <a:xfrm>
              <a:off x="1598040" y="1944000"/>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3" name="正方形/長方形 1152"/>
            <p:cNvSpPr/>
            <p:nvPr/>
          </p:nvSpPr>
          <p:spPr>
            <a:xfrm>
              <a:off x="7761599" y="1944000"/>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4" name="正方形/長方形 1153"/>
            <p:cNvSpPr/>
            <p:nvPr/>
          </p:nvSpPr>
          <p:spPr>
            <a:xfrm>
              <a:off x="622043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5" name="正方形/長方形 1154"/>
            <p:cNvSpPr/>
            <p:nvPr/>
          </p:nvSpPr>
          <p:spPr>
            <a:xfrm>
              <a:off x="82799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6" name="正方形/長方形 1155"/>
            <p:cNvSpPr/>
            <p:nvPr/>
          </p:nvSpPr>
          <p:spPr>
            <a:xfrm>
              <a:off x="5835600" y="1944000"/>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7" name="正方形/長方形 1156"/>
            <p:cNvSpPr/>
            <p:nvPr/>
          </p:nvSpPr>
          <p:spPr>
            <a:xfrm>
              <a:off x="6990479" y="1944000"/>
              <a:ext cx="24084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8" name="正方形/長方形 1157"/>
            <p:cNvSpPr/>
            <p:nvPr/>
          </p:nvSpPr>
          <p:spPr>
            <a:xfrm>
              <a:off x="3908880" y="1944000"/>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59" name="正方形/長方形 1158"/>
            <p:cNvSpPr/>
            <p:nvPr/>
          </p:nvSpPr>
          <p:spPr>
            <a:xfrm>
              <a:off x="4294079" y="1944000"/>
              <a:ext cx="24084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0" name="正方形/長方形 1159"/>
            <p:cNvSpPr/>
            <p:nvPr/>
          </p:nvSpPr>
          <p:spPr>
            <a:xfrm>
              <a:off x="5065559" y="1944000"/>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1" name="正方形/長方形 1160"/>
            <p:cNvSpPr/>
            <p:nvPr/>
          </p:nvSpPr>
          <p:spPr>
            <a:xfrm>
              <a:off x="545039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2" name="正方形/長方形 1161"/>
            <p:cNvSpPr/>
            <p:nvPr/>
          </p:nvSpPr>
          <p:spPr>
            <a:xfrm>
              <a:off x="6605640" y="1944000"/>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3" name="正方形/長方形 1162"/>
            <p:cNvSpPr/>
            <p:nvPr/>
          </p:nvSpPr>
          <p:spPr>
            <a:xfrm>
              <a:off x="275399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4" name="正方形/長方形 1163"/>
            <p:cNvSpPr/>
            <p:nvPr/>
          </p:nvSpPr>
          <p:spPr>
            <a:xfrm>
              <a:off x="3524039"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5" name="正方形/長方形 1164"/>
            <p:cNvSpPr/>
            <p:nvPr/>
          </p:nvSpPr>
          <p:spPr>
            <a:xfrm>
              <a:off x="1983599" y="1944000"/>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6" name="正方形/長方形 1165"/>
            <p:cNvSpPr/>
            <p:nvPr/>
          </p:nvSpPr>
          <p:spPr>
            <a:xfrm>
              <a:off x="8147880" y="1944000"/>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7" name="正方形/長方形 1166"/>
            <p:cNvSpPr/>
            <p:nvPr/>
          </p:nvSpPr>
          <p:spPr>
            <a:xfrm>
              <a:off x="3139559" y="1944000"/>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8" name="正方形/長方形 1167"/>
            <p:cNvSpPr/>
            <p:nvPr/>
          </p:nvSpPr>
          <p:spPr>
            <a:xfrm>
              <a:off x="2369519" y="1944000"/>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69" name="正方形/長方形 1168"/>
            <p:cNvSpPr/>
            <p:nvPr/>
          </p:nvSpPr>
          <p:spPr>
            <a:xfrm>
              <a:off x="1212839" y="1944000"/>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0" name="正方形/長方形 1169"/>
            <p:cNvSpPr/>
            <p:nvPr/>
          </p:nvSpPr>
          <p:spPr>
            <a:xfrm>
              <a:off x="4679640" y="1944000"/>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1" name="正方形/長方形 1170"/>
            <p:cNvSpPr/>
            <p:nvPr/>
          </p:nvSpPr>
          <p:spPr>
            <a:xfrm>
              <a:off x="1584000"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sp>
          <p:nvSpPr>
            <p:cNvPr id="1172" name="正方形/長方形 1171"/>
            <p:cNvSpPr/>
            <p:nvPr/>
          </p:nvSpPr>
          <p:spPr>
            <a:xfrm>
              <a:off x="8603999" y="1944000"/>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sp>
          <p:nvSpPr>
            <p:cNvPr id="1173" name="正方形/長方形 1172"/>
            <p:cNvSpPr/>
            <p:nvPr/>
          </p:nvSpPr>
          <p:spPr>
            <a:xfrm>
              <a:off x="737639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4" name="正方形/長方形 1173"/>
            <p:cNvSpPr/>
            <p:nvPr/>
          </p:nvSpPr>
          <p:spPr>
            <a:xfrm>
              <a:off x="1598040" y="5435999"/>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5" name="正方形/長方形 1174"/>
            <p:cNvSpPr/>
            <p:nvPr/>
          </p:nvSpPr>
          <p:spPr>
            <a:xfrm>
              <a:off x="7761599" y="5435999"/>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6" name="正方形/長方形 1175"/>
            <p:cNvSpPr/>
            <p:nvPr/>
          </p:nvSpPr>
          <p:spPr>
            <a:xfrm>
              <a:off x="622043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7" name="正方形/長方形 1176"/>
            <p:cNvSpPr/>
            <p:nvPr/>
          </p:nvSpPr>
          <p:spPr>
            <a:xfrm>
              <a:off x="82799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8" name="正方形/長方形 1177"/>
            <p:cNvSpPr/>
            <p:nvPr/>
          </p:nvSpPr>
          <p:spPr>
            <a:xfrm>
              <a:off x="5835600" y="5435999"/>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79" name="正方形/長方形 1178"/>
            <p:cNvSpPr/>
            <p:nvPr/>
          </p:nvSpPr>
          <p:spPr>
            <a:xfrm>
              <a:off x="6990479" y="5435999"/>
              <a:ext cx="24084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0" name="正方形/長方形 1179"/>
            <p:cNvSpPr/>
            <p:nvPr/>
          </p:nvSpPr>
          <p:spPr>
            <a:xfrm>
              <a:off x="3908880" y="5435999"/>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1" name="正方形/長方形 1180"/>
            <p:cNvSpPr/>
            <p:nvPr/>
          </p:nvSpPr>
          <p:spPr>
            <a:xfrm>
              <a:off x="4294079" y="5435999"/>
              <a:ext cx="24084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2" name="正方形/長方形 1181"/>
            <p:cNvSpPr/>
            <p:nvPr/>
          </p:nvSpPr>
          <p:spPr>
            <a:xfrm>
              <a:off x="5065559" y="5435999"/>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3" name="正方形/長方形 1182"/>
            <p:cNvSpPr/>
            <p:nvPr/>
          </p:nvSpPr>
          <p:spPr>
            <a:xfrm>
              <a:off x="545039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4" name="正方形/長方形 1183"/>
            <p:cNvSpPr/>
            <p:nvPr/>
          </p:nvSpPr>
          <p:spPr>
            <a:xfrm>
              <a:off x="6605640" y="5435999"/>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5" name="正方形/長方形 1184"/>
            <p:cNvSpPr/>
            <p:nvPr/>
          </p:nvSpPr>
          <p:spPr>
            <a:xfrm>
              <a:off x="275399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6" name="正方形/長方形 1185"/>
            <p:cNvSpPr/>
            <p:nvPr/>
          </p:nvSpPr>
          <p:spPr>
            <a:xfrm>
              <a:off x="3524039"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7" name="正方形/長方形 1186"/>
            <p:cNvSpPr/>
            <p:nvPr/>
          </p:nvSpPr>
          <p:spPr>
            <a:xfrm>
              <a:off x="1983599" y="5435999"/>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8" name="正方形/長方形 1187"/>
            <p:cNvSpPr/>
            <p:nvPr/>
          </p:nvSpPr>
          <p:spPr>
            <a:xfrm>
              <a:off x="8147880" y="5435999"/>
              <a:ext cx="24012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89" name="正方形/長方形 1188"/>
            <p:cNvSpPr/>
            <p:nvPr/>
          </p:nvSpPr>
          <p:spPr>
            <a:xfrm>
              <a:off x="3139559" y="5435999"/>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90" name="正方形/長方形 1189"/>
            <p:cNvSpPr/>
            <p:nvPr/>
          </p:nvSpPr>
          <p:spPr>
            <a:xfrm>
              <a:off x="2369519" y="5435999"/>
              <a:ext cx="2394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91" name="正方形/長方形 1190"/>
            <p:cNvSpPr/>
            <p:nvPr/>
          </p:nvSpPr>
          <p:spPr>
            <a:xfrm>
              <a:off x="1212839" y="5435999"/>
              <a:ext cx="23976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sp>
          <p:nvSpPr>
            <p:cNvPr id="1192" name="正方形/長方形 1191"/>
            <p:cNvSpPr/>
            <p:nvPr/>
          </p:nvSpPr>
          <p:spPr>
            <a:xfrm>
              <a:off x="4679640" y="5435999"/>
              <a:ext cx="24048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500" b="1" dirty="0" smtClean="0">
                  <a:solidFill>
                    <a:srgbClr val="FFFFFF"/>
                  </a:solidFill>
                  <a:latin typeface="Arial" pitchFamily="18"/>
                  <a:ea typeface="Arial Unicode MS" pitchFamily="2"/>
                  <a:cs typeface="Tahoma" pitchFamily="2"/>
                </a:rPr>
                <a:t>L1</a:t>
              </a:r>
              <a:endParaRPr kumimoji="0" lang="en-GB" sz="500" b="1" dirty="0">
                <a:solidFill>
                  <a:srgbClr val="FFFFFF"/>
                </a:solidFill>
                <a:latin typeface="Arial" pitchFamily="18"/>
                <a:ea typeface="Arial Unicode MS" pitchFamily="2"/>
                <a:cs typeface="Tahoma" pitchFamily="2"/>
              </a:endParaRPr>
            </a:p>
          </p:txBody>
        </p:sp>
        <p:cxnSp>
          <p:nvCxnSpPr>
            <p:cNvPr id="1193" name="直線矢印コネクタ 1192"/>
            <p:cNvCxnSpPr>
              <a:stCxn id="1171" idx="0"/>
              <a:endCxn id="1155" idx="2"/>
            </p:cNvCxnSpPr>
            <p:nvPr/>
          </p:nvCxnSpPr>
          <p:spPr>
            <a:xfrm rot="16200000" flipV="1">
              <a:off x="780031" y="2652029"/>
              <a:ext cx="1151999" cy="815941"/>
            </a:xfrm>
            <a:prstGeom prst="straightConnector1">
              <a:avLst/>
            </a:prstGeom>
            <a:noFill/>
            <a:ln w="36000">
              <a:solidFill>
                <a:srgbClr val="E76F00"/>
              </a:solidFill>
              <a:prstDash val="solid"/>
            </a:ln>
          </p:spPr>
        </p:cxnSp>
        <p:cxnSp>
          <p:nvCxnSpPr>
            <p:cNvPr id="1194" name="直線矢印コネクタ 1193"/>
            <p:cNvCxnSpPr>
              <a:stCxn id="1171" idx="0"/>
              <a:endCxn id="1169" idx="2"/>
            </p:cNvCxnSpPr>
            <p:nvPr/>
          </p:nvCxnSpPr>
          <p:spPr>
            <a:xfrm rot="16200000" flipV="1">
              <a:off x="972361" y="2844359"/>
              <a:ext cx="1151999" cy="431281"/>
            </a:xfrm>
            <a:prstGeom prst="straightConnector1">
              <a:avLst/>
            </a:prstGeom>
            <a:noFill/>
            <a:ln w="36000">
              <a:solidFill>
                <a:srgbClr val="E76F00"/>
              </a:solidFill>
              <a:prstDash val="solid"/>
            </a:ln>
          </p:spPr>
        </p:cxnSp>
        <p:cxnSp>
          <p:nvCxnSpPr>
            <p:cNvPr id="1195" name="直線矢印コネクタ 1194"/>
            <p:cNvCxnSpPr>
              <a:stCxn id="1171" idx="0"/>
              <a:endCxn id="1152" idx="2"/>
            </p:cNvCxnSpPr>
            <p:nvPr/>
          </p:nvCxnSpPr>
          <p:spPr>
            <a:xfrm rot="16200000" flipV="1">
              <a:off x="1165141" y="3037140"/>
              <a:ext cx="1151999" cy="45720"/>
            </a:xfrm>
            <a:prstGeom prst="straightConnector1">
              <a:avLst/>
            </a:prstGeom>
            <a:noFill/>
            <a:ln w="36000">
              <a:solidFill>
                <a:srgbClr val="E76F00"/>
              </a:solidFill>
              <a:prstDash val="solid"/>
            </a:ln>
          </p:spPr>
        </p:cxnSp>
        <p:cxnSp>
          <p:nvCxnSpPr>
            <p:cNvPr id="1196" name="直線矢印コネクタ 1195"/>
            <p:cNvCxnSpPr>
              <a:stCxn id="1171" idx="0"/>
              <a:endCxn id="1165" idx="2"/>
            </p:cNvCxnSpPr>
            <p:nvPr/>
          </p:nvCxnSpPr>
          <p:spPr>
            <a:xfrm rot="5400000" flipH="1" flipV="1">
              <a:off x="1357920" y="2890081"/>
              <a:ext cx="1151999" cy="339839"/>
            </a:xfrm>
            <a:prstGeom prst="straightConnector1">
              <a:avLst/>
            </a:prstGeom>
            <a:noFill/>
            <a:ln w="36000">
              <a:solidFill>
                <a:srgbClr val="E76F00"/>
              </a:solidFill>
              <a:prstDash val="solid"/>
            </a:ln>
          </p:spPr>
        </p:cxnSp>
        <p:cxnSp>
          <p:nvCxnSpPr>
            <p:cNvPr id="1197" name="直線矢印コネクタ 1196"/>
            <p:cNvCxnSpPr>
              <a:stCxn id="1171" idx="0"/>
              <a:endCxn id="1168" idx="2"/>
            </p:cNvCxnSpPr>
            <p:nvPr/>
          </p:nvCxnSpPr>
          <p:spPr>
            <a:xfrm rot="5400000" flipH="1" flipV="1">
              <a:off x="1550610" y="2697391"/>
              <a:ext cx="1151999" cy="725219"/>
            </a:xfrm>
            <a:prstGeom prst="straightConnector1">
              <a:avLst/>
            </a:prstGeom>
            <a:noFill/>
            <a:ln w="36000">
              <a:solidFill>
                <a:srgbClr val="E76F00"/>
              </a:solidFill>
              <a:prstDash val="solid"/>
            </a:ln>
          </p:spPr>
        </p:cxnSp>
        <p:cxnSp>
          <p:nvCxnSpPr>
            <p:cNvPr id="1198" name="直線矢印コネクタ 1197"/>
            <p:cNvCxnSpPr>
              <a:stCxn id="1171" idx="0"/>
              <a:endCxn id="1163" idx="2"/>
            </p:cNvCxnSpPr>
            <p:nvPr/>
          </p:nvCxnSpPr>
          <p:spPr>
            <a:xfrm rot="5400000" flipH="1" flipV="1">
              <a:off x="1743030" y="2504971"/>
              <a:ext cx="1151999" cy="1110059"/>
            </a:xfrm>
            <a:prstGeom prst="straightConnector1">
              <a:avLst/>
            </a:prstGeom>
            <a:noFill/>
            <a:ln w="36000">
              <a:solidFill>
                <a:srgbClr val="E76F00"/>
              </a:solidFill>
              <a:prstDash val="solid"/>
            </a:ln>
          </p:spPr>
        </p:cxnSp>
        <p:cxnSp>
          <p:nvCxnSpPr>
            <p:cNvPr id="1199" name="直線矢印コネクタ 1198"/>
            <p:cNvCxnSpPr>
              <a:stCxn id="1171" idx="0"/>
              <a:endCxn id="1167" idx="2"/>
            </p:cNvCxnSpPr>
            <p:nvPr/>
          </p:nvCxnSpPr>
          <p:spPr>
            <a:xfrm rot="5400000" flipH="1" flipV="1">
              <a:off x="1935630" y="2312371"/>
              <a:ext cx="1151999" cy="1495259"/>
            </a:xfrm>
            <a:prstGeom prst="straightConnector1">
              <a:avLst/>
            </a:prstGeom>
            <a:noFill/>
            <a:ln w="36000">
              <a:solidFill>
                <a:srgbClr val="E76F00"/>
              </a:solidFill>
              <a:prstDash val="solid"/>
            </a:ln>
          </p:spPr>
        </p:cxnSp>
        <p:cxnSp>
          <p:nvCxnSpPr>
            <p:cNvPr id="1200" name="直線矢印コネクタ 1199"/>
            <p:cNvCxnSpPr>
              <a:stCxn id="1171" idx="0"/>
              <a:endCxn id="1164" idx="2"/>
            </p:cNvCxnSpPr>
            <p:nvPr/>
          </p:nvCxnSpPr>
          <p:spPr>
            <a:xfrm rot="5400000" flipH="1" flipV="1">
              <a:off x="2128050" y="2119951"/>
              <a:ext cx="1151999" cy="1880099"/>
            </a:xfrm>
            <a:prstGeom prst="straightConnector1">
              <a:avLst/>
            </a:prstGeom>
            <a:noFill/>
            <a:ln w="36000">
              <a:solidFill>
                <a:srgbClr val="E76F00"/>
              </a:solidFill>
              <a:prstDash val="solid"/>
            </a:ln>
          </p:spPr>
        </p:cxnSp>
        <p:cxnSp>
          <p:nvCxnSpPr>
            <p:cNvPr id="1201" name="直線矢印コネクタ 1200"/>
            <p:cNvCxnSpPr>
              <a:stCxn id="1171" idx="0"/>
              <a:endCxn id="1158" idx="2"/>
            </p:cNvCxnSpPr>
            <p:nvPr/>
          </p:nvCxnSpPr>
          <p:spPr>
            <a:xfrm rot="5400000" flipH="1" flipV="1">
              <a:off x="2320381" y="1927620"/>
              <a:ext cx="1151999" cy="2264760"/>
            </a:xfrm>
            <a:prstGeom prst="straightConnector1">
              <a:avLst/>
            </a:prstGeom>
            <a:noFill/>
            <a:ln w="36000">
              <a:solidFill>
                <a:srgbClr val="E76F00"/>
              </a:solidFill>
              <a:prstDash val="solid"/>
            </a:ln>
          </p:spPr>
        </p:cxnSp>
        <p:cxnSp>
          <p:nvCxnSpPr>
            <p:cNvPr id="1202" name="直線矢印コネクタ 1201"/>
            <p:cNvCxnSpPr>
              <a:stCxn id="1171" idx="0"/>
              <a:endCxn id="1159" idx="2"/>
            </p:cNvCxnSpPr>
            <p:nvPr/>
          </p:nvCxnSpPr>
          <p:spPr>
            <a:xfrm rot="5400000" flipH="1" flipV="1">
              <a:off x="2513250" y="1734751"/>
              <a:ext cx="1151999" cy="2650499"/>
            </a:xfrm>
            <a:prstGeom prst="straightConnector1">
              <a:avLst/>
            </a:prstGeom>
            <a:noFill/>
            <a:ln w="36000">
              <a:solidFill>
                <a:srgbClr val="E76F00"/>
              </a:solidFill>
              <a:prstDash val="solid"/>
            </a:ln>
          </p:spPr>
        </p:cxnSp>
        <p:cxnSp>
          <p:nvCxnSpPr>
            <p:cNvPr id="1203" name="直線矢印コネクタ 1202"/>
            <p:cNvCxnSpPr>
              <a:stCxn id="1171" idx="0"/>
              <a:endCxn id="1170" idx="2"/>
            </p:cNvCxnSpPr>
            <p:nvPr/>
          </p:nvCxnSpPr>
          <p:spPr>
            <a:xfrm rot="5400000" flipH="1" flipV="1">
              <a:off x="2705941" y="1542060"/>
              <a:ext cx="1151999" cy="3035880"/>
            </a:xfrm>
            <a:prstGeom prst="straightConnector1">
              <a:avLst/>
            </a:prstGeom>
            <a:noFill/>
            <a:ln w="36000">
              <a:solidFill>
                <a:srgbClr val="E76F00"/>
              </a:solidFill>
              <a:prstDash val="solid"/>
            </a:ln>
          </p:spPr>
        </p:cxnSp>
        <p:cxnSp>
          <p:nvCxnSpPr>
            <p:cNvPr id="1204" name="直線矢印コネクタ 1203"/>
            <p:cNvCxnSpPr>
              <a:stCxn id="1171" idx="0"/>
              <a:endCxn id="1160" idx="2"/>
            </p:cNvCxnSpPr>
            <p:nvPr/>
          </p:nvCxnSpPr>
          <p:spPr>
            <a:xfrm rot="5400000" flipH="1" flipV="1">
              <a:off x="2898720" y="1349281"/>
              <a:ext cx="1151999" cy="3421439"/>
            </a:xfrm>
            <a:prstGeom prst="straightConnector1">
              <a:avLst/>
            </a:prstGeom>
            <a:noFill/>
            <a:ln w="36000">
              <a:solidFill>
                <a:srgbClr val="E76F00"/>
              </a:solidFill>
              <a:prstDash val="solid"/>
            </a:ln>
          </p:spPr>
        </p:cxnSp>
        <p:cxnSp>
          <p:nvCxnSpPr>
            <p:cNvPr id="1205" name="直線矢印コネクタ 1204"/>
            <p:cNvCxnSpPr>
              <a:stCxn id="1171" idx="0"/>
              <a:endCxn id="1161" idx="2"/>
            </p:cNvCxnSpPr>
            <p:nvPr/>
          </p:nvCxnSpPr>
          <p:spPr>
            <a:xfrm rot="5400000" flipH="1" flipV="1">
              <a:off x="3091230" y="1156771"/>
              <a:ext cx="1151999" cy="3806459"/>
            </a:xfrm>
            <a:prstGeom prst="straightConnector1">
              <a:avLst/>
            </a:prstGeom>
            <a:noFill/>
            <a:ln w="36000">
              <a:solidFill>
                <a:srgbClr val="E76F00"/>
              </a:solidFill>
              <a:prstDash val="solid"/>
            </a:ln>
          </p:spPr>
        </p:cxnSp>
        <p:cxnSp>
          <p:nvCxnSpPr>
            <p:cNvPr id="1206" name="直線矢印コネクタ 1205"/>
            <p:cNvCxnSpPr>
              <a:stCxn id="1171" idx="0"/>
              <a:endCxn id="1156" idx="2"/>
            </p:cNvCxnSpPr>
            <p:nvPr/>
          </p:nvCxnSpPr>
          <p:spPr>
            <a:xfrm rot="5400000" flipH="1" flipV="1">
              <a:off x="3283651" y="964350"/>
              <a:ext cx="1151999" cy="4191300"/>
            </a:xfrm>
            <a:prstGeom prst="straightConnector1">
              <a:avLst/>
            </a:prstGeom>
            <a:noFill/>
            <a:ln w="36000">
              <a:solidFill>
                <a:srgbClr val="E76F00"/>
              </a:solidFill>
              <a:prstDash val="solid"/>
            </a:ln>
          </p:spPr>
        </p:cxnSp>
        <p:cxnSp>
          <p:nvCxnSpPr>
            <p:cNvPr id="1207" name="直線矢印コネクタ 1206"/>
            <p:cNvCxnSpPr>
              <a:stCxn id="1171" idx="0"/>
              <a:endCxn id="1154" idx="2"/>
            </p:cNvCxnSpPr>
            <p:nvPr/>
          </p:nvCxnSpPr>
          <p:spPr>
            <a:xfrm rot="5400000" flipH="1" flipV="1">
              <a:off x="3476250" y="771751"/>
              <a:ext cx="1151999" cy="4576499"/>
            </a:xfrm>
            <a:prstGeom prst="straightConnector1">
              <a:avLst/>
            </a:prstGeom>
            <a:noFill/>
            <a:ln w="36000">
              <a:solidFill>
                <a:srgbClr val="E76F00"/>
              </a:solidFill>
              <a:prstDash val="solid"/>
            </a:ln>
          </p:spPr>
        </p:cxnSp>
        <p:cxnSp>
          <p:nvCxnSpPr>
            <p:cNvPr id="1208" name="直線矢印コネクタ 1207"/>
            <p:cNvCxnSpPr>
              <a:stCxn id="1171" idx="0"/>
              <a:endCxn id="1162" idx="2"/>
            </p:cNvCxnSpPr>
            <p:nvPr/>
          </p:nvCxnSpPr>
          <p:spPr>
            <a:xfrm rot="5400000" flipH="1" flipV="1">
              <a:off x="3668671" y="579330"/>
              <a:ext cx="1151999" cy="4961340"/>
            </a:xfrm>
            <a:prstGeom prst="straightConnector1">
              <a:avLst/>
            </a:prstGeom>
            <a:noFill/>
            <a:ln w="36000">
              <a:solidFill>
                <a:srgbClr val="E76F00"/>
              </a:solidFill>
              <a:prstDash val="solid"/>
            </a:ln>
          </p:spPr>
        </p:cxnSp>
        <p:cxnSp>
          <p:nvCxnSpPr>
            <p:cNvPr id="1209" name="直線矢印コネクタ 1208"/>
            <p:cNvCxnSpPr>
              <a:stCxn id="1171" idx="0"/>
              <a:endCxn id="1157" idx="2"/>
            </p:cNvCxnSpPr>
            <p:nvPr/>
          </p:nvCxnSpPr>
          <p:spPr>
            <a:xfrm rot="5400000" flipH="1" flipV="1">
              <a:off x="3861450" y="386551"/>
              <a:ext cx="1151999" cy="5346899"/>
            </a:xfrm>
            <a:prstGeom prst="straightConnector1">
              <a:avLst/>
            </a:prstGeom>
            <a:noFill/>
            <a:ln w="36000">
              <a:solidFill>
                <a:srgbClr val="E76F00"/>
              </a:solidFill>
              <a:prstDash val="solid"/>
            </a:ln>
          </p:spPr>
        </p:cxnSp>
        <p:cxnSp>
          <p:nvCxnSpPr>
            <p:cNvPr id="1210" name="直線矢印コネクタ 1209"/>
            <p:cNvCxnSpPr>
              <a:stCxn id="1171" idx="0"/>
              <a:endCxn id="1151" idx="2"/>
            </p:cNvCxnSpPr>
            <p:nvPr/>
          </p:nvCxnSpPr>
          <p:spPr>
            <a:xfrm rot="5400000" flipH="1" flipV="1">
              <a:off x="4054230" y="193771"/>
              <a:ext cx="1151999" cy="5732459"/>
            </a:xfrm>
            <a:prstGeom prst="straightConnector1">
              <a:avLst/>
            </a:prstGeom>
            <a:noFill/>
            <a:ln w="36000">
              <a:solidFill>
                <a:srgbClr val="E76F00"/>
              </a:solidFill>
              <a:prstDash val="solid"/>
            </a:ln>
          </p:spPr>
        </p:cxnSp>
        <p:cxnSp>
          <p:nvCxnSpPr>
            <p:cNvPr id="1211" name="直線矢印コネクタ 1210"/>
            <p:cNvCxnSpPr>
              <a:stCxn id="1171" idx="0"/>
              <a:endCxn id="1153" idx="2"/>
            </p:cNvCxnSpPr>
            <p:nvPr/>
          </p:nvCxnSpPr>
          <p:spPr>
            <a:xfrm rot="5400000" flipH="1" flipV="1">
              <a:off x="4246740" y="1261"/>
              <a:ext cx="1151999" cy="6117479"/>
            </a:xfrm>
            <a:prstGeom prst="straightConnector1">
              <a:avLst/>
            </a:prstGeom>
            <a:noFill/>
            <a:ln w="36000">
              <a:solidFill>
                <a:srgbClr val="E76F00"/>
              </a:solidFill>
              <a:prstDash val="solid"/>
            </a:ln>
          </p:spPr>
        </p:cxnSp>
        <p:cxnSp>
          <p:nvCxnSpPr>
            <p:cNvPr id="1212" name="直線矢印コネクタ 1211"/>
            <p:cNvCxnSpPr>
              <a:stCxn id="1171" idx="0"/>
              <a:endCxn id="1166" idx="2"/>
            </p:cNvCxnSpPr>
            <p:nvPr/>
          </p:nvCxnSpPr>
          <p:spPr>
            <a:xfrm rot="5400000" flipH="1" flipV="1">
              <a:off x="4439971" y="-191970"/>
              <a:ext cx="1151999" cy="6503940"/>
            </a:xfrm>
            <a:prstGeom prst="straightConnector1">
              <a:avLst/>
            </a:prstGeom>
            <a:noFill/>
            <a:ln w="36000">
              <a:solidFill>
                <a:srgbClr val="E76F00"/>
              </a:solidFill>
              <a:prstDash val="solid"/>
            </a:ln>
          </p:spPr>
        </p:cxnSp>
        <p:cxnSp>
          <p:nvCxnSpPr>
            <p:cNvPr id="1213" name="直線矢印コネクタ 1212"/>
            <p:cNvCxnSpPr>
              <a:stCxn id="1171" idx="0"/>
              <a:endCxn id="1172" idx="2"/>
            </p:cNvCxnSpPr>
            <p:nvPr/>
          </p:nvCxnSpPr>
          <p:spPr>
            <a:xfrm rot="5400000" flipH="1" flipV="1">
              <a:off x="4698000" y="-449999"/>
              <a:ext cx="1151999" cy="7019999"/>
            </a:xfrm>
            <a:prstGeom prst="straightConnector1">
              <a:avLst/>
            </a:prstGeom>
            <a:noFill/>
            <a:ln w="36000">
              <a:solidFill>
                <a:srgbClr val="E76F00"/>
              </a:solidFill>
              <a:prstDash val="solid"/>
            </a:ln>
          </p:spPr>
        </p:cxnSp>
        <p:cxnSp>
          <p:nvCxnSpPr>
            <p:cNvPr id="1214" name="直線矢印コネクタ 1213"/>
            <p:cNvCxnSpPr/>
            <p:nvPr/>
          </p:nvCxnSpPr>
          <p:spPr>
            <a:xfrm>
              <a:off x="1764000" y="4175999"/>
              <a:ext cx="6503759" cy="1260000"/>
            </a:xfrm>
            <a:prstGeom prst="straightConnector1">
              <a:avLst/>
            </a:prstGeom>
            <a:noFill/>
            <a:ln w="36000">
              <a:solidFill>
                <a:srgbClr val="E76F00"/>
              </a:solidFill>
              <a:prstDash val="solid"/>
            </a:ln>
          </p:spPr>
        </p:cxnSp>
        <p:cxnSp>
          <p:nvCxnSpPr>
            <p:cNvPr id="1215" name="直線矢印コネクタ 1214"/>
            <p:cNvCxnSpPr>
              <a:stCxn id="1171" idx="2"/>
              <a:endCxn id="1175" idx="0"/>
            </p:cNvCxnSpPr>
            <p:nvPr/>
          </p:nvCxnSpPr>
          <p:spPr>
            <a:xfrm rot="16200000" flipH="1">
              <a:off x="4192739" y="1747259"/>
              <a:ext cx="1260000" cy="6117479"/>
            </a:xfrm>
            <a:prstGeom prst="straightConnector1">
              <a:avLst/>
            </a:prstGeom>
            <a:noFill/>
            <a:ln w="36000">
              <a:solidFill>
                <a:srgbClr val="E76F00"/>
              </a:solidFill>
              <a:prstDash val="solid"/>
            </a:ln>
          </p:spPr>
        </p:cxnSp>
        <p:cxnSp>
          <p:nvCxnSpPr>
            <p:cNvPr id="1216" name="直線矢印コネクタ 1215"/>
            <p:cNvCxnSpPr>
              <a:stCxn id="1171" idx="2"/>
              <a:endCxn id="1173" idx="0"/>
            </p:cNvCxnSpPr>
            <p:nvPr/>
          </p:nvCxnSpPr>
          <p:spPr>
            <a:xfrm rot="16200000" flipH="1">
              <a:off x="4000229" y="1939769"/>
              <a:ext cx="1260000" cy="5732459"/>
            </a:xfrm>
            <a:prstGeom prst="straightConnector1">
              <a:avLst/>
            </a:prstGeom>
            <a:noFill/>
            <a:ln w="36000">
              <a:solidFill>
                <a:srgbClr val="E76F00"/>
              </a:solidFill>
              <a:prstDash val="solid"/>
            </a:ln>
          </p:spPr>
        </p:cxnSp>
        <p:cxnSp>
          <p:nvCxnSpPr>
            <p:cNvPr id="1217" name="直線矢印コネクタ 1216"/>
            <p:cNvCxnSpPr>
              <a:stCxn id="1171" idx="2"/>
              <a:endCxn id="1179" idx="0"/>
            </p:cNvCxnSpPr>
            <p:nvPr/>
          </p:nvCxnSpPr>
          <p:spPr>
            <a:xfrm rot="16200000" flipH="1">
              <a:off x="3807449" y="2132549"/>
              <a:ext cx="1260000" cy="5346899"/>
            </a:xfrm>
            <a:prstGeom prst="straightConnector1">
              <a:avLst/>
            </a:prstGeom>
            <a:noFill/>
            <a:ln w="36000">
              <a:solidFill>
                <a:srgbClr val="E76F00"/>
              </a:solidFill>
              <a:prstDash val="solid"/>
            </a:ln>
          </p:spPr>
        </p:cxnSp>
        <p:cxnSp>
          <p:nvCxnSpPr>
            <p:cNvPr id="1218" name="直線矢印コネクタ 1217"/>
            <p:cNvCxnSpPr>
              <a:stCxn id="1171" idx="2"/>
              <a:endCxn id="1184" idx="0"/>
            </p:cNvCxnSpPr>
            <p:nvPr/>
          </p:nvCxnSpPr>
          <p:spPr>
            <a:xfrm rot="16200000" flipH="1">
              <a:off x="3614670" y="2325329"/>
              <a:ext cx="1260000" cy="4961340"/>
            </a:xfrm>
            <a:prstGeom prst="straightConnector1">
              <a:avLst/>
            </a:prstGeom>
            <a:noFill/>
            <a:ln w="36000">
              <a:solidFill>
                <a:srgbClr val="E76F00"/>
              </a:solidFill>
              <a:prstDash val="solid"/>
            </a:ln>
          </p:spPr>
        </p:cxnSp>
        <p:cxnSp>
          <p:nvCxnSpPr>
            <p:cNvPr id="1219" name="直線矢印コネクタ 1218"/>
            <p:cNvCxnSpPr>
              <a:stCxn id="1171" idx="2"/>
              <a:endCxn id="1176" idx="0"/>
            </p:cNvCxnSpPr>
            <p:nvPr/>
          </p:nvCxnSpPr>
          <p:spPr>
            <a:xfrm rot="16200000" flipH="1">
              <a:off x="3422249" y="2517749"/>
              <a:ext cx="1260000" cy="4576499"/>
            </a:xfrm>
            <a:prstGeom prst="straightConnector1">
              <a:avLst/>
            </a:prstGeom>
            <a:noFill/>
            <a:ln w="36000">
              <a:solidFill>
                <a:srgbClr val="E76F00"/>
              </a:solidFill>
              <a:prstDash val="solid"/>
            </a:ln>
          </p:spPr>
        </p:cxnSp>
        <p:cxnSp>
          <p:nvCxnSpPr>
            <p:cNvPr id="1220" name="直線矢印コネクタ 1219"/>
            <p:cNvCxnSpPr>
              <a:stCxn id="1171" idx="2"/>
              <a:endCxn id="1178" idx="0"/>
            </p:cNvCxnSpPr>
            <p:nvPr/>
          </p:nvCxnSpPr>
          <p:spPr>
            <a:xfrm rot="16200000" flipH="1">
              <a:off x="3229650" y="2710349"/>
              <a:ext cx="1260000" cy="4191300"/>
            </a:xfrm>
            <a:prstGeom prst="straightConnector1">
              <a:avLst/>
            </a:prstGeom>
            <a:noFill/>
            <a:ln w="36000">
              <a:solidFill>
                <a:srgbClr val="E76F00"/>
              </a:solidFill>
              <a:prstDash val="solid"/>
            </a:ln>
          </p:spPr>
        </p:cxnSp>
        <p:cxnSp>
          <p:nvCxnSpPr>
            <p:cNvPr id="1221" name="直線矢印コネクタ 1220"/>
            <p:cNvCxnSpPr>
              <a:stCxn id="1171" idx="2"/>
              <a:endCxn id="1183" idx="0"/>
            </p:cNvCxnSpPr>
            <p:nvPr/>
          </p:nvCxnSpPr>
          <p:spPr>
            <a:xfrm rot="16200000" flipH="1">
              <a:off x="3037229" y="2902769"/>
              <a:ext cx="1260000" cy="3806459"/>
            </a:xfrm>
            <a:prstGeom prst="straightConnector1">
              <a:avLst/>
            </a:prstGeom>
            <a:noFill/>
            <a:ln w="36000">
              <a:solidFill>
                <a:srgbClr val="E76F00"/>
              </a:solidFill>
              <a:prstDash val="solid"/>
            </a:ln>
          </p:spPr>
        </p:cxnSp>
        <p:cxnSp>
          <p:nvCxnSpPr>
            <p:cNvPr id="1222" name="直線矢印コネクタ 1221"/>
            <p:cNvCxnSpPr>
              <a:stCxn id="1171" idx="2"/>
              <a:endCxn id="1182" idx="0"/>
            </p:cNvCxnSpPr>
            <p:nvPr/>
          </p:nvCxnSpPr>
          <p:spPr>
            <a:xfrm rot="16200000" flipH="1">
              <a:off x="2844719" y="3095279"/>
              <a:ext cx="1260000" cy="3421439"/>
            </a:xfrm>
            <a:prstGeom prst="straightConnector1">
              <a:avLst/>
            </a:prstGeom>
            <a:noFill/>
            <a:ln w="36000">
              <a:solidFill>
                <a:srgbClr val="E76F00"/>
              </a:solidFill>
              <a:prstDash val="solid"/>
            </a:ln>
          </p:spPr>
        </p:cxnSp>
        <p:cxnSp>
          <p:nvCxnSpPr>
            <p:cNvPr id="1223" name="直線矢印コネクタ 1222"/>
            <p:cNvCxnSpPr>
              <a:stCxn id="1171" idx="2"/>
              <a:endCxn id="1192" idx="0"/>
            </p:cNvCxnSpPr>
            <p:nvPr/>
          </p:nvCxnSpPr>
          <p:spPr>
            <a:xfrm rot="16200000" flipH="1">
              <a:off x="2651940" y="3288059"/>
              <a:ext cx="1260000" cy="3035880"/>
            </a:xfrm>
            <a:prstGeom prst="straightConnector1">
              <a:avLst/>
            </a:prstGeom>
            <a:noFill/>
            <a:ln w="36000">
              <a:solidFill>
                <a:srgbClr val="E76F00"/>
              </a:solidFill>
              <a:prstDash val="solid"/>
            </a:ln>
          </p:spPr>
        </p:cxnSp>
        <p:cxnSp>
          <p:nvCxnSpPr>
            <p:cNvPr id="1224" name="直線矢印コネクタ 1223"/>
            <p:cNvCxnSpPr>
              <a:stCxn id="1171" idx="2"/>
              <a:endCxn id="1181" idx="0"/>
            </p:cNvCxnSpPr>
            <p:nvPr/>
          </p:nvCxnSpPr>
          <p:spPr>
            <a:xfrm rot="16200000" flipH="1">
              <a:off x="2459249" y="3480749"/>
              <a:ext cx="1260000" cy="2650499"/>
            </a:xfrm>
            <a:prstGeom prst="straightConnector1">
              <a:avLst/>
            </a:prstGeom>
            <a:noFill/>
            <a:ln w="36000">
              <a:solidFill>
                <a:srgbClr val="E76F00"/>
              </a:solidFill>
              <a:prstDash val="solid"/>
            </a:ln>
          </p:spPr>
        </p:cxnSp>
        <p:cxnSp>
          <p:nvCxnSpPr>
            <p:cNvPr id="1225" name="直線矢印コネクタ 1224"/>
            <p:cNvCxnSpPr>
              <a:stCxn id="1171" idx="2"/>
              <a:endCxn id="1180" idx="0"/>
            </p:cNvCxnSpPr>
            <p:nvPr/>
          </p:nvCxnSpPr>
          <p:spPr>
            <a:xfrm rot="16200000" flipH="1">
              <a:off x="2266380" y="3673619"/>
              <a:ext cx="1260000" cy="2264760"/>
            </a:xfrm>
            <a:prstGeom prst="straightConnector1">
              <a:avLst/>
            </a:prstGeom>
            <a:noFill/>
            <a:ln w="36000">
              <a:solidFill>
                <a:srgbClr val="E76F00"/>
              </a:solidFill>
              <a:prstDash val="solid"/>
            </a:ln>
          </p:spPr>
        </p:cxnSp>
        <p:cxnSp>
          <p:nvCxnSpPr>
            <p:cNvPr id="1226" name="直線矢印コネクタ 1225"/>
            <p:cNvCxnSpPr>
              <a:stCxn id="1171" idx="2"/>
              <a:endCxn id="1186" idx="0"/>
            </p:cNvCxnSpPr>
            <p:nvPr/>
          </p:nvCxnSpPr>
          <p:spPr>
            <a:xfrm rot="16200000" flipH="1">
              <a:off x="2074049" y="3865949"/>
              <a:ext cx="1260000" cy="1880099"/>
            </a:xfrm>
            <a:prstGeom prst="straightConnector1">
              <a:avLst/>
            </a:prstGeom>
            <a:noFill/>
            <a:ln w="36000">
              <a:solidFill>
                <a:srgbClr val="E76F00"/>
              </a:solidFill>
              <a:prstDash val="solid"/>
            </a:ln>
          </p:spPr>
        </p:cxnSp>
        <p:cxnSp>
          <p:nvCxnSpPr>
            <p:cNvPr id="1227" name="直線矢印コネクタ 1226"/>
            <p:cNvCxnSpPr>
              <a:stCxn id="1171" idx="2"/>
              <a:endCxn id="1189" idx="0"/>
            </p:cNvCxnSpPr>
            <p:nvPr/>
          </p:nvCxnSpPr>
          <p:spPr>
            <a:xfrm rot="16200000" flipH="1">
              <a:off x="1881629" y="4058369"/>
              <a:ext cx="1260000" cy="1495259"/>
            </a:xfrm>
            <a:prstGeom prst="straightConnector1">
              <a:avLst/>
            </a:prstGeom>
            <a:noFill/>
            <a:ln w="36000">
              <a:solidFill>
                <a:srgbClr val="E76F00"/>
              </a:solidFill>
              <a:prstDash val="solid"/>
            </a:ln>
          </p:spPr>
        </p:cxnSp>
        <p:cxnSp>
          <p:nvCxnSpPr>
            <p:cNvPr id="1228" name="直線矢印コネクタ 1227"/>
            <p:cNvCxnSpPr>
              <a:stCxn id="1171" idx="2"/>
              <a:endCxn id="1185" idx="0"/>
            </p:cNvCxnSpPr>
            <p:nvPr/>
          </p:nvCxnSpPr>
          <p:spPr>
            <a:xfrm rot="16200000" flipH="1">
              <a:off x="1689029" y="4250969"/>
              <a:ext cx="1260000" cy="1110059"/>
            </a:xfrm>
            <a:prstGeom prst="straightConnector1">
              <a:avLst/>
            </a:prstGeom>
            <a:noFill/>
            <a:ln w="36000">
              <a:solidFill>
                <a:srgbClr val="E76F00"/>
              </a:solidFill>
              <a:prstDash val="solid"/>
            </a:ln>
          </p:spPr>
        </p:cxnSp>
        <p:cxnSp>
          <p:nvCxnSpPr>
            <p:cNvPr id="1229" name="直線矢印コネクタ 1228"/>
            <p:cNvCxnSpPr>
              <a:stCxn id="1171" idx="2"/>
            </p:cNvCxnSpPr>
            <p:nvPr/>
          </p:nvCxnSpPr>
          <p:spPr>
            <a:xfrm>
              <a:off x="1764000" y="4175999"/>
              <a:ext cx="725039" cy="1260000"/>
            </a:xfrm>
            <a:prstGeom prst="straightConnector1">
              <a:avLst/>
            </a:prstGeom>
            <a:noFill/>
            <a:ln w="36000">
              <a:solidFill>
                <a:srgbClr val="E76F00"/>
              </a:solidFill>
              <a:prstDash val="solid"/>
            </a:ln>
          </p:spPr>
        </p:cxnSp>
        <p:cxnSp>
          <p:nvCxnSpPr>
            <p:cNvPr id="1230" name="直線矢印コネクタ 1229"/>
            <p:cNvCxnSpPr>
              <a:stCxn id="1171" idx="2"/>
              <a:endCxn id="1187" idx="0"/>
            </p:cNvCxnSpPr>
            <p:nvPr/>
          </p:nvCxnSpPr>
          <p:spPr>
            <a:xfrm rot="16200000" flipH="1">
              <a:off x="1303919" y="4636079"/>
              <a:ext cx="1260000" cy="339839"/>
            </a:xfrm>
            <a:prstGeom prst="straightConnector1">
              <a:avLst/>
            </a:prstGeom>
            <a:noFill/>
            <a:ln w="36000">
              <a:solidFill>
                <a:srgbClr val="E76F00"/>
              </a:solidFill>
              <a:prstDash val="solid"/>
            </a:ln>
          </p:spPr>
        </p:cxnSp>
        <p:cxnSp>
          <p:nvCxnSpPr>
            <p:cNvPr id="1231" name="直線矢印コネクタ 1230"/>
            <p:cNvCxnSpPr>
              <a:stCxn id="1171" idx="2"/>
              <a:endCxn id="1174" idx="0"/>
            </p:cNvCxnSpPr>
            <p:nvPr/>
          </p:nvCxnSpPr>
          <p:spPr>
            <a:xfrm rot="5400000">
              <a:off x="1111140" y="4783139"/>
              <a:ext cx="1260000" cy="45720"/>
            </a:xfrm>
            <a:prstGeom prst="straightConnector1">
              <a:avLst/>
            </a:prstGeom>
            <a:noFill/>
            <a:ln w="36000">
              <a:solidFill>
                <a:srgbClr val="E76F00"/>
              </a:solidFill>
              <a:prstDash val="solid"/>
            </a:ln>
          </p:spPr>
        </p:cxnSp>
        <p:cxnSp>
          <p:nvCxnSpPr>
            <p:cNvPr id="1232" name="直線矢印コネクタ 1231"/>
            <p:cNvCxnSpPr>
              <a:stCxn id="1171" idx="2"/>
            </p:cNvCxnSpPr>
            <p:nvPr/>
          </p:nvCxnSpPr>
          <p:spPr>
            <a:xfrm flipH="1">
              <a:off x="1332719" y="4175999"/>
              <a:ext cx="431281" cy="1260000"/>
            </a:xfrm>
            <a:prstGeom prst="straightConnector1">
              <a:avLst/>
            </a:prstGeom>
            <a:noFill/>
            <a:ln w="36000">
              <a:solidFill>
                <a:srgbClr val="E76F00"/>
              </a:solidFill>
              <a:prstDash val="solid"/>
            </a:ln>
          </p:spPr>
        </p:cxnSp>
        <p:cxnSp>
          <p:nvCxnSpPr>
            <p:cNvPr id="1233" name="直線矢印コネクタ 1232"/>
            <p:cNvCxnSpPr>
              <a:stCxn id="1171" idx="2"/>
            </p:cNvCxnSpPr>
            <p:nvPr/>
          </p:nvCxnSpPr>
          <p:spPr>
            <a:xfrm flipH="1">
              <a:off x="947880" y="4175999"/>
              <a:ext cx="816120" cy="1260000"/>
            </a:xfrm>
            <a:prstGeom prst="straightConnector1">
              <a:avLst/>
            </a:prstGeom>
            <a:noFill/>
            <a:ln w="36000">
              <a:solidFill>
                <a:srgbClr val="E76F00"/>
              </a:solidFill>
              <a:prstDash val="solid"/>
            </a:ln>
          </p:spPr>
        </p:cxnSp>
        <p:sp>
          <p:nvSpPr>
            <p:cNvPr id="1234" name="正方形/長方形 1233"/>
            <p:cNvSpPr/>
            <p:nvPr/>
          </p:nvSpPr>
          <p:spPr>
            <a:xfrm>
              <a:off x="2473919"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235" name="直線矢印コネクタ 1234"/>
            <p:cNvCxnSpPr>
              <a:stCxn id="1234" idx="0"/>
            </p:cNvCxnSpPr>
            <p:nvPr/>
          </p:nvCxnSpPr>
          <p:spPr>
            <a:xfrm flipH="1" flipV="1">
              <a:off x="948239" y="2484000"/>
              <a:ext cx="1705680" cy="1151999"/>
            </a:xfrm>
            <a:prstGeom prst="straightConnector1">
              <a:avLst/>
            </a:prstGeom>
            <a:noFill/>
            <a:ln w="36000">
              <a:solidFill>
                <a:srgbClr val="97B101"/>
              </a:solidFill>
              <a:prstDash val="solid"/>
            </a:ln>
          </p:spPr>
        </p:cxnSp>
        <p:cxnSp>
          <p:nvCxnSpPr>
            <p:cNvPr id="1236" name="直線矢印コネクタ 1235"/>
            <p:cNvCxnSpPr>
              <a:stCxn id="1234" idx="0"/>
            </p:cNvCxnSpPr>
            <p:nvPr/>
          </p:nvCxnSpPr>
          <p:spPr>
            <a:xfrm flipH="1" flipV="1">
              <a:off x="1333080" y="2484000"/>
              <a:ext cx="1320839" cy="1151999"/>
            </a:xfrm>
            <a:prstGeom prst="straightConnector1">
              <a:avLst/>
            </a:prstGeom>
            <a:noFill/>
            <a:ln w="36000">
              <a:solidFill>
                <a:srgbClr val="97B101"/>
              </a:solidFill>
              <a:prstDash val="solid"/>
            </a:ln>
          </p:spPr>
        </p:cxnSp>
        <p:cxnSp>
          <p:nvCxnSpPr>
            <p:cNvPr id="1237" name="直線矢印コネクタ 1236"/>
            <p:cNvCxnSpPr>
              <a:stCxn id="1234" idx="0"/>
            </p:cNvCxnSpPr>
            <p:nvPr/>
          </p:nvCxnSpPr>
          <p:spPr>
            <a:xfrm flipH="1" flipV="1">
              <a:off x="1718640" y="2484000"/>
              <a:ext cx="935279" cy="1151999"/>
            </a:xfrm>
            <a:prstGeom prst="straightConnector1">
              <a:avLst/>
            </a:prstGeom>
            <a:noFill/>
            <a:ln w="36000">
              <a:solidFill>
                <a:srgbClr val="97B101"/>
              </a:solidFill>
              <a:prstDash val="solid"/>
            </a:ln>
          </p:spPr>
        </p:cxnSp>
        <p:cxnSp>
          <p:nvCxnSpPr>
            <p:cNvPr id="1238" name="直線矢印コネクタ 1237"/>
            <p:cNvCxnSpPr>
              <a:stCxn id="1234" idx="0"/>
            </p:cNvCxnSpPr>
            <p:nvPr/>
          </p:nvCxnSpPr>
          <p:spPr>
            <a:xfrm flipH="1" flipV="1">
              <a:off x="2104199" y="2484000"/>
              <a:ext cx="549720" cy="1151999"/>
            </a:xfrm>
            <a:prstGeom prst="straightConnector1">
              <a:avLst/>
            </a:prstGeom>
            <a:noFill/>
            <a:ln w="36000">
              <a:solidFill>
                <a:srgbClr val="97B101"/>
              </a:solidFill>
              <a:prstDash val="solid"/>
            </a:ln>
          </p:spPr>
        </p:cxnSp>
        <p:cxnSp>
          <p:nvCxnSpPr>
            <p:cNvPr id="1239" name="直線矢印コネクタ 1238"/>
            <p:cNvCxnSpPr>
              <a:stCxn id="1234" idx="0"/>
            </p:cNvCxnSpPr>
            <p:nvPr/>
          </p:nvCxnSpPr>
          <p:spPr>
            <a:xfrm flipH="1" flipV="1">
              <a:off x="2489400" y="2484000"/>
              <a:ext cx="164519" cy="1151999"/>
            </a:xfrm>
            <a:prstGeom prst="straightConnector1">
              <a:avLst/>
            </a:prstGeom>
            <a:noFill/>
            <a:ln w="36000">
              <a:solidFill>
                <a:srgbClr val="97B101"/>
              </a:solidFill>
              <a:prstDash val="solid"/>
            </a:ln>
          </p:spPr>
        </p:cxnSp>
        <p:cxnSp>
          <p:nvCxnSpPr>
            <p:cNvPr id="1240" name="直線矢印コネクタ 1239"/>
            <p:cNvCxnSpPr>
              <a:stCxn id="1234" idx="0"/>
            </p:cNvCxnSpPr>
            <p:nvPr/>
          </p:nvCxnSpPr>
          <p:spPr>
            <a:xfrm flipV="1">
              <a:off x="2653919" y="2484000"/>
              <a:ext cx="220320" cy="1151999"/>
            </a:xfrm>
            <a:prstGeom prst="straightConnector1">
              <a:avLst/>
            </a:prstGeom>
            <a:noFill/>
            <a:ln w="36000">
              <a:solidFill>
                <a:srgbClr val="97B101"/>
              </a:solidFill>
              <a:prstDash val="solid"/>
            </a:ln>
          </p:spPr>
        </p:cxnSp>
        <p:cxnSp>
          <p:nvCxnSpPr>
            <p:cNvPr id="1241" name="直線矢印コネクタ 1240"/>
            <p:cNvCxnSpPr>
              <a:stCxn id="1234" idx="0"/>
            </p:cNvCxnSpPr>
            <p:nvPr/>
          </p:nvCxnSpPr>
          <p:spPr>
            <a:xfrm flipV="1">
              <a:off x="2653919" y="2484000"/>
              <a:ext cx="605521" cy="1151999"/>
            </a:xfrm>
            <a:prstGeom prst="straightConnector1">
              <a:avLst/>
            </a:prstGeom>
            <a:noFill/>
            <a:ln w="36000">
              <a:solidFill>
                <a:srgbClr val="97B101"/>
              </a:solidFill>
              <a:prstDash val="solid"/>
            </a:ln>
          </p:spPr>
        </p:cxnSp>
        <p:cxnSp>
          <p:nvCxnSpPr>
            <p:cNvPr id="1242" name="直線矢印コネクタ 1241"/>
            <p:cNvCxnSpPr>
              <a:stCxn id="1234" idx="0"/>
            </p:cNvCxnSpPr>
            <p:nvPr/>
          </p:nvCxnSpPr>
          <p:spPr>
            <a:xfrm flipV="1">
              <a:off x="2653919" y="2484000"/>
              <a:ext cx="990360" cy="1151999"/>
            </a:xfrm>
            <a:prstGeom prst="straightConnector1">
              <a:avLst/>
            </a:prstGeom>
            <a:noFill/>
            <a:ln w="36000">
              <a:solidFill>
                <a:srgbClr val="97B101"/>
              </a:solidFill>
              <a:prstDash val="solid"/>
            </a:ln>
          </p:spPr>
        </p:cxnSp>
        <p:cxnSp>
          <p:nvCxnSpPr>
            <p:cNvPr id="1243" name="直線矢印コネクタ 1242"/>
            <p:cNvCxnSpPr>
              <a:stCxn id="1234" idx="0"/>
            </p:cNvCxnSpPr>
            <p:nvPr/>
          </p:nvCxnSpPr>
          <p:spPr>
            <a:xfrm flipV="1">
              <a:off x="2653919" y="2484000"/>
              <a:ext cx="1375201" cy="1151999"/>
            </a:xfrm>
            <a:prstGeom prst="straightConnector1">
              <a:avLst/>
            </a:prstGeom>
            <a:noFill/>
            <a:ln w="36000">
              <a:solidFill>
                <a:srgbClr val="97B101"/>
              </a:solidFill>
              <a:prstDash val="solid"/>
            </a:ln>
          </p:spPr>
        </p:cxnSp>
        <p:cxnSp>
          <p:nvCxnSpPr>
            <p:cNvPr id="1244" name="直線矢印コネクタ 1243"/>
            <p:cNvCxnSpPr>
              <a:stCxn id="1234" idx="0"/>
            </p:cNvCxnSpPr>
            <p:nvPr/>
          </p:nvCxnSpPr>
          <p:spPr>
            <a:xfrm flipV="1">
              <a:off x="2653919" y="2484000"/>
              <a:ext cx="1760760" cy="1151999"/>
            </a:xfrm>
            <a:prstGeom prst="straightConnector1">
              <a:avLst/>
            </a:prstGeom>
            <a:noFill/>
            <a:ln w="36000">
              <a:solidFill>
                <a:srgbClr val="97B101"/>
              </a:solidFill>
              <a:prstDash val="solid"/>
            </a:ln>
          </p:spPr>
        </p:cxnSp>
        <p:cxnSp>
          <p:nvCxnSpPr>
            <p:cNvPr id="1245" name="直線矢印コネクタ 1244"/>
            <p:cNvCxnSpPr>
              <a:stCxn id="1234" idx="0"/>
            </p:cNvCxnSpPr>
            <p:nvPr/>
          </p:nvCxnSpPr>
          <p:spPr>
            <a:xfrm flipV="1">
              <a:off x="2653919" y="2484000"/>
              <a:ext cx="2146320" cy="1151999"/>
            </a:xfrm>
            <a:prstGeom prst="straightConnector1">
              <a:avLst/>
            </a:prstGeom>
            <a:noFill/>
            <a:ln w="36000">
              <a:solidFill>
                <a:srgbClr val="97B101"/>
              </a:solidFill>
              <a:prstDash val="solid"/>
            </a:ln>
          </p:spPr>
        </p:cxnSp>
        <p:cxnSp>
          <p:nvCxnSpPr>
            <p:cNvPr id="1246" name="直線矢印コネクタ 1245"/>
            <p:cNvCxnSpPr>
              <a:stCxn id="1234" idx="0"/>
            </p:cNvCxnSpPr>
            <p:nvPr/>
          </p:nvCxnSpPr>
          <p:spPr>
            <a:xfrm flipV="1">
              <a:off x="2653919" y="2484000"/>
              <a:ext cx="2531881" cy="1151999"/>
            </a:xfrm>
            <a:prstGeom prst="straightConnector1">
              <a:avLst/>
            </a:prstGeom>
            <a:noFill/>
            <a:ln w="36000">
              <a:solidFill>
                <a:srgbClr val="97B101"/>
              </a:solidFill>
              <a:prstDash val="solid"/>
            </a:ln>
          </p:spPr>
        </p:cxnSp>
        <p:cxnSp>
          <p:nvCxnSpPr>
            <p:cNvPr id="1247" name="直線矢印コネクタ 1246"/>
            <p:cNvCxnSpPr>
              <a:stCxn id="1234" idx="0"/>
            </p:cNvCxnSpPr>
            <p:nvPr/>
          </p:nvCxnSpPr>
          <p:spPr>
            <a:xfrm flipV="1">
              <a:off x="2653919" y="2484000"/>
              <a:ext cx="2916721" cy="1151999"/>
            </a:xfrm>
            <a:prstGeom prst="straightConnector1">
              <a:avLst/>
            </a:prstGeom>
            <a:noFill/>
            <a:ln w="36000">
              <a:solidFill>
                <a:srgbClr val="97B101"/>
              </a:solidFill>
              <a:prstDash val="solid"/>
            </a:ln>
          </p:spPr>
        </p:cxnSp>
        <p:cxnSp>
          <p:nvCxnSpPr>
            <p:cNvPr id="1248" name="直線矢印コネクタ 1247"/>
            <p:cNvCxnSpPr>
              <a:stCxn id="1234" idx="0"/>
            </p:cNvCxnSpPr>
            <p:nvPr/>
          </p:nvCxnSpPr>
          <p:spPr>
            <a:xfrm flipV="1">
              <a:off x="2653919" y="2484000"/>
              <a:ext cx="3301560" cy="1151999"/>
            </a:xfrm>
            <a:prstGeom prst="straightConnector1">
              <a:avLst/>
            </a:prstGeom>
            <a:noFill/>
            <a:ln w="36000">
              <a:solidFill>
                <a:srgbClr val="97B101"/>
              </a:solidFill>
              <a:prstDash val="solid"/>
            </a:ln>
          </p:spPr>
        </p:cxnSp>
        <p:cxnSp>
          <p:nvCxnSpPr>
            <p:cNvPr id="1249" name="直線矢印コネクタ 1248"/>
            <p:cNvCxnSpPr>
              <a:stCxn id="1234" idx="0"/>
            </p:cNvCxnSpPr>
            <p:nvPr/>
          </p:nvCxnSpPr>
          <p:spPr>
            <a:xfrm flipV="1">
              <a:off x="2653919" y="2484000"/>
              <a:ext cx="3686761" cy="1151999"/>
            </a:xfrm>
            <a:prstGeom prst="straightConnector1">
              <a:avLst/>
            </a:prstGeom>
            <a:noFill/>
            <a:ln w="36000">
              <a:solidFill>
                <a:srgbClr val="97B101"/>
              </a:solidFill>
              <a:prstDash val="solid"/>
            </a:ln>
          </p:spPr>
        </p:cxnSp>
        <p:cxnSp>
          <p:nvCxnSpPr>
            <p:cNvPr id="1250" name="直線矢印コネクタ 1249"/>
            <p:cNvCxnSpPr>
              <a:stCxn id="1234" idx="0"/>
            </p:cNvCxnSpPr>
            <p:nvPr/>
          </p:nvCxnSpPr>
          <p:spPr>
            <a:xfrm flipV="1">
              <a:off x="2653919" y="2484000"/>
              <a:ext cx="4071600" cy="1151999"/>
            </a:xfrm>
            <a:prstGeom prst="straightConnector1">
              <a:avLst/>
            </a:prstGeom>
            <a:noFill/>
            <a:ln w="36000">
              <a:solidFill>
                <a:srgbClr val="97B101"/>
              </a:solidFill>
              <a:prstDash val="solid"/>
            </a:ln>
          </p:spPr>
        </p:cxnSp>
        <p:cxnSp>
          <p:nvCxnSpPr>
            <p:cNvPr id="1251" name="直線矢印コネクタ 1250"/>
            <p:cNvCxnSpPr>
              <a:stCxn id="1234" idx="0"/>
            </p:cNvCxnSpPr>
            <p:nvPr/>
          </p:nvCxnSpPr>
          <p:spPr>
            <a:xfrm flipV="1">
              <a:off x="2653919" y="2484000"/>
              <a:ext cx="4457161" cy="1151999"/>
            </a:xfrm>
            <a:prstGeom prst="straightConnector1">
              <a:avLst/>
            </a:prstGeom>
            <a:noFill/>
            <a:ln w="36000">
              <a:solidFill>
                <a:srgbClr val="97B101"/>
              </a:solidFill>
              <a:prstDash val="solid"/>
            </a:ln>
          </p:spPr>
        </p:cxnSp>
        <p:cxnSp>
          <p:nvCxnSpPr>
            <p:cNvPr id="1252" name="直線矢印コネクタ 1251"/>
            <p:cNvCxnSpPr>
              <a:stCxn id="1234" idx="0"/>
            </p:cNvCxnSpPr>
            <p:nvPr/>
          </p:nvCxnSpPr>
          <p:spPr>
            <a:xfrm flipV="1">
              <a:off x="2653919" y="2484000"/>
              <a:ext cx="4842721" cy="1151999"/>
            </a:xfrm>
            <a:prstGeom prst="straightConnector1">
              <a:avLst/>
            </a:prstGeom>
            <a:noFill/>
            <a:ln w="36000">
              <a:solidFill>
                <a:srgbClr val="97B101"/>
              </a:solidFill>
              <a:prstDash val="solid"/>
            </a:ln>
          </p:spPr>
        </p:cxnSp>
        <p:cxnSp>
          <p:nvCxnSpPr>
            <p:cNvPr id="1253" name="直線矢印コネクタ 1252"/>
            <p:cNvCxnSpPr>
              <a:stCxn id="1234" idx="0"/>
            </p:cNvCxnSpPr>
            <p:nvPr/>
          </p:nvCxnSpPr>
          <p:spPr>
            <a:xfrm flipV="1">
              <a:off x="2653919" y="2484000"/>
              <a:ext cx="5227921" cy="1151999"/>
            </a:xfrm>
            <a:prstGeom prst="straightConnector1">
              <a:avLst/>
            </a:prstGeom>
            <a:noFill/>
            <a:ln w="36000">
              <a:solidFill>
                <a:srgbClr val="97B101"/>
              </a:solidFill>
              <a:prstDash val="solid"/>
            </a:ln>
          </p:spPr>
        </p:cxnSp>
        <p:cxnSp>
          <p:nvCxnSpPr>
            <p:cNvPr id="1254" name="直線矢印コネクタ 1253"/>
            <p:cNvCxnSpPr>
              <a:stCxn id="1234" idx="0"/>
            </p:cNvCxnSpPr>
            <p:nvPr/>
          </p:nvCxnSpPr>
          <p:spPr>
            <a:xfrm flipV="1">
              <a:off x="2653919" y="2484000"/>
              <a:ext cx="5614200" cy="1151999"/>
            </a:xfrm>
            <a:prstGeom prst="straightConnector1">
              <a:avLst/>
            </a:prstGeom>
            <a:noFill/>
            <a:ln w="36000">
              <a:solidFill>
                <a:srgbClr val="97B101"/>
              </a:solidFill>
              <a:prstDash val="solid"/>
            </a:ln>
          </p:spPr>
        </p:cxnSp>
        <p:cxnSp>
          <p:nvCxnSpPr>
            <p:cNvPr id="1255" name="直線矢印コネクタ 1254"/>
            <p:cNvCxnSpPr>
              <a:stCxn id="1234" idx="0"/>
            </p:cNvCxnSpPr>
            <p:nvPr/>
          </p:nvCxnSpPr>
          <p:spPr>
            <a:xfrm flipV="1">
              <a:off x="2653919" y="2484000"/>
              <a:ext cx="6130440" cy="1151999"/>
            </a:xfrm>
            <a:prstGeom prst="straightConnector1">
              <a:avLst/>
            </a:prstGeom>
            <a:noFill/>
            <a:ln w="36000">
              <a:solidFill>
                <a:srgbClr val="97B101"/>
              </a:solidFill>
              <a:prstDash val="solid"/>
            </a:ln>
          </p:spPr>
        </p:cxnSp>
        <p:cxnSp>
          <p:nvCxnSpPr>
            <p:cNvPr id="1256" name="直線矢印コネクタ 1255"/>
            <p:cNvCxnSpPr/>
            <p:nvPr/>
          </p:nvCxnSpPr>
          <p:spPr>
            <a:xfrm>
              <a:off x="2653919" y="4175999"/>
              <a:ext cx="5614200" cy="1260000"/>
            </a:xfrm>
            <a:prstGeom prst="straightConnector1">
              <a:avLst/>
            </a:prstGeom>
            <a:noFill/>
            <a:ln w="36000">
              <a:solidFill>
                <a:srgbClr val="97B101"/>
              </a:solidFill>
              <a:prstDash val="solid"/>
            </a:ln>
          </p:spPr>
        </p:cxnSp>
        <p:cxnSp>
          <p:nvCxnSpPr>
            <p:cNvPr id="1257" name="直線矢印コネクタ 1256"/>
            <p:cNvCxnSpPr>
              <a:stCxn id="1234" idx="2"/>
            </p:cNvCxnSpPr>
            <p:nvPr/>
          </p:nvCxnSpPr>
          <p:spPr>
            <a:xfrm>
              <a:off x="2653919" y="4175999"/>
              <a:ext cx="5227921" cy="1260000"/>
            </a:xfrm>
            <a:prstGeom prst="straightConnector1">
              <a:avLst/>
            </a:prstGeom>
            <a:noFill/>
            <a:ln w="36000">
              <a:solidFill>
                <a:srgbClr val="97B101"/>
              </a:solidFill>
              <a:prstDash val="solid"/>
            </a:ln>
          </p:spPr>
        </p:cxnSp>
        <p:cxnSp>
          <p:nvCxnSpPr>
            <p:cNvPr id="1258" name="直線矢印コネクタ 1257"/>
            <p:cNvCxnSpPr>
              <a:stCxn id="1234" idx="2"/>
            </p:cNvCxnSpPr>
            <p:nvPr/>
          </p:nvCxnSpPr>
          <p:spPr>
            <a:xfrm>
              <a:off x="2653919" y="4175999"/>
              <a:ext cx="4842721" cy="1260000"/>
            </a:xfrm>
            <a:prstGeom prst="straightConnector1">
              <a:avLst/>
            </a:prstGeom>
            <a:noFill/>
            <a:ln w="36000">
              <a:solidFill>
                <a:srgbClr val="97B101"/>
              </a:solidFill>
              <a:prstDash val="solid"/>
            </a:ln>
          </p:spPr>
        </p:cxnSp>
        <p:cxnSp>
          <p:nvCxnSpPr>
            <p:cNvPr id="1259" name="直線矢印コネクタ 1258"/>
            <p:cNvCxnSpPr>
              <a:stCxn id="1234" idx="2"/>
            </p:cNvCxnSpPr>
            <p:nvPr/>
          </p:nvCxnSpPr>
          <p:spPr>
            <a:xfrm>
              <a:off x="2653919" y="4175999"/>
              <a:ext cx="4457161" cy="1260000"/>
            </a:xfrm>
            <a:prstGeom prst="straightConnector1">
              <a:avLst/>
            </a:prstGeom>
            <a:noFill/>
            <a:ln w="36000">
              <a:solidFill>
                <a:srgbClr val="97B101"/>
              </a:solidFill>
              <a:prstDash val="solid"/>
            </a:ln>
          </p:spPr>
        </p:cxnSp>
        <p:cxnSp>
          <p:nvCxnSpPr>
            <p:cNvPr id="1260" name="直線矢印コネクタ 1259"/>
            <p:cNvCxnSpPr>
              <a:stCxn id="1234" idx="2"/>
            </p:cNvCxnSpPr>
            <p:nvPr/>
          </p:nvCxnSpPr>
          <p:spPr>
            <a:xfrm>
              <a:off x="2653919" y="4175999"/>
              <a:ext cx="4071600" cy="1260000"/>
            </a:xfrm>
            <a:prstGeom prst="straightConnector1">
              <a:avLst/>
            </a:prstGeom>
            <a:noFill/>
            <a:ln w="36000">
              <a:solidFill>
                <a:srgbClr val="97B101"/>
              </a:solidFill>
              <a:prstDash val="solid"/>
            </a:ln>
          </p:spPr>
        </p:cxnSp>
        <p:cxnSp>
          <p:nvCxnSpPr>
            <p:cNvPr id="1261" name="直線矢印コネクタ 1260"/>
            <p:cNvCxnSpPr>
              <a:stCxn id="1234" idx="2"/>
            </p:cNvCxnSpPr>
            <p:nvPr/>
          </p:nvCxnSpPr>
          <p:spPr>
            <a:xfrm>
              <a:off x="2653919" y="4175999"/>
              <a:ext cx="3686761" cy="1260000"/>
            </a:xfrm>
            <a:prstGeom prst="straightConnector1">
              <a:avLst/>
            </a:prstGeom>
            <a:noFill/>
            <a:ln w="36000">
              <a:solidFill>
                <a:srgbClr val="97B101"/>
              </a:solidFill>
              <a:prstDash val="solid"/>
            </a:ln>
          </p:spPr>
        </p:cxnSp>
        <p:cxnSp>
          <p:nvCxnSpPr>
            <p:cNvPr id="1262" name="直線矢印コネクタ 1261"/>
            <p:cNvCxnSpPr>
              <a:stCxn id="1234" idx="2"/>
            </p:cNvCxnSpPr>
            <p:nvPr/>
          </p:nvCxnSpPr>
          <p:spPr>
            <a:xfrm>
              <a:off x="2653919" y="4175999"/>
              <a:ext cx="3301560" cy="1260000"/>
            </a:xfrm>
            <a:prstGeom prst="straightConnector1">
              <a:avLst/>
            </a:prstGeom>
            <a:noFill/>
            <a:ln w="36000">
              <a:solidFill>
                <a:srgbClr val="97B101"/>
              </a:solidFill>
              <a:prstDash val="solid"/>
            </a:ln>
          </p:spPr>
        </p:cxnSp>
        <p:cxnSp>
          <p:nvCxnSpPr>
            <p:cNvPr id="1263" name="直線矢印コネクタ 1262"/>
            <p:cNvCxnSpPr>
              <a:stCxn id="1234" idx="2"/>
            </p:cNvCxnSpPr>
            <p:nvPr/>
          </p:nvCxnSpPr>
          <p:spPr>
            <a:xfrm>
              <a:off x="2653919" y="4175999"/>
              <a:ext cx="2916721" cy="1260000"/>
            </a:xfrm>
            <a:prstGeom prst="straightConnector1">
              <a:avLst/>
            </a:prstGeom>
            <a:noFill/>
            <a:ln w="36000">
              <a:solidFill>
                <a:srgbClr val="97B101"/>
              </a:solidFill>
              <a:prstDash val="solid"/>
            </a:ln>
          </p:spPr>
        </p:cxnSp>
        <p:cxnSp>
          <p:nvCxnSpPr>
            <p:cNvPr id="1264" name="直線矢印コネクタ 1263"/>
            <p:cNvCxnSpPr>
              <a:stCxn id="1234" idx="2"/>
            </p:cNvCxnSpPr>
            <p:nvPr/>
          </p:nvCxnSpPr>
          <p:spPr>
            <a:xfrm>
              <a:off x="2653919" y="4175999"/>
              <a:ext cx="2531881" cy="1260000"/>
            </a:xfrm>
            <a:prstGeom prst="straightConnector1">
              <a:avLst/>
            </a:prstGeom>
            <a:noFill/>
            <a:ln w="36000">
              <a:solidFill>
                <a:srgbClr val="97B101"/>
              </a:solidFill>
              <a:prstDash val="solid"/>
            </a:ln>
          </p:spPr>
        </p:cxnSp>
        <p:cxnSp>
          <p:nvCxnSpPr>
            <p:cNvPr id="1265" name="直線矢印コネクタ 1264"/>
            <p:cNvCxnSpPr>
              <a:stCxn id="1234" idx="2"/>
            </p:cNvCxnSpPr>
            <p:nvPr/>
          </p:nvCxnSpPr>
          <p:spPr>
            <a:xfrm>
              <a:off x="2653919" y="4175999"/>
              <a:ext cx="2146320" cy="1260000"/>
            </a:xfrm>
            <a:prstGeom prst="straightConnector1">
              <a:avLst/>
            </a:prstGeom>
            <a:noFill/>
            <a:ln w="36000">
              <a:solidFill>
                <a:srgbClr val="97B101"/>
              </a:solidFill>
              <a:prstDash val="solid"/>
            </a:ln>
          </p:spPr>
        </p:cxnSp>
        <p:cxnSp>
          <p:nvCxnSpPr>
            <p:cNvPr id="1266" name="直線矢印コネクタ 1265"/>
            <p:cNvCxnSpPr>
              <a:stCxn id="1234" idx="2"/>
            </p:cNvCxnSpPr>
            <p:nvPr/>
          </p:nvCxnSpPr>
          <p:spPr>
            <a:xfrm>
              <a:off x="2653919" y="4175999"/>
              <a:ext cx="1760760" cy="1260000"/>
            </a:xfrm>
            <a:prstGeom prst="straightConnector1">
              <a:avLst/>
            </a:prstGeom>
            <a:noFill/>
            <a:ln w="36000">
              <a:solidFill>
                <a:srgbClr val="97B101"/>
              </a:solidFill>
              <a:prstDash val="solid"/>
            </a:ln>
          </p:spPr>
        </p:cxnSp>
        <p:cxnSp>
          <p:nvCxnSpPr>
            <p:cNvPr id="1267" name="直線矢印コネクタ 1266"/>
            <p:cNvCxnSpPr>
              <a:stCxn id="1234" idx="2"/>
            </p:cNvCxnSpPr>
            <p:nvPr/>
          </p:nvCxnSpPr>
          <p:spPr>
            <a:xfrm>
              <a:off x="2653919" y="4175999"/>
              <a:ext cx="1375201" cy="1260000"/>
            </a:xfrm>
            <a:prstGeom prst="straightConnector1">
              <a:avLst/>
            </a:prstGeom>
            <a:noFill/>
            <a:ln w="36000">
              <a:solidFill>
                <a:srgbClr val="97B101"/>
              </a:solidFill>
              <a:prstDash val="solid"/>
            </a:ln>
          </p:spPr>
        </p:cxnSp>
        <p:cxnSp>
          <p:nvCxnSpPr>
            <p:cNvPr id="1268" name="直線矢印コネクタ 1267"/>
            <p:cNvCxnSpPr>
              <a:stCxn id="1234" idx="2"/>
            </p:cNvCxnSpPr>
            <p:nvPr/>
          </p:nvCxnSpPr>
          <p:spPr>
            <a:xfrm>
              <a:off x="2653919" y="4175999"/>
              <a:ext cx="990360" cy="1260000"/>
            </a:xfrm>
            <a:prstGeom prst="straightConnector1">
              <a:avLst/>
            </a:prstGeom>
            <a:noFill/>
            <a:ln w="36000">
              <a:solidFill>
                <a:srgbClr val="97B101"/>
              </a:solidFill>
              <a:prstDash val="solid"/>
            </a:ln>
          </p:spPr>
        </p:cxnSp>
        <p:cxnSp>
          <p:nvCxnSpPr>
            <p:cNvPr id="1269" name="直線矢印コネクタ 1268"/>
            <p:cNvCxnSpPr>
              <a:stCxn id="1234" idx="2"/>
            </p:cNvCxnSpPr>
            <p:nvPr/>
          </p:nvCxnSpPr>
          <p:spPr>
            <a:xfrm>
              <a:off x="2653919" y="4175999"/>
              <a:ext cx="605521" cy="1260000"/>
            </a:xfrm>
            <a:prstGeom prst="straightConnector1">
              <a:avLst/>
            </a:prstGeom>
            <a:noFill/>
            <a:ln w="36000">
              <a:solidFill>
                <a:srgbClr val="97B101"/>
              </a:solidFill>
              <a:prstDash val="solid"/>
            </a:ln>
          </p:spPr>
        </p:cxnSp>
        <p:cxnSp>
          <p:nvCxnSpPr>
            <p:cNvPr id="1270" name="直線矢印コネクタ 1269"/>
            <p:cNvCxnSpPr>
              <a:stCxn id="1234" idx="2"/>
            </p:cNvCxnSpPr>
            <p:nvPr/>
          </p:nvCxnSpPr>
          <p:spPr>
            <a:xfrm>
              <a:off x="2653919" y="4175999"/>
              <a:ext cx="220320" cy="1260000"/>
            </a:xfrm>
            <a:prstGeom prst="straightConnector1">
              <a:avLst/>
            </a:prstGeom>
            <a:noFill/>
            <a:ln w="36000">
              <a:solidFill>
                <a:srgbClr val="97B101"/>
              </a:solidFill>
              <a:prstDash val="solid"/>
            </a:ln>
          </p:spPr>
        </p:cxnSp>
        <p:cxnSp>
          <p:nvCxnSpPr>
            <p:cNvPr id="1271" name="直線矢印コネクタ 1270"/>
            <p:cNvCxnSpPr>
              <a:stCxn id="1234" idx="2"/>
            </p:cNvCxnSpPr>
            <p:nvPr/>
          </p:nvCxnSpPr>
          <p:spPr>
            <a:xfrm flipH="1">
              <a:off x="2489400" y="4175999"/>
              <a:ext cx="164519" cy="1260000"/>
            </a:xfrm>
            <a:prstGeom prst="straightConnector1">
              <a:avLst/>
            </a:prstGeom>
            <a:noFill/>
            <a:ln w="36000">
              <a:solidFill>
                <a:srgbClr val="97B101"/>
              </a:solidFill>
              <a:prstDash val="solid"/>
            </a:ln>
          </p:spPr>
        </p:cxnSp>
        <p:cxnSp>
          <p:nvCxnSpPr>
            <p:cNvPr id="1272" name="直線矢印コネクタ 1271"/>
            <p:cNvCxnSpPr>
              <a:stCxn id="1234" idx="2"/>
            </p:cNvCxnSpPr>
            <p:nvPr/>
          </p:nvCxnSpPr>
          <p:spPr>
            <a:xfrm flipH="1">
              <a:off x="2104199" y="4175999"/>
              <a:ext cx="549720" cy="1260000"/>
            </a:xfrm>
            <a:prstGeom prst="straightConnector1">
              <a:avLst/>
            </a:prstGeom>
            <a:noFill/>
            <a:ln w="36000">
              <a:solidFill>
                <a:srgbClr val="97B101"/>
              </a:solidFill>
              <a:prstDash val="solid"/>
            </a:ln>
          </p:spPr>
        </p:cxnSp>
        <p:cxnSp>
          <p:nvCxnSpPr>
            <p:cNvPr id="1273" name="直線矢印コネクタ 1272"/>
            <p:cNvCxnSpPr>
              <a:stCxn id="1234" idx="2"/>
            </p:cNvCxnSpPr>
            <p:nvPr/>
          </p:nvCxnSpPr>
          <p:spPr>
            <a:xfrm flipH="1">
              <a:off x="1718640" y="4175999"/>
              <a:ext cx="935279" cy="1260000"/>
            </a:xfrm>
            <a:prstGeom prst="straightConnector1">
              <a:avLst/>
            </a:prstGeom>
            <a:noFill/>
            <a:ln w="36000">
              <a:solidFill>
                <a:srgbClr val="97B101"/>
              </a:solidFill>
              <a:prstDash val="solid"/>
            </a:ln>
          </p:spPr>
        </p:cxnSp>
        <p:cxnSp>
          <p:nvCxnSpPr>
            <p:cNvPr id="1274" name="直線矢印コネクタ 1273"/>
            <p:cNvCxnSpPr>
              <a:stCxn id="1234" idx="2"/>
            </p:cNvCxnSpPr>
            <p:nvPr/>
          </p:nvCxnSpPr>
          <p:spPr>
            <a:xfrm flipH="1">
              <a:off x="1333080" y="4175999"/>
              <a:ext cx="1320839" cy="1260000"/>
            </a:xfrm>
            <a:prstGeom prst="straightConnector1">
              <a:avLst/>
            </a:prstGeom>
            <a:noFill/>
            <a:ln w="36000">
              <a:solidFill>
                <a:srgbClr val="97B101"/>
              </a:solidFill>
              <a:prstDash val="solid"/>
            </a:ln>
          </p:spPr>
        </p:cxnSp>
        <p:cxnSp>
          <p:nvCxnSpPr>
            <p:cNvPr id="1275" name="直線矢印コネクタ 1274"/>
            <p:cNvCxnSpPr>
              <a:stCxn id="1234" idx="2"/>
            </p:cNvCxnSpPr>
            <p:nvPr/>
          </p:nvCxnSpPr>
          <p:spPr>
            <a:xfrm flipH="1">
              <a:off x="948239" y="4175999"/>
              <a:ext cx="1705680" cy="1260000"/>
            </a:xfrm>
            <a:prstGeom prst="straightConnector1">
              <a:avLst/>
            </a:prstGeom>
            <a:noFill/>
            <a:ln w="36000">
              <a:solidFill>
                <a:srgbClr val="97B101"/>
              </a:solidFill>
              <a:prstDash val="solid"/>
            </a:ln>
          </p:spPr>
        </p:cxnSp>
        <p:sp>
          <p:nvSpPr>
            <p:cNvPr id="1276" name="正方形/長方形 1275"/>
            <p:cNvSpPr/>
            <p:nvPr/>
          </p:nvSpPr>
          <p:spPr>
            <a:xfrm>
              <a:off x="3363479"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277" name="直線矢印コネクタ 1276"/>
            <p:cNvCxnSpPr>
              <a:stCxn id="1276" idx="0"/>
            </p:cNvCxnSpPr>
            <p:nvPr/>
          </p:nvCxnSpPr>
          <p:spPr>
            <a:xfrm flipH="1" flipV="1">
              <a:off x="948239" y="2484000"/>
              <a:ext cx="2595240" cy="1151999"/>
            </a:xfrm>
            <a:prstGeom prst="straightConnector1">
              <a:avLst/>
            </a:prstGeom>
            <a:noFill/>
            <a:ln w="36000">
              <a:solidFill>
                <a:srgbClr val="FFC726"/>
              </a:solidFill>
              <a:prstDash val="solid"/>
            </a:ln>
          </p:spPr>
        </p:cxnSp>
        <p:cxnSp>
          <p:nvCxnSpPr>
            <p:cNvPr id="1278" name="直線矢印コネクタ 1277"/>
            <p:cNvCxnSpPr>
              <a:stCxn id="1276" idx="0"/>
            </p:cNvCxnSpPr>
            <p:nvPr/>
          </p:nvCxnSpPr>
          <p:spPr>
            <a:xfrm flipH="1" flipV="1">
              <a:off x="1333080" y="2484000"/>
              <a:ext cx="2210399" cy="1151999"/>
            </a:xfrm>
            <a:prstGeom prst="straightConnector1">
              <a:avLst/>
            </a:prstGeom>
            <a:noFill/>
            <a:ln w="36000">
              <a:solidFill>
                <a:srgbClr val="FFC726"/>
              </a:solidFill>
              <a:prstDash val="solid"/>
            </a:ln>
          </p:spPr>
        </p:cxnSp>
        <p:cxnSp>
          <p:nvCxnSpPr>
            <p:cNvPr id="1279" name="直線矢印コネクタ 1278"/>
            <p:cNvCxnSpPr>
              <a:stCxn id="1276" idx="0"/>
            </p:cNvCxnSpPr>
            <p:nvPr/>
          </p:nvCxnSpPr>
          <p:spPr>
            <a:xfrm flipH="1" flipV="1">
              <a:off x="1718640" y="2484000"/>
              <a:ext cx="1824839" cy="1151999"/>
            </a:xfrm>
            <a:prstGeom prst="straightConnector1">
              <a:avLst/>
            </a:prstGeom>
            <a:noFill/>
            <a:ln w="36000">
              <a:solidFill>
                <a:srgbClr val="FFC726"/>
              </a:solidFill>
              <a:prstDash val="solid"/>
            </a:ln>
          </p:spPr>
        </p:cxnSp>
        <p:cxnSp>
          <p:nvCxnSpPr>
            <p:cNvPr id="1280" name="直線矢印コネクタ 1279"/>
            <p:cNvCxnSpPr>
              <a:stCxn id="1276" idx="0"/>
            </p:cNvCxnSpPr>
            <p:nvPr/>
          </p:nvCxnSpPr>
          <p:spPr>
            <a:xfrm flipH="1" flipV="1">
              <a:off x="2104199" y="2484000"/>
              <a:ext cx="1439280" cy="1151999"/>
            </a:xfrm>
            <a:prstGeom prst="straightConnector1">
              <a:avLst/>
            </a:prstGeom>
            <a:noFill/>
            <a:ln w="36000">
              <a:solidFill>
                <a:srgbClr val="FFC726"/>
              </a:solidFill>
              <a:prstDash val="solid"/>
            </a:ln>
          </p:spPr>
        </p:cxnSp>
        <p:cxnSp>
          <p:nvCxnSpPr>
            <p:cNvPr id="1281" name="直線矢印コネクタ 1280"/>
            <p:cNvCxnSpPr>
              <a:stCxn id="1276" idx="0"/>
            </p:cNvCxnSpPr>
            <p:nvPr/>
          </p:nvCxnSpPr>
          <p:spPr>
            <a:xfrm flipH="1" flipV="1">
              <a:off x="2489400" y="2484000"/>
              <a:ext cx="1054079" cy="1151999"/>
            </a:xfrm>
            <a:prstGeom prst="straightConnector1">
              <a:avLst/>
            </a:prstGeom>
            <a:noFill/>
            <a:ln w="36000">
              <a:solidFill>
                <a:srgbClr val="FFC726"/>
              </a:solidFill>
              <a:prstDash val="solid"/>
            </a:ln>
          </p:spPr>
        </p:cxnSp>
        <p:cxnSp>
          <p:nvCxnSpPr>
            <p:cNvPr id="1282" name="直線矢印コネクタ 1281"/>
            <p:cNvCxnSpPr>
              <a:stCxn id="1276" idx="0"/>
            </p:cNvCxnSpPr>
            <p:nvPr/>
          </p:nvCxnSpPr>
          <p:spPr>
            <a:xfrm flipH="1" flipV="1">
              <a:off x="2874239" y="2484000"/>
              <a:ext cx="669240" cy="1151999"/>
            </a:xfrm>
            <a:prstGeom prst="straightConnector1">
              <a:avLst/>
            </a:prstGeom>
            <a:noFill/>
            <a:ln w="36000">
              <a:solidFill>
                <a:srgbClr val="FFC726"/>
              </a:solidFill>
              <a:prstDash val="solid"/>
            </a:ln>
          </p:spPr>
        </p:cxnSp>
        <p:cxnSp>
          <p:nvCxnSpPr>
            <p:cNvPr id="1283" name="直線矢印コネクタ 1282"/>
            <p:cNvCxnSpPr>
              <a:stCxn id="1276" idx="0"/>
            </p:cNvCxnSpPr>
            <p:nvPr/>
          </p:nvCxnSpPr>
          <p:spPr>
            <a:xfrm flipH="1" flipV="1">
              <a:off x="3259440" y="2484000"/>
              <a:ext cx="284039" cy="1151999"/>
            </a:xfrm>
            <a:prstGeom prst="straightConnector1">
              <a:avLst/>
            </a:prstGeom>
            <a:noFill/>
            <a:ln w="36000">
              <a:solidFill>
                <a:srgbClr val="FFC726"/>
              </a:solidFill>
              <a:prstDash val="solid"/>
            </a:ln>
          </p:spPr>
        </p:cxnSp>
        <p:cxnSp>
          <p:nvCxnSpPr>
            <p:cNvPr id="1284" name="直線矢印コネクタ 1283"/>
            <p:cNvCxnSpPr>
              <a:stCxn id="1276" idx="0"/>
            </p:cNvCxnSpPr>
            <p:nvPr/>
          </p:nvCxnSpPr>
          <p:spPr>
            <a:xfrm flipV="1">
              <a:off x="3543479" y="2484000"/>
              <a:ext cx="100800" cy="1151999"/>
            </a:xfrm>
            <a:prstGeom prst="straightConnector1">
              <a:avLst/>
            </a:prstGeom>
            <a:noFill/>
            <a:ln w="36000">
              <a:solidFill>
                <a:srgbClr val="FFC726"/>
              </a:solidFill>
              <a:prstDash val="solid"/>
            </a:ln>
          </p:spPr>
        </p:cxnSp>
        <p:cxnSp>
          <p:nvCxnSpPr>
            <p:cNvPr id="1285" name="直線矢印コネクタ 1284"/>
            <p:cNvCxnSpPr>
              <a:stCxn id="1276" idx="0"/>
            </p:cNvCxnSpPr>
            <p:nvPr/>
          </p:nvCxnSpPr>
          <p:spPr>
            <a:xfrm flipV="1">
              <a:off x="3543479" y="2484000"/>
              <a:ext cx="485641" cy="1151999"/>
            </a:xfrm>
            <a:prstGeom prst="straightConnector1">
              <a:avLst/>
            </a:prstGeom>
            <a:noFill/>
            <a:ln w="36000">
              <a:solidFill>
                <a:srgbClr val="FFC726"/>
              </a:solidFill>
              <a:prstDash val="solid"/>
            </a:ln>
          </p:spPr>
        </p:cxnSp>
        <p:cxnSp>
          <p:nvCxnSpPr>
            <p:cNvPr id="1286" name="直線矢印コネクタ 1285"/>
            <p:cNvCxnSpPr>
              <a:stCxn id="1276" idx="0"/>
            </p:cNvCxnSpPr>
            <p:nvPr/>
          </p:nvCxnSpPr>
          <p:spPr>
            <a:xfrm flipV="1">
              <a:off x="3543479" y="2484000"/>
              <a:ext cx="871200" cy="1151999"/>
            </a:xfrm>
            <a:prstGeom prst="straightConnector1">
              <a:avLst/>
            </a:prstGeom>
            <a:noFill/>
            <a:ln w="36000">
              <a:solidFill>
                <a:srgbClr val="FFC726"/>
              </a:solidFill>
              <a:prstDash val="solid"/>
            </a:ln>
          </p:spPr>
        </p:cxnSp>
        <p:cxnSp>
          <p:nvCxnSpPr>
            <p:cNvPr id="1287" name="直線矢印コネクタ 1286"/>
            <p:cNvCxnSpPr>
              <a:stCxn id="1276" idx="0"/>
            </p:cNvCxnSpPr>
            <p:nvPr/>
          </p:nvCxnSpPr>
          <p:spPr>
            <a:xfrm flipV="1">
              <a:off x="3543479" y="2484000"/>
              <a:ext cx="1256760" cy="1151999"/>
            </a:xfrm>
            <a:prstGeom prst="straightConnector1">
              <a:avLst/>
            </a:prstGeom>
            <a:noFill/>
            <a:ln w="36000">
              <a:solidFill>
                <a:srgbClr val="FFC726"/>
              </a:solidFill>
              <a:prstDash val="solid"/>
            </a:ln>
          </p:spPr>
        </p:cxnSp>
        <p:cxnSp>
          <p:nvCxnSpPr>
            <p:cNvPr id="1288" name="直線矢印コネクタ 1287"/>
            <p:cNvCxnSpPr>
              <a:stCxn id="1276" idx="0"/>
            </p:cNvCxnSpPr>
            <p:nvPr/>
          </p:nvCxnSpPr>
          <p:spPr>
            <a:xfrm flipV="1">
              <a:off x="3543479" y="2484000"/>
              <a:ext cx="1642321" cy="1151999"/>
            </a:xfrm>
            <a:prstGeom prst="straightConnector1">
              <a:avLst/>
            </a:prstGeom>
            <a:noFill/>
            <a:ln w="36000">
              <a:solidFill>
                <a:srgbClr val="FFC726"/>
              </a:solidFill>
              <a:prstDash val="solid"/>
            </a:ln>
          </p:spPr>
        </p:cxnSp>
        <p:cxnSp>
          <p:nvCxnSpPr>
            <p:cNvPr id="1289" name="直線矢印コネクタ 1288"/>
            <p:cNvCxnSpPr>
              <a:stCxn id="1276" idx="0"/>
            </p:cNvCxnSpPr>
            <p:nvPr/>
          </p:nvCxnSpPr>
          <p:spPr>
            <a:xfrm flipV="1">
              <a:off x="3543479" y="2484000"/>
              <a:ext cx="2027161" cy="1151999"/>
            </a:xfrm>
            <a:prstGeom prst="straightConnector1">
              <a:avLst/>
            </a:prstGeom>
            <a:noFill/>
            <a:ln w="36000">
              <a:solidFill>
                <a:srgbClr val="FFC726"/>
              </a:solidFill>
              <a:prstDash val="solid"/>
            </a:ln>
          </p:spPr>
        </p:cxnSp>
        <p:cxnSp>
          <p:nvCxnSpPr>
            <p:cNvPr id="1290" name="直線矢印コネクタ 1289"/>
            <p:cNvCxnSpPr>
              <a:stCxn id="1276" idx="0"/>
            </p:cNvCxnSpPr>
            <p:nvPr/>
          </p:nvCxnSpPr>
          <p:spPr>
            <a:xfrm flipV="1">
              <a:off x="3543479" y="2484000"/>
              <a:ext cx="2412000" cy="1151999"/>
            </a:xfrm>
            <a:prstGeom prst="straightConnector1">
              <a:avLst/>
            </a:prstGeom>
            <a:noFill/>
            <a:ln w="36000">
              <a:solidFill>
                <a:srgbClr val="FFC726"/>
              </a:solidFill>
              <a:prstDash val="solid"/>
            </a:ln>
          </p:spPr>
        </p:cxnSp>
        <p:cxnSp>
          <p:nvCxnSpPr>
            <p:cNvPr id="1291" name="直線矢印コネクタ 1290"/>
            <p:cNvCxnSpPr>
              <a:stCxn id="1276" idx="0"/>
            </p:cNvCxnSpPr>
            <p:nvPr/>
          </p:nvCxnSpPr>
          <p:spPr>
            <a:xfrm flipV="1">
              <a:off x="3543479" y="2484000"/>
              <a:ext cx="2797201" cy="1151999"/>
            </a:xfrm>
            <a:prstGeom prst="straightConnector1">
              <a:avLst/>
            </a:prstGeom>
            <a:noFill/>
            <a:ln w="36000">
              <a:solidFill>
                <a:srgbClr val="FFC726"/>
              </a:solidFill>
              <a:prstDash val="solid"/>
            </a:ln>
          </p:spPr>
        </p:cxnSp>
        <p:cxnSp>
          <p:nvCxnSpPr>
            <p:cNvPr id="1292" name="直線矢印コネクタ 1291"/>
            <p:cNvCxnSpPr>
              <a:stCxn id="1276" idx="0"/>
            </p:cNvCxnSpPr>
            <p:nvPr/>
          </p:nvCxnSpPr>
          <p:spPr>
            <a:xfrm flipV="1">
              <a:off x="3543479" y="2484000"/>
              <a:ext cx="3182040" cy="1151999"/>
            </a:xfrm>
            <a:prstGeom prst="straightConnector1">
              <a:avLst/>
            </a:prstGeom>
            <a:noFill/>
            <a:ln w="36000">
              <a:solidFill>
                <a:srgbClr val="FFC726"/>
              </a:solidFill>
              <a:prstDash val="solid"/>
            </a:ln>
          </p:spPr>
        </p:cxnSp>
        <p:cxnSp>
          <p:nvCxnSpPr>
            <p:cNvPr id="1293" name="直線矢印コネクタ 1292"/>
            <p:cNvCxnSpPr>
              <a:stCxn id="1276" idx="0"/>
            </p:cNvCxnSpPr>
            <p:nvPr/>
          </p:nvCxnSpPr>
          <p:spPr>
            <a:xfrm flipV="1">
              <a:off x="3543479" y="2484000"/>
              <a:ext cx="3567601" cy="1151999"/>
            </a:xfrm>
            <a:prstGeom prst="straightConnector1">
              <a:avLst/>
            </a:prstGeom>
            <a:noFill/>
            <a:ln w="36000">
              <a:solidFill>
                <a:srgbClr val="FFC726"/>
              </a:solidFill>
              <a:prstDash val="solid"/>
            </a:ln>
          </p:spPr>
        </p:cxnSp>
        <p:cxnSp>
          <p:nvCxnSpPr>
            <p:cNvPr id="1294" name="直線矢印コネクタ 1293"/>
            <p:cNvCxnSpPr>
              <a:stCxn id="1276" idx="0"/>
            </p:cNvCxnSpPr>
            <p:nvPr/>
          </p:nvCxnSpPr>
          <p:spPr>
            <a:xfrm flipV="1">
              <a:off x="3543479" y="2484000"/>
              <a:ext cx="3953161" cy="1151999"/>
            </a:xfrm>
            <a:prstGeom prst="straightConnector1">
              <a:avLst/>
            </a:prstGeom>
            <a:noFill/>
            <a:ln w="36000">
              <a:solidFill>
                <a:srgbClr val="FFC726"/>
              </a:solidFill>
              <a:prstDash val="solid"/>
            </a:ln>
          </p:spPr>
        </p:cxnSp>
        <p:cxnSp>
          <p:nvCxnSpPr>
            <p:cNvPr id="1295" name="直線矢印コネクタ 1294"/>
            <p:cNvCxnSpPr>
              <a:stCxn id="1276" idx="0"/>
            </p:cNvCxnSpPr>
            <p:nvPr/>
          </p:nvCxnSpPr>
          <p:spPr>
            <a:xfrm flipV="1">
              <a:off x="3543479" y="2484000"/>
              <a:ext cx="4338361" cy="1151999"/>
            </a:xfrm>
            <a:prstGeom prst="straightConnector1">
              <a:avLst/>
            </a:prstGeom>
            <a:noFill/>
            <a:ln w="36000">
              <a:solidFill>
                <a:srgbClr val="FFC726"/>
              </a:solidFill>
              <a:prstDash val="solid"/>
            </a:ln>
          </p:spPr>
        </p:cxnSp>
        <p:cxnSp>
          <p:nvCxnSpPr>
            <p:cNvPr id="1296" name="直線矢印コネクタ 1295"/>
            <p:cNvCxnSpPr>
              <a:stCxn id="1276" idx="0"/>
            </p:cNvCxnSpPr>
            <p:nvPr/>
          </p:nvCxnSpPr>
          <p:spPr>
            <a:xfrm flipV="1">
              <a:off x="3543479" y="2484000"/>
              <a:ext cx="4724640" cy="1151999"/>
            </a:xfrm>
            <a:prstGeom prst="straightConnector1">
              <a:avLst/>
            </a:prstGeom>
            <a:noFill/>
            <a:ln w="36000">
              <a:solidFill>
                <a:srgbClr val="FFC726"/>
              </a:solidFill>
              <a:prstDash val="solid"/>
            </a:ln>
          </p:spPr>
        </p:cxnSp>
        <p:cxnSp>
          <p:nvCxnSpPr>
            <p:cNvPr id="1297" name="直線矢印コネクタ 1296"/>
            <p:cNvCxnSpPr>
              <a:stCxn id="1276" idx="0"/>
            </p:cNvCxnSpPr>
            <p:nvPr/>
          </p:nvCxnSpPr>
          <p:spPr>
            <a:xfrm flipV="1">
              <a:off x="3543479" y="2484000"/>
              <a:ext cx="5240880" cy="1151999"/>
            </a:xfrm>
            <a:prstGeom prst="straightConnector1">
              <a:avLst/>
            </a:prstGeom>
            <a:noFill/>
            <a:ln w="36000">
              <a:solidFill>
                <a:srgbClr val="FFC726"/>
              </a:solidFill>
              <a:prstDash val="solid"/>
            </a:ln>
          </p:spPr>
        </p:cxnSp>
        <p:cxnSp>
          <p:nvCxnSpPr>
            <p:cNvPr id="1298" name="直線矢印コネクタ 1297"/>
            <p:cNvCxnSpPr/>
            <p:nvPr/>
          </p:nvCxnSpPr>
          <p:spPr>
            <a:xfrm>
              <a:off x="3543479" y="4175999"/>
              <a:ext cx="4724640" cy="1260000"/>
            </a:xfrm>
            <a:prstGeom prst="straightConnector1">
              <a:avLst/>
            </a:prstGeom>
            <a:noFill/>
            <a:ln w="36000">
              <a:solidFill>
                <a:srgbClr val="FFC726"/>
              </a:solidFill>
              <a:prstDash val="solid"/>
            </a:ln>
          </p:spPr>
        </p:cxnSp>
        <p:cxnSp>
          <p:nvCxnSpPr>
            <p:cNvPr id="1299" name="直線矢印コネクタ 1298"/>
            <p:cNvCxnSpPr>
              <a:stCxn id="1276" idx="2"/>
            </p:cNvCxnSpPr>
            <p:nvPr/>
          </p:nvCxnSpPr>
          <p:spPr>
            <a:xfrm>
              <a:off x="3543479" y="4175999"/>
              <a:ext cx="4338361" cy="1260000"/>
            </a:xfrm>
            <a:prstGeom prst="straightConnector1">
              <a:avLst/>
            </a:prstGeom>
            <a:noFill/>
            <a:ln w="36000">
              <a:solidFill>
                <a:srgbClr val="FFC726"/>
              </a:solidFill>
              <a:prstDash val="solid"/>
            </a:ln>
          </p:spPr>
        </p:cxnSp>
        <p:cxnSp>
          <p:nvCxnSpPr>
            <p:cNvPr id="1300" name="直線矢印コネクタ 1299"/>
            <p:cNvCxnSpPr>
              <a:stCxn id="1276" idx="2"/>
            </p:cNvCxnSpPr>
            <p:nvPr/>
          </p:nvCxnSpPr>
          <p:spPr>
            <a:xfrm>
              <a:off x="3543479" y="4175999"/>
              <a:ext cx="3953161" cy="1260000"/>
            </a:xfrm>
            <a:prstGeom prst="straightConnector1">
              <a:avLst/>
            </a:prstGeom>
            <a:noFill/>
            <a:ln w="36000">
              <a:solidFill>
                <a:srgbClr val="FFC726"/>
              </a:solidFill>
              <a:prstDash val="solid"/>
            </a:ln>
          </p:spPr>
        </p:cxnSp>
        <p:cxnSp>
          <p:nvCxnSpPr>
            <p:cNvPr id="1301" name="直線矢印コネクタ 1300"/>
            <p:cNvCxnSpPr>
              <a:stCxn id="1276" idx="2"/>
            </p:cNvCxnSpPr>
            <p:nvPr/>
          </p:nvCxnSpPr>
          <p:spPr>
            <a:xfrm>
              <a:off x="3543479" y="4175999"/>
              <a:ext cx="3567601" cy="1260000"/>
            </a:xfrm>
            <a:prstGeom prst="straightConnector1">
              <a:avLst/>
            </a:prstGeom>
            <a:noFill/>
            <a:ln w="36000">
              <a:solidFill>
                <a:srgbClr val="FFC726"/>
              </a:solidFill>
              <a:prstDash val="solid"/>
            </a:ln>
          </p:spPr>
        </p:cxnSp>
        <p:cxnSp>
          <p:nvCxnSpPr>
            <p:cNvPr id="1302" name="直線矢印コネクタ 1301"/>
            <p:cNvCxnSpPr>
              <a:stCxn id="1276" idx="2"/>
            </p:cNvCxnSpPr>
            <p:nvPr/>
          </p:nvCxnSpPr>
          <p:spPr>
            <a:xfrm>
              <a:off x="3543479" y="4175999"/>
              <a:ext cx="3182040" cy="1260000"/>
            </a:xfrm>
            <a:prstGeom prst="straightConnector1">
              <a:avLst/>
            </a:prstGeom>
            <a:noFill/>
            <a:ln w="36000">
              <a:solidFill>
                <a:srgbClr val="FFC726"/>
              </a:solidFill>
              <a:prstDash val="solid"/>
            </a:ln>
          </p:spPr>
        </p:cxnSp>
        <p:cxnSp>
          <p:nvCxnSpPr>
            <p:cNvPr id="1303" name="直線矢印コネクタ 1302"/>
            <p:cNvCxnSpPr>
              <a:stCxn id="1276" idx="2"/>
            </p:cNvCxnSpPr>
            <p:nvPr/>
          </p:nvCxnSpPr>
          <p:spPr>
            <a:xfrm>
              <a:off x="3543479" y="4175999"/>
              <a:ext cx="2797201" cy="1260000"/>
            </a:xfrm>
            <a:prstGeom prst="straightConnector1">
              <a:avLst/>
            </a:prstGeom>
            <a:noFill/>
            <a:ln w="36000">
              <a:solidFill>
                <a:srgbClr val="FFC726"/>
              </a:solidFill>
              <a:prstDash val="solid"/>
            </a:ln>
          </p:spPr>
        </p:cxnSp>
        <p:cxnSp>
          <p:nvCxnSpPr>
            <p:cNvPr id="1304" name="直線矢印コネクタ 1303"/>
            <p:cNvCxnSpPr>
              <a:stCxn id="1276" idx="2"/>
            </p:cNvCxnSpPr>
            <p:nvPr/>
          </p:nvCxnSpPr>
          <p:spPr>
            <a:xfrm>
              <a:off x="3543479" y="4175999"/>
              <a:ext cx="2412000" cy="1260000"/>
            </a:xfrm>
            <a:prstGeom prst="straightConnector1">
              <a:avLst/>
            </a:prstGeom>
            <a:noFill/>
            <a:ln w="36000">
              <a:solidFill>
                <a:srgbClr val="FFC726"/>
              </a:solidFill>
              <a:prstDash val="solid"/>
            </a:ln>
          </p:spPr>
        </p:cxnSp>
        <p:cxnSp>
          <p:nvCxnSpPr>
            <p:cNvPr id="1305" name="直線矢印コネクタ 1304"/>
            <p:cNvCxnSpPr>
              <a:stCxn id="1276" idx="2"/>
            </p:cNvCxnSpPr>
            <p:nvPr/>
          </p:nvCxnSpPr>
          <p:spPr>
            <a:xfrm>
              <a:off x="3543479" y="4175999"/>
              <a:ext cx="2027161" cy="1260000"/>
            </a:xfrm>
            <a:prstGeom prst="straightConnector1">
              <a:avLst/>
            </a:prstGeom>
            <a:noFill/>
            <a:ln w="36000">
              <a:solidFill>
                <a:srgbClr val="FFC726"/>
              </a:solidFill>
              <a:prstDash val="solid"/>
            </a:ln>
          </p:spPr>
        </p:cxnSp>
        <p:cxnSp>
          <p:nvCxnSpPr>
            <p:cNvPr id="1306" name="直線矢印コネクタ 1305"/>
            <p:cNvCxnSpPr>
              <a:stCxn id="1276" idx="2"/>
            </p:cNvCxnSpPr>
            <p:nvPr/>
          </p:nvCxnSpPr>
          <p:spPr>
            <a:xfrm>
              <a:off x="3543479" y="4175999"/>
              <a:ext cx="1642321" cy="1260000"/>
            </a:xfrm>
            <a:prstGeom prst="straightConnector1">
              <a:avLst/>
            </a:prstGeom>
            <a:noFill/>
            <a:ln w="36000">
              <a:solidFill>
                <a:srgbClr val="FFC726"/>
              </a:solidFill>
              <a:prstDash val="solid"/>
            </a:ln>
          </p:spPr>
        </p:cxnSp>
        <p:cxnSp>
          <p:nvCxnSpPr>
            <p:cNvPr id="1307" name="直線矢印コネクタ 1306"/>
            <p:cNvCxnSpPr>
              <a:stCxn id="1276" idx="2"/>
            </p:cNvCxnSpPr>
            <p:nvPr/>
          </p:nvCxnSpPr>
          <p:spPr>
            <a:xfrm>
              <a:off x="3543479" y="4175999"/>
              <a:ext cx="1256760" cy="1260000"/>
            </a:xfrm>
            <a:prstGeom prst="straightConnector1">
              <a:avLst/>
            </a:prstGeom>
            <a:noFill/>
            <a:ln w="36000">
              <a:solidFill>
                <a:srgbClr val="FFC726"/>
              </a:solidFill>
              <a:prstDash val="solid"/>
            </a:ln>
          </p:spPr>
        </p:cxnSp>
        <p:cxnSp>
          <p:nvCxnSpPr>
            <p:cNvPr id="1308" name="直線矢印コネクタ 1307"/>
            <p:cNvCxnSpPr>
              <a:stCxn id="1276" idx="2"/>
            </p:cNvCxnSpPr>
            <p:nvPr/>
          </p:nvCxnSpPr>
          <p:spPr>
            <a:xfrm>
              <a:off x="3543479" y="4175999"/>
              <a:ext cx="871200" cy="1260000"/>
            </a:xfrm>
            <a:prstGeom prst="straightConnector1">
              <a:avLst/>
            </a:prstGeom>
            <a:noFill/>
            <a:ln w="36000">
              <a:solidFill>
                <a:srgbClr val="FFC726"/>
              </a:solidFill>
              <a:prstDash val="solid"/>
            </a:ln>
          </p:spPr>
        </p:cxnSp>
        <p:cxnSp>
          <p:nvCxnSpPr>
            <p:cNvPr id="1309" name="直線矢印コネクタ 1308"/>
            <p:cNvCxnSpPr>
              <a:stCxn id="1276" idx="2"/>
            </p:cNvCxnSpPr>
            <p:nvPr/>
          </p:nvCxnSpPr>
          <p:spPr>
            <a:xfrm>
              <a:off x="3543479" y="4175999"/>
              <a:ext cx="485641" cy="1260000"/>
            </a:xfrm>
            <a:prstGeom prst="straightConnector1">
              <a:avLst/>
            </a:prstGeom>
            <a:noFill/>
            <a:ln w="36000">
              <a:solidFill>
                <a:srgbClr val="FFC726"/>
              </a:solidFill>
              <a:prstDash val="solid"/>
            </a:ln>
          </p:spPr>
        </p:cxnSp>
        <p:cxnSp>
          <p:nvCxnSpPr>
            <p:cNvPr id="1310" name="直線矢印コネクタ 1309"/>
            <p:cNvCxnSpPr>
              <a:stCxn id="1276" idx="2"/>
            </p:cNvCxnSpPr>
            <p:nvPr/>
          </p:nvCxnSpPr>
          <p:spPr>
            <a:xfrm>
              <a:off x="3543479" y="4175999"/>
              <a:ext cx="100800" cy="1260000"/>
            </a:xfrm>
            <a:prstGeom prst="straightConnector1">
              <a:avLst/>
            </a:prstGeom>
            <a:noFill/>
            <a:ln w="36000">
              <a:solidFill>
                <a:srgbClr val="FFC726"/>
              </a:solidFill>
              <a:prstDash val="solid"/>
            </a:ln>
          </p:spPr>
        </p:cxnSp>
        <p:cxnSp>
          <p:nvCxnSpPr>
            <p:cNvPr id="1311" name="直線矢印コネクタ 1310"/>
            <p:cNvCxnSpPr>
              <a:stCxn id="1276" idx="2"/>
            </p:cNvCxnSpPr>
            <p:nvPr/>
          </p:nvCxnSpPr>
          <p:spPr>
            <a:xfrm flipH="1">
              <a:off x="3259440" y="4175999"/>
              <a:ext cx="284039" cy="1260000"/>
            </a:xfrm>
            <a:prstGeom prst="straightConnector1">
              <a:avLst/>
            </a:prstGeom>
            <a:noFill/>
            <a:ln w="36000">
              <a:solidFill>
                <a:srgbClr val="FFC726"/>
              </a:solidFill>
              <a:prstDash val="solid"/>
            </a:ln>
          </p:spPr>
        </p:cxnSp>
        <p:cxnSp>
          <p:nvCxnSpPr>
            <p:cNvPr id="1312" name="直線矢印コネクタ 1311"/>
            <p:cNvCxnSpPr>
              <a:stCxn id="1276" idx="2"/>
            </p:cNvCxnSpPr>
            <p:nvPr/>
          </p:nvCxnSpPr>
          <p:spPr>
            <a:xfrm flipH="1">
              <a:off x="2874239" y="4175999"/>
              <a:ext cx="669240" cy="1260000"/>
            </a:xfrm>
            <a:prstGeom prst="straightConnector1">
              <a:avLst/>
            </a:prstGeom>
            <a:noFill/>
            <a:ln w="36000">
              <a:solidFill>
                <a:srgbClr val="FFC726"/>
              </a:solidFill>
              <a:prstDash val="solid"/>
            </a:ln>
          </p:spPr>
        </p:cxnSp>
        <p:cxnSp>
          <p:nvCxnSpPr>
            <p:cNvPr id="1313" name="直線矢印コネクタ 1312"/>
            <p:cNvCxnSpPr>
              <a:stCxn id="1276" idx="2"/>
            </p:cNvCxnSpPr>
            <p:nvPr/>
          </p:nvCxnSpPr>
          <p:spPr>
            <a:xfrm flipH="1">
              <a:off x="2489400" y="4175999"/>
              <a:ext cx="1054079" cy="1260000"/>
            </a:xfrm>
            <a:prstGeom prst="straightConnector1">
              <a:avLst/>
            </a:prstGeom>
            <a:noFill/>
            <a:ln w="36000">
              <a:solidFill>
                <a:srgbClr val="FFC726"/>
              </a:solidFill>
              <a:prstDash val="solid"/>
            </a:ln>
          </p:spPr>
        </p:cxnSp>
        <p:cxnSp>
          <p:nvCxnSpPr>
            <p:cNvPr id="1314" name="直線矢印コネクタ 1313"/>
            <p:cNvCxnSpPr>
              <a:stCxn id="1276" idx="2"/>
            </p:cNvCxnSpPr>
            <p:nvPr/>
          </p:nvCxnSpPr>
          <p:spPr>
            <a:xfrm flipH="1">
              <a:off x="2104199" y="4175999"/>
              <a:ext cx="1439280" cy="1260000"/>
            </a:xfrm>
            <a:prstGeom prst="straightConnector1">
              <a:avLst/>
            </a:prstGeom>
            <a:noFill/>
            <a:ln w="36000">
              <a:solidFill>
                <a:srgbClr val="FFC726"/>
              </a:solidFill>
              <a:prstDash val="solid"/>
            </a:ln>
          </p:spPr>
        </p:cxnSp>
        <p:cxnSp>
          <p:nvCxnSpPr>
            <p:cNvPr id="1315" name="直線矢印コネクタ 1314"/>
            <p:cNvCxnSpPr>
              <a:stCxn id="1276" idx="2"/>
            </p:cNvCxnSpPr>
            <p:nvPr/>
          </p:nvCxnSpPr>
          <p:spPr>
            <a:xfrm flipH="1">
              <a:off x="1718640" y="4175999"/>
              <a:ext cx="1824839" cy="1260000"/>
            </a:xfrm>
            <a:prstGeom prst="straightConnector1">
              <a:avLst/>
            </a:prstGeom>
            <a:noFill/>
            <a:ln w="36000">
              <a:solidFill>
                <a:srgbClr val="FFC726"/>
              </a:solidFill>
              <a:prstDash val="solid"/>
            </a:ln>
          </p:spPr>
        </p:cxnSp>
        <p:cxnSp>
          <p:nvCxnSpPr>
            <p:cNvPr id="1316" name="直線矢印コネクタ 1315"/>
            <p:cNvCxnSpPr>
              <a:stCxn id="1276" idx="2"/>
            </p:cNvCxnSpPr>
            <p:nvPr/>
          </p:nvCxnSpPr>
          <p:spPr>
            <a:xfrm flipH="1">
              <a:off x="1333080" y="4175999"/>
              <a:ext cx="2210399" cy="1260000"/>
            </a:xfrm>
            <a:prstGeom prst="straightConnector1">
              <a:avLst/>
            </a:prstGeom>
            <a:noFill/>
            <a:ln w="36000">
              <a:solidFill>
                <a:srgbClr val="FFC726"/>
              </a:solidFill>
              <a:prstDash val="solid"/>
            </a:ln>
          </p:spPr>
        </p:cxnSp>
        <p:cxnSp>
          <p:nvCxnSpPr>
            <p:cNvPr id="1317" name="直線矢印コネクタ 1316"/>
            <p:cNvCxnSpPr>
              <a:stCxn id="1276" idx="2"/>
            </p:cNvCxnSpPr>
            <p:nvPr/>
          </p:nvCxnSpPr>
          <p:spPr>
            <a:xfrm flipH="1">
              <a:off x="948239" y="4175999"/>
              <a:ext cx="2595240" cy="1260000"/>
            </a:xfrm>
            <a:prstGeom prst="straightConnector1">
              <a:avLst/>
            </a:prstGeom>
            <a:noFill/>
            <a:ln w="36000">
              <a:solidFill>
                <a:srgbClr val="FFC726"/>
              </a:solidFill>
              <a:prstDash val="solid"/>
            </a:ln>
          </p:spPr>
        </p:cxnSp>
        <p:sp>
          <p:nvSpPr>
            <p:cNvPr id="1318" name="正方形/長方形 1317"/>
            <p:cNvSpPr/>
            <p:nvPr/>
          </p:nvSpPr>
          <p:spPr>
            <a:xfrm>
              <a:off x="4253400"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319" name="直線矢印コネクタ 1318"/>
            <p:cNvCxnSpPr>
              <a:stCxn id="1318" idx="0"/>
            </p:cNvCxnSpPr>
            <p:nvPr/>
          </p:nvCxnSpPr>
          <p:spPr>
            <a:xfrm flipH="1" flipV="1">
              <a:off x="948239" y="2484000"/>
              <a:ext cx="3485161" cy="1151999"/>
            </a:xfrm>
            <a:prstGeom prst="straightConnector1">
              <a:avLst/>
            </a:prstGeom>
            <a:noFill/>
            <a:ln w="36000">
              <a:solidFill>
                <a:srgbClr val="35556B"/>
              </a:solidFill>
              <a:prstDash val="solid"/>
            </a:ln>
          </p:spPr>
        </p:cxnSp>
        <p:cxnSp>
          <p:nvCxnSpPr>
            <p:cNvPr id="1320" name="直線矢印コネクタ 1319"/>
            <p:cNvCxnSpPr>
              <a:stCxn id="1318" idx="0"/>
            </p:cNvCxnSpPr>
            <p:nvPr/>
          </p:nvCxnSpPr>
          <p:spPr>
            <a:xfrm flipH="1" flipV="1">
              <a:off x="1333080" y="2484000"/>
              <a:ext cx="3100320" cy="1151999"/>
            </a:xfrm>
            <a:prstGeom prst="straightConnector1">
              <a:avLst/>
            </a:prstGeom>
            <a:noFill/>
            <a:ln w="36000">
              <a:solidFill>
                <a:srgbClr val="35556B"/>
              </a:solidFill>
              <a:prstDash val="solid"/>
            </a:ln>
          </p:spPr>
        </p:cxnSp>
        <p:cxnSp>
          <p:nvCxnSpPr>
            <p:cNvPr id="1321" name="直線矢印コネクタ 1320"/>
            <p:cNvCxnSpPr>
              <a:stCxn id="1318" idx="0"/>
            </p:cNvCxnSpPr>
            <p:nvPr/>
          </p:nvCxnSpPr>
          <p:spPr>
            <a:xfrm flipH="1" flipV="1">
              <a:off x="1718640" y="2484000"/>
              <a:ext cx="2714760" cy="1151999"/>
            </a:xfrm>
            <a:prstGeom prst="straightConnector1">
              <a:avLst/>
            </a:prstGeom>
            <a:noFill/>
            <a:ln w="36000">
              <a:solidFill>
                <a:srgbClr val="35556B"/>
              </a:solidFill>
              <a:prstDash val="solid"/>
            </a:ln>
          </p:spPr>
        </p:cxnSp>
        <p:cxnSp>
          <p:nvCxnSpPr>
            <p:cNvPr id="1322" name="直線矢印コネクタ 1321"/>
            <p:cNvCxnSpPr>
              <a:stCxn id="1318" idx="0"/>
            </p:cNvCxnSpPr>
            <p:nvPr/>
          </p:nvCxnSpPr>
          <p:spPr>
            <a:xfrm flipH="1" flipV="1">
              <a:off x="2104199" y="2484000"/>
              <a:ext cx="2329201" cy="1151999"/>
            </a:xfrm>
            <a:prstGeom prst="straightConnector1">
              <a:avLst/>
            </a:prstGeom>
            <a:noFill/>
            <a:ln w="36000">
              <a:solidFill>
                <a:srgbClr val="35556B"/>
              </a:solidFill>
              <a:prstDash val="solid"/>
            </a:ln>
          </p:spPr>
        </p:cxnSp>
        <p:cxnSp>
          <p:nvCxnSpPr>
            <p:cNvPr id="1323" name="直線矢印コネクタ 1322"/>
            <p:cNvCxnSpPr>
              <a:stCxn id="1318" idx="0"/>
            </p:cNvCxnSpPr>
            <p:nvPr/>
          </p:nvCxnSpPr>
          <p:spPr>
            <a:xfrm flipH="1" flipV="1">
              <a:off x="2489400" y="2484000"/>
              <a:ext cx="1944000" cy="1151999"/>
            </a:xfrm>
            <a:prstGeom prst="straightConnector1">
              <a:avLst/>
            </a:prstGeom>
            <a:noFill/>
            <a:ln w="36000">
              <a:solidFill>
                <a:srgbClr val="35556B"/>
              </a:solidFill>
              <a:prstDash val="solid"/>
            </a:ln>
          </p:spPr>
        </p:cxnSp>
        <p:cxnSp>
          <p:nvCxnSpPr>
            <p:cNvPr id="1324" name="直線矢印コネクタ 1323"/>
            <p:cNvCxnSpPr>
              <a:stCxn id="1318" idx="0"/>
            </p:cNvCxnSpPr>
            <p:nvPr/>
          </p:nvCxnSpPr>
          <p:spPr>
            <a:xfrm flipH="1" flipV="1">
              <a:off x="2874239" y="2484000"/>
              <a:ext cx="1559161" cy="1151999"/>
            </a:xfrm>
            <a:prstGeom prst="straightConnector1">
              <a:avLst/>
            </a:prstGeom>
            <a:noFill/>
            <a:ln w="36000">
              <a:solidFill>
                <a:srgbClr val="35556B"/>
              </a:solidFill>
              <a:prstDash val="solid"/>
            </a:ln>
          </p:spPr>
        </p:cxnSp>
        <p:cxnSp>
          <p:nvCxnSpPr>
            <p:cNvPr id="1325" name="直線矢印コネクタ 1324"/>
            <p:cNvCxnSpPr>
              <a:stCxn id="1318" idx="0"/>
            </p:cNvCxnSpPr>
            <p:nvPr/>
          </p:nvCxnSpPr>
          <p:spPr>
            <a:xfrm flipH="1" flipV="1">
              <a:off x="3259440" y="2484000"/>
              <a:ext cx="1173960" cy="1151999"/>
            </a:xfrm>
            <a:prstGeom prst="straightConnector1">
              <a:avLst/>
            </a:prstGeom>
            <a:noFill/>
            <a:ln w="36000">
              <a:solidFill>
                <a:srgbClr val="35556B"/>
              </a:solidFill>
              <a:prstDash val="solid"/>
            </a:ln>
          </p:spPr>
        </p:cxnSp>
        <p:cxnSp>
          <p:nvCxnSpPr>
            <p:cNvPr id="1326" name="直線矢印コネクタ 1325"/>
            <p:cNvCxnSpPr>
              <a:stCxn id="1318" idx="0"/>
            </p:cNvCxnSpPr>
            <p:nvPr/>
          </p:nvCxnSpPr>
          <p:spPr>
            <a:xfrm flipH="1" flipV="1">
              <a:off x="3644279" y="2484000"/>
              <a:ext cx="789121" cy="1151999"/>
            </a:xfrm>
            <a:prstGeom prst="straightConnector1">
              <a:avLst/>
            </a:prstGeom>
            <a:noFill/>
            <a:ln w="36000">
              <a:solidFill>
                <a:srgbClr val="35556B"/>
              </a:solidFill>
              <a:prstDash val="solid"/>
            </a:ln>
          </p:spPr>
        </p:cxnSp>
        <p:cxnSp>
          <p:nvCxnSpPr>
            <p:cNvPr id="1327" name="直線矢印コネクタ 1326"/>
            <p:cNvCxnSpPr>
              <a:stCxn id="1318" idx="0"/>
            </p:cNvCxnSpPr>
            <p:nvPr/>
          </p:nvCxnSpPr>
          <p:spPr>
            <a:xfrm flipH="1" flipV="1">
              <a:off x="4029120" y="2484000"/>
              <a:ext cx="404280" cy="1151999"/>
            </a:xfrm>
            <a:prstGeom prst="straightConnector1">
              <a:avLst/>
            </a:prstGeom>
            <a:noFill/>
            <a:ln w="36000">
              <a:solidFill>
                <a:srgbClr val="35556B"/>
              </a:solidFill>
              <a:prstDash val="solid"/>
            </a:ln>
          </p:spPr>
        </p:cxnSp>
        <p:cxnSp>
          <p:nvCxnSpPr>
            <p:cNvPr id="1328" name="直線矢印コネクタ 1327"/>
            <p:cNvCxnSpPr>
              <a:stCxn id="1318" idx="0"/>
            </p:cNvCxnSpPr>
            <p:nvPr/>
          </p:nvCxnSpPr>
          <p:spPr>
            <a:xfrm flipH="1" flipV="1">
              <a:off x="4414679" y="2484000"/>
              <a:ext cx="18721" cy="1151999"/>
            </a:xfrm>
            <a:prstGeom prst="straightConnector1">
              <a:avLst/>
            </a:prstGeom>
            <a:noFill/>
            <a:ln w="36000">
              <a:solidFill>
                <a:srgbClr val="35556B"/>
              </a:solidFill>
              <a:prstDash val="solid"/>
            </a:ln>
          </p:spPr>
        </p:cxnSp>
        <p:cxnSp>
          <p:nvCxnSpPr>
            <p:cNvPr id="1329" name="直線矢印コネクタ 1328"/>
            <p:cNvCxnSpPr>
              <a:stCxn id="1318" idx="0"/>
            </p:cNvCxnSpPr>
            <p:nvPr/>
          </p:nvCxnSpPr>
          <p:spPr>
            <a:xfrm flipV="1">
              <a:off x="4433400" y="2484000"/>
              <a:ext cx="366839" cy="1151999"/>
            </a:xfrm>
            <a:prstGeom prst="straightConnector1">
              <a:avLst/>
            </a:prstGeom>
            <a:noFill/>
            <a:ln w="36000">
              <a:solidFill>
                <a:srgbClr val="35556B"/>
              </a:solidFill>
              <a:prstDash val="solid"/>
            </a:ln>
          </p:spPr>
        </p:cxnSp>
        <p:cxnSp>
          <p:nvCxnSpPr>
            <p:cNvPr id="1330" name="直線矢印コネクタ 1329"/>
            <p:cNvCxnSpPr>
              <a:stCxn id="1318" idx="0"/>
            </p:cNvCxnSpPr>
            <p:nvPr/>
          </p:nvCxnSpPr>
          <p:spPr>
            <a:xfrm flipV="1">
              <a:off x="4433400" y="2484000"/>
              <a:ext cx="752400" cy="1151999"/>
            </a:xfrm>
            <a:prstGeom prst="straightConnector1">
              <a:avLst/>
            </a:prstGeom>
            <a:noFill/>
            <a:ln w="36000">
              <a:solidFill>
                <a:srgbClr val="35556B"/>
              </a:solidFill>
              <a:prstDash val="solid"/>
            </a:ln>
          </p:spPr>
        </p:cxnSp>
        <p:cxnSp>
          <p:nvCxnSpPr>
            <p:cNvPr id="1331" name="直線矢印コネクタ 1330"/>
            <p:cNvCxnSpPr>
              <a:stCxn id="1318" idx="0"/>
            </p:cNvCxnSpPr>
            <p:nvPr/>
          </p:nvCxnSpPr>
          <p:spPr>
            <a:xfrm flipV="1">
              <a:off x="4433400" y="2484000"/>
              <a:ext cx="1137240" cy="1151999"/>
            </a:xfrm>
            <a:prstGeom prst="straightConnector1">
              <a:avLst/>
            </a:prstGeom>
            <a:noFill/>
            <a:ln w="36000">
              <a:solidFill>
                <a:srgbClr val="35556B"/>
              </a:solidFill>
              <a:prstDash val="solid"/>
            </a:ln>
          </p:spPr>
        </p:cxnSp>
        <p:cxnSp>
          <p:nvCxnSpPr>
            <p:cNvPr id="1332" name="直線矢印コネクタ 1331"/>
            <p:cNvCxnSpPr>
              <a:stCxn id="1318" idx="0"/>
            </p:cNvCxnSpPr>
            <p:nvPr/>
          </p:nvCxnSpPr>
          <p:spPr>
            <a:xfrm flipV="1">
              <a:off x="4433400" y="2484000"/>
              <a:ext cx="1522079" cy="1151999"/>
            </a:xfrm>
            <a:prstGeom prst="straightConnector1">
              <a:avLst/>
            </a:prstGeom>
            <a:noFill/>
            <a:ln w="36000">
              <a:solidFill>
                <a:srgbClr val="35556B"/>
              </a:solidFill>
              <a:prstDash val="solid"/>
            </a:ln>
          </p:spPr>
        </p:cxnSp>
        <p:cxnSp>
          <p:nvCxnSpPr>
            <p:cNvPr id="1333" name="直線矢印コネクタ 1332"/>
            <p:cNvCxnSpPr>
              <a:stCxn id="1318" idx="0"/>
            </p:cNvCxnSpPr>
            <p:nvPr/>
          </p:nvCxnSpPr>
          <p:spPr>
            <a:xfrm flipV="1">
              <a:off x="4433400" y="2484000"/>
              <a:ext cx="1907280" cy="1151999"/>
            </a:xfrm>
            <a:prstGeom prst="straightConnector1">
              <a:avLst/>
            </a:prstGeom>
            <a:noFill/>
            <a:ln w="36000">
              <a:solidFill>
                <a:srgbClr val="35556B"/>
              </a:solidFill>
              <a:prstDash val="solid"/>
            </a:ln>
          </p:spPr>
        </p:cxnSp>
        <p:cxnSp>
          <p:nvCxnSpPr>
            <p:cNvPr id="1334" name="直線矢印コネクタ 1333"/>
            <p:cNvCxnSpPr>
              <a:stCxn id="1318" idx="0"/>
            </p:cNvCxnSpPr>
            <p:nvPr/>
          </p:nvCxnSpPr>
          <p:spPr>
            <a:xfrm flipV="1">
              <a:off x="4433400" y="2484000"/>
              <a:ext cx="2292119" cy="1151999"/>
            </a:xfrm>
            <a:prstGeom prst="straightConnector1">
              <a:avLst/>
            </a:prstGeom>
            <a:noFill/>
            <a:ln w="36000">
              <a:solidFill>
                <a:srgbClr val="35556B"/>
              </a:solidFill>
              <a:prstDash val="solid"/>
            </a:ln>
          </p:spPr>
        </p:cxnSp>
        <p:cxnSp>
          <p:nvCxnSpPr>
            <p:cNvPr id="1335" name="直線矢印コネクタ 1334"/>
            <p:cNvCxnSpPr>
              <a:stCxn id="1318" idx="0"/>
            </p:cNvCxnSpPr>
            <p:nvPr/>
          </p:nvCxnSpPr>
          <p:spPr>
            <a:xfrm flipV="1">
              <a:off x="4433400" y="2484000"/>
              <a:ext cx="2677680" cy="1151999"/>
            </a:xfrm>
            <a:prstGeom prst="straightConnector1">
              <a:avLst/>
            </a:prstGeom>
            <a:noFill/>
            <a:ln w="36000">
              <a:solidFill>
                <a:srgbClr val="35556B"/>
              </a:solidFill>
              <a:prstDash val="solid"/>
            </a:ln>
          </p:spPr>
        </p:cxnSp>
        <p:cxnSp>
          <p:nvCxnSpPr>
            <p:cNvPr id="1336" name="直線矢印コネクタ 1335"/>
            <p:cNvCxnSpPr>
              <a:stCxn id="1318" idx="0"/>
            </p:cNvCxnSpPr>
            <p:nvPr/>
          </p:nvCxnSpPr>
          <p:spPr>
            <a:xfrm flipV="1">
              <a:off x="4433400" y="2484000"/>
              <a:ext cx="3063240" cy="1151999"/>
            </a:xfrm>
            <a:prstGeom prst="straightConnector1">
              <a:avLst/>
            </a:prstGeom>
            <a:noFill/>
            <a:ln w="36000">
              <a:solidFill>
                <a:srgbClr val="35556B"/>
              </a:solidFill>
              <a:prstDash val="solid"/>
            </a:ln>
          </p:spPr>
        </p:cxnSp>
        <p:cxnSp>
          <p:nvCxnSpPr>
            <p:cNvPr id="1337" name="直線矢印コネクタ 1336"/>
            <p:cNvCxnSpPr>
              <a:stCxn id="1318" idx="0"/>
            </p:cNvCxnSpPr>
            <p:nvPr/>
          </p:nvCxnSpPr>
          <p:spPr>
            <a:xfrm flipV="1">
              <a:off x="4433400" y="2484000"/>
              <a:ext cx="3448440" cy="1151999"/>
            </a:xfrm>
            <a:prstGeom prst="straightConnector1">
              <a:avLst/>
            </a:prstGeom>
            <a:noFill/>
            <a:ln w="36000">
              <a:solidFill>
                <a:srgbClr val="35556B"/>
              </a:solidFill>
              <a:prstDash val="solid"/>
            </a:ln>
          </p:spPr>
        </p:cxnSp>
        <p:cxnSp>
          <p:nvCxnSpPr>
            <p:cNvPr id="1338" name="直線矢印コネクタ 1337"/>
            <p:cNvCxnSpPr>
              <a:stCxn id="1318" idx="0"/>
            </p:cNvCxnSpPr>
            <p:nvPr/>
          </p:nvCxnSpPr>
          <p:spPr>
            <a:xfrm flipV="1">
              <a:off x="4433400" y="2484000"/>
              <a:ext cx="3834719" cy="1151999"/>
            </a:xfrm>
            <a:prstGeom prst="straightConnector1">
              <a:avLst/>
            </a:prstGeom>
            <a:noFill/>
            <a:ln w="36000">
              <a:solidFill>
                <a:srgbClr val="35556B"/>
              </a:solidFill>
              <a:prstDash val="solid"/>
            </a:ln>
          </p:spPr>
        </p:cxnSp>
        <p:cxnSp>
          <p:nvCxnSpPr>
            <p:cNvPr id="1339" name="直線矢印コネクタ 1338"/>
            <p:cNvCxnSpPr>
              <a:stCxn id="1318" idx="0"/>
            </p:cNvCxnSpPr>
            <p:nvPr/>
          </p:nvCxnSpPr>
          <p:spPr>
            <a:xfrm flipV="1">
              <a:off x="4433400" y="2484000"/>
              <a:ext cx="4350959" cy="1151999"/>
            </a:xfrm>
            <a:prstGeom prst="straightConnector1">
              <a:avLst/>
            </a:prstGeom>
            <a:noFill/>
            <a:ln w="36000">
              <a:solidFill>
                <a:srgbClr val="35556B"/>
              </a:solidFill>
              <a:prstDash val="solid"/>
            </a:ln>
          </p:spPr>
        </p:cxnSp>
        <p:cxnSp>
          <p:nvCxnSpPr>
            <p:cNvPr id="1340" name="直線矢印コネクタ 1339"/>
            <p:cNvCxnSpPr/>
            <p:nvPr/>
          </p:nvCxnSpPr>
          <p:spPr>
            <a:xfrm>
              <a:off x="4433400" y="4175999"/>
              <a:ext cx="3834719" cy="1260000"/>
            </a:xfrm>
            <a:prstGeom prst="straightConnector1">
              <a:avLst/>
            </a:prstGeom>
            <a:noFill/>
            <a:ln w="36000">
              <a:solidFill>
                <a:srgbClr val="35556B"/>
              </a:solidFill>
              <a:prstDash val="solid"/>
            </a:ln>
          </p:spPr>
        </p:cxnSp>
        <p:cxnSp>
          <p:nvCxnSpPr>
            <p:cNvPr id="1341" name="直線矢印コネクタ 1340"/>
            <p:cNvCxnSpPr>
              <a:stCxn id="1318" idx="2"/>
            </p:cNvCxnSpPr>
            <p:nvPr/>
          </p:nvCxnSpPr>
          <p:spPr>
            <a:xfrm>
              <a:off x="4433400" y="4175999"/>
              <a:ext cx="3448440" cy="1260000"/>
            </a:xfrm>
            <a:prstGeom prst="straightConnector1">
              <a:avLst/>
            </a:prstGeom>
            <a:noFill/>
            <a:ln w="36000">
              <a:solidFill>
                <a:srgbClr val="35556B"/>
              </a:solidFill>
              <a:prstDash val="solid"/>
            </a:ln>
          </p:spPr>
        </p:cxnSp>
        <p:cxnSp>
          <p:nvCxnSpPr>
            <p:cNvPr id="1342" name="直線矢印コネクタ 1341"/>
            <p:cNvCxnSpPr>
              <a:stCxn id="1318" idx="2"/>
            </p:cNvCxnSpPr>
            <p:nvPr/>
          </p:nvCxnSpPr>
          <p:spPr>
            <a:xfrm>
              <a:off x="4433400" y="4175999"/>
              <a:ext cx="3063240" cy="1260000"/>
            </a:xfrm>
            <a:prstGeom prst="straightConnector1">
              <a:avLst/>
            </a:prstGeom>
            <a:noFill/>
            <a:ln w="36000">
              <a:solidFill>
                <a:srgbClr val="35556B"/>
              </a:solidFill>
              <a:prstDash val="solid"/>
            </a:ln>
          </p:spPr>
        </p:cxnSp>
        <p:cxnSp>
          <p:nvCxnSpPr>
            <p:cNvPr id="1343" name="直線矢印コネクタ 1342"/>
            <p:cNvCxnSpPr>
              <a:stCxn id="1318" idx="2"/>
            </p:cNvCxnSpPr>
            <p:nvPr/>
          </p:nvCxnSpPr>
          <p:spPr>
            <a:xfrm>
              <a:off x="4433400" y="4175999"/>
              <a:ext cx="2677680" cy="1260000"/>
            </a:xfrm>
            <a:prstGeom prst="straightConnector1">
              <a:avLst/>
            </a:prstGeom>
            <a:noFill/>
            <a:ln w="36000">
              <a:solidFill>
                <a:srgbClr val="35556B"/>
              </a:solidFill>
              <a:prstDash val="solid"/>
            </a:ln>
          </p:spPr>
        </p:cxnSp>
        <p:cxnSp>
          <p:nvCxnSpPr>
            <p:cNvPr id="1344" name="直線矢印コネクタ 1343"/>
            <p:cNvCxnSpPr>
              <a:stCxn id="1318" idx="2"/>
            </p:cNvCxnSpPr>
            <p:nvPr/>
          </p:nvCxnSpPr>
          <p:spPr>
            <a:xfrm>
              <a:off x="4433400" y="4175999"/>
              <a:ext cx="2292119" cy="1260000"/>
            </a:xfrm>
            <a:prstGeom prst="straightConnector1">
              <a:avLst/>
            </a:prstGeom>
            <a:noFill/>
            <a:ln w="36000">
              <a:solidFill>
                <a:srgbClr val="35556B"/>
              </a:solidFill>
              <a:prstDash val="solid"/>
            </a:ln>
          </p:spPr>
        </p:cxnSp>
        <p:cxnSp>
          <p:nvCxnSpPr>
            <p:cNvPr id="1345" name="直線矢印コネクタ 1344"/>
            <p:cNvCxnSpPr>
              <a:stCxn id="1318" idx="2"/>
            </p:cNvCxnSpPr>
            <p:nvPr/>
          </p:nvCxnSpPr>
          <p:spPr>
            <a:xfrm>
              <a:off x="4433400" y="4175999"/>
              <a:ext cx="1907280" cy="1260000"/>
            </a:xfrm>
            <a:prstGeom prst="straightConnector1">
              <a:avLst/>
            </a:prstGeom>
            <a:noFill/>
            <a:ln w="36000">
              <a:solidFill>
                <a:srgbClr val="35556B"/>
              </a:solidFill>
              <a:prstDash val="solid"/>
            </a:ln>
          </p:spPr>
        </p:cxnSp>
        <p:cxnSp>
          <p:nvCxnSpPr>
            <p:cNvPr id="1346" name="直線矢印コネクタ 1345"/>
            <p:cNvCxnSpPr>
              <a:stCxn id="1318" idx="2"/>
            </p:cNvCxnSpPr>
            <p:nvPr/>
          </p:nvCxnSpPr>
          <p:spPr>
            <a:xfrm>
              <a:off x="4433400" y="4175999"/>
              <a:ext cx="1522079" cy="1260000"/>
            </a:xfrm>
            <a:prstGeom prst="straightConnector1">
              <a:avLst/>
            </a:prstGeom>
            <a:noFill/>
            <a:ln w="36000">
              <a:solidFill>
                <a:srgbClr val="35556B"/>
              </a:solidFill>
              <a:prstDash val="solid"/>
            </a:ln>
          </p:spPr>
        </p:cxnSp>
        <p:cxnSp>
          <p:nvCxnSpPr>
            <p:cNvPr id="1347" name="直線矢印コネクタ 1346"/>
            <p:cNvCxnSpPr>
              <a:stCxn id="1318" idx="2"/>
            </p:cNvCxnSpPr>
            <p:nvPr/>
          </p:nvCxnSpPr>
          <p:spPr>
            <a:xfrm>
              <a:off x="4433400" y="4175999"/>
              <a:ext cx="1137240" cy="1260000"/>
            </a:xfrm>
            <a:prstGeom prst="straightConnector1">
              <a:avLst/>
            </a:prstGeom>
            <a:noFill/>
            <a:ln w="36000">
              <a:solidFill>
                <a:srgbClr val="35556B"/>
              </a:solidFill>
              <a:prstDash val="solid"/>
            </a:ln>
          </p:spPr>
        </p:cxnSp>
        <p:cxnSp>
          <p:nvCxnSpPr>
            <p:cNvPr id="1348" name="直線矢印コネクタ 1347"/>
            <p:cNvCxnSpPr>
              <a:stCxn id="1318" idx="2"/>
            </p:cNvCxnSpPr>
            <p:nvPr/>
          </p:nvCxnSpPr>
          <p:spPr>
            <a:xfrm>
              <a:off x="4433400" y="4175999"/>
              <a:ext cx="752400" cy="1260000"/>
            </a:xfrm>
            <a:prstGeom prst="straightConnector1">
              <a:avLst/>
            </a:prstGeom>
            <a:noFill/>
            <a:ln w="36000">
              <a:solidFill>
                <a:srgbClr val="35556B"/>
              </a:solidFill>
              <a:prstDash val="solid"/>
            </a:ln>
          </p:spPr>
        </p:cxnSp>
        <p:cxnSp>
          <p:nvCxnSpPr>
            <p:cNvPr id="1349" name="直線矢印コネクタ 1348"/>
            <p:cNvCxnSpPr>
              <a:stCxn id="1318" idx="2"/>
            </p:cNvCxnSpPr>
            <p:nvPr/>
          </p:nvCxnSpPr>
          <p:spPr>
            <a:xfrm>
              <a:off x="4433400" y="4175999"/>
              <a:ext cx="366839" cy="1260000"/>
            </a:xfrm>
            <a:prstGeom prst="straightConnector1">
              <a:avLst/>
            </a:prstGeom>
            <a:noFill/>
            <a:ln w="36000">
              <a:solidFill>
                <a:srgbClr val="35556B"/>
              </a:solidFill>
              <a:prstDash val="solid"/>
            </a:ln>
          </p:spPr>
        </p:cxnSp>
        <p:cxnSp>
          <p:nvCxnSpPr>
            <p:cNvPr id="1350" name="直線矢印コネクタ 1349"/>
            <p:cNvCxnSpPr>
              <a:stCxn id="1318" idx="2"/>
            </p:cNvCxnSpPr>
            <p:nvPr/>
          </p:nvCxnSpPr>
          <p:spPr>
            <a:xfrm flipH="1">
              <a:off x="4414679" y="4175999"/>
              <a:ext cx="18721" cy="1260000"/>
            </a:xfrm>
            <a:prstGeom prst="straightConnector1">
              <a:avLst/>
            </a:prstGeom>
            <a:noFill/>
            <a:ln w="36000">
              <a:solidFill>
                <a:srgbClr val="35556B"/>
              </a:solidFill>
              <a:prstDash val="solid"/>
            </a:ln>
          </p:spPr>
        </p:cxnSp>
        <p:cxnSp>
          <p:nvCxnSpPr>
            <p:cNvPr id="1351" name="直線矢印コネクタ 1350"/>
            <p:cNvCxnSpPr>
              <a:stCxn id="1318" idx="2"/>
            </p:cNvCxnSpPr>
            <p:nvPr/>
          </p:nvCxnSpPr>
          <p:spPr>
            <a:xfrm flipH="1">
              <a:off x="4029120" y="4175999"/>
              <a:ext cx="404280" cy="1260000"/>
            </a:xfrm>
            <a:prstGeom prst="straightConnector1">
              <a:avLst/>
            </a:prstGeom>
            <a:noFill/>
            <a:ln w="36000">
              <a:solidFill>
                <a:srgbClr val="35556B"/>
              </a:solidFill>
              <a:prstDash val="solid"/>
            </a:ln>
          </p:spPr>
        </p:cxnSp>
        <p:cxnSp>
          <p:nvCxnSpPr>
            <p:cNvPr id="1352" name="直線矢印コネクタ 1351"/>
            <p:cNvCxnSpPr>
              <a:stCxn id="1318" idx="2"/>
            </p:cNvCxnSpPr>
            <p:nvPr/>
          </p:nvCxnSpPr>
          <p:spPr>
            <a:xfrm flipH="1">
              <a:off x="3644279" y="4175999"/>
              <a:ext cx="789121" cy="1260000"/>
            </a:xfrm>
            <a:prstGeom prst="straightConnector1">
              <a:avLst/>
            </a:prstGeom>
            <a:noFill/>
            <a:ln w="36000">
              <a:solidFill>
                <a:srgbClr val="35556B"/>
              </a:solidFill>
              <a:prstDash val="solid"/>
            </a:ln>
          </p:spPr>
        </p:cxnSp>
        <p:cxnSp>
          <p:nvCxnSpPr>
            <p:cNvPr id="1353" name="直線矢印コネクタ 1352"/>
            <p:cNvCxnSpPr>
              <a:stCxn id="1318" idx="2"/>
            </p:cNvCxnSpPr>
            <p:nvPr/>
          </p:nvCxnSpPr>
          <p:spPr>
            <a:xfrm flipH="1">
              <a:off x="3259440" y="4175999"/>
              <a:ext cx="1173960" cy="1260000"/>
            </a:xfrm>
            <a:prstGeom prst="straightConnector1">
              <a:avLst/>
            </a:prstGeom>
            <a:noFill/>
            <a:ln w="36000">
              <a:solidFill>
                <a:srgbClr val="35556B"/>
              </a:solidFill>
              <a:prstDash val="solid"/>
            </a:ln>
          </p:spPr>
        </p:cxnSp>
        <p:cxnSp>
          <p:nvCxnSpPr>
            <p:cNvPr id="1354" name="直線矢印コネクタ 1353"/>
            <p:cNvCxnSpPr>
              <a:stCxn id="1318" idx="2"/>
            </p:cNvCxnSpPr>
            <p:nvPr/>
          </p:nvCxnSpPr>
          <p:spPr>
            <a:xfrm flipH="1">
              <a:off x="2874239" y="4175999"/>
              <a:ext cx="1559161" cy="1260000"/>
            </a:xfrm>
            <a:prstGeom prst="straightConnector1">
              <a:avLst/>
            </a:prstGeom>
            <a:noFill/>
            <a:ln w="36000">
              <a:solidFill>
                <a:srgbClr val="35556B"/>
              </a:solidFill>
              <a:prstDash val="solid"/>
            </a:ln>
          </p:spPr>
        </p:cxnSp>
        <p:cxnSp>
          <p:nvCxnSpPr>
            <p:cNvPr id="1355" name="直線矢印コネクタ 1354"/>
            <p:cNvCxnSpPr>
              <a:stCxn id="1318" idx="2"/>
            </p:cNvCxnSpPr>
            <p:nvPr/>
          </p:nvCxnSpPr>
          <p:spPr>
            <a:xfrm flipH="1">
              <a:off x="2489400" y="4175999"/>
              <a:ext cx="1944000" cy="1260000"/>
            </a:xfrm>
            <a:prstGeom prst="straightConnector1">
              <a:avLst/>
            </a:prstGeom>
            <a:noFill/>
            <a:ln w="36000">
              <a:solidFill>
                <a:srgbClr val="35556B"/>
              </a:solidFill>
              <a:prstDash val="solid"/>
            </a:ln>
          </p:spPr>
        </p:cxnSp>
        <p:cxnSp>
          <p:nvCxnSpPr>
            <p:cNvPr id="1356" name="直線矢印コネクタ 1355"/>
            <p:cNvCxnSpPr>
              <a:stCxn id="1318" idx="2"/>
            </p:cNvCxnSpPr>
            <p:nvPr/>
          </p:nvCxnSpPr>
          <p:spPr>
            <a:xfrm flipH="1">
              <a:off x="2104199" y="4175999"/>
              <a:ext cx="2329201" cy="1260000"/>
            </a:xfrm>
            <a:prstGeom prst="straightConnector1">
              <a:avLst/>
            </a:prstGeom>
            <a:noFill/>
            <a:ln w="36000">
              <a:solidFill>
                <a:srgbClr val="35556B"/>
              </a:solidFill>
              <a:prstDash val="solid"/>
            </a:ln>
          </p:spPr>
        </p:cxnSp>
        <p:cxnSp>
          <p:nvCxnSpPr>
            <p:cNvPr id="1357" name="直線矢印コネクタ 1356"/>
            <p:cNvCxnSpPr>
              <a:stCxn id="1318" idx="2"/>
            </p:cNvCxnSpPr>
            <p:nvPr/>
          </p:nvCxnSpPr>
          <p:spPr>
            <a:xfrm flipH="1">
              <a:off x="1718640" y="4175999"/>
              <a:ext cx="2714760" cy="1260000"/>
            </a:xfrm>
            <a:prstGeom prst="straightConnector1">
              <a:avLst/>
            </a:prstGeom>
            <a:noFill/>
            <a:ln w="36000">
              <a:solidFill>
                <a:srgbClr val="35556B"/>
              </a:solidFill>
              <a:prstDash val="solid"/>
            </a:ln>
          </p:spPr>
        </p:cxnSp>
        <p:cxnSp>
          <p:nvCxnSpPr>
            <p:cNvPr id="1358" name="直線矢印コネクタ 1357"/>
            <p:cNvCxnSpPr>
              <a:stCxn id="1318" idx="2"/>
            </p:cNvCxnSpPr>
            <p:nvPr/>
          </p:nvCxnSpPr>
          <p:spPr>
            <a:xfrm flipH="1">
              <a:off x="1333080" y="4175999"/>
              <a:ext cx="3100320" cy="1260000"/>
            </a:xfrm>
            <a:prstGeom prst="straightConnector1">
              <a:avLst/>
            </a:prstGeom>
            <a:noFill/>
            <a:ln w="36000">
              <a:solidFill>
                <a:srgbClr val="35556B"/>
              </a:solidFill>
              <a:prstDash val="solid"/>
            </a:ln>
          </p:spPr>
        </p:cxnSp>
        <p:cxnSp>
          <p:nvCxnSpPr>
            <p:cNvPr id="1359" name="直線矢印コネクタ 1358"/>
            <p:cNvCxnSpPr>
              <a:stCxn id="1318" idx="2"/>
            </p:cNvCxnSpPr>
            <p:nvPr/>
          </p:nvCxnSpPr>
          <p:spPr>
            <a:xfrm flipH="1">
              <a:off x="948239" y="4175999"/>
              <a:ext cx="3485161" cy="1260000"/>
            </a:xfrm>
            <a:prstGeom prst="straightConnector1">
              <a:avLst/>
            </a:prstGeom>
            <a:noFill/>
            <a:ln w="36000">
              <a:solidFill>
                <a:srgbClr val="35556B"/>
              </a:solidFill>
              <a:prstDash val="solid"/>
            </a:ln>
          </p:spPr>
        </p:cxnSp>
        <p:sp>
          <p:nvSpPr>
            <p:cNvPr id="1360" name="正方形/長方形 1359"/>
            <p:cNvSpPr/>
            <p:nvPr/>
          </p:nvSpPr>
          <p:spPr>
            <a:xfrm>
              <a:off x="5142959"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361" name="直線矢印コネクタ 1360"/>
            <p:cNvCxnSpPr>
              <a:stCxn id="1360" idx="0"/>
            </p:cNvCxnSpPr>
            <p:nvPr/>
          </p:nvCxnSpPr>
          <p:spPr>
            <a:xfrm flipH="1" flipV="1">
              <a:off x="948239" y="2484000"/>
              <a:ext cx="4374720" cy="1151999"/>
            </a:xfrm>
            <a:prstGeom prst="straightConnector1">
              <a:avLst/>
            </a:prstGeom>
            <a:noFill/>
            <a:ln w="36000">
              <a:solidFill>
                <a:srgbClr val="C06600"/>
              </a:solidFill>
              <a:prstDash val="solid"/>
            </a:ln>
          </p:spPr>
        </p:cxnSp>
        <p:cxnSp>
          <p:nvCxnSpPr>
            <p:cNvPr id="1362" name="直線矢印コネクタ 1361"/>
            <p:cNvCxnSpPr>
              <a:stCxn id="1360" idx="0"/>
            </p:cNvCxnSpPr>
            <p:nvPr/>
          </p:nvCxnSpPr>
          <p:spPr>
            <a:xfrm flipH="1" flipV="1">
              <a:off x="1333080" y="2484000"/>
              <a:ext cx="3989879" cy="1151999"/>
            </a:xfrm>
            <a:prstGeom prst="straightConnector1">
              <a:avLst/>
            </a:prstGeom>
            <a:noFill/>
            <a:ln w="36000">
              <a:solidFill>
                <a:srgbClr val="C06600"/>
              </a:solidFill>
              <a:prstDash val="solid"/>
            </a:ln>
          </p:spPr>
        </p:cxnSp>
        <p:cxnSp>
          <p:nvCxnSpPr>
            <p:cNvPr id="1363" name="直線矢印コネクタ 1362"/>
            <p:cNvCxnSpPr>
              <a:stCxn id="1360" idx="0"/>
            </p:cNvCxnSpPr>
            <p:nvPr/>
          </p:nvCxnSpPr>
          <p:spPr>
            <a:xfrm flipH="1" flipV="1">
              <a:off x="1718640" y="2484000"/>
              <a:ext cx="3604319" cy="1151999"/>
            </a:xfrm>
            <a:prstGeom prst="straightConnector1">
              <a:avLst/>
            </a:prstGeom>
            <a:noFill/>
            <a:ln w="36000">
              <a:solidFill>
                <a:srgbClr val="C06600"/>
              </a:solidFill>
              <a:prstDash val="solid"/>
            </a:ln>
          </p:spPr>
        </p:cxnSp>
        <p:cxnSp>
          <p:nvCxnSpPr>
            <p:cNvPr id="1364" name="直線矢印コネクタ 1363"/>
            <p:cNvCxnSpPr>
              <a:stCxn id="1360" idx="0"/>
            </p:cNvCxnSpPr>
            <p:nvPr/>
          </p:nvCxnSpPr>
          <p:spPr>
            <a:xfrm flipH="1" flipV="1">
              <a:off x="2104199" y="2484000"/>
              <a:ext cx="3218760" cy="1151999"/>
            </a:xfrm>
            <a:prstGeom prst="straightConnector1">
              <a:avLst/>
            </a:prstGeom>
            <a:noFill/>
            <a:ln w="36000">
              <a:solidFill>
                <a:srgbClr val="C06600"/>
              </a:solidFill>
              <a:prstDash val="solid"/>
            </a:ln>
          </p:spPr>
        </p:cxnSp>
        <p:cxnSp>
          <p:nvCxnSpPr>
            <p:cNvPr id="1365" name="直線矢印コネクタ 1364"/>
            <p:cNvCxnSpPr>
              <a:stCxn id="1360" idx="0"/>
            </p:cNvCxnSpPr>
            <p:nvPr/>
          </p:nvCxnSpPr>
          <p:spPr>
            <a:xfrm flipH="1" flipV="1">
              <a:off x="2489400" y="2484000"/>
              <a:ext cx="2833559" cy="1151999"/>
            </a:xfrm>
            <a:prstGeom prst="straightConnector1">
              <a:avLst/>
            </a:prstGeom>
            <a:noFill/>
            <a:ln w="36000">
              <a:solidFill>
                <a:srgbClr val="C06600"/>
              </a:solidFill>
              <a:prstDash val="solid"/>
            </a:ln>
          </p:spPr>
        </p:cxnSp>
        <p:cxnSp>
          <p:nvCxnSpPr>
            <p:cNvPr id="1366" name="直線矢印コネクタ 1365"/>
            <p:cNvCxnSpPr>
              <a:stCxn id="1360" idx="0"/>
            </p:cNvCxnSpPr>
            <p:nvPr/>
          </p:nvCxnSpPr>
          <p:spPr>
            <a:xfrm flipH="1" flipV="1">
              <a:off x="2874239" y="2484000"/>
              <a:ext cx="2448720" cy="1151999"/>
            </a:xfrm>
            <a:prstGeom prst="straightConnector1">
              <a:avLst/>
            </a:prstGeom>
            <a:noFill/>
            <a:ln w="36000">
              <a:solidFill>
                <a:srgbClr val="C06600"/>
              </a:solidFill>
              <a:prstDash val="solid"/>
            </a:ln>
          </p:spPr>
        </p:cxnSp>
        <p:cxnSp>
          <p:nvCxnSpPr>
            <p:cNvPr id="1367" name="直線矢印コネクタ 1366"/>
            <p:cNvCxnSpPr>
              <a:stCxn id="1360" idx="0"/>
            </p:cNvCxnSpPr>
            <p:nvPr/>
          </p:nvCxnSpPr>
          <p:spPr>
            <a:xfrm flipH="1" flipV="1">
              <a:off x="3259440" y="2484000"/>
              <a:ext cx="2063519" cy="1151999"/>
            </a:xfrm>
            <a:prstGeom prst="straightConnector1">
              <a:avLst/>
            </a:prstGeom>
            <a:noFill/>
            <a:ln w="36000">
              <a:solidFill>
                <a:srgbClr val="C06600"/>
              </a:solidFill>
              <a:prstDash val="solid"/>
            </a:ln>
          </p:spPr>
        </p:cxnSp>
        <p:cxnSp>
          <p:nvCxnSpPr>
            <p:cNvPr id="1368" name="直線矢印コネクタ 1367"/>
            <p:cNvCxnSpPr>
              <a:stCxn id="1360" idx="0"/>
            </p:cNvCxnSpPr>
            <p:nvPr/>
          </p:nvCxnSpPr>
          <p:spPr>
            <a:xfrm flipH="1" flipV="1">
              <a:off x="3644279" y="2484000"/>
              <a:ext cx="1678680" cy="1151999"/>
            </a:xfrm>
            <a:prstGeom prst="straightConnector1">
              <a:avLst/>
            </a:prstGeom>
            <a:noFill/>
            <a:ln w="36000">
              <a:solidFill>
                <a:srgbClr val="C06600"/>
              </a:solidFill>
              <a:prstDash val="solid"/>
            </a:ln>
          </p:spPr>
        </p:cxnSp>
        <p:cxnSp>
          <p:nvCxnSpPr>
            <p:cNvPr id="1369" name="直線矢印コネクタ 1368"/>
            <p:cNvCxnSpPr>
              <a:stCxn id="1360" idx="0"/>
            </p:cNvCxnSpPr>
            <p:nvPr/>
          </p:nvCxnSpPr>
          <p:spPr>
            <a:xfrm flipH="1" flipV="1">
              <a:off x="4029120" y="2484000"/>
              <a:ext cx="1293839" cy="1151999"/>
            </a:xfrm>
            <a:prstGeom prst="straightConnector1">
              <a:avLst/>
            </a:prstGeom>
            <a:noFill/>
            <a:ln w="36000">
              <a:solidFill>
                <a:srgbClr val="C06600"/>
              </a:solidFill>
              <a:prstDash val="solid"/>
            </a:ln>
          </p:spPr>
        </p:cxnSp>
        <p:cxnSp>
          <p:nvCxnSpPr>
            <p:cNvPr id="1370" name="直線矢印コネクタ 1369"/>
            <p:cNvCxnSpPr>
              <a:stCxn id="1360" idx="0"/>
            </p:cNvCxnSpPr>
            <p:nvPr/>
          </p:nvCxnSpPr>
          <p:spPr>
            <a:xfrm flipH="1" flipV="1">
              <a:off x="4414679" y="2484000"/>
              <a:ext cx="908280" cy="1151999"/>
            </a:xfrm>
            <a:prstGeom prst="straightConnector1">
              <a:avLst/>
            </a:prstGeom>
            <a:noFill/>
            <a:ln w="36000">
              <a:solidFill>
                <a:srgbClr val="C06600"/>
              </a:solidFill>
              <a:prstDash val="solid"/>
            </a:ln>
          </p:spPr>
        </p:cxnSp>
        <p:cxnSp>
          <p:nvCxnSpPr>
            <p:cNvPr id="1371" name="直線矢印コネクタ 1370"/>
            <p:cNvCxnSpPr>
              <a:stCxn id="1360" idx="0"/>
            </p:cNvCxnSpPr>
            <p:nvPr/>
          </p:nvCxnSpPr>
          <p:spPr>
            <a:xfrm flipH="1" flipV="1">
              <a:off x="4800239" y="2484000"/>
              <a:ext cx="522720" cy="1151999"/>
            </a:xfrm>
            <a:prstGeom prst="straightConnector1">
              <a:avLst/>
            </a:prstGeom>
            <a:noFill/>
            <a:ln w="36000">
              <a:solidFill>
                <a:srgbClr val="C06600"/>
              </a:solidFill>
              <a:prstDash val="solid"/>
            </a:ln>
          </p:spPr>
        </p:cxnSp>
        <p:cxnSp>
          <p:nvCxnSpPr>
            <p:cNvPr id="1372" name="直線矢印コネクタ 1371"/>
            <p:cNvCxnSpPr>
              <a:stCxn id="1360" idx="0"/>
            </p:cNvCxnSpPr>
            <p:nvPr/>
          </p:nvCxnSpPr>
          <p:spPr>
            <a:xfrm flipH="1" flipV="1">
              <a:off x="5185800" y="2484000"/>
              <a:ext cx="137159" cy="1151999"/>
            </a:xfrm>
            <a:prstGeom prst="straightConnector1">
              <a:avLst/>
            </a:prstGeom>
            <a:noFill/>
            <a:ln w="36000">
              <a:solidFill>
                <a:srgbClr val="C06600"/>
              </a:solidFill>
              <a:prstDash val="solid"/>
            </a:ln>
          </p:spPr>
        </p:cxnSp>
        <p:cxnSp>
          <p:nvCxnSpPr>
            <p:cNvPr id="1373" name="直線矢印コネクタ 1372"/>
            <p:cNvCxnSpPr>
              <a:stCxn id="1360" idx="0"/>
            </p:cNvCxnSpPr>
            <p:nvPr/>
          </p:nvCxnSpPr>
          <p:spPr>
            <a:xfrm flipV="1">
              <a:off x="5322959" y="2484000"/>
              <a:ext cx="247681" cy="1151999"/>
            </a:xfrm>
            <a:prstGeom prst="straightConnector1">
              <a:avLst/>
            </a:prstGeom>
            <a:noFill/>
            <a:ln w="36000">
              <a:solidFill>
                <a:srgbClr val="C06600"/>
              </a:solidFill>
              <a:prstDash val="solid"/>
            </a:ln>
          </p:spPr>
        </p:cxnSp>
        <p:cxnSp>
          <p:nvCxnSpPr>
            <p:cNvPr id="1374" name="直線矢印コネクタ 1373"/>
            <p:cNvCxnSpPr>
              <a:stCxn id="1360" idx="0"/>
            </p:cNvCxnSpPr>
            <p:nvPr/>
          </p:nvCxnSpPr>
          <p:spPr>
            <a:xfrm flipV="1">
              <a:off x="5322959" y="2484000"/>
              <a:ext cx="632520" cy="1151999"/>
            </a:xfrm>
            <a:prstGeom prst="straightConnector1">
              <a:avLst/>
            </a:prstGeom>
            <a:noFill/>
            <a:ln w="36000">
              <a:solidFill>
                <a:srgbClr val="C06600"/>
              </a:solidFill>
              <a:prstDash val="solid"/>
            </a:ln>
          </p:spPr>
        </p:cxnSp>
        <p:cxnSp>
          <p:nvCxnSpPr>
            <p:cNvPr id="1375" name="直線矢印コネクタ 1374"/>
            <p:cNvCxnSpPr>
              <a:stCxn id="1360" idx="0"/>
            </p:cNvCxnSpPr>
            <p:nvPr/>
          </p:nvCxnSpPr>
          <p:spPr>
            <a:xfrm flipV="1">
              <a:off x="5322959" y="2484000"/>
              <a:ext cx="1017721" cy="1151999"/>
            </a:xfrm>
            <a:prstGeom prst="straightConnector1">
              <a:avLst/>
            </a:prstGeom>
            <a:noFill/>
            <a:ln w="36000">
              <a:solidFill>
                <a:srgbClr val="C06600"/>
              </a:solidFill>
              <a:prstDash val="solid"/>
            </a:ln>
          </p:spPr>
        </p:cxnSp>
        <p:cxnSp>
          <p:nvCxnSpPr>
            <p:cNvPr id="1376" name="直線矢印コネクタ 1375"/>
            <p:cNvCxnSpPr>
              <a:stCxn id="1360" idx="0"/>
            </p:cNvCxnSpPr>
            <p:nvPr/>
          </p:nvCxnSpPr>
          <p:spPr>
            <a:xfrm flipV="1">
              <a:off x="5322959" y="2484000"/>
              <a:ext cx="1402560" cy="1151999"/>
            </a:xfrm>
            <a:prstGeom prst="straightConnector1">
              <a:avLst/>
            </a:prstGeom>
            <a:noFill/>
            <a:ln w="36000">
              <a:solidFill>
                <a:srgbClr val="C06600"/>
              </a:solidFill>
              <a:prstDash val="solid"/>
            </a:ln>
          </p:spPr>
        </p:cxnSp>
        <p:cxnSp>
          <p:nvCxnSpPr>
            <p:cNvPr id="1377" name="直線矢印コネクタ 1376"/>
            <p:cNvCxnSpPr>
              <a:stCxn id="1360" idx="0"/>
            </p:cNvCxnSpPr>
            <p:nvPr/>
          </p:nvCxnSpPr>
          <p:spPr>
            <a:xfrm flipV="1">
              <a:off x="5322959" y="2484000"/>
              <a:ext cx="1788121" cy="1151999"/>
            </a:xfrm>
            <a:prstGeom prst="straightConnector1">
              <a:avLst/>
            </a:prstGeom>
            <a:noFill/>
            <a:ln w="36000">
              <a:solidFill>
                <a:srgbClr val="C06600"/>
              </a:solidFill>
              <a:prstDash val="solid"/>
            </a:ln>
          </p:spPr>
        </p:cxnSp>
        <p:cxnSp>
          <p:nvCxnSpPr>
            <p:cNvPr id="1378" name="直線矢印コネクタ 1377"/>
            <p:cNvCxnSpPr>
              <a:stCxn id="1360" idx="0"/>
            </p:cNvCxnSpPr>
            <p:nvPr/>
          </p:nvCxnSpPr>
          <p:spPr>
            <a:xfrm flipV="1">
              <a:off x="5322959" y="2484000"/>
              <a:ext cx="2173681" cy="1151999"/>
            </a:xfrm>
            <a:prstGeom prst="straightConnector1">
              <a:avLst/>
            </a:prstGeom>
            <a:noFill/>
            <a:ln w="36000">
              <a:solidFill>
                <a:srgbClr val="C06600"/>
              </a:solidFill>
              <a:prstDash val="solid"/>
            </a:ln>
          </p:spPr>
        </p:cxnSp>
        <p:cxnSp>
          <p:nvCxnSpPr>
            <p:cNvPr id="1379" name="直線矢印コネクタ 1378"/>
            <p:cNvCxnSpPr>
              <a:stCxn id="1360" idx="0"/>
            </p:cNvCxnSpPr>
            <p:nvPr/>
          </p:nvCxnSpPr>
          <p:spPr>
            <a:xfrm flipV="1">
              <a:off x="5322959" y="2484000"/>
              <a:ext cx="2558881" cy="1151999"/>
            </a:xfrm>
            <a:prstGeom prst="straightConnector1">
              <a:avLst/>
            </a:prstGeom>
            <a:noFill/>
            <a:ln w="36000">
              <a:solidFill>
                <a:srgbClr val="C06600"/>
              </a:solidFill>
              <a:prstDash val="solid"/>
            </a:ln>
          </p:spPr>
        </p:cxnSp>
        <p:cxnSp>
          <p:nvCxnSpPr>
            <p:cNvPr id="1380" name="直線矢印コネクタ 1379"/>
            <p:cNvCxnSpPr>
              <a:stCxn id="1360" idx="0"/>
            </p:cNvCxnSpPr>
            <p:nvPr/>
          </p:nvCxnSpPr>
          <p:spPr>
            <a:xfrm flipV="1">
              <a:off x="5322959" y="2484000"/>
              <a:ext cx="2945160" cy="1151999"/>
            </a:xfrm>
            <a:prstGeom prst="straightConnector1">
              <a:avLst/>
            </a:prstGeom>
            <a:noFill/>
            <a:ln w="36000">
              <a:solidFill>
                <a:srgbClr val="C06600"/>
              </a:solidFill>
              <a:prstDash val="solid"/>
            </a:ln>
          </p:spPr>
        </p:cxnSp>
        <p:cxnSp>
          <p:nvCxnSpPr>
            <p:cNvPr id="1381" name="直線矢印コネクタ 1380"/>
            <p:cNvCxnSpPr>
              <a:stCxn id="1360" idx="0"/>
            </p:cNvCxnSpPr>
            <p:nvPr/>
          </p:nvCxnSpPr>
          <p:spPr>
            <a:xfrm flipV="1">
              <a:off x="5322959" y="2484000"/>
              <a:ext cx="3461400" cy="1151999"/>
            </a:xfrm>
            <a:prstGeom prst="straightConnector1">
              <a:avLst/>
            </a:prstGeom>
            <a:noFill/>
            <a:ln w="36000">
              <a:solidFill>
                <a:srgbClr val="C06600"/>
              </a:solidFill>
              <a:prstDash val="solid"/>
            </a:ln>
          </p:spPr>
        </p:cxnSp>
        <p:cxnSp>
          <p:nvCxnSpPr>
            <p:cNvPr id="1382" name="直線矢印コネクタ 1381"/>
            <p:cNvCxnSpPr/>
            <p:nvPr/>
          </p:nvCxnSpPr>
          <p:spPr>
            <a:xfrm>
              <a:off x="5322959" y="4175999"/>
              <a:ext cx="2945160" cy="1260000"/>
            </a:xfrm>
            <a:prstGeom prst="straightConnector1">
              <a:avLst/>
            </a:prstGeom>
            <a:noFill/>
            <a:ln w="36000">
              <a:solidFill>
                <a:srgbClr val="C06600"/>
              </a:solidFill>
              <a:prstDash val="solid"/>
            </a:ln>
          </p:spPr>
        </p:cxnSp>
        <p:cxnSp>
          <p:nvCxnSpPr>
            <p:cNvPr id="1383" name="直線矢印コネクタ 1382"/>
            <p:cNvCxnSpPr>
              <a:stCxn id="1360" idx="2"/>
            </p:cNvCxnSpPr>
            <p:nvPr/>
          </p:nvCxnSpPr>
          <p:spPr>
            <a:xfrm>
              <a:off x="5322959" y="4175999"/>
              <a:ext cx="2558881" cy="1260000"/>
            </a:xfrm>
            <a:prstGeom prst="straightConnector1">
              <a:avLst/>
            </a:prstGeom>
            <a:noFill/>
            <a:ln w="36000">
              <a:solidFill>
                <a:srgbClr val="C06600"/>
              </a:solidFill>
              <a:prstDash val="solid"/>
            </a:ln>
          </p:spPr>
        </p:cxnSp>
        <p:cxnSp>
          <p:nvCxnSpPr>
            <p:cNvPr id="1384" name="直線矢印コネクタ 1383"/>
            <p:cNvCxnSpPr>
              <a:stCxn id="1360" idx="2"/>
            </p:cNvCxnSpPr>
            <p:nvPr/>
          </p:nvCxnSpPr>
          <p:spPr>
            <a:xfrm>
              <a:off x="5322959" y="4175999"/>
              <a:ext cx="2173681" cy="1260000"/>
            </a:xfrm>
            <a:prstGeom prst="straightConnector1">
              <a:avLst/>
            </a:prstGeom>
            <a:noFill/>
            <a:ln w="36000">
              <a:solidFill>
                <a:srgbClr val="C06600"/>
              </a:solidFill>
              <a:prstDash val="solid"/>
            </a:ln>
          </p:spPr>
        </p:cxnSp>
        <p:cxnSp>
          <p:nvCxnSpPr>
            <p:cNvPr id="1385" name="直線矢印コネクタ 1384"/>
            <p:cNvCxnSpPr>
              <a:stCxn id="1360" idx="2"/>
            </p:cNvCxnSpPr>
            <p:nvPr/>
          </p:nvCxnSpPr>
          <p:spPr>
            <a:xfrm>
              <a:off x="5322959" y="4175999"/>
              <a:ext cx="1788121" cy="1260000"/>
            </a:xfrm>
            <a:prstGeom prst="straightConnector1">
              <a:avLst/>
            </a:prstGeom>
            <a:noFill/>
            <a:ln w="36000">
              <a:solidFill>
                <a:srgbClr val="C06600"/>
              </a:solidFill>
              <a:prstDash val="solid"/>
            </a:ln>
          </p:spPr>
        </p:cxnSp>
        <p:cxnSp>
          <p:nvCxnSpPr>
            <p:cNvPr id="1386" name="直線矢印コネクタ 1385"/>
            <p:cNvCxnSpPr>
              <a:stCxn id="1360" idx="2"/>
            </p:cNvCxnSpPr>
            <p:nvPr/>
          </p:nvCxnSpPr>
          <p:spPr>
            <a:xfrm>
              <a:off x="5322959" y="4175999"/>
              <a:ext cx="1402560" cy="1260000"/>
            </a:xfrm>
            <a:prstGeom prst="straightConnector1">
              <a:avLst/>
            </a:prstGeom>
            <a:noFill/>
            <a:ln w="36000">
              <a:solidFill>
                <a:srgbClr val="C06600"/>
              </a:solidFill>
              <a:prstDash val="solid"/>
            </a:ln>
          </p:spPr>
        </p:cxnSp>
        <p:cxnSp>
          <p:nvCxnSpPr>
            <p:cNvPr id="1387" name="直線矢印コネクタ 1386"/>
            <p:cNvCxnSpPr>
              <a:stCxn id="1360" idx="2"/>
            </p:cNvCxnSpPr>
            <p:nvPr/>
          </p:nvCxnSpPr>
          <p:spPr>
            <a:xfrm>
              <a:off x="5322959" y="4175999"/>
              <a:ext cx="1017721" cy="1260000"/>
            </a:xfrm>
            <a:prstGeom prst="straightConnector1">
              <a:avLst/>
            </a:prstGeom>
            <a:noFill/>
            <a:ln w="36000">
              <a:solidFill>
                <a:srgbClr val="C06600"/>
              </a:solidFill>
              <a:prstDash val="solid"/>
            </a:ln>
          </p:spPr>
        </p:cxnSp>
        <p:cxnSp>
          <p:nvCxnSpPr>
            <p:cNvPr id="1388" name="直線矢印コネクタ 1387"/>
            <p:cNvCxnSpPr>
              <a:stCxn id="1360" idx="2"/>
            </p:cNvCxnSpPr>
            <p:nvPr/>
          </p:nvCxnSpPr>
          <p:spPr>
            <a:xfrm>
              <a:off x="5322959" y="4175999"/>
              <a:ext cx="632520" cy="1260000"/>
            </a:xfrm>
            <a:prstGeom prst="straightConnector1">
              <a:avLst/>
            </a:prstGeom>
            <a:noFill/>
            <a:ln w="36000">
              <a:solidFill>
                <a:srgbClr val="C06600"/>
              </a:solidFill>
              <a:prstDash val="solid"/>
            </a:ln>
          </p:spPr>
        </p:cxnSp>
        <p:cxnSp>
          <p:nvCxnSpPr>
            <p:cNvPr id="1389" name="直線矢印コネクタ 1388"/>
            <p:cNvCxnSpPr>
              <a:stCxn id="1360" idx="2"/>
            </p:cNvCxnSpPr>
            <p:nvPr/>
          </p:nvCxnSpPr>
          <p:spPr>
            <a:xfrm>
              <a:off x="5322959" y="4175999"/>
              <a:ext cx="247681" cy="1260000"/>
            </a:xfrm>
            <a:prstGeom prst="straightConnector1">
              <a:avLst/>
            </a:prstGeom>
            <a:noFill/>
            <a:ln w="36000">
              <a:solidFill>
                <a:srgbClr val="C06600"/>
              </a:solidFill>
              <a:prstDash val="solid"/>
            </a:ln>
          </p:spPr>
        </p:cxnSp>
        <p:cxnSp>
          <p:nvCxnSpPr>
            <p:cNvPr id="1390" name="直線矢印コネクタ 1389"/>
            <p:cNvCxnSpPr>
              <a:stCxn id="1360" idx="2"/>
            </p:cNvCxnSpPr>
            <p:nvPr/>
          </p:nvCxnSpPr>
          <p:spPr>
            <a:xfrm flipH="1">
              <a:off x="5185800" y="4175999"/>
              <a:ext cx="137159" cy="1260000"/>
            </a:xfrm>
            <a:prstGeom prst="straightConnector1">
              <a:avLst/>
            </a:prstGeom>
            <a:noFill/>
            <a:ln w="36000">
              <a:solidFill>
                <a:srgbClr val="C06600"/>
              </a:solidFill>
              <a:prstDash val="solid"/>
            </a:ln>
          </p:spPr>
        </p:cxnSp>
        <p:cxnSp>
          <p:nvCxnSpPr>
            <p:cNvPr id="1391" name="直線矢印コネクタ 1390"/>
            <p:cNvCxnSpPr>
              <a:stCxn id="1360" idx="2"/>
            </p:cNvCxnSpPr>
            <p:nvPr/>
          </p:nvCxnSpPr>
          <p:spPr>
            <a:xfrm flipH="1">
              <a:off x="4800239" y="4175999"/>
              <a:ext cx="522720" cy="1260000"/>
            </a:xfrm>
            <a:prstGeom prst="straightConnector1">
              <a:avLst/>
            </a:prstGeom>
            <a:noFill/>
            <a:ln w="36000">
              <a:solidFill>
                <a:srgbClr val="C06600"/>
              </a:solidFill>
              <a:prstDash val="solid"/>
            </a:ln>
          </p:spPr>
        </p:cxnSp>
        <p:cxnSp>
          <p:nvCxnSpPr>
            <p:cNvPr id="1392" name="直線矢印コネクタ 1391"/>
            <p:cNvCxnSpPr>
              <a:stCxn id="1360" idx="2"/>
            </p:cNvCxnSpPr>
            <p:nvPr/>
          </p:nvCxnSpPr>
          <p:spPr>
            <a:xfrm flipH="1">
              <a:off x="4414679" y="4175999"/>
              <a:ext cx="908280" cy="1260000"/>
            </a:xfrm>
            <a:prstGeom prst="straightConnector1">
              <a:avLst/>
            </a:prstGeom>
            <a:noFill/>
            <a:ln w="36000">
              <a:solidFill>
                <a:srgbClr val="C06600"/>
              </a:solidFill>
              <a:prstDash val="solid"/>
            </a:ln>
          </p:spPr>
        </p:cxnSp>
        <p:cxnSp>
          <p:nvCxnSpPr>
            <p:cNvPr id="1393" name="直線矢印コネクタ 1392"/>
            <p:cNvCxnSpPr>
              <a:stCxn id="1360" idx="2"/>
            </p:cNvCxnSpPr>
            <p:nvPr/>
          </p:nvCxnSpPr>
          <p:spPr>
            <a:xfrm flipH="1">
              <a:off x="4029120" y="4175999"/>
              <a:ext cx="1293839" cy="1260000"/>
            </a:xfrm>
            <a:prstGeom prst="straightConnector1">
              <a:avLst/>
            </a:prstGeom>
            <a:noFill/>
            <a:ln w="36000">
              <a:solidFill>
                <a:srgbClr val="C06600"/>
              </a:solidFill>
              <a:prstDash val="solid"/>
            </a:ln>
          </p:spPr>
        </p:cxnSp>
        <p:cxnSp>
          <p:nvCxnSpPr>
            <p:cNvPr id="1394" name="直線矢印コネクタ 1393"/>
            <p:cNvCxnSpPr>
              <a:stCxn id="1360" idx="2"/>
            </p:cNvCxnSpPr>
            <p:nvPr/>
          </p:nvCxnSpPr>
          <p:spPr>
            <a:xfrm flipH="1">
              <a:off x="3644279" y="4175999"/>
              <a:ext cx="1678680" cy="1260000"/>
            </a:xfrm>
            <a:prstGeom prst="straightConnector1">
              <a:avLst/>
            </a:prstGeom>
            <a:noFill/>
            <a:ln w="36000">
              <a:solidFill>
                <a:srgbClr val="C06600"/>
              </a:solidFill>
              <a:prstDash val="solid"/>
            </a:ln>
          </p:spPr>
        </p:cxnSp>
        <p:cxnSp>
          <p:nvCxnSpPr>
            <p:cNvPr id="1395" name="直線矢印コネクタ 1394"/>
            <p:cNvCxnSpPr>
              <a:stCxn id="1360" idx="2"/>
            </p:cNvCxnSpPr>
            <p:nvPr/>
          </p:nvCxnSpPr>
          <p:spPr>
            <a:xfrm flipH="1">
              <a:off x="3259440" y="4175999"/>
              <a:ext cx="2063519" cy="1260000"/>
            </a:xfrm>
            <a:prstGeom prst="straightConnector1">
              <a:avLst/>
            </a:prstGeom>
            <a:noFill/>
            <a:ln w="36000">
              <a:solidFill>
                <a:srgbClr val="C06600"/>
              </a:solidFill>
              <a:prstDash val="solid"/>
            </a:ln>
          </p:spPr>
        </p:cxnSp>
        <p:cxnSp>
          <p:nvCxnSpPr>
            <p:cNvPr id="1396" name="直線矢印コネクタ 1395"/>
            <p:cNvCxnSpPr>
              <a:stCxn id="1360" idx="2"/>
            </p:cNvCxnSpPr>
            <p:nvPr/>
          </p:nvCxnSpPr>
          <p:spPr>
            <a:xfrm flipH="1">
              <a:off x="2874239" y="4175999"/>
              <a:ext cx="2448720" cy="1260000"/>
            </a:xfrm>
            <a:prstGeom prst="straightConnector1">
              <a:avLst/>
            </a:prstGeom>
            <a:noFill/>
            <a:ln w="36000">
              <a:solidFill>
                <a:srgbClr val="C06600"/>
              </a:solidFill>
              <a:prstDash val="solid"/>
            </a:ln>
          </p:spPr>
        </p:cxnSp>
        <p:cxnSp>
          <p:nvCxnSpPr>
            <p:cNvPr id="1397" name="直線矢印コネクタ 1396"/>
            <p:cNvCxnSpPr>
              <a:stCxn id="1360" idx="2"/>
            </p:cNvCxnSpPr>
            <p:nvPr/>
          </p:nvCxnSpPr>
          <p:spPr>
            <a:xfrm flipH="1">
              <a:off x="2489400" y="4175999"/>
              <a:ext cx="2833559" cy="1260000"/>
            </a:xfrm>
            <a:prstGeom prst="straightConnector1">
              <a:avLst/>
            </a:prstGeom>
            <a:noFill/>
            <a:ln w="36000">
              <a:solidFill>
                <a:srgbClr val="C06600"/>
              </a:solidFill>
              <a:prstDash val="solid"/>
            </a:ln>
          </p:spPr>
        </p:cxnSp>
        <p:cxnSp>
          <p:nvCxnSpPr>
            <p:cNvPr id="1398" name="直線矢印コネクタ 1397"/>
            <p:cNvCxnSpPr>
              <a:stCxn id="1360" idx="2"/>
            </p:cNvCxnSpPr>
            <p:nvPr/>
          </p:nvCxnSpPr>
          <p:spPr>
            <a:xfrm flipH="1">
              <a:off x="2104199" y="4175999"/>
              <a:ext cx="3218760" cy="1260000"/>
            </a:xfrm>
            <a:prstGeom prst="straightConnector1">
              <a:avLst/>
            </a:prstGeom>
            <a:noFill/>
            <a:ln w="36000">
              <a:solidFill>
                <a:srgbClr val="C06600"/>
              </a:solidFill>
              <a:prstDash val="solid"/>
            </a:ln>
          </p:spPr>
        </p:cxnSp>
        <p:cxnSp>
          <p:nvCxnSpPr>
            <p:cNvPr id="1399" name="直線矢印コネクタ 1398"/>
            <p:cNvCxnSpPr>
              <a:stCxn id="1360" idx="2"/>
            </p:cNvCxnSpPr>
            <p:nvPr/>
          </p:nvCxnSpPr>
          <p:spPr>
            <a:xfrm flipH="1">
              <a:off x="1718640" y="4175999"/>
              <a:ext cx="3604319" cy="1260000"/>
            </a:xfrm>
            <a:prstGeom prst="straightConnector1">
              <a:avLst/>
            </a:prstGeom>
            <a:noFill/>
            <a:ln w="36000">
              <a:solidFill>
                <a:srgbClr val="C06600"/>
              </a:solidFill>
              <a:prstDash val="solid"/>
            </a:ln>
          </p:spPr>
        </p:cxnSp>
        <p:cxnSp>
          <p:nvCxnSpPr>
            <p:cNvPr id="1400" name="直線矢印コネクタ 1399"/>
            <p:cNvCxnSpPr>
              <a:stCxn id="1360" idx="2"/>
            </p:cNvCxnSpPr>
            <p:nvPr/>
          </p:nvCxnSpPr>
          <p:spPr>
            <a:xfrm flipH="1">
              <a:off x="1333080" y="4175999"/>
              <a:ext cx="3989879" cy="1260000"/>
            </a:xfrm>
            <a:prstGeom prst="straightConnector1">
              <a:avLst/>
            </a:prstGeom>
            <a:noFill/>
            <a:ln w="36000">
              <a:solidFill>
                <a:srgbClr val="C06600"/>
              </a:solidFill>
              <a:prstDash val="solid"/>
            </a:ln>
          </p:spPr>
        </p:cxnSp>
        <p:cxnSp>
          <p:nvCxnSpPr>
            <p:cNvPr id="1401" name="直線矢印コネクタ 1400"/>
            <p:cNvCxnSpPr>
              <a:stCxn id="1360" idx="2"/>
            </p:cNvCxnSpPr>
            <p:nvPr/>
          </p:nvCxnSpPr>
          <p:spPr>
            <a:xfrm flipH="1">
              <a:off x="948239" y="4175999"/>
              <a:ext cx="4374720" cy="1260000"/>
            </a:xfrm>
            <a:prstGeom prst="straightConnector1">
              <a:avLst/>
            </a:prstGeom>
            <a:noFill/>
            <a:ln w="36000">
              <a:solidFill>
                <a:srgbClr val="C06600"/>
              </a:solidFill>
              <a:prstDash val="solid"/>
            </a:ln>
          </p:spPr>
        </p:cxnSp>
        <p:sp>
          <p:nvSpPr>
            <p:cNvPr id="1402" name="正方形/長方形 1401"/>
            <p:cNvSpPr/>
            <p:nvPr/>
          </p:nvSpPr>
          <p:spPr>
            <a:xfrm>
              <a:off x="6032879"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403" name="直線矢印コネクタ 1402"/>
            <p:cNvCxnSpPr>
              <a:stCxn id="1402" idx="0"/>
            </p:cNvCxnSpPr>
            <p:nvPr/>
          </p:nvCxnSpPr>
          <p:spPr>
            <a:xfrm flipH="1" flipV="1">
              <a:off x="948239" y="2484000"/>
              <a:ext cx="5264640" cy="1151999"/>
            </a:xfrm>
            <a:prstGeom prst="straightConnector1">
              <a:avLst/>
            </a:prstGeom>
            <a:noFill/>
            <a:ln w="36000">
              <a:solidFill>
                <a:srgbClr val="7F7800"/>
              </a:solidFill>
              <a:prstDash val="solid"/>
            </a:ln>
          </p:spPr>
        </p:cxnSp>
        <p:cxnSp>
          <p:nvCxnSpPr>
            <p:cNvPr id="1404" name="直線矢印コネクタ 1403"/>
            <p:cNvCxnSpPr>
              <a:stCxn id="1402" idx="0"/>
            </p:cNvCxnSpPr>
            <p:nvPr/>
          </p:nvCxnSpPr>
          <p:spPr>
            <a:xfrm flipH="1" flipV="1">
              <a:off x="1333080" y="2484000"/>
              <a:ext cx="4879799" cy="1151999"/>
            </a:xfrm>
            <a:prstGeom prst="straightConnector1">
              <a:avLst/>
            </a:prstGeom>
            <a:noFill/>
            <a:ln w="36000">
              <a:solidFill>
                <a:srgbClr val="7F7800"/>
              </a:solidFill>
              <a:prstDash val="solid"/>
            </a:ln>
          </p:spPr>
        </p:cxnSp>
        <p:cxnSp>
          <p:nvCxnSpPr>
            <p:cNvPr id="1405" name="直線矢印コネクタ 1404"/>
            <p:cNvCxnSpPr>
              <a:stCxn id="1402" idx="0"/>
            </p:cNvCxnSpPr>
            <p:nvPr/>
          </p:nvCxnSpPr>
          <p:spPr>
            <a:xfrm flipH="1" flipV="1">
              <a:off x="1718640" y="2484000"/>
              <a:ext cx="4494239" cy="1151999"/>
            </a:xfrm>
            <a:prstGeom prst="straightConnector1">
              <a:avLst/>
            </a:prstGeom>
            <a:noFill/>
            <a:ln w="36000">
              <a:solidFill>
                <a:srgbClr val="7F7800"/>
              </a:solidFill>
              <a:prstDash val="solid"/>
            </a:ln>
          </p:spPr>
        </p:cxnSp>
        <p:cxnSp>
          <p:nvCxnSpPr>
            <p:cNvPr id="1406" name="直線矢印コネクタ 1405"/>
            <p:cNvCxnSpPr>
              <a:stCxn id="1402" idx="0"/>
            </p:cNvCxnSpPr>
            <p:nvPr/>
          </p:nvCxnSpPr>
          <p:spPr>
            <a:xfrm flipH="1" flipV="1">
              <a:off x="2104199" y="2484000"/>
              <a:ext cx="4108680" cy="1151999"/>
            </a:xfrm>
            <a:prstGeom prst="straightConnector1">
              <a:avLst/>
            </a:prstGeom>
            <a:noFill/>
            <a:ln w="36000">
              <a:solidFill>
                <a:srgbClr val="7F7800"/>
              </a:solidFill>
              <a:prstDash val="solid"/>
            </a:ln>
          </p:spPr>
        </p:cxnSp>
        <p:cxnSp>
          <p:nvCxnSpPr>
            <p:cNvPr id="1407" name="直線矢印コネクタ 1406"/>
            <p:cNvCxnSpPr>
              <a:stCxn id="1402" idx="0"/>
            </p:cNvCxnSpPr>
            <p:nvPr/>
          </p:nvCxnSpPr>
          <p:spPr>
            <a:xfrm flipH="1" flipV="1">
              <a:off x="2489400" y="2484000"/>
              <a:ext cx="3723479" cy="1151999"/>
            </a:xfrm>
            <a:prstGeom prst="straightConnector1">
              <a:avLst/>
            </a:prstGeom>
            <a:noFill/>
            <a:ln w="36000">
              <a:solidFill>
                <a:srgbClr val="7F7800"/>
              </a:solidFill>
              <a:prstDash val="solid"/>
            </a:ln>
          </p:spPr>
        </p:cxnSp>
        <p:cxnSp>
          <p:nvCxnSpPr>
            <p:cNvPr id="1408" name="直線矢印コネクタ 1407"/>
            <p:cNvCxnSpPr>
              <a:stCxn id="1402" idx="0"/>
            </p:cNvCxnSpPr>
            <p:nvPr/>
          </p:nvCxnSpPr>
          <p:spPr>
            <a:xfrm flipH="1" flipV="1">
              <a:off x="2874239" y="2484000"/>
              <a:ext cx="3338640" cy="1151999"/>
            </a:xfrm>
            <a:prstGeom prst="straightConnector1">
              <a:avLst/>
            </a:prstGeom>
            <a:noFill/>
            <a:ln w="36000">
              <a:solidFill>
                <a:srgbClr val="7F7800"/>
              </a:solidFill>
              <a:prstDash val="solid"/>
            </a:ln>
          </p:spPr>
        </p:cxnSp>
        <p:cxnSp>
          <p:nvCxnSpPr>
            <p:cNvPr id="1409" name="直線矢印コネクタ 1408"/>
            <p:cNvCxnSpPr>
              <a:stCxn id="1402" idx="0"/>
            </p:cNvCxnSpPr>
            <p:nvPr/>
          </p:nvCxnSpPr>
          <p:spPr>
            <a:xfrm flipH="1" flipV="1">
              <a:off x="3259440" y="2484000"/>
              <a:ext cx="2953439" cy="1151999"/>
            </a:xfrm>
            <a:prstGeom prst="straightConnector1">
              <a:avLst/>
            </a:prstGeom>
            <a:noFill/>
            <a:ln w="36000">
              <a:solidFill>
                <a:srgbClr val="7F7800"/>
              </a:solidFill>
              <a:prstDash val="solid"/>
            </a:ln>
          </p:spPr>
        </p:cxnSp>
        <p:cxnSp>
          <p:nvCxnSpPr>
            <p:cNvPr id="1410" name="直線矢印コネクタ 1409"/>
            <p:cNvCxnSpPr>
              <a:stCxn id="1402" idx="0"/>
            </p:cNvCxnSpPr>
            <p:nvPr/>
          </p:nvCxnSpPr>
          <p:spPr>
            <a:xfrm flipH="1" flipV="1">
              <a:off x="3644279" y="2484000"/>
              <a:ext cx="2568600" cy="1151999"/>
            </a:xfrm>
            <a:prstGeom prst="straightConnector1">
              <a:avLst/>
            </a:prstGeom>
            <a:noFill/>
            <a:ln w="36000">
              <a:solidFill>
                <a:srgbClr val="7F7800"/>
              </a:solidFill>
              <a:prstDash val="solid"/>
            </a:ln>
          </p:spPr>
        </p:cxnSp>
        <p:cxnSp>
          <p:nvCxnSpPr>
            <p:cNvPr id="1411" name="直線矢印コネクタ 1410"/>
            <p:cNvCxnSpPr>
              <a:stCxn id="1402" idx="0"/>
            </p:cNvCxnSpPr>
            <p:nvPr/>
          </p:nvCxnSpPr>
          <p:spPr>
            <a:xfrm flipH="1" flipV="1">
              <a:off x="4029120" y="2484000"/>
              <a:ext cx="2183759" cy="1151999"/>
            </a:xfrm>
            <a:prstGeom prst="straightConnector1">
              <a:avLst/>
            </a:prstGeom>
            <a:noFill/>
            <a:ln w="36000">
              <a:solidFill>
                <a:srgbClr val="7F7800"/>
              </a:solidFill>
              <a:prstDash val="solid"/>
            </a:ln>
          </p:spPr>
        </p:cxnSp>
        <p:cxnSp>
          <p:nvCxnSpPr>
            <p:cNvPr id="1412" name="直線矢印コネクタ 1411"/>
            <p:cNvCxnSpPr>
              <a:stCxn id="1402" idx="0"/>
            </p:cNvCxnSpPr>
            <p:nvPr/>
          </p:nvCxnSpPr>
          <p:spPr>
            <a:xfrm flipH="1" flipV="1">
              <a:off x="4414679" y="2484000"/>
              <a:ext cx="1798200" cy="1151999"/>
            </a:xfrm>
            <a:prstGeom prst="straightConnector1">
              <a:avLst/>
            </a:prstGeom>
            <a:noFill/>
            <a:ln w="36000">
              <a:solidFill>
                <a:srgbClr val="7F7800"/>
              </a:solidFill>
              <a:prstDash val="solid"/>
            </a:ln>
          </p:spPr>
        </p:cxnSp>
        <p:cxnSp>
          <p:nvCxnSpPr>
            <p:cNvPr id="1413" name="直線矢印コネクタ 1412"/>
            <p:cNvCxnSpPr>
              <a:stCxn id="1402" idx="0"/>
            </p:cNvCxnSpPr>
            <p:nvPr/>
          </p:nvCxnSpPr>
          <p:spPr>
            <a:xfrm flipH="1" flipV="1">
              <a:off x="4800239" y="2484000"/>
              <a:ext cx="1412640" cy="1151999"/>
            </a:xfrm>
            <a:prstGeom prst="straightConnector1">
              <a:avLst/>
            </a:prstGeom>
            <a:noFill/>
            <a:ln w="36000">
              <a:solidFill>
                <a:srgbClr val="7F7800"/>
              </a:solidFill>
              <a:prstDash val="solid"/>
            </a:ln>
          </p:spPr>
        </p:cxnSp>
        <p:cxnSp>
          <p:nvCxnSpPr>
            <p:cNvPr id="1414" name="直線矢印コネクタ 1413"/>
            <p:cNvCxnSpPr>
              <a:stCxn id="1402" idx="0"/>
            </p:cNvCxnSpPr>
            <p:nvPr/>
          </p:nvCxnSpPr>
          <p:spPr>
            <a:xfrm flipH="1" flipV="1">
              <a:off x="5185800" y="2484000"/>
              <a:ext cx="1027079" cy="1151999"/>
            </a:xfrm>
            <a:prstGeom prst="straightConnector1">
              <a:avLst/>
            </a:prstGeom>
            <a:noFill/>
            <a:ln w="36000">
              <a:solidFill>
                <a:srgbClr val="7F7800"/>
              </a:solidFill>
              <a:prstDash val="solid"/>
            </a:ln>
          </p:spPr>
        </p:cxnSp>
        <p:cxnSp>
          <p:nvCxnSpPr>
            <p:cNvPr id="1415" name="直線矢印コネクタ 1414"/>
            <p:cNvCxnSpPr>
              <a:stCxn id="1402" idx="0"/>
            </p:cNvCxnSpPr>
            <p:nvPr/>
          </p:nvCxnSpPr>
          <p:spPr>
            <a:xfrm flipH="1" flipV="1">
              <a:off x="5570640" y="2484000"/>
              <a:ext cx="642239" cy="1151999"/>
            </a:xfrm>
            <a:prstGeom prst="straightConnector1">
              <a:avLst/>
            </a:prstGeom>
            <a:noFill/>
            <a:ln w="36000">
              <a:solidFill>
                <a:srgbClr val="7F7800"/>
              </a:solidFill>
              <a:prstDash val="solid"/>
            </a:ln>
          </p:spPr>
        </p:cxnSp>
        <p:cxnSp>
          <p:nvCxnSpPr>
            <p:cNvPr id="1416" name="直線矢印コネクタ 1415"/>
            <p:cNvCxnSpPr>
              <a:stCxn id="1402" idx="0"/>
            </p:cNvCxnSpPr>
            <p:nvPr/>
          </p:nvCxnSpPr>
          <p:spPr>
            <a:xfrm flipH="1" flipV="1">
              <a:off x="5955479" y="2484000"/>
              <a:ext cx="257400" cy="1151999"/>
            </a:xfrm>
            <a:prstGeom prst="straightConnector1">
              <a:avLst/>
            </a:prstGeom>
            <a:noFill/>
            <a:ln w="36000">
              <a:solidFill>
                <a:srgbClr val="7F7800"/>
              </a:solidFill>
              <a:prstDash val="solid"/>
            </a:ln>
          </p:spPr>
        </p:cxnSp>
        <p:cxnSp>
          <p:nvCxnSpPr>
            <p:cNvPr id="1417" name="直線矢印コネクタ 1416"/>
            <p:cNvCxnSpPr>
              <a:stCxn id="1402" idx="0"/>
            </p:cNvCxnSpPr>
            <p:nvPr/>
          </p:nvCxnSpPr>
          <p:spPr>
            <a:xfrm flipV="1">
              <a:off x="6212879" y="2484000"/>
              <a:ext cx="127801" cy="1151999"/>
            </a:xfrm>
            <a:prstGeom prst="straightConnector1">
              <a:avLst/>
            </a:prstGeom>
            <a:noFill/>
            <a:ln w="36000">
              <a:solidFill>
                <a:srgbClr val="7F7800"/>
              </a:solidFill>
              <a:prstDash val="solid"/>
            </a:ln>
          </p:spPr>
        </p:cxnSp>
        <p:cxnSp>
          <p:nvCxnSpPr>
            <p:cNvPr id="1418" name="直線矢印コネクタ 1417"/>
            <p:cNvCxnSpPr>
              <a:stCxn id="1402" idx="0"/>
            </p:cNvCxnSpPr>
            <p:nvPr/>
          </p:nvCxnSpPr>
          <p:spPr>
            <a:xfrm flipV="1">
              <a:off x="6212879" y="2484000"/>
              <a:ext cx="512640" cy="1151999"/>
            </a:xfrm>
            <a:prstGeom prst="straightConnector1">
              <a:avLst/>
            </a:prstGeom>
            <a:noFill/>
            <a:ln w="36000">
              <a:solidFill>
                <a:srgbClr val="7F7800"/>
              </a:solidFill>
              <a:prstDash val="solid"/>
            </a:ln>
          </p:spPr>
        </p:cxnSp>
        <p:cxnSp>
          <p:nvCxnSpPr>
            <p:cNvPr id="1419" name="直線矢印コネクタ 1418"/>
            <p:cNvCxnSpPr>
              <a:stCxn id="1402" idx="0"/>
            </p:cNvCxnSpPr>
            <p:nvPr/>
          </p:nvCxnSpPr>
          <p:spPr>
            <a:xfrm flipV="1">
              <a:off x="6212879" y="2484000"/>
              <a:ext cx="898201" cy="1151999"/>
            </a:xfrm>
            <a:prstGeom prst="straightConnector1">
              <a:avLst/>
            </a:prstGeom>
            <a:noFill/>
            <a:ln w="36000">
              <a:solidFill>
                <a:srgbClr val="7F7800"/>
              </a:solidFill>
              <a:prstDash val="solid"/>
            </a:ln>
          </p:spPr>
        </p:cxnSp>
        <p:cxnSp>
          <p:nvCxnSpPr>
            <p:cNvPr id="1420" name="直線矢印コネクタ 1419"/>
            <p:cNvCxnSpPr>
              <a:stCxn id="1402" idx="0"/>
            </p:cNvCxnSpPr>
            <p:nvPr/>
          </p:nvCxnSpPr>
          <p:spPr>
            <a:xfrm flipV="1">
              <a:off x="6212879" y="2484000"/>
              <a:ext cx="1283761" cy="1151999"/>
            </a:xfrm>
            <a:prstGeom prst="straightConnector1">
              <a:avLst/>
            </a:prstGeom>
            <a:noFill/>
            <a:ln w="36000">
              <a:solidFill>
                <a:srgbClr val="7F7800"/>
              </a:solidFill>
              <a:prstDash val="solid"/>
            </a:ln>
          </p:spPr>
        </p:cxnSp>
        <p:cxnSp>
          <p:nvCxnSpPr>
            <p:cNvPr id="1421" name="直線矢印コネクタ 1420"/>
            <p:cNvCxnSpPr>
              <a:stCxn id="1402" idx="0"/>
            </p:cNvCxnSpPr>
            <p:nvPr/>
          </p:nvCxnSpPr>
          <p:spPr>
            <a:xfrm flipV="1">
              <a:off x="6212879" y="2484000"/>
              <a:ext cx="1668961" cy="1151999"/>
            </a:xfrm>
            <a:prstGeom prst="straightConnector1">
              <a:avLst/>
            </a:prstGeom>
            <a:noFill/>
            <a:ln w="36000">
              <a:solidFill>
                <a:srgbClr val="7F7800"/>
              </a:solidFill>
              <a:prstDash val="solid"/>
            </a:ln>
          </p:spPr>
        </p:cxnSp>
        <p:cxnSp>
          <p:nvCxnSpPr>
            <p:cNvPr id="1422" name="直線矢印コネクタ 1421"/>
            <p:cNvCxnSpPr>
              <a:stCxn id="1402" idx="0"/>
            </p:cNvCxnSpPr>
            <p:nvPr/>
          </p:nvCxnSpPr>
          <p:spPr>
            <a:xfrm flipV="1">
              <a:off x="6212879" y="2484000"/>
              <a:ext cx="2055240" cy="1151999"/>
            </a:xfrm>
            <a:prstGeom prst="straightConnector1">
              <a:avLst/>
            </a:prstGeom>
            <a:noFill/>
            <a:ln w="36000">
              <a:solidFill>
                <a:srgbClr val="7F7800"/>
              </a:solidFill>
              <a:prstDash val="solid"/>
            </a:ln>
          </p:spPr>
        </p:cxnSp>
        <p:cxnSp>
          <p:nvCxnSpPr>
            <p:cNvPr id="1423" name="直線矢印コネクタ 1422"/>
            <p:cNvCxnSpPr>
              <a:stCxn id="1402" idx="0"/>
            </p:cNvCxnSpPr>
            <p:nvPr/>
          </p:nvCxnSpPr>
          <p:spPr>
            <a:xfrm flipV="1">
              <a:off x="6212879" y="2484000"/>
              <a:ext cx="2571480" cy="1151999"/>
            </a:xfrm>
            <a:prstGeom prst="straightConnector1">
              <a:avLst/>
            </a:prstGeom>
            <a:noFill/>
            <a:ln w="36000">
              <a:solidFill>
                <a:srgbClr val="7F7800"/>
              </a:solidFill>
              <a:prstDash val="solid"/>
            </a:ln>
          </p:spPr>
        </p:cxnSp>
        <p:cxnSp>
          <p:nvCxnSpPr>
            <p:cNvPr id="1424" name="直線矢印コネクタ 1423"/>
            <p:cNvCxnSpPr/>
            <p:nvPr/>
          </p:nvCxnSpPr>
          <p:spPr>
            <a:xfrm>
              <a:off x="6212879" y="4175999"/>
              <a:ext cx="2055240" cy="1260000"/>
            </a:xfrm>
            <a:prstGeom prst="straightConnector1">
              <a:avLst/>
            </a:prstGeom>
            <a:noFill/>
            <a:ln w="36000">
              <a:solidFill>
                <a:srgbClr val="7F7800"/>
              </a:solidFill>
              <a:prstDash val="solid"/>
            </a:ln>
          </p:spPr>
        </p:cxnSp>
        <p:cxnSp>
          <p:nvCxnSpPr>
            <p:cNvPr id="1425" name="直線矢印コネクタ 1424"/>
            <p:cNvCxnSpPr>
              <a:stCxn id="1402" idx="2"/>
            </p:cNvCxnSpPr>
            <p:nvPr/>
          </p:nvCxnSpPr>
          <p:spPr>
            <a:xfrm>
              <a:off x="6212879" y="4175999"/>
              <a:ext cx="1668961" cy="1260000"/>
            </a:xfrm>
            <a:prstGeom prst="straightConnector1">
              <a:avLst/>
            </a:prstGeom>
            <a:noFill/>
            <a:ln w="36000">
              <a:solidFill>
                <a:srgbClr val="7F7800"/>
              </a:solidFill>
              <a:prstDash val="solid"/>
            </a:ln>
          </p:spPr>
        </p:cxnSp>
        <p:cxnSp>
          <p:nvCxnSpPr>
            <p:cNvPr id="1426" name="直線矢印コネクタ 1425"/>
            <p:cNvCxnSpPr>
              <a:stCxn id="1402" idx="2"/>
            </p:cNvCxnSpPr>
            <p:nvPr/>
          </p:nvCxnSpPr>
          <p:spPr>
            <a:xfrm>
              <a:off x="6212879" y="4175999"/>
              <a:ext cx="1283761" cy="1260000"/>
            </a:xfrm>
            <a:prstGeom prst="straightConnector1">
              <a:avLst/>
            </a:prstGeom>
            <a:noFill/>
            <a:ln w="36000">
              <a:solidFill>
                <a:srgbClr val="7F7800"/>
              </a:solidFill>
              <a:prstDash val="solid"/>
            </a:ln>
          </p:spPr>
        </p:cxnSp>
        <p:cxnSp>
          <p:nvCxnSpPr>
            <p:cNvPr id="1427" name="直線矢印コネクタ 1426"/>
            <p:cNvCxnSpPr>
              <a:stCxn id="1402" idx="2"/>
            </p:cNvCxnSpPr>
            <p:nvPr/>
          </p:nvCxnSpPr>
          <p:spPr>
            <a:xfrm>
              <a:off x="6212879" y="4175999"/>
              <a:ext cx="898201" cy="1260000"/>
            </a:xfrm>
            <a:prstGeom prst="straightConnector1">
              <a:avLst/>
            </a:prstGeom>
            <a:noFill/>
            <a:ln w="36000">
              <a:solidFill>
                <a:srgbClr val="7F7800"/>
              </a:solidFill>
              <a:prstDash val="solid"/>
            </a:ln>
          </p:spPr>
        </p:cxnSp>
        <p:cxnSp>
          <p:nvCxnSpPr>
            <p:cNvPr id="1428" name="直線矢印コネクタ 1427"/>
            <p:cNvCxnSpPr>
              <a:stCxn id="1402" idx="2"/>
            </p:cNvCxnSpPr>
            <p:nvPr/>
          </p:nvCxnSpPr>
          <p:spPr>
            <a:xfrm>
              <a:off x="6212879" y="4175999"/>
              <a:ext cx="512640" cy="1260000"/>
            </a:xfrm>
            <a:prstGeom prst="straightConnector1">
              <a:avLst/>
            </a:prstGeom>
            <a:noFill/>
            <a:ln w="36000">
              <a:solidFill>
                <a:srgbClr val="7F7800"/>
              </a:solidFill>
              <a:prstDash val="solid"/>
            </a:ln>
          </p:spPr>
        </p:cxnSp>
        <p:cxnSp>
          <p:nvCxnSpPr>
            <p:cNvPr id="1429" name="直線矢印コネクタ 1428"/>
            <p:cNvCxnSpPr>
              <a:stCxn id="1402" idx="2"/>
            </p:cNvCxnSpPr>
            <p:nvPr/>
          </p:nvCxnSpPr>
          <p:spPr>
            <a:xfrm>
              <a:off x="6212879" y="4175999"/>
              <a:ext cx="127801" cy="1260000"/>
            </a:xfrm>
            <a:prstGeom prst="straightConnector1">
              <a:avLst/>
            </a:prstGeom>
            <a:noFill/>
            <a:ln w="36000">
              <a:solidFill>
                <a:srgbClr val="7F7800"/>
              </a:solidFill>
              <a:prstDash val="solid"/>
            </a:ln>
          </p:spPr>
        </p:cxnSp>
        <p:cxnSp>
          <p:nvCxnSpPr>
            <p:cNvPr id="1430" name="直線矢印コネクタ 1429"/>
            <p:cNvCxnSpPr>
              <a:stCxn id="1402" idx="2"/>
            </p:cNvCxnSpPr>
            <p:nvPr/>
          </p:nvCxnSpPr>
          <p:spPr>
            <a:xfrm flipH="1">
              <a:off x="5955479" y="4175999"/>
              <a:ext cx="257400" cy="1260000"/>
            </a:xfrm>
            <a:prstGeom prst="straightConnector1">
              <a:avLst/>
            </a:prstGeom>
            <a:noFill/>
            <a:ln w="36000">
              <a:solidFill>
                <a:srgbClr val="7F7800"/>
              </a:solidFill>
              <a:prstDash val="solid"/>
            </a:ln>
          </p:spPr>
        </p:cxnSp>
        <p:cxnSp>
          <p:nvCxnSpPr>
            <p:cNvPr id="1431" name="直線矢印コネクタ 1430"/>
            <p:cNvCxnSpPr>
              <a:stCxn id="1402" idx="2"/>
            </p:cNvCxnSpPr>
            <p:nvPr/>
          </p:nvCxnSpPr>
          <p:spPr>
            <a:xfrm flipH="1">
              <a:off x="5570640" y="4175999"/>
              <a:ext cx="642239" cy="1260000"/>
            </a:xfrm>
            <a:prstGeom prst="straightConnector1">
              <a:avLst/>
            </a:prstGeom>
            <a:noFill/>
            <a:ln w="36000">
              <a:solidFill>
                <a:srgbClr val="7F7800"/>
              </a:solidFill>
              <a:prstDash val="solid"/>
            </a:ln>
          </p:spPr>
        </p:cxnSp>
        <p:cxnSp>
          <p:nvCxnSpPr>
            <p:cNvPr id="1432" name="直線矢印コネクタ 1431"/>
            <p:cNvCxnSpPr>
              <a:stCxn id="1402" idx="2"/>
            </p:cNvCxnSpPr>
            <p:nvPr/>
          </p:nvCxnSpPr>
          <p:spPr>
            <a:xfrm flipH="1">
              <a:off x="5185800" y="4175999"/>
              <a:ext cx="1027079" cy="1260000"/>
            </a:xfrm>
            <a:prstGeom prst="straightConnector1">
              <a:avLst/>
            </a:prstGeom>
            <a:noFill/>
            <a:ln w="36000">
              <a:solidFill>
                <a:srgbClr val="7F7800"/>
              </a:solidFill>
              <a:prstDash val="solid"/>
            </a:ln>
          </p:spPr>
        </p:cxnSp>
        <p:cxnSp>
          <p:nvCxnSpPr>
            <p:cNvPr id="1433" name="直線矢印コネクタ 1432"/>
            <p:cNvCxnSpPr>
              <a:stCxn id="1402" idx="2"/>
            </p:cNvCxnSpPr>
            <p:nvPr/>
          </p:nvCxnSpPr>
          <p:spPr>
            <a:xfrm flipH="1">
              <a:off x="4800239" y="4175999"/>
              <a:ext cx="1412640" cy="1260000"/>
            </a:xfrm>
            <a:prstGeom prst="straightConnector1">
              <a:avLst/>
            </a:prstGeom>
            <a:noFill/>
            <a:ln w="36000">
              <a:solidFill>
                <a:srgbClr val="7F7800"/>
              </a:solidFill>
              <a:prstDash val="solid"/>
            </a:ln>
          </p:spPr>
        </p:cxnSp>
        <p:cxnSp>
          <p:nvCxnSpPr>
            <p:cNvPr id="1434" name="直線矢印コネクタ 1433"/>
            <p:cNvCxnSpPr>
              <a:stCxn id="1402" idx="2"/>
            </p:cNvCxnSpPr>
            <p:nvPr/>
          </p:nvCxnSpPr>
          <p:spPr>
            <a:xfrm flipH="1">
              <a:off x="4414679" y="4175999"/>
              <a:ext cx="1798200" cy="1260000"/>
            </a:xfrm>
            <a:prstGeom prst="straightConnector1">
              <a:avLst/>
            </a:prstGeom>
            <a:noFill/>
            <a:ln w="36000">
              <a:solidFill>
                <a:srgbClr val="7F7800"/>
              </a:solidFill>
              <a:prstDash val="solid"/>
            </a:ln>
          </p:spPr>
        </p:cxnSp>
        <p:cxnSp>
          <p:nvCxnSpPr>
            <p:cNvPr id="1435" name="直線矢印コネクタ 1434"/>
            <p:cNvCxnSpPr>
              <a:stCxn id="1402" idx="2"/>
            </p:cNvCxnSpPr>
            <p:nvPr/>
          </p:nvCxnSpPr>
          <p:spPr>
            <a:xfrm flipH="1">
              <a:off x="4029120" y="4175999"/>
              <a:ext cx="2183759" cy="1260000"/>
            </a:xfrm>
            <a:prstGeom prst="straightConnector1">
              <a:avLst/>
            </a:prstGeom>
            <a:noFill/>
            <a:ln w="36000">
              <a:solidFill>
                <a:srgbClr val="7F7800"/>
              </a:solidFill>
              <a:prstDash val="solid"/>
            </a:ln>
          </p:spPr>
        </p:cxnSp>
        <p:cxnSp>
          <p:nvCxnSpPr>
            <p:cNvPr id="1436" name="直線矢印コネクタ 1435"/>
            <p:cNvCxnSpPr>
              <a:stCxn id="1402" idx="2"/>
            </p:cNvCxnSpPr>
            <p:nvPr/>
          </p:nvCxnSpPr>
          <p:spPr>
            <a:xfrm flipH="1">
              <a:off x="3644279" y="4175999"/>
              <a:ext cx="2568600" cy="1260000"/>
            </a:xfrm>
            <a:prstGeom prst="straightConnector1">
              <a:avLst/>
            </a:prstGeom>
            <a:noFill/>
            <a:ln w="36000">
              <a:solidFill>
                <a:srgbClr val="7F7800"/>
              </a:solidFill>
              <a:prstDash val="solid"/>
            </a:ln>
          </p:spPr>
        </p:cxnSp>
        <p:cxnSp>
          <p:nvCxnSpPr>
            <p:cNvPr id="1437" name="直線矢印コネクタ 1436"/>
            <p:cNvCxnSpPr>
              <a:stCxn id="1402" idx="2"/>
            </p:cNvCxnSpPr>
            <p:nvPr/>
          </p:nvCxnSpPr>
          <p:spPr>
            <a:xfrm flipH="1">
              <a:off x="3259440" y="4175999"/>
              <a:ext cx="2953439" cy="1260000"/>
            </a:xfrm>
            <a:prstGeom prst="straightConnector1">
              <a:avLst/>
            </a:prstGeom>
            <a:noFill/>
            <a:ln w="36000">
              <a:solidFill>
                <a:srgbClr val="7F7800"/>
              </a:solidFill>
              <a:prstDash val="solid"/>
            </a:ln>
          </p:spPr>
        </p:cxnSp>
        <p:cxnSp>
          <p:nvCxnSpPr>
            <p:cNvPr id="1438" name="直線矢印コネクタ 1437"/>
            <p:cNvCxnSpPr>
              <a:stCxn id="1402" idx="2"/>
            </p:cNvCxnSpPr>
            <p:nvPr/>
          </p:nvCxnSpPr>
          <p:spPr>
            <a:xfrm flipH="1">
              <a:off x="2874239" y="4175999"/>
              <a:ext cx="3338640" cy="1260000"/>
            </a:xfrm>
            <a:prstGeom prst="straightConnector1">
              <a:avLst/>
            </a:prstGeom>
            <a:noFill/>
            <a:ln w="36000">
              <a:solidFill>
                <a:srgbClr val="7F7800"/>
              </a:solidFill>
              <a:prstDash val="solid"/>
            </a:ln>
          </p:spPr>
        </p:cxnSp>
        <p:cxnSp>
          <p:nvCxnSpPr>
            <p:cNvPr id="1439" name="直線矢印コネクタ 1438"/>
            <p:cNvCxnSpPr>
              <a:stCxn id="1402" idx="2"/>
            </p:cNvCxnSpPr>
            <p:nvPr/>
          </p:nvCxnSpPr>
          <p:spPr>
            <a:xfrm flipH="1">
              <a:off x="2489400" y="4175999"/>
              <a:ext cx="3723479" cy="1260000"/>
            </a:xfrm>
            <a:prstGeom prst="straightConnector1">
              <a:avLst/>
            </a:prstGeom>
            <a:noFill/>
            <a:ln w="36000">
              <a:solidFill>
                <a:srgbClr val="7F7800"/>
              </a:solidFill>
              <a:prstDash val="solid"/>
            </a:ln>
          </p:spPr>
        </p:cxnSp>
        <p:cxnSp>
          <p:nvCxnSpPr>
            <p:cNvPr id="1440" name="直線矢印コネクタ 1439"/>
            <p:cNvCxnSpPr>
              <a:stCxn id="1402" idx="2"/>
            </p:cNvCxnSpPr>
            <p:nvPr/>
          </p:nvCxnSpPr>
          <p:spPr>
            <a:xfrm flipH="1">
              <a:off x="2104199" y="4175999"/>
              <a:ext cx="4108680" cy="1260000"/>
            </a:xfrm>
            <a:prstGeom prst="straightConnector1">
              <a:avLst/>
            </a:prstGeom>
            <a:noFill/>
            <a:ln w="36000">
              <a:solidFill>
                <a:srgbClr val="7F7800"/>
              </a:solidFill>
              <a:prstDash val="solid"/>
            </a:ln>
          </p:spPr>
        </p:cxnSp>
        <p:cxnSp>
          <p:nvCxnSpPr>
            <p:cNvPr id="1441" name="直線矢印コネクタ 1440"/>
            <p:cNvCxnSpPr>
              <a:stCxn id="1402" idx="2"/>
            </p:cNvCxnSpPr>
            <p:nvPr/>
          </p:nvCxnSpPr>
          <p:spPr>
            <a:xfrm flipH="1">
              <a:off x="1718640" y="4175999"/>
              <a:ext cx="4494239" cy="1260000"/>
            </a:xfrm>
            <a:prstGeom prst="straightConnector1">
              <a:avLst/>
            </a:prstGeom>
            <a:noFill/>
            <a:ln w="36000">
              <a:solidFill>
                <a:srgbClr val="7F7800"/>
              </a:solidFill>
              <a:prstDash val="solid"/>
            </a:ln>
          </p:spPr>
        </p:cxnSp>
        <p:cxnSp>
          <p:nvCxnSpPr>
            <p:cNvPr id="1442" name="直線矢印コネクタ 1441"/>
            <p:cNvCxnSpPr>
              <a:stCxn id="1402" idx="2"/>
            </p:cNvCxnSpPr>
            <p:nvPr/>
          </p:nvCxnSpPr>
          <p:spPr>
            <a:xfrm flipH="1">
              <a:off x="1333080" y="4175999"/>
              <a:ext cx="4879799" cy="1260000"/>
            </a:xfrm>
            <a:prstGeom prst="straightConnector1">
              <a:avLst/>
            </a:prstGeom>
            <a:noFill/>
            <a:ln w="36000">
              <a:solidFill>
                <a:srgbClr val="7F7800"/>
              </a:solidFill>
              <a:prstDash val="solid"/>
            </a:ln>
          </p:spPr>
        </p:cxnSp>
        <p:cxnSp>
          <p:nvCxnSpPr>
            <p:cNvPr id="1443" name="直線矢印コネクタ 1442"/>
            <p:cNvCxnSpPr>
              <a:stCxn id="1402" idx="2"/>
            </p:cNvCxnSpPr>
            <p:nvPr/>
          </p:nvCxnSpPr>
          <p:spPr>
            <a:xfrm flipH="1">
              <a:off x="948239" y="4175999"/>
              <a:ext cx="5264640" cy="1260000"/>
            </a:xfrm>
            <a:prstGeom prst="straightConnector1">
              <a:avLst/>
            </a:prstGeom>
            <a:noFill/>
            <a:ln w="36000">
              <a:solidFill>
                <a:srgbClr val="7F7800"/>
              </a:solidFill>
              <a:prstDash val="solid"/>
            </a:ln>
          </p:spPr>
        </p:cxnSp>
        <p:sp>
          <p:nvSpPr>
            <p:cNvPr id="1444" name="正方形/長方形 1443"/>
            <p:cNvSpPr/>
            <p:nvPr/>
          </p:nvSpPr>
          <p:spPr>
            <a:xfrm>
              <a:off x="6922439"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445" name="直線矢印コネクタ 1444"/>
            <p:cNvCxnSpPr>
              <a:stCxn id="1444" idx="0"/>
            </p:cNvCxnSpPr>
            <p:nvPr/>
          </p:nvCxnSpPr>
          <p:spPr>
            <a:xfrm flipH="1" flipV="1">
              <a:off x="948239" y="2484000"/>
              <a:ext cx="6154200" cy="1151999"/>
            </a:xfrm>
            <a:prstGeom prst="straightConnector1">
              <a:avLst/>
            </a:prstGeom>
            <a:noFill/>
            <a:ln w="36000">
              <a:solidFill>
                <a:srgbClr val="C69200"/>
              </a:solidFill>
              <a:prstDash val="solid"/>
            </a:ln>
          </p:spPr>
        </p:cxnSp>
        <p:cxnSp>
          <p:nvCxnSpPr>
            <p:cNvPr id="1446" name="直線矢印コネクタ 1445"/>
            <p:cNvCxnSpPr>
              <a:stCxn id="1444" idx="0"/>
            </p:cNvCxnSpPr>
            <p:nvPr/>
          </p:nvCxnSpPr>
          <p:spPr>
            <a:xfrm flipH="1" flipV="1">
              <a:off x="1333080" y="2484000"/>
              <a:ext cx="5769359" cy="1151999"/>
            </a:xfrm>
            <a:prstGeom prst="straightConnector1">
              <a:avLst/>
            </a:prstGeom>
            <a:noFill/>
            <a:ln w="36000">
              <a:solidFill>
                <a:srgbClr val="C69200"/>
              </a:solidFill>
              <a:prstDash val="solid"/>
            </a:ln>
          </p:spPr>
        </p:cxnSp>
        <p:cxnSp>
          <p:nvCxnSpPr>
            <p:cNvPr id="1447" name="直線矢印コネクタ 1446"/>
            <p:cNvCxnSpPr>
              <a:stCxn id="1444" idx="0"/>
            </p:cNvCxnSpPr>
            <p:nvPr/>
          </p:nvCxnSpPr>
          <p:spPr>
            <a:xfrm flipH="1" flipV="1">
              <a:off x="1718640" y="2484000"/>
              <a:ext cx="5383799" cy="1151999"/>
            </a:xfrm>
            <a:prstGeom prst="straightConnector1">
              <a:avLst/>
            </a:prstGeom>
            <a:noFill/>
            <a:ln w="36000">
              <a:solidFill>
                <a:srgbClr val="C69200"/>
              </a:solidFill>
              <a:prstDash val="solid"/>
            </a:ln>
          </p:spPr>
        </p:cxnSp>
        <p:cxnSp>
          <p:nvCxnSpPr>
            <p:cNvPr id="1448" name="直線矢印コネクタ 1447"/>
            <p:cNvCxnSpPr>
              <a:stCxn id="1444" idx="0"/>
            </p:cNvCxnSpPr>
            <p:nvPr/>
          </p:nvCxnSpPr>
          <p:spPr>
            <a:xfrm flipH="1" flipV="1">
              <a:off x="2104199" y="2484000"/>
              <a:ext cx="4998240" cy="1151999"/>
            </a:xfrm>
            <a:prstGeom prst="straightConnector1">
              <a:avLst/>
            </a:prstGeom>
            <a:noFill/>
            <a:ln w="36000">
              <a:solidFill>
                <a:srgbClr val="C69200"/>
              </a:solidFill>
              <a:prstDash val="solid"/>
            </a:ln>
          </p:spPr>
        </p:cxnSp>
        <p:cxnSp>
          <p:nvCxnSpPr>
            <p:cNvPr id="1449" name="直線矢印コネクタ 1448"/>
            <p:cNvCxnSpPr>
              <a:stCxn id="1444" idx="0"/>
            </p:cNvCxnSpPr>
            <p:nvPr/>
          </p:nvCxnSpPr>
          <p:spPr>
            <a:xfrm flipH="1" flipV="1">
              <a:off x="2489400" y="2484000"/>
              <a:ext cx="4613039" cy="1151999"/>
            </a:xfrm>
            <a:prstGeom prst="straightConnector1">
              <a:avLst/>
            </a:prstGeom>
            <a:noFill/>
            <a:ln w="36000">
              <a:solidFill>
                <a:srgbClr val="C69200"/>
              </a:solidFill>
              <a:prstDash val="solid"/>
            </a:ln>
          </p:spPr>
        </p:cxnSp>
        <p:cxnSp>
          <p:nvCxnSpPr>
            <p:cNvPr id="1450" name="直線矢印コネクタ 1449"/>
            <p:cNvCxnSpPr>
              <a:stCxn id="1444" idx="0"/>
            </p:cNvCxnSpPr>
            <p:nvPr/>
          </p:nvCxnSpPr>
          <p:spPr>
            <a:xfrm flipH="1" flipV="1">
              <a:off x="2874239" y="2484000"/>
              <a:ext cx="4228200" cy="1151999"/>
            </a:xfrm>
            <a:prstGeom prst="straightConnector1">
              <a:avLst/>
            </a:prstGeom>
            <a:noFill/>
            <a:ln w="36000">
              <a:solidFill>
                <a:srgbClr val="C69200"/>
              </a:solidFill>
              <a:prstDash val="solid"/>
            </a:ln>
          </p:spPr>
        </p:cxnSp>
        <p:cxnSp>
          <p:nvCxnSpPr>
            <p:cNvPr id="1451" name="直線矢印コネクタ 1450"/>
            <p:cNvCxnSpPr>
              <a:stCxn id="1444" idx="0"/>
            </p:cNvCxnSpPr>
            <p:nvPr/>
          </p:nvCxnSpPr>
          <p:spPr>
            <a:xfrm flipH="1" flipV="1">
              <a:off x="3259440" y="2484000"/>
              <a:ext cx="3842999" cy="1151999"/>
            </a:xfrm>
            <a:prstGeom prst="straightConnector1">
              <a:avLst/>
            </a:prstGeom>
            <a:noFill/>
            <a:ln w="36000">
              <a:solidFill>
                <a:srgbClr val="C69200"/>
              </a:solidFill>
              <a:prstDash val="solid"/>
            </a:ln>
          </p:spPr>
        </p:cxnSp>
        <p:cxnSp>
          <p:nvCxnSpPr>
            <p:cNvPr id="1452" name="直線矢印コネクタ 1451"/>
            <p:cNvCxnSpPr>
              <a:stCxn id="1444" idx="0"/>
            </p:cNvCxnSpPr>
            <p:nvPr/>
          </p:nvCxnSpPr>
          <p:spPr>
            <a:xfrm flipH="1" flipV="1">
              <a:off x="3644279" y="2484000"/>
              <a:ext cx="3458160" cy="1151999"/>
            </a:xfrm>
            <a:prstGeom prst="straightConnector1">
              <a:avLst/>
            </a:prstGeom>
            <a:noFill/>
            <a:ln w="36000">
              <a:solidFill>
                <a:srgbClr val="C69200"/>
              </a:solidFill>
              <a:prstDash val="solid"/>
            </a:ln>
          </p:spPr>
        </p:cxnSp>
        <p:cxnSp>
          <p:nvCxnSpPr>
            <p:cNvPr id="1453" name="直線矢印コネクタ 1452"/>
            <p:cNvCxnSpPr>
              <a:stCxn id="1444" idx="0"/>
            </p:cNvCxnSpPr>
            <p:nvPr/>
          </p:nvCxnSpPr>
          <p:spPr>
            <a:xfrm flipH="1" flipV="1">
              <a:off x="4029120" y="2484000"/>
              <a:ext cx="3073319" cy="1151999"/>
            </a:xfrm>
            <a:prstGeom prst="straightConnector1">
              <a:avLst/>
            </a:prstGeom>
            <a:noFill/>
            <a:ln w="36000">
              <a:solidFill>
                <a:srgbClr val="C69200"/>
              </a:solidFill>
              <a:prstDash val="solid"/>
            </a:ln>
          </p:spPr>
        </p:cxnSp>
        <p:cxnSp>
          <p:nvCxnSpPr>
            <p:cNvPr id="1454" name="直線矢印コネクタ 1453"/>
            <p:cNvCxnSpPr>
              <a:stCxn id="1444" idx="0"/>
            </p:cNvCxnSpPr>
            <p:nvPr/>
          </p:nvCxnSpPr>
          <p:spPr>
            <a:xfrm flipH="1" flipV="1">
              <a:off x="4414679" y="2484000"/>
              <a:ext cx="2687760" cy="1151999"/>
            </a:xfrm>
            <a:prstGeom prst="straightConnector1">
              <a:avLst/>
            </a:prstGeom>
            <a:noFill/>
            <a:ln w="36000">
              <a:solidFill>
                <a:srgbClr val="C69200"/>
              </a:solidFill>
              <a:prstDash val="solid"/>
            </a:ln>
          </p:spPr>
        </p:cxnSp>
        <p:cxnSp>
          <p:nvCxnSpPr>
            <p:cNvPr id="1455" name="直線矢印コネクタ 1454"/>
            <p:cNvCxnSpPr>
              <a:stCxn id="1444" idx="0"/>
            </p:cNvCxnSpPr>
            <p:nvPr/>
          </p:nvCxnSpPr>
          <p:spPr>
            <a:xfrm flipH="1" flipV="1">
              <a:off x="4800239" y="2484000"/>
              <a:ext cx="2302200" cy="1151999"/>
            </a:xfrm>
            <a:prstGeom prst="straightConnector1">
              <a:avLst/>
            </a:prstGeom>
            <a:noFill/>
            <a:ln w="36000">
              <a:solidFill>
                <a:srgbClr val="C69200"/>
              </a:solidFill>
              <a:prstDash val="solid"/>
            </a:ln>
          </p:spPr>
        </p:cxnSp>
        <p:cxnSp>
          <p:nvCxnSpPr>
            <p:cNvPr id="1456" name="直線矢印コネクタ 1455"/>
            <p:cNvCxnSpPr>
              <a:stCxn id="1444" idx="0"/>
            </p:cNvCxnSpPr>
            <p:nvPr/>
          </p:nvCxnSpPr>
          <p:spPr>
            <a:xfrm flipH="1" flipV="1">
              <a:off x="5185800" y="2484000"/>
              <a:ext cx="1916639" cy="1151999"/>
            </a:xfrm>
            <a:prstGeom prst="straightConnector1">
              <a:avLst/>
            </a:prstGeom>
            <a:noFill/>
            <a:ln w="36000">
              <a:solidFill>
                <a:srgbClr val="C69200"/>
              </a:solidFill>
              <a:prstDash val="solid"/>
            </a:ln>
          </p:spPr>
        </p:cxnSp>
        <p:cxnSp>
          <p:nvCxnSpPr>
            <p:cNvPr id="1457" name="直線矢印コネクタ 1456"/>
            <p:cNvCxnSpPr>
              <a:stCxn id="1444" idx="0"/>
            </p:cNvCxnSpPr>
            <p:nvPr/>
          </p:nvCxnSpPr>
          <p:spPr>
            <a:xfrm flipH="1" flipV="1">
              <a:off x="5570640" y="2484000"/>
              <a:ext cx="1531799" cy="1151999"/>
            </a:xfrm>
            <a:prstGeom prst="straightConnector1">
              <a:avLst/>
            </a:prstGeom>
            <a:noFill/>
            <a:ln w="36000">
              <a:solidFill>
                <a:srgbClr val="C69200"/>
              </a:solidFill>
              <a:prstDash val="solid"/>
            </a:ln>
          </p:spPr>
        </p:cxnSp>
        <p:cxnSp>
          <p:nvCxnSpPr>
            <p:cNvPr id="1458" name="直線矢印コネクタ 1457"/>
            <p:cNvCxnSpPr>
              <a:stCxn id="1444" idx="0"/>
            </p:cNvCxnSpPr>
            <p:nvPr/>
          </p:nvCxnSpPr>
          <p:spPr>
            <a:xfrm flipH="1" flipV="1">
              <a:off x="5955479" y="2484000"/>
              <a:ext cx="1146960" cy="1151999"/>
            </a:xfrm>
            <a:prstGeom prst="straightConnector1">
              <a:avLst/>
            </a:prstGeom>
            <a:noFill/>
            <a:ln w="36000">
              <a:solidFill>
                <a:srgbClr val="C69200"/>
              </a:solidFill>
              <a:prstDash val="solid"/>
            </a:ln>
          </p:spPr>
        </p:cxnSp>
        <p:cxnSp>
          <p:nvCxnSpPr>
            <p:cNvPr id="1459" name="直線矢印コネクタ 1458"/>
            <p:cNvCxnSpPr>
              <a:stCxn id="1444" idx="0"/>
            </p:cNvCxnSpPr>
            <p:nvPr/>
          </p:nvCxnSpPr>
          <p:spPr>
            <a:xfrm flipH="1" flipV="1">
              <a:off x="6340680" y="2484000"/>
              <a:ext cx="761759" cy="1151999"/>
            </a:xfrm>
            <a:prstGeom prst="straightConnector1">
              <a:avLst/>
            </a:prstGeom>
            <a:noFill/>
            <a:ln w="36000">
              <a:solidFill>
                <a:srgbClr val="C69200"/>
              </a:solidFill>
              <a:prstDash val="solid"/>
            </a:ln>
          </p:spPr>
        </p:cxnSp>
        <p:cxnSp>
          <p:nvCxnSpPr>
            <p:cNvPr id="1460" name="直線矢印コネクタ 1459"/>
            <p:cNvCxnSpPr>
              <a:stCxn id="1444" idx="0"/>
            </p:cNvCxnSpPr>
            <p:nvPr/>
          </p:nvCxnSpPr>
          <p:spPr>
            <a:xfrm flipH="1" flipV="1">
              <a:off x="6725519" y="2484000"/>
              <a:ext cx="376920" cy="1151999"/>
            </a:xfrm>
            <a:prstGeom prst="straightConnector1">
              <a:avLst/>
            </a:prstGeom>
            <a:noFill/>
            <a:ln w="36000">
              <a:solidFill>
                <a:srgbClr val="C69200"/>
              </a:solidFill>
              <a:prstDash val="solid"/>
            </a:ln>
          </p:spPr>
        </p:cxnSp>
        <p:cxnSp>
          <p:nvCxnSpPr>
            <p:cNvPr id="1461" name="直線矢印コネクタ 1460"/>
            <p:cNvCxnSpPr>
              <a:stCxn id="1444" idx="0"/>
            </p:cNvCxnSpPr>
            <p:nvPr/>
          </p:nvCxnSpPr>
          <p:spPr>
            <a:xfrm flipV="1">
              <a:off x="7102439" y="2484000"/>
              <a:ext cx="8641" cy="1151999"/>
            </a:xfrm>
            <a:prstGeom prst="straightConnector1">
              <a:avLst/>
            </a:prstGeom>
            <a:noFill/>
            <a:ln w="36000">
              <a:solidFill>
                <a:srgbClr val="C69200"/>
              </a:solidFill>
              <a:prstDash val="solid"/>
            </a:ln>
          </p:spPr>
        </p:cxnSp>
        <p:cxnSp>
          <p:nvCxnSpPr>
            <p:cNvPr id="1462" name="直線矢印コネクタ 1461"/>
            <p:cNvCxnSpPr>
              <a:stCxn id="1444" idx="0"/>
            </p:cNvCxnSpPr>
            <p:nvPr/>
          </p:nvCxnSpPr>
          <p:spPr>
            <a:xfrm flipV="1">
              <a:off x="7102439" y="2484000"/>
              <a:ext cx="394201" cy="1151999"/>
            </a:xfrm>
            <a:prstGeom prst="straightConnector1">
              <a:avLst/>
            </a:prstGeom>
            <a:noFill/>
            <a:ln w="36000">
              <a:solidFill>
                <a:srgbClr val="C69200"/>
              </a:solidFill>
              <a:prstDash val="solid"/>
            </a:ln>
          </p:spPr>
        </p:cxnSp>
        <p:cxnSp>
          <p:nvCxnSpPr>
            <p:cNvPr id="1463" name="直線矢印コネクタ 1462"/>
            <p:cNvCxnSpPr>
              <a:stCxn id="1444" idx="0"/>
            </p:cNvCxnSpPr>
            <p:nvPr/>
          </p:nvCxnSpPr>
          <p:spPr>
            <a:xfrm flipV="1">
              <a:off x="7102439" y="2484000"/>
              <a:ext cx="779401" cy="1151999"/>
            </a:xfrm>
            <a:prstGeom prst="straightConnector1">
              <a:avLst/>
            </a:prstGeom>
            <a:noFill/>
            <a:ln w="36000">
              <a:solidFill>
                <a:srgbClr val="C69200"/>
              </a:solidFill>
              <a:prstDash val="solid"/>
            </a:ln>
          </p:spPr>
        </p:cxnSp>
        <p:cxnSp>
          <p:nvCxnSpPr>
            <p:cNvPr id="1464" name="直線矢印コネクタ 1463"/>
            <p:cNvCxnSpPr>
              <a:stCxn id="1444" idx="0"/>
            </p:cNvCxnSpPr>
            <p:nvPr/>
          </p:nvCxnSpPr>
          <p:spPr>
            <a:xfrm flipV="1">
              <a:off x="7102439" y="2484000"/>
              <a:ext cx="1165680" cy="1151999"/>
            </a:xfrm>
            <a:prstGeom prst="straightConnector1">
              <a:avLst/>
            </a:prstGeom>
            <a:noFill/>
            <a:ln w="36000">
              <a:solidFill>
                <a:srgbClr val="C69200"/>
              </a:solidFill>
              <a:prstDash val="solid"/>
            </a:ln>
          </p:spPr>
        </p:cxnSp>
        <p:cxnSp>
          <p:nvCxnSpPr>
            <p:cNvPr id="1465" name="直線矢印コネクタ 1464"/>
            <p:cNvCxnSpPr>
              <a:stCxn id="1444" idx="0"/>
            </p:cNvCxnSpPr>
            <p:nvPr/>
          </p:nvCxnSpPr>
          <p:spPr>
            <a:xfrm flipV="1">
              <a:off x="7102439" y="2484000"/>
              <a:ext cx="1681920" cy="1151999"/>
            </a:xfrm>
            <a:prstGeom prst="straightConnector1">
              <a:avLst/>
            </a:prstGeom>
            <a:noFill/>
            <a:ln w="36000">
              <a:solidFill>
                <a:srgbClr val="C69200"/>
              </a:solidFill>
              <a:prstDash val="solid"/>
            </a:ln>
          </p:spPr>
        </p:cxnSp>
        <p:cxnSp>
          <p:nvCxnSpPr>
            <p:cNvPr id="1466" name="直線矢印コネクタ 1465"/>
            <p:cNvCxnSpPr/>
            <p:nvPr/>
          </p:nvCxnSpPr>
          <p:spPr>
            <a:xfrm>
              <a:off x="7102439" y="4175999"/>
              <a:ext cx="1165680" cy="1260000"/>
            </a:xfrm>
            <a:prstGeom prst="straightConnector1">
              <a:avLst/>
            </a:prstGeom>
            <a:noFill/>
            <a:ln w="36000">
              <a:solidFill>
                <a:srgbClr val="C69200"/>
              </a:solidFill>
              <a:prstDash val="solid"/>
            </a:ln>
          </p:spPr>
        </p:cxnSp>
        <p:cxnSp>
          <p:nvCxnSpPr>
            <p:cNvPr id="1467" name="直線矢印コネクタ 1466"/>
            <p:cNvCxnSpPr>
              <a:stCxn id="1444" idx="2"/>
            </p:cNvCxnSpPr>
            <p:nvPr/>
          </p:nvCxnSpPr>
          <p:spPr>
            <a:xfrm>
              <a:off x="7102439" y="4175999"/>
              <a:ext cx="779401" cy="1260000"/>
            </a:xfrm>
            <a:prstGeom prst="straightConnector1">
              <a:avLst/>
            </a:prstGeom>
            <a:noFill/>
            <a:ln w="36000">
              <a:solidFill>
                <a:srgbClr val="C69200"/>
              </a:solidFill>
              <a:prstDash val="solid"/>
            </a:ln>
          </p:spPr>
        </p:cxnSp>
        <p:cxnSp>
          <p:nvCxnSpPr>
            <p:cNvPr id="1468" name="直線矢印コネクタ 1467"/>
            <p:cNvCxnSpPr>
              <a:stCxn id="1444" idx="2"/>
            </p:cNvCxnSpPr>
            <p:nvPr/>
          </p:nvCxnSpPr>
          <p:spPr>
            <a:xfrm>
              <a:off x="7102439" y="4175999"/>
              <a:ext cx="394201" cy="1260000"/>
            </a:xfrm>
            <a:prstGeom prst="straightConnector1">
              <a:avLst/>
            </a:prstGeom>
            <a:noFill/>
            <a:ln w="36000">
              <a:solidFill>
                <a:srgbClr val="C69200"/>
              </a:solidFill>
              <a:prstDash val="solid"/>
            </a:ln>
          </p:spPr>
        </p:cxnSp>
        <p:cxnSp>
          <p:nvCxnSpPr>
            <p:cNvPr id="1469" name="直線矢印コネクタ 1468"/>
            <p:cNvCxnSpPr>
              <a:stCxn id="1444" idx="2"/>
            </p:cNvCxnSpPr>
            <p:nvPr/>
          </p:nvCxnSpPr>
          <p:spPr>
            <a:xfrm>
              <a:off x="7102439" y="4175999"/>
              <a:ext cx="8641" cy="1260000"/>
            </a:xfrm>
            <a:prstGeom prst="straightConnector1">
              <a:avLst/>
            </a:prstGeom>
            <a:noFill/>
            <a:ln w="36000">
              <a:solidFill>
                <a:srgbClr val="C69200"/>
              </a:solidFill>
              <a:prstDash val="solid"/>
            </a:ln>
          </p:spPr>
        </p:cxnSp>
        <p:cxnSp>
          <p:nvCxnSpPr>
            <p:cNvPr id="1470" name="直線矢印コネクタ 1469"/>
            <p:cNvCxnSpPr>
              <a:stCxn id="1444" idx="2"/>
            </p:cNvCxnSpPr>
            <p:nvPr/>
          </p:nvCxnSpPr>
          <p:spPr>
            <a:xfrm flipH="1">
              <a:off x="6725519" y="4175999"/>
              <a:ext cx="376920" cy="1260000"/>
            </a:xfrm>
            <a:prstGeom prst="straightConnector1">
              <a:avLst/>
            </a:prstGeom>
            <a:noFill/>
            <a:ln w="36000">
              <a:solidFill>
                <a:srgbClr val="C69200"/>
              </a:solidFill>
              <a:prstDash val="solid"/>
            </a:ln>
          </p:spPr>
        </p:cxnSp>
        <p:cxnSp>
          <p:nvCxnSpPr>
            <p:cNvPr id="1471" name="直線矢印コネクタ 1470"/>
            <p:cNvCxnSpPr>
              <a:stCxn id="1444" idx="2"/>
            </p:cNvCxnSpPr>
            <p:nvPr/>
          </p:nvCxnSpPr>
          <p:spPr>
            <a:xfrm flipH="1">
              <a:off x="6340680" y="4175999"/>
              <a:ext cx="761759" cy="1260000"/>
            </a:xfrm>
            <a:prstGeom prst="straightConnector1">
              <a:avLst/>
            </a:prstGeom>
            <a:noFill/>
            <a:ln w="36000">
              <a:solidFill>
                <a:srgbClr val="C69200"/>
              </a:solidFill>
              <a:prstDash val="solid"/>
            </a:ln>
          </p:spPr>
        </p:cxnSp>
        <p:cxnSp>
          <p:nvCxnSpPr>
            <p:cNvPr id="1472" name="直線矢印コネクタ 1471"/>
            <p:cNvCxnSpPr>
              <a:stCxn id="1444" idx="2"/>
            </p:cNvCxnSpPr>
            <p:nvPr/>
          </p:nvCxnSpPr>
          <p:spPr>
            <a:xfrm flipH="1">
              <a:off x="5955479" y="4175999"/>
              <a:ext cx="1146960" cy="1260000"/>
            </a:xfrm>
            <a:prstGeom prst="straightConnector1">
              <a:avLst/>
            </a:prstGeom>
            <a:noFill/>
            <a:ln w="36000">
              <a:solidFill>
                <a:srgbClr val="C69200"/>
              </a:solidFill>
              <a:prstDash val="solid"/>
            </a:ln>
          </p:spPr>
        </p:cxnSp>
        <p:cxnSp>
          <p:nvCxnSpPr>
            <p:cNvPr id="1473" name="直線矢印コネクタ 1472"/>
            <p:cNvCxnSpPr>
              <a:stCxn id="1444" idx="2"/>
            </p:cNvCxnSpPr>
            <p:nvPr/>
          </p:nvCxnSpPr>
          <p:spPr>
            <a:xfrm flipH="1">
              <a:off x="5570640" y="4175999"/>
              <a:ext cx="1531799" cy="1260000"/>
            </a:xfrm>
            <a:prstGeom prst="straightConnector1">
              <a:avLst/>
            </a:prstGeom>
            <a:noFill/>
            <a:ln w="36000">
              <a:solidFill>
                <a:srgbClr val="C69200"/>
              </a:solidFill>
              <a:prstDash val="solid"/>
            </a:ln>
          </p:spPr>
        </p:cxnSp>
        <p:cxnSp>
          <p:nvCxnSpPr>
            <p:cNvPr id="1474" name="直線矢印コネクタ 1473"/>
            <p:cNvCxnSpPr>
              <a:stCxn id="1444" idx="2"/>
            </p:cNvCxnSpPr>
            <p:nvPr/>
          </p:nvCxnSpPr>
          <p:spPr>
            <a:xfrm flipH="1">
              <a:off x="5185800" y="4175999"/>
              <a:ext cx="1916639" cy="1260000"/>
            </a:xfrm>
            <a:prstGeom prst="straightConnector1">
              <a:avLst/>
            </a:prstGeom>
            <a:noFill/>
            <a:ln w="36000">
              <a:solidFill>
                <a:srgbClr val="C69200"/>
              </a:solidFill>
              <a:prstDash val="solid"/>
            </a:ln>
          </p:spPr>
        </p:cxnSp>
        <p:cxnSp>
          <p:nvCxnSpPr>
            <p:cNvPr id="1475" name="直線矢印コネクタ 1474"/>
            <p:cNvCxnSpPr>
              <a:stCxn id="1444" idx="2"/>
            </p:cNvCxnSpPr>
            <p:nvPr/>
          </p:nvCxnSpPr>
          <p:spPr>
            <a:xfrm flipH="1">
              <a:off x="4800239" y="4175999"/>
              <a:ext cx="2302200" cy="1260000"/>
            </a:xfrm>
            <a:prstGeom prst="straightConnector1">
              <a:avLst/>
            </a:prstGeom>
            <a:noFill/>
            <a:ln w="36000">
              <a:solidFill>
                <a:srgbClr val="C69200"/>
              </a:solidFill>
              <a:prstDash val="solid"/>
            </a:ln>
          </p:spPr>
        </p:cxnSp>
        <p:cxnSp>
          <p:nvCxnSpPr>
            <p:cNvPr id="1476" name="直線矢印コネクタ 1475"/>
            <p:cNvCxnSpPr>
              <a:stCxn id="1444" idx="2"/>
            </p:cNvCxnSpPr>
            <p:nvPr/>
          </p:nvCxnSpPr>
          <p:spPr>
            <a:xfrm flipH="1">
              <a:off x="4414679" y="4175999"/>
              <a:ext cx="2687760" cy="1260000"/>
            </a:xfrm>
            <a:prstGeom prst="straightConnector1">
              <a:avLst/>
            </a:prstGeom>
            <a:noFill/>
            <a:ln w="36000">
              <a:solidFill>
                <a:srgbClr val="C69200"/>
              </a:solidFill>
              <a:prstDash val="solid"/>
            </a:ln>
          </p:spPr>
        </p:cxnSp>
        <p:cxnSp>
          <p:nvCxnSpPr>
            <p:cNvPr id="1477" name="直線矢印コネクタ 1476"/>
            <p:cNvCxnSpPr>
              <a:stCxn id="1444" idx="2"/>
            </p:cNvCxnSpPr>
            <p:nvPr/>
          </p:nvCxnSpPr>
          <p:spPr>
            <a:xfrm flipH="1">
              <a:off x="4029120" y="4175999"/>
              <a:ext cx="3073319" cy="1260000"/>
            </a:xfrm>
            <a:prstGeom prst="straightConnector1">
              <a:avLst/>
            </a:prstGeom>
            <a:noFill/>
            <a:ln w="36000">
              <a:solidFill>
                <a:srgbClr val="C69200"/>
              </a:solidFill>
              <a:prstDash val="solid"/>
            </a:ln>
          </p:spPr>
        </p:cxnSp>
        <p:cxnSp>
          <p:nvCxnSpPr>
            <p:cNvPr id="1478" name="直線矢印コネクタ 1477"/>
            <p:cNvCxnSpPr>
              <a:stCxn id="1444" idx="2"/>
            </p:cNvCxnSpPr>
            <p:nvPr/>
          </p:nvCxnSpPr>
          <p:spPr>
            <a:xfrm flipH="1">
              <a:off x="3644279" y="4175999"/>
              <a:ext cx="3458160" cy="1260000"/>
            </a:xfrm>
            <a:prstGeom prst="straightConnector1">
              <a:avLst/>
            </a:prstGeom>
            <a:noFill/>
            <a:ln w="36000">
              <a:solidFill>
                <a:srgbClr val="C69200"/>
              </a:solidFill>
              <a:prstDash val="solid"/>
            </a:ln>
          </p:spPr>
        </p:cxnSp>
        <p:cxnSp>
          <p:nvCxnSpPr>
            <p:cNvPr id="1479" name="直線矢印コネクタ 1478"/>
            <p:cNvCxnSpPr>
              <a:stCxn id="1444" idx="2"/>
            </p:cNvCxnSpPr>
            <p:nvPr/>
          </p:nvCxnSpPr>
          <p:spPr>
            <a:xfrm flipH="1">
              <a:off x="3259440" y="4175999"/>
              <a:ext cx="3842999" cy="1260000"/>
            </a:xfrm>
            <a:prstGeom prst="straightConnector1">
              <a:avLst/>
            </a:prstGeom>
            <a:noFill/>
            <a:ln w="36000">
              <a:solidFill>
                <a:srgbClr val="C69200"/>
              </a:solidFill>
              <a:prstDash val="solid"/>
            </a:ln>
          </p:spPr>
        </p:cxnSp>
        <p:cxnSp>
          <p:nvCxnSpPr>
            <p:cNvPr id="1480" name="直線矢印コネクタ 1479"/>
            <p:cNvCxnSpPr>
              <a:stCxn id="1444" idx="2"/>
            </p:cNvCxnSpPr>
            <p:nvPr/>
          </p:nvCxnSpPr>
          <p:spPr>
            <a:xfrm flipH="1">
              <a:off x="2874239" y="4175999"/>
              <a:ext cx="4228200" cy="1260000"/>
            </a:xfrm>
            <a:prstGeom prst="straightConnector1">
              <a:avLst/>
            </a:prstGeom>
            <a:noFill/>
            <a:ln w="36000">
              <a:solidFill>
                <a:srgbClr val="C69200"/>
              </a:solidFill>
              <a:prstDash val="solid"/>
            </a:ln>
          </p:spPr>
        </p:cxnSp>
        <p:cxnSp>
          <p:nvCxnSpPr>
            <p:cNvPr id="1481" name="直線矢印コネクタ 1480"/>
            <p:cNvCxnSpPr>
              <a:stCxn id="1444" idx="2"/>
            </p:cNvCxnSpPr>
            <p:nvPr/>
          </p:nvCxnSpPr>
          <p:spPr>
            <a:xfrm flipH="1">
              <a:off x="2489400" y="4175999"/>
              <a:ext cx="4613039" cy="1260000"/>
            </a:xfrm>
            <a:prstGeom prst="straightConnector1">
              <a:avLst/>
            </a:prstGeom>
            <a:noFill/>
            <a:ln w="36000">
              <a:solidFill>
                <a:srgbClr val="C69200"/>
              </a:solidFill>
              <a:prstDash val="solid"/>
            </a:ln>
          </p:spPr>
        </p:cxnSp>
        <p:cxnSp>
          <p:nvCxnSpPr>
            <p:cNvPr id="1482" name="直線矢印コネクタ 1481"/>
            <p:cNvCxnSpPr>
              <a:stCxn id="1444" idx="2"/>
            </p:cNvCxnSpPr>
            <p:nvPr/>
          </p:nvCxnSpPr>
          <p:spPr>
            <a:xfrm flipH="1">
              <a:off x="2104199" y="4175999"/>
              <a:ext cx="4998240" cy="1260000"/>
            </a:xfrm>
            <a:prstGeom prst="straightConnector1">
              <a:avLst/>
            </a:prstGeom>
            <a:noFill/>
            <a:ln w="36000">
              <a:solidFill>
                <a:srgbClr val="C69200"/>
              </a:solidFill>
              <a:prstDash val="solid"/>
            </a:ln>
          </p:spPr>
        </p:cxnSp>
        <p:cxnSp>
          <p:nvCxnSpPr>
            <p:cNvPr id="1483" name="直線矢印コネクタ 1482"/>
            <p:cNvCxnSpPr>
              <a:stCxn id="1444" idx="2"/>
            </p:cNvCxnSpPr>
            <p:nvPr/>
          </p:nvCxnSpPr>
          <p:spPr>
            <a:xfrm flipH="1">
              <a:off x="1718640" y="4175999"/>
              <a:ext cx="5383799" cy="1260000"/>
            </a:xfrm>
            <a:prstGeom prst="straightConnector1">
              <a:avLst/>
            </a:prstGeom>
            <a:noFill/>
            <a:ln w="36000">
              <a:solidFill>
                <a:srgbClr val="C69200"/>
              </a:solidFill>
              <a:prstDash val="solid"/>
            </a:ln>
          </p:spPr>
        </p:cxnSp>
        <p:cxnSp>
          <p:nvCxnSpPr>
            <p:cNvPr id="1484" name="直線矢印コネクタ 1483"/>
            <p:cNvCxnSpPr>
              <a:stCxn id="1444" idx="2"/>
            </p:cNvCxnSpPr>
            <p:nvPr/>
          </p:nvCxnSpPr>
          <p:spPr>
            <a:xfrm flipH="1">
              <a:off x="1333080" y="4175999"/>
              <a:ext cx="5769359" cy="1260000"/>
            </a:xfrm>
            <a:prstGeom prst="straightConnector1">
              <a:avLst/>
            </a:prstGeom>
            <a:noFill/>
            <a:ln w="36000">
              <a:solidFill>
                <a:srgbClr val="C69200"/>
              </a:solidFill>
              <a:prstDash val="solid"/>
            </a:ln>
          </p:spPr>
        </p:cxnSp>
        <p:cxnSp>
          <p:nvCxnSpPr>
            <p:cNvPr id="1485" name="直線矢印コネクタ 1484"/>
            <p:cNvCxnSpPr>
              <a:stCxn id="1444" idx="2"/>
            </p:cNvCxnSpPr>
            <p:nvPr/>
          </p:nvCxnSpPr>
          <p:spPr>
            <a:xfrm flipH="1">
              <a:off x="948239" y="4175999"/>
              <a:ext cx="6154200" cy="1260000"/>
            </a:xfrm>
            <a:prstGeom prst="straightConnector1">
              <a:avLst/>
            </a:prstGeom>
            <a:noFill/>
            <a:ln w="36000">
              <a:solidFill>
                <a:srgbClr val="C69200"/>
              </a:solidFill>
              <a:prstDash val="solid"/>
            </a:ln>
          </p:spPr>
        </p:cxnSp>
        <p:sp>
          <p:nvSpPr>
            <p:cNvPr id="1486" name="正方形/長方形 1485"/>
            <p:cNvSpPr/>
            <p:nvPr/>
          </p:nvSpPr>
          <p:spPr>
            <a:xfrm>
              <a:off x="7812360" y="3635999"/>
              <a:ext cx="360000" cy="540000"/>
            </a:xfrm>
            <a:prstGeom prst="rect">
              <a:avLst/>
            </a:prstGeom>
            <a:solidFill>
              <a:srgbClr val="A3B8CB"/>
            </a:solidFill>
            <a:ln w="0">
              <a:solidFill>
                <a:srgbClr val="000000"/>
              </a:solidFill>
              <a:prstDash val="solid"/>
            </a:ln>
          </p:spPr>
          <p:txBody>
            <a:bodyPr vert="horz" lIns="90000" tIns="45000" rIns="90000" bIns="45000" anchor="ctr" anchorCtr="1" compatLnSpc="0"/>
            <a:lstStyle/>
            <a:p>
              <a:pPr algn="ctr" defTabSz="449263" hangingPunct="0">
                <a:spcBef>
                  <a:spcPts val="0"/>
                </a:spcBef>
                <a:spcAft>
                  <a:spcPts val="0"/>
                </a:spcAft>
                <a:buClr>
                  <a:srgbClr val="000000"/>
                </a:buClr>
                <a:buSzPct val="100000"/>
                <a:buFont typeface="Times New Roman" pitchFamily="18" charset="0"/>
                <a:buNone/>
              </a:pPr>
              <a:r>
                <a:rPr kumimoji="0" lang="en-GB" sz="800" b="1" dirty="0" smtClean="0">
                  <a:solidFill>
                    <a:srgbClr val="FFFFFF"/>
                  </a:solidFill>
                  <a:latin typeface="Arial" pitchFamily="18"/>
                  <a:ea typeface="Arial Unicode MS" pitchFamily="2"/>
                  <a:cs typeface="Tahoma" pitchFamily="2"/>
                </a:rPr>
                <a:t>L2</a:t>
              </a:r>
              <a:endParaRPr kumimoji="0" lang="en-GB" sz="800" b="1" dirty="0">
                <a:solidFill>
                  <a:srgbClr val="FFFFFF"/>
                </a:solidFill>
                <a:latin typeface="Arial" pitchFamily="18"/>
                <a:ea typeface="Arial Unicode MS" pitchFamily="2"/>
                <a:cs typeface="Tahoma" pitchFamily="2"/>
              </a:endParaRPr>
            </a:p>
          </p:txBody>
        </p:sp>
        <p:cxnSp>
          <p:nvCxnSpPr>
            <p:cNvPr id="1487" name="直線矢印コネクタ 1486"/>
            <p:cNvCxnSpPr>
              <a:stCxn id="1486" idx="0"/>
            </p:cNvCxnSpPr>
            <p:nvPr/>
          </p:nvCxnSpPr>
          <p:spPr>
            <a:xfrm flipH="1" flipV="1">
              <a:off x="948239" y="2484000"/>
              <a:ext cx="7044121" cy="1151999"/>
            </a:xfrm>
            <a:prstGeom prst="straightConnector1">
              <a:avLst/>
            </a:prstGeom>
            <a:noFill/>
            <a:ln w="36000">
              <a:solidFill>
                <a:srgbClr val="A3B8CB"/>
              </a:solidFill>
              <a:prstDash val="solid"/>
            </a:ln>
          </p:spPr>
        </p:cxnSp>
        <p:cxnSp>
          <p:nvCxnSpPr>
            <p:cNvPr id="1488" name="直線矢印コネクタ 1487"/>
            <p:cNvCxnSpPr>
              <a:stCxn id="1486" idx="0"/>
            </p:cNvCxnSpPr>
            <p:nvPr/>
          </p:nvCxnSpPr>
          <p:spPr>
            <a:xfrm flipH="1" flipV="1">
              <a:off x="1333080" y="2484000"/>
              <a:ext cx="6659280" cy="1151999"/>
            </a:xfrm>
            <a:prstGeom prst="straightConnector1">
              <a:avLst/>
            </a:prstGeom>
            <a:noFill/>
            <a:ln w="36000">
              <a:solidFill>
                <a:srgbClr val="A3B8CB"/>
              </a:solidFill>
              <a:prstDash val="solid"/>
            </a:ln>
          </p:spPr>
        </p:cxnSp>
        <p:cxnSp>
          <p:nvCxnSpPr>
            <p:cNvPr id="1489" name="直線矢印コネクタ 1488"/>
            <p:cNvCxnSpPr>
              <a:stCxn id="1486" idx="0"/>
            </p:cNvCxnSpPr>
            <p:nvPr/>
          </p:nvCxnSpPr>
          <p:spPr>
            <a:xfrm flipH="1" flipV="1">
              <a:off x="1718640" y="2484000"/>
              <a:ext cx="6273720" cy="1151999"/>
            </a:xfrm>
            <a:prstGeom prst="straightConnector1">
              <a:avLst/>
            </a:prstGeom>
            <a:noFill/>
            <a:ln w="36000">
              <a:solidFill>
                <a:srgbClr val="A3B8CB"/>
              </a:solidFill>
              <a:prstDash val="solid"/>
            </a:ln>
          </p:spPr>
        </p:cxnSp>
        <p:cxnSp>
          <p:nvCxnSpPr>
            <p:cNvPr id="1490" name="直線矢印コネクタ 1489"/>
            <p:cNvCxnSpPr>
              <a:stCxn id="1486" idx="0"/>
            </p:cNvCxnSpPr>
            <p:nvPr/>
          </p:nvCxnSpPr>
          <p:spPr>
            <a:xfrm flipH="1" flipV="1">
              <a:off x="2104199" y="2484000"/>
              <a:ext cx="5888161" cy="1151999"/>
            </a:xfrm>
            <a:prstGeom prst="straightConnector1">
              <a:avLst/>
            </a:prstGeom>
            <a:noFill/>
            <a:ln w="36000">
              <a:solidFill>
                <a:srgbClr val="A3B8CB"/>
              </a:solidFill>
              <a:prstDash val="solid"/>
            </a:ln>
          </p:spPr>
        </p:cxnSp>
        <p:cxnSp>
          <p:nvCxnSpPr>
            <p:cNvPr id="1491" name="直線矢印コネクタ 1490"/>
            <p:cNvCxnSpPr>
              <a:stCxn id="1486" idx="0"/>
            </p:cNvCxnSpPr>
            <p:nvPr/>
          </p:nvCxnSpPr>
          <p:spPr>
            <a:xfrm flipH="1" flipV="1">
              <a:off x="2489400" y="2484000"/>
              <a:ext cx="5502960" cy="1151999"/>
            </a:xfrm>
            <a:prstGeom prst="straightConnector1">
              <a:avLst/>
            </a:prstGeom>
            <a:noFill/>
            <a:ln w="36000">
              <a:solidFill>
                <a:srgbClr val="A3B8CB"/>
              </a:solidFill>
              <a:prstDash val="solid"/>
            </a:ln>
          </p:spPr>
        </p:cxnSp>
        <p:cxnSp>
          <p:nvCxnSpPr>
            <p:cNvPr id="1492" name="直線矢印コネクタ 1491"/>
            <p:cNvCxnSpPr>
              <a:stCxn id="1486" idx="0"/>
            </p:cNvCxnSpPr>
            <p:nvPr/>
          </p:nvCxnSpPr>
          <p:spPr>
            <a:xfrm flipH="1" flipV="1">
              <a:off x="2874239" y="2484000"/>
              <a:ext cx="5118121" cy="1151999"/>
            </a:xfrm>
            <a:prstGeom prst="straightConnector1">
              <a:avLst/>
            </a:prstGeom>
            <a:noFill/>
            <a:ln w="36000">
              <a:solidFill>
                <a:srgbClr val="A3B8CB"/>
              </a:solidFill>
              <a:prstDash val="solid"/>
            </a:ln>
          </p:spPr>
        </p:cxnSp>
        <p:cxnSp>
          <p:nvCxnSpPr>
            <p:cNvPr id="1493" name="直線矢印コネクタ 1492"/>
            <p:cNvCxnSpPr>
              <a:stCxn id="1486" idx="0"/>
            </p:cNvCxnSpPr>
            <p:nvPr/>
          </p:nvCxnSpPr>
          <p:spPr>
            <a:xfrm flipH="1" flipV="1">
              <a:off x="3259440" y="2484000"/>
              <a:ext cx="4732920" cy="1151999"/>
            </a:xfrm>
            <a:prstGeom prst="straightConnector1">
              <a:avLst/>
            </a:prstGeom>
            <a:noFill/>
            <a:ln w="36000">
              <a:solidFill>
                <a:srgbClr val="A3B8CB"/>
              </a:solidFill>
              <a:prstDash val="solid"/>
            </a:ln>
          </p:spPr>
        </p:cxnSp>
        <p:cxnSp>
          <p:nvCxnSpPr>
            <p:cNvPr id="1494" name="直線矢印コネクタ 1493"/>
            <p:cNvCxnSpPr>
              <a:stCxn id="1486" idx="0"/>
            </p:cNvCxnSpPr>
            <p:nvPr/>
          </p:nvCxnSpPr>
          <p:spPr>
            <a:xfrm flipH="1" flipV="1">
              <a:off x="3644279" y="2484000"/>
              <a:ext cx="4348081" cy="1151999"/>
            </a:xfrm>
            <a:prstGeom prst="straightConnector1">
              <a:avLst/>
            </a:prstGeom>
            <a:noFill/>
            <a:ln w="36000">
              <a:solidFill>
                <a:srgbClr val="A3B8CB"/>
              </a:solidFill>
              <a:prstDash val="solid"/>
            </a:ln>
          </p:spPr>
        </p:cxnSp>
        <p:cxnSp>
          <p:nvCxnSpPr>
            <p:cNvPr id="1495" name="直線矢印コネクタ 1494"/>
            <p:cNvCxnSpPr>
              <a:stCxn id="1486" idx="0"/>
            </p:cNvCxnSpPr>
            <p:nvPr/>
          </p:nvCxnSpPr>
          <p:spPr>
            <a:xfrm flipH="1" flipV="1">
              <a:off x="4029120" y="2484000"/>
              <a:ext cx="3963240" cy="1151999"/>
            </a:xfrm>
            <a:prstGeom prst="straightConnector1">
              <a:avLst/>
            </a:prstGeom>
            <a:noFill/>
            <a:ln w="36000">
              <a:solidFill>
                <a:srgbClr val="A3B8CB"/>
              </a:solidFill>
              <a:prstDash val="solid"/>
            </a:ln>
          </p:spPr>
        </p:cxnSp>
        <p:cxnSp>
          <p:nvCxnSpPr>
            <p:cNvPr id="1496" name="直線矢印コネクタ 1495"/>
            <p:cNvCxnSpPr>
              <a:stCxn id="1486" idx="0"/>
            </p:cNvCxnSpPr>
            <p:nvPr/>
          </p:nvCxnSpPr>
          <p:spPr>
            <a:xfrm flipH="1" flipV="1">
              <a:off x="4414679" y="2484000"/>
              <a:ext cx="3577681" cy="1151999"/>
            </a:xfrm>
            <a:prstGeom prst="straightConnector1">
              <a:avLst/>
            </a:prstGeom>
            <a:noFill/>
            <a:ln w="36000">
              <a:solidFill>
                <a:srgbClr val="A3B8CB"/>
              </a:solidFill>
              <a:prstDash val="solid"/>
            </a:ln>
          </p:spPr>
        </p:cxnSp>
        <p:cxnSp>
          <p:nvCxnSpPr>
            <p:cNvPr id="1497" name="直線矢印コネクタ 1496"/>
            <p:cNvCxnSpPr>
              <a:stCxn id="1486" idx="0"/>
            </p:cNvCxnSpPr>
            <p:nvPr/>
          </p:nvCxnSpPr>
          <p:spPr>
            <a:xfrm flipH="1" flipV="1">
              <a:off x="4800239" y="2484000"/>
              <a:ext cx="3192121" cy="1151999"/>
            </a:xfrm>
            <a:prstGeom prst="straightConnector1">
              <a:avLst/>
            </a:prstGeom>
            <a:noFill/>
            <a:ln w="36000">
              <a:solidFill>
                <a:srgbClr val="A3B8CB"/>
              </a:solidFill>
              <a:prstDash val="solid"/>
            </a:ln>
          </p:spPr>
        </p:cxnSp>
        <p:cxnSp>
          <p:nvCxnSpPr>
            <p:cNvPr id="1498" name="直線矢印コネクタ 1497"/>
            <p:cNvCxnSpPr>
              <a:stCxn id="1486" idx="0"/>
            </p:cNvCxnSpPr>
            <p:nvPr/>
          </p:nvCxnSpPr>
          <p:spPr>
            <a:xfrm flipH="1" flipV="1">
              <a:off x="5185800" y="2484000"/>
              <a:ext cx="2806560" cy="1151999"/>
            </a:xfrm>
            <a:prstGeom prst="straightConnector1">
              <a:avLst/>
            </a:prstGeom>
            <a:noFill/>
            <a:ln w="36000">
              <a:solidFill>
                <a:srgbClr val="A3B8CB"/>
              </a:solidFill>
              <a:prstDash val="solid"/>
            </a:ln>
          </p:spPr>
        </p:cxnSp>
        <p:cxnSp>
          <p:nvCxnSpPr>
            <p:cNvPr id="1499" name="直線矢印コネクタ 1498"/>
            <p:cNvCxnSpPr>
              <a:stCxn id="1486" idx="0"/>
            </p:cNvCxnSpPr>
            <p:nvPr/>
          </p:nvCxnSpPr>
          <p:spPr>
            <a:xfrm flipH="1" flipV="1">
              <a:off x="5570640" y="2484000"/>
              <a:ext cx="2421720" cy="1151999"/>
            </a:xfrm>
            <a:prstGeom prst="straightConnector1">
              <a:avLst/>
            </a:prstGeom>
            <a:noFill/>
            <a:ln w="36000">
              <a:solidFill>
                <a:srgbClr val="A3B8CB"/>
              </a:solidFill>
              <a:prstDash val="solid"/>
            </a:ln>
          </p:spPr>
        </p:cxnSp>
        <p:cxnSp>
          <p:nvCxnSpPr>
            <p:cNvPr id="1500" name="直線矢印コネクタ 1499"/>
            <p:cNvCxnSpPr>
              <a:stCxn id="1486" idx="0"/>
            </p:cNvCxnSpPr>
            <p:nvPr/>
          </p:nvCxnSpPr>
          <p:spPr>
            <a:xfrm flipH="1" flipV="1">
              <a:off x="5955479" y="2484000"/>
              <a:ext cx="2036881" cy="1151999"/>
            </a:xfrm>
            <a:prstGeom prst="straightConnector1">
              <a:avLst/>
            </a:prstGeom>
            <a:noFill/>
            <a:ln w="36000">
              <a:solidFill>
                <a:srgbClr val="A3B8CB"/>
              </a:solidFill>
              <a:prstDash val="solid"/>
            </a:ln>
          </p:spPr>
        </p:cxnSp>
        <p:cxnSp>
          <p:nvCxnSpPr>
            <p:cNvPr id="1501" name="直線矢印コネクタ 1500"/>
            <p:cNvCxnSpPr>
              <a:stCxn id="1486" idx="0"/>
            </p:cNvCxnSpPr>
            <p:nvPr/>
          </p:nvCxnSpPr>
          <p:spPr>
            <a:xfrm flipH="1" flipV="1">
              <a:off x="6340680" y="2484000"/>
              <a:ext cx="1651680" cy="1151999"/>
            </a:xfrm>
            <a:prstGeom prst="straightConnector1">
              <a:avLst/>
            </a:prstGeom>
            <a:noFill/>
            <a:ln w="36000">
              <a:solidFill>
                <a:srgbClr val="A3B8CB"/>
              </a:solidFill>
              <a:prstDash val="solid"/>
            </a:ln>
          </p:spPr>
        </p:cxnSp>
        <p:cxnSp>
          <p:nvCxnSpPr>
            <p:cNvPr id="1502" name="直線矢印コネクタ 1501"/>
            <p:cNvCxnSpPr>
              <a:stCxn id="1486" idx="0"/>
            </p:cNvCxnSpPr>
            <p:nvPr/>
          </p:nvCxnSpPr>
          <p:spPr>
            <a:xfrm flipH="1" flipV="1">
              <a:off x="6725519" y="2484000"/>
              <a:ext cx="1266841" cy="1151999"/>
            </a:xfrm>
            <a:prstGeom prst="straightConnector1">
              <a:avLst/>
            </a:prstGeom>
            <a:noFill/>
            <a:ln w="36000">
              <a:solidFill>
                <a:srgbClr val="A3B8CB"/>
              </a:solidFill>
              <a:prstDash val="solid"/>
            </a:ln>
          </p:spPr>
        </p:cxnSp>
        <p:cxnSp>
          <p:nvCxnSpPr>
            <p:cNvPr id="1503" name="直線矢印コネクタ 1502"/>
            <p:cNvCxnSpPr>
              <a:stCxn id="1486" idx="0"/>
            </p:cNvCxnSpPr>
            <p:nvPr/>
          </p:nvCxnSpPr>
          <p:spPr>
            <a:xfrm flipH="1" flipV="1">
              <a:off x="7111080" y="2484000"/>
              <a:ext cx="881280" cy="1151999"/>
            </a:xfrm>
            <a:prstGeom prst="straightConnector1">
              <a:avLst/>
            </a:prstGeom>
            <a:noFill/>
            <a:ln w="36000">
              <a:solidFill>
                <a:srgbClr val="A3B8CB"/>
              </a:solidFill>
              <a:prstDash val="solid"/>
            </a:ln>
          </p:spPr>
        </p:cxnSp>
        <p:cxnSp>
          <p:nvCxnSpPr>
            <p:cNvPr id="1504" name="直線矢印コネクタ 1503"/>
            <p:cNvCxnSpPr>
              <a:stCxn id="1486" idx="0"/>
            </p:cNvCxnSpPr>
            <p:nvPr/>
          </p:nvCxnSpPr>
          <p:spPr>
            <a:xfrm flipH="1" flipV="1">
              <a:off x="7496640" y="2484000"/>
              <a:ext cx="495720" cy="1151999"/>
            </a:xfrm>
            <a:prstGeom prst="straightConnector1">
              <a:avLst/>
            </a:prstGeom>
            <a:noFill/>
            <a:ln w="36000">
              <a:solidFill>
                <a:srgbClr val="A3B8CB"/>
              </a:solidFill>
              <a:prstDash val="solid"/>
            </a:ln>
          </p:spPr>
        </p:cxnSp>
        <p:cxnSp>
          <p:nvCxnSpPr>
            <p:cNvPr id="1505" name="直線矢印コネクタ 1504"/>
            <p:cNvCxnSpPr>
              <a:stCxn id="1486" idx="0"/>
            </p:cNvCxnSpPr>
            <p:nvPr/>
          </p:nvCxnSpPr>
          <p:spPr>
            <a:xfrm flipH="1" flipV="1">
              <a:off x="7881840" y="2484000"/>
              <a:ext cx="110520" cy="1151999"/>
            </a:xfrm>
            <a:prstGeom prst="straightConnector1">
              <a:avLst/>
            </a:prstGeom>
            <a:noFill/>
            <a:ln w="36000">
              <a:solidFill>
                <a:srgbClr val="A3B8CB"/>
              </a:solidFill>
              <a:prstDash val="solid"/>
            </a:ln>
          </p:spPr>
        </p:cxnSp>
        <p:cxnSp>
          <p:nvCxnSpPr>
            <p:cNvPr id="1506" name="直線矢印コネクタ 1505"/>
            <p:cNvCxnSpPr>
              <a:stCxn id="1486" idx="0"/>
            </p:cNvCxnSpPr>
            <p:nvPr/>
          </p:nvCxnSpPr>
          <p:spPr>
            <a:xfrm flipV="1">
              <a:off x="7992360" y="2484000"/>
              <a:ext cx="275759" cy="1151999"/>
            </a:xfrm>
            <a:prstGeom prst="straightConnector1">
              <a:avLst/>
            </a:prstGeom>
            <a:noFill/>
            <a:ln w="36000">
              <a:solidFill>
                <a:srgbClr val="A3B8CB"/>
              </a:solidFill>
              <a:prstDash val="solid"/>
            </a:ln>
          </p:spPr>
        </p:cxnSp>
        <p:cxnSp>
          <p:nvCxnSpPr>
            <p:cNvPr id="1507" name="直線矢印コネクタ 1506"/>
            <p:cNvCxnSpPr>
              <a:stCxn id="1486" idx="0"/>
            </p:cNvCxnSpPr>
            <p:nvPr/>
          </p:nvCxnSpPr>
          <p:spPr>
            <a:xfrm flipV="1">
              <a:off x="7992360" y="2484000"/>
              <a:ext cx="791999" cy="1151999"/>
            </a:xfrm>
            <a:prstGeom prst="straightConnector1">
              <a:avLst/>
            </a:prstGeom>
            <a:noFill/>
            <a:ln w="36000">
              <a:solidFill>
                <a:srgbClr val="A3B8CB"/>
              </a:solidFill>
              <a:prstDash val="solid"/>
            </a:ln>
          </p:spPr>
        </p:cxnSp>
        <p:cxnSp>
          <p:nvCxnSpPr>
            <p:cNvPr id="1508" name="直線矢印コネクタ 1507"/>
            <p:cNvCxnSpPr/>
            <p:nvPr/>
          </p:nvCxnSpPr>
          <p:spPr>
            <a:xfrm>
              <a:off x="7992360" y="4175999"/>
              <a:ext cx="275759" cy="1260000"/>
            </a:xfrm>
            <a:prstGeom prst="straightConnector1">
              <a:avLst/>
            </a:prstGeom>
            <a:noFill/>
            <a:ln w="36000">
              <a:solidFill>
                <a:srgbClr val="A3B8CB"/>
              </a:solidFill>
              <a:prstDash val="solid"/>
            </a:ln>
          </p:spPr>
        </p:cxnSp>
        <p:cxnSp>
          <p:nvCxnSpPr>
            <p:cNvPr id="1509" name="直線矢印コネクタ 1508"/>
            <p:cNvCxnSpPr>
              <a:stCxn id="1486" idx="2"/>
            </p:cNvCxnSpPr>
            <p:nvPr/>
          </p:nvCxnSpPr>
          <p:spPr>
            <a:xfrm flipH="1">
              <a:off x="7881840" y="4175999"/>
              <a:ext cx="110520" cy="1260000"/>
            </a:xfrm>
            <a:prstGeom prst="straightConnector1">
              <a:avLst/>
            </a:prstGeom>
            <a:noFill/>
            <a:ln w="36000">
              <a:solidFill>
                <a:srgbClr val="A3B8CB"/>
              </a:solidFill>
              <a:prstDash val="solid"/>
            </a:ln>
          </p:spPr>
        </p:cxnSp>
        <p:cxnSp>
          <p:nvCxnSpPr>
            <p:cNvPr id="1510" name="直線矢印コネクタ 1509"/>
            <p:cNvCxnSpPr>
              <a:stCxn id="1486" idx="2"/>
            </p:cNvCxnSpPr>
            <p:nvPr/>
          </p:nvCxnSpPr>
          <p:spPr>
            <a:xfrm flipH="1">
              <a:off x="7496640" y="4175999"/>
              <a:ext cx="495720" cy="1260000"/>
            </a:xfrm>
            <a:prstGeom prst="straightConnector1">
              <a:avLst/>
            </a:prstGeom>
            <a:noFill/>
            <a:ln w="36000">
              <a:solidFill>
                <a:srgbClr val="A3B8CB"/>
              </a:solidFill>
              <a:prstDash val="solid"/>
            </a:ln>
          </p:spPr>
        </p:cxnSp>
        <p:cxnSp>
          <p:nvCxnSpPr>
            <p:cNvPr id="1511" name="直線矢印コネクタ 1510"/>
            <p:cNvCxnSpPr>
              <a:stCxn id="1486" idx="2"/>
            </p:cNvCxnSpPr>
            <p:nvPr/>
          </p:nvCxnSpPr>
          <p:spPr>
            <a:xfrm flipH="1">
              <a:off x="7111080" y="4175999"/>
              <a:ext cx="881280" cy="1260000"/>
            </a:xfrm>
            <a:prstGeom prst="straightConnector1">
              <a:avLst/>
            </a:prstGeom>
            <a:noFill/>
            <a:ln w="36000">
              <a:solidFill>
                <a:srgbClr val="A3B8CB"/>
              </a:solidFill>
              <a:prstDash val="solid"/>
            </a:ln>
          </p:spPr>
        </p:cxnSp>
        <p:cxnSp>
          <p:nvCxnSpPr>
            <p:cNvPr id="1512" name="直線矢印コネクタ 1511"/>
            <p:cNvCxnSpPr>
              <a:stCxn id="1486" idx="2"/>
            </p:cNvCxnSpPr>
            <p:nvPr/>
          </p:nvCxnSpPr>
          <p:spPr>
            <a:xfrm flipH="1">
              <a:off x="6725519" y="4175999"/>
              <a:ext cx="1266841" cy="1260000"/>
            </a:xfrm>
            <a:prstGeom prst="straightConnector1">
              <a:avLst/>
            </a:prstGeom>
            <a:noFill/>
            <a:ln w="36000">
              <a:solidFill>
                <a:srgbClr val="A3B8CB"/>
              </a:solidFill>
              <a:prstDash val="solid"/>
            </a:ln>
          </p:spPr>
        </p:cxnSp>
        <p:cxnSp>
          <p:nvCxnSpPr>
            <p:cNvPr id="1513" name="直線矢印コネクタ 1512"/>
            <p:cNvCxnSpPr>
              <a:stCxn id="1486" idx="2"/>
            </p:cNvCxnSpPr>
            <p:nvPr/>
          </p:nvCxnSpPr>
          <p:spPr>
            <a:xfrm flipH="1">
              <a:off x="6340680" y="4175999"/>
              <a:ext cx="1651680" cy="1260000"/>
            </a:xfrm>
            <a:prstGeom prst="straightConnector1">
              <a:avLst/>
            </a:prstGeom>
            <a:noFill/>
            <a:ln w="36000">
              <a:solidFill>
                <a:srgbClr val="A3B8CB"/>
              </a:solidFill>
              <a:prstDash val="solid"/>
            </a:ln>
          </p:spPr>
        </p:cxnSp>
        <p:cxnSp>
          <p:nvCxnSpPr>
            <p:cNvPr id="1514" name="直線矢印コネクタ 1513"/>
            <p:cNvCxnSpPr>
              <a:stCxn id="1486" idx="2"/>
            </p:cNvCxnSpPr>
            <p:nvPr/>
          </p:nvCxnSpPr>
          <p:spPr>
            <a:xfrm flipH="1">
              <a:off x="5955479" y="4175999"/>
              <a:ext cx="2036881" cy="1260000"/>
            </a:xfrm>
            <a:prstGeom prst="straightConnector1">
              <a:avLst/>
            </a:prstGeom>
            <a:noFill/>
            <a:ln w="36000">
              <a:solidFill>
                <a:srgbClr val="A3B8CB"/>
              </a:solidFill>
              <a:prstDash val="solid"/>
            </a:ln>
          </p:spPr>
        </p:cxnSp>
        <p:cxnSp>
          <p:nvCxnSpPr>
            <p:cNvPr id="1515" name="直線矢印コネクタ 1514"/>
            <p:cNvCxnSpPr>
              <a:stCxn id="1486" idx="2"/>
            </p:cNvCxnSpPr>
            <p:nvPr/>
          </p:nvCxnSpPr>
          <p:spPr>
            <a:xfrm flipH="1">
              <a:off x="5570640" y="4175999"/>
              <a:ext cx="2421720" cy="1260000"/>
            </a:xfrm>
            <a:prstGeom prst="straightConnector1">
              <a:avLst/>
            </a:prstGeom>
            <a:noFill/>
            <a:ln w="36000">
              <a:solidFill>
                <a:srgbClr val="A3B8CB"/>
              </a:solidFill>
              <a:prstDash val="solid"/>
            </a:ln>
          </p:spPr>
        </p:cxnSp>
        <p:cxnSp>
          <p:nvCxnSpPr>
            <p:cNvPr id="1516" name="直線矢印コネクタ 1515"/>
            <p:cNvCxnSpPr>
              <a:stCxn id="1486" idx="2"/>
            </p:cNvCxnSpPr>
            <p:nvPr/>
          </p:nvCxnSpPr>
          <p:spPr>
            <a:xfrm flipH="1">
              <a:off x="5185800" y="4175999"/>
              <a:ext cx="2806560" cy="1260000"/>
            </a:xfrm>
            <a:prstGeom prst="straightConnector1">
              <a:avLst/>
            </a:prstGeom>
            <a:noFill/>
            <a:ln w="36000">
              <a:solidFill>
                <a:srgbClr val="A3B8CB"/>
              </a:solidFill>
              <a:prstDash val="solid"/>
            </a:ln>
          </p:spPr>
        </p:cxnSp>
        <p:cxnSp>
          <p:nvCxnSpPr>
            <p:cNvPr id="1517" name="直線矢印コネクタ 1516"/>
            <p:cNvCxnSpPr>
              <a:stCxn id="1486" idx="2"/>
            </p:cNvCxnSpPr>
            <p:nvPr/>
          </p:nvCxnSpPr>
          <p:spPr>
            <a:xfrm flipH="1">
              <a:off x="4800239" y="4175999"/>
              <a:ext cx="3192121" cy="1260000"/>
            </a:xfrm>
            <a:prstGeom prst="straightConnector1">
              <a:avLst/>
            </a:prstGeom>
            <a:noFill/>
            <a:ln w="36000">
              <a:solidFill>
                <a:srgbClr val="A3B8CB"/>
              </a:solidFill>
              <a:prstDash val="solid"/>
            </a:ln>
          </p:spPr>
        </p:cxnSp>
        <p:cxnSp>
          <p:nvCxnSpPr>
            <p:cNvPr id="1518" name="直線矢印コネクタ 1517"/>
            <p:cNvCxnSpPr>
              <a:stCxn id="1486" idx="2"/>
            </p:cNvCxnSpPr>
            <p:nvPr/>
          </p:nvCxnSpPr>
          <p:spPr>
            <a:xfrm flipH="1">
              <a:off x="4414679" y="4175999"/>
              <a:ext cx="3577681" cy="1260000"/>
            </a:xfrm>
            <a:prstGeom prst="straightConnector1">
              <a:avLst/>
            </a:prstGeom>
            <a:noFill/>
            <a:ln w="36000">
              <a:solidFill>
                <a:srgbClr val="A3B8CB"/>
              </a:solidFill>
              <a:prstDash val="solid"/>
            </a:ln>
          </p:spPr>
        </p:cxnSp>
        <p:cxnSp>
          <p:nvCxnSpPr>
            <p:cNvPr id="1519" name="直線矢印コネクタ 1518"/>
            <p:cNvCxnSpPr>
              <a:stCxn id="1486" idx="2"/>
            </p:cNvCxnSpPr>
            <p:nvPr/>
          </p:nvCxnSpPr>
          <p:spPr>
            <a:xfrm flipH="1">
              <a:off x="4029120" y="4175999"/>
              <a:ext cx="3963240" cy="1260000"/>
            </a:xfrm>
            <a:prstGeom prst="straightConnector1">
              <a:avLst/>
            </a:prstGeom>
            <a:noFill/>
            <a:ln w="36000">
              <a:solidFill>
                <a:srgbClr val="A3B8CB"/>
              </a:solidFill>
              <a:prstDash val="solid"/>
            </a:ln>
          </p:spPr>
        </p:cxnSp>
        <p:cxnSp>
          <p:nvCxnSpPr>
            <p:cNvPr id="1520" name="直線矢印コネクタ 1519"/>
            <p:cNvCxnSpPr>
              <a:stCxn id="1486" idx="2"/>
            </p:cNvCxnSpPr>
            <p:nvPr/>
          </p:nvCxnSpPr>
          <p:spPr>
            <a:xfrm flipH="1">
              <a:off x="3644279" y="4175999"/>
              <a:ext cx="4348081" cy="1260000"/>
            </a:xfrm>
            <a:prstGeom prst="straightConnector1">
              <a:avLst/>
            </a:prstGeom>
            <a:noFill/>
            <a:ln w="36000">
              <a:solidFill>
                <a:srgbClr val="A3B8CB"/>
              </a:solidFill>
              <a:prstDash val="solid"/>
            </a:ln>
          </p:spPr>
        </p:cxnSp>
        <p:cxnSp>
          <p:nvCxnSpPr>
            <p:cNvPr id="1521" name="直線矢印コネクタ 1520"/>
            <p:cNvCxnSpPr>
              <a:stCxn id="1486" idx="2"/>
            </p:cNvCxnSpPr>
            <p:nvPr/>
          </p:nvCxnSpPr>
          <p:spPr>
            <a:xfrm flipH="1">
              <a:off x="3259440" y="4175999"/>
              <a:ext cx="4732920" cy="1260000"/>
            </a:xfrm>
            <a:prstGeom prst="straightConnector1">
              <a:avLst/>
            </a:prstGeom>
            <a:noFill/>
            <a:ln w="36000">
              <a:solidFill>
                <a:srgbClr val="A3B8CB"/>
              </a:solidFill>
              <a:prstDash val="solid"/>
            </a:ln>
          </p:spPr>
        </p:cxnSp>
        <p:cxnSp>
          <p:nvCxnSpPr>
            <p:cNvPr id="1522" name="直線矢印コネクタ 1521"/>
            <p:cNvCxnSpPr>
              <a:stCxn id="1486" idx="2"/>
            </p:cNvCxnSpPr>
            <p:nvPr/>
          </p:nvCxnSpPr>
          <p:spPr>
            <a:xfrm flipH="1">
              <a:off x="2874239" y="4175999"/>
              <a:ext cx="5118121" cy="1260000"/>
            </a:xfrm>
            <a:prstGeom prst="straightConnector1">
              <a:avLst/>
            </a:prstGeom>
            <a:noFill/>
            <a:ln w="36000">
              <a:solidFill>
                <a:srgbClr val="A3B8CB"/>
              </a:solidFill>
              <a:prstDash val="solid"/>
            </a:ln>
          </p:spPr>
        </p:cxnSp>
        <p:cxnSp>
          <p:nvCxnSpPr>
            <p:cNvPr id="1523" name="直線矢印コネクタ 1522"/>
            <p:cNvCxnSpPr>
              <a:stCxn id="1486" idx="2"/>
            </p:cNvCxnSpPr>
            <p:nvPr/>
          </p:nvCxnSpPr>
          <p:spPr>
            <a:xfrm flipH="1">
              <a:off x="2489400" y="4175999"/>
              <a:ext cx="5502960" cy="1260000"/>
            </a:xfrm>
            <a:prstGeom prst="straightConnector1">
              <a:avLst/>
            </a:prstGeom>
            <a:noFill/>
            <a:ln w="36000">
              <a:solidFill>
                <a:srgbClr val="A3B8CB"/>
              </a:solidFill>
              <a:prstDash val="solid"/>
            </a:ln>
          </p:spPr>
        </p:cxnSp>
        <p:cxnSp>
          <p:nvCxnSpPr>
            <p:cNvPr id="1524" name="直線矢印コネクタ 1523"/>
            <p:cNvCxnSpPr>
              <a:stCxn id="1486" idx="2"/>
            </p:cNvCxnSpPr>
            <p:nvPr/>
          </p:nvCxnSpPr>
          <p:spPr>
            <a:xfrm flipH="1">
              <a:off x="2104199" y="4175999"/>
              <a:ext cx="5888161" cy="1260000"/>
            </a:xfrm>
            <a:prstGeom prst="straightConnector1">
              <a:avLst/>
            </a:prstGeom>
            <a:noFill/>
            <a:ln w="36000">
              <a:solidFill>
                <a:srgbClr val="A3B8CB"/>
              </a:solidFill>
              <a:prstDash val="solid"/>
            </a:ln>
          </p:spPr>
        </p:cxnSp>
        <p:cxnSp>
          <p:nvCxnSpPr>
            <p:cNvPr id="1525" name="直線矢印コネクタ 1524"/>
            <p:cNvCxnSpPr>
              <a:stCxn id="1486" idx="2"/>
            </p:cNvCxnSpPr>
            <p:nvPr/>
          </p:nvCxnSpPr>
          <p:spPr>
            <a:xfrm flipH="1">
              <a:off x="1718640" y="4175999"/>
              <a:ext cx="6273720" cy="1260000"/>
            </a:xfrm>
            <a:prstGeom prst="straightConnector1">
              <a:avLst/>
            </a:prstGeom>
            <a:noFill/>
            <a:ln w="36000">
              <a:solidFill>
                <a:srgbClr val="A3B8CB"/>
              </a:solidFill>
              <a:prstDash val="solid"/>
            </a:ln>
          </p:spPr>
        </p:cxnSp>
        <p:cxnSp>
          <p:nvCxnSpPr>
            <p:cNvPr id="1526" name="直線矢印コネクタ 1525"/>
            <p:cNvCxnSpPr>
              <a:stCxn id="1486" idx="2"/>
            </p:cNvCxnSpPr>
            <p:nvPr/>
          </p:nvCxnSpPr>
          <p:spPr>
            <a:xfrm flipH="1">
              <a:off x="1333080" y="4175999"/>
              <a:ext cx="6659280" cy="1260000"/>
            </a:xfrm>
            <a:prstGeom prst="straightConnector1">
              <a:avLst/>
            </a:prstGeom>
            <a:noFill/>
            <a:ln w="36000">
              <a:solidFill>
                <a:srgbClr val="A3B8CB"/>
              </a:solidFill>
              <a:prstDash val="solid"/>
            </a:ln>
          </p:spPr>
        </p:cxnSp>
        <p:cxnSp>
          <p:nvCxnSpPr>
            <p:cNvPr id="1527" name="直線矢印コネクタ 1526"/>
            <p:cNvCxnSpPr>
              <a:stCxn id="1486" idx="2"/>
            </p:cNvCxnSpPr>
            <p:nvPr/>
          </p:nvCxnSpPr>
          <p:spPr>
            <a:xfrm flipH="1">
              <a:off x="948239" y="4175999"/>
              <a:ext cx="7044121" cy="1260000"/>
            </a:xfrm>
            <a:prstGeom prst="straightConnector1">
              <a:avLst/>
            </a:prstGeom>
            <a:noFill/>
            <a:ln w="36000">
              <a:solidFill>
                <a:srgbClr val="A3B8CB"/>
              </a:solidFill>
              <a:prstDash val="solid"/>
            </a:ln>
          </p:spPr>
        </p:cxnSp>
      </p:grpSp>
      <p:sp>
        <p:nvSpPr>
          <p:cNvPr id="1528" name="テキスト ボックス 1527"/>
          <p:cNvSpPr txBox="1"/>
          <p:nvPr/>
        </p:nvSpPr>
        <p:spPr>
          <a:xfrm>
            <a:off x="3214678" y="4500570"/>
            <a:ext cx="2928958" cy="2197525"/>
          </a:xfrm>
          <a:prstGeom prst="rect">
            <a:avLst/>
          </a:prstGeom>
          <a:noFill/>
        </p:spPr>
        <p:txBody>
          <a:bodyPr wrap="square" rtlCol="0">
            <a:spAutoFit/>
          </a:bodyPr>
          <a:lstStyle/>
          <a:p>
            <a:pPr algn="ctr" defTabSz="449263">
              <a:lnSpc>
                <a:spcPct val="95000"/>
              </a:lnSpc>
              <a:buClr>
                <a:srgbClr val="000000"/>
              </a:buClr>
              <a:buSzPct val="100000"/>
              <a:buFont typeface="Times New Roman" pitchFamily="18" charset="0"/>
              <a:buNone/>
            </a:pPr>
            <a:r>
              <a:rPr lang="en-US" altLang="ja-JP" sz="3200" dirty="0" smtClean="0">
                <a:solidFill>
                  <a:srgbClr val="000000"/>
                </a:solidFill>
                <a:latin typeface="Comic Sans MS" pitchFamily="66" charset="0"/>
                <a:ea typeface="ＭＳ Ｐゴシック" charset="-128"/>
              </a:rPr>
              <a:t>Ideal</a:t>
            </a:r>
            <a:br>
              <a:rPr lang="en-US" altLang="ja-JP" sz="3200" dirty="0" smtClean="0">
                <a:solidFill>
                  <a:srgbClr val="000000"/>
                </a:solidFill>
                <a:latin typeface="Comic Sans MS" pitchFamily="66" charset="0"/>
                <a:ea typeface="ＭＳ Ｐゴシック" charset="-128"/>
              </a:rPr>
            </a:br>
            <a:r>
              <a:rPr lang="en-US" altLang="ja-JP" sz="3200" dirty="0" smtClean="0">
                <a:solidFill>
                  <a:srgbClr val="000000"/>
                </a:solidFill>
                <a:latin typeface="Comic Sans MS" pitchFamily="66" charset="0"/>
                <a:ea typeface="ＭＳ Ｐゴシック" charset="-128"/>
              </a:rPr>
              <a:t>TSUBAME2.0</a:t>
            </a:r>
            <a:r>
              <a:rPr lang="en-US" altLang="ja-JP" sz="2000" dirty="0" smtClean="0">
                <a:solidFill>
                  <a:srgbClr val="000000"/>
                </a:solidFill>
                <a:latin typeface="Comic Sans MS" pitchFamily="66" charset="0"/>
                <a:ea typeface="ＭＳ Ｐゴシック" charset="-128"/>
              </a:rPr>
              <a:t/>
            </a:r>
            <a:br>
              <a:rPr lang="en-US" altLang="ja-JP" sz="2000" dirty="0" smtClean="0">
                <a:solidFill>
                  <a:srgbClr val="000000"/>
                </a:solidFill>
                <a:latin typeface="Comic Sans MS" pitchFamily="66" charset="0"/>
                <a:ea typeface="ＭＳ Ｐゴシック" charset="-128"/>
              </a:rPr>
            </a:br>
            <a:r>
              <a:rPr lang="en-US" altLang="ja-JP" sz="2000" dirty="0" smtClean="0">
                <a:solidFill>
                  <a:srgbClr val="000000"/>
                </a:solidFill>
                <a:latin typeface="Comic Sans MS" pitchFamily="66" charset="0"/>
                <a:ea typeface="ＭＳ Ｐゴシック" charset="-128"/>
              </a:rPr>
              <a:t>(4+4)GB/s Link</a:t>
            </a:r>
            <a:br>
              <a:rPr lang="en-US" altLang="ja-JP" sz="2000" dirty="0" smtClean="0">
                <a:solidFill>
                  <a:srgbClr val="000000"/>
                </a:solidFill>
                <a:latin typeface="Comic Sans MS" pitchFamily="66" charset="0"/>
                <a:ea typeface="ＭＳ Ｐゴシック" charset="-128"/>
              </a:rPr>
            </a:br>
            <a:r>
              <a:rPr lang="en-US" altLang="ja-JP" sz="2000" dirty="0" smtClean="0">
                <a:solidFill>
                  <a:srgbClr val="000000"/>
                </a:solidFill>
                <a:latin typeface="Comic Sans MS" pitchFamily="66" charset="0"/>
                <a:ea typeface="ＭＳ Ｐゴシック" charset="-128"/>
              </a:rPr>
              <a:t>2us latency</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Full Bisection Fat Tree</a:t>
            </a:r>
          </a:p>
          <a:p>
            <a:pPr algn="ct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~60TB/s Bisection BW</a:t>
            </a:r>
          </a:p>
        </p:txBody>
      </p:sp>
      <p:pic>
        <p:nvPicPr>
          <p:cNvPr id="1077254" name="Picture 6" descr="http://www.moriyama.com/diary/2002/earthsimulator/earthsimulator4.JPG"/>
          <p:cNvPicPr>
            <a:picLocks noChangeAspect="1" noChangeArrowheads="1"/>
          </p:cNvPicPr>
          <p:nvPr/>
        </p:nvPicPr>
        <p:blipFill>
          <a:blip r:embed="rId4" cstate="print"/>
          <a:srcRect/>
          <a:stretch>
            <a:fillRect/>
          </a:stretch>
        </p:blipFill>
        <p:spPr bwMode="auto">
          <a:xfrm>
            <a:off x="71408" y="1357298"/>
            <a:ext cx="2571766" cy="1714512"/>
          </a:xfrm>
          <a:prstGeom prst="rect">
            <a:avLst/>
          </a:prstGeom>
          <a:noFill/>
        </p:spPr>
      </p:pic>
      <p:pic>
        <p:nvPicPr>
          <p:cNvPr id="1077255" name="Picture 7"/>
          <p:cNvPicPr>
            <a:picLocks noChangeAspect="1" noChangeArrowheads="1"/>
          </p:cNvPicPr>
          <p:nvPr/>
        </p:nvPicPr>
        <p:blipFill>
          <a:blip r:embed="rId5" cstate="print"/>
          <a:srcRect/>
          <a:stretch>
            <a:fillRect/>
          </a:stretch>
        </p:blipFill>
        <p:spPr bwMode="auto">
          <a:xfrm>
            <a:off x="6881850" y="1142984"/>
            <a:ext cx="1976430" cy="1482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2852"/>
            <a:ext cx="8858312" cy="1433513"/>
          </a:xfrm>
        </p:spPr>
        <p:txBody>
          <a:bodyPr/>
          <a:lstStyle/>
          <a:p>
            <a:r>
              <a:rPr kumimoji="1" lang="en-US" altLang="ja-JP" dirty="0" smtClean="0"/>
              <a:t>Summary of Comparisons</a:t>
            </a:r>
            <a:endParaRPr kumimoji="1" lang="ja-JP" altLang="en-US" dirty="0"/>
          </a:p>
        </p:txBody>
      </p:sp>
      <p:sp>
        <p:nvSpPr>
          <p:cNvPr id="3" name="コンテンツ プレースホルダ 2"/>
          <p:cNvSpPr>
            <a:spLocks noGrp="1"/>
          </p:cNvSpPr>
          <p:nvPr>
            <p:ph idx="1"/>
          </p:nvPr>
        </p:nvSpPr>
        <p:spPr>
          <a:xfrm>
            <a:off x="0" y="1428736"/>
            <a:ext cx="8929718" cy="4233863"/>
          </a:xfrm>
        </p:spPr>
        <p:txBody>
          <a:bodyPr/>
          <a:lstStyle/>
          <a:p>
            <a:pPr>
              <a:lnSpc>
                <a:spcPct val="100000"/>
              </a:lnSpc>
            </a:pPr>
            <a:r>
              <a:rPr kumimoji="1" lang="en-US" altLang="ja-JP" sz="2800" dirty="0" smtClean="0"/>
              <a:t>(1) ES1 vs. Ideal TSUBAME2.0</a:t>
            </a:r>
          </a:p>
          <a:p>
            <a:pPr lvl="1">
              <a:lnSpc>
                <a:spcPct val="100000"/>
              </a:lnSpc>
            </a:pPr>
            <a:r>
              <a:rPr kumimoji="1" lang="en-US" altLang="ja-JP" sz="2400" dirty="0" smtClean="0"/>
              <a:t>Similar (</a:t>
            </a:r>
            <a:r>
              <a:rPr kumimoji="1" lang="en-US" altLang="ja-JP" sz="2400" dirty="0" err="1" smtClean="0"/>
              <a:t>Mem</a:t>
            </a:r>
            <a:r>
              <a:rPr kumimoji="1" lang="en-US" altLang="ja-JP" sz="2400" dirty="0" smtClean="0"/>
              <a:t> BW : Network BW), full bisection NW</a:t>
            </a:r>
          </a:p>
          <a:p>
            <a:pPr lvl="1">
              <a:lnSpc>
                <a:spcPct val="100000"/>
              </a:lnSpc>
            </a:pPr>
            <a:r>
              <a:rPr kumimoji="1" lang="en-US" altLang="ja-JP" sz="2400" dirty="0" smtClean="0"/>
              <a:t>ES1</a:t>
            </a:r>
            <a:r>
              <a:rPr kumimoji="1" lang="ja-JP" altLang="en-US" sz="2400" dirty="0" smtClean="0"/>
              <a:t> ∑</a:t>
            </a:r>
            <a:r>
              <a:rPr kumimoji="1" lang="en-US" altLang="ja-JP" sz="2400" dirty="0" smtClean="0"/>
              <a:t>BW : TSUBAME2 </a:t>
            </a:r>
            <a:r>
              <a:rPr kumimoji="1" lang="ja-JP" altLang="en-US" sz="2400" dirty="0" smtClean="0"/>
              <a:t>∑</a:t>
            </a:r>
            <a:r>
              <a:rPr kumimoji="1" lang="en-US" altLang="ja-JP" sz="2400" dirty="0" smtClean="0"/>
              <a:t>BW = 1 : 6</a:t>
            </a:r>
          </a:p>
          <a:p>
            <a:pPr lvl="1">
              <a:lnSpc>
                <a:spcPct val="100000"/>
              </a:lnSpc>
              <a:buFont typeface="Symbol"/>
              <a:buChar char="Þ"/>
            </a:pPr>
            <a:r>
              <a:rPr kumimoji="1" lang="ja-JP" altLang="en-US" sz="2400" dirty="0" smtClean="0">
                <a:solidFill>
                  <a:srgbClr val="C00000"/>
                </a:solidFill>
              </a:rPr>
              <a:t> </a:t>
            </a:r>
            <a:r>
              <a:rPr kumimoji="1" lang="en-US" altLang="ja-JP" sz="2400" b="1" dirty="0" smtClean="0">
                <a:solidFill>
                  <a:srgbClr val="C00000"/>
                </a:solidFill>
              </a:rPr>
              <a:t>BW-bound apps (e.g. CFD) should scale equally on both </a:t>
            </a:r>
            <a:r>
              <a:rPr kumimoji="1" lang="en-US" altLang="ja-JP" sz="2400" b="1" dirty="0" err="1" smtClean="0">
                <a:solidFill>
                  <a:srgbClr val="C00000"/>
                </a:solidFill>
              </a:rPr>
              <a:t>w.r.t</a:t>
            </a:r>
            <a:r>
              <a:rPr kumimoji="1" lang="en-US" altLang="ja-JP" sz="2400" b="1" dirty="0" smtClean="0">
                <a:solidFill>
                  <a:srgbClr val="C00000"/>
                </a:solidFill>
              </a:rPr>
              <a:t>.</a:t>
            </a:r>
            <a:r>
              <a:rPr kumimoji="1" lang="ja-JP" altLang="en-US" sz="2400" b="1" dirty="0" smtClean="0">
                <a:solidFill>
                  <a:srgbClr val="C00000"/>
                </a:solidFill>
              </a:rPr>
              <a:t> ∑</a:t>
            </a:r>
            <a:r>
              <a:rPr kumimoji="1" lang="en-US" altLang="ja-JP" sz="2400" b="1" dirty="0" smtClean="0">
                <a:solidFill>
                  <a:srgbClr val="C00000"/>
                </a:solidFill>
              </a:rPr>
              <a:t>BW (TSUBAME2.0  6 times faster), Other apps </a:t>
            </a:r>
            <a:r>
              <a:rPr kumimoji="1" lang="en-US" altLang="ja-JP" sz="2400" b="1" i="1" dirty="0" smtClean="0">
                <a:solidFill>
                  <a:srgbClr val="C00000"/>
                </a:solidFill>
              </a:rPr>
              <a:t>drastically</a:t>
            </a:r>
            <a:r>
              <a:rPr kumimoji="1" lang="en-US" altLang="ja-JP" sz="2400" b="1" dirty="0" smtClean="0">
                <a:solidFill>
                  <a:srgbClr val="C00000"/>
                </a:solidFill>
              </a:rPr>
              <a:t> faster on TSUBAME2.0</a:t>
            </a:r>
          </a:p>
          <a:p>
            <a:pPr>
              <a:lnSpc>
                <a:spcPct val="100000"/>
              </a:lnSpc>
            </a:pPr>
            <a:r>
              <a:rPr kumimoji="1" lang="en-US" altLang="ja-JP" sz="2800" dirty="0" smtClean="0"/>
              <a:t>(2) 10PF NLP vs. Ideal TSUBAME2.0</a:t>
            </a:r>
          </a:p>
          <a:p>
            <a:pPr lvl="1">
              <a:lnSpc>
                <a:spcPct val="100000"/>
              </a:lnSpc>
            </a:pPr>
            <a:r>
              <a:rPr kumimoji="1" lang="en-US" altLang="ja-JP" sz="2400" dirty="0" smtClean="0"/>
              <a:t>Similar Memory Bytes/Flop (0.3~0.5)</a:t>
            </a:r>
          </a:p>
          <a:p>
            <a:pPr lvl="1">
              <a:lnSpc>
                <a:spcPct val="100000"/>
              </a:lnSpc>
            </a:pPr>
            <a:r>
              <a:rPr kumimoji="1" lang="en-US" altLang="ja-JP" sz="2400" dirty="0" smtClean="0"/>
              <a:t>NLP x2 superior on </a:t>
            </a:r>
            <a:r>
              <a:rPr kumimoji="1" lang="en-US" altLang="ja-JP" sz="2400" dirty="0" err="1" smtClean="0"/>
              <a:t>Mem</a:t>
            </a:r>
            <a:r>
              <a:rPr kumimoji="1" lang="en-US" altLang="ja-JP" sz="2400" dirty="0" smtClean="0"/>
              <a:t> BW : Network BW </a:t>
            </a:r>
          </a:p>
          <a:p>
            <a:pPr lvl="1">
              <a:lnSpc>
                <a:spcPct val="100000"/>
              </a:lnSpc>
            </a:pPr>
            <a:r>
              <a:rPr kumimoji="1" lang="en-US" altLang="ja-JP" sz="2400" dirty="0" smtClean="0"/>
              <a:t>TSUBAME2.0 x2 better on Bisection BW?</a:t>
            </a:r>
          </a:p>
          <a:p>
            <a:pPr lvl="1">
              <a:lnSpc>
                <a:spcPct val="100000"/>
              </a:lnSpc>
              <a:buFont typeface="Symbol"/>
              <a:buChar char="Þ"/>
            </a:pPr>
            <a:r>
              <a:rPr kumimoji="1" lang="en-US" altLang="ja-JP" sz="2400" b="1" dirty="0" smtClean="0">
                <a:solidFill>
                  <a:srgbClr val="C00000"/>
                </a:solidFill>
              </a:rPr>
              <a:t> Most apps similar efficiency and (strong) scalability </a:t>
            </a:r>
            <a:br>
              <a:rPr kumimoji="1" lang="en-US" altLang="ja-JP" sz="2400" b="1" dirty="0" smtClean="0">
                <a:solidFill>
                  <a:srgbClr val="C00000"/>
                </a:solidFill>
              </a:rPr>
            </a:br>
            <a:r>
              <a:rPr kumimoji="1" lang="en-US" altLang="ja-JP" sz="2400" b="1" dirty="0" smtClean="0">
                <a:solidFill>
                  <a:srgbClr val="C00000"/>
                </a:solidFill>
              </a:rPr>
              <a:t>NLP ~4 times faster on full machine (weak scaling)</a:t>
            </a:r>
          </a:p>
          <a:p>
            <a:pPr>
              <a:lnSpc>
                <a:spcPct val="100000"/>
              </a:lnSpc>
              <a:buNone/>
            </a:pPr>
            <a:endParaRPr kumimoji="1" lang="ja-JP"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図 19" descr="2004-tsunami.jpg"/>
          <p:cNvPicPr>
            <a:picLocks noChangeAspect="1"/>
          </p:cNvPicPr>
          <p:nvPr/>
        </p:nvPicPr>
        <p:blipFill>
          <a:blip r:embed="rId3" cstate="email"/>
          <a:srcRect/>
          <a:stretch>
            <a:fillRect/>
          </a:stretch>
        </p:blipFill>
        <p:spPr bwMode="auto">
          <a:xfrm>
            <a:off x="3143258" y="3725887"/>
            <a:ext cx="2500312" cy="1812925"/>
          </a:xfrm>
          <a:prstGeom prst="rect">
            <a:avLst/>
          </a:prstGeom>
          <a:noFill/>
          <a:ln w="9525">
            <a:noFill/>
            <a:miter lim="800000"/>
            <a:headEnd/>
            <a:tailEnd/>
          </a:ln>
        </p:spPr>
      </p:pic>
      <p:sp>
        <p:nvSpPr>
          <p:cNvPr id="1030" name="Rectangle 4"/>
          <p:cNvSpPr>
            <a:spLocks noGrp="1" noChangeArrowheads="1"/>
          </p:cNvSpPr>
          <p:nvPr>
            <p:ph type="title" idx="4294967295"/>
          </p:nvPr>
        </p:nvSpPr>
        <p:spPr>
          <a:xfrm>
            <a:off x="0" y="357166"/>
            <a:ext cx="8429684" cy="633413"/>
          </a:xfrm>
        </p:spPr>
        <p:txBody>
          <a:bodyPr>
            <a:noAutofit/>
          </a:bodyPr>
          <a:lstStyle/>
          <a:p>
            <a:pPr eaLnBrk="1" fontAlgn="auto" hangingPunct="1">
              <a:spcAft>
                <a:spcPts val="0"/>
              </a:spcAft>
              <a:defRPr/>
            </a:pPr>
            <a:r>
              <a:rPr lang="en-US" altLang="ja-JP" sz="4200" b="1" dirty="0" smtClean="0">
                <a:solidFill>
                  <a:schemeClr val="tx1"/>
                </a:solidFill>
              </a:rPr>
              <a:t>(Faster Than) Real-time Tsunami Simulation</a:t>
            </a:r>
            <a:br>
              <a:rPr lang="en-US" altLang="ja-JP" sz="4200" b="1" dirty="0" smtClean="0">
                <a:solidFill>
                  <a:schemeClr val="tx1"/>
                </a:solidFill>
              </a:rPr>
            </a:br>
            <a:r>
              <a:rPr lang="en-US" altLang="ja-JP" sz="2000" b="1" dirty="0" smtClean="0">
                <a:solidFill>
                  <a:schemeClr val="tx1"/>
                </a:solidFill>
              </a:rPr>
              <a:t>(Prof. Takayuki Aoki, Tokyo Tech.)</a:t>
            </a:r>
            <a:endParaRPr lang="en-US" altLang="ja-JP" sz="4200" b="1" dirty="0" smtClean="0">
              <a:solidFill>
                <a:schemeClr val="tx1"/>
              </a:solidFill>
            </a:endParaRPr>
          </a:p>
        </p:txBody>
      </p:sp>
      <p:sp>
        <p:nvSpPr>
          <p:cNvPr id="17415" name="Text Box 15"/>
          <p:cNvSpPr txBox="1">
            <a:spLocks noChangeArrowheads="1"/>
          </p:cNvSpPr>
          <p:nvPr/>
        </p:nvSpPr>
        <p:spPr bwMode="auto">
          <a:xfrm>
            <a:off x="319088" y="4578375"/>
            <a:ext cx="2857500" cy="400050"/>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2000">
                <a:solidFill>
                  <a:srgbClr val="000000"/>
                </a:solidFill>
                <a:latin typeface="Calibri" pitchFamily="34" charset="0"/>
                <a:ea typeface="ＭＳ Ｐゴシック" charset="-128"/>
              </a:rPr>
              <a:t>Conservative Form: </a:t>
            </a:r>
          </a:p>
        </p:txBody>
      </p:sp>
      <p:sp>
        <p:nvSpPr>
          <p:cNvPr id="14" name="Rectangle 4"/>
          <p:cNvSpPr txBox="1">
            <a:spLocks noChangeArrowheads="1"/>
          </p:cNvSpPr>
          <p:nvPr/>
        </p:nvSpPr>
        <p:spPr bwMode="auto">
          <a:xfrm>
            <a:off x="285750" y="3806855"/>
            <a:ext cx="3000365" cy="633412"/>
          </a:xfrm>
          <a:prstGeom prst="rect">
            <a:avLst/>
          </a:prstGeom>
          <a:noFill/>
          <a:ln w="9525">
            <a:noFill/>
            <a:miter lim="800000"/>
            <a:headEnd/>
            <a:tailEnd/>
          </a:ln>
        </p:spPr>
        <p:txBody>
          <a:bodyPr anchor="ctr"/>
          <a:lstStyle/>
          <a:p>
            <a:pP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800" b="1" kern="0" dirty="0" smtClean="0">
                <a:solidFill>
                  <a:srgbClr val="000000"/>
                </a:solidFill>
                <a:latin typeface="Comic Sans MS"/>
                <a:ea typeface="ＭＳ Ｐゴシック"/>
              </a:rPr>
              <a:t>Shallow-Water</a:t>
            </a:r>
          </a:p>
          <a:p>
            <a:pP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800" b="1" kern="0" dirty="0" smtClean="0">
                <a:solidFill>
                  <a:srgbClr val="000000"/>
                </a:solidFill>
                <a:latin typeface="Comic Sans MS"/>
                <a:ea typeface="ＭＳ Ｐゴシック"/>
              </a:rPr>
              <a:t>Equation</a:t>
            </a:r>
            <a:endParaRPr kumimoji="0" lang="en-US" altLang="ja-JP" sz="2800" b="1" kern="0" dirty="0">
              <a:solidFill>
                <a:srgbClr val="000000"/>
              </a:solidFill>
              <a:latin typeface="Comic Sans MS"/>
              <a:ea typeface="ＭＳ Ｐゴシック"/>
            </a:endParaRPr>
          </a:p>
        </p:txBody>
      </p:sp>
      <p:sp>
        <p:nvSpPr>
          <p:cNvPr id="15" name="Rectangle 4"/>
          <p:cNvSpPr txBox="1">
            <a:spLocks noChangeArrowheads="1"/>
          </p:cNvSpPr>
          <p:nvPr/>
        </p:nvSpPr>
        <p:spPr bwMode="auto">
          <a:xfrm>
            <a:off x="285750" y="1892437"/>
            <a:ext cx="4714875" cy="633413"/>
          </a:xfrm>
          <a:prstGeom prst="rect">
            <a:avLst/>
          </a:prstGeom>
          <a:noFill/>
          <a:ln w="9525">
            <a:noFill/>
            <a:miter lim="800000"/>
            <a:headEnd/>
            <a:tailEnd/>
          </a:ln>
        </p:spPr>
        <p:txBody>
          <a:bodyPr anchor="ctr"/>
          <a:lstStyle/>
          <a:p>
            <a:pP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800" b="1" kern="0" dirty="0">
                <a:solidFill>
                  <a:srgbClr val="000000"/>
                </a:solidFill>
                <a:latin typeface="Comic Sans MS"/>
                <a:ea typeface="ＭＳ Ｐゴシック"/>
              </a:rPr>
              <a:t>Early Warning System:</a:t>
            </a:r>
          </a:p>
        </p:txBody>
      </p:sp>
      <p:sp>
        <p:nvSpPr>
          <p:cNvPr id="16" name="Rectangle 4"/>
          <p:cNvSpPr txBox="1">
            <a:spLocks noChangeArrowheads="1"/>
          </p:cNvSpPr>
          <p:nvPr/>
        </p:nvSpPr>
        <p:spPr bwMode="auto">
          <a:xfrm>
            <a:off x="857225" y="2511441"/>
            <a:ext cx="2357454" cy="857256"/>
          </a:xfrm>
          <a:prstGeom prst="rect">
            <a:avLst/>
          </a:prstGeom>
          <a:solidFill>
            <a:srgbClr val="D9FFB3"/>
          </a:solidFill>
          <a:ln w="9525">
            <a:solidFill>
              <a:schemeClr val="accent2"/>
            </a:solidFill>
            <a:miter lim="800000"/>
            <a:headEnd/>
            <a:tailEnd/>
          </a:ln>
        </p:spPr>
        <p:txBody>
          <a:bodyPr anchor="ctr"/>
          <a:lstStyle/>
          <a:p>
            <a:pPr algn="ct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400" b="1" kern="0" dirty="0">
                <a:solidFill>
                  <a:srgbClr val="000000"/>
                </a:solidFill>
                <a:latin typeface="Comic Sans MS"/>
                <a:ea typeface="ＭＳ Ｐゴシック"/>
              </a:rPr>
              <a:t>Data </a:t>
            </a:r>
            <a:r>
              <a:rPr kumimoji="0" lang="en-US" altLang="ja-JP" sz="2400" b="1" kern="0" dirty="0" smtClean="0">
                <a:solidFill>
                  <a:srgbClr val="000000"/>
                </a:solidFill>
                <a:latin typeface="Comic Sans MS"/>
                <a:ea typeface="ＭＳ Ｐゴシック"/>
              </a:rPr>
              <a:t>Based</a:t>
            </a:r>
            <a:br>
              <a:rPr kumimoji="0" lang="en-US" altLang="ja-JP" sz="2400" b="1" kern="0" dirty="0" smtClean="0">
                <a:solidFill>
                  <a:srgbClr val="000000"/>
                </a:solidFill>
                <a:latin typeface="Comic Sans MS"/>
                <a:ea typeface="ＭＳ Ｐゴシック"/>
              </a:rPr>
            </a:br>
            <a:r>
              <a:rPr kumimoji="0" lang="en-US" altLang="ja-JP" sz="2400" b="1" kern="0" dirty="0" smtClean="0">
                <a:solidFill>
                  <a:srgbClr val="000000"/>
                </a:solidFill>
                <a:latin typeface="Comic Sans MS"/>
                <a:ea typeface="ＭＳ Ｐゴシック"/>
              </a:rPr>
              <a:t>Extrapolation</a:t>
            </a:r>
            <a:endParaRPr kumimoji="0" lang="en-US" altLang="ja-JP" sz="2400" b="1" kern="0" dirty="0">
              <a:solidFill>
                <a:srgbClr val="000000"/>
              </a:solidFill>
              <a:latin typeface="Comic Sans MS"/>
              <a:ea typeface="ＭＳ Ｐゴシック"/>
            </a:endParaRPr>
          </a:p>
        </p:txBody>
      </p:sp>
      <p:sp>
        <p:nvSpPr>
          <p:cNvPr id="17" name="Rectangle 4"/>
          <p:cNvSpPr txBox="1">
            <a:spLocks noChangeArrowheads="1"/>
          </p:cNvSpPr>
          <p:nvPr/>
        </p:nvSpPr>
        <p:spPr bwMode="auto">
          <a:xfrm>
            <a:off x="4929191" y="2297128"/>
            <a:ext cx="2786081" cy="850902"/>
          </a:xfrm>
          <a:prstGeom prst="rect">
            <a:avLst/>
          </a:prstGeom>
          <a:solidFill>
            <a:srgbClr val="EBD1C7"/>
          </a:solidFill>
          <a:ln w="9525">
            <a:solidFill>
              <a:schemeClr val="accent2"/>
            </a:solidFill>
            <a:miter lim="800000"/>
            <a:headEnd/>
            <a:tailEnd/>
          </a:ln>
        </p:spPr>
        <p:txBody>
          <a:bodyPr anchor="ctr"/>
          <a:lstStyle/>
          <a:p>
            <a:pPr algn="ct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800" b="1" kern="0" dirty="0" smtClean="0">
                <a:solidFill>
                  <a:srgbClr val="000000"/>
                </a:solidFill>
                <a:latin typeface="Comic Sans MS"/>
                <a:ea typeface="ＭＳ Ｐゴシック"/>
              </a:rPr>
              <a:t>(Faster than) Real-time </a:t>
            </a:r>
            <a:r>
              <a:rPr kumimoji="0" lang="en-US" altLang="ja-JP" sz="2800" b="1" kern="0" dirty="0">
                <a:solidFill>
                  <a:srgbClr val="000000"/>
                </a:solidFill>
                <a:latin typeface="Comic Sans MS"/>
                <a:ea typeface="ＭＳ Ｐゴシック"/>
              </a:rPr>
              <a:t>CFD</a:t>
            </a:r>
          </a:p>
        </p:txBody>
      </p:sp>
      <p:sp>
        <p:nvSpPr>
          <p:cNvPr id="18" name="右矢印 17"/>
          <p:cNvSpPr/>
          <p:nvPr/>
        </p:nvSpPr>
        <p:spPr>
          <a:xfrm>
            <a:off x="3714754" y="2644791"/>
            <a:ext cx="714375" cy="50006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fontAlgn="auto">
              <a:lnSpc>
                <a:spcPct val="95000"/>
              </a:lnSpc>
              <a:spcBef>
                <a:spcPts val="0"/>
              </a:spcBef>
              <a:spcAft>
                <a:spcPts val="0"/>
              </a:spcAft>
              <a:buClr>
                <a:srgbClr val="000000"/>
              </a:buClr>
              <a:buSzPct val="100000"/>
              <a:buFont typeface="Times New Roman" pitchFamily="18" charset="0"/>
              <a:buNone/>
              <a:defRPr/>
            </a:pPr>
            <a:endParaRPr kumimoji="0" lang="ja-JP" altLang="en-US" sz="2000">
              <a:solidFill>
                <a:srgbClr val="000000"/>
              </a:solidFill>
            </a:endParaRPr>
          </a:p>
        </p:txBody>
      </p:sp>
      <p:sp>
        <p:nvSpPr>
          <p:cNvPr id="17421" name="Text Box 15"/>
          <p:cNvSpPr txBox="1">
            <a:spLocks noChangeArrowheads="1"/>
          </p:cNvSpPr>
          <p:nvPr/>
        </p:nvSpPr>
        <p:spPr bwMode="auto">
          <a:xfrm>
            <a:off x="3214691" y="3144854"/>
            <a:ext cx="1785938" cy="400050"/>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2000">
                <a:solidFill>
                  <a:srgbClr val="000000"/>
                </a:solidFill>
                <a:latin typeface="Calibri" pitchFamily="34" charset="0"/>
                <a:ea typeface="ＭＳ Ｐゴシック" charset="-128"/>
              </a:rPr>
              <a:t>high accuracy</a:t>
            </a:r>
          </a:p>
        </p:txBody>
      </p:sp>
      <p:sp>
        <p:nvSpPr>
          <p:cNvPr id="17422" name="Text Box 15"/>
          <p:cNvSpPr txBox="1">
            <a:spLocks noChangeArrowheads="1"/>
          </p:cNvSpPr>
          <p:nvPr/>
        </p:nvSpPr>
        <p:spPr bwMode="auto">
          <a:xfrm>
            <a:off x="322263" y="5059388"/>
            <a:ext cx="2857500" cy="969496"/>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2000">
                <a:solidFill>
                  <a:srgbClr val="000000"/>
                </a:solidFill>
                <a:latin typeface="Calibri" pitchFamily="34" charset="0"/>
                <a:ea typeface="ＭＳ Ｐゴシック" charset="-128"/>
              </a:rPr>
              <a:t>Assuming hydrostatic balance in the vertical direction, </a:t>
            </a:r>
          </a:p>
        </p:txBody>
      </p:sp>
      <p:sp>
        <p:nvSpPr>
          <p:cNvPr id="17423" name="Text Box 15"/>
          <p:cNvSpPr txBox="1">
            <a:spLocks noChangeArrowheads="1"/>
          </p:cNvSpPr>
          <p:nvPr/>
        </p:nvSpPr>
        <p:spPr bwMode="auto">
          <a:xfrm>
            <a:off x="315913" y="6130950"/>
            <a:ext cx="642937" cy="501676"/>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2800" b="1">
                <a:solidFill>
                  <a:srgbClr val="000000"/>
                </a:solidFill>
                <a:latin typeface="Calibri" pitchFamily="34" charset="0"/>
                <a:ea typeface="ＭＳ Ｐゴシック" charset="-128"/>
              </a:rPr>
              <a:t>3D</a:t>
            </a:r>
          </a:p>
        </p:txBody>
      </p:sp>
      <p:sp>
        <p:nvSpPr>
          <p:cNvPr id="17424" name="Text Box 15"/>
          <p:cNvSpPr txBox="1">
            <a:spLocks noChangeArrowheads="1"/>
          </p:cNvSpPr>
          <p:nvPr/>
        </p:nvSpPr>
        <p:spPr bwMode="auto">
          <a:xfrm>
            <a:off x="1744663" y="6124600"/>
            <a:ext cx="2184400" cy="501676"/>
          </a:xfrm>
          <a:prstGeom prst="rect">
            <a:avLst/>
          </a:prstGeom>
          <a:noFill/>
          <a:ln w="9525">
            <a:noFill/>
            <a:miter lim="800000"/>
            <a:headEnd/>
            <a:tailEnd/>
          </a:ln>
        </p:spPr>
        <p:txBody>
          <a:bodyPr>
            <a:spAutoFit/>
          </a:bodyPr>
          <a:lstStyle/>
          <a:p>
            <a:pPr defTabSz="449263">
              <a:lnSpc>
                <a:spcPct val="95000"/>
              </a:lnSpc>
              <a:spcBef>
                <a:spcPct val="50000"/>
              </a:spcBef>
              <a:buClr>
                <a:srgbClr val="000000"/>
              </a:buClr>
              <a:buSzPct val="100000"/>
              <a:buFont typeface="Times New Roman" pitchFamily="18" charset="0"/>
              <a:buNone/>
            </a:pPr>
            <a:r>
              <a:rPr kumimoji="0" lang="en-US" altLang="ja-JP" sz="2800" b="1">
                <a:solidFill>
                  <a:srgbClr val="000000"/>
                </a:solidFill>
                <a:latin typeface="Calibri" pitchFamily="34" charset="0"/>
                <a:ea typeface="ＭＳ Ｐゴシック" charset="-128"/>
              </a:rPr>
              <a:t>2D </a:t>
            </a:r>
            <a:r>
              <a:rPr kumimoji="0" lang="en-US" altLang="ja-JP" sz="2400" b="1">
                <a:solidFill>
                  <a:srgbClr val="000000"/>
                </a:solidFill>
                <a:latin typeface="Calibri" pitchFamily="34" charset="0"/>
                <a:ea typeface="ＭＳ Ｐゴシック" charset="-128"/>
              </a:rPr>
              <a:t>equation</a:t>
            </a:r>
            <a:endParaRPr kumimoji="0" lang="en-US" altLang="ja-JP" sz="2800" b="1">
              <a:solidFill>
                <a:srgbClr val="000000"/>
              </a:solidFill>
              <a:latin typeface="Calibri" pitchFamily="34" charset="0"/>
              <a:ea typeface="ＭＳ Ｐゴシック" charset="-128"/>
            </a:endParaRPr>
          </a:p>
        </p:txBody>
      </p:sp>
      <p:cxnSp>
        <p:nvCxnSpPr>
          <p:cNvPr id="23" name="直線矢印コネクタ 22"/>
          <p:cNvCxnSpPr/>
          <p:nvPr/>
        </p:nvCxnSpPr>
        <p:spPr>
          <a:xfrm>
            <a:off x="1044575" y="6402413"/>
            <a:ext cx="642938" cy="1587"/>
          </a:xfrm>
          <a:prstGeom prst="straightConnector1">
            <a:avLst/>
          </a:prstGeom>
          <a:ln w="76200">
            <a:solidFill>
              <a:srgbClr val="33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4"/>
          <p:cNvSpPr txBox="1">
            <a:spLocks noChangeArrowheads="1"/>
          </p:cNvSpPr>
          <p:nvPr/>
        </p:nvSpPr>
        <p:spPr bwMode="auto">
          <a:xfrm>
            <a:off x="304800" y="1527388"/>
            <a:ext cx="6910406" cy="633412"/>
          </a:xfrm>
          <a:prstGeom prst="rect">
            <a:avLst/>
          </a:prstGeom>
          <a:noFill/>
          <a:ln w="9525">
            <a:noFill/>
            <a:miter lim="800000"/>
            <a:headEnd/>
            <a:tailEnd/>
          </a:ln>
        </p:spPr>
        <p:txBody>
          <a:bodyPr anchor="ctr"/>
          <a:lstStyle/>
          <a:p>
            <a:pPr defTabSz="449263" fontAlgn="auto">
              <a:lnSpc>
                <a:spcPct val="95000"/>
              </a:lnSpc>
              <a:spcBef>
                <a:spcPts val="0"/>
              </a:spcBef>
              <a:spcAft>
                <a:spcPts val="0"/>
              </a:spcAft>
              <a:buClr>
                <a:srgbClr val="000000"/>
              </a:buClr>
              <a:buSzPct val="100000"/>
              <a:buFont typeface="Times New Roman" pitchFamily="18" charset="0"/>
              <a:buNone/>
              <a:defRPr/>
            </a:pPr>
            <a:r>
              <a:rPr kumimoji="0" lang="en-US" altLang="ja-JP" sz="2000" b="1" kern="0" dirty="0">
                <a:solidFill>
                  <a:srgbClr val="000000"/>
                </a:solidFill>
                <a:latin typeface="Comic Sans MS"/>
                <a:ea typeface="ＭＳ Ｐゴシック"/>
              </a:rPr>
              <a:t>ADPC : Asian Disaster Preparedness Center</a:t>
            </a:r>
          </a:p>
        </p:txBody>
      </p:sp>
      <p:sp>
        <p:nvSpPr>
          <p:cNvPr id="20" name="スライド番号プレースホルダ 19"/>
          <p:cNvSpPr>
            <a:spLocks noGrp="1"/>
          </p:cNvSpPr>
          <p:nvPr>
            <p:ph type="sldNum" sz="quarter" idx="12"/>
          </p:nvPr>
        </p:nvSpPr>
        <p:spPr>
          <a:xfrm>
            <a:off x="6553200" y="6616725"/>
            <a:ext cx="1903413" cy="455613"/>
          </a:xfrm>
        </p:spPr>
        <p:txBody>
          <a:bodyPr/>
          <a:lstStyle/>
          <a:p>
            <a:pPr>
              <a:defRPr/>
            </a:pPr>
            <a:fld id="{197925B2-D13A-4FD9-948A-663AF4A45078}" type="slidenum">
              <a:rPr lang="ja-JP" altLang="en-US"/>
              <a:pPr>
                <a:defRPr/>
              </a:pPr>
              <a:t>56</a:t>
            </a:fld>
            <a:endParaRPr lang="ja-JP" altLang="en-US"/>
          </a:p>
        </p:txBody>
      </p:sp>
      <p:sp>
        <p:nvSpPr>
          <p:cNvPr id="21" name="Rectangle 2"/>
          <p:cNvSpPr txBox="1">
            <a:spLocks noChangeArrowheads="1"/>
          </p:cNvSpPr>
          <p:nvPr/>
        </p:nvSpPr>
        <p:spPr bwMode="auto">
          <a:xfrm>
            <a:off x="5643538" y="6072206"/>
            <a:ext cx="3500462" cy="5715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just">
              <a:lnSpc>
                <a:spcPct val="95000"/>
              </a:lnSpc>
              <a:defRPr/>
            </a:pPr>
            <a:r>
              <a:rPr lang="en-US" altLang="ja-JP"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8 GPU  400km×800km</a:t>
            </a:r>
          </a:p>
          <a:p>
            <a:pPr algn="just">
              <a:lnSpc>
                <a:spcPct val="95000"/>
              </a:lnSpc>
              <a:defRPr/>
            </a:pPr>
            <a:r>
              <a:rPr kumimoji="0" lang="en-US" altLang="ja-JP"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             </a:t>
            </a:r>
            <a:r>
              <a:rPr lang="ja-JP" altLang="en-US"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a:t>
            </a:r>
            <a:r>
              <a:rPr lang="en-US" altLang="ja-JP"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100m</a:t>
            </a:r>
            <a:r>
              <a:rPr lang="ja-JP" altLang="en-US"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 </a:t>
            </a:r>
            <a:r>
              <a:rPr lang="en-US" altLang="ja-JP"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mesh</a:t>
            </a:r>
            <a:r>
              <a:rPr lang="ja-JP" altLang="en-US"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rPr>
              <a:t>）</a:t>
            </a:r>
            <a:endParaRPr lang="en-US" altLang="ja-JP" sz="2400" b="1" kern="0" dirty="0" smtClean="0">
              <a:solidFill>
                <a:srgbClr val="000000"/>
              </a:solidFill>
              <a:effectLst>
                <a:outerShdw blurRad="127000" dist="50800" dir="2700000" algn="tl" rotWithShape="0">
                  <a:prstClr val="black">
                    <a:alpha val="58000"/>
                  </a:prstClr>
                </a:outerShdw>
              </a:effectLst>
              <a:latin typeface="Arial" charset="0"/>
              <a:ea typeface="ＭＳ Ｐゴシック"/>
            </a:endParaRPr>
          </a:p>
        </p:txBody>
      </p:sp>
      <p:pic>
        <p:nvPicPr>
          <p:cNvPr id="22" name="Picture 2" descr="bathymetrydecomposed"/>
          <p:cNvPicPr>
            <a:picLocks noChangeAspect="1" noChangeArrowheads="1"/>
          </p:cNvPicPr>
          <p:nvPr/>
        </p:nvPicPr>
        <p:blipFill>
          <a:blip r:embed="rId4" cstate="email"/>
          <a:srcRect/>
          <a:stretch>
            <a:fillRect/>
          </a:stretch>
        </p:blipFill>
        <p:spPr bwMode="auto">
          <a:xfrm>
            <a:off x="5881370" y="3297259"/>
            <a:ext cx="3048348" cy="2786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sunami0.6h.wmv">
            <a:hlinkClick r:id="" action="ppaction://media"/>
          </p:cNvPr>
          <p:cNvPicPr>
            <a:picLocks noRot="1" noChangeAspect="1"/>
          </p:cNvPicPr>
          <p:nvPr>
            <a:videoFile r:link="rId1"/>
          </p:nvPr>
        </p:nvPicPr>
        <p:blipFill>
          <a:blip r:embed="rId4" cstate="print"/>
          <a:stretch>
            <a:fillRect/>
          </a:stretch>
        </p:blipFill>
        <p:spPr>
          <a:xfrm>
            <a:off x="1187624" y="1268760"/>
            <a:ext cx="6737444" cy="5243922"/>
          </a:xfrm>
          <a:prstGeom prst="rect">
            <a:avLst/>
          </a:prstGeom>
        </p:spPr>
      </p:pic>
      <p:sp>
        <p:nvSpPr>
          <p:cNvPr id="4" name="スライド番号プレースホルダ 3"/>
          <p:cNvSpPr>
            <a:spLocks noGrp="1"/>
          </p:cNvSpPr>
          <p:nvPr>
            <p:ph type="sldNum" sz="quarter" idx="12"/>
          </p:nvPr>
        </p:nvSpPr>
        <p:spPr/>
        <p:txBody>
          <a:bodyPr/>
          <a:lstStyle/>
          <a:p>
            <a:pPr>
              <a:defRPr/>
            </a:pPr>
            <a:fld id="{3E40DE74-66FF-4AEE-A97F-7C0B6E573BC6}" type="slidenum">
              <a:rPr lang="ja-JP" altLang="en-US">
                <a:solidFill>
                  <a:prstClr val="white"/>
                </a:solidFill>
              </a:rPr>
              <a:pPr>
                <a:defRPr/>
              </a:pPr>
              <a:t>57</a:t>
            </a:fld>
            <a:endParaRPr lang="ja-JP" altLang="en-US">
              <a:solidFill>
                <a:prstClr val="white"/>
              </a:solidFill>
            </a:endParaRPr>
          </a:p>
        </p:txBody>
      </p:sp>
      <p:sp>
        <p:nvSpPr>
          <p:cNvPr id="6" name="タイトル 5"/>
          <p:cNvSpPr>
            <a:spLocks noGrp="1"/>
          </p:cNvSpPr>
          <p:nvPr>
            <p:ph type="title" idx="4294967295"/>
          </p:nvPr>
        </p:nvSpPr>
        <p:spPr>
          <a:xfrm>
            <a:off x="1077238" y="398134"/>
            <a:ext cx="6303074" cy="582594"/>
          </a:xfrm>
        </p:spPr>
        <p:txBody>
          <a:bodyPr>
            <a:noAutofit/>
          </a:bodyPr>
          <a:lstStyle/>
          <a:p>
            <a:r>
              <a:rPr kumimoji="1" lang="en-US" altLang="ja-JP" dirty="0" smtClean="0">
                <a:effectLst>
                  <a:outerShdw blurRad="38100" dist="38100" dir="2700000" algn="tl">
                    <a:srgbClr val="000000">
                      <a:alpha val="43137"/>
                    </a:srgbClr>
                  </a:outerShdw>
                </a:effectLst>
              </a:rPr>
              <a:t>SCREEN Capture</a:t>
            </a:r>
            <a:endParaRPr kumimoji="1" lang="ja-JP" altLang="en-US" dirty="0">
              <a:effectLst>
                <a:outerShdw blurRad="38100" dist="38100" dir="2700000" algn="tl">
                  <a:srgbClr val="000000">
                    <a:alpha val="43137"/>
                  </a:srgbClr>
                </a:outerShdw>
              </a:effectLst>
            </a:endParaRPr>
          </a:p>
        </p:txBody>
      </p:sp>
      <p:sp>
        <p:nvSpPr>
          <p:cNvPr id="10" name="Rectangle 4"/>
          <p:cNvSpPr>
            <a:spLocks noChangeArrowheads="1"/>
          </p:cNvSpPr>
          <p:nvPr/>
        </p:nvSpPr>
        <p:spPr bwMode="auto">
          <a:xfrm>
            <a:off x="1714480" y="4243724"/>
            <a:ext cx="5429288" cy="899788"/>
          </a:xfrm>
          <a:prstGeom prst="rect">
            <a:avLst/>
          </a:prstGeom>
          <a:noFill/>
          <a:ln w="9525">
            <a:noFill/>
            <a:miter lim="800000"/>
            <a:headEnd/>
            <a:tailEnd/>
          </a:ln>
        </p:spPr>
        <p:txBody>
          <a:bodyPr anchor="ctr"/>
          <a:lstStyle/>
          <a:p>
            <a:pPr algn="ctr" fontAlgn="auto">
              <a:spcBef>
                <a:spcPts val="0"/>
              </a:spcBef>
              <a:spcAft>
                <a:spcPts val="0"/>
              </a:spcAft>
            </a:pPr>
            <a:r>
              <a:rPr lang="en-US" altLang="ja-JP" sz="5400" b="1" dirty="0" smtClean="0">
                <a:solidFill>
                  <a:srgbClr val="C00000"/>
                </a:solidFill>
                <a:latin typeface="Calibri" pitchFamily="34" charset="0"/>
                <a:ea typeface="ＭＳ Ｐゴシック"/>
              </a:rPr>
              <a:t>×62 </a:t>
            </a:r>
            <a:r>
              <a:rPr lang="en-US" altLang="ja-JP" sz="2800" b="1" dirty="0" smtClean="0">
                <a:solidFill>
                  <a:srgbClr val="C00000"/>
                </a:solidFill>
                <a:latin typeface="Calibri" pitchFamily="34" charset="0"/>
                <a:ea typeface="ＭＳ Ｐゴシック"/>
              </a:rPr>
              <a:t>Core2 Quad 1 Core</a:t>
            </a:r>
            <a:endParaRPr lang="en-US" altLang="ja-JP" sz="4000" b="1" dirty="0">
              <a:solidFill>
                <a:srgbClr val="C00000"/>
              </a:solidFill>
              <a:latin typeface="Calibri" pitchFamily="34" charset="0"/>
              <a:ea typeface="ＭＳ Ｐゴシック"/>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463550"/>
            <a:ext cx="8643998" cy="1433513"/>
          </a:xfrm>
        </p:spPr>
        <p:txBody>
          <a:bodyPr/>
          <a:lstStyle/>
          <a:p>
            <a:r>
              <a:rPr lang="en-US" altLang="ja-JP" dirty="0" smtClean="0"/>
              <a:t>Tsunami Prediction of Northern Japan Pacific Coast</a:t>
            </a:r>
            <a:endParaRPr kumimoji="1" lang="ja-JP" altLang="en-US" dirty="0"/>
          </a:p>
        </p:txBody>
      </p:sp>
      <p:sp>
        <p:nvSpPr>
          <p:cNvPr id="3" name="Content Placeholder 2"/>
          <p:cNvSpPr>
            <a:spLocks noGrp="1"/>
          </p:cNvSpPr>
          <p:nvPr>
            <p:ph idx="1"/>
          </p:nvPr>
        </p:nvSpPr>
        <p:spPr>
          <a:xfrm>
            <a:off x="2857488" y="2285992"/>
            <a:ext cx="8229600" cy="1168377"/>
          </a:xfrm>
        </p:spPr>
        <p:txBody>
          <a:bodyPr/>
          <a:lstStyle/>
          <a:p>
            <a:r>
              <a:rPr kumimoji="1" lang="en-US" altLang="ja-JP" dirty="0" smtClean="0"/>
              <a:t>Bathymetry</a:t>
            </a:r>
            <a:endParaRPr kumimoji="1" lang="ja-JP" altLang="en-US" dirty="0"/>
          </a:p>
        </p:txBody>
      </p:sp>
      <p:pic>
        <p:nvPicPr>
          <p:cNvPr id="4" name="Picture 3"/>
          <p:cNvPicPr/>
          <p:nvPr/>
        </p:nvPicPr>
        <p:blipFill>
          <a:blip r:embed="rId2" cstate="email"/>
          <a:srcRect/>
          <a:stretch>
            <a:fillRect/>
          </a:stretch>
        </p:blipFill>
        <p:spPr bwMode="auto">
          <a:xfrm>
            <a:off x="214282" y="2928934"/>
            <a:ext cx="5286412" cy="3786214"/>
          </a:xfrm>
          <a:prstGeom prst="rect">
            <a:avLst/>
          </a:prstGeom>
          <a:noFill/>
          <a:ln w="9525">
            <a:noFill/>
            <a:miter lim="800000"/>
            <a:headEnd/>
            <a:tailEnd/>
          </a:ln>
        </p:spPr>
      </p:pic>
      <p:pic>
        <p:nvPicPr>
          <p:cNvPr id="5" name="Picture 4" descr="C:\Users\Marlon\Documents\MultiGPUTsunami\JapanTopoPics\JapanN35Etopo.bmp"/>
          <p:cNvPicPr/>
          <p:nvPr/>
        </p:nvPicPr>
        <p:blipFill>
          <a:blip r:embed="rId3" cstate="email"/>
          <a:srcRect/>
          <a:stretch>
            <a:fillRect/>
          </a:stretch>
        </p:blipFill>
        <p:spPr bwMode="auto">
          <a:xfrm>
            <a:off x="5500694" y="3071810"/>
            <a:ext cx="3500430" cy="34290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42852"/>
            <a:ext cx="7770813" cy="1433513"/>
          </a:xfrm>
        </p:spPr>
        <p:txBody>
          <a:bodyPr/>
          <a:lstStyle/>
          <a:p>
            <a:r>
              <a:rPr kumimoji="1" lang="en-US" altLang="ja-JP" sz="3600" dirty="0" smtClean="0"/>
              <a:t>Multi-node CPU/GPU Comparison</a:t>
            </a:r>
            <a:br>
              <a:rPr kumimoji="1" lang="en-US" altLang="ja-JP" sz="3600" dirty="0" smtClean="0"/>
            </a:br>
            <a:r>
              <a:rPr kumimoji="1" lang="en-US" altLang="ja-JP" sz="3600" dirty="0" smtClean="0">
                <a:solidFill>
                  <a:srgbClr val="C00000"/>
                </a:solidFill>
              </a:rPr>
              <a:t>*** Strong Scaling ***</a:t>
            </a:r>
            <a:endParaRPr kumimoji="1" lang="ja-JP" altLang="en-US" sz="3600" dirty="0">
              <a:solidFill>
                <a:srgbClr val="C00000"/>
              </a:solidFill>
            </a:endParaRPr>
          </a:p>
        </p:txBody>
      </p:sp>
      <p:sp>
        <p:nvSpPr>
          <p:cNvPr id="3" name="Content Placeholder 2"/>
          <p:cNvSpPr>
            <a:spLocks noGrp="1"/>
          </p:cNvSpPr>
          <p:nvPr>
            <p:ph idx="1"/>
          </p:nvPr>
        </p:nvSpPr>
        <p:spPr>
          <a:xfrm>
            <a:off x="0" y="1357298"/>
            <a:ext cx="8229600" cy="642942"/>
          </a:xfrm>
        </p:spPr>
        <p:txBody>
          <a:bodyPr>
            <a:normAutofit lnSpcReduction="10000"/>
          </a:bodyPr>
          <a:lstStyle/>
          <a:p>
            <a:r>
              <a:rPr kumimoji="1" lang="en-US" altLang="ja-JP" dirty="0" smtClean="0"/>
              <a:t>Results on TSUBAME1.2</a:t>
            </a:r>
            <a:endParaRPr kumimoji="1" lang="ja-JP" altLang="en-US" dirty="0"/>
          </a:p>
        </p:txBody>
      </p:sp>
      <p:sp>
        <p:nvSpPr>
          <p:cNvPr id="634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634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aphicFrame>
        <p:nvGraphicFramePr>
          <p:cNvPr id="199685" name="Object 5"/>
          <p:cNvGraphicFramePr>
            <a:graphicFrameLocks noChangeAspect="1"/>
          </p:cNvGraphicFramePr>
          <p:nvPr/>
        </p:nvGraphicFramePr>
        <p:xfrm>
          <a:off x="285720" y="2000240"/>
          <a:ext cx="8426730" cy="4714884"/>
        </p:xfrm>
        <a:graphic>
          <a:graphicData uri="http://schemas.openxmlformats.org/presentationml/2006/ole">
            <p:oleObj spid="_x0000_s1775618" name="Worksheet" r:id="rId3" imgW="7905618" imgH="3686211" progId="Excel.Sheet.8">
              <p:link updateAutomatic="1"/>
            </p:oleObj>
          </a:graphicData>
        </a:graphic>
      </p:graphicFrame>
      <p:sp>
        <p:nvSpPr>
          <p:cNvPr id="11" name="テキスト ボックス 10"/>
          <p:cNvSpPr txBox="1"/>
          <p:nvPr/>
        </p:nvSpPr>
        <p:spPr>
          <a:xfrm>
            <a:off x="2643174" y="6143644"/>
            <a:ext cx="3000396" cy="677108"/>
          </a:xfrm>
          <a:prstGeom prst="rect">
            <a:avLst/>
          </a:prstGeom>
          <a:solidFill>
            <a:schemeClr val="bg1"/>
          </a:solid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Arial Unicode MS" pitchFamily="50" charset="-128"/>
                <a:ea typeface="Arial Unicode MS" pitchFamily="50" charset="-128"/>
                <a:cs typeface="Arial Unicode MS" pitchFamily="50" charset="-128"/>
              </a:rPr>
              <a:t>Number of GPUs/CPUs/Nodes</a:t>
            </a:r>
            <a:endParaRPr lang="ja-JP" altLang="en-US" sz="2000" dirty="0">
              <a:solidFill>
                <a:srgbClr val="000000"/>
              </a:solidFill>
              <a:latin typeface="Arial Unicode MS" pitchFamily="50" charset="-128"/>
              <a:ea typeface="Arial Unicode MS" pitchFamily="50" charset="-128"/>
              <a:cs typeface="Arial Unicode MS" pitchFamily="50" charset="-128"/>
            </a:endParaRPr>
          </a:p>
        </p:txBody>
      </p:sp>
      <p:cxnSp>
        <p:nvCxnSpPr>
          <p:cNvPr id="9" name="直線コネクタ 8"/>
          <p:cNvCxnSpPr/>
          <p:nvPr/>
        </p:nvCxnSpPr>
        <p:spPr bwMode="auto">
          <a:xfrm flipV="1">
            <a:off x="1571604" y="3571876"/>
            <a:ext cx="3786214" cy="1285884"/>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cxnSp>
        <p:nvCxnSpPr>
          <p:cNvPr id="10" name="直線コネクタ 9"/>
          <p:cNvCxnSpPr/>
          <p:nvPr/>
        </p:nvCxnSpPr>
        <p:spPr bwMode="auto">
          <a:xfrm rot="10800000">
            <a:off x="7929586" y="4572008"/>
            <a:ext cx="285752" cy="0"/>
          </a:xfrm>
          <a:prstGeom prst="line">
            <a:avLst/>
          </a:prstGeom>
          <a:solidFill>
            <a:srgbClr val="00B8FF"/>
          </a:solidFill>
          <a:ln w="28575" cap="flat" cmpd="sng" algn="ctr">
            <a:solidFill>
              <a:schemeClr val="accent5">
                <a:lumMod val="50000"/>
              </a:schemeClr>
            </a:solidFill>
            <a:prstDash val="solid"/>
            <a:round/>
            <a:headEnd type="none" w="med" len="med"/>
            <a:tailEnd type="none" w="med" len="med"/>
          </a:ln>
          <a:effectLst/>
        </p:spPr>
      </p:cxnSp>
      <p:sp>
        <p:nvSpPr>
          <p:cNvPr id="14" name="テキスト ボックス 13"/>
          <p:cNvSpPr txBox="1"/>
          <p:nvPr/>
        </p:nvSpPr>
        <p:spPr>
          <a:xfrm>
            <a:off x="8215338" y="4429132"/>
            <a:ext cx="904415" cy="253146"/>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1100" dirty="0" smtClean="0">
                <a:solidFill>
                  <a:srgbClr val="00CC99">
                    <a:lumMod val="75000"/>
                  </a:srgbClr>
                </a:solidFill>
                <a:latin typeface="Comic Sans MS" pitchFamily="66" charset="0"/>
                <a:ea typeface="ＭＳ Ｐゴシック" charset="-128"/>
              </a:rPr>
              <a:t>CPU Nodes</a:t>
            </a:r>
            <a:endParaRPr lang="ja-JP" altLang="en-US" sz="1100" dirty="0">
              <a:solidFill>
                <a:srgbClr val="00CC99">
                  <a:lumMod val="75000"/>
                </a:srgbClr>
              </a:solidFill>
              <a:latin typeface="Comic Sans MS" pitchFamily="66" charset="0"/>
              <a:ea typeface="ＭＳ Ｐゴシック" charset="-128"/>
            </a:endParaRPr>
          </a:p>
        </p:txBody>
      </p:sp>
      <p:sp>
        <p:nvSpPr>
          <p:cNvPr id="12" name="テキスト ボックス 11"/>
          <p:cNvSpPr txBox="1"/>
          <p:nvPr/>
        </p:nvSpPr>
        <p:spPr>
          <a:xfrm>
            <a:off x="5214942" y="4786322"/>
            <a:ext cx="3153427" cy="443198"/>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400" dirty="0" smtClean="0">
                <a:solidFill>
                  <a:srgbClr val="FF0000"/>
                </a:solidFill>
                <a:latin typeface="Comic Sans MS" pitchFamily="66" charset="0"/>
                <a:ea typeface="ＭＳ Ｐゴシック" charset="-128"/>
              </a:rPr>
              <a:t>16GPUs &gt; 1,000 CPUs</a:t>
            </a:r>
            <a:endParaRPr lang="ja-JP" altLang="en-US" sz="2400" dirty="0">
              <a:solidFill>
                <a:srgbClr val="FF0000"/>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Comic Sans MS" pitchFamily="66" charset="0"/>
              </a:rPr>
              <a:t>Parallelism in CUDA GPUs</a:t>
            </a:r>
            <a:endParaRPr kumimoji="1" lang="ja-JP" altLang="en-US" dirty="0">
              <a:latin typeface="Comic Sans MS" pitchFamily="66" charset="0"/>
            </a:endParaRPr>
          </a:p>
        </p:txBody>
      </p:sp>
      <p:sp>
        <p:nvSpPr>
          <p:cNvPr id="3" name="コンテンツ プレースホルダ 2"/>
          <p:cNvSpPr>
            <a:spLocks noGrp="1"/>
          </p:cNvSpPr>
          <p:nvPr>
            <p:ph idx="1"/>
          </p:nvPr>
        </p:nvSpPr>
        <p:spPr>
          <a:xfrm>
            <a:off x="457200" y="1295400"/>
            <a:ext cx="8229600" cy="4525963"/>
          </a:xfrm>
        </p:spPr>
        <p:txBody>
          <a:bodyPr>
            <a:noAutofit/>
          </a:bodyPr>
          <a:lstStyle/>
          <a:p>
            <a:r>
              <a:rPr kumimoji="1" lang="en-US" altLang="ja-JP" sz="2400" b="1" i="1" u="sng" dirty="0" smtClean="0">
                <a:latin typeface="Comic Sans MS" pitchFamily="66" charset="0"/>
              </a:rPr>
              <a:t>SIMD-Vector Parallelism (WARP)</a:t>
            </a:r>
          </a:p>
          <a:p>
            <a:pPr lvl="1"/>
            <a:r>
              <a:rPr lang="en-US" altLang="ja-JP" sz="2400" dirty="0" smtClean="0">
                <a:latin typeface="Comic Sans MS" pitchFamily="66" charset="0"/>
              </a:rPr>
              <a:t>32 (16) way vector parallelism</a:t>
            </a:r>
          </a:p>
          <a:p>
            <a:r>
              <a:rPr lang="en-US" altLang="ja-JP" sz="2400" b="1" i="1" u="sng" dirty="0" smtClean="0">
                <a:latin typeface="Comic Sans MS" pitchFamily="66" charset="0"/>
              </a:rPr>
              <a:t>SPMD Thread Parallelism</a:t>
            </a:r>
          </a:p>
          <a:p>
            <a:pPr lvl="1"/>
            <a:r>
              <a:rPr lang="en-US" altLang="ja-JP" sz="2400" dirty="0" smtClean="0">
                <a:latin typeface="Comic Sans MS" pitchFamily="66" charset="0"/>
              </a:rPr>
              <a:t>Thousands of threads possible</a:t>
            </a:r>
          </a:p>
          <a:p>
            <a:pPr lvl="1"/>
            <a:r>
              <a:rPr kumimoji="1" lang="en-US" altLang="ja-JP" sz="2400" dirty="0" smtClean="0">
                <a:latin typeface="Comic Sans MS" pitchFamily="66" charset="0"/>
              </a:rPr>
              <a:t>Cyclic pipeline, hides memory latency, like vector processor but allows out-of-order execution</a:t>
            </a:r>
          </a:p>
          <a:p>
            <a:r>
              <a:rPr lang="en-US" altLang="ja-JP" sz="2400" b="1" i="1" u="sng" dirty="0" smtClean="0">
                <a:latin typeface="Comic Sans MS" pitchFamily="66" charset="0"/>
              </a:rPr>
              <a:t>MIMD Parallelism (Kernel)</a:t>
            </a:r>
          </a:p>
          <a:p>
            <a:pPr lvl="1"/>
            <a:r>
              <a:rPr lang="en-US" altLang="ja-JP" sz="2400" dirty="0" smtClean="0">
                <a:latin typeface="Comic Sans MS" pitchFamily="66" charset="0"/>
              </a:rPr>
              <a:t>Up to #SM (16 in Fermi) Kernels with independent instruction streams</a:t>
            </a:r>
          </a:p>
          <a:p>
            <a:r>
              <a:rPr lang="en-US" altLang="ja-JP" sz="2400" b="1" i="1" u="sng" dirty="0" smtClean="0">
                <a:latin typeface="Comic Sans MS" pitchFamily="66" charset="0"/>
              </a:rPr>
              <a:t>GPU-CPU Hybrid Parallelism</a:t>
            </a:r>
          </a:p>
          <a:p>
            <a:pPr lvl="1"/>
            <a:r>
              <a:rPr lang="en-US" altLang="ja-JP" sz="2400" dirty="0" smtClean="0">
                <a:latin typeface="Comic Sans MS" pitchFamily="66" charset="0"/>
              </a:rPr>
              <a:t>Streaming Data Transfer </a:t>
            </a:r>
            <a:r>
              <a:rPr lang="en-US" altLang="ja-JP" sz="2400" dirty="0" err="1" smtClean="0">
                <a:latin typeface="Comic Sans MS" pitchFamily="66" charset="0"/>
              </a:rPr>
              <a:t>Enginer</a:t>
            </a:r>
            <a:r>
              <a:rPr lang="en-US" altLang="ja-JP" sz="2400" dirty="0" smtClean="0">
                <a:latin typeface="Comic Sans MS" pitchFamily="66" charset="0"/>
              </a:rPr>
              <a:t> via PCI-e</a:t>
            </a:r>
            <a:endParaRPr kumimoji="1" lang="en-US" altLang="ja-JP" sz="2400" dirty="0" smtClean="0">
              <a:latin typeface="Comic Sans MS" pitchFamily="66" charset="0"/>
            </a:endParaRPr>
          </a:p>
          <a:p>
            <a:pPr lvl="1"/>
            <a:r>
              <a:rPr lang="en-US" altLang="ja-JP" sz="2400" dirty="0" smtClean="0">
                <a:latin typeface="Comic Sans MS" pitchFamily="66" charset="0"/>
              </a:rPr>
              <a:t>Massive Parallelism: GPU, Short Latency: CPU</a:t>
            </a:r>
            <a:endParaRPr kumimoji="1" lang="en-US" altLang="ja-JP" sz="2400" dirty="0" smtClean="0">
              <a:latin typeface="Comic Sans MS" pitchFamily="66" charset="0"/>
            </a:endParaRPr>
          </a:p>
          <a:p>
            <a:pPr lvl="1"/>
            <a:r>
              <a:rPr kumimoji="1" lang="en-US" altLang="ja-JP" sz="2400" dirty="0" smtClean="0">
                <a:latin typeface="Comic Sans MS" pitchFamily="66" charset="0"/>
              </a:rPr>
              <a:t>In single chip sharing memory in Denver generation</a:t>
            </a:r>
            <a:endParaRPr lang="en-US" altLang="ja-JP" sz="2400" dirty="0">
              <a:latin typeface="Comic Sans MS"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graphicFrame>
        <p:nvGraphicFramePr>
          <p:cNvPr id="622594" name="Object 2"/>
          <p:cNvGraphicFramePr>
            <a:graphicFrameLocks noChangeAspect="1"/>
          </p:cNvGraphicFramePr>
          <p:nvPr/>
        </p:nvGraphicFramePr>
        <p:xfrm>
          <a:off x="928662" y="3643314"/>
          <a:ext cx="7353300" cy="3214686"/>
        </p:xfrm>
        <a:graphic>
          <a:graphicData uri="http://schemas.openxmlformats.org/presentationml/2006/ole">
            <p:oleObj spid="_x0000_s1776642" name="Worksheet" r:id="rId3" imgW="7353239" imgH="3600379" progId="Excel.Sheet.8">
              <p:link updateAutomatic="1"/>
            </p:oleObj>
          </a:graphicData>
        </a:graphic>
      </p:graphicFrame>
      <p:graphicFrame>
        <p:nvGraphicFramePr>
          <p:cNvPr id="622595" name="Object 3"/>
          <p:cNvGraphicFramePr>
            <a:graphicFrameLocks noChangeAspect="1"/>
          </p:cNvGraphicFramePr>
          <p:nvPr/>
        </p:nvGraphicFramePr>
        <p:xfrm>
          <a:off x="757265" y="142852"/>
          <a:ext cx="7743825" cy="3429023"/>
        </p:xfrm>
        <a:graphic>
          <a:graphicData uri="http://schemas.openxmlformats.org/presentationml/2006/ole">
            <p:oleObj spid="_x0000_s1776643" name="Worksheet" r:id="rId4" imgW="7743708" imgH="3571768" progId="Excel.Sheet.8">
              <p:link updateAutomatic="1"/>
            </p:oleObj>
          </a:graphicData>
        </a:graphic>
      </p:graphicFrame>
      <p:cxnSp>
        <p:nvCxnSpPr>
          <p:cNvPr id="7" name="直線矢印コネクタ 6"/>
          <p:cNvCxnSpPr/>
          <p:nvPr/>
        </p:nvCxnSpPr>
        <p:spPr bwMode="auto">
          <a:xfrm rot="10800000">
            <a:off x="2786050" y="2643182"/>
            <a:ext cx="2643206" cy="785818"/>
          </a:xfrm>
          <a:prstGeom prst="straightConnector1">
            <a:avLst/>
          </a:prstGeom>
          <a:solidFill>
            <a:srgbClr val="00B8FF"/>
          </a:solidFill>
          <a:ln w="28575" cap="flat" cmpd="sng" algn="ctr">
            <a:solidFill>
              <a:schemeClr val="tx1"/>
            </a:solidFill>
            <a:prstDash val="solid"/>
            <a:round/>
            <a:headEnd type="none" w="med" len="med"/>
            <a:tailEnd type="arrow"/>
          </a:ln>
          <a:effectLst/>
        </p:spPr>
      </p:cxnSp>
      <p:sp>
        <p:nvSpPr>
          <p:cNvPr id="14" name="テキスト ボックス 13"/>
          <p:cNvSpPr txBox="1"/>
          <p:nvPr/>
        </p:nvSpPr>
        <p:spPr>
          <a:xfrm>
            <a:off x="5429256" y="3286124"/>
            <a:ext cx="1220206" cy="384721"/>
          </a:xfrm>
          <a:prstGeom prst="rect">
            <a:avLst/>
          </a:prstGeom>
          <a:noFill/>
        </p:spPr>
        <p:txBody>
          <a:bodyPr wrap="non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16 nodes</a:t>
            </a:r>
            <a:endParaRPr lang="ja-JP" altLang="en-US" sz="2000" dirty="0">
              <a:solidFill>
                <a:srgbClr val="000000"/>
              </a:solidFill>
              <a:latin typeface="Comic Sans MS" pitchFamily="66" charset="0"/>
              <a:ea typeface="ＭＳ Ｐゴシック" charset="-128"/>
            </a:endParaRPr>
          </a:p>
        </p:txBody>
      </p:sp>
      <p:cxnSp>
        <p:nvCxnSpPr>
          <p:cNvPr id="15" name="直線矢印コネクタ 14"/>
          <p:cNvCxnSpPr>
            <a:stCxn id="14" idx="2"/>
          </p:cNvCxnSpPr>
          <p:nvPr/>
        </p:nvCxnSpPr>
        <p:spPr bwMode="auto">
          <a:xfrm rot="16200000" flipH="1">
            <a:off x="5962387" y="3747816"/>
            <a:ext cx="901163" cy="747219"/>
          </a:xfrm>
          <a:prstGeom prst="straightConnector1">
            <a:avLst/>
          </a:prstGeom>
          <a:solidFill>
            <a:srgbClr val="00B8FF"/>
          </a:solidFill>
          <a:ln w="2857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2129832" y="-19146"/>
            <a:ext cx="6402608" cy="558344"/>
          </a:xfrm>
        </p:spPr>
        <p:txBody>
          <a:bodyPr>
            <a:noAutofit/>
          </a:bodyPr>
          <a:lstStyle/>
          <a:p>
            <a:r>
              <a:rPr lang="en-US" altLang="ja-JP" sz="2800" b="1" dirty="0" smtClean="0">
                <a:latin typeface="Arial" pitchFamily="34" charset="0"/>
                <a:cs typeface="Arial" pitchFamily="34" charset="0"/>
              </a:rPr>
              <a:t>Numerical Weather Prediction[SC10]</a:t>
            </a:r>
            <a:endParaRPr lang="ja-JP" altLang="en-US" sz="2800" b="1" dirty="0">
              <a:latin typeface="Arial" pitchFamily="34" charset="0"/>
              <a:cs typeface="Arial" pitchFamily="34" charset="0"/>
            </a:endParaRPr>
          </a:p>
        </p:txBody>
      </p:sp>
      <p:sp>
        <p:nvSpPr>
          <p:cNvPr id="837635" name="Rectangle 3"/>
          <p:cNvSpPr>
            <a:spLocks noGrp="1" noChangeArrowheads="1"/>
          </p:cNvSpPr>
          <p:nvPr>
            <p:ph type="body" idx="1"/>
          </p:nvPr>
        </p:nvSpPr>
        <p:spPr>
          <a:xfrm>
            <a:off x="323529" y="908720"/>
            <a:ext cx="4896543" cy="1296144"/>
          </a:xfrm>
        </p:spPr>
        <p:txBody>
          <a:bodyPr>
            <a:normAutofit fontScale="92500" lnSpcReduction="20000"/>
          </a:bodyPr>
          <a:lstStyle/>
          <a:p>
            <a:pPr>
              <a:buClr>
                <a:srgbClr val="FF0000"/>
              </a:buClr>
              <a:buFont typeface="Wingdings" pitchFamily="2" charset="2"/>
              <a:buNone/>
            </a:pPr>
            <a:r>
              <a:rPr lang="en-US" altLang="ja-JP" sz="2000" b="1" dirty="0" err="1" smtClean="0">
                <a:latin typeface="Arial" pitchFamily="34" charset="0"/>
                <a:cs typeface="Arial" pitchFamily="34" charset="0"/>
              </a:rPr>
              <a:t>Meso</a:t>
            </a:r>
            <a:r>
              <a:rPr lang="en-US" altLang="ja-JP" sz="2000" b="1" dirty="0" smtClean="0">
                <a:latin typeface="Arial" pitchFamily="34" charset="0"/>
                <a:cs typeface="Arial" pitchFamily="34" charset="0"/>
              </a:rPr>
              <a:t>-scale Atmosphere Model:  </a:t>
            </a:r>
          </a:p>
          <a:p>
            <a:pPr>
              <a:buClr>
                <a:srgbClr val="FF0000"/>
              </a:buClr>
              <a:buFont typeface="Wingdings" pitchFamily="2" charset="2"/>
              <a:buNone/>
            </a:pPr>
            <a:r>
              <a:rPr lang="en-US" altLang="ja-JP" sz="1800" b="1" dirty="0" smtClean="0">
                <a:latin typeface="Arial" pitchFamily="34" charset="0"/>
                <a:ea typeface="HG正楷書体" pitchFamily="65" charset="-128"/>
                <a:cs typeface="Arial" pitchFamily="34" charset="0"/>
              </a:rPr>
              <a:t>  Cloud Resolving </a:t>
            </a:r>
            <a:r>
              <a:rPr lang="en-US" altLang="ja-JP" sz="1800" b="1" dirty="0" smtClean="0">
                <a:latin typeface="Arial" pitchFamily="34" charset="0"/>
                <a:cs typeface="Arial" pitchFamily="34" charset="0"/>
              </a:rPr>
              <a:t>Non-hydrostatic model</a:t>
            </a:r>
            <a:br>
              <a:rPr lang="en-US" altLang="ja-JP" sz="1800" b="1" dirty="0" smtClean="0">
                <a:latin typeface="Arial" pitchFamily="34" charset="0"/>
                <a:cs typeface="Arial" pitchFamily="34" charset="0"/>
              </a:rPr>
            </a:br>
            <a:r>
              <a:rPr lang="en-US" altLang="ja-JP" sz="1800" b="1" dirty="0" smtClean="0">
                <a:latin typeface="Arial" pitchFamily="34" charset="0"/>
                <a:cs typeface="Arial" pitchFamily="34" charset="0"/>
              </a:rPr>
              <a:t>[</a:t>
            </a:r>
            <a:r>
              <a:rPr lang="en-US" altLang="ja-JP" sz="1800" b="1" dirty="0" err="1" smtClean="0">
                <a:latin typeface="Arial" pitchFamily="34" charset="0"/>
                <a:cs typeface="Arial" pitchFamily="34" charset="0"/>
              </a:rPr>
              <a:t>Shimokawabe</a:t>
            </a:r>
            <a:r>
              <a:rPr lang="en-US" altLang="ja-JP" sz="1800" b="1" dirty="0" smtClean="0">
                <a:latin typeface="Arial" pitchFamily="34" charset="0"/>
                <a:cs typeface="Arial" pitchFamily="34" charset="0"/>
              </a:rPr>
              <a:t> et. al. SC10 BSP Finalist] </a:t>
            </a:r>
          </a:p>
          <a:p>
            <a:pPr>
              <a:lnSpc>
                <a:spcPct val="150000"/>
              </a:lnSpc>
              <a:buClr>
                <a:srgbClr val="FF0000"/>
              </a:buClr>
              <a:buFont typeface="Wingdings" pitchFamily="2" charset="2"/>
              <a:buNone/>
            </a:pPr>
            <a:r>
              <a:rPr lang="en-US" altLang="ja-JP" sz="2000" b="1" dirty="0" smtClean="0">
                <a:latin typeface="Arial" pitchFamily="34" charset="0"/>
                <a:cs typeface="Arial" pitchFamily="34" charset="0"/>
              </a:rPr>
              <a:t> ex. WRF(</a:t>
            </a:r>
            <a:r>
              <a:rPr lang="en-US" altLang="ja-JP" sz="2000" b="1" dirty="0" smtClean="0"/>
              <a:t>Weather Research and Forecast</a:t>
            </a:r>
            <a:r>
              <a:rPr lang="en-US" altLang="ja-JP" sz="2000" b="1" dirty="0" smtClean="0">
                <a:latin typeface="Arial" pitchFamily="34" charset="0"/>
                <a:cs typeface="Arial" pitchFamily="34" charset="0"/>
              </a:rPr>
              <a:t>)</a:t>
            </a:r>
          </a:p>
        </p:txBody>
      </p:sp>
      <p:sp>
        <p:nvSpPr>
          <p:cNvPr id="4" name="正方形/長方形 3"/>
          <p:cNvSpPr/>
          <p:nvPr/>
        </p:nvSpPr>
        <p:spPr>
          <a:xfrm>
            <a:off x="0" y="116632"/>
            <a:ext cx="2164375" cy="400110"/>
          </a:xfrm>
          <a:prstGeom prst="rect">
            <a:avLst/>
          </a:prstGeom>
        </p:spPr>
        <p:txBody>
          <a:bodyPr wrap="none">
            <a:spAutoFit/>
          </a:bodyPr>
          <a:lstStyle/>
          <a:p>
            <a:pPr fontAlgn="auto">
              <a:spcBef>
                <a:spcPts val="0"/>
              </a:spcBef>
              <a:spcAft>
                <a:spcPts val="0"/>
              </a:spcAft>
            </a:pPr>
            <a:r>
              <a:rPr lang="en-US" altLang="ja-JP" sz="2000" b="1" dirty="0" smtClean="0">
                <a:solidFill>
                  <a:prstClr val="black"/>
                </a:solidFill>
                <a:latin typeface="Arial" pitchFamily="34" charset="0"/>
                <a:ea typeface="ＭＳ Ｐゴシック"/>
                <a:cs typeface="Arial" pitchFamily="34" charset="0"/>
              </a:rPr>
              <a:t>Next Generation</a:t>
            </a:r>
            <a:endParaRPr lang="ja-JP" altLang="en-US" sz="2000" b="1" dirty="0">
              <a:solidFill>
                <a:prstClr val="black"/>
              </a:solidFill>
              <a:latin typeface="Arial" pitchFamily="34" charset="0"/>
              <a:ea typeface="ＭＳ Ｐゴシック"/>
              <a:cs typeface="Arial" pitchFamily="34" charset="0"/>
            </a:endParaRPr>
          </a:p>
        </p:txBody>
      </p:sp>
      <p:pic>
        <p:nvPicPr>
          <p:cNvPr id="14" name="Picture 16" descr="積乱雲"/>
          <p:cNvPicPr>
            <a:picLocks noChangeAspect="1" noChangeArrowheads="1"/>
          </p:cNvPicPr>
          <p:nvPr/>
        </p:nvPicPr>
        <p:blipFill>
          <a:blip r:embed="rId3" cstate="print"/>
          <a:srcRect/>
          <a:stretch>
            <a:fillRect/>
          </a:stretch>
        </p:blipFill>
        <p:spPr bwMode="auto">
          <a:xfrm>
            <a:off x="5436096" y="980728"/>
            <a:ext cx="1656184" cy="1242391"/>
          </a:xfrm>
          <a:prstGeom prst="rect">
            <a:avLst/>
          </a:prstGeom>
          <a:noFill/>
          <a:ln w="9525">
            <a:solidFill>
              <a:srgbClr val="66CCFF"/>
            </a:solidFill>
            <a:miter lim="800000"/>
            <a:headEnd/>
            <a:tailEnd/>
          </a:ln>
        </p:spPr>
      </p:pic>
      <p:sp>
        <p:nvSpPr>
          <p:cNvPr id="16" name="正方形/長方形 15"/>
          <p:cNvSpPr/>
          <p:nvPr/>
        </p:nvSpPr>
        <p:spPr>
          <a:xfrm>
            <a:off x="4499992" y="404664"/>
            <a:ext cx="4240135" cy="338554"/>
          </a:xfrm>
          <a:prstGeom prst="rect">
            <a:avLst/>
          </a:prstGeom>
        </p:spPr>
        <p:txBody>
          <a:bodyPr wrap="none">
            <a:spAutoFit/>
          </a:bodyPr>
          <a:lstStyle/>
          <a:p>
            <a:pPr marL="342900" indent="-342900" fontAlgn="auto">
              <a:spcBef>
                <a:spcPct val="20000"/>
              </a:spcBef>
              <a:spcAft>
                <a:spcPts val="0"/>
              </a:spcAft>
              <a:buClr>
                <a:srgbClr val="FF0000"/>
              </a:buClr>
            </a:pPr>
            <a:r>
              <a:rPr lang="en-US" altLang="ja-JP" sz="1600" dirty="0" smtClean="0">
                <a:solidFill>
                  <a:prstClr val="black"/>
                </a:solidFill>
                <a:latin typeface="Arial" pitchFamily="34" charset="0"/>
                <a:ea typeface="ＭＳ Ｐゴシック"/>
                <a:cs typeface="Arial" pitchFamily="34" charset="0"/>
              </a:rPr>
              <a:t>Collaboration:  Japan Meteorological Agency</a:t>
            </a:r>
          </a:p>
        </p:txBody>
      </p:sp>
      <p:sp>
        <p:nvSpPr>
          <p:cNvPr id="17" name="Text Box 10"/>
          <p:cNvSpPr txBox="1">
            <a:spLocks noChangeArrowheads="1"/>
          </p:cNvSpPr>
          <p:nvPr/>
        </p:nvSpPr>
        <p:spPr bwMode="auto">
          <a:xfrm>
            <a:off x="7308304" y="980728"/>
            <a:ext cx="1785553" cy="307777"/>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ja-JP" sz="1400" b="1" dirty="0" smtClean="0">
                <a:solidFill>
                  <a:prstClr val="black"/>
                </a:solidFill>
                <a:latin typeface="Arial" pitchFamily="34" charset="0"/>
                <a:ea typeface="HGPｺﾞｼｯｸE" pitchFamily="50" charset="-128"/>
                <a:cs typeface="Arial" pitchFamily="34" charset="0"/>
              </a:rPr>
              <a:t>Typhoon ~ 1000km</a:t>
            </a:r>
            <a:endParaRPr lang="ja-JP" altLang="en-US" sz="1400" b="1" dirty="0">
              <a:solidFill>
                <a:prstClr val="black"/>
              </a:solidFill>
              <a:latin typeface="Arial" pitchFamily="34" charset="0"/>
              <a:ea typeface="HGPｺﾞｼｯｸE" pitchFamily="50" charset="-128"/>
              <a:cs typeface="Arial" pitchFamily="34" charset="0"/>
            </a:endParaRPr>
          </a:p>
        </p:txBody>
      </p:sp>
      <p:sp>
        <p:nvSpPr>
          <p:cNvPr id="18" name="Text Box 11"/>
          <p:cNvSpPr txBox="1">
            <a:spLocks noChangeArrowheads="1"/>
          </p:cNvSpPr>
          <p:nvPr/>
        </p:nvSpPr>
        <p:spPr bwMode="auto">
          <a:xfrm>
            <a:off x="7333018" y="1340768"/>
            <a:ext cx="1367682" cy="954107"/>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ja-JP" sz="1400" b="1" dirty="0" smtClean="0">
                <a:solidFill>
                  <a:prstClr val="black"/>
                </a:solidFill>
                <a:latin typeface="Arial" pitchFamily="34" charset="0"/>
                <a:ea typeface="HGPｺﾞｼｯｸE" pitchFamily="50" charset="-128"/>
                <a:cs typeface="Arial" pitchFamily="34" charset="0"/>
              </a:rPr>
              <a:t>1~ 10km</a:t>
            </a:r>
          </a:p>
          <a:p>
            <a:pPr fontAlgn="auto">
              <a:spcBef>
                <a:spcPts val="0"/>
              </a:spcBef>
              <a:spcAft>
                <a:spcPts val="0"/>
              </a:spcAft>
            </a:pPr>
            <a:r>
              <a:rPr lang="en-US" altLang="ja-JP" sz="1400" b="1" dirty="0" smtClean="0">
                <a:solidFill>
                  <a:prstClr val="black"/>
                </a:solidFill>
                <a:latin typeface="Arial" pitchFamily="34" charset="0"/>
                <a:ea typeface="HGPｺﾞｼｯｸE" pitchFamily="50" charset="-128"/>
                <a:cs typeface="Arial" pitchFamily="34" charset="0"/>
              </a:rPr>
              <a:t>   Tornado, </a:t>
            </a:r>
          </a:p>
          <a:p>
            <a:pPr fontAlgn="auto">
              <a:spcBef>
                <a:spcPts val="0"/>
              </a:spcBef>
              <a:spcAft>
                <a:spcPts val="0"/>
              </a:spcAft>
            </a:pPr>
            <a:r>
              <a:rPr lang="en-US" altLang="ja-JP" sz="1400" b="1" dirty="0" smtClean="0">
                <a:solidFill>
                  <a:prstClr val="black"/>
                </a:solidFill>
                <a:latin typeface="Arial" pitchFamily="34" charset="0"/>
                <a:ea typeface="HGPｺﾞｼｯｸE" pitchFamily="50" charset="-128"/>
                <a:cs typeface="Arial" pitchFamily="34" charset="0"/>
              </a:rPr>
              <a:t>   Down burst,</a:t>
            </a:r>
            <a:endParaRPr lang="ja-JP" altLang="en-US" sz="1400" b="1" dirty="0">
              <a:solidFill>
                <a:prstClr val="black"/>
              </a:solidFill>
              <a:latin typeface="Arial" pitchFamily="34" charset="0"/>
              <a:ea typeface="HGPｺﾞｼｯｸE" pitchFamily="50" charset="-128"/>
              <a:cs typeface="Arial" pitchFamily="34" charset="0"/>
            </a:endParaRPr>
          </a:p>
          <a:p>
            <a:pPr fontAlgn="auto">
              <a:spcBef>
                <a:spcPts val="0"/>
              </a:spcBef>
              <a:spcAft>
                <a:spcPts val="0"/>
              </a:spcAft>
            </a:pPr>
            <a:r>
              <a:rPr lang="en-US" altLang="ja-JP" sz="1400" b="1" dirty="0" smtClean="0">
                <a:solidFill>
                  <a:prstClr val="black"/>
                </a:solidFill>
                <a:latin typeface="Arial" pitchFamily="34" charset="0"/>
                <a:ea typeface="HGPｺﾞｼｯｸE" pitchFamily="50" charset="-128"/>
                <a:cs typeface="Arial" pitchFamily="34" charset="0"/>
              </a:rPr>
              <a:t>   Heavy Rain</a:t>
            </a:r>
            <a:endParaRPr lang="ja-JP" altLang="en-US" sz="1400" b="1" dirty="0">
              <a:solidFill>
                <a:prstClr val="black"/>
              </a:solidFill>
              <a:latin typeface="Arial" pitchFamily="34" charset="0"/>
              <a:ea typeface="HGPｺﾞｼｯｸE" pitchFamily="50" charset="-128"/>
              <a:cs typeface="Arial" pitchFamily="34" charset="0"/>
            </a:endParaRPr>
          </a:p>
        </p:txBody>
      </p:sp>
      <p:grpSp>
        <p:nvGrpSpPr>
          <p:cNvPr id="2" name="グループ化 19"/>
          <p:cNvGrpSpPr/>
          <p:nvPr/>
        </p:nvGrpSpPr>
        <p:grpSpPr>
          <a:xfrm>
            <a:off x="5173885" y="3933056"/>
            <a:ext cx="3934619" cy="2782176"/>
            <a:chOff x="704850" y="1279853"/>
            <a:chExt cx="7601692" cy="4571284"/>
          </a:xfrm>
        </p:grpSpPr>
        <p:pic>
          <p:nvPicPr>
            <p:cNvPr id="21" name="図 20" descr="flops_tsubame_multi_gpus_r412_paramv1_2.pdf"/>
            <p:cNvPicPr>
              <a:picLocks noChangeAspect="1"/>
            </p:cNvPicPr>
            <p:nvPr/>
          </p:nvPicPr>
          <p:blipFill>
            <a:blip r:embed="rId4" cstate="print"/>
            <a:srcRect t="6265"/>
            <a:stretch>
              <a:fillRect/>
            </a:stretch>
          </p:blipFill>
          <p:spPr>
            <a:xfrm>
              <a:off x="704850" y="1279853"/>
              <a:ext cx="7200900" cy="4571284"/>
            </a:xfrm>
            <a:prstGeom prst="rect">
              <a:avLst/>
            </a:prstGeom>
          </p:spPr>
        </p:pic>
        <p:sp>
          <p:nvSpPr>
            <p:cNvPr id="22" name="正方形/長方形 21"/>
            <p:cNvSpPr/>
            <p:nvPr/>
          </p:nvSpPr>
          <p:spPr>
            <a:xfrm>
              <a:off x="1689100" y="1679963"/>
              <a:ext cx="2831808" cy="78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200">
                <a:solidFill>
                  <a:prstClr val="white"/>
                </a:solidFill>
                <a:latin typeface="Arial" pitchFamily="34" charset="0"/>
                <a:cs typeface="Arial" pitchFamily="34" charset="0"/>
              </a:endParaRPr>
            </a:p>
          </p:txBody>
        </p:sp>
        <p:sp>
          <p:nvSpPr>
            <p:cNvPr id="23" name="テキスト ボックス 22"/>
            <p:cNvSpPr txBox="1"/>
            <p:nvPr/>
          </p:nvSpPr>
          <p:spPr>
            <a:xfrm>
              <a:off x="2139951" y="1679963"/>
              <a:ext cx="2490611" cy="55626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Arial" pitchFamily="34" charset="0"/>
                  <a:ea typeface="ＭＳ Ｐゴシック"/>
                  <a:cs typeface="Arial" pitchFamily="34" charset="0"/>
                </a:rPr>
                <a:t>Overlapping</a:t>
              </a:r>
              <a:endParaRPr lang="ja-JP" altLang="en-US" sz="1600" dirty="0">
                <a:solidFill>
                  <a:srgbClr val="FF0000"/>
                </a:solidFill>
                <a:latin typeface="Arial" pitchFamily="34" charset="0"/>
                <a:ea typeface="ＭＳ Ｐゴシック"/>
                <a:cs typeface="Arial" pitchFamily="34" charset="0"/>
              </a:endParaRPr>
            </a:p>
          </p:txBody>
        </p:sp>
        <p:sp>
          <p:nvSpPr>
            <p:cNvPr id="24" name="テキスト ボックス 23"/>
            <p:cNvSpPr txBox="1"/>
            <p:nvPr/>
          </p:nvSpPr>
          <p:spPr>
            <a:xfrm>
              <a:off x="2139951" y="2103529"/>
              <a:ext cx="3258669" cy="55626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0000FF"/>
                  </a:solidFill>
                  <a:latin typeface="Arial" pitchFamily="34" charset="0"/>
                  <a:ea typeface="ＭＳ Ｐゴシック"/>
                  <a:cs typeface="Arial" pitchFamily="34" charset="0"/>
                </a:rPr>
                <a:t>Non-overlapping</a:t>
              </a:r>
              <a:endParaRPr lang="ja-JP" altLang="en-US" sz="1600" dirty="0">
                <a:solidFill>
                  <a:srgbClr val="0000FF"/>
                </a:solidFill>
                <a:latin typeface="Arial" pitchFamily="34" charset="0"/>
                <a:ea typeface="ＭＳ Ｐゴシック"/>
                <a:cs typeface="Arial" pitchFamily="34" charset="0"/>
              </a:endParaRPr>
            </a:p>
          </p:txBody>
        </p:sp>
        <p:sp>
          <p:nvSpPr>
            <p:cNvPr id="25" name="テキスト ボックス 24"/>
            <p:cNvSpPr txBox="1"/>
            <p:nvPr/>
          </p:nvSpPr>
          <p:spPr>
            <a:xfrm>
              <a:off x="5311120" y="4635500"/>
              <a:ext cx="1189870" cy="556265"/>
            </a:xfrm>
            <a:prstGeom prst="rect">
              <a:avLst/>
            </a:prstGeom>
            <a:noFill/>
          </p:spPr>
          <p:txBody>
            <a:bodyPr wrap="none" rtlCol="0">
              <a:spAutoFit/>
            </a:bodyPr>
            <a:lstStyle/>
            <a:p>
              <a:pPr fontAlgn="auto">
                <a:spcBef>
                  <a:spcPts val="0"/>
                </a:spcBef>
                <a:spcAft>
                  <a:spcPts val="0"/>
                </a:spcAft>
              </a:pPr>
              <a:r>
                <a:rPr lang="en-US" altLang="ja-JP" sz="1600" b="1" dirty="0" smtClean="0">
                  <a:solidFill>
                    <a:srgbClr val="FF00FF"/>
                  </a:solidFill>
                  <a:latin typeface="Arial" pitchFamily="34" charset="0"/>
                  <a:ea typeface="ＭＳ Ｐゴシック"/>
                  <a:cs typeface="Arial" pitchFamily="34" charset="0"/>
                </a:rPr>
                <a:t>CPU</a:t>
              </a:r>
              <a:endParaRPr lang="ja-JP" altLang="en-US" sz="1600" b="1" dirty="0">
                <a:solidFill>
                  <a:srgbClr val="FF00FF"/>
                </a:solidFill>
                <a:latin typeface="Arial" pitchFamily="34" charset="0"/>
                <a:ea typeface="ＭＳ Ｐゴシック"/>
                <a:cs typeface="Arial" pitchFamily="34" charset="0"/>
              </a:endParaRPr>
            </a:p>
          </p:txBody>
        </p:sp>
        <p:sp>
          <p:nvSpPr>
            <p:cNvPr id="26" name="テキスト ボックス 25"/>
            <p:cNvSpPr txBox="1"/>
            <p:nvPr/>
          </p:nvSpPr>
          <p:spPr>
            <a:xfrm>
              <a:off x="5311120" y="3428999"/>
              <a:ext cx="2995422" cy="758544"/>
            </a:xfrm>
            <a:prstGeom prst="rect">
              <a:avLst/>
            </a:prstGeom>
            <a:noFill/>
          </p:spPr>
          <p:txBody>
            <a:bodyPr wrap="none" rtlCol="0">
              <a:spAutoFit/>
            </a:bodyPr>
            <a:lstStyle/>
            <a:p>
              <a:pPr fontAlgn="auto">
                <a:spcBef>
                  <a:spcPts val="0"/>
                </a:spcBef>
                <a:spcAft>
                  <a:spcPts val="0"/>
                </a:spcAft>
              </a:pPr>
              <a:r>
                <a:rPr lang="en-US" altLang="ja-JP" sz="1200" dirty="0" smtClean="0">
                  <a:solidFill>
                    <a:prstClr val="black"/>
                  </a:solidFill>
                  <a:latin typeface="Arial" pitchFamily="34" charset="0"/>
                  <a:ea typeface="ＭＳ Ｐゴシック"/>
                  <a:cs typeface="Arial" pitchFamily="34" charset="0"/>
                </a:rPr>
                <a:t>6956 </a:t>
              </a:r>
              <a:r>
                <a:rPr lang="en-US" altLang="ja-JP" sz="1200" dirty="0" err="1" smtClean="0">
                  <a:solidFill>
                    <a:prstClr val="black"/>
                  </a:solidFill>
                  <a:latin typeface="Arial" pitchFamily="34" charset="0"/>
                  <a:ea typeface="ＭＳ Ｐゴシック"/>
                  <a:cs typeface="Arial" pitchFamily="34" charset="0"/>
                </a:rPr>
                <a:t>x</a:t>
              </a:r>
              <a:r>
                <a:rPr lang="en-US" altLang="ja-JP" sz="1200" dirty="0" smtClean="0">
                  <a:solidFill>
                    <a:prstClr val="black"/>
                  </a:solidFill>
                  <a:latin typeface="Arial" pitchFamily="34" charset="0"/>
                  <a:ea typeface="ＭＳ Ｐゴシック"/>
                  <a:cs typeface="Arial" pitchFamily="34" charset="0"/>
                </a:rPr>
                <a:t> 6052 </a:t>
              </a:r>
              <a:r>
                <a:rPr lang="en-US" altLang="ja-JP" sz="1200" dirty="0" err="1" smtClean="0">
                  <a:solidFill>
                    <a:prstClr val="black"/>
                  </a:solidFill>
                  <a:latin typeface="Arial" pitchFamily="34" charset="0"/>
                  <a:ea typeface="ＭＳ Ｐゴシック"/>
                  <a:cs typeface="Arial" pitchFamily="34" charset="0"/>
                </a:rPr>
                <a:t>x</a:t>
              </a:r>
              <a:r>
                <a:rPr lang="en-US" altLang="ja-JP" sz="1200" dirty="0" smtClean="0">
                  <a:solidFill>
                    <a:prstClr val="black"/>
                  </a:solidFill>
                  <a:latin typeface="Arial" pitchFamily="34" charset="0"/>
                  <a:ea typeface="ＭＳ Ｐゴシック"/>
                  <a:cs typeface="Arial" pitchFamily="34" charset="0"/>
                </a:rPr>
                <a:t> 48</a:t>
              </a:r>
            </a:p>
            <a:p>
              <a:pPr fontAlgn="auto">
                <a:spcBef>
                  <a:spcPts val="0"/>
                </a:spcBef>
                <a:spcAft>
                  <a:spcPts val="0"/>
                </a:spcAft>
              </a:pPr>
              <a:r>
                <a:rPr lang="en-US" altLang="ja-JP" sz="1200" dirty="0" smtClean="0">
                  <a:solidFill>
                    <a:prstClr val="black"/>
                  </a:solidFill>
                  <a:latin typeface="Arial" pitchFamily="34" charset="0"/>
                  <a:ea typeface="ＭＳ Ｐゴシック"/>
                  <a:cs typeface="Arial" pitchFamily="34" charset="0"/>
                </a:rPr>
                <a:t>528 (22 </a:t>
              </a:r>
              <a:r>
                <a:rPr lang="en-US" altLang="ja-JP" sz="1200" dirty="0" err="1" smtClean="0">
                  <a:solidFill>
                    <a:prstClr val="black"/>
                  </a:solidFill>
                  <a:latin typeface="Arial" pitchFamily="34" charset="0"/>
                  <a:ea typeface="ＭＳ Ｐゴシック"/>
                  <a:cs typeface="Arial" pitchFamily="34" charset="0"/>
                </a:rPr>
                <a:t>x</a:t>
              </a:r>
              <a:r>
                <a:rPr lang="en-US" altLang="ja-JP" sz="1200" dirty="0" smtClean="0">
                  <a:solidFill>
                    <a:prstClr val="black"/>
                  </a:solidFill>
                  <a:latin typeface="Arial" pitchFamily="34" charset="0"/>
                  <a:ea typeface="ＭＳ Ｐゴシック"/>
                  <a:cs typeface="Arial" pitchFamily="34" charset="0"/>
                </a:rPr>
                <a:t> 24) </a:t>
              </a:r>
              <a:r>
                <a:rPr lang="en-US" altLang="ja-JP" sz="1200" b="1" dirty="0" err="1" smtClean="0">
                  <a:solidFill>
                    <a:prstClr val="black"/>
                  </a:solidFill>
                  <a:latin typeface="Arial" pitchFamily="34" charset="0"/>
                  <a:ea typeface="ＭＳ Ｐゴシック"/>
                  <a:cs typeface="Arial" pitchFamily="34" charset="0"/>
                </a:rPr>
                <a:t>GPUs</a:t>
              </a:r>
              <a:endParaRPr lang="ja-JP" altLang="en-US" sz="1200" b="1" dirty="0">
                <a:solidFill>
                  <a:prstClr val="black"/>
                </a:solidFill>
                <a:latin typeface="Arial" pitchFamily="34" charset="0"/>
                <a:ea typeface="ＭＳ Ｐゴシック"/>
                <a:cs typeface="Arial" pitchFamily="34" charset="0"/>
              </a:endParaRPr>
            </a:p>
          </p:txBody>
        </p:sp>
        <p:cxnSp>
          <p:nvCxnSpPr>
            <p:cNvPr id="27" name="直線矢印コネクタ 26"/>
            <p:cNvCxnSpPr/>
            <p:nvPr/>
          </p:nvCxnSpPr>
          <p:spPr>
            <a:xfrm rot="5400000" flipH="1" flipV="1">
              <a:off x="6491482" y="2948182"/>
              <a:ext cx="961637" cy="158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正方形/長方形 27"/>
            <p:cNvSpPr/>
            <p:nvPr/>
          </p:nvSpPr>
          <p:spPr>
            <a:xfrm>
              <a:off x="2057400" y="1531652"/>
              <a:ext cx="2578100" cy="78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200">
                <a:solidFill>
                  <a:prstClr val="white"/>
                </a:solidFill>
                <a:latin typeface="Arial" pitchFamily="34" charset="0"/>
                <a:cs typeface="Arial" pitchFamily="34" charset="0"/>
              </a:endParaRPr>
            </a:p>
          </p:txBody>
        </p:sp>
        <p:sp>
          <p:nvSpPr>
            <p:cNvPr id="29" name="テキスト ボックス 28"/>
            <p:cNvSpPr txBox="1"/>
            <p:nvPr/>
          </p:nvSpPr>
          <p:spPr>
            <a:xfrm>
              <a:off x="2139951" y="1857387"/>
              <a:ext cx="2670239" cy="556265"/>
            </a:xfrm>
            <a:prstGeom prst="rect">
              <a:avLst/>
            </a:prstGeom>
            <a:noFill/>
          </p:spPr>
          <p:txBody>
            <a:bodyPr wrap="none" rtlCol="0">
              <a:spAutoFit/>
            </a:bodyPr>
            <a:lstStyle/>
            <a:p>
              <a:pPr fontAlgn="auto">
                <a:spcBef>
                  <a:spcPts val="0"/>
                </a:spcBef>
                <a:spcAft>
                  <a:spcPts val="0"/>
                </a:spcAft>
              </a:pPr>
              <a:r>
                <a:rPr lang="en-US" altLang="ja-JP" sz="1600" b="1" dirty="0" smtClean="0">
                  <a:solidFill>
                    <a:srgbClr val="C00000"/>
                  </a:solidFill>
                  <a:latin typeface="Arial" pitchFamily="34" charset="0"/>
                  <a:ea typeface="ＭＳ Ｐゴシック"/>
                  <a:cs typeface="Arial" pitchFamily="34" charset="0"/>
                </a:rPr>
                <a:t>Overlapping</a:t>
              </a:r>
              <a:endParaRPr lang="ja-JP" altLang="en-US" sz="1600" b="1" dirty="0">
                <a:solidFill>
                  <a:srgbClr val="C00000"/>
                </a:solidFill>
                <a:latin typeface="Arial" pitchFamily="34" charset="0"/>
                <a:ea typeface="ＭＳ Ｐゴシック"/>
                <a:cs typeface="Arial" pitchFamily="34" charset="0"/>
              </a:endParaRPr>
            </a:p>
          </p:txBody>
        </p:sp>
        <p:sp>
          <p:nvSpPr>
            <p:cNvPr id="30" name="テキスト ボックス 29"/>
            <p:cNvSpPr txBox="1"/>
            <p:nvPr/>
          </p:nvSpPr>
          <p:spPr>
            <a:xfrm>
              <a:off x="2139951" y="2280952"/>
              <a:ext cx="3503332" cy="556265"/>
            </a:xfrm>
            <a:prstGeom prst="rect">
              <a:avLst/>
            </a:prstGeom>
            <a:solidFill>
              <a:schemeClr val="bg1"/>
            </a:solidFill>
          </p:spPr>
          <p:txBody>
            <a:bodyPr wrap="none" rtlCol="0">
              <a:spAutoFit/>
            </a:bodyPr>
            <a:lstStyle/>
            <a:p>
              <a:pPr fontAlgn="auto">
                <a:spcBef>
                  <a:spcPts val="0"/>
                </a:spcBef>
                <a:spcAft>
                  <a:spcPts val="0"/>
                </a:spcAft>
              </a:pPr>
              <a:r>
                <a:rPr lang="en-US" altLang="ja-JP" sz="1600" b="1" dirty="0" smtClean="0">
                  <a:solidFill>
                    <a:srgbClr val="003399"/>
                  </a:solidFill>
                  <a:latin typeface="Arial" pitchFamily="34" charset="0"/>
                  <a:ea typeface="ＭＳ Ｐゴシック"/>
                  <a:cs typeface="Arial" pitchFamily="34" charset="0"/>
                </a:rPr>
                <a:t>Non-overlapping</a:t>
              </a:r>
              <a:endParaRPr lang="ja-JP" altLang="en-US" sz="1600" b="1" dirty="0">
                <a:solidFill>
                  <a:srgbClr val="003399"/>
                </a:solidFill>
                <a:latin typeface="Arial" pitchFamily="34" charset="0"/>
                <a:ea typeface="ＭＳ Ｐゴシック"/>
                <a:cs typeface="Arial" pitchFamily="34" charset="0"/>
              </a:endParaRPr>
            </a:p>
          </p:txBody>
        </p:sp>
        <p:cxnSp>
          <p:nvCxnSpPr>
            <p:cNvPr id="31" name="直線コネクタ 30"/>
            <p:cNvCxnSpPr/>
            <p:nvPr/>
          </p:nvCxnSpPr>
          <p:spPr>
            <a:xfrm flipV="1">
              <a:off x="1500166" y="1571612"/>
              <a:ext cx="5572164" cy="3714776"/>
            </a:xfrm>
            <a:prstGeom prst="line">
              <a:avLst/>
            </a:prstGeom>
            <a:ln w="76200">
              <a:solidFill>
                <a:srgbClr val="C00000">
                  <a:alpha val="30000"/>
                </a:srgbClr>
              </a:solidFill>
            </a:ln>
          </p:spPr>
          <p:style>
            <a:lnRef idx="1">
              <a:schemeClr val="accent1"/>
            </a:lnRef>
            <a:fillRef idx="0">
              <a:schemeClr val="accent1"/>
            </a:fillRef>
            <a:effectRef idx="0">
              <a:schemeClr val="accent1"/>
            </a:effectRef>
            <a:fontRef idx="minor">
              <a:schemeClr val="tx1"/>
            </a:fontRef>
          </p:style>
        </p:cxnSp>
      </p:grpSp>
      <p:sp>
        <p:nvSpPr>
          <p:cNvPr id="32" name="テキスト ボックス 31"/>
          <p:cNvSpPr txBox="1"/>
          <p:nvPr/>
        </p:nvSpPr>
        <p:spPr>
          <a:xfrm>
            <a:off x="6326013" y="3429000"/>
            <a:ext cx="2462534" cy="523220"/>
          </a:xfrm>
          <a:prstGeom prst="rect">
            <a:avLst/>
          </a:prstGeom>
          <a:solidFill>
            <a:srgbClr val="FFFF00"/>
          </a:solidFill>
          <a:ln w="28575" cap="flat" cmpd="sng" algn="ctr">
            <a:solidFill>
              <a:srgbClr val="FF0000"/>
            </a:solidFill>
            <a:prstDash val="solid"/>
            <a:round/>
            <a:headEnd type="none" w="med" len="med"/>
            <a:tailEnd type="none" w="med" len="med"/>
          </a:ln>
        </p:spPr>
        <p:txBody>
          <a:bodyPr wrap="square" rtlCol="0">
            <a:spAutoFit/>
          </a:bodyPr>
          <a:lstStyle/>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TSUBAME 2.0 : 145 </a:t>
            </a:r>
            <a:r>
              <a:rPr lang="en-US" altLang="ja-JP" sz="1400" b="1" dirty="0" err="1" smtClean="0">
                <a:solidFill>
                  <a:prstClr val="black"/>
                </a:solidFill>
                <a:latin typeface="Arial" pitchFamily="34" charset="0"/>
                <a:ea typeface="ＭＳ Ｐゴシック"/>
                <a:cs typeface="Arial" pitchFamily="34" charset="0"/>
              </a:rPr>
              <a:t>Tflops</a:t>
            </a:r>
            <a:endParaRPr lang="en-US" altLang="ja-JP" sz="1400" b="1"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World Record !!!</a:t>
            </a:r>
            <a:endParaRPr lang="ja-JP" altLang="en-US" sz="1400" b="1" dirty="0">
              <a:solidFill>
                <a:prstClr val="black"/>
              </a:solidFill>
              <a:latin typeface="Arial" pitchFamily="34" charset="0"/>
              <a:ea typeface="ＭＳ Ｐゴシック"/>
              <a:cs typeface="Arial" pitchFamily="34" charset="0"/>
            </a:endParaRPr>
          </a:p>
        </p:txBody>
      </p:sp>
      <p:sp>
        <p:nvSpPr>
          <p:cNvPr id="33" name="コンテンツ プレースホルダ 2"/>
          <p:cNvSpPr txBox="1">
            <a:spLocks/>
          </p:cNvSpPr>
          <p:nvPr/>
        </p:nvSpPr>
        <p:spPr>
          <a:xfrm>
            <a:off x="925760" y="2149957"/>
            <a:ext cx="8110736" cy="1351051"/>
          </a:xfrm>
          <a:prstGeom prst="rect">
            <a:avLst/>
          </a:prstGeom>
        </p:spPr>
        <p:txBody>
          <a:bodyPr vert="horz" lIns="91440" tIns="45720" rIns="91440" bIns="45720" rtlCol="0">
            <a:normAutofit/>
          </a:bodyPr>
          <a:lstStyle/>
          <a:p>
            <a:pPr marL="342900" indent="-342900" fontAlgn="auto">
              <a:spcBef>
                <a:spcPct val="20000"/>
              </a:spcBef>
              <a:spcAft>
                <a:spcPts val="0"/>
              </a:spcAft>
              <a:buClr>
                <a:srgbClr val="0000FF"/>
              </a:buClr>
              <a:buFont typeface="Arial" pitchFamily="34" charset="0"/>
              <a:buNone/>
              <a:defRPr/>
            </a:pPr>
            <a:r>
              <a:rPr lang="en-US" altLang="ja-JP" b="1" dirty="0" smtClean="0">
                <a:solidFill>
                  <a:prstClr val="black"/>
                </a:solidFill>
                <a:latin typeface="Arial" pitchFamily="34" charset="0"/>
                <a:ea typeface="ＭＳ Ｐゴシック"/>
                <a:cs typeface="Arial" pitchFamily="34" charset="0"/>
              </a:rPr>
              <a:t>WSM5</a:t>
            </a:r>
            <a:r>
              <a:rPr lang="en-US" altLang="ja-JP" dirty="0" smtClean="0">
                <a:solidFill>
                  <a:prstClr val="black"/>
                </a:solidFill>
                <a:latin typeface="Arial" pitchFamily="34" charset="0"/>
                <a:ea typeface="ＭＳ Ｐゴシック"/>
                <a:cs typeface="Arial" pitchFamily="34" charset="0"/>
              </a:rPr>
              <a:t> </a:t>
            </a:r>
            <a:r>
              <a:rPr lang="en-US" altLang="ja-JP" sz="1600" dirty="0" smtClean="0">
                <a:solidFill>
                  <a:prstClr val="black"/>
                </a:solidFill>
                <a:latin typeface="Arial" pitchFamily="34" charset="0"/>
                <a:ea typeface="ＭＳ Ｐゴシック"/>
                <a:cs typeface="Arial" pitchFamily="34" charset="0"/>
              </a:rPr>
              <a:t>(WRF Single Moment 5-tracer) Microphysics*</a:t>
            </a:r>
          </a:p>
          <a:p>
            <a:pPr marL="742950" lvl="1" indent="-285750" fontAlgn="auto">
              <a:lnSpc>
                <a:spcPct val="80000"/>
              </a:lnSpc>
              <a:spcBef>
                <a:spcPct val="20000"/>
              </a:spcBef>
              <a:spcAft>
                <a:spcPts val="0"/>
              </a:spcAft>
              <a:buClr>
                <a:srgbClr val="FF0000"/>
              </a:buClr>
              <a:buFont typeface="Arial" pitchFamily="34" charset="0"/>
              <a:buNone/>
              <a:defRPr/>
            </a:pPr>
            <a:r>
              <a:rPr lang="en-US" altLang="ja-JP" sz="1600" dirty="0" smtClean="0">
                <a:solidFill>
                  <a:prstClr val="black"/>
                </a:solidFill>
                <a:latin typeface="Arial" pitchFamily="34" charset="0"/>
                <a:ea typeface="ＭＳ Ｐゴシック"/>
                <a:cs typeface="Arial" pitchFamily="34" charset="0"/>
              </a:rPr>
              <a:t>	Represents condensation, precipitation and thermodynamic effects of latent heat release</a:t>
            </a:r>
          </a:p>
          <a:p>
            <a:pPr marL="742950" lvl="1" indent="-285750" fontAlgn="auto">
              <a:lnSpc>
                <a:spcPct val="80000"/>
              </a:lnSpc>
              <a:spcBef>
                <a:spcPct val="20000"/>
              </a:spcBef>
              <a:spcAft>
                <a:spcPts val="0"/>
              </a:spcAft>
              <a:buClr>
                <a:srgbClr val="FF0000"/>
              </a:buClr>
              <a:buFont typeface="Arial" pitchFamily="34" charset="0"/>
              <a:buNone/>
              <a:defRPr/>
            </a:pPr>
            <a:r>
              <a:rPr lang="en-US" altLang="ja-JP" sz="1600" dirty="0" smtClean="0">
                <a:solidFill>
                  <a:prstClr val="black"/>
                </a:solidFill>
                <a:latin typeface="Arial" pitchFamily="34" charset="0"/>
                <a:ea typeface="ＭＳ Ｐゴシック"/>
                <a:cs typeface="Arial" pitchFamily="34" charset="0"/>
              </a:rPr>
              <a:t>	1 % of lines of code, 25 % of elapsed time</a:t>
            </a:r>
          </a:p>
          <a:p>
            <a:pPr marL="742950" lvl="1" indent="-285750" fontAlgn="auto">
              <a:lnSpc>
                <a:spcPct val="80000"/>
              </a:lnSpc>
              <a:spcBef>
                <a:spcPct val="20000"/>
              </a:spcBef>
              <a:spcAft>
                <a:spcPts val="0"/>
              </a:spcAft>
              <a:buClr>
                <a:srgbClr val="FF0000"/>
              </a:buClr>
              <a:buFont typeface="Arial" pitchFamily="34" charset="0"/>
              <a:buNone/>
              <a:defRPr/>
            </a:pPr>
            <a:r>
              <a:rPr lang="en-US" altLang="ja-JP" sz="1600" dirty="0" smtClean="0">
                <a:solidFill>
                  <a:prstClr val="black"/>
                </a:solidFill>
                <a:latin typeface="Arial" pitchFamily="34" charset="0"/>
                <a:ea typeface="ＭＳ Ｐゴシック"/>
                <a:cs typeface="Arial" pitchFamily="34" charset="0"/>
              </a:rPr>
              <a:t>	⇒ 20 x boost in microphysics   (</a:t>
            </a:r>
            <a:r>
              <a:rPr lang="en-US" altLang="ja-JP" sz="1600" dirty="0" smtClean="0">
                <a:solidFill>
                  <a:srgbClr val="0000FF"/>
                </a:solidFill>
                <a:latin typeface="Arial" pitchFamily="34" charset="0"/>
                <a:ea typeface="ＭＳ Ｐゴシック"/>
                <a:cs typeface="Arial" pitchFamily="34" charset="0"/>
              </a:rPr>
              <a:t>1.2 - 1.3 x </a:t>
            </a:r>
            <a:r>
              <a:rPr lang="en-US" altLang="ja-JP" sz="1600" dirty="0" smtClean="0">
                <a:solidFill>
                  <a:prstClr val="black"/>
                </a:solidFill>
                <a:latin typeface="Arial" pitchFamily="34" charset="0"/>
                <a:ea typeface="ＭＳ Ｐゴシック"/>
                <a:cs typeface="Arial" pitchFamily="34" charset="0"/>
              </a:rPr>
              <a:t>overall improvement</a:t>
            </a:r>
            <a:r>
              <a:rPr lang="ja-JP" altLang="en-US" sz="1600" dirty="0" smtClean="0">
                <a:solidFill>
                  <a:prstClr val="black"/>
                </a:solidFill>
                <a:latin typeface="Arial" pitchFamily="34" charset="0"/>
                <a:ea typeface="ＭＳ Ｐゴシック"/>
                <a:cs typeface="Arial" pitchFamily="34" charset="0"/>
              </a:rPr>
              <a:t>）</a:t>
            </a:r>
            <a:endParaRPr lang="en-US" altLang="ja-JP" sz="1600" dirty="0" smtClean="0">
              <a:solidFill>
                <a:prstClr val="black"/>
              </a:solidFill>
              <a:latin typeface="Arial" pitchFamily="34" charset="0"/>
              <a:ea typeface="ＭＳ Ｐゴシック"/>
              <a:cs typeface="Arial" pitchFamily="34" charset="0"/>
            </a:endParaRPr>
          </a:p>
        </p:txBody>
      </p:sp>
      <p:sp>
        <p:nvSpPr>
          <p:cNvPr id="34" name="正方形/長方形 33"/>
          <p:cNvSpPr/>
          <p:nvPr/>
        </p:nvSpPr>
        <p:spPr>
          <a:xfrm>
            <a:off x="395536" y="3429000"/>
            <a:ext cx="3600400" cy="400110"/>
          </a:xfrm>
          <a:prstGeom prst="rect">
            <a:avLst/>
          </a:prstGeom>
        </p:spPr>
        <p:txBody>
          <a:bodyPr wrap="square">
            <a:spAutoFit/>
          </a:bodyPr>
          <a:lstStyle/>
          <a:p>
            <a:pPr fontAlgn="auto">
              <a:spcBef>
                <a:spcPts val="0"/>
              </a:spcBef>
              <a:spcAft>
                <a:spcPts val="0"/>
              </a:spcAft>
            </a:pPr>
            <a:r>
              <a:rPr lang="en-US" altLang="ja-JP" sz="2000" b="1" dirty="0" smtClean="0">
                <a:solidFill>
                  <a:srgbClr val="C00000"/>
                </a:solidFill>
                <a:latin typeface="Arial" pitchFamily="34" charset="0"/>
                <a:ea typeface="ＭＳ Ｐゴシック"/>
                <a:cs typeface="Arial" pitchFamily="34" charset="0"/>
              </a:rPr>
              <a:t>ASUCA</a:t>
            </a:r>
            <a:r>
              <a:rPr lang="en-US" altLang="ja-JP" dirty="0" smtClean="0">
                <a:solidFill>
                  <a:prstClr val="black"/>
                </a:solidFill>
                <a:latin typeface="Arial" pitchFamily="34" charset="0"/>
                <a:ea typeface="ＭＳ Ｐゴシック"/>
                <a:cs typeface="Arial" pitchFamily="34" charset="0"/>
              </a:rPr>
              <a:t> : </a:t>
            </a:r>
            <a:r>
              <a:rPr lang="en-US" altLang="ja-JP" dirty="0" smtClean="0">
                <a:solidFill>
                  <a:srgbClr val="C00000"/>
                </a:solidFill>
                <a:latin typeface="Arial" pitchFamily="34" charset="0"/>
                <a:ea typeface="ＭＳ Ｐゴシック"/>
                <a:cs typeface="Arial" pitchFamily="34" charset="0"/>
              </a:rPr>
              <a:t>f</a:t>
            </a:r>
            <a:r>
              <a:rPr lang="en-US" altLang="ja-JP" sz="1600" dirty="0" smtClean="0">
                <a:solidFill>
                  <a:srgbClr val="C00000"/>
                </a:solidFill>
                <a:latin typeface="Arial" pitchFamily="34" charset="0"/>
                <a:ea typeface="ＭＳ Ｐゴシック"/>
                <a:cs typeface="Arial" pitchFamily="34" charset="0"/>
              </a:rPr>
              <a:t>ull GPU Implementation</a:t>
            </a:r>
            <a:endParaRPr lang="ja-JP" altLang="en-US" dirty="0">
              <a:solidFill>
                <a:srgbClr val="C00000"/>
              </a:solidFill>
              <a:latin typeface="Arial" pitchFamily="34" charset="0"/>
              <a:ea typeface="ＭＳ Ｐゴシック"/>
              <a:cs typeface="Arial" pitchFamily="34" charset="0"/>
            </a:endParaRPr>
          </a:p>
        </p:txBody>
      </p:sp>
      <p:sp>
        <p:nvSpPr>
          <p:cNvPr id="35" name="正方形/長方形 34"/>
          <p:cNvSpPr/>
          <p:nvPr/>
        </p:nvSpPr>
        <p:spPr>
          <a:xfrm>
            <a:off x="1456869" y="3717032"/>
            <a:ext cx="4195251" cy="338554"/>
          </a:xfrm>
          <a:prstGeom prst="rect">
            <a:avLst/>
          </a:prstGeom>
        </p:spPr>
        <p:txBody>
          <a:bodyPr wrap="none">
            <a:spAutoFit/>
          </a:bodyPr>
          <a:lstStyle/>
          <a:p>
            <a:pPr fontAlgn="auto">
              <a:spcBef>
                <a:spcPts val="0"/>
              </a:spcBef>
              <a:spcAft>
                <a:spcPts val="0"/>
              </a:spcAft>
            </a:pPr>
            <a:r>
              <a:rPr lang="en-US" altLang="ja-JP" sz="1600" dirty="0" smtClean="0">
                <a:solidFill>
                  <a:prstClr val="black"/>
                </a:solidFill>
                <a:latin typeface="Arial" pitchFamily="34" charset="0"/>
                <a:ea typeface="ＭＳ Ｐゴシック"/>
                <a:cs typeface="Arial" pitchFamily="34" charset="0"/>
              </a:rPr>
              <a:t>developed by Japan Meteorological Agency </a:t>
            </a:r>
            <a:endParaRPr lang="ja-JP" altLang="en-US" sz="1600" dirty="0">
              <a:solidFill>
                <a:prstClr val="black"/>
              </a:solidFill>
              <a:latin typeface="Arial" pitchFamily="34" charset="0"/>
              <a:ea typeface="ＭＳ Ｐゴシック"/>
              <a:cs typeface="Arial" pitchFamily="34" charset="0"/>
            </a:endParaRPr>
          </a:p>
        </p:txBody>
      </p:sp>
      <p:grpSp>
        <p:nvGrpSpPr>
          <p:cNvPr id="3" name="グループ化 35"/>
          <p:cNvGrpSpPr/>
          <p:nvPr/>
        </p:nvGrpSpPr>
        <p:grpSpPr>
          <a:xfrm>
            <a:off x="253970" y="3969366"/>
            <a:ext cx="1473050" cy="1224136"/>
            <a:chOff x="4952102" y="2378283"/>
            <a:chExt cx="3525668" cy="3338250"/>
          </a:xfrm>
        </p:grpSpPr>
        <p:cxnSp>
          <p:nvCxnSpPr>
            <p:cNvPr id="37" name="直線コネクタ 36"/>
            <p:cNvCxnSpPr/>
            <p:nvPr/>
          </p:nvCxnSpPr>
          <p:spPr>
            <a:xfrm rot="10800000">
              <a:off x="5899149" y="4942904"/>
              <a:ext cx="1955800" cy="1588"/>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直方体 37"/>
            <p:cNvSpPr/>
            <p:nvPr/>
          </p:nvSpPr>
          <p:spPr>
            <a:xfrm>
              <a:off x="5294309" y="3036316"/>
              <a:ext cx="700089" cy="2660587"/>
            </a:xfrm>
            <a:prstGeom prst="cube">
              <a:avLst>
                <a:gd name="adj" fmla="val 10000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sp>
          <p:nvSpPr>
            <p:cNvPr id="39" name="テキスト ボックス 38"/>
            <p:cNvSpPr txBox="1"/>
            <p:nvPr/>
          </p:nvSpPr>
          <p:spPr>
            <a:xfrm>
              <a:off x="4952102" y="2771018"/>
              <a:ext cx="791130" cy="755383"/>
            </a:xfrm>
            <a:prstGeom prst="rect">
              <a:avLst/>
            </a:prstGeom>
            <a:noFill/>
          </p:spPr>
          <p:txBody>
            <a:bodyPr wrap="none" rtlCol="0">
              <a:spAutoFit/>
            </a:bodyPr>
            <a:lstStyle/>
            <a:p>
              <a:pPr fontAlgn="auto">
                <a:spcBef>
                  <a:spcPts val="0"/>
                </a:spcBef>
                <a:spcAft>
                  <a:spcPts val="0"/>
                </a:spcAft>
              </a:pPr>
              <a:r>
                <a:rPr lang="en-US" altLang="ja-JP" sz="1200" i="1" dirty="0" err="1" smtClean="0">
                  <a:solidFill>
                    <a:prstClr val="black"/>
                  </a:solidFill>
                  <a:latin typeface="Times New Roman" pitchFamily="18" charset="0"/>
                  <a:ea typeface="ＭＳ Ｐゴシック"/>
                  <a:cs typeface="Times New Roman" pitchFamily="18" charset="0"/>
                </a:rPr>
                <a:t>nx</a:t>
              </a:r>
              <a:endParaRPr lang="ja-JP" altLang="en-US" sz="1200" i="1" dirty="0">
                <a:solidFill>
                  <a:prstClr val="black"/>
                </a:solidFill>
                <a:latin typeface="Times New Roman" pitchFamily="18" charset="0"/>
                <a:ea typeface="ＭＳ Ｐゴシック"/>
                <a:cs typeface="Times New Roman" pitchFamily="18" charset="0"/>
              </a:endParaRPr>
            </a:p>
          </p:txBody>
        </p:sp>
        <p:sp>
          <p:nvSpPr>
            <p:cNvPr id="40" name="テキスト ボックス 39"/>
            <p:cNvSpPr txBox="1"/>
            <p:nvPr/>
          </p:nvSpPr>
          <p:spPr>
            <a:xfrm>
              <a:off x="6675576" y="2378283"/>
              <a:ext cx="791130" cy="755383"/>
            </a:xfrm>
            <a:prstGeom prst="rect">
              <a:avLst/>
            </a:prstGeom>
            <a:noFill/>
          </p:spPr>
          <p:txBody>
            <a:bodyPr wrap="none" rtlCol="0">
              <a:spAutoFit/>
            </a:bodyPr>
            <a:lstStyle/>
            <a:p>
              <a:pPr fontAlgn="auto">
                <a:spcBef>
                  <a:spcPts val="0"/>
                </a:spcBef>
                <a:spcAft>
                  <a:spcPts val="0"/>
                </a:spcAft>
              </a:pPr>
              <a:r>
                <a:rPr lang="en-US" altLang="ja-JP" sz="1200" i="1" dirty="0" err="1" smtClean="0">
                  <a:solidFill>
                    <a:prstClr val="black"/>
                  </a:solidFill>
                  <a:latin typeface="Times New Roman" pitchFamily="18" charset="0"/>
                  <a:ea typeface="ＭＳ Ｐゴシック"/>
                  <a:cs typeface="Times New Roman" pitchFamily="18" charset="0"/>
                </a:rPr>
                <a:t>ny</a:t>
              </a:r>
              <a:endParaRPr lang="ja-JP" altLang="en-US" sz="1200" i="1" dirty="0">
                <a:solidFill>
                  <a:prstClr val="black"/>
                </a:solidFill>
                <a:latin typeface="Times New Roman" pitchFamily="18" charset="0"/>
                <a:ea typeface="ＭＳ Ｐゴシック"/>
                <a:cs typeface="Times New Roman" pitchFamily="18" charset="0"/>
              </a:endParaRPr>
            </a:p>
          </p:txBody>
        </p:sp>
        <p:sp>
          <p:nvSpPr>
            <p:cNvPr id="41" name="テキスト ボックス 40"/>
            <p:cNvSpPr txBox="1"/>
            <p:nvPr/>
          </p:nvSpPr>
          <p:spPr>
            <a:xfrm>
              <a:off x="7709660" y="3556489"/>
              <a:ext cx="768110" cy="755383"/>
            </a:xfrm>
            <a:prstGeom prst="rect">
              <a:avLst/>
            </a:prstGeom>
            <a:noFill/>
          </p:spPr>
          <p:txBody>
            <a:bodyPr wrap="none" rtlCol="0">
              <a:spAutoFit/>
            </a:bodyPr>
            <a:lstStyle/>
            <a:p>
              <a:pPr fontAlgn="auto">
                <a:spcBef>
                  <a:spcPts val="0"/>
                </a:spcBef>
                <a:spcAft>
                  <a:spcPts val="0"/>
                </a:spcAft>
              </a:pPr>
              <a:r>
                <a:rPr lang="en-US" altLang="ja-JP" sz="1200" i="1" dirty="0" err="1" smtClean="0">
                  <a:solidFill>
                    <a:prstClr val="black"/>
                  </a:solidFill>
                  <a:latin typeface="Times New Roman" pitchFamily="18" charset="0"/>
                  <a:ea typeface="ＭＳ Ｐゴシック"/>
                  <a:cs typeface="Times New Roman" pitchFamily="18" charset="0"/>
                </a:rPr>
                <a:t>nz</a:t>
              </a:r>
              <a:endParaRPr lang="ja-JP" altLang="en-US" sz="1200" i="1" dirty="0">
                <a:solidFill>
                  <a:prstClr val="black"/>
                </a:solidFill>
                <a:latin typeface="Times New Roman" pitchFamily="18" charset="0"/>
                <a:ea typeface="ＭＳ Ｐゴシック"/>
                <a:cs typeface="Times New Roman" pitchFamily="18" charset="0"/>
              </a:endParaRPr>
            </a:p>
          </p:txBody>
        </p:sp>
        <p:sp>
          <p:nvSpPr>
            <p:cNvPr id="42" name="直方体 41"/>
            <p:cNvSpPr/>
            <p:nvPr/>
          </p:nvSpPr>
          <p:spPr>
            <a:xfrm>
              <a:off x="5294310" y="3040544"/>
              <a:ext cx="2573337" cy="2652126"/>
            </a:xfrm>
            <a:prstGeom prst="cube">
              <a:avLst>
                <a:gd name="adj" fmla="val 26599"/>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5" name="図形グループ 1313"/>
            <p:cNvGrpSpPr/>
            <p:nvPr/>
          </p:nvGrpSpPr>
          <p:grpSpPr>
            <a:xfrm>
              <a:off x="5266237" y="3045289"/>
              <a:ext cx="2603498" cy="2671244"/>
              <a:chOff x="2512895" y="3212040"/>
              <a:chExt cx="2603498" cy="2671244"/>
            </a:xfrm>
          </p:grpSpPr>
          <p:grpSp>
            <p:nvGrpSpPr>
              <p:cNvPr id="6" name="図形グループ 1133"/>
              <p:cNvGrpSpPr/>
              <p:nvPr/>
            </p:nvGrpSpPr>
            <p:grpSpPr>
              <a:xfrm>
                <a:off x="3009284" y="4546361"/>
                <a:ext cx="2105025" cy="825299"/>
                <a:chOff x="2866621" y="1672986"/>
                <a:chExt cx="2105025" cy="825299"/>
              </a:xfrm>
            </p:grpSpPr>
            <p:sp>
              <p:nvSpPr>
                <p:cNvPr id="205" name="直方体 204"/>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7" name="図形グループ 1107"/>
                <p:cNvGrpSpPr/>
                <p:nvPr/>
              </p:nvGrpSpPr>
              <p:grpSpPr>
                <a:xfrm>
                  <a:off x="3229959" y="1876136"/>
                  <a:ext cx="780104" cy="288715"/>
                  <a:chOff x="2103522" y="5475617"/>
                  <a:chExt cx="1367811" cy="506230"/>
                </a:xfrm>
              </p:grpSpPr>
              <p:cxnSp>
                <p:nvCxnSpPr>
                  <p:cNvPr id="219" name="曲線コネクタ 21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0" name="曲線コネクタ 21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1" name="曲線コネクタ 22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2" name="曲線コネクタ 22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図形グループ 1113"/>
                <p:cNvGrpSpPr/>
                <p:nvPr/>
              </p:nvGrpSpPr>
              <p:grpSpPr>
                <a:xfrm>
                  <a:off x="3118799" y="2016554"/>
                  <a:ext cx="780104" cy="288715"/>
                  <a:chOff x="2103522" y="5475617"/>
                  <a:chExt cx="1367811" cy="506230"/>
                </a:xfrm>
              </p:grpSpPr>
              <p:cxnSp>
                <p:nvCxnSpPr>
                  <p:cNvPr id="214" name="曲線コネクタ 21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5" name="曲線コネクタ 21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6" name="曲線コネクタ 21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7" name="曲線コネクタ 21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図形グループ 1119"/>
                <p:cNvGrpSpPr/>
                <p:nvPr/>
              </p:nvGrpSpPr>
              <p:grpSpPr>
                <a:xfrm>
                  <a:off x="3010979" y="2184302"/>
                  <a:ext cx="780104" cy="288715"/>
                  <a:chOff x="2103522" y="5475617"/>
                  <a:chExt cx="1367811" cy="506230"/>
                </a:xfrm>
              </p:grpSpPr>
              <p:cxnSp>
                <p:nvCxnSpPr>
                  <p:cNvPr id="209" name="曲線コネクタ 20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0" name="曲線コネクタ 20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1" name="曲線コネクタ 21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2" name="曲線コネクタ 21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0" name="図形グループ 1153"/>
              <p:cNvGrpSpPr/>
              <p:nvPr/>
            </p:nvGrpSpPr>
            <p:grpSpPr>
              <a:xfrm>
                <a:off x="3005472" y="3870030"/>
                <a:ext cx="2105025" cy="825299"/>
                <a:chOff x="2866621" y="1672986"/>
                <a:chExt cx="2105025" cy="825299"/>
              </a:xfrm>
            </p:grpSpPr>
            <p:sp>
              <p:nvSpPr>
                <p:cNvPr id="186" name="直方体 185"/>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11" name="図形グループ 1107"/>
                <p:cNvGrpSpPr/>
                <p:nvPr/>
              </p:nvGrpSpPr>
              <p:grpSpPr>
                <a:xfrm>
                  <a:off x="3229959" y="1876136"/>
                  <a:ext cx="780104" cy="288715"/>
                  <a:chOff x="2103522" y="5475617"/>
                  <a:chExt cx="1367811" cy="506230"/>
                </a:xfrm>
              </p:grpSpPr>
              <p:cxnSp>
                <p:nvCxnSpPr>
                  <p:cNvPr id="200" name="曲線コネクタ 19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1" name="曲線コネクタ 20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2" name="曲線コネクタ 20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3" name="曲線コネクタ 20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4" name="直線矢印コネクタ 20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2" name="図形グループ 1113"/>
                <p:cNvGrpSpPr/>
                <p:nvPr/>
              </p:nvGrpSpPr>
              <p:grpSpPr>
                <a:xfrm>
                  <a:off x="3118799" y="2016554"/>
                  <a:ext cx="780104" cy="288715"/>
                  <a:chOff x="2103522" y="5475617"/>
                  <a:chExt cx="1367811" cy="506230"/>
                </a:xfrm>
              </p:grpSpPr>
              <p:cxnSp>
                <p:nvCxnSpPr>
                  <p:cNvPr id="195" name="曲線コネクタ 19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6" name="曲線コネクタ 19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7" name="曲線コネクタ 19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8" name="曲線コネクタ 19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9" name="直線矢印コネクタ 19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 name="図形グループ 1119"/>
                <p:cNvGrpSpPr/>
                <p:nvPr/>
              </p:nvGrpSpPr>
              <p:grpSpPr>
                <a:xfrm>
                  <a:off x="3010979" y="2184302"/>
                  <a:ext cx="780104" cy="288715"/>
                  <a:chOff x="2103522" y="5475617"/>
                  <a:chExt cx="1367811" cy="506230"/>
                </a:xfrm>
              </p:grpSpPr>
              <p:cxnSp>
                <p:nvCxnSpPr>
                  <p:cNvPr id="190" name="曲線コネクタ 18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1" name="曲線コネクタ 19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2" name="曲線コネクタ 19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5" name="図形グループ 1173"/>
              <p:cNvGrpSpPr/>
              <p:nvPr/>
            </p:nvGrpSpPr>
            <p:grpSpPr>
              <a:xfrm>
                <a:off x="2759190" y="4803404"/>
                <a:ext cx="2105025" cy="825299"/>
                <a:chOff x="2866621" y="1672986"/>
                <a:chExt cx="2105025" cy="825299"/>
              </a:xfrm>
            </p:grpSpPr>
            <p:sp>
              <p:nvSpPr>
                <p:cNvPr id="167" name="直方体 166"/>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19" name="図形グループ 1107"/>
                <p:cNvGrpSpPr/>
                <p:nvPr/>
              </p:nvGrpSpPr>
              <p:grpSpPr>
                <a:xfrm>
                  <a:off x="3229959" y="1876136"/>
                  <a:ext cx="780104" cy="288715"/>
                  <a:chOff x="2103522" y="5475617"/>
                  <a:chExt cx="1367811" cy="506230"/>
                </a:xfrm>
              </p:grpSpPr>
              <p:cxnSp>
                <p:nvCxnSpPr>
                  <p:cNvPr id="181" name="曲線コネクタ 18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2" name="曲線コネクタ 18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3" name="曲線コネクタ 18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4" name="曲線コネクタ 18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5" name="直線矢印コネクタ 18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0" name="図形グループ 1113"/>
                <p:cNvGrpSpPr/>
                <p:nvPr/>
              </p:nvGrpSpPr>
              <p:grpSpPr>
                <a:xfrm>
                  <a:off x="3118799" y="2016554"/>
                  <a:ext cx="780104" cy="288715"/>
                  <a:chOff x="2103522" y="5475617"/>
                  <a:chExt cx="1367811" cy="506230"/>
                </a:xfrm>
              </p:grpSpPr>
              <p:cxnSp>
                <p:nvCxnSpPr>
                  <p:cNvPr id="176" name="曲線コネクタ 17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7" name="曲線コネクタ 17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8" name="曲線コネクタ 17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9" name="曲線コネクタ 17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0" name="直線矢印コネクタ 17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6" name="図形グループ 1119"/>
                <p:cNvGrpSpPr/>
                <p:nvPr/>
              </p:nvGrpSpPr>
              <p:grpSpPr>
                <a:xfrm>
                  <a:off x="3010979" y="2184302"/>
                  <a:ext cx="780104" cy="288715"/>
                  <a:chOff x="2103522" y="5475617"/>
                  <a:chExt cx="1367811" cy="506230"/>
                </a:xfrm>
              </p:grpSpPr>
              <p:cxnSp>
                <p:nvCxnSpPr>
                  <p:cNvPr id="171" name="曲線コネクタ 17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2" name="曲線コネクタ 17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3" name="曲線コネクタ 17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4" name="曲線コネクタ 17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5" name="直線矢印コネクタ 17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3" name="図形グループ 1193"/>
              <p:cNvGrpSpPr/>
              <p:nvPr/>
            </p:nvGrpSpPr>
            <p:grpSpPr>
              <a:xfrm>
                <a:off x="2512895" y="5057985"/>
                <a:ext cx="2105025" cy="825299"/>
                <a:chOff x="2866621" y="1672986"/>
                <a:chExt cx="2105025" cy="825299"/>
              </a:xfrm>
            </p:grpSpPr>
            <p:sp>
              <p:nvSpPr>
                <p:cNvPr id="148" name="直方体 147"/>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44" name="図形グループ 1107"/>
                <p:cNvGrpSpPr/>
                <p:nvPr/>
              </p:nvGrpSpPr>
              <p:grpSpPr>
                <a:xfrm>
                  <a:off x="3229959" y="1876136"/>
                  <a:ext cx="780104" cy="288715"/>
                  <a:chOff x="2103522" y="5475617"/>
                  <a:chExt cx="1367811" cy="506230"/>
                </a:xfrm>
              </p:grpSpPr>
              <p:cxnSp>
                <p:nvCxnSpPr>
                  <p:cNvPr id="162" name="曲線コネクタ 16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4" name="曲線コネクタ 16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5" name="曲線コネクタ 16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6" name="直線矢印コネクタ 16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5" name="図形グループ 1113"/>
                <p:cNvGrpSpPr/>
                <p:nvPr/>
              </p:nvGrpSpPr>
              <p:grpSpPr>
                <a:xfrm>
                  <a:off x="3118799" y="2016554"/>
                  <a:ext cx="780104" cy="288715"/>
                  <a:chOff x="2103522" y="5475617"/>
                  <a:chExt cx="1367811" cy="506230"/>
                </a:xfrm>
              </p:grpSpPr>
              <p:cxnSp>
                <p:nvCxnSpPr>
                  <p:cNvPr id="157" name="曲線コネクタ 15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9" name="曲線コネクタ 15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0" name="曲線コネクタ 15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図形グループ 1119"/>
                <p:cNvGrpSpPr/>
                <p:nvPr/>
              </p:nvGrpSpPr>
              <p:grpSpPr>
                <a:xfrm>
                  <a:off x="3010979" y="2184302"/>
                  <a:ext cx="780104" cy="288715"/>
                  <a:chOff x="2103522" y="5475617"/>
                  <a:chExt cx="1367811" cy="506230"/>
                </a:xfrm>
              </p:grpSpPr>
              <p:cxnSp>
                <p:nvCxnSpPr>
                  <p:cNvPr id="152" name="曲線コネクタ 15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3" name="曲線コネクタ 15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4" name="曲線コネクタ 15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5" name="曲線コネクタ 15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6" name="直線矢印コネクタ 15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47" name="図形グループ 1213"/>
              <p:cNvGrpSpPr/>
              <p:nvPr/>
            </p:nvGrpSpPr>
            <p:grpSpPr>
              <a:xfrm>
                <a:off x="2759177" y="4145177"/>
                <a:ext cx="2105025" cy="825299"/>
                <a:chOff x="2866621" y="1672986"/>
                <a:chExt cx="2105025" cy="825299"/>
              </a:xfrm>
            </p:grpSpPr>
            <p:sp>
              <p:nvSpPr>
                <p:cNvPr id="129" name="直方体 128"/>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48" name="図形グループ 1107"/>
                <p:cNvGrpSpPr/>
                <p:nvPr/>
              </p:nvGrpSpPr>
              <p:grpSpPr>
                <a:xfrm>
                  <a:off x="3229959" y="1876136"/>
                  <a:ext cx="780104" cy="288715"/>
                  <a:chOff x="2103522" y="5475617"/>
                  <a:chExt cx="1367811" cy="506230"/>
                </a:xfrm>
              </p:grpSpPr>
              <p:cxnSp>
                <p:nvCxnSpPr>
                  <p:cNvPr id="143" name="曲線コネクタ 142"/>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4" name="曲線コネクタ 143"/>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5" name="曲線コネクタ 144"/>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6" name="曲線コネクタ 145"/>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9" name="図形グループ 1113"/>
                <p:cNvGrpSpPr/>
                <p:nvPr/>
              </p:nvGrpSpPr>
              <p:grpSpPr>
                <a:xfrm>
                  <a:off x="3118799" y="2016554"/>
                  <a:ext cx="780104" cy="288715"/>
                  <a:chOff x="2103522" y="5475617"/>
                  <a:chExt cx="1367811" cy="506230"/>
                </a:xfrm>
              </p:grpSpPr>
              <p:cxnSp>
                <p:nvCxnSpPr>
                  <p:cNvPr id="138" name="曲線コネクタ 137"/>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9" name="曲線コネクタ 138"/>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0" name="曲線コネクタ 139"/>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1" name="曲線コネクタ 140"/>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2" name="直線矢印コネクタ 141"/>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図形グループ 1119"/>
                <p:cNvGrpSpPr/>
                <p:nvPr/>
              </p:nvGrpSpPr>
              <p:grpSpPr>
                <a:xfrm>
                  <a:off x="3010979" y="2184302"/>
                  <a:ext cx="780104" cy="288715"/>
                  <a:chOff x="2103522" y="5475617"/>
                  <a:chExt cx="1367811" cy="506230"/>
                </a:xfrm>
              </p:grpSpPr>
              <p:cxnSp>
                <p:nvCxnSpPr>
                  <p:cNvPr id="133" name="曲線コネクタ 132"/>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4" name="曲線コネクタ 133"/>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5" name="曲線コネクタ 134"/>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6" name="曲線コネクタ 135"/>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7" name="直線矢印コネクタ 136"/>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51" name="図形グループ 1233"/>
              <p:cNvGrpSpPr/>
              <p:nvPr/>
            </p:nvGrpSpPr>
            <p:grpSpPr>
              <a:xfrm>
                <a:off x="3011368" y="3212040"/>
                <a:ext cx="2105025" cy="825299"/>
                <a:chOff x="2866621" y="1672986"/>
                <a:chExt cx="2105025" cy="825299"/>
              </a:xfrm>
            </p:grpSpPr>
            <p:sp>
              <p:nvSpPr>
                <p:cNvPr id="110" name="直方体 109"/>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52" name="図形グループ 1107"/>
                <p:cNvGrpSpPr/>
                <p:nvPr/>
              </p:nvGrpSpPr>
              <p:grpSpPr>
                <a:xfrm>
                  <a:off x="3229959" y="1876136"/>
                  <a:ext cx="780104" cy="288715"/>
                  <a:chOff x="2103522" y="5475617"/>
                  <a:chExt cx="1367811" cy="506230"/>
                </a:xfrm>
              </p:grpSpPr>
              <p:cxnSp>
                <p:nvCxnSpPr>
                  <p:cNvPr id="124" name="曲線コネクタ 12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5" name="曲線コネクタ 12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6" name="曲線コネクタ 12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7" name="曲線コネクタ 12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8" name="直線矢印コネクタ 12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4" name="図形グループ 1113"/>
                <p:cNvGrpSpPr/>
                <p:nvPr/>
              </p:nvGrpSpPr>
              <p:grpSpPr>
                <a:xfrm>
                  <a:off x="3118799" y="2016554"/>
                  <a:ext cx="780104" cy="288715"/>
                  <a:chOff x="2103522" y="5475617"/>
                  <a:chExt cx="1367811" cy="506230"/>
                </a:xfrm>
              </p:grpSpPr>
              <p:cxnSp>
                <p:nvCxnSpPr>
                  <p:cNvPr id="119" name="曲線コネクタ 11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0" name="曲線コネクタ 11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1" name="曲線コネクタ 12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2" name="曲線コネクタ 12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5" name="図形グループ 1119"/>
                <p:cNvGrpSpPr/>
                <p:nvPr/>
              </p:nvGrpSpPr>
              <p:grpSpPr>
                <a:xfrm>
                  <a:off x="3010979" y="2184302"/>
                  <a:ext cx="780104" cy="288715"/>
                  <a:chOff x="2103522" y="5475617"/>
                  <a:chExt cx="1367811" cy="506230"/>
                </a:xfrm>
              </p:grpSpPr>
              <p:cxnSp>
                <p:nvCxnSpPr>
                  <p:cNvPr id="114" name="曲線コネクタ 11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5" name="曲線コネクタ 11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6" name="曲線コネクタ 11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7" name="曲線コネクタ 11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8" name="直線矢印コネクタ 11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56" name="図形グループ 1253"/>
              <p:cNvGrpSpPr/>
              <p:nvPr/>
            </p:nvGrpSpPr>
            <p:grpSpPr>
              <a:xfrm>
                <a:off x="2754077" y="3461642"/>
                <a:ext cx="2105025" cy="825299"/>
                <a:chOff x="2866621" y="1672986"/>
                <a:chExt cx="2105025" cy="825299"/>
              </a:xfrm>
            </p:grpSpPr>
            <p:sp>
              <p:nvSpPr>
                <p:cNvPr id="91" name="直方体 90"/>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837632" name="図形グループ 1107"/>
                <p:cNvGrpSpPr/>
                <p:nvPr/>
              </p:nvGrpSpPr>
              <p:grpSpPr>
                <a:xfrm>
                  <a:off x="3229959" y="1876136"/>
                  <a:ext cx="780104" cy="288715"/>
                  <a:chOff x="2103522" y="5475617"/>
                  <a:chExt cx="1367811" cy="506230"/>
                </a:xfrm>
              </p:grpSpPr>
              <p:cxnSp>
                <p:nvCxnSpPr>
                  <p:cNvPr id="105" name="曲線コネクタ 10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6" name="曲線コネクタ 10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7" name="曲線コネクタ 10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8" name="曲線コネクタ 10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33" name="図形グループ 1113"/>
                <p:cNvGrpSpPr/>
                <p:nvPr/>
              </p:nvGrpSpPr>
              <p:grpSpPr>
                <a:xfrm>
                  <a:off x="3118799" y="2016554"/>
                  <a:ext cx="780104" cy="288715"/>
                  <a:chOff x="2103522" y="5475617"/>
                  <a:chExt cx="1367811" cy="506230"/>
                </a:xfrm>
              </p:grpSpPr>
              <p:cxnSp>
                <p:nvCxnSpPr>
                  <p:cNvPr id="100" name="曲線コネクタ 9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1" name="曲線コネクタ 10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曲線コネクタ 10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曲線コネクタ 10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36" name="図形グループ 1119"/>
                <p:cNvGrpSpPr/>
                <p:nvPr/>
              </p:nvGrpSpPr>
              <p:grpSpPr>
                <a:xfrm>
                  <a:off x="3010979" y="2184302"/>
                  <a:ext cx="780104" cy="288715"/>
                  <a:chOff x="2103522" y="5475617"/>
                  <a:chExt cx="1367811" cy="506230"/>
                </a:xfrm>
              </p:grpSpPr>
              <p:cxnSp>
                <p:nvCxnSpPr>
                  <p:cNvPr id="95" name="曲線コネクタ 9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曲線コネクタ 9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曲線コネクタ 9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曲線コネクタ 9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直線矢印コネクタ 9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837637" name="図形グループ 1273"/>
              <p:cNvGrpSpPr/>
              <p:nvPr/>
            </p:nvGrpSpPr>
            <p:grpSpPr>
              <a:xfrm>
                <a:off x="2517633" y="4402736"/>
                <a:ext cx="2105025" cy="825299"/>
                <a:chOff x="2866621" y="1672986"/>
                <a:chExt cx="2105025" cy="825299"/>
              </a:xfrm>
            </p:grpSpPr>
            <p:sp>
              <p:nvSpPr>
                <p:cNvPr id="72" name="直方体 71"/>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837638" name="図形グループ 1107"/>
                <p:cNvGrpSpPr/>
                <p:nvPr/>
              </p:nvGrpSpPr>
              <p:grpSpPr>
                <a:xfrm>
                  <a:off x="3229959" y="1876136"/>
                  <a:ext cx="780104" cy="288715"/>
                  <a:chOff x="2103522" y="5475617"/>
                  <a:chExt cx="1367811" cy="506230"/>
                </a:xfrm>
              </p:grpSpPr>
              <p:cxnSp>
                <p:nvCxnSpPr>
                  <p:cNvPr id="86" name="曲線コネクタ 8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曲線コネクタ 8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曲線コネクタ 8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曲線コネクタ 8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39" name="図形グループ 1113"/>
                <p:cNvGrpSpPr/>
                <p:nvPr/>
              </p:nvGrpSpPr>
              <p:grpSpPr>
                <a:xfrm>
                  <a:off x="3118799" y="2016554"/>
                  <a:ext cx="780104" cy="288715"/>
                  <a:chOff x="2103522" y="5475617"/>
                  <a:chExt cx="1367811" cy="506230"/>
                </a:xfrm>
              </p:grpSpPr>
              <p:cxnSp>
                <p:nvCxnSpPr>
                  <p:cNvPr id="81" name="曲線コネクタ 8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2" name="曲線コネクタ 8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3" name="曲線コネクタ 8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4" name="曲線コネクタ 8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40" name="図形グループ 1119"/>
                <p:cNvGrpSpPr/>
                <p:nvPr/>
              </p:nvGrpSpPr>
              <p:grpSpPr>
                <a:xfrm>
                  <a:off x="3010979" y="2184302"/>
                  <a:ext cx="780104" cy="288715"/>
                  <a:chOff x="2103522" y="5475617"/>
                  <a:chExt cx="1367811" cy="506230"/>
                </a:xfrm>
              </p:grpSpPr>
              <p:cxnSp>
                <p:nvCxnSpPr>
                  <p:cNvPr id="76" name="曲線コネクタ 7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曲線コネクタ 7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曲線コネクタ 7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曲線コネクタ 7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837641" name="図形グループ 1293"/>
              <p:cNvGrpSpPr/>
              <p:nvPr/>
            </p:nvGrpSpPr>
            <p:grpSpPr>
              <a:xfrm>
                <a:off x="2516363" y="3722500"/>
                <a:ext cx="2105025" cy="825299"/>
                <a:chOff x="2866621" y="1672986"/>
                <a:chExt cx="2105025" cy="825299"/>
              </a:xfrm>
            </p:grpSpPr>
            <p:sp>
              <p:nvSpPr>
                <p:cNvPr id="53" name="直方体 52"/>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050" i="1">
                    <a:solidFill>
                      <a:prstClr val="white"/>
                    </a:solidFill>
                    <a:latin typeface="Times New Roman" pitchFamily="18" charset="0"/>
                    <a:cs typeface="Times New Roman" pitchFamily="18" charset="0"/>
                  </a:endParaRPr>
                </a:p>
              </p:txBody>
            </p:sp>
            <p:grpSp>
              <p:nvGrpSpPr>
                <p:cNvPr id="837642" name="図形グループ 1107"/>
                <p:cNvGrpSpPr/>
                <p:nvPr/>
              </p:nvGrpSpPr>
              <p:grpSpPr>
                <a:xfrm>
                  <a:off x="3229959" y="1876136"/>
                  <a:ext cx="780104" cy="288715"/>
                  <a:chOff x="2103522" y="5475617"/>
                  <a:chExt cx="1367811" cy="506230"/>
                </a:xfrm>
              </p:grpSpPr>
              <p:cxnSp>
                <p:nvCxnSpPr>
                  <p:cNvPr id="67" name="曲線コネクタ 6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8" name="曲線コネクタ 6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曲線コネクタ 6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曲線コネクタ 6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43" name="図形グループ 1113"/>
                <p:cNvGrpSpPr/>
                <p:nvPr/>
              </p:nvGrpSpPr>
              <p:grpSpPr>
                <a:xfrm>
                  <a:off x="3118799" y="2016554"/>
                  <a:ext cx="780104" cy="288715"/>
                  <a:chOff x="2103522" y="5475617"/>
                  <a:chExt cx="1367811" cy="506230"/>
                </a:xfrm>
              </p:grpSpPr>
              <p:cxnSp>
                <p:nvCxnSpPr>
                  <p:cNvPr id="62" name="曲線コネクタ 6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曲線コネクタ 6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5" name="曲線コネクタ 6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44" name="図形グループ 1119"/>
                <p:cNvGrpSpPr/>
                <p:nvPr/>
              </p:nvGrpSpPr>
              <p:grpSpPr>
                <a:xfrm>
                  <a:off x="3010979" y="2184302"/>
                  <a:ext cx="780104" cy="288715"/>
                  <a:chOff x="2103522" y="5475617"/>
                  <a:chExt cx="1367811" cy="506230"/>
                </a:xfrm>
              </p:grpSpPr>
              <p:cxnSp>
                <p:nvCxnSpPr>
                  <p:cNvPr id="57" name="曲線コネクタ 5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曲線コネクタ 5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曲線コネクタ 5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曲線コネクタ 5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grpSp>
      <p:sp>
        <p:nvSpPr>
          <p:cNvPr id="224" name="正方形/長方形 223"/>
          <p:cNvSpPr/>
          <p:nvPr/>
        </p:nvSpPr>
        <p:spPr>
          <a:xfrm>
            <a:off x="2928926" y="6488668"/>
            <a:ext cx="870495" cy="307777"/>
          </a:xfrm>
          <a:prstGeom prst="rect">
            <a:avLst/>
          </a:prstGeom>
        </p:spPr>
        <p:txBody>
          <a:bodyPr wrap="none">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Typhoon</a:t>
            </a:r>
            <a:endParaRPr lang="ja-JP" altLang="en-US" sz="1400" dirty="0">
              <a:solidFill>
                <a:prstClr val="black"/>
              </a:solidFill>
              <a:latin typeface="Arial" pitchFamily="34" charset="0"/>
              <a:ea typeface="ＭＳ Ｐゴシック"/>
              <a:cs typeface="Arial" pitchFamily="34" charset="0"/>
            </a:endParaRPr>
          </a:p>
        </p:txBody>
      </p:sp>
      <p:grpSp>
        <p:nvGrpSpPr>
          <p:cNvPr id="837645" name="グループ化 224"/>
          <p:cNvGrpSpPr/>
          <p:nvPr/>
        </p:nvGrpSpPr>
        <p:grpSpPr>
          <a:xfrm>
            <a:off x="142844" y="5341313"/>
            <a:ext cx="1368152" cy="1407866"/>
            <a:chOff x="4429124" y="3151505"/>
            <a:chExt cx="3316821" cy="3269537"/>
          </a:xfrm>
        </p:grpSpPr>
        <p:sp>
          <p:nvSpPr>
            <p:cNvPr id="226" name="テキスト ボックス 225"/>
            <p:cNvSpPr txBox="1"/>
            <p:nvPr/>
          </p:nvSpPr>
          <p:spPr>
            <a:xfrm>
              <a:off x="4924411" y="3485958"/>
              <a:ext cx="817287" cy="714761"/>
            </a:xfrm>
            <a:prstGeom prst="rect">
              <a:avLst/>
            </a:prstGeom>
            <a:noFill/>
          </p:spPr>
          <p:txBody>
            <a:bodyPr wrap="none" rtlCol="0">
              <a:spAutoFit/>
            </a:bodyPr>
            <a:lstStyle/>
            <a:p>
              <a:pPr fontAlgn="auto">
                <a:spcBef>
                  <a:spcPts val="0"/>
                </a:spcBef>
                <a:spcAft>
                  <a:spcPts val="0"/>
                </a:spcAft>
              </a:pPr>
              <a:r>
                <a:rPr lang="en-US" altLang="ja-JP" sz="1400" i="1" dirty="0" err="1" smtClean="0">
                  <a:solidFill>
                    <a:prstClr val="black"/>
                  </a:solidFill>
                  <a:latin typeface="Times New Roman" pitchFamily="18" charset="0"/>
                  <a:ea typeface="ＭＳ Ｐゴシック"/>
                  <a:cs typeface="Times New Roman" pitchFamily="18" charset="0"/>
                </a:rPr>
                <a:t>nx</a:t>
              </a:r>
              <a:endParaRPr lang="ja-JP" altLang="en-US" sz="1400" i="1" dirty="0">
                <a:solidFill>
                  <a:prstClr val="black"/>
                </a:solidFill>
                <a:latin typeface="Times New Roman" pitchFamily="18" charset="0"/>
                <a:ea typeface="ＭＳ Ｐゴシック"/>
                <a:cs typeface="Times New Roman" pitchFamily="18" charset="0"/>
              </a:endParaRPr>
            </a:p>
          </p:txBody>
        </p:sp>
        <p:sp>
          <p:nvSpPr>
            <p:cNvPr id="227" name="テキスト ボックス 226"/>
            <p:cNvSpPr txBox="1"/>
            <p:nvPr/>
          </p:nvSpPr>
          <p:spPr>
            <a:xfrm>
              <a:off x="6413848" y="3151505"/>
              <a:ext cx="817287" cy="714761"/>
            </a:xfrm>
            <a:prstGeom prst="rect">
              <a:avLst/>
            </a:prstGeom>
            <a:noFill/>
          </p:spPr>
          <p:txBody>
            <a:bodyPr wrap="none" rtlCol="0">
              <a:spAutoFit/>
            </a:bodyPr>
            <a:lstStyle/>
            <a:p>
              <a:pPr fontAlgn="auto">
                <a:spcBef>
                  <a:spcPts val="0"/>
                </a:spcBef>
                <a:spcAft>
                  <a:spcPts val="0"/>
                </a:spcAft>
              </a:pPr>
              <a:r>
                <a:rPr lang="en-US" altLang="ja-JP" sz="1400" i="1" dirty="0" err="1" smtClean="0">
                  <a:solidFill>
                    <a:prstClr val="black"/>
                  </a:solidFill>
                  <a:latin typeface="Times New Roman" pitchFamily="18" charset="0"/>
                  <a:ea typeface="ＭＳ Ｐゴシック"/>
                  <a:cs typeface="Times New Roman" pitchFamily="18" charset="0"/>
                </a:rPr>
                <a:t>ny</a:t>
              </a:r>
              <a:endParaRPr lang="ja-JP" altLang="en-US" sz="1400" i="1" dirty="0">
                <a:solidFill>
                  <a:prstClr val="black"/>
                </a:solidFill>
                <a:latin typeface="Times New Roman" pitchFamily="18" charset="0"/>
                <a:ea typeface="ＭＳ Ｐゴシック"/>
                <a:cs typeface="Times New Roman" pitchFamily="18" charset="0"/>
              </a:endParaRPr>
            </a:p>
          </p:txBody>
        </p:sp>
        <p:sp>
          <p:nvSpPr>
            <p:cNvPr id="228" name="テキスト ボックス 227"/>
            <p:cNvSpPr txBox="1"/>
            <p:nvPr/>
          </p:nvSpPr>
          <p:spPr>
            <a:xfrm>
              <a:off x="4429124" y="5143511"/>
              <a:ext cx="817287" cy="714761"/>
            </a:xfrm>
            <a:prstGeom prst="rect">
              <a:avLst/>
            </a:prstGeom>
            <a:noFill/>
          </p:spPr>
          <p:txBody>
            <a:bodyPr wrap="none" rtlCol="0">
              <a:spAutoFit/>
            </a:bodyPr>
            <a:lstStyle/>
            <a:p>
              <a:pPr fontAlgn="auto">
                <a:spcBef>
                  <a:spcPts val="0"/>
                </a:spcBef>
                <a:spcAft>
                  <a:spcPts val="0"/>
                </a:spcAft>
              </a:pPr>
              <a:r>
                <a:rPr lang="en-US" altLang="ja-JP" sz="1400" i="1" dirty="0" err="1" smtClean="0">
                  <a:solidFill>
                    <a:prstClr val="black"/>
                  </a:solidFill>
                  <a:latin typeface="Times New Roman" pitchFamily="18" charset="0"/>
                  <a:ea typeface="ＭＳ Ｐゴシック"/>
                  <a:cs typeface="Times New Roman" pitchFamily="18" charset="0"/>
                </a:rPr>
                <a:t>nz</a:t>
              </a:r>
              <a:endParaRPr lang="ja-JP" altLang="en-US" sz="1400" i="1" dirty="0">
                <a:solidFill>
                  <a:prstClr val="black"/>
                </a:solidFill>
                <a:latin typeface="Times New Roman" pitchFamily="18" charset="0"/>
                <a:ea typeface="ＭＳ Ｐゴシック"/>
                <a:cs typeface="Times New Roman" pitchFamily="18" charset="0"/>
              </a:endParaRPr>
            </a:p>
          </p:txBody>
        </p:sp>
        <p:grpSp>
          <p:nvGrpSpPr>
            <p:cNvPr id="837646" name="図形グループ 1317"/>
            <p:cNvGrpSpPr/>
            <p:nvPr/>
          </p:nvGrpSpPr>
          <p:grpSpPr>
            <a:xfrm flipH="1">
              <a:off x="5065726" y="3817546"/>
              <a:ext cx="2680219" cy="2603498"/>
              <a:chOff x="5065728" y="3817546"/>
              <a:chExt cx="2680219" cy="2603498"/>
            </a:xfrm>
          </p:grpSpPr>
          <p:cxnSp>
            <p:nvCxnSpPr>
              <p:cNvPr id="230" name="直線コネクタ 229"/>
              <p:cNvCxnSpPr/>
              <p:nvPr/>
            </p:nvCxnSpPr>
            <p:spPr>
              <a:xfrm rot="5400000">
                <a:off x="5995210" y="4809436"/>
                <a:ext cx="1955800" cy="1588"/>
              </a:xfrm>
              <a:prstGeom prst="line">
                <a:avLst/>
              </a:prstGeom>
              <a:ln w="285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1" name="直方体 230"/>
              <p:cNvSpPr/>
              <p:nvPr/>
            </p:nvSpPr>
            <p:spPr>
              <a:xfrm rot="16200000">
                <a:off x="6045977" y="4712632"/>
                <a:ext cx="700089" cy="2660587"/>
              </a:xfrm>
              <a:prstGeom prst="cube">
                <a:avLst>
                  <a:gd name="adj" fmla="val 10000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sp>
            <p:nvSpPr>
              <p:cNvPr id="232" name="直方体 231"/>
              <p:cNvSpPr/>
              <p:nvPr/>
            </p:nvSpPr>
            <p:spPr>
              <a:xfrm rot="16200000">
                <a:off x="5109350" y="3780238"/>
                <a:ext cx="2573337" cy="2652126"/>
              </a:xfrm>
              <a:prstGeom prst="cube">
                <a:avLst>
                  <a:gd name="adj" fmla="val 26599"/>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837647" name="図形グループ 1313"/>
              <p:cNvGrpSpPr/>
              <p:nvPr/>
            </p:nvGrpSpPr>
            <p:grpSpPr>
              <a:xfrm rot="16200000">
                <a:off x="5108576" y="3783673"/>
                <a:ext cx="2603498" cy="2671244"/>
                <a:chOff x="2512895" y="3212040"/>
                <a:chExt cx="2603498" cy="2671244"/>
              </a:xfrm>
            </p:grpSpPr>
            <p:grpSp>
              <p:nvGrpSpPr>
                <p:cNvPr id="837648" name="図形グループ 1133"/>
                <p:cNvGrpSpPr/>
                <p:nvPr/>
              </p:nvGrpSpPr>
              <p:grpSpPr>
                <a:xfrm>
                  <a:off x="3009284" y="4546361"/>
                  <a:ext cx="2105025" cy="825299"/>
                  <a:chOff x="2866621" y="1672986"/>
                  <a:chExt cx="2105025" cy="825299"/>
                </a:xfrm>
              </p:grpSpPr>
              <p:sp>
                <p:nvSpPr>
                  <p:cNvPr id="395" name="直方体 394"/>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837649" name="図形グループ 1107"/>
                  <p:cNvGrpSpPr/>
                  <p:nvPr/>
                </p:nvGrpSpPr>
                <p:grpSpPr>
                  <a:xfrm>
                    <a:off x="3229959" y="1876136"/>
                    <a:ext cx="780104" cy="288715"/>
                    <a:chOff x="2103522" y="5475617"/>
                    <a:chExt cx="1367811" cy="506230"/>
                  </a:xfrm>
                </p:grpSpPr>
                <p:cxnSp>
                  <p:nvCxnSpPr>
                    <p:cNvPr id="409" name="曲線コネクタ 40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0" name="曲線コネクタ 40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1" name="曲線コネクタ 41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2" name="曲線コネクタ 41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3" name="直線矢印コネクタ 41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0" name="図形グループ 1113"/>
                  <p:cNvGrpSpPr/>
                  <p:nvPr/>
                </p:nvGrpSpPr>
                <p:grpSpPr>
                  <a:xfrm>
                    <a:off x="3118799" y="2016554"/>
                    <a:ext cx="780104" cy="288715"/>
                    <a:chOff x="2103522" y="5475617"/>
                    <a:chExt cx="1367811" cy="506230"/>
                  </a:xfrm>
                </p:grpSpPr>
                <p:cxnSp>
                  <p:nvCxnSpPr>
                    <p:cNvPr id="404" name="曲線コネクタ 40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5" name="曲線コネクタ 40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6" name="曲線コネクタ 40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7" name="曲線コネクタ 40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8" name="直線矢印コネクタ 40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1" name="図形グループ 1119"/>
                  <p:cNvGrpSpPr/>
                  <p:nvPr/>
                </p:nvGrpSpPr>
                <p:grpSpPr>
                  <a:xfrm>
                    <a:off x="3010979" y="2184302"/>
                    <a:ext cx="780104" cy="288715"/>
                    <a:chOff x="2103522" y="5475617"/>
                    <a:chExt cx="1367811" cy="506230"/>
                  </a:xfrm>
                </p:grpSpPr>
                <p:cxnSp>
                  <p:nvCxnSpPr>
                    <p:cNvPr id="399" name="曲線コネクタ 39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0" name="曲線コネクタ 39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1" name="曲線コネクタ 40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2" name="曲線コネクタ 40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3" name="直線矢印コネクタ 40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837652" name="図形グループ 1153"/>
                <p:cNvGrpSpPr/>
                <p:nvPr/>
              </p:nvGrpSpPr>
              <p:grpSpPr>
                <a:xfrm>
                  <a:off x="3005472" y="3870030"/>
                  <a:ext cx="2105025" cy="825299"/>
                  <a:chOff x="2866621" y="1672986"/>
                  <a:chExt cx="2105025" cy="825299"/>
                </a:xfrm>
              </p:grpSpPr>
              <p:sp>
                <p:nvSpPr>
                  <p:cNvPr id="376" name="直方体 375"/>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837653" name="図形グループ 1107"/>
                  <p:cNvGrpSpPr/>
                  <p:nvPr/>
                </p:nvGrpSpPr>
                <p:grpSpPr>
                  <a:xfrm>
                    <a:off x="3229959" y="1876136"/>
                    <a:ext cx="780104" cy="288715"/>
                    <a:chOff x="2103522" y="5475617"/>
                    <a:chExt cx="1367811" cy="506230"/>
                  </a:xfrm>
                </p:grpSpPr>
                <p:cxnSp>
                  <p:nvCxnSpPr>
                    <p:cNvPr id="390" name="曲線コネクタ 38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1" name="曲線コネクタ 39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2" name="曲線コネクタ 39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3" name="曲線コネクタ 39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4" name="直線矢印コネクタ 39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4" name="図形グループ 1113"/>
                  <p:cNvGrpSpPr/>
                  <p:nvPr/>
                </p:nvGrpSpPr>
                <p:grpSpPr>
                  <a:xfrm>
                    <a:off x="3118799" y="2016554"/>
                    <a:ext cx="780104" cy="288715"/>
                    <a:chOff x="2103522" y="5475617"/>
                    <a:chExt cx="1367811" cy="506230"/>
                  </a:xfrm>
                </p:grpSpPr>
                <p:cxnSp>
                  <p:nvCxnSpPr>
                    <p:cNvPr id="385" name="曲線コネクタ 38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6" name="曲線コネクタ 38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7" name="曲線コネクタ 38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8" name="曲線コネクタ 38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9" name="直線矢印コネクタ 38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5" name="図形グループ 1119"/>
                  <p:cNvGrpSpPr/>
                  <p:nvPr/>
                </p:nvGrpSpPr>
                <p:grpSpPr>
                  <a:xfrm>
                    <a:off x="3010979" y="2184302"/>
                    <a:ext cx="780104" cy="288715"/>
                    <a:chOff x="2103522" y="5475617"/>
                    <a:chExt cx="1367811" cy="506230"/>
                  </a:xfrm>
                </p:grpSpPr>
                <p:cxnSp>
                  <p:nvCxnSpPr>
                    <p:cNvPr id="380" name="曲線コネクタ 37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1" name="曲線コネクタ 38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2" name="曲線コネクタ 38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3" name="曲線コネクタ 38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4" name="直線矢印コネクタ 38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837656" name="図形グループ 1173"/>
                <p:cNvGrpSpPr/>
                <p:nvPr/>
              </p:nvGrpSpPr>
              <p:grpSpPr>
                <a:xfrm>
                  <a:off x="2759190" y="4803404"/>
                  <a:ext cx="2105025" cy="825299"/>
                  <a:chOff x="2866621" y="1672986"/>
                  <a:chExt cx="2105025" cy="825299"/>
                </a:xfrm>
              </p:grpSpPr>
              <p:sp>
                <p:nvSpPr>
                  <p:cNvPr id="357" name="直方体 356"/>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837657" name="図形グループ 1107"/>
                  <p:cNvGrpSpPr/>
                  <p:nvPr/>
                </p:nvGrpSpPr>
                <p:grpSpPr>
                  <a:xfrm>
                    <a:off x="3229959" y="1876136"/>
                    <a:ext cx="780104" cy="288715"/>
                    <a:chOff x="2103522" y="5475617"/>
                    <a:chExt cx="1367811" cy="506230"/>
                  </a:xfrm>
                </p:grpSpPr>
                <p:cxnSp>
                  <p:nvCxnSpPr>
                    <p:cNvPr id="371" name="曲線コネクタ 37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2" name="曲線コネクタ 37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3" name="曲線コネクタ 37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4" name="曲線コネクタ 37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5" name="直線矢印コネクタ 37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8" name="図形グループ 1113"/>
                  <p:cNvGrpSpPr/>
                  <p:nvPr/>
                </p:nvGrpSpPr>
                <p:grpSpPr>
                  <a:xfrm>
                    <a:off x="3118799" y="2016554"/>
                    <a:ext cx="780104" cy="288715"/>
                    <a:chOff x="2103522" y="5475617"/>
                    <a:chExt cx="1367811" cy="506230"/>
                  </a:xfrm>
                </p:grpSpPr>
                <p:cxnSp>
                  <p:nvCxnSpPr>
                    <p:cNvPr id="366" name="曲線コネクタ 36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7" name="曲線コネクタ 36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8" name="曲線コネクタ 36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9" name="曲線コネクタ 36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59" name="図形グループ 1119"/>
                  <p:cNvGrpSpPr/>
                  <p:nvPr/>
                </p:nvGrpSpPr>
                <p:grpSpPr>
                  <a:xfrm>
                    <a:off x="3010979" y="2184302"/>
                    <a:ext cx="780104" cy="288715"/>
                    <a:chOff x="2103522" y="5475617"/>
                    <a:chExt cx="1367811" cy="506230"/>
                  </a:xfrm>
                </p:grpSpPr>
                <p:cxnSp>
                  <p:nvCxnSpPr>
                    <p:cNvPr id="361" name="曲線コネクタ 36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2" name="曲線コネクタ 36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3" name="曲線コネクタ 36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4" name="曲線コネクタ 36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837660" name="図形グループ 1193"/>
                <p:cNvGrpSpPr/>
                <p:nvPr/>
              </p:nvGrpSpPr>
              <p:grpSpPr>
                <a:xfrm>
                  <a:off x="2512895" y="5057985"/>
                  <a:ext cx="2105025" cy="825299"/>
                  <a:chOff x="2866621" y="1672986"/>
                  <a:chExt cx="2105025" cy="825299"/>
                </a:xfrm>
              </p:grpSpPr>
              <p:sp>
                <p:nvSpPr>
                  <p:cNvPr id="338" name="直方体 337"/>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837661" name="図形グループ 1107"/>
                  <p:cNvGrpSpPr/>
                  <p:nvPr/>
                </p:nvGrpSpPr>
                <p:grpSpPr>
                  <a:xfrm>
                    <a:off x="3229959" y="1876136"/>
                    <a:ext cx="780104" cy="288715"/>
                    <a:chOff x="2103522" y="5475617"/>
                    <a:chExt cx="1367811" cy="506230"/>
                  </a:xfrm>
                </p:grpSpPr>
                <p:cxnSp>
                  <p:nvCxnSpPr>
                    <p:cNvPr id="352" name="曲線コネクタ 35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3" name="曲線コネクタ 35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4" name="曲線コネクタ 35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5" name="曲線コネクタ 35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6" name="直線矢印コネクタ 35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62" name="図形グループ 1113"/>
                  <p:cNvGrpSpPr/>
                  <p:nvPr/>
                </p:nvGrpSpPr>
                <p:grpSpPr>
                  <a:xfrm>
                    <a:off x="3118799" y="2016554"/>
                    <a:ext cx="780104" cy="288715"/>
                    <a:chOff x="2103522" y="5475617"/>
                    <a:chExt cx="1367811" cy="506230"/>
                  </a:xfrm>
                </p:grpSpPr>
                <p:cxnSp>
                  <p:nvCxnSpPr>
                    <p:cNvPr id="347" name="曲線コネクタ 34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8" name="曲線コネクタ 34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9" name="曲線コネクタ 34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0" name="曲線コネクタ 34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837663" name="図形グループ 1119"/>
                  <p:cNvGrpSpPr/>
                  <p:nvPr/>
                </p:nvGrpSpPr>
                <p:grpSpPr>
                  <a:xfrm>
                    <a:off x="3010979" y="2184302"/>
                    <a:ext cx="780104" cy="288715"/>
                    <a:chOff x="2103522" y="5475617"/>
                    <a:chExt cx="1367811" cy="506230"/>
                  </a:xfrm>
                </p:grpSpPr>
                <p:cxnSp>
                  <p:nvCxnSpPr>
                    <p:cNvPr id="342" name="曲線コネクタ 34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3" name="曲線コネクタ 34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4" name="曲線コネクタ 34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5" name="曲線コネクタ 34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73" name="図形グループ 1213"/>
                <p:cNvGrpSpPr/>
                <p:nvPr/>
              </p:nvGrpSpPr>
              <p:grpSpPr>
                <a:xfrm>
                  <a:off x="2759177" y="4145177"/>
                  <a:ext cx="2105025" cy="825299"/>
                  <a:chOff x="2866621" y="1672986"/>
                  <a:chExt cx="2105025" cy="825299"/>
                </a:xfrm>
              </p:grpSpPr>
              <p:sp>
                <p:nvSpPr>
                  <p:cNvPr id="319" name="直方体 318"/>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74" name="図形グループ 1107"/>
                  <p:cNvGrpSpPr/>
                  <p:nvPr/>
                </p:nvGrpSpPr>
                <p:grpSpPr>
                  <a:xfrm>
                    <a:off x="3229959" y="1876136"/>
                    <a:ext cx="780104" cy="288715"/>
                    <a:chOff x="2103522" y="5475617"/>
                    <a:chExt cx="1367811" cy="506230"/>
                  </a:xfrm>
                </p:grpSpPr>
                <p:cxnSp>
                  <p:nvCxnSpPr>
                    <p:cNvPr id="333" name="曲線コネクタ 332"/>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4" name="曲線コネクタ 333"/>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5" name="曲線コネクタ 334"/>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6" name="曲線コネクタ 335"/>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75" name="図形グループ 1113"/>
                  <p:cNvGrpSpPr/>
                  <p:nvPr/>
                </p:nvGrpSpPr>
                <p:grpSpPr>
                  <a:xfrm>
                    <a:off x="3118799" y="2016554"/>
                    <a:ext cx="780104" cy="288715"/>
                    <a:chOff x="2103522" y="5475617"/>
                    <a:chExt cx="1367811" cy="506230"/>
                  </a:xfrm>
                </p:grpSpPr>
                <p:cxnSp>
                  <p:nvCxnSpPr>
                    <p:cNvPr id="328" name="曲線コネクタ 327"/>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9" name="曲線コネクタ 328"/>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0" name="曲線コネクタ 329"/>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1" name="曲線コネクタ 330"/>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2" name="直線矢印コネクタ 331"/>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92" name="図形グループ 1119"/>
                  <p:cNvGrpSpPr/>
                  <p:nvPr/>
                </p:nvGrpSpPr>
                <p:grpSpPr>
                  <a:xfrm>
                    <a:off x="3010979" y="2184302"/>
                    <a:ext cx="780104" cy="288715"/>
                    <a:chOff x="2103522" y="5475617"/>
                    <a:chExt cx="1367811" cy="506230"/>
                  </a:xfrm>
                </p:grpSpPr>
                <p:cxnSp>
                  <p:nvCxnSpPr>
                    <p:cNvPr id="323" name="曲線コネクタ 322"/>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4" name="曲線コネクタ 323"/>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5" name="曲線コネクタ 324"/>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6" name="曲線コネクタ 325"/>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7" name="直線矢印コネクタ 326"/>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93" name="図形グループ 1233"/>
                <p:cNvGrpSpPr/>
                <p:nvPr/>
              </p:nvGrpSpPr>
              <p:grpSpPr>
                <a:xfrm>
                  <a:off x="3011368" y="3212040"/>
                  <a:ext cx="2105025" cy="825299"/>
                  <a:chOff x="2866621" y="1672986"/>
                  <a:chExt cx="2105025" cy="825299"/>
                </a:xfrm>
              </p:grpSpPr>
              <p:sp>
                <p:nvSpPr>
                  <p:cNvPr id="300" name="直方体 299"/>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94" name="図形グループ 1107"/>
                  <p:cNvGrpSpPr/>
                  <p:nvPr/>
                </p:nvGrpSpPr>
                <p:grpSpPr>
                  <a:xfrm>
                    <a:off x="3229959" y="1876136"/>
                    <a:ext cx="780104" cy="288715"/>
                    <a:chOff x="2103522" y="5475617"/>
                    <a:chExt cx="1367811" cy="506230"/>
                  </a:xfrm>
                </p:grpSpPr>
                <p:cxnSp>
                  <p:nvCxnSpPr>
                    <p:cNvPr id="314" name="曲線コネクタ 31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5" name="曲線コネクタ 31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6" name="曲線コネクタ 31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7" name="曲線コネクタ 31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1" name="図形グループ 1113"/>
                  <p:cNvGrpSpPr/>
                  <p:nvPr/>
                </p:nvGrpSpPr>
                <p:grpSpPr>
                  <a:xfrm>
                    <a:off x="3118799" y="2016554"/>
                    <a:ext cx="780104" cy="288715"/>
                    <a:chOff x="2103522" y="5475617"/>
                    <a:chExt cx="1367811" cy="506230"/>
                  </a:xfrm>
                </p:grpSpPr>
                <p:cxnSp>
                  <p:nvCxnSpPr>
                    <p:cNvPr id="309" name="曲線コネクタ 308"/>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0" name="曲線コネクタ 309"/>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1" name="曲線コネクタ 310"/>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2" name="曲線コネクタ 311"/>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12" name="図形グループ 1119"/>
                  <p:cNvGrpSpPr/>
                  <p:nvPr/>
                </p:nvGrpSpPr>
                <p:grpSpPr>
                  <a:xfrm>
                    <a:off x="3010979" y="2184302"/>
                    <a:ext cx="780104" cy="288715"/>
                    <a:chOff x="2103522" y="5475617"/>
                    <a:chExt cx="1367811" cy="506230"/>
                  </a:xfrm>
                </p:grpSpPr>
                <p:cxnSp>
                  <p:nvCxnSpPr>
                    <p:cNvPr id="304" name="曲線コネクタ 303"/>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5" name="曲線コネクタ 304"/>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6" name="曲線コネクタ 305"/>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7" name="曲線コネクタ 306"/>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13" name="図形グループ 1253"/>
                <p:cNvGrpSpPr/>
                <p:nvPr/>
              </p:nvGrpSpPr>
              <p:grpSpPr>
                <a:xfrm>
                  <a:off x="2754077" y="3461642"/>
                  <a:ext cx="2105025" cy="825299"/>
                  <a:chOff x="2866621" y="1672986"/>
                  <a:chExt cx="2105025" cy="825299"/>
                </a:xfrm>
              </p:grpSpPr>
              <p:sp>
                <p:nvSpPr>
                  <p:cNvPr id="281" name="直方体 280"/>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130" name="図形グループ 1107"/>
                  <p:cNvGrpSpPr/>
                  <p:nvPr/>
                </p:nvGrpSpPr>
                <p:grpSpPr>
                  <a:xfrm>
                    <a:off x="3229959" y="1876136"/>
                    <a:ext cx="780104" cy="288715"/>
                    <a:chOff x="2103522" y="5475617"/>
                    <a:chExt cx="1367811" cy="506230"/>
                  </a:xfrm>
                </p:grpSpPr>
                <p:cxnSp>
                  <p:nvCxnSpPr>
                    <p:cNvPr id="295" name="曲線コネクタ 29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6" name="曲線コネクタ 29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7" name="曲線コネクタ 29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8" name="曲線コネクタ 29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1" name="図形グループ 1113"/>
                  <p:cNvGrpSpPr/>
                  <p:nvPr/>
                </p:nvGrpSpPr>
                <p:grpSpPr>
                  <a:xfrm>
                    <a:off x="3118799" y="2016554"/>
                    <a:ext cx="780104" cy="288715"/>
                    <a:chOff x="2103522" y="5475617"/>
                    <a:chExt cx="1367811" cy="506230"/>
                  </a:xfrm>
                </p:grpSpPr>
                <p:cxnSp>
                  <p:nvCxnSpPr>
                    <p:cNvPr id="290" name="曲線コネクタ 289"/>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1" name="曲線コネクタ 290"/>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2" name="曲線コネクタ 291"/>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3" name="曲線コネクタ 292"/>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32" name="図形グループ 1119"/>
                  <p:cNvGrpSpPr/>
                  <p:nvPr/>
                </p:nvGrpSpPr>
                <p:grpSpPr>
                  <a:xfrm>
                    <a:off x="3010979" y="2184302"/>
                    <a:ext cx="780104" cy="288715"/>
                    <a:chOff x="2103522" y="5475617"/>
                    <a:chExt cx="1367811" cy="506230"/>
                  </a:xfrm>
                </p:grpSpPr>
                <p:cxnSp>
                  <p:nvCxnSpPr>
                    <p:cNvPr id="285" name="曲線コネクタ 284"/>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6" name="曲線コネクタ 285"/>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7" name="曲線コネクタ 286"/>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8" name="曲線コネクタ 287"/>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49" name="図形グループ 1273"/>
                <p:cNvGrpSpPr/>
                <p:nvPr/>
              </p:nvGrpSpPr>
              <p:grpSpPr>
                <a:xfrm>
                  <a:off x="2517633" y="4402736"/>
                  <a:ext cx="2105025" cy="825299"/>
                  <a:chOff x="2866621" y="1672986"/>
                  <a:chExt cx="2105025" cy="825299"/>
                </a:xfrm>
              </p:grpSpPr>
              <p:sp>
                <p:nvSpPr>
                  <p:cNvPr id="262" name="直方体 261"/>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150" name="図形グループ 1107"/>
                  <p:cNvGrpSpPr/>
                  <p:nvPr/>
                </p:nvGrpSpPr>
                <p:grpSpPr>
                  <a:xfrm>
                    <a:off x="3229959" y="1876136"/>
                    <a:ext cx="780104" cy="288715"/>
                    <a:chOff x="2103522" y="5475617"/>
                    <a:chExt cx="1367811" cy="506230"/>
                  </a:xfrm>
                </p:grpSpPr>
                <p:cxnSp>
                  <p:nvCxnSpPr>
                    <p:cNvPr id="276" name="曲線コネクタ 27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7" name="曲線コネクタ 27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8" name="曲線コネクタ 27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9" name="曲線コネクタ 27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51" name="図形グループ 1113"/>
                  <p:cNvGrpSpPr/>
                  <p:nvPr/>
                </p:nvGrpSpPr>
                <p:grpSpPr>
                  <a:xfrm>
                    <a:off x="3118799" y="2016554"/>
                    <a:ext cx="780104" cy="288715"/>
                    <a:chOff x="2103522" y="5475617"/>
                    <a:chExt cx="1367811" cy="506230"/>
                  </a:xfrm>
                </p:grpSpPr>
                <p:cxnSp>
                  <p:nvCxnSpPr>
                    <p:cNvPr id="271" name="曲線コネクタ 270"/>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2" name="曲線コネクタ 271"/>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3" name="曲線コネクタ 272"/>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4" name="曲線コネクタ 273"/>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5" name="直線矢印コネクタ 274"/>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68" name="図形グループ 1119"/>
                  <p:cNvGrpSpPr/>
                  <p:nvPr/>
                </p:nvGrpSpPr>
                <p:grpSpPr>
                  <a:xfrm>
                    <a:off x="3010979" y="2184302"/>
                    <a:ext cx="780104" cy="288715"/>
                    <a:chOff x="2103522" y="5475617"/>
                    <a:chExt cx="1367811" cy="506230"/>
                  </a:xfrm>
                </p:grpSpPr>
                <p:cxnSp>
                  <p:nvCxnSpPr>
                    <p:cNvPr id="266" name="曲線コネクタ 265"/>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7" name="曲線コネクタ 266"/>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8" name="曲線コネクタ 267"/>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9" name="曲線コネクタ 268"/>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0" name="直線矢印コネクタ 269"/>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169" name="図形グループ 1293"/>
                <p:cNvGrpSpPr/>
                <p:nvPr/>
              </p:nvGrpSpPr>
              <p:grpSpPr>
                <a:xfrm>
                  <a:off x="2516363" y="3722500"/>
                  <a:ext cx="2105025" cy="825299"/>
                  <a:chOff x="2866621" y="1672986"/>
                  <a:chExt cx="2105025" cy="825299"/>
                </a:xfrm>
              </p:grpSpPr>
              <p:sp>
                <p:nvSpPr>
                  <p:cNvPr id="243" name="直方体 242"/>
                  <p:cNvSpPr/>
                  <p:nvPr/>
                </p:nvSpPr>
                <p:spPr>
                  <a:xfrm>
                    <a:off x="2866621" y="1672986"/>
                    <a:ext cx="2105025" cy="825299"/>
                  </a:xfrm>
                  <a:prstGeom prst="cube">
                    <a:avLst/>
                  </a:prstGeom>
                  <a:gradFill flip="none" rotWithShape="1">
                    <a:gsLst>
                      <a:gs pos="0">
                        <a:schemeClr val="accent1">
                          <a:tint val="100000"/>
                          <a:shade val="100000"/>
                          <a:satMod val="130000"/>
                          <a:alpha val="46000"/>
                        </a:schemeClr>
                      </a:gs>
                      <a:gs pos="100000">
                        <a:schemeClr val="accent1">
                          <a:tint val="50000"/>
                          <a:shade val="100000"/>
                          <a:satMod val="350000"/>
                          <a:alpha val="46000"/>
                        </a:schemeClr>
                      </a:gs>
                    </a:gsLst>
                    <a:lin ang="16200000" scaled="0"/>
                    <a:tileRect/>
                  </a:gra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sz="1100" i="1">
                      <a:solidFill>
                        <a:prstClr val="white"/>
                      </a:solidFill>
                      <a:latin typeface="Times New Roman" pitchFamily="18" charset="0"/>
                      <a:cs typeface="Times New Roman" pitchFamily="18" charset="0"/>
                    </a:endParaRPr>
                  </a:p>
                </p:txBody>
              </p:sp>
              <p:grpSp>
                <p:nvGrpSpPr>
                  <p:cNvPr id="170" name="図形グループ 1107"/>
                  <p:cNvGrpSpPr/>
                  <p:nvPr/>
                </p:nvGrpSpPr>
                <p:grpSpPr>
                  <a:xfrm>
                    <a:off x="3229959" y="1876136"/>
                    <a:ext cx="780104" cy="288715"/>
                    <a:chOff x="2103522" y="5475617"/>
                    <a:chExt cx="1367811" cy="506230"/>
                  </a:xfrm>
                </p:grpSpPr>
                <p:cxnSp>
                  <p:nvCxnSpPr>
                    <p:cNvPr id="257" name="曲線コネクタ 25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8" name="曲線コネクタ 25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9" name="曲線コネクタ 25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0" name="曲線コネクタ 25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1" name="直線矢印コネクタ 26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7" name="図形グループ 1113"/>
                  <p:cNvGrpSpPr/>
                  <p:nvPr/>
                </p:nvGrpSpPr>
                <p:grpSpPr>
                  <a:xfrm>
                    <a:off x="3118799" y="2016554"/>
                    <a:ext cx="780104" cy="288715"/>
                    <a:chOff x="2103522" y="5475617"/>
                    <a:chExt cx="1367811" cy="506230"/>
                  </a:xfrm>
                </p:grpSpPr>
                <p:cxnSp>
                  <p:nvCxnSpPr>
                    <p:cNvPr id="252" name="曲線コネクタ 251"/>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3" name="曲線コネクタ 252"/>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4" name="曲線コネクタ 253"/>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5" name="曲線コネクタ 254"/>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6" name="直線矢印コネクタ 255"/>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8" name="図形グループ 1119"/>
                  <p:cNvGrpSpPr/>
                  <p:nvPr/>
                </p:nvGrpSpPr>
                <p:grpSpPr>
                  <a:xfrm>
                    <a:off x="3010979" y="2184302"/>
                    <a:ext cx="780104" cy="288715"/>
                    <a:chOff x="2103522" y="5475617"/>
                    <a:chExt cx="1367811" cy="506230"/>
                  </a:xfrm>
                </p:grpSpPr>
                <p:cxnSp>
                  <p:nvCxnSpPr>
                    <p:cNvPr id="247" name="曲線コネクタ 246"/>
                    <p:cNvCxnSpPr/>
                    <p:nvPr/>
                  </p:nvCxnSpPr>
                  <p:spPr>
                    <a:xfrm>
                      <a:off x="2103522"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8" name="曲線コネクタ 247"/>
                    <p:cNvCxnSpPr/>
                    <p:nvPr/>
                  </p:nvCxnSpPr>
                  <p:spPr>
                    <a:xfrm>
                      <a:off x="2691229" y="5482952"/>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9" name="曲線コネクタ 248"/>
                    <p:cNvCxnSpPr/>
                    <p:nvPr/>
                  </p:nvCxnSpPr>
                  <p:spPr>
                    <a:xfrm flipV="1">
                      <a:off x="2397375" y="5475617"/>
                      <a:ext cx="293853" cy="492442"/>
                    </a:xfrm>
                    <a:prstGeom prst="curvedConnector3">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0" name="曲線コネクタ 249"/>
                    <p:cNvCxnSpPr/>
                    <p:nvPr/>
                  </p:nvCxnSpPr>
                  <p:spPr>
                    <a:xfrm flipV="1">
                      <a:off x="2985082" y="5709221"/>
                      <a:ext cx="259646" cy="272626"/>
                    </a:xfrm>
                    <a:prstGeom prst="curvedConnector3">
                      <a:avLst>
                        <a:gd name="adj1" fmla="val 50000"/>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1" name="直線矢印コネクタ 250"/>
                    <p:cNvCxnSpPr/>
                    <p:nvPr/>
                  </p:nvCxnSpPr>
                  <p:spPr>
                    <a:xfrm>
                      <a:off x="3244728" y="5709221"/>
                      <a:ext cx="226605"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grpSp>
        </p:grpSp>
      </p:grpSp>
      <p:sp>
        <p:nvSpPr>
          <p:cNvPr id="414" name="正方形/長方形 413"/>
          <p:cNvSpPr/>
          <p:nvPr/>
        </p:nvSpPr>
        <p:spPr>
          <a:xfrm>
            <a:off x="54613" y="3833565"/>
            <a:ext cx="1111202" cy="350865"/>
          </a:xfrm>
          <a:prstGeom prst="rect">
            <a:avLst/>
          </a:prstGeom>
        </p:spPr>
        <p:txBody>
          <a:bodyPr wrap="none">
            <a:spAutoFit/>
          </a:bodyPr>
          <a:lstStyle/>
          <a:p>
            <a:pPr fontAlgn="auto">
              <a:lnSpc>
                <a:spcPct val="80000"/>
              </a:lnSpc>
              <a:spcBef>
                <a:spcPts val="0"/>
              </a:spcBef>
              <a:spcAft>
                <a:spcPts val="0"/>
              </a:spcAft>
            </a:pPr>
            <a:r>
              <a:rPr lang="en-US" altLang="ja-JP" sz="1050" b="1" dirty="0" smtClean="0">
                <a:solidFill>
                  <a:prstClr val="black"/>
                </a:solidFill>
                <a:latin typeface="Arial" pitchFamily="34" charset="0"/>
                <a:ea typeface="ＭＳ Ｐゴシック"/>
                <a:cs typeface="Arial" pitchFamily="34" charset="0"/>
              </a:rPr>
              <a:t>Block Division</a:t>
            </a:r>
          </a:p>
          <a:p>
            <a:pPr fontAlgn="auto">
              <a:lnSpc>
                <a:spcPct val="80000"/>
              </a:lnSpc>
              <a:spcBef>
                <a:spcPts val="0"/>
              </a:spcBef>
              <a:spcAft>
                <a:spcPts val="0"/>
              </a:spcAft>
            </a:pPr>
            <a:r>
              <a:rPr lang="en-US" altLang="ja-JP" sz="1050" b="1" dirty="0" smtClean="0">
                <a:solidFill>
                  <a:prstClr val="black"/>
                </a:solidFill>
                <a:latin typeface="Arial" pitchFamily="34" charset="0"/>
                <a:ea typeface="ＭＳ Ｐゴシック"/>
                <a:cs typeface="Arial" pitchFamily="34" charset="0"/>
              </a:rPr>
              <a:t>for Advection</a:t>
            </a:r>
            <a:endParaRPr lang="ja-JP" altLang="en-US" sz="1050" b="1" dirty="0">
              <a:solidFill>
                <a:prstClr val="black"/>
              </a:solidFill>
              <a:latin typeface="Arial" pitchFamily="34" charset="0"/>
              <a:ea typeface="ＭＳ Ｐゴシック"/>
              <a:cs typeface="Arial" pitchFamily="34" charset="0"/>
            </a:endParaRPr>
          </a:p>
        </p:txBody>
      </p:sp>
      <p:sp>
        <p:nvSpPr>
          <p:cNvPr id="415" name="正方形/長方形 414"/>
          <p:cNvSpPr/>
          <p:nvPr/>
        </p:nvSpPr>
        <p:spPr>
          <a:xfrm>
            <a:off x="29277" y="5253359"/>
            <a:ext cx="1058303" cy="350865"/>
          </a:xfrm>
          <a:prstGeom prst="rect">
            <a:avLst/>
          </a:prstGeom>
        </p:spPr>
        <p:txBody>
          <a:bodyPr wrap="none">
            <a:spAutoFit/>
          </a:bodyPr>
          <a:lstStyle/>
          <a:p>
            <a:pPr fontAlgn="auto">
              <a:lnSpc>
                <a:spcPct val="80000"/>
              </a:lnSpc>
              <a:spcBef>
                <a:spcPts val="0"/>
              </a:spcBef>
              <a:spcAft>
                <a:spcPts val="0"/>
              </a:spcAft>
            </a:pPr>
            <a:r>
              <a:rPr lang="en-US" altLang="ja-JP" sz="1050" b="1" dirty="0" smtClean="0">
                <a:solidFill>
                  <a:prstClr val="black"/>
                </a:solidFill>
                <a:latin typeface="Arial" pitchFamily="34" charset="0"/>
                <a:ea typeface="ＭＳ Ｐゴシック"/>
                <a:cs typeface="Arial" pitchFamily="34" charset="0"/>
              </a:rPr>
              <a:t>for 1-D </a:t>
            </a:r>
          </a:p>
          <a:p>
            <a:pPr fontAlgn="auto">
              <a:lnSpc>
                <a:spcPct val="80000"/>
              </a:lnSpc>
              <a:spcBef>
                <a:spcPts val="0"/>
              </a:spcBef>
              <a:spcAft>
                <a:spcPts val="0"/>
              </a:spcAft>
            </a:pPr>
            <a:r>
              <a:rPr lang="en-US" altLang="ja-JP" sz="1050" b="1" dirty="0" smtClean="0">
                <a:solidFill>
                  <a:prstClr val="black"/>
                </a:solidFill>
                <a:latin typeface="Arial" pitchFamily="34" charset="0"/>
                <a:ea typeface="ＭＳ Ｐゴシック"/>
                <a:cs typeface="Arial" pitchFamily="34" charset="0"/>
              </a:rPr>
              <a:t>Helmholtz eq</a:t>
            </a:r>
            <a:r>
              <a:rPr lang="en-US" altLang="ja-JP" sz="1050" b="1" dirty="0">
                <a:solidFill>
                  <a:prstClr val="black"/>
                </a:solidFill>
                <a:latin typeface="Arial" pitchFamily="34" charset="0"/>
                <a:ea typeface="ＭＳ Ｐゴシック"/>
                <a:cs typeface="Arial" pitchFamily="34" charset="0"/>
              </a:rPr>
              <a:t>.</a:t>
            </a:r>
            <a:endParaRPr lang="ja-JP" altLang="en-US" sz="1050" b="1" dirty="0">
              <a:solidFill>
                <a:prstClr val="black"/>
              </a:solidFill>
              <a:latin typeface="Arial" pitchFamily="34" charset="0"/>
              <a:ea typeface="ＭＳ Ｐゴシック"/>
              <a:cs typeface="Arial" pitchFamily="34" charset="0"/>
            </a:endParaRPr>
          </a:p>
        </p:txBody>
      </p:sp>
      <p:pic>
        <p:nvPicPr>
          <p:cNvPr id="416" name="Picture 1" descr="C:\Documents and Settings\taoki\デスクトップ\雲.png"/>
          <p:cNvPicPr>
            <a:picLocks noChangeAspect="1" noChangeArrowheads="1"/>
          </p:cNvPicPr>
          <p:nvPr/>
        </p:nvPicPr>
        <p:blipFill>
          <a:blip r:embed="rId5" cstate="print"/>
          <a:srcRect b="17187"/>
          <a:stretch>
            <a:fillRect/>
          </a:stretch>
        </p:blipFill>
        <p:spPr bwMode="auto">
          <a:xfrm>
            <a:off x="1785918" y="4172106"/>
            <a:ext cx="3357586" cy="2400166"/>
          </a:xfrm>
          <a:prstGeom prst="rect">
            <a:avLst/>
          </a:prstGeom>
          <a:noFill/>
        </p:spPr>
      </p:pic>
    </p:spTree>
  </p:cSld>
  <p:clrMapOvr>
    <a:masterClrMapping/>
  </p:clrMapOvr>
  <p:transition advTm="5062"/>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720" y="274638"/>
            <a:ext cx="7643866" cy="796908"/>
          </a:xfrm>
        </p:spPr>
        <p:txBody>
          <a:bodyPr>
            <a:normAutofit/>
          </a:bodyPr>
          <a:lstStyle/>
          <a:p>
            <a:r>
              <a:rPr lang="en-US" altLang="ja-JP" dirty="0" smtClean="0"/>
              <a:t>WRF GPU Computing</a:t>
            </a:r>
            <a:endParaRPr lang="ja-JP" altLang="en-US" dirty="0"/>
          </a:p>
        </p:txBody>
      </p:sp>
      <p:sp>
        <p:nvSpPr>
          <p:cNvPr id="3" name="コンテンツ プレースホルダ 2"/>
          <p:cNvSpPr>
            <a:spLocks noGrp="1"/>
          </p:cNvSpPr>
          <p:nvPr>
            <p:ph idx="1"/>
          </p:nvPr>
        </p:nvSpPr>
        <p:spPr>
          <a:xfrm>
            <a:off x="179512" y="1213852"/>
            <a:ext cx="8864446" cy="3799324"/>
          </a:xfrm>
        </p:spPr>
        <p:txBody>
          <a:bodyPr>
            <a:normAutofit/>
          </a:bodyPr>
          <a:lstStyle/>
          <a:p>
            <a:pPr>
              <a:buClr>
                <a:srgbClr val="0000FF"/>
              </a:buClr>
              <a:buFont typeface="Wingdings" charset="2"/>
              <a:buChar char="n"/>
            </a:pPr>
            <a:r>
              <a:rPr lang="en-US" altLang="ja-JP" sz="2800" b="1" dirty="0" smtClean="0"/>
              <a:t>WRF (Weather Research and Forecast)</a:t>
            </a:r>
          </a:p>
          <a:p>
            <a:pPr>
              <a:buClr>
                <a:srgbClr val="0000FF"/>
              </a:buClr>
              <a:buNone/>
            </a:pPr>
            <a:r>
              <a:rPr lang="en-US" altLang="ja-JP" sz="2800" b="1" dirty="0" smtClean="0"/>
              <a:t>    </a:t>
            </a:r>
            <a:r>
              <a:rPr lang="en-US" altLang="ja-JP" sz="2600" b="1" dirty="0" smtClean="0"/>
              <a:t> Open Source Community Code </a:t>
            </a:r>
            <a:r>
              <a:rPr lang="ja-JP" altLang="en-US" sz="1900" b="1" dirty="0" smtClean="0"/>
              <a:t>（</a:t>
            </a:r>
            <a:r>
              <a:rPr lang="en-US" altLang="ja-JP" sz="1700" b="1" dirty="0" smtClean="0"/>
              <a:t>NCAR, NCEP, OU, NOAA/FSL, AFWA</a:t>
            </a:r>
            <a:r>
              <a:rPr lang="ja-JP" altLang="en-US" sz="1700" b="1" dirty="0" smtClean="0"/>
              <a:t>）</a:t>
            </a:r>
            <a:endParaRPr lang="en-US" altLang="ja-JP" sz="2800" b="1" dirty="0" smtClean="0"/>
          </a:p>
          <a:p>
            <a:pPr>
              <a:buClr>
                <a:srgbClr val="0000FF"/>
              </a:buClr>
              <a:buNone/>
            </a:pPr>
            <a:r>
              <a:rPr lang="en-US" altLang="ja-JP" sz="2800" b="1" dirty="0" smtClean="0"/>
              <a:t>     </a:t>
            </a:r>
            <a:r>
              <a:rPr lang="en-US" altLang="ja-JP" sz="2000" b="1" dirty="0" smtClean="0"/>
              <a:t>WSM5</a:t>
            </a:r>
            <a:r>
              <a:rPr lang="en-US" altLang="ja-JP" sz="2000" dirty="0" smtClean="0"/>
              <a:t> (WRF Single Moment 5-tracer) Microphysics*</a:t>
            </a:r>
          </a:p>
          <a:p>
            <a:pPr lvl="1">
              <a:buClr>
                <a:srgbClr val="FF0000"/>
              </a:buClr>
              <a:buNone/>
            </a:pPr>
            <a:r>
              <a:rPr lang="en-US" altLang="ja-JP" sz="1700" dirty="0" smtClean="0"/>
              <a:t>Represents condensation, precipitation and thermodynamic effects of latent heat release</a:t>
            </a:r>
          </a:p>
          <a:p>
            <a:pPr lvl="1">
              <a:buClr>
                <a:srgbClr val="FF0000"/>
              </a:buClr>
              <a:buNone/>
            </a:pPr>
            <a:r>
              <a:rPr lang="en-US" altLang="ja-JP" sz="1700" dirty="0" smtClean="0"/>
              <a:t>	1 % of lines of code, 25 % of elapsed time</a:t>
            </a:r>
          </a:p>
          <a:p>
            <a:pPr lvl="1">
              <a:buClr>
                <a:srgbClr val="FF0000"/>
              </a:buClr>
              <a:buNone/>
            </a:pPr>
            <a:r>
              <a:rPr lang="en-US" altLang="ja-JP" sz="1700" dirty="0" smtClean="0"/>
              <a:t>	⇒ 20 x boost in microphysics   (</a:t>
            </a:r>
            <a:r>
              <a:rPr lang="en-US" altLang="ja-JP" sz="1700" dirty="0" smtClean="0">
                <a:solidFill>
                  <a:srgbClr val="FF0000"/>
                </a:solidFill>
              </a:rPr>
              <a:t>1.2 - 1.3 x </a:t>
            </a:r>
            <a:r>
              <a:rPr lang="en-US" altLang="ja-JP" sz="1700" dirty="0" smtClean="0"/>
              <a:t>overall improvement</a:t>
            </a:r>
            <a:r>
              <a:rPr lang="ja-JP" altLang="en-US" sz="1700" dirty="0" smtClean="0"/>
              <a:t>）</a:t>
            </a:r>
            <a:endParaRPr lang="en-US" altLang="ja-JP" sz="1700" dirty="0" smtClean="0"/>
          </a:p>
          <a:p>
            <a:pPr lvl="1">
              <a:buClr>
                <a:srgbClr val="FF0000"/>
              </a:buClr>
              <a:buNone/>
            </a:pPr>
            <a:endParaRPr lang="en-US" altLang="ja-JP" sz="1000" dirty="0" smtClean="0"/>
          </a:p>
          <a:p>
            <a:pPr lvl="1">
              <a:buClr>
                <a:srgbClr val="FF0000"/>
              </a:buClr>
              <a:buNone/>
            </a:pPr>
            <a:r>
              <a:rPr lang="en-US" altLang="ja-JP" sz="2000" b="1" dirty="0" smtClean="0"/>
              <a:t>WRF-</a:t>
            </a:r>
            <a:r>
              <a:rPr lang="en-US" altLang="ja-JP" sz="2000" b="1" dirty="0" err="1" smtClean="0"/>
              <a:t>Chem</a:t>
            </a:r>
            <a:r>
              <a:rPr lang="en-US" altLang="ja-JP" sz="2000" dirty="0" smtClean="0"/>
              <a:t>**</a:t>
            </a:r>
          </a:p>
          <a:p>
            <a:pPr lvl="1">
              <a:buClr>
                <a:srgbClr val="FF0000"/>
              </a:buClr>
              <a:buNone/>
            </a:pPr>
            <a:r>
              <a:rPr lang="en-US" altLang="ja-JP" sz="2000" dirty="0" smtClean="0"/>
              <a:t>	</a:t>
            </a:r>
            <a:r>
              <a:rPr lang="en-US" altLang="ja-JP" sz="1700" dirty="0" smtClean="0"/>
              <a:t>provides the capability to simulate chemistry and aerosols from cloud scales to regional </a:t>
            </a:r>
          </a:p>
          <a:p>
            <a:pPr lvl="1">
              <a:buClr>
                <a:srgbClr val="FF0000"/>
              </a:buClr>
              <a:buNone/>
            </a:pPr>
            <a:r>
              <a:rPr lang="en-US" altLang="ja-JP" sz="1500" dirty="0" smtClean="0"/>
              <a:t>	</a:t>
            </a:r>
            <a:r>
              <a:rPr lang="en-US" altLang="ja-JP" sz="1700" dirty="0" smtClean="0"/>
              <a:t>⇒ </a:t>
            </a:r>
            <a:r>
              <a:rPr lang="en-US" altLang="ja-JP" sz="1700" dirty="0" smtClean="0">
                <a:solidFill>
                  <a:srgbClr val="FF0000"/>
                </a:solidFill>
              </a:rPr>
              <a:t>x 8.5 </a:t>
            </a:r>
            <a:r>
              <a:rPr lang="en-US" altLang="ja-JP" sz="1700" dirty="0" smtClean="0"/>
              <a:t>increase</a:t>
            </a:r>
          </a:p>
        </p:txBody>
      </p:sp>
      <p:sp>
        <p:nvSpPr>
          <p:cNvPr id="5" name="スライド番号プレースホルダ 4"/>
          <p:cNvSpPr>
            <a:spLocks noGrp="1"/>
          </p:cNvSpPr>
          <p:nvPr>
            <p:ph type="sldNum" sz="quarter" idx="12"/>
          </p:nvPr>
        </p:nvSpPr>
        <p:spPr/>
        <p:txBody>
          <a:bodyPr/>
          <a:lstStyle/>
          <a:p>
            <a:fld id="{FA45647E-B34E-A849-B866-A5D6734A8E17}" type="slidenum">
              <a:rPr lang="ja-JP" altLang="en-US" smtClean="0">
                <a:solidFill>
                  <a:prstClr val="white"/>
                </a:solidFill>
              </a:rPr>
              <a:pPr/>
              <a:t>62</a:t>
            </a:fld>
            <a:endParaRPr lang="ja-JP" altLang="en-US">
              <a:solidFill>
                <a:prstClr val="white"/>
              </a:solidFill>
            </a:endParaRPr>
          </a:p>
        </p:txBody>
      </p:sp>
      <p:sp>
        <p:nvSpPr>
          <p:cNvPr id="6" name="直方体 5"/>
          <p:cNvSpPr/>
          <p:nvPr/>
        </p:nvSpPr>
        <p:spPr>
          <a:xfrm>
            <a:off x="3491880" y="5085185"/>
            <a:ext cx="720080" cy="576064"/>
          </a:xfrm>
          <a:prstGeom prst="cube">
            <a:avLst>
              <a:gd name="adj" fmla="val 40795"/>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 name="直方体 6"/>
          <p:cNvSpPr/>
          <p:nvPr/>
        </p:nvSpPr>
        <p:spPr>
          <a:xfrm>
            <a:off x="4572000" y="5085185"/>
            <a:ext cx="720080" cy="576064"/>
          </a:xfrm>
          <a:prstGeom prst="cube">
            <a:avLst>
              <a:gd name="adj" fmla="val 40795"/>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 name="直方体 7"/>
          <p:cNvSpPr/>
          <p:nvPr/>
        </p:nvSpPr>
        <p:spPr>
          <a:xfrm>
            <a:off x="5724128" y="5085185"/>
            <a:ext cx="720080" cy="576064"/>
          </a:xfrm>
          <a:prstGeom prst="cube">
            <a:avLst>
              <a:gd name="adj" fmla="val 40795"/>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 name="直方体 8"/>
          <p:cNvSpPr/>
          <p:nvPr/>
        </p:nvSpPr>
        <p:spPr>
          <a:xfrm>
            <a:off x="6876256" y="5085185"/>
            <a:ext cx="720080" cy="576064"/>
          </a:xfrm>
          <a:prstGeom prst="cube">
            <a:avLst>
              <a:gd name="adj" fmla="val 40795"/>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0" name="直方体 9"/>
          <p:cNvSpPr/>
          <p:nvPr/>
        </p:nvSpPr>
        <p:spPr>
          <a:xfrm>
            <a:off x="5076056" y="5877275"/>
            <a:ext cx="720080" cy="576064"/>
          </a:xfrm>
          <a:prstGeom prst="cube">
            <a:avLst>
              <a:gd name="adj" fmla="val 40795"/>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12" name="直線矢印コネクタ 11"/>
          <p:cNvCxnSpPr/>
          <p:nvPr/>
        </p:nvCxnSpPr>
        <p:spPr>
          <a:xfrm>
            <a:off x="4099008" y="5400512"/>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220072" y="5400512"/>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6372200" y="5400512"/>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5553599" y="5503587"/>
            <a:ext cx="530570" cy="373688"/>
            <a:chOff x="5553599" y="5503584"/>
            <a:chExt cx="530570" cy="373688"/>
          </a:xfrm>
        </p:grpSpPr>
        <p:cxnSp>
          <p:nvCxnSpPr>
            <p:cNvPr id="15" name="直線矢印コネクタ 14"/>
            <p:cNvCxnSpPr>
              <a:endCxn id="10" idx="0"/>
            </p:cNvCxnSpPr>
            <p:nvPr/>
          </p:nvCxnSpPr>
          <p:spPr>
            <a:xfrm flipH="1">
              <a:off x="5553599" y="5503584"/>
              <a:ext cx="314546" cy="373688"/>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5796136" y="5517232"/>
              <a:ext cx="288033" cy="360040"/>
            </a:xfrm>
            <a:prstGeom prst="straightConnector1">
              <a:avLst/>
            </a:prstGeom>
            <a:ln w="762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 name="正方形/長方形 19"/>
          <p:cNvSpPr/>
          <p:nvPr/>
        </p:nvSpPr>
        <p:spPr>
          <a:xfrm>
            <a:off x="4397792" y="6084004"/>
            <a:ext cx="606256" cy="369332"/>
          </a:xfrm>
          <a:prstGeom prst="rect">
            <a:avLst/>
          </a:prstGeom>
        </p:spPr>
        <p:txBody>
          <a:bodyPr wrap="none">
            <a:spAutoFit/>
          </a:bodyPr>
          <a:lstStyle/>
          <a:p>
            <a:pPr fontAlgn="auto">
              <a:spcBef>
                <a:spcPts val="0"/>
              </a:spcBef>
              <a:spcAft>
                <a:spcPts val="0"/>
              </a:spcAft>
            </a:pPr>
            <a:r>
              <a:rPr lang="en-US" altLang="ja-JP" b="1" dirty="0" smtClean="0">
                <a:solidFill>
                  <a:srgbClr val="C00000"/>
                </a:solidFill>
                <a:latin typeface="Calibri"/>
                <a:ea typeface="ＭＳ Ｐゴシック"/>
              </a:rPr>
              <a:t>GPU</a:t>
            </a:r>
            <a:endParaRPr lang="ja-JP" altLang="en-US" dirty="0">
              <a:solidFill>
                <a:srgbClr val="C00000"/>
              </a:solidFill>
              <a:latin typeface="Calibri"/>
              <a:ea typeface="ＭＳ Ｐゴシック"/>
            </a:endParaRPr>
          </a:p>
        </p:txBody>
      </p:sp>
      <p:sp>
        <p:nvSpPr>
          <p:cNvPr id="21" name="正方形/長方形 20"/>
          <p:cNvSpPr/>
          <p:nvPr/>
        </p:nvSpPr>
        <p:spPr>
          <a:xfrm>
            <a:off x="4495600" y="4725144"/>
            <a:ext cx="1107996"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Dynamics</a:t>
            </a:r>
            <a:endParaRPr lang="ja-JP" altLang="en-US" dirty="0">
              <a:solidFill>
                <a:prstClr val="black"/>
              </a:solidFill>
              <a:latin typeface="Calibri"/>
              <a:ea typeface="ＭＳ Ｐゴシック"/>
            </a:endParaRPr>
          </a:p>
        </p:txBody>
      </p:sp>
      <p:sp>
        <p:nvSpPr>
          <p:cNvPr id="22" name="正方形/長方形 21"/>
          <p:cNvSpPr/>
          <p:nvPr/>
        </p:nvSpPr>
        <p:spPr>
          <a:xfrm>
            <a:off x="5696252" y="4725144"/>
            <a:ext cx="869918"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Physics</a:t>
            </a:r>
            <a:endParaRPr lang="ja-JP" altLang="en-US" dirty="0">
              <a:solidFill>
                <a:prstClr val="black"/>
              </a:solidFill>
              <a:latin typeface="Calibri"/>
              <a:ea typeface="ＭＳ Ｐゴシック"/>
            </a:endParaRPr>
          </a:p>
        </p:txBody>
      </p:sp>
      <p:sp>
        <p:nvSpPr>
          <p:cNvPr id="23" name="正方形/長方形 22"/>
          <p:cNvSpPr/>
          <p:nvPr/>
        </p:nvSpPr>
        <p:spPr>
          <a:xfrm>
            <a:off x="755576" y="5805264"/>
            <a:ext cx="2855397" cy="400110"/>
          </a:xfrm>
          <a:prstGeom prst="rect">
            <a:avLst/>
          </a:prstGeom>
          <a:ln>
            <a:solidFill>
              <a:schemeClr val="tx1"/>
            </a:solidFill>
          </a:ln>
        </p:spPr>
        <p:txBody>
          <a:bodyPr wrap="none">
            <a:spAutoFit/>
          </a:bodyPr>
          <a:lstStyle/>
          <a:p>
            <a:pPr fontAlgn="auto">
              <a:spcBef>
                <a:spcPts val="0"/>
              </a:spcBef>
              <a:spcAft>
                <a:spcPts val="0"/>
              </a:spcAft>
            </a:pPr>
            <a:r>
              <a:rPr lang="en-US" altLang="ja-JP" sz="2000" b="1" dirty="0" smtClean="0">
                <a:solidFill>
                  <a:prstClr val="black"/>
                </a:solidFill>
                <a:latin typeface="Arial" pitchFamily="34" charset="0"/>
                <a:ea typeface="ＭＳ Ｐゴシック"/>
                <a:cs typeface="Arial" pitchFamily="34" charset="0"/>
              </a:rPr>
              <a:t>Accelerator Approach</a:t>
            </a:r>
            <a:endParaRPr lang="ja-JP" altLang="en-US" sz="2000" dirty="0">
              <a:solidFill>
                <a:prstClr val="black"/>
              </a:solidFill>
              <a:latin typeface="Arial" pitchFamily="34" charset="0"/>
              <a:ea typeface="ＭＳ Ｐゴシック"/>
              <a:cs typeface="Arial" pitchFamily="34" charset="0"/>
            </a:endParaRPr>
          </a:p>
        </p:txBody>
      </p:sp>
      <p:sp>
        <p:nvSpPr>
          <p:cNvPr id="24" name="正方形/長方形 23"/>
          <p:cNvSpPr/>
          <p:nvPr/>
        </p:nvSpPr>
        <p:spPr>
          <a:xfrm>
            <a:off x="2627784" y="4725144"/>
            <a:ext cx="1688732"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Initial condition</a:t>
            </a:r>
            <a:endParaRPr lang="ja-JP" altLang="en-US" dirty="0">
              <a:solidFill>
                <a:prstClr val="black"/>
              </a:solidFill>
              <a:latin typeface="Calibri"/>
              <a:ea typeface="ＭＳ Ｐゴシック"/>
            </a:endParaRPr>
          </a:p>
        </p:txBody>
      </p:sp>
      <p:sp>
        <p:nvSpPr>
          <p:cNvPr id="25" name="正方形/長方形 24"/>
          <p:cNvSpPr/>
          <p:nvPr/>
        </p:nvSpPr>
        <p:spPr>
          <a:xfrm>
            <a:off x="6862615" y="4725144"/>
            <a:ext cx="838691"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output</a:t>
            </a:r>
            <a:endParaRPr lang="ja-JP" altLang="en-US" dirty="0">
              <a:solidFill>
                <a:prstClr val="black"/>
              </a:solidFill>
              <a:latin typeface="Calibri"/>
              <a:ea typeface="ＭＳ Ｐゴシック"/>
            </a:endParaRPr>
          </a:p>
        </p:txBody>
      </p:sp>
      <p:grpSp>
        <p:nvGrpSpPr>
          <p:cNvPr id="11" name="グループ化 25"/>
          <p:cNvGrpSpPr/>
          <p:nvPr/>
        </p:nvGrpSpPr>
        <p:grpSpPr>
          <a:xfrm>
            <a:off x="5562696" y="5503587"/>
            <a:ext cx="530570" cy="373688"/>
            <a:chOff x="5553599" y="5503584"/>
            <a:chExt cx="530570" cy="373688"/>
          </a:xfrm>
        </p:grpSpPr>
        <p:cxnSp>
          <p:nvCxnSpPr>
            <p:cNvPr id="27" name="直線矢印コネクタ 26"/>
            <p:cNvCxnSpPr/>
            <p:nvPr/>
          </p:nvCxnSpPr>
          <p:spPr>
            <a:xfrm flipH="1">
              <a:off x="5553599" y="5503584"/>
              <a:ext cx="314546" cy="373688"/>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5796136" y="5517232"/>
              <a:ext cx="288033" cy="360040"/>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21002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274638"/>
            <a:ext cx="8534400" cy="1143000"/>
          </a:xfrm>
        </p:spPr>
        <p:txBody>
          <a:bodyPr>
            <a:noAutofit/>
          </a:bodyPr>
          <a:lstStyle/>
          <a:p>
            <a:r>
              <a:rPr kumimoji="1" lang="en-US" altLang="ja-JP" sz="3600" dirty="0" smtClean="0"/>
              <a:t>ASUCA: Next Gen Weather Simulation Code</a:t>
            </a:r>
            <a:endParaRPr kumimoji="1" lang="ja-JP" altLang="en-US" sz="3600" dirty="0"/>
          </a:p>
        </p:txBody>
      </p:sp>
      <p:sp>
        <p:nvSpPr>
          <p:cNvPr id="4" name="スライド番号プレースホルダー 3"/>
          <p:cNvSpPr>
            <a:spLocks noGrp="1"/>
          </p:cNvSpPr>
          <p:nvPr>
            <p:ph type="sldNum" sz="quarter" idx="12"/>
          </p:nvPr>
        </p:nvSpPr>
        <p:spPr/>
        <p:txBody>
          <a:bodyPr/>
          <a:lstStyle/>
          <a:p>
            <a:fld id="{CD9EAF29-356D-431F-B384-D07B9AE9F4D7}" type="slidenum">
              <a:rPr lang="ja-JP" altLang="en-US" smtClean="0">
                <a:solidFill>
                  <a:prstClr val="white"/>
                </a:solidFill>
              </a:rPr>
              <a:pPr/>
              <a:t>63</a:t>
            </a:fld>
            <a:endParaRPr lang="ja-JP" altLang="en-US">
              <a:solidFill>
                <a:prstClr val="white"/>
              </a:solidFill>
            </a:endParaRPr>
          </a:p>
        </p:txBody>
      </p:sp>
      <p:pic>
        <p:nvPicPr>
          <p:cNvPr id="101581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1303"/>
          <a:stretch/>
        </p:blipFill>
        <p:spPr bwMode="auto">
          <a:xfrm>
            <a:off x="723113" y="1196754"/>
            <a:ext cx="7377299" cy="33123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正方形/長方形 34"/>
          <p:cNvSpPr/>
          <p:nvPr/>
        </p:nvSpPr>
        <p:spPr>
          <a:xfrm>
            <a:off x="867188" y="5445224"/>
            <a:ext cx="2526782" cy="400110"/>
          </a:xfrm>
          <a:prstGeom prst="rect">
            <a:avLst/>
          </a:prstGeom>
          <a:ln>
            <a:solidFill>
              <a:schemeClr val="tx1"/>
            </a:solidFill>
          </a:ln>
        </p:spPr>
        <p:txBody>
          <a:bodyPr wrap="none">
            <a:spAutoFit/>
          </a:bodyPr>
          <a:lstStyle/>
          <a:p>
            <a:pPr fontAlgn="auto">
              <a:spcBef>
                <a:spcPts val="0"/>
              </a:spcBef>
              <a:spcAft>
                <a:spcPts val="0"/>
              </a:spcAft>
            </a:pPr>
            <a:r>
              <a:rPr lang="en-US" altLang="ja-JP" sz="2000" b="1" dirty="0" smtClean="0">
                <a:solidFill>
                  <a:prstClr val="black"/>
                </a:solidFill>
                <a:latin typeface="Arial" pitchFamily="34" charset="0"/>
                <a:ea typeface="ＭＳ Ｐゴシック"/>
                <a:cs typeface="Arial" pitchFamily="34" charset="0"/>
              </a:rPr>
              <a:t>Full GPU Approach</a:t>
            </a:r>
            <a:endParaRPr lang="ja-JP" altLang="en-US" sz="2000" dirty="0">
              <a:solidFill>
                <a:prstClr val="black"/>
              </a:solidFill>
              <a:latin typeface="Arial" pitchFamily="34" charset="0"/>
              <a:ea typeface="ＭＳ Ｐゴシック"/>
              <a:cs typeface="Arial" pitchFamily="34" charset="0"/>
            </a:endParaRPr>
          </a:p>
        </p:txBody>
      </p:sp>
      <p:grpSp>
        <p:nvGrpSpPr>
          <p:cNvPr id="3" name="グループ化 41"/>
          <p:cNvGrpSpPr/>
          <p:nvPr/>
        </p:nvGrpSpPr>
        <p:grpSpPr>
          <a:xfrm>
            <a:off x="3248560" y="4797167"/>
            <a:ext cx="5067856" cy="1728192"/>
            <a:chOff x="2771800" y="4797152"/>
            <a:chExt cx="5067856" cy="1728192"/>
          </a:xfrm>
        </p:grpSpPr>
        <p:cxnSp>
          <p:nvCxnSpPr>
            <p:cNvPr id="46" name="直線矢印コネクタ 45"/>
            <p:cNvCxnSpPr/>
            <p:nvPr/>
          </p:nvCxnSpPr>
          <p:spPr>
            <a:xfrm>
              <a:off x="4315032" y="5472520"/>
              <a:ext cx="432048" cy="0"/>
            </a:xfrm>
            <a:prstGeom prst="straightConnector1">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直方体 21"/>
            <p:cNvSpPr/>
            <p:nvPr/>
          </p:nvSpPr>
          <p:spPr>
            <a:xfrm>
              <a:off x="3203848" y="5157192"/>
              <a:ext cx="720080" cy="576064"/>
            </a:xfrm>
            <a:prstGeom prst="cube">
              <a:avLst>
                <a:gd name="adj" fmla="val 40795"/>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3" name="直方体 22"/>
            <p:cNvSpPr/>
            <p:nvPr/>
          </p:nvSpPr>
          <p:spPr>
            <a:xfrm>
              <a:off x="4612944" y="5157192"/>
              <a:ext cx="720080" cy="576064"/>
            </a:xfrm>
            <a:prstGeom prst="cube">
              <a:avLst>
                <a:gd name="adj" fmla="val 40795"/>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直方体 23"/>
            <p:cNvSpPr/>
            <p:nvPr/>
          </p:nvSpPr>
          <p:spPr>
            <a:xfrm>
              <a:off x="5724128" y="5157192"/>
              <a:ext cx="720080" cy="576064"/>
            </a:xfrm>
            <a:prstGeom prst="cube">
              <a:avLst>
                <a:gd name="adj" fmla="val 40795"/>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5" name="直方体 24"/>
            <p:cNvSpPr/>
            <p:nvPr/>
          </p:nvSpPr>
          <p:spPr>
            <a:xfrm>
              <a:off x="7119576" y="5085184"/>
              <a:ext cx="720080" cy="576064"/>
            </a:xfrm>
            <a:prstGeom prst="cube">
              <a:avLst>
                <a:gd name="adj" fmla="val 40795"/>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6" name="直方体 25"/>
            <p:cNvSpPr/>
            <p:nvPr/>
          </p:nvSpPr>
          <p:spPr>
            <a:xfrm>
              <a:off x="5076056" y="5949280"/>
              <a:ext cx="720080" cy="576064"/>
            </a:xfrm>
            <a:prstGeom prst="cube">
              <a:avLst>
                <a:gd name="adj" fmla="val 40795"/>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27" name="直線矢印コネクタ 26"/>
            <p:cNvCxnSpPr/>
            <p:nvPr/>
          </p:nvCxnSpPr>
          <p:spPr>
            <a:xfrm>
              <a:off x="3882984" y="5472520"/>
              <a:ext cx="312734" cy="4642"/>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274664" y="5472520"/>
              <a:ext cx="432048" cy="0"/>
            </a:xfrm>
            <a:prstGeom prst="straightConnector1">
              <a:avLst/>
            </a:prstGeom>
            <a:ln w="762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813616" y="6093296"/>
              <a:ext cx="606256" cy="369332"/>
            </a:xfrm>
            <a:prstGeom prst="rect">
              <a:avLst/>
            </a:prstGeom>
          </p:spPr>
          <p:txBody>
            <a:bodyPr wrap="none">
              <a:spAutoFit/>
            </a:bodyPr>
            <a:lstStyle/>
            <a:p>
              <a:pPr fontAlgn="auto">
                <a:spcBef>
                  <a:spcPts val="0"/>
                </a:spcBef>
                <a:spcAft>
                  <a:spcPts val="0"/>
                </a:spcAft>
              </a:pPr>
              <a:r>
                <a:rPr lang="en-US" altLang="ja-JP" b="1" dirty="0" smtClean="0">
                  <a:solidFill>
                    <a:srgbClr val="C00000"/>
                  </a:solidFill>
                  <a:latin typeface="Calibri"/>
                  <a:ea typeface="ＭＳ Ｐゴシック"/>
                </a:rPr>
                <a:t>GPU</a:t>
              </a:r>
              <a:endParaRPr lang="ja-JP" altLang="en-US" dirty="0">
                <a:solidFill>
                  <a:srgbClr val="C00000"/>
                </a:solidFill>
                <a:latin typeface="Calibri"/>
                <a:ea typeface="ＭＳ Ｐゴシック"/>
              </a:endParaRPr>
            </a:p>
          </p:txBody>
        </p:sp>
        <p:sp>
          <p:nvSpPr>
            <p:cNvPr id="33" name="正方形/長方形 32"/>
            <p:cNvSpPr/>
            <p:nvPr/>
          </p:nvSpPr>
          <p:spPr>
            <a:xfrm>
              <a:off x="4495600" y="4797152"/>
              <a:ext cx="1107996"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Dynamics</a:t>
              </a:r>
              <a:endParaRPr lang="ja-JP" altLang="en-US" dirty="0">
                <a:solidFill>
                  <a:prstClr val="black"/>
                </a:solidFill>
                <a:latin typeface="Calibri"/>
                <a:ea typeface="ＭＳ Ｐゴシック"/>
              </a:endParaRPr>
            </a:p>
          </p:txBody>
        </p:sp>
        <p:sp>
          <p:nvSpPr>
            <p:cNvPr id="34" name="正方形/長方形 33"/>
            <p:cNvSpPr/>
            <p:nvPr/>
          </p:nvSpPr>
          <p:spPr>
            <a:xfrm>
              <a:off x="5696252" y="4797152"/>
              <a:ext cx="869918"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Physics</a:t>
              </a:r>
              <a:endParaRPr lang="ja-JP" altLang="en-US" dirty="0">
                <a:solidFill>
                  <a:prstClr val="black"/>
                </a:solidFill>
                <a:latin typeface="Calibri"/>
                <a:ea typeface="ＭＳ Ｐゴシック"/>
              </a:endParaRPr>
            </a:p>
          </p:txBody>
        </p:sp>
        <p:sp>
          <p:nvSpPr>
            <p:cNvPr id="36" name="直方体 35"/>
            <p:cNvSpPr/>
            <p:nvPr/>
          </p:nvSpPr>
          <p:spPr>
            <a:xfrm>
              <a:off x="3982288" y="5949280"/>
              <a:ext cx="720080" cy="576064"/>
            </a:xfrm>
            <a:prstGeom prst="cube">
              <a:avLst>
                <a:gd name="adj" fmla="val 40795"/>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37" name="直線矢印コネクタ 36"/>
            <p:cNvCxnSpPr/>
            <p:nvPr/>
          </p:nvCxnSpPr>
          <p:spPr>
            <a:xfrm>
              <a:off x="4616712" y="6264608"/>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3491880" y="5445224"/>
              <a:ext cx="720080" cy="895454"/>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3505528" y="6322968"/>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5744138" y="6277382"/>
              <a:ext cx="216000" cy="4642"/>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5934040" y="5404280"/>
              <a:ext cx="720080" cy="895454"/>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6646584" y="5427808"/>
              <a:ext cx="432048" cy="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771800" y="4797152"/>
              <a:ext cx="1688732"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Initial condition</a:t>
              </a:r>
              <a:endParaRPr lang="ja-JP" altLang="en-US" dirty="0">
                <a:solidFill>
                  <a:prstClr val="black"/>
                </a:solidFill>
                <a:latin typeface="Calibri"/>
                <a:ea typeface="ＭＳ Ｐゴシック"/>
              </a:endParaRPr>
            </a:p>
          </p:txBody>
        </p:sp>
      </p:grpSp>
      <p:sp>
        <p:nvSpPr>
          <p:cNvPr id="50" name="正方形/長方形 49"/>
          <p:cNvSpPr/>
          <p:nvPr/>
        </p:nvSpPr>
        <p:spPr>
          <a:xfrm>
            <a:off x="7635403" y="4766088"/>
            <a:ext cx="838691" cy="369332"/>
          </a:xfrm>
          <a:prstGeom prst="rect">
            <a:avLst/>
          </a:prstGeom>
        </p:spPr>
        <p:txBody>
          <a:bodyPr wrap="none">
            <a:spAutoFit/>
          </a:bodyPr>
          <a:lstStyle/>
          <a:p>
            <a:pPr fontAlgn="auto">
              <a:spcBef>
                <a:spcPts val="0"/>
              </a:spcBef>
              <a:spcAft>
                <a:spcPts val="0"/>
              </a:spcAft>
            </a:pPr>
            <a:r>
              <a:rPr lang="en-US" altLang="ja-JP" b="1" dirty="0" smtClean="0">
                <a:solidFill>
                  <a:prstClr val="black"/>
                </a:solidFill>
                <a:latin typeface="Calibri"/>
                <a:ea typeface="ＭＳ Ｐゴシック"/>
              </a:rPr>
              <a:t>output</a:t>
            </a:r>
            <a:endParaRPr lang="ja-JP" altLang="en-US" dirty="0">
              <a:solidFill>
                <a:prstClr val="black"/>
              </a:solidFill>
              <a:latin typeface="Calibri"/>
              <a:ea typeface="ＭＳ Ｐゴシック"/>
            </a:endParaRPr>
          </a:p>
        </p:txBody>
      </p:sp>
    </p:spTree>
    <p:extLst>
      <p:ext uri="{BB962C8B-B14F-4D97-AF65-F5344CB8AC3E}">
        <p14:creationId xmlns:p14="http://schemas.microsoft.com/office/powerpoint/2010/main" xmlns="" val="20263937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1934" y="3501148"/>
            <a:ext cx="2714644" cy="477054"/>
          </a:xfrm>
          <a:prstGeom prst="rect">
            <a:avLst/>
          </a:prstGeom>
          <a:noFill/>
        </p:spPr>
        <p:txBody>
          <a:bodyPr wrap="square" rtlCol="0">
            <a:spAutoFit/>
          </a:bodyPr>
          <a:lstStyle/>
          <a:p>
            <a:pPr fontAlgn="auto">
              <a:spcBef>
                <a:spcPts val="0"/>
              </a:spcBef>
              <a:spcAft>
                <a:spcPts val="0"/>
              </a:spcAft>
            </a:pPr>
            <a:r>
              <a:rPr lang="en-US" altLang="ja-JP" sz="900" dirty="0" err="1" smtClean="0">
                <a:solidFill>
                  <a:prstClr val="white"/>
                </a:solidFill>
                <a:latin typeface="Arial" pitchFamily="34" charset="0"/>
                <a:ea typeface="ＭＳ Ｐゴシック"/>
                <a:cs typeface="Arial" pitchFamily="34" charset="0"/>
              </a:rPr>
              <a:t>Mesoscale</a:t>
            </a:r>
            <a:r>
              <a:rPr lang="en-US" altLang="ja-JP" sz="900" dirty="0" smtClean="0">
                <a:solidFill>
                  <a:prstClr val="white"/>
                </a:solidFill>
                <a:latin typeface="Arial" pitchFamily="34" charset="0"/>
                <a:ea typeface="ＭＳ Ｐゴシック"/>
                <a:cs typeface="Arial" pitchFamily="34" charset="0"/>
              </a:rPr>
              <a:t> Atmosphere Model  </a:t>
            </a:r>
            <a:r>
              <a:rPr lang="en-US" altLang="ja-JP" sz="1400" b="1" dirty="0" smtClean="0">
                <a:solidFill>
                  <a:prstClr val="white"/>
                </a:solidFill>
                <a:latin typeface="Arial" pitchFamily="34" charset="0"/>
                <a:ea typeface="ＭＳ Ｐゴシック"/>
                <a:cs typeface="Arial" pitchFamily="34" charset="0"/>
              </a:rPr>
              <a:t>ASUCA</a:t>
            </a:r>
            <a:endParaRPr lang="en-US" altLang="ja-JP" sz="1100" b="1" dirty="0" smtClean="0">
              <a:solidFill>
                <a:prstClr val="white"/>
              </a:solidFill>
              <a:latin typeface="Arial" pitchFamily="34" charset="0"/>
              <a:ea typeface="ＭＳ Ｐゴシック"/>
              <a:cs typeface="Arial" pitchFamily="34" charset="0"/>
            </a:endParaRPr>
          </a:p>
          <a:p>
            <a:pPr fontAlgn="auto">
              <a:spcBef>
                <a:spcPts val="0"/>
              </a:spcBef>
              <a:spcAft>
                <a:spcPts val="0"/>
              </a:spcAft>
            </a:pPr>
            <a:r>
              <a:rPr lang="en-US" altLang="ja-JP" sz="1100" dirty="0" smtClean="0">
                <a:solidFill>
                  <a:prstClr val="white"/>
                </a:solidFill>
                <a:latin typeface="Arial" pitchFamily="34" charset="0"/>
                <a:ea typeface="ＭＳ Ｐゴシック"/>
                <a:cs typeface="Arial" pitchFamily="34" charset="0"/>
              </a:rPr>
              <a:t>Horizontal  5km  Resolution</a:t>
            </a:r>
            <a:endParaRPr lang="ja-JP" altLang="en-US" sz="1100" dirty="0">
              <a:solidFill>
                <a:prstClr val="white"/>
              </a:solidFill>
              <a:latin typeface="Arial" pitchFamily="34" charset="0"/>
              <a:ea typeface="ＭＳ Ｐゴシック"/>
              <a:cs typeface="Arial" pitchFamily="34" charset="0"/>
            </a:endParaRPr>
          </a:p>
        </p:txBody>
      </p:sp>
      <p:sp>
        <p:nvSpPr>
          <p:cNvPr id="10" name="テキスト ボックス 9"/>
          <p:cNvSpPr txBox="1"/>
          <p:nvPr/>
        </p:nvSpPr>
        <p:spPr>
          <a:xfrm>
            <a:off x="11934" y="4508"/>
            <a:ext cx="2714644" cy="477054"/>
          </a:xfrm>
          <a:prstGeom prst="rect">
            <a:avLst/>
          </a:prstGeom>
          <a:noFill/>
        </p:spPr>
        <p:txBody>
          <a:bodyPr wrap="square" rtlCol="0">
            <a:spAutoFit/>
          </a:bodyPr>
          <a:lstStyle/>
          <a:p>
            <a:pPr fontAlgn="auto">
              <a:spcBef>
                <a:spcPts val="0"/>
              </a:spcBef>
              <a:spcAft>
                <a:spcPts val="0"/>
              </a:spcAft>
            </a:pPr>
            <a:r>
              <a:rPr lang="en-US" altLang="ja-JP" sz="900" dirty="0" err="1" smtClean="0">
                <a:solidFill>
                  <a:prstClr val="white"/>
                </a:solidFill>
                <a:latin typeface="Arial" pitchFamily="34" charset="0"/>
                <a:ea typeface="ＭＳ Ｐゴシック"/>
                <a:cs typeface="Arial" pitchFamily="34" charset="0"/>
              </a:rPr>
              <a:t>Mesoscale</a:t>
            </a:r>
            <a:r>
              <a:rPr lang="en-US" altLang="ja-JP" sz="900" dirty="0" smtClean="0">
                <a:solidFill>
                  <a:prstClr val="white"/>
                </a:solidFill>
                <a:latin typeface="Arial" pitchFamily="34" charset="0"/>
                <a:ea typeface="ＭＳ Ｐゴシック"/>
                <a:cs typeface="Arial" pitchFamily="34" charset="0"/>
              </a:rPr>
              <a:t> Atmosphere Model  </a:t>
            </a:r>
            <a:r>
              <a:rPr lang="en-US" altLang="ja-JP" sz="1400" b="1" dirty="0" smtClean="0">
                <a:solidFill>
                  <a:prstClr val="white"/>
                </a:solidFill>
                <a:latin typeface="Arial" pitchFamily="34" charset="0"/>
                <a:ea typeface="ＭＳ Ｐゴシック"/>
                <a:cs typeface="Arial" pitchFamily="34" charset="0"/>
              </a:rPr>
              <a:t>ASUCA</a:t>
            </a:r>
            <a:endParaRPr lang="en-US" altLang="ja-JP" sz="1100" b="1" dirty="0" smtClean="0">
              <a:solidFill>
                <a:prstClr val="white"/>
              </a:solidFill>
              <a:latin typeface="Arial" pitchFamily="34" charset="0"/>
              <a:ea typeface="ＭＳ Ｐゴシック"/>
              <a:cs typeface="Arial" pitchFamily="34" charset="0"/>
            </a:endParaRPr>
          </a:p>
          <a:p>
            <a:pPr fontAlgn="auto">
              <a:spcBef>
                <a:spcPts val="0"/>
              </a:spcBef>
              <a:spcAft>
                <a:spcPts val="0"/>
              </a:spcAft>
            </a:pPr>
            <a:r>
              <a:rPr lang="en-US" altLang="ja-JP" sz="1100" dirty="0" smtClean="0">
                <a:solidFill>
                  <a:prstClr val="white"/>
                </a:solidFill>
                <a:latin typeface="Arial" pitchFamily="34" charset="0"/>
                <a:ea typeface="ＭＳ Ｐゴシック"/>
                <a:cs typeface="Arial" pitchFamily="34" charset="0"/>
              </a:rPr>
              <a:t>Horizontal  5km  Resolution</a:t>
            </a:r>
            <a:endParaRPr lang="ja-JP" altLang="en-US" sz="1100" dirty="0">
              <a:solidFill>
                <a:prstClr val="white"/>
              </a:solidFill>
              <a:latin typeface="Arial" pitchFamily="34" charset="0"/>
              <a:ea typeface="ＭＳ Ｐゴシック"/>
              <a:cs typeface="Arial" pitchFamily="34" charset="0"/>
            </a:endParaRPr>
          </a:p>
        </p:txBody>
      </p:sp>
      <p:pic>
        <p:nvPicPr>
          <p:cNvPr id="6" name="asuca500m_10Mbps_20fps_8sec_slow.wmv">
            <a:hlinkClick r:id="" action="ppaction://media"/>
          </p:cNvPr>
          <p:cNvPicPr>
            <a:picLocks noRot="1" noChangeAspect="1"/>
          </p:cNvPicPr>
          <p:nvPr>
            <a:videoFile r:link="rId1"/>
          </p:nvPr>
        </p:nvPicPr>
        <p:blipFill>
          <a:blip r:embed="rId5" cstate="print"/>
          <a:stretch>
            <a:fillRect/>
          </a:stretch>
        </p:blipFill>
        <p:spPr>
          <a:xfrm>
            <a:off x="0" y="3276600"/>
            <a:ext cx="9144000" cy="3581399"/>
          </a:xfrm>
          <a:prstGeom prst="rect">
            <a:avLst/>
          </a:prstGeom>
        </p:spPr>
      </p:pic>
      <p:pic>
        <p:nvPicPr>
          <p:cNvPr id="7" name="asuca5km_10Mbps_20fps_8sec_slow.wmv">
            <a:hlinkClick r:id="" action="ppaction://media"/>
          </p:cNvPr>
          <p:cNvPicPr>
            <a:picLocks noRot="1" noChangeAspect="1"/>
          </p:cNvPicPr>
          <p:nvPr>
            <a:videoFile r:link="rId2"/>
          </p:nvPr>
        </p:nvPicPr>
        <p:blipFill>
          <a:blip r:embed="rId6" cstate="print"/>
          <a:stretch>
            <a:fillRect/>
          </a:stretch>
        </p:blipFill>
        <p:spPr>
          <a:xfrm>
            <a:off x="0" y="0"/>
            <a:ext cx="9144000" cy="3276600"/>
          </a:xfrm>
          <a:prstGeom prst="rect">
            <a:avLst/>
          </a:prstGeom>
        </p:spPr>
      </p:pic>
      <p:sp>
        <p:nvSpPr>
          <p:cNvPr id="11" name="テキスト ボックス 10"/>
          <p:cNvSpPr txBox="1"/>
          <p:nvPr/>
        </p:nvSpPr>
        <p:spPr>
          <a:xfrm>
            <a:off x="164334" y="3653548"/>
            <a:ext cx="3417066" cy="477054"/>
          </a:xfrm>
          <a:prstGeom prst="rect">
            <a:avLst/>
          </a:prstGeom>
          <a:noFill/>
        </p:spPr>
        <p:txBody>
          <a:bodyPr wrap="square" rtlCol="0">
            <a:spAutoFit/>
          </a:bodyPr>
          <a:lstStyle/>
          <a:p>
            <a:r>
              <a:rPr kumimoji="1" lang="en-US" altLang="ja-JP" sz="900" dirty="0" smtClean="0">
                <a:solidFill>
                  <a:schemeClr val="bg1"/>
                </a:solidFill>
                <a:latin typeface="Arial" pitchFamily="34" charset="0"/>
                <a:cs typeface="Arial" pitchFamily="34" charset="0"/>
              </a:rPr>
              <a:t>Mesoscale Atmosphere Model  </a:t>
            </a:r>
            <a:r>
              <a:rPr kumimoji="1" lang="en-US" altLang="ja-JP" sz="1400" b="1" dirty="0" smtClean="0">
                <a:solidFill>
                  <a:schemeClr val="bg1"/>
                </a:solidFill>
                <a:latin typeface="Arial" pitchFamily="34" charset="0"/>
                <a:cs typeface="Arial" pitchFamily="34" charset="0"/>
              </a:rPr>
              <a:t>ASUCA x1000</a:t>
            </a:r>
            <a:endParaRPr kumimoji="1" lang="en-US" altLang="ja-JP" sz="1100" b="1" dirty="0" smtClean="0">
              <a:solidFill>
                <a:schemeClr val="bg1"/>
              </a:solidFill>
              <a:latin typeface="Arial" pitchFamily="34" charset="0"/>
              <a:cs typeface="Arial" pitchFamily="34" charset="0"/>
            </a:endParaRPr>
          </a:p>
          <a:p>
            <a:r>
              <a:rPr lang="en-US" altLang="ja-JP" sz="1100" dirty="0" smtClean="0">
                <a:solidFill>
                  <a:schemeClr val="bg1"/>
                </a:solidFill>
                <a:latin typeface="Arial" pitchFamily="34" charset="0"/>
                <a:cs typeface="Arial" pitchFamily="34" charset="0"/>
              </a:rPr>
              <a:t>Horizontal  500m  Resolution</a:t>
            </a:r>
            <a:r>
              <a:rPr lang="ja-JP" altLang="en-US" sz="1100" dirty="0" smtClean="0">
                <a:solidFill>
                  <a:schemeClr val="bg1"/>
                </a:solidFill>
                <a:latin typeface="Arial" pitchFamily="34" charset="0"/>
                <a:cs typeface="Arial" pitchFamily="34" charset="0"/>
              </a:rPr>
              <a:t>　</a:t>
            </a:r>
            <a:endParaRPr kumimoji="1" lang="ja-JP" altLang="en-US" sz="1100" dirty="0">
              <a:solidFill>
                <a:schemeClr val="bg1"/>
              </a:solidFill>
              <a:latin typeface="Arial" pitchFamily="34" charset="0"/>
              <a:cs typeface="Arial" pitchFamily="34" charset="0"/>
            </a:endParaRPr>
          </a:p>
        </p:txBody>
      </p:sp>
      <p:sp>
        <p:nvSpPr>
          <p:cNvPr id="12" name="テキスト ボックス 11"/>
          <p:cNvSpPr txBox="1"/>
          <p:nvPr/>
        </p:nvSpPr>
        <p:spPr>
          <a:xfrm>
            <a:off x="164334" y="156908"/>
            <a:ext cx="2714644" cy="477054"/>
          </a:xfrm>
          <a:prstGeom prst="rect">
            <a:avLst/>
          </a:prstGeom>
          <a:noFill/>
        </p:spPr>
        <p:txBody>
          <a:bodyPr wrap="square" rtlCol="0">
            <a:spAutoFit/>
          </a:bodyPr>
          <a:lstStyle/>
          <a:p>
            <a:r>
              <a:rPr kumimoji="1" lang="en-US" altLang="ja-JP" sz="900" dirty="0" err="1" smtClean="0">
                <a:solidFill>
                  <a:schemeClr val="bg1"/>
                </a:solidFill>
                <a:latin typeface="Arial" pitchFamily="34" charset="0"/>
                <a:cs typeface="Arial" pitchFamily="34" charset="0"/>
              </a:rPr>
              <a:t>Mesoscale</a:t>
            </a:r>
            <a:r>
              <a:rPr kumimoji="1" lang="en-US" altLang="ja-JP" sz="900" dirty="0" smtClean="0">
                <a:solidFill>
                  <a:schemeClr val="bg1"/>
                </a:solidFill>
                <a:latin typeface="Arial" pitchFamily="34" charset="0"/>
                <a:cs typeface="Arial" pitchFamily="34" charset="0"/>
              </a:rPr>
              <a:t> Atmosphere Model  </a:t>
            </a:r>
            <a:r>
              <a:rPr kumimoji="1" lang="en-US" altLang="ja-JP" sz="1400" b="1" dirty="0" smtClean="0">
                <a:solidFill>
                  <a:schemeClr val="bg1"/>
                </a:solidFill>
                <a:latin typeface="Arial" pitchFamily="34" charset="0"/>
                <a:cs typeface="Arial" pitchFamily="34" charset="0"/>
              </a:rPr>
              <a:t>ASUCA</a:t>
            </a:r>
            <a:endParaRPr kumimoji="1" lang="en-US" altLang="ja-JP" sz="1100" b="1" dirty="0" smtClean="0">
              <a:solidFill>
                <a:schemeClr val="bg1"/>
              </a:solidFill>
              <a:latin typeface="Arial" pitchFamily="34" charset="0"/>
              <a:cs typeface="Arial" pitchFamily="34" charset="0"/>
            </a:endParaRPr>
          </a:p>
          <a:p>
            <a:r>
              <a:rPr lang="en-US" altLang="ja-JP" sz="1100" dirty="0" smtClean="0">
                <a:solidFill>
                  <a:schemeClr val="bg1"/>
                </a:solidFill>
                <a:latin typeface="Arial" pitchFamily="34" charset="0"/>
                <a:cs typeface="Arial" pitchFamily="34" charset="0"/>
              </a:rPr>
              <a:t>Horizontal  5km  Resolution (Present)</a:t>
            </a:r>
            <a:endParaRPr kumimoji="1" lang="ja-JP" altLang="en-US" sz="11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6"/>
                                        </p:tgtEl>
                                      </p:cBhvr>
                                    </p:cmd>
                                  </p:childTnLst>
                                </p:cTn>
                              </p:par>
                            </p:childTnLst>
                          </p:cTn>
                        </p:par>
                        <p:par>
                          <p:cTn id="7" fill="hold">
                            <p:stCondLst>
                              <p:cond delay="8000"/>
                            </p:stCondLst>
                            <p:childTnLst>
                              <p:par>
                                <p:cTn id="8" presetID="1" presetClass="mediacall" presetSubtype="0" fill="hold" nodeType="afterEffect">
                                  <p:stCondLst>
                                    <p:cond delay="0"/>
                                  </p:stCondLst>
                                  <p:childTnLst>
                                    <p:cmd type="call" cmd="playFrom(0.0)">
                                      <p:cBhvr>
                                        <p:cTn id="9" dur="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endCondLst>
                    <p:cond evt="onNext" delay="0">
                      <p:tgtEl>
                        <p:sldTgt/>
                      </p:tgtEl>
                    </p:cond>
                    <p:cond evt="onPrev" delay="0">
                      <p:tgtEl>
                        <p:sldTgt/>
                      </p:tgtEl>
                    </p:cond>
                  </p:end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D9EAF29-356D-431F-B384-D07B9AE9F4D7}" type="slidenum">
              <a:rPr lang="ja-JP" altLang="en-US" smtClean="0">
                <a:solidFill>
                  <a:prstClr val="white"/>
                </a:solidFill>
              </a:rPr>
              <a:pPr/>
              <a:t>65</a:t>
            </a:fld>
            <a:endParaRPr lang="ja-JP" altLang="en-US">
              <a:solidFill>
                <a:prstClr val="white"/>
              </a:solidFill>
            </a:endParaRPr>
          </a:p>
        </p:txBody>
      </p:sp>
      <p:sp>
        <p:nvSpPr>
          <p:cNvPr id="3" name="タイトル 2"/>
          <p:cNvSpPr>
            <a:spLocks noGrp="1"/>
          </p:cNvSpPr>
          <p:nvPr>
            <p:ph type="title" idx="4294967295"/>
          </p:nvPr>
        </p:nvSpPr>
        <p:spPr/>
        <p:txBody>
          <a:bodyPr/>
          <a:lstStyle/>
          <a:p>
            <a:r>
              <a:rPr kumimoji="1" lang="en-US" altLang="ja-JP" dirty="0" smtClean="0"/>
              <a:t>TSUBAME</a:t>
            </a:r>
            <a:r>
              <a:rPr lang="ja-JP" altLang="en-US" dirty="0"/>
              <a:t> </a:t>
            </a:r>
            <a:r>
              <a:rPr kumimoji="1" lang="en-US" altLang="ja-JP" dirty="0" smtClean="0"/>
              <a:t>2.0</a:t>
            </a:r>
            <a:r>
              <a:rPr lang="ja-JP" altLang="en-US" dirty="0"/>
              <a:t> </a:t>
            </a:r>
            <a:r>
              <a:rPr lang="en-US" altLang="ja-JP" dirty="0" smtClean="0"/>
              <a:t>(1 GPU)</a:t>
            </a:r>
            <a:endParaRPr kumimoji="1" lang="ja-JP" altLang="en-US" dirty="0"/>
          </a:p>
        </p:txBody>
      </p:sp>
      <p:pic>
        <p:nvPicPr>
          <p:cNvPr id="999427" name="Picture 3" descr="C:\Users\taoki\Documents\首都大学東京2010Oct12\A2-Fig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3297" y="1556795"/>
            <a:ext cx="7567067" cy="468052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グループ化 6"/>
          <p:cNvGrpSpPr/>
          <p:nvPr/>
        </p:nvGrpSpPr>
        <p:grpSpPr>
          <a:xfrm>
            <a:off x="6228184" y="1844824"/>
            <a:ext cx="1838576" cy="3528392"/>
            <a:chOff x="6228184" y="1844824"/>
            <a:chExt cx="1838576" cy="3528392"/>
          </a:xfrm>
        </p:grpSpPr>
        <p:cxnSp>
          <p:nvCxnSpPr>
            <p:cNvPr id="5" name="直線矢印コネクタ 4"/>
            <p:cNvCxnSpPr/>
            <p:nvPr/>
          </p:nvCxnSpPr>
          <p:spPr>
            <a:xfrm>
              <a:off x="6228184" y="1844824"/>
              <a:ext cx="0" cy="3528392"/>
            </a:xfrm>
            <a:prstGeom prst="straightConnector1">
              <a:avLst/>
            </a:prstGeom>
            <a:ln w="76200">
              <a:solidFill>
                <a:srgbClr val="486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6290312" y="3501007"/>
              <a:ext cx="1776448" cy="1292662"/>
            </a:xfrm>
            <a:prstGeom prst="rect">
              <a:avLst/>
            </a:prstGeom>
            <a:ln>
              <a:noFill/>
            </a:ln>
          </p:spPr>
          <p:txBody>
            <a:bodyPr wrap="none">
              <a:spAutoFit/>
            </a:bodyPr>
            <a:lstStyle/>
            <a:p>
              <a:r>
                <a:rPr lang="en-US" altLang="ja-JP" sz="2400" b="1" dirty="0" smtClean="0">
                  <a:solidFill>
                    <a:srgbClr val="486C00"/>
                  </a:solidFill>
                  <a:latin typeface="Arial" charset="0"/>
                </a:rPr>
                <a:t>x50</a:t>
              </a:r>
              <a:r>
                <a:rPr lang="en-US" altLang="ja-JP" b="1" dirty="0" smtClean="0">
                  <a:solidFill>
                    <a:srgbClr val="486C00"/>
                  </a:solidFill>
                  <a:latin typeface="Arial" charset="0"/>
                </a:rPr>
                <a:t> speedup </a:t>
              </a:r>
            </a:p>
            <a:p>
              <a:r>
                <a:rPr lang="en-US" altLang="ja-JP" b="1" dirty="0">
                  <a:solidFill>
                    <a:srgbClr val="486C00"/>
                  </a:solidFill>
                  <a:latin typeface="Arial" charset="0"/>
                </a:rPr>
                <a:t>c</a:t>
              </a:r>
              <a:r>
                <a:rPr lang="en-US" altLang="ja-JP" b="1" dirty="0" smtClean="0">
                  <a:solidFill>
                    <a:srgbClr val="486C00"/>
                  </a:solidFill>
                  <a:latin typeface="Arial" charset="0"/>
                </a:rPr>
                <a:t>ompared to </a:t>
              </a:r>
            </a:p>
            <a:p>
              <a:r>
                <a:rPr lang="en-US" altLang="ja-JP" b="1" dirty="0" smtClean="0">
                  <a:solidFill>
                    <a:srgbClr val="486C00"/>
                  </a:solidFill>
                  <a:latin typeface="Arial" charset="0"/>
                </a:rPr>
                <a:t>1 CPU core</a:t>
              </a:r>
              <a:br>
                <a:rPr lang="en-US" altLang="ja-JP" b="1" dirty="0" smtClean="0">
                  <a:solidFill>
                    <a:srgbClr val="486C00"/>
                  </a:solidFill>
                  <a:latin typeface="Arial" charset="0"/>
                </a:rPr>
              </a:br>
              <a:r>
                <a:rPr lang="en-US" altLang="ja-JP" b="1" dirty="0" smtClean="0">
                  <a:solidFill>
                    <a:srgbClr val="486C00"/>
                  </a:solidFill>
                  <a:latin typeface="Arial" charset="0"/>
                </a:rPr>
                <a:t>(SFP)</a:t>
              </a:r>
              <a:endParaRPr lang="ja-JP" altLang="en-US" dirty="0">
                <a:solidFill>
                  <a:srgbClr val="486C00"/>
                </a:solidFill>
              </a:endParaRPr>
            </a:p>
          </p:txBody>
        </p:sp>
      </p:grpSp>
      <p:grpSp>
        <p:nvGrpSpPr>
          <p:cNvPr id="7" name="グループ化 8"/>
          <p:cNvGrpSpPr/>
          <p:nvPr/>
        </p:nvGrpSpPr>
        <p:grpSpPr>
          <a:xfrm>
            <a:off x="3657600" y="3733800"/>
            <a:ext cx="2198038" cy="1292662"/>
            <a:chOff x="6228184" y="1899416"/>
            <a:chExt cx="2198038" cy="2995887"/>
          </a:xfrm>
        </p:grpSpPr>
        <p:cxnSp>
          <p:nvCxnSpPr>
            <p:cNvPr id="10" name="直線矢印コネクタ 9"/>
            <p:cNvCxnSpPr/>
            <p:nvPr/>
          </p:nvCxnSpPr>
          <p:spPr>
            <a:xfrm>
              <a:off x="6228184" y="1899416"/>
              <a:ext cx="0" cy="295115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228184" y="1899416"/>
              <a:ext cx="2198038" cy="2995887"/>
            </a:xfrm>
            <a:prstGeom prst="rect">
              <a:avLst/>
            </a:prstGeom>
          </p:spPr>
          <p:txBody>
            <a:bodyPr wrap="none">
              <a:spAutoFit/>
            </a:bodyPr>
            <a:lstStyle/>
            <a:p>
              <a:r>
                <a:rPr lang="en-US" altLang="ja-JP" sz="2400" b="1" dirty="0" smtClean="0">
                  <a:solidFill>
                    <a:srgbClr val="C00000"/>
                  </a:solidFill>
                  <a:latin typeface="Arial" charset="0"/>
                </a:rPr>
                <a:t>~x6</a:t>
              </a:r>
              <a:r>
                <a:rPr lang="en-US" altLang="ja-JP" b="1" dirty="0" smtClean="0">
                  <a:solidFill>
                    <a:srgbClr val="C00000"/>
                  </a:solidFill>
                  <a:latin typeface="Arial" charset="0"/>
                </a:rPr>
                <a:t> speedup </a:t>
              </a:r>
            </a:p>
            <a:p>
              <a:r>
                <a:rPr lang="en-US" altLang="ja-JP" b="1" dirty="0">
                  <a:solidFill>
                    <a:srgbClr val="C00000"/>
                  </a:solidFill>
                  <a:latin typeface="Arial" charset="0"/>
                </a:rPr>
                <a:t>c</a:t>
              </a:r>
              <a:r>
                <a:rPr lang="en-US" altLang="ja-JP" b="1" dirty="0" smtClean="0">
                  <a:solidFill>
                    <a:srgbClr val="C00000"/>
                  </a:solidFill>
                  <a:latin typeface="Arial" charset="0"/>
                </a:rPr>
                <a:t>ompared to Xeon</a:t>
              </a:r>
            </a:p>
            <a:p>
              <a:r>
                <a:rPr lang="en-US" altLang="ja-JP" b="1" dirty="0" smtClean="0">
                  <a:solidFill>
                    <a:srgbClr val="C00000"/>
                  </a:solidFill>
                  <a:latin typeface="Arial" charset="0"/>
                </a:rPr>
                <a:t>X5670 1 socket</a:t>
              </a:r>
              <a:br>
                <a:rPr lang="en-US" altLang="ja-JP" b="1" dirty="0" smtClean="0">
                  <a:solidFill>
                    <a:srgbClr val="C00000"/>
                  </a:solidFill>
                  <a:latin typeface="Arial" charset="0"/>
                </a:rPr>
              </a:br>
              <a:r>
                <a:rPr lang="en-US" altLang="ja-JP" b="1" dirty="0" smtClean="0">
                  <a:solidFill>
                    <a:srgbClr val="C00000"/>
                  </a:solidFill>
                  <a:latin typeface="Arial" charset="0"/>
                </a:rPr>
                <a:t>(DFP)</a:t>
              </a:r>
              <a:endParaRPr lang="ja-JP" altLang="en-US" dirty="0">
                <a:solidFill>
                  <a:srgbClr val="C00000"/>
                </a:solidFill>
              </a:endParaRPr>
            </a:p>
          </p:txBody>
        </p:sp>
      </p:grpSp>
    </p:spTree>
    <p:extLst>
      <p:ext uri="{BB962C8B-B14F-4D97-AF65-F5344CB8AC3E}">
        <p14:creationId xmlns:p14="http://schemas.microsoft.com/office/powerpoint/2010/main" xmlns="" val="42842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D9EAF29-356D-431F-B384-D07B9AE9F4D7}" type="slidenum">
              <a:rPr lang="ja-JP" altLang="en-US" smtClean="0">
                <a:solidFill>
                  <a:prstClr val="white"/>
                </a:solidFill>
              </a:rPr>
              <a:pPr/>
              <a:t>66</a:t>
            </a:fld>
            <a:endParaRPr lang="ja-JP" altLang="en-US">
              <a:solidFill>
                <a:prstClr val="white"/>
              </a:solidFill>
            </a:endParaRPr>
          </a:p>
        </p:txBody>
      </p:sp>
      <p:pic>
        <p:nvPicPr>
          <p:cNvPr id="999426" name="Picture 2" descr="C:\Users\taoki\Documents\首都大学東京2010Oct12\A2-Fig5.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685688"/>
            <a:ext cx="7135139" cy="491166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タイトル 2"/>
          <p:cNvSpPr>
            <a:spLocks noGrp="1"/>
          </p:cNvSpPr>
          <p:nvPr>
            <p:ph type="title" idx="4294967295"/>
          </p:nvPr>
        </p:nvSpPr>
        <p:spPr/>
        <p:txBody>
          <a:bodyPr/>
          <a:lstStyle/>
          <a:p>
            <a:r>
              <a:rPr lang="en-US" altLang="ja-JP" dirty="0" smtClean="0"/>
              <a:t>TSUBAME</a:t>
            </a:r>
            <a:r>
              <a:rPr lang="ja-JP" altLang="en-US" dirty="0" smtClean="0"/>
              <a:t> </a:t>
            </a:r>
            <a:r>
              <a:rPr lang="en-US" altLang="ja-JP" dirty="0" smtClean="0"/>
              <a:t>2.0 Performance</a:t>
            </a:r>
            <a:endParaRPr kumimoji="1" lang="ja-JP" altLang="en-US" dirty="0"/>
          </a:p>
        </p:txBody>
      </p:sp>
      <p:grpSp>
        <p:nvGrpSpPr>
          <p:cNvPr id="5" name="グループ化 4"/>
          <p:cNvGrpSpPr/>
          <p:nvPr/>
        </p:nvGrpSpPr>
        <p:grpSpPr>
          <a:xfrm>
            <a:off x="7323148" y="1997882"/>
            <a:ext cx="1665841" cy="1217457"/>
            <a:chOff x="7164288" y="1489348"/>
            <a:chExt cx="1665841" cy="1217460"/>
          </a:xfrm>
        </p:grpSpPr>
        <p:sp>
          <p:nvSpPr>
            <p:cNvPr id="6" name="テキスト ボックス 5"/>
            <p:cNvSpPr txBox="1"/>
            <p:nvPr/>
          </p:nvSpPr>
          <p:spPr>
            <a:xfrm>
              <a:off x="7164288" y="1489348"/>
              <a:ext cx="1665841" cy="569388"/>
            </a:xfrm>
            <a:prstGeom prst="rect">
              <a:avLst/>
            </a:prstGeom>
            <a:solidFill>
              <a:srgbClr val="FFFF00"/>
            </a:solidFill>
            <a:ln w="28575" cap="flat" cmpd="sng" algn="ctr">
              <a:solidFill>
                <a:srgbClr val="FF0000"/>
              </a:solidFill>
              <a:prstDash val="solid"/>
              <a:round/>
              <a:headEnd type="none" w="med" len="med"/>
              <a:tailEnd type="none" w="med" len="med"/>
            </a:ln>
          </p:spPr>
          <p:txBody>
            <a:bodyPr wrap="none" rtlCol="0">
              <a:spAutoFit/>
            </a:bodyPr>
            <a:lstStyle/>
            <a:p>
              <a:pPr fontAlgn="auto">
                <a:spcBef>
                  <a:spcPts val="0"/>
                </a:spcBef>
                <a:spcAft>
                  <a:spcPts val="0"/>
                </a:spcAft>
              </a:pPr>
              <a:r>
                <a:rPr lang="en-US" altLang="ja-JP" sz="2000" b="1" dirty="0" smtClean="0">
                  <a:solidFill>
                    <a:prstClr val="black"/>
                  </a:solidFill>
                  <a:latin typeface="Arial" pitchFamily="34" charset="0"/>
                  <a:ea typeface="ＭＳ Ｐゴシック"/>
                  <a:cs typeface="Arial" pitchFamily="34" charset="0"/>
                </a:rPr>
                <a:t>145.0 </a:t>
              </a:r>
              <a:r>
                <a:rPr lang="en-US" altLang="ja-JP" sz="2000" b="1" dirty="0" err="1" smtClean="0">
                  <a:solidFill>
                    <a:prstClr val="black"/>
                  </a:solidFill>
                  <a:latin typeface="Arial" pitchFamily="34" charset="0"/>
                  <a:ea typeface="ＭＳ Ｐゴシック"/>
                  <a:cs typeface="Arial" pitchFamily="34" charset="0"/>
                </a:rPr>
                <a:t>Tflops</a:t>
              </a:r>
              <a:endParaRPr lang="en-US" altLang="ja-JP" sz="1100" b="1"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100" b="1" dirty="0" smtClean="0">
                  <a:solidFill>
                    <a:prstClr val="black"/>
                  </a:solidFill>
                  <a:latin typeface="Arial" pitchFamily="34" charset="0"/>
                  <a:ea typeface="ＭＳ Ｐゴシック"/>
                  <a:cs typeface="Arial" pitchFamily="34" charset="0"/>
                </a:rPr>
                <a:t>Single precision</a:t>
              </a:r>
              <a:endParaRPr lang="ja-JP" altLang="en-US" sz="2000" b="1" dirty="0">
                <a:solidFill>
                  <a:prstClr val="black"/>
                </a:solidFill>
                <a:latin typeface="Arial" pitchFamily="34" charset="0"/>
                <a:ea typeface="ＭＳ Ｐゴシック"/>
                <a:cs typeface="Arial" pitchFamily="34" charset="0"/>
              </a:endParaRPr>
            </a:p>
          </p:txBody>
        </p:sp>
        <p:sp>
          <p:nvSpPr>
            <p:cNvPr id="7" name="テキスト ボックス 6"/>
            <p:cNvSpPr txBox="1"/>
            <p:nvPr/>
          </p:nvSpPr>
          <p:spPr>
            <a:xfrm>
              <a:off x="7164288" y="2137420"/>
              <a:ext cx="1664238" cy="569388"/>
            </a:xfrm>
            <a:prstGeom prst="rect">
              <a:avLst/>
            </a:prstGeom>
            <a:solidFill>
              <a:srgbClr val="FFFF00"/>
            </a:solidFill>
            <a:ln w="28575" cap="flat" cmpd="sng" algn="ctr">
              <a:solidFill>
                <a:srgbClr val="FF0000"/>
              </a:solidFill>
              <a:prstDash val="solid"/>
              <a:round/>
              <a:headEnd type="none" w="med" len="med"/>
              <a:tailEnd type="none" w="med" len="med"/>
            </a:ln>
          </p:spPr>
          <p:txBody>
            <a:bodyPr wrap="none" rtlCol="0">
              <a:spAutoFit/>
            </a:bodyPr>
            <a:lstStyle/>
            <a:p>
              <a:pPr fontAlgn="auto">
                <a:spcBef>
                  <a:spcPts val="0"/>
                </a:spcBef>
                <a:spcAft>
                  <a:spcPts val="0"/>
                </a:spcAft>
              </a:pPr>
              <a:r>
                <a:rPr lang="en-US" altLang="ja-JP" sz="2000" b="1" dirty="0" smtClean="0">
                  <a:solidFill>
                    <a:prstClr val="black"/>
                  </a:solidFill>
                  <a:latin typeface="Arial" pitchFamily="34" charset="0"/>
                  <a:ea typeface="ＭＳ Ｐゴシック"/>
                  <a:cs typeface="Arial" pitchFamily="34" charset="0"/>
                </a:rPr>
                <a:t>  76.1 </a:t>
              </a:r>
              <a:r>
                <a:rPr lang="en-US" altLang="ja-JP" sz="2000" b="1" dirty="0" err="1" smtClean="0">
                  <a:solidFill>
                    <a:prstClr val="black"/>
                  </a:solidFill>
                  <a:latin typeface="Arial" pitchFamily="34" charset="0"/>
                  <a:ea typeface="ＭＳ Ｐゴシック"/>
                  <a:cs typeface="Arial" pitchFamily="34" charset="0"/>
                </a:rPr>
                <a:t>Tflops</a:t>
              </a:r>
              <a:endParaRPr lang="en-US" altLang="ja-JP" sz="2000" b="1"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100" b="1" dirty="0" err="1" smtClean="0">
                  <a:solidFill>
                    <a:prstClr val="black"/>
                  </a:solidFill>
                  <a:latin typeface="Arial" pitchFamily="34" charset="0"/>
                  <a:ea typeface="ＭＳ Ｐゴシック"/>
                  <a:cs typeface="Arial" pitchFamily="34" charset="0"/>
                </a:rPr>
                <a:t>Doublele</a:t>
              </a:r>
              <a:r>
                <a:rPr lang="en-US" altLang="ja-JP" sz="1100" b="1" dirty="0" smtClean="0">
                  <a:solidFill>
                    <a:prstClr val="black"/>
                  </a:solidFill>
                  <a:latin typeface="Arial" pitchFamily="34" charset="0"/>
                  <a:ea typeface="ＭＳ Ｐゴシック"/>
                  <a:cs typeface="Arial" pitchFamily="34" charset="0"/>
                </a:rPr>
                <a:t> precision</a:t>
              </a:r>
              <a:endParaRPr lang="ja-JP" altLang="en-US" sz="2000" b="1" dirty="0">
                <a:solidFill>
                  <a:prstClr val="black"/>
                </a:solidFill>
                <a:latin typeface="Arial" pitchFamily="34" charset="0"/>
                <a:ea typeface="ＭＳ Ｐゴシック"/>
                <a:cs typeface="Arial" pitchFamily="34" charset="0"/>
              </a:endParaRPr>
            </a:p>
          </p:txBody>
        </p:sp>
      </p:grpSp>
      <p:sp>
        <p:nvSpPr>
          <p:cNvPr id="8" name="正方形/長方形 7"/>
          <p:cNvSpPr/>
          <p:nvPr/>
        </p:nvSpPr>
        <p:spPr>
          <a:xfrm>
            <a:off x="6934200" y="3276600"/>
            <a:ext cx="2326278" cy="1138773"/>
          </a:xfrm>
          <a:prstGeom prst="rect">
            <a:avLst/>
          </a:prstGeom>
        </p:spPr>
        <p:txBody>
          <a:bodyPr wrap="none">
            <a:spAutoFit/>
          </a:bodyPr>
          <a:lstStyle/>
          <a:p>
            <a:pPr fontAlgn="auto">
              <a:spcBef>
                <a:spcPts val="0"/>
              </a:spcBef>
              <a:spcAft>
                <a:spcPts val="0"/>
              </a:spcAft>
            </a:pPr>
            <a:r>
              <a:rPr lang="en-US" altLang="ja-JP" b="1" dirty="0" smtClean="0">
                <a:solidFill>
                  <a:srgbClr val="FF0000"/>
                </a:solidFill>
                <a:latin typeface="Arial" pitchFamily="34" charset="0"/>
                <a:ea typeface="ＭＳ Ｐゴシック"/>
                <a:cs typeface="Arial" pitchFamily="34" charset="0"/>
              </a:rPr>
              <a:t>Fermi core Tesla</a:t>
            </a:r>
          </a:p>
          <a:p>
            <a:pPr fontAlgn="auto">
              <a:spcBef>
                <a:spcPts val="0"/>
              </a:spcBef>
              <a:spcAft>
                <a:spcPts val="0"/>
              </a:spcAft>
            </a:pPr>
            <a:r>
              <a:rPr lang="en-US" altLang="ja-JP" b="1" dirty="0" smtClean="0">
                <a:solidFill>
                  <a:srgbClr val="FF0000"/>
                </a:solidFill>
                <a:latin typeface="Arial" pitchFamily="34" charset="0"/>
                <a:ea typeface="ＭＳ Ｐゴシック"/>
                <a:cs typeface="Arial" pitchFamily="34" charset="0"/>
              </a:rPr>
              <a:t>   M2050</a:t>
            </a:r>
            <a:br>
              <a:rPr lang="en-US" altLang="ja-JP" b="1" dirty="0" smtClean="0">
                <a:solidFill>
                  <a:srgbClr val="FF0000"/>
                </a:solidFill>
                <a:latin typeface="Arial" pitchFamily="34" charset="0"/>
                <a:ea typeface="ＭＳ Ｐゴシック"/>
                <a:cs typeface="Arial" pitchFamily="34" charset="0"/>
              </a:rPr>
            </a:br>
            <a:r>
              <a:rPr lang="en-US" altLang="ja-JP" sz="3200" b="1" dirty="0" smtClean="0">
                <a:solidFill>
                  <a:srgbClr val="FF0000"/>
                </a:solidFill>
                <a:latin typeface="Arial" pitchFamily="34" charset="0"/>
                <a:ea typeface="ＭＳ Ｐゴシック"/>
                <a:cs typeface="Arial" pitchFamily="34" charset="0"/>
              </a:rPr>
              <a:t>3990 GPUs</a:t>
            </a:r>
          </a:p>
        </p:txBody>
      </p:sp>
      <p:sp>
        <p:nvSpPr>
          <p:cNvPr id="4" name="正方形/長方形 3"/>
          <p:cNvSpPr/>
          <p:nvPr/>
        </p:nvSpPr>
        <p:spPr>
          <a:xfrm>
            <a:off x="1231415" y="1264967"/>
            <a:ext cx="2443657" cy="461665"/>
          </a:xfrm>
          <a:prstGeom prst="rect">
            <a:avLst/>
          </a:prstGeom>
          <a:solidFill>
            <a:srgbClr val="FFFF99"/>
          </a:solidFill>
          <a:ln>
            <a:solidFill>
              <a:schemeClr val="tx1"/>
            </a:solidFill>
          </a:ln>
        </p:spPr>
        <p:txBody>
          <a:bodyPr wrap="square" tIns="108000" anchor="ctr" anchorCtr="0">
            <a:noAutofit/>
          </a:bodyPr>
          <a:lstStyle/>
          <a:p>
            <a:pPr algn="ctr" fontAlgn="auto">
              <a:spcBef>
                <a:spcPts val="0"/>
              </a:spcBef>
              <a:spcAft>
                <a:spcPts val="0"/>
              </a:spcAft>
            </a:pPr>
            <a:r>
              <a:rPr lang="en-US" altLang="ja-JP" sz="2400" b="1" dirty="0" smtClean="0">
                <a:solidFill>
                  <a:prstClr val="black"/>
                </a:solidFill>
                <a:latin typeface="小塚ゴシック Pro H" pitchFamily="34" charset="-128"/>
                <a:ea typeface="小塚ゴシック Pro H" pitchFamily="34" charset="-128"/>
              </a:rPr>
              <a:t>Weak Scaling</a:t>
            </a:r>
            <a:endParaRPr lang="ja-JP" altLang="en-US" sz="2400" b="1" dirty="0">
              <a:solidFill>
                <a:prstClr val="black"/>
              </a:solidFill>
              <a:latin typeface="小塚ゴシック Pro H" pitchFamily="34" charset="-128"/>
              <a:ea typeface="小塚ゴシック Pro H" pitchFamily="34" charset="-128"/>
            </a:endParaRPr>
          </a:p>
        </p:txBody>
      </p:sp>
      <p:sp>
        <p:nvSpPr>
          <p:cNvPr id="10" name="正方形/長方形 9"/>
          <p:cNvSpPr/>
          <p:nvPr/>
        </p:nvSpPr>
        <p:spPr>
          <a:xfrm>
            <a:off x="3505200" y="4648200"/>
            <a:ext cx="4352474" cy="1354217"/>
          </a:xfrm>
          <a:prstGeom prst="rect">
            <a:avLst/>
          </a:prstGeom>
        </p:spPr>
        <p:txBody>
          <a:bodyPr wrap="none">
            <a:spAutoFit/>
          </a:bodyPr>
          <a:lstStyle/>
          <a:p>
            <a:pPr fontAlgn="auto">
              <a:spcBef>
                <a:spcPts val="0"/>
              </a:spcBef>
              <a:spcAft>
                <a:spcPts val="0"/>
              </a:spcAft>
            </a:pPr>
            <a:r>
              <a:rPr lang="en-US" altLang="ja-JP" b="1" dirty="0" smtClean="0">
                <a:solidFill>
                  <a:srgbClr val="FF0000"/>
                </a:solidFill>
                <a:latin typeface="Arial" pitchFamily="34" charset="0"/>
                <a:ea typeface="ＭＳ Ｐゴシック"/>
                <a:cs typeface="Arial" pitchFamily="34" charset="0"/>
              </a:rPr>
              <a:t>Previous WRF Record on ORN Jaguar</a:t>
            </a:r>
          </a:p>
          <a:p>
            <a:pPr fontAlgn="auto">
              <a:spcBef>
                <a:spcPts val="0"/>
              </a:spcBef>
              <a:spcAft>
                <a:spcPts val="0"/>
              </a:spcAft>
            </a:pPr>
            <a:r>
              <a:rPr lang="en-US" altLang="ja-JP" sz="3200" b="1" dirty="0" smtClean="0">
                <a:solidFill>
                  <a:srgbClr val="FF0000"/>
                </a:solidFill>
                <a:latin typeface="Arial" pitchFamily="34" charset="0"/>
                <a:ea typeface="ＭＳ Ｐゴシック"/>
                <a:cs typeface="Arial" pitchFamily="34" charset="0"/>
              </a:rPr>
              <a:t>~ 50 TFLOPS (DFP)</a:t>
            </a:r>
            <a:br>
              <a:rPr lang="en-US" altLang="ja-JP" sz="3200" b="1" dirty="0" smtClean="0">
                <a:solidFill>
                  <a:srgbClr val="FF0000"/>
                </a:solidFill>
                <a:latin typeface="Arial" pitchFamily="34" charset="0"/>
                <a:ea typeface="ＭＳ Ｐゴシック"/>
                <a:cs typeface="Arial" pitchFamily="34" charset="0"/>
              </a:rPr>
            </a:br>
            <a:r>
              <a:rPr lang="en-US" altLang="ja-JP" sz="3200" b="1" dirty="0" smtClean="0">
                <a:solidFill>
                  <a:srgbClr val="FF0000"/>
                </a:solidFill>
                <a:latin typeface="Arial" pitchFamily="34" charset="0"/>
                <a:ea typeface="ＭＳ Ｐゴシック"/>
                <a:cs typeface="Arial" pitchFamily="34" charset="0"/>
              </a:rPr>
              <a:t>x10 Socket-Socket</a:t>
            </a:r>
          </a:p>
        </p:txBody>
      </p:sp>
    </p:spTree>
    <p:extLst>
      <p:ext uri="{BB962C8B-B14F-4D97-AF65-F5344CB8AC3E}">
        <p14:creationId xmlns:p14="http://schemas.microsoft.com/office/powerpoint/2010/main" xmlns="" val="2852865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3"/>
          <p:cNvSpPr>
            <a:spLocks noGrp="1"/>
          </p:cNvSpPr>
          <p:nvPr>
            <p:ph type="sldNum" sz="quarter" idx="12"/>
          </p:nvPr>
        </p:nvSpPr>
        <p:spPr/>
        <p:txBody>
          <a:bodyPr/>
          <a:lstStyle/>
          <a:p>
            <a:fld id="{8BB78211-E585-489D-B8F8-171AAAD60B1C}" type="slidenum">
              <a:rPr lang="en-US" altLang="zh-CN">
                <a:solidFill>
                  <a:prstClr val="white"/>
                </a:solidFill>
              </a:rPr>
              <a:pPr/>
              <a:t>67</a:t>
            </a:fld>
            <a:endParaRPr lang="en-US" altLang="zh-CN">
              <a:solidFill>
                <a:prstClr val="white"/>
              </a:solidFill>
            </a:endParaRPr>
          </a:p>
        </p:txBody>
      </p:sp>
      <p:sp>
        <p:nvSpPr>
          <p:cNvPr id="16" name="タイトル 15"/>
          <p:cNvSpPr>
            <a:spLocks noGrp="1"/>
          </p:cNvSpPr>
          <p:nvPr>
            <p:ph type="title" idx="4294967295"/>
          </p:nvPr>
        </p:nvSpPr>
        <p:spPr>
          <a:xfrm>
            <a:off x="314348" y="177118"/>
            <a:ext cx="7615238" cy="1143000"/>
          </a:xfrm>
        </p:spPr>
        <p:txBody>
          <a:bodyPr>
            <a:normAutofit/>
          </a:bodyPr>
          <a:lstStyle/>
          <a:p>
            <a:r>
              <a:rPr lang="en-US" altLang="ja-JP" sz="4800" dirty="0" smtClean="0">
                <a:latin typeface="Arial"/>
                <a:ea typeface="ＭＳ Ｐゴシック"/>
                <a:cs typeface="Arial"/>
              </a:rPr>
              <a:t>Earthquake Simulation</a:t>
            </a:r>
            <a:endParaRPr kumimoji="1" lang="ja-JP" altLang="en-US" sz="4800" dirty="0"/>
          </a:p>
        </p:txBody>
      </p:sp>
      <p:sp>
        <p:nvSpPr>
          <p:cNvPr id="96" name="正方形/長方形 95"/>
          <p:cNvSpPr/>
          <p:nvPr/>
        </p:nvSpPr>
        <p:spPr>
          <a:xfrm>
            <a:off x="5024037" y="1196752"/>
            <a:ext cx="3340466" cy="307777"/>
          </a:xfrm>
          <a:prstGeom prst="rect">
            <a:avLst/>
          </a:prstGeom>
        </p:spPr>
        <p:txBody>
          <a:bodyPr wrap="none">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Prof. Taro Okamoto @ Tokyo Inst. Tech.</a:t>
            </a:r>
            <a:endParaRPr lang="ja-JP" altLang="en-US" sz="1400" dirty="0">
              <a:solidFill>
                <a:prstClr val="black"/>
              </a:solidFill>
              <a:latin typeface="Calibri"/>
              <a:ea typeface="ＭＳ Ｐゴシック"/>
            </a:endParaRPr>
          </a:p>
        </p:txBody>
      </p:sp>
      <p:pic>
        <p:nvPicPr>
          <p:cNvPr id="9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55694" y="1787218"/>
            <a:ext cx="1980805" cy="214919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8"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3092"/>
          <a:stretch/>
        </p:blipFill>
        <p:spPr bwMode="auto">
          <a:xfrm>
            <a:off x="6942152" y="3931883"/>
            <a:ext cx="2196000" cy="2623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 name="Rectangle 19"/>
          <p:cNvSpPr>
            <a:spLocks/>
          </p:cNvSpPr>
          <p:nvPr/>
        </p:nvSpPr>
        <p:spPr bwMode="auto">
          <a:xfrm>
            <a:off x="323528" y="1331477"/>
            <a:ext cx="3888432" cy="1002539"/>
          </a:xfrm>
          <a:prstGeom prst="rect">
            <a:avLst/>
          </a:prstGeom>
          <a:solidFill>
            <a:schemeClr val="accent3">
              <a:lumMod val="40000"/>
              <a:lumOff val="60000"/>
            </a:schemeClr>
          </a:solidFill>
          <a:ln w="12700" cap="flat">
            <a:solidFill>
              <a:srgbClr val="00B050"/>
            </a:solidFill>
            <a:miter lim="800000"/>
            <a:headEnd type="none" w="med" len="med"/>
            <a:tailEnd type="none" w="med" len="med"/>
          </a:ln>
          <a:effectLst>
            <a:outerShdw blurRad="139700" dist="50800" dir="8100000" algn="tr" rotWithShape="0">
              <a:prstClr val="black">
                <a:alpha val="38000"/>
              </a:prstClr>
            </a:outerShdw>
          </a:effectLst>
        </p:spPr>
        <p:txBody>
          <a:bodyPr lIns="0" tIns="0" rIns="0" bIns="0" anchor="ctr"/>
          <a:lstStyle/>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sym typeface="ヒラギノ角ゴ Pro W6" charset="0"/>
              </a:rPr>
              <a:t>  </a:t>
            </a:r>
            <a:r>
              <a:rPr lang="en-US" altLang="ja-JP" sz="2400" b="1" dirty="0" smtClean="0">
                <a:solidFill>
                  <a:srgbClr val="C00000"/>
                </a:solidFill>
                <a:latin typeface="Arial" pitchFamily="34" charset="0"/>
                <a:ea typeface="ＭＳ Ｐゴシック"/>
                <a:cs typeface="Arial" pitchFamily="34" charset="0"/>
                <a:sym typeface="ヒラギノ角ゴ Pro W6" charset="0"/>
              </a:rPr>
              <a:t>TSUBAME </a:t>
            </a:r>
            <a:r>
              <a:rPr lang="en-US" altLang="ja-JP" sz="2400" b="1" dirty="0">
                <a:solidFill>
                  <a:srgbClr val="C00000"/>
                </a:solidFill>
                <a:latin typeface="Arial" pitchFamily="34" charset="0"/>
                <a:ea typeface="ＭＳ Ｐゴシック"/>
                <a:cs typeface="Arial" pitchFamily="34" charset="0"/>
                <a:sym typeface="ヒラギノ角ゴ Pro W6" charset="0"/>
              </a:rPr>
              <a:t>1.2  </a:t>
            </a:r>
            <a:r>
              <a:rPr lang="en-US" altLang="ja-JP" sz="2400" b="1" dirty="0">
                <a:solidFill>
                  <a:prstClr val="black"/>
                </a:solidFill>
                <a:latin typeface="Arial" pitchFamily="34" charset="0"/>
                <a:ea typeface="ＭＳ Ｐゴシック"/>
                <a:cs typeface="Arial" pitchFamily="34" charset="0"/>
                <a:sym typeface="ヒラギノ角ゴ Pro W6" charset="0"/>
              </a:rPr>
              <a:t>120 GPUs</a:t>
            </a:r>
          </a:p>
          <a:p>
            <a:pPr fontAlgn="auto">
              <a:spcBef>
                <a:spcPts val="0"/>
              </a:spcBef>
              <a:spcAft>
                <a:spcPts val="0"/>
              </a:spcAft>
            </a:pPr>
            <a:r>
              <a:rPr lang="en-US" altLang="ja-JP" b="1" dirty="0" smtClean="0">
                <a:solidFill>
                  <a:prstClr val="black"/>
                </a:solidFill>
                <a:latin typeface="Arial" pitchFamily="34" charset="0"/>
                <a:ea typeface="ＭＳ Ｐゴシック"/>
                <a:cs typeface="Arial" pitchFamily="34" charset="0"/>
                <a:sym typeface="ヒラギノ角ゴ Pro W6" charset="0"/>
              </a:rPr>
              <a:t>  for </a:t>
            </a:r>
            <a:r>
              <a:rPr lang="en-US" altLang="ja-JP" b="1" dirty="0" smtClean="0">
                <a:solidFill>
                  <a:srgbClr val="0000FF"/>
                </a:solidFill>
                <a:latin typeface="Arial" pitchFamily="34" charset="0"/>
                <a:ea typeface="ＭＳ Ｐゴシック"/>
                <a:cs typeface="Arial" pitchFamily="34" charset="0"/>
                <a:sym typeface="ヒラギノ角ゴ Pro W6" charset="0"/>
              </a:rPr>
              <a:t>1920x3072x1152     </a:t>
            </a:r>
            <a:r>
              <a:rPr lang="en-US" altLang="ja-JP" b="1" dirty="0" smtClean="0">
                <a:solidFill>
                  <a:srgbClr val="C00000"/>
                </a:solidFill>
                <a:latin typeface="Arial" pitchFamily="34" charset="0"/>
                <a:ea typeface="ＭＳ Ｐゴシック"/>
                <a:cs typeface="Arial" pitchFamily="34" charset="0"/>
                <a:sym typeface="ヒラギノ角ゴ Pro W6" charset="0"/>
              </a:rPr>
              <a:t>2.1 </a:t>
            </a:r>
            <a:r>
              <a:rPr lang="en-US" altLang="ja-JP" b="1" dirty="0" err="1" smtClean="0">
                <a:solidFill>
                  <a:srgbClr val="C00000"/>
                </a:solidFill>
                <a:latin typeface="Arial" pitchFamily="34" charset="0"/>
                <a:ea typeface="ＭＳ Ｐゴシック"/>
                <a:cs typeface="Arial" pitchFamily="34" charset="0"/>
                <a:sym typeface="ヒラギノ角ゴ Pro W6" charset="0"/>
              </a:rPr>
              <a:t>TFlops</a:t>
            </a:r>
            <a:endParaRPr lang="en-US" altLang="ja-JP" sz="1400" b="1" dirty="0">
              <a:solidFill>
                <a:srgbClr val="C00000"/>
              </a:solidFill>
              <a:latin typeface="Arial" pitchFamily="34" charset="0"/>
              <a:ea typeface="ＭＳ Ｐゴシック"/>
              <a:cs typeface="Arial" pitchFamily="34" charset="0"/>
              <a:sym typeface="ヒラギノ角ゴ Pro W6" charset="0"/>
            </a:endParaRPr>
          </a:p>
        </p:txBody>
      </p:sp>
      <p:pic>
        <p:nvPicPr>
          <p:cNvPr id="3" name="GPUseisMovie-Short.avi">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rotWithShape="1">
          <a:blip r:embed="rId7" cstate="print"/>
          <a:srcRect l="3176" t="9669" r="5817" b="3726"/>
          <a:stretch>
            <a:fillRect/>
          </a:stretch>
        </p:blipFill>
        <p:spPr>
          <a:xfrm>
            <a:off x="323528" y="2412503"/>
            <a:ext cx="6480720" cy="3987988"/>
          </a:xfrm>
          <a:prstGeom prst="rect">
            <a:avLst/>
          </a:prstGeom>
          <a:effectLst>
            <a:outerShdw blurRad="139700" dist="76200" dir="8100000" algn="tr" rotWithShape="0">
              <a:prstClr val="black">
                <a:alpha val="40000"/>
              </a:prstClr>
            </a:outerShdw>
          </a:effectLst>
        </p:spPr>
      </p:pic>
    </p:spTree>
    <p:extLst>
      <p:ext uri="{BB962C8B-B14F-4D97-AF65-F5344CB8AC3E}">
        <p14:creationId xmlns:p14="http://schemas.microsoft.com/office/powerpoint/2010/main" xmlns="" val="469694567"/>
      </p:ext>
    </p:extLst>
  </p:cSld>
  <p:clrMapOvr>
    <a:masterClrMapping/>
  </p:clrMapOvr>
  <mc:AlternateContent xmlns:mc="http://schemas.openxmlformats.org/markup-compatibility/2006">
    <mc:Choice xmlns:p14="http://schemas.microsoft.com/office/powerpoint/2010/main" xmlns="" Requires="p14">
      <p:transition spd="med" p14:dur="700" advTm="7027">
        <p:fade/>
      </p:transition>
    </mc:Choice>
    <mc:Fallback>
      <p:transition spd="med" advTm="7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mod="1">
    <p:ext uri="{E180D4A7-C9FB-4DFB-919C-405C955672EB}">
      <p14:showEvtLst xmlns:p14="http://schemas.microsoft.com/office/powerpoint/2010/main" xmlns="">
        <p14:playEvt time="0" objId="2"/>
        <p14:stopEvt time="6381" objId="2"/>
      </p14:showEvt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en-US" altLang="ja-JP" dirty="0" smtClean="0"/>
              <a:t>Gas-Liquid Two-Phase Flow</a:t>
            </a:r>
            <a:endParaRPr kumimoji="1" lang="ja-JP" altLang="en-US" dirty="0"/>
          </a:p>
        </p:txBody>
      </p:sp>
      <p:sp>
        <p:nvSpPr>
          <p:cNvPr id="2" name="スライド番号プレースホルダ 1"/>
          <p:cNvSpPr>
            <a:spLocks noGrp="1"/>
          </p:cNvSpPr>
          <p:nvPr>
            <p:ph type="sldNum" sz="quarter" idx="12"/>
          </p:nvPr>
        </p:nvSpPr>
        <p:spPr/>
        <p:txBody>
          <a:bodyPr/>
          <a:lstStyle/>
          <a:p>
            <a:fld id="{CD9EAF29-356D-431F-B384-D07B9AE9F4D7}" type="slidenum">
              <a:rPr lang="ja-JP" altLang="en-US" smtClean="0">
                <a:solidFill>
                  <a:prstClr val="white"/>
                </a:solidFill>
              </a:rPr>
              <a:pPr/>
              <a:t>68</a:t>
            </a:fld>
            <a:endParaRPr lang="ja-JP" altLang="en-US">
              <a:solidFill>
                <a:prstClr val="white"/>
              </a:solidFill>
            </a:endParaRPr>
          </a:p>
        </p:txBody>
      </p:sp>
      <p:pic>
        <p:nvPicPr>
          <p:cNvPr id="912386" name="Picture 2" descr="\\172.20.10.4\共有dell-gpgpu\GTC2010\Two-phase-images\crown017.png"/>
          <p:cNvPicPr>
            <a:picLocks noChangeAspect="1" noChangeArrowheads="1"/>
          </p:cNvPicPr>
          <p:nvPr/>
        </p:nvPicPr>
        <p:blipFill>
          <a:blip r:embed="rId3" cstate="print"/>
          <a:srcRect t="16216" b="27027"/>
          <a:stretch>
            <a:fillRect/>
          </a:stretch>
        </p:blipFill>
        <p:spPr bwMode="auto">
          <a:xfrm>
            <a:off x="539552" y="4367804"/>
            <a:ext cx="3920952" cy="1669054"/>
          </a:xfrm>
          <a:prstGeom prst="rect">
            <a:avLst/>
          </a:prstGeom>
          <a:noFill/>
        </p:spPr>
      </p:pic>
      <p:pic>
        <p:nvPicPr>
          <p:cNvPr id="912387" name="Picture 3" descr="\\172.20.10.4\共有dell-gpgpu\GTC2010\Two-phase-images\crown084.png"/>
          <p:cNvPicPr>
            <a:picLocks noChangeAspect="1" noChangeArrowheads="1"/>
          </p:cNvPicPr>
          <p:nvPr/>
        </p:nvPicPr>
        <p:blipFill>
          <a:blip r:embed="rId4" cstate="print"/>
          <a:srcRect t="43243"/>
          <a:stretch>
            <a:fillRect/>
          </a:stretch>
        </p:blipFill>
        <p:spPr bwMode="auto">
          <a:xfrm>
            <a:off x="4713729" y="4380674"/>
            <a:ext cx="3890719" cy="1656184"/>
          </a:xfrm>
          <a:prstGeom prst="rect">
            <a:avLst/>
          </a:prstGeom>
          <a:noFill/>
        </p:spPr>
      </p:pic>
      <p:pic>
        <p:nvPicPr>
          <p:cNvPr id="912388" name="Picture 4" descr="\\172.20.10.4\共有dell-gpgpu\GTC2010\Two-phase-images\crown033.png"/>
          <p:cNvPicPr>
            <a:picLocks noChangeAspect="1" noChangeArrowheads="1"/>
          </p:cNvPicPr>
          <p:nvPr/>
        </p:nvPicPr>
        <p:blipFill>
          <a:blip r:embed="rId5" cstate="print"/>
          <a:srcRect t="16216"/>
          <a:stretch>
            <a:fillRect/>
          </a:stretch>
        </p:blipFill>
        <p:spPr bwMode="auto">
          <a:xfrm>
            <a:off x="539552" y="1700808"/>
            <a:ext cx="3920952" cy="2463841"/>
          </a:xfrm>
          <a:prstGeom prst="rect">
            <a:avLst/>
          </a:prstGeom>
          <a:noFill/>
        </p:spPr>
      </p:pic>
      <p:pic>
        <p:nvPicPr>
          <p:cNvPr id="912389" name="Picture 5" descr="\\172.20.10.4\共有dell-gpgpu\GTC2010\Two-phase-images\crown066.png"/>
          <p:cNvPicPr>
            <a:picLocks noChangeAspect="1" noChangeArrowheads="1"/>
          </p:cNvPicPr>
          <p:nvPr/>
        </p:nvPicPr>
        <p:blipFill>
          <a:blip r:embed="rId6" cstate="print"/>
          <a:srcRect t="16216"/>
          <a:stretch>
            <a:fillRect/>
          </a:stretch>
        </p:blipFill>
        <p:spPr bwMode="auto">
          <a:xfrm>
            <a:off x="4724533" y="1726594"/>
            <a:ext cx="3879915" cy="2438055"/>
          </a:xfrm>
          <a:prstGeom prst="rect">
            <a:avLst/>
          </a:prstGeom>
          <a:noFill/>
        </p:spPr>
      </p:pic>
    </p:spTree>
    <p:extLst>
      <p:ext uri="{BB962C8B-B14F-4D97-AF65-F5344CB8AC3E}">
        <p14:creationId xmlns="" xmlns:p14="http://schemas.microsoft.com/office/powerpoint/2010/main" val="28228781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1" y="284783"/>
            <a:ext cx="8534400" cy="767953"/>
          </a:xfrm>
          <a:ln/>
        </p:spPr>
        <p:txBody>
          <a:bodyPr lIns="26788" tIns="26788" rIns="26788" bIns="26788">
            <a:noAutofit/>
          </a:bodyPr>
          <a:lstStyle/>
          <a:p>
            <a:r>
              <a:rPr lang="en-US" altLang="ja-JP" sz="4800" dirty="0" smtClean="0">
                <a:ea typeface="ＭＳ Ｐゴシック" charset="-128"/>
                <a:sym typeface="ヒラギノ角ゴ Pro W6" charset="0"/>
              </a:rPr>
              <a:t>Fluid Equations: Dam Breakage</a:t>
            </a:r>
            <a:endParaRPr lang="en-US" altLang="ja-JP" sz="4800" dirty="0">
              <a:ea typeface="ＭＳ Ｐゴシック" charset="-128"/>
              <a:sym typeface="ヒラギノ角ゴ Pro W6" charset="0"/>
            </a:endParaRPr>
          </a:p>
        </p:txBody>
      </p:sp>
      <p:pic>
        <p:nvPicPr>
          <p:cNvPr id="18437" name="Picture 5"/>
          <p:cNvPicPr>
            <a:picLocks noChangeArrowheads="1"/>
          </p:cNvPicPr>
          <p:nvPr/>
        </p:nvPicPr>
        <p:blipFill>
          <a:blip r:embed="rId3" cstate="print"/>
          <a:srcRect/>
          <a:stretch>
            <a:fillRect/>
          </a:stretch>
        </p:blipFill>
        <p:spPr bwMode="auto">
          <a:xfrm>
            <a:off x="1907704" y="1274387"/>
            <a:ext cx="5688632" cy="2376264"/>
          </a:xfrm>
          <a:prstGeom prst="rect">
            <a:avLst/>
          </a:prstGeom>
          <a:solidFill>
            <a:schemeClr val="bg1"/>
          </a:solidFill>
          <a:ln w="12700" cap="flat">
            <a:noFill/>
            <a:miter lim="800000"/>
            <a:headEnd/>
            <a:tailEnd/>
          </a:ln>
        </p:spPr>
      </p:pic>
      <p:sp>
        <p:nvSpPr>
          <p:cNvPr id="18438" name="Rectangle 6"/>
          <p:cNvSpPr>
            <a:spLocks/>
          </p:cNvSpPr>
          <p:nvPr/>
        </p:nvSpPr>
        <p:spPr bwMode="auto">
          <a:xfrm>
            <a:off x="2005590" y="1340768"/>
            <a:ext cx="5446730" cy="2088232"/>
          </a:xfrm>
          <a:prstGeom prst="rect">
            <a:avLst/>
          </a:prstGeom>
          <a:solidFill>
            <a:schemeClr val="accent5">
              <a:lumMod val="20000"/>
              <a:lumOff val="80000"/>
            </a:schemeClr>
          </a:solidFill>
          <a:ln w="12700" cap="flat">
            <a:noFill/>
            <a:miter lim="800000"/>
            <a:headEnd type="none" w="med" len="med"/>
            <a:tailEnd type="none" w="med" len="med"/>
          </a:ln>
        </p:spPr>
        <p:txBody>
          <a:bodyPr lIns="0" tIns="0" rIns="0" bIns="0" anchor="ctr"/>
          <a:lstStyle/>
          <a:p>
            <a:pPr fontAlgn="auto">
              <a:spcBef>
                <a:spcPts val="0"/>
              </a:spcBef>
              <a:spcAft>
                <a:spcPts val="0"/>
              </a:spcAft>
            </a:pPr>
            <a:r>
              <a:rPr lang="ja-JP" altLang="en-US" b="1" dirty="0" smtClean="0">
                <a:solidFill>
                  <a:prstClr val="black"/>
                </a:solidFill>
                <a:latin typeface="ヒラギノ角ゴ Pro W3" charset="0"/>
                <a:ea typeface="ＭＳ Ｐゴシック" charset="-128"/>
                <a:sym typeface="ヒラギノ角ゴ Pro W3" charset="0"/>
              </a:rPr>
              <a:t> ■</a:t>
            </a:r>
            <a:r>
              <a:rPr lang="en-US" altLang="ja-JP" b="1" dirty="0" smtClean="0">
                <a:solidFill>
                  <a:prstClr val="black"/>
                </a:solidFill>
                <a:latin typeface="ヒラギノ角ゴ Pro W3" charset="0"/>
                <a:ea typeface="ＭＳ Ｐゴシック" charset="-128"/>
                <a:sym typeface="ヒラギノ角ゴ Pro W3" charset="0"/>
              </a:rPr>
              <a:t> </a:t>
            </a:r>
            <a:r>
              <a:rPr lang="en-US" altLang="ja-JP" b="1" dirty="0" err="1" smtClean="0">
                <a:solidFill>
                  <a:prstClr val="black"/>
                </a:solidFill>
                <a:latin typeface="ヒラギノ角ゴ Pro W3" charset="0"/>
                <a:ea typeface="ＭＳ Ｐゴシック" charset="-128"/>
                <a:sym typeface="ヒラギノ角ゴ Pro W3" charset="0"/>
              </a:rPr>
              <a:t>Navier</a:t>
            </a:r>
            <a:r>
              <a:rPr lang="en-US" altLang="ja-JP" b="1" dirty="0" smtClean="0">
                <a:solidFill>
                  <a:prstClr val="black"/>
                </a:solidFill>
                <a:latin typeface="ヒラギノ角ゴ Pro W3" charset="0"/>
                <a:ea typeface="ＭＳ Ｐゴシック" charset="-128"/>
                <a:sym typeface="ヒラギノ角ゴ Pro W3" charset="0"/>
              </a:rPr>
              <a:t>-Stokes </a:t>
            </a:r>
            <a:r>
              <a:rPr lang="en-US" altLang="ja-JP" b="1" dirty="0">
                <a:solidFill>
                  <a:prstClr val="black"/>
                </a:solidFill>
                <a:latin typeface="ヒラギノ角ゴ Pro W3" charset="0"/>
                <a:ea typeface="ＭＳ Ｐゴシック" charset="-128"/>
                <a:sym typeface="ヒラギノ角ゴ Pro W3" charset="0"/>
              </a:rPr>
              <a:t>solver</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Fractional Step</a:t>
            </a:r>
          </a:p>
          <a:p>
            <a:pPr fontAlgn="auto">
              <a:spcBef>
                <a:spcPts val="0"/>
              </a:spcBef>
              <a:spcAft>
                <a:spcPts val="0"/>
              </a:spcAft>
            </a:pPr>
            <a:r>
              <a:rPr lang="ja-JP" altLang="en-US" b="1" dirty="0" smtClean="0">
                <a:solidFill>
                  <a:prstClr val="black"/>
                </a:solidFill>
                <a:latin typeface="ヒラギノ角ゴ Pro W3" charset="0"/>
                <a:ea typeface="ＭＳ Ｐゴシック" charset="-128"/>
                <a:sym typeface="ヒラギノ角ゴ Pro W3" charset="0"/>
              </a:rPr>
              <a:t> ■</a:t>
            </a:r>
            <a:r>
              <a:rPr lang="en-US" altLang="ja-JP" b="1" dirty="0" smtClean="0">
                <a:solidFill>
                  <a:prstClr val="black"/>
                </a:solidFill>
                <a:latin typeface="ヒラギノ角ゴ Pro W3" charset="0"/>
                <a:ea typeface="ＭＳ Ｐゴシック" charset="-128"/>
                <a:sym typeface="ヒラギノ角ゴ Pro W3" charset="0"/>
              </a:rPr>
              <a:t> Time </a:t>
            </a:r>
            <a:r>
              <a:rPr lang="en-US" altLang="ja-JP" b="1" dirty="0">
                <a:solidFill>
                  <a:prstClr val="black"/>
                </a:solidFill>
                <a:latin typeface="ヒラギノ角ゴ Pro W3" charset="0"/>
                <a:ea typeface="ＭＳ Ｐゴシック" charset="-128"/>
                <a:sym typeface="ヒラギノ角ゴ Pro W3" charset="0"/>
              </a:rPr>
              <a:t>integration</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3rd TVD </a:t>
            </a:r>
            <a:r>
              <a:rPr lang="en-US" altLang="ja-JP" b="1" dirty="0" err="1">
                <a:solidFill>
                  <a:prstClr val="black"/>
                </a:solidFill>
                <a:latin typeface="ヒラギノ角ゴ Pro W3" charset="0"/>
                <a:ea typeface="ＭＳ Ｐゴシック" charset="-128"/>
                <a:sym typeface="ヒラギノ角ゴ Pro W3" charset="0"/>
              </a:rPr>
              <a:t>Runge-Kutta</a:t>
            </a:r>
            <a:endParaRPr lang="en-US" altLang="ja-JP" b="1" dirty="0">
              <a:solidFill>
                <a:prstClr val="black"/>
              </a:solidFill>
              <a:latin typeface="ヒラギノ角ゴ Pro W3" charset="0"/>
              <a:ea typeface="ＭＳ Ｐゴシック" charset="-128"/>
              <a:sym typeface="ヒラギノ角ゴ Pro W3" charset="0"/>
            </a:endParaRPr>
          </a:p>
          <a:p>
            <a:pPr fontAlgn="auto">
              <a:spcBef>
                <a:spcPts val="0"/>
              </a:spcBef>
              <a:spcAft>
                <a:spcPts val="0"/>
              </a:spcAft>
            </a:pPr>
            <a:r>
              <a:rPr lang="en-US" altLang="ja-JP" b="1" dirty="0" smtClean="0">
                <a:solidFill>
                  <a:prstClr val="black"/>
                </a:solidFill>
                <a:latin typeface="ヒラギノ角ゴ Pro W3" charset="0"/>
                <a:ea typeface="ＭＳ Ｐゴシック" charset="-128"/>
                <a:sym typeface="ヒラギノ角ゴ Pro W3" charset="0"/>
              </a:rPr>
              <a:t> </a:t>
            </a:r>
            <a:r>
              <a:rPr lang="ja-JP" altLang="en-US" b="1" dirty="0" smtClean="0">
                <a:solidFill>
                  <a:prstClr val="black"/>
                </a:solidFill>
                <a:latin typeface="ヒラギノ角ゴ Pro W3" charset="0"/>
                <a:ea typeface="ＭＳ Ｐゴシック" charset="-128"/>
                <a:sym typeface="ヒラギノ角ゴ Pro W3" charset="0"/>
              </a:rPr>
              <a:t>■</a:t>
            </a:r>
            <a:r>
              <a:rPr lang="en-US" altLang="ja-JP" b="1" dirty="0" smtClean="0">
                <a:solidFill>
                  <a:prstClr val="black"/>
                </a:solidFill>
                <a:latin typeface="ヒラギノ角ゴ Pro W3" charset="0"/>
                <a:ea typeface="ＭＳ Ｐゴシック" charset="-128"/>
                <a:sym typeface="ヒラギノ角ゴ Pro W3" charset="0"/>
              </a:rPr>
              <a:t> Advection </a:t>
            </a:r>
            <a:r>
              <a:rPr lang="en-US" altLang="ja-JP" b="1" dirty="0">
                <a:solidFill>
                  <a:prstClr val="black"/>
                </a:solidFill>
                <a:latin typeface="ヒラギノ角ゴ Pro W3" charset="0"/>
                <a:ea typeface="ＭＳ Ｐゴシック" charset="-128"/>
                <a:sym typeface="ヒラギノ角ゴ Pro W3" charset="0"/>
              </a:rPr>
              <a:t>term</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5th WENO</a:t>
            </a:r>
          </a:p>
          <a:p>
            <a:pPr fontAlgn="auto">
              <a:spcBef>
                <a:spcPts val="0"/>
              </a:spcBef>
              <a:spcAft>
                <a:spcPts val="0"/>
              </a:spcAft>
            </a:pPr>
            <a:r>
              <a:rPr lang="en-US" altLang="ja-JP" b="1" dirty="0" smtClean="0">
                <a:solidFill>
                  <a:prstClr val="black"/>
                </a:solidFill>
                <a:latin typeface="ヒラギノ角ゴ Pro W3" charset="0"/>
                <a:ea typeface="ＭＳ Ｐゴシック" charset="-128"/>
                <a:sym typeface="ヒラギノ角ゴ Pro W3" charset="0"/>
              </a:rPr>
              <a:t> </a:t>
            </a:r>
            <a:r>
              <a:rPr lang="ja-JP" altLang="en-US" b="1" dirty="0" smtClean="0">
                <a:solidFill>
                  <a:prstClr val="black"/>
                </a:solidFill>
                <a:latin typeface="ヒラギノ角ゴ Pro W3" charset="0"/>
                <a:ea typeface="ＭＳ Ｐゴシック" charset="-128"/>
                <a:sym typeface="ヒラギノ角ゴ Pro W3" charset="0"/>
              </a:rPr>
              <a:t>■</a:t>
            </a:r>
            <a:r>
              <a:rPr lang="en-US" altLang="ja-JP" b="1" dirty="0" smtClean="0">
                <a:solidFill>
                  <a:prstClr val="black"/>
                </a:solidFill>
                <a:latin typeface="ヒラギノ角ゴ Pro W3" charset="0"/>
                <a:ea typeface="ＭＳ Ｐゴシック" charset="-128"/>
                <a:sym typeface="ヒラギノ角ゴ Pro W3" charset="0"/>
              </a:rPr>
              <a:t> Diffusion </a:t>
            </a:r>
            <a:r>
              <a:rPr lang="en-US" altLang="ja-JP" b="1" dirty="0">
                <a:solidFill>
                  <a:prstClr val="black"/>
                </a:solidFill>
                <a:latin typeface="ヒラギノ角ゴ Pro W3" charset="0"/>
                <a:ea typeface="ＭＳ Ｐゴシック" charset="-128"/>
                <a:sym typeface="ヒラギノ角ゴ Pro W3" charset="0"/>
              </a:rPr>
              <a:t>term</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4th FD</a:t>
            </a:r>
          </a:p>
          <a:p>
            <a:pPr fontAlgn="auto">
              <a:spcBef>
                <a:spcPts val="0"/>
              </a:spcBef>
              <a:spcAft>
                <a:spcPts val="0"/>
              </a:spcAft>
            </a:pPr>
            <a:r>
              <a:rPr lang="en-US" altLang="ja-JP" b="1" dirty="0" smtClean="0">
                <a:solidFill>
                  <a:prstClr val="black"/>
                </a:solidFill>
                <a:latin typeface="ヒラギノ角ゴ Pro W3" charset="0"/>
                <a:ea typeface="ＭＳ Ｐゴシック" charset="-128"/>
                <a:sym typeface="ヒラギノ角ゴ Pro W3" charset="0"/>
              </a:rPr>
              <a:t> </a:t>
            </a:r>
            <a:r>
              <a:rPr lang="ja-JP" altLang="en-US" b="1" dirty="0" smtClean="0">
                <a:solidFill>
                  <a:prstClr val="black"/>
                </a:solidFill>
                <a:latin typeface="ヒラギノ角ゴ Pro W3" charset="0"/>
                <a:ea typeface="ＭＳ Ｐゴシック" charset="-128"/>
                <a:sym typeface="ヒラギノ角ゴ Pro W3" charset="0"/>
              </a:rPr>
              <a:t>■</a:t>
            </a:r>
            <a:r>
              <a:rPr lang="en-US" altLang="ja-JP" b="1" dirty="0" smtClean="0">
                <a:solidFill>
                  <a:prstClr val="black"/>
                </a:solidFill>
                <a:latin typeface="ヒラギノ角ゴ Pro W3" charset="0"/>
                <a:ea typeface="ＭＳ Ｐゴシック" charset="-128"/>
                <a:sym typeface="ヒラギノ角ゴ Pro W3" charset="0"/>
              </a:rPr>
              <a:t> Poisson</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AMG-</a:t>
            </a:r>
            <a:r>
              <a:rPr lang="en-US" altLang="ja-JP" b="1" dirty="0" err="1">
                <a:solidFill>
                  <a:prstClr val="black"/>
                </a:solidFill>
                <a:latin typeface="ヒラギノ角ゴ Pro W3" charset="0"/>
                <a:ea typeface="ＭＳ Ｐゴシック" charset="-128"/>
                <a:sym typeface="ヒラギノ角ゴ Pro W3" charset="0"/>
              </a:rPr>
              <a:t>BiCGstab</a:t>
            </a:r>
            <a:endParaRPr lang="en-US" altLang="ja-JP" b="1" dirty="0">
              <a:solidFill>
                <a:prstClr val="black"/>
              </a:solidFill>
              <a:latin typeface="ヒラギノ角ゴ Pro W3" charset="0"/>
              <a:ea typeface="ＭＳ Ｐゴシック" charset="-128"/>
              <a:sym typeface="ヒラギノ角ゴ Pro W3" charset="0"/>
            </a:endParaRPr>
          </a:p>
          <a:p>
            <a:pPr fontAlgn="auto">
              <a:spcBef>
                <a:spcPts val="0"/>
              </a:spcBef>
              <a:spcAft>
                <a:spcPts val="0"/>
              </a:spcAft>
            </a:pPr>
            <a:r>
              <a:rPr lang="en-US" altLang="ja-JP" b="1" dirty="0" smtClean="0">
                <a:solidFill>
                  <a:prstClr val="black"/>
                </a:solidFill>
                <a:latin typeface="ヒラギノ角ゴ Pro W3" charset="0"/>
                <a:ea typeface="ＭＳ Ｐゴシック" charset="-128"/>
                <a:sym typeface="ヒラギノ角ゴ Pro W3" charset="0"/>
              </a:rPr>
              <a:t> </a:t>
            </a:r>
            <a:r>
              <a:rPr lang="ja-JP" altLang="en-US" b="1" dirty="0" smtClean="0">
                <a:solidFill>
                  <a:prstClr val="black"/>
                </a:solidFill>
                <a:latin typeface="ヒラギノ角ゴ Pro W3" charset="0"/>
                <a:ea typeface="ＭＳ Ｐゴシック" charset="-128"/>
                <a:sym typeface="ヒラギノ角ゴ Pro W3" charset="0"/>
              </a:rPr>
              <a:t>■</a:t>
            </a:r>
            <a:r>
              <a:rPr lang="en-US" altLang="ja-JP" b="1" dirty="0" smtClean="0">
                <a:solidFill>
                  <a:prstClr val="black"/>
                </a:solidFill>
                <a:latin typeface="ヒラギノ角ゴ Pro W3" charset="0"/>
                <a:ea typeface="ＭＳ Ｐゴシック" charset="-128"/>
                <a:sym typeface="ヒラギノ角ゴ Pro W3" charset="0"/>
              </a:rPr>
              <a:t> Surface </a:t>
            </a:r>
            <a:r>
              <a:rPr lang="en-US" altLang="ja-JP" b="1" dirty="0">
                <a:solidFill>
                  <a:prstClr val="black"/>
                </a:solidFill>
                <a:latin typeface="ヒラギノ角ゴ Pro W3" charset="0"/>
                <a:ea typeface="ＭＳ Ｐゴシック" charset="-128"/>
                <a:sym typeface="ヒラギノ角ゴ Pro W3" charset="0"/>
              </a:rPr>
              <a:t>tension</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CSF model</a:t>
            </a:r>
          </a:p>
          <a:p>
            <a:pPr fontAlgn="auto">
              <a:spcBef>
                <a:spcPts val="0"/>
              </a:spcBef>
              <a:spcAft>
                <a:spcPts val="0"/>
              </a:spcAft>
            </a:pPr>
            <a:r>
              <a:rPr lang="en-US" altLang="ja-JP" b="1" dirty="0" smtClean="0">
                <a:solidFill>
                  <a:prstClr val="black"/>
                </a:solidFill>
                <a:latin typeface="ヒラギノ角ゴ Pro W3" charset="0"/>
                <a:ea typeface="ＭＳ Ｐゴシック" charset="-128"/>
                <a:sym typeface="ヒラギノ角ゴ Pro W3" charset="0"/>
              </a:rPr>
              <a:t> </a:t>
            </a:r>
            <a:r>
              <a:rPr lang="ja-JP" altLang="en-US" b="1" dirty="0" smtClean="0">
                <a:solidFill>
                  <a:prstClr val="black"/>
                </a:solidFill>
                <a:latin typeface="ヒラギノ角ゴ Pro W3" charset="0"/>
                <a:ea typeface="ＭＳ Ｐゴシック" charset="-128"/>
                <a:sym typeface="ヒラギノ角ゴ Pro W3" charset="0"/>
              </a:rPr>
              <a:t>■</a:t>
            </a:r>
            <a:r>
              <a:rPr lang="en-US" altLang="ja-JP" b="1" dirty="0" smtClean="0">
                <a:solidFill>
                  <a:prstClr val="black"/>
                </a:solidFill>
                <a:latin typeface="ヒラギノ角ゴ Pro W3" charset="0"/>
                <a:ea typeface="ＭＳ Ｐゴシック" charset="-128"/>
                <a:sym typeface="ヒラギノ角ゴ Pro W3" charset="0"/>
              </a:rPr>
              <a:t> Surface </a:t>
            </a:r>
            <a:r>
              <a:rPr lang="en-US" altLang="ja-JP" b="1" dirty="0">
                <a:solidFill>
                  <a:prstClr val="black"/>
                </a:solidFill>
                <a:latin typeface="ヒラギノ角ゴ Pro W3" charset="0"/>
                <a:ea typeface="ＭＳ Ｐゴシック" charset="-128"/>
                <a:sym typeface="ヒラギノ角ゴ Pro W3" charset="0"/>
              </a:rPr>
              <a:t>capture</a:t>
            </a:r>
            <a:r>
              <a:rPr lang="ja-JP" altLang="en-US" b="1" dirty="0">
                <a:solidFill>
                  <a:prstClr val="black"/>
                </a:solidFill>
                <a:latin typeface="ヒラギノ角ゴ Pro W3" charset="0"/>
                <a:ea typeface="ＭＳ Ｐゴシック" charset="-128"/>
                <a:sym typeface="ヒラギノ角ゴ Pro W3" charset="0"/>
              </a:rPr>
              <a:t>：</a:t>
            </a:r>
            <a:r>
              <a:rPr lang="en-US" altLang="ja-JP" b="1" dirty="0">
                <a:solidFill>
                  <a:prstClr val="black"/>
                </a:solidFill>
                <a:latin typeface="ヒラギノ角ゴ Pro W3" charset="0"/>
                <a:ea typeface="ＭＳ Ｐゴシック" charset="-128"/>
                <a:sym typeface="ヒラギノ角ゴ Pro W3" charset="0"/>
              </a:rPr>
              <a:t>CLSVOF(THINC + Level-Set)</a:t>
            </a:r>
          </a:p>
        </p:txBody>
      </p:sp>
      <p:grpSp>
        <p:nvGrpSpPr>
          <p:cNvPr id="2" name="Group 7"/>
          <p:cNvGrpSpPr>
            <a:grpSpLocks/>
          </p:cNvGrpSpPr>
          <p:nvPr/>
        </p:nvGrpSpPr>
        <p:grpSpPr bwMode="auto">
          <a:xfrm>
            <a:off x="5422751" y="4881240"/>
            <a:ext cx="3541737" cy="1482328"/>
            <a:chOff x="0" y="0"/>
            <a:chExt cx="3173" cy="1328"/>
          </a:xfrm>
        </p:grpSpPr>
        <p:pic>
          <p:nvPicPr>
            <p:cNvPr id="18440" name="Picture 8"/>
            <p:cNvPicPr>
              <a:picLocks noChangeAspect="1" noChangeArrowheads="1"/>
            </p:cNvPicPr>
            <p:nvPr/>
          </p:nvPicPr>
          <p:blipFill>
            <a:blip r:embed="rId4" cstate="print"/>
            <a:srcRect/>
            <a:stretch>
              <a:fillRect/>
            </a:stretch>
          </p:blipFill>
          <p:spPr bwMode="auto">
            <a:xfrm>
              <a:off x="2" y="183"/>
              <a:ext cx="1160" cy="1145"/>
            </a:xfrm>
            <a:prstGeom prst="rect">
              <a:avLst/>
            </a:prstGeom>
            <a:noFill/>
            <a:ln w="12700" cap="flat">
              <a:noFill/>
              <a:miter lim="800000"/>
              <a:headEnd/>
              <a:tailEnd/>
            </a:ln>
          </p:spPr>
        </p:pic>
        <p:grpSp>
          <p:nvGrpSpPr>
            <p:cNvPr id="3" name="Group 9"/>
            <p:cNvGrpSpPr>
              <a:grpSpLocks/>
            </p:cNvGrpSpPr>
            <p:nvPr/>
          </p:nvGrpSpPr>
          <p:grpSpPr bwMode="auto">
            <a:xfrm>
              <a:off x="974" y="184"/>
              <a:ext cx="2199" cy="1120"/>
              <a:chOff x="0" y="0"/>
              <a:chExt cx="2199" cy="1120"/>
            </a:xfrm>
          </p:grpSpPr>
          <p:pic>
            <p:nvPicPr>
              <p:cNvPr id="18442" name="Picture 10"/>
              <p:cNvPicPr>
                <a:picLocks noChangeAspect="1" noChangeArrowheads="1"/>
              </p:cNvPicPr>
              <p:nvPr/>
            </p:nvPicPr>
            <p:blipFill>
              <a:blip r:embed="rId5" cstate="print"/>
              <a:srcRect/>
              <a:stretch>
                <a:fillRect/>
              </a:stretch>
            </p:blipFill>
            <p:spPr bwMode="auto">
              <a:xfrm>
                <a:off x="0" y="0"/>
                <a:ext cx="509" cy="1120"/>
              </a:xfrm>
              <a:prstGeom prst="rect">
                <a:avLst/>
              </a:prstGeom>
              <a:noFill/>
              <a:ln w="12700" cap="flat">
                <a:noFill/>
                <a:miter lim="800000"/>
                <a:headEnd/>
                <a:tailEnd/>
              </a:ln>
            </p:spPr>
          </p:pic>
          <p:sp>
            <p:nvSpPr>
              <p:cNvPr id="18443" name="Rectangle 11"/>
              <p:cNvSpPr>
                <a:spLocks/>
              </p:cNvSpPr>
              <p:nvPr/>
            </p:nvSpPr>
            <p:spPr bwMode="auto">
              <a:xfrm>
                <a:off x="488" y="12"/>
                <a:ext cx="1711" cy="1096"/>
              </a:xfrm>
              <a:prstGeom prst="rect">
                <a:avLst/>
              </a:prstGeom>
              <a:noFill/>
              <a:ln w="12700" cap="flat">
                <a:noFill/>
                <a:miter lim="800000"/>
                <a:headEnd type="none" w="med" len="med"/>
                <a:tailEnd type="none" w="med" len="med"/>
              </a:ln>
            </p:spPr>
            <p:txBody>
              <a:bodyPr lIns="0" tIns="0" rIns="0" bIns="0" anchor="ctr"/>
              <a:lstStyle/>
              <a:p>
                <a:pPr fontAlgn="auto">
                  <a:lnSpc>
                    <a:spcPct val="140000"/>
                  </a:lnSpc>
                  <a:spcBef>
                    <a:spcPts val="0"/>
                  </a:spcBef>
                  <a:spcAft>
                    <a:spcPts val="0"/>
                  </a:spcAft>
                </a:pPr>
                <a:r>
                  <a:rPr lang="en-US" altLang="ja-JP" sz="1300" dirty="0">
                    <a:solidFill>
                      <a:srgbClr val="003DCC"/>
                    </a:solidFill>
                    <a:latin typeface="Arial" pitchFamily="34" charset="0"/>
                    <a:ea typeface="ＭＳ Ｐゴシック" charset="-128"/>
                    <a:cs typeface="Arial" pitchFamily="34" charset="0"/>
                    <a:sym typeface="ヒラギノ角ゴ Pro W3" charset="0"/>
                  </a:rPr>
                  <a:t>u</a:t>
                </a:r>
                <a:r>
                  <a:rPr lang="en-US" altLang="ja-JP" sz="1300" dirty="0">
                    <a:solidFill>
                      <a:prstClr val="black"/>
                    </a:solidFill>
                    <a:latin typeface="Arial" pitchFamily="34" charset="0"/>
                    <a:ea typeface="ＭＳ Ｐゴシック" charset="-128"/>
                    <a:cs typeface="Arial" pitchFamily="34" charset="0"/>
                    <a:sym typeface="ヒラギノ角ゴ Pro W3" charset="0"/>
                  </a:rPr>
                  <a:t> : velocity on x-direction</a:t>
                </a:r>
              </a:p>
              <a:p>
                <a:pPr fontAlgn="auto">
                  <a:lnSpc>
                    <a:spcPct val="140000"/>
                  </a:lnSpc>
                  <a:spcBef>
                    <a:spcPts val="0"/>
                  </a:spcBef>
                  <a:spcAft>
                    <a:spcPts val="0"/>
                  </a:spcAft>
                </a:pPr>
                <a:r>
                  <a:rPr lang="en-US" altLang="ja-JP" sz="1300" dirty="0">
                    <a:solidFill>
                      <a:srgbClr val="FF2712"/>
                    </a:solidFill>
                    <a:latin typeface="Arial" pitchFamily="34" charset="0"/>
                    <a:ea typeface="ＭＳ Ｐゴシック" charset="-128"/>
                    <a:cs typeface="Arial" pitchFamily="34" charset="0"/>
                    <a:sym typeface="ヒラギノ角ゴ Pro W3" charset="0"/>
                  </a:rPr>
                  <a:t>v</a:t>
                </a:r>
                <a:r>
                  <a:rPr lang="en-US" altLang="ja-JP" sz="1300" dirty="0">
                    <a:solidFill>
                      <a:prstClr val="black"/>
                    </a:solidFill>
                    <a:latin typeface="Arial" pitchFamily="34" charset="0"/>
                    <a:ea typeface="ＭＳ Ｐゴシック" charset="-128"/>
                    <a:cs typeface="Arial" pitchFamily="34" charset="0"/>
                    <a:sym typeface="ヒラギノ角ゴ Pro W3" charset="0"/>
                  </a:rPr>
                  <a:t> : velocity on y-direction</a:t>
                </a:r>
              </a:p>
              <a:p>
                <a:pPr fontAlgn="auto">
                  <a:lnSpc>
                    <a:spcPct val="140000"/>
                  </a:lnSpc>
                  <a:spcBef>
                    <a:spcPts val="0"/>
                  </a:spcBef>
                  <a:spcAft>
                    <a:spcPts val="0"/>
                  </a:spcAft>
                </a:pPr>
                <a:r>
                  <a:rPr lang="en-US" altLang="ja-JP" sz="1300" dirty="0">
                    <a:solidFill>
                      <a:srgbClr val="3F691E"/>
                    </a:solidFill>
                    <a:latin typeface="Arial" pitchFamily="34" charset="0"/>
                    <a:ea typeface="ＭＳ Ｐゴシック" charset="-128"/>
                    <a:cs typeface="Arial" pitchFamily="34" charset="0"/>
                    <a:sym typeface="ヒラギノ角ゴ Pro W3" charset="0"/>
                  </a:rPr>
                  <a:t>w</a:t>
                </a:r>
                <a:r>
                  <a:rPr lang="en-US" altLang="ja-JP" sz="1300" dirty="0">
                    <a:solidFill>
                      <a:prstClr val="black"/>
                    </a:solidFill>
                    <a:latin typeface="Arial" pitchFamily="34" charset="0"/>
                    <a:ea typeface="ＭＳ Ｐゴシック" charset="-128"/>
                    <a:cs typeface="Arial" pitchFamily="34" charset="0"/>
                    <a:sym typeface="ヒラギノ角ゴ Pro W3" charset="0"/>
                  </a:rPr>
                  <a:t> : velocity on z-direction</a:t>
                </a:r>
              </a:p>
              <a:p>
                <a:pPr fontAlgn="auto">
                  <a:lnSpc>
                    <a:spcPct val="140000"/>
                  </a:lnSpc>
                  <a:spcBef>
                    <a:spcPts val="0"/>
                  </a:spcBef>
                  <a:spcAft>
                    <a:spcPts val="0"/>
                  </a:spcAft>
                </a:pPr>
                <a:r>
                  <a:rPr lang="en-US" altLang="ja-JP" sz="1300" dirty="0" err="1">
                    <a:solidFill>
                      <a:srgbClr val="4D4D4D"/>
                    </a:solidFill>
                    <a:latin typeface="Arial" pitchFamily="34" charset="0"/>
                    <a:ea typeface="ＭＳ Ｐゴシック" charset="-128"/>
                    <a:cs typeface="Arial" pitchFamily="34" charset="0"/>
                    <a:sym typeface="ヒラギノ角ゴ Pro W3" charset="0"/>
                  </a:rPr>
                  <a:t>p,φ,ψρ</a:t>
                </a:r>
                <a:r>
                  <a:rPr lang="en-US" altLang="ja-JP" sz="1300" dirty="0">
                    <a:solidFill>
                      <a:prstClr val="black"/>
                    </a:solidFill>
                    <a:latin typeface="Arial" pitchFamily="34" charset="0"/>
                    <a:ea typeface="ＭＳ Ｐゴシック" charset="-128"/>
                    <a:cs typeface="Arial" pitchFamily="34" charset="0"/>
                    <a:sym typeface="ヒラギノ角ゴ Pro W3" charset="0"/>
                  </a:rPr>
                  <a:t> : scalar variables</a:t>
                </a:r>
              </a:p>
            </p:txBody>
          </p:sp>
        </p:grpSp>
        <p:sp>
          <p:nvSpPr>
            <p:cNvPr id="18444" name="Rectangle 12"/>
            <p:cNvSpPr>
              <a:spLocks/>
            </p:cNvSpPr>
            <p:nvPr/>
          </p:nvSpPr>
          <p:spPr bwMode="auto">
            <a:xfrm>
              <a:off x="0" y="0"/>
              <a:ext cx="2344" cy="208"/>
            </a:xfrm>
            <a:prstGeom prst="rect">
              <a:avLst/>
            </a:prstGeom>
            <a:noFill/>
            <a:ln w="12700" cap="flat">
              <a:noFill/>
              <a:miter lim="800000"/>
              <a:headEnd type="none" w="med" len="med"/>
              <a:tailEnd type="none" w="med" len="med"/>
            </a:ln>
          </p:spPr>
          <p:txBody>
            <a:bodyPr lIns="0" tIns="0" rIns="0" bIns="0" anchor="ctr"/>
            <a:lstStyle/>
            <a:p>
              <a:pPr fontAlgn="auto">
                <a:spcBef>
                  <a:spcPts val="0"/>
                </a:spcBef>
                <a:spcAft>
                  <a:spcPts val="0"/>
                </a:spcAft>
              </a:pPr>
              <a:r>
                <a:rPr lang="en-US" altLang="ja-JP" sz="1300" dirty="0">
                  <a:solidFill>
                    <a:prstClr val="black"/>
                  </a:solidFill>
                  <a:latin typeface="Arial" pitchFamily="34" charset="0"/>
                  <a:ea typeface="ＭＳ Ｐゴシック" charset="-128"/>
                  <a:cs typeface="Arial" pitchFamily="34" charset="0"/>
                  <a:sym typeface="ヒラギノ角ゴ Pro W6" charset="0"/>
                </a:rPr>
                <a:t>Staggered variable position</a:t>
              </a:r>
            </a:p>
          </p:txBody>
        </p:sp>
      </p:grpSp>
      <p:grpSp>
        <p:nvGrpSpPr>
          <p:cNvPr id="4" name="Group 13"/>
          <p:cNvGrpSpPr>
            <a:grpSpLocks/>
          </p:cNvGrpSpPr>
          <p:nvPr/>
        </p:nvGrpSpPr>
        <p:grpSpPr bwMode="auto">
          <a:xfrm>
            <a:off x="2422302" y="3717032"/>
            <a:ext cx="4058543" cy="2691184"/>
            <a:chOff x="0" y="0"/>
            <a:chExt cx="3635" cy="2410"/>
          </a:xfrm>
        </p:grpSpPr>
        <p:pic>
          <p:nvPicPr>
            <p:cNvPr id="18446" name="Picture 14"/>
            <p:cNvPicPr>
              <a:picLocks noChangeAspect="1" noChangeArrowheads="1"/>
            </p:cNvPicPr>
            <p:nvPr/>
          </p:nvPicPr>
          <p:blipFill>
            <a:blip r:embed="rId6" cstate="print"/>
            <a:srcRect/>
            <a:stretch>
              <a:fillRect/>
            </a:stretch>
          </p:blipFill>
          <p:spPr bwMode="auto">
            <a:xfrm>
              <a:off x="5" y="0"/>
              <a:ext cx="850" cy="155"/>
            </a:xfrm>
            <a:prstGeom prst="rect">
              <a:avLst/>
            </a:prstGeom>
            <a:noFill/>
            <a:ln w="12700" cap="flat">
              <a:noFill/>
              <a:miter lim="800000"/>
              <a:headEnd/>
              <a:tailEnd/>
            </a:ln>
          </p:spPr>
        </p:pic>
        <p:pic>
          <p:nvPicPr>
            <p:cNvPr id="18447" name="Picture 15"/>
            <p:cNvPicPr>
              <a:picLocks noChangeAspect="1" noChangeArrowheads="1"/>
            </p:cNvPicPr>
            <p:nvPr/>
          </p:nvPicPr>
          <p:blipFill>
            <a:blip r:embed="rId7" cstate="print"/>
            <a:srcRect/>
            <a:stretch>
              <a:fillRect/>
            </a:stretch>
          </p:blipFill>
          <p:spPr bwMode="auto">
            <a:xfrm>
              <a:off x="3" y="273"/>
              <a:ext cx="3632" cy="496"/>
            </a:xfrm>
            <a:prstGeom prst="rect">
              <a:avLst/>
            </a:prstGeom>
            <a:noFill/>
            <a:ln w="12700" cap="flat">
              <a:noFill/>
              <a:miter lim="800000"/>
              <a:headEnd/>
              <a:tailEnd/>
            </a:ln>
          </p:spPr>
        </p:pic>
        <p:pic>
          <p:nvPicPr>
            <p:cNvPr id="18448" name="Picture 16"/>
            <p:cNvPicPr>
              <a:picLocks noChangeAspect="1" noChangeArrowheads="1"/>
            </p:cNvPicPr>
            <p:nvPr/>
          </p:nvPicPr>
          <p:blipFill>
            <a:blip r:embed="rId8" cstate="print"/>
            <a:srcRect/>
            <a:stretch>
              <a:fillRect/>
            </a:stretch>
          </p:blipFill>
          <p:spPr bwMode="auto">
            <a:xfrm>
              <a:off x="0" y="885"/>
              <a:ext cx="1735" cy="461"/>
            </a:xfrm>
            <a:prstGeom prst="rect">
              <a:avLst/>
            </a:prstGeom>
            <a:noFill/>
            <a:ln w="12700" cap="flat">
              <a:noFill/>
              <a:miter lim="800000"/>
              <a:headEnd/>
              <a:tailEnd/>
            </a:ln>
          </p:spPr>
        </p:pic>
        <p:pic>
          <p:nvPicPr>
            <p:cNvPr id="18449" name="Picture 17"/>
            <p:cNvPicPr>
              <a:picLocks noChangeAspect="1" noChangeArrowheads="1"/>
            </p:cNvPicPr>
            <p:nvPr/>
          </p:nvPicPr>
          <p:blipFill>
            <a:blip r:embed="rId9" cstate="print"/>
            <a:srcRect/>
            <a:stretch>
              <a:fillRect/>
            </a:stretch>
          </p:blipFill>
          <p:spPr bwMode="auto">
            <a:xfrm>
              <a:off x="3" y="1461"/>
              <a:ext cx="1527" cy="405"/>
            </a:xfrm>
            <a:prstGeom prst="rect">
              <a:avLst/>
            </a:prstGeom>
            <a:noFill/>
            <a:ln w="12700" cap="flat">
              <a:noFill/>
              <a:miter lim="800000"/>
              <a:headEnd/>
              <a:tailEnd/>
            </a:ln>
          </p:spPr>
        </p:pic>
        <p:pic>
          <p:nvPicPr>
            <p:cNvPr id="18450" name="Picture 18"/>
            <p:cNvPicPr>
              <a:picLocks noChangeAspect="1" noChangeArrowheads="1"/>
            </p:cNvPicPr>
            <p:nvPr/>
          </p:nvPicPr>
          <p:blipFill>
            <a:blip r:embed="rId10" cstate="print"/>
            <a:srcRect/>
            <a:stretch>
              <a:fillRect/>
            </a:stretch>
          </p:blipFill>
          <p:spPr bwMode="auto">
            <a:xfrm>
              <a:off x="0" y="1978"/>
              <a:ext cx="2064" cy="432"/>
            </a:xfrm>
            <a:prstGeom prst="rect">
              <a:avLst/>
            </a:prstGeom>
            <a:noFill/>
            <a:ln w="12700" cap="flat">
              <a:noFill/>
              <a:miter lim="800000"/>
              <a:headEnd/>
              <a:tailEnd/>
            </a:ln>
          </p:spPr>
        </p:pic>
      </p:grpSp>
      <p:sp>
        <p:nvSpPr>
          <p:cNvPr id="18451" name="Rectangle 19"/>
          <p:cNvSpPr>
            <a:spLocks/>
          </p:cNvSpPr>
          <p:nvPr/>
        </p:nvSpPr>
        <p:spPr bwMode="auto">
          <a:xfrm>
            <a:off x="433040" y="3720380"/>
            <a:ext cx="1696641" cy="267891"/>
          </a:xfrm>
          <a:prstGeom prst="rect">
            <a:avLst/>
          </a:prstGeom>
          <a:noFill/>
          <a:ln w="12700" cap="flat">
            <a:noFill/>
            <a:miter lim="800000"/>
            <a:headEnd type="none" w="med" len="med"/>
            <a:tailEnd type="none" w="med" len="med"/>
          </a:ln>
        </p:spPr>
        <p:txBody>
          <a:bodyPr lIns="0" tIns="0" rIns="0" bIns="0" anchor="ctr"/>
          <a:lstStyle/>
          <a:p>
            <a:pPr fontAlgn="auto">
              <a:spcBef>
                <a:spcPts val="0"/>
              </a:spcBef>
              <a:spcAft>
                <a:spcPts val="0"/>
              </a:spcAft>
            </a:pPr>
            <a:r>
              <a:rPr lang="en-US" altLang="ja-JP" sz="1500" b="1" dirty="0">
                <a:solidFill>
                  <a:prstClr val="black"/>
                </a:solidFill>
                <a:latin typeface="Arial" pitchFamily="34" charset="0"/>
                <a:ea typeface="ＭＳ Ｐゴシック" charset="-128"/>
                <a:cs typeface="Arial" pitchFamily="34" charset="0"/>
                <a:sym typeface="ヒラギノ角ゴ Pro W6" charset="0"/>
              </a:rPr>
              <a:t>Continuum eq.</a:t>
            </a:r>
          </a:p>
        </p:txBody>
      </p:sp>
      <p:sp>
        <p:nvSpPr>
          <p:cNvPr id="18452" name="Rectangle 20"/>
          <p:cNvSpPr>
            <a:spLocks/>
          </p:cNvSpPr>
          <p:nvPr/>
        </p:nvSpPr>
        <p:spPr bwMode="auto">
          <a:xfrm>
            <a:off x="427087" y="4184724"/>
            <a:ext cx="1696641" cy="267891"/>
          </a:xfrm>
          <a:prstGeom prst="rect">
            <a:avLst/>
          </a:prstGeom>
          <a:noFill/>
          <a:ln w="12700" cap="flat">
            <a:noFill/>
            <a:miter lim="800000"/>
            <a:headEnd type="none" w="med" len="med"/>
            <a:tailEnd type="none" w="med" len="med"/>
          </a:ln>
        </p:spPr>
        <p:txBody>
          <a:bodyPr lIns="0" tIns="0" rIns="0" bIns="0" anchor="ctr"/>
          <a:lstStyle/>
          <a:p>
            <a:pPr fontAlgn="auto">
              <a:spcBef>
                <a:spcPts val="0"/>
              </a:spcBef>
              <a:spcAft>
                <a:spcPts val="0"/>
              </a:spcAft>
            </a:pPr>
            <a:r>
              <a:rPr lang="en-US" altLang="ja-JP" sz="1500" b="1" dirty="0">
                <a:solidFill>
                  <a:prstClr val="black"/>
                </a:solidFill>
                <a:latin typeface="Arial" pitchFamily="34" charset="0"/>
                <a:ea typeface="ＭＳ Ｐゴシック" charset="-128"/>
                <a:cs typeface="Arial" pitchFamily="34" charset="0"/>
                <a:sym typeface="ヒラギノ角ゴ Pro W6" charset="0"/>
              </a:rPr>
              <a:t>Momentum eq.</a:t>
            </a:r>
          </a:p>
        </p:txBody>
      </p:sp>
      <p:sp>
        <p:nvSpPr>
          <p:cNvPr id="18453" name="Rectangle 21"/>
          <p:cNvSpPr>
            <a:spLocks/>
          </p:cNvSpPr>
          <p:nvPr/>
        </p:nvSpPr>
        <p:spPr bwMode="auto">
          <a:xfrm>
            <a:off x="427086" y="4827662"/>
            <a:ext cx="1768649" cy="250031"/>
          </a:xfrm>
          <a:prstGeom prst="rect">
            <a:avLst/>
          </a:prstGeom>
          <a:noFill/>
          <a:ln w="12700" cap="flat">
            <a:noFill/>
            <a:miter lim="800000"/>
            <a:headEnd type="none" w="med" len="med"/>
            <a:tailEnd type="none" w="med" len="med"/>
          </a:ln>
        </p:spPr>
        <p:txBody>
          <a:bodyPr lIns="0" tIns="0" rIns="0" bIns="0" anchor="ctr"/>
          <a:lstStyle/>
          <a:p>
            <a:pPr fontAlgn="auto">
              <a:lnSpc>
                <a:spcPct val="80000"/>
              </a:lnSpc>
              <a:spcBef>
                <a:spcPts val="0"/>
              </a:spcBef>
              <a:spcAft>
                <a:spcPts val="0"/>
              </a:spcAft>
            </a:pPr>
            <a:r>
              <a:rPr lang="en-US" altLang="ja-JP" sz="1400" b="1" dirty="0">
                <a:solidFill>
                  <a:prstClr val="black"/>
                </a:solidFill>
                <a:latin typeface="Arial" pitchFamily="34" charset="0"/>
                <a:ea typeface="ＭＳ Ｐゴシック" charset="-128"/>
                <a:cs typeface="Arial" pitchFamily="34" charset="0"/>
                <a:sym typeface="ヒラギノ角ゴ Pro W6" charset="0"/>
              </a:rPr>
              <a:t>Level-Set advection</a:t>
            </a:r>
          </a:p>
        </p:txBody>
      </p:sp>
      <p:sp>
        <p:nvSpPr>
          <p:cNvPr id="18454" name="Rectangle 22"/>
          <p:cNvSpPr>
            <a:spLocks/>
          </p:cNvSpPr>
          <p:nvPr/>
        </p:nvSpPr>
        <p:spPr bwMode="auto">
          <a:xfrm>
            <a:off x="427087" y="5354513"/>
            <a:ext cx="1768649" cy="526852"/>
          </a:xfrm>
          <a:prstGeom prst="rect">
            <a:avLst/>
          </a:prstGeom>
          <a:noFill/>
          <a:ln w="12700" cap="flat">
            <a:noFill/>
            <a:miter lim="800000"/>
            <a:headEnd type="none" w="med" len="med"/>
            <a:tailEnd type="none" w="med" len="med"/>
          </a:ln>
        </p:spPr>
        <p:txBody>
          <a:bodyPr lIns="0" tIns="0" rIns="0" bIns="0" anchor="ctr"/>
          <a:lstStyle/>
          <a:p>
            <a:pPr fontAlgn="auto">
              <a:lnSpc>
                <a:spcPct val="80000"/>
              </a:lnSpc>
              <a:spcBef>
                <a:spcPts val="0"/>
              </a:spcBef>
              <a:spcAft>
                <a:spcPts val="0"/>
              </a:spcAft>
            </a:pPr>
            <a:r>
              <a:rPr lang="en-US" altLang="ja-JP" sz="1500" b="1" dirty="0">
                <a:solidFill>
                  <a:prstClr val="black"/>
                </a:solidFill>
                <a:latin typeface="Arial" pitchFamily="34" charset="0"/>
                <a:ea typeface="ＭＳ Ｐゴシック" charset="-128"/>
                <a:cs typeface="Arial" pitchFamily="34" charset="0"/>
                <a:sym typeface="ヒラギノ角ゴ Pro W6" charset="0"/>
              </a:rPr>
              <a:t>VOF continuum eq.</a:t>
            </a:r>
          </a:p>
        </p:txBody>
      </p:sp>
      <p:sp>
        <p:nvSpPr>
          <p:cNvPr id="18455" name="Rectangle 23"/>
          <p:cNvSpPr>
            <a:spLocks/>
          </p:cNvSpPr>
          <p:nvPr/>
        </p:nvSpPr>
        <p:spPr bwMode="auto">
          <a:xfrm>
            <a:off x="427087" y="5917084"/>
            <a:ext cx="1696641" cy="482203"/>
          </a:xfrm>
          <a:prstGeom prst="rect">
            <a:avLst/>
          </a:prstGeom>
          <a:noFill/>
          <a:ln w="12700" cap="flat">
            <a:noFill/>
            <a:miter lim="800000"/>
            <a:headEnd type="none" w="med" len="med"/>
            <a:tailEnd type="none" w="med" len="med"/>
          </a:ln>
        </p:spPr>
        <p:txBody>
          <a:bodyPr lIns="0" tIns="0" rIns="0" bIns="0" anchor="ctr"/>
          <a:lstStyle/>
          <a:p>
            <a:pPr fontAlgn="auto">
              <a:lnSpc>
                <a:spcPct val="80000"/>
              </a:lnSpc>
              <a:spcBef>
                <a:spcPts val="0"/>
              </a:spcBef>
              <a:spcAft>
                <a:spcPts val="0"/>
              </a:spcAft>
            </a:pPr>
            <a:r>
              <a:rPr lang="en-US" altLang="ja-JP" sz="1400" b="1" dirty="0">
                <a:solidFill>
                  <a:prstClr val="black"/>
                </a:solidFill>
                <a:latin typeface="Arial" pitchFamily="34" charset="0"/>
                <a:ea typeface="ＭＳ Ｐゴシック" charset="-128"/>
                <a:cs typeface="Arial" pitchFamily="34" charset="0"/>
                <a:sym typeface="ヒラギノ角ゴ Pro W6" charset="0"/>
              </a:rPr>
              <a:t>Level-Set </a:t>
            </a:r>
          </a:p>
          <a:p>
            <a:pPr fontAlgn="auto">
              <a:lnSpc>
                <a:spcPct val="80000"/>
              </a:lnSpc>
              <a:spcBef>
                <a:spcPts val="0"/>
              </a:spcBef>
              <a:spcAft>
                <a:spcPts val="0"/>
              </a:spcAft>
            </a:pPr>
            <a:r>
              <a:rPr lang="en-US" altLang="ja-JP" sz="1400" b="1" dirty="0">
                <a:solidFill>
                  <a:prstClr val="black"/>
                </a:solidFill>
                <a:latin typeface="Arial" pitchFamily="34" charset="0"/>
                <a:ea typeface="ＭＳ Ｐゴシック" charset="-128"/>
                <a:cs typeface="Arial" pitchFamily="34" charset="0"/>
                <a:sym typeface="ヒラギノ角ゴ Pro W6" charset="0"/>
              </a:rPr>
              <a:t>re-initialization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6646"/>
            <a:ext cx="8229600" cy="634082"/>
          </a:xfrm>
        </p:spPr>
        <p:txBody>
          <a:bodyPr>
            <a:normAutofit/>
          </a:bodyPr>
          <a:lstStyle/>
          <a:p>
            <a:r>
              <a:rPr kumimoji="1" lang="en-US" altLang="ja-JP" sz="3200" dirty="0" smtClean="0">
                <a:latin typeface="Arial" pitchFamily="34" charset="0"/>
                <a:cs typeface="Arial" pitchFamily="34" charset="0"/>
              </a:rPr>
              <a:t>NukadaFFT 1.0 release !?</a:t>
            </a:r>
            <a:endParaRPr kumimoji="1" lang="ja-JP" altLang="en-US" sz="3200" dirty="0">
              <a:latin typeface="Arial" pitchFamily="34" charset="0"/>
              <a:cs typeface="Arial" pitchFamily="34"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3418010"/>
            <a:ext cx="4608512" cy="3107334"/>
          </a:xfrm>
          <a:prstGeom prst="rect">
            <a:avLst/>
          </a:prstGeom>
        </p:spPr>
      </p:pic>
      <p:sp>
        <p:nvSpPr>
          <p:cNvPr id="4" name="テキスト ボックス 3"/>
          <p:cNvSpPr txBox="1"/>
          <p:nvPr/>
        </p:nvSpPr>
        <p:spPr>
          <a:xfrm>
            <a:off x="6934200" y="457200"/>
            <a:ext cx="1981200" cy="461665"/>
          </a:xfrm>
          <a:prstGeom prst="rect">
            <a:avLst/>
          </a:prstGeom>
          <a:noFill/>
        </p:spPr>
        <p:txBody>
          <a:bodyPr wrap="square" rtlCol="0">
            <a:spAutoFit/>
          </a:bodyPr>
          <a:lstStyle/>
          <a:p>
            <a:pPr algn="ctr" fontAlgn="auto">
              <a:spcBef>
                <a:spcPts val="0"/>
              </a:spcBef>
              <a:spcAft>
                <a:spcPts val="0"/>
              </a:spcAft>
            </a:pPr>
            <a:r>
              <a:rPr lang="en-US" altLang="ja-JP" sz="2400" dirty="0" smtClean="0">
                <a:solidFill>
                  <a:prstClr val="black"/>
                </a:solidFill>
                <a:latin typeface="Arial" pitchFamily="34" charset="0"/>
                <a:ea typeface="ＭＳ Ｐゴシック"/>
                <a:cs typeface="Arial" pitchFamily="34" charset="0"/>
              </a:rPr>
              <a:t>[SC08,SC09]</a:t>
            </a:r>
            <a:endParaRPr lang="ja-JP" altLang="en-US" sz="2400" dirty="0">
              <a:solidFill>
                <a:prstClr val="black"/>
              </a:solidFill>
              <a:latin typeface="Arial" pitchFamily="34" charset="0"/>
              <a:ea typeface="ＭＳ Ｐゴシック"/>
              <a:cs typeface="Arial" pitchFamily="34" charset="0"/>
            </a:endParaRPr>
          </a:p>
        </p:txBody>
      </p:sp>
      <p:sp>
        <p:nvSpPr>
          <p:cNvPr id="6" name="テキスト ボックス 5"/>
          <p:cNvSpPr txBox="1"/>
          <p:nvPr/>
        </p:nvSpPr>
        <p:spPr>
          <a:xfrm>
            <a:off x="303744" y="1628800"/>
            <a:ext cx="4772312" cy="1569660"/>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Arial" pitchFamily="34" charset="0"/>
                <a:ea typeface="ＭＳ Ｐゴシック"/>
                <a:cs typeface="Arial" pitchFamily="34" charset="0"/>
              </a:rPr>
              <a:t>Tuning Parameters:</a:t>
            </a:r>
          </a:p>
          <a:p>
            <a:pPr marL="342900" indent="-342900" fontAlgn="auto">
              <a:spcBef>
                <a:spcPts val="0"/>
              </a:spcBef>
              <a:spcAft>
                <a:spcPts val="0"/>
              </a:spcAft>
              <a:buFontTx/>
              <a:buAutoNum type="arabicParenBoth"/>
            </a:pPr>
            <a:r>
              <a:rPr lang="en-US" altLang="ja-JP" sz="1600" dirty="0" smtClean="0">
                <a:solidFill>
                  <a:prstClr val="black"/>
                </a:solidFill>
                <a:latin typeface="Arial" pitchFamily="34" charset="0"/>
                <a:ea typeface="ＭＳ Ｐゴシック"/>
                <a:cs typeface="Arial" pitchFamily="34" charset="0"/>
              </a:rPr>
              <a:t>Factorization of transform size.</a:t>
            </a:r>
          </a:p>
          <a:p>
            <a:pPr marL="342900" indent="-342900" fontAlgn="auto">
              <a:spcBef>
                <a:spcPts val="0"/>
              </a:spcBef>
              <a:spcAft>
                <a:spcPts val="0"/>
              </a:spcAft>
              <a:buFontTx/>
              <a:buAutoNum type="arabicParenBoth"/>
            </a:pPr>
            <a:r>
              <a:rPr lang="en-US" altLang="ja-JP" sz="1600" dirty="0" smtClean="0">
                <a:solidFill>
                  <a:prstClr val="black"/>
                </a:solidFill>
                <a:latin typeface="Arial" pitchFamily="34" charset="0"/>
                <a:ea typeface="ＭＳ Ｐゴシック"/>
                <a:cs typeface="Arial" pitchFamily="34" charset="0"/>
              </a:rPr>
              <a:t># of threads launched per SM.</a:t>
            </a:r>
          </a:p>
          <a:p>
            <a:pPr marL="342900" indent="-342900" fontAlgn="auto">
              <a:spcBef>
                <a:spcPts val="0"/>
              </a:spcBef>
              <a:spcAft>
                <a:spcPts val="0"/>
              </a:spcAft>
              <a:buFontTx/>
              <a:buAutoNum type="arabicParenBoth"/>
            </a:pPr>
            <a:r>
              <a:rPr lang="en-US" altLang="ja-JP" sz="1600" dirty="0" smtClean="0">
                <a:solidFill>
                  <a:prstClr val="black"/>
                </a:solidFill>
                <a:latin typeface="Arial" pitchFamily="34" charset="0"/>
                <a:ea typeface="ＭＳ Ｐゴシック"/>
                <a:cs typeface="Arial" pitchFamily="34" charset="0"/>
              </a:rPr>
              <a:t>Padding insertion patters for shared memory</a:t>
            </a:r>
          </a:p>
          <a:p>
            <a:pPr fontAlgn="auto">
              <a:spcBef>
                <a:spcPts val="0"/>
              </a:spcBef>
              <a:spcAft>
                <a:spcPts val="0"/>
              </a:spcAft>
            </a:pPr>
            <a:r>
              <a:rPr lang="en-US" altLang="ja-JP" sz="1600" dirty="0" smtClean="0">
                <a:solidFill>
                  <a:prstClr val="black"/>
                </a:solidFill>
                <a:latin typeface="Arial" pitchFamily="34" charset="0"/>
                <a:ea typeface="ＭＳ Ｐゴシック"/>
                <a:cs typeface="Arial" pitchFamily="34" charset="0"/>
              </a:rPr>
              <a:t>The library generates many kinds of FFT kernels and selects the fastest one. (exhaustive)</a:t>
            </a:r>
            <a:endParaRPr lang="ja-JP" altLang="en-US" sz="1600" dirty="0">
              <a:solidFill>
                <a:prstClr val="black"/>
              </a:solidFill>
              <a:latin typeface="Arial" pitchFamily="34" charset="0"/>
              <a:ea typeface="ＭＳ Ｐゴシック"/>
              <a:cs typeface="Arial" pitchFamily="34" charset="0"/>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116632"/>
            <a:ext cx="1371192" cy="1368152"/>
          </a:xfrm>
          <a:prstGeom prst="rect">
            <a:avLst/>
          </a:prstGeom>
        </p:spPr>
      </p:pic>
      <p:sp>
        <p:nvSpPr>
          <p:cNvPr id="5" name="テキスト ボックス 4"/>
          <p:cNvSpPr txBox="1"/>
          <p:nvPr/>
        </p:nvSpPr>
        <p:spPr>
          <a:xfrm>
            <a:off x="1447800" y="990600"/>
            <a:ext cx="7220584" cy="707886"/>
          </a:xfrm>
          <a:prstGeom prst="rect">
            <a:avLst/>
          </a:prstGeom>
          <a:noFill/>
        </p:spPr>
        <p:txBody>
          <a:bodyPr wrap="square" rtlCol="0">
            <a:spAutoFit/>
          </a:bodyPr>
          <a:lstStyle/>
          <a:p>
            <a:pPr algn="ctr" fontAlgn="auto">
              <a:spcBef>
                <a:spcPts val="0"/>
              </a:spcBef>
              <a:spcAft>
                <a:spcPts val="0"/>
              </a:spcAft>
            </a:pPr>
            <a:r>
              <a:rPr lang="en-US" altLang="ja-JP" sz="2000" b="1" dirty="0" smtClean="0">
                <a:solidFill>
                  <a:srgbClr val="C00000"/>
                </a:solidFill>
                <a:latin typeface="Arial" pitchFamily="34" charset="0"/>
                <a:ea typeface="ＭＳ Ｐゴシック"/>
                <a:cs typeface="Arial" pitchFamily="34" charset="0"/>
              </a:rPr>
              <a:t>NukadaFFT library is a very fast auto-tuning FFT library for CUDA GPUs.</a:t>
            </a:r>
            <a:endParaRPr lang="ja-JP" altLang="en-US" sz="2000" b="1" dirty="0">
              <a:solidFill>
                <a:srgbClr val="C00000"/>
              </a:solidFill>
              <a:latin typeface="Arial" pitchFamily="34" charset="0"/>
              <a:ea typeface="ＭＳ Ｐゴシック"/>
              <a:cs typeface="Arial" pitchFamily="34" charset="0"/>
            </a:endParaRPr>
          </a:p>
        </p:txBody>
      </p:sp>
      <p:sp>
        <p:nvSpPr>
          <p:cNvPr id="8" name="テキスト ボックス 7"/>
          <p:cNvSpPr txBox="1"/>
          <p:nvPr/>
        </p:nvSpPr>
        <p:spPr>
          <a:xfrm>
            <a:off x="5292080" y="1753652"/>
            <a:ext cx="3600400" cy="523220"/>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For more details, you can see GTC 2010 Research Poster, or catch the author.</a:t>
            </a:r>
            <a:endParaRPr lang="ja-JP" altLang="en-US" sz="1400" dirty="0">
              <a:solidFill>
                <a:prstClr val="black"/>
              </a:solidFill>
              <a:latin typeface="Arial" pitchFamily="34" charset="0"/>
              <a:ea typeface="ＭＳ Ｐゴシック"/>
              <a:cs typeface="Arial" pitchFamily="34" charset="0"/>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92080" y="2328777"/>
            <a:ext cx="3504272" cy="2252351"/>
          </a:xfrm>
          <a:prstGeom prst="rect">
            <a:avLst/>
          </a:prstGeom>
        </p:spPr>
      </p:pic>
      <p:sp>
        <p:nvSpPr>
          <p:cNvPr id="10" name="テキスト ボックス 9"/>
          <p:cNvSpPr txBox="1"/>
          <p:nvPr/>
        </p:nvSpPr>
        <p:spPr>
          <a:xfrm>
            <a:off x="5244192" y="4581128"/>
            <a:ext cx="3504272" cy="523220"/>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Calibri"/>
                <a:ea typeface="ＭＳ Ｐゴシック"/>
              </a:rPr>
              <a:t>You can try online benchmarking as for the size you are interested in.</a:t>
            </a:r>
            <a:endParaRPr lang="ja-JP" altLang="en-US" sz="1400" dirty="0">
              <a:solidFill>
                <a:prstClr val="black"/>
              </a:solidFill>
              <a:latin typeface="Calibri"/>
              <a:ea typeface="ＭＳ Ｐゴシック"/>
            </a:endParaRPr>
          </a:p>
        </p:txBody>
      </p:sp>
      <p:sp>
        <p:nvSpPr>
          <p:cNvPr id="11" name="テキスト ボックス 10"/>
          <p:cNvSpPr txBox="1"/>
          <p:nvPr/>
        </p:nvSpPr>
        <p:spPr>
          <a:xfrm>
            <a:off x="5076056" y="5157192"/>
            <a:ext cx="3816424"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http://matsu-www.is.titech.ac.jp/~nukada/nufft/</a:t>
            </a:r>
            <a:endParaRPr lang="ja-JP" altLang="en-US" sz="1400" dirty="0">
              <a:solidFill>
                <a:prstClr val="black"/>
              </a:solidFill>
              <a:latin typeface="Arial" pitchFamily="34" charset="0"/>
              <a:ea typeface="ＭＳ Ｐゴシック"/>
              <a:cs typeface="Arial" pitchFamily="34" charset="0"/>
            </a:endParaRPr>
          </a:p>
        </p:txBody>
      </p:sp>
      <p:sp>
        <p:nvSpPr>
          <p:cNvPr id="12" name="テキスト ボックス 11"/>
          <p:cNvSpPr txBox="1"/>
          <p:nvPr/>
        </p:nvSpPr>
        <p:spPr>
          <a:xfrm>
            <a:off x="5029200" y="5638800"/>
            <a:ext cx="4114800" cy="1015663"/>
          </a:xfrm>
          <a:prstGeom prst="rect">
            <a:avLst/>
          </a:prstGeom>
          <a:noFill/>
        </p:spPr>
        <p:txBody>
          <a:bodyPr wrap="square" rtlCol="0">
            <a:spAutoFit/>
          </a:bodyPr>
          <a:lstStyle/>
          <a:p>
            <a:pPr algn="ctr"/>
            <a:r>
              <a:rPr lang="en-US" altLang="ja-JP" sz="2000" dirty="0" smtClean="0">
                <a:solidFill>
                  <a:srgbClr val="C00000"/>
                </a:solidFill>
              </a:rPr>
              <a:t>4~5 times more power</a:t>
            </a:r>
            <a:br>
              <a:rPr lang="en-US" altLang="ja-JP" sz="2000" dirty="0" smtClean="0">
                <a:solidFill>
                  <a:srgbClr val="C00000"/>
                </a:solidFill>
              </a:rPr>
            </a:br>
            <a:r>
              <a:rPr lang="en-US" altLang="ja-JP" sz="2000" dirty="0" smtClean="0">
                <a:solidFill>
                  <a:srgbClr val="C00000"/>
                </a:solidFill>
              </a:rPr>
              <a:t>efficient than CPUs per socket</a:t>
            </a:r>
            <a:endParaRPr kumimoji="1" lang="ja-JP" altLang="en-US" sz="2000" dirty="0">
              <a:solidFill>
                <a:srgbClr val="C00000"/>
              </a:solidFill>
            </a:endParaRPr>
          </a:p>
        </p:txBody>
      </p:sp>
    </p:spTree>
    <p:extLst>
      <p:ext uri="{BB962C8B-B14F-4D97-AF65-F5344CB8AC3E}">
        <p14:creationId xmlns:p14="http://schemas.microsoft.com/office/powerpoint/2010/main" xmlns="" val="28769167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CD9EAF29-356D-431F-B384-D07B9AE9F4D7}" type="slidenum">
              <a:rPr lang="ja-JP" altLang="en-US" smtClean="0">
                <a:solidFill>
                  <a:prstClr val="black">
                    <a:tint val="75000"/>
                  </a:prstClr>
                </a:solidFill>
              </a:rPr>
              <a:pPr/>
              <a:t>70</a:t>
            </a:fld>
            <a:endParaRPr lang="ja-JP" altLang="en-US">
              <a:solidFill>
                <a:prstClr val="black">
                  <a:tint val="75000"/>
                </a:prstClr>
              </a:solidFill>
            </a:endParaRPr>
          </a:p>
        </p:txBody>
      </p:sp>
      <p:pic>
        <p:nvPicPr>
          <p:cNvPr id="5" name="dam_dreak30fps.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7"/>
          <p:cNvGrpSpPr/>
          <p:nvPr/>
        </p:nvGrpSpPr>
        <p:grpSpPr>
          <a:xfrm>
            <a:off x="3266430" y="3861048"/>
            <a:ext cx="936104" cy="3165726"/>
            <a:chOff x="971600" y="332656"/>
            <a:chExt cx="2448272" cy="7056784"/>
          </a:xfrm>
        </p:grpSpPr>
        <p:pic>
          <p:nvPicPr>
            <p:cNvPr id="1029" name="Picture 5" descr="C:\Documents and Settings\taoki\デスクトップ\Airway\CT\IM-0001-0601.jpg"/>
            <p:cNvPicPr>
              <a:picLocks noChangeAspect="1" noChangeArrowheads="1"/>
            </p:cNvPicPr>
            <p:nvPr/>
          </p:nvPicPr>
          <p:blipFill>
            <a:blip r:embed="rId4" cstate="print"/>
            <a:srcRect/>
            <a:stretch>
              <a:fillRect/>
            </a:stretch>
          </p:blipFill>
          <p:spPr bwMode="auto">
            <a:xfrm>
              <a:off x="981472" y="4951040"/>
              <a:ext cx="2438400" cy="2438400"/>
            </a:xfrm>
            <a:prstGeom prst="rect">
              <a:avLst/>
            </a:prstGeom>
            <a:noFill/>
            <a:ln>
              <a:solidFill>
                <a:schemeClr val="tx1"/>
              </a:solidFill>
            </a:ln>
            <a:scene3d>
              <a:camera prst="isometricOffAxis1Top"/>
              <a:lightRig rig="threePt" dir="t"/>
            </a:scene3d>
          </p:spPr>
        </p:pic>
        <p:pic>
          <p:nvPicPr>
            <p:cNvPr id="1030" name="Picture 6" descr="C:\Documents and Settings\taoki\デスクトップ\Airway\CT\IM-0001-0551.jpg"/>
            <p:cNvPicPr>
              <a:picLocks noChangeAspect="1" noChangeArrowheads="1"/>
            </p:cNvPicPr>
            <p:nvPr/>
          </p:nvPicPr>
          <p:blipFill>
            <a:blip r:embed="rId5" cstate="print"/>
            <a:srcRect/>
            <a:stretch>
              <a:fillRect/>
            </a:stretch>
          </p:blipFill>
          <p:spPr bwMode="auto">
            <a:xfrm>
              <a:off x="981472" y="4374976"/>
              <a:ext cx="2438400" cy="2438400"/>
            </a:xfrm>
            <a:prstGeom prst="rect">
              <a:avLst/>
            </a:prstGeom>
            <a:noFill/>
            <a:ln>
              <a:solidFill>
                <a:schemeClr val="tx1"/>
              </a:solidFill>
            </a:ln>
            <a:scene3d>
              <a:camera prst="isometricOffAxis1Top"/>
              <a:lightRig rig="threePt" dir="t"/>
            </a:scene3d>
          </p:spPr>
        </p:pic>
        <p:pic>
          <p:nvPicPr>
            <p:cNvPr id="1031" name="Picture 7" descr="C:\Documents and Settings\taoki\デスクトップ\Airway\CT\IM-0001-0501.jpg"/>
            <p:cNvPicPr>
              <a:picLocks noChangeAspect="1" noChangeArrowheads="1"/>
            </p:cNvPicPr>
            <p:nvPr/>
          </p:nvPicPr>
          <p:blipFill>
            <a:blip r:embed="rId6" cstate="print"/>
            <a:srcRect/>
            <a:stretch>
              <a:fillRect/>
            </a:stretch>
          </p:blipFill>
          <p:spPr bwMode="auto">
            <a:xfrm>
              <a:off x="981472" y="3798912"/>
              <a:ext cx="2438400" cy="2438400"/>
            </a:xfrm>
            <a:prstGeom prst="rect">
              <a:avLst/>
            </a:prstGeom>
            <a:noFill/>
            <a:ln>
              <a:solidFill>
                <a:schemeClr val="tx1"/>
              </a:solidFill>
            </a:ln>
            <a:scene3d>
              <a:camera prst="isometricOffAxis1Top"/>
              <a:lightRig rig="threePt" dir="t"/>
            </a:scene3d>
          </p:spPr>
        </p:pic>
        <p:pic>
          <p:nvPicPr>
            <p:cNvPr id="1033" name="Picture 9" descr="C:\Documents and Settings\taoki\デスクトップ\Airway\CT\IM-0001-0401.jpg"/>
            <p:cNvPicPr>
              <a:picLocks noChangeAspect="1" noChangeArrowheads="1"/>
            </p:cNvPicPr>
            <p:nvPr/>
          </p:nvPicPr>
          <p:blipFill>
            <a:blip r:embed="rId7" cstate="print"/>
            <a:srcRect/>
            <a:stretch>
              <a:fillRect/>
            </a:stretch>
          </p:blipFill>
          <p:spPr bwMode="auto">
            <a:xfrm>
              <a:off x="981472" y="3222848"/>
              <a:ext cx="2438400" cy="2438400"/>
            </a:xfrm>
            <a:prstGeom prst="rect">
              <a:avLst/>
            </a:prstGeom>
            <a:noFill/>
            <a:ln>
              <a:solidFill>
                <a:schemeClr val="tx1"/>
              </a:solidFill>
            </a:ln>
            <a:scene3d>
              <a:camera prst="isometricOffAxis1Top"/>
              <a:lightRig rig="threePt" dir="t"/>
            </a:scene3d>
          </p:spPr>
        </p:pic>
        <p:pic>
          <p:nvPicPr>
            <p:cNvPr id="1035" name="Picture 11" descr="C:\Documents and Settings\taoki\デスクトップ\Airway\CT\IM-0001-0251.jpg"/>
            <p:cNvPicPr>
              <a:picLocks noChangeAspect="1" noChangeArrowheads="1"/>
            </p:cNvPicPr>
            <p:nvPr/>
          </p:nvPicPr>
          <p:blipFill>
            <a:blip r:embed="rId8" cstate="print"/>
            <a:srcRect/>
            <a:stretch>
              <a:fillRect/>
            </a:stretch>
          </p:blipFill>
          <p:spPr bwMode="auto">
            <a:xfrm>
              <a:off x="981472" y="2646784"/>
              <a:ext cx="2438400" cy="2438400"/>
            </a:xfrm>
            <a:prstGeom prst="rect">
              <a:avLst/>
            </a:prstGeom>
            <a:noFill/>
            <a:ln>
              <a:solidFill>
                <a:schemeClr val="tx1"/>
              </a:solidFill>
            </a:ln>
            <a:scene3d>
              <a:camera prst="isometricOffAxis1Top"/>
              <a:lightRig rig="threePt" dir="t"/>
            </a:scene3d>
          </p:spPr>
        </p:pic>
        <p:pic>
          <p:nvPicPr>
            <p:cNvPr id="1036" name="Picture 12" descr="C:\Documents and Settings\taoki\デスクトップ\Airway\CT\IM-0001-0201.jpg"/>
            <p:cNvPicPr>
              <a:picLocks noChangeAspect="1" noChangeArrowheads="1"/>
            </p:cNvPicPr>
            <p:nvPr/>
          </p:nvPicPr>
          <p:blipFill>
            <a:blip r:embed="rId9" cstate="print"/>
            <a:srcRect/>
            <a:stretch>
              <a:fillRect/>
            </a:stretch>
          </p:blipFill>
          <p:spPr bwMode="auto">
            <a:xfrm>
              <a:off x="981472" y="2070720"/>
              <a:ext cx="2438400" cy="2438400"/>
            </a:xfrm>
            <a:prstGeom prst="rect">
              <a:avLst/>
            </a:prstGeom>
            <a:noFill/>
            <a:ln>
              <a:solidFill>
                <a:schemeClr val="tx1"/>
              </a:solidFill>
            </a:ln>
            <a:scene3d>
              <a:camera prst="isometricOffAxis1Top"/>
              <a:lightRig rig="threePt" dir="t"/>
            </a:scene3d>
          </p:spPr>
        </p:pic>
        <p:pic>
          <p:nvPicPr>
            <p:cNvPr id="1038" name="Picture 14" descr="C:\Documents and Settings\taoki\デスクトップ\Airway\CT\IM-0001-0101.jpg"/>
            <p:cNvPicPr>
              <a:picLocks noChangeAspect="1" noChangeArrowheads="1"/>
            </p:cNvPicPr>
            <p:nvPr/>
          </p:nvPicPr>
          <p:blipFill>
            <a:blip r:embed="rId10" cstate="print"/>
            <a:srcRect/>
            <a:stretch>
              <a:fillRect/>
            </a:stretch>
          </p:blipFill>
          <p:spPr bwMode="auto">
            <a:xfrm>
              <a:off x="981472" y="1484784"/>
              <a:ext cx="2438400" cy="2438400"/>
            </a:xfrm>
            <a:prstGeom prst="rect">
              <a:avLst/>
            </a:prstGeom>
            <a:noFill/>
            <a:ln>
              <a:solidFill>
                <a:schemeClr val="tx1"/>
              </a:solidFill>
            </a:ln>
            <a:scene3d>
              <a:camera prst="isometricOffAxis1Top"/>
              <a:lightRig rig="threePt" dir="t"/>
            </a:scene3d>
          </p:spPr>
        </p:pic>
        <p:pic>
          <p:nvPicPr>
            <p:cNvPr id="1027" name="Picture 3" descr="C:\Documents and Settings\taoki\デスクトップ\Airway\CT\IM-0001-0051.jpg"/>
            <p:cNvPicPr>
              <a:picLocks noChangeAspect="1" noChangeArrowheads="1"/>
            </p:cNvPicPr>
            <p:nvPr/>
          </p:nvPicPr>
          <p:blipFill>
            <a:blip r:embed="rId11" cstate="print"/>
            <a:srcRect/>
            <a:stretch>
              <a:fillRect/>
            </a:stretch>
          </p:blipFill>
          <p:spPr bwMode="auto">
            <a:xfrm>
              <a:off x="981472" y="908720"/>
              <a:ext cx="2438400" cy="2438400"/>
            </a:xfrm>
            <a:prstGeom prst="rect">
              <a:avLst/>
            </a:prstGeom>
            <a:noFill/>
            <a:ln>
              <a:solidFill>
                <a:schemeClr val="tx1"/>
              </a:solidFill>
            </a:ln>
            <a:scene3d>
              <a:camera prst="isometricOffAxis1Top"/>
              <a:lightRig rig="threePt" dir="t"/>
            </a:scene3d>
          </p:spPr>
        </p:pic>
        <p:pic>
          <p:nvPicPr>
            <p:cNvPr id="1028" name="Picture 4" descr="C:\Documents and Settings\taoki\デスクトップ\Airway\CT\IM-0001-0001.jpg"/>
            <p:cNvPicPr>
              <a:picLocks noChangeAspect="1" noChangeArrowheads="1"/>
            </p:cNvPicPr>
            <p:nvPr/>
          </p:nvPicPr>
          <p:blipFill>
            <a:blip r:embed="rId12" cstate="print"/>
            <a:srcRect/>
            <a:stretch>
              <a:fillRect/>
            </a:stretch>
          </p:blipFill>
          <p:spPr bwMode="auto">
            <a:xfrm>
              <a:off x="971600" y="332656"/>
              <a:ext cx="2438400" cy="2438400"/>
            </a:xfrm>
            <a:prstGeom prst="rect">
              <a:avLst/>
            </a:prstGeom>
            <a:noFill/>
            <a:ln>
              <a:solidFill>
                <a:schemeClr val="tx1"/>
              </a:solidFill>
            </a:ln>
            <a:scene3d>
              <a:camera prst="isometricOffAxis1Top"/>
              <a:lightRig rig="threePt" dir="t"/>
            </a:scene3d>
          </p:spPr>
        </p:pic>
      </p:grpSp>
      <p:sp>
        <p:nvSpPr>
          <p:cNvPr id="21" name="タイトル 20"/>
          <p:cNvSpPr>
            <a:spLocks noGrp="1"/>
          </p:cNvSpPr>
          <p:nvPr>
            <p:ph type="title" idx="4294967295"/>
          </p:nvPr>
        </p:nvSpPr>
        <p:spPr>
          <a:xfrm>
            <a:off x="1219200" y="0"/>
            <a:ext cx="5040560" cy="524308"/>
          </a:xfrm>
        </p:spPr>
        <p:txBody>
          <a:bodyPr>
            <a:normAutofit fontScale="90000"/>
          </a:bodyPr>
          <a:lstStyle/>
          <a:p>
            <a:r>
              <a:rPr kumimoji="1" lang="en-US" altLang="ja-JP" sz="3600" b="1" dirty="0" smtClean="0">
                <a:latin typeface="Arial" pitchFamily="34" charset="0"/>
                <a:cs typeface="Arial" pitchFamily="34" charset="0"/>
              </a:rPr>
              <a:t>Pulmonary </a:t>
            </a:r>
            <a:r>
              <a:rPr lang="en-US" altLang="ja-JP" sz="3600" b="1" dirty="0" smtClean="0">
                <a:latin typeface="Arial" pitchFamily="34" charset="0"/>
                <a:cs typeface="Arial" pitchFamily="34" charset="0"/>
              </a:rPr>
              <a:t>A</a:t>
            </a:r>
            <a:r>
              <a:rPr kumimoji="1" lang="en-US" altLang="ja-JP" sz="3600" b="1" dirty="0" smtClean="0">
                <a:latin typeface="Arial" pitchFamily="34" charset="0"/>
                <a:cs typeface="Arial" pitchFamily="34" charset="0"/>
              </a:rPr>
              <a:t>irflow Study</a:t>
            </a:r>
            <a:endParaRPr kumimoji="1" lang="ja-JP" altLang="en-US" sz="3600" b="1" dirty="0">
              <a:latin typeface="Arial" pitchFamily="34" charset="0"/>
              <a:cs typeface="Arial" pitchFamily="34" charset="0"/>
            </a:endParaRPr>
          </a:p>
        </p:txBody>
      </p:sp>
      <p:sp>
        <p:nvSpPr>
          <p:cNvPr id="22" name="右矢印 21"/>
          <p:cNvSpPr/>
          <p:nvPr/>
        </p:nvSpPr>
        <p:spPr>
          <a:xfrm>
            <a:off x="4825736" y="4365104"/>
            <a:ext cx="72008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3" name="右矢印 22"/>
          <p:cNvSpPr/>
          <p:nvPr/>
        </p:nvSpPr>
        <p:spPr>
          <a:xfrm>
            <a:off x="4825736" y="5661248"/>
            <a:ext cx="720080" cy="576064"/>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テキスト ボックス 23"/>
          <p:cNvSpPr txBox="1"/>
          <p:nvPr/>
        </p:nvSpPr>
        <p:spPr>
          <a:xfrm>
            <a:off x="4465696" y="3861048"/>
            <a:ext cx="1800200" cy="523220"/>
          </a:xfrm>
          <a:prstGeom prst="rect">
            <a:avLst/>
          </a:prstGeom>
          <a:noFill/>
        </p:spPr>
        <p:txBody>
          <a:bodyPr wrap="square" rtlCol="0">
            <a:spAutoFit/>
          </a:bodyPr>
          <a:lstStyle/>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Airway structure </a:t>
            </a:r>
            <a:r>
              <a:rPr lang="en-US" altLang="ja-JP" sz="1400" b="1" dirty="0">
                <a:solidFill>
                  <a:prstClr val="black"/>
                </a:solidFill>
                <a:latin typeface="Arial" pitchFamily="34" charset="0"/>
                <a:ea typeface="ＭＳ Ｐゴシック"/>
                <a:cs typeface="Arial" pitchFamily="34" charset="0"/>
              </a:rPr>
              <a:t>E</a:t>
            </a:r>
            <a:r>
              <a:rPr lang="en-US" altLang="ja-JP" sz="1400" b="1" dirty="0" smtClean="0">
                <a:solidFill>
                  <a:prstClr val="black"/>
                </a:solidFill>
                <a:latin typeface="Arial" pitchFamily="34" charset="0"/>
                <a:ea typeface="ＭＳ Ｐゴシック"/>
                <a:cs typeface="Arial" pitchFamily="34" charset="0"/>
              </a:rPr>
              <a:t>xtraction</a:t>
            </a:r>
            <a:endParaRPr lang="ja-JP" altLang="en-US" sz="1400" b="1" dirty="0">
              <a:solidFill>
                <a:prstClr val="black"/>
              </a:solidFill>
              <a:latin typeface="Arial" pitchFamily="34" charset="0"/>
              <a:ea typeface="ＭＳ Ｐゴシック"/>
              <a:cs typeface="Arial" pitchFamily="34" charset="0"/>
            </a:endParaRPr>
          </a:p>
        </p:txBody>
      </p:sp>
      <p:sp>
        <p:nvSpPr>
          <p:cNvPr id="25" name="テキスト ボックス 24"/>
          <p:cNvSpPr txBox="1"/>
          <p:nvPr/>
        </p:nvSpPr>
        <p:spPr>
          <a:xfrm>
            <a:off x="4393688" y="5157192"/>
            <a:ext cx="1728192" cy="523220"/>
          </a:xfrm>
          <a:prstGeom prst="rect">
            <a:avLst/>
          </a:prstGeom>
          <a:noFill/>
        </p:spPr>
        <p:txBody>
          <a:bodyPr wrap="square" rtlCol="0">
            <a:spAutoFit/>
          </a:bodyPr>
          <a:lstStyle/>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Lattice Boltzmann</a:t>
            </a:r>
          </a:p>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GPU computing</a:t>
            </a:r>
            <a:endParaRPr lang="ja-JP" altLang="en-US" sz="1400" b="1" dirty="0">
              <a:solidFill>
                <a:prstClr val="black"/>
              </a:solidFill>
              <a:latin typeface="Arial" pitchFamily="34" charset="0"/>
              <a:ea typeface="ＭＳ Ｐゴシック"/>
              <a:cs typeface="Arial" pitchFamily="34" charset="0"/>
            </a:endParaRPr>
          </a:p>
        </p:txBody>
      </p:sp>
      <p:sp>
        <p:nvSpPr>
          <p:cNvPr id="19" name="テキスト ボックス 18"/>
          <p:cNvSpPr txBox="1"/>
          <p:nvPr/>
        </p:nvSpPr>
        <p:spPr>
          <a:xfrm>
            <a:off x="2762374" y="3810526"/>
            <a:ext cx="1872208" cy="338554"/>
          </a:xfrm>
          <a:prstGeom prst="rect">
            <a:avLst/>
          </a:prstGeom>
          <a:noFill/>
        </p:spPr>
        <p:txBody>
          <a:bodyPr wrap="square" rtlCol="0">
            <a:spAutoFit/>
          </a:bodyPr>
          <a:lstStyle/>
          <a:p>
            <a:pPr fontAlgn="auto">
              <a:spcBef>
                <a:spcPts val="0"/>
              </a:spcBef>
              <a:spcAft>
                <a:spcPts val="0"/>
              </a:spcAft>
            </a:pPr>
            <a:r>
              <a:rPr lang="en-US" altLang="ja-JP" sz="1600" b="1" dirty="0" smtClean="0">
                <a:solidFill>
                  <a:prstClr val="black"/>
                </a:solidFill>
                <a:latin typeface="Arial" pitchFamily="34" charset="0"/>
                <a:ea typeface="ＭＳ Ｐゴシック"/>
                <a:cs typeface="Arial" pitchFamily="34" charset="0"/>
              </a:rPr>
              <a:t>X-Ray CT images</a:t>
            </a:r>
            <a:endParaRPr lang="ja-JP" altLang="en-US" sz="1600" b="1" dirty="0">
              <a:solidFill>
                <a:prstClr val="black"/>
              </a:solidFill>
              <a:latin typeface="Arial" pitchFamily="34" charset="0"/>
              <a:ea typeface="ＭＳ Ｐゴシック"/>
              <a:cs typeface="Arial" pitchFamily="34" charset="0"/>
            </a:endParaRPr>
          </a:p>
        </p:txBody>
      </p:sp>
      <p:sp>
        <p:nvSpPr>
          <p:cNvPr id="26" name="テキスト ボックス 25"/>
          <p:cNvSpPr txBox="1"/>
          <p:nvPr/>
        </p:nvSpPr>
        <p:spPr>
          <a:xfrm>
            <a:off x="6156176" y="415697"/>
            <a:ext cx="2880320" cy="461665"/>
          </a:xfrm>
          <a:prstGeom prst="rect">
            <a:avLst/>
          </a:prstGeom>
          <a:noFill/>
        </p:spPr>
        <p:txBody>
          <a:bodyPr wrap="square" rtlCol="0">
            <a:spAutoFit/>
          </a:bodyPr>
          <a:lstStyle/>
          <a:p>
            <a:pPr fontAlgn="auto">
              <a:spcBef>
                <a:spcPts val="0"/>
              </a:spcBef>
              <a:spcAft>
                <a:spcPts val="0"/>
              </a:spcAft>
            </a:pPr>
            <a:r>
              <a:rPr lang="en-US" altLang="ja-JP" sz="1200" b="1" dirty="0" smtClean="0">
                <a:solidFill>
                  <a:prstClr val="black"/>
                </a:solidFill>
                <a:latin typeface="Arial" pitchFamily="34" charset="0"/>
                <a:ea typeface="ＭＳ Ｐゴシック"/>
                <a:cs typeface="Arial" pitchFamily="34" charset="0"/>
              </a:rPr>
              <a:t>Prof. Takayuki Aoki</a:t>
            </a:r>
            <a:br>
              <a:rPr lang="en-US" altLang="ja-JP" sz="1200" b="1" dirty="0" smtClean="0">
                <a:solidFill>
                  <a:prstClr val="black"/>
                </a:solidFill>
                <a:latin typeface="Arial" pitchFamily="34" charset="0"/>
                <a:ea typeface="ＭＳ Ｐゴシック"/>
                <a:cs typeface="Arial" pitchFamily="34" charset="0"/>
              </a:rPr>
            </a:br>
            <a:r>
              <a:rPr lang="en-US" altLang="ja-JP" sz="1200" b="1" dirty="0" smtClean="0">
                <a:solidFill>
                  <a:prstClr val="black"/>
                </a:solidFill>
                <a:latin typeface="Arial" pitchFamily="34" charset="0"/>
                <a:ea typeface="ＭＳ Ｐゴシック"/>
                <a:cs typeface="Arial" pitchFamily="34" charset="0"/>
              </a:rPr>
              <a:t>Collaboration with Tohoku University</a:t>
            </a:r>
            <a:endParaRPr lang="ja-JP" altLang="en-US" sz="1200" b="1" dirty="0">
              <a:solidFill>
                <a:prstClr val="black"/>
              </a:solidFill>
              <a:latin typeface="Arial" pitchFamily="34" charset="0"/>
              <a:ea typeface="ＭＳ Ｐゴシック"/>
              <a:cs typeface="Arial" pitchFamily="34" charset="0"/>
            </a:endParaRPr>
          </a:p>
        </p:txBody>
      </p:sp>
      <p:sp>
        <p:nvSpPr>
          <p:cNvPr id="27" name="正方形/長方形 26"/>
          <p:cNvSpPr/>
          <p:nvPr/>
        </p:nvSpPr>
        <p:spPr>
          <a:xfrm>
            <a:off x="457200" y="533400"/>
            <a:ext cx="3057247" cy="369332"/>
          </a:xfrm>
          <a:prstGeom prst="rect">
            <a:avLst/>
          </a:prstGeom>
        </p:spPr>
        <p:txBody>
          <a:bodyPr wrap="none">
            <a:spAutoFit/>
          </a:bodyPr>
          <a:lstStyle/>
          <a:p>
            <a:pPr fontAlgn="auto">
              <a:spcBef>
                <a:spcPts val="0"/>
              </a:spcBef>
              <a:spcAft>
                <a:spcPts val="0"/>
              </a:spcAft>
            </a:pPr>
            <a:r>
              <a:rPr lang="en-US" altLang="ja-JP" b="1" dirty="0">
                <a:solidFill>
                  <a:prstClr val="black"/>
                </a:solidFill>
                <a:effectLst>
                  <a:outerShdw blurRad="50800" dist="38100" algn="tr" rotWithShape="0">
                    <a:prstClr val="black">
                      <a:alpha val="40000"/>
                    </a:prstClr>
                  </a:outerShdw>
                </a:effectLst>
                <a:latin typeface="Arial"/>
                <a:ea typeface="ＭＳ Ｐゴシック"/>
                <a:cs typeface="Arial"/>
              </a:rPr>
              <a:t>Lattice Boltzmann Method</a:t>
            </a:r>
            <a:endParaRPr lang="ja-JP" altLang="en-US" dirty="0">
              <a:solidFill>
                <a:prstClr val="black"/>
              </a:solidFill>
              <a:latin typeface="Calibri"/>
              <a:ea typeface="ＭＳ Ｐゴシック"/>
            </a:endParaRPr>
          </a:p>
        </p:txBody>
      </p:sp>
      <p:grpSp>
        <p:nvGrpSpPr>
          <p:cNvPr id="3" name="Group 72"/>
          <p:cNvGrpSpPr>
            <a:grpSpLocks/>
          </p:cNvGrpSpPr>
          <p:nvPr/>
        </p:nvGrpSpPr>
        <p:grpSpPr bwMode="auto">
          <a:xfrm>
            <a:off x="35059" y="4293096"/>
            <a:ext cx="2655307" cy="2407234"/>
            <a:chOff x="1478" y="1632"/>
            <a:chExt cx="2901" cy="2581"/>
          </a:xfrm>
        </p:grpSpPr>
        <p:grpSp>
          <p:nvGrpSpPr>
            <p:cNvPr id="4" name="Group 15"/>
            <p:cNvGrpSpPr>
              <a:grpSpLocks/>
            </p:cNvGrpSpPr>
            <p:nvPr/>
          </p:nvGrpSpPr>
          <p:grpSpPr bwMode="auto">
            <a:xfrm>
              <a:off x="1652" y="1777"/>
              <a:ext cx="2498" cy="2230"/>
              <a:chOff x="528" y="720"/>
              <a:chExt cx="2208" cy="1971"/>
            </a:xfrm>
          </p:grpSpPr>
          <p:pic>
            <p:nvPicPr>
              <p:cNvPr id="50" name="Picture 2"/>
              <p:cNvPicPr>
                <a:picLocks noChangeAspect="1" noChangeArrowheads="1"/>
              </p:cNvPicPr>
              <p:nvPr/>
            </p:nvPicPr>
            <p:blipFill>
              <a:blip r:embed="rId13" cstate="print"/>
              <a:srcRect/>
              <a:stretch>
                <a:fillRect/>
              </a:stretch>
            </p:blipFill>
            <p:spPr bwMode="auto">
              <a:xfrm>
                <a:off x="528" y="720"/>
                <a:ext cx="2208" cy="1971"/>
              </a:xfrm>
              <a:prstGeom prst="rect">
                <a:avLst/>
              </a:prstGeom>
              <a:noFill/>
              <a:ln w="9525">
                <a:noFill/>
                <a:miter lim="800000"/>
                <a:headEnd/>
                <a:tailEnd/>
              </a:ln>
            </p:spPr>
          </p:pic>
          <p:sp>
            <p:nvSpPr>
              <p:cNvPr id="51" name="AutoShape 17"/>
              <p:cNvSpPr>
                <a:spLocks noChangeArrowheads="1"/>
              </p:cNvSpPr>
              <p:nvPr/>
            </p:nvSpPr>
            <p:spPr bwMode="auto">
              <a:xfrm>
                <a:off x="600" y="1554"/>
                <a:ext cx="2046" cy="324"/>
              </a:xfrm>
              <a:prstGeom prst="parallelogram">
                <a:avLst>
                  <a:gd name="adj" fmla="val 167284"/>
                </a:avLst>
              </a:prstGeom>
              <a:solidFill>
                <a:srgbClr val="FFEBFF">
                  <a:alpha val="36862"/>
                </a:srgbClr>
              </a:solidFill>
              <a:ln w="28575">
                <a:solidFill>
                  <a:srgbClr val="008080"/>
                </a:solidFill>
                <a:prstDash val="sysDot"/>
                <a:miter lim="800000"/>
                <a:headEnd/>
                <a:tailEnd/>
              </a:ln>
            </p:spPr>
            <p:txBody>
              <a:bodyPr wrap="none" anchor="ctr"/>
              <a:lstStyle/>
              <a:p>
                <a:pPr fontAlgn="auto">
                  <a:spcBef>
                    <a:spcPts val="0"/>
                  </a:spcBef>
                  <a:spcAft>
                    <a:spcPts val="0"/>
                  </a:spcAft>
                </a:pPr>
                <a:endParaRPr lang="en-US" altLang="ja-JP" sz="1100">
                  <a:solidFill>
                    <a:prstClr val="black"/>
                  </a:solidFill>
                  <a:latin typeface="Calibri"/>
                  <a:ea typeface="ＭＳ Ｐゴシック"/>
                </a:endParaRPr>
              </a:p>
            </p:txBody>
          </p:sp>
        </p:grpSp>
        <p:sp>
          <p:nvSpPr>
            <p:cNvPr id="30" name="Text Box 18"/>
            <p:cNvSpPr txBox="1">
              <a:spLocks noChangeArrowheads="1"/>
            </p:cNvSpPr>
            <p:nvPr/>
          </p:nvSpPr>
          <p:spPr bwMode="auto">
            <a:xfrm>
              <a:off x="3719" y="2843"/>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a:t>
              </a:r>
            </a:p>
          </p:txBody>
        </p:sp>
        <p:sp>
          <p:nvSpPr>
            <p:cNvPr id="31" name="Text Box 19"/>
            <p:cNvSpPr txBox="1">
              <a:spLocks noChangeArrowheads="1"/>
            </p:cNvSpPr>
            <p:nvPr/>
          </p:nvSpPr>
          <p:spPr bwMode="auto">
            <a:xfrm>
              <a:off x="1823" y="2732"/>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2</a:t>
              </a:r>
            </a:p>
          </p:txBody>
        </p:sp>
        <p:sp>
          <p:nvSpPr>
            <p:cNvPr id="32" name="Text Box 20"/>
            <p:cNvSpPr txBox="1">
              <a:spLocks noChangeArrowheads="1"/>
            </p:cNvSpPr>
            <p:nvPr/>
          </p:nvSpPr>
          <p:spPr bwMode="auto">
            <a:xfrm>
              <a:off x="3181" y="2513"/>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3</a:t>
              </a:r>
            </a:p>
          </p:txBody>
        </p:sp>
        <p:sp>
          <p:nvSpPr>
            <p:cNvPr id="33" name="Text Box 21"/>
            <p:cNvSpPr txBox="1">
              <a:spLocks noChangeArrowheads="1"/>
            </p:cNvSpPr>
            <p:nvPr/>
          </p:nvSpPr>
          <p:spPr bwMode="auto">
            <a:xfrm>
              <a:off x="2483" y="3035"/>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4</a:t>
              </a:r>
            </a:p>
          </p:txBody>
        </p:sp>
        <p:sp>
          <p:nvSpPr>
            <p:cNvPr id="34" name="Text Box 22"/>
            <p:cNvSpPr txBox="1">
              <a:spLocks noChangeArrowheads="1"/>
            </p:cNvSpPr>
            <p:nvPr/>
          </p:nvSpPr>
          <p:spPr bwMode="auto">
            <a:xfrm>
              <a:off x="2881" y="1960"/>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5</a:t>
              </a:r>
            </a:p>
          </p:txBody>
        </p:sp>
        <p:sp>
          <p:nvSpPr>
            <p:cNvPr id="35" name="Text Box 23"/>
            <p:cNvSpPr txBox="1">
              <a:spLocks noChangeArrowheads="1"/>
            </p:cNvSpPr>
            <p:nvPr/>
          </p:nvSpPr>
          <p:spPr bwMode="auto">
            <a:xfrm>
              <a:off x="2857" y="3677"/>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6</a:t>
              </a:r>
            </a:p>
          </p:txBody>
        </p:sp>
        <p:sp>
          <p:nvSpPr>
            <p:cNvPr id="36" name="Text Box 24"/>
            <p:cNvSpPr txBox="1">
              <a:spLocks noChangeArrowheads="1"/>
            </p:cNvSpPr>
            <p:nvPr/>
          </p:nvSpPr>
          <p:spPr bwMode="auto">
            <a:xfrm>
              <a:off x="4098" y="2617"/>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7</a:t>
              </a:r>
            </a:p>
          </p:txBody>
        </p:sp>
        <p:sp>
          <p:nvSpPr>
            <p:cNvPr id="37" name="Text Box 25"/>
            <p:cNvSpPr txBox="1">
              <a:spLocks noChangeArrowheads="1"/>
            </p:cNvSpPr>
            <p:nvPr/>
          </p:nvSpPr>
          <p:spPr bwMode="auto">
            <a:xfrm>
              <a:off x="2156" y="2544"/>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8</a:t>
              </a:r>
            </a:p>
          </p:txBody>
        </p:sp>
        <p:sp>
          <p:nvSpPr>
            <p:cNvPr id="38" name="Text Box 26"/>
            <p:cNvSpPr txBox="1">
              <a:spLocks noChangeArrowheads="1"/>
            </p:cNvSpPr>
            <p:nvPr/>
          </p:nvSpPr>
          <p:spPr bwMode="auto">
            <a:xfrm>
              <a:off x="1536" y="2952"/>
              <a:ext cx="202" cy="280"/>
            </a:xfrm>
            <a:prstGeom prst="rect">
              <a:avLst/>
            </a:prstGeom>
            <a:noFill/>
            <a:ln w="9525">
              <a:noFill/>
              <a:miter lim="800000"/>
              <a:headEnd/>
              <a:tailEnd/>
            </a:ln>
          </p:spPr>
          <p:txBody>
            <a:bodyPr wrap="none">
              <a:spAutoFit/>
            </a:bodyPr>
            <a:lstStyle/>
            <a:p>
              <a:pPr fontAlgn="auto">
                <a:spcBef>
                  <a:spcPts val="0"/>
                </a:spcBef>
                <a:spcAft>
                  <a:spcPts val="0"/>
                </a:spcAft>
              </a:pPr>
              <a:endParaRPr lang="en-US" altLang="ja-JP" sz="1100">
                <a:solidFill>
                  <a:prstClr val="black"/>
                </a:solidFill>
                <a:latin typeface="Calibri"/>
                <a:ea typeface="ＭＳ Ｐゴシック"/>
              </a:endParaRPr>
            </a:p>
          </p:txBody>
        </p:sp>
        <p:sp>
          <p:nvSpPr>
            <p:cNvPr id="39" name="Text Box 27"/>
            <p:cNvSpPr txBox="1">
              <a:spLocks noChangeArrowheads="1"/>
            </p:cNvSpPr>
            <p:nvPr/>
          </p:nvSpPr>
          <p:spPr bwMode="auto">
            <a:xfrm>
              <a:off x="3455" y="3003"/>
              <a:ext cx="281"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9</a:t>
              </a:r>
            </a:p>
          </p:txBody>
        </p:sp>
        <p:sp>
          <p:nvSpPr>
            <p:cNvPr id="40" name="Text Box 28"/>
            <p:cNvSpPr txBox="1">
              <a:spLocks noChangeArrowheads="1"/>
            </p:cNvSpPr>
            <p:nvPr/>
          </p:nvSpPr>
          <p:spPr bwMode="auto">
            <a:xfrm>
              <a:off x="3762" y="1958"/>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11</a:t>
              </a:r>
            </a:p>
          </p:txBody>
        </p:sp>
        <p:sp>
          <p:nvSpPr>
            <p:cNvPr id="41" name="Text Box 29"/>
            <p:cNvSpPr txBox="1">
              <a:spLocks noChangeArrowheads="1"/>
            </p:cNvSpPr>
            <p:nvPr/>
          </p:nvSpPr>
          <p:spPr bwMode="auto">
            <a:xfrm>
              <a:off x="1748" y="1822"/>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12</a:t>
              </a:r>
            </a:p>
          </p:txBody>
        </p:sp>
        <p:sp>
          <p:nvSpPr>
            <p:cNvPr id="42" name="Text Box 30"/>
            <p:cNvSpPr txBox="1">
              <a:spLocks noChangeArrowheads="1"/>
            </p:cNvSpPr>
            <p:nvPr/>
          </p:nvSpPr>
          <p:spPr bwMode="auto">
            <a:xfrm>
              <a:off x="3681" y="3738"/>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13</a:t>
              </a:r>
            </a:p>
          </p:txBody>
        </p:sp>
        <p:sp>
          <p:nvSpPr>
            <p:cNvPr id="43" name="Text Box 31"/>
            <p:cNvSpPr txBox="1">
              <a:spLocks noChangeArrowheads="1"/>
            </p:cNvSpPr>
            <p:nvPr/>
          </p:nvSpPr>
          <p:spPr bwMode="auto">
            <a:xfrm>
              <a:off x="1797" y="3559"/>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14</a:t>
              </a:r>
            </a:p>
          </p:txBody>
        </p:sp>
        <p:sp>
          <p:nvSpPr>
            <p:cNvPr id="44" name="Text Box 32"/>
            <p:cNvSpPr txBox="1">
              <a:spLocks noChangeArrowheads="1"/>
            </p:cNvSpPr>
            <p:nvPr/>
          </p:nvSpPr>
          <p:spPr bwMode="auto">
            <a:xfrm>
              <a:off x="3108" y="1632"/>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15</a:t>
              </a:r>
            </a:p>
          </p:txBody>
        </p:sp>
        <p:sp>
          <p:nvSpPr>
            <p:cNvPr id="45" name="Text Box 33"/>
            <p:cNvSpPr txBox="1">
              <a:spLocks noChangeArrowheads="1"/>
            </p:cNvSpPr>
            <p:nvPr/>
          </p:nvSpPr>
          <p:spPr bwMode="auto">
            <a:xfrm>
              <a:off x="2470" y="1983"/>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16</a:t>
              </a:r>
            </a:p>
          </p:txBody>
        </p:sp>
        <p:sp>
          <p:nvSpPr>
            <p:cNvPr id="46" name="Text Box 34"/>
            <p:cNvSpPr txBox="1">
              <a:spLocks noChangeArrowheads="1"/>
            </p:cNvSpPr>
            <p:nvPr/>
          </p:nvSpPr>
          <p:spPr bwMode="auto">
            <a:xfrm>
              <a:off x="3105" y="3384"/>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17</a:t>
              </a:r>
            </a:p>
          </p:txBody>
        </p:sp>
        <p:sp>
          <p:nvSpPr>
            <p:cNvPr id="47" name="Text Box 35"/>
            <p:cNvSpPr txBox="1">
              <a:spLocks noChangeArrowheads="1"/>
            </p:cNvSpPr>
            <p:nvPr/>
          </p:nvSpPr>
          <p:spPr bwMode="auto">
            <a:xfrm>
              <a:off x="2454" y="3933"/>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18</a:t>
              </a:r>
            </a:p>
          </p:txBody>
        </p:sp>
        <p:sp>
          <p:nvSpPr>
            <p:cNvPr id="48" name="Rectangle 69"/>
            <p:cNvSpPr>
              <a:spLocks noChangeArrowheads="1"/>
            </p:cNvSpPr>
            <p:nvPr/>
          </p:nvSpPr>
          <p:spPr bwMode="auto">
            <a:xfrm>
              <a:off x="2036" y="2022"/>
              <a:ext cx="1744" cy="1743"/>
            </a:xfrm>
            <a:prstGeom prst="rect">
              <a:avLst/>
            </a:prstGeom>
            <a:solidFill>
              <a:srgbClr val="F5FFE1">
                <a:alpha val="20000"/>
              </a:srgbClr>
            </a:solidFill>
            <a:ln w="28575">
              <a:solidFill>
                <a:schemeClr val="tx2"/>
              </a:solidFill>
              <a:prstDash val="sysDot"/>
              <a:miter lim="800000"/>
              <a:headEnd/>
              <a:tailEnd/>
            </a:ln>
          </p:spPr>
          <p:txBody>
            <a:bodyPr wrap="none" anchor="ctr"/>
            <a:lstStyle/>
            <a:p>
              <a:pPr fontAlgn="auto">
                <a:spcBef>
                  <a:spcPts val="0"/>
                </a:spcBef>
                <a:spcAft>
                  <a:spcPts val="0"/>
                </a:spcAft>
              </a:pPr>
              <a:endParaRPr lang="en-US" altLang="ja-JP" sz="1100">
                <a:solidFill>
                  <a:prstClr val="black"/>
                </a:solidFill>
                <a:latin typeface="Calibri"/>
                <a:ea typeface="ＭＳ Ｐゴシック"/>
              </a:endParaRPr>
            </a:p>
          </p:txBody>
        </p:sp>
        <p:sp>
          <p:nvSpPr>
            <p:cNvPr id="49" name="Text Box 71"/>
            <p:cNvSpPr txBox="1">
              <a:spLocks noChangeArrowheads="1"/>
            </p:cNvSpPr>
            <p:nvPr/>
          </p:nvSpPr>
          <p:spPr bwMode="auto">
            <a:xfrm>
              <a:off x="1478" y="2975"/>
              <a:ext cx="359" cy="280"/>
            </a:xfrm>
            <a:prstGeom prst="rect">
              <a:avLst/>
            </a:prstGeom>
            <a:noFill/>
            <a:ln w="9525">
              <a:noFill/>
              <a:miter lim="800000"/>
              <a:headEnd/>
              <a:tailEnd/>
            </a:ln>
          </p:spPr>
          <p:txBody>
            <a:bodyPr wrap="none">
              <a:spAutoFit/>
            </a:bodyPr>
            <a:lstStyle/>
            <a:p>
              <a:pPr fontAlgn="auto">
                <a:spcBef>
                  <a:spcPts val="0"/>
                </a:spcBef>
                <a:spcAft>
                  <a:spcPts val="0"/>
                </a:spcAft>
              </a:pPr>
              <a:r>
                <a:rPr lang="en-US" altLang="zh-CN" sz="1100">
                  <a:solidFill>
                    <a:prstClr val="black"/>
                  </a:solidFill>
                  <a:latin typeface="Calibri"/>
                  <a:ea typeface="宋体"/>
                </a:rPr>
                <a:t>10</a:t>
              </a:r>
            </a:p>
          </p:txBody>
        </p:sp>
      </p:grpSp>
      <p:sp>
        <p:nvSpPr>
          <p:cNvPr id="52" name="TextBox 20"/>
          <p:cNvSpPr txBox="1">
            <a:spLocks noChangeArrowheads="1"/>
          </p:cNvSpPr>
          <p:nvPr/>
        </p:nvSpPr>
        <p:spPr bwMode="auto">
          <a:xfrm>
            <a:off x="674142" y="4005064"/>
            <a:ext cx="833883" cy="338554"/>
          </a:xfrm>
          <a:prstGeom prst="rect">
            <a:avLst/>
          </a:prstGeom>
          <a:solidFill>
            <a:srgbClr val="EDFFC9"/>
          </a:solidFill>
          <a:ln w="9525">
            <a:noFill/>
            <a:miter lim="800000"/>
            <a:headEnd/>
            <a:tailEnd/>
          </a:ln>
        </p:spPr>
        <p:txBody>
          <a:bodyPr wrap="none">
            <a:spAutoFit/>
          </a:bodyPr>
          <a:lstStyle/>
          <a:p>
            <a:pPr marL="342900" indent="-342900" fontAlgn="auto" latinLnBrk="1">
              <a:spcBef>
                <a:spcPts val="0"/>
              </a:spcBef>
              <a:spcAft>
                <a:spcPts val="0"/>
              </a:spcAft>
            </a:pPr>
            <a:r>
              <a:rPr lang="en-US" altLang="ko-KR" sz="1600" b="1" dirty="0">
                <a:solidFill>
                  <a:prstClr val="black"/>
                </a:solidFill>
                <a:latin typeface="Arial" pitchFamily="34" charset="0"/>
                <a:ea typeface="굴림" pitchFamily="34" charset="-127"/>
                <a:cs typeface="Arial" pitchFamily="34" charset="0"/>
              </a:rPr>
              <a:t>D3Q19</a:t>
            </a:r>
            <a:endParaRPr lang="ko-KR" altLang="en-US" sz="1600" b="1" dirty="0">
              <a:solidFill>
                <a:prstClr val="black"/>
              </a:solidFill>
              <a:latin typeface="Arial" pitchFamily="34" charset="0"/>
              <a:ea typeface="굴림" pitchFamily="34" charset="-127"/>
              <a:cs typeface="Arial" pitchFamily="34" charset="0"/>
            </a:endParaRPr>
          </a:p>
        </p:txBody>
      </p:sp>
      <p:graphicFrame>
        <p:nvGraphicFramePr>
          <p:cNvPr id="8194" name="Object 2"/>
          <p:cNvGraphicFramePr>
            <a:graphicFrameLocks noChangeAspect="1"/>
          </p:cNvGraphicFramePr>
          <p:nvPr/>
        </p:nvGraphicFramePr>
        <p:xfrm>
          <a:off x="0" y="838200"/>
          <a:ext cx="2187575" cy="509587"/>
        </p:xfrm>
        <a:graphic>
          <a:graphicData uri="http://schemas.openxmlformats.org/presentationml/2006/ole">
            <p:oleObj spid="_x0000_s1228802" name="数式" r:id="rId14" imgW="1688760" imgH="393480" progId="Equation.3">
              <p:embed/>
            </p:oleObj>
          </a:graphicData>
        </a:graphic>
      </p:graphicFrame>
      <p:sp>
        <p:nvSpPr>
          <p:cNvPr id="56" name="Text Box 5"/>
          <p:cNvSpPr txBox="1">
            <a:spLocks noChangeArrowheads="1"/>
          </p:cNvSpPr>
          <p:nvPr/>
        </p:nvSpPr>
        <p:spPr bwMode="auto">
          <a:xfrm>
            <a:off x="384976" y="1342782"/>
            <a:ext cx="1369286"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zh-CN" sz="1600" b="1" dirty="0">
                <a:solidFill>
                  <a:srgbClr val="0000CC"/>
                </a:solidFill>
                <a:latin typeface="Calibri"/>
                <a:ea typeface="宋体"/>
              </a:rPr>
              <a:t>Collision step:</a:t>
            </a:r>
          </a:p>
        </p:txBody>
      </p:sp>
      <p:graphicFrame>
        <p:nvGraphicFramePr>
          <p:cNvPr id="57" name="Object 6"/>
          <p:cNvGraphicFramePr>
            <a:graphicFrameLocks noChangeAspect="1"/>
          </p:cNvGraphicFramePr>
          <p:nvPr/>
        </p:nvGraphicFramePr>
        <p:xfrm>
          <a:off x="2667000" y="1905000"/>
          <a:ext cx="2684780" cy="440055"/>
        </p:xfrm>
        <a:graphic>
          <a:graphicData uri="http://schemas.openxmlformats.org/presentationml/2006/ole">
            <p:oleObj spid="_x0000_s1228804" name="数式" r:id="rId15" imgW="2400120" imgH="393480" progId="Equation.3">
              <p:embed/>
            </p:oleObj>
          </a:graphicData>
        </a:graphic>
      </p:graphicFrame>
      <p:sp>
        <p:nvSpPr>
          <p:cNvPr id="58" name="Text Box 7"/>
          <p:cNvSpPr txBox="1">
            <a:spLocks noChangeArrowheads="1"/>
          </p:cNvSpPr>
          <p:nvPr/>
        </p:nvSpPr>
        <p:spPr bwMode="auto">
          <a:xfrm>
            <a:off x="3124200" y="1371600"/>
            <a:ext cx="1516056" cy="338554"/>
          </a:xfrm>
          <a:prstGeom prst="rect">
            <a:avLst/>
          </a:prstGeom>
          <a:noFill/>
          <a:ln w="9525">
            <a:noFill/>
            <a:miter lim="800000"/>
            <a:headEnd/>
            <a:tailEnd/>
          </a:ln>
          <a:effectLst/>
        </p:spPr>
        <p:txBody>
          <a:bodyPr wrap="none">
            <a:spAutoFit/>
          </a:bodyPr>
          <a:lstStyle/>
          <a:p>
            <a:pPr fontAlgn="auto">
              <a:spcBef>
                <a:spcPts val="0"/>
              </a:spcBef>
              <a:spcAft>
                <a:spcPts val="0"/>
              </a:spcAft>
            </a:pPr>
            <a:r>
              <a:rPr lang="en-US" altLang="zh-CN" sz="1600" b="1" dirty="0">
                <a:solidFill>
                  <a:srgbClr val="0000CC"/>
                </a:solidFill>
                <a:latin typeface="Calibri"/>
                <a:ea typeface="宋体"/>
              </a:rPr>
              <a:t>Streaming step:</a:t>
            </a:r>
          </a:p>
        </p:txBody>
      </p:sp>
      <p:graphicFrame>
        <p:nvGraphicFramePr>
          <p:cNvPr id="59" name="Object 8"/>
          <p:cNvGraphicFramePr>
            <a:graphicFrameLocks noChangeAspect="1"/>
          </p:cNvGraphicFramePr>
          <p:nvPr/>
        </p:nvGraphicFramePr>
        <p:xfrm>
          <a:off x="480313" y="1916832"/>
          <a:ext cx="2138045" cy="306705"/>
        </p:xfrm>
        <a:graphic>
          <a:graphicData uri="http://schemas.openxmlformats.org/presentationml/2006/ole">
            <p:oleObj spid="_x0000_s1228805" name="数式" r:id="rId16" imgW="1688760" imgH="241200" progId="Equation.3">
              <p:embed/>
            </p:oleObj>
          </a:graphicData>
        </a:graphic>
      </p:graphicFrame>
      <p:grpSp>
        <p:nvGrpSpPr>
          <p:cNvPr id="5" name="Group 23"/>
          <p:cNvGrpSpPr>
            <a:grpSpLocks/>
          </p:cNvGrpSpPr>
          <p:nvPr/>
        </p:nvGrpSpPr>
        <p:grpSpPr bwMode="auto">
          <a:xfrm>
            <a:off x="386110" y="2348880"/>
            <a:ext cx="1440160" cy="1368152"/>
            <a:chOff x="960" y="2832"/>
            <a:chExt cx="1008" cy="960"/>
          </a:xfrm>
        </p:grpSpPr>
        <p:grpSp>
          <p:nvGrpSpPr>
            <p:cNvPr id="6" name="Group 24"/>
            <p:cNvGrpSpPr>
              <a:grpSpLocks/>
            </p:cNvGrpSpPr>
            <p:nvPr/>
          </p:nvGrpSpPr>
          <p:grpSpPr bwMode="auto">
            <a:xfrm>
              <a:off x="960" y="2832"/>
              <a:ext cx="1008" cy="960"/>
              <a:chOff x="48" y="2832"/>
              <a:chExt cx="1008" cy="960"/>
            </a:xfrm>
          </p:grpSpPr>
          <p:sp>
            <p:nvSpPr>
              <p:cNvPr id="72" name="Oval 25"/>
              <p:cNvSpPr>
                <a:spLocks noChangeArrowheads="1"/>
              </p:cNvSpPr>
              <p:nvPr/>
            </p:nvSpPr>
            <p:spPr bwMode="auto">
              <a:xfrm>
                <a:off x="453" y="3240"/>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3" name="Oval 26"/>
              <p:cNvSpPr>
                <a:spLocks noChangeArrowheads="1"/>
              </p:cNvSpPr>
              <p:nvPr/>
            </p:nvSpPr>
            <p:spPr bwMode="auto">
              <a:xfrm>
                <a:off x="831" y="3240"/>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4" name="Oval 27"/>
              <p:cNvSpPr>
                <a:spLocks noChangeArrowheads="1"/>
              </p:cNvSpPr>
              <p:nvPr/>
            </p:nvSpPr>
            <p:spPr bwMode="auto">
              <a:xfrm>
                <a:off x="831" y="2892"/>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5" name="Oval 28"/>
              <p:cNvSpPr>
                <a:spLocks noChangeArrowheads="1"/>
              </p:cNvSpPr>
              <p:nvPr/>
            </p:nvSpPr>
            <p:spPr bwMode="auto">
              <a:xfrm>
                <a:off x="834" y="3579"/>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6" name="Oval 29"/>
              <p:cNvSpPr>
                <a:spLocks noChangeArrowheads="1"/>
              </p:cNvSpPr>
              <p:nvPr/>
            </p:nvSpPr>
            <p:spPr bwMode="auto">
              <a:xfrm>
                <a:off x="93" y="3237"/>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7" name="Oval 30"/>
              <p:cNvSpPr>
                <a:spLocks noChangeArrowheads="1"/>
              </p:cNvSpPr>
              <p:nvPr/>
            </p:nvSpPr>
            <p:spPr bwMode="auto">
              <a:xfrm>
                <a:off x="96" y="3582"/>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8" name="Oval 31"/>
              <p:cNvSpPr>
                <a:spLocks noChangeArrowheads="1"/>
              </p:cNvSpPr>
              <p:nvPr/>
            </p:nvSpPr>
            <p:spPr bwMode="auto">
              <a:xfrm>
                <a:off x="93" y="2892"/>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79" name="Oval 32"/>
              <p:cNvSpPr>
                <a:spLocks noChangeArrowheads="1"/>
              </p:cNvSpPr>
              <p:nvPr/>
            </p:nvSpPr>
            <p:spPr bwMode="auto">
              <a:xfrm>
                <a:off x="456" y="2889"/>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80" name="Oval 33"/>
              <p:cNvSpPr>
                <a:spLocks noChangeArrowheads="1"/>
              </p:cNvSpPr>
              <p:nvPr/>
            </p:nvSpPr>
            <p:spPr bwMode="auto">
              <a:xfrm>
                <a:off x="456" y="3585"/>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7" name="Group 34"/>
              <p:cNvGrpSpPr>
                <a:grpSpLocks/>
              </p:cNvGrpSpPr>
              <p:nvPr/>
            </p:nvGrpSpPr>
            <p:grpSpPr bwMode="auto">
              <a:xfrm>
                <a:off x="48" y="2832"/>
                <a:ext cx="1008" cy="960"/>
                <a:chOff x="48" y="2832"/>
                <a:chExt cx="1008" cy="960"/>
              </a:xfrm>
            </p:grpSpPr>
            <p:sp>
              <p:nvSpPr>
                <p:cNvPr id="82" name="Line 35"/>
                <p:cNvSpPr>
                  <a:spLocks noChangeShapeType="1"/>
                </p:cNvSpPr>
                <p:nvPr/>
              </p:nvSpPr>
              <p:spPr bwMode="auto">
                <a:xfrm>
                  <a:off x="48" y="2964"/>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3" name="Line 36"/>
                <p:cNvSpPr>
                  <a:spLocks noChangeShapeType="1"/>
                </p:cNvSpPr>
                <p:nvPr/>
              </p:nvSpPr>
              <p:spPr bwMode="auto">
                <a:xfrm>
                  <a:off x="48" y="3312"/>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4" name="Line 37"/>
                <p:cNvSpPr>
                  <a:spLocks noChangeShapeType="1"/>
                </p:cNvSpPr>
                <p:nvPr/>
              </p:nvSpPr>
              <p:spPr bwMode="auto">
                <a:xfrm>
                  <a:off x="48" y="3654"/>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5" name="Line 38"/>
                <p:cNvSpPr>
                  <a:spLocks noChangeShapeType="1"/>
                </p:cNvSpPr>
                <p:nvPr/>
              </p:nvSpPr>
              <p:spPr bwMode="auto">
                <a:xfrm>
                  <a:off x="168"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6" name="Line 39"/>
                <p:cNvSpPr>
                  <a:spLocks noChangeShapeType="1"/>
                </p:cNvSpPr>
                <p:nvPr/>
              </p:nvSpPr>
              <p:spPr bwMode="auto">
                <a:xfrm>
                  <a:off x="528"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7" name="Line 40"/>
                <p:cNvSpPr>
                  <a:spLocks noChangeShapeType="1"/>
                </p:cNvSpPr>
                <p:nvPr/>
              </p:nvSpPr>
              <p:spPr bwMode="auto">
                <a:xfrm>
                  <a:off x="906"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grpSp>
        </p:grpSp>
        <p:sp>
          <p:nvSpPr>
            <p:cNvPr id="64" name="Line 41"/>
            <p:cNvSpPr>
              <a:spLocks noChangeShapeType="1"/>
            </p:cNvSpPr>
            <p:nvPr/>
          </p:nvSpPr>
          <p:spPr bwMode="auto">
            <a:xfrm>
              <a:off x="1440" y="3076"/>
              <a:ext cx="0" cy="176"/>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5" name="Line 42"/>
            <p:cNvSpPr>
              <a:spLocks noChangeShapeType="1"/>
            </p:cNvSpPr>
            <p:nvPr/>
          </p:nvSpPr>
          <p:spPr bwMode="auto">
            <a:xfrm>
              <a:off x="1256" y="3140"/>
              <a:ext cx="132" cy="132"/>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6" name="Line 43"/>
            <p:cNvSpPr>
              <a:spLocks noChangeShapeType="1"/>
            </p:cNvSpPr>
            <p:nvPr/>
          </p:nvSpPr>
          <p:spPr bwMode="auto">
            <a:xfrm>
              <a:off x="1484" y="3356"/>
              <a:ext cx="136" cy="136"/>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7" name="Line 44"/>
            <p:cNvSpPr>
              <a:spLocks noChangeShapeType="1"/>
            </p:cNvSpPr>
            <p:nvPr/>
          </p:nvSpPr>
          <p:spPr bwMode="auto">
            <a:xfrm flipV="1">
              <a:off x="1256" y="3356"/>
              <a:ext cx="136" cy="136"/>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8" name="Line 45"/>
            <p:cNvSpPr>
              <a:spLocks noChangeShapeType="1"/>
            </p:cNvSpPr>
            <p:nvPr/>
          </p:nvSpPr>
          <p:spPr bwMode="auto">
            <a:xfrm flipH="1">
              <a:off x="1476" y="3124"/>
              <a:ext cx="148" cy="148"/>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9" name="Line 46"/>
            <p:cNvSpPr>
              <a:spLocks noChangeShapeType="1"/>
            </p:cNvSpPr>
            <p:nvPr/>
          </p:nvSpPr>
          <p:spPr bwMode="auto">
            <a:xfrm>
              <a:off x="1200" y="3312"/>
              <a:ext cx="164" cy="0"/>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0" name="Line 47"/>
            <p:cNvSpPr>
              <a:spLocks noChangeShapeType="1"/>
            </p:cNvSpPr>
            <p:nvPr/>
          </p:nvSpPr>
          <p:spPr bwMode="auto">
            <a:xfrm flipH="1">
              <a:off x="1497" y="3312"/>
              <a:ext cx="171" cy="0"/>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1" name="Line 48"/>
            <p:cNvSpPr>
              <a:spLocks noChangeShapeType="1"/>
            </p:cNvSpPr>
            <p:nvPr/>
          </p:nvSpPr>
          <p:spPr bwMode="auto">
            <a:xfrm flipV="1">
              <a:off x="1440" y="3376"/>
              <a:ext cx="0" cy="176"/>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grpSp>
      <p:grpSp>
        <p:nvGrpSpPr>
          <p:cNvPr id="8" name="Group 49"/>
          <p:cNvGrpSpPr>
            <a:grpSpLocks/>
          </p:cNvGrpSpPr>
          <p:nvPr/>
        </p:nvGrpSpPr>
        <p:grpSpPr bwMode="auto">
          <a:xfrm>
            <a:off x="3048000" y="2438400"/>
            <a:ext cx="1368152" cy="1296144"/>
            <a:chOff x="1248" y="2832"/>
            <a:chExt cx="1008" cy="960"/>
          </a:xfrm>
        </p:grpSpPr>
        <p:grpSp>
          <p:nvGrpSpPr>
            <p:cNvPr id="9" name="Group 50"/>
            <p:cNvGrpSpPr>
              <a:grpSpLocks/>
            </p:cNvGrpSpPr>
            <p:nvPr/>
          </p:nvGrpSpPr>
          <p:grpSpPr bwMode="auto">
            <a:xfrm>
              <a:off x="1248" y="2832"/>
              <a:ext cx="1008" cy="960"/>
              <a:chOff x="48" y="2832"/>
              <a:chExt cx="1008" cy="960"/>
            </a:xfrm>
          </p:grpSpPr>
          <p:sp>
            <p:nvSpPr>
              <p:cNvPr id="99" name="Oval 51"/>
              <p:cNvSpPr>
                <a:spLocks noChangeArrowheads="1"/>
              </p:cNvSpPr>
              <p:nvPr/>
            </p:nvSpPr>
            <p:spPr bwMode="auto">
              <a:xfrm>
                <a:off x="453" y="3240"/>
                <a:ext cx="144" cy="144"/>
              </a:xfrm>
              <a:prstGeom prst="ellipse">
                <a:avLst/>
              </a:prstGeom>
              <a:solidFill>
                <a:srgbClr val="FF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0" name="Oval 52"/>
              <p:cNvSpPr>
                <a:spLocks noChangeArrowheads="1"/>
              </p:cNvSpPr>
              <p:nvPr/>
            </p:nvSpPr>
            <p:spPr bwMode="auto">
              <a:xfrm>
                <a:off x="831" y="3240"/>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1" name="Oval 53"/>
              <p:cNvSpPr>
                <a:spLocks noChangeArrowheads="1"/>
              </p:cNvSpPr>
              <p:nvPr/>
            </p:nvSpPr>
            <p:spPr bwMode="auto">
              <a:xfrm>
                <a:off x="831" y="2892"/>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2" name="Oval 54"/>
              <p:cNvSpPr>
                <a:spLocks noChangeArrowheads="1"/>
              </p:cNvSpPr>
              <p:nvPr/>
            </p:nvSpPr>
            <p:spPr bwMode="auto">
              <a:xfrm>
                <a:off x="834" y="3579"/>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3" name="Oval 55"/>
              <p:cNvSpPr>
                <a:spLocks noChangeArrowheads="1"/>
              </p:cNvSpPr>
              <p:nvPr/>
            </p:nvSpPr>
            <p:spPr bwMode="auto">
              <a:xfrm>
                <a:off x="93" y="3237"/>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4" name="Oval 56"/>
              <p:cNvSpPr>
                <a:spLocks noChangeArrowheads="1"/>
              </p:cNvSpPr>
              <p:nvPr/>
            </p:nvSpPr>
            <p:spPr bwMode="auto">
              <a:xfrm>
                <a:off x="96" y="3582"/>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5" name="Oval 57"/>
              <p:cNvSpPr>
                <a:spLocks noChangeArrowheads="1"/>
              </p:cNvSpPr>
              <p:nvPr/>
            </p:nvSpPr>
            <p:spPr bwMode="auto">
              <a:xfrm>
                <a:off x="93" y="2892"/>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6" name="Oval 58"/>
              <p:cNvSpPr>
                <a:spLocks noChangeArrowheads="1"/>
              </p:cNvSpPr>
              <p:nvPr/>
            </p:nvSpPr>
            <p:spPr bwMode="auto">
              <a:xfrm>
                <a:off x="456" y="2889"/>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07" name="Oval 59"/>
              <p:cNvSpPr>
                <a:spLocks noChangeArrowheads="1"/>
              </p:cNvSpPr>
              <p:nvPr/>
            </p:nvSpPr>
            <p:spPr bwMode="auto">
              <a:xfrm>
                <a:off x="456" y="3585"/>
                <a:ext cx="144" cy="144"/>
              </a:xfrm>
              <a:prstGeom prst="ellipse">
                <a:avLst/>
              </a:prstGeom>
              <a:solidFill>
                <a:srgbClr val="3399FF"/>
              </a:solidFill>
              <a:ln w="9525">
                <a:no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10" name="Group 60"/>
              <p:cNvGrpSpPr>
                <a:grpSpLocks/>
              </p:cNvGrpSpPr>
              <p:nvPr/>
            </p:nvGrpSpPr>
            <p:grpSpPr bwMode="auto">
              <a:xfrm>
                <a:off x="48" y="2832"/>
                <a:ext cx="1008" cy="960"/>
                <a:chOff x="48" y="2832"/>
                <a:chExt cx="1008" cy="960"/>
              </a:xfrm>
            </p:grpSpPr>
            <p:sp>
              <p:nvSpPr>
                <p:cNvPr id="109" name="Line 61"/>
                <p:cNvSpPr>
                  <a:spLocks noChangeShapeType="1"/>
                </p:cNvSpPr>
                <p:nvPr/>
              </p:nvSpPr>
              <p:spPr bwMode="auto">
                <a:xfrm>
                  <a:off x="48" y="2964"/>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0" name="Line 62"/>
                <p:cNvSpPr>
                  <a:spLocks noChangeShapeType="1"/>
                </p:cNvSpPr>
                <p:nvPr/>
              </p:nvSpPr>
              <p:spPr bwMode="auto">
                <a:xfrm>
                  <a:off x="48" y="3312"/>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1" name="Line 63"/>
                <p:cNvSpPr>
                  <a:spLocks noChangeShapeType="1"/>
                </p:cNvSpPr>
                <p:nvPr/>
              </p:nvSpPr>
              <p:spPr bwMode="auto">
                <a:xfrm>
                  <a:off x="48" y="3654"/>
                  <a:ext cx="1008" cy="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2" name="Line 64"/>
                <p:cNvSpPr>
                  <a:spLocks noChangeShapeType="1"/>
                </p:cNvSpPr>
                <p:nvPr/>
              </p:nvSpPr>
              <p:spPr bwMode="auto">
                <a:xfrm>
                  <a:off x="168"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3" name="Line 65"/>
                <p:cNvSpPr>
                  <a:spLocks noChangeShapeType="1"/>
                </p:cNvSpPr>
                <p:nvPr/>
              </p:nvSpPr>
              <p:spPr bwMode="auto">
                <a:xfrm>
                  <a:off x="528"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4" name="Line 66"/>
                <p:cNvSpPr>
                  <a:spLocks noChangeShapeType="1"/>
                </p:cNvSpPr>
                <p:nvPr/>
              </p:nvSpPr>
              <p:spPr bwMode="auto">
                <a:xfrm>
                  <a:off x="906" y="2832"/>
                  <a:ext cx="0" cy="960"/>
                </a:xfrm>
                <a:prstGeom prst="line">
                  <a:avLst/>
                </a:prstGeom>
                <a:noFill/>
                <a:ln w="9525">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grpSp>
        </p:grpSp>
        <p:grpSp>
          <p:nvGrpSpPr>
            <p:cNvPr id="11" name="Group 67"/>
            <p:cNvGrpSpPr>
              <a:grpSpLocks/>
            </p:cNvGrpSpPr>
            <p:nvPr/>
          </p:nvGrpSpPr>
          <p:grpSpPr bwMode="auto">
            <a:xfrm>
              <a:off x="1488" y="3072"/>
              <a:ext cx="480" cy="480"/>
              <a:chOff x="1488" y="3072"/>
              <a:chExt cx="480" cy="480"/>
            </a:xfrm>
          </p:grpSpPr>
          <p:sp>
            <p:nvSpPr>
              <p:cNvPr id="91" name="Line 68"/>
              <p:cNvSpPr>
                <a:spLocks noChangeShapeType="1"/>
              </p:cNvSpPr>
              <p:nvPr/>
            </p:nvSpPr>
            <p:spPr bwMode="auto">
              <a:xfrm>
                <a:off x="1728" y="3072"/>
                <a:ext cx="0" cy="240"/>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2" name="Line 69"/>
              <p:cNvSpPr>
                <a:spLocks noChangeShapeType="1"/>
              </p:cNvSpPr>
              <p:nvPr/>
            </p:nvSpPr>
            <p:spPr bwMode="auto">
              <a:xfrm>
                <a:off x="1536" y="3120"/>
                <a:ext cx="192" cy="192"/>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3" name="Line 70"/>
              <p:cNvSpPr>
                <a:spLocks noChangeShapeType="1"/>
              </p:cNvSpPr>
              <p:nvPr/>
            </p:nvSpPr>
            <p:spPr bwMode="auto">
              <a:xfrm>
                <a:off x="1728" y="3312"/>
                <a:ext cx="192" cy="192"/>
              </a:xfrm>
              <a:prstGeom prst="line">
                <a:avLst/>
              </a:prstGeom>
              <a:noFill/>
              <a:ln w="28575">
                <a:solidFill>
                  <a:schemeClr val="tx1"/>
                </a:solidFill>
                <a:round/>
                <a:headEnd/>
                <a:tailEnd type="triangle" w="med" len="me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4" name="Line 71"/>
              <p:cNvSpPr>
                <a:spLocks noChangeShapeType="1"/>
              </p:cNvSpPr>
              <p:nvPr/>
            </p:nvSpPr>
            <p:spPr bwMode="auto">
              <a:xfrm flipV="1">
                <a:off x="1536" y="3306"/>
                <a:ext cx="192" cy="192"/>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5" name="Line 72"/>
              <p:cNvSpPr>
                <a:spLocks noChangeShapeType="1"/>
              </p:cNvSpPr>
              <p:nvPr/>
            </p:nvSpPr>
            <p:spPr bwMode="auto">
              <a:xfrm flipH="1">
                <a:off x="1725" y="3120"/>
                <a:ext cx="192" cy="192"/>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6" name="Line 73"/>
              <p:cNvSpPr>
                <a:spLocks noChangeShapeType="1"/>
              </p:cNvSpPr>
              <p:nvPr/>
            </p:nvSpPr>
            <p:spPr bwMode="auto">
              <a:xfrm>
                <a:off x="1488" y="3312"/>
                <a:ext cx="240" cy="0"/>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7" name="Line 74"/>
              <p:cNvSpPr>
                <a:spLocks noChangeShapeType="1"/>
              </p:cNvSpPr>
              <p:nvPr/>
            </p:nvSpPr>
            <p:spPr bwMode="auto">
              <a:xfrm flipH="1">
                <a:off x="1725" y="3312"/>
                <a:ext cx="243" cy="0"/>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98" name="Line 75"/>
              <p:cNvSpPr>
                <a:spLocks noChangeShapeType="1"/>
              </p:cNvSpPr>
              <p:nvPr/>
            </p:nvSpPr>
            <p:spPr bwMode="auto">
              <a:xfrm flipV="1">
                <a:off x="1728" y="3312"/>
                <a:ext cx="0" cy="240"/>
              </a:xfrm>
              <a:prstGeom prst="line">
                <a:avLst/>
              </a:prstGeom>
              <a:noFill/>
              <a:ln w="28575">
                <a:solidFill>
                  <a:schemeClr val="tx1"/>
                </a:solidFill>
                <a:round/>
                <a:headEnd type="triangle" w="med" len="me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grpSp>
      </p:grpSp>
      <p:grpSp>
        <p:nvGrpSpPr>
          <p:cNvPr id="12" name="グループ化 114"/>
          <p:cNvGrpSpPr/>
          <p:nvPr/>
        </p:nvGrpSpPr>
        <p:grpSpPr>
          <a:xfrm>
            <a:off x="5638800" y="990600"/>
            <a:ext cx="3505200" cy="2819400"/>
            <a:chOff x="1576395" y="1345867"/>
            <a:chExt cx="5924563" cy="5203164"/>
          </a:xfrm>
        </p:grpSpPr>
        <p:pic>
          <p:nvPicPr>
            <p:cNvPr id="116" name="Picture 43" descr="performance-compare"/>
            <p:cNvPicPr>
              <a:picLocks noChangeAspect="1" noChangeArrowheads="1"/>
            </p:cNvPicPr>
            <p:nvPr/>
          </p:nvPicPr>
          <p:blipFill>
            <a:blip r:embed="rId17" cstate="print"/>
            <a:srcRect t="9757" r="8672"/>
            <a:stretch>
              <a:fillRect/>
            </a:stretch>
          </p:blipFill>
          <p:spPr bwMode="auto">
            <a:xfrm>
              <a:off x="1576395" y="1345867"/>
              <a:ext cx="5924563" cy="5203164"/>
            </a:xfrm>
            <a:prstGeom prst="rect">
              <a:avLst/>
            </a:prstGeom>
            <a:noFill/>
            <a:ln w="28575">
              <a:noFill/>
            </a:ln>
          </p:spPr>
        </p:pic>
        <p:cxnSp>
          <p:nvCxnSpPr>
            <p:cNvPr id="117" name="直線矢印コネクタ 116"/>
            <p:cNvCxnSpPr/>
            <p:nvPr/>
          </p:nvCxnSpPr>
          <p:spPr>
            <a:xfrm>
              <a:off x="1643042" y="5786454"/>
              <a:ext cx="595602" cy="158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rot="5400000" flipH="1" flipV="1">
              <a:off x="2107389" y="3613991"/>
              <a:ext cx="2428892" cy="1785950"/>
            </a:xfrm>
            <a:prstGeom prst="line">
              <a:avLst/>
            </a:prstGeom>
            <a:ln w="28575">
              <a:solidFill>
                <a:schemeClr val="accent3">
                  <a:lumMod val="7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rot="5400000" flipH="1" flipV="1">
              <a:off x="3716343" y="2556497"/>
              <a:ext cx="1483352" cy="1085218"/>
            </a:xfrm>
            <a:prstGeom prst="line">
              <a:avLst/>
            </a:prstGeom>
            <a:ln w="28575">
              <a:solidFill>
                <a:schemeClr val="accent3">
                  <a:lumMod val="75000"/>
                  <a:alpha val="35000"/>
                </a:schemeClr>
              </a:solidFill>
            </a:ln>
          </p:spPr>
          <p:style>
            <a:lnRef idx="1">
              <a:schemeClr val="accent1"/>
            </a:lnRef>
            <a:fillRef idx="0">
              <a:schemeClr val="accent1"/>
            </a:fillRef>
            <a:effectRef idx="0">
              <a:schemeClr val="accent1"/>
            </a:effectRef>
            <a:fontRef idx="minor">
              <a:schemeClr val="tx1"/>
            </a:fontRef>
          </p:style>
        </p:cxnSp>
      </p:grpSp>
      <p:sp>
        <p:nvSpPr>
          <p:cNvPr id="120" name="Rectangle 4"/>
          <p:cNvSpPr>
            <a:spLocks noChangeArrowheads="1"/>
          </p:cNvSpPr>
          <p:nvPr/>
        </p:nvSpPr>
        <p:spPr bwMode="auto">
          <a:xfrm>
            <a:off x="4876800" y="3260270"/>
            <a:ext cx="1199514" cy="270300"/>
          </a:xfrm>
          <a:prstGeom prst="rect">
            <a:avLst/>
          </a:prstGeom>
          <a:noFill/>
          <a:ln w="9525">
            <a:noFill/>
            <a:miter lim="800000"/>
            <a:headEnd/>
            <a:tailEnd/>
          </a:ln>
        </p:spPr>
        <p:txBody>
          <a:bodyPr anchor="ctr"/>
          <a:lstStyle/>
          <a:p>
            <a:pPr algn="ctr" fontAlgn="auto">
              <a:spcBef>
                <a:spcPts val="0"/>
              </a:spcBef>
              <a:spcAft>
                <a:spcPts val="0"/>
              </a:spcAft>
            </a:pPr>
            <a:r>
              <a:rPr lang="en-US" altLang="ja-JP" sz="3600" b="1" dirty="0" smtClean="0">
                <a:solidFill>
                  <a:srgbClr val="C00000"/>
                </a:solidFill>
                <a:latin typeface="Calibri"/>
                <a:ea typeface="ＭＳ Ｐゴシック"/>
              </a:rPr>
              <a:t>×89</a:t>
            </a:r>
            <a:endParaRPr lang="en-US" altLang="ja-JP" sz="3600" b="1" dirty="0">
              <a:solidFill>
                <a:srgbClr val="C00000"/>
              </a:solidFill>
              <a:latin typeface="Calibri"/>
              <a:ea typeface="ＭＳ Ｐゴシック"/>
            </a:endParaRPr>
          </a:p>
        </p:txBody>
      </p:sp>
      <p:pic>
        <p:nvPicPr>
          <p:cNvPr id="121" name="Picture 2" descr="C:\Documents and Settings\taoki\デスクトップ\Lung_airway.tif"/>
          <p:cNvPicPr>
            <a:picLocks noChangeAspect="1" noChangeArrowheads="1"/>
          </p:cNvPicPr>
          <p:nvPr/>
        </p:nvPicPr>
        <p:blipFill>
          <a:blip r:embed="rId18" cstate="print"/>
          <a:srcRect l="14521" r="12731" b="20025"/>
          <a:stretch>
            <a:fillRect/>
          </a:stretch>
        </p:blipFill>
        <p:spPr bwMode="auto">
          <a:xfrm>
            <a:off x="6400800" y="3810000"/>
            <a:ext cx="2600356" cy="3048000"/>
          </a:xfrm>
          <a:prstGeom prst="rect">
            <a:avLst/>
          </a:prstGeom>
          <a:noFill/>
        </p:spPr>
      </p:pic>
      <p:graphicFrame>
        <p:nvGraphicFramePr>
          <p:cNvPr id="8195" name="Object 3"/>
          <p:cNvGraphicFramePr>
            <a:graphicFrameLocks noChangeAspect="1"/>
          </p:cNvGraphicFramePr>
          <p:nvPr/>
        </p:nvGraphicFramePr>
        <p:xfrm>
          <a:off x="2209800" y="838200"/>
          <a:ext cx="3930650" cy="558800"/>
        </p:xfrm>
        <a:graphic>
          <a:graphicData uri="http://schemas.openxmlformats.org/presentationml/2006/ole">
            <p:oleObj spid="_x0000_s1228803" name="数式" r:id="rId19" imgW="3035160" imgH="431640" progId="Equation.3">
              <p:embed/>
            </p:oleObj>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7"/>
          <p:cNvGrpSpPr/>
          <p:nvPr/>
        </p:nvGrpSpPr>
        <p:grpSpPr>
          <a:xfrm>
            <a:off x="539552" y="931598"/>
            <a:ext cx="1800200" cy="6264696"/>
            <a:chOff x="971600" y="332656"/>
            <a:chExt cx="2448272" cy="7056784"/>
          </a:xfrm>
        </p:grpSpPr>
        <p:pic>
          <p:nvPicPr>
            <p:cNvPr id="1029" name="Picture 5" descr="C:\Documents and Settings\taoki\デスクトップ\Airway\CT\IM-0001-0601.jpg"/>
            <p:cNvPicPr>
              <a:picLocks noChangeAspect="1" noChangeArrowheads="1"/>
            </p:cNvPicPr>
            <p:nvPr/>
          </p:nvPicPr>
          <p:blipFill>
            <a:blip r:embed="rId3" cstate="print"/>
            <a:srcRect/>
            <a:stretch>
              <a:fillRect/>
            </a:stretch>
          </p:blipFill>
          <p:spPr bwMode="auto">
            <a:xfrm>
              <a:off x="981472" y="4951040"/>
              <a:ext cx="2438400" cy="2438400"/>
            </a:xfrm>
            <a:prstGeom prst="rect">
              <a:avLst/>
            </a:prstGeom>
            <a:noFill/>
            <a:ln>
              <a:solidFill>
                <a:schemeClr val="tx1"/>
              </a:solidFill>
            </a:ln>
            <a:scene3d>
              <a:camera prst="isometricOffAxis1Top"/>
              <a:lightRig rig="threePt" dir="t"/>
            </a:scene3d>
          </p:spPr>
        </p:pic>
        <p:pic>
          <p:nvPicPr>
            <p:cNvPr id="1030" name="Picture 6" descr="C:\Documents and Settings\taoki\デスクトップ\Airway\CT\IM-0001-0551.jpg"/>
            <p:cNvPicPr>
              <a:picLocks noChangeAspect="1" noChangeArrowheads="1"/>
            </p:cNvPicPr>
            <p:nvPr/>
          </p:nvPicPr>
          <p:blipFill>
            <a:blip r:embed="rId4" cstate="print"/>
            <a:srcRect/>
            <a:stretch>
              <a:fillRect/>
            </a:stretch>
          </p:blipFill>
          <p:spPr bwMode="auto">
            <a:xfrm>
              <a:off x="981472" y="4374976"/>
              <a:ext cx="2438400" cy="2438400"/>
            </a:xfrm>
            <a:prstGeom prst="rect">
              <a:avLst/>
            </a:prstGeom>
            <a:noFill/>
            <a:ln>
              <a:solidFill>
                <a:schemeClr val="tx1"/>
              </a:solidFill>
            </a:ln>
            <a:scene3d>
              <a:camera prst="isometricOffAxis1Top"/>
              <a:lightRig rig="threePt" dir="t"/>
            </a:scene3d>
          </p:spPr>
        </p:pic>
        <p:pic>
          <p:nvPicPr>
            <p:cNvPr id="1031" name="Picture 7" descr="C:\Documents and Settings\taoki\デスクトップ\Airway\CT\IM-0001-0501.jpg"/>
            <p:cNvPicPr>
              <a:picLocks noChangeAspect="1" noChangeArrowheads="1"/>
            </p:cNvPicPr>
            <p:nvPr/>
          </p:nvPicPr>
          <p:blipFill>
            <a:blip r:embed="rId5" cstate="print"/>
            <a:srcRect/>
            <a:stretch>
              <a:fillRect/>
            </a:stretch>
          </p:blipFill>
          <p:spPr bwMode="auto">
            <a:xfrm>
              <a:off x="981472" y="3798912"/>
              <a:ext cx="2438400" cy="2438400"/>
            </a:xfrm>
            <a:prstGeom prst="rect">
              <a:avLst/>
            </a:prstGeom>
            <a:noFill/>
            <a:ln>
              <a:solidFill>
                <a:schemeClr val="tx1"/>
              </a:solidFill>
            </a:ln>
            <a:scene3d>
              <a:camera prst="isometricOffAxis1Top"/>
              <a:lightRig rig="threePt" dir="t"/>
            </a:scene3d>
          </p:spPr>
        </p:pic>
        <p:pic>
          <p:nvPicPr>
            <p:cNvPr id="1033" name="Picture 9" descr="C:\Documents and Settings\taoki\デスクトップ\Airway\CT\IM-0001-0401.jpg"/>
            <p:cNvPicPr>
              <a:picLocks noChangeAspect="1" noChangeArrowheads="1"/>
            </p:cNvPicPr>
            <p:nvPr/>
          </p:nvPicPr>
          <p:blipFill>
            <a:blip r:embed="rId6" cstate="print"/>
            <a:srcRect/>
            <a:stretch>
              <a:fillRect/>
            </a:stretch>
          </p:blipFill>
          <p:spPr bwMode="auto">
            <a:xfrm>
              <a:off x="981472" y="3222848"/>
              <a:ext cx="2438400" cy="2438400"/>
            </a:xfrm>
            <a:prstGeom prst="rect">
              <a:avLst/>
            </a:prstGeom>
            <a:noFill/>
            <a:ln>
              <a:solidFill>
                <a:schemeClr val="tx1"/>
              </a:solidFill>
            </a:ln>
            <a:scene3d>
              <a:camera prst="isometricOffAxis1Top"/>
              <a:lightRig rig="threePt" dir="t"/>
            </a:scene3d>
          </p:spPr>
        </p:pic>
        <p:pic>
          <p:nvPicPr>
            <p:cNvPr id="1035" name="Picture 11" descr="C:\Documents and Settings\taoki\デスクトップ\Airway\CT\IM-0001-0251.jpg"/>
            <p:cNvPicPr>
              <a:picLocks noChangeAspect="1" noChangeArrowheads="1"/>
            </p:cNvPicPr>
            <p:nvPr/>
          </p:nvPicPr>
          <p:blipFill>
            <a:blip r:embed="rId7" cstate="print"/>
            <a:srcRect/>
            <a:stretch>
              <a:fillRect/>
            </a:stretch>
          </p:blipFill>
          <p:spPr bwMode="auto">
            <a:xfrm>
              <a:off x="981472" y="2646784"/>
              <a:ext cx="2438400" cy="2438400"/>
            </a:xfrm>
            <a:prstGeom prst="rect">
              <a:avLst/>
            </a:prstGeom>
            <a:noFill/>
            <a:ln>
              <a:solidFill>
                <a:schemeClr val="tx1"/>
              </a:solidFill>
            </a:ln>
            <a:scene3d>
              <a:camera prst="isometricOffAxis1Top"/>
              <a:lightRig rig="threePt" dir="t"/>
            </a:scene3d>
          </p:spPr>
        </p:pic>
        <p:pic>
          <p:nvPicPr>
            <p:cNvPr id="1036" name="Picture 12" descr="C:\Documents and Settings\taoki\デスクトップ\Airway\CT\IM-0001-0201.jpg"/>
            <p:cNvPicPr>
              <a:picLocks noChangeAspect="1" noChangeArrowheads="1"/>
            </p:cNvPicPr>
            <p:nvPr/>
          </p:nvPicPr>
          <p:blipFill>
            <a:blip r:embed="rId8" cstate="print"/>
            <a:srcRect/>
            <a:stretch>
              <a:fillRect/>
            </a:stretch>
          </p:blipFill>
          <p:spPr bwMode="auto">
            <a:xfrm>
              <a:off x="981472" y="2070720"/>
              <a:ext cx="2438400" cy="2438400"/>
            </a:xfrm>
            <a:prstGeom prst="rect">
              <a:avLst/>
            </a:prstGeom>
            <a:noFill/>
            <a:ln>
              <a:solidFill>
                <a:schemeClr val="tx1"/>
              </a:solidFill>
            </a:ln>
            <a:scene3d>
              <a:camera prst="isometricOffAxis1Top"/>
              <a:lightRig rig="threePt" dir="t"/>
            </a:scene3d>
          </p:spPr>
        </p:pic>
        <p:pic>
          <p:nvPicPr>
            <p:cNvPr id="1038" name="Picture 14" descr="C:\Documents and Settings\taoki\デスクトップ\Airway\CT\IM-0001-0101.jpg"/>
            <p:cNvPicPr>
              <a:picLocks noChangeAspect="1" noChangeArrowheads="1"/>
            </p:cNvPicPr>
            <p:nvPr/>
          </p:nvPicPr>
          <p:blipFill>
            <a:blip r:embed="rId9" cstate="print"/>
            <a:srcRect/>
            <a:stretch>
              <a:fillRect/>
            </a:stretch>
          </p:blipFill>
          <p:spPr bwMode="auto">
            <a:xfrm>
              <a:off x="981472" y="1484784"/>
              <a:ext cx="2438400" cy="2438400"/>
            </a:xfrm>
            <a:prstGeom prst="rect">
              <a:avLst/>
            </a:prstGeom>
            <a:noFill/>
            <a:ln>
              <a:solidFill>
                <a:schemeClr val="tx1"/>
              </a:solidFill>
            </a:ln>
            <a:scene3d>
              <a:camera prst="isometricOffAxis1Top"/>
              <a:lightRig rig="threePt" dir="t"/>
            </a:scene3d>
          </p:spPr>
        </p:pic>
        <p:pic>
          <p:nvPicPr>
            <p:cNvPr id="1027" name="Picture 3" descr="C:\Documents and Settings\taoki\デスクトップ\Airway\CT\IM-0001-0051.jpg"/>
            <p:cNvPicPr>
              <a:picLocks noChangeAspect="1" noChangeArrowheads="1"/>
            </p:cNvPicPr>
            <p:nvPr/>
          </p:nvPicPr>
          <p:blipFill>
            <a:blip r:embed="rId10" cstate="print"/>
            <a:srcRect/>
            <a:stretch>
              <a:fillRect/>
            </a:stretch>
          </p:blipFill>
          <p:spPr bwMode="auto">
            <a:xfrm>
              <a:off x="981472" y="908720"/>
              <a:ext cx="2438400" cy="2438400"/>
            </a:xfrm>
            <a:prstGeom prst="rect">
              <a:avLst/>
            </a:prstGeom>
            <a:noFill/>
            <a:ln>
              <a:solidFill>
                <a:schemeClr val="tx1"/>
              </a:solidFill>
            </a:ln>
            <a:scene3d>
              <a:camera prst="isometricOffAxis1Top"/>
              <a:lightRig rig="threePt" dir="t"/>
            </a:scene3d>
          </p:spPr>
        </p:pic>
        <p:pic>
          <p:nvPicPr>
            <p:cNvPr id="1028" name="Picture 4" descr="C:\Documents and Settings\taoki\デスクトップ\Airway\CT\IM-0001-0001.jpg"/>
            <p:cNvPicPr>
              <a:picLocks noChangeAspect="1" noChangeArrowheads="1"/>
            </p:cNvPicPr>
            <p:nvPr/>
          </p:nvPicPr>
          <p:blipFill>
            <a:blip r:embed="rId11" cstate="print"/>
            <a:srcRect/>
            <a:stretch>
              <a:fillRect/>
            </a:stretch>
          </p:blipFill>
          <p:spPr bwMode="auto">
            <a:xfrm>
              <a:off x="971600" y="332656"/>
              <a:ext cx="2438400" cy="2438400"/>
            </a:xfrm>
            <a:prstGeom prst="rect">
              <a:avLst/>
            </a:prstGeom>
            <a:noFill/>
            <a:ln>
              <a:solidFill>
                <a:schemeClr val="tx1"/>
              </a:solidFill>
            </a:ln>
            <a:scene3d>
              <a:camera prst="isometricOffAxis1Top"/>
              <a:lightRig rig="threePt" dir="t"/>
            </a:scene3d>
          </p:spPr>
        </p:pic>
      </p:grpSp>
      <p:pic>
        <p:nvPicPr>
          <p:cNvPr id="20" name="airflows.wmv">
            <a:hlinkClick r:id="" action="ppaction://media"/>
          </p:cNvPr>
          <p:cNvPicPr>
            <a:picLocks noRot="1" noChangeAspect="1"/>
          </p:cNvPicPr>
          <p:nvPr>
            <a:videoFile r:link="rId1"/>
          </p:nvPr>
        </p:nvPicPr>
        <p:blipFill>
          <a:blip r:embed="rId12" cstate="print"/>
          <a:stretch>
            <a:fillRect/>
          </a:stretch>
        </p:blipFill>
        <p:spPr>
          <a:xfrm>
            <a:off x="4763154" y="1262434"/>
            <a:ext cx="4143578" cy="5288788"/>
          </a:xfrm>
          <a:prstGeom prst="rect">
            <a:avLst/>
          </a:prstGeom>
        </p:spPr>
      </p:pic>
      <p:sp>
        <p:nvSpPr>
          <p:cNvPr id="21" name="タイトル 20"/>
          <p:cNvSpPr>
            <a:spLocks noGrp="1"/>
          </p:cNvSpPr>
          <p:nvPr>
            <p:ph type="title" idx="4294967295"/>
          </p:nvPr>
        </p:nvSpPr>
        <p:spPr>
          <a:xfrm>
            <a:off x="403788" y="168388"/>
            <a:ext cx="7272808" cy="792088"/>
          </a:xfrm>
        </p:spPr>
        <p:txBody>
          <a:bodyPr>
            <a:normAutofit/>
          </a:bodyPr>
          <a:lstStyle/>
          <a:p>
            <a:r>
              <a:rPr kumimoji="1" lang="en-US" altLang="ja-JP" b="1" dirty="0" smtClean="0">
                <a:latin typeface="Arial" pitchFamily="34" charset="0"/>
                <a:cs typeface="Arial" pitchFamily="34" charset="0"/>
              </a:rPr>
              <a:t>Pulmonary </a:t>
            </a:r>
            <a:r>
              <a:rPr lang="en-US" altLang="ja-JP" b="1" dirty="0" smtClean="0">
                <a:latin typeface="Arial" pitchFamily="34" charset="0"/>
                <a:cs typeface="Arial" pitchFamily="34" charset="0"/>
              </a:rPr>
              <a:t>A</a:t>
            </a:r>
            <a:r>
              <a:rPr kumimoji="1" lang="en-US" altLang="ja-JP" b="1" dirty="0" smtClean="0">
                <a:latin typeface="Arial" pitchFamily="34" charset="0"/>
                <a:cs typeface="Arial" pitchFamily="34" charset="0"/>
              </a:rPr>
              <a:t>irflow Study</a:t>
            </a:r>
            <a:endParaRPr kumimoji="1" lang="ja-JP" altLang="en-US" b="1" dirty="0">
              <a:latin typeface="Arial" pitchFamily="34" charset="0"/>
              <a:cs typeface="Arial" pitchFamily="34" charset="0"/>
            </a:endParaRPr>
          </a:p>
        </p:txBody>
      </p:sp>
      <p:sp>
        <p:nvSpPr>
          <p:cNvPr id="22" name="右矢印 21"/>
          <p:cNvSpPr/>
          <p:nvPr/>
        </p:nvSpPr>
        <p:spPr>
          <a:xfrm>
            <a:off x="2987824" y="2302376"/>
            <a:ext cx="1368152"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3" name="右矢印 22"/>
          <p:cNvSpPr/>
          <p:nvPr/>
        </p:nvSpPr>
        <p:spPr>
          <a:xfrm>
            <a:off x="2987824" y="4822656"/>
            <a:ext cx="1368152" cy="720080"/>
          </a:xfrm>
          <a:prstGeom prst="rightArrow">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テキスト ボックス 23"/>
          <p:cNvSpPr txBox="1"/>
          <p:nvPr/>
        </p:nvSpPr>
        <p:spPr>
          <a:xfrm>
            <a:off x="2843808" y="1789609"/>
            <a:ext cx="1800200" cy="584775"/>
          </a:xfrm>
          <a:prstGeom prst="rect">
            <a:avLst/>
          </a:prstGeom>
          <a:noFill/>
        </p:spPr>
        <p:txBody>
          <a:bodyPr wrap="square" rtlCol="0">
            <a:spAutoFit/>
          </a:bodyPr>
          <a:lstStyle/>
          <a:p>
            <a:pPr fontAlgn="auto">
              <a:spcBef>
                <a:spcPts val="0"/>
              </a:spcBef>
              <a:spcAft>
                <a:spcPts val="0"/>
              </a:spcAft>
            </a:pPr>
            <a:r>
              <a:rPr lang="en-US" altLang="ja-JP" sz="1600" b="1" dirty="0" smtClean="0">
                <a:solidFill>
                  <a:prstClr val="black"/>
                </a:solidFill>
                <a:latin typeface="Arial" pitchFamily="34" charset="0"/>
                <a:ea typeface="ＭＳ Ｐゴシック"/>
                <a:cs typeface="Arial" pitchFamily="34" charset="0"/>
              </a:rPr>
              <a:t>Airway structure </a:t>
            </a:r>
            <a:r>
              <a:rPr lang="en-US" altLang="ja-JP" sz="1600" b="1" dirty="0">
                <a:solidFill>
                  <a:prstClr val="black"/>
                </a:solidFill>
                <a:latin typeface="Arial" pitchFamily="34" charset="0"/>
                <a:ea typeface="ＭＳ Ｐゴシック"/>
                <a:cs typeface="Arial" pitchFamily="34" charset="0"/>
              </a:rPr>
              <a:t>E</a:t>
            </a:r>
            <a:r>
              <a:rPr lang="en-US" altLang="ja-JP" sz="1600" b="1" dirty="0" smtClean="0">
                <a:solidFill>
                  <a:prstClr val="black"/>
                </a:solidFill>
                <a:latin typeface="Arial" pitchFamily="34" charset="0"/>
                <a:ea typeface="ＭＳ Ｐゴシック"/>
                <a:cs typeface="Arial" pitchFamily="34" charset="0"/>
              </a:rPr>
              <a:t>xtraction</a:t>
            </a:r>
            <a:endParaRPr lang="ja-JP" altLang="en-US" sz="1600" b="1" dirty="0">
              <a:solidFill>
                <a:prstClr val="black"/>
              </a:solidFill>
              <a:latin typeface="Arial" pitchFamily="34" charset="0"/>
              <a:ea typeface="ＭＳ Ｐゴシック"/>
              <a:cs typeface="Arial" pitchFamily="34" charset="0"/>
            </a:endParaRPr>
          </a:p>
        </p:txBody>
      </p:sp>
      <p:sp>
        <p:nvSpPr>
          <p:cNvPr id="25" name="テキスト ボックス 24"/>
          <p:cNvSpPr txBox="1"/>
          <p:nvPr/>
        </p:nvSpPr>
        <p:spPr>
          <a:xfrm>
            <a:off x="2699792" y="4165873"/>
            <a:ext cx="1944216" cy="584775"/>
          </a:xfrm>
          <a:prstGeom prst="rect">
            <a:avLst/>
          </a:prstGeom>
          <a:noFill/>
        </p:spPr>
        <p:txBody>
          <a:bodyPr wrap="square" rtlCol="0">
            <a:spAutoFit/>
          </a:bodyPr>
          <a:lstStyle/>
          <a:p>
            <a:pPr fontAlgn="auto">
              <a:spcBef>
                <a:spcPts val="0"/>
              </a:spcBef>
              <a:spcAft>
                <a:spcPts val="0"/>
              </a:spcAft>
            </a:pPr>
            <a:r>
              <a:rPr lang="en-US" altLang="ja-JP" sz="1600" b="1" dirty="0" smtClean="0">
                <a:solidFill>
                  <a:prstClr val="black"/>
                </a:solidFill>
                <a:latin typeface="Arial" pitchFamily="34" charset="0"/>
                <a:ea typeface="ＭＳ Ｐゴシック"/>
                <a:cs typeface="Arial" pitchFamily="34" charset="0"/>
              </a:rPr>
              <a:t>Lattice Boltzmann</a:t>
            </a:r>
          </a:p>
          <a:p>
            <a:pPr fontAlgn="auto">
              <a:spcBef>
                <a:spcPts val="0"/>
              </a:spcBef>
              <a:spcAft>
                <a:spcPts val="0"/>
              </a:spcAft>
            </a:pPr>
            <a:r>
              <a:rPr lang="en-US" altLang="ja-JP" sz="1600" b="1" dirty="0" smtClean="0">
                <a:solidFill>
                  <a:prstClr val="black"/>
                </a:solidFill>
                <a:latin typeface="Arial" pitchFamily="34" charset="0"/>
                <a:ea typeface="ＭＳ Ｐゴシック"/>
                <a:cs typeface="Arial" pitchFamily="34" charset="0"/>
              </a:rPr>
              <a:t>GPU computing</a:t>
            </a:r>
            <a:endParaRPr lang="ja-JP" altLang="en-US" sz="1600" b="1" dirty="0">
              <a:solidFill>
                <a:prstClr val="black"/>
              </a:solidFill>
              <a:latin typeface="Arial" pitchFamily="34" charset="0"/>
              <a:ea typeface="ＭＳ Ｐゴシック"/>
              <a:cs typeface="Arial" pitchFamily="34" charset="0"/>
            </a:endParaRPr>
          </a:p>
        </p:txBody>
      </p:sp>
      <p:sp>
        <p:nvSpPr>
          <p:cNvPr id="19" name="テキスト ボックス 18"/>
          <p:cNvSpPr txBox="1"/>
          <p:nvPr/>
        </p:nvSpPr>
        <p:spPr>
          <a:xfrm>
            <a:off x="467544" y="1219630"/>
            <a:ext cx="2088232" cy="369332"/>
          </a:xfrm>
          <a:prstGeom prst="rect">
            <a:avLst/>
          </a:prstGeom>
          <a:noFill/>
        </p:spPr>
        <p:txBody>
          <a:bodyPr wrap="square" rtlCol="0">
            <a:spAutoFit/>
          </a:bodyPr>
          <a:lstStyle/>
          <a:p>
            <a:pPr fontAlgn="auto">
              <a:spcBef>
                <a:spcPts val="0"/>
              </a:spcBef>
              <a:spcAft>
                <a:spcPts val="0"/>
              </a:spcAft>
            </a:pPr>
            <a:r>
              <a:rPr lang="en-US" altLang="ja-JP" b="1" dirty="0" smtClean="0">
                <a:solidFill>
                  <a:prstClr val="black"/>
                </a:solidFill>
                <a:latin typeface="Arial" pitchFamily="34" charset="0"/>
                <a:ea typeface="ＭＳ Ｐゴシック"/>
                <a:cs typeface="Arial" pitchFamily="34" charset="0"/>
              </a:rPr>
              <a:t>X-Ray CT images</a:t>
            </a:r>
            <a:endParaRPr lang="ja-JP" altLang="en-US" b="1" dirty="0">
              <a:solidFill>
                <a:prstClr val="black"/>
              </a:solidFill>
              <a:latin typeface="Arial" pitchFamily="34" charset="0"/>
              <a:ea typeface="ＭＳ Ｐゴシック"/>
              <a:cs typeface="Arial" pitchFamily="34" charset="0"/>
            </a:endParaRPr>
          </a:p>
        </p:txBody>
      </p:sp>
      <p:sp>
        <p:nvSpPr>
          <p:cNvPr id="26" name="テキスト ボックス 25"/>
          <p:cNvSpPr txBox="1"/>
          <p:nvPr/>
        </p:nvSpPr>
        <p:spPr>
          <a:xfrm>
            <a:off x="4716016" y="842845"/>
            <a:ext cx="3384376" cy="307777"/>
          </a:xfrm>
          <a:prstGeom prst="rect">
            <a:avLst/>
          </a:prstGeom>
          <a:noFill/>
        </p:spPr>
        <p:txBody>
          <a:bodyPr wrap="square" rtlCol="0">
            <a:spAutoFit/>
          </a:bodyPr>
          <a:lstStyle/>
          <a:p>
            <a:pPr fontAlgn="auto">
              <a:spcBef>
                <a:spcPts val="0"/>
              </a:spcBef>
              <a:spcAft>
                <a:spcPts val="0"/>
              </a:spcAft>
            </a:pPr>
            <a:r>
              <a:rPr lang="en-US" altLang="ja-JP" sz="1400" b="1" dirty="0" smtClean="0">
                <a:solidFill>
                  <a:prstClr val="black"/>
                </a:solidFill>
                <a:latin typeface="Arial" pitchFamily="34" charset="0"/>
                <a:ea typeface="ＭＳ Ｐゴシック"/>
                <a:cs typeface="Arial" pitchFamily="34" charset="0"/>
              </a:rPr>
              <a:t>Collaboration with Tohoku University</a:t>
            </a:r>
            <a:endParaRPr lang="ja-JP" altLang="en-US" sz="1400" b="1" dirty="0">
              <a:solidFill>
                <a:prstClr val="black"/>
              </a:solidFill>
              <a:latin typeface="Arial" pitchFamily="34" charset="0"/>
              <a:ea typeface="ＭＳ Ｐゴシック"/>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25" name="Rectangle 13"/>
          <p:cNvSpPr>
            <a:spLocks noGrp="1" noChangeArrowheads="1"/>
          </p:cNvSpPr>
          <p:nvPr>
            <p:ph type="title"/>
          </p:nvPr>
        </p:nvSpPr>
        <p:spPr>
          <a:xfrm>
            <a:off x="266701" y="50800"/>
            <a:ext cx="8633070" cy="1358900"/>
          </a:xfrm>
          <a:noFill/>
          <a:effectLst/>
        </p:spPr>
        <p:txBody>
          <a:bodyPr/>
          <a:lstStyle/>
          <a:p>
            <a:pPr>
              <a:defRPr/>
            </a:pPr>
            <a:r>
              <a:rPr lang="en-US" sz="32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t>MUPHY: </a:t>
            </a:r>
            <a:r>
              <a:rPr lang="en-US" sz="3200" b="1" dirty="0" err="1" smtClean="0">
                <a:solidFill>
                  <a:schemeClr val="tx1"/>
                </a:solidFill>
                <a:effectLst>
                  <a:glow rad="101600">
                    <a:srgbClr val="FFFF00">
                      <a:alpha val="50000"/>
                    </a:srgbClr>
                  </a:glow>
                  <a:outerShdw blurRad="50800" dist="38100" dir="2700000">
                    <a:srgbClr val="000000">
                      <a:alpha val="43000"/>
                    </a:srgbClr>
                  </a:outerShdw>
                </a:effectLst>
                <a:latin typeface="Optima" charset="0"/>
              </a:rPr>
              <a:t>Multiphysics</a:t>
            </a:r>
            <a:r>
              <a:rPr lang="en-US" sz="32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t>  simulation of blood flow</a:t>
            </a:r>
            <a:br>
              <a:rPr lang="en-US" sz="32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br>
            <a:r>
              <a:rPr lang="en-US" sz="24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t>(</a:t>
            </a:r>
            <a:r>
              <a:rPr lang="en-US" sz="2400" b="1" dirty="0" err="1" smtClean="0">
                <a:solidFill>
                  <a:schemeClr val="tx1"/>
                </a:solidFill>
                <a:effectLst>
                  <a:glow rad="101600">
                    <a:srgbClr val="FFFF00">
                      <a:alpha val="50000"/>
                    </a:srgbClr>
                  </a:glow>
                  <a:outerShdw blurRad="50800" dist="38100" dir="2700000">
                    <a:srgbClr val="000000">
                      <a:alpha val="43000"/>
                    </a:srgbClr>
                  </a:outerShdw>
                </a:effectLst>
                <a:latin typeface="Optima" charset="0"/>
              </a:rPr>
              <a:t>Melchionna</a:t>
            </a:r>
            <a:r>
              <a:rPr lang="en-US" sz="24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t>, </a:t>
            </a:r>
            <a:r>
              <a:rPr lang="en-US" sz="2400" b="1" dirty="0" err="1" smtClean="0">
                <a:solidFill>
                  <a:schemeClr val="tx1"/>
                </a:solidFill>
                <a:effectLst>
                  <a:glow rad="101600">
                    <a:srgbClr val="FFFF00">
                      <a:alpha val="50000"/>
                    </a:srgbClr>
                  </a:glow>
                  <a:outerShdw blurRad="50800" dist="38100" dir="2700000">
                    <a:srgbClr val="000000">
                      <a:alpha val="43000"/>
                    </a:srgbClr>
                  </a:outerShdw>
                </a:effectLst>
                <a:latin typeface="Optima" charset="0"/>
              </a:rPr>
              <a:t>Bernaschi</a:t>
            </a:r>
            <a:r>
              <a:rPr lang="en-US" sz="2400" b="1" dirty="0" smtClean="0">
                <a:solidFill>
                  <a:schemeClr val="tx1"/>
                </a:solidFill>
                <a:effectLst>
                  <a:glow rad="101600">
                    <a:srgbClr val="FFFF00">
                      <a:alpha val="50000"/>
                    </a:srgbClr>
                  </a:glow>
                  <a:outerShdw blurRad="50800" dist="38100" dir="2700000">
                    <a:srgbClr val="000000">
                      <a:alpha val="43000"/>
                    </a:srgbClr>
                  </a:outerShdw>
                </a:effectLst>
                <a:latin typeface="Optima" charset="0"/>
              </a:rPr>
              <a:t> et al.)</a:t>
            </a:r>
            <a:endParaRPr lang="en-US" sz="2400" b="1" dirty="0" smtClean="0">
              <a:solidFill>
                <a:schemeClr val="tx1"/>
              </a:solidFill>
              <a:effectLst>
                <a:outerShdw blurRad="50800" dist="38100" dir="2700000">
                  <a:srgbClr val="000000">
                    <a:alpha val="43000"/>
                  </a:srgbClr>
                </a:outerShdw>
              </a:effectLst>
              <a:latin typeface="Optima" charset="0"/>
            </a:endParaRPr>
          </a:p>
        </p:txBody>
      </p:sp>
      <p:pic>
        <p:nvPicPr>
          <p:cNvPr id="11" name="Picture 10" descr="artery.png"/>
          <p:cNvPicPr>
            <a:picLocks noChangeAspect="1"/>
          </p:cNvPicPr>
          <p:nvPr/>
        </p:nvPicPr>
        <p:blipFill>
          <a:blip r:embed="rId3" cstate="print"/>
          <a:stretch>
            <a:fillRect/>
          </a:stretch>
        </p:blipFill>
        <p:spPr>
          <a:xfrm>
            <a:off x="101600" y="1327150"/>
            <a:ext cx="4255744" cy="4273550"/>
          </a:xfrm>
          <a:prstGeom prst="rect">
            <a:avLst/>
          </a:prstGeom>
        </p:spPr>
      </p:pic>
      <p:sp>
        <p:nvSpPr>
          <p:cNvPr id="16" name="Rectangle 13"/>
          <p:cNvSpPr txBox="1">
            <a:spLocks noChangeArrowheads="1"/>
          </p:cNvSpPr>
          <p:nvPr/>
        </p:nvSpPr>
        <p:spPr>
          <a:xfrm>
            <a:off x="498230" y="317500"/>
            <a:ext cx="8633070" cy="736600"/>
          </a:xfrm>
          <a:prstGeom prst="rect">
            <a:avLst/>
          </a:prstGeom>
          <a:noFill/>
          <a:effectLst/>
        </p:spPr>
        <p:txBody>
          <a:bodyPr vert="horz" lIns="91440" tIns="45720" rIns="91440" bIns="45720" rtlCol="0" anchor="b" anchorCtr="0">
            <a:noAutofit/>
          </a:bodyPr>
          <a:lstStyle/>
          <a:p>
            <a:pPr algn="ctr" fontAlgn="auto">
              <a:spcAft>
                <a:spcPts val="0"/>
              </a:spcAft>
              <a:defRPr/>
            </a:pPr>
            <a:endParaRPr kumimoji="0" lang="en-US" sz="2400" b="1" dirty="0" smtClean="0">
              <a:solidFill>
                <a:prstClr val="black"/>
              </a:solidFill>
              <a:effectLst>
                <a:outerShdw blurRad="50800" dist="38100" dir="2700000">
                  <a:srgbClr val="000000">
                    <a:alpha val="43000"/>
                  </a:srgbClr>
                </a:outerShdw>
              </a:effectLst>
              <a:latin typeface="Optima" charset="0"/>
              <a:ea typeface="+mn-ea"/>
            </a:endParaRPr>
          </a:p>
        </p:txBody>
      </p:sp>
      <p:sp>
        <p:nvSpPr>
          <p:cNvPr id="18" name="CasellaDiTesto 17"/>
          <p:cNvSpPr txBox="1"/>
          <p:nvPr/>
        </p:nvSpPr>
        <p:spPr>
          <a:xfrm>
            <a:off x="4572000" y="1816098"/>
            <a:ext cx="4394200" cy="4170372"/>
          </a:xfrm>
          <a:prstGeom prst="rect">
            <a:avLst/>
          </a:prstGeom>
          <a:noFill/>
        </p:spPr>
        <p:txBody>
          <a:bodyPr wrap="square" rtlCol="0">
            <a:spAutoFit/>
          </a:bodyPr>
          <a:lstStyle/>
          <a:p>
            <a:pPr>
              <a:spcAft>
                <a:spcPts val="1800"/>
              </a:spcAft>
            </a:pPr>
            <a:r>
              <a:rPr kumimoji="0" lang="it-IT" sz="2000" dirty="0" err="1" smtClean="0">
                <a:solidFill>
                  <a:prstClr val="black"/>
                </a:solidFill>
                <a:latin typeface="Optima" charset="0"/>
                <a:ea typeface="+mn-ea"/>
              </a:rPr>
              <a:t>Combined</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Lattice-Boltzmann</a:t>
            </a:r>
            <a:r>
              <a:rPr kumimoji="0" lang="it-IT" sz="2000" dirty="0" smtClean="0">
                <a:solidFill>
                  <a:prstClr val="black"/>
                </a:solidFill>
                <a:latin typeface="Optima" charset="0"/>
                <a:ea typeface="+mn-ea"/>
              </a:rPr>
              <a:t> (LB) </a:t>
            </a:r>
            <a:r>
              <a:rPr kumimoji="0" lang="it-IT" sz="2000" dirty="0" err="1" smtClean="0">
                <a:solidFill>
                  <a:prstClr val="black"/>
                </a:solidFill>
                <a:latin typeface="Optima" charset="0"/>
                <a:ea typeface="+mn-ea"/>
              </a:rPr>
              <a:t>simulation</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for</a:t>
            </a:r>
            <a:r>
              <a:rPr kumimoji="0" lang="it-IT" sz="2000" dirty="0" smtClean="0">
                <a:solidFill>
                  <a:prstClr val="black"/>
                </a:solidFill>
                <a:latin typeface="Optima" charset="0"/>
                <a:ea typeface="+mn-ea"/>
              </a:rPr>
              <a:t> plasma and </a:t>
            </a:r>
            <a:r>
              <a:rPr kumimoji="0" lang="it-IT" sz="2000" dirty="0" err="1" smtClean="0">
                <a:solidFill>
                  <a:prstClr val="black"/>
                </a:solidFill>
                <a:latin typeface="Optima" charset="0"/>
                <a:ea typeface="+mn-ea"/>
              </a:rPr>
              <a:t>Molecular</a:t>
            </a:r>
            <a:r>
              <a:rPr kumimoji="0" lang="it-IT" sz="2000" dirty="0" smtClean="0">
                <a:solidFill>
                  <a:prstClr val="black"/>
                </a:solidFill>
                <a:latin typeface="Optima" charset="0"/>
                <a:ea typeface="+mn-ea"/>
              </a:rPr>
              <a:t> Dynamics (</a:t>
            </a:r>
            <a:r>
              <a:rPr kumimoji="0" lang="it-IT" sz="2000" dirty="0" err="1" smtClean="0">
                <a:solidFill>
                  <a:prstClr val="black"/>
                </a:solidFill>
                <a:latin typeface="Optima" charset="0"/>
                <a:ea typeface="+mn-ea"/>
              </a:rPr>
              <a:t>MD</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for</a:t>
            </a:r>
            <a:r>
              <a:rPr kumimoji="0" lang="it-IT" sz="2000" dirty="0" smtClean="0">
                <a:solidFill>
                  <a:prstClr val="black"/>
                </a:solidFill>
                <a:latin typeface="Optima" charset="0"/>
                <a:ea typeface="+mn-ea"/>
              </a:rPr>
              <a:t>  Red </a:t>
            </a:r>
            <a:r>
              <a:rPr kumimoji="0" lang="it-IT" sz="2000" dirty="0" err="1" smtClean="0">
                <a:solidFill>
                  <a:prstClr val="black"/>
                </a:solidFill>
                <a:latin typeface="Optima" charset="0"/>
                <a:ea typeface="+mn-ea"/>
              </a:rPr>
              <a:t>Blood</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Cells</a:t>
            </a:r>
            <a:endParaRPr kumimoji="0" lang="it-IT" sz="2000" dirty="0" smtClean="0">
              <a:solidFill>
                <a:prstClr val="black"/>
              </a:solidFill>
              <a:latin typeface="Optima" charset="0"/>
              <a:ea typeface="+mn-ea"/>
            </a:endParaRPr>
          </a:p>
          <a:p>
            <a:pPr>
              <a:spcAft>
                <a:spcPts val="1800"/>
              </a:spcAft>
            </a:pPr>
            <a:r>
              <a:rPr kumimoji="0" lang="it-IT" sz="2000" dirty="0" err="1" smtClean="0">
                <a:solidFill>
                  <a:prstClr val="black"/>
                </a:solidFill>
                <a:latin typeface="Optima" charset="0"/>
                <a:ea typeface="+mn-ea"/>
              </a:rPr>
              <a:t>Realistic</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geometry</a:t>
            </a:r>
            <a:r>
              <a:rPr kumimoji="0" lang="it-IT" sz="2000" dirty="0" smtClean="0">
                <a:solidFill>
                  <a:prstClr val="black"/>
                </a:solidFill>
                <a:latin typeface="Optima" charset="0"/>
                <a:ea typeface="+mn-ea"/>
              </a:rPr>
              <a:t> ( </a:t>
            </a:r>
            <a:r>
              <a:rPr kumimoji="0" lang="it-IT" sz="2000" dirty="0" err="1" smtClean="0">
                <a:solidFill>
                  <a:prstClr val="black"/>
                </a:solidFill>
                <a:latin typeface="Optima" charset="0"/>
                <a:ea typeface="+mn-ea"/>
              </a:rPr>
              <a:t>from</a:t>
            </a:r>
            <a:r>
              <a:rPr kumimoji="0" lang="it-IT" sz="2000" dirty="0" smtClean="0">
                <a:solidFill>
                  <a:prstClr val="black"/>
                </a:solidFill>
                <a:latin typeface="Optima" charset="0"/>
                <a:ea typeface="+mn-ea"/>
              </a:rPr>
              <a:t> CAT </a:t>
            </a:r>
            <a:r>
              <a:rPr kumimoji="0" lang="it-IT" sz="2000" dirty="0" err="1" smtClean="0">
                <a:solidFill>
                  <a:prstClr val="black"/>
                </a:solidFill>
                <a:latin typeface="Optima" charset="0"/>
                <a:ea typeface="+mn-ea"/>
              </a:rPr>
              <a:t>scan</a:t>
            </a:r>
            <a:r>
              <a:rPr kumimoji="0" lang="it-IT" sz="2000" dirty="0" smtClean="0">
                <a:solidFill>
                  <a:prstClr val="black"/>
                </a:solidFill>
                <a:latin typeface="Optima" charset="0"/>
                <a:ea typeface="+mn-ea"/>
              </a:rPr>
              <a:t>)</a:t>
            </a:r>
          </a:p>
          <a:p>
            <a:pPr>
              <a:spcAft>
                <a:spcPts val="1800"/>
              </a:spcAft>
            </a:pP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Two-levels</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of</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parallelism</a:t>
            </a:r>
            <a:r>
              <a:rPr kumimoji="0" lang="it-IT" sz="2000" dirty="0" smtClean="0">
                <a:solidFill>
                  <a:prstClr val="black"/>
                </a:solidFill>
                <a:latin typeface="Optima" charset="0"/>
                <a:ea typeface="+mn-ea"/>
              </a:rPr>
              <a:t>: CUDA (on GPU) + MPI </a:t>
            </a:r>
          </a:p>
          <a:p>
            <a:pPr>
              <a:buFont typeface="Arial"/>
              <a:buChar char="•"/>
            </a:pP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1</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Billion</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mesh</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node</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for</a:t>
            </a:r>
            <a:r>
              <a:rPr kumimoji="0" lang="it-IT" sz="2000" dirty="0" smtClean="0">
                <a:solidFill>
                  <a:prstClr val="black"/>
                </a:solidFill>
                <a:latin typeface="Optima" charset="0"/>
                <a:ea typeface="+mn-ea"/>
              </a:rPr>
              <a:t> LB </a:t>
            </a:r>
            <a:r>
              <a:rPr kumimoji="0" lang="it-IT" sz="2000" dirty="0" err="1" smtClean="0">
                <a:solidFill>
                  <a:prstClr val="black"/>
                </a:solidFill>
                <a:latin typeface="Optima" charset="0"/>
                <a:ea typeface="+mn-ea"/>
              </a:rPr>
              <a:t>component</a:t>
            </a:r>
            <a:endParaRPr kumimoji="0" lang="it-IT" sz="2000" dirty="0" smtClean="0">
              <a:solidFill>
                <a:prstClr val="black"/>
              </a:solidFill>
              <a:latin typeface="Optima" charset="0"/>
              <a:ea typeface="+mn-ea"/>
            </a:endParaRPr>
          </a:p>
          <a:p>
            <a:pPr>
              <a:buFont typeface="Arial"/>
              <a:buChar char="•"/>
            </a:pPr>
            <a:r>
              <a:rPr kumimoji="0" lang="it-IT" sz="2000" dirty="0" smtClean="0">
                <a:solidFill>
                  <a:prstClr val="black"/>
                </a:solidFill>
                <a:latin typeface="Optima" charset="0"/>
                <a:ea typeface="+mn-ea"/>
              </a:rPr>
              <a:t>100 </a:t>
            </a:r>
            <a:r>
              <a:rPr kumimoji="0" lang="it-IT" sz="2000" dirty="0" err="1" smtClean="0">
                <a:solidFill>
                  <a:prstClr val="black"/>
                </a:solidFill>
                <a:latin typeface="Optima" charset="0"/>
                <a:ea typeface="+mn-ea"/>
              </a:rPr>
              <a:t>Million</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RBCs</a:t>
            </a:r>
            <a:endParaRPr kumimoji="0" lang="it-IT" sz="2000" dirty="0" smtClean="0">
              <a:solidFill>
                <a:prstClr val="black"/>
              </a:solidFill>
              <a:latin typeface="Optima" charset="0"/>
              <a:ea typeface="+mn-ea"/>
            </a:endParaRPr>
          </a:p>
          <a:p>
            <a:pPr>
              <a:buFont typeface="Wingdings" charset="2"/>
              <a:buChar char="ü"/>
            </a:pPr>
            <a:endParaRPr kumimoji="0" lang="it-IT" sz="2000" dirty="0" smtClean="0">
              <a:solidFill>
                <a:prstClr val="black"/>
              </a:solidFill>
              <a:latin typeface="Optima" charset="0"/>
              <a:ea typeface="+mn-ea"/>
            </a:endParaRPr>
          </a:p>
          <a:p>
            <a:endParaRPr kumimoji="0" lang="it-IT" sz="2000" dirty="0" smtClean="0">
              <a:solidFill>
                <a:prstClr val="black"/>
              </a:solidFill>
              <a:latin typeface="Optima" charset="0"/>
              <a:ea typeface="+mn-ea"/>
            </a:endParaRPr>
          </a:p>
        </p:txBody>
      </p:sp>
    </p:spTree>
  </p:cSld>
  <p:clrMapOvr>
    <a:masterClrMapping/>
  </p:clrMapOvr>
  <p:transition advTm="38467">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25" name="Rectangle 13"/>
          <p:cNvSpPr>
            <a:spLocks noGrp="1" noChangeArrowheads="1"/>
          </p:cNvSpPr>
          <p:nvPr>
            <p:ph type="title"/>
          </p:nvPr>
        </p:nvSpPr>
        <p:spPr>
          <a:xfrm>
            <a:off x="266699" y="88900"/>
            <a:ext cx="8636001" cy="977900"/>
          </a:xfrm>
          <a:noFill/>
          <a:effectLst/>
        </p:spPr>
        <p:txBody>
          <a:bodyPr/>
          <a:lstStyle/>
          <a:p>
            <a:pPr>
              <a:defRPr/>
            </a:pPr>
            <a:r>
              <a:rPr lang="en-US" sz="3600" b="1" dirty="0" smtClean="0">
                <a:solidFill>
                  <a:schemeClr val="tx1"/>
                </a:solidFill>
                <a:effectLst>
                  <a:glow rad="63500">
                    <a:srgbClr val="FFFF00">
                      <a:alpha val="50000"/>
                    </a:srgbClr>
                  </a:glow>
                  <a:outerShdw blurRad="50800" dist="38100" dir="2700000">
                    <a:srgbClr val="000000">
                      <a:alpha val="43000"/>
                    </a:srgbClr>
                  </a:outerShdw>
                </a:effectLst>
                <a:latin typeface="Optima" charset="0"/>
              </a:rPr>
              <a:t>Results on Tsubame2 Supercomputer </a:t>
            </a:r>
          </a:p>
        </p:txBody>
      </p:sp>
      <p:graphicFrame>
        <p:nvGraphicFramePr>
          <p:cNvPr id="3" name="Table 2"/>
          <p:cNvGraphicFramePr>
            <a:graphicFrameLocks noGrp="1"/>
          </p:cNvGraphicFramePr>
          <p:nvPr/>
        </p:nvGraphicFramePr>
        <p:xfrm>
          <a:off x="736600" y="2864366"/>
          <a:ext cx="3329517" cy="1763396"/>
        </p:xfrm>
        <a:graphic>
          <a:graphicData uri="http://schemas.openxmlformats.org/drawingml/2006/table">
            <a:tbl>
              <a:tblPr firstRow="1" bandRow="1">
                <a:tableStyleId>{5C22544A-7EE6-4342-B048-85BDC9FD1C3A}</a:tableStyleId>
              </a:tblPr>
              <a:tblGrid>
                <a:gridCol w="1109839"/>
                <a:gridCol w="1109839"/>
                <a:gridCol w="1109839"/>
              </a:tblGrid>
              <a:tr h="307340">
                <a:tc>
                  <a:txBody>
                    <a:bodyPr/>
                    <a:lstStyle/>
                    <a:p>
                      <a:r>
                        <a:rPr lang="en-US" sz="1500" dirty="0" err="1" smtClean="0"/>
                        <a:t>GPUs</a:t>
                      </a:r>
                      <a:endParaRPr lang="en-US" sz="1500" dirty="0"/>
                    </a:p>
                  </a:txBody>
                  <a:tcPr marL="76835" marR="76835" marT="38418" marB="38418"/>
                </a:tc>
                <a:tc>
                  <a:txBody>
                    <a:bodyPr/>
                    <a:lstStyle/>
                    <a:p>
                      <a:r>
                        <a:rPr lang="en-US" sz="1500" dirty="0" smtClean="0"/>
                        <a:t>Time (</a:t>
                      </a:r>
                      <a:r>
                        <a:rPr lang="en-US" sz="1500" dirty="0" err="1" smtClean="0"/>
                        <a:t>s</a:t>
                      </a:r>
                      <a:r>
                        <a:rPr lang="en-US" sz="1500" dirty="0" smtClean="0"/>
                        <a:t>)</a:t>
                      </a:r>
                      <a:endParaRPr lang="en-US" sz="1500" dirty="0"/>
                    </a:p>
                  </a:txBody>
                  <a:tcPr marL="76835" marR="76835" marT="38418" marB="38418"/>
                </a:tc>
                <a:tc>
                  <a:txBody>
                    <a:bodyPr/>
                    <a:lstStyle/>
                    <a:p>
                      <a:r>
                        <a:rPr lang="en-US" sz="1500" dirty="0" smtClean="0"/>
                        <a:t>Efficiency</a:t>
                      </a:r>
                      <a:endParaRPr lang="en-US" sz="1500" dirty="0"/>
                    </a:p>
                  </a:txBody>
                  <a:tcPr marL="76835" marR="76835" marT="38418" marB="38418"/>
                </a:tc>
              </a:tr>
              <a:tr h="307340">
                <a:tc>
                  <a:txBody>
                    <a:bodyPr/>
                    <a:lstStyle/>
                    <a:p>
                      <a:r>
                        <a:rPr lang="en-US" sz="1500" dirty="0" smtClean="0"/>
                        <a:t>256</a:t>
                      </a:r>
                      <a:endParaRPr lang="en-US" sz="1500" dirty="0"/>
                    </a:p>
                  </a:txBody>
                  <a:tcPr marL="76835" marR="76835" marT="38418" marB="38418"/>
                </a:tc>
                <a:tc>
                  <a:txBody>
                    <a:bodyPr/>
                    <a:lstStyle/>
                    <a:p>
                      <a:r>
                        <a:rPr lang="en-US" sz="1500" dirty="0" smtClean="0"/>
                        <a:t>0.07616</a:t>
                      </a:r>
                      <a:endParaRPr lang="en-US" sz="1500" dirty="0"/>
                    </a:p>
                  </a:txBody>
                  <a:tcPr marL="76835" marR="76835" marT="38418" marB="38418"/>
                </a:tc>
                <a:tc>
                  <a:txBody>
                    <a:bodyPr/>
                    <a:lstStyle/>
                    <a:p>
                      <a:r>
                        <a:rPr lang="en-US" sz="1500" baseline="0" dirty="0" smtClean="0"/>
                        <a:t>N.A.</a:t>
                      </a:r>
                      <a:endParaRPr lang="en-US" sz="1500" dirty="0"/>
                    </a:p>
                  </a:txBody>
                  <a:tcPr marL="76835" marR="76835" marT="38418" marB="38418"/>
                </a:tc>
              </a:tr>
              <a:tr h="307340">
                <a:tc>
                  <a:txBody>
                    <a:bodyPr/>
                    <a:lstStyle/>
                    <a:p>
                      <a:r>
                        <a:rPr lang="en-US" sz="1500" dirty="0" smtClean="0"/>
                        <a:t>512</a:t>
                      </a:r>
                      <a:endParaRPr lang="en-US" sz="1500" dirty="0"/>
                    </a:p>
                  </a:txBody>
                  <a:tcPr marL="76835" marR="76835" marT="38418" marB="38418"/>
                </a:tc>
                <a:tc>
                  <a:txBody>
                    <a:bodyPr/>
                    <a:lstStyle/>
                    <a:p>
                      <a:r>
                        <a:rPr lang="en-US" sz="1500" dirty="0" smtClean="0"/>
                        <a:t>0.03852</a:t>
                      </a:r>
                      <a:endParaRPr lang="en-US" sz="1500" dirty="0"/>
                    </a:p>
                  </a:txBody>
                  <a:tcPr marL="76835" marR="76835" marT="38418" marB="38418"/>
                </a:tc>
                <a:tc>
                  <a:txBody>
                    <a:bodyPr/>
                    <a:lstStyle/>
                    <a:p>
                      <a:r>
                        <a:rPr lang="en-US" sz="1500" dirty="0" smtClean="0"/>
                        <a:t>98.86 %</a:t>
                      </a:r>
                      <a:endParaRPr lang="en-US" sz="1500" dirty="0"/>
                    </a:p>
                  </a:txBody>
                  <a:tcPr marL="76835" marR="76835" marT="38418" marB="38418"/>
                </a:tc>
              </a:tr>
              <a:tr h="307340">
                <a:tc>
                  <a:txBody>
                    <a:bodyPr/>
                    <a:lstStyle/>
                    <a:p>
                      <a:r>
                        <a:rPr lang="en-US" sz="1500" dirty="0" smtClean="0"/>
                        <a:t>1,024</a:t>
                      </a:r>
                      <a:endParaRPr lang="en-US" sz="1500" dirty="0"/>
                    </a:p>
                  </a:txBody>
                  <a:tcPr marL="76835" marR="76835" marT="38418" marB="38418"/>
                </a:tc>
                <a:tc>
                  <a:txBody>
                    <a:bodyPr/>
                    <a:lstStyle/>
                    <a:p>
                      <a:r>
                        <a:rPr lang="en-US" sz="1500" dirty="0" smtClean="0"/>
                        <a:t>0.01995</a:t>
                      </a:r>
                      <a:endParaRPr lang="en-US" sz="1500" dirty="0"/>
                    </a:p>
                  </a:txBody>
                  <a:tcPr marL="76835" marR="76835" marT="38418" marB="38418"/>
                </a:tc>
                <a:tc>
                  <a:txBody>
                    <a:bodyPr/>
                    <a:lstStyle/>
                    <a:p>
                      <a:r>
                        <a:rPr lang="en-US" sz="1500" dirty="0" smtClean="0"/>
                        <a:t>95.37 %</a:t>
                      </a:r>
                      <a:endParaRPr lang="en-US" sz="1500" dirty="0"/>
                    </a:p>
                  </a:txBody>
                  <a:tcPr marL="76835" marR="76835" marT="38418" marB="38418"/>
                </a:tc>
              </a:tr>
              <a:tr h="307340">
                <a:tc>
                  <a:txBody>
                    <a:bodyPr/>
                    <a:lstStyle/>
                    <a:p>
                      <a:r>
                        <a:rPr lang="en-US" sz="1500" dirty="0" smtClean="0"/>
                        <a:t>1,536</a:t>
                      </a:r>
                      <a:endParaRPr lang="en-US" sz="1500" dirty="0"/>
                    </a:p>
                  </a:txBody>
                  <a:tcPr marL="76835" marR="76835" marT="38418" marB="38418"/>
                </a:tc>
                <a:tc>
                  <a:txBody>
                    <a:bodyPr/>
                    <a:lstStyle/>
                    <a:p>
                      <a:r>
                        <a:rPr lang="en-US" sz="1500" dirty="0" smtClean="0"/>
                        <a:t>0.01343</a:t>
                      </a:r>
                      <a:endParaRPr lang="en-US" sz="1500" dirty="0"/>
                    </a:p>
                  </a:txBody>
                  <a:tcPr marL="76835" marR="76835" marT="38418" marB="38418"/>
                </a:tc>
                <a:tc>
                  <a:txBody>
                    <a:bodyPr/>
                    <a:lstStyle/>
                    <a:p>
                      <a:r>
                        <a:rPr lang="en-US" sz="1500" dirty="0" smtClean="0"/>
                        <a:t>94.43 %</a:t>
                      </a:r>
                      <a:endParaRPr lang="en-US" sz="1500" dirty="0"/>
                    </a:p>
                  </a:txBody>
                  <a:tcPr marL="76835" marR="76835" marT="38418" marB="38418"/>
                </a:tc>
              </a:tr>
            </a:tbl>
          </a:graphicData>
        </a:graphic>
      </p:graphicFrame>
      <p:sp>
        <p:nvSpPr>
          <p:cNvPr id="4" name="TextBox 3"/>
          <p:cNvSpPr txBox="1"/>
          <p:nvPr/>
        </p:nvSpPr>
        <p:spPr>
          <a:xfrm>
            <a:off x="878786" y="4502666"/>
            <a:ext cx="3049548" cy="707886"/>
          </a:xfrm>
          <a:prstGeom prst="rect">
            <a:avLst/>
          </a:prstGeom>
          <a:noFill/>
        </p:spPr>
        <p:txBody>
          <a:bodyPr wrap="none" rtlCol="0">
            <a:spAutoFit/>
          </a:bodyPr>
          <a:lstStyle/>
          <a:p>
            <a:pPr algn="ctr"/>
            <a:r>
              <a:rPr kumimoji="0" lang="en-US" sz="2000" dirty="0" smtClean="0">
                <a:solidFill>
                  <a:prstClr val="black"/>
                </a:solidFill>
                <a:latin typeface="Optima" charset="0"/>
                <a:ea typeface="+mn-ea"/>
              </a:rPr>
              <a:t>Lattice Boltzmann Scaling</a:t>
            </a:r>
            <a:br>
              <a:rPr kumimoji="0" lang="en-US" sz="2000" dirty="0" smtClean="0">
                <a:solidFill>
                  <a:prstClr val="black"/>
                </a:solidFill>
                <a:latin typeface="Optima" charset="0"/>
                <a:ea typeface="+mn-ea"/>
              </a:rPr>
            </a:br>
            <a:r>
              <a:rPr kumimoji="0" lang="en-US" sz="2000" dirty="0" smtClean="0">
                <a:solidFill>
                  <a:prstClr val="black"/>
                </a:solidFill>
                <a:latin typeface="Optima" charset="0"/>
                <a:ea typeface="+mn-ea"/>
              </a:rPr>
              <a:t>(time per step)</a:t>
            </a:r>
            <a:endParaRPr kumimoji="0" lang="en-US" sz="2000" dirty="0">
              <a:solidFill>
                <a:prstClr val="black"/>
              </a:solidFill>
              <a:latin typeface="Optima" charset="0"/>
              <a:ea typeface="+mn-ea"/>
            </a:endParaRPr>
          </a:p>
        </p:txBody>
      </p:sp>
      <p:graphicFrame>
        <p:nvGraphicFramePr>
          <p:cNvPr id="5" name="Table 4"/>
          <p:cNvGraphicFramePr>
            <a:graphicFrameLocks noGrp="1"/>
          </p:cNvGraphicFramePr>
          <p:nvPr/>
        </p:nvGraphicFramePr>
        <p:xfrm>
          <a:off x="4978400" y="2940566"/>
          <a:ext cx="3329517" cy="1513208"/>
        </p:xfrm>
        <a:graphic>
          <a:graphicData uri="http://schemas.openxmlformats.org/drawingml/2006/table">
            <a:tbl>
              <a:tblPr firstRow="1" bandRow="1">
                <a:tableStyleId>{5C22544A-7EE6-4342-B048-85BDC9FD1C3A}</a:tableStyleId>
              </a:tblPr>
              <a:tblGrid>
                <a:gridCol w="1109839"/>
                <a:gridCol w="1109839"/>
                <a:gridCol w="1109839"/>
              </a:tblGrid>
              <a:tr h="307340">
                <a:tc>
                  <a:txBody>
                    <a:bodyPr/>
                    <a:lstStyle/>
                    <a:p>
                      <a:r>
                        <a:rPr lang="en-US" sz="1500" dirty="0" err="1" smtClean="0"/>
                        <a:t>GPUs</a:t>
                      </a:r>
                      <a:endParaRPr lang="en-US" sz="1500" dirty="0"/>
                    </a:p>
                  </a:txBody>
                  <a:tcPr marL="76835" marR="76835" marT="38418" marB="38418"/>
                </a:tc>
                <a:tc>
                  <a:txBody>
                    <a:bodyPr/>
                    <a:lstStyle/>
                    <a:p>
                      <a:r>
                        <a:rPr lang="en-US" sz="1500" dirty="0" smtClean="0"/>
                        <a:t>Time (</a:t>
                      </a:r>
                      <a:r>
                        <a:rPr lang="en-US" sz="1500" dirty="0" err="1" smtClean="0"/>
                        <a:t>s</a:t>
                      </a:r>
                      <a:r>
                        <a:rPr lang="en-US" sz="1500" dirty="0" smtClean="0"/>
                        <a:t>)</a:t>
                      </a:r>
                      <a:endParaRPr lang="en-US" sz="1500" dirty="0"/>
                    </a:p>
                  </a:txBody>
                  <a:tcPr marL="76835" marR="76835" marT="38418" marB="38418"/>
                </a:tc>
                <a:tc>
                  <a:txBody>
                    <a:bodyPr/>
                    <a:lstStyle/>
                    <a:p>
                      <a:r>
                        <a:rPr lang="en-US" sz="1500" dirty="0" smtClean="0"/>
                        <a:t>Efficiency</a:t>
                      </a:r>
                      <a:endParaRPr lang="en-US" sz="1500" dirty="0"/>
                    </a:p>
                  </a:txBody>
                  <a:tcPr marL="76835" marR="76835" marT="38418" marB="38418"/>
                </a:tc>
              </a:tr>
              <a:tr h="307340">
                <a:tc>
                  <a:txBody>
                    <a:bodyPr/>
                    <a:lstStyle/>
                    <a:p>
                      <a:r>
                        <a:rPr lang="en-US" sz="1500" dirty="0" smtClean="0"/>
                        <a:t>256</a:t>
                      </a:r>
                      <a:endParaRPr lang="en-US" sz="1500" dirty="0"/>
                    </a:p>
                  </a:txBody>
                  <a:tcPr marL="76835" marR="76835" marT="38418" marB="38418"/>
                </a:tc>
                <a:tc>
                  <a:txBody>
                    <a:bodyPr/>
                    <a:lstStyle/>
                    <a:p>
                      <a:r>
                        <a:rPr lang="en-US" sz="1500" dirty="0" smtClean="0"/>
                        <a:t>0.44453</a:t>
                      </a:r>
                      <a:endParaRPr lang="en-US" sz="1500" dirty="0"/>
                    </a:p>
                  </a:txBody>
                  <a:tcPr marL="76835" marR="76835" marT="38418" marB="38418"/>
                </a:tc>
                <a:tc>
                  <a:txBody>
                    <a:bodyPr/>
                    <a:lstStyle/>
                    <a:p>
                      <a:r>
                        <a:rPr lang="en-US" dirty="0" smtClean="0"/>
                        <a:t>N.A.</a:t>
                      </a:r>
                      <a:endParaRPr lang="en-US" dirty="0"/>
                    </a:p>
                  </a:txBody>
                  <a:tcPr marL="76835" marR="76835" marT="38418" marB="38418"/>
                </a:tc>
              </a:tr>
              <a:tr h="307340">
                <a:tc>
                  <a:txBody>
                    <a:bodyPr/>
                    <a:lstStyle/>
                    <a:p>
                      <a:r>
                        <a:rPr lang="en-US" sz="1500" dirty="0" smtClean="0"/>
                        <a:t>512</a:t>
                      </a:r>
                      <a:endParaRPr lang="en-US" sz="1500" dirty="0"/>
                    </a:p>
                  </a:txBody>
                  <a:tcPr marL="76835" marR="76835" marT="38418" marB="38418"/>
                </a:tc>
                <a:tc>
                  <a:txBody>
                    <a:bodyPr/>
                    <a:lstStyle/>
                    <a:p>
                      <a:r>
                        <a:rPr lang="en-US" sz="1500" dirty="0" smtClean="0"/>
                        <a:t>0.25601</a:t>
                      </a:r>
                      <a:endParaRPr lang="en-US" sz="1500" dirty="0"/>
                    </a:p>
                  </a:txBody>
                  <a:tcPr marL="76835" marR="76835" marT="38418" marB="38418"/>
                </a:tc>
                <a:tc>
                  <a:txBody>
                    <a:bodyPr/>
                    <a:lstStyle/>
                    <a:p>
                      <a:r>
                        <a:rPr lang="en-US" sz="1500" dirty="0" smtClean="0"/>
                        <a:t>86.82%</a:t>
                      </a:r>
                      <a:endParaRPr lang="en-US" sz="1500" dirty="0"/>
                    </a:p>
                  </a:txBody>
                  <a:tcPr marL="76835" marR="76835" marT="38418" marB="38418"/>
                </a:tc>
              </a:tr>
              <a:tr h="307340">
                <a:tc>
                  <a:txBody>
                    <a:bodyPr/>
                    <a:lstStyle/>
                    <a:p>
                      <a:r>
                        <a:rPr lang="en-US" sz="1500" dirty="0" smtClean="0"/>
                        <a:t>1,024</a:t>
                      </a:r>
                      <a:endParaRPr lang="en-US" sz="1500" dirty="0"/>
                    </a:p>
                  </a:txBody>
                  <a:tcPr marL="76835" marR="76835" marT="38418" marB="38418"/>
                </a:tc>
                <a:tc>
                  <a:txBody>
                    <a:bodyPr/>
                    <a:lstStyle/>
                    <a:p>
                      <a:r>
                        <a:rPr lang="en-US" sz="1500" dirty="0" smtClean="0"/>
                        <a:t>0.14062</a:t>
                      </a:r>
                      <a:endParaRPr lang="en-US" sz="1500" dirty="0"/>
                    </a:p>
                  </a:txBody>
                  <a:tcPr marL="76835" marR="76835" marT="38418" marB="38418"/>
                </a:tc>
                <a:tc>
                  <a:txBody>
                    <a:bodyPr/>
                    <a:lstStyle/>
                    <a:p>
                      <a:r>
                        <a:rPr lang="en-US" sz="1600" dirty="0" smtClean="0"/>
                        <a:t>79.03%</a:t>
                      </a:r>
                      <a:endParaRPr lang="en-US" sz="1600" dirty="0"/>
                    </a:p>
                  </a:txBody>
                  <a:tcPr marL="76835" marR="76835" marT="38418" marB="38418"/>
                </a:tc>
              </a:tr>
            </a:tbl>
          </a:graphicData>
        </a:graphic>
      </p:graphicFrame>
      <p:sp>
        <p:nvSpPr>
          <p:cNvPr id="6" name="TextBox 5"/>
          <p:cNvSpPr txBox="1"/>
          <p:nvPr/>
        </p:nvSpPr>
        <p:spPr>
          <a:xfrm>
            <a:off x="5342150" y="4401066"/>
            <a:ext cx="2685351" cy="1015663"/>
          </a:xfrm>
          <a:prstGeom prst="rect">
            <a:avLst/>
          </a:prstGeom>
          <a:noFill/>
        </p:spPr>
        <p:txBody>
          <a:bodyPr wrap="none" rtlCol="0">
            <a:spAutoFit/>
          </a:bodyPr>
          <a:lstStyle/>
          <a:p>
            <a:pPr algn="ctr"/>
            <a:r>
              <a:rPr kumimoji="0" lang="en-US" sz="2000" dirty="0" smtClean="0">
                <a:solidFill>
                  <a:prstClr val="black"/>
                </a:solidFill>
                <a:latin typeface="Optima" charset="0"/>
                <a:ea typeface="+mn-ea"/>
              </a:rPr>
              <a:t>Lattice Boltzmann + </a:t>
            </a:r>
          </a:p>
          <a:p>
            <a:pPr algn="ctr"/>
            <a:r>
              <a:rPr kumimoji="0" lang="en-US" sz="2000" dirty="0" smtClean="0">
                <a:solidFill>
                  <a:prstClr val="black"/>
                </a:solidFill>
                <a:latin typeface="Optima" charset="0"/>
                <a:ea typeface="+mn-ea"/>
              </a:rPr>
              <a:t>Cell Dynamics Scaling</a:t>
            </a:r>
            <a:br>
              <a:rPr kumimoji="0" lang="en-US" sz="2000" dirty="0" smtClean="0">
                <a:solidFill>
                  <a:prstClr val="black"/>
                </a:solidFill>
                <a:latin typeface="Optima" charset="0"/>
                <a:ea typeface="+mn-ea"/>
              </a:rPr>
            </a:br>
            <a:r>
              <a:rPr kumimoji="0" lang="en-US" sz="2000" dirty="0" smtClean="0">
                <a:solidFill>
                  <a:prstClr val="black"/>
                </a:solidFill>
                <a:latin typeface="Optima" charset="0"/>
                <a:ea typeface="+mn-ea"/>
              </a:rPr>
              <a:t>(time per step)</a:t>
            </a:r>
            <a:endParaRPr kumimoji="0" lang="en-US" sz="2000" dirty="0">
              <a:solidFill>
                <a:prstClr val="black"/>
              </a:solidFill>
              <a:latin typeface="Optima" charset="0"/>
              <a:ea typeface="+mn-ea"/>
            </a:endParaRPr>
          </a:p>
        </p:txBody>
      </p:sp>
      <p:sp>
        <p:nvSpPr>
          <p:cNvPr id="7" name="CasellaDiTesto 6"/>
          <p:cNvSpPr txBox="1"/>
          <p:nvPr/>
        </p:nvSpPr>
        <p:spPr>
          <a:xfrm>
            <a:off x="963688" y="1206500"/>
            <a:ext cx="7215112" cy="1015663"/>
          </a:xfrm>
          <a:prstGeom prst="rect">
            <a:avLst/>
          </a:prstGeom>
          <a:noFill/>
        </p:spPr>
        <p:txBody>
          <a:bodyPr wrap="square" rtlCol="0">
            <a:spAutoFit/>
          </a:bodyPr>
          <a:lstStyle/>
          <a:p>
            <a:r>
              <a:rPr kumimoji="0" lang="it-IT" sz="2000" dirty="0" smtClean="0">
                <a:solidFill>
                  <a:prstClr val="black"/>
                </a:solidFill>
                <a:latin typeface="Optima" charset="0"/>
                <a:ea typeface="+mn-ea"/>
              </a:rPr>
              <a:t>Cluster </a:t>
            </a:r>
            <a:r>
              <a:rPr kumimoji="0" lang="it-IT" sz="2000" dirty="0" err="1" smtClean="0">
                <a:solidFill>
                  <a:prstClr val="black"/>
                </a:solidFill>
                <a:latin typeface="Optima" charset="0"/>
                <a:ea typeface="+mn-ea"/>
              </a:rPr>
              <a:t>of</a:t>
            </a:r>
            <a:r>
              <a:rPr kumimoji="0" lang="it-IT" sz="2000" dirty="0" smtClean="0">
                <a:solidFill>
                  <a:prstClr val="black"/>
                </a:solidFill>
                <a:latin typeface="Optima" charset="0"/>
                <a:ea typeface="+mn-ea"/>
              </a:rPr>
              <a:t> Nvidia M2050 </a:t>
            </a:r>
            <a:r>
              <a:rPr kumimoji="0" lang="it-IT" sz="2000" dirty="0" err="1" smtClean="0">
                <a:solidFill>
                  <a:prstClr val="black"/>
                </a:solidFill>
                <a:latin typeface="Optima" charset="0"/>
                <a:ea typeface="+mn-ea"/>
              </a:rPr>
              <a:t>GPUs</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connected</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by</a:t>
            </a:r>
            <a:r>
              <a:rPr kumimoji="0" lang="it-IT" sz="2000" dirty="0" smtClean="0">
                <a:solidFill>
                  <a:prstClr val="black"/>
                </a:solidFill>
                <a:latin typeface="Optima" charset="0"/>
                <a:ea typeface="+mn-ea"/>
              </a:rPr>
              <a:t> QDR </a:t>
            </a:r>
            <a:r>
              <a:rPr kumimoji="0" lang="it-IT" sz="2000" dirty="0" err="1" smtClean="0">
                <a:solidFill>
                  <a:prstClr val="black"/>
                </a:solidFill>
                <a:latin typeface="Optima" charset="0"/>
                <a:ea typeface="+mn-ea"/>
              </a:rPr>
              <a:t>Infiniband</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Scaling</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study</a:t>
            </a:r>
            <a:r>
              <a:rPr kumimoji="0" lang="it-IT" sz="2000" dirty="0" smtClean="0">
                <a:solidFill>
                  <a:prstClr val="black"/>
                </a:solidFill>
                <a:latin typeface="Optima" charset="0"/>
                <a:ea typeface="+mn-ea"/>
              </a:rPr>
              <a:t> up </a:t>
            </a:r>
            <a:r>
              <a:rPr kumimoji="0" lang="it-IT" sz="2000" dirty="0" err="1" smtClean="0">
                <a:solidFill>
                  <a:prstClr val="black"/>
                </a:solidFill>
                <a:latin typeface="Optima" charset="0"/>
                <a:ea typeface="+mn-ea"/>
              </a:rPr>
              <a:t>to</a:t>
            </a:r>
            <a:r>
              <a:rPr kumimoji="0" lang="it-IT" sz="2000" dirty="0" smtClean="0">
                <a:solidFill>
                  <a:prstClr val="black"/>
                </a:solidFill>
                <a:latin typeface="Optima" charset="0"/>
                <a:ea typeface="+mn-ea"/>
              </a:rPr>
              <a:t> 512  </a:t>
            </a:r>
            <a:r>
              <a:rPr kumimoji="0" lang="it-IT" sz="2000" dirty="0" err="1" smtClean="0">
                <a:solidFill>
                  <a:prstClr val="black"/>
                </a:solidFill>
                <a:latin typeface="Optima" charset="0"/>
                <a:ea typeface="+mn-ea"/>
              </a:rPr>
              <a:t>nodes</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each</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node</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has</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3</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GPUs</a:t>
            </a:r>
            <a:r>
              <a:rPr kumimoji="0" lang="it-IT" sz="2000" dirty="0" smtClean="0">
                <a:solidFill>
                  <a:prstClr val="black"/>
                </a:solidFill>
                <a:latin typeface="Optima" charset="0"/>
                <a:ea typeface="+mn-ea"/>
              </a:rPr>
              <a:t>). </a:t>
            </a:r>
          </a:p>
          <a:p>
            <a:r>
              <a:rPr kumimoji="0" lang="it-IT" sz="2000" dirty="0" smtClean="0">
                <a:solidFill>
                  <a:prstClr val="black"/>
                </a:solidFill>
                <a:latin typeface="Optima" charset="0"/>
                <a:ea typeface="+mn-ea"/>
              </a:rPr>
              <a:t>Very fast parallel I/O  (read 100 GB in ~10 sec)</a:t>
            </a:r>
          </a:p>
        </p:txBody>
      </p:sp>
      <p:sp>
        <p:nvSpPr>
          <p:cNvPr id="8" name="CasellaDiTesto 7"/>
          <p:cNvSpPr txBox="1"/>
          <p:nvPr/>
        </p:nvSpPr>
        <p:spPr>
          <a:xfrm>
            <a:off x="4457700" y="2394466"/>
            <a:ext cx="4584700" cy="400110"/>
          </a:xfrm>
          <a:prstGeom prst="rect">
            <a:avLst/>
          </a:prstGeom>
          <a:noFill/>
        </p:spPr>
        <p:txBody>
          <a:bodyPr wrap="square" rtlCol="0">
            <a:spAutoFit/>
          </a:bodyPr>
          <a:lstStyle/>
          <a:p>
            <a:r>
              <a:rPr kumimoji="0" lang="it-IT" sz="2000" dirty="0" err="1" smtClean="0">
                <a:solidFill>
                  <a:prstClr val="black"/>
                </a:solidFill>
                <a:latin typeface="Optima" charset="0"/>
                <a:ea typeface="+mn-ea"/>
              </a:rPr>
              <a:t>1</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billion</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mesh</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nodes</a:t>
            </a:r>
            <a:r>
              <a:rPr kumimoji="0" lang="it-IT" sz="2000" dirty="0" smtClean="0">
                <a:solidFill>
                  <a:prstClr val="black"/>
                </a:solidFill>
                <a:latin typeface="Optima" charset="0"/>
                <a:ea typeface="+mn-ea"/>
              </a:rPr>
              <a:t> + 100 </a:t>
            </a:r>
            <a:r>
              <a:rPr kumimoji="0" lang="it-IT" sz="2000" dirty="0" err="1" smtClean="0">
                <a:solidFill>
                  <a:prstClr val="black"/>
                </a:solidFill>
                <a:latin typeface="Optima" charset="0"/>
                <a:ea typeface="+mn-ea"/>
              </a:rPr>
              <a:t>million</a:t>
            </a:r>
            <a:r>
              <a:rPr kumimoji="0" lang="it-IT" sz="2000" dirty="0" smtClean="0">
                <a:solidFill>
                  <a:prstClr val="black"/>
                </a:solidFill>
                <a:latin typeface="Optima" charset="0"/>
                <a:ea typeface="+mn-ea"/>
              </a:rPr>
              <a:t> RBC</a:t>
            </a:r>
            <a:endParaRPr kumimoji="0" lang="it-IT" sz="2000" dirty="0">
              <a:solidFill>
                <a:prstClr val="black"/>
              </a:solidFill>
              <a:latin typeface="Optima" charset="0"/>
              <a:ea typeface="+mn-ea"/>
            </a:endParaRPr>
          </a:p>
        </p:txBody>
      </p:sp>
      <p:sp>
        <p:nvSpPr>
          <p:cNvPr id="11" name="CasellaDiTesto 10"/>
          <p:cNvSpPr txBox="1"/>
          <p:nvPr/>
        </p:nvSpPr>
        <p:spPr>
          <a:xfrm>
            <a:off x="88900" y="5264666"/>
            <a:ext cx="4483100" cy="646331"/>
          </a:xfrm>
          <a:prstGeom prst="rect">
            <a:avLst/>
          </a:prstGeom>
          <a:noFill/>
        </p:spPr>
        <p:txBody>
          <a:bodyPr wrap="square" rtlCol="0">
            <a:spAutoFit/>
          </a:bodyPr>
          <a:lstStyle/>
          <a:p>
            <a:pPr algn="ctr"/>
            <a:r>
              <a:rPr kumimoji="0" lang="it-IT" dirty="0" smtClean="0">
                <a:solidFill>
                  <a:prstClr val="black"/>
                </a:solidFill>
                <a:latin typeface="Optima" charset="0"/>
                <a:ea typeface="+mn-ea"/>
              </a:rPr>
              <a:t>LB </a:t>
            </a:r>
            <a:r>
              <a:rPr kumimoji="0" lang="it-IT" dirty="0" err="1" smtClean="0">
                <a:solidFill>
                  <a:prstClr val="black"/>
                </a:solidFill>
                <a:latin typeface="Optima" charset="0"/>
                <a:ea typeface="+mn-ea"/>
              </a:rPr>
              <a:t>kernel</a:t>
            </a:r>
            <a:r>
              <a:rPr kumimoji="0" lang="it-IT" dirty="0" smtClean="0">
                <a:solidFill>
                  <a:prstClr val="black"/>
                </a:solidFill>
                <a:latin typeface="Optima" charset="0"/>
                <a:ea typeface="+mn-ea"/>
              </a:rPr>
              <a:t>:</a:t>
            </a:r>
            <a:r>
              <a:rPr kumimoji="0" lang="it-IT" dirty="0" err="1" smtClean="0">
                <a:solidFill>
                  <a:prstClr val="black"/>
                </a:solidFill>
                <a:latin typeface="Optima" charset="0"/>
                <a:ea typeface="+mn-ea"/>
              </a:rPr>
              <a:t>1</a:t>
            </a:r>
            <a:r>
              <a:rPr kumimoji="0" lang="it-IT" dirty="0" smtClean="0">
                <a:solidFill>
                  <a:prstClr val="black"/>
                </a:solidFill>
                <a:latin typeface="Optima" charset="0"/>
                <a:ea typeface="+mn-ea"/>
              </a:rPr>
              <a:t> GPU ~200 BG/</a:t>
            </a:r>
            <a:r>
              <a:rPr kumimoji="0" lang="it-IT" dirty="0" err="1" smtClean="0">
                <a:solidFill>
                  <a:prstClr val="black"/>
                </a:solidFill>
                <a:latin typeface="Optima" charset="0"/>
                <a:ea typeface="+mn-ea"/>
              </a:rPr>
              <a:t>P</a:t>
            </a:r>
            <a:r>
              <a:rPr kumimoji="0" lang="it-IT" dirty="0" smtClean="0">
                <a:solidFill>
                  <a:prstClr val="black"/>
                </a:solidFill>
                <a:latin typeface="Optima" charset="0"/>
                <a:ea typeface="+mn-ea"/>
              </a:rPr>
              <a:t> </a:t>
            </a:r>
            <a:r>
              <a:rPr kumimoji="0" lang="it-IT" dirty="0" err="1" smtClean="0">
                <a:solidFill>
                  <a:prstClr val="black"/>
                </a:solidFill>
                <a:latin typeface="Optima" charset="0"/>
                <a:ea typeface="+mn-ea"/>
              </a:rPr>
              <a:t>cores</a:t>
            </a:r>
            <a:endParaRPr kumimoji="0" lang="it-IT" dirty="0" smtClean="0">
              <a:solidFill>
                <a:prstClr val="black"/>
              </a:solidFill>
              <a:latin typeface="Optima" charset="0"/>
              <a:ea typeface="+mn-ea"/>
            </a:endParaRPr>
          </a:p>
          <a:p>
            <a:pPr algn="ctr"/>
            <a:r>
              <a:rPr kumimoji="0" lang="it-IT" dirty="0" smtClean="0">
                <a:solidFill>
                  <a:prstClr val="black"/>
                </a:solidFill>
                <a:latin typeface="Optima" charset="0"/>
                <a:ea typeface="+mn-ea"/>
              </a:rPr>
              <a:t>1536 </a:t>
            </a:r>
            <a:r>
              <a:rPr kumimoji="0" lang="it-IT" dirty="0" err="1" smtClean="0">
                <a:solidFill>
                  <a:prstClr val="black"/>
                </a:solidFill>
                <a:latin typeface="Optima" charset="0"/>
                <a:ea typeface="+mn-ea"/>
              </a:rPr>
              <a:t>GPUs</a:t>
            </a:r>
            <a:r>
              <a:rPr kumimoji="0" lang="it-IT" dirty="0" smtClean="0">
                <a:solidFill>
                  <a:prstClr val="black"/>
                </a:solidFill>
                <a:latin typeface="Optima" charset="0"/>
                <a:ea typeface="+mn-ea"/>
              </a:rPr>
              <a:t> </a:t>
            </a:r>
            <a:r>
              <a:rPr kumimoji="0" lang="it-IT" dirty="0" err="1" smtClean="0">
                <a:solidFill>
                  <a:prstClr val="black"/>
                </a:solidFill>
                <a:latin typeface="Optima" charset="0"/>
                <a:ea typeface="+mn-ea"/>
              </a:rPr>
              <a:t>equivalent</a:t>
            </a:r>
            <a:r>
              <a:rPr kumimoji="0" lang="it-IT" dirty="0" smtClean="0">
                <a:solidFill>
                  <a:prstClr val="black"/>
                </a:solidFill>
                <a:latin typeface="Optima" charset="0"/>
                <a:ea typeface="+mn-ea"/>
              </a:rPr>
              <a:t> </a:t>
            </a:r>
            <a:r>
              <a:rPr kumimoji="0" lang="it-IT" dirty="0" err="1" smtClean="0">
                <a:solidFill>
                  <a:prstClr val="black"/>
                </a:solidFill>
                <a:latin typeface="Optima" charset="0"/>
                <a:ea typeface="+mn-ea"/>
              </a:rPr>
              <a:t>to</a:t>
            </a:r>
            <a:r>
              <a:rPr kumimoji="0" lang="it-IT" dirty="0" smtClean="0">
                <a:solidFill>
                  <a:prstClr val="black"/>
                </a:solidFill>
                <a:latin typeface="Optima" charset="0"/>
                <a:ea typeface="+mn-ea"/>
              </a:rPr>
              <a:t> full </a:t>
            </a:r>
            <a:r>
              <a:rPr kumimoji="0" lang="it-IT" dirty="0" err="1" smtClean="0">
                <a:solidFill>
                  <a:prstClr val="black"/>
                </a:solidFill>
                <a:latin typeface="Optima" charset="0"/>
                <a:ea typeface="+mn-ea"/>
              </a:rPr>
              <a:t>BlueGene</a:t>
            </a:r>
            <a:r>
              <a:rPr kumimoji="0" lang="it-IT" dirty="0" smtClean="0">
                <a:solidFill>
                  <a:prstClr val="black"/>
                </a:solidFill>
                <a:latin typeface="Optima" charset="0"/>
                <a:ea typeface="+mn-ea"/>
              </a:rPr>
              <a:t>/</a:t>
            </a:r>
            <a:r>
              <a:rPr kumimoji="0" lang="it-IT" dirty="0" err="1" smtClean="0">
                <a:solidFill>
                  <a:prstClr val="black"/>
                </a:solidFill>
                <a:latin typeface="Optima" charset="0"/>
                <a:ea typeface="+mn-ea"/>
              </a:rPr>
              <a:t>P</a:t>
            </a:r>
            <a:endParaRPr kumimoji="0" lang="it-IT" dirty="0">
              <a:solidFill>
                <a:prstClr val="black"/>
              </a:solidFill>
              <a:latin typeface="Optima" charset="0"/>
              <a:ea typeface="+mn-ea"/>
            </a:endParaRPr>
          </a:p>
        </p:txBody>
      </p:sp>
      <p:sp>
        <p:nvSpPr>
          <p:cNvPr id="12" name="Rettangolo 11"/>
          <p:cNvSpPr/>
          <p:nvPr/>
        </p:nvSpPr>
        <p:spPr>
          <a:xfrm>
            <a:off x="1359888" y="2362200"/>
            <a:ext cx="2494274" cy="400110"/>
          </a:xfrm>
          <a:prstGeom prst="rect">
            <a:avLst/>
          </a:prstGeom>
        </p:spPr>
        <p:txBody>
          <a:bodyPr wrap="none">
            <a:spAutoFit/>
          </a:bodyPr>
          <a:lstStyle/>
          <a:p>
            <a:r>
              <a:rPr kumimoji="0" lang="it-IT" sz="2000" dirty="0" err="1" smtClean="0">
                <a:solidFill>
                  <a:prstClr val="black"/>
                </a:solidFill>
                <a:latin typeface="Optima" charset="0"/>
                <a:ea typeface="+mn-ea"/>
              </a:rPr>
              <a:t>1</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billion</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mesh</a:t>
            </a:r>
            <a:r>
              <a:rPr kumimoji="0" lang="it-IT" sz="2000" dirty="0" smtClean="0">
                <a:solidFill>
                  <a:prstClr val="black"/>
                </a:solidFill>
                <a:latin typeface="Optima" charset="0"/>
                <a:ea typeface="+mn-ea"/>
              </a:rPr>
              <a:t> </a:t>
            </a:r>
            <a:r>
              <a:rPr kumimoji="0" lang="it-IT" sz="2000" dirty="0" err="1" smtClean="0">
                <a:solidFill>
                  <a:prstClr val="black"/>
                </a:solidFill>
                <a:latin typeface="Optima" charset="0"/>
                <a:ea typeface="+mn-ea"/>
              </a:rPr>
              <a:t>nodes</a:t>
            </a:r>
            <a:r>
              <a:rPr kumimoji="0" lang="it-IT" sz="2000" dirty="0" smtClean="0">
                <a:solidFill>
                  <a:prstClr val="black"/>
                </a:solidFill>
                <a:latin typeface="Optima" charset="0"/>
                <a:ea typeface="+mn-ea"/>
              </a:rPr>
              <a:t> </a:t>
            </a:r>
            <a:endParaRPr kumimoji="0" lang="it-IT" sz="2000" dirty="0">
              <a:solidFill>
                <a:prstClr val="black"/>
              </a:solidFill>
              <a:latin typeface="Optima" charset="0"/>
              <a:ea typeface="+mn-ea"/>
            </a:endParaRPr>
          </a:p>
        </p:txBody>
      </p:sp>
      <p:sp>
        <p:nvSpPr>
          <p:cNvPr id="13" name="CasellaDiTesto 12"/>
          <p:cNvSpPr txBox="1"/>
          <p:nvPr/>
        </p:nvSpPr>
        <p:spPr>
          <a:xfrm>
            <a:off x="4406900" y="5388114"/>
            <a:ext cx="4927600" cy="707886"/>
          </a:xfrm>
          <a:prstGeom prst="rect">
            <a:avLst/>
          </a:prstGeom>
          <a:noFill/>
        </p:spPr>
        <p:txBody>
          <a:bodyPr wrap="square" rtlCol="0">
            <a:spAutoFit/>
          </a:bodyPr>
          <a:lstStyle/>
          <a:p>
            <a:pPr algn="ctr"/>
            <a:r>
              <a:rPr kumimoji="0" lang="it-IT" sz="2000" dirty="0" err="1" smtClean="0">
                <a:solidFill>
                  <a:srgbClr val="C00000"/>
                </a:solidFill>
                <a:latin typeface="Optima" charset="0"/>
                <a:ea typeface="+mn-ea"/>
              </a:rPr>
              <a:t>Time</a:t>
            </a:r>
            <a:r>
              <a:rPr kumimoji="0" lang="it-IT" sz="2000" dirty="0" smtClean="0">
                <a:solidFill>
                  <a:srgbClr val="C00000"/>
                </a:solidFill>
                <a:latin typeface="Optima" charset="0"/>
                <a:ea typeface="+mn-ea"/>
              </a:rPr>
              <a:t> </a:t>
            </a:r>
            <a:r>
              <a:rPr kumimoji="0" lang="it-IT" sz="2000" dirty="0" err="1" smtClean="0">
                <a:solidFill>
                  <a:srgbClr val="C00000"/>
                </a:solidFill>
                <a:latin typeface="Optima" charset="0"/>
                <a:ea typeface="+mn-ea"/>
              </a:rPr>
              <a:t>to</a:t>
            </a:r>
            <a:r>
              <a:rPr kumimoji="0" lang="it-IT" sz="2000" dirty="0" smtClean="0">
                <a:solidFill>
                  <a:srgbClr val="C00000"/>
                </a:solidFill>
                <a:latin typeface="Optima" charset="0"/>
                <a:ea typeface="+mn-ea"/>
              </a:rPr>
              <a:t> </a:t>
            </a:r>
            <a:r>
              <a:rPr kumimoji="0" lang="it-IT" sz="2000" dirty="0" err="1" smtClean="0">
                <a:solidFill>
                  <a:srgbClr val="C00000"/>
                </a:solidFill>
                <a:latin typeface="Optima" charset="0"/>
                <a:ea typeface="+mn-ea"/>
              </a:rPr>
              <a:t>completion</a:t>
            </a:r>
            <a:r>
              <a:rPr kumimoji="0" lang="it-IT" sz="2000" dirty="0" smtClean="0">
                <a:solidFill>
                  <a:srgbClr val="C00000"/>
                </a:solidFill>
                <a:latin typeface="Optima" charset="0"/>
                <a:ea typeface="+mn-ea"/>
              </a:rPr>
              <a:t> on </a:t>
            </a:r>
            <a:r>
              <a:rPr kumimoji="0" lang="it-IT" sz="2000" dirty="0" err="1" smtClean="0">
                <a:solidFill>
                  <a:srgbClr val="C00000"/>
                </a:solidFill>
                <a:latin typeface="Optima" charset="0"/>
                <a:ea typeface="+mn-ea"/>
              </a:rPr>
              <a:t>stationary</a:t>
            </a:r>
            <a:r>
              <a:rPr kumimoji="0" lang="it-IT" sz="2000" dirty="0" smtClean="0">
                <a:solidFill>
                  <a:srgbClr val="C00000"/>
                </a:solidFill>
                <a:latin typeface="Optima" charset="0"/>
                <a:ea typeface="+mn-ea"/>
              </a:rPr>
              <a:t> flow:</a:t>
            </a:r>
          </a:p>
          <a:p>
            <a:pPr algn="ctr"/>
            <a:r>
              <a:rPr kumimoji="0" lang="it-IT" sz="2000" dirty="0" smtClean="0">
                <a:solidFill>
                  <a:srgbClr val="C00000"/>
                </a:solidFill>
                <a:latin typeface="Optima" charset="0"/>
                <a:ea typeface="+mn-ea"/>
              </a:rPr>
              <a:t>23 </a:t>
            </a:r>
            <a:r>
              <a:rPr kumimoji="0" lang="it-IT" sz="2000" dirty="0" err="1" smtClean="0">
                <a:solidFill>
                  <a:srgbClr val="C00000"/>
                </a:solidFill>
                <a:latin typeface="Optima" charset="0"/>
                <a:ea typeface="+mn-ea"/>
              </a:rPr>
              <a:t>minutes</a:t>
            </a:r>
            <a:endParaRPr kumimoji="0" lang="it-IT" sz="2000" dirty="0">
              <a:solidFill>
                <a:srgbClr val="C00000"/>
              </a:solidFill>
              <a:latin typeface="Optima" charset="0"/>
              <a:ea typeface="+mn-ea"/>
            </a:endParaRPr>
          </a:p>
        </p:txBody>
      </p:sp>
      <p:sp>
        <p:nvSpPr>
          <p:cNvPr id="15" name="テキスト ボックス 14"/>
          <p:cNvSpPr txBox="1"/>
          <p:nvPr/>
        </p:nvSpPr>
        <p:spPr>
          <a:xfrm>
            <a:off x="1295400" y="5943600"/>
            <a:ext cx="6858000" cy="923330"/>
          </a:xfrm>
          <a:prstGeom prst="rect">
            <a:avLst/>
          </a:prstGeom>
          <a:noFill/>
        </p:spPr>
        <p:txBody>
          <a:bodyPr wrap="square" rtlCol="0">
            <a:spAutoFit/>
          </a:bodyPr>
          <a:lstStyle/>
          <a:p>
            <a:pPr algn="ctr"/>
            <a:r>
              <a:rPr lang="en-US" altLang="ja-JP" dirty="0" smtClean="0"/>
              <a:t>New run on FULL TSUBAME2.0 (4000 GPUs) just completed with an improved algorithm, </a:t>
            </a:r>
            <a:r>
              <a:rPr lang="en-US" altLang="ja-JP" dirty="0" err="1" smtClean="0"/>
              <a:t>exhbiting</a:t>
            </a:r>
            <a:r>
              <a:rPr lang="en-US" altLang="ja-JP" dirty="0" smtClean="0"/>
              <a:t> petascale performance(!)</a:t>
            </a:r>
            <a:endParaRPr kumimoji="1" lang="ja-JP" altLang="en-US" dirty="0"/>
          </a:p>
        </p:txBody>
      </p:sp>
    </p:spTree>
  </p:cSld>
  <p:clrMapOvr>
    <a:masterClrMapping/>
  </p:clrMapOvr>
  <p:transition advTm="38467">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44624"/>
            <a:ext cx="7643866" cy="796908"/>
          </a:xfrm>
        </p:spPr>
        <p:txBody>
          <a:bodyPr>
            <a:normAutofit/>
          </a:bodyPr>
          <a:lstStyle/>
          <a:p>
            <a:r>
              <a:rPr kumimoji="1" lang="en-US" altLang="ja-JP" sz="4000" b="1" dirty="0" smtClean="0">
                <a:latin typeface="Arial" pitchFamily="34" charset="0"/>
                <a:cs typeface="Arial" pitchFamily="34" charset="0"/>
              </a:rPr>
              <a:t>Dendrite Solidification</a:t>
            </a:r>
            <a:endParaRPr kumimoji="1" lang="ja-JP" altLang="en-US" sz="3600" b="1" dirty="0">
              <a:latin typeface="Arial" pitchFamily="34" charset="0"/>
              <a:cs typeface="Arial" pitchFamily="34" charset="0"/>
            </a:endParaRPr>
          </a:p>
        </p:txBody>
      </p:sp>
      <p:sp>
        <p:nvSpPr>
          <p:cNvPr id="30" name="スライド番号プレースホルダ 29"/>
          <p:cNvSpPr>
            <a:spLocks noGrp="1"/>
          </p:cNvSpPr>
          <p:nvPr>
            <p:ph type="sldNum" sz="quarter" idx="12"/>
          </p:nvPr>
        </p:nvSpPr>
        <p:spPr/>
        <p:txBody>
          <a:bodyPr/>
          <a:lstStyle/>
          <a:p>
            <a:fld id="{4FDF61D7-0E05-42FB-B854-2CE5D207C49D}" type="slidenum">
              <a:rPr lang="ja-JP" altLang="en-US" smtClean="0">
                <a:solidFill>
                  <a:prstClr val="black">
                    <a:tint val="75000"/>
                  </a:prstClr>
                </a:solidFill>
              </a:rPr>
              <a:pPr/>
              <a:t>75</a:t>
            </a:fld>
            <a:endParaRPr lang="ja-JP" altLang="en-US">
              <a:solidFill>
                <a:prstClr val="black">
                  <a:tint val="75000"/>
                </a:prstClr>
              </a:solidFill>
            </a:endParaRPr>
          </a:p>
        </p:txBody>
      </p:sp>
      <p:sp>
        <p:nvSpPr>
          <p:cNvPr id="404488"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89" name="Rectangle 9"/>
          <p:cNvSpPr>
            <a:spLocks noChangeArrowheads="1"/>
          </p:cNvSpPr>
          <p:nvPr/>
        </p:nvSpPr>
        <p:spPr bwMode="auto">
          <a:xfrm>
            <a:off x="0" y="15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2"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3" name="Rectangle 13"/>
          <p:cNvSpPr>
            <a:spLocks noChangeArrowheads="1"/>
          </p:cNvSpPr>
          <p:nvPr/>
        </p:nvSpPr>
        <p:spPr bwMode="auto">
          <a:xfrm>
            <a:off x="0" y="15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6" name="Rectangle 16"/>
          <p:cNvSpPr>
            <a:spLocks noChangeArrowheads="1"/>
          </p:cNvSpPr>
          <p:nvPr/>
        </p:nvSpPr>
        <p:spPr bwMode="auto">
          <a:xfrm>
            <a:off x="0" y="15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8"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4499" name="Rectangle 19"/>
          <p:cNvSpPr>
            <a:spLocks noChangeArrowheads="1"/>
          </p:cNvSpPr>
          <p:nvPr/>
        </p:nvSpPr>
        <p:spPr bwMode="auto">
          <a:xfrm>
            <a:off x="0" y="15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ja-JP" altLang="en-US">
              <a:solidFill>
                <a:prstClr val="black"/>
              </a:solidFill>
              <a:latin typeface="Calibri"/>
              <a:ea typeface="ＭＳ Ｐゴシック"/>
            </a:endParaRPr>
          </a:p>
        </p:txBody>
      </p:sp>
      <p:pic>
        <p:nvPicPr>
          <p:cNvPr id="24" name="Picture 2" descr="C:\Documents and Settings\sim\デスクトップ\PhaseField論文準備\figure\f05.png"/>
          <p:cNvPicPr>
            <a:picLocks noChangeAspect="1" noChangeArrowheads="1"/>
          </p:cNvPicPr>
          <p:nvPr/>
        </p:nvPicPr>
        <p:blipFill>
          <a:blip r:embed="rId4" cstate="print"/>
          <a:srcRect/>
          <a:stretch>
            <a:fillRect/>
          </a:stretch>
        </p:blipFill>
        <p:spPr bwMode="auto">
          <a:xfrm>
            <a:off x="7596336" y="1124755"/>
            <a:ext cx="1313474" cy="1200416"/>
          </a:xfrm>
          <a:prstGeom prst="rect">
            <a:avLst/>
          </a:prstGeom>
          <a:noFill/>
          <a:ln w="12700">
            <a:solidFill>
              <a:schemeClr val="tx1"/>
            </a:solidFill>
          </a:ln>
        </p:spPr>
      </p:pic>
      <p:pic>
        <p:nvPicPr>
          <p:cNvPr id="25" name="Picture 3" descr="C:\Documents and Settings\sim\デスクトップ\PhaseField論文準備\figure\f10.png"/>
          <p:cNvPicPr>
            <a:picLocks noChangeAspect="1" noChangeArrowheads="1"/>
          </p:cNvPicPr>
          <p:nvPr/>
        </p:nvPicPr>
        <p:blipFill>
          <a:blip r:embed="rId5" cstate="print"/>
          <a:srcRect/>
          <a:stretch>
            <a:fillRect/>
          </a:stretch>
        </p:blipFill>
        <p:spPr bwMode="auto">
          <a:xfrm>
            <a:off x="7596336" y="2444608"/>
            <a:ext cx="1313474" cy="1200416"/>
          </a:xfrm>
          <a:prstGeom prst="rect">
            <a:avLst/>
          </a:prstGeom>
          <a:noFill/>
          <a:ln w="12700">
            <a:solidFill>
              <a:schemeClr val="tx1"/>
            </a:solidFill>
          </a:ln>
        </p:spPr>
      </p:pic>
      <p:pic>
        <p:nvPicPr>
          <p:cNvPr id="27" name="Picture 4" descr="C:\Documents and Settings\sim\デスクトップ\PhaseField論文準備\figure\f20.png"/>
          <p:cNvPicPr>
            <a:picLocks noChangeAspect="1" noChangeArrowheads="1"/>
          </p:cNvPicPr>
          <p:nvPr/>
        </p:nvPicPr>
        <p:blipFill>
          <a:blip r:embed="rId6" cstate="print"/>
          <a:srcRect/>
          <a:stretch>
            <a:fillRect/>
          </a:stretch>
        </p:blipFill>
        <p:spPr bwMode="auto">
          <a:xfrm>
            <a:off x="7596336" y="3790592"/>
            <a:ext cx="1313474" cy="1200416"/>
          </a:xfrm>
          <a:prstGeom prst="rect">
            <a:avLst/>
          </a:prstGeom>
          <a:noFill/>
          <a:ln w="12700">
            <a:solidFill>
              <a:schemeClr val="tx1"/>
            </a:solidFill>
          </a:ln>
        </p:spPr>
      </p:pic>
      <p:pic>
        <p:nvPicPr>
          <p:cNvPr id="29" name="Picture 5" descr="C:\Documents and Settings\sim\デスクトップ\PhaseField論文準備\figure\f30.png"/>
          <p:cNvPicPr>
            <a:picLocks noChangeAspect="1" noChangeArrowheads="1"/>
          </p:cNvPicPr>
          <p:nvPr/>
        </p:nvPicPr>
        <p:blipFill>
          <a:blip r:embed="rId7" cstate="print"/>
          <a:srcRect/>
          <a:stretch>
            <a:fillRect/>
          </a:stretch>
        </p:blipFill>
        <p:spPr bwMode="auto">
          <a:xfrm>
            <a:off x="7596336" y="5139722"/>
            <a:ext cx="1313474" cy="1200416"/>
          </a:xfrm>
          <a:prstGeom prst="rect">
            <a:avLst/>
          </a:prstGeom>
          <a:noFill/>
          <a:ln w="12700">
            <a:solidFill>
              <a:schemeClr val="tx1"/>
            </a:solidFill>
          </a:ln>
        </p:spPr>
      </p:pic>
      <p:graphicFrame>
        <p:nvGraphicFramePr>
          <p:cNvPr id="32" name="Object 7"/>
          <p:cNvGraphicFramePr>
            <a:graphicFrameLocks noChangeAspect="1"/>
          </p:cNvGraphicFramePr>
          <p:nvPr/>
        </p:nvGraphicFramePr>
        <p:xfrm>
          <a:off x="7737514" y="1124744"/>
          <a:ext cx="924560" cy="214471"/>
        </p:xfrm>
        <a:graphic>
          <a:graphicData uri="http://schemas.openxmlformats.org/presentationml/2006/ole">
            <p:oleObj spid="_x0000_s1227778" name="数式" r:id="rId8" imgW="863225" imgH="203112" progId="Equation.3">
              <p:embed/>
            </p:oleObj>
          </a:graphicData>
        </a:graphic>
      </p:graphicFrame>
      <p:graphicFrame>
        <p:nvGraphicFramePr>
          <p:cNvPr id="33" name="Object 11"/>
          <p:cNvGraphicFramePr>
            <a:graphicFrameLocks noChangeAspect="1"/>
          </p:cNvGraphicFramePr>
          <p:nvPr/>
        </p:nvGraphicFramePr>
        <p:xfrm>
          <a:off x="7737514" y="2443056"/>
          <a:ext cx="924560" cy="214472"/>
        </p:xfrm>
        <a:graphic>
          <a:graphicData uri="http://schemas.openxmlformats.org/presentationml/2006/ole">
            <p:oleObj spid="_x0000_s1227779" name="数式" r:id="rId9" imgW="863225" imgH="203112" progId="Equation.3">
              <p:embed/>
            </p:oleObj>
          </a:graphicData>
        </a:graphic>
      </p:graphicFrame>
      <p:graphicFrame>
        <p:nvGraphicFramePr>
          <p:cNvPr id="34" name="Object 14"/>
          <p:cNvGraphicFramePr>
            <a:graphicFrameLocks noChangeAspect="1"/>
          </p:cNvGraphicFramePr>
          <p:nvPr/>
        </p:nvGraphicFramePr>
        <p:xfrm>
          <a:off x="7740352" y="3789040"/>
          <a:ext cx="909003" cy="214471"/>
        </p:xfrm>
        <a:graphic>
          <a:graphicData uri="http://schemas.openxmlformats.org/presentationml/2006/ole">
            <p:oleObj spid="_x0000_s1227780" name="数式" r:id="rId10" imgW="850531" imgH="203112" progId="Equation.3">
              <p:embed/>
            </p:oleObj>
          </a:graphicData>
        </a:graphic>
      </p:graphicFrame>
      <p:graphicFrame>
        <p:nvGraphicFramePr>
          <p:cNvPr id="35" name="Object 17"/>
          <p:cNvGraphicFramePr>
            <a:graphicFrameLocks noChangeAspect="1"/>
          </p:cNvGraphicFramePr>
          <p:nvPr/>
        </p:nvGraphicFramePr>
        <p:xfrm>
          <a:off x="7736834" y="5138170"/>
          <a:ext cx="936784" cy="214471"/>
        </p:xfrm>
        <a:graphic>
          <a:graphicData uri="http://schemas.openxmlformats.org/presentationml/2006/ole">
            <p:oleObj spid="_x0000_s1227781" name="数式" r:id="rId11" imgW="876300" imgH="203200" progId="Equation.3">
              <p:embed/>
            </p:oleObj>
          </a:graphicData>
        </a:graphic>
      </p:graphicFrame>
      <p:graphicFrame>
        <p:nvGraphicFramePr>
          <p:cNvPr id="36" name="Object 1"/>
          <p:cNvGraphicFramePr>
            <a:graphicFrameLocks noChangeAspect="1"/>
          </p:cNvGraphicFramePr>
          <p:nvPr/>
        </p:nvGraphicFramePr>
        <p:xfrm>
          <a:off x="827584" y="1196752"/>
          <a:ext cx="5229225" cy="989012"/>
        </p:xfrm>
        <a:graphic>
          <a:graphicData uri="http://schemas.openxmlformats.org/presentationml/2006/ole">
            <p:oleObj spid="_x0000_s1227782" name="数式" r:id="rId12" imgW="5245100" imgH="990600" progId="Equation.3">
              <p:embed/>
            </p:oleObj>
          </a:graphicData>
        </a:graphic>
      </p:graphicFrame>
      <p:sp>
        <p:nvSpPr>
          <p:cNvPr id="37" name="テキスト ボックス 36"/>
          <p:cNvSpPr txBox="1"/>
          <p:nvPr/>
        </p:nvSpPr>
        <p:spPr>
          <a:xfrm>
            <a:off x="428596" y="764704"/>
            <a:ext cx="6159628" cy="400110"/>
          </a:xfrm>
          <a:prstGeom prst="rect">
            <a:avLst/>
          </a:prstGeom>
          <a:noFill/>
        </p:spPr>
        <p:txBody>
          <a:bodyPr wrap="square" rtlCol="0">
            <a:spAutoFit/>
          </a:bodyPr>
          <a:lstStyle/>
          <a:p>
            <a:pPr fontAlgn="auto">
              <a:spcBef>
                <a:spcPts val="0"/>
              </a:spcBef>
              <a:spcAft>
                <a:spcPts val="0"/>
              </a:spcAft>
            </a:pPr>
            <a:r>
              <a:rPr lang="en-US" altLang="ja-JP" sz="2000" b="1" u="sng" dirty="0" smtClean="0">
                <a:solidFill>
                  <a:prstClr val="black"/>
                </a:solidFill>
                <a:latin typeface="Arial" pitchFamily="34" charset="0"/>
                <a:ea typeface="ＭＳ Ｐゴシック"/>
                <a:cs typeface="Arial" pitchFamily="34" charset="0"/>
              </a:rPr>
              <a:t>Allen-Cahn Equation based on Phase Field Model</a:t>
            </a:r>
            <a:endParaRPr lang="ja-JP" altLang="en-US" sz="2000" b="1" u="sng" dirty="0">
              <a:solidFill>
                <a:prstClr val="black"/>
              </a:solidFill>
              <a:latin typeface="Arial" pitchFamily="34" charset="0"/>
              <a:ea typeface="ＭＳ Ｐゴシック"/>
              <a:cs typeface="Arial" pitchFamily="34" charset="0"/>
            </a:endParaRPr>
          </a:p>
        </p:txBody>
      </p:sp>
      <p:graphicFrame>
        <p:nvGraphicFramePr>
          <p:cNvPr id="40" name="Object 7"/>
          <p:cNvGraphicFramePr>
            <a:graphicFrameLocks noChangeAspect="1"/>
          </p:cNvGraphicFramePr>
          <p:nvPr/>
        </p:nvGraphicFramePr>
        <p:xfrm>
          <a:off x="3322641" y="2393946"/>
          <a:ext cx="1820863" cy="392112"/>
        </p:xfrm>
        <a:graphic>
          <a:graphicData uri="http://schemas.openxmlformats.org/presentationml/2006/ole">
            <p:oleObj spid="_x0000_s1227783" name="数式" r:id="rId13" imgW="1854200" imgH="393700" progId="Equation.3">
              <p:embed/>
            </p:oleObj>
          </a:graphicData>
        </a:graphic>
      </p:graphicFrame>
      <p:sp>
        <p:nvSpPr>
          <p:cNvPr id="41" name="テキスト ボックス 40"/>
          <p:cNvSpPr txBox="1"/>
          <p:nvPr/>
        </p:nvSpPr>
        <p:spPr>
          <a:xfrm>
            <a:off x="494904" y="2348880"/>
            <a:ext cx="3429024" cy="400110"/>
          </a:xfrm>
          <a:prstGeom prst="rect">
            <a:avLst/>
          </a:prstGeom>
          <a:noFill/>
        </p:spPr>
        <p:txBody>
          <a:bodyPr wrap="square" rtlCol="0">
            <a:spAutoFit/>
          </a:bodyPr>
          <a:lstStyle/>
          <a:p>
            <a:pPr fontAlgn="auto">
              <a:spcBef>
                <a:spcPts val="0"/>
              </a:spcBef>
              <a:spcAft>
                <a:spcPts val="0"/>
              </a:spcAft>
            </a:pPr>
            <a:r>
              <a:rPr lang="en-US" altLang="ja-JP" sz="2000" b="1" u="sng" dirty="0" smtClean="0">
                <a:solidFill>
                  <a:prstClr val="black"/>
                </a:solidFill>
                <a:latin typeface="Arial" pitchFamily="34" charset="0"/>
                <a:ea typeface="ＭＳ Ｐゴシック"/>
                <a:cs typeface="Arial" pitchFamily="34" charset="0"/>
              </a:rPr>
              <a:t>Thermal Conduction</a:t>
            </a:r>
            <a:endParaRPr lang="ja-JP" altLang="en-US" sz="2000" b="1" u="sng" dirty="0">
              <a:solidFill>
                <a:prstClr val="black"/>
              </a:solidFill>
              <a:latin typeface="Arial" pitchFamily="34" charset="0"/>
              <a:ea typeface="ＭＳ Ｐゴシック"/>
              <a:cs typeface="Arial" pitchFamily="34" charset="0"/>
            </a:endParaRPr>
          </a:p>
        </p:txBody>
      </p:sp>
      <p:grpSp>
        <p:nvGrpSpPr>
          <p:cNvPr id="3" name="グループ化 41"/>
          <p:cNvGrpSpPr/>
          <p:nvPr/>
        </p:nvGrpSpPr>
        <p:grpSpPr>
          <a:xfrm>
            <a:off x="919665" y="3140968"/>
            <a:ext cx="1708119" cy="1702480"/>
            <a:chOff x="527324" y="2810122"/>
            <a:chExt cx="3416238" cy="3404960"/>
          </a:xfrm>
        </p:grpSpPr>
        <p:sp>
          <p:nvSpPr>
            <p:cNvPr id="43" name="直方体 42"/>
            <p:cNvSpPr/>
            <p:nvPr/>
          </p:nvSpPr>
          <p:spPr>
            <a:xfrm>
              <a:off x="741638" y="3380872"/>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cxnSp>
          <p:nvCxnSpPr>
            <p:cNvPr id="44" name="直線コネクタ 43"/>
            <p:cNvCxnSpPr/>
            <p:nvPr/>
          </p:nvCxnSpPr>
          <p:spPr>
            <a:xfrm flipH="1">
              <a:off x="1468050" y="5238260"/>
              <a:ext cx="2256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直方体 44"/>
            <p:cNvSpPr/>
            <p:nvPr/>
          </p:nvSpPr>
          <p:spPr>
            <a:xfrm>
              <a:off x="741638" y="4499816"/>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46" name="直方体 45"/>
            <p:cNvSpPr/>
            <p:nvPr/>
          </p:nvSpPr>
          <p:spPr>
            <a:xfrm>
              <a:off x="1872614" y="3380872"/>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47" name="直方体 46"/>
            <p:cNvSpPr/>
            <p:nvPr/>
          </p:nvSpPr>
          <p:spPr>
            <a:xfrm>
              <a:off x="1872614" y="4499816"/>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48" name="直方体 47"/>
            <p:cNvSpPr/>
            <p:nvPr/>
          </p:nvSpPr>
          <p:spPr>
            <a:xfrm>
              <a:off x="1110860" y="3011650"/>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49" name="直方体 48"/>
            <p:cNvSpPr/>
            <p:nvPr/>
          </p:nvSpPr>
          <p:spPr>
            <a:xfrm>
              <a:off x="1110860" y="4130594"/>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0" name="直方体 49"/>
            <p:cNvSpPr/>
            <p:nvPr/>
          </p:nvSpPr>
          <p:spPr>
            <a:xfrm>
              <a:off x="2241836" y="3011650"/>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1" name="直方体 50"/>
            <p:cNvSpPr/>
            <p:nvPr/>
          </p:nvSpPr>
          <p:spPr>
            <a:xfrm>
              <a:off x="2241836" y="4130594"/>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cxnSp>
          <p:nvCxnSpPr>
            <p:cNvPr id="52" name="直線コネクタ 51"/>
            <p:cNvCxnSpPr/>
            <p:nvPr/>
          </p:nvCxnSpPr>
          <p:spPr>
            <a:xfrm flipH="1">
              <a:off x="741638" y="5238260"/>
              <a:ext cx="744271" cy="744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rot="5400000">
              <a:off x="372793" y="4118939"/>
              <a:ext cx="2214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円/楕円 53"/>
            <p:cNvSpPr/>
            <p:nvPr/>
          </p:nvSpPr>
          <p:spPr>
            <a:xfrm>
              <a:off x="896546" y="3178590"/>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5" name="円/楕円 54"/>
            <p:cNvSpPr/>
            <p:nvPr/>
          </p:nvSpPr>
          <p:spPr>
            <a:xfrm>
              <a:off x="527324" y="4666756"/>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6" name="円/楕円 55"/>
            <p:cNvSpPr/>
            <p:nvPr/>
          </p:nvSpPr>
          <p:spPr>
            <a:xfrm>
              <a:off x="3159252" y="3190622"/>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7" name="円/楕円 56"/>
            <p:cNvSpPr/>
            <p:nvPr/>
          </p:nvSpPr>
          <p:spPr>
            <a:xfrm>
              <a:off x="2015490" y="4285502"/>
              <a:ext cx="428628" cy="428628"/>
            </a:xfrm>
            <a:prstGeom prst="ellipse">
              <a:avLst/>
            </a:prstGeom>
            <a:gradFill>
              <a:gsLst>
                <a:gs pos="0">
                  <a:srgbClr val="FFF200"/>
                </a:gs>
                <a:gs pos="45000">
                  <a:srgbClr val="FF7A00"/>
                </a:gs>
                <a:gs pos="70000">
                  <a:srgbClr val="FF0300"/>
                </a:gs>
                <a:gs pos="100000">
                  <a:srgbClr val="4D0808"/>
                </a:gs>
              </a:gsLst>
              <a:lin ang="2700000" scaled="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8" name="円/楕円 57"/>
            <p:cNvSpPr/>
            <p:nvPr/>
          </p:nvSpPr>
          <p:spPr>
            <a:xfrm>
              <a:off x="896546" y="4285502"/>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59" name="円/楕円 58"/>
            <p:cNvSpPr/>
            <p:nvPr/>
          </p:nvSpPr>
          <p:spPr>
            <a:xfrm>
              <a:off x="2015490" y="5417232"/>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0" name="円/楕円 59"/>
            <p:cNvSpPr/>
            <p:nvPr/>
          </p:nvSpPr>
          <p:spPr>
            <a:xfrm>
              <a:off x="907824" y="5417232"/>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1" name="円/楕円 60"/>
            <p:cNvSpPr/>
            <p:nvPr/>
          </p:nvSpPr>
          <p:spPr>
            <a:xfrm>
              <a:off x="2015490" y="3190622"/>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2" name="円/楕円 61"/>
            <p:cNvSpPr/>
            <p:nvPr/>
          </p:nvSpPr>
          <p:spPr>
            <a:xfrm>
              <a:off x="3146466" y="5405200"/>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3" name="円/楕円 62"/>
            <p:cNvSpPr/>
            <p:nvPr/>
          </p:nvSpPr>
          <p:spPr>
            <a:xfrm>
              <a:off x="3514934" y="391703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4" name="円/楕円 63"/>
            <p:cNvSpPr/>
            <p:nvPr/>
          </p:nvSpPr>
          <p:spPr>
            <a:xfrm>
              <a:off x="2408776" y="391703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5" name="円/楕円 64"/>
            <p:cNvSpPr/>
            <p:nvPr/>
          </p:nvSpPr>
          <p:spPr>
            <a:xfrm>
              <a:off x="1276292" y="391703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6" name="円/楕円 65"/>
            <p:cNvSpPr/>
            <p:nvPr/>
          </p:nvSpPr>
          <p:spPr>
            <a:xfrm>
              <a:off x="2420054" y="2810122"/>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7" name="円/楕円 66"/>
            <p:cNvSpPr/>
            <p:nvPr/>
          </p:nvSpPr>
          <p:spPr>
            <a:xfrm>
              <a:off x="1646268" y="3559844"/>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8" name="円/楕円 67"/>
            <p:cNvSpPr/>
            <p:nvPr/>
          </p:nvSpPr>
          <p:spPr>
            <a:xfrm>
              <a:off x="2384712" y="5023946"/>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69" name="円/楕円 68"/>
            <p:cNvSpPr/>
            <p:nvPr/>
          </p:nvSpPr>
          <p:spPr>
            <a:xfrm>
              <a:off x="1646268" y="5786454"/>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70" name="円/楕円 69"/>
            <p:cNvSpPr/>
            <p:nvPr/>
          </p:nvSpPr>
          <p:spPr>
            <a:xfrm>
              <a:off x="1646268" y="4666756"/>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71" name="円/楕円 70"/>
            <p:cNvSpPr/>
            <p:nvPr/>
          </p:nvSpPr>
          <p:spPr>
            <a:xfrm>
              <a:off x="3170530" y="429753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72" name="円/楕円 71"/>
            <p:cNvSpPr/>
            <p:nvPr/>
          </p:nvSpPr>
          <p:spPr>
            <a:xfrm>
              <a:off x="2790030" y="4666756"/>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grpSp>
      <p:sp>
        <p:nvSpPr>
          <p:cNvPr id="74" name="テキスト ボックス 73"/>
          <p:cNvSpPr txBox="1"/>
          <p:nvPr/>
        </p:nvSpPr>
        <p:spPr>
          <a:xfrm>
            <a:off x="571472" y="2852936"/>
            <a:ext cx="2272336" cy="33855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Symbol" pitchFamily="18" charset="2"/>
                <a:ea typeface="ＭＳ Ｐゴシック"/>
                <a:cs typeface="Times New Roman" pitchFamily="18" charset="0"/>
              </a:rPr>
              <a:t>f </a:t>
            </a:r>
            <a:r>
              <a:rPr lang="en-US" altLang="ja-JP" sz="1600" dirty="0" smtClean="0">
                <a:solidFill>
                  <a:prstClr val="black"/>
                </a:solidFill>
                <a:latin typeface="Arial" pitchFamily="34" charset="0"/>
                <a:ea typeface="ＭＳ Ｐゴシック"/>
                <a:cs typeface="Arial" pitchFamily="34" charset="0"/>
              </a:rPr>
              <a:t>: 19 points to solve </a:t>
            </a:r>
            <a:endParaRPr lang="ja-JP" altLang="en-US" sz="1600" dirty="0">
              <a:solidFill>
                <a:prstClr val="black"/>
              </a:solidFill>
              <a:latin typeface="Arial" pitchFamily="34" charset="0"/>
              <a:ea typeface="ＭＳ Ｐゴシック"/>
              <a:cs typeface="Arial" pitchFamily="34" charset="0"/>
            </a:endParaRPr>
          </a:p>
        </p:txBody>
      </p:sp>
      <p:sp>
        <p:nvSpPr>
          <p:cNvPr id="76" name="テキスト ボックス 75"/>
          <p:cNvSpPr txBox="1"/>
          <p:nvPr/>
        </p:nvSpPr>
        <p:spPr>
          <a:xfrm>
            <a:off x="611560" y="4797152"/>
            <a:ext cx="2914422" cy="338554"/>
          </a:xfrm>
          <a:prstGeom prst="rect">
            <a:avLst/>
          </a:prstGeom>
          <a:noFill/>
        </p:spPr>
        <p:txBody>
          <a:bodyPr wrap="square" rtlCol="0">
            <a:spAutoFit/>
          </a:bodyPr>
          <a:lstStyle/>
          <a:p>
            <a:pPr fontAlgn="auto">
              <a:spcBef>
                <a:spcPts val="0"/>
              </a:spcBef>
              <a:spcAft>
                <a:spcPts val="0"/>
              </a:spcAft>
            </a:pPr>
            <a:r>
              <a:rPr lang="en-US" altLang="ja-JP" sz="1600" i="1" dirty="0" smtClean="0">
                <a:solidFill>
                  <a:prstClr val="black"/>
                </a:solidFill>
                <a:latin typeface="Times New Roman" pitchFamily="18" charset="0"/>
                <a:ea typeface="ＭＳ Ｐゴシック"/>
                <a:cs typeface="Times New Roman" pitchFamily="18" charset="0"/>
              </a:rPr>
              <a:t>T</a:t>
            </a:r>
            <a:r>
              <a:rPr lang="en-US" altLang="ja-JP" sz="1600" dirty="0" smtClean="0">
                <a:solidFill>
                  <a:prstClr val="black"/>
                </a:solidFill>
                <a:latin typeface="Arial" pitchFamily="34" charset="0"/>
                <a:ea typeface="ＭＳ Ｐゴシック"/>
                <a:cs typeface="Arial" pitchFamily="34" charset="0"/>
              </a:rPr>
              <a:t> : 7 points to solve</a:t>
            </a:r>
            <a:endParaRPr lang="ja-JP" altLang="en-US" sz="1600" dirty="0">
              <a:solidFill>
                <a:prstClr val="black"/>
              </a:solidFill>
              <a:latin typeface="Arial" pitchFamily="34" charset="0"/>
              <a:ea typeface="ＭＳ Ｐゴシック"/>
              <a:cs typeface="Arial" pitchFamily="34" charset="0"/>
            </a:endParaRPr>
          </a:p>
        </p:txBody>
      </p:sp>
      <p:grpSp>
        <p:nvGrpSpPr>
          <p:cNvPr id="4" name="グループ化 79"/>
          <p:cNvGrpSpPr/>
          <p:nvPr/>
        </p:nvGrpSpPr>
        <p:grpSpPr>
          <a:xfrm>
            <a:off x="971600" y="5175178"/>
            <a:ext cx="1500198" cy="1494182"/>
            <a:chOff x="5313670" y="3034960"/>
            <a:chExt cx="3000396" cy="2988364"/>
          </a:xfrm>
        </p:grpSpPr>
        <p:grpSp>
          <p:nvGrpSpPr>
            <p:cNvPr id="5" name="グループ化 90"/>
            <p:cNvGrpSpPr/>
            <p:nvPr/>
          </p:nvGrpSpPr>
          <p:grpSpPr>
            <a:xfrm>
              <a:off x="5313670" y="3034960"/>
              <a:ext cx="3000396" cy="2988364"/>
              <a:chOff x="2000232" y="2345398"/>
              <a:chExt cx="3000396" cy="2988364"/>
            </a:xfrm>
          </p:grpSpPr>
          <p:sp>
            <p:nvSpPr>
              <p:cNvPr id="89" name="直方体 88"/>
              <p:cNvSpPr/>
              <p:nvPr/>
            </p:nvSpPr>
            <p:spPr>
              <a:xfrm>
                <a:off x="2000232" y="2714620"/>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cxnSp>
            <p:nvCxnSpPr>
              <p:cNvPr id="90" name="直線コネクタ 89"/>
              <p:cNvCxnSpPr/>
              <p:nvPr/>
            </p:nvCxnSpPr>
            <p:spPr>
              <a:xfrm flipH="1">
                <a:off x="2726644" y="4572008"/>
                <a:ext cx="2256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直方体 90"/>
              <p:cNvSpPr/>
              <p:nvPr/>
            </p:nvSpPr>
            <p:spPr>
              <a:xfrm>
                <a:off x="2000232" y="3833564"/>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2" name="直方体 91"/>
              <p:cNvSpPr/>
              <p:nvPr/>
            </p:nvSpPr>
            <p:spPr>
              <a:xfrm>
                <a:off x="3131208" y="2714620"/>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3" name="直方体 92"/>
              <p:cNvSpPr/>
              <p:nvPr/>
            </p:nvSpPr>
            <p:spPr>
              <a:xfrm>
                <a:off x="3131208" y="3833564"/>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4" name="直方体 93"/>
              <p:cNvSpPr/>
              <p:nvPr/>
            </p:nvSpPr>
            <p:spPr>
              <a:xfrm>
                <a:off x="2369454" y="2345398"/>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5" name="直方体 94"/>
              <p:cNvSpPr/>
              <p:nvPr/>
            </p:nvSpPr>
            <p:spPr>
              <a:xfrm>
                <a:off x="2369454" y="3464342"/>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6" name="直方体 95"/>
              <p:cNvSpPr/>
              <p:nvPr/>
            </p:nvSpPr>
            <p:spPr>
              <a:xfrm>
                <a:off x="3500430" y="2345398"/>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97" name="直方体 96"/>
              <p:cNvSpPr/>
              <p:nvPr/>
            </p:nvSpPr>
            <p:spPr>
              <a:xfrm>
                <a:off x="3500430" y="3464342"/>
                <a:ext cx="1500198" cy="1500198"/>
              </a:xfrm>
              <a:prstGeom prst="cub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cxnSp>
            <p:nvCxnSpPr>
              <p:cNvPr id="98" name="直線コネクタ 97"/>
              <p:cNvCxnSpPr/>
              <p:nvPr/>
            </p:nvCxnSpPr>
            <p:spPr>
              <a:xfrm flipH="1">
                <a:off x="2000232" y="4572008"/>
                <a:ext cx="744271" cy="7442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rot="5400000">
                <a:off x="1631387" y="3452687"/>
                <a:ext cx="22145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円/楕円 81"/>
            <p:cNvSpPr/>
            <p:nvPr/>
          </p:nvSpPr>
          <p:spPr>
            <a:xfrm>
              <a:off x="5468578" y="4308812"/>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3" name="円/楕円 82"/>
            <p:cNvSpPr/>
            <p:nvPr/>
          </p:nvSpPr>
          <p:spPr>
            <a:xfrm>
              <a:off x="6587522" y="5440542"/>
              <a:ext cx="428628" cy="428628"/>
            </a:xfrm>
            <a:prstGeom prst="ellipse">
              <a:avLst/>
            </a:prstGeom>
            <a:gradFill flip="none" rotWithShape="1">
              <a:gsLst>
                <a:gs pos="0">
                  <a:srgbClr val="8488C4"/>
                </a:gs>
                <a:gs pos="53000">
                  <a:srgbClr val="D4DEFF"/>
                </a:gs>
                <a:gs pos="83000">
                  <a:srgbClr val="D4DEFF"/>
                </a:gs>
                <a:gs pos="100000">
                  <a:srgbClr val="96AB94"/>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4" name="円/楕円 83"/>
            <p:cNvSpPr/>
            <p:nvPr/>
          </p:nvSpPr>
          <p:spPr>
            <a:xfrm>
              <a:off x="6587522" y="3213932"/>
              <a:ext cx="428628" cy="428628"/>
            </a:xfrm>
            <a:prstGeom prst="ellipse">
              <a:avLst/>
            </a:prstGeom>
            <a:gradFill flip="none" rotWithShape="1">
              <a:gsLst>
                <a:gs pos="0">
                  <a:srgbClr val="DDEBCF"/>
                </a:gs>
                <a:gs pos="50000">
                  <a:srgbClr val="9CB86E"/>
                </a:gs>
                <a:gs pos="100000">
                  <a:srgbClr val="156B13"/>
                </a:gs>
              </a:gsLst>
              <a:lin ang="5400000" scaled="0"/>
              <a:tileRect r="-100000" b="-100000"/>
            </a:gradFill>
            <a:ln>
              <a:solidFill>
                <a:schemeClr val="tx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5" name="円/楕円 84"/>
            <p:cNvSpPr/>
            <p:nvPr/>
          </p:nvSpPr>
          <p:spPr>
            <a:xfrm>
              <a:off x="6980808" y="394034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6" name="円/楕円 85"/>
            <p:cNvSpPr/>
            <p:nvPr/>
          </p:nvSpPr>
          <p:spPr>
            <a:xfrm>
              <a:off x="6218300" y="4690066"/>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7" name="円/楕円 86"/>
            <p:cNvSpPr/>
            <p:nvPr/>
          </p:nvSpPr>
          <p:spPr>
            <a:xfrm>
              <a:off x="7742562" y="4320844"/>
              <a:ext cx="428628" cy="428628"/>
            </a:xfrm>
            <a:prstGeom prst="ellipse">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sp>
          <p:nvSpPr>
            <p:cNvPr id="88" name="円/楕円 87"/>
            <p:cNvSpPr/>
            <p:nvPr/>
          </p:nvSpPr>
          <p:spPr>
            <a:xfrm>
              <a:off x="6586768" y="4309566"/>
              <a:ext cx="428628" cy="428628"/>
            </a:xfrm>
            <a:prstGeom prst="ellipse">
              <a:avLst/>
            </a:prstGeom>
            <a:gradFill>
              <a:gsLst>
                <a:gs pos="0">
                  <a:srgbClr val="FFF200"/>
                </a:gs>
                <a:gs pos="45000">
                  <a:srgbClr val="FF7A00"/>
                </a:gs>
                <a:gs pos="70000">
                  <a:srgbClr val="FF0300"/>
                </a:gs>
                <a:gs pos="100000">
                  <a:srgbClr val="4D0808"/>
                </a:gs>
              </a:gsLst>
              <a:lin ang="2700000" scaled="0"/>
            </a:gra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600" dirty="0" smtClean="0">
                <a:solidFill>
                  <a:prstClr val="white"/>
                </a:solidFill>
              </a:endParaRPr>
            </a:p>
          </p:txBody>
        </p:sp>
      </p:grpSp>
      <p:pic>
        <p:nvPicPr>
          <p:cNvPr id="100" name="Picture 2" descr="C:\Documents and Settings\sim\My Documents\HPCS2010-presentation\20091214b-plot-cpu_vs_gpu.wmf"/>
          <p:cNvPicPr>
            <a:picLocks noChangeAspect="1" noChangeArrowheads="1"/>
          </p:cNvPicPr>
          <p:nvPr/>
        </p:nvPicPr>
        <p:blipFill>
          <a:blip r:embed="rId14" cstate="print"/>
          <a:srcRect b="5357"/>
          <a:stretch>
            <a:fillRect/>
          </a:stretch>
        </p:blipFill>
        <p:spPr bwMode="auto">
          <a:xfrm>
            <a:off x="2928975" y="2819400"/>
            <a:ext cx="4715659" cy="3967186"/>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dendrite_growth1024x768_30fps.wmv">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
        <p:nvSpPr>
          <p:cNvPr id="4" name="タイトル 3"/>
          <p:cNvSpPr>
            <a:spLocks noGrp="1"/>
          </p:cNvSpPr>
          <p:nvPr>
            <p:ph type="title"/>
          </p:nvPr>
        </p:nvSpPr>
        <p:spPr>
          <a:xfrm>
            <a:off x="251520" y="831892"/>
            <a:ext cx="8606190" cy="796908"/>
          </a:xfrm>
        </p:spPr>
        <p:txBody>
          <a:bodyPr>
            <a:noAutofit/>
          </a:bodyPr>
          <a:lstStyle/>
          <a:p>
            <a:r>
              <a:rPr lang="en-US" altLang="ja-JP" dirty="0" smtClean="0">
                <a:solidFill>
                  <a:schemeClr val="bg1"/>
                </a:solidFill>
              </a:rPr>
              <a:t>Dendrite Solidification </a:t>
            </a:r>
            <a:r>
              <a:rPr lang="en-US" altLang="ja-JP" sz="2400" dirty="0" smtClean="0">
                <a:solidFill>
                  <a:schemeClr val="bg1"/>
                </a:solidFill>
              </a:rPr>
              <a:t>for Pure Metal</a:t>
            </a:r>
            <a:br>
              <a:rPr lang="en-US" altLang="ja-JP" sz="2400" dirty="0" smtClean="0">
                <a:solidFill>
                  <a:schemeClr val="bg1"/>
                </a:solidFill>
              </a:rPr>
            </a:br>
            <a:r>
              <a:rPr lang="en-US" altLang="ja-JP" sz="3600" dirty="0" smtClean="0">
                <a:solidFill>
                  <a:schemeClr val="bg1"/>
                </a:solidFill>
              </a:rPr>
              <a:t>Now Scales to flop</a:t>
            </a:r>
            <a:endParaRPr kumimoji="1" lang="ja-JP" altLang="en-US" sz="6000"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
            <a:ext cx="9144000" cy="857256"/>
          </a:xfrm>
        </p:spPr>
        <p:txBody>
          <a:bodyPr>
            <a:normAutofit/>
          </a:bodyPr>
          <a:lstStyle/>
          <a:p>
            <a:r>
              <a:rPr lang="en-US" sz="2800" b="1" dirty="0" err="1" smtClean="0"/>
              <a:t>PageRank</a:t>
            </a:r>
            <a:r>
              <a:rPr lang="en-US" sz="2800" b="1" dirty="0" smtClean="0"/>
              <a:t> Results</a:t>
            </a:r>
            <a:r>
              <a:rPr lang="en-US" sz="3000" b="1" dirty="0" smtClean="0"/>
              <a:t/>
            </a:r>
            <a:br>
              <a:rPr lang="en-US" sz="3000" b="1" dirty="0" smtClean="0"/>
            </a:br>
            <a:r>
              <a:rPr lang="en-US" sz="2000" i="1" dirty="0" smtClean="0"/>
              <a:t>(A. </a:t>
            </a:r>
            <a:r>
              <a:rPr lang="en-US" sz="2000" i="1" dirty="0" err="1" smtClean="0"/>
              <a:t>Cevahir</a:t>
            </a:r>
            <a:r>
              <a:rPr lang="en-US" sz="2000" i="1" dirty="0" smtClean="0"/>
              <a:t>, A. </a:t>
            </a:r>
            <a:r>
              <a:rPr lang="en-US" sz="2000" i="1" dirty="0" err="1" smtClean="0"/>
              <a:t>Nukada</a:t>
            </a:r>
            <a:r>
              <a:rPr lang="en-US" sz="2000" i="1" dirty="0" smtClean="0"/>
              <a:t>, S. Matsuoka)</a:t>
            </a:r>
            <a:endParaRPr kumimoji="1" lang="ja-JP" altLang="en-US" sz="2000" i="1"/>
          </a:p>
        </p:txBody>
      </p:sp>
      <p:sp>
        <p:nvSpPr>
          <p:cNvPr id="9" name="Content Placeholder 2"/>
          <p:cNvSpPr txBox="1">
            <a:spLocks/>
          </p:cNvSpPr>
          <p:nvPr/>
        </p:nvSpPr>
        <p:spPr>
          <a:xfrm>
            <a:off x="0" y="1000108"/>
            <a:ext cx="9144000" cy="3286148"/>
          </a:xfrm>
          <a:prstGeom prst="rect">
            <a:avLst/>
          </a:prstGeom>
        </p:spPr>
        <p:txBody>
          <a:bodyPr vert="horz" lIns="91440" tIns="45720" rIns="91440" bIns="45720" rtlCol="0">
            <a:normAutofit/>
          </a:bodyPr>
          <a:lstStyle/>
          <a:p>
            <a:pPr algn="just" fontAlgn="auto">
              <a:spcBef>
                <a:spcPct val="20000"/>
              </a:spcBef>
              <a:spcAft>
                <a:spcPts val="0"/>
              </a:spcAft>
              <a:buFont typeface="Wingdings" pitchFamily="2" charset="2"/>
              <a:buChar char="Ø"/>
              <a:defRPr/>
            </a:pPr>
            <a:r>
              <a:rPr lang="en-US" altLang="ja-JP" sz="3200" dirty="0" smtClean="0">
                <a:solidFill>
                  <a:prstClr val="black"/>
                </a:solidFill>
                <a:latin typeface="Calibri"/>
                <a:ea typeface="ＭＳ Ｐゴシック"/>
              </a:rPr>
              <a:t>Huge data is processed -- bigger data scales better</a:t>
            </a:r>
          </a:p>
          <a:p>
            <a:pPr algn="just" fontAlgn="auto">
              <a:spcBef>
                <a:spcPct val="20000"/>
              </a:spcBef>
              <a:spcAft>
                <a:spcPts val="0"/>
              </a:spcAft>
              <a:buFont typeface="Wingdings" pitchFamily="2" charset="2"/>
              <a:buChar char="Ø"/>
              <a:defRPr/>
            </a:pPr>
            <a:r>
              <a:rPr lang="en-US" altLang="ja-JP" sz="3200" dirty="0" smtClean="0">
                <a:solidFill>
                  <a:prstClr val="black"/>
                </a:solidFill>
                <a:latin typeface="Calibri"/>
                <a:ea typeface="ＭＳ Ｐゴシック"/>
              </a:rPr>
              <a:t>A state-of-the-art </a:t>
            </a:r>
            <a:r>
              <a:rPr lang="en-US" altLang="ja-JP" sz="3200" dirty="0" err="1" smtClean="0">
                <a:solidFill>
                  <a:prstClr val="black"/>
                </a:solidFill>
                <a:latin typeface="Calibri"/>
                <a:ea typeface="ＭＳ Ｐゴシック"/>
              </a:rPr>
              <a:t>PageRank</a:t>
            </a:r>
            <a:r>
              <a:rPr lang="en-US" altLang="ja-JP" sz="3200" dirty="0" smtClean="0">
                <a:solidFill>
                  <a:prstClr val="black"/>
                </a:solidFill>
                <a:latin typeface="Calibri"/>
                <a:ea typeface="ＭＳ Ｐゴシック"/>
              </a:rPr>
              <a:t> method is implemented</a:t>
            </a:r>
            <a:endParaRPr lang="en-US" altLang="ja-JP" sz="2800" dirty="0" smtClean="0">
              <a:solidFill>
                <a:prstClr val="black"/>
              </a:solidFill>
              <a:latin typeface="Calibri"/>
              <a:ea typeface="ＭＳ Ｐゴシック"/>
            </a:endParaRPr>
          </a:p>
          <a:p>
            <a:pPr algn="just" fontAlgn="auto">
              <a:spcBef>
                <a:spcPct val="20000"/>
              </a:spcBef>
              <a:spcAft>
                <a:spcPts val="0"/>
              </a:spcAft>
              <a:defRPr/>
            </a:pPr>
            <a:r>
              <a:rPr lang="en-US" altLang="ja-JP" sz="2400" dirty="0" smtClean="0">
                <a:solidFill>
                  <a:prstClr val="black"/>
                </a:solidFill>
                <a:latin typeface="Calibri"/>
                <a:ea typeface="ＭＳ Ｐゴシック"/>
              </a:rPr>
              <a:t>   (based on </a:t>
            </a:r>
            <a:r>
              <a:rPr lang="en-US" altLang="ja-JP" sz="2400" i="1" dirty="0" err="1" smtClean="0">
                <a:solidFill>
                  <a:prstClr val="black"/>
                </a:solidFill>
                <a:latin typeface="Calibri"/>
                <a:ea typeface="ＭＳ Ｐゴシック"/>
              </a:rPr>
              <a:t>Cevahir</a:t>
            </a:r>
            <a:r>
              <a:rPr lang="en-US" altLang="ja-JP" sz="2400" i="1" dirty="0" smtClean="0">
                <a:solidFill>
                  <a:prstClr val="black"/>
                </a:solidFill>
                <a:latin typeface="Calibri"/>
                <a:ea typeface="ＭＳ Ｐゴシック"/>
              </a:rPr>
              <a:t>, </a:t>
            </a:r>
            <a:r>
              <a:rPr lang="en-US" altLang="ja-JP" sz="2400" i="1" dirty="0" err="1" smtClean="0">
                <a:solidFill>
                  <a:prstClr val="black"/>
                </a:solidFill>
                <a:latin typeface="Calibri"/>
                <a:ea typeface="ＭＳ Ｐゴシック"/>
              </a:rPr>
              <a:t>Aykanat</a:t>
            </a:r>
            <a:r>
              <a:rPr lang="en-US" altLang="ja-JP" sz="2400" i="1" dirty="0" smtClean="0">
                <a:solidFill>
                  <a:prstClr val="black"/>
                </a:solidFill>
                <a:latin typeface="Calibri"/>
                <a:ea typeface="ＭＳ Ｐゴシック"/>
              </a:rPr>
              <a:t>, Turk, </a:t>
            </a:r>
            <a:r>
              <a:rPr lang="en-US" altLang="ja-JP" sz="2400" i="1" dirty="0" err="1" smtClean="0">
                <a:solidFill>
                  <a:prstClr val="black"/>
                </a:solidFill>
                <a:latin typeface="Calibri"/>
                <a:ea typeface="ＭＳ Ｐゴシック"/>
              </a:rPr>
              <a:t>Cambazoglu</a:t>
            </a:r>
            <a:r>
              <a:rPr lang="en-US" altLang="ja-JP" sz="2400" i="1" dirty="0" smtClean="0">
                <a:solidFill>
                  <a:prstClr val="black"/>
                </a:solidFill>
                <a:latin typeface="Calibri"/>
                <a:ea typeface="ＭＳ Ｐゴシック"/>
              </a:rPr>
              <a:t>: </a:t>
            </a:r>
            <a:r>
              <a:rPr lang="en-US" altLang="ja-JP" sz="2400" i="1" dirty="0" smtClean="0">
                <a:solidFill>
                  <a:srgbClr val="FF0000"/>
                </a:solidFill>
                <a:latin typeface="Calibri"/>
                <a:ea typeface="ＭＳ Ｐゴシック"/>
              </a:rPr>
              <a:t>IEEE TPDS June 2010</a:t>
            </a:r>
            <a:r>
              <a:rPr lang="en-US" altLang="ja-JP" sz="2400" dirty="0" smtClean="0">
                <a:solidFill>
                  <a:prstClr val="black"/>
                </a:solidFill>
                <a:latin typeface="Calibri"/>
                <a:ea typeface="ＭＳ Ｐゴシック"/>
              </a:rPr>
              <a:t>)</a:t>
            </a:r>
          </a:p>
          <a:p>
            <a:pPr algn="just" fontAlgn="auto">
              <a:spcBef>
                <a:spcPct val="20000"/>
              </a:spcBef>
              <a:spcAft>
                <a:spcPts val="0"/>
              </a:spcAft>
              <a:defRPr/>
            </a:pPr>
            <a:r>
              <a:rPr lang="en-US" altLang="ja-JP" sz="2400" dirty="0" smtClean="0">
                <a:solidFill>
                  <a:prstClr val="black"/>
                </a:solidFill>
                <a:latin typeface="Calibri"/>
                <a:ea typeface="ＭＳ Ｐゴシック"/>
              </a:rPr>
              <a:t>(Problem bandwidth restricted – socket - to - socket comparison)</a:t>
            </a:r>
          </a:p>
        </p:txBody>
      </p:sp>
      <p:pic>
        <p:nvPicPr>
          <p:cNvPr id="8" name="Picture 3"/>
          <p:cNvPicPr>
            <a:picLocks noChangeAspect="1" noChangeArrowheads="1"/>
          </p:cNvPicPr>
          <p:nvPr/>
        </p:nvPicPr>
        <p:blipFill>
          <a:blip r:embed="rId3" cstate="print"/>
          <a:srcRect/>
          <a:stretch>
            <a:fillRect/>
          </a:stretch>
        </p:blipFill>
        <p:spPr bwMode="auto">
          <a:xfrm>
            <a:off x="0" y="3214686"/>
            <a:ext cx="4643437" cy="2798763"/>
          </a:xfrm>
          <a:prstGeom prst="rect">
            <a:avLst/>
          </a:prstGeom>
          <a:noFill/>
          <a:ln w="9525">
            <a:noFill/>
            <a:miter lim="800000"/>
            <a:headEnd/>
            <a:tailEnd/>
          </a:ln>
        </p:spPr>
      </p:pic>
      <p:pic>
        <p:nvPicPr>
          <p:cNvPr id="11" name="Picture 7"/>
          <p:cNvPicPr>
            <a:picLocks noChangeAspect="1" noChangeArrowheads="1"/>
          </p:cNvPicPr>
          <p:nvPr/>
        </p:nvPicPr>
        <p:blipFill>
          <a:blip r:embed="rId4" cstate="print"/>
          <a:srcRect/>
          <a:stretch>
            <a:fillRect/>
          </a:stretch>
        </p:blipFill>
        <p:spPr bwMode="auto">
          <a:xfrm>
            <a:off x="4500561" y="3214686"/>
            <a:ext cx="4643439" cy="2797600"/>
          </a:xfrm>
          <a:prstGeom prst="rect">
            <a:avLst/>
          </a:prstGeom>
          <a:noFill/>
          <a:ln w="9525">
            <a:noFill/>
            <a:miter lim="800000"/>
            <a:headEnd/>
            <a:tailEnd/>
          </a:ln>
        </p:spPr>
      </p:pic>
      <p:sp>
        <p:nvSpPr>
          <p:cNvPr id="15" name="TextBox 14"/>
          <p:cNvSpPr txBox="1"/>
          <p:nvPr/>
        </p:nvSpPr>
        <p:spPr>
          <a:xfrm>
            <a:off x="1885066" y="3641151"/>
            <a:ext cx="1046761" cy="338554"/>
          </a:xfrm>
          <a:prstGeom prst="rect">
            <a:avLst/>
          </a:prstGeom>
          <a:noFill/>
        </p:spPr>
        <p:txBody>
          <a:bodyPr wrap="non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(~1B links)</a:t>
            </a:r>
            <a:endParaRPr lang="ja-JP" altLang="en-US" sz="1600">
              <a:solidFill>
                <a:prstClr val="black"/>
              </a:solidFill>
              <a:latin typeface="Calibri"/>
              <a:ea typeface="ＭＳ Ｐゴシック"/>
            </a:endParaRPr>
          </a:p>
        </p:txBody>
      </p:sp>
      <p:sp>
        <p:nvSpPr>
          <p:cNvPr id="16" name="TextBox 15"/>
          <p:cNvSpPr txBox="1"/>
          <p:nvPr/>
        </p:nvSpPr>
        <p:spPr>
          <a:xfrm>
            <a:off x="6314222" y="3571876"/>
            <a:ext cx="1202252" cy="338554"/>
          </a:xfrm>
          <a:prstGeom prst="rect">
            <a:avLst/>
          </a:prstGeom>
          <a:noFill/>
        </p:spPr>
        <p:txBody>
          <a:bodyPr wrap="non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(~5.5B links)</a:t>
            </a:r>
            <a:endParaRPr lang="ja-JP" altLang="en-US" sz="1600">
              <a:solidFill>
                <a:prstClr val="black"/>
              </a:solidFill>
              <a:latin typeface="Calibri"/>
              <a:ea typeface="ＭＳ Ｐゴシック"/>
            </a:endParaRPr>
          </a:p>
        </p:txBody>
      </p:sp>
      <p:sp>
        <p:nvSpPr>
          <p:cNvPr id="10" name="TextBox 9"/>
          <p:cNvSpPr txBox="1"/>
          <p:nvPr/>
        </p:nvSpPr>
        <p:spPr>
          <a:xfrm>
            <a:off x="5941516" y="4733520"/>
            <a:ext cx="797013" cy="58477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Calibri"/>
                <a:ea typeface="ＭＳ Ｐゴシック"/>
              </a:rPr>
              <a:t>8 times</a:t>
            </a:r>
          </a:p>
          <a:p>
            <a:pPr fontAlgn="auto">
              <a:spcBef>
                <a:spcPts val="0"/>
              </a:spcBef>
              <a:spcAft>
                <a:spcPts val="0"/>
              </a:spcAft>
            </a:pPr>
            <a:r>
              <a:rPr lang="en-US" altLang="ja-JP" sz="1600" dirty="0" smtClean="0">
                <a:solidFill>
                  <a:srgbClr val="FF0000"/>
                </a:solidFill>
                <a:latin typeface="Calibri"/>
                <a:ea typeface="ＭＳ Ｐゴシック"/>
              </a:rPr>
              <a:t>faster!</a:t>
            </a:r>
            <a:endParaRPr lang="ja-JP" altLang="en-US" sz="1600">
              <a:solidFill>
                <a:srgbClr val="FF0000"/>
              </a:solidFill>
              <a:latin typeface="Calibri"/>
              <a:ea typeface="ＭＳ Ｐゴシック"/>
            </a:endParaRPr>
          </a:p>
        </p:txBody>
      </p:sp>
      <p:sp>
        <p:nvSpPr>
          <p:cNvPr id="12" name="TextBox 11"/>
          <p:cNvSpPr txBox="1"/>
          <p:nvPr/>
        </p:nvSpPr>
        <p:spPr>
          <a:xfrm>
            <a:off x="7989829" y="4773051"/>
            <a:ext cx="952505" cy="58477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Calibri"/>
                <a:ea typeface="ＭＳ Ｐゴシック"/>
              </a:rPr>
              <a:t>7.5 times</a:t>
            </a:r>
          </a:p>
          <a:p>
            <a:pPr fontAlgn="auto">
              <a:spcBef>
                <a:spcPts val="0"/>
              </a:spcBef>
              <a:spcAft>
                <a:spcPts val="0"/>
              </a:spcAft>
            </a:pPr>
            <a:r>
              <a:rPr lang="en-US" altLang="ja-JP" sz="1600" dirty="0" smtClean="0">
                <a:solidFill>
                  <a:srgbClr val="FF0000"/>
                </a:solidFill>
                <a:latin typeface="Calibri"/>
                <a:ea typeface="ＭＳ Ｐゴシック"/>
              </a:rPr>
              <a:t>faster!</a:t>
            </a:r>
            <a:endParaRPr lang="ja-JP" altLang="en-US" sz="1600">
              <a:solidFill>
                <a:srgbClr val="FF0000"/>
              </a:solidFill>
              <a:latin typeface="Calibri"/>
              <a:ea typeface="ＭＳ Ｐゴシック"/>
            </a:endParaRPr>
          </a:p>
        </p:txBody>
      </p:sp>
      <p:sp>
        <p:nvSpPr>
          <p:cNvPr id="13" name="TextBox 12"/>
          <p:cNvSpPr txBox="1"/>
          <p:nvPr/>
        </p:nvSpPr>
        <p:spPr>
          <a:xfrm>
            <a:off x="1060343" y="4915927"/>
            <a:ext cx="952505" cy="58477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Calibri"/>
                <a:ea typeface="ＭＳ Ｐゴシック"/>
              </a:rPr>
              <a:t>6.9 times</a:t>
            </a:r>
          </a:p>
          <a:p>
            <a:pPr fontAlgn="auto">
              <a:spcBef>
                <a:spcPts val="0"/>
              </a:spcBef>
              <a:spcAft>
                <a:spcPts val="0"/>
              </a:spcAft>
            </a:pPr>
            <a:r>
              <a:rPr lang="en-US" altLang="ja-JP" sz="1600" dirty="0" smtClean="0">
                <a:solidFill>
                  <a:srgbClr val="FF0000"/>
                </a:solidFill>
                <a:latin typeface="Calibri"/>
                <a:ea typeface="ＭＳ Ｐゴシック"/>
              </a:rPr>
              <a:t>faster!</a:t>
            </a:r>
            <a:endParaRPr lang="ja-JP" altLang="en-US" sz="1600">
              <a:solidFill>
                <a:srgbClr val="FF0000"/>
              </a:solidFill>
              <a:latin typeface="Calibri"/>
              <a:ea typeface="ＭＳ Ｐゴシック"/>
            </a:endParaRPr>
          </a:p>
        </p:txBody>
      </p:sp>
      <p:sp>
        <p:nvSpPr>
          <p:cNvPr id="14" name="TextBox 13"/>
          <p:cNvSpPr txBox="1"/>
          <p:nvPr/>
        </p:nvSpPr>
        <p:spPr>
          <a:xfrm>
            <a:off x="2428860" y="4844489"/>
            <a:ext cx="952505" cy="58477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Calibri"/>
                <a:ea typeface="ＭＳ Ｐゴシック"/>
              </a:rPr>
              <a:t>6.3 times</a:t>
            </a:r>
          </a:p>
          <a:p>
            <a:pPr fontAlgn="auto">
              <a:spcBef>
                <a:spcPts val="0"/>
              </a:spcBef>
              <a:spcAft>
                <a:spcPts val="0"/>
              </a:spcAft>
            </a:pPr>
            <a:r>
              <a:rPr lang="en-US" altLang="ja-JP" sz="1600" dirty="0" smtClean="0">
                <a:solidFill>
                  <a:srgbClr val="FF0000"/>
                </a:solidFill>
                <a:latin typeface="Calibri"/>
                <a:ea typeface="ＭＳ Ｐゴシック"/>
              </a:rPr>
              <a:t>faster!</a:t>
            </a:r>
            <a:endParaRPr lang="ja-JP" altLang="en-US" sz="1600">
              <a:solidFill>
                <a:srgbClr val="FF0000"/>
              </a:solidFill>
              <a:latin typeface="Calibri"/>
              <a:ea typeface="ＭＳ Ｐゴシック"/>
            </a:endParaRPr>
          </a:p>
        </p:txBody>
      </p:sp>
      <p:sp>
        <p:nvSpPr>
          <p:cNvPr id="17" name="TextBox 16"/>
          <p:cNvSpPr txBox="1"/>
          <p:nvPr/>
        </p:nvSpPr>
        <p:spPr>
          <a:xfrm>
            <a:off x="3786182" y="4773051"/>
            <a:ext cx="952505" cy="584775"/>
          </a:xfrm>
          <a:prstGeom prst="rect">
            <a:avLst/>
          </a:prstGeom>
          <a:noFill/>
        </p:spPr>
        <p:txBody>
          <a:bodyPr wrap="none" rtlCol="0">
            <a:spAutoFit/>
          </a:bodyPr>
          <a:lstStyle/>
          <a:p>
            <a:pPr fontAlgn="auto">
              <a:spcBef>
                <a:spcPts val="0"/>
              </a:spcBef>
              <a:spcAft>
                <a:spcPts val="0"/>
              </a:spcAft>
            </a:pPr>
            <a:r>
              <a:rPr lang="en-US" altLang="ja-JP" sz="1600" dirty="0" smtClean="0">
                <a:solidFill>
                  <a:srgbClr val="FF0000"/>
                </a:solidFill>
                <a:latin typeface="Calibri"/>
                <a:ea typeface="ＭＳ Ｐゴシック"/>
              </a:rPr>
              <a:t>6.6 times</a:t>
            </a:r>
          </a:p>
          <a:p>
            <a:pPr fontAlgn="auto">
              <a:spcBef>
                <a:spcPts val="0"/>
              </a:spcBef>
              <a:spcAft>
                <a:spcPts val="0"/>
              </a:spcAft>
            </a:pPr>
            <a:r>
              <a:rPr lang="en-US" altLang="ja-JP" sz="1600" dirty="0" smtClean="0">
                <a:solidFill>
                  <a:srgbClr val="FF0000"/>
                </a:solidFill>
                <a:latin typeface="Calibri"/>
                <a:ea typeface="ＭＳ Ｐゴシック"/>
              </a:rPr>
              <a:t>faster!</a:t>
            </a:r>
            <a:endParaRPr lang="ja-JP" altLang="en-US" sz="1600">
              <a:solidFill>
                <a:srgbClr val="FF0000"/>
              </a:solidFill>
              <a:latin typeface="Calibri"/>
              <a:ea typeface="ＭＳ Ｐゴシック"/>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dirty="0" smtClean="0"/>
              <a:t>But it is not just HW Design…SOFTWARE(!)</a:t>
            </a:r>
            <a:endParaRPr kumimoji="1" lang="ja-JP" altLang="en-US" sz="4000" dirty="0"/>
          </a:p>
        </p:txBody>
      </p:sp>
      <p:sp>
        <p:nvSpPr>
          <p:cNvPr id="3" name="コンテンツ プレースホルダ 2"/>
          <p:cNvSpPr>
            <a:spLocks noGrp="1"/>
          </p:cNvSpPr>
          <p:nvPr>
            <p:ph idx="1"/>
          </p:nvPr>
        </p:nvSpPr>
        <p:spPr>
          <a:xfrm>
            <a:off x="571472" y="1857364"/>
            <a:ext cx="8072494" cy="4233863"/>
          </a:xfrm>
        </p:spPr>
        <p:txBody>
          <a:bodyPr/>
          <a:lstStyle/>
          <a:p>
            <a:pPr>
              <a:lnSpc>
                <a:spcPct val="100000"/>
              </a:lnSpc>
            </a:pPr>
            <a:r>
              <a:rPr kumimoji="1" lang="en-US" altLang="ja-JP" sz="2800" dirty="0" smtClean="0"/>
              <a:t>The </a:t>
            </a:r>
            <a:r>
              <a:rPr kumimoji="1" lang="en-US" altLang="ja-JP" sz="2800" b="1" i="1" dirty="0" smtClean="0">
                <a:solidFill>
                  <a:srgbClr val="C00000"/>
                </a:solidFill>
              </a:rPr>
              <a:t>entire software stack</a:t>
            </a:r>
            <a:r>
              <a:rPr kumimoji="1" lang="en-US" altLang="ja-JP" sz="2800" dirty="0" smtClean="0"/>
              <a:t> must preserve bandwidth, hide latency, lower power, heighten reliability for </a:t>
            </a:r>
            <a:r>
              <a:rPr kumimoji="1" lang="en-US" altLang="ja-JP" sz="2800" dirty="0" err="1" smtClean="0"/>
              <a:t>Petascaling</a:t>
            </a:r>
            <a:endParaRPr kumimoji="1" lang="en-US" altLang="ja-JP" sz="2800" dirty="0" smtClean="0"/>
          </a:p>
          <a:p>
            <a:pPr>
              <a:lnSpc>
                <a:spcPct val="100000"/>
              </a:lnSpc>
            </a:pPr>
            <a:r>
              <a:rPr kumimoji="1" lang="en-US" altLang="ja-JP" sz="2800" dirty="0" smtClean="0"/>
              <a:t>Example: TSUBAME1.2, Inter-node GPU </a:t>
            </a:r>
            <a:r>
              <a:rPr kumimoji="1" lang="en-US" altLang="ja-JP" sz="2800" dirty="0" smtClean="0">
                <a:sym typeface="Wingdings" pitchFamily="2" charset="2"/>
              </a:rPr>
              <a:t> GPU achieves only 100-200MB/s in real apps</a:t>
            </a:r>
          </a:p>
          <a:p>
            <a:pPr lvl="1">
              <a:lnSpc>
                <a:spcPct val="100000"/>
              </a:lnSpc>
            </a:pPr>
            <a:r>
              <a:rPr kumimoji="1" lang="en-US" altLang="ja-JP" sz="2000" dirty="0" smtClean="0">
                <a:sym typeface="Wingdings" pitchFamily="2" charset="2"/>
              </a:rPr>
              <a:t>c.f. 1-2GB/s HW dual rail IB capability</a:t>
            </a:r>
          </a:p>
          <a:p>
            <a:pPr lvl="1">
              <a:lnSpc>
                <a:spcPct val="100000"/>
              </a:lnSpc>
            </a:pPr>
            <a:r>
              <a:rPr kumimoji="1" lang="en-US" altLang="ja-JP" sz="2000" dirty="0" smtClean="0">
                <a:sym typeface="Wingdings" pitchFamily="2" charset="2"/>
              </a:rPr>
              <a:t>Overhead due to </a:t>
            </a:r>
            <a:r>
              <a:rPr kumimoji="1" lang="en-US" altLang="ja-JP" sz="2000" dirty="0" err="1" smtClean="0">
                <a:sym typeface="Wingdings" pitchFamily="2" charset="2"/>
              </a:rPr>
              <a:t>unpinnable</a:t>
            </a:r>
            <a:r>
              <a:rPr kumimoji="1" lang="en-US" altLang="ja-JP" sz="2000" dirty="0" smtClean="0">
                <a:sym typeface="Wingdings" pitchFamily="2" charset="2"/>
              </a:rPr>
              <a:t> buffer memory?</a:t>
            </a:r>
          </a:p>
          <a:p>
            <a:pPr lvl="1">
              <a:lnSpc>
                <a:spcPct val="100000"/>
              </a:lnSpc>
            </a:pPr>
            <a:r>
              <a:rPr kumimoji="1" lang="en-US" altLang="ja-JP" sz="2000" dirty="0" smtClean="0">
                <a:sym typeface="Wingdings" pitchFamily="2" charset="2"/>
              </a:rPr>
              <a:t>New </a:t>
            </a:r>
            <a:r>
              <a:rPr kumimoji="1" lang="en-US" altLang="ja-JP" sz="2000" dirty="0" err="1" smtClean="0">
                <a:sym typeface="Wingdings" pitchFamily="2" charset="2"/>
              </a:rPr>
              <a:t>Mellanox</a:t>
            </a:r>
            <a:r>
              <a:rPr kumimoji="1" lang="en-US" altLang="ja-JP" sz="2000" dirty="0" smtClean="0">
                <a:sym typeface="Wingdings" pitchFamily="2" charset="2"/>
              </a:rPr>
              <a:t> driver will partially resolve this?</a:t>
            </a:r>
          </a:p>
          <a:p>
            <a:pPr lvl="1">
              <a:lnSpc>
                <a:spcPct val="100000"/>
              </a:lnSpc>
            </a:pPr>
            <a:r>
              <a:rPr kumimoji="1" lang="en-US" altLang="ja-JP" sz="2000" dirty="0" smtClean="0">
                <a:sym typeface="Wingdings" pitchFamily="2" charset="2"/>
              </a:rPr>
              <a:t>Still need programming model for GPU  GPU</a:t>
            </a:r>
          </a:p>
          <a:p>
            <a:pPr>
              <a:lnSpc>
                <a:spcPct val="100000"/>
              </a:lnSpc>
            </a:pPr>
            <a:r>
              <a:rPr kumimoji="1" lang="en-US" altLang="ja-JP" sz="2800" dirty="0" smtClean="0">
                <a:sym typeface="Wingdings" pitchFamily="2" charset="2"/>
              </a:rPr>
              <a:t>Our SW research as CUDA </a:t>
            </a:r>
            <a:r>
              <a:rPr kumimoji="1" lang="en-US" altLang="ja-JP" sz="2800" dirty="0" err="1" smtClean="0">
                <a:sym typeface="Wingdings" pitchFamily="2" charset="2"/>
              </a:rPr>
              <a:t>CoE</a:t>
            </a:r>
            <a:r>
              <a:rPr kumimoji="1" lang="en-US" altLang="ja-JP" sz="2800" dirty="0" smtClean="0">
                <a:sym typeface="Wingdings" pitchFamily="2" charset="2"/>
              </a:rPr>
              <a:t> (and other projects such as Ultra Low Power HPC)</a:t>
            </a:r>
          </a:p>
          <a:p>
            <a:pPr>
              <a:lnSpc>
                <a:spcPct val="100000"/>
              </a:lnSpc>
            </a:pPr>
            <a:endParaRPr kumimoji="1" lang="ja-JP" altLang="en-US" sz="24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fontScale="90000"/>
          </a:bodyPr>
          <a:lstStyle/>
          <a:p>
            <a:r>
              <a:rPr lang="en-US" altLang="ja-JP" dirty="0" smtClean="0">
                <a:latin typeface="Comic Sans MS" pitchFamily="66" charset="0"/>
              </a:rPr>
              <a:t>Tokyo Tech </a:t>
            </a:r>
            <a:br>
              <a:rPr lang="en-US" altLang="ja-JP" dirty="0" smtClean="0">
                <a:latin typeface="Comic Sans MS" pitchFamily="66" charset="0"/>
              </a:rPr>
            </a:br>
            <a:r>
              <a:rPr lang="en-US" altLang="ja-JP" dirty="0" smtClean="0">
                <a:latin typeface="Comic Sans MS" pitchFamily="66" charset="0"/>
              </a:rPr>
              <a:t>GPU Research</a:t>
            </a:r>
            <a:br>
              <a:rPr lang="en-US" altLang="ja-JP" dirty="0" smtClean="0">
                <a:latin typeface="Comic Sans MS" pitchFamily="66" charset="0"/>
              </a:rPr>
            </a:br>
            <a:r>
              <a:rPr lang="en-US" altLang="ja-JP" dirty="0" smtClean="0">
                <a:latin typeface="Comic Sans MS" pitchFamily="66" charset="0"/>
              </a:rPr>
              <a:t>JST-CREST ULP-HPC</a:t>
            </a:r>
            <a:br>
              <a:rPr lang="en-US" altLang="ja-JP" dirty="0" smtClean="0">
                <a:latin typeface="Comic Sans MS" pitchFamily="66" charset="0"/>
              </a:rPr>
            </a:br>
            <a:r>
              <a:rPr lang="en-US" altLang="ja-JP" dirty="0" smtClean="0">
                <a:latin typeface="Comic Sans MS" pitchFamily="66" charset="0"/>
              </a:rPr>
              <a:t/>
            </a:r>
            <a:br>
              <a:rPr lang="en-US" altLang="ja-JP" dirty="0" smtClean="0">
                <a:latin typeface="Comic Sans MS" pitchFamily="66" charset="0"/>
              </a:rPr>
            </a:br>
            <a:r>
              <a:rPr lang="en-US" altLang="ja-JP" dirty="0" smtClean="0">
                <a:latin typeface="Comic Sans MS" pitchFamily="66" charset="0"/>
              </a:rPr>
              <a:t>(Ultra Low-Power HPC Project)</a:t>
            </a:r>
            <a:br>
              <a:rPr lang="en-US" altLang="ja-JP" dirty="0" smtClean="0">
                <a:latin typeface="Comic Sans MS" pitchFamily="66" charset="0"/>
              </a:rPr>
            </a:br>
            <a:r>
              <a:rPr kumimoji="1" lang="en-US" altLang="ja-JP" dirty="0" smtClean="0">
                <a:latin typeface="Comic Sans MS" pitchFamily="66" charset="0"/>
              </a:rPr>
              <a:t>GPU Power Performance Modeling and Heterogeneous Scheduling</a:t>
            </a:r>
            <a:endParaRPr kumimoji="1" lang="ja-JP" altLang="en-US" dirty="0">
              <a:latin typeface="Comic Sans MS" pitchFamily="66" charset="0"/>
            </a:endParaRPr>
          </a:p>
        </p:txBody>
      </p:sp>
      <p:sp>
        <p:nvSpPr>
          <p:cNvPr id="5" name="サブタイトル 4"/>
          <p:cNvSpPr>
            <a:spLocks noGrp="1"/>
          </p:cNvSpPr>
          <p:nvPr>
            <p:ph type="subTitle" idx="1"/>
          </p:nvPr>
        </p:nvSpPr>
        <p:spPr/>
        <p:txBody>
          <a:bodyPr/>
          <a:lstStyle/>
          <a:p>
            <a:endParaRPr kumimoji="1" lang="ja-JP" altLang="en-US"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668"/>
            <a:ext cx="7329510" cy="1143000"/>
          </a:xfrm>
        </p:spPr>
        <p:txBody>
          <a:bodyPr>
            <a:normAutofit fontScale="90000"/>
          </a:bodyPr>
          <a:lstStyle/>
          <a:p>
            <a:pPr>
              <a:lnSpc>
                <a:spcPct val="90000"/>
              </a:lnSpc>
            </a:pPr>
            <a:r>
              <a:rPr lang="en-US" altLang="ja-JP" dirty="0" smtClean="0"/>
              <a:t>Compute Intensive  or Memory Bound ?</a:t>
            </a:r>
            <a:endParaRPr lang="ja-JP" altLang="en-US" b="1" dirty="0"/>
          </a:p>
        </p:txBody>
      </p:sp>
      <p:sp>
        <p:nvSpPr>
          <p:cNvPr id="54" name="Rectangle 4"/>
          <p:cNvSpPr>
            <a:spLocks noChangeArrowheads="1"/>
          </p:cNvSpPr>
          <p:nvPr/>
        </p:nvSpPr>
        <p:spPr bwMode="auto">
          <a:xfrm>
            <a:off x="428596" y="1419150"/>
            <a:ext cx="7358114" cy="374650"/>
          </a:xfrm>
          <a:prstGeom prst="rect">
            <a:avLst/>
          </a:prstGeom>
          <a:noFill/>
          <a:ln w="9525">
            <a:noFill/>
            <a:miter lim="800000"/>
            <a:headEnd/>
            <a:tailEnd/>
          </a:ln>
        </p:spPr>
        <p:txBody>
          <a:bodyPr anchor="ctr"/>
          <a:lstStyle/>
          <a:p>
            <a:pPr fontAlgn="auto">
              <a:lnSpc>
                <a:spcPct val="80000"/>
              </a:lnSpc>
              <a:spcBef>
                <a:spcPts val="0"/>
              </a:spcBef>
              <a:spcAft>
                <a:spcPts val="0"/>
              </a:spcAft>
            </a:pPr>
            <a:r>
              <a:rPr lang="en-US" altLang="ja-JP" sz="2400" b="1" dirty="0">
                <a:solidFill>
                  <a:prstClr val="black"/>
                </a:solidFill>
                <a:latin typeface="Arial" pitchFamily="34" charset="0"/>
                <a:ea typeface="ＭＳ Ｐゴシック"/>
                <a:cs typeface="Arial" pitchFamily="34" charset="0"/>
              </a:rPr>
              <a:t>■ </a:t>
            </a:r>
            <a:r>
              <a:rPr lang="en-US" altLang="ja-JP" sz="2400" b="1" dirty="0" smtClean="0">
                <a:solidFill>
                  <a:prstClr val="black"/>
                </a:solidFill>
                <a:latin typeface="Arial" pitchFamily="34" charset="0"/>
                <a:ea typeface="ＭＳ Ｐゴシック"/>
                <a:cs typeface="Arial" pitchFamily="34" charset="0"/>
              </a:rPr>
              <a:t>2-dimensional diffusion Equation</a:t>
            </a:r>
            <a:endParaRPr lang="en-US" altLang="ja-JP" sz="2400" b="1" dirty="0">
              <a:solidFill>
                <a:prstClr val="black"/>
              </a:solidFill>
              <a:latin typeface="Arial" pitchFamily="34" charset="0"/>
              <a:ea typeface="ＭＳ Ｐゴシック"/>
              <a:cs typeface="Arial" pitchFamily="34" charset="0"/>
            </a:endParaRPr>
          </a:p>
        </p:txBody>
      </p:sp>
      <p:graphicFrame>
        <p:nvGraphicFramePr>
          <p:cNvPr id="872450" name="Object 3"/>
          <p:cNvGraphicFramePr>
            <a:graphicFrameLocks noChangeAspect="1"/>
          </p:cNvGraphicFramePr>
          <p:nvPr/>
        </p:nvGraphicFramePr>
        <p:xfrm>
          <a:off x="1454134" y="3417894"/>
          <a:ext cx="4043362" cy="1011238"/>
        </p:xfrm>
        <a:graphic>
          <a:graphicData uri="http://schemas.openxmlformats.org/presentationml/2006/ole">
            <p:oleObj spid="_x0000_s1768450" name="数式" r:id="rId4" imgW="1828800" imgH="457200" progId="Equation.3">
              <p:embed/>
            </p:oleObj>
          </a:graphicData>
        </a:graphic>
      </p:graphicFrame>
      <p:sp>
        <p:nvSpPr>
          <p:cNvPr id="58" name="スライド番号プレースホルダ 57"/>
          <p:cNvSpPr>
            <a:spLocks noGrp="1"/>
          </p:cNvSpPr>
          <p:nvPr>
            <p:ph type="sldNum" sz="quarter" idx="12"/>
          </p:nvPr>
        </p:nvSpPr>
        <p:spPr/>
        <p:txBody>
          <a:bodyPr/>
          <a:lstStyle/>
          <a:p>
            <a:fld id="{C7C2FBAF-DCE8-4197-8A90-E49353553B9A}" type="slidenum">
              <a:rPr lang="ja-JP" altLang="en-US" smtClean="0">
                <a:solidFill>
                  <a:prstClr val="white"/>
                </a:solidFill>
              </a:rPr>
              <a:pPr/>
              <a:t>8</a:t>
            </a:fld>
            <a:endParaRPr lang="ja-JP" altLang="en-US">
              <a:solidFill>
                <a:prstClr val="white"/>
              </a:solidFill>
            </a:endParaRPr>
          </a:p>
        </p:txBody>
      </p:sp>
      <p:grpSp>
        <p:nvGrpSpPr>
          <p:cNvPr id="3" name="グループ化 73"/>
          <p:cNvGrpSpPr/>
          <p:nvPr/>
        </p:nvGrpSpPr>
        <p:grpSpPr>
          <a:xfrm>
            <a:off x="6215074" y="2857496"/>
            <a:ext cx="2786082" cy="3643338"/>
            <a:chOff x="5867400" y="2219325"/>
            <a:chExt cx="2973388" cy="3770313"/>
          </a:xfrm>
        </p:grpSpPr>
        <p:graphicFrame>
          <p:nvGraphicFramePr>
            <p:cNvPr id="62" name="Object 1044"/>
            <p:cNvGraphicFramePr>
              <a:graphicFrameLocks noChangeAspect="1"/>
            </p:cNvGraphicFramePr>
            <p:nvPr>
              <p:ph sz="half" idx="4294967295"/>
            </p:nvPr>
          </p:nvGraphicFramePr>
          <p:xfrm>
            <a:off x="7286644" y="3497263"/>
            <a:ext cx="495300" cy="522287"/>
          </p:xfrm>
          <a:graphic>
            <a:graphicData uri="http://schemas.openxmlformats.org/presentationml/2006/ole">
              <p:oleObj spid="_x0000_s1768451" name="数式" r:id="rId5" imgW="228600" imgH="241200" progId="Equation.3">
                <p:embed/>
              </p:oleObj>
            </a:graphicData>
          </a:graphic>
        </p:graphicFrame>
        <p:sp>
          <p:nvSpPr>
            <p:cNvPr id="63" name="Line 1037"/>
            <p:cNvSpPr>
              <a:spLocks noChangeShapeType="1"/>
            </p:cNvSpPr>
            <p:nvPr/>
          </p:nvSpPr>
          <p:spPr bwMode="auto">
            <a:xfrm>
              <a:off x="5991225" y="4114800"/>
              <a:ext cx="2590800" cy="0"/>
            </a:xfrm>
            <a:prstGeom prst="line">
              <a:avLst/>
            </a:prstGeom>
            <a:noFill/>
            <a:ln w="571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4" name="Line 1038"/>
            <p:cNvSpPr>
              <a:spLocks noChangeShapeType="1"/>
            </p:cNvSpPr>
            <p:nvPr/>
          </p:nvSpPr>
          <p:spPr bwMode="auto">
            <a:xfrm rot="5400000">
              <a:off x="5991225" y="4114800"/>
              <a:ext cx="2590800" cy="0"/>
            </a:xfrm>
            <a:prstGeom prst="line">
              <a:avLst/>
            </a:prstGeom>
            <a:noFill/>
            <a:ln w="571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5" name="Oval 1039"/>
            <p:cNvSpPr>
              <a:spLocks noChangeArrowheads="1"/>
            </p:cNvSpPr>
            <p:nvPr/>
          </p:nvSpPr>
          <p:spPr bwMode="auto">
            <a:xfrm>
              <a:off x="7162800" y="3990975"/>
              <a:ext cx="228600" cy="228600"/>
            </a:xfrm>
            <a:prstGeom prst="ellipse">
              <a:avLst/>
            </a:prstGeom>
            <a:solidFill>
              <a:schemeClr val="accent1"/>
            </a:solidFill>
            <a:ln w="28575">
              <a:solidFill>
                <a:schemeClr val="tx1"/>
              </a:solid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66" name="Oval 1040"/>
            <p:cNvSpPr>
              <a:spLocks noChangeArrowheads="1"/>
            </p:cNvSpPr>
            <p:nvPr/>
          </p:nvSpPr>
          <p:spPr bwMode="auto">
            <a:xfrm>
              <a:off x="5867400" y="4000500"/>
              <a:ext cx="228600" cy="228600"/>
            </a:xfrm>
            <a:prstGeom prst="ellipse">
              <a:avLst/>
            </a:prstGeom>
            <a:solidFill>
              <a:schemeClr val="accent1"/>
            </a:solidFill>
            <a:ln w="28575">
              <a:solidFill>
                <a:schemeClr val="tx1"/>
              </a:solid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67" name="Oval 1041"/>
            <p:cNvSpPr>
              <a:spLocks noChangeArrowheads="1"/>
            </p:cNvSpPr>
            <p:nvPr/>
          </p:nvSpPr>
          <p:spPr bwMode="auto">
            <a:xfrm>
              <a:off x="8448675" y="3990975"/>
              <a:ext cx="228600" cy="228600"/>
            </a:xfrm>
            <a:prstGeom prst="ellipse">
              <a:avLst/>
            </a:prstGeom>
            <a:solidFill>
              <a:schemeClr val="accent1"/>
            </a:solidFill>
            <a:ln w="28575">
              <a:solidFill>
                <a:schemeClr val="tx1"/>
              </a:solid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68" name="Oval 1042"/>
            <p:cNvSpPr>
              <a:spLocks noChangeArrowheads="1"/>
            </p:cNvSpPr>
            <p:nvPr/>
          </p:nvSpPr>
          <p:spPr bwMode="auto">
            <a:xfrm>
              <a:off x="7162800" y="5267325"/>
              <a:ext cx="228600" cy="228600"/>
            </a:xfrm>
            <a:prstGeom prst="ellipse">
              <a:avLst/>
            </a:prstGeom>
            <a:solidFill>
              <a:schemeClr val="accent1"/>
            </a:solidFill>
            <a:ln w="28575">
              <a:solidFill>
                <a:schemeClr val="tx1"/>
              </a:solid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69" name="Oval 1043"/>
            <p:cNvSpPr>
              <a:spLocks noChangeArrowheads="1"/>
            </p:cNvSpPr>
            <p:nvPr/>
          </p:nvSpPr>
          <p:spPr bwMode="auto">
            <a:xfrm>
              <a:off x="7172325" y="2705100"/>
              <a:ext cx="228600" cy="228600"/>
            </a:xfrm>
            <a:prstGeom prst="ellipse">
              <a:avLst/>
            </a:prstGeom>
            <a:solidFill>
              <a:schemeClr val="accent1"/>
            </a:solidFill>
            <a:ln w="28575">
              <a:solidFill>
                <a:schemeClr val="tx1"/>
              </a:solidFill>
              <a:round/>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graphicFrame>
          <p:nvGraphicFramePr>
            <p:cNvPr id="70" name="Object 1052"/>
            <p:cNvGraphicFramePr>
              <a:graphicFrameLocks noChangeAspect="1"/>
            </p:cNvGraphicFramePr>
            <p:nvPr/>
          </p:nvGraphicFramePr>
          <p:xfrm>
            <a:off x="8153400" y="3505200"/>
            <a:ext cx="687388" cy="522288"/>
          </p:xfrm>
          <a:graphic>
            <a:graphicData uri="http://schemas.openxmlformats.org/presentationml/2006/ole">
              <p:oleObj spid="_x0000_s1768452" name="数式" r:id="rId6" imgW="317160" imgH="241200" progId="Equation.3">
                <p:embed/>
              </p:oleObj>
            </a:graphicData>
          </a:graphic>
        </p:graphicFrame>
        <p:graphicFrame>
          <p:nvGraphicFramePr>
            <p:cNvPr id="71" name="Object 1055"/>
            <p:cNvGraphicFramePr>
              <a:graphicFrameLocks noChangeAspect="1"/>
            </p:cNvGraphicFramePr>
            <p:nvPr/>
          </p:nvGraphicFramePr>
          <p:xfrm>
            <a:off x="5962650" y="3505200"/>
            <a:ext cx="687388" cy="522288"/>
          </p:xfrm>
          <a:graphic>
            <a:graphicData uri="http://schemas.openxmlformats.org/presentationml/2006/ole">
              <p:oleObj spid="_x0000_s1768453" name="数式" r:id="rId7" imgW="317160" imgH="241200" progId="Equation.3">
                <p:embed/>
              </p:oleObj>
            </a:graphicData>
          </a:graphic>
        </p:graphicFrame>
        <p:graphicFrame>
          <p:nvGraphicFramePr>
            <p:cNvPr id="72" name="Object 1058"/>
            <p:cNvGraphicFramePr>
              <a:graphicFrameLocks noChangeAspect="1"/>
            </p:cNvGraphicFramePr>
            <p:nvPr/>
          </p:nvGraphicFramePr>
          <p:xfrm>
            <a:off x="6953250" y="2219325"/>
            <a:ext cx="687388" cy="522288"/>
          </p:xfrm>
          <a:graphic>
            <a:graphicData uri="http://schemas.openxmlformats.org/presentationml/2006/ole">
              <p:oleObj spid="_x0000_s1768454" name="数式" r:id="rId8" imgW="317160" imgH="241200" progId="Equation.3">
                <p:embed/>
              </p:oleObj>
            </a:graphicData>
          </a:graphic>
        </p:graphicFrame>
        <p:graphicFrame>
          <p:nvGraphicFramePr>
            <p:cNvPr id="73" name="Object 1061"/>
            <p:cNvGraphicFramePr>
              <a:graphicFrameLocks noChangeAspect="1"/>
            </p:cNvGraphicFramePr>
            <p:nvPr/>
          </p:nvGraphicFramePr>
          <p:xfrm>
            <a:off x="6991350" y="5467350"/>
            <a:ext cx="687388" cy="522288"/>
          </p:xfrm>
          <a:graphic>
            <a:graphicData uri="http://schemas.openxmlformats.org/presentationml/2006/ole">
              <p:oleObj spid="_x0000_s1768455" name="数式" r:id="rId9" imgW="317160" imgH="241200" progId="Equation.3">
                <p:embed/>
              </p:oleObj>
            </a:graphicData>
          </a:graphic>
        </p:graphicFrame>
      </p:grpSp>
      <p:graphicFrame>
        <p:nvGraphicFramePr>
          <p:cNvPr id="14344" name="Object 8"/>
          <p:cNvGraphicFramePr>
            <a:graphicFrameLocks noChangeAspect="1"/>
          </p:cNvGraphicFramePr>
          <p:nvPr/>
        </p:nvGraphicFramePr>
        <p:xfrm>
          <a:off x="801358" y="1857372"/>
          <a:ext cx="7308850" cy="1071562"/>
        </p:xfrm>
        <a:graphic>
          <a:graphicData uri="http://schemas.openxmlformats.org/presentationml/2006/ole">
            <p:oleObj spid="_x0000_s1768456" name="数式" r:id="rId10" imgW="3466800" imgH="507960" progId="Equation.3">
              <p:embed/>
            </p:oleObj>
          </a:graphicData>
        </a:graphic>
      </p:graphicFrame>
      <p:sp>
        <p:nvSpPr>
          <p:cNvPr id="76" name="正方形/長方形 75"/>
          <p:cNvSpPr/>
          <p:nvPr/>
        </p:nvSpPr>
        <p:spPr>
          <a:xfrm>
            <a:off x="857224" y="4579260"/>
            <a:ext cx="1519198"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FLOP = 9</a:t>
            </a:r>
            <a:endParaRPr lang="ja-JP" altLang="en-US" dirty="0">
              <a:solidFill>
                <a:prstClr val="black"/>
              </a:solidFill>
              <a:latin typeface="Calibri"/>
              <a:ea typeface="ＭＳ Ｐゴシック"/>
            </a:endParaRPr>
          </a:p>
        </p:txBody>
      </p:sp>
      <p:sp>
        <p:nvSpPr>
          <p:cNvPr id="77" name="正方形/長方形 76"/>
          <p:cNvSpPr/>
          <p:nvPr/>
        </p:nvSpPr>
        <p:spPr>
          <a:xfrm>
            <a:off x="857224" y="5117727"/>
            <a:ext cx="5570756"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Byte = 4*6 = 24 byte  :  </a:t>
            </a:r>
            <a:r>
              <a:rPr lang="en-US" altLang="ja-JP" sz="2400" b="1" dirty="0" smtClean="0">
                <a:solidFill>
                  <a:srgbClr val="003399"/>
                </a:solidFill>
                <a:latin typeface="Arial" pitchFamily="34" charset="0"/>
                <a:ea typeface="ＭＳ Ｐゴシック"/>
                <a:cs typeface="Arial" pitchFamily="34" charset="0"/>
              </a:rPr>
              <a:t>read 5, write 1</a:t>
            </a:r>
            <a:endParaRPr lang="ja-JP" altLang="en-US" dirty="0">
              <a:solidFill>
                <a:srgbClr val="003399"/>
              </a:solidFill>
              <a:latin typeface="Calibri"/>
              <a:ea typeface="ＭＳ Ｐゴシック"/>
            </a:endParaRPr>
          </a:p>
        </p:txBody>
      </p:sp>
      <p:sp>
        <p:nvSpPr>
          <p:cNvPr id="78" name="正方形/長方形 77"/>
          <p:cNvSpPr/>
          <p:nvPr/>
        </p:nvSpPr>
        <p:spPr>
          <a:xfrm>
            <a:off x="857224" y="5760669"/>
            <a:ext cx="4440639" cy="523220"/>
          </a:xfrm>
          <a:prstGeom prst="rect">
            <a:avLst/>
          </a:prstGeom>
          <a:solidFill>
            <a:schemeClr val="accent3">
              <a:lumMod val="60000"/>
              <a:lumOff val="40000"/>
            </a:schemeClr>
          </a:solidFill>
        </p:spPr>
        <p:txBody>
          <a:bodyPr wrap="none">
            <a:spAutoFit/>
          </a:bodyPr>
          <a:lstStyle/>
          <a:p>
            <a:pPr fontAlgn="auto">
              <a:spcBef>
                <a:spcPts val="0"/>
              </a:spcBef>
              <a:spcAft>
                <a:spcPts val="0"/>
              </a:spcAft>
            </a:pPr>
            <a:r>
              <a:rPr lang="en-US" altLang="ja-JP" sz="2800" b="1" dirty="0" smtClean="0">
                <a:solidFill>
                  <a:prstClr val="black"/>
                </a:solidFill>
                <a:latin typeface="Arial" pitchFamily="34" charset="0"/>
                <a:ea typeface="ＭＳ Ｐゴシック"/>
                <a:cs typeface="Arial" pitchFamily="34" charset="0"/>
              </a:rPr>
              <a:t>FLOP/Byte = 9/24 = </a:t>
            </a:r>
            <a:r>
              <a:rPr lang="en-US" altLang="ja-JP" sz="2800" b="1" dirty="0" smtClean="0">
                <a:solidFill>
                  <a:srgbClr val="FF0000"/>
                </a:solidFill>
                <a:latin typeface="Arial" pitchFamily="34" charset="0"/>
                <a:ea typeface="ＭＳ Ｐゴシック"/>
                <a:cs typeface="Arial" pitchFamily="34" charset="0"/>
              </a:rPr>
              <a:t>0.375</a:t>
            </a:r>
            <a:endParaRPr lang="ja-JP" altLang="en-US" sz="2000" dirty="0">
              <a:solidFill>
                <a:srgbClr val="FF0000"/>
              </a:solidFill>
              <a:latin typeface="Calibri"/>
              <a:ea typeface="ＭＳ Ｐゴシック"/>
            </a:endParaRPr>
          </a:p>
        </p:txBody>
      </p:sp>
      <p:sp>
        <p:nvSpPr>
          <p:cNvPr id="82" name="下矢印 81"/>
          <p:cNvSpPr/>
          <p:nvPr/>
        </p:nvSpPr>
        <p:spPr>
          <a:xfrm>
            <a:off x="2643174" y="2928934"/>
            <a:ext cx="150019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62">
            <a:hlinkClick r:id="" action="ppaction://ole?verb=0"/>
          </p:cNvPr>
          <p:cNvGraphicFramePr>
            <a:graphicFrameLocks noChangeAspect="1"/>
          </p:cNvGraphicFramePr>
          <p:nvPr>
            <p:ph sz="half" idx="2"/>
          </p:nvPr>
        </p:nvGraphicFramePr>
        <p:xfrm>
          <a:off x="5076825" y="1700213"/>
          <a:ext cx="2243138" cy="1682750"/>
        </p:xfrm>
        <a:graphic>
          <a:graphicData uri="http://schemas.openxmlformats.org/presentationml/2006/ole">
            <p:oleObj spid="_x0000_s1321986" name="プレゼンテーション" r:id="rId4" imgW="4571956" imgH="3429144" progId="PowerPoint.Show.8">
              <p:embed/>
            </p:oleObj>
          </a:graphicData>
        </a:graphic>
      </p:graphicFrame>
      <p:graphicFrame>
        <p:nvGraphicFramePr>
          <p:cNvPr id="1027" name="Object 249">
            <a:hlinkClick r:id="" action="ppaction://ole?verb=0"/>
          </p:cNvPr>
          <p:cNvGraphicFramePr>
            <a:graphicFrameLocks noChangeAspect="1"/>
          </p:cNvGraphicFramePr>
          <p:nvPr>
            <p:ph sz="half" idx="1"/>
          </p:nvPr>
        </p:nvGraphicFramePr>
        <p:xfrm>
          <a:off x="7200900" y="1700213"/>
          <a:ext cx="1943100" cy="1457325"/>
        </p:xfrm>
        <a:graphic>
          <a:graphicData uri="http://schemas.openxmlformats.org/presentationml/2006/ole">
            <p:oleObj spid="_x0000_s1321987" name="プレゼンテーション" r:id="rId5" imgW="4571956" imgH="3429144" progId="PowerPoint.Show.8">
              <p:embed/>
            </p:oleObj>
          </a:graphicData>
        </a:graphic>
      </p:graphicFrame>
      <p:sp>
        <p:nvSpPr>
          <p:cNvPr id="1028" name="Rectangle 3"/>
          <p:cNvSpPr>
            <a:spLocks noGrp="1" noChangeArrowheads="1"/>
          </p:cNvSpPr>
          <p:nvPr>
            <p:ph type="title"/>
          </p:nvPr>
        </p:nvSpPr>
        <p:spPr>
          <a:xfrm>
            <a:off x="468313" y="0"/>
            <a:ext cx="8229600" cy="1143000"/>
          </a:xfrm>
        </p:spPr>
        <p:txBody>
          <a:bodyPr/>
          <a:lstStyle/>
          <a:p>
            <a:pPr eaLnBrk="1" hangingPunct="1"/>
            <a:r>
              <a:rPr lang="en-US" altLang="ja-JP" sz="3600" b="1" dirty="0" smtClean="0"/>
              <a:t>JST CREST </a:t>
            </a:r>
            <a:r>
              <a:rPr lang="en-US" altLang="ja-JP" sz="3600" b="1" i="1" dirty="0" smtClean="0"/>
              <a:t>ULP-HPC</a:t>
            </a:r>
            <a:r>
              <a:rPr lang="ja-JP" altLang="en-US" sz="3600" b="1" dirty="0" smtClean="0"/>
              <a:t> </a:t>
            </a:r>
            <a:r>
              <a:rPr lang="en-US" altLang="ja-JP" sz="3600" b="1" dirty="0" smtClean="0"/>
              <a:t>Scheme</a:t>
            </a:r>
            <a:endParaRPr lang="ja-JP" altLang="en-US" sz="3600" b="1" dirty="0" smtClean="0"/>
          </a:p>
        </p:txBody>
      </p:sp>
      <p:grpSp>
        <p:nvGrpSpPr>
          <p:cNvPr id="2" name="Group 187"/>
          <p:cNvGrpSpPr>
            <a:grpSpLocks/>
          </p:cNvGrpSpPr>
          <p:nvPr/>
        </p:nvGrpSpPr>
        <p:grpSpPr bwMode="auto">
          <a:xfrm>
            <a:off x="1979613" y="2420938"/>
            <a:ext cx="987425" cy="1271587"/>
            <a:chOff x="158" y="2931"/>
            <a:chExt cx="885" cy="1140"/>
          </a:xfrm>
        </p:grpSpPr>
        <p:pic>
          <p:nvPicPr>
            <p:cNvPr id="1085" name="Picture 188" descr="85724"/>
            <p:cNvPicPr>
              <a:picLocks noChangeAspect="1" noChangeArrowheads="1"/>
            </p:cNvPicPr>
            <p:nvPr/>
          </p:nvPicPr>
          <p:blipFill>
            <a:blip r:embed="rId6" cstate="print"/>
            <a:srcRect/>
            <a:stretch>
              <a:fillRect/>
            </a:stretch>
          </p:blipFill>
          <p:spPr bwMode="auto">
            <a:xfrm>
              <a:off x="158" y="2931"/>
              <a:ext cx="885" cy="1140"/>
            </a:xfrm>
            <a:prstGeom prst="rect">
              <a:avLst/>
            </a:prstGeom>
            <a:noFill/>
            <a:ln w="9525">
              <a:noFill/>
              <a:miter lim="800000"/>
              <a:headEnd/>
              <a:tailEnd/>
            </a:ln>
          </p:spPr>
        </p:pic>
        <p:sp>
          <p:nvSpPr>
            <p:cNvPr id="1086" name="Text Box 189"/>
            <p:cNvSpPr txBox="1">
              <a:spLocks noChangeArrowheads="1"/>
            </p:cNvSpPr>
            <p:nvPr/>
          </p:nvSpPr>
          <p:spPr bwMode="auto">
            <a:xfrm>
              <a:off x="235" y="3132"/>
              <a:ext cx="660" cy="845"/>
            </a:xfrm>
            <a:prstGeom prst="rect">
              <a:avLst/>
            </a:prstGeom>
            <a:no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sz="1400" b="1">
                  <a:solidFill>
                    <a:srgbClr val="FFFFFF"/>
                  </a:solidFill>
                  <a:latin typeface="Comic Sans MS" pitchFamily="66" charset="0"/>
                  <a:ea typeface="ＭＳ Ｐゴシック" charset="-128"/>
                </a:rPr>
                <a:t>MRAM</a:t>
              </a:r>
              <a:br>
                <a:rPr kumimoji="0" lang="en-US" altLang="ja-JP" sz="1400" b="1">
                  <a:solidFill>
                    <a:srgbClr val="FFFFFF"/>
                  </a:solidFill>
                  <a:latin typeface="Comic Sans MS" pitchFamily="66" charset="0"/>
                  <a:ea typeface="ＭＳ Ｐゴシック" charset="-128"/>
                </a:rPr>
              </a:br>
              <a:r>
                <a:rPr kumimoji="0" lang="en-US" altLang="ja-JP" sz="1400" b="1">
                  <a:solidFill>
                    <a:srgbClr val="FFFFFF"/>
                  </a:solidFill>
                  <a:latin typeface="Comic Sans MS" pitchFamily="66" charset="0"/>
                  <a:ea typeface="ＭＳ Ｐゴシック" charset="-128"/>
                </a:rPr>
                <a:t>PRAM</a:t>
              </a:r>
            </a:p>
            <a:p>
              <a:pPr algn="ctr" defTabSz="449263">
                <a:lnSpc>
                  <a:spcPct val="95000"/>
                </a:lnSpc>
                <a:buClr>
                  <a:srgbClr val="000000"/>
                </a:buClr>
                <a:buSzPct val="100000"/>
                <a:buFont typeface="Times New Roman" pitchFamily="18" charset="0"/>
                <a:buNone/>
              </a:pPr>
              <a:r>
                <a:rPr kumimoji="0" lang="en-US" altLang="ja-JP" sz="1400" b="1">
                  <a:solidFill>
                    <a:srgbClr val="FFFFFF"/>
                  </a:solidFill>
                  <a:latin typeface="Comic Sans MS" pitchFamily="66" charset="0"/>
                  <a:ea typeface="ＭＳ Ｐゴシック" charset="-128"/>
                </a:rPr>
                <a:t>Flash</a:t>
              </a:r>
              <a:br>
                <a:rPr kumimoji="0" lang="en-US" altLang="ja-JP" sz="1400" b="1">
                  <a:solidFill>
                    <a:srgbClr val="FFFFFF"/>
                  </a:solidFill>
                  <a:latin typeface="Comic Sans MS" pitchFamily="66" charset="0"/>
                  <a:ea typeface="ＭＳ Ｐゴシック" charset="-128"/>
                </a:rPr>
              </a:br>
              <a:r>
                <a:rPr kumimoji="0" lang="en-US" altLang="ja-JP" sz="1400" b="1">
                  <a:solidFill>
                    <a:srgbClr val="FFFFFF"/>
                  </a:solidFill>
                  <a:latin typeface="Comic Sans MS" pitchFamily="66" charset="0"/>
                  <a:ea typeface="ＭＳ Ｐゴシック" charset="-128"/>
                </a:rPr>
                <a:t>etc.</a:t>
              </a:r>
            </a:p>
          </p:txBody>
        </p:sp>
      </p:grpSp>
      <p:grpSp>
        <p:nvGrpSpPr>
          <p:cNvPr id="3" name="Group 190"/>
          <p:cNvGrpSpPr>
            <a:grpSpLocks/>
          </p:cNvGrpSpPr>
          <p:nvPr/>
        </p:nvGrpSpPr>
        <p:grpSpPr bwMode="auto">
          <a:xfrm>
            <a:off x="179388" y="1125538"/>
            <a:ext cx="1670050" cy="1273175"/>
            <a:chOff x="113" y="3022"/>
            <a:chExt cx="1497" cy="1142"/>
          </a:xfrm>
        </p:grpSpPr>
        <p:pic>
          <p:nvPicPr>
            <p:cNvPr id="1083" name="Picture 191" descr="teraflop-chip"/>
            <p:cNvPicPr>
              <a:picLocks noChangeAspect="1" noChangeArrowheads="1"/>
            </p:cNvPicPr>
            <p:nvPr/>
          </p:nvPicPr>
          <p:blipFill>
            <a:blip r:embed="rId7" cstate="print"/>
            <a:srcRect/>
            <a:stretch>
              <a:fillRect/>
            </a:stretch>
          </p:blipFill>
          <p:spPr bwMode="auto">
            <a:xfrm>
              <a:off x="113" y="3022"/>
              <a:ext cx="1491" cy="1142"/>
            </a:xfrm>
            <a:prstGeom prst="rect">
              <a:avLst/>
            </a:prstGeom>
            <a:solidFill>
              <a:schemeClr val="bg1">
                <a:alpha val="20000"/>
              </a:schemeClr>
            </a:solidFill>
            <a:ln w="9525">
              <a:noFill/>
              <a:miter lim="800000"/>
              <a:headEnd/>
              <a:tailEnd/>
            </a:ln>
          </p:spPr>
        </p:pic>
        <p:sp>
          <p:nvSpPr>
            <p:cNvPr id="33984" name="Text Box 192"/>
            <p:cNvSpPr txBox="1">
              <a:spLocks noChangeArrowheads="1"/>
            </p:cNvSpPr>
            <p:nvPr/>
          </p:nvSpPr>
          <p:spPr bwMode="auto">
            <a:xfrm>
              <a:off x="113" y="3022"/>
              <a:ext cx="1497" cy="1065"/>
            </a:xfrm>
            <a:prstGeom prst="rect">
              <a:avLst/>
            </a:prstGeom>
            <a:solidFill>
              <a:schemeClr val="tx1">
                <a:alpha val="10001"/>
              </a:schemeClr>
            </a:solidFill>
            <a:ln w="9525">
              <a:noFill/>
              <a:miter lim="800000"/>
              <a:headEnd/>
              <a:tailEnd/>
            </a:ln>
            <a:effectLst/>
          </p:spPr>
          <p:txBody>
            <a:bodyPr>
              <a:spAutoFit/>
            </a:bodyPr>
            <a:lstStyle/>
            <a:p>
              <a:pPr algn="ctr" defTabSz="449263">
                <a:lnSpc>
                  <a:spcPct val="95000"/>
                </a:lnSpc>
                <a:buClr>
                  <a:srgbClr val="000000"/>
                </a:buClr>
                <a:buSzPct val="100000"/>
                <a:buFont typeface="Times New Roman" pitchFamily="18" charset="0"/>
                <a:buNone/>
                <a:defRPr/>
              </a:pPr>
              <a:endParaRPr kumimoji="0" lang="en-US" altLang="ja-JP" sz="1200" b="1">
                <a:solidFill>
                  <a:srgbClr val="FFFFFF"/>
                </a:solidFill>
                <a:effectLst>
                  <a:outerShdw blurRad="38100" dist="38100" dir="2700000" algn="tl">
                    <a:srgbClr val="808080"/>
                  </a:outerShdw>
                </a:effectLst>
                <a:latin typeface="Arial" charset="0"/>
                <a:ea typeface="ＭＳ Ｐゴシック" charset="-128"/>
              </a:endParaRPr>
            </a:p>
            <a:p>
              <a:pPr algn="ctr" defTabSz="449263">
                <a:lnSpc>
                  <a:spcPct val="95000"/>
                </a:lnSpc>
                <a:buClr>
                  <a:srgbClr val="000000"/>
                </a:buClr>
                <a:buSzPct val="100000"/>
                <a:buFont typeface="Times New Roman" pitchFamily="18" charset="0"/>
                <a:buNone/>
                <a:defRPr/>
              </a:pPr>
              <a:endParaRPr kumimoji="0" lang="en-US" altLang="ja-JP" sz="1200" b="1">
                <a:solidFill>
                  <a:srgbClr val="FFFFFF"/>
                </a:solidFill>
                <a:effectLst>
                  <a:outerShdw blurRad="38100" dist="38100" dir="2700000" algn="tl">
                    <a:srgbClr val="808080"/>
                  </a:outerShdw>
                </a:effectLst>
                <a:latin typeface="Arial" charset="0"/>
                <a:ea typeface="ＭＳ Ｐゴシック" charset="-128"/>
              </a:endParaRPr>
            </a:p>
            <a:p>
              <a:pPr algn="ctr" defTabSz="449263">
                <a:lnSpc>
                  <a:spcPct val="95000"/>
                </a:lnSpc>
                <a:buClr>
                  <a:srgbClr val="000000"/>
                </a:buClr>
                <a:buSzPct val="100000"/>
                <a:buFont typeface="Times New Roman" pitchFamily="18" charset="0"/>
                <a:buNone/>
                <a:defRPr/>
              </a:pPr>
              <a:r>
                <a:rPr kumimoji="0" lang="en-US" altLang="ja-JP" sz="1200" b="1">
                  <a:solidFill>
                    <a:srgbClr val="FFFFFF"/>
                  </a:solidFill>
                  <a:effectLst>
                    <a:outerShdw blurRad="38100" dist="38100" dir="2700000" algn="tl">
                      <a:srgbClr val="808080"/>
                    </a:outerShdw>
                  </a:effectLst>
                  <a:latin typeface="Arial" charset="0"/>
                  <a:ea typeface="ＭＳ Ｐゴシック" charset="-128"/>
                </a:rPr>
                <a:t>Ultra Multi-Core</a:t>
              </a:r>
              <a:br>
                <a:rPr kumimoji="0" lang="en-US" altLang="ja-JP" sz="1200" b="1">
                  <a:solidFill>
                    <a:srgbClr val="FFFFFF"/>
                  </a:solidFill>
                  <a:effectLst>
                    <a:outerShdw blurRad="38100" dist="38100" dir="2700000" algn="tl">
                      <a:srgbClr val="808080"/>
                    </a:outerShdw>
                  </a:effectLst>
                  <a:latin typeface="Arial" charset="0"/>
                  <a:ea typeface="ＭＳ Ｐゴシック" charset="-128"/>
                </a:rPr>
              </a:br>
              <a:r>
                <a:rPr kumimoji="0" lang="en-US" altLang="ja-JP" sz="1200" b="1">
                  <a:solidFill>
                    <a:srgbClr val="FFFFFF"/>
                  </a:solidFill>
                  <a:effectLst>
                    <a:outerShdw blurRad="38100" dist="38100" dir="2700000" algn="tl">
                      <a:srgbClr val="808080"/>
                    </a:outerShdw>
                  </a:effectLst>
                  <a:latin typeface="Arial" charset="0"/>
                  <a:ea typeface="ＭＳ Ｐゴシック" charset="-128"/>
                </a:rPr>
                <a:t>Slow &amp; Parallel</a:t>
              </a:r>
              <a:br>
                <a:rPr kumimoji="0" lang="en-US" altLang="ja-JP" sz="1200" b="1">
                  <a:solidFill>
                    <a:srgbClr val="FFFFFF"/>
                  </a:solidFill>
                  <a:effectLst>
                    <a:outerShdw blurRad="38100" dist="38100" dir="2700000" algn="tl">
                      <a:srgbClr val="808080"/>
                    </a:outerShdw>
                  </a:effectLst>
                  <a:latin typeface="Arial" charset="0"/>
                  <a:ea typeface="ＭＳ Ｐゴシック" charset="-128"/>
                </a:rPr>
              </a:br>
              <a:r>
                <a:rPr kumimoji="0" lang="en-US" altLang="ja-JP" sz="1200" b="1">
                  <a:solidFill>
                    <a:srgbClr val="FFFFFF"/>
                  </a:solidFill>
                  <a:effectLst>
                    <a:outerShdw blurRad="38100" dist="38100" dir="2700000" algn="tl">
                      <a:srgbClr val="808080"/>
                    </a:outerShdw>
                  </a:effectLst>
                  <a:latin typeface="Arial" charset="0"/>
                  <a:ea typeface="ＭＳ Ｐゴシック" charset="-128"/>
                </a:rPr>
                <a:t>(&amp; ULP)</a:t>
              </a:r>
            </a:p>
            <a:p>
              <a:pPr algn="ctr" defTabSz="449263">
                <a:lnSpc>
                  <a:spcPct val="95000"/>
                </a:lnSpc>
                <a:buClr>
                  <a:srgbClr val="000000"/>
                </a:buClr>
                <a:buSzPct val="100000"/>
                <a:buFont typeface="Times New Roman" pitchFamily="18" charset="0"/>
                <a:buNone/>
                <a:defRPr/>
              </a:pPr>
              <a:endParaRPr kumimoji="0" lang="en-US" altLang="ja-JP" sz="1200" b="1">
                <a:solidFill>
                  <a:srgbClr val="FFFFFF"/>
                </a:solidFill>
                <a:effectLst>
                  <a:outerShdw blurRad="38100" dist="38100" dir="2700000" algn="tl">
                    <a:srgbClr val="808080"/>
                  </a:outerShdw>
                </a:effectLst>
                <a:latin typeface="Arial" charset="0"/>
                <a:ea typeface="ＭＳ Ｐゴシック" charset="-128"/>
              </a:endParaRPr>
            </a:p>
          </p:txBody>
        </p:sp>
      </p:grpSp>
      <p:grpSp>
        <p:nvGrpSpPr>
          <p:cNvPr id="4" name="Group 193"/>
          <p:cNvGrpSpPr>
            <a:grpSpLocks/>
          </p:cNvGrpSpPr>
          <p:nvPr/>
        </p:nvGrpSpPr>
        <p:grpSpPr bwMode="auto">
          <a:xfrm>
            <a:off x="1979613" y="1125538"/>
            <a:ext cx="1314450" cy="1196975"/>
            <a:chOff x="1610" y="890"/>
            <a:chExt cx="1178" cy="1073"/>
          </a:xfrm>
        </p:grpSpPr>
        <p:pic>
          <p:nvPicPr>
            <p:cNvPr id="1081" name="Picture 194" descr="AdvanceAcceleratorBoard3"/>
            <p:cNvPicPr>
              <a:picLocks noChangeAspect="1" noChangeArrowheads="1"/>
            </p:cNvPicPr>
            <p:nvPr/>
          </p:nvPicPr>
          <p:blipFill>
            <a:blip r:embed="rId8" cstate="print"/>
            <a:srcRect/>
            <a:stretch>
              <a:fillRect/>
            </a:stretch>
          </p:blipFill>
          <p:spPr bwMode="auto">
            <a:xfrm>
              <a:off x="1610" y="890"/>
              <a:ext cx="1134" cy="610"/>
            </a:xfrm>
            <a:prstGeom prst="rect">
              <a:avLst/>
            </a:prstGeom>
            <a:noFill/>
            <a:ln w="9525">
              <a:noFill/>
              <a:miter lim="800000"/>
              <a:headEnd/>
              <a:tailEnd/>
            </a:ln>
          </p:spPr>
        </p:pic>
        <p:sp>
          <p:nvSpPr>
            <p:cNvPr id="1082" name="Text Box 195"/>
            <p:cNvSpPr txBox="1">
              <a:spLocks noChangeArrowheads="1"/>
            </p:cNvSpPr>
            <p:nvPr/>
          </p:nvSpPr>
          <p:spPr bwMode="auto">
            <a:xfrm>
              <a:off x="1700" y="1390"/>
              <a:ext cx="1088" cy="573"/>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1200" b="1">
                  <a:solidFill>
                    <a:srgbClr val="000000"/>
                  </a:solidFill>
                  <a:latin typeface="Comic Sans MS" pitchFamily="66" charset="0"/>
                  <a:ea typeface="ＭＳ Ｐゴシック" charset="-128"/>
                </a:rPr>
                <a:t>ULP-HPC SIMD-Vector</a:t>
              </a:r>
              <a:br>
                <a:rPr kumimoji="0" lang="en-US" altLang="ja-JP" sz="1200" b="1">
                  <a:solidFill>
                    <a:srgbClr val="000000"/>
                  </a:solidFill>
                  <a:latin typeface="Comic Sans MS" pitchFamily="66" charset="0"/>
                  <a:ea typeface="ＭＳ Ｐゴシック" charset="-128"/>
                </a:rPr>
              </a:br>
              <a:r>
                <a:rPr kumimoji="0" lang="en-US" altLang="ja-JP" sz="1200" b="1">
                  <a:solidFill>
                    <a:srgbClr val="000000"/>
                  </a:solidFill>
                  <a:latin typeface="Comic Sans MS" pitchFamily="66" charset="0"/>
                  <a:ea typeface="ＭＳ Ｐゴシック" charset="-128"/>
                </a:rPr>
                <a:t>(GPGPU, etc.)</a:t>
              </a:r>
            </a:p>
          </p:txBody>
        </p:sp>
      </p:grpSp>
      <p:grpSp>
        <p:nvGrpSpPr>
          <p:cNvPr id="5" name="Group 201"/>
          <p:cNvGrpSpPr>
            <a:grpSpLocks/>
          </p:cNvGrpSpPr>
          <p:nvPr/>
        </p:nvGrpSpPr>
        <p:grpSpPr bwMode="auto">
          <a:xfrm>
            <a:off x="254000" y="2562225"/>
            <a:ext cx="1468438" cy="1074738"/>
            <a:chOff x="113" y="1661"/>
            <a:chExt cx="1224" cy="918"/>
          </a:xfrm>
        </p:grpSpPr>
        <p:pic>
          <p:nvPicPr>
            <p:cNvPr id="1079" name="Picture 202"/>
            <p:cNvPicPr>
              <a:picLocks noChangeAspect="1" noChangeArrowheads="1"/>
            </p:cNvPicPr>
            <p:nvPr/>
          </p:nvPicPr>
          <p:blipFill>
            <a:blip r:embed="rId9" cstate="print"/>
            <a:srcRect/>
            <a:stretch>
              <a:fillRect/>
            </a:stretch>
          </p:blipFill>
          <p:spPr bwMode="auto">
            <a:xfrm>
              <a:off x="113" y="1661"/>
              <a:ext cx="1224" cy="918"/>
            </a:xfrm>
            <a:prstGeom prst="rect">
              <a:avLst/>
            </a:prstGeom>
            <a:noFill/>
            <a:ln w="9525">
              <a:noFill/>
              <a:miter lim="800000"/>
              <a:headEnd/>
              <a:tailEnd/>
            </a:ln>
          </p:spPr>
        </p:pic>
        <p:sp>
          <p:nvSpPr>
            <p:cNvPr id="1080" name="Text Box 203"/>
            <p:cNvSpPr txBox="1">
              <a:spLocks noChangeArrowheads="1"/>
            </p:cNvSpPr>
            <p:nvPr/>
          </p:nvSpPr>
          <p:spPr bwMode="auto">
            <a:xfrm>
              <a:off x="204" y="2069"/>
              <a:ext cx="1043" cy="391"/>
            </a:xfrm>
            <a:prstGeom prst="rect">
              <a:avLst/>
            </a:prstGeom>
            <a:noFill/>
            <a:ln w="9525">
              <a:noFill/>
              <a:miter lim="800000"/>
              <a:headEnd/>
              <a:tailEnd/>
            </a:ln>
          </p:spPr>
          <p:txBody>
            <a:bodyPr>
              <a:spAutoFit/>
            </a:bodyPr>
            <a:lstStyle/>
            <a:p>
              <a:pPr algn="ctr" defTabSz="449263">
                <a:lnSpc>
                  <a:spcPct val="95000"/>
                </a:lnSpc>
                <a:spcBef>
                  <a:spcPct val="50000"/>
                </a:spcBef>
                <a:buClr>
                  <a:srgbClr val="000000"/>
                </a:buClr>
                <a:buSzPct val="100000"/>
                <a:buFont typeface="Times New Roman" pitchFamily="18" charset="0"/>
                <a:buNone/>
              </a:pPr>
              <a:r>
                <a:rPr kumimoji="0" lang="en-US" altLang="ja-JP" sz="1200" b="1">
                  <a:solidFill>
                    <a:srgbClr val="FFFFFF"/>
                  </a:solidFill>
                  <a:latin typeface="Comic Sans MS" pitchFamily="66" charset="0"/>
                  <a:ea typeface="ＭＳ Ｐゴシック" charset="-128"/>
                </a:rPr>
                <a:t>ULP-HPC</a:t>
              </a:r>
              <a:br>
                <a:rPr kumimoji="0" lang="en-US" altLang="ja-JP" sz="1200" b="1">
                  <a:solidFill>
                    <a:srgbClr val="FFFFFF"/>
                  </a:solidFill>
                  <a:latin typeface="Comic Sans MS" pitchFamily="66" charset="0"/>
                  <a:ea typeface="ＭＳ Ｐゴシック" charset="-128"/>
                </a:rPr>
              </a:br>
              <a:r>
                <a:rPr kumimoji="0" lang="en-US" altLang="ja-JP" sz="1200" b="1">
                  <a:solidFill>
                    <a:srgbClr val="FFFFFF"/>
                  </a:solidFill>
                  <a:latin typeface="Comic Sans MS" pitchFamily="66" charset="0"/>
                  <a:ea typeface="ＭＳ Ｐゴシック" charset="-128"/>
                </a:rPr>
                <a:t>Networks</a:t>
              </a:r>
            </a:p>
          </p:txBody>
        </p:sp>
      </p:grpSp>
      <p:sp>
        <p:nvSpPr>
          <p:cNvPr id="1033" name="Rectangle 205"/>
          <p:cNvSpPr>
            <a:spLocks noChangeArrowheads="1"/>
          </p:cNvSpPr>
          <p:nvPr/>
        </p:nvSpPr>
        <p:spPr bwMode="auto">
          <a:xfrm>
            <a:off x="-107950" y="3644900"/>
            <a:ext cx="4824413" cy="618631"/>
          </a:xfrm>
          <a:prstGeom prst="rect">
            <a:avLst/>
          </a:prstGeom>
          <a:noFill/>
          <a:ln w="9525">
            <a:noFill/>
            <a:miter lim="800000"/>
            <a:headEnd/>
            <a:tailEnd/>
          </a:ln>
        </p:spPr>
        <p:txBody>
          <a:bodyPr>
            <a:spAutoFit/>
          </a:bodyPr>
          <a:lstStyle/>
          <a:p>
            <a:pPr algn="ct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Power Optimize using Novel Components</a:t>
            </a:r>
            <a:br>
              <a:rPr kumimoji="0" lang="en-US" altLang="ja-JP" dirty="0" smtClean="0">
                <a:solidFill>
                  <a:srgbClr val="000000"/>
                </a:solidFill>
                <a:latin typeface="Comic Sans MS" pitchFamily="66" charset="0"/>
                <a:ea typeface="ＭＳ Ｐゴシック" charset="-128"/>
              </a:rPr>
            </a:br>
            <a:r>
              <a:rPr kumimoji="0" lang="en-US" altLang="ja-JP" dirty="0" smtClean="0">
                <a:solidFill>
                  <a:srgbClr val="000000"/>
                </a:solidFill>
                <a:latin typeface="Comic Sans MS" pitchFamily="66" charset="0"/>
                <a:ea typeface="ＭＳ Ｐゴシック" charset="-128"/>
              </a:rPr>
              <a:t>in HPC</a:t>
            </a:r>
            <a:endParaRPr kumimoji="0" lang="ja-JP" altLang="en-US" dirty="0">
              <a:solidFill>
                <a:srgbClr val="000000"/>
              </a:solidFill>
              <a:latin typeface="Comic Sans MS" pitchFamily="66" charset="0"/>
              <a:ea typeface="ＭＳ Ｐゴシック" charset="-128"/>
            </a:endParaRPr>
          </a:p>
        </p:txBody>
      </p:sp>
      <p:sp>
        <p:nvSpPr>
          <p:cNvPr id="1034" name="Rectangle 207"/>
          <p:cNvSpPr>
            <a:spLocks noChangeArrowheads="1"/>
          </p:cNvSpPr>
          <p:nvPr/>
        </p:nvSpPr>
        <p:spPr bwMode="auto">
          <a:xfrm>
            <a:off x="179388" y="6387365"/>
            <a:ext cx="4782078" cy="355482"/>
          </a:xfrm>
          <a:prstGeom prst="rect">
            <a:avLst/>
          </a:prstGeom>
          <a:noFill/>
          <a:ln w="9525">
            <a:noFill/>
            <a:miter lim="800000"/>
            <a:headEnd/>
            <a:tailEnd/>
          </a:ln>
        </p:spPr>
        <p:txBody>
          <a:bodyPr wrap="none" anchor="ctr">
            <a:spAutoFit/>
          </a:bodyPr>
          <a:lstStyle/>
          <a:p>
            <a:pP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Power-Aware and </a:t>
            </a:r>
            <a:r>
              <a:rPr kumimoji="0" lang="en-US" altLang="ja-JP" dirty="0" err="1" smtClean="0">
                <a:solidFill>
                  <a:srgbClr val="000000"/>
                </a:solidFill>
                <a:latin typeface="Comic Sans MS" pitchFamily="66" charset="0"/>
                <a:ea typeface="ＭＳ Ｐゴシック" charset="-128"/>
              </a:rPr>
              <a:t>Optimizable</a:t>
            </a:r>
            <a:r>
              <a:rPr kumimoji="0" lang="en-US" altLang="ja-JP" dirty="0" smtClean="0">
                <a:solidFill>
                  <a:srgbClr val="000000"/>
                </a:solidFill>
                <a:latin typeface="Comic Sans MS" pitchFamily="66" charset="0"/>
                <a:ea typeface="ＭＳ Ｐゴシック" charset="-128"/>
              </a:rPr>
              <a:t> Applications</a:t>
            </a:r>
            <a:endParaRPr kumimoji="0" lang="ja-JP" altLang="en-US" dirty="0">
              <a:solidFill>
                <a:srgbClr val="000000"/>
              </a:solidFill>
              <a:latin typeface="Comic Sans MS" pitchFamily="66" charset="0"/>
              <a:ea typeface="ＭＳ Ｐゴシック" charset="-128"/>
            </a:endParaRPr>
          </a:p>
        </p:txBody>
      </p:sp>
      <p:pic>
        <p:nvPicPr>
          <p:cNvPr id="1035" name="Picture 211" descr="fig9-3a"/>
          <p:cNvPicPr>
            <a:picLocks noChangeAspect="1" noChangeArrowheads="1"/>
          </p:cNvPicPr>
          <p:nvPr/>
        </p:nvPicPr>
        <p:blipFill>
          <a:blip r:embed="rId10" cstate="print"/>
          <a:srcRect/>
          <a:stretch>
            <a:fillRect/>
          </a:stretch>
        </p:blipFill>
        <p:spPr bwMode="auto">
          <a:xfrm>
            <a:off x="0" y="4509120"/>
            <a:ext cx="1873250" cy="1393825"/>
          </a:xfrm>
          <a:prstGeom prst="rect">
            <a:avLst/>
          </a:prstGeom>
          <a:noFill/>
          <a:ln w="9525">
            <a:noFill/>
            <a:miter lim="800000"/>
            <a:headEnd/>
            <a:tailEnd/>
          </a:ln>
        </p:spPr>
      </p:pic>
      <p:pic>
        <p:nvPicPr>
          <p:cNvPr id="1036" name="Picture 212" descr="bubble01b"/>
          <p:cNvPicPr preferRelativeResize="0">
            <a:picLocks noChangeAspect="1" noChangeArrowheads="1"/>
          </p:cNvPicPr>
          <p:nvPr/>
        </p:nvPicPr>
        <p:blipFill>
          <a:blip r:embed="rId11" cstate="print"/>
          <a:srcRect/>
          <a:stretch>
            <a:fillRect/>
          </a:stretch>
        </p:blipFill>
        <p:spPr bwMode="auto">
          <a:xfrm>
            <a:off x="1547664" y="4797152"/>
            <a:ext cx="944562" cy="1412875"/>
          </a:xfrm>
          <a:prstGeom prst="rect">
            <a:avLst/>
          </a:prstGeom>
          <a:noFill/>
          <a:ln w="9525">
            <a:noFill/>
            <a:miter lim="800000"/>
            <a:headEnd/>
            <a:tailEnd/>
          </a:ln>
        </p:spPr>
      </p:pic>
      <p:sp>
        <p:nvSpPr>
          <p:cNvPr id="1037" name="AutoShape 222"/>
          <p:cNvSpPr>
            <a:spLocks noChangeArrowheads="1"/>
          </p:cNvSpPr>
          <p:nvPr/>
        </p:nvSpPr>
        <p:spPr bwMode="auto">
          <a:xfrm>
            <a:off x="3059113" y="5013325"/>
            <a:ext cx="358775" cy="4318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38" name="Text Box 223"/>
          <p:cNvSpPr txBox="1">
            <a:spLocks noChangeArrowheads="1"/>
          </p:cNvSpPr>
          <p:nvPr/>
        </p:nvSpPr>
        <p:spPr bwMode="auto">
          <a:xfrm>
            <a:off x="3647322" y="5661025"/>
            <a:ext cx="1436612" cy="618631"/>
          </a:xfrm>
          <a:prstGeom prst="rect">
            <a:avLst/>
          </a:prstGeom>
          <a:no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dirty="0" err="1" smtClean="0">
                <a:solidFill>
                  <a:srgbClr val="000000"/>
                </a:solidFill>
                <a:latin typeface="Comic Sans MS" pitchFamily="66" charset="0"/>
                <a:ea typeface="ＭＳ Ｐゴシック" charset="-128"/>
              </a:rPr>
              <a:t>Perf</a:t>
            </a:r>
            <a:r>
              <a:rPr kumimoji="0" lang="en-US" altLang="ja-JP" dirty="0" smtClean="0">
                <a:solidFill>
                  <a:srgbClr val="000000"/>
                </a:solidFill>
                <a:latin typeface="Comic Sans MS" pitchFamily="66" charset="0"/>
                <a:ea typeface="ＭＳ Ｐゴシック" charset="-128"/>
              </a:rPr>
              <a:t>. Model</a:t>
            </a:r>
          </a:p>
          <a:p>
            <a:pPr algn="ct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Algorithms</a:t>
            </a:r>
            <a:endParaRPr kumimoji="0" lang="ja-JP" altLang="en-US" dirty="0">
              <a:solidFill>
                <a:srgbClr val="000000"/>
              </a:solidFill>
              <a:latin typeface="Comic Sans MS" pitchFamily="66" charset="0"/>
              <a:ea typeface="ＭＳ Ｐゴシック" charset="-128"/>
            </a:endParaRPr>
          </a:p>
        </p:txBody>
      </p:sp>
      <p:grpSp>
        <p:nvGrpSpPr>
          <p:cNvPr id="6" name="Group 259"/>
          <p:cNvGrpSpPr>
            <a:grpSpLocks/>
          </p:cNvGrpSpPr>
          <p:nvPr/>
        </p:nvGrpSpPr>
        <p:grpSpPr bwMode="auto">
          <a:xfrm>
            <a:off x="2987675" y="1916113"/>
            <a:ext cx="1709738" cy="1149350"/>
            <a:chOff x="2336" y="1207"/>
            <a:chExt cx="1077" cy="724"/>
          </a:xfrm>
        </p:grpSpPr>
        <p:sp>
          <p:nvSpPr>
            <p:cNvPr id="1073" name="Line 215"/>
            <p:cNvSpPr>
              <a:spLocks noChangeShapeType="1"/>
            </p:cNvSpPr>
            <p:nvPr/>
          </p:nvSpPr>
          <p:spPr bwMode="auto">
            <a:xfrm flipV="1">
              <a:off x="2740" y="1207"/>
              <a:ext cx="0" cy="616"/>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4" name="Line 216"/>
            <p:cNvSpPr>
              <a:spLocks noChangeShapeType="1"/>
            </p:cNvSpPr>
            <p:nvPr/>
          </p:nvSpPr>
          <p:spPr bwMode="auto">
            <a:xfrm>
              <a:off x="2740" y="1823"/>
              <a:ext cx="610" cy="0"/>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5" name="Freeform 217"/>
            <p:cNvSpPr>
              <a:spLocks/>
            </p:cNvSpPr>
            <p:nvPr/>
          </p:nvSpPr>
          <p:spPr bwMode="auto">
            <a:xfrm flipH="1">
              <a:off x="2799" y="1353"/>
              <a:ext cx="580" cy="415"/>
            </a:xfrm>
            <a:custGeom>
              <a:avLst/>
              <a:gdLst>
                <a:gd name="T0" fmla="*/ 0 w 907"/>
                <a:gd name="T1" fmla="*/ 372 h 582"/>
                <a:gd name="T2" fmla="*/ 87 w 907"/>
                <a:gd name="T3" fmla="*/ 48 h 582"/>
                <a:gd name="T4" fmla="*/ 203 w 907"/>
                <a:gd name="T5" fmla="*/ 81 h 582"/>
                <a:gd name="T6" fmla="*/ 290 w 907"/>
                <a:gd name="T7" fmla="*/ 372 h 582"/>
                <a:gd name="T8" fmla="*/ 348 w 907"/>
                <a:gd name="T9" fmla="*/ 307 h 582"/>
                <a:gd name="T10" fmla="*/ 406 w 907"/>
                <a:gd name="T11" fmla="*/ 210 h 582"/>
                <a:gd name="T12" fmla="*/ 464 w 907"/>
                <a:gd name="T13" fmla="*/ 275 h 582"/>
                <a:gd name="T14" fmla="*/ 522 w 907"/>
                <a:gd name="T15" fmla="*/ 404 h 582"/>
                <a:gd name="T16" fmla="*/ 580 w 907"/>
                <a:gd name="T17" fmla="*/ 339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7"/>
                <a:gd name="T28" fmla="*/ 0 h 582"/>
                <a:gd name="T29" fmla="*/ 907 w 907"/>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7" h="582">
                  <a:moveTo>
                    <a:pt x="0" y="522"/>
                  </a:moveTo>
                  <a:cubicBezTo>
                    <a:pt x="41" y="329"/>
                    <a:pt x="83" y="136"/>
                    <a:pt x="136" y="68"/>
                  </a:cubicBezTo>
                  <a:cubicBezTo>
                    <a:pt x="189" y="0"/>
                    <a:pt x="264" y="37"/>
                    <a:pt x="317" y="113"/>
                  </a:cubicBezTo>
                  <a:cubicBezTo>
                    <a:pt x="370" y="189"/>
                    <a:pt x="415" y="469"/>
                    <a:pt x="453" y="522"/>
                  </a:cubicBezTo>
                  <a:cubicBezTo>
                    <a:pt x="491" y="575"/>
                    <a:pt x="514" y="469"/>
                    <a:pt x="544" y="431"/>
                  </a:cubicBezTo>
                  <a:cubicBezTo>
                    <a:pt x="574" y="393"/>
                    <a:pt x="605" y="302"/>
                    <a:pt x="635" y="295"/>
                  </a:cubicBezTo>
                  <a:cubicBezTo>
                    <a:pt x="665" y="288"/>
                    <a:pt x="696" y="341"/>
                    <a:pt x="726" y="386"/>
                  </a:cubicBezTo>
                  <a:cubicBezTo>
                    <a:pt x="756" y="431"/>
                    <a:pt x="786" y="552"/>
                    <a:pt x="816" y="567"/>
                  </a:cubicBezTo>
                  <a:cubicBezTo>
                    <a:pt x="846" y="582"/>
                    <a:pt x="876" y="529"/>
                    <a:pt x="907" y="476"/>
                  </a:cubicBezTo>
                </a:path>
              </a:pathLst>
            </a:custGeom>
            <a:noFill/>
            <a:ln w="12700">
              <a:solidFill>
                <a:schemeClr val="hlink"/>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6" name="Text Box 219"/>
            <p:cNvSpPr txBox="1">
              <a:spLocks noChangeArrowheads="1"/>
            </p:cNvSpPr>
            <p:nvPr/>
          </p:nvSpPr>
          <p:spPr bwMode="auto">
            <a:xfrm>
              <a:off x="2653" y="1758"/>
              <a:ext cx="169" cy="173"/>
            </a:xfrm>
            <a:prstGeom prst="rect">
              <a:avLst/>
            </a:prstGeom>
            <a:noFill/>
            <a:ln w="12700">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a:solidFill>
                    <a:srgbClr val="000000"/>
                  </a:solidFill>
                  <a:latin typeface="Comic Sans MS" pitchFamily="66" charset="0"/>
                  <a:ea typeface="ＭＳ Ｐゴシック" charset="-128"/>
                </a:rPr>
                <a:t>0</a:t>
              </a:r>
            </a:p>
          </p:txBody>
        </p:sp>
        <p:sp>
          <p:nvSpPr>
            <p:cNvPr id="1077" name="Freeform 220"/>
            <p:cNvSpPr>
              <a:spLocks/>
            </p:cNvSpPr>
            <p:nvPr/>
          </p:nvSpPr>
          <p:spPr bwMode="auto">
            <a:xfrm>
              <a:off x="2769" y="1217"/>
              <a:ext cx="644" cy="542"/>
            </a:xfrm>
            <a:custGeom>
              <a:avLst/>
              <a:gdLst>
                <a:gd name="T0" fmla="*/ 0 w 644"/>
                <a:gd name="T1" fmla="*/ 509 h 542"/>
                <a:gd name="T2" fmla="*/ 99 w 644"/>
                <a:gd name="T3" fmla="*/ 27 h 542"/>
                <a:gd name="T4" fmla="*/ 234 w 644"/>
                <a:gd name="T5" fmla="*/ 346 h 542"/>
                <a:gd name="T6" fmla="*/ 319 w 644"/>
                <a:gd name="T7" fmla="*/ 379 h 542"/>
                <a:gd name="T8" fmla="*/ 407 w 644"/>
                <a:gd name="T9" fmla="*/ 119 h 542"/>
                <a:gd name="T10" fmla="*/ 460 w 644"/>
                <a:gd name="T11" fmla="*/ 254 h 542"/>
                <a:gd name="T12" fmla="*/ 552 w 644"/>
                <a:gd name="T13" fmla="*/ 314 h 542"/>
                <a:gd name="T14" fmla="*/ 644 w 644"/>
                <a:gd name="T15" fmla="*/ 542 h 542"/>
                <a:gd name="T16" fmla="*/ 0 60000 65536"/>
                <a:gd name="T17" fmla="*/ 0 60000 65536"/>
                <a:gd name="T18" fmla="*/ 0 60000 65536"/>
                <a:gd name="T19" fmla="*/ 0 60000 65536"/>
                <a:gd name="T20" fmla="*/ 0 60000 65536"/>
                <a:gd name="T21" fmla="*/ 0 60000 65536"/>
                <a:gd name="T22" fmla="*/ 0 60000 65536"/>
                <a:gd name="T23" fmla="*/ 0 60000 65536"/>
                <a:gd name="T24" fmla="*/ 0 w 644"/>
                <a:gd name="T25" fmla="*/ 0 h 542"/>
                <a:gd name="T26" fmla="*/ 644 w 644"/>
                <a:gd name="T27" fmla="*/ 542 h 5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4" h="542">
                  <a:moveTo>
                    <a:pt x="0" y="509"/>
                  </a:moveTo>
                  <a:cubicBezTo>
                    <a:pt x="17" y="429"/>
                    <a:pt x="60" y="54"/>
                    <a:pt x="99" y="27"/>
                  </a:cubicBezTo>
                  <a:cubicBezTo>
                    <a:pt x="138" y="0"/>
                    <a:pt x="197" y="287"/>
                    <a:pt x="234" y="346"/>
                  </a:cubicBezTo>
                  <a:cubicBezTo>
                    <a:pt x="271" y="405"/>
                    <a:pt x="290" y="417"/>
                    <a:pt x="319" y="379"/>
                  </a:cubicBezTo>
                  <a:cubicBezTo>
                    <a:pt x="348" y="341"/>
                    <a:pt x="383" y="140"/>
                    <a:pt x="407" y="119"/>
                  </a:cubicBezTo>
                  <a:cubicBezTo>
                    <a:pt x="431" y="98"/>
                    <a:pt x="436" y="222"/>
                    <a:pt x="460" y="254"/>
                  </a:cubicBezTo>
                  <a:cubicBezTo>
                    <a:pt x="484" y="286"/>
                    <a:pt x="521" y="266"/>
                    <a:pt x="552" y="314"/>
                  </a:cubicBezTo>
                  <a:cubicBezTo>
                    <a:pt x="583" y="362"/>
                    <a:pt x="625" y="495"/>
                    <a:pt x="644" y="542"/>
                  </a:cubicBezTo>
                </a:path>
              </a:pathLst>
            </a:custGeom>
            <a:noFill/>
            <a:ln w="12700">
              <a:solidFill>
                <a:srgbClr val="FF3300"/>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8" name="AutoShape 225"/>
            <p:cNvSpPr>
              <a:spLocks noChangeArrowheads="1"/>
            </p:cNvSpPr>
            <p:nvPr/>
          </p:nvSpPr>
          <p:spPr bwMode="auto">
            <a:xfrm>
              <a:off x="2336" y="1525"/>
              <a:ext cx="226" cy="27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pSp>
      <p:sp>
        <p:nvSpPr>
          <p:cNvPr id="1040" name="Text Box 226"/>
          <p:cNvSpPr txBox="1">
            <a:spLocks noChangeArrowheads="1"/>
          </p:cNvSpPr>
          <p:nvPr/>
        </p:nvSpPr>
        <p:spPr bwMode="auto">
          <a:xfrm>
            <a:off x="3379752" y="2997200"/>
            <a:ext cx="1944763" cy="618631"/>
          </a:xfrm>
          <a:prstGeom prst="rect">
            <a:avLst/>
          </a:prstGeom>
          <a:noFill/>
          <a:ln w="9525">
            <a:noFill/>
            <a:miter lim="800000"/>
            <a:headEnd/>
            <a:tailEnd/>
          </a:ln>
        </p:spPr>
        <p:txBody>
          <a:bodyPr wrap="none">
            <a:spAutoFit/>
          </a:bodyPr>
          <a:lstStyle/>
          <a:p>
            <a:pPr algn="ct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Low Power </a:t>
            </a:r>
          </a:p>
          <a:p>
            <a:pPr algn="ct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High </a:t>
            </a:r>
            <a:r>
              <a:rPr kumimoji="0" lang="en-US" altLang="ja-JP" dirty="0" err="1" smtClean="0">
                <a:solidFill>
                  <a:srgbClr val="000000"/>
                </a:solidFill>
                <a:latin typeface="Comic Sans MS" pitchFamily="66" charset="0"/>
                <a:ea typeface="ＭＳ Ｐゴシック" charset="-128"/>
              </a:rPr>
              <a:t>Perf</a:t>
            </a:r>
            <a:r>
              <a:rPr kumimoji="0" lang="en-US" altLang="ja-JP" dirty="0" smtClean="0">
                <a:solidFill>
                  <a:srgbClr val="000000"/>
                </a:solidFill>
                <a:latin typeface="Comic Sans MS" pitchFamily="66" charset="0"/>
                <a:ea typeface="ＭＳ Ｐゴシック" charset="-128"/>
              </a:rPr>
              <a:t> Model</a:t>
            </a:r>
            <a:endParaRPr kumimoji="0" lang="ja-JP" altLang="en-US" dirty="0">
              <a:solidFill>
                <a:srgbClr val="000000"/>
              </a:solidFill>
              <a:latin typeface="Comic Sans MS" pitchFamily="66" charset="0"/>
              <a:ea typeface="ＭＳ Ｐゴシック" charset="-128"/>
            </a:endParaRPr>
          </a:p>
        </p:txBody>
      </p:sp>
      <p:grpSp>
        <p:nvGrpSpPr>
          <p:cNvPr id="7" name="Group 227"/>
          <p:cNvGrpSpPr>
            <a:grpSpLocks/>
          </p:cNvGrpSpPr>
          <p:nvPr/>
        </p:nvGrpSpPr>
        <p:grpSpPr bwMode="auto">
          <a:xfrm>
            <a:off x="3490913" y="4581525"/>
            <a:ext cx="1225550" cy="1204913"/>
            <a:chOff x="2744" y="3022"/>
            <a:chExt cx="862" cy="759"/>
          </a:xfrm>
        </p:grpSpPr>
        <p:sp>
          <p:nvSpPr>
            <p:cNvPr id="1068" name="Line 228"/>
            <p:cNvSpPr>
              <a:spLocks noChangeShapeType="1"/>
            </p:cNvSpPr>
            <p:nvPr/>
          </p:nvSpPr>
          <p:spPr bwMode="auto">
            <a:xfrm flipV="1">
              <a:off x="2847" y="3022"/>
              <a:ext cx="0" cy="655"/>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9" name="Line 229"/>
            <p:cNvSpPr>
              <a:spLocks noChangeShapeType="1"/>
            </p:cNvSpPr>
            <p:nvPr/>
          </p:nvSpPr>
          <p:spPr bwMode="auto">
            <a:xfrm>
              <a:off x="2847" y="3677"/>
              <a:ext cx="725" cy="0"/>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0" name="Freeform 230"/>
            <p:cNvSpPr>
              <a:spLocks/>
            </p:cNvSpPr>
            <p:nvPr/>
          </p:nvSpPr>
          <p:spPr bwMode="auto">
            <a:xfrm>
              <a:off x="2917" y="3177"/>
              <a:ext cx="689" cy="442"/>
            </a:xfrm>
            <a:custGeom>
              <a:avLst/>
              <a:gdLst>
                <a:gd name="T0" fmla="*/ 0 w 907"/>
                <a:gd name="T1" fmla="*/ 396 h 582"/>
                <a:gd name="T2" fmla="*/ 103 w 907"/>
                <a:gd name="T3" fmla="*/ 52 h 582"/>
                <a:gd name="T4" fmla="*/ 241 w 907"/>
                <a:gd name="T5" fmla="*/ 86 h 582"/>
                <a:gd name="T6" fmla="*/ 344 w 907"/>
                <a:gd name="T7" fmla="*/ 396 h 582"/>
                <a:gd name="T8" fmla="*/ 413 w 907"/>
                <a:gd name="T9" fmla="*/ 327 h 582"/>
                <a:gd name="T10" fmla="*/ 482 w 907"/>
                <a:gd name="T11" fmla="*/ 224 h 582"/>
                <a:gd name="T12" fmla="*/ 552 w 907"/>
                <a:gd name="T13" fmla="*/ 293 h 582"/>
                <a:gd name="T14" fmla="*/ 620 w 907"/>
                <a:gd name="T15" fmla="*/ 431 h 582"/>
                <a:gd name="T16" fmla="*/ 689 w 907"/>
                <a:gd name="T17" fmla="*/ 361 h 5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7"/>
                <a:gd name="T28" fmla="*/ 0 h 582"/>
                <a:gd name="T29" fmla="*/ 907 w 907"/>
                <a:gd name="T30" fmla="*/ 582 h 5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7" h="582">
                  <a:moveTo>
                    <a:pt x="0" y="522"/>
                  </a:moveTo>
                  <a:cubicBezTo>
                    <a:pt x="41" y="329"/>
                    <a:pt x="83" y="136"/>
                    <a:pt x="136" y="68"/>
                  </a:cubicBezTo>
                  <a:cubicBezTo>
                    <a:pt x="189" y="0"/>
                    <a:pt x="264" y="37"/>
                    <a:pt x="317" y="113"/>
                  </a:cubicBezTo>
                  <a:cubicBezTo>
                    <a:pt x="370" y="189"/>
                    <a:pt x="415" y="469"/>
                    <a:pt x="453" y="522"/>
                  </a:cubicBezTo>
                  <a:cubicBezTo>
                    <a:pt x="491" y="575"/>
                    <a:pt x="514" y="469"/>
                    <a:pt x="544" y="431"/>
                  </a:cubicBezTo>
                  <a:cubicBezTo>
                    <a:pt x="574" y="393"/>
                    <a:pt x="605" y="302"/>
                    <a:pt x="635" y="295"/>
                  </a:cubicBezTo>
                  <a:cubicBezTo>
                    <a:pt x="665" y="288"/>
                    <a:pt x="696" y="341"/>
                    <a:pt x="726" y="386"/>
                  </a:cubicBezTo>
                  <a:cubicBezTo>
                    <a:pt x="756" y="431"/>
                    <a:pt x="786" y="552"/>
                    <a:pt x="816" y="567"/>
                  </a:cubicBezTo>
                  <a:cubicBezTo>
                    <a:pt x="846" y="582"/>
                    <a:pt x="876" y="529"/>
                    <a:pt x="907" y="476"/>
                  </a:cubicBezTo>
                </a:path>
              </a:pathLst>
            </a:custGeom>
            <a:noFill/>
            <a:ln w="12700">
              <a:solidFill>
                <a:schemeClr val="hlink"/>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71" name="Text Box 231"/>
            <p:cNvSpPr txBox="1">
              <a:spLocks noChangeArrowheads="1"/>
            </p:cNvSpPr>
            <p:nvPr/>
          </p:nvSpPr>
          <p:spPr bwMode="auto">
            <a:xfrm>
              <a:off x="2744" y="3608"/>
              <a:ext cx="189" cy="173"/>
            </a:xfrm>
            <a:prstGeom prst="rect">
              <a:avLst/>
            </a:prstGeom>
            <a:noFill/>
            <a:ln w="12700">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a:solidFill>
                    <a:srgbClr val="000000"/>
                  </a:solidFill>
                  <a:latin typeface="Comic Sans MS" pitchFamily="66" charset="0"/>
                  <a:ea typeface="ＭＳ Ｐゴシック" charset="-128"/>
                </a:rPr>
                <a:t>0</a:t>
              </a:r>
            </a:p>
          </p:txBody>
        </p:sp>
        <p:sp>
          <p:nvSpPr>
            <p:cNvPr id="1072" name="Freeform 232"/>
            <p:cNvSpPr>
              <a:spLocks/>
            </p:cNvSpPr>
            <p:nvPr/>
          </p:nvSpPr>
          <p:spPr bwMode="auto">
            <a:xfrm>
              <a:off x="2882" y="3148"/>
              <a:ext cx="724" cy="426"/>
            </a:xfrm>
            <a:custGeom>
              <a:avLst/>
              <a:gdLst>
                <a:gd name="T0" fmla="*/ 0 w 953"/>
                <a:gd name="T1" fmla="*/ 426 h 560"/>
                <a:gd name="T2" fmla="*/ 104 w 953"/>
                <a:gd name="T3" fmla="*/ 323 h 560"/>
                <a:gd name="T4" fmla="*/ 207 w 953"/>
                <a:gd name="T5" fmla="*/ 391 h 560"/>
                <a:gd name="T6" fmla="*/ 379 w 953"/>
                <a:gd name="T7" fmla="*/ 288 h 560"/>
                <a:gd name="T8" fmla="*/ 483 w 953"/>
                <a:gd name="T9" fmla="*/ 11 h 560"/>
                <a:gd name="T10" fmla="*/ 586 w 953"/>
                <a:gd name="T11" fmla="*/ 218 h 560"/>
                <a:gd name="T12" fmla="*/ 655 w 953"/>
                <a:gd name="T13" fmla="*/ 218 h 560"/>
                <a:gd name="T14" fmla="*/ 724 w 953"/>
                <a:gd name="T15" fmla="*/ 11 h 560"/>
                <a:gd name="T16" fmla="*/ 0 60000 65536"/>
                <a:gd name="T17" fmla="*/ 0 60000 65536"/>
                <a:gd name="T18" fmla="*/ 0 60000 65536"/>
                <a:gd name="T19" fmla="*/ 0 60000 65536"/>
                <a:gd name="T20" fmla="*/ 0 60000 65536"/>
                <a:gd name="T21" fmla="*/ 0 60000 65536"/>
                <a:gd name="T22" fmla="*/ 0 60000 65536"/>
                <a:gd name="T23" fmla="*/ 0 60000 65536"/>
                <a:gd name="T24" fmla="*/ 0 w 953"/>
                <a:gd name="T25" fmla="*/ 0 h 560"/>
                <a:gd name="T26" fmla="*/ 953 w 953"/>
                <a:gd name="T27" fmla="*/ 560 h 5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3" h="560">
                  <a:moveTo>
                    <a:pt x="0" y="560"/>
                  </a:moveTo>
                  <a:cubicBezTo>
                    <a:pt x="46" y="496"/>
                    <a:pt x="92" y="432"/>
                    <a:pt x="137" y="424"/>
                  </a:cubicBezTo>
                  <a:cubicBezTo>
                    <a:pt x="182" y="416"/>
                    <a:pt x="213" y="522"/>
                    <a:pt x="273" y="514"/>
                  </a:cubicBezTo>
                  <a:cubicBezTo>
                    <a:pt x="333" y="506"/>
                    <a:pt x="439" y="461"/>
                    <a:pt x="499" y="378"/>
                  </a:cubicBezTo>
                  <a:cubicBezTo>
                    <a:pt x="559" y="295"/>
                    <a:pt x="591" y="30"/>
                    <a:pt x="636" y="15"/>
                  </a:cubicBezTo>
                  <a:cubicBezTo>
                    <a:pt x="681" y="0"/>
                    <a:pt x="734" y="242"/>
                    <a:pt x="772" y="287"/>
                  </a:cubicBezTo>
                  <a:cubicBezTo>
                    <a:pt x="810" y="332"/>
                    <a:pt x="832" y="332"/>
                    <a:pt x="862" y="287"/>
                  </a:cubicBezTo>
                  <a:cubicBezTo>
                    <a:pt x="892" y="242"/>
                    <a:pt x="922" y="128"/>
                    <a:pt x="953" y="15"/>
                  </a:cubicBezTo>
                </a:path>
              </a:pathLst>
            </a:custGeom>
            <a:noFill/>
            <a:ln w="12700">
              <a:solidFill>
                <a:srgbClr val="FF3300"/>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pSp>
      <p:grpSp>
        <p:nvGrpSpPr>
          <p:cNvPr id="8" name="Group 265"/>
          <p:cNvGrpSpPr>
            <a:grpSpLocks/>
          </p:cNvGrpSpPr>
          <p:nvPr/>
        </p:nvGrpSpPr>
        <p:grpSpPr bwMode="auto">
          <a:xfrm>
            <a:off x="6588125" y="3068639"/>
            <a:ext cx="1943100" cy="1901825"/>
            <a:chOff x="4150" y="1933"/>
            <a:chExt cx="1224" cy="1198"/>
          </a:xfrm>
        </p:grpSpPr>
        <p:grpSp>
          <p:nvGrpSpPr>
            <p:cNvPr id="9" name="Group 233"/>
            <p:cNvGrpSpPr>
              <a:grpSpLocks/>
            </p:cNvGrpSpPr>
            <p:nvPr/>
          </p:nvGrpSpPr>
          <p:grpSpPr bwMode="auto">
            <a:xfrm>
              <a:off x="4195" y="2268"/>
              <a:ext cx="1117" cy="863"/>
              <a:chOff x="703" y="890"/>
              <a:chExt cx="4037" cy="3039"/>
            </a:xfrm>
          </p:grpSpPr>
          <p:sp>
            <p:nvSpPr>
              <p:cNvPr id="1065" name="Line 234"/>
              <p:cNvSpPr>
                <a:spLocks noChangeShapeType="1"/>
              </p:cNvSpPr>
              <p:nvPr/>
            </p:nvSpPr>
            <p:spPr bwMode="auto">
              <a:xfrm>
                <a:off x="703" y="890"/>
                <a:ext cx="0" cy="3039"/>
              </a:xfrm>
              <a:prstGeom prst="line">
                <a:avLst/>
              </a:prstGeom>
              <a:noFill/>
              <a:ln w="127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6" name="Line 235"/>
              <p:cNvSpPr>
                <a:spLocks noChangeShapeType="1"/>
              </p:cNvSpPr>
              <p:nvPr/>
            </p:nvSpPr>
            <p:spPr bwMode="auto">
              <a:xfrm>
                <a:off x="4740" y="890"/>
                <a:ext cx="0" cy="3039"/>
              </a:xfrm>
              <a:prstGeom prst="line">
                <a:avLst/>
              </a:prstGeom>
              <a:noFill/>
              <a:ln w="127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7" name="Line 236"/>
              <p:cNvSpPr>
                <a:spLocks noChangeShapeType="1"/>
              </p:cNvSpPr>
              <p:nvPr/>
            </p:nvSpPr>
            <p:spPr bwMode="auto">
              <a:xfrm>
                <a:off x="703" y="3929"/>
                <a:ext cx="4037" cy="0"/>
              </a:xfrm>
              <a:prstGeom prst="line">
                <a:avLst/>
              </a:prstGeom>
              <a:noFill/>
              <a:ln w="12700">
                <a:solidFill>
                  <a:schemeClr val="tx1"/>
                </a:solidFill>
                <a:round/>
                <a:headEnd/>
                <a:tailEn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grpSp>
        <p:sp>
          <p:nvSpPr>
            <p:cNvPr id="1054" name="Freeform 237"/>
            <p:cNvSpPr>
              <a:spLocks/>
            </p:cNvSpPr>
            <p:nvPr/>
          </p:nvSpPr>
          <p:spPr bwMode="auto">
            <a:xfrm>
              <a:off x="4276" y="1953"/>
              <a:ext cx="975" cy="1097"/>
            </a:xfrm>
            <a:custGeom>
              <a:avLst/>
              <a:gdLst>
                <a:gd name="T0" fmla="*/ 0 w 2178"/>
                <a:gd name="T1" fmla="*/ 0 h 2450"/>
                <a:gd name="T2" fmla="*/ 308 w 2178"/>
                <a:gd name="T3" fmla="*/ 763 h 2450"/>
                <a:gd name="T4" fmla="*/ 975 w 2178"/>
                <a:gd name="T5" fmla="*/ 1097 h 2450"/>
                <a:gd name="T6" fmla="*/ 0 60000 65536"/>
                <a:gd name="T7" fmla="*/ 0 60000 65536"/>
                <a:gd name="T8" fmla="*/ 0 60000 65536"/>
                <a:gd name="T9" fmla="*/ 0 w 2178"/>
                <a:gd name="T10" fmla="*/ 0 h 2450"/>
                <a:gd name="T11" fmla="*/ 2178 w 2178"/>
                <a:gd name="T12" fmla="*/ 2450 h 2450"/>
              </a:gdLst>
              <a:ahLst/>
              <a:cxnLst>
                <a:cxn ang="T6">
                  <a:pos x="T0" y="T1"/>
                </a:cxn>
                <a:cxn ang="T7">
                  <a:pos x="T2" y="T3"/>
                </a:cxn>
                <a:cxn ang="T8">
                  <a:pos x="T4" y="T5"/>
                </a:cxn>
              </a:cxnLst>
              <a:rect l="T9" t="T10" r="T11" b="T12"/>
              <a:pathLst>
                <a:path w="2178" h="2450">
                  <a:moveTo>
                    <a:pt x="0" y="0"/>
                  </a:moveTo>
                  <a:cubicBezTo>
                    <a:pt x="115" y="284"/>
                    <a:pt x="324" y="1295"/>
                    <a:pt x="687" y="1703"/>
                  </a:cubicBezTo>
                  <a:cubicBezTo>
                    <a:pt x="1050" y="2111"/>
                    <a:pt x="1867" y="2295"/>
                    <a:pt x="2178" y="2450"/>
                  </a:cubicBezTo>
                </a:path>
              </a:pathLst>
            </a:custGeom>
            <a:noFill/>
            <a:ln w="12700">
              <a:solidFill>
                <a:schemeClr val="hlink"/>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55" name="Freeform 238"/>
            <p:cNvSpPr>
              <a:spLocks/>
            </p:cNvSpPr>
            <p:nvPr/>
          </p:nvSpPr>
          <p:spPr bwMode="auto">
            <a:xfrm rot="-5400000">
              <a:off x="4377" y="2096"/>
              <a:ext cx="732" cy="1096"/>
            </a:xfrm>
            <a:custGeom>
              <a:avLst/>
              <a:gdLst>
                <a:gd name="T0" fmla="*/ 0 w 2178"/>
                <a:gd name="T1" fmla="*/ 0 h 2450"/>
                <a:gd name="T2" fmla="*/ 231 w 2178"/>
                <a:gd name="T3" fmla="*/ 762 h 2450"/>
                <a:gd name="T4" fmla="*/ 732 w 2178"/>
                <a:gd name="T5" fmla="*/ 1096 h 2450"/>
                <a:gd name="T6" fmla="*/ 0 60000 65536"/>
                <a:gd name="T7" fmla="*/ 0 60000 65536"/>
                <a:gd name="T8" fmla="*/ 0 60000 65536"/>
                <a:gd name="T9" fmla="*/ 0 w 2178"/>
                <a:gd name="T10" fmla="*/ 0 h 2450"/>
                <a:gd name="T11" fmla="*/ 2178 w 2178"/>
                <a:gd name="T12" fmla="*/ 2450 h 2450"/>
              </a:gdLst>
              <a:ahLst/>
              <a:cxnLst>
                <a:cxn ang="T6">
                  <a:pos x="T0" y="T1"/>
                </a:cxn>
                <a:cxn ang="T7">
                  <a:pos x="T2" y="T3"/>
                </a:cxn>
                <a:cxn ang="T8">
                  <a:pos x="T4" y="T5"/>
                </a:cxn>
              </a:cxnLst>
              <a:rect l="T9" t="T10" r="T11" b="T12"/>
              <a:pathLst>
                <a:path w="2178" h="2450">
                  <a:moveTo>
                    <a:pt x="0" y="0"/>
                  </a:moveTo>
                  <a:cubicBezTo>
                    <a:pt x="115" y="284"/>
                    <a:pt x="324" y="1295"/>
                    <a:pt x="687" y="1703"/>
                  </a:cubicBezTo>
                  <a:cubicBezTo>
                    <a:pt x="1050" y="2111"/>
                    <a:pt x="1867" y="2295"/>
                    <a:pt x="2178" y="2450"/>
                  </a:cubicBezTo>
                </a:path>
              </a:pathLst>
            </a:custGeom>
            <a:noFill/>
            <a:ln w="12700">
              <a:solidFill>
                <a:srgbClr val="FF0000"/>
              </a:solidFill>
              <a:round/>
              <a:headEnd/>
              <a:tailEnd/>
            </a:ln>
          </p:spPr>
          <p:txBody>
            <a:bodyP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56" name="Oval 239"/>
            <p:cNvSpPr>
              <a:spLocks noChangeArrowheads="1"/>
            </p:cNvSpPr>
            <p:nvPr/>
          </p:nvSpPr>
          <p:spPr bwMode="auto">
            <a:xfrm>
              <a:off x="4743" y="2847"/>
              <a:ext cx="61" cy="40"/>
            </a:xfrm>
            <a:prstGeom prst="ellipse">
              <a:avLst/>
            </a:prstGeom>
            <a:solidFill>
              <a:schemeClr val="accent1"/>
            </a:solidFill>
            <a:ln w="12700">
              <a:solidFill>
                <a:schemeClr val="tx1"/>
              </a:solidFill>
              <a:round/>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57" name="Text Box 240"/>
            <p:cNvSpPr txBox="1">
              <a:spLocks noChangeArrowheads="1"/>
            </p:cNvSpPr>
            <p:nvPr/>
          </p:nvSpPr>
          <p:spPr bwMode="auto">
            <a:xfrm>
              <a:off x="4150" y="2704"/>
              <a:ext cx="1224" cy="353"/>
            </a:xfrm>
            <a:prstGeom prst="rect">
              <a:avLst/>
            </a:prstGeom>
            <a:noFill/>
            <a:ln w="12700">
              <a:noFill/>
              <a:miter lim="800000"/>
              <a:headEnd/>
              <a:tailEnd/>
            </a:ln>
          </p:spPr>
          <p:txBody>
            <a:bodyPr>
              <a:spAutoFit/>
            </a:bodyPr>
            <a:lstStyle/>
            <a:p>
              <a:pPr algn="ctr" defTabSz="449263">
                <a:lnSpc>
                  <a:spcPct val="95000"/>
                </a:lnSpc>
                <a:buClr>
                  <a:srgbClr val="000000"/>
                </a:buClr>
                <a:buSzPct val="100000"/>
                <a:buFont typeface="Times New Roman" pitchFamily="18" charset="0"/>
                <a:buNone/>
              </a:pPr>
              <a:r>
                <a:rPr kumimoji="0" lang="en-US" altLang="ja-JP" sz="1600" b="1" dirty="0" smtClean="0">
                  <a:solidFill>
                    <a:srgbClr val="990099"/>
                  </a:solidFill>
                  <a:latin typeface="Comic Sans MS" pitchFamily="66" charset="0"/>
                  <a:ea typeface="ＭＳ Ｐゴシック" charset="-128"/>
                </a:rPr>
                <a:t>x10 Power </a:t>
              </a:r>
              <a:br>
                <a:rPr kumimoji="0" lang="en-US" altLang="ja-JP" sz="1600" b="1" dirty="0" smtClean="0">
                  <a:solidFill>
                    <a:srgbClr val="990099"/>
                  </a:solidFill>
                  <a:latin typeface="Comic Sans MS" pitchFamily="66" charset="0"/>
                  <a:ea typeface="ＭＳ Ｐゴシック" charset="-128"/>
                </a:rPr>
              </a:br>
              <a:r>
                <a:rPr kumimoji="0" lang="en-US" altLang="ja-JP" sz="1600" b="1" dirty="0" err="1" smtClean="0">
                  <a:solidFill>
                    <a:srgbClr val="990099"/>
                  </a:solidFill>
                  <a:latin typeface="Comic Sans MS" pitchFamily="66" charset="0"/>
                  <a:ea typeface="ＭＳ Ｐゴシック" charset="-128"/>
                </a:rPr>
                <a:t>Efficiencty</a:t>
              </a:r>
              <a:endParaRPr kumimoji="0" lang="ja-JP" altLang="en-US" sz="1600" b="1" dirty="0">
                <a:solidFill>
                  <a:srgbClr val="990099"/>
                </a:solidFill>
                <a:latin typeface="Comic Sans MS" pitchFamily="66" charset="0"/>
                <a:ea typeface="ＭＳ Ｐゴシック" charset="-128"/>
              </a:endParaRPr>
            </a:p>
          </p:txBody>
        </p:sp>
        <p:sp>
          <p:nvSpPr>
            <p:cNvPr id="1058" name="Oval 241"/>
            <p:cNvSpPr>
              <a:spLocks noChangeArrowheads="1"/>
            </p:cNvSpPr>
            <p:nvPr/>
          </p:nvSpPr>
          <p:spPr bwMode="auto">
            <a:xfrm>
              <a:off x="4256" y="1973"/>
              <a:ext cx="61" cy="41"/>
            </a:xfrm>
            <a:prstGeom prst="ellipse">
              <a:avLst/>
            </a:prstGeom>
            <a:solidFill>
              <a:srgbClr val="FFFF66"/>
            </a:solidFill>
            <a:ln w="12700">
              <a:solidFill>
                <a:schemeClr val="tx1"/>
              </a:solidFill>
              <a:round/>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59" name="Oval 242"/>
            <p:cNvSpPr>
              <a:spLocks noChangeArrowheads="1"/>
            </p:cNvSpPr>
            <p:nvPr/>
          </p:nvSpPr>
          <p:spPr bwMode="auto">
            <a:xfrm>
              <a:off x="5231" y="2339"/>
              <a:ext cx="60" cy="40"/>
            </a:xfrm>
            <a:prstGeom prst="ellipse">
              <a:avLst/>
            </a:prstGeom>
            <a:solidFill>
              <a:srgbClr val="FFFF66"/>
            </a:solidFill>
            <a:ln w="12700">
              <a:solidFill>
                <a:schemeClr val="tx1"/>
              </a:solidFill>
              <a:round/>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0" name="Text Box 243"/>
            <p:cNvSpPr txBox="1">
              <a:spLocks noChangeArrowheads="1"/>
            </p:cNvSpPr>
            <p:nvPr/>
          </p:nvSpPr>
          <p:spPr bwMode="auto">
            <a:xfrm>
              <a:off x="4241" y="1996"/>
              <a:ext cx="991" cy="390"/>
            </a:xfrm>
            <a:prstGeom prst="rect">
              <a:avLst/>
            </a:prstGeom>
            <a:noFill/>
            <a:ln w="12700">
              <a:noFill/>
              <a:miter lim="800000"/>
              <a:headEnd/>
              <a:tailEnd/>
            </a:ln>
          </p:spPr>
          <p:txBody>
            <a:bodyPr wrap="square">
              <a:spAutoFit/>
            </a:bodyPr>
            <a:lstStyle/>
            <a:p>
              <a:pPr defTabSz="449263">
                <a:lnSpc>
                  <a:spcPct val="95000"/>
                </a:lnSpc>
                <a:buClr>
                  <a:srgbClr val="000000"/>
                </a:buClr>
                <a:buSzPct val="100000"/>
                <a:buFont typeface="Times New Roman" pitchFamily="18" charset="0"/>
                <a:buNone/>
              </a:pPr>
              <a:r>
                <a:rPr kumimoji="0" lang="en-US" altLang="ja-JP" b="1" dirty="0" smtClean="0">
                  <a:solidFill>
                    <a:srgbClr val="000000"/>
                  </a:solidFill>
                  <a:latin typeface="Comic Sans MS" pitchFamily="66" charset="0"/>
                  <a:ea typeface="ＭＳ Ｐゴシック" charset="-128"/>
                </a:rPr>
                <a:t>Optimization Point</a:t>
              </a:r>
              <a:endParaRPr kumimoji="0" lang="ja-JP" altLang="en-US" b="1" dirty="0">
                <a:solidFill>
                  <a:srgbClr val="000000"/>
                </a:solidFill>
                <a:latin typeface="Comic Sans MS" pitchFamily="66" charset="0"/>
                <a:ea typeface="ＭＳ Ｐゴシック" charset="-128"/>
              </a:endParaRPr>
            </a:p>
          </p:txBody>
        </p:sp>
        <p:sp>
          <p:nvSpPr>
            <p:cNvPr id="1061" name="Line 244"/>
            <p:cNvSpPr>
              <a:spLocks noChangeShapeType="1"/>
            </p:cNvSpPr>
            <p:nvPr/>
          </p:nvSpPr>
          <p:spPr bwMode="auto">
            <a:xfrm flipH="1">
              <a:off x="4317" y="1933"/>
              <a:ext cx="81" cy="60"/>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2" name="Line 245"/>
            <p:cNvSpPr>
              <a:spLocks noChangeShapeType="1"/>
            </p:cNvSpPr>
            <p:nvPr/>
          </p:nvSpPr>
          <p:spPr bwMode="auto">
            <a:xfrm>
              <a:off x="4967" y="2136"/>
              <a:ext cx="122" cy="325"/>
            </a:xfrm>
            <a:prstGeom prst="line">
              <a:avLst/>
            </a:prstGeom>
            <a:noFill/>
            <a:ln w="12700">
              <a:solidFill>
                <a:schemeClr val="tx1"/>
              </a:solidFill>
              <a:round/>
              <a:headEnd/>
              <a:tailEnd type="triangle"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63" name="Text Box 246"/>
            <p:cNvSpPr txBox="1">
              <a:spLocks noChangeArrowheads="1"/>
            </p:cNvSpPr>
            <p:nvPr/>
          </p:nvSpPr>
          <p:spPr bwMode="auto">
            <a:xfrm>
              <a:off x="4256" y="2594"/>
              <a:ext cx="332" cy="144"/>
            </a:xfrm>
            <a:prstGeom prst="rect">
              <a:avLst/>
            </a:prstGeom>
            <a:noFill/>
            <a:ln w="12700">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900" b="1">
                  <a:solidFill>
                    <a:srgbClr val="CCCCFF"/>
                  </a:solidFill>
                  <a:latin typeface="Comic Sans MS" pitchFamily="66" charset="0"/>
                  <a:ea typeface="ＭＳ Ｐゴシック" charset="-128"/>
                </a:rPr>
                <a:t>Power</a:t>
              </a:r>
            </a:p>
          </p:txBody>
        </p:sp>
        <p:sp>
          <p:nvSpPr>
            <p:cNvPr id="1064" name="Text Box 247"/>
            <p:cNvSpPr txBox="1">
              <a:spLocks noChangeArrowheads="1"/>
            </p:cNvSpPr>
            <p:nvPr/>
          </p:nvSpPr>
          <p:spPr bwMode="auto">
            <a:xfrm>
              <a:off x="4845" y="2574"/>
              <a:ext cx="256" cy="144"/>
            </a:xfrm>
            <a:prstGeom prst="rect">
              <a:avLst/>
            </a:prstGeom>
            <a:noFill/>
            <a:ln w="12700">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900" b="1">
                  <a:solidFill>
                    <a:srgbClr val="FF0000"/>
                  </a:solidFill>
                  <a:latin typeface="Comic Sans MS" pitchFamily="66" charset="0"/>
                  <a:ea typeface="ＭＳ Ｐゴシック" charset="-128"/>
                </a:rPr>
                <a:t>Perf</a:t>
              </a:r>
            </a:p>
          </p:txBody>
        </p:sp>
      </p:grpSp>
      <p:sp>
        <p:nvSpPr>
          <p:cNvPr id="1043" name="AutoShape 251"/>
          <p:cNvSpPr>
            <a:spLocks noChangeArrowheads="1"/>
          </p:cNvSpPr>
          <p:nvPr/>
        </p:nvSpPr>
        <p:spPr bwMode="auto">
          <a:xfrm rot="1334785">
            <a:off x="4719638" y="2239963"/>
            <a:ext cx="504825" cy="336550"/>
          </a:xfrm>
          <a:prstGeom prst="rightArrow">
            <a:avLst>
              <a:gd name="adj1" fmla="val 50000"/>
              <a:gd name="adj2" fmla="val 37500"/>
            </a:avLst>
          </a:prstGeom>
          <a:solidFill>
            <a:schemeClr val="accent1"/>
          </a:solidFill>
          <a:ln w="9525">
            <a:solidFill>
              <a:schemeClr val="tx1"/>
            </a:solidFill>
            <a:miter lim="800000"/>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44" name="AutoShape 252"/>
          <p:cNvSpPr>
            <a:spLocks noChangeArrowheads="1"/>
          </p:cNvSpPr>
          <p:nvPr/>
        </p:nvSpPr>
        <p:spPr bwMode="auto">
          <a:xfrm rot="-900000">
            <a:off x="4718050" y="4886325"/>
            <a:ext cx="431800" cy="336550"/>
          </a:xfrm>
          <a:prstGeom prst="rightArrow">
            <a:avLst>
              <a:gd name="adj1" fmla="val 50000"/>
              <a:gd name="adj2" fmla="val 32075"/>
            </a:avLst>
          </a:prstGeom>
          <a:solidFill>
            <a:schemeClr val="accent1"/>
          </a:solidFill>
          <a:ln w="9525">
            <a:solidFill>
              <a:schemeClr val="tx1"/>
            </a:solidFill>
            <a:miter lim="800000"/>
            <a:headEnd/>
            <a:tailEnd/>
          </a:ln>
        </p:spPr>
        <p:txBody>
          <a:bodyPr wrap="none" anchor="ctr"/>
          <a:lstStyle/>
          <a:p>
            <a:pPr defTabSz="449263">
              <a:lnSpc>
                <a:spcPct val="95000"/>
              </a:lnSpc>
              <a:spcBef>
                <a:spcPct val="50000"/>
              </a:spcBef>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pic>
        <p:nvPicPr>
          <p:cNvPr id="1045" name="Picture 253"/>
          <p:cNvPicPr>
            <a:picLocks noChangeAspect="1" noChangeArrowheads="1"/>
          </p:cNvPicPr>
          <p:nvPr/>
        </p:nvPicPr>
        <p:blipFill>
          <a:blip r:embed="rId12" cstate="print"/>
          <a:srcRect/>
          <a:stretch>
            <a:fillRect/>
          </a:stretch>
        </p:blipFill>
        <p:spPr bwMode="auto">
          <a:xfrm>
            <a:off x="8035925" y="5602288"/>
            <a:ext cx="927100" cy="709612"/>
          </a:xfrm>
          <a:prstGeom prst="rect">
            <a:avLst/>
          </a:prstGeom>
          <a:noFill/>
          <a:ln w="9525">
            <a:noFill/>
            <a:miter lim="800000"/>
            <a:headEnd/>
            <a:tailEnd/>
          </a:ln>
        </p:spPr>
      </p:pic>
      <p:sp>
        <p:nvSpPr>
          <p:cNvPr id="1046" name="Line 254"/>
          <p:cNvSpPr>
            <a:spLocks noChangeShapeType="1"/>
          </p:cNvSpPr>
          <p:nvPr/>
        </p:nvSpPr>
        <p:spPr bwMode="auto">
          <a:xfrm>
            <a:off x="7089775" y="5157788"/>
            <a:ext cx="944563" cy="492125"/>
          </a:xfrm>
          <a:prstGeom prst="line">
            <a:avLst/>
          </a:prstGeom>
          <a:noFill/>
          <a:ln w="28575">
            <a:solidFill>
              <a:schemeClr val="tx1"/>
            </a:solidFill>
            <a:round/>
            <a:headEnd/>
            <a:tailEnd type="arrow"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47" name="Line 255"/>
          <p:cNvSpPr>
            <a:spLocks noChangeShapeType="1"/>
          </p:cNvSpPr>
          <p:nvPr/>
        </p:nvSpPr>
        <p:spPr bwMode="auto">
          <a:xfrm flipV="1">
            <a:off x="7092950" y="6237288"/>
            <a:ext cx="906463" cy="0"/>
          </a:xfrm>
          <a:prstGeom prst="line">
            <a:avLst/>
          </a:prstGeom>
          <a:noFill/>
          <a:ln w="28575">
            <a:solidFill>
              <a:schemeClr val="tx1"/>
            </a:solidFill>
            <a:round/>
            <a:headEnd/>
            <a:tailEnd type="arrow" w="med" len="med"/>
          </a:ln>
        </p:spPr>
        <p:txBody>
          <a:bodyPr/>
          <a:lstStyle/>
          <a:p>
            <a:pPr defTabSz="449263">
              <a:lnSpc>
                <a:spcPct val="95000"/>
              </a:lnSpc>
              <a:buClr>
                <a:srgbClr val="000000"/>
              </a:buClr>
              <a:buSzPct val="100000"/>
              <a:buFont typeface="Times New Roman" pitchFamily="18" charset="0"/>
              <a:buNone/>
            </a:pPr>
            <a:endParaRPr kumimoji="0" lang="ja-JP" altLang="en-US" sz="2000">
              <a:solidFill>
                <a:srgbClr val="FFFFFF"/>
              </a:solidFill>
              <a:latin typeface="Comic Sans MS" pitchFamily="66" charset="0"/>
              <a:ea typeface="ＭＳ Ｐゴシック" charset="-128"/>
            </a:endParaRPr>
          </a:p>
        </p:txBody>
      </p:sp>
      <p:sp>
        <p:nvSpPr>
          <p:cNvPr id="1049" name="Text Box 260"/>
          <p:cNvSpPr txBox="1">
            <a:spLocks noChangeArrowheads="1"/>
          </p:cNvSpPr>
          <p:nvPr/>
        </p:nvSpPr>
        <p:spPr bwMode="auto">
          <a:xfrm>
            <a:off x="5562600" y="6183313"/>
            <a:ext cx="3363913" cy="677108"/>
          </a:xfrm>
          <a:prstGeom prst="rect">
            <a:avLst/>
          </a:prstGeom>
          <a:noFill/>
          <a:ln w="12700">
            <a:noFill/>
            <a:miter lim="800000"/>
            <a:headEnd/>
            <a:tailEnd/>
          </a:ln>
        </p:spPr>
        <p:txBody>
          <a:bodyPr wrap="square">
            <a:spAutoFit/>
          </a:bodyPr>
          <a:lstStyle/>
          <a:p>
            <a:pPr algn="ctr" defTabSz="449263">
              <a:lnSpc>
                <a:spcPct val="95000"/>
              </a:lnSpc>
              <a:buClr>
                <a:srgbClr val="000000"/>
              </a:buClr>
              <a:buSzPct val="100000"/>
              <a:buFont typeface="Times New Roman" pitchFamily="18" charset="0"/>
              <a:buNone/>
            </a:pPr>
            <a:r>
              <a:rPr kumimoji="0" lang="en-US" altLang="ja-JP" sz="2000" b="1" dirty="0" smtClean="0">
                <a:solidFill>
                  <a:srgbClr val="990099"/>
                </a:solidFill>
                <a:latin typeface="Comic Sans MS" pitchFamily="66" charset="0"/>
                <a:ea typeface="ＭＳ Ｐゴシック" charset="-128"/>
              </a:rPr>
              <a:t>x1000</a:t>
            </a:r>
            <a:br>
              <a:rPr kumimoji="0" lang="en-US" altLang="ja-JP" sz="2000" b="1" dirty="0" smtClean="0">
                <a:solidFill>
                  <a:srgbClr val="990099"/>
                </a:solidFill>
                <a:latin typeface="Comic Sans MS" pitchFamily="66" charset="0"/>
                <a:ea typeface="ＭＳ Ｐゴシック" charset="-128"/>
              </a:rPr>
            </a:br>
            <a:r>
              <a:rPr kumimoji="0" lang="en-US" altLang="ja-JP" sz="2000" b="1" dirty="0" smtClean="0">
                <a:solidFill>
                  <a:srgbClr val="990099"/>
                </a:solidFill>
                <a:latin typeface="Comic Sans MS" pitchFamily="66" charset="0"/>
                <a:ea typeface="ＭＳ Ｐゴシック" charset="-128"/>
              </a:rPr>
              <a:t>Improvement in 10 years</a:t>
            </a:r>
            <a:endParaRPr kumimoji="0" lang="ja-JP" altLang="en-US" sz="2000" b="1" dirty="0">
              <a:solidFill>
                <a:srgbClr val="990099"/>
              </a:solidFill>
              <a:latin typeface="Comic Sans MS" pitchFamily="66" charset="0"/>
              <a:ea typeface="ＭＳ Ｐゴシック" charset="-128"/>
            </a:endParaRPr>
          </a:p>
        </p:txBody>
      </p:sp>
      <p:sp>
        <p:nvSpPr>
          <p:cNvPr id="1050" name="Rectangle 261"/>
          <p:cNvSpPr>
            <a:spLocks noChangeArrowheads="1"/>
          </p:cNvSpPr>
          <p:nvPr/>
        </p:nvSpPr>
        <p:spPr bwMode="auto">
          <a:xfrm>
            <a:off x="5219700" y="1268413"/>
            <a:ext cx="3449983" cy="355482"/>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dirty="0" smtClean="0">
                <a:solidFill>
                  <a:srgbClr val="000000"/>
                </a:solidFill>
                <a:latin typeface="Comic Sans MS" pitchFamily="66" charset="0"/>
                <a:ea typeface="ＭＳ Ｐゴシック" charset="-128"/>
              </a:rPr>
              <a:t>Auto-Tuning for </a:t>
            </a:r>
            <a:r>
              <a:rPr kumimoji="0" lang="en-US" altLang="ja-JP" dirty="0" err="1" smtClean="0">
                <a:solidFill>
                  <a:srgbClr val="000000"/>
                </a:solidFill>
                <a:latin typeface="Comic Sans MS" pitchFamily="66" charset="0"/>
                <a:ea typeface="ＭＳ Ｐゴシック" charset="-128"/>
              </a:rPr>
              <a:t>Perf</a:t>
            </a:r>
            <a:r>
              <a:rPr kumimoji="0" lang="en-US" altLang="ja-JP" dirty="0" smtClean="0">
                <a:solidFill>
                  <a:srgbClr val="000000"/>
                </a:solidFill>
                <a:latin typeface="Comic Sans MS" pitchFamily="66" charset="0"/>
                <a:ea typeface="ＭＳ Ｐゴシック" charset="-128"/>
              </a:rPr>
              <a:t>. &amp; Power</a:t>
            </a:r>
            <a:endParaRPr kumimoji="0" lang="ja-JP" altLang="en-US" dirty="0">
              <a:solidFill>
                <a:srgbClr val="000000"/>
              </a:solidFill>
              <a:latin typeface="Comic Sans MS" pitchFamily="66" charset="0"/>
              <a:ea typeface="ＭＳ Ｐゴシック" charset="-128"/>
            </a:endParaRPr>
          </a:p>
        </p:txBody>
      </p:sp>
      <p:pic>
        <p:nvPicPr>
          <p:cNvPr id="1051" name="Picture 101" descr="work180"/>
          <p:cNvPicPr>
            <a:picLocks noChangeAspect="1" noChangeArrowheads="1"/>
          </p:cNvPicPr>
          <p:nvPr/>
        </p:nvPicPr>
        <p:blipFill>
          <a:blip r:embed="rId13" cstate="print"/>
          <a:srcRect/>
          <a:stretch>
            <a:fillRect/>
          </a:stretch>
        </p:blipFill>
        <p:spPr bwMode="auto">
          <a:xfrm>
            <a:off x="179512" y="5373216"/>
            <a:ext cx="1295400" cy="868362"/>
          </a:xfrm>
          <a:prstGeom prst="rect">
            <a:avLst/>
          </a:prstGeom>
          <a:noFill/>
          <a:ln w="9525">
            <a:noFill/>
            <a:miter lim="800000"/>
            <a:headEnd/>
            <a:tailEnd/>
          </a:ln>
        </p:spPr>
      </p:pic>
      <p:pic>
        <p:nvPicPr>
          <p:cNvPr id="62" name="Picture 3" descr="P1070387"/>
          <p:cNvPicPr>
            <a:picLocks noChangeAspect="1" noChangeArrowheads="1"/>
          </p:cNvPicPr>
          <p:nvPr/>
        </p:nvPicPr>
        <p:blipFill>
          <a:blip r:embed="rId14" cstate="print"/>
          <a:srcRect/>
          <a:stretch>
            <a:fillRect/>
          </a:stretch>
        </p:blipFill>
        <p:spPr bwMode="auto">
          <a:xfrm>
            <a:off x="6172200" y="5181600"/>
            <a:ext cx="914400" cy="106382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kumimoji="1" lang="en-US" altLang="ja-JP" dirty="0" smtClean="0"/>
              <a:t>Tokyo Tech GPU Research</a:t>
            </a:r>
            <a:br>
              <a:rPr kumimoji="1" lang="en-US" altLang="ja-JP" dirty="0" smtClean="0"/>
            </a:br>
            <a:r>
              <a:rPr kumimoji="1" lang="en-US" altLang="ja-JP" dirty="0" smtClean="0"/>
              <a:t>1. Auto-Tuning GPU Numerical Libraries</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
            <a:ext cx="9144000" cy="857256"/>
          </a:xfrm>
        </p:spPr>
        <p:txBody>
          <a:bodyPr>
            <a:normAutofit fontScale="90000"/>
          </a:bodyPr>
          <a:lstStyle/>
          <a:p>
            <a:r>
              <a:rPr lang="en-US" sz="2800" b="1" dirty="0" smtClean="0"/>
              <a:t>“Auto-Tuning” Sparse Iterative Solvers on a Multi-GPU Clusters</a:t>
            </a:r>
            <a:r>
              <a:rPr lang="en-US" sz="3000" b="1" dirty="0" smtClean="0"/>
              <a:t/>
            </a:r>
            <a:br>
              <a:rPr lang="en-US" sz="3000" b="1" dirty="0" smtClean="0"/>
            </a:br>
            <a:r>
              <a:rPr lang="en-US" sz="2000" i="1" dirty="0" smtClean="0"/>
              <a:t>(A. </a:t>
            </a:r>
            <a:r>
              <a:rPr lang="en-US" sz="2000" i="1" dirty="0" err="1" smtClean="0"/>
              <a:t>Cevahir</a:t>
            </a:r>
            <a:r>
              <a:rPr lang="en-US" sz="2000" i="1" dirty="0" smtClean="0"/>
              <a:t>, A. </a:t>
            </a:r>
            <a:r>
              <a:rPr lang="en-US" sz="2000" i="1" dirty="0" err="1" smtClean="0"/>
              <a:t>Nukada</a:t>
            </a:r>
            <a:r>
              <a:rPr lang="en-US" sz="2000" i="1" dirty="0" smtClean="0"/>
              <a:t>, S. Matsuoka)</a:t>
            </a:r>
            <a:endParaRPr kumimoji="1" lang="ja-JP" altLang="en-US" sz="2000" i="1" dirty="0"/>
          </a:p>
        </p:txBody>
      </p:sp>
      <p:sp>
        <p:nvSpPr>
          <p:cNvPr id="9" name="Content Placeholder 2"/>
          <p:cNvSpPr txBox="1">
            <a:spLocks/>
          </p:cNvSpPr>
          <p:nvPr/>
        </p:nvSpPr>
        <p:spPr>
          <a:xfrm>
            <a:off x="0" y="1000108"/>
            <a:ext cx="9144000" cy="3286148"/>
          </a:xfrm>
          <a:prstGeom prst="rect">
            <a:avLst/>
          </a:prstGeom>
        </p:spPr>
        <p:txBody>
          <a:bodyPr vert="horz" lIns="91440" tIns="45720" rIns="91440" bIns="45720" rtlCol="0">
            <a:normAutofit fontScale="85000" lnSpcReduction="10000"/>
          </a:bodyPr>
          <a:lstStyle/>
          <a:p>
            <a:pPr algn="just" fontAlgn="auto">
              <a:spcBef>
                <a:spcPct val="20000"/>
              </a:spcBef>
              <a:spcAft>
                <a:spcPts val="0"/>
              </a:spcAft>
              <a:buFont typeface="Wingdings" pitchFamily="2" charset="2"/>
              <a:buChar char="Ø"/>
              <a:defRPr/>
            </a:pPr>
            <a:r>
              <a:rPr lang="en-US" altLang="ja-JP" sz="3200" dirty="0" smtClean="0">
                <a:solidFill>
                  <a:prstClr val="black"/>
                </a:solidFill>
                <a:latin typeface="Calibri"/>
                <a:ea typeface="ＭＳ Ｐゴシック"/>
              </a:rPr>
              <a:t>High communication due to irregular </a:t>
            </a:r>
            <a:r>
              <a:rPr lang="en-US" altLang="ja-JP" sz="3200" dirty="0" err="1" smtClean="0">
                <a:solidFill>
                  <a:prstClr val="black"/>
                </a:solidFill>
                <a:latin typeface="Calibri"/>
                <a:ea typeface="ＭＳ Ｐゴシック"/>
              </a:rPr>
              <a:t>sparsity</a:t>
            </a:r>
            <a:endParaRPr lang="en-US" altLang="ja-JP" sz="3200" dirty="0" smtClean="0">
              <a:solidFill>
                <a:prstClr val="black"/>
              </a:solidFill>
              <a:latin typeface="Calibri"/>
              <a:ea typeface="ＭＳ Ｐゴシック"/>
            </a:endParaRPr>
          </a:p>
          <a:p>
            <a:pPr marL="176213" lvl="1" indent="88900" algn="just" fontAlgn="auto">
              <a:spcBef>
                <a:spcPct val="20000"/>
              </a:spcBef>
              <a:spcAft>
                <a:spcPts val="0"/>
              </a:spcAft>
              <a:buFont typeface="Arial" pitchFamily="34" charset="0"/>
              <a:buChar char="•"/>
            </a:pPr>
            <a:r>
              <a:rPr lang="en-US" altLang="ja-JP" sz="2800" dirty="0" smtClean="0">
                <a:solidFill>
                  <a:prstClr val="black"/>
                </a:solidFill>
                <a:latin typeface="Calibri"/>
                <a:ea typeface="ＭＳ Ｐゴシック"/>
              </a:rPr>
              <a:t> GPU computing is fast, communication bottleneck is more severe</a:t>
            </a:r>
          </a:p>
          <a:p>
            <a:pPr algn="just" fontAlgn="auto">
              <a:spcBef>
                <a:spcPct val="20000"/>
              </a:spcBef>
              <a:spcAft>
                <a:spcPts val="0"/>
              </a:spcAft>
              <a:buFont typeface="Wingdings" pitchFamily="2" charset="2"/>
              <a:buChar char="Ø"/>
              <a:defRPr/>
            </a:pPr>
            <a:r>
              <a:rPr lang="en-US" altLang="ja-JP" sz="3200" dirty="0" smtClean="0">
                <a:solidFill>
                  <a:prstClr val="black"/>
                </a:solidFill>
                <a:latin typeface="Calibri"/>
                <a:ea typeface="ＭＳ Ｐゴシック"/>
              </a:rPr>
              <a:t>We propose techniques to achieve scalable parallelization </a:t>
            </a:r>
          </a:p>
          <a:p>
            <a:pPr marL="176213" lvl="1" indent="88900" algn="just" fontAlgn="auto">
              <a:spcBef>
                <a:spcPct val="20000"/>
              </a:spcBef>
              <a:spcAft>
                <a:spcPts val="0"/>
              </a:spcAft>
              <a:buFont typeface="Arial" pitchFamily="34" charset="0"/>
              <a:buChar char="•"/>
            </a:pPr>
            <a:r>
              <a:rPr lang="en-US" altLang="ja-JP" sz="2800" dirty="0" smtClean="0">
                <a:solidFill>
                  <a:prstClr val="black"/>
                </a:solidFill>
                <a:latin typeface="Calibri"/>
                <a:ea typeface="ＭＳ Ｐゴシック"/>
              </a:rPr>
              <a:t> A new sparse matrix-vector multiplication (</a:t>
            </a:r>
            <a:r>
              <a:rPr lang="en-US" altLang="ja-JP" sz="2800" dirty="0" err="1" smtClean="0">
                <a:solidFill>
                  <a:prstClr val="black"/>
                </a:solidFill>
                <a:latin typeface="Calibri"/>
                <a:ea typeface="ＭＳ Ｐゴシック"/>
              </a:rPr>
              <a:t>MxV</a:t>
            </a:r>
            <a:r>
              <a:rPr lang="en-US" altLang="ja-JP" sz="2800" dirty="0" smtClean="0">
                <a:solidFill>
                  <a:prstClr val="black"/>
                </a:solidFill>
                <a:latin typeface="Calibri"/>
                <a:ea typeface="ＭＳ Ｐゴシック"/>
              </a:rPr>
              <a:t>) kernel [</a:t>
            </a:r>
            <a:r>
              <a:rPr lang="en-US" altLang="ja-JP" sz="2800" i="1" dirty="0" smtClean="0">
                <a:solidFill>
                  <a:srgbClr val="FF0000"/>
                </a:solidFill>
                <a:latin typeface="Calibri"/>
                <a:ea typeface="ＭＳ Ｐゴシック"/>
              </a:rPr>
              <a:t>ICCS’09</a:t>
            </a:r>
            <a:r>
              <a:rPr lang="en-US" altLang="ja-JP" sz="2800" dirty="0" smtClean="0">
                <a:solidFill>
                  <a:prstClr val="black"/>
                </a:solidFill>
                <a:latin typeface="Calibri"/>
                <a:ea typeface="ＭＳ Ｐゴシック"/>
              </a:rPr>
              <a:t>]</a:t>
            </a:r>
          </a:p>
          <a:p>
            <a:pPr marL="176213" lvl="1" indent="88900" algn="just" fontAlgn="auto">
              <a:spcBef>
                <a:spcPct val="20000"/>
              </a:spcBef>
              <a:spcAft>
                <a:spcPts val="0"/>
              </a:spcAft>
              <a:buFont typeface="Arial" pitchFamily="34" charset="0"/>
              <a:buChar char="•"/>
            </a:pPr>
            <a:r>
              <a:rPr lang="en-US" altLang="ja-JP" sz="2800" dirty="0" smtClean="0">
                <a:solidFill>
                  <a:prstClr val="black"/>
                </a:solidFill>
                <a:latin typeface="Calibri"/>
                <a:ea typeface="ＭＳ Ｐゴシック"/>
              </a:rPr>
              <a:t> </a:t>
            </a:r>
            <a:r>
              <a:rPr lang="en-US" altLang="ja-JP" sz="2800" b="1" u="sng" dirty="0" smtClean="0">
                <a:solidFill>
                  <a:prstClr val="black"/>
                </a:solidFill>
                <a:latin typeface="Calibri"/>
                <a:ea typeface="ＭＳ Ｐゴシック"/>
              </a:rPr>
              <a:t>Auto-selection of optimal running </a:t>
            </a:r>
            <a:r>
              <a:rPr lang="en-US" altLang="ja-JP" sz="2800" b="1" u="sng" dirty="0" err="1" smtClean="0">
                <a:solidFill>
                  <a:prstClr val="black"/>
                </a:solidFill>
                <a:latin typeface="Calibri"/>
                <a:ea typeface="ＭＳ Ｐゴシック"/>
              </a:rPr>
              <a:t>MxV</a:t>
            </a:r>
            <a:r>
              <a:rPr lang="en-US" altLang="ja-JP" sz="2800" b="1" u="sng" dirty="0" smtClean="0">
                <a:solidFill>
                  <a:prstClr val="black"/>
                </a:solidFill>
                <a:latin typeface="Calibri"/>
                <a:ea typeface="ＭＳ Ｐゴシック"/>
              </a:rPr>
              <a:t> kernel </a:t>
            </a:r>
            <a:r>
              <a:rPr lang="en-US" altLang="ja-JP" sz="2800" dirty="0" smtClean="0">
                <a:solidFill>
                  <a:prstClr val="black"/>
                </a:solidFill>
                <a:latin typeface="Calibri"/>
                <a:ea typeface="ＭＳ Ｐゴシック"/>
              </a:rPr>
              <a:t>[</a:t>
            </a:r>
            <a:r>
              <a:rPr lang="en-US" altLang="ja-JP" sz="2800" i="1" dirty="0" smtClean="0">
                <a:solidFill>
                  <a:srgbClr val="FF0000"/>
                </a:solidFill>
                <a:latin typeface="Calibri"/>
                <a:ea typeface="ＭＳ Ｐゴシック"/>
              </a:rPr>
              <a:t>ISC’10</a:t>
            </a:r>
            <a:r>
              <a:rPr lang="en-US" altLang="ja-JP" sz="2800" dirty="0" smtClean="0">
                <a:solidFill>
                  <a:prstClr val="black"/>
                </a:solidFill>
                <a:latin typeface="Calibri"/>
                <a:ea typeface="ＭＳ Ｐゴシック"/>
              </a:rPr>
              <a:t>]</a:t>
            </a:r>
          </a:p>
          <a:p>
            <a:pPr marL="176213" lvl="1" indent="88900" algn="just" fontAlgn="auto">
              <a:spcBef>
                <a:spcPct val="20000"/>
              </a:spcBef>
              <a:spcAft>
                <a:spcPts val="0"/>
              </a:spcAft>
              <a:buFont typeface="Arial" pitchFamily="34" charset="0"/>
              <a:buChar char="•"/>
            </a:pPr>
            <a:r>
              <a:rPr lang="en-US" altLang="ja-JP" sz="2800" dirty="0" smtClean="0">
                <a:solidFill>
                  <a:prstClr val="black"/>
                </a:solidFill>
                <a:latin typeface="Calibri"/>
                <a:ea typeface="ＭＳ Ｐゴシック"/>
              </a:rPr>
              <a:t> Minimization of communication between GPUs [</a:t>
            </a:r>
            <a:r>
              <a:rPr lang="en-US" altLang="ja-JP" sz="2800" i="1" dirty="0" smtClean="0">
                <a:solidFill>
                  <a:srgbClr val="FF0000"/>
                </a:solidFill>
                <a:latin typeface="Calibri"/>
                <a:ea typeface="ＭＳ Ｐゴシック"/>
              </a:rPr>
              <a:t>ISC’10</a:t>
            </a:r>
            <a:r>
              <a:rPr lang="en-US" altLang="ja-JP" sz="2800" dirty="0" smtClean="0">
                <a:solidFill>
                  <a:prstClr val="black"/>
                </a:solidFill>
                <a:latin typeface="Calibri"/>
                <a:ea typeface="ＭＳ Ｐゴシック"/>
              </a:rPr>
              <a:t>]</a:t>
            </a:r>
            <a:endParaRPr lang="en-US" altLang="ja-JP" sz="3200" dirty="0" smtClean="0">
              <a:solidFill>
                <a:prstClr val="black"/>
              </a:solidFill>
              <a:latin typeface="Calibri"/>
              <a:ea typeface="ＭＳ Ｐゴシック"/>
            </a:endParaRPr>
          </a:p>
          <a:p>
            <a:pPr algn="just" fontAlgn="auto">
              <a:spcBef>
                <a:spcPct val="20000"/>
              </a:spcBef>
              <a:spcAft>
                <a:spcPts val="0"/>
              </a:spcAft>
              <a:buFont typeface="Wingdings" pitchFamily="2" charset="2"/>
              <a:buChar char="Ø"/>
              <a:defRPr/>
            </a:pPr>
            <a:r>
              <a:rPr lang="en-US" altLang="ja-JP" sz="3200" dirty="0" smtClean="0">
                <a:solidFill>
                  <a:prstClr val="black"/>
                </a:solidFill>
                <a:latin typeface="Calibri"/>
                <a:ea typeface="ＭＳ Ｐゴシック"/>
              </a:rPr>
              <a:t>Two methods: </a:t>
            </a:r>
            <a:r>
              <a:rPr lang="en-US" altLang="ja-JP" sz="3200" b="1" u="sng" dirty="0" smtClean="0">
                <a:solidFill>
                  <a:prstClr val="black"/>
                </a:solidFill>
                <a:latin typeface="Calibri"/>
                <a:ea typeface="ＭＳ Ｐゴシック"/>
              </a:rPr>
              <a:t>CG and </a:t>
            </a:r>
            <a:r>
              <a:rPr lang="en-US" altLang="ja-JP" sz="3200" b="1" u="sng" dirty="0" err="1" smtClean="0">
                <a:solidFill>
                  <a:prstClr val="black"/>
                </a:solidFill>
                <a:latin typeface="Calibri"/>
                <a:ea typeface="ＭＳ Ｐゴシック"/>
              </a:rPr>
              <a:t>PageRank</a:t>
            </a:r>
            <a:r>
              <a:rPr lang="en-US" altLang="ja-JP" sz="3200" b="1" u="sng" dirty="0" smtClean="0">
                <a:solidFill>
                  <a:prstClr val="black"/>
                </a:solidFill>
                <a:latin typeface="Calibri"/>
                <a:ea typeface="ＭＳ Ｐゴシック"/>
              </a:rPr>
              <a:t> (on 100CPUs)</a:t>
            </a:r>
            <a:endParaRPr lang="en-US" altLang="ja-JP" sz="2800" b="1" u="sng" dirty="0" smtClean="0">
              <a:solidFill>
                <a:prstClr val="black"/>
              </a:solidFill>
              <a:latin typeface="Calibri"/>
              <a:ea typeface="ＭＳ Ｐゴシック"/>
            </a:endParaRPr>
          </a:p>
        </p:txBody>
      </p:sp>
      <p:sp>
        <p:nvSpPr>
          <p:cNvPr id="10" name="TextBox 9"/>
          <p:cNvSpPr txBox="1"/>
          <p:nvPr/>
        </p:nvSpPr>
        <p:spPr>
          <a:xfrm>
            <a:off x="5301466" y="4019140"/>
            <a:ext cx="3913251" cy="330860"/>
          </a:xfrm>
          <a:prstGeom prst="rect">
            <a:avLst/>
          </a:prstGeom>
          <a:noFill/>
        </p:spPr>
        <p:txBody>
          <a:bodyPr wrap="none" rtlCol="0">
            <a:spAutoFit/>
          </a:bodyPr>
          <a:lstStyle/>
          <a:p>
            <a:pPr fontAlgn="auto">
              <a:spcBef>
                <a:spcPts val="0"/>
              </a:spcBef>
              <a:spcAft>
                <a:spcPts val="0"/>
              </a:spcAft>
            </a:pPr>
            <a:r>
              <a:rPr lang="en-US" altLang="ja-JP" sz="1550" u="sng" dirty="0" smtClean="0">
                <a:solidFill>
                  <a:prstClr val="black"/>
                </a:solidFill>
                <a:latin typeface="Calibri"/>
                <a:ea typeface="ＭＳ Ｐゴシック"/>
              </a:rPr>
              <a:t> Comparisons of different CG implementations</a:t>
            </a:r>
            <a:endParaRPr lang="ja-JP" altLang="en-US" sz="1550" u="sng">
              <a:solidFill>
                <a:prstClr val="black"/>
              </a:solidFill>
              <a:latin typeface="Calibri"/>
              <a:ea typeface="ＭＳ Ｐゴシック"/>
            </a:endParaRPr>
          </a:p>
        </p:txBody>
      </p:sp>
      <p:pic>
        <p:nvPicPr>
          <p:cNvPr id="13" name="Picture 4"/>
          <p:cNvPicPr>
            <a:picLocks noChangeAspect="1" noChangeArrowheads="1"/>
          </p:cNvPicPr>
          <p:nvPr/>
        </p:nvPicPr>
        <p:blipFill>
          <a:blip r:embed="rId3" cstate="print"/>
          <a:srcRect/>
          <a:stretch>
            <a:fillRect/>
          </a:stretch>
        </p:blipFill>
        <p:spPr bwMode="auto">
          <a:xfrm>
            <a:off x="5377565" y="4286256"/>
            <a:ext cx="3748872" cy="2544034"/>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0" y="4071942"/>
            <a:ext cx="5429256" cy="2786081"/>
          </a:xfrm>
          <a:prstGeom prst="rect">
            <a:avLst/>
          </a:prstGeom>
          <a:noFill/>
          <a:ln w="9525">
            <a:noFill/>
            <a:miter lim="800000"/>
            <a:headEnd/>
            <a:tailEnd/>
          </a:ln>
        </p:spPr>
      </p:pic>
      <p:sp>
        <p:nvSpPr>
          <p:cNvPr id="12" name="TextBox 11"/>
          <p:cNvSpPr txBox="1"/>
          <p:nvPr/>
        </p:nvSpPr>
        <p:spPr>
          <a:xfrm>
            <a:off x="1142976" y="3929066"/>
            <a:ext cx="2722861" cy="338554"/>
          </a:xfrm>
          <a:prstGeom prst="rect">
            <a:avLst/>
          </a:prstGeom>
          <a:noFill/>
        </p:spPr>
        <p:txBody>
          <a:bodyPr wrap="none" rtlCol="0">
            <a:spAutoFit/>
          </a:bodyPr>
          <a:lstStyle/>
          <a:p>
            <a:pPr fontAlgn="auto">
              <a:spcBef>
                <a:spcPts val="0"/>
              </a:spcBef>
              <a:spcAft>
                <a:spcPts val="0"/>
              </a:spcAft>
            </a:pPr>
            <a:r>
              <a:rPr lang="en-US" altLang="ja-JP" sz="1600" u="sng" dirty="0" smtClean="0">
                <a:solidFill>
                  <a:prstClr val="black"/>
                </a:solidFill>
                <a:latin typeface="Calibri"/>
                <a:ea typeface="ＭＳ Ｐゴシック"/>
              </a:rPr>
              <a:t>64-bit CG Performance Results</a:t>
            </a:r>
            <a:endParaRPr lang="ja-JP" altLang="en-US" sz="1600" u="sng">
              <a:solidFill>
                <a:prstClr val="black"/>
              </a:solidFill>
              <a:latin typeface="Calibri"/>
              <a:ea typeface="ＭＳ Ｐゴシック"/>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Autofit/>
          </a:bodyPr>
          <a:lstStyle/>
          <a:p>
            <a:r>
              <a:rPr lang="en-US" altLang="ja-JP" sz="3600" dirty="0" smtClean="0"/>
              <a:t>High performance Linpack on heterogeneous Supercomputers</a:t>
            </a:r>
            <a:r>
              <a:rPr lang="ja-JP" altLang="en-US" sz="3600" dirty="0" smtClean="0"/>
              <a:t> </a:t>
            </a:r>
            <a:r>
              <a:rPr lang="en-US" altLang="ja-JP" sz="2800" dirty="0" smtClean="0"/>
              <a:t>[IPDPS 08,10]</a:t>
            </a:r>
            <a:endParaRPr kumimoji="1" lang="ja-JP" altLang="en-US" sz="3600" dirty="0"/>
          </a:p>
        </p:txBody>
      </p:sp>
      <p:sp>
        <p:nvSpPr>
          <p:cNvPr id="3" name="コンテンツ プレースホルダ 2"/>
          <p:cNvSpPr>
            <a:spLocks noGrp="1"/>
          </p:cNvSpPr>
          <p:nvPr>
            <p:ph idx="1"/>
          </p:nvPr>
        </p:nvSpPr>
        <p:spPr>
          <a:xfrm>
            <a:off x="251520" y="1412777"/>
            <a:ext cx="8435280" cy="1224135"/>
          </a:xfrm>
        </p:spPr>
        <p:txBody>
          <a:bodyPr>
            <a:normAutofit fontScale="92500" lnSpcReduction="10000"/>
          </a:bodyPr>
          <a:lstStyle/>
          <a:p>
            <a:r>
              <a:rPr lang="en-US" altLang="ja-JP" sz="2000" dirty="0" smtClean="0"/>
              <a:t>Dense linear computation on large heterogeneous systems</a:t>
            </a:r>
          </a:p>
          <a:p>
            <a:pPr lvl="1"/>
            <a:r>
              <a:rPr lang="en-US" altLang="ja-JP" sz="1800" dirty="0" smtClean="0"/>
              <a:t>All types of processors are used for kernel (DGEMM)</a:t>
            </a:r>
          </a:p>
          <a:p>
            <a:pPr lvl="1"/>
            <a:r>
              <a:rPr lang="en-US" altLang="ja-JP" sz="1800" dirty="0" smtClean="0"/>
              <a:t>Even supporting “heterogeneous nodes”</a:t>
            </a:r>
          </a:p>
          <a:p>
            <a:pPr lvl="1"/>
            <a:r>
              <a:rPr lang="en-US" altLang="ja-JP" sz="1800" dirty="0" smtClean="0"/>
              <a:t>Load balancing techniques, tuning for reducing </a:t>
            </a:r>
            <a:r>
              <a:rPr lang="en-US" altLang="ja-JP" sz="1800" dirty="0" err="1" smtClean="0"/>
              <a:t>PCIe</a:t>
            </a:r>
            <a:r>
              <a:rPr lang="en-US" altLang="ja-JP" sz="1800" dirty="0" smtClean="0"/>
              <a:t> communication</a:t>
            </a:r>
          </a:p>
          <a:p>
            <a:pPr lvl="1"/>
            <a:endParaRPr kumimoji="1" lang="ja-JP" altLang="en-US" sz="1800" dirty="0"/>
          </a:p>
        </p:txBody>
      </p:sp>
      <p:sp>
        <p:nvSpPr>
          <p:cNvPr id="4" name="コンテンツ プレースホルダ 2"/>
          <p:cNvSpPr txBox="1">
            <a:spLocks/>
          </p:cNvSpPr>
          <p:nvPr/>
        </p:nvSpPr>
        <p:spPr>
          <a:xfrm>
            <a:off x="179512" y="3717033"/>
            <a:ext cx="8517632" cy="792087"/>
          </a:xfrm>
          <a:prstGeom prst="rect">
            <a:avLst/>
          </a:prstGeom>
        </p:spPr>
        <p:txBody>
          <a:bodyPr vert="horz" lIns="91440" tIns="45720" rIns="91440" bIns="45720" rtlCol="0">
            <a:normAutofit/>
          </a:bodyPr>
          <a:lstStyle/>
          <a:p>
            <a:pPr marL="342900" indent="-342900" fontAlgn="auto">
              <a:spcBef>
                <a:spcPct val="20000"/>
              </a:spcBef>
              <a:spcAft>
                <a:spcPts val="0"/>
              </a:spcAft>
              <a:buFont typeface="Arial" pitchFamily="34" charset="0"/>
              <a:buChar char="•"/>
              <a:defRPr/>
            </a:pPr>
            <a:r>
              <a:rPr lang="en-US" altLang="ja-JP" sz="2000" dirty="0" smtClean="0">
                <a:solidFill>
                  <a:prstClr val="black"/>
                </a:solidFill>
                <a:latin typeface="Calibri"/>
                <a:ea typeface="ＭＳ Ｐゴシック"/>
              </a:rPr>
              <a:t>&gt;10,000 CPU cores, &gt;600 </a:t>
            </a:r>
            <a:r>
              <a:rPr lang="en-US" altLang="ja-JP" sz="2000" dirty="0" err="1" smtClean="0">
                <a:solidFill>
                  <a:prstClr val="black"/>
                </a:solidFill>
                <a:latin typeface="Calibri"/>
                <a:ea typeface="ＭＳ Ｐゴシック"/>
              </a:rPr>
              <a:t>Teslas</a:t>
            </a:r>
            <a:r>
              <a:rPr lang="en-US" altLang="ja-JP" sz="2000" dirty="0" smtClean="0">
                <a:solidFill>
                  <a:prstClr val="black"/>
                </a:solidFill>
                <a:latin typeface="Calibri"/>
                <a:ea typeface="ＭＳ Ｐゴシック"/>
              </a:rPr>
              <a:t>, &gt;600 ClearSpeed are cooperatively used </a:t>
            </a:r>
            <a:endParaRPr lang="en-US" altLang="ja-JP" dirty="0" smtClean="0">
              <a:solidFill>
                <a:prstClr val="black"/>
              </a:solidFill>
              <a:latin typeface="Calibri"/>
              <a:ea typeface="ＭＳ Ｐゴシック"/>
            </a:endParaRPr>
          </a:p>
          <a:p>
            <a:pPr marL="742950" lvl="1" indent="-285750" fontAlgn="auto">
              <a:spcBef>
                <a:spcPct val="20000"/>
              </a:spcBef>
              <a:spcAft>
                <a:spcPts val="0"/>
              </a:spcAft>
              <a:buFont typeface="Arial" pitchFamily="34" charset="0"/>
              <a:buChar char="–"/>
              <a:defRPr/>
            </a:pPr>
            <a:r>
              <a:rPr lang="en-US" altLang="ja-JP" dirty="0" smtClean="0">
                <a:solidFill>
                  <a:srgbClr val="FF0000"/>
                </a:solidFill>
                <a:latin typeface="Calibri"/>
                <a:ea typeface="ＭＳ Ｐゴシック"/>
              </a:rPr>
              <a:t>87.01TFlops</a:t>
            </a:r>
            <a:r>
              <a:rPr lang="en-US" altLang="ja-JP" dirty="0" smtClean="0">
                <a:solidFill>
                  <a:prstClr val="black"/>
                </a:solidFill>
                <a:latin typeface="Calibri"/>
                <a:ea typeface="ＭＳ Ｐゴシック"/>
              </a:rPr>
              <a:t>, 53% efficiency </a:t>
            </a:r>
            <a:r>
              <a:rPr lang="en-US" altLang="ja-JP" dirty="0" smtClean="0">
                <a:solidFill>
                  <a:prstClr val="black"/>
                </a:solidFill>
                <a:latin typeface="Calibri"/>
                <a:ea typeface="ＭＳ Ｐゴシック"/>
                <a:sym typeface="Wingdings" pitchFamily="2" charset="2"/>
              </a:rPr>
              <a:t> 7 times improvements on Top 500 ranking</a:t>
            </a:r>
            <a:endParaRPr lang="en-US" altLang="ja-JP" dirty="0" smtClean="0">
              <a:solidFill>
                <a:prstClr val="black"/>
              </a:solidFill>
              <a:latin typeface="Calibri"/>
              <a:ea typeface="ＭＳ Ｐゴシック"/>
            </a:endParaRPr>
          </a:p>
        </p:txBody>
      </p:sp>
      <p:grpSp>
        <p:nvGrpSpPr>
          <p:cNvPr id="35" name="グループ化 34"/>
          <p:cNvGrpSpPr/>
          <p:nvPr/>
        </p:nvGrpSpPr>
        <p:grpSpPr>
          <a:xfrm>
            <a:off x="1115616" y="2636912"/>
            <a:ext cx="4248472" cy="1152128"/>
            <a:chOff x="2357422" y="2786058"/>
            <a:chExt cx="6615113" cy="2072710"/>
          </a:xfrm>
        </p:grpSpPr>
        <p:sp>
          <p:nvSpPr>
            <p:cNvPr id="5" name="Rectangle 11"/>
            <p:cNvSpPr>
              <a:spLocks noChangeArrowheads="1"/>
            </p:cNvSpPr>
            <p:nvPr/>
          </p:nvSpPr>
          <p:spPr bwMode="auto">
            <a:xfrm>
              <a:off x="7908910" y="2862258"/>
              <a:ext cx="917575" cy="381000"/>
            </a:xfrm>
            <a:prstGeom prst="rect">
              <a:avLst/>
            </a:prstGeom>
            <a:solidFill>
              <a:srgbClr val="FFFF99"/>
            </a:solidFill>
            <a:ln w="9525">
              <a:no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6" name="Rectangle 12"/>
            <p:cNvSpPr>
              <a:spLocks noChangeArrowheads="1"/>
            </p:cNvSpPr>
            <p:nvPr/>
          </p:nvSpPr>
          <p:spPr bwMode="auto">
            <a:xfrm>
              <a:off x="7912085" y="3243258"/>
              <a:ext cx="914400" cy="990600"/>
            </a:xfrm>
            <a:prstGeom prst="rect">
              <a:avLst/>
            </a:prstGeom>
            <a:solidFill>
              <a:schemeClr val="accent1"/>
            </a:solidFill>
            <a:ln w="9525">
              <a:noFill/>
              <a:miter lim="800000"/>
              <a:headEnd/>
              <a:tailEnd/>
            </a:ln>
          </p:spPr>
          <p:txBody>
            <a:bodyPr wrap="none" anchor="ctr"/>
            <a:lstStyle/>
            <a:p>
              <a:pPr algn="ctr" fontAlgn="auto">
                <a:spcBef>
                  <a:spcPts val="0"/>
                </a:spcBef>
                <a:spcAft>
                  <a:spcPts val="0"/>
                </a:spcAft>
              </a:pPr>
              <a:endParaRPr lang="ja-JP" altLang="ja-JP" sz="1200">
                <a:solidFill>
                  <a:prstClr val="black"/>
                </a:solidFill>
                <a:latin typeface="Calibri"/>
                <a:ea typeface="ＭＳ Ｐゴシック"/>
              </a:endParaRPr>
            </a:p>
          </p:txBody>
        </p:sp>
        <p:sp>
          <p:nvSpPr>
            <p:cNvPr id="7" name="Rectangle 13"/>
            <p:cNvSpPr>
              <a:spLocks noChangeArrowheads="1"/>
            </p:cNvSpPr>
            <p:nvPr/>
          </p:nvSpPr>
          <p:spPr bwMode="auto">
            <a:xfrm>
              <a:off x="6838935" y="2862258"/>
              <a:ext cx="917575" cy="381000"/>
            </a:xfrm>
            <a:prstGeom prst="rect">
              <a:avLst/>
            </a:prstGeom>
            <a:solidFill>
              <a:srgbClr val="FF8181"/>
            </a:solidFill>
            <a:ln w="9525">
              <a:no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8" name="Rectangle 14"/>
            <p:cNvSpPr>
              <a:spLocks noChangeArrowheads="1"/>
            </p:cNvSpPr>
            <p:nvPr/>
          </p:nvSpPr>
          <p:spPr bwMode="auto">
            <a:xfrm>
              <a:off x="6842110" y="3243258"/>
              <a:ext cx="914400" cy="990600"/>
            </a:xfrm>
            <a:prstGeom prst="rect">
              <a:avLst/>
            </a:prstGeom>
            <a:solidFill>
              <a:srgbClr val="81FF81"/>
            </a:solidFill>
            <a:ln w="9525">
              <a:noFill/>
              <a:miter lim="800000"/>
              <a:headEnd/>
              <a:tailEnd/>
            </a:ln>
          </p:spPr>
          <p:txBody>
            <a:bodyPr wrap="none" anchor="ctr"/>
            <a:lstStyle/>
            <a:p>
              <a:pPr algn="ctr" fontAlgn="auto">
                <a:spcBef>
                  <a:spcPts val="0"/>
                </a:spcBef>
                <a:spcAft>
                  <a:spcPts val="0"/>
                </a:spcAft>
              </a:pPr>
              <a:endParaRPr lang="ja-JP" altLang="ja-JP" sz="1200">
                <a:solidFill>
                  <a:prstClr val="black"/>
                </a:solidFill>
                <a:latin typeface="Calibri"/>
                <a:ea typeface="ＭＳ Ｐゴシック"/>
              </a:endParaRPr>
            </a:p>
          </p:txBody>
        </p:sp>
        <p:sp>
          <p:nvSpPr>
            <p:cNvPr id="9" name="Rectangle 15"/>
            <p:cNvSpPr>
              <a:spLocks noChangeArrowheads="1"/>
            </p:cNvSpPr>
            <p:nvPr/>
          </p:nvSpPr>
          <p:spPr bwMode="auto">
            <a:xfrm>
              <a:off x="5772135" y="2862258"/>
              <a:ext cx="841375" cy="685800"/>
            </a:xfrm>
            <a:prstGeom prst="rect">
              <a:avLst/>
            </a:prstGeom>
            <a:solidFill>
              <a:srgbClr val="FF8181"/>
            </a:solidFill>
            <a:ln w="9525">
              <a:no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0" name="Rectangle 16"/>
            <p:cNvSpPr>
              <a:spLocks noChangeArrowheads="1"/>
            </p:cNvSpPr>
            <p:nvPr/>
          </p:nvSpPr>
          <p:spPr bwMode="auto">
            <a:xfrm>
              <a:off x="5775310" y="3548058"/>
              <a:ext cx="841375" cy="685800"/>
            </a:xfrm>
            <a:prstGeom prst="rect">
              <a:avLst/>
            </a:prstGeom>
            <a:solidFill>
              <a:srgbClr val="FFFF99"/>
            </a:solidFill>
            <a:ln w="9525">
              <a:no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1" name="Rectangle 17"/>
            <p:cNvSpPr>
              <a:spLocks noChangeArrowheads="1"/>
            </p:cNvSpPr>
            <p:nvPr/>
          </p:nvSpPr>
          <p:spPr bwMode="auto">
            <a:xfrm>
              <a:off x="2357422" y="2786058"/>
              <a:ext cx="6615113" cy="1576388"/>
            </a:xfrm>
            <a:prstGeom prst="rect">
              <a:avLst/>
            </a:prstGeom>
            <a:noFill/>
            <a:ln w="9525">
              <a:solidFill>
                <a:schemeClr val="tx1"/>
              </a:solidFill>
              <a:miter lim="800000"/>
              <a:headEnd/>
              <a:tailEnd/>
            </a:ln>
          </p:spPr>
          <p:txBody>
            <a:bodyPr wrap="none" anchor="ctr"/>
            <a:lstStyle/>
            <a:p>
              <a:pPr algn="ctr" fontAlgn="auto">
                <a:spcBef>
                  <a:spcPts val="0"/>
                </a:spcBef>
                <a:spcAft>
                  <a:spcPts val="0"/>
                </a:spcAft>
              </a:pPr>
              <a:endParaRPr lang="ja-JP" altLang="ja-JP" sz="1200">
                <a:solidFill>
                  <a:prstClr val="black"/>
                </a:solidFill>
                <a:latin typeface="Calibri"/>
                <a:ea typeface="ＭＳ Ｐゴシック"/>
              </a:endParaRPr>
            </a:p>
          </p:txBody>
        </p:sp>
        <p:sp>
          <p:nvSpPr>
            <p:cNvPr id="12" name="Rectangle 18"/>
            <p:cNvSpPr>
              <a:spLocks noChangeArrowheads="1"/>
            </p:cNvSpPr>
            <p:nvPr/>
          </p:nvSpPr>
          <p:spPr bwMode="auto">
            <a:xfrm>
              <a:off x="4695810" y="3571871"/>
              <a:ext cx="215900" cy="358775"/>
            </a:xfrm>
            <a:prstGeom prst="rect">
              <a:avLst/>
            </a:prstGeom>
            <a:solidFill>
              <a:schemeClr val="bg1">
                <a:lumMod val="65000"/>
              </a:schemeClr>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3" name="Rectangle 19"/>
            <p:cNvSpPr>
              <a:spLocks noChangeArrowheads="1"/>
            </p:cNvSpPr>
            <p:nvPr/>
          </p:nvSpPr>
          <p:spPr bwMode="auto">
            <a:xfrm>
              <a:off x="5056172" y="3571871"/>
              <a:ext cx="215900" cy="358775"/>
            </a:xfrm>
            <a:prstGeom prst="rect">
              <a:avLst/>
            </a:prstGeom>
            <a:solidFill>
              <a:schemeClr val="bg1">
                <a:lumMod val="65000"/>
              </a:schemeClr>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4" name="Rectangle 20"/>
            <p:cNvSpPr>
              <a:spLocks noChangeArrowheads="1"/>
            </p:cNvSpPr>
            <p:nvPr/>
          </p:nvSpPr>
          <p:spPr bwMode="auto">
            <a:xfrm>
              <a:off x="2495535" y="3571871"/>
              <a:ext cx="215900" cy="358775"/>
            </a:xfrm>
            <a:prstGeom prst="rect">
              <a:avLst/>
            </a:prstGeom>
            <a:solidFill>
              <a:srgbClr val="FFFF99"/>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5" name="Rectangle 21"/>
            <p:cNvSpPr>
              <a:spLocks noChangeArrowheads="1"/>
            </p:cNvSpPr>
            <p:nvPr/>
          </p:nvSpPr>
          <p:spPr bwMode="auto">
            <a:xfrm>
              <a:off x="2855897" y="3571871"/>
              <a:ext cx="215900" cy="358775"/>
            </a:xfrm>
            <a:prstGeom prst="rect">
              <a:avLst/>
            </a:prstGeom>
            <a:solidFill>
              <a:srgbClr val="FFFF99"/>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6" name="Rectangle 22"/>
            <p:cNvSpPr>
              <a:spLocks noChangeArrowheads="1"/>
            </p:cNvSpPr>
            <p:nvPr/>
          </p:nvSpPr>
          <p:spPr bwMode="auto">
            <a:xfrm>
              <a:off x="3214672" y="3571871"/>
              <a:ext cx="215900" cy="358775"/>
            </a:xfrm>
            <a:prstGeom prst="rect">
              <a:avLst/>
            </a:prstGeom>
            <a:solidFill>
              <a:srgbClr val="FFFF99"/>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7" name="Rectangle 23"/>
            <p:cNvSpPr>
              <a:spLocks noChangeArrowheads="1"/>
            </p:cNvSpPr>
            <p:nvPr/>
          </p:nvSpPr>
          <p:spPr bwMode="auto">
            <a:xfrm>
              <a:off x="3575035" y="3571871"/>
              <a:ext cx="215900" cy="358775"/>
            </a:xfrm>
            <a:prstGeom prst="rect">
              <a:avLst/>
            </a:prstGeom>
            <a:solidFill>
              <a:srgbClr val="99CCFF"/>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8" name="Rectangle 24"/>
            <p:cNvSpPr>
              <a:spLocks noChangeArrowheads="1"/>
            </p:cNvSpPr>
            <p:nvPr/>
          </p:nvSpPr>
          <p:spPr bwMode="auto">
            <a:xfrm>
              <a:off x="3935397" y="3571871"/>
              <a:ext cx="215900" cy="358775"/>
            </a:xfrm>
            <a:prstGeom prst="rect">
              <a:avLst/>
            </a:prstGeom>
            <a:solidFill>
              <a:srgbClr val="99CCFF"/>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19" name="Rectangle 25"/>
            <p:cNvSpPr>
              <a:spLocks noChangeArrowheads="1"/>
            </p:cNvSpPr>
            <p:nvPr/>
          </p:nvSpPr>
          <p:spPr bwMode="auto">
            <a:xfrm>
              <a:off x="4295760" y="3571871"/>
              <a:ext cx="215900" cy="358775"/>
            </a:xfrm>
            <a:prstGeom prst="rect">
              <a:avLst/>
            </a:prstGeom>
            <a:solidFill>
              <a:srgbClr val="99CCFF"/>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0" name="Rectangle 26"/>
            <p:cNvSpPr>
              <a:spLocks noChangeArrowheads="1"/>
            </p:cNvSpPr>
            <p:nvPr/>
          </p:nvSpPr>
          <p:spPr bwMode="auto">
            <a:xfrm>
              <a:off x="4703747" y="2938458"/>
              <a:ext cx="215900" cy="358775"/>
            </a:xfrm>
            <a:prstGeom prst="rect">
              <a:avLst/>
            </a:prstGeom>
            <a:solidFill>
              <a:schemeClr val="bg1">
                <a:lumMod val="65000"/>
              </a:schemeClr>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1" name="Rectangle 27"/>
            <p:cNvSpPr>
              <a:spLocks noChangeArrowheads="1"/>
            </p:cNvSpPr>
            <p:nvPr/>
          </p:nvSpPr>
          <p:spPr bwMode="auto">
            <a:xfrm>
              <a:off x="5064110" y="2938458"/>
              <a:ext cx="215900" cy="358775"/>
            </a:xfrm>
            <a:prstGeom prst="rect">
              <a:avLst/>
            </a:prstGeom>
            <a:solidFill>
              <a:schemeClr val="bg1">
                <a:lumMod val="65000"/>
              </a:schemeClr>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2" name="Rectangle 28"/>
            <p:cNvSpPr>
              <a:spLocks noChangeArrowheads="1"/>
            </p:cNvSpPr>
            <p:nvPr/>
          </p:nvSpPr>
          <p:spPr bwMode="auto">
            <a:xfrm>
              <a:off x="2503472" y="2938458"/>
              <a:ext cx="215900" cy="358775"/>
            </a:xfrm>
            <a:prstGeom prst="rect">
              <a:avLst/>
            </a:prstGeom>
            <a:solidFill>
              <a:srgbClr val="FF81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3" name="Rectangle 29"/>
            <p:cNvSpPr>
              <a:spLocks noChangeArrowheads="1"/>
            </p:cNvSpPr>
            <p:nvPr/>
          </p:nvSpPr>
          <p:spPr bwMode="auto">
            <a:xfrm>
              <a:off x="2863835" y="2938458"/>
              <a:ext cx="215900" cy="358775"/>
            </a:xfrm>
            <a:prstGeom prst="rect">
              <a:avLst/>
            </a:prstGeom>
            <a:solidFill>
              <a:srgbClr val="FF81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4" name="Rectangle 30"/>
            <p:cNvSpPr>
              <a:spLocks noChangeArrowheads="1"/>
            </p:cNvSpPr>
            <p:nvPr/>
          </p:nvSpPr>
          <p:spPr bwMode="auto">
            <a:xfrm>
              <a:off x="3224197" y="2938458"/>
              <a:ext cx="215900" cy="358775"/>
            </a:xfrm>
            <a:prstGeom prst="rect">
              <a:avLst/>
            </a:prstGeom>
            <a:solidFill>
              <a:srgbClr val="FF81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5" name="Rectangle 31"/>
            <p:cNvSpPr>
              <a:spLocks noChangeArrowheads="1"/>
            </p:cNvSpPr>
            <p:nvPr/>
          </p:nvSpPr>
          <p:spPr bwMode="auto">
            <a:xfrm>
              <a:off x="3584560" y="2938458"/>
              <a:ext cx="215900" cy="358775"/>
            </a:xfrm>
            <a:prstGeom prst="rect">
              <a:avLst/>
            </a:prstGeom>
            <a:solidFill>
              <a:srgbClr val="81FF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6" name="Rectangle 32"/>
            <p:cNvSpPr>
              <a:spLocks noChangeArrowheads="1"/>
            </p:cNvSpPr>
            <p:nvPr/>
          </p:nvSpPr>
          <p:spPr bwMode="auto">
            <a:xfrm>
              <a:off x="3944922" y="2938458"/>
              <a:ext cx="215900" cy="358775"/>
            </a:xfrm>
            <a:prstGeom prst="rect">
              <a:avLst/>
            </a:prstGeom>
            <a:solidFill>
              <a:srgbClr val="81FF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7" name="Rectangle 33"/>
            <p:cNvSpPr>
              <a:spLocks noChangeArrowheads="1"/>
            </p:cNvSpPr>
            <p:nvPr/>
          </p:nvSpPr>
          <p:spPr bwMode="auto">
            <a:xfrm>
              <a:off x="4305285" y="2938458"/>
              <a:ext cx="215900" cy="358775"/>
            </a:xfrm>
            <a:prstGeom prst="rect">
              <a:avLst/>
            </a:prstGeom>
            <a:solidFill>
              <a:srgbClr val="81FF81"/>
            </a:solidFill>
            <a:ln w="9525">
              <a:solidFill>
                <a:schemeClr val="tx1"/>
              </a:solidFill>
              <a:miter lim="800000"/>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28" name="Text Box 34"/>
            <p:cNvSpPr txBox="1">
              <a:spLocks noChangeArrowheads="1"/>
            </p:cNvSpPr>
            <p:nvPr/>
          </p:nvSpPr>
          <p:spPr bwMode="auto">
            <a:xfrm>
              <a:off x="3105134" y="3930646"/>
              <a:ext cx="2117415" cy="477374"/>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400">
                  <a:solidFill>
                    <a:prstClr val="black"/>
                  </a:solidFill>
                  <a:latin typeface="Calibri"/>
                  <a:ea typeface="ＭＳ Ｐゴシック"/>
                </a:rPr>
                <a:t>16 Opteron cores</a:t>
              </a:r>
            </a:p>
          </p:txBody>
        </p:sp>
        <p:sp>
          <p:nvSpPr>
            <p:cNvPr id="29" name="Rectangle 35"/>
            <p:cNvSpPr>
              <a:spLocks noChangeArrowheads="1"/>
            </p:cNvSpPr>
            <p:nvPr/>
          </p:nvSpPr>
          <p:spPr bwMode="auto">
            <a:xfrm>
              <a:off x="5772135" y="2849558"/>
              <a:ext cx="838200" cy="1368425"/>
            </a:xfrm>
            <a:prstGeom prst="rect">
              <a:avLst/>
            </a:prstGeom>
            <a:noFill/>
            <a:ln w="9525">
              <a:solidFill>
                <a:schemeClr val="tx1"/>
              </a:solidFill>
              <a:miter lim="800000"/>
              <a:headEnd/>
              <a:tailEnd/>
            </a:ln>
          </p:spPr>
          <p:txBody>
            <a:bodyPr wrap="none" anchor="ctr"/>
            <a:lstStyle/>
            <a:p>
              <a:pPr algn="ctr" fontAlgn="auto">
                <a:spcBef>
                  <a:spcPts val="0"/>
                </a:spcBef>
                <a:spcAft>
                  <a:spcPts val="0"/>
                </a:spcAft>
              </a:pPr>
              <a:r>
                <a:rPr lang="en-US" altLang="ja-JP" sz="1400">
                  <a:solidFill>
                    <a:prstClr val="black"/>
                  </a:solidFill>
                  <a:latin typeface="Calibri"/>
                  <a:ea typeface="ＭＳ Ｐゴシック"/>
                </a:rPr>
                <a:t>Clear</a:t>
              </a:r>
            </a:p>
            <a:p>
              <a:pPr algn="ctr" fontAlgn="auto">
                <a:spcBef>
                  <a:spcPts val="0"/>
                </a:spcBef>
                <a:spcAft>
                  <a:spcPts val="0"/>
                </a:spcAft>
              </a:pPr>
              <a:r>
                <a:rPr lang="en-US" altLang="ja-JP" sz="1400">
                  <a:solidFill>
                    <a:prstClr val="black"/>
                  </a:solidFill>
                  <a:latin typeface="Calibri"/>
                  <a:ea typeface="ＭＳ Ｐゴシック"/>
                </a:rPr>
                <a:t>Speed</a:t>
              </a:r>
            </a:p>
          </p:txBody>
        </p:sp>
        <p:sp>
          <p:nvSpPr>
            <p:cNvPr id="30" name="Oval 36"/>
            <p:cNvSpPr>
              <a:spLocks noChangeArrowheads="1"/>
            </p:cNvSpPr>
            <p:nvPr/>
          </p:nvSpPr>
          <p:spPr bwMode="auto">
            <a:xfrm>
              <a:off x="4552935" y="2786058"/>
              <a:ext cx="792162" cy="1360488"/>
            </a:xfrm>
            <a:prstGeom prst="ellipse">
              <a:avLst/>
            </a:prstGeom>
            <a:noFill/>
            <a:ln w="9525">
              <a:solidFill>
                <a:schemeClr val="tx1"/>
              </a:solidFill>
              <a:round/>
              <a:headEnd/>
              <a:tailEnd/>
            </a:ln>
          </p:spPr>
          <p:txBody>
            <a:bodyPr wrap="none" anchor="ctr"/>
            <a:lstStyle/>
            <a:p>
              <a:pPr fontAlgn="auto">
                <a:spcBef>
                  <a:spcPts val="0"/>
                </a:spcBef>
                <a:spcAft>
                  <a:spcPts val="0"/>
                </a:spcAft>
              </a:pPr>
              <a:endParaRPr lang="ja-JP" altLang="en-US" sz="1200">
                <a:solidFill>
                  <a:prstClr val="black"/>
                </a:solidFill>
                <a:latin typeface="Calibri"/>
                <a:ea typeface="ＭＳ Ｐゴシック"/>
              </a:endParaRPr>
            </a:p>
          </p:txBody>
        </p:sp>
        <p:sp>
          <p:nvSpPr>
            <p:cNvPr id="31" name="Rectangle 38"/>
            <p:cNvSpPr>
              <a:spLocks noChangeArrowheads="1"/>
            </p:cNvSpPr>
            <p:nvPr/>
          </p:nvSpPr>
          <p:spPr bwMode="auto">
            <a:xfrm>
              <a:off x="6838935" y="2862258"/>
              <a:ext cx="914400" cy="1368425"/>
            </a:xfrm>
            <a:prstGeom prst="rect">
              <a:avLst/>
            </a:prstGeom>
            <a:noFill/>
            <a:ln w="9525">
              <a:solidFill>
                <a:schemeClr val="tx1"/>
              </a:solidFill>
              <a:miter lim="800000"/>
              <a:headEnd/>
              <a:tailEnd/>
            </a:ln>
          </p:spPr>
          <p:txBody>
            <a:bodyPr wrap="none" anchor="ctr"/>
            <a:lstStyle/>
            <a:p>
              <a:pPr algn="ctr" fontAlgn="auto">
                <a:spcBef>
                  <a:spcPts val="0"/>
                </a:spcBef>
                <a:spcAft>
                  <a:spcPts val="0"/>
                </a:spcAft>
              </a:pPr>
              <a:r>
                <a:rPr lang="en-US" altLang="ja-JP" sz="1600">
                  <a:solidFill>
                    <a:prstClr val="black"/>
                  </a:solidFill>
                  <a:latin typeface="Calibri"/>
                  <a:ea typeface="ＭＳ Ｐゴシック"/>
                </a:rPr>
                <a:t>Tesla</a:t>
              </a:r>
            </a:p>
          </p:txBody>
        </p:sp>
        <p:sp>
          <p:nvSpPr>
            <p:cNvPr id="32" name="Rectangle 39"/>
            <p:cNvSpPr>
              <a:spLocks noChangeArrowheads="1"/>
            </p:cNvSpPr>
            <p:nvPr/>
          </p:nvSpPr>
          <p:spPr bwMode="auto">
            <a:xfrm>
              <a:off x="7905735" y="2862258"/>
              <a:ext cx="914400" cy="1368425"/>
            </a:xfrm>
            <a:prstGeom prst="rect">
              <a:avLst/>
            </a:prstGeom>
            <a:noFill/>
            <a:ln w="9525">
              <a:solidFill>
                <a:schemeClr val="tx1"/>
              </a:solidFill>
              <a:miter lim="800000"/>
              <a:headEnd/>
              <a:tailEnd/>
            </a:ln>
          </p:spPr>
          <p:txBody>
            <a:bodyPr wrap="none" anchor="ctr"/>
            <a:lstStyle/>
            <a:p>
              <a:pPr algn="ctr" fontAlgn="auto">
                <a:spcBef>
                  <a:spcPts val="0"/>
                </a:spcBef>
                <a:spcAft>
                  <a:spcPts val="0"/>
                </a:spcAft>
              </a:pPr>
              <a:r>
                <a:rPr lang="en-US" altLang="ja-JP" sz="1600">
                  <a:solidFill>
                    <a:prstClr val="black"/>
                  </a:solidFill>
                  <a:latin typeface="Calibri"/>
                  <a:ea typeface="ＭＳ Ｐゴシック"/>
                </a:rPr>
                <a:t>Tesla</a:t>
              </a:r>
            </a:p>
          </p:txBody>
        </p:sp>
        <p:cxnSp>
          <p:nvCxnSpPr>
            <p:cNvPr id="33" name="直線矢印コネクタ 32"/>
            <p:cNvCxnSpPr>
              <a:endCxn id="30" idx="5"/>
            </p:cNvCxnSpPr>
            <p:nvPr/>
          </p:nvCxnSpPr>
          <p:spPr>
            <a:xfrm rot="16200000" flipV="1">
              <a:off x="5052541" y="4123854"/>
              <a:ext cx="553263" cy="2001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857620" y="4429132"/>
              <a:ext cx="4742349" cy="429636"/>
            </a:xfrm>
            <a:prstGeom prst="rect">
              <a:avLst/>
            </a:prstGeom>
            <a:noFill/>
          </p:spPr>
          <p:txBody>
            <a:bodyPr wrap="square" rtlCol="0">
              <a:spAutoFit/>
            </a:bodyPr>
            <a:lstStyle/>
            <a:p>
              <a:pPr fontAlgn="auto">
                <a:spcBef>
                  <a:spcPts val="0"/>
                </a:spcBef>
                <a:spcAft>
                  <a:spcPts val="0"/>
                </a:spcAft>
              </a:pPr>
              <a:r>
                <a:rPr lang="en-US" altLang="ja-JP" sz="1200" dirty="0" smtClean="0">
                  <a:solidFill>
                    <a:prstClr val="black"/>
                  </a:solidFill>
                  <a:latin typeface="Calibri"/>
                  <a:ea typeface="ＭＳ Ｐゴシック"/>
                </a:rPr>
                <a:t>Some cores are dedicated for PCI </a:t>
              </a:r>
              <a:r>
                <a:rPr lang="en-US" altLang="ja-JP" sz="1200" dirty="0" err="1" smtClean="0">
                  <a:solidFill>
                    <a:prstClr val="black"/>
                  </a:solidFill>
                  <a:latin typeface="Calibri"/>
                  <a:ea typeface="ＭＳ Ｐゴシック"/>
                </a:rPr>
                <a:t>comm</a:t>
              </a:r>
              <a:endParaRPr lang="ja-JP" altLang="en-US" sz="1200" dirty="0">
                <a:solidFill>
                  <a:prstClr val="black"/>
                </a:solidFill>
                <a:latin typeface="Calibri"/>
                <a:ea typeface="ＭＳ Ｐゴシック"/>
              </a:endParaRPr>
            </a:p>
          </p:txBody>
        </p:sp>
      </p:grpSp>
      <p:sp>
        <p:nvSpPr>
          <p:cNvPr id="36" name="テキスト ボックス 35"/>
          <p:cNvSpPr txBox="1"/>
          <p:nvPr/>
        </p:nvSpPr>
        <p:spPr>
          <a:xfrm>
            <a:off x="5364088" y="2708920"/>
            <a:ext cx="2946832" cy="584775"/>
          </a:xfrm>
          <a:prstGeom prst="rect">
            <a:avLst/>
          </a:prstGeom>
          <a:noFill/>
        </p:spPr>
        <p:txBody>
          <a:bodyPr wrap="none" rtlCol="0">
            <a:spAutoFit/>
          </a:bodyPr>
          <a:lstStyle/>
          <a:p>
            <a:pPr fontAlgn="auto">
              <a:spcBef>
                <a:spcPts val="0"/>
              </a:spcBef>
              <a:spcAft>
                <a:spcPts val="0"/>
              </a:spcAft>
            </a:pPr>
            <a:r>
              <a:rPr lang="en-US" altLang="ja-JP" sz="1600" i="1" dirty="0" smtClean="0">
                <a:solidFill>
                  <a:prstClr val="black"/>
                </a:solidFill>
                <a:latin typeface="Calibri"/>
                <a:ea typeface="ＭＳ Ｐゴシック"/>
              </a:rPr>
              <a:t>Mapping between MPI processes</a:t>
            </a:r>
          </a:p>
          <a:p>
            <a:pPr fontAlgn="auto">
              <a:spcBef>
                <a:spcPts val="0"/>
              </a:spcBef>
              <a:spcAft>
                <a:spcPts val="0"/>
              </a:spcAft>
            </a:pPr>
            <a:r>
              <a:rPr lang="en-US" altLang="ja-JP" sz="1600" i="1" dirty="0" smtClean="0">
                <a:solidFill>
                  <a:prstClr val="black"/>
                </a:solidFill>
                <a:latin typeface="Calibri"/>
                <a:ea typeface="ＭＳ Ｐゴシック"/>
              </a:rPr>
              <a:t>and heterogeneous processors</a:t>
            </a:r>
            <a:endParaRPr lang="ja-JP" altLang="en-US" sz="1600" i="1" dirty="0">
              <a:solidFill>
                <a:prstClr val="black"/>
              </a:solidFill>
              <a:latin typeface="Calibri"/>
              <a:ea typeface="ＭＳ Ｐゴシック"/>
            </a:endParaRPr>
          </a:p>
        </p:txBody>
      </p:sp>
      <p:graphicFrame>
        <p:nvGraphicFramePr>
          <p:cNvPr id="49" name="Group 4"/>
          <p:cNvGraphicFramePr>
            <a:graphicFrameLocks noGrp="1"/>
          </p:cNvGraphicFramePr>
          <p:nvPr/>
        </p:nvGraphicFramePr>
        <p:xfrm>
          <a:off x="610668" y="4581128"/>
          <a:ext cx="7705748" cy="991441"/>
        </p:xfrm>
        <a:graphic>
          <a:graphicData uri="http://schemas.openxmlformats.org/drawingml/2006/table">
            <a:tbl>
              <a:tblPr/>
              <a:tblGrid>
                <a:gridCol w="1539280"/>
                <a:gridCol w="864096"/>
                <a:gridCol w="936104"/>
                <a:gridCol w="864096"/>
                <a:gridCol w="792088"/>
                <a:gridCol w="936104"/>
                <a:gridCol w="936104"/>
                <a:gridCol w="837876"/>
              </a:tblGrid>
              <a:tr h="3215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smtClean="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Jun06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Nov06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Jun07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Nov07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Jun08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Nov08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Jun09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Linpack speed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38.18TF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47.38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48.88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56.43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67.70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77.48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Arial" charset="0"/>
                          <a:ea typeface="ＭＳ Ｐゴシック" pitchFamily="50" charset="-128"/>
                        </a:rPr>
                        <a:t>87.01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15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Rank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charset="0"/>
                          <a:ea typeface="ＭＳ Ｐゴシック" pitchFamily="50" charset="-128"/>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charset="0"/>
                          <a:ea typeface="ＭＳ Ｐゴシック" pitchFamily="50" charset="-128"/>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37" name="グループ化 49"/>
          <p:cNvGrpSpPr/>
          <p:nvPr/>
        </p:nvGrpSpPr>
        <p:grpSpPr>
          <a:xfrm>
            <a:off x="2149948" y="5589240"/>
            <a:ext cx="6120680" cy="936104"/>
            <a:chOff x="1142976" y="4474691"/>
            <a:chExt cx="6669384" cy="1856553"/>
          </a:xfrm>
        </p:grpSpPr>
        <p:sp>
          <p:nvSpPr>
            <p:cNvPr id="51" name="AutoShape 38"/>
            <p:cNvSpPr>
              <a:spLocks noChangeArrowheads="1"/>
            </p:cNvSpPr>
            <p:nvPr/>
          </p:nvSpPr>
          <p:spPr bwMode="auto">
            <a:xfrm flipV="1">
              <a:off x="1142976" y="4581127"/>
              <a:ext cx="6669384" cy="258607"/>
            </a:xfrm>
            <a:prstGeom prst="leftRightArrow">
              <a:avLst>
                <a:gd name="adj1" fmla="val 50000"/>
                <a:gd name="adj2" fmla="val 299410"/>
              </a:avLst>
            </a:prstGeom>
            <a:solidFill>
              <a:srgbClr val="0000FF"/>
            </a:solidFill>
            <a:ln w="9525">
              <a:solidFill>
                <a:schemeClr val="tx1"/>
              </a:solidFill>
              <a:miter lim="800000"/>
              <a:headEnd/>
              <a:tailEnd/>
            </a:ln>
          </p:spPr>
          <p:txBody>
            <a:bodyPr rot="10800000" wrap="none" anchor="ctr"/>
            <a:lstStyle/>
            <a:p>
              <a:pPr algn="ctr" fontAlgn="auto">
                <a:spcBef>
                  <a:spcPts val="0"/>
                </a:spcBef>
                <a:spcAft>
                  <a:spcPts val="0"/>
                </a:spcAft>
              </a:pPr>
              <a:endParaRPr lang="ja-JP" altLang="ja-JP" sz="1600">
                <a:solidFill>
                  <a:prstClr val="black"/>
                </a:solidFill>
                <a:latin typeface="Calibri" pitchFamily="34" charset="0"/>
                <a:ea typeface="ＭＳ Ｐゴシック"/>
              </a:endParaRPr>
            </a:p>
          </p:txBody>
        </p:sp>
        <p:sp>
          <p:nvSpPr>
            <p:cNvPr id="52" name="Text Box 39"/>
            <p:cNvSpPr txBox="1">
              <a:spLocks noChangeArrowheads="1"/>
            </p:cNvSpPr>
            <p:nvPr/>
          </p:nvSpPr>
          <p:spPr bwMode="auto">
            <a:xfrm>
              <a:off x="4270375" y="4474691"/>
              <a:ext cx="961040" cy="455176"/>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pPr>
              <a:r>
                <a:rPr lang="en-US" altLang="ja-JP" sz="1600" dirty="0">
                  <a:solidFill>
                    <a:prstClr val="black"/>
                  </a:solidFill>
                  <a:latin typeface="Calibri" pitchFamily="34" charset="0"/>
                  <a:ea typeface="ＭＳ Ｐゴシック"/>
                </a:rPr>
                <a:t>Opteron</a:t>
              </a:r>
            </a:p>
          </p:txBody>
        </p:sp>
        <p:sp>
          <p:nvSpPr>
            <p:cNvPr id="53" name="AutoShape 40"/>
            <p:cNvSpPr>
              <a:spLocks noChangeArrowheads="1"/>
            </p:cNvSpPr>
            <p:nvPr/>
          </p:nvSpPr>
          <p:spPr bwMode="auto">
            <a:xfrm>
              <a:off x="2143123" y="4982611"/>
              <a:ext cx="1785935" cy="214311"/>
            </a:xfrm>
            <a:prstGeom prst="leftRightArrow">
              <a:avLst>
                <a:gd name="adj1" fmla="val 50000"/>
                <a:gd name="adj2" fmla="val 171276"/>
              </a:avLst>
            </a:prstGeom>
            <a:solidFill>
              <a:srgbClr val="FFCC00"/>
            </a:solidFill>
            <a:ln w="9525">
              <a:solidFill>
                <a:schemeClr val="tx1"/>
              </a:solidFill>
              <a:miter lim="800000"/>
              <a:headEnd/>
              <a:tailEnd/>
            </a:ln>
          </p:spPr>
          <p:txBody>
            <a:bodyPr wrap="none" anchor="ctr"/>
            <a:lstStyle/>
            <a:p>
              <a:pPr algn="ctr" fontAlgn="auto">
                <a:spcBef>
                  <a:spcPts val="0"/>
                </a:spcBef>
                <a:spcAft>
                  <a:spcPts val="0"/>
                </a:spcAft>
              </a:pPr>
              <a:endParaRPr lang="ja-JP" altLang="ja-JP" sz="1600">
                <a:solidFill>
                  <a:prstClr val="black"/>
                </a:solidFill>
                <a:latin typeface="Calibri" pitchFamily="34" charset="0"/>
                <a:ea typeface="ＭＳ Ｐゴシック"/>
              </a:endParaRPr>
            </a:p>
          </p:txBody>
        </p:sp>
        <p:sp>
          <p:nvSpPr>
            <p:cNvPr id="54" name="Text Box 41"/>
            <p:cNvSpPr txBox="1">
              <a:spLocks noChangeArrowheads="1"/>
            </p:cNvSpPr>
            <p:nvPr/>
          </p:nvSpPr>
          <p:spPr bwMode="auto">
            <a:xfrm>
              <a:off x="2557459" y="4858705"/>
              <a:ext cx="1157285" cy="455176"/>
            </a:xfrm>
            <a:prstGeom prst="rect">
              <a:avLst/>
            </a:prstGeom>
            <a:solidFill>
              <a:schemeClr val="bg1"/>
            </a:solidFill>
            <a:ln w="9525">
              <a:noFill/>
              <a:miter lim="800000"/>
              <a:headEnd/>
              <a:tailEnd/>
            </a:ln>
          </p:spPr>
          <p:txBody>
            <a:bodyPr wrap="square">
              <a:spAutoFit/>
            </a:bodyPr>
            <a:lstStyle/>
            <a:p>
              <a:pPr fontAlgn="auto">
                <a:spcBef>
                  <a:spcPts val="0"/>
                </a:spcBef>
                <a:spcAft>
                  <a:spcPts val="0"/>
                </a:spcAft>
              </a:pPr>
              <a:r>
                <a:rPr lang="en-US" altLang="ja-JP" sz="1600" dirty="0">
                  <a:solidFill>
                    <a:prstClr val="black"/>
                  </a:solidFill>
                  <a:latin typeface="Calibri" pitchFamily="34" charset="0"/>
                  <a:ea typeface="ＭＳ Ｐゴシック"/>
                </a:rPr>
                <a:t>CS x 360</a:t>
              </a:r>
            </a:p>
          </p:txBody>
        </p:sp>
        <p:sp>
          <p:nvSpPr>
            <p:cNvPr id="55" name="AutoShape 42"/>
            <p:cNvSpPr>
              <a:spLocks noChangeArrowheads="1"/>
            </p:cNvSpPr>
            <p:nvPr/>
          </p:nvSpPr>
          <p:spPr bwMode="auto">
            <a:xfrm>
              <a:off x="3929058" y="4941168"/>
              <a:ext cx="3883302" cy="255757"/>
            </a:xfrm>
            <a:prstGeom prst="leftRightArrow">
              <a:avLst>
                <a:gd name="adj1" fmla="val 50000"/>
                <a:gd name="adj2" fmla="val 255165"/>
              </a:avLst>
            </a:prstGeom>
            <a:solidFill>
              <a:srgbClr val="FF0000"/>
            </a:solidFill>
            <a:ln w="9525">
              <a:solidFill>
                <a:schemeClr val="tx1"/>
              </a:solidFill>
              <a:miter lim="800000"/>
              <a:headEnd/>
              <a:tailEnd/>
            </a:ln>
          </p:spPr>
          <p:txBody>
            <a:bodyPr wrap="none" anchor="ctr"/>
            <a:lstStyle/>
            <a:p>
              <a:pPr algn="ctr" fontAlgn="auto">
                <a:spcBef>
                  <a:spcPts val="0"/>
                </a:spcBef>
                <a:spcAft>
                  <a:spcPts val="0"/>
                </a:spcAft>
              </a:pPr>
              <a:endParaRPr lang="ja-JP" altLang="ja-JP" sz="1600">
                <a:solidFill>
                  <a:prstClr val="black"/>
                </a:solidFill>
                <a:latin typeface="Calibri" pitchFamily="34" charset="0"/>
                <a:ea typeface="ＭＳ Ｐゴシック"/>
              </a:endParaRPr>
            </a:p>
          </p:txBody>
        </p:sp>
        <p:sp>
          <p:nvSpPr>
            <p:cNvPr id="56" name="Text Box 43"/>
            <p:cNvSpPr txBox="1">
              <a:spLocks noChangeArrowheads="1"/>
            </p:cNvSpPr>
            <p:nvPr/>
          </p:nvSpPr>
          <p:spPr bwMode="auto">
            <a:xfrm>
              <a:off x="5148064" y="4911172"/>
              <a:ext cx="961040" cy="455176"/>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pPr>
              <a:r>
                <a:rPr lang="en-US" altLang="ja-JP" sz="1600" dirty="0">
                  <a:solidFill>
                    <a:prstClr val="black"/>
                  </a:solidFill>
                  <a:latin typeface="Calibri" pitchFamily="34" charset="0"/>
                  <a:ea typeface="ＭＳ Ｐゴシック"/>
                </a:rPr>
                <a:t>CS x 648</a:t>
              </a:r>
            </a:p>
          </p:txBody>
        </p:sp>
        <p:sp>
          <p:nvSpPr>
            <p:cNvPr id="57" name="AutoShape 44"/>
            <p:cNvSpPr>
              <a:spLocks noChangeArrowheads="1"/>
            </p:cNvSpPr>
            <p:nvPr/>
          </p:nvSpPr>
          <p:spPr bwMode="auto">
            <a:xfrm>
              <a:off x="4857753" y="5445224"/>
              <a:ext cx="2954607" cy="180329"/>
            </a:xfrm>
            <a:prstGeom prst="leftRightArrow">
              <a:avLst>
                <a:gd name="adj1" fmla="val 50000"/>
                <a:gd name="adj2" fmla="val 198882"/>
              </a:avLst>
            </a:prstGeom>
            <a:solidFill>
              <a:srgbClr val="FF00FF"/>
            </a:solidFill>
            <a:ln w="9525">
              <a:solidFill>
                <a:schemeClr val="tx1"/>
              </a:solidFill>
              <a:miter lim="800000"/>
              <a:headEnd/>
              <a:tailEnd/>
            </a:ln>
          </p:spPr>
          <p:txBody>
            <a:bodyPr wrap="none" anchor="ctr"/>
            <a:lstStyle/>
            <a:p>
              <a:pPr algn="ctr" fontAlgn="auto">
                <a:spcBef>
                  <a:spcPts val="0"/>
                </a:spcBef>
                <a:spcAft>
                  <a:spcPts val="0"/>
                </a:spcAft>
              </a:pPr>
              <a:endParaRPr lang="ja-JP" altLang="ja-JP" sz="1600">
                <a:solidFill>
                  <a:prstClr val="black"/>
                </a:solidFill>
                <a:latin typeface="Calibri" pitchFamily="34" charset="0"/>
                <a:ea typeface="ＭＳ Ｐゴシック"/>
              </a:endParaRPr>
            </a:p>
          </p:txBody>
        </p:sp>
        <p:sp>
          <p:nvSpPr>
            <p:cNvPr id="58" name="Text Box 45"/>
            <p:cNvSpPr txBox="1">
              <a:spLocks noChangeArrowheads="1"/>
            </p:cNvSpPr>
            <p:nvPr/>
          </p:nvSpPr>
          <p:spPr bwMode="auto">
            <a:xfrm>
              <a:off x="6132500" y="5188750"/>
              <a:ext cx="659836" cy="455176"/>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pPr>
              <a:r>
                <a:rPr lang="en-US" altLang="ja-JP" sz="1600" dirty="0">
                  <a:solidFill>
                    <a:prstClr val="black"/>
                  </a:solidFill>
                  <a:latin typeface="Calibri" pitchFamily="34" charset="0"/>
                  <a:ea typeface="ＭＳ Ｐゴシック"/>
                </a:rPr>
                <a:t>Xeon</a:t>
              </a:r>
            </a:p>
          </p:txBody>
        </p:sp>
        <p:sp>
          <p:nvSpPr>
            <p:cNvPr id="59" name="AutoShape 46"/>
            <p:cNvSpPr>
              <a:spLocks noChangeArrowheads="1"/>
            </p:cNvSpPr>
            <p:nvPr/>
          </p:nvSpPr>
          <p:spPr bwMode="auto">
            <a:xfrm>
              <a:off x="5857884" y="5805264"/>
              <a:ext cx="1954476" cy="177479"/>
            </a:xfrm>
            <a:prstGeom prst="leftRightArrow">
              <a:avLst>
                <a:gd name="adj1" fmla="val 50000"/>
                <a:gd name="adj2" fmla="val 99987"/>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pPr>
              <a:endParaRPr lang="ja-JP" altLang="ja-JP" sz="1600">
                <a:solidFill>
                  <a:prstClr val="black"/>
                </a:solidFill>
                <a:latin typeface="Calibri" pitchFamily="34" charset="0"/>
                <a:ea typeface="ＭＳ Ｐゴシック"/>
              </a:endParaRPr>
            </a:p>
          </p:txBody>
        </p:sp>
        <p:sp>
          <p:nvSpPr>
            <p:cNvPr id="60" name="Text Box 47"/>
            <p:cNvSpPr txBox="1">
              <a:spLocks noChangeArrowheads="1"/>
            </p:cNvSpPr>
            <p:nvPr/>
          </p:nvSpPr>
          <p:spPr bwMode="auto">
            <a:xfrm>
              <a:off x="6852504" y="5659798"/>
              <a:ext cx="646003" cy="671446"/>
            </a:xfrm>
            <a:prstGeom prst="rect">
              <a:avLst/>
            </a:prstGeom>
            <a:solidFill>
              <a:schemeClr val="bg1"/>
            </a:solidFill>
            <a:ln w="9525">
              <a:noFill/>
              <a:miter lim="800000"/>
              <a:headEnd/>
              <a:tailEnd/>
            </a:ln>
          </p:spPr>
          <p:txBody>
            <a:bodyPr wrap="square">
              <a:spAutoFit/>
            </a:bodyPr>
            <a:lstStyle/>
            <a:p>
              <a:pPr fontAlgn="auto">
                <a:spcBef>
                  <a:spcPts val="0"/>
                </a:spcBef>
                <a:spcAft>
                  <a:spcPts val="0"/>
                </a:spcAft>
              </a:pPr>
              <a:r>
                <a:rPr lang="en-US" altLang="ja-JP" sz="1600" dirty="0">
                  <a:solidFill>
                    <a:srgbClr val="FF0000"/>
                  </a:solidFill>
                  <a:latin typeface="Calibri" pitchFamily="34" charset="0"/>
                  <a:ea typeface="ＭＳ Ｐゴシック"/>
                </a:rPr>
                <a:t>Tesla</a:t>
              </a:r>
            </a:p>
          </p:txBody>
        </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850106"/>
          </a:xfrm>
        </p:spPr>
        <p:txBody>
          <a:bodyPr>
            <a:normAutofit fontScale="90000"/>
          </a:bodyPr>
          <a:lstStyle/>
          <a:p>
            <a:r>
              <a:rPr kumimoji="1" lang="en-US" altLang="ja-JP" dirty="0" smtClean="0"/>
              <a:t>Measuring GPU Power Consumption</a:t>
            </a:r>
            <a:endParaRPr kumimoji="1" lang="ja-JP" altLang="en-US" dirty="0"/>
          </a:p>
        </p:txBody>
      </p:sp>
      <p:sp>
        <p:nvSpPr>
          <p:cNvPr id="3" name="コンテンツ プレースホルダ 2"/>
          <p:cNvSpPr>
            <a:spLocks noGrp="1"/>
          </p:cNvSpPr>
          <p:nvPr>
            <p:ph idx="1"/>
          </p:nvPr>
        </p:nvSpPr>
        <p:spPr>
          <a:xfrm>
            <a:off x="395536" y="764704"/>
            <a:ext cx="8229600" cy="5544616"/>
          </a:xfrm>
        </p:spPr>
        <p:txBody>
          <a:bodyPr/>
          <a:lstStyle/>
          <a:p>
            <a:r>
              <a:rPr lang="en-US" altLang="ja-JP" dirty="0" smtClean="0"/>
              <a:t>Two power sources</a:t>
            </a:r>
          </a:p>
          <a:p>
            <a:pPr lvl="1"/>
            <a:r>
              <a:rPr lang="en-US" altLang="ja-JP" dirty="0" smtClean="0"/>
              <a:t>V</a:t>
            </a:r>
            <a:r>
              <a:rPr kumimoji="1" lang="en-US" altLang="ja-JP" dirty="0" smtClean="0"/>
              <a:t>ia PCI Express: &lt; 75 W</a:t>
            </a:r>
          </a:p>
          <a:p>
            <a:pPr lvl="1"/>
            <a:r>
              <a:rPr lang="en-US" altLang="ja-JP" dirty="0" smtClean="0"/>
              <a:t>Direct inputs from PSU:  &lt; 240 W</a:t>
            </a:r>
          </a:p>
          <a:p>
            <a:r>
              <a:rPr lang="en-US" altLang="ja-JP" dirty="0" smtClean="0"/>
              <a:t>Uses current clamp sensors around the power inputs</a:t>
            </a:r>
          </a:p>
        </p:txBody>
      </p:sp>
      <p:pic>
        <p:nvPicPr>
          <p:cNvPr id="4" name="Picture 4" descr="risercard"/>
          <p:cNvPicPr>
            <a:picLocks noChangeAspect="1" noChangeArrowheads="1"/>
          </p:cNvPicPr>
          <p:nvPr/>
        </p:nvPicPr>
        <p:blipFill>
          <a:blip r:embed="rId2" cstate="print"/>
          <a:srcRect/>
          <a:stretch>
            <a:fillRect/>
          </a:stretch>
        </p:blipFill>
        <p:spPr bwMode="auto">
          <a:xfrm>
            <a:off x="135395" y="3887292"/>
            <a:ext cx="2722105" cy="2211710"/>
          </a:xfrm>
          <a:prstGeom prst="rect">
            <a:avLst/>
          </a:prstGeom>
          <a:noFill/>
          <a:ln w="9525">
            <a:noFill/>
            <a:miter lim="800000"/>
            <a:headEnd/>
            <a:tailEnd/>
          </a:ln>
        </p:spPr>
      </p:pic>
      <p:sp>
        <p:nvSpPr>
          <p:cNvPr id="6" name="テキスト ボックス 21"/>
          <p:cNvSpPr txBox="1">
            <a:spLocks noChangeArrowheads="1"/>
          </p:cNvSpPr>
          <p:nvPr/>
        </p:nvSpPr>
        <p:spPr bwMode="auto">
          <a:xfrm>
            <a:off x="179512" y="6093296"/>
            <a:ext cx="3205163" cy="571500"/>
          </a:xfrm>
          <a:prstGeom prst="rect">
            <a:avLst/>
          </a:prstGeom>
          <a:noFill/>
          <a:ln w="9525">
            <a:noFill/>
            <a:miter lim="800000"/>
            <a:headEnd/>
            <a:tailEnd/>
          </a:ln>
        </p:spPr>
        <p:txBody>
          <a:bodyPr/>
          <a:lstStyle/>
          <a:p>
            <a:pPr fontAlgn="auto">
              <a:spcBef>
                <a:spcPts val="0"/>
              </a:spcBef>
              <a:spcAft>
                <a:spcPts val="0"/>
              </a:spcAft>
              <a:defRPr/>
            </a:pPr>
            <a:r>
              <a:rPr lang="en-US" altLang="ja-JP" sz="2000" b="1" dirty="0" smtClean="0">
                <a:solidFill>
                  <a:prstClr val="black"/>
                </a:solidFill>
                <a:latin typeface="Calibri"/>
                <a:ea typeface="ＭＳ Ｐゴシック"/>
                <a:cs typeface="Arial" pitchFamily="34" charset="0"/>
              </a:rPr>
              <a:t>Attaches current sensors to two power lines in PCIe </a:t>
            </a:r>
            <a:endParaRPr lang="en-US" altLang="ja-JP" sz="2000" b="1" dirty="0">
              <a:solidFill>
                <a:prstClr val="black"/>
              </a:solidFill>
              <a:latin typeface="Calibri"/>
              <a:ea typeface="ＭＳ Ｐゴシック"/>
              <a:cs typeface="Arial" pitchFamily="34" charset="0"/>
            </a:endParaRPr>
          </a:p>
        </p:txBody>
      </p:sp>
      <p:sp>
        <p:nvSpPr>
          <p:cNvPr id="7" name="上矢印 6"/>
          <p:cNvSpPr/>
          <p:nvPr/>
        </p:nvSpPr>
        <p:spPr>
          <a:xfrm rot="20046828">
            <a:off x="1781175" y="4978226"/>
            <a:ext cx="312738" cy="1258888"/>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8" name="Picture 3" descr="CIMG1273"/>
          <p:cNvPicPr>
            <a:picLocks noChangeAspect="1" noChangeArrowheads="1"/>
          </p:cNvPicPr>
          <p:nvPr/>
        </p:nvPicPr>
        <p:blipFill>
          <a:blip r:embed="rId3" cstate="print"/>
          <a:srcRect/>
          <a:stretch>
            <a:fillRect/>
          </a:stretch>
        </p:blipFill>
        <p:spPr bwMode="auto">
          <a:xfrm>
            <a:off x="3347864" y="3914353"/>
            <a:ext cx="2809247" cy="2106935"/>
          </a:xfrm>
          <a:prstGeom prst="rect">
            <a:avLst/>
          </a:prstGeom>
          <a:noFill/>
          <a:ln w="9525">
            <a:noFill/>
            <a:miter lim="800000"/>
            <a:headEnd/>
            <a:tailEnd/>
          </a:ln>
        </p:spPr>
      </p:pic>
      <p:sp>
        <p:nvSpPr>
          <p:cNvPr id="9" name="テキスト ボックス 24"/>
          <p:cNvSpPr txBox="1">
            <a:spLocks noChangeArrowheads="1"/>
          </p:cNvSpPr>
          <p:nvPr/>
        </p:nvSpPr>
        <p:spPr bwMode="auto">
          <a:xfrm>
            <a:off x="3563888" y="6093296"/>
            <a:ext cx="2214562" cy="571500"/>
          </a:xfrm>
          <a:prstGeom prst="rect">
            <a:avLst/>
          </a:prstGeom>
          <a:noFill/>
          <a:ln w="9525">
            <a:noFill/>
            <a:miter lim="800000"/>
            <a:headEnd/>
            <a:tailEnd/>
          </a:ln>
        </p:spPr>
        <p:txBody>
          <a:bodyPr/>
          <a:lstStyle/>
          <a:p>
            <a:pPr fontAlgn="auto">
              <a:spcBef>
                <a:spcPts val="0"/>
              </a:spcBef>
              <a:spcAft>
                <a:spcPts val="0"/>
              </a:spcAft>
              <a:defRPr/>
            </a:pPr>
            <a:r>
              <a:rPr lang="en-US" altLang="ja-JP" sz="2000" b="1" dirty="0" smtClean="0">
                <a:solidFill>
                  <a:prstClr val="black"/>
                </a:solidFill>
                <a:latin typeface="Calibri"/>
                <a:ea typeface="ＭＳ Ｐゴシック"/>
                <a:cs typeface="Arial" pitchFamily="34" charset="0"/>
              </a:rPr>
              <a:t>Direct power inputs from PSU</a:t>
            </a:r>
            <a:endParaRPr lang="ja-JP" altLang="en-US" sz="2000" b="1" dirty="0">
              <a:solidFill>
                <a:prstClr val="black"/>
              </a:solidFill>
              <a:latin typeface="Calibri"/>
              <a:ea typeface="ＭＳ Ｐゴシック"/>
              <a:cs typeface="Arial" pitchFamily="34" charset="0"/>
            </a:endParaRPr>
          </a:p>
        </p:txBody>
      </p:sp>
      <p:sp>
        <p:nvSpPr>
          <p:cNvPr id="10" name="テキスト ボックス 25"/>
          <p:cNvSpPr txBox="1">
            <a:spLocks noChangeArrowheads="1"/>
          </p:cNvSpPr>
          <p:nvPr/>
        </p:nvSpPr>
        <p:spPr bwMode="auto">
          <a:xfrm>
            <a:off x="2843808" y="4455939"/>
            <a:ext cx="568325" cy="1016000"/>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6000" dirty="0">
                <a:solidFill>
                  <a:prstClr val="black"/>
                </a:solidFill>
                <a:latin typeface="Calibri" pitchFamily="34" charset="0"/>
                <a:ea typeface="ＭＳ Ｐゴシック"/>
              </a:rPr>
              <a:t>+</a:t>
            </a:r>
            <a:endParaRPr lang="ja-JP" altLang="en-US" sz="6000" dirty="0">
              <a:solidFill>
                <a:prstClr val="black"/>
              </a:solidFill>
              <a:latin typeface="Calibri" pitchFamily="34" charset="0"/>
              <a:ea typeface="ＭＳ Ｐゴシック"/>
            </a:endParaRPr>
          </a:p>
        </p:txBody>
      </p:sp>
      <p:sp>
        <p:nvSpPr>
          <p:cNvPr id="13" name="右矢印 12"/>
          <p:cNvSpPr/>
          <p:nvPr/>
        </p:nvSpPr>
        <p:spPr>
          <a:xfrm>
            <a:off x="6228184" y="4509120"/>
            <a:ext cx="357188" cy="78581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 name="正方形/長方形 13"/>
          <p:cNvSpPr/>
          <p:nvPr/>
        </p:nvSpPr>
        <p:spPr>
          <a:xfrm>
            <a:off x="6732240" y="4140366"/>
            <a:ext cx="2232248" cy="1880922"/>
          </a:xfrm>
          <a:prstGeom prst="rect">
            <a:avLst/>
          </a:prstGeom>
          <a:solidFill>
            <a:srgbClr val="FFFF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2400" dirty="0">
              <a:solidFill>
                <a:prstClr val="white"/>
              </a:solidFill>
            </a:endParaRPr>
          </a:p>
        </p:txBody>
      </p:sp>
      <p:sp>
        <p:nvSpPr>
          <p:cNvPr id="15" name="正方形/長方形 14"/>
          <p:cNvSpPr/>
          <p:nvPr/>
        </p:nvSpPr>
        <p:spPr>
          <a:xfrm>
            <a:off x="6876256" y="4356390"/>
            <a:ext cx="1872208" cy="1092827"/>
          </a:xfrm>
          <a:prstGeom prst="rect">
            <a:avLst/>
          </a:prstGeom>
          <a:solidFill>
            <a:srgbClr val="8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solidFill>
                  <a:prstClr val="black"/>
                </a:solidFill>
                <a:latin typeface="Arial" pitchFamily="34" charset="0"/>
                <a:cs typeface="Arial" pitchFamily="34" charset="0"/>
              </a:rPr>
              <a:t>A/D converter</a:t>
            </a:r>
          </a:p>
          <a:p>
            <a:pPr algn="ctr" fontAlgn="auto">
              <a:spcBef>
                <a:spcPts val="0"/>
              </a:spcBef>
              <a:spcAft>
                <a:spcPts val="0"/>
              </a:spcAft>
              <a:defRPr/>
            </a:pPr>
            <a:r>
              <a:rPr lang="en-US" altLang="ja-JP" dirty="0">
                <a:solidFill>
                  <a:prstClr val="black"/>
                </a:solidFill>
                <a:latin typeface="Arial" pitchFamily="34" charset="0"/>
                <a:cs typeface="Arial" pitchFamily="34" charset="0"/>
              </a:rPr>
              <a:t>NI PCIe-6259</a:t>
            </a:r>
            <a:endParaRPr lang="ja-JP" altLang="en-US" dirty="0">
              <a:solidFill>
                <a:prstClr val="black"/>
              </a:solidFill>
              <a:latin typeface="Arial" pitchFamily="34" charset="0"/>
              <a:cs typeface="Arial" pitchFamily="34" charset="0"/>
            </a:endParaRPr>
          </a:p>
        </p:txBody>
      </p:sp>
      <p:sp>
        <p:nvSpPr>
          <p:cNvPr id="16" name="テキスト ボックス 32"/>
          <p:cNvSpPr txBox="1">
            <a:spLocks noChangeArrowheads="1"/>
          </p:cNvSpPr>
          <p:nvPr/>
        </p:nvSpPr>
        <p:spPr bwMode="auto">
          <a:xfrm>
            <a:off x="6804248" y="5542020"/>
            <a:ext cx="2339752" cy="400110"/>
          </a:xfrm>
          <a:prstGeom prst="rect">
            <a:avLst/>
          </a:prstGeom>
          <a:noFill/>
          <a:ln w="9525">
            <a:noFill/>
            <a:miter lim="800000"/>
            <a:headEnd/>
            <a:tailEnd/>
          </a:ln>
        </p:spPr>
        <p:txBody>
          <a:bodyPr wrap="square">
            <a:spAutoFit/>
          </a:bodyPr>
          <a:lstStyle/>
          <a:p>
            <a:pPr fontAlgn="auto">
              <a:spcBef>
                <a:spcPts val="0"/>
              </a:spcBef>
              <a:spcAft>
                <a:spcPts val="0"/>
              </a:spcAft>
              <a:defRPr/>
            </a:pPr>
            <a:r>
              <a:rPr lang="en-US" altLang="ja-JP" sz="2000" dirty="0" smtClean="0">
                <a:solidFill>
                  <a:prstClr val="black"/>
                </a:solidFill>
                <a:latin typeface="Arial" pitchFamily="34" charset="0"/>
                <a:ea typeface="ＭＳ Ｐゴシック"/>
                <a:cs typeface="Arial" pitchFamily="34" charset="0"/>
              </a:rPr>
              <a:t>Measurement PC</a:t>
            </a:r>
            <a:endParaRPr lang="ja-JP" altLang="en-US" sz="2000" dirty="0">
              <a:solidFill>
                <a:prstClr val="black"/>
              </a:solidFill>
              <a:latin typeface="Arial" pitchFamily="34" charset="0"/>
              <a:ea typeface="ＭＳ Ｐゴシック"/>
              <a:cs typeface="Arial" pitchFamily="34" charset="0"/>
            </a:endParaRPr>
          </a:p>
        </p:txBody>
      </p:sp>
      <p:sp>
        <p:nvSpPr>
          <p:cNvPr id="18" name="テキスト ボックス 17"/>
          <p:cNvSpPr txBox="1"/>
          <p:nvPr/>
        </p:nvSpPr>
        <p:spPr>
          <a:xfrm>
            <a:off x="179512" y="3501008"/>
            <a:ext cx="7331174" cy="461665"/>
          </a:xfrm>
          <a:prstGeom prst="rect">
            <a:avLst/>
          </a:prstGeom>
          <a:noFill/>
        </p:spPr>
        <p:txBody>
          <a:bodyPr wrap="none" rtlCol="0">
            <a:spAutoFit/>
          </a:bodyPr>
          <a:lstStyle/>
          <a:p>
            <a:pPr fontAlgn="auto">
              <a:spcBef>
                <a:spcPts val="0"/>
              </a:spcBef>
              <a:spcAft>
                <a:spcPts val="0"/>
              </a:spcAft>
            </a:pPr>
            <a:r>
              <a:rPr lang="en-US" altLang="ja-JP" sz="2400" b="1" dirty="0" smtClean="0">
                <a:solidFill>
                  <a:prstClr val="black"/>
                </a:solidFill>
                <a:latin typeface="Calibri"/>
                <a:ea typeface="ＭＳ Ｐゴシック"/>
              </a:rPr>
              <a:t>Precise and Accurate Measurement with Current Probes</a:t>
            </a:r>
            <a:endParaRPr lang="ja-JP" altLang="en-US" sz="2400" b="1" dirty="0">
              <a:solidFill>
                <a:prstClr val="black"/>
              </a:solidFill>
              <a:latin typeface="Calibri"/>
              <a:ea typeface="ＭＳ Ｐゴシック"/>
            </a:endParaRPr>
          </a:p>
        </p:txBody>
      </p:sp>
      <p:sp>
        <p:nvSpPr>
          <p:cNvPr id="17" name="テキスト ボックス 16"/>
          <p:cNvSpPr txBox="1"/>
          <p:nvPr/>
        </p:nvSpPr>
        <p:spPr>
          <a:xfrm>
            <a:off x="6588224" y="6021288"/>
            <a:ext cx="2555776" cy="707886"/>
          </a:xfrm>
          <a:prstGeom prst="rect">
            <a:avLst/>
          </a:prstGeom>
          <a:noFill/>
        </p:spPr>
        <p:txBody>
          <a:bodyPr wrap="square" rtlCol="0">
            <a:spAutoFit/>
          </a:bodyPr>
          <a:lstStyle/>
          <a:p>
            <a:pPr fontAlgn="auto">
              <a:spcBef>
                <a:spcPts val="0"/>
              </a:spcBef>
              <a:spcAft>
                <a:spcPts val="0"/>
              </a:spcAft>
            </a:pPr>
            <a:r>
              <a:rPr lang="en-US" altLang="ja-JP" sz="2000" b="1" dirty="0" smtClean="0">
                <a:solidFill>
                  <a:prstClr val="black"/>
                </a:solidFill>
                <a:latin typeface="Calibri"/>
                <a:ea typeface="ＭＳ Ｐゴシック"/>
              </a:rPr>
              <a:t>Reads currents at 100 us interval</a:t>
            </a:r>
            <a:endParaRPr lang="ja-JP" altLang="en-US" sz="2000" b="1" dirty="0">
              <a:solidFill>
                <a:prstClr val="black"/>
              </a:solidFill>
              <a:latin typeface="Calibri"/>
              <a:ea typeface="ＭＳ Ｐゴシック"/>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Statistica</a:t>
            </a:r>
            <a:r>
              <a:rPr kumimoji="1" lang="en-US" altLang="ja-JP" baseline="0" dirty="0" smtClean="0"/>
              <a:t>l Modeling of GPU Power Consumption [IEEE</a:t>
            </a:r>
            <a:r>
              <a:rPr kumimoji="1" lang="en-US" altLang="ja-JP" dirty="0" smtClean="0"/>
              <a:t> HPPAC10]</a:t>
            </a:r>
            <a:endParaRPr kumimoji="1" lang="ja-JP" altLang="en-US" dirty="0"/>
          </a:p>
        </p:txBody>
      </p:sp>
      <p:sp>
        <p:nvSpPr>
          <p:cNvPr id="3" name="コンテンツ プレースホルダ 2"/>
          <p:cNvSpPr>
            <a:spLocks noGrp="1"/>
          </p:cNvSpPr>
          <p:nvPr>
            <p:ph idx="1"/>
          </p:nvPr>
        </p:nvSpPr>
        <p:spPr>
          <a:xfrm>
            <a:off x="457200" y="1052736"/>
            <a:ext cx="8229600" cy="5805264"/>
          </a:xfrm>
        </p:spPr>
        <p:txBody>
          <a:bodyPr>
            <a:normAutofit/>
          </a:bodyPr>
          <a:lstStyle/>
          <a:p>
            <a:r>
              <a:rPr lang="en-US" altLang="ja-JP" dirty="0" smtClean="0"/>
              <a:t>Regularized linear regression</a:t>
            </a:r>
          </a:p>
          <a:p>
            <a:pPr lvl="1"/>
            <a:r>
              <a:rPr lang="en-US" altLang="ja-JP" dirty="0" smtClean="0"/>
              <a:t>Finds linear correlation between per-second PMC values and average power of a kernel execution</a:t>
            </a:r>
          </a:p>
          <a:p>
            <a:pPr lvl="1"/>
            <a:r>
              <a:rPr lang="en-US" altLang="ja-JP" dirty="0" smtClean="0"/>
              <a:t>Aggregates 3 kinds of global memory loads/stores</a:t>
            </a:r>
          </a:p>
          <a:p>
            <a:pPr lvl="2"/>
            <a:r>
              <a:rPr lang="en-US" altLang="ja-JP" dirty="0" err="1" smtClean="0"/>
              <a:t>gld</a:t>
            </a:r>
            <a:r>
              <a:rPr lang="en-US" altLang="ja-JP" dirty="0" smtClean="0"/>
              <a:t>: gld_32b + gld_64b * 2  + gld_128b * 4</a:t>
            </a:r>
          </a:p>
          <a:p>
            <a:pPr lvl="1"/>
            <a:r>
              <a:rPr lang="en-US" altLang="ja-JP" dirty="0" smtClean="0"/>
              <a:t>Regularization for avoiding overfitting to training data (Ridge Regression [10])</a:t>
            </a:r>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endParaRPr kumimoji="1" lang="ja-JP" altLang="en-US" dirty="0"/>
          </a:p>
        </p:txBody>
      </p:sp>
      <p:graphicFrame>
        <p:nvGraphicFramePr>
          <p:cNvPr id="1027" name="Object 3"/>
          <p:cNvGraphicFramePr>
            <a:graphicFrameLocks noChangeAspect="1"/>
          </p:cNvGraphicFramePr>
          <p:nvPr/>
        </p:nvGraphicFramePr>
        <p:xfrm>
          <a:off x="827584" y="4732855"/>
          <a:ext cx="4560067" cy="2082726"/>
        </p:xfrm>
        <a:graphic>
          <a:graphicData uri="http://schemas.openxmlformats.org/presentationml/2006/ole">
            <p:oleObj spid="_x0000_s223234" name="数式" r:id="rId3" imgW="965160" imgH="431640" progId="Equation.3">
              <p:embed/>
            </p:oleObj>
          </a:graphicData>
        </a:graphic>
      </p:graphicFrame>
      <p:cxnSp>
        <p:nvCxnSpPr>
          <p:cNvPr id="19" name="直線矢印コネクタ 18"/>
          <p:cNvCxnSpPr/>
          <p:nvPr/>
        </p:nvCxnSpPr>
        <p:spPr>
          <a:xfrm rot="10800000" flipV="1">
            <a:off x="1475656" y="4869161"/>
            <a:ext cx="864096" cy="5117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2411760" y="4559537"/>
            <a:ext cx="5544616" cy="534426"/>
          </a:xfrm>
          <a:prstGeom prst="rect">
            <a:avLst/>
          </a:prstGeom>
          <a:noFill/>
        </p:spPr>
        <p:txBody>
          <a:bodyPr wrap="square" rtlCol="0">
            <a:spAutoFit/>
          </a:bodyPr>
          <a:lstStyle/>
          <a:p>
            <a:pPr fontAlgn="auto">
              <a:spcBef>
                <a:spcPts val="0"/>
              </a:spcBef>
              <a:spcAft>
                <a:spcPts val="0"/>
              </a:spcAft>
            </a:pPr>
            <a:r>
              <a:rPr lang="en-US" altLang="ja-JP" sz="2800" b="1" dirty="0" smtClean="0">
                <a:solidFill>
                  <a:srgbClr val="72A376"/>
                </a:solidFill>
                <a:latin typeface="Calibri"/>
                <a:ea typeface="ＭＳ Ｐゴシック"/>
              </a:rPr>
              <a:t>Average power of a kernel (Watts)</a:t>
            </a:r>
            <a:endParaRPr lang="ja-JP" altLang="en-US" sz="2800" b="1" dirty="0">
              <a:solidFill>
                <a:srgbClr val="72A376"/>
              </a:solidFill>
              <a:latin typeface="Calibri"/>
              <a:ea typeface="ＭＳ Ｐゴシック"/>
            </a:endParaRPr>
          </a:p>
        </p:txBody>
      </p:sp>
      <p:cxnSp>
        <p:nvCxnSpPr>
          <p:cNvPr id="22" name="直線矢印コネクタ 21"/>
          <p:cNvCxnSpPr/>
          <p:nvPr/>
        </p:nvCxnSpPr>
        <p:spPr>
          <a:xfrm rot="10800000">
            <a:off x="3995936" y="6277408"/>
            <a:ext cx="936104" cy="36775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5004048" y="6350958"/>
            <a:ext cx="3816424" cy="534426"/>
          </a:xfrm>
          <a:prstGeom prst="rect">
            <a:avLst/>
          </a:prstGeom>
          <a:noFill/>
        </p:spPr>
        <p:txBody>
          <a:bodyPr wrap="square" rtlCol="0">
            <a:spAutoFit/>
          </a:bodyPr>
          <a:lstStyle/>
          <a:p>
            <a:pPr fontAlgn="auto">
              <a:spcBef>
                <a:spcPts val="0"/>
              </a:spcBef>
              <a:spcAft>
                <a:spcPts val="0"/>
              </a:spcAft>
            </a:pPr>
            <a:r>
              <a:rPr lang="en-US" altLang="ja-JP" sz="2800" b="1" dirty="0" smtClean="0">
                <a:solidFill>
                  <a:srgbClr val="72A376"/>
                </a:solidFill>
                <a:latin typeface="Calibri"/>
                <a:ea typeface="ＭＳ Ｐゴシック"/>
              </a:rPr>
              <a:t>Per-second PMC values</a:t>
            </a:r>
            <a:endParaRPr lang="ja-JP" altLang="en-US" sz="2800" b="1" dirty="0">
              <a:solidFill>
                <a:srgbClr val="72A376"/>
              </a:solidFill>
              <a:latin typeface="Calibri"/>
              <a:ea typeface="ＭＳ Ｐゴシック"/>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Ac</a:t>
            </a:r>
            <a:r>
              <a:rPr kumimoji="1" lang="en-US" altLang="ja-JP" dirty="0" smtClean="0"/>
              <a:t>tual vs.</a:t>
            </a:r>
            <a:r>
              <a:rPr lang="en-US" altLang="ja-JP" dirty="0" smtClean="0"/>
              <a:t> Es</a:t>
            </a:r>
            <a:r>
              <a:rPr kumimoji="1" lang="en-US" altLang="ja-JP" dirty="0" smtClean="0"/>
              <a:t>timated Power</a:t>
            </a:r>
            <a:endParaRPr kumimoji="1" lang="ja-JP" altLang="en-US" dirty="0"/>
          </a:p>
        </p:txBody>
      </p:sp>
      <p:graphicFrame>
        <p:nvGraphicFramePr>
          <p:cNvPr id="7" name="グラフ 6"/>
          <p:cNvGraphicFramePr/>
          <p:nvPr/>
        </p:nvGraphicFramePr>
        <p:xfrm>
          <a:off x="0" y="1052736"/>
          <a:ext cx="8891464" cy="5805264"/>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2483768" y="980728"/>
            <a:ext cx="338437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fontAlgn="auto">
              <a:spcBef>
                <a:spcPts val="0"/>
              </a:spcBef>
              <a:spcAft>
                <a:spcPts val="0"/>
              </a:spcAft>
            </a:pPr>
            <a:r>
              <a:rPr lang="en-US" altLang="ja-JP" sz="2800" dirty="0" smtClean="0">
                <a:solidFill>
                  <a:prstClr val="white"/>
                </a:solidFill>
              </a:rPr>
              <a:t>4.7% error in average</a:t>
            </a:r>
            <a:endParaRPr lang="ja-JP" altLang="en-US" sz="2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タイトル 1"/>
          <p:cNvSpPr>
            <a:spLocks noGrp="1"/>
          </p:cNvSpPr>
          <p:nvPr>
            <p:ph type="title"/>
          </p:nvPr>
        </p:nvSpPr>
        <p:spPr>
          <a:xfrm>
            <a:off x="142875" y="71438"/>
            <a:ext cx="8929688" cy="1000125"/>
          </a:xfrm>
        </p:spPr>
        <p:txBody>
          <a:bodyPr/>
          <a:lstStyle/>
          <a:p>
            <a:pPr eaLnBrk="1" hangingPunct="1"/>
            <a:r>
              <a:rPr lang="en-US" altLang="ja-JP" sz="3600" dirty="0" smtClean="0"/>
              <a:t>Low Power Scheduling in GPU Clusters</a:t>
            </a:r>
            <a:br>
              <a:rPr lang="en-US" altLang="ja-JP" sz="3600" dirty="0" smtClean="0"/>
            </a:br>
            <a:r>
              <a:rPr lang="en-US" altLang="ja-JP" sz="2400" dirty="0" smtClean="0"/>
              <a:t>[IEEE IPDPS-HPPAC 09]</a:t>
            </a:r>
            <a:endParaRPr lang="ja-JP" altLang="en-US" sz="3600" dirty="0" smtClean="0"/>
          </a:p>
        </p:txBody>
      </p:sp>
      <p:sp>
        <p:nvSpPr>
          <p:cNvPr id="2053" name="コンテンツ プレースホルダ 2"/>
          <p:cNvSpPr>
            <a:spLocks noGrp="1"/>
          </p:cNvSpPr>
          <p:nvPr>
            <p:ph idx="1"/>
          </p:nvPr>
        </p:nvSpPr>
        <p:spPr>
          <a:xfrm>
            <a:off x="285750" y="1071563"/>
            <a:ext cx="5214938" cy="5786437"/>
          </a:xfrm>
        </p:spPr>
        <p:txBody>
          <a:bodyPr/>
          <a:lstStyle/>
          <a:p>
            <a:pPr eaLnBrk="1" hangingPunct="1">
              <a:buFont typeface="Arial" charset="0"/>
              <a:buNone/>
            </a:pPr>
            <a:r>
              <a:rPr lang="en-US" altLang="ja-JP" sz="2000" dirty="0" smtClean="0"/>
              <a:t>Objective</a:t>
            </a:r>
            <a:r>
              <a:rPr lang="ja-JP" altLang="en-US" sz="2000" dirty="0" smtClean="0"/>
              <a:t>：</a:t>
            </a:r>
            <a:r>
              <a:rPr lang="en-US" altLang="ja-JP" sz="2000" dirty="0" smtClean="0"/>
              <a:t>Optimize CPU/GPU Heterogeneous</a:t>
            </a:r>
          </a:p>
          <a:p>
            <a:pPr eaLnBrk="1" hangingPunct="1"/>
            <a:r>
              <a:rPr lang="en-US" altLang="ja-JP" sz="2000" dirty="0" smtClean="0"/>
              <a:t>Optimally schedule mixed sets of jobs executable on either CPU or GPU but w/different performance &amp; power</a:t>
            </a:r>
          </a:p>
          <a:p>
            <a:pPr eaLnBrk="1" hangingPunct="1"/>
            <a:r>
              <a:rPr lang="en-US" altLang="ja-JP" sz="2000" dirty="0" smtClean="0"/>
              <a:t>Assume GPU </a:t>
            </a:r>
            <a:r>
              <a:rPr lang="en-US" altLang="ja-JP" sz="2000" dirty="0" err="1" smtClean="0"/>
              <a:t>accel</a:t>
            </a:r>
            <a:r>
              <a:rPr lang="en-US" altLang="ja-JP" sz="2000" dirty="0" smtClean="0"/>
              <a:t>. factor (%) known</a:t>
            </a:r>
          </a:p>
          <a:p>
            <a:pPr eaLnBrk="1" hangingPunct="1">
              <a:buFont typeface="Arial" charset="0"/>
              <a:buNone/>
            </a:pPr>
            <a:r>
              <a:rPr lang="en-US" altLang="ja-JP" sz="2000" dirty="0" smtClean="0"/>
              <a:t>	</a:t>
            </a:r>
            <a:r>
              <a:rPr lang="en-US" altLang="ja-JP" sz="2000" dirty="0" smtClean="0">
                <a:solidFill>
                  <a:srgbClr val="FF0000"/>
                </a:solidFill>
              </a:rPr>
              <a:t>30% Improvement Energy-Delay Product</a:t>
            </a:r>
          </a:p>
          <a:p>
            <a:pPr eaLnBrk="1" hangingPunct="1">
              <a:buFont typeface="Arial" charset="0"/>
              <a:buNone/>
            </a:pPr>
            <a:r>
              <a:rPr lang="en-US" altLang="ja-JP" sz="2000" dirty="0" smtClean="0"/>
              <a:t>TODO: More realistic environment</a:t>
            </a:r>
          </a:p>
          <a:p>
            <a:pPr eaLnBrk="1" hangingPunct="1"/>
            <a:r>
              <a:rPr lang="en-US" altLang="ja-JP" sz="2000" dirty="0" smtClean="0"/>
              <a:t>Different app. power profile</a:t>
            </a:r>
          </a:p>
          <a:p>
            <a:pPr eaLnBrk="1" hangingPunct="1"/>
            <a:r>
              <a:rPr lang="en-US" altLang="ja-JP" sz="2000" dirty="0" smtClean="0"/>
              <a:t>PCI bus vs. memory conflict</a:t>
            </a:r>
          </a:p>
          <a:p>
            <a:pPr lvl="1" eaLnBrk="1" hangingPunct="1"/>
            <a:r>
              <a:rPr lang="en-US" altLang="ja-JP" sz="1800" dirty="0" smtClean="0"/>
              <a:t>GPU applications slow down by 10 % or more when co-scheduled with memory-intensive CPU app.</a:t>
            </a:r>
          </a:p>
        </p:txBody>
      </p:sp>
      <p:graphicFrame>
        <p:nvGraphicFramePr>
          <p:cNvPr id="2050" name="Object 2"/>
          <p:cNvGraphicFramePr>
            <a:graphicFrameLocks noChangeAspect="1"/>
          </p:cNvGraphicFramePr>
          <p:nvPr/>
        </p:nvGraphicFramePr>
        <p:xfrm>
          <a:off x="5357813" y="1000125"/>
          <a:ext cx="3238500" cy="2217738"/>
        </p:xfrm>
        <a:graphic>
          <a:graphicData uri="http://schemas.openxmlformats.org/presentationml/2006/ole">
            <p:oleObj spid="_x0000_s224258" name="グラフ" r:id="rId3" imgW="4771957" imgH="2819490" progId="Excel.Sheet.8">
              <p:embed/>
            </p:oleObj>
          </a:graphicData>
        </a:graphic>
      </p:graphicFrame>
      <p:sp>
        <p:nvSpPr>
          <p:cNvPr id="2054" name="Rectangle 13"/>
          <p:cNvSpPr>
            <a:spLocks noChangeArrowheads="1"/>
          </p:cNvSpPr>
          <p:nvPr/>
        </p:nvSpPr>
        <p:spPr bwMode="auto">
          <a:xfrm>
            <a:off x="7369175" y="3357563"/>
            <a:ext cx="215900" cy="215900"/>
          </a:xfrm>
          <a:prstGeom prst="rect">
            <a:avLst/>
          </a:prstGeom>
          <a:solidFill>
            <a:srgbClr val="CCFFFF"/>
          </a:solidFill>
          <a:ln w="9525">
            <a:solidFill>
              <a:schemeClr val="tx1"/>
            </a:solidFill>
            <a:miter lim="800000"/>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000000"/>
              </a:solidFill>
              <a:latin typeface="Comic Sans MS" pitchFamily="66" charset="0"/>
              <a:ea typeface="ＭＳ Ｐゴシック" charset="-128"/>
            </a:endParaRPr>
          </a:p>
        </p:txBody>
      </p:sp>
      <p:sp>
        <p:nvSpPr>
          <p:cNvPr id="2055" name="Rectangle 14"/>
          <p:cNvSpPr>
            <a:spLocks noChangeArrowheads="1"/>
          </p:cNvSpPr>
          <p:nvPr/>
        </p:nvSpPr>
        <p:spPr bwMode="auto">
          <a:xfrm>
            <a:off x="6303963" y="3041650"/>
            <a:ext cx="215900" cy="215900"/>
          </a:xfrm>
          <a:prstGeom prst="rect">
            <a:avLst/>
          </a:prstGeom>
          <a:solidFill>
            <a:srgbClr val="993366"/>
          </a:solidFill>
          <a:ln w="9525">
            <a:solidFill>
              <a:schemeClr val="tx1"/>
            </a:solidFill>
            <a:miter lim="800000"/>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000000"/>
              </a:solidFill>
              <a:latin typeface="Comic Sans MS" pitchFamily="66" charset="0"/>
              <a:ea typeface="ＭＳ Ｐゴシック" charset="-128"/>
            </a:endParaRPr>
          </a:p>
        </p:txBody>
      </p:sp>
      <p:sp>
        <p:nvSpPr>
          <p:cNvPr id="2056" name="Rectangle 15"/>
          <p:cNvSpPr>
            <a:spLocks noChangeArrowheads="1"/>
          </p:cNvSpPr>
          <p:nvPr/>
        </p:nvSpPr>
        <p:spPr bwMode="auto">
          <a:xfrm>
            <a:off x="7369175" y="3041650"/>
            <a:ext cx="215900" cy="215900"/>
          </a:xfrm>
          <a:prstGeom prst="rect">
            <a:avLst/>
          </a:prstGeom>
          <a:solidFill>
            <a:srgbClr val="FFFFCC"/>
          </a:solidFill>
          <a:ln w="9525">
            <a:solidFill>
              <a:schemeClr val="tx1"/>
            </a:solidFill>
            <a:miter lim="800000"/>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000000"/>
              </a:solidFill>
              <a:latin typeface="Comic Sans MS" pitchFamily="66" charset="0"/>
              <a:ea typeface="ＭＳ Ｐゴシック" charset="-128"/>
            </a:endParaRPr>
          </a:p>
        </p:txBody>
      </p:sp>
      <p:sp>
        <p:nvSpPr>
          <p:cNvPr id="2057" name="Rectangle 16"/>
          <p:cNvSpPr>
            <a:spLocks noChangeArrowheads="1"/>
          </p:cNvSpPr>
          <p:nvPr/>
        </p:nvSpPr>
        <p:spPr bwMode="auto">
          <a:xfrm>
            <a:off x="6303963" y="3357563"/>
            <a:ext cx="215900" cy="215900"/>
          </a:xfrm>
          <a:prstGeom prst="rect">
            <a:avLst/>
          </a:prstGeom>
          <a:solidFill>
            <a:srgbClr val="9999FF"/>
          </a:solidFill>
          <a:ln w="9525">
            <a:solidFill>
              <a:schemeClr val="tx1"/>
            </a:solidFill>
            <a:miter lim="800000"/>
            <a:headEnd/>
            <a:tailEnd/>
          </a:ln>
        </p:spPr>
        <p:txBody>
          <a:bodyPr wrap="none" anchor="ctr"/>
          <a:lstStyle/>
          <a:p>
            <a:pPr defTabSz="449263">
              <a:lnSpc>
                <a:spcPct val="95000"/>
              </a:lnSpc>
              <a:buClr>
                <a:srgbClr val="000000"/>
              </a:buClr>
              <a:buSzPct val="100000"/>
              <a:buFont typeface="Times New Roman" pitchFamily="18" charset="0"/>
              <a:buNone/>
            </a:pPr>
            <a:endParaRPr kumimoji="0" lang="ja-JP" altLang="en-US" sz="2000">
              <a:solidFill>
                <a:srgbClr val="000000"/>
              </a:solidFill>
              <a:latin typeface="Comic Sans MS" pitchFamily="66" charset="0"/>
              <a:ea typeface="ＭＳ Ｐゴシック" charset="-128"/>
            </a:endParaRPr>
          </a:p>
        </p:txBody>
      </p:sp>
      <p:sp>
        <p:nvSpPr>
          <p:cNvPr id="2058" name="Text Box 17"/>
          <p:cNvSpPr txBox="1">
            <a:spLocks noChangeArrowheads="1"/>
          </p:cNvSpPr>
          <p:nvPr/>
        </p:nvSpPr>
        <p:spPr bwMode="auto">
          <a:xfrm>
            <a:off x="6521450" y="3001963"/>
            <a:ext cx="587020" cy="26776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dirty="0" smtClean="0">
                <a:solidFill>
                  <a:srgbClr val="000000"/>
                </a:solidFill>
                <a:latin typeface="Comic Sans MS" pitchFamily="66" charset="0"/>
                <a:ea typeface="ＭＳ Ｐゴシック" charset="-128"/>
              </a:rPr>
              <a:t>Fixed</a:t>
            </a:r>
            <a:endParaRPr kumimoji="0" lang="en-US" altLang="ja-JP" sz="1200" dirty="0">
              <a:solidFill>
                <a:srgbClr val="000000"/>
              </a:solidFill>
              <a:latin typeface="Comic Sans MS" pitchFamily="66" charset="0"/>
              <a:ea typeface="ＭＳ Ｐゴシック" charset="-128"/>
            </a:endParaRPr>
          </a:p>
        </p:txBody>
      </p:sp>
      <p:sp>
        <p:nvSpPr>
          <p:cNvPr id="2059" name="Text Box 18"/>
          <p:cNvSpPr txBox="1">
            <a:spLocks noChangeArrowheads="1"/>
          </p:cNvSpPr>
          <p:nvPr/>
        </p:nvSpPr>
        <p:spPr bwMode="auto">
          <a:xfrm>
            <a:off x="6500813" y="3328988"/>
            <a:ext cx="493712" cy="276225"/>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a:solidFill>
                  <a:srgbClr val="000000"/>
                </a:solidFill>
                <a:latin typeface="Comic Sans MS" pitchFamily="66" charset="0"/>
                <a:ea typeface="ＭＳ Ｐゴシック" charset="-128"/>
              </a:rPr>
              <a:t>ECT</a:t>
            </a:r>
          </a:p>
        </p:txBody>
      </p:sp>
      <p:sp>
        <p:nvSpPr>
          <p:cNvPr id="2060" name="Text Box 19"/>
          <p:cNvSpPr txBox="1">
            <a:spLocks noChangeArrowheads="1"/>
          </p:cNvSpPr>
          <p:nvPr/>
        </p:nvSpPr>
        <p:spPr bwMode="auto">
          <a:xfrm>
            <a:off x="7535863" y="3000375"/>
            <a:ext cx="1410964" cy="26776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dirty="0" smtClean="0">
                <a:solidFill>
                  <a:srgbClr val="000000"/>
                </a:solidFill>
                <a:latin typeface="Comic Sans MS" pitchFamily="66" charset="0"/>
                <a:ea typeface="ＭＳ Ｐゴシック" charset="-128"/>
              </a:rPr>
              <a:t>Proposed (static)</a:t>
            </a:r>
            <a:endParaRPr kumimoji="0" lang="en-US" altLang="ja-JP" sz="1200" dirty="0">
              <a:solidFill>
                <a:srgbClr val="000000"/>
              </a:solidFill>
              <a:latin typeface="Comic Sans MS" pitchFamily="66" charset="0"/>
              <a:ea typeface="ＭＳ Ｐゴシック" charset="-128"/>
            </a:endParaRPr>
          </a:p>
        </p:txBody>
      </p:sp>
      <p:sp>
        <p:nvSpPr>
          <p:cNvPr id="2061" name="Text Box 20"/>
          <p:cNvSpPr txBox="1">
            <a:spLocks noChangeArrowheads="1"/>
          </p:cNvSpPr>
          <p:nvPr/>
        </p:nvSpPr>
        <p:spPr bwMode="auto">
          <a:xfrm>
            <a:off x="7537450" y="3327400"/>
            <a:ext cx="1463862" cy="267766"/>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1200" dirty="0" smtClean="0">
                <a:solidFill>
                  <a:srgbClr val="000000"/>
                </a:solidFill>
                <a:latin typeface="Comic Sans MS" pitchFamily="66" charset="0"/>
                <a:ea typeface="ＭＳ Ｐゴシック" charset="-128"/>
              </a:rPr>
              <a:t>Proposed (on-line)</a:t>
            </a:r>
            <a:endParaRPr kumimoji="0" lang="en-US" altLang="ja-JP" sz="1200" dirty="0">
              <a:solidFill>
                <a:srgbClr val="000000"/>
              </a:solidFill>
              <a:latin typeface="Comic Sans MS" pitchFamily="66" charset="0"/>
              <a:ea typeface="ＭＳ Ｐゴシック" charset="-128"/>
            </a:endParaRPr>
          </a:p>
        </p:txBody>
      </p:sp>
      <p:sp>
        <p:nvSpPr>
          <p:cNvPr id="13" name="右矢印 12"/>
          <p:cNvSpPr/>
          <p:nvPr/>
        </p:nvSpPr>
        <p:spPr>
          <a:xfrm>
            <a:off x="214282" y="2357430"/>
            <a:ext cx="28575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fontAlgn="auto">
              <a:lnSpc>
                <a:spcPct val="95000"/>
              </a:lnSpc>
              <a:spcBef>
                <a:spcPts val="0"/>
              </a:spcBef>
              <a:spcAft>
                <a:spcPts val="0"/>
              </a:spcAft>
              <a:buClr>
                <a:srgbClr val="000000"/>
              </a:buClr>
              <a:buSzPct val="100000"/>
              <a:buFont typeface="Times New Roman" pitchFamily="18" charset="0"/>
              <a:buNone/>
              <a:defRPr/>
            </a:pPr>
            <a:endParaRPr kumimoji="0" lang="ja-JP" altLang="en-US" sz="2000">
              <a:solidFill>
                <a:srgbClr val="FFFFFF"/>
              </a:solidFill>
            </a:endParaRPr>
          </a:p>
        </p:txBody>
      </p:sp>
      <p:graphicFrame>
        <p:nvGraphicFramePr>
          <p:cNvPr id="2051" name="Object 13"/>
          <p:cNvGraphicFramePr>
            <a:graphicFrameLocks noChangeAspect="1"/>
          </p:cNvGraphicFramePr>
          <p:nvPr/>
        </p:nvGraphicFramePr>
        <p:xfrm>
          <a:off x="5286375" y="3929063"/>
          <a:ext cx="3681413" cy="2755900"/>
        </p:xfrm>
        <a:graphic>
          <a:graphicData uri="http://schemas.openxmlformats.org/presentationml/2006/ole">
            <p:oleObj spid="_x0000_s224259" name="Worksheet" r:id="rId4" imgW="4686367" imgH="2552700" progId="Excel.Sheet.8">
              <p:embed/>
            </p:oleObj>
          </a:graphicData>
        </a:graphic>
      </p:graphicFrame>
      <p:sp>
        <p:nvSpPr>
          <p:cNvPr id="15" name="右矢印 14"/>
          <p:cNvSpPr/>
          <p:nvPr/>
        </p:nvSpPr>
        <p:spPr>
          <a:xfrm rot="19973396">
            <a:off x="5980113" y="4602163"/>
            <a:ext cx="1714500" cy="23018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a:lnSpc>
                <a:spcPct val="95000"/>
              </a:lnSpc>
              <a:buClr>
                <a:srgbClr val="000000"/>
              </a:buClr>
              <a:buSzPct val="100000"/>
              <a:buFont typeface="Times New Roman" pitchFamily="18" charset="0"/>
              <a:buNone/>
              <a:defRPr/>
            </a:pPr>
            <a:endParaRPr kumimoji="0" lang="ja-JP" altLang="en-US" sz="2000">
              <a:solidFill>
                <a:srgbClr val="FFFFFF"/>
              </a:solidFill>
            </a:endParaRPr>
          </a:p>
        </p:txBody>
      </p:sp>
      <p:sp>
        <p:nvSpPr>
          <p:cNvPr id="2064" name="テキスト ボックス 15"/>
          <p:cNvSpPr txBox="1">
            <a:spLocks noChangeArrowheads="1"/>
          </p:cNvSpPr>
          <p:nvPr/>
        </p:nvSpPr>
        <p:spPr bwMode="auto">
          <a:xfrm>
            <a:off x="7358063" y="3929063"/>
            <a:ext cx="1337226" cy="384721"/>
          </a:xfrm>
          <a:prstGeom prst="rect">
            <a:avLst/>
          </a:prstGeom>
          <a:noFill/>
          <a:ln w="9525">
            <a:noFill/>
            <a:miter lim="800000"/>
            <a:headEnd/>
            <a:tailEnd/>
          </a:ln>
        </p:spPr>
        <p:txBody>
          <a:bodyPr wrap="none">
            <a:spAutoFit/>
          </a:bodyPr>
          <a:lstStyle/>
          <a:p>
            <a:pPr defTabSz="449263">
              <a:lnSpc>
                <a:spcPct val="95000"/>
              </a:lnSpc>
              <a:buClr>
                <a:srgbClr val="000000"/>
              </a:buClr>
              <a:buSzPct val="100000"/>
              <a:buFont typeface="Times New Roman" pitchFamily="18" charset="0"/>
              <a:buNone/>
            </a:pPr>
            <a:r>
              <a:rPr kumimoji="0" lang="en-US" altLang="ja-JP" sz="2000" b="1" dirty="0" smtClean="0">
                <a:solidFill>
                  <a:srgbClr val="FF0000"/>
                </a:solidFill>
                <a:latin typeface="Comic Sans MS" pitchFamily="66" charset="0"/>
                <a:ea typeface="ＭＳ Ｐゴシック" charset="-128"/>
              </a:rPr>
              <a:t>Slowdown</a:t>
            </a:r>
            <a:endParaRPr kumimoji="0" lang="ja-JP" altLang="en-US" sz="2000" b="1" dirty="0">
              <a:solidFill>
                <a:srgbClr val="FF0000"/>
              </a:solidFill>
              <a:latin typeface="Comic Sans MS" pitchFamily="66" charset="0"/>
              <a:ea typeface="ＭＳ Ｐゴシック" charset="-128"/>
            </a:endParaRPr>
          </a:p>
        </p:txBody>
      </p:sp>
      <p:sp>
        <p:nvSpPr>
          <p:cNvPr id="17" name="テキスト ボックス 16"/>
          <p:cNvSpPr txBox="1"/>
          <p:nvPr/>
        </p:nvSpPr>
        <p:spPr>
          <a:xfrm>
            <a:off x="5929322" y="6215082"/>
            <a:ext cx="2571768" cy="677108"/>
          </a:xfrm>
          <a:prstGeom prst="rect">
            <a:avLst/>
          </a:prstGeom>
          <a:solidFill>
            <a:schemeClr val="bg1"/>
          </a:solidFill>
        </p:spPr>
        <p:txBody>
          <a:bodyPr wrap="square" rtlCol="0">
            <a:spAutoFit/>
          </a:bodyPr>
          <a:lstStyle/>
          <a:p>
            <a:pPr defTabSz="449263">
              <a:lnSpc>
                <a:spcPct val="95000"/>
              </a:lnSpc>
              <a:buClr>
                <a:srgbClr val="000000"/>
              </a:buClr>
              <a:buSzPct val="100000"/>
              <a:buFont typeface="Times New Roman" pitchFamily="18" charset="0"/>
              <a:buNone/>
            </a:pPr>
            <a:r>
              <a:rPr lang="en-US" altLang="ja-JP" sz="2000" dirty="0" smtClean="0">
                <a:solidFill>
                  <a:srgbClr val="000000"/>
                </a:solidFill>
                <a:latin typeface="Comic Sans MS" pitchFamily="66" charset="0"/>
                <a:ea typeface="ＭＳ Ｐゴシック" charset="-128"/>
              </a:rPr>
              <a:t>Background CPU process BW (MB/s)</a:t>
            </a:r>
            <a:endParaRPr lang="ja-JP" altLang="en-US" sz="2000" dirty="0">
              <a:solidFill>
                <a:srgbClr val="000000"/>
              </a:solidFill>
              <a:latin typeface="Comic Sans MS" pitchFamily="66" charset="0"/>
              <a:ea typeface="ＭＳ Ｐゴシック"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AutoShape 27"/>
          <p:cNvCxnSpPr>
            <a:cxnSpLocks noChangeShapeType="1"/>
          </p:cNvCxnSpPr>
          <p:nvPr/>
        </p:nvCxnSpPr>
        <p:spPr bwMode="auto">
          <a:xfrm rot="16200000" flipH="1">
            <a:off x="1288251" y="2640784"/>
            <a:ext cx="571503" cy="4797"/>
          </a:xfrm>
          <a:prstGeom prst="straightConnector1">
            <a:avLst/>
          </a:prstGeom>
          <a:noFill/>
          <a:ln w="19050">
            <a:solidFill>
              <a:schemeClr val="tx1"/>
            </a:solidFill>
            <a:round/>
            <a:headEnd/>
            <a:tailEnd/>
          </a:ln>
          <a:effectLst/>
        </p:spPr>
      </p:cxnSp>
      <p:sp>
        <p:nvSpPr>
          <p:cNvPr id="4" name="タイトル 3"/>
          <p:cNvSpPr>
            <a:spLocks noGrp="1"/>
          </p:cNvSpPr>
          <p:nvPr>
            <p:ph type="title"/>
          </p:nvPr>
        </p:nvSpPr>
        <p:spPr>
          <a:xfrm>
            <a:off x="457200" y="-24"/>
            <a:ext cx="8229600" cy="1071570"/>
          </a:xfrm>
        </p:spPr>
        <p:txBody>
          <a:bodyPr>
            <a:normAutofit/>
          </a:bodyPr>
          <a:lstStyle/>
          <a:p>
            <a:r>
              <a:rPr lang="en-US" altLang="ja-JP" sz="2800" dirty="0" smtClean="0"/>
              <a:t>Intelligent Task Scheduling for GPU clusters</a:t>
            </a:r>
            <a:br>
              <a:rPr lang="en-US" altLang="ja-JP" sz="2800" dirty="0" smtClean="0"/>
            </a:br>
            <a:r>
              <a:rPr lang="en-US" altLang="ja-JP" sz="2800" dirty="0" smtClean="0"/>
              <a:t>- </a:t>
            </a:r>
            <a:r>
              <a:rPr lang="en-US" altLang="ja-JP" sz="2400" dirty="0" smtClean="0"/>
              <a:t>considering conflicts on memory bus and PCI-E bus -</a:t>
            </a:r>
            <a:endParaRPr kumimoji="1" lang="ja-JP" altLang="en-US" sz="2400" dirty="0"/>
          </a:p>
        </p:txBody>
      </p:sp>
      <p:sp>
        <p:nvSpPr>
          <p:cNvPr id="5" name="Text Box 2"/>
          <p:cNvSpPr txBox="1">
            <a:spLocks noChangeArrowheads="1"/>
          </p:cNvSpPr>
          <p:nvPr/>
        </p:nvSpPr>
        <p:spPr bwMode="auto">
          <a:xfrm>
            <a:off x="2428861" y="1428736"/>
            <a:ext cx="714380" cy="461665"/>
          </a:xfrm>
          <a:prstGeom prst="rect">
            <a:avLst/>
          </a:prstGeom>
          <a:noFill/>
          <a:ln w="9525">
            <a:noFill/>
            <a:miter lim="800000"/>
            <a:headEnd/>
            <a:tailEnd/>
          </a:ln>
          <a:effectLst/>
        </p:spPr>
        <p:txBody>
          <a:bodyPr wrap="square">
            <a:spAutoFit/>
          </a:bodyPr>
          <a:lstStyle/>
          <a:p>
            <a:pPr fontAlgn="auto">
              <a:spcAft>
                <a:spcPts val="0"/>
              </a:spcAft>
            </a:pPr>
            <a:r>
              <a:rPr lang="en-US" altLang="ja-JP" sz="2400" dirty="0">
                <a:solidFill>
                  <a:prstClr val="black"/>
                </a:solidFill>
                <a:latin typeface="Calibri"/>
                <a:ea typeface="ＭＳ Ｐゴシック"/>
              </a:rPr>
              <a:t>CPU</a:t>
            </a:r>
          </a:p>
        </p:txBody>
      </p:sp>
      <p:sp>
        <p:nvSpPr>
          <p:cNvPr id="6" name="Line 3"/>
          <p:cNvSpPr>
            <a:spLocks noChangeShapeType="1"/>
          </p:cNvSpPr>
          <p:nvPr/>
        </p:nvSpPr>
        <p:spPr bwMode="auto">
          <a:xfrm>
            <a:off x="3428993" y="3000372"/>
            <a:ext cx="500066" cy="571504"/>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 name="Line 4"/>
          <p:cNvSpPr>
            <a:spLocks noChangeShapeType="1"/>
          </p:cNvSpPr>
          <p:nvPr/>
        </p:nvSpPr>
        <p:spPr bwMode="auto">
          <a:xfrm>
            <a:off x="3428992" y="3000372"/>
            <a:ext cx="484205" cy="223843"/>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8" name="Rectangle 5"/>
          <p:cNvSpPr>
            <a:spLocks noChangeArrowheads="1"/>
          </p:cNvSpPr>
          <p:nvPr/>
        </p:nvSpPr>
        <p:spPr bwMode="auto">
          <a:xfrm>
            <a:off x="323851" y="1484313"/>
            <a:ext cx="2533637" cy="1873249"/>
          </a:xfrm>
          <a:prstGeom prst="rect">
            <a:avLst/>
          </a:prstGeom>
          <a:solidFill>
            <a:srgbClr val="CCFFFF">
              <a:alpha val="37000"/>
            </a:srgbClr>
          </a:solidFill>
          <a:ln w="9525">
            <a:solidFill>
              <a:schemeClr val="tx1"/>
            </a:solidFill>
            <a:miter lim="800000"/>
            <a:headEnd/>
            <a:tailEnd/>
          </a:ln>
          <a:effectLst/>
        </p:spPr>
        <p:txBody>
          <a:bodyPr wrap="none" anchor="ctr"/>
          <a:lstStyle/>
          <a:p>
            <a:pPr algn="ctr" fontAlgn="auto">
              <a:spcAft>
                <a:spcPts val="0"/>
              </a:spcAft>
            </a:pPr>
            <a:endParaRPr lang="ja-JP" altLang="ja-JP">
              <a:solidFill>
                <a:prstClr val="black"/>
              </a:solidFill>
              <a:latin typeface="Calibri"/>
              <a:ea typeface="ＭＳ Ｐゴシック"/>
            </a:endParaRPr>
          </a:p>
        </p:txBody>
      </p:sp>
      <p:sp>
        <p:nvSpPr>
          <p:cNvPr id="9" name="Line 6"/>
          <p:cNvSpPr>
            <a:spLocks noChangeShapeType="1"/>
          </p:cNvSpPr>
          <p:nvPr/>
        </p:nvSpPr>
        <p:spPr bwMode="auto">
          <a:xfrm>
            <a:off x="785786" y="1755763"/>
            <a:ext cx="9526" cy="601667"/>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0" name="Line 7"/>
          <p:cNvSpPr>
            <a:spLocks noChangeShapeType="1"/>
          </p:cNvSpPr>
          <p:nvPr/>
        </p:nvSpPr>
        <p:spPr bwMode="auto">
          <a:xfrm>
            <a:off x="2285985" y="1833550"/>
            <a:ext cx="0" cy="523879"/>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1" name="Line 8"/>
          <p:cNvSpPr>
            <a:spLocks noChangeShapeType="1"/>
          </p:cNvSpPr>
          <p:nvPr/>
        </p:nvSpPr>
        <p:spPr bwMode="auto">
          <a:xfrm flipH="1">
            <a:off x="1285852" y="1941501"/>
            <a:ext cx="1587" cy="415930"/>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2" name="Line 9"/>
          <p:cNvSpPr>
            <a:spLocks noChangeShapeType="1"/>
          </p:cNvSpPr>
          <p:nvPr/>
        </p:nvSpPr>
        <p:spPr bwMode="auto">
          <a:xfrm>
            <a:off x="1776394" y="1930387"/>
            <a:ext cx="0" cy="427043"/>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 name="Line 10"/>
          <p:cNvSpPr>
            <a:spLocks noChangeShapeType="1"/>
          </p:cNvSpPr>
          <p:nvPr/>
        </p:nvSpPr>
        <p:spPr bwMode="auto">
          <a:xfrm flipH="1">
            <a:off x="3428992" y="2330264"/>
            <a:ext cx="500066" cy="670108"/>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4" name="Rectangle 11"/>
          <p:cNvSpPr>
            <a:spLocks noChangeArrowheads="1"/>
          </p:cNvSpPr>
          <p:nvPr/>
        </p:nvSpPr>
        <p:spPr bwMode="auto">
          <a:xfrm>
            <a:off x="1142976" y="2857496"/>
            <a:ext cx="871594" cy="285752"/>
          </a:xfrm>
          <a:prstGeom prst="rect">
            <a:avLst/>
          </a:prstGeom>
          <a:solidFill>
            <a:srgbClr val="CCFFFF"/>
          </a:solidFill>
          <a:ln w="9525">
            <a:solidFill>
              <a:schemeClr val="tx1"/>
            </a:solidFill>
            <a:miter lim="800000"/>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Router</a:t>
            </a:r>
          </a:p>
        </p:txBody>
      </p:sp>
      <p:sp>
        <p:nvSpPr>
          <p:cNvPr id="16" name="Rectangle 13"/>
          <p:cNvSpPr>
            <a:spLocks noChangeArrowheads="1"/>
          </p:cNvSpPr>
          <p:nvPr/>
        </p:nvSpPr>
        <p:spPr bwMode="auto">
          <a:xfrm>
            <a:off x="571472" y="2143116"/>
            <a:ext cx="2031054" cy="297289"/>
          </a:xfrm>
          <a:prstGeom prst="rect">
            <a:avLst/>
          </a:prstGeom>
          <a:solidFill>
            <a:schemeClr val="bg2"/>
          </a:solidFill>
          <a:ln w="9525">
            <a:solidFill>
              <a:schemeClr val="tx1"/>
            </a:solidFill>
            <a:miter lim="800000"/>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L3 Cache</a:t>
            </a:r>
          </a:p>
        </p:txBody>
      </p:sp>
      <p:sp>
        <p:nvSpPr>
          <p:cNvPr id="17" name="Oval 14"/>
          <p:cNvSpPr>
            <a:spLocks noChangeArrowheads="1"/>
          </p:cNvSpPr>
          <p:nvPr/>
        </p:nvSpPr>
        <p:spPr bwMode="auto">
          <a:xfrm>
            <a:off x="571472" y="1571612"/>
            <a:ext cx="434997" cy="358904"/>
          </a:xfrm>
          <a:prstGeom prst="ellipse">
            <a:avLst/>
          </a:prstGeom>
          <a:solidFill>
            <a:schemeClr val="accent5">
              <a:lumMod val="60000"/>
              <a:lumOff val="40000"/>
            </a:schemeClr>
          </a:solidFill>
          <a:ln w="9525">
            <a:solidFill>
              <a:schemeClr val="tx1"/>
            </a:solidFill>
            <a:round/>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C0</a:t>
            </a:r>
          </a:p>
        </p:txBody>
      </p:sp>
      <p:sp>
        <p:nvSpPr>
          <p:cNvPr id="18" name="Oval 15"/>
          <p:cNvSpPr>
            <a:spLocks noChangeArrowheads="1"/>
          </p:cNvSpPr>
          <p:nvPr/>
        </p:nvSpPr>
        <p:spPr bwMode="auto">
          <a:xfrm>
            <a:off x="1071538" y="1571612"/>
            <a:ext cx="434997" cy="358904"/>
          </a:xfrm>
          <a:prstGeom prst="ellipse">
            <a:avLst/>
          </a:prstGeom>
          <a:solidFill>
            <a:schemeClr val="accent5">
              <a:lumMod val="60000"/>
              <a:lumOff val="40000"/>
            </a:schemeClr>
          </a:solidFill>
          <a:ln w="9525">
            <a:solidFill>
              <a:schemeClr val="tx1"/>
            </a:solidFill>
            <a:round/>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C1</a:t>
            </a:r>
          </a:p>
        </p:txBody>
      </p:sp>
      <p:sp>
        <p:nvSpPr>
          <p:cNvPr id="19" name="Oval 16"/>
          <p:cNvSpPr>
            <a:spLocks noChangeArrowheads="1"/>
          </p:cNvSpPr>
          <p:nvPr/>
        </p:nvSpPr>
        <p:spPr bwMode="auto">
          <a:xfrm>
            <a:off x="1571604" y="1571612"/>
            <a:ext cx="434997" cy="358904"/>
          </a:xfrm>
          <a:prstGeom prst="ellipse">
            <a:avLst/>
          </a:prstGeom>
          <a:solidFill>
            <a:schemeClr val="accent5">
              <a:lumMod val="60000"/>
              <a:lumOff val="40000"/>
            </a:schemeClr>
          </a:solidFill>
          <a:ln w="9525">
            <a:solidFill>
              <a:schemeClr val="tx1"/>
            </a:solidFill>
            <a:round/>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C2</a:t>
            </a:r>
          </a:p>
        </p:txBody>
      </p:sp>
      <p:sp>
        <p:nvSpPr>
          <p:cNvPr id="20" name="Oval 17"/>
          <p:cNvSpPr>
            <a:spLocks noChangeArrowheads="1"/>
          </p:cNvSpPr>
          <p:nvPr/>
        </p:nvSpPr>
        <p:spPr bwMode="auto">
          <a:xfrm>
            <a:off x="2071670" y="1571612"/>
            <a:ext cx="434997" cy="358904"/>
          </a:xfrm>
          <a:prstGeom prst="ellipse">
            <a:avLst/>
          </a:prstGeom>
          <a:solidFill>
            <a:schemeClr val="accent5">
              <a:lumMod val="60000"/>
              <a:lumOff val="40000"/>
            </a:schemeClr>
          </a:solidFill>
          <a:ln w="9525">
            <a:solidFill>
              <a:schemeClr val="tx1"/>
            </a:solidFill>
            <a:round/>
            <a:headEnd/>
            <a:tailEnd/>
          </a:ln>
          <a:effectLst/>
        </p:spPr>
        <p:txBody>
          <a:bodyPr wrap="none" anchor="ctr"/>
          <a:lstStyle/>
          <a:p>
            <a:pPr algn="ctr" fontAlgn="auto">
              <a:spcAft>
                <a:spcPts val="0"/>
              </a:spcAft>
            </a:pPr>
            <a:r>
              <a:rPr lang="en-US" altLang="ja-JP">
                <a:solidFill>
                  <a:prstClr val="black"/>
                </a:solidFill>
                <a:latin typeface="Calibri"/>
                <a:ea typeface="ＭＳ Ｐゴシック"/>
              </a:rPr>
              <a:t>C3</a:t>
            </a:r>
          </a:p>
        </p:txBody>
      </p:sp>
      <p:cxnSp>
        <p:nvCxnSpPr>
          <p:cNvPr id="21" name="AutoShape 18"/>
          <p:cNvCxnSpPr>
            <a:cxnSpLocks noChangeShapeType="1"/>
          </p:cNvCxnSpPr>
          <p:nvPr/>
        </p:nvCxnSpPr>
        <p:spPr bwMode="auto">
          <a:xfrm rot="5400000">
            <a:off x="1250133" y="3464719"/>
            <a:ext cx="642942" cy="1588"/>
          </a:xfrm>
          <a:prstGeom prst="straightConnector1">
            <a:avLst/>
          </a:prstGeom>
          <a:noFill/>
          <a:ln w="19050">
            <a:solidFill>
              <a:schemeClr val="tx1"/>
            </a:solidFill>
            <a:round/>
            <a:headEnd/>
            <a:tailEnd/>
          </a:ln>
          <a:effectLst/>
        </p:spPr>
      </p:cxnSp>
      <p:cxnSp>
        <p:nvCxnSpPr>
          <p:cNvPr id="23" name="AutoShape 20"/>
          <p:cNvCxnSpPr>
            <a:cxnSpLocks noChangeShapeType="1"/>
          </p:cNvCxnSpPr>
          <p:nvPr/>
        </p:nvCxnSpPr>
        <p:spPr bwMode="auto">
          <a:xfrm>
            <a:off x="2000232" y="3000372"/>
            <a:ext cx="1428760" cy="1588"/>
          </a:xfrm>
          <a:prstGeom prst="straightConnector1">
            <a:avLst/>
          </a:prstGeom>
          <a:noFill/>
          <a:ln w="19050">
            <a:solidFill>
              <a:schemeClr val="tx1"/>
            </a:solidFill>
            <a:round/>
            <a:headEnd/>
            <a:tailEnd/>
          </a:ln>
          <a:effectLst/>
        </p:spPr>
      </p:cxnSp>
      <p:sp>
        <p:nvSpPr>
          <p:cNvPr id="25" name="Oval 22"/>
          <p:cNvSpPr>
            <a:spLocks noChangeArrowheads="1"/>
          </p:cNvSpPr>
          <p:nvPr/>
        </p:nvSpPr>
        <p:spPr bwMode="auto">
          <a:xfrm>
            <a:off x="3857620" y="2000240"/>
            <a:ext cx="528298" cy="401899"/>
          </a:xfrm>
          <a:prstGeom prst="ellipse">
            <a:avLst/>
          </a:prstGeom>
          <a:solidFill>
            <a:srgbClr val="00FF00"/>
          </a:solidFill>
          <a:ln w="9525">
            <a:solidFill>
              <a:schemeClr val="tx1"/>
            </a:solidFill>
            <a:round/>
            <a:headEnd/>
            <a:tailEnd/>
          </a:ln>
          <a:effectLst/>
        </p:spPr>
        <p:txBody>
          <a:bodyPr wrap="none" anchor="ctr"/>
          <a:lstStyle/>
          <a:p>
            <a:pPr algn="ctr" fontAlgn="auto">
              <a:spcAft>
                <a:spcPts val="0"/>
              </a:spcAft>
            </a:pPr>
            <a:r>
              <a:rPr lang="en-US" altLang="ja-JP" sz="1600">
                <a:solidFill>
                  <a:prstClr val="black"/>
                </a:solidFill>
                <a:latin typeface="Calibri"/>
                <a:ea typeface="ＭＳ Ｐゴシック"/>
              </a:rPr>
              <a:t>GPU0</a:t>
            </a:r>
          </a:p>
        </p:txBody>
      </p:sp>
      <p:sp>
        <p:nvSpPr>
          <p:cNvPr id="26" name="Oval 23"/>
          <p:cNvSpPr>
            <a:spLocks noChangeArrowheads="1"/>
          </p:cNvSpPr>
          <p:nvPr/>
        </p:nvSpPr>
        <p:spPr bwMode="auto">
          <a:xfrm>
            <a:off x="3857620" y="2500306"/>
            <a:ext cx="528299" cy="401037"/>
          </a:xfrm>
          <a:prstGeom prst="ellipse">
            <a:avLst/>
          </a:prstGeom>
          <a:solidFill>
            <a:srgbClr val="00FF00"/>
          </a:solidFill>
          <a:ln w="9525">
            <a:solidFill>
              <a:schemeClr val="tx1"/>
            </a:solidFill>
            <a:round/>
            <a:headEnd/>
            <a:tailEnd/>
          </a:ln>
          <a:effectLst/>
        </p:spPr>
        <p:txBody>
          <a:bodyPr wrap="none" anchor="ctr"/>
          <a:lstStyle/>
          <a:p>
            <a:pPr algn="ctr" fontAlgn="auto">
              <a:spcAft>
                <a:spcPts val="0"/>
              </a:spcAft>
            </a:pPr>
            <a:r>
              <a:rPr lang="en-US" altLang="ja-JP" sz="1600">
                <a:solidFill>
                  <a:prstClr val="black"/>
                </a:solidFill>
                <a:latin typeface="Calibri"/>
                <a:ea typeface="ＭＳ Ｐゴシック"/>
              </a:rPr>
              <a:t>GPU1</a:t>
            </a:r>
          </a:p>
        </p:txBody>
      </p:sp>
      <p:sp>
        <p:nvSpPr>
          <p:cNvPr id="27" name="Line 24"/>
          <p:cNvSpPr>
            <a:spLocks noChangeShapeType="1"/>
          </p:cNvSpPr>
          <p:nvPr/>
        </p:nvSpPr>
        <p:spPr bwMode="auto">
          <a:xfrm flipV="1">
            <a:off x="3428993" y="2786057"/>
            <a:ext cx="428627" cy="214313"/>
          </a:xfrm>
          <a:prstGeom prst="line">
            <a:avLst/>
          </a:prstGeom>
          <a:noFill/>
          <a:ln w="19050">
            <a:solidFill>
              <a:schemeClr val="tx1"/>
            </a:solidFill>
            <a:round/>
            <a:headEnd/>
            <a:tailEnd/>
          </a:ln>
          <a:effectLst/>
        </p:spPr>
        <p:txBody>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8" name="Text Box 25"/>
          <p:cNvSpPr txBox="1">
            <a:spLocks noChangeArrowheads="1"/>
          </p:cNvSpPr>
          <p:nvPr/>
        </p:nvSpPr>
        <p:spPr bwMode="auto">
          <a:xfrm>
            <a:off x="2428860" y="2500306"/>
            <a:ext cx="1013400" cy="400110"/>
          </a:xfrm>
          <a:prstGeom prst="rect">
            <a:avLst/>
          </a:prstGeom>
          <a:noFill/>
          <a:ln w="9525">
            <a:noFill/>
            <a:miter lim="800000"/>
            <a:headEnd/>
            <a:tailEnd/>
          </a:ln>
          <a:effectLst/>
        </p:spPr>
        <p:txBody>
          <a:bodyPr wrap="square">
            <a:spAutoFit/>
          </a:bodyPr>
          <a:lstStyle/>
          <a:p>
            <a:pPr fontAlgn="auto">
              <a:spcAft>
                <a:spcPts val="0"/>
              </a:spcAft>
            </a:pPr>
            <a:r>
              <a:rPr lang="en-US" altLang="ja-JP" sz="2000" dirty="0" smtClean="0">
                <a:solidFill>
                  <a:prstClr val="black"/>
                </a:solidFill>
                <a:latin typeface="Calibri"/>
                <a:ea typeface="ＭＳ Ｐゴシック"/>
              </a:rPr>
              <a:t>PCI&amp;HT</a:t>
            </a:r>
            <a:endParaRPr lang="en-US" altLang="ja-JP" sz="2000" dirty="0">
              <a:solidFill>
                <a:prstClr val="black"/>
              </a:solidFill>
              <a:latin typeface="Calibri"/>
              <a:ea typeface="ＭＳ Ｐゴシック"/>
            </a:endParaRPr>
          </a:p>
        </p:txBody>
      </p:sp>
      <p:sp>
        <p:nvSpPr>
          <p:cNvPr id="35" name="Oval 33"/>
          <p:cNvSpPr>
            <a:spLocks noChangeArrowheads="1"/>
          </p:cNvSpPr>
          <p:nvPr/>
        </p:nvSpPr>
        <p:spPr bwMode="auto">
          <a:xfrm>
            <a:off x="3857620" y="3000372"/>
            <a:ext cx="528298" cy="401899"/>
          </a:xfrm>
          <a:prstGeom prst="ellipse">
            <a:avLst/>
          </a:prstGeom>
          <a:solidFill>
            <a:srgbClr val="00FF00"/>
          </a:solidFill>
          <a:ln w="9525">
            <a:solidFill>
              <a:schemeClr val="tx1"/>
            </a:solidFill>
            <a:round/>
            <a:headEnd/>
            <a:tailEnd/>
          </a:ln>
          <a:effectLst/>
        </p:spPr>
        <p:txBody>
          <a:bodyPr wrap="none" anchor="ctr"/>
          <a:lstStyle/>
          <a:p>
            <a:pPr algn="ctr" fontAlgn="auto">
              <a:spcAft>
                <a:spcPts val="0"/>
              </a:spcAft>
            </a:pPr>
            <a:r>
              <a:rPr lang="en-US" altLang="ja-JP" sz="1600">
                <a:solidFill>
                  <a:prstClr val="black"/>
                </a:solidFill>
                <a:latin typeface="Calibri"/>
                <a:ea typeface="ＭＳ Ｐゴシック"/>
              </a:rPr>
              <a:t>GPU2</a:t>
            </a:r>
          </a:p>
        </p:txBody>
      </p:sp>
      <p:sp>
        <p:nvSpPr>
          <p:cNvPr id="36" name="Oval 34"/>
          <p:cNvSpPr>
            <a:spLocks noChangeArrowheads="1"/>
          </p:cNvSpPr>
          <p:nvPr/>
        </p:nvSpPr>
        <p:spPr bwMode="auto">
          <a:xfrm>
            <a:off x="3857620" y="3500438"/>
            <a:ext cx="528298" cy="401899"/>
          </a:xfrm>
          <a:prstGeom prst="ellipse">
            <a:avLst/>
          </a:prstGeom>
          <a:solidFill>
            <a:srgbClr val="00FF00"/>
          </a:solidFill>
          <a:ln w="9525">
            <a:solidFill>
              <a:schemeClr val="tx1"/>
            </a:solidFill>
            <a:round/>
            <a:headEnd/>
            <a:tailEnd/>
          </a:ln>
          <a:effectLst/>
        </p:spPr>
        <p:txBody>
          <a:bodyPr wrap="none" anchor="ctr"/>
          <a:lstStyle/>
          <a:p>
            <a:pPr algn="ctr" fontAlgn="auto">
              <a:spcAft>
                <a:spcPts val="0"/>
              </a:spcAft>
            </a:pPr>
            <a:r>
              <a:rPr lang="en-US" altLang="ja-JP" sz="1600">
                <a:solidFill>
                  <a:prstClr val="black"/>
                </a:solidFill>
                <a:latin typeface="Calibri"/>
                <a:ea typeface="ＭＳ Ｐゴシック"/>
              </a:rPr>
              <a:t>GPU3</a:t>
            </a:r>
          </a:p>
        </p:txBody>
      </p:sp>
      <p:sp>
        <p:nvSpPr>
          <p:cNvPr id="37" name="AutoShape 37"/>
          <p:cNvSpPr>
            <a:spLocks noChangeArrowheads="1"/>
          </p:cNvSpPr>
          <p:nvPr/>
        </p:nvSpPr>
        <p:spPr bwMode="auto">
          <a:xfrm>
            <a:off x="1357290" y="2448169"/>
            <a:ext cx="465246" cy="337889"/>
          </a:xfrm>
          <a:prstGeom prst="irregularSeal2">
            <a:avLst/>
          </a:prstGeom>
          <a:solidFill>
            <a:srgbClr val="FF0000"/>
          </a:solidFill>
          <a:ln w="9525" algn="ctr">
            <a:solidFill>
              <a:schemeClr val="tx1"/>
            </a:solidFill>
            <a:miter lim="800000"/>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38" name="AutoShape 38"/>
          <p:cNvSpPr>
            <a:spLocks noChangeArrowheads="1"/>
          </p:cNvSpPr>
          <p:nvPr/>
        </p:nvSpPr>
        <p:spPr bwMode="auto">
          <a:xfrm>
            <a:off x="1285852" y="3214686"/>
            <a:ext cx="522271" cy="317462"/>
          </a:xfrm>
          <a:prstGeom prst="irregularSeal2">
            <a:avLst/>
          </a:prstGeom>
          <a:solidFill>
            <a:srgbClr val="FF0000"/>
          </a:solidFill>
          <a:ln w="9525" algn="ctr">
            <a:solidFill>
              <a:schemeClr val="tx1"/>
            </a:solidFill>
            <a:miter lim="800000"/>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42" name="AutoShape 44"/>
          <p:cNvSpPr>
            <a:spLocks noChangeArrowheads="1"/>
          </p:cNvSpPr>
          <p:nvPr/>
        </p:nvSpPr>
        <p:spPr bwMode="auto">
          <a:xfrm>
            <a:off x="2500298" y="2786058"/>
            <a:ext cx="717552" cy="436163"/>
          </a:xfrm>
          <a:prstGeom prst="irregularSeal2">
            <a:avLst/>
          </a:prstGeom>
          <a:solidFill>
            <a:srgbClr val="FF0000"/>
          </a:solidFill>
          <a:ln w="9525" algn="ctr">
            <a:solidFill>
              <a:schemeClr val="tx1"/>
            </a:solidFill>
            <a:miter lim="800000"/>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sp>
        <p:nvSpPr>
          <p:cNvPr id="15" name="Rectangle 12"/>
          <p:cNvSpPr>
            <a:spLocks noChangeArrowheads="1"/>
          </p:cNvSpPr>
          <p:nvPr/>
        </p:nvSpPr>
        <p:spPr bwMode="auto">
          <a:xfrm>
            <a:off x="285720" y="3714753"/>
            <a:ext cx="2571768" cy="357190"/>
          </a:xfrm>
          <a:prstGeom prst="rect">
            <a:avLst/>
          </a:prstGeom>
          <a:solidFill>
            <a:srgbClr val="FFFF99"/>
          </a:solidFill>
          <a:ln w="9525">
            <a:solidFill>
              <a:schemeClr val="tx1"/>
            </a:solidFill>
            <a:miter lim="800000"/>
            <a:headEnd/>
            <a:tailEnd/>
          </a:ln>
          <a:effectLst/>
        </p:spPr>
        <p:txBody>
          <a:bodyPr wrap="none" anchor="ctr"/>
          <a:lstStyle/>
          <a:p>
            <a:pPr algn="ctr" fontAlgn="auto">
              <a:spcAft>
                <a:spcPts val="0"/>
              </a:spcAft>
            </a:pPr>
            <a:endParaRPr lang="ja-JP" altLang="ja-JP">
              <a:solidFill>
                <a:prstClr val="black"/>
              </a:solidFill>
              <a:latin typeface="Calibri"/>
              <a:ea typeface="ＭＳ Ｐゴシック"/>
            </a:endParaRPr>
          </a:p>
        </p:txBody>
      </p:sp>
      <p:sp>
        <p:nvSpPr>
          <p:cNvPr id="32" name="Text Box 29"/>
          <p:cNvSpPr txBox="1">
            <a:spLocks noChangeArrowheads="1"/>
          </p:cNvSpPr>
          <p:nvPr/>
        </p:nvSpPr>
        <p:spPr bwMode="auto">
          <a:xfrm>
            <a:off x="1071538" y="3714752"/>
            <a:ext cx="1017126" cy="369332"/>
          </a:xfrm>
          <a:prstGeom prst="rect">
            <a:avLst/>
          </a:prstGeom>
          <a:noFill/>
          <a:ln w="9525">
            <a:noFill/>
            <a:miter lim="800000"/>
            <a:headEnd/>
            <a:tailEnd/>
          </a:ln>
          <a:effectLst/>
        </p:spPr>
        <p:txBody>
          <a:bodyPr wrap="square">
            <a:spAutoFit/>
          </a:bodyPr>
          <a:lstStyle/>
          <a:p>
            <a:pPr fontAlgn="auto">
              <a:spcAft>
                <a:spcPts val="0"/>
              </a:spcAft>
            </a:pPr>
            <a:r>
              <a:rPr lang="en-US" altLang="ja-JP" dirty="0">
                <a:solidFill>
                  <a:prstClr val="black"/>
                </a:solidFill>
                <a:latin typeface="Calibri"/>
                <a:ea typeface="ＭＳ Ｐゴシック"/>
              </a:rPr>
              <a:t>Memory</a:t>
            </a:r>
          </a:p>
        </p:txBody>
      </p:sp>
      <p:sp>
        <p:nvSpPr>
          <p:cNvPr id="39" name="Rectangle 39"/>
          <p:cNvSpPr>
            <a:spLocks noChangeArrowheads="1"/>
          </p:cNvSpPr>
          <p:nvPr/>
        </p:nvSpPr>
        <p:spPr bwMode="auto">
          <a:xfrm>
            <a:off x="1578774" y="3500438"/>
            <a:ext cx="3278978" cy="285752"/>
          </a:xfrm>
          <a:prstGeom prst="rect">
            <a:avLst/>
          </a:prstGeom>
          <a:solidFill>
            <a:srgbClr val="FF99CC"/>
          </a:solidFill>
          <a:ln w="9525" algn="ctr">
            <a:noFill/>
            <a:miter lim="800000"/>
            <a:headEnd/>
            <a:tailEnd/>
          </a:ln>
          <a:effectLst/>
        </p:spPr>
        <p:txBody>
          <a:bodyPr wrap="none" anchor="ctr"/>
          <a:lstStyle/>
          <a:p>
            <a:pPr algn="ctr" fontAlgn="auto">
              <a:spcBef>
                <a:spcPts val="0"/>
              </a:spcBef>
              <a:spcAft>
                <a:spcPts val="0"/>
              </a:spcAft>
            </a:pPr>
            <a:r>
              <a:rPr lang="en-US" altLang="ja-JP" sz="1600" dirty="0" smtClean="0">
                <a:solidFill>
                  <a:prstClr val="black"/>
                </a:solidFill>
                <a:latin typeface="Calibri"/>
                <a:ea typeface="ＭＳ Ｐゴシック"/>
              </a:rPr>
              <a:t>Access time increases due to conflicts</a:t>
            </a:r>
            <a:endParaRPr lang="ja-JP" altLang="en-US" sz="1600" dirty="0">
              <a:solidFill>
                <a:prstClr val="black"/>
              </a:solidFill>
              <a:latin typeface="Calibri"/>
              <a:ea typeface="ＭＳ Ｐゴシック"/>
            </a:endParaRPr>
          </a:p>
        </p:txBody>
      </p:sp>
      <p:graphicFrame>
        <p:nvGraphicFramePr>
          <p:cNvPr id="1027" name="Object 3"/>
          <p:cNvGraphicFramePr>
            <a:graphicFrameLocks noChangeAspect="1"/>
          </p:cNvGraphicFramePr>
          <p:nvPr/>
        </p:nvGraphicFramePr>
        <p:xfrm>
          <a:off x="5143504" y="4214818"/>
          <a:ext cx="3678232" cy="2298420"/>
        </p:xfrm>
        <a:graphic>
          <a:graphicData uri="http://schemas.openxmlformats.org/presentationml/2006/ole">
            <p:oleObj spid="_x0000_s225282" name="ワークシート" r:id="rId3" imgW="5848384" imgH="3362257" progId="Excel.Sheet.8">
              <p:embed/>
            </p:oleObj>
          </a:graphicData>
        </a:graphic>
      </p:graphicFrame>
      <p:sp>
        <p:nvSpPr>
          <p:cNvPr id="53" name="テキスト ボックス 52"/>
          <p:cNvSpPr txBox="1"/>
          <p:nvPr/>
        </p:nvSpPr>
        <p:spPr>
          <a:xfrm>
            <a:off x="5000628" y="3558605"/>
            <a:ext cx="4000528" cy="584775"/>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We integrated this model into ECT(Earliest Complete Time)</a:t>
            </a:r>
            <a:r>
              <a:rPr lang="ja-JP" altLang="en-US" sz="1600" dirty="0">
                <a:solidFill>
                  <a:prstClr val="black"/>
                </a:solidFill>
                <a:latin typeface="Calibri"/>
                <a:ea typeface="ＭＳ Ｐゴシック"/>
              </a:rPr>
              <a:t> </a:t>
            </a:r>
            <a:r>
              <a:rPr lang="en-US" altLang="ja-JP" sz="1600" dirty="0" smtClean="0">
                <a:solidFill>
                  <a:prstClr val="black"/>
                </a:solidFill>
                <a:latin typeface="Calibri"/>
                <a:ea typeface="ＭＳ Ｐゴシック"/>
              </a:rPr>
              <a:t>scheduling.</a:t>
            </a:r>
            <a:endParaRPr lang="ja-JP" altLang="en-US" sz="1600" dirty="0">
              <a:solidFill>
                <a:prstClr val="black"/>
              </a:solidFill>
              <a:latin typeface="Calibri"/>
              <a:ea typeface="ＭＳ Ｐゴシック"/>
            </a:endParaRPr>
          </a:p>
        </p:txBody>
      </p:sp>
      <p:sp>
        <p:nvSpPr>
          <p:cNvPr id="54" name="テキスト ボックス 53"/>
          <p:cNvSpPr txBox="1"/>
          <p:nvPr/>
        </p:nvSpPr>
        <p:spPr>
          <a:xfrm>
            <a:off x="214282" y="4500570"/>
            <a:ext cx="4714908" cy="1569660"/>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Assuming the following information of each job is  known</a:t>
            </a:r>
          </a:p>
          <a:p>
            <a:pPr fontAlgn="auto">
              <a:spcBef>
                <a:spcPts val="0"/>
              </a:spcBef>
              <a:spcAft>
                <a:spcPts val="0"/>
              </a:spcAft>
              <a:buFont typeface="Arial" pitchFamily="34" charset="0"/>
              <a:buChar char="•"/>
            </a:pPr>
            <a:r>
              <a:rPr lang="en-US" altLang="ja-JP" sz="1600" dirty="0" smtClean="0">
                <a:solidFill>
                  <a:prstClr val="black"/>
                </a:solidFill>
                <a:latin typeface="Calibri"/>
                <a:ea typeface="ＭＳ Ｐゴシック"/>
              </a:rPr>
              <a:t>Execution time (at stand alone case)</a:t>
            </a:r>
          </a:p>
          <a:p>
            <a:pPr fontAlgn="auto">
              <a:spcBef>
                <a:spcPts val="0"/>
              </a:spcBef>
              <a:spcAft>
                <a:spcPts val="0"/>
              </a:spcAft>
              <a:buFont typeface="Arial" pitchFamily="34" charset="0"/>
              <a:buChar char="•"/>
            </a:pPr>
            <a:r>
              <a:rPr lang="en-US" altLang="ja-JP" sz="1600" dirty="0" smtClean="0">
                <a:solidFill>
                  <a:prstClr val="black"/>
                </a:solidFill>
                <a:latin typeface="Calibri"/>
                <a:ea typeface="ＭＳ Ｐゴシック"/>
              </a:rPr>
              <a:t>Total memory access </a:t>
            </a:r>
            <a:r>
              <a:rPr lang="en-US" altLang="ja-JP" sz="1600" dirty="0">
                <a:solidFill>
                  <a:prstClr val="black"/>
                </a:solidFill>
                <a:latin typeface="Calibri"/>
                <a:ea typeface="ＭＳ Ｐゴシック"/>
              </a:rPr>
              <a:t>(</a:t>
            </a:r>
            <a:r>
              <a:rPr lang="en-US" altLang="ja-JP" sz="1600" dirty="0" smtClean="0">
                <a:solidFill>
                  <a:prstClr val="black"/>
                </a:solidFill>
                <a:latin typeface="Calibri"/>
                <a:ea typeface="ＭＳ Ｐゴシック"/>
              </a:rPr>
              <a:t>from performance counter)</a:t>
            </a:r>
          </a:p>
          <a:p>
            <a:pPr fontAlgn="auto">
              <a:spcBef>
                <a:spcPts val="0"/>
              </a:spcBef>
              <a:spcAft>
                <a:spcPts val="0"/>
              </a:spcAft>
              <a:buFont typeface="Arial" pitchFamily="34" charset="0"/>
              <a:buChar char="•"/>
            </a:pPr>
            <a:r>
              <a:rPr lang="en-US" altLang="ja-JP" sz="1600" dirty="0" smtClean="0">
                <a:solidFill>
                  <a:prstClr val="black"/>
                </a:solidFill>
                <a:latin typeface="Calibri"/>
                <a:ea typeface="ＭＳ Ｐゴシック"/>
              </a:rPr>
              <a:t>Total PCI-E</a:t>
            </a:r>
            <a:r>
              <a:rPr lang="ja-JP" altLang="en-US" sz="1600" dirty="0" smtClean="0">
                <a:solidFill>
                  <a:prstClr val="black"/>
                </a:solidFill>
                <a:latin typeface="Calibri"/>
                <a:ea typeface="ＭＳ Ｐゴシック"/>
              </a:rPr>
              <a:t> </a:t>
            </a:r>
            <a:r>
              <a:rPr lang="en-US" altLang="ja-JP" sz="1600" dirty="0" smtClean="0">
                <a:solidFill>
                  <a:prstClr val="black"/>
                </a:solidFill>
                <a:latin typeface="Calibri"/>
                <a:ea typeface="ＭＳ Ｐゴシック"/>
              </a:rPr>
              <a:t>transfer (from CUDA</a:t>
            </a:r>
            <a:r>
              <a:rPr lang="ja-JP" altLang="en-US" sz="1600" dirty="0">
                <a:solidFill>
                  <a:prstClr val="black"/>
                </a:solidFill>
                <a:latin typeface="Calibri"/>
                <a:ea typeface="ＭＳ Ｐゴシック"/>
              </a:rPr>
              <a:t> </a:t>
            </a:r>
            <a:r>
              <a:rPr lang="en-US" altLang="ja-JP" sz="1600" dirty="0" smtClean="0">
                <a:solidFill>
                  <a:prstClr val="black"/>
                </a:solidFill>
                <a:latin typeface="Calibri"/>
                <a:ea typeface="ＭＳ Ｐゴシック"/>
              </a:rPr>
              <a:t>profiler)</a:t>
            </a:r>
          </a:p>
          <a:p>
            <a:pPr fontAlgn="auto">
              <a:spcBef>
                <a:spcPts val="0"/>
              </a:spcBef>
              <a:spcAft>
                <a:spcPts val="0"/>
              </a:spcAft>
            </a:pPr>
            <a:r>
              <a:rPr lang="en-US" altLang="ja-JP" sz="1600" dirty="0" smtClean="0">
                <a:solidFill>
                  <a:prstClr val="black"/>
                </a:solidFill>
                <a:latin typeface="Calibri"/>
                <a:ea typeface="ＭＳ Ｐゴシック"/>
              </a:rPr>
              <a:t>Actual execution time is estimated by our model.</a:t>
            </a:r>
            <a:endParaRPr lang="ja-JP" altLang="en-US" sz="1600" dirty="0">
              <a:solidFill>
                <a:prstClr val="black"/>
              </a:solidFill>
              <a:latin typeface="Calibri"/>
              <a:ea typeface="ＭＳ Ｐゴシック"/>
            </a:endParaRPr>
          </a:p>
        </p:txBody>
      </p:sp>
      <p:sp>
        <p:nvSpPr>
          <p:cNvPr id="55" name="テキスト ボックス 54"/>
          <p:cNvSpPr txBox="1"/>
          <p:nvPr/>
        </p:nvSpPr>
        <p:spPr>
          <a:xfrm>
            <a:off x="4929190" y="1285860"/>
            <a:ext cx="4000528" cy="1569660"/>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Calibri"/>
                <a:ea typeface="ＭＳ Ｐゴシック"/>
              </a:rPr>
              <a:t>Status of each process is one of the following</a:t>
            </a:r>
            <a:r>
              <a:rPr lang="en-US" altLang="ja-JP" sz="1600" dirty="0">
                <a:solidFill>
                  <a:prstClr val="black"/>
                </a:solidFill>
                <a:latin typeface="Calibri"/>
                <a:ea typeface="ＭＳ Ｐゴシック"/>
              </a:rPr>
              <a:t>:</a:t>
            </a:r>
            <a:endParaRPr lang="en-US" altLang="ja-JP" sz="1600" dirty="0" smtClean="0">
              <a:solidFill>
                <a:prstClr val="black"/>
              </a:solidFill>
              <a:latin typeface="Calibri"/>
              <a:ea typeface="ＭＳ Ｐゴシック"/>
            </a:endParaRPr>
          </a:p>
          <a:p>
            <a:pPr fontAlgn="auto">
              <a:spcBef>
                <a:spcPts val="0"/>
              </a:spcBef>
              <a:spcAft>
                <a:spcPts val="0"/>
              </a:spcAft>
            </a:pPr>
            <a:r>
              <a:rPr lang="en-US" altLang="ja-JP" sz="1600" dirty="0" smtClean="0">
                <a:solidFill>
                  <a:prstClr val="black"/>
                </a:solidFill>
                <a:latin typeface="Calibri"/>
                <a:ea typeface="ＭＳ Ｐゴシック"/>
              </a:rPr>
              <a:t>(1) Memory access</a:t>
            </a:r>
          </a:p>
          <a:p>
            <a:pPr fontAlgn="auto">
              <a:spcBef>
                <a:spcPts val="0"/>
              </a:spcBef>
              <a:spcAft>
                <a:spcPts val="0"/>
              </a:spcAft>
            </a:pPr>
            <a:r>
              <a:rPr lang="en-US" altLang="ja-JP" sz="1600" dirty="0" smtClean="0">
                <a:solidFill>
                  <a:prstClr val="black"/>
                </a:solidFill>
                <a:latin typeface="Calibri"/>
                <a:ea typeface="ＭＳ Ｐゴシック"/>
              </a:rPr>
              <a:t>(2) PCI transfer</a:t>
            </a:r>
            <a:r>
              <a:rPr lang="ja-JP" altLang="en-US" sz="1600" dirty="0">
                <a:solidFill>
                  <a:prstClr val="black"/>
                </a:solidFill>
                <a:latin typeface="Calibri"/>
                <a:ea typeface="ＭＳ Ｐゴシック"/>
              </a:rPr>
              <a:t> </a:t>
            </a:r>
            <a:r>
              <a:rPr lang="en-US" altLang="ja-JP" sz="1600" dirty="0" smtClean="0">
                <a:solidFill>
                  <a:prstClr val="black"/>
                </a:solidFill>
                <a:latin typeface="Calibri"/>
                <a:ea typeface="ＭＳ Ｐゴシック"/>
              </a:rPr>
              <a:t>(assume blocking </a:t>
            </a:r>
            <a:r>
              <a:rPr lang="en-US" altLang="ja-JP" sz="1600" dirty="0" err="1" smtClean="0">
                <a:solidFill>
                  <a:prstClr val="black"/>
                </a:solidFill>
                <a:latin typeface="Calibri"/>
                <a:ea typeface="ＭＳ Ｐゴシック"/>
              </a:rPr>
              <a:t>cuMemcpy</a:t>
            </a:r>
            <a:r>
              <a:rPr lang="en-US" altLang="ja-JP" sz="1600" dirty="0" smtClean="0">
                <a:solidFill>
                  <a:prstClr val="black"/>
                </a:solidFill>
                <a:latin typeface="Calibri"/>
                <a:ea typeface="ＭＳ Ｐゴシック"/>
              </a:rPr>
              <a:t>) </a:t>
            </a:r>
          </a:p>
          <a:p>
            <a:pPr fontAlgn="auto">
              <a:spcBef>
                <a:spcPts val="0"/>
              </a:spcBef>
              <a:spcAft>
                <a:spcPts val="0"/>
              </a:spcAft>
            </a:pPr>
            <a:r>
              <a:rPr lang="en-US" altLang="ja-JP" sz="1600" dirty="0" smtClean="0">
                <a:solidFill>
                  <a:prstClr val="black"/>
                </a:solidFill>
                <a:latin typeface="Calibri"/>
                <a:ea typeface="ＭＳ Ｐゴシック"/>
              </a:rPr>
              <a:t>(3) No memory access</a:t>
            </a:r>
          </a:p>
          <a:p>
            <a:pPr fontAlgn="auto">
              <a:spcBef>
                <a:spcPts val="0"/>
              </a:spcBef>
              <a:spcAft>
                <a:spcPts val="0"/>
              </a:spcAft>
            </a:pPr>
            <a:r>
              <a:rPr lang="en-US" altLang="ja-JP" sz="1600" dirty="0" smtClean="0">
                <a:solidFill>
                  <a:prstClr val="black"/>
                </a:solidFill>
                <a:latin typeface="Calibri"/>
                <a:ea typeface="ＭＳ Ｐゴシック"/>
              </a:rPr>
              <a:t>Speed-down ratio of a process</a:t>
            </a:r>
            <a:r>
              <a:rPr lang="ja-JP" altLang="en-US" sz="1600" dirty="0">
                <a:solidFill>
                  <a:prstClr val="black"/>
                </a:solidFill>
                <a:latin typeface="Calibri"/>
                <a:ea typeface="ＭＳ Ｐゴシック"/>
              </a:rPr>
              <a:t> </a:t>
            </a:r>
            <a:r>
              <a:rPr lang="en-US" altLang="ja-JP" sz="1600" dirty="0" smtClean="0">
                <a:solidFill>
                  <a:prstClr val="black"/>
                </a:solidFill>
                <a:latin typeface="Calibri"/>
                <a:ea typeface="ＭＳ Ｐゴシック"/>
              </a:rPr>
              <a:t>= r (percentage of each status )×α</a:t>
            </a:r>
            <a:r>
              <a:rPr lang="ja-JP" altLang="en-US" sz="1600" dirty="0">
                <a:solidFill>
                  <a:prstClr val="black"/>
                </a:solidFill>
                <a:latin typeface="Calibri"/>
                <a:ea typeface="ＭＳ Ｐゴシック"/>
              </a:rPr>
              <a:t> </a:t>
            </a:r>
            <a:r>
              <a:rPr lang="en-US" altLang="ja-JP" sz="1600" dirty="0" smtClean="0">
                <a:solidFill>
                  <a:prstClr val="black"/>
                </a:solidFill>
                <a:latin typeface="Calibri"/>
                <a:ea typeface="ＭＳ Ｐゴシック"/>
              </a:rPr>
              <a:t>(conflict coefficient)</a:t>
            </a:r>
            <a:endParaRPr lang="ja-JP" altLang="en-US" sz="1600" dirty="0">
              <a:solidFill>
                <a:prstClr val="black"/>
              </a:solidFill>
              <a:latin typeface="Calibri"/>
              <a:ea typeface="ＭＳ Ｐゴシック"/>
            </a:endParaRPr>
          </a:p>
        </p:txBody>
      </p:sp>
      <p:sp>
        <p:nvSpPr>
          <p:cNvPr id="56" name="Rectangle 7"/>
          <p:cNvSpPr>
            <a:spLocks noChangeArrowheads="1"/>
          </p:cNvSpPr>
          <p:nvPr/>
        </p:nvSpPr>
        <p:spPr bwMode="auto">
          <a:xfrm>
            <a:off x="6372200" y="4294806"/>
            <a:ext cx="2448272" cy="205764"/>
          </a:xfrm>
          <a:prstGeom prst="rect">
            <a:avLst/>
          </a:prstGeom>
          <a:solidFill>
            <a:srgbClr val="FF99CC"/>
          </a:solidFill>
          <a:ln w="9525" algn="ctr">
            <a:noFill/>
            <a:miter lim="800000"/>
            <a:headEnd/>
            <a:tailEnd/>
          </a:ln>
          <a:effectLst/>
        </p:spPr>
        <p:txBody>
          <a:bodyPr wrap="none" anchor="ctr"/>
          <a:lstStyle/>
          <a:p>
            <a:pPr algn="ctr" fontAlgn="auto">
              <a:spcBef>
                <a:spcPts val="0"/>
              </a:spcBef>
              <a:spcAft>
                <a:spcPts val="0"/>
              </a:spcAft>
            </a:pPr>
            <a:r>
              <a:rPr lang="en-US" altLang="ja-JP" sz="1400" dirty="0" err="1" smtClean="0">
                <a:solidFill>
                  <a:prstClr val="black"/>
                </a:solidFill>
                <a:latin typeface="Arial" pitchFamily="34" charset="0"/>
                <a:ea typeface="ＭＳ Ｐゴシック"/>
                <a:cs typeface="Arial" pitchFamily="34" charset="0"/>
              </a:rPr>
              <a:t>Enegy</a:t>
            </a:r>
            <a:r>
              <a:rPr lang="en-US" altLang="ja-JP" sz="1400" dirty="0" smtClean="0">
                <a:solidFill>
                  <a:prstClr val="black"/>
                </a:solidFill>
                <a:latin typeface="Arial" pitchFamily="34" charset="0"/>
                <a:ea typeface="ＭＳ Ｐゴシック"/>
                <a:cs typeface="Arial" pitchFamily="34" charset="0"/>
              </a:rPr>
              <a:t> reduction of up to 2.3%</a:t>
            </a:r>
            <a:endParaRPr lang="ja-JP" altLang="en-US" sz="1400" dirty="0">
              <a:solidFill>
                <a:prstClr val="black"/>
              </a:solidFill>
              <a:latin typeface="Arial" pitchFamily="34" charset="0"/>
              <a:ea typeface="ＭＳ Ｐゴシック"/>
              <a:cs typeface="Arial" pitchFamily="34" charset="0"/>
            </a:endParaRPr>
          </a:p>
        </p:txBody>
      </p:sp>
      <p:sp>
        <p:nvSpPr>
          <p:cNvPr id="57" name="Rectangle 46"/>
          <p:cNvSpPr>
            <a:spLocks noChangeArrowheads="1"/>
          </p:cNvSpPr>
          <p:nvPr/>
        </p:nvSpPr>
        <p:spPr bwMode="auto">
          <a:xfrm>
            <a:off x="4929190" y="2786058"/>
            <a:ext cx="4000528" cy="571504"/>
          </a:xfrm>
          <a:prstGeom prst="rect">
            <a:avLst/>
          </a:prstGeom>
          <a:solidFill>
            <a:srgbClr val="FFFF99"/>
          </a:solidFill>
          <a:ln w="9525" algn="ctr">
            <a:solidFill>
              <a:schemeClr val="tx1"/>
            </a:solidFill>
            <a:miter lim="800000"/>
            <a:headEnd/>
            <a:tailEnd/>
          </a:ln>
          <a:effectLst/>
        </p:spPr>
        <p:txBody>
          <a:bodyPr wrap="none" anchor="ctr"/>
          <a:lstStyle/>
          <a:p>
            <a:pPr fontAlgn="auto">
              <a:spcBef>
                <a:spcPts val="0"/>
              </a:spcBef>
              <a:spcAft>
                <a:spcPts val="0"/>
              </a:spcAft>
            </a:pPr>
            <a:endParaRPr lang="ja-JP" altLang="en-US">
              <a:solidFill>
                <a:prstClr val="black"/>
              </a:solidFill>
              <a:latin typeface="Calibri"/>
              <a:ea typeface="ＭＳ Ｐゴシック"/>
            </a:endParaRPr>
          </a:p>
        </p:txBody>
      </p:sp>
      <p:graphicFrame>
        <p:nvGraphicFramePr>
          <p:cNvPr id="58" name="Object 50"/>
          <p:cNvGraphicFramePr>
            <a:graphicFrameLocks noChangeAspect="1"/>
          </p:cNvGraphicFramePr>
          <p:nvPr/>
        </p:nvGraphicFramePr>
        <p:xfrm>
          <a:off x="5000628" y="2857496"/>
          <a:ext cx="3848072" cy="413283"/>
        </p:xfrm>
        <a:graphic>
          <a:graphicData uri="http://schemas.openxmlformats.org/presentationml/2006/ole">
            <p:oleObj spid="_x0000_s225283" name="数式" r:id="rId4" imgW="3187700" imgH="342900" progId="Equation.3">
              <p:embed/>
            </p:oleObj>
          </a:graphicData>
        </a:graphic>
      </p:graphicFrame>
      <p:sp>
        <p:nvSpPr>
          <p:cNvPr id="2" name="テキスト ボックス 1"/>
          <p:cNvSpPr txBox="1"/>
          <p:nvPr/>
        </p:nvSpPr>
        <p:spPr>
          <a:xfrm>
            <a:off x="323851" y="1124744"/>
            <a:ext cx="3589346" cy="36933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Calibri"/>
                <a:ea typeface="ＭＳ Ｐゴシック"/>
              </a:rPr>
              <a:t>4 </a:t>
            </a:r>
            <a:r>
              <a:rPr lang="en-US" altLang="ja-JP" dirty="0">
                <a:solidFill>
                  <a:prstClr val="black"/>
                </a:solidFill>
                <a:latin typeface="Calibri"/>
                <a:ea typeface="ＭＳ Ｐゴシック"/>
              </a:rPr>
              <a:t>p</a:t>
            </a:r>
            <a:r>
              <a:rPr lang="en-US" altLang="ja-JP" dirty="0" smtClean="0">
                <a:solidFill>
                  <a:prstClr val="black"/>
                </a:solidFill>
                <a:latin typeface="Calibri"/>
                <a:ea typeface="ＭＳ Ｐゴシック"/>
              </a:rPr>
              <a:t>rocesses share a node.</a:t>
            </a:r>
            <a:endParaRPr lang="ja-JP" altLang="en-US" dirty="0">
              <a:solidFill>
                <a:prstClr val="black"/>
              </a:solidFill>
              <a:latin typeface="Calibri"/>
              <a:ea typeface="ＭＳ Ｐゴシック"/>
            </a:endParaRPr>
          </a:p>
        </p:txBody>
      </p:sp>
      <p:sp>
        <p:nvSpPr>
          <p:cNvPr id="22" name="正方形/長方形 21"/>
          <p:cNvSpPr/>
          <p:nvPr/>
        </p:nvSpPr>
        <p:spPr>
          <a:xfrm>
            <a:off x="6463018" y="4797152"/>
            <a:ext cx="48524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 name="テキスト ボックス 2"/>
          <p:cNvSpPr txBox="1"/>
          <p:nvPr/>
        </p:nvSpPr>
        <p:spPr>
          <a:xfrm>
            <a:off x="6372200" y="4759260"/>
            <a:ext cx="702792" cy="253916"/>
          </a:xfrm>
          <a:prstGeom prst="rect">
            <a:avLst/>
          </a:prstGeom>
          <a:noFill/>
        </p:spPr>
        <p:txBody>
          <a:bodyPr wrap="square" rtlCol="0">
            <a:spAutoFit/>
          </a:bodyPr>
          <a:lstStyle/>
          <a:p>
            <a:pPr fontAlgn="auto">
              <a:spcBef>
                <a:spcPts val="0"/>
              </a:spcBef>
              <a:spcAft>
                <a:spcPts val="0"/>
              </a:spcAft>
            </a:pPr>
            <a:r>
              <a:rPr lang="en-US" altLang="ja-JP" sz="1050" dirty="0" smtClean="0">
                <a:solidFill>
                  <a:prstClr val="black"/>
                </a:solidFill>
                <a:latin typeface="Arial" pitchFamily="34" charset="0"/>
                <a:ea typeface="ＭＳ Ｐゴシック"/>
                <a:cs typeface="Arial" pitchFamily="34" charset="0"/>
              </a:rPr>
              <a:t>ours</a:t>
            </a:r>
            <a:endParaRPr lang="ja-JP" altLang="en-US" sz="1050" dirty="0">
              <a:solidFill>
                <a:prstClr val="black"/>
              </a:solidFill>
              <a:latin typeface="Arial" pitchFamily="34" charset="0"/>
              <a:ea typeface="ＭＳ Ｐゴシック"/>
              <a:cs typeface="Arial" pitchFamily="34" charset="0"/>
            </a:endParaRPr>
          </a:p>
        </p:txBody>
      </p:sp>
      <p:sp>
        <p:nvSpPr>
          <p:cNvPr id="24" name="テキスト ボックス 23"/>
          <p:cNvSpPr txBox="1"/>
          <p:nvPr/>
        </p:nvSpPr>
        <p:spPr>
          <a:xfrm>
            <a:off x="5000628" y="980728"/>
            <a:ext cx="4107876" cy="307777"/>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T. Hamano, et al. IPSJ SIGHPC-124 (domestic)</a:t>
            </a:r>
            <a:endParaRPr lang="ja-JP" altLang="en-US" sz="1400" dirty="0">
              <a:solidFill>
                <a:prstClr val="black"/>
              </a:solidFill>
              <a:latin typeface="Arial" pitchFamily="34" charset="0"/>
              <a:ea typeface="ＭＳ Ｐゴシック"/>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fontScale="90000"/>
          </a:bodyPr>
          <a:lstStyle/>
          <a:p>
            <a:r>
              <a:rPr lang="en-US" altLang="ja-JP" dirty="0" smtClean="0">
                <a:latin typeface="Comic Sans MS" pitchFamily="66" charset="0"/>
              </a:rPr>
              <a:t>Tokyo Tech GPU Research</a:t>
            </a:r>
            <a:br>
              <a:rPr lang="en-US" altLang="ja-JP" dirty="0" smtClean="0">
                <a:latin typeface="Comic Sans MS" pitchFamily="66" charset="0"/>
              </a:rPr>
            </a:br>
            <a:r>
              <a:rPr lang="en-US" altLang="ja-JP" dirty="0" smtClean="0">
                <a:latin typeface="Comic Sans MS" pitchFamily="66" charset="0"/>
              </a:rPr>
              <a:t>CUDA Center of Excellence</a:t>
            </a:r>
            <a:br>
              <a:rPr lang="en-US" altLang="ja-JP" dirty="0" smtClean="0">
                <a:latin typeface="Comic Sans MS" pitchFamily="66" charset="0"/>
              </a:rPr>
            </a:br>
            <a:r>
              <a:rPr kumimoji="1" lang="en-US" altLang="ja-JP" dirty="0" smtClean="0">
                <a:latin typeface="Comic Sans MS" pitchFamily="66" charset="0"/>
              </a:rPr>
              <a:t>GPU Faul</a:t>
            </a:r>
            <a:r>
              <a:rPr lang="en-US" altLang="ja-JP" dirty="0" smtClean="0">
                <a:latin typeface="Comic Sans MS" pitchFamily="66" charset="0"/>
              </a:rPr>
              <a:t>t Tolerance</a:t>
            </a:r>
            <a:endParaRPr kumimoji="1" lang="ja-JP" altLang="en-US" dirty="0">
              <a:latin typeface="Comic Sans MS" pitchFamily="66" charset="0"/>
            </a:endParaRPr>
          </a:p>
        </p:txBody>
      </p:sp>
      <p:sp>
        <p:nvSpPr>
          <p:cNvPr id="5" name="サブタイトル 4"/>
          <p:cNvSpPr>
            <a:spLocks noGrp="1"/>
          </p:cNvSpPr>
          <p:nvPr>
            <p:ph type="subTitle" idx="1"/>
          </p:nvPr>
        </p:nvSpPr>
        <p:spPr/>
        <p:txBody>
          <a:bodyPr/>
          <a:lstStyle/>
          <a:p>
            <a:endParaRPr kumimoji="1" lang="ja-JP" altLang="en-US"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691680" y="3949016"/>
            <a:ext cx="5539650" cy="2000264"/>
          </a:xfrm>
          <a:prstGeom prst="roundRect">
            <a:avLst>
              <a:gd name="adj" fmla="val 11937"/>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0" name="タイトル 19"/>
          <p:cNvSpPr>
            <a:spLocks noGrp="1"/>
          </p:cNvSpPr>
          <p:nvPr>
            <p:ph type="title" idx="4294967295"/>
          </p:nvPr>
        </p:nvSpPr>
        <p:spPr>
          <a:xfrm>
            <a:off x="142844" y="285728"/>
            <a:ext cx="8015286" cy="857256"/>
          </a:xfrm>
        </p:spPr>
        <p:txBody>
          <a:bodyPr>
            <a:normAutofit fontScale="90000"/>
          </a:bodyPr>
          <a:lstStyle/>
          <a:p>
            <a:r>
              <a:rPr kumimoji="1" lang="en-US" altLang="ja-JP" sz="4000" dirty="0" smtClean="0">
                <a:latin typeface="Arial" pitchFamily="34" charset="0"/>
                <a:cs typeface="Arial" pitchFamily="34" charset="0"/>
              </a:rPr>
              <a:t>Arithmetic INTENSITY:  FLOP/Byte</a:t>
            </a:r>
            <a:endParaRPr kumimoji="1" lang="ja-JP" altLang="en-US" sz="4000" dirty="0">
              <a:latin typeface="Arial" pitchFamily="34" charset="0"/>
              <a:cs typeface="Arial" pitchFamily="34" charset="0"/>
            </a:endParaRPr>
          </a:p>
        </p:txBody>
      </p:sp>
      <p:sp>
        <p:nvSpPr>
          <p:cNvPr id="22" name="スライド番号プレースホルダ 21"/>
          <p:cNvSpPr>
            <a:spLocks noGrp="1"/>
          </p:cNvSpPr>
          <p:nvPr>
            <p:ph type="sldNum" sz="quarter" idx="12"/>
          </p:nvPr>
        </p:nvSpPr>
        <p:spPr/>
        <p:txBody>
          <a:bodyPr/>
          <a:lstStyle/>
          <a:p>
            <a:fld id="{CD9EAF29-356D-431F-B384-D07B9AE9F4D7}" type="slidenum">
              <a:rPr lang="ja-JP" altLang="en-US" smtClean="0">
                <a:solidFill>
                  <a:prstClr val="white"/>
                </a:solidFill>
              </a:rPr>
              <a:pPr/>
              <a:t>9</a:t>
            </a:fld>
            <a:endParaRPr lang="ja-JP" altLang="en-US">
              <a:solidFill>
                <a:prstClr val="white"/>
              </a:solidFill>
            </a:endParaRPr>
          </a:p>
        </p:txBody>
      </p:sp>
      <p:sp>
        <p:nvSpPr>
          <p:cNvPr id="21" name="正方形/長方形 20"/>
          <p:cNvSpPr/>
          <p:nvPr/>
        </p:nvSpPr>
        <p:spPr>
          <a:xfrm>
            <a:off x="928662" y="1425886"/>
            <a:ext cx="7183441"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FLOP = number of FP operation for applications</a:t>
            </a:r>
            <a:endParaRPr lang="ja-JP" altLang="en-US" sz="2400" b="1" dirty="0">
              <a:solidFill>
                <a:prstClr val="black"/>
              </a:solidFill>
              <a:latin typeface="Calibri"/>
              <a:ea typeface="ＭＳ Ｐゴシック"/>
            </a:endParaRPr>
          </a:p>
        </p:txBody>
      </p:sp>
      <p:sp>
        <p:nvSpPr>
          <p:cNvPr id="23" name="正方形/長方形 22"/>
          <p:cNvSpPr/>
          <p:nvPr/>
        </p:nvSpPr>
        <p:spPr>
          <a:xfrm>
            <a:off x="928662" y="1821477"/>
            <a:ext cx="8231741"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Byte = Byte number of memory access for applications</a:t>
            </a:r>
            <a:endParaRPr lang="ja-JP" altLang="en-US" sz="2400" b="1" dirty="0">
              <a:solidFill>
                <a:prstClr val="black"/>
              </a:solidFill>
              <a:latin typeface="Calibri"/>
              <a:ea typeface="ＭＳ Ｐゴシック"/>
            </a:endParaRPr>
          </a:p>
        </p:txBody>
      </p:sp>
      <p:sp>
        <p:nvSpPr>
          <p:cNvPr id="24" name="正方形/長方形 23"/>
          <p:cNvSpPr/>
          <p:nvPr/>
        </p:nvSpPr>
        <p:spPr>
          <a:xfrm>
            <a:off x="928662" y="2427728"/>
            <a:ext cx="7385355"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F = Peak Performance of floating point operation</a:t>
            </a:r>
            <a:endParaRPr lang="ja-JP" altLang="en-US" sz="2400" b="1" dirty="0">
              <a:solidFill>
                <a:prstClr val="black"/>
              </a:solidFill>
              <a:latin typeface="Calibri"/>
              <a:ea typeface="ＭＳ Ｐゴシック"/>
            </a:endParaRPr>
          </a:p>
        </p:txBody>
      </p:sp>
      <p:sp>
        <p:nvSpPr>
          <p:cNvPr id="25" name="正方形/長方形 24"/>
          <p:cNvSpPr/>
          <p:nvPr/>
        </p:nvSpPr>
        <p:spPr>
          <a:xfrm>
            <a:off x="928662" y="2823319"/>
            <a:ext cx="4398961" cy="461665"/>
          </a:xfrm>
          <a:prstGeom prst="rect">
            <a:avLst/>
          </a:prstGeom>
        </p:spPr>
        <p:txBody>
          <a:bodyPr wrap="none">
            <a:spAutoFit/>
          </a:bodyPr>
          <a:lstStyle/>
          <a:p>
            <a:pPr fontAlgn="auto">
              <a:spcBef>
                <a:spcPts val="0"/>
              </a:spcBef>
              <a:spcAft>
                <a:spcPts val="0"/>
              </a:spcAft>
            </a:pPr>
            <a:r>
              <a:rPr lang="en-US" altLang="ja-JP" sz="2400" b="1" dirty="0" smtClean="0">
                <a:solidFill>
                  <a:prstClr val="black"/>
                </a:solidFill>
                <a:latin typeface="Arial" pitchFamily="34" charset="0"/>
                <a:ea typeface="ＭＳ Ｐゴシック"/>
                <a:cs typeface="Arial" pitchFamily="34" charset="0"/>
              </a:rPr>
              <a:t>B = Peak Memory Bandwidth</a:t>
            </a:r>
            <a:endParaRPr lang="ja-JP" altLang="en-US" sz="2400" b="1" dirty="0">
              <a:solidFill>
                <a:prstClr val="black"/>
              </a:solidFill>
              <a:latin typeface="Calibri"/>
              <a:ea typeface="ＭＳ Ｐゴシック"/>
            </a:endParaRPr>
          </a:p>
        </p:txBody>
      </p:sp>
      <p:grpSp>
        <p:nvGrpSpPr>
          <p:cNvPr id="2" name="グループ化 13"/>
          <p:cNvGrpSpPr/>
          <p:nvPr/>
        </p:nvGrpSpPr>
        <p:grpSpPr>
          <a:xfrm>
            <a:off x="3873744" y="5013194"/>
            <a:ext cx="2309174" cy="857256"/>
            <a:chOff x="4048776" y="4286256"/>
            <a:chExt cx="2309174" cy="857256"/>
          </a:xfrm>
          <a:solidFill>
            <a:schemeClr val="accent6">
              <a:lumMod val="75000"/>
            </a:schemeClr>
          </a:solidFill>
        </p:grpSpPr>
        <p:sp>
          <p:nvSpPr>
            <p:cNvPr id="12" name="正方形/長方形 11"/>
            <p:cNvSpPr/>
            <p:nvPr/>
          </p:nvSpPr>
          <p:spPr>
            <a:xfrm>
              <a:off x="4643438" y="4286256"/>
              <a:ext cx="1714512" cy="397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3" name="正方形/長方形 12"/>
            <p:cNvSpPr/>
            <p:nvPr/>
          </p:nvSpPr>
          <p:spPr>
            <a:xfrm>
              <a:off x="4048776" y="4746416"/>
              <a:ext cx="1627308" cy="3970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graphicFrame>
        <p:nvGraphicFramePr>
          <p:cNvPr id="1026" name="Object 3"/>
          <p:cNvGraphicFramePr>
            <a:graphicFrameLocks noChangeAspect="1"/>
          </p:cNvGraphicFramePr>
          <p:nvPr/>
        </p:nvGraphicFramePr>
        <p:xfrm>
          <a:off x="1802042" y="4013062"/>
          <a:ext cx="4830762" cy="808038"/>
        </p:xfrm>
        <a:graphic>
          <a:graphicData uri="http://schemas.openxmlformats.org/presentationml/2006/ole">
            <p:oleObj spid="_x0000_s1769474" name="数式" r:id="rId4" imgW="2514600" imgH="419040" progId="Equation.3">
              <p:embed/>
            </p:oleObj>
          </a:graphicData>
        </a:graphic>
      </p:graphicFrame>
      <p:graphicFrame>
        <p:nvGraphicFramePr>
          <p:cNvPr id="1028" name="Object 3"/>
          <p:cNvGraphicFramePr>
            <a:graphicFrameLocks noChangeAspect="1"/>
          </p:cNvGraphicFramePr>
          <p:nvPr/>
        </p:nvGraphicFramePr>
        <p:xfrm>
          <a:off x="3659430" y="5038600"/>
          <a:ext cx="3367087" cy="831850"/>
        </p:xfrm>
        <a:graphic>
          <a:graphicData uri="http://schemas.openxmlformats.org/presentationml/2006/ole">
            <p:oleObj spid="_x0000_s1769475" name="数式" r:id="rId5" imgW="1752480" imgH="431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Autofit/>
          </a:bodyPr>
          <a:lstStyle/>
          <a:p>
            <a:r>
              <a:rPr kumimoji="1" lang="en-US" altLang="ja-JP" sz="3200" b="1" dirty="0" smtClean="0">
                <a:latin typeface="Arial" pitchFamily="34" charset="0"/>
                <a:cs typeface="Arial" pitchFamily="34" charset="0"/>
              </a:rPr>
              <a:t>NVCR :  A Transparent </a:t>
            </a:r>
            <a:r>
              <a:rPr lang="en-US" altLang="ja-JP" sz="3200" b="1" dirty="0" smtClean="0">
                <a:latin typeface="Arial" pitchFamily="34" charset="0"/>
                <a:cs typeface="Arial" pitchFamily="34" charset="0"/>
              </a:rPr>
              <a:t>C</a:t>
            </a:r>
            <a:r>
              <a:rPr kumimoji="1" lang="en-US" altLang="ja-JP" sz="3200" b="1" dirty="0" smtClean="0">
                <a:latin typeface="Arial" pitchFamily="34" charset="0"/>
                <a:cs typeface="Arial" pitchFamily="34" charset="0"/>
              </a:rPr>
              <a:t>heckpoint/Restart for CUDA</a:t>
            </a:r>
            <a:endParaRPr kumimoji="1" lang="ja-JP" altLang="en-US" sz="3200" b="1" dirty="0">
              <a:latin typeface="Arial" pitchFamily="34" charset="0"/>
              <a:cs typeface="Arial" pitchFamily="34" charset="0"/>
            </a:endParaRPr>
          </a:p>
        </p:txBody>
      </p:sp>
      <p:grpSp>
        <p:nvGrpSpPr>
          <p:cNvPr id="3" name="グループ化 7"/>
          <p:cNvGrpSpPr/>
          <p:nvPr/>
        </p:nvGrpSpPr>
        <p:grpSpPr>
          <a:xfrm>
            <a:off x="4355976" y="1052736"/>
            <a:ext cx="4776192" cy="3094990"/>
            <a:chOff x="4355976" y="2987660"/>
            <a:chExt cx="4776192" cy="3094990"/>
          </a:xfrm>
        </p:grpSpPr>
        <p:graphicFrame>
          <p:nvGraphicFramePr>
            <p:cNvPr id="4" name="グラフ 3"/>
            <p:cNvGraphicFramePr/>
            <p:nvPr>
              <p:extLst>
                <p:ext uri="{D42A27DB-BD31-4B8C-83A1-F6EECF244321}">
                  <p14:modId xmlns:p14="http://schemas.microsoft.com/office/powerpoint/2010/main" xmlns="" val="2738472668"/>
                </p:ext>
              </p:extLst>
            </p:nvPr>
          </p:nvGraphicFramePr>
          <p:xfrm>
            <a:off x="4427984" y="3330570"/>
            <a:ext cx="4704184" cy="2752080"/>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4355976" y="3140968"/>
              <a:ext cx="504056" cy="261610"/>
            </a:xfrm>
            <a:prstGeom prst="rect">
              <a:avLst/>
            </a:prstGeom>
            <a:noFill/>
          </p:spPr>
          <p:txBody>
            <a:bodyPr wrap="square" rtlCol="0">
              <a:spAutoFit/>
            </a:bodyPr>
            <a:lstStyle/>
            <a:p>
              <a:pPr fontAlgn="auto">
                <a:spcBef>
                  <a:spcPts val="0"/>
                </a:spcBef>
                <a:spcAft>
                  <a:spcPts val="0"/>
                </a:spcAft>
              </a:pPr>
              <a:r>
                <a:rPr lang="en-US" altLang="ja-JP" sz="1100" dirty="0" smtClean="0">
                  <a:solidFill>
                    <a:prstClr val="black"/>
                  </a:solidFill>
                  <a:latin typeface="Arial" pitchFamily="34" charset="0"/>
                  <a:ea typeface="ＭＳ Ｐゴシック"/>
                  <a:cs typeface="Arial" pitchFamily="34" charset="0"/>
                </a:rPr>
                <a:t>Sec.</a:t>
              </a:r>
              <a:endParaRPr lang="ja-JP" altLang="en-US" sz="1100" dirty="0">
                <a:solidFill>
                  <a:prstClr val="black"/>
                </a:solidFill>
                <a:latin typeface="Arial" pitchFamily="34" charset="0"/>
                <a:ea typeface="ＭＳ Ｐゴシック"/>
                <a:cs typeface="Arial" pitchFamily="34" charset="0"/>
              </a:endParaRPr>
            </a:p>
          </p:txBody>
        </p:sp>
        <p:sp>
          <p:nvSpPr>
            <p:cNvPr id="6" name="テキスト ボックス 5"/>
            <p:cNvSpPr txBox="1"/>
            <p:nvPr/>
          </p:nvSpPr>
          <p:spPr>
            <a:xfrm>
              <a:off x="5004048" y="2987660"/>
              <a:ext cx="3240360" cy="369332"/>
            </a:xfrm>
            <a:prstGeom prst="rect">
              <a:avLst/>
            </a:prstGeom>
            <a:noFill/>
          </p:spPr>
          <p:txBody>
            <a:bodyPr wrap="square" rtlCol="0">
              <a:spAutoFit/>
            </a:bodyPr>
            <a:lstStyle/>
            <a:p>
              <a:pPr algn="ctr" fontAlgn="auto">
                <a:spcBef>
                  <a:spcPts val="0"/>
                </a:spcBef>
                <a:spcAft>
                  <a:spcPts val="0"/>
                </a:spcAft>
              </a:pPr>
              <a:r>
                <a:rPr lang="en-US" altLang="ja-JP" dirty="0" smtClean="0">
                  <a:solidFill>
                    <a:prstClr val="black"/>
                  </a:solidFill>
                  <a:latin typeface="Calibri"/>
                  <a:ea typeface="ＭＳ Ｐゴシック"/>
                </a:rPr>
                <a:t>Overhead of single checkpoint</a:t>
              </a:r>
              <a:endParaRPr lang="ja-JP" altLang="en-US" dirty="0">
                <a:solidFill>
                  <a:prstClr val="black"/>
                </a:solidFill>
                <a:latin typeface="Calibri"/>
                <a:ea typeface="ＭＳ Ｐゴシック"/>
              </a:endParaRPr>
            </a:p>
          </p:txBody>
        </p:sp>
      </p:grpSp>
      <p:sp>
        <p:nvSpPr>
          <p:cNvPr id="7" name="テキスト ボックス 6"/>
          <p:cNvSpPr txBox="1"/>
          <p:nvPr/>
        </p:nvSpPr>
        <p:spPr>
          <a:xfrm>
            <a:off x="251520" y="1185133"/>
            <a:ext cx="4464496" cy="4401205"/>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CUDA Checkpoint using BLCR (Takizawa, 2009)</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Save all data on CUDA resource.</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Destroy all CUDA context.</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BLCR</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Reallocate CUDA resource.</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Restore data.</a:t>
            </a:r>
          </a:p>
          <a:p>
            <a:pPr marL="285750" indent="-285750" fontAlgn="auto">
              <a:spcBef>
                <a:spcPts val="0"/>
              </a:spcBef>
              <a:spcAft>
                <a:spcPts val="0"/>
              </a:spcAft>
              <a:buFontTx/>
              <a:buChar char="-"/>
            </a:pPr>
            <a:endParaRPr lang="en-US" altLang="ja-JP" sz="1400" dirty="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After reallocation, the address or handle may differ from previous one. </a:t>
            </a:r>
          </a:p>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Handles are Opaque pointers : can be virtualized.</a:t>
            </a:r>
          </a:p>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Addresses must be visible for user application.</a:t>
            </a:r>
          </a:p>
          <a:p>
            <a:pPr fontAlgn="auto">
              <a:spcBef>
                <a:spcPts val="0"/>
              </a:spcBef>
              <a:spcAft>
                <a:spcPts val="0"/>
              </a:spcAft>
            </a:pPr>
            <a:endParaRPr lang="en-US" altLang="ja-JP" sz="1400" dirty="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400" dirty="0" smtClean="0">
                <a:solidFill>
                  <a:srgbClr val="C00000"/>
                </a:solidFill>
                <a:latin typeface="Arial" pitchFamily="34" charset="0"/>
                <a:ea typeface="ＭＳ Ｐゴシック"/>
                <a:cs typeface="Arial" pitchFamily="34" charset="0"/>
              </a:rPr>
              <a:t>Our answer is `REPLAY’.</a:t>
            </a:r>
          </a:p>
          <a:p>
            <a:pPr fontAlgn="auto">
              <a:spcBef>
                <a:spcPts val="0"/>
              </a:spcBef>
              <a:spcAft>
                <a:spcPts val="0"/>
              </a:spcAft>
            </a:pPr>
            <a:r>
              <a:rPr lang="en-US" altLang="ja-JP" sz="1400" dirty="0" smtClean="0">
                <a:solidFill>
                  <a:srgbClr val="C00000"/>
                </a:solidFill>
                <a:latin typeface="Arial" pitchFamily="34" charset="0"/>
                <a:ea typeface="ＭＳ Ｐゴシック"/>
                <a:cs typeface="Arial" pitchFamily="34" charset="0"/>
              </a:rPr>
              <a:t>NVCR records calls of all APIs related to device memory address such as;</a:t>
            </a:r>
          </a:p>
          <a:p>
            <a:pPr fontAlgn="auto">
              <a:spcBef>
                <a:spcPts val="0"/>
              </a:spcBef>
              <a:spcAft>
                <a:spcPts val="0"/>
              </a:spcAft>
            </a:pPr>
            <a:r>
              <a:rPr lang="en-US" altLang="ja-JP" sz="1400" dirty="0" err="1" smtClean="0">
                <a:solidFill>
                  <a:srgbClr val="C00000"/>
                </a:solidFill>
                <a:latin typeface="Arial" pitchFamily="34" charset="0"/>
                <a:ea typeface="ＭＳ Ｐゴシック"/>
                <a:cs typeface="Arial" pitchFamily="34" charset="0"/>
              </a:rPr>
              <a:t>cuMem</a:t>
            </a:r>
            <a:r>
              <a:rPr lang="en-US" altLang="ja-JP" sz="1400" dirty="0" smtClean="0">
                <a:solidFill>
                  <a:srgbClr val="C00000"/>
                </a:solidFill>
                <a:latin typeface="Arial" pitchFamily="34" charset="0"/>
                <a:ea typeface="ＭＳ Ｐゴシック"/>
                <a:cs typeface="Arial" pitchFamily="34" charset="0"/>
              </a:rPr>
              <a:t>*(), </a:t>
            </a:r>
            <a:r>
              <a:rPr lang="en-US" altLang="ja-JP" sz="1400" dirty="0" err="1" smtClean="0">
                <a:solidFill>
                  <a:srgbClr val="C00000"/>
                </a:solidFill>
                <a:latin typeface="Arial" pitchFamily="34" charset="0"/>
                <a:ea typeface="ＭＳ Ｐゴシック"/>
                <a:cs typeface="Arial" pitchFamily="34" charset="0"/>
              </a:rPr>
              <a:t>cuArray</a:t>
            </a:r>
            <a:r>
              <a:rPr lang="en-US" altLang="ja-JP" sz="1400" dirty="0" smtClean="0">
                <a:solidFill>
                  <a:srgbClr val="C00000"/>
                </a:solidFill>
                <a:latin typeface="Arial" pitchFamily="34" charset="0"/>
                <a:ea typeface="ＭＳ Ｐゴシック"/>
                <a:cs typeface="Arial" pitchFamily="34" charset="0"/>
              </a:rPr>
              <a:t>*(), </a:t>
            </a:r>
            <a:r>
              <a:rPr lang="en-US" altLang="ja-JP" sz="1400" dirty="0" err="1" smtClean="0">
                <a:solidFill>
                  <a:srgbClr val="C00000"/>
                </a:solidFill>
                <a:latin typeface="Arial" pitchFamily="34" charset="0"/>
                <a:ea typeface="ＭＳ Ｐゴシック"/>
                <a:cs typeface="Arial" pitchFamily="34" charset="0"/>
              </a:rPr>
              <a:t>cuModule</a:t>
            </a:r>
            <a:r>
              <a:rPr lang="en-US" altLang="ja-JP" sz="1400" dirty="0" smtClean="0">
                <a:solidFill>
                  <a:srgbClr val="C00000"/>
                </a:solidFill>
                <a:latin typeface="Arial" pitchFamily="34" charset="0"/>
                <a:ea typeface="ＭＳ Ｐゴシック"/>
                <a:cs typeface="Arial" pitchFamily="34" charset="0"/>
              </a:rPr>
              <a:t>*().</a:t>
            </a:r>
          </a:p>
          <a:p>
            <a:pPr fontAlgn="auto">
              <a:spcBef>
                <a:spcPts val="0"/>
              </a:spcBef>
              <a:spcAft>
                <a:spcPts val="0"/>
              </a:spcAft>
            </a:pPr>
            <a:endParaRPr lang="en-US" altLang="ja-JP" sz="1400" dirty="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We added some optimization of reducing the API records.</a:t>
            </a:r>
            <a:r>
              <a:rPr lang="en-US" altLang="ja-JP" sz="1400" dirty="0">
                <a:solidFill>
                  <a:prstClr val="black"/>
                </a:solidFill>
                <a:latin typeface="Arial" pitchFamily="34" charset="0"/>
                <a:ea typeface="ＭＳ Ｐゴシック"/>
                <a:cs typeface="Arial" pitchFamily="34" charset="0"/>
              </a:rPr>
              <a:t> </a:t>
            </a:r>
            <a:r>
              <a:rPr lang="en-US" altLang="ja-JP" sz="1400" dirty="0" smtClean="0">
                <a:solidFill>
                  <a:prstClr val="black"/>
                </a:solidFill>
                <a:latin typeface="Arial" pitchFamily="34" charset="0"/>
                <a:ea typeface="ＭＳ Ｐゴシック"/>
                <a:cs typeface="Arial" pitchFamily="34" charset="0"/>
              </a:rPr>
              <a:t>For example, locally resolved </a:t>
            </a:r>
            <a:r>
              <a:rPr lang="en-US" altLang="ja-JP" sz="1400" dirty="0" err="1" smtClean="0">
                <a:solidFill>
                  <a:prstClr val="black"/>
                </a:solidFill>
                <a:latin typeface="Arial" pitchFamily="34" charset="0"/>
                <a:ea typeface="ＭＳ Ｐゴシック"/>
                <a:cs typeface="Arial" pitchFamily="34" charset="0"/>
              </a:rPr>
              <a:t>alloc</a:t>
            </a:r>
            <a:r>
              <a:rPr lang="en-US" altLang="ja-JP" sz="1400" dirty="0" smtClean="0">
                <a:solidFill>
                  <a:prstClr val="black"/>
                </a:solidFill>
                <a:latin typeface="Arial" pitchFamily="34" charset="0"/>
                <a:ea typeface="ＭＳ Ｐゴシック"/>
                <a:cs typeface="Arial" pitchFamily="34" charset="0"/>
              </a:rPr>
              <a:t>-free pairs are removed from the record.</a:t>
            </a:r>
          </a:p>
        </p:txBody>
      </p:sp>
      <p:sp>
        <p:nvSpPr>
          <p:cNvPr id="9" name="テキスト ボックス 8"/>
          <p:cNvSpPr txBox="1"/>
          <p:nvPr/>
        </p:nvSpPr>
        <p:spPr>
          <a:xfrm>
            <a:off x="4499992" y="4077072"/>
            <a:ext cx="4464496" cy="523220"/>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The time for Replaying is quite negligible compared with the main BLCR procedure to write image to HDD.</a:t>
            </a:r>
            <a:endParaRPr lang="ja-JP" altLang="en-US" sz="1400" dirty="0">
              <a:solidFill>
                <a:prstClr val="black"/>
              </a:solidFill>
              <a:latin typeface="Arial" pitchFamily="34" charset="0"/>
              <a:ea typeface="ＭＳ Ｐゴシック"/>
              <a:cs typeface="Arial" pitchFamily="34" charset="0"/>
            </a:endParaRPr>
          </a:p>
        </p:txBody>
      </p:sp>
      <p:sp>
        <p:nvSpPr>
          <p:cNvPr id="10" name="テキスト ボックス 9"/>
          <p:cNvSpPr txBox="1"/>
          <p:nvPr/>
        </p:nvSpPr>
        <p:spPr>
          <a:xfrm>
            <a:off x="4644008" y="4653136"/>
            <a:ext cx="4248472" cy="1600438"/>
          </a:xfrm>
          <a:prstGeom prst="rect">
            <a:avLst/>
          </a:prstGeom>
          <a:noFill/>
        </p:spPr>
        <p:txBody>
          <a:bodyPr wrap="square" rtlCol="0">
            <a:spAutoFit/>
          </a:bodyPr>
          <a:lstStyle/>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NVCR supports</a:t>
            </a:r>
          </a:p>
          <a:p>
            <a:pPr marL="285750" indent="-285750" fontAlgn="auto">
              <a:spcBef>
                <a:spcPts val="0"/>
              </a:spcBef>
              <a:spcAft>
                <a:spcPts val="0"/>
              </a:spcAft>
              <a:buFontTx/>
              <a:buChar char="-"/>
            </a:pPr>
            <a:r>
              <a:rPr lang="en-US" altLang="ja-JP" sz="1400" dirty="0" smtClean="0">
                <a:solidFill>
                  <a:prstClr val="black"/>
                </a:solidFill>
                <a:latin typeface="Arial" pitchFamily="34" charset="0"/>
                <a:ea typeface="ＭＳ Ｐゴシック"/>
                <a:cs typeface="Arial" pitchFamily="34" charset="0"/>
              </a:rPr>
              <a:t>All CUDA 3.0 APIs</a:t>
            </a:r>
          </a:p>
          <a:p>
            <a:pPr marL="285750" indent="-285750" fontAlgn="auto">
              <a:spcBef>
                <a:spcPts val="0"/>
              </a:spcBef>
              <a:spcAft>
                <a:spcPts val="0"/>
              </a:spcAft>
              <a:buFontTx/>
              <a:buChar char="-"/>
            </a:pPr>
            <a:r>
              <a:rPr lang="en-US" altLang="ja-JP" sz="1400" dirty="0" err="1" smtClean="0">
                <a:solidFill>
                  <a:prstClr val="black"/>
                </a:solidFill>
                <a:latin typeface="Arial" pitchFamily="34" charset="0"/>
                <a:ea typeface="ＭＳ Ｐゴシック"/>
                <a:cs typeface="Arial" pitchFamily="34" charset="0"/>
              </a:rPr>
              <a:t>OpenMPI</a:t>
            </a:r>
            <a:endParaRPr lang="en-US" altLang="ja-JP" sz="1400" dirty="0">
              <a:solidFill>
                <a:prstClr val="black"/>
              </a:solidFill>
              <a:latin typeface="Arial" pitchFamily="34" charset="0"/>
              <a:ea typeface="ＭＳ Ｐゴシック"/>
              <a:cs typeface="Arial" pitchFamily="34" charset="0"/>
            </a:endParaRPr>
          </a:p>
          <a:p>
            <a:pPr marL="285750" indent="-285750" fontAlgn="auto">
              <a:spcBef>
                <a:spcPts val="0"/>
              </a:spcBef>
              <a:spcAft>
                <a:spcPts val="0"/>
              </a:spcAft>
              <a:buFontTx/>
              <a:buChar char="-"/>
            </a:pPr>
            <a:r>
              <a:rPr lang="en-US" altLang="ja-JP" sz="1400" dirty="0">
                <a:solidFill>
                  <a:prstClr val="black"/>
                </a:solidFill>
                <a:latin typeface="Arial" pitchFamily="34" charset="0"/>
                <a:ea typeface="ＭＳ Ｐゴシック"/>
                <a:cs typeface="Arial" pitchFamily="34" charset="0"/>
              </a:rPr>
              <a:t>B</a:t>
            </a:r>
            <a:r>
              <a:rPr lang="en-US" altLang="ja-JP" sz="1400" dirty="0" smtClean="0">
                <a:solidFill>
                  <a:prstClr val="black"/>
                </a:solidFill>
                <a:latin typeface="Arial" pitchFamily="34" charset="0"/>
                <a:ea typeface="ＭＳ Ｐゴシック"/>
                <a:cs typeface="Arial" pitchFamily="34" charset="0"/>
              </a:rPr>
              <a:t>oth CUDA runtime and CUDA driver API.</a:t>
            </a:r>
          </a:p>
          <a:p>
            <a:pPr fontAlgn="auto">
              <a:spcBef>
                <a:spcPts val="0"/>
              </a:spcBef>
              <a:spcAft>
                <a:spcPts val="0"/>
              </a:spcAft>
            </a:pPr>
            <a:endParaRPr lang="en-US" altLang="ja-JP" sz="1400" dirty="0" smtClean="0">
              <a:solidFill>
                <a:prstClr val="black"/>
              </a:solidFill>
              <a:latin typeface="Arial" pitchFamily="34" charset="0"/>
              <a:ea typeface="ＭＳ Ｐゴシック"/>
              <a:cs typeface="Arial" pitchFamily="34" charset="0"/>
            </a:endParaRPr>
          </a:p>
          <a:p>
            <a:pPr fontAlgn="auto">
              <a:spcBef>
                <a:spcPts val="0"/>
              </a:spcBef>
              <a:spcAft>
                <a:spcPts val="0"/>
              </a:spcAft>
            </a:pPr>
            <a:r>
              <a:rPr lang="en-US" altLang="ja-JP" sz="1400" dirty="0" smtClean="0">
                <a:solidFill>
                  <a:prstClr val="black"/>
                </a:solidFill>
                <a:latin typeface="Arial" pitchFamily="34" charset="0"/>
                <a:ea typeface="ＭＳ Ｐゴシック"/>
                <a:cs typeface="Arial" pitchFamily="34" charset="0"/>
              </a:rPr>
              <a:t>CUDA pinned memory is supported partially … Full support requires NVIDIA’s official support. </a:t>
            </a:r>
            <a:endParaRPr lang="ja-JP" altLang="en-US" sz="1400" dirty="0">
              <a:solidFill>
                <a:prstClr val="black"/>
              </a:solidFill>
              <a:latin typeface="Arial" pitchFamily="34" charset="0"/>
              <a:ea typeface="ＭＳ Ｐゴシック"/>
              <a:cs typeface="Arial" pitchFamily="34" charset="0"/>
            </a:endParaRPr>
          </a:p>
        </p:txBody>
      </p:sp>
    </p:spTree>
    <p:extLst>
      <p:ext uri="{BB962C8B-B14F-4D97-AF65-F5344CB8AC3E}">
        <p14:creationId xmlns:p14="http://schemas.microsoft.com/office/powerpoint/2010/main" xmlns="" val="16919822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正方形/長方形 118"/>
          <p:cNvSpPr/>
          <p:nvPr/>
        </p:nvSpPr>
        <p:spPr>
          <a:xfrm>
            <a:off x="4081165" y="2996158"/>
            <a:ext cx="864096" cy="3456384"/>
          </a:xfrm>
          <a:prstGeom prst="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97" name="正方形/長方形 96"/>
          <p:cNvSpPr/>
          <p:nvPr/>
        </p:nvSpPr>
        <p:spPr>
          <a:xfrm>
            <a:off x="1979712" y="2996158"/>
            <a:ext cx="864096" cy="3456384"/>
          </a:xfrm>
          <a:prstGeom prst="rect">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2" name="タイトル 1"/>
          <p:cNvSpPr>
            <a:spLocks noGrp="1"/>
          </p:cNvSpPr>
          <p:nvPr>
            <p:ph type="title"/>
          </p:nvPr>
        </p:nvSpPr>
        <p:spPr>
          <a:xfrm>
            <a:off x="457200" y="116632"/>
            <a:ext cx="8229600" cy="850106"/>
          </a:xfrm>
        </p:spPr>
        <p:txBody>
          <a:bodyPr/>
          <a:lstStyle/>
          <a:p>
            <a:r>
              <a:rPr lang="en-US" altLang="ja-JP" sz="4000" dirty="0" smtClean="0"/>
              <a:t>MPI CUDA Checkpointing</a:t>
            </a:r>
            <a:endParaRPr kumimoji="1" lang="ja-JP" altLang="en-US" sz="4000" dirty="0"/>
          </a:p>
        </p:txBody>
      </p:sp>
      <p:sp>
        <p:nvSpPr>
          <p:cNvPr id="6" name="Rectangle 30"/>
          <p:cNvSpPr/>
          <p:nvPr/>
        </p:nvSpPr>
        <p:spPr bwMode="auto">
          <a:xfrm>
            <a:off x="1102395" y="3212544"/>
            <a:ext cx="164271" cy="3385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z="1600" smtClean="0">
              <a:solidFill>
                <a:srgbClr val="FF0000"/>
              </a:solidFill>
              <a:latin typeface="Arial" charset="0"/>
            </a:endParaRPr>
          </a:p>
        </p:txBody>
      </p:sp>
      <p:sp>
        <p:nvSpPr>
          <p:cNvPr id="8" name="TextBox 32"/>
          <p:cNvSpPr txBox="1"/>
          <p:nvPr/>
        </p:nvSpPr>
        <p:spPr>
          <a:xfrm>
            <a:off x="2123728" y="2560299"/>
            <a:ext cx="896457" cy="400110"/>
          </a:xfrm>
          <a:prstGeom prst="rect">
            <a:avLst/>
          </a:prstGeom>
          <a:noFill/>
        </p:spPr>
        <p:txBody>
          <a:bodyPr wrap="square" rtlCol="0">
            <a:spAutoFit/>
          </a:bodyPr>
          <a:lstStyle/>
          <a:p>
            <a:pPr fontAlgn="auto">
              <a:spcBef>
                <a:spcPts val="0"/>
              </a:spcBef>
              <a:spcAft>
                <a:spcPts val="0"/>
              </a:spcAft>
            </a:pPr>
            <a:r>
              <a:rPr lang="en-US" altLang="ja-JP" sz="2000" dirty="0" smtClean="0">
                <a:solidFill>
                  <a:prstClr val="black"/>
                </a:solidFill>
                <a:latin typeface="Calibri"/>
                <a:ea typeface="ＭＳ Ｐゴシック"/>
              </a:rPr>
              <a:t>CPU</a:t>
            </a:r>
            <a:endParaRPr lang="ja-JP" altLang="en-US" sz="2000" dirty="0">
              <a:solidFill>
                <a:prstClr val="black"/>
              </a:solidFill>
              <a:latin typeface="Calibri"/>
              <a:ea typeface="ＭＳ Ｐゴシック"/>
            </a:endParaRPr>
          </a:p>
        </p:txBody>
      </p:sp>
      <p:cxnSp>
        <p:nvCxnSpPr>
          <p:cNvPr id="10" name="Straight Arrow Connector 34"/>
          <p:cNvCxnSpPr/>
          <p:nvPr/>
        </p:nvCxnSpPr>
        <p:spPr bwMode="auto">
          <a:xfrm>
            <a:off x="827584" y="3140174"/>
            <a:ext cx="1584176" cy="576064"/>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11" name="TextBox 35"/>
          <p:cNvSpPr txBox="1"/>
          <p:nvPr/>
        </p:nvSpPr>
        <p:spPr>
          <a:xfrm>
            <a:off x="107504" y="2708126"/>
            <a:ext cx="1575774"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altLang="ja-JP" sz="1600" dirty="0" smtClean="0">
                <a:solidFill>
                  <a:prstClr val="black"/>
                </a:solidFill>
              </a:rPr>
              <a:t>Checkpoint signal arrival</a:t>
            </a:r>
            <a:endParaRPr lang="ja-JP" altLang="en-US" sz="1600" dirty="0">
              <a:solidFill>
                <a:prstClr val="black"/>
              </a:solidFill>
            </a:endParaRPr>
          </a:p>
        </p:txBody>
      </p:sp>
      <p:cxnSp>
        <p:nvCxnSpPr>
          <p:cNvPr id="12" name="Straight Connector 36"/>
          <p:cNvCxnSpPr>
            <a:stCxn id="97" idx="0"/>
          </p:cNvCxnSpPr>
          <p:nvPr/>
        </p:nvCxnSpPr>
        <p:spPr bwMode="auto">
          <a:xfrm rot="16200000" flipH="1">
            <a:off x="2087724" y="3320194"/>
            <a:ext cx="648072" cy="0"/>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Connector 37"/>
          <p:cNvCxnSpPr/>
          <p:nvPr/>
        </p:nvCxnSpPr>
        <p:spPr bwMode="auto">
          <a:xfrm>
            <a:off x="2411760" y="3716238"/>
            <a:ext cx="720080" cy="14401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5" name="Curved Right Arrow 39"/>
          <p:cNvSpPr/>
          <p:nvPr/>
        </p:nvSpPr>
        <p:spPr bwMode="auto">
          <a:xfrm>
            <a:off x="2771800" y="3932262"/>
            <a:ext cx="216024" cy="369332"/>
          </a:xfrm>
          <a:prstGeom prst="curvedRigh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sp>
        <p:nvSpPr>
          <p:cNvPr id="16" name="Rectangle 40"/>
          <p:cNvSpPr/>
          <p:nvPr/>
        </p:nvSpPr>
        <p:spPr bwMode="auto">
          <a:xfrm>
            <a:off x="4126731" y="3212544"/>
            <a:ext cx="164271"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sp>
        <p:nvSpPr>
          <p:cNvPr id="18" name="TextBox 42"/>
          <p:cNvSpPr txBox="1"/>
          <p:nvPr/>
        </p:nvSpPr>
        <p:spPr>
          <a:xfrm>
            <a:off x="4211960" y="2571128"/>
            <a:ext cx="1344685" cy="400110"/>
          </a:xfrm>
          <a:prstGeom prst="rect">
            <a:avLst/>
          </a:prstGeom>
          <a:noFill/>
        </p:spPr>
        <p:txBody>
          <a:bodyPr wrap="square" rtlCol="0">
            <a:spAutoFit/>
          </a:bodyPr>
          <a:lstStyle/>
          <a:p>
            <a:pPr fontAlgn="auto">
              <a:spcBef>
                <a:spcPts val="0"/>
              </a:spcBef>
              <a:spcAft>
                <a:spcPts val="0"/>
              </a:spcAft>
            </a:pPr>
            <a:r>
              <a:rPr lang="en-US" altLang="ja-JP" sz="2000" dirty="0" smtClean="0">
                <a:solidFill>
                  <a:prstClr val="black"/>
                </a:solidFill>
                <a:latin typeface="Calibri"/>
                <a:ea typeface="ＭＳ Ｐゴシック"/>
              </a:rPr>
              <a:t>GPU</a:t>
            </a:r>
            <a:endParaRPr lang="ja-JP" altLang="en-US" sz="2000" dirty="0">
              <a:solidFill>
                <a:prstClr val="black"/>
              </a:solidFill>
              <a:latin typeface="Calibri"/>
              <a:ea typeface="ＭＳ Ｐゴシック"/>
            </a:endParaRPr>
          </a:p>
        </p:txBody>
      </p:sp>
      <p:cxnSp>
        <p:nvCxnSpPr>
          <p:cNvPr id="20" name="Straight Arrow Connector 44"/>
          <p:cNvCxnSpPr>
            <a:stCxn id="21" idx="1"/>
            <a:endCxn id="26" idx="3"/>
          </p:cNvCxnSpPr>
          <p:nvPr/>
        </p:nvCxnSpPr>
        <p:spPr bwMode="auto">
          <a:xfrm rot="10800000" flipV="1">
            <a:off x="4729238" y="3428133"/>
            <a:ext cx="274811" cy="28200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21" name="TextBox 45"/>
          <p:cNvSpPr txBox="1"/>
          <p:nvPr/>
        </p:nvSpPr>
        <p:spPr>
          <a:xfrm>
            <a:off x="5004048" y="3258857"/>
            <a:ext cx="1606659" cy="338554"/>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altLang="ja-JP" sz="1600" dirty="0" smtClean="0">
                <a:solidFill>
                  <a:prstClr val="black"/>
                </a:solidFill>
              </a:rPr>
              <a:t>Running kernel</a:t>
            </a:r>
            <a:endParaRPr lang="ja-JP" altLang="en-US" sz="1600" dirty="0">
              <a:solidFill>
                <a:prstClr val="black"/>
              </a:solidFill>
            </a:endParaRPr>
          </a:p>
        </p:txBody>
      </p:sp>
      <p:sp>
        <p:nvSpPr>
          <p:cNvPr id="23" name="Left Arrow 47"/>
          <p:cNvSpPr/>
          <p:nvPr/>
        </p:nvSpPr>
        <p:spPr bwMode="auto">
          <a:xfrm flipV="1">
            <a:off x="3563888" y="4292302"/>
            <a:ext cx="792088" cy="213985"/>
          </a:xfrm>
          <a:prstGeom prst="leftArrow">
            <a:avLst>
              <a:gd name="adj1" fmla="val 50000"/>
              <a:gd name="adj2" fmla="val 56155"/>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z="100" smtClean="0">
              <a:solidFill>
                <a:srgbClr val="FF0000"/>
              </a:solidFill>
              <a:latin typeface="Arial" charset="0"/>
            </a:endParaRPr>
          </a:p>
        </p:txBody>
      </p:sp>
      <p:cxnSp>
        <p:nvCxnSpPr>
          <p:cNvPr id="24" name="Straight Connector 48"/>
          <p:cNvCxnSpPr/>
          <p:nvPr/>
        </p:nvCxnSpPr>
        <p:spPr bwMode="auto">
          <a:xfrm rot="5400000" flipH="1" flipV="1">
            <a:off x="2594482" y="6093280"/>
            <a:ext cx="1295387" cy="0"/>
          </a:xfrm>
          <a:prstGeom prst="line">
            <a:avLst/>
          </a:prstGeom>
          <a:noFill/>
          <a:ln w="9525" cap="flat" cmpd="sng" algn="ctr">
            <a:noFill/>
            <a:prstDash val="solid"/>
            <a:round/>
            <a:headEnd type="none" w="med" len="med"/>
            <a:tailEnd type="none" w="med" len="med"/>
          </a:ln>
          <a:effectLst/>
        </p:spPr>
      </p:cxnSp>
      <p:sp>
        <p:nvSpPr>
          <p:cNvPr id="25" name="Left-Right Arrow 49"/>
          <p:cNvSpPr/>
          <p:nvPr/>
        </p:nvSpPr>
        <p:spPr bwMode="auto">
          <a:xfrm>
            <a:off x="4160134" y="4508688"/>
            <a:ext cx="326317" cy="733663"/>
          </a:xfrm>
          <a:prstGeom prst="lef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sp>
        <p:nvSpPr>
          <p:cNvPr id="26" name="Round Single Corner Rectangle 50"/>
          <p:cNvSpPr/>
          <p:nvPr/>
        </p:nvSpPr>
        <p:spPr bwMode="auto">
          <a:xfrm>
            <a:off x="4369197" y="3356198"/>
            <a:ext cx="360040" cy="707886"/>
          </a:xfrm>
          <a:prstGeom prst="round1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endParaRPr lang="ja-JP" altLang="en-US" sz="4000" smtClean="0">
              <a:solidFill>
                <a:srgbClr val="FF0000"/>
              </a:solidFill>
              <a:latin typeface="Arial" charset="0"/>
            </a:endParaRPr>
          </a:p>
        </p:txBody>
      </p:sp>
      <p:sp>
        <p:nvSpPr>
          <p:cNvPr id="28" name="Freeform 52"/>
          <p:cNvSpPr/>
          <p:nvPr/>
        </p:nvSpPr>
        <p:spPr bwMode="auto">
          <a:xfrm>
            <a:off x="5233293" y="4868431"/>
            <a:ext cx="164271" cy="369332"/>
          </a:xfrm>
          <a:custGeom>
            <a:avLst/>
            <a:gdLst>
              <a:gd name="connsiteX0" fmla="*/ 0 w 92398"/>
              <a:gd name="connsiteY0" fmla="*/ 9803 h 64293"/>
              <a:gd name="connsiteX1" fmla="*/ 67733 w 92398"/>
              <a:gd name="connsiteY1" fmla="*/ 54958 h 64293"/>
              <a:gd name="connsiteX2" fmla="*/ 90311 w 92398"/>
              <a:gd name="connsiteY2" fmla="*/ 32381 h 64293"/>
            </a:gdLst>
            <a:ahLst/>
            <a:cxnLst>
              <a:cxn ang="0">
                <a:pos x="connsiteX0" y="connsiteY0"/>
              </a:cxn>
              <a:cxn ang="0">
                <a:pos x="connsiteX1" y="connsiteY1"/>
              </a:cxn>
              <a:cxn ang="0">
                <a:pos x="connsiteX2" y="connsiteY2"/>
              </a:cxn>
            </a:cxnLst>
            <a:rect l="l" t="t" r="r" b="b"/>
            <a:pathLst>
              <a:path w="92398" h="64293">
                <a:moveTo>
                  <a:pt x="0" y="9803"/>
                </a:moveTo>
                <a:cubicBezTo>
                  <a:pt x="7838" y="17641"/>
                  <a:pt x="44393" y="64293"/>
                  <a:pt x="67733" y="54958"/>
                </a:cubicBezTo>
                <a:cubicBezTo>
                  <a:pt x="92398" y="45092"/>
                  <a:pt x="90311" y="0"/>
                  <a:pt x="90311" y="32381"/>
                </a:cubicBez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cxnSp>
        <p:nvCxnSpPr>
          <p:cNvPr id="29" name="Straight Arrow Connector 53"/>
          <p:cNvCxnSpPr/>
          <p:nvPr/>
        </p:nvCxnSpPr>
        <p:spPr bwMode="auto">
          <a:xfrm flipV="1">
            <a:off x="1907704" y="4940374"/>
            <a:ext cx="936104" cy="51370"/>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30" name="Rectangle 54"/>
          <p:cNvSpPr/>
          <p:nvPr/>
        </p:nvSpPr>
        <p:spPr bwMode="auto">
          <a:xfrm>
            <a:off x="598339" y="4868728"/>
            <a:ext cx="164271" cy="3385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z="1600" smtClean="0">
              <a:solidFill>
                <a:srgbClr val="FF0000"/>
              </a:solidFill>
              <a:latin typeface="Arial" charset="0"/>
            </a:endParaRPr>
          </a:p>
        </p:txBody>
      </p:sp>
      <p:sp>
        <p:nvSpPr>
          <p:cNvPr id="31" name="Rectangle 55"/>
          <p:cNvSpPr/>
          <p:nvPr/>
        </p:nvSpPr>
        <p:spPr bwMode="auto">
          <a:xfrm>
            <a:off x="-108520" y="4292302"/>
            <a:ext cx="2016224" cy="10772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a:r>
              <a:rPr lang="en-US" altLang="ja-JP" sz="1600" dirty="0" smtClean="0">
                <a:solidFill>
                  <a:prstClr val="black"/>
                </a:solidFill>
                <a:latin typeface="Calibri"/>
              </a:rPr>
              <a:t>Waiting until communication of CPU-GPU and kernel execution finish</a:t>
            </a:r>
            <a:endParaRPr lang="ja-JP" altLang="en-US" sz="1600" dirty="0" smtClean="0">
              <a:solidFill>
                <a:prstClr val="black"/>
              </a:solidFill>
              <a:latin typeface="Arial" charset="0"/>
            </a:endParaRPr>
          </a:p>
        </p:txBody>
      </p:sp>
      <p:cxnSp>
        <p:nvCxnSpPr>
          <p:cNvPr id="32" name="Straight Arrow Connector 56"/>
          <p:cNvCxnSpPr>
            <a:stCxn id="33" idx="1"/>
            <a:endCxn id="23" idx="3"/>
          </p:cNvCxnSpPr>
          <p:nvPr/>
        </p:nvCxnSpPr>
        <p:spPr bwMode="auto">
          <a:xfrm rot="10800000" flipV="1">
            <a:off x="4355976" y="4296658"/>
            <a:ext cx="720080" cy="10263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33" name="TextBox 57"/>
          <p:cNvSpPr txBox="1"/>
          <p:nvPr/>
        </p:nvSpPr>
        <p:spPr>
          <a:xfrm>
            <a:off x="5076056" y="4004270"/>
            <a:ext cx="1606659"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altLang="ja-JP" sz="1600" dirty="0" smtClean="0">
                <a:solidFill>
                  <a:prstClr val="black"/>
                </a:solidFill>
              </a:rPr>
              <a:t>Evacuate states on GPU to CPU</a:t>
            </a:r>
            <a:endParaRPr lang="ja-JP" altLang="en-US" sz="1600" dirty="0">
              <a:solidFill>
                <a:prstClr val="black"/>
              </a:solidFill>
            </a:endParaRPr>
          </a:p>
        </p:txBody>
      </p:sp>
      <p:sp>
        <p:nvSpPr>
          <p:cNvPr id="34" name="Oval 58"/>
          <p:cNvSpPr/>
          <p:nvPr/>
        </p:nvSpPr>
        <p:spPr bwMode="auto">
          <a:xfrm>
            <a:off x="4076254" y="4652704"/>
            <a:ext cx="230995" cy="519351"/>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sp>
        <p:nvSpPr>
          <p:cNvPr id="35" name="TextBox 59"/>
          <p:cNvSpPr txBox="1"/>
          <p:nvPr/>
        </p:nvSpPr>
        <p:spPr>
          <a:xfrm>
            <a:off x="5076056" y="4724350"/>
            <a:ext cx="1621259"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altLang="ja-JP" sz="1600" dirty="0" smtClean="0">
                <a:solidFill>
                  <a:prstClr val="black"/>
                </a:solidFill>
              </a:rPr>
              <a:t>Open MPI+BLCR checkpoint</a:t>
            </a:r>
            <a:endParaRPr lang="ja-JP" altLang="en-US" sz="1600" dirty="0">
              <a:solidFill>
                <a:prstClr val="black"/>
              </a:solidFill>
            </a:endParaRPr>
          </a:p>
        </p:txBody>
      </p:sp>
      <p:cxnSp>
        <p:nvCxnSpPr>
          <p:cNvPr id="36" name="Straight Arrow Connector 60"/>
          <p:cNvCxnSpPr/>
          <p:nvPr/>
        </p:nvCxnSpPr>
        <p:spPr bwMode="auto">
          <a:xfrm rot="10800000">
            <a:off x="3563888" y="4868366"/>
            <a:ext cx="1498941" cy="148364"/>
          </a:xfrm>
          <a:prstGeom prst="straightConnector1">
            <a:avLst/>
          </a:prstGeom>
          <a:ln w="9525">
            <a:headEnd type="none" w="med" len="med"/>
            <a:tailEnd type="arrow"/>
          </a:ln>
        </p:spPr>
        <p:style>
          <a:lnRef idx="1">
            <a:schemeClr val="dk1"/>
          </a:lnRef>
          <a:fillRef idx="0">
            <a:schemeClr val="dk1"/>
          </a:fillRef>
          <a:effectRef idx="0">
            <a:schemeClr val="dk1"/>
          </a:effectRef>
          <a:fontRef idx="minor">
            <a:schemeClr val="tx1"/>
          </a:fontRef>
        </p:style>
      </p:cxnSp>
      <p:sp>
        <p:nvSpPr>
          <p:cNvPr id="40" name="Rectangle 64"/>
          <p:cNvSpPr/>
          <p:nvPr/>
        </p:nvSpPr>
        <p:spPr bwMode="auto">
          <a:xfrm>
            <a:off x="2974603" y="6300028"/>
            <a:ext cx="164271"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cxnSp>
        <p:nvCxnSpPr>
          <p:cNvPr id="41" name="Straight Arrow Connector 65"/>
          <p:cNvCxnSpPr/>
          <p:nvPr/>
        </p:nvCxnSpPr>
        <p:spPr bwMode="auto">
          <a:xfrm>
            <a:off x="1691680" y="5804470"/>
            <a:ext cx="504056" cy="14401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42" name="Rectangle 66"/>
          <p:cNvSpPr/>
          <p:nvPr/>
        </p:nvSpPr>
        <p:spPr bwMode="auto">
          <a:xfrm>
            <a:off x="2267744" y="5660454"/>
            <a:ext cx="288032" cy="52322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endParaRPr lang="ja-JP" altLang="en-US" sz="2800" smtClean="0">
              <a:solidFill>
                <a:srgbClr val="FF0000"/>
              </a:solidFill>
              <a:latin typeface="Arial" charset="0"/>
            </a:endParaRPr>
          </a:p>
        </p:txBody>
      </p:sp>
      <p:sp>
        <p:nvSpPr>
          <p:cNvPr id="43" name="Right Arrow 67"/>
          <p:cNvSpPr/>
          <p:nvPr/>
        </p:nvSpPr>
        <p:spPr bwMode="auto">
          <a:xfrm>
            <a:off x="2699792" y="5660454"/>
            <a:ext cx="1728192" cy="213985"/>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z="100" smtClean="0">
              <a:solidFill>
                <a:srgbClr val="FF0000"/>
              </a:solidFill>
              <a:latin typeface="Arial" charset="0"/>
            </a:endParaRPr>
          </a:p>
        </p:txBody>
      </p:sp>
      <p:sp>
        <p:nvSpPr>
          <p:cNvPr id="44" name="TextBox 68"/>
          <p:cNvSpPr txBox="1"/>
          <p:nvPr/>
        </p:nvSpPr>
        <p:spPr>
          <a:xfrm>
            <a:off x="5148064" y="5732462"/>
            <a:ext cx="1606658"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altLang="ja-JP" sz="1600" dirty="0" smtClean="0">
                <a:solidFill>
                  <a:prstClr val="black"/>
                </a:solidFill>
              </a:rPr>
              <a:t>Restore the states on GPU</a:t>
            </a:r>
            <a:endParaRPr lang="ja-JP" altLang="en-US" sz="1600" dirty="0">
              <a:solidFill>
                <a:prstClr val="black"/>
              </a:solidFill>
            </a:endParaRPr>
          </a:p>
        </p:txBody>
      </p:sp>
      <p:cxnSp>
        <p:nvCxnSpPr>
          <p:cNvPr id="45" name="Straight Arrow Connector 69"/>
          <p:cNvCxnSpPr/>
          <p:nvPr/>
        </p:nvCxnSpPr>
        <p:spPr bwMode="auto">
          <a:xfrm rot="10800000">
            <a:off x="3419872" y="5876478"/>
            <a:ext cx="2021470" cy="364382"/>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46" name="Rectangle 70"/>
          <p:cNvSpPr/>
          <p:nvPr/>
        </p:nvSpPr>
        <p:spPr bwMode="auto">
          <a:xfrm>
            <a:off x="3275856" y="5012744"/>
            <a:ext cx="164271" cy="3693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ja-JP" altLang="en-US" smtClean="0">
              <a:solidFill>
                <a:srgbClr val="FF0000"/>
              </a:solidFill>
              <a:latin typeface="Arial" charset="0"/>
            </a:endParaRPr>
          </a:p>
        </p:txBody>
      </p:sp>
      <p:sp>
        <p:nvSpPr>
          <p:cNvPr id="48" name="TextBox 119"/>
          <p:cNvSpPr txBox="1"/>
          <p:nvPr/>
        </p:nvSpPr>
        <p:spPr>
          <a:xfrm>
            <a:off x="323528" y="5588446"/>
            <a:ext cx="1361448" cy="584775"/>
          </a:xfrm>
          <a:prstGeom prst="rect">
            <a:avLst/>
          </a:prstGeom>
          <a:solidFill>
            <a:schemeClr val="bg1"/>
          </a:solidFill>
          <a:ln>
            <a:solidFill>
              <a:schemeClr val="tx1"/>
            </a:solidFill>
          </a:ln>
        </p:spPr>
        <p:txBody>
          <a:bodyPr wrap="square" rtlCol="0">
            <a:spAutoFit/>
          </a:bodyPr>
          <a:lstStyle/>
          <a:p>
            <a:pPr algn="ctr" fontAlgn="auto">
              <a:spcBef>
                <a:spcPts val="0"/>
              </a:spcBef>
              <a:spcAft>
                <a:spcPts val="0"/>
              </a:spcAft>
            </a:pPr>
            <a:r>
              <a:rPr lang="en-US" altLang="ja-JP" sz="1600" dirty="0" smtClean="0">
                <a:solidFill>
                  <a:prstClr val="black"/>
                </a:solidFill>
                <a:latin typeface="Calibri"/>
                <a:ea typeface="ＭＳ Ｐゴシック"/>
              </a:rPr>
              <a:t>Program resumes</a:t>
            </a:r>
            <a:endParaRPr lang="ja-JP" altLang="en-US" sz="1600" dirty="0">
              <a:solidFill>
                <a:prstClr val="black"/>
              </a:solidFill>
              <a:latin typeface="Calibri"/>
              <a:ea typeface="ＭＳ Ｐゴシック"/>
            </a:endParaRPr>
          </a:p>
        </p:txBody>
      </p:sp>
      <p:sp>
        <p:nvSpPr>
          <p:cNvPr id="103" name="角丸四角形 102"/>
          <p:cNvSpPr/>
          <p:nvPr/>
        </p:nvSpPr>
        <p:spPr>
          <a:xfrm>
            <a:off x="2915816" y="4292302"/>
            <a:ext cx="504056" cy="64807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105" name="直線コネクタ 104"/>
          <p:cNvCxnSpPr/>
          <p:nvPr/>
        </p:nvCxnSpPr>
        <p:spPr>
          <a:xfrm rot="5400000">
            <a:off x="2915816" y="4076278"/>
            <a:ext cx="432048" cy="0"/>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43"/>
          <p:cNvCxnSpPr>
            <a:stCxn id="119" idx="0"/>
            <a:endCxn id="119" idx="2"/>
          </p:cNvCxnSpPr>
          <p:nvPr/>
        </p:nvCxnSpPr>
        <p:spPr bwMode="auto">
          <a:xfrm rot="16200000" flipH="1">
            <a:off x="2785021" y="4724350"/>
            <a:ext cx="3456384"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51" name="直線矢印コネクタ 150"/>
          <p:cNvCxnSpPr>
            <a:stCxn id="103" idx="2"/>
            <a:endCxn id="42" idx="0"/>
          </p:cNvCxnSpPr>
          <p:nvPr/>
        </p:nvCxnSpPr>
        <p:spPr>
          <a:xfrm rot="5400000">
            <a:off x="2429762" y="4922372"/>
            <a:ext cx="720080" cy="7560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7" name="テキスト ボックス 156"/>
          <p:cNvSpPr txBox="1"/>
          <p:nvPr/>
        </p:nvSpPr>
        <p:spPr>
          <a:xfrm>
            <a:off x="323528" y="1052736"/>
            <a:ext cx="4538358" cy="1231106"/>
          </a:xfrm>
          <a:prstGeom prst="rect">
            <a:avLst/>
          </a:prstGeom>
          <a:noFill/>
        </p:spPr>
        <p:txBody>
          <a:bodyPr wrap="none" rtlCol="0">
            <a:spAutoFit/>
          </a:bodyPr>
          <a:lstStyle/>
          <a:p>
            <a:pPr fontAlgn="auto">
              <a:spcBef>
                <a:spcPts val="0"/>
              </a:spcBef>
              <a:spcAft>
                <a:spcPts val="0"/>
              </a:spcAft>
            </a:pPr>
            <a:r>
              <a:rPr lang="en-US" altLang="ja-JP" sz="2000" b="1" dirty="0" smtClean="0">
                <a:solidFill>
                  <a:prstClr val="black"/>
                </a:solidFill>
                <a:latin typeface="Calibri"/>
                <a:ea typeface="ＭＳ Ｐゴシック"/>
              </a:rPr>
              <a:t>Checkpointer for MPI+CUDA applications</a:t>
            </a:r>
          </a:p>
          <a:p>
            <a:pPr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 Very important in large-scale GPU systems </a:t>
            </a:r>
          </a:p>
          <a:p>
            <a:pPr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 Supports a majority of the CUDA RT API</a:t>
            </a:r>
          </a:p>
          <a:p>
            <a:pPr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 Based on BLCR and </a:t>
            </a:r>
            <a:r>
              <a:rPr lang="en-US" altLang="ja-JP" dirty="0" err="1" smtClean="0">
                <a:solidFill>
                  <a:prstClr val="black"/>
                </a:solidFill>
                <a:latin typeface="Calibri"/>
                <a:ea typeface="ＭＳ Ｐゴシック"/>
              </a:rPr>
              <a:t>OpenMPI</a:t>
            </a:r>
            <a:endParaRPr lang="en-US" altLang="ja-JP" dirty="0" smtClean="0">
              <a:solidFill>
                <a:prstClr val="black"/>
              </a:solidFill>
              <a:latin typeface="Calibri"/>
              <a:ea typeface="ＭＳ Ｐゴシック"/>
            </a:endParaRPr>
          </a:p>
        </p:txBody>
      </p:sp>
      <p:sp>
        <p:nvSpPr>
          <p:cNvPr id="159" name="正方形/長方形 158"/>
          <p:cNvSpPr/>
          <p:nvPr/>
        </p:nvSpPr>
        <p:spPr>
          <a:xfrm>
            <a:off x="7092280" y="5589240"/>
            <a:ext cx="1800200" cy="8640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altLang="ja-JP" sz="2000" b="1" i="1" dirty="0" smtClean="0">
                <a:solidFill>
                  <a:prstClr val="white"/>
                </a:solidFill>
              </a:rPr>
              <a:t>More details at the Research Poster Session</a:t>
            </a:r>
            <a:endParaRPr lang="ja-JP" altLang="en-US" sz="2000" b="1" i="1" dirty="0">
              <a:solidFill>
                <a:prstClr val="white"/>
              </a:solidFill>
            </a:endParaRPr>
          </a:p>
        </p:txBody>
      </p:sp>
      <p:graphicFrame>
        <p:nvGraphicFramePr>
          <p:cNvPr id="160" name="Chart 127"/>
          <p:cNvGraphicFramePr/>
          <p:nvPr/>
        </p:nvGraphicFramePr>
        <p:xfrm>
          <a:off x="5004048" y="1052736"/>
          <a:ext cx="4139952" cy="1944216"/>
        </p:xfrm>
        <a:graphic>
          <a:graphicData uri="http://schemas.openxmlformats.org/drawingml/2006/chart">
            <c:chart xmlns:c="http://schemas.openxmlformats.org/drawingml/2006/chart" xmlns:r="http://schemas.openxmlformats.org/officeDocument/2006/relationships" r:id="rId2"/>
          </a:graphicData>
        </a:graphic>
      </p:graphicFrame>
      <p:sp>
        <p:nvSpPr>
          <p:cNvPr id="161" name="テキスト ボックス 160"/>
          <p:cNvSpPr txBox="1"/>
          <p:nvPr/>
        </p:nvSpPr>
        <p:spPr>
          <a:xfrm>
            <a:off x="6300192" y="836712"/>
            <a:ext cx="2212913" cy="369332"/>
          </a:xfrm>
          <a:prstGeom prst="rect">
            <a:avLst/>
          </a:prstGeom>
          <a:noFill/>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rPr>
              <a:t>Checkpoint Overhead</a:t>
            </a:r>
            <a:endParaRPr lang="ja-JP" altLang="en-US" dirty="0">
              <a:solidFill>
                <a:prstClr val="black"/>
              </a:solidFill>
              <a:latin typeface="Calibri"/>
              <a:ea typeface="ＭＳ Ｐゴシック"/>
            </a:endParaRPr>
          </a:p>
        </p:txBody>
      </p:sp>
      <p:sp>
        <p:nvSpPr>
          <p:cNvPr id="162" name="テキスト ボックス 161"/>
          <p:cNvSpPr txBox="1"/>
          <p:nvPr/>
        </p:nvSpPr>
        <p:spPr>
          <a:xfrm>
            <a:off x="6732240" y="2852936"/>
            <a:ext cx="2448272" cy="2308324"/>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 GPU state saving and restoring has little overall performance impact.</a:t>
            </a:r>
          </a:p>
          <a:p>
            <a:pPr fontAlgn="auto">
              <a:spcBef>
                <a:spcPts val="0"/>
              </a:spcBef>
              <a:spcAft>
                <a:spcPts val="0"/>
              </a:spcAft>
              <a:buFont typeface="Arial" pitchFamily="34" charset="0"/>
              <a:buChar char="•"/>
            </a:pPr>
            <a:r>
              <a:rPr lang="en-US" altLang="ja-JP" dirty="0" smtClean="0">
                <a:solidFill>
                  <a:prstClr val="black"/>
                </a:solidFill>
                <a:latin typeface="Calibri"/>
                <a:ea typeface="ＭＳ Ｐゴシック"/>
              </a:rPr>
              <a:t> Can be significantly faster with our scalable checkpointing algorithms </a:t>
            </a:r>
            <a:endParaRPr lang="ja-JP" altLang="en-US" dirty="0">
              <a:solidFill>
                <a:prstClr val="black"/>
              </a:solidFill>
              <a:latin typeface="Calibri"/>
              <a:ea typeface="ＭＳ Ｐゴシック"/>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6482" y="313953"/>
            <a:ext cx="8228160" cy="1062832"/>
          </a:xfrm>
          <a:ln/>
        </p:spPr>
        <p:txBody>
          <a:bodyPr tIns="359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4100" b="1" dirty="0">
                <a:solidFill>
                  <a:srgbClr val="0000FF"/>
                </a:solidFill>
              </a:rPr>
              <a:t>Hybrid Diskless Checkpoint</a:t>
            </a:r>
          </a:p>
        </p:txBody>
      </p:sp>
      <p:sp>
        <p:nvSpPr>
          <p:cNvPr id="3074" name="Rectangle 2"/>
          <p:cNvSpPr>
            <a:spLocks noGrp="1" noChangeArrowheads="1"/>
          </p:cNvSpPr>
          <p:nvPr>
            <p:ph type="body" idx="1"/>
          </p:nvPr>
        </p:nvSpPr>
        <p:spPr>
          <a:xfrm>
            <a:off x="207360" y="1506399"/>
            <a:ext cx="8501760" cy="3263383"/>
          </a:xfrm>
          <a:ln/>
        </p:spPr>
        <p:txBody>
          <a:bodyPr/>
          <a:lstStyle/>
          <a:p>
            <a:pPr marL="391645" indent="-293733">
              <a:buSzPct val="45000"/>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b="1" i="1" dirty="0">
                <a:solidFill>
                  <a:srgbClr val="FF0000"/>
                </a:solidFill>
              </a:rPr>
              <a:t>Problem:</a:t>
            </a:r>
            <a:r>
              <a:rPr lang="en-US" i="1" dirty="0"/>
              <a:t> Decrease the </a:t>
            </a:r>
            <a:r>
              <a:rPr lang="en-US" i="1" dirty="0" err="1"/>
              <a:t>ckpt</a:t>
            </a:r>
            <a:r>
              <a:rPr lang="en-US" i="1" dirty="0"/>
              <a:t>. overhead with erasure codes on large-scale GPU systems.</a:t>
            </a:r>
          </a:p>
          <a:p>
            <a:pPr marL="391645" indent="-293733">
              <a:buSzPct val="45000"/>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a:t>Scalable encoding algorithm and efficient group mapping</a:t>
            </a:r>
            <a:r>
              <a:rPr lang="en-US" b="1" dirty="0"/>
              <a:t> </a:t>
            </a:r>
            <a:r>
              <a:rPr lang="en-US" b="1" dirty="0">
                <a:solidFill>
                  <a:srgbClr val="FF6309"/>
                </a:solidFill>
              </a:rPr>
              <a:t>[CCGrid10]</a:t>
            </a:r>
          </a:p>
          <a:p>
            <a:pPr marL="391645" indent="-293733">
              <a:buSzPct val="45000"/>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dirty="0"/>
              <a:t>Fast encoding work on idle resource (CPU/GPU) </a:t>
            </a:r>
            <a:r>
              <a:rPr lang="en-US" b="1" dirty="0">
                <a:solidFill>
                  <a:srgbClr val="FF6309"/>
                </a:solidFill>
              </a:rPr>
              <a:t>[HiPC10]</a:t>
            </a:r>
          </a:p>
          <a:p>
            <a:pPr marL="391645" indent="-293733">
              <a:buSzPct val="45000"/>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endParaRPr lang="en-US" sz="2300" dirty="0"/>
          </a:p>
        </p:txBody>
      </p:sp>
      <p:pic>
        <p:nvPicPr>
          <p:cNvPr id="3075" name="Picture 3"/>
          <p:cNvPicPr>
            <a:picLocks noChangeAspect="1" noChangeArrowheads="1"/>
          </p:cNvPicPr>
          <p:nvPr/>
        </p:nvPicPr>
        <p:blipFill>
          <a:blip r:embed="rId3" cstate="print"/>
          <a:srcRect/>
          <a:stretch>
            <a:fillRect/>
          </a:stretch>
        </p:blipFill>
        <p:spPr bwMode="auto">
          <a:xfrm>
            <a:off x="4785121" y="3856726"/>
            <a:ext cx="3716640" cy="2560589"/>
          </a:xfrm>
          <a:prstGeom prst="rect">
            <a:avLst/>
          </a:prstGeom>
          <a:noFill/>
          <a:ln w="9525">
            <a:noFill/>
            <a:round/>
            <a:headEnd/>
            <a:tailEnd/>
          </a:ln>
          <a:effectLst/>
        </p:spPr>
      </p:pic>
      <p:sp>
        <p:nvSpPr>
          <p:cNvPr id="3076" name="Rectangle 4"/>
          <p:cNvSpPr>
            <a:spLocks noChangeArrowheads="1"/>
          </p:cNvSpPr>
          <p:nvPr/>
        </p:nvSpPr>
        <p:spPr bwMode="auto">
          <a:xfrm>
            <a:off x="879841" y="4497593"/>
            <a:ext cx="151200" cy="45220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77" name="Rectangle 5"/>
          <p:cNvSpPr>
            <a:spLocks noChangeArrowheads="1"/>
          </p:cNvSpPr>
          <p:nvPr/>
        </p:nvSpPr>
        <p:spPr bwMode="auto">
          <a:xfrm>
            <a:off x="879841"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78" name="Rectangle 6"/>
          <p:cNvSpPr>
            <a:spLocks noChangeArrowheads="1"/>
          </p:cNvSpPr>
          <p:nvPr/>
        </p:nvSpPr>
        <p:spPr bwMode="auto">
          <a:xfrm>
            <a:off x="879841" y="5069332"/>
            <a:ext cx="151200" cy="300992"/>
          </a:xfrm>
          <a:prstGeom prst="rect">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79" name="Rectangle 7"/>
          <p:cNvSpPr>
            <a:spLocks noChangeArrowheads="1"/>
          </p:cNvSpPr>
          <p:nvPr/>
        </p:nvSpPr>
        <p:spPr bwMode="auto">
          <a:xfrm>
            <a:off x="879841" y="5400568"/>
            <a:ext cx="151200" cy="751759"/>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0" name="Rectangle 8"/>
          <p:cNvSpPr>
            <a:spLocks noChangeArrowheads="1"/>
          </p:cNvSpPr>
          <p:nvPr/>
        </p:nvSpPr>
        <p:spPr bwMode="auto">
          <a:xfrm>
            <a:off x="1211041" y="4497593"/>
            <a:ext cx="151200" cy="45220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1" name="Rectangle 9"/>
          <p:cNvSpPr>
            <a:spLocks noChangeArrowheads="1"/>
          </p:cNvSpPr>
          <p:nvPr/>
        </p:nvSpPr>
        <p:spPr bwMode="auto">
          <a:xfrm>
            <a:off x="1211041"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2" name="Rectangle 10"/>
          <p:cNvSpPr>
            <a:spLocks noChangeArrowheads="1"/>
          </p:cNvSpPr>
          <p:nvPr/>
        </p:nvSpPr>
        <p:spPr bwMode="auto">
          <a:xfrm>
            <a:off x="1211041" y="5069332"/>
            <a:ext cx="151200" cy="300992"/>
          </a:xfrm>
          <a:prstGeom prst="rect">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3" name="Rectangle 11"/>
          <p:cNvSpPr>
            <a:spLocks noChangeArrowheads="1"/>
          </p:cNvSpPr>
          <p:nvPr/>
        </p:nvSpPr>
        <p:spPr bwMode="auto">
          <a:xfrm>
            <a:off x="1211041" y="5400568"/>
            <a:ext cx="151200" cy="751759"/>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4" name="Rectangle 12"/>
          <p:cNvSpPr>
            <a:spLocks noChangeArrowheads="1"/>
          </p:cNvSpPr>
          <p:nvPr/>
        </p:nvSpPr>
        <p:spPr bwMode="auto">
          <a:xfrm>
            <a:off x="1542240" y="4497593"/>
            <a:ext cx="149760" cy="45220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5" name="Rectangle 13"/>
          <p:cNvSpPr>
            <a:spLocks noChangeArrowheads="1"/>
          </p:cNvSpPr>
          <p:nvPr/>
        </p:nvSpPr>
        <p:spPr bwMode="auto">
          <a:xfrm>
            <a:off x="1542240" y="4978603"/>
            <a:ext cx="14976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6" name="Rectangle 14"/>
          <p:cNvSpPr>
            <a:spLocks noChangeArrowheads="1"/>
          </p:cNvSpPr>
          <p:nvPr/>
        </p:nvSpPr>
        <p:spPr bwMode="auto">
          <a:xfrm>
            <a:off x="1542240" y="5069332"/>
            <a:ext cx="149760" cy="300992"/>
          </a:xfrm>
          <a:prstGeom prst="rect">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7" name="Rectangle 15"/>
          <p:cNvSpPr>
            <a:spLocks noChangeArrowheads="1"/>
          </p:cNvSpPr>
          <p:nvPr/>
        </p:nvSpPr>
        <p:spPr bwMode="auto">
          <a:xfrm>
            <a:off x="1542240" y="5400568"/>
            <a:ext cx="149760" cy="751759"/>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8" name="Rectangle 16"/>
          <p:cNvSpPr>
            <a:spLocks noChangeArrowheads="1"/>
          </p:cNvSpPr>
          <p:nvPr/>
        </p:nvSpPr>
        <p:spPr bwMode="auto">
          <a:xfrm>
            <a:off x="1859040" y="4497593"/>
            <a:ext cx="149760" cy="45220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89" name="Rectangle 17"/>
          <p:cNvSpPr>
            <a:spLocks noChangeArrowheads="1"/>
          </p:cNvSpPr>
          <p:nvPr/>
        </p:nvSpPr>
        <p:spPr bwMode="auto">
          <a:xfrm>
            <a:off x="1859040" y="4978603"/>
            <a:ext cx="14976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0" name="Rectangle 18"/>
          <p:cNvSpPr>
            <a:spLocks noChangeArrowheads="1"/>
          </p:cNvSpPr>
          <p:nvPr/>
        </p:nvSpPr>
        <p:spPr bwMode="auto">
          <a:xfrm>
            <a:off x="1859040" y="5069332"/>
            <a:ext cx="149760" cy="300992"/>
          </a:xfrm>
          <a:prstGeom prst="rect">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1" name="Rectangle 19"/>
          <p:cNvSpPr>
            <a:spLocks noChangeArrowheads="1"/>
          </p:cNvSpPr>
          <p:nvPr/>
        </p:nvSpPr>
        <p:spPr bwMode="auto">
          <a:xfrm>
            <a:off x="1859040" y="5400568"/>
            <a:ext cx="149760" cy="751759"/>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2" name="AutoShape 20"/>
          <p:cNvSpPr>
            <a:spLocks noChangeArrowheads="1"/>
          </p:cNvSpPr>
          <p:nvPr/>
        </p:nvSpPr>
        <p:spPr bwMode="auto">
          <a:xfrm>
            <a:off x="655200" y="4497594"/>
            <a:ext cx="74880" cy="1731062"/>
          </a:xfrm>
          <a:prstGeom prst="downArrow">
            <a:avLst>
              <a:gd name="adj1" fmla="val 50000"/>
              <a:gd name="adj2" fmla="val 577885"/>
            </a:avLst>
          </a:prstGeom>
          <a:solidFill>
            <a:srgbClr val="00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3" name="AutoShape 21"/>
          <p:cNvSpPr>
            <a:spLocks/>
          </p:cNvSpPr>
          <p:nvPr/>
        </p:nvSpPr>
        <p:spPr bwMode="auto">
          <a:xfrm>
            <a:off x="2085120" y="4948360"/>
            <a:ext cx="74880" cy="452207"/>
          </a:xfrm>
          <a:prstGeom prst="rightBrace">
            <a:avLst>
              <a:gd name="adj1" fmla="val 50321"/>
              <a:gd name="adj2" fmla="val 50000"/>
            </a:avLst>
          </a:prstGeom>
          <a:no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4" name="Text Box 22"/>
          <p:cNvSpPr txBox="1">
            <a:spLocks noChangeArrowheads="1"/>
          </p:cNvSpPr>
          <p:nvPr/>
        </p:nvSpPr>
        <p:spPr bwMode="auto">
          <a:xfrm>
            <a:off x="2063522" y="4912358"/>
            <a:ext cx="941760" cy="502612"/>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tabLst>
                <a:tab pos="656582" algn="l"/>
              </a:tabLst>
            </a:pPr>
            <a:r>
              <a:rPr kumimoji="0" lang="en-US" sz="1400" dirty="0" smtClean="0">
                <a:solidFill>
                  <a:srgbClr val="000000"/>
                </a:solidFill>
                <a:latin typeface="Arial" charset="0"/>
                <a:ea typeface="DejaVu Sans" charset="0"/>
              </a:rPr>
              <a:t>   </a:t>
            </a:r>
            <a:r>
              <a:rPr kumimoji="0" lang="en-US" sz="1400" dirty="0" err="1" smtClean="0">
                <a:solidFill>
                  <a:srgbClr val="000000"/>
                </a:solidFill>
                <a:latin typeface="Arial" charset="0"/>
                <a:ea typeface="DejaVu Sans" charset="0"/>
              </a:rPr>
              <a:t>Ckpt</a:t>
            </a:r>
            <a:r>
              <a:rPr kumimoji="0" lang="en-US" sz="1400" dirty="0" smtClean="0">
                <a:solidFill>
                  <a:srgbClr val="000000"/>
                </a:solidFill>
                <a:latin typeface="Arial" charset="0"/>
                <a:ea typeface="DejaVu Sans" charset="0"/>
              </a:rPr>
              <a:t>.</a:t>
            </a:r>
          </a:p>
          <a:p>
            <a:pPr defTabSz="414683" hangingPunct="0">
              <a:lnSpc>
                <a:spcPct val="93000"/>
              </a:lnSpc>
              <a:buClr>
                <a:srgbClr val="000000"/>
              </a:buClr>
              <a:buSzPct val="100000"/>
              <a:tabLst>
                <a:tab pos="656582" algn="l"/>
              </a:tabLst>
            </a:pPr>
            <a:r>
              <a:rPr kumimoji="0" lang="en-US" sz="1400" dirty="0" smtClean="0">
                <a:solidFill>
                  <a:srgbClr val="000000"/>
                </a:solidFill>
                <a:latin typeface="Arial" charset="0"/>
                <a:ea typeface="DejaVu Sans" charset="0"/>
              </a:rPr>
              <a:t>overhead</a:t>
            </a:r>
          </a:p>
        </p:txBody>
      </p:sp>
      <p:sp>
        <p:nvSpPr>
          <p:cNvPr id="3095" name="Oval 23"/>
          <p:cNvSpPr>
            <a:spLocks noChangeArrowheads="1"/>
          </p:cNvSpPr>
          <p:nvPr/>
        </p:nvSpPr>
        <p:spPr bwMode="auto">
          <a:xfrm>
            <a:off x="925920" y="6228654"/>
            <a:ext cx="74880" cy="74888"/>
          </a:xfrm>
          <a:prstGeom prst="ellipse">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6" name="Oval 24"/>
          <p:cNvSpPr>
            <a:spLocks noChangeArrowheads="1"/>
          </p:cNvSpPr>
          <p:nvPr/>
        </p:nvSpPr>
        <p:spPr bwMode="auto">
          <a:xfrm>
            <a:off x="2129760" y="6228654"/>
            <a:ext cx="74880" cy="74888"/>
          </a:xfrm>
          <a:prstGeom prst="ellipse">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7" name="Oval 25"/>
          <p:cNvSpPr>
            <a:spLocks noChangeArrowheads="1"/>
          </p:cNvSpPr>
          <p:nvPr/>
        </p:nvSpPr>
        <p:spPr bwMode="auto">
          <a:xfrm>
            <a:off x="3258720" y="6228654"/>
            <a:ext cx="74880" cy="74888"/>
          </a:xfrm>
          <a:prstGeom prst="ellipse">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098" name="Text Box 26"/>
          <p:cNvSpPr txBox="1">
            <a:spLocks noChangeArrowheads="1"/>
          </p:cNvSpPr>
          <p:nvPr/>
        </p:nvSpPr>
        <p:spPr bwMode="auto">
          <a:xfrm>
            <a:off x="1031040" y="6182570"/>
            <a:ext cx="984960" cy="288030"/>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tabLst>
                <a:tab pos="656582" algn="l"/>
              </a:tabLst>
            </a:pPr>
            <a:r>
              <a:rPr kumimoji="0" lang="en-US" sz="1400" dirty="0" smtClean="0">
                <a:solidFill>
                  <a:srgbClr val="000000"/>
                </a:solidFill>
                <a:latin typeface="Arial" charset="0"/>
                <a:ea typeface="DejaVu Sans" charset="0"/>
              </a:rPr>
              <a:t>Execution</a:t>
            </a:r>
          </a:p>
        </p:txBody>
      </p:sp>
      <p:sp>
        <p:nvSpPr>
          <p:cNvPr id="3099" name="Text Box 27"/>
          <p:cNvSpPr txBox="1">
            <a:spLocks noChangeArrowheads="1"/>
          </p:cNvSpPr>
          <p:nvPr/>
        </p:nvSpPr>
        <p:spPr bwMode="auto">
          <a:xfrm>
            <a:off x="2237760" y="6192650"/>
            <a:ext cx="1059840" cy="288030"/>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tabLst>
                <a:tab pos="656582" algn="l"/>
              </a:tabLst>
            </a:pPr>
            <a:r>
              <a:rPr kumimoji="0" lang="en-US" sz="1400" dirty="0" smtClean="0">
                <a:solidFill>
                  <a:srgbClr val="000000"/>
                </a:solidFill>
                <a:latin typeface="Arial" charset="0"/>
                <a:ea typeface="DejaVu Sans" charset="0"/>
              </a:rPr>
              <a:t>Local </a:t>
            </a:r>
            <a:r>
              <a:rPr kumimoji="0" lang="en-US" sz="1400" dirty="0" err="1" smtClean="0">
                <a:solidFill>
                  <a:srgbClr val="000000"/>
                </a:solidFill>
                <a:latin typeface="Arial" charset="0"/>
                <a:ea typeface="DejaVu Sans" charset="0"/>
              </a:rPr>
              <a:t>ckpt</a:t>
            </a:r>
            <a:r>
              <a:rPr kumimoji="0" lang="en-US" sz="1400" dirty="0" smtClean="0">
                <a:solidFill>
                  <a:srgbClr val="000000"/>
                </a:solidFill>
                <a:latin typeface="Arial" charset="0"/>
                <a:ea typeface="DejaVu Sans" charset="0"/>
              </a:rPr>
              <a:t>.</a:t>
            </a:r>
          </a:p>
        </p:txBody>
      </p:sp>
      <p:sp>
        <p:nvSpPr>
          <p:cNvPr id="3100" name="Text Box 28"/>
          <p:cNvSpPr txBox="1">
            <a:spLocks noChangeArrowheads="1"/>
          </p:cNvSpPr>
          <p:nvPr/>
        </p:nvSpPr>
        <p:spPr bwMode="auto">
          <a:xfrm>
            <a:off x="3378240" y="6165288"/>
            <a:ext cx="1238400" cy="288030"/>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tabLst>
                <a:tab pos="656582" algn="l"/>
              </a:tabLst>
            </a:pPr>
            <a:r>
              <a:rPr kumimoji="0" lang="en-US" sz="1400" dirty="0" smtClean="0">
                <a:solidFill>
                  <a:srgbClr val="000000"/>
                </a:solidFill>
                <a:latin typeface="Arial" charset="0"/>
                <a:ea typeface="DejaVu Sans" charset="0"/>
              </a:rPr>
              <a:t>RS encoding</a:t>
            </a:r>
          </a:p>
        </p:txBody>
      </p:sp>
      <p:sp>
        <p:nvSpPr>
          <p:cNvPr id="3101" name="Rectangle 29"/>
          <p:cNvSpPr>
            <a:spLocks noChangeArrowheads="1"/>
          </p:cNvSpPr>
          <p:nvPr/>
        </p:nvSpPr>
        <p:spPr bwMode="auto">
          <a:xfrm>
            <a:off x="2903040" y="4497594"/>
            <a:ext cx="151200" cy="45076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2" name="Rectangle 30"/>
          <p:cNvSpPr>
            <a:spLocks noChangeArrowheads="1"/>
          </p:cNvSpPr>
          <p:nvPr/>
        </p:nvSpPr>
        <p:spPr bwMode="auto">
          <a:xfrm>
            <a:off x="2903040"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3" name="Rectangle 31"/>
          <p:cNvSpPr>
            <a:spLocks noChangeArrowheads="1"/>
          </p:cNvSpPr>
          <p:nvPr/>
        </p:nvSpPr>
        <p:spPr bwMode="auto">
          <a:xfrm>
            <a:off x="2903040" y="5099576"/>
            <a:ext cx="151200" cy="1052750"/>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4" name="Rectangle 32"/>
          <p:cNvSpPr>
            <a:spLocks noChangeArrowheads="1"/>
          </p:cNvSpPr>
          <p:nvPr/>
        </p:nvSpPr>
        <p:spPr bwMode="auto">
          <a:xfrm>
            <a:off x="3232801" y="4497594"/>
            <a:ext cx="151200" cy="45076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5" name="Rectangle 33"/>
          <p:cNvSpPr>
            <a:spLocks noChangeArrowheads="1"/>
          </p:cNvSpPr>
          <p:nvPr/>
        </p:nvSpPr>
        <p:spPr bwMode="auto">
          <a:xfrm>
            <a:off x="3232801"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6" name="Rectangle 34"/>
          <p:cNvSpPr>
            <a:spLocks noChangeArrowheads="1"/>
          </p:cNvSpPr>
          <p:nvPr/>
        </p:nvSpPr>
        <p:spPr bwMode="auto">
          <a:xfrm>
            <a:off x="3232801" y="5099576"/>
            <a:ext cx="151200" cy="1052750"/>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7" name="Rectangle 35"/>
          <p:cNvSpPr>
            <a:spLocks noChangeArrowheads="1"/>
          </p:cNvSpPr>
          <p:nvPr/>
        </p:nvSpPr>
        <p:spPr bwMode="auto">
          <a:xfrm>
            <a:off x="3564001" y="4497594"/>
            <a:ext cx="151200" cy="45076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8" name="Rectangle 36"/>
          <p:cNvSpPr>
            <a:spLocks noChangeArrowheads="1"/>
          </p:cNvSpPr>
          <p:nvPr/>
        </p:nvSpPr>
        <p:spPr bwMode="auto">
          <a:xfrm>
            <a:off x="3564001"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09" name="Rectangle 37"/>
          <p:cNvSpPr>
            <a:spLocks noChangeArrowheads="1"/>
          </p:cNvSpPr>
          <p:nvPr/>
        </p:nvSpPr>
        <p:spPr bwMode="auto">
          <a:xfrm>
            <a:off x="3564001" y="5099576"/>
            <a:ext cx="151200" cy="1052750"/>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0" name="Rectangle 38"/>
          <p:cNvSpPr>
            <a:spLocks noChangeArrowheads="1"/>
          </p:cNvSpPr>
          <p:nvPr/>
        </p:nvSpPr>
        <p:spPr bwMode="auto">
          <a:xfrm>
            <a:off x="3880801" y="4497594"/>
            <a:ext cx="151200" cy="450767"/>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1" name="Rectangle 39"/>
          <p:cNvSpPr>
            <a:spLocks noChangeArrowheads="1"/>
          </p:cNvSpPr>
          <p:nvPr/>
        </p:nvSpPr>
        <p:spPr bwMode="auto">
          <a:xfrm>
            <a:off x="3880801" y="4978603"/>
            <a:ext cx="151200" cy="74888"/>
          </a:xfrm>
          <a:prstGeom prst="rect">
            <a:avLst/>
          </a:prstGeom>
          <a:solidFill>
            <a:srgbClr val="FFFF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2" name="Rectangle 40"/>
          <p:cNvSpPr>
            <a:spLocks noChangeArrowheads="1"/>
          </p:cNvSpPr>
          <p:nvPr/>
        </p:nvSpPr>
        <p:spPr bwMode="auto">
          <a:xfrm>
            <a:off x="4212000" y="5099576"/>
            <a:ext cx="149760" cy="933218"/>
          </a:xfrm>
          <a:prstGeom prst="rect">
            <a:avLst/>
          </a:prstGeom>
          <a:solidFill>
            <a:srgbClr val="FF0000"/>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3" name="Rectangle 41"/>
          <p:cNvSpPr>
            <a:spLocks noChangeArrowheads="1"/>
          </p:cNvSpPr>
          <p:nvPr/>
        </p:nvSpPr>
        <p:spPr bwMode="auto">
          <a:xfrm>
            <a:off x="3880801" y="5099576"/>
            <a:ext cx="151200" cy="1052750"/>
          </a:xfrm>
          <a:prstGeom prst="rect">
            <a:avLst/>
          </a:prstGeom>
          <a:solidFill>
            <a:srgbClr val="0000FF"/>
          </a:solid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4" name="AutoShape 42"/>
          <p:cNvSpPr>
            <a:spLocks/>
          </p:cNvSpPr>
          <p:nvPr/>
        </p:nvSpPr>
        <p:spPr bwMode="auto">
          <a:xfrm>
            <a:off x="2797920" y="4948360"/>
            <a:ext cx="74880" cy="151216"/>
          </a:xfrm>
          <a:prstGeom prst="leftBrace">
            <a:avLst>
              <a:gd name="adj1" fmla="val 16827"/>
              <a:gd name="adj2" fmla="val 50000"/>
            </a:avLst>
          </a:prstGeom>
          <a:noFill/>
          <a:ln w="9525">
            <a:solidFill>
              <a:srgbClr val="000000"/>
            </a:solidFill>
            <a:round/>
            <a:headEnd/>
            <a:tailEnd/>
          </a:ln>
          <a:effectLst/>
        </p:spPr>
        <p:txBody>
          <a:bodyPr wrap="none" lIns="82936" tIns="41469" rIns="82936" bIns="41469" anchor="ctr"/>
          <a:lstStyle/>
          <a:p>
            <a:pPr defTabSz="414683" hangingPunct="0">
              <a:lnSpc>
                <a:spcPct val="93000"/>
              </a:lnSpc>
              <a:buClr>
                <a:srgbClr val="000000"/>
              </a:buClr>
              <a:buSzPct val="100000"/>
            </a:pPr>
            <a:endParaRPr kumimoji="0" lang="ja-JP" altLang="en-US" dirty="0" smtClean="0">
              <a:solidFill>
                <a:srgbClr val="000000"/>
              </a:solidFill>
              <a:latin typeface="Arial" charset="0"/>
            </a:endParaRPr>
          </a:p>
        </p:txBody>
      </p:sp>
      <p:sp>
        <p:nvSpPr>
          <p:cNvPr id="3115" name="Text Box 43"/>
          <p:cNvSpPr txBox="1">
            <a:spLocks noChangeArrowheads="1"/>
          </p:cNvSpPr>
          <p:nvPr/>
        </p:nvSpPr>
        <p:spPr bwMode="auto">
          <a:xfrm>
            <a:off x="160154" y="4931079"/>
            <a:ext cx="565607" cy="459409"/>
          </a:xfrm>
          <a:prstGeom prst="rect">
            <a:avLst/>
          </a:prstGeom>
          <a:noFill/>
          <a:ln w="9525">
            <a:noFill/>
            <a:round/>
            <a:headEnd/>
            <a:tailEnd/>
          </a:ln>
          <a:effectLst/>
        </p:spPr>
        <p:txBody>
          <a:bodyPr vert="eaVert" lIns="81631" tIns="52814" rIns="81631" bIns="40816">
            <a:spAutoFit/>
          </a:bodyPr>
          <a:lstStyle/>
          <a:p>
            <a:pPr defTabSz="414683" rtl="1" hangingPunct="0">
              <a:lnSpc>
                <a:spcPct val="93000"/>
              </a:lnSpc>
              <a:buClr>
                <a:srgbClr val="000000"/>
              </a:buClr>
              <a:buSzPct val="100000"/>
            </a:pPr>
            <a:r>
              <a:rPr kumimoji="0" lang="en-US" sz="1400" dirty="0" smtClean="0">
                <a:solidFill>
                  <a:srgbClr val="000000"/>
                </a:solidFill>
                <a:latin typeface="Arial" charset="0"/>
                <a:ea typeface="DejaVu Sans" charset="0"/>
              </a:rPr>
              <a:t>Time</a:t>
            </a:r>
          </a:p>
        </p:txBody>
      </p:sp>
      <p:sp>
        <p:nvSpPr>
          <p:cNvPr id="3116" name="Text Box 44"/>
          <p:cNvSpPr txBox="1">
            <a:spLocks noChangeArrowheads="1"/>
          </p:cNvSpPr>
          <p:nvPr/>
        </p:nvSpPr>
        <p:spPr bwMode="auto">
          <a:xfrm>
            <a:off x="783362" y="424412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P1</a:t>
            </a:r>
          </a:p>
        </p:txBody>
      </p:sp>
      <p:sp>
        <p:nvSpPr>
          <p:cNvPr id="3117" name="Text Box 45"/>
          <p:cNvSpPr txBox="1">
            <a:spLocks noChangeArrowheads="1"/>
          </p:cNvSpPr>
          <p:nvPr/>
        </p:nvSpPr>
        <p:spPr bwMode="auto">
          <a:xfrm>
            <a:off x="1092960" y="424556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P2</a:t>
            </a:r>
          </a:p>
        </p:txBody>
      </p:sp>
      <p:sp>
        <p:nvSpPr>
          <p:cNvPr id="3118" name="Text Box 46"/>
          <p:cNvSpPr txBox="1">
            <a:spLocks noChangeArrowheads="1"/>
          </p:cNvSpPr>
          <p:nvPr/>
        </p:nvSpPr>
        <p:spPr bwMode="auto">
          <a:xfrm>
            <a:off x="1448642" y="424556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P3</a:t>
            </a:r>
          </a:p>
        </p:txBody>
      </p:sp>
      <p:sp>
        <p:nvSpPr>
          <p:cNvPr id="3119" name="Text Box 47"/>
          <p:cNvSpPr txBox="1">
            <a:spLocks noChangeArrowheads="1"/>
          </p:cNvSpPr>
          <p:nvPr/>
        </p:nvSpPr>
        <p:spPr bwMode="auto">
          <a:xfrm>
            <a:off x="1758240" y="424556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P4</a:t>
            </a:r>
          </a:p>
        </p:txBody>
      </p:sp>
      <p:sp>
        <p:nvSpPr>
          <p:cNvPr id="3120" name="Text Box 48"/>
          <p:cNvSpPr txBox="1">
            <a:spLocks noChangeArrowheads="1"/>
          </p:cNvSpPr>
          <p:nvPr/>
        </p:nvSpPr>
        <p:spPr bwMode="auto">
          <a:xfrm>
            <a:off x="2795040" y="424412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P1</a:t>
            </a:r>
          </a:p>
        </p:txBody>
      </p:sp>
      <p:sp>
        <p:nvSpPr>
          <p:cNvPr id="3121" name="Text Box 49"/>
          <p:cNvSpPr txBox="1">
            <a:spLocks noChangeArrowheads="1"/>
          </p:cNvSpPr>
          <p:nvPr/>
        </p:nvSpPr>
        <p:spPr bwMode="auto">
          <a:xfrm>
            <a:off x="3103200" y="424556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P2</a:t>
            </a:r>
          </a:p>
        </p:txBody>
      </p:sp>
      <p:sp>
        <p:nvSpPr>
          <p:cNvPr id="3122" name="Text Box 50"/>
          <p:cNvSpPr txBox="1">
            <a:spLocks noChangeArrowheads="1"/>
          </p:cNvSpPr>
          <p:nvPr/>
        </p:nvSpPr>
        <p:spPr bwMode="auto">
          <a:xfrm>
            <a:off x="3458882" y="4245567"/>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P3</a:t>
            </a:r>
          </a:p>
        </p:txBody>
      </p:sp>
      <p:sp>
        <p:nvSpPr>
          <p:cNvPr id="3123" name="Text Box 51"/>
          <p:cNvSpPr txBox="1">
            <a:spLocks noChangeArrowheads="1"/>
          </p:cNvSpPr>
          <p:nvPr/>
        </p:nvSpPr>
        <p:spPr bwMode="auto">
          <a:xfrm>
            <a:off x="3768480" y="4247008"/>
            <a:ext cx="5112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P4</a:t>
            </a:r>
          </a:p>
        </p:txBody>
      </p:sp>
      <p:sp>
        <p:nvSpPr>
          <p:cNvPr id="3124" name="Text Box 52"/>
          <p:cNvSpPr txBox="1">
            <a:spLocks noChangeArrowheads="1"/>
          </p:cNvSpPr>
          <p:nvPr/>
        </p:nvSpPr>
        <p:spPr bwMode="auto">
          <a:xfrm>
            <a:off x="4101120" y="4245567"/>
            <a:ext cx="460800" cy="273629"/>
          </a:xfrm>
          <a:prstGeom prst="rect">
            <a:avLst/>
          </a:prstGeom>
          <a:noFill/>
          <a:ln w="9525">
            <a:noFill/>
            <a:round/>
            <a:headEnd/>
            <a:tailEnd/>
          </a:ln>
          <a:effectLst/>
        </p:spPr>
        <p:txBody>
          <a:bodyPr wrap="none" lIns="81631" tIns="52814" rIns="81631" bIns="40816"/>
          <a:lstStyle/>
          <a:p>
            <a:pPr defTabSz="414683" hangingPunct="0">
              <a:lnSpc>
                <a:spcPct val="93000"/>
              </a:lnSpc>
              <a:buClr>
                <a:srgbClr val="000000"/>
              </a:buClr>
              <a:buSzPct val="100000"/>
            </a:pPr>
            <a:r>
              <a:rPr kumimoji="0" lang="en-US" sz="1400" dirty="0" smtClean="0">
                <a:solidFill>
                  <a:srgbClr val="000000"/>
                </a:solidFill>
                <a:latin typeface="Arial" charset="0"/>
                <a:ea typeface="DejaVu Sans" charset="0"/>
              </a:rPr>
              <a:t>P5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482" y="273630"/>
            <a:ext cx="8228160" cy="1144921"/>
          </a:xfrm>
          <a:ln/>
        </p:spPr>
        <p:txBody>
          <a:bodyPr tIns="35999"/>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4100" b="1" dirty="0">
                <a:solidFill>
                  <a:srgbClr val="0000FF"/>
                </a:solidFill>
              </a:rPr>
              <a:t>Hybrid Diskless Checkpoint</a:t>
            </a:r>
          </a:p>
        </p:txBody>
      </p:sp>
      <p:sp>
        <p:nvSpPr>
          <p:cNvPr id="4098" name="Rectangle 2"/>
          <p:cNvSpPr>
            <a:spLocks noGrp="1" noChangeArrowheads="1"/>
          </p:cNvSpPr>
          <p:nvPr>
            <p:ph type="body" idx="1"/>
          </p:nvPr>
        </p:nvSpPr>
        <p:spPr>
          <a:xfrm>
            <a:off x="456480" y="1604330"/>
            <a:ext cx="8460000" cy="676871"/>
          </a:xfrm>
          <a:ln/>
        </p:spPr>
        <p:txBody>
          <a:bodyPr tIns="23999"/>
          <a:lstStyle/>
          <a:p>
            <a:pPr marL="391645" indent="-293733">
              <a:buSzPct val="45000"/>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US" sz="2700" dirty="0"/>
              <a:t>Less than 3% of </a:t>
            </a:r>
            <a:r>
              <a:rPr lang="en-US" sz="2700" dirty="0" err="1"/>
              <a:t>ckpt</a:t>
            </a:r>
            <a:r>
              <a:rPr lang="en-US" sz="2700" dirty="0"/>
              <a:t>. overhead using idle resources</a:t>
            </a:r>
          </a:p>
        </p:txBody>
      </p:sp>
      <p:pic>
        <p:nvPicPr>
          <p:cNvPr id="4099" name="Picture 3"/>
          <p:cNvPicPr>
            <a:picLocks noChangeAspect="1" noChangeArrowheads="1"/>
          </p:cNvPicPr>
          <p:nvPr/>
        </p:nvPicPr>
        <p:blipFill>
          <a:blip r:embed="rId3" cstate="print"/>
          <a:srcRect/>
          <a:stretch>
            <a:fillRect/>
          </a:stretch>
        </p:blipFill>
        <p:spPr bwMode="auto">
          <a:xfrm>
            <a:off x="511200" y="2252396"/>
            <a:ext cx="3928320" cy="3272024"/>
          </a:xfrm>
          <a:prstGeom prst="rect">
            <a:avLst/>
          </a:prstGeom>
          <a:noFill/>
          <a:ln w="9525">
            <a:noFill/>
            <a:round/>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4593600" y="2285520"/>
            <a:ext cx="3928320" cy="3272024"/>
          </a:xfrm>
          <a:prstGeom prst="rect">
            <a:avLst/>
          </a:prstGeom>
          <a:noFill/>
          <a:ln w="9525">
            <a:noFill/>
            <a:round/>
            <a:headEnd/>
            <a:tailEnd/>
          </a:ln>
          <a:effectLst/>
        </p:spPr>
      </p:pic>
      <p:sp>
        <p:nvSpPr>
          <p:cNvPr id="4101" name="Text Box 5"/>
          <p:cNvSpPr txBox="1">
            <a:spLocks noChangeArrowheads="1"/>
          </p:cNvSpPr>
          <p:nvPr/>
        </p:nvSpPr>
        <p:spPr bwMode="auto">
          <a:xfrm>
            <a:off x="457922" y="5818212"/>
            <a:ext cx="8460000" cy="676871"/>
          </a:xfrm>
          <a:prstGeom prst="rect">
            <a:avLst/>
          </a:prstGeom>
          <a:noFill/>
          <a:ln w="9525">
            <a:noFill/>
            <a:round/>
            <a:headEnd/>
            <a:tailEnd/>
          </a:ln>
          <a:effectLst/>
        </p:spPr>
        <p:txBody>
          <a:bodyPr lIns="0" tIns="23999" rIns="0" bIns="0"/>
          <a:lstStyle/>
          <a:p>
            <a:pPr marL="391645" indent="-293733" defTabSz="414683" hangingPunct="0">
              <a:lnSpc>
                <a:spcPct val="93000"/>
              </a:lnSpc>
              <a:spcAft>
                <a:spcPts val="1293"/>
              </a:spcAft>
              <a:buClr>
                <a:srgbClr val="000000"/>
              </a:buClr>
              <a:buSzPct val="45000"/>
              <a:buFont typeface="Wingdings" charset="2"/>
              <a:buChar cha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kumimoji="0" lang="en-US" sz="2700" dirty="0" smtClean="0">
                <a:solidFill>
                  <a:srgbClr val="000000"/>
                </a:solidFill>
                <a:latin typeface="Arial" charset="0"/>
                <a:ea typeface="DejaVu Sans" charset="0"/>
              </a:rPr>
              <a:t>We are currently combining this technique with our MPI CUDA Checkpoint.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282" y="71414"/>
            <a:ext cx="8786874" cy="928694"/>
          </a:xfrm>
        </p:spPr>
        <p:txBody>
          <a:bodyPr>
            <a:noAutofit/>
          </a:bodyPr>
          <a:lstStyle/>
          <a:p>
            <a:r>
              <a:rPr lang="en-US" altLang="ja-JP" sz="2800" dirty="0" smtClean="0">
                <a:solidFill>
                  <a:schemeClr val="tx1"/>
                </a:solidFill>
              </a:rPr>
              <a:t>Software Framework for GPGPU Memory FT</a:t>
            </a:r>
            <a:br>
              <a:rPr lang="en-US" altLang="ja-JP" sz="2800" dirty="0" smtClean="0">
                <a:solidFill>
                  <a:schemeClr val="tx1"/>
                </a:solidFill>
              </a:rPr>
            </a:br>
            <a:r>
              <a:rPr lang="en-US" altLang="ja-JP" sz="2800" dirty="0" smtClean="0">
                <a:solidFill>
                  <a:schemeClr val="tx1"/>
                </a:solidFill>
              </a:rPr>
              <a:t>[IEEE IPDPS 2010]</a:t>
            </a:r>
            <a:endParaRPr kumimoji="1" lang="ja-JP" altLang="en-US" sz="2800" dirty="0">
              <a:solidFill>
                <a:schemeClr val="tx1"/>
              </a:solidFill>
            </a:endParaRPr>
          </a:p>
        </p:txBody>
      </p:sp>
      <p:sp>
        <p:nvSpPr>
          <p:cNvPr id="7" name="テキスト ボックス 28"/>
          <p:cNvSpPr txBox="1"/>
          <p:nvPr/>
        </p:nvSpPr>
        <p:spPr>
          <a:xfrm>
            <a:off x="214282" y="1000108"/>
            <a:ext cx="8007320" cy="677108"/>
          </a:xfrm>
          <a:prstGeom prst="rect">
            <a:avLst/>
          </a:prstGeom>
          <a:noFill/>
        </p:spPr>
        <p:txBody>
          <a:bodyPr wrap="none" rtlCol="0">
            <a:spAutoFit/>
          </a:bodyPr>
          <a:lstStyle/>
          <a:p>
            <a:pPr marL="355600" indent="-355600" defTabSz="449263">
              <a:lnSpc>
                <a:spcPct val="95000"/>
              </a:lnSpc>
              <a:buClr>
                <a:srgbClr val="000000"/>
              </a:buClr>
              <a:buSzPct val="100000"/>
              <a:buFont typeface="Arial" pitchFamily="34" charset="0"/>
              <a:buChar char="•"/>
            </a:pPr>
            <a:r>
              <a:rPr kumimoji="0" lang="en-US" altLang="ja-JP" sz="2000" dirty="0" smtClean="0">
                <a:solidFill>
                  <a:srgbClr val="000000"/>
                </a:solidFill>
                <a:latin typeface="Comic Sans MS" pitchFamily="66" charset="0"/>
                <a:ea typeface="ＭＳ Ｐゴシック" charset="-128"/>
              </a:rPr>
              <a:t>Error detection in CUDA global memory + Checkpoint/Restart </a:t>
            </a:r>
          </a:p>
          <a:p>
            <a:pPr marL="355600" indent="-355600" defTabSz="449263">
              <a:lnSpc>
                <a:spcPct val="95000"/>
              </a:lnSpc>
              <a:buClr>
                <a:srgbClr val="000000"/>
              </a:buClr>
              <a:buSzPct val="100000"/>
              <a:buFont typeface="Arial" pitchFamily="34" charset="0"/>
              <a:buChar char="•"/>
            </a:pPr>
            <a:r>
              <a:rPr kumimoji="0" lang="en-US" altLang="ja-JP" sz="2000" dirty="0" smtClean="0">
                <a:solidFill>
                  <a:srgbClr val="000000"/>
                </a:solidFill>
                <a:latin typeface="Comic Sans MS" pitchFamily="66" charset="0"/>
                <a:ea typeface="ＭＳ Ｐゴシック" charset="-128"/>
              </a:rPr>
              <a:t>Works with existing NVIDIA CUDA GPUs</a:t>
            </a:r>
          </a:p>
        </p:txBody>
      </p:sp>
      <p:sp>
        <p:nvSpPr>
          <p:cNvPr id="9" name="テキスト ボックス 36"/>
          <p:cNvSpPr txBox="1"/>
          <p:nvPr/>
        </p:nvSpPr>
        <p:spPr>
          <a:xfrm>
            <a:off x="0" y="1857364"/>
            <a:ext cx="4273927" cy="4431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pPr defTabSz="449263">
              <a:lnSpc>
                <a:spcPct val="95000"/>
              </a:lnSpc>
              <a:buClr>
                <a:srgbClr val="000000"/>
              </a:buClr>
              <a:buSzPct val="100000"/>
              <a:buFont typeface="Times New Roman" pitchFamily="18" charset="0"/>
              <a:buNone/>
            </a:pPr>
            <a:r>
              <a:rPr lang="en-US" altLang="ja-JP" sz="2400" i="1" dirty="0" smtClean="0">
                <a:solidFill>
                  <a:srgbClr val="000000"/>
                </a:solidFill>
              </a:rPr>
              <a:t>Lightweight Error Detection</a:t>
            </a:r>
            <a:endParaRPr lang="ja-JP" altLang="en-US" sz="2400" i="1" dirty="0">
              <a:solidFill>
                <a:srgbClr val="000000"/>
              </a:solidFill>
            </a:endParaRPr>
          </a:p>
        </p:txBody>
      </p:sp>
      <p:sp>
        <p:nvSpPr>
          <p:cNvPr id="10" name="テキスト ボックス 37"/>
          <p:cNvSpPr txBox="1"/>
          <p:nvPr/>
        </p:nvSpPr>
        <p:spPr>
          <a:xfrm>
            <a:off x="-32" y="2319875"/>
            <a:ext cx="5797100" cy="1144929"/>
          </a:xfrm>
          <a:prstGeom prst="rect">
            <a:avLst/>
          </a:prstGeom>
          <a:noFill/>
        </p:spPr>
        <p:txBody>
          <a:bodyPr wrap="none" rtlCol="0">
            <a:spAutoFit/>
          </a:bodyPr>
          <a:lstStyle/>
          <a:p>
            <a:pPr marL="355600" lvl="1" indent="-355600" defTabSz="449263">
              <a:lnSpc>
                <a:spcPct val="95000"/>
              </a:lnSpc>
              <a:buClr>
                <a:srgbClr val="000000"/>
              </a:buClr>
              <a:buSzPct val="100000"/>
              <a:buFont typeface="Arial" pitchFamily="34" charset="0"/>
              <a:buChar char="•"/>
            </a:pPr>
            <a:r>
              <a:rPr kumimoji="0" lang="en-US" altLang="ja-JP" i="1" dirty="0" smtClean="0">
                <a:solidFill>
                  <a:srgbClr val="000000"/>
                </a:solidFill>
                <a:latin typeface="Comic Sans MS" pitchFamily="66" charset="0"/>
                <a:ea typeface="ＭＳ Ｐゴシック" charset="-128"/>
              </a:rPr>
              <a:t>Cross Parity  </a:t>
            </a:r>
            <a:r>
              <a:rPr kumimoji="0" lang="en-US" altLang="ja-JP" dirty="0" smtClean="0">
                <a:solidFill>
                  <a:srgbClr val="000000"/>
                </a:solidFill>
                <a:latin typeface="Comic Sans MS" pitchFamily="66" charset="0"/>
                <a:ea typeface="ＭＳ Ｐゴシック" charset="-128"/>
              </a:rPr>
              <a:t>for 128B blocks of data</a:t>
            </a:r>
          </a:p>
          <a:p>
            <a:pPr marL="531813" lvl="2" indent="-369888" defTabSz="449263">
              <a:lnSpc>
                <a:spcPct val="95000"/>
              </a:lnSpc>
              <a:buClr>
                <a:srgbClr val="000000"/>
              </a:buClr>
              <a:buSzPct val="100000"/>
              <a:buFont typeface="Arial" pitchFamily="34" charset="0"/>
              <a:buChar char="•"/>
            </a:pPr>
            <a:r>
              <a:rPr kumimoji="0" lang="en-US" altLang="ja-JP" dirty="0" smtClean="0">
                <a:solidFill>
                  <a:srgbClr val="000000"/>
                </a:solidFill>
                <a:latin typeface="Comic Sans MS" pitchFamily="66" charset="0"/>
                <a:ea typeface="ＭＳ Ｐゴシック" charset="-128"/>
              </a:rPr>
              <a:t>Detects a single-bit error in a 4B word</a:t>
            </a:r>
          </a:p>
          <a:p>
            <a:pPr marL="531813" lvl="2" indent="-369888" defTabSz="449263">
              <a:lnSpc>
                <a:spcPct val="95000"/>
              </a:lnSpc>
              <a:buClr>
                <a:srgbClr val="000000"/>
              </a:buClr>
              <a:buSzPct val="100000"/>
              <a:buFont typeface="Arial" pitchFamily="34" charset="0"/>
              <a:buChar char="•"/>
            </a:pPr>
            <a:r>
              <a:rPr kumimoji="0" lang="en-US" altLang="ja-JP" dirty="0" smtClean="0">
                <a:solidFill>
                  <a:srgbClr val="000000"/>
                </a:solidFill>
                <a:latin typeface="Comic Sans MS" pitchFamily="66" charset="0"/>
                <a:ea typeface="ＭＳ Ｐゴシック" charset="-128"/>
              </a:rPr>
              <a:t>Detects a two-bit error in a 128B block</a:t>
            </a:r>
          </a:p>
          <a:p>
            <a:pPr marL="74613" lvl="1" indent="-369888" defTabSz="449263">
              <a:lnSpc>
                <a:spcPct val="95000"/>
              </a:lnSpc>
              <a:buClr>
                <a:srgbClr val="000000"/>
              </a:buClr>
              <a:buSzPct val="100000"/>
              <a:buFont typeface="Arial" pitchFamily="34" charset="0"/>
              <a:buChar char="•"/>
            </a:pPr>
            <a:r>
              <a:rPr kumimoji="0" lang="en-US" altLang="ja-JP" dirty="0" smtClean="0">
                <a:solidFill>
                  <a:srgbClr val="000000"/>
                </a:solidFill>
                <a:latin typeface="Comic Sans MS" pitchFamily="66" charset="0"/>
                <a:ea typeface="ＭＳ Ｐゴシック" charset="-128"/>
              </a:rPr>
              <a:t>No on-the-fly correction </a:t>
            </a:r>
            <a:r>
              <a:rPr kumimoji="0" lang="en-US" altLang="ja-JP" dirty="0" smtClean="0">
                <a:solidFill>
                  <a:srgbClr val="000000"/>
                </a:solidFill>
                <a:latin typeface="Comic Sans MS" pitchFamily="66" charset="0"/>
                <a:ea typeface="ＭＳ Ｐゴシック" charset="-128"/>
                <a:sym typeface="Wingdings" pitchFamily="2" charset="2"/>
              </a:rPr>
              <a:t> Rollback upon errors</a:t>
            </a:r>
          </a:p>
        </p:txBody>
      </p:sp>
      <p:graphicFrame>
        <p:nvGraphicFramePr>
          <p:cNvPr id="14" name="Chart 1"/>
          <p:cNvGraphicFramePr>
            <a:graphicFrameLocks/>
          </p:cNvGraphicFramePr>
          <p:nvPr/>
        </p:nvGraphicFramePr>
        <p:xfrm>
          <a:off x="214282" y="3857628"/>
          <a:ext cx="4357718" cy="3000372"/>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2"/>
          <p:cNvPicPr>
            <a:picLocks noChangeAspect="1" noChangeArrowheads="1"/>
          </p:cNvPicPr>
          <p:nvPr/>
        </p:nvPicPr>
        <p:blipFill>
          <a:blip r:embed="rId3" cstate="print"/>
          <a:srcRect/>
          <a:stretch>
            <a:fillRect/>
          </a:stretch>
        </p:blipFill>
        <p:spPr bwMode="auto">
          <a:xfrm>
            <a:off x="4429124" y="3929066"/>
            <a:ext cx="4634427" cy="2928958"/>
          </a:xfrm>
          <a:prstGeom prst="rect">
            <a:avLst/>
          </a:prstGeom>
          <a:noFill/>
          <a:ln w="9525">
            <a:noFill/>
            <a:miter lim="800000"/>
            <a:headEnd/>
            <a:tailEnd/>
          </a:ln>
        </p:spPr>
      </p:pic>
      <p:sp>
        <p:nvSpPr>
          <p:cNvPr id="16" name="Rounded Rectangle 15"/>
          <p:cNvSpPr/>
          <p:nvPr/>
        </p:nvSpPr>
        <p:spPr>
          <a:xfrm>
            <a:off x="5500694" y="2285992"/>
            <a:ext cx="3500430"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263">
              <a:lnSpc>
                <a:spcPct val="95000"/>
              </a:lnSpc>
              <a:buClr>
                <a:srgbClr val="000000"/>
              </a:buClr>
              <a:buSzPct val="100000"/>
              <a:buFont typeface="Times New Roman" pitchFamily="18" charset="0"/>
              <a:buNone/>
            </a:pPr>
            <a:r>
              <a:rPr lang="en-US" altLang="ja-JP" sz="2000" i="1" dirty="0" smtClean="0">
                <a:solidFill>
                  <a:srgbClr val="000000"/>
                </a:solidFill>
              </a:rPr>
              <a:t>Exploit the latency hiding capability of GPUs for data correctness</a:t>
            </a:r>
            <a:endParaRPr lang="ja-JP" altLang="en-US" sz="2000" i="1">
              <a:solidFill>
                <a:srgbClr val="00000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fontScale="90000"/>
          </a:bodyPr>
          <a:lstStyle/>
          <a:p>
            <a:r>
              <a:rPr lang="en-US" altLang="ja-JP" dirty="0" smtClean="0">
                <a:latin typeface="Comic Sans MS" pitchFamily="66" charset="0"/>
              </a:rPr>
              <a:t>Tokyo Tech GPU Research</a:t>
            </a:r>
            <a:br>
              <a:rPr lang="en-US" altLang="ja-JP" dirty="0" smtClean="0">
                <a:latin typeface="Comic Sans MS" pitchFamily="66" charset="0"/>
              </a:rPr>
            </a:br>
            <a:r>
              <a:rPr lang="en-US" altLang="ja-JP" dirty="0" smtClean="0">
                <a:latin typeface="Comic Sans MS" pitchFamily="66" charset="0"/>
              </a:rPr>
              <a:t>JST-ANR</a:t>
            </a:r>
            <a:br>
              <a:rPr lang="en-US" altLang="ja-JP" dirty="0" smtClean="0">
                <a:latin typeface="Comic Sans MS" pitchFamily="66" charset="0"/>
              </a:rPr>
            </a:br>
            <a:r>
              <a:rPr kumimoji="1" lang="en-US" altLang="ja-JP" dirty="0" smtClean="0">
                <a:latin typeface="Comic Sans MS" pitchFamily="66" charset="0"/>
              </a:rPr>
              <a:t>GPU Higher-Level Programming Model</a:t>
            </a:r>
            <a:endParaRPr kumimoji="1" lang="ja-JP" altLang="en-US" dirty="0">
              <a:latin typeface="Comic Sans MS" pitchFamily="66" charset="0"/>
            </a:endParaRPr>
          </a:p>
        </p:txBody>
      </p:sp>
      <p:sp>
        <p:nvSpPr>
          <p:cNvPr id="5" name="サブタイトル 4"/>
          <p:cNvSpPr>
            <a:spLocks noGrp="1"/>
          </p:cNvSpPr>
          <p:nvPr>
            <p:ph type="subTitle" idx="1"/>
          </p:nvPr>
        </p:nvSpPr>
        <p:spPr/>
        <p:txBody>
          <a:bodyPr/>
          <a:lstStyle/>
          <a:p>
            <a:endParaRPr kumimoji="1" lang="ja-JP" altLang="en-US" dirty="0">
              <a:latin typeface="Comic Sans MS" pitchFamily="66"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descr="C:\Users\naoya\Desktop\evaluation1.emf"/>
          <p:cNvPicPr>
            <a:picLocks noChangeAspect="1" noChangeArrowheads="1"/>
          </p:cNvPicPr>
          <p:nvPr/>
        </p:nvPicPr>
        <p:blipFill>
          <a:blip r:embed="rId2" cstate="print"/>
          <a:srcRect l="8422" t="13314" r="12411" b="5592"/>
          <a:stretch>
            <a:fillRect/>
          </a:stretch>
        </p:blipFill>
        <p:spPr bwMode="auto">
          <a:xfrm>
            <a:off x="5911164" y="4365104"/>
            <a:ext cx="3232836" cy="2304256"/>
          </a:xfrm>
          <a:prstGeom prst="rect">
            <a:avLst/>
          </a:prstGeom>
          <a:noFill/>
        </p:spPr>
      </p:pic>
      <p:sp>
        <p:nvSpPr>
          <p:cNvPr id="4" name="タイトル 3"/>
          <p:cNvSpPr>
            <a:spLocks noGrp="1"/>
          </p:cNvSpPr>
          <p:nvPr>
            <p:ph type="title"/>
          </p:nvPr>
        </p:nvSpPr>
        <p:spPr>
          <a:xfrm>
            <a:off x="457200" y="274638"/>
            <a:ext cx="8229600" cy="778098"/>
          </a:xfrm>
        </p:spPr>
        <p:txBody>
          <a:bodyPr>
            <a:normAutofit fontScale="90000"/>
          </a:bodyPr>
          <a:lstStyle/>
          <a:p>
            <a:r>
              <a:rPr kumimoji="1" lang="en-US" altLang="ja-JP" dirty="0" smtClean="0"/>
              <a:t>Physis: A Domain Specific Framework for Large-Scale GPU Clusters</a:t>
            </a:r>
            <a:endParaRPr kumimoji="1" lang="ja-JP" altLang="en-US" dirty="0"/>
          </a:p>
        </p:txBody>
      </p:sp>
      <p:sp>
        <p:nvSpPr>
          <p:cNvPr id="5" name="コンテンツ プレースホルダ 4"/>
          <p:cNvSpPr>
            <a:spLocks noGrp="1"/>
          </p:cNvSpPr>
          <p:nvPr>
            <p:ph idx="1"/>
          </p:nvPr>
        </p:nvSpPr>
        <p:spPr>
          <a:xfrm>
            <a:off x="457200" y="1196752"/>
            <a:ext cx="8229600" cy="4857403"/>
          </a:xfrm>
        </p:spPr>
        <p:txBody>
          <a:bodyPr>
            <a:normAutofit/>
          </a:bodyPr>
          <a:lstStyle/>
          <a:p>
            <a:r>
              <a:rPr lang="en-US" altLang="ja-JP" sz="2800" dirty="0" smtClean="0"/>
              <a:t>Portable programming environment for stencil computing on structured grids</a:t>
            </a:r>
          </a:p>
          <a:p>
            <a:pPr lvl="1"/>
            <a:r>
              <a:rPr lang="en-US" altLang="ja-JP" sz="2400" dirty="0" smtClean="0"/>
              <a:t>Implicitly parallel</a:t>
            </a:r>
          </a:p>
          <a:p>
            <a:pPr lvl="1"/>
            <a:r>
              <a:rPr lang="en-US" altLang="ja-JP" sz="2400" dirty="0" smtClean="0"/>
              <a:t>Distributed shared memory</a:t>
            </a:r>
          </a:p>
          <a:p>
            <a:r>
              <a:rPr lang="en-US" altLang="ja-JP" sz="2800" dirty="0" smtClean="0"/>
              <a:t>Provides concise, declarative abstractions for stencil computing</a:t>
            </a:r>
          </a:p>
          <a:p>
            <a:endParaRPr lang="en-US" altLang="ja-JP" sz="2800" dirty="0" smtClean="0"/>
          </a:p>
          <a:p>
            <a:endParaRPr lang="en-US" altLang="ja-JP" sz="2800" dirty="0" smtClean="0"/>
          </a:p>
          <a:p>
            <a:endParaRPr lang="en-US" altLang="ja-JP" sz="2800" dirty="0" smtClean="0"/>
          </a:p>
          <a:p>
            <a:endParaRPr kumimoji="1" lang="ja-JP" altLang="en-US" sz="2800" dirty="0"/>
          </a:p>
        </p:txBody>
      </p:sp>
      <p:sp>
        <p:nvSpPr>
          <p:cNvPr id="6" name="正方形/長方形 5"/>
          <p:cNvSpPr/>
          <p:nvPr/>
        </p:nvSpPr>
        <p:spPr>
          <a:xfrm>
            <a:off x="2267744" y="4365104"/>
            <a:ext cx="1656185"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auto">
              <a:spcBef>
                <a:spcPts val="0"/>
              </a:spcBef>
              <a:spcAft>
                <a:spcPts val="0"/>
              </a:spcAft>
            </a:pPr>
            <a:r>
              <a:rPr lang="en-US" altLang="ja-JP" sz="2000" dirty="0" smtClean="0">
                <a:solidFill>
                  <a:prstClr val="black"/>
                </a:solidFill>
              </a:rPr>
              <a:t>C w/ Physis extensions</a:t>
            </a:r>
            <a:endParaRPr lang="ja-JP" altLang="en-US" sz="2000" dirty="0">
              <a:solidFill>
                <a:prstClr val="black"/>
              </a:solidFill>
            </a:endParaRPr>
          </a:p>
        </p:txBody>
      </p:sp>
      <p:sp>
        <p:nvSpPr>
          <p:cNvPr id="7" name="正方形/長方形 6"/>
          <p:cNvSpPr/>
          <p:nvPr/>
        </p:nvSpPr>
        <p:spPr>
          <a:xfrm>
            <a:off x="107504" y="5805196"/>
            <a:ext cx="1273988" cy="77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2000" dirty="0" smtClean="0">
                <a:solidFill>
                  <a:prstClr val="white"/>
                </a:solidFill>
              </a:rPr>
              <a:t>CPU Backend</a:t>
            </a:r>
            <a:endParaRPr lang="ja-JP" altLang="en-US" sz="2000" dirty="0">
              <a:solidFill>
                <a:prstClr val="white"/>
              </a:solidFill>
            </a:endParaRPr>
          </a:p>
        </p:txBody>
      </p:sp>
      <p:sp>
        <p:nvSpPr>
          <p:cNvPr id="8" name="正方形/長方形 7"/>
          <p:cNvSpPr/>
          <p:nvPr/>
        </p:nvSpPr>
        <p:spPr>
          <a:xfrm>
            <a:off x="1643675" y="5805196"/>
            <a:ext cx="1273988" cy="770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r>
              <a:rPr lang="en-US" altLang="ja-JP" sz="2000" dirty="0" smtClean="0">
                <a:solidFill>
                  <a:prstClr val="white"/>
                </a:solidFill>
              </a:rPr>
              <a:t>MPI Backend</a:t>
            </a:r>
            <a:endParaRPr lang="ja-JP" altLang="en-US" sz="2000" dirty="0">
              <a:solidFill>
                <a:prstClr val="white"/>
              </a:solidFill>
            </a:endParaRPr>
          </a:p>
        </p:txBody>
      </p:sp>
      <p:sp>
        <p:nvSpPr>
          <p:cNvPr id="9" name="正方形/長方形 8"/>
          <p:cNvSpPr/>
          <p:nvPr/>
        </p:nvSpPr>
        <p:spPr>
          <a:xfrm>
            <a:off x="3179846" y="5805196"/>
            <a:ext cx="1273988" cy="7703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auto">
              <a:spcBef>
                <a:spcPts val="0"/>
              </a:spcBef>
              <a:spcAft>
                <a:spcPts val="0"/>
              </a:spcAft>
            </a:pPr>
            <a:r>
              <a:rPr lang="en-US" altLang="ja-JP" sz="2000" dirty="0" smtClean="0">
                <a:solidFill>
                  <a:prstClr val="white"/>
                </a:solidFill>
              </a:rPr>
              <a:t>CUDA Backend</a:t>
            </a:r>
            <a:endParaRPr lang="ja-JP" altLang="en-US" sz="2000" dirty="0">
              <a:solidFill>
                <a:prstClr val="white"/>
              </a:solidFill>
            </a:endParaRPr>
          </a:p>
        </p:txBody>
      </p:sp>
      <p:sp>
        <p:nvSpPr>
          <p:cNvPr id="10" name="正方形/長方形 9"/>
          <p:cNvSpPr/>
          <p:nvPr/>
        </p:nvSpPr>
        <p:spPr>
          <a:xfrm>
            <a:off x="4716016" y="5783492"/>
            <a:ext cx="1426575" cy="7703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auto">
              <a:spcBef>
                <a:spcPts val="0"/>
              </a:spcBef>
              <a:spcAft>
                <a:spcPts val="0"/>
              </a:spcAft>
            </a:pPr>
            <a:r>
              <a:rPr lang="en-US" altLang="ja-JP" sz="2000" dirty="0" smtClean="0">
                <a:solidFill>
                  <a:prstClr val="white"/>
                </a:solidFill>
              </a:rPr>
              <a:t>MPI+CUDA Backend</a:t>
            </a:r>
            <a:endParaRPr lang="ja-JP" altLang="en-US" sz="2000" dirty="0">
              <a:solidFill>
                <a:prstClr val="white"/>
              </a:solidFill>
            </a:endParaRPr>
          </a:p>
        </p:txBody>
      </p:sp>
      <p:sp>
        <p:nvSpPr>
          <p:cNvPr id="11" name="テキスト ボックス 10"/>
          <p:cNvSpPr txBox="1"/>
          <p:nvPr/>
        </p:nvSpPr>
        <p:spPr>
          <a:xfrm>
            <a:off x="251520" y="4437112"/>
            <a:ext cx="2088232" cy="707886"/>
          </a:xfrm>
          <a:prstGeom prst="rect">
            <a:avLst/>
          </a:prstGeom>
          <a:noFill/>
        </p:spPr>
        <p:txBody>
          <a:bodyPr wrap="square" rtlCol="0">
            <a:spAutoFit/>
          </a:bodyPr>
          <a:lstStyle/>
          <a:p>
            <a:pPr fontAlgn="auto">
              <a:spcBef>
                <a:spcPts val="0"/>
              </a:spcBef>
              <a:spcAft>
                <a:spcPts val="0"/>
              </a:spcAft>
            </a:pPr>
            <a:r>
              <a:rPr lang="en-US" altLang="ja-JP" sz="2000" dirty="0" smtClean="0">
                <a:solidFill>
                  <a:prstClr val="black"/>
                </a:solidFill>
                <a:latin typeface="Calibri"/>
                <a:ea typeface="ＭＳ Ｐゴシック"/>
              </a:rPr>
              <a:t>Source-to-source translations </a:t>
            </a:r>
            <a:endParaRPr lang="ja-JP" altLang="en-US" sz="2000" dirty="0">
              <a:solidFill>
                <a:prstClr val="black"/>
              </a:solidFill>
              <a:latin typeface="Calibri"/>
              <a:ea typeface="ＭＳ Ｐゴシック"/>
            </a:endParaRPr>
          </a:p>
        </p:txBody>
      </p:sp>
      <p:cxnSp>
        <p:nvCxnSpPr>
          <p:cNvPr id="12" name="直線コネクタ 11"/>
          <p:cNvCxnSpPr/>
          <p:nvPr/>
        </p:nvCxnSpPr>
        <p:spPr>
          <a:xfrm flipV="1">
            <a:off x="661410" y="5445224"/>
            <a:ext cx="4774686" cy="217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rot="5400000">
            <a:off x="509043" y="5609961"/>
            <a:ext cx="303334" cy="1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5400000">
            <a:off x="5284521" y="5609961"/>
            <a:ext cx="303334" cy="1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rot="5400000">
            <a:off x="3692695" y="5609961"/>
            <a:ext cx="303334" cy="1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5400000">
            <a:off x="2100869" y="5609961"/>
            <a:ext cx="303334" cy="18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rot="5400000">
            <a:off x="2879813" y="5265204"/>
            <a:ext cx="360041"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5940152" y="4077072"/>
            <a:ext cx="3237425" cy="369332"/>
          </a:xfrm>
          <a:prstGeom prst="rect">
            <a:avLst/>
          </a:prstGeom>
          <a:noFill/>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rPr>
              <a:t>Preliminary Performance Results</a:t>
            </a:r>
            <a:endParaRPr lang="ja-JP" altLang="en-US" dirty="0">
              <a:solidFill>
                <a:prstClr val="black"/>
              </a:solidFill>
              <a:latin typeface="Calibri"/>
              <a:ea typeface="ＭＳ Ｐゴシック"/>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normAutofit/>
          </a:bodyPr>
          <a:lstStyle/>
          <a:p>
            <a:r>
              <a:rPr lang="en-US" altLang="ja-JP" dirty="0" smtClean="0"/>
              <a:t>A five-point stencil</a:t>
            </a:r>
            <a:endParaRPr lang="ja-JP" altLang="en-US" dirty="0"/>
          </a:p>
        </p:txBody>
      </p:sp>
      <p:sp>
        <p:nvSpPr>
          <p:cNvPr id="22530" name="Rectangle 2"/>
          <p:cNvSpPr>
            <a:spLocks noGrp="1" noChangeArrowheads="1"/>
          </p:cNvSpPr>
          <p:nvPr>
            <p:ph idx="1"/>
          </p:nvPr>
        </p:nvSpPr>
        <p:spPr/>
        <p:txBody>
          <a:bodyPr/>
          <a:lstStyle/>
          <a:p>
            <a:r>
              <a:rPr lang="en-US" altLang="ja-JP" dirty="0" smtClean="0">
                <a:latin typeface="メイリオ" pitchFamily="50" charset="-128"/>
                <a:ea typeface="メイリオ" pitchFamily="50" charset="-128"/>
              </a:rPr>
              <a:t>T : time</a:t>
            </a:r>
            <a:endParaRPr lang="ja-JP" altLang="en-US" dirty="0" smtClean="0">
              <a:latin typeface="メイリオ" pitchFamily="50" charset="-128"/>
              <a:ea typeface="メイリオ" pitchFamily="50" charset="-128"/>
            </a:endParaRPr>
          </a:p>
          <a:p>
            <a:r>
              <a:rPr lang="en-US" altLang="ja-JP" dirty="0" smtClean="0">
                <a:latin typeface="メイリオ" pitchFamily="50" charset="-128"/>
                <a:ea typeface="メイリオ" pitchFamily="50" charset="-128"/>
              </a:rPr>
              <a:t>X,Y : space</a:t>
            </a:r>
            <a:endParaRPr lang="ja-JP" altLang="en-US" dirty="0">
              <a:latin typeface="メイリオ" pitchFamily="50" charset="-128"/>
              <a:ea typeface="メイリオ" pitchFamily="50" charset="-128"/>
            </a:endParaRPr>
          </a:p>
        </p:txBody>
      </p:sp>
      <p:sp>
        <p:nvSpPr>
          <p:cNvPr id="76" name="スライド番号プレースホルダ 75"/>
          <p:cNvSpPr>
            <a:spLocks noGrp="1"/>
          </p:cNvSpPr>
          <p:nvPr>
            <p:ph type="sldNum" sz="quarter" idx="12"/>
          </p:nvPr>
        </p:nvSpPr>
        <p:spPr/>
        <p:txBody>
          <a:bodyPr/>
          <a:lstStyle/>
          <a:p>
            <a:pPr algn="r"/>
            <a:fld id="{D4C49B74-5DB2-4B03-B1D2-7F6A3C51C318}" type="slidenum">
              <a:rPr lang="en-US" smtClean="0">
                <a:solidFill>
                  <a:srgbClr val="464653"/>
                </a:solidFill>
              </a:rPr>
              <a:pPr algn="r"/>
              <a:t>97</a:t>
            </a:fld>
            <a:endParaRPr lang="en-US">
              <a:solidFill>
                <a:srgbClr val="464653"/>
              </a:solidFill>
            </a:endParaRPr>
          </a:p>
        </p:txBody>
      </p:sp>
      <p:grpSp>
        <p:nvGrpSpPr>
          <p:cNvPr id="2" name="グループ化 90"/>
          <p:cNvGrpSpPr/>
          <p:nvPr/>
        </p:nvGrpSpPr>
        <p:grpSpPr>
          <a:xfrm>
            <a:off x="357158" y="2500306"/>
            <a:ext cx="9001188" cy="3286148"/>
            <a:chOff x="357190" y="1214422"/>
            <a:chExt cx="9001188" cy="3286148"/>
          </a:xfrm>
        </p:grpSpPr>
        <p:grpSp>
          <p:nvGrpSpPr>
            <p:cNvPr id="3" name="グループ化 88"/>
            <p:cNvGrpSpPr/>
            <p:nvPr/>
          </p:nvGrpSpPr>
          <p:grpSpPr>
            <a:xfrm>
              <a:off x="357190" y="1214422"/>
              <a:ext cx="3714776" cy="3286148"/>
              <a:chOff x="1285852" y="1357298"/>
              <a:chExt cx="3714776" cy="3286148"/>
            </a:xfrm>
          </p:grpSpPr>
          <p:sp>
            <p:nvSpPr>
              <p:cNvPr id="149" name="円/楕円 4"/>
              <p:cNvSpPr/>
              <p:nvPr/>
            </p:nvSpPr>
            <p:spPr>
              <a:xfrm>
                <a:off x="3929058" y="221455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50" name="円/楕円 149"/>
              <p:cNvSpPr/>
              <p:nvPr/>
            </p:nvSpPr>
            <p:spPr>
              <a:xfrm>
                <a:off x="3929058" y="2928934"/>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1" name="円/楕円 150"/>
              <p:cNvSpPr/>
              <p:nvPr/>
            </p:nvSpPr>
            <p:spPr>
              <a:xfrm>
                <a:off x="4786314" y="221455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52" name="円/楕円 151"/>
              <p:cNvSpPr/>
              <p:nvPr/>
            </p:nvSpPr>
            <p:spPr>
              <a:xfrm>
                <a:off x="4786314" y="292893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53" name="円/楕円 152"/>
              <p:cNvSpPr/>
              <p:nvPr/>
            </p:nvSpPr>
            <p:spPr>
              <a:xfrm>
                <a:off x="2214546" y="221455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54" name="円/楕円 153"/>
              <p:cNvSpPr/>
              <p:nvPr/>
            </p:nvSpPr>
            <p:spPr>
              <a:xfrm>
                <a:off x="2214546" y="2928934"/>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5" name="円/楕円 154"/>
              <p:cNvSpPr/>
              <p:nvPr/>
            </p:nvSpPr>
            <p:spPr>
              <a:xfrm>
                <a:off x="3071802" y="2214554"/>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cxnSp>
            <p:nvCxnSpPr>
              <p:cNvPr id="156" name="直線コネクタ 155"/>
              <p:cNvCxnSpPr>
                <a:stCxn id="153" idx="6"/>
                <a:endCxn id="155" idx="2"/>
              </p:cNvCxnSpPr>
              <p:nvPr/>
            </p:nvCxnSpPr>
            <p:spPr>
              <a:xfrm>
                <a:off x="2428860" y="2321711"/>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直線コネクタ 156"/>
              <p:cNvCxnSpPr>
                <a:stCxn id="155" idx="6"/>
              </p:cNvCxnSpPr>
              <p:nvPr/>
            </p:nvCxnSpPr>
            <p:spPr>
              <a:xfrm>
                <a:off x="3286116" y="2321711"/>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直線コネクタ 157"/>
              <p:cNvCxnSpPr>
                <a:endCxn id="151" idx="2"/>
              </p:cNvCxnSpPr>
              <p:nvPr/>
            </p:nvCxnSpPr>
            <p:spPr>
              <a:xfrm>
                <a:off x="4143372" y="2321711"/>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直線コネクタ 158"/>
              <p:cNvCxnSpPr>
                <a:stCxn id="153" idx="4"/>
                <a:endCxn id="154" idx="0"/>
              </p:cNvCxnSpPr>
              <p:nvPr/>
            </p:nvCxnSpPr>
            <p:spPr>
              <a:xfrm rot="5400000">
                <a:off x="2071670" y="2678901"/>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直線コネクタ 159"/>
              <p:cNvCxnSpPr>
                <a:endCxn id="150" idx="0"/>
              </p:cNvCxnSpPr>
              <p:nvPr/>
            </p:nvCxnSpPr>
            <p:spPr>
              <a:xfrm rot="5400000">
                <a:off x="3786182" y="2678901"/>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直線コネクタ 160"/>
              <p:cNvCxnSpPr>
                <a:stCxn id="151" idx="4"/>
                <a:endCxn id="152" idx="0"/>
              </p:cNvCxnSpPr>
              <p:nvPr/>
            </p:nvCxnSpPr>
            <p:spPr>
              <a:xfrm rot="5400000">
                <a:off x="4643438" y="2678901"/>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直線コネクタ 161"/>
              <p:cNvCxnSpPr>
                <a:stCxn id="150" idx="6"/>
                <a:endCxn id="152" idx="2"/>
              </p:cNvCxnSpPr>
              <p:nvPr/>
            </p:nvCxnSpPr>
            <p:spPr>
              <a:xfrm>
                <a:off x="4143372" y="3036091"/>
                <a:ext cx="6429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3" name="円/楕円 162"/>
              <p:cNvSpPr/>
              <p:nvPr/>
            </p:nvSpPr>
            <p:spPr>
              <a:xfrm>
                <a:off x="3929058" y="371475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4" name="円/楕円 163"/>
              <p:cNvSpPr/>
              <p:nvPr/>
            </p:nvSpPr>
            <p:spPr>
              <a:xfrm>
                <a:off x="3929058" y="442913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5" name="円/楕円 164"/>
              <p:cNvSpPr/>
              <p:nvPr/>
            </p:nvSpPr>
            <p:spPr>
              <a:xfrm>
                <a:off x="4786314" y="371475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6" name="円/楕円 165"/>
              <p:cNvSpPr/>
              <p:nvPr/>
            </p:nvSpPr>
            <p:spPr>
              <a:xfrm>
                <a:off x="4786314" y="442913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7" name="円/楕円 166"/>
              <p:cNvSpPr/>
              <p:nvPr/>
            </p:nvSpPr>
            <p:spPr>
              <a:xfrm>
                <a:off x="2214546" y="371475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8" name="円/楕円 167"/>
              <p:cNvSpPr/>
              <p:nvPr/>
            </p:nvSpPr>
            <p:spPr>
              <a:xfrm>
                <a:off x="2214546" y="442913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69" name="円/楕円 168"/>
              <p:cNvSpPr/>
              <p:nvPr/>
            </p:nvSpPr>
            <p:spPr>
              <a:xfrm>
                <a:off x="3071802" y="3714752"/>
                <a:ext cx="214314" cy="2143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70" name="円/楕円 169"/>
              <p:cNvSpPr/>
              <p:nvPr/>
            </p:nvSpPr>
            <p:spPr>
              <a:xfrm>
                <a:off x="3071802" y="442913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171" name="直線コネクタ 170"/>
              <p:cNvCxnSpPr>
                <a:stCxn id="167" idx="6"/>
                <a:endCxn id="169" idx="2"/>
              </p:cNvCxnSpPr>
              <p:nvPr/>
            </p:nvCxnSpPr>
            <p:spPr>
              <a:xfrm>
                <a:off x="2428860" y="382190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直線コネクタ 171"/>
              <p:cNvCxnSpPr>
                <a:stCxn id="169" idx="6"/>
                <a:endCxn id="163" idx="2"/>
              </p:cNvCxnSpPr>
              <p:nvPr/>
            </p:nvCxnSpPr>
            <p:spPr>
              <a:xfrm>
                <a:off x="3286116" y="382190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直線コネクタ 172"/>
              <p:cNvCxnSpPr>
                <a:stCxn id="163" idx="6"/>
                <a:endCxn id="165" idx="2"/>
              </p:cNvCxnSpPr>
              <p:nvPr/>
            </p:nvCxnSpPr>
            <p:spPr>
              <a:xfrm>
                <a:off x="4143372" y="382190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直線コネクタ 173"/>
              <p:cNvCxnSpPr>
                <a:stCxn id="167" idx="4"/>
                <a:endCxn id="168" idx="0"/>
              </p:cNvCxnSpPr>
              <p:nvPr/>
            </p:nvCxnSpPr>
            <p:spPr>
              <a:xfrm rot="5400000">
                <a:off x="2071670" y="4179099"/>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直線コネクタ 174"/>
              <p:cNvCxnSpPr>
                <a:stCxn id="169" idx="4"/>
                <a:endCxn id="170" idx="0"/>
              </p:cNvCxnSpPr>
              <p:nvPr/>
            </p:nvCxnSpPr>
            <p:spPr>
              <a:xfrm rot="5400000">
                <a:off x="2928926" y="4179099"/>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直線コネクタ 175"/>
              <p:cNvCxnSpPr>
                <a:stCxn id="163" idx="4"/>
                <a:endCxn id="164" idx="0"/>
              </p:cNvCxnSpPr>
              <p:nvPr/>
            </p:nvCxnSpPr>
            <p:spPr>
              <a:xfrm rot="5400000">
                <a:off x="3786182" y="4179099"/>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直線コネクタ 176"/>
              <p:cNvCxnSpPr>
                <a:stCxn id="165" idx="4"/>
                <a:endCxn id="166" idx="0"/>
              </p:cNvCxnSpPr>
              <p:nvPr/>
            </p:nvCxnSpPr>
            <p:spPr>
              <a:xfrm rot="5400000">
                <a:off x="4643438" y="4179099"/>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直線コネクタ 177"/>
              <p:cNvCxnSpPr>
                <a:stCxn id="168" idx="6"/>
                <a:endCxn id="170" idx="2"/>
              </p:cNvCxnSpPr>
              <p:nvPr/>
            </p:nvCxnSpPr>
            <p:spPr>
              <a:xfrm>
                <a:off x="2428860" y="453628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直線コネクタ 178"/>
              <p:cNvCxnSpPr>
                <a:stCxn id="170" idx="6"/>
                <a:endCxn id="164" idx="2"/>
              </p:cNvCxnSpPr>
              <p:nvPr/>
            </p:nvCxnSpPr>
            <p:spPr>
              <a:xfrm>
                <a:off x="3286116" y="453628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直線コネクタ 179"/>
              <p:cNvCxnSpPr>
                <a:stCxn id="164" idx="6"/>
                <a:endCxn id="166" idx="2"/>
              </p:cNvCxnSpPr>
              <p:nvPr/>
            </p:nvCxnSpPr>
            <p:spPr>
              <a:xfrm>
                <a:off x="4143372" y="4536289"/>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直線コネクタ 180"/>
              <p:cNvCxnSpPr>
                <a:stCxn id="167" idx="0"/>
                <a:endCxn id="154" idx="4"/>
              </p:cNvCxnSpPr>
              <p:nvPr/>
            </p:nvCxnSpPr>
            <p:spPr>
              <a:xfrm rot="5400000" flipH="1" flipV="1">
                <a:off x="2035951" y="3429000"/>
                <a:ext cx="5715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直線コネクタ 181"/>
              <p:cNvCxnSpPr>
                <a:stCxn id="150" idx="4"/>
                <a:endCxn id="163" idx="0"/>
              </p:cNvCxnSpPr>
              <p:nvPr/>
            </p:nvCxnSpPr>
            <p:spPr>
              <a:xfrm rot="5400000">
                <a:off x="3750463" y="3429000"/>
                <a:ext cx="5715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直線コネクタ 182"/>
              <p:cNvCxnSpPr>
                <a:stCxn id="152" idx="4"/>
                <a:endCxn id="165" idx="0"/>
              </p:cNvCxnSpPr>
              <p:nvPr/>
            </p:nvCxnSpPr>
            <p:spPr>
              <a:xfrm rot="5400000">
                <a:off x="4607719" y="3429000"/>
                <a:ext cx="571504"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4" name="円/楕円 183"/>
              <p:cNvSpPr/>
              <p:nvPr/>
            </p:nvSpPr>
            <p:spPr>
              <a:xfrm>
                <a:off x="1285852" y="221455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85" name="円/楕円 184"/>
              <p:cNvSpPr/>
              <p:nvPr/>
            </p:nvSpPr>
            <p:spPr>
              <a:xfrm>
                <a:off x="1285852" y="2928934"/>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186" name="直線コネクタ 185"/>
              <p:cNvCxnSpPr>
                <a:stCxn id="184" idx="4"/>
                <a:endCxn id="185" idx="0"/>
              </p:cNvCxnSpPr>
              <p:nvPr/>
            </p:nvCxnSpPr>
            <p:spPr>
              <a:xfrm rot="5400000">
                <a:off x="1142976" y="2678901"/>
                <a:ext cx="50006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7" name="円/楕円 186"/>
              <p:cNvSpPr/>
              <p:nvPr/>
            </p:nvSpPr>
            <p:spPr>
              <a:xfrm>
                <a:off x="1285852" y="371475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88" name="円/楕円 187"/>
              <p:cNvSpPr/>
              <p:nvPr/>
            </p:nvSpPr>
            <p:spPr>
              <a:xfrm>
                <a:off x="1285852" y="4429132"/>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189" name="直線コネクタ 188"/>
              <p:cNvCxnSpPr>
                <a:stCxn id="187" idx="4"/>
                <a:endCxn id="188" idx="0"/>
              </p:cNvCxnSpPr>
              <p:nvPr/>
            </p:nvCxnSpPr>
            <p:spPr>
              <a:xfrm rot="5400000">
                <a:off x="1142976" y="4179099"/>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直線コネクタ 189"/>
              <p:cNvCxnSpPr>
                <a:stCxn id="185" idx="4"/>
                <a:endCxn id="187" idx="0"/>
              </p:cNvCxnSpPr>
              <p:nvPr/>
            </p:nvCxnSpPr>
            <p:spPr>
              <a:xfrm rot="5400000">
                <a:off x="1107257" y="3429000"/>
                <a:ext cx="571504"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1" name="円/楕円 190"/>
              <p:cNvSpPr/>
              <p:nvPr/>
            </p:nvSpPr>
            <p:spPr>
              <a:xfrm>
                <a:off x="3929058" y="1357298"/>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92" name="円/楕円 191"/>
              <p:cNvSpPr/>
              <p:nvPr/>
            </p:nvSpPr>
            <p:spPr>
              <a:xfrm>
                <a:off x="4786314" y="1357298"/>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93" name="円/楕円 192"/>
              <p:cNvSpPr/>
              <p:nvPr/>
            </p:nvSpPr>
            <p:spPr>
              <a:xfrm>
                <a:off x="2214546" y="1357298"/>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94" name="円/楕円 193"/>
              <p:cNvSpPr/>
              <p:nvPr/>
            </p:nvSpPr>
            <p:spPr>
              <a:xfrm>
                <a:off x="3071802" y="1357298"/>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195" name="直線コネクタ 194"/>
              <p:cNvCxnSpPr>
                <a:stCxn id="193" idx="6"/>
                <a:endCxn id="194" idx="2"/>
              </p:cNvCxnSpPr>
              <p:nvPr/>
            </p:nvCxnSpPr>
            <p:spPr>
              <a:xfrm>
                <a:off x="2428860" y="1464455"/>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直線コネクタ 195"/>
              <p:cNvCxnSpPr>
                <a:stCxn id="194" idx="6"/>
                <a:endCxn id="191" idx="2"/>
              </p:cNvCxnSpPr>
              <p:nvPr/>
            </p:nvCxnSpPr>
            <p:spPr>
              <a:xfrm>
                <a:off x="3286116" y="1464455"/>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直線コネクタ 196"/>
              <p:cNvCxnSpPr>
                <a:stCxn id="191" idx="6"/>
                <a:endCxn id="192" idx="2"/>
              </p:cNvCxnSpPr>
              <p:nvPr/>
            </p:nvCxnSpPr>
            <p:spPr>
              <a:xfrm>
                <a:off x="4143372" y="1464455"/>
                <a:ext cx="6429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8" name="円/楕円 197"/>
              <p:cNvSpPr/>
              <p:nvPr/>
            </p:nvSpPr>
            <p:spPr>
              <a:xfrm>
                <a:off x="1285852" y="1357298"/>
                <a:ext cx="214314" cy="214314"/>
              </a:xfrm>
              <a:prstGeom prst="ellipse">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cxnSp>
            <p:nvCxnSpPr>
              <p:cNvPr id="199" name="直線コネクタ 198"/>
              <p:cNvCxnSpPr>
                <a:stCxn id="193" idx="2"/>
                <a:endCxn id="198" idx="6"/>
              </p:cNvCxnSpPr>
              <p:nvPr/>
            </p:nvCxnSpPr>
            <p:spPr>
              <a:xfrm rot="10800000">
                <a:off x="1500166" y="1464455"/>
                <a:ext cx="7143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直線コネクタ 199"/>
              <p:cNvCxnSpPr>
                <a:stCxn id="198" idx="4"/>
                <a:endCxn id="184" idx="0"/>
              </p:cNvCxnSpPr>
              <p:nvPr/>
            </p:nvCxnSpPr>
            <p:spPr>
              <a:xfrm rot="5400000">
                <a:off x="1071538" y="1893083"/>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直線コネクタ 200"/>
              <p:cNvCxnSpPr>
                <a:stCxn id="184" idx="6"/>
                <a:endCxn id="153" idx="2"/>
              </p:cNvCxnSpPr>
              <p:nvPr/>
            </p:nvCxnSpPr>
            <p:spPr>
              <a:xfrm>
                <a:off x="1500166" y="2321711"/>
                <a:ext cx="7143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直線コネクタ 201"/>
              <p:cNvCxnSpPr>
                <a:stCxn id="193" idx="4"/>
                <a:endCxn id="153" idx="0"/>
              </p:cNvCxnSpPr>
              <p:nvPr/>
            </p:nvCxnSpPr>
            <p:spPr>
              <a:xfrm rot="5400000">
                <a:off x="2000232" y="1893083"/>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直線コネクタ 202"/>
              <p:cNvCxnSpPr>
                <a:stCxn id="194" idx="4"/>
                <a:endCxn id="155" idx="0"/>
              </p:cNvCxnSpPr>
              <p:nvPr/>
            </p:nvCxnSpPr>
            <p:spPr>
              <a:xfrm rot="5400000">
                <a:off x="2857488" y="1893083"/>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直線コネクタ 203"/>
              <p:cNvCxnSpPr>
                <a:stCxn id="191" idx="4"/>
              </p:cNvCxnSpPr>
              <p:nvPr/>
            </p:nvCxnSpPr>
            <p:spPr>
              <a:xfrm rot="5400000">
                <a:off x="3714744" y="1893083"/>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直線コネクタ 204"/>
              <p:cNvCxnSpPr>
                <a:stCxn id="192" idx="4"/>
                <a:endCxn id="151" idx="0"/>
              </p:cNvCxnSpPr>
              <p:nvPr/>
            </p:nvCxnSpPr>
            <p:spPr>
              <a:xfrm rot="5400000">
                <a:off x="4572000" y="1893083"/>
                <a:ext cx="64294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6" name="直線コネクタ 205"/>
              <p:cNvCxnSpPr>
                <a:stCxn id="185" idx="6"/>
                <a:endCxn id="154" idx="2"/>
              </p:cNvCxnSpPr>
              <p:nvPr/>
            </p:nvCxnSpPr>
            <p:spPr>
              <a:xfrm>
                <a:off x="1500166" y="3036091"/>
                <a:ext cx="7143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直線コネクタ 206"/>
              <p:cNvCxnSpPr>
                <a:stCxn id="187" idx="6"/>
                <a:endCxn id="167" idx="2"/>
              </p:cNvCxnSpPr>
              <p:nvPr/>
            </p:nvCxnSpPr>
            <p:spPr>
              <a:xfrm>
                <a:off x="1500166" y="3821909"/>
                <a:ext cx="7143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直線コネクタ 207"/>
              <p:cNvCxnSpPr>
                <a:stCxn id="188" idx="6"/>
                <a:endCxn id="168" idx="2"/>
              </p:cNvCxnSpPr>
              <p:nvPr/>
            </p:nvCxnSpPr>
            <p:spPr>
              <a:xfrm>
                <a:off x="1500166" y="4536289"/>
                <a:ext cx="71438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直線矢印コネクタ 208"/>
              <p:cNvCxnSpPr>
                <a:stCxn id="155" idx="4"/>
                <a:endCxn id="213" idx="0"/>
              </p:cNvCxnSpPr>
              <p:nvPr/>
            </p:nvCxnSpPr>
            <p:spPr>
              <a:xfrm rot="5400000">
                <a:off x="2928926" y="2678901"/>
                <a:ext cx="500066" cy="1588"/>
              </a:xfrm>
              <a:prstGeom prst="straightConnector1">
                <a:avLst/>
              </a:prstGeom>
              <a:ln>
                <a:solidFill>
                  <a:srgbClr val="00B0F0"/>
                </a:solidFill>
                <a:tailEnd type="arrow"/>
              </a:ln>
              <a:effectLst/>
            </p:spPr>
            <p:style>
              <a:lnRef idx="2">
                <a:schemeClr val="accent2"/>
              </a:lnRef>
              <a:fillRef idx="0">
                <a:schemeClr val="accent2"/>
              </a:fillRef>
              <a:effectRef idx="1">
                <a:schemeClr val="accent2"/>
              </a:effectRef>
              <a:fontRef idx="minor">
                <a:schemeClr val="tx1"/>
              </a:fontRef>
            </p:style>
          </p:cxnSp>
          <p:cxnSp>
            <p:nvCxnSpPr>
              <p:cNvPr id="210" name="直線矢印コネクタ 209"/>
              <p:cNvCxnSpPr>
                <a:stCxn id="150" idx="2"/>
                <a:endCxn id="213" idx="6"/>
              </p:cNvCxnSpPr>
              <p:nvPr/>
            </p:nvCxnSpPr>
            <p:spPr>
              <a:xfrm rot="10800000">
                <a:off x="3286116" y="3036091"/>
                <a:ext cx="642942" cy="1588"/>
              </a:xfrm>
              <a:prstGeom prst="straightConnector1">
                <a:avLst/>
              </a:prstGeom>
              <a:ln>
                <a:solidFill>
                  <a:srgbClr val="00B0F0"/>
                </a:solidFill>
                <a:tailEnd type="arrow"/>
              </a:ln>
              <a:effectLst/>
            </p:spPr>
            <p:style>
              <a:lnRef idx="2">
                <a:schemeClr val="accent2"/>
              </a:lnRef>
              <a:fillRef idx="0">
                <a:schemeClr val="accent2"/>
              </a:fillRef>
              <a:effectRef idx="1">
                <a:schemeClr val="accent2"/>
              </a:effectRef>
              <a:fontRef idx="minor">
                <a:schemeClr val="tx1"/>
              </a:fontRef>
            </p:style>
          </p:cxnSp>
          <p:cxnSp>
            <p:nvCxnSpPr>
              <p:cNvPr id="211" name="直線矢印コネクタ 210"/>
              <p:cNvCxnSpPr>
                <a:stCxn id="169" idx="0"/>
                <a:endCxn id="213" idx="4"/>
              </p:cNvCxnSpPr>
              <p:nvPr/>
            </p:nvCxnSpPr>
            <p:spPr>
              <a:xfrm rot="5400000" flipH="1" flipV="1">
                <a:off x="2893207" y="3429000"/>
                <a:ext cx="571504" cy="1588"/>
              </a:xfrm>
              <a:prstGeom prst="straightConnector1">
                <a:avLst/>
              </a:prstGeom>
              <a:ln>
                <a:solidFill>
                  <a:srgbClr val="00B0F0"/>
                </a:solidFill>
                <a:tailEnd type="arrow"/>
              </a:ln>
              <a:effectLst/>
            </p:spPr>
            <p:style>
              <a:lnRef idx="2">
                <a:schemeClr val="accent2"/>
              </a:lnRef>
              <a:fillRef idx="0">
                <a:schemeClr val="accent2"/>
              </a:fillRef>
              <a:effectRef idx="1">
                <a:schemeClr val="accent2"/>
              </a:effectRef>
              <a:fontRef idx="minor">
                <a:schemeClr val="tx1"/>
              </a:fontRef>
            </p:style>
          </p:cxnSp>
          <p:cxnSp>
            <p:nvCxnSpPr>
              <p:cNvPr id="212" name="直線矢印コネクタ 211"/>
              <p:cNvCxnSpPr>
                <a:stCxn id="154" idx="6"/>
                <a:endCxn id="213" idx="2"/>
              </p:cNvCxnSpPr>
              <p:nvPr/>
            </p:nvCxnSpPr>
            <p:spPr>
              <a:xfrm>
                <a:off x="2428860" y="3036091"/>
                <a:ext cx="642942" cy="1588"/>
              </a:xfrm>
              <a:prstGeom prst="straightConnector1">
                <a:avLst/>
              </a:prstGeom>
              <a:ln>
                <a:solidFill>
                  <a:srgbClr val="00B0F0"/>
                </a:solidFill>
                <a:tailEnd type="arrow"/>
              </a:ln>
              <a:effectLst/>
            </p:spPr>
            <p:style>
              <a:lnRef idx="2">
                <a:schemeClr val="accent2"/>
              </a:lnRef>
              <a:fillRef idx="0">
                <a:schemeClr val="accent2"/>
              </a:fillRef>
              <a:effectRef idx="1">
                <a:schemeClr val="accent2"/>
              </a:effectRef>
              <a:fontRef idx="minor">
                <a:schemeClr val="tx1"/>
              </a:fontRef>
            </p:style>
          </p:cxnSp>
          <p:sp>
            <p:nvSpPr>
              <p:cNvPr id="213" name="円/楕円 212"/>
              <p:cNvSpPr/>
              <p:nvPr/>
            </p:nvSpPr>
            <p:spPr>
              <a:xfrm>
                <a:off x="3071802" y="2928934"/>
                <a:ext cx="214314" cy="214314"/>
              </a:xfrm>
              <a:prstGeom prst="ellipse">
                <a:avLst/>
              </a:prstGeom>
              <a:solidFill>
                <a:srgbClr val="FF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147" name="テキスト ボックス 146"/>
            <p:cNvSpPr txBox="1"/>
            <p:nvPr/>
          </p:nvSpPr>
          <p:spPr>
            <a:xfrm>
              <a:off x="4071966" y="1357298"/>
              <a:ext cx="5286412" cy="3139321"/>
            </a:xfrm>
            <a:prstGeom prst="rect">
              <a:avLst/>
            </a:prstGeom>
            <a:noFill/>
          </p:spPr>
          <p:txBody>
            <a:bodyPr wrap="square" rtlCol="0">
              <a:spAutoFit/>
            </a:bodyPr>
            <a:lstStyle/>
            <a:p>
              <a:pPr fontAlgn="auto">
                <a:spcBef>
                  <a:spcPts val="0"/>
                </a:spcBef>
                <a:spcAft>
                  <a:spcPts val="0"/>
                </a:spcAft>
              </a:pPr>
              <a:r>
                <a:rPr kumimoji="0" lang="en-US" altLang="ja-JP" sz="2000" b="1" dirty="0" smtClean="0">
                  <a:solidFill>
                    <a:srgbClr val="0000FF"/>
                  </a:solidFill>
                  <a:latin typeface="ＭＳ ゴシック" pitchFamily="49" charset="-128"/>
                  <a:ea typeface="ＭＳ ゴシック" pitchFamily="49" charset="-128"/>
                  <a:sym typeface="Monaco" charset="0"/>
                </a:rPr>
                <a:t>for</a:t>
              </a:r>
              <a:r>
                <a:rPr kumimoji="0" lang="en-US" altLang="ja-JP" sz="2000" dirty="0" smtClean="0">
                  <a:solidFill>
                    <a:prstClr val="black"/>
                  </a:solidFill>
                  <a:latin typeface="ＭＳ ゴシック" pitchFamily="49" charset="-128"/>
                  <a:ea typeface="ＭＳ ゴシック" pitchFamily="49" charset="-128"/>
                  <a:sym typeface="Monaco" charset="0"/>
                </a:rPr>
                <a:t> (t = 0.0; t &lt; T; t += dt) {</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a:t>
              </a:r>
              <a:r>
                <a:rPr kumimoji="0" lang="en-US" altLang="ja-JP" sz="2000" b="1" dirty="0" smtClean="0">
                  <a:solidFill>
                    <a:srgbClr val="0000FF"/>
                  </a:solidFill>
                  <a:latin typeface="ＭＳ ゴシック" pitchFamily="49" charset="-128"/>
                  <a:ea typeface="ＭＳ ゴシック" pitchFamily="49" charset="-128"/>
                  <a:sym typeface="Monaco" charset="0"/>
                </a:rPr>
                <a:t>for</a:t>
              </a:r>
              <a:r>
                <a:rPr kumimoji="0" lang="en-US" altLang="ja-JP" sz="2000" dirty="0" smtClean="0">
                  <a:solidFill>
                    <a:prstClr val="black"/>
                  </a:solidFill>
                  <a:latin typeface="ＭＳ ゴシック" pitchFamily="49" charset="-128"/>
                  <a:ea typeface="ＭＳ ゴシック" pitchFamily="49" charset="-128"/>
                  <a:sym typeface="Monaco" charset="0"/>
                </a:rPr>
                <a:t> (y = 0; y &lt; Y; y++) {</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a:t>
              </a:r>
              <a:r>
                <a:rPr kumimoji="0" lang="en-US" altLang="ja-JP" sz="2000" b="1" dirty="0" smtClean="0">
                  <a:solidFill>
                    <a:srgbClr val="0000FF"/>
                  </a:solidFill>
                  <a:latin typeface="ＭＳ ゴシック" pitchFamily="49" charset="-128"/>
                  <a:ea typeface="ＭＳ ゴシック" pitchFamily="49" charset="-128"/>
                  <a:sym typeface="Monaco" charset="0"/>
                </a:rPr>
                <a:t>for</a:t>
              </a:r>
              <a:r>
                <a:rPr kumimoji="0" lang="en-US" altLang="ja-JP" sz="2000" dirty="0" smtClean="0">
                  <a:solidFill>
                    <a:prstClr val="black"/>
                  </a:solidFill>
                  <a:latin typeface="ＭＳ ゴシック" pitchFamily="49" charset="-128"/>
                  <a:ea typeface="ＭＳ ゴシック" pitchFamily="49" charset="-128"/>
                  <a:sym typeface="Monaco" charset="0"/>
                </a:rPr>
                <a:t> (x = 0; x &lt; X; x++) {</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new_f(x,y) =</a:t>
              </a:r>
              <a:r>
                <a:rPr kumimoji="0" lang="ja-JP" altLang="en-US" sz="2000" dirty="0" smtClean="0">
                  <a:solidFill>
                    <a:prstClr val="black"/>
                  </a:solidFill>
                  <a:latin typeface="ＭＳ ゴシック" pitchFamily="49" charset="-128"/>
                  <a:ea typeface="ＭＳ ゴシック" pitchFamily="49" charset="-128"/>
                  <a:sym typeface="Monaco" charset="0"/>
                </a:rPr>
                <a:t> </a:t>
              </a:r>
              <a:r>
                <a:rPr kumimoji="0" lang="en-US" altLang="ja-JP" sz="2000" dirty="0" smtClean="0">
                  <a:solidFill>
                    <a:prstClr val="black"/>
                  </a:solidFill>
                  <a:latin typeface="ＭＳ ゴシック" pitchFamily="49" charset="-128"/>
                  <a:ea typeface="ＭＳ ゴシック" pitchFamily="49" charset="-128"/>
                  <a:sym typeface="Monaco" charset="0"/>
                </a:rPr>
                <a:t>e1*old(y,x)</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 e2*old(y,x-1) + e3*old(y,x+1)</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 e4*old(y-1,x) + e5*old(y+1,x);</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  }</a:t>
              </a:r>
            </a:p>
            <a:p>
              <a:pPr fontAlgn="auto">
                <a:spcBef>
                  <a:spcPts val="0"/>
                </a:spcBef>
                <a:spcAft>
                  <a:spcPts val="0"/>
                </a:spcAft>
              </a:pPr>
              <a:r>
                <a:rPr kumimoji="0" lang="en-US" altLang="ja-JP" sz="2000" dirty="0" smtClean="0">
                  <a:solidFill>
                    <a:prstClr val="black"/>
                  </a:solidFill>
                  <a:latin typeface="ＭＳ ゴシック" pitchFamily="49" charset="-128"/>
                  <a:ea typeface="ＭＳ ゴシック" pitchFamily="49" charset="-128"/>
                  <a:sym typeface="Monaco" charset="0"/>
                </a:rPr>
                <a:t>}</a:t>
              </a:r>
            </a:p>
            <a:p>
              <a:pPr fontAlgn="auto">
                <a:spcBef>
                  <a:spcPts val="0"/>
                </a:spcBef>
                <a:spcAft>
                  <a:spcPts val="0"/>
                </a:spcAft>
              </a:pPr>
              <a:endParaRPr lang="ja-JP" altLang="en-US" dirty="0">
                <a:solidFill>
                  <a:prstClr val="black"/>
                </a:solidFill>
                <a:latin typeface="Gill Sans MT"/>
                <a:ea typeface="ＭＳ Ｐゴシック"/>
              </a:endParaRPr>
            </a:p>
          </p:txBody>
        </p:sp>
      </p:gr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角丸四角形 110"/>
          <p:cNvSpPr/>
          <p:nvPr/>
        </p:nvSpPr>
        <p:spPr>
          <a:xfrm>
            <a:off x="500034" y="1428736"/>
            <a:ext cx="4929222" cy="2857520"/>
          </a:xfrm>
          <a:prstGeom prst="roundRect">
            <a:avLst>
              <a:gd name="adj" fmla="val 5435"/>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auto">
              <a:spcBef>
                <a:spcPts val="0"/>
              </a:spcBef>
              <a:spcAft>
                <a:spcPts val="0"/>
              </a:spcAft>
            </a:pPr>
            <a:r>
              <a:rPr lang="en-US" altLang="ja-JP" dirty="0" smtClean="0">
                <a:solidFill>
                  <a:prstClr val="black"/>
                </a:solidFill>
                <a:latin typeface="メイリオ" pitchFamily="50" charset="-128"/>
                <a:ea typeface="メイリオ" pitchFamily="50" charset="-128"/>
              </a:rPr>
              <a:t>GPU</a:t>
            </a:r>
            <a:r>
              <a:rPr lang="ja-JP" altLang="en-US" dirty="0" smtClean="0">
                <a:solidFill>
                  <a:prstClr val="black"/>
                </a:solidFill>
                <a:latin typeface="メイリオ" pitchFamily="50" charset="-128"/>
                <a:ea typeface="メイリオ" pitchFamily="50" charset="-128"/>
              </a:rPr>
              <a:t> </a:t>
            </a:r>
            <a:r>
              <a:rPr lang="en-US" altLang="ja-JP" dirty="0" smtClean="0">
                <a:solidFill>
                  <a:prstClr val="black"/>
                </a:solidFill>
                <a:latin typeface="メイリオ" pitchFamily="50" charset="-128"/>
                <a:ea typeface="メイリオ" pitchFamily="50" charset="-128"/>
              </a:rPr>
              <a:t>Cluster</a:t>
            </a:r>
            <a:endParaRPr lang="ja-JP" altLang="en-US" dirty="0">
              <a:solidFill>
                <a:prstClr val="black"/>
              </a:solidFill>
              <a:latin typeface="メイリオ" pitchFamily="50" charset="-128"/>
              <a:ea typeface="メイリオ" pitchFamily="50" charset="-128"/>
            </a:endParaRPr>
          </a:p>
        </p:txBody>
      </p:sp>
      <p:sp>
        <p:nvSpPr>
          <p:cNvPr id="60" name="正方形/長方形 59"/>
          <p:cNvSpPr/>
          <p:nvPr/>
        </p:nvSpPr>
        <p:spPr>
          <a:xfrm>
            <a:off x="5786446" y="1357298"/>
            <a:ext cx="2928958" cy="3143272"/>
          </a:xfrm>
          <a:prstGeom prst="rect">
            <a:avLst/>
          </a:prstGeom>
          <a:solidFill>
            <a:schemeClr val="accent3">
              <a:lumMod val="20000"/>
              <a:lumOff val="80000"/>
            </a:schemeClr>
          </a:solidFill>
          <a:ln w="19050">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3553" name="Rectangle 1"/>
          <p:cNvSpPr>
            <a:spLocks noGrp="1" noChangeArrowheads="1"/>
          </p:cNvSpPr>
          <p:nvPr>
            <p:ph type="title"/>
          </p:nvPr>
        </p:nvSpPr>
        <p:spPr/>
        <p:txBody>
          <a:bodyPr>
            <a:normAutofit/>
          </a:bodyPr>
          <a:lstStyle/>
          <a:p>
            <a:r>
              <a:rPr lang="en-US" altLang="ja-JP" dirty="0" smtClean="0"/>
              <a:t>Implementation on GPU clusters</a:t>
            </a:r>
            <a:endParaRPr lang="ja-JP" altLang="en-US" dirty="0"/>
          </a:p>
        </p:txBody>
      </p:sp>
      <p:pic>
        <p:nvPicPr>
          <p:cNvPr id="13" name="Picture 8"/>
          <p:cNvPicPr>
            <a:picLocks noGrp="1" noChangeAspect="1" noChangeArrowheads="1"/>
          </p:cNvPicPr>
          <p:nvPr>
            <p:ph idx="1"/>
          </p:nvPr>
        </p:nvPicPr>
        <p:blipFill>
          <a:blip r:embed="rId2" cstate="print"/>
          <a:srcRect/>
          <a:stretch>
            <a:fillRect/>
          </a:stretch>
        </p:blipFill>
        <p:spPr bwMode="auto">
          <a:xfrm>
            <a:off x="3143240" y="2928934"/>
            <a:ext cx="923925" cy="1009650"/>
          </a:xfrm>
          <a:prstGeom prst="rect">
            <a:avLst/>
          </a:prstGeom>
          <a:noFill/>
          <a:ln w="9525">
            <a:noFill/>
            <a:miter lim="800000"/>
            <a:headEnd/>
            <a:tailEnd/>
          </a:ln>
          <a:effectLst/>
        </p:spPr>
      </p:pic>
      <p:sp>
        <p:nvSpPr>
          <p:cNvPr id="114" name="スライド番号プレースホルダ 113"/>
          <p:cNvSpPr>
            <a:spLocks noGrp="1"/>
          </p:cNvSpPr>
          <p:nvPr>
            <p:ph type="sldNum" sz="quarter" idx="12"/>
          </p:nvPr>
        </p:nvSpPr>
        <p:spPr/>
        <p:txBody>
          <a:bodyPr/>
          <a:lstStyle/>
          <a:p>
            <a:pPr algn="r"/>
            <a:fld id="{D4C49B74-5DB2-4B03-B1D2-7F6A3C51C318}" type="slidenum">
              <a:rPr lang="en-US" smtClean="0">
                <a:solidFill>
                  <a:srgbClr val="464653"/>
                </a:solidFill>
              </a:rPr>
              <a:pPr algn="r"/>
              <a:t>98</a:t>
            </a:fld>
            <a:endParaRPr lang="en-US">
              <a:solidFill>
                <a:srgbClr val="464653"/>
              </a:solidFill>
            </a:endParaRPr>
          </a:p>
        </p:txBody>
      </p:sp>
      <p:pic>
        <p:nvPicPr>
          <p:cNvPr id="12292" name="Picture 4" descr="C:\Documents and Settings\shi_lei\My Documents\My Dropbox\Documents\swopp2010\stencil03.png"/>
          <p:cNvPicPr>
            <a:picLocks noChangeAspect="1" noChangeArrowheads="1"/>
          </p:cNvPicPr>
          <p:nvPr/>
        </p:nvPicPr>
        <p:blipFill>
          <a:blip r:embed="rId3" cstate="print"/>
          <a:srcRect/>
          <a:stretch>
            <a:fillRect/>
          </a:stretch>
        </p:blipFill>
        <p:spPr bwMode="auto">
          <a:xfrm>
            <a:off x="7429520" y="3214686"/>
            <a:ext cx="1143008" cy="1143008"/>
          </a:xfrm>
          <a:prstGeom prst="rect">
            <a:avLst/>
          </a:prstGeom>
          <a:effectLst/>
        </p:spPr>
        <p:style>
          <a:lnRef idx="2">
            <a:schemeClr val="dk1"/>
          </a:lnRef>
          <a:fillRef idx="1">
            <a:schemeClr val="lt1"/>
          </a:fillRef>
          <a:effectRef idx="0">
            <a:schemeClr val="dk1"/>
          </a:effectRef>
          <a:fontRef idx="minor">
            <a:schemeClr val="dk1"/>
          </a:fontRef>
        </p:style>
      </p:pic>
      <p:pic>
        <p:nvPicPr>
          <p:cNvPr id="12293" name="Picture 5" descr="C:\Documents and Settings\shi_lei\My Documents\My Dropbox\Documents\swopp2010\stencil00.png"/>
          <p:cNvPicPr>
            <a:picLocks noChangeAspect="1" noChangeArrowheads="1"/>
          </p:cNvPicPr>
          <p:nvPr/>
        </p:nvPicPr>
        <p:blipFill>
          <a:blip r:embed="rId4" cstate="print"/>
          <a:srcRect/>
          <a:stretch>
            <a:fillRect/>
          </a:stretch>
        </p:blipFill>
        <p:spPr bwMode="auto">
          <a:xfrm>
            <a:off x="5929322" y="1500174"/>
            <a:ext cx="1143008" cy="1143008"/>
          </a:xfrm>
          <a:prstGeom prst="rect">
            <a:avLst/>
          </a:prstGeom>
          <a:effectLst/>
        </p:spPr>
        <p:style>
          <a:lnRef idx="2">
            <a:schemeClr val="dk1"/>
          </a:lnRef>
          <a:fillRef idx="1">
            <a:schemeClr val="lt1"/>
          </a:fillRef>
          <a:effectRef idx="0">
            <a:schemeClr val="dk1"/>
          </a:effectRef>
          <a:fontRef idx="minor">
            <a:schemeClr val="dk1"/>
          </a:fontRef>
        </p:style>
      </p:pic>
      <p:pic>
        <p:nvPicPr>
          <p:cNvPr id="12294" name="Picture 6" descr="C:\Documents and Settings\shi_lei\My Documents\My Dropbox\Documents\swopp2010\stencil01.png"/>
          <p:cNvPicPr>
            <a:picLocks noChangeAspect="1" noChangeArrowheads="1"/>
          </p:cNvPicPr>
          <p:nvPr/>
        </p:nvPicPr>
        <p:blipFill>
          <a:blip r:embed="rId5" cstate="print"/>
          <a:srcRect/>
          <a:stretch>
            <a:fillRect/>
          </a:stretch>
        </p:blipFill>
        <p:spPr bwMode="auto">
          <a:xfrm>
            <a:off x="7429520" y="1500174"/>
            <a:ext cx="1143008" cy="1143008"/>
          </a:xfrm>
          <a:prstGeom prst="rect">
            <a:avLst/>
          </a:prstGeom>
          <a:effectLst/>
        </p:spPr>
        <p:style>
          <a:lnRef idx="2">
            <a:schemeClr val="dk1"/>
          </a:lnRef>
          <a:fillRef idx="1">
            <a:schemeClr val="lt1"/>
          </a:fillRef>
          <a:effectRef idx="0">
            <a:schemeClr val="dk1"/>
          </a:effectRef>
          <a:fontRef idx="minor">
            <a:schemeClr val="dk1"/>
          </a:fontRef>
        </p:style>
      </p:pic>
      <p:pic>
        <p:nvPicPr>
          <p:cNvPr id="12295" name="Picture 7" descr="C:\Documents and Settings\shi_lei\My Documents\My Dropbox\Documents\swopp2010\stencil02.png"/>
          <p:cNvPicPr>
            <a:picLocks noChangeAspect="1" noChangeArrowheads="1"/>
          </p:cNvPicPr>
          <p:nvPr/>
        </p:nvPicPr>
        <p:blipFill>
          <a:blip r:embed="rId6" cstate="print"/>
          <a:srcRect/>
          <a:stretch>
            <a:fillRect/>
          </a:stretch>
        </p:blipFill>
        <p:spPr bwMode="auto">
          <a:xfrm>
            <a:off x="5929322" y="3214686"/>
            <a:ext cx="1143008" cy="1143008"/>
          </a:xfrm>
          <a:prstGeom prst="rect">
            <a:avLst/>
          </a:prstGeom>
          <a:effectLst/>
        </p:spPr>
        <p:style>
          <a:lnRef idx="2">
            <a:schemeClr val="dk1"/>
          </a:lnRef>
          <a:fillRef idx="1">
            <a:schemeClr val="lt1"/>
          </a:fillRef>
          <a:effectRef idx="0">
            <a:schemeClr val="dk1"/>
          </a:effectRef>
          <a:fontRef idx="minor">
            <a:schemeClr val="dk1"/>
          </a:fontRef>
        </p:style>
      </p:pic>
      <p:pic>
        <p:nvPicPr>
          <p:cNvPr id="12296" name="Picture 8"/>
          <p:cNvPicPr>
            <a:picLocks noChangeAspect="1" noChangeArrowheads="1"/>
          </p:cNvPicPr>
          <p:nvPr/>
        </p:nvPicPr>
        <p:blipFill>
          <a:blip r:embed="rId2" cstate="print"/>
          <a:srcRect/>
          <a:stretch>
            <a:fillRect/>
          </a:stretch>
        </p:blipFill>
        <p:spPr bwMode="auto">
          <a:xfrm>
            <a:off x="785786" y="2928934"/>
            <a:ext cx="923925" cy="1009650"/>
          </a:xfrm>
          <a:prstGeom prst="rect">
            <a:avLst/>
          </a:prstGeom>
          <a:noFill/>
          <a:ln w="9525">
            <a:noFill/>
            <a:miter lim="800000"/>
            <a:headEnd/>
            <a:tailEnd/>
          </a:ln>
          <a:effectLst/>
        </p:spPr>
      </p:pic>
      <p:pic>
        <p:nvPicPr>
          <p:cNvPr id="12" name="Picture 8"/>
          <p:cNvPicPr>
            <a:picLocks noChangeAspect="1" noChangeArrowheads="1"/>
          </p:cNvPicPr>
          <p:nvPr/>
        </p:nvPicPr>
        <p:blipFill>
          <a:blip r:embed="rId2" cstate="print"/>
          <a:srcRect/>
          <a:stretch>
            <a:fillRect/>
          </a:stretch>
        </p:blipFill>
        <p:spPr bwMode="auto">
          <a:xfrm>
            <a:off x="1928794" y="2928934"/>
            <a:ext cx="923925" cy="1009650"/>
          </a:xfrm>
          <a:prstGeom prst="rect">
            <a:avLst/>
          </a:prstGeom>
          <a:noFill/>
          <a:ln w="9525">
            <a:noFill/>
            <a:miter lim="800000"/>
            <a:headEnd/>
            <a:tailEnd/>
          </a:ln>
          <a:effectLst/>
        </p:spPr>
      </p:pic>
      <p:pic>
        <p:nvPicPr>
          <p:cNvPr id="14" name="Picture 8"/>
          <p:cNvPicPr>
            <a:picLocks noChangeAspect="1" noChangeArrowheads="1"/>
          </p:cNvPicPr>
          <p:nvPr/>
        </p:nvPicPr>
        <p:blipFill>
          <a:blip r:embed="rId2" cstate="print"/>
          <a:srcRect/>
          <a:stretch>
            <a:fillRect/>
          </a:stretch>
        </p:blipFill>
        <p:spPr bwMode="auto">
          <a:xfrm>
            <a:off x="4357686" y="2928934"/>
            <a:ext cx="923925" cy="1009650"/>
          </a:xfrm>
          <a:prstGeom prst="rect">
            <a:avLst/>
          </a:prstGeom>
          <a:noFill/>
          <a:ln w="9525">
            <a:noFill/>
            <a:miter lim="800000"/>
            <a:headEnd/>
            <a:tailEnd/>
          </a:ln>
          <a:effectLst/>
        </p:spPr>
      </p:pic>
      <p:cxnSp>
        <p:nvCxnSpPr>
          <p:cNvPr id="18" name="カギ線コネクタ 17"/>
          <p:cNvCxnSpPr>
            <a:stCxn id="12296" idx="0"/>
            <a:endCxn id="12" idx="0"/>
          </p:cNvCxnSpPr>
          <p:nvPr/>
        </p:nvCxnSpPr>
        <p:spPr>
          <a:xfrm rot="5400000" flipH="1" flipV="1">
            <a:off x="1819253" y="2357430"/>
            <a:ext cx="1588" cy="1143008"/>
          </a:xfrm>
          <a:prstGeom prst="bentConnector3">
            <a:avLst>
              <a:gd name="adj1" fmla="val 42064686"/>
            </a:avLst>
          </a:prstGeom>
          <a:ln w="98425">
            <a:solidFill>
              <a:schemeClr val="accent4">
                <a:lumMod val="75000"/>
              </a:scheme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2" idx="0"/>
            <a:endCxn id="13" idx="0"/>
          </p:cNvCxnSpPr>
          <p:nvPr/>
        </p:nvCxnSpPr>
        <p:spPr>
          <a:xfrm rot="5400000" flipH="1" flipV="1">
            <a:off x="2997980" y="2321711"/>
            <a:ext cx="1588" cy="1214446"/>
          </a:xfrm>
          <a:prstGeom prst="bentConnector3">
            <a:avLst>
              <a:gd name="adj1" fmla="val 42064686"/>
            </a:avLst>
          </a:prstGeom>
          <a:ln w="98425">
            <a:solidFill>
              <a:schemeClr val="accent4">
                <a:lumMod val="75000"/>
              </a:scheme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カギ線コネクタ 21"/>
          <p:cNvCxnSpPr>
            <a:stCxn id="13" idx="0"/>
            <a:endCxn id="14" idx="0"/>
          </p:cNvCxnSpPr>
          <p:nvPr/>
        </p:nvCxnSpPr>
        <p:spPr>
          <a:xfrm rot="5400000" flipH="1" flipV="1">
            <a:off x="4212426" y="2321711"/>
            <a:ext cx="1588" cy="1214446"/>
          </a:xfrm>
          <a:prstGeom prst="bentConnector3">
            <a:avLst>
              <a:gd name="adj1" fmla="val 42064686"/>
            </a:avLst>
          </a:prstGeom>
          <a:ln w="98425">
            <a:solidFill>
              <a:schemeClr val="accent4">
                <a:lumMod val="75000"/>
              </a:schemeClr>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カギ線コネクタ 26"/>
          <p:cNvCxnSpPr>
            <a:stCxn id="12293" idx="2"/>
            <a:endCxn id="12296" idx="1"/>
          </p:cNvCxnSpPr>
          <p:nvPr/>
        </p:nvCxnSpPr>
        <p:spPr>
          <a:xfrm rot="5400000">
            <a:off x="3248018" y="180950"/>
            <a:ext cx="790577" cy="5715040"/>
          </a:xfrm>
          <a:prstGeom prst="bentConnector4">
            <a:avLst>
              <a:gd name="adj1" fmla="val 34595"/>
              <a:gd name="adj2" fmla="val 104000"/>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カギ線コネクタ 28"/>
          <p:cNvCxnSpPr>
            <a:stCxn id="12294" idx="2"/>
            <a:endCxn id="12" idx="1"/>
          </p:cNvCxnSpPr>
          <p:nvPr/>
        </p:nvCxnSpPr>
        <p:spPr>
          <a:xfrm rot="5400000">
            <a:off x="4569621" y="2355"/>
            <a:ext cx="790577" cy="6072230"/>
          </a:xfrm>
          <a:prstGeom prst="bentConnector4">
            <a:avLst>
              <a:gd name="adj1" fmla="val 18072"/>
              <a:gd name="adj2" fmla="val 103765"/>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図形 44"/>
          <p:cNvCxnSpPr>
            <a:stCxn id="12295" idx="2"/>
            <a:endCxn id="13" idx="3"/>
          </p:cNvCxnSpPr>
          <p:nvPr/>
        </p:nvCxnSpPr>
        <p:spPr>
          <a:xfrm rot="5400000" flipH="1">
            <a:off x="4822028" y="2678897"/>
            <a:ext cx="923935" cy="2433661"/>
          </a:xfrm>
          <a:prstGeom prst="bentConnector4">
            <a:avLst>
              <a:gd name="adj1" fmla="val -44022"/>
              <a:gd name="adj2" fmla="val 89556"/>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図形 46"/>
          <p:cNvCxnSpPr>
            <a:stCxn id="12292" idx="2"/>
            <a:endCxn id="14" idx="3"/>
          </p:cNvCxnSpPr>
          <p:nvPr/>
        </p:nvCxnSpPr>
        <p:spPr>
          <a:xfrm rot="5400000" flipH="1">
            <a:off x="6179350" y="2536021"/>
            <a:ext cx="923935" cy="2719413"/>
          </a:xfrm>
          <a:prstGeom prst="bentConnector4">
            <a:avLst>
              <a:gd name="adj1" fmla="val -24742"/>
              <a:gd name="adj2" fmla="val 89329"/>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714612" y="1928802"/>
            <a:ext cx="928694" cy="369332"/>
          </a:xfrm>
          <a:prstGeom prst="rect">
            <a:avLst/>
          </a:prstGeom>
          <a:noFill/>
        </p:spPr>
        <p:txBody>
          <a:bodyPr wrap="square" rtlCol="0">
            <a:spAutoFit/>
          </a:bodyPr>
          <a:lstStyle/>
          <a:p>
            <a:pPr fontAlgn="auto">
              <a:spcBef>
                <a:spcPts val="0"/>
              </a:spcBef>
              <a:spcAft>
                <a:spcPts val="0"/>
              </a:spcAft>
            </a:pPr>
            <a:r>
              <a:rPr lang="en-US" altLang="ja-JP" dirty="0" smtClean="0">
                <a:solidFill>
                  <a:prstClr val="black"/>
                </a:solidFill>
                <a:latin typeface="メイリオ" pitchFamily="50" charset="-128"/>
                <a:ea typeface="メイリオ" pitchFamily="50" charset="-128"/>
              </a:rPr>
              <a:t>MPI</a:t>
            </a:r>
            <a:endParaRPr lang="ja-JP" altLang="en-US" dirty="0">
              <a:solidFill>
                <a:prstClr val="black"/>
              </a:solidFill>
              <a:latin typeface="メイリオ" pitchFamily="50" charset="-128"/>
              <a:ea typeface="メイリオ" pitchFamily="50" charset="-128"/>
            </a:endParaRPr>
          </a:p>
        </p:txBody>
      </p:sp>
      <p:sp>
        <p:nvSpPr>
          <p:cNvPr id="24" name="正方形/長方形 23"/>
          <p:cNvSpPr/>
          <p:nvPr/>
        </p:nvSpPr>
        <p:spPr>
          <a:xfrm>
            <a:off x="6929454" y="1357298"/>
            <a:ext cx="214314" cy="1357322"/>
          </a:xfrm>
          <a:prstGeom prst="rect">
            <a:avLst/>
          </a:prstGeom>
          <a:solidFill>
            <a:srgbClr val="FF0000">
              <a:alpha val="50000"/>
            </a:srgbClr>
          </a:solidFill>
          <a:ln w="381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5" name="正方形/長方形 24"/>
          <p:cNvSpPr/>
          <p:nvPr/>
        </p:nvSpPr>
        <p:spPr>
          <a:xfrm>
            <a:off x="7358082" y="1357298"/>
            <a:ext cx="214314" cy="1357322"/>
          </a:xfrm>
          <a:prstGeom prst="rect">
            <a:avLst/>
          </a:prstGeom>
          <a:solidFill>
            <a:srgbClr val="FF0000">
              <a:alpha val="50000"/>
            </a:srgbClr>
          </a:solidFill>
          <a:ln w="381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9" name="角丸四角形吹き出し 58"/>
          <p:cNvSpPr/>
          <p:nvPr/>
        </p:nvSpPr>
        <p:spPr>
          <a:xfrm>
            <a:off x="7858116" y="1500174"/>
            <a:ext cx="1428792" cy="571504"/>
          </a:xfrm>
          <a:prstGeom prst="wedgeRoundRectCallout">
            <a:avLst>
              <a:gd name="adj1" fmla="val -78092"/>
              <a:gd name="adj2" fmla="val 43798"/>
              <a:gd name="adj3" fmla="val 16667"/>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lang="en-US" altLang="ja-JP" dirty="0" smtClean="0">
                <a:solidFill>
                  <a:prstClr val="black"/>
                </a:solidFill>
                <a:latin typeface="メイリオ" pitchFamily="50" charset="-128"/>
                <a:ea typeface="メイリオ" pitchFamily="50" charset="-128"/>
              </a:rPr>
              <a:t>boundary</a:t>
            </a:r>
            <a:endParaRPr lang="ja-JP" altLang="en-US" dirty="0">
              <a:solidFill>
                <a:prstClr val="black"/>
              </a:solidFill>
              <a:latin typeface="メイリオ" pitchFamily="50" charset="-128"/>
              <a:ea typeface="メイリオ" pitchFamily="50" charset="-128"/>
            </a:endParaRPr>
          </a:p>
        </p:txBody>
      </p:sp>
      <p:sp>
        <p:nvSpPr>
          <p:cNvPr id="61" name="角丸四角形吹き出し 60"/>
          <p:cNvSpPr/>
          <p:nvPr/>
        </p:nvSpPr>
        <p:spPr>
          <a:xfrm>
            <a:off x="5286380" y="5357826"/>
            <a:ext cx="2928958" cy="857256"/>
          </a:xfrm>
          <a:prstGeom prst="wedgeRoundRectCallout">
            <a:avLst>
              <a:gd name="adj1" fmla="val 20653"/>
              <a:gd name="adj2" fmla="val -166071"/>
              <a:gd name="adj3" fmla="val 16667"/>
            </a:avLst>
          </a:prstGeom>
          <a:ln/>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lang="en-US" altLang="ja-JP" dirty="0" smtClean="0">
                <a:solidFill>
                  <a:prstClr val="black"/>
                </a:solidFill>
                <a:latin typeface="メイリオ" pitchFamily="50" charset="-128"/>
                <a:ea typeface="メイリオ" pitchFamily="50" charset="-128"/>
              </a:rPr>
              <a:t>Domain decomposition</a:t>
            </a:r>
            <a:endParaRPr lang="ja-JP" altLang="en-US" dirty="0" smtClean="0">
              <a:solidFill>
                <a:prstClr val="black"/>
              </a:solidFill>
              <a:latin typeface="メイリオ" pitchFamily="50" charset="-128"/>
              <a:ea typeface="メイリオ" pitchFamily="50" charset="-128"/>
            </a:endParaRPr>
          </a:p>
        </p:txBody>
      </p:sp>
      <p:grpSp>
        <p:nvGrpSpPr>
          <p:cNvPr id="2" name="グループ化 61"/>
          <p:cNvGrpSpPr/>
          <p:nvPr/>
        </p:nvGrpSpPr>
        <p:grpSpPr>
          <a:xfrm>
            <a:off x="1500166" y="4143380"/>
            <a:ext cx="2643206" cy="2143140"/>
            <a:chOff x="428596" y="4286256"/>
            <a:chExt cx="2643206" cy="2000264"/>
          </a:xfrm>
        </p:grpSpPr>
        <p:sp>
          <p:nvSpPr>
            <p:cNvPr id="88" name="四角形吹き出し 87"/>
            <p:cNvSpPr/>
            <p:nvPr/>
          </p:nvSpPr>
          <p:spPr>
            <a:xfrm>
              <a:off x="428596" y="4286256"/>
              <a:ext cx="2643206" cy="2000264"/>
            </a:xfrm>
            <a:prstGeom prst="wedgeRectCallout">
              <a:avLst>
                <a:gd name="adj1" fmla="val -24682"/>
                <a:gd name="adj2" fmla="val -74271"/>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fontAlgn="auto">
                <a:lnSpc>
                  <a:spcPct val="150000"/>
                </a:lnSpc>
                <a:spcBef>
                  <a:spcPts val="0"/>
                </a:spcBef>
                <a:spcAft>
                  <a:spcPts val="0"/>
                </a:spcAft>
              </a:pPr>
              <a:endParaRPr lang="ja-JP" altLang="en-US" dirty="0">
                <a:solidFill>
                  <a:prstClr val="black"/>
                </a:solidFill>
                <a:latin typeface="メイリオ" pitchFamily="50" charset="-128"/>
                <a:ea typeface="メイリオ" pitchFamily="50" charset="-128"/>
              </a:endParaRPr>
            </a:p>
          </p:txBody>
        </p:sp>
        <p:sp>
          <p:nvSpPr>
            <p:cNvPr id="58" name="正方形/長方形 57"/>
            <p:cNvSpPr/>
            <p:nvPr/>
          </p:nvSpPr>
          <p:spPr>
            <a:xfrm>
              <a:off x="571472" y="5686441"/>
              <a:ext cx="2357454" cy="50006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US" altLang="ja-JP" sz="2400" b="1" dirty="0" smtClean="0">
                  <a:solidFill>
                    <a:prstClr val="black">
                      <a:lumMod val="75000"/>
                      <a:lumOff val="25000"/>
                    </a:prstClr>
                  </a:solidFill>
                </a:rPr>
                <a:t>GPU</a:t>
              </a:r>
              <a:endParaRPr lang="ja-JP" altLang="en-US" b="1" dirty="0">
                <a:solidFill>
                  <a:prstClr val="black">
                    <a:lumMod val="75000"/>
                    <a:lumOff val="25000"/>
                  </a:prstClr>
                </a:solidFill>
              </a:endParaRPr>
            </a:p>
          </p:txBody>
        </p:sp>
        <p:sp>
          <p:nvSpPr>
            <p:cNvPr id="55" name="正方形/長方形 54"/>
            <p:cNvSpPr/>
            <p:nvPr/>
          </p:nvSpPr>
          <p:spPr>
            <a:xfrm>
              <a:off x="571472" y="4386269"/>
              <a:ext cx="2357454" cy="50006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fontAlgn="auto">
                <a:spcBef>
                  <a:spcPts val="0"/>
                </a:spcBef>
                <a:spcAft>
                  <a:spcPts val="0"/>
                </a:spcAft>
              </a:pPr>
              <a:r>
                <a:rPr lang="en-US" altLang="ja-JP" sz="2400" b="1" dirty="0" smtClean="0">
                  <a:solidFill>
                    <a:prstClr val="black">
                      <a:lumMod val="75000"/>
                      <a:lumOff val="25000"/>
                    </a:prstClr>
                  </a:solidFill>
                </a:rPr>
                <a:t>CPU</a:t>
              </a:r>
              <a:endParaRPr lang="ja-JP" altLang="en-US" b="1" dirty="0">
                <a:solidFill>
                  <a:prstClr val="black">
                    <a:lumMod val="75000"/>
                    <a:lumOff val="25000"/>
                  </a:prstClr>
                </a:solidFill>
              </a:endParaRPr>
            </a:p>
          </p:txBody>
        </p:sp>
        <p:sp>
          <p:nvSpPr>
            <p:cNvPr id="57" name="上下矢印 56"/>
            <p:cNvSpPr/>
            <p:nvPr/>
          </p:nvSpPr>
          <p:spPr>
            <a:xfrm>
              <a:off x="785786" y="4953011"/>
              <a:ext cx="1905966" cy="642942"/>
            </a:xfrm>
            <a:prstGeom prst="upDownArrow">
              <a:avLst>
                <a:gd name="adj1" fmla="val 52318"/>
                <a:gd name="adj2" fmla="val 28100"/>
              </a:avLst>
            </a:prstGeom>
          </p:spPr>
          <p:style>
            <a:lnRef idx="3">
              <a:schemeClr val="lt1"/>
            </a:lnRef>
            <a:fillRef idx="1">
              <a:schemeClr val="accent4"/>
            </a:fillRef>
            <a:effectRef idx="1">
              <a:schemeClr val="accent4"/>
            </a:effectRef>
            <a:fontRef idx="minor">
              <a:schemeClr val="lt1"/>
            </a:fontRef>
          </p:style>
          <p:txBody>
            <a:bodyPr rtlCol="0" anchor="ctr"/>
            <a:lstStyle/>
            <a:p>
              <a:pPr algn="ctr" fontAlgn="auto">
                <a:spcBef>
                  <a:spcPts val="0"/>
                </a:spcBef>
                <a:spcAft>
                  <a:spcPts val="0"/>
                </a:spcAft>
              </a:pPr>
              <a:r>
                <a:rPr lang="en-US" altLang="ja-JP" b="1" dirty="0" smtClean="0">
                  <a:solidFill>
                    <a:prstClr val="black">
                      <a:lumMod val="75000"/>
                      <a:lumOff val="25000"/>
                    </a:prstClr>
                  </a:solidFill>
                  <a:latin typeface="メイリオ" pitchFamily="50" charset="-128"/>
                  <a:ea typeface="メイリオ" pitchFamily="50" charset="-128"/>
                </a:rPr>
                <a:t>CUDA</a:t>
              </a:r>
              <a:endParaRPr lang="ja-JP" altLang="en-US" b="1" dirty="0">
                <a:solidFill>
                  <a:prstClr val="black">
                    <a:lumMod val="75000"/>
                    <a:lumOff val="25000"/>
                  </a:prstClr>
                </a:solidFill>
                <a:latin typeface="メイリオ" pitchFamily="50" charset="-128"/>
                <a:ea typeface="メイリオ" pitchFamily="50" charset="-128"/>
              </a:endParaRPr>
            </a:p>
          </p:txBody>
        </p:sp>
      </p:gr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r>
              <a:rPr lang="en-US" altLang="ja-JP" dirty="0" smtClean="0"/>
              <a:t>Complexity of implementation</a:t>
            </a:r>
            <a:endParaRPr lang="ja-JP" altLang="en-US" dirty="0"/>
          </a:p>
        </p:txBody>
      </p:sp>
      <p:sp>
        <p:nvSpPr>
          <p:cNvPr id="24579" name="Rectangle 3"/>
          <p:cNvSpPr>
            <a:spLocks noGrp="1" noChangeArrowheads="1"/>
          </p:cNvSpPr>
          <p:nvPr>
            <p:ph idx="1"/>
          </p:nvPr>
        </p:nvSpPr>
        <p:spPr>
          <a:xfrm>
            <a:off x="457200" y="1219200"/>
            <a:ext cx="4686304" cy="4937760"/>
          </a:xfrm>
        </p:spPr>
        <p:txBody>
          <a:bodyPr anchor="ctr">
            <a:normAutofit/>
          </a:bodyPr>
          <a:lstStyle/>
          <a:p>
            <a:pPr>
              <a:lnSpc>
                <a:spcPct val="130000"/>
              </a:lnSpc>
            </a:pPr>
            <a:r>
              <a:rPr lang="en-US" altLang="ja-JP" sz="2000" dirty="0" smtClean="0">
                <a:latin typeface="メイリオ" pitchFamily="50" charset="-128"/>
                <a:ea typeface="メイリオ" pitchFamily="50" charset="-128"/>
              </a:rPr>
              <a:t>CPU,GPU,MPI</a:t>
            </a:r>
          </a:p>
          <a:p>
            <a:pPr>
              <a:lnSpc>
                <a:spcPct val="130000"/>
              </a:lnSpc>
            </a:pPr>
            <a:r>
              <a:rPr lang="en-US" altLang="ja-JP" sz="2000" dirty="0" smtClean="0">
                <a:latin typeface="メイリオ" pitchFamily="50" charset="-128"/>
                <a:ea typeface="メイリオ" pitchFamily="50" charset="-128"/>
              </a:rPr>
              <a:t>Code for omputation is concise, code for parallelization isn’t.</a:t>
            </a:r>
            <a:endParaRPr lang="ja-JP" altLang="en-US" sz="2000" dirty="0" smtClean="0">
              <a:latin typeface="メイリオ" pitchFamily="50" charset="-128"/>
              <a:ea typeface="メイリオ" pitchFamily="50" charset="-128"/>
            </a:endParaRPr>
          </a:p>
          <a:p>
            <a:pPr lvl="1">
              <a:lnSpc>
                <a:spcPct val="130000"/>
              </a:lnSpc>
            </a:pPr>
            <a:r>
              <a:rPr lang="en-US" altLang="ja-JP" sz="1700" dirty="0" smtClean="0">
                <a:latin typeface="メイリオ" pitchFamily="50" charset="-128"/>
                <a:ea typeface="メイリオ" pitchFamily="50" charset="-128"/>
              </a:rPr>
              <a:t>Problem decomposition</a:t>
            </a:r>
          </a:p>
          <a:p>
            <a:pPr lvl="1">
              <a:lnSpc>
                <a:spcPct val="130000"/>
              </a:lnSpc>
            </a:pPr>
            <a:r>
              <a:rPr lang="en-US" altLang="ja-JP" sz="1700" dirty="0" smtClean="0">
                <a:latin typeface="メイリオ" pitchFamily="50" charset="-128"/>
                <a:ea typeface="メイリオ" pitchFamily="50" charset="-128"/>
              </a:rPr>
              <a:t>Boundary exchange</a:t>
            </a:r>
            <a:endParaRPr lang="ja-JP" altLang="en-US" sz="1700" dirty="0" smtClean="0">
              <a:latin typeface="メイリオ" pitchFamily="50" charset="-128"/>
              <a:ea typeface="メイリオ" pitchFamily="50" charset="-128"/>
            </a:endParaRPr>
          </a:p>
          <a:p>
            <a:pPr lvl="1">
              <a:lnSpc>
                <a:spcPct val="130000"/>
              </a:lnSpc>
            </a:pPr>
            <a:r>
              <a:rPr lang="en-US" altLang="ja-JP" sz="1700" dirty="0" smtClean="0">
                <a:solidFill>
                  <a:srgbClr val="FF0000"/>
                </a:solidFill>
                <a:latin typeface="メイリオ" pitchFamily="50" charset="-128"/>
                <a:ea typeface="メイリオ" pitchFamily="50" charset="-128"/>
              </a:rPr>
              <a:t>GPUs cannot communicate directly </a:t>
            </a:r>
            <a:endParaRPr lang="ja-JP" altLang="en-US" sz="1700" dirty="0" smtClean="0">
              <a:solidFill>
                <a:srgbClr val="FF0000"/>
              </a:solidFill>
              <a:latin typeface="メイリオ" pitchFamily="50" charset="-128"/>
              <a:ea typeface="メイリオ" pitchFamily="50" charset="-128"/>
            </a:endParaRPr>
          </a:p>
          <a:p>
            <a:pPr lvl="1">
              <a:lnSpc>
                <a:spcPct val="130000"/>
              </a:lnSpc>
            </a:pPr>
            <a:r>
              <a:rPr lang="en-US" altLang="ja-JP" sz="1700" dirty="0" smtClean="0">
                <a:latin typeface="メイリオ" pitchFamily="50" charset="-128"/>
                <a:ea typeface="メイリオ" pitchFamily="50" charset="-128"/>
              </a:rPr>
              <a:t>GPU-&gt;CPU </a:t>
            </a:r>
            <a:r>
              <a:rPr lang="en-US" altLang="ja-JP" sz="1700" b="1" dirty="0" smtClean="0">
                <a:latin typeface="メイリオ" pitchFamily="50" charset="-128"/>
                <a:ea typeface="メイリオ" pitchFamily="50" charset="-128"/>
              </a:rPr>
              <a:t>-&gt;</a:t>
            </a:r>
            <a:r>
              <a:rPr lang="en-US" altLang="ja-JP" sz="1700" dirty="0" smtClean="0">
                <a:latin typeface="メイリオ" pitchFamily="50" charset="-128"/>
                <a:ea typeface="メイリオ" pitchFamily="50" charset="-128"/>
              </a:rPr>
              <a:t> CPU-&gt;GPU</a:t>
            </a:r>
            <a:endParaRPr lang="ja-JP" altLang="en-US" sz="1700" dirty="0" smtClean="0">
              <a:latin typeface="メイリオ" pitchFamily="50" charset="-128"/>
              <a:ea typeface="メイリオ" pitchFamily="50" charset="-128"/>
            </a:endParaRPr>
          </a:p>
          <a:p>
            <a:pPr>
              <a:lnSpc>
                <a:spcPct val="130000"/>
              </a:lnSpc>
            </a:pPr>
            <a:r>
              <a:rPr lang="en-US" altLang="ja-JP" sz="2000" dirty="0" smtClean="0">
                <a:latin typeface="メイリオ" pitchFamily="50" charset="-128"/>
                <a:ea typeface="メイリオ" pitchFamily="50" charset="-128"/>
              </a:rPr>
              <a:t>Code for optimization brings more complicacy</a:t>
            </a:r>
          </a:p>
          <a:p>
            <a:pPr>
              <a:lnSpc>
                <a:spcPct val="130000"/>
              </a:lnSpc>
            </a:pPr>
            <a:r>
              <a:rPr lang="en-US" altLang="ja-JP" sz="2000" dirty="0" smtClean="0">
                <a:solidFill>
                  <a:srgbClr val="FF0000"/>
                </a:solidFill>
                <a:latin typeface="メイリオ" pitchFamily="50" charset="-128"/>
                <a:ea typeface="メイリオ" pitchFamily="50" charset="-128"/>
              </a:rPr>
              <a:t>Most difficult parts are non-essential for stencil computation </a:t>
            </a:r>
            <a:endParaRPr lang="ja-JP" altLang="en-US" sz="2000" dirty="0" smtClean="0">
              <a:solidFill>
                <a:srgbClr val="FF0000"/>
              </a:solidFill>
              <a:latin typeface="メイリオ" pitchFamily="50" charset="-128"/>
              <a:ea typeface="メイリオ" pitchFamily="50" charset="-128"/>
            </a:endParaRPr>
          </a:p>
        </p:txBody>
      </p:sp>
      <p:sp>
        <p:nvSpPr>
          <p:cNvPr id="7" name="スライド番号プレースホルダ 6"/>
          <p:cNvSpPr>
            <a:spLocks noGrp="1"/>
          </p:cNvSpPr>
          <p:nvPr>
            <p:ph type="sldNum" sz="quarter" idx="12"/>
          </p:nvPr>
        </p:nvSpPr>
        <p:spPr/>
        <p:txBody>
          <a:bodyPr/>
          <a:lstStyle/>
          <a:p>
            <a:pPr algn="r"/>
            <a:fld id="{D4C49B74-5DB2-4B03-B1D2-7F6A3C51C318}" type="slidenum">
              <a:rPr lang="en-US" smtClean="0">
                <a:solidFill>
                  <a:srgbClr val="464653"/>
                </a:solidFill>
              </a:rPr>
              <a:pPr algn="r"/>
              <a:t>99</a:t>
            </a:fld>
            <a:endParaRPr lang="en-US">
              <a:solidFill>
                <a:srgbClr val="464653"/>
              </a:solidFill>
            </a:endParaRPr>
          </a:p>
        </p:txBody>
      </p:sp>
      <p:grpSp>
        <p:nvGrpSpPr>
          <p:cNvPr id="2" name="グループ化 7"/>
          <p:cNvGrpSpPr/>
          <p:nvPr/>
        </p:nvGrpSpPr>
        <p:grpSpPr>
          <a:xfrm>
            <a:off x="4929190" y="1714488"/>
            <a:ext cx="3721094" cy="3435758"/>
            <a:chOff x="1387906" y="597198"/>
            <a:chExt cx="6010997" cy="5550069"/>
          </a:xfrm>
        </p:grpSpPr>
        <p:sp>
          <p:nvSpPr>
            <p:cNvPr id="10" name="角丸四角形 9"/>
            <p:cNvSpPr/>
            <p:nvPr/>
          </p:nvSpPr>
          <p:spPr>
            <a:xfrm rot="5400000">
              <a:off x="827450" y="2818587"/>
              <a:ext cx="5550068" cy="1107289"/>
            </a:xfrm>
            <a:prstGeom prst="roundRect">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kumimoji="0" lang="en-US" altLang="ja-JP" sz="2400" dirty="0" smtClean="0">
                  <a:solidFill>
                    <a:prstClr val="black"/>
                  </a:solidFill>
                </a:rPr>
                <a:t>GPU</a:t>
              </a:r>
              <a:endParaRPr lang="ja-JP" altLang="en-US" sz="2400" dirty="0">
                <a:solidFill>
                  <a:prstClr val="black"/>
                </a:solidFill>
              </a:endParaRPr>
            </a:p>
          </p:txBody>
        </p:sp>
        <p:sp>
          <p:nvSpPr>
            <p:cNvPr id="11" name="角丸四角形 10"/>
            <p:cNvSpPr/>
            <p:nvPr/>
          </p:nvSpPr>
          <p:spPr>
            <a:xfrm rot="5400000">
              <a:off x="3042028" y="2106760"/>
              <a:ext cx="5550068" cy="2530946"/>
            </a:xfrm>
            <a:prstGeom prst="roundRect">
              <a:avLst>
                <a:gd name="adj" fmla="val 8221"/>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kumimoji="0" lang="en-US" altLang="ja-JP" sz="2400" dirty="0">
                  <a:solidFill>
                    <a:prstClr val="black"/>
                  </a:solidFill>
                </a:rPr>
                <a:t>C</a:t>
              </a:r>
              <a:r>
                <a:rPr kumimoji="0" lang="en-US" altLang="ja-JP" sz="2400" dirty="0" smtClean="0">
                  <a:solidFill>
                    <a:prstClr val="black"/>
                  </a:solidFill>
                </a:rPr>
                <a:t>PU</a:t>
              </a:r>
              <a:endParaRPr lang="ja-JP" altLang="en-US" sz="2400" dirty="0">
                <a:solidFill>
                  <a:prstClr val="black"/>
                </a:solidFill>
              </a:endParaRPr>
            </a:p>
          </p:txBody>
        </p:sp>
        <p:sp>
          <p:nvSpPr>
            <p:cNvPr id="12" name="角丸四角形 11"/>
            <p:cNvSpPr/>
            <p:nvPr/>
          </p:nvSpPr>
          <p:spPr>
            <a:xfrm>
              <a:off x="1387906" y="3317555"/>
              <a:ext cx="6010997" cy="120015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en-US" altLang="ja-JP" sz="2400" dirty="0" smtClean="0">
                  <a:solidFill>
                    <a:prstClr val="black"/>
                  </a:solidFill>
                </a:rPr>
                <a:t>Node 1</a:t>
              </a:r>
              <a:endParaRPr lang="ja-JP" altLang="en-US" sz="2400" dirty="0">
                <a:solidFill>
                  <a:prstClr val="black"/>
                </a:solidFill>
              </a:endParaRPr>
            </a:p>
          </p:txBody>
        </p:sp>
        <p:grpSp>
          <p:nvGrpSpPr>
            <p:cNvPr id="3" name="グループ化 160"/>
            <p:cNvGrpSpPr/>
            <p:nvPr/>
          </p:nvGrpSpPr>
          <p:grpSpPr>
            <a:xfrm>
              <a:off x="3127931" y="2197407"/>
              <a:ext cx="3875516" cy="3440466"/>
              <a:chOff x="-2357488" y="1"/>
              <a:chExt cx="13358915" cy="10501359"/>
            </a:xfrm>
          </p:grpSpPr>
          <p:sp>
            <p:nvSpPr>
              <p:cNvPr id="16" name="正方形/長方形 15"/>
              <p:cNvSpPr/>
              <p:nvPr/>
            </p:nvSpPr>
            <p:spPr>
              <a:xfrm rot="5400000">
                <a:off x="8215339" y="3857634"/>
                <a:ext cx="214314"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7" name="正方形/長方形 16"/>
              <p:cNvSpPr/>
              <p:nvPr/>
            </p:nvSpPr>
            <p:spPr>
              <a:xfrm rot="5400000">
                <a:off x="10358479" y="3857635"/>
                <a:ext cx="214314"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8" name="正方形/長方形 17"/>
              <p:cNvSpPr/>
              <p:nvPr/>
            </p:nvSpPr>
            <p:spPr>
              <a:xfrm rot="5400000">
                <a:off x="7429522" y="5072080"/>
                <a:ext cx="1785947"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正方形/長方形 18"/>
              <p:cNvSpPr/>
              <p:nvPr/>
            </p:nvSpPr>
            <p:spPr>
              <a:xfrm rot="5400000">
                <a:off x="9572661" y="5072081"/>
                <a:ext cx="1785949"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0" name="正方形/長方形 19"/>
              <p:cNvSpPr/>
              <p:nvPr/>
            </p:nvSpPr>
            <p:spPr>
              <a:xfrm rot="5400000">
                <a:off x="-2428927" y="1214449"/>
                <a:ext cx="1357323"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1" name="正方形/長方形 20"/>
              <p:cNvSpPr/>
              <p:nvPr/>
            </p:nvSpPr>
            <p:spPr>
              <a:xfrm>
                <a:off x="-1857422" y="428629"/>
                <a:ext cx="2357454" cy="2143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2" name="正方形/長方形 21"/>
              <p:cNvSpPr/>
              <p:nvPr/>
            </p:nvSpPr>
            <p:spPr>
              <a:xfrm>
                <a:off x="-1857422" y="2000265"/>
                <a:ext cx="2357454" cy="2143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3" name="正方形/長方形 22"/>
              <p:cNvSpPr/>
              <p:nvPr/>
            </p:nvSpPr>
            <p:spPr>
              <a:xfrm>
                <a:off x="-1857422" y="428629"/>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4" name="正方形/長方形 23"/>
              <p:cNvSpPr/>
              <p:nvPr/>
            </p:nvSpPr>
            <p:spPr>
              <a:xfrm>
                <a:off x="-2357488" y="428629"/>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5" name="正方形/長方形 24"/>
              <p:cNvSpPr/>
              <p:nvPr/>
            </p:nvSpPr>
            <p:spPr>
              <a:xfrm>
                <a:off x="714346" y="428629"/>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6" name="正方形/長方形 25"/>
              <p:cNvSpPr/>
              <p:nvPr/>
            </p:nvSpPr>
            <p:spPr>
              <a:xfrm>
                <a:off x="-1857422" y="2428893"/>
                <a:ext cx="235745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7" name="正方形/長方形 26"/>
              <p:cNvSpPr/>
              <p:nvPr/>
            </p:nvSpPr>
            <p:spPr>
              <a:xfrm>
                <a:off x="-1857422" y="1"/>
                <a:ext cx="235745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8" name="正方形/長方形 27"/>
              <p:cNvSpPr/>
              <p:nvPr/>
            </p:nvSpPr>
            <p:spPr>
              <a:xfrm>
                <a:off x="-2357488" y="2428893"/>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9" name="正方形/長方形 28"/>
              <p:cNvSpPr/>
              <p:nvPr/>
            </p:nvSpPr>
            <p:spPr>
              <a:xfrm>
                <a:off x="714346" y="2428893"/>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0" name="正方形/長方形 29"/>
              <p:cNvSpPr/>
              <p:nvPr/>
            </p:nvSpPr>
            <p:spPr>
              <a:xfrm>
                <a:off x="714346" y="1"/>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1" name="正方形/長方形 30"/>
              <p:cNvSpPr/>
              <p:nvPr/>
            </p:nvSpPr>
            <p:spPr>
              <a:xfrm>
                <a:off x="-2357488" y="1"/>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2" name="正方形/長方形 31"/>
              <p:cNvSpPr/>
              <p:nvPr/>
            </p:nvSpPr>
            <p:spPr>
              <a:xfrm>
                <a:off x="-1857421" y="4286280"/>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3" name="正方形/長方形 32"/>
              <p:cNvSpPr/>
              <p:nvPr/>
            </p:nvSpPr>
            <p:spPr>
              <a:xfrm>
                <a:off x="-2357487" y="428628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4" name="正方形/長方形 33"/>
              <p:cNvSpPr/>
              <p:nvPr/>
            </p:nvSpPr>
            <p:spPr>
              <a:xfrm>
                <a:off x="714347" y="428628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5" name="正方形/長方形 34"/>
              <p:cNvSpPr/>
              <p:nvPr/>
            </p:nvSpPr>
            <p:spPr>
              <a:xfrm>
                <a:off x="-1857421" y="6286546"/>
                <a:ext cx="2357454" cy="21431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6" name="正方形/長方形 35"/>
              <p:cNvSpPr/>
              <p:nvPr/>
            </p:nvSpPr>
            <p:spPr>
              <a:xfrm>
                <a:off x="-1857421" y="3857652"/>
                <a:ext cx="2357454" cy="21431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7" name="正方形/長方形 36"/>
              <p:cNvSpPr/>
              <p:nvPr/>
            </p:nvSpPr>
            <p:spPr>
              <a:xfrm>
                <a:off x="-2357487" y="628654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8" name="正方形/長方形 37"/>
              <p:cNvSpPr/>
              <p:nvPr/>
            </p:nvSpPr>
            <p:spPr>
              <a:xfrm>
                <a:off x="714347" y="628654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39" name="正方形/長方形 38"/>
              <p:cNvSpPr/>
              <p:nvPr/>
            </p:nvSpPr>
            <p:spPr>
              <a:xfrm>
                <a:off x="714347" y="3857652"/>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0" name="正方形/長方形 39"/>
              <p:cNvSpPr/>
              <p:nvPr/>
            </p:nvSpPr>
            <p:spPr>
              <a:xfrm>
                <a:off x="-2357487" y="3857652"/>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1" name="正方形/長方形 40"/>
              <p:cNvSpPr/>
              <p:nvPr/>
            </p:nvSpPr>
            <p:spPr>
              <a:xfrm>
                <a:off x="3286115" y="428629"/>
                <a:ext cx="2357454" cy="2143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2" name="正方形/長方形 41"/>
              <p:cNvSpPr/>
              <p:nvPr/>
            </p:nvSpPr>
            <p:spPr>
              <a:xfrm>
                <a:off x="3286115" y="2000265"/>
                <a:ext cx="2357454" cy="2143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3" name="正方形/長方形 42"/>
              <p:cNvSpPr/>
              <p:nvPr/>
            </p:nvSpPr>
            <p:spPr>
              <a:xfrm>
                <a:off x="3286115" y="428629"/>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4" name="正方形/長方形 43"/>
              <p:cNvSpPr/>
              <p:nvPr/>
            </p:nvSpPr>
            <p:spPr>
              <a:xfrm>
                <a:off x="2786049" y="428629"/>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5" name="正方形/長方形 44"/>
              <p:cNvSpPr/>
              <p:nvPr/>
            </p:nvSpPr>
            <p:spPr>
              <a:xfrm>
                <a:off x="5857882" y="428629"/>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6" name="正方形/長方形 45"/>
              <p:cNvSpPr/>
              <p:nvPr/>
            </p:nvSpPr>
            <p:spPr>
              <a:xfrm>
                <a:off x="3286115" y="2428893"/>
                <a:ext cx="235745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7" name="正方形/長方形 46"/>
              <p:cNvSpPr/>
              <p:nvPr/>
            </p:nvSpPr>
            <p:spPr>
              <a:xfrm>
                <a:off x="3286115" y="1"/>
                <a:ext cx="235745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8" name="正方形/長方形 47"/>
              <p:cNvSpPr/>
              <p:nvPr/>
            </p:nvSpPr>
            <p:spPr>
              <a:xfrm>
                <a:off x="2786049" y="2428893"/>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9" name="正方形/長方形 48"/>
              <p:cNvSpPr/>
              <p:nvPr/>
            </p:nvSpPr>
            <p:spPr>
              <a:xfrm>
                <a:off x="5857882" y="2428893"/>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0" name="正方形/長方形 49"/>
              <p:cNvSpPr/>
              <p:nvPr/>
            </p:nvSpPr>
            <p:spPr>
              <a:xfrm>
                <a:off x="5857882" y="1"/>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1" name="正方形/長方形 50"/>
              <p:cNvSpPr/>
              <p:nvPr/>
            </p:nvSpPr>
            <p:spPr>
              <a:xfrm>
                <a:off x="2786049" y="1"/>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2" name="正方形/長方形 51"/>
              <p:cNvSpPr/>
              <p:nvPr/>
            </p:nvSpPr>
            <p:spPr>
              <a:xfrm>
                <a:off x="3286115" y="4286280"/>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3" name="正方形/長方形 52"/>
              <p:cNvSpPr/>
              <p:nvPr/>
            </p:nvSpPr>
            <p:spPr>
              <a:xfrm>
                <a:off x="2786049" y="428628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4" name="正方形/長方形 53"/>
              <p:cNvSpPr/>
              <p:nvPr/>
            </p:nvSpPr>
            <p:spPr>
              <a:xfrm>
                <a:off x="5857882" y="428628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5" name="正方形/長方形 54"/>
              <p:cNvSpPr/>
              <p:nvPr/>
            </p:nvSpPr>
            <p:spPr>
              <a:xfrm>
                <a:off x="3286115" y="6286546"/>
                <a:ext cx="2357454" cy="21431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6" name="正方形/長方形 55"/>
              <p:cNvSpPr/>
              <p:nvPr/>
            </p:nvSpPr>
            <p:spPr>
              <a:xfrm>
                <a:off x="3286115" y="3857652"/>
                <a:ext cx="2357454" cy="21431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7" name="正方形/長方形 56"/>
              <p:cNvSpPr/>
              <p:nvPr/>
            </p:nvSpPr>
            <p:spPr>
              <a:xfrm>
                <a:off x="2786049" y="628654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8" name="正方形/長方形 57"/>
              <p:cNvSpPr/>
              <p:nvPr/>
            </p:nvSpPr>
            <p:spPr>
              <a:xfrm>
                <a:off x="5857882" y="628654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9" name="正方形/長方形 58"/>
              <p:cNvSpPr/>
              <p:nvPr/>
            </p:nvSpPr>
            <p:spPr>
              <a:xfrm>
                <a:off x="5857882" y="3857648"/>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0" name="正方形/長方形 59"/>
              <p:cNvSpPr/>
              <p:nvPr/>
            </p:nvSpPr>
            <p:spPr>
              <a:xfrm>
                <a:off x="2786041" y="3857650"/>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1" name="右矢印 60"/>
              <p:cNvSpPr/>
              <p:nvPr/>
            </p:nvSpPr>
            <p:spPr>
              <a:xfrm>
                <a:off x="1428727" y="1143009"/>
                <a:ext cx="83344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2" name="右矢印 61"/>
              <p:cNvSpPr/>
              <p:nvPr/>
            </p:nvSpPr>
            <p:spPr>
              <a:xfrm rot="5400000">
                <a:off x="4155277" y="2845615"/>
                <a:ext cx="83344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3" name="右矢印 62"/>
              <p:cNvSpPr/>
              <p:nvPr/>
            </p:nvSpPr>
            <p:spPr>
              <a:xfrm rot="10800000">
                <a:off x="1500165" y="4714909"/>
                <a:ext cx="83344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4" name="正方形/長方形 63"/>
              <p:cNvSpPr/>
              <p:nvPr/>
            </p:nvSpPr>
            <p:spPr>
              <a:xfrm rot="5400000">
                <a:off x="-285785" y="1214448"/>
                <a:ext cx="1357323"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5" name="正方形/長方形 64"/>
              <p:cNvSpPr/>
              <p:nvPr/>
            </p:nvSpPr>
            <p:spPr>
              <a:xfrm rot="5400000">
                <a:off x="2714611" y="1214448"/>
                <a:ext cx="1357323"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6" name="正方形/長方形 65"/>
              <p:cNvSpPr/>
              <p:nvPr/>
            </p:nvSpPr>
            <p:spPr>
              <a:xfrm rot="5400000">
                <a:off x="4857751" y="1214448"/>
                <a:ext cx="1357323"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7" name="正方形/長方形 66"/>
              <p:cNvSpPr/>
              <p:nvPr/>
            </p:nvSpPr>
            <p:spPr>
              <a:xfrm>
                <a:off x="8215339" y="4286260"/>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8" name="正方形/長方形 67"/>
              <p:cNvSpPr/>
              <p:nvPr/>
            </p:nvSpPr>
            <p:spPr>
              <a:xfrm>
                <a:off x="7715273" y="428626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9" name="正方形/長方形 68"/>
              <p:cNvSpPr/>
              <p:nvPr/>
            </p:nvSpPr>
            <p:spPr>
              <a:xfrm>
                <a:off x="10787106" y="4286260"/>
                <a:ext cx="214314" cy="178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0" name="正方形/長方形 69"/>
              <p:cNvSpPr/>
              <p:nvPr/>
            </p:nvSpPr>
            <p:spPr>
              <a:xfrm>
                <a:off x="8215339" y="6286526"/>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1" name="正方形/長方形 70"/>
              <p:cNvSpPr/>
              <p:nvPr/>
            </p:nvSpPr>
            <p:spPr>
              <a:xfrm>
                <a:off x="8215339" y="3857632"/>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2" name="正方形/長方形 71"/>
              <p:cNvSpPr/>
              <p:nvPr/>
            </p:nvSpPr>
            <p:spPr>
              <a:xfrm>
                <a:off x="7715273" y="628652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3" name="正方形/長方形 72"/>
              <p:cNvSpPr/>
              <p:nvPr/>
            </p:nvSpPr>
            <p:spPr>
              <a:xfrm>
                <a:off x="10787106" y="6286526"/>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4" name="正方形/長方形 73"/>
              <p:cNvSpPr/>
              <p:nvPr/>
            </p:nvSpPr>
            <p:spPr>
              <a:xfrm>
                <a:off x="10787106" y="3857628"/>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5" name="正方形/長方形 74"/>
              <p:cNvSpPr/>
              <p:nvPr/>
            </p:nvSpPr>
            <p:spPr>
              <a:xfrm>
                <a:off x="7715265" y="3857630"/>
                <a:ext cx="214314" cy="2143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6" name="正方形/長方形 75"/>
              <p:cNvSpPr/>
              <p:nvPr/>
            </p:nvSpPr>
            <p:spPr>
              <a:xfrm rot="5400000">
                <a:off x="8215339" y="6286523"/>
                <a:ext cx="214314"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7" name="正方形/長方形 76"/>
              <p:cNvSpPr/>
              <p:nvPr/>
            </p:nvSpPr>
            <p:spPr>
              <a:xfrm rot="5400000">
                <a:off x="10358479" y="6286524"/>
                <a:ext cx="214314" cy="214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8" name="右矢印 77"/>
              <p:cNvSpPr/>
              <p:nvPr/>
            </p:nvSpPr>
            <p:spPr>
              <a:xfrm>
                <a:off x="6429388" y="4714884"/>
                <a:ext cx="83344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79" name="右矢印 78"/>
              <p:cNvSpPr/>
              <p:nvPr/>
            </p:nvSpPr>
            <p:spPr>
              <a:xfrm rot="5400000">
                <a:off x="9084470" y="6917532"/>
                <a:ext cx="83344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0" name="正方形/長方形 79"/>
              <p:cNvSpPr/>
              <p:nvPr/>
            </p:nvSpPr>
            <p:spPr>
              <a:xfrm>
                <a:off x="8215346" y="8286781"/>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1" name="正方形/長方形 80"/>
              <p:cNvSpPr/>
              <p:nvPr/>
            </p:nvSpPr>
            <p:spPr>
              <a:xfrm>
                <a:off x="7715280" y="8286781"/>
                <a:ext cx="214314" cy="178595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2" name="正方形/長方形 81"/>
              <p:cNvSpPr/>
              <p:nvPr/>
            </p:nvSpPr>
            <p:spPr>
              <a:xfrm>
                <a:off x="10787113" y="8286781"/>
                <a:ext cx="214314" cy="178595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3" name="正方形/長方形 82"/>
              <p:cNvSpPr/>
              <p:nvPr/>
            </p:nvSpPr>
            <p:spPr>
              <a:xfrm>
                <a:off x="8215346" y="10287047"/>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4" name="正方形/長方形 83"/>
              <p:cNvSpPr/>
              <p:nvPr/>
            </p:nvSpPr>
            <p:spPr>
              <a:xfrm>
                <a:off x="8215346" y="7858153"/>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5" name="正方形/長方形 84"/>
              <p:cNvSpPr/>
              <p:nvPr/>
            </p:nvSpPr>
            <p:spPr>
              <a:xfrm>
                <a:off x="7715280" y="10287047"/>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6" name="正方形/長方形 85"/>
              <p:cNvSpPr/>
              <p:nvPr/>
            </p:nvSpPr>
            <p:spPr>
              <a:xfrm>
                <a:off x="10787113" y="10287047"/>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7" name="正方形/長方形 86"/>
              <p:cNvSpPr/>
              <p:nvPr/>
            </p:nvSpPr>
            <p:spPr>
              <a:xfrm>
                <a:off x="10787113" y="7858149"/>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8" name="正方形/長方形 87"/>
              <p:cNvSpPr/>
              <p:nvPr/>
            </p:nvSpPr>
            <p:spPr>
              <a:xfrm>
                <a:off x="7715272" y="7858151"/>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89" name="正方形/長方形 88"/>
              <p:cNvSpPr/>
              <p:nvPr/>
            </p:nvSpPr>
            <p:spPr>
              <a:xfrm>
                <a:off x="-1857420" y="8143906"/>
                <a:ext cx="2357454" cy="1785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0" name="正方形/長方形 89"/>
              <p:cNvSpPr/>
              <p:nvPr/>
            </p:nvSpPr>
            <p:spPr>
              <a:xfrm>
                <a:off x="-2357486" y="8143906"/>
                <a:ext cx="214314" cy="178595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1" name="正方形/長方形 90"/>
              <p:cNvSpPr/>
              <p:nvPr/>
            </p:nvSpPr>
            <p:spPr>
              <a:xfrm>
                <a:off x="714348" y="8143906"/>
                <a:ext cx="214314" cy="1785951"/>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2" name="正方形/長方形 91"/>
              <p:cNvSpPr/>
              <p:nvPr/>
            </p:nvSpPr>
            <p:spPr>
              <a:xfrm>
                <a:off x="-1857420" y="10144172"/>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3" name="正方形/長方形 92"/>
              <p:cNvSpPr/>
              <p:nvPr/>
            </p:nvSpPr>
            <p:spPr>
              <a:xfrm>
                <a:off x="-1857420" y="7715278"/>
                <a:ext cx="2357454" cy="214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4" name="正方形/長方形 93"/>
              <p:cNvSpPr/>
              <p:nvPr/>
            </p:nvSpPr>
            <p:spPr>
              <a:xfrm>
                <a:off x="-2357486" y="10144172"/>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5" name="正方形/長方形 94"/>
              <p:cNvSpPr/>
              <p:nvPr/>
            </p:nvSpPr>
            <p:spPr>
              <a:xfrm>
                <a:off x="714348" y="10144172"/>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6" name="正方形/長方形 95"/>
              <p:cNvSpPr/>
              <p:nvPr/>
            </p:nvSpPr>
            <p:spPr>
              <a:xfrm>
                <a:off x="714348" y="7715278"/>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7" name="正方形/長方形 96"/>
              <p:cNvSpPr/>
              <p:nvPr/>
            </p:nvSpPr>
            <p:spPr>
              <a:xfrm>
                <a:off x="-2357486" y="7715278"/>
                <a:ext cx="214314" cy="2143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98" name="右矢印 97"/>
              <p:cNvSpPr/>
              <p:nvPr/>
            </p:nvSpPr>
            <p:spPr>
              <a:xfrm rot="10800000">
                <a:off x="2428859" y="8786850"/>
                <a:ext cx="4762533"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sp>
          <p:nvSpPr>
            <p:cNvPr id="14" name="角丸四角形 13"/>
            <p:cNvSpPr/>
            <p:nvPr/>
          </p:nvSpPr>
          <p:spPr>
            <a:xfrm>
              <a:off x="1387906" y="2037386"/>
              <a:ext cx="6010997" cy="120015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en-US" altLang="ja-JP" sz="2400" dirty="0" smtClean="0">
                  <a:solidFill>
                    <a:prstClr val="black"/>
                  </a:solidFill>
                </a:rPr>
                <a:t>Node 0</a:t>
              </a:r>
              <a:endParaRPr lang="ja-JP" altLang="en-US" sz="2400" dirty="0">
                <a:solidFill>
                  <a:prstClr val="black"/>
                </a:solidFill>
              </a:endParaRPr>
            </a:p>
          </p:txBody>
        </p:sp>
        <p:sp>
          <p:nvSpPr>
            <p:cNvPr id="15" name="角丸四角形 14"/>
            <p:cNvSpPr/>
            <p:nvPr/>
          </p:nvSpPr>
          <p:spPr>
            <a:xfrm>
              <a:off x="1387906" y="4597724"/>
              <a:ext cx="6010997" cy="120015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fontAlgn="auto">
                <a:spcBef>
                  <a:spcPts val="0"/>
                </a:spcBef>
                <a:spcAft>
                  <a:spcPts val="0"/>
                </a:spcAft>
              </a:pPr>
              <a:r>
                <a:rPr lang="en-US" altLang="ja-JP" sz="2400" dirty="0" smtClean="0">
                  <a:solidFill>
                    <a:prstClr val="black"/>
                  </a:solidFill>
                </a:rPr>
                <a:t>Node 2</a:t>
              </a:r>
              <a:endParaRPr lang="ja-JP" altLang="en-US" sz="2400" dirty="0">
                <a:solidFill>
                  <a:prstClr val="black"/>
                </a:solidFill>
              </a:endParaRPr>
            </a:p>
          </p:txBody>
        </p:sp>
      </p:grpSp>
      <p:sp>
        <p:nvSpPr>
          <p:cNvPr id="99" name="テキスト ボックス 98"/>
          <p:cNvSpPr txBox="1"/>
          <p:nvPr/>
        </p:nvSpPr>
        <p:spPr>
          <a:xfrm>
            <a:off x="5143504" y="5429264"/>
            <a:ext cx="3643338" cy="338554"/>
          </a:xfrm>
          <a:prstGeom prst="rect">
            <a:avLst/>
          </a:prstGeom>
          <a:noFill/>
        </p:spPr>
        <p:txBody>
          <a:bodyPr wrap="square" rtlCol="0">
            <a:spAutoFit/>
          </a:bodyPr>
          <a:lstStyle/>
          <a:p>
            <a:pPr fontAlgn="auto">
              <a:spcBef>
                <a:spcPts val="0"/>
              </a:spcBef>
              <a:spcAft>
                <a:spcPts val="0"/>
              </a:spcAft>
            </a:pPr>
            <a:r>
              <a:rPr lang="en-US" altLang="ja-JP" sz="1600" dirty="0" smtClean="0">
                <a:solidFill>
                  <a:prstClr val="black"/>
                </a:solidFill>
                <a:latin typeface="メイリオ" pitchFamily="50" charset="-128"/>
                <a:ea typeface="メイリオ" pitchFamily="50" charset="-128"/>
              </a:rPr>
              <a:t>Procedure of boundary exchange</a:t>
            </a:r>
            <a:endParaRPr lang="ja-JP" altLang="en-US" sz="1600" dirty="0">
              <a:solidFill>
                <a:prstClr val="black"/>
              </a:solidFill>
              <a:latin typeface="メイリオ" pitchFamily="50" charset="-128"/>
              <a:ea typeface="メイリオ" pitchFamily="50" charset="-128"/>
            </a:endParaRPr>
          </a:p>
        </p:txBody>
      </p:sp>
    </p:spTree>
  </p:cSld>
  <p:clrMapOvr>
    <a:masterClrMapping/>
  </p:clrMapOvr>
  <p:transition/>
  <p:timing>
    <p:tnLst>
      <p:par>
        <p:cTn id="1" dur="indefinite" restart="never" nodeType="tmRoot"/>
      </p:par>
    </p:tnLst>
  </p:timing>
</p:sld>
</file>

<file path=ppt/theme/_rels/theme23.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1_標準デザイン">
  <a:themeElements>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fontScheme name="1_標準デザイ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標準デザイン">
  <a:themeElements>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fontScheme name="1_標準デザイ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標準デザイン">
  <a:themeElements>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fontScheme name="1_標準デザイ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defRPr kumimoji="0" lang="en-GB" sz="2000" b="0" i="0" u="none" strike="noStrike" cap="none" normalizeH="0" baseline="0" smtClean="0">
            <a:ln>
              <a:noFill/>
            </a:ln>
            <a:solidFill>
              <a:schemeClr val="bg1"/>
            </a:solidFill>
            <a:effectLst/>
            <a:latin typeface="Comic Sans MS" pitchFamily="66" charset="0"/>
            <a:ea typeface="ＭＳ Ｐゴシック"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defRPr kumimoji="0" lang="en-GB" sz="2000" b="0" i="0" u="none" strike="noStrike" cap="none" normalizeH="0" baseline="0" smtClean="0">
            <a:ln>
              <a:noFill/>
            </a:ln>
            <a:solidFill>
              <a:schemeClr val="bg1"/>
            </a:solidFill>
            <a:effectLst/>
            <a:latin typeface="Comic Sans MS" pitchFamily="66"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7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HGP創英角ｺﾞｼｯｸUB"/>
        <a:cs typeface=""/>
      </a:majorFont>
      <a:minorFont>
        <a:latin typeface="Arial"/>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solidFill>
            <a:srgbClr val="00B4A0"/>
          </a:solidFill>
          <a:prstDash val="solid"/>
          <a:round/>
          <a:headEnd type="none" w="med" len="med"/>
          <a:tailEnd type="none" w="med" len="med"/>
        </a:ln>
        <a:effectLst/>
        <a:extLst>
          <a:ext uri="{AF507438-7753-43E0-B8FC-AC1667EBCBE1}">
            <a14:hiddenEffects xmlns="" xmlns:a14="http://schemas.microsoft.com/office/drawing/2010/main">
              <a:effectLst>
                <a:outerShdw dist="17961" dir="2700000" algn="ctr" rotWithShape="0">
                  <a:schemeClr val="bg2">
                    <a:alpha val="50000"/>
                  </a:schemeClr>
                </a:outerShdw>
              </a:effectLst>
            </a14:hiddenEffects>
          </a:ext>
        </a:extLst>
      </a:spPr>
      <a:bodyPr vert="horz" wrap="none" lIns="288000" tIns="90000" rIns="288000" bIns="900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200" b="0" i="0" u="none" strike="noStrike" cap="none" normalizeH="0" baseline="0" smtClean="0">
            <a:ln>
              <a:noFill/>
            </a:ln>
            <a:solidFill>
              <a:schemeClr val="tx1"/>
            </a:solidFill>
            <a:effectLst/>
            <a:latin typeface="Arial" charset="0"/>
            <a:ea typeface="HGP創英角ｺﾞｼｯｸUB" pitchFamily="50" charset="-128"/>
            <a:cs typeface="Osaka" charset="-128"/>
          </a:defRPr>
        </a:defPPr>
      </a:lstStyle>
    </a:spDef>
    <a:lnDef>
      <a:spPr bwMode="auto">
        <a:xfrm>
          <a:off x="0" y="0"/>
          <a:ext cx="1" cy="1"/>
        </a:xfrm>
        <a:custGeom>
          <a:avLst/>
          <a:gdLst/>
          <a:ahLst/>
          <a:cxnLst/>
          <a:rect l="0" t="0" r="0" b="0"/>
          <a:pathLst/>
        </a:custGeom>
        <a:solidFill>
          <a:schemeClr val="bg1"/>
        </a:solidFill>
        <a:ln w="38100" cap="flat" cmpd="sng" algn="ctr">
          <a:solidFill>
            <a:srgbClr val="00B4A0"/>
          </a:solidFill>
          <a:prstDash val="solid"/>
          <a:round/>
          <a:headEnd type="none" w="med" len="med"/>
          <a:tailEnd type="none" w="med" len="med"/>
        </a:ln>
        <a:effectLst/>
        <a:extLst>
          <a:ext uri="{AF507438-7753-43E0-B8FC-AC1667EBCBE1}">
            <a14:hiddenEffects xmlns="" xmlns:a14="http://schemas.microsoft.com/office/drawing/2010/main">
              <a:effectLst>
                <a:outerShdw dist="17961" dir="2700000" algn="ctr" rotWithShape="0">
                  <a:schemeClr val="bg2">
                    <a:alpha val="50000"/>
                  </a:schemeClr>
                </a:outerShdw>
              </a:effectLst>
            </a14:hiddenEffects>
          </a:ext>
        </a:extLst>
      </a:spPr>
      <a:bodyPr vert="horz" wrap="none" lIns="288000" tIns="90000" rIns="288000" bIns="900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200" b="0" i="0" u="none" strike="noStrike" cap="none" normalizeH="0" baseline="0" smtClean="0">
            <a:ln>
              <a:noFill/>
            </a:ln>
            <a:solidFill>
              <a:schemeClr val="tx1"/>
            </a:solidFill>
            <a:effectLst/>
            <a:latin typeface="Arial" charset="0"/>
            <a:ea typeface="HGP創英角ｺﾞｼｯｸUB" pitchFamily="50" charset="-128"/>
            <a:cs typeface="Osaka"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標準デザイン 13">
        <a:dk1>
          <a:srgbClr val="000000"/>
        </a:dk1>
        <a:lt1>
          <a:srgbClr val="FFFFFF"/>
        </a:lt1>
        <a:dk2>
          <a:srgbClr val="000000"/>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
      <a:clrScheme name="1_標準デザイン 14">
        <a:dk1>
          <a:srgbClr val="000000"/>
        </a:dk1>
        <a:lt1>
          <a:srgbClr val="FFFFFF"/>
        </a:lt1>
        <a:dk2>
          <a:srgbClr val="000066"/>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標準デザイン">
  <a:themeElements>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fontScheme name="1_標準デザイ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15473D"/>
        </a:dk2>
        <a:lt2>
          <a:srgbClr val="B0B0B0"/>
        </a:lt2>
        <a:accent1>
          <a:srgbClr val="9DD789"/>
        </a:accent1>
        <a:accent2>
          <a:srgbClr val="144390"/>
        </a:accent2>
        <a:accent3>
          <a:srgbClr val="FFFFFF"/>
        </a:accent3>
        <a:accent4>
          <a:srgbClr val="000000"/>
        </a:accent4>
        <a:accent5>
          <a:srgbClr val="CCE8C4"/>
        </a:accent5>
        <a:accent6>
          <a:srgbClr val="113C82"/>
        </a:accent6>
        <a:hlink>
          <a:srgbClr val="6EBEF0"/>
        </a:hlink>
        <a:folHlink>
          <a:srgbClr val="E6000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P Theme">
  <a:themeElements>
    <a:clrScheme name="HP- EB - Palette">
      <a:dk1>
        <a:srgbClr val="000000"/>
      </a:dk1>
      <a:lt1>
        <a:sysClr val="window" lastClr="FFFFFF"/>
      </a:lt1>
      <a:dk2>
        <a:srgbClr val="898B8F"/>
      </a:dk2>
      <a:lt2>
        <a:srgbClr val="3D393B"/>
      </a:lt2>
      <a:accent1>
        <a:srgbClr val="5191CD"/>
      </a:accent1>
      <a:accent2>
        <a:srgbClr val="29568F"/>
      </a:accent2>
      <a:accent3>
        <a:srgbClr val="4FAF00"/>
      </a:accent3>
      <a:accent4>
        <a:srgbClr val="EB5F01"/>
      </a:accent4>
      <a:accent5>
        <a:srgbClr val="990000"/>
      </a:accent5>
      <a:accent6>
        <a:srgbClr val="000000"/>
      </a:accent6>
      <a:hlink>
        <a:srgbClr val="0098F6"/>
      </a:hlink>
      <a:folHlink>
        <a:srgbClr val="EB5F01"/>
      </a:folHlink>
    </a:clrScheme>
    <a:fontScheme name="Custom 1">
      <a:majorFont>
        <a:latin typeface="Futura Bk"/>
        <a:ea typeface=""/>
        <a:cs typeface=""/>
      </a:majorFont>
      <a:minorFont>
        <a:latin typeface="Futura B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A4E6"/>
            </a:gs>
            <a:gs pos="100000">
              <a:srgbClr val="1742DB"/>
            </a:gs>
          </a:gsLst>
          <a:lin ang="5400000" scaled="1"/>
          <a:tileRect/>
        </a:gradFill>
        <a:ln>
          <a:noFill/>
        </a:ln>
        <a:effectLst/>
      </a:spPr>
      <a:bodyPr lIns="91440" tIns="45720" rtlCol="0" anchor="ctr"/>
      <a:lstStyle>
        <a:defPPr algn="ctr">
          <a:lnSpc>
            <a:spcPct val="85000"/>
          </a:lnSpc>
          <a:defRPr sz="2000" dirty="0" smtClean="0">
            <a:solidFill>
              <a:prstClr val="white"/>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FFFFFF"/>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err="1" smtClean="0">
            <a:latin typeface="+mj-lt"/>
          </a:defRPr>
        </a:defPPr>
      </a:lstStyle>
    </a:tx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テーマ">
  <a:themeElements>
    <a:clrScheme name="エコロジー">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21027</TotalTime>
  <Words>6908</Words>
  <Application>Microsoft Office PowerPoint</Application>
  <PresentationFormat>画面に合わせる (4:3)</PresentationFormat>
  <Paragraphs>1847</Paragraphs>
  <Slides>122</Slides>
  <Notes>42</Notes>
  <HiddenSlides>0</HiddenSlides>
  <MMClips>8</MMClips>
  <ScaleCrop>false</ScaleCrop>
  <HeadingPairs>
    <vt:vector size="8" baseType="variant">
      <vt:variant>
        <vt:lpstr>テーマ</vt:lpstr>
      </vt:variant>
      <vt:variant>
        <vt:i4>23</vt:i4>
      </vt:variant>
      <vt:variant>
        <vt:lpstr>リンクの設定</vt:lpstr>
      </vt:variant>
      <vt:variant>
        <vt:i4>3</vt:i4>
      </vt:variant>
      <vt:variant>
        <vt:lpstr>埋め込まれた OLE サーバー</vt:lpstr>
      </vt:variant>
      <vt:variant>
        <vt:i4>5</vt:i4>
      </vt:variant>
      <vt:variant>
        <vt:lpstr>スライド タイトル</vt:lpstr>
      </vt:variant>
      <vt:variant>
        <vt:i4>122</vt:i4>
      </vt:variant>
    </vt:vector>
  </HeadingPairs>
  <TitlesOfParts>
    <vt:vector size="153" baseType="lpstr">
      <vt:lpstr>1_標準デザイン</vt:lpstr>
      <vt:lpstr>標準デザイン</vt:lpstr>
      <vt:lpstr>2_標準デザイン</vt:lpstr>
      <vt:lpstr>1_HP Theme</vt:lpstr>
      <vt:lpstr>Office テーマ</vt:lpstr>
      <vt:lpstr>Office Theme</vt:lpstr>
      <vt:lpstr>2_Office テーマ</vt:lpstr>
      <vt:lpstr>3_Office テーマ</vt:lpstr>
      <vt:lpstr>5_Office テーマ</vt:lpstr>
      <vt:lpstr>4_Office テーマ</vt:lpstr>
      <vt:lpstr>4_標準デザイン</vt:lpstr>
      <vt:lpstr>Default Design</vt:lpstr>
      <vt:lpstr>1_Office テーマ</vt:lpstr>
      <vt:lpstr>6_Office テーマ</vt:lpstr>
      <vt:lpstr>8_Office テーマ</vt:lpstr>
      <vt:lpstr>9_Office テーマ</vt:lpstr>
      <vt:lpstr>3_標準デザイン</vt:lpstr>
      <vt:lpstr>7_Office テーマ</vt:lpstr>
      <vt:lpstr>5_標準デザイン</vt:lpstr>
      <vt:lpstr>10_Office テーマ</vt:lpstr>
      <vt:lpstr>7_標準デザイン</vt:lpstr>
      <vt:lpstr>11_Office テーマ</vt:lpstr>
      <vt:lpstr>Breeze</vt:lpstr>
      <vt:lpstr>HPC_Results.xlsx!Performance![HPC_Results.xlsx]Performance Chart 7</vt:lpstr>
      <vt:lpstr>HPC_Results.xlsx!HPC1_GPU![HPC_Results.xlsx]HPC1_GPU Chart 6</vt:lpstr>
      <vt:lpstr>HPC_Results.xlsx!HPC3_CPU![HPC_Results.xlsx]HPC3_CPU Chart 10</vt:lpstr>
      <vt:lpstr>数式</vt:lpstr>
      <vt:lpstr>プレゼンテーション</vt:lpstr>
      <vt:lpstr>グラフ</vt:lpstr>
      <vt:lpstr>Worksheet</vt:lpstr>
      <vt:lpstr>ワークシート</vt:lpstr>
      <vt:lpstr>“"TSUBAME2.0, or the long road from tiny clusters to Petascale, and its Possible Contributions to High-Resolution Natural Disaster Simulations”</vt:lpstr>
      <vt:lpstr>“Accelerator”</vt:lpstr>
      <vt:lpstr>GPUs as Modern-Day Vector Engines</vt:lpstr>
      <vt:lpstr>NVIDIA Fermi Many Core, Multhreaded, SIMD-Vector, MIMD Parallel Architecture</vt:lpstr>
      <vt:lpstr>NVIDIA Fermi SM “Core”</vt:lpstr>
      <vt:lpstr>Parallelism in CUDA GPUs</vt:lpstr>
      <vt:lpstr>NukadaFFT 1.0 release !?</vt:lpstr>
      <vt:lpstr>Compute Intensive  or Memory Bound ?</vt:lpstr>
      <vt:lpstr>Arithmetic INTENSITY:  FLOP/Byte</vt:lpstr>
      <vt:lpstr>GPU vs. CPU Performance</vt:lpstr>
      <vt:lpstr>The TSUBAME 1.0 “Supercomputing Grid Cluster” Spring 2006</vt:lpstr>
      <vt:lpstr>TSUBAME 1.2 Experimental Evolution (Oct. 2008) The first “Petascale” SC in Japan</vt:lpstr>
      <vt:lpstr>スライド 13</vt:lpstr>
      <vt:lpstr>Case for Hybrid Multi/Many-Core Architectures</vt:lpstr>
      <vt:lpstr>DOE SC Applications Overview (following slides courtesy John Shalf @ LBL　NERSC)</vt:lpstr>
      <vt:lpstr>Latency Bound vs. Bandwidth Bound?</vt:lpstr>
      <vt:lpstr>Collective Buffer Sizes are Small(!) - demise of message passing in strong scaling -</vt:lpstr>
      <vt:lpstr>Scaling Peta to Exa Design?</vt:lpstr>
      <vt:lpstr>From TSUBAME 1.2 to 2.0: From CPU Centric to GPU Centric Nodes for Scaling High Bandwidth in Network &amp; I/O!!</vt:lpstr>
      <vt:lpstr>History of TSUBAME</vt:lpstr>
      <vt:lpstr>TSUBAME2.0 Nov. 1, 2011 See Live @ Tokyo Tech Booth #1127</vt:lpstr>
      <vt:lpstr>Highlights of TSUBAME 2.0 Design (Oct. 2010) w/NEC-HP</vt:lpstr>
      <vt:lpstr>TSUBAME2.0 Global Partnership</vt:lpstr>
      <vt:lpstr>TSUBAME 2.0 Performance</vt:lpstr>
      <vt:lpstr>スライド 25</vt:lpstr>
      <vt:lpstr>TSUBAME2.0 Compute Nodes</vt:lpstr>
      <vt:lpstr>スライド 27</vt:lpstr>
      <vt:lpstr>スライド 28</vt:lpstr>
      <vt:lpstr>GPU-optimized node in HP Skinless Packaging</vt:lpstr>
      <vt:lpstr>Compute Rack Building Block for Tsubame2</vt:lpstr>
      <vt:lpstr>スライド 31</vt:lpstr>
      <vt:lpstr>Cooling: Enhanced HP Modular Cooling System G2 </vt:lpstr>
      <vt:lpstr>Pulling It All Together</vt:lpstr>
      <vt:lpstr>TSUBAME2.0 Layout (200m2 for main compute nodes)</vt:lpstr>
      <vt:lpstr>スライド 35</vt:lpstr>
      <vt:lpstr>スライド 36</vt:lpstr>
      <vt:lpstr>ORNL Jaguar and Tsubame 2.0 Similar Peak Performance, 1/4 the Size and Power</vt:lpstr>
      <vt:lpstr>スライド 38</vt:lpstr>
      <vt:lpstr>スライド 39</vt:lpstr>
      <vt:lpstr>TSUBAME2.0 Storage</vt:lpstr>
      <vt:lpstr>スライド 41</vt:lpstr>
      <vt:lpstr>TSUBAME2.0 Tape System HFS of over15PB and Scalable</vt:lpstr>
      <vt:lpstr>RENKEI-POP Distributed Storage</vt:lpstr>
      <vt:lpstr>Cloud Provisioning Supercomputing Nodes</vt:lpstr>
      <vt:lpstr>スライド 45</vt:lpstr>
      <vt:lpstr>TSUBAME2.0 Estimated Performances</vt:lpstr>
      <vt:lpstr>TSUBAME2.0 World Rankings (Nov. 2010 Announcement Green500!!!)</vt:lpstr>
      <vt:lpstr>スライド 48</vt:lpstr>
      <vt:lpstr>Petaflops? Gigaflops/W?</vt:lpstr>
      <vt:lpstr>TSUBAME2.0 (2010) vs. Earth Simulator1 (ES) (2002)  vs. Japanese 10PF NexGen “K” @Kobe (2012)</vt:lpstr>
      <vt:lpstr>The “IDEAL TSUBAME2.0” </vt:lpstr>
      <vt:lpstr>The “IDEAL TSUBAME2.0” (w/o cost constraints) node vs. ES1 node</vt:lpstr>
      <vt:lpstr>The “IDEAL TSUBAME2.0” node vs. 10PF NLP Node (2012) </vt:lpstr>
      <vt:lpstr>Comparing the Networks</vt:lpstr>
      <vt:lpstr>Summary of Comparisons</vt:lpstr>
      <vt:lpstr>(Faster Than) Real-time Tsunami Simulation (Prof. Takayuki Aoki, Tokyo Tech.)</vt:lpstr>
      <vt:lpstr>SCREEN Capture</vt:lpstr>
      <vt:lpstr>Tsunami Prediction of Northern Japan Pacific Coast</vt:lpstr>
      <vt:lpstr>Multi-node CPU/GPU Comparison *** Strong Scaling ***</vt:lpstr>
      <vt:lpstr>スライド 60</vt:lpstr>
      <vt:lpstr>Numerical Weather Prediction[SC10]</vt:lpstr>
      <vt:lpstr>WRF GPU Computing</vt:lpstr>
      <vt:lpstr>ASUCA: Next Gen Weather Simulation Code</vt:lpstr>
      <vt:lpstr>スライド 64</vt:lpstr>
      <vt:lpstr>TSUBAME 2.0 (1 GPU)</vt:lpstr>
      <vt:lpstr>TSUBAME 2.0 Performance</vt:lpstr>
      <vt:lpstr>Earthquake Simulation</vt:lpstr>
      <vt:lpstr>Gas-Liquid Two-Phase Flow</vt:lpstr>
      <vt:lpstr>Fluid Equations: Dam Breakage</vt:lpstr>
      <vt:lpstr>スライド 70</vt:lpstr>
      <vt:lpstr>Pulmonary Airflow Study</vt:lpstr>
      <vt:lpstr>Pulmonary Airflow Study</vt:lpstr>
      <vt:lpstr>MUPHY: Multiphysics  simulation of blood flow (Melchionna, Bernaschi et al.)</vt:lpstr>
      <vt:lpstr>Results on Tsubame2 Supercomputer </vt:lpstr>
      <vt:lpstr>Dendrite Solidification</vt:lpstr>
      <vt:lpstr>Dendrite Solidification for Pure Metal Now Scales to flop</vt:lpstr>
      <vt:lpstr>PageRank Results (A. Cevahir, A. Nukada, S. Matsuoka)</vt:lpstr>
      <vt:lpstr>But it is not just HW Design…SOFTWARE(!)</vt:lpstr>
      <vt:lpstr>Tokyo Tech  GPU Research JST-CREST ULP-HPC  (Ultra Low-Power HPC Project) GPU Power Performance Modeling and Heterogeneous Scheduling</vt:lpstr>
      <vt:lpstr>JST CREST ULP-HPC Scheme</vt:lpstr>
      <vt:lpstr>Tokyo Tech GPU Research 1. Auto-Tuning GPU Numerical Libraries</vt:lpstr>
      <vt:lpstr>“Auto-Tuning” Sparse Iterative Solvers on a Multi-GPU Clusters (A. Cevahir, A. Nukada, S. Matsuoka)</vt:lpstr>
      <vt:lpstr>High performance Linpack on heterogeneous Supercomputers [IPDPS 08,10]</vt:lpstr>
      <vt:lpstr>Measuring GPU Power Consumption</vt:lpstr>
      <vt:lpstr>Statistical Modeling of GPU Power Consumption [IEEE HPPAC10]</vt:lpstr>
      <vt:lpstr>Actual vs. Estimated Power</vt:lpstr>
      <vt:lpstr>Low Power Scheduling in GPU Clusters [IEEE IPDPS-HPPAC 09]</vt:lpstr>
      <vt:lpstr>Intelligent Task Scheduling for GPU clusters - considering conflicts on memory bus and PCI-E bus -</vt:lpstr>
      <vt:lpstr>Tokyo Tech GPU Research CUDA Center of Excellence GPU Fault Tolerance</vt:lpstr>
      <vt:lpstr>NVCR :  A Transparent Checkpoint/Restart for CUDA</vt:lpstr>
      <vt:lpstr>MPI CUDA Checkpointing</vt:lpstr>
      <vt:lpstr>Hybrid Diskless Checkpoint</vt:lpstr>
      <vt:lpstr>Hybrid Diskless Checkpoint</vt:lpstr>
      <vt:lpstr>Software Framework for GPGPU Memory FT [IEEE IPDPS 2010]</vt:lpstr>
      <vt:lpstr>Tokyo Tech GPU Research JST-ANR GPU Higher-Level Programming Model</vt:lpstr>
      <vt:lpstr>Physis: A Domain Specific Framework for Large-Scale GPU Clusters</vt:lpstr>
      <vt:lpstr>A five-point stencil</vt:lpstr>
      <vt:lpstr>Implementation on GPU clusters</vt:lpstr>
      <vt:lpstr>Complexity of implementation</vt:lpstr>
      <vt:lpstr>Overview of the framework</vt:lpstr>
      <vt:lpstr>An example of a 7-point stencil</vt:lpstr>
      <vt:lpstr>Execution Model</vt:lpstr>
      <vt:lpstr>Evaluation</vt:lpstr>
      <vt:lpstr>Productivity</vt:lpstr>
      <vt:lpstr>Weak Scalability</vt:lpstr>
      <vt:lpstr>Strong scalability – Himeno bench </vt:lpstr>
      <vt:lpstr>Towards Auto-Tuning of Stencil Computation on GPU-accelerated Clusters</vt:lpstr>
      <vt:lpstr>MapReduce  for GPU-based Heterogeneous Clusters [MAPRED'2010]</vt:lpstr>
      <vt:lpstr>DoE Exascale Targets</vt:lpstr>
      <vt:lpstr>#Cores &amp; Rmax/Core on #1 Top500 </vt:lpstr>
      <vt:lpstr>Extreme Many Core, Slow&amp;Parallel is the Key to Low Power [Kogge08]</vt:lpstr>
      <vt:lpstr>“Accelerator”</vt:lpstr>
      <vt:lpstr>スライド 113</vt:lpstr>
      <vt:lpstr>TSUBAME’s Lifetime Achievements</vt:lpstr>
      <vt:lpstr>You know you have a problem when, …</vt:lpstr>
      <vt:lpstr>Biggest Problem is Power… </vt:lpstr>
      <vt:lpstr>Bioinformatics: BLAST on GPUs</vt:lpstr>
      <vt:lpstr>GPU Enabled Amber 11</vt:lpstr>
      <vt:lpstr>Electric Power Consumption for Multiple-GPU Applications</vt:lpstr>
      <vt:lpstr>スライド 120</vt:lpstr>
      <vt:lpstr>スライド 121</vt:lpstr>
      <vt:lpstr>スライド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matsu</dc:creator>
  <cp:lastModifiedBy>matsu</cp:lastModifiedBy>
  <cp:revision>1199</cp:revision>
  <cp:lastPrinted>1601-01-01T00:00:00Z</cp:lastPrinted>
  <dcterms:created xsi:type="dcterms:W3CDTF">1601-01-01T00:00:00Z</dcterms:created>
  <dcterms:modified xsi:type="dcterms:W3CDTF">2011-04-19T14:50:16Z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