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Default Extension="pdf" ContentType="application/pdf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99" r:id="rId1"/>
  </p:sldMasterIdLst>
  <p:notesMasterIdLst>
    <p:notesMasterId r:id="rId30"/>
  </p:notesMasterIdLst>
  <p:sldIdLst>
    <p:sldId id="339" r:id="rId2"/>
    <p:sldId id="342" r:id="rId3"/>
    <p:sldId id="364" r:id="rId4"/>
    <p:sldId id="365" r:id="rId5"/>
    <p:sldId id="360" r:id="rId6"/>
    <p:sldId id="379" r:id="rId7"/>
    <p:sldId id="323" r:id="rId8"/>
    <p:sldId id="340" r:id="rId9"/>
    <p:sldId id="324" r:id="rId10"/>
    <p:sldId id="325" r:id="rId11"/>
    <p:sldId id="366" r:id="rId12"/>
    <p:sldId id="380" r:id="rId13"/>
    <p:sldId id="326" r:id="rId14"/>
    <p:sldId id="331" r:id="rId15"/>
    <p:sldId id="377" r:id="rId16"/>
    <p:sldId id="378" r:id="rId17"/>
    <p:sldId id="368" r:id="rId18"/>
    <p:sldId id="358" r:id="rId19"/>
    <p:sldId id="328" r:id="rId20"/>
    <p:sldId id="329" r:id="rId21"/>
    <p:sldId id="330" r:id="rId22"/>
    <p:sldId id="345" r:id="rId23"/>
    <p:sldId id="332" r:id="rId24"/>
    <p:sldId id="381" r:id="rId25"/>
    <p:sldId id="374" r:id="rId26"/>
    <p:sldId id="375" r:id="rId27"/>
    <p:sldId id="376" r:id="rId28"/>
    <p:sldId id="363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-65" charset="0"/>
        <a:ea typeface="MS PGothic" pitchFamily="34" charset="-128"/>
        <a:cs typeface="MS PGothic" pitchFamily="34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-65" charset="0"/>
        <a:ea typeface="MS PGothic" pitchFamily="34" charset="-128"/>
        <a:cs typeface="MS PGothic" pitchFamily="34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-65" charset="0"/>
        <a:ea typeface="MS PGothic" pitchFamily="34" charset="-128"/>
        <a:cs typeface="MS PGothic" pitchFamily="34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-65" charset="0"/>
        <a:ea typeface="MS PGothic" pitchFamily="34" charset="-128"/>
        <a:cs typeface="MS PGothic" pitchFamily="34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-65" charset="0"/>
        <a:ea typeface="MS PGothic" pitchFamily="34" charset="-128"/>
        <a:cs typeface="MS PGothic" pitchFamily="34" charset="-128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Arial" pitchFamily="-65" charset="0"/>
        <a:ea typeface="MS PGothic" pitchFamily="34" charset="-128"/>
        <a:cs typeface="MS PGothic" pitchFamily="34" charset="-128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Arial" pitchFamily="-65" charset="0"/>
        <a:ea typeface="MS PGothic" pitchFamily="34" charset="-128"/>
        <a:cs typeface="MS PGothic" pitchFamily="34" charset="-128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Arial" pitchFamily="-65" charset="0"/>
        <a:ea typeface="MS PGothic" pitchFamily="34" charset="-128"/>
        <a:cs typeface="MS PGothic" pitchFamily="34" charset="-128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Arial" pitchFamily="-65" charset="0"/>
        <a:ea typeface="MS PGothic" pitchFamily="34" charset="-128"/>
        <a:cs typeface="MS PGothic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FFFF00"/>
    <a:srgbClr val="8AFF86"/>
    <a:srgbClr val="FF9CD5"/>
    <a:srgbClr val="99F0FF"/>
    <a:srgbClr val="00B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9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-65" charset="0"/>
                <a:ea typeface="Arial" pitchFamily="-65" charset="0"/>
                <a:cs typeface="Arial" pitchFamily="-65" charset="0"/>
              </a:defRPr>
            </a:lvl1pPr>
          </a:lstStyle>
          <a:p>
            <a:pPr>
              <a:defRPr/>
            </a:pPr>
            <a:fld id="{EB67877B-BAAC-8F49-B197-AF1AF7AEB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Arial" pitchFamily="-65" charset="0"/>
        <a:cs typeface="Arial" pitchFamily="-65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86EED7-87FF-DF4F-A521-0CC80E64A6D3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solidFill>
            <a:srgbClr val="FFFFFF"/>
          </a:solidFill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BCBFCE-E728-8142-A191-C76130766F0C}" type="slidenum">
              <a:rPr lang="en-US"/>
              <a:pPr/>
              <a:t>19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9913" tIns="44956" rIns="89913" bIns="4495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4D2FF1-5406-1E4C-AB86-AA2E94FB9E98}" type="slidenum">
              <a:rPr lang="en-US"/>
              <a:pPr/>
              <a:t>20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D7E3B9-443F-0141-A432-0B9E9375D128}" type="slidenum">
              <a:rPr lang="en-US"/>
              <a:pPr/>
              <a:t>21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9913" tIns="44956" rIns="89913" bIns="4495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42E63-CE32-F948-8651-E4E3354F43CE}" type="slidenum">
              <a:rPr lang="en-US"/>
              <a:pPr/>
              <a:t>23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16DFFE-0031-3B43-9499-5ACDF3190BDE}" type="slidenum">
              <a:rPr lang="en-US"/>
              <a:pPr/>
              <a:t>5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D62400-5884-1A41-99C9-C48A80470A3F}" type="slidenum">
              <a:rPr lang="en-US"/>
              <a:pPr/>
              <a:t>7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9913" tIns="44956" rIns="89913" bIns="4495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BFC717-C1A7-DD46-B841-E954C052007B}" type="slidenum">
              <a:rPr lang="en-US"/>
              <a:pPr/>
              <a:t>8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2E5258-EEE1-944B-A5C1-47CE108D827E}" type="slidenum">
              <a:rPr lang="en-US"/>
              <a:pPr/>
              <a:t>9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9913" tIns="44956" rIns="89913" bIns="4495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F9BA0E-0751-7B41-A84A-96E8C7C12081}" type="slidenum">
              <a:rPr lang="en-US"/>
              <a:pPr/>
              <a:t>10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9913" tIns="44956" rIns="89913" bIns="4495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B59025-7317-FB47-97A7-2E926E92F1AA}" type="slidenum">
              <a:rPr lang="en-US"/>
              <a:pPr/>
              <a:t>13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9913" tIns="44956" rIns="89913" bIns="44956"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F6259B-2D21-8044-AB4C-5410D6DDB6FC}" type="slidenum">
              <a:rPr lang="en-US"/>
              <a:pPr/>
              <a:t>14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DB16D5-C305-134E-9703-6B425AF54CE2}" type="slidenum">
              <a:rPr lang="en-US"/>
              <a:pPr/>
              <a:t>18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oe_blac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4963" y="6456363"/>
            <a:ext cx="9604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title header_green_378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title footer_green_378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794500"/>
            <a:ext cx="91440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5838" y="1671638"/>
            <a:ext cx="7696200" cy="1069975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85838" y="312578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39EEB-BF67-1642-B1D3-3937FE74920F}" type="datetime1">
              <a:rPr lang="en-US"/>
              <a:pPr>
                <a:defRPr/>
              </a:pPr>
              <a:t>4/18/11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 to ”Insert (View) | Header and Footer" to add your organization, sponsor, meeting name here; then, click "Apply to All"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0137D-9212-FF47-B6F0-EDC0A4084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7F6CB-3E1F-D54D-BC0A-9E62EB8C5926}" type="datetime1">
              <a:rPr lang="en-US"/>
              <a:pPr>
                <a:defRPr/>
              </a:pPr>
              <a:t>4/18/11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 to ”Insert (View) | Header and Footer" to add your organization, sponsor, meeting name here; then, click "Apply to All"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297F5-9BBF-1843-8C7D-FBF4EF1F0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8DDE6-EF45-784B-A7A8-150C25BDD12E}" type="datetime1">
              <a:rPr lang="en-US"/>
              <a:pPr>
                <a:defRPr/>
              </a:pPr>
              <a:t>4/18/11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 to ”Insert (View) | Header and Footer" to add your organization, sponsor, meeting name here; then, click "Apply to All"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FC855-B79D-C548-B68A-FC65F99B6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30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00F42-9DB4-B74A-8526-3A9B4A297348}" type="datetime1">
              <a:rPr lang="en-US"/>
              <a:pPr>
                <a:defRPr/>
              </a:pPr>
              <a:t>4/18/11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 to ”Insert (View) | Header and Footer" to add your organization, sponsor, meeting name here; then, click "Apply to All"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48129-6EC7-AC41-8767-E9C2226A9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 u="none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02230-2D66-E74E-A26E-8465CFBFFFEF}" type="datetime1">
              <a:rPr lang="en-US"/>
              <a:pPr>
                <a:defRPr/>
              </a:pPr>
              <a:t>4/18/11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 to ”Insert (View) | Header and Footer" to add your organization, sponsor, meeting name here; then, click "Apply to All"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2AD25-4847-1A4E-A092-223A06DB13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23D8E-AD06-1449-B438-24F9643CE81C}" type="datetime1">
              <a:rPr lang="en-US"/>
              <a:pPr>
                <a:defRPr/>
              </a:pPr>
              <a:t>4/18/11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 to ”Insert (View) | Header and Footer" to add your organization, sponsor, meeting name here; then, click "Apply to All"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29284-E952-BB46-A63D-7753B0F7E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7AD0F-050B-8743-82B4-F9C05D88780A}" type="datetime1">
              <a:rPr lang="en-US"/>
              <a:pPr>
                <a:defRPr/>
              </a:pPr>
              <a:t>4/18/11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 to ”Insert (View) | Header and Footer" to add your organization, sponsor, meeting name here; then, click "Apply to All"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5FFDF-B6D3-1442-A6CD-D81399052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65095-FD6C-0A44-B380-EB25DBDC8BCE}" type="datetime1">
              <a:rPr lang="en-US"/>
              <a:pPr>
                <a:defRPr/>
              </a:pPr>
              <a:t>4/18/11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 to ”Insert (View) | Header and Footer" to add your organization, sponsor, meeting name here; then, click "Apply to All"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05ED7-2BE0-1B42-A63A-3C420C695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479550"/>
          </a:xfrm>
        </p:spPr>
        <p:txBody>
          <a:bodyPr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1"/>
            <a:ext cx="3008313" cy="44196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38FE4-4423-5B4C-9057-63CBF3DBC296}" type="datetime1">
              <a:rPr lang="en-US"/>
              <a:pPr>
                <a:defRPr/>
              </a:pPr>
              <a:t>4/18/11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 to ”Insert (View) | Header and Footer" to add your organization, sponsor, meeting name here; then, click "Apply to All"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5CE46-561C-F74C-94A8-AAA5A84E6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964B2-931F-5A4C-8191-9766016F4197}" type="datetime1">
              <a:rPr lang="en-US"/>
              <a:pPr>
                <a:defRPr/>
              </a:pPr>
              <a:t>4/18/11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Go to ”Insert (View) | Header and Footer" to add your organization, sponsor, meeting name here; then, click "Apply to All"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941DF-9B7A-D349-BB7F-BCF0A8049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slide footer_green_378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327775"/>
            <a:ext cx="9144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72250"/>
            <a:ext cx="137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1B8553A2-3D25-D740-939A-14155AE3682E}" type="datetime1">
              <a:rPr lang="en-US"/>
              <a:pPr>
                <a:defRPr/>
              </a:pPr>
              <a:t>4/18/11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225" y="6307138"/>
            <a:ext cx="59420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Go to ”Insert (View) | Header and Footer" to add your organization, sponsor, meeting name here; then, click "Apply to All"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489700"/>
            <a:ext cx="384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" charset="0"/>
              </a:defRPr>
            </a:lvl1pPr>
          </a:lstStyle>
          <a:p>
            <a:pPr>
              <a:defRPr/>
            </a:pPr>
            <a:fld id="{9210782A-856B-9144-9D81-7867EFCD9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Picture 4" descr="slide header_green_378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14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4B5C29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4B5C29"/>
          </a:solidFill>
          <a:latin typeface="Trebuchet MS" pitchFamily="34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4B5C29"/>
          </a:solidFill>
          <a:latin typeface="Trebuchet MS" pitchFamily="34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4B5C29"/>
          </a:solidFill>
          <a:latin typeface="Trebuchet MS" pitchFamily="34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4B5C29"/>
          </a:solidFill>
          <a:latin typeface="Trebuchet MS" pitchFamily="34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F497D"/>
        </a:buClr>
        <a:buFont typeface="Wingdings" pitchFamily="-65" charset="2"/>
        <a:buChar char="§"/>
        <a:defRPr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F497D"/>
        </a:buClr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F497D"/>
        </a:buClr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1F497D"/>
        </a:buClr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1F497D"/>
        </a:buClr>
        <a:buFont typeface="Arial" pitchFamily="-65" charset="0"/>
        <a:buChar char="»"/>
        <a:defRPr sz="1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df"/><Relationship Id="rId3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mtsu.edu/~rbutler/adlb" TargetMode="External"/><Relationship Id="rId3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371600"/>
            <a:ext cx="7086600" cy="2420937"/>
          </a:xfrm>
        </p:spPr>
        <p:txBody>
          <a:bodyPr/>
          <a:lstStyle/>
          <a:p>
            <a:pPr eaLnBrk="1" hangingPunct="1">
              <a:spcAft>
                <a:spcPts val="1800"/>
              </a:spcAft>
            </a:pP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Adventures in Load Balancing at Scale:  Successes, Fizzles, and Next Steps</a:t>
            </a:r>
            <a:endParaRPr lang="en-US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962400"/>
            <a:ext cx="7162800" cy="2146300"/>
          </a:xfrm>
        </p:spPr>
        <p:txBody>
          <a:bodyPr/>
          <a:lstStyle/>
          <a:p>
            <a:pPr eaLnBrk="1" hangingPunct="1">
              <a:buFont typeface="Wingdings" pitchFamily="-65" charset="2"/>
              <a:buNone/>
            </a:pPr>
            <a:r>
              <a:rPr lang="en-US" sz="2400" dirty="0">
                <a:ea typeface="ＭＳ Ｐゴシック" pitchFamily="-65" charset="-128"/>
                <a:cs typeface="ＭＳ Ｐゴシック" pitchFamily="-65" charset="-128"/>
              </a:rPr>
              <a:t>Rusty Lusk</a:t>
            </a:r>
            <a:endParaRPr lang="en-US" sz="2400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>
              <a:buFont typeface="Wingdings" pitchFamily="-65" charset="2"/>
              <a:buNone/>
            </a:pPr>
            <a:endParaRPr lang="en-US" sz="2400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>
              <a:buFont typeface="Wingdings" pitchFamily="-65" charset="2"/>
              <a:buNone/>
            </a:pPr>
            <a:r>
              <a:rPr lang="en-US" sz="2400" dirty="0">
                <a:ea typeface="ＭＳ Ｐゴシック" pitchFamily="-65" charset="-128"/>
                <a:cs typeface="ＭＳ Ｐゴシック" pitchFamily="-65" charset="-128"/>
              </a:rPr>
              <a:t>Mathematics and Computer Science Division</a:t>
            </a:r>
            <a:endParaRPr lang="en-US" sz="2400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>
              <a:buFont typeface="Wingdings" pitchFamily="-65" charset="2"/>
              <a:buNone/>
            </a:pPr>
            <a:r>
              <a:rPr lang="en-US" sz="2400" dirty="0" smtClean="0">
                <a:ea typeface="ＭＳ Ｐゴシック" pitchFamily="-65" charset="-128"/>
                <a:cs typeface="ＭＳ Ｐゴシック" pitchFamily="-65" charset="-128"/>
              </a:rPr>
              <a:t>Argonne </a:t>
            </a:r>
            <a:r>
              <a:rPr lang="en-US" sz="2400" dirty="0">
                <a:ea typeface="ＭＳ Ｐゴシック" pitchFamily="-65" charset="-128"/>
                <a:cs typeface="ＭＳ Ｐゴシック" pitchFamily="-65" charset="-128"/>
              </a:rPr>
              <a:t>National Laboratory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96863"/>
            <a:ext cx="8686800" cy="457200"/>
          </a:xfrm>
        </p:spPr>
        <p:txBody>
          <a:bodyPr/>
          <a:lstStyle/>
          <a:p>
            <a:pPr eaLnBrk="1" hangingPunct="1"/>
            <a:r>
              <a:rPr lang="en-US" sz="3000">
                <a:ea typeface="ＭＳ Ｐゴシック" pitchFamily="-65" charset="-128"/>
                <a:cs typeface="ＭＳ Ｐゴシック" pitchFamily="-65" charset="-128"/>
              </a:rPr>
              <a:t>API for a Simple Programming Model</a:t>
            </a:r>
            <a:endParaRPr lang="en-US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4838" cy="4805363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Char char="§"/>
              <a:defRPr/>
            </a:pPr>
            <a:r>
              <a:rPr lang="en-US" sz="2000" dirty="0"/>
              <a:t>Basic calls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800" dirty="0" err="1"/>
              <a:t>ADLB_Init</a:t>
            </a:r>
            <a:r>
              <a:rPr lang="en-US" sz="1800" dirty="0"/>
              <a:t>( </a:t>
            </a:r>
            <a:r>
              <a:rPr lang="en-US" sz="1800" dirty="0" err="1"/>
              <a:t>num_servers</a:t>
            </a:r>
            <a:r>
              <a:rPr lang="en-US" sz="1800" dirty="0"/>
              <a:t>, </a:t>
            </a:r>
            <a:r>
              <a:rPr lang="en-US" sz="1800" dirty="0" err="1"/>
              <a:t>am_server</a:t>
            </a:r>
            <a:r>
              <a:rPr lang="en-US" sz="1800" dirty="0"/>
              <a:t>, </a:t>
            </a:r>
            <a:r>
              <a:rPr lang="en-US" sz="1800" dirty="0" err="1"/>
              <a:t>app_comm</a:t>
            </a:r>
            <a:r>
              <a:rPr lang="en-US" sz="1800" dirty="0"/>
              <a:t>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800" dirty="0" err="1"/>
              <a:t>ADLB_Server</a:t>
            </a:r>
            <a:r>
              <a:rPr lang="en-US" sz="1800" dirty="0"/>
              <a:t>()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800" dirty="0" err="1">
                <a:solidFill>
                  <a:schemeClr val="accent6"/>
                </a:solidFill>
              </a:rPr>
              <a:t>ADLB_Put</a:t>
            </a:r>
            <a:r>
              <a:rPr lang="en-US" sz="1800" dirty="0">
                <a:solidFill>
                  <a:schemeClr val="accent6"/>
                </a:solidFill>
              </a:rPr>
              <a:t>( type, priority, </a:t>
            </a:r>
            <a:r>
              <a:rPr lang="en-US" sz="1800" dirty="0" err="1">
                <a:solidFill>
                  <a:schemeClr val="accent6"/>
                </a:solidFill>
              </a:rPr>
              <a:t>len</a:t>
            </a:r>
            <a:r>
              <a:rPr lang="en-US" sz="1800" dirty="0">
                <a:solidFill>
                  <a:schemeClr val="accent6"/>
                </a:solidFill>
              </a:rPr>
              <a:t>, </a:t>
            </a:r>
            <a:r>
              <a:rPr lang="en-US" sz="1800" dirty="0" err="1">
                <a:solidFill>
                  <a:schemeClr val="accent6"/>
                </a:solidFill>
              </a:rPr>
              <a:t>buf</a:t>
            </a:r>
            <a:r>
              <a:rPr lang="en-US" sz="1800" dirty="0">
                <a:solidFill>
                  <a:schemeClr val="accent6"/>
                </a:solidFill>
              </a:rPr>
              <a:t>,</a:t>
            </a:r>
            <a:r>
              <a:rPr lang="en-US" sz="1800" dirty="0" smtClean="0">
                <a:solidFill>
                  <a:schemeClr val="accent6"/>
                </a:solidFill>
              </a:rPr>
              <a:t> </a:t>
            </a:r>
            <a:r>
              <a:rPr lang="en-US" sz="1800" dirty="0" err="1" smtClean="0">
                <a:solidFill>
                  <a:schemeClr val="accent6"/>
                </a:solidFill>
              </a:rPr>
              <a:t>target_rank</a:t>
            </a:r>
            <a:r>
              <a:rPr lang="en-US" sz="1800" dirty="0" smtClean="0">
                <a:solidFill>
                  <a:schemeClr val="accent6"/>
                </a:solidFill>
              </a:rPr>
              <a:t>, </a:t>
            </a:r>
            <a:r>
              <a:rPr lang="en-US" sz="1800" dirty="0" err="1" smtClean="0">
                <a:solidFill>
                  <a:schemeClr val="accent6"/>
                </a:solidFill>
              </a:rPr>
              <a:t>answer_dest</a:t>
            </a:r>
            <a:r>
              <a:rPr lang="en-US" sz="1800" dirty="0" smtClean="0">
                <a:solidFill>
                  <a:schemeClr val="accent6"/>
                </a:solidFill>
              </a:rPr>
              <a:t> </a:t>
            </a:r>
            <a:r>
              <a:rPr lang="en-US" sz="1800" dirty="0">
                <a:solidFill>
                  <a:schemeClr val="accent6"/>
                </a:solidFill>
              </a:rPr>
              <a:t>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800" dirty="0" err="1">
                <a:solidFill>
                  <a:schemeClr val="accent6"/>
                </a:solidFill>
              </a:rPr>
              <a:t>ADLB_Reserve</a:t>
            </a:r>
            <a:r>
              <a:rPr lang="en-US" sz="1800" dirty="0">
                <a:solidFill>
                  <a:schemeClr val="accent6"/>
                </a:solidFill>
              </a:rPr>
              <a:t>( </a:t>
            </a:r>
            <a:r>
              <a:rPr lang="en-US" sz="1800" dirty="0" err="1">
                <a:solidFill>
                  <a:schemeClr val="accent6"/>
                </a:solidFill>
              </a:rPr>
              <a:t>req_types</a:t>
            </a:r>
            <a:r>
              <a:rPr lang="en-US" sz="1800" dirty="0">
                <a:solidFill>
                  <a:schemeClr val="accent6"/>
                </a:solidFill>
              </a:rPr>
              <a:t>, handle, </a:t>
            </a:r>
            <a:r>
              <a:rPr lang="en-US" sz="1800" dirty="0" err="1">
                <a:solidFill>
                  <a:schemeClr val="accent6"/>
                </a:solidFill>
              </a:rPr>
              <a:t>len</a:t>
            </a:r>
            <a:r>
              <a:rPr lang="en-US" sz="1800" dirty="0">
                <a:solidFill>
                  <a:schemeClr val="accent6"/>
                </a:solidFill>
              </a:rPr>
              <a:t>, type, </a:t>
            </a:r>
            <a:r>
              <a:rPr lang="en-US" sz="1800" dirty="0" err="1">
                <a:solidFill>
                  <a:schemeClr val="accent6"/>
                </a:solidFill>
              </a:rPr>
              <a:t>prio</a:t>
            </a:r>
            <a:r>
              <a:rPr lang="en-US" sz="1800" dirty="0">
                <a:solidFill>
                  <a:schemeClr val="accent6"/>
                </a:solidFill>
              </a:rPr>
              <a:t>, </a:t>
            </a:r>
            <a:r>
              <a:rPr lang="en-US" sz="1800" dirty="0" err="1">
                <a:solidFill>
                  <a:schemeClr val="accent6"/>
                </a:solidFill>
              </a:rPr>
              <a:t>answer_dest</a:t>
            </a:r>
            <a:r>
              <a:rPr lang="en-US" sz="1800" dirty="0">
                <a:solidFill>
                  <a:schemeClr val="accent6"/>
                </a:solidFill>
              </a:rPr>
              <a:t>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800" dirty="0" err="1"/>
              <a:t>ADLB_Ireserve</a:t>
            </a:r>
            <a:r>
              <a:rPr lang="en-US" sz="1800" dirty="0"/>
              <a:t>( … )</a:t>
            </a:r>
            <a:endParaRPr lang="en-US" sz="1800" dirty="0">
              <a:solidFill>
                <a:schemeClr val="accent2"/>
              </a:solidFill>
            </a:endParaRP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800" dirty="0" err="1">
                <a:solidFill>
                  <a:srgbClr val="BF5C28"/>
                </a:solidFill>
              </a:rPr>
              <a:t>ADLB_Get_Reserved</a:t>
            </a:r>
            <a:r>
              <a:rPr lang="en-US" sz="1800" dirty="0">
                <a:solidFill>
                  <a:srgbClr val="BF5C28"/>
                </a:solidFill>
              </a:rPr>
              <a:t>( handle, buffer 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800" dirty="0" err="1"/>
              <a:t>ADLB_Set_Done</a:t>
            </a:r>
            <a:r>
              <a:rPr lang="en-US" sz="1800" dirty="0"/>
              <a:t>()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800" dirty="0" err="1"/>
              <a:t>ADLB_Finalize</a:t>
            </a:r>
            <a:r>
              <a:rPr lang="en-US" sz="1800" dirty="0"/>
              <a:t>()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Char char="§"/>
              <a:defRPr/>
            </a:pPr>
            <a:r>
              <a:rPr lang="en-US" sz="2000" dirty="0"/>
              <a:t>A few others, for tuning and debugging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800" dirty="0" err="1"/>
              <a:t>ADLB_{Begin,End}_Batch_Put</a:t>
            </a:r>
            <a:r>
              <a:rPr lang="en-US" sz="1800" dirty="0"/>
              <a:t>()</a:t>
            </a:r>
          </a:p>
          <a:p>
            <a:pPr lvl="1" eaLnBrk="1" hangingPunct="1">
              <a:lnSpc>
                <a:spcPct val="110000"/>
              </a:lnSpc>
              <a:defRPr/>
            </a:pPr>
            <a:r>
              <a:rPr lang="en-US" sz="1800" dirty="0"/>
              <a:t>Getting performance statistics with </a:t>
            </a:r>
            <a:r>
              <a:rPr lang="en-US" sz="1800" dirty="0" err="1"/>
              <a:t>ADLB_Get_info(key</a:t>
            </a:r>
            <a:r>
              <a:rPr lang="en-US" sz="1800" dirty="0"/>
              <a:t>)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8A6098-D77C-AE44-B006-1F878A0CA61C}" type="slidenum">
              <a:rPr lang="en-US" smtClean="0"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pPr/>
              <a:t>10</a:t>
            </a:fld>
            <a:endParaRPr lang="en-US" smtClean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Return codes (defined constants)</a:t>
            </a:r>
          </a:p>
          <a:p>
            <a:pPr lvl="1"/>
            <a:r>
              <a:rPr lang="en-US" sz="1800" dirty="0" smtClean="0"/>
              <a:t>ADLB_SUCCESS</a:t>
            </a:r>
          </a:p>
          <a:p>
            <a:pPr lvl="1"/>
            <a:r>
              <a:rPr lang="en-US" sz="1800" dirty="0" smtClean="0"/>
              <a:t>ADLB_NO_MORE_WORK</a:t>
            </a:r>
          </a:p>
          <a:p>
            <a:pPr lvl="1"/>
            <a:r>
              <a:rPr lang="en-US" sz="1800" dirty="0" smtClean="0"/>
              <a:t>ADLB_DONE_BY_EXHAUSTION</a:t>
            </a:r>
          </a:p>
          <a:p>
            <a:pPr lvl="1"/>
            <a:r>
              <a:rPr lang="en-US" sz="1800" dirty="0" smtClean="0"/>
              <a:t>ADLB_NO_CURRENT_WORK (for </a:t>
            </a:r>
            <a:r>
              <a:rPr lang="en-US" sz="1800" dirty="0" err="1" smtClean="0"/>
              <a:t>ADLB_Ireserve</a:t>
            </a:r>
            <a:r>
              <a:rPr lang="en-US" sz="1800" dirty="0" smtClean="0"/>
              <a:t>)</a:t>
            </a:r>
          </a:p>
          <a:p>
            <a:r>
              <a:rPr lang="en-US" sz="2000" dirty="0" smtClean="0"/>
              <a:t>Batch puts are for inserting work units that share a large proportion of their data</a:t>
            </a:r>
          </a:p>
          <a:p>
            <a:r>
              <a:rPr lang="en-US" sz="2000" dirty="0" smtClean="0"/>
              <a:t>Types, </a:t>
            </a:r>
            <a:r>
              <a:rPr lang="en-US" sz="2000" dirty="0" err="1" smtClean="0"/>
              <a:t>answer_rank</a:t>
            </a:r>
            <a:r>
              <a:rPr lang="en-US" sz="2000" dirty="0" smtClean="0"/>
              <a:t>, </a:t>
            </a:r>
            <a:r>
              <a:rPr lang="en-US" sz="2000" dirty="0" err="1" smtClean="0"/>
              <a:t>target_rank</a:t>
            </a:r>
            <a:r>
              <a:rPr lang="en-US" sz="2000" dirty="0" smtClean="0"/>
              <a:t> can be used to implement some common patterns</a:t>
            </a:r>
          </a:p>
          <a:p>
            <a:pPr lvl="1"/>
            <a:r>
              <a:rPr lang="en-US" sz="1800" dirty="0" smtClean="0"/>
              <a:t>Sending a message</a:t>
            </a:r>
          </a:p>
          <a:p>
            <a:pPr lvl="1"/>
            <a:r>
              <a:rPr lang="en-US" sz="1800" dirty="0" smtClean="0"/>
              <a:t>Decomposing a task into subtasks</a:t>
            </a:r>
          </a:p>
          <a:p>
            <a:pPr lvl="1"/>
            <a:r>
              <a:rPr lang="en-US" sz="1800" dirty="0" smtClean="0"/>
              <a:t>Maybe should be built into API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FC855-B79D-C548-B68A-FC65F99B691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API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If some parameters are allowed to default, this becomes a simple, high-level, work-stealing API</a:t>
            </a:r>
          </a:p>
          <a:p>
            <a:pPr lvl="1"/>
            <a:r>
              <a:rPr lang="en-US" sz="1800" dirty="0" smtClean="0"/>
              <a:t>examples follow</a:t>
            </a:r>
          </a:p>
          <a:p>
            <a:r>
              <a:rPr lang="en-US" sz="2000" dirty="0" smtClean="0"/>
              <a:t>Use of the “fancy” parameters on Puts and Reserve-Gets </a:t>
            </a:r>
            <a:r>
              <a:rPr lang="en-US" sz="2000" dirty="0" smtClean="0"/>
              <a:t>allows </a:t>
            </a:r>
            <a:r>
              <a:rPr lang="en-US" sz="2000" dirty="0" smtClean="0"/>
              <a:t>variations that allow more elaborate patterns to be constructed</a:t>
            </a:r>
          </a:p>
          <a:p>
            <a:r>
              <a:rPr lang="en-US" sz="2000" dirty="0" smtClean="0"/>
              <a:t>This allows ADLB to be used as </a:t>
            </a:r>
            <a:r>
              <a:rPr lang="en-US" sz="2000" dirty="0" smtClean="0"/>
              <a:t>a low-level execution </a:t>
            </a:r>
            <a:r>
              <a:rPr lang="en-US" sz="2000" dirty="0" smtClean="0"/>
              <a:t>engine for higher-level models</a:t>
            </a:r>
          </a:p>
          <a:p>
            <a:pPr lvl="1"/>
            <a:r>
              <a:rPr lang="en-US" sz="1800" dirty="0" smtClean="0"/>
              <a:t>API’s being considered as part of other projects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FC855-B79D-C548-B68A-FC65F99B691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296863"/>
            <a:ext cx="8221662" cy="525462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65" charset="-128"/>
                <a:cs typeface="ＭＳ Ｐゴシック" pitchFamily="-65" charset="-128"/>
              </a:rPr>
              <a:t>How It Works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AEA550-4186-964F-BF9E-08F672755642}" type="slidenum">
              <a:rPr lang="en-US" smtClean="0"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pPr/>
              <a:t>13</a:t>
            </a:fld>
            <a:endParaRPr lang="en-US" smtClean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grpSp>
        <p:nvGrpSpPr>
          <p:cNvPr id="41989" name="Group 4"/>
          <p:cNvGrpSpPr>
            <a:grpSpLocks/>
          </p:cNvGrpSpPr>
          <p:nvPr/>
        </p:nvGrpSpPr>
        <p:grpSpPr bwMode="auto">
          <a:xfrm>
            <a:off x="4608513" y="3487738"/>
            <a:ext cx="1581150" cy="1660525"/>
            <a:chOff x="2903" y="2629"/>
            <a:chExt cx="996" cy="1046"/>
          </a:xfrm>
        </p:grpSpPr>
        <p:sp>
          <p:nvSpPr>
            <p:cNvPr id="42053" name="Oval 5"/>
            <p:cNvSpPr>
              <a:spLocks noChangeArrowheads="1"/>
            </p:cNvSpPr>
            <p:nvPr/>
          </p:nvSpPr>
          <p:spPr bwMode="auto">
            <a:xfrm rot="8480730">
              <a:off x="3721" y="2988"/>
              <a:ext cx="178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54" name="Oval 6"/>
            <p:cNvSpPr>
              <a:spLocks noChangeArrowheads="1"/>
            </p:cNvSpPr>
            <p:nvPr/>
          </p:nvSpPr>
          <p:spPr bwMode="auto">
            <a:xfrm rot="8480730">
              <a:off x="3559" y="3118"/>
              <a:ext cx="177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55" name="Oval 7"/>
            <p:cNvSpPr>
              <a:spLocks noChangeArrowheads="1"/>
            </p:cNvSpPr>
            <p:nvPr/>
          </p:nvSpPr>
          <p:spPr bwMode="auto">
            <a:xfrm rot="8480730">
              <a:off x="3397" y="3247"/>
              <a:ext cx="178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56" name="Oval 8"/>
            <p:cNvSpPr>
              <a:spLocks noChangeArrowheads="1"/>
            </p:cNvSpPr>
            <p:nvPr/>
          </p:nvSpPr>
          <p:spPr bwMode="auto">
            <a:xfrm rot="8480730">
              <a:off x="3235" y="3377"/>
              <a:ext cx="177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57" name="Oval 9"/>
            <p:cNvSpPr>
              <a:spLocks noChangeArrowheads="1"/>
            </p:cNvSpPr>
            <p:nvPr/>
          </p:nvSpPr>
          <p:spPr bwMode="auto">
            <a:xfrm rot="8480730">
              <a:off x="3073" y="3506"/>
              <a:ext cx="178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58" name="Oval 10"/>
            <p:cNvSpPr>
              <a:spLocks noChangeArrowheads="1"/>
            </p:cNvSpPr>
            <p:nvPr/>
          </p:nvSpPr>
          <p:spPr bwMode="auto">
            <a:xfrm rot="8480730">
              <a:off x="2903" y="2629"/>
              <a:ext cx="178" cy="1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cxnSp>
          <p:nvCxnSpPr>
            <p:cNvPr id="42059" name="AutoShape 11"/>
            <p:cNvCxnSpPr>
              <a:cxnSpLocks noChangeShapeType="1"/>
              <a:stCxn id="42053" idx="4"/>
              <a:endCxn id="42058" idx="1"/>
            </p:cNvCxnSpPr>
            <p:nvPr/>
          </p:nvCxnSpPr>
          <p:spPr bwMode="auto">
            <a:xfrm flipH="1" flipV="1">
              <a:off x="3078" y="2721"/>
              <a:ext cx="679" cy="2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2060" name="AutoShape 12"/>
            <p:cNvCxnSpPr>
              <a:cxnSpLocks noChangeShapeType="1"/>
              <a:stCxn id="42054" idx="4"/>
              <a:endCxn id="42058" idx="1"/>
            </p:cNvCxnSpPr>
            <p:nvPr/>
          </p:nvCxnSpPr>
          <p:spPr bwMode="auto">
            <a:xfrm flipH="1" flipV="1">
              <a:off x="3078" y="2721"/>
              <a:ext cx="517" cy="41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2061" name="AutoShape 13"/>
            <p:cNvCxnSpPr>
              <a:cxnSpLocks noChangeShapeType="1"/>
              <a:stCxn id="42055" idx="4"/>
              <a:endCxn id="42058" idx="0"/>
            </p:cNvCxnSpPr>
            <p:nvPr/>
          </p:nvCxnSpPr>
          <p:spPr bwMode="auto">
            <a:xfrm flipH="1" flipV="1">
              <a:off x="3045" y="2780"/>
              <a:ext cx="388" cy="4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2062" name="AutoShape 14"/>
            <p:cNvCxnSpPr>
              <a:cxnSpLocks noChangeShapeType="1"/>
              <a:stCxn id="42056" idx="4"/>
              <a:endCxn id="42058" idx="7"/>
            </p:cNvCxnSpPr>
            <p:nvPr/>
          </p:nvCxnSpPr>
          <p:spPr bwMode="auto">
            <a:xfrm flipH="1" flipV="1">
              <a:off x="2980" y="2800"/>
              <a:ext cx="291" cy="59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2063" name="AutoShape 15"/>
            <p:cNvCxnSpPr>
              <a:cxnSpLocks noChangeShapeType="1"/>
              <a:stCxn id="42057" idx="4"/>
              <a:endCxn id="42058" idx="7"/>
            </p:cNvCxnSpPr>
            <p:nvPr/>
          </p:nvCxnSpPr>
          <p:spPr bwMode="auto">
            <a:xfrm flipH="1" flipV="1">
              <a:off x="2980" y="2800"/>
              <a:ext cx="129" cy="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</p:grpSp>
      <p:grpSp>
        <p:nvGrpSpPr>
          <p:cNvPr id="41990" name="Group 16"/>
          <p:cNvGrpSpPr>
            <a:grpSpLocks/>
          </p:cNvGrpSpPr>
          <p:nvPr/>
        </p:nvGrpSpPr>
        <p:grpSpPr bwMode="auto">
          <a:xfrm>
            <a:off x="4826000" y="1439863"/>
            <a:ext cx="1679575" cy="1524000"/>
            <a:chOff x="3040" y="1339"/>
            <a:chExt cx="1058" cy="960"/>
          </a:xfrm>
        </p:grpSpPr>
        <p:sp>
          <p:nvSpPr>
            <p:cNvPr id="42042" name="Oval 17"/>
            <p:cNvSpPr>
              <a:spLocks noChangeArrowheads="1"/>
            </p:cNvSpPr>
            <p:nvPr/>
          </p:nvSpPr>
          <p:spPr bwMode="auto">
            <a:xfrm rot="3394611">
              <a:off x="3468" y="1343"/>
              <a:ext cx="178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43" name="Oval 18"/>
            <p:cNvSpPr>
              <a:spLocks noChangeArrowheads="1"/>
            </p:cNvSpPr>
            <p:nvPr/>
          </p:nvSpPr>
          <p:spPr bwMode="auto">
            <a:xfrm rot="3394611">
              <a:off x="3582" y="1516"/>
              <a:ext cx="177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44" name="Oval 19"/>
            <p:cNvSpPr>
              <a:spLocks noChangeArrowheads="1"/>
            </p:cNvSpPr>
            <p:nvPr/>
          </p:nvSpPr>
          <p:spPr bwMode="auto">
            <a:xfrm rot="3394611">
              <a:off x="3696" y="1689"/>
              <a:ext cx="178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45" name="Oval 20"/>
            <p:cNvSpPr>
              <a:spLocks noChangeArrowheads="1"/>
            </p:cNvSpPr>
            <p:nvPr/>
          </p:nvSpPr>
          <p:spPr bwMode="auto">
            <a:xfrm rot="3394611">
              <a:off x="3811" y="1863"/>
              <a:ext cx="177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46" name="Oval 21"/>
            <p:cNvSpPr>
              <a:spLocks noChangeArrowheads="1"/>
            </p:cNvSpPr>
            <p:nvPr/>
          </p:nvSpPr>
          <p:spPr bwMode="auto">
            <a:xfrm rot="3394611">
              <a:off x="3925" y="2035"/>
              <a:ext cx="178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47" name="Oval 22"/>
            <p:cNvSpPr>
              <a:spLocks noChangeArrowheads="1"/>
            </p:cNvSpPr>
            <p:nvPr/>
          </p:nvSpPr>
          <p:spPr bwMode="auto">
            <a:xfrm rot="3394611">
              <a:off x="3036" y="2125"/>
              <a:ext cx="178" cy="1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cxnSp>
          <p:nvCxnSpPr>
            <p:cNvPr id="42048" name="AutoShape 23"/>
            <p:cNvCxnSpPr>
              <a:cxnSpLocks noChangeShapeType="1"/>
              <a:stCxn id="42042" idx="4"/>
              <a:endCxn id="42047" idx="1"/>
            </p:cNvCxnSpPr>
            <p:nvPr/>
          </p:nvCxnSpPr>
          <p:spPr bwMode="auto">
            <a:xfrm flipH="1">
              <a:off x="3140" y="1475"/>
              <a:ext cx="346" cy="6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2049" name="AutoShape 24"/>
            <p:cNvCxnSpPr>
              <a:cxnSpLocks noChangeShapeType="1"/>
              <a:stCxn id="42043" idx="4"/>
              <a:endCxn id="42047" idx="1"/>
            </p:cNvCxnSpPr>
            <p:nvPr/>
          </p:nvCxnSpPr>
          <p:spPr bwMode="auto">
            <a:xfrm flipH="1">
              <a:off x="3140" y="1647"/>
              <a:ext cx="461" cy="47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2050" name="AutoShape 25"/>
            <p:cNvCxnSpPr>
              <a:cxnSpLocks noChangeShapeType="1"/>
              <a:stCxn id="42044" idx="4"/>
              <a:endCxn id="42047" idx="0"/>
            </p:cNvCxnSpPr>
            <p:nvPr/>
          </p:nvCxnSpPr>
          <p:spPr bwMode="auto">
            <a:xfrm flipH="1">
              <a:off x="3195" y="1821"/>
              <a:ext cx="519" cy="3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2051" name="AutoShape 26"/>
            <p:cNvCxnSpPr>
              <a:cxnSpLocks noChangeShapeType="1"/>
              <a:stCxn id="42045" idx="4"/>
              <a:endCxn id="42047" idx="7"/>
            </p:cNvCxnSpPr>
            <p:nvPr/>
          </p:nvCxnSpPr>
          <p:spPr bwMode="auto">
            <a:xfrm flipH="1">
              <a:off x="3209" y="1994"/>
              <a:ext cx="621" cy="2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2052" name="AutoShape 27"/>
            <p:cNvCxnSpPr>
              <a:cxnSpLocks noChangeShapeType="1"/>
              <a:stCxn id="42046" idx="4"/>
              <a:endCxn id="42047" idx="7"/>
            </p:cNvCxnSpPr>
            <p:nvPr/>
          </p:nvCxnSpPr>
          <p:spPr bwMode="auto">
            <a:xfrm flipH="1">
              <a:off x="3209" y="2167"/>
              <a:ext cx="734" cy="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</p:grpSp>
      <p:sp>
        <p:nvSpPr>
          <p:cNvPr id="42031" name="Oval 29"/>
          <p:cNvSpPr>
            <a:spLocks noChangeArrowheads="1"/>
          </p:cNvSpPr>
          <p:nvPr/>
        </p:nvSpPr>
        <p:spPr bwMode="auto">
          <a:xfrm rot="18855469">
            <a:off x="1997075" y="2298700"/>
            <a:ext cx="282575" cy="268288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kumimoji="1" lang="en-US" sz="2000"/>
          </a:p>
        </p:txBody>
      </p:sp>
      <p:sp>
        <p:nvSpPr>
          <p:cNvPr id="42032" name="Oval 30"/>
          <p:cNvSpPr>
            <a:spLocks noChangeArrowheads="1"/>
          </p:cNvSpPr>
          <p:nvPr/>
        </p:nvSpPr>
        <p:spPr bwMode="auto">
          <a:xfrm rot="18855469">
            <a:off x="2227263" y="2062163"/>
            <a:ext cx="280988" cy="268288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kumimoji="1" lang="en-US" sz="2000"/>
          </a:p>
        </p:txBody>
      </p:sp>
      <p:sp>
        <p:nvSpPr>
          <p:cNvPr id="42033" name="Oval 31"/>
          <p:cNvSpPr>
            <a:spLocks noChangeArrowheads="1"/>
          </p:cNvSpPr>
          <p:nvPr/>
        </p:nvSpPr>
        <p:spPr bwMode="auto">
          <a:xfrm rot="18855469">
            <a:off x="2457450" y="1827213"/>
            <a:ext cx="282575" cy="268288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kumimoji="1" lang="en-US" sz="2000"/>
          </a:p>
        </p:txBody>
      </p:sp>
      <p:sp>
        <p:nvSpPr>
          <p:cNvPr id="42034" name="Oval 32"/>
          <p:cNvSpPr>
            <a:spLocks noChangeArrowheads="1"/>
          </p:cNvSpPr>
          <p:nvPr/>
        </p:nvSpPr>
        <p:spPr bwMode="auto">
          <a:xfrm rot="18855469">
            <a:off x="2687638" y="1590675"/>
            <a:ext cx="280988" cy="268288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kumimoji="1" lang="en-US" sz="2000"/>
          </a:p>
        </p:txBody>
      </p:sp>
      <p:sp>
        <p:nvSpPr>
          <p:cNvPr id="42035" name="Oval 33"/>
          <p:cNvSpPr>
            <a:spLocks noChangeArrowheads="1"/>
          </p:cNvSpPr>
          <p:nvPr/>
        </p:nvSpPr>
        <p:spPr bwMode="auto">
          <a:xfrm rot="18855469">
            <a:off x="2916238" y="1355725"/>
            <a:ext cx="282575" cy="268288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kumimoji="1" lang="en-US" sz="2000"/>
          </a:p>
        </p:txBody>
      </p:sp>
      <p:sp>
        <p:nvSpPr>
          <p:cNvPr id="42036" name="Oval 34"/>
          <p:cNvSpPr>
            <a:spLocks noChangeArrowheads="1"/>
          </p:cNvSpPr>
          <p:nvPr/>
        </p:nvSpPr>
        <p:spPr bwMode="auto">
          <a:xfrm rot="18855469">
            <a:off x="3355975" y="2703513"/>
            <a:ext cx="282575" cy="2682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kumimoji="1" lang="en-US" sz="2000"/>
          </a:p>
        </p:txBody>
      </p:sp>
      <p:cxnSp>
        <p:nvCxnSpPr>
          <p:cNvPr id="42037" name="AutoShape 35"/>
          <p:cNvCxnSpPr>
            <a:cxnSpLocks noChangeShapeType="1"/>
            <a:stCxn id="42031" idx="4"/>
            <a:endCxn id="42036" idx="1"/>
          </p:cNvCxnSpPr>
          <p:nvPr/>
        </p:nvCxnSpPr>
        <p:spPr bwMode="auto">
          <a:xfrm>
            <a:off x="2233613" y="2527300"/>
            <a:ext cx="1123950" cy="317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2038" name="AutoShape 36"/>
          <p:cNvCxnSpPr>
            <a:cxnSpLocks noChangeShapeType="1"/>
            <a:stCxn id="42032" idx="4"/>
            <a:endCxn id="42036" idx="1"/>
          </p:cNvCxnSpPr>
          <p:nvPr/>
        </p:nvCxnSpPr>
        <p:spPr bwMode="auto">
          <a:xfrm>
            <a:off x="2463800" y="2290763"/>
            <a:ext cx="893763" cy="554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2039" name="AutoShape 37"/>
          <p:cNvCxnSpPr>
            <a:cxnSpLocks noChangeShapeType="1"/>
            <a:stCxn id="42033" idx="4"/>
            <a:endCxn id="42036" idx="0"/>
          </p:cNvCxnSpPr>
          <p:nvPr/>
        </p:nvCxnSpPr>
        <p:spPr bwMode="auto">
          <a:xfrm>
            <a:off x="2693988" y="2055813"/>
            <a:ext cx="706438" cy="688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2040" name="AutoShape 38"/>
          <p:cNvCxnSpPr>
            <a:cxnSpLocks noChangeShapeType="1"/>
            <a:stCxn id="42034" idx="4"/>
            <a:endCxn id="42036" idx="7"/>
          </p:cNvCxnSpPr>
          <p:nvPr/>
        </p:nvCxnSpPr>
        <p:spPr bwMode="auto">
          <a:xfrm>
            <a:off x="2924175" y="1819275"/>
            <a:ext cx="573088" cy="881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2041" name="AutoShape 39"/>
          <p:cNvCxnSpPr>
            <a:cxnSpLocks noChangeShapeType="1"/>
            <a:stCxn id="42035" idx="4"/>
            <a:endCxn id="42036" idx="7"/>
          </p:cNvCxnSpPr>
          <p:nvPr/>
        </p:nvCxnSpPr>
        <p:spPr bwMode="auto">
          <a:xfrm>
            <a:off x="3152775" y="1584325"/>
            <a:ext cx="344488" cy="1116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grpSp>
        <p:nvGrpSpPr>
          <p:cNvPr id="41992" name="Group 40"/>
          <p:cNvGrpSpPr>
            <a:grpSpLocks/>
          </p:cNvGrpSpPr>
          <p:nvPr/>
        </p:nvGrpSpPr>
        <p:grpSpPr bwMode="auto">
          <a:xfrm>
            <a:off x="3505200" y="914400"/>
            <a:ext cx="1600200" cy="1524000"/>
            <a:chOff x="2208" y="1008"/>
            <a:chExt cx="1008" cy="960"/>
          </a:xfrm>
        </p:grpSpPr>
        <p:sp>
          <p:nvSpPr>
            <p:cNvPr id="42020" name="Oval 41"/>
            <p:cNvSpPr>
              <a:spLocks noChangeArrowheads="1"/>
            </p:cNvSpPr>
            <p:nvPr/>
          </p:nvSpPr>
          <p:spPr bwMode="auto">
            <a:xfrm>
              <a:off x="2208" y="1008"/>
              <a:ext cx="178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21" name="Oval 42"/>
            <p:cNvSpPr>
              <a:spLocks noChangeArrowheads="1"/>
            </p:cNvSpPr>
            <p:nvPr/>
          </p:nvSpPr>
          <p:spPr bwMode="auto">
            <a:xfrm>
              <a:off x="2416" y="1008"/>
              <a:ext cx="177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22" name="Oval 43"/>
            <p:cNvSpPr>
              <a:spLocks noChangeArrowheads="1"/>
            </p:cNvSpPr>
            <p:nvPr/>
          </p:nvSpPr>
          <p:spPr bwMode="auto">
            <a:xfrm>
              <a:off x="2623" y="1008"/>
              <a:ext cx="178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23" name="Oval 44"/>
            <p:cNvSpPr>
              <a:spLocks noChangeArrowheads="1"/>
            </p:cNvSpPr>
            <p:nvPr/>
          </p:nvSpPr>
          <p:spPr bwMode="auto">
            <a:xfrm>
              <a:off x="2831" y="1008"/>
              <a:ext cx="177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24" name="Oval 45"/>
            <p:cNvSpPr>
              <a:spLocks noChangeArrowheads="1"/>
            </p:cNvSpPr>
            <p:nvPr/>
          </p:nvSpPr>
          <p:spPr bwMode="auto">
            <a:xfrm>
              <a:off x="3038" y="1008"/>
              <a:ext cx="178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25" name="Oval 46"/>
            <p:cNvSpPr>
              <a:spLocks noChangeArrowheads="1"/>
            </p:cNvSpPr>
            <p:nvPr/>
          </p:nvSpPr>
          <p:spPr bwMode="auto">
            <a:xfrm>
              <a:off x="2623" y="1799"/>
              <a:ext cx="178" cy="1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cxnSp>
          <p:nvCxnSpPr>
            <p:cNvPr id="42026" name="AutoShape 47"/>
            <p:cNvCxnSpPr>
              <a:cxnSpLocks noChangeShapeType="1"/>
              <a:stCxn id="42020" idx="4"/>
              <a:endCxn id="42025" idx="1"/>
            </p:cNvCxnSpPr>
            <p:nvPr/>
          </p:nvCxnSpPr>
          <p:spPr bwMode="auto">
            <a:xfrm>
              <a:off x="2297" y="1177"/>
              <a:ext cx="352" cy="64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2027" name="AutoShape 48"/>
            <p:cNvCxnSpPr>
              <a:cxnSpLocks noChangeShapeType="1"/>
              <a:stCxn id="42021" idx="4"/>
              <a:endCxn id="42025" idx="1"/>
            </p:cNvCxnSpPr>
            <p:nvPr/>
          </p:nvCxnSpPr>
          <p:spPr bwMode="auto">
            <a:xfrm>
              <a:off x="2504" y="1177"/>
              <a:ext cx="145" cy="64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2028" name="AutoShape 49"/>
            <p:cNvCxnSpPr>
              <a:cxnSpLocks noChangeShapeType="1"/>
              <a:stCxn id="42022" idx="4"/>
              <a:endCxn id="42025" idx="0"/>
            </p:cNvCxnSpPr>
            <p:nvPr/>
          </p:nvCxnSpPr>
          <p:spPr bwMode="auto">
            <a:xfrm>
              <a:off x="2712" y="1177"/>
              <a:ext cx="0" cy="62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2029" name="AutoShape 50"/>
            <p:cNvCxnSpPr>
              <a:cxnSpLocks noChangeShapeType="1"/>
              <a:stCxn id="42023" idx="4"/>
              <a:endCxn id="42025" idx="7"/>
            </p:cNvCxnSpPr>
            <p:nvPr/>
          </p:nvCxnSpPr>
          <p:spPr bwMode="auto">
            <a:xfrm flipH="1">
              <a:off x="2775" y="1177"/>
              <a:ext cx="145" cy="64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2030" name="AutoShape 51"/>
            <p:cNvCxnSpPr>
              <a:cxnSpLocks noChangeShapeType="1"/>
              <a:stCxn id="42024" idx="4"/>
              <a:endCxn id="42025" idx="7"/>
            </p:cNvCxnSpPr>
            <p:nvPr/>
          </p:nvCxnSpPr>
          <p:spPr bwMode="auto">
            <a:xfrm flipH="1">
              <a:off x="2775" y="1177"/>
              <a:ext cx="352" cy="64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</p:grpSp>
      <p:grpSp>
        <p:nvGrpSpPr>
          <p:cNvPr id="41993" name="Group 52"/>
          <p:cNvGrpSpPr>
            <a:grpSpLocks/>
          </p:cNvGrpSpPr>
          <p:nvPr/>
        </p:nvGrpSpPr>
        <p:grpSpPr bwMode="auto">
          <a:xfrm>
            <a:off x="2419350" y="3482975"/>
            <a:ext cx="1574800" cy="1663700"/>
            <a:chOff x="1524" y="2626"/>
            <a:chExt cx="992" cy="1048"/>
          </a:xfrm>
        </p:grpSpPr>
        <p:sp>
          <p:nvSpPr>
            <p:cNvPr id="42009" name="Oval 53"/>
            <p:cNvSpPr>
              <a:spLocks noChangeArrowheads="1"/>
            </p:cNvSpPr>
            <p:nvPr/>
          </p:nvSpPr>
          <p:spPr bwMode="auto">
            <a:xfrm rot="-8527039">
              <a:off x="2179" y="3505"/>
              <a:ext cx="178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10" name="Oval 54"/>
            <p:cNvSpPr>
              <a:spLocks noChangeArrowheads="1"/>
            </p:cNvSpPr>
            <p:nvPr/>
          </p:nvSpPr>
          <p:spPr bwMode="auto">
            <a:xfrm rot="-8527039">
              <a:off x="2015" y="3377"/>
              <a:ext cx="177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11" name="Oval 55"/>
            <p:cNvSpPr>
              <a:spLocks noChangeArrowheads="1"/>
            </p:cNvSpPr>
            <p:nvPr/>
          </p:nvSpPr>
          <p:spPr bwMode="auto">
            <a:xfrm rot="-8527039">
              <a:off x="1852" y="3250"/>
              <a:ext cx="178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12" name="Oval 56"/>
            <p:cNvSpPr>
              <a:spLocks noChangeArrowheads="1"/>
            </p:cNvSpPr>
            <p:nvPr/>
          </p:nvSpPr>
          <p:spPr bwMode="auto">
            <a:xfrm rot="-8527039">
              <a:off x="1688" y="3123"/>
              <a:ext cx="177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13" name="Oval 57"/>
            <p:cNvSpPr>
              <a:spLocks noChangeArrowheads="1"/>
            </p:cNvSpPr>
            <p:nvPr/>
          </p:nvSpPr>
          <p:spPr bwMode="auto">
            <a:xfrm rot="-8527039">
              <a:off x="1524" y="2995"/>
              <a:ext cx="178" cy="169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sp>
          <p:nvSpPr>
            <p:cNvPr id="42014" name="Oval 58"/>
            <p:cNvSpPr>
              <a:spLocks noChangeArrowheads="1"/>
            </p:cNvSpPr>
            <p:nvPr/>
          </p:nvSpPr>
          <p:spPr bwMode="auto">
            <a:xfrm rot="-8527039">
              <a:off x="2338" y="2626"/>
              <a:ext cx="178" cy="16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</a:pPr>
              <a:endParaRPr kumimoji="1" lang="en-US" sz="2000"/>
            </a:p>
          </p:txBody>
        </p:sp>
        <p:cxnSp>
          <p:nvCxnSpPr>
            <p:cNvPr id="42015" name="AutoShape 59"/>
            <p:cNvCxnSpPr>
              <a:cxnSpLocks noChangeShapeType="1"/>
              <a:stCxn id="42009" idx="4"/>
              <a:endCxn id="42014" idx="1"/>
            </p:cNvCxnSpPr>
            <p:nvPr/>
          </p:nvCxnSpPr>
          <p:spPr bwMode="auto">
            <a:xfrm flipV="1">
              <a:off x="2319" y="2797"/>
              <a:ext cx="120" cy="72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2016" name="AutoShape 60"/>
            <p:cNvCxnSpPr>
              <a:cxnSpLocks noChangeShapeType="1"/>
              <a:stCxn id="42010" idx="4"/>
              <a:endCxn id="42014" idx="1"/>
            </p:cNvCxnSpPr>
            <p:nvPr/>
          </p:nvCxnSpPr>
          <p:spPr bwMode="auto">
            <a:xfrm flipV="1">
              <a:off x="2155" y="2797"/>
              <a:ext cx="284" cy="59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2017" name="AutoShape 61"/>
            <p:cNvCxnSpPr>
              <a:cxnSpLocks noChangeShapeType="1"/>
              <a:stCxn id="42011" idx="4"/>
              <a:endCxn id="42014" idx="0"/>
            </p:cNvCxnSpPr>
            <p:nvPr/>
          </p:nvCxnSpPr>
          <p:spPr bwMode="auto">
            <a:xfrm flipV="1">
              <a:off x="1992" y="2778"/>
              <a:ext cx="382" cy="49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2018" name="AutoShape 62"/>
            <p:cNvCxnSpPr>
              <a:cxnSpLocks noChangeShapeType="1"/>
              <a:stCxn id="42012" idx="4"/>
              <a:endCxn id="42014" idx="7"/>
            </p:cNvCxnSpPr>
            <p:nvPr/>
          </p:nvCxnSpPr>
          <p:spPr bwMode="auto">
            <a:xfrm flipV="1">
              <a:off x="1828" y="2719"/>
              <a:ext cx="512" cy="42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42019" name="AutoShape 63"/>
            <p:cNvCxnSpPr>
              <a:cxnSpLocks noChangeShapeType="1"/>
              <a:stCxn id="42013" idx="4"/>
              <a:endCxn id="42014" idx="7"/>
            </p:cNvCxnSpPr>
            <p:nvPr/>
          </p:nvCxnSpPr>
          <p:spPr bwMode="auto">
            <a:xfrm flipV="1">
              <a:off x="1664" y="2719"/>
              <a:ext cx="676" cy="2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</p:grpSp>
      <p:sp>
        <p:nvSpPr>
          <p:cNvPr id="41994" name="Oval 64"/>
          <p:cNvSpPr>
            <a:spLocks noChangeArrowheads="1"/>
          </p:cNvSpPr>
          <p:nvPr/>
        </p:nvSpPr>
        <p:spPr bwMode="auto">
          <a:xfrm rot="-2744531">
            <a:off x="6171406" y="5690847"/>
            <a:ext cx="282575" cy="2682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kumimoji="1" lang="en-US" sz="2000"/>
          </a:p>
        </p:txBody>
      </p:sp>
      <p:sp>
        <p:nvSpPr>
          <p:cNvPr id="41995" name="Oval 65"/>
          <p:cNvSpPr>
            <a:spLocks noChangeArrowheads="1"/>
          </p:cNvSpPr>
          <p:nvPr/>
        </p:nvSpPr>
        <p:spPr bwMode="auto">
          <a:xfrm rot="8480730">
            <a:off x="6172200" y="5282066"/>
            <a:ext cx="282575" cy="268287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endParaRPr kumimoji="1" lang="en-US" sz="2000"/>
          </a:p>
        </p:txBody>
      </p:sp>
      <p:sp>
        <p:nvSpPr>
          <p:cNvPr id="41996" name="Text Box 66"/>
          <p:cNvSpPr txBox="1">
            <a:spLocks noChangeArrowheads="1"/>
          </p:cNvSpPr>
          <p:nvPr/>
        </p:nvSpPr>
        <p:spPr bwMode="auto">
          <a:xfrm>
            <a:off x="6500813" y="5250316"/>
            <a:ext cx="24336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1800" dirty="0"/>
              <a:t>Application Processes</a:t>
            </a:r>
            <a:endParaRPr kumimoji="1" lang="en-US" sz="2400" dirty="0"/>
          </a:p>
        </p:txBody>
      </p:sp>
      <p:sp>
        <p:nvSpPr>
          <p:cNvPr id="41997" name="Text Box 67"/>
          <p:cNvSpPr txBox="1">
            <a:spLocks noChangeArrowheads="1"/>
          </p:cNvSpPr>
          <p:nvPr/>
        </p:nvSpPr>
        <p:spPr bwMode="auto">
          <a:xfrm>
            <a:off x="6577013" y="5631316"/>
            <a:ext cx="1631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sz="1800" dirty="0"/>
              <a:t>ADLB Servers</a:t>
            </a:r>
            <a:endParaRPr kumimoji="1" lang="en-US" sz="2400" dirty="0"/>
          </a:p>
        </p:txBody>
      </p:sp>
      <p:cxnSp>
        <p:nvCxnSpPr>
          <p:cNvPr id="41998" name="AutoShape 68"/>
          <p:cNvCxnSpPr>
            <a:cxnSpLocks noChangeShapeType="1"/>
            <a:stCxn id="42036" idx="6"/>
            <a:endCxn id="42025" idx="3"/>
          </p:cNvCxnSpPr>
          <p:nvPr/>
        </p:nvCxnSpPr>
        <p:spPr bwMode="auto">
          <a:xfrm flipV="1">
            <a:off x="3594100" y="2398713"/>
            <a:ext cx="611188" cy="3381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1999" name="AutoShape 69"/>
          <p:cNvCxnSpPr>
            <a:cxnSpLocks noChangeShapeType="1"/>
            <a:stCxn id="42025" idx="5"/>
            <a:endCxn id="42047" idx="3"/>
          </p:cNvCxnSpPr>
          <p:nvPr/>
        </p:nvCxnSpPr>
        <p:spPr bwMode="auto">
          <a:xfrm>
            <a:off x="4405313" y="2398713"/>
            <a:ext cx="420687" cy="393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2000" name="AutoShape 70"/>
          <p:cNvCxnSpPr>
            <a:cxnSpLocks noChangeShapeType="1"/>
            <a:stCxn id="42036" idx="3"/>
            <a:endCxn id="42014" idx="6"/>
          </p:cNvCxnSpPr>
          <p:nvPr/>
        </p:nvCxnSpPr>
        <p:spPr bwMode="auto">
          <a:xfrm>
            <a:off x="3494088" y="2976563"/>
            <a:ext cx="246062" cy="554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2001" name="AutoShape 71"/>
          <p:cNvCxnSpPr>
            <a:cxnSpLocks noChangeShapeType="1"/>
            <a:stCxn id="42047" idx="5"/>
            <a:endCxn id="42058" idx="3"/>
          </p:cNvCxnSpPr>
          <p:nvPr/>
        </p:nvCxnSpPr>
        <p:spPr bwMode="auto">
          <a:xfrm flipH="1">
            <a:off x="4768850" y="2959100"/>
            <a:ext cx="168275" cy="527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2002" name="AutoShape 72"/>
          <p:cNvCxnSpPr>
            <a:cxnSpLocks noChangeShapeType="1"/>
            <a:stCxn id="42014" idx="3"/>
            <a:endCxn id="42058" idx="5"/>
          </p:cNvCxnSpPr>
          <p:nvPr/>
        </p:nvCxnSpPr>
        <p:spPr bwMode="auto">
          <a:xfrm>
            <a:off x="3989388" y="3603625"/>
            <a:ext cx="622300" cy="7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2003" name="AutoShape 73"/>
          <p:cNvCxnSpPr>
            <a:cxnSpLocks noChangeShapeType="1"/>
            <a:stCxn id="42036" idx="5"/>
            <a:endCxn id="42047" idx="3"/>
          </p:cNvCxnSpPr>
          <p:nvPr/>
        </p:nvCxnSpPr>
        <p:spPr bwMode="auto">
          <a:xfrm flipV="1">
            <a:off x="3633788" y="2792413"/>
            <a:ext cx="1192212" cy="41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2004" name="AutoShape 74"/>
          <p:cNvCxnSpPr>
            <a:cxnSpLocks noChangeShapeType="1"/>
            <a:stCxn id="42036" idx="4"/>
            <a:endCxn id="42058" idx="4"/>
          </p:cNvCxnSpPr>
          <p:nvPr/>
        </p:nvCxnSpPr>
        <p:spPr bwMode="auto">
          <a:xfrm>
            <a:off x="3592513" y="2932113"/>
            <a:ext cx="1073150" cy="585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2005" name="AutoShape 75"/>
          <p:cNvCxnSpPr>
            <a:cxnSpLocks noChangeShapeType="1"/>
            <a:stCxn id="42047" idx="4"/>
            <a:endCxn id="42014" idx="4"/>
          </p:cNvCxnSpPr>
          <p:nvPr/>
        </p:nvCxnSpPr>
        <p:spPr bwMode="auto">
          <a:xfrm flipH="1">
            <a:off x="3933825" y="2897188"/>
            <a:ext cx="914400" cy="614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2006" name="AutoShape 76"/>
          <p:cNvCxnSpPr>
            <a:cxnSpLocks noChangeShapeType="1"/>
            <a:stCxn id="42025" idx="4"/>
            <a:endCxn id="42014" idx="4"/>
          </p:cNvCxnSpPr>
          <p:nvPr/>
        </p:nvCxnSpPr>
        <p:spPr bwMode="auto">
          <a:xfrm flipH="1">
            <a:off x="3933825" y="2438400"/>
            <a:ext cx="371475" cy="1073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42007" name="AutoShape 77"/>
          <p:cNvCxnSpPr>
            <a:cxnSpLocks noChangeShapeType="1"/>
            <a:stCxn id="42025" idx="4"/>
            <a:endCxn id="42058" idx="4"/>
          </p:cNvCxnSpPr>
          <p:nvPr/>
        </p:nvCxnSpPr>
        <p:spPr bwMode="auto">
          <a:xfrm>
            <a:off x="4305300" y="2438400"/>
            <a:ext cx="360363" cy="1079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42008" name="Rectangle 78"/>
          <p:cNvSpPr>
            <a:spLocks noChangeArrowheads="1"/>
          </p:cNvSpPr>
          <p:nvPr/>
        </p:nvSpPr>
        <p:spPr bwMode="auto">
          <a:xfrm>
            <a:off x="5518150" y="2805113"/>
            <a:ext cx="882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en-US" sz="1800"/>
              <a:t>put/get</a:t>
            </a:r>
            <a:endParaRPr kumimoji="1"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296863"/>
            <a:ext cx="8453437" cy="511175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Early Experiments </a:t>
            </a:r>
            <a:r>
              <a:rPr lang="en-US" dirty="0">
                <a:ea typeface="ＭＳ Ｐゴシック" pitchFamily="-65" charset="-128"/>
                <a:cs typeface="ＭＳ Ｐゴシック" pitchFamily="-65" charset="-128"/>
              </a:rPr>
              <a:t>with GFMC/ADLB on BG/P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458200" cy="5078413"/>
          </a:xfrm>
        </p:spPr>
        <p:txBody>
          <a:bodyPr/>
          <a:lstStyle/>
          <a:p>
            <a:pPr eaLnBrk="1" hangingPunct="1"/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Using GFMC to compute the binding energy of 14 neutrons in an artificial well ( “neutron drop” = teeny-weeny neutron star )</a:t>
            </a:r>
          </a:p>
          <a:p>
            <a:pPr eaLnBrk="1" hangingPunct="1"/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A weak scaling experiment</a:t>
            </a:r>
          </a:p>
          <a:p>
            <a:pPr eaLnBrk="1" hangingPunct="1"/>
            <a:endParaRPr lang="en-US" sz="2000" dirty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endParaRPr lang="en-US" sz="2000" dirty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endParaRPr lang="en-US" sz="2000" dirty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endParaRPr lang="en-US" sz="2000" dirty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endParaRPr lang="en-US" sz="2000" dirty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endParaRPr lang="en-US" sz="2000" dirty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endParaRPr lang="en-US" sz="2000" dirty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endParaRPr lang="en-US" sz="2000" dirty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endParaRPr lang="en-US" sz="2000" dirty="0">
              <a:ea typeface="ＭＳ Ｐゴシック" pitchFamily="-65" charset="-128"/>
              <a:cs typeface="ＭＳ Ｐゴシック" pitchFamily="-65" charset="-128"/>
            </a:endParaRPr>
          </a:p>
          <a:p>
            <a:pPr eaLnBrk="1" hangingPunct="1"/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Recent work:  “micro-parallelization” needed for </a:t>
            </a:r>
            <a:r>
              <a:rPr lang="en-US" sz="2000" baseline="30000" dirty="0">
                <a:ea typeface="ＭＳ Ｐゴシック" pitchFamily="-65" charset="-128"/>
                <a:cs typeface="ＭＳ Ｐゴシック" pitchFamily="-65" charset="-128"/>
              </a:rPr>
              <a:t>12</a:t>
            </a:r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C, OpenMP in GFMC.</a:t>
            </a:r>
          </a:p>
          <a:p>
            <a:pPr lvl="1" eaLnBrk="1" hangingPunct="1"/>
            <a:r>
              <a:rPr lang="en-US" dirty="0">
                <a:ea typeface="ＭＳ Ｐゴシック" pitchFamily="-65" charset="-128"/>
                <a:cs typeface="ＭＳ Ｐゴシック" pitchFamily="-65" charset="-128"/>
              </a:rPr>
              <a:t>a successful example of hybrid programming, with ADLB + MPI + OpenMP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2E6F82-1CD1-9342-9658-50AB9E769B8C}" type="slidenum">
              <a:rPr lang="en-US" smtClean="0"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pPr/>
              <a:t>14</a:t>
            </a:fld>
            <a:endParaRPr lang="en-US" smtClean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graphicFrame>
        <p:nvGraphicFramePr>
          <p:cNvPr id="196612" name="Group 4"/>
          <p:cNvGraphicFramePr>
            <a:graphicFrameLocks noGrp="1"/>
          </p:cNvGraphicFramePr>
          <p:nvPr/>
        </p:nvGraphicFramePr>
        <p:xfrm>
          <a:off x="1447800" y="2590800"/>
          <a:ext cx="6553200" cy="2894014"/>
        </p:xfrm>
        <a:graphic>
          <a:graphicData uri="http://schemas.openxmlformats.org/drawingml/2006/table">
            <a:tbl>
              <a:tblPr/>
              <a:tblGrid>
                <a:gridCol w="1311275"/>
                <a:gridCol w="1311275"/>
                <a:gridCol w="1308100"/>
                <a:gridCol w="1311275"/>
                <a:gridCol w="1311275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BG/P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cores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ADLB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Servers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Configs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Time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(min.)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Efficiency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(incl. serv.)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</a:tr>
              <a:tr h="561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4K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130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38.1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93.8%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8K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230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38.2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93.7%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</a:tr>
              <a:tr h="5635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16K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455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39.6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89.8%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32K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905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160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44.2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chemeClr val="tx2"/>
                        </a:buClr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-65" charset="0"/>
                        </a:rPr>
                        <a:t>80.4%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FF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with GFMC</a:t>
            </a:r>
            <a:endParaRPr lang="en-US" dirty="0"/>
          </a:p>
        </p:txBody>
      </p:sp>
      <p:pic>
        <p:nvPicPr>
          <p:cNvPr id="5" name="Content Placeholder 4" descr="feb_oct_2009_adlb+omp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20253" r="-20253"/>
              <a:stretch>
                <a:fillRect/>
              </a:stretch>
            </p:blipFill>
          </mc:Choice>
          <mc:Fallback>
            <p:blipFill>
              <a:blip r:embed="rId3"/>
              <a:srcRect l="-20253" r="-20253"/>
              <a:stretch>
                <a:fillRect/>
              </a:stretch>
            </p:blipFill>
          </mc:Fallback>
        </mc:AlternateContent>
        <p:spPr>
          <a:xfrm>
            <a:off x="-1371600" y="381001"/>
            <a:ext cx="11658600" cy="641178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FC855-B79D-C548-B68A-FC65F99B691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Physics Application – Parameter Sweep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505200"/>
            <a:ext cx="7543800" cy="2667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FC855-B79D-C548-B68A-FC65F99B691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90513" y="874713"/>
            <a:ext cx="7786687" cy="2401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10000"/>
              </a:spcBef>
              <a:spcAft>
                <a:spcPct val="10000"/>
              </a:spcAft>
              <a:buClr>
                <a:srgbClr val="C28500"/>
              </a:buClr>
              <a:buSzPct val="125000"/>
              <a:buFont typeface="Arial" charset="0"/>
              <a:buNone/>
            </a:pPr>
            <a:endParaRPr lang="en-US" sz="1600" b="1" dirty="0"/>
          </a:p>
          <a:p>
            <a:pPr marL="342900" indent="-34290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Wingdings" charset="2"/>
              <a:buChar char="n"/>
            </a:pPr>
            <a:r>
              <a:rPr lang="en-US" sz="1800" dirty="0"/>
              <a:t>Luminescent solar concentrators</a:t>
            </a:r>
            <a:endParaRPr lang="en-US" sz="1800" b="1" dirty="0"/>
          </a:p>
          <a:p>
            <a:pPr marL="742950" lvl="1" indent="-28575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Tx/>
              <a:buChar char="–"/>
            </a:pPr>
            <a:r>
              <a:rPr lang="en-US" sz="1800" dirty="0"/>
              <a:t>Stationary, no moving parts</a:t>
            </a:r>
          </a:p>
          <a:p>
            <a:pPr marL="742950" lvl="1" indent="-28575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Tx/>
              <a:buChar char="–"/>
            </a:pPr>
            <a:r>
              <a:rPr lang="en-US" sz="1800" dirty="0"/>
              <a:t>Operate efficiently under diffuse light conditions (northern climates)</a:t>
            </a:r>
          </a:p>
          <a:p>
            <a:pPr marL="342900" indent="-34290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Wingdings" charset="2"/>
              <a:buChar char="n"/>
            </a:pPr>
            <a:r>
              <a:rPr lang="en-US" sz="1800" dirty="0"/>
              <a:t>Inexpensive collector, concentrate light on high-performance solar </a:t>
            </a:r>
            <a:r>
              <a:rPr lang="en-US" sz="1800" dirty="0" smtClean="0"/>
              <a:t>cell</a:t>
            </a:r>
          </a:p>
          <a:p>
            <a:pPr marL="342900" indent="-34290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Wingdings" charset="2"/>
              <a:buChar char="n"/>
            </a:pPr>
            <a:r>
              <a:rPr lang="en-US" sz="1800" dirty="0" smtClean="0"/>
              <a:t>In this case, the authors never learned any parallel programming approach before ADLB</a:t>
            </a:r>
          </a:p>
          <a:p>
            <a:pPr marL="742950" lvl="1" indent="-28575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</a:pPr>
            <a:endParaRPr lang="en-US" sz="1800" dirty="0"/>
          </a:p>
        </p:txBody>
      </p:sp>
      <p:pic>
        <p:nvPicPr>
          <p:cNvPr id="6" name="Picture 125" descr="Single layer LSC schemat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6251" y="3811035"/>
            <a:ext cx="4063184" cy="2284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“Batcher”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Simple but potentially useful</a:t>
            </a:r>
          </a:p>
          <a:p>
            <a:r>
              <a:rPr lang="en-US" sz="2000" dirty="0" smtClean="0"/>
              <a:t>Input is a file of Unix command lines</a:t>
            </a:r>
          </a:p>
          <a:p>
            <a:r>
              <a:rPr lang="en-US" sz="2000" dirty="0" smtClean="0"/>
              <a:t>ADLB worker processes execute each one with the Unix “system” 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FC855-B79D-C548-B68A-FC65F99B691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572250"/>
            <a:ext cx="1371600" cy="209550"/>
          </a:xfrm>
          <a:noFill/>
        </p:spPr>
        <p:txBody>
          <a:bodyPr/>
          <a:lstStyle/>
          <a:p>
            <a:pPr algn="l"/>
            <a:fld id="{159613B8-01CB-504A-817F-08B6DEB62A32}" type="slidenum">
              <a:rPr lang="en-US" sz="1000">
                <a:latin typeface="Arial" pitchFamily="-65" charset="0"/>
              </a:rPr>
              <a:pPr algn="l"/>
              <a:t>18</a:t>
            </a:fld>
            <a:endParaRPr lang="en-US" sz="1000">
              <a:latin typeface="Arial" pitchFamily="-65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65" charset="-128"/>
                <a:cs typeface="ＭＳ Ｐゴシック" pitchFamily="-65" charset="-128"/>
              </a:rPr>
              <a:t>A</a:t>
            </a: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 Tutorial Example</a:t>
            </a:r>
            <a:r>
              <a:rPr lang="en-US" dirty="0">
                <a:ea typeface="ＭＳ Ｐゴシック" pitchFamily="-65" charset="-128"/>
                <a:cs typeface="ＭＳ Ｐゴシック" pitchFamily="-65" charset="-128"/>
              </a:rPr>
              <a:t>:  Sudoku</a:t>
            </a:r>
          </a:p>
        </p:txBody>
      </p:sp>
      <p:grpSp>
        <p:nvGrpSpPr>
          <p:cNvPr id="31748" name="Group 126"/>
          <p:cNvGrpSpPr>
            <a:grpSpLocks/>
          </p:cNvGrpSpPr>
          <p:nvPr/>
        </p:nvGrpSpPr>
        <p:grpSpPr bwMode="auto">
          <a:xfrm>
            <a:off x="2590800" y="1524000"/>
            <a:ext cx="3962400" cy="3810000"/>
            <a:chOff x="2256" y="2208"/>
            <a:chExt cx="1728" cy="1728"/>
          </a:xfrm>
        </p:grpSpPr>
        <p:sp>
          <p:nvSpPr>
            <p:cNvPr id="31750" name="Rectangle 7"/>
            <p:cNvSpPr>
              <a:spLocks noChangeArrowheads="1"/>
            </p:cNvSpPr>
            <p:nvPr/>
          </p:nvSpPr>
          <p:spPr bwMode="auto">
            <a:xfrm>
              <a:off x="2256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51" name="Rectangle 9"/>
            <p:cNvSpPr>
              <a:spLocks noChangeArrowheads="1"/>
            </p:cNvSpPr>
            <p:nvPr/>
          </p:nvSpPr>
          <p:spPr bwMode="auto">
            <a:xfrm>
              <a:off x="2640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52" name="Rectangle 10"/>
            <p:cNvSpPr>
              <a:spLocks noChangeArrowheads="1"/>
            </p:cNvSpPr>
            <p:nvPr/>
          </p:nvSpPr>
          <p:spPr bwMode="auto">
            <a:xfrm>
              <a:off x="2832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53" name="Rectangle 11"/>
            <p:cNvSpPr>
              <a:spLocks noChangeArrowheads="1"/>
            </p:cNvSpPr>
            <p:nvPr/>
          </p:nvSpPr>
          <p:spPr bwMode="auto">
            <a:xfrm>
              <a:off x="3024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54" name="Rectangle 12"/>
            <p:cNvSpPr>
              <a:spLocks noChangeArrowheads="1"/>
            </p:cNvSpPr>
            <p:nvPr/>
          </p:nvSpPr>
          <p:spPr bwMode="auto">
            <a:xfrm>
              <a:off x="3216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9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55" name="Rectangle 13"/>
            <p:cNvSpPr>
              <a:spLocks noChangeArrowheads="1"/>
            </p:cNvSpPr>
            <p:nvPr/>
          </p:nvSpPr>
          <p:spPr bwMode="auto">
            <a:xfrm>
              <a:off x="3600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56" name="Rectangle 14"/>
            <p:cNvSpPr>
              <a:spLocks noChangeArrowheads="1"/>
            </p:cNvSpPr>
            <p:nvPr/>
          </p:nvSpPr>
          <p:spPr bwMode="auto">
            <a:xfrm>
              <a:off x="3792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57" name="Rectangle 15"/>
            <p:cNvSpPr>
              <a:spLocks noChangeArrowheads="1"/>
            </p:cNvSpPr>
            <p:nvPr/>
          </p:nvSpPr>
          <p:spPr bwMode="auto">
            <a:xfrm>
              <a:off x="3408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58" name="Rectangle 17"/>
            <p:cNvSpPr>
              <a:spLocks noChangeArrowheads="1"/>
            </p:cNvSpPr>
            <p:nvPr/>
          </p:nvSpPr>
          <p:spPr bwMode="auto">
            <a:xfrm>
              <a:off x="2256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59" name="Rectangle 19"/>
            <p:cNvSpPr>
              <a:spLocks noChangeArrowheads="1"/>
            </p:cNvSpPr>
            <p:nvPr/>
          </p:nvSpPr>
          <p:spPr bwMode="auto">
            <a:xfrm>
              <a:off x="2640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60" name="Rectangle 20"/>
            <p:cNvSpPr>
              <a:spLocks noChangeArrowheads="1"/>
            </p:cNvSpPr>
            <p:nvPr/>
          </p:nvSpPr>
          <p:spPr bwMode="auto">
            <a:xfrm>
              <a:off x="2832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61" name="Rectangle 21"/>
            <p:cNvSpPr>
              <a:spLocks noChangeArrowheads="1"/>
            </p:cNvSpPr>
            <p:nvPr/>
          </p:nvSpPr>
          <p:spPr bwMode="auto">
            <a:xfrm>
              <a:off x="3024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62" name="Rectangle 22"/>
            <p:cNvSpPr>
              <a:spLocks noChangeArrowheads="1"/>
            </p:cNvSpPr>
            <p:nvPr/>
          </p:nvSpPr>
          <p:spPr bwMode="auto">
            <a:xfrm>
              <a:off x="3216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90000"/>
                </a:lnSpc>
              </a:pP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63" name="Rectangle 23"/>
            <p:cNvSpPr>
              <a:spLocks noChangeArrowheads="1"/>
            </p:cNvSpPr>
            <p:nvPr/>
          </p:nvSpPr>
          <p:spPr bwMode="auto">
            <a:xfrm>
              <a:off x="3600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64" name="Rectangle 24"/>
            <p:cNvSpPr>
              <a:spLocks noChangeArrowheads="1"/>
            </p:cNvSpPr>
            <p:nvPr/>
          </p:nvSpPr>
          <p:spPr bwMode="auto">
            <a:xfrm>
              <a:off x="3792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65" name="Rectangle 25"/>
            <p:cNvSpPr>
              <a:spLocks noChangeArrowheads="1"/>
            </p:cNvSpPr>
            <p:nvPr/>
          </p:nvSpPr>
          <p:spPr bwMode="auto">
            <a:xfrm>
              <a:off x="3408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8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66" name="Rectangle 27"/>
            <p:cNvSpPr>
              <a:spLocks noChangeArrowheads="1"/>
            </p:cNvSpPr>
            <p:nvPr/>
          </p:nvSpPr>
          <p:spPr bwMode="auto">
            <a:xfrm>
              <a:off x="2256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67" name="Rectangle 29"/>
            <p:cNvSpPr>
              <a:spLocks noChangeArrowheads="1"/>
            </p:cNvSpPr>
            <p:nvPr/>
          </p:nvSpPr>
          <p:spPr bwMode="auto">
            <a:xfrm>
              <a:off x="2640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68" name="Rectangle 30"/>
            <p:cNvSpPr>
              <a:spLocks noChangeArrowheads="1"/>
            </p:cNvSpPr>
            <p:nvPr/>
          </p:nvSpPr>
          <p:spPr bwMode="auto">
            <a:xfrm>
              <a:off x="2832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69" name="Rectangle 31"/>
            <p:cNvSpPr>
              <a:spLocks noChangeArrowheads="1"/>
            </p:cNvSpPr>
            <p:nvPr/>
          </p:nvSpPr>
          <p:spPr bwMode="auto">
            <a:xfrm>
              <a:off x="3024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70" name="Rectangle 32"/>
            <p:cNvSpPr>
              <a:spLocks noChangeArrowheads="1"/>
            </p:cNvSpPr>
            <p:nvPr/>
          </p:nvSpPr>
          <p:spPr bwMode="auto">
            <a:xfrm>
              <a:off x="3216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90000"/>
                </a:lnSpc>
              </a:pP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71" name="Rectangle 33"/>
            <p:cNvSpPr>
              <a:spLocks noChangeArrowheads="1"/>
            </p:cNvSpPr>
            <p:nvPr/>
          </p:nvSpPr>
          <p:spPr bwMode="auto">
            <a:xfrm>
              <a:off x="3600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72" name="Rectangle 34"/>
            <p:cNvSpPr>
              <a:spLocks noChangeArrowheads="1"/>
            </p:cNvSpPr>
            <p:nvPr/>
          </p:nvSpPr>
          <p:spPr bwMode="auto">
            <a:xfrm>
              <a:off x="3792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73" name="Rectangle 35"/>
            <p:cNvSpPr>
              <a:spLocks noChangeArrowheads="1"/>
            </p:cNvSpPr>
            <p:nvPr/>
          </p:nvSpPr>
          <p:spPr bwMode="auto">
            <a:xfrm>
              <a:off x="3408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74" name="Rectangle 38"/>
            <p:cNvSpPr>
              <a:spLocks noChangeArrowheads="1"/>
            </p:cNvSpPr>
            <p:nvPr/>
          </p:nvSpPr>
          <p:spPr bwMode="auto">
            <a:xfrm>
              <a:off x="2256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75" name="Rectangle 40"/>
            <p:cNvSpPr>
              <a:spLocks noChangeArrowheads="1"/>
            </p:cNvSpPr>
            <p:nvPr/>
          </p:nvSpPr>
          <p:spPr bwMode="auto">
            <a:xfrm>
              <a:off x="2640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76" name="Rectangle 41"/>
            <p:cNvSpPr>
              <a:spLocks noChangeArrowheads="1"/>
            </p:cNvSpPr>
            <p:nvPr/>
          </p:nvSpPr>
          <p:spPr bwMode="auto">
            <a:xfrm>
              <a:off x="2832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77" name="Rectangle 42"/>
            <p:cNvSpPr>
              <a:spLocks noChangeArrowheads="1"/>
            </p:cNvSpPr>
            <p:nvPr/>
          </p:nvSpPr>
          <p:spPr bwMode="auto">
            <a:xfrm>
              <a:off x="3024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9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78" name="Rectangle 43"/>
            <p:cNvSpPr>
              <a:spLocks noChangeArrowheads="1"/>
            </p:cNvSpPr>
            <p:nvPr/>
          </p:nvSpPr>
          <p:spPr bwMode="auto">
            <a:xfrm>
              <a:off x="3216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90000"/>
                </a:lnSpc>
              </a:pP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79" name="Rectangle 44"/>
            <p:cNvSpPr>
              <a:spLocks noChangeArrowheads="1"/>
            </p:cNvSpPr>
            <p:nvPr/>
          </p:nvSpPr>
          <p:spPr bwMode="auto">
            <a:xfrm>
              <a:off x="3600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80" name="Rectangle 45"/>
            <p:cNvSpPr>
              <a:spLocks noChangeArrowheads="1"/>
            </p:cNvSpPr>
            <p:nvPr/>
          </p:nvSpPr>
          <p:spPr bwMode="auto">
            <a:xfrm>
              <a:off x="3792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81" name="Rectangle 46"/>
            <p:cNvSpPr>
              <a:spLocks noChangeArrowheads="1"/>
            </p:cNvSpPr>
            <p:nvPr/>
          </p:nvSpPr>
          <p:spPr bwMode="auto">
            <a:xfrm>
              <a:off x="3408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82" name="Rectangle 48"/>
            <p:cNvSpPr>
              <a:spLocks noChangeArrowheads="1"/>
            </p:cNvSpPr>
            <p:nvPr/>
          </p:nvSpPr>
          <p:spPr bwMode="auto">
            <a:xfrm>
              <a:off x="2256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2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83" name="Rectangle 50"/>
            <p:cNvSpPr>
              <a:spLocks noChangeArrowheads="1"/>
            </p:cNvSpPr>
            <p:nvPr/>
          </p:nvSpPr>
          <p:spPr bwMode="auto">
            <a:xfrm>
              <a:off x="2640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84" name="Rectangle 51"/>
            <p:cNvSpPr>
              <a:spLocks noChangeArrowheads="1"/>
            </p:cNvSpPr>
            <p:nvPr/>
          </p:nvSpPr>
          <p:spPr bwMode="auto">
            <a:xfrm>
              <a:off x="2832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85" name="Rectangle 52"/>
            <p:cNvSpPr>
              <a:spLocks noChangeArrowheads="1"/>
            </p:cNvSpPr>
            <p:nvPr/>
          </p:nvSpPr>
          <p:spPr bwMode="auto">
            <a:xfrm>
              <a:off x="3024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86" name="Rectangle 53"/>
            <p:cNvSpPr>
              <a:spLocks noChangeArrowheads="1"/>
            </p:cNvSpPr>
            <p:nvPr/>
          </p:nvSpPr>
          <p:spPr bwMode="auto">
            <a:xfrm>
              <a:off x="3216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90000"/>
                </a:lnSpc>
              </a:pP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87" name="Rectangle 54"/>
            <p:cNvSpPr>
              <a:spLocks noChangeArrowheads="1"/>
            </p:cNvSpPr>
            <p:nvPr/>
          </p:nvSpPr>
          <p:spPr bwMode="auto">
            <a:xfrm>
              <a:off x="3600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88" name="Rectangle 55"/>
            <p:cNvSpPr>
              <a:spLocks noChangeArrowheads="1"/>
            </p:cNvSpPr>
            <p:nvPr/>
          </p:nvSpPr>
          <p:spPr bwMode="auto">
            <a:xfrm>
              <a:off x="3792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89" name="Rectangle 56"/>
            <p:cNvSpPr>
              <a:spLocks noChangeArrowheads="1"/>
            </p:cNvSpPr>
            <p:nvPr/>
          </p:nvSpPr>
          <p:spPr bwMode="auto">
            <a:xfrm>
              <a:off x="3408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90" name="Rectangle 58"/>
            <p:cNvSpPr>
              <a:spLocks noChangeArrowheads="1"/>
            </p:cNvSpPr>
            <p:nvPr/>
          </p:nvSpPr>
          <p:spPr bwMode="auto">
            <a:xfrm>
              <a:off x="2256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91" name="Rectangle 60"/>
            <p:cNvSpPr>
              <a:spLocks noChangeArrowheads="1"/>
            </p:cNvSpPr>
            <p:nvPr/>
          </p:nvSpPr>
          <p:spPr bwMode="auto">
            <a:xfrm>
              <a:off x="2640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92" name="Rectangle 61"/>
            <p:cNvSpPr>
              <a:spLocks noChangeArrowheads="1"/>
            </p:cNvSpPr>
            <p:nvPr/>
          </p:nvSpPr>
          <p:spPr bwMode="auto">
            <a:xfrm>
              <a:off x="2832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93" name="Rectangle 62"/>
            <p:cNvSpPr>
              <a:spLocks noChangeArrowheads="1"/>
            </p:cNvSpPr>
            <p:nvPr/>
          </p:nvSpPr>
          <p:spPr bwMode="auto">
            <a:xfrm>
              <a:off x="3024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94" name="Rectangle 63"/>
            <p:cNvSpPr>
              <a:spLocks noChangeArrowheads="1"/>
            </p:cNvSpPr>
            <p:nvPr/>
          </p:nvSpPr>
          <p:spPr bwMode="auto">
            <a:xfrm>
              <a:off x="3216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90000"/>
                </a:lnSpc>
              </a:pP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95" name="Rectangle 64"/>
            <p:cNvSpPr>
              <a:spLocks noChangeArrowheads="1"/>
            </p:cNvSpPr>
            <p:nvPr/>
          </p:nvSpPr>
          <p:spPr bwMode="auto">
            <a:xfrm>
              <a:off x="3600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96" name="Rectangle 65"/>
            <p:cNvSpPr>
              <a:spLocks noChangeArrowheads="1"/>
            </p:cNvSpPr>
            <p:nvPr/>
          </p:nvSpPr>
          <p:spPr bwMode="auto">
            <a:xfrm>
              <a:off x="3792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97" name="Rectangle 66"/>
            <p:cNvSpPr>
              <a:spLocks noChangeArrowheads="1"/>
            </p:cNvSpPr>
            <p:nvPr/>
          </p:nvSpPr>
          <p:spPr bwMode="auto">
            <a:xfrm>
              <a:off x="3408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98" name="Rectangle 69"/>
            <p:cNvSpPr>
              <a:spLocks noChangeArrowheads="1"/>
            </p:cNvSpPr>
            <p:nvPr/>
          </p:nvSpPr>
          <p:spPr bwMode="auto">
            <a:xfrm>
              <a:off x="2256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799" name="Rectangle 71"/>
            <p:cNvSpPr>
              <a:spLocks noChangeArrowheads="1"/>
            </p:cNvSpPr>
            <p:nvPr/>
          </p:nvSpPr>
          <p:spPr bwMode="auto">
            <a:xfrm>
              <a:off x="2640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00" name="Rectangle 72"/>
            <p:cNvSpPr>
              <a:spLocks noChangeArrowheads="1"/>
            </p:cNvSpPr>
            <p:nvPr/>
          </p:nvSpPr>
          <p:spPr bwMode="auto">
            <a:xfrm>
              <a:off x="2832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01" name="Rectangle 73"/>
            <p:cNvSpPr>
              <a:spLocks noChangeArrowheads="1"/>
            </p:cNvSpPr>
            <p:nvPr/>
          </p:nvSpPr>
          <p:spPr bwMode="auto">
            <a:xfrm>
              <a:off x="3024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02" name="Rectangle 74"/>
            <p:cNvSpPr>
              <a:spLocks noChangeArrowheads="1"/>
            </p:cNvSpPr>
            <p:nvPr/>
          </p:nvSpPr>
          <p:spPr bwMode="auto">
            <a:xfrm>
              <a:off x="3216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03" name="Rectangle 75"/>
            <p:cNvSpPr>
              <a:spLocks noChangeArrowheads="1"/>
            </p:cNvSpPr>
            <p:nvPr/>
          </p:nvSpPr>
          <p:spPr bwMode="auto">
            <a:xfrm>
              <a:off x="3600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04" name="Rectangle 76"/>
            <p:cNvSpPr>
              <a:spLocks noChangeArrowheads="1"/>
            </p:cNvSpPr>
            <p:nvPr/>
          </p:nvSpPr>
          <p:spPr bwMode="auto">
            <a:xfrm>
              <a:off x="3792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05" name="Rectangle 77"/>
            <p:cNvSpPr>
              <a:spLocks noChangeArrowheads="1"/>
            </p:cNvSpPr>
            <p:nvPr/>
          </p:nvSpPr>
          <p:spPr bwMode="auto">
            <a:xfrm>
              <a:off x="3408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06" name="Rectangle 79"/>
            <p:cNvSpPr>
              <a:spLocks noChangeArrowheads="1"/>
            </p:cNvSpPr>
            <p:nvPr/>
          </p:nvSpPr>
          <p:spPr bwMode="auto">
            <a:xfrm>
              <a:off x="2256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07" name="Rectangle 81"/>
            <p:cNvSpPr>
              <a:spLocks noChangeArrowheads="1"/>
            </p:cNvSpPr>
            <p:nvPr/>
          </p:nvSpPr>
          <p:spPr bwMode="auto">
            <a:xfrm>
              <a:off x="2640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08" name="Rectangle 82"/>
            <p:cNvSpPr>
              <a:spLocks noChangeArrowheads="1"/>
            </p:cNvSpPr>
            <p:nvPr/>
          </p:nvSpPr>
          <p:spPr bwMode="auto">
            <a:xfrm>
              <a:off x="2832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09" name="Rectangle 83"/>
            <p:cNvSpPr>
              <a:spLocks noChangeArrowheads="1"/>
            </p:cNvSpPr>
            <p:nvPr/>
          </p:nvSpPr>
          <p:spPr bwMode="auto">
            <a:xfrm>
              <a:off x="3024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10" name="Rectangle 84"/>
            <p:cNvSpPr>
              <a:spLocks noChangeArrowheads="1"/>
            </p:cNvSpPr>
            <p:nvPr/>
          </p:nvSpPr>
          <p:spPr bwMode="auto">
            <a:xfrm>
              <a:off x="3216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>
                <a:lnSpc>
                  <a:spcPct val="90000"/>
                </a:lnSpc>
              </a:pP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11" name="Rectangle 85"/>
            <p:cNvSpPr>
              <a:spLocks noChangeArrowheads="1"/>
            </p:cNvSpPr>
            <p:nvPr/>
          </p:nvSpPr>
          <p:spPr bwMode="auto">
            <a:xfrm>
              <a:off x="3600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12" name="Rectangle 86"/>
            <p:cNvSpPr>
              <a:spLocks noChangeArrowheads="1"/>
            </p:cNvSpPr>
            <p:nvPr/>
          </p:nvSpPr>
          <p:spPr bwMode="auto">
            <a:xfrm>
              <a:off x="3792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13" name="Rectangle 87"/>
            <p:cNvSpPr>
              <a:spLocks noChangeArrowheads="1"/>
            </p:cNvSpPr>
            <p:nvPr/>
          </p:nvSpPr>
          <p:spPr bwMode="auto">
            <a:xfrm>
              <a:off x="3408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grpSp>
          <p:nvGrpSpPr>
            <p:cNvPr id="31814" name="Group 110"/>
            <p:cNvGrpSpPr>
              <a:grpSpLocks/>
            </p:cNvGrpSpPr>
            <p:nvPr/>
          </p:nvGrpSpPr>
          <p:grpSpPr bwMode="auto">
            <a:xfrm>
              <a:off x="2256" y="2976"/>
              <a:ext cx="1728" cy="192"/>
              <a:chOff x="2256" y="2976"/>
              <a:chExt cx="1728" cy="192"/>
            </a:xfrm>
          </p:grpSpPr>
          <p:sp>
            <p:nvSpPr>
              <p:cNvPr id="31835" name="Rectangle 89"/>
              <p:cNvSpPr>
                <a:spLocks noChangeArrowheads="1"/>
              </p:cNvSpPr>
              <p:nvPr/>
            </p:nvSpPr>
            <p:spPr bwMode="auto">
              <a:xfrm>
                <a:off x="2256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2400">
                    <a:ea typeface="ヒラギノ角ゴ Pro W3" pitchFamily="-65" charset="-128"/>
                    <a:cs typeface="ヒラギノ角ゴ Pro W3" pitchFamily="-65" charset="-128"/>
                  </a:rPr>
                  <a:t>7</a:t>
                </a:r>
                <a:endParaRPr lang="en-US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1836" name="Rectangle 91"/>
              <p:cNvSpPr>
                <a:spLocks noChangeArrowheads="1"/>
              </p:cNvSpPr>
              <p:nvPr/>
            </p:nvSpPr>
            <p:spPr bwMode="auto">
              <a:xfrm>
                <a:off x="2640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2400">
                    <a:ea typeface="ヒラギノ角ゴ Pro W3" pitchFamily="-65" charset="-128"/>
                    <a:cs typeface="ヒラギノ角ゴ Pro W3" pitchFamily="-65" charset="-128"/>
                  </a:rPr>
                  <a:t>9</a:t>
                </a:r>
                <a:endParaRPr lang="en-US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1837" name="Rectangle 92"/>
              <p:cNvSpPr>
                <a:spLocks noChangeArrowheads="1"/>
              </p:cNvSpPr>
              <p:nvPr/>
            </p:nvSpPr>
            <p:spPr bwMode="auto">
              <a:xfrm>
                <a:off x="2832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2400">
                    <a:ea typeface="ヒラギノ角ゴ Pro W3" pitchFamily="-65" charset="-128"/>
                    <a:cs typeface="ヒラギノ角ゴ Pro W3" pitchFamily="-65" charset="-128"/>
                  </a:rPr>
                  <a:t>1</a:t>
                </a:r>
                <a:endParaRPr lang="en-US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1838" name="Rectangle 93"/>
              <p:cNvSpPr>
                <a:spLocks noChangeArrowheads="1"/>
              </p:cNvSpPr>
              <p:nvPr/>
            </p:nvSpPr>
            <p:spPr bwMode="auto">
              <a:xfrm>
                <a:off x="3024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1839" name="Rectangle 94"/>
              <p:cNvSpPr>
                <a:spLocks noChangeArrowheads="1"/>
              </p:cNvSpPr>
              <p:nvPr/>
            </p:nvSpPr>
            <p:spPr bwMode="auto">
              <a:xfrm>
                <a:off x="3216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ea typeface="ヒラギノ角ゴ Pro W3" pitchFamily="-65" charset="-128"/>
                    <a:cs typeface="ヒラギノ角ゴ Pro W3" pitchFamily="-65" charset="-128"/>
                  </a:rPr>
                  <a:t>8</a:t>
                </a:r>
                <a:endParaRPr lang="en-US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1840" name="Rectangle 95"/>
              <p:cNvSpPr>
                <a:spLocks noChangeArrowheads="1"/>
              </p:cNvSpPr>
              <p:nvPr/>
            </p:nvSpPr>
            <p:spPr bwMode="auto">
              <a:xfrm>
                <a:off x="3600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1841" name="Rectangle 96"/>
              <p:cNvSpPr>
                <a:spLocks noChangeArrowheads="1"/>
              </p:cNvSpPr>
              <p:nvPr/>
            </p:nvSpPr>
            <p:spPr bwMode="auto">
              <a:xfrm>
                <a:off x="3792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2400">
                    <a:ea typeface="ヒラギノ角ゴ Pro W3" pitchFamily="-65" charset="-128"/>
                    <a:cs typeface="ヒラギノ角ゴ Pro W3" pitchFamily="-65" charset="-128"/>
                  </a:rPr>
                  <a:t>6</a:t>
                </a:r>
                <a:endParaRPr lang="en-US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1842" name="Rectangle 97"/>
              <p:cNvSpPr>
                <a:spLocks noChangeArrowheads="1"/>
              </p:cNvSpPr>
              <p:nvPr/>
            </p:nvSpPr>
            <p:spPr bwMode="auto">
              <a:xfrm>
                <a:off x="3408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2400">
                    <a:ea typeface="ヒラギノ角ゴ Pro W3" pitchFamily="-65" charset="-128"/>
                    <a:cs typeface="ヒラギノ角ゴ Pro W3" pitchFamily="-65" charset="-128"/>
                  </a:rPr>
                  <a:t>2</a:t>
                </a:r>
                <a:endParaRPr lang="en-US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</p:grpSp>
        <p:sp>
          <p:nvSpPr>
            <p:cNvPr id="31815" name="Rectangle 99"/>
            <p:cNvSpPr>
              <a:spLocks noChangeArrowheads="1"/>
            </p:cNvSpPr>
            <p:nvPr/>
          </p:nvSpPr>
          <p:spPr bwMode="auto">
            <a:xfrm>
              <a:off x="3408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16" name="Rectangle 100"/>
            <p:cNvSpPr>
              <a:spLocks noChangeArrowheads="1"/>
            </p:cNvSpPr>
            <p:nvPr/>
          </p:nvSpPr>
          <p:spPr bwMode="auto">
            <a:xfrm>
              <a:off x="2448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2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17" name="Rectangle 101"/>
            <p:cNvSpPr>
              <a:spLocks noChangeArrowheads="1"/>
            </p:cNvSpPr>
            <p:nvPr/>
          </p:nvSpPr>
          <p:spPr bwMode="auto">
            <a:xfrm>
              <a:off x="2448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18" name="Rectangle 102"/>
            <p:cNvSpPr>
              <a:spLocks noChangeArrowheads="1"/>
            </p:cNvSpPr>
            <p:nvPr/>
          </p:nvSpPr>
          <p:spPr bwMode="auto">
            <a:xfrm>
              <a:off x="2448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19" name="Rectangle 103"/>
            <p:cNvSpPr>
              <a:spLocks noChangeArrowheads="1"/>
            </p:cNvSpPr>
            <p:nvPr/>
          </p:nvSpPr>
          <p:spPr bwMode="auto">
            <a:xfrm>
              <a:off x="2448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20" name="Rectangle 104"/>
            <p:cNvSpPr>
              <a:spLocks noChangeArrowheads="1"/>
            </p:cNvSpPr>
            <p:nvPr/>
          </p:nvSpPr>
          <p:spPr bwMode="auto">
            <a:xfrm>
              <a:off x="2448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21" name="Rectangle 105"/>
            <p:cNvSpPr>
              <a:spLocks noChangeArrowheads="1"/>
            </p:cNvSpPr>
            <p:nvPr/>
          </p:nvSpPr>
          <p:spPr bwMode="auto">
            <a:xfrm>
              <a:off x="2448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22" name="Rectangle 106"/>
            <p:cNvSpPr>
              <a:spLocks noChangeArrowheads="1"/>
            </p:cNvSpPr>
            <p:nvPr/>
          </p:nvSpPr>
          <p:spPr bwMode="auto">
            <a:xfrm>
              <a:off x="2448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23" name="Rectangle 107"/>
            <p:cNvSpPr>
              <a:spLocks noChangeArrowheads="1"/>
            </p:cNvSpPr>
            <p:nvPr/>
          </p:nvSpPr>
          <p:spPr bwMode="auto">
            <a:xfrm>
              <a:off x="2448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24" name="Rectangle 108"/>
            <p:cNvSpPr>
              <a:spLocks noChangeArrowheads="1"/>
            </p:cNvSpPr>
            <p:nvPr/>
          </p:nvSpPr>
          <p:spPr bwMode="auto">
            <a:xfrm>
              <a:off x="2448" y="297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25" name="Line 112"/>
            <p:cNvSpPr>
              <a:spLocks noChangeShapeType="1"/>
            </p:cNvSpPr>
            <p:nvPr/>
          </p:nvSpPr>
          <p:spPr bwMode="auto">
            <a:xfrm>
              <a:off x="2256" y="2784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26" name="Line 113"/>
            <p:cNvSpPr>
              <a:spLocks noChangeShapeType="1"/>
            </p:cNvSpPr>
            <p:nvPr/>
          </p:nvSpPr>
          <p:spPr bwMode="auto">
            <a:xfrm>
              <a:off x="2256" y="2208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27" name="Line 114"/>
            <p:cNvSpPr>
              <a:spLocks noChangeShapeType="1"/>
            </p:cNvSpPr>
            <p:nvPr/>
          </p:nvSpPr>
          <p:spPr bwMode="auto">
            <a:xfrm>
              <a:off x="2256" y="3936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28" name="Line 115"/>
            <p:cNvSpPr>
              <a:spLocks noChangeShapeType="1"/>
            </p:cNvSpPr>
            <p:nvPr/>
          </p:nvSpPr>
          <p:spPr bwMode="auto">
            <a:xfrm>
              <a:off x="2256" y="3360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29" name="Line 116"/>
            <p:cNvSpPr>
              <a:spLocks noChangeShapeType="1"/>
            </p:cNvSpPr>
            <p:nvPr/>
          </p:nvSpPr>
          <p:spPr bwMode="auto">
            <a:xfrm>
              <a:off x="2832" y="2208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30" name="Line 117"/>
            <p:cNvSpPr>
              <a:spLocks noChangeShapeType="1"/>
            </p:cNvSpPr>
            <p:nvPr/>
          </p:nvSpPr>
          <p:spPr bwMode="auto">
            <a:xfrm>
              <a:off x="3408" y="2208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31" name="Line 118"/>
            <p:cNvSpPr>
              <a:spLocks noChangeShapeType="1"/>
            </p:cNvSpPr>
            <p:nvPr/>
          </p:nvSpPr>
          <p:spPr bwMode="auto">
            <a:xfrm>
              <a:off x="3984" y="2208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32" name="Line 119"/>
            <p:cNvSpPr>
              <a:spLocks noChangeShapeType="1"/>
            </p:cNvSpPr>
            <p:nvPr/>
          </p:nvSpPr>
          <p:spPr bwMode="auto">
            <a:xfrm>
              <a:off x="2256" y="2208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833" name="Rectangle 122"/>
            <p:cNvSpPr>
              <a:spLocks noChangeArrowheads="1"/>
            </p:cNvSpPr>
            <p:nvPr/>
          </p:nvSpPr>
          <p:spPr bwMode="auto">
            <a:xfrm>
              <a:off x="2448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1834" name="Rectangle 125"/>
            <p:cNvSpPr>
              <a:spLocks noChangeArrowheads="1"/>
            </p:cNvSpPr>
            <p:nvPr/>
          </p:nvSpPr>
          <p:spPr bwMode="auto">
            <a:xfrm>
              <a:off x="3792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8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</p:grpSp>
      <p:sp>
        <p:nvSpPr>
          <p:cNvPr id="31749" name="Rectangle 127"/>
          <p:cNvSpPr>
            <a:spLocks noGrp="1" noChangeArrowheads="1"/>
          </p:cNvSpPr>
          <p:nvPr>
            <p:ph type="body" idx="1"/>
          </p:nvPr>
        </p:nvSpPr>
        <p:spPr>
          <a:xfrm>
            <a:off x="381000" y="5562600"/>
            <a:ext cx="8224838" cy="427038"/>
          </a:xfrm>
        </p:spPr>
        <p:txBody>
          <a:bodyPr/>
          <a:lstStyle/>
          <a:p>
            <a:pPr eaLnBrk="1" hangingPunct="1"/>
            <a:endParaRPr lang="en-US"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65" charset="-128"/>
                <a:cs typeface="ＭＳ Ｐゴシック" pitchFamily="-65" charset="-128"/>
              </a:rPr>
              <a:t>Parallel Sudoku Solver with ADLB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4648200" y="1055688"/>
            <a:ext cx="4341813" cy="54213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dirty="0"/>
              <a:t>Program: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dirty="0"/>
              <a:t>	if (rank = 0)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dirty="0"/>
              <a:t>	    </a:t>
            </a:r>
            <a:r>
              <a:rPr lang="en-US" dirty="0" err="1"/>
              <a:t>ADLB_Put</a:t>
            </a:r>
            <a:r>
              <a:rPr lang="en-US" dirty="0"/>
              <a:t> initial board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dirty="0"/>
              <a:t>	</a:t>
            </a:r>
            <a:r>
              <a:rPr lang="en-US" dirty="0" err="1"/>
              <a:t>ADLB_Get</a:t>
            </a:r>
            <a:r>
              <a:rPr lang="en-US" dirty="0"/>
              <a:t> board (</a:t>
            </a:r>
            <a:r>
              <a:rPr lang="en-US" dirty="0" err="1"/>
              <a:t>Reserve+Get</a:t>
            </a:r>
            <a:r>
              <a:rPr lang="en-US" dirty="0"/>
              <a:t>)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dirty="0"/>
              <a:t>	while success  </a:t>
            </a:r>
            <a:r>
              <a:rPr lang="en-US" i="1" dirty="0"/>
              <a:t>(else done)</a:t>
            </a:r>
            <a:endParaRPr lang="en-US" dirty="0"/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dirty="0"/>
              <a:t>        </a:t>
            </a:r>
            <a:r>
              <a:rPr lang="en-US" dirty="0">
                <a:solidFill>
                  <a:schemeClr val="accent6"/>
                </a:solidFill>
              </a:rPr>
              <a:t>ooh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dirty="0"/>
              <a:t>	    find first blank square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dirty="0"/>
              <a:t>	    if failure  </a:t>
            </a:r>
            <a:r>
              <a:rPr lang="en-US" i="1" dirty="0"/>
              <a:t>(problem solved!)</a:t>
            </a:r>
            <a:endParaRPr lang="en-US" dirty="0"/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dirty="0"/>
              <a:t>		print solution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dirty="0"/>
              <a:t>		</a:t>
            </a:r>
            <a:r>
              <a:rPr lang="en-US" dirty="0" err="1"/>
              <a:t>ADLB_Set_Done</a:t>
            </a:r>
            <a:endParaRPr lang="en-US" dirty="0"/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dirty="0"/>
              <a:t>	    else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dirty="0"/>
              <a:t>		for each valid value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dirty="0"/>
              <a:t>		    set blank square to value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dirty="0"/>
              <a:t>		    </a:t>
            </a:r>
            <a:r>
              <a:rPr lang="en-US" dirty="0" err="1"/>
              <a:t>ADLB_Put</a:t>
            </a:r>
            <a:r>
              <a:rPr lang="en-US" dirty="0"/>
              <a:t> new board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dirty="0"/>
              <a:t>		</a:t>
            </a:r>
            <a:r>
              <a:rPr lang="en-US" dirty="0" err="1"/>
              <a:t>ADLB_Get</a:t>
            </a:r>
            <a:r>
              <a:rPr lang="en-US" dirty="0"/>
              <a:t> board</a:t>
            </a:r>
          </a:p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en-US" dirty="0"/>
              <a:t>    end while 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168ADA-2E0F-4C46-BA25-B6D62C8526B0}" type="slidenum">
              <a:rPr lang="en-US" smtClean="0"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pPr/>
              <a:t>19</a:t>
            </a:fld>
            <a:endParaRPr lang="en-US" smtClean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grpSp>
        <p:nvGrpSpPr>
          <p:cNvPr id="33797" name="Group 4"/>
          <p:cNvGrpSpPr>
            <a:grpSpLocks/>
          </p:cNvGrpSpPr>
          <p:nvPr/>
        </p:nvGrpSpPr>
        <p:grpSpPr bwMode="auto">
          <a:xfrm>
            <a:off x="381000" y="1447800"/>
            <a:ext cx="3962400" cy="3810000"/>
            <a:chOff x="2256" y="2208"/>
            <a:chExt cx="1728" cy="1728"/>
          </a:xfrm>
        </p:grpSpPr>
        <p:sp>
          <p:nvSpPr>
            <p:cNvPr id="33799" name="Rectangle 5"/>
            <p:cNvSpPr>
              <a:spLocks noChangeArrowheads="1"/>
            </p:cNvSpPr>
            <p:nvPr/>
          </p:nvSpPr>
          <p:spPr bwMode="auto">
            <a:xfrm>
              <a:off x="2256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00" name="Rectangle 6"/>
            <p:cNvSpPr>
              <a:spLocks noChangeArrowheads="1"/>
            </p:cNvSpPr>
            <p:nvPr/>
          </p:nvSpPr>
          <p:spPr bwMode="auto">
            <a:xfrm>
              <a:off x="2640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01" name="Rectangle 7"/>
            <p:cNvSpPr>
              <a:spLocks noChangeArrowheads="1"/>
            </p:cNvSpPr>
            <p:nvPr/>
          </p:nvSpPr>
          <p:spPr bwMode="auto">
            <a:xfrm>
              <a:off x="2832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02" name="Rectangle 8"/>
            <p:cNvSpPr>
              <a:spLocks noChangeArrowheads="1"/>
            </p:cNvSpPr>
            <p:nvPr/>
          </p:nvSpPr>
          <p:spPr bwMode="auto">
            <a:xfrm>
              <a:off x="3024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03" name="Rectangle 9"/>
            <p:cNvSpPr>
              <a:spLocks noChangeArrowheads="1"/>
            </p:cNvSpPr>
            <p:nvPr/>
          </p:nvSpPr>
          <p:spPr bwMode="auto">
            <a:xfrm>
              <a:off x="3216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9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04" name="Rectangle 10"/>
            <p:cNvSpPr>
              <a:spLocks noChangeArrowheads="1"/>
            </p:cNvSpPr>
            <p:nvPr/>
          </p:nvSpPr>
          <p:spPr bwMode="auto">
            <a:xfrm>
              <a:off x="3600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05" name="Rectangle 11"/>
            <p:cNvSpPr>
              <a:spLocks noChangeArrowheads="1"/>
            </p:cNvSpPr>
            <p:nvPr/>
          </p:nvSpPr>
          <p:spPr bwMode="auto">
            <a:xfrm>
              <a:off x="3792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06" name="Rectangle 12"/>
            <p:cNvSpPr>
              <a:spLocks noChangeArrowheads="1"/>
            </p:cNvSpPr>
            <p:nvPr/>
          </p:nvSpPr>
          <p:spPr bwMode="auto">
            <a:xfrm>
              <a:off x="3408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07" name="Rectangle 13"/>
            <p:cNvSpPr>
              <a:spLocks noChangeArrowheads="1"/>
            </p:cNvSpPr>
            <p:nvPr/>
          </p:nvSpPr>
          <p:spPr bwMode="auto">
            <a:xfrm>
              <a:off x="2256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08" name="Rectangle 14"/>
            <p:cNvSpPr>
              <a:spLocks noChangeArrowheads="1"/>
            </p:cNvSpPr>
            <p:nvPr/>
          </p:nvSpPr>
          <p:spPr bwMode="auto">
            <a:xfrm>
              <a:off x="2640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09" name="Rectangle 15"/>
            <p:cNvSpPr>
              <a:spLocks noChangeArrowheads="1"/>
            </p:cNvSpPr>
            <p:nvPr/>
          </p:nvSpPr>
          <p:spPr bwMode="auto">
            <a:xfrm>
              <a:off x="2832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10" name="Rectangle 16"/>
            <p:cNvSpPr>
              <a:spLocks noChangeArrowheads="1"/>
            </p:cNvSpPr>
            <p:nvPr/>
          </p:nvSpPr>
          <p:spPr bwMode="auto">
            <a:xfrm>
              <a:off x="3024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11" name="Rectangle 17"/>
            <p:cNvSpPr>
              <a:spLocks noChangeArrowheads="1"/>
            </p:cNvSpPr>
            <p:nvPr/>
          </p:nvSpPr>
          <p:spPr bwMode="auto">
            <a:xfrm>
              <a:off x="3216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12" name="Rectangle 18"/>
            <p:cNvSpPr>
              <a:spLocks noChangeArrowheads="1"/>
            </p:cNvSpPr>
            <p:nvPr/>
          </p:nvSpPr>
          <p:spPr bwMode="auto">
            <a:xfrm>
              <a:off x="3600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13" name="Rectangle 19"/>
            <p:cNvSpPr>
              <a:spLocks noChangeArrowheads="1"/>
            </p:cNvSpPr>
            <p:nvPr/>
          </p:nvSpPr>
          <p:spPr bwMode="auto">
            <a:xfrm>
              <a:off x="3792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14" name="Rectangle 20"/>
            <p:cNvSpPr>
              <a:spLocks noChangeArrowheads="1"/>
            </p:cNvSpPr>
            <p:nvPr/>
          </p:nvSpPr>
          <p:spPr bwMode="auto">
            <a:xfrm>
              <a:off x="3408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8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15" name="Rectangle 21"/>
            <p:cNvSpPr>
              <a:spLocks noChangeArrowheads="1"/>
            </p:cNvSpPr>
            <p:nvPr/>
          </p:nvSpPr>
          <p:spPr bwMode="auto">
            <a:xfrm>
              <a:off x="2256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16" name="Rectangle 22"/>
            <p:cNvSpPr>
              <a:spLocks noChangeArrowheads="1"/>
            </p:cNvSpPr>
            <p:nvPr/>
          </p:nvSpPr>
          <p:spPr bwMode="auto">
            <a:xfrm>
              <a:off x="2640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17" name="Rectangle 23"/>
            <p:cNvSpPr>
              <a:spLocks noChangeArrowheads="1"/>
            </p:cNvSpPr>
            <p:nvPr/>
          </p:nvSpPr>
          <p:spPr bwMode="auto">
            <a:xfrm>
              <a:off x="2832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18" name="Rectangle 24"/>
            <p:cNvSpPr>
              <a:spLocks noChangeArrowheads="1"/>
            </p:cNvSpPr>
            <p:nvPr/>
          </p:nvSpPr>
          <p:spPr bwMode="auto">
            <a:xfrm>
              <a:off x="3024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19" name="Rectangle 25"/>
            <p:cNvSpPr>
              <a:spLocks noChangeArrowheads="1"/>
            </p:cNvSpPr>
            <p:nvPr/>
          </p:nvSpPr>
          <p:spPr bwMode="auto">
            <a:xfrm>
              <a:off x="3216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20" name="Rectangle 26"/>
            <p:cNvSpPr>
              <a:spLocks noChangeArrowheads="1"/>
            </p:cNvSpPr>
            <p:nvPr/>
          </p:nvSpPr>
          <p:spPr bwMode="auto">
            <a:xfrm>
              <a:off x="3600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21" name="Rectangle 27"/>
            <p:cNvSpPr>
              <a:spLocks noChangeArrowheads="1"/>
            </p:cNvSpPr>
            <p:nvPr/>
          </p:nvSpPr>
          <p:spPr bwMode="auto">
            <a:xfrm>
              <a:off x="3792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22" name="Rectangle 28"/>
            <p:cNvSpPr>
              <a:spLocks noChangeArrowheads="1"/>
            </p:cNvSpPr>
            <p:nvPr/>
          </p:nvSpPr>
          <p:spPr bwMode="auto">
            <a:xfrm>
              <a:off x="3408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23" name="Rectangle 29"/>
            <p:cNvSpPr>
              <a:spLocks noChangeArrowheads="1"/>
            </p:cNvSpPr>
            <p:nvPr/>
          </p:nvSpPr>
          <p:spPr bwMode="auto">
            <a:xfrm>
              <a:off x="2256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24" name="Rectangle 30"/>
            <p:cNvSpPr>
              <a:spLocks noChangeArrowheads="1"/>
            </p:cNvSpPr>
            <p:nvPr/>
          </p:nvSpPr>
          <p:spPr bwMode="auto">
            <a:xfrm>
              <a:off x="2640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25" name="Rectangle 31"/>
            <p:cNvSpPr>
              <a:spLocks noChangeArrowheads="1"/>
            </p:cNvSpPr>
            <p:nvPr/>
          </p:nvSpPr>
          <p:spPr bwMode="auto">
            <a:xfrm>
              <a:off x="2832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26" name="Rectangle 32"/>
            <p:cNvSpPr>
              <a:spLocks noChangeArrowheads="1"/>
            </p:cNvSpPr>
            <p:nvPr/>
          </p:nvSpPr>
          <p:spPr bwMode="auto">
            <a:xfrm>
              <a:off x="3024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9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27" name="Rectangle 33"/>
            <p:cNvSpPr>
              <a:spLocks noChangeArrowheads="1"/>
            </p:cNvSpPr>
            <p:nvPr/>
          </p:nvSpPr>
          <p:spPr bwMode="auto">
            <a:xfrm>
              <a:off x="3216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28" name="Rectangle 34"/>
            <p:cNvSpPr>
              <a:spLocks noChangeArrowheads="1"/>
            </p:cNvSpPr>
            <p:nvPr/>
          </p:nvSpPr>
          <p:spPr bwMode="auto">
            <a:xfrm>
              <a:off x="3600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29" name="Rectangle 35"/>
            <p:cNvSpPr>
              <a:spLocks noChangeArrowheads="1"/>
            </p:cNvSpPr>
            <p:nvPr/>
          </p:nvSpPr>
          <p:spPr bwMode="auto">
            <a:xfrm>
              <a:off x="3792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30" name="Rectangle 36"/>
            <p:cNvSpPr>
              <a:spLocks noChangeArrowheads="1"/>
            </p:cNvSpPr>
            <p:nvPr/>
          </p:nvSpPr>
          <p:spPr bwMode="auto">
            <a:xfrm>
              <a:off x="3408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31" name="Rectangle 37"/>
            <p:cNvSpPr>
              <a:spLocks noChangeArrowheads="1"/>
            </p:cNvSpPr>
            <p:nvPr/>
          </p:nvSpPr>
          <p:spPr bwMode="auto">
            <a:xfrm>
              <a:off x="2256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2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32" name="Rectangle 38"/>
            <p:cNvSpPr>
              <a:spLocks noChangeArrowheads="1"/>
            </p:cNvSpPr>
            <p:nvPr/>
          </p:nvSpPr>
          <p:spPr bwMode="auto">
            <a:xfrm>
              <a:off x="2640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33" name="Rectangle 39"/>
            <p:cNvSpPr>
              <a:spLocks noChangeArrowheads="1"/>
            </p:cNvSpPr>
            <p:nvPr/>
          </p:nvSpPr>
          <p:spPr bwMode="auto">
            <a:xfrm>
              <a:off x="2832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34" name="Rectangle 40"/>
            <p:cNvSpPr>
              <a:spLocks noChangeArrowheads="1"/>
            </p:cNvSpPr>
            <p:nvPr/>
          </p:nvSpPr>
          <p:spPr bwMode="auto">
            <a:xfrm>
              <a:off x="3024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35" name="Rectangle 41"/>
            <p:cNvSpPr>
              <a:spLocks noChangeArrowheads="1"/>
            </p:cNvSpPr>
            <p:nvPr/>
          </p:nvSpPr>
          <p:spPr bwMode="auto">
            <a:xfrm>
              <a:off x="3216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36" name="Rectangle 42"/>
            <p:cNvSpPr>
              <a:spLocks noChangeArrowheads="1"/>
            </p:cNvSpPr>
            <p:nvPr/>
          </p:nvSpPr>
          <p:spPr bwMode="auto">
            <a:xfrm>
              <a:off x="3600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37" name="Rectangle 43"/>
            <p:cNvSpPr>
              <a:spLocks noChangeArrowheads="1"/>
            </p:cNvSpPr>
            <p:nvPr/>
          </p:nvSpPr>
          <p:spPr bwMode="auto">
            <a:xfrm>
              <a:off x="3792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38" name="Rectangle 44"/>
            <p:cNvSpPr>
              <a:spLocks noChangeArrowheads="1"/>
            </p:cNvSpPr>
            <p:nvPr/>
          </p:nvSpPr>
          <p:spPr bwMode="auto">
            <a:xfrm>
              <a:off x="3408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39" name="Rectangle 45"/>
            <p:cNvSpPr>
              <a:spLocks noChangeArrowheads="1"/>
            </p:cNvSpPr>
            <p:nvPr/>
          </p:nvSpPr>
          <p:spPr bwMode="auto">
            <a:xfrm>
              <a:off x="2256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40" name="Rectangle 46"/>
            <p:cNvSpPr>
              <a:spLocks noChangeArrowheads="1"/>
            </p:cNvSpPr>
            <p:nvPr/>
          </p:nvSpPr>
          <p:spPr bwMode="auto">
            <a:xfrm>
              <a:off x="2640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41" name="Rectangle 47"/>
            <p:cNvSpPr>
              <a:spLocks noChangeArrowheads="1"/>
            </p:cNvSpPr>
            <p:nvPr/>
          </p:nvSpPr>
          <p:spPr bwMode="auto">
            <a:xfrm>
              <a:off x="2832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42" name="Rectangle 48"/>
            <p:cNvSpPr>
              <a:spLocks noChangeArrowheads="1"/>
            </p:cNvSpPr>
            <p:nvPr/>
          </p:nvSpPr>
          <p:spPr bwMode="auto">
            <a:xfrm>
              <a:off x="3024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43" name="Rectangle 49"/>
            <p:cNvSpPr>
              <a:spLocks noChangeArrowheads="1"/>
            </p:cNvSpPr>
            <p:nvPr/>
          </p:nvSpPr>
          <p:spPr bwMode="auto">
            <a:xfrm>
              <a:off x="3216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44" name="Rectangle 50"/>
            <p:cNvSpPr>
              <a:spLocks noChangeArrowheads="1"/>
            </p:cNvSpPr>
            <p:nvPr/>
          </p:nvSpPr>
          <p:spPr bwMode="auto">
            <a:xfrm>
              <a:off x="3600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45" name="Rectangle 51"/>
            <p:cNvSpPr>
              <a:spLocks noChangeArrowheads="1"/>
            </p:cNvSpPr>
            <p:nvPr/>
          </p:nvSpPr>
          <p:spPr bwMode="auto">
            <a:xfrm>
              <a:off x="3792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46" name="Rectangle 52"/>
            <p:cNvSpPr>
              <a:spLocks noChangeArrowheads="1"/>
            </p:cNvSpPr>
            <p:nvPr/>
          </p:nvSpPr>
          <p:spPr bwMode="auto">
            <a:xfrm>
              <a:off x="3408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47" name="Rectangle 53"/>
            <p:cNvSpPr>
              <a:spLocks noChangeArrowheads="1"/>
            </p:cNvSpPr>
            <p:nvPr/>
          </p:nvSpPr>
          <p:spPr bwMode="auto">
            <a:xfrm>
              <a:off x="2256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48" name="Rectangle 54"/>
            <p:cNvSpPr>
              <a:spLocks noChangeArrowheads="1"/>
            </p:cNvSpPr>
            <p:nvPr/>
          </p:nvSpPr>
          <p:spPr bwMode="auto">
            <a:xfrm>
              <a:off x="2640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49" name="Rectangle 55"/>
            <p:cNvSpPr>
              <a:spLocks noChangeArrowheads="1"/>
            </p:cNvSpPr>
            <p:nvPr/>
          </p:nvSpPr>
          <p:spPr bwMode="auto">
            <a:xfrm>
              <a:off x="2832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50" name="Rectangle 56"/>
            <p:cNvSpPr>
              <a:spLocks noChangeArrowheads="1"/>
            </p:cNvSpPr>
            <p:nvPr/>
          </p:nvSpPr>
          <p:spPr bwMode="auto">
            <a:xfrm>
              <a:off x="3024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51" name="Rectangle 57"/>
            <p:cNvSpPr>
              <a:spLocks noChangeArrowheads="1"/>
            </p:cNvSpPr>
            <p:nvPr/>
          </p:nvSpPr>
          <p:spPr bwMode="auto">
            <a:xfrm>
              <a:off x="3216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52" name="Rectangle 58"/>
            <p:cNvSpPr>
              <a:spLocks noChangeArrowheads="1"/>
            </p:cNvSpPr>
            <p:nvPr/>
          </p:nvSpPr>
          <p:spPr bwMode="auto">
            <a:xfrm>
              <a:off x="3600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53" name="Rectangle 59"/>
            <p:cNvSpPr>
              <a:spLocks noChangeArrowheads="1"/>
            </p:cNvSpPr>
            <p:nvPr/>
          </p:nvSpPr>
          <p:spPr bwMode="auto">
            <a:xfrm>
              <a:off x="3792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54" name="Rectangle 60"/>
            <p:cNvSpPr>
              <a:spLocks noChangeArrowheads="1"/>
            </p:cNvSpPr>
            <p:nvPr/>
          </p:nvSpPr>
          <p:spPr bwMode="auto">
            <a:xfrm>
              <a:off x="3408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55" name="Rectangle 61"/>
            <p:cNvSpPr>
              <a:spLocks noChangeArrowheads="1"/>
            </p:cNvSpPr>
            <p:nvPr/>
          </p:nvSpPr>
          <p:spPr bwMode="auto">
            <a:xfrm>
              <a:off x="2256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56" name="Rectangle 62"/>
            <p:cNvSpPr>
              <a:spLocks noChangeArrowheads="1"/>
            </p:cNvSpPr>
            <p:nvPr/>
          </p:nvSpPr>
          <p:spPr bwMode="auto">
            <a:xfrm>
              <a:off x="2640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57" name="Rectangle 63"/>
            <p:cNvSpPr>
              <a:spLocks noChangeArrowheads="1"/>
            </p:cNvSpPr>
            <p:nvPr/>
          </p:nvSpPr>
          <p:spPr bwMode="auto">
            <a:xfrm>
              <a:off x="2832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58" name="Rectangle 64"/>
            <p:cNvSpPr>
              <a:spLocks noChangeArrowheads="1"/>
            </p:cNvSpPr>
            <p:nvPr/>
          </p:nvSpPr>
          <p:spPr bwMode="auto">
            <a:xfrm>
              <a:off x="3024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59" name="Rectangle 65"/>
            <p:cNvSpPr>
              <a:spLocks noChangeArrowheads="1"/>
            </p:cNvSpPr>
            <p:nvPr/>
          </p:nvSpPr>
          <p:spPr bwMode="auto">
            <a:xfrm>
              <a:off x="3216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60" name="Rectangle 66"/>
            <p:cNvSpPr>
              <a:spLocks noChangeArrowheads="1"/>
            </p:cNvSpPr>
            <p:nvPr/>
          </p:nvSpPr>
          <p:spPr bwMode="auto">
            <a:xfrm>
              <a:off x="3600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61" name="Rectangle 67"/>
            <p:cNvSpPr>
              <a:spLocks noChangeArrowheads="1"/>
            </p:cNvSpPr>
            <p:nvPr/>
          </p:nvSpPr>
          <p:spPr bwMode="auto">
            <a:xfrm>
              <a:off x="3792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62" name="Rectangle 68"/>
            <p:cNvSpPr>
              <a:spLocks noChangeArrowheads="1"/>
            </p:cNvSpPr>
            <p:nvPr/>
          </p:nvSpPr>
          <p:spPr bwMode="auto">
            <a:xfrm>
              <a:off x="3408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grpSp>
          <p:nvGrpSpPr>
            <p:cNvPr id="33863" name="Group 69"/>
            <p:cNvGrpSpPr>
              <a:grpSpLocks/>
            </p:cNvGrpSpPr>
            <p:nvPr/>
          </p:nvGrpSpPr>
          <p:grpSpPr bwMode="auto">
            <a:xfrm>
              <a:off x="2256" y="2976"/>
              <a:ext cx="1728" cy="192"/>
              <a:chOff x="2256" y="2976"/>
              <a:chExt cx="1728" cy="192"/>
            </a:xfrm>
          </p:grpSpPr>
          <p:sp>
            <p:nvSpPr>
              <p:cNvPr id="33884" name="Rectangle 70"/>
              <p:cNvSpPr>
                <a:spLocks noChangeArrowheads="1"/>
              </p:cNvSpPr>
              <p:nvPr/>
            </p:nvSpPr>
            <p:spPr bwMode="auto">
              <a:xfrm>
                <a:off x="2256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400">
                    <a:ea typeface="ヒラギノ角ゴ Pro W3" pitchFamily="-65" charset="-128"/>
                    <a:cs typeface="ヒラギノ角ゴ Pro W3" pitchFamily="-65" charset="-128"/>
                  </a:rPr>
                  <a:t>7</a:t>
                </a:r>
                <a:endParaRPr lang="en-US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3885" name="Rectangle 71"/>
              <p:cNvSpPr>
                <a:spLocks noChangeArrowheads="1"/>
              </p:cNvSpPr>
              <p:nvPr/>
            </p:nvSpPr>
            <p:spPr bwMode="auto">
              <a:xfrm>
                <a:off x="2640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400">
                    <a:ea typeface="ヒラギノ角ゴ Pro W3" pitchFamily="-65" charset="-128"/>
                    <a:cs typeface="ヒラギノ角ゴ Pro W3" pitchFamily="-65" charset="-128"/>
                  </a:rPr>
                  <a:t>9</a:t>
                </a:r>
                <a:endParaRPr lang="en-US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3886" name="Rectangle 72"/>
              <p:cNvSpPr>
                <a:spLocks noChangeArrowheads="1"/>
              </p:cNvSpPr>
              <p:nvPr/>
            </p:nvSpPr>
            <p:spPr bwMode="auto">
              <a:xfrm>
                <a:off x="2832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400">
                    <a:ea typeface="ヒラギノ角ゴ Pro W3" pitchFamily="-65" charset="-128"/>
                    <a:cs typeface="ヒラギノ角ゴ Pro W3" pitchFamily="-65" charset="-128"/>
                  </a:rPr>
                  <a:t>1</a:t>
                </a:r>
                <a:endParaRPr lang="en-US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3887" name="Rectangle 73"/>
              <p:cNvSpPr>
                <a:spLocks noChangeArrowheads="1"/>
              </p:cNvSpPr>
              <p:nvPr/>
            </p:nvSpPr>
            <p:spPr bwMode="auto">
              <a:xfrm>
                <a:off x="3024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3888" name="Rectangle 74"/>
              <p:cNvSpPr>
                <a:spLocks noChangeArrowheads="1"/>
              </p:cNvSpPr>
              <p:nvPr/>
            </p:nvSpPr>
            <p:spPr bwMode="auto">
              <a:xfrm>
                <a:off x="3216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2400">
                    <a:ea typeface="ヒラギノ角ゴ Pro W3" pitchFamily="-65" charset="-128"/>
                    <a:cs typeface="ヒラギノ角ゴ Pro W3" pitchFamily="-65" charset="-128"/>
                  </a:rPr>
                  <a:t>8</a:t>
                </a:r>
                <a:endParaRPr lang="en-US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3889" name="Rectangle 75"/>
              <p:cNvSpPr>
                <a:spLocks noChangeArrowheads="1"/>
              </p:cNvSpPr>
              <p:nvPr/>
            </p:nvSpPr>
            <p:spPr bwMode="auto">
              <a:xfrm>
                <a:off x="3600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3890" name="Rectangle 76"/>
              <p:cNvSpPr>
                <a:spLocks noChangeArrowheads="1"/>
              </p:cNvSpPr>
              <p:nvPr/>
            </p:nvSpPr>
            <p:spPr bwMode="auto">
              <a:xfrm>
                <a:off x="3792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400">
                    <a:ea typeface="ヒラギノ角ゴ Pro W3" pitchFamily="-65" charset="-128"/>
                    <a:cs typeface="ヒラギノ角ゴ Pro W3" pitchFamily="-65" charset="-128"/>
                  </a:rPr>
                  <a:t>6</a:t>
                </a:r>
                <a:endParaRPr lang="en-US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3891" name="Rectangle 77"/>
              <p:cNvSpPr>
                <a:spLocks noChangeArrowheads="1"/>
              </p:cNvSpPr>
              <p:nvPr/>
            </p:nvSpPr>
            <p:spPr bwMode="auto">
              <a:xfrm>
                <a:off x="3408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400">
                    <a:ea typeface="ヒラギノ角ゴ Pro W3" pitchFamily="-65" charset="-128"/>
                    <a:cs typeface="ヒラギノ角ゴ Pro W3" pitchFamily="-65" charset="-128"/>
                  </a:rPr>
                  <a:t>2</a:t>
                </a:r>
                <a:endParaRPr lang="en-US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</p:grpSp>
        <p:sp>
          <p:nvSpPr>
            <p:cNvPr id="33864" name="Rectangle 78"/>
            <p:cNvSpPr>
              <a:spLocks noChangeArrowheads="1"/>
            </p:cNvSpPr>
            <p:nvPr/>
          </p:nvSpPr>
          <p:spPr bwMode="auto">
            <a:xfrm>
              <a:off x="3408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65" name="Rectangle 79"/>
            <p:cNvSpPr>
              <a:spLocks noChangeArrowheads="1"/>
            </p:cNvSpPr>
            <p:nvPr/>
          </p:nvSpPr>
          <p:spPr bwMode="auto">
            <a:xfrm>
              <a:off x="2448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2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66" name="Rectangle 80"/>
            <p:cNvSpPr>
              <a:spLocks noChangeArrowheads="1"/>
            </p:cNvSpPr>
            <p:nvPr/>
          </p:nvSpPr>
          <p:spPr bwMode="auto">
            <a:xfrm>
              <a:off x="2448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67" name="Rectangle 81"/>
            <p:cNvSpPr>
              <a:spLocks noChangeArrowheads="1"/>
            </p:cNvSpPr>
            <p:nvPr/>
          </p:nvSpPr>
          <p:spPr bwMode="auto">
            <a:xfrm>
              <a:off x="2448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68" name="Rectangle 82"/>
            <p:cNvSpPr>
              <a:spLocks noChangeArrowheads="1"/>
            </p:cNvSpPr>
            <p:nvPr/>
          </p:nvSpPr>
          <p:spPr bwMode="auto">
            <a:xfrm>
              <a:off x="2448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69" name="Rectangle 83"/>
            <p:cNvSpPr>
              <a:spLocks noChangeArrowheads="1"/>
            </p:cNvSpPr>
            <p:nvPr/>
          </p:nvSpPr>
          <p:spPr bwMode="auto">
            <a:xfrm>
              <a:off x="2448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70" name="Rectangle 84"/>
            <p:cNvSpPr>
              <a:spLocks noChangeArrowheads="1"/>
            </p:cNvSpPr>
            <p:nvPr/>
          </p:nvSpPr>
          <p:spPr bwMode="auto">
            <a:xfrm>
              <a:off x="2448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71" name="Rectangle 85"/>
            <p:cNvSpPr>
              <a:spLocks noChangeArrowheads="1"/>
            </p:cNvSpPr>
            <p:nvPr/>
          </p:nvSpPr>
          <p:spPr bwMode="auto">
            <a:xfrm>
              <a:off x="2448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72" name="Rectangle 86"/>
            <p:cNvSpPr>
              <a:spLocks noChangeArrowheads="1"/>
            </p:cNvSpPr>
            <p:nvPr/>
          </p:nvSpPr>
          <p:spPr bwMode="auto">
            <a:xfrm>
              <a:off x="2448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73" name="Rectangle 87"/>
            <p:cNvSpPr>
              <a:spLocks noChangeArrowheads="1"/>
            </p:cNvSpPr>
            <p:nvPr/>
          </p:nvSpPr>
          <p:spPr bwMode="auto">
            <a:xfrm>
              <a:off x="2448" y="297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74" name="Line 88"/>
            <p:cNvSpPr>
              <a:spLocks noChangeShapeType="1"/>
            </p:cNvSpPr>
            <p:nvPr/>
          </p:nvSpPr>
          <p:spPr bwMode="auto">
            <a:xfrm>
              <a:off x="2256" y="2784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75" name="Line 89"/>
            <p:cNvSpPr>
              <a:spLocks noChangeShapeType="1"/>
            </p:cNvSpPr>
            <p:nvPr/>
          </p:nvSpPr>
          <p:spPr bwMode="auto">
            <a:xfrm>
              <a:off x="2256" y="2208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76" name="Line 90"/>
            <p:cNvSpPr>
              <a:spLocks noChangeShapeType="1"/>
            </p:cNvSpPr>
            <p:nvPr/>
          </p:nvSpPr>
          <p:spPr bwMode="auto">
            <a:xfrm>
              <a:off x="2256" y="3936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77" name="Line 91"/>
            <p:cNvSpPr>
              <a:spLocks noChangeShapeType="1"/>
            </p:cNvSpPr>
            <p:nvPr/>
          </p:nvSpPr>
          <p:spPr bwMode="auto">
            <a:xfrm>
              <a:off x="2256" y="3360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78" name="Line 92"/>
            <p:cNvSpPr>
              <a:spLocks noChangeShapeType="1"/>
            </p:cNvSpPr>
            <p:nvPr/>
          </p:nvSpPr>
          <p:spPr bwMode="auto">
            <a:xfrm>
              <a:off x="2832" y="2208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79" name="Line 93"/>
            <p:cNvSpPr>
              <a:spLocks noChangeShapeType="1"/>
            </p:cNvSpPr>
            <p:nvPr/>
          </p:nvSpPr>
          <p:spPr bwMode="auto">
            <a:xfrm>
              <a:off x="3408" y="2208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80" name="Line 94"/>
            <p:cNvSpPr>
              <a:spLocks noChangeShapeType="1"/>
            </p:cNvSpPr>
            <p:nvPr/>
          </p:nvSpPr>
          <p:spPr bwMode="auto">
            <a:xfrm>
              <a:off x="3984" y="2208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81" name="Line 95"/>
            <p:cNvSpPr>
              <a:spLocks noChangeShapeType="1"/>
            </p:cNvSpPr>
            <p:nvPr/>
          </p:nvSpPr>
          <p:spPr bwMode="auto">
            <a:xfrm>
              <a:off x="2256" y="2208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82" name="Rectangle 96"/>
            <p:cNvSpPr>
              <a:spLocks noChangeArrowheads="1"/>
            </p:cNvSpPr>
            <p:nvPr/>
          </p:nvSpPr>
          <p:spPr bwMode="auto">
            <a:xfrm>
              <a:off x="2448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3883" name="Rectangle 97"/>
            <p:cNvSpPr>
              <a:spLocks noChangeArrowheads="1"/>
            </p:cNvSpPr>
            <p:nvPr/>
          </p:nvSpPr>
          <p:spPr bwMode="auto">
            <a:xfrm>
              <a:off x="3792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400">
                  <a:ea typeface="ヒラギノ角ゴ Pro W3" pitchFamily="-65" charset="-128"/>
                  <a:cs typeface="ヒラギノ角ゴ Pro W3" pitchFamily="-65" charset="-128"/>
                </a:rPr>
                <a:t>8</a:t>
              </a:r>
              <a:endParaRPr lang="en-US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</p:grpSp>
      <p:sp>
        <p:nvSpPr>
          <p:cNvPr id="33798" name="Rectangle 98"/>
          <p:cNvSpPr>
            <a:spLocks noChangeArrowheads="1"/>
          </p:cNvSpPr>
          <p:nvPr/>
        </p:nvSpPr>
        <p:spPr bwMode="auto">
          <a:xfrm>
            <a:off x="304800" y="5410200"/>
            <a:ext cx="52578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282575" indent="-282575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Wingdings" pitchFamily="-65" charset="2"/>
              <a:buNone/>
            </a:pPr>
            <a:r>
              <a:rPr lang="en-US" sz="2000"/>
              <a:t>Work unit = </a:t>
            </a:r>
          </a:p>
          <a:p>
            <a:pPr marL="282575" indent="-282575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Font typeface="Wingdings" pitchFamily="-65" charset="2"/>
              <a:buNone/>
            </a:pPr>
            <a:r>
              <a:rPr lang="en-US" sz="2000"/>
              <a:t>      partially completed “board”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61963" y="296863"/>
            <a:ext cx="8221662" cy="525462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65" charset="-128"/>
                <a:cs typeface="ＭＳ Ｐゴシック" pitchFamily="-65" charset="-128"/>
              </a:rPr>
              <a:t>Outline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8788" y="914400"/>
            <a:ext cx="8224837" cy="2405062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Introduction</a:t>
            </a:r>
          </a:p>
          <a:p>
            <a:pPr lvl="1" eaLnBrk="1" hangingPunct="1"/>
            <a:r>
              <a:rPr lang="en-US" sz="1800" dirty="0" smtClean="0">
                <a:ea typeface="ＭＳ Ｐゴシック" pitchFamily="-65" charset="-128"/>
                <a:cs typeface="ＭＳ Ｐゴシック" pitchFamily="-65" charset="-128"/>
              </a:rPr>
              <a:t>Two abstract programming models</a:t>
            </a:r>
          </a:p>
          <a:p>
            <a:pPr lvl="1" eaLnBrk="1" hangingPunct="1"/>
            <a:r>
              <a:rPr lang="en-US" sz="1800" dirty="0" smtClean="0">
                <a:ea typeface="ＭＳ Ｐゴシック" pitchFamily="-65" charset="-128"/>
                <a:cs typeface="ＭＳ Ｐゴシック" pitchFamily="-65" charset="-128"/>
              </a:rPr>
              <a:t>Load balancing and master/slave algorithms</a:t>
            </a:r>
          </a:p>
          <a:p>
            <a:pPr lvl="1" eaLnBrk="1" hangingPunct="1"/>
            <a:r>
              <a:rPr lang="en-US" sz="1800" dirty="0" smtClean="0">
                <a:ea typeface="ＭＳ Ｐゴシック" pitchFamily="-65" charset="-128"/>
                <a:cs typeface="ＭＳ Ｐゴシック" pitchFamily="-65" charset="-128"/>
              </a:rPr>
              <a:t>A collaboration on modeling small nuclei</a:t>
            </a:r>
          </a:p>
          <a:p>
            <a:pPr eaLnBrk="1" hangingPunct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The Asynchronous, Dynamic, Load-Balancing Library (ADLB)</a:t>
            </a:r>
          </a:p>
          <a:p>
            <a:pPr lvl="1" eaLnBrk="1" hangingPunct="1"/>
            <a:r>
              <a:rPr lang="en-US" sz="1800" dirty="0" smtClean="0">
                <a:ea typeface="ＭＳ Ｐゴシック" pitchFamily="-65" charset="-128"/>
                <a:cs typeface="ＭＳ Ｐゴシック" pitchFamily="-65" charset="-128"/>
              </a:rPr>
              <a:t>The model</a:t>
            </a:r>
          </a:p>
          <a:p>
            <a:pPr lvl="1" eaLnBrk="1" hangingPunct="1"/>
            <a:r>
              <a:rPr lang="en-US" sz="1800" dirty="0" smtClean="0">
                <a:ea typeface="ＭＳ Ｐゴシック" pitchFamily="-65" charset="-128"/>
                <a:cs typeface="ＭＳ Ｐゴシック" pitchFamily="-65" charset="-128"/>
              </a:rPr>
              <a:t>The API</a:t>
            </a:r>
          </a:p>
          <a:p>
            <a:pPr lvl="1" eaLnBrk="1" hangingPunct="1"/>
            <a:r>
              <a:rPr lang="en-US" sz="1800" dirty="0" smtClean="0">
                <a:ea typeface="ＭＳ Ｐゴシック" pitchFamily="-65" charset="-128"/>
                <a:cs typeface="ＭＳ Ｐゴシック" pitchFamily="-65" charset="-128"/>
              </a:rPr>
              <a:t>An implementation</a:t>
            </a:r>
          </a:p>
          <a:p>
            <a:pPr eaLnBrk="1" hangingPunct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Results</a:t>
            </a:r>
          </a:p>
          <a:p>
            <a:pPr lvl="1" eaLnBrk="1" hangingPunct="1"/>
            <a:r>
              <a:rPr lang="en-US" sz="1800" dirty="0" smtClean="0">
                <a:ea typeface="ＭＳ Ｐゴシック" pitchFamily="-65" charset="-128"/>
                <a:cs typeface="ＭＳ Ｐゴシック" pitchFamily="-65" charset="-128"/>
              </a:rPr>
              <a:t>Serious – GFMC:  complex Monte Carlo physics application</a:t>
            </a:r>
          </a:p>
          <a:p>
            <a:pPr lvl="1" eaLnBrk="1" hangingPunct="1"/>
            <a:r>
              <a:rPr lang="en-US" sz="1800" dirty="0" smtClean="0">
                <a:ea typeface="ＭＳ Ｐゴシック" pitchFamily="-65" charset="-128"/>
                <a:cs typeface="ＭＳ Ｐゴシック" pitchFamily="-65" charset="-128"/>
              </a:rPr>
              <a:t>Fun – Sudoku solver</a:t>
            </a:r>
            <a:endParaRPr lang="en-US" sz="1800" dirty="0" smtClean="0">
              <a:ea typeface="ＭＳ Ｐゴシック" pitchFamily="-65" charset="-128"/>
              <a:cs typeface="ＭＳ Ｐゴシック" pitchFamily="-65" charset="-128"/>
            </a:endParaRPr>
          </a:p>
          <a:p>
            <a:pPr lvl="1" eaLnBrk="1" hangingPunct="1"/>
            <a:r>
              <a:rPr lang="en-US" sz="1800" dirty="0" smtClean="0">
                <a:ea typeface="ＭＳ Ｐゴシック" pitchFamily="-65" charset="-128"/>
                <a:cs typeface="ＭＳ Ｐゴシック" pitchFamily="-65" charset="-128"/>
              </a:rPr>
              <a:t>Parallel </a:t>
            </a:r>
            <a:r>
              <a:rPr lang="en-US" sz="1800" dirty="0" smtClean="0">
                <a:ea typeface="ＭＳ Ｐゴシック" pitchFamily="-65" charset="-128"/>
                <a:cs typeface="ＭＳ Ｐゴシック" pitchFamily="-65" charset="-128"/>
              </a:rPr>
              <a:t>programming for beginners: </a:t>
            </a:r>
            <a:r>
              <a:rPr lang="en-US" sz="1800" dirty="0" smtClean="0">
                <a:ea typeface="ＭＳ Ｐゴシック" pitchFamily="-65" charset="-128"/>
                <a:cs typeface="ＭＳ Ｐゴシック" pitchFamily="-65" charset="-128"/>
              </a:rPr>
              <a:t>Parameter </a:t>
            </a:r>
            <a:r>
              <a:rPr lang="en-US" sz="1800" dirty="0" smtClean="0">
                <a:ea typeface="ＭＳ Ｐゴシック" pitchFamily="-65" charset="-128"/>
                <a:cs typeface="ＭＳ Ｐゴシック" pitchFamily="-65" charset="-128"/>
              </a:rPr>
              <a:t>sweeps</a:t>
            </a:r>
          </a:p>
          <a:p>
            <a:pPr lvl="1" eaLnBrk="1" hangingPunct="1"/>
            <a:r>
              <a:rPr lang="en-US" sz="1800" dirty="0" smtClean="0">
                <a:ea typeface="ＭＳ Ｐゴシック" pitchFamily="-65" charset="-128"/>
                <a:cs typeface="ＭＳ Ｐゴシック" pitchFamily="-65" charset="-128"/>
              </a:rPr>
              <a:t>Useful – batcher:  running independent jobs</a:t>
            </a:r>
          </a:p>
          <a:p>
            <a:pPr eaLnBrk="1" hangingPunct="1"/>
            <a:r>
              <a:rPr lang="en-US" sz="2000" dirty="0" smtClean="0">
                <a:ea typeface="ＭＳ Ｐゴシック" pitchFamily="-65" charset="-128"/>
                <a:cs typeface="ＭＳ Ｐゴシック" pitchFamily="-65" charset="-128"/>
              </a:rPr>
              <a:t>An interesting alternate implementation that scales less well</a:t>
            </a:r>
          </a:p>
          <a:p>
            <a:pPr eaLnBrk="1" hangingPunct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Future directions</a:t>
            </a:r>
          </a:p>
          <a:p>
            <a:pPr lvl="1" eaLnBrk="1" hangingPunct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for the </a:t>
            </a: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API</a:t>
            </a:r>
          </a:p>
          <a:p>
            <a:pPr lvl="1" eaLnBrk="1" hangingPunct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yet another implementation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7F37AE-9176-7A4F-B0BB-6FCB967ADD0B}" type="slidenum">
              <a:rPr lang="en-US" smtClean="0"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pPr/>
              <a:t>2</a:t>
            </a:fld>
            <a:endParaRPr lang="en-US" smtClean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296863"/>
            <a:ext cx="6548437" cy="511175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65" charset="-128"/>
                <a:cs typeface="ＭＳ Ｐゴシック" pitchFamily="-65" charset="-128"/>
              </a:rPr>
              <a:t>How it Works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5791200"/>
            <a:ext cx="8224838" cy="40005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65" charset="-128"/>
                <a:cs typeface="ＭＳ Ｐゴシック" pitchFamily="-65" charset="-128"/>
              </a:rPr>
              <a:t>After initial Put, all processes execute same loop (no master)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FFA97B-A206-AC4C-A079-A19A161D0BD1}" type="slidenum">
              <a:rPr lang="en-US" smtClean="0"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pPr/>
              <a:t>20</a:t>
            </a:fld>
            <a:endParaRPr lang="en-US" smtClean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grpSp>
        <p:nvGrpSpPr>
          <p:cNvPr id="35845" name="Group 4"/>
          <p:cNvGrpSpPr>
            <a:grpSpLocks/>
          </p:cNvGrpSpPr>
          <p:nvPr/>
        </p:nvGrpSpPr>
        <p:grpSpPr bwMode="auto">
          <a:xfrm>
            <a:off x="7620000" y="228600"/>
            <a:ext cx="1295400" cy="1371600"/>
            <a:chOff x="2256" y="2208"/>
            <a:chExt cx="1728" cy="1728"/>
          </a:xfrm>
        </p:grpSpPr>
        <p:sp>
          <p:nvSpPr>
            <p:cNvPr id="36243" name="Rectangle 5"/>
            <p:cNvSpPr>
              <a:spLocks noChangeArrowheads="1"/>
            </p:cNvSpPr>
            <p:nvPr/>
          </p:nvSpPr>
          <p:spPr bwMode="auto">
            <a:xfrm>
              <a:off x="2256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44" name="Rectangle 6"/>
            <p:cNvSpPr>
              <a:spLocks noChangeArrowheads="1"/>
            </p:cNvSpPr>
            <p:nvPr/>
          </p:nvSpPr>
          <p:spPr bwMode="auto">
            <a:xfrm>
              <a:off x="2640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45" name="Rectangle 7"/>
            <p:cNvSpPr>
              <a:spLocks noChangeArrowheads="1"/>
            </p:cNvSpPr>
            <p:nvPr/>
          </p:nvSpPr>
          <p:spPr bwMode="auto">
            <a:xfrm>
              <a:off x="2832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46" name="Rectangle 8"/>
            <p:cNvSpPr>
              <a:spLocks noChangeArrowheads="1"/>
            </p:cNvSpPr>
            <p:nvPr/>
          </p:nvSpPr>
          <p:spPr bwMode="auto">
            <a:xfrm>
              <a:off x="3024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47" name="Rectangle 9"/>
            <p:cNvSpPr>
              <a:spLocks noChangeArrowheads="1"/>
            </p:cNvSpPr>
            <p:nvPr/>
          </p:nvSpPr>
          <p:spPr bwMode="auto">
            <a:xfrm>
              <a:off x="3216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9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48" name="Rectangle 10"/>
            <p:cNvSpPr>
              <a:spLocks noChangeArrowheads="1"/>
            </p:cNvSpPr>
            <p:nvPr/>
          </p:nvSpPr>
          <p:spPr bwMode="auto">
            <a:xfrm>
              <a:off x="3600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49" name="Rectangle 11"/>
            <p:cNvSpPr>
              <a:spLocks noChangeArrowheads="1"/>
            </p:cNvSpPr>
            <p:nvPr/>
          </p:nvSpPr>
          <p:spPr bwMode="auto">
            <a:xfrm>
              <a:off x="3792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50" name="Rectangle 12"/>
            <p:cNvSpPr>
              <a:spLocks noChangeArrowheads="1"/>
            </p:cNvSpPr>
            <p:nvPr/>
          </p:nvSpPr>
          <p:spPr bwMode="auto">
            <a:xfrm>
              <a:off x="3408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51" name="Rectangle 13"/>
            <p:cNvSpPr>
              <a:spLocks noChangeArrowheads="1"/>
            </p:cNvSpPr>
            <p:nvPr/>
          </p:nvSpPr>
          <p:spPr bwMode="auto">
            <a:xfrm>
              <a:off x="2256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52" name="Rectangle 14"/>
            <p:cNvSpPr>
              <a:spLocks noChangeArrowheads="1"/>
            </p:cNvSpPr>
            <p:nvPr/>
          </p:nvSpPr>
          <p:spPr bwMode="auto">
            <a:xfrm>
              <a:off x="2640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53" name="Rectangle 15"/>
            <p:cNvSpPr>
              <a:spLocks noChangeArrowheads="1"/>
            </p:cNvSpPr>
            <p:nvPr/>
          </p:nvSpPr>
          <p:spPr bwMode="auto">
            <a:xfrm>
              <a:off x="2832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54" name="Rectangle 16"/>
            <p:cNvSpPr>
              <a:spLocks noChangeArrowheads="1"/>
            </p:cNvSpPr>
            <p:nvPr/>
          </p:nvSpPr>
          <p:spPr bwMode="auto">
            <a:xfrm>
              <a:off x="3024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55" name="Rectangle 17"/>
            <p:cNvSpPr>
              <a:spLocks noChangeArrowheads="1"/>
            </p:cNvSpPr>
            <p:nvPr/>
          </p:nvSpPr>
          <p:spPr bwMode="auto">
            <a:xfrm>
              <a:off x="3216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56" name="Rectangle 18"/>
            <p:cNvSpPr>
              <a:spLocks noChangeArrowheads="1"/>
            </p:cNvSpPr>
            <p:nvPr/>
          </p:nvSpPr>
          <p:spPr bwMode="auto">
            <a:xfrm>
              <a:off x="3600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57" name="Rectangle 19"/>
            <p:cNvSpPr>
              <a:spLocks noChangeArrowheads="1"/>
            </p:cNvSpPr>
            <p:nvPr/>
          </p:nvSpPr>
          <p:spPr bwMode="auto">
            <a:xfrm>
              <a:off x="3792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58" name="Rectangle 20"/>
            <p:cNvSpPr>
              <a:spLocks noChangeArrowheads="1"/>
            </p:cNvSpPr>
            <p:nvPr/>
          </p:nvSpPr>
          <p:spPr bwMode="auto">
            <a:xfrm>
              <a:off x="3408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8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59" name="Rectangle 21"/>
            <p:cNvSpPr>
              <a:spLocks noChangeArrowheads="1"/>
            </p:cNvSpPr>
            <p:nvPr/>
          </p:nvSpPr>
          <p:spPr bwMode="auto">
            <a:xfrm>
              <a:off x="2256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60" name="Rectangle 22"/>
            <p:cNvSpPr>
              <a:spLocks noChangeArrowheads="1"/>
            </p:cNvSpPr>
            <p:nvPr/>
          </p:nvSpPr>
          <p:spPr bwMode="auto">
            <a:xfrm>
              <a:off x="2640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61" name="Rectangle 23"/>
            <p:cNvSpPr>
              <a:spLocks noChangeArrowheads="1"/>
            </p:cNvSpPr>
            <p:nvPr/>
          </p:nvSpPr>
          <p:spPr bwMode="auto">
            <a:xfrm>
              <a:off x="2832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62" name="Rectangle 24"/>
            <p:cNvSpPr>
              <a:spLocks noChangeArrowheads="1"/>
            </p:cNvSpPr>
            <p:nvPr/>
          </p:nvSpPr>
          <p:spPr bwMode="auto">
            <a:xfrm>
              <a:off x="3024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63" name="Rectangle 25"/>
            <p:cNvSpPr>
              <a:spLocks noChangeArrowheads="1"/>
            </p:cNvSpPr>
            <p:nvPr/>
          </p:nvSpPr>
          <p:spPr bwMode="auto">
            <a:xfrm>
              <a:off x="3216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64" name="Rectangle 26"/>
            <p:cNvSpPr>
              <a:spLocks noChangeArrowheads="1"/>
            </p:cNvSpPr>
            <p:nvPr/>
          </p:nvSpPr>
          <p:spPr bwMode="auto">
            <a:xfrm>
              <a:off x="3600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65" name="Rectangle 27"/>
            <p:cNvSpPr>
              <a:spLocks noChangeArrowheads="1"/>
            </p:cNvSpPr>
            <p:nvPr/>
          </p:nvSpPr>
          <p:spPr bwMode="auto">
            <a:xfrm>
              <a:off x="3792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66" name="Rectangle 28"/>
            <p:cNvSpPr>
              <a:spLocks noChangeArrowheads="1"/>
            </p:cNvSpPr>
            <p:nvPr/>
          </p:nvSpPr>
          <p:spPr bwMode="auto">
            <a:xfrm>
              <a:off x="3408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67" name="Rectangle 29"/>
            <p:cNvSpPr>
              <a:spLocks noChangeArrowheads="1"/>
            </p:cNvSpPr>
            <p:nvPr/>
          </p:nvSpPr>
          <p:spPr bwMode="auto">
            <a:xfrm>
              <a:off x="2256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68" name="Rectangle 30"/>
            <p:cNvSpPr>
              <a:spLocks noChangeArrowheads="1"/>
            </p:cNvSpPr>
            <p:nvPr/>
          </p:nvSpPr>
          <p:spPr bwMode="auto">
            <a:xfrm>
              <a:off x="2640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69" name="Rectangle 31"/>
            <p:cNvSpPr>
              <a:spLocks noChangeArrowheads="1"/>
            </p:cNvSpPr>
            <p:nvPr/>
          </p:nvSpPr>
          <p:spPr bwMode="auto">
            <a:xfrm>
              <a:off x="2832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70" name="Rectangle 32"/>
            <p:cNvSpPr>
              <a:spLocks noChangeArrowheads="1"/>
            </p:cNvSpPr>
            <p:nvPr/>
          </p:nvSpPr>
          <p:spPr bwMode="auto">
            <a:xfrm>
              <a:off x="3024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9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71" name="Rectangle 33"/>
            <p:cNvSpPr>
              <a:spLocks noChangeArrowheads="1"/>
            </p:cNvSpPr>
            <p:nvPr/>
          </p:nvSpPr>
          <p:spPr bwMode="auto">
            <a:xfrm>
              <a:off x="3216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72" name="Rectangle 34"/>
            <p:cNvSpPr>
              <a:spLocks noChangeArrowheads="1"/>
            </p:cNvSpPr>
            <p:nvPr/>
          </p:nvSpPr>
          <p:spPr bwMode="auto">
            <a:xfrm>
              <a:off x="3600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73" name="Rectangle 35"/>
            <p:cNvSpPr>
              <a:spLocks noChangeArrowheads="1"/>
            </p:cNvSpPr>
            <p:nvPr/>
          </p:nvSpPr>
          <p:spPr bwMode="auto">
            <a:xfrm>
              <a:off x="3792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74" name="Rectangle 36"/>
            <p:cNvSpPr>
              <a:spLocks noChangeArrowheads="1"/>
            </p:cNvSpPr>
            <p:nvPr/>
          </p:nvSpPr>
          <p:spPr bwMode="auto">
            <a:xfrm>
              <a:off x="3408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75" name="Rectangle 37"/>
            <p:cNvSpPr>
              <a:spLocks noChangeArrowheads="1"/>
            </p:cNvSpPr>
            <p:nvPr/>
          </p:nvSpPr>
          <p:spPr bwMode="auto">
            <a:xfrm>
              <a:off x="2256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2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76" name="Rectangle 38"/>
            <p:cNvSpPr>
              <a:spLocks noChangeArrowheads="1"/>
            </p:cNvSpPr>
            <p:nvPr/>
          </p:nvSpPr>
          <p:spPr bwMode="auto">
            <a:xfrm>
              <a:off x="2640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77" name="Rectangle 39"/>
            <p:cNvSpPr>
              <a:spLocks noChangeArrowheads="1"/>
            </p:cNvSpPr>
            <p:nvPr/>
          </p:nvSpPr>
          <p:spPr bwMode="auto">
            <a:xfrm>
              <a:off x="2832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78" name="Rectangle 40"/>
            <p:cNvSpPr>
              <a:spLocks noChangeArrowheads="1"/>
            </p:cNvSpPr>
            <p:nvPr/>
          </p:nvSpPr>
          <p:spPr bwMode="auto">
            <a:xfrm>
              <a:off x="3024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79" name="Rectangle 41"/>
            <p:cNvSpPr>
              <a:spLocks noChangeArrowheads="1"/>
            </p:cNvSpPr>
            <p:nvPr/>
          </p:nvSpPr>
          <p:spPr bwMode="auto">
            <a:xfrm>
              <a:off x="3216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80" name="Rectangle 42"/>
            <p:cNvSpPr>
              <a:spLocks noChangeArrowheads="1"/>
            </p:cNvSpPr>
            <p:nvPr/>
          </p:nvSpPr>
          <p:spPr bwMode="auto">
            <a:xfrm>
              <a:off x="3600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81" name="Rectangle 43"/>
            <p:cNvSpPr>
              <a:spLocks noChangeArrowheads="1"/>
            </p:cNvSpPr>
            <p:nvPr/>
          </p:nvSpPr>
          <p:spPr bwMode="auto">
            <a:xfrm>
              <a:off x="3792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82" name="Rectangle 44"/>
            <p:cNvSpPr>
              <a:spLocks noChangeArrowheads="1"/>
            </p:cNvSpPr>
            <p:nvPr/>
          </p:nvSpPr>
          <p:spPr bwMode="auto">
            <a:xfrm>
              <a:off x="3408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83" name="Rectangle 45"/>
            <p:cNvSpPr>
              <a:spLocks noChangeArrowheads="1"/>
            </p:cNvSpPr>
            <p:nvPr/>
          </p:nvSpPr>
          <p:spPr bwMode="auto">
            <a:xfrm>
              <a:off x="2256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84" name="Rectangle 46"/>
            <p:cNvSpPr>
              <a:spLocks noChangeArrowheads="1"/>
            </p:cNvSpPr>
            <p:nvPr/>
          </p:nvSpPr>
          <p:spPr bwMode="auto">
            <a:xfrm>
              <a:off x="2640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85" name="Rectangle 47"/>
            <p:cNvSpPr>
              <a:spLocks noChangeArrowheads="1"/>
            </p:cNvSpPr>
            <p:nvPr/>
          </p:nvSpPr>
          <p:spPr bwMode="auto">
            <a:xfrm>
              <a:off x="2832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86" name="Rectangle 48"/>
            <p:cNvSpPr>
              <a:spLocks noChangeArrowheads="1"/>
            </p:cNvSpPr>
            <p:nvPr/>
          </p:nvSpPr>
          <p:spPr bwMode="auto">
            <a:xfrm>
              <a:off x="3024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87" name="Rectangle 49"/>
            <p:cNvSpPr>
              <a:spLocks noChangeArrowheads="1"/>
            </p:cNvSpPr>
            <p:nvPr/>
          </p:nvSpPr>
          <p:spPr bwMode="auto">
            <a:xfrm>
              <a:off x="3216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88" name="Rectangle 50"/>
            <p:cNvSpPr>
              <a:spLocks noChangeArrowheads="1"/>
            </p:cNvSpPr>
            <p:nvPr/>
          </p:nvSpPr>
          <p:spPr bwMode="auto">
            <a:xfrm>
              <a:off x="3600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89" name="Rectangle 51"/>
            <p:cNvSpPr>
              <a:spLocks noChangeArrowheads="1"/>
            </p:cNvSpPr>
            <p:nvPr/>
          </p:nvSpPr>
          <p:spPr bwMode="auto">
            <a:xfrm>
              <a:off x="3792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90" name="Rectangle 52"/>
            <p:cNvSpPr>
              <a:spLocks noChangeArrowheads="1"/>
            </p:cNvSpPr>
            <p:nvPr/>
          </p:nvSpPr>
          <p:spPr bwMode="auto">
            <a:xfrm>
              <a:off x="3408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91" name="Rectangle 53"/>
            <p:cNvSpPr>
              <a:spLocks noChangeArrowheads="1"/>
            </p:cNvSpPr>
            <p:nvPr/>
          </p:nvSpPr>
          <p:spPr bwMode="auto">
            <a:xfrm>
              <a:off x="2256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92" name="Rectangle 54"/>
            <p:cNvSpPr>
              <a:spLocks noChangeArrowheads="1"/>
            </p:cNvSpPr>
            <p:nvPr/>
          </p:nvSpPr>
          <p:spPr bwMode="auto">
            <a:xfrm>
              <a:off x="2640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93" name="Rectangle 55"/>
            <p:cNvSpPr>
              <a:spLocks noChangeArrowheads="1"/>
            </p:cNvSpPr>
            <p:nvPr/>
          </p:nvSpPr>
          <p:spPr bwMode="auto">
            <a:xfrm>
              <a:off x="2832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94" name="Rectangle 56"/>
            <p:cNvSpPr>
              <a:spLocks noChangeArrowheads="1"/>
            </p:cNvSpPr>
            <p:nvPr/>
          </p:nvSpPr>
          <p:spPr bwMode="auto">
            <a:xfrm>
              <a:off x="3024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95" name="Rectangle 57"/>
            <p:cNvSpPr>
              <a:spLocks noChangeArrowheads="1"/>
            </p:cNvSpPr>
            <p:nvPr/>
          </p:nvSpPr>
          <p:spPr bwMode="auto">
            <a:xfrm>
              <a:off x="3216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96" name="Rectangle 58"/>
            <p:cNvSpPr>
              <a:spLocks noChangeArrowheads="1"/>
            </p:cNvSpPr>
            <p:nvPr/>
          </p:nvSpPr>
          <p:spPr bwMode="auto">
            <a:xfrm>
              <a:off x="3600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97" name="Rectangle 59"/>
            <p:cNvSpPr>
              <a:spLocks noChangeArrowheads="1"/>
            </p:cNvSpPr>
            <p:nvPr/>
          </p:nvSpPr>
          <p:spPr bwMode="auto">
            <a:xfrm>
              <a:off x="3792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98" name="Rectangle 60"/>
            <p:cNvSpPr>
              <a:spLocks noChangeArrowheads="1"/>
            </p:cNvSpPr>
            <p:nvPr/>
          </p:nvSpPr>
          <p:spPr bwMode="auto">
            <a:xfrm>
              <a:off x="3408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99" name="Rectangle 61"/>
            <p:cNvSpPr>
              <a:spLocks noChangeArrowheads="1"/>
            </p:cNvSpPr>
            <p:nvPr/>
          </p:nvSpPr>
          <p:spPr bwMode="auto">
            <a:xfrm>
              <a:off x="2256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00" name="Rectangle 62"/>
            <p:cNvSpPr>
              <a:spLocks noChangeArrowheads="1"/>
            </p:cNvSpPr>
            <p:nvPr/>
          </p:nvSpPr>
          <p:spPr bwMode="auto">
            <a:xfrm>
              <a:off x="2640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01" name="Rectangle 63"/>
            <p:cNvSpPr>
              <a:spLocks noChangeArrowheads="1"/>
            </p:cNvSpPr>
            <p:nvPr/>
          </p:nvSpPr>
          <p:spPr bwMode="auto">
            <a:xfrm>
              <a:off x="2832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02" name="Rectangle 64"/>
            <p:cNvSpPr>
              <a:spLocks noChangeArrowheads="1"/>
            </p:cNvSpPr>
            <p:nvPr/>
          </p:nvSpPr>
          <p:spPr bwMode="auto">
            <a:xfrm>
              <a:off x="3024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03" name="Rectangle 65"/>
            <p:cNvSpPr>
              <a:spLocks noChangeArrowheads="1"/>
            </p:cNvSpPr>
            <p:nvPr/>
          </p:nvSpPr>
          <p:spPr bwMode="auto">
            <a:xfrm>
              <a:off x="3216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04" name="Rectangle 66"/>
            <p:cNvSpPr>
              <a:spLocks noChangeArrowheads="1"/>
            </p:cNvSpPr>
            <p:nvPr/>
          </p:nvSpPr>
          <p:spPr bwMode="auto">
            <a:xfrm>
              <a:off x="3600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05" name="Rectangle 67"/>
            <p:cNvSpPr>
              <a:spLocks noChangeArrowheads="1"/>
            </p:cNvSpPr>
            <p:nvPr/>
          </p:nvSpPr>
          <p:spPr bwMode="auto">
            <a:xfrm>
              <a:off x="3792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06" name="Rectangle 68"/>
            <p:cNvSpPr>
              <a:spLocks noChangeArrowheads="1"/>
            </p:cNvSpPr>
            <p:nvPr/>
          </p:nvSpPr>
          <p:spPr bwMode="auto">
            <a:xfrm>
              <a:off x="3408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grpSp>
          <p:nvGrpSpPr>
            <p:cNvPr id="36307" name="Group 69"/>
            <p:cNvGrpSpPr>
              <a:grpSpLocks/>
            </p:cNvGrpSpPr>
            <p:nvPr/>
          </p:nvGrpSpPr>
          <p:grpSpPr bwMode="auto">
            <a:xfrm>
              <a:off x="2256" y="2976"/>
              <a:ext cx="1728" cy="192"/>
              <a:chOff x="2256" y="2976"/>
              <a:chExt cx="1728" cy="192"/>
            </a:xfrm>
          </p:grpSpPr>
          <p:sp>
            <p:nvSpPr>
              <p:cNvPr id="36328" name="Rectangle 70"/>
              <p:cNvSpPr>
                <a:spLocks noChangeArrowheads="1"/>
              </p:cNvSpPr>
              <p:nvPr/>
            </p:nvSpPr>
            <p:spPr bwMode="auto">
              <a:xfrm>
                <a:off x="2256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7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329" name="Rectangle 71"/>
              <p:cNvSpPr>
                <a:spLocks noChangeArrowheads="1"/>
              </p:cNvSpPr>
              <p:nvPr/>
            </p:nvSpPr>
            <p:spPr bwMode="auto">
              <a:xfrm>
                <a:off x="2640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9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330" name="Rectangle 72"/>
              <p:cNvSpPr>
                <a:spLocks noChangeArrowheads="1"/>
              </p:cNvSpPr>
              <p:nvPr/>
            </p:nvSpPr>
            <p:spPr bwMode="auto">
              <a:xfrm>
                <a:off x="2832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1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331" name="Rectangle 73"/>
              <p:cNvSpPr>
                <a:spLocks noChangeArrowheads="1"/>
              </p:cNvSpPr>
              <p:nvPr/>
            </p:nvSpPr>
            <p:spPr bwMode="auto">
              <a:xfrm>
                <a:off x="3024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332" name="Rectangle 74"/>
              <p:cNvSpPr>
                <a:spLocks noChangeArrowheads="1"/>
              </p:cNvSpPr>
              <p:nvPr/>
            </p:nvSpPr>
            <p:spPr bwMode="auto">
              <a:xfrm>
                <a:off x="3216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8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333" name="Rectangle 75"/>
              <p:cNvSpPr>
                <a:spLocks noChangeArrowheads="1"/>
              </p:cNvSpPr>
              <p:nvPr/>
            </p:nvSpPr>
            <p:spPr bwMode="auto">
              <a:xfrm>
                <a:off x="3600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334" name="Rectangle 76"/>
              <p:cNvSpPr>
                <a:spLocks noChangeArrowheads="1"/>
              </p:cNvSpPr>
              <p:nvPr/>
            </p:nvSpPr>
            <p:spPr bwMode="auto">
              <a:xfrm>
                <a:off x="3792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6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335" name="Rectangle 77"/>
              <p:cNvSpPr>
                <a:spLocks noChangeArrowheads="1"/>
              </p:cNvSpPr>
              <p:nvPr/>
            </p:nvSpPr>
            <p:spPr bwMode="auto">
              <a:xfrm>
                <a:off x="3408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2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</p:grpSp>
        <p:sp>
          <p:nvSpPr>
            <p:cNvPr id="36308" name="Rectangle 78"/>
            <p:cNvSpPr>
              <a:spLocks noChangeArrowheads="1"/>
            </p:cNvSpPr>
            <p:nvPr/>
          </p:nvSpPr>
          <p:spPr bwMode="auto">
            <a:xfrm>
              <a:off x="3408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09" name="Rectangle 79"/>
            <p:cNvSpPr>
              <a:spLocks noChangeArrowheads="1"/>
            </p:cNvSpPr>
            <p:nvPr/>
          </p:nvSpPr>
          <p:spPr bwMode="auto">
            <a:xfrm>
              <a:off x="2448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2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10" name="Rectangle 80"/>
            <p:cNvSpPr>
              <a:spLocks noChangeArrowheads="1"/>
            </p:cNvSpPr>
            <p:nvPr/>
          </p:nvSpPr>
          <p:spPr bwMode="auto">
            <a:xfrm>
              <a:off x="2448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11" name="Rectangle 81"/>
            <p:cNvSpPr>
              <a:spLocks noChangeArrowheads="1"/>
            </p:cNvSpPr>
            <p:nvPr/>
          </p:nvSpPr>
          <p:spPr bwMode="auto">
            <a:xfrm>
              <a:off x="2448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12" name="Rectangle 82"/>
            <p:cNvSpPr>
              <a:spLocks noChangeArrowheads="1"/>
            </p:cNvSpPr>
            <p:nvPr/>
          </p:nvSpPr>
          <p:spPr bwMode="auto">
            <a:xfrm>
              <a:off x="2448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13" name="Rectangle 83"/>
            <p:cNvSpPr>
              <a:spLocks noChangeArrowheads="1"/>
            </p:cNvSpPr>
            <p:nvPr/>
          </p:nvSpPr>
          <p:spPr bwMode="auto">
            <a:xfrm>
              <a:off x="2448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14" name="Rectangle 84"/>
            <p:cNvSpPr>
              <a:spLocks noChangeArrowheads="1"/>
            </p:cNvSpPr>
            <p:nvPr/>
          </p:nvSpPr>
          <p:spPr bwMode="auto">
            <a:xfrm>
              <a:off x="2448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15" name="Rectangle 85"/>
            <p:cNvSpPr>
              <a:spLocks noChangeArrowheads="1"/>
            </p:cNvSpPr>
            <p:nvPr/>
          </p:nvSpPr>
          <p:spPr bwMode="auto">
            <a:xfrm>
              <a:off x="2448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16" name="Rectangle 86"/>
            <p:cNvSpPr>
              <a:spLocks noChangeArrowheads="1"/>
            </p:cNvSpPr>
            <p:nvPr/>
          </p:nvSpPr>
          <p:spPr bwMode="auto">
            <a:xfrm>
              <a:off x="2448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17" name="Rectangle 87"/>
            <p:cNvSpPr>
              <a:spLocks noChangeArrowheads="1"/>
            </p:cNvSpPr>
            <p:nvPr/>
          </p:nvSpPr>
          <p:spPr bwMode="auto">
            <a:xfrm>
              <a:off x="2448" y="297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18" name="Line 88"/>
            <p:cNvSpPr>
              <a:spLocks noChangeShapeType="1"/>
            </p:cNvSpPr>
            <p:nvPr/>
          </p:nvSpPr>
          <p:spPr bwMode="auto">
            <a:xfrm>
              <a:off x="2256" y="2784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19" name="Line 89"/>
            <p:cNvSpPr>
              <a:spLocks noChangeShapeType="1"/>
            </p:cNvSpPr>
            <p:nvPr/>
          </p:nvSpPr>
          <p:spPr bwMode="auto">
            <a:xfrm>
              <a:off x="2256" y="2208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20" name="Line 90"/>
            <p:cNvSpPr>
              <a:spLocks noChangeShapeType="1"/>
            </p:cNvSpPr>
            <p:nvPr/>
          </p:nvSpPr>
          <p:spPr bwMode="auto">
            <a:xfrm>
              <a:off x="2256" y="3936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21" name="Line 91"/>
            <p:cNvSpPr>
              <a:spLocks noChangeShapeType="1"/>
            </p:cNvSpPr>
            <p:nvPr/>
          </p:nvSpPr>
          <p:spPr bwMode="auto">
            <a:xfrm>
              <a:off x="2256" y="3360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22" name="Line 92"/>
            <p:cNvSpPr>
              <a:spLocks noChangeShapeType="1"/>
            </p:cNvSpPr>
            <p:nvPr/>
          </p:nvSpPr>
          <p:spPr bwMode="auto">
            <a:xfrm>
              <a:off x="2832" y="2208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23" name="Line 93"/>
            <p:cNvSpPr>
              <a:spLocks noChangeShapeType="1"/>
            </p:cNvSpPr>
            <p:nvPr/>
          </p:nvSpPr>
          <p:spPr bwMode="auto">
            <a:xfrm>
              <a:off x="3408" y="2208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24" name="Line 94"/>
            <p:cNvSpPr>
              <a:spLocks noChangeShapeType="1"/>
            </p:cNvSpPr>
            <p:nvPr/>
          </p:nvSpPr>
          <p:spPr bwMode="auto">
            <a:xfrm>
              <a:off x="3984" y="2208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25" name="Line 95"/>
            <p:cNvSpPr>
              <a:spLocks noChangeShapeType="1"/>
            </p:cNvSpPr>
            <p:nvPr/>
          </p:nvSpPr>
          <p:spPr bwMode="auto">
            <a:xfrm>
              <a:off x="2256" y="2208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326" name="Rectangle 96"/>
            <p:cNvSpPr>
              <a:spLocks noChangeArrowheads="1"/>
            </p:cNvSpPr>
            <p:nvPr/>
          </p:nvSpPr>
          <p:spPr bwMode="auto">
            <a:xfrm>
              <a:off x="2448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327" name="Rectangle 97"/>
            <p:cNvSpPr>
              <a:spLocks noChangeArrowheads="1"/>
            </p:cNvSpPr>
            <p:nvPr/>
          </p:nvSpPr>
          <p:spPr bwMode="auto">
            <a:xfrm>
              <a:off x="3792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8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</p:grpSp>
      <p:sp>
        <p:nvSpPr>
          <p:cNvPr id="27654" name="Oval 98"/>
          <p:cNvSpPr>
            <a:spLocks noChangeArrowheads="1"/>
          </p:cNvSpPr>
          <p:nvPr/>
        </p:nvSpPr>
        <p:spPr bwMode="auto">
          <a:xfrm>
            <a:off x="5791200" y="1447800"/>
            <a:ext cx="1905000" cy="4038600"/>
          </a:xfrm>
          <a:prstGeom prst="ellipse">
            <a:avLst/>
          </a:prstGeom>
          <a:solidFill>
            <a:srgbClr val="B3FFCB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165100" dist="38100" dir="2700000">
              <a:srgbClr val="000000"/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2400">
                <a:latin typeface="Arial" charset="0"/>
                <a:ea typeface="ヒラギノ角ゴ Pro W3" charset="-128"/>
                <a:cs typeface="ヒラギノ角ゴ Pro W3" charset="-128"/>
              </a:rPr>
              <a:t>Pool</a:t>
            </a:r>
          </a:p>
          <a:p>
            <a:pPr algn="ctr">
              <a:defRPr/>
            </a:pPr>
            <a:r>
              <a:rPr lang="en-US" sz="2400">
                <a:latin typeface="Arial" charset="0"/>
                <a:ea typeface="ヒラギノ角ゴ Pro W3" charset="-128"/>
                <a:cs typeface="ヒラギノ角ゴ Pro W3" charset="-128"/>
              </a:rPr>
              <a:t> of </a:t>
            </a:r>
          </a:p>
          <a:p>
            <a:pPr algn="ctr">
              <a:defRPr/>
            </a:pPr>
            <a:r>
              <a:rPr lang="en-US" sz="2400">
                <a:latin typeface="Arial" charset="0"/>
                <a:ea typeface="ヒラギノ角ゴ Pro W3" charset="-128"/>
                <a:cs typeface="ヒラギノ角ゴ Pro W3" charset="-128"/>
              </a:rPr>
              <a:t>Work</a:t>
            </a:r>
          </a:p>
          <a:p>
            <a:pPr algn="ctr">
              <a:defRPr/>
            </a:pPr>
            <a:r>
              <a:rPr lang="en-US" sz="2400">
                <a:latin typeface="Arial" charset="0"/>
                <a:ea typeface="ヒラギノ角ゴ Pro W3" charset="-128"/>
                <a:cs typeface="ヒラギノ角ゴ Pro W3" charset="-128"/>
              </a:rPr>
              <a:t>Units</a:t>
            </a:r>
          </a:p>
        </p:txBody>
      </p:sp>
      <p:grpSp>
        <p:nvGrpSpPr>
          <p:cNvPr id="35847" name="Group 99"/>
          <p:cNvGrpSpPr>
            <a:grpSpLocks/>
          </p:cNvGrpSpPr>
          <p:nvPr/>
        </p:nvGrpSpPr>
        <p:grpSpPr bwMode="auto">
          <a:xfrm>
            <a:off x="2133600" y="990600"/>
            <a:ext cx="1295400" cy="1371600"/>
            <a:chOff x="2256" y="2208"/>
            <a:chExt cx="1728" cy="1728"/>
          </a:xfrm>
        </p:grpSpPr>
        <p:sp>
          <p:nvSpPr>
            <p:cNvPr id="36150" name="Rectangle 100"/>
            <p:cNvSpPr>
              <a:spLocks noChangeArrowheads="1"/>
            </p:cNvSpPr>
            <p:nvPr/>
          </p:nvSpPr>
          <p:spPr bwMode="auto">
            <a:xfrm>
              <a:off x="2256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51" name="Rectangle 101"/>
            <p:cNvSpPr>
              <a:spLocks noChangeArrowheads="1"/>
            </p:cNvSpPr>
            <p:nvPr/>
          </p:nvSpPr>
          <p:spPr bwMode="auto">
            <a:xfrm>
              <a:off x="2640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52" name="Rectangle 102"/>
            <p:cNvSpPr>
              <a:spLocks noChangeArrowheads="1"/>
            </p:cNvSpPr>
            <p:nvPr/>
          </p:nvSpPr>
          <p:spPr bwMode="auto">
            <a:xfrm>
              <a:off x="2832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53" name="Rectangle 103"/>
            <p:cNvSpPr>
              <a:spLocks noChangeArrowheads="1"/>
            </p:cNvSpPr>
            <p:nvPr/>
          </p:nvSpPr>
          <p:spPr bwMode="auto">
            <a:xfrm>
              <a:off x="3024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54" name="Rectangle 104"/>
            <p:cNvSpPr>
              <a:spLocks noChangeArrowheads="1"/>
            </p:cNvSpPr>
            <p:nvPr/>
          </p:nvSpPr>
          <p:spPr bwMode="auto">
            <a:xfrm>
              <a:off x="3216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9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55" name="Rectangle 105"/>
            <p:cNvSpPr>
              <a:spLocks noChangeArrowheads="1"/>
            </p:cNvSpPr>
            <p:nvPr/>
          </p:nvSpPr>
          <p:spPr bwMode="auto">
            <a:xfrm>
              <a:off x="3600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56" name="Rectangle 106"/>
            <p:cNvSpPr>
              <a:spLocks noChangeArrowheads="1"/>
            </p:cNvSpPr>
            <p:nvPr/>
          </p:nvSpPr>
          <p:spPr bwMode="auto">
            <a:xfrm>
              <a:off x="3792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57" name="Rectangle 107"/>
            <p:cNvSpPr>
              <a:spLocks noChangeArrowheads="1"/>
            </p:cNvSpPr>
            <p:nvPr/>
          </p:nvSpPr>
          <p:spPr bwMode="auto">
            <a:xfrm>
              <a:off x="3408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58" name="Rectangle 108"/>
            <p:cNvSpPr>
              <a:spLocks noChangeArrowheads="1"/>
            </p:cNvSpPr>
            <p:nvPr/>
          </p:nvSpPr>
          <p:spPr bwMode="auto">
            <a:xfrm>
              <a:off x="2256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59" name="Rectangle 109"/>
            <p:cNvSpPr>
              <a:spLocks noChangeArrowheads="1"/>
            </p:cNvSpPr>
            <p:nvPr/>
          </p:nvSpPr>
          <p:spPr bwMode="auto">
            <a:xfrm>
              <a:off x="2640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60" name="Rectangle 110"/>
            <p:cNvSpPr>
              <a:spLocks noChangeArrowheads="1"/>
            </p:cNvSpPr>
            <p:nvPr/>
          </p:nvSpPr>
          <p:spPr bwMode="auto">
            <a:xfrm>
              <a:off x="2832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61" name="Rectangle 111"/>
            <p:cNvSpPr>
              <a:spLocks noChangeArrowheads="1"/>
            </p:cNvSpPr>
            <p:nvPr/>
          </p:nvSpPr>
          <p:spPr bwMode="auto">
            <a:xfrm>
              <a:off x="3024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62" name="Rectangle 112"/>
            <p:cNvSpPr>
              <a:spLocks noChangeArrowheads="1"/>
            </p:cNvSpPr>
            <p:nvPr/>
          </p:nvSpPr>
          <p:spPr bwMode="auto">
            <a:xfrm>
              <a:off x="3216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63" name="Rectangle 113"/>
            <p:cNvSpPr>
              <a:spLocks noChangeArrowheads="1"/>
            </p:cNvSpPr>
            <p:nvPr/>
          </p:nvSpPr>
          <p:spPr bwMode="auto">
            <a:xfrm>
              <a:off x="3600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64" name="Rectangle 114"/>
            <p:cNvSpPr>
              <a:spLocks noChangeArrowheads="1"/>
            </p:cNvSpPr>
            <p:nvPr/>
          </p:nvSpPr>
          <p:spPr bwMode="auto">
            <a:xfrm>
              <a:off x="3792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65" name="Rectangle 115"/>
            <p:cNvSpPr>
              <a:spLocks noChangeArrowheads="1"/>
            </p:cNvSpPr>
            <p:nvPr/>
          </p:nvSpPr>
          <p:spPr bwMode="auto">
            <a:xfrm>
              <a:off x="3408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8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66" name="Rectangle 116"/>
            <p:cNvSpPr>
              <a:spLocks noChangeArrowheads="1"/>
            </p:cNvSpPr>
            <p:nvPr/>
          </p:nvSpPr>
          <p:spPr bwMode="auto">
            <a:xfrm>
              <a:off x="2256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67" name="Rectangle 117"/>
            <p:cNvSpPr>
              <a:spLocks noChangeArrowheads="1"/>
            </p:cNvSpPr>
            <p:nvPr/>
          </p:nvSpPr>
          <p:spPr bwMode="auto">
            <a:xfrm>
              <a:off x="2640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68" name="Rectangle 118"/>
            <p:cNvSpPr>
              <a:spLocks noChangeArrowheads="1"/>
            </p:cNvSpPr>
            <p:nvPr/>
          </p:nvSpPr>
          <p:spPr bwMode="auto">
            <a:xfrm>
              <a:off x="2832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69" name="Rectangle 119"/>
            <p:cNvSpPr>
              <a:spLocks noChangeArrowheads="1"/>
            </p:cNvSpPr>
            <p:nvPr/>
          </p:nvSpPr>
          <p:spPr bwMode="auto">
            <a:xfrm>
              <a:off x="3024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70" name="Rectangle 120"/>
            <p:cNvSpPr>
              <a:spLocks noChangeArrowheads="1"/>
            </p:cNvSpPr>
            <p:nvPr/>
          </p:nvSpPr>
          <p:spPr bwMode="auto">
            <a:xfrm>
              <a:off x="3216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71" name="Rectangle 121"/>
            <p:cNvSpPr>
              <a:spLocks noChangeArrowheads="1"/>
            </p:cNvSpPr>
            <p:nvPr/>
          </p:nvSpPr>
          <p:spPr bwMode="auto">
            <a:xfrm>
              <a:off x="3600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72" name="Rectangle 122"/>
            <p:cNvSpPr>
              <a:spLocks noChangeArrowheads="1"/>
            </p:cNvSpPr>
            <p:nvPr/>
          </p:nvSpPr>
          <p:spPr bwMode="auto">
            <a:xfrm>
              <a:off x="3792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73" name="Rectangle 123"/>
            <p:cNvSpPr>
              <a:spLocks noChangeArrowheads="1"/>
            </p:cNvSpPr>
            <p:nvPr/>
          </p:nvSpPr>
          <p:spPr bwMode="auto">
            <a:xfrm>
              <a:off x="3408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74" name="Rectangle 124"/>
            <p:cNvSpPr>
              <a:spLocks noChangeArrowheads="1"/>
            </p:cNvSpPr>
            <p:nvPr/>
          </p:nvSpPr>
          <p:spPr bwMode="auto">
            <a:xfrm>
              <a:off x="2256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75" name="Rectangle 125"/>
            <p:cNvSpPr>
              <a:spLocks noChangeArrowheads="1"/>
            </p:cNvSpPr>
            <p:nvPr/>
          </p:nvSpPr>
          <p:spPr bwMode="auto">
            <a:xfrm>
              <a:off x="2640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76" name="Rectangle 126"/>
            <p:cNvSpPr>
              <a:spLocks noChangeArrowheads="1"/>
            </p:cNvSpPr>
            <p:nvPr/>
          </p:nvSpPr>
          <p:spPr bwMode="auto">
            <a:xfrm>
              <a:off x="2832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77" name="Rectangle 127"/>
            <p:cNvSpPr>
              <a:spLocks noChangeArrowheads="1"/>
            </p:cNvSpPr>
            <p:nvPr/>
          </p:nvSpPr>
          <p:spPr bwMode="auto">
            <a:xfrm>
              <a:off x="3024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9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78" name="Rectangle 128"/>
            <p:cNvSpPr>
              <a:spLocks noChangeArrowheads="1"/>
            </p:cNvSpPr>
            <p:nvPr/>
          </p:nvSpPr>
          <p:spPr bwMode="auto">
            <a:xfrm>
              <a:off x="3216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79" name="Rectangle 129"/>
            <p:cNvSpPr>
              <a:spLocks noChangeArrowheads="1"/>
            </p:cNvSpPr>
            <p:nvPr/>
          </p:nvSpPr>
          <p:spPr bwMode="auto">
            <a:xfrm>
              <a:off x="3600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80" name="Rectangle 130"/>
            <p:cNvSpPr>
              <a:spLocks noChangeArrowheads="1"/>
            </p:cNvSpPr>
            <p:nvPr/>
          </p:nvSpPr>
          <p:spPr bwMode="auto">
            <a:xfrm>
              <a:off x="3792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81" name="Rectangle 131"/>
            <p:cNvSpPr>
              <a:spLocks noChangeArrowheads="1"/>
            </p:cNvSpPr>
            <p:nvPr/>
          </p:nvSpPr>
          <p:spPr bwMode="auto">
            <a:xfrm>
              <a:off x="3408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82" name="Rectangle 132"/>
            <p:cNvSpPr>
              <a:spLocks noChangeArrowheads="1"/>
            </p:cNvSpPr>
            <p:nvPr/>
          </p:nvSpPr>
          <p:spPr bwMode="auto">
            <a:xfrm>
              <a:off x="2256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2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83" name="Rectangle 133"/>
            <p:cNvSpPr>
              <a:spLocks noChangeArrowheads="1"/>
            </p:cNvSpPr>
            <p:nvPr/>
          </p:nvSpPr>
          <p:spPr bwMode="auto">
            <a:xfrm>
              <a:off x="2640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84" name="Rectangle 134"/>
            <p:cNvSpPr>
              <a:spLocks noChangeArrowheads="1"/>
            </p:cNvSpPr>
            <p:nvPr/>
          </p:nvSpPr>
          <p:spPr bwMode="auto">
            <a:xfrm>
              <a:off x="2832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85" name="Rectangle 135"/>
            <p:cNvSpPr>
              <a:spLocks noChangeArrowheads="1"/>
            </p:cNvSpPr>
            <p:nvPr/>
          </p:nvSpPr>
          <p:spPr bwMode="auto">
            <a:xfrm>
              <a:off x="3024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86" name="Rectangle 136"/>
            <p:cNvSpPr>
              <a:spLocks noChangeArrowheads="1"/>
            </p:cNvSpPr>
            <p:nvPr/>
          </p:nvSpPr>
          <p:spPr bwMode="auto">
            <a:xfrm>
              <a:off x="3216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87" name="Rectangle 137"/>
            <p:cNvSpPr>
              <a:spLocks noChangeArrowheads="1"/>
            </p:cNvSpPr>
            <p:nvPr/>
          </p:nvSpPr>
          <p:spPr bwMode="auto">
            <a:xfrm>
              <a:off x="3600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88" name="Rectangle 138"/>
            <p:cNvSpPr>
              <a:spLocks noChangeArrowheads="1"/>
            </p:cNvSpPr>
            <p:nvPr/>
          </p:nvSpPr>
          <p:spPr bwMode="auto">
            <a:xfrm>
              <a:off x="3792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89" name="Rectangle 139"/>
            <p:cNvSpPr>
              <a:spLocks noChangeArrowheads="1"/>
            </p:cNvSpPr>
            <p:nvPr/>
          </p:nvSpPr>
          <p:spPr bwMode="auto">
            <a:xfrm>
              <a:off x="3408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90" name="Rectangle 140"/>
            <p:cNvSpPr>
              <a:spLocks noChangeArrowheads="1"/>
            </p:cNvSpPr>
            <p:nvPr/>
          </p:nvSpPr>
          <p:spPr bwMode="auto">
            <a:xfrm>
              <a:off x="2256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91" name="Rectangle 141"/>
            <p:cNvSpPr>
              <a:spLocks noChangeArrowheads="1"/>
            </p:cNvSpPr>
            <p:nvPr/>
          </p:nvSpPr>
          <p:spPr bwMode="auto">
            <a:xfrm>
              <a:off x="2640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92" name="Rectangle 142"/>
            <p:cNvSpPr>
              <a:spLocks noChangeArrowheads="1"/>
            </p:cNvSpPr>
            <p:nvPr/>
          </p:nvSpPr>
          <p:spPr bwMode="auto">
            <a:xfrm>
              <a:off x="2832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93" name="Rectangle 143"/>
            <p:cNvSpPr>
              <a:spLocks noChangeArrowheads="1"/>
            </p:cNvSpPr>
            <p:nvPr/>
          </p:nvSpPr>
          <p:spPr bwMode="auto">
            <a:xfrm>
              <a:off x="3024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94" name="Rectangle 144"/>
            <p:cNvSpPr>
              <a:spLocks noChangeArrowheads="1"/>
            </p:cNvSpPr>
            <p:nvPr/>
          </p:nvSpPr>
          <p:spPr bwMode="auto">
            <a:xfrm>
              <a:off x="3216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95" name="Rectangle 145"/>
            <p:cNvSpPr>
              <a:spLocks noChangeArrowheads="1"/>
            </p:cNvSpPr>
            <p:nvPr/>
          </p:nvSpPr>
          <p:spPr bwMode="auto">
            <a:xfrm>
              <a:off x="3600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96" name="Rectangle 146"/>
            <p:cNvSpPr>
              <a:spLocks noChangeArrowheads="1"/>
            </p:cNvSpPr>
            <p:nvPr/>
          </p:nvSpPr>
          <p:spPr bwMode="auto">
            <a:xfrm>
              <a:off x="3792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97" name="Rectangle 147"/>
            <p:cNvSpPr>
              <a:spLocks noChangeArrowheads="1"/>
            </p:cNvSpPr>
            <p:nvPr/>
          </p:nvSpPr>
          <p:spPr bwMode="auto">
            <a:xfrm>
              <a:off x="3408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98" name="Rectangle 148"/>
            <p:cNvSpPr>
              <a:spLocks noChangeArrowheads="1"/>
            </p:cNvSpPr>
            <p:nvPr/>
          </p:nvSpPr>
          <p:spPr bwMode="auto">
            <a:xfrm>
              <a:off x="2256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99" name="Rectangle 149"/>
            <p:cNvSpPr>
              <a:spLocks noChangeArrowheads="1"/>
            </p:cNvSpPr>
            <p:nvPr/>
          </p:nvSpPr>
          <p:spPr bwMode="auto">
            <a:xfrm>
              <a:off x="2640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00" name="Rectangle 150"/>
            <p:cNvSpPr>
              <a:spLocks noChangeArrowheads="1"/>
            </p:cNvSpPr>
            <p:nvPr/>
          </p:nvSpPr>
          <p:spPr bwMode="auto">
            <a:xfrm>
              <a:off x="2832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01" name="Rectangle 151"/>
            <p:cNvSpPr>
              <a:spLocks noChangeArrowheads="1"/>
            </p:cNvSpPr>
            <p:nvPr/>
          </p:nvSpPr>
          <p:spPr bwMode="auto">
            <a:xfrm>
              <a:off x="3024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02" name="Rectangle 152"/>
            <p:cNvSpPr>
              <a:spLocks noChangeArrowheads="1"/>
            </p:cNvSpPr>
            <p:nvPr/>
          </p:nvSpPr>
          <p:spPr bwMode="auto">
            <a:xfrm>
              <a:off x="3216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03" name="Rectangle 153"/>
            <p:cNvSpPr>
              <a:spLocks noChangeArrowheads="1"/>
            </p:cNvSpPr>
            <p:nvPr/>
          </p:nvSpPr>
          <p:spPr bwMode="auto">
            <a:xfrm>
              <a:off x="3600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04" name="Rectangle 154"/>
            <p:cNvSpPr>
              <a:spLocks noChangeArrowheads="1"/>
            </p:cNvSpPr>
            <p:nvPr/>
          </p:nvSpPr>
          <p:spPr bwMode="auto">
            <a:xfrm>
              <a:off x="3792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05" name="Rectangle 155"/>
            <p:cNvSpPr>
              <a:spLocks noChangeArrowheads="1"/>
            </p:cNvSpPr>
            <p:nvPr/>
          </p:nvSpPr>
          <p:spPr bwMode="auto">
            <a:xfrm>
              <a:off x="3408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06" name="Rectangle 156"/>
            <p:cNvSpPr>
              <a:spLocks noChangeArrowheads="1"/>
            </p:cNvSpPr>
            <p:nvPr/>
          </p:nvSpPr>
          <p:spPr bwMode="auto">
            <a:xfrm>
              <a:off x="2256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07" name="Rectangle 157"/>
            <p:cNvSpPr>
              <a:spLocks noChangeArrowheads="1"/>
            </p:cNvSpPr>
            <p:nvPr/>
          </p:nvSpPr>
          <p:spPr bwMode="auto">
            <a:xfrm>
              <a:off x="2640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08" name="Rectangle 158"/>
            <p:cNvSpPr>
              <a:spLocks noChangeArrowheads="1"/>
            </p:cNvSpPr>
            <p:nvPr/>
          </p:nvSpPr>
          <p:spPr bwMode="auto">
            <a:xfrm>
              <a:off x="2832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09" name="Rectangle 159"/>
            <p:cNvSpPr>
              <a:spLocks noChangeArrowheads="1"/>
            </p:cNvSpPr>
            <p:nvPr/>
          </p:nvSpPr>
          <p:spPr bwMode="auto">
            <a:xfrm>
              <a:off x="3024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10" name="Rectangle 160"/>
            <p:cNvSpPr>
              <a:spLocks noChangeArrowheads="1"/>
            </p:cNvSpPr>
            <p:nvPr/>
          </p:nvSpPr>
          <p:spPr bwMode="auto">
            <a:xfrm>
              <a:off x="3216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11" name="Rectangle 161"/>
            <p:cNvSpPr>
              <a:spLocks noChangeArrowheads="1"/>
            </p:cNvSpPr>
            <p:nvPr/>
          </p:nvSpPr>
          <p:spPr bwMode="auto">
            <a:xfrm>
              <a:off x="3600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12" name="Rectangle 162"/>
            <p:cNvSpPr>
              <a:spLocks noChangeArrowheads="1"/>
            </p:cNvSpPr>
            <p:nvPr/>
          </p:nvSpPr>
          <p:spPr bwMode="auto">
            <a:xfrm>
              <a:off x="3792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13" name="Rectangle 163"/>
            <p:cNvSpPr>
              <a:spLocks noChangeArrowheads="1"/>
            </p:cNvSpPr>
            <p:nvPr/>
          </p:nvSpPr>
          <p:spPr bwMode="auto">
            <a:xfrm>
              <a:off x="3408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grpSp>
          <p:nvGrpSpPr>
            <p:cNvPr id="36214" name="Group 164"/>
            <p:cNvGrpSpPr>
              <a:grpSpLocks/>
            </p:cNvGrpSpPr>
            <p:nvPr/>
          </p:nvGrpSpPr>
          <p:grpSpPr bwMode="auto">
            <a:xfrm>
              <a:off x="2256" y="2976"/>
              <a:ext cx="1728" cy="192"/>
              <a:chOff x="2256" y="2976"/>
              <a:chExt cx="1728" cy="192"/>
            </a:xfrm>
          </p:grpSpPr>
          <p:sp>
            <p:nvSpPr>
              <p:cNvPr id="36235" name="Rectangle 165"/>
              <p:cNvSpPr>
                <a:spLocks noChangeArrowheads="1"/>
              </p:cNvSpPr>
              <p:nvPr/>
            </p:nvSpPr>
            <p:spPr bwMode="auto">
              <a:xfrm>
                <a:off x="2256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7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236" name="Rectangle 166"/>
              <p:cNvSpPr>
                <a:spLocks noChangeArrowheads="1"/>
              </p:cNvSpPr>
              <p:nvPr/>
            </p:nvSpPr>
            <p:spPr bwMode="auto">
              <a:xfrm>
                <a:off x="2640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9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237" name="Rectangle 167"/>
              <p:cNvSpPr>
                <a:spLocks noChangeArrowheads="1"/>
              </p:cNvSpPr>
              <p:nvPr/>
            </p:nvSpPr>
            <p:spPr bwMode="auto">
              <a:xfrm>
                <a:off x="2832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1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238" name="Rectangle 168"/>
              <p:cNvSpPr>
                <a:spLocks noChangeArrowheads="1"/>
              </p:cNvSpPr>
              <p:nvPr/>
            </p:nvSpPr>
            <p:spPr bwMode="auto">
              <a:xfrm>
                <a:off x="3024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239" name="Rectangle 169"/>
              <p:cNvSpPr>
                <a:spLocks noChangeArrowheads="1"/>
              </p:cNvSpPr>
              <p:nvPr/>
            </p:nvSpPr>
            <p:spPr bwMode="auto">
              <a:xfrm>
                <a:off x="3216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8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240" name="Rectangle 170"/>
              <p:cNvSpPr>
                <a:spLocks noChangeArrowheads="1"/>
              </p:cNvSpPr>
              <p:nvPr/>
            </p:nvSpPr>
            <p:spPr bwMode="auto">
              <a:xfrm>
                <a:off x="3600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241" name="Rectangle 171"/>
              <p:cNvSpPr>
                <a:spLocks noChangeArrowheads="1"/>
              </p:cNvSpPr>
              <p:nvPr/>
            </p:nvSpPr>
            <p:spPr bwMode="auto">
              <a:xfrm>
                <a:off x="3792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6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242" name="Rectangle 172"/>
              <p:cNvSpPr>
                <a:spLocks noChangeArrowheads="1"/>
              </p:cNvSpPr>
              <p:nvPr/>
            </p:nvSpPr>
            <p:spPr bwMode="auto">
              <a:xfrm>
                <a:off x="3408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2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</p:grpSp>
        <p:sp>
          <p:nvSpPr>
            <p:cNvPr id="36215" name="Rectangle 173"/>
            <p:cNvSpPr>
              <a:spLocks noChangeArrowheads="1"/>
            </p:cNvSpPr>
            <p:nvPr/>
          </p:nvSpPr>
          <p:spPr bwMode="auto">
            <a:xfrm>
              <a:off x="3408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16" name="Rectangle 174"/>
            <p:cNvSpPr>
              <a:spLocks noChangeArrowheads="1"/>
            </p:cNvSpPr>
            <p:nvPr/>
          </p:nvSpPr>
          <p:spPr bwMode="auto">
            <a:xfrm>
              <a:off x="2448" y="220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2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17" name="Rectangle 175"/>
            <p:cNvSpPr>
              <a:spLocks noChangeArrowheads="1"/>
            </p:cNvSpPr>
            <p:nvPr/>
          </p:nvSpPr>
          <p:spPr bwMode="auto">
            <a:xfrm>
              <a:off x="2448" y="259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18" name="Rectangle 176"/>
            <p:cNvSpPr>
              <a:spLocks noChangeArrowheads="1"/>
            </p:cNvSpPr>
            <p:nvPr/>
          </p:nvSpPr>
          <p:spPr bwMode="auto">
            <a:xfrm>
              <a:off x="2448" y="240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19" name="Rectangle 177"/>
            <p:cNvSpPr>
              <a:spLocks noChangeArrowheads="1"/>
            </p:cNvSpPr>
            <p:nvPr/>
          </p:nvSpPr>
          <p:spPr bwMode="auto">
            <a:xfrm>
              <a:off x="2448" y="3360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20" name="Rectangle 178"/>
            <p:cNvSpPr>
              <a:spLocks noChangeArrowheads="1"/>
            </p:cNvSpPr>
            <p:nvPr/>
          </p:nvSpPr>
          <p:spPr bwMode="auto">
            <a:xfrm>
              <a:off x="2448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21" name="Rectangle 179"/>
            <p:cNvSpPr>
              <a:spLocks noChangeArrowheads="1"/>
            </p:cNvSpPr>
            <p:nvPr/>
          </p:nvSpPr>
          <p:spPr bwMode="auto">
            <a:xfrm>
              <a:off x="2448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22" name="Rectangle 180"/>
            <p:cNvSpPr>
              <a:spLocks noChangeArrowheads="1"/>
            </p:cNvSpPr>
            <p:nvPr/>
          </p:nvSpPr>
          <p:spPr bwMode="auto">
            <a:xfrm>
              <a:off x="2448" y="278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23" name="Rectangle 181"/>
            <p:cNvSpPr>
              <a:spLocks noChangeArrowheads="1"/>
            </p:cNvSpPr>
            <p:nvPr/>
          </p:nvSpPr>
          <p:spPr bwMode="auto">
            <a:xfrm>
              <a:off x="2448" y="3168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24" name="Rectangle 182"/>
            <p:cNvSpPr>
              <a:spLocks noChangeArrowheads="1"/>
            </p:cNvSpPr>
            <p:nvPr/>
          </p:nvSpPr>
          <p:spPr bwMode="auto">
            <a:xfrm>
              <a:off x="2448" y="2976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25" name="Line 183"/>
            <p:cNvSpPr>
              <a:spLocks noChangeShapeType="1"/>
            </p:cNvSpPr>
            <p:nvPr/>
          </p:nvSpPr>
          <p:spPr bwMode="auto">
            <a:xfrm>
              <a:off x="2256" y="2784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26" name="Line 184"/>
            <p:cNvSpPr>
              <a:spLocks noChangeShapeType="1"/>
            </p:cNvSpPr>
            <p:nvPr/>
          </p:nvSpPr>
          <p:spPr bwMode="auto">
            <a:xfrm>
              <a:off x="2256" y="2208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27" name="Line 185"/>
            <p:cNvSpPr>
              <a:spLocks noChangeShapeType="1"/>
            </p:cNvSpPr>
            <p:nvPr/>
          </p:nvSpPr>
          <p:spPr bwMode="auto">
            <a:xfrm>
              <a:off x="2256" y="3936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28" name="Line 186"/>
            <p:cNvSpPr>
              <a:spLocks noChangeShapeType="1"/>
            </p:cNvSpPr>
            <p:nvPr/>
          </p:nvSpPr>
          <p:spPr bwMode="auto">
            <a:xfrm>
              <a:off x="2256" y="3360"/>
              <a:ext cx="17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29" name="Line 187"/>
            <p:cNvSpPr>
              <a:spLocks noChangeShapeType="1"/>
            </p:cNvSpPr>
            <p:nvPr/>
          </p:nvSpPr>
          <p:spPr bwMode="auto">
            <a:xfrm>
              <a:off x="2832" y="2208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30" name="Line 188"/>
            <p:cNvSpPr>
              <a:spLocks noChangeShapeType="1"/>
            </p:cNvSpPr>
            <p:nvPr/>
          </p:nvSpPr>
          <p:spPr bwMode="auto">
            <a:xfrm>
              <a:off x="3408" y="2208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31" name="Line 189"/>
            <p:cNvSpPr>
              <a:spLocks noChangeShapeType="1"/>
            </p:cNvSpPr>
            <p:nvPr/>
          </p:nvSpPr>
          <p:spPr bwMode="auto">
            <a:xfrm>
              <a:off x="3984" y="2208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32" name="Line 190"/>
            <p:cNvSpPr>
              <a:spLocks noChangeShapeType="1"/>
            </p:cNvSpPr>
            <p:nvPr/>
          </p:nvSpPr>
          <p:spPr bwMode="auto">
            <a:xfrm>
              <a:off x="2256" y="2208"/>
              <a:ext cx="0" cy="172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233" name="Rectangle 191"/>
            <p:cNvSpPr>
              <a:spLocks noChangeArrowheads="1"/>
            </p:cNvSpPr>
            <p:nvPr/>
          </p:nvSpPr>
          <p:spPr bwMode="auto">
            <a:xfrm>
              <a:off x="2448" y="3552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234" name="Rectangle 192"/>
            <p:cNvSpPr>
              <a:spLocks noChangeArrowheads="1"/>
            </p:cNvSpPr>
            <p:nvPr/>
          </p:nvSpPr>
          <p:spPr bwMode="auto">
            <a:xfrm>
              <a:off x="3792" y="3744"/>
              <a:ext cx="192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8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</p:grpSp>
      <p:grpSp>
        <p:nvGrpSpPr>
          <p:cNvPr id="35848" name="Group 193"/>
          <p:cNvGrpSpPr>
            <a:grpSpLocks/>
          </p:cNvGrpSpPr>
          <p:nvPr/>
        </p:nvGrpSpPr>
        <p:grpSpPr bwMode="auto">
          <a:xfrm>
            <a:off x="2133600" y="2819400"/>
            <a:ext cx="1371600" cy="1371600"/>
            <a:chOff x="1344" y="1776"/>
            <a:chExt cx="2208" cy="2064"/>
          </a:xfrm>
        </p:grpSpPr>
        <p:sp>
          <p:nvSpPr>
            <p:cNvPr id="36057" name="Rectangle 194"/>
            <p:cNvSpPr>
              <a:spLocks noChangeArrowheads="1"/>
            </p:cNvSpPr>
            <p:nvPr/>
          </p:nvSpPr>
          <p:spPr bwMode="auto">
            <a:xfrm>
              <a:off x="1344" y="1776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58" name="Rectangle 195"/>
            <p:cNvSpPr>
              <a:spLocks noChangeArrowheads="1"/>
            </p:cNvSpPr>
            <p:nvPr/>
          </p:nvSpPr>
          <p:spPr bwMode="auto">
            <a:xfrm>
              <a:off x="1824" y="1776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</a:p>
          </p:txBody>
        </p:sp>
        <p:sp>
          <p:nvSpPr>
            <p:cNvPr id="36059" name="Rectangle 196"/>
            <p:cNvSpPr>
              <a:spLocks noChangeArrowheads="1"/>
            </p:cNvSpPr>
            <p:nvPr/>
          </p:nvSpPr>
          <p:spPr bwMode="auto">
            <a:xfrm>
              <a:off x="2080" y="1776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60" name="Rectangle 197"/>
            <p:cNvSpPr>
              <a:spLocks noChangeArrowheads="1"/>
            </p:cNvSpPr>
            <p:nvPr/>
          </p:nvSpPr>
          <p:spPr bwMode="auto">
            <a:xfrm>
              <a:off x="2325" y="1776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61" name="Rectangle 198"/>
            <p:cNvSpPr>
              <a:spLocks noChangeArrowheads="1"/>
            </p:cNvSpPr>
            <p:nvPr/>
          </p:nvSpPr>
          <p:spPr bwMode="auto">
            <a:xfrm>
              <a:off x="2571" y="1776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9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62" name="Rectangle 199"/>
            <p:cNvSpPr>
              <a:spLocks noChangeArrowheads="1"/>
            </p:cNvSpPr>
            <p:nvPr/>
          </p:nvSpPr>
          <p:spPr bwMode="auto">
            <a:xfrm>
              <a:off x="3061" y="1776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63" name="Rectangle 200"/>
            <p:cNvSpPr>
              <a:spLocks noChangeArrowheads="1"/>
            </p:cNvSpPr>
            <p:nvPr/>
          </p:nvSpPr>
          <p:spPr bwMode="auto">
            <a:xfrm>
              <a:off x="3307" y="1776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64" name="Rectangle 201"/>
            <p:cNvSpPr>
              <a:spLocks noChangeArrowheads="1"/>
            </p:cNvSpPr>
            <p:nvPr/>
          </p:nvSpPr>
          <p:spPr bwMode="auto">
            <a:xfrm>
              <a:off x="2816" y="1776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65" name="Rectangle 202"/>
            <p:cNvSpPr>
              <a:spLocks noChangeArrowheads="1"/>
            </p:cNvSpPr>
            <p:nvPr/>
          </p:nvSpPr>
          <p:spPr bwMode="auto">
            <a:xfrm>
              <a:off x="1344" y="2235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66" name="Rectangle 203"/>
            <p:cNvSpPr>
              <a:spLocks noChangeArrowheads="1"/>
            </p:cNvSpPr>
            <p:nvPr/>
          </p:nvSpPr>
          <p:spPr bwMode="auto">
            <a:xfrm>
              <a:off x="1835" y="2235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67" name="Rectangle 204"/>
            <p:cNvSpPr>
              <a:spLocks noChangeArrowheads="1"/>
            </p:cNvSpPr>
            <p:nvPr/>
          </p:nvSpPr>
          <p:spPr bwMode="auto">
            <a:xfrm>
              <a:off x="2080" y="2235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68" name="Rectangle 205"/>
            <p:cNvSpPr>
              <a:spLocks noChangeArrowheads="1"/>
            </p:cNvSpPr>
            <p:nvPr/>
          </p:nvSpPr>
          <p:spPr bwMode="auto">
            <a:xfrm>
              <a:off x="2325" y="2235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69" name="Rectangle 206"/>
            <p:cNvSpPr>
              <a:spLocks noChangeArrowheads="1"/>
            </p:cNvSpPr>
            <p:nvPr/>
          </p:nvSpPr>
          <p:spPr bwMode="auto">
            <a:xfrm>
              <a:off x="2571" y="2235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70" name="Rectangle 207"/>
            <p:cNvSpPr>
              <a:spLocks noChangeArrowheads="1"/>
            </p:cNvSpPr>
            <p:nvPr/>
          </p:nvSpPr>
          <p:spPr bwMode="auto">
            <a:xfrm>
              <a:off x="3061" y="2235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71" name="Rectangle 208"/>
            <p:cNvSpPr>
              <a:spLocks noChangeArrowheads="1"/>
            </p:cNvSpPr>
            <p:nvPr/>
          </p:nvSpPr>
          <p:spPr bwMode="auto">
            <a:xfrm>
              <a:off x="3307" y="2235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72" name="Rectangle 209"/>
            <p:cNvSpPr>
              <a:spLocks noChangeArrowheads="1"/>
            </p:cNvSpPr>
            <p:nvPr/>
          </p:nvSpPr>
          <p:spPr bwMode="auto">
            <a:xfrm>
              <a:off x="2816" y="2235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8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73" name="Rectangle 210"/>
            <p:cNvSpPr>
              <a:spLocks noChangeArrowheads="1"/>
            </p:cNvSpPr>
            <p:nvPr/>
          </p:nvSpPr>
          <p:spPr bwMode="auto">
            <a:xfrm>
              <a:off x="1344" y="2005"/>
              <a:ext cx="245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74" name="Rectangle 211"/>
            <p:cNvSpPr>
              <a:spLocks noChangeArrowheads="1"/>
            </p:cNvSpPr>
            <p:nvPr/>
          </p:nvSpPr>
          <p:spPr bwMode="auto">
            <a:xfrm>
              <a:off x="1835" y="2005"/>
              <a:ext cx="245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75" name="Rectangle 212"/>
            <p:cNvSpPr>
              <a:spLocks noChangeArrowheads="1"/>
            </p:cNvSpPr>
            <p:nvPr/>
          </p:nvSpPr>
          <p:spPr bwMode="auto">
            <a:xfrm>
              <a:off x="2080" y="2005"/>
              <a:ext cx="245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76" name="Rectangle 213"/>
            <p:cNvSpPr>
              <a:spLocks noChangeArrowheads="1"/>
            </p:cNvSpPr>
            <p:nvPr/>
          </p:nvSpPr>
          <p:spPr bwMode="auto">
            <a:xfrm>
              <a:off x="2325" y="2005"/>
              <a:ext cx="246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77" name="Rectangle 214"/>
            <p:cNvSpPr>
              <a:spLocks noChangeArrowheads="1"/>
            </p:cNvSpPr>
            <p:nvPr/>
          </p:nvSpPr>
          <p:spPr bwMode="auto">
            <a:xfrm>
              <a:off x="2571" y="2005"/>
              <a:ext cx="245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78" name="Rectangle 215"/>
            <p:cNvSpPr>
              <a:spLocks noChangeArrowheads="1"/>
            </p:cNvSpPr>
            <p:nvPr/>
          </p:nvSpPr>
          <p:spPr bwMode="auto">
            <a:xfrm>
              <a:off x="3061" y="2005"/>
              <a:ext cx="246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79" name="Rectangle 216"/>
            <p:cNvSpPr>
              <a:spLocks noChangeArrowheads="1"/>
            </p:cNvSpPr>
            <p:nvPr/>
          </p:nvSpPr>
          <p:spPr bwMode="auto">
            <a:xfrm>
              <a:off x="3307" y="2005"/>
              <a:ext cx="245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80" name="Rectangle 217"/>
            <p:cNvSpPr>
              <a:spLocks noChangeArrowheads="1"/>
            </p:cNvSpPr>
            <p:nvPr/>
          </p:nvSpPr>
          <p:spPr bwMode="auto">
            <a:xfrm>
              <a:off x="2816" y="2005"/>
              <a:ext cx="245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81" name="Rectangle 218"/>
            <p:cNvSpPr>
              <a:spLocks noChangeArrowheads="1"/>
            </p:cNvSpPr>
            <p:nvPr/>
          </p:nvSpPr>
          <p:spPr bwMode="auto">
            <a:xfrm>
              <a:off x="1344" y="3152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82" name="Rectangle 219"/>
            <p:cNvSpPr>
              <a:spLocks noChangeArrowheads="1"/>
            </p:cNvSpPr>
            <p:nvPr/>
          </p:nvSpPr>
          <p:spPr bwMode="auto">
            <a:xfrm>
              <a:off x="1835" y="3152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83" name="Rectangle 220"/>
            <p:cNvSpPr>
              <a:spLocks noChangeArrowheads="1"/>
            </p:cNvSpPr>
            <p:nvPr/>
          </p:nvSpPr>
          <p:spPr bwMode="auto">
            <a:xfrm>
              <a:off x="2080" y="3152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84" name="Rectangle 221"/>
            <p:cNvSpPr>
              <a:spLocks noChangeArrowheads="1"/>
            </p:cNvSpPr>
            <p:nvPr/>
          </p:nvSpPr>
          <p:spPr bwMode="auto">
            <a:xfrm>
              <a:off x="2325" y="3152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9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85" name="Rectangle 222"/>
            <p:cNvSpPr>
              <a:spLocks noChangeArrowheads="1"/>
            </p:cNvSpPr>
            <p:nvPr/>
          </p:nvSpPr>
          <p:spPr bwMode="auto">
            <a:xfrm>
              <a:off x="2571" y="3152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86" name="Rectangle 223"/>
            <p:cNvSpPr>
              <a:spLocks noChangeArrowheads="1"/>
            </p:cNvSpPr>
            <p:nvPr/>
          </p:nvSpPr>
          <p:spPr bwMode="auto">
            <a:xfrm>
              <a:off x="3061" y="3152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87" name="Rectangle 224"/>
            <p:cNvSpPr>
              <a:spLocks noChangeArrowheads="1"/>
            </p:cNvSpPr>
            <p:nvPr/>
          </p:nvSpPr>
          <p:spPr bwMode="auto">
            <a:xfrm>
              <a:off x="3307" y="3152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88" name="Rectangle 225"/>
            <p:cNvSpPr>
              <a:spLocks noChangeArrowheads="1"/>
            </p:cNvSpPr>
            <p:nvPr/>
          </p:nvSpPr>
          <p:spPr bwMode="auto">
            <a:xfrm>
              <a:off x="2816" y="3152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89" name="Rectangle 226"/>
            <p:cNvSpPr>
              <a:spLocks noChangeArrowheads="1"/>
            </p:cNvSpPr>
            <p:nvPr/>
          </p:nvSpPr>
          <p:spPr bwMode="auto">
            <a:xfrm>
              <a:off x="1344" y="3611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2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90" name="Rectangle 227"/>
            <p:cNvSpPr>
              <a:spLocks noChangeArrowheads="1"/>
            </p:cNvSpPr>
            <p:nvPr/>
          </p:nvSpPr>
          <p:spPr bwMode="auto">
            <a:xfrm>
              <a:off x="1835" y="3611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91" name="Rectangle 228"/>
            <p:cNvSpPr>
              <a:spLocks noChangeArrowheads="1"/>
            </p:cNvSpPr>
            <p:nvPr/>
          </p:nvSpPr>
          <p:spPr bwMode="auto">
            <a:xfrm>
              <a:off x="2080" y="3611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92" name="Rectangle 229"/>
            <p:cNvSpPr>
              <a:spLocks noChangeArrowheads="1"/>
            </p:cNvSpPr>
            <p:nvPr/>
          </p:nvSpPr>
          <p:spPr bwMode="auto">
            <a:xfrm>
              <a:off x="2325" y="3611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93" name="Rectangle 230"/>
            <p:cNvSpPr>
              <a:spLocks noChangeArrowheads="1"/>
            </p:cNvSpPr>
            <p:nvPr/>
          </p:nvSpPr>
          <p:spPr bwMode="auto">
            <a:xfrm>
              <a:off x="2571" y="3611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94" name="Rectangle 231"/>
            <p:cNvSpPr>
              <a:spLocks noChangeArrowheads="1"/>
            </p:cNvSpPr>
            <p:nvPr/>
          </p:nvSpPr>
          <p:spPr bwMode="auto">
            <a:xfrm>
              <a:off x="3061" y="3611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95" name="Rectangle 232"/>
            <p:cNvSpPr>
              <a:spLocks noChangeArrowheads="1"/>
            </p:cNvSpPr>
            <p:nvPr/>
          </p:nvSpPr>
          <p:spPr bwMode="auto">
            <a:xfrm>
              <a:off x="3307" y="3611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96" name="Rectangle 233"/>
            <p:cNvSpPr>
              <a:spLocks noChangeArrowheads="1"/>
            </p:cNvSpPr>
            <p:nvPr/>
          </p:nvSpPr>
          <p:spPr bwMode="auto">
            <a:xfrm>
              <a:off x="2816" y="3611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97" name="Rectangle 234"/>
            <p:cNvSpPr>
              <a:spLocks noChangeArrowheads="1"/>
            </p:cNvSpPr>
            <p:nvPr/>
          </p:nvSpPr>
          <p:spPr bwMode="auto">
            <a:xfrm>
              <a:off x="1344" y="3381"/>
              <a:ext cx="245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98" name="Rectangle 235"/>
            <p:cNvSpPr>
              <a:spLocks noChangeArrowheads="1"/>
            </p:cNvSpPr>
            <p:nvPr/>
          </p:nvSpPr>
          <p:spPr bwMode="auto">
            <a:xfrm>
              <a:off x="1835" y="3381"/>
              <a:ext cx="245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99" name="Rectangle 236"/>
            <p:cNvSpPr>
              <a:spLocks noChangeArrowheads="1"/>
            </p:cNvSpPr>
            <p:nvPr/>
          </p:nvSpPr>
          <p:spPr bwMode="auto">
            <a:xfrm>
              <a:off x="2080" y="3381"/>
              <a:ext cx="245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00" name="Rectangle 237"/>
            <p:cNvSpPr>
              <a:spLocks noChangeArrowheads="1"/>
            </p:cNvSpPr>
            <p:nvPr/>
          </p:nvSpPr>
          <p:spPr bwMode="auto">
            <a:xfrm>
              <a:off x="2325" y="3381"/>
              <a:ext cx="246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01" name="Rectangle 238"/>
            <p:cNvSpPr>
              <a:spLocks noChangeArrowheads="1"/>
            </p:cNvSpPr>
            <p:nvPr/>
          </p:nvSpPr>
          <p:spPr bwMode="auto">
            <a:xfrm>
              <a:off x="2571" y="3381"/>
              <a:ext cx="245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02" name="Rectangle 239"/>
            <p:cNvSpPr>
              <a:spLocks noChangeArrowheads="1"/>
            </p:cNvSpPr>
            <p:nvPr/>
          </p:nvSpPr>
          <p:spPr bwMode="auto">
            <a:xfrm>
              <a:off x="3061" y="3381"/>
              <a:ext cx="246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03" name="Rectangle 240"/>
            <p:cNvSpPr>
              <a:spLocks noChangeArrowheads="1"/>
            </p:cNvSpPr>
            <p:nvPr/>
          </p:nvSpPr>
          <p:spPr bwMode="auto">
            <a:xfrm>
              <a:off x="3307" y="3381"/>
              <a:ext cx="245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04" name="Rectangle 241"/>
            <p:cNvSpPr>
              <a:spLocks noChangeArrowheads="1"/>
            </p:cNvSpPr>
            <p:nvPr/>
          </p:nvSpPr>
          <p:spPr bwMode="auto">
            <a:xfrm>
              <a:off x="2816" y="3381"/>
              <a:ext cx="245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05" name="Rectangle 242"/>
            <p:cNvSpPr>
              <a:spLocks noChangeArrowheads="1"/>
            </p:cNvSpPr>
            <p:nvPr/>
          </p:nvSpPr>
          <p:spPr bwMode="auto">
            <a:xfrm>
              <a:off x="1344" y="2464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06" name="Rectangle 243"/>
            <p:cNvSpPr>
              <a:spLocks noChangeArrowheads="1"/>
            </p:cNvSpPr>
            <p:nvPr/>
          </p:nvSpPr>
          <p:spPr bwMode="auto">
            <a:xfrm>
              <a:off x="1835" y="2464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07" name="Rectangle 244"/>
            <p:cNvSpPr>
              <a:spLocks noChangeArrowheads="1"/>
            </p:cNvSpPr>
            <p:nvPr/>
          </p:nvSpPr>
          <p:spPr bwMode="auto">
            <a:xfrm>
              <a:off x="2080" y="2464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08" name="Rectangle 245"/>
            <p:cNvSpPr>
              <a:spLocks noChangeArrowheads="1"/>
            </p:cNvSpPr>
            <p:nvPr/>
          </p:nvSpPr>
          <p:spPr bwMode="auto">
            <a:xfrm>
              <a:off x="2325" y="2464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09" name="Rectangle 246"/>
            <p:cNvSpPr>
              <a:spLocks noChangeArrowheads="1"/>
            </p:cNvSpPr>
            <p:nvPr/>
          </p:nvSpPr>
          <p:spPr bwMode="auto">
            <a:xfrm>
              <a:off x="2571" y="2464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10" name="Rectangle 247"/>
            <p:cNvSpPr>
              <a:spLocks noChangeArrowheads="1"/>
            </p:cNvSpPr>
            <p:nvPr/>
          </p:nvSpPr>
          <p:spPr bwMode="auto">
            <a:xfrm>
              <a:off x="3061" y="2464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11" name="Rectangle 248"/>
            <p:cNvSpPr>
              <a:spLocks noChangeArrowheads="1"/>
            </p:cNvSpPr>
            <p:nvPr/>
          </p:nvSpPr>
          <p:spPr bwMode="auto">
            <a:xfrm>
              <a:off x="3307" y="2464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12" name="Rectangle 249"/>
            <p:cNvSpPr>
              <a:spLocks noChangeArrowheads="1"/>
            </p:cNvSpPr>
            <p:nvPr/>
          </p:nvSpPr>
          <p:spPr bwMode="auto">
            <a:xfrm>
              <a:off x="2816" y="2464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13" name="Rectangle 250"/>
            <p:cNvSpPr>
              <a:spLocks noChangeArrowheads="1"/>
            </p:cNvSpPr>
            <p:nvPr/>
          </p:nvSpPr>
          <p:spPr bwMode="auto">
            <a:xfrm>
              <a:off x="1344" y="2923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14" name="Rectangle 251"/>
            <p:cNvSpPr>
              <a:spLocks noChangeArrowheads="1"/>
            </p:cNvSpPr>
            <p:nvPr/>
          </p:nvSpPr>
          <p:spPr bwMode="auto">
            <a:xfrm>
              <a:off x="1835" y="2923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15" name="Rectangle 252"/>
            <p:cNvSpPr>
              <a:spLocks noChangeArrowheads="1"/>
            </p:cNvSpPr>
            <p:nvPr/>
          </p:nvSpPr>
          <p:spPr bwMode="auto">
            <a:xfrm>
              <a:off x="2080" y="2923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16" name="Rectangle 253"/>
            <p:cNvSpPr>
              <a:spLocks noChangeArrowheads="1"/>
            </p:cNvSpPr>
            <p:nvPr/>
          </p:nvSpPr>
          <p:spPr bwMode="auto">
            <a:xfrm>
              <a:off x="2325" y="2923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17" name="Rectangle 254"/>
            <p:cNvSpPr>
              <a:spLocks noChangeArrowheads="1"/>
            </p:cNvSpPr>
            <p:nvPr/>
          </p:nvSpPr>
          <p:spPr bwMode="auto">
            <a:xfrm>
              <a:off x="2571" y="2923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18" name="Rectangle 255"/>
            <p:cNvSpPr>
              <a:spLocks noChangeArrowheads="1"/>
            </p:cNvSpPr>
            <p:nvPr/>
          </p:nvSpPr>
          <p:spPr bwMode="auto">
            <a:xfrm>
              <a:off x="3061" y="2923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19" name="Rectangle 256"/>
            <p:cNvSpPr>
              <a:spLocks noChangeArrowheads="1"/>
            </p:cNvSpPr>
            <p:nvPr/>
          </p:nvSpPr>
          <p:spPr bwMode="auto">
            <a:xfrm>
              <a:off x="3307" y="2923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20" name="Rectangle 257"/>
            <p:cNvSpPr>
              <a:spLocks noChangeArrowheads="1"/>
            </p:cNvSpPr>
            <p:nvPr/>
          </p:nvSpPr>
          <p:spPr bwMode="auto">
            <a:xfrm>
              <a:off x="2816" y="2923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grpSp>
          <p:nvGrpSpPr>
            <p:cNvPr id="36121" name="Group 258"/>
            <p:cNvGrpSpPr>
              <a:grpSpLocks/>
            </p:cNvGrpSpPr>
            <p:nvPr/>
          </p:nvGrpSpPr>
          <p:grpSpPr bwMode="auto">
            <a:xfrm>
              <a:off x="1344" y="2693"/>
              <a:ext cx="2208" cy="230"/>
              <a:chOff x="2256" y="2976"/>
              <a:chExt cx="1728" cy="192"/>
            </a:xfrm>
          </p:grpSpPr>
          <p:sp>
            <p:nvSpPr>
              <p:cNvPr id="36142" name="Rectangle 259"/>
              <p:cNvSpPr>
                <a:spLocks noChangeArrowheads="1"/>
              </p:cNvSpPr>
              <p:nvPr/>
            </p:nvSpPr>
            <p:spPr bwMode="auto">
              <a:xfrm>
                <a:off x="2256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7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143" name="Rectangle 260"/>
              <p:cNvSpPr>
                <a:spLocks noChangeArrowheads="1"/>
              </p:cNvSpPr>
              <p:nvPr/>
            </p:nvSpPr>
            <p:spPr bwMode="auto">
              <a:xfrm>
                <a:off x="2640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9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144" name="Rectangle 261"/>
              <p:cNvSpPr>
                <a:spLocks noChangeArrowheads="1"/>
              </p:cNvSpPr>
              <p:nvPr/>
            </p:nvSpPr>
            <p:spPr bwMode="auto">
              <a:xfrm>
                <a:off x="2832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1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145" name="Rectangle 262"/>
              <p:cNvSpPr>
                <a:spLocks noChangeArrowheads="1"/>
              </p:cNvSpPr>
              <p:nvPr/>
            </p:nvSpPr>
            <p:spPr bwMode="auto">
              <a:xfrm>
                <a:off x="3024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146" name="Rectangle 263"/>
              <p:cNvSpPr>
                <a:spLocks noChangeArrowheads="1"/>
              </p:cNvSpPr>
              <p:nvPr/>
            </p:nvSpPr>
            <p:spPr bwMode="auto">
              <a:xfrm>
                <a:off x="3216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8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147" name="Rectangle 264"/>
              <p:cNvSpPr>
                <a:spLocks noChangeArrowheads="1"/>
              </p:cNvSpPr>
              <p:nvPr/>
            </p:nvSpPr>
            <p:spPr bwMode="auto">
              <a:xfrm>
                <a:off x="3600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148" name="Rectangle 265"/>
              <p:cNvSpPr>
                <a:spLocks noChangeArrowheads="1"/>
              </p:cNvSpPr>
              <p:nvPr/>
            </p:nvSpPr>
            <p:spPr bwMode="auto">
              <a:xfrm>
                <a:off x="3792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6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149" name="Rectangle 266"/>
              <p:cNvSpPr>
                <a:spLocks noChangeArrowheads="1"/>
              </p:cNvSpPr>
              <p:nvPr/>
            </p:nvSpPr>
            <p:spPr bwMode="auto">
              <a:xfrm>
                <a:off x="3408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2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</p:grpSp>
        <p:sp>
          <p:nvSpPr>
            <p:cNvPr id="36122" name="Rectangle 267"/>
            <p:cNvSpPr>
              <a:spLocks noChangeArrowheads="1"/>
            </p:cNvSpPr>
            <p:nvPr/>
          </p:nvSpPr>
          <p:spPr bwMode="auto">
            <a:xfrm>
              <a:off x="2816" y="2464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23" name="Rectangle 268"/>
            <p:cNvSpPr>
              <a:spLocks noChangeArrowheads="1"/>
            </p:cNvSpPr>
            <p:nvPr/>
          </p:nvSpPr>
          <p:spPr bwMode="auto">
            <a:xfrm>
              <a:off x="1589" y="1776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2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24" name="Rectangle 269"/>
            <p:cNvSpPr>
              <a:spLocks noChangeArrowheads="1"/>
            </p:cNvSpPr>
            <p:nvPr/>
          </p:nvSpPr>
          <p:spPr bwMode="auto">
            <a:xfrm>
              <a:off x="1589" y="2235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25" name="Rectangle 270"/>
            <p:cNvSpPr>
              <a:spLocks noChangeArrowheads="1"/>
            </p:cNvSpPr>
            <p:nvPr/>
          </p:nvSpPr>
          <p:spPr bwMode="auto">
            <a:xfrm>
              <a:off x="1589" y="2005"/>
              <a:ext cx="246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26" name="Rectangle 271"/>
            <p:cNvSpPr>
              <a:spLocks noChangeArrowheads="1"/>
            </p:cNvSpPr>
            <p:nvPr/>
          </p:nvSpPr>
          <p:spPr bwMode="auto">
            <a:xfrm>
              <a:off x="1589" y="3152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27" name="Rectangle 272"/>
            <p:cNvSpPr>
              <a:spLocks noChangeArrowheads="1"/>
            </p:cNvSpPr>
            <p:nvPr/>
          </p:nvSpPr>
          <p:spPr bwMode="auto">
            <a:xfrm>
              <a:off x="1589" y="3611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28" name="Rectangle 273"/>
            <p:cNvSpPr>
              <a:spLocks noChangeArrowheads="1"/>
            </p:cNvSpPr>
            <p:nvPr/>
          </p:nvSpPr>
          <p:spPr bwMode="auto">
            <a:xfrm>
              <a:off x="1589" y="3381"/>
              <a:ext cx="246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29" name="Rectangle 274"/>
            <p:cNvSpPr>
              <a:spLocks noChangeArrowheads="1"/>
            </p:cNvSpPr>
            <p:nvPr/>
          </p:nvSpPr>
          <p:spPr bwMode="auto">
            <a:xfrm>
              <a:off x="1589" y="2464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30" name="Rectangle 275"/>
            <p:cNvSpPr>
              <a:spLocks noChangeArrowheads="1"/>
            </p:cNvSpPr>
            <p:nvPr/>
          </p:nvSpPr>
          <p:spPr bwMode="auto">
            <a:xfrm>
              <a:off x="1589" y="2923"/>
              <a:ext cx="246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31" name="Rectangle 276"/>
            <p:cNvSpPr>
              <a:spLocks noChangeArrowheads="1"/>
            </p:cNvSpPr>
            <p:nvPr/>
          </p:nvSpPr>
          <p:spPr bwMode="auto">
            <a:xfrm>
              <a:off x="1589" y="2693"/>
              <a:ext cx="246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32" name="Line 277"/>
            <p:cNvSpPr>
              <a:spLocks noChangeShapeType="1"/>
            </p:cNvSpPr>
            <p:nvPr/>
          </p:nvSpPr>
          <p:spPr bwMode="auto">
            <a:xfrm>
              <a:off x="1344" y="2464"/>
              <a:ext cx="22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33" name="Line 278"/>
            <p:cNvSpPr>
              <a:spLocks noChangeShapeType="1"/>
            </p:cNvSpPr>
            <p:nvPr/>
          </p:nvSpPr>
          <p:spPr bwMode="auto">
            <a:xfrm>
              <a:off x="1344" y="1776"/>
              <a:ext cx="22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34" name="Line 279"/>
            <p:cNvSpPr>
              <a:spLocks noChangeShapeType="1"/>
            </p:cNvSpPr>
            <p:nvPr/>
          </p:nvSpPr>
          <p:spPr bwMode="auto">
            <a:xfrm>
              <a:off x="1344" y="3840"/>
              <a:ext cx="22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35" name="Line 280"/>
            <p:cNvSpPr>
              <a:spLocks noChangeShapeType="1"/>
            </p:cNvSpPr>
            <p:nvPr/>
          </p:nvSpPr>
          <p:spPr bwMode="auto">
            <a:xfrm>
              <a:off x="1344" y="3152"/>
              <a:ext cx="22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36" name="Line 281"/>
            <p:cNvSpPr>
              <a:spLocks noChangeShapeType="1"/>
            </p:cNvSpPr>
            <p:nvPr/>
          </p:nvSpPr>
          <p:spPr bwMode="auto">
            <a:xfrm>
              <a:off x="2080" y="1776"/>
              <a:ext cx="0" cy="20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37" name="Line 282"/>
            <p:cNvSpPr>
              <a:spLocks noChangeShapeType="1"/>
            </p:cNvSpPr>
            <p:nvPr/>
          </p:nvSpPr>
          <p:spPr bwMode="auto">
            <a:xfrm>
              <a:off x="2816" y="1776"/>
              <a:ext cx="0" cy="20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38" name="Line 283"/>
            <p:cNvSpPr>
              <a:spLocks noChangeShapeType="1"/>
            </p:cNvSpPr>
            <p:nvPr/>
          </p:nvSpPr>
          <p:spPr bwMode="auto">
            <a:xfrm>
              <a:off x="3552" y="1776"/>
              <a:ext cx="0" cy="20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39" name="Line 284"/>
            <p:cNvSpPr>
              <a:spLocks noChangeShapeType="1"/>
            </p:cNvSpPr>
            <p:nvPr/>
          </p:nvSpPr>
          <p:spPr bwMode="auto">
            <a:xfrm>
              <a:off x="1344" y="1776"/>
              <a:ext cx="0" cy="20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140" name="Rectangle 285"/>
            <p:cNvSpPr>
              <a:spLocks noChangeArrowheads="1"/>
            </p:cNvSpPr>
            <p:nvPr/>
          </p:nvSpPr>
          <p:spPr bwMode="auto">
            <a:xfrm>
              <a:off x="1589" y="3381"/>
              <a:ext cx="246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141" name="Rectangle 286"/>
            <p:cNvSpPr>
              <a:spLocks noChangeArrowheads="1"/>
            </p:cNvSpPr>
            <p:nvPr/>
          </p:nvSpPr>
          <p:spPr bwMode="auto">
            <a:xfrm>
              <a:off x="3307" y="3611"/>
              <a:ext cx="245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8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</p:grpSp>
      <p:grpSp>
        <p:nvGrpSpPr>
          <p:cNvPr id="35849" name="Group 287"/>
          <p:cNvGrpSpPr>
            <a:grpSpLocks/>
          </p:cNvGrpSpPr>
          <p:nvPr/>
        </p:nvGrpSpPr>
        <p:grpSpPr bwMode="auto">
          <a:xfrm>
            <a:off x="381000" y="2819400"/>
            <a:ext cx="1447800" cy="1371600"/>
            <a:chOff x="240" y="1776"/>
            <a:chExt cx="2208" cy="2016"/>
          </a:xfrm>
        </p:grpSpPr>
        <p:sp>
          <p:nvSpPr>
            <p:cNvPr id="35964" name="Rectangle 288"/>
            <p:cNvSpPr>
              <a:spLocks noChangeArrowheads="1"/>
            </p:cNvSpPr>
            <p:nvPr/>
          </p:nvSpPr>
          <p:spPr bwMode="auto">
            <a:xfrm>
              <a:off x="240" y="1776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65" name="Rectangle 289"/>
            <p:cNvSpPr>
              <a:spLocks noChangeArrowheads="1"/>
            </p:cNvSpPr>
            <p:nvPr/>
          </p:nvSpPr>
          <p:spPr bwMode="auto">
            <a:xfrm>
              <a:off x="730" y="1776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ea typeface="ヒラギノ角ゴ Pro W3" pitchFamily="-65" charset="-128"/>
                  <a:cs typeface="ヒラギノ角ゴ Pro W3" pitchFamily="-65" charset="-128"/>
                </a:rPr>
                <a:t>4</a:t>
              </a:r>
            </a:p>
          </p:txBody>
        </p:sp>
        <p:sp>
          <p:nvSpPr>
            <p:cNvPr id="35966" name="Rectangle 290"/>
            <p:cNvSpPr>
              <a:spLocks noChangeArrowheads="1"/>
            </p:cNvSpPr>
            <p:nvPr/>
          </p:nvSpPr>
          <p:spPr bwMode="auto">
            <a:xfrm>
              <a:off x="976" y="1776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67" name="Rectangle 291"/>
            <p:cNvSpPr>
              <a:spLocks noChangeArrowheads="1"/>
            </p:cNvSpPr>
            <p:nvPr/>
          </p:nvSpPr>
          <p:spPr bwMode="auto">
            <a:xfrm>
              <a:off x="1222" y="1776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68" name="Rectangle 292"/>
            <p:cNvSpPr>
              <a:spLocks noChangeArrowheads="1"/>
            </p:cNvSpPr>
            <p:nvPr/>
          </p:nvSpPr>
          <p:spPr bwMode="auto">
            <a:xfrm>
              <a:off x="1466" y="1776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9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69" name="Rectangle 293"/>
            <p:cNvSpPr>
              <a:spLocks noChangeArrowheads="1"/>
            </p:cNvSpPr>
            <p:nvPr/>
          </p:nvSpPr>
          <p:spPr bwMode="auto">
            <a:xfrm>
              <a:off x="1958" y="1776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70" name="Rectangle 294"/>
            <p:cNvSpPr>
              <a:spLocks noChangeArrowheads="1"/>
            </p:cNvSpPr>
            <p:nvPr/>
          </p:nvSpPr>
          <p:spPr bwMode="auto">
            <a:xfrm>
              <a:off x="2202" y="1776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71" name="Rectangle 295"/>
            <p:cNvSpPr>
              <a:spLocks noChangeArrowheads="1"/>
            </p:cNvSpPr>
            <p:nvPr/>
          </p:nvSpPr>
          <p:spPr bwMode="auto">
            <a:xfrm>
              <a:off x="1712" y="1776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72" name="Rectangle 296"/>
            <p:cNvSpPr>
              <a:spLocks noChangeArrowheads="1"/>
            </p:cNvSpPr>
            <p:nvPr/>
          </p:nvSpPr>
          <p:spPr bwMode="auto">
            <a:xfrm>
              <a:off x="240" y="2224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73" name="Rectangle 297"/>
            <p:cNvSpPr>
              <a:spLocks noChangeArrowheads="1"/>
            </p:cNvSpPr>
            <p:nvPr/>
          </p:nvSpPr>
          <p:spPr bwMode="auto">
            <a:xfrm>
              <a:off x="730" y="2224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74" name="Rectangle 298"/>
            <p:cNvSpPr>
              <a:spLocks noChangeArrowheads="1"/>
            </p:cNvSpPr>
            <p:nvPr/>
          </p:nvSpPr>
          <p:spPr bwMode="auto">
            <a:xfrm>
              <a:off x="976" y="2224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75" name="Rectangle 299"/>
            <p:cNvSpPr>
              <a:spLocks noChangeArrowheads="1"/>
            </p:cNvSpPr>
            <p:nvPr/>
          </p:nvSpPr>
          <p:spPr bwMode="auto">
            <a:xfrm>
              <a:off x="1222" y="2224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76" name="Rectangle 300"/>
            <p:cNvSpPr>
              <a:spLocks noChangeArrowheads="1"/>
            </p:cNvSpPr>
            <p:nvPr/>
          </p:nvSpPr>
          <p:spPr bwMode="auto">
            <a:xfrm>
              <a:off x="1466" y="2224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77" name="Rectangle 301"/>
            <p:cNvSpPr>
              <a:spLocks noChangeArrowheads="1"/>
            </p:cNvSpPr>
            <p:nvPr/>
          </p:nvSpPr>
          <p:spPr bwMode="auto">
            <a:xfrm>
              <a:off x="1958" y="2224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78" name="Rectangle 302"/>
            <p:cNvSpPr>
              <a:spLocks noChangeArrowheads="1"/>
            </p:cNvSpPr>
            <p:nvPr/>
          </p:nvSpPr>
          <p:spPr bwMode="auto">
            <a:xfrm>
              <a:off x="2202" y="2224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79" name="Rectangle 303"/>
            <p:cNvSpPr>
              <a:spLocks noChangeArrowheads="1"/>
            </p:cNvSpPr>
            <p:nvPr/>
          </p:nvSpPr>
          <p:spPr bwMode="auto">
            <a:xfrm>
              <a:off x="1712" y="2224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8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80" name="Rectangle 304"/>
            <p:cNvSpPr>
              <a:spLocks noChangeArrowheads="1"/>
            </p:cNvSpPr>
            <p:nvPr/>
          </p:nvSpPr>
          <p:spPr bwMode="auto">
            <a:xfrm>
              <a:off x="240" y="2000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81" name="Rectangle 305"/>
            <p:cNvSpPr>
              <a:spLocks noChangeArrowheads="1"/>
            </p:cNvSpPr>
            <p:nvPr/>
          </p:nvSpPr>
          <p:spPr bwMode="auto">
            <a:xfrm>
              <a:off x="730" y="2000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82" name="Rectangle 306"/>
            <p:cNvSpPr>
              <a:spLocks noChangeArrowheads="1"/>
            </p:cNvSpPr>
            <p:nvPr/>
          </p:nvSpPr>
          <p:spPr bwMode="auto">
            <a:xfrm>
              <a:off x="976" y="2000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83" name="Rectangle 307"/>
            <p:cNvSpPr>
              <a:spLocks noChangeArrowheads="1"/>
            </p:cNvSpPr>
            <p:nvPr/>
          </p:nvSpPr>
          <p:spPr bwMode="auto">
            <a:xfrm>
              <a:off x="1222" y="2000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84" name="Rectangle 308"/>
            <p:cNvSpPr>
              <a:spLocks noChangeArrowheads="1"/>
            </p:cNvSpPr>
            <p:nvPr/>
          </p:nvSpPr>
          <p:spPr bwMode="auto">
            <a:xfrm>
              <a:off x="1466" y="2000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85" name="Rectangle 309"/>
            <p:cNvSpPr>
              <a:spLocks noChangeArrowheads="1"/>
            </p:cNvSpPr>
            <p:nvPr/>
          </p:nvSpPr>
          <p:spPr bwMode="auto">
            <a:xfrm>
              <a:off x="1958" y="2000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86" name="Rectangle 310"/>
            <p:cNvSpPr>
              <a:spLocks noChangeArrowheads="1"/>
            </p:cNvSpPr>
            <p:nvPr/>
          </p:nvSpPr>
          <p:spPr bwMode="auto">
            <a:xfrm>
              <a:off x="2202" y="2000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87" name="Rectangle 311"/>
            <p:cNvSpPr>
              <a:spLocks noChangeArrowheads="1"/>
            </p:cNvSpPr>
            <p:nvPr/>
          </p:nvSpPr>
          <p:spPr bwMode="auto">
            <a:xfrm>
              <a:off x="1712" y="2000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88" name="Rectangle 312"/>
            <p:cNvSpPr>
              <a:spLocks noChangeArrowheads="1"/>
            </p:cNvSpPr>
            <p:nvPr/>
          </p:nvSpPr>
          <p:spPr bwMode="auto">
            <a:xfrm>
              <a:off x="240" y="3120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89" name="Rectangle 313"/>
            <p:cNvSpPr>
              <a:spLocks noChangeArrowheads="1"/>
            </p:cNvSpPr>
            <p:nvPr/>
          </p:nvSpPr>
          <p:spPr bwMode="auto">
            <a:xfrm>
              <a:off x="730" y="3120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90" name="Rectangle 314"/>
            <p:cNvSpPr>
              <a:spLocks noChangeArrowheads="1"/>
            </p:cNvSpPr>
            <p:nvPr/>
          </p:nvSpPr>
          <p:spPr bwMode="auto">
            <a:xfrm>
              <a:off x="976" y="3120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91" name="Rectangle 315"/>
            <p:cNvSpPr>
              <a:spLocks noChangeArrowheads="1"/>
            </p:cNvSpPr>
            <p:nvPr/>
          </p:nvSpPr>
          <p:spPr bwMode="auto">
            <a:xfrm>
              <a:off x="1222" y="3120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9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92" name="Rectangle 316"/>
            <p:cNvSpPr>
              <a:spLocks noChangeArrowheads="1"/>
            </p:cNvSpPr>
            <p:nvPr/>
          </p:nvSpPr>
          <p:spPr bwMode="auto">
            <a:xfrm>
              <a:off x="1466" y="3120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93" name="Rectangle 317"/>
            <p:cNvSpPr>
              <a:spLocks noChangeArrowheads="1"/>
            </p:cNvSpPr>
            <p:nvPr/>
          </p:nvSpPr>
          <p:spPr bwMode="auto">
            <a:xfrm>
              <a:off x="1958" y="3120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94" name="Rectangle 318"/>
            <p:cNvSpPr>
              <a:spLocks noChangeArrowheads="1"/>
            </p:cNvSpPr>
            <p:nvPr/>
          </p:nvSpPr>
          <p:spPr bwMode="auto">
            <a:xfrm>
              <a:off x="2202" y="3120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95" name="Rectangle 319"/>
            <p:cNvSpPr>
              <a:spLocks noChangeArrowheads="1"/>
            </p:cNvSpPr>
            <p:nvPr/>
          </p:nvSpPr>
          <p:spPr bwMode="auto">
            <a:xfrm>
              <a:off x="1712" y="3120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96" name="Rectangle 320"/>
            <p:cNvSpPr>
              <a:spLocks noChangeArrowheads="1"/>
            </p:cNvSpPr>
            <p:nvPr/>
          </p:nvSpPr>
          <p:spPr bwMode="auto">
            <a:xfrm>
              <a:off x="240" y="3568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2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97" name="Rectangle 321"/>
            <p:cNvSpPr>
              <a:spLocks noChangeArrowheads="1"/>
            </p:cNvSpPr>
            <p:nvPr/>
          </p:nvSpPr>
          <p:spPr bwMode="auto">
            <a:xfrm>
              <a:off x="730" y="3568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98" name="Rectangle 322"/>
            <p:cNvSpPr>
              <a:spLocks noChangeArrowheads="1"/>
            </p:cNvSpPr>
            <p:nvPr/>
          </p:nvSpPr>
          <p:spPr bwMode="auto">
            <a:xfrm>
              <a:off x="976" y="3568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99" name="Rectangle 323"/>
            <p:cNvSpPr>
              <a:spLocks noChangeArrowheads="1"/>
            </p:cNvSpPr>
            <p:nvPr/>
          </p:nvSpPr>
          <p:spPr bwMode="auto">
            <a:xfrm>
              <a:off x="1222" y="3568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00" name="Rectangle 324"/>
            <p:cNvSpPr>
              <a:spLocks noChangeArrowheads="1"/>
            </p:cNvSpPr>
            <p:nvPr/>
          </p:nvSpPr>
          <p:spPr bwMode="auto">
            <a:xfrm>
              <a:off x="1466" y="3568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01" name="Rectangle 325"/>
            <p:cNvSpPr>
              <a:spLocks noChangeArrowheads="1"/>
            </p:cNvSpPr>
            <p:nvPr/>
          </p:nvSpPr>
          <p:spPr bwMode="auto">
            <a:xfrm>
              <a:off x="1958" y="3568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02" name="Rectangle 326"/>
            <p:cNvSpPr>
              <a:spLocks noChangeArrowheads="1"/>
            </p:cNvSpPr>
            <p:nvPr/>
          </p:nvSpPr>
          <p:spPr bwMode="auto">
            <a:xfrm>
              <a:off x="2202" y="3568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03" name="Rectangle 327"/>
            <p:cNvSpPr>
              <a:spLocks noChangeArrowheads="1"/>
            </p:cNvSpPr>
            <p:nvPr/>
          </p:nvSpPr>
          <p:spPr bwMode="auto">
            <a:xfrm>
              <a:off x="1712" y="3568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04" name="Rectangle 328"/>
            <p:cNvSpPr>
              <a:spLocks noChangeArrowheads="1"/>
            </p:cNvSpPr>
            <p:nvPr/>
          </p:nvSpPr>
          <p:spPr bwMode="auto">
            <a:xfrm>
              <a:off x="240" y="3344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05" name="Rectangle 329"/>
            <p:cNvSpPr>
              <a:spLocks noChangeArrowheads="1"/>
            </p:cNvSpPr>
            <p:nvPr/>
          </p:nvSpPr>
          <p:spPr bwMode="auto">
            <a:xfrm>
              <a:off x="730" y="3344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06" name="Rectangle 330"/>
            <p:cNvSpPr>
              <a:spLocks noChangeArrowheads="1"/>
            </p:cNvSpPr>
            <p:nvPr/>
          </p:nvSpPr>
          <p:spPr bwMode="auto">
            <a:xfrm>
              <a:off x="976" y="3344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07" name="Rectangle 331"/>
            <p:cNvSpPr>
              <a:spLocks noChangeArrowheads="1"/>
            </p:cNvSpPr>
            <p:nvPr/>
          </p:nvSpPr>
          <p:spPr bwMode="auto">
            <a:xfrm>
              <a:off x="1222" y="3344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08" name="Rectangle 332"/>
            <p:cNvSpPr>
              <a:spLocks noChangeArrowheads="1"/>
            </p:cNvSpPr>
            <p:nvPr/>
          </p:nvSpPr>
          <p:spPr bwMode="auto">
            <a:xfrm>
              <a:off x="1466" y="3344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09" name="Rectangle 333"/>
            <p:cNvSpPr>
              <a:spLocks noChangeArrowheads="1"/>
            </p:cNvSpPr>
            <p:nvPr/>
          </p:nvSpPr>
          <p:spPr bwMode="auto">
            <a:xfrm>
              <a:off x="1958" y="3344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10" name="Rectangle 334"/>
            <p:cNvSpPr>
              <a:spLocks noChangeArrowheads="1"/>
            </p:cNvSpPr>
            <p:nvPr/>
          </p:nvSpPr>
          <p:spPr bwMode="auto">
            <a:xfrm>
              <a:off x="2202" y="3344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11" name="Rectangle 335"/>
            <p:cNvSpPr>
              <a:spLocks noChangeArrowheads="1"/>
            </p:cNvSpPr>
            <p:nvPr/>
          </p:nvSpPr>
          <p:spPr bwMode="auto">
            <a:xfrm>
              <a:off x="1712" y="3344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12" name="Rectangle 336"/>
            <p:cNvSpPr>
              <a:spLocks noChangeArrowheads="1"/>
            </p:cNvSpPr>
            <p:nvPr/>
          </p:nvSpPr>
          <p:spPr bwMode="auto">
            <a:xfrm>
              <a:off x="240" y="2448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13" name="Rectangle 337"/>
            <p:cNvSpPr>
              <a:spLocks noChangeArrowheads="1"/>
            </p:cNvSpPr>
            <p:nvPr/>
          </p:nvSpPr>
          <p:spPr bwMode="auto">
            <a:xfrm>
              <a:off x="730" y="2448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14" name="Rectangle 338"/>
            <p:cNvSpPr>
              <a:spLocks noChangeArrowheads="1"/>
            </p:cNvSpPr>
            <p:nvPr/>
          </p:nvSpPr>
          <p:spPr bwMode="auto">
            <a:xfrm>
              <a:off x="976" y="2448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15" name="Rectangle 339"/>
            <p:cNvSpPr>
              <a:spLocks noChangeArrowheads="1"/>
            </p:cNvSpPr>
            <p:nvPr/>
          </p:nvSpPr>
          <p:spPr bwMode="auto">
            <a:xfrm>
              <a:off x="1222" y="2448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16" name="Rectangle 340"/>
            <p:cNvSpPr>
              <a:spLocks noChangeArrowheads="1"/>
            </p:cNvSpPr>
            <p:nvPr/>
          </p:nvSpPr>
          <p:spPr bwMode="auto">
            <a:xfrm>
              <a:off x="1466" y="2448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17" name="Rectangle 341"/>
            <p:cNvSpPr>
              <a:spLocks noChangeArrowheads="1"/>
            </p:cNvSpPr>
            <p:nvPr/>
          </p:nvSpPr>
          <p:spPr bwMode="auto">
            <a:xfrm>
              <a:off x="1958" y="2448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18" name="Rectangle 342"/>
            <p:cNvSpPr>
              <a:spLocks noChangeArrowheads="1"/>
            </p:cNvSpPr>
            <p:nvPr/>
          </p:nvSpPr>
          <p:spPr bwMode="auto">
            <a:xfrm>
              <a:off x="2202" y="2448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19" name="Rectangle 343"/>
            <p:cNvSpPr>
              <a:spLocks noChangeArrowheads="1"/>
            </p:cNvSpPr>
            <p:nvPr/>
          </p:nvSpPr>
          <p:spPr bwMode="auto">
            <a:xfrm>
              <a:off x="1712" y="2448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20" name="Rectangle 344"/>
            <p:cNvSpPr>
              <a:spLocks noChangeArrowheads="1"/>
            </p:cNvSpPr>
            <p:nvPr/>
          </p:nvSpPr>
          <p:spPr bwMode="auto">
            <a:xfrm>
              <a:off x="240" y="2896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21" name="Rectangle 345"/>
            <p:cNvSpPr>
              <a:spLocks noChangeArrowheads="1"/>
            </p:cNvSpPr>
            <p:nvPr/>
          </p:nvSpPr>
          <p:spPr bwMode="auto">
            <a:xfrm>
              <a:off x="730" y="2896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22" name="Rectangle 346"/>
            <p:cNvSpPr>
              <a:spLocks noChangeArrowheads="1"/>
            </p:cNvSpPr>
            <p:nvPr/>
          </p:nvSpPr>
          <p:spPr bwMode="auto">
            <a:xfrm>
              <a:off x="976" y="2896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23" name="Rectangle 347"/>
            <p:cNvSpPr>
              <a:spLocks noChangeArrowheads="1"/>
            </p:cNvSpPr>
            <p:nvPr/>
          </p:nvSpPr>
          <p:spPr bwMode="auto">
            <a:xfrm>
              <a:off x="1222" y="2896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24" name="Rectangle 348"/>
            <p:cNvSpPr>
              <a:spLocks noChangeArrowheads="1"/>
            </p:cNvSpPr>
            <p:nvPr/>
          </p:nvSpPr>
          <p:spPr bwMode="auto">
            <a:xfrm>
              <a:off x="1466" y="2896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25" name="Rectangle 349"/>
            <p:cNvSpPr>
              <a:spLocks noChangeArrowheads="1"/>
            </p:cNvSpPr>
            <p:nvPr/>
          </p:nvSpPr>
          <p:spPr bwMode="auto">
            <a:xfrm>
              <a:off x="1958" y="2896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26" name="Rectangle 350"/>
            <p:cNvSpPr>
              <a:spLocks noChangeArrowheads="1"/>
            </p:cNvSpPr>
            <p:nvPr/>
          </p:nvSpPr>
          <p:spPr bwMode="auto">
            <a:xfrm>
              <a:off x="2202" y="2896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27" name="Rectangle 351"/>
            <p:cNvSpPr>
              <a:spLocks noChangeArrowheads="1"/>
            </p:cNvSpPr>
            <p:nvPr/>
          </p:nvSpPr>
          <p:spPr bwMode="auto">
            <a:xfrm>
              <a:off x="1712" y="2896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grpSp>
          <p:nvGrpSpPr>
            <p:cNvPr id="36028" name="Group 352"/>
            <p:cNvGrpSpPr>
              <a:grpSpLocks/>
            </p:cNvGrpSpPr>
            <p:nvPr/>
          </p:nvGrpSpPr>
          <p:grpSpPr bwMode="auto">
            <a:xfrm>
              <a:off x="240" y="2672"/>
              <a:ext cx="2208" cy="224"/>
              <a:chOff x="2256" y="2976"/>
              <a:chExt cx="1728" cy="192"/>
            </a:xfrm>
          </p:grpSpPr>
          <p:sp>
            <p:nvSpPr>
              <p:cNvPr id="36049" name="Rectangle 353"/>
              <p:cNvSpPr>
                <a:spLocks noChangeArrowheads="1"/>
              </p:cNvSpPr>
              <p:nvPr/>
            </p:nvSpPr>
            <p:spPr bwMode="auto">
              <a:xfrm>
                <a:off x="2256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7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050" name="Rectangle 354"/>
              <p:cNvSpPr>
                <a:spLocks noChangeArrowheads="1"/>
              </p:cNvSpPr>
              <p:nvPr/>
            </p:nvSpPr>
            <p:spPr bwMode="auto">
              <a:xfrm>
                <a:off x="2640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9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051" name="Rectangle 355"/>
              <p:cNvSpPr>
                <a:spLocks noChangeArrowheads="1"/>
              </p:cNvSpPr>
              <p:nvPr/>
            </p:nvSpPr>
            <p:spPr bwMode="auto">
              <a:xfrm>
                <a:off x="2832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1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052" name="Rectangle 356"/>
              <p:cNvSpPr>
                <a:spLocks noChangeArrowheads="1"/>
              </p:cNvSpPr>
              <p:nvPr/>
            </p:nvSpPr>
            <p:spPr bwMode="auto">
              <a:xfrm>
                <a:off x="3024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053" name="Rectangle 357"/>
              <p:cNvSpPr>
                <a:spLocks noChangeArrowheads="1"/>
              </p:cNvSpPr>
              <p:nvPr/>
            </p:nvSpPr>
            <p:spPr bwMode="auto">
              <a:xfrm>
                <a:off x="3216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8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054" name="Rectangle 358"/>
              <p:cNvSpPr>
                <a:spLocks noChangeArrowheads="1"/>
              </p:cNvSpPr>
              <p:nvPr/>
            </p:nvSpPr>
            <p:spPr bwMode="auto">
              <a:xfrm>
                <a:off x="3600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055" name="Rectangle 359"/>
              <p:cNvSpPr>
                <a:spLocks noChangeArrowheads="1"/>
              </p:cNvSpPr>
              <p:nvPr/>
            </p:nvSpPr>
            <p:spPr bwMode="auto">
              <a:xfrm>
                <a:off x="3792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6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6056" name="Rectangle 360"/>
              <p:cNvSpPr>
                <a:spLocks noChangeArrowheads="1"/>
              </p:cNvSpPr>
              <p:nvPr/>
            </p:nvSpPr>
            <p:spPr bwMode="auto">
              <a:xfrm>
                <a:off x="3408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2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</p:grpSp>
        <p:sp>
          <p:nvSpPr>
            <p:cNvPr id="36029" name="Rectangle 361"/>
            <p:cNvSpPr>
              <a:spLocks noChangeArrowheads="1"/>
            </p:cNvSpPr>
            <p:nvPr/>
          </p:nvSpPr>
          <p:spPr bwMode="auto">
            <a:xfrm>
              <a:off x="1712" y="2448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30" name="Rectangle 362"/>
            <p:cNvSpPr>
              <a:spLocks noChangeArrowheads="1"/>
            </p:cNvSpPr>
            <p:nvPr/>
          </p:nvSpPr>
          <p:spPr bwMode="auto">
            <a:xfrm>
              <a:off x="486" y="1776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2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31" name="Rectangle 363"/>
            <p:cNvSpPr>
              <a:spLocks noChangeArrowheads="1"/>
            </p:cNvSpPr>
            <p:nvPr/>
          </p:nvSpPr>
          <p:spPr bwMode="auto">
            <a:xfrm>
              <a:off x="486" y="2224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32" name="Rectangle 364"/>
            <p:cNvSpPr>
              <a:spLocks noChangeArrowheads="1"/>
            </p:cNvSpPr>
            <p:nvPr/>
          </p:nvSpPr>
          <p:spPr bwMode="auto">
            <a:xfrm>
              <a:off x="486" y="2000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33" name="Rectangle 365"/>
            <p:cNvSpPr>
              <a:spLocks noChangeArrowheads="1"/>
            </p:cNvSpPr>
            <p:nvPr/>
          </p:nvSpPr>
          <p:spPr bwMode="auto">
            <a:xfrm>
              <a:off x="486" y="3120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34" name="Rectangle 366"/>
            <p:cNvSpPr>
              <a:spLocks noChangeArrowheads="1"/>
            </p:cNvSpPr>
            <p:nvPr/>
          </p:nvSpPr>
          <p:spPr bwMode="auto">
            <a:xfrm>
              <a:off x="486" y="3568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35" name="Rectangle 367"/>
            <p:cNvSpPr>
              <a:spLocks noChangeArrowheads="1"/>
            </p:cNvSpPr>
            <p:nvPr/>
          </p:nvSpPr>
          <p:spPr bwMode="auto">
            <a:xfrm>
              <a:off x="486" y="3344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36" name="Rectangle 368"/>
            <p:cNvSpPr>
              <a:spLocks noChangeArrowheads="1"/>
            </p:cNvSpPr>
            <p:nvPr/>
          </p:nvSpPr>
          <p:spPr bwMode="auto">
            <a:xfrm>
              <a:off x="486" y="2448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37" name="Rectangle 369"/>
            <p:cNvSpPr>
              <a:spLocks noChangeArrowheads="1"/>
            </p:cNvSpPr>
            <p:nvPr/>
          </p:nvSpPr>
          <p:spPr bwMode="auto">
            <a:xfrm>
              <a:off x="486" y="2896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38" name="Rectangle 370"/>
            <p:cNvSpPr>
              <a:spLocks noChangeArrowheads="1"/>
            </p:cNvSpPr>
            <p:nvPr/>
          </p:nvSpPr>
          <p:spPr bwMode="auto">
            <a:xfrm>
              <a:off x="486" y="2672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39" name="Line 371"/>
            <p:cNvSpPr>
              <a:spLocks noChangeShapeType="1"/>
            </p:cNvSpPr>
            <p:nvPr/>
          </p:nvSpPr>
          <p:spPr bwMode="auto">
            <a:xfrm>
              <a:off x="240" y="2448"/>
              <a:ext cx="22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40" name="Line 372"/>
            <p:cNvSpPr>
              <a:spLocks noChangeShapeType="1"/>
            </p:cNvSpPr>
            <p:nvPr/>
          </p:nvSpPr>
          <p:spPr bwMode="auto">
            <a:xfrm>
              <a:off x="240" y="1776"/>
              <a:ext cx="22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41" name="Line 373"/>
            <p:cNvSpPr>
              <a:spLocks noChangeShapeType="1"/>
            </p:cNvSpPr>
            <p:nvPr/>
          </p:nvSpPr>
          <p:spPr bwMode="auto">
            <a:xfrm>
              <a:off x="240" y="3792"/>
              <a:ext cx="22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42" name="Line 374"/>
            <p:cNvSpPr>
              <a:spLocks noChangeShapeType="1"/>
            </p:cNvSpPr>
            <p:nvPr/>
          </p:nvSpPr>
          <p:spPr bwMode="auto">
            <a:xfrm>
              <a:off x="240" y="3120"/>
              <a:ext cx="220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43" name="Line 375"/>
            <p:cNvSpPr>
              <a:spLocks noChangeShapeType="1"/>
            </p:cNvSpPr>
            <p:nvPr/>
          </p:nvSpPr>
          <p:spPr bwMode="auto">
            <a:xfrm>
              <a:off x="976" y="1776"/>
              <a:ext cx="0" cy="2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44" name="Line 376"/>
            <p:cNvSpPr>
              <a:spLocks noChangeShapeType="1"/>
            </p:cNvSpPr>
            <p:nvPr/>
          </p:nvSpPr>
          <p:spPr bwMode="auto">
            <a:xfrm>
              <a:off x="1712" y="1776"/>
              <a:ext cx="0" cy="2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45" name="Line 377"/>
            <p:cNvSpPr>
              <a:spLocks noChangeShapeType="1"/>
            </p:cNvSpPr>
            <p:nvPr/>
          </p:nvSpPr>
          <p:spPr bwMode="auto">
            <a:xfrm>
              <a:off x="2448" y="1776"/>
              <a:ext cx="0" cy="2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46" name="Line 378"/>
            <p:cNvSpPr>
              <a:spLocks noChangeShapeType="1"/>
            </p:cNvSpPr>
            <p:nvPr/>
          </p:nvSpPr>
          <p:spPr bwMode="auto">
            <a:xfrm>
              <a:off x="240" y="1776"/>
              <a:ext cx="0" cy="2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047" name="Rectangle 379"/>
            <p:cNvSpPr>
              <a:spLocks noChangeArrowheads="1"/>
            </p:cNvSpPr>
            <p:nvPr/>
          </p:nvSpPr>
          <p:spPr bwMode="auto">
            <a:xfrm>
              <a:off x="486" y="3344"/>
              <a:ext cx="244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6048" name="Rectangle 380"/>
            <p:cNvSpPr>
              <a:spLocks noChangeArrowheads="1"/>
            </p:cNvSpPr>
            <p:nvPr/>
          </p:nvSpPr>
          <p:spPr bwMode="auto">
            <a:xfrm>
              <a:off x="2202" y="3568"/>
              <a:ext cx="246" cy="2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8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</p:grpSp>
      <p:grpSp>
        <p:nvGrpSpPr>
          <p:cNvPr id="35850" name="Group 381"/>
          <p:cNvGrpSpPr>
            <a:grpSpLocks/>
          </p:cNvGrpSpPr>
          <p:nvPr/>
        </p:nvGrpSpPr>
        <p:grpSpPr bwMode="auto">
          <a:xfrm>
            <a:off x="3810000" y="2819400"/>
            <a:ext cx="1447800" cy="1371600"/>
            <a:chOff x="2400" y="1776"/>
            <a:chExt cx="2448" cy="2064"/>
          </a:xfrm>
        </p:grpSpPr>
        <p:sp>
          <p:nvSpPr>
            <p:cNvPr id="35871" name="Rectangle 382"/>
            <p:cNvSpPr>
              <a:spLocks noChangeArrowheads="1"/>
            </p:cNvSpPr>
            <p:nvPr/>
          </p:nvSpPr>
          <p:spPr bwMode="auto">
            <a:xfrm>
              <a:off x="2400" y="1776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72" name="Rectangle 383"/>
            <p:cNvSpPr>
              <a:spLocks noChangeArrowheads="1"/>
            </p:cNvSpPr>
            <p:nvPr/>
          </p:nvSpPr>
          <p:spPr bwMode="auto">
            <a:xfrm>
              <a:off x="2944" y="1776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200">
                  <a:ea typeface="ヒラギノ角ゴ Pro W3" pitchFamily="-65" charset="-128"/>
                  <a:cs typeface="ヒラギノ角ゴ Pro W3" pitchFamily="-65" charset="-128"/>
                </a:rPr>
                <a:t>8</a:t>
              </a:r>
            </a:p>
          </p:txBody>
        </p:sp>
        <p:sp>
          <p:nvSpPr>
            <p:cNvPr id="35873" name="Rectangle 384"/>
            <p:cNvSpPr>
              <a:spLocks noChangeArrowheads="1"/>
            </p:cNvSpPr>
            <p:nvPr/>
          </p:nvSpPr>
          <p:spPr bwMode="auto">
            <a:xfrm>
              <a:off x="3216" y="1776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74" name="Rectangle 385"/>
            <p:cNvSpPr>
              <a:spLocks noChangeArrowheads="1"/>
            </p:cNvSpPr>
            <p:nvPr/>
          </p:nvSpPr>
          <p:spPr bwMode="auto">
            <a:xfrm>
              <a:off x="3488" y="1776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75" name="Rectangle 386"/>
            <p:cNvSpPr>
              <a:spLocks noChangeArrowheads="1"/>
            </p:cNvSpPr>
            <p:nvPr/>
          </p:nvSpPr>
          <p:spPr bwMode="auto">
            <a:xfrm>
              <a:off x="3760" y="1776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9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76" name="Rectangle 387"/>
            <p:cNvSpPr>
              <a:spLocks noChangeArrowheads="1"/>
            </p:cNvSpPr>
            <p:nvPr/>
          </p:nvSpPr>
          <p:spPr bwMode="auto">
            <a:xfrm>
              <a:off x="4304" y="1776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77" name="Rectangle 388"/>
            <p:cNvSpPr>
              <a:spLocks noChangeArrowheads="1"/>
            </p:cNvSpPr>
            <p:nvPr/>
          </p:nvSpPr>
          <p:spPr bwMode="auto">
            <a:xfrm>
              <a:off x="4576" y="1776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78" name="Rectangle 389"/>
            <p:cNvSpPr>
              <a:spLocks noChangeArrowheads="1"/>
            </p:cNvSpPr>
            <p:nvPr/>
          </p:nvSpPr>
          <p:spPr bwMode="auto">
            <a:xfrm>
              <a:off x="4032" y="1776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79" name="Rectangle 390"/>
            <p:cNvSpPr>
              <a:spLocks noChangeArrowheads="1"/>
            </p:cNvSpPr>
            <p:nvPr/>
          </p:nvSpPr>
          <p:spPr bwMode="auto">
            <a:xfrm>
              <a:off x="2400" y="2235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80" name="Rectangle 391"/>
            <p:cNvSpPr>
              <a:spLocks noChangeArrowheads="1"/>
            </p:cNvSpPr>
            <p:nvPr/>
          </p:nvSpPr>
          <p:spPr bwMode="auto">
            <a:xfrm>
              <a:off x="2944" y="2235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81" name="Rectangle 392"/>
            <p:cNvSpPr>
              <a:spLocks noChangeArrowheads="1"/>
            </p:cNvSpPr>
            <p:nvPr/>
          </p:nvSpPr>
          <p:spPr bwMode="auto">
            <a:xfrm>
              <a:off x="3216" y="2235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82" name="Rectangle 393"/>
            <p:cNvSpPr>
              <a:spLocks noChangeArrowheads="1"/>
            </p:cNvSpPr>
            <p:nvPr/>
          </p:nvSpPr>
          <p:spPr bwMode="auto">
            <a:xfrm>
              <a:off x="3488" y="2235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83" name="Rectangle 394"/>
            <p:cNvSpPr>
              <a:spLocks noChangeArrowheads="1"/>
            </p:cNvSpPr>
            <p:nvPr/>
          </p:nvSpPr>
          <p:spPr bwMode="auto">
            <a:xfrm>
              <a:off x="3760" y="2235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84" name="Rectangle 395"/>
            <p:cNvSpPr>
              <a:spLocks noChangeArrowheads="1"/>
            </p:cNvSpPr>
            <p:nvPr/>
          </p:nvSpPr>
          <p:spPr bwMode="auto">
            <a:xfrm>
              <a:off x="4304" y="2235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85" name="Rectangle 396"/>
            <p:cNvSpPr>
              <a:spLocks noChangeArrowheads="1"/>
            </p:cNvSpPr>
            <p:nvPr/>
          </p:nvSpPr>
          <p:spPr bwMode="auto">
            <a:xfrm>
              <a:off x="4576" y="2235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86" name="Rectangle 397"/>
            <p:cNvSpPr>
              <a:spLocks noChangeArrowheads="1"/>
            </p:cNvSpPr>
            <p:nvPr/>
          </p:nvSpPr>
          <p:spPr bwMode="auto">
            <a:xfrm>
              <a:off x="4032" y="2235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8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87" name="Rectangle 398"/>
            <p:cNvSpPr>
              <a:spLocks noChangeArrowheads="1"/>
            </p:cNvSpPr>
            <p:nvPr/>
          </p:nvSpPr>
          <p:spPr bwMode="auto">
            <a:xfrm>
              <a:off x="2400" y="2005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88" name="Rectangle 399"/>
            <p:cNvSpPr>
              <a:spLocks noChangeArrowheads="1"/>
            </p:cNvSpPr>
            <p:nvPr/>
          </p:nvSpPr>
          <p:spPr bwMode="auto">
            <a:xfrm>
              <a:off x="2944" y="2005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89" name="Rectangle 400"/>
            <p:cNvSpPr>
              <a:spLocks noChangeArrowheads="1"/>
            </p:cNvSpPr>
            <p:nvPr/>
          </p:nvSpPr>
          <p:spPr bwMode="auto">
            <a:xfrm>
              <a:off x="3216" y="2005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90" name="Rectangle 401"/>
            <p:cNvSpPr>
              <a:spLocks noChangeArrowheads="1"/>
            </p:cNvSpPr>
            <p:nvPr/>
          </p:nvSpPr>
          <p:spPr bwMode="auto">
            <a:xfrm>
              <a:off x="3488" y="2005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91" name="Rectangle 402"/>
            <p:cNvSpPr>
              <a:spLocks noChangeArrowheads="1"/>
            </p:cNvSpPr>
            <p:nvPr/>
          </p:nvSpPr>
          <p:spPr bwMode="auto">
            <a:xfrm>
              <a:off x="3760" y="2005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92" name="Rectangle 403"/>
            <p:cNvSpPr>
              <a:spLocks noChangeArrowheads="1"/>
            </p:cNvSpPr>
            <p:nvPr/>
          </p:nvSpPr>
          <p:spPr bwMode="auto">
            <a:xfrm>
              <a:off x="4304" y="2005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93" name="Rectangle 404"/>
            <p:cNvSpPr>
              <a:spLocks noChangeArrowheads="1"/>
            </p:cNvSpPr>
            <p:nvPr/>
          </p:nvSpPr>
          <p:spPr bwMode="auto">
            <a:xfrm>
              <a:off x="4576" y="2005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94" name="Rectangle 405"/>
            <p:cNvSpPr>
              <a:spLocks noChangeArrowheads="1"/>
            </p:cNvSpPr>
            <p:nvPr/>
          </p:nvSpPr>
          <p:spPr bwMode="auto">
            <a:xfrm>
              <a:off x="4032" y="2005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95" name="Rectangle 406"/>
            <p:cNvSpPr>
              <a:spLocks noChangeArrowheads="1"/>
            </p:cNvSpPr>
            <p:nvPr/>
          </p:nvSpPr>
          <p:spPr bwMode="auto">
            <a:xfrm>
              <a:off x="2400" y="3152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96" name="Rectangle 407"/>
            <p:cNvSpPr>
              <a:spLocks noChangeArrowheads="1"/>
            </p:cNvSpPr>
            <p:nvPr/>
          </p:nvSpPr>
          <p:spPr bwMode="auto">
            <a:xfrm>
              <a:off x="2944" y="3152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97" name="Rectangle 408"/>
            <p:cNvSpPr>
              <a:spLocks noChangeArrowheads="1"/>
            </p:cNvSpPr>
            <p:nvPr/>
          </p:nvSpPr>
          <p:spPr bwMode="auto">
            <a:xfrm>
              <a:off x="3216" y="3152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98" name="Rectangle 409"/>
            <p:cNvSpPr>
              <a:spLocks noChangeArrowheads="1"/>
            </p:cNvSpPr>
            <p:nvPr/>
          </p:nvSpPr>
          <p:spPr bwMode="auto">
            <a:xfrm>
              <a:off x="3488" y="3152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9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899" name="Rectangle 410"/>
            <p:cNvSpPr>
              <a:spLocks noChangeArrowheads="1"/>
            </p:cNvSpPr>
            <p:nvPr/>
          </p:nvSpPr>
          <p:spPr bwMode="auto">
            <a:xfrm>
              <a:off x="3760" y="3152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00" name="Rectangle 411"/>
            <p:cNvSpPr>
              <a:spLocks noChangeArrowheads="1"/>
            </p:cNvSpPr>
            <p:nvPr/>
          </p:nvSpPr>
          <p:spPr bwMode="auto">
            <a:xfrm>
              <a:off x="4304" y="3152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01" name="Rectangle 412"/>
            <p:cNvSpPr>
              <a:spLocks noChangeArrowheads="1"/>
            </p:cNvSpPr>
            <p:nvPr/>
          </p:nvSpPr>
          <p:spPr bwMode="auto">
            <a:xfrm>
              <a:off x="4576" y="3152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02" name="Rectangle 413"/>
            <p:cNvSpPr>
              <a:spLocks noChangeArrowheads="1"/>
            </p:cNvSpPr>
            <p:nvPr/>
          </p:nvSpPr>
          <p:spPr bwMode="auto">
            <a:xfrm>
              <a:off x="4032" y="3152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03" name="Rectangle 414"/>
            <p:cNvSpPr>
              <a:spLocks noChangeArrowheads="1"/>
            </p:cNvSpPr>
            <p:nvPr/>
          </p:nvSpPr>
          <p:spPr bwMode="auto">
            <a:xfrm>
              <a:off x="2400" y="3611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2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04" name="Rectangle 415"/>
            <p:cNvSpPr>
              <a:spLocks noChangeArrowheads="1"/>
            </p:cNvSpPr>
            <p:nvPr/>
          </p:nvSpPr>
          <p:spPr bwMode="auto">
            <a:xfrm>
              <a:off x="2944" y="3611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05" name="Rectangle 416"/>
            <p:cNvSpPr>
              <a:spLocks noChangeArrowheads="1"/>
            </p:cNvSpPr>
            <p:nvPr/>
          </p:nvSpPr>
          <p:spPr bwMode="auto">
            <a:xfrm>
              <a:off x="3216" y="3611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06" name="Rectangle 417"/>
            <p:cNvSpPr>
              <a:spLocks noChangeArrowheads="1"/>
            </p:cNvSpPr>
            <p:nvPr/>
          </p:nvSpPr>
          <p:spPr bwMode="auto">
            <a:xfrm>
              <a:off x="3488" y="3611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07" name="Rectangle 418"/>
            <p:cNvSpPr>
              <a:spLocks noChangeArrowheads="1"/>
            </p:cNvSpPr>
            <p:nvPr/>
          </p:nvSpPr>
          <p:spPr bwMode="auto">
            <a:xfrm>
              <a:off x="3760" y="3611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08" name="Rectangle 419"/>
            <p:cNvSpPr>
              <a:spLocks noChangeArrowheads="1"/>
            </p:cNvSpPr>
            <p:nvPr/>
          </p:nvSpPr>
          <p:spPr bwMode="auto">
            <a:xfrm>
              <a:off x="4304" y="3611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09" name="Rectangle 420"/>
            <p:cNvSpPr>
              <a:spLocks noChangeArrowheads="1"/>
            </p:cNvSpPr>
            <p:nvPr/>
          </p:nvSpPr>
          <p:spPr bwMode="auto">
            <a:xfrm>
              <a:off x="4576" y="3611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10" name="Rectangle 421"/>
            <p:cNvSpPr>
              <a:spLocks noChangeArrowheads="1"/>
            </p:cNvSpPr>
            <p:nvPr/>
          </p:nvSpPr>
          <p:spPr bwMode="auto">
            <a:xfrm>
              <a:off x="4032" y="3611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11" name="Rectangle 422"/>
            <p:cNvSpPr>
              <a:spLocks noChangeArrowheads="1"/>
            </p:cNvSpPr>
            <p:nvPr/>
          </p:nvSpPr>
          <p:spPr bwMode="auto">
            <a:xfrm>
              <a:off x="2400" y="3381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12" name="Rectangle 423"/>
            <p:cNvSpPr>
              <a:spLocks noChangeArrowheads="1"/>
            </p:cNvSpPr>
            <p:nvPr/>
          </p:nvSpPr>
          <p:spPr bwMode="auto">
            <a:xfrm>
              <a:off x="2944" y="3381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7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13" name="Rectangle 424"/>
            <p:cNvSpPr>
              <a:spLocks noChangeArrowheads="1"/>
            </p:cNvSpPr>
            <p:nvPr/>
          </p:nvSpPr>
          <p:spPr bwMode="auto">
            <a:xfrm>
              <a:off x="3216" y="3381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14" name="Rectangle 425"/>
            <p:cNvSpPr>
              <a:spLocks noChangeArrowheads="1"/>
            </p:cNvSpPr>
            <p:nvPr/>
          </p:nvSpPr>
          <p:spPr bwMode="auto">
            <a:xfrm>
              <a:off x="3488" y="3381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15" name="Rectangle 426"/>
            <p:cNvSpPr>
              <a:spLocks noChangeArrowheads="1"/>
            </p:cNvSpPr>
            <p:nvPr/>
          </p:nvSpPr>
          <p:spPr bwMode="auto">
            <a:xfrm>
              <a:off x="3760" y="3381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16" name="Rectangle 427"/>
            <p:cNvSpPr>
              <a:spLocks noChangeArrowheads="1"/>
            </p:cNvSpPr>
            <p:nvPr/>
          </p:nvSpPr>
          <p:spPr bwMode="auto">
            <a:xfrm>
              <a:off x="4304" y="3381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17" name="Rectangle 428"/>
            <p:cNvSpPr>
              <a:spLocks noChangeArrowheads="1"/>
            </p:cNvSpPr>
            <p:nvPr/>
          </p:nvSpPr>
          <p:spPr bwMode="auto">
            <a:xfrm>
              <a:off x="4576" y="3381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18" name="Rectangle 429"/>
            <p:cNvSpPr>
              <a:spLocks noChangeArrowheads="1"/>
            </p:cNvSpPr>
            <p:nvPr/>
          </p:nvSpPr>
          <p:spPr bwMode="auto">
            <a:xfrm>
              <a:off x="4032" y="3381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1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19" name="Rectangle 430"/>
            <p:cNvSpPr>
              <a:spLocks noChangeArrowheads="1"/>
            </p:cNvSpPr>
            <p:nvPr/>
          </p:nvSpPr>
          <p:spPr bwMode="auto">
            <a:xfrm>
              <a:off x="2400" y="2464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20" name="Rectangle 431"/>
            <p:cNvSpPr>
              <a:spLocks noChangeArrowheads="1"/>
            </p:cNvSpPr>
            <p:nvPr/>
          </p:nvSpPr>
          <p:spPr bwMode="auto">
            <a:xfrm>
              <a:off x="2944" y="2464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21" name="Rectangle 432"/>
            <p:cNvSpPr>
              <a:spLocks noChangeArrowheads="1"/>
            </p:cNvSpPr>
            <p:nvPr/>
          </p:nvSpPr>
          <p:spPr bwMode="auto">
            <a:xfrm>
              <a:off x="3216" y="2464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22" name="Rectangle 433"/>
            <p:cNvSpPr>
              <a:spLocks noChangeArrowheads="1"/>
            </p:cNvSpPr>
            <p:nvPr/>
          </p:nvSpPr>
          <p:spPr bwMode="auto">
            <a:xfrm>
              <a:off x="3488" y="2464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23" name="Rectangle 434"/>
            <p:cNvSpPr>
              <a:spLocks noChangeArrowheads="1"/>
            </p:cNvSpPr>
            <p:nvPr/>
          </p:nvSpPr>
          <p:spPr bwMode="auto">
            <a:xfrm>
              <a:off x="3760" y="2464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24" name="Rectangle 435"/>
            <p:cNvSpPr>
              <a:spLocks noChangeArrowheads="1"/>
            </p:cNvSpPr>
            <p:nvPr/>
          </p:nvSpPr>
          <p:spPr bwMode="auto">
            <a:xfrm>
              <a:off x="4304" y="2464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25" name="Rectangle 436"/>
            <p:cNvSpPr>
              <a:spLocks noChangeArrowheads="1"/>
            </p:cNvSpPr>
            <p:nvPr/>
          </p:nvSpPr>
          <p:spPr bwMode="auto">
            <a:xfrm>
              <a:off x="4576" y="2464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26" name="Rectangle 437"/>
            <p:cNvSpPr>
              <a:spLocks noChangeArrowheads="1"/>
            </p:cNvSpPr>
            <p:nvPr/>
          </p:nvSpPr>
          <p:spPr bwMode="auto">
            <a:xfrm>
              <a:off x="4032" y="2464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27" name="Rectangle 438"/>
            <p:cNvSpPr>
              <a:spLocks noChangeArrowheads="1"/>
            </p:cNvSpPr>
            <p:nvPr/>
          </p:nvSpPr>
          <p:spPr bwMode="auto">
            <a:xfrm>
              <a:off x="2400" y="2923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28" name="Rectangle 439"/>
            <p:cNvSpPr>
              <a:spLocks noChangeArrowheads="1"/>
            </p:cNvSpPr>
            <p:nvPr/>
          </p:nvSpPr>
          <p:spPr bwMode="auto">
            <a:xfrm>
              <a:off x="2944" y="2923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5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29" name="Rectangle 440"/>
            <p:cNvSpPr>
              <a:spLocks noChangeArrowheads="1"/>
            </p:cNvSpPr>
            <p:nvPr/>
          </p:nvSpPr>
          <p:spPr bwMode="auto">
            <a:xfrm>
              <a:off x="3216" y="2923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30" name="Rectangle 441"/>
            <p:cNvSpPr>
              <a:spLocks noChangeArrowheads="1"/>
            </p:cNvSpPr>
            <p:nvPr/>
          </p:nvSpPr>
          <p:spPr bwMode="auto">
            <a:xfrm>
              <a:off x="3488" y="2923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31" name="Rectangle 442"/>
            <p:cNvSpPr>
              <a:spLocks noChangeArrowheads="1"/>
            </p:cNvSpPr>
            <p:nvPr/>
          </p:nvSpPr>
          <p:spPr bwMode="auto">
            <a:xfrm>
              <a:off x="3760" y="2923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90000"/>
                </a:lnSpc>
              </a:pP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32" name="Rectangle 443"/>
            <p:cNvSpPr>
              <a:spLocks noChangeArrowheads="1"/>
            </p:cNvSpPr>
            <p:nvPr/>
          </p:nvSpPr>
          <p:spPr bwMode="auto">
            <a:xfrm>
              <a:off x="4304" y="2923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33" name="Rectangle 444"/>
            <p:cNvSpPr>
              <a:spLocks noChangeArrowheads="1"/>
            </p:cNvSpPr>
            <p:nvPr/>
          </p:nvSpPr>
          <p:spPr bwMode="auto">
            <a:xfrm>
              <a:off x="4576" y="2923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34" name="Rectangle 445"/>
            <p:cNvSpPr>
              <a:spLocks noChangeArrowheads="1"/>
            </p:cNvSpPr>
            <p:nvPr/>
          </p:nvSpPr>
          <p:spPr bwMode="auto">
            <a:xfrm>
              <a:off x="4032" y="2923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grpSp>
          <p:nvGrpSpPr>
            <p:cNvPr id="35935" name="Group 446"/>
            <p:cNvGrpSpPr>
              <a:grpSpLocks/>
            </p:cNvGrpSpPr>
            <p:nvPr/>
          </p:nvGrpSpPr>
          <p:grpSpPr bwMode="auto">
            <a:xfrm>
              <a:off x="2400" y="2693"/>
              <a:ext cx="2448" cy="230"/>
              <a:chOff x="2256" y="2976"/>
              <a:chExt cx="1728" cy="192"/>
            </a:xfrm>
          </p:grpSpPr>
          <p:sp>
            <p:nvSpPr>
              <p:cNvPr id="35956" name="Rectangle 447"/>
              <p:cNvSpPr>
                <a:spLocks noChangeArrowheads="1"/>
              </p:cNvSpPr>
              <p:nvPr/>
            </p:nvSpPr>
            <p:spPr bwMode="auto">
              <a:xfrm>
                <a:off x="2256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7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5957" name="Rectangle 448"/>
              <p:cNvSpPr>
                <a:spLocks noChangeArrowheads="1"/>
              </p:cNvSpPr>
              <p:nvPr/>
            </p:nvSpPr>
            <p:spPr bwMode="auto">
              <a:xfrm>
                <a:off x="2640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9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5958" name="Rectangle 449"/>
              <p:cNvSpPr>
                <a:spLocks noChangeArrowheads="1"/>
              </p:cNvSpPr>
              <p:nvPr/>
            </p:nvSpPr>
            <p:spPr bwMode="auto">
              <a:xfrm>
                <a:off x="2832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1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5959" name="Rectangle 450"/>
              <p:cNvSpPr>
                <a:spLocks noChangeArrowheads="1"/>
              </p:cNvSpPr>
              <p:nvPr/>
            </p:nvSpPr>
            <p:spPr bwMode="auto">
              <a:xfrm>
                <a:off x="3024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5960" name="Rectangle 451"/>
              <p:cNvSpPr>
                <a:spLocks noChangeArrowheads="1"/>
              </p:cNvSpPr>
              <p:nvPr/>
            </p:nvSpPr>
            <p:spPr bwMode="auto">
              <a:xfrm>
                <a:off x="3216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8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5961" name="Rectangle 452"/>
              <p:cNvSpPr>
                <a:spLocks noChangeArrowheads="1"/>
              </p:cNvSpPr>
              <p:nvPr/>
            </p:nvSpPr>
            <p:spPr bwMode="auto">
              <a:xfrm>
                <a:off x="3600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5962" name="Rectangle 453"/>
              <p:cNvSpPr>
                <a:spLocks noChangeArrowheads="1"/>
              </p:cNvSpPr>
              <p:nvPr/>
            </p:nvSpPr>
            <p:spPr bwMode="auto">
              <a:xfrm>
                <a:off x="3792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6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  <p:sp>
            <p:nvSpPr>
              <p:cNvPr id="35963" name="Rectangle 454"/>
              <p:cNvSpPr>
                <a:spLocks noChangeArrowheads="1"/>
              </p:cNvSpPr>
              <p:nvPr/>
            </p:nvSpPr>
            <p:spPr bwMode="auto">
              <a:xfrm>
                <a:off x="3408" y="2976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000">
                    <a:ea typeface="ヒラギノ角ゴ Pro W3" pitchFamily="-65" charset="-128"/>
                    <a:cs typeface="ヒラギノ角ゴ Pro W3" pitchFamily="-65" charset="-128"/>
                  </a:rPr>
                  <a:t>2</a:t>
                </a:r>
                <a:endParaRPr lang="en-US" sz="1200">
                  <a:ea typeface="ヒラギノ角ゴ Pro W3" pitchFamily="-65" charset="-128"/>
                  <a:cs typeface="ヒラギノ角ゴ Pro W3" pitchFamily="-65" charset="-128"/>
                </a:endParaRPr>
              </a:p>
            </p:txBody>
          </p:sp>
        </p:grpSp>
        <p:sp>
          <p:nvSpPr>
            <p:cNvPr id="35936" name="Rectangle 455"/>
            <p:cNvSpPr>
              <a:spLocks noChangeArrowheads="1"/>
            </p:cNvSpPr>
            <p:nvPr/>
          </p:nvSpPr>
          <p:spPr bwMode="auto">
            <a:xfrm>
              <a:off x="4032" y="2464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3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37" name="Rectangle 456"/>
            <p:cNvSpPr>
              <a:spLocks noChangeArrowheads="1"/>
            </p:cNvSpPr>
            <p:nvPr/>
          </p:nvSpPr>
          <p:spPr bwMode="auto">
            <a:xfrm>
              <a:off x="2672" y="1776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2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38" name="Rectangle 457"/>
            <p:cNvSpPr>
              <a:spLocks noChangeArrowheads="1"/>
            </p:cNvSpPr>
            <p:nvPr/>
          </p:nvSpPr>
          <p:spPr bwMode="auto">
            <a:xfrm>
              <a:off x="2672" y="2235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39" name="Rectangle 458"/>
            <p:cNvSpPr>
              <a:spLocks noChangeArrowheads="1"/>
            </p:cNvSpPr>
            <p:nvPr/>
          </p:nvSpPr>
          <p:spPr bwMode="auto">
            <a:xfrm>
              <a:off x="2672" y="2005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40" name="Rectangle 459"/>
            <p:cNvSpPr>
              <a:spLocks noChangeArrowheads="1"/>
            </p:cNvSpPr>
            <p:nvPr/>
          </p:nvSpPr>
          <p:spPr bwMode="auto">
            <a:xfrm>
              <a:off x="2672" y="3152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41" name="Rectangle 460"/>
            <p:cNvSpPr>
              <a:spLocks noChangeArrowheads="1"/>
            </p:cNvSpPr>
            <p:nvPr/>
          </p:nvSpPr>
          <p:spPr bwMode="auto">
            <a:xfrm>
              <a:off x="2672" y="3611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42" name="Rectangle 461"/>
            <p:cNvSpPr>
              <a:spLocks noChangeArrowheads="1"/>
            </p:cNvSpPr>
            <p:nvPr/>
          </p:nvSpPr>
          <p:spPr bwMode="auto">
            <a:xfrm>
              <a:off x="2672" y="3381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43" name="Rectangle 462"/>
            <p:cNvSpPr>
              <a:spLocks noChangeArrowheads="1"/>
            </p:cNvSpPr>
            <p:nvPr/>
          </p:nvSpPr>
          <p:spPr bwMode="auto">
            <a:xfrm>
              <a:off x="2672" y="2464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44" name="Rectangle 463"/>
            <p:cNvSpPr>
              <a:spLocks noChangeArrowheads="1"/>
            </p:cNvSpPr>
            <p:nvPr/>
          </p:nvSpPr>
          <p:spPr bwMode="auto">
            <a:xfrm>
              <a:off x="2672" y="2923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45" name="Rectangle 464"/>
            <p:cNvSpPr>
              <a:spLocks noChangeArrowheads="1"/>
            </p:cNvSpPr>
            <p:nvPr/>
          </p:nvSpPr>
          <p:spPr bwMode="auto">
            <a:xfrm>
              <a:off x="2672" y="2693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46" name="Line 465"/>
            <p:cNvSpPr>
              <a:spLocks noChangeShapeType="1"/>
            </p:cNvSpPr>
            <p:nvPr/>
          </p:nvSpPr>
          <p:spPr bwMode="auto">
            <a:xfrm>
              <a:off x="2400" y="2464"/>
              <a:ext cx="24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47" name="Line 466"/>
            <p:cNvSpPr>
              <a:spLocks noChangeShapeType="1"/>
            </p:cNvSpPr>
            <p:nvPr/>
          </p:nvSpPr>
          <p:spPr bwMode="auto">
            <a:xfrm>
              <a:off x="2400" y="1776"/>
              <a:ext cx="24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48" name="Line 467"/>
            <p:cNvSpPr>
              <a:spLocks noChangeShapeType="1"/>
            </p:cNvSpPr>
            <p:nvPr/>
          </p:nvSpPr>
          <p:spPr bwMode="auto">
            <a:xfrm>
              <a:off x="2400" y="3840"/>
              <a:ext cx="24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49" name="Line 468"/>
            <p:cNvSpPr>
              <a:spLocks noChangeShapeType="1"/>
            </p:cNvSpPr>
            <p:nvPr/>
          </p:nvSpPr>
          <p:spPr bwMode="auto">
            <a:xfrm>
              <a:off x="2400" y="3152"/>
              <a:ext cx="24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50" name="Line 469"/>
            <p:cNvSpPr>
              <a:spLocks noChangeShapeType="1"/>
            </p:cNvSpPr>
            <p:nvPr/>
          </p:nvSpPr>
          <p:spPr bwMode="auto">
            <a:xfrm>
              <a:off x="3216" y="1776"/>
              <a:ext cx="0" cy="20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51" name="Line 470"/>
            <p:cNvSpPr>
              <a:spLocks noChangeShapeType="1"/>
            </p:cNvSpPr>
            <p:nvPr/>
          </p:nvSpPr>
          <p:spPr bwMode="auto">
            <a:xfrm>
              <a:off x="4032" y="1776"/>
              <a:ext cx="0" cy="20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52" name="Line 471"/>
            <p:cNvSpPr>
              <a:spLocks noChangeShapeType="1"/>
            </p:cNvSpPr>
            <p:nvPr/>
          </p:nvSpPr>
          <p:spPr bwMode="auto">
            <a:xfrm>
              <a:off x="4848" y="1776"/>
              <a:ext cx="0" cy="20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53" name="Line 472"/>
            <p:cNvSpPr>
              <a:spLocks noChangeShapeType="1"/>
            </p:cNvSpPr>
            <p:nvPr/>
          </p:nvSpPr>
          <p:spPr bwMode="auto">
            <a:xfrm>
              <a:off x="2400" y="1776"/>
              <a:ext cx="0" cy="20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954" name="Rectangle 473"/>
            <p:cNvSpPr>
              <a:spLocks noChangeArrowheads="1"/>
            </p:cNvSpPr>
            <p:nvPr/>
          </p:nvSpPr>
          <p:spPr bwMode="auto">
            <a:xfrm>
              <a:off x="2672" y="3381"/>
              <a:ext cx="272" cy="23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6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  <p:sp>
          <p:nvSpPr>
            <p:cNvPr id="35955" name="Rectangle 474"/>
            <p:cNvSpPr>
              <a:spLocks noChangeArrowheads="1"/>
            </p:cNvSpPr>
            <p:nvPr/>
          </p:nvSpPr>
          <p:spPr bwMode="auto">
            <a:xfrm>
              <a:off x="4576" y="3611"/>
              <a:ext cx="272" cy="22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000">
                  <a:ea typeface="ヒラギノ角ゴ Pro W3" pitchFamily="-65" charset="-128"/>
                  <a:cs typeface="ヒラギノ角ゴ Pro W3" pitchFamily="-65" charset="-128"/>
                </a:rPr>
                <a:t>8</a:t>
              </a:r>
              <a:endParaRPr lang="en-US" sz="1200">
                <a:ea typeface="ヒラギノ角ゴ Pro W3" pitchFamily="-65" charset="-128"/>
                <a:cs typeface="ヒラギノ角ゴ Pro W3" pitchFamily="-65" charset="-128"/>
              </a:endParaRPr>
            </a:p>
          </p:txBody>
        </p:sp>
      </p:grpSp>
      <p:sp>
        <p:nvSpPr>
          <p:cNvPr id="35851" name="Oval 475"/>
          <p:cNvSpPr>
            <a:spLocks noChangeArrowheads="1"/>
          </p:cNvSpPr>
          <p:nvPr/>
        </p:nvSpPr>
        <p:spPr bwMode="auto">
          <a:xfrm>
            <a:off x="2362200" y="914400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2" name="Line 476"/>
          <p:cNvSpPr>
            <a:spLocks noChangeShapeType="1"/>
          </p:cNvSpPr>
          <p:nvPr/>
        </p:nvSpPr>
        <p:spPr bwMode="auto">
          <a:xfrm flipH="1">
            <a:off x="7086600" y="990600"/>
            <a:ext cx="3810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3" name="Line 477"/>
          <p:cNvSpPr>
            <a:spLocks noChangeShapeType="1"/>
          </p:cNvSpPr>
          <p:nvPr/>
        </p:nvSpPr>
        <p:spPr bwMode="auto">
          <a:xfrm flipH="1">
            <a:off x="1524000" y="2362200"/>
            <a:ext cx="4572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4" name="Line 478"/>
          <p:cNvSpPr>
            <a:spLocks noChangeShapeType="1"/>
          </p:cNvSpPr>
          <p:nvPr/>
        </p:nvSpPr>
        <p:spPr bwMode="auto">
          <a:xfrm>
            <a:off x="2819400" y="24384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55" name="Line 479"/>
          <p:cNvSpPr>
            <a:spLocks noChangeShapeType="1"/>
          </p:cNvSpPr>
          <p:nvPr/>
        </p:nvSpPr>
        <p:spPr bwMode="auto">
          <a:xfrm>
            <a:off x="3657600" y="2362200"/>
            <a:ext cx="533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5856" name="AutoShape 480"/>
          <p:cNvCxnSpPr>
            <a:cxnSpLocks noChangeShapeType="1"/>
          </p:cNvCxnSpPr>
          <p:nvPr/>
        </p:nvCxnSpPr>
        <p:spPr bwMode="auto">
          <a:xfrm>
            <a:off x="4572000" y="4267200"/>
            <a:ext cx="1143000" cy="304800"/>
          </a:xfrm>
          <a:prstGeom prst="bentConnector3">
            <a:avLst>
              <a:gd name="adj1" fmla="val 972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7" name="AutoShape 481"/>
          <p:cNvCxnSpPr>
            <a:cxnSpLocks noChangeShapeType="1"/>
          </p:cNvCxnSpPr>
          <p:nvPr/>
        </p:nvCxnSpPr>
        <p:spPr bwMode="auto">
          <a:xfrm>
            <a:off x="2819400" y="4267200"/>
            <a:ext cx="2895600" cy="533400"/>
          </a:xfrm>
          <a:prstGeom prst="bentConnector3">
            <a:avLst>
              <a:gd name="adj1" fmla="val 546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8" name="AutoShape 482"/>
          <p:cNvCxnSpPr>
            <a:cxnSpLocks noChangeShapeType="1"/>
          </p:cNvCxnSpPr>
          <p:nvPr/>
        </p:nvCxnSpPr>
        <p:spPr bwMode="auto">
          <a:xfrm>
            <a:off x="1143000" y="4267200"/>
            <a:ext cx="4572000" cy="762000"/>
          </a:xfrm>
          <a:prstGeom prst="bentConnector3">
            <a:avLst>
              <a:gd name="adj1" fmla="val 315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5859" name="Line 483"/>
          <p:cNvSpPr>
            <a:spLocks noChangeShapeType="1"/>
          </p:cNvSpPr>
          <p:nvPr/>
        </p:nvSpPr>
        <p:spPr bwMode="auto">
          <a:xfrm flipH="1">
            <a:off x="3581400" y="1676400"/>
            <a:ext cx="2209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0" name="Oval 484"/>
          <p:cNvSpPr>
            <a:spLocks noChangeArrowheads="1"/>
          </p:cNvSpPr>
          <p:nvPr/>
        </p:nvSpPr>
        <p:spPr bwMode="auto">
          <a:xfrm>
            <a:off x="4038600" y="2743200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1" name="Oval 485"/>
          <p:cNvSpPr>
            <a:spLocks noChangeArrowheads="1"/>
          </p:cNvSpPr>
          <p:nvPr/>
        </p:nvSpPr>
        <p:spPr bwMode="auto">
          <a:xfrm>
            <a:off x="609600" y="2743200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2" name="Oval 486"/>
          <p:cNvSpPr>
            <a:spLocks noChangeArrowheads="1"/>
          </p:cNvSpPr>
          <p:nvPr/>
        </p:nvSpPr>
        <p:spPr bwMode="auto">
          <a:xfrm>
            <a:off x="2362200" y="2743200"/>
            <a:ext cx="304800" cy="3048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3" name="Rectangle 487"/>
          <p:cNvSpPr>
            <a:spLocks noChangeArrowheads="1"/>
          </p:cNvSpPr>
          <p:nvPr/>
        </p:nvSpPr>
        <p:spPr bwMode="auto">
          <a:xfrm>
            <a:off x="228600" y="198120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ea typeface="ヒラギノ角ゴ Pro W3" pitchFamily="-65" charset="-128"/>
                <a:cs typeface="ヒラギノ角ゴ Pro W3" pitchFamily="-65" charset="-128"/>
              </a:rPr>
              <a:t>4</a:t>
            </a:r>
          </a:p>
        </p:txBody>
      </p:sp>
      <p:sp>
        <p:nvSpPr>
          <p:cNvPr id="35864" name="Rectangle 488"/>
          <p:cNvSpPr>
            <a:spLocks noChangeArrowheads="1"/>
          </p:cNvSpPr>
          <p:nvPr/>
        </p:nvSpPr>
        <p:spPr bwMode="auto">
          <a:xfrm>
            <a:off x="1143000" y="198120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ea typeface="ヒラギノ角ゴ Pro W3" pitchFamily="-65" charset="-128"/>
                <a:cs typeface="ヒラギノ角ゴ Pro W3" pitchFamily="-65" charset="-128"/>
              </a:rPr>
              <a:t>6</a:t>
            </a:r>
          </a:p>
        </p:txBody>
      </p:sp>
      <p:sp>
        <p:nvSpPr>
          <p:cNvPr id="35865" name="Rectangle 489"/>
          <p:cNvSpPr>
            <a:spLocks noChangeArrowheads="1"/>
          </p:cNvSpPr>
          <p:nvPr/>
        </p:nvSpPr>
        <p:spPr bwMode="auto">
          <a:xfrm>
            <a:off x="4648200" y="205740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ea typeface="ヒラギノ角ゴ Pro W3" pitchFamily="-65" charset="-128"/>
                <a:cs typeface="ヒラギノ角ゴ Pro W3" pitchFamily="-65" charset="-128"/>
              </a:rPr>
              <a:t>8</a:t>
            </a:r>
          </a:p>
        </p:txBody>
      </p:sp>
      <p:sp>
        <p:nvSpPr>
          <p:cNvPr id="35866" name="Line 490"/>
          <p:cNvSpPr>
            <a:spLocks noChangeShapeType="1"/>
          </p:cNvSpPr>
          <p:nvPr/>
        </p:nvSpPr>
        <p:spPr bwMode="auto">
          <a:xfrm>
            <a:off x="1447800" y="22098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7" name="Line 491"/>
          <p:cNvSpPr>
            <a:spLocks noChangeShapeType="1"/>
          </p:cNvSpPr>
          <p:nvPr/>
        </p:nvSpPr>
        <p:spPr bwMode="auto">
          <a:xfrm flipH="1">
            <a:off x="4343400" y="23622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8" name="Line 492"/>
          <p:cNvSpPr>
            <a:spLocks noChangeShapeType="1"/>
          </p:cNvSpPr>
          <p:nvPr/>
        </p:nvSpPr>
        <p:spPr bwMode="auto">
          <a:xfrm>
            <a:off x="457200" y="2362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869" name="Rectangle 493"/>
          <p:cNvSpPr>
            <a:spLocks noChangeArrowheads="1"/>
          </p:cNvSpPr>
          <p:nvPr/>
        </p:nvSpPr>
        <p:spPr bwMode="auto">
          <a:xfrm>
            <a:off x="4419600" y="1214438"/>
            <a:ext cx="552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ea typeface="ヒラギノ角ゴ Pro W3" pitchFamily="-65" charset="-128"/>
                <a:cs typeface="ヒラギノ角ゴ Pro W3" pitchFamily="-65" charset="-128"/>
              </a:rPr>
              <a:t>Get</a:t>
            </a:r>
            <a:endParaRPr lang="en-US" sz="2400">
              <a:ea typeface="ヒラギノ角ゴ Pro W3" pitchFamily="-65" charset="-128"/>
              <a:cs typeface="ヒラギノ角ゴ Pro W3" pitchFamily="-65" charset="-128"/>
            </a:endParaRPr>
          </a:p>
        </p:txBody>
      </p:sp>
      <p:sp>
        <p:nvSpPr>
          <p:cNvPr id="35870" name="Rectangle 494"/>
          <p:cNvSpPr>
            <a:spLocks noChangeArrowheads="1"/>
          </p:cNvSpPr>
          <p:nvPr/>
        </p:nvSpPr>
        <p:spPr bwMode="auto">
          <a:xfrm>
            <a:off x="4419600" y="5029200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ea typeface="ヒラギノ角ゴ Pro W3" pitchFamily="-65" charset="-128"/>
                <a:cs typeface="ヒラギノ角ゴ Pro W3" pitchFamily="-65" charset="-128"/>
              </a:rPr>
              <a:t>Put</a:t>
            </a:r>
            <a:endParaRPr lang="en-US" sz="2400">
              <a:ea typeface="ヒラギノ角ゴ Pro W3" pitchFamily="-65" charset="-128"/>
              <a:cs typeface="ヒラギノ角ゴ Pro W3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96863"/>
            <a:ext cx="8458200" cy="511175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65" charset="-128"/>
                <a:cs typeface="ＭＳ Ｐゴシック" pitchFamily="-65" charset="-128"/>
              </a:rPr>
              <a:t>Optimizing Within the ADLB Framework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8788" y="1100138"/>
            <a:ext cx="8224837" cy="3894137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000">
                <a:ea typeface="ＭＳ Ｐゴシック" pitchFamily="-65" charset="-128"/>
                <a:cs typeface="ＭＳ Ｐゴシック" pitchFamily="-65" charset="-128"/>
              </a:rPr>
              <a:t>Can embed smarter strategies in this algorithm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>
                <a:solidFill>
                  <a:srgbClr val="BF5C28"/>
                </a:solidFill>
              </a:rPr>
              <a:t>ooh </a:t>
            </a:r>
            <a:r>
              <a:rPr lang="en-US" sz="1800"/>
              <a:t>= “optional optimization here”, to fill in more squares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/>
              <a:t>Even so, potentially a </a:t>
            </a:r>
            <a:r>
              <a:rPr lang="en-US" sz="1800" i="1" u="sng"/>
              <a:t>lot</a:t>
            </a:r>
            <a:r>
              <a:rPr lang="en-US" sz="1800"/>
              <a:t> of work units for ADLB to manage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>
                <a:ea typeface="ＭＳ Ｐゴシック" pitchFamily="-65" charset="-128"/>
                <a:cs typeface="ＭＳ Ｐゴシック" pitchFamily="-65" charset="-128"/>
              </a:rPr>
              <a:t>Can use priorities to address this problem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/>
              <a:t>On ADLB_Put, set priority to the number of filled squares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1800"/>
              <a:t>This will guide depth-first search while ensuring that there is enough work to go around</a:t>
            </a:r>
          </a:p>
          <a:p>
            <a:pPr lvl="2" eaLnBrk="1" hangingPunct="1">
              <a:lnSpc>
                <a:spcPct val="110000"/>
              </a:lnSpc>
            </a:pPr>
            <a:r>
              <a:rPr lang="en-US" sz="1600">
                <a:ea typeface="ＭＳ Ｐゴシック" pitchFamily="-65" charset="-128"/>
              </a:rPr>
              <a:t>How one would do it sequentially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>
                <a:ea typeface="ＭＳ Ｐゴシック" pitchFamily="-65" charset="-128"/>
                <a:cs typeface="ＭＳ Ｐゴシック" pitchFamily="-65" charset="-128"/>
              </a:rPr>
              <a:t>Exhaustion automatically detected by ADLB (e.g., proof that there is only one solution, or the case of an invalid input board)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DBD4C3-908A-6247-B32A-C5A336B61B99}" type="slidenum">
              <a:rPr lang="en-US" smtClean="0"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pPr/>
              <a:t>21</a:t>
            </a:fld>
            <a:endParaRPr lang="en-US" smtClean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461963" y="296863"/>
            <a:ext cx="8221662" cy="525462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-65" charset="-128"/>
                <a:cs typeface="ＭＳ Ｐゴシック" pitchFamily="-65" charset="-128"/>
              </a:rPr>
              <a:t>The ADLB Server Logic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58788" y="1100138"/>
            <a:ext cx="8224837" cy="4094162"/>
          </a:xfrm>
        </p:spPr>
        <p:txBody>
          <a:bodyPr/>
          <a:lstStyle/>
          <a:p>
            <a:pPr eaLnBrk="1" hangingPunct="1"/>
            <a:r>
              <a:rPr lang="en-US" sz="2400" dirty="0" smtClean="0">
                <a:ea typeface="ＭＳ Ｐゴシック" pitchFamily="-65" charset="-128"/>
                <a:cs typeface="ＭＳ Ｐゴシック" pitchFamily="-65" charset="-128"/>
              </a:rPr>
              <a:t>Main loop:</a:t>
            </a:r>
          </a:p>
          <a:p>
            <a:pPr lvl="1" eaLnBrk="1" hangingPunct="1"/>
            <a:r>
              <a:rPr lang="en-US" sz="2000" dirty="0" err="1" smtClean="0"/>
              <a:t>MPI_Iprobe</a:t>
            </a:r>
            <a:r>
              <a:rPr lang="en-US" sz="2000" dirty="0" smtClean="0"/>
              <a:t> for message in busy loop</a:t>
            </a:r>
          </a:p>
          <a:p>
            <a:pPr lvl="1" eaLnBrk="1" hangingPunct="1"/>
            <a:r>
              <a:rPr lang="en-US" sz="2000" dirty="0" err="1" smtClean="0"/>
              <a:t>MPI_Recv</a:t>
            </a:r>
            <a:r>
              <a:rPr lang="en-US" sz="2000" dirty="0" smtClean="0"/>
              <a:t> message</a:t>
            </a:r>
          </a:p>
          <a:p>
            <a:pPr lvl="1" eaLnBrk="1" hangingPunct="1"/>
            <a:r>
              <a:rPr lang="en-US" sz="2000" dirty="0" smtClean="0"/>
              <a:t>Process according to type</a:t>
            </a:r>
          </a:p>
          <a:p>
            <a:pPr lvl="2" eaLnBrk="1" hangingPunct="1"/>
            <a:r>
              <a:rPr lang="en-US" sz="1800" dirty="0" smtClean="0">
                <a:ea typeface="ＭＳ Ｐゴシック" pitchFamily="-65" charset="-128"/>
              </a:rPr>
              <a:t>Update status vector of work stored on remote servers</a:t>
            </a:r>
          </a:p>
          <a:p>
            <a:pPr lvl="2" eaLnBrk="1" hangingPunct="1"/>
            <a:r>
              <a:rPr lang="en-US" sz="1800" dirty="0" smtClean="0">
                <a:ea typeface="ＭＳ Ｐゴシック" pitchFamily="-65" charset="-128"/>
              </a:rPr>
              <a:t>Manage work queue and request queue</a:t>
            </a:r>
          </a:p>
          <a:p>
            <a:pPr lvl="2" eaLnBrk="1" hangingPunct="1"/>
            <a:r>
              <a:rPr lang="en-US" sz="1800" dirty="0" smtClean="0">
                <a:ea typeface="ＭＳ Ｐゴシック" pitchFamily="-65" charset="-128"/>
              </a:rPr>
              <a:t>(may involve posting </a:t>
            </a:r>
            <a:r>
              <a:rPr lang="en-US" sz="1800" dirty="0" err="1" smtClean="0">
                <a:ea typeface="ＭＳ Ｐゴシック" pitchFamily="-65" charset="-128"/>
              </a:rPr>
              <a:t>MPI_Isends</a:t>
            </a:r>
            <a:r>
              <a:rPr lang="en-US" sz="1800" dirty="0" smtClean="0">
                <a:ea typeface="ＭＳ Ｐゴシック" pitchFamily="-65" charset="-128"/>
              </a:rPr>
              <a:t> to </a:t>
            </a:r>
            <a:r>
              <a:rPr lang="en-US" sz="1800" dirty="0" err="1" smtClean="0">
                <a:ea typeface="ＭＳ Ｐゴシック" pitchFamily="-65" charset="-128"/>
              </a:rPr>
              <a:t>isend</a:t>
            </a:r>
            <a:r>
              <a:rPr lang="en-US" sz="1800" dirty="0" smtClean="0">
                <a:ea typeface="ＭＳ Ｐゴシック" pitchFamily="-65" charset="-128"/>
              </a:rPr>
              <a:t> queue)</a:t>
            </a:r>
          </a:p>
          <a:p>
            <a:pPr lvl="1" eaLnBrk="1" hangingPunct="1"/>
            <a:r>
              <a:rPr lang="en-US" sz="2000" dirty="0" err="1" smtClean="0"/>
              <a:t>MPI_Test</a:t>
            </a:r>
            <a:r>
              <a:rPr lang="en-US" sz="2000" dirty="0" smtClean="0"/>
              <a:t> all requests in </a:t>
            </a:r>
            <a:r>
              <a:rPr lang="en-US" sz="2000" dirty="0" err="1" smtClean="0"/>
              <a:t>isend</a:t>
            </a:r>
            <a:r>
              <a:rPr lang="en-US" sz="2000" dirty="0" smtClean="0"/>
              <a:t> queue</a:t>
            </a:r>
          </a:p>
          <a:p>
            <a:pPr lvl="1" eaLnBrk="1" hangingPunct="1"/>
            <a:r>
              <a:rPr lang="en-US" sz="2000" dirty="0" smtClean="0"/>
              <a:t>Return to top of loop</a:t>
            </a:r>
          </a:p>
          <a:p>
            <a:pPr eaLnBrk="1" hangingPunct="1"/>
            <a:r>
              <a:rPr lang="en-US" sz="2400" dirty="0" smtClean="0">
                <a:ea typeface="ＭＳ Ｐゴシック" pitchFamily="-65" charset="-128"/>
                <a:cs typeface="ＭＳ Ｐゴシック" pitchFamily="-65" charset="-128"/>
              </a:rPr>
              <a:t>The status vector replaces single master or shared memory</a:t>
            </a:r>
          </a:p>
          <a:p>
            <a:pPr lvl="1" eaLnBrk="1" hangingPunct="1"/>
            <a:r>
              <a:rPr lang="en-US" sz="2000" dirty="0" smtClean="0"/>
              <a:t>Circulates every .1 second at high priority</a:t>
            </a:r>
          </a:p>
          <a:p>
            <a:pPr lvl="1" eaLnBrk="1" hangingPunct="1"/>
            <a:r>
              <a:rPr lang="en-US" sz="2000" dirty="0" smtClean="0"/>
              <a:t>Multiple ways to achieve priority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0191E1-308A-724E-B2EB-19891E79FAB6}" type="slidenum">
              <a:rPr lang="en-US" smtClean="0"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pPr/>
              <a:t>22</a:t>
            </a:fld>
            <a:endParaRPr lang="en-US" smtClean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296863"/>
            <a:ext cx="8221662" cy="511175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65" charset="-128"/>
                <a:cs typeface="ＭＳ Ｐゴシック" pitchFamily="-65" charset="-128"/>
              </a:rPr>
              <a:t>ADLB Uses Multiple MPI Features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8788" y="1100138"/>
            <a:ext cx="8380412" cy="4872037"/>
          </a:xfrm>
        </p:spPr>
        <p:txBody>
          <a:bodyPr/>
          <a:lstStyle/>
          <a:p>
            <a:pPr eaLnBrk="1" hangingPunct="1"/>
            <a:r>
              <a:rPr lang="en-US" sz="2000">
                <a:ea typeface="ＭＳ Ｐゴシック" pitchFamily="-65" charset="-128"/>
                <a:cs typeface="ＭＳ Ｐゴシック" pitchFamily="-65" charset="-128"/>
              </a:rPr>
              <a:t>ADLB_Init returns separate application communicator, so application can use MPI for its own purposes if it needs to.</a:t>
            </a:r>
          </a:p>
          <a:p>
            <a:pPr eaLnBrk="1" hangingPunct="1"/>
            <a:r>
              <a:rPr lang="en-US" sz="2000">
                <a:ea typeface="ＭＳ Ｐゴシック" pitchFamily="-65" charset="-128"/>
                <a:cs typeface="ＭＳ Ｐゴシック" pitchFamily="-65" charset="-128"/>
              </a:rPr>
              <a:t>Servers are in MPI_Iprobe loop for responsiveness.</a:t>
            </a:r>
          </a:p>
          <a:p>
            <a:pPr eaLnBrk="1" hangingPunct="1"/>
            <a:r>
              <a:rPr lang="en-US" sz="2000">
                <a:ea typeface="ＭＳ Ｐゴシック" pitchFamily="-65" charset="-128"/>
                <a:cs typeface="ＭＳ Ｐゴシック" pitchFamily="-65" charset="-128"/>
              </a:rPr>
              <a:t>MPI_Datatypes for some complex, structured messages (status)</a:t>
            </a:r>
          </a:p>
          <a:p>
            <a:pPr eaLnBrk="1" hangingPunct="1"/>
            <a:r>
              <a:rPr lang="en-US" sz="2000">
                <a:ea typeface="ＭＳ Ｐゴシック" pitchFamily="-65" charset="-128"/>
                <a:cs typeface="ＭＳ Ｐゴシック" pitchFamily="-65" charset="-128"/>
              </a:rPr>
              <a:t>Servers use nonblocking sends and receives, maintain queue of active MPI_Request objects.</a:t>
            </a:r>
          </a:p>
          <a:p>
            <a:pPr eaLnBrk="1" hangingPunct="1"/>
            <a:r>
              <a:rPr lang="en-US" sz="2000">
                <a:ea typeface="ＭＳ Ｐゴシック" pitchFamily="-65" charset="-128"/>
                <a:cs typeface="ＭＳ Ｐゴシック" pitchFamily="-65" charset="-128"/>
              </a:rPr>
              <a:t>Queue is traversed and each request kicked with MPI_Test each time through loop; could use MPI_Testany.  No MPI_Wait.</a:t>
            </a:r>
          </a:p>
          <a:p>
            <a:pPr eaLnBrk="1" hangingPunct="1"/>
            <a:r>
              <a:rPr lang="en-US" sz="2000">
                <a:ea typeface="ＭＳ Ｐゴシック" pitchFamily="-65" charset="-128"/>
                <a:cs typeface="ＭＳ Ｐゴシック" pitchFamily="-65" charset="-128"/>
              </a:rPr>
              <a:t>Client side uses MPI_Ssend to implement ADLB_Put in order to conserve memory on servers, MPI_Send for other actions.</a:t>
            </a:r>
          </a:p>
          <a:p>
            <a:pPr eaLnBrk="1" hangingPunct="1"/>
            <a:r>
              <a:rPr lang="en-US" sz="2000">
                <a:ea typeface="ＭＳ Ｐゴシック" pitchFamily="-65" charset="-128"/>
                <a:cs typeface="ＭＳ Ｐゴシック" pitchFamily="-65" charset="-128"/>
              </a:rPr>
              <a:t>Servers respond to requests with MPI_Rsend since MPI_Irecvs are known to be posted by clients before requests.</a:t>
            </a:r>
          </a:p>
          <a:p>
            <a:pPr eaLnBrk="1" hangingPunct="1"/>
            <a:r>
              <a:rPr lang="en-US" sz="2000">
                <a:ea typeface="ＭＳ Ｐゴシック" pitchFamily="-65" charset="-128"/>
                <a:cs typeface="ＭＳ Ｐゴシック" pitchFamily="-65" charset="-128"/>
              </a:rPr>
              <a:t>MPI provides portability:  laptop, Linux cluster, SiCortex, BG/P</a:t>
            </a:r>
          </a:p>
          <a:p>
            <a:pPr eaLnBrk="1" hangingPunct="1"/>
            <a:r>
              <a:rPr lang="en-US" sz="2000">
                <a:ea typeface="ＭＳ Ｐゴシック" pitchFamily="-65" charset="-128"/>
                <a:cs typeface="ＭＳ Ｐゴシック" pitchFamily="-65" charset="-128"/>
              </a:rPr>
              <a:t>MPI profiling library is used to understand application/ADLB behavior.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0B67C5-FF82-BE4B-8A7D-DAF7ADF02A1D}" type="slidenum">
              <a:rPr lang="en-US" smtClean="0"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pPr/>
              <a:t>23</a:t>
            </a:fld>
            <a:endParaRPr lang="en-US" smtClean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Alternate Implementation of the Same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2895600"/>
          </a:xfrm>
        </p:spPr>
        <p:txBody>
          <a:bodyPr/>
          <a:lstStyle/>
          <a:p>
            <a:r>
              <a:rPr lang="en-US" sz="2000" dirty="0" smtClean="0"/>
              <a:t>Motivation for 1-sided, single-server version</a:t>
            </a:r>
          </a:p>
          <a:p>
            <a:pPr lvl="1"/>
            <a:r>
              <a:rPr lang="en-US" sz="1800" dirty="0" smtClean="0"/>
              <a:t>Eliminate multiple views of “shared” queue data structure and the effort required to keep them (almost) coherent)</a:t>
            </a:r>
          </a:p>
          <a:p>
            <a:pPr lvl="1"/>
            <a:r>
              <a:rPr lang="en-US" sz="1800" dirty="0" smtClean="0"/>
              <a:t>Free up more processors for application calculations by eliminating most servers.</a:t>
            </a:r>
          </a:p>
          <a:p>
            <a:pPr lvl="1"/>
            <a:r>
              <a:rPr lang="en-US" sz="1800" dirty="0" smtClean="0"/>
              <a:t>Use larger client memory to store work packages</a:t>
            </a:r>
          </a:p>
          <a:p>
            <a:r>
              <a:rPr lang="en-US" sz="2000" dirty="0" smtClean="0"/>
              <a:t>Relies on “passive target” MPI-2 remote memory operations</a:t>
            </a:r>
          </a:p>
          <a:p>
            <a:r>
              <a:rPr lang="en-US" sz="2000" dirty="0" smtClean="0"/>
              <a:t>Single master proved to be a scalability bottleneck at 32,000 processors (8K nodes on BG/P) not because of processing capability but because of network congestion.</a:t>
            </a:r>
          </a:p>
          <a:p>
            <a:r>
              <a:rPr lang="en-US" sz="2000" dirty="0" smtClean="0"/>
              <a:t>Have not yet experimented with hybrid version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FC855-B79D-C548-B68A-FC65F99B691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Oval 4"/>
          <p:cNvSpPr/>
          <p:nvPr/>
        </p:nvSpPr>
        <p:spPr bwMode="auto">
          <a:xfrm>
            <a:off x="4114800" y="4800600"/>
            <a:ext cx="228600" cy="2286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bg2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819400" y="5410200"/>
            <a:ext cx="228600" cy="22860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5181600" y="5410200"/>
            <a:ext cx="228600" cy="22860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114800" y="6019800"/>
            <a:ext cx="228600" cy="22860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cxnSp>
        <p:nvCxnSpPr>
          <p:cNvPr id="14" name="AutoShape 35"/>
          <p:cNvCxnSpPr>
            <a:cxnSpLocks noChangeShapeType="1"/>
            <a:stCxn id="5" idx="5"/>
            <a:endCxn id="7" idx="1"/>
          </p:cNvCxnSpPr>
          <p:nvPr/>
        </p:nvCxnSpPr>
        <p:spPr bwMode="auto">
          <a:xfrm rot="16200000" flipH="1">
            <a:off x="4538522" y="4767122"/>
            <a:ext cx="447956" cy="90515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7" name="AutoShape 35"/>
          <p:cNvCxnSpPr>
            <a:cxnSpLocks noChangeShapeType="1"/>
            <a:stCxn id="6" idx="5"/>
            <a:endCxn id="8" idx="2"/>
          </p:cNvCxnSpPr>
          <p:nvPr/>
        </p:nvCxnSpPr>
        <p:spPr bwMode="auto">
          <a:xfrm rot="16200000" flipH="1">
            <a:off x="3300272" y="5319572"/>
            <a:ext cx="528778" cy="110027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" name="AutoShape 35"/>
          <p:cNvCxnSpPr>
            <a:cxnSpLocks noChangeShapeType="1"/>
            <a:stCxn id="8" idx="6"/>
            <a:endCxn id="7" idx="3"/>
          </p:cNvCxnSpPr>
          <p:nvPr/>
        </p:nvCxnSpPr>
        <p:spPr bwMode="auto">
          <a:xfrm flipV="1">
            <a:off x="4343400" y="5605322"/>
            <a:ext cx="871678" cy="52877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3" name="AutoShape 35"/>
          <p:cNvCxnSpPr>
            <a:cxnSpLocks noChangeShapeType="1"/>
            <a:stCxn id="6" idx="7"/>
            <a:endCxn id="5" idx="3"/>
          </p:cNvCxnSpPr>
          <p:nvPr/>
        </p:nvCxnSpPr>
        <p:spPr bwMode="auto">
          <a:xfrm rot="5400000" flipH="1" flipV="1">
            <a:off x="3357422" y="4652822"/>
            <a:ext cx="447956" cy="113375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8" name="TextBox 27"/>
          <p:cNvSpPr txBox="1"/>
          <p:nvPr/>
        </p:nvSpPr>
        <p:spPr>
          <a:xfrm>
            <a:off x="4821919" y="5791200"/>
            <a:ext cx="8930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MPI_Get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67000" y="5791200"/>
            <a:ext cx="877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MPI_Put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539601" y="4797623"/>
            <a:ext cx="1043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ADLB_Get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819400" y="4800600"/>
            <a:ext cx="10229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ADLB_Put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ADLB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r>
              <a:rPr lang="en-US" dirty="0" smtClean="0"/>
              <a:t>Web site is   </a:t>
            </a:r>
            <a:r>
              <a:rPr lang="en-US" dirty="0" smtClean="0">
                <a:hlinkClick r:id="rId2"/>
              </a:rPr>
              <a:t>http://www.cs.mtsu.edu/~rbutler/adlb</a:t>
            </a:r>
            <a:endParaRPr lang="en-US" dirty="0" smtClean="0"/>
          </a:p>
          <a:p>
            <a:r>
              <a:rPr lang="en-US" dirty="0" smtClean="0"/>
              <a:t>To download </a:t>
            </a:r>
            <a:r>
              <a:rPr lang="en-US" dirty="0" err="1" smtClean="0"/>
              <a:t>adlb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svn</a:t>
            </a:r>
            <a:r>
              <a:rPr lang="en-US" dirty="0" smtClean="0"/>
              <a:t> co http://</a:t>
            </a:r>
            <a:r>
              <a:rPr lang="en-US" dirty="0" err="1" smtClean="0"/>
              <a:t>svn.cs.mtsu.edu/svn/adlbm/trunk</a:t>
            </a:r>
            <a:r>
              <a:rPr lang="en-US" dirty="0" smtClean="0"/>
              <a:t> </a:t>
            </a:r>
            <a:r>
              <a:rPr lang="en-US" dirty="0" err="1" smtClean="0"/>
              <a:t>adlbm</a:t>
            </a:r>
            <a:endParaRPr lang="en-US" dirty="0" smtClean="0"/>
          </a:p>
          <a:p>
            <a:r>
              <a:rPr lang="en-US" dirty="0" smtClean="0"/>
              <a:t>What you get:</a:t>
            </a:r>
          </a:p>
          <a:p>
            <a:pPr lvl="1"/>
            <a:r>
              <a:rPr lang="en-US" dirty="0" smtClean="0"/>
              <a:t>source code (both versions)</a:t>
            </a:r>
          </a:p>
          <a:p>
            <a:pPr lvl="1"/>
            <a:r>
              <a:rPr lang="en-US" dirty="0" smtClean="0"/>
              <a:t>configure script and </a:t>
            </a:r>
            <a:r>
              <a:rPr lang="en-US" dirty="0" err="1" smtClean="0"/>
              <a:t>Makefile</a:t>
            </a:r>
            <a:endParaRPr lang="en-US" dirty="0" smtClean="0"/>
          </a:p>
          <a:p>
            <a:pPr lvl="1"/>
            <a:r>
              <a:rPr lang="en-US" dirty="0" smtClean="0"/>
              <a:t>README, with API documentation</a:t>
            </a:r>
          </a:p>
          <a:p>
            <a:pPr lvl="1"/>
            <a:r>
              <a:rPr lang="en-US" dirty="0" smtClean="0"/>
              <a:t>Examples</a:t>
            </a:r>
          </a:p>
          <a:p>
            <a:pPr lvl="2"/>
            <a:r>
              <a:rPr lang="en-US" dirty="0" smtClean="0"/>
              <a:t>Sudoku</a:t>
            </a:r>
          </a:p>
          <a:p>
            <a:pPr lvl="2"/>
            <a:r>
              <a:rPr lang="en-US" dirty="0" smtClean="0"/>
              <a:t>Batcher</a:t>
            </a:r>
          </a:p>
          <a:p>
            <a:pPr lvl="3"/>
            <a:r>
              <a:rPr lang="en-US" dirty="0" smtClean="0"/>
              <a:t>Batcher README</a:t>
            </a:r>
          </a:p>
          <a:p>
            <a:pPr lvl="2"/>
            <a:r>
              <a:rPr lang="en-US" dirty="0" smtClean="0"/>
              <a:t>Traveling Salesman Problem</a:t>
            </a:r>
          </a:p>
          <a:p>
            <a:r>
              <a:rPr lang="en-US" dirty="0" smtClean="0"/>
              <a:t>To run your application</a:t>
            </a:r>
          </a:p>
          <a:p>
            <a:pPr lvl="1"/>
            <a:r>
              <a:rPr lang="en-US" dirty="0" smtClean="0"/>
              <a:t>configure, make to build ADLB library</a:t>
            </a:r>
          </a:p>
          <a:p>
            <a:pPr lvl="1"/>
            <a:r>
              <a:rPr lang="en-US" dirty="0" smtClean="0"/>
              <a:t>Compile your application with </a:t>
            </a:r>
            <a:r>
              <a:rPr lang="en-US" dirty="0" err="1" smtClean="0"/>
              <a:t>mpicc</a:t>
            </a:r>
            <a:r>
              <a:rPr lang="en-US" dirty="0" smtClean="0"/>
              <a:t>, use </a:t>
            </a:r>
            <a:r>
              <a:rPr lang="en-US" dirty="0" err="1" smtClean="0"/>
              <a:t>Makefile</a:t>
            </a:r>
            <a:r>
              <a:rPr lang="en-US" dirty="0" smtClean="0"/>
              <a:t> as example</a:t>
            </a:r>
          </a:p>
          <a:p>
            <a:pPr lvl="1"/>
            <a:r>
              <a:rPr lang="en-US" dirty="0" smtClean="0"/>
              <a:t>Run with </a:t>
            </a:r>
            <a:r>
              <a:rPr lang="en-US" dirty="0" err="1" smtClean="0"/>
              <a:t>mpiexec</a:t>
            </a:r>
            <a:endParaRPr lang="en-US" dirty="0" smtClean="0"/>
          </a:p>
          <a:p>
            <a:r>
              <a:rPr lang="en-US" dirty="0" smtClean="0"/>
              <a:t>Problems/complaints/kudos to {</a:t>
            </a:r>
            <a:r>
              <a:rPr lang="en-US" dirty="0" err="1" smtClean="0"/>
              <a:t>lusk,rbutler}@mcs.anl.gov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FC855-B79D-C548-B68A-FC65F99B691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5" name="Picture 4" descr="usa1350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965325"/>
            <a:ext cx="4560853" cy="2987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r>
              <a:rPr lang="en-US" sz="2000" dirty="0" smtClean="0"/>
              <a:t>API design</a:t>
            </a:r>
          </a:p>
          <a:p>
            <a:pPr lvl="1"/>
            <a:r>
              <a:rPr lang="en-US" sz="1800" dirty="0" smtClean="0"/>
              <a:t>Some higher-level function calls might be useful</a:t>
            </a:r>
          </a:p>
          <a:p>
            <a:pPr lvl="1"/>
            <a:r>
              <a:rPr lang="en-US" sz="1800" dirty="0" smtClean="0"/>
              <a:t>User community will generate these</a:t>
            </a:r>
          </a:p>
          <a:p>
            <a:r>
              <a:rPr lang="en-US" sz="2000" dirty="0" smtClean="0"/>
              <a:t>Implementations</a:t>
            </a:r>
          </a:p>
          <a:p>
            <a:pPr lvl="1"/>
            <a:r>
              <a:rPr lang="en-US" sz="1800" dirty="0" smtClean="0"/>
              <a:t>The one-sided version</a:t>
            </a:r>
          </a:p>
          <a:p>
            <a:pPr lvl="2"/>
            <a:r>
              <a:rPr lang="en-US" sz="1600" dirty="0" smtClean="0"/>
              <a:t>implemented</a:t>
            </a:r>
          </a:p>
          <a:p>
            <a:pPr lvl="2"/>
            <a:r>
              <a:rPr lang="en-US" sz="1600" dirty="0" smtClean="0"/>
              <a:t>single server to coordinate matching of requests to work units</a:t>
            </a:r>
          </a:p>
          <a:p>
            <a:pPr lvl="2"/>
            <a:r>
              <a:rPr lang="en-US" sz="1600" dirty="0" smtClean="0"/>
              <a:t>stores work units on client processes</a:t>
            </a:r>
          </a:p>
          <a:p>
            <a:pPr lvl="2"/>
            <a:r>
              <a:rPr lang="en-US" sz="1600" dirty="0" smtClean="0"/>
              <a:t>Uses </a:t>
            </a:r>
            <a:r>
              <a:rPr lang="en-US" sz="1600" dirty="0" err="1" smtClean="0"/>
              <a:t>MPI_Put</a:t>
            </a:r>
            <a:r>
              <a:rPr lang="en-US" sz="1600" dirty="0" smtClean="0"/>
              <a:t>/Get (passive target) to move work</a:t>
            </a:r>
          </a:p>
          <a:p>
            <a:pPr lvl="2"/>
            <a:r>
              <a:rPr lang="en-US" sz="1600" dirty="0" smtClean="0"/>
              <a:t>Hit scalability wall for GFMC at about 8000 processes</a:t>
            </a:r>
          </a:p>
          <a:p>
            <a:pPr lvl="1"/>
            <a:r>
              <a:rPr lang="en-US" sz="1800" dirty="0" smtClean="0"/>
              <a:t>The thread version</a:t>
            </a:r>
          </a:p>
          <a:p>
            <a:pPr lvl="2"/>
            <a:r>
              <a:rPr lang="en-US" sz="1600" dirty="0" smtClean="0"/>
              <a:t>uses separate thread on each client; no servers</a:t>
            </a:r>
          </a:p>
          <a:p>
            <a:pPr lvl="2"/>
            <a:r>
              <a:rPr lang="en-US" sz="1600" dirty="0" smtClean="0"/>
              <a:t>the original plan</a:t>
            </a:r>
          </a:p>
          <a:p>
            <a:pPr lvl="2"/>
            <a:r>
              <a:rPr lang="en-US" sz="1600" dirty="0" smtClean="0"/>
              <a:t>maybe for BG/Q, where there are more threads per node</a:t>
            </a:r>
          </a:p>
          <a:p>
            <a:pPr lvl="2"/>
            <a:r>
              <a:rPr lang="en-US" sz="1600" dirty="0" smtClean="0"/>
              <a:t>not re-implemented (yet)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FC855-B79D-C548-B68A-FC65F99B691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Philosophical Accomplishment:  Scalability need not come at the expense of complexity</a:t>
            </a:r>
          </a:p>
          <a:p>
            <a:endParaRPr lang="en-US" sz="2400" dirty="0" smtClean="0"/>
          </a:p>
          <a:p>
            <a:r>
              <a:rPr lang="en-US" sz="2400" dirty="0" smtClean="0"/>
              <a:t>The Practical Accomplishment:  Multiple uses</a:t>
            </a:r>
          </a:p>
          <a:p>
            <a:pPr lvl="1"/>
            <a:r>
              <a:rPr lang="en-US" sz="2200" dirty="0" smtClean="0"/>
              <a:t>As high-level library to make simple applications scalable</a:t>
            </a:r>
          </a:p>
          <a:p>
            <a:pPr lvl="1"/>
            <a:r>
              <a:rPr lang="en-US" sz="2200" dirty="0" smtClean="0"/>
              <a:t>As execution engine for</a:t>
            </a:r>
          </a:p>
          <a:p>
            <a:pPr lvl="2"/>
            <a:r>
              <a:rPr lang="en-US" sz="2000" dirty="0" smtClean="0"/>
              <a:t>complicated applications (like GFMC)</a:t>
            </a:r>
          </a:p>
          <a:p>
            <a:pPr lvl="2"/>
            <a:r>
              <a:rPr lang="en-US" sz="2000" dirty="0" smtClean="0"/>
              <a:t>higher-level “many-task” programming models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FC855-B79D-C548-B68A-FC65F99B691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-65" charset="-128"/>
                <a:cs typeface="ＭＳ Ｐゴシック" pitchFamily="-65" charset="-128"/>
              </a:rPr>
              <a:t>The End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2C303E-93EC-094F-8752-0591EE8B95BB}" type="slidenum">
              <a:rPr lang="en-US" smtClean="0">
                <a:latin typeface="Arial" pitchFamily="-65" charset="0"/>
              </a:rPr>
              <a:pPr/>
              <a:t>28</a:t>
            </a:fld>
            <a:endParaRPr lang="en-US" smtClean="0">
              <a:latin typeface="Arial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Classes of Parallel Programming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Data Parallelism</a:t>
            </a:r>
          </a:p>
          <a:p>
            <a:pPr lvl="1"/>
            <a:r>
              <a:rPr lang="en-US" sz="1800" dirty="0" smtClean="0"/>
              <a:t>Parallelism arises from the fact that physics is largely local</a:t>
            </a:r>
          </a:p>
          <a:p>
            <a:pPr lvl="1"/>
            <a:r>
              <a:rPr lang="en-US" sz="1800" dirty="0" smtClean="0"/>
              <a:t>Same operations carried out on different data representing different patches of space</a:t>
            </a:r>
          </a:p>
          <a:p>
            <a:pPr lvl="1"/>
            <a:r>
              <a:rPr lang="en-US" sz="1800" dirty="0" smtClean="0"/>
              <a:t>Communication usually necessary between patches (local)</a:t>
            </a:r>
          </a:p>
          <a:p>
            <a:pPr lvl="2"/>
            <a:r>
              <a:rPr lang="en-US" sz="1600" dirty="0" smtClean="0"/>
              <a:t>global (collective) communication sometimes also needed</a:t>
            </a:r>
          </a:p>
          <a:p>
            <a:pPr lvl="1"/>
            <a:r>
              <a:rPr lang="en-US" sz="1800" dirty="0" smtClean="0"/>
              <a:t>Load balancing sometimes needed</a:t>
            </a:r>
          </a:p>
          <a:p>
            <a:r>
              <a:rPr lang="en-US" sz="2000" dirty="0" smtClean="0"/>
              <a:t>Task Parallelism</a:t>
            </a:r>
          </a:p>
          <a:p>
            <a:pPr lvl="1"/>
            <a:r>
              <a:rPr lang="en-US" sz="1800" dirty="0" smtClean="0"/>
              <a:t>Work to be done consists of largely independent tasks, perhaps not all of the same type</a:t>
            </a:r>
          </a:p>
          <a:p>
            <a:pPr lvl="1"/>
            <a:r>
              <a:rPr lang="en-US" sz="1800" dirty="0" smtClean="0"/>
              <a:t>Little or no communication between tasks</a:t>
            </a:r>
          </a:p>
          <a:p>
            <a:pPr lvl="1"/>
            <a:r>
              <a:rPr lang="en-US" sz="1800" dirty="0" smtClean="0"/>
              <a:t>Traditionally needs a separate “master” task for scheduling</a:t>
            </a:r>
          </a:p>
          <a:p>
            <a:pPr lvl="1"/>
            <a:r>
              <a:rPr lang="en-US" sz="1800" dirty="0" smtClean="0"/>
              <a:t>Load balancing fundamental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FC855-B79D-C548-B68A-FC65F99B691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Balancing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Definition:  the assignment (scheduling) of tasks (code + data) to processes so as to minimize the total idle times of processes</a:t>
            </a:r>
          </a:p>
          <a:p>
            <a:r>
              <a:rPr lang="en-US" sz="2000" dirty="0" smtClean="0"/>
              <a:t>Static load balancing</a:t>
            </a:r>
          </a:p>
          <a:p>
            <a:pPr lvl="1"/>
            <a:r>
              <a:rPr lang="en-US" sz="1800" dirty="0" smtClean="0"/>
              <a:t>all tasks are known in advance and pre-assigned to processes</a:t>
            </a:r>
          </a:p>
          <a:p>
            <a:pPr lvl="1"/>
            <a:r>
              <a:rPr lang="en-US" sz="1800" dirty="0" smtClean="0"/>
              <a:t>works well if all tasks take the same amount of time</a:t>
            </a:r>
          </a:p>
          <a:p>
            <a:pPr lvl="1"/>
            <a:r>
              <a:rPr lang="en-US" sz="1800" dirty="0" smtClean="0"/>
              <a:t>requires no coordination process</a:t>
            </a:r>
          </a:p>
          <a:p>
            <a:r>
              <a:rPr lang="en-US" sz="2000" dirty="0" smtClean="0"/>
              <a:t>Dynamic load balancing</a:t>
            </a:r>
          </a:p>
          <a:p>
            <a:pPr lvl="1"/>
            <a:r>
              <a:rPr lang="en-US" sz="1800" dirty="0" smtClean="0"/>
              <a:t>tasks are assigned to processes by coordinating process when processes become available</a:t>
            </a:r>
          </a:p>
          <a:p>
            <a:pPr lvl="1"/>
            <a:r>
              <a:rPr lang="en-US" sz="1800" dirty="0" smtClean="0"/>
              <a:t>Requires communication between manager and worker processes</a:t>
            </a:r>
          </a:p>
          <a:p>
            <a:pPr lvl="1"/>
            <a:r>
              <a:rPr lang="en-US" sz="1800" dirty="0" smtClean="0"/>
              <a:t>Tasks may create additional tasks</a:t>
            </a:r>
          </a:p>
          <a:p>
            <a:pPr lvl="1"/>
            <a:r>
              <a:rPr lang="en-US" sz="1800" dirty="0" smtClean="0"/>
              <a:t>Tasks may be quite different from one another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FC855-B79D-C548-B68A-FC65F99B69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572250"/>
            <a:ext cx="1371600" cy="209550"/>
          </a:xfrm>
          <a:noFill/>
        </p:spPr>
        <p:txBody>
          <a:bodyPr/>
          <a:lstStyle/>
          <a:p>
            <a:pPr algn="l"/>
            <a:fld id="{E68C0AA3-18AC-C045-9713-0EDBCAB01577}" type="slidenum">
              <a:rPr lang="en-US" sz="1000">
                <a:latin typeface="Arial" pitchFamily="-65" charset="0"/>
              </a:rPr>
              <a:pPr algn="l"/>
              <a:t>5</a:t>
            </a:fld>
            <a:endParaRPr lang="en-US" sz="1000">
              <a:latin typeface="Arial" pitchFamily="-65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976312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Green’s Function Monte Carlo – A Complex Application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46137"/>
            <a:ext cx="8224838" cy="5056188"/>
          </a:xfrm>
        </p:spPr>
        <p:txBody>
          <a:bodyPr/>
          <a:lstStyle/>
          <a:p>
            <a:pPr eaLnBrk="1" hangingPunct="1"/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Green’s Function Monte Carlo -- the “gold standard” for </a:t>
            </a:r>
            <a:r>
              <a:rPr lang="en-US" sz="2000" i="1" dirty="0" err="1">
                <a:ea typeface="ＭＳ Ｐゴシック" pitchFamily="-65" charset="-128"/>
                <a:cs typeface="ＭＳ Ｐゴシック" pitchFamily="-65" charset="-128"/>
              </a:rPr>
              <a:t>ab</a:t>
            </a:r>
            <a:r>
              <a:rPr lang="en-US" sz="2000" i="1" dirty="0">
                <a:ea typeface="ＭＳ Ｐゴシック" pitchFamily="-65" charset="-128"/>
                <a:cs typeface="ＭＳ Ｐゴシック" pitchFamily="-65" charset="-128"/>
              </a:rPr>
              <a:t> initio</a:t>
            </a:r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 calculations in nuclear physics at </a:t>
            </a:r>
            <a:r>
              <a:rPr lang="en-US" sz="2000" dirty="0" smtClean="0">
                <a:ea typeface="ＭＳ Ｐゴシック" pitchFamily="-65" charset="-128"/>
                <a:cs typeface="ＭＳ Ｐゴシック" pitchFamily="-65" charset="-128"/>
              </a:rPr>
              <a:t>Argonne (Steve Pieper, PHY)</a:t>
            </a:r>
          </a:p>
          <a:p>
            <a:pPr eaLnBrk="1" hangingPunct="1"/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A non-trivial master/slave algorithm, with assorted work types and priorities; multiple processes create </a:t>
            </a:r>
            <a:r>
              <a:rPr lang="en-US" sz="2000" dirty="0" smtClean="0">
                <a:ea typeface="ＭＳ Ｐゴシック" pitchFamily="-65" charset="-128"/>
                <a:cs typeface="ＭＳ Ｐゴシック" pitchFamily="-65" charset="-128"/>
              </a:rPr>
              <a:t>work dynamically; </a:t>
            </a:r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large work units</a:t>
            </a:r>
          </a:p>
          <a:p>
            <a:pPr eaLnBrk="1" hangingPunct="1"/>
            <a:r>
              <a:rPr lang="en-US" sz="2000" dirty="0" smtClean="0">
                <a:ea typeface="ＭＳ Ｐゴシック" pitchFamily="-65" charset="-128"/>
                <a:cs typeface="ＭＳ Ｐゴシック" pitchFamily="-65" charset="-128"/>
              </a:rPr>
              <a:t>Had </a:t>
            </a:r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scaled to 2000 processors on BG/L a little over</a:t>
            </a:r>
            <a:r>
              <a:rPr lang="en-US" sz="2000" dirty="0" smtClean="0">
                <a:ea typeface="ＭＳ Ｐゴシック" pitchFamily="-65" charset="-128"/>
                <a:cs typeface="ＭＳ Ｐゴシック" pitchFamily="-65" charset="-128"/>
              </a:rPr>
              <a:t> four years </a:t>
            </a:r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ago, then hit scalability wall.</a:t>
            </a:r>
          </a:p>
          <a:p>
            <a:pPr eaLnBrk="1" hangingPunct="1"/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Need to get to 10’s of thousands of processors at least, in order to carry out calculations on </a:t>
            </a:r>
            <a:r>
              <a:rPr lang="en-US" sz="2000" baseline="30000" dirty="0">
                <a:ea typeface="ＭＳ Ｐゴシック" pitchFamily="-65" charset="-128"/>
                <a:cs typeface="ＭＳ Ｐゴシック" pitchFamily="-65" charset="-128"/>
              </a:rPr>
              <a:t>12</a:t>
            </a:r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C, an explicit goal of the UNEDF SciDAC project.</a:t>
            </a:r>
          </a:p>
          <a:p>
            <a:pPr eaLnBrk="1" hangingPunct="1"/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The algorithm</a:t>
            </a:r>
            <a:r>
              <a:rPr lang="en-US" sz="2000" dirty="0" smtClean="0">
                <a:ea typeface="ＭＳ Ｐゴシック" pitchFamily="-65" charset="-128"/>
                <a:cs typeface="ＭＳ Ｐゴシック" pitchFamily="-65" charset="-128"/>
              </a:rPr>
              <a:t> threatened to </a:t>
            </a:r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become even more complex, with more types and dependencies among work units, together with smaller work units</a:t>
            </a:r>
          </a:p>
          <a:p>
            <a:pPr eaLnBrk="1" hangingPunct="1"/>
            <a:r>
              <a:rPr lang="en-US" sz="2000" dirty="0" smtClean="0">
                <a:ea typeface="ＭＳ Ｐゴシック" pitchFamily="-65" charset="-128"/>
                <a:cs typeface="ＭＳ Ｐゴシック" pitchFamily="-65" charset="-128"/>
              </a:rPr>
              <a:t>Wanted </a:t>
            </a:r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to maintain master/slave structure of physics code</a:t>
            </a:r>
          </a:p>
          <a:p>
            <a:pPr eaLnBrk="1" hangingPunct="1"/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This situation</a:t>
            </a:r>
            <a:r>
              <a:rPr lang="en-US" sz="2000" dirty="0" smtClean="0">
                <a:ea typeface="ＭＳ Ｐゴシック" pitchFamily="-65" charset="-128"/>
                <a:cs typeface="ＭＳ Ｐゴシック" pitchFamily="-65" charset="-128"/>
              </a:rPr>
              <a:t> brought forth ADLB</a:t>
            </a:r>
          </a:p>
          <a:p>
            <a:pPr eaLnBrk="1" hangingPunct="1"/>
            <a:r>
              <a:rPr lang="en-US" sz="2000" dirty="0" smtClean="0">
                <a:ea typeface="ＭＳ Ｐゴシック" pitchFamily="-65" charset="-128"/>
                <a:cs typeface="ＭＳ Ｐゴシック" pitchFamily="-65" charset="-128"/>
              </a:rPr>
              <a:t>Achieving scalability has been a multi-step process</a:t>
            </a:r>
            <a:endParaRPr lang="en-US" dirty="0" smtClean="0"/>
          </a:p>
          <a:p>
            <a:pPr lvl="1" eaLnBrk="1" hangingPunct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balancing processing</a:t>
            </a:r>
          </a:p>
          <a:p>
            <a:pPr lvl="1" eaLnBrk="1" hangingPunct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balancing memory</a:t>
            </a:r>
          </a:p>
          <a:p>
            <a:pPr lvl="1" eaLnBrk="1" hangingPunct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balancing communication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Design a library that would:</a:t>
            </a:r>
          </a:p>
          <a:p>
            <a:pPr lvl="1"/>
            <a:r>
              <a:rPr lang="en-US" sz="2000" dirty="0" smtClean="0"/>
              <a:t>allow GFMC to retain its basic master/slave structure</a:t>
            </a:r>
          </a:p>
          <a:p>
            <a:pPr lvl="1"/>
            <a:r>
              <a:rPr lang="en-US" sz="2000" dirty="0" smtClean="0"/>
              <a:t>eliminate visibility of MPI in the application, thus simplifying the programming model</a:t>
            </a:r>
          </a:p>
          <a:p>
            <a:pPr lvl="1"/>
            <a:r>
              <a:rPr lang="en-US" sz="2000" dirty="0" smtClean="0"/>
              <a:t>scale to the largest machines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FC855-B79D-C548-B68A-FC65F99B691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1663" cy="403225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Generic Master</a:t>
            </a:r>
            <a:r>
              <a:rPr lang="en-US" dirty="0">
                <a:ea typeface="ＭＳ Ｐゴシック" pitchFamily="-65" charset="-128"/>
                <a:cs typeface="ＭＳ Ｐゴシック" pitchFamily="-65" charset="-128"/>
              </a:rPr>
              <a:t>/</a:t>
            </a:r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Slave Algorithm</a:t>
            </a:r>
            <a:endParaRPr lang="en-US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8788" y="3200400"/>
            <a:ext cx="8224837" cy="3227388"/>
          </a:xfrm>
        </p:spPr>
        <p:txBody>
          <a:bodyPr/>
          <a:lstStyle/>
          <a:p>
            <a:pPr eaLnBrk="1" hangingPunct="1"/>
            <a:r>
              <a:rPr lang="en-US" sz="2000" dirty="0" smtClean="0">
                <a:ea typeface="ＭＳ Ｐゴシック" pitchFamily="-65" charset="-128"/>
                <a:cs typeface="ＭＳ Ｐゴシック" pitchFamily="-65" charset="-128"/>
              </a:rPr>
              <a:t>Easily implemented in MPI</a:t>
            </a:r>
          </a:p>
          <a:p>
            <a:pPr eaLnBrk="1" hangingPunct="1"/>
            <a:r>
              <a:rPr lang="en-US" sz="2000" dirty="0" smtClean="0">
                <a:ea typeface="ＭＳ Ｐゴシック" pitchFamily="-65" charset="-128"/>
                <a:cs typeface="ＭＳ Ｐゴシック" pitchFamily="-65" charset="-128"/>
              </a:rPr>
              <a:t>Solves some problems</a:t>
            </a:r>
          </a:p>
          <a:p>
            <a:pPr lvl="1" eaLnBrk="1" hangingPunct="1"/>
            <a:r>
              <a:rPr lang="en-US" sz="1600" dirty="0" smtClean="0">
                <a:ea typeface="ＭＳ Ｐゴシック" pitchFamily="-65" charset="-128"/>
                <a:cs typeface="ＭＳ Ｐゴシック" pitchFamily="-65" charset="-128"/>
              </a:rPr>
              <a:t>implements dynamic load balancing</a:t>
            </a:r>
          </a:p>
          <a:p>
            <a:pPr lvl="1" eaLnBrk="1" hangingPunct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termination</a:t>
            </a:r>
          </a:p>
          <a:p>
            <a:pPr lvl="1" eaLnBrk="1" hangingPunct="1"/>
            <a:r>
              <a:rPr lang="en-US" sz="1600" dirty="0" smtClean="0">
                <a:ea typeface="ＭＳ Ｐゴシック" pitchFamily="-65" charset="-128"/>
                <a:cs typeface="ＭＳ Ｐゴシック" pitchFamily="-65" charset="-128"/>
              </a:rPr>
              <a:t>dynamic task creation</a:t>
            </a:r>
          </a:p>
          <a:p>
            <a:pPr lvl="1" eaLnBrk="1" hangingPunct="1"/>
            <a:r>
              <a:rPr lang="en-US" dirty="0" smtClean="0">
                <a:ea typeface="ＭＳ Ｐゴシック" pitchFamily="-65" charset="-128"/>
                <a:cs typeface="ＭＳ Ｐゴシック" pitchFamily="-65" charset="-128"/>
              </a:rPr>
              <a:t>can implement workflow structure of tasks</a:t>
            </a:r>
          </a:p>
          <a:p>
            <a:pPr eaLnBrk="1" hangingPunct="1"/>
            <a:r>
              <a:rPr lang="en-US" dirty="0" smtClean="0"/>
              <a:t>Scalability problems</a:t>
            </a:r>
            <a:endParaRPr lang="en-US" sz="1400" dirty="0" smtClean="0"/>
          </a:p>
          <a:p>
            <a:pPr lvl="1" eaLnBrk="1" hangingPunct="1"/>
            <a:r>
              <a:rPr lang="en-US" dirty="0" smtClean="0"/>
              <a:t>Master can become a communication bottleneck (granularity dependent)</a:t>
            </a:r>
          </a:p>
          <a:p>
            <a:pPr lvl="1" eaLnBrk="1" hangingPunct="1"/>
            <a:r>
              <a:rPr lang="en-US" dirty="0" smtClean="0"/>
              <a:t>Memory can become a bottleneck (depends on task description size)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3AB780-19EF-9A49-8372-23A036B24B99}" type="slidenum">
              <a:rPr lang="en-US" smtClean="0"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pPr/>
              <a:t>7</a:t>
            </a:fld>
            <a:endParaRPr lang="en-US" smtClean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grpSp>
        <p:nvGrpSpPr>
          <p:cNvPr id="23557" name="Group 4"/>
          <p:cNvGrpSpPr>
            <a:grpSpLocks/>
          </p:cNvGrpSpPr>
          <p:nvPr/>
        </p:nvGrpSpPr>
        <p:grpSpPr bwMode="auto">
          <a:xfrm>
            <a:off x="838200" y="1219200"/>
            <a:ext cx="7543800" cy="1600200"/>
            <a:chOff x="528" y="2064"/>
            <a:chExt cx="4752" cy="1392"/>
          </a:xfrm>
        </p:grpSpPr>
        <p:sp>
          <p:nvSpPr>
            <p:cNvPr id="180229" name="Rectangle 5"/>
            <p:cNvSpPr>
              <a:spLocks noChangeArrowheads="1"/>
            </p:cNvSpPr>
            <p:nvPr/>
          </p:nvSpPr>
          <p:spPr bwMode="auto">
            <a:xfrm>
              <a:off x="2448" y="2064"/>
              <a:ext cx="912" cy="38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203200" dist="50800" dir="2700000">
                <a:srgbClr val="000000">
                  <a:alpha val="43000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kumimoji="1" lang="en-US" sz="2000" dirty="0">
                  <a:ea typeface="MS PGothic" charset="0"/>
                  <a:cs typeface="MS PGothic" charset="0"/>
                </a:rPr>
                <a:t>Master</a:t>
              </a:r>
            </a:p>
          </p:txBody>
        </p:sp>
        <p:sp>
          <p:nvSpPr>
            <p:cNvPr id="180230" name="Rectangle 6"/>
            <p:cNvSpPr>
              <a:spLocks noChangeArrowheads="1"/>
            </p:cNvSpPr>
            <p:nvPr/>
          </p:nvSpPr>
          <p:spPr bwMode="auto">
            <a:xfrm>
              <a:off x="528" y="3072"/>
              <a:ext cx="864" cy="38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203200" dist="50800" dir="2700000">
                <a:srgbClr val="000000">
                  <a:alpha val="43000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kumimoji="1" lang="en-US" sz="2000" dirty="0">
                  <a:ea typeface="MS PGothic" charset="0"/>
                  <a:cs typeface="MS PGothic" charset="0"/>
                </a:rPr>
                <a:t>Slave</a:t>
              </a:r>
            </a:p>
          </p:txBody>
        </p:sp>
        <p:sp>
          <p:nvSpPr>
            <p:cNvPr id="180231" name="Rectangle 7"/>
            <p:cNvSpPr>
              <a:spLocks noChangeArrowheads="1"/>
            </p:cNvSpPr>
            <p:nvPr/>
          </p:nvSpPr>
          <p:spPr bwMode="auto">
            <a:xfrm>
              <a:off x="1500" y="3072"/>
              <a:ext cx="864" cy="38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203200" dist="50800" dir="2700000">
                <a:srgbClr val="000000">
                  <a:alpha val="43000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kumimoji="1" lang="en-US" sz="2000" dirty="0">
                  <a:ea typeface="MS PGothic" charset="0"/>
                  <a:cs typeface="MS PGothic" charset="0"/>
                </a:rPr>
                <a:t>Slave</a:t>
              </a:r>
            </a:p>
          </p:txBody>
        </p:sp>
        <p:sp>
          <p:nvSpPr>
            <p:cNvPr id="180232" name="Rectangle 8"/>
            <p:cNvSpPr>
              <a:spLocks noChangeArrowheads="1"/>
            </p:cNvSpPr>
            <p:nvPr/>
          </p:nvSpPr>
          <p:spPr bwMode="auto">
            <a:xfrm>
              <a:off x="2472" y="3072"/>
              <a:ext cx="864" cy="38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203200" dist="50800" dir="2700000">
                <a:srgbClr val="000000">
                  <a:alpha val="43000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kumimoji="1" lang="en-US" sz="2000">
                  <a:ea typeface="MS PGothic" charset="0"/>
                  <a:cs typeface="MS PGothic" charset="0"/>
                </a:rPr>
                <a:t>Slave</a:t>
              </a:r>
            </a:p>
          </p:txBody>
        </p:sp>
        <p:sp>
          <p:nvSpPr>
            <p:cNvPr id="180233" name="Rectangle 9"/>
            <p:cNvSpPr>
              <a:spLocks noChangeArrowheads="1"/>
            </p:cNvSpPr>
            <p:nvPr/>
          </p:nvSpPr>
          <p:spPr bwMode="auto">
            <a:xfrm>
              <a:off x="3444" y="3072"/>
              <a:ext cx="864" cy="38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203200" dist="50800" dir="2700000">
                <a:srgbClr val="000000">
                  <a:alpha val="43000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kumimoji="1" lang="en-US" sz="2000" dirty="0">
                  <a:ea typeface="MS PGothic" charset="0"/>
                  <a:cs typeface="MS PGothic" charset="0"/>
                </a:rPr>
                <a:t>Slave</a:t>
              </a:r>
            </a:p>
          </p:txBody>
        </p:sp>
        <p:sp>
          <p:nvSpPr>
            <p:cNvPr id="180234" name="Rectangle 10"/>
            <p:cNvSpPr>
              <a:spLocks noChangeArrowheads="1"/>
            </p:cNvSpPr>
            <p:nvPr/>
          </p:nvSpPr>
          <p:spPr bwMode="auto">
            <a:xfrm>
              <a:off x="4416" y="3072"/>
              <a:ext cx="864" cy="384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203200" dist="50800" dir="2700000">
                <a:srgbClr val="000000">
                  <a:alpha val="43000"/>
                </a:srgb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kumimoji="1" lang="en-US" sz="2000">
                  <a:ea typeface="MS PGothic" charset="0"/>
                  <a:cs typeface="MS PGothic" charset="0"/>
                </a:rPr>
                <a:t>Slave</a:t>
              </a:r>
            </a:p>
          </p:txBody>
        </p:sp>
        <p:cxnSp>
          <p:nvCxnSpPr>
            <p:cNvPr id="23566" name="AutoShape 11"/>
            <p:cNvCxnSpPr>
              <a:cxnSpLocks noChangeShapeType="1"/>
              <a:stCxn id="180229" idx="2"/>
              <a:endCxn id="180232" idx="0"/>
            </p:cNvCxnSpPr>
            <p:nvPr/>
          </p:nvCxnSpPr>
          <p:spPr bwMode="auto">
            <a:xfrm>
              <a:off x="2904" y="2448"/>
              <a:ext cx="0" cy="6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23567" name="AutoShape 12"/>
            <p:cNvCxnSpPr>
              <a:cxnSpLocks noChangeShapeType="1"/>
              <a:stCxn id="180229" idx="2"/>
              <a:endCxn id="180233" idx="0"/>
            </p:cNvCxnSpPr>
            <p:nvPr/>
          </p:nvCxnSpPr>
          <p:spPr bwMode="auto">
            <a:xfrm>
              <a:off x="2904" y="2448"/>
              <a:ext cx="972" cy="6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23568" name="AutoShape 13"/>
            <p:cNvCxnSpPr>
              <a:cxnSpLocks noChangeShapeType="1"/>
              <a:stCxn id="180234" idx="0"/>
              <a:endCxn id="180229" idx="2"/>
            </p:cNvCxnSpPr>
            <p:nvPr/>
          </p:nvCxnSpPr>
          <p:spPr bwMode="auto">
            <a:xfrm flipH="1" flipV="1">
              <a:off x="2904" y="2448"/>
              <a:ext cx="1944" cy="6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23569" name="AutoShape 14"/>
            <p:cNvCxnSpPr>
              <a:cxnSpLocks noChangeShapeType="1"/>
              <a:stCxn id="180230" idx="0"/>
              <a:endCxn id="180229" idx="2"/>
            </p:cNvCxnSpPr>
            <p:nvPr/>
          </p:nvCxnSpPr>
          <p:spPr bwMode="auto">
            <a:xfrm flipV="1">
              <a:off x="960" y="2448"/>
              <a:ext cx="1944" cy="6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cxnSp>
          <p:nvCxnSpPr>
            <p:cNvPr id="23570" name="AutoShape 15"/>
            <p:cNvCxnSpPr>
              <a:cxnSpLocks noChangeShapeType="1"/>
              <a:stCxn id="180231" idx="0"/>
              <a:endCxn id="180229" idx="2"/>
            </p:cNvCxnSpPr>
            <p:nvPr/>
          </p:nvCxnSpPr>
          <p:spPr bwMode="auto">
            <a:xfrm flipV="1">
              <a:off x="1932" y="2448"/>
              <a:ext cx="972" cy="62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</p:grpSp>
      <p:sp>
        <p:nvSpPr>
          <p:cNvPr id="180240" name="Rectangle 16"/>
          <p:cNvSpPr>
            <a:spLocks noChangeArrowheads="1"/>
          </p:cNvSpPr>
          <p:nvPr/>
        </p:nvSpPr>
        <p:spPr bwMode="auto">
          <a:xfrm>
            <a:off x="6400800" y="1066800"/>
            <a:ext cx="1600200" cy="66215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413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kumimoji="1" lang="en-US" sz="1800" dirty="0">
                <a:solidFill>
                  <a:schemeClr val="tx2"/>
                </a:solidFill>
                <a:ea typeface="MS PGothic" charset="0"/>
                <a:cs typeface="MS PGothic" charset="0"/>
              </a:rPr>
              <a:t>Shared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kumimoji="1" lang="en-US" sz="1800" dirty="0">
                <a:solidFill>
                  <a:schemeClr val="tx2"/>
                </a:solidFill>
                <a:ea typeface="MS PGothic" charset="0"/>
                <a:cs typeface="MS PGothic" charset="0"/>
              </a:rPr>
              <a:t>Work queue</a:t>
            </a:r>
          </a:p>
        </p:txBody>
      </p:sp>
      <p:cxnSp>
        <p:nvCxnSpPr>
          <p:cNvPr id="23559" name="AutoShape 17"/>
          <p:cNvCxnSpPr>
            <a:cxnSpLocks noChangeShapeType="1"/>
            <a:stCxn id="180229" idx="3"/>
            <a:endCxn id="180240" idx="1"/>
          </p:cNvCxnSpPr>
          <p:nvPr/>
        </p:nvCxnSpPr>
        <p:spPr bwMode="auto">
          <a:xfrm flipV="1">
            <a:off x="5334000" y="1397876"/>
            <a:ext cx="1066800" cy="4204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1963" y="296863"/>
            <a:ext cx="8221662" cy="525462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65" charset="-128"/>
                <a:cs typeface="ＭＳ Ｐゴシック" pitchFamily="-65" charset="-128"/>
              </a:rPr>
              <a:t>The ADLB Vision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8788" y="1100138"/>
            <a:ext cx="8224837" cy="4141787"/>
          </a:xfrm>
        </p:spPr>
        <p:txBody>
          <a:bodyPr/>
          <a:lstStyle/>
          <a:p>
            <a:pPr eaLnBrk="1" hangingPunct="1"/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No explicit master for load balancing;  slaves make calls to ADLB library; those subroutines access local and remote data structures (remote ones via MPI).</a:t>
            </a:r>
          </a:p>
          <a:p>
            <a:pPr eaLnBrk="1" hangingPunct="1"/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Simple Put/Get interface from application code to distributed work queue hides</a:t>
            </a:r>
            <a:r>
              <a:rPr lang="en-US" sz="2000" dirty="0" smtClean="0">
                <a:ea typeface="ＭＳ Ｐゴシック" pitchFamily="-65" charset="-128"/>
                <a:cs typeface="ＭＳ Ｐゴシック" pitchFamily="-65" charset="-128"/>
              </a:rPr>
              <a:t> MPI </a:t>
            </a:r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calls</a:t>
            </a:r>
          </a:p>
          <a:p>
            <a:pPr lvl="1" eaLnBrk="1" hangingPunct="1"/>
            <a:r>
              <a:rPr lang="en-US" sz="1800" dirty="0"/>
              <a:t>Advantage:  multiple applications may benefit</a:t>
            </a:r>
          </a:p>
          <a:p>
            <a:pPr lvl="1" eaLnBrk="1" hangingPunct="1"/>
            <a:r>
              <a:rPr lang="en-US" sz="1800" dirty="0"/>
              <a:t>Wrinkle:  variable-size work units, in Fortran, introduce some complexity in memory management</a:t>
            </a:r>
          </a:p>
          <a:p>
            <a:pPr eaLnBrk="1" hangingPunct="1"/>
            <a:r>
              <a:rPr lang="en-US" sz="2000" dirty="0">
                <a:ea typeface="ＭＳ Ｐゴシック" pitchFamily="-65" charset="-128"/>
                <a:cs typeface="ＭＳ Ｐゴシック" pitchFamily="-65" charset="-128"/>
              </a:rPr>
              <a:t>Proactive load balancing in background</a:t>
            </a:r>
          </a:p>
          <a:p>
            <a:pPr lvl="1" eaLnBrk="1" hangingPunct="1"/>
            <a:r>
              <a:rPr lang="en-US" sz="1800" dirty="0"/>
              <a:t>Advantage:  application never delayed by search for work from other slaves</a:t>
            </a:r>
          </a:p>
          <a:p>
            <a:pPr lvl="1" eaLnBrk="1" hangingPunct="1"/>
            <a:r>
              <a:rPr lang="en-US" sz="1800" dirty="0"/>
              <a:t>Wrinkle:  scalable work-stealing algorithms not obvious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3DF6F2-EDA4-3741-8108-8A1CE4ABA43E}" type="slidenum">
              <a:rPr lang="en-US" smtClean="0"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pPr/>
              <a:t>8</a:t>
            </a:fld>
            <a:endParaRPr lang="en-US" smtClean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1663" cy="403225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65" charset="-128"/>
                <a:cs typeface="ＭＳ Ｐゴシック" pitchFamily="-65" charset="-128"/>
              </a:rPr>
              <a:t>The ADLB Model (no master)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8788" y="4648200"/>
            <a:ext cx="8224837" cy="1827213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65" charset="-128"/>
                <a:cs typeface="ＭＳ Ｐゴシック" pitchFamily="-65" charset="-128"/>
              </a:rPr>
              <a:t>Doesn’t really change algorithms in slaves</a:t>
            </a:r>
          </a:p>
          <a:p>
            <a:pPr eaLnBrk="1" hangingPunct="1"/>
            <a:r>
              <a:rPr lang="en-US" dirty="0">
                <a:ea typeface="ＭＳ Ｐゴシック" pitchFamily="-65" charset="-128"/>
                <a:cs typeface="ＭＳ Ｐゴシック" pitchFamily="-65" charset="-128"/>
              </a:rPr>
              <a:t>Not a new idea (e.g. Linda)</a:t>
            </a:r>
          </a:p>
          <a:p>
            <a:pPr eaLnBrk="1" hangingPunct="1"/>
            <a:r>
              <a:rPr lang="en-US" dirty="0">
                <a:ea typeface="ＭＳ Ｐゴシック" pitchFamily="-65" charset="-128"/>
                <a:cs typeface="ＭＳ Ｐゴシック" pitchFamily="-65" charset="-128"/>
              </a:rPr>
              <a:t>But need scalable, portable, distributed implementation of shared work queue</a:t>
            </a:r>
          </a:p>
          <a:p>
            <a:pPr lvl="1" eaLnBrk="1" hangingPunct="1"/>
            <a:r>
              <a:rPr lang="en-US" dirty="0"/>
              <a:t>MPI complexity hidden </a:t>
            </a:r>
            <a:r>
              <a:rPr lang="en-US" dirty="0" smtClean="0"/>
              <a:t>here</a:t>
            </a:r>
            <a:endParaRPr lang="en-US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4FFAB6-2C70-5C45-800A-4C51BC0FDA48}" type="slidenum">
              <a:rPr lang="en-US" smtClean="0">
                <a:latin typeface="Arial" pitchFamily="-65" charset="0"/>
                <a:ea typeface="ＭＳ Ｐゴシック" pitchFamily="-65" charset="-128"/>
                <a:cs typeface="ＭＳ Ｐゴシック" pitchFamily="-65" charset="-128"/>
              </a:rPr>
              <a:pPr/>
              <a:t>9</a:t>
            </a:fld>
            <a:endParaRPr lang="en-US" smtClean="0">
              <a:latin typeface="Arial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838200" y="1524000"/>
            <a:ext cx="1371600" cy="609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286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en-US" sz="2000" dirty="0">
                <a:ea typeface="MS PGothic" charset="0"/>
                <a:cs typeface="MS PGothic" charset="0"/>
              </a:rPr>
              <a:t>Slave</a:t>
            </a:r>
          </a:p>
        </p:txBody>
      </p:sp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2381250" y="1524000"/>
            <a:ext cx="1371600" cy="609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286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en-US" sz="2000">
                <a:ea typeface="MS PGothic" charset="0"/>
                <a:cs typeface="MS PGothic" charset="0"/>
              </a:rPr>
              <a:t>Slave</a:t>
            </a:r>
          </a:p>
        </p:txBody>
      </p:sp>
      <p:sp>
        <p:nvSpPr>
          <p:cNvPr id="182278" name="Rectangle 6"/>
          <p:cNvSpPr>
            <a:spLocks noChangeArrowheads="1"/>
          </p:cNvSpPr>
          <p:nvPr/>
        </p:nvSpPr>
        <p:spPr bwMode="auto">
          <a:xfrm>
            <a:off x="3924300" y="1524000"/>
            <a:ext cx="1371600" cy="609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286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en-US" sz="2000">
                <a:ea typeface="MS PGothic" charset="0"/>
                <a:cs typeface="MS PGothic" charset="0"/>
              </a:rPr>
              <a:t>Slave</a:t>
            </a:r>
          </a:p>
        </p:txBody>
      </p:sp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5467350" y="1524000"/>
            <a:ext cx="1371600" cy="609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286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en-US" sz="2000">
                <a:ea typeface="MS PGothic" charset="0"/>
                <a:cs typeface="MS PGothic" charset="0"/>
              </a:rPr>
              <a:t>Slave</a:t>
            </a:r>
          </a:p>
        </p:txBody>
      </p:sp>
      <p:sp>
        <p:nvSpPr>
          <p:cNvPr id="182280" name="Rectangle 8"/>
          <p:cNvSpPr>
            <a:spLocks noChangeArrowheads="1"/>
          </p:cNvSpPr>
          <p:nvPr/>
        </p:nvSpPr>
        <p:spPr bwMode="auto">
          <a:xfrm>
            <a:off x="7010400" y="1524000"/>
            <a:ext cx="1371600" cy="609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286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en-US" sz="2000">
                <a:ea typeface="MS PGothic" charset="0"/>
                <a:cs typeface="MS PGothic" charset="0"/>
              </a:rPr>
              <a:t>Slave</a:t>
            </a:r>
          </a:p>
        </p:txBody>
      </p:sp>
      <p:sp>
        <p:nvSpPr>
          <p:cNvPr id="182281" name="Rectangle 9"/>
          <p:cNvSpPr>
            <a:spLocks noChangeArrowheads="1"/>
          </p:cNvSpPr>
          <p:nvPr/>
        </p:nvSpPr>
        <p:spPr bwMode="auto">
          <a:xfrm>
            <a:off x="3810000" y="3352800"/>
            <a:ext cx="1600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286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kumimoji="1" lang="en-US" sz="2000" dirty="0">
                <a:solidFill>
                  <a:schemeClr val="tx2"/>
                </a:solidFill>
                <a:ea typeface="MS PGothic" charset="0"/>
                <a:cs typeface="MS PGothic" charset="0"/>
              </a:rPr>
              <a:t>Shared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kumimoji="1" lang="en-US" sz="2000" dirty="0">
                <a:solidFill>
                  <a:schemeClr val="tx2"/>
                </a:solidFill>
                <a:ea typeface="MS PGothic" charset="0"/>
                <a:cs typeface="MS PGothic" charset="0"/>
              </a:rPr>
              <a:t>Work queue</a:t>
            </a:r>
          </a:p>
        </p:txBody>
      </p:sp>
      <p:cxnSp>
        <p:nvCxnSpPr>
          <p:cNvPr id="27659" name="AutoShape 10"/>
          <p:cNvCxnSpPr>
            <a:cxnSpLocks noChangeShapeType="1"/>
            <a:stCxn id="182278" idx="2"/>
            <a:endCxn id="182281" idx="0"/>
          </p:cNvCxnSpPr>
          <p:nvPr/>
        </p:nvCxnSpPr>
        <p:spPr bwMode="auto">
          <a:xfrm>
            <a:off x="4610100" y="2133600"/>
            <a:ext cx="0" cy="1219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7660" name="AutoShape 11"/>
          <p:cNvCxnSpPr>
            <a:cxnSpLocks noChangeShapeType="1"/>
            <a:stCxn id="182276" idx="2"/>
            <a:endCxn id="182281" idx="0"/>
          </p:cNvCxnSpPr>
          <p:nvPr/>
        </p:nvCxnSpPr>
        <p:spPr bwMode="auto">
          <a:xfrm>
            <a:off x="1524000" y="2133600"/>
            <a:ext cx="3086100" cy="1219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7661" name="AutoShape 12"/>
          <p:cNvCxnSpPr>
            <a:cxnSpLocks noChangeShapeType="1"/>
            <a:stCxn id="182279" idx="2"/>
            <a:endCxn id="182281" idx="0"/>
          </p:cNvCxnSpPr>
          <p:nvPr/>
        </p:nvCxnSpPr>
        <p:spPr bwMode="auto">
          <a:xfrm flipH="1">
            <a:off x="4610100" y="2133600"/>
            <a:ext cx="1543050" cy="1219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7662" name="AutoShape 13"/>
          <p:cNvCxnSpPr>
            <a:cxnSpLocks noChangeShapeType="1"/>
            <a:stCxn id="182280" idx="2"/>
            <a:endCxn id="182281" idx="0"/>
          </p:cNvCxnSpPr>
          <p:nvPr/>
        </p:nvCxnSpPr>
        <p:spPr bwMode="auto">
          <a:xfrm flipH="1">
            <a:off x="4610100" y="2133600"/>
            <a:ext cx="3086100" cy="1219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7663" name="AutoShape 14"/>
          <p:cNvCxnSpPr>
            <a:cxnSpLocks noChangeShapeType="1"/>
            <a:stCxn id="182277" idx="2"/>
            <a:endCxn id="182281" idx="0"/>
          </p:cNvCxnSpPr>
          <p:nvPr/>
        </p:nvCxnSpPr>
        <p:spPr bwMode="auto">
          <a:xfrm>
            <a:off x="3067050" y="2133600"/>
            <a:ext cx="1543050" cy="1219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 design">
  <a:themeElements>
    <a:clrScheme name="Custom 7">
      <a:dk1>
        <a:srgbClr val="616161"/>
      </a:dk1>
      <a:lt1>
        <a:srgbClr val="FFFFFF"/>
      </a:lt1>
      <a:dk2>
        <a:srgbClr val="1F497D"/>
      </a:dk2>
      <a:lt2>
        <a:srgbClr val="D2D2D2"/>
      </a:lt2>
      <a:accent1>
        <a:srgbClr val="A6C4DE"/>
      </a:accent1>
      <a:accent2>
        <a:srgbClr val="D8AC28"/>
      </a:accent2>
      <a:accent3>
        <a:srgbClr val="A22B38"/>
      </a:accent3>
      <a:accent4>
        <a:srgbClr val="7AB800"/>
      </a:accent4>
      <a:accent5>
        <a:srgbClr val="9D7D9E"/>
      </a:accent5>
      <a:accent6>
        <a:srgbClr val="BF5C28"/>
      </a:accent6>
      <a:hlink>
        <a:srgbClr val="4D8ABE"/>
      </a:hlink>
      <a:folHlink>
        <a:srgbClr val="4D8ABE"/>
      </a:folHlink>
    </a:clrScheme>
    <a:fontScheme name="Blue design">
      <a:majorFont>
        <a:latin typeface="Trebuchet M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Blue design 1">
        <a:dk1>
          <a:srgbClr val="616161"/>
        </a:dk1>
        <a:lt1>
          <a:srgbClr val="FFFFFF"/>
        </a:lt1>
        <a:dk2>
          <a:srgbClr val="1F497D"/>
        </a:dk2>
        <a:lt2>
          <a:srgbClr val="D2D2D2"/>
        </a:lt2>
        <a:accent1>
          <a:srgbClr val="5C0426"/>
        </a:accent1>
        <a:accent2>
          <a:srgbClr val="9D7D9E"/>
        </a:accent2>
        <a:accent3>
          <a:srgbClr val="FFFFFF"/>
        </a:accent3>
        <a:accent4>
          <a:srgbClr val="525252"/>
        </a:accent4>
        <a:accent5>
          <a:srgbClr val="B5AAAC"/>
        </a:accent5>
        <a:accent6>
          <a:srgbClr val="8E718F"/>
        </a:accent6>
        <a:hlink>
          <a:srgbClr val="253D51"/>
        </a:hlink>
        <a:folHlink>
          <a:srgbClr val="0D204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green_2007.potx</Template>
  <TotalTime>12684</TotalTime>
  <Words>2159</Words>
  <Application>Microsoft Macintosh PowerPoint</Application>
  <PresentationFormat>On-screen Show (4:3)</PresentationFormat>
  <Paragraphs>548</Paragraphs>
  <Slides>28</Slides>
  <Notes>13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Blue design</vt:lpstr>
      <vt:lpstr>Adventures in Load Balancing at Scale:  Successes, Fizzles, and Next Steps</vt:lpstr>
      <vt:lpstr>Outline</vt:lpstr>
      <vt:lpstr>Two Classes of Parallel Programming Models</vt:lpstr>
      <vt:lpstr>Load Balancing</vt:lpstr>
      <vt:lpstr>Green’s Function Monte Carlo – A Complex Application</vt:lpstr>
      <vt:lpstr>The Plan</vt:lpstr>
      <vt:lpstr>Generic Master/Slave Algorithm</vt:lpstr>
      <vt:lpstr>The ADLB Vision</vt:lpstr>
      <vt:lpstr>The ADLB Model (no master)</vt:lpstr>
      <vt:lpstr>API for a Simple Programming Model</vt:lpstr>
      <vt:lpstr>API Notes</vt:lpstr>
      <vt:lpstr>More API Notes</vt:lpstr>
      <vt:lpstr>How It Works</vt:lpstr>
      <vt:lpstr>Early Experiments with GFMC/ADLB on BG/P</vt:lpstr>
      <vt:lpstr>Progress with GFMC</vt:lpstr>
      <vt:lpstr>Another Physics Application – Parameter Sweep</vt:lpstr>
      <vt:lpstr>The “Batcher”</vt:lpstr>
      <vt:lpstr>A Tutorial Example:  Sudoku</vt:lpstr>
      <vt:lpstr>Parallel Sudoku Solver with ADLB</vt:lpstr>
      <vt:lpstr>How it Works</vt:lpstr>
      <vt:lpstr>Optimizing Within the ADLB Framework</vt:lpstr>
      <vt:lpstr>The ADLB Server Logic</vt:lpstr>
      <vt:lpstr>ADLB Uses Multiple MPI Features</vt:lpstr>
      <vt:lpstr>An Alternate Implementation of the Same API</vt:lpstr>
      <vt:lpstr>Getting ADLB</vt:lpstr>
      <vt:lpstr>Future Directions</vt:lpstr>
      <vt:lpstr>Conclusions</vt:lpstr>
      <vt:lpstr>The End</vt:lpstr>
    </vt:vector>
  </TitlesOfParts>
  <Company>Ewing Lusk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Mathematics and Computer Science Division</dc:title>
  <cp:lastModifiedBy>Rusty Lusk</cp:lastModifiedBy>
  <cp:revision>46</cp:revision>
  <cp:lastPrinted>2011-01-17T15:25:14Z</cp:lastPrinted>
  <dcterms:created xsi:type="dcterms:W3CDTF">2011-04-19T04:36:42Z</dcterms:created>
  <dcterms:modified xsi:type="dcterms:W3CDTF">2011-04-19T15:02:04Z</dcterms:modified>
</cp:coreProperties>
</file>