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3" r:id="rId3"/>
    <p:sldId id="285" r:id="rId4"/>
    <p:sldId id="286" r:id="rId5"/>
    <p:sldId id="284" r:id="rId6"/>
    <p:sldId id="274" r:id="rId7"/>
    <p:sldId id="283" r:id="rId8"/>
    <p:sldId id="276" r:id="rId9"/>
    <p:sldId id="296" r:id="rId10"/>
    <p:sldId id="287" r:id="rId11"/>
    <p:sldId id="277" r:id="rId12"/>
    <p:sldId id="278" r:id="rId13"/>
    <p:sldId id="288" r:id="rId14"/>
    <p:sldId id="293" r:id="rId15"/>
    <p:sldId id="294" r:id="rId16"/>
    <p:sldId id="289" r:id="rId17"/>
    <p:sldId id="279" r:id="rId18"/>
    <p:sldId id="290" r:id="rId19"/>
    <p:sldId id="280" r:id="rId20"/>
    <p:sldId id="281" r:id="rId21"/>
    <p:sldId id="282" r:id="rId22"/>
    <p:sldId id="291" r:id="rId23"/>
    <p:sldId id="292" r:id="rId24"/>
    <p:sldId id="295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3A79"/>
    <a:srgbClr val="6C56A6"/>
    <a:srgbClr val="4836A6"/>
    <a:srgbClr val="3AA627"/>
    <a:srgbClr val="08883D"/>
    <a:srgbClr val="5E8804"/>
    <a:srgbClr val="FF10C2"/>
    <a:srgbClr val="FF2DCF"/>
    <a:srgbClr val="9F0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7" autoAdjust="0"/>
    <p:restoredTop sz="95563" autoAdjust="0"/>
  </p:normalViewPr>
  <p:slideViewPr>
    <p:cSldViewPr snapToObjects="1">
      <p:cViewPr>
        <p:scale>
          <a:sx n="100" d="100"/>
          <a:sy n="100" d="100"/>
        </p:scale>
        <p:origin x="-135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39E7-26B1-0541-90B1-A78DC3372ED8}" type="datetimeFigureOut">
              <a:rPr lang="en-US" smtClean="0"/>
              <a:pPr/>
              <a:t>5/6/12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A5B55-8B3C-874D-997A-1712584109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2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98808-3B00-3643-9D6E-5B5E56234820}" type="datetimeFigureOut">
              <a:rPr lang="en-US" smtClean="0"/>
              <a:pPr/>
              <a:t>5/6/12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43612-EB84-BC47-AEB3-F4F5694E6E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554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Data centers have been reported to have consumed energy equivalent to 2% of the total US energy budget in 2006</a:t>
            </a:r>
          </a:p>
          <a:p>
            <a:r>
              <a:rPr lang="en-US" baseline="0" dirty="0" smtClean="0"/>
              <a:t>Their operation </a:t>
            </a:r>
            <a:r>
              <a:rPr lang="en-US" baseline="0" dirty="0" err="1" smtClean="0"/>
              <a:t>costed</a:t>
            </a:r>
            <a:r>
              <a:rPr lang="en-US" baseline="0" dirty="0" smtClean="0"/>
              <a:t> 4.1 billion and consumed a total of 59 billion </a:t>
            </a:r>
          </a:p>
          <a:p>
            <a:r>
              <a:rPr lang="en-US" baseline="0" dirty="0" smtClean="0"/>
              <a:t>There have also been estimates to show that the cost of powering the server for only 3 years exceeds the cost of purchasing them</a:t>
            </a:r>
          </a:p>
          <a:p>
            <a:r>
              <a:rPr lang="en-US" baseline="0" dirty="0" smtClean="0"/>
              <a:t>Now, although there has been a 2.5 times improvement in system level energy consumption, it is still far away from the 100 times improvement required for moving to </a:t>
            </a:r>
            <a:r>
              <a:rPr lang="en-US" baseline="0" dirty="0" err="1" smtClean="0"/>
              <a:t>exascale</a:t>
            </a:r>
            <a:r>
              <a:rPr lang="en-US" baseline="0" dirty="0" smtClean="0"/>
              <a:t> computing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3612-EB84-BC47-AEB3-F4F5694E6E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Cooling</a:t>
            </a:r>
            <a:r>
              <a:rPr lang="en-US" baseline="0" dirty="0" smtClean="0"/>
              <a:t> costs form a major part of the total energy </a:t>
            </a:r>
            <a:r>
              <a:rPr lang="en-US" baseline="0" smtClean="0"/>
              <a:t>budget for </a:t>
            </a:r>
            <a:r>
              <a:rPr lang="en-US" baseline="0" dirty="0" smtClean="0"/>
              <a:t>data centers. </a:t>
            </a:r>
            <a:r>
              <a:rPr lang="en-US" baseline="0" dirty="0" err="1" smtClean="0"/>
              <a:t>Infact</a:t>
            </a:r>
            <a:r>
              <a:rPr lang="en-US" baseline="0" dirty="0" smtClean="0"/>
              <a:t> they account for 50% of the total energy consumed</a:t>
            </a:r>
          </a:p>
          <a:p>
            <a:r>
              <a:rPr lang="en-US" baseline="0" dirty="0" smtClean="0"/>
              <a:t>This high figure can also be attributed to hotspots which force data center operators to decrease the room temperature for the entire room</a:t>
            </a:r>
          </a:p>
          <a:p>
            <a:r>
              <a:rPr lang="en-US" baseline="0" dirty="0" smtClean="0"/>
              <a:t>Studies show that for every 1C increase in room temperature, 7% of total cooling energy can be saved. In fact data centers can save half of the total cooling cost by raising the room temperature from 20C to 26.6C.</a:t>
            </a:r>
          </a:p>
          <a:p>
            <a:r>
              <a:rPr lang="en-US" baseline="0" dirty="0" smtClean="0"/>
              <a:t>Data center operators can increase the room temperatures if they can be confident that there would be no hotspot formation and </a:t>
            </a:r>
            <a:r>
              <a:rPr lang="en-US" baseline="0" dirty="0" err="1" smtClean="0"/>
              <a:t>cpu</a:t>
            </a:r>
            <a:r>
              <a:rPr lang="en-US" baseline="0" dirty="0" smtClean="0"/>
              <a:t> cores wont reach very high temperatures.</a:t>
            </a:r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3612-EB84-BC47-AEB3-F4F5694E6E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5F91-A1EE-2345-ADA0-47FA8FCCDF93}" type="datetime1">
              <a:rPr lang="en-US" smtClean="0"/>
              <a:t>5/6/12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C1DF-3EDD-2E4C-8212-C5B62C6A1BEF}" type="datetime1">
              <a:rPr lang="en-US" smtClean="0"/>
              <a:t>5/6/12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86A4-466A-B849-9575-4FC1B1B7184F}" type="datetime1">
              <a:rPr lang="en-US" smtClean="0"/>
              <a:t>5/6/12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3FF6-3C3D-1F46-856A-06A489B171C1}" type="datetime1">
              <a:rPr lang="en-US" smtClean="0"/>
              <a:t>5/6/12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07E4-5E64-8944-8A75-5920CD4616DF}" type="datetime1">
              <a:rPr lang="en-US" smtClean="0"/>
              <a:t>5/6/12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8AD5-CB25-5E4D-99D7-8AF23C5755A5}" type="datetime1">
              <a:rPr lang="en-US" smtClean="0"/>
              <a:t>5/6/12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EB5B0-4D1B-F243-90CC-C61110ED81F3}" type="datetime1">
              <a:rPr lang="en-US" smtClean="0"/>
              <a:t>5/6/12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5E8-1957-2444-827D-5E04AFC8E409}" type="datetime1">
              <a:rPr lang="en-US" smtClean="0"/>
              <a:t>5/6/12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5380-9E51-C546-BAA9-33AD3A2CCCC5}" type="datetime1">
              <a:rPr lang="en-US" smtClean="0"/>
              <a:t>5/6/12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31DE-D7F6-FD4D-9229-6CACA001C91B}" type="datetime1">
              <a:rPr lang="en-US" smtClean="0"/>
              <a:t>5/6/12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2BEF-A304-7344-AEE2-86310D9474C7}" type="datetime1">
              <a:rPr lang="en-US" smtClean="0"/>
              <a:t>5/6/12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2B2FC-E682-0F4B-B552-1E09C91051E2}" type="datetime1">
              <a:rPr lang="en-US" smtClean="0"/>
              <a:t>5/6/12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8C016-B06B-6740-A4F8-10CE0349227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eader_ppllogo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128616"/>
            <a:ext cx="495300" cy="592859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Relationship Id="rId9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Towards </a:t>
            </a:r>
            <a:r>
              <a:rPr lang="en-US" dirty="0" smtClean="0">
                <a:solidFill>
                  <a:schemeClr val="bg1"/>
                </a:solidFill>
              </a:rPr>
              <a:t>reducing total </a:t>
            </a:r>
            <a:r>
              <a:rPr lang="en-US" dirty="0" smtClean="0">
                <a:solidFill>
                  <a:schemeClr val="bg1"/>
                </a:solidFill>
              </a:rPr>
              <a:t>energy consumption while constraining core temperatures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solidFill>
                  <a:schemeClr val="bg1"/>
                </a:solidFill>
              </a:rPr>
              <a:t>Osman </a:t>
            </a:r>
            <a:r>
              <a:rPr lang="en-US" sz="2600" dirty="0" err="1" smtClean="0">
                <a:solidFill>
                  <a:schemeClr val="bg1"/>
                </a:solidFill>
              </a:rPr>
              <a:t>Sarood</a:t>
            </a:r>
            <a:r>
              <a:rPr lang="en-US" sz="2600" dirty="0" smtClean="0">
                <a:solidFill>
                  <a:schemeClr val="bg1"/>
                </a:solidFill>
              </a:rPr>
              <a:t> and </a:t>
            </a:r>
            <a:r>
              <a:rPr lang="en-US" sz="2600" dirty="0" err="1" smtClean="0">
                <a:solidFill>
                  <a:schemeClr val="bg1"/>
                </a:solidFill>
              </a:rPr>
              <a:t>Laxmikant</a:t>
            </a:r>
            <a:r>
              <a:rPr lang="en-US" sz="2600" dirty="0" smtClean="0">
                <a:solidFill>
                  <a:schemeClr val="bg1"/>
                </a:solidFill>
              </a:rPr>
              <a:t> Kale</a:t>
            </a:r>
          </a:p>
          <a:p>
            <a:r>
              <a:rPr lang="en-US" sz="2600" dirty="0" smtClean="0">
                <a:solidFill>
                  <a:schemeClr val="bg1"/>
                </a:solidFill>
              </a:rPr>
              <a:t>Parallel Programming Lab (PPL)</a:t>
            </a:r>
          </a:p>
          <a:p>
            <a:r>
              <a:rPr lang="en-US" sz="2600" dirty="0" smtClean="0">
                <a:solidFill>
                  <a:schemeClr val="bg1"/>
                </a:solidFill>
              </a:rPr>
              <a:t>University of Illinois Urbana Champaign</a:t>
            </a:r>
            <a:endParaRPr lang="en-US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Execution Blocks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Divide each iteration into </a:t>
            </a:r>
            <a:r>
              <a:rPr lang="en-US" dirty="0" smtClean="0">
                <a:solidFill>
                  <a:schemeClr val="accent6"/>
                </a:solidFill>
              </a:rPr>
              <a:t>Execution blocks (EBs)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different </a:t>
            </a:r>
            <a:r>
              <a:rPr lang="en-US" dirty="0" smtClean="0">
                <a:solidFill>
                  <a:srgbClr val="000000"/>
                </a:solidFill>
              </a:rPr>
              <a:t>sections </a:t>
            </a:r>
            <a:r>
              <a:rPr lang="en-US" dirty="0" smtClean="0">
                <a:solidFill>
                  <a:srgbClr val="000000"/>
                </a:solidFill>
              </a:rPr>
              <a:t>based </a:t>
            </a:r>
            <a:r>
              <a:rPr lang="en-US" dirty="0" smtClean="0">
                <a:solidFill>
                  <a:srgbClr val="000000"/>
                </a:solidFill>
              </a:rPr>
              <a:t>on sensitivity to frequency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Manually done using HW performance counters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Profile each EB </a:t>
            </a:r>
            <a:r>
              <a:rPr lang="en-US" dirty="0" smtClean="0">
                <a:solidFill>
                  <a:srgbClr val="000000"/>
                </a:solidFill>
              </a:rPr>
              <a:t>for different frequency levels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Wall clock time (system clock)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Core </a:t>
            </a:r>
            <a:r>
              <a:rPr lang="en-US" dirty="0" smtClean="0">
                <a:solidFill>
                  <a:srgbClr val="000000"/>
                </a:solidFill>
              </a:rPr>
              <a:t>power consumption (fast on-chip MSRs)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6553200" y="2286000"/>
            <a:ext cx="2286000" cy="2743201"/>
            <a:chOff x="6553200" y="1828800"/>
            <a:chExt cx="2286000" cy="2743201"/>
          </a:xfrm>
        </p:grpSpPr>
        <p:sp>
          <p:nvSpPr>
            <p:cNvPr id="5" name="Rectangle 4"/>
            <p:cNvSpPr/>
            <p:nvPr/>
          </p:nvSpPr>
          <p:spPr>
            <a:xfrm>
              <a:off x="6553200" y="1828801"/>
              <a:ext cx="2286000" cy="2743200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81800" y="2590800"/>
              <a:ext cx="1905000" cy="492443"/>
            </a:xfrm>
            <a:prstGeom prst="rect">
              <a:avLst/>
            </a:prstGeom>
            <a:solidFill>
              <a:schemeClr val="bg2">
                <a:lumMod val="25000"/>
                <a:lumOff val="75000"/>
              </a:schemeClr>
            </a:solidFill>
            <a:ln>
              <a:solidFill>
                <a:schemeClr val="bg2">
                  <a:lumMod val="25000"/>
                  <a:lumOff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00" b="1" dirty="0" smtClean="0">
                  <a:solidFill>
                    <a:schemeClr val="bg1"/>
                  </a:solidFill>
                </a:rPr>
                <a:t>EB 1</a:t>
              </a:r>
              <a:endParaRPr lang="en-US" sz="26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81800" y="3241357"/>
              <a:ext cx="1905000" cy="492443"/>
            </a:xfrm>
            <a:prstGeom prst="rect">
              <a:avLst/>
            </a:prstGeom>
            <a:solidFill>
              <a:schemeClr val="bg2">
                <a:lumMod val="25000"/>
                <a:lumOff val="75000"/>
              </a:schemeClr>
            </a:solidFill>
            <a:ln>
              <a:solidFill>
                <a:schemeClr val="bg2">
                  <a:lumMod val="25000"/>
                  <a:lumOff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00" b="1" dirty="0" smtClean="0">
                  <a:solidFill>
                    <a:schemeClr val="bg1"/>
                  </a:solidFill>
                </a:rPr>
                <a:t>EB 2</a:t>
              </a:r>
              <a:endParaRPr lang="en-US" sz="26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781800" y="3927157"/>
              <a:ext cx="1905000" cy="492443"/>
            </a:xfrm>
            <a:prstGeom prst="rect">
              <a:avLst/>
            </a:prstGeom>
            <a:solidFill>
              <a:schemeClr val="bg2">
                <a:lumMod val="25000"/>
                <a:lumOff val="75000"/>
              </a:schemeClr>
            </a:solidFill>
            <a:ln>
              <a:solidFill>
                <a:schemeClr val="bg2">
                  <a:lumMod val="25000"/>
                  <a:lumOff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00" b="1" dirty="0" smtClean="0">
                  <a:solidFill>
                    <a:schemeClr val="bg1"/>
                  </a:solidFill>
                </a:rPr>
                <a:t>EB 3</a:t>
              </a:r>
              <a:endParaRPr lang="en-US" sz="26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781800" y="1828800"/>
              <a:ext cx="1676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Iteration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6206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0000"/>
                </a:solidFill>
                <a:latin typeface="Tahoma" charset="0"/>
              </a:rPr>
              <a:t>Execution Blocks (EBs) (NPB-IS)</a:t>
            </a:r>
          </a:p>
        </p:txBody>
      </p:sp>
      <p:pic>
        <p:nvPicPr>
          <p:cNvPr id="296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28800"/>
            <a:ext cx="5029200" cy="380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685800" y="5715000"/>
            <a:ext cx="7848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EB1 much more sensitive to frequency with the same power as EB2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5500" y="1450032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EB2 wastes a lot of energy while running at max frequency!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229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  <a:latin typeface="Tahoma" charset="0"/>
              </a:rPr>
              <a:t>EBTuner</a:t>
            </a:r>
            <a:endParaRPr lang="en-US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  <a:latin typeface="Tahoma" charset="0"/>
              </a:rPr>
              <a:t>Profile each EB for all frequency </a:t>
            </a:r>
            <a:r>
              <a:rPr lang="en-US" dirty="0" smtClean="0">
                <a:solidFill>
                  <a:srgbClr val="000000"/>
                </a:solidFill>
                <a:latin typeface="Tahoma" charset="0"/>
              </a:rPr>
              <a:t>values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ahoma" charset="0"/>
              </a:rPr>
              <a:t>Can be completed in milliseconds using energy MSRs of Sandy Bridge</a:t>
            </a:r>
            <a:endParaRPr lang="en-US" dirty="0">
              <a:solidFill>
                <a:srgbClr val="000000"/>
              </a:solidFill>
              <a:latin typeface="Tahoma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ahoma" charset="0"/>
              </a:rPr>
              <a:t>Temperature &gt; Threshold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ahoma" charset="0"/>
                <a:ea typeface="Arial" charset="0"/>
                <a:cs typeface="Arial" charset="0"/>
              </a:rPr>
              <a:t>EB that results in minimum timing penalty</a:t>
            </a:r>
            <a:endParaRPr lang="en-US" dirty="0">
              <a:solidFill>
                <a:srgbClr val="000000"/>
              </a:solidFill>
              <a:latin typeface="Tahoma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latin typeface="Tahoma" charset="0"/>
                <a:ea typeface="Arial" charset="0"/>
                <a:cs typeface="Arial" charset="0"/>
              </a:rPr>
              <a:t>Change its frequency down one notch</a:t>
            </a:r>
          </a:p>
          <a:p>
            <a:r>
              <a:rPr lang="en-US" dirty="0">
                <a:solidFill>
                  <a:srgbClr val="000000"/>
                </a:solidFill>
                <a:latin typeface="Tahoma" charset="0"/>
              </a:rPr>
              <a:t>Temperature &lt; Threshold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ahoma" charset="0"/>
                <a:ea typeface="Arial" charset="0"/>
                <a:cs typeface="Arial" charset="0"/>
              </a:rPr>
              <a:t>EB that results in maximum time reduction</a:t>
            </a:r>
            <a:endParaRPr lang="en-US" dirty="0" smtClean="0">
              <a:solidFill>
                <a:srgbClr val="000000"/>
              </a:solidFill>
              <a:latin typeface="Tahoma" charset="0"/>
              <a:ea typeface="Arial" charset="0"/>
              <a:cs typeface="Arial" charset="0"/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ahoma" charset="0"/>
                <a:ea typeface="Arial" charset="0"/>
                <a:cs typeface="Arial" charset="0"/>
              </a:rPr>
              <a:t>Change </a:t>
            </a:r>
            <a:r>
              <a:rPr lang="en-US" dirty="0">
                <a:solidFill>
                  <a:srgbClr val="000000"/>
                </a:solidFill>
                <a:latin typeface="Tahoma" charset="0"/>
                <a:ea typeface="Arial" charset="0"/>
                <a:cs typeface="Arial" charset="0"/>
              </a:rPr>
              <a:t>its frequency up one notch</a:t>
            </a:r>
          </a:p>
        </p:txBody>
      </p:sp>
    </p:spTree>
    <p:extLst>
      <p:ext uri="{BB962C8B-B14F-4D97-AF65-F5344CB8AC3E}">
        <p14:creationId xmlns:p14="http://schemas.microsoft.com/office/powerpoint/2010/main" val="3505055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Problem formulation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8800" y="1905000"/>
            <a:ext cx="2921000" cy="8763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2200" y="3289300"/>
            <a:ext cx="1625600" cy="520700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4525963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Tahoma" charset="0"/>
                <a:ea typeface="Arial" charset="0"/>
                <a:cs typeface="Arial" charset="0"/>
              </a:rPr>
              <a:t>Minimize:</a:t>
            </a:r>
          </a:p>
          <a:p>
            <a:endParaRPr lang="en-US" dirty="0">
              <a:solidFill>
                <a:srgbClr val="000000"/>
              </a:solidFill>
              <a:latin typeface="Tahoma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Tahoma" charset="0"/>
                <a:ea typeface="Arial" charset="0"/>
                <a:cs typeface="Arial" charset="0"/>
              </a:rPr>
              <a:t>	subject to: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Tahoma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Tahoma" charset="0"/>
                <a:ea typeface="Arial" charset="0"/>
                <a:cs typeface="Arial" charset="0"/>
              </a:rPr>
              <a:t>	Heuristic for best EB (     ):</a:t>
            </a:r>
            <a:endParaRPr lang="en-US" dirty="0">
              <a:solidFill>
                <a:srgbClr val="000000"/>
              </a:solidFill>
              <a:latin typeface="Tahoma" charset="0"/>
              <a:ea typeface="Arial" charset="0"/>
              <a:cs typeface="Arial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9900" y="4572000"/>
            <a:ext cx="3111500" cy="81280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4546600" y="4686300"/>
            <a:ext cx="990600" cy="304800"/>
          </a:xfrm>
          <a:prstGeom prst="rect">
            <a:avLst/>
          </a:prstGeom>
          <a:solidFill>
            <a:schemeClr val="accent5">
              <a:lumMod val="75000"/>
              <a:alpha val="18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572000" y="5029200"/>
            <a:ext cx="990600" cy="304800"/>
          </a:xfrm>
          <a:prstGeom prst="rect">
            <a:avLst/>
          </a:prstGeom>
          <a:solidFill>
            <a:schemeClr val="bg2">
              <a:lumMod val="75000"/>
              <a:lumOff val="25000"/>
              <a:alpha val="18000"/>
            </a:schemeClr>
          </a:solidFill>
          <a:ln>
            <a:solidFill>
              <a:schemeClr val="bg2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9499" y="3962400"/>
            <a:ext cx="717331" cy="5334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867400" y="45720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Difference in power after reducing frequency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57800" y="547983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Difference in time after reducing frequency</a:t>
            </a:r>
            <a:endParaRPr lang="en-US" dirty="0">
              <a:solidFill>
                <a:schemeClr val="bg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962400" y="4495800"/>
            <a:ext cx="1752600" cy="889000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917700" y="5600264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Maximize ratio for temperature &gt; </a:t>
            </a:r>
            <a:r>
              <a:rPr lang="en-US" dirty="0" err="1" smtClean="0">
                <a:solidFill>
                  <a:srgbClr val="FF0000"/>
                </a:solidFill>
              </a:rPr>
              <a:t>T_max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007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2" grpId="0"/>
      <p:bldP spid="23" grpId="0"/>
      <p:bldP spid="24" grpId="0" animBg="1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EBTuner</a:t>
            </a:r>
            <a:r>
              <a:rPr lang="en-US" dirty="0">
                <a:solidFill>
                  <a:srgbClr val="000000"/>
                </a:solidFill>
              </a:rPr>
              <a:t>: </a:t>
            </a:r>
            <a:r>
              <a:rPr lang="en-US" dirty="0" smtClean="0">
                <a:solidFill>
                  <a:srgbClr val="000000"/>
                </a:solidFill>
              </a:rPr>
              <a:t>Framework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9000" y="1981201"/>
            <a:ext cx="2286000" cy="2362199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57600" y="2698690"/>
            <a:ext cx="1905000" cy="400110"/>
          </a:xfrm>
          <a:prstGeom prst="rect">
            <a:avLst/>
          </a:prstGeom>
          <a:solidFill>
            <a:schemeClr val="bg2">
              <a:lumMod val="25000"/>
              <a:lumOff val="75000"/>
            </a:schemeClr>
          </a:solidFill>
          <a:ln>
            <a:solidFill>
              <a:schemeClr val="bg2">
                <a:lumMod val="25000"/>
                <a:lumOff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EB 1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7600" y="3790890"/>
            <a:ext cx="1905000" cy="400110"/>
          </a:xfrm>
          <a:prstGeom prst="rect">
            <a:avLst/>
          </a:prstGeom>
          <a:solidFill>
            <a:schemeClr val="bg2">
              <a:lumMod val="25000"/>
              <a:lumOff val="75000"/>
            </a:schemeClr>
          </a:solidFill>
          <a:ln>
            <a:solidFill>
              <a:schemeClr val="bg2">
                <a:lumMod val="25000"/>
                <a:lumOff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EB 2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7600" y="19812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Iteration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9000" y="1066800"/>
            <a:ext cx="2286000" cy="49244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000000"/>
                </a:solidFill>
              </a:rPr>
              <a:t>Profiler</a:t>
            </a:r>
            <a:endParaRPr lang="en-US" sz="2600" b="1" dirty="0">
              <a:solidFill>
                <a:srgbClr val="0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724400" y="1559243"/>
            <a:ext cx="0" cy="42195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57600" y="2374900"/>
            <a:ext cx="1905000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Frequency Control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57600" y="3469956"/>
            <a:ext cx="1905000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Frequency Control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23" name="Straight Arrow Connector 22"/>
          <p:cNvCxnSpPr>
            <a:stCxn id="7" idx="2"/>
            <a:endCxn id="18" idx="0"/>
          </p:cNvCxnSpPr>
          <p:nvPr/>
        </p:nvCxnSpPr>
        <p:spPr>
          <a:xfrm>
            <a:off x="4610100" y="3098800"/>
            <a:ext cx="0" cy="37115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429000" y="5679757"/>
            <a:ext cx="2286000" cy="492443"/>
          </a:xfrm>
          <a:prstGeom prst="rect">
            <a:avLst/>
          </a:prstGeom>
          <a:solidFill>
            <a:srgbClr val="6C56A6"/>
          </a:solidFill>
          <a:ln>
            <a:solidFill>
              <a:srgbClr val="6C56A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000000"/>
                </a:solidFill>
              </a:rPr>
              <a:t>EBTuner</a:t>
            </a:r>
            <a:endParaRPr lang="en-US" sz="2600" b="1" dirty="0">
              <a:solidFill>
                <a:srgbClr val="00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559300" y="4343400"/>
            <a:ext cx="0" cy="345757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572000" y="5293042"/>
            <a:ext cx="0" cy="42195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72200" y="938312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Very fast using MSR energy counters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38" name="Elbow Connector 37"/>
          <p:cNvCxnSpPr>
            <a:stCxn id="26" idx="2"/>
            <a:endCxn id="10" idx="0"/>
          </p:cNvCxnSpPr>
          <p:nvPr/>
        </p:nvCxnSpPr>
        <p:spPr>
          <a:xfrm rot="5400000" flipH="1">
            <a:off x="2438400" y="4038600"/>
            <a:ext cx="4191000" cy="76200"/>
          </a:xfrm>
          <a:prstGeom prst="bentConnector5">
            <a:avLst>
              <a:gd name="adj1" fmla="val -5455"/>
              <a:gd name="adj2" fmla="val 1800000"/>
              <a:gd name="adj3" fmla="val 105455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11900" y="2637135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Runs each EB at the specified frequency</a:t>
            </a:r>
            <a:endParaRPr lang="en-US" dirty="0">
              <a:solidFill>
                <a:schemeClr val="bg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854700" y="4493736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A63A79"/>
                </a:solidFill>
              </a:rPr>
              <a:t>Determines if the temperature crosses threshold</a:t>
            </a:r>
            <a:endParaRPr lang="en-US" dirty="0">
              <a:solidFill>
                <a:srgbClr val="A63A79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134100" y="5348070"/>
            <a:ext cx="265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C56A6"/>
                </a:solidFill>
              </a:rPr>
              <a:t>Specifies new frequency for each EB</a:t>
            </a:r>
            <a:endParaRPr lang="en-US" dirty="0">
              <a:solidFill>
                <a:srgbClr val="6C56A6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41700" y="4692014"/>
            <a:ext cx="2286000" cy="492443"/>
          </a:xfrm>
          <a:prstGeom prst="rect">
            <a:avLst/>
          </a:prstGeom>
          <a:solidFill>
            <a:srgbClr val="A63A79"/>
          </a:solidFill>
          <a:ln>
            <a:solidFill>
              <a:srgbClr val="A63A7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000000"/>
                </a:solidFill>
              </a:rPr>
              <a:t>Temp Check</a:t>
            </a:r>
            <a:endParaRPr lang="en-US" sz="2600" b="1" dirty="0">
              <a:solidFill>
                <a:srgbClr val="000000"/>
              </a:solidFill>
            </a:endParaRPr>
          </a:p>
        </p:txBody>
      </p:sp>
      <p:cxnSp>
        <p:nvCxnSpPr>
          <p:cNvPr id="17" name="Elbow Connector 16"/>
          <p:cNvCxnSpPr/>
          <p:nvPr/>
        </p:nvCxnSpPr>
        <p:spPr>
          <a:xfrm rot="5400000" flipH="1">
            <a:off x="3778250" y="3155949"/>
            <a:ext cx="2362199" cy="12700"/>
          </a:xfrm>
          <a:prstGeom prst="bentConnector5">
            <a:avLst>
              <a:gd name="adj1" fmla="val -9677"/>
              <a:gd name="adj2" fmla="val -7700016"/>
              <a:gd name="adj3" fmla="val 109677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39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/>
      <p:bldP spid="12" grpId="0" animBg="1"/>
      <p:bldP spid="16" grpId="0" animBg="1"/>
      <p:bldP spid="18" grpId="0" animBg="1"/>
      <p:bldP spid="26" grpId="0" animBg="1"/>
      <p:bldP spid="34" grpId="0"/>
      <p:bldP spid="40" grpId="0"/>
      <p:bldP spid="41" grpId="0"/>
      <p:bldP spid="42" grpId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Evaluation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On a single quad core machine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Metrics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Ability to constrain core temperature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Timing penalty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Reduction in energy consumption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55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Temperature Control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525" y="1413444"/>
            <a:ext cx="5908675" cy="44539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19400" y="6171684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Using </a:t>
            </a:r>
            <a:r>
              <a:rPr lang="en-US" b="1" dirty="0" err="1" smtClean="0">
                <a:solidFill>
                  <a:schemeClr val="bg1"/>
                </a:solidFill>
              </a:rPr>
              <a:t>EBTuner</a:t>
            </a:r>
            <a:r>
              <a:rPr lang="en-US" b="1" dirty="0" smtClean="0">
                <a:solidFill>
                  <a:schemeClr val="bg1"/>
                </a:solidFill>
              </a:rPr>
              <a:t> - Temperature Threshold 54C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02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Tahoma" charset="0"/>
              </a:rPr>
              <a:t>Timing penalty</a:t>
            </a:r>
          </a:p>
        </p:txBody>
      </p:sp>
      <p:pic>
        <p:nvPicPr>
          <p:cNvPr id="3174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30994"/>
            <a:ext cx="5884863" cy="4722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12192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Increase in execution time compared to runs with no temperature control and all cores working at maximum possible frequency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724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Steady State </a:t>
            </a:r>
            <a:r>
              <a:rPr lang="en-US" dirty="0" smtClean="0">
                <a:solidFill>
                  <a:srgbClr val="000000"/>
                </a:solidFill>
              </a:rPr>
              <a:t>Frequencies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1625599"/>
            <a:ext cx="5410201" cy="394626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991358"/>
              </p:ext>
            </p:extLst>
          </p:nvPr>
        </p:nvGraphicFramePr>
        <p:xfrm>
          <a:off x="5562600" y="2057400"/>
          <a:ext cx="3352800" cy="2529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17600"/>
                <a:gridCol w="1117600"/>
                <a:gridCol w="1117600"/>
              </a:tblGrid>
              <a:tr h="31369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Counter</a:t>
                      </a:r>
                      <a:endParaRPr lang="en-US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NPB-LU</a:t>
                      </a:r>
                      <a:endParaRPr lang="en-US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NPB-FT</a:t>
                      </a:r>
                      <a:endParaRPr lang="en-US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1369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MFLOPS</a:t>
                      </a:r>
                      <a:endParaRPr lang="en-US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1032</a:t>
                      </a:r>
                      <a:endParaRPr lang="en-US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640</a:t>
                      </a:r>
                      <a:endParaRPr lang="en-US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1369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L1-L2 (MB/sec)</a:t>
                      </a:r>
                      <a:endParaRPr lang="en-US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2114</a:t>
                      </a:r>
                      <a:endParaRPr lang="en-US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2416</a:t>
                      </a:r>
                      <a:endParaRPr lang="en-US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1369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L2-L3 (MB/sec)</a:t>
                      </a:r>
                      <a:endParaRPr lang="en-US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3365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6806</a:t>
                      </a:r>
                    </a:p>
                  </a:txBody>
                  <a:tcPr/>
                </a:tc>
              </a:tr>
              <a:tr h="31369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Penalty (%)</a:t>
                      </a:r>
                      <a:endParaRPr lang="en-US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657600" y="3733800"/>
            <a:ext cx="0" cy="533400"/>
          </a:xfrm>
          <a:prstGeom prst="straightConnector1">
            <a:avLst/>
          </a:prstGeom>
          <a:ln w="38100">
            <a:solidFill>
              <a:schemeClr val="bg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10000" y="3810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~ 400MHz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38800" y="2819400"/>
            <a:ext cx="3124200" cy="990600"/>
          </a:xfrm>
          <a:prstGeom prst="rect">
            <a:avLst/>
          </a:prstGeom>
          <a:solidFill>
            <a:schemeClr val="accent6">
              <a:lumMod val="60000"/>
              <a:lumOff val="40000"/>
              <a:alpha val="27000"/>
            </a:schemeClr>
          </a:solidFill>
          <a:ln>
            <a:solidFill>
              <a:schemeClr val="accent6">
                <a:lumMod val="60000"/>
                <a:lumOff val="40000"/>
                <a:alpha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38800" y="4038600"/>
            <a:ext cx="3048000" cy="381000"/>
          </a:xfrm>
          <a:prstGeom prst="rect">
            <a:avLst/>
          </a:prstGeom>
          <a:solidFill>
            <a:srgbClr val="008000">
              <a:alpha val="29000"/>
            </a:srgbClr>
          </a:solidFill>
          <a:ln>
            <a:solidFill>
              <a:srgbClr val="008000">
                <a:alpha val="34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715000" y="2489200"/>
            <a:ext cx="3048000" cy="228600"/>
          </a:xfrm>
          <a:prstGeom prst="rect">
            <a:avLst/>
          </a:prstGeom>
          <a:solidFill>
            <a:srgbClr val="008000">
              <a:alpha val="29000"/>
            </a:srgbClr>
          </a:solidFill>
          <a:ln>
            <a:solidFill>
              <a:srgbClr val="008000">
                <a:alpha val="34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43200" y="58674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Using </a:t>
            </a:r>
            <a:r>
              <a:rPr lang="en-US" b="1" dirty="0" err="1" smtClean="0">
                <a:solidFill>
                  <a:schemeClr val="bg1"/>
                </a:solidFill>
              </a:rPr>
              <a:t>EBTuner</a:t>
            </a:r>
            <a:r>
              <a:rPr lang="en-US" b="1" dirty="0" smtClean="0">
                <a:solidFill>
                  <a:schemeClr val="bg1"/>
                </a:solidFill>
              </a:rPr>
              <a:t> - Temperature Threshold 54C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132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  <a:latin typeface="Tahoma" charset="0"/>
              </a:rPr>
              <a:t>Variance </a:t>
            </a:r>
            <a:r>
              <a:rPr lang="en-US" dirty="0" smtClean="0">
                <a:solidFill>
                  <a:srgbClr val="000000"/>
                </a:solidFill>
                <a:latin typeface="Tahoma" charset="0"/>
              </a:rPr>
              <a:t>in</a:t>
            </a:r>
            <a:r>
              <a:rPr lang="en-US" dirty="0" smtClean="0">
                <a:solidFill>
                  <a:srgbClr val="000000"/>
                </a:solidFill>
                <a:latin typeface="Tahoma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ahoma" charset="0"/>
              </a:rPr>
              <a:t>sensitivity to </a:t>
            </a:r>
            <a:r>
              <a:rPr lang="en-US" dirty="0" smtClean="0">
                <a:solidFill>
                  <a:srgbClr val="000000"/>
                </a:solidFill>
                <a:latin typeface="Tahoma" charset="0"/>
              </a:rPr>
              <a:t>frequency for different parts of an application</a:t>
            </a:r>
            <a:endParaRPr lang="en-US" dirty="0">
              <a:solidFill>
                <a:srgbClr val="000000"/>
              </a:solidFill>
              <a:latin typeface="Tahoma" charset="0"/>
            </a:endParaRPr>
          </a:p>
        </p:txBody>
      </p:sp>
      <p:pic>
        <p:nvPicPr>
          <p:cNvPr id="3277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24200"/>
            <a:ext cx="3352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209800"/>
            <a:ext cx="4991100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3352800" y="4191000"/>
            <a:ext cx="457200" cy="0"/>
          </a:xfrm>
          <a:prstGeom prst="straightConnector1">
            <a:avLst/>
          </a:prstGeom>
          <a:ln w="5080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352800" y="4495800"/>
            <a:ext cx="457200" cy="0"/>
          </a:xfrm>
          <a:prstGeom prst="straightConnector1">
            <a:avLst/>
          </a:prstGeom>
          <a:ln w="5080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828800" y="4114800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Correlation</a:t>
            </a:r>
          </a:p>
        </p:txBody>
      </p:sp>
      <p:pic>
        <p:nvPicPr>
          <p:cNvPr id="32775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400" y="5257800"/>
            <a:ext cx="35687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6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245100"/>
            <a:ext cx="47879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7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53000"/>
            <a:ext cx="47117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8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486400"/>
            <a:ext cx="18288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9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5511800"/>
            <a:ext cx="52324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0" name="Picture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24500"/>
            <a:ext cx="2095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7434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Why Energy?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Data centers consume 2% of US Energy Budget in 2006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Costed</a:t>
            </a:r>
            <a:r>
              <a:rPr lang="en-US" dirty="0" smtClean="0">
                <a:solidFill>
                  <a:srgbClr val="000000"/>
                </a:solidFill>
              </a:rPr>
              <a:t> $4.1 billion consumed 59 billion KWh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The 3-year cost of powering and cooling servers exceeds the cost of purchasing the server </a:t>
            </a:r>
            <a:r>
              <a:rPr lang="en-US" dirty="0" smtClean="0">
                <a:solidFill>
                  <a:srgbClr val="000000"/>
                </a:solidFill>
              </a:rPr>
              <a:t>hardware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Tahoma" charset="0"/>
              </a:rPr>
              <a:t>EB Tuner Vs. Naïve (NPB-IS)</a:t>
            </a:r>
          </a:p>
        </p:txBody>
      </p:sp>
      <p:pic>
        <p:nvPicPr>
          <p:cNvPr id="3379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447800"/>
            <a:ext cx="5181600" cy="369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5410200"/>
            <a:ext cx="5194300" cy="8382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581400" y="5791200"/>
            <a:ext cx="457200" cy="457200"/>
          </a:xfrm>
          <a:prstGeom prst="rect">
            <a:avLst/>
          </a:prstGeom>
          <a:solidFill>
            <a:schemeClr val="accent5">
              <a:lumMod val="75000"/>
              <a:alpha val="26000"/>
            </a:schemeClr>
          </a:solidFill>
          <a:ln>
            <a:solidFill>
              <a:schemeClr val="accent5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00100" y="5071646"/>
            <a:ext cx="327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accent5">
                    <a:lumMod val="75000"/>
                  </a:schemeClr>
                </a:solidFill>
              </a:rPr>
              <a:t>EBTuner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</a:rPr>
              <a:t> increases CPU utilization</a:t>
            </a: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10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Tahoma" charset="0"/>
              </a:rPr>
              <a:t>Reduction in machine energy</a:t>
            </a:r>
            <a:endParaRPr lang="en-US" dirty="0">
              <a:solidFill>
                <a:srgbClr val="000000"/>
              </a:solidFill>
              <a:latin typeface="Tahoma" charset="0"/>
            </a:endParaRPr>
          </a:p>
        </p:txBody>
      </p:sp>
      <p:pic>
        <p:nvPicPr>
          <p:cNvPr id="3481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079" y="1371600"/>
            <a:ext cx="6272121" cy="510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381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Energy Time tradeoff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417638"/>
            <a:ext cx="3289300" cy="2679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1447800"/>
            <a:ext cx="3111500" cy="2590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4200" y="4038600"/>
            <a:ext cx="3048000" cy="2616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05400" y="45582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: 0.19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8200" y="4570968"/>
            <a:ext cx="533400" cy="3429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39000" y="1828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: 0.55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1800" y="1841500"/>
            <a:ext cx="533400" cy="3429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124200" y="18415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: 0.53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7000" y="1854200"/>
            <a:ext cx="5334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700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Summary and Future Work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Our scheme consistently better than Naïve </a:t>
            </a:r>
            <a:r>
              <a:rPr lang="en-US" dirty="0" smtClean="0">
                <a:solidFill>
                  <a:srgbClr val="000000"/>
                </a:solidFill>
              </a:rPr>
              <a:t>version in terms of reducing timing penalty and machine energy consumption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EBTuner</a:t>
            </a:r>
            <a:r>
              <a:rPr lang="en-US" dirty="0" smtClean="0">
                <a:solidFill>
                  <a:srgbClr val="000000"/>
                </a:solidFill>
              </a:rPr>
              <a:t> was able to reduce machine energy by 17% with &lt;1% timing penalty while constraining core temperature below 60C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Combine this work with earlier work that saves cooling energy consumption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910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Thank You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Questions?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50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Cooling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Energy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Cooling accounts for 40-50% of total cost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Most data centers face </a:t>
            </a:r>
            <a:r>
              <a:rPr lang="en-US" dirty="0">
                <a:solidFill>
                  <a:srgbClr val="000000"/>
                </a:solidFill>
              </a:rPr>
              <a:t>h</a:t>
            </a:r>
            <a:r>
              <a:rPr lang="en-US" dirty="0" smtClean="0">
                <a:solidFill>
                  <a:srgbClr val="000000"/>
                </a:solidFill>
              </a:rPr>
              <a:t>ot spots responsible for lower temperatures in machine rooms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Data center managers can save*: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 4% (7%) for every degree F (C)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50% going from 68F(20C )to 80F(26.6C)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Earlier work: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Reduce up </a:t>
            </a:r>
            <a:r>
              <a:rPr lang="en-US" dirty="0" smtClean="0">
                <a:solidFill>
                  <a:srgbClr val="000000"/>
                </a:solidFill>
              </a:rPr>
              <a:t>to 63% in cooling energy with 11% penalty in execution time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Constraining core temperatures below 44C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126163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*according to Mark Monroe of Sun </a:t>
            </a:r>
            <a:r>
              <a:rPr lang="en-US" dirty="0" err="1" smtClean="0">
                <a:solidFill>
                  <a:srgbClr val="000000"/>
                </a:solidFill>
              </a:rPr>
              <a:t>Microsystem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Machine Energy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Accounts for 50%-60% of total cost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Earlier work: limited machine energy savings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Is it possible to reduce execution time penalty and </a:t>
            </a:r>
            <a:r>
              <a:rPr lang="en-US" dirty="0" smtClean="0">
                <a:solidFill>
                  <a:srgbClr val="008000"/>
                </a:solidFill>
              </a:rPr>
              <a:t>machine </a:t>
            </a:r>
            <a:r>
              <a:rPr lang="en-US" dirty="0" smtClean="0">
                <a:solidFill>
                  <a:srgbClr val="008000"/>
                </a:solidFill>
              </a:rPr>
              <a:t>energy </a:t>
            </a:r>
            <a:r>
              <a:rPr lang="en-US" dirty="0" smtClean="0">
                <a:solidFill>
                  <a:srgbClr val="008000"/>
                </a:solidFill>
              </a:rPr>
              <a:t>while constraining core temperatures?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38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Core Temperatures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892300"/>
            <a:ext cx="5642307" cy="3886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3000" y="60960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All results are on a quad core machine having </a:t>
            </a:r>
            <a:r>
              <a:rPr lang="en-US" b="1" dirty="0">
                <a:solidFill>
                  <a:srgbClr val="000000"/>
                </a:solidFill>
              </a:rPr>
              <a:t>Sandy Bridge </a:t>
            </a:r>
            <a:r>
              <a:rPr lang="en-US" b="1" dirty="0" smtClean="0">
                <a:solidFill>
                  <a:srgbClr val="000000"/>
                </a:solidFill>
              </a:rPr>
              <a:t>Core i7</a:t>
            </a:r>
            <a:r>
              <a:rPr lang="en-US" b="1" dirty="0">
                <a:solidFill>
                  <a:srgbClr val="000000"/>
                </a:solidFill>
              </a:rPr>
              <a:t>-2600 </a:t>
            </a:r>
          </a:p>
        </p:txBody>
      </p:sp>
    </p:spTree>
    <p:extLst>
      <p:ext uri="{BB962C8B-B14F-4D97-AF65-F5344CB8AC3E}">
        <p14:creationId xmlns:p14="http://schemas.microsoft.com/office/powerpoint/2010/main" val="3848055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>
                <a:solidFill>
                  <a:srgbClr val="000000"/>
                </a:solidFill>
                <a:latin typeface="Tahoma" charset="0"/>
              </a:rPr>
              <a:t>Frequency, Time and Power for NPB-FT</a:t>
            </a:r>
          </a:p>
        </p:txBody>
      </p:sp>
      <p:pic>
        <p:nvPicPr>
          <p:cNvPr id="2662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05000"/>
            <a:ext cx="45847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914400" y="5486400"/>
            <a:ext cx="7391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/>
              <a:t>Reduce core power/temperature by reducing frequency with little impact on time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352800" y="2717800"/>
            <a:ext cx="2286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954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Temperature Control - Naïve Scheme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Tahoma" charset="0"/>
              </a:rPr>
              <a:t>Monitor </a:t>
            </a:r>
            <a:r>
              <a:rPr lang="en-US" dirty="0">
                <a:solidFill>
                  <a:srgbClr val="000000"/>
                </a:solidFill>
                <a:latin typeface="Tahoma" charset="0"/>
              </a:rPr>
              <a:t>temperature periodically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Tahoma" charset="0"/>
                <a:ea typeface="Arial" charset="0"/>
                <a:cs typeface="Arial" charset="0"/>
              </a:rPr>
              <a:t>Above threshold: decrease frequency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Tahoma" charset="0"/>
                <a:ea typeface="Arial" charset="0"/>
                <a:cs typeface="Arial" charset="0"/>
              </a:rPr>
              <a:t>Below threshold: increase </a:t>
            </a:r>
            <a:r>
              <a:rPr lang="en-US" dirty="0" smtClean="0">
                <a:solidFill>
                  <a:srgbClr val="000000"/>
                </a:solidFill>
                <a:latin typeface="Tahoma" charset="0"/>
                <a:ea typeface="Arial" charset="0"/>
                <a:cs typeface="Arial" charset="0"/>
              </a:rPr>
              <a:t>frequency</a:t>
            </a:r>
          </a:p>
          <a:p>
            <a:r>
              <a:rPr lang="en-US" dirty="0">
                <a:solidFill>
                  <a:srgbClr val="000000"/>
                </a:solidFill>
                <a:latin typeface="Tahoma" charset="0"/>
              </a:rPr>
              <a:t>Use DVFS to change processor voltage/frequency at runtime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Tahoma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472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Tahoma" charset="0"/>
              </a:rPr>
              <a:t>Naive Scheme – NPB-FT</a:t>
            </a:r>
          </a:p>
        </p:txBody>
      </p:sp>
      <p:pic>
        <p:nvPicPr>
          <p:cNvPr id="286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28800"/>
            <a:ext cx="5257800" cy="399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Box 4"/>
          <p:cNvSpPr txBox="1">
            <a:spLocks noChangeArrowheads="1"/>
          </p:cNvSpPr>
          <p:nvPr/>
        </p:nvSpPr>
        <p:spPr bwMode="auto">
          <a:xfrm>
            <a:off x="1066800" y="5943600"/>
            <a:ext cx="75438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solidFill>
                  <a:srgbClr val="0000FF"/>
                </a:solidFill>
              </a:rPr>
              <a:t>Energy savings but timing penalty high!</a:t>
            </a:r>
          </a:p>
        </p:txBody>
      </p:sp>
    </p:spTree>
    <p:extLst>
      <p:ext uri="{BB962C8B-B14F-4D97-AF65-F5344CB8AC3E}">
        <p14:creationId xmlns:p14="http://schemas.microsoft.com/office/powerpoint/2010/main" val="1594864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200" dirty="0" smtClean="0">
                <a:solidFill>
                  <a:srgbClr val="000000"/>
                </a:solidFill>
              </a:rPr>
              <a:t>Can we do something to reduce the execution time penalty?</a:t>
            </a:r>
            <a:endParaRPr lang="en-US" sz="4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C016-B06B-6740-A4F8-10CE0349227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89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16129</TotalTime>
  <Words>904</Words>
  <Application>Microsoft Macintosh PowerPoint</Application>
  <PresentationFormat>On-screen Show (4:3)</PresentationFormat>
  <Paragraphs>148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Towards reducing total energy consumption while constraining core temperatures</vt:lpstr>
      <vt:lpstr>Why Energy?</vt:lpstr>
      <vt:lpstr>Cooling Energy</vt:lpstr>
      <vt:lpstr>Machine Energy</vt:lpstr>
      <vt:lpstr>Core Temperatures</vt:lpstr>
      <vt:lpstr>Frequency, Time and Power for NPB-FT</vt:lpstr>
      <vt:lpstr>Temperature Control - Naïve Scheme</vt:lpstr>
      <vt:lpstr>Naive Scheme – NPB-FT</vt:lpstr>
      <vt:lpstr>PowerPoint Presentation</vt:lpstr>
      <vt:lpstr>Execution Blocks</vt:lpstr>
      <vt:lpstr>Execution Blocks (EBs) (NPB-IS)</vt:lpstr>
      <vt:lpstr>EBTuner</vt:lpstr>
      <vt:lpstr>Problem formulation</vt:lpstr>
      <vt:lpstr>EBTuner: Framework</vt:lpstr>
      <vt:lpstr>Evaluation</vt:lpstr>
      <vt:lpstr>Temperature Control</vt:lpstr>
      <vt:lpstr>Timing penalty</vt:lpstr>
      <vt:lpstr>Steady State Frequencies</vt:lpstr>
      <vt:lpstr>Variance in sensitivity to frequency for different parts of an application</vt:lpstr>
      <vt:lpstr>EB Tuner Vs. Naïve (NPB-IS)</vt:lpstr>
      <vt:lpstr>Reduction in machine energy</vt:lpstr>
      <vt:lpstr>Energy Time tradeoff</vt:lpstr>
      <vt:lpstr>Summary and Future Work</vt:lpstr>
      <vt:lpstr>Thank You</vt:lpstr>
    </vt:vector>
  </TitlesOfParts>
  <Company>UIUC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OS</dc:creator>
  <cp:lastModifiedBy>OS</cp:lastModifiedBy>
  <cp:revision>882</cp:revision>
  <dcterms:created xsi:type="dcterms:W3CDTF">2011-04-18T15:34:26Z</dcterms:created>
  <dcterms:modified xsi:type="dcterms:W3CDTF">2012-05-07T19:56:40Z</dcterms:modified>
</cp:coreProperties>
</file>