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notesSlides/notesSlide7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4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Layouts/slideLayout13.xml" ContentType="application/vnd.openxmlformats-officedocument.presentationml.slideLayout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Default Extension="pdf" ContentType="application/pdf"/>
  <Override PartName="/ppt/slideLayouts/slideLayout12.xml" ContentType="application/vnd.openxmlformats-officedocument.presentationml.slideLayout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r:id="rId1"/>
  </p:sldMasterIdLst>
  <p:notesMasterIdLst>
    <p:notesMasterId r:id="rId35"/>
  </p:notesMasterIdLst>
  <p:handoutMasterIdLst>
    <p:handoutMasterId r:id="rId36"/>
  </p:handoutMasterIdLst>
  <p:sldIdLst>
    <p:sldId id="256" r:id="rId2"/>
    <p:sldId id="282" r:id="rId3"/>
    <p:sldId id="289" r:id="rId4"/>
    <p:sldId id="290" r:id="rId5"/>
    <p:sldId id="283" r:id="rId6"/>
    <p:sldId id="258" r:id="rId7"/>
    <p:sldId id="284" r:id="rId8"/>
    <p:sldId id="259" r:id="rId9"/>
    <p:sldId id="280" r:id="rId10"/>
    <p:sldId id="291" r:id="rId11"/>
    <p:sldId id="292" r:id="rId12"/>
    <p:sldId id="293" r:id="rId13"/>
    <p:sldId id="305" r:id="rId14"/>
    <p:sldId id="294" r:id="rId15"/>
    <p:sldId id="306" r:id="rId16"/>
    <p:sldId id="316" r:id="rId17"/>
    <p:sldId id="295" r:id="rId18"/>
    <p:sldId id="296" r:id="rId19"/>
    <p:sldId id="307" r:id="rId20"/>
    <p:sldId id="309" r:id="rId21"/>
    <p:sldId id="297" r:id="rId22"/>
    <p:sldId id="313" r:id="rId23"/>
    <p:sldId id="312" r:id="rId24"/>
    <p:sldId id="310" r:id="rId25"/>
    <p:sldId id="298" r:id="rId26"/>
    <p:sldId id="299" r:id="rId27"/>
    <p:sldId id="300" r:id="rId28"/>
    <p:sldId id="301" r:id="rId29"/>
    <p:sldId id="302" r:id="rId30"/>
    <p:sldId id="314" r:id="rId31"/>
    <p:sldId id="303" r:id="rId32"/>
    <p:sldId id="315" r:id="rId33"/>
    <p:sldId id="304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86" d="100"/>
          <a:sy n="86" d="100"/>
        </p:scale>
        <p:origin x="-8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2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notesMaster" Target="notesMasters/notesMaster1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7" Type="http://schemas.openxmlformats.org/officeDocument/2006/relationships/slide" Target="slides/slide6.xml"/><Relationship Id="rId36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printerSettings" Target="printerSettings/printerSettings1.bin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presProps" Target="presProps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An Adaptive Framework for Large-scale State Space Search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85A9A3-4C74-0B49-B28B-B0175856410E}" type="datetime1">
              <a:rPr lang="en-US" smtClean="0"/>
              <a:pPr/>
              <a:t>5/7/12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Yanhua Sun  Parallel Programming Lab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B2C05-8695-0F47-9233-AE7F021FDF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An Adaptive Framework for Large-scale State Space Search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475ECE-1745-314C-888D-76C2D3A720F8}" type="datetime1">
              <a:rPr lang="en-US" smtClean="0"/>
              <a:pPr/>
              <a:t>5/7/12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Yanhua Sun  Parallel Programming Lab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58FAA-0108-4F42-8281-3FB5A60714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58FAA-0108-4F42-8281-3FB5A60714F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58FAA-0108-4F42-8281-3FB5A60714F2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example </a:t>
            </a:r>
            <a:r>
              <a:rPr lang="en-US" dirty="0" err="1" smtClean="0"/>
              <a:t>NQueens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58FAA-0108-4F42-8281-3FB5A60714F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example </a:t>
            </a:r>
            <a:r>
              <a:rPr lang="en-US" dirty="0" err="1" smtClean="0"/>
              <a:t>NQueens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58FAA-0108-4F42-8281-3FB5A60714F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example </a:t>
            </a:r>
            <a:r>
              <a:rPr lang="en-US" dirty="0" err="1" smtClean="0"/>
              <a:t>NQueens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58FAA-0108-4F42-8281-3FB5A60714F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example </a:t>
            </a:r>
            <a:r>
              <a:rPr lang="en-US" dirty="0" err="1" smtClean="0"/>
              <a:t>NQueens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58FAA-0108-4F42-8281-3FB5A60714F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motivated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58FAA-0108-4F42-8281-3FB5A60714F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motivated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58FAA-0108-4F42-8281-3FB5A60714F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Framework . User</a:t>
            </a:r>
            <a:r>
              <a:rPr lang="en-US" baseline="0" dirty="0" smtClean="0"/>
              <a:t> do not need to know any of these problems and techniques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58FAA-0108-4F42-8281-3FB5A60714F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E58FAA-0108-4F42-8281-3FB5A60714F2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1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 altLang="zh-CN"/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fld id="{2FDF6D50-05C4-CA4F-98C4-FDCD6ACB72EF}" type="datetime1">
              <a:rPr lang="en-US" smtClean="0"/>
              <a:pPr/>
              <a:t>5/7/12</a:t>
            </a:fld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95600" y="6248400"/>
            <a:ext cx="3962400" cy="457200"/>
          </a:xfrm>
          <a:prstGeom prst="rect">
            <a:avLst/>
          </a:prstGeo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r>
              <a:rPr kumimoji="0" lang="en-US" smtClean="0"/>
              <a:t>Workshop on Large-Scale Parallel Processing</a:t>
            </a:r>
            <a:endParaRPr kumimoji="0" lang="en-US" dirty="0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pic>
        <p:nvPicPr>
          <p:cNvPr id="17" name="Picture 16" descr="ppl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45325" y="6243638"/>
            <a:ext cx="2082584" cy="61436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76DF33-B47D-0C42-AEA4-616E38EE1443}" type="datetime1">
              <a:rPr lang="en-US" smtClean="0"/>
              <a:pPr/>
              <a:t>5/7/12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067050" y="6243638"/>
            <a:ext cx="39751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Workshop on Large-Scale Parallel Processing</a:t>
            </a:r>
            <a:endParaRPr kumimoji="0"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1C15AB-DADC-204A-80B0-0A475898FDC9}" type="datetime1">
              <a:rPr lang="en-US" smtClean="0"/>
              <a:pPr/>
              <a:t>5/7/12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067050" y="6243638"/>
            <a:ext cx="39751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Workshop on Large-Scale Parallel Processing</a:t>
            </a:r>
            <a:endParaRPr kumimoji="0"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0A84C3-F260-3045-93F9-FF398DF935AD}" type="datetime1">
              <a:rPr lang="en-US" smtClean="0"/>
              <a:pPr/>
              <a:t>5/7/12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067050" y="6243638"/>
            <a:ext cx="39751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Workshop on Large-Scale Parallel Processing</a:t>
            </a:r>
            <a:endParaRPr kumimoji="0"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9AC887-57B8-C445-969B-2A7FE39CF84D}" type="datetime1">
              <a:rPr lang="en-US" smtClean="0"/>
              <a:pPr/>
              <a:t>5/7/12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067050" y="6243638"/>
            <a:ext cx="39751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Workshop on Large-Scale Parallel Processing</a:t>
            </a:r>
            <a:endParaRPr kumimoji="0"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CFEB918-EB9F-3B40-9A9E-ED8C7AE81492}" type="datetime1">
              <a:rPr lang="en-US" smtClean="0"/>
              <a:pPr/>
              <a:t>5/7/12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90800" y="6248400"/>
            <a:ext cx="39624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Workshop on Large-Scale Parallel Processing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BAD08-7606-4B46-A4D1-B86E11A67FBB}" type="datetime1">
              <a:rPr lang="en-US" smtClean="0"/>
              <a:pPr/>
              <a:t>5/7/12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067050" y="6243638"/>
            <a:ext cx="39751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Workshop on Large-Scale Parallel Processing</a:t>
            </a:r>
            <a:endParaRPr kumimoji="0"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AFE807-9D85-544E-9019-9BAB9A4A0F9A}" type="datetime1">
              <a:rPr lang="en-US" smtClean="0"/>
              <a:pPr/>
              <a:t>5/7/12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067050" y="6243638"/>
            <a:ext cx="39751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Workshop on Large-Scale Parallel Processing</a:t>
            </a:r>
            <a:endParaRPr kumimoji="0"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7726CE-F16D-764B-9317-DB69AEA4ED4B}" type="datetime1">
              <a:rPr lang="en-US" smtClean="0"/>
              <a:pPr/>
              <a:t>5/7/12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067050" y="6243638"/>
            <a:ext cx="39751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Workshop on Large-Scale Parallel Processing</a:t>
            </a:r>
            <a:endParaRPr kumimoji="0"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3578E8-5F2E-E847-99EB-6F72C0098A13}" type="datetime1">
              <a:rPr lang="en-US" smtClean="0"/>
              <a:pPr/>
              <a:t>5/7/12</a:t>
            </a:fld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067050" y="6243638"/>
            <a:ext cx="39751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Workshop on Large-Scale Parallel Processing</a:t>
            </a:r>
            <a:endParaRPr kumimoji="0"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313DDC-56ED-0045-80BF-4969674317A7}" type="datetime1">
              <a:rPr lang="en-US" smtClean="0"/>
              <a:pPr/>
              <a:t>5/7/12</a:t>
            </a:fld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067050" y="6243638"/>
            <a:ext cx="39751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Workshop on Large-Scale Parallel Processing</a:t>
            </a:r>
            <a:endParaRPr kumimoji="0"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2AE343-FF13-EA44-913C-6EEE7A70D8DB}" type="datetime1">
              <a:rPr lang="en-US" smtClean="0"/>
              <a:pPr/>
              <a:t>5/7/12</a:t>
            </a:fld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067050" y="6243638"/>
            <a:ext cx="39751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Workshop on Large-Scale Parallel Processing</a:t>
            </a:r>
            <a:endParaRPr kumimoji="0"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5F12B2-9F53-6044-ADEA-959E703F56FF}" type="datetime1">
              <a:rPr lang="en-US" smtClean="0"/>
              <a:pPr/>
              <a:t>5/7/12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067050" y="6243638"/>
            <a:ext cx="39751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Workshop on Large-Scale Parallel Processing</a:t>
            </a:r>
            <a:endParaRPr kumimoji="0"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B82E1F-DAA3-BC4F-B52A-E03C2ACC84A7}" type="datetime1">
              <a:rPr lang="en-US" smtClean="0"/>
              <a:pPr/>
              <a:t>5/7/12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067050" y="6243638"/>
            <a:ext cx="39751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Workshop on Large-Scale Parallel Processing</a:t>
            </a:r>
            <a:endParaRPr kumimoji="0"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zh-CN" altLang="en-US" sz="2400"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zh-CN" altLang="en-US" sz="2400"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zh-CN" altLang="en-US" sz="2400"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zh-CN" altLang="en-US" sz="2400"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zh-CN" altLang="en-US" sz="2400"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zh-CN" altLang="en-US" sz="2400"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zh-CN" altLang="en-US" sz="2400"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title style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a typeface="宋体" pitchFamily="2" charset="-122"/>
              </a:defRPr>
            </a:lvl1pPr>
          </a:lstStyle>
          <a:p>
            <a:fld id="{F9B0355A-69B3-C145-B27B-FD8E54889381}" type="datetime1">
              <a:rPr lang="en-US" smtClean="0"/>
              <a:pPr/>
              <a:t>5/7/12</a:t>
            </a:fld>
            <a:endParaRPr lang="en-US"/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a typeface="宋体" pitchFamily="2" charset="-122"/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  <p:sldLayoutId r:id="rId13"/>
    <p:sldLayoutId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df"/><Relationship Id="rId3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df"/><Relationship Id="rId3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df"/><Relationship Id="rId3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df"/><Relationship Id="rId3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image" Target="../media/image6.pd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df"/><Relationship Id="rId3" Type="http://schemas.openxmlformats.org/officeDocument/2006/relationships/image" Target="../media/image11.png"/><Relationship Id="rId5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2.pd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4" Type="http://schemas.openxmlformats.org/officeDocument/2006/relationships/image" Target="../media/image14.pd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df"/><Relationship Id="rId3" Type="http://schemas.openxmlformats.org/officeDocument/2006/relationships/image" Target="../media/image7.png"/><Relationship Id="rId5" Type="http://schemas.openxmlformats.org/officeDocument/2006/relationships/image" Target="../media/image15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df"/><Relationship Id="rId3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df"/><Relationship Id="rId3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df"/><Relationship Id="rId3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df"/><Relationship Id="rId3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3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df"/><Relationship Id="rId3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df"/><Relationship Id="rId3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d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762000"/>
            <a:ext cx="6858000" cy="243840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tx1"/>
                </a:solidFill>
              </a:rPr>
              <a:t>uGNI</a:t>
            </a:r>
            <a:r>
              <a:rPr lang="en-US" sz="3200" dirty="0" smtClean="0">
                <a:solidFill>
                  <a:schemeClr val="tx1"/>
                </a:solidFill>
              </a:rPr>
              <a:t>-based Charm++ Runtime for </a:t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-US" sz="3200" dirty="0" smtClean="0">
                <a:solidFill>
                  <a:schemeClr val="tx1"/>
                </a:solidFill>
              </a:rPr>
              <a:t>Cray Gemini Interconnect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6858000" cy="2438400"/>
          </a:xfrm>
        </p:spPr>
        <p:txBody>
          <a:bodyPr/>
          <a:lstStyle/>
          <a:p>
            <a:r>
              <a:rPr lang="en-US" sz="2000" b="1" dirty="0" smtClean="0"/>
              <a:t>Yanhua Sun</a:t>
            </a:r>
            <a:r>
              <a:rPr lang="en-US" sz="2000" dirty="0" smtClean="0"/>
              <a:t>, </a:t>
            </a:r>
            <a:r>
              <a:rPr lang="en-US" sz="2000" dirty="0" err="1" smtClean="0"/>
              <a:t>Gengbin</a:t>
            </a:r>
            <a:r>
              <a:rPr lang="en-US" sz="2000" dirty="0" smtClean="0"/>
              <a:t> </a:t>
            </a:r>
            <a:r>
              <a:rPr lang="en-US" sz="2000" dirty="0" err="1" smtClean="0"/>
              <a:t>Zheng</a:t>
            </a:r>
            <a:r>
              <a:rPr lang="en-US" sz="2000" dirty="0" smtClean="0"/>
              <a:t>, </a:t>
            </a:r>
            <a:r>
              <a:rPr lang="en-US" sz="2000" dirty="0" err="1" smtClean="0"/>
              <a:t>Laximant(Sanjay</a:t>
            </a:r>
            <a:r>
              <a:rPr lang="en-US" sz="2000" dirty="0" smtClean="0"/>
              <a:t>) Kale</a:t>
            </a:r>
          </a:p>
          <a:p>
            <a:r>
              <a:rPr lang="en-US" sz="2400" dirty="0" smtClean="0"/>
              <a:t>Parallel Programming Lab</a:t>
            </a:r>
          </a:p>
          <a:p>
            <a:r>
              <a:rPr lang="en-US" sz="2400" dirty="0" smtClean="0"/>
              <a:t>University of Illinois at Urbana-Champaign</a:t>
            </a:r>
          </a:p>
          <a:p>
            <a:r>
              <a:rPr lang="en-US" sz="2400" dirty="0" smtClean="0"/>
              <a:t>Ryan Olson,  Cray Inc</a:t>
            </a:r>
          </a:p>
          <a:p>
            <a:r>
              <a:rPr lang="en-US" sz="2400" dirty="0" smtClean="0"/>
              <a:t>Terry R. Jones, Oak Ridge National Lab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7620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10</a:t>
            </a:r>
            <a:r>
              <a:rPr lang="en-US" baseline="30000" dirty="0" smtClean="0"/>
              <a:t>th</a:t>
            </a:r>
            <a:r>
              <a:rPr lang="en-US" dirty="0" smtClean="0"/>
              <a:t> Annual Workshop on Charm++ Applications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uGNI</a:t>
            </a:r>
            <a:r>
              <a:rPr lang="en-US" dirty="0" smtClean="0"/>
              <a:t> APIs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Memory Registration/de-</a:t>
            </a:r>
          </a:p>
          <a:p>
            <a:r>
              <a:rPr lang="en-US" dirty="0" smtClean="0"/>
              <a:t>Post FMA/BTE transactions</a:t>
            </a:r>
          </a:p>
          <a:p>
            <a:r>
              <a:rPr lang="en-US" dirty="0" smtClean="0"/>
              <a:t>Completion Queues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10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4313"/>
            <a:ext cx="8105775" cy="1462087"/>
          </a:xfrm>
        </p:spPr>
        <p:txBody>
          <a:bodyPr/>
          <a:lstStyle/>
          <a:p>
            <a:r>
              <a:rPr lang="en-US" dirty="0" smtClean="0"/>
              <a:t>Charm++ Software Architecture</a:t>
            </a:r>
            <a:endParaRPr lang="en-US" dirty="0"/>
          </a:p>
        </p:txBody>
      </p:sp>
      <p:pic>
        <p:nvPicPr>
          <p:cNvPr id="4" name="Content Placeholder 3" descr="lrts.pdf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713746" y="1676400"/>
            <a:ext cx="5481526" cy="4800600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11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Lower Runtime System (LRTS)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LrtsInit</a:t>
            </a:r>
            <a:r>
              <a:rPr lang="en-US" dirty="0" smtClean="0"/>
              <a:t>()</a:t>
            </a:r>
          </a:p>
          <a:p>
            <a:r>
              <a:rPr lang="en-US" dirty="0" err="1" smtClean="0"/>
              <a:t>LrtsSyncSend</a:t>
            </a:r>
            <a:r>
              <a:rPr lang="en-US" dirty="0" smtClean="0"/>
              <a:t>()</a:t>
            </a:r>
          </a:p>
          <a:p>
            <a:r>
              <a:rPr lang="en-US" dirty="0" err="1" smtClean="0"/>
              <a:t>LrtsAdvanceCommunication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12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4313"/>
            <a:ext cx="8305800" cy="1462087"/>
          </a:xfrm>
        </p:spPr>
        <p:txBody>
          <a:bodyPr/>
          <a:lstStyle/>
          <a:p>
            <a:r>
              <a:rPr lang="en-US" dirty="0" smtClean="0"/>
              <a:t>Design of </a:t>
            </a:r>
            <a:r>
              <a:rPr lang="en-US" dirty="0" err="1" smtClean="0"/>
              <a:t>uGNI</a:t>
            </a:r>
            <a:r>
              <a:rPr lang="en-US" dirty="0" smtClean="0"/>
              <a:t>-based Charm++</a:t>
            </a:r>
            <a:endParaRPr lang="en-US" dirty="0"/>
          </a:p>
        </p:txBody>
      </p:sp>
      <p:pic>
        <p:nvPicPr>
          <p:cNvPr id="4" name="Picture 3" descr="msg_transfer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676400" y="1905000"/>
            <a:ext cx="5982213" cy="4541044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13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4313"/>
            <a:ext cx="8562975" cy="1462087"/>
          </a:xfrm>
        </p:spPr>
        <p:txBody>
          <a:bodyPr/>
          <a:lstStyle/>
          <a:p>
            <a:r>
              <a:rPr lang="en-US" dirty="0" smtClean="0"/>
              <a:t>Design of </a:t>
            </a:r>
            <a:r>
              <a:rPr lang="en-US" dirty="0" err="1" smtClean="0"/>
              <a:t>uGNI</a:t>
            </a:r>
            <a:r>
              <a:rPr lang="en-US" dirty="0" smtClean="0"/>
              <a:t>-based Charm++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Small messages</a:t>
            </a:r>
          </a:p>
          <a:p>
            <a:pPr lvl="1"/>
            <a:r>
              <a:rPr lang="en-US" dirty="0" smtClean="0"/>
              <a:t>SMSG directly send with </a:t>
            </a:r>
            <a:r>
              <a:rPr lang="en-US" dirty="0" err="1" smtClean="0"/>
              <a:t>data_tag</a:t>
            </a:r>
            <a:endParaRPr lang="en-US" dirty="0" smtClean="0"/>
          </a:p>
          <a:p>
            <a:pPr lvl="1"/>
            <a:r>
              <a:rPr lang="en-US" dirty="0" smtClean="0"/>
              <a:t>1024 bytes default</a:t>
            </a:r>
          </a:p>
          <a:p>
            <a:pPr lvl="1"/>
            <a:r>
              <a:rPr lang="en-US" dirty="0" smtClean="0"/>
              <a:t>Registered memory increases linearly with maximum </a:t>
            </a:r>
            <a:r>
              <a:rPr lang="en-US" dirty="0" err="1" smtClean="0"/>
              <a:t>msg</a:t>
            </a:r>
            <a:r>
              <a:rPr lang="en-US" dirty="0" smtClean="0"/>
              <a:t> size and the number of nodes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14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825" y="214313"/>
            <a:ext cx="8258175" cy="1462087"/>
          </a:xfrm>
        </p:spPr>
        <p:txBody>
          <a:bodyPr/>
          <a:lstStyle/>
          <a:p>
            <a:r>
              <a:rPr lang="en-US" dirty="0" smtClean="0"/>
              <a:t>Baseline </a:t>
            </a:r>
            <a:r>
              <a:rPr lang="en-US" dirty="0" err="1" smtClean="0"/>
              <a:t>Pingpong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15</a:t>
            </a:fld>
            <a:endParaRPr kumimoji="0" lang="en-US"/>
          </a:p>
        </p:txBody>
      </p:sp>
      <p:pic>
        <p:nvPicPr>
          <p:cNvPr id="6" name="Content Placeholder 5" descr="pingpong-baseline.pdf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219200" y="1676400"/>
            <a:ext cx="6648559" cy="46434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4313"/>
            <a:ext cx="8305800" cy="1462087"/>
          </a:xfrm>
        </p:spPr>
        <p:txBody>
          <a:bodyPr/>
          <a:lstStyle/>
          <a:p>
            <a:r>
              <a:rPr lang="en-US" dirty="0" smtClean="0"/>
              <a:t>Performance Issues?</a:t>
            </a:r>
            <a:endParaRPr lang="en-US" dirty="0"/>
          </a:p>
        </p:txBody>
      </p:sp>
      <p:pic>
        <p:nvPicPr>
          <p:cNvPr id="4" name="Picture 3" descr="msg_transfer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676400" y="1904999"/>
            <a:ext cx="6324600" cy="480094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16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Optimizing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Persistent Message</a:t>
            </a:r>
          </a:p>
          <a:p>
            <a:r>
              <a:rPr lang="en-US" dirty="0" smtClean="0"/>
              <a:t>Memory Pool</a:t>
            </a:r>
          </a:p>
          <a:p>
            <a:r>
              <a:rPr lang="en-US" dirty="0" smtClean="0"/>
              <a:t>Intra-node Communication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17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Persistent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 with fixed pattern</a:t>
            </a:r>
          </a:p>
          <a:p>
            <a:pPr lvl="1"/>
            <a:r>
              <a:rPr lang="en-US" dirty="0" smtClean="0"/>
              <a:t>Communication processors</a:t>
            </a:r>
          </a:p>
          <a:p>
            <a:pPr lvl="1"/>
            <a:r>
              <a:rPr lang="en-US" dirty="0" smtClean="0"/>
              <a:t>Data size </a:t>
            </a:r>
          </a:p>
          <a:p>
            <a:r>
              <a:rPr lang="en-US" dirty="0" smtClean="0"/>
              <a:t>Re-use memory </a:t>
            </a:r>
          </a:p>
          <a:p>
            <a:pPr lvl="1"/>
            <a:r>
              <a:rPr lang="en-US" dirty="0" smtClean="0"/>
              <a:t>Avoid memory allocation for messages</a:t>
            </a:r>
          </a:p>
          <a:p>
            <a:pPr lvl="1"/>
            <a:r>
              <a:rPr lang="en-US" dirty="0" smtClean="0"/>
              <a:t>Match better one-sided </a:t>
            </a:r>
            <a:r>
              <a:rPr lang="en-US" dirty="0" err="1" smtClean="0"/>
              <a:t>uGNI</a:t>
            </a:r>
            <a:r>
              <a:rPr lang="en-US" dirty="0" smtClean="0"/>
              <a:t> lib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18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Persistent</a:t>
            </a:r>
            <a:endParaRPr lang="en-US" dirty="0"/>
          </a:p>
        </p:txBody>
      </p:sp>
      <p:pic>
        <p:nvPicPr>
          <p:cNvPr id="4" name="Content Placeholder 3" descr="msg_transfer_persistent.pdf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303533" y="2251925"/>
            <a:ext cx="4840467" cy="3785354"/>
          </a:xfrm>
          <a:ln>
            <a:solidFill>
              <a:srgbClr val="FF0000"/>
            </a:solidFill>
          </a:ln>
        </p:spPr>
      </p:pic>
      <p:pic>
        <p:nvPicPr>
          <p:cNvPr id="5" name="Picture 4" descr="msg_transfer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5"/>
              <a:stretch>
                <a:fillRect/>
              </a:stretch>
            </p:blipFill>
          </mc:Fallback>
        </mc:AlternateContent>
        <p:spPr>
          <a:xfrm>
            <a:off x="228601" y="2316956"/>
            <a:ext cx="4074932" cy="309324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228601" y="5667947"/>
            <a:ext cx="3483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Base Design to transfer data</a:t>
            </a:r>
          </a:p>
          <a:p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886200" y="6189679"/>
            <a:ext cx="2997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 transfer persistent data</a:t>
            </a:r>
          </a:p>
          <a:p>
            <a:endParaRPr lang="en-US" b="1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19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r>
              <a:rPr lang="en-US" dirty="0" smtClean="0"/>
              <a:t>Modern Interconnects are complex</a:t>
            </a:r>
          </a:p>
          <a:p>
            <a:pPr lvl="1">
              <a:buFont typeface="Wingdings" charset="2"/>
              <a:buChar char="u"/>
            </a:pPr>
            <a:r>
              <a:rPr lang="en-US" dirty="0" smtClean="0"/>
              <a:t>Challenging to obtain good performance for applications with various communication patterns</a:t>
            </a:r>
          </a:p>
          <a:p>
            <a:pPr>
              <a:buFont typeface="Wingdings" charset="2"/>
              <a:buChar char="u"/>
            </a:pPr>
            <a:r>
              <a:rPr lang="en-US" dirty="0" smtClean="0"/>
              <a:t>Multiple programming models/languages are developed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of persistent </a:t>
            </a:r>
            <a:r>
              <a:rPr lang="en-US" dirty="0" err="1" smtClean="0"/>
              <a:t>msg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Content Placeholder 3" descr="pingpong-persistent.pdf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1150938" y="1676400"/>
            <a:ext cx="7091796" cy="4953000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20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Pool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Memory registration/de-registration costs a lot</a:t>
            </a:r>
          </a:p>
          <a:p>
            <a:r>
              <a:rPr lang="en-US" dirty="0" smtClean="0"/>
              <a:t>Charm++ controls all memory allocation/de-allocation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Pool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Memory registration/de-registration costs a lot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Charm++ controls all memory allocation/de-allocation</a:t>
            </a:r>
          </a:p>
          <a:p>
            <a:r>
              <a:rPr lang="en-US" dirty="0" smtClean="0"/>
              <a:t>Register big chucks of memory</a:t>
            </a:r>
          </a:p>
          <a:p>
            <a:r>
              <a:rPr lang="en-US" dirty="0" smtClean="0"/>
              <a:t>Allocation/de- is from memory pool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22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sg_transfer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2590800" y="214313"/>
            <a:ext cx="4074932" cy="309324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2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228601" y="214313"/>
            <a:ext cx="1598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Base Design</a:t>
            </a:r>
          </a:p>
          <a:p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097533" y="4572000"/>
            <a:ext cx="1772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 memory pool</a:t>
            </a:r>
          </a:p>
          <a:p>
            <a:endParaRPr lang="en-US" b="1" dirty="0"/>
          </a:p>
        </p:txBody>
      </p:sp>
      <p:pic>
        <p:nvPicPr>
          <p:cNvPr id="9" name="Content Placeholder 8" descr="msg_transfer_mempool.pdf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5"/>
              <a:stretch>
                <a:fillRect/>
              </a:stretch>
            </p:blipFill>
          </mc:Fallback>
        </mc:AlternateContent>
        <p:spPr>
          <a:xfrm>
            <a:off x="1509533" y="3263900"/>
            <a:ext cx="5588000" cy="3594100"/>
          </a:xfrm>
          <a:ln>
            <a:solidFill>
              <a:schemeClr val="accent1">
                <a:lumMod val="50000"/>
              </a:schemeClr>
            </a:solidFill>
          </a:ln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23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of Memory Pool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24</a:t>
            </a:fld>
            <a:endParaRPr kumimoji="0" lang="en-US"/>
          </a:p>
        </p:txBody>
      </p:sp>
      <p:pic>
        <p:nvPicPr>
          <p:cNvPr id="7" name="Content Placeholder 6" descr="mempool.pdf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150938" y="1676400"/>
            <a:ext cx="6850062" cy="478417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Intra-node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uGNI</a:t>
            </a:r>
            <a:r>
              <a:rPr lang="en-US" dirty="0" smtClean="0"/>
              <a:t> is pure network protocol</a:t>
            </a:r>
          </a:p>
          <a:p>
            <a:r>
              <a:rPr lang="en-US" dirty="0" smtClean="0"/>
              <a:t>All messages pass network stack</a:t>
            </a:r>
          </a:p>
          <a:p>
            <a:r>
              <a:rPr lang="en-US" dirty="0" smtClean="0"/>
              <a:t>Resource contention</a:t>
            </a:r>
          </a:p>
          <a:p>
            <a:r>
              <a:rPr lang="en-US" dirty="0" smtClean="0"/>
              <a:t>POSIX share memory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25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4313"/>
            <a:ext cx="8305800" cy="1462087"/>
          </a:xfrm>
        </p:spPr>
        <p:txBody>
          <a:bodyPr/>
          <a:lstStyle/>
          <a:p>
            <a:r>
              <a:rPr lang="en-US" dirty="0" smtClean="0"/>
              <a:t>Performance – Message Latency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26</a:t>
            </a:fld>
            <a:endParaRPr kumimoji="0" lang="en-US"/>
          </a:p>
        </p:txBody>
      </p:sp>
      <p:pic>
        <p:nvPicPr>
          <p:cNvPr id="9" name="Picture 8" descr="bench-latency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371599" y="1905000"/>
            <a:ext cx="6546273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- Bandwidth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27</a:t>
            </a:fld>
            <a:endParaRPr kumimoji="0" lang="en-US"/>
          </a:p>
        </p:txBody>
      </p:sp>
      <p:pic>
        <p:nvPicPr>
          <p:cNvPr id="7" name="Picture 6" descr="bandwidth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757273" y="1854199"/>
            <a:ext cx="7091327" cy="4952673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kNeighbor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28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N-</a:t>
            </a:r>
            <a:r>
              <a:rPr lang="en-US" dirty="0" smtClean="0"/>
              <a:t>Queens (fine-grained)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29</a:t>
            </a:fld>
            <a:endParaRPr kumimoji="0" lang="en-US"/>
          </a:p>
        </p:txBody>
      </p:sp>
      <p:pic>
        <p:nvPicPr>
          <p:cNvPr id="7" name="Picture 6" descr="nqueens-speedup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838200" y="1905000"/>
            <a:ext cx="6866768" cy="47958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How to attain good performance for applications in alternative models on different interconnects 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3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30</a:t>
            </a:fld>
            <a:endParaRPr kumimoji="0" lang="en-US"/>
          </a:p>
        </p:txBody>
      </p:sp>
      <p:pic>
        <p:nvPicPr>
          <p:cNvPr id="8" name="Picture 7" descr="17queens-mpi-6grainsize-lon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0938" y="902732"/>
            <a:ext cx="7733333" cy="2996825"/>
          </a:xfrm>
          <a:prstGeom prst="rect">
            <a:avLst/>
          </a:prstGeom>
        </p:spPr>
      </p:pic>
      <p:pic>
        <p:nvPicPr>
          <p:cNvPr id="10" name="Content Placeholder 9" descr="17queens-ugni-long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371600" y="3748552"/>
            <a:ext cx="4670167" cy="2952286"/>
          </a:xfrm>
        </p:spPr>
      </p:pic>
      <p:sp>
        <p:nvSpPr>
          <p:cNvPr id="12" name="TextBox 11"/>
          <p:cNvSpPr txBox="1"/>
          <p:nvPr/>
        </p:nvSpPr>
        <p:spPr>
          <a:xfrm>
            <a:off x="5769233" y="2286000"/>
            <a:ext cx="3374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MPI-based Charm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041767" y="4844534"/>
            <a:ext cx="3374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uGNI</a:t>
            </a:r>
            <a:r>
              <a:rPr lang="en-US" dirty="0" smtClean="0"/>
              <a:t>-based Charm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318381" y="272534"/>
            <a:ext cx="5075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 profile for running 17Queens on 384 cores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NAMD Performance</a:t>
            </a:r>
            <a:endParaRPr lang="en-US" dirty="0"/>
          </a:p>
        </p:txBody>
      </p:sp>
      <p:pic>
        <p:nvPicPr>
          <p:cNvPr id="4" name="Content Placeholder 3" descr="namd-speedup.pdf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150938" y="1981199"/>
            <a:ext cx="6621462" cy="4624513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31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NAMD 100M-atom on Titan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32</a:t>
            </a:fld>
            <a:endParaRPr kumimoji="0" lang="en-US"/>
          </a:p>
        </p:txBody>
      </p:sp>
      <p:pic>
        <p:nvPicPr>
          <p:cNvPr id="7" name="Content Placeholder 6" descr="jaguar-titan.pdf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1150938" y="1868203"/>
            <a:ext cx="6928201" cy="483263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Gemini Interconnect</a:t>
            </a:r>
          </a:p>
          <a:p>
            <a:r>
              <a:rPr lang="en-US" dirty="0" smtClean="0"/>
              <a:t>Charm++ LRTS Interface</a:t>
            </a:r>
          </a:p>
          <a:p>
            <a:r>
              <a:rPr lang="en-US" dirty="0" smtClean="0"/>
              <a:t>Memory Pool Optimization</a:t>
            </a:r>
          </a:p>
          <a:p>
            <a:r>
              <a:rPr lang="en-US" dirty="0" smtClean="0"/>
              <a:t>Reference</a:t>
            </a:r>
          </a:p>
          <a:p>
            <a:pPr lvl="1">
              <a:buNone/>
            </a:pPr>
            <a:r>
              <a:rPr lang="en-US" sz="2000" i="1" dirty="0" smtClean="0"/>
              <a:t>Yanhua Sun, </a:t>
            </a:r>
            <a:r>
              <a:rPr lang="en-US" sz="2000" i="1" dirty="0" err="1" smtClean="0"/>
              <a:t>Gengbin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Zheng</a:t>
            </a:r>
            <a:r>
              <a:rPr lang="en-US" sz="2000" i="1" dirty="0" smtClean="0"/>
              <a:t>, Ryan Olson, Terry Jones, </a:t>
            </a:r>
            <a:r>
              <a:rPr lang="en-US" sz="2000" i="1" dirty="0" err="1" smtClean="0"/>
              <a:t>Laxmikant</a:t>
            </a:r>
            <a:r>
              <a:rPr lang="en-US" sz="2000" i="1" dirty="0" smtClean="0"/>
              <a:t> Kale.  </a:t>
            </a:r>
            <a:r>
              <a:rPr lang="en-US" sz="2000" dirty="0" smtClean="0"/>
              <a:t>A </a:t>
            </a:r>
            <a:r>
              <a:rPr lang="en-US" sz="2000" dirty="0" err="1" smtClean="0"/>
              <a:t>uGNI</a:t>
            </a:r>
            <a:r>
              <a:rPr lang="en-US" sz="2000" dirty="0" smtClean="0"/>
              <a:t>-Based Asynchronous Message-driven Runtime System for Cray Supercomputers with Gemini Interconnect [IPDPS 2012]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33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How to attain good performance for applications in alternative models?</a:t>
            </a:r>
          </a:p>
          <a:p>
            <a:pPr>
              <a:buNone/>
            </a:pP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Focus:</a:t>
            </a:r>
          </a:p>
          <a:p>
            <a:pPr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Exploit the performance of</a:t>
            </a:r>
          </a:p>
          <a:p>
            <a:pPr>
              <a:buNone/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Charm++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programming model on </a:t>
            </a:r>
          </a:p>
          <a:p>
            <a:pPr>
              <a:buNone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Gemini Interconnect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4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MPI-based Charm++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works </a:t>
            </a:r>
          </a:p>
          <a:p>
            <a:r>
              <a:rPr lang="en-US" dirty="0" smtClean="0"/>
              <a:t>Not best one</a:t>
            </a:r>
          </a:p>
          <a:p>
            <a:pPr lvl="1"/>
            <a:r>
              <a:rPr lang="en-US" dirty="0" smtClean="0"/>
              <a:t>Unnecessary features in MPI lead to overhead</a:t>
            </a:r>
          </a:p>
          <a:p>
            <a:pPr lvl="1"/>
            <a:r>
              <a:rPr lang="en-US" dirty="0" smtClean="0"/>
              <a:t>Data interaction pattern in Charm++ is different from MPI</a:t>
            </a:r>
          </a:p>
          <a:p>
            <a:pPr lvl="2"/>
            <a:r>
              <a:rPr lang="en-US" dirty="0" smtClean="0"/>
              <a:t>Only sender-involving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5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</a:t>
            </a:r>
            <a:r>
              <a:rPr lang="en-US" dirty="0" err="1" smtClean="0"/>
              <a:t>Pingpong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6</a:t>
            </a:fld>
            <a:endParaRPr kumimoji="0" lang="en-US"/>
          </a:p>
        </p:txBody>
      </p:sp>
      <p:pic>
        <p:nvPicPr>
          <p:cNvPr id="6" name="Content Placeholder 5" descr="uGniMPICharm.pdf"/>
          <p:cNvPicPr>
            <a:picLocks noGrp="1" noChangeAspect="1"/>
          </p:cNvPicPr>
          <p:nvPr>
            <p:ph idx="1"/>
          </p:nvPr>
        </p:nvPicPr>
        <mc:AlternateContent>
          <mc:Choice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1524000" y="1905000"/>
            <a:ext cx="6553200" cy="45768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 of Gemini and </a:t>
            </a:r>
            <a:r>
              <a:rPr lang="en-US" dirty="0" err="1" smtClean="0"/>
              <a:t>uGNI</a:t>
            </a:r>
            <a:endParaRPr lang="en-US" dirty="0" smtClean="0"/>
          </a:p>
          <a:p>
            <a:r>
              <a:rPr lang="en-US" dirty="0" smtClean="0"/>
              <a:t>Design of </a:t>
            </a:r>
            <a:r>
              <a:rPr lang="en-US" dirty="0" err="1" smtClean="0"/>
              <a:t>uGNI</a:t>
            </a:r>
            <a:r>
              <a:rPr lang="en-US" dirty="0" smtClean="0"/>
              <a:t>-based Charm++</a:t>
            </a:r>
          </a:p>
          <a:p>
            <a:r>
              <a:rPr lang="en-US" dirty="0" smtClean="0"/>
              <a:t>Optimization to improve performance</a:t>
            </a:r>
          </a:p>
          <a:p>
            <a:r>
              <a:rPr lang="en-US" dirty="0" smtClean="0"/>
              <a:t>Micro-benchmark and application results </a:t>
            </a:r>
          </a:p>
          <a:p>
            <a:pPr>
              <a:buNone/>
            </a:pPr>
            <a:r>
              <a:rPr lang="en-US" dirty="0" smtClean="0"/>
              <a:t>    </a:t>
            </a:r>
          </a:p>
          <a:p>
            <a:pPr>
              <a:buNone/>
            </a:pPr>
            <a:r>
              <a:rPr lang="en-US" dirty="0" smtClean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7</a:t>
            </a:fld>
            <a:endParaRPr kumimoji="0"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Gemini Interconnect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0938" y="2133600"/>
            <a:ext cx="6629400" cy="4114800"/>
          </a:xfrm>
        </p:spPr>
        <p:txBody>
          <a:bodyPr/>
          <a:lstStyle/>
          <a:p>
            <a:pPr lvl="1">
              <a:buClr>
                <a:srgbClr val="0000FF"/>
              </a:buClr>
              <a:buFont typeface="Wingdings" charset="2"/>
              <a:buChar char="u"/>
            </a:pPr>
            <a:r>
              <a:rPr lang="en-US" dirty="0" smtClean="0"/>
              <a:t>Upgraded from </a:t>
            </a:r>
            <a:r>
              <a:rPr lang="en-US" dirty="0" err="1" smtClean="0"/>
              <a:t>SeaStar</a:t>
            </a:r>
            <a:r>
              <a:rPr lang="en-US" dirty="0" smtClean="0"/>
              <a:t>+</a:t>
            </a:r>
          </a:p>
          <a:p>
            <a:pPr lvl="1">
              <a:buClr>
                <a:srgbClr val="0000FF"/>
              </a:buClr>
              <a:buFont typeface="Wingdings" charset="2"/>
              <a:buChar char="u"/>
            </a:pPr>
            <a:r>
              <a:rPr lang="en-US" dirty="0" smtClean="0"/>
              <a:t>Low latency (700ns) </a:t>
            </a:r>
          </a:p>
          <a:p>
            <a:pPr lvl="1">
              <a:buClr>
                <a:srgbClr val="0000FF"/>
              </a:buClr>
              <a:buFont typeface="Wingdings" charset="2"/>
              <a:buChar char="u"/>
            </a:pPr>
            <a:r>
              <a:rPr lang="en-US" dirty="0" smtClean="0"/>
              <a:t>High bandwidth (8GBytes/sec)</a:t>
            </a:r>
          </a:p>
          <a:p>
            <a:pPr lvl="1">
              <a:buClr>
                <a:srgbClr val="0000FF"/>
              </a:buClr>
              <a:buFont typeface="Wingdings" charset="2"/>
              <a:buChar char="u"/>
            </a:pPr>
            <a:r>
              <a:rPr lang="en-US" dirty="0" smtClean="0"/>
              <a:t>Scale to 100,000 nodes</a:t>
            </a:r>
          </a:p>
          <a:p>
            <a:pPr lvl="1">
              <a:buClr>
                <a:srgbClr val="0000FF"/>
              </a:buClr>
              <a:buFont typeface="Wingdings" charset="2"/>
              <a:buChar char="u"/>
            </a:pPr>
            <a:r>
              <a:rPr lang="en-US" dirty="0" smtClean="0"/>
              <a:t>Hardware support for one-sided communication</a:t>
            </a:r>
          </a:p>
          <a:p>
            <a:pPr lvl="1">
              <a:buClr>
                <a:srgbClr val="0000FF"/>
              </a:buClr>
              <a:buFont typeface="Wingdings" charset="2"/>
              <a:buChar char="u"/>
            </a:pPr>
            <a:r>
              <a:rPr lang="en-US" dirty="0" smtClean="0"/>
              <a:t>Fast Memory Access (FMA)</a:t>
            </a:r>
          </a:p>
          <a:p>
            <a:pPr lvl="1">
              <a:buClr>
                <a:srgbClr val="0000FF"/>
              </a:buClr>
              <a:buFont typeface="Wingdings" charset="2"/>
              <a:buChar char="u"/>
            </a:pPr>
            <a:r>
              <a:rPr lang="en-US" dirty="0" smtClean="0"/>
              <a:t>Block Transfer Engine (BTE)</a:t>
            </a:r>
          </a:p>
          <a:p>
            <a:pPr lvl="1">
              <a:buClr>
                <a:srgbClr val="0000FF"/>
              </a:buClr>
              <a:buFont typeface="Wingdings" charset="2"/>
              <a:buChar char="u"/>
            </a:pPr>
            <a:endParaRPr lang="en-US" dirty="0" smtClean="0"/>
          </a:p>
          <a:p>
            <a:pPr>
              <a:buClr>
                <a:srgbClr val="0000FF"/>
              </a:buClr>
              <a:buFont typeface="Wingdings" charset="2"/>
              <a:buChar char="u"/>
            </a:pPr>
            <a:endParaRPr lang="en-US" sz="2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8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uGNI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libraries</a:t>
            </a:r>
          </a:p>
          <a:p>
            <a:pPr lvl="1"/>
            <a:r>
              <a:rPr lang="en-US" dirty="0" smtClean="0"/>
              <a:t>Distributed Memory Applications (DMAPP)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User-level Generic Network Interface (</a:t>
            </a:r>
            <a:r>
              <a:rPr lang="en-US" dirty="0" err="1" smtClean="0"/>
              <a:t>uGNI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uGNI</a:t>
            </a:r>
            <a:r>
              <a:rPr lang="en-US" dirty="0" smtClean="0"/>
              <a:t> Charm++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9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bigsim.potx</Template>
  <TotalTime>3811</TotalTime>
  <Words>624</Words>
  <Application>Microsoft Office PowerPoint</Application>
  <PresentationFormat>On-screen Show (4:3)</PresentationFormat>
  <Paragraphs>164</Paragraphs>
  <Slides>33</Slides>
  <Notes>10</Notes>
  <HiddenSlides>10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Blends</vt:lpstr>
      <vt:lpstr>uGNI-based Charm++ Runtime for  Cray Gemini Interconnect</vt:lpstr>
      <vt:lpstr>Motivation</vt:lpstr>
      <vt:lpstr>Motivation</vt:lpstr>
      <vt:lpstr>Motivation</vt:lpstr>
      <vt:lpstr>Why not MPI-based Charm++</vt:lpstr>
      <vt:lpstr>Initial Pingpong Performance</vt:lpstr>
      <vt:lpstr>Outline</vt:lpstr>
      <vt:lpstr>Gemini Interconnect</vt:lpstr>
      <vt:lpstr>uGNI</vt:lpstr>
      <vt:lpstr>uGNI APIs</vt:lpstr>
      <vt:lpstr>Charm++ Software Architecture</vt:lpstr>
      <vt:lpstr>Lower Runtime System (LRTS)</vt:lpstr>
      <vt:lpstr>Design of uGNI-based Charm++</vt:lpstr>
      <vt:lpstr>Design of uGNI-based Charm++</vt:lpstr>
      <vt:lpstr>Baseline Pingpong Performance</vt:lpstr>
      <vt:lpstr>Performance Issues?</vt:lpstr>
      <vt:lpstr>Optimizing Performance</vt:lpstr>
      <vt:lpstr>Persistent Messages</vt:lpstr>
      <vt:lpstr>Persistent</vt:lpstr>
      <vt:lpstr>Performance of persistent msg </vt:lpstr>
      <vt:lpstr>Memory Pool</vt:lpstr>
      <vt:lpstr>Memory Pool</vt:lpstr>
      <vt:lpstr>Slide 23</vt:lpstr>
      <vt:lpstr>Performance of Memory Pool</vt:lpstr>
      <vt:lpstr>Intra-node Communication</vt:lpstr>
      <vt:lpstr>Performance – Message Latency</vt:lpstr>
      <vt:lpstr>Performance - Bandwidth</vt:lpstr>
      <vt:lpstr>kNeighbor Performance</vt:lpstr>
      <vt:lpstr>N-Queens (fine-grained)</vt:lpstr>
      <vt:lpstr>Slide 30</vt:lpstr>
      <vt:lpstr>NAMD Performance</vt:lpstr>
      <vt:lpstr>NAMD 100M-atom on Titan</vt:lpstr>
      <vt:lpstr>Conclusion</vt:lpstr>
    </vt:vector>
  </TitlesOfParts>
  <Company>University of Illinois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Yanhua Sun</dc:creator>
  <cp:lastModifiedBy>Yanhua Sun</cp:lastModifiedBy>
  <cp:revision>844</cp:revision>
  <dcterms:created xsi:type="dcterms:W3CDTF">2012-05-07T16:04:26Z</dcterms:created>
  <dcterms:modified xsi:type="dcterms:W3CDTF">2012-05-07T16:22:38Z</dcterms:modified>
</cp:coreProperties>
</file>