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73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77" r:id="rId12"/>
    <p:sldId id="289" r:id="rId13"/>
    <p:sldId id="274" r:id="rId14"/>
    <p:sldId id="28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75037" autoAdjust="0"/>
  </p:normalViewPr>
  <p:slideViewPr>
    <p:cSldViewPr>
      <p:cViewPr>
        <p:scale>
          <a:sx n="120" d="100"/>
          <a:sy n="120" d="100"/>
        </p:scale>
        <p:origin x="-36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D7E688-5E22-460A-B55B-BCED7B8BD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3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35850E-22F0-480E-B8FF-7AD27720F3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3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8637B-5596-4089-8731-63F76428B8D5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</a:t>
            </a:r>
            <a:r>
              <a:rPr lang="en-US" baseline="0" dirty="0" smtClean="0"/>
              <a:t>s is the overview of my presentation. I will briefly introduce process groups and motivate the need for distributed algorithms for their creation and storage.</a:t>
            </a:r>
          </a:p>
          <a:p>
            <a:r>
              <a:rPr lang="en-US" baseline="0" dirty="0" smtClean="0"/>
              <a:t>Then I will give the problem statement for the challenge that we have tried to address.</a:t>
            </a:r>
          </a:p>
          <a:p>
            <a:r>
              <a:rPr lang="en-US" baseline="0" dirty="0" smtClean="0"/>
              <a:t>Then I will present the two distributed algorithms that we developed and their performance comparison.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5850E-22F0-480E-B8FF-7AD27720F3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 programs often express</a:t>
            </a:r>
            <a:r>
              <a:rPr lang="en-US" baseline="0" dirty="0" smtClean="0"/>
              <a:t> operations on a subset of all the participating processes or ranks. These groups are used to do collective communication and point-to-point communication amongst the members of the group. </a:t>
            </a:r>
            <a:r>
              <a:rPr lang="en-US" baseline="0" dirty="0" err="1" smtClean="0"/>
              <a:t>Subcommunicators</a:t>
            </a:r>
            <a:r>
              <a:rPr lang="en-US" baseline="0" dirty="0" smtClean="0"/>
              <a:t> in MPI are an example of such process groups.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 approaches to create and store process groups tend to be centralized schemes which store data structures of size proportional to the number of members in the group. </a:t>
            </a:r>
          </a:p>
          <a:p>
            <a:r>
              <a:rPr lang="en-US" baseline="0" dirty="0" smtClean="0"/>
              <a:t>So each process will store the process id of every </a:t>
            </a:r>
            <a:r>
              <a:rPr lang="en-US" baseline="0" dirty="0" smtClean="0"/>
              <a:t>other 	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extreme scale architectures these algorithms will pose memory bottleneck and suffer from scalability limits. E.g. in  a 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5850E-22F0-480E-B8FF-7AD27720F3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8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" pitchFamily="18" charset="0"/>
              </a:rPr>
              <a:t>Results are independent of the ranks from which the individual data contributions come from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5850E-22F0-480E-B8FF-7AD27720F3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0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centralized scheme collects the enrollment information but does not act on this information until it reaches the root of the spanning</a:t>
            </a:r>
            <a:r>
              <a:rPr lang="en-US" baseline="0" dirty="0" smtClean="0"/>
              <a:t> tree. </a:t>
            </a:r>
          </a:p>
          <a:p>
            <a:r>
              <a:rPr lang="en-US" baseline="0" dirty="0" smtClean="0"/>
              <a:t>Because we’d like to avoid gathering O(N) enrollment data, we look for algorithms that can use the enrolment </a:t>
            </a:r>
            <a:r>
              <a:rPr lang="en-US" baseline="0" dirty="0" smtClean="0"/>
              <a:t>information </a:t>
            </a:r>
            <a:r>
              <a:rPr lang="en-US" baseline="0" dirty="0" smtClean="0"/>
              <a:t>earlier during the upward pass.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scheme is based on the idea of immediately using the enrolment information to shrink the original spanning tree by excluding processes which</a:t>
            </a:r>
          </a:p>
          <a:p>
            <a:r>
              <a:rPr lang="en-US" baseline="0" dirty="0" smtClean="0"/>
              <a:t>Will not be members in the new process group. </a:t>
            </a:r>
          </a:p>
          <a:p>
            <a:r>
              <a:rPr lang="en-US" baseline="0" dirty="0" smtClean="0"/>
              <a:t>Lets call this red-color non-participating processes as holes. </a:t>
            </a:r>
          </a:p>
          <a:p>
            <a:r>
              <a:rPr lang="en-US" baseline="0" dirty="0" smtClean="0"/>
              <a:t>In order to obtain a spanning tree of only the participating processes, these holes need to be replaced by member processes.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present one scheme here to identify filler vertices. Leaves are used as fillers. Each node sends number of leaf nodes sufficient to fill the </a:t>
            </a:r>
            <a:r>
              <a:rPr lang="en-US" baseline="0" dirty="0" err="1" smtClean="0"/>
              <a:t>hles</a:t>
            </a:r>
            <a:r>
              <a:rPr lang="en-US" baseline="0" dirty="0" smtClean="0"/>
              <a:t> along the path fro its parent to the root.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5850E-22F0-480E-B8FF-7AD27720F3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</a:t>
            </a:r>
            <a:r>
              <a:rPr lang="en-US" baseline="0" dirty="0" smtClean="0"/>
              <a:t> a participating only spanning tree is realized during the upward pass, further </a:t>
            </a:r>
            <a:r>
              <a:rPr lang="en-US" baseline="0" dirty="0" err="1" smtClean="0"/>
              <a:t>communcation</a:t>
            </a:r>
            <a:r>
              <a:rPr lang="en-US" baseline="0" dirty="0" smtClean="0"/>
              <a:t> to complete all pending step takes place over this tree and non-participating processes are not involved. </a:t>
            </a:r>
          </a:p>
          <a:p>
            <a:r>
              <a:rPr lang="en-US" baseline="0" dirty="0" smtClean="0"/>
              <a:t>The algorithms continues with a downward pass to balance the spanning tree obtained after the upward pass. Tries to keep the number of vertex migrations to a minimum. </a:t>
            </a:r>
          </a:p>
          <a:p>
            <a:r>
              <a:rPr lang="en-US" baseline="0" dirty="0" smtClean="0"/>
              <a:t>At the end of upward pass, the root of the tree is aware of the size of process group using which it can calculate the size of a perfectly balanced spanning tree. The </a:t>
            </a:r>
            <a:r>
              <a:rPr lang="en-US" baseline="0" dirty="0" err="1" smtClean="0"/>
              <a:t>trget</a:t>
            </a:r>
            <a:r>
              <a:rPr lang="en-US" baseline="0" dirty="0" smtClean="0"/>
              <a:t> height can be used to deduce the maximum number of vertices that can fit within each of the </a:t>
            </a:r>
            <a:r>
              <a:rPr lang="en-US" baseline="0" dirty="0" err="1" smtClean="0"/>
              <a:t>subtrees</a:t>
            </a:r>
            <a:r>
              <a:rPr lang="en-US" baseline="0" dirty="0" smtClean="0"/>
              <a:t> of the root.</a:t>
            </a:r>
          </a:p>
          <a:p>
            <a:r>
              <a:rPr lang="en-US" baseline="0" dirty="0" smtClean="0"/>
              <a:t>If the size of any of the vertices exceeds the maximum limit then we know </a:t>
            </a:r>
            <a:r>
              <a:rPr lang="en-US" baseline="0" dirty="0" err="1" smtClean="0"/>
              <a:t>thje</a:t>
            </a:r>
            <a:r>
              <a:rPr lang="en-US" baseline="0" dirty="0" smtClean="0"/>
              <a:t> minimum number of vertices that must move out in </a:t>
            </a:r>
            <a:r>
              <a:rPr lang="en-US" baseline="0" dirty="0" err="1" smtClean="0"/>
              <a:t>otder</a:t>
            </a:r>
            <a:r>
              <a:rPr lang="en-US" baseline="0" dirty="0" smtClean="0"/>
              <a:t> to limit the height.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subtree</a:t>
            </a:r>
            <a:r>
              <a:rPr lang="en-US" baseline="0" dirty="0" smtClean="0"/>
              <a:t> with excess </a:t>
            </a:r>
            <a:r>
              <a:rPr lang="en-US" baseline="0" dirty="0" err="1" smtClean="0"/>
              <a:t>vetices</a:t>
            </a:r>
            <a:r>
              <a:rPr lang="en-US" baseline="0" dirty="0" smtClean="0"/>
              <a:t> are marked as vertex suppliers and are assigned to child vertices that have sufficient leftover capacity, otherwise they are split </a:t>
            </a:r>
            <a:r>
              <a:rPr lang="en-US" baseline="0" dirty="0" err="1" smtClean="0"/>
              <a:t>amognst</a:t>
            </a:r>
            <a:r>
              <a:rPr lang="en-US" baseline="0" dirty="0" smtClean="0"/>
              <a:t> the children. If the vertex </a:t>
            </a:r>
            <a:r>
              <a:rPr lang="en-US" baseline="0" dirty="0" smtClean="0"/>
              <a:t>itself does not have k children, it requests a vertex from the supplier and assigns rest of the suppliers to the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5850E-22F0-480E-B8FF-7AD27720F3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approach</a:t>
            </a:r>
            <a:r>
              <a:rPr lang="en-US" baseline="0" dirty="0" smtClean="0"/>
              <a:t> is based on the knowledge of size of each </a:t>
            </a:r>
            <a:r>
              <a:rPr lang="en-US" baseline="0" dirty="0" err="1" smtClean="0"/>
              <a:t>subtree</a:t>
            </a:r>
            <a:r>
              <a:rPr lang="en-US" baseline="0" dirty="0" smtClean="0"/>
              <a:t> available at the root. These sizes are used to assign ranges of ranks to each child vertex which progressively distribute the ranks down the tree.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5850E-22F0-480E-B8FF-7AD27720F3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590800"/>
            <a:ext cx="6400800" cy="838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53340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5F05CB-B0D0-46BF-AA50-DCCE01F344E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3" name="Picture 11" descr="le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B438-41A4-48AA-9CEF-E361E9633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52742-9ADB-4C9F-BD19-50B0CA15C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F3032-F9B5-42B4-AB1D-20C4B1854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B7646-7D91-48D6-95A9-25F4CDBFC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1F47F-309A-480F-BAA1-E107616BF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EE86-3ABE-4C2A-959D-F38C89C62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D313-3EDE-4D38-9183-3D9A66DC9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99-D190-47D3-9F52-EA3546B4E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98E9-9FC7-4C06-B48A-387937AC8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79F8-2A57-4011-BA0E-E755DF5DB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7D6BCC-452B-407B-B120-D1A0C963671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leaves_nex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3505200"/>
            <a:ext cx="79248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Exascale Algorithms for Balanced Spanning Tree Construction in System-ranked Process Groups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imes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419600"/>
            <a:ext cx="7467600" cy="990600"/>
          </a:xfrm>
        </p:spPr>
        <p:txBody>
          <a:bodyPr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Akhil</a:t>
            </a:r>
            <a:r>
              <a:rPr lang="en-US" sz="2000" b="1" dirty="0" smtClean="0">
                <a:solidFill>
                  <a:schemeClr val="tx1"/>
                </a:solidFill>
              </a:rPr>
              <a:t> Langer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Ramprasad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Venkataraman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Laxmikant</a:t>
            </a:r>
            <a:r>
              <a:rPr lang="en-US" sz="2000" dirty="0" smtClean="0">
                <a:solidFill>
                  <a:schemeClr val="tx1"/>
                </a:solidFill>
              </a:rPr>
              <a:t> Kale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Parallel Programming Laboratory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Times" pitchFamily="18" charset="0"/>
              </a:rPr>
              <a:t>Algo</a:t>
            </a:r>
            <a:r>
              <a:rPr lang="en-US" sz="2800" dirty="0" smtClean="0">
                <a:latin typeface="Times" pitchFamily="18" charset="0"/>
              </a:rPr>
              <a:t> 2: Shrink-and-hash</a:t>
            </a:r>
            <a:endParaRPr lang="en-US" sz="2800" dirty="0">
              <a:latin typeface="Times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400" dirty="0" smtClean="0">
                  <a:latin typeface="Times" pitchFamily="18" charset="0"/>
                </a:endParaRPr>
              </a:p>
              <a:p>
                <a:endParaRPr lang="en-US" sz="2400" dirty="0">
                  <a:latin typeface="Times" pitchFamily="18" charset="0"/>
                </a:endParaRPr>
              </a:p>
              <a:p>
                <a:endParaRPr lang="en-US" sz="2400" dirty="0" smtClean="0">
                  <a:latin typeface="Times" pitchFamily="18" charset="0"/>
                </a:endParaRPr>
              </a:p>
              <a:p>
                <a:endParaRPr lang="en-US" sz="2400" dirty="0">
                  <a:latin typeface="Times" pitchFamily="18" charset="0"/>
                </a:endParaRPr>
              </a:p>
              <a:p>
                <a:endParaRPr lang="en-US" sz="2400" dirty="0" smtClean="0">
                  <a:latin typeface="Times" pitchFamily="18" charset="0"/>
                </a:endParaRPr>
              </a:p>
              <a:p>
                <a:r>
                  <a:rPr lang="en-US" sz="2400" dirty="0" smtClean="0">
                    <a:latin typeface="Times" pitchFamily="18" charset="0"/>
                  </a:rPr>
                  <a:t>Hashing enables finding process ids corresponding to parent and child ranks. </a:t>
                </a:r>
              </a:p>
              <a:p>
                <a:pPr lvl="1"/>
                <a:r>
                  <a:rPr lang="en-US" sz="2000" dirty="0" smtClean="0">
                    <a:latin typeface="Times" pitchFamily="18" charset="0"/>
                  </a:rPr>
                  <a:t>hash: </a:t>
                </a:r>
                <a:r>
                  <a:rPr lang="en-US" sz="2000" dirty="0" smtClean="0">
                    <a:latin typeface="Times" pitchFamily="18" charset="0"/>
                  </a:rPr>
                  <a:t>rank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>
                    <a:latin typeface="Times" pitchFamily="18" charset="0"/>
                  </a:rPr>
                  <a:t> -&gt; process 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" pitchFamily="18" charset="0"/>
                  </a:rPr>
                  <a:t> </a:t>
                </a:r>
              </a:p>
              <a:p>
                <a:endParaRPr lang="en-US" sz="2400" dirty="0">
                  <a:latin typeface="Times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97869"/>
            <a:ext cx="4587240" cy="228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Performance</a:t>
            </a:r>
            <a:br>
              <a:rPr lang="en-US" sz="2800" dirty="0" smtClean="0">
                <a:latin typeface="Times" pitchFamily="18" charset="0"/>
              </a:rPr>
            </a:br>
            <a:r>
              <a:rPr lang="en-US" sz="2000" dirty="0" smtClean="0">
                <a:latin typeface="Times" pitchFamily="18" charset="0"/>
              </a:rPr>
              <a:t>BG/P 64k cores</a:t>
            </a:r>
            <a:endParaRPr lang="en-US" sz="2000" dirty="0">
              <a:latin typeface="Times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5152"/>
            <a:ext cx="3771900" cy="29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02690"/>
            <a:ext cx="4076700" cy="298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696361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" pitchFamily="18" charset="0"/>
              </a:rPr>
              <a:t>Shrink-and-balance</a:t>
            </a:r>
          </a:p>
          <a:p>
            <a:pPr lvl="1" algn="ctr"/>
            <a:r>
              <a:rPr lang="en-US" sz="1600" dirty="0">
                <a:solidFill>
                  <a:schemeClr val="bg1"/>
                </a:solidFill>
                <a:latin typeface="Times" pitchFamily="18" charset="0"/>
              </a:rPr>
              <a:t>Message conservative but longer critical path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imes" pitchFamily="18" charset="0"/>
              </a:rPr>
              <a:t>Shrink-and-hash</a:t>
            </a:r>
          </a:p>
          <a:p>
            <a:pPr lvl="1" algn="ctr"/>
            <a:r>
              <a:rPr lang="en-US" sz="1600" dirty="0" smtClean="0">
                <a:solidFill>
                  <a:schemeClr val="bg1"/>
                </a:solidFill>
                <a:latin typeface="Times" pitchFamily="18" charset="0"/>
              </a:rPr>
              <a:t>large </a:t>
            </a:r>
            <a:r>
              <a:rPr lang="en-US" sz="1600" dirty="0">
                <a:solidFill>
                  <a:schemeClr val="bg1"/>
                </a:solidFill>
                <a:latin typeface="Times" pitchFamily="18" charset="0"/>
              </a:rPr>
              <a:t>number of </a:t>
            </a:r>
            <a:r>
              <a:rPr lang="en-US" sz="1600" dirty="0" smtClean="0">
                <a:solidFill>
                  <a:schemeClr val="bg1"/>
                </a:solidFill>
                <a:latin typeface="Times" pitchFamily="18" charset="0"/>
              </a:rPr>
              <a:t>messages but short critical path</a:t>
            </a:r>
            <a:endParaRPr lang="en-US" sz="1600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1327785"/>
            <a:ext cx="8423910" cy="44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Results</a:t>
            </a:r>
            <a:endParaRPr lang="en-US" sz="28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Summary</a:t>
            </a:r>
            <a:endParaRPr lang="en-US" sz="2800" dirty="0">
              <a:latin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latin typeface="Times" pitchFamily="18" charset="0"/>
                  </a:rPr>
                  <a:t>System-ranked </a:t>
                </a:r>
                <a:r>
                  <a:rPr lang="en-US" sz="2400" dirty="0" smtClean="0">
                    <a:latin typeface="Times" pitchFamily="18" charset="0"/>
                  </a:rPr>
                  <a:t>sub-communicators sufficient in many scenarios</a:t>
                </a:r>
              </a:p>
              <a:p>
                <a:r>
                  <a:rPr lang="en-US" sz="2400" dirty="0" smtClean="0">
                    <a:latin typeface="Times" pitchFamily="18" charset="0"/>
                  </a:rPr>
                  <a:t>Developed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sz="2400" dirty="0" smtClean="0">
                    <a:latin typeface="Times" pitchFamily="18" charset="0"/>
                  </a:rPr>
                  <a:t> memory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" pitchFamily="18" charset="0"/>
                  </a:rPr>
                  <a:t> creation time algorithms for system-ranked process groups </a:t>
                </a:r>
              </a:p>
              <a:p>
                <a:pPr lvl="1"/>
                <a:r>
                  <a:rPr lang="en-US" sz="2000" dirty="0" smtClean="0">
                    <a:latin typeface="Times" pitchFamily="18" charset="0"/>
                  </a:rPr>
                  <a:t>Significantly faster than the reference centralized scheme</a:t>
                </a:r>
              </a:p>
              <a:p>
                <a:pPr lvl="1"/>
                <a:r>
                  <a:rPr lang="en-US" sz="2000" dirty="0" smtClean="0">
                    <a:latin typeface="Times" pitchFamily="18" charset="0"/>
                  </a:rPr>
                  <a:t>Order of magnitude faster than MPI’s communicator creation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8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2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Overview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" pitchFamily="18" charset="0"/>
              </a:rPr>
              <a:t>Introduction</a:t>
            </a:r>
          </a:p>
          <a:p>
            <a:r>
              <a:rPr lang="en-US" sz="2400" dirty="0" smtClean="0">
                <a:latin typeface="Times" pitchFamily="18" charset="0"/>
              </a:rPr>
              <a:t>Problem Statement</a:t>
            </a:r>
          </a:p>
          <a:p>
            <a:r>
              <a:rPr lang="en-US" sz="2400" dirty="0" smtClean="0">
                <a:latin typeface="Times" pitchFamily="18" charset="0"/>
              </a:rPr>
              <a:t>Distributed Algorithms</a:t>
            </a:r>
          </a:p>
          <a:p>
            <a:pPr lvl="1"/>
            <a:r>
              <a:rPr lang="en-US" sz="2400" dirty="0" smtClean="0">
                <a:latin typeface="Times" pitchFamily="18" charset="0"/>
              </a:rPr>
              <a:t>Shrink-and-balance</a:t>
            </a:r>
          </a:p>
          <a:p>
            <a:pPr lvl="1"/>
            <a:r>
              <a:rPr lang="en-US" sz="2400" dirty="0" smtClean="0">
                <a:latin typeface="Times" pitchFamily="18" charset="0"/>
              </a:rPr>
              <a:t>Shrink-and-hash</a:t>
            </a:r>
          </a:p>
          <a:p>
            <a:r>
              <a:rPr lang="en-US" sz="2400" dirty="0" smtClean="0">
                <a:latin typeface="Times" pitchFamily="18" charset="0"/>
              </a:rPr>
              <a:t>Analysis and Results</a:t>
            </a:r>
          </a:p>
          <a:p>
            <a:r>
              <a:rPr lang="en-US" sz="2400" dirty="0" smtClean="0">
                <a:latin typeface="Times" pitchFamily="18" charset="0"/>
              </a:rPr>
              <a:t>Summary</a:t>
            </a:r>
          </a:p>
          <a:p>
            <a:endParaRPr lang="en-US" sz="2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Introduction</a:t>
            </a:r>
            <a:endParaRPr lang="en-US" sz="3600" dirty="0">
              <a:latin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latin typeface="Times" pitchFamily="18" charset="0"/>
                    <a:cs typeface="Calibri" pitchFamily="34" charset="0"/>
                  </a:rPr>
                  <a:t>Process group</a:t>
                </a:r>
              </a:p>
              <a:p>
                <a:pPr lvl="1"/>
                <a:r>
                  <a:rPr lang="en-US" sz="2000" dirty="0" smtClean="0">
                    <a:latin typeface="Times" pitchFamily="18" charset="0"/>
                    <a:cs typeface="Calibri" pitchFamily="34" charset="0"/>
                  </a:rPr>
                  <a:t>A subset of all the processes, used for </a:t>
                </a:r>
              </a:p>
              <a:p>
                <a:pPr lvl="2"/>
                <a:r>
                  <a:rPr lang="en-US" sz="1600" dirty="0">
                    <a:latin typeface="Times" pitchFamily="18" charset="0"/>
                  </a:rPr>
                  <a:t>c</a:t>
                </a:r>
                <a:r>
                  <a:rPr lang="en-US" sz="1600" dirty="0" smtClean="0">
                    <a:latin typeface="Times" pitchFamily="18" charset="0"/>
                  </a:rPr>
                  <a:t>ollective communication</a:t>
                </a:r>
              </a:p>
              <a:p>
                <a:pPr lvl="2"/>
                <a:r>
                  <a:rPr lang="en-US" sz="1600" dirty="0" smtClean="0">
                    <a:latin typeface="Times" pitchFamily="18" charset="0"/>
                  </a:rPr>
                  <a:t>point-to-point communication</a:t>
                </a:r>
              </a:p>
              <a:p>
                <a:r>
                  <a:rPr lang="en-US" sz="2400" dirty="0" smtClean="0">
                    <a:latin typeface="Times" pitchFamily="18" charset="0"/>
                  </a:rPr>
                  <a:t>Per process group memory usage increases with system size</a:t>
                </a:r>
              </a:p>
              <a:p>
                <a:pPr lvl="1"/>
                <a:r>
                  <a:rPr lang="en-US" sz="2000" dirty="0">
                    <a:latin typeface="Times" pitchFamily="18" charset="0"/>
                  </a:rPr>
                  <a:t>n</a:t>
                </a:r>
                <a:r>
                  <a:rPr lang="en-US" sz="2000" dirty="0" smtClean="0">
                    <a:latin typeface="Times" pitchFamily="18" charset="0"/>
                  </a:rPr>
                  <a:t>umber of MPI sub-communicators dropped from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8189</m:t>
                    </m:r>
                  </m:oMath>
                </a14:m>
                <a:r>
                  <a:rPr lang="en-US" sz="2000" dirty="0" smtClean="0">
                    <a:latin typeface="Times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Times" pitchFamily="18" charset="0"/>
                  </a:rPr>
                  <a:t> processes to just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264</m:t>
                    </m:r>
                  </m:oMath>
                </a14:m>
                <a:r>
                  <a:rPr lang="en-US" sz="2000" dirty="0" smtClean="0">
                    <a:latin typeface="Times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128</m:t>
                    </m:r>
                    <m:r>
                      <a:rPr lang="en-US" sz="20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>
                    <a:latin typeface="Times" pitchFamily="18" charset="0"/>
                  </a:rPr>
                  <a:t> processes*</a:t>
                </a:r>
              </a:p>
              <a:p>
                <a:pPr lvl="1"/>
                <a:endParaRPr lang="en-US" sz="2200" dirty="0">
                  <a:latin typeface="Times" pitchFamily="18" charset="0"/>
                </a:endParaRPr>
              </a:p>
              <a:p>
                <a:pPr marL="3657600" lvl="8" indent="0">
                  <a:buNone/>
                </a:pPr>
                <a:r>
                  <a:rPr lang="en-US" sz="1200" dirty="0" smtClean="0">
                    <a:latin typeface="Times" pitchFamily="18" charset="0"/>
                  </a:rPr>
                  <a:t>*</a:t>
                </a:r>
                <a:r>
                  <a:rPr lang="en-US" sz="1200" dirty="0" err="1" smtClean="0">
                    <a:latin typeface="Times" pitchFamily="18" charset="0"/>
                  </a:rPr>
                  <a:t>Balaji</a:t>
                </a:r>
                <a:r>
                  <a:rPr lang="en-US" sz="1200" dirty="0" smtClean="0">
                    <a:latin typeface="Times" pitchFamily="18" charset="0"/>
                  </a:rPr>
                  <a:t>, et.al. MPI on a Million Processors. </a:t>
                </a:r>
                <a:r>
                  <a:rPr lang="en-US" sz="1200" dirty="0" err="1" smtClean="0">
                    <a:latin typeface="Times" pitchFamily="18" charset="0"/>
                  </a:rPr>
                  <a:t>EuroMPI</a:t>
                </a:r>
                <a:r>
                  <a:rPr lang="en-US" sz="1200" dirty="0" smtClean="0">
                    <a:latin typeface="Times" pitchFamily="18" charset="0"/>
                  </a:rPr>
                  <a:t> 2009</a:t>
                </a:r>
                <a:endParaRPr lang="en-US" sz="1200" dirty="0">
                  <a:latin typeface="Times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8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0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" pitchFamily="18" charset="0"/>
              </a:rPr>
              <a:t>Process-groups </a:t>
            </a:r>
            <a:r>
              <a:rPr lang="en-US" sz="2400" dirty="0" smtClean="0">
                <a:latin typeface="Times" pitchFamily="18" charset="0"/>
              </a:rPr>
              <a:t>often used for simple collective operations</a:t>
            </a:r>
          </a:p>
          <a:p>
            <a:pPr lvl="1"/>
            <a:r>
              <a:rPr lang="en-US" sz="2000" dirty="0" smtClean="0">
                <a:latin typeface="Times" pitchFamily="18" charset="0"/>
              </a:rPr>
              <a:t>reductions, broadcasts, all-reduce, barriers, etc.</a:t>
            </a:r>
          </a:p>
          <a:p>
            <a:pPr lvl="1"/>
            <a:r>
              <a:rPr lang="en-US" sz="2000" dirty="0" smtClean="0">
                <a:latin typeface="Times" pitchFamily="18" charset="0"/>
              </a:rPr>
              <a:t>e.g. LU, Quantum Chemistry codes (</a:t>
            </a:r>
            <a:r>
              <a:rPr lang="en-US" sz="2000" dirty="0" err="1" smtClean="0">
                <a:latin typeface="Times" pitchFamily="18" charset="0"/>
              </a:rPr>
              <a:t>OpenAtom</a:t>
            </a:r>
            <a:r>
              <a:rPr lang="en-US" sz="2000" dirty="0" smtClean="0">
                <a:latin typeface="Times" pitchFamily="18" charset="0"/>
              </a:rPr>
              <a:t>), Histogram sorting, Branch-and-bound, etc.</a:t>
            </a:r>
          </a:p>
          <a:p>
            <a:r>
              <a:rPr lang="en-US" sz="2400" dirty="0" smtClean="0">
                <a:latin typeface="Times" pitchFamily="18" charset="0"/>
              </a:rPr>
              <a:t>Result independent of the ranks</a:t>
            </a:r>
            <a:endParaRPr lang="en-US" sz="2000" dirty="0" smtClean="0">
              <a:latin typeface="Times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Introduction</a:t>
            </a:r>
            <a:endParaRPr lang="en-US" sz="36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24" y="2743200"/>
            <a:ext cx="49485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Problem Statement</a:t>
            </a:r>
            <a:endParaRPr lang="en-US" sz="2800" dirty="0">
              <a:latin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7772400" cy="3810000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Times" pitchFamily="18" charset="0"/>
                  </a:rPr>
                  <a:t>Balanced spanning trees</a:t>
                </a:r>
              </a:p>
              <a:p>
                <a:r>
                  <a:rPr lang="en-US" sz="2400" dirty="0" smtClean="0">
                    <a:latin typeface="Times" pitchFamily="18" charset="0"/>
                  </a:rPr>
                  <a:t>Reference centralized approach</a:t>
                </a:r>
              </a:p>
              <a:p>
                <a:pPr lvl="1"/>
                <a:r>
                  <a:rPr lang="en-US" sz="2000" dirty="0" smtClean="0">
                    <a:latin typeface="Times" pitchFamily="18" charset="0"/>
                  </a:rPr>
                  <a:t>Collect list of participating processes at process 0</a:t>
                </a:r>
              </a:p>
              <a:p>
                <a:pPr lvl="1"/>
                <a:r>
                  <a:rPr lang="en-US" sz="2000" dirty="0" smtClean="0">
                    <a:latin typeface="Times" pitchFamily="18" charset="0"/>
                  </a:rPr>
                  <a:t>Select k child vertices, split rest into k partitions</a:t>
                </a:r>
              </a:p>
              <a:p>
                <a:pPr lvl="1"/>
                <a:r>
                  <a:rPr lang="en-US" sz="2000" dirty="0" smtClean="0">
                    <a:latin typeface="Times" pitchFamily="18" charset="0"/>
                  </a:rPr>
                  <a:t>Repeat at child 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Times" pitchFamily="18" charset="0"/>
                  </a:rPr>
                  <a:t> memory,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Times" pitchFamily="18" charset="0"/>
                  </a:rPr>
                  <a:t> time</a:t>
                </a:r>
              </a:p>
              <a:p>
                <a:r>
                  <a:rPr lang="en-US" sz="2400" dirty="0" smtClean="0">
                    <a:latin typeface="Times" pitchFamily="18" charset="0"/>
                  </a:rPr>
                  <a:t>Construct balanced spanning </a:t>
                </a:r>
                <a:br>
                  <a:rPr lang="en-US" sz="2400" dirty="0" smtClean="0">
                    <a:latin typeface="Times" pitchFamily="18" charset="0"/>
                  </a:rPr>
                </a:br>
                <a:r>
                  <a:rPr lang="en-US" sz="2400" dirty="0" smtClean="0">
                    <a:latin typeface="Times" pitchFamily="18" charset="0"/>
                  </a:rPr>
                  <a:t>tree without collecting the list</a:t>
                </a:r>
                <a:r>
                  <a:rPr lang="en-US" sz="2400" dirty="0">
                    <a:latin typeface="Times" pitchFamily="18" charset="0"/>
                  </a:rPr>
                  <a:t/>
                </a:r>
                <a:br>
                  <a:rPr lang="en-US" sz="2400" dirty="0">
                    <a:latin typeface="Times" pitchFamily="18" charset="0"/>
                  </a:rPr>
                </a:br>
                <a:r>
                  <a:rPr lang="en-US" sz="2400" dirty="0" smtClean="0">
                    <a:latin typeface="Times" pitchFamily="18" charset="0"/>
                  </a:rPr>
                  <a:t>of processes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7772400" cy="3810000"/>
              </a:xfrm>
              <a:blipFill rotWithShape="1">
                <a:blip r:embed="rId3"/>
                <a:stretch>
                  <a:fillRect l="-102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1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Times" pitchFamily="18" charset="0"/>
              </a:rPr>
              <a:t>Algo</a:t>
            </a:r>
            <a:r>
              <a:rPr lang="en-US" sz="2800" dirty="0" smtClean="0">
                <a:latin typeface="Times" pitchFamily="18" charset="0"/>
              </a:rPr>
              <a:t> 1: Shrink-and-balance</a:t>
            </a:r>
            <a:endParaRPr lang="en-US" sz="2800" dirty="0">
              <a:latin typeface="Times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7772400" cy="18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>
                <a:latin typeface="Times" pitchFamily="18" charset="0"/>
              </a:rPr>
              <a:t>Shrink and then balance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257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" pitchFamily="18" charset="0"/>
              </a:rPr>
              <a:t>Level-by-level demonstration of shrinking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800" dirty="0" err="1" smtClean="0">
                <a:latin typeface="Times" pitchFamily="18" charset="0"/>
              </a:rPr>
              <a:t>Algo</a:t>
            </a:r>
            <a:r>
              <a:rPr lang="en-US" sz="2800" dirty="0" smtClean="0">
                <a:latin typeface="Times" pitchFamily="18" charset="0"/>
              </a:rPr>
              <a:t> 1: Shrink-and-balance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391025" cy="418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5257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" pitchFamily="18" charset="0"/>
              </a:rPr>
              <a:t>Shrinking taking place in parallel to upward-pass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Times" pitchFamily="18" charset="0"/>
              </a:rPr>
              <a:t>Algo</a:t>
            </a:r>
            <a:r>
              <a:rPr lang="en-US" sz="2800" dirty="0" smtClean="0">
                <a:latin typeface="Times" pitchFamily="18" charset="0"/>
              </a:rPr>
              <a:t> 1: Shrink-and-balance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" pitchFamily="18" charset="0"/>
              </a:rPr>
              <a:t>Balance</a:t>
            </a:r>
            <a:endParaRPr lang="en-US" sz="2400" dirty="0"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2754"/>
            <a:ext cx="1965960" cy="230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Times" pitchFamily="18" charset="0"/>
              </a:rPr>
              <a:t>Algo</a:t>
            </a:r>
            <a:r>
              <a:rPr lang="en-US" sz="2800" dirty="0" smtClean="0">
                <a:latin typeface="Times" pitchFamily="18" charset="0"/>
              </a:rPr>
              <a:t> 2: Shrink-and-hash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78819"/>
            <a:ext cx="7754302" cy="200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55" y="3985736"/>
            <a:ext cx="3463290" cy="176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">
  <a:themeElements>
    <a:clrScheme name="Office Theme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leaves</Template>
  <TotalTime>2859</TotalTime>
  <Words>863</Words>
  <Application>Microsoft Office PowerPoint</Application>
  <PresentationFormat>On-screen Show (4:3)</PresentationFormat>
  <Paragraphs>100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leaves</vt:lpstr>
      <vt:lpstr>Exascale Algorithms for Balanced Spanning Tree Construction in System-ranked Process Groups</vt:lpstr>
      <vt:lpstr>Overview</vt:lpstr>
      <vt:lpstr>Introduction</vt:lpstr>
      <vt:lpstr>Introduction</vt:lpstr>
      <vt:lpstr>Problem Statement</vt:lpstr>
      <vt:lpstr>Algo 1: Shrink-and-balance</vt:lpstr>
      <vt:lpstr>Algo 1: Shrink-and-balance</vt:lpstr>
      <vt:lpstr>Algo 1: Shrink-and-balance</vt:lpstr>
      <vt:lpstr>Algo 2: Shrink-and-hash</vt:lpstr>
      <vt:lpstr>Algo 2: Shrink-and-hash</vt:lpstr>
      <vt:lpstr>Performance BG/P 64k cores</vt:lpstr>
      <vt:lpstr>Results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alanger</dc:creator>
  <cp:lastModifiedBy>alanger</cp:lastModifiedBy>
  <cp:revision>114</cp:revision>
  <dcterms:created xsi:type="dcterms:W3CDTF">2012-05-06T22:14:27Z</dcterms:created>
  <dcterms:modified xsi:type="dcterms:W3CDTF">2012-05-08T22:22:48Z</dcterms:modified>
</cp:coreProperties>
</file>